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94" r:id="rId3"/>
    <p:sldId id="257" r:id="rId4"/>
    <p:sldId id="273" r:id="rId5"/>
    <p:sldId id="336" r:id="rId6"/>
    <p:sldId id="362" r:id="rId7"/>
    <p:sldId id="364" r:id="rId8"/>
    <p:sldId id="370" r:id="rId9"/>
    <p:sldId id="310" r:id="rId10"/>
    <p:sldId id="371" r:id="rId11"/>
    <p:sldId id="374" r:id="rId12"/>
    <p:sldId id="366" r:id="rId13"/>
  </p:sldIdLst>
  <p:sldSz cx="12192000" cy="6858000"/>
  <p:notesSz cx="6858000" cy="9144000"/>
  <p:defaultTextStyle>
    <a:defPPr>
      <a:defRPr lang="fr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47"/>
    <p:restoredTop sz="94543"/>
  </p:normalViewPr>
  <p:slideViewPr>
    <p:cSldViewPr snapToGrid="0" snapToObjects="1">
      <p:cViewPr varScale="1">
        <p:scale>
          <a:sx n="111" d="100"/>
          <a:sy n="111" d="100"/>
        </p:scale>
        <p:origin x="9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26T21:17:11.950" idx="1">
    <p:pos x="10" y="10"/>
    <p:text>Moyenne est de 43 ans </p:text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E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B8647-D079-F84D-9F42-5B4EA47568C8}" type="datetimeFigureOut">
              <a:rPr lang="fr-ES" smtClean="0"/>
              <a:t>5/24/24</a:t>
            </a:fld>
            <a:endParaRPr lang="fr-E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E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E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9A116-064E-9D48-A23C-F577E8A3603A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226272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E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1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3839254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ES" dirty="0"/>
              <a:t>4eme cause de cancer chez les femmes au niveau mondiale  apres le cancer du sein , colorectales et du poumon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2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82327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ES" dirty="0"/>
              <a:t>ENTRE GAMBIE , MALI , les deux guinee DIOURBEL ET DAKAR</a:t>
            </a:r>
          </a:p>
          <a:p>
            <a:endParaRPr lang="fr-E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3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1804564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ES" dirty="0"/>
              <a:t>DANS LE CADRE DE LA LUTTE CONTRE LE CANCER DU COL A ADHERE A LA STRATEGIE MONDIALE </a:t>
            </a:r>
          </a:p>
          <a:p>
            <a:r>
              <a:rPr lang="fr-ES" dirty="0"/>
              <a:t>ELABORERR </a:t>
            </a:r>
          </a:p>
          <a:p>
            <a:endParaRPr lang="fr-E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4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2510845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ES" dirty="0"/>
              <a:t>9 RG ET 12 SITES SONT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6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3699303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E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9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4035784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ES" dirty="0"/>
              <a:t>1 seul cas de colposcopie indiqué devant un test viral HPV positif au virus oncogene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9A116-064E-9D48-A23C-F577E8A3603A}" type="slidenum">
              <a:rPr lang="fr-ES" smtClean="0"/>
              <a:t>10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66453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31CEF6-939F-FF45-A8C7-741457584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7EF5DB-F0A4-DC48-9893-C7E8C43B2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341273-E223-F741-A113-BE607DBE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6FE89C-8C6C-954A-A52F-DB3CAB90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CACB5E-89A7-9246-BBE2-0A76834C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392013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D7BE1-DBC1-0447-A76E-B123180BE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9FF09D-26E8-684E-9A92-5FD5A3BDD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17A8ED-47AF-EA46-BE11-7B6A34014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F8F805-948E-9A42-9E17-2ECD454E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612A1E-3944-B841-A002-1D8C9CA9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284963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1FB47AB-1A2F-534F-9C8A-E1C746F3E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513FB5-9F3C-1940-B630-71A4E218C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F3E0D0-6A69-E645-91DC-A27FC16A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9DBB0E-86D7-CA48-A8AD-79F208A4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2F2A7-A470-8545-89C6-BF7E8BA3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62325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86D0DC-079C-BA43-B0B2-8F6350CB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9CA68B-0BA7-CE4B-BC81-F9AB6CADB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9EA77A-A3EC-724A-804C-3975B6C4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CE2BD8-FAD6-6545-BF82-EC677444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D8C3F0-C70F-5A43-B5AA-D3B7D108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3792533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CD2681-A8DB-3E40-A781-E5061BAE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8856C0-F657-0043-9A96-351CDB72A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F795BC-0E51-F744-B1FE-77C17A24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B6D099-D393-F944-811E-B7206B48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8FAD83-C5C4-C144-8676-00BB2DB52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418272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C0210-A0AE-4848-8794-F9AE7E65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C2108F-312F-7845-A337-16952FFC6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9F5306-7691-1042-999F-B06F409DE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B3C783-89CC-4F49-9550-D4F533C6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CFD508-8662-F845-812C-AFF353BD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4871AB-8D2D-CF40-89D7-7AD8C591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69722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5A7AAE-78C4-9144-9AD4-5D8D48CD4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A9651B-C471-AF4E-82C3-E0FAAA1D2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4DA5D8-580A-A645-8CD2-CDA60251B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51CE33D-8CC9-F34E-9E9C-B7FA7AA13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F185BBD-BB37-7D4D-9EEF-E3407A2C2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871C1AC-17DD-D044-8188-737ABE66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DC1C6D9-A9E0-C049-BE6C-916FBFAC7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AE09505-D231-B440-ABAB-CB88438F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112715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F6659-1C16-F249-96A3-A3B16F0E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6DCFA39-B958-C148-A9D8-56506FB2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89D7300-9B98-2143-A304-3FC87514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8C74C5-A655-EF4B-AECF-DF9809D6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105676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016CB1F-D9FC-1A4C-AF36-C0EF5433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FFEDCF2-3548-FA42-8F17-E73CA5D3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565AF2-AA28-5C4E-9B0F-C13E60FF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199465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B4948-95E6-6F44-847D-F96711DD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2ABC13-C7E9-904F-9129-752D31407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06C362-48C5-5540-A3ED-DB0885DA1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F105CC-AB8F-AB4E-B47D-6BB27BE4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FDCD7C-1D23-2D42-BF68-372435E68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588DAC-670B-6D48-BE3E-CFCBC62E4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71158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810F70-E3FD-A040-AD6F-48CA85739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C653F72-9714-3E4B-8392-73EBA884C4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81982F-04CE-9644-8487-AC47A70FC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876706-DCEA-084B-B617-EB398703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637295-93F1-0342-AF61-B1A6DBA2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28FF74-1EA2-154C-924D-4F074F11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5922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AD5FAF-7321-DF47-B28F-3212AB734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0B12B0-7C55-FD47-84FF-C3B0C9F23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A46DD7-0C2D-E24D-81F8-D7D4643A28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68140-F01C-DD4E-9A40-34E7E009ED6A}" type="datetimeFigureOut">
              <a:rPr lang="fr-ES" smtClean="0"/>
              <a:t>5/24/24</a:t>
            </a:fld>
            <a:endParaRPr lang="fr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CEBD11-EFEA-504F-9B66-8107BE147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144773-D2FA-AF4C-AE3E-A396A2D3B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D0FF2-C3D9-8140-A454-26C71BCAF7AD}" type="slidenum">
              <a:rPr lang="fr-ES" smtClean="0"/>
              <a:t>‹N°›</a:t>
            </a:fld>
            <a:endParaRPr lang="fr-ES"/>
          </a:p>
        </p:txBody>
      </p:sp>
    </p:spTree>
    <p:extLst>
      <p:ext uri="{BB962C8B-B14F-4D97-AF65-F5344CB8AC3E}">
        <p14:creationId xmlns:p14="http://schemas.microsoft.com/office/powerpoint/2010/main" val="158643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46DCB-8677-AA4F-9714-6DA3B3225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448017"/>
            <a:ext cx="11684460" cy="2218986"/>
          </a:xfrm>
        </p:spPr>
        <p:txBody>
          <a:bodyPr>
            <a:noAutofit/>
          </a:bodyPr>
          <a:lstStyle/>
          <a:p>
            <a:r>
              <a:rPr lang="fr-E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PLACE DE LA COLPOSCOPIE DANS LE DEPISTAGE DES LESIONS PRECANCEREUSES DU COL DE UTERUS AU CENTRE HOSPITALIER REGIONAL EL HADJ IBRAHIM NIASS DE KAOLACK: UN PAS VERS L’ELIMINATION DU CANCER DU COL DE UTERUS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FC87412-E6FE-384A-B547-63CDDC063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3322" y="261970"/>
            <a:ext cx="3264062" cy="195701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A6F4641-181B-4C8A-26FC-EF118A411B8B}"/>
              </a:ext>
            </a:extLst>
          </p:cNvPr>
          <p:cNvSpPr txBox="1"/>
          <p:nvPr/>
        </p:nvSpPr>
        <p:spPr>
          <a:xfrm>
            <a:off x="1852550" y="5195401"/>
            <a:ext cx="855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Ibrahim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Rahadat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El Hadj Daouda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Sy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Assane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Bakhoum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Ndeye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Khady </a:t>
            </a:r>
            <a:r>
              <a:rPr lang="fr-FR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Sene</a:t>
            </a:r>
            <a:r>
              <a:rPr lang="fr-FR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0810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617382-9598-434C-9304-9AB6BDB74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  <a:endParaRPr lang="fr-ES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C729B5E-D5EA-9947-9AAC-A70004DA1E6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38200" y="1690689"/>
            <a:ext cx="5334000" cy="3868528"/>
          </a:xfrm>
          <a:prstGeom prst="rect">
            <a:avLst/>
          </a:prstGeom>
        </p:spPr>
      </p:pic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1718B21-91A5-9841-AC0E-883ED95A52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172200" y="1690688"/>
            <a:ext cx="5181600" cy="387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825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570AF-6ADD-D043-8DB9-0F450CBA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RESULTATS</a:t>
            </a:r>
            <a:endParaRPr lang="fr-E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0CB90B-843A-1E44-9A85-84CE71A53D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50000"/>
              </a:lnSpc>
              <a:buFont typeface="Wingdings" pitchFamily="2" charset="2"/>
              <a:buChar char="v"/>
            </a:pPr>
            <a:r>
              <a:rPr lang="fr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Thermoablation: 6 patientes</a:t>
            </a:r>
          </a:p>
          <a:p>
            <a:pPr>
              <a:lnSpc>
                <a:spcPct val="250000"/>
              </a:lnSpc>
              <a:buFont typeface="Wingdings" pitchFamily="2" charset="2"/>
              <a:buChar char="v"/>
            </a:pPr>
            <a:r>
              <a:rPr lang="fr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Biopsies: TAGIIb et TAGIIc</a:t>
            </a:r>
          </a:p>
          <a:p>
            <a:pPr>
              <a:lnSpc>
                <a:spcPct val="250000"/>
              </a:lnSpc>
              <a:buFont typeface="Wingdings" pitchFamily="2" charset="2"/>
              <a:buChar char="v"/>
            </a:pPr>
            <a:r>
              <a:rPr lang="fr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conisation diagnostiques</a:t>
            </a:r>
          </a:p>
          <a:p>
            <a:pPr>
              <a:lnSpc>
                <a:spcPct val="250000"/>
              </a:lnSpc>
              <a:buFont typeface="Wingdings" pitchFamily="2" charset="2"/>
              <a:buChar char="v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</a:t>
            </a:r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r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 viral HPV demandés</a:t>
            </a:r>
            <a:endParaRPr lang="fr-ES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B798917-46AF-D24D-A7AB-E86ACD0A03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2375065"/>
            <a:ext cx="5257800" cy="363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337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183492-210E-4647-B918-3559FAAC1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ES" dirty="0"/>
              <a:t> </a:t>
            </a:r>
            <a:r>
              <a:rPr lang="fr-E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DC2B75-CE86-BE41-A910-A21D256D60E5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Place de importante de la  colposcopie  au niveau de EPS pour le dépistage des lésions précancéreuses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outil incontournable pour atteindre les objectifs de OMS dans la lutte contre l’élimination du cancer du col de utérus. </a:t>
            </a:r>
          </a:p>
          <a:p>
            <a:pPr marL="0" indent="0">
              <a:buNone/>
            </a:pPr>
            <a:endParaRPr lang="fr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ES" dirty="0"/>
          </a:p>
        </p:txBody>
      </p:sp>
    </p:spTree>
    <p:extLst>
      <p:ext uri="{BB962C8B-B14F-4D97-AF65-F5344CB8AC3E}">
        <p14:creationId xmlns:p14="http://schemas.microsoft.com/office/powerpoint/2010/main" val="84416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22A20-5889-0A4A-ACD3-927ED196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ES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8E02BE21-CC1E-144F-BA8A-940E1F4657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17465"/>
            <a:ext cx="11683825" cy="6623069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7549050-F3A2-4C43-BF68-A1EB08E5E1A4}"/>
              </a:ext>
            </a:extLst>
          </p:cNvPr>
          <p:cNvSpPr/>
          <p:nvPr/>
        </p:nvSpPr>
        <p:spPr>
          <a:xfrm>
            <a:off x="6688899" y="4684734"/>
            <a:ext cx="1227550" cy="41335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E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8A19F9-4BB7-C974-EC3E-3912E19F6965}"/>
              </a:ext>
            </a:extLst>
          </p:cNvPr>
          <p:cNvSpPr/>
          <p:nvPr/>
        </p:nvSpPr>
        <p:spPr>
          <a:xfrm>
            <a:off x="0" y="1475495"/>
            <a:ext cx="2754774" cy="25232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 fréquent</a:t>
            </a:r>
          </a:p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 mortel</a:t>
            </a:r>
          </a:p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 morbide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03D123D-24BF-EDEB-6CC3-BF84636A04A4}"/>
              </a:ext>
            </a:extLst>
          </p:cNvPr>
          <p:cNvSpPr txBox="1"/>
          <p:nvPr/>
        </p:nvSpPr>
        <p:spPr>
          <a:xfrm>
            <a:off x="508175" y="5422740"/>
            <a:ext cx="110583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i="1" dirty="0"/>
              <a:t>«</a:t>
            </a:r>
            <a:r>
              <a:rPr lang="fr-FR" b="1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 femme meurt du cancer du col de l’utérus toutes les deux minutes et chacun de ces décès est une tragédie qui peut être évitée ».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Dr </a:t>
            </a:r>
            <a:r>
              <a:rPr lang="fr-FR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Tedros</a:t>
            </a: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fr-FR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Ghebreyesus</a:t>
            </a:r>
            <a:endParaRPr lang="fr-FR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Directeur général, OMS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538A44-FF36-1F48-AB6B-70D069D2C4EA}"/>
              </a:ext>
            </a:extLst>
          </p:cNvPr>
          <p:cNvSpPr txBox="1"/>
          <p:nvPr/>
        </p:nvSpPr>
        <p:spPr>
          <a:xfrm>
            <a:off x="9208394" y="1197735"/>
            <a:ext cx="2358172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E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Objectif 90-70-90</a:t>
            </a:r>
          </a:p>
        </p:txBody>
      </p:sp>
    </p:spTree>
    <p:extLst>
      <p:ext uri="{BB962C8B-B14F-4D97-AF65-F5344CB8AC3E}">
        <p14:creationId xmlns:p14="http://schemas.microsoft.com/office/powerpoint/2010/main" val="50827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53431-2A55-0444-AC22-E00B0CE57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59" y="365125"/>
            <a:ext cx="11456275" cy="1325563"/>
          </a:xfrm>
        </p:spPr>
        <p:txBody>
          <a:bodyPr>
            <a:normAutofit/>
          </a:bodyPr>
          <a:lstStyle/>
          <a:p>
            <a:r>
              <a:rPr lang="fr-ES" sz="5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</a:t>
            </a:r>
            <a:r>
              <a:rPr lang="fr-ES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C549DA-318D-E04E-9BCE-5FB4DCA9D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fr-FR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 évitable : élimination</a:t>
            </a:r>
            <a:endParaRPr lang="fr-FR"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fr-FR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Dépistage et traitement lésions précancéreuses : 70%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Objectif de OMS: Diminuer l’incidence de 4/100000 femmes-années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- 2030/2045/2120: 70millions de cancer du col de utérus évités</a:t>
            </a:r>
            <a:endParaRPr lang="fr-FR"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r-FR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CHREIN de Kaolack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Carrefour 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fr-FR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Hôpital de référence </a:t>
            </a:r>
          </a:p>
          <a:p>
            <a:pPr>
              <a:lnSpc>
                <a:spcPct val="200000"/>
              </a:lnSpc>
              <a:spcBef>
                <a:spcPts val="0"/>
              </a:spcBef>
              <a:buFontTx/>
              <a:buChar char="-"/>
            </a:pPr>
            <a:endParaRPr lang="fr-FR"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S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ES" dirty="0"/>
          </a:p>
        </p:txBody>
      </p:sp>
    </p:spTree>
    <p:extLst>
      <p:ext uri="{BB962C8B-B14F-4D97-AF65-F5344CB8AC3E}">
        <p14:creationId xmlns:p14="http://schemas.microsoft.com/office/powerpoint/2010/main" val="304650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C2CA9-8C90-7B42-99C4-990DB8BC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ES" sz="4000" dirty="0"/>
              <a:t>           </a:t>
            </a:r>
            <a:r>
              <a:rPr lang="fr-F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  <a:endParaRPr lang="fr-ES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FCAF61-FBFB-0348-8013-DDE762545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viral HPV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Frottis cervico-utérin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IVA: normes et protocoles de dépistage des lésions précancéreuses du col de utérus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Colposcopie: IVA positif et anomalies au FCU 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ES" dirty="0"/>
          </a:p>
        </p:txBody>
      </p:sp>
    </p:spTree>
    <p:extLst>
      <p:ext uri="{BB962C8B-B14F-4D97-AF65-F5344CB8AC3E}">
        <p14:creationId xmlns:p14="http://schemas.microsoft.com/office/powerpoint/2010/main" val="357337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C688BC-18B6-8C4F-9CBA-EA0DE277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5125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OBJECTIFS</a:t>
            </a:r>
            <a:br>
              <a:rPr lang="fr-F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r-ES" sz="4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334421-A16A-984F-B8C2-314AA2011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Mesurer l’impact de la colposcopie dans dépistage des lésions précancéreuse au niveau de EPS</a:t>
            </a:r>
          </a:p>
          <a:p>
            <a:pPr marL="0" indent="0">
              <a:lnSpc>
                <a:spcPct val="200000"/>
              </a:lnSpc>
              <a:buNone/>
            </a:pP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ES" dirty="0"/>
          </a:p>
        </p:txBody>
      </p:sp>
    </p:spTree>
    <p:extLst>
      <p:ext uri="{BB962C8B-B14F-4D97-AF65-F5344CB8AC3E}">
        <p14:creationId xmlns:p14="http://schemas.microsoft.com/office/powerpoint/2010/main" val="286944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92D784-1DD1-6544-9B1E-08687E9D4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E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PATIENTES ET METHODES </a:t>
            </a:r>
            <a:endParaRPr lang="fr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7E2EB7-4DB8-494E-AB6F-36E54C3AC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 d’étude : descriptive rétrospective et prospective</a:t>
            </a: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Population : femmes venues d’elle-même ou référées pour une colposcopie</a:t>
            </a: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Période d’étude : 1</a:t>
            </a:r>
            <a:r>
              <a:rPr lang="fr-FR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avril 2023 au 1</a:t>
            </a:r>
            <a:r>
              <a:rPr lang="fr-FR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avril 2024. </a:t>
            </a: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Analysées: SPSS (</a:t>
            </a:r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Statistical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Package for Social Sciences)</a:t>
            </a:r>
          </a:p>
          <a:p>
            <a:pPr marL="0" indent="0">
              <a:lnSpc>
                <a:spcPct val="130000"/>
              </a:lnSpc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v"/>
            </a:pPr>
            <a:endParaRPr lang="fr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v"/>
            </a:pPr>
            <a:endParaRPr lang="fr-ES" dirty="0"/>
          </a:p>
        </p:txBody>
      </p:sp>
    </p:spTree>
    <p:extLst>
      <p:ext uri="{BB962C8B-B14F-4D97-AF65-F5344CB8AC3E}">
        <p14:creationId xmlns:p14="http://schemas.microsoft.com/office/powerpoint/2010/main" val="382692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8D754-7904-800C-28A2-5A1C62BFF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E1F13F-175A-E5F4-0AAC-202743BF9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Caractéristiques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Nombre: 193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Gestité moyenne: </a:t>
            </a:r>
            <a:r>
              <a:rPr lang="fr-FR" dirty="0"/>
              <a:t>5,51 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Parité moyenne: </a:t>
            </a:r>
            <a:r>
              <a:rPr lang="fr-FR" dirty="0"/>
              <a:t>4,91. 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96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8D754-7904-800C-28A2-5A1C62BFF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E1F13F-175A-E5F4-0AAC-202743BF9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94" y="1579418"/>
            <a:ext cx="10676906" cy="491345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200000"/>
              </a:lnSpc>
            </a:pPr>
            <a:r>
              <a:rPr lang="fr-FR" sz="1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Caractéristiques</a:t>
            </a:r>
            <a:r>
              <a:rPr lang="fr-FR" sz="8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sz="8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fr-FR" sz="9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 moyen : 44, 92 ans  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fr-FR" sz="9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 moyen du premier RS était de 19 ans avec des extrêmes à 10 ans et à 44 ans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sz="9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- 44% des patientes étaient de régime polygame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sz="9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- 39,4% des patientes étaient ménopausées</a:t>
            </a:r>
            <a:r>
              <a:rPr lang="fr-FR" sz="8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lnSpc>
                <a:spcPct val="200000"/>
              </a:lnSpc>
              <a:buNone/>
            </a:pPr>
            <a:endParaRPr lang="fr-FR" sz="8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fr-FR" dirty="0"/>
              <a:t>. </a:t>
            </a: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20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39E1640-6D34-D346-87DF-9596FA8883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156137"/>
            <a:ext cx="10649607" cy="5336737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14FDFDE1-8AD2-014A-AC4C-8972D0BB432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9080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RESULTATS</a:t>
            </a:r>
            <a:endParaRPr lang="fr-ES" sz="5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215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7660</TotalTime>
  <Words>430</Words>
  <Application>Microsoft Macintosh PowerPoint</Application>
  <PresentationFormat>Grand écran</PresentationFormat>
  <Paragraphs>73</Paragraphs>
  <Slides>12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Wingdings</vt:lpstr>
      <vt:lpstr>Thème Office</vt:lpstr>
      <vt:lpstr>PLACE DE LA COLPOSCOPIE DANS LE DEPISTAGE DES LESIONS PRECANCEREUSES DU COL DE UTERUS AU CENTRE HOSPITALIER REGIONAL EL HADJ IBRAHIM NIASS DE KAOLACK: UN PAS VERS L’ELIMINATION DU CANCER DU COL DE UTERUS </vt:lpstr>
      <vt:lpstr>Présentation PowerPoint</vt:lpstr>
      <vt:lpstr>                INTRODUCTION </vt:lpstr>
      <vt:lpstr>           INTRODUCTION</vt:lpstr>
      <vt:lpstr> OBJECTIFS </vt:lpstr>
      <vt:lpstr> PATIENTES ET METHODES </vt:lpstr>
      <vt:lpstr>RESULTATS</vt:lpstr>
      <vt:lpstr>RESULTATS</vt:lpstr>
      <vt:lpstr>Présentation PowerPoint</vt:lpstr>
      <vt:lpstr>RESULTATS</vt:lpstr>
      <vt:lpstr>           RESULTATS</vt:lpstr>
      <vt:lpstr> 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d’activite de la campagne de la SSCPP</dc:title>
  <dc:creator>Microsoft Office User</dc:creator>
  <cp:lastModifiedBy>Microsoft Office User</cp:lastModifiedBy>
  <cp:revision>49</cp:revision>
  <dcterms:created xsi:type="dcterms:W3CDTF">2023-02-22T21:29:10Z</dcterms:created>
  <dcterms:modified xsi:type="dcterms:W3CDTF">2024-05-24T06:06:59Z</dcterms:modified>
</cp:coreProperties>
</file>