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173" r:id="rId2"/>
    <p:sldId id="424" r:id="rId3"/>
    <p:sldId id="1176" r:id="rId4"/>
    <p:sldId id="1096" r:id="rId5"/>
    <p:sldId id="1181" r:id="rId6"/>
    <p:sldId id="1190" r:id="rId7"/>
    <p:sldId id="1183" r:id="rId8"/>
    <p:sldId id="1180" r:id="rId9"/>
    <p:sldId id="1185" r:id="rId10"/>
    <p:sldId id="1188" r:id="rId11"/>
    <p:sldId id="1189" r:id="rId12"/>
    <p:sldId id="1193" r:id="rId13"/>
    <p:sldId id="1192" r:id="rId14"/>
    <p:sldId id="1197" r:id="rId15"/>
    <p:sldId id="1196" r:id="rId16"/>
    <p:sldId id="1195" r:id="rId17"/>
    <p:sldId id="1106" r:id="rId18"/>
    <p:sldId id="54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3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9D478-815F-4B65-90C4-E706E163834D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FC065-6DC0-4899-AF37-334795A6620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4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Remerciements</a:t>
            </a:r>
          </a:p>
          <a:p>
            <a:r>
              <a:rPr lang="fr-FR" dirty="0"/>
              <a:t>Nous avons l’honneur de vous </a:t>
            </a:r>
            <a:r>
              <a:rPr lang="fr-FR" dirty="0" err="1"/>
              <a:t>presenter</a:t>
            </a:r>
            <a:r>
              <a:rPr lang="fr-FR" dirty="0"/>
              <a:t> ce travail….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FC065-6DC0-4899-AF37-334795A6620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15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diagnostic a été posé à partir de…</a:t>
            </a:r>
          </a:p>
          <a:p>
            <a:endParaRPr lang="fr-FR" dirty="0"/>
          </a:p>
          <a:p>
            <a:r>
              <a:rPr lang="fr-FR" dirty="0"/>
              <a:t>il est admis </a:t>
            </a:r>
            <a:r>
              <a:rPr lang="fr-FR" dirty="0" err="1"/>
              <a:t>aujourdhhui</a:t>
            </a:r>
            <a:r>
              <a:rPr lang="fr-FR" dirty="0"/>
              <a:t> L’examen morphologique et le stade d’extension tumorale ne suffisent plus à la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therapeutique</a:t>
            </a:r>
            <a:r>
              <a:rPr lang="fr-FR" dirty="0"/>
              <a:t>  dans les cancers du col du col de l’utérus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FC065-6DC0-4899-AF37-334795A6620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80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En effet,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FC065-6DC0-4899-AF37-334795A6620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48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C’est dans ce cadre que s’inscrit notre projet d’étude  porté par le Dr </a:t>
            </a:r>
            <a:r>
              <a:rPr lang="fr-F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Soumboudou</a:t>
            </a:r>
            <a:endParaRPr lang="fr-FR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Le constat qui a été fait est 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FC065-6DC0-4899-AF37-334795A6620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75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Notre projet se propose de rechercher des biomarqueurs décrits dans la littérature qui vont agir   selon des mécanismes variées et qui  sont à l’origine d’un risque </a:t>
            </a:r>
            <a:r>
              <a:rPr lang="fr-FR" b="1" dirty="0" err="1"/>
              <a:t>elevé</a:t>
            </a:r>
            <a:r>
              <a:rPr lang="fr-FR" b="1" dirty="0"/>
              <a:t> d’</a:t>
            </a:r>
            <a:r>
              <a:rPr lang="fr-FR" b="1" dirty="0" err="1"/>
              <a:t>echec</a:t>
            </a:r>
            <a:r>
              <a:rPr lang="fr-FR" b="1" dirty="0"/>
              <a:t> </a:t>
            </a:r>
            <a:r>
              <a:rPr lang="fr-FR" b="1" dirty="0" err="1"/>
              <a:t>therapeutique</a:t>
            </a:r>
            <a:r>
              <a:rPr lang="fr-FR" b="1" dirty="0"/>
              <a:t> </a:t>
            </a:r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FC065-6DC0-4899-AF37-334795A6620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65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Les </a:t>
            </a:r>
            <a:r>
              <a:rPr lang="fr-FR" b="1" dirty="0" err="1"/>
              <a:t>resultats</a:t>
            </a:r>
            <a:r>
              <a:rPr lang="fr-FR" b="1" dirty="0"/>
              <a:t> attendus  nous permettrons de</a:t>
            </a:r>
          </a:p>
          <a:p>
            <a:r>
              <a:rPr lang="fr-FR" b="1" dirty="0"/>
              <a:t>Classer les patientes </a:t>
            </a:r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FC065-6DC0-4899-AF37-334795A6620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73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dirty="0"/>
              <a:t>L’avantage cette fois ci sera l’expertise locale</a:t>
            </a:r>
          </a:p>
          <a:p>
            <a:pPr algn="l"/>
            <a:r>
              <a:rPr lang="fr-FR" dirty="0"/>
              <a:t> revue de la littérature exhaustive,</a:t>
            </a:r>
          </a:p>
          <a:p>
            <a:pPr algn="l"/>
            <a:r>
              <a:rPr lang="fr-FR" dirty="0"/>
              <a:t> bonne maitrise des biomarqueurs  et la technique d’IHC est bien </a:t>
            </a:r>
            <a:r>
              <a:rPr lang="fr-FR" dirty="0" err="1"/>
              <a:t>maitriseé</a:t>
            </a:r>
            <a:r>
              <a:rPr lang="fr-FR" dirty="0"/>
              <a:t>. Mise en place d’une </a:t>
            </a:r>
            <a:r>
              <a:rPr lang="fr-FR" dirty="0" err="1"/>
              <a:t>equipe</a:t>
            </a:r>
            <a:r>
              <a:rPr lang="fr-FR" dirty="0"/>
              <a:t> pluridisciplinaire qui pourra suivre les patients pas à pas.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FC065-6DC0-4899-AF37-334795A6620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15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835" cy="4115434"/>
          </a:xfr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just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0" strike="noStrike" cap="none" dirty="0">
                <a:solidFill>
                  <a:schemeClr val="tx1"/>
                </a:solidFill>
                <a:latin typeface="Arial" charset="0"/>
                <a:ea typeface="Arial" charset="0"/>
              </a:rPr>
              <a:t>…. MERCI DE VOTRE ATTENTION.</a:t>
            </a:r>
            <a:endParaRPr lang="ko-KR" altLang="en-US" sz="1600" b="0" strike="noStrike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11905" y="8528050"/>
            <a:ext cx="2515235" cy="613410"/>
          </a:xfrm>
        </p:spPr>
        <p:txBody>
          <a:bodyPr/>
          <a:lstStyle/>
          <a:p>
            <a:fld id="{05A8B8DC-DB41-4E70-97B2-B8B4E9F8D251}" type="slidenum">
              <a:rPr lang="en-GB" smtClean="0"/>
              <a:pPr/>
              <a:t>18</a:t>
            </a:fld>
            <a:endParaRPr lang="en-GB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L’infection persistance au HPV </a:t>
            </a:r>
            <a:r>
              <a:rPr lang="fr-FR" dirty="0" err="1"/>
              <a:t>represente</a:t>
            </a:r>
            <a:r>
              <a:rPr lang="fr-FR" dirty="0"/>
              <a:t> l’étiologie </a:t>
            </a:r>
            <a:r>
              <a:rPr lang="fr-FR" dirty="0" err="1"/>
              <a:t>princiale</a:t>
            </a:r>
            <a:endParaRPr lang="fr-FR" dirty="0"/>
          </a:p>
          <a:p>
            <a:r>
              <a:rPr lang="fr-FR" dirty="0"/>
              <a:t>Mortalité reste plus </a:t>
            </a:r>
            <a:r>
              <a:rPr lang="fr-FR" dirty="0" err="1"/>
              <a:t>elevé</a:t>
            </a:r>
            <a:r>
              <a:rPr lang="fr-FR" dirty="0"/>
              <a:t> dans les pays à IDH faible</a:t>
            </a:r>
          </a:p>
          <a:p>
            <a:r>
              <a:rPr lang="fr-FR" dirty="0"/>
              <a:t>situation d'autant plus incompréhensible et triste puisqu’il s’agit d’une pathologie évitable  qui peut </a:t>
            </a:r>
            <a:r>
              <a:rPr lang="fr-FR" dirty="0" err="1"/>
              <a:t>etre</a:t>
            </a:r>
            <a:r>
              <a:rPr lang="fr-FR" dirty="0"/>
              <a:t> prévenu par……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FC065-6DC0-4899-AF37-334795A662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1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FC065-6DC0-4899-AF37-334795A662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7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FC065-6DC0-4899-AF37-334795A662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6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FC065-6DC0-4899-AF37-334795A6620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74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FC065-6DC0-4899-AF37-334795A6620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0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Dans la littérature, on note une baisse de la pratique du taux du  dépistage chez les femmes à partir de 60 ans et ceci pourrait </a:t>
            </a:r>
            <a:r>
              <a:rPr lang="fr-FR" dirty="0" err="1"/>
              <a:t>etre</a:t>
            </a:r>
            <a:r>
              <a:rPr lang="fr-FR" dirty="0"/>
              <a:t> à l’origine de taux de lésions cancéreuses tardives non </a:t>
            </a:r>
            <a:r>
              <a:rPr lang="fr-FR" dirty="0" err="1"/>
              <a:t>negligeable</a:t>
            </a:r>
            <a:r>
              <a:rPr lang="fr-FR" dirty="0"/>
              <a:t>  malgré un suivi antérieure suffisant.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FC065-6DC0-4899-AF37-334795A6620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19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 le plan clinique , les tumeurs étaient de </a:t>
            </a:r>
            <a:r>
              <a:rPr lang="fr-FR" dirty="0" err="1"/>
              <a:t>decouverte</a:t>
            </a:r>
            <a:r>
              <a:rPr lang="fr-FR" dirty="0"/>
              <a:t> fortuite à la </a:t>
            </a:r>
            <a:r>
              <a:rPr lang="fr-FR" dirty="0" err="1"/>
              <a:t>colpocopie</a:t>
            </a:r>
            <a:r>
              <a:rPr lang="fr-FR" dirty="0"/>
              <a:t> chez nous comme chez les auteurs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FC065-6DC0-4899-AF37-334795A6620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9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lésions observées était variables dominées par les lésions </a:t>
            </a:r>
            <a:r>
              <a:rPr lang="fr-FR" dirty="0" err="1"/>
              <a:t>ulcéro</a:t>
            </a:r>
            <a:r>
              <a:rPr lang="fr-FR" dirty="0"/>
              <a:t>-bourgeonnantes.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FC065-6DC0-4899-AF37-334795A6620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9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7E8FA-94B5-B0B6-1FDD-F3AEAC8A2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EC86DF-5530-0363-3DA8-E190399C3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C788CD-7392-24F2-FF1A-865EE77F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1074-D6DC-44BE-87E8-0C84F9A675E3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946647-3F45-1E13-50D4-FF7E74D3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E4C5A0-95A6-4FEA-E750-4975D63C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6FCD-E687-48A6-83FB-307F8371480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ED76B-8B89-ACC0-F04D-15D4BE3B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A4F30D-31E6-DD76-14E9-EAE0369D9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544DDF-7574-2C8D-C022-586A5062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1074-D6DC-44BE-87E8-0C84F9A675E3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CC8A07-F647-9787-A521-9E447AF7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305911-1A5D-E88E-7CF2-E9EA36A8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6FCD-E687-48A6-83FB-307F8371480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1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13DCFD8-4237-CD12-7F6E-72BCF4EBE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68EF4C-789F-3180-AF19-A55672FF7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CD85F-3AFB-6D36-5B1D-6B087A87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1074-D6DC-44BE-87E8-0C84F9A675E3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0D07A3-7598-31D3-1A09-3F567A53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305585-3CE9-2A9E-5819-0160E49E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6FCD-E687-48A6-83FB-307F8371480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3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74645-F0A2-AC71-F645-7F535845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83EDAE-6DCA-7FC5-BBB2-31F87E2D5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9ABBCF-01DA-B19D-AC35-2BE38870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1074-D6DC-44BE-87E8-0C84F9A675E3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6B9EB4-C77F-2F05-7341-EC75F245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94D799-F788-C4A0-1640-598AD5C7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6FCD-E687-48A6-83FB-307F8371480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3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372069-4679-20ED-CD8D-58E5518C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E0FF2B-2188-69A5-598E-24F63FFFA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176344-2F95-AB72-09DA-49DD01D6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1074-D6DC-44BE-87E8-0C84F9A675E3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585E0F-A6DB-5996-E82F-D526990C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AA97B-DF57-1EB3-874C-9FE3D405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6FCD-E687-48A6-83FB-307F8371480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7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63D7C-B249-4EBB-9170-D6CE7FB4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851DA-37CD-54F2-D517-8A01EA645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2CAF9A-B381-B6F1-2614-5AF3A6080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FCCFB6-61D5-15F5-186C-74A28B85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1074-D6DC-44BE-87E8-0C84F9A675E3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DD6FEA-FE76-9910-330E-6DAD2BB6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CCF664-496D-0DF3-1C34-913481880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6FCD-E687-48A6-83FB-307F8371480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5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13F00-6B56-5562-FA30-9101B464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02D672-0896-A613-82EF-4319C1AAD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CCF480-925D-E273-7E5D-98EDD382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BECFBF-4AF4-EAF8-C7A7-EED13B17E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768BF0-D411-5A32-B40F-89E22F045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F129C7-FF15-BBF1-DD2E-D95B707A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1074-D6DC-44BE-87E8-0C84F9A675E3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80B836-DB93-5499-70EF-99F24E61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B8CBFE5-6922-DCE8-4763-8E731B73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6FCD-E687-48A6-83FB-307F8371480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1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1D9B4-68BD-C9E2-E6C3-C2CF2415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932D9F-BC2D-9C53-34B5-76E04DB7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1074-D6DC-44BE-87E8-0C84F9A675E3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191408-2CBB-1890-B18C-75BCA236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8C448A-133A-07CC-197D-E29517DE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6FCD-E687-48A6-83FB-307F8371480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1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CE7A3D-0279-1C41-E6E1-4FEFA2EC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1074-D6DC-44BE-87E8-0C84F9A675E3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0B743B-4777-BA88-9EFE-774FEBC8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6E1C28-3622-0982-0854-51EDA86A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6FCD-E687-48A6-83FB-307F8371480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1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6B971D-55F8-B555-878A-D2D4E9D8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818EFF-F511-FD63-46A8-819D666A2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6B9246-356F-DC73-47DA-736A9E437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659DD6-8E86-4732-AF2B-FC77F6D9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1074-D6DC-44BE-87E8-0C84F9A675E3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1EF65B-57E2-6250-F6B4-32AFB6CD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9EA042-F236-338E-AD41-EF0A62CF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6FCD-E687-48A6-83FB-307F8371480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4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8B921-1D5F-B1CE-1BDF-05618B84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805AFB-0073-6204-60BB-B33DADDB3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C9AABA-F904-E301-4489-ACAA177E5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65ED7D-5160-7102-B0EA-F9F312CD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1074-D6DC-44BE-87E8-0C84F9A675E3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FB4EE-FB90-C075-23FB-8DD99EAE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0B1470-3ABE-D174-5131-6E85FEB4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6FCD-E687-48A6-83FB-307F8371480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0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FEBB5DF-794A-FB90-E272-593D5408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CF1ABD-1CF0-6A9F-7D11-CECE7B558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5642C4-9745-8E68-DDCE-0CD2D6AEF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01074-D6DC-44BE-87E8-0C84F9A675E3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C39A13-E9BC-AAAF-0A27-23D6FD0A6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04EC11-A9FB-6052-ADA6-88731B968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D6FCD-E687-48A6-83FB-307F8371480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6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D5B2C-D372-7E4E-A2AA-A07D9F578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182" y="1980235"/>
            <a:ext cx="9144000" cy="205186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4400" b="1" dirty="0"/>
              <a:t>Cancer du col de l’utérus à Thiès</a:t>
            </a:r>
            <a:br>
              <a:rPr lang="fr-FR" b="1" dirty="0"/>
            </a:br>
            <a:r>
              <a:rPr lang="fr-FR" sz="3200" b="1" dirty="0">
                <a:solidFill>
                  <a:srgbClr val="7030A0"/>
                </a:solidFill>
              </a:rPr>
              <a:t>Aspects morpho-épidémiologiques et perspectives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FE6FD4-4900-1343-9317-5BED83A4E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3182" y="4229835"/>
            <a:ext cx="9144000" cy="165576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/>
              <a:t>Pr Ag Tonleu Linda </a:t>
            </a:r>
            <a:r>
              <a:rPr lang="fr-FR" sz="2400" b="1" dirty="0" err="1"/>
              <a:t>Bentefouet</a:t>
            </a:r>
            <a:endParaRPr lang="fr-FR" sz="2400" b="1" dirty="0"/>
          </a:p>
          <a:p>
            <a:r>
              <a:rPr lang="fr-FR" sz="2400" dirty="0"/>
              <a:t>Anatomie et Cytologie pathologiques</a:t>
            </a:r>
          </a:p>
          <a:p>
            <a:r>
              <a:rPr lang="fr-FR" dirty="0"/>
              <a:t>UFR SANTE/ UNIVERSITE IBA DER THIAM/ THIES </a:t>
            </a:r>
            <a:r>
              <a:rPr lang="fr-FR" sz="2400" dirty="0"/>
              <a:t>(Sénégal)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E192FD-2926-C746-A8E2-2EC58E540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65" y="182483"/>
            <a:ext cx="1591176" cy="16000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FC44FCE-DAB7-4B47-B9BA-2ABB18A5ECC5}"/>
              </a:ext>
            </a:extLst>
          </p:cNvPr>
          <p:cNvSpPr txBox="1"/>
          <p:nvPr/>
        </p:nvSpPr>
        <p:spPr>
          <a:xfrm>
            <a:off x="1633182" y="6314136"/>
            <a:ext cx="9143998" cy="770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SN" sz="1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SSCPP 3</a:t>
            </a:r>
            <a:r>
              <a:rPr lang="fr-FR" sz="1600" b="1" i="1" baseline="30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ème</a:t>
            </a:r>
            <a:r>
              <a:rPr lang="fr-FR" sz="1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congrès national/ 2</a:t>
            </a:r>
            <a:r>
              <a:rPr lang="fr-FR" sz="1600" b="1" i="1" baseline="30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ème</a:t>
            </a:r>
            <a:r>
              <a:rPr lang="fr-FR" sz="1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congrès international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6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23,24,25 Mai 2024</a:t>
            </a:r>
            <a:endParaRPr lang="fr-SN" sz="16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610DA2-E8F6-D342-AFFA-DC5E61195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7181" y="5288970"/>
            <a:ext cx="1303645" cy="13865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81AAFDA-F128-2644-B1B7-144A565E0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471454"/>
            <a:ext cx="1633182" cy="13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9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E7B14-AD89-8141-A4BC-DA17096F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883578"/>
            <a:ext cx="11507874" cy="56930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200" dirty="0"/>
          </a:p>
          <a:p>
            <a:r>
              <a:rPr lang="fr-FR" altLang="ko-KR" sz="24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Clinique</a:t>
            </a: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D4B8360-233F-BB42-8FF7-C422EC93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281355"/>
            <a:ext cx="10515600" cy="752848"/>
          </a:xfrm>
        </p:spPr>
        <p:txBody>
          <a:bodyPr/>
          <a:lstStyle/>
          <a:p>
            <a:r>
              <a:rPr lang="fr-FR" b="1" dirty="0">
                <a:latin typeface="+mn-lt"/>
              </a:rPr>
              <a:t>Résultats-Discussion</a:t>
            </a:r>
            <a:endParaRPr lang="fr-FR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F117B5-D82F-D5FF-9932-02167719D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5" y="1910862"/>
            <a:ext cx="9141183" cy="42906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22C0E9-37B8-80F1-6EDE-817B177BBD05}"/>
              </a:ext>
            </a:extLst>
          </p:cNvPr>
          <p:cNvSpPr/>
          <p:nvPr/>
        </p:nvSpPr>
        <p:spPr>
          <a:xfrm>
            <a:off x="4314093" y="3341078"/>
            <a:ext cx="17584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4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E7B14-AD89-8141-A4BC-DA17096F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30" y="883578"/>
            <a:ext cx="11789229" cy="56930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200" dirty="0"/>
          </a:p>
          <a:p>
            <a:r>
              <a:rPr lang="fr-FR" altLang="ko-KR" sz="24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Colposcopie</a:t>
            </a: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D4B8360-233F-BB42-8FF7-C422EC93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281355"/>
            <a:ext cx="10515600" cy="752848"/>
          </a:xfrm>
        </p:spPr>
        <p:txBody>
          <a:bodyPr/>
          <a:lstStyle/>
          <a:p>
            <a:r>
              <a:rPr lang="fr-FR" b="1" dirty="0">
                <a:latin typeface="+mn-lt"/>
              </a:rPr>
              <a:t>Résultats-Discussion</a:t>
            </a:r>
            <a:endParaRPr lang="fr-FR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F04D6D-B583-BFEF-32CF-10261BE3E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2" y="1957755"/>
            <a:ext cx="5978766" cy="42203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2156D9-83AF-FFD3-8283-9889720F9167}"/>
              </a:ext>
            </a:extLst>
          </p:cNvPr>
          <p:cNvSpPr/>
          <p:nvPr/>
        </p:nvSpPr>
        <p:spPr>
          <a:xfrm>
            <a:off x="6095997" y="1957755"/>
            <a:ext cx="5545017" cy="42203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F628D47-F725-5D6E-B1B4-989F8C93F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57755"/>
            <a:ext cx="5545013" cy="42203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EBF9E3-0CD3-0FD1-F754-A5C95AA166FB}"/>
              </a:ext>
            </a:extLst>
          </p:cNvPr>
          <p:cNvSpPr/>
          <p:nvPr/>
        </p:nvSpPr>
        <p:spPr>
          <a:xfrm>
            <a:off x="285535" y="4419601"/>
            <a:ext cx="5545017" cy="281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E0064-5D7F-7F27-5B3F-012F52E8E44F}"/>
              </a:ext>
            </a:extLst>
          </p:cNvPr>
          <p:cNvSpPr/>
          <p:nvPr/>
        </p:nvSpPr>
        <p:spPr>
          <a:xfrm>
            <a:off x="2836985" y="2989385"/>
            <a:ext cx="445477" cy="211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88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5C3477-656F-69F4-20CA-6BD8072CA567}"/>
              </a:ext>
            </a:extLst>
          </p:cNvPr>
          <p:cNvSpPr/>
          <p:nvPr/>
        </p:nvSpPr>
        <p:spPr>
          <a:xfrm>
            <a:off x="5029200" y="2989385"/>
            <a:ext cx="691662" cy="211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93%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6CBCA-F2C4-3F09-1132-21FC976D16F2}"/>
              </a:ext>
            </a:extLst>
          </p:cNvPr>
          <p:cNvSpPr/>
          <p:nvPr/>
        </p:nvSpPr>
        <p:spPr>
          <a:xfrm>
            <a:off x="5181600" y="3751385"/>
            <a:ext cx="105508" cy="211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752302-AF30-6028-8E29-17EA68B6C57F}"/>
              </a:ext>
            </a:extLst>
          </p:cNvPr>
          <p:cNvSpPr/>
          <p:nvPr/>
        </p:nvSpPr>
        <p:spPr>
          <a:xfrm>
            <a:off x="-1" y="2766646"/>
            <a:ext cx="2836983" cy="504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Lésion </a:t>
            </a:r>
            <a:r>
              <a:rPr lang="fr-FR" sz="1600" dirty="0" err="1">
                <a:solidFill>
                  <a:srgbClr val="FF0000"/>
                </a:solidFill>
              </a:rPr>
              <a:t>ulcéro</a:t>
            </a:r>
            <a:r>
              <a:rPr lang="fr-FR" sz="1600" dirty="0">
                <a:solidFill>
                  <a:srgbClr val="FF0000"/>
                </a:solidFill>
              </a:rPr>
              <a:t>-bourgeonnante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E7B14-AD89-8141-A4BC-DA17096F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883578"/>
            <a:ext cx="11507874" cy="56930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2200" dirty="0"/>
          </a:p>
          <a:p>
            <a:r>
              <a:rPr lang="fr-FR" altLang="ko-KR" sz="2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Anatomie pathologique</a:t>
            </a:r>
          </a:p>
          <a:p>
            <a:pPr marL="0" indent="0">
              <a:buNone/>
            </a:pPr>
            <a:endParaRPr lang="fr-FR" altLang="ko-KR" sz="2200" b="1" u="sng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fr-FR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Biopsies cervicales (160 biopsies)  </a:t>
            </a:r>
          </a:p>
          <a:p>
            <a:pPr lvl="1">
              <a:lnSpc>
                <a:spcPct val="150000"/>
              </a:lnSpc>
            </a:pPr>
            <a:r>
              <a:rPr lang="fr-FR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Piece opératoire </a:t>
            </a:r>
            <a:r>
              <a:rPr 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colpohystérectomie</a:t>
            </a:r>
            <a:r>
              <a:rPr 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+annexectomie bilatérale)</a:t>
            </a:r>
          </a:p>
          <a:p>
            <a:pPr lvl="2">
              <a:lnSpc>
                <a:spcPct val="150000"/>
              </a:lnSpc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Type histologique : 3 grands types histologiques</a:t>
            </a:r>
          </a:p>
          <a:p>
            <a:pPr lvl="3">
              <a:lnSpc>
                <a:spcPct val="150000"/>
              </a:lnSpc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Cancer épidermoïde (95,7 %)</a:t>
            </a:r>
          </a:p>
          <a:p>
            <a:pPr lvl="3">
              <a:lnSpc>
                <a:spcPct val="150000"/>
              </a:lnSpc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Adénocarcinome ( 3,1 %)</a:t>
            </a:r>
          </a:p>
          <a:p>
            <a:pPr lvl="3">
              <a:lnSpc>
                <a:spcPct val="150000"/>
              </a:lnSpc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Carcinome à cellules vitreuses (1,2%)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Stade d’extension tumorale: 1 patiente (</a:t>
            </a:r>
            <a:r>
              <a:rPr lang="fr-F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stade IB2 selon la classification de FIGO et PT1N0 Mx selon la classification de PTNM.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D4B8360-233F-BB42-8FF7-C422EC93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281355"/>
            <a:ext cx="10515600" cy="752848"/>
          </a:xfrm>
        </p:spPr>
        <p:txBody>
          <a:bodyPr/>
          <a:lstStyle/>
          <a:p>
            <a:r>
              <a:rPr lang="fr-FR" b="1" dirty="0">
                <a:latin typeface="+mn-lt"/>
              </a:rPr>
              <a:t>Résultats-Discussion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813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E7B14-AD89-8141-A4BC-DA17096F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883578"/>
            <a:ext cx="11507874" cy="56930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200" dirty="0"/>
          </a:p>
          <a:p>
            <a:r>
              <a:rPr lang="fr-FR" altLang="ko-KR" sz="2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Justificatifs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biologie et l’</a:t>
            </a:r>
            <a:r>
              <a:rPr lang="fr-FR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oncogenese</a:t>
            </a: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cancers du col de l’utérus sont  de mieux en mieux connues.</a:t>
            </a:r>
          </a:p>
          <a:p>
            <a:pPr marL="0" indent="0">
              <a:buNone/>
            </a:pPr>
            <a:endParaRPr lang="fr-FR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fr-FR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D4B8360-233F-BB42-8FF7-C422EC93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281355"/>
            <a:ext cx="10515600" cy="752848"/>
          </a:xfrm>
        </p:spPr>
        <p:txBody>
          <a:bodyPr/>
          <a:lstStyle/>
          <a:p>
            <a:r>
              <a:rPr lang="fr-FR" b="1" dirty="0">
                <a:latin typeface="+mn-lt"/>
              </a:rPr>
              <a:t>Perspectives</a:t>
            </a:r>
            <a:endParaRPr lang="fr-FR" dirty="0">
              <a:latin typeface="+mn-l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42D2589-783D-C238-3B61-A29E5BE0A618}"/>
              </a:ext>
            </a:extLst>
          </p:cNvPr>
          <p:cNvGrpSpPr>
            <a:grpSpLocks/>
          </p:cNvGrpSpPr>
          <p:nvPr/>
        </p:nvGrpSpPr>
        <p:grpSpPr bwMode="auto">
          <a:xfrm>
            <a:off x="550985" y="3118338"/>
            <a:ext cx="11066584" cy="3279680"/>
            <a:chOff x="-1016718" y="1412776"/>
            <a:chExt cx="9062477" cy="3035593"/>
          </a:xfrm>
        </p:grpSpPr>
        <p:pic>
          <p:nvPicPr>
            <p:cNvPr id="5" name="il_fi" descr="Afficher l'image d'origine">
              <a:extLst>
                <a:ext uri="{FF2B5EF4-FFF2-40B4-BE49-F238E27FC236}">
                  <a16:creationId xmlns:a16="http://schemas.microsoft.com/office/drawing/2014/main" id="{4BD0CB90-26AD-88D3-34AC-C854FBED6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1" t="17479" r="12767" b="31766"/>
            <a:stretch>
              <a:fillRect/>
            </a:stretch>
          </p:blipFill>
          <p:spPr bwMode="auto">
            <a:xfrm>
              <a:off x="6876256" y="1639781"/>
              <a:ext cx="1169503" cy="122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380DC99-3BD9-757D-89E8-F188E594FAAB}"/>
                </a:ext>
              </a:extLst>
            </p:cNvPr>
            <p:cNvSpPr txBox="1"/>
            <p:nvPr/>
          </p:nvSpPr>
          <p:spPr>
            <a:xfrm>
              <a:off x="-1016718" y="1412776"/>
              <a:ext cx="7803102" cy="3035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q"/>
                <a:defRPr/>
              </a:pPr>
              <a:r>
                <a:rPr lang="fr-FR" altLang="fr-FR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Radiothérapie: </a:t>
              </a:r>
              <a:r>
                <a:rPr lang="fr-FR" sz="2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Rayonnements ionisants </a:t>
              </a:r>
            </a:p>
            <a:p>
              <a:pPr marL="628650" indent="-285750" algn="just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v"/>
                <a:defRPr/>
              </a:pPr>
              <a:r>
                <a:rPr lang="fr-FR" altLang="fr-FR" sz="2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Moyen thérapeutique utilisé dans les cancers du col de l’utérus  en fonction du stade</a:t>
              </a:r>
            </a:p>
            <a:p>
              <a:pPr marL="628650" indent="-285750" algn="just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v"/>
                <a:defRPr/>
              </a:pPr>
              <a:r>
                <a:rPr lang="fr-FR" altLang="fr-FR" sz="2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De plus en plus associée à des agents </a:t>
              </a:r>
              <a:r>
                <a:rPr lang="fr-FR" altLang="fr-FR" sz="22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radiosensibilisants</a:t>
              </a:r>
              <a:endParaRPr lang="fr-FR" altLang="fr-F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fr-FR" altLang="fr-FR" sz="2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</a:t>
              </a:r>
              <a:r>
                <a:rPr lang="fr-FR" altLang="fr-FR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 traitement de ces tumeurs se heurtent à des </a:t>
              </a:r>
              <a:r>
                <a:rPr lang="fr-FR" altLang="fr-FR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phenomènes</a:t>
              </a:r>
              <a:r>
                <a:rPr lang="fr-FR" altLang="fr-FR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fr-FR" altLang="fr-FR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radioresistance</a:t>
              </a:r>
              <a:r>
                <a:rPr lang="fr-FR" altLang="fr-FR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++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63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E7B14-AD89-8141-A4BC-DA17096F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883578"/>
            <a:ext cx="11507874" cy="56930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200" dirty="0"/>
          </a:p>
          <a:p>
            <a:r>
              <a:rPr lang="fr-FR" altLang="ko-KR" sz="2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Matériels et méthodes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-Equipe pluridisciplinaire (radiothérapeute, biophysicien, anatomopathologiste, oncologue, </a:t>
            </a:r>
            <a:r>
              <a:rPr lang="fr-FR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gynecologue</a:t>
            </a: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fr-FR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Soumboudou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+++</a:t>
            </a:r>
          </a:p>
          <a:p>
            <a:pPr marL="0" indent="0">
              <a:buNone/>
            </a:pPr>
            <a:endParaRPr lang="fr-FR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-Etude prospective </a:t>
            </a:r>
          </a:p>
          <a:p>
            <a:pPr marL="0" indent="0">
              <a:buNone/>
            </a:pPr>
            <a:endParaRPr lang="fr-F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-Rechercher des biomarqueurs prédictifs de radiorésistance par étude  immunohistochimique sur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des biopsies de cancer du col de l’utérus chez des femmes Sénégalaises en attente de radiothérapie</a:t>
            </a:r>
          </a:p>
          <a:p>
            <a:pPr marL="0" indent="0"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constat+++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les patientes peuvent présenter des sensibilités différentes aux 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rayonnements ionisants donc des réponses différentes malgré le même stade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D4B8360-233F-BB42-8FF7-C422EC93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281355"/>
            <a:ext cx="10515600" cy="752848"/>
          </a:xfrm>
        </p:spPr>
        <p:txBody>
          <a:bodyPr/>
          <a:lstStyle/>
          <a:p>
            <a:r>
              <a:rPr lang="fr-FR" b="1" dirty="0">
                <a:latin typeface="+mn-lt"/>
              </a:rPr>
              <a:t>Perspectives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4438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E7B14-AD89-8141-A4BC-DA17096F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883578"/>
            <a:ext cx="11507874" cy="56930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200" dirty="0"/>
          </a:p>
          <a:p>
            <a:r>
              <a:rPr lang="fr-FR" altLang="ko-KR" sz="2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Matériels et méthodes</a:t>
            </a:r>
          </a:p>
          <a:p>
            <a:pPr marL="0" indent="0"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Marqueurs de prolifération: 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Ki67, p16, VEGFR</a:t>
            </a:r>
          </a:p>
          <a:p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Marqueurs de l’inflammation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Cox2, IL6, CD8</a:t>
            </a:r>
          </a:p>
          <a:p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Marqueurs hypoxique; 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IF1alpha, Ca9 et Glut1</a:t>
            </a:r>
          </a:p>
          <a:p>
            <a:pPr marL="0" indent="0">
              <a:buNone/>
            </a:pPr>
            <a:endParaRPr lang="fr-FR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D4B8360-233F-BB42-8FF7-C422EC93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281355"/>
            <a:ext cx="10515600" cy="752848"/>
          </a:xfrm>
        </p:spPr>
        <p:txBody>
          <a:bodyPr/>
          <a:lstStyle/>
          <a:p>
            <a:r>
              <a:rPr lang="fr-FR" b="1" dirty="0">
                <a:latin typeface="+mn-lt"/>
              </a:rPr>
              <a:t>Perspectives</a:t>
            </a:r>
            <a:endParaRPr lang="fr-FR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24D54F-3487-F882-75ED-B315C7AB7404}"/>
              </a:ext>
            </a:extLst>
          </p:cNvPr>
          <p:cNvSpPr/>
          <p:nvPr/>
        </p:nvSpPr>
        <p:spPr>
          <a:xfrm>
            <a:off x="5814646" y="3429000"/>
            <a:ext cx="6091813" cy="2936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Harada H and </a:t>
            </a:r>
            <a:r>
              <a:rPr lang="en-US" sz="1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Hiraoka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M. Hypoxia-inducible factor 1 in tumor </a:t>
            </a:r>
            <a:r>
              <a:rPr lang="en-US" sz="1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radioresistance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Semenza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GL. Defining the role of hypoxia-inducible factor 1 in cancer biology and</a:t>
            </a:r>
          </a:p>
          <a:p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therapeutics. Oncogene 2010; 29: 625–634</a:t>
            </a:r>
          </a:p>
          <a:p>
            <a:r>
              <a:rPr lang="en-US" sz="1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Zusterzeel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P. L, Span P. N, </a:t>
            </a:r>
            <a:r>
              <a:rPr lang="en-US" sz="1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Dijksterhius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M. G et al. Serum vascular endothelial</a:t>
            </a:r>
          </a:p>
          <a:p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growth factor: a prognostic factor in cervical cancer. J Cancer Res Clin Oncol, 2009; 135:</a:t>
            </a:r>
          </a:p>
          <a:p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283-290</a:t>
            </a:r>
          </a:p>
          <a:p>
            <a:r>
              <a:rPr lang="en-U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Liao S.Y, Rodgers W.H, </a:t>
            </a:r>
            <a:r>
              <a:rPr lang="en-US" sz="1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Kauderer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J et al. Carbonic anhydrase IX (CA-IX) and</a:t>
            </a:r>
          </a:p>
          <a:p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high-risk human papillomavirus (H-HPV) as diagnostic biomarkers of cervical</a:t>
            </a:r>
          </a:p>
          <a:p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dysplasia/neoplasia in Japanese women with a cytologic diagnosis of atypical glandular cells</a:t>
            </a:r>
          </a:p>
          <a:p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(AGC): a Gynecologic Oncology Group (GOG) Study. Br. J. Cancer, 2011, 104, p 353–360</a:t>
            </a:r>
          </a:p>
          <a:p>
            <a:endParaRPr lang="en-US" sz="1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63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E7B14-AD89-8141-A4BC-DA17096F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883578"/>
            <a:ext cx="11507874" cy="56930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200" dirty="0"/>
          </a:p>
          <a:p>
            <a:r>
              <a:rPr lang="fr-FR" altLang="ko-KR" sz="2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Résultats attendus</a:t>
            </a:r>
          </a:p>
          <a:p>
            <a:pPr algn="just" eaLnBrk="1" hangingPunct="1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2200" dirty="0">
                <a:latin typeface="Arial" panose="020B0604020202020204" pitchFamily="34" charset="0"/>
              </a:rPr>
              <a:t>Outil rationnel pour la sélection des patientes: répondeurs ou non répondeurs</a:t>
            </a:r>
          </a:p>
          <a:p>
            <a:pPr algn="just" eaLnBrk="1" hangingPunct="1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2200" dirty="0">
                <a:latin typeface="Arial" panose="020B0604020202020204" pitchFamily="34" charset="0"/>
              </a:rPr>
              <a:t>Orienter les patientes vers une meilleure stratégie thérapeutique</a:t>
            </a:r>
          </a:p>
          <a:p>
            <a:r>
              <a:rPr lang="fr-FR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d’envisager une alternative thérapeutique ou un traitement combiné chez les patientes  en situation de faible réponse</a:t>
            </a:r>
          </a:p>
          <a:p>
            <a:r>
              <a:rPr lang="en-US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1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l’inverse</a:t>
            </a:r>
            <a:r>
              <a:rPr lang="fr-FR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prévoir une désescalade de la dose d’irradiation en situation de bonne réponse afin de réduire le risque d’effets secondaires tardif</a:t>
            </a:r>
            <a:endParaRPr lang="fr-FR" altLang="fr-FR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fr-FR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D4B8360-233F-BB42-8FF7-C422EC93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281355"/>
            <a:ext cx="10515600" cy="752848"/>
          </a:xfrm>
        </p:spPr>
        <p:txBody>
          <a:bodyPr/>
          <a:lstStyle/>
          <a:p>
            <a:r>
              <a:rPr lang="fr-FR" b="1" dirty="0">
                <a:latin typeface="+mn-lt"/>
              </a:rPr>
              <a:t>Perspectives</a:t>
            </a:r>
            <a:endParaRPr lang="fr-FR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5E398D-5D23-F14F-24CF-8133CEA70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446" y="4857750"/>
            <a:ext cx="5111262" cy="537391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200" b="1" dirty="0">
                <a:latin typeface="Arial" panose="020B0604020202020204" pitchFamily="34" charset="0"/>
              </a:rPr>
              <a:t>Meilleure prise en charge patientes </a:t>
            </a:r>
          </a:p>
        </p:txBody>
      </p:sp>
    </p:spTree>
    <p:extLst>
      <p:ext uri="{BB962C8B-B14F-4D97-AF65-F5344CB8AC3E}">
        <p14:creationId xmlns:p14="http://schemas.microsoft.com/office/powerpoint/2010/main" val="63987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41C2D-2553-F397-1F15-826A65A3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Conclusion</a:t>
            </a:r>
            <a:endParaRPr lang="en-US" b="1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D30C8B-C2CD-61C5-8184-AA37E9A8B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200" dirty="0"/>
          </a:p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Perspective ambitieuse qui nécessite un appui financier.</a:t>
            </a:r>
          </a:p>
          <a:p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Il s’agit du 2</a:t>
            </a:r>
            <a:r>
              <a:rPr lang="fr-FR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 projet (</a:t>
            </a:r>
            <a:r>
              <a:rPr lang="fr-F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difficile de tirer une conclusion définitive de cette étude sur les biomarqueurs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prédictifs de la réponse à la radiothérapie, les données de dosimétrie physique ont manqué par la suite liées à la panne de la machine de radiothérapie pendant au moins 18 mois voire plus)</a:t>
            </a: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 d’identifier ces biomarqueurs de radiorésistance, l’utilisation de méthodes  immunohistochimique accessibles aux pays en voie de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developpement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incontournable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68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776512" y="3020631"/>
            <a:ext cx="6412016" cy="584700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199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MERCI DE VOTRE ATTENTION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2075000" y="6553588"/>
            <a:ext cx="516770" cy="305364"/>
          </a:xfrm>
        </p:spPr>
        <p:txBody>
          <a:bodyPr/>
          <a:lstStyle/>
          <a:p>
            <a:fld id="{81DFBCDC-BE5C-4D7E-894A-D7544F9D7E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E7B14-AD89-8141-A4BC-DA17096F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883578"/>
            <a:ext cx="11507874" cy="56930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altLang="ko-KR" sz="29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*Cancer du col : </a:t>
            </a:r>
            <a:r>
              <a:rPr lang="fr-FR" altLang="ko-KR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Problème majeur de santé publique</a:t>
            </a:r>
          </a:p>
          <a:p>
            <a:pPr algn="l">
              <a:lnSpc>
                <a:spcPct val="150000"/>
              </a:lnSpc>
            </a:pPr>
            <a:r>
              <a:rPr lang="fr-FR" sz="2900" dirty="0">
                <a:latin typeface="Arial" panose="020B0604020202020204" pitchFamily="34" charset="0"/>
                <a:cs typeface="Arial" panose="020B0604020202020204" pitchFamily="34" charset="0"/>
              </a:rPr>
              <a:t>Au Sénégal, le cancer du col utérin représente la 1</a:t>
            </a:r>
            <a:r>
              <a:rPr lang="fr-FR" sz="2900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2900" dirty="0">
                <a:latin typeface="Arial" panose="020B0604020202020204" pitchFamily="34" charset="0"/>
                <a:cs typeface="Arial" panose="020B0604020202020204" pitchFamily="34" charset="0"/>
              </a:rPr>
              <a:t>  cause de décès par cancer chez la femme</a:t>
            </a:r>
          </a:p>
          <a:p>
            <a:pPr>
              <a:lnSpc>
                <a:spcPct val="150000"/>
              </a:lnSpc>
            </a:pPr>
            <a:r>
              <a:rPr lang="fr-SN" sz="29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</a:t>
            </a:r>
            <a:r>
              <a:rPr lang="fr-SN" sz="29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ause connue :  virus appelés </a:t>
            </a:r>
            <a:r>
              <a:rPr lang="fr-SN" sz="2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“papillomavirus humains” (HPV)</a:t>
            </a:r>
            <a:endParaRPr lang="fr-F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9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*Taux de mortalité </a:t>
            </a:r>
            <a:r>
              <a:rPr lang="fr-FR" sz="2900" dirty="0">
                <a:latin typeface="Arial" panose="020B0604020202020204" pitchFamily="34" charset="0"/>
                <a:cs typeface="Arial" panose="020B0604020202020204" pitchFamily="34" charset="0"/>
              </a:rPr>
              <a:t>six fois plus élevé dans les pays à IDH faible que dans les pays à IDH très élevé</a:t>
            </a:r>
          </a:p>
          <a:p>
            <a:pPr>
              <a:lnSpc>
                <a:spcPct val="150000"/>
              </a:lnSpc>
            </a:pPr>
            <a:r>
              <a:rPr lang="fr-FR" sz="29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*Pathologie </a:t>
            </a:r>
            <a:r>
              <a:rPr lang="fr-FR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évitable</a:t>
            </a:r>
            <a:r>
              <a:rPr lang="fr-FR" sz="29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  <a:r>
              <a:rPr lang="fr-FR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prévention</a:t>
            </a:r>
          </a:p>
          <a:p>
            <a:pPr>
              <a:lnSpc>
                <a:spcPct val="150000"/>
              </a:lnSpc>
            </a:pPr>
            <a:r>
              <a:rPr lang="fr-FR" sz="29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*Moyens de prévention disponibles</a:t>
            </a:r>
          </a:p>
          <a:p>
            <a:pPr lvl="1">
              <a:lnSpc>
                <a:spcPct val="150000"/>
              </a:lnSpc>
            </a:pPr>
            <a:r>
              <a:rPr lang="fr-FR" sz="2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</a:t>
            </a:r>
          </a:p>
          <a:p>
            <a:pPr lvl="1">
              <a:lnSpc>
                <a:spcPct val="150000"/>
              </a:lnSpc>
            </a:pPr>
            <a:r>
              <a:rPr lang="fr-FR" sz="2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Dépistage et traitement des lésions précancéreuses</a:t>
            </a: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D4B8360-233F-BB42-8FF7-C422EC93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281355"/>
            <a:ext cx="10515600" cy="752848"/>
          </a:xfrm>
        </p:spPr>
        <p:txBody>
          <a:bodyPr/>
          <a:lstStyle/>
          <a:p>
            <a:r>
              <a:rPr lang="fr-FR" b="1" dirty="0">
                <a:latin typeface="+mn-lt"/>
              </a:rPr>
              <a:t>Contexte et justificatif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8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E7B14-AD89-8141-A4BC-DA17096F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883578"/>
            <a:ext cx="11507874" cy="56930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200" dirty="0"/>
          </a:p>
          <a:p>
            <a:pPr>
              <a:lnSpc>
                <a:spcPct val="150000"/>
              </a:lnSpc>
            </a:pPr>
            <a:r>
              <a:rPr lang="fr-FR" altLang="ko-KR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général: </a:t>
            </a:r>
            <a:r>
              <a:rPr lang="fr-FR" altLang="ko-K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l’état des lieux dans notre région </a:t>
            </a:r>
            <a:r>
              <a:rPr lang="fr-FR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fr-FR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le profil morpho-</a:t>
            </a:r>
            <a:r>
              <a:rPr lang="fr-FR" altLang="ko-KR" sz="2200" dirty="0" err="1">
                <a:latin typeface="Arial" panose="020B0604020202020204" pitchFamily="34" charset="0"/>
                <a:cs typeface="Arial" panose="020B0604020202020204" pitchFamily="34" charset="0"/>
              </a:rPr>
              <a:t>épidemiologique</a:t>
            </a:r>
            <a:r>
              <a:rPr lang="fr-FR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 des cancers du col de l’utérus à Thiès</a:t>
            </a:r>
            <a:r>
              <a:rPr lang="fr-FR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fr-FR" altLang="ko-KR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r-FR" altLang="ko-KR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spécifiques: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-Décrire le profil épidémiologique des patientes  </a:t>
            </a: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-Décrire les  types histologiques </a:t>
            </a: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-Elaborer des perspectives de recherches (groupe de recherche ++)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D4B8360-233F-BB42-8FF7-C422EC93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281355"/>
            <a:ext cx="10515600" cy="752848"/>
          </a:xfrm>
        </p:spPr>
        <p:txBody>
          <a:bodyPr/>
          <a:lstStyle/>
          <a:p>
            <a:r>
              <a:rPr lang="fr-FR" b="1" dirty="0">
                <a:latin typeface="+mn-lt"/>
              </a:rPr>
              <a:t>Objectif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818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1D014D-647E-9840-9D73-54875A9DF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084" y="2414068"/>
            <a:ext cx="8163768" cy="163109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2.Materiels et méthodes</a:t>
            </a:r>
          </a:p>
        </p:txBody>
      </p:sp>
    </p:spTree>
    <p:extLst>
      <p:ext uri="{BB962C8B-B14F-4D97-AF65-F5344CB8AC3E}">
        <p14:creationId xmlns:p14="http://schemas.microsoft.com/office/powerpoint/2010/main" val="57871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E7B14-AD89-8141-A4BC-DA17096F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883578"/>
            <a:ext cx="11507874" cy="56930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200" dirty="0"/>
          </a:p>
          <a:p>
            <a:r>
              <a:rPr lang="fr-FR" altLang="ko-KR" sz="2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*Type, </a:t>
            </a:r>
            <a:r>
              <a:rPr lang="fr-FR" altLang="ko-KR" sz="2200" b="1" u="sng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fr-FR" altLang="ko-KR" sz="2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cadre d’étude</a:t>
            </a: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Etude rétrospective. </a:t>
            </a: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Centre Hospitalier régional de Thiès (Labo ACP) sur une période de 04 ans (Janvier 2020 à Décembre 2023)</a:t>
            </a:r>
          </a:p>
          <a:p>
            <a:pPr marL="0" indent="0"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ko-KR" sz="2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Critère d’inclusion</a:t>
            </a: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*La sélection des patients s’est faite à partir des dossiers anatomopathologiques.</a:t>
            </a: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Ont été inclus tous les patients présentant un cancer du col de l’utérus confirmé par l’examen histologique.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D4B8360-233F-BB42-8FF7-C422EC93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281355"/>
            <a:ext cx="10515600" cy="752848"/>
          </a:xfrm>
        </p:spPr>
        <p:txBody>
          <a:bodyPr/>
          <a:lstStyle/>
          <a:p>
            <a:r>
              <a:rPr lang="fr-FR" b="1" dirty="0">
                <a:latin typeface="+mn-lt"/>
              </a:rPr>
              <a:t>Matériels et méthode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257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E7B14-AD89-8141-A4BC-DA17096F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883578"/>
            <a:ext cx="11507874" cy="56930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200" dirty="0"/>
          </a:p>
          <a:p>
            <a:r>
              <a:rPr lang="fr-FR" altLang="ko-KR" sz="2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*Paramètres étudiés</a:t>
            </a: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Données socio-démographiques (âge,  résidence; résidence)</a:t>
            </a:r>
          </a:p>
          <a:p>
            <a:pPr marL="0" indent="0"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Données cliniques (motif de consultation,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gestité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-parité, facteurs de risque)</a:t>
            </a:r>
          </a:p>
          <a:p>
            <a:pPr marL="0" indent="0"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Résultats de la colposcopie</a:t>
            </a:r>
          </a:p>
          <a:p>
            <a:pPr marL="0" indent="0"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Variables anatomopathologiques: type de prélèvement, type histologique, le stade</a:t>
            </a: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D4B8360-233F-BB42-8FF7-C422EC93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281355"/>
            <a:ext cx="10515600" cy="752848"/>
          </a:xfrm>
        </p:spPr>
        <p:txBody>
          <a:bodyPr/>
          <a:lstStyle/>
          <a:p>
            <a:r>
              <a:rPr lang="fr-FR" b="1" dirty="0">
                <a:latin typeface="+mn-lt"/>
              </a:rPr>
              <a:t>Matériels et méthode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113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E7B14-AD89-8141-A4BC-DA17096F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883578"/>
            <a:ext cx="11507874" cy="56930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ko-KR" sz="2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des données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saisie des données a été réalisée avec le logiciel Word 2016 Plus et l’analyse des données avec le logiciel Excel 2016 Plus.</a:t>
            </a:r>
            <a:endParaRPr lang="en-US" sz="2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Dans l’analyse descriptive,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2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  <a:r>
              <a:rPr lang="fr-FR" sz="2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les variables qualitatives </a:t>
            </a:r>
            <a:r>
              <a:rPr lang="fr-FR" sz="2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 des tableaux de fréquence, des diagrammes en barres ou en camembert).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2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  <a:r>
              <a:rPr lang="fr-FR" sz="2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Les variables quantitatives</a:t>
            </a:r>
            <a:r>
              <a:rPr lang="fr-FR" sz="2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paramètres de position (Moyenne, médiane) et de dispersion (Écart-type, extrêmes).</a:t>
            </a:r>
            <a:endParaRPr lang="en-US" sz="2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D4B8360-233F-BB42-8FF7-C422EC93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281355"/>
            <a:ext cx="10515600" cy="752848"/>
          </a:xfrm>
        </p:spPr>
        <p:txBody>
          <a:bodyPr/>
          <a:lstStyle/>
          <a:p>
            <a:r>
              <a:rPr lang="fr-FR" b="1" dirty="0">
                <a:latin typeface="+mn-lt"/>
              </a:rPr>
              <a:t>Matériels et méthode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778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1D014D-647E-9840-9D73-54875A9DF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084" y="2414068"/>
            <a:ext cx="8163768" cy="163109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2.Résultats-Discussion</a:t>
            </a:r>
          </a:p>
        </p:txBody>
      </p:sp>
    </p:spTree>
    <p:extLst>
      <p:ext uri="{BB962C8B-B14F-4D97-AF65-F5344CB8AC3E}">
        <p14:creationId xmlns:p14="http://schemas.microsoft.com/office/powerpoint/2010/main" val="313019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E7B14-AD89-8141-A4BC-DA17096F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883578"/>
            <a:ext cx="11507874" cy="56930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ko-KR" sz="2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Epidémiologie</a:t>
            </a: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* Au total,161 patientes recrutées sur une période de 04 ans</a:t>
            </a:r>
          </a:p>
          <a:p>
            <a:pPr marL="0" indent="0"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*Kr du col de l’utérus= 50,46% de l’ensemble des biopsies cervicales au sein du labo ACP</a:t>
            </a:r>
          </a:p>
          <a:p>
            <a:pPr marL="0" indent="0"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*Age moyen était de  50</a:t>
            </a:r>
            <a:r>
              <a:rPr lang="fr-FR" sz="2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±1,4 ans (30 ans-85 ans)</a:t>
            </a:r>
          </a:p>
          <a:p>
            <a:pPr marL="0" indent="0"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*Patientes de plus de 70 ans représentaient 13,66% de notre échantillon  (n=22)</a:t>
            </a:r>
          </a:p>
          <a:p>
            <a:pPr marL="0" indent="0"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105</a:t>
            </a:r>
            <a:r>
              <a:rPr lang="fr-FR" sz="2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patientes résidaient dans la région de Thiès , Diourbel (11), Kaffrine(2), Dakar (2) ,et  Louga (1).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D4B8360-233F-BB42-8FF7-C422EC93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281355"/>
            <a:ext cx="10515600" cy="752848"/>
          </a:xfrm>
        </p:spPr>
        <p:txBody>
          <a:bodyPr/>
          <a:lstStyle/>
          <a:p>
            <a:r>
              <a:rPr lang="fr-FR" b="1" dirty="0">
                <a:latin typeface="+mn-lt"/>
              </a:rPr>
              <a:t>Résultats-Discussion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17418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1294</Words>
  <Application>Microsoft Office PowerPoint</Application>
  <PresentationFormat>Grand écran</PresentationFormat>
  <Paragraphs>181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</vt:lpstr>
      <vt:lpstr>Times New Roman</vt:lpstr>
      <vt:lpstr>Wingdings</vt:lpstr>
      <vt:lpstr>Thème Office</vt:lpstr>
      <vt:lpstr>Cancer du col de l’utérus à Thiès Aspects morpho-épidémiologiques et perspectives</vt:lpstr>
      <vt:lpstr>Contexte et justificatif</vt:lpstr>
      <vt:lpstr>Objectif</vt:lpstr>
      <vt:lpstr>Présentation PowerPoint</vt:lpstr>
      <vt:lpstr>Matériels et méthode</vt:lpstr>
      <vt:lpstr>Matériels et méthode</vt:lpstr>
      <vt:lpstr>Matériels et méthode</vt:lpstr>
      <vt:lpstr>Présentation PowerPoint</vt:lpstr>
      <vt:lpstr>Résultats-Discussion</vt:lpstr>
      <vt:lpstr>Résultats-Discussion</vt:lpstr>
      <vt:lpstr>Résultats-Discussion</vt:lpstr>
      <vt:lpstr>Résultats-Discussion</vt:lpstr>
      <vt:lpstr>Perspectives</vt:lpstr>
      <vt:lpstr>Perspectives</vt:lpstr>
      <vt:lpstr>Perspectives</vt:lpstr>
      <vt:lpstr>Perspectives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HISTOLOGIE ET IMMUNOHISTOCHIMIE EN ONCOLOGIE</dc:title>
  <dc:creator>PER-Linda Tonleu BENTEFOUET</dc:creator>
  <cp:lastModifiedBy>PER-Linda Tonleu BENTEFOUET</cp:lastModifiedBy>
  <cp:revision>49</cp:revision>
  <dcterms:created xsi:type="dcterms:W3CDTF">2024-04-24T16:38:54Z</dcterms:created>
  <dcterms:modified xsi:type="dcterms:W3CDTF">2024-05-23T22:51:16Z</dcterms:modified>
</cp:coreProperties>
</file>