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116" r:id="rId1"/>
    <p:sldMasterId id="2147484128" r:id="rId2"/>
  </p:sldMasterIdLst>
  <p:notesMasterIdLst>
    <p:notesMasterId r:id="rId19"/>
  </p:notesMasterIdLst>
  <p:sldIdLst>
    <p:sldId id="364" r:id="rId3"/>
    <p:sldId id="354" r:id="rId4"/>
    <p:sldId id="333" r:id="rId5"/>
    <p:sldId id="355" r:id="rId6"/>
    <p:sldId id="335" r:id="rId7"/>
    <p:sldId id="366" r:id="rId8"/>
    <p:sldId id="351" r:id="rId9"/>
    <p:sldId id="350" r:id="rId10"/>
    <p:sldId id="356" r:id="rId11"/>
    <p:sldId id="367" r:id="rId12"/>
    <p:sldId id="352" r:id="rId13"/>
    <p:sldId id="334" r:id="rId14"/>
    <p:sldId id="359" r:id="rId15"/>
    <p:sldId id="344" r:id="rId16"/>
    <p:sldId id="357" r:id="rId17"/>
    <p:sldId id="36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A4A4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e moyen 2 - Accentuation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7292A2E-F333-43FB-9621-5CBBE7FDCDCB}" styleName="Style léger 2 - Accentuation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yle moyen 2 - Accentuation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Style clair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799" autoAdjust="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4DDC7521-1B40-4478-B2E6-FAB427570A8C}" type="datetimeFigureOut">
              <a:rPr lang="fr-FR"/>
              <a:pPr>
                <a:defRPr/>
              </a:pPr>
              <a:t>23/05/2024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noProof="0" smtClean="0"/>
              <a:t>Modifiez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1FCCC602-D8A4-49FB-AD6E-94E54B97DA02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151289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1E2D19A-4653-417E-963A-84487B724C44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spcBef>
                <a:spcPct val="0"/>
              </a:spcBef>
            </a:pPr>
            <a:endParaRPr lang="fr-FR" dirty="0" smtClean="0"/>
          </a:p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41618048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23508630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1040852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93439939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6189835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baseline="0" dirty="0" smtClean="0"/>
          </a:p>
        </p:txBody>
      </p:sp>
    </p:spTree>
    <p:extLst>
      <p:ext uri="{BB962C8B-B14F-4D97-AF65-F5344CB8AC3E}">
        <p14:creationId xmlns:p14="http://schemas.microsoft.com/office/powerpoint/2010/main" val="294059770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CCC602-D8A4-49FB-AD6E-94E54B97DA02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7634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FCCC602-D8A4-49FB-AD6E-94E54B97DA02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9130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0554815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6070105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980777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14045622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4853058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200684429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5210477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2AE418-37FD-4FEA-8A3A-29EE0682E25E}" type="slidenum">
              <a:rPr kumimoji="0" lang="fr-FR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altLang="fr-F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fr-FR" altLang="fr-FR" dirty="0" smtClean="0"/>
          </a:p>
        </p:txBody>
      </p:sp>
    </p:spTree>
    <p:extLst>
      <p:ext uri="{BB962C8B-B14F-4D97-AF65-F5344CB8AC3E}">
        <p14:creationId xmlns:p14="http://schemas.microsoft.com/office/powerpoint/2010/main" val="38159707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 smtClean="0"/>
              <a:t>Modifier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FAA617-1A7C-41EF-982E-2D1A0DE26844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AF5A77-9410-4B1A-B214-54F81B94B52C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896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2A67E9E-F32B-4D33-AAF8-CDF9B4389C52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D6CFA9-3004-41FE-85B7-9E1668E3E147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198756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AF7850-45A7-4496-A1FA-787D7BFEC11F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949BC63-021D-49DE-B73A-017349565053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066835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9C9C4-63E7-49F2-9C2F-EC292C273AF5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BD2DB9-C061-45B2-AE1E-D0F5A81361D8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85516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54F10D-E38C-492D-B41E-2831F5930BEC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868003-62B1-46B0-9DC2-E0C9B4CA206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378405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7A4A7A-7DD1-4D30-A021-9A4E9DB00C67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3C307-9880-418D-BABE-9774E77BE64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277979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6DEA3-DEB5-4C51-BE0B-E96CE42D0ABD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C21F6B-EDCC-49BD-B7CD-A43DE184E6E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9783917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3F7972-0479-4E1C-853A-5DF45F89AE0A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EA040D-9F48-474A-B018-3AD000ABC9E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677326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193359-C195-487C-911A-4F0A9BF003B8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2086F0-0CDC-4214-B7A1-9426BA1F5DB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854955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506D2-AA65-4CC3-B2D3-0F60E2D00309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695A7C-7959-4927-9379-139714C5531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52014916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211B99-5D19-4982-A611-AA6A705C566C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07F71D6-6BCD-44C5-AAFD-EAEC4F1347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677981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3A90500-03FF-4C2E-BA7E-9C535661C59E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BBABA3-B83D-41A1-8B7A-E86DA720AAD2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301582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7F5A0-BDEF-4215-AD47-BB0C2C8A3870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1DB73-419F-426C-8C0E-E5316588EE73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1064649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8EDCCE-2441-4D61-954B-35931EAB899D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B89175-0C76-45D4-85A8-386CD98AF93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1226071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CB8982-30F3-420F-84EE-89BD3051DD6F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8ECF94-59AB-40E3-AC1C-5AE9E2A41E5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638247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0CD51B-E886-4E3A-8DAD-8AC06998468A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B991AB-322F-4288-BC7A-241373884110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14135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7FF8DC2-F775-49B0-BE16-08F731D1C20C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4D36DE1-0CA9-4B18-98F9-1BAB25A62228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91315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58278F-73E5-44F0-A357-0ABDCDCDD1D5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B8A32A-2E00-48B5-B381-64B92E122E09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49774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E94664-90D3-49E3-BD71-B18A2F5E459F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4A71BE-87A2-4E26-A937-6C14FC78DF40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52933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2040A2C-EADA-49E8-985B-4C0A9260D1FA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E84A54-7635-4554-B804-44AA7F02CE35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6024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377226C-0B3A-4101-8DB4-356D412BE2D0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AD7727-1A3D-4D37-B874-4E47380738BF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97417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884075-88B8-443F-8197-9EBC37B82FB4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509DD6B-9D41-4C59-8023-2F6A3BCBE86D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29335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EBDC5E3-08A9-45E4-9163-EF750BDDD385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2E051F-0180-47FD-BFA8-97B02D3CE3F5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33008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5959566-14AF-400A-9412-BA3195D31DB3}" type="datetime1">
              <a:rPr lang="fr-FR" smtClean="0"/>
              <a:t>23/05/2024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2EABB3C-98C5-4A6A-AC0C-0C3CFB924E28}" type="slidenum">
              <a:rPr lang="fr-FR" smtClean="0"/>
              <a:pPr>
                <a:defRPr/>
              </a:pPr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807443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7" r:id="rId1"/>
    <p:sldLayoutId id="2147484118" r:id="rId2"/>
    <p:sldLayoutId id="2147484119" r:id="rId3"/>
    <p:sldLayoutId id="2147484120" r:id="rId4"/>
    <p:sldLayoutId id="2147484121" r:id="rId5"/>
    <p:sldLayoutId id="2147484122" r:id="rId6"/>
    <p:sldLayoutId id="2147484123" r:id="rId7"/>
    <p:sldLayoutId id="2147484124" r:id="rId8"/>
    <p:sldLayoutId id="2147484125" r:id="rId9"/>
    <p:sldLayoutId id="2147484126" r:id="rId10"/>
    <p:sldLayoutId id="2147484127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fld id="{08AD908D-D0F2-4A47-96BB-31BC7F9A87CB}" type="datetime1">
              <a:rPr lang="fr-FR" altLang="fr-FR" smtClean="0"/>
              <a:t>23/05/2024</a:t>
            </a:fld>
            <a:endParaRPr lang="fr-FR" alt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fr-FR" alt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887A89C8-DC67-4E63-9345-566DE3896EA4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22574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  <p:sldLayoutId id="214748414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409134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A5196-10BE-4970-9A10-7B6A2B44F126}" type="slidenum">
              <a:rPr kumimoji="0" lang="fr-FR" altLang="fr-FR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altLang="fr-FR" sz="18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cs typeface="Arial" panose="020B0604020202020204" pitchFamily="34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>
          <a:xfrm>
            <a:off x="251520" y="3356992"/>
            <a:ext cx="8640960" cy="1512168"/>
          </a:xfrm>
          <a:prstGeom prst="rect">
            <a:avLst/>
          </a:prstGeom>
          <a:solidFill>
            <a:srgbClr val="0070C0"/>
          </a:solidFill>
          <a:ln w="28575">
            <a:noFill/>
          </a:ln>
        </p:spPr>
        <p:txBody>
          <a:bodyPr vert="horz" lIns="91440" tIns="45720" rIns="91440" bIns="45720" rtlCol="0" anchor="ctr">
            <a:normAutofit fontScale="25000" lnSpcReduction="20000"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2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2800" b="0" i="0" u="sng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 Black" pitchFamily="34" charset="0"/>
              <a:ea typeface="+mj-ea"/>
              <a:cs typeface="+mj-cs"/>
            </a:endParaRPr>
          </a:p>
          <a:p>
            <a:pPr algn="just">
              <a:lnSpc>
                <a:spcPct val="120000"/>
              </a:lnSpc>
              <a:defRPr/>
            </a:pPr>
            <a:r>
              <a:rPr lang="fr-FR" sz="9600" b="1" dirty="0" smtClean="0">
                <a:solidFill>
                  <a:srgbClr val="FFFF00"/>
                </a:solidFill>
                <a:cs typeface="Arial" panose="020B0604020202020204" pitchFamily="34" charset="0"/>
              </a:rPr>
              <a:t>Prévalence et répartition des </a:t>
            </a:r>
            <a:r>
              <a:rPr lang="fr-FR" sz="9600" b="1" dirty="0">
                <a:solidFill>
                  <a:srgbClr val="FFFF00"/>
                </a:solidFill>
                <a:cs typeface="Arial" panose="020B0604020202020204" pitchFamily="34" charset="0"/>
              </a:rPr>
              <a:t>génotypes du papillomavirus humain </a:t>
            </a:r>
            <a:r>
              <a:rPr lang="fr-FR" sz="9600" b="1" dirty="0" smtClean="0">
                <a:solidFill>
                  <a:srgbClr val="FFFF00"/>
                </a:solidFill>
                <a:cs typeface="Arial" panose="020B0604020202020204" pitchFamily="34" charset="0"/>
              </a:rPr>
              <a:t>(HPV) chez </a:t>
            </a:r>
            <a:r>
              <a:rPr lang="fr-FR" sz="9600" b="1" dirty="0">
                <a:solidFill>
                  <a:srgbClr val="FFFF00"/>
                </a:solidFill>
                <a:cs typeface="Arial" panose="020B0604020202020204" pitchFamily="34" charset="0"/>
              </a:rPr>
              <a:t>les femmes </a:t>
            </a:r>
            <a:r>
              <a:rPr lang="fr-FR" sz="9600" b="1" dirty="0" smtClean="0">
                <a:solidFill>
                  <a:srgbClr val="FFFF00"/>
                </a:solidFill>
                <a:cs typeface="Arial" panose="020B0604020202020204" pitchFamily="34" charset="0"/>
              </a:rPr>
              <a:t>avec des </a:t>
            </a:r>
            <a:r>
              <a:rPr lang="fr-FR" sz="9600" b="1" dirty="0">
                <a:solidFill>
                  <a:srgbClr val="FFFF00"/>
                </a:solidFill>
                <a:cs typeface="Arial" panose="020B0604020202020204" pitchFamily="34" charset="0"/>
              </a:rPr>
              <a:t>lésions précancéreuses du col </a:t>
            </a:r>
            <a:r>
              <a:rPr lang="fr-FR" sz="9600" b="1" dirty="0" smtClean="0">
                <a:solidFill>
                  <a:srgbClr val="FFFF00"/>
                </a:solidFill>
                <a:cs typeface="Arial" panose="020B0604020202020204" pitchFamily="34" charset="0"/>
              </a:rPr>
              <a:t>utérin </a:t>
            </a:r>
            <a:r>
              <a:rPr lang="fr-FR" sz="9600" b="1" dirty="0">
                <a:solidFill>
                  <a:srgbClr val="FFFF00"/>
                </a:solidFill>
                <a:cs typeface="Arial" panose="020B0604020202020204" pitchFamily="34" charset="0"/>
              </a:rPr>
              <a:t>à Abidjan, </a:t>
            </a:r>
            <a:endParaRPr lang="fr-FR" sz="9600" b="1" dirty="0" smtClean="0">
              <a:solidFill>
                <a:srgbClr val="FFFF00"/>
              </a:solidFill>
              <a:cs typeface="Arial" panose="020B0604020202020204" pitchFamily="34" charset="0"/>
            </a:endParaRPr>
          </a:p>
          <a:p>
            <a:pPr algn="just">
              <a:lnSpc>
                <a:spcPct val="120000"/>
              </a:lnSpc>
              <a:defRPr/>
            </a:pPr>
            <a:r>
              <a:rPr lang="fr-FR" sz="9600" b="1" dirty="0">
                <a:solidFill>
                  <a:srgbClr val="FFFF00"/>
                </a:solidFill>
                <a:cs typeface="Arial" panose="020B0604020202020204" pitchFamily="34" charset="0"/>
              </a:rPr>
              <a:t> </a:t>
            </a:r>
            <a:r>
              <a:rPr lang="fr-FR" sz="9600" b="1" dirty="0" smtClean="0">
                <a:solidFill>
                  <a:srgbClr val="FFFF00"/>
                </a:solidFill>
                <a:cs typeface="Arial" panose="020B0604020202020204" pitchFamily="34" charset="0"/>
              </a:rPr>
              <a:t>                                         Côte </a:t>
            </a:r>
            <a:r>
              <a:rPr lang="fr-FR" sz="9600" b="1" dirty="0">
                <a:solidFill>
                  <a:srgbClr val="FFFF00"/>
                </a:solidFill>
                <a:cs typeface="Arial" panose="020B0604020202020204" pitchFamily="34" charset="0"/>
              </a:rPr>
              <a:t>d'Ivoire </a:t>
            </a:r>
          </a:p>
          <a:p>
            <a:pPr lvl="0" algn="just">
              <a:lnSpc>
                <a:spcPct val="200000"/>
              </a:lnSpc>
              <a:defRPr/>
            </a:pPr>
            <a:endParaRPr lang="fr-FR" sz="2800" dirty="0">
              <a:solidFill>
                <a:srgbClr val="000000"/>
              </a:solidFill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2895" y="114958"/>
            <a:ext cx="2265249" cy="1764000"/>
          </a:xfrm>
          <a:prstGeom prst="rect">
            <a:avLst/>
          </a:prstGeom>
        </p:spPr>
      </p:pic>
      <p:sp>
        <p:nvSpPr>
          <p:cNvPr id="4" name="ZoneTexte 3"/>
          <p:cNvSpPr txBox="1"/>
          <p:nvPr/>
        </p:nvSpPr>
        <p:spPr>
          <a:xfrm>
            <a:off x="863588" y="2191056"/>
            <a:ext cx="7416824" cy="830997"/>
          </a:xfrm>
          <a:prstGeom prst="rect">
            <a:avLst/>
          </a:prstGeom>
          <a:noFill/>
          <a:ln w="285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>
                <a:solidFill>
                  <a:srgbClr val="0070C0"/>
                </a:solidFill>
                <a:latin typeface="+mj-lt"/>
              </a:rPr>
              <a:t>2</a:t>
            </a:r>
            <a:r>
              <a:rPr lang="fr-FR" sz="2400" b="1" baseline="30000" dirty="0" smtClean="0">
                <a:solidFill>
                  <a:srgbClr val="0070C0"/>
                </a:solidFill>
                <a:latin typeface="+mj-lt"/>
              </a:rPr>
              <a:t>ème</a:t>
            </a:r>
            <a:r>
              <a:rPr lang="fr-FR" sz="2400" b="1" dirty="0" smtClean="0">
                <a:solidFill>
                  <a:srgbClr val="0070C0"/>
                </a:solidFill>
                <a:latin typeface="+mj-lt"/>
              </a:rPr>
              <a:t> Congrès international de la SSCPP </a:t>
            </a:r>
          </a:p>
          <a:p>
            <a:pPr algn="ctr"/>
            <a:r>
              <a:rPr lang="fr-FR" sz="2400" b="1" dirty="0" smtClean="0">
                <a:solidFill>
                  <a:srgbClr val="0070C0"/>
                </a:solidFill>
                <a:latin typeface="+mj-lt"/>
              </a:rPr>
              <a:t>Dakar, 23 au 25 mai 2024</a:t>
            </a:r>
            <a:endParaRPr lang="fr-CI" sz="2400" b="1" dirty="0">
              <a:solidFill>
                <a:srgbClr val="0070C0"/>
              </a:solidFill>
              <a:latin typeface="+mj-lt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23728" y="4797152"/>
            <a:ext cx="561662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endParaRPr lang="fr-FR" b="1" dirty="0" smtClean="0"/>
          </a:p>
          <a:p>
            <a:pPr algn="ctr"/>
            <a:r>
              <a:rPr lang="fr-FR" b="1" dirty="0" smtClean="0"/>
              <a:t>Présenté par :</a:t>
            </a:r>
          </a:p>
          <a:p>
            <a:pPr algn="ctr"/>
            <a:endParaRPr lang="fr-FR" b="1" dirty="0" smtClean="0"/>
          </a:p>
          <a:p>
            <a:pPr algn="ctr"/>
            <a:r>
              <a:rPr lang="fr-FR" b="1" dirty="0" smtClean="0"/>
              <a:t>Docteur AGBESSI KOUASSI Thérèse</a:t>
            </a:r>
          </a:p>
        </p:txBody>
      </p:sp>
    </p:spTree>
    <p:extLst>
      <p:ext uri="{BB962C8B-B14F-4D97-AF65-F5344CB8AC3E}">
        <p14:creationId xmlns:p14="http://schemas.microsoft.com/office/powerpoint/2010/main" val="37381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9" y="3225170"/>
            <a:ext cx="8359526" cy="707886"/>
          </a:xfrm>
          <a:prstGeom prst="rect">
            <a:avLst/>
          </a:prstGeom>
          <a:noFill/>
          <a:ln w="5715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II- RESULTATS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0821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409134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7" name="ZoneTexte 2"/>
          <p:cNvSpPr txBox="1">
            <a:spLocks noChangeArrowheads="1"/>
          </p:cNvSpPr>
          <p:nvPr/>
        </p:nvSpPr>
        <p:spPr bwMode="auto">
          <a:xfrm>
            <a:off x="179512" y="2377187"/>
            <a:ext cx="8675052" cy="383181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2870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b="1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b="1" dirty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b="1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b="1" dirty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b="1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b="1" dirty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44624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RESULTATS (1/5)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584543" y="980728"/>
            <a:ext cx="3163046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 smtClean="0"/>
              <a:t>105</a:t>
            </a:r>
            <a:r>
              <a:rPr lang="fr-FR" sz="2400" dirty="0" smtClean="0"/>
              <a:t> femmes incluses 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>
            <a:off x="4139952" y="1556792"/>
            <a:ext cx="0" cy="108012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ZoneTexte 10"/>
          <p:cNvSpPr txBox="1"/>
          <p:nvPr/>
        </p:nvSpPr>
        <p:spPr>
          <a:xfrm>
            <a:off x="3139766" y="2670011"/>
            <a:ext cx="2254143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sz="2400" b="1" dirty="0" smtClean="0"/>
              <a:t>87</a:t>
            </a:r>
            <a:r>
              <a:rPr lang="fr-FR" sz="2400" dirty="0" smtClean="0"/>
              <a:t>  </a:t>
            </a:r>
          </a:p>
          <a:p>
            <a:r>
              <a:rPr lang="fr-FR" altLang="fr-FR" sz="24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(β-globuline </a:t>
            </a:r>
            <a:r>
              <a:rPr lang="fr-FR" altLang="fr-FR" sz="2400" b="1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+</a:t>
            </a:r>
            <a:r>
              <a:rPr lang="fr-FR" altLang="fr-FR" sz="2400" dirty="0" smtClean="0"/>
              <a:t>)</a:t>
            </a:r>
            <a:r>
              <a:rPr lang="fr-FR" sz="2400" dirty="0" smtClean="0"/>
              <a:t> </a:t>
            </a:r>
            <a:endParaRPr lang="fr-CI" sz="2400" dirty="0"/>
          </a:p>
        </p:txBody>
      </p:sp>
      <p:sp>
        <p:nvSpPr>
          <p:cNvPr id="12" name="ZoneTexte 11"/>
          <p:cNvSpPr txBox="1"/>
          <p:nvPr/>
        </p:nvSpPr>
        <p:spPr>
          <a:xfrm>
            <a:off x="4139952" y="1815207"/>
            <a:ext cx="35756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dirty="0" smtClean="0"/>
              <a:t>Extraction ADN cellulaire</a:t>
            </a:r>
            <a:endParaRPr lang="fr-CI" sz="2400" dirty="0"/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3352170" y="3508122"/>
            <a:ext cx="0" cy="71296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ZoneTexte 18"/>
          <p:cNvSpPr txBox="1"/>
          <p:nvPr/>
        </p:nvSpPr>
        <p:spPr>
          <a:xfrm>
            <a:off x="2708404" y="4221088"/>
            <a:ext cx="1287532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dirty="0" smtClean="0"/>
              <a:t>HPV (+)</a:t>
            </a:r>
          </a:p>
          <a:p>
            <a:pPr algn="ctr"/>
            <a:r>
              <a:rPr lang="fr-FR" sz="2400" b="1" dirty="0"/>
              <a:t>55</a:t>
            </a:r>
            <a:r>
              <a:rPr lang="fr-FR" sz="2400" dirty="0"/>
              <a:t> </a:t>
            </a:r>
            <a:endParaRPr lang="fr-CI" sz="2400" dirty="0"/>
          </a:p>
        </p:txBody>
      </p:sp>
      <p:cxnSp>
        <p:nvCxnSpPr>
          <p:cNvPr id="21" name="Connecteur droit avec flèche 20"/>
          <p:cNvCxnSpPr/>
          <p:nvPr/>
        </p:nvCxnSpPr>
        <p:spPr>
          <a:xfrm>
            <a:off x="5223461" y="3513430"/>
            <a:ext cx="0" cy="707658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ZoneTexte 21"/>
          <p:cNvSpPr txBox="1"/>
          <p:nvPr/>
        </p:nvSpPr>
        <p:spPr>
          <a:xfrm>
            <a:off x="4620070" y="4221088"/>
            <a:ext cx="1392090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dirty="0" smtClean="0"/>
              <a:t>HPV (-)</a:t>
            </a:r>
          </a:p>
          <a:p>
            <a:pPr algn="ctr"/>
            <a:r>
              <a:rPr lang="fr-FR" sz="2400" b="1" dirty="0" smtClean="0"/>
              <a:t>32</a:t>
            </a:r>
            <a:r>
              <a:rPr lang="fr-FR" sz="2400" dirty="0" smtClean="0"/>
              <a:t> </a:t>
            </a:r>
            <a:endParaRPr lang="fr-CI" sz="2400" dirty="0"/>
          </a:p>
        </p:txBody>
      </p:sp>
      <p:cxnSp>
        <p:nvCxnSpPr>
          <p:cNvPr id="24" name="Connecteur droit avec flèche 23"/>
          <p:cNvCxnSpPr/>
          <p:nvPr/>
        </p:nvCxnSpPr>
        <p:spPr>
          <a:xfrm>
            <a:off x="3352170" y="5052085"/>
            <a:ext cx="0" cy="504056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/>
          <p:cNvSpPr txBox="1"/>
          <p:nvPr/>
        </p:nvSpPr>
        <p:spPr>
          <a:xfrm>
            <a:off x="2123728" y="5694347"/>
            <a:ext cx="2537620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Prévalence </a:t>
            </a:r>
          </a:p>
          <a:p>
            <a:r>
              <a:rPr lang="fr-FR" sz="2400" dirty="0" smtClean="0"/>
              <a:t>globale :</a:t>
            </a:r>
            <a:r>
              <a:rPr lang="fr-FR" altLang="fr-FR" sz="2400" b="1" dirty="0">
                <a:solidFill>
                  <a:srgbClr val="000000"/>
                </a:solidFill>
                <a:cs typeface="Times New Roman" panose="02020603050405020304" pitchFamily="18" charset="0"/>
              </a:rPr>
              <a:t> 63,2%</a:t>
            </a:r>
            <a:r>
              <a:rPr lang="fr-FR" sz="2400" dirty="0" smtClean="0"/>
              <a:t> </a:t>
            </a:r>
            <a:endParaRPr lang="fr-CI" sz="2400" dirty="0"/>
          </a:p>
        </p:txBody>
      </p:sp>
      <p:cxnSp>
        <p:nvCxnSpPr>
          <p:cNvPr id="16" name="Connecteur droit avec flèche 15"/>
          <p:cNvCxnSpPr/>
          <p:nvPr/>
        </p:nvCxnSpPr>
        <p:spPr>
          <a:xfrm flipV="1">
            <a:off x="5540241" y="2636912"/>
            <a:ext cx="759951" cy="216024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>
            <a:off x="5540241" y="3249685"/>
            <a:ext cx="759951" cy="251323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6372200" y="2492896"/>
            <a:ext cx="2153154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dirty="0" smtClean="0"/>
              <a:t>Séropositif: 39</a:t>
            </a:r>
            <a:endParaRPr lang="fr-CI" sz="2400" dirty="0"/>
          </a:p>
        </p:txBody>
      </p:sp>
      <p:sp>
        <p:nvSpPr>
          <p:cNvPr id="6" name="ZoneTexte 5"/>
          <p:cNvSpPr txBox="1"/>
          <p:nvPr/>
        </p:nvSpPr>
        <p:spPr>
          <a:xfrm>
            <a:off x="6372200" y="3249685"/>
            <a:ext cx="2194367" cy="446276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2300" dirty="0" smtClean="0"/>
              <a:t>Séronégatif: 48 </a:t>
            </a:r>
            <a:endParaRPr lang="fr-CI" sz="2300" dirty="0"/>
          </a:p>
        </p:txBody>
      </p:sp>
    </p:spTree>
    <p:extLst>
      <p:ext uri="{BB962C8B-B14F-4D97-AF65-F5344CB8AC3E}">
        <p14:creationId xmlns:p14="http://schemas.microsoft.com/office/powerpoint/2010/main" val="226650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409134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0" y="896442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7" name="ZoneTexte 2"/>
          <p:cNvSpPr txBox="1">
            <a:spLocks noChangeArrowheads="1"/>
          </p:cNvSpPr>
          <p:nvPr/>
        </p:nvSpPr>
        <p:spPr bwMode="auto">
          <a:xfrm>
            <a:off x="107504" y="1124744"/>
            <a:ext cx="8928992" cy="5078313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2870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dirty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dirty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dirty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dirty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700" dirty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115888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RESULTATS (2/5)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2426444"/>
              </p:ext>
            </p:extLst>
          </p:nvPr>
        </p:nvGraphicFramePr>
        <p:xfrm>
          <a:off x="244923" y="1811726"/>
          <a:ext cx="8647557" cy="4679182"/>
        </p:xfrm>
        <a:graphic>
          <a:graphicData uri="http://schemas.openxmlformats.org/drawingml/2006/table">
            <a:tbl>
              <a:tblPr firstRow="1" bandRow="1">
                <a:tableStyleId>{0E3FDE45-AF77-4B5C-9715-49D594BDF05E}</a:tableStyleId>
              </a:tblPr>
              <a:tblGrid>
                <a:gridCol w="2415084">
                  <a:extLst>
                    <a:ext uri="{9D8B030D-6E8A-4147-A177-3AD203B41FA5}">
                      <a16:colId xmlns:a16="http://schemas.microsoft.com/office/drawing/2014/main" val="2294580191"/>
                    </a:ext>
                  </a:extLst>
                </a:gridCol>
                <a:gridCol w="1817805">
                  <a:extLst>
                    <a:ext uri="{9D8B030D-6E8A-4147-A177-3AD203B41FA5}">
                      <a16:colId xmlns:a16="http://schemas.microsoft.com/office/drawing/2014/main" val="122676304"/>
                    </a:ext>
                  </a:extLst>
                </a:gridCol>
                <a:gridCol w="2207334">
                  <a:extLst>
                    <a:ext uri="{9D8B030D-6E8A-4147-A177-3AD203B41FA5}">
                      <a16:colId xmlns:a16="http://schemas.microsoft.com/office/drawing/2014/main" val="681897790"/>
                    </a:ext>
                  </a:extLst>
                </a:gridCol>
                <a:gridCol w="2207334">
                  <a:extLst>
                    <a:ext uri="{9D8B030D-6E8A-4147-A177-3AD203B41FA5}">
                      <a16:colId xmlns:a16="http://schemas.microsoft.com/office/drawing/2014/main" val="176386854"/>
                    </a:ext>
                  </a:extLst>
                </a:gridCol>
              </a:tblGrid>
              <a:tr h="609162">
                <a:tc>
                  <a:txBody>
                    <a:bodyPr/>
                    <a:lstStyle/>
                    <a:p>
                      <a:endParaRPr lang="fr-C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dirty="0" smtClean="0"/>
                        <a:t>HPV</a:t>
                      </a:r>
                      <a:r>
                        <a:rPr lang="fr-FR" sz="2400" b="0" baseline="0" dirty="0" smtClean="0"/>
                        <a:t> (+)</a:t>
                      </a:r>
                    </a:p>
                    <a:p>
                      <a:pPr algn="ctr"/>
                      <a:r>
                        <a:rPr lang="fr-FR" sz="2400" b="0" baseline="0" dirty="0" smtClean="0"/>
                        <a:t>n (%)</a:t>
                      </a:r>
                      <a:endParaRPr lang="fr-CI" sz="2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400" b="0" dirty="0" smtClean="0"/>
                        <a:t>HPV (</a:t>
                      </a:r>
                      <a:r>
                        <a:rPr lang="fr-FR" sz="2400" b="0" baseline="0" dirty="0" smtClean="0"/>
                        <a:t>-)</a:t>
                      </a:r>
                    </a:p>
                    <a:p>
                      <a:pPr algn="ctr"/>
                      <a:r>
                        <a:rPr lang="fr-FR" sz="2400" b="0" baseline="0" dirty="0" smtClean="0"/>
                        <a:t>n (%)</a:t>
                      </a:r>
                      <a:endParaRPr lang="fr-CI" sz="2400" b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2400" b="0" dirty="0" smtClean="0"/>
                        <a:t>χ</a:t>
                      </a:r>
                      <a:r>
                        <a:rPr lang="el-GR" sz="2400" b="0" baseline="30000" dirty="0" smtClean="0"/>
                        <a:t>2</a:t>
                      </a:r>
                      <a:r>
                        <a:rPr lang="fr-FR" sz="2400" b="0" dirty="0" smtClean="0"/>
                        <a:t> </a:t>
                      </a:r>
                      <a:r>
                        <a:rPr lang="fr-CI" sz="2400" b="0" dirty="0" smtClean="0"/>
                        <a:t>test</a:t>
                      </a:r>
                      <a:endParaRPr lang="fr-CI" sz="2400" b="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061498"/>
                  </a:ext>
                </a:extLst>
              </a:tr>
              <a:tr h="2234474"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fr-FR" sz="2400" b="1" dirty="0" smtClean="0"/>
                        <a:t>Age (année)</a:t>
                      </a:r>
                    </a:p>
                    <a:p>
                      <a:pPr>
                        <a:lnSpc>
                          <a:spcPct val="125000"/>
                        </a:lnSpc>
                      </a:pPr>
                      <a:r>
                        <a:rPr lang="fr-CI" sz="2400" dirty="0" smtClean="0"/>
                        <a:t>[</a:t>
                      </a:r>
                      <a:r>
                        <a:rPr lang="fr-FR" sz="2400" dirty="0" smtClean="0"/>
                        <a:t>20-25</a:t>
                      </a:r>
                      <a:r>
                        <a:rPr lang="fr-CI" sz="2400" dirty="0" smtClean="0"/>
                        <a:t>] : 28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I" sz="2400" dirty="0" smtClean="0"/>
                        <a:t>[</a:t>
                      </a:r>
                      <a:r>
                        <a:rPr lang="fr-FR" sz="2400" dirty="0" smtClean="0"/>
                        <a:t>26-30</a:t>
                      </a:r>
                      <a:r>
                        <a:rPr lang="fr-CI" sz="2400" dirty="0" smtClean="0"/>
                        <a:t>] : 41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CI" sz="2400" dirty="0" smtClean="0"/>
                        <a:t>[</a:t>
                      </a:r>
                      <a:r>
                        <a:rPr lang="fr-FR" sz="2400" dirty="0" smtClean="0"/>
                        <a:t>31-37</a:t>
                      </a:r>
                      <a:r>
                        <a:rPr lang="fr-CI" sz="2400" dirty="0" smtClean="0"/>
                        <a:t>] : 18</a:t>
                      </a:r>
                    </a:p>
                    <a:p>
                      <a:pPr>
                        <a:lnSpc>
                          <a:spcPct val="125000"/>
                        </a:lnSpc>
                      </a:pPr>
                      <a:r>
                        <a:rPr lang="fr-FR" sz="2400" b="1" dirty="0" smtClean="0"/>
                        <a:t>Total: 87</a:t>
                      </a:r>
                      <a:endParaRPr lang="fr-C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fr-FR" sz="2400" dirty="0" smtClean="0"/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dirty="0" smtClean="0"/>
                        <a:t>20</a:t>
                      </a:r>
                      <a:r>
                        <a:rPr lang="fr-FR" sz="2400" baseline="0" dirty="0" smtClean="0"/>
                        <a:t> (</a:t>
                      </a:r>
                      <a:r>
                        <a:rPr lang="fr-FR" sz="2400" b="1" baseline="0" dirty="0" smtClean="0">
                          <a:solidFill>
                            <a:srgbClr val="FF0000"/>
                          </a:solidFill>
                        </a:rPr>
                        <a:t>23)</a:t>
                      </a:r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baseline="0" dirty="0" smtClean="0"/>
                        <a:t>25 </a:t>
                      </a:r>
                      <a:r>
                        <a:rPr lang="fr-FR" sz="2400" b="1" baseline="0" dirty="0" smtClean="0">
                          <a:solidFill>
                            <a:srgbClr val="FF0000"/>
                          </a:solidFill>
                        </a:rPr>
                        <a:t>(28,7</a:t>
                      </a:r>
                      <a:r>
                        <a:rPr lang="fr-FR" sz="2400" baseline="0" dirty="0" smtClean="0"/>
                        <a:t>)</a:t>
                      </a:r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baseline="0" dirty="0" smtClean="0"/>
                        <a:t>10 (11,5)</a:t>
                      </a:r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b="1" baseline="0" dirty="0" smtClean="0"/>
                        <a:t>Total : 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fr-FR" sz="2400" dirty="0" smtClean="0"/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dirty="0" smtClean="0"/>
                        <a:t>8 (9,2)</a:t>
                      </a:r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dirty="0" smtClean="0"/>
                        <a:t>16 (18,4)</a:t>
                      </a:r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dirty="0" smtClean="0"/>
                        <a:t>8 (9,2)</a:t>
                      </a:r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b="1" dirty="0" smtClean="0"/>
                        <a:t>Total</a:t>
                      </a:r>
                      <a:r>
                        <a:rPr lang="fr-FR" sz="2400" b="1" baseline="0" dirty="0" smtClean="0"/>
                        <a:t> : 32</a:t>
                      </a:r>
                      <a:endParaRPr lang="fr-CI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fr-CI" sz="2400" dirty="0" smtClean="0"/>
                    </a:p>
                    <a:p>
                      <a:pPr algn="ctr">
                        <a:lnSpc>
                          <a:spcPct val="125000"/>
                        </a:lnSpc>
                      </a:pPr>
                      <a:endParaRPr lang="fr-CI" sz="2400" dirty="0" smtClean="0"/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CI" sz="2400" dirty="0" smtClean="0"/>
                        <a:t>  &gt; 0,3</a:t>
                      </a:r>
                      <a:endParaRPr lang="fr-C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0344935"/>
                  </a:ext>
                </a:extLst>
              </a:tr>
              <a:tr h="1478782">
                <a:tc>
                  <a:txBody>
                    <a:bodyPr/>
                    <a:lstStyle/>
                    <a:p>
                      <a:pPr>
                        <a:lnSpc>
                          <a:spcPct val="125000"/>
                        </a:lnSpc>
                      </a:pPr>
                      <a:r>
                        <a:rPr lang="fr-FR" sz="2400" b="1" dirty="0" smtClean="0"/>
                        <a:t>Statut VIH</a:t>
                      </a:r>
                    </a:p>
                    <a:p>
                      <a:pPr>
                        <a:lnSpc>
                          <a:spcPct val="125000"/>
                        </a:lnSpc>
                      </a:pPr>
                      <a:r>
                        <a:rPr lang="fr-FR" sz="2400" dirty="0" smtClean="0"/>
                        <a:t>VIH (+) : 39</a:t>
                      </a:r>
                    </a:p>
                    <a:p>
                      <a:pPr>
                        <a:lnSpc>
                          <a:spcPct val="125000"/>
                        </a:lnSpc>
                      </a:pPr>
                      <a:r>
                        <a:rPr lang="fr-FR" sz="2400" dirty="0" smtClean="0"/>
                        <a:t>VIH (–)</a:t>
                      </a:r>
                      <a:r>
                        <a:rPr lang="fr-FR" sz="2400" baseline="0" dirty="0" smtClean="0"/>
                        <a:t> : 41</a:t>
                      </a:r>
                      <a:endParaRPr lang="fr-C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fr-FR" sz="2400" dirty="0" smtClean="0"/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dirty="0" smtClean="0"/>
                        <a:t>34</a:t>
                      </a:r>
                      <a:r>
                        <a:rPr lang="fr-FR" sz="2400" baseline="0" dirty="0" smtClean="0"/>
                        <a:t> (</a:t>
                      </a:r>
                      <a:r>
                        <a:rPr lang="fr-FR" sz="2400" b="1" baseline="0" dirty="0" smtClean="0">
                          <a:solidFill>
                            <a:srgbClr val="FF0000"/>
                          </a:solidFill>
                        </a:rPr>
                        <a:t>39,1</a:t>
                      </a:r>
                      <a:r>
                        <a:rPr lang="fr-FR" sz="2400" baseline="0" dirty="0" smtClean="0"/>
                        <a:t>)</a:t>
                      </a:r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baseline="0" dirty="0" smtClean="0"/>
                        <a:t>21 (24,1)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fr-FR" sz="2400" dirty="0" smtClean="0"/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dirty="0" smtClean="0"/>
                        <a:t>5</a:t>
                      </a:r>
                      <a:r>
                        <a:rPr lang="fr-FR" sz="2400" baseline="0" dirty="0" smtClean="0"/>
                        <a:t> (5,7)</a:t>
                      </a:r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FR" sz="2400" baseline="0" dirty="0" smtClean="0"/>
                        <a:t>27 (30)</a:t>
                      </a:r>
                      <a:endParaRPr lang="fr-FR" sz="2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</a:pPr>
                      <a:endParaRPr lang="fr-CI" sz="2400" dirty="0" smtClean="0"/>
                    </a:p>
                    <a:p>
                      <a:pPr algn="ctr">
                        <a:lnSpc>
                          <a:spcPct val="125000"/>
                        </a:lnSpc>
                      </a:pPr>
                      <a:r>
                        <a:rPr lang="fr-CI" sz="2400" dirty="0" smtClean="0"/>
                        <a:t>    &lt; 0,01 </a:t>
                      </a:r>
                      <a:endParaRPr lang="fr-CI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4872321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07504" y="980728"/>
            <a:ext cx="675492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u="sng" dirty="0" smtClean="0">
                <a:solidFill>
                  <a:srgbClr val="0070C0"/>
                </a:solidFill>
              </a:rPr>
              <a:t>Tableau I</a:t>
            </a:r>
            <a:r>
              <a:rPr lang="fr-FR" sz="2400" dirty="0" smtClean="0">
                <a:solidFill>
                  <a:srgbClr val="0070C0"/>
                </a:solidFill>
              </a:rPr>
              <a:t> </a:t>
            </a:r>
            <a:r>
              <a:rPr lang="fr-FR" sz="2400" b="1" dirty="0" smtClean="0"/>
              <a:t>: </a:t>
            </a:r>
            <a:r>
              <a:rPr lang="fr-FR" sz="2400" dirty="0" smtClean="0"/>
              <a:t>Répartition</a:t>
            </a:r>
            <a:r>
              <a:rPr lang="fr-FR" sz="2400" b="1" dirty="0" smtClean="0"/>
              <a:t> </a:t>
            </a:r>
            <a:r>
              <a:rPr lang="fr-FR" sz="2400" dirty="0" smtClean="0"/>
              <a:t>de la </a:t>
            </a:r>
            <a:r>
              <a:rPr lang="fr-FR" sz="2400" dirty="0"/>
              <a:t>p</a:t>
            </a:r>
            <a:r>
              <a:rPr lang="fr-FR" sz="2400" dirty="0" smtClean="0"/>
              <a:t>révalence du HPV </a:t>
            </a:r>
          </a:p>
          <a:p>
            <a:r>
              <a:rPr lang="fr-FR" sz="2400" dirty="0" smtClean="0"/>
              <a:t>                   en fonction de l’âge et du statut VIH </a:t>
            </a:r>
            <a:endParaRPr lang="fr-CI" sz="2400" dirty="0"/>
          </a:p>
        </p:txBody>
      </p:sp>
    </p:spTree>
    <p:extLst>
      <p:ext uri="{BB962C8B-B14F-4D97-AF65-F5344CB8AC3E}">
        <p14:creationId xmlns:p14="http://schemas.microsoft.com/office/powerpoint/2010/main" val="3316104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409134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0" y="764704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-27384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RESULTATS (3/5)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3119254" y="879103"/>
            <a:ext cx="2748890" cy="461665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2400" b="1" dirty="0" smtClean="0"/>
              <a:t>Génotypage</a:t>
            </a:r>
            <a:endParaRPr lang="fr-CI" sz="2400" b="1" dirty="0"/>
          </a:p>
        </p:txBody>
      </p:sp>
      <p:sp>
        <p:nvSpPr>
          <p:cNvPr id="6" name="ZoneTexte 5"/>
          <p:cNvSpPr txBox="1"/>
          <p:nvPr/>
        </p:nvSpPr>
        <p:spPr>
          <a:xfrm>
            <a:off x="2555776" y="2021939"/>
            <a:ext cx="3849131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b="1" dirty="0" smtClean="0"/>
              <a:t>20/37</a:t>
            </a:r>
            <a:r>
              <a:rPr lang="fr-FR" sz="2400" dirty="0" smtClean="0"/>
              <a:t> génotypes identifiés </a:t>
            </a:r>
          </a:p>
          <a:p>
            <a:pPr algn="ctr"/>
            <a:r>
              <a:rPr lang="fr-FR" sz="2400" b="1" dirty="0"/>
              <a:t>(</a:t>
            </a:r>
            <a:r>
              <a:rPr lang="fr-FR" sz="2400" b="1" dirty="0" smtClean="0"/>
              <a:t>12 HPV-HR)</a:t>
            </a:r>
            <a:endParaRPr lang="fr-CI" sz="2400" b="1" dirty="0"/>
          </a:p>
        </p:txBody>
      </p:sp>
      <p:sp>
        <p:nvSpPr>
          <p:cNvPr id="7" name="ZoneTexte 6"/>
          <p:cNvSpPr txBox="1"/>
          <p:nvPr/>
        </p:nvSpPr>
        <p:spPr>
          <a:xfrm>
            <a:off x="2401594" y="3462099"/>
            <a:ext cx="4790094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sz="2400" dirty="0" smtClean="0"/>
              <a:t>Génotypes prédominants </a:t>
            </a:r>
            <a:r>
              <a:rPr lang="fr-FR" sz="2400" b="1" dirty="0" smtClean="0"/>
              <a:t>(64,3%)</a:t>
            </a:r>
          </a:p>
          <a:p>
            <a:pPr algn="ctr"/>
            <a:r>
              <a:rPr lang="fr-FR" sz="2400" dirty="0" smtClean="0"/>
              <a:t>    16, 18, 33, 35, 52, 58 </a:t>
            </a:r>
            <a:endParaRPr lang="fr-CI" sz="2400" dirty="0"/>
          </a:p>
        </p:txBody>
      </p:sp>
      <p:cxnSp>
        <p:nvCxnSpPr>
          <p:cNvPr id="9" name="Connecteur droit avec flèche 8"/>
          <p:cNvCxnSpPr/>
          <p:nvPr/>
        </p:nvCxnSpPr>
        <p:spPr>
          <a:xfrm flipH="1">
            <a:off x="2557500" y="4389099"/>
            <a:ext cx="646349" cy="768093"/>
          </a:xfrm>
          <a:prstGeom prst="straightConnector1">
            <a:avLst/>
          </a:prstGeom>
          <a:ln w="762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/>
          <p:cNvCxnSpPr/>
          <p:nvPr/>
        </p:nvCxnSpPr>
        <p:spPr>
          <a:xfrm>
            <a:off x="4644008" y="4365104"/>
            <a:ext cx="0" cy="792088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/>
          <p:cNvCxnSpPr/>
          <p:nvPr/>
        </p:nvCxnSpPr>
        <p:spPr>
          <a:xfrm>
            <a:off x="6084168" y="4399818"/>
            <a:ext cx="584213" cy="685366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1907704" y="5190291"/>
            <a:ext cx="1007006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sz="2400" dirty="0" smtClean="0"/>
              <a:t>16</a:t>
            </a:r>
          </a:p>
          <a:p>
            <a:pPr algn="ctr"/>
            <a:r>
              <a:rPr lang="fr-FR" sz="2400" b="1" dirty="0" smtClean="0"/>
              <a:t>(20%)</a:t>
            </a:r>
            <a:endParaRPr lang="fr-CI" sz="24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4139952" y="5190291"/>
            <a:ext cx="1058303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fr-FR" sz="2400" dirty="0" smtClean="0"/>
              <a:t>18</a:t>
            </a:r>
          </a:p>
          <a:p>
            <a:pPr algn="ctr"/>
            <a:r>
              <a:rPr lang="fr-FR" sz="2400" b="1" dirty="0" smtClean="0"/>
              <a:t>12,7%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5889785" y="5190291"/>
            <a:ext cx="2066591" cy="830997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fr-FR" sz="2400" dirty="0" smtClean="0"/>
              <a:t>33, 35, 52, 58</a:t>
            </a:r>
          </a:p>
          <a:p>
            <a:r>
              <a:rPr lang="fr-FR" sz="2400" b="1" dirty="0" smtClean="0"/>
              <a:t>5,4% </a:t>
            </a:r>
            <a:r>
              <a:rPr lang="fr-FR" sz="2400" dirty="0" smtClean="0"/>
              <a:t>chacun</a:t>
            </a:r>
            <a:endParaRPr lang="fr-CI" sz="2400" dirty="0"/>
          </a:p>
        </p:txBody>
      </p:sp>
      <p:cxnSp>
        <p:nvCxnSpPr>
          <p:cNvPr id="24" name="Connecteur droit avec flèche 23"/>
          <p:cNvCxnSpPr/>
          <p:nvPr/>
        </p:nvCxnSpPr>
        <p:spPr>
          <a:xfrm flipH="1">
            <a:off x="4493699" y="1340768"/>
            <a:ext cx="6292" cy="648072"/>
          </a:xfrm>
          <a:prstGeom prst="straightConnector1">
            <a:avLst/>
          </a:prstGeom>
          <a:ln w="762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/>
          <p:cNvCxnSpPr/>
          <p:nvPr/>
        </p:nvCxnSpPr>
        <p:spPr>
          <a:xfrm>
            <a:off x="4427984" y="2912750"/>
            <a:ext cx="0" cy="516250"/>
          </a:xfrm>
          <a:prstGeom prst="straightConnector1">
            <a:avLst/>
          </a:prstGeom>
          <a:ln w="76200">
            <a:solidFill>
              <a:schemeClr val="tx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17393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6337126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altLang="fr-FR" sz="1800" b="0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 flipV="1">
            <a:off x="0" y="692696"/>
            <a:ext cx="9144000" cy="1227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-27384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RESULTATS (5/5)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3" name="Tableau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9088077"/>
              </p:ext>
            </p:extLst>
          </p:nvPr>
        </p:nvGraphicFramePr>
        <p:xfrm>
          <a:off x="107505" y="1717888"/>
          <a:ext cx="8806022" cy="4299168"/>
        </p:xfrm>
        <a:graphic>
          <a:graphicData uri="http://schemas.openxmlformats.org/drawingml/2006/table">
            <a:tbl>
              <a:tblPr firstRow="1" bandRow="1">
                <a:tableStyleId>{85BE263C-DBD7-4A20-BB59-AAB30ACAA65A}</a:tableStyleId>
              </a:tblPr>
              <a:tblGrid>
                <a:gridCol w="4104455">
                  <a:extLst>
                    <a:ext uri="{9D8B030D-6E8A-4147-A177-3AD203B41FA5}">
                      <a16:colId xmlns:a16="http://schemas.microsoft.com/office/drawing/2014/main" val="2713638454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33078186"/>
                    </a:ext>
                  </a:extLst>
                </a:gridCol>
                <a:gridCol w="1728192">
                  <a:extLst>
                    <a:ext uri="{9D8B030D-6E8A-4147-A177-3AD203B41FA5}">
                      <a16:colId xmlns:a16="http://schemas.microsoft.com/office/drawing/2014/main" val="3929867043"/>
                    </a:ext>
                  </a:extLst>
                </a:gridCol>
                <a:gridCol w="1101167">
                  <a:extLst>
                    <a:ext uri="{9D8B030D-6E8A-4147-A177-3AD203B41FA5}">
                      <a16:colId xmlns:a16="http://schemas.microsoft.com/office/drawing/2014/main" val="2197745557"/>
                    </a:ext>
                  </a:extLst>
                </a:gridCol>
              </a:tblGrid>
              <a:tr h="641286">
                <a:tc>
                  <a:txBody>
                    <a:bodyPr/>
                    <a:lstStyle/>
                    <a:p>
                      <a:endParaRPr lang="en-US" sz="24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HIV (+)</a:t>
                      </a:r>
                    </a:p>
                    <a:p>
                      <a:pPr algn="ctr"/>
                      <a:r>
                        <a:rPr lang="fr-FR" sz="2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(%)</a:t>
                      </a:r>
                      <a:endParaRPr lang="en-US" sz="2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2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HIV (-)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 (%)</a:t>
                      </a:r>
                      <a:endParaRPr lang="en-US" sz="22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χ</a:t>
                      </a:r>
                      <a:r>
                        <a:rPr lang="el-GR" sz="2200" baseline="-250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r>
                        <a:rPr lang="fr-FR" sz="2200" baseline="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test</a:t>
                      </a:r>
                      <a:endParaRPr lang="en-US" sz="2200" dirty="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endParaRPr lang="en-US" sz="22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3334299"/>
                  </a:ext>
                </a:extLst>
              </a:tr>
              <a:tr h="17693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 d’infection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Mono-infection</a:t>
                      </a:r>
                      <a:r>
                        <a:rPr lang="fr-FR" sz="2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fr-F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(23/41,8%)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2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Infections multiples (32/ </a:t>
                      </a:r>
                      <a:r>
                        <a:rPr lang="fr-FR" sz="2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58,2%)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2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: 55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2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11(20%)</a:t>
                      </a:r>
                      <a:endParaRPr lang="fr-FR" sz="22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25 (</a:t>
                      </a:r>
                      <a:r>
                        <a:rPr lang="fr-FR" sz="2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45,5%)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 (21,8%)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 (12,7%)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&lt; 0,05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2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1490253"/>
                  </a:ext>
                </a:extLst>
              </a:tr>
              <a:tr h="1617429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Génotypes HPV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Haut risque (40/</a:t>
                      </a:r>
                      <a:r>
                        <a:rPr lang="fr-FR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72,7</a:t>
                      </a:r>
                      <a:r>
                        <a:rPr lang="fr-F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</a:t>
                      </a:r>
                      <a:r>
                        <a:rPr lang="fr-FR" sz="2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risque (15/27,3)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fr-FR" sz="2200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: 55</a:t>
                      </a:r>
                      <a:endParaRPr lang="en-US" sz="2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fr-FR" sz="22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27 (</a:t>
                      </a:r>
                      <a:r>
                        <a:rPr lang="fr-FR" sz="2200" b="1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49,1%)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fr-FR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 (16,4%)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2200" b="1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</a:t>
                      </a:r>
                      <a:r>
                        <a:rPr lang="en-US" sz="2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200" b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(23,6)</a:t>
                      </a:r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 (10,9)</a:t>
                      </a: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    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2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&gt; 0,5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en-US" sz="2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148722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216631" y="764704"/>
            <a:ext cx="869689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fr-FR" sz="2200" u="sng" dirty="0">
                <a:solidFill>
                  <a:srgbClr val="0070C0"/>
                </a:solidFill>
                <a:cs typeface="Arial" panose="020B0604020202020204" pitchFamily="34" charset="0"/>
              </a:rPr>
              <a:t>Tableau I</a:t>
            </a:r>
            <a:r>
              <a:rPr lang="fr-FR" sz="2200" u="sng" dirty="0" smtClean="0">
                <a:solidFill>
                  <a:srgbClr val="0070C0"/>
                </a:solidFill>
                <a:cs typeface="Arial" panose="020B0604020202020204" pitchFamily="34" charset="0"/>
              </a:rPr>
              <a:t>I</a:t>
            </a:r>
            <a:r>
              <a:rPr lang="fr-FR" sz="2200" dirty="0" smtClean="0">
                <a:solidFill>
                  <a:srgbClr val="0070C0"/>
                </a:solidFill>
                <a:cs typeface="Arial" panose="020B0604020202020204" pitchFamily="34" charset="0"/>
              </a:rPr>
              <a:t> </a:t>
            </a:r>
            <a:r>
              <a:rPr lang="fr-FR" sz="2400" dirty="0">
                <a:solidFill>
                  <a:prstClr val="black"/>
                </a:solidFill>
                <a:cs typeface="Arial" panose="020B0604020202020204" pitchFamily="34" charset="0"/>
              </a:rPr>
              <a:t>: </a:t>
            </a:r>
            <a:r>
              <a:rPr lang="fr-FR" sz="2200" dirty="0" smtClean="0">
                <a:solidFill>
                  <a:prstClr val="black"/>
                </a:solidFill>
                <a:cs typeface="Arial" panose="020B0604020202020204" pitchFamily="34" charset="0"/>
              </a:rPr>
              <a:t>Répartition par type d’infection et de génotypes  selon le statut VIH des enquêtées</a:t>
            </a:r>
            <a:endParaRPr lang="fr-FR" sz="2200" dirty="0">
              <a:solidFill>
                <a:prstClr val="black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6492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457950" y="6448251"/>
            <a:ext cx="2057400" cy="365125"/>
          </a:xfrm>
        </p:spPr>
        <p:txBody>
          <a:bodyPr/>
          <a:lstStyle/>
          <a:p>
            <a:pPr>
              <a:defRPr/>
            </a:pPr>
            <a:fld id="{3BE84A54-7635-4554-B804-44AA7F02CE35}" type="slidenum">
              <a:rPr lang="fr-FR" sz="18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15</a:t>
            </a:fld>
            <a:endParaRPr lang="fr-F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789756" y="44625"/>
            <a:ext cx="7886700" cy="792088"/>
          </a:xfrm>
        </p:spPr>
        <p:txBody>
          <a:bodyPr>
            <a:normAutofit/>
          </a:bodyPr>
          <a:lstStyle/>
          <a:p>
            <a:pPr algn="ctr"/>
            <a:r>
              <a:rPr lang="fr-FR" sz="40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fr-CI" sz="40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V="1">
            <a:off x="0" y="722562"/>
            <a:ext cx="9144000" cy="4214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07504" y="764704"/>
            <a:ext cx="8964488" cy="54938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63525" indent="-2635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Forte prévalence </a:t>
            </a:r>
            <a:r>
              <a:rPr lang="fr-F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du HPV, taux de portage élevé chez  séropositives</a:t>
            </a:r>
            <a:endParaRPr lang="fr-F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525" indent="-2635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Génotypes haut risque prédominants, 16, 18 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(cibles du vaccin) </a:t>
            </a:r>
            <a:r>
              <a:rPr lang="fr-F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majoritaires  </a:t>
            </a:r>
            <a:endParaRPr lang="fr-FR" sz="2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63525" indent="-2635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fr-F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nfections multiples fréquentes, majoritaires chez séropositives</a:t>
            </a:r>
          </a:p>
          <a:p>
            <a:pPr marL="263525" indent="-263525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Nécessité de renforcer la prévention: </a:t>
            </a:r>
          </a:p>
          <a:p>
            <a:pPr>
              <a:lnSpc>
                <a:spcPct val="150000"/>
              </a:lnSpc>
            </a:pPr>
            <a:r>
              <a:rPr lang="fr-F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- dépistage systématique </a:t>
            </a:r>
            <a:r>
              <a:rPr lang="fr-FR" sz="2600" dirty="0">
                <a:latin typeface="Arial" panose="020B0604020202020204" pitchFamily="34" charset="0"/>
                <a:cs typeface="Arial" panose="020B0604020202020204" pitchFamily="34" charset="0"/>
              </a:rPr>
              <a:t>HPV chez </a:t>
            </a:r>
            <a:r>
              <a:rPr lang="fr-F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VIH+</a:t>
            </a:r>
          </a:p>
          <a:p>
            <a:pPr>
              <a:lnSpc>
                <a:spcPct val="150000"/>
              </a:lnSpc>
            </a:pPr>
            <a:r>
              <a:rPr lang="fr-FR" sz="2600" dirty="0" smtClean="0">
                <a:latin typeface="Arial" panose="020B0604020202020204" pitchFamily="34" charset="0"/>
                <a:cs typeface="Arial" panose="020B0604020202020204" pitchFamily="34" charset="0"/>
              </a:rPr>
              <a:t>   - vaccination des fillettes (9-14) contre HPV</a:t>
            </a:r>
            <a:endParaRPr lang="fr-CI" sz="2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7143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457950" y="6448251"/>
            <a:ext cx="2057400" cy="365125"/>
          </a:xfrm>
        </p:spPr>
        <p:txBody>
          <a:bodyPr/>
          <a:lstStyle/>
          <a:p>
            <a:pPr>
              <a:defRPr/>
            </a:pPr>
            <a:fld id="{3BE84A54-7635-4554-B804-44AA7F02CE35}" type="slidenum">
              <a:rPr lang="fr-FR" sz="1800" b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16</a:t>
            </a:fld>
            <a:endParaRPr lang="fr-FR" sz="1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re 5"/>
          <p:cNvSpPr>
            <a:spLocks noGrp="1"/>
          </p:cNvSpPr>
          <p:nvPr>
            <p:ph type="title"/>
          </p:nvPr>
        </p:nvSpPr>
        <p:spPr>
          <a:xfrm>
            <a:off x="179512" y="2852936"/>
            <a:ext cx="8712968" cy="1440160"/>
          </a:xfrm>
          <a:solidFill>
            <a:schemeClr val="accent1">
              <a:lumMod val="75000"/>
            </a:schemeClr>
          </a:solidFill>
          <a:ln>
            <a:noFill/>
          </a:ln>
        </p:spPr>
        <p:txBody>
          <a:bodyPr>
            <a:noAutofit/>
          </a:bodyPr>
          <a:lstStyle/>
          <a:p>
            <a:pPr algn="ctr"/>
            <a:r>
              <a:rPr lang="fr-CI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I" sz="4400" b="1" i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I" sz="4400" b="1" i="1" dirty="0" smtClean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Nous vous remercions pour </a:t>
            </a:r>
            <a:r>
              <a:rPr lang="fr-CI" sz="4400" b="1" i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votre aimable attention</a:t>
            </a:r>
            <a:r>
              <a:rPr lang="fr-CI" sz="4400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CI" sz="4400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fr-CI" sz="4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3769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0" y="1124744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7" name="ZoneTexte 2"/>
          <p:cNvSpPr txBox="1">
            <a:spLocks noChangeArrowheads="1"/>
          </p:cNvSpPr>
          <p:nvPr/>
        </p:nvSpPr>
        <p:spPr bwMode="auto">
          <a:xfrm>
            <a:off x="107504" y="1484063"/>
            <a:ext cx="8820472" cy="35394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2870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 fontAlgn="base">
              <a:lnSpc>
                <a:spcPct val="20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r>
              <a:rPr lang="fr-FR" altLang="fr-FR" sz="28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INTRODUCTION</a:t>
            </a:r>
          </a:p>
          <a:p>
            <a:pPr marL="0" lvl="0" indent="0" fontAlgn="base">
              <a:lnSpc>
                <a:spcPct val="20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r>
              <a:rPr lang="fr-FR" altLang="fr-FR" sz="28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I. MATERIEL ET METHODES</a:t>
            </a:r>
          </a:p>
          <a:p>
            <a:pPr marL="0" lvl="0" indent="0" fontAlgn="base">
              <a:lnSpc>
                <a:spcPct val="20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r>
              <a:rPr lang="fr-FR" altLang="fr-FR" sz="28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II. RESULTATS</a:t>
            </a:r>
          </a:p>
          <a:p>
            <a:pPr marL="0" lvl="0" indent="0" fontAlgn="base">
              <a:lnSpc>
                <a:spcPct val="20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r>
              <a:rPr lang="fr-FR" altLang="fr-FR" sz="28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CONCLUSION</a:t>
            </a:r>
            <a:endParaRPr lang="fr-FR" altLang="fr-FR" sz="2800" dirty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115888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PLAN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3690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0" y="896442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7" name="ZoneTexte 2"/>
          <p:cNvSpPr txBox="1">
            <a:spLocks noChangeArrowheads="1"/>
          </p:cNvSpPr>
          <p:nvPr/>
        </p:nvSpPr>
        <p:spPr bwMode="auto">
          <a:xfrm>
            <a:off x="179512" y="1071602"/>
            <a:ext cx="8820472" cy="489364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2870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r>
              <a:rPr lang="fr-FR" altLang="fr-FR" sz="2600" b="1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Papillomavirus humain </a:t>
            </a:r>
            <a:r>
              <a:rPr lang="fr-FR" altLang="fr-FR" sz="2600" b="1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(</a:t>
            </a:r>
            <a:r>
              <a:rPr lang="fr-FR" altLang="fr-FR" sz="2600" b="1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HPV)</a:t>
            </a:r>
          </a:p>
          <a:p>
            <a:pPr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FR" altLang="fr-FR" sz="2600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P</a:t>
            </a:r>
            <a:r>
              <a:rPr lang="fr-FR" altLang="fr-FR" sz="26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rincipal facteur de survenue du cancer du col de l’utérus</a:t>
            </a:r>
          </a:p>
          <a:p>
            <a:pPr fontAlgn="base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fr-FR" altLang="fr-FR" sz="26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fontAlgn="base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FR" altLang="fr-FR" sz="26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HPV</a:t>
            </a:r>
            <a:r>
              <a:rPr lang="fr-FR" altLang="fr-FR" sz="2600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, </a:t>
            </a:r>
            <a:r>
              <a:rPr lang="fr-FR" altLang="fr-FR" sz="260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97% des cas, génotypes </a:t>
            </a:r>
            <a:r>
              <a:rPr lang="fr-FR" altLang="fr-FR" sz="26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à haut risque</a:t>
            </a:r>
          </a:p>
          <a:p>
            <a:pPr fontAlgn="base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fr-FR" altLang="fr-FR" sz="26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FR" altLang="fr-FR" sz="2600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I</a:t>
            </a:r>
            <a:r>
              <a:rPr lang="fr-FR" altLang="fr-FR" sz="26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nfection </a:t>
            </a:r>
            <a:r>
              <a:rPr lang="fr-FR" altLang="fr-FR" sz="2600" dirty="0" smtClean="0"/>
              <a:t>par </a:t>
            </a:r>
            <a:r>
              <a:rPr lang="fr-FR" sz="2600" dirty="0" smtClean="0"/>
              <a:t>virus </a:t>
            </a:r>
            <a:r>
              <a:rPr lang="fr-FR" sz="2600" dirty="0"/>
              <a:t>de l’immunodéficience humaine (VIH) </a:t>
            </a:r>
            <a:r>
              <a:rPr lang="fr-FR" sz="2600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favorise portage HPV</a:t>
            </a:r>
            <a:endParaRPr lang="fr-FR" altLang="fr-FR" sz="2600" dirty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lvl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fr-FR" altLang="fr-FR" sz="26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115888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INTRODUCTION (1/2)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85673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686872" y="6245225"/>
            <a:ext cx="2133600" cy="476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0" y="896442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7" name="ZoneTexte 2"/>
          <p:cNvSpPr txBox="1">
            <a:spLocks noChangeArrowheads="1"/>
          </p:cNvSpPr>
          <p:nvPr/>
        </p:nvSpPr>
        <p:spPr bwMode="auto">
          <a:xfrm>
            <a:off x="107504" y="1104693"/>
            <a:ext cx="5184576" cy="461664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2870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r>
              <a:rPr lang="fr-FR" altLang="fr-FR" sz="2800" b="1" dirty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Côte </a:t>
            </a:r>
            <a:r>
              <a:rPr lang="fr-FR" altLang="fr-FR" sz="2800" b="1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d’Ivoire</a:t>
            </a:r>
          </a:p>
          <a:p>
            <a:pPr fontAlgn="base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FR" altLang="fr-FR" sz="24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2</a:t>
            </a:r>
            <a:r>
              <a:rPr lang="fr-FR" altLang="fr-FR" sz="2400" baseline="300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ème</a:t>
            </a:r>
            <a:r>
              <a:rPr lang="fr-FR" altLang="fr-FR" sz="24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 rang des cancers féminins                       derrière cancer du sein</a:t>
            </a:r>
          </a:p>
          <a:p>
            <a:pPr fontAlgn="base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fr-FR" altLang="fr-FR" sz="24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fontAlgn="base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400" dirty="0" smtClean="0"/>
              <a:t>taux </a:t>
            </a:r>
            <a:r>
              <a:rPr lang="fr-FR" sz="2400" dirty="0"/>
              <a:t>mortalité : 23/100 000  </a:t>
            </a:r>
            <a:endParaRPr lang="fr-FR" sz="2400" dirty="0" smtClean="0"/>
          </a:p>
          <a:p>
            <a:pPr fontAlgn="base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fr-FR" sz="2400" dirty="0" smtClean="0"/>
          </a:p>
          <a:p>
            <a:pPr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400" dirty="0" smtClean="0"/>
              <a:t>2016, étude sur portage HPV                                prévalence élevée de 58,3%</a:t>
            </a:r>
          </a:p>
          <a:p>
            <a:pPr fontAlgn="base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fr-FR" sz="2400" dirty="0" smtClean="0"/>
          </a:p>
          <a:p>
            <a:pPr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FR" sz="2400" dirty="0" smtClean="0"/>
              <a:t>Effectif </a:t>
            </a:r>
            <a:r>
              <a:rPr lang="fr-FR" sz="2400" dirty="0"/>
              <a:t> </a:t>
            </a:r>
            <a:r>
              <a:rPr lang="fr-FR" sz="2400" dirty="0" smtClean="0"/>
              <a:t>population, petite taille   </a:t>
            </a:r>
            <a:endParaRPr lang="fr-FR" altLang="fr-FR" sz="24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115888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INTRODUCTION (2/2)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cxnSp>
        <p:nvCxnSpPr>
          <p:cNvPr id="7" name="Connecteur droit avec flèche 6"/>
          <p:cNvCxnSpPr/>
          <p:nvPr/>
        </p:nvCxnSpPr>
        <p:spPr>
          <a:xfrm>
            <a:off x="4499992" y="3933056"/>
            <a:ext cx="720080" cy="0"/>
          </a:xfrm>
          <a:prstGeom prst="straightConnector1">
            <a:avLst/>
          </a:prstGeom>
          <a:ln w="762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AutoShape 2" descr="Côte d'Ivoire - Atlas &amp; cartes - Encyclopædia Universalis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CI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8104" y="1412776"/>
            <a:ext cx="3481252" cy="36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421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0" y="896442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67" name="ZoneTexte 2"/>
          <p:cNvSpPr txBox="1">
            <a:spLocks noChangeArrowheads="1"/>
          </p:cNvSpPr>
          <p:nvPr/>
        </p:nvSpPr>
        <p:spPr bwMode="auto">
          <a:xfrm>
            <a:off x="244921" y="1490381"/>
            <a:ext cx="8719567" cy="332398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02870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FR" altLang="fr-FR" sz="2800" b="1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Déterminer</a:t>
            </a:r>
            <a:r>
              <a:rPr lang="fr-FR" altLang="fr-FR" sz="28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 la prévalence du portage du HPV </a:t>
            </a:r>
          </a:p>
          <a:p>
            <a:pPr lvl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fr-FR" altLang="fr-FR" sz="28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lvl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r>
              <a:rPr lang="fr-FR" altLang="fr-FR" sz="2800" b="1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Décrire</a:t>
            </a:r>
            <a:r>
              <a:rPr lang="fr-FR" altLang="fr-FR" sz="2800" dirty="0" smtClean="0">
                <a:solidFill>
                  <a:srgbClr val="000000"/>
                </a:solidFill>
                <a:latin typeface="Arial"/>
                <a:cs typeface="Times New Roman" panose="02020603050405020304" pitchFamily="18" charset="0"/>
              </a:rPr>
              <a:t> les génotypes de HPV</a:t>
            </a:r>
          </a:p>
          <a:p>
            <a:pPr lvl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fr-FR" altLang="fr-FR" sz="28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  <a:p>
            <a:pPr marL="0" lvl="0" indent="0" fontAlgn="base">
              <a:lnSpc>
                <a:spcPct val="150000"/>
              </a:lnSpc>
              <a:spcBef>
                <a:spcPts val="0"/>
              </a:spcBef>
              <a:spcAft>
                <a:spcPct val="0"/>
              </a:spcAft>
              <a:buNone/>
              <a:defRPr/>
            </a:pPr>
            <a:endParaRPr lang="fr-FR" altLang="fr-FR" sz="2800" dirty="0" smtClean="0">
              <a:solidFill>
                <a:srgbClr val="000000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115888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OBJECTIFS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503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9" y="3225170"/>
            <a:ext cx="8359526" cy="707886"/>
          </a:xfrm>
          <a:prstGeom prst="rect">
            <a:avLst/>
          </a:prstGeom>
          <a:noFill/>
          <a:ln w="57150"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I- MATERIEL ET METHODES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94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0" y="896442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115888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POPULATION  D’ETUDE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7504" y="1196752"/>
            <a:ext cx="871296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54013" lvl="0" indent="-3540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Femmes, 20-37 ans, </a:t>
            </a:r>
          </a:p>
          <a:p>
            <a:pPr marL="354013" lvl="0" indent="-3540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Gynécologie, Hôpital </a:t>
            </a: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M</a:t>
            </a:r>
            <a:r>
              <a:rPr lang="fr-FR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ilitaire d’Abidjan (HMA),</a:t>
            </a:r>
          </a:p>
          <a:p>
            <a:pPr marL="354013" lvl="0" indent="-3540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A</a:t>
            </a:r>
            <a:r>
              <a:rPr lang="fr-FR" sz="2800" dirty="0" smtClean="0"/>
              <a:t>vril </a:t>
            </a:r>
            <a:r>
              <a:rPr lang="fr-FR" sz="2800" dirty="0"/>
              <a:t>2017 à mai 2018</a:t>
            </a:r>
            <a:r>
              <a:rPr lang="fr-FR" sz="2800" dirty="0" smtClean="0"/>
              <a:t>,</a:t>
            </a:r>
            <a:endParaRPr lang="en-US" sz="2800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354013" indent="-35401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Consentement éclairé par écrit</a:t>
            </a:r>
          </a:p>
          <a:p>
            <a:pPr lvl="0">
              <a:lnSpc>
                <a:spcPct val="150000"/>
              </a:lnSpc>
            </a:pPr>
            <a:endParaRPr lang="en-US" sz="20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1110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16216" y="6401221"/>
            <a:ext cx="2170584" cy="484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0" y="896442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115888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METHODES (1/2)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29158" y="1190357"/>
            <a:ext cx="862590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Recherche </a:t>
            </a: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lésions </a:t>
            </a:r>
            <a:r>
              <a:rPr lang="fr-FR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précancéreuses: test visuel </a:t>
            </a: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à l’acide acétique </a:t>
            </a:r>
            <a:endParaRPr lang="fr-FR" sz="2800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1400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2800" dirty="0"/>
              <a:t>Extraction</a:t>
            </a: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 </a:t>
            </a:r>
            <a:r>
              <a:rPr lang="fr-FR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et amplification ADN cellulaire (PCR): </a:t>
            </a:r>
            <a:r>
              <a:rPr lang="fr-CI" sz="2800" dirty="0"/>
              <a:t>K</a:t>
            </a:r>
            <a:r>
              <a:rPr lang="fr-CI" sz="2800" dirty="0" smtClean="0"/>
              <a:t>it </a:t>
            </a:r>
            <a:r>
              <a:rPr lang="fr-CI" sz="2800" dirty="0" err="1"/>
              <a:t>MagNAPure</a:t>
            </a:r>
            <a:r>
              <a:rPr lang="fr-CI" sz="2800" dirty="0"/>
              <a:t> </a:t>
            </a:r>
            <a:r>
              <a:rPr lang="fr-CI" sz="2800" dirty="0" smtClean="0"/>
              <a:t>(Roche Diagnostics)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CI" sz="1400" dirty="0" smtClean="0"/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CI" sz="2800" dirty="0" smtClean="0"/>
              <a:t>Intégrité ADN</a:t>
            </a:r>
            <a:r>
              <a:rPr lang="fr-CI" sz="2800" dirty="0"/>
              <a:t> </a:t>
            </a:r>
            <a:r>
              <a:rPr lang="fr-CI" sz="2800" dirty="0" smtClean="0"/>
              <a:t>cellulaire: </a:t>
            </a:r>
            <a:r>
              <a:rPr lang="el-GR" sz="2800" dirty="0" smtClean="0"/>
              <a:t>β</a:t>
            </a:r>
            <a:r>
              <a:rPr lang="fr-CI" sz="2800" dirty="0" smtClean="0"/>
              <a:t>-globine </a:t>
            </a:r>
            <a:r>
              <a:rPr lang="fr-CI" sz="2800" dirty="0" smtClean="0"/>
              <a:t>(+)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CI" sz="1400" dirty="0" smtClean="0"/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2800" dirty="0" smtClean="0"/>
              <a:t>Détection </a:t>
            </a:r>
            <a:r>
              <a:rPr lang="fr-FR" sz="2800" dirty="0"/>
              <a:t>ADN </a:t>
            </a:r>
            <a:r>
              <a:rPr lang="fr-FR" sz="2800" dirty="0" smtClean="0"/>
              <a:t>HPV (PCR): Kit </a:t>
            </a:r>
            <a:r>
              <a:rPr lang="fr-FR" sz="2800" dirty="0" err="1" smtClean="0"/>
              <a:t>Linnear</a:t>
            </a:r>
            <a:r>
              <a:rPr lang="fr-FR" sz="2800" dirty="0" smtClean="0"/>
              <a:t> </a:t>
            </a:r>
            <a:r>
              <a:rPr lang="fr-FR" sz="2800" dirty="0" err="1" smtClean="0"/>
              <a:t>Array</a:t>
            </a:r>
            <a:r>
              <a:rPr lang="fr-FR" sz="2800" dirty="0"/>
              <a:t> </a:t>
            </a:r>
            <a:r>
              <a:rPr lang="fr-FR" sz="2800" dirty="0" smtClean="0"/>
              <a:t>(</a:t>
            </a:r>
            <a:r>
              <a:rPr lang="fr-CI" sz="2800" dirty="0" smtClean="0"/>
              <a:t>Roche Diagnostics)/37 génotypes 11,16,18, 33……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CI" sz="1400" dirty="0" smtClean="0"/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CI" sz="2800" dirty="0" smtClean="0"/>
              <a:t>Sérologie VIH: </a:t>
            </a:r>
            <a:r>
              <a:rPr lang="fr-FR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algorithme </a:t>
            </a:r>
            <a:r>
              <a:rPr lang="fr-FR" sz="2800" dirty="0">
                <a:solidFill>
                  <a:srgbClr val="000000"/>
                </a:solidFill>
                <a:cs typeface="Arial" panose="020B0604020202020204" pitchFamily="34" charset="0"/>
              </a:rPr>
              <a:t>de dépistage national en </a:t>
            </a:r>
            <a:r>
              <a:rPr lang="fr-FR" sz="2800" dirty="0" smtClean="0">
                <a:solidFill>
                  <a:srgbClr val="000000"/>
                </a:solidFill>
                <a:cs typeface="Arial" panose="020B0604020202020204" pitchFamily="34" charset="0"/>
              </a:rPr>
              <a:t>vigueur     </a:t>
            </a:r>
          </a:p>
          <a:p>
            <a:endParaRPr lang="fr-FR" sz="2800" dirty="0" smtClean="0">
              <a:solidFill>
                <a:srgbClr val="00000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9602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16216" y="6401221"/>
            <a:ext cx="2170584" cy="484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6B759D90-CC51-4973-B4B2-D529EAA4B38D}" type="slidenum">
              <a:rPr kumimoji="0" lang="fr-FR" altLang="fr-FR" sz="1800" b="1" i="0" u="none" strike="noStrike" kern="1200" cap="none" spc="0" normalizeH="0" baseline="0" noProof="0" smtClean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fr-FR" altLang="fr-FR" sz="18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cxnSp>
        <p:nvCxnSpPr>
          <p:cNvPr id="4" name="Connecteur droit 3"/>
          <p:cNvCxnSpPr/>
          <p:nvPr/>
        </p:nvCxnSpPr>
        <p:spPr>
          <a:xfrm>
            <a:off x="0" y="896442"/>
            <a:ext cx="9144000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823" name="ZoneTexte 5"/>
          <p:cNvSpPr txBox="1">
            <a:spLocks noChangeArrowheads="1"/>
          </p:cNvSpPr>
          <p:nvPr/>
        </p:nvSpPr>
        <p:spPr bwMode="auto">
          <a:xfrm>
            <a:off x="388938" y="115888"/>
            <a:ext cx="836612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 algn="ctr" fontAlgn="base"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fr-FR" altLang="fr-FR" sz="4000" b="1" dirty="0" smtClean="0">
                <a:solidFill>
                  <a:srgbClr val="0070C0"/>
                </a:solidFill>
                <a:cs typeface="Arial" panose="020B0604020202020204" pitchFamily="34" charset="0"/>
              </a:rPr>
              <a:t>METHODES (2/2)</a:t>
            </a:r>
            <a:endParaRPr lang="fr-FR" altLang="fr-FR" sz="4000" b="1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7504" y="1271657"/>
            <a:ext cx="8928992" cy="37548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fr-FR" sz="2800" smtClean="0"/>
              <a:t>Analyse </a:t>
            </a:r>
            <a:r>
              <a:rPr lang="fr-FR" sz="2800" smtClean="0"/>
              <a:t>statistique :</a:t>
            </a:r>
            <a:endParaRPr lang="fr-FR" sz="2800" dirty="0" smtClean="0"/>
          </a:p>
          <a:p>
            <a:pPr>
              <a:lnSpc>
                <a:spcPct val="150000"/>
              </a:lnSpc>
            </a:pPr>
            <a:endParaRPr lang="fr-FR" sz="2800" dirty="0" smtClean="0"/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2800" dirty="0" smtClean="0"/>
              <a:t>Logiciel SPSS, version 24.0</a:t>
            </a:r>
          </a:p>
          <a:p>
            <a:pPr marL="182563" indent="-182563">
              <a:buFont typeface="Arial" panose="020B0604020202020204" pitchFamily="34" charset="0"/>
              <a:buChar char="•"/>
            </a:pPr>
            <a:endParaRPr lang="fr-FR" sz="2800" dirty="0" smtClean="0"/>
          </a:p>
          <a:p>
            <a:pPr marL="182563" indent="-182563">
              <a:buFont typeface="Arial" panose="020B0604020202020204" pitchFamily="34" charset="0"/>
              <a:buChar char="•"/>
            </a:pPr>
            <a:r>
              <a:rPr lang="fr-FR" sz="2800" dirty="0" smtClean="0"/>
              <a:t>Test </a:t>
            </a:r>
            <a:r>
              <a:rPr lang="fr-FR" sz="2800" dirty="0"/>
              <a:t>de chi carré (χ</a:t>
            </a:r>
            <a:r>
              <a:rPr lang="fr-FR" sz="2800" baseline="30000" dirty="0"/>
              <a:t>2</a:t>
            </a:r>
            <a:r>
              <a:rPr lang="fr-FR" sz="2800" dirty="0"/>
              <a:t>) : comparaison variables, seuil de </a:t>
            </a:r>
            <a:r>
              <a:rPr lang="fr-FR" sz="2800" dirty="0" smtClean="0"/>
              <a:t>significativité </a:t>
            </a:r>
            <a:r>
              <a:rPr lang="fr-FR" sz="2800" dirty="0"/>
              <a:t>5 %.</a:t>
            </a:r>
            <a:endParaRPr lang="fr-FR" sz="2600" dirty="0">
              <a:solidFill>
                <a:srgbClr val="000000"/>
              </a:solidFill>
              <a:cs typeface="Arial" panose="020B0604020202020204" pitchFamily="34" charset="0"/>
            </a:endParaRPr>
          </a:p>
          <a:p>
            <a:pPr lvl="0">
              <a:lnSpc>
                <a:spcPct val="150000"/>
              </a:lnSpc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2169489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9558</TotalTime>
  <Words>648</Words>
  <Application>Microsoft Office PowerPoint</Application>
  <PresentationFormat>Affichage à l'écran (4:3)</PresentationFormat>
  <Paragraphs>202</Paragraphs>
  <Slides>16</Slides>
  <Notes>16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Arial</vt:lpstr>
      <vt:lpstr>Arial Black</vt:lpstr>
      <vt:lpstr>Calibri</vt:lpstr>
      <vt:lpstr>Calibri Light</vt:lpstr>
      <vt:lpstr>Times New Roman</vt:lpstr>
      <vt:lpstr>Thème Office</vt:lpstr>
      <vt:lpstr>Modèle par défaut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CONCLUSION</vt:lpstr>
      <vt:lpstr> Nous vous remercions pour votre aimable attention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Agathe_d</dc:creator>
  <cp:lastModifiedBy>hp</cp:lastModifiedBy>
  <cp:revision>662</cp:revision>
  <dcterms:created xsi:type="dcterms:W3CDTF">2012-12-18T13:37:55Z</dcterms:created>
  <dcterms:modified xsi:type="dcterms:W3CDTF">2024-05-23T14:58:22Z</dcterms:modified>
</cp:coreProperties>
</file>