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1" r:id="rId4"/>
    <p:sldId id="275" r:id="rId5"/>
    <p:sldId id="284" r:id="rId6"/>
    <p:sldId id="285" r:id="rId7"/>
    <p:sldId id="271" r:id="rId8"/>
    <p:sldId id="287" r:id="rId9"/>
    <p:sldId id="272" r:id="rId10"/>
    <p:sldId id="288" r:id="rId11"/>
    <p:sldId id="280" r:id="rId12"/>
    <p:sldId id="289" r:id="rId13"/>
    <p:sldId id="282" r:id="rId14"/>
    <p:sldId id="283" r:id="rId15"/>
    <p:sldId id="260" r:id="rId16"/>
    <p:sldId id="290" r:id="rId17"/>
    <p:sldId id="270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97"/>
    <p:restoredTop sz="94903"/>
  </p:normalViewPr>
  <p:slideViewPr>
    <p:cSldViewPr snapToGrid="0">
      <p:cViewPr varScale="1">
        <p:scale>
          <a:sx n="62" d="100"/>
          <a:sy n="62" d="100"/>
        </p:scale>
        <p:origin x="224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microsoft.com/office/2007/relationships/hdphoto" Target="../media/hdphoto7.wdp"/><Relationship Id="rId1" Type="http://schemas.openxmlformats.org/officeDocument/2006/relationships/image" Target="../media/image5.png"/><Relationship Id="rId6" Type="http://schemas.microsoft.com/office/2007/relationships/hdphoto" Target="../media/hdphoto9.wdp"/><Relationship Id="rId5" Type="http://schemas.openxmlformats.org/officeDocument/2006/relationships/image" Target="../media/image7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microsoft.com/office/2007/relationships/hdphoto" Target="../media/hdphoto7.wdp"/><Relationship Id="rId1" Type="http://schemas.openxmlformats.org/officeDocument/2006/relationships/image" Target="../media/image5.png"/><Relationship Id="rId6" Type="http://schemas.microsoft.com/office/2007/relationships/hdphoto" Target="../media/hdphoto9.wdp"/><Relationship Id="rId5" Type="http://schemas.openxmlformats.org/officeDocument/2006/relationships/image" Target="../media/image7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50F727-2E20-5A48-B0E8-D74259732DD3}" type="doc">
      <dgm:prSet loTypeId="urn:microsoft.com/office/officeart/2005/8/layout/hProcess10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D4BA28D-426D-DE43-BF0E-932CAD9D6D08}">
      <dgm:prSet phldrT="[Texte]"/>
      <dgm:spPr>
        <a:solidFill>
          <a:schemeClr val="accent1">
            <a:hueOff val="0"/>
            <a:satOff val="0"/>
            <a:lumOff val="0"/>
            <a:alpha val="0"/>
          </a:schemeClr>
        </a:solidFill>
      </dgm:spPr>
      <dgm:t>
        <a:bodyPr/>
        <a:lstStyle/>
        <a:p>
          <a:r>
            <a:rPr lang="fr-FR" b="1" dirty="0">
              <a:solidFill>
                <a:schemeClr val="accent1"/>
              </a:solidFill>
            </a:rPr>
            <a:t>CONDYLOME</a:t>
          </a:r>
        </a:p>
      </dgm:t>
    </dgm:pt>
    <dgm:pt modelId="{8AD0CE94-05F2-7C4A-A113-6BA75859B6B0}" type="parTrans" cxnId="{466D4198-56AF-3B40-99FE-E98064C4A736}">
      <dgm:prSet/>
      <dgm:spPr/>
      <dgm:t>
        <a:bodyPr/>
        <a:lstStyle/>
        <a:p>
          <a:endParaRPr lang="fr-FR"/>
        </a:p>
      </dgm:t>
    </dgm:pt>
    <dgm:pt modelId="{36C8B5A7-F2CF-A049-AE97-9395A49DC38C}" type="sibTrans" cxnId="{466D4198-56AF-3B40-99FE-E98064C4A736}">
      <dgm:prSet/>
      <dgm:spPr>
        <a:solidFill>
          <a:schemeClr val="accent1"/>
        </a:solidFill>
      </dgm:spPr>
      <dgm:t>
        <a:bodyPr/>
        <a:lstStyle/>
        <a:p>
          <a:endParaRPr lang="fr-FR"/>
        </a:p>
      </dgm:t>
    </dgm:pt>
    <dgm:pt modelId="{D9F700FA-93B3-9943-B977-322DDBBD72E0}">
      <dgm:prSet phldrT="[Texte]"/>
      <dgm:spPr>
        <a:solidFill>
          <a:schemeClr val="accent1">
            <a:hueOff val="0"/>
            <a:satOff val="0"/>
            <a:lumOff val="0"/>
            <a:alpha val="0"/>
          </a:schemeClr>
        </a:solidFill>
      </dgm:spPr>
      <dgm:t>
        <a:bodyPr/>
        <a:lstStyle/>
        <a:p>
          <a:r>
            <a:rPr lang="fr-FR" b="1" dirty="0">
              <a:solidFill>
                <a:schemeClr val="accent1"/>
              </a:solidFill>
            </a:rPr>
            <a:t>AIN 3</a:t>
          </a:r>
        </a:p>
      </dgm:t>
    </dgm:pt>
    <dgm:pt modelId="{148EB4B2-3477-2246-83B6-53B8B8464855}" type="parTrans" cxnId="{74E96CC7-26A6-AE42-A720-707DF8CFBBEF}">
      <dgm:prSet/>
      <dgm:spPr/>
      <dgm:t>
        <a:bodyPr/>
        <a:lstStyle/>
        <a:p>
          <a:endParaRPr lang="fr-FR"/>
        </a:p>
      </dgm:t>
    </dgm:pt>
    <dgm:pt modelId="{D145C8C1-E174-CC4E-904C-99289A114981}" type="sibTrans" cxnId="{74E96CC7-26A6-AE42-A720-707DF8CFBBEF}">
      <dgm:prSet/>
      <dgm:spPr>
        <a:solidFill>
          <a:schemeClr val="accent1"/>
        </a:solidFill>
      </dgm:spPr>
      <dgm:t>
        <a:bodyPr/>
        <a:lstStyle/>
        <a:p>
          <a:endParaRPr lang="fr-FR"/>
        </a:p>
      </dgm:t>
    </dgm:pt>
    <dgm:pt modelId="{88A077F4-F7B1-FA45-9263-9C05CDB182FB}">
      <dgm:prSet/>
      <dgm:spPr>
        <a:solidFill>
          <a:schemeClr val="accent1">
            <a:hueOff val="0"/>
            <a:satOff val="0"/>
            <a:lumOff val="0"/>
            <a:alpha val="0"/>
          </a:schemeClr>
        </a:solidFill>
      </dgm:spPr>
      <dgm:t>
        <a:bodyPr/>
        <a:lstStyle/>
        <a:p>
          <a:r>
            <a:rPr lang="fr-FR" b="1" dirty="0">
              <a:solidFill>
                <a:schemeClr val="accent1"/>
              </a:solidFill>
            </a:rPr>
            <a:t>AIN 1</a:t>
          </a:r>
        </a:p>
      </dgm:t>
    </dgm:pt>
    <dgm:pt modelId="{7C4DC6DA-C049-8642-9F43-CCFB308D5117}" type="parTrans" cxnId="{84A27A2B-3360-6247-B7AF-008C41583159}">
      <dgm:prSet/>
      <dgm:spPr/>
      <dgm:t>
        <a:bodyPr/>
        <a:lstStyle/>
        <a:p>
          <a:endParaRPr lang="fr-FR"/>
        </a:p>
      </dgm:t>
    </dgm:pt>
    <dgm:pt modelId="{770952BF-8986-E142-81A5-5F4F4FEBC271}" type="sibTrans" cxnId="{84A27A2B-3360-6247-B7AF-008C41583159}">
      <dgm:prSet/>
      <dgm:spPr>
        <a:solidFill>
          <a:schemeClr val="accent1"/>
        </a:solidFill>
      </dgm:spPr>
      <dgm:t>
        <a:bodyPr/>
        <a:lstStyle/>
        <a:p>
          <a:endParaRPr lang="fr-FR"/>
        </a:p>
      </dgm:t>
    </dgm:pt>
    <dgm:pt modelId="{305ABA4A-AFAB-A94F-BCF4-9E97DF46F891}">
      <dgm:prSet/>
      <dgm:spPr>
        <a:solidFill>
          <a:schemeClr val="accent1">
            <a:hueOff val="0"/>
            <a:satOff val="0"/>
            <a:lumOff val="0"/>
            <a:alpha val="0"/>
          </a:schemeClr>
        </a:solidFill>
      </dgm:spPr>
      <dgm:t>
        <a:bodyPr/>
        <a:lstStyle/>
        <a:p>
          <a:r>
            <a:rPr lang="fr-FR" b="1" dirty="0">
              <a:solidFill>
                <a:schemeClr val="accent1"/>
              </a:solidFill>
            </a:rPr>
            <a:t>AIN 2</a:t>
          </a:r>
        </a:p>
      </dgm:t>
    </dgm:pt>
    <dgm:pt modelId="{29F167F9-1532-8E4C-B254-E6762D451837}" type="parTrans" cxnId="{257EF605-A616-184F-915F-3E498918C394}">
      <dgm:prSet/>
      <dgm:spPr/>
      <dgm:t>
        <a:bodyPr/>
        <a:lstStyle/>
        <a:p>
          <a:endParaRPr lang="fr-FR"/>
        </a:p>
      </dgm:t>
    </dgm:pt>
    <dgm:pt modelId="{D30CEBB8-296C-FF4D-A088-2CEE2AF89BCC}" type="sibTrans" cxnId="{257EF605-A616-184F-915F-3E498918C394}">
      <dgm:prSet/>
      <dgm:spPr>
        <a:solidFill>
          <a:schemeClr val="accent1"/>
        </a:solidFill>
      </dgm:spPr>
      <dgm:t>
        <a:bodyPr/>
        <a:lstStyle/>
        <a:p>
          <a:endParaRPr lang="fr-FR"/>
        </a:p>
      </dgm:t>
    </dgm:pt>
    <dgm:pt modelId="{003EAA7D-ACD0-7546-B7BB-A0E07B496A9D}">
      <dgm:prSet/>
      <dgm:spPr>
        <a:solidFill>
          <a:schemeClr val="accent1">
            <a:hueOff val="0"/>
            <a:satOff val="0"/>
            <a:lumOff val="0"/>
            <a:alpha val="0"/>
          </a:schemeClr>
        </a:solidFill>
      </dgm:spPr>
      <dgm:t>
        <a:bodyPr/>
        <a:lstStyle/>
        <a:p>
          <a:r>
            <a:rPr lang="fr-FR" b="1" dirty="0">
              <a:solidFill>
                <a:schemeClr val="accent1"/>
              </a:solidFill>
            </a:rPr>
            <a:t>CARCINOME EPIDERMOÏDE</a:t>
          </a:r>
        </a:p>
      </dgm:t>
    </dgm:pt>
    <dgm:pt modelId="{43D5AAF1-106E-D149-83C8-0CFC44014FC0}" type="parTrans" cxnId="{6E5168AA-A450-0342-A56C-A3DB13A04529}">
      <dgm:prSet/>
      <dgm:spPr/>
      <dgm:t>
        <a:bodyPr/>
        <a:lstStyle/>
        <a:p>
          <a:endParaRPr lang="fr-FR"/>
        </a:p>
      </dgm:t>
    </dgm:pt>
    <dgm:pt modelId="{0B1E4BDE-19A2-524C-B0B5-871FA80720D7}" type="sibTrans" cxnId="{6E5168AA-A450-0342-A56C-A3DB13A04529}">
      <dgm:prSet/>
      <dgm:spPr/>
      <dgm:t>
        <a:bodyPr/>
        <a:lstStyle/>
        <a:p>
          <a:endParaRPr lang="fr-FR"/>
        </a:p>
      </dgm:t>
    </dgm:pt>
    <dgm:pt modelId="{4F2E5592-7624-784B-822B-67178139D607}" type="pres">
      <dgm:prSet presAssocID="{8650F727-2E20-5A48-B0E8-D74259732DD3}" presName="Name0" presStyleCnt="0">
        <dgm:presLayoutVars>
          <dgm:dir/>
          <dgm:resizeHandles val="exact"/>
        </dgm:presLayoutVars>
      </dgm:prSet>
      <dgm:spPr/>
    </dgm:pt>
    <dgm:pt modelId="{13656C12-F760-1942-8A98-F50ED15B11D5}" type="pres">
      <dgm:prSet presAssocID="{9D4BA28D-426D-DE43-BF0E-932CAD9D6D08}" presName="composite" presStyleCnt="0"/>
      <dgm:spPr/>
    </dgm:pt>
    <dgm:pt modelId="{E3550943-4AFB-BF49-AEB1-B8B108BBB2DC}" type="pres">
      <dgm:prSet presAssocID="{9D4BA28D-426D-DE43-BF0E-932CAD9D6D08}" presName="imagSh" presStyleLbl="bgImgPlace1" presStyleIdx="0" presStyleCnt="5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</dgm:spPr>
    </dgm:pt>
    <dgm:pt modelId="{EDC9E681-F24F-4C45-B76C-2556DC11D313}" type="pres">
      <dgm:prSet presAssocID="{9D4BA28D-426D-DE43-BF0E-932CAD9D6D08}" presName="txNode" presStyleLbl="node1" presStyleIdx="0" presStyleCnt="5" custLinFactNeighborX="-17752" custLinFactNeighborY="45074">
        <dgm:presLayoutVars>
          <dgm:bulletEnabled val="1"/>
        </dgm:presLayoutVars>
      </dgm:prSet>
      <dgm:spPr/>
    </dgm:pt>
    <dgm:pt modelId="{6309DA4B-11E2-0C45-BB4B-332C45E2C178}" type="pres">
      <dgm:prSet presAssocID="{36C8B5A7-F2CF-A049-AE97-9395A49DC38C}" presName="sibTrans" presStyleLbl="sibTrans2D1" presStyleIdx="0" presStyleCnt="4"/>
      <dgm:spPr/>
    </dgm:pt>
    <dgm:pt modelId="{A2387E77-2F8B-CE45-8B5B-188EE0FF16C4}" type="pres">
      <dgm:prSet presAssocID="{36C8B5A7-F2CF-A049-AE97-9395A49DC38C}" presName="connTx" presStyleLbl="sibTrans2D1" presStyleIdx="0" presStyleCnt="4"/>
      <dgm:spPr/>
    </dgm:pt>
    <dgm:pt modelId="{0415371A-DADE-A04D-BFA9-B0218D6BD7D2}" type="pres">
      <dgm:prSet presAssocID="{88A077F4-F7B1-FA45-9263-9C05CDB182FB}" presName="composite" presStyleCnt="0"/>
      <dgm:spPr/>
    </dgm:pt>
    <dgm:pt modelId="{F50FD828-3939-BA40-9F7C-C01B28DF0C03}" type="pres">
      <dgm:prSet presAssocID="{88A077F4-F7B1-FA45-9263-9C05CDB182FB}" presName="imagSh" presStyleLbl="bgImgPlace1" presStyleIdx="1" presStyleCnt="5"/>
      <dgm:spPr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</dgm:spPr>
    </dgm:pt>
    <dgm:pt modelId="{1F6359C3-35A6-0544-B45D-BDEAE90B92FD}" type="pres">
      <dgm:prSet presAssocID="{88A077F4-F7B1-FA45-9263-9C05CDB182FB}" presName="txNode" presStyleLbl="node1" presStyleIdx="1" presStyleCnt="5" custLinFactNeighborX="-15435" custLinFactNeighborY="48059">
        <dgm:presLayoutVars>
          <dgm:bulletEnabled val="1"/>
        </dgm:presLayoutVars>
      </dgm:prSet>
      <dgm:spPr/>
    </dgm:pt>
    <dgm:pt modelId="{3C4B6AB6-FF54-294D-B2E4-4465B5B564E9}" type="pres">
      <dgm:prSet presAssocID="{770952BF-8986-E142-81A5-5F4F4FEBC271}" presName="sibTrans" presStyleLbl="sibTrans2D1" presStyleIdx="1" presStyleCnt="4"/>
      <dgm:spPr/>
    </dgm:pt>
    <dgm:pt modelId="{F69B2226-6ED6-204D-A599-5E401909E087}" type="pres">
      <dgm:prSet presAssocID="{770952BF-8986-E142-81A5-5F4F4FEBC271}" presName="connTx" presStyleLbl="sibTrans2D1" presStyleIdx="1" presStyleCnt="4"/>
      <dgm:spPr/>
    </dgm:pt>
    <dgm:pt modelId="{C2E1DACB-9E39-3943-A9F1-5D169FAF8DCA}" type="pres">
      <dgm:prSet presAssocID="{305ABA4A-AFAB-A94F-BCF4-9E97DF46F891}" presName="composite" presStyleCnt="0"/>
      <dgm:spPr/>
    </dgm:pt>
    <dgm:pt modelId="{0A54AF4D-1D41-644D-85AE-E62848983BE8}" type="pres">
      <dgm:prSet presAssocID="{305ABA4A-AFAB-A94F-BCF4-9E97DF46F891}" presName="imagSh" presStyleLbl="bgImgPlace1" presStyleIdx="2" presStyleCnt="5" custAng="5400000"/>
      <dgm:spPr>
        <a:blipFill rotWithShape="1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</dgm:spPr>
    </dgm:pt>
    <dgm:pt modelId="{6DEA46D6-FEBD-CC4F-B98E-0155E6F02F7E}" type="pres">
      <dgm:prSet presAssocID="{305ABA4A-AFAB-A94F-BCF4-9E97DF46F891}" presName="txNode" presStyleLbl="node1" presStyleIdx="2" presStyleCnt="5" custLinFactNeighborX="-16506" custLinFactNeighborY="50811">
        <dgm:presLayoutVars>
          <dgm:bulletEnabled val="1"/>
        </dgm:presLayoutVars>
      </dgm:prSet>
      <dgm:spPr/>
    </dgm:pt>
    <dgm:pt modelId="{5F5120CF-E61F-6A4A-BAAC-437882B597BF}" type="pres">
      <dgm:prSet presAssocID="{D30CEBB8-296C-FF4D-A088-2CEE2AF89BCC}" presName="sibTrans" presStyleLbl="sibTrans2D1" presStyleIdx="2" presStyleCnt="4"/>
      <dgm:spPr/>
    </dgm:pt>
    <dgm:pt modelId="{20F2068B-0F6B-0B48-8E89-48E01D529AF1}" type="pres">
      <dgm:prSet presAssocID="{D30CEBB8-296C-FF4D-A088-2CEE2AF89BCC}" presName="connTx" presStyleLbl="sibTrans2D1" presStyleIdx="2" presStyleCnt="4"/>
      <dgm:spPr/>
    </dgm:pt>
    <dgm:pt modelId="{D8649B10-BA20-BA40-B56E-C95C52B88A51}" type="pres">
      <dgm:prSet presAssocID="{D9F700FA-93B3-9943-B977-322DDBBD72E0}" presName="composite" presStyleCnt="0"/>
      <dgm:spPr/>
    </dgm:pt>
    <dgm:pt modelId="{CD729CBD-9EDB-824A-8774-357EC1218FEC}" type="pres">
      <dgm:prSet presAssocID="{D9F700FA-93B3-9943-B977-322DDBBD72E0}" presName="imagSh" presStyleLbl="bgImgPlace1" presStyleIdx="3" presStyleCnt="5"/>
      <dgm:spPr>
        <a:blipFill rotWithShape="1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</dgm:spPr>
    </dgm:pt>
    <dgm:pt modelId="{96264DE2-EEF8-694D-A841-436E75D89C1F}" type="pres">
      <dgm:prSet presAssocID="{D9F700FA-93B3-9943-B977-322DDBBD72E0}" presName="txNode" presStyleLbl="node1" presStyleIdx="3" presStyleCnt="5" custLinFactNeighborX="-11504" custLinFactNeighborY="48664">
        <dgm:presLayoutVars>
          <dgm:bulletEnabled val="1"/>
        </dgm:presLayoutVars>
      </dgm:prSet>
      <dgm:spPr/>
    </dgm:pt>
    <dgm:pt modelId="{1FDC4A63-58A2-9A45-84B0-F8DD87A54E6E}" type="pres">
      <dgm:prSet presAssocID="{D145C8C1-E174-CC4E-904C-99289A114981}" presName="sibTrans" presStyleLbl="sibTrans2D1" presStyleIdx="3" presStyleCnt="4"/>
      <dgm:spPr/>
    </dgm:pt>
    <dgm:pt modelId="{2BC06A8D-1405-C645-B486-18954BA916C1}" type="pres">
      <dgm:prSet presAssocID="{D145C8C1-E174-CC4E-904C-99289A114981}" presName="connTx" presStyleLbl="sibTrans2D1" presStyleIdx="3" presStyleCnt="4"/>
      <dgm:spPr/>
    </dgm:pt>
    <dgm:pt modelId="{16A099E4-5CEC-CA4E-AFE2-3AB2FF4BDEB6}" type="pres">
      <dgm:prSet presAssocID="{003EAA7D-ACD0-7546-B7BB-A0E07B496A9D}" presName="composite" presStyleCnt="0"/>
      <dgm:spPr/>
    </dgm:pt>
    <dgm:pt modelId="{6370DA33-09FB-B249-9C73-5DCEF5E480BA}" type="pres">
      <dgm:prSet presAssocID="{003EAA7D-ACD0-7546-B7BB-A0E07B496A9D}" presName="imagSh" presStyleLbl="bgImgPlace1" presStyleIdx="4" presStyleCnt="5"/>
      <dgm:spPr>
        <a:blipFill rotWithShape="1">
          <a:blip xmlns:r="http://schemas.openxmlformats.org/officeDocument/2006/relationships"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</dgm:spPr>
    </dgm:pt>
    <dgm:pt modelId="{107372DA-BB7C-A842-B560-2D04701F1425}" type="pres">
      <dgm:prSet presAssocID="{003EAA7D-ACD0-7546-B7BB-A0E07B496A9D}" presName="txNode" presStyleLbl="node1" presStyleIdx="4" presStyleCnt="5" custLinFactNeighborX="-15687" custLinFactNeighborY="44088">
        <dgm:presLayoutVars>
          <dgm:bulletEnabled val="1"/>
        </dgm:presLayoutVars>
      </dgm:prSet>
      <dgm:spPr/>
    </dgm:pt>
  </dgm:ptLst>
  <dgm:cxnLst>
    <dgm:cxn modelId="{257EF605-A616-184F-915F-3E498918C394}" srcId="{8650F727-2E20-5A48-B0E8-D74259732DD3}" destId="{305ABA4A-AFAB-A94F-BCF4-9E97DF46F891}" srcOrd="2" destOrd="0" parTransId="{29F167F9-1532-8E4C-B254-E6762D451837}" sibTransId="{D30CEBB8-296C-FF4D-A088-2CEE2AF89BCC}"/>
    <dgm:cxn modelId="{9F32F513-C23B-A54B-ABEE-C3834175FD9B}" type="presOf" srcId="{D30CEBB8-296C-FF4D-A088-2CEE2AF89BCC}" destId="{20F2068B-0F6B-0B48-8E89-48E01D529AF1}" srcOrd="1" destOrd="0" presId="urn:microsoft.com/office/officeart/2005/8/layout/hProcess10"/>
    <dgm:cxn modelId="{84A27A2B-3360-6247-B7AF-008C41583159}" srcId="{8650F727-2E20-5A48-B0E8-D74259732DD3}" destId="{88A077F4-F7B1-FA45-9263-9C05CDB182FB}" srcOrd="1" destOrd="0" parTransId="{7C4DC6DA-C049-8642-9F43-CCFB308D5117}" sibTransId="{770952BF-8986-E142-81A5-5F4F4FEBC271}"/>
    <dgm:cxn modelId="{6DC08A2C-CFF8-C840-8E2A-B3D2D4B041BF}" type="presOf" srcId="{D145C8C1-E174-CC4E-904C-99289A114981}" destId="{2BC06A8D-1405-C645-B486-18954BA916C1}" srcOrd="1" destOrd="0" presId="urn:microsoft.com/office/officeart/2005/8/layout/hProcess10"/>
    <dgm:cxn modelId="{A692F760-35A0-DC43-800B-B006CFCD24DA}" type="presOf" srcId="{305ABA4A-AFAB-A94F-BCF4-9E97DF46F891}" destId="{6DEA46D6-FEBD-CC4F-B98E-0155E6F02F7E}" srcOrd="0" destOrd="0" presId="urn:microsoft.com/office/officeart/2005/8/layout/hProcess10"/>
    <dgm:cxn modelId="{0762818B-58E9-994D-9599-7CFED8898AEC}" type="presOf" srcId="{8650F727-2E20-5A48-B0E8-D74259732DD3}" destId="{4F2E5592-7624-784B-822B-67178139D607}" srcOrd="0" destOrd="0" presId="urn:microsoft.com/office/officeart/2005/8/layout/hProcess10"/>
    <dgm:cxn modelId="{466D4198-56AF-3B40-99FE-E98064C4A736}" srcId="{8650F727-2E20-5A48-B0E8-D74259732DD3}" destId="{9D4BA28D-426D-DE43-BF0E-932CAD9D6D08}" srcOrd="0" destOrd="0" parTransId="{8AD0CE94-05F2-7C4A-A113-6BA75859B6B0}" sibTransId="{36C8B5A7-F2CF-A049-AE97-9395A49DC38C}"/>
    <dgm:cxn modelId="{CB332499-FDDB-DD4E-9BD2-4388E3D427F9}" type="presOf" srcId="{D9F700FA-93B3-9943-B977-322DDBBD72E0}" destId="{96264DE2-EEF8-694D-A841-436E75D89C1F}" srcOrd="0" destOrd="0" presId="urn:microsoft.com/office/officeart/2005/8/layout/hProcess10"/>
    <dgm:cxn modelId="{74CD3BAA-A532-6E48-8727-F6E08064C827}" type="presOf" srcId="{D145C8C1-E174-CC4E-904C-99289A114981}" destId="{1FDC4A63-58A2-9A45-84B0-F8DD87A54E6E}" srcOrd="0" destOrd="0" presId="urn:microsoft.com/office/officeart/2005/8/layout/hProcess10"/>
    <dgm:cxn modelId="{6E5168AA-A450-0342-A56C-A3DB13A04529}" srcId="{8650F727-2E20-5A48-B0E8-D74259732DD3}" destId="{003EAA7D-ACD0-7546-B7BB-A0E07B496A9D}" srcOrd="4" destOrd="0" parTransId="{43D5AAF1-106E-D149-83C8-0CFC44014FC0}" sibTransId="{0B1E4BDE-19A2-524C-B0B5-871FA80720D7}"/>
    <dgm:cxn modelId="{9ED3A6AD-6730-6845-9374-FF896ABFADA4}" type="presOf" srcId="{36C8B5A7-F2CF-A049-AE97-9395A49DC38C}" destId="{A2387E77-2F8B-CE45-8B5B-188EE0FF16C4}" srcOrd="1" destOrd="0" presId="urn:microsoft.com/office/officeart/2005/8/layout/hProcess10"/>
    <dgm:cxn modelId="{AD07C3B2-9F1A-8743-9834-5C3B134CD5FD}" type="presOf" srcId="{003EAA7D-ACD0-7546-B7BB-A0E07B496A9D}" destId="{107372DA-BB7C-A842-B560-2D04701F1425}" srcOrd="0" destOrd="0" presId="urn:microsoft.com/office/officeart/2005/8/layout/hProcess10"/>
    <dgm:cxn modelId="{05E295BA-3D05-7140-A9E3-B8755ADF32BE}" type="presOf" srcId="{36C8B5A7-F2CF-A049-AE97-9395A49DC38C}" destId="{6309DA4B-11E2-0C45-BB4B-332C45E2C178}" srcOrd="0" destOrd="0" presId="urn:microsoft.com/office/officeart/2005/8/layout/hProcess10"/>
    <dgm:cxn modelId="{A174C8C3-4753-2043-B3B7-EDDD61365253}" type="presOf" srcId="{770952BF-8986-E142-81A5-5F4F4FEBC271}" destId="{3C4B6AB6-FF54-294D-B2E4-4465B5B564E9}" srcOrd="0" destOrd="0" presId="urn:microsoft.com/office/officeart/2005/8/layout/hProcess10"/>
    <dgm:cxn modelId="{5A705AC7-0844-3B43-8136-9BD28B01BA3B}" type="presOf" srcId="{9D4BA28D-426D-DE43-BF0E-932CAD9D6D08}" destId="{EDC9E681-F24F-4C45-B76C-2556DC11D313}" srcOrd="0" destOrd="0" presId="urn:microsoft.com/office/officeart/2005/8/layout/hProcess10"/>
    <dgm:cxn modelId="{74E96CC7-26A6-AE42-A720-707DF8CFBBEF}" srcId="{8650F727-2E20-5A48-B0E8-D74259732DD3}" destId="{D9F700FA-93B3-9943-B977-322DDBBD72E0}" srcOrd="3" destOrd="0" parTransId="{148EB4B2-3477-2246-83B6-53B8B8464855}" sibTransId="{D145C8C1-E174-CC4E-904C-99289A114981}"/>
    <dgm:cxn modelId="{235EF4D0-3122-F648-AE62-DDEC66A7D99D}" type="presOf" srcId="{770952BF-8986-E142-81A5-5F4F4FEBC271}" destId="{F69B2226-6ED6-204D-A599-5E401909E087}" srcOrd="1" destOrd="0" presId="urn:microsoft.com/office/officeart/2005/8/layout/hProcess10"/>
    <dgm:cxn modelId="{A58DB1E8-5224-5C48-84C2-F633FEF09662}" type="presOf" srcId="{88A077F4-F7B1-FA45-9263-9C05CDB182FB}" destId="{1F6359C3-35A6-0544-B45D-BDEAE90B92FD}" srcOrd="0" destOrd="0" presId="urn:microsoft.com/office/officeart/2005/8/layout/hProcess10"/>
    <dgm:cxn modelId="{90EB19F5-94F2-EE4F-86DD-AEFBE26AEE4F}" type="presOf" srcId="{D30CEBB8-296C-FF4D-A088-2CEE2AF89BCC}" destId="{5F5120CF-E61F-6A4A-BAAC-437882B597BF}" srcOrd="0" destOrd="0" presId="urn:microsoft.com/office/officeart/2005/8/layout/hProcess10"/>
    <dgm:cxn modelId="{8A9B4643-13F5-0740-B3C4-D1FBE89FE250}" type="presParOf" srcId="{4F2E5592-7624-784B-822B-67178139D607}" destId="{13656C12-F760-1942-8A98-F50ED15B11D5}" srcOrd="0" destOrd="0" presId="urn:microsoft.com/office/officeart/2005/8/layout/hProcess10"/>
    <dgm:cxn modelId="{9E919101-296D-8548-B462-1E55177CF353}" type="presParOf" srcId="{13656C12-F760-1942-8A98-F50ED15B11D5}" destId="{E3550943-4AFB-BF49-AEB1-B8B108BBB2DC}" srcOrd="0" destOrd="0" presId="urn:microsoft.com/office/officeart/2005/8/layout/hProcess10"/>
    <dgm:cxn modelId="{1DC5484E-7BBE-264F-B8E8-542AB7D11EF1}" type="presParOf" srcId="{13656C12-F760-1942-8A98-F50ED15B11D5}" destId="{EDC9E681-F24F-4C45-B76C-2556DC11D313}" srcOrd="1" destOrd="0" presId="urn:microsoft.com/office/officeart/2005/8/layout/hProcess10"/>
    <dgm:cxn modelId="{0C2B5510-1F15-CC4D-8B75-984439D053D1}" type="presParOf" srcId="{4F2E5592-7624-784B-822B-67178139D607}" destId="{6309DA4B-11E2-0C45-BB4B-332C45E2C178}" srcOrd="1" destOrd="0" presId="urn:microsoft.com/office/officeart/2005/8/layout/hProcess10"/>
    <dgm:cxn modelId="{1216DD81-7915-4647-9969-55C0DD53A2C2}" type="presParOf" srcId="{6309DA4B-11E2-0C45-BB4B-332C45E2C178}" destId="{A2387E77-2F8B-CE45-8B5B-188EE0FF16C4}" srcOrd="0" destOrd="0" presId="urn:microsoft.com/office/officeart/2005/8/layout/hProcess10"/>
    <dgm:cxn modelId="{68180767-DB30-064D-A385-22E23E340B66}" type="presParOf" srcId="{4F2E5592-7624-784B-822B-67178139D607}" destId="{0415371A-DADE-A04D-BFA9-B0218D6BD7D2}" srcOrd="2" destOrd="0" presId="urn:microsoft.com/office/officeart/2005/8/layout/hProcess10"/>
    <dgm:cxn modelId="{62EFD709-7A14-9945-8928-4AAC9E95E51C}" type="presParOf" srcId="{0415371A-DADE-A04D-BFA9-B0218D6BD7D2}" destId="{F50FD828-3939-BA40-9F7C-C01B28DF0C03}" srcOrd="0" destOrd="0" presId="urn:microsoft.com/office/officeart/2005/8/layout/hProcess10"/>
    <dgm:cxn modelId="{30696F7C-FBAF-D648-8E63-0984E86DB942}" type="presParOf" srcId="{0415371A-DADE-A04D-BFA9-B0218D6BD7D2}" destId="{1F6359C3-35A6-0544-B45D-BDEAE90B92FD}" srcOrd="1" destOrd="0" presId="urn:microsoft.com/office/officeart/2005/8/layout/hProcess10"/>
    <dgm:cxn modelId="{AF3F6926-CAAF-1F4E-B330-6BD6E11FF030}" type="presParOf" srcId="{4F2E5592-7624-784B-822B-67178139D607}" destId="{3C4B6AB6-FF54-294D-B2E4-4465B5B564E9}" srcOrd="3" destOrd="0" presId="urn:microsoft.com/office/officeart/2005/8/layout/hProcess10"/>
    <dgm:cxn modelId="{8638697E-3191-5A41-ADCB-512916557F8D}" type="presParOf" srcId="{3C4B6AB6-FF54-294D-B2E4-4465B5B564E9}" destId="{F69B2226-6ED6-204D-A599-5E401909E087}" srcOrd="0" destOrd="0" presId="urn:microsoft.com/office/officeart/2005/8/layout/hProcess10"/>
    <dgm:cxn modelId="{0CCA5D86-4D6B-9749-8842-51D6C6203ADF}" type="presParOf" srcId="{4F2E5592-7624-784B-822B-67178139D607}" destId="{C2E1DACB-9E39-3943-A9F1-5D169FAF8DCA}" srcOrd="4" destOrd="0" presId="urn:microsoft.com/office/officeart/2005/8/layout/hProcess10"/>
    <dgm:cxn modelId="{E6DD9A43-4120-CE4F-BD93-DB97AF86BB35}" type="presParOf" srcId="{C2E1DACB-9E39-3943-A9F1-5D169FAF8DCA}" destId="{0A54AF4D-1D41-644D-85AE-E62848983BE8}" srcOrd="0" destOrd="0" presId="urn:microsoft.com/office/officeart/2005/8/layout/hProcess10"/>
    <dgm:cxn modelId="{B8B9B8B0-483E-184D-A95F-AE23C3A31364}" type="presParOf" srcId="{C2E1DACB-9E39-3943-A9F1-5D169FAF8DCA}" destId="{6DEA46D6-FEBD-CC4F-B98E-0155E6F02F7E}" srcOrd="1" destOrd="0" presId="urn:microsoft.com/office/officeart/2005/8/layout/hProcess10"/>
    <dgm:cxn modelId="{31D3FC74-B0D6-B649-A1FC-FF79A56F8EE5}" type="presParOf" srcId="{4F2E5592-7624-784B-822B-67178139D607}" destId="{5F5120CF-E61F-6A4A-BAAC-437882B597BF}" srcOrd="5" destOrd="0" presId="urn:microsoft.com/office/officeart/2005/8/layout/hProcess10"/>
    <dgm:cxn modelId="{EFA44BE6-1165-064C-90AA-35E39BFDC854}" type="presParOf" srcId="{5F5120CF-E61F-6A4A-BAAC-437882B597BF}" destId="{20F2068B-0F6B-0B48-8E89-48E01D529AF1}" srcOrd="0" destOrd="0" presId="urn:microsoft.com/office/officeart/2005/8/layout/hProcess10"/>
    <dgm:cxn modelId="{DBE6C0FB-430A-5440-8C8B-01CF1CDC785A}" type="presParOf" srcId="{4F2E5592-7624-784B-822B-67178139D607}" destId="{D8649B10-BA20-BA40-B56E-C95C52B88A51}" srcOrd="6" destOrd="0" presId="urn:microsoft.com/office/officeart/2005/8/layout/hProcess10"/>
    <dgm:cxn modelId="{B489B4AC-E318-984F-80E4-09830046985D}" type="presParOf" srcId="{D8649B10-BA20-BA40-B56E-C95C52B88A51}" destId="{CD729CBD-9EDB-824A-8774-357EC1218FEC}" srcOrd="0" destOrd="0" presId="urn:microsoft.com/office/officeart/2005/8/layout/hProcess10"/>
    <dgm:cxn modelId="{13D63C0C-8A5B-2E4F-9AEE-4B822B4203D0}" type="presParOf" srcId="{D8649B10-BA20-BA40-B56E-C95C52B88A51}" destId="{96264DE2-EEF8-694D-A841-436E75D89C1F}" srcOrd="1" destOrd="0" presId="urn:microsoft.com/office/officeart/2005/8/layout/hProcess10"/>
    <dgm:cxn modelId="{6366BA27-CF34-2749-BCDA-CFEFCCB82ECF}" type="presParOf" srcId="{4F2E5592-7624-784B-822B-67178139D607}" destId="{1FDC4A63-58A2-9A45-84B0-F8DD87A54E6E}" srcOrd="7" destOrd="0" presId="urn:microsoft.com/office/officeart/2005/8/layout/hProcess10"/>
    <dgm:cxn modelId="{7E198DB5-53D2-4948-82A4-F21C530004BF}" type="presParOf" srcId="{1FDC4A63-58A2-9A45-84B0-F8DD87A54E6E}" destId="{2BC06A8D-1405-C645-B486-18954BA916C1}" srcOrd="0" destOrd="0" presId="urn:microsoft.com/office/officeart/2005/8/layout/hProcess10"/>
    <dgm:cxn modelId="{6B2A36D4-AACA-284E-87A2-743F637C0049}" type="presParOf" srcId="{4F2E5592-7624-784B-822B-67178139D607}" destId="{16A099E4-5CEC-CA4E-AFE2-3AB2FF4BDEB6}" srcOrd="8" destOrd="0" presId="urn:microsoft.com/office/officeart/2005/8/layout/hProcess10"/>
    <dgm:cxn modelId="{4135ACAC-A413-4A45-B49D-9CA2AC007518}" type="presParOf" srcId="{16A099E4-5CEC-CA4E-AFE2-3AB2FF4BDEB6}" destId="{6370DA33-09FB-B249-9C73-5DCEF5E480BA}" srcOrd="0" destOrd="0" presId="urn:microsoft.com/office/officeart/2005/8/layout/hProcess10"/>
    <dgm:cxn modelId="{A7C8F302-3CFF-9D4D-89AE-B7745052EA72}" type="presParOf" srcId="{16A099E4-5CEC-CA4E-AFE2-3AB2FF4BDEB6}" destId="{107372DA-BB7C-A842-B560-2D04701F1425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550943-4AFB-BF49-AEB1-B8B108BBB2DC}">
      <dsp:nvSpPr>
        <dsp:cNvPr id="0" name=""/>
        <dsp:cNvSpPr/>
      </dsp:nvSpPr>
      <dsp:spPr>
        <a:xfrm>
          <a:off x="6233" y="863471"/>
          <a:ext cx="1457286" cy="145728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C9E681-F24F-4C45-B76C-2556DC11D313}">
      <dsp:nvSpPr>
        <dsp:cNvPr id="0" name=""/>
        <dsp:cNvSpPr/>
      </dsp:nvSpPr>
      <dsp:spPr>
        <a:xfrm>
          <a:off x="0" y="2394701"/>
          <a:ext cx="1457286" cy="14572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solidFill>
                <a:schemeClr val="accent1"/>
              </a:solidFill>
            </a:rPr>
            <a:t>CONDYLOME</a:t>
          </a:r>
        </a:p>
      </dsp:txBody>
      <dsp:txXfrm>
        <a:off x="42682" y="2437383"/>
        <a:ext cx="1371922" cy="1371922"/>
      </dsp:txXfrm>
    </dsp:sp>
    <dsp:sp modelId="{6309DA4B-11E2-0C45-BB4B-332C45E2C178}">
      <dsp:nvSpPr>
        <dsp:cNvPr id="0" name=""/>
        <dsp:cNvSpPr/>
      </dsp:nvSpPr>
      <dsp:spPr>
        <a:xfrm>
          <a:off x="1744226" y="1417032"/>
          <a:ext cx="280705" cy="3501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1744226" y="1487065"/>
        <a:ext cx="196494" cy="210099"/>
      </dsp:txXfrm>
    </dsp:sp>
    <dsp:sp modelId="{F50FD828-3939-BA40-9F7C-C01B28DF0C03}">
      <dsp:nvSpPr>
        <dsp:cNvPr id="0" name=""/>
        <dsp:cNvSpPr/>
      </dsp:nvSpPr>
      <dsp:spPr>
        <a:xfrm>
          <a:off x="2265536" y="863471"/>
          <a:ext cx="1457286" cy="145728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6359C3-35A6-0544-B45D-BDEAE90B92FD}">
      <dsp:nvSpPr>
        <dsp:cNvPr id="0" name=""/>
        <dsp:cNvSpPr/>
      </dsp:nvSpPr>
      <dsp:spPr>
        <a:xfrm>
          <a:off x="2277837" y="2438201"/>
          <a:ext cx="1457286" cy="14572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solidFill>
                <a:schemeClr val="accent1"/>
              </a:solidFill>
            </a:rPr>
            <a:t>AIN 1</a:t>
          </a:r>
        </a:p>
      </dsp:txBody>
      <dsp:txXfrm>
        <a:off x="2320519" y="2480883"/>
        <a:ext cx="1371922" cy="1371922"/>
      </dsp:txXfrm>
    </dsp:sp>
    <dsp:sp modelId="{3C4B6AB6-FF54-294D-B2E4-4465B5B564E9}">
      <dsp:nvSpPr>
        <dsp:cNvPr id="0" name=""/>
        <dsp:cNvSpPr/>
      </dsp:nvSpPr>
      <dsp:spPr>
        <a:xfrm>
          <a:off x="4003529" y="1417032"/>
          <a:ext cx="280705" cy="3501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4003529" y="1487065"/>
        <a:ext cx="196494" cy="210099"/>
      </dsp:txXfrm>
    </dsp:sp>
    <dsp:sp modelId="{0A54AF4D-1D41-644D-85AE-E62848983BE8}">
      <dsp:nvSpPr>
        <dsp:cNvPr id="0" name=""/>
        <dsp:cNvSpPr/>
      </dsp:nvSpPr>
      <dsp:spPr>
        <a:xfrm rot="5400000">
          <a:off x="4524839" y="863471"/>
          <a:ext cx="1457286" cy="145728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EA46D6-FEBD-CC4F-B98E-0155E6F02F7E}">
      <dsp:nvSpPr>
        <dsp:cNvPr id="0" name=""/>
        <dsp:cNvSpPr/>
      </dsp:nvSpPr>
      <dsp:spPr>
        <a:xfrm>
          <a:off x="4521532" y="2478306"/>
          <a:ext cx="1457286" cy="14572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solidFill>
                <a:schemeClr val="accent1"/>
              </a:solidFill>
            </a:rPr>
            <a:t>AIN 2</a:t>
          </a:r>
        </a:p>
      </dsp:txBody>
      <dsp:txXfrm>
        <a:off x="4564214" y="2520988"/>
        <a:ext cx="1371922" cy="1371922"/>
      </dsp:txXfrm>
    </dsp:sp>
    <dsp:sp modelId="{5F5120CF-E61F-6A4A-BAAC-437882B597BF}">
      <dsp:nvSpPr>
        <dsp:cNvPr id="0" name=""/>
        <dsp:cNvSpPr/>
      </dsp:nvSpPr>
      <dsp:spPr>
        <a:xfrm>
          <a:off x="6262832" y="1417032"/>
          <a:ext cx="280705" cy="3501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6262832" y="1487065"/>
        <a:ext cx="196494" cy="210099"/>
      </dsp:txXfrm>
    </dsp:sp>
    <dsp:sp modelId="{CD729CBD-9EDB-824A-8774-357EC1218FEC}">
      <dsp:nvSpPr>
        <dsp:cNvPr id="0" name=""/>
        <dsp:cNvSpPr/>
      </dsp:nvSpPr>
      <dsp:spPr>
        <a:xfrm>
          <a:off x="6784142" y="863471"/>
          <a:ext cx="1457286" cy="145728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264DE2-EEF8-694D-A841-436E75D89C1F}">
      <dsp:nvSpPr>
        <dsp:cNvPr id="0" name=""/>
        <dsp:cNvSpPr/>
      </dsp:nvSpPr>
      <dsp:spPr>
        <a:xfrm>
          <a:off x="6853729" y="2447018"/>
          <a:ext cx="1457286" cy="14572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solidFill>
                <a:schemeClr val="accent1"/>
              </a:solidFill>
            </a:rPr>
            <a:t>AIN 3</a:t>
          </a:r>
        </a:p>
      </dsp:txBody>
      <dsp:txXfrm>
        <a:off x="6896411" y="2489700"/>
        <a:ext cx="1371922" cy="1371922"/>
      </dsp:txXfrm>
    </dsp:sp>
    <dsp:sp modelId="{1FDC4A63-58A2-9A45-84B0-F8DD87A54E6E}">
      <dsp:nvSpPr>
        <dsp:cNvPr id="0" name=""/>
        <dsp:cNvSpPr/>
      </dsp:nvSpPr>
      <dsp:spPr>
        <a:xfrm>
          <a:off x="8522135" y="1417032"/>
          <a:ext cx="280705" cy="3501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8522135" y="1487065"/>
        <a:ext cx="196494" cy="210099"/>
      </dsp:txXfrm>
    </dsp:sp>
    <dsp:sp modelId="{6370DA33-09FB-B249-9C73-5DCEF5E480BA}">
      <dsp:nvSpPr>
        <dsp:cNvPr id="0" name=""/>
        <dsp:cNvSpPr/>
      </dsp:nvSpPr>
      <dsp:spPr>
        <a:xfrm>
          <a:off x="9043445" y="863471"/>
          <a:ext cx="1457286" cy="145728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7372DA-BB7C-A842-B560-2D04701F1425}">
      <dsp:nvSpPr>
        <dsp:cNvPr id="0" name=""/>
        <dsp:cNvSpPr/>
      </dsp:nvSpPr>
      <dsp:spPr>
        <a:xfrm>
          <a:off x="9052073" y="2380332"/>
          <a:ext cx="1457286" cy="14572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solidFill>
                <a:schemeClr val="accent1"/>
              </a:solidFill>
            </a:rPr>
            <a:t>CARCINOME EPIDERMOÏDE</a:t>
          </a:r>
        </a:p>
      </dsp:txBody>
      <dsp:txXfrm>
        <a:off x="9094755" y="2423014"/>
        <a:ext cx="1371922" cy="13719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392DD-EBB2-C444-B5B9-DB162ED26DF7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9DDED-8A6D-4B40-B961-95B6AA2B4E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369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4BB461-A333-78E0-A9F9-5804590C7D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7346205-3476-945C-2C3C-4EDDDA5334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BB9A60-1DE5-9818-CFDD-185202265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6B6B7-CB62-A044-ABB5-8F787E4EF652}" type="datetime1">
              <a:rPr lang="fr-SN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3979F4-9157-F59D-3077-6691A3F52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3e CONGRES NATIONAL, 2e CONGRES INTERNATIONAL SOCIÉTÉ SÉNÉGALAISE DE COLPOSCOPIE ET DE PATHOLOGIE LIÉE AU PAPILLOMAVIRUS. 23 - 24 - 25 Mai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4614ED-8327-CF6E-9035-997542FD6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68919-0A88-5D43-8866-F1D1879E28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478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45F4A6-78F0-1D02-44B6-E15687017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B71DDF8-D7F5-89F7-1E0C-59E8111292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618045-F23D-B6D7-470E-BEE90DF6B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E24E1-ABFB-A747-8AC5-5374DB1A6BD4}" type="datetime1">
              <a:rPr lang="fr-SN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636588-D6F3-3317-60BB-868A85DCA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3e CONGRES NATIONAL, 2e CONGRES INTERNATIONAL SOCIÉTÉ SÉNÉGALAISE DE COLPOSCOPIE ET DE PATHOLOGIE LIÉE AU PAPILLOMAVIRUS. 23 - 24 - 25 Mai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885BC5-277B-E878-947F-270FE67F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68919-0A88-5D43-8866-F1D1879E28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9003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E602AB1-56B5-C8D7-5D0F-18F9278A38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78BFC6-4ECF-5938-3082-49DC71197C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C350E0-D932-5541-FA90-B86FC3F91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8C003-E7C1-734B-A86A-A23F949C7C11}" type="datetime1">
              <a:rPr lang="fr-SN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CF40F1-DDF8-4EF3-0325-930FA965A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3e CONGRES NATIONAL, 2e CONGRES INTERNATIONAL SOCIÉTÉ SÉNÉGALAISE DE COLPOSCOPIE ET DE PATHOLOGIE LIÉE AU PAPILLOMAVIRUS. 23 - 24 - 25 Mai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656103-C3C8-1FC4-5AE8-2A33A302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68919-0A88-5D43-8866-F1D1879E28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4679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FE1266-4E75-DA8D-4748-061AA8379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4AC823-5A2E-0551-0A23-5ED1D4F04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AF75BB-7466-B531-3513-E0382966E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A863A-87A7-1D4F-9B37-44EED9DF144A}" type="datetime1">
              <a:rPr lang="fr-SN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D04987-78C7-BA6B-0016-0C5CCC314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3e CONGRES NATIONAL, 2e CONGRES INTERNATIONAL SOCIÉTÉ SÉNÉGALAISE DE COLPOSCOPIE ET DE PATHOLOGIE LIÉE AU PAPILLOMAVIRUS. 23 - 24 - 25 Mai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B3B1DD-BEF8-F317-50D6-A1CAF5495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68919-0A88-5D43-8866-F1D1879E28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0113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5DC5E8-390D-37BA-0100-231F8BBB5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91E26F-B605-5626-4A92-DB347D6BD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034ACB-6937-3BA7-CC11-8C044F73F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C56C6-417E-C14B-8F33-FD3C19420A36}" type="datetime1">
              <a:rPr lang="fr-SN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1B1FF4-1B52-B88F-E33F-9D80AB64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3e CONGRES NATIONAL, 2e CONGRES INTERNATIONAL SOCIÉTÉ SÉNÉGALAISE DE COLPOSCOPIE ET DE PATHOLOGIE LIÉE AU PAPILLOMAVIRUS. 23 - 24 - 25 Mai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35266F-F02B-BEBF-DE70-EB3DA6B6D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68919-0A88-5D43-8866-F1D1879E28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9986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1473C7-AE9B-02A9-18EF-9806301F7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F39463-7B77-B676-6486-A75C59F174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5FA3947-92FF-DFA5-5E16-2A3A49FCD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54D9A05-7328-0B78-FF4A-54313D75B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5D482-F38B-214C-B967-95401C63C1F9}" type="datetime1">
              <a:rPr lang="fr-SN" smtClean="0"/>
              <a:t>24/05/2024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2D299F2-60BC-D7CD-9F12-9609F170F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3e CONGRES NATIONAL, 2e CONGRES INTERNATIONAL SOCIÉTÉ SÉNÉGALAISE DE COLPOSCOPIE ET DE PATHOLOGIE LIÉE AU PAPILLOMAVIRUS. 23 - 24 - 25 Mai 2024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3721FC-2679-498F-DD5A-A3066CA89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68919-0A88-5D43-8866-F1D1879E28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371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4BF7B1-2EA7-8351-EDCF-211DEB018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A8F8042-D5F0-6F58-A477-E7EB7658B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AAEBC20-EF58-97A8-8F99-1C3EE5591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B7CDA76-AC72-324F-1CF1-65CA0D268F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E0326E5-8339-80AB-130A-9E3F5C139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8E81A90-F7C9-C634-1BE4-08D727637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931-67F4-394D-BADF-B8136FCCD2FD}" type="datetime1">
              <a:rPr lang="fr-SN" smtClean="0"/>
              <a:t>24/05/2024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99418A4-C8A7-7A33-CE5D-94F903BAE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3e CONGRES NATIONAL, 2e CONGRES INTERNATIONAL SOCIÉTÉ SÉNÉGALAISE DE COLPOSCOPIE ET DE PATHOLOGIE LIÉE AU PAPILLOMAVIRUS. 23 - 24 - 25 Mai 2024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CA7A0A9-D38A-7495-5E53-26F3EF215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68919-0A88-5D43-8866-F1D1879E28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462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058315-673A-AA1C-8719-705D2CB56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5AC13DF-A5CB-A5EF-0A49-93C7D1C01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836B-F65E-5A43-B66E-00CA07D4ED3F}" type="datetime1">
              <a:rPr lang="fr-SN" smtClean="0"/>
              <a:t>24/05/2024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796B8E-A105-C964-A90B-296582C66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3e CONGRES NATIONAL, 2e CONGRES INTERNATIONAL SOCIÉTÉ SÉNÉGALAISE DE COLPOSCOPIE ET DE PATHOLOGIE LIÉE AU PAPILLOMAVIRUS. 23 - 24 - 25 Mai 2024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2AFDAA6-4F89-D4A0-71A8-BA7A0DD85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68919-0A88-5D43-8866-F1D1879E28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499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DECCC86-F84D-23D3-445E-23F0B5B74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CD515-A771-0241-A3E3-84C66EAD34CD}" type="datetime1">
              <a:rPr lang="fr-SN" smtClean="0"/>
              <a:t>24/05/2024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19EEAEF-E17E-D376-BB74-6190E6E77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3e CONGRES NATIONAL, 2e CONGRES INTERNATIONAL SOCIÉTÉ SÉNÉGALAISE DE COLPOSCOPIE ET DE PATHOLOGIE LIÉE AU PAPILLOMAVIRUS. 23 - 24 - 25 Mai 2024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DA373F-3B1F-0AC5-9F2F-0CC197D54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68919-0A88-5D43-8866-F1D1879E28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3386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D6E839-F75E-3459-2845-95035CE9A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1287ED-2028-FC17-2959-730411620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52DCFC1-544C-37F6-7620-C9AE392ED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E2208E-39C1-CAAB-79E7-B8138F314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67111-7876-6E4B-98E3-1E9BAF504078}" type="datetime1">
              <a:rPr lang="fr-SN" smtClean="0"/>
              <a:t>24/05/2024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22A406-5905-05DF-1798-DAA6AAC64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3e CONGRES NATIONAL, 2e CONGRES INTERNATIONAL SOCIÉTÉ SÉNÉGALAISE DE COLPOSCOPIE ET DE PATHOLOGIE LIÉE AU PAPILLOMAVIRUS. 23 - 24 - 25 Mai 2024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1DD1DC-5759-95ED-56DC-7B07A156C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68919-0A88-5D43-8866-F1D1879E28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109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4DE97-A16C-5510-8262-66CE92B99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8102B4F-02AC-D595-E4A9-5509F1E1F5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83F5C12-4100-9F55-67DF-BB1B564CB6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3433130-FBAA-F044-D890-BDCD800CE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D7DE7-7F53-EB41-9E98-78CA23E2741C}" type="datetime1">
              <a:rPr lang="fr-SN" smtClean="0"/>
              <a:t>24/05/2024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D06B165-18B2-82A5-C856-40C3E4BEA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3e CONGRES NATIONAL, 2e CONGRES INTERNATIONAL SOCIÉTÉ SÉNÉGALAISE DE COLPOSCOPIE ET DE PATHOLOGIE LIÉE AU PAPILLOMAVIRUS. 23 - 24 - 25 Mai 2024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CFD25ED-1D0D-E1C4-073F-DC67DB3A2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68919-0A88-5D43-8866-F1D1879E28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0868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72ABBFB-F23B-0D08-3BA8-EA92EDDAB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B96AF6-FB2E-E014-BFA8-B85B005B9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59D73D-E4DF-885B-A972-A1C8C2E0B5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85B34-5AC9-7D4C-9452-2E9CB306CA87}" type="datetime1">
              <a:rPr lang="fr-SN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1B0E19-B89E-2164-156C-43F12C3F7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3e CONGRES NATIONAL, 2e CONGRES INTERNATIONAL SOCIÉTÉ SÉNÉGALAISE DE COLPOSCOPIE ET DE PATHOLOGIE LIÉE AU PAPILLOMAVIRUS. 23 - 24 - 25 Mai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DC05B8-2BDE-02F9-8D8B-491BA4692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68919-0A88-5D43-8866-F1D1879E28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901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E98426-5133-379C-DE92-86D3C5AB1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5964"/>
            <a:ext cx="9144000" cy="1946835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LESIONS ANALES LIÉES AU PAPILLOMAVIRUS : DU CONDYLOME AU CARCINOME </a:t>
            </a:r>
            <a:endParaRPr lang="fr-SN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9FC5077-2410-3F67-1E49-F46C8E6BA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07756"/>
            <a:ext cx="9144000" cy="1655762"/>
          </a:xfrm>
        </p:spPr>
        <p:txBody>
          <a:bodyPr/>
          <a:lstStyle/>
          <a:p>
            <a:r>
              <a:rPr lang="fr-FR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NGOM N. Khady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DEGUENONVO G.N.C ; BA M.D.B. ; DIAL Cherif M.M</a:t>
            </a:r>
          </a:p>
        </p:txBody>
      </p:sp>
      <p:pic>
        <p:nvPicPr>
          <p:cNvPr id="4" name="Image 3" descr="RÃ©sultat de recherche d'images pour &quot;logo ucad&quot;">
            <a:extLst>
              <a:ext uri="{FF2B5EF4-FFF2-40B4-BE49-F238E27FC236}">
                <a16:creationId xmlns:a16="http://schemas.microsoft.com/office/drawing/2014/main" id="{AE95733A-EE4F-8DBB-52B1-5AE4C5E2C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707615" cy="166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05B7ACC-D3E0-A5E1-DBF9-AB58707F35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53335" y="6280"/>
            <a:ext cx="5885329" cy="16557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DD1C024-B8B8-32C7-5B26-AF7F90EEA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0484385" y="0"/>
            <a:ext cx="170761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3213D820-B880-EF3C-281D-0E8107D1F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3e CONGRES NATIONAL, 2e CONGRES INTERNATIONAL SOCIÉTÉ SÉNÉGALAISE DE COLPOSCOPIE ET DE PATHOLOGIE LIÉE AU PAPILLOMAVIRUS. 23 - 24 - 25 Mai 2024</a:t>
            </a:r>
          </a:p>
        </p:txBody>
      </p:sp>
    </p:spTree>
    <p:extLst>
      <p:ext uri="{BB962C8B-B14F-4D97-AF65-F5344CB8AC3E}">
        <p14:creationId xmlns:p14="http://schemas.microsoft.com/office/powerpoint/2010/main" val="2624607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DB7F8-F219-3763-EA4D-9FFA38A21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OBSERVATION 3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F17F9D8-92D7-5C3A-EB3B-6489E9FA9D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076049" y="505589"/>
            <a:ext cx="4566874" cy="7042572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DC3B157-C0F4-4AFD-3B77-9F6F52968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84511" y="6310312"/>
            <a:ext cx="9022977" cy="365125"/>
          </a:xfrm>
        </p:spPr>
        <p:txBody>
          <a:bodyPr/>
          <a:lstStyle/>
          <a:p>
            <a:r>
              <a:rPr lang="fr-FR"/>
              <a:t>3e CONGRES NATIONAL, 2e CONGRES INTERNATIONAL SOCIÉTÉ SÉNÉGALAISE DE COLPOSCOPIE ET DE PATHOLOGIE LIÉE AU PAPILLOMAVIRUS. 23 - 24 - 25 Mai 2024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83CB5E0-DCD5-B849-8A9A-038C5B2C5255}"/>
              </a:ext>
            </a:extLst>
          </p:cNvPr>
          <p:cNvSpPr txBox="1"/>
          <p:nvPr/>
        </p:nvSpPr>
        <p:spPr>
          <a:xfrm>
            <a:off x="8839200" y="3377187"/>
            <a:ext cx="292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AIN2 ; HE 400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99838AF-791F-1A37-47A4-B216EFB79613}"/>
              </a:ext>
            </a:extLst>
          </p:cNvPr>
          <p:cNvSpPr txBox="1"/>
          <p:nvPr/>
        </p:nvSpPr>
        <p:spPr>
          <a:xfrm>
            <a:off x="838200" y="6033313"/>
            <a:ext cx="11911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Labo ACP UCAD</a:t>
            </a:r>
          </a:p>
        </p:txBody>
      </p:sp>
    </p:spTree>
    <p:extLst>
      <p:ext uri="{BB962C8B-B14F-4D97-AF65-F5344CB8AC3E}">
        <p14:creationId xmlns:p14="http://schemas.microsoft.com/office/powerpoint/2010/main" val="4011139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DB7F8-F219-3763-EA4D-9FFA38A21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OBSERVATION 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37ACC8-0850-B892-5C70-F6407B90AF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Sexe </a:t>
            </a:r>
            <a:r>
              <a:rPr lang="fr-FR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: M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00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Age </a:t>
            </a:r>
            <a:r>
              <a:rPr lang="fr-FR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fr-F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76 ans </a:t>
            </a:r>
          </a:p>
          <a:p>
            <a:r>
              <a:rPr lang="fr-F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Antécédent pathologique particulier </a:t>
            </a:r>
            <a:r>
              <a:rPr lang="fr-FR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: aucun </a:t>
            </a:r>
            <a:endParaRPr lang="fr-FR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Clinique </a:t>
            </a:r>
            <a:r>
              <a:rPr lang="fr-FR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fr-F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masse sur une cicatrice d’hémorroïdectomie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Histologie </a:t>
            </a:r>
            <a:r>
              <a:rPr lang="fr-FR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fr-F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lésion intra-épithéliale anale de haut grade (AIN3) </a:t>
            </a:r>
            <a:endParaRPr lang="fr-SN" dirty="0">
              <a:effectLst/>
              <a:ea typeface="Calibri" panose="020F050202020403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DC3B157-C0F4-4AFD-3B77-9F6F52968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71064" y="6310312"/>
            <a:ext cx="9049871" cy="365125"/>
          </a:xfrm>
        </p:spPr>
        <p:txBody>
          <a:bodyPr/>
          <a:lstStyle/>
          <a:p>
            <a:r>
              <a:rPr lang="fr-FR"/>
              <a:t>3e CONGRES NATIONAL, 2e CONGRES INTERNATIONAL SOCIÉTÉ SÉNÉGALAISE DE COLPOSCOPIE ET DE PATHOLOGIE LIÉE AU PAPILLOMAVIRUS. 23 - 24 - 25 Mai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4597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DB7F8-F219-3763-EA4D-9FFA38A21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OBSERVATION 4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1BAFD2A-A41E-D308-14F7-36D511774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824831"/>
            <a:ext cx="6661505" cy="435240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DC3B157-C0F4-4AFD-3B77-9F6F52968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71064" y="6310312"/>
            <a:ext cx="9049871" cy="365125"/>
          </a:xfrm>
        </p:spPr>
        <p:txBody>
          <a:bodyPr/>
          <a:lstStyle/>
          <a:p>
            <a:r>
              <a:rPr lang="fr-FR"/>
              <a:t>3e CONGRES NATIONAL, 2e CONGRES INTERNATIONAL SOCIÉTÉ SÉNÉGALAISE DE COLPOSCOPIE ET DE PATHOLOGIE LIÉE AU PAPILLOMAVIRUS. 23 - 24 - 25 Mai 2024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3F1D3CF-2BAF-AB54-17C5-B586D96D8998}"/>
              </a:ext>
            </a:extLst>
          </p:cNvPr>
          <p:cNvSpPr txBox="1"/>
          <p:nvPr/>
        </p:nvSpPr>
        <p:spPr>
          <a:xfrm>
            <a:off x="8839200" y="3377187"/>
            <a:ext cx="292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AIN3 ; HE 400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99AE762-7C93-D3C6-F2CB-72A1FC5A6E96}"/>
              </a:ext>
            </a:extLst>
          </p:cNvPr>
          <p:cNvSpPr txBox="1"/>
          <p:nvPr/>
        </p:nvSpPr>
        <p:spPr>
          <a:xfrm>
            <a:off x="838200" y="5899170"/>
            <a:ext cx="11911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Labo ACP UCAD</a:t>
            </a:r>
          </a:p>
        </p:txBody>
      </p:sp>
    </p:spTree>
    <p:extLst>
      <p:ext uri="{BB962C8B-B14F-4D97-AF65-F5344CB8AC3E}">
        <p14:creationId xmlns:p14="http://schemas.microsoft.com/office/powerpoint/2010/main" val="2508478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DB7F8-F219-3763-EA4D-9FFA38A21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OBSERVATION 5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37ACC8-0850-B892-5C70-F6407B90AF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Sexe </a:t>
            </a:r>
            <a:r>
              <a:rPr lang="fr-FR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: F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00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Age </a:t>
            </a:r>
            <a:r>
              <a:rPr lang="fr-FR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fr-F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57 ans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Clinique </a:t>
            </a:r>
            <a:r>
              <a:rPr lang="fr-FR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fr-F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lésion bourgeonnante indurée prolabée au niveau anal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Histologie </a:t>
            </a:r>
            <a:r>
              <a:rPr lang="fr-FR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lang="fr-F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carcinome épidermoïde peu différencié infiltrant</a:t>
            </a:r>
            <a:endParaRPr lang="fr-SN" dirty="0">
              <a:effectLst/>
              <a:ea typeface="Calibri" panose="020F050202020403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DC3B157-C0F4-4AFD-3B77-9F6F52968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80029" y="6311900"/>
            <a:ext cx="9031941" cy="365125"/>
          </a:xfrm>
        </p:spPr>
        <p:txBody>
          <a:bodyPr/>
          <a:lstStyle/>
          <a:p>
            <a:r>
              <a:rPr lang="fr-FR"/>
              <a:t>3e CONGRES NATIONAL, 2e CONGRES INTERNATIONAL SOCIÉTÉ SÉNÉGALAISE DE COLPOSCOPIE ET DE PATHOLOGIE LIÉE AU PAPILLOMAVIRUS. 23 - 24 - 25 Mai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3520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DB7F8-F219-3763-EA4D-9FFA38A21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OBSERVATION 5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C785898-DB88-C147-9B2A-98889FC83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1" y="1690688"/>
            <a:ext cx="6657869" cy="439920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DC3B157-C0F4-4AFD-3B77-9F6F52968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80029" y="6311900"/>
            <a:ext cx="9031941" cy="365125"/>
          </a:xfrm>
        </p:spPr>
        <p:txBody>
          <a:bodyPr/>
          <a:lstStyle/>
          <a:p>
            <a:r>
              <a:rPr lang="fr-FR"/>
              <a:t>3e CONGRES NATIONAL, 2e CONGRES INTERNATIONAL SOCIÉTÉ SÉNÉGALAISE DE COLPOSCOPIE ET DE PATHOLOGIE LIÉE AU PAPILLOMAVIRUS. 23 - 24 - 25 Mai 2024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9B72227-6299-BE1F-8D45-F56B9FF8D8F9}"/>
              </a:ext>
            </a:extLst>
          </p:cNvPr>
          <p:cNvSpPr txBox="1"/>
          <p:nvPr/>
        </p:nvSpPr>
        <p:spPr>
          <a:xfrm>
            <a:off x="8077200" y="3377187"/>
            <a:ext cx="368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Carcinome épidermoïde anal; HE 400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F154CA-3C91-A1F6-0123-1E8142B72AA2}"/>
              </a:ext>
            </a:extLst>
          </p:cNvPr>
          <p:cNvSpPr txBox="1"/>
          <p:nvPr/>
        </p:nvSpPr>
        <p:spPr>
          <a:xfrm>
            <a:off x="838200" y="5814218"/>
            <a:ext cx="11911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Labo ACP UCAD</a:t>
            </a:r>
          </a:p>
        </p:txBody>
      </p:sp>
    </p:spTree>
    <p:extLst>
      <p:ext uri="{BB962C8B-B14F-4D97-AF65-F5344CB8AC3E}">
        <p14:creationId xmlns:p14="http://schemas.microsoft.com/office/powerpoint/2010/main" val="3790249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FBA411-2383-DCB7-E88D-4C1BD0903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AA1065-8673-BC93-FAA6-445044FA5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62042"/>
            <a:ext cx="10744199" cy="451492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fr-FR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934A153-DDBF-E9ED-70A1-ED7DE628B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71065" y="6310312"/>
            <a:ext cx="9049870" cy="365125"/>
          </a:xfrm>
        </p:spPr>
        <p:txBody>
          <a:bodyPr/>
          <a:lstStyle/>
          <a:p>
            <a:r>
              <a:rPr lang="fr-FR"/>
              <a:t>3e CONGRES NATIONAL, 2e CONGRES INTERNATIONAL SOCIÉTÉ SÉNÉGALAISE DE COLPOSCOPIE ET DE PATHOLOGIE LIÉE AU PAPILLOMAVIRUS. 23 - 24 - 25 Mai 2024</a:t>
            </a:r>
            <a:endParaRPr lang="fr-FR" dirty="0"/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62DCC75B-6F04-D0B8-AAD2-2CFC8FB251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5560048"/>
              </p:ext>
            </p:extLst>
          </p:nvPr>
        </p:nvGraphicFramePr>
        <p:xfrm>
          <a:off x="731520" y="2118360"/>
          <a:ext cx="10744199" cy="4058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lèche vers la droite 4">
            <a:extLst>
              <a:ext uri="{FF2B5EF4-FFF2-40B4-BE49-F238E27FC236}">
                <a16:creationId xmlns:a16="http://schemas.microsoft.com/office/drawing/2014/main" id="{377963E3-2FC7-F196-4D52-DE9003110BB4}"/>
              </a:ext>
            </a:extLst>
          </p:cNvPr>
          <p:cNvSpPr/>
          <p:nvPr/>
        </p:nvSpPr>
        <p:spPr>
          <a:xfrm>
            <a:off x="838200" y="2621845"/>
            <a:ext cx="10393680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id="{E1026F07-5620-243C-987A-3455DE6C57F4}"/>
              </a:ext>
            </a:extLst>
          </p:cNvPr>
          <p:cNvSpPr/>
          <p:nvPr/>
        </p:nvSpPr>
        <p:spPr>
          <a:xfrm>
            <a:off x="838200" y="2635286"/>
            <a:ext cx="3489960" cy="352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a droite 8">
            <a:extLst>
              <a:ext uri="{FF2B5EF4-FFF2-40B4-BE49-F238E27FC236}">
                <a16:creationId xmlns:a16="http://schemas.microsoft.com/office/drawing/2014/main" id="{573A628D-9C15-527A-DDBE-0B2B331B68D3}"/>
              </a:ext>
            </a:extLst>
          </p:cNvPr>
          <p:cNvSpPr/>
          <p:nvPr/>
        </p:nvSpPr>
        <p:spPr>
          <a:xfrm>
            <a:off x="4328160" y="2621845"/>
            <a:ext cx="3611881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BA33DA5-9BF8-6030-AC6B-B7F37AA2509B}"/>
              </a:ext>
            </a:extLst>
          </p:cNvPr>
          <p:cNvSpPr txBox="1"/>
          <p:nvPr/>
        </p:nvSpPr>
        <p:spPr>
          <a:xfrm>
            <a:off x="0" y="2612665"/>
            <a:ext cx="786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Temps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A3A1EEA-C517-B574-2FDE-FE1D4D47CA6B}"/>
              </a:ext>
            </a:extLst>
          </p:cNvPr>
          <p:cNvSpPr txBox="1"/>
          <p:nvPr/>
        </p:nvSpPr>
        <p:spPr>
          <a:xfrm>
            <a:off x="3559909" y="230383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Mois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457F272-6E29-6163-F01A-886D722A9553}"/>
              </a:ext>
            </a:extLst>
          </p:cNvPr>
          <p:cNvSpPr txBox="1"/>
          <p:nvPr/>
        </p:nvSpPr>
        <p:spPr>
          <a:xfrm>
            <a:off x="6837086" y="2303830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Années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C3402BF-DCB1-AF28-994E-43B2330E05AA}"/>
              </a:ext>
            </a:extLst>
          </p:cNvPr>
          <p:cNvSpPr txBox="1"/>
          <p:nvPr/>
        </p:nvSpPr>
        <p:spPr>
          <a:xfrm>
            <a:off x="9844004" y="2252513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Décennies</a:t>
            </a:r>
          </a:p>
        </p:txBody>
      </p:sp>
    </p:spTree>
    <p:extLst>
      <p:ext uri="{BB962C8B-B14F-4D97-AF65-F5344CB8AC3E}">
        <p14:creationId xmlns:p14="http://schemas.microsoft.com/office/powerpoint/2010/main" val="3226280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DB7F8-F219-3763-EA4D-9FFA38A21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37ACC8-0850-B892-5C70-F6407B90AF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ea typeface="Calibri" panose="020F0502020204030204" pitchFamily="34" charset="0"/>
              </a:rPr>
              <a:t>M</a:t>
            </a:r>
            <a:r>
              <a:rPr lang="fr-FR" dirty="0">
                <a:effectLst/>
                <a:ea typeface="Calibri" panose="020F0502020204030204" pitchFamily="34" charset="0"/>
              </a:rPr>
              <a:t>érite du pathologiste </a:t>
            </a:r>
            <a:r>
              <a:rPr lang="fr-FR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fr-FR" dirty="0">
                <a:effectLst/>
                <a:ea typeface="Calibri" panose="020F0502020204030204" pitchFamily="34" charset="0"/>
              </a:rPr>
              <a:t>diagnostic des lésions précancéreuses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ea typeface="Calibri" panose="020F0502020204030204" pitchFamily="34" charset="0"/>
              </a:rPr>
              <a:t>Eviter une dégénérescence carcinomateuse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ea typeface="Calibri" panose="020F0502020204030204" pitchFamily="34" charset="0"/>
              </a:rPr>
              <a:t>Vaccination</a:t>
            </a:r>
            <a:endParaRPr lang="fr-SN" dirty="0"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effectLst/>
                <a:ea typeface="Calibri" panose="020F0502020204030204" pitchFamily="34" charset="0"/>
              </a:rPr>
              <a:t>Prise en charge optimale </a:t>
            </a:r>
            <a:r>
              <a:rPr lang="fr-FR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: collaboration multidisciplinaire</a:t>
            </a:r>
            <a:endParaRPr lang="fr-FR" dirty="0">
              <a:effectLst/>
              <a:ea typeface="Calibri" panose="020F050202020403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DC3B157-C0F4-4AFD-3B77-9F6F52968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80029" y="6311900"/>
            <a:ext cx="9031941" cy="365125"/>
          </a:xfrm>
        </p:spPr>
        <p:txBody>
          <a:bodyPr/>
          <a:lstStyle/>
          <a:p>
            <a:r>
              <a:rPr lang="fr-FR"/>
              <a:t>3e CONGRES NATIONAL, 2e CONGRES INTERNATIONAL SOCIÉTÉ SÉNÉGALAISE DE COLPOSCOPIE ET DE PATHOLOGIE LIÉE AU PAPILLOMAVIRUS. 23 - 24 - 25 Mai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2720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FBA411-2383-DCB7-E88D-4C1BD0903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fr-FR" b="1" dirty="0"/>
              <a:t>MERCI POUR VOTRE ATTENTION</a:t>
            </a:r>
          </a:p>
        </p:txBody>
      </p:sp>
      <p:pic>
        <p:nvPicPr>
          <p:cNvPr id="5" name="Image 4" descr="RÃ©sultat de recherche d'images pour &quot;logo ucad&quot;">
            <a:extLst>
              <a:ext uri="{FF2B5EF4-FFF2-40B4-BE49-F238E27FC236}">
                <a16:creationId xmlns:a16="http://schemas.microsoft.com/office/drawing/2014/main" id="{E442D664-F392-3F54-549A-F91DCA468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707615" cy="166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491CF43-C22E-0512-B227-79B24D64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71064" y="6342903"/>
            <a:ext cx="9049871" cy="365125"/>
          </a:xfrm>
        </p:spPr>
        <p:txBody>
          <a:bodyPr/>
          <a:lstStyle/>
          <a:p>
            <a:r>
              <a:rPr lang="fr-FR"/>
              <a:t>3e CONGRES NATIONAL, 2e CONGRES INTERNATIONAL SOCIÉTÉ SÉNÉGALAISE DE COLPOSCOPIE ET DE PATHOLOGIE LIÉE AU PAPILLOMAVIRUS. 23 - 24 - 25 Mai 2024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8F81DE9-285B-AF2C-4DDC-AB484CF2FA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53335" y="6280"/>
            <a:ext cx="5885329" cy="165576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7B05445-A7AF-E017-89A1-5BF0CE97D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0484385" y="0"/>
            <a:ext cx="170761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636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208480-83AC-EBC1-E43D-0D1D64457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PLAN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F9535C-E159-03E4-1278-1361FBEDD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SN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</a:t>
            </a:r>
          </a:p>
          <a:p>
            <a:pPr>
              <a:buFont typeface="Wingdings" pitchFamily="2" charset="2"/>
              <a:buChar char="Ø"/>
            </a:pPr>
            <a:r>
              <a:rPr lang="fr-SN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OBSERVATIONS</a:t>
            </a:r>
          </a:p>
          <a:p>
            <a:pPr>
              <a:buFont typeface="Wingdings" pitchFamily="2" charset="2"/>
              <a:buChar char="Ø"/>
            </a:pPr>
            <a:r>
              <a:rPr lang="fr-SN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</a:t>
            </a:r>
            <a:endParaRPr lang="fr-SN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8CA44BC-F03F-DB3F-A04F-C9D3BD1E6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4682" y="6310312"/>
            <a:ext cx="8982636" cy="365125"/>
          </a:xfrm>
        </p:spPr>
        <p:txBody>
          <a:bodyPr/>
          <a:lstStyle/>
          <a:p>
            <a:r>
              <a:rPr lang="fr-FR"/>
              <a:t>3e CONGRES NATIONAL, 2e CONGRES INTERNATIONAL SOCIÉTÉ SÉNÉGALAISE DE COLPOSCOPIE ET DE PATHOLOGIE LIÉE AU PAPILLOMAVIRUS. 23 - 24 - 25 Mai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3176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208480-83AC-EBC1-E43D-0D1D64457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INTRODUCTION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F9535C-E159-03E4-1278-1361FBEDD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effectLst/>
                <a:ea typeface="Times New Roman" panose="02020603050405020304" pitchFamily="18" charset="0"/>
              </a:rPr>
              <a:t>Infection à Human papillomavirus HPV </a:t>
            </a:r>
            <a:r>
              <a:rPr lang="fr-FR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fr-FR" dirty="0">
                <a:effectLst/>
                <a:ea typeface="Times New Roman" panose="02020603050405020304" pitchFamily="18" charset="0"/>
              </a:rPr>
              <a:t>tropisme cutanéo-muqueux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effectLst/>
                <a:ea typeface="Times New Roman" panose="02020603050405020304" pitchFamily="18" charset="0"/>
              </a:rPr>
              <a:t> 90</a:t>
            </a:r>
            <a:r>
              <a:rPr lang="fr-FR" dirty="0">
                <a:effectLst/>
                <a:ea typeface="Calibri" panose="020F0502020204030204" pitchFamily="34" charset="0"/>
              </a:rPr>
              <a:t> </a:t>
            </a:r>
            <a:r>
              <a:rPr lang="fr-FR" dirty="0">
                <a:effectLst/>
                <a:ea typeface="Times New Roman" panose="02020603050405020304" pitchFamily="18" charset="0"/>
              </a:rPr>
              <a:t>% des cancers de l’anus. </a:t>
            </a:r>
            <a:endParaRPr lang="fr-FR" dirty="0"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effectLst/>
                <a:ea typeface="Calibri" panose="020F0502020204030204" pitchFamily="34" charset="0"/>
              </a:rPr>
              <a:t>Examen clinique complété par une étude histologique.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ea typeface="Calibri" panose="020F0502020204030204" pitchFamily="34" charset="0"/>
              </a:rPr>
              <a:t>C</a:t>
            </a:r>
            <a:r>
              <a:rPr lang="fr-FR" dirty="0">
                <a:effectLst/>
                <a:ea typeface="Times New Roman" panose="02020603050405020304" pitchFamily="18" charset="0"/>
              </a:rPr>
              <a:t>inq cas d’infection à HPV sur des biopsies anales allant de la lésion condylomateuse dysplasique au carcinome épidermoïde.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E2D471C-2833-E8F2-7FAE-9FCE7506C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723" y="6311900"/>
            <a:ext cx="9130553" cy="365125"/>
          </a:xfrm>
        </p:spPr>
        <p:txBody>
          <a:bodyPr/>
          <a:lstStyle/>
          <a:p>
            <a:r>
              <a:rPr lang="fr-FR"/>
              <a:t>3e CONGRES NATIONAL, 2e CONGRES INTERNATIONAL SOCIÉTÉ SÉNÉGALAISE DE COLPOSCOPIE ET DE PATHOLOGIE LIÉE AU PAPILLOMAVIRUS. 23 - 24 - 25 Mai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2016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DB7F8-F219-3763-EA4D-9FFA38A21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OBSERVATION 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37ACC8-0850-B892-5C70-F6407B90AF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Sexe </a:t>
            </a:r>
            <a:r>
              <a:rPr lang="fr-FR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lang="fr-FR" dirty="0">
                <a:solidFill>
                  <a:srgbClr val="00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M </a:t>
            </a:r>
          </a:p>
          <a:p>
            <a:r>
              <a:rPr lang="fr-FR" dirty="0">
                <a:solidFill>
                  <a:srgbClr val="00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Age </a:t>
            </a:r>
            <a:r>
              <a:rPr lang="fr-FR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: 65 ans</a:t>
            </a:r>
            <a:r>
              <a:rPr lang="fr-FR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fr-FR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Antécédent pathologique particulier </a:t>
            </a:r>
            <a:r>
              <a:rPr lang="fr-FR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: aucun </a:t>
            </a:r>
            <a:endParaRPr lang="fr-FR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Clinique </a:t>
            </a:r>
            <a:r>
              <a:rPr lang="fr-FR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fr-F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masse bourgeonnante de la marge anale </a:t>
            </a:r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Histologie </a:t>
            </a:r>
            <a:r>
              <a:rPr lang="fr-FR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fr-F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lésion condylomateuse, non dysplasique</a:t>
            </a:r>
            <a:r>
              <a:rPr lang="fr-SN" dirty="0">
                <a:effectLst/>
              </a:rPr>
              <a:t> 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A94EA8A-6142-081E-0A6F-14868B29D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0200" y="6356350"/>
            <a:ext cx="6553200" cy="365125"/>
          </a:xfrm>
        </p:spPr>
        <p:txBody>
          <a:bodyPr/>
          <a:lstStyle/>
          <a:p>
            <a:r>
              <a:rPr lang="fr-FR"/>
              <a:t>3e CONGRES NATIONAL, 2e CONGRES INTERNATIONAL SOCIÉTÉ SÉNÉGALAISE DE COLPOSCOPIE ET DE PATHOLOGIE LIÉE AU PAPILLOMAVIRUS. 23 - 24 - 25 Mai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618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DB7F8-F219-3763-EA4D-9FFA38A21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OBSERVATION 1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A94EA8A-6142-081E-0A6F-14868B29D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0200" y="6356350"/>
            <a:ext cx="6553200" cy="365125"/>
          </a:xfrm>
        </p:spPr>
        <p:txBody>
          <a:bodyPr/>
          <a:lstStyle/>
          <a:p>
            <a:r>
              <a:rPr lang="fr-FR"/>
              <a:t>3e CONGRES NATIONAL, 2e CONGRES INTERNATIONAL SOCIÉTÉ SÉNÉGALAISE DE COLPOSCOPIE ET DE PATHOLOGIE LIÉE AU PAPILLOMAVIRUS. 23 - 24 - 25 Mai 2024</a:t>
            </a:r>
            <a:endParaRPr lang="fr-FR" dirty="0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0D93FD3C-FC26-8A8F-BF28-8A5C392B1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960" y="1665208"/>
            <a:ext cx="7315200" cy="4295775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A1089F5-541E-6A81-9D7C-9C0DD46256A2}"/>
              </a:ext>
            </a:extLst>
          </p:cNvPr>
          <p:cNvSpPr txBox="1"/>
          <p:nvPr/>
        </p:nvSpPr>
        <p:spPr>
          <a:xfrm>
            <a:off x="9083040" y="3244334"/>
            <a:ext cx="272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Condylome anal ; HE X100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6807F11F-2D96-5F4E-EDA4-67B0761487BE}"/>
              </a:ext>
            </a:extLst>
          </p:cNvPr>
          <p:cNvCxnSpPr>
            <a:cxnSpLocks/>
          </p:cNvCxnSpPr>
          <p:nvPr/>
        </p:nvCxnSpPr>
        <p:spPr>
          <a:xfrm flipV="1">
            <a:off x="4876800" y="2255520"/>
            <a:ext cx="3108960" cy="173736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EC92D663-69E1-C622-BA33-E10DEE32F746}"/>
              </a:ext>
            </a:extLst>
          </p:cNvPr>
          <p:cNvCxnSpPr>
            <a:cxnSpLocks/>
          </p:cNvCxnSpPr>
          <p:nvPr/>
        </p:nvCxnSpPr>
        <p:spPr>
          <a:xfrm flipV="1">
            <a:off x="8747760" y="4404360"/>
            <a:ext cx="731520" cy="50292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13648392-355D-B033-3AFD-E93CA1AD7245}"/>
              </a:ext>
            </a:extLst>
          </p:cNvPr>
          <p:cNvSpPr txBox="1"/>
          <p:nvPr/>
        </p:nvSpPr>
        <p:spPr>
          <a:xfrm>
            <a:off x="9479280" y="4471154"/>
            <a:ext cx="2327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fr-FR" dirty="0"/>
              <a:t>Acanthose épithéliale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09B8DC8-07A1-1B5D-A7DC-A4DDEF8340A8}"/>
              </a:ext>
            </a:extLst>
          </p:cNvPr>
          <p:cNvSpPr txBox="1"/>
          <p:nvPr/>
        </p:nvSpPr>
        <p:spPr>
          <a:xfrm>
            <a:off x="822960" y="5683984"/>
            <a:ext cx="11911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Labo ACP UCAD</a:t>
            </a:r>
          </a:p>
        </p:txBody>
      </p:sp>
    </p:spTree>
    <p:extLst>
      <p:ext uri="{BB962C8B-B14F-4D97-AF65-F5344CB8AC3E}">
        <p14:creationId xmlns:p14="http://schemas.microsoft.com/office/powerpoint/2010/main" val="752210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DB7F8-F219-3763-EA4D-9FFA38A21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6700"/>
            <a:ext cx="10515600" cy="1325563"/>
          </a:xfrm>
        </p:spPr>
        <p:txBody>
          <a:bodyPr/>
          <a:lstStyle/>
          <a:p>
            <a:pPr algn="ctr"/>
            <a:r>
              <a:rPr lang="fr-FR" b="1" dirty="0"/>
              <a:t>OBSERVATION 1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A94EA8A-6142-081E-0A6F-14868B29D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0200" y="6356350"/>
            <a:ext cx="6553200" cy="365125"/>
          </a:xfrm>
        </p:spPr>
        <p:txBody>
          <a:bodyPr/>
          <a:lstStyle/>
          <a:p>
            <a:r>
              <a:rPr lang="fr-FR"/>
              <a:t>3e CONGRES NATIONAL, 2e CONGRES INTERNATIONAL SOCIÉTÉ SÉNÉGALAISE DE COLPOSCOPIE ET DE PATHOLOGIE LIÉE AU PAPILLOMAVIRUS. 23 - 24 - 25 Mai 2024</a:t>
            </a:r>
            <a:endParaRPr lang="fr-FR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CB6C6C0B-F8B7-6889-13B0-23A3472F8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831019" y="1839966"/>
            <a:ext cx="7733859" cy="4388400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7BE85EA-1B80-6996-1E27-CFB180F1E4D3}"/>
              </a:ext>
            </a:extLst>
          </p:cNvPr>
          <p:cNvSpPr txBox="1"/>
          <p:nvPr/>
        </p:nvSpPr>
        <p:spPr>
          <a:xfrm>
            <a:off x="8839200" y="3377187"/>
            <a:ext cx="292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Condylome anal, cytopathies koïlocytaires ; HE 400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93F2389-DC33-9C02-F002-3F5324CB1DE4}"/>
              </a:ext>
            </a:extLst>
          </p:cNvPr>
          <p:cNvSpPr txBox="1"/>
          <p:nvPr/>
        </p:nvSpPr>
        <p:spPr>
          <a:xfrm>
            <a:off x="838197" y="5951368"/>
            <a:ext cx="11911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Labo ACP UCAD</a:t>
            </a:r>
          </a:p>
        </p:txBody>
      </p:sp>
    </p:spTree>
    <p:extLst>
      <p:ext uri="{BB962C8B-B14F-4D97-AF65-F5344CB8AC3E}">
        <p14:creationId xmlns:p14="http://schemas.microsoft.com/office/powerpoint/2010/main" val="2055491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DB7F8-F219-3763-EA4D-9FFA38A21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OBSERVATION 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37ACC8-0850-B892-5C70-F6407B90AF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Sexe </a:t>
            </a:r>
            <a:r>
              <a:rPr lang="fr-FR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lang="fr-FR" dirty="0">
                <a:solidFill>
                  <a:srgbClr val="00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M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Age </a:t>
            </a:r>
            <a:r>
              <a:rPr lang="fr-FR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fr-F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55 ans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endParaRPr lang="fr-FR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Antécédent pathologique particulier </a:t>
            </a:r>
            <a:r>
              <a:rPr lang="fr-FR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: aucun </a:t>
            </a:r>
            <a:endParaRPr lang="fr-FR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Clinique </a:t>
            </a:r>
            <a:r>
              <a:rPr lang="fr-FR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fr-F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lésion anale polypoïde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Histologie </a:t>
            </a:r>
            <a:r>
              <a:rPr lang="fr-FR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fr-F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lésion intra-épithéliale anale de bas grade (AIN1) </a:t>
            </a:r>
            <a:endParaRPr lang="fr-SN" dirty="0">
              <a:effectLst/>
              <a:ea typeface="Calibri" panose="020F050202020403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A94EA8A-6142-081E-0A6F-14868B29D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71065" y="6311900"/>
            <a:ext cx="9049870" cy="365125"/>
          </a:xfrm>
        </p:spPr>
        <p:txBody>
          <a:bodyPr/>
          <a:lstStyle/>
          <a:p>
            <a:r>
              <a:rPr lang="fr-FR"/>
              <a:t>3e CONGRES NATIONAL, 2e CONGRES INTERNATIONAL SOCIÉTÉ SÉNÉGALAISE DE COLPOSCOPIE ET DE PATHOLOGIE LIÉE AU PAPILLOMAVIRUS. 23 - 24 - 25 Mai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9353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DB7F8-F219-3763-EA4D-9FFA38A21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OBSERVATION 2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F8FAF896-9DD6-A881-D57E-445EEDAAF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690687"/>
            <a:ext cx="7465552" cy="424440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A94EA8A-6142-081E-0A6F-14868B29D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71065" y="6311900"/>
            <a:ext cx="9049870" cy="365125"/>
          </a:xfrm>
        </p:spPr>
        <p:txBody>
          <a:bodyPr/>
          <a:lstStyle/>
          <a:p>
            <a:r>
              <a:rPr lang="fr-FR"/>
              <a:t>3e CONGRES NATIONAL, 2e CONGRES INTERNATIONAL SOCIÉTÉ SÉNÉGALAISE DE COLPOSCOPIE ET DE PATHOLOGIE LIÉE AU PAPILLOMAVIRUS. 23 - 24 - 25 Mai 2024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937CBCE-8F3F-1D41-A83D-6B0752840097}"/>
              </a:ext>
            </a:extLst>
          </p:cNvPr>
          <p:cNvSpPr txBox="1"/>
          <p:nvPr/>
        </p:nvSpPr>
        <p:spPr>
          <a:xfrm>
            <a:off x="8839200" y="3377187"/>
            <a:ext cx="292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AIN1 ; HE 400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E4AEEB5-FC7C-D6CD-42F8-D036372F6D26}"/>
              </a:ext>
            </a:extLst>
          </p:cNvPr>
          <p:cNvSpPr txBox="1"/>
          <p:nvPr/>
        </p:nvSpPr>
        <p:spPr>
          <a:xfrm>
            <a:off x="838200" y="5653658"/>
            <a:ext cx="11911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Labo ACP UCAD</a:t>
            </a:r>
          </a:p>
        </p:txBody>
      </p:sp>
    </p:spTree>
    <p:extLst>
      <p:ext uri="{BB962C8B-B14F-4D97-AF65-F5344CB8AC3E}">
        <p14:creationId xmlns:p14="http://schemas.microsoft.com/office/powerpoint/2010/main" val="1835482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DB7F8-F219-3763-EA4D-9FFA38A21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OBSERVATION 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37ACC8-0850-B892-5C70-F6407B90AF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Sexe </a:t>
            </a:r>
            <a:r>
              <a:rPr lang="fr-FR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fr-FR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M </a:t>
            </a:r>
          </a:p>
          <a:p>
            <a:r>
              <a:rPr lang="fr-F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Age </a:t>
            </a:r>
            <a:r>
              <a:rPr lang="fr-FR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fr-F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26 ans </a:t>
            </a:r>
          </a:p>
          <a:p>
            <a:r>
              <a:rPr lang="fr-F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Antécédent pathologique particulier </a:t>
            </a:r>
            <a:r>
              <a:rPr lang="fr-FR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: aucun</a:t>
            </a:r>
            <a:endParaRPr lang="fr-FR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Clinique </a:t>
            </a:r>
            <a:r>
              <a:rPr lang="fr-FR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fr-F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polypes anaux associés à une fistule anale </a:t>
            </a:r>
          </a:p>
          <a:p>
            <a:r>
              <a:rPr lang="fr-F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Histologie </a:t>
            </a:r>
            <a:r>
              <a:rPr lang="fr-FR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fr-F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lésion intra-épithéliale anale de haut grade (AIN2)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DC3B157-C0F4-4AFD-3B77-9F6F52968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84511" y="6310312"/>
            <a:ext cx="9022977" cy="365125"/>
          </a:xfrm>
        </p:spPr>
        <p:txBody>
          <a:bodyPr/>
          <a:lstStyle/>
          <a:p>
            <a:r>
              <a:rPr lang="fr-FR"/>
              <a:t>3e CONGRES NATIONAL, 2e CONGRES INTERNATIONAL SOCIÉTÉ SÉNÉGALAISE DE COLPOSCOPIE ET DE PATHOLOGIE LIÉE AU PAPILLOMAVIRUS. 23 - 24 - 25 Mai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376068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6153</TotalTime>
  <Words>762</Words>
  <Application>Microsoft Macintosh PowerPoint</Application>
  <PresentationFormat>Grand écran</PresentationFormat>
  <Paragraphs>92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Thème Office</vt:lpstr>
      <vt:lpstr>LESIONS ANALES LIÉES AU PAPILLOMAVIRUS : DU CONDYLOME AU CARCINOME </vt:lpstr>
      <vt:lpstr>PLAN</vt:lpstr>
      <vt:lpstr>INTRODUCTION</vt:lpstr>
      <vt:lpstr>OBSERVATION 1</vt:lpstr>
      <vt:lpstr>OBSERVATION 1</vt:lpstr>
      <vt:lpstr>OBSERVATION 1</vt:lpstr>
      <vt:lpstr>OBSERVATION 2</vt:lpstr>
      <vt:lpstr>OBSERVATION 2</vt:lpstr>
      <vt:lpstr>OBSERVATION 3</vt:lpstr>
      <vt:lpstr>OBSERVATION 3</vt:lpstr>
      <vt:lpstr>OBSERVATION 4</vt:lpstr>
      <vt:lpstr>OBSERVATION 4</vt:lpstr>
      <vt:lpstr>OBSERVATION 5</vt:lpstr>
      <vt:lpstr>OBSERVATION 5</vt:lpstr>
      <vt:lpstr>CONCLUSION</vt:lpstr>
      <vt:lpstr>CONCLUSION</vt:lpstr>
      <vt:lpstr>MERCI POUR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RÉTINOBLASTOME : À PROPOS DE QUINZE ÉNUCLÉATIONS REÇUES AU LABORATOIRE D’ANATOMIE CYTOLOGIE PATHOLOGIQUE DE L’UNIVERSITÉ CHEIKH ANTA DIOP DE DAKAR SUR UNE PÉRIODE D’UN AN (MARS 2023 À MARS 2024)</dc:title>
  <dc:creator>Microsoft Office User</dc:creator>
  <cp:lastModifiedBy>Microsoft Office User</cp:lastModifiedBy>
  <cp:revision>9</cp:revision>
  <dcterms:created xsi:type="dcterms:W3CDTF">2024-05-02T20:16:39Z</dcterms:created>
  <dcterms:modified xsi:type="dcterms:W3CDTF">2024-05-24T14:19:22Z</dcterms:modified>
</cp:coreProperties>
</file>