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9" r:id="rId3"/>
    <p:sldId id="257" r:id="rId4"/>
    <p:sldId id="258" r:id="rId5"/>
    <p:sldId id="260" r:id="rId6"/>
    <p:sldId id="261" r:id="rId7"/>
    <p:sldId id="263" r:id="rId8"/>
    <p:sldId id="265" r:id="rId9"/>
    <p:sldId id="268" r:id="rId10"/>
    <p:sldId id="267" r:id="rId11"/>
    <p:sldId id="266" r:id="rId12"/>
    <p:sldId id="269" r:id="rId13"/>
    <p:sldId id="271" r:id="rId14"/>
    <p:sldId id="270" r:id="rId15"/>
    <p:sldId id="272" r:id="rId16"/>
    <p:sldId id="273" r:id="rId17"/>
    <p:sldId id="274" r:id="rId18"/>
    <p:sldId id="276" r:id="rId19"/>
    <p:sldId id="277" r:id="rId20"/>
    <p:sldId id="278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94"/>
    <p:restoredTop sz="93159"/>
  </p:normalViewPr>
  <p:slideViewPr>
    <p:cSldViewPr snapToGrid="0">
      <p:cViewPr varScale="1">
        <p:scale>
          <a:sx n="94" d="100"/>
          <a:sy n="94" d="100"/>
        </p:scale>
        <p:origin x="5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11507-5B70-FC42-B1DD-5FE053B890D9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96DD1-23AC-DD4E-9F9F-0D95D58903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0605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SN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Utilisation de la P16 par les pathologistes: l'évaluation des lésions anogénitales associées au VPH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96DD1-23AC-DD4E-9F9F-0D95D589036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5800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96DD1-23AC-DD4E-9F9F-0D95D5890361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9097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AC578F-58E3-F92C-7677-D40767F91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2F993AD-1404-FFE6-0207-8313E14A29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BA8CAD-46C3-3763-2D26-1D03A8B2A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32BF8-C35D-EF4A-8982-372CE3DBF412}" type="datetime1">
              <a:rPr lang="fr-SN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A063F9-06A4-1668-70B7-A9208B51A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A645CC-D0FA-7ED2-43F4-39DDF4199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BE97-7A35-B745-BAFB-0CED91BCE4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39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92DF16-37F9-F64F-059D-0F190A6A5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3D39A7D-E6FE-4BE1-C459-67C62DD556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A63D59-3A12-D2BF-83F5-4970EC5AE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F0CF9-AEEE-6C46-A8E4-5E08DAF00F37}" type="datetime1">
              <a:rPr lang="fr-SN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2CD6CD-64C3-7371-88E0-5CF06C7E0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729267-E264-3EB6-EDD1-0D6E93106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BE97-7A35-B745-BAFB-0CED91BCE4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9479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58CDBF3-2776-74AC-DAE0-13FE1D41B6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0495297-3D99-4563-6776-73FF7FC5D9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452F4A-3496-39C4-15AC-4A480359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D15B3-C7B3-4346-95B0-C140283D99A8}" type="datetime1">
              <a:rPr lang="fr-SN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B04F47-DB1C-1DFA-E754-D93AC4845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D893D6-9B55-8183-2B00-A43CF284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BE97-7A35-B745-BAFB-0CED91BCE4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5679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5EA61A-7411-E4E4-1C69-F21B70DE3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B1A225-8B90-252B-AE65-DDED41AD1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FEA11B-4EA4-8426-EDC1-50B616DEB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FF0FE-D09A-B743-9E2A-C738E533ADDA}" type="datetime1">
              <a:rPr lang="fr-SN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44E1DF-0857-86B2-7C58-96B0C035F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72BF8E-BAA4-2D51-C161-11C25A461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BE97-7A35-B745-BAFB-0CED91BCE4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7151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289F1D-2D5F-4AF3-9947-677469E74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D508A3-F1A1-6509-3F2D-397BEB645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757748-B881-5111-415D-19EAC3875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075F-7934-534B-9E45-D6B41A5DEF3A}" type="datetime1">
              <a:rPr lang="fr-SN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8C4009-6D17-05C5-5A6A-DFB26C2E8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9B64F2-AB75-9E30-0D60-575582EE3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BE97-7A35-B745-BAFB-0CED91BCE4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0060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5F4556-05F1-CDE3-C457-7354B5C08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1774A7-BDB4-2C98-B4A0-BBF2B10FE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87C9374-A986-4D16-728E-A3EE1631F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C767BE-87B1-1D3B-588F-D287C1BCB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7BFC-5DF5-BE42-A7D3-FE951B0EFAD3}" type="datetime1">
              <a:rPr lang="fr-SN" smtClean="0"/>
              <a:t>24/05/2024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ACEE610-2427-7267-9B5C-37C6C5F93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615CB47-BA5A-D4FD-3EA7-447EA72FF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BE97-7A35-B745-BAFB-0CED91BCE4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339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EBC4C5-116F-DF02-A9AC-10DE92885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222491-E79F-062F-D62C-F8D5778DD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DDF3226-6C85-7E76-65F4-52B1A00A2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56DDFF3-3BFC-08F4-83E3-80D240C89A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E77BCC4-3DEA-D791-3DA9-9B247FB5B5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ED16B04-9622-BC53-473A-05DFF7186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AD802-C5DD-AF4C-92D6-22B2361451A7}" type="datetime1">
              <a:rPr lang="fr-SN" smtClean="0"/>
              <a:t>24/05/2024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5D3DFE1-AB57-BAF0-3556-9D49807BD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F801FB7-0976-27C3-195E-56C1D34A8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BE97-7A35-B745-BAFB-0CED91BCE4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7446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355ABD-2B07-10E5-E052-1DB29CD30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2ADEBC8-BFC8-74C1-31F9-A99ED023E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B437-9799-0746-83F0-5A4A62F6E2F6}" type="datetime1">
              <a:rPr lang="fr-SN" smtClean="0"/>
              <a:t>24/05/2024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9641E0D-3B87-9245-2D26-88069DDB7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188AF3B-D0F3-8289-117A-4F5924632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BE97-7A35-B745-BAFB-0CED91BCE4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480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02C50E1-835B-A3BE-853A-2C629F40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74C4-3384-A74F-B396-E74C170D5F6C}" type="datetime1">
              <a:rPr lang="fr-SN" smtClean="0"/>
              <a:t>24/05/2024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0A7BF51-8F70-29C3-22C7-3C29925EA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BDF81E-777D-73C7-4B4B-3AB3009D8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BE97-7A35-B745-BAFB-0CED91BCE4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5832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124A7F-8415-6DFC-CA05-DBFED126D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029B55-9FE9-E6C2-161F-34F2211DA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F8494A5-4EB1-3A80-7535-1B2309E536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5226F7D-50F9-28F2-6C45-C8BDF147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0B77A-2765-064A-916C-31CE816EF459}" type="datetime1">
              <a:rPr lang="fr-SN" smtClean="0"/>
              <a:t>24/05/2024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551CEE7-D5F1-CBEA-DA56-B6238D1D3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F1CFB9B-71C4-6482-B3CB-D12260B02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BE97-7A35-B745-BAFB-0CED91BCE4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572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FF5211-13EB-EE07-13D4-4901D7078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673E36E-2B7A-2884-EDA5-434C67104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EFC962A-AAEA-D6FB-3FF1-CC1800215B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414E02C-D062-92E2-7ECC-BF3760293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B2B6-C0CB-1C49-87B6-725818825A18}" type="datetime1">
              <a:rPr lang="fr-SN" smtClean="0"/>
              <a:t>24/05/2024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B586D17-9CA5-5147-2426-B6C4D7EE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EE49B44-5AF4-C2CA-7C11-DC7EDA07D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BE97-7A35-B745-BAFB-0CED91BCE4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4202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5625120-CFC0-D69B-B3E0-5E042D2B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05BD26-D94E-646C-DCDB-60BDEA814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90066F-26E8-A495-4B3D-52152CE781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BD8D5-DF8D-C648-8414-B3AE3D2A63EA}" type="datetime1">
              <a:rPr lang="fr-SN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D7E044-5E7A-BC19-8463-19620AB3D9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C36643-1626-E7C7-3A07-4D2C53DC22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7BE97-7A35-B745-BAFB-0CED91BCE4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5318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F435A5-85ED-5949-8D10-318D9CB74D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48678"/>
            <a:ext cx="9144000" cy="1919702"/>
          </a:xfrm>
        </p:spPr>
        <p:txBody>
          <a:bodyPr>
            <a:normAutofit/>
          </a:bodyPr>
          <a:lstStyle/>
          <a:p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Adénocarcinome du col utérin lié au HPV: à propos de deux cas colligés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53B48E4-81B3-33BF-4AEC-AE1A2EC38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7843" y="5371204"/>
            <a:ext cx="8204200" cy="364433"/>
          </a:xfrm>
        </p:spPr>
        <p:txBody>
          <a:bodyPr>
            <a:normAutofit lnSpcReduction="10000"/>
          </a:bodyPr>
          <a:lstStyle/>
          <a:p>
            <a:r>
              <a:rPr lang="fr-FR" sz="2000" b="1" u="sng" dirty="0">
                <a:effectLst/>
                <a:ea typeface="Calibri" panose="020F0502020204030204" pitchFamily="34" charset="0"/>
              </a:rPr>
              <a:t>BA M. D. B</a:t>
            </a:r>
            <a:r>
              <a:rPr lang="fr-FR" sz="2000" u="sng" dirty="0">
                <a:effectLst/>
                <a:ea typeface="Calibri" panose="020F0502020204030204" pitchFamily="34" charset="0"/>
              </a:rPr>
              <a:t> </a:t>
            </a:r>
            <a:r>
              <a:rPr lang="fr-FR" sz="2000" dirty="0">
                <a:effectLst/>
                <a:ea typeface="Calibri" panose="020F0502020204030204" pitchFamily="34" charset="0"/>
              </a:rPr>
              <a:t>; DEGUENONVO G. ; NGOM N.K ; I.THIAM ; DIAL C. ;</a:t>
            </a:r>
            <a:endParaRPr lang="fr-SN" sz="2000" dirty="0">
              <a:effectLst/>
              <a:ea typeface="Calibri" panose="020F0502020204030204" pitchFamily="34" charset="0"/>
            </a:endParaRPr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2366A4A-FAAD-627E-5F2C-6F3589A21671}"/>
              </a:ext>
            </a:extLst>
          </p:cNvPr>
          <p:cNvSpPr txBox="1"/>
          <p:nvPr/>
        </p:nvSpPr>
        <p:spPr>
          <a:xfrm>
            <a:off x="2910840" y="6502400"/>
            <a:ext cx="8204200" cy="314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SSCPP:3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national, 2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international 23-24-25 mai2024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E29D7E-F5EF-3B5B-45D8-AD5BBE7A7C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633251" y="85792"/>
            <a:ext cx="4486546" cy="1655762"/>
          </a:xfrm>
          <a:prstGeom prst="rect">
            <a:avLst/>
          </a:prstGeom>
        </p:spPr>
      </p:pic>
      <p:pic>
        <p:nvPicPr>
          <p:cNvPr id="7" name="Image 6" descr="RÃ©sultat de recherche d'images pour &quot;logo ucad&quot;">
            <a:extLst>
              <a:ext uri="{FF2B5EF4-FFF2-40B4-BE49-F238E27FC236}">
                <a16:creationId xmlns:a16="http://schemas.microsoft.com/office/drawing/2014/main" id="{A3F0FF1F-2486-FC0A-D3AC-8721E4747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707615" cy="166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462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AF883E4-2A94-28ED-C9ED-4FA098DFE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252007"/>
            <a:ext cx="6096000" cy="455391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6036875-8AF9-9A5A-7595-173224C2A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415" y="2023283"/>
            <a:ext cx="5918790" cy="437197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0E1F779-1C44-AF9A-8295-1A271D1F0CE1}"/>
              </a:ext>
            </a:extLst>
          </p:cNvPr>
          <p:cNvSpPr txBox="1"/>
          <p:nvPr/>
        </p:nvSpPr>
        <p:spPr>
          <a:xfrm>
            <a:off x="3062181" y="4465675"/>
            <a:ext cx="3296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IHC(CK18) x40, Labo ACP UCAD(a)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BD3A311-F63E-844A-CED4-975DF08B1C72}"/>
              </a:ext>
            </a:extLst>
          </p:cNvPr>
          <p:cNvSpPr txBox="1"/>
          <p:nvPr/>
        </p:nvSpPr>
        <p:spPr>
          <a:xfrm>
            <a:off x="9438937" y="6069803"/>
            <a:ext cx="2658138" cy="30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IHC(p40) x40, Labo ACP UCAD (b)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D319AED-6E9F-8C5F-89D1-E8C7AC48CF33}"/>
              </a:ext>
            </a:extLst>
          </p:cNvPr>
          <p:cNvSpPr txBox="1"/>
          <p:nvPr/>
        </p:nvSpPr>
        <p:spPr>
          <a:xfrm>
            <a:off x="212657" y="5188688"/>
            <a:ext cx="3296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(a): positivité diffuse du CK18 sur les cellules tumorales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A31D6B3-F98D-E92E-4345-C41DB873AC92}"/>
              </a:ext>
            </a:extLst>
          </p:cNvPr>
          <p:cNvSpPr txBox="1"/>
          <p:nvPr/>
        </p:nvSpPr>
        <p:spPr>
          <a:xfrm>
            <a:off x="8378455" y="733185"/>
            <a:ext cx="3296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(b): absence de marquage du p40 sur les cellules tumorales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741E2BD-8B06-35B0-A485-D37D1ADD78DB}"/>
              </a:ext>
            </a:extLst>
          </p:cNvPr>
          <p:cNvSpPr txBox="1"/>
          <p:nvPr/>
        </p:nvSpPr>
        <p:spPr>
          <a:xfrm>
            <a:off x="2910840" y="6502400"/>
            <a:ext cx="8204200" cy="314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SSCPP:3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national, 2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international 23-24-25 mai2024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049A416-4A55-8E05-15A1-42B56FBBD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BE97-7A35-B745-BAFB-0CED91BCE40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6373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EEC247E-B07B-2A34-7ACA-C6EECDB707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031" y="489100"/>
            <a:ext cx="5771969" cy="5146154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0992B65-4BF0-0BA5-5B3D-A0ED924DE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209" y="467836"/>
            <a:ext cx="5594761" cy="514615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D6F6044-AD4E-5FAB-BD93-E7276FCA9665}"/>
              </a:ext>
            </a:extLst>
          </p:cNvPr>
          <p:cNvSpPr txBox="1"/>
          <p:nvPr/>
        </p:nvSpPr>
        <p:spPr>
          <a:xfrm>
            <a:off x="3444951" y="5337080"/>
            <a:ext cx="27836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IHC(p16) x40, Labo ACP UCAD (c)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69E857B-A3EC-BB19-BAF9-A0D7538DB938}"/>
              </a:ext>
            </a:extLst>
          </p:cNvPr>
          <p:cNvSpPr txBox="1"/>
          <p:nvPr/>
        </p:nvSpPr>
        <p:spPr>
          <a:xfrm>
            <a:off x="6358273" y="5356960"/>
            <a:ext cx="2679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IHC(p16) x200, Labo ACP UCAD (d)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B558048-761B-D7D0-BEF6-0DF1390C6011}"/>
              </a:ext>
            </a:extLst>
          </p:cNvPr>
          <p:cNvSpPr txBox="1"/>
          <p:nvPr/>
        </p:nvSpPr>
        <p:spPr>
          <a:xfrm>
            <a:off x="2424230" y="5706906"/>
            <a:ext cx="5996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(c); (d) : positivité diffuse cytoplasmique et nucléaire du P16 sur les cellules tumorales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57510C2-4AF6-0A82-28EE-16502AD979A9}"/>
              </a:ext>
            </a:extLst>
          </p:cNvPr>
          <p:cNvSpPr txBox="1"/>
          <p:nvPr/>
        </p:nvSpPr>
        <p:spPr>
          <a:xfrm>
            <a:off x="2910840" y="6502400"/>
            <a:ext cx="8204200" cy="314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SSCPP:3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national, 2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international 23-24-25 mai2024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21B5032-CCBC-51B4-3363-C12D01FB4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BE97-7A35-B745-BAFB-0CED91BCE40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8003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558214-475C-ED3C-1ADB-F15785D5D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 02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2FCA43-670A-401B-EB83-355F86C0E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Patiente de 47 ans </a:t>
            </a:r>
          </a:p>
          <a:p>
            <a:pPr marL="457200" lvl="1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Sans antécédents particuliers</a:t>
            </a:r>
          </a:p>
          <a:p>
            <a:pPr marL="457200" lvl="1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Présente  Tm ulcérobourgeonnante du CU</a:t>
            </a:r>
          </a:p>
          <a:p>
            <a:pPr marL="457200" lvl="1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Biopsie :  3 fragments reçus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                                             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250C916-668B-733D-FE51-5DDFD075FD42}"/>
              </a:ext>
            </a:extLst>
          </p:cNvPr>
          <p:cNvSpPr txBox="1"/>
          <p:nvPr/>
        </p:nvSpPr>
        <p:spPr>
          <a:xfrm>
            <a:off x="2294613" y="6502400"/>
            <a:ext cx="8204200" cy="314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SSCPP:3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national, 2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international 23-24-25 mai2024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5464B0-A604-376E-30B7-DC2BF361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BE97-7A35-B745-BAFB-0CED91BCE404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1704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7F2A4FD-92AA-543C-DEBB-5DBD257E6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09" y="377750"/>
            <a:ext cx="5635404" cy="30977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D518BC1-37BA-F285-DA93-64FF1306C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49" y="3572982"/>
            <a:ext cx="5805525" cy="2921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2C0E17C-8B8B-48AA-E01B-FD16751A4516}"/>
              </a:ext>
            </a:extLst>
          </p:cNvPr>
          <p:cNvSpPr txBox="1"/>
          <p:nvPr/>
        </p:nvSpPr>
        <p:spPr>
          <a:xfrm>
            <a:off x="616694" y="3274828"/>
            <a:ext cx="3296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HE x40, Labo ACP UCAD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5C64E84-A08F-2F7A-6956-8E3F61780ECA}"/>
              </a:ext>
            </a:extLst>
          </p:cNvPr>
          <p:cNvSpPr txBox="1"/>
          <p:nvPr/>
        </p:nvSpPr>
        <p:spPr>
          <a:xfrm>
            <a:off x="428854" y="6229601"/>
            <a:ext cx="3296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HE x250, Labo ACP UCAD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684303F-BCBC-FDB8-7F2B-3FCA3C110F69}"/>
              </a:ext>
            </a:extLst>
          </p:cNvPr>
          <p:cNvSpPr txBox="1"/>
          <p:nvPr/>
        </p:nvSpPr>
        <p:spPr>
          <a:xfrm>
            <a:off x="7272668" y="4444410"/>
            <a:ext cx="3296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Bordure palissadique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D47AD44-8009-695C-088F-473FB8C7D68C}"/>
              </a:ext>
            </a:extLst>
          </p:cNvPr>
          <p:cNvSpPr txBox="1"/>
          <p:nvPr/>
        </p:nvSpPr>
        <p:spPr>
          <a:xfrm>
            <a:off x="7676704" y="1701212"/>
            <a:ext cx="32960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Tm maligne en nappes, cellules  épithéliales cubiques</a:t>
            </a:r>
          </a:p>
          <a:p>
            <a:endParaRPr lang="fr-FR" dirty="0"/>
          </a:p>
          <a:p>
            <a:r>
              <a:rPr lang="fr-FR" dirty="0"/>
              <a:t>Stroma peu abondant, fibreux</a:t>
            </a:r>
          </a:p>
          <a:p>
            <a:endParaRPr lang="fr-FR" dirty="0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3C5AD591-EA95-B165-E2CD-E617CD05ECFE}"/>
              </a:ext>
            </a:extLst>
          </p:cNvPr>
          <p:cNvCxnSpPr/>
          <p:nvPr/>
        </p:nvCxnSpPr>
        <p:spPr>
          <a:xfrm flipH="1">
            <a:off x="3724942" y="2020186"/>
            <a:ext cx="3824174" cy="2126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E59135C1-36F9-7A50-9ECB-F6EE2FB6A40F}"/>
              </a:ext>
            </a:extLst>
          </p:cNvPr>
          <p:cNvCxnSpPr>
            <a:cxnSpLocks/>
          </p:cNvCxnSpPr>
          <p:nvPr/>
        </p:nvCxnSpPr>
        <p:spPr>
          <a:xfrm flipH="1">
            <a:off x="2814091" y="4625164"/>
            <a:ext cx="4458577" cy="5245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0F988AF-D543-D376-A9C2-AB1490479F48}"/>
              </a:ext>
            </a:extLst>
          </p:cNvPr>
          <p:cNvCxnSpPr>
            <a:cxnSpLocks/>
          </p:cNvCxnSpPr>
          <p:nvPr/>
        </p:nvCxnSpPr>
        <p:spPr>
          <a:xfrm flipH="1">
            <a:off x="4082902" y="2679405"/>
            <a:ext cx="359380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5D380FAA-45EA-7A2F-72F0-4A74E0DCE8DA}"/>
              </a:ext>
            </a:extLst>
          </p:cNvPr>
          <p:cNvSpPr txBox="1"/>
          <p:nvPr/>
        </p:nvSpPr>
        <p:spPr>
          <a:xfrm>
            <a:off x="2910840" y="6502400"/>
            <a:ext cx="8204200" cy="314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SSCPP:3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national, 2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international 23-24-25 mai2024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2980676-27C0-79C1-5ECB-8CD496789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BE97-7A35-B745-BAFB-0CED91BCE40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4765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62479EBB-2F0D-B2D9-AD73-0F5380E25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4279"/>
            <a:ext cx="10515600" cy="5432684"/>
          </a:xfrm>
        </p:spPr>
        <p:txBody>
          <a:bodyPr/>
          <a:lstStyle/>
          <a:p>
            <a:endParaRPr lang="fr-FR" dirty="0"/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HE                                        Carcinome peu différencié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Complément IHC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Flèche vers la droite 4">
            <a:extLst>
              <a:ext uri="{FF2B5EF4-FFF2-40B4-BE49-F238E27FC236}">
                <a16:creationId xmlns:a16="http://schemas.microsoft.com/office/drawing/2014/main" id="{25D82795-A444-EDA5-EB9F-DE5F421B6ABC}"/>
              </a:ext>
            </a:extLst>
          </p:cNvPr>
          <p:cNvSpPr/>
          <p:nvPr/>
        </p:nvSpPr>
        <p:spPr>
          <a:xfrm>
            <a:off x="1741582" y="1340322"/>
            <a:ext cx="2703443" cy="27829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Flèche vers le bas 5">
            <a:extLst>
              <a:ext uri="{FF2B5EF4-FFF2-40B4-BE49-F238E27FC236}">
                <a16:creationId xmlns:a16="http://schemas.microsoft.com/office/drawing/2014/main" id="{EB0E50C7-1ED3-D997-19C1-A451DE9F313E}"/>
              </a:ext>
            </a:extLst>
          </p:cNvPr>
          <p:cNvSpPr/>
          <p:nvPr/>
        </p:nvSpPr>
        <p:spPr>
          <a:xfrm>
            <a:off x="6718852" y="2014331"/>
            <a:ext cx="278296" cy="147099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EF09E69-B641-6D12-A1F1-FEDAB542DB71}"/>
              </a:ext>
            </a:extLst>
          </p:cNvPr>
          <p:cNvSpPr txBox="1"/>
          <p:nvPr/>
        </p:nvSpPr>
        <p:spPr>
          <a:xfrm>
            <a:off x="2195222" y="6502400"/>
            <a:ext cx="8204200" cy="314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SSCPP:3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national, 2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international 23-24-25 mai2024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243F3D1-D9AA-1C4B-4084-FDF7A78D1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BE97-7A35-B745-BAFB-0CED91BCE404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1710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7B9D5F-3D67-2A68-7B6F-EA1B9DEFC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37953"/>
            <a:ext cx="10515600" cy="5539010"/>
          </a:xfrm>
        </p:spPr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Complément IHC: </a:t>
            </a:r>
          </a:p>
          <a:p>
            <a:pPr marL="914400" lvl="2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 de paraffine communiqué</a:t>
            </a:r>
          </a:p>
          <a:p>
            <a:pPr marL="914400" lvl="2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Référence PM02/24</a:t>
            </a:r>
          </a:p>
          <a:p>
            <a:pPr marL="914400" lvl="2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Fixation formol</a:t>
            </a:r>
          </a:p>
          <a:p>
            <a:pPr marL="914400" lvl="2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Anticorps testés</a:t>
            </a:r>
          </a:p>
          <a:p>
            <a:pPr marL="457200" lvl="1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CK18</a:t>
            </a:r>
          </a:p>
          <a:p>
            <a:pPr marL="457200" lvl="1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P16</a:t>
            </a:r>
          </a:p>
          <a:p>
            <a:pPr marL="457200" lvl="1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P40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A1A9B82-1EB2-0871-2B39-0EB967388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BE97-7A35-B745-BAFB-0CED91BCE404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472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6FCC8B5-66AA-5210-B188-09E713BE49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" y="279400"/>
            <a:ext cx="6057900" cy="3900488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7729442-BC4A-AF5C-E2AE-072C6FE7429C}"/>
              </a:ext>
            </a:extLst>
          </p:cNvPr>
          <p:cNvSpPr txBox="1"/>
          <p:nvPr/>
        </p:nvSpPr>
        <p:spPr>
          <a:xfrm>
            <a:off x="2724894" y="3884428"/>
            <a:ext cx="3296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IHC (CK18)) x200, Labo ACP UCAD (a)</a:t>
            </a:r>
          </a:p>
        </p:txBody>
      </p:sp>
      <p:pic>
        <p:nvPicPr>
          <p:cNvPr id="10" name="Espace réservé du contenu 8">
            <a:extLst>
              <a:ext uri="{FF2B5EF4-FFF2-40B4-BE49-F238E27FC236}">
                <a16:creationId xmlns:a16="http://schemas.microsoft.com/office/drawing/2014/main" id="{8CD15C96-424F-C815-F4E4-30AE58C55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848" y="2771915"/>
            <a:ext cx="6491002" cy="3683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256AF4F-A4B6-93F8-9312-82A2B6F7A59F}"/>
              </a:ext>
            </a:extLst>
          </p:cNvPr>
          <p:cNvSpPr txBox="1"/>
          <p:nvPr/>
        </p:nvSpPr>
        <p:spPr>
          <a:xfrm>
            <a:off x="9337728" y="2811670"/>
            <a:ext cx="2913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IHC (P40)) x100, Labo ACP UCAD (b)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C0ADC7A-84BC-0EA8-8F4A-B17FA9FD567F}"/>
              </a:ext>
            </a:extLst>
          </p:cNvPr>
          <p:cNvSpPr txBox="1"/>
          <p:nvPr/>
        </p:nvSpPr>
        <p:spPr>
          <a:xfrm>
            <a:off x="212657" y="4325088"/>
            <a:ext cx="3296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(a): positivité diffuse du CK18 sur les cellules tumorales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D9659DE-23A6-12D2-D034-68E07C9C4041}"/>
              </a:ext>
            </a:extLst>
          </p:cNvPr>
          <p:cNvSpPr txBox="1"/>
          <p:nvPr/>
        </p:nvSpPr>
        <p:spPr>
          <a:xfrm>
            <a:off x="8378455" y="1410150"/>
            <a:ext cx="3296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(b): absence de marquage du p40 sur les cellules tumorales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E993D2E-7EE3-7704-2839-A2423DA707E1}"/>
              </a:ext>
            </a:extLst>
          </p:cNvPr>
          <p:cNvSpPr txBox="1"/>
          <p:nvPr/>
        </p:nvSpPr>
        <p:spPr>
          <a:xfrm>
            <a:off x="2771694" y="6522278"/>
            <a:ext cx="8204200" cy="314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SSCPP:3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national, 2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international 23-24-25 mai2024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420EF3-0279-E2CE-7563-D94F6196F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BE97-7A35-B745-BAFB-0CED91BCE404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2955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du contenu 8">
            <a:extLst>
              <a:ext uri="{FF2B5EF4-FFF2-40B4-BE49-F238E27FC236}">
                <a16:creationId xmlns:a16="http://schemas.microsoft.com/office/drawing/2014/main" id="{3CFB09AE-4543-6C52-D12D-6DF54EC88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57" y="428489"/>
            <a:ext cx="8644343" cy="569401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28EB067-6E1D-0580-A66B-A2BEA895BE4D}"/>
              </a:ext>
            </a:extLst>
          </p:cNvPr>
          <p:cNvSpPr txBox="1"/>
          <p:nvPr/>
        </p:nvSpPr>
        <p:spPr>
          <a:xfrm>
            <a:off x="5703320" y="5840226"/>
            <a:ext cx="3296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IHC (P16)) x200, Labo ACP UCAD (c)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1C4AB11-9831-9215-CC13-A686EEA9DE32}"/>
              </a:ext>
            </a:extLst>
          </p:cNvPr>
          <p:cNvSpPr txBox="1"/>
          <p:nvPr/>
        </p:nvSpPr>
        <p:spPr>
          <a:xfrm>
            <a:off x="9017000" y="2441349"/>
            <a:ext cx="3157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c); : positivité diffuse cytoplasmique et nucléaire du P16 sur les cellules tumorales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751F753-6F76-0378-BE31-1325084A4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BE97-7A35-B745-BAFB-0CED91BCE404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7744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252FB5-3E56-265D-95AA-39E9065BB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8000"/>
            <a:ext cx="10515600" cy="5668963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Dans les 2 cas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aprés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IHC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Adénocarcinome peu différencié lié à une infection à HPV</a:t>
            </a:r>
          </a:p>
        </p:txBody>
      </p:sp>
      <p:cxnSp>
        <p:nvCxnSpPr>
          <p:cNvPr id="5" name="Connecteur en angle 4">
            <a:extLst>
              <a:ext uri="{FF2B5EF4-FFF2-40B4-BE49-F238E27FC236}">
                <a16:creationId xmlns:a16="http://schemas.microsoft.com/office/drawing/2014/main" id="{C4536082-FE81-5C7B-9E6B-CCD79FEB2C00}"/>
              </a:ext>
            </a:extLst>
          </p:cNvPr>
          <p:cNvCxnSpPr/>
          <p:nvPr/>
        </p:nvCxnSpPr>
        <p:spPr>
          <a:xfrm>
            <a:off x="1473200" y="1334294"/>
            <a:ext cx="914400" cy="914400"/>
          </a:xfrm>
          <a:prstGeom prst="bentConnector3">
            <a:avLst>
              <a:gd name="adj1" fmla="val 16667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7D171D71-2D4C-99CE-81AC-A5C37DD98C4B}"/>
              </a:ext>
            </a:extLst>
          </p:cNvPr>
          <p:cNvSpPr txBox="1"/>
          <p:nvPr/>
        </p:nvSpPr>
        <p:spPr>
          <a:xfrm>
            <a:off x="2592787" y="6502400"/>
            <a:ext cx="8204200" cy="314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SSCPP:3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national, 2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international 23-24-25 mai2024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59B982-D4C2-6F00-1FC4-FDCC41DD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BE97-7A35-B745-BAFB-0CED91BCE404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2955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8FA843-78E4-BB44-AA4F-8E7BF225A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7997CC-6F1D-1815-7392-CD1D4F931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HPV </a:t>
            </a:r>
          </a:p>
          <a:p>
            <a:pPr marL="457200" lvl="1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Génotypes 16, 18,32,33,45 et 52 (oncogènes)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Associé à l’adénocarcinome du col utérin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Vaccination anti-HPV+ tests biologiques de dépistage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 </a:t>
            </a:r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rôle important :</a:t>
            </a:r>
          </a:p>
          <a:p>
            <a:pPr marL="457200" lvl="1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-Réduction incidence</a:t>
            </a:r>
          </a:p>
          <a:p>
            <a:pPr marL="457200" lvl="1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Ttt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des lésions dysplasiques.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3D0810B-C512-A0E2-E015-F103147D1599}"/>
              </a:ext>
            </a:extLst>
          </p:cNvPr>
          <p:cNvSpPr txBox="1"/>
          <p:nvPr/>
        </p:nvSpPr>
        <p:spPr>
          <a:xfrm>
            <a:off x="2294614" y="6502400"/>
            <a:ext cx="8204200" cy="314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SSCPP:3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national, 2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international 23-24-25 mai2024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7011034-D14D-B4AC-53F1-5AE0AFF3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BE97-7A35-B745-BAFB-0CED91BCE404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5405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C46D6F-38A3-3826-C34E-58D74BEB9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6C9C03-0B11-C2CA-8D13-F75E91C8B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85000" lnSpcReduction="20000"/>
          </a:bodyPr>
          <a:lstStyle/>
          <a:p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Tm maligne col utérin : phénotype glandulaire</a:t>
            </a:r>
          </a:p>
          <a:p>
            <a:pPr marL="914400" lvl="2" indent="0">
              <a:buNone/>
            </a:pPr>
            <a:r>
              <a:rPr lang="fr-F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Adénocarcinome CU moins fréquent que CE</a:t>
            </a:r>
          </a:p>
          <a:p>
            <a:pPr marL="914400" lvl="2" indent="0">
              <a:buNone/>
            </a:pPr>
            <a:r>
              <a:rPr lang="fr-F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à 25% des CCU</a:t>
            </a:r>
          </a:p>
          <a:p>
            <a:pPr marL="914400" lvl="2" indent="0">
              <a:buNone/>
            </a:pPr>
            <a:r>
              <a:rPr lang="fr-F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2éme carcinome cervical</a:t>
            </a:r>
          </a:p>
          <a:p>
            <a:pPr marL="914400" lvl="2" indent="0">
              <a:buNone/>
            </a:pPr>
            <a:r>
              <a:rPr lang="fr-F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Incidence cumulative en hausse</a:t>
            </a:r>
          </a:p>
          <a:p>
            <a:pPr marL="914400" lvl="2" indent="0">
              <a:buNone/>
            </a:pPr>
            <a:endParaRPr lang="fr-FR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FDR Majeur : infection par  HPV /génotypes 16 et 18 +++</a:t>
            </a:r>
          </a:p>
          <a:p>
            <a:pPr marL="0" indent="0">
              <a:buNone/>
            </a:pPr>
            <a:endParaRPr lang="fr-FR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SN" sz="3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HPV 16 et 18 </a:t>
            </a:r>
          </a:p>
          <a:p>
            <a:pPr marL="914400" lvl="2" indent="0">
              <a:buNone/>
            </a:pPr>
            <a:r>
              <a:rPr lang="fr-S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Haut risque</a:t>
            </a:r>
          </a:p>
          <a:p>
            <a:pPr marL="914400" lvl="2" indent="0">
              <a:buNone/>
            </a:pPr>
            <a:r>
              <a:rPr lang="fr-S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principale cause </a:t>
            </a:r>
            <a:r>
              <a:rPr lang="fr-S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 </a:t>
            </a:r>
            <a:r>
              <a:rPr lang="fr-S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pré cancers / cancers associés HPV</a:t>
            </a:r>
          </a:p>
          <a:p>
            <a:pPr marL="914400" lvl="2" indent="0">
              <a:buNone/>
            </a:pPr>
            <a:r>
              <a:rPr lang="fr-S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HPV 18 associé à des lésions d'origine glandulaire++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007A356-B9E9-6377-25B5-A1C6FFB539B3}"/>
              </a:ext>
            </a:extLst>
          </p:cNvPr>
          <p:cNvSpPr txBox="1"/>
          <p:nvPr/>
        </p:nvSpPr>
        <p:spPr>
          <a:xfrm>
            <a:off x="2910840" y="6502400"/>
            <a:ext cx="8204200" cy="314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SSCPP:3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national, 2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international 23-24-25 mai2024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9C2FA64-0A6B-144D-63FD-05EAE5E96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BE97-7A35-B745-BAFB-0CED91BCE40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504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B695E73-EFE1-5C04-DD77-5F6C83121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9897" y="1122118"/>
            <a:ext cx="8766312" cy="5378073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28FC44B-3C7E-DDDB-84A1-438B5A80F0E7}"/>
              </a:ext>
            </a:extLst>
          </p:cNvPr>
          <p:cNvSpPr txBox="1"/>
          <p:nvPr/>
        </p:nvSpPr>
        <p:spPr>
          <a:xfrm>
            <a:off x="1719471" y="5253038"/>
            <a:ext cx="33991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vous remercie!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863B3B6-EE7F-78CC-0ED3-22F9C5DC2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BE97-7A35-B745-BAFB-0CED91BCE404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003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45D911-93F6-CDE1-49F5-93FA43A58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E2DAD4-8189-06D6-45D1-F518AC2C5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Deux cas d’adénocarcinome CC +HPV</a:t>
            </a:r>
          </a:p>
          <a:p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Initalement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carcinomes peu différenciés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C6FF18A-363C-1E54-B9A3-F8938CF959B4}"/>
              </a:ext>
            </a:extLst>
          </p:cNvPr>
          <p:cNvSpPr txBox="1"/>
          <p:nvPr/>
        </p:nvSpPr>
        <p:spPr>
          <a:xfrm>
            <a:off x="2910840" y="6502400"/>
            <a:ext cx="8204200" cy="314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SSCPP:3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national, 2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international 23-24-25 mai2024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7D4BB5-8B40-D0FB-5881-BC50BFF29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BE97-7A35-B745-BAFB-0CED91BCE40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9634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546A40-56E1-A769-4F99-DC239865A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 01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2CD630-D09F-D636-9BC8-27FCEBC92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Patiente 55 ans suivie tumeur du col 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Biopsie : CE</a:t>
            </a:r>
          </a:p>
          <a:p>
            <a:pPr>
              <a:buFont typeface="Wingdings" pitchFamily="2" charset="2"/>
              <a:buChar char="è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Hystérectomie totale + annexectomie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bilat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.+ curage pelvien</a:t>
            </a:r>
          </a:p>
          <a:p>
            <a:pPr marL="0" indent="0">
              <a:buNone/>
            </a:pPr>
            <a:endParaRPr lang="fr-FR" dirty="0">
              <a:sym typeface="Wingdings" pitchFamily="2" charset="2"/>
            </a:endParaRPr>
          </a:p>
          <a:p>
            <a:pPr marL="0" indent="0">
              <a:buNone/>
            </a:pPr>
            <a:endParaRPr lang="fr-FR" dirty="0">
              <a:sym typeface="Wingdings" pitchFamily="2" charset="2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20DEEA-35C0-CB5E-ABCB-FD823F349B48}"/>
              </a:ext>
            </a:extLst>
          </p:cNvPr>
          <p:cNvSpPr txBox="1"/>
          <p:nvPr/>
        </p:nvSpPr>
        <p:spPr>
          <a:xfrm>
            <a:off x="2751816" y="6502400"/>
            <a:ext cx="8204200" cy="314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SSCPP:3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national, 2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international 23-24-25 mai2024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BF9859-7973-961F-72A4-9A874C913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BE97-7A35-B745-BAFB-0CED91BCE40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8970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E85C0C-636D-35C5-F705-694AEA1B2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6342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0E70DBC-67BD-687F-4AE4-7D1BFF3A36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3000"/>
                    </a14:imgEffect>
                    <a14:imgEffect>
                      <a14:colorTemperature colorTemp="7051"/>
                    </a14:imgEffect>
                    <a14:imgEffect>
                      <a14:saturation sat="191000"/>
                    </a14:imgEffect>
                    <a14:imgEffect>
                      <a14:brightnessContrast bright="21000" contrast="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90888" y="1554524"/>
            <a:ext cx="5205589" cy="3593945"/>
          </a:xfrm>
          <a:effectLst>
            <a:glow>
              <a:schemeClr val="accent1"/>
            </a:glow>
            <a:outerShdw blurRad="74657" dist="11789" dir="5400000" sx="70892" sy="70892" algn="ctr" rotWithShape="0">
              <a:srgbClr val="000000">
                <a:alpha val="55000"/>
              </a:srgbClr>
            </a:outerShdw>
            <a:reflection endPos="0" dist="50800" dir="5400000" sy="-100000" algn="bl" rotWithShape="0"/>
            <a:softEdge rad="0"/>
          </a:effectLst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91896011-E60F-D70A-6D3E-FB385ED93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7000"/>
                    </a14:imgEffect>
                    <a14:imgEffect>
                      <a14:colorTemperature colorTemp="7277"/>
                    </a14:imgEffect>
                    <a14:imgEffect>
                      <a14:saturation sat="163000"/>
                    </a14:imgEffect>
                    <a14:imgEffect>
                      <a14:brightnessContrast bright="37000" contras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983360" y="3126775"/>
            <a:ext cx="5205589" cy="292814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4AA02F4-08FE-8624-BA8B-52A01A5D9E62}"/>
              </a:ext>
            </a:extLst>
          </p:cNvPr>
          <p:cNvSpPr txBox="1"/>
          <p:nvPr/>
        </p:nvSpPr>
        <p:spPr>
          <a:xfrm>
            <a:off x="2652426" y="6502400"/>
            <a:ext cx="8204200" cy="314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SSCPP:3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national, 2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international 23-24-25 mai2024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CD80140-C82C-F3A2-E359-98D8EAD133A7}"/>
              </a:ext>
            </a:extLst>
          </p:cNvPr>
          <p:cNvSpPr txBox="1"/>
          <p:nvPr/>
        </p:nvSpPr>
        <p:spPr>
          <a:xfrm>
            <a:off x="3669013" y="4818244"/>
            <a:ext cx="3296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HE x1000, Labo ACP UCAD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7C03A92-ECE9-564A-00E3-53E1FC1FC48E}"/>
              </a:ext>
            </a:extLst>
          </p:cNvPr>
          <p:cNvSpPr txBox="1"/>
          <p:nvPr/>
        </p:nvSpPr>
        <p:spPr>
          <a:xfrm>
            <a:off x="9075908" y="5724940"/>
            <a:ext cx="2155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HE x100, Labo ACP UCAD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2CF10A-C6CB-99A1-1536-C93E7ED33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BE97-7A35-B745-BAFB-0CED91BCE40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9552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550B628D-E13E-F230-D404-6D8F15327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51"/>
                    </a14:imgEffect>
                    <a14:imgEffect>
                      <a14:saturation sat="164000"/>
                    </a14:imgEffect>
                    <a14:imgEffect>
                      <a14:brightnessContrast bright="42000" contrast="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881" y="457316"/>
            <a:ext cx="5715000" cy="4574645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9DA1EC3-6F5B-6D93-C77E-99A91D5E7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894" y="2386316"/>
            <a:ext cx="6086054" cy="373523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1D5B39E-76D6-340A-7FE8-B3F3EAD944E0}"/>
              </a:ext>
            </a:extLst>
          </p:cNvPr>
          <p:cNvSpPr txBox="1"/>
          <p:nvPr/>
        </p:nvSpPr>
        <p:spPr>
          <a:xfrm>
            <a:off x="2294613" y="6422888"/>
            <a:ext cx="8204200" cy="314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SSCPP:3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national, 2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international 23-24-25 mai2024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5E565D9-8FDC-D2FE-29F9-FAFBC9CAD860}"/>
              </a:ext>
            </a:extLst>
          </p:cNvPr>
          <p:cNvSpPr txBox="1"/>
          <p:nvPr/>
        </p:nvSpPr>
        <p:spPr>
          <a:xfrm>
            <a:off x="3688889" y="4659217"/>
            <a:ext cx="3296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HE x250, Labo ACP UCAD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86C6F06-3223-C2C7-9DCF-0B9D3AD4E1C5}"/>
              </a:ext>
            </a:extLst>
          </p:cNvPr>
          <p:cNvSpPr txBox="1"/>
          <p:nvPr/>
        </p:nvSpPr>
        <p:spPr>
          <a:xfrm>
            <a:off x="9791527" y="5844209"/>
            <a:ext cx="2400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HE x400, Labo ACP UCAD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50779A9-E914-5BF0-3318-FBD868B17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BE97-7A35-B745-BAFB-0CED91BCE40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6963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71324B9D-ED7C-319E-0993-927E0D984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0726"/>
            <a:ext cx="10515600" cy="5156237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Hystérectomie totale +annexectomie Bilatérale+ curage pelvien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 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       carcinome peu différencié infiltrant du col classée pT1bNxM0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Complément IHC</a:t>
            </a:r>
          </a:p>
        </p:txBody>
      </p:sp>
      <p:sp>
        <p:nvSpPr>
          <p:cNvPr id="11" name="Flèche vers la droite 10">
            <a:extLst>
              <a:ext uri="{FF2B5EF4-FFF2-40B4-BE49-F238E27FC236}">
                <a16:creationId xmlns:a16="http://schemas.microsoft.com/office/drawing/2014/main" id="{F57203DB-6241-1081-9F94-BDCF74DDD7D6}"/>
              </a:ext>
            </a:extLst>
          </p:cNvPr>
          <p:cNvSpPr/>
          <p:nvPr/>
        </p:nvSpPr>
        <p:spPr>
          <a:xfrm>
            <a:off x="1943788" y="2853859"/>
            <a:ext cx="2540000" cy="7789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560BC5-D12D-A02D-1648-5D9534015BA2}"/>
              </a:ext>
            </a:extLst>
          </p:cNvPr>
          <p:cNvSpPr txBox="1"/>
          <p:nvPr/>
        </p:nvSpPr>
        <p:spPr>
          <a:xfrm>
            <a:off x="2712060" y="6502400"/>
            <a:ext cx="8204200" cy="314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SSCPP:3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national, 2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international 23-24-25 mai2024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EEF4029-6B86-BB26-8277-3D9EB7670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BE97-7A35-B745-BAFB-0CED91BCE40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7774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AAC64F-EFBB-288D-24CC-1028788D2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0400"/>
            <a:ext cx="10515600" cy="5516563"/>
          </a:xfrm>
        </p:spPr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Complément IHC: </a:t>
            </a:r>
          </a:p>
          <a:p>
            <a:pPr marL="914400" lvl="2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 de paraffine</a:t>
            </a:r>
          </a:p>
          <a:p>
            <a:pPr marL="914400" lvl="2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Référence F1884/23</a:t>
            </a:r>
          </a:p>
          <a:p>
            <a:pPr marL="914400" lvl="2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Fixation formol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Anticorps testés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CK18: </a:t>
            </a:r>
          </a:p>
          <a:p>
            <a:pPr marL="914400" lvl="2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Coloration cytoplasmique et membranaire</a:t>
            </a:r>
          </a:p>
          <a:p>
            <a:pPr marL="914400" lvl="2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cellules épithéliales non stratifiés</a:t>
            </a:r>
          </a:p>
          <a:p>
            <a:pPr marL="914400" lvl="2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Adénocarcinome</a:t>
            </a:r>
          </a:p>
          <a:p>
            <a:pPr marL="0" indent="0">
              <a:buNone/>
            </a:pPr>
            <a:endParaRPr lang="fr-FR" dirty="0"/>
          </a:p>
          <a:p>
            <a:pPr marL="914400" lvl="2" indent="0">
              <a:buNone/>
            </a:pPr>
            <a:endParaRPr lang="fr-FR" dirty="0"/>
          </a:p>
          <a:p>
            <a:pPr marL="914400" lvl="2" indent="0">
              <a:buNone/>
            </a:pPr>
            <a:endParaRPr lang="fr-FR" dirty="0"/>
          </a:p>
          <a:p>
            <a:pPr marL="914400" lvl="2" indent="0">
              <a:buNone/>
            </a:pPr>
            <a:endParaRPr lang="fr-FR" dirty="0"/>
          </a:p>
          <a:p>
            <a:pPr marL="914400" lvl="2" indent="0">
              <a:buNone/>
            </a:pP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ACF6468-A913-52DD-7AB2-8EADD5B171C9}"/>
              </a:ext>
            </a:extLst>
          </p:cNvPr>
          <p:cNvSpPr txBox="1"/>
          <p:nvPr/>
        </p:nvSpPr>
        <p:spPr>
          <a:xfrm>
            <a:off x="2533153" y="6502400"/>
            <a:ext cx="8204200" cy="314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SSCPP:3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national, 2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international 23-24-25 mai2024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0D810F-AE6D-1CA8-C60C-7BB885907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BE97-7A35-B745-BAFB-0CED91BCE40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9061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25E683-3F52-E808-AD39-E70AAA6AE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6600"/>
            <a:ext cx="10515600" cy="54403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P16:</a:t>
            </a:r>
          </a:p>
          <a:p>
            <a:pPr marL="457200" lvl="1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Coloration positive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 coloration en bloc nucléaire /cytoplasmique</a:t>
            </a:r>
          </a:p>
          <a:p>
            <a:pPr marL="457200" lvl="1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Intéressant couches basales et parabasales</a:t>
            </a:r>
          </a:p>
          <a:p>
            <a:pPr marL="457200" lvl="1" indent="0">
              <a:buNone/>
            </a:pPr>
            <a:r>
              <a:rPr lang="fr-S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Positivité</a:t>
            </a:r>
            <a:r>
              <a:rPr lang="fr-S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 corrélation avec l'infection oncogène par le HPV</a:t>
            </a:r>
          </a:p>
          <a:p>
            <a:pPr marL="457200" lvl="1" indent="0">
              <a:buNone/>
            </a:pPr>
            <a:endParaRPr lang="fr-SN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fr-SN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fr-S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P40 :</a:t>
            </a:r>
          </a:p>
          <a:p>
            <a:pPr marL="457200" lvl="1" indent="0">
              <a:buNone/>
            </a:pPr>
            <a:r>
              <a:rPr lang="fr-S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Marqueur nucléaire </a:t>
            </a:r>
          </a:p>
          <a:p>
            <a:pPr marL="457200" lvl="1" indent="0" fontAlgn="base">
              <a:buNone/>
            </a:pPr>
            <a:r>
              <a:rPr lang="fr-S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Généralement positif CE de tout site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4EB564E-538F-3483-EB4A-18486B70A32C}"/>
              </a:ext>
            </a:extLst>
          </p:cNvPr>
          <p:cNvSpPr txBox="1"/>
          <p:nvPr/>
        </p:nvSpPr>
        <p:spPr>
          <a:xfrm>
            <a:off x="2075952" y="6502400"/>
            <a:ext cx="8204200" cy="314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SSCPP:3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national, 2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international 23-24-25 mai2024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6A5034-3306-C66C-1258-7855E1BA1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7BE97-7A35-B745-BAFB-0CED91BCE40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190489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3369</TotalTime>
  <Words>755</Words>
  <Application>Microsoft Macintosh PowerPoint</Application>
  <PresentationFormat>Grand écran</PresentationFormat>
  <Paragraphs>151</Paragraphs>
  <Slides>20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</vt:lpstr>
      <vt:lpstr>Thème Office</vt:lpstr>
      <vt:lpstr>Adénocarcinome du col utérin lié au HPV: à propos de deux cas colligés</vt:lpstr>
      <vt:lpstr>Introduction</vt:lpstr>
      <vt:lpstr>Objectifs</vt:lpstr>
      <vt:lpstr>Observation 01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Observation 02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Adénocarcinome du col utérin lié au HPV: à propos de deux cas colligés</dc:title>
  <dc:creator>foba lassana</dc:creator>
  <cp:lastModifiedBy>foba lassana</cp:lastModifiedBy>
  <cp:revision>7</cp:revision>
  <dcterms:created xsi:type="dcterms:W3CDTF">2024-05-21T14:27:34Z</dcterms:created>
  <dcterms:modified xsi:type="dcterms:W3CDTF">2024-05-24T14:56:42Z</dcterms:modified>
</cp:coreProperties>
</file>