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6" r:id="rId10"/>
    <p:sldId id="269" r:id="rId11"/>
    <p:sldId id="265" r:id="rId12"/>
    <p:sldId id="268" r:id="rId13"/>
    <p:sldId id="267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1"/>
    <p:restoredTop sz="93581"/>
  </p:normalViewPr>
  <p:slideViewPr>
    <p:cSldViewPr snapToGrid="0">
      <p:cViewPr varScale="1">
        <p:scale>
          <a:sx n="95" d="100"/>
          <a:sy n="95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Graphique%20dans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Graphique%20dans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8991630212890057"/>
          <c:y val="0"/>
          <c:w val="0.52201939340915715"/>
          <c:h val="0.93874076371875714"/>
        </c:manualLayout>
      </c:layout>
      <c:pieChart>
        <c:varyColors val="1"/>
        <c:ser>
          <c:idx val="0"/>
          <c:order val="0"/>
          <c:tx>
            <c:strRef>
              <c:f>'[Graphique dans Microsoft PowerPoint]Feuil1'!$B$1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86C-1B45-93CF-6987CCF879D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86C-1B45-93CF-6987CCF879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'[Graphique dans Microsoft PowerPoint]Feuil1'!$A$2:$A$3</c:f>
              <c:strCache>
                <c:ptCount val="2"/>
                <c:pt idx="0">
                  <c:v>Femmes</c:v>
                </c:pt>
                <c:pt idx="1">
                  <c:v>Hommes</c:v>
                </c:pt>
              </c:strCache>
            </c:strRef>
          </c:cat>
          <c:val>
            <c:numRef>
              <c:f>'[Graphique dans Microsoft PowerPoint]Feuil1'!$B$2:$B$3</c:f>
              <c:numCache>
                <c:formatCode>General</c:formatCode>
                <c:ptCount val="2"/>
                <c:pt idx="0">
                  <c:v>74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6C-1B45-93CF-6987CCF879D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8863570084042534E-2"/>
          <c:y val="0.13917010373703287"/>
          <c:w val="0.94113642991595747"/>
          <c:h val="0.80067777986085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PowerPoint]Feuil1'!$F$19</c:f>
              <c:strCache>
                <c:ptCount val="1"/>
                <c:pt idx="0">
                  <c:v>moyenne d'âge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'[Graphique dans Microsoft PowerPoint]Feuil1'!$E$20:$E$21</c:f>
              <c:strCache>
                <c:ptCount val="2"/>
                <c:pt idx="0">
                  <c:v>Homme</c:v>
                </c:pt>
                <c:pt idx="1">
                  <c:v>Femme</c:v>
                </c:pt>
              </c:strCache>
            </c:strRef>
          </c:cat>
          <c:val>
            <c:numRef>
              <c:f>'[Graphique dans Microsoft PowerPoint]Feuil1'!$F$20:$F$21</c:f>
              <c:numCache>
                <c:formatCode>General</c:formatCode>
                <c:ptCount val="2"/>
                <c:pt idx="0">
                  <c:v>42</c:v>
                </c:pt>
                <c:pt idx="1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9-0742-8D49-0AACA73B1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586720"/>
        <c:axId val="561563616"/>
      </c:barChart>
      <c:catAx>
        <c:axId val="56158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63616"/>
        <c:crosses val="autoZero"/>
        <c:auto val="1"/>
        <c:lblAlgn val="ctr"/>
        <c:lblOffset val="100"/>
        <c:noMultiLvlLbl val="0"/>
      </c:catAx>
      <c:valAx>
        <c:axId val="56156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158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21D2A-F2CB-8F43-8F27-70DDEF816B09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4F399-B06E-1E48-8D55-FA89B27248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8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784A9-459E-7046-A33F-35F7C6843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E8C72A-0295-F5C1-8BA2-842B114A2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EE23DF-8C4B-C98A-0919-2B4066F2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0387-F563-F64A-9A7C-C83ED415EB55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148FE3-0E97-EEC8-F832-C80DDEEF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BCEFB3-9BDD-C890-40ED-6FF1CF9B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18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64B14-8153-4FF2-5B5D-B4D14344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DBC1F5-4BD8-A673-184E-7DC4C3760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BB6D19-9686-F6BF-70BE-43FEBC46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79CE-6560-994C-90DE-3127E057F88F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A6F123-4A59-1732-B2B3-5E35033E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A8DD84-A1A4-70D2-915B-BA9B6811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99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41E315F-02A4-535C-F33F-5AD99A1EB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FC92C2-132F-8314-3A8F-7E1DF31E1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188F20-D20C-F2D8-6ED3-73F9BED5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D2AD3-37FB-5640-BA4B-0D6FD38BC464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3101C5-7162-061D-D5E4-7B3D531A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2474FD-8FE3-ACDD-56FF-006C4741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78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F0C36-95B6-E68F-F28B-5E7B2AF9B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19441-EA33-2030-CCBE-F04411C8B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8FD07F-95D0-CAF4-EEFE-B7815A14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BA47-6AEC-7243-904B-C6DC1B33172C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D5860-B7CA-DD08-24FE-9F2B0FD0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FECD83-55A9-1FD5-1F2F-21216C36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75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E4BDF-A2AB-CCFF-F026-B4296EBD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FBE816-784B-955E-983E-68BBFDFB5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17413-A968-259B-46D8-B5E6563C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D28E-B2AB-3146-B5C9-58F1BDACB17F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62235D-5F89-88D1-115B-96948F99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D22853-623C-EC6D-7513-11D9AB89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96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35C8C-AE2F-C15F-B901-D91DB6A0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88DEDB-C428-74CE-0F21-F54EA35A5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88373C-510B-AACF-4A9A-F84EF8059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A5CED7-2F2A-06E5-404E-2B98BE8F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B797-CD5E-1F40-86DC-A767C0DD8A36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CCEBD9-9165-7E80-CDE9-3A2E3A46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0A656B-BA1F-5270-6DB2-ABB66317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45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2B185-19C6-97BC-0F62-D8C2ECAB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2A7BAC-5014-DC5A-CA44-5745CBB82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225FF3-6533-887C-9508-88D7185E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D7F79E-C4A7-67AD-6293-FC6FE2D98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6B71F6-5F6B-0D4C-086B-BD44E2FC7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98AB6DB-0F70-6E1C-0565-B608757A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48B5-C450-6F4F-BA04-19916FC647FD}" type="datetime1">
              <a:rPr lang="fr-SN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30F047-3310-372D-4807-F7ADA207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9F25439-D18C-1598-A2CD-A80CB0AA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07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DFF29-91C2-2892-E455-03410D60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52106A-2093-32FD-FE09-FB295344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00370-9E6E-914D-A694-FA7251836B4C}" type="datetime1">
              <a:rPr lang="fr-SN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F41C77-7907-9398-B278-210E792D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79F541-CF91-A6A2-51A3-6772AE43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80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F6776A-9786-485B-EB7D-14BE268F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F04B-6DA5-5D4F-838B-608B41400ACD}" type="datetime1">
              <a:rPr lang="fr-SN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48FE8C-CB43-7C17-DC3C-F5EF9712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28C2AB-DFB1-3CA5-9712-ECDC5D68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89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7E761-D7E2-EA44-7176-62A08AA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92E024-37F2-052F-B903-DE61A2C49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BB9039-C5C8-6B21-8012-2EC59586C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22C279-A496-7F45-1391-0E1AC9CF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F5F7-F0CA-5542-BB68-0410AC2483C5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DC68BF-FE9B-C676-A19C-4B95D6BE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81C35F-D8A0-AD2E-2B89-593D9244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26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CCAF9-2205-820A-C393-76FCDE1E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183F1B7-62CC-B5E1-A74D-B7407901F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CEDABE-7BA9-EB86-4005-8E3E57448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78EDF3-F08F-E555-9211-7CA9AAA0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94FA8-6E16-5849-B688-6008E84892A3}" type="datetime1">
              <a:rPr lang="fr-SN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325111-B273-E02E-52B9-2683D275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95B422-12D4-4CC9-9FC2-0179B5A7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15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C33B45-9DDA-9AEC-8003-C42782AB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74E7B1-C5D6-6203-2AAC-E92C4DEA7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A36D2D-0510-96CA-78A9-C576842AF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691E5-27C1-2F46-A3B6-3B338C2D3ED5}" type="datetime1">
              <a:rPr lang="fr-SN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1034CD-0336-0E8C-F6B0-8A5346C0E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734AE7-8BF7-B361-0E75-D9508FB98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127F-BFF9-A341-8C78-432F454F7D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64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8AA47-1077-9256-5EA5-A866924D8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4520"/>
            <a:ext cx="9144000" cy="1874520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Lésions virales de l’œsophage HPV induits au laboratoire d’anatomie et cytologie pathologique de la Faculté de Médecine (UCAD)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BB3C7F-67EF-3968-702C-85B7341F3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4740" y="5488485"/>
            <a:ext cx="8398566" cy="523695"/>
          </a:xfrm>
        </p:spPr>
        <p:txBody>
          <a:bodyPr/>
          <a:lstStyle/>
          <a:p>
            <a:r>
              <a:rPr lang="fr-FR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M. D. B</a:t>
            </a:r>
            <a:r>
              <a:rPr lang="fr-FR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DEGUENONVO G. ; NGOM N.K ; I.THIAM ; DIAL C. ;</a:t>
            </a:r>
            <a:endParaRPr lang="fr-SN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8DCABA-9305-83C5-1070-8EE0C3D02ABB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FF24BE-5249-1C3C-C164-D0114268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06840" y="52000"/>
            <a:ext cx="3049344" cy="1382992"/>
          </a:xfrm>
          <a:prstGeom prst="rect">
            <a:avLst/>
          </a:prstGeom>
        </p:spPr>
      </p:pic>
      <p:pic>
        <p:nvPicPr>
          <p:cNvPr id="7" name="Image 6" descr="RÃ©sultat de recherche d'images pour &quot;logo ucad&quot;">
            <a:extLst>
              <a:ext uri="{FF2B5EF4-FFF2-40B4-BE49-F238E27FC236}">
                <a16:creationId xmlns:a16="http://schemas.microsoft.com/office/drawing/2014/main" id="{8379C42B-B120-BB02-328A-B8FC0A30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22860"/>
            <a:ext cx="1805941" cy="141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09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4DE24-5D82-5A8E-A653-9D558910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(7)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D53FB6-12D4-F041-DC8F-F8A0B37B9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6003"/>
                    </a14:imgEffect>
                    <a14:imgEffect>
                      <a14:saturation sat="106000"/>
                    </a14:imgEffect>
                    <a14:imgEffect>
                      <a14:brightnessContrast bright="11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5801784" cy="407003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ED1596-D024-698B-E6C9-25BD813CC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80" y="3703955"/>
            <a:ext cx="4206240" cy="26517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C31AC0F-DC56-90A8-9557-9A97E192F5E0}"/>
              </a:ext>
            </a:extLst>
          </p:cNvPr>
          <p:cNvSpPr txBox="1"/>
          <p:nvPr/>
        </p:nvSpPr>
        <p:spPr>
          <a:xfrm>
            <a:off x="224790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30C7BB-5C1B-C09B-01EC-7F749D2824E8}"/>
              </a:ext>
            </a:extLst>
          </p:cNvPr>
          <p:cNvSpPr txBox="1"/>
          <p:nvPr/>
        </p:nvSpPr>
        <p:spPr>
          <a:xfrm>
            <a:off x="4571474" y="546354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x40, Labo ACP UCAD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F9AA99-8E55-AD74-0DC5-C97620446318}"/>
              </a:ext>
            </a:extLst>
          </p:cNvPr>
          <p:cNvSpPr txBox="1"/>
          <p:nvPr/>
        </p:nvSpPr>
        <p:spPr>
          <a:xfrm>
            <a:off x="8838674" y="605028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x100, Labo ACP UCAD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40435C-8254-81D0-4ACE-B1CEB4EA9198}"/>
              </a:ext>
            </a:extLst>
          </p:cNvPr>
          <p:cNvSpPr txBox="1"/>
          <p:nvPr/>
        </p:nvSpPr>
        <p:spPr>
          <a:xfrm>
            <a:off x="2178423" y="5943600"/>
            <a:ext cx="314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Papillome avec stigmates d’HPV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75F115-C669-7BBD-145B-39652762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69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0456522-E5F5-A260-59CA-905447BF3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660" y="1737360"/>
            <a:ext cx="8168640" cy="4430316"/>
          </a:xfr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B9C009D-7468-B404-69FD-F1FBAC16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(8)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416D44-3F9D-3232-CC0D-B7B074D083C9}"/>
              </a:ext>
            </a:extLst>
          </p:cNvPr>
          <p:cNvSpPr txBox="1"/>
          <p:nvPr/>
        </p:nvSpPr>
        <p:spPr>
          <a:xfrm>
            <a:off x="2476500" y="652526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0A34AD-8561-833A-0AE3-E7FEA0577EB9}"/>
              </a:ext>
            </a:extLst>
          </p:cNvPr>
          <p:cNvSpPr txBox="1"/>
          <p:nvPr/>
        </p:nvSpPr>
        <p:spPr>
          <a:xfrm>
            <a:off x="7840454" y="585216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x100, Labo ACP UCAD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5BAE9E-B8A3-A771-53F9-C5F4F277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35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3E0A9DA-DACA-73AF-08C1-59C6D04E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2" y="1884701"/>
            <a:ext cx="5736168" cy="3921739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CDED734F-5FF0-696B-F40F-3FFED648E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7960" y="1870941"/>
            <a:ext cx="5654040" cy="3935499"/>
          </a:xfr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F1743BFD-91A1-D522-91E6-021FD94F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(9)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0B8C9D-26F1-D4C3-7B79-DDA68476D606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99EFAF-9C3D-EDCF-E486-DEB0AE92B1CC}"/>
              </a:ext>
            </a:extLst>
          </p:cNvPr>
          <p:cNvSpPr txBox="1"/>
          <p:nvPr/>
        </p:nvSpPr>
        <p:spPr>
          <a:xfrm>
            <a:off x="3885674" y="546354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x40, Labo ACP UCAD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AFA2DA-5155-8E7E-B7DC-CC37D4525E49}"/>
              </a:ext>
            </a:extLst>
          </p:cNvPr>
          <p:cNvSpPr txBox="1"/>
          <p:nvPr/>
        </p:nvSpPr>
        <p:spPr>
          <a:xfrm>
            <a:off x="10080734" y="546354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x40, Labo ACP UCAD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90FB66-D42E-373F-B40A-BBFDD5BD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59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8838648-F5AF-E9CE-6478-46723E5C8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2" y="1690688"/>
            <a:ext cx="6055808" cy="45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CCA9D1C-8DF4-C5CD-F954-EFC184EA7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92" y="1622110"/>
            <a:ext cx="4970556" cy="2452016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38FB853F-6434-E0BA-0FE8-64FB1DE4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56984"/>
          </a:xfrm>
        </p:spPr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(10)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C11E7B-B5A4-FFB6-3131-DB0FE0279070}"/>
              </a:ext>
            </a:extLst>
          </p:cNvPr>
          <p:cNvSpPr txBox="1"/>
          <p:nvPr/>
        </p:nvSpPr>
        <p:spPr>
          <a:xfrm>
            <a:off x="2910840" y="654812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12EE46-1210-135E-D03B-EACD452E9158}"/>
              </a:ext>
            </a:extLst>
          </p:cNvPr>
          <p:cNvSpPr txBox="1"/>
          <p:nvPr/>
        </p:nvSpPr>
        <p:spPr>
          <a:xfrm>
            <a:off x="4640054" y="594360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x40, Labo ACP UCAD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7E94336-9830-19FE-BB92-E898511BEAE7}"/>
              </a:ext>
            </a:extLst>
          </p:cNvPr>
          <p:cNvSpPr txBox="1"/>
          <p:nvPr/>
        </p:nvSpPr>
        <p:spPr>
          <a:xfrm>
            <a:off x="9806414" y="3703320"/>
            <a:ext cx="20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HE x200, Labo ACP UCAD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F3675-C180-6871-957C-88DB3BFB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564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6C415-9216-FD9E-89A8-D4AE2520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A2594C-5147-BB6A-AE16-4D7FE6E22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Lésions virales œsophagiennes HPV+  </a:t>
            </a:r>
            <a:r>
              <a:rPr lang="fr-FR" dirty="0">
                <a:sym typeface="Wingdings" pitchFamily="2" charset="2"/>
              </a:rPr>
              <a:t></a:t>
            </a:r>
            <a:r>
              <a:rPr lang="fr-FR" dirty="0"/>
              <a:t> conditions potentiellement graves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Reconnaissance +  PEC précoces </a:t>
            </a:r>
            <a:r>
              <a:rPr lang="fr-SN" b="0" i="0" dirty="0">
                <a:solidFill>
                  <a:srgbClr val="212121"/>
                </a:solidFill>
                <a:effectLst/>
                <a:latin typeface="-apple-system"/>
              </a:rPr>
              <a:t> ≠ évolution </a:t>
            </a:r>
            <a:r>
              <a:rPr lang="fr-SN" b="0" i="0" dirty="0">
                <a:solidFill>
                  <a:srgbClr val="212121"/>
                </a:solidFill>
                <a:effectLst/>
                <a:latin typeface="-apple-system"/>
                <a:sym typeface="Wingdings" pitchFamily="2" charset="2"/>
              </a:rPr>
              <a:t>Cancer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Stratégie préventive = vaccination contre HPV+++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09436C-7258-7F68-E032-DDBB518F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151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5347381-7E21-0E4A-6E41-8673A826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180" y="1094692"/>
            <a:ext cx="8229600" cy="466861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820A3-38DA-BD0E-23B8-5D465D347481}"/>
              </a:ext>
            </a:extLst>
          </p:cNvPr>
          <p:cNvSpPr txBox="1"/>
          <p:nvPr/>
        </p:nvSpPr>
        <p:spPr>
          <a:xfrm>
            <a:off x="1531620" y="1257300"/>
            <a:ext cx="482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Merci de votre attention!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22C6FE1-D5CA-4F50-EC59-EBD87B1A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30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88E63-9ED8-890C-65B7-77662EB5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Introduction(1)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13EE2-445A-412C-8D62-B6FD00C77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Lésions virales œsophage HPV  induites 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souvent sous-diagnostiquées. </a:t>
            </a:r>
          </a:p>
          <a:p>
            <a:pPr marL="457200" lvl="1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HPV ++: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cancers du col de l’utérus </a:t>
            </a:r>
          </a:p>
          <a:p>
            <a:pPr marL="457200" lvl="1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Oropharynx</a:t>
            </a:r>
          </a:p>
          <a:p>
            <a:pPr marL="457200" lvl="1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autres muqueuses : œsophage…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ED3A6A-5E8D-F0DE-8B1C-1C4BF80EE404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A80FCB-B1FF-F88C-53F4-D7725A95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957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BDFD2-8B3F-3623-113A-22F5464B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82420D-4E3A-2708-6ED3-8B268DBB7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Inflammation chronique                      dysplasie ( bas /haut grade)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carcinome épidermoïde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Détection  précoce ++: amélioration PEC patients.</a:t>
            </a: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A8A6F96C-D6D9-0C9F-AFCC-8C6AFC0639D2}"/>
              </a:ext>
            </a:extLst>
          </p:cNvPr>
          <p:cNvSpPr/>
          <p:nvPr/>
        </p:nvSpPr>
        <p:spPr>
          <a:xfrm>
            <a:off x="4750904" y="1888434"/>
            <a:ext cx="1384852" cy="3379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35B5B5D2-A87C-B83A-52C3-85140E350347}"/>
              </a:ext>
            </a:extLst>
          </p:cNvPr>
          <p:cNvSpPr/>
          <p:nvPr/>
        </p:nvSpPr>
        <p:spPr>
          <a:xfrm>
            <a:off x="7036904" y="2504664"/>
            <a:ext cx="357809" cy="13318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3E20CB-1B65-41D8-635D-D05502BD1367}"/>
              </a:ext>
            </a:extLst>
          </p:cNvPr>
          <p:cNvSpPr txBox="1"/>
          <p:nvPr/>
        </p:nvSpPr>
        <p:spPr>
          <a:xfrm>
            <a:off x="272796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67A132-C82E-BD06-813E-A78C295B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61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1D66F-D934-21E3-1B3F-A6C83CA9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5"/>
            <a:ext cx="10515600" cy="1026353"/>
          </a:xfrm>
        </p:spPr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Matériels et méthodes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4EC547-8DE5-5588-5B2A-3CF677A21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3548"/>
            <a:ext cx="10515600" cy="58044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S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Etude rétrospective/descriptive  </a:t>
            </a:r>
          </a:p>
          <a:p>
            <a:pPr algn="just"/>
            <a:endParaRPr lang="fr-SN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S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mois [01 Janvier 2023 - 30 Avril 2024]</a:t>
            </a:r>
          </a:p>
          <a:p>
            <a:pPr algn="just"/>
            <a:endParaRPr lang="fr-SN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S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Laboratoire d’Anatomie et  Cytologie Pathologique / UCAD</a:t>
            </a:r>
          </a:p>
          <a:p>
            <a:pPr marL="457200" lvl="1" indent="0" algn="just">
              <a:buNone/>
            </a:pPr>
            <a:endParaRPr lang="fr-SN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S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lésions œsophagiennes + signes d’infection HPV</a:t>
            </a:r>
          </a:p>
          <a:p>
            <a:pPr algn="just"/>
            <a:endParaRPr lang="fr-SN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S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S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aramètres étudiés </a:t>
            </a:r>
            <a:r>
              <a:rPr lang="fr-S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buFont typeface="Police système Courant"/>
              <a:buChar char="-"/>
            </a:pPr>
            <a:r>
              <a:rPr lang="fr-S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sexe</a:t>
            </a:r>
          </a:p>
          <a:p>
            <a:pPr lvl="1" algn="just">
              <a:buFont typeface="Police système Courant"/>
              <a:buChar char="-"/>
            </a:pPr>
            <a:r>
              <a:rPr lang="fr-S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âge</a:t>
            </a:r>
          </a:p>
          <a:p>
            <a:pPr lvl="1" algn="just">
              <a:buFont typeface="Police système Courant"/>
              <a:buChar char="-"/>
            </a:pPr>
            <a:r>
              <a:rPr lang="fr-S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renseignements cliniques et fibroscopiques</a:t>
            </a:r>
          </a:p>
          <a:p>
            <a:pPr lvl="1" algn="just">
              <a:buFont typeface="Police système Courant"/>
              <a:buChar char="-"/>
            </a:pPr>
            <a:r>
              <a:rPr lang="fr-S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résultats histologiques</a:t>
            </a:r>
            <a:r>
              <a:rPr lang="fr-S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1B07EB-01B2-7499-ED2B-709EF15E3398}"/>
              </a:ext>
            </a:extLst>
          </p:cNvPr>
          <p:cNvSpPr txBox="1"/>
          <p:nvPr/>
        </p:nvSpPr>
        <p:spPr>
          <a:xfrm>
            <a:off x="2636520" y="659384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01EDE3-5AEE-6FDF-7772-83A73AA8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36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23FFE-C923-2E24-D79D-E092F8F7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DED07-0BBC-B411-680C-4361FF58C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Sexe 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E61B0550-F846-C5CE-9CE1-CFDC7C01A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836824"/>
              </p:ext>
            </p:extLst>
          </p:nvPr>
        </p:nvGraphicFramePr>
        <p:xfrm>
          <a:off x="2008414" y="2016125"/>
          <a:ext cx="8690066" cy="4160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B4C8745-9748-0913-4118-E3BF86A74319}"/>
              </a:ext>
            </a:extLst>
          </p:cNvPr>
          <p:cNvSpPr txBox="1"/>
          <p:nvPr/>
        </p:nvSpPr>
        <p:spPr>
          <a:xfrm>
            <a:off x="29108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2F2EE2-0F79-B274-DB0D-9FE6F83D5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39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95680-6859-F147-9E09-3E7E56F1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(2)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E97D1-9B62-2530-5CEC-160950379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94460"/>
            <a:ext cx="11170920" cy="4782503"/>
          </a:xfrm>
        </p:spPr>
        <p:txBody>
          <a:bodyPr/>
          <a:lstStyle/>
          <a:p>
            <a:r>
              <a:rPr lang="fr-FR" dirty="0"/>
              <a:t>Age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62479AD5-61B5-3088-2432-673F35446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071113"/>
              </p:ext>
            </p:extLst>
          </p:nvPr>
        </p:nvGraphicFramePr>
        <p:xfrm>
          <a:off x="525780" y="1965959"/>
          <a:ext cx="851916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6187BEE-65E7-E4C4-CB3D-F03CF33124FA}"/>
              </a:ext>
            </a:extLst>
          </p:cNvPr>
          <p:cNvSpPr txBox="1"/>
          <p:nvPr/>
        </p:nvSpPr>
        <p:spPr>
          <a:xfrm>
            <a:off x="9784080" y="2628900"/>
            <a:ext cx="1805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Extrêmes</a:t>
            </a:r>
          </a:p>
          <a:p>
            <a:r>
              <a:rPr lang="fr-FR" dirty="0"/>
              <a:t>Homme [17-71]</a:t>
            </a:r>
          </a:p>
          <a:p>
            <a:r>
              <a:rPr lang="fr-FR" dirty="0"/>
              <a:t>Femme [29-70]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39F552-6156-3B26-6C9E-292AAAE7AC4D}"/>
              </a:ext>
            </a:extLst>
          </p:cNvPr>
          <p:cNvSpPr txBox="1"/>
          <p:nvPr/>
        </p:nvSpPr>
        <p:spPr>
          <a:xfrm>
            <a:off x="268224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F6954A-418F-B9AB-3B21-EF8D1493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393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BD746-DF68-2E00-6F59-E2247543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(4)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3CBB77-914F-E091-A387-B4B4C3F61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Signes cliniques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8322F20-12B7-8733-FA55-0C18AACE9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486993"/>
              </p:ext>
            </p:extLst>
          </p:nvPr>
        </p:nvGraphicFramePr>
        <p:xfrm>
          <a:off x="1780540" y="2468879"/>
          <a:ext cx="7157720" cy="3843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6697">
                  <a:extLst>
                    <a:ext uri="{9D8B030D-6E8A-4147-A177-3AD203B41FA5}">
                      <a16:colId xmlns:a16="http://schemas.microsoft.com/office/drawing/2014/main" val="67764002"/>
                    </a:ext>
                  </a:extLst>
                </a:gridCol>
                <a:gridCol w="2371023">
                  <a:extLst>
                    <a:ext uri="{9D8B030D-6E8A-4147-A177-3AD203B41FA5}">
                      <a16:colId xmlns:a16="http://schemas.microsoft.com/office/drawing/2014/main" val="375037567"/>
                    </a:ext>
                  </a:extLst>
                </a:gridCol>
              </a:tblGrid>
              <a:tr h="1281007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Dysphagie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66,5%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735808"/>
                  </a:ext>
                </a:extLst>
              </a:tr>
              <a:tr h="1281007">
                <a:tc>
                  <a:txBody>
                    <a:bodyPr/>
                    <a:lstStyle/>
                    <a:p>
                      <a:r>
                        <a:rPr lang="fr-FR" dirty="0"/>
                        <a:t>Dyspepsie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086970"/>
                  </a:ext>
                </a:extLst>
              </a:tr>
              <a:tr h="1281007">
                <a:tc>
                  <a:txBody>
                    <a:bodyPr/>
                    <a:lstStyle/>
                    <a:p>
                      <a:r>
                        <a:rPr lang="fr-FR" dirty="0"/>
                        <a:t>Non rapportés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598346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0DCDD1E9-7884-9229-CCAD-CB4D25184A98}"/>
              </a:ext>
            </a:extLst>
          </p:cNvPr>
          <p:cNvSpPr txBox="1"/>
          <p:nvPr/>
        </p:nvSpPr>
        <p:spPr>
          <a:xfrm>
            <a:off x="2247900" y="654812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0D0FF0-6FD9-E73A-E90A-81D0F219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91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E2A17-1DE4-C4E4-59BF-3FDE046A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(5)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4DC902-2433-2D8F-C5AB-622DE175E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Signes fibroscopiques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BD63D975-0B81-5555-1A74-1D3055142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028234"/>
              </p:ext>
            </p:extLst>
          </p:nvPr>
        </p:nvGraphicFramePr>
        <p:xfrm>
          <a:off x="2032000" y="2537460"/>
          <a:ext cx="8209280" cy="345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6032">
                  <a:extLst>
                    <a:ext uri="{9D8B030D-6E8A-4147-A177-3AD203B41FA5}">
                      <a16:colId xmlns:a16="http://schemas.microsoft.com/office/drawing/2014/main" val="3715131768"/>
                    </a:ext>
                  </a:extLst>
                </a:gridCol>
                <a:gridCol w="2873248">
                  <a:extLst>
                    <a:ext uri="{9D8B030D-6E8A-4147-A177-3AD203B41FA5}">
                      <a16:colId xmlns:a16="http://schemas.microsoft.com/office/drawing/2014/main" val="2805630729"/>
                    </a:ext>
                  </a:extLst>
                </a:gridCol>
              </a:tblGrid>
              <a:tr h="690372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Normale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212865"/>
                  </a:ext>
                </a:extLst>
              </a:tr>
              <a:tr h="690372">
                <a:tc>
                  <a:txBody>
                    <a:bodyPr/>
                    <a:lstStyle/>
                    <a:p>
                      <a:r>
                        <a:rPr lang="fr-FR" dirty="0"/>
                        <a:t>Dépôts blanchâtres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714272"/>
                  </a:ext>
                </a:extLst>
              </a:tr>
              <a:tr h="690372">
                <a:tc>
                  <a:txBody>
                    <a:bodyPr/>
                    <a:lstStyle/>
                    <a:p>
                      <a:r>
                        <a:rPr lang="fr-FR" dirty="0"/>
                        <a:t>Lésions suspectes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19208"/>
                  </a:ext>
                </a:extLst>
              </a:tr>
              <a:tr h="690372">
                <a:tc>
                  <a:txBody>
                    <a:bodyPr/>
                    <a:lstStyle/>
                    <a:p>
                      <a:r>
                        <a:rPr lang="fr-FR" dirty="0"/>
                        <a:t>Erosions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27044"/>
                  </a:ext>
                </a:extLst>
              </a:tr>
              <a:tr h="690372">
                <a:tc>
                  <a:txBody>
                    <a:bodyPr/>
                    <a:lstStyle/>
                    <a:p>
                      <a:r>
                        <a:rPr lang="fr-FR" dirty="0"/>
                        <a:t>Non rapportés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14995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4CF1D9D-0205-3EC4-41AE-65B7474D207E}"/>
              </a:ext>
            </a:extLst>
          </p:cNvPr>
          <p:cNvSpPr txBox="1"/>
          <p:nvPr/>
        </p:nvSpPr>
        <p:spPr>
          <a:xfrm>
            <a:off x="220218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461BDE-FF2E-6AD3-C8EB-2021D33C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62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37C83-6BB4-E199-25E0-24FA833C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Résultats (6)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BF86C5-6FBA-336C-9604-BFF17AEA4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lésions microscopiques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51E8BFBA-E659-EFD1-4526-72299BA5A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13075"/>
              </p:ext>
            </p:extLst>
          </p:nvPr>
        </p:nvGraphicFramePr>
        <p:xfrm>
          <a:off x="1828800" y="2423161"/>
          <a:ext cx="7795260" cy="3108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480">
                  <a:extLst>
                    <a:ext uri="{9D8B030D-6E8A-4147-A177-3AD203B41FA5}">
                      <a16:colId xmlns:a16="http://schemas.microsoft.com/office/drawing/2014/main" val="1344836757"/>
                    </a:ext>
                  </a:extLst>
                </a:gridCol>
                <a:gridCol w="2811780">
                  <a:extLst>
                    <a:ext uri="{9D8B030D-6E8A-4147-A177-3AD203B41FA5}">
                      <a16:colId xmlns:a16="http://schemas.microsoft.com/office/drawing/2014/main" val="1405334540"/>
                    </a:ext>
                  </a:extLst>
                </a:gridCol>
              </a:tblGrid>
              <a:tr h="657838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Papillomes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55,5%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123177"/>
                  </a:ext>
                </a:extLst>
              </a:tr>
              <a:tr h="1135447">
                <a:tc>
                  <a:txBody>
                    <a:bodyPr/>
                    <a:lstStyle/>
                    <a:p>
                      <a:r>
                        <a:rPr lang="fr-FR" dirty="0"/>
                        <a:t>Œsophagites virales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626770"/>
                  </a:ext>
                </a:extLst>
              </a:tr>
              <a:tr h="657838">
                <a:tc>
                  <a:txBody>
                    <a:bodyPr/>
                    <a:lstStyle/>
                    <a:p>
                      <a:r>
                        <a:rPr lang="fr-FR" dirty="0"/>
                        <a:t>+ dysplasie bas/haut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081697"/>
                  </a:ext>
                </a:extLst>
              </a:tr>
              <a:tr h="657838">
                <a:tc>
                  <a:txBody>
                    <a:bodyPr/>
                    <a:lstStyle/>
                    <a:p>
                      <a:r>
                        <a:rPr lang="fr-FR" dirty="0"/>
                        <a:t>+ 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65228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872EC85-057A-235F-CB18-89CF65EA393B}"/>
              </a:ext>
            </a:extLst>
          </p:cNvPr>
          <p:cNvSpPr txBox="1"/>
          <p:nvPr/>
        </p:nvSpPr>
        <p:spPr>
          <a:xfrm>
            <a:off x="3840480" y="5783580"/>
            <a:ext cx="544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Nb: prélèvements reçus =Biopsies++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E73C68-84BE-FE39-2339-226B608EA7EB}"/>
              </a:ext>
            </a:extLst>
          </p:cNvPr>
          <p:cNvSpPr txBox="1"/>
          <p:nvPr/>
        </p:nvSpPr>
        <p:spPr>
          <a:xfrm>
            <a:off x="2293620" y="6502400"/>
            <a:ext cx="8204200" cy="314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SSCPP:3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national, 2</a:t>
            </a:r>
            <a:r>
              <a:rPr lang="fr-FR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congrès international 23-24-25 mai2024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EA981D-40A1-D9A4-FCD2-8FB5C1BD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127F-BFF9-A341-8C78-432F454F7D4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6005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487</Words>
  <Application>Microsoft Macintosh PowerPoint</Application>
  <PresentationFormat>Grand écran</PresentationFormat>
  <Paragraphs>119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Police système Courant</vt:lpstr>
      <vt:lpstr>Times New Roman</vt:lpstr>
      <vt:lpstr>Thème Office</vt:lpstr>
      <vt:lpstr>Lésions virales de l’œsophage HPV induits au laboratoire d’anatomie et cytologie pathologique de la Faculté de Médecine (UCAD)</vt:lpstr>
      <vt:lpstr>Introduction(1)</vt:lpstr>
      <vt:lpstr>Introduction(2)</vt:lpstr>
      <vt:lpstr>Matériels et méthodes</vt:lpstr>
      <vt:lpstr>Résultats (1)</vt:lpstr>
      <vt:lpstr>Résultats (2)</vt:lpstr>
      <vt:lpstr>Résultats (4)</vt:lpstr>
      <vt:lpstr>Résultats (5)</vt:lpstr>
      <vt:lpstr>Résultats (6)</vt:lpstr>
      <vt:lpstr>Résultats (7)</vt:lpstr>
      <vt:lpstr>Résultats (8)</vt:lpstr>
      <vt:lpstr>Résultats (9)</vt:lpstr>
      <vt:lpstr>Résultats (10)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Lésions virales de l’œsophage HPV induits au laboratoire d’anatomie et cytologie pathologique de la Faculté de Médecine (UCAD)</dc:title>
  <dc:creator>foba lassana</dc:creator>
  <cp:lastModifiedBy>foba lassana</cp:lastModifiedBy>
  <cp:revision>5</cp:revision>
  <dcterms:created xsi:type="dcterms:W3CDTF">2024-05-22T21:11:18Z</dcterms:created>
  <dcterms:modified xsi:type="dcterms:W3CDTF">2024-05-24T14:56:14Z</dcterms:modified>
</cp:coreProperties>
</file>