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r-BF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E8DC4B-0EF2-4B22-FED9-7B85EE9670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8B6FFD-A4C8-E88C-5318-E0C53F0F0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F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8A5728-F9C4-6FA3-4912-A594A9FCE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AC0FA8-A48A-0157-EE0F-36F6F866F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BA6CAF-5361-CF37-92D0-E904F2BCD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9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3AC282-3BDD-4DCF-354A-90B1AD90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B45E2C5-9245-EBB5-D5E8-4192745C0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81FAAF-7C49-36FF-4EB3-79E3AF8A6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4A7D4D-6B47-E40C-1B4B-6797598BA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C77F7B-76CE-7736-A902-F50443488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1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A45CF26-B90A-0561-27A8-074896B41A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AC1BEB1-22C5-2FA2-1BB0-342603D4C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C04B93-4712-0DB2-F069-8B391858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99D5D1-83C2-BD0D-4B2B-43C99EF7E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F2AEE8-C17E-846C-F13E-EF3F23115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78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668CB1-4234-33C9-E4DE-AE42B655A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C12B41D-4E1F-2FC8-E6C1-B98531326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F78668-7156-CED5-1F5C-102FD077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83BD9C-B619-0F59-CACE-D1FF88702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900580-E144-ED3A-F350-21AC37E19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46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DC56AD-05BE-50AA-B521-2FD5F550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F736E3B-EC7F-EF49-3B9F-5E6746204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35C50F-29D6-587B-A909-49322835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4124A2-5D7D-7553-FDD2-D6E4D6E3F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85BE87A-C753-95FA-A79A-B0529EAB3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5924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8A9B00-094E-1AC2-A394-8C25CA0A3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AF7A915-B073-436C-EB92-E460E3FBC5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6D740BC-08F6-E649-FA96-95BD52EFF1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EA0D73-9EFB-958F-2914-13392621B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1BF7FE-9D13-C825-994E-329816955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CCC30A-972F-9289-99AC-A3E288CDF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255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0141E0-3BDA-7B91-986B-189F2099B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4345AB-E57D-4B0B-71F1-ACE6ACDB3F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E91EAD8-C835-4265-3C91-E8D8929D8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2ECC837-117D-C227-776A-4F88D7D139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631DC5E-9D69-DE4B-903E-8A1AE2BC0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CD11313-0081-CAD0-A0E0-F4A4A7C39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CCF3267-72FB-2CFC-606C-31FAC4E33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D6C1C46-FEB3-030B-3DC7-904E8FAAB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22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EAA3BF-296F-5729-D40D-92BB542EC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D87BD56-C979-847F-74AD-3479C0C5A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113FA8-462C-1A7A-030C-346B1AC82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60BC34-1DDA-3BD0-5588-2DF95F63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20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005C661-195B-4216-8E2C-E9C767FC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072105E-D2B3-D3A1-35EA-44D33CFC9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8D3A7E0-B15A-2697-6697-0D8D880FA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37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29C98-01A7-3A7B-28EF-E90E96AC7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AD8934-0F74-AF89-EA75-5A569D0C9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660861-66C7-592F-C095-AD21189495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F054B5-5B4D-08DE-5E62-EE82CC1E6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BA265A-D91D-308D-BC22-9931D9B58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E6EED35-EC0A-465E-425D-3CF471B6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43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9B817-3AC7-AC8D-1A55-6122FA8B4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FDEF609-F8F7-E848-9B7B-1467CA691A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F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6081F8-E2CB-E61F-0D9F-6F644E0D7B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0304403-8B48-F11A-38A4-8FB500BC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5BB405C-80CB-C535-7C2C-0422F6C7D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5EC7F3E-6457-8B42-B702-09BA0FF77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64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261D0BA-FB27-7F77-62C4-5A29566CE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F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85D5A1-8F76-214A-A80C-4A84ECDB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F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1596AF-FDD8-F4D3-87D1-15B09E9EF1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5/23/2024</a:t>
            </a:fld>
            <a:endParaRPr lang="en-US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D4F61F-F88A-FC1E-090A-F19156E4A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7464E66-0EB0-2264-F59D-A84F2274BD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648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BF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949B60-52CF-5A08-92CE-6EC2CC2E8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07570"/>
            <a:ext cx="9144000" cy="3624944"/>
          </a:xfrm>
        </p:spPr>
        <p:txBody>
          <a:bodyPr>
            <a:normAutofit fontScale="90000"/>
          </a:bodyPr>
          <a:lstStyle/>
          <a:p>
            <a:r>
              <a:rPr lang="fr-FR" sz="3600" b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PRISE EN CHARGE DES LESIONS PRECANCEREUSES DU COL UTERIN AU CHU DE BOGODOGO A OUAGADOUGOU AU BURKINA FASO : A PROPOS D’UN BILAN DE SIX MOIS ALLANT DU 1</a:t>
            </a:r>
            <a:r>
              <a:rPr lang="fr-FR" sz="3600" b="1" kern="0" baseline="3000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fr-FR" sz="3600" b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JANVIER AU 30 JUIN 2021</a:t>
            </a:r>
            <a:br>
              <a:rPr lang="fr-FR" sz="5400" b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fr-BF" sz="31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1AA017-C83E-B35E-A7C1-77FED52A3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1086" y="4680857"/>
            <a:ext cx="9056914" cy="1382485"/>
          </a:xfrm>
        </p:spPr>
        <p:txBody>
          <a:bodyPr/>
          <a:lstStyle/>
          <a:p>
            <a:r>
              <a:rPr lang="fr-FR" sz="2400" b="1" kern="0" dirty="0">
                <a:solidFill>
                  <a:sysClr val="windowText" lastClr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BAKO LANKOANDE Natacha C.</a:t>
            </a: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2318042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63B9A-612A-5B9C-6753-53B4D0DC4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RESULTATS 3/7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05D56F-02F4-3229-6994-25977BBA3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9089"/>
          </a:xfrm>
        </p:spPr>
        <p:txBody>
          <a:bodyPr>
            <a:normAutofit fontScale="85000" lnSpcReduction="20000"/>
          </a:bodyPr>
          <a:lstStyle/>
          <a:p>
            <a:pPr algn="just" defTabSz="9144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r-FR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 épidémiologiques </a:t>
            </a:r>
          </a:p>
          <a:p>
            <a:pPr marL="0" indent="0" algn="just" defTabSz="914400">
              <a:spcBef>
                <a:spcPts val="1000"/>
              </a:spcBef>
              <a:buNone/>
            </a:pPr>
            <a:endParaRPr lang="fr-FR" sz="1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914400">
              <a:spcBef>
                <a:spcPts val="1000"/>
              </a:spcBef>
              <a:buNone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Antécédents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Contraception                                          28,65%              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Dépistage antérieur                                  68,1%   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partenaires hétérosexuels           1,37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Consommation de tabac                           4,16%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Profil virologique  VIH 1                          6%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32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RS entre 12-18 ans                                49.2%   </a:t>
            </a:r>
          </a:p>
          <a:p>
            <a:pPr marL="0" indent="0" algn="just">
              <a:buNone/>
            </a:pPr>
            <a:endParaRPr lang="fr-FR" sz="3200" dirty="0">
              <a:solidFill>
                <a:srgbClr val="FF0000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4018006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315E5E-835B-B5D6-CCDE-85F61368B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86" y="343353"/>
            <a:ext cx="10515600" cy="1325563"/>
          </a:xfrm>
        </p:spPr>
        <p:txBody>
          <a:bodyPr/>
          <a:lstStyle/>
          <a:p>
            <a:pPr algn="ctr"/>
            <a:r>
              <a:rPr lang="fr-FR" b="1" dirty="0"/>
              <a:t>RESULTATS 4/7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188E81-A566-BD1F-8558-A21DD0422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Aspects cliniques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-Examen sans préparation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 rouge: 64.58%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-IVA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zone acidophile touchant la zone de jonction: 75%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-IVL</a:t>
            </a:r>
          </a:p>
          <a:p>
            <a:pPr marL="0" indent="0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Zone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iodo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négative chez 44 patientes 100%</a:t>
            </a:r>
          </a:p>
          <a:p>
            <a:pPr marL="0" indent="0">
              <a:buNone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BF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0069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9934EA-6BD6-4C09-FAFE-48C000985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RESULTATS 5/7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E20CD1-21B7-A6CF-8EFE-36CBA52D0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Aspects thérapeutiques</a:t>
            </a:r>
          </a:p>
          <a:p>
            <a:pPr marL="0" indent="0" algn="just" defTabSz="914400">
              <a:lnSpc>
                <a:spcPct val="150000"/>
              </a:lnSpc>
              <a:spcBef>
                <a:spcPts val="1000"/>
              </a:spcBef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de traitement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Cryothérapie                        75% </a:t>
            </a:r>
          </a:p>
          <a:p>
            <a:pPr algn="just">
              <a:lnSpc>
                <a:spcPct val="150000"/>
              </a:lnSpc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                                     25%</a:t>
            </a:r>
          </a:p>
          <a:p>
            <a:pPr marL="0" indent="0">
              <a:buNone/>
            </a:pP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4091985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47A125-79D2-CBE2-8672-2F6103E69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	</a:t>
            </a:r>
            <a:r>
              <a:rPr lang="fr-FR" b="1" dirty="0"/>
              <a:t>RESULTATS 6/7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9F22B0-F08F-1189-E176-EB9EAA6D7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Aspects thérapeutiques</a:t>
            </a:r>
          </a:p>
          <a:p>
            <a:pPr marL="0" indent="0" algn="just"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Résultats de l’analyse histologique de la RAD</a:t>
            </a:r>
          </a:p>
          <a:p>
            <a:pPr marL="0" indent="0">
              <a:buNone/>
            </a:pPr>
            <a:r>
              <a:rPr lang="fr-FR" dirty="0"/>
              <a:t>Lésions de haut grade: 37 patientes; 77.08%</a:t>
            </a: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1830373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3109FE-FEF7-A430-9388-8D904321C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RESULTATS 7/7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697A8B-8697-9ED3-71BF-B3F65A66C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14377" indent="-457200" algn="just">
              <a:lnSpc>
                <a:spcPct val="1500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fr-FR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Étude des facteurs associés à la survenue des lésions précancéreuses:</a:t>
            </a:r>
            <a:endParaRPr lang="fr-FR" sz="32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7177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Statut économique bas                           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=7,2</a:t>
            </a:r>
          </a:p>
          <a:p>
            <a:pPr marL="157177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Tabagisme                                              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=2,46</a:t>
            </a:r>
          </a:p>
          <a:p>
            <a:pPr marL="157177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de partenaires sexuel 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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         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=4,4</a:t>
            </a:r>
          </a:p>
          <a:p>
            <a:pPr marL="157177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Absence Dépistage antérieure                </a:t>
            </a:r>
            <a:r>
              <a:rPr lang="fr-FR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ORa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=4,42</a:t>
            </a:r>
          </a:p>
          <a:p>
            <a:pPr marL="0" indent="0">
              <a:buNone/>
            </a:pP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31621696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8FB5D3-1E2C-BC54-9541-B0969B70C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CONCLUSION 1/1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990DF5-F5C1-79D3-F6C4-DAAFD70A0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Fréquence des lésions précancéreuses élevée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Traitements sont disponibles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Pronostic après traitement favorable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Nécessité de diversifier les méthodes de dépistage</a:t>
            </a:r>
          </a:p>
          <a:p>
            <a:pPr marL="0" indent="0">
              <a:buNone/>
            </a:pP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416005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511612-D970-095C-D4B2-A0B47BE0E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PLAN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C91F50-B05F-49E3-F034-A1B0066FC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  <a:p>
            <a:r>
              <a:rPr lang="fr-FR" dirty="0"/>
              <a:t>OBJECTIFS</a:t>
            </a:r>
          </a:p>
          <a:p>
            <a:r>
              <a:rPr lang="fr-FR" dirty="0"/>
              <a:t>METHODOLOGIE</a:t>
            </a:r>
          </a:p>
          <a:p>
            <a:r>
              <a:rPr lang="fr-FR" dirty="0"/>
              <a:t>RESULTATS</a:t>
            </a:r>
          </a:p>
          <a:p>
            <a:r>
              <a:rPr lang="fr-FR" dirty="0"/>
              <a:t>DISCUSSION</a:t>
            </a:r>
          </a:p>
          <a:p>
            <a:r>
              <a:rPr lang="fr-FR" dirty="0"/>
              <a:t>CONCLUSION </a:t>
            </a: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3856174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B9AA69-AD73-A51B-9BED-5F9254353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INTRODUCTION 1/2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628CD-E882-68C7-16CF-52A72A3D4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 en Afrique de l’Ouest : 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Véritable problème de santé publique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Foie (17%), sein (15%), </a:t>
            </a:r>
            <a:r>
              <a:rPr lang="fr-FR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 de l’utérus (12%)</a:t>
            </a:r>
          </a:p>
          <a:p>
            <a:pPr lvl="1">
              <a:lnSpc>
                <a:spcPct val="150000"/>
              </a:lnSpc>
            </a:pP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Cancer du col au Burkina Faso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838 décès par an selon </a:t>
            </a:r>
            <a:r>
              <a:rPr lang="fr-F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Globocan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Dommages collatéraux multiples</a:t>
            </a:r>
          </a:p>
          <a:p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2954239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A6CEA-A344-E6D2-2A8F-6913E88DB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INTRODUCTION 2/2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6AEA32F-D7BD-15D4-38EF-B22962DB9B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914400">
              <a:spcBef>
                <a:spcPts val="1000"/>
              </a:spcBef>
              <a:buFont typeface="Wingdings" panose="05000000000000000000" pitchFamily="2" charset="2"/>
              <a:buChar char="q"/>
            </a:pP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Dépistage des lésions précancéreuses</a:t>
            </a:r>
          </a:p>
          <a:p>
            <a:pPr marL="757223" lvl="1" indent="-457200" algn="just" defTabSz="9144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Stratégie fortement recommandée </a:t>
            </a:r>
          </a:p>
          <a:p>
            <a:pPr marL="757223" lvl="1" indent="-457200" algn="just" defTabSz="9144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 couteux et non invasif </a:t>
            </a:r>
          </a:p>
          <a:p>
            <a:pPr marL="757223" lvl="1" indent="-457200" algn="just" defTabSz="9144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Gratuité du dépistage au Burkina Faso 2016</a:t>
            </a:r>
          </a:p>
          <a:p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2241327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A3C929-22AE-595B-D647-6D3E3360A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OBJECTIFS 1/1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F514DA-0064-ECCB-DAB8-6A19097F5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882" lvl="1" indent="0" algn="just">
              <a:lnSpc>
                <a:spcPct val="150000"/>
              </a:lnSpc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Objectif général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Etudier le bilan de prise en charge des lésions précancéreuses du col de l’utérus dans le service de gynécologie obstétrique du CHU-</a:t>
            </a:r>
            <a:r>
              <a:rPr lang="fr-FR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Bogodogo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 1</a:t>
            </a:r>
            <a:r>
              <a:rPr lang="fr-FR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</a:t>
            </a:r>
            <a:r>
              <a:rPr lang="fr-F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janvier au 30 juin 2021 afin de contribuer à la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réduction de la mortalité par cancer du col au Burkina Faso</a:t>
            </a:r>
            <a:endParaRPr lang="fr-FR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717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688B3-8214-F7C4-6EF0-557CEA1F0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fr-FR" b="1" dirty="0"/>
              <a:t>METHODOLOGIE 1/2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AC187B-8230-C208-AB81-846F9AF5C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57223" lvl="1" indent="-457200" algn="just">
              <a:lnSpc>
                <a:spcPct val="150000"/>
              </a:lnSpc>
            </a:pP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Cadre d’étude: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SGOMR du  </a:t>
            </a:r>
            <a:r>
              <a:rPr lang="fr-F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CHU-B </a:t>
            </a:r>
          </a:p>
          <a:p>
            <a:pPr marL="757223" lvl="1" indent="-457200" algn="just">
              <a:lnSpc>
                <a:spcPct val="150000"/>
              </a:lnSpc>
            </a:pP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d’étude :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étude longitudinale à visée descriptive et analytique</a:t>
            </a:r>
          </a:p>
          <a:p>
            <a:pPr marL="757223" lvl="1" indent="-457200" algn="just">
              <a:lnSpc>
                <a:spcPct val="150000"/>
              </a:lnSpc>
            </a:pPr>
            <a:r>
              <a:rPr lang="fr-F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Période :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 1</a:t>
            </a:r>
            <a:r>
              <a:rPr lang="fr-FR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janvier au 30 juin 2021</a:t>
            </a:r>
          </a:p>
          <a:p>
            <a:pPr marL="300023" lvl="1" indent="0" algn="just">
              <a:lnSpc>
                <a:spcPct val="150000"/>
              </a:lnSpc>
              <a:buNone/>
            </a:pPr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1624878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2E1C07-D709-019E-34B4-B0C46638A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METHODOLOGIE 2/2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90B14D8-51D8-554E-5307-B490C5FF7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5410200"/>
          </a:xfrm>
        </p:spPr>
        <p:txBody>
          <a:bodyPr>
            <a:normAutofit fontScale="32500" lnSpcReduction="20000"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486910" algn="l"/>
              </a:tabLst>
            </a:pPr>
            <a:r>
              <a:rPr lang="fr-FR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Critères d’inclusion</a:t>
            </a:r>
          </a:p>
          <a:p>
            <a:pPr algn="just">
              <a:lnSpc>
                <a:spcPct val="120000"/>
              </a:lnSpc>
            </a:pPr>
            <a:r>
              <a:rPr lang="fr-FR" sz="9600" dirty="0" err="1">
                <a:latin typeface="Times New Roman" panose="02020603050405020304" pitchFamily="18" charset="0"/>
                <a:ea typeface="Bookman Old Style" panose="02050604050505020204" pitchFamily="18" charset="0"/>
                <a:cs typeface="Times New Roman" panose="02020603050405020304" pitchFamily="18" charset="0"/>
              </a:rPr>
              <a:t>Etre</a:t>
            </a:r>
            <a:r>
              <a:rPr lang="fr-FR" sz="9600" dirty="0">
                <a:latin typeface="Times New Roman" panose="02020603050405020304" pitchFamily="18" charset="0"/>
                <a:ea typeface="Bookman Old Style" panose="02050604050505020204" pitchFamily="18" charset="0"/>
                <a:cs typeface="Times New Roman" panose="02020603050405020304" pitchFamily="18" charset="0"/>
              </a:rPr>
              <a:t> en âge de procréer ;</a:t>
            </a:r>
            <a:endParaRPr lang="fr-FR" sz="9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9600" dirty="0">
                <a:latin typeface="Times New Roman" panose="02020603050405020304" pitchFamily="18" charset="0"/>
                <a:ea typeface="Bookman Old Style" panose="02050604050505020204" pitchFamily="18" charset="0"/>
                <a:cs typeface="Times New Roman" panose="02020603050405020304" pitchFamily="18" charset="0"/>
              </a:rPr>
              <a:t>Avoir bénéficié d’un dépistage et ou traitement de lésions précancéreuses dans le service ; </a:t>
            </a:r>
            <a:endParaRPr lang="fr-FR" sz="9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fr-FR" sz="9600" spc="250" dirty="0">
                <a:latin typeface="Times New Roman" panose="02020603050405020304" pitchFamily="18" charset="0"/>
                <a:ea typeface="Bookman Old Style" panose="02050604050505020204" pitchFamily="18" charset="0"/>
                <a:cs typeface="Times New Roman" panose="02020603050405020304" pitchFamily="18" charset="0"/>
              </a:rPr>
              <a:t>Avoir donné son c</a:t>
            </a:r>
            <a:r>
              <a:rPr lang="fr-FR" sz="9600" dirty="0">
                <a:latin typeface="Times New Roman" panose="02020603050405020304" pitchFamily="18" charset="0"/>
                <a:ea typeface="Bookman Old Style" panose="02050604050505020204" pitchFamily="18" charset="0"/>
                <a:cs typeface="Times New Roman" panose="02020603050405020304" pitchFamily="18" charset="0"/>
              </a:rPr>
              <a:t>onsentement éclairé.</a:t>
            </a:r>
            <a:endParaRPr lang="fr-FR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fr-FR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Critère de non inclusion</a:t>
            </a:r>
          </a:p>
          <a:p>
            <a:pPr algn="just">
              <a:lnSpc>
                <a:spcPct val="120000"/>
              </a:lnSpc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moins de 25 ans et cas d’allergie à l’acide et ou </a:t>
            </a:r>
            <a:r>
              <a:rPr lang="fr-FR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lugol</a:t>
            </a: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</a:pPr>
            <a:r>
              <a:rPr lang="fr-FR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 de 65 ans</a:t>
            </a:r>
          </a:p>
          <a:p>
            <a:pPr marL="0" indent="0">
              <a:buNone/>
            </a:pP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2323482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E80E18-35EB-7B1A-EFE2-621E99845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53885"/>
          </a:xfrm>
        </p:spPr>
        <p:txBody>
          <a:bodyPr/>
          <a:lstStyle/>
          <a:p>
            <a:pPr algn="ctr"/>
            <a:r>
              <a:rPr lang="fr-FR" b="1" dirty="0"/>
              <a:t>RESULTATS 1/7</a:t>
            </a:r>
            <a:endParaRPr lang="fr-BF" b="1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9EC3127B-D811-E1CE-D689-640486751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029" y="1273629"/>
            <a:ext cx="10689771" cy="3810000"/>
          </a:xfrm>
        </p:spPr>
        <p:txBody>
          <a:bodyPr>
            <a:normAutofit fontScale="92500" lnSpcReduction="10000"/>
          </a:bodyPr>
          <a:lstStyle/>
          <a:p>
            <a:pPr algn="just" defTabSz="9144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r-FR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 épidémiologiques </a:t>
            </a:r>
          </a:p>
          <a:p>
            <a:pPr marL="0" indent="0" algn="just" defTabSz="914400">
              <a:lnSpc>
                <a:spcPct val="170000"/>
              </a:lnSpc>
              <a:spcBef>
                <a:spcPts val="1000"/>
              </a:spcBef>
              <a:buNone/>
            </a:pPr>
            <a:endParaRPr lang="fr-FR" sz="3200" dirty="0">
              <a:solidFill>
                <a:prstClr val="black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 algn="just" defTabSz="914400">
              <a:lnSpc>
                <a:spcPct val="170000"/>
              </a:lnSpc>
              <a:spcBef>
                <a:spcPts val="1000"/>
              </a:spcBef>
              <a:buNone/>
            </a:pPr>
            <a:endParaRPr lang="fr-FR" sz="3200" dirty="0">
              <a:solidFill>
                <a:prstClr val="black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 algn="just" defTabSz="914400">
              <a:lnSpc>
                <a:spcPct val="170000"/>
              </a:lnSpc>
              <a:spcBef>
                <a:spcPts val="1000"/>
              </a:spcBef>
              <a:buNone/>
            </a:pPr>
            <a:endParaRPr lang="fr-FR" sz="3200" dirty="0">
              <a:solidFill>
                <a:prstClr val="black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0" indent="0" algn="just" defTabSz="914400">
              <a:lnSpc>
                <a:spcPct val="170000"/>
              </a:lnSpc>
              <a:spcBef>
                <a:spcPts val="1000"/>
              </a:spcBef>
              <a:buNone/>
            </a:pPr>
            <a:r>
              <a:rPr lang="fr-FR" sz="3200" dirty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6E1B0B0-C762-09E4-C7D7-F7671B276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887" y="1926771"/>
            <a:ext cx="9418055" cy="448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907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823EA0-CF09-5C83-0F9F-3D615926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/>
              <a:t>RESULTATS 2/7</a:t>
            </a:r>
            <a:endParaRPr lang="fr-BF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BB47781-CBA5-0CD2-C886-EF6AE9885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algn="just" defTabSz="9144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fr-FR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Aspects épidémiologiques </a:t>
            </a:r>
          </a:p>
          <a:p>
            <a:pPr marL="0" indent="0" algn="just" defTabSz="914400">
              <a:spcBef>
                <a:spcPts val="1000"/>
              </a:spcBef>
              <a:buNone/>
            </a:pPr>
            <a:endParaRPr lang="fr-FR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defTabSz="914400">
              <a:spcBef>
                <a:spcPts val="1000"/>
              </a:spcBef>
              <a:buNone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Caractéristiques sociodémographiques</a:t>
            </a:r>
          </a:p>
          <a:p>
            <a:pPr marL="0" indent="0" algn="just" defTabSz="914400">
              <a:spcBef>
                <a:spcPts val="1000"/>
              </a:spcBef>
              <a:buNone/>
            </a:pPr>
            <a:endParaRPr lang="fr-FR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Age : Moyenne                                            37,6 ans </a:t>
            </a:r>
          </a:p>
          <a:p>
            <a:pPr algn="just" defTabSz="914400">
              <a:lnSpc>
                <a:spcPct val="150000"/>
              </a:lnSpc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Provenance: Milieu urbain                            84,4%             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Profession:  Femmes au foyer                       48,96%             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Situation matrimoniale : mariées                   61,98</a:t>
            </a:r>
            <a:r>
              <a:rPr lang="fr-FR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Niveau d'instruction : Scolarisé                      80,5%      </a:t>
            </a:r>
            <a:r>
              <a:rPr lang="fr-FR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</a:p>
          <a:p>
            <a:pPr marL="0" indent="0">
              <a:buNone/>
            </a:pPr>
            <a:endParaRPr lang="fr-BF" dirty="0"/>
          </a:p>
        </p:txBody>
      </p:sp>
    </p:spTree>
    <p:extLst>
      <p:ext uri="{BB962C8B-B14F-4D97-AF65-F5344CB8AC3E}">
        <p14:creationId xmlns:p14="http://schemas.microsoft.com/office/powerpoint/2010/main" val="9930107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445</Words>
  <Application>Microsoft Office PowerPoint</Application>
  <PresentationFormat>Grand écran</PresentationFormat>
  <Paragraphs>93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Times New Roman</vt:lpstr>
      <vt:lpstr>Wingdings</vt:lpstr>
      <vt:lpstr>Thème Office</vt:lpstr>
      <vt:lpstr>LA PRISE EN CHARGE DES LESIONS PRECANCEREUSES DU COL UTERIN AU CHU DE BOGODOGO A OUAGADOUGOU AU BURKINA FASO : A PROPOS D’UN BILAN DE SIX MOIS ALLANT DU 1er  JANVIER AU 30 JUIN 2021 </vt:lpstr>
      <vt:lpstr>PLAN</vt:lpstr>
      <vt:lpstr>INTRODUCTION 1/2</vt:lpstr>
      <vt:lpstr>INTRODUCTION 2/2</vt:lpstr>
      <vt:lpstr>OBJECTIFS 1/1</vt:lpstr>
      <vt:lpstr>METHODOLOGIE 1/2</vt:lpstr>
      <vt:lpstr>METHODOLOGIE 2/2</vt:lpstr>
      <vt:lpstr>RESULTATS 1/7</vt:lpstr>
      <vt:lpstr>RESULTATS 2/7</vt:lpstr>
      <vt:lpstr>RESULTATS 3/7</vt:lpstr>
      <vt:lpstr>RESULTATS 4/7</vt:lpstr>
      <vt:lpstr>RESULTATS 5/7</vt:lpstr>
      <vt:lpstr> RESULTATS 6/7</vt:lpstr>
      <vt:lpstr>RESULTATS 7/7</vt:lpstr>
      <vt:lpstr>CONCLUSION 1/1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PRISE EN CHARGE DES LESIONS PRECANCEREUSES DU COL UTERIN AU CHU DE BOGODOGO A OUAGADOUGOU AU BURKINA FASO : A PROPOS D’UN BILAN DE SIX MOIS ALLANT DU 1er  JANVIER AU 30 JUIN 2021 </dc:title>
  <dc:creator>USER</dc:creator>
  <cp:lastModifiedBy>USER</cp:lastModifiedBy>
  <cp:revision>1</cp:revision>
  <dcterms:created xsi:type="dcterms:W3CDTF">2024-05-23T22:47:34Z</dcterms:created>
  <dcterms:modified xsi:type="dcterms:W3CDTF">2024-05-24T07:07:02Z</dcterms:modified>
</cp:coreProperties>
</file>