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57" r:id="rId4"/>
    <p:sldId id="258" r:id="rId5"/>
    <p:sldId id="259" r:id="rId6"/>
    <p:sldId id="261" r:id="rId7"/>
    <p:sldId id="260" r:id="rId8"/>
    <p:sldId id="263" r:id="rId9"/>
    <p:sldId id="264" r:id="rId10"/>
    <p:sldId id="267" r:id="rId11"/>
    <p:sldId id="262" r:id="rId12"/>
    <p:sldId id="266" r:id="rId1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66" d="100"/>
          <a:sy n="66" d="100"/>
        </p:scale>
        <p:origin x="26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r>
              <a:rPr lang="fr-FR" dirty="0" smtClean="0"/>
              <a:t>Histogramme</a:t>
            </a:r>
            <a:r>
              <a:rPr lang="fr-FR" baseline="0" dirty="0" smtClean="0"/>
              <a:t> des âges </a:t>
            </a:r>
            <a:endParaRPr lang="fr-FR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Feuil1!$B$1</c:f>
              <c:strCache>
                <c:ptCount val="1"/>
                <c:pt idx="0">
                  <c:v>Age des patientes 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Feuil1!$A$2:$A$6</c:f>
              <c:strCache>
                <c:ptCount val="5"/>
                <c:pt idx="0">
                  <c:v>20-30 ans</c:v>
                </c:pt>
                <c:pt idx="1">
                  <c:v>31-40 ans</c:v>
                </c:pt>
                <c:pt idx="2">
                  <c:v>41-50 ans</c:v>
                </c:pt>
                <c:pt idx="3">
                  <c:v>51-60 ans</c:v>
                </c:pt>
                <c:pt idx="4">
                  <c:v> 61 ans</c:v>
                </c:pt>
              </c:strCache>
            </c:strRef>
          </c:cat>
          <c:val>
            <c:numRef>
              <c:f>Feuil1!$B$2:$B$6</c:f>
              <c:numCache>
                <c:formatCode>General</c:formatCode>
                <c:ptCount val="5"/>
                <c:pt idx="0">
                  <c:v>3</c:v>
                </c:pt>
                <c:pt idx="1">
                  <c:v>45</c:v>
                </c:pt>
                <c:pt idx="2">
                  <c:v>78</c:v>
                </c:pt>
                <c:pt idx="3">
                  <c:v>47</c:v>
                </c:pt>
                <c:pt idx="4">
                  <c:v>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DDD-40C9-9F0F-565BCC0E7E52}"/>
            </c:ext>
          </c:extLst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Colonne1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Feuil1!$A$2:$A$6</c:f>
              <c:strCache>
                <c:ptCount val="5"/>
                <c:pt idx="0">
                  <c:v>20-30 ans</c:v>
                </c:pt>
                <c:pt idx="1">
                  <c:v>31-40 ans</c:v>
                </c:pt>
                <c:pt idx="2">
                  <c:v>41-50 ans</c:v>
                </c:pt>
                <c:pt idx="3">
                  <c:v>51-60 ans</c:v>
                </c:pt>
                <c:pt idx="4">
                  <c:v> 61 ans</c:v>
                </c:pt>
              </c:strCache>
            </c:strRef>
          </c:cat>
          <c:val>
            <c:numRef>
              <c:f>Feuil1!$C$2:$C$6</c:f>
              <c:numCache>
                <c:formatCode>General</c:formatCode>
                <c:ptCount val="5"/>
              </c:numCache>
            </c:numRef>
          </c:val>
          <c:extLst>
            <c:ext xmlns:c16="http://schemas.microsoft.com/office/drawing/2014/chart" uri="{C3380CC4-5D6E-409C-BE32-E72D297353CC}">
              <c16:uniqueId val="{00000001-ADDD-40C9-9F0F-565BCC0E7E52}"/>
            </c:ext>
          </c:extLst>
        </c:ser>
        <c:ser>
          <c:idx val="2"/>
          <c:order val="2"/>
          <c:tx>
            <c:strRef>
              <c:f>Feuil1!$D$1</c:f>
              <c:strCache>
                <c:ptCount val="1"/>
                <c:pt idx="0">
                  <c:v>Colonne2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Feuil1!$A$2:$A$6</c:f>
              <c:strCache>
                <c:ptCount val="5"/>
                <c:pt idx="0">
                  <c:v>20-30 ans</c:v>
                </c:pt>
                <c:pt idx="1">
                  <c:v>31-40 ans</c:v>
                </c:pt>
                <c:pt idx="2">
                  <c:v>41-50 ans</c:v>
                </c:pt>
                <c:pt idx="3">
                  <c:v>51-60 ans</c:v>
                </c:pt>
                <c:pt idx="4">
                  <c:v> 61 ans</c:v>
                </c:pt>
              </c:strCache>
            </c:strRef>
          </c:cat>
          <c:val>
            <c:numRef>
              <c:f>Feuil1!$D$2:$D$6</c:f>
              <c:numCache>
                <c:formatCode>General</c:formatCode>
                <c:ptCount val="5"/>
              </c:numCache>
            </c:numRef>
          </c:val>
          <c:extLst>
            <c:ext xmlns:c16="http://schemas.microsoft.com/office/drawing/2014/chart" uri="{C3380CC4-5D6E-409C-BE32-E72D297353CC}">
              <c16:uniqueId val="{00000002-ADDD-40C9-9F0F-565BCC0E7E5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425907487"/>
        <c:axId val="1425907919"/>
      </c:barChart>
      <c:catAx>
        <c:axId val="142590748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endParaRPr lang="en-US"/>
          </a:p>
        </c:txPr>
        <c:crossAx val="1425907919"/>
        <c:crosses val="autoZero"/>
        <c:auto val="1"/>
        <c:lblAlgn val="ctr"/>
        <c:lblOffset val="100"/>
        <c:noMultiLvlLbl val="0"/>
      </c:catAx>
      <c:valAx>
        <c:axId val="142590791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endParaRPr lang="en-US"/>
          </a:p>
        </c:txPr>
        <c:crossAx val="142590748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1"/>
        <c:delete val="1"/>
      </c:legendEntry>
      <c:legendEntry>
        <c:idx val="2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DFFA1-3110-464A-BEC5-5C05905E0292}" type="datetimeFigureOut">
              <a:rPr lang="fr-FR" smtClean="0"/>
              <a:t>22/06/2024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90D75-548E-4CFC-A08A-FBCB9648A1D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3864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DFFA1-3110-464A-BEC5-5C05905E0292}" type="datetimeFigureOut">
              <a:rPr lang="fr-FR" smtClean="0"/>
              <a:t>22/06/2024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90D75-548E-4CFC-A08A-FBCB9648A1D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7488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DFFA1-3110-464A-BEC5-5C05905E0292}" type="datetimeFigureOut">
              <a:rPr lang="fr-FR" smtClean="0"/>
              <a:t>22/06/2024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90D75-548E-4CFC-A08A-FBCB9648A1D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6102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DFFA1-3110-464A-BEC5-5C05905E0292}" type="datetimeFigureOut">
              <a:rPr lang="fr-FR" smtClean="0"/>
              <a:t>22/06/2024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90D75-548E-4CFC-A08A-FBCB9648A1D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6073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DFFA1-3110-464A-BEC5-5C05905E0292}" type="datetimeFigureOut">
              <a:rPr lang="fr-FR" smtClean="0"/>
              <a:t>22/06/2024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90D75-548E-4CFC-A08A-FBCB9648A1D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33015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DFFA1-3110-464A-BEC5-5C05905E0292}" type="datetimeFigureOut">
              <a:rPr lang="fr-FR" smtClean="0"/>
              <a:t>22/06/2024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90D75-548E-4CFC-A08A-FBCB9648A1D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80338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DFFA1-3110-464A-BEC5-5C05905E0292}" type="datetimeFigureOut">
              <a:rPr lang="fr-FR" smtClean="0"/>
              <a:t>22/06/2024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90D75-548E-4CFC-A08A-FBCB9648A1D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1458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DFFA1-3110-464A-BEC5-5C05905E0292}" type="datetimeFigureOut">
              <a:rPr lang="fr-FR" smtClean="0"/>
              <a:t>22/06/2024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90D75-548E-4CFC-A08A-FBCB9648A1D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6994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DFFA1-3110-464A-BEC5-5C05905E0292}" type="datetimeFigureOut">
              <a:rPr lang="fr-FR" smtClean="0"/>
              <a:t>22/06/2024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90D75-548E-4CFC-A08A-FBCB9648A1D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75531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DFFA1-3110-464A-BEC5-5C05905E0292}" type="datetimeFigureOut">
              <a:rPr lang="fr-FR" smtClean="0"/>
              <a:t>22/06/2024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90D75-548E-4CFC-A08A-FBCB9648A1D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45493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DFFA1-3110-464A-BEC5-5C05905E0292}" type="datetimeFigureOut">
              <a:rPr lang="fr-FR" smtClean="0"/>
              <a:t>22/06/2024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90D75-548E-4CFC-A08A-FBCB9648A1D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3734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EDFFA1-3110-464A-BEC5-5C05905E0292}" type="datetimeFigureOut">
              <a:rPr lang="fr-FR" smtClean="0"/>
              <a:t>22/06/2024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F90D75-548E-4CFC-A08A-FBCB9648A1D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3680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14400" y="800100"/>
            <a:ext cx="10672763" cy="4057651"/>
          </a:xfrm>
        </p:spPr>
        <p:txBody>
          <a:bodyPr>
            <a:normAutofit fontScale="90000"/>
          </a:bodyPr>
          <a:lstStyle/>
          <a:p>
            <a:r>
              <a:rPr lang="fr-FR" b="1" dirty="0"/>
              <a:t>HPV dans les cancers invasifs du col utérin à l’unité de radiothérapie de l’Institut </a:t>
            </a:r>
            <a:r>
              <a:rPr lang="fr-FR" b="1" dirty="0" err="1"/>
              <a:t>Joliot</a:t>
            </a:r>
            <a:r>
              <a:rPr lang="fr-FR" b="1" dirty="0"/>
              <a:t> Curie de l’Hôpital Aristide Le </a:t>
            </a:r>
            <a:r>
              <a:rPr lang="fr-FR" b="1" dirty="0" err="1"/>
              <a:t>Dantec</a:t>
            </a:r>
            <a:r>
              <a:rPr lang="fr-FR" b="1" dirty="0"/>
              <a:t> Dakar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09663" y="4973638"/>
            <a:ext cx="9920288" cy="455612"/>
          </a:xfrm>
        </p:spPr>
        <p:txBody>
          <a:bodyPr/>
          <a:lstStyle/>
          <a:p>
            <a:r>
              <a:rPr lang="en-US" b="1" u="sng" dirty="0"/>
              <a:t>M </a:t>
            </a:r>
            <a:r>
              <a:rPr lang="en-US" b="1" u="sng" dirty="0" err="1"/>
              <a:t>M</a:t>
            </a:r>
            <a:r>
              <a:rPr lang="en-US" b="1" u="sng" dirty="0"/>
              <a:t> DIENG</a:t>
            </a:r>
            <a:r>
              <a:rPr lang="en-US" b="1" dirty="0"/>
              <a:t> ; B DEMBELE; E A BALDE; A SALL; A S BADIANE; I THIAM; A DEM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72831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Résultats </a:t>
            </a:r>
            <a:endParaRPr lang="fr-FR" dirty="0"/>
          </a:p>
        </p:txBody>
      </p:sp>
      <p:cxnSp>
        <p:nvCxnSpPr>
          <p:cNvPr id="5" name="Connecteur droit 4"/>
          <p:cNvCxnSpPr/>
          <p:nvPr/>
        </p:nvCxnSpPr>
        <p:spPr>
          <a:xfrm>
            <a:off x="4159624" y="2494150"/>
            <a:ext cx="7194176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6"/>
          <p:cNvCxnSpPr/>
          <p:nvPr/>
        </p:nvCxnSpPr>
        <p:spPr>
          <a:xfrm>
            <a:off x="838200" y="1887912"/>
            <a:ext cx="10515600" cy="75359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7"/>
          <p:cNvCxnSpPr/>
          <p:nvPr/>
        </p:nvCxnSpPr>
        <p:spPr>
          <a:xfrm>
            <a:off x="4186734" y="3048556"/>
            <a:ext cx="7194176" cy="26894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>
            <a:off x="838200" y="6764825"/>
            <a:ext cx="10618694" cy="26894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ZoneTexte 13"/>
          <p:cNvSpPr txBox="1"/>
          <p:nvPr/>
        </p:nvSpPr>
        <p:spPr>
          <a:xfrm>
            <a:off x="968188" y="2057351"/>
            <a:ext cx="14387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 smtClean="0"/>
              <a:t>Type HPV </a:t>
            </a:r>
            <a:endParaRPr lang="fr-FR" sz="2400" dirty="0"/>
          </a:p>
        </p:txBody>
      </p:sp>
      <p:sp>
        <p:nvSpPr>
          <p:cNvPr id="15" name="ZoneTexte 14"/>
          <p:cNvSpPr txBox="1"/>
          <p:nvPr/>
        </p:nvSpPr>
        <p:spPr>
          <a:xfrm>
            <a:off x="1402976" y="2651350"/>
            <a:ext cx="59721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 smtClean="0"/>
              <a:t>HPV-</a:t>
            </a:r>
            <a:endParaRPr lang="fr-FR" sz="1600" dirty="0"/>
          </a:p>
        </p:txBody>
      </p:sp>
      <p:sp>
        <p:nvSpPr>
          <p:cNvPr id="17" name="ZoneTexte 16"/>
          <p:cNvSpPr txBox="1"/>
          <p:nvPr/>
        </p:nvSpPr>
        <p:spPr>
          <a:xfrm>
            <a:off x="9184341" y="2009775"/>
            <a:ext cx="18174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 smtClean="0"/>
              <a:t>Pourcentage </a:t>
            </a:r>
            <a:endParaRPr lang="fr-FR" sz="2400" dirty="0"/>
          </a:p>
        </p:txBody>
      </p:sp>
      <p:sp>
        <p:nvSpPr>
          <p:cNvPr id="18" name="ZoneTexte 17"/>
          <p:cNvSpPr txBox="1"/>
          <p:nvPr/>
        </p:nvSpPr>
        <p:spPr>
          <a:xfrm>
            <a:off x="5463988" y="1963271"/>
            <a:ext cx="12786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 smtClean="0"/>
              <a:t>Nombre </a:t>
            </a:r>
            <a:endParaRPr lang="fr-FR" sz="2400" dirty="0"/>
          </a:p>
        </p:txBody>
      </p:sp>
      <p:sp>
        <p:nvSpPr>
          <p:cNvPr id="21" name="ZoneTexte 20"/>
          <p:cNvSpPr txBox="1"/>
          <p:nvPr/>
        </p:nvSpPr>
        <p:spPr>
          <a:xfrm>
            <a:off x="5665124" y="3082037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 smtClean="0"/>
              <a:t>28</a:t>
            </a:r>
            <a:endParaRPr lang="fr-FR" sz="1600" dirty="0"/>
          </a:p>
        </p:txBody>
      </p:sp>
      <p:sp>
        <p:nvSpPr>
          <p:cNvPr id="22" name="ZoneTexte 21"/>
          <p:cNvSpPr txBox="1"/>
          <p:nvPr/>
        </p:nvSpPr>
        <p:spPr>
          <a:xfrm>
            <a:off x="5639161" y="260669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 smtClean="0"/>
              <a:t>48</a:t>
            </a:r>
            <a:endParaRPr lang="fr-FR" sz="1600" dirty="0"/>
          </a:p>
        </p:txBody>
      </p:sp>
      <p:sp>
        <p:nvSpPr>
          <p:cNvPr id="23" name="ZoneTexte 22"/>
          <p:cNvSpPr txBox="1"/>
          <p:nvPr/>
        </p:nvSpPr>
        <p:spPr>
          <a:xfrm>
            <a:off x="9937592" y="2618817"/>
            <a:ext cx="54854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 smtClean="0"/>
              <a:t>22,2</a:t>
            </a:r>
            <a:endParaRPr lang="fr-FR" sz="1600" dirty="0"/>
          </a:p>
        </p:txBody>
      </p:sp>
      <p:sp>
        <p:nvSpPr>
          <p:cNvPr id="28" name="ZoneTexte 27"/>
          <p:cNvSpPr txBox="1"/>
          <p:nvPr/>
        </p:nvSpPr>
        <p:spPr>
          <a:xfrm>
            <a:off x="1330038" y="5013361"/>
            <a:ext cx="74308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 smtClean="0"/>
              <a:t>HPV39</a:t>
            </a:r>
            <a:endParaRPr lang="fr-FR" sz="1600" dirty="0"/>
          </a:p>
        </p:txBody>
      </p:sp>
      <p:sp>
        <p:nvSpPr>
          <p:cNvPr id="29" name="ZoneTexte 28"/>
          <p:cNvSpPr txBox="1"/>
          <p:nvPr/>
        </p:nvSpPr>
        <p:spPr>
          <a:xfrm>
            <a:off x="1316039" y="5483369"/>
            <a:ext cx="74308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 smtClean="0"/>
              <a:t>HPV45</a:t>
            </a:r>
            <a:endParaRPr lang="fr-FR" sz="1600" dirty="0"/>
          </a:p>
        </p:txBody>
      </p:sp>
      <p:sp>
        <p:nvSpPr>
          <p:cNvPr id="30" name="ZoneTexte 29"/>
          <p:cNvSpPr txBox="1"/>
          <p:nvPr/>
        </p:nvSpPr>
        <p:spPr>
          <a:xfrm>
            <a:off x="1316039" y="3603047"/>
            <a:ext cx="84268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/>
              <a:t>HPV18</a:t>
            </a:r>
            <a:endParaRPr lang="fr-FR" sz="1600" dirty="0"/>
          </a:p>
        </p:txBody>
      </p:sp>
      <p:sp>
        <p:nvSpPr>
          <p:cNvPr id="32" name="ZoneTexte 31"/>
          <p:cNvSpPr txBox="1"/>
          <p:nvPr/>
        </p:nvSpPr>
        <p:spPr>
          <a:xfrm>
            <a:off x="1336542" y="4077047"/>
            <a:ext cx="8619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/>
              <a:t>HPV31</a:t>
            </a:r>
            <a:endParaRPr lang="fr-FR" sz="1600" dirty="0"/>
          </a:p>
        </p:txBody>
      </p:sp>
      <p:sp>
        <p:nvSpPr>
          <p:cNvPr id="33" name="ZoneTexte 32"/>
          <p:cNvSpPr txBox="1"/>
          <p:nvPr/>
        </p:nvSpPr>
        <p:spPr>
          <a:xfrm>
            <a:off x="1346155" y="3197927"/>
            <a:ext cx="84268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/>
              <a:t>HPV16</a:t>
            </a:r>
            <a:endParaRPr lang="fr-FR" sz="1600" dirty="0"/>
          </a:p>
        </p:txBody>
      </p:sp>
      <p:sp>
        <p:nvSpPr>
          <p:cNvPr id="36" name="ZoneTexte 35"/>
          <p:cNvSpPr txBox="1"/>
          <p:nvPr/>
        </p:nvSpPr>
        <p:spPr>
          <a:xfrm>
            <a:off x="1178175" y="5961362"/>
            <a:ext cx="115685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/>
              <a:t>Autres HPV</a:t>
            </a:r>
            <a:endParaRPr lang="fr-FR" sz="1600" dirty="0"/>
          </a:p>
        </p:txBody>
      </p:sp>
      <p:sp>
        <p:nvSpPr>
          <p:cNvPr id="3" name="Rectangle 2"/>
          <p:cNvSpPr/>
          <p:nvPr/>
        </p:nvSpPr>
        <p:spPr>
          <a:xfrm>
            <a:off x="9894310" y="3082037"/>
            <a:ext cx="54854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13,2</a:t>
            </a:r>
            <a:endParaRPr lang="fr-FR" sz="1600" dirty="0"/>
          </a:p>
        </p:txBody>
      </p:sp>
      <p:sp>
        <p:nvSpPr>
          <p:cNvPr id="4" name="Rectangle 3"/>
          <p:cNvSpPr/>
          <p:nvPr/>
        </p:nvSpPr>
        <p:spPr>
          <a:xfrm>
            <a:off x="9884693" y="3496387"/>
            <a:ext cx="6014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15,6</a:t>
            </a:r>
            <a:r>
              <a:rPr lang="fr-FR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fr-FR" dirty="0"/>
          </a:p>
        </p:txBody>
      </p:sp>
      <p:sp>
        <p:nvSpPr>
          <p:cNvPr id="6" name="Rectangle 5"/>
          <p:cNvSpPr/>
          <p:nvPr/>
        </p:nvSpPr>
        <p:spPr>
          <a:xfrm>
            <a:off x="9963227" y="3929331"/>
            <a:ext cx="46157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17 </a:t>
            </a:r>
            <a:endParaRPr lang="fr-FR" sz="1600" dirty="0"/>
          </a:p>
        </p:txBody>
      </p:sp>
      <p:sp>
        <p:nvSpPr>
          <p:cNvPr id="10" name="Rectangle 9"/>
          <p:cNvSpPr/>
          <p:nvPr/>
        </p:nvSpPr>
        <p:spPr>
          <a:xfrm>
            <a:off x="9929923" y="4428056"/>
            <a:ext cx="43954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12 </a:t>
            </a:r>
            <a:endParaRPr lang="fr-FR" sz="1600" dirty="0"/>
          </a:p>
        </p:txBody>
      </p:sp>
      <p:sp>
        <p:nvSpPr>
          <p:cNvPr id="11" name="Rectangle 10"/>
          <p:cNvSpPr/>
          <p:nvPr/>
        </p:nvSpPr>
        <p:spPr>
          <a:xfrm>
            <a:off x="9958299" y="4923431"/>
            <a:ext cx="42832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 </a:t>
            </a:r>
            <a:r>
              <a:rPr lang="fr-FR" sz="1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endParaRPr lang="fr-FR" sz="1600" dirty="0"/>
          </a:p>
        </p:txBody>
      </p:sp>
      <p:sp>
        <p:nvSpPr>
          <p:cNvPr id="37" name="ZoneTexte 36"/>
          <p:cNvSpPr txBox="1"/>
          <p:nvPr/>
        </p:nvSpPr>
        <p:spPr>
          <a:xfrm>
            <a:off x="1330037" y="4485320"/>
            <a:ext cx="74308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 smtClean="0"/>
              <a:t>HPV33</a:t>
            </a:r>
            <a:endParaRPr lang="fr-FR" sz="1600" dirty="0"/>
          </a:p>
        </p:txBody>
      </p:sp>
      <p:sp>
        <p:nvSpPr>
          <p:cNvPr id="38" name="Rectangle 37"/>
          <p:cNvSpPr/>
          <p:nvPr/>
        </p:nvSpPr>
        <p:spPr>
          <a:xfrm>
            <a:off x="9959462" y="5466574"/>
            <a:ext cx="38183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  </a:t>
            </a:r>
            <a:endParaRPr lang="fr-FR" sz="1600" dirty="0"/>
          </a:p>
        </p:txBody>
      </p:sp>
      <p:sp>
        <p:nvSpPr>
          <p:cNvPr id="39" name="ZoneTexte 38"/>
          <p:cNvSpPr txBox="1"/>
          <p:nvPr/>
        </p:nvSpPr>
        <p:spPr>
          <a:xfrm>
            <a:off x="9884693" y="5917531"/>
            <a:ext cx="40027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/>
              <a:t>11</a:t>
            </a:r>
            <a:endParaRPr lang="fr-FR" sz="1600" dirty="0"/>
          </a:p>
        </p:txBody>
      </p:sp>
      <p:sp>
        <p:nvSpPr>
          <p:cNvPr id="40" name="ZoneTexte 39"/>
          <p:cNvSpPr txBox="1"/>
          <p:nvPr/>
        </p:nvSpPr>
        <p:spPr>
          <a:xfrm>
            <a:off x="5681720" y="3629855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 smtClean="0"/>
              <a:t>33</a:t>
            </a:r>
            <a:endParaRPr lang="fr-FR" sz="1600" dirty="0"/>
          </a:p>
        </p:txBody>
      </p:sp>
      <p:sp>
        <p:nvSpPr>
          <p:cNvPr id="41" name="ZoneTexte 40"/>
          <p:cNvSpPr txBox="1"/>
          <p:nvPr/>
        </p:nvSpPr>
        <p:spPr>
          <a:xfrm>
            <a:off x="5691258" y="440135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 smtClean="0"/>
              <a:t>25</a:t>
            </a:r>
            <a:endParaRPr lang="fr-FR" sz="1600" dirty="0"/>
          </a:p>
        </p:txBody>
      </p:sp>
      <p:sp>
        <p:nvSpPr>
          <p:cNvPr id="42" name="ZoneTexte 41"/>
          <p:cNvSpPr txBox="1"/>
          <p:nvPr/>
        </p:nvSpPr>
        <p:spPr>
          <a:xfrm>
            <a:off x="5717221" y="4933565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 smtClean="0"/>
              <a:t>4</a:t>
            </a:r>
            <a:endParaRPr lang="fr-FR" sz="1600" dirty="0"/>
          </a:p>
        </p:txBody>
      </p:sp>
      <p:sp>
        <p:nvSpPr>
          <p:cNvPr id="43" name="ZoneTexte 42"/>
          <p:cNvSpPr txBox="1"/>
          <p:nvPr/>
        </p:nvSpPr>
        <p:spPr>
          <a:xfrm>
            <a:off x="5702944" y="5452938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 smtClean="0"/>
              <a:t>11</a:t>
            </a:r>
            <a:endParaRPr lang="fr-FR" sz="1600" dirty="0"/>
          </a:p>
        </p:txBody>
      </p:sp>
      <p:sp>
        <p:nvSpPr>
          <p:cNvPr id="44" name="ZoneTexte 43"/>
          <p:cNvSpPr txBox="1"/>
          <p:nvPr/>
        </p:nvSpPr>
        <p:spPr>
          <a:xfrm>
            <a:off x="5702944" y="5973027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 smtClean="0"/>
              <a:t>31</a:t>
            </a:r>
            <a:endParaRPr lang="fr-FR" sz="1600" dirty="0"/>
          </a:p>
        </p:txBody>
      </p:sp>
      <p:sp>
        <p:nvSpPr>
          <p:cNvPr id="45" name="ZoneTexte 44"/>
          <p:cNvSpPr txBox="1"/>
          <p:nvPr/>
        </p:nvSpPr>
        <p:spPr>
          <a:xfrm>
            <a:off x="5692113" y="4011726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 smtClean="0"/>
              <a:t>36</a:t>
            </a:r>
            <a:endParaRPr lang="fr-FR" sz="1600" dirty="0"/>
          </a:p>
        </p:txBody>
      </p:sp>
    </p:spTree>
    <p:extLst>
      <p:ext uri="{BB962C8B-B14F-4D97-AF65-F5344CB8AC3E}">
        <p14:creationId xmlns:p14="http://schemas.microsoft.com/office/powerpoint/2010/main" val="799997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Perspectives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37275" y="1236689"/>
            <a:ext cx="11468745" cy="5195107"/>
          </a:xfrm>
        </p:spPr>
        <p:txBody>
          <a:bodyPr>
            <a:noAutofit/>
          </a:bodyPr>
          <a:lstStyle/>
          <a:p>
            <a:pPr>
              <a:lnSpc>
                <a:spcPct val="250000"/>
              </a:lnSpc>
            </a:pPr>
            <a:r>
              <a:rPr lang="fr-FR" sz="3200" dirty="0" smtClean="0"/>
              <a:t>Données à corréler aux statuts HPV des CIN</a:t>
            </a:r>
          </a:p>
          <a:p>
            <a:pPr>
              <a:lnSpc>
                <a:spcPct val="250000"/>
              </a:lnSpc>
            </a:pPr>
            <a:r>
              <a:rPr lang="fr-FR" sz="3200" dirty="0" smtClean="0"/>
              <a:t>Écologie HPV au Sénégal est elle identique aux autres pays?</a:t>
            </a:r>
          </a:p>
          <a:p>
            <a:pPr>
              <a:lnSpc>
                <a:spcPct val="250000"/>
              </a:lnSpc>
            </a:pPr>
            <a:r>
              <a:rPr lang="fr-FR" sz="3200" dirty="0" smtClean="0"/>
              <a:t>Corrélations aux résultats thérapeutiques 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3731504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g - Assekrem (Argelia) - 04 | Banco de Imágenes Geológicas | Flick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0232" y="1290918"/>
            <a:ext cx="5209803" cy="51098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ZoneTexte 4"/>
          <p:cNvSpPr txBox="1"/>
          <p:nvPr/>
        </p:nvSpPr>
        <p:spPr>
          <a:xfrm>
            <a:off x="1008529" y="2743201"/>
            <a:ext cx="4383822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500" b="1" dirty="0" smtClean="0"/>
              <a:t>MERCI</a:t>
            </a:r>
            <a:endParaRPr lang="fr-FR" sz="11500" b="1" dirty="0"/>
          </a:p>
        </p:txBody>
      </p:sp>
    </p:spTree>
    <p:extLst>
      <p:ext uri="{BB962C8B-B14F-4D97-AF65-F5344CB8AC3E}">
        <p14:creationId xmlns:p14="http://schemas.microsoft.com/office/powerpoint/2010/main" val="1242845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Introduction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fr-FR" dirty="0" smtClean="0"/>
              <a:t>Incidence cancer du col 128/100,000 femmes</a:t>
            </a:r>
          </a:p>
          <a:p>
            <a:pPr>
              <a:lnSpc>
                <a:spcPct val="150000"/>
              </a:lnSpc>
            </a:pPr>
            <a:r>
              <a:rPr lang="fr-FR" dirty="0" smtClean="0"/>
              <a:t>500,000 nouveaux cas en 2020</a:t>
            </a:r>
          </a:p>
          <a:p>
            <a:pPr>
              <a:lnSpc>
                <a:spcPct val="150000"/>
              </a:lnSpc>
            </a:pPr>
            <a:r>
              <a:rPr lang="fr-FR" dirty="0" smtClean="0"/>
              <a:t>1 million nouveaux cas en 2030</a:t>
            </a:r>
          </a:p>
          <a:p>
            <a:pPr>
              <a:lnSpc>
                <a:spcPct val="150000"/>
              </a:lnSpc>
            </a:pPr>
            <a:r>
              <a:rPr lang="fr-FR" dirty="0" smtClean="0"/>
              <a:t>Mortalité 70 %</a:t>
            </a:r>
            <a:endParaRPr lang="fr-FR" dirty="0"/>
          </a:p>
          <a:p>
            <a:pPr>
              <a:lnSpc>
                <a:spcPct val="150000"/>
              </a:lnSpc>
            </a:pPr>
            <a:r>
              <a:rPr lang="fr-FR" dirty="0" smtClean="0"/>
              <a:t>Cancer aux </a:t>
            </a:r>
            <a:r>
              <a:rPr lang="fr-FR" smtClean="0"/>
              <a:t>5 paradoxes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38712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Introduction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SN" sz="5400" b="1" dirty="0" smtClean="0"/>
              <a:t>But: </a:t>
            </a:r>
          </a:p>
          <a:p>
            <a:pPr marL="0" indent="0">
              <a:buNone/>
            </a:pPr>
            <a:r>
              <a:rPr lang="fr-SN" sz="4800" dirty="0" smtClean="0"/>
              <a:t>Déterminer  </a:t>
            </a:r>
            <a:r>
              <a:rPr lang="fr-SN" sz="4800" dirty="0"/>
              <a:t>le type de HPV chez les patientes présentant un carcinome invasif du col utérin</a:t>
            </a:r>
            <a:r>
              <a:rPr lang="fr-SN" sz="4800" dirty="0" smtClean="0"/>
              <a:t>.</a:t>
            </a:r>
            <a:endParaRPr lang="fr-FR" sz="4800" dirty="0"/>
          </a:p>
        </p:txBody>
      </p:sp>
    </p:spTree>
    <p:extLst>
      <p:ext uri="{BB962C8B-B14F-4D97-AF65-F5344CB8AC3E}">
        <p14:creationId xmlns:p14="http://schemas.microsoft.com/office/powerpoint/2010/main" val="1355713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Patientes et méthodes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fr-SN" b="1" dirty="0" smtClean="0"/>
              <a:t>Type d’étude:</a:t>
            </a:r>
            <a:r>
              <a:rPr lang="fr-SN" b="1" dirty="0"/>
              <a:t> </a:t>
            </a:r>
            <a:r>
              <a:rPr lang="fr-SN" dirty="0" smtClean="0"/>
              <a:t>étude prospective </a:t>
            </a:r>
            <a:r>
              <a:rPr lang="fr-SN" dirty="0" err="1" smtClean="0"/>
              <a:t>unicentrique</a:t>
            </a:r>
            <a:r>
              <a:rPr lang="fr-SN" dirty="0" smtClean="0"/>
              <a:t> </a:t>
            </a:r>
          </a:p>
          <a:p>
            <a:pPr>
              <a:lnSpc>
                <a:spcPct val="200000"/>
              </a:lnSpc>
            </a:pPr>
            <a:r>
              <a:rPr lang="fr-SN" b="1" dirty="0" smtClean="0"/>
              <a:t>Durée: </a:t>
            </a:r>
            <a:r>
              <a:rPr lang="fr-SN" dirty="0" smtClean="0"/>
              <a:t>janvier 2020 et juin 2022 </a:t>
            </a:r>
          </a:p>
          <a:p>
            <a:pPr>
              <a:lnSpc>
                <a:spcPct val="200000"/>
              </a:lnSpc>
            </a:pPr>
            <a:r>
              <a:rPr lang="fr-SN" b="1" dirty="0" smtClean="0"/>
              <a:t>Lieu: </a:t>
            </a:r>
            <a:r>
              <a:rPr lang="fr-SN" dirty="0" smtClean="0"/>
              <a:t>Unité de radiothérapie Institut </a:t>
            </a:r>
            <a:r>
              <a:rPr lang="fr-SN" dirty="0" err="1" smtClean="0"/>
              <a:t>Joliot</a:t>
            </a:r>
            <a:r>
              <a:rPr lang="fr-SN" dirty="0" smtClean="0"/>
              <a:t> </a:t>
            </a:r>
            <a:r>
              <a:rPr lang="fr-SN" dirty="0" err="1" smtClean="0"/>
              <a:t>Curi</a:t>
            </a:r>
            <a:r>
              <a:rPr lang="fr-SN" dirty="0" smtClean="0"/>
              <a:t> de l’</a:t>
            </a:r>
            <a:r>
              <a:rPr lang="fr-SN" dirty="0" err="1" smtClean="0"/>
              <a:t>Hopital</a:t>
            </a:r>
            <a:r>
              <a:rPr lang="fr-SN" dirty="0" smtClean="0"/>
              <a:t> </a:t>
            </a:r>
            <a:r>
              <a:rPr lang="fr-SN" dirty="0" err="1" smtClean="0"/>
              <a:t>aristide</a:t>
            </a:r>
            <a:r>
              <a:rPr lang="fr-SN" dirty="0" smtClean="0"/>
              <a:t> le de </a:t>
            </a:r>
            <a:r>
              <a:rPr lang="fr-SN" dirty="0" err="1" smtClean="0"/>
              <a:t>Dantec</a:t>
            </a:r>
            <a:r>
              <a:rPr lang="fr-SN" dirty="0" smtClean="0"/>
              <a:t> Dakar </a:t>
            </a:r>
            <a:endParaRPr lang="fr-FR" dirty="0" smtClean="0"/>
          </a:p>
          <a:p>
            <a:pPr>
              <a:lnSpc>
                <a:spcPct val="200000"/>
              </a:lnSpc>
            </a:pP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457984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Patientes et méthodes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fr-SN" sz="3200" b="1" dirty="0" smtClean="0"/>
              <a:t>Critères d’inclusion:</a:t>
            </a:r>
            <a:r>
              <a:rPr lang="fr-SN" sz="3200" b="1" dirty="0"/>
              <a:t> </a:t>
            </a:r>
            <a:endParaRPr lang="fr-SN" sz="3200" b="1" dirty="0" smtClean="0"/>
          </a:p>
          <a:p>
            <a:pPr lvl="1">
              <a:lnSpc>
                <a:spcPct val="150000"/>
              </a:lnSpc>
            </a:pPr>
            <a:r>
              <a:rPr lang="fr-FR" sz="2800" dirty="0" smtClean="0"/>
              <a:t>Patientes &gt; 20 ans</a:t>
            </a:r>
          </a:p>
          <a:p>
            <a:pPr lvl="1">
              <a:lnSpc>
                <a:spcPct val="150000"/>
              </a:lnSpc>
            </a:pPr>
            <a:r>
              <a:rPr lang="fr-FR" sz="2800" dirty="0" smtClean="0"/>
              <a:t>Confirmation histologique de carcinome</a:t>
            </a:r>
          </a:p>
          <a:p>
            <a:pPr lvl="1">
              <a:lnSpc>
                <a:spcPct val="150000"/>
              </a:lnSpc>
            </a:pPr>
            <a:r>
              <a:rPr lang="fr-FR" sz="2800" dirty="0" smtClean="0"/>
              <a:t>Absence de traitement spécifique</a:t>
            </a:r>
          </a:p>
          <a:p>
            <a:pPr lvl="1">
              <a:lnSpc>
                <a:spcPct val="150000"/>
              </a:lnSpc>
            </a:pPr>
            <a:r>
              <a:rPr lang="fr-FR" sz="2800" dirty="0" smtClean="0"/>
              <a:t>Tous stades (FIGO,OMS)</a:t>
            </a:r>
          </a:p>
        </p:txBody>
      </p:sp>
    </p:spTree>
    <p:extLst>
      <p:ext uri="{BB962C8B-B14F-4D97-AF65-F5344CB8AC3E}">
        <p14:creationId xmlns:p14="http://schemas.microsoft.com/office/powerpoint/2010/main" val="713820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Patientes et méthodes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fr-SN" sz="3200" b="1" dirty="0" smtClean="0"/>
              <a:t>Critères d’exclusion:</a:t>
            </a:r>
            <a:r>
              <a:rPr lang="fr-SN" sz="3200" b="1" dirty="0"/>
              <a:t> </a:t>
            </a:r>
            <a:endParaRPr lang="fr-SN" sz="3200" b="1" dirty="0" smtClean="0"/>
          </a:p>
          <a:p>
            <a:pPr lvl="1">
              <a:lnSpc>
                <a:spcPct val="150000"/>
              </a:lnSpc>
            </a:pPr>
            <a:r>
              <a:rPr lang="fr-FR" sz="2800" dirty="0" smtClean="0"/>
              <a:t>Poursuite évolutive </a:t>
            </a:r>
          </a:p>
          <a:p>
            <a:pPr lvl="1">
              <a:lnSpc>
                <a:spcPct val="150000"/>
              </a:lnSpc>
            </a:pPr>
            <a:r>
              <a:rPr lang="fr-FR" sz="2800" dirty="0" smtClean="0"/>
              <a:t>Récidive </a:t>
            </a:r>
          </a:p>
          <a:p>
            <a:pPr lvl="1">
              <a:lnSpc>
                <a:spcPct val="150000"/>
              </a:lnSpc>
            </a:pPr>
            <a:r>
              <a:rPr lang="fr-FR" sz="2800" dirty="0" smtClean="0"/>
              <a:t>Antécédent personnel de cancer:</a:t>
            </a:r>
          </a:p>
          <a:p>
            <a:pPr lvl="2">
              <a:lnSpc>
                <a:spcPct val="150000"/>
              </a:lnSpc>
            </a:pPr>
            <a:r>
              <a:rPr lang="fr-FR" sz="2400" dirty="0" smtClean="0"/>
              <a:t>Mammaire </a:t>
            </a:r>
          </a:p>
          <a:p>
            <a:pPr lvl="2">
              <a:lnSpc>
                <a:spcPct val="150000"/>
              </a:lnSpc>
            </a:pPr>
            <a:r>
              <a:rPr lang="fr-FR" sz="2400" dirty="0" smtClean="0"/>
              <a:t>Digestif </a:t>
            </a:r>
          </a:p>
          <a:p>
            <a:pPr lvl="2">
              <a:lnSpc>
                <a:spcPct val="150000"/>
              </a:lnSpc>
            </a:pPr>
            <a:r>
              <a:rPr lang="fr-FR" sz="2400" dirty="0" smtClean="0"/>
              <a:t>ORL 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2817313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Patientes et méthodes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SN" b="1" dirty="0" smtClean="0"/>
              <a:t>Méthodes</a:t>
            </a:r>
          </a:p>
          <a:p>
            <a:pPr lvl="1"/>
            <a:r>
              <a:rPr lang="fr-SN" dirty="0" smtClean="0"/>
              <a:t>Prélèvements  </a:t>
            </a:r>
            <a:r>
              <a:rPr lang="fr-SN" dirty="0"/>
              <a:t>sur milieu liquide </a:t>
            </a:r>
            <a:endParaRPr lang="fr-SN" dirty="0" smtClean="0"/>
          </a:p>
          <a:p>
            <a:pPr lvl="1"/>
            <a:r>
              <a:rPr lang="fr-SN" dirty="0" smtClean="0"/>
              <a:t>Biopsie du col utérin</a:t>
            </a:r>
          </a:p>
          <a:p>
            <a:pPr lvl="1"/>
            <a:r>
              <a:rPr lang="fr-SN" dirty="0" smtClean="0"/>
              <a:t>Analyses de sang</a:t>
            </a:r>
          </a:p>
          <a:p>
            <a:r>
              <a:rPr lang="fr-SN" b="1" dirty="0" smtClean="0"/>
              <a:t>Analyse:</a:t>
            </a:r>
            <a:r>
              <a:rPr lang="fr-SN" dirty="0" smtClean="0"/>
              <a:t> </a:t>
            </a:r>
          </a:p>
          <a:p>
            <a:pPr lvl="1"/>
            <a:r>
              <a:rPr lang="fr-SN" dirty="0" smtClean="0"/>
              <a:t>Descriptive</a:t>
            </a:r>
          </a:p>
          <a:p>
            <a:pPr lvl="1"/>
            <a:r>
              <a:rPr lang="fr-SN" dirty="0" smtClean="0"/>
              <a:t>Excel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03379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Résultats </a:t>
            </a:r>
            <a:endParaRPr lang="fr-FR" dirty="0"/>
          </a:p>
        </p:txBody>
      </p:sp>
      <p:graphicFrame>
        <p:nvGraphicFramePr>
          <p:cNvPr id="8" name="Espace réservé du contenu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6619534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4184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Résultats </a:t>
            </a:r>
            <a:endParaRPr lang="fr-FR" dirty="0"/>
          </a:p>
        </p:txBody>
      </p:sp>
      <p:cxnSp>
        <p:nvCxnSpPr>
          <p:cNvPr id="5" name="Connecteur droit 4"/>
          <p:cNvCxnSpPr/>
          <p:nvPr/>
        </p:nvCxnSpPr>
        <p:spPr>
          <a:xfrm>
            <a:off x="4159624" y="2494150"/>
            <a:ext cx="7194176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6"/>
          <p:cNvCxnSpPr/>
          <p:nvPr/>
        </p:nvCxnSpPr>
        <p:spPr>
          <a:xfrm>
            <a:off x="838200" y="1887912"/>
            <a:ext cx="10515600" cy="75359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7"/>
          <p:cNvCxnSpPr/>
          <p:nvPr/>
        </p:nvCxnSpPr>
        <p:spPr>
          <a:xfrm>
            <a:off x="4159624" y="3966421"/>
            <a:ext cx="7194176" cy="26894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>
            <a:off x="838200" y="5889812"/>
            <a:ext cx="10618694" cy="26894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ZoneTexte 13"/>
          <p:cNvSpPr txBox="1"/>
          <p:nvPr/>
        </p:nvSpPr>
        <p:spPr>
          <a:xfrm>
            <a:off x="968188" y="2057351"/>
            <a:ext cx="24500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 smtClean="0"/>
              <a:t>Type histologique </a:t>
            </a:r>
            <a:endParaRPr lang="fr-FR" sz="2400" dirty="0"/>
          </a:p>
        </p:txBody>
      </p:sp>
      <p:sp>
        <p:nvSpPr>
          <p:cNvPr id="15" name="ZoneTexte 14"/>
          <p:cNvSpPr txBox="1"/>
          <p:nvPr/>
        </p:nvSpPr>
        <p:spPr>
          <a:xfrm>
            <a:off x="838200" y="2956171"/>
            <a:ext cx="32627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 smtClean="0"/>
              <a:t>Carcinome épidermoïde </a:t>
            </a:r>
            <a:endParaRPr lang="fr-FR" sz="2400" dirty="0"/>
          </a:p>
        </p:txBody>
      </p:sp>
      <p:sp>
        <p:nvSpPr>
          <p:cNvPr id="16" name="ZoneTexte 15"/>
          <p:cNvSpPr txBox="1"/>
          <p:nvPr/>
        </p:nvSpPr>
        <p:spPr>
          <a:xfrm>
            <a:off x="838200" y="4580260"/>
            <a:ext cx="23031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 smtClean="0"/>
              <a:t>Adénocarcinome</a:t>
            </a:r>
            <a:endParaRPr lang="fr-FR" sz="2400" dirty="0"/>
          </a:p>
        </p:txBody>
      </p:sp>
      <p:sp>
        <p:nvSpPr>
          <p:cNvPr id="17" name="ZoneTexte 16"/>
          <p:cNvSpPr txBox="1"/>
          <p:nvPr/>
        </p:nvSpPr>
        <p:spPr>
          <a:xfrm>
            <a:off x="9184341" y="2009775"/>
            <a:ext cx="18174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 smtClean="0"/>
              <a:t>Pourcentage </a:t>
            </a:r>
            <a:endParaRPr lang="fr-FR" sz="2400" dirty="0"/>
          </a:p>
        </p:txBody>
      </p:sp>
      <p:sp>
        <p:nvSpPr>
          <p:cNvPr id="18" name="ZoneTexte 17"/>
          <p:cNvSpPr txBox="1"/>
          <p:nvPr/>
        </p:nvSpPr>
        <p:spPr>
          <a:xfrm>
            <a:off x="5463988" y="1963271"/>
            <a:ext cx="12786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 smtClean="0"/>
              <a:t>Nombre </a:t>
            </a:r>
            <a:endParaRPr lang="fr-FR" sz="2400" dirty="0"/>
          </a:p>
        </p:txBody>
      </p:sp>
      <p:sp>
        <p:nvSpPr>
          <p:cNvPr id="21" name="ZoneTexte 20"/>
          <p:cNvSpPr txBox="1"/>
          <p:nvPr/>
        </p:nvSpPr>
        <p:spPr>
          <a:xfrm>
            <a:off x="10093083" y="4580260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 smtClean="0"/>
              <a:t>8</a:t>
            </a:r>
            <a:endParaRPr lang="fr-FR" sz="2400" dirty="0"/>
          </a:p>
        </p:txBody>
      </p:sp>
      <p:sp>
        <p:nvSpPr>
          <p:cNvPr id="22" name="ZoneTexte 21"/>
          <p:cNvSpPr txBox="1"/>
          <p:nvPr/>
        </p:nvSpPr>
        <p:spPr>
          <a:xfrm>
            <a:off x="5627200" y="3140197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 smtClean="0"/>
              <a:t>192</a:t>
            </a:r>
            <a:endParaRPr lang="fr-FR" sz="2400" dirty="0"/>
          </a:p>
        </p:txBody>
      </p:sp>
      <p:sp>
        <p:nvSpPr>
          <p:cNvPr id="23" name="ZoneTexte 22"/>
          <p:cNvSpPr txBox="1"/>
          <p:nvPr/>
        </p:nvSpPr>
        <p:spPr>
          <a:xfrm>
            <a:off x="9959464" y="3140197"/>
            <a:ext cx="4956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/>
              <a:t>9</a:t>
            </a:r>
            <a:r>
              <a:rPr lang="fr-FR" sz="2400" dirty="0" smtClean="0"/>
              <a:t>2</a:t>
            </a:r>
            <a:endParaRPr lang="fr-FR" sz="2400" dirty="0"/>
          </a:p>
        </p:txBody>
      </p:sp>
      <p:sp>
        <p:nvSpPr>
          <p:cNvPr id="24" name="ZoneTexte 23"/>
          <p:cNvSpPr txBox="1"/>
          <p:nvPr/>
        </p:nvSpPr>
        <p:spPr>
          <a:xfrm>
            <a:off x="5724983" y="4663406"/>
            <a:ext cx="4956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 smtClean="0"/>
              <a:t>24</a:t>
            </a:r>
            <a:endParaRPr lang="fr-FR" sz="2400" dirty="0"/>
          </a:p>
        </p:txBody>
      </p:sp>
      <p:sp>
        <p:nvSpPr>
          <p:cNvPr id="25" name="ZoneTexte 24"/>
          <p:cNvSpPr txBox="1"/>
          <p:nvPr/>
        </p:nvSpPr>
        <p:spPr>
          <a:xfrm>
            <a:off x="9937592" y="5471664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 smtClean="0"/>
              <a:t>100</a:t>
            </a:r>
            <a:endParaRPr lang="fr-FR" sz="2400" dirty="0"/>
          </a:p>
        </p:txBody>
      </p:sp>
      <p:sp>
        <p:nvSpPr>
          <p:cNvPr id="26" name="ZoneTexte 25"/>
          <p:cNvSpPr txBox="1"/>
          <p:nvPr/>
        </p:nvSpPr>
        <p:spPr>
          <a:xfrm>
            <a:off x="5627200" y="5417603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 smtClean="0"/>
              <a:t>216</a:t>
            </a:r>
            <a:endParaRPr lang="fr-FR" sz="2400" dirty="0"/>
          </a:p>
        </p:txBody>
      </p:sp>
      <p:sp>
        <p:nvSpPr>
          <p:cNvPr id="27" name="ZoneTexte 26"/>
          <p:cNvSpPr txBox="1"/>
          <p:nvPr/>
        </p:nvSpPr>
        <p:spPr>
          <a:xfrm>
            <a:off x="3304005" y="5386396"/>
            <a:ext cx="8556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 smtClean="0"/>
              <a:t>Total 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465933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345</TotalTime>
  <Words>258</Words>
  <Application>Microsoft Office PowerPoint</Application>
  <PresentationFormat>Widescreen</PresentationFormat>
  <Paragraphs>85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Thème Office</vt:lpstr>
      <vt:lpstr>HPV dans les cancers invasifs du col utérin à l’unité de radiothérapie de l’Institut Joliot Curie de l’Hôpital Aristide Le Dantec Dakar </vt:lpstr>
      <vt:lpstr>Introduction </vt:lpstr>
      <vt:lpstr>Introduction </vt:lpstr>
      <vt:lpstr>Patientes et méthodes </vt:lpstr>
      <vt:lpstr>Patientes et méthodes </vt:lpstr>
      <vt:lpstr>Patientes et méthodes </vt:lpstr>
      <vt:lpstr>Patientes et méthodes </vt:lpstr>
      <vt:lpstr>Résultats </vt:lpstr>
      <vt:lpstr>Résultats </vt:lpstr>
      <vt:lpstr>Résultats </vt:lpstr>
      <vt:lpstr>Perspectives 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HPV dans les cancers invasifs du col utérin à l’unité de radiothérapie de l’Institut Joliot Curie de l’Hôpital Aristide Le Dantec Dakar</dc:title>
  <dc:creator>hp</dc:creator>
  <cp:lastModifiedBy>Convertio</cp:lastModifiedBy>
  <cp:revision>18</cp:revision>
  <dcterms:created xsi:type="dcterms:W3CDTF">2024-05-24T07:21:44Z</dcterms:created>
  <dcterms:modified xsi:type="dcterms:W3CDTF">2024-06-22T02:26:24Z</dcterms:modified>
</cp:coreProperties>
</file>