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9" r:id="rId3"/>
    <p:sldId id="260" r:id="rId4"/>
    <p:sldId id="261" r:id="rId5"/>
    <p:sldId id="262" r:id="rId6"/>
    <p:sldId id="263" r:id="rId7"/>
    <p:sldId id="264" r:id="rId8"/>
    <p:sldId id="265" r:id="rId9"/>
    <p:sldId id="270" r:id="rId10"/>
    <p:sldId id="266" r:id="rId11"/>
    <p:sldId id="267" r:id="rId12"/>
    <p:sldId id="268" r:id="rId13"/>
    <p:sldId id="269"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2E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67"/>
    <p:restoredTop sz="94582"/>
  </p:normalViewPr>
  <p:slideViewPr>
    <p:cSldViewPr snapToGrid="0">
      <p:cViewPr varScale="1">
        <p:scale>
          <a:sx n="120" d="100"/>
          <a:sy n="120" d="100"/>
        </p:scale>
        <p:origin x="50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26F8CA38-B24A-074F-AA40-CCBC9D4B796E}" type="datetimeFigureOut">
              <a:rPr lang="fr-FR" smtClean="0"/>
              <a:t>24/05/2024</a:t>
            </a:fld>
            <a:endParaRPr lang="fr-F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B8EE2302-7B37-D94F-975F-8835187861E8}" type="slidenum">
              <a:rPr lang="fr-FR" smtClean="0"/>
              <a:t>‹N°›</a:t>
            </a:fld>
            <a:endParaRPr lang="fr-F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53138852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6F8CA38-B24A-074F-AA40-CCBC9D4B796E}" type="datetimeFigureOut">
              <a:rPr lang="fr-FR" smtClean="0"/>
              <a:t>24/05/2024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EE2302-7B37-D94F-975F-8835187861E8}" type="slidenum">
              <a:rPr lang="fr-FR" smtClean="0"/>
              <a:t>‹N°›</a:t>
            </a:fld>
            <a:endParaRPr lang="fr-FR"/>
          </a:p>
        </p:txBody>
      </p:sp>
    </p:spTree>
    <p:extLst>
      <p:ext uri="{BB962C8B-B14F-4D97-AF65-F5344CB8AC3E}">
        <p14:creationId xmlns:p14="http://schemas.microsoft.com/office/powerpoint/2010/main" val="2920826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6F8CA38-B24A-074F-AA40-CCBC9D4B796E}" type="datetimeFigureOut">
              <a:rPr lang="fr-FR" smtClean="0"/>
              <a:t>24/05/2024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EE2302-7B37-D94F-975F-8835187861E8}" type="slidenum">
              <a:rPr lang="fr-FR" smtClean="0"/>
              <a:t>‹N°›</a:t>
            </a:fld>
            <a:endParaRPr lang="fr-FR"/>
          </a:p>
        </p:txBody>
      </p:sp>
    </p:spTree>
    <p:extLst>
      <p:ext uri="{BB962C8B-B14F-4D97-AF65-F5344CB8AC3E}">
        <p14:creationId xmlns:p14="http://schemas.microsoft.com/office/powerpoint/2010/main" val="1236967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6F8CA38-B24A-074F-AA40-CCBC9D4B796E}" type="datetimeFigureOut">
              <a:rPr lang="fr-FR" smtClean="0"/>
              <a:t>24/05/2024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EE2302-7B37-D94F-975F-8835187861E8}" type="slidenum">
              <a:rPr lang="fr-FR" smtClean="0"/>
              <a:t>‹N°›</a:t>
            </a:fld>
            <a:endParaRPr lang="fr-FR"/>
          </a:p>
        </p:txBody>
      </p:sp>
    </p:spTree>
    <p:extLst>
      <p:ext uri="{BB962C8B-B14F-4D97-AF65-F5344CB8AC3E}">
        <p14:creationId xmlns:p14="http://schemas.microsoft.com/office/powerpoint/2010/main" val="764970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26F8CA38-B24A-074F-AA40-CCBC9D4B796E}" type="datetimeFigureOut">
              <a:rPr lang="fr-FR" smtClean="0"/>
              <a:t>24/05/2024</a:t>
            </a:fld>
            <a:endParaRPr lang="fr-F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B8EE2302-7B37-D94F-975F-8835187861E8}" type="slidenum">
              <a:rPr lang="fr-FR" smtClean="0"/>
              <a:t>‹N°›</a:t>
            </a:fld>
            <a:endParaRPr lang="fr-F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15405404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6F8CA38-B24A-074F-AA40-CCBC9D4B796E}" type="datetimeFigureOut">
              <a:rPr lang="fr-FR" smtClean="0"/>
              <a:t>24/05/2024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8EE2302-7B37-D94F-975F-8835187861E8}" type="slidenum">
              <a:rPr lang="fr-FR" smtClean="0"/>
              <a:t>‹N°›</a:t>
            </a:fld>
            <a:endParaRPr lang="fr-FR"/>
          </a:p>
        </p:txBody>
      </p:sp>
    </p:spTree>
    <p:extLst>
      <p:ext uri="{BB962C8B-B14F-4D97-AF65-F5344CB8AC3E}">
        <p14:creationId xmlns:p14="http://schemas.microsoft.com/office/powerpoint/2010/main" val="2850753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6F8CA38-B24A-074F-AA40-CCBC9D4B796E}" type="datetimeFigureOut">
              <a:rPr lang="fr-FR" smtClean="0"/>
              <a:t>24/05/2024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8EE2302-7B37-D94F-975F-8835187861E8}" type="slidenum">
              <a:rPr lang="fr-FR" smtClean="0"/>
              <a:t>‹N°›</a:t>
            </a:fld>
            <a:endParaRPr lang="fr-FR"/>
          </a:p>
        </p:txBody>
      </p:sp>
    </p:spTree>
    <p:extLst>
      <p:ext uri="{BB962C8B-B14F-4D97-AF65-F5344CB8AC3E}">
        <p14:creationId xmlns:p14="http://schemas.microsoft.com/office/powerpoint/2010/main" val="1879850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6F8CA38-B24A-074F-AA40-CCBC9D4B796E}" type="datetimeFigureOut">
              <a:rPr lang="fr-FR" smtClean="0"/>
              <a:t>24/05/2024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8EE2302-7B37-D94F-975F-8835187861E8}" type="slidenum">
              <a:rPr lang="fr-FR" smtClean="0"/>
              <a:t>‹N°›</a:t>
            </a:fld>
            <a:endParaRPr lang="fr-FR"/>
          </a:p>
        </p:txBody>
      </p:sp>
    </p:spTree>
    <p:extLst>
      <p:ext uri="{BB962C8B-B14F-4D97-AF65-F5344CB8AC3E}">
        <p14:creationId xmlns:p14="http://schemas.microsoft.com/office/powerpoint/2010/main" val="1806421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F8CA38-B24A-074F-AA40-CCBC9D4B796E}" type="datetimeFigureOut">
              <a:rPr lang="fr-FR" smtClean="0"/>
              <a:t>24/05/2024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8EE2302-7B37-D94F-975F-8835187861E8}" type="slidenum">
              <a:rPr lang="fr-FR" smtClean="0"/>
              <a:t>‹N°›</a:t>
            </a:fld>
            <a:endParaRPr lang="fr-FR"/>
          </a:p>
        </p:txBody>
      </p:sp>
    </p:spTree>
    <p:extLst>
      <p:ext uri="{BB962C8B-B14F-4D97-AF65-F5344CB8AC3E}">
        <p14:creationId xmlns:p14="http://schemas.microsoft.com/office/powerpoint/2010/main" val="3653793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6F8CA38-B24A-074F-AA40-CCBC9D4B796E}" type="datetimeFigureOut">
              <a:rPr lang="fr-FR" smtClean="0"/>
              <a:t>24/05/2024</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8EE2302-7B37-D94F-975F-8835187861E8}" type="slidenum">
              <a:rPr lang="fr-FR" smtClean="0"/>
              <a:t>‹N°›</a:t>
            </a:fld>
            <a:endParaRPr lang="fr-F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88281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6F8CA38-B24A-074F-AA40-CCBC9D4B796E}" type="datetimeFigureOut">
              <a:rPr lang="fr-FR" smtClean="0"/>
              <a:t>24/05/2024</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8EE2302-7B37-D94F-975F-8835187861E8}" type="slidenum">
              <a:rPr lang="fr-FR" smtClean="0"/>
              <a:t>‹N°›</a:t>
            </a:fld>
            <a:endParaRPr lang="fr-F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68863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26F8CA38-B24A-074F-AA40-CCBC9D4B796E}" type="datetimeFigureOut">
              <a:rPr lang="fr-FR" smtClean="0"/>
              <a:t>24/05/2024</a:t>
            </a:fld>
            <a:endParaRPr lang="fr-F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fr-F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B8EE2302-7B37-D94F-975F-8835187861E8}" type="slidenum">
              <a:rPr lang="fr-FR" smtClean="0"/>
              <a:t>‹N°›</a:t>
            </a:fld>
            <a:endParaRPr lang="fr-F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1445762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198968-6436-A18C-B197-472667AFA008}"/>
              </a:ext>
            </a:extLst>
          </p:cNvPr>
          <p:cNvSpPr>
            <a:spLocks noGrp="1"/>
          </p:cNvSpPr>
          <p:nvPr>
            <p:ph type="ctrTitle"/>
          </p:nvPr>
        </p:nvSpPr>
        <p:spPr>
          <a:xfrm>
            <a:off x="1084522" y="1265273"/>
            <a:ext cx="9867014" cy="3532693"/>
          </a:xfrm>
        </p:spPr>
        <p:txBody>
          <a:bodyPr>
            <a:normAutofit fontScale="90000"/>
          </a:bodyPr>
          <a:lstStyle/>
          <a:p>
            <a:br>
              <a:rPr lang="fr-FR" sz="4000" dirty="0">
                <a:latin typeface="Arial" panose="020B0604020202020204" pitchFamily="34" charset="0"/>
                <a:cs typeface="Arial" panose="020B0604020202020204" pitchFamily="34" charset="0"/>
              </a:rPr>
            </a:br>
            <a:r>
              <a:rPr lang="fr-FR" sz="4000" dirty="0">
                <a:latin typeface="Arial" panose="020B0604020202020204" pitchFamily="34" charset="0"/>
                <a:cs typeface="Arial" panose="020B0604020202020204" pitchFamily="34" charset="0"/>
              </a:rPr>
              <a:t>VACCINATION CONTRE LES  PAPILLOMAVIRUS HUMAINS : CONNAISSANCES,ATTITUDES ET PRATIQUES DES PHARMACIENS D’OFFICINE DE LA RÉGION DE DAKAR AU SÉNÉGAL</a:t>
            </a:r>
            <a:r>
              <a:rPr lang="fr-FR" sz="3200" dirty="0">
                <a:latin typeface="Arial" panose="020B0604020202020204" pitchFamily="34" charset="0"/>
                <a:cs typeface="Arial" panose="020B0604020202020204" pitchFamily="34" charset="0"/>
              </a:rPr>
              <a:t>.</a:t>
            </a:r>
          </a:p>
        </p:txBody>
      </p:sp>
      <p:sp>
        <p:nvSpPr>
          <p:cNvPr id="3" name="Sous-titre 2">
            <a:extLst>
              <a:ext uri="{FF2B5EF4-FFF2-40B4-BE49-F238E27FC236}">
                <a16:creationId xmlns:a16="http://schemas.microsoft.com/office/drawing/2014/main" id="{05363490-D995-82ED-D9A7-0164109B9D92}"/>
              </a:ext>
            </a:extLst>
          </p:cNvPr>
          <p:cNvSpPr>
            <a:spLocks noGrp="1"/>
          </p:cNvSpPr>
          <p:nvPr>
            <p:ph type="subTitle" idx="1"/>
          </p:nvPr>
        </p:nvSpPr>
        <p:spPr/>
        <p:txBody>
          <a:bodyPr>
            <a:normAutofit/>
          </a:bodyPr>
          <a:lstStyle/>
          <a:p>
            <a:endParaRPr lang="fr-FR" dirty="0"/>
          </a:p>
          <a:p>
            <a:endParaRPr lang="fr-FR" dirty="0"/>
          </a:p>
        </p:txBody>
      </p:sp>
      <p:sp>
        <p:nvSpPr>
          <p:cNvPr id="6" name="ZoneTexte 5">
            <a:extLst>
              <a:ext uri="{FF2B5EF4-FFF2-40B4-BE49-F238E27FC236}">
                <a16:creationId xmlns:a16="http://schemas.microsoft.com/office/drawing/2014/main" id="{82BACE0C-E737-2E60-25F7-0E5A457476E6}"/>
              </a:ext>
            </a:extLst>
          </p:cNvPr>
          <p:cNvSpPr txBox="1"/>
          <p:nvPr/>
        </p:nvSpPr>
        <p:spPr>
          <a:xfrm>
            <a:off x="1265275" y="5592727"/>
            <a:ext cx="6517758" cy="338554"/>
          </a:xfrm>
          <a:prstGeom prst="rect">
            <a:avLst/>
          </a:prstGeom>
          <a:noFill/>
        </p:spPr>
        <p:txBody>
          <a:bodyPr wrap="square" rtlCol="0">
            <a:spAutoFit/>
          </a:bodyPr>
          <a:lstStyle/>
          <a:p>
            <a:r>
              <a:rPr lang="fr-FR" sz="1600" dirty="0">
                <a:latin typeface="Arial" panose="020B0604020202020204" pitchFamily="34" charset="0"/>
                <a:cs typeface="Arial" panose="020B0604020202020204" pitchFamily="34" charset="0"/>
              </a:rPr>
              <a:t>ELOUNDOU JB, GASSAMA O, CISSÉ M, DIOUF A, MBOUDOU ET</a:t>
            </a:r>
          </a:p>
        </p:txBody>
      </p:sp>
    </p:spTree>
    <p:extLst>
      <p:ext uri="{BB962C8B-B14F-4D97-AF65-F5344CB8AC3E}">
        <p14:creationId xmlns:p14="http://schemas.microsoft.com/office/powerpoint/2010/main" val="1652653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96226C-7C4A-D028-87E2-BFE5906604BF}"/>
              </a:ext>
            </a:extLst>
          </p:cNvPr>
          <p:cNvSpPr>
            <a:spLocks noGrp="1"/>
          </p:cNvSpPr>
          <p:nvPr>
            <p:ph type="title"/>
          </p:nvPr>
        </p:nvSpPr>
        <p:spPr>
          <a:xfrm>
            <a:off x="922644" y="276447"/>
            <a:ext cx="10050156" cy="1318437"/>
          </a:xfrm>
        </p:spPr>
        <p:txBody>
          <a:bodyPr>
            <a:normAutofit fontScale="90000"/>
          </a:bodyPr>
          <a:lstStyle/>
          <a:p>
            <a:r>
              <a:rPr lang="fr-FR" b="1" dirty="0">
                <a:solidFill>
                  <a:srgbClr val="FF0000"/>
                </a:solidFill>
                <a:latin typeface="Arial" panose="020B0604020202020204" pitchFamily="34" charset="0"/>
                <a:cs typeface="Arial" panose="020B0604020202020204" pitchFamily="34" charset="0"/>
              </a:rPr>
              <a:t>3. DISCUSSION</a:t>
            </a:r>
            <a:br>
              <a:rPr lang="fr-FR" sz="2400" dirty="0">
                <a:solidFill>
                  <a:srgbClr val="FF0000"/>
                </a:solidFill>
                <a:latin typeface="Arial" panose="020B0604020202020204" pitchFamily="34" charset="0"/>
                <a:cs typeface="Arial" panose="020B0604020202020204" pitchFamily="34" charset="0"/>
              </a:rPr>
            </a:br>
            <a:br>
              <a:rPr lang="fr-FR" sz="2400" dirty="0">
                <a:solidFill>
                  <a:srgbClr val="FF0000"/>
                </a:solidFill>
                <a:latin typeface="Arial" panose="020B0604020202020204" pitchFamily="34" charset="0"/>
                <a:cs typeface="Arial" panose="020B0604020202020204" pitchFamily="34" charset="0"/>
              </a:rPr>
            </a:br>
            <a:r>
              <a:rPr lang="fr-FR" sz="2700" b="1" dirty="0">
                <a:solidFill>
                  <a:schemeClr val="tx1"/>
                </a:solidFill>
                <a:latin typeface="Arial" panose="020B0604020202020204" pitchFamily="34" charset="0"/>
                <a:cs typeface="Arial" panose="020B0604020202020204" pitchFamily="34" charset="0"/>
              </a:rPr>
              <a:t>Connaissances</a:t>
            </a:r>
          </a:p>
        </p:txBody>
      </p:sp>
      <p:graphicFrame>
        <p:nvGraphicFramePr>
          <p:cNvPr id="4" name="Espace réservé du contenu 3">
            <a:extLst>
              <a:ext uri="{FF2B5EF4-FFF2-40B4-BE49-F238E27FC236}">
                <a16:creationId xmlns:a16="http://schemas.microsoft.com/office/drawing/2014/main" id="{5ECA1E82-618B-D1DF-A293-94B77228CA22}"/>
              </a:ext>
            </a:extLst>
          </p:cNvPr>
          <p:cNvGraphicFramePr>
            <a:graphicFrameLocks noGrp="1"/>
          </p:cNvGraphicFramePr>
          <p:nvPr>
            <p:ph idx="1"/>
            <p:extLst>
              <p:ext uri="{D42A27DB-BD31-4B8C-83A1-F6EECF244321}">
                <p14:modId xmlns:p14="http://schemas.microsoft.com/office/powerpoint/2010/main" val="3665045484"/>
              </p:ext>
            </p:extLst>
          </p:nvPr>
        </p:nvGraphicFramePr>
        <p:xfrm>
          <a:off x="922644" y="1821204"/>
          <a:ext cx="10962168" cy="4225839"/>
        </p:xfrm>
        <a:graphic>
          <a:graphicData uri="http://schemas.openxmlformats.org/drawingml/2006/table">
            <a:tbl>
              <a:tblPr firstRow="1" bandRow="1">
                <a:tableStyleId>{5C22544A-7EE6-4342-B048-85BDC9FD1C3A}</a:tableStyleId>
              </a:tblPr>
              <a:tblGrid>
                <a:gridCol w="3596961">
                  <a:extLst>
                    <a:ext uri="{9D8B030D-6E8A-4147-A177-3AD203B41FA5}">
                      <a16:colId xmlns:a16="http://schemas.microsoft.com/office/drawing/2014/main" val="2245864487"/>
                    </a:ext>
                  </a:extLst>
                </a:gridCol>
                <a:gridCol w="6317353">
                  <a:extLst>
                    <a:ext uri="{9D8B030D-6E8A-4147-A177-3AD203B41FA5}">
                      <a16:colId xmlns:a16="http://schemas.microsoft.com/office/drawing/2014/main" val="4110724858"/>
                    </a:ext>
                  </a:extLst>
                </a:gridCol>
                <a:gridCol w="1047854">
                  <a:extLst>
                    <a:ext uri="{9D8B030D-6E8A-4147-A177-3AD203B41FA5}">
                      <a16:colId xmlns:a16="http://schemas.microsoft.com/office/drawing/2014/main" val="2344149036"/>
                    </a:ext>
                  </a:extLst>
                </a:gridCol>
              </a:tblGrid>
              <a:tr h="868477">
                <a:tc>
                  <a:txBody>
                    <a:bodyPr/>
                    <a:lstStyle/>
                    <a:p>
                      <a:pPr algn="l"/>
                      <a:endParaRPr lang="fr-FR" dirty="0"/>
                    </a:p>
                  </a:txBody>
                  <a:tcPr/>
                </a:tc>
                <a:tc>
                  <a:txBody>
                    <a:bodyPr/>
                    <a:lstStyle/>
                    <a:p>
                      <a:pPr algn="l"/>
                      <a:r>
                        <a:rPr lang="fr-FR" dirty="0"/>
                        <a:t>ÉTUDES </a:t>
                      </a:r>
                    </a:p>
                  </a:txBody>
                  <a:tcPr/>
                </a:tc>
                <a:tc>
                  <a:txBody>
                    <a:bodyPr/>
                    <a:lstStyle/>
                    <a:p>
                      <a:pPr algn="l"/>
                      <a:r>
                        <a:rPr lang="fr-FR" dirty="0"/>
                        <a:t>ANNÉES</a:t>
                      </a:r>
                    </a:p>
                  </a:txBody>
                  <a:tcPr/>
                </a:tc>
                <a:extLst>
                  <a:ext uri="{0D108BD9-81ED-4DB2-BD59-A6C34878D82A}">
                    <a16:rowId xmlns:a16="http://schemas.microsoft.com/office/drawing/2014/main" val="4259255107"/>
                  </a:ext>
                </a:extLst>
              </a:tr>
              <a:tr h="1102626">
                <a:tc>
                  <a:txBody>
                    <a:bodyPr/>
                    <a:lstStyle/>
                    <a:p>
                      <a:r>
                        <a:rPr lang="fr-FR" sz="1400" dirty="0">
                          <a:latin typeface="Arial" panose="020B0604020202020204" pitchFamily="34" charset="0"/>
                          <a:cs typeface="Arial" panose="020B0604020202020204" pitchFamily="34" charset="0"/>
                        </a:rPr>
                        <a:t>Hétérogénéité de la population d’étude</a:t>
                      </a:r>
                    </a:p>
                  </a:txBody>
                  <a:tcPr/>
                </a:tc>
                <a:tc>
                  <a:txBody>
                    <a:bodyPr/>
                    <a:lstStyle/>
                    <a:p>
                      <a:r>
                        <a:rPr lang="fr-FR" sz="1400" b="1" dirty="0">
                          <a:latin typeface="Arial" panose="020B0604020202020204" pitchFamily="34" charset="0"/>
                          <a:cs typeface="Arial" panose="020B0604020202020204" pitchFamily="34" charset="0"/>
                        </a:rPr>
                        <a:t>CISSÉ</a:t>
                      </a:r>
                      <a:r>
                        <a:rPr lang="fr-FR" sz="1400" dirty="0">
                          <a:latin typeface="Arial" panose="020B0604020202020204" pitchFamily="34" charset="0"/>
                          <a:cs typeface="Arial" panose="020B0604020202020204" pitchFamily="34" charset="0"/>
                        </a:rPr>
                        <a:t> : Acceptabilité de la vaccination contre les Papillomavirus Humains chez le personnel de santé aux centres de santé Nabil </a:t>
                      </a:r>
                      <a:r>
                        <a:rPr lang="fr-FR" sz="1400" dirty="0" err="1">
                          <a:latin typeface="Arial" panose="020B0604020202020204" pitchFamily="34" charset="0"/>
                          <a:cs typeface="Arial" panose="020B0604020202020204" pitchFamily="34" charset="0"/>
                        </a:rPr>
                        <a:t>Choucair</a:t>
                      </a:r>
                      <a:r>
                        <a:rPr lang="fr-FR" sz="1400" dirty="0">
                          <a:latin typeface="Arial" panose="020B0604020202020204" pitchFamily="34" charset="0"/>
                          <a:cs typeface="Arial" panose="020B0604020202020204" pitchFamily="34" charset="0"/>
                        </a:rPr>
                        <a:t> et Philippe </a:t>
                      </a:r>
                      <a:r>
                        <a:rPr lang="fr-FR" sz="1400" dirty="0" err="1">
                          <a:latin typeface="Arial" panose="020B0604020202020204" pitchFamily="34" charset="0"/>
                          <a:cs typeface="Arial" panose="020B0604020202020204" pitchFamily="34" charset="0"/>
                        </a:rPr>
                        <a:t>Maguilen</a:t>
                      </a:r>
                      <a:r>
                        <a:rPr lang="fr-FR" sz="1400" dirty="0">
                          <a:latin typeface="Arial" panose="020B0604020202020204" pitchFamily="34" charset="0"/>
                          <a:cs typeface="Arial" panose="020B0604020202020204" pitchFamily="34" charset="0"/>
                        </a:rPr>
                        <a:t> Senghor : à propos de 95 cas ( Sénégal )</a:t>
                      </a:r>
                    </a:p>
                    <a:p>
                      <a:r>
                        <a:rPr lang="fr-FR" sz="1400" dirty="0">
                          <a:latin typeface="Arial" panose="020B0604020202020204" pitchFamily="34" charset="0"/>
                          <a:cs typeface="Arial" panose="020B0604020202020204" pitchFamily="34" charset="0"/>
                        </a:rPr>
                        <a:t>92,6% HPV, 85,3%IST</a:t>
                      </a:r>
                    </a:p>
                  </a:txBody>
                  <a:tcPr/>
                </a:tc>
                <a:tc>
                  <a:txBody>
                    <a:bodyPr/>
                    <a:lstStyle/>
                    <a:p>
                      <a:r>
                        <a:rPr lang="fr-FR" sz="1400" dirty="0">
                          <a:latin typeface="Arial" panose="020B0604020202020204" pitchFamily="34" charset="0"/>
                          <a:cs typeface="Arial" panose="020B0604020202020204" pitchFamily="34" charset="0"/>
                        </a:rPr>
                        <a:t>2019</a:t>
                      </a:r>
                    </a:p>
                  </a:txBody>
                  <a:tcPr/>
                </a:tc>
                <a:extLst>
                  <a:ext uri="{0D108BD9-81ED-4DB2-BD59-A6C34878D82A}">
                    <a16:rowId xmlns:a16="http://schemas.microsoft.com/office/drawing/2014/main" val="396838284"/>
                  </a:ext>
                </a:extLst>
              </a:tr>
              <a:tr h="1096496">
                <a:tc>
                  <a:txBody>
                    <a:bodyPr/>
                    <a:lstStyle/>
                    <a:p>
                      <a:r>
                        <a:rPr lang="fr-FR" sz="1400" dirty="0">
                          <a:latin typeface="Arial" panose="020B0604020202020204" pitchFamily="34" charset="0"/>
                          <a:cs typeface="Arial" panose="020B0604020202020204" pitchFamily="34" charset="0"/>
                        </a:rPr>
                        <a:t>Homogénéité de la population d’étude</a:t>
                      </a:r>
                    </a:p>
                  </a:txBody>
                  <a:tcPr/>
                </a:tc>
                <a:tc>
                  <a:txBody>
                    <a:bodyPr/>
                    <a:lstStyle/>
                    <a:p>
                      <a:r>
                        <a:rPr lang="fr-FR" sz="1400" b="1" dirty="0">
                          <a:latin typeface="Arial" panose="020B0604020202020204" pitchFamily="34" charset="0"/>
                          <a:cs typeface="Arial" panose="020B0604020202020204" pitchFamily="34" charset="0"/>
                        </a:rPr>
                        <a:t>GONDJOUT</a:t>
                      </a:r>
                      <a:r>
                        <a:rPr lang="fr-FR" sz="1400" dirty="0">
                          <a:latin typeface="Arial" panose="020B0604020202020204" pitchFamily="34" charset="0"/>
                          <a:cs typeface="Arial" panose="020B0604020202020204" pitchFamily="34" charset="0"/>
                        </a:rPr>
                        <a:t> : Connaissances et acceptabilité de la vaccination contre les Papillomavirus Humains chez les étudiants du diplôme d’études spécialisées de gynécologie : à propos de 76 cas  (Sénégal )</a:t>
                      </a:r>
                    </a:p>
                    <a:p>
                      <a:r>
                        <a:rPr lang="fr-FR" sz="1400" dirty="0">
                          <a:latin typeface="Arial" panose="020B0604020202020204" pitchFamily="34" charset="0"/>
                          <a:cs typeface="Arial" panose="020B0604020202020204" pitchFamily="34" charset="0"/>
                        </a:rPr>
                        <a:t>100% HPV</a:t>
                      </a:r>
                    </a:p>
                  </a:txBody>
                  <a:tcPr/>
                </a:tc>
                <a:tc>
                  <a:txBody>
                    <a:bodyPr/>
                    <a:lstStyle/>
                    <a:p>
                      <a:r>
                        <a:rPr lang="fr-FR" sz="1400" dirty="0">
                          <a:latin typeface="Arial" panose="020B0604020202020204" pitchFamily="34" charset="0"/>
                          <a:cs typeface="Arial" panose="020B0604020202020204" pitchFamily="34" charset="0"/>
                        </a:rPr>
                        <a:t>2021</a:t>
                      </a:r>
                    </a:p>
                  </a:txBody>
                  <a:tcPr/>
                </a:tc>
                <a:extLst>
                  <a:ext uri="{0D108BD9-81ED-4DB2-BD59-A6C34878D82A}">
                    <a16:rowId xmlns:a16="http://schemas.microsoft.com/office/drawing/2014/main" val="3866131618"/>
                  </a:ext>
                </a:extLst>
              </a:tr>
              <a:tr h="992545">
                <a:tc>
                  <a:txBody>
                    <a:bodyPr/>
                    <a:lstStyle/>
                    <a:p>
                      <a:r>
                        <a:rPr lang="fr-FR" sz="1400" dirty="0">
                          <a:latin typeface="Arial" panose="020B0604020202020204" pitchFamily="34" charset="0"/>
                          <a:cs typeface="Arial" panose="020B0604020202020204" pitchFamily="34" charset="0"/>
                        </a:rPr>
                        <a:t>Corrélation entre la zone d’étude et les connaissances</a:t>
                      </a:r>
                    </a:p>
                  </a:txBody>
                  <a:tcPr/>
                </a:tc>
                <a:tc>
                  <a:txBody>
                    <a:bodyPr/>
                    <a:lstStyle/>
                    <a:p>
                      <a:r>
                        <a:rPr lang="fr-FR" sz="1400" b="1" dirty="0">
                          <a:latin typeface="Arial" panose="020B0604020202020204" pitchFamily="34" charset="0"/>
                          <a:cs typeface="Arial" panose="020B0604020202020204" pitchFamily="34" charset="0"/>
                        </a:rPr>
                        <a:t>TEBEU et al  </a:t>
                      </a:r>
                      <a:r>
                        <a:rPr lang="fr-FR" sz="1400" dirty="0">
                          <a:latin typeface="Arial" panose="020B0604020202020204" pitchFamily="34" charset="0"/>
                          <a:cs typeface="Arial" panose="020B0604020202020204" pitchFamily="34" charset="0"/>
                        </a:rPr>
                        <a:t>: Connaissances, attitudes et pratiques des professionnels de santé sur le cancer du col de l’utérus au Cameroun ( Cameroun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dirty="0">
                          <a:latin typeface="Arial" panose="020B0604020202020204" pitchFamily="34" charset="0"/>
                          <a:cs typeface="Arial" panose="020B0604020202020204" pitchFamily="34" charset="0"/>
                        </a:rPr>
                        <a:t>RAFAZY</a:t>
                      </a:r>
                      <a:r>
                        <a:rPr lang="fr-FR" sz="1400" dirty="0">
                          <a:latin typeface="Arial" panose="020B0604020202020204" pitchFamily="34" charset="0"/>
                          <a:cs typeface="Arial" panose="020B0604020202020204" pitchFamily="34" charset="0"/>
                        </a:rPr>
                        <a:t> :  Connaissances , attitudes et pratiques du personnel de santé sur le cancer du col utérin dans la commune de </a:t>
                      </a:r>
                      <a:r>
                        <a:rPr lang="fr-FR" sz="1400" dirty="0" err="1">
                          <a:latin typeface="Arial" panose="020B0604020202020204" pitchFamily="34" charset="0"/>
                          <a:cs typeface="Arial" panose="020B0604020202020204" pitchFamily="34" charset="0"/>
                        </a:rPr>
                        <a:t>Maroantsetra</a:t>
                      </a:r>
                      <a:r>
                        <a:rPr lang="fr-FR" sz="1400" dirty="0">
                          <a:latin typeface="Arial" panose="020B0604020202020204" pitchFamily="34" charset="0"/>
                          <a:cs typeface="Arial" panose="020B0604020202020204" pitchFamily="34" charset="0"/>
                        </a:rPr>
                        <a:t> (  Madagascar )</a:t>
                      </a:r>
                    </a:p>
                    <a:p>
                      <a:endParaRPr lang="fr-FR" sz="1400" dirty="0">
                        <a:latin typeface="Arial" panose="020B0604020202020204" pitchFamily="34" charset="0"/>
                        <a:cs typeface="Arial" panose="020B0604020202020204" pitchFamily="34" charset="0"/>
                      </a:endParaRPr>
                    </a:p>
                  </a:txBody>
                  <a:tcPr/>
                </a:tc>
                <a:tc>
                  <a:txBody>
                    <a:bodyPr/>
                    <a:lstStyle/>
                    <a:p>
                      <a:r>
                        <a:rPr lang="fr-FR" sz="1400" dirty="0">
                          <a:latin typeface="Arial" panose="020B0604020202020204" pitchFamily="34" charset="0"/>
                          <a:cs typeface="Arial" panose="020B0604020202020204" pitchFamily="34" charset="0"/>
                        </a:rPr>
                        <a:t>2020</a:t>
                      </a:r>
                    </a:p>
                    <a:p>
                      <a:endParaRPr lang="fr-FR" sz="1400" dirty="0">
                        <a:latin typeface="Arial" panose="020B0604020202020204" pitchFamily="34" charset="0"/>
                        <a:cs typeface="Arial" panose="020B0604020202020204" pitchFamily="34" charset="0"/>
                      </a:endParaRPr>
                    </a:p>
                    <a:p>
                      <a:r>
                        <a:rPr lang="fr-FR" sz="1400" dirty="0">
                          <a:latin typeface="Arial" panose="020B0604020202020204" pitchFamily="34" charset="0"/>
                          <a:cs typeface="Arial" panose="020B0604020202020204" pitchFamily="34" charset="0"/>
                        </a:rPr>
                        <a:t>2018</a:t>
                      </a:r>
                    </a:p>
                  </a:txBody>
                  <a:tcPr/>
                </a:tc>
                <a:extLst>
                  <a:ext uri="{0D108BD9-81ED-4DB2-BD59-A6C34878D82A}">
                    <a16:rowId xmlns:a16="http://schemas.microsoft.com/office/drawing/2014/main" val="742183023"/>
                  </a:ext>
                </a:extLst>
              </a:tr>
            </a:tbl>
          </a:graphicData>
        </a:graphic>
      </p:graphicFrame>
    </p:spTree>
    <p:extLst>
      <p:ext uri="{BB962C8B-B14F-4D97-AF65-F5344CB8AC3E}">
        <p14:creationId xmlns:p14="http://schemas.microsoft.com/office/powerpoint/2010/main" val="3379003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3C2914-993C-B534-6840-EC346E0191E3}"/>
              </a:ext>
            </a:extLst>
          </p:cNvPr>
          <p:cNvSpPr>
            <a:spLocks noGrp="1"/>
          </p:cNvSpPr>
          <p:nvPr>
            <p:ph type="title"/>
          </p:nvPr>
        </p:nvSpPr>
        <p:spPr>
          <a:xfrm>
            <a:off x="838200" y="138223"/>
            <a:ext cx="10515600" cy="1020726"/>
          </a:xfrm>
        </p:spPr>
        <p:txBody>
          <a:bodyPr>
            <a:normAutofit fontScale="90000"/>
          </a:bodyPr>
          <a:lstStyle/>
          <a:p>
            <a:r>
              <a:rPr lang="fr-FR" sz="4900" b="1" dirty="0">
                <a:solidFill>
                  <a:srgbClr val="FF0000"/>
                </a:solidFill>
                <a:latin typeface="Arial" panose="020B0604020202020204" pitchFamily="34" charset="0"/>
                <a:cs typeface="Arial" panose="020B0604020202020204" pitchFamily="34" charset="0"/>
              </a:rPr>
              <a:t>3. DISCUSSION</a:t>
            </a:r>
            <a:br>
              <a:rPr lang="fr-FR" sz="2700" b="1" dirty="0">
                <a:latin typeface="Arial" panose="020B0604020202020204" pitchFamily="34" charset="0"/>
                <a:cs typeface="Arial" panose="020B0604020202020204" pitchFamily="34" charset="0"/>
              </a:rPr>
            </a:br>
            <a:br>
              <a:rPr lang="fr-FR" sz="2700" b="1" dirty="0">
                <a:latin typeface="Arial" panose="020B0604020202020204" pitchFamily="34" charset="0"/>
                <a:cs typeface="Arial" panose="020B0604020202020204" pitchFamily="34" charset="0"/>
              </a:rPr>
            </a:br>
            <a:r>
              <a:rPr lang="fr-FR" sz="2700" b="1" dirty="0">
                <a:latin typeface="Arial" panose="020B0604020202020204" pitchFamily="34" charset="0"/>
                <a:cs typeface="Arial" panose="020B0604020202020204" pitchFamily="34" charset="0"/>
              </a:rPr>
              <a:t>Attitudes</a:t>
            </a:r>
          </a:p>
        </p:txBody>
      </p:sp>
      <p:sp>
        <p:nvSpPr>
          <p:cNvPr id="3" name="Espace réservé du contenu 2">
            <a:extLst>
              <a:ext uri="{FF2B5EF4-FFF2-40B4-BE49-F238E27FC236}">
                <a16:creationId xmlns:a16="http://schemas.microsoft.com/office/drawing/2014/main" id="{66EAA5C7-D91D-22CC-ECB9-080F18724EE9}"/>
              </a:ext>
            </a:extLst>
          </p:cNvPr>
          <p:cNvSpPr>
            <a:spLocks noGrp="1"/>
          </p:cNvSpPr>
          <p:nvPr>
            <p:ph idx="1"/>
          </p:nvPr>
        </p:nvSpPr>
        <p:spPr>
          <a:xfrm>
            <a:off x="838199" y="1158949"/>
            <a:ext cx="10515600" cy="5560828"/>
          </a:xfrm>
        </p:spPr>
        <p:txBody>
          <a:bodyPr/>
          <a:lstStyle/>
          <a:p>
            <a:pPr marL="0" indent="0">
              <a:lnSpc>
                <a:spcPct val="100000"/>
              </a:lnSpc>
              <a:buNone/>
            </a:pPr>
            <a:r>
              <a:rPr lang="fr-FR" sz="2200" dirty="0">
                <a:latin typeface="Arial" panose="020B0604020202020204" pitchFamily="34" charset="0"/>
                <a:cs typeface="Arial" panose="020B0604020202020204" pitchFamily="34" charset="0"/>
              </a:rPr>
              <a:t> </a:t>
            </a:r>
          </a:p>
          <a:p>
            <a:pPr marL="0" indent="0">
              <a:lnSpc>
                <a:spcPct val="100000"/>
              </a:lnSpc>
              <a:buNone/>
            </a:pPr>
            <a:r>
              <a:rPr lang="fr-FR" sz="2200" dirty="0">
                <a:latin typeface="Arial" panose="020B0604020202020204" pitchFamily="34" charset="0"/>
                <a:cs typeface="Arial" panose="020B0604020202020204" pitchFamily="34" charset="0"/>
              </a:rPr>
              <a:t>Aucune corrélation entre le niveau d’attitudes et le niveau de connaissances.</a:t>
            </a:r>
          </a:p>
          <a:p>
            <a:pPr marL="0" indent="0">
              <a:buNone/>
            </a:pPr>
            <a:endParaRPr lang="fr-FR" sz="2200" dirty="0">
              <a:latin typeface="Arial" panose="020B0604020202020204" pitchFamily="34" charset="0"/>
              <a:cs typeface="Arial" panose="020B0604020202020204" pitchFamily="34" charset="0"/>
            </a:endParaRPr>
          </a:p>
          <a:p>
            <a:pPr marL="0" indent="0">
              <a:buNone/>
            </a:pPr>
            <a:endParaRPr lang="fr-FR" sz="2200" dirty="0">
              <a:latin typeface="Arial" panose="020B0604020202020204" pitchFamily="34" charset="0"/>
              <a:cs typeface="Arial" panose="020B0604020202020204" pitchFamily="34" charset="0"/>
            </a:endParaRPr>
          </a:p>
          <a:p>
            <a:pPr marL="0" indent="0">
              <a:buNone/>
            </a:pPr>
            <a:endParaRPr lang="fr-FR" dirty="0"/>
          </a:p>
          <a:p>
            <a:pPr marL="0" indent="0">
              <a:buNone/>
            </a:pPr>
            <a:endParaRPr lang="fr-FR" dirty="0"/>
          </a:p>
        </p:txBody>
      </p:sp>
      <p:graphicFrame>
        <p:nvGraphicFramePr>
          <p:cNvPr id="5" name="Tableau 4">
            <a:extLst>
              <a:ext uri="{FF2B5EF4-FFF2-40B4-BE49-F238E27FC236}">
                <a16:creationId xmlns:a16="http://schemas.microsoft.com/office/drawing/2014/main" id="{6180549F-E2E0-C8B4-6AF1-2588C2E3FA19}"/>
              </a:ext>
            </a:extLst>
          </p:cNvPr>
          <p:cNvGraphicFramePr>
            <a:graphicFrameLocks noGrp="1"/>
          </p:cNvGraphicFramePr>
          <p:nvPr>
            <p:extLst>
              <p:ext uri="{D42A27DB-BD31-4B8C-83A1-F6EECF244321}">
                <p14:modId xmlns:p14="http://schemas.microsoft.com/office/powerpoint/2010/main" val="1742668530"/>
              </p:ext>
            </p:extLst>
          </p:nvPr>
        </p:nvGraphicFramePr>
        <p:xfrm>
          <a:off x="912626" y="2179675"/>
          <a:ext cx="10366745" cy="4419526"/>
        </p:xfrm>
        <a:graphic>
          <a:graphicData uri="http://schemas.openxmlformats.org/drawingml/2006/table">
            <a:tbl>
              <a:tblPr firstRow="1" bandRow="1">
                <a:tableStyleId>{5C22544A-7EE6-4342-B048-85BDC9FD1C3A}</a:tableStyleId>
              </a:tblPr>
              <a:tblGrid>
                <a:gridCol w="9230834">
                  <a:extLst>
                    <a:ext uri="{9D8B030D-6E8A-4147-A177-3AD203B41FA5}">
                      <a16:colId xmlns:a16="http://schemas.microsoft.com/office/drawing/2014/main" val="327336665"/>
                    </a:ext>
                  </a:extLst>
                </a:gridCol>
                <a:gridCol w="1135911">
                  <a:extLst>
                    <a:ext uri="{9D8B030D-6E8A-4147-A177-3AD203B41FA5}">
                      <a16:colId xmlns:a16="http://schemas.microsoft.com/office/drawing/2014/main" val="1708913149"/>
                    </a:ext>
                  </a:extLst>
                </a:gridCol>
              </a:tblGrid>
              <a:tr h="477821">
                <a:tc>
                  <a:txBody>
                    <a:bodyPr/>
                    <a:lstStyle/>
                    <a:p>
                      <a:pPr algn="l"/>
                      <a:r>
                        <a:rPr lang="fr-FR" dirty="0"/>
                        <a:t>ÉTUDES </a:t>
                      </a:r>
                    </a:p>
                  </a:txBody>
                  <a:tcPr/>
                </a:tc>
                <a:tc>
                  <a:txBody>
                    <a:bodyPr/>
                    <a:lstStyle/>
                    <a:p>
                      <a:pPr algn="l"/>
                      <a:r>
                        <a:rPr lang="fr-FR" dirty="0"/>
                        <a:t>ANNÉES </a:t>
                      </a:r>
                    </a:p>
                  </a:txBody>
                  <a:tcPr/>
                </a:tc>
                <a:extLst>
                  <a:ext uri="{0D108BD9-81ED-4DB2-BD59-A6C34878D82A}">
                    <a16:rowId xmlns:a16="http://schemas.microsoft.com/office/drawing/2014/main" val="3187759912"/>
                  </a:ext>
                </a:extLst>
              </a:tr>
              <a:tr h="477821">
                <a:tc>
                  <a:txBody>
                    <a:bodyPr/>
                    <a:lstStyle/>
                    <a:p>
                      <a:pPr algn="l"/>
                      <a:r>
                        <a:rPr lang="fr-FR" sz="1400" b="1" dirty="0">
                          <a:latin typeface="Arial" panose="020B0604020202020204" pitchFamily="34" charset="0"/>
                          <a:cs typeface="Arial" panose="020B0604020202020204" pitchFamily="34" charset="0"/>
                        </a:rPr>
                        <a:t>GOULLÉ et GRANGEOT KEROS  </a:t>
                      </a:r>
                      <a:r>
                        <a:rPr lang="fr-FR" sz="1400" dirty="0">
                          <a:latin typeface="Arial" panose="020B0604020202020204" pitchFamily="34" charset="0"/>
                          <a:cs typeface="Arial" panose="020B0604020202020204" pitchFamily="34" charset="0"/>
                        </a:rPr>
                        <a:t>: Aluminium and vaccines : </a:t>
                      </a:r>
                      <a:r>
                        <a:rPr lang="fr-FR" sz="1400" dirty="0" err="1">
                          <a:latin typeface="Arial" panose="020B0604020202020204" pitchFamily="34" charset="0"/>
                          <a:cs typeface="Arial" panose="020B0604020202020204" pitchFamily="34" charset="0"/>
                        </a:rPr>
                        <a:t>Current</a:t>
                      </a:r>
                      <a:r>
                        <a:rPr lang="fr-FR" sz="1400" dirty="0">
                          <a:latin typeface="Arial" panose="020B0604020202020204" pitchFamily="34" charset="0"/>
                          <a:cs typeface="Arial" panose="020B0604020202020204" pitchFamily="34" charset="0"/>
                        </a:rPr>
                        <a:t> state of </a:t>
                      </a:r>
                      <a:r>
                        <a:rPr lang="fr-FR" sz="1400" dirty="0" err="1">
                          <a:latin typeface="Arial" panose="020B0604020202020204" pitchFamily="34" charset="0"/>
                          <a:cs typeface="Arial" panose="020B0604020202020204" pitchFamily="34" charset="0"/>
                        </a:rPr>
                        <a:t>knowledge</a:t>
                      </a:r>
                      <a:endParaRPr lang="fr-FR" sz="1400" dirty="0">
                        <a:latin typeface="Arial" panose="020B0604020202020204" pitchFamily="34" charset="0"/>
                        <a:cs typeface="Arial" panose="020B0604020202020204" pitchFamily="34" charset="0"/>
                      </a:endParaRPr>
                    </a:p>
                  </a:txBody>
                  <a:tcPr/>
                </a:tc>
                <a:tc>
                  <a:txBody>
                    <a:bodyPr/>
                    <a:lstStyle/>
                    <a:p>
                      <a:pPr algn="l"/>
                      <a:r>
                        <a:rPr lang="fr-FR" sz="1400" dirty="0">
                          <a:latin typeface="Arial" panose="020B0604020202020204" pitchFamily="34" charset="0"/>
                          <a:cs typeface="Arial" panose="020B0604020202020204" pitchFamily="34" charset="0"/>
                        </a:rPr>
                        <a:t>2020</a:t>
                      </a:r>
                    </a:p>
                  </a:txBody>
                  <a:tcPr/>
                </a:tc>
                <a:extLst>
                  <a:ext uri="{0D108BD9-81ED-4DB2-BD59-A6C34878D82A}">
                    <a16:rowId xmlns:a16="http://schemas.microsoft.com/office/drawing/2014/main" val="2974794199"/>
                  </a:ext>
                </a:extLst>
              </a:tr>
              <a:tr h="731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dirty="0">
                          <a:latin typeface="Arial" panose="020B0604020202020204" pitchFamily="34" charset="0"/>
                          <a:cs typeface="Arial" panose="020B0604020202020204" pitchFamily="34" charset="0"/>
                        </a:rPr>
                        <a:t>VERGER et Al </a:t>
                      </a:r>
                      <a:r>
                        <a:rPr lang="fr-FR" sz="1400" dirty="0">
                          <a:latin typeface="Arial" panose="020B0604020202020204" pitchFamily="34" charset="0"/>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Prevalence</a:t>
                      </a:r>
                      <a:r>
                        <a:rPr lang="fr-FR" sz="1400" kern="1200" dirty="0">
                          <a:solidFill>
                            <a:schemeClr val="dk1"/>
                          </a:solidFill>
                          <a:effectLst/>
                          <a:latin typeface="Arial" panose="020B0604020202020204" pitchFamily="34" charset="0"/>
                          <a:ea typeface="+mn-ea"/>
                          <a:cs typeface="Arial" panose="020B0604020202020204" pitchFamily="34" charset="0"/>
                        </a:rPr>
                        <a:t> and </a:t>
                      </a:r>
                      <a:r>
                        <a:rPr lang="fr-FR" sz="1400" kern="1200" dirty="0" err="1">
                          <a:solidFill>
                            <a:schemeClr val="dk1"/>
                          </a:solidFill>
                          <a:effectLst/>
                          <a:latin typeface="Arial" panose="020B0604020202020204" pitchFamily="34" charset="0"/>
                          <a:ea typeface="+mn-ea"/>
                          <a:cs typeface="Arial" panose="020B0604020202020204" pitchFamily="34" charset="0"/>
                        </a:rPr>
                        <a:t>correlates</a:t>
                      </a:r>
                      <a:r>
                        <a:rPr lang="fr-FR" sz="1400" kern="1200" dirty="0">
                          <a:solidFill>
                            <a:schemeClr val="dk1"/>
                          </a:solidFill>
                          <a:effectLst/>
                          <a:latin typeface="Arial" panose="020B0604020202020204" pitchFamily="34" charset="0"/>
                          <a:ea typeface="+mn-ea"/>
                          <a:cs typeface="Arial" panose="020B0604020202020204" pitchFamily="34" charset="0"/>
                        </a:rPr>
                        <a:t> of vaccine </a:t>
                      </a:r>
                      <a:r>
                        <a:rPr lang="fr-FR" sz="1400" kern="1200" dirty="0" err="1">
                          <a:solidFill>
                            <a:schemeClr val="dk1"/>
                          </a:solidFill>
                          <a:effectLst/>
                          <a:latin typeface="Arial" panose="020B0604020202020204" pitchFamily="34" charset="0"/>
                          <a:ea typeface="+mn-ea"/>
                          <a:cs typeface="Arial" panose="020B0604020202020204" pitchFamily="34" charset="0"/>
                        </a:rPr>
                        <a:t>hesitancy</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among</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general</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practitioners</a:t>
                      </a:r>
                      <a:r>
                        <a:rPr lang="fr-FR" sz="1400" kern="1200" dirty="0">
                          <a:solidFill>
                            <a:schemeClr val="dk1"/>
                          </a:solidFill>
                          <a:effectLst/>
                          <a:latin typeface="Arial" panose="020B0604020202020204" pitchFamily="34" charset="0"/>
                          <a:ea typeface="+mn-ea"/>
                          <a:cs typeface="Arial" panose="020B0604020202020204" pitchFamily="34" charset="0"/>
                        </a:rPr>
                        <a:t>: a cross-sectional </a:t>
                      </a:r>
                      <a:r>
                        <a:rPr lang="fr-FR" sz="1400" kern="1200" dirty="0" err="1">
                          <a:solidFill>
                            <a:schemeClr val="dk1"/>
                          </a:solidFill>
                          <a:effectLst/>
                          <a:latin typeface="Arial" panose="020B0604020202020204" pitchFamily="34" charset="0"/>
                          <a:ea typeface="+mn-ea"/>
                          <a:cs typeface="Arial" panose="020B0604020202020204" pitchFamily="34" charset="0"/>
                        </a:rPr>
                        <a:t>telephone</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survey</a:t>
                      </a:r>
                      <a:r>
                        <a:rPr lang="fr-FR" sz="1400" kern="1200" dirty="0">
                          <a:solidFill>
                            <a:schemeClr val="dk1"/>
                          </a:solidFill>
                          <a:effectLst/>
                          <a:latin typeface="Arial" panose="020B0604020202020204" pitchFamily="34" charset="0"/>
                          <a:ea typeface="+mn-ea"/>
                          <a:cs typeface="Arial" panose="020B0604020202020204" pitchFamily="34" charset="0"/>
                        </a:rPr>
                        <a:t> in France, April to July 2014 </a:t>
                      </a:r>
                      <a:endParaRPr lang="fr-FR" sz="1400" dirty="0">
                        <a:latin typeface="Arial" panose="020B0604020202020204" pitchFamily="34" charset="0"/>
                        <a:cs typeface="Arial" panose="020B0604020202020204" pitchFamily="34" charset="0"/>
                      </a:endParaRPr>
                    </a:p>
                  </a:txBody>
                  <a:tcPr/>
                </a:tc>
                <a:tc>
                  <a:txBody>
                    <a:bodyPr/>
                    <a:lstStyle/>
                    <a:p>
                      <a:pPr algn="l"/>
                      <a:r>
                        <a:rPr lang="fr-FR" sz="1400" dirty="0">
                          <a:latin typeface="Arial" panose="020B0604020202020204" pitchFamily="34" charset="0"/>
                          <a:cs typeface="Arial" panose="020B0604020202020204" pitchFamily="34" charset="0"/>
                        </a:rPr>
                        <a:t>2016</a:t>
                      </a:r>
                    </a:p>
                  </a:txBody>
                  <a:tcPr/>
                </a:tc>
                <a:extLst>
                  <a:ext uri="{0D108BD9-81ED-4DB2-BD59-A6C34878D82A}">
                    <a16:rowId xmlns:a16="http://schemas.microsoft.com/office/drawing/2014/main" val="1450842812"/>
                  </a:ext>
                </a:extLst>
              </a:tr>
              <a:tr h="9155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dirty="0">
                          <a:latin typeface="Arial" panose="020B0604020202020204" pitchFamily="34" charset="0"/>
                          <a:cs typeface="Arial" panose="020B0604020202020204" pitchFamily="34" charset="0"/>
                        </a:rPr>
                        <a:t>SCHWAZINGER et Al </a:t>
                      </a:r>
                      <a:r>
                        <a:rPr lang="fr-FR" sz="1400" dirty="0">
                          <a:latin typeface="Arial" panose="020B0604020202020204" pitchFamily="34" charset="0"/>
                          <a:cs typeface="Arial" panose="020B0604020202020204" pitchFamily="34" charset="0"/>
                        </a:rPr>
                        <a:t>: </a:t>
                      </a:r>
                      <a:r>
                        <a:rPr lang="fr-FR" sz="1400" kern="1200" dirty="0">
                          <a:solidFill>
                            <a:schemeClr val="dk1"/>
                          </a:solidFill>
                          <a:effectLst/>
                          <a:latin typeface="Arial" panose="020B0604020202020204" pitchFamily="34" charset="0"/>
                          <a:ea typeface="+mn-ea"/>
                          <a:cs typeface="Arial" panose="020B0604020202020204" pitchFamily="34" charset="0"/>
                        </a:rPr>
                        <a:t>Positive attitudes of </a:t>
                      </a:r>
                      <a:r>
                        <a:rPr lang="fr-FR" sz="1400" kern="1200" dirty="0" err="1">
                          <a:solidFill>
                            <a:schemeClr val="dk1"/>
                          </a:solidFill>
                          <a:effectLst/>
                          <a:latin typeface="Arial" panose="020B0604020202020204" pitchFamily="34" charset="0"/>
                          <a:ea typeface="+mn-ea"/>
                          <a:cs typeface="Arial" panose="020B0604020202020204" pitchFamily="34" charset="0"/>
                        </a:rPr>
                        <a:t>franch</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general</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practioners</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towards</a:t>
                      </a:r>
                      <a:r>
                        <a:rPr lang="fr-FR" sz="1400" kern="1200" dirty="0">
                          <a:solidFill>
                            <a:schemeClr val="dk1"/>
                          </a:solidFill>
                          <a:effectLst/>
                          <a:latin typeface="Arial" panose="020B0604020202020204" pitchFamily="34" charset="0"/>
                          <a:ea typeface="+mn-ea"/>
                          <a:cs typeface="Arial" panose="020B0604020202020204" pitchFamily="34" charset="0"/>
                        </a:rPr>
                        <a:t> A/H1N1 influenza-</a:t>
                      </a:r>
                      <a:r>
                        <a:rPr lang="fr-FR" sz="1400" kern="1200" dirty="0" err="1">
                          <a:solidFill>
                            <a:schemeClr val="dk1"/>
                          </a:solidFill>
                          <a:effectLst/>
                          <a:latin typeface="Arial" panose="020B0604020202020204" pitchFamily="34" charset="0"/>
                          <a:ea typeface="+mn-ea"/>
                          <a:cs typeface="Arial" panose="020B0604020202020204" pitchFamily="34" charset="0"/>
                        </a:rPr>
                        <a:t>pandemic</a:t>
                      </a:r>
                      <a:r>
                        <a:rPr lang="fr-FR" sz="1400" kern="1200" dirty="0">
                          <a:solidFill>
                            <a:schemeClr val="dk1"/>
                          </a:solidFill>
                          <a:effectLst/>
                          <a:latin typeface="Arial" panose="020B0604020202020204" pitchFamily="34" charset="0"/>
                          <a:ea typeface="+mn-ea"/>
                          <a:cs typeface="Arial" panose="020B0604020202020204" pitchFamily="34" charset="0"/>
                        </a:rPr>
                        <a:t> vaccination :a </a:t>
                      </a:r>
                      <a:r>
                        <a:rPr lang="fr-FR" sz="1400" kern="1200" dirty="0" err="1">
                          <a:solidFill>
                            <a:schemeClr val="dk1"/>
                          </a:solidFill>
                          <a:effectLst/>
                          <a:latin typeface="Arial" panose="020B0604020202020204" pitchFamily="34" charset="0"/>
                          <a:ea typeface="+mn-ea"/>
                          <a:cs typeface="Arial" panose="020B0604020202020204" pitchFamily="34" charset="0"/>
                        </a:rPr>
                        <a:t>missed</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opportunity</a:t>
                      </a:r>
                      <a:r>
                        <a:rPr lang="fr-FR" sz="1400" kern="1200" dirty="0">
                          <a:solidFill>
                            <a:schemeClr val="dk1"/>
                          </a:solidFill>
                          <a:effectLst/>
                          <a:latin typeface="Arial" panose="020B0604020202020204" pitchFamily="34" charset="0"/>
                          <a:ea typeface="+mn-ea"/>
                          <a:cs typeface="Arial" panose="020B0604020202020204" pitchFamily="34" charset="0"/>
                        </a:rPr>
                        <a:t> to </a:t>
                      </a:r>
                      <a:r>
                        <a:rPr lang="fr-FR" sz="1400" kern="1200" dirty="0" err="1">
                          <a:solidFill>
                            <a:schemeClr val="dk1"/>
                          </a:solidFill>
                          <a:effectLst/>
                          <a:latin typeface="Arial" panose="020B0604020202020204" pitchFamily="34" charset="0"/>
                          <a:ea typeface="+mn-ea"/>
                          <a:cs typeface="Arial" panose="020B0604020202020204" pitchFamily="34" charset="0"/>
                        </a:rPr>
                        <a:t>increase</a:t>
                      </a:r>
                      <a:r>
                        <a:rPr lang="fr-FR" sz="1400" kern="1200" dirty="0">
                          <a:solidFill>
                            <a:schemeClr val="dk1"/>
                          </a:solidFill>
                          <a:effectLst/>
                          <a:latin typeface="Arial" panose="020B0604020202020204" pitchFamily="34" charset="0"/>
                          <a:ea typeface="+mn-ea"/>
                          <a:cs typeface="Arial" panose="020B0604020202020204" pitchFamily="34" charset="0"/>
                        </a:rPr>
                        <a:t> vaccination </a:t>
                      </a:r>
                      <a:r>
                        <a:rPr lang="fr-FR" sz="1400" kern="1200" dirty="0" err="1">
                          <a:solidFill>
                            <a:schemeClr val="dk1"/>
                          </a:solidFill>
                          <a:effectLst/>
                          <a:latin typeface="Arial" panose="020B0604020202020204" pitchFamily="34" charset="0"/>
                          <a:ea typeface="+mn-ea"/>
                          <a:cs typeface="Arial" panose="020B0604020202020204" pitchFamily="34" charset="0"/>
                        </a:rPr>
                        <a:t>uptakes</a:t>
                      </a:r>
                      <a:r>
                        <a:rPr lang="fr-FR" sz="1400" kern="1200" dirty="0">
                          <a:solidFill>
                            <a:schemeClr val="dk1"/>
                          </a:solidFill>
                          <a:effectLst/>
                          <a:latin typeface="Arial" panose="020B0604020202020204" pitchFamily="34" charset="0"/>
                          <a:ea typeface="+mn-ea"/>
                          <a:cs typeface="Arial" panose="020B0604020202020204" pitchFamily="34" charset="0"/>
                        </a:rPr>
                        <a:t> in the </a:t>
                      </a:r>
                      <a:r>
                        <a:rPr lang="fr-FR" sz="1400" kern="1200" dirty="0" err="1">
                          <a:solidFill>
                            <a:schemeClr val="dk1"/>
                          </a:solidFill>
                          <a:effectLst/>
                          <a:latin typeface="Arial" panose="020B0604020202020204" pitchFamily="34" charset="0"/>
                          <a:ea typeface="+mn-ea"/>
                          <a:cs typeface="Arial" panose="020B0604020202020204" pitchFamily="34" charset="0"/>
                        </a:rPr>
                        <a:t>general</a:t>
                      </a:r>
                      <a:r>
                        <a:rPr lang="fr-FR" sz="1400" kern="1200" dirty="0">
                          <a:solidFill>
                            <a:schemeClr val="dk1"/>
                          </a:solidFill>
                          <a:effectLst/>
                          <a:latin typeface="Arial" panose="020B0604020202020204" pitchFamily="34" charset="0"/>
                          <a:ea typeface="+mn-ea"/>
                          <a:cs typeface="Arial" panose="020B0604020202020204" pitchFamily="34" charset="0"/>
                        </a:rPr>
                        <a:t> public ? </a:t>
                      </a:r>
                      <a:endParaRPr lang="fr-FR" sz="1400" dirty="0">
                        <a:latin typeface="Arial" panose="020B0604020202020204" pitchFamily="34" charset="0"/>
                        <a:cs typeface="Arial" panose="020B0604020202020204" pitchFamily="34" charset="0"/>
                      </a:endParaRPr>
                    </a:p>
                  </a:txBody>
                  <a:tcPr/>
                </a:tc>
                <a:tc>
                  <a:txBody>
                    <a:bodyPr/>
                    <a:lstStyle/>
                    <a:p>
                      <a:pPr algn="l"/>
                      <a:r>
                        <a:rPr lang="fr-FR" sz="1400" dirty="0">
                          <a:latin typeface="Arial" panose="020B0604020202020204" pitchFamily="34" charset="0"/>
                          <a:cs typeface="Arial" panose="020B0604020202020204" pitchFamily="34" charset="0"/>
                        </a:rPr>
                        <a:t>2010</a:t>
                      </a:r>
                    </a:p>
                  </a:txBody>
                  <a:tcPr/>
                </a:tc>
                <a:extLst>
                  <a:ext uri="{0D108BD9-81ED-4DB2-BD59-A6C34878D82A}">
                    <a16:rowId xmlns:a16="http://schemas.microsoft.com/office/drawing/2014/main" val="1324477831"/>
                  </a:ext>
                </a:extLst>
              </a:tr>
              <a:tr h="4778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dirty="0">
                          <a:latin typeface="Arial" panose="020B0604020202020204" pitchFamily="34" charset="0"/>
                          <a:cs typeface="Arial" panose="020B0604020202020204" pitchFamily="34" charset="0"/>
                        </a:rPr>
                        <a:t>FREED et Al </a:t>
                      </a:r>
                      <a:r>
                        <a:rPr lang="fr-FR" sz="1400" dirty="0">
                          <a:latin typeface="Arial" panose="020B0604020202020204" pitchFamily="34" charset="0"/>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primary</a:t>
                      </a:r>
                      <a:r>
                        <a:rPr lang="fr-FR" sz="1400" kern="1200" dirty="0">
                          <a:solidFill>
                            <a:schemeClr val="dk1"/>
                          </a:solidFill>
                          <a:effectLst/>
                          <a:latin typeface="Arial" panose="020B0604020202020204" pitchFamily="34" charset="0"/>
                          <a:ea typeface="+mn-ea"/>
                          <a:cs typeface="Arial" panose="020B0604020202020204" pitchFamily="34" charset="0"/>
                        </a:rPr>
                        <a:t> care </a:t>
                      </a:r>
                      <a:r>
                        <a:rPr lang="fr-FR" sz="1400" kern="1200" dirty="0" err="1">
                          <a:solidFill>
                            <a:schemeClr val="dk1"/>
                          </a:solidFill>
                          <a:effectLst/>
                          <a:latin typeface="Arial" panose="020B0604020202020204" pitchFamily="34" charset="0"/>
                          <a:ea typeface="+mn-ea"/>
                          <a:cs typeface="Arial" panose="020B0604020202020204" pitchFamily="34" charset="0"/>
                        </a:rPr>
                        <a:t>physiscian</a:t>
                      </a:r>
                      <a:r>
                        <a:rPr lang="fr-FR" sz="1400" kern="1200" dirty="0">
                          <a:solidFill>
                            <a:schemeClr val="dk1"/>
                          </a:solidFill>
                          <a:effectLst/>
                          <a:latin typeface="Arial" panose="020B0604020202020204" pitchFamily="34" charset="0"/>
                          <a:ea typeface="+mn-ea"/>
                          <a:cs typeface="Arial" panose="020B0604020202020204" pitchFamily="34" charset="0"/>
                        </a:rPr>
                        <a:t> perspectives on </a:t>
                      </a:r>
                      <a:r>
                        <a:rPr lang="fr-FR" sz="1400" kern="1200" dirty="0" err="1">
                          <a:solidFill>
                            <a:schemeClr val="dk1"/>
                          </a:solidFill>
                          <a:effectLst/>
                          <a:latin typeface="Arial" panose="020B0604020202020204" pitchFamily="34" charset="0"/>
                          <a:ea typeface="+mn-ea"/>
                          <a:cs typeface="Arial" panose="020B0604020202020204" pitchFamily="34" charset="0"/>
                        </a:rPr>
                        <a:t>providing</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aldut</a:t>
                      </a:r>
                      <a:r>
                        <a:rPr lang="fr-FR" sz="1400" kern="1200" dirty="0">
                          <a:solidFill>
                            <a:schemeClr val="dk1"/>
                          </a:solidFill>
                          <a:effectLst/>
                          <a:latin typeface="Arial" panose="020B0604020202020204" pitchFamily="34" charset="0"/>
                          <a:ea typeface="+mn-ea"/>
                          <a:cs typeface="Arial" panose="020B0604020202020204" pitchFamily="34" charset="0"/>
                        </a:rPr>
                        <a:t> vaccines </a:t>
                      </a:r>
                      <a:endParaRPr lang="fr-FR" sz="1400" dirty="0">
                        <a:latin typeface="Arial" panose="020B0604020202020204" pitchFamily="34" charset="0"/>
                        <a:cs typeface="Arial" panose="020B0604020202020204" pitchFamily="34" charset="0"/>
                      </a:endParaRPr>
                    </a:p>
                  </a:txBody>
                  <a:tcPr/>
                </a:tc>
                <a:tc>
                  <a:txBody>
                    <a:bodyPr/>
                    <a:lstStyle/>
                    <a:p>
                      <a:pPr algn="l"/>
                      <a:r>
                        <a:rPr lang="fr-FR" sz="1400" dirty="0">
                          <a:latin typeface="Arial" panose="020B0604020202020204" pitchFamily="34" charset="0"/>
                          <a:cs typeface="Arial" panose="020B0604020202020204" pitchFamily="34" charset="0"/>
                        </a:rPr>
                        <a:t>2011</a:t>
                      </a:r>
                    </a:p>
                  </a:txBody>
                  <a:tcPr/>
                </a:tc>
                <a:extLst>
                  <a:ext uri="{0D108BD9-81ED-4DB2-BD59-A6C34878D82A}">
                    <a16:rowId xmlns:a16="http://schemas.microsoft.com/office/drawing/2014/main" val="2716686464"/>
                  </a:ext>
                </a:extLst>
              </a:tr>
              <a:tr h="6409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dirty="0">
                          <a:latin typeface="Arial" panose="020B0604020202020204" pitchFamily="34" charset="0"/>
                          <a:cs typeface="Arial" panose="020B0604020202020204" pitchFamily="34" charset="0"/>
                        </a:rPr>
                        <a:t>MARTINEZ et Al </a:t>
                      </a:r>
                      <a:r>
                        <a:rPr lang="fr-FR" sz="1400" dirty="0">
                          <a:latin typeface="Arial" panose="020B0604020202020204" pitchFamily="34" charset="0"/>
                          <a:cs typeface="Arial" panose="020B0604020202020204" pitchFamily="34" charset="0"/>
                        </a:rPr>
                        <a:t>: </a:t>
                      </a:r>
                      <a:r>
                        <a:rPr lang="fr-FR" sz="1400" kern="1200" dirty="0">
                          <a:solidFill>
                            <a:schemeClr val="dk1"/>
                          </a:solidFill>
                          <a:effectLst/>
                          <a:latin typeface="Arial" panose="020B0604020202020204" pitchFamily="34" charset="0"/>
                          <a:ea typeface="+mn-ea"/>
                          <a:cs typeface="Arial" panose="020B0604020202020204" pitchFamily="34" charset="0"/>
                        </a:rPr>
                        <a:t>l’engagement des médecins généralistes français dans la vaccination : l’ étude de DIVA ( Déterminants des intentions de Vaccination) </a:t>
                      </a:r>
                      <a:endParaRPr lang="fr-FR" sz="1400" dirty="0">
                        <a:latin typeface="Arial" panose="020B0604020202020204" pitchFamily="34" charset="0"/>
                        <a:cs typeface="Arial" panose="020B0604020202020204" pitchFamily="34" charset="0"/>
                      </a:endParaRPr>
                    </a:p>
                  </a:txBody>
                  <a:tcPr/>
                </a:tc>
                <a:tc>
                  <a:txBody>
                    <a:bodyPr/>
                    <a:lstStyle/>
                    <a:p>
                      <a:pPr algn="l"/>
                      <a:r>
                        <a:rPr lang="fr-FR" sz="1400" dirty="0">
                          <a:latin typeface="Arial" panose="020B0604020202020204" pitchFamily="34" charset="0"/>
                          <a:cs typeface="Arial" panose="020B0604020202020204" pitchFamily="34" charset="0"/>
                        </a:rPr>
                        <a:t>2016</a:t>
                      </a:r>
                    </a:p>
                  </a:txBody>
                  <a:tcPr/>
                </a:tc>
                <a:extLst>
                  <a:ext uri="{0D108BD9-81ED-4DB2-BD59-A6C34878D82A}">
                    <a16:rowId xmlns:a16="http://schemas.microsoft.com/office/drawing/2014/main" val="3982247671"/>
                  </a:ext>
                </a:extLst>
              </a:tr>
              <a:tr h="6983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dirty="0">
                          <a:latin typeface="Arial" panose="020B0604020202020204" pitchFamily="34" charset="0"/>
                          <a:cs typeface="Arial" panose="020B0604020202020204" pitchFamily="34" charset="0"/>
                        </a:rPr>
                        <a:t>OUEDRAOGO et Al </a:t>
                      </a:r>
                      <a:r>
                        <a:rPr lang="fr-FR" sz="1400" dirty="0">
                          <a:latin typeface="Arial" panose="020B0604020202020204" pitchFamily="34" charset="0"/>
                          <a:cs typeface="Arial" panose="020B0604020202020204" pitchFamily="34" charset="0"/>
                        </a:rPr>
                        <a:t>: </a:t>
                      </a:r>
                      <a:r>
                        <a:rPr lang="fr-FR" sz="1400" kern="1200" dirty="0">
                          <a:solidFill>
                            <a:schemeClr val="dk1"/>
                          </a:solidFill>
                          <a:effectLst/>
                          <a:latin typeface="Arial" panose="020B0604020202020204" pitchFamily="34" charset="0"/>
                          <a:ea typeface="+mn-ea"/>
                          <a:cs typeface="Arial" panose="020B0604020202020204" pitchFamily="34" charset="0"/>
                        </a:rPr>
                        <a:t>raisons de l'acceptation et de l’ </a:t>
                      </a:r>
                      <a:r>
                        <a:rPr lang="fr-FR" sz="1400" kern="1200" dirty="0" err="1">
                          <a:solidFill>
                            <a:schemeClr val="dk1"/>
                          </a:solidFill>
                          <a:effectLst/>
                          <a:latin typeface="Arial" panose="020B0604020202020204" pitchFamily="34" charset="0"/>
                          <a:ea typeface="+mn-ea"/>
                          <a:cs typeface="Arial" panose="020B0604020202020204" pitchFamily="34" charset="0"/>
                        </a:rPr>
                        <a:t>hésitation</a:t>
                      </a:r>
                      <a:r>
                        <a:rPr lang="fr-FR" sz="1400" kern="1200" dirty="0">
                          <a:solidFill>
                            <a:schemeClr val="dk1"/>
                          </a:solidFill>
                          <a:effectLst/>
                          <a:latin typeface="Arial" panose="020B0604020202020204" pitchFamily="34" charset="0"/>
                          <a:ea typeface="+mn-ea"/>
                          <a:cs typeface="Arial" panose="020B0604020202020204" pitchFamily="34" charset="0"/>
                        </a:rPr>
                        <a:t> à la vaccination contre la COVID-19 chez les patients porteurs de pathologie cardiovasculaire à Ouahigouya </a:t>
                      </a:r>
                      <a:endParaRPr lang="fr-FR" sz="1400" dirty="0">
                        <a:latin typeface="Arial" panose="020B0604020202020204" pitchFamily="34" charset="0"/>
                        <a:cs typeface="Arial" panose="020B0604020202020204" pitchFamily="34" charset="0"/>
                      </a:endParaRPr>
                    </a:p>
                  </a:txBody>
                  <a:tcPr/>
                </a:tc>
                <a:tc>
                  <a:txBody>
                    <a:bodyPr/>
                    <a:lstStyle/>
                    <a:p>
                      <a:pPr algn="l"/>
                      <a:r>
                        <a:rPr lang="fr-FR" sz="1400" dirty="0">
                          <a:latin typeface="Arial" panose="020B0604020202020204" pitchFamily="34" charset="0"/>
                          <a:cs typeface="Arial" panose="020B0604020202020204" pitchFamily="34" charset="0"/>
                        </a:rPr>
                        <a:t>2022</a:t>
                      </a:r>
                    </a:p>
                  </a:txBody>
                  <a:tcPr/>
                </a:tc>
                <a:extLst>
                  <a:ext uri="{0D108BD9-81ED-4DB2-BD59-A6C34878D82A}">
                    <a16:rowId xmlns:a16="http://schemas.microsoft.com/office/drawing/2014/main" val="1230502694"/>
                  </a:ext>
                </a:extLst>
              </a:tr>
            </a:tbl>
          </a:graphicData>
        </a:graphic>
      </p:graphicFrame>
    </p:spTree>
    <p:extLst>
      <p:ext uri="{BB962C8B-B14F-4D97-AF65-F5344CB8AC3E}">
        <p14:creationId xmlns:p14="http://schemas.microsoft.com/office/powerpoint/2010/main" val="3847112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E2B6A2-6AFF-3A4C-9709-B958087C4B55}"/>
              </a:ext>
            </a:extLst>
          </p:cNvPr>
          <p:cNvSpPr>
            <a:spLocks noGrp="1"/>
          </p:cNvSpPr>
          <p:nvPr>
            <p:ph type="title"/>
          </p:nvPr>
        </p:nvSpPr>
        <p:spPr>
          <a:xfrm>
            <a:off x="838200" y="365125"/>
            <a:ext cx="10515600" cy="549275"/>
          </a:xfrm>
        </p:spPr>
        <p:txBody>
          <a:bodyPr>
            <a:normAutofit/>
          </a:bodyPr>
          <a:lstStyle/>
          <a:p>
            <a:r>
              <a:rPr lang="fr-FR" sz="2400" b="1" dirty="0">
                <a:latin typeface="Arial" panose="020B0604020202020204" pitchFamily="34" charset="0"/>
                <a:cs typeface="Arial" panose="020B0604020202020204" pitchFamily="34" charset="0"/>
              </a:rPr>
              <a:t>Pratiques</a:t>
            </a:r>
          </a:p>
        </p:txBody>
      </p:sp>
      <p:graphicFrame>
        <p:nvGraphicFramePr>
          <p:cNvPr id="7" name="Espace réservé du contenu 6">
            <a:extLst>
              <a:ext uri="{FF2B5EF4-FFF2-40B4-BE49-F238E27FC236}">
                <a16:creationId xmlns:a16="http://schemas.microsoft.com/office/drawing/2014/main" id="{523EE5BE-4EFC-7693-3F76-43EA26B54225}"/>
              </a:ext>
            </a:extLst>
          </p:cNvPr>
          <p:cNvGraphicFramePr>
            <a:graphicFrameLocks noGrp="1"/>
          </p:cNvGraphicFramePr>
          <p:nvPr>
            <p:ph idx="1"/>
            <p:extLst>
              <p:ext uri="{D42A27DB-BD31-4B8C-83A1-F6EECF244321}">
                <p14:modId xmlns:p14="http://schemas.microsoft.com/office/powerpoint/2010/main" val="391892576"/>
              </p:ext>
            </p:extLst>
          </p:nvPr>
        </p:nvGraphicFramePr>
        <p:xfrm>
          <a:off x="954156" y="1135064"/>
          <a:ext cx="11052313" cy="5453592"/>
        </p:xfrm>
        <a:graphic>
          <a:graphicData uri="http://schemas.openxmlformats.org/drawingml/2006/table">
            <a:tbl>
              <a:tblPr firstRow="1" bandRow="1">
                <a:tableStyleId>{5C22544A-7EE6-4342-B048-85BDC9FD1C3A}</a:tableStyleId>
              </a:tblPr>
              <a:tblGrid>
                <a:gridCol w="4373588">
                  <a:extLst>
                    <a:ext uri="{9D8B030D-6E8A-4147-A177-3AD203B41FA5}">
                      <a16:colId xmlns:a16="http://schemas.microsoft.com/office/drawing/2014/main" val="4165436951"/>
                    </a:ext>
                  </a:extLst>
                </a:gridCol>
                <a:gridCol w="6678725">
                  <a:extLst>
                    <a:ext uri="{9D8B030D-6E8A-4147-A177-3AD203B41FA5}">
                      <a16:colId xmlns:a16="http://schemas.microsoft.com/office/drawing/2014/main" val="60382047"/>
                    </a:ext>
                  </a:extLst>
                </a:gridCol>
              </a:tblGrid>
              <a:tr h="316505">
                <a:tc>
                  <a:txBody>
                    <a:bodyPr/>
                    <a:lstStyle/>
                    <a:p>
                      <a:endParaRPr lang="fr-FR" dirty="0"/>
                    </a:p>
                  </a:txBody>
                  <a:tcPr/>
                </a:tc>
                <a:tc>
                  <a:txBody>
                    <a:bodyPr/>
                    <a:lstStyle/>
                    <a:p>
                      <a:r>
                        <a:rPr lang="fr-FR" dirty="0"/>
                        <a:t>ÉTUDES </a:t>
                      </a:r>
                    </a:p>
                  </a:txBody>
                  <a:tcPr/>
                </a:tc>
                <a:extLst>
                  <a:ext uri="{0D108BD9-81ED-4DB2-BD59-A6C34878D82A}">
                    <a16:rowId xmlns:a16="http://schemas.microsoft.com/office/drawing/2014/main" val="477534353"/>
                  </a:ext>
                </a:extLst>
              </a:tr>
              <a:tr h="1917912">
                <a:tc>
                  <a:txBody>
                    <a:bodyPr/>
                    <a:lstStyle/>
                    <a:p>
                      <a:r>
                        <a:rPr lang="fr-FR" sz="1400" dirty="0">
                          <a:latin typeface="Arial" panose="020B0604020202020204" pitchFamily="34" charset="0"/>
                          <a:cs typeface="Arial" panose="020B0604020202020204" pitchFamily="34" charset="0"/>
                        </a:rPr>
                        <a:t>Manque de connaissance : 1</a:t>
                      </a:r>
                      <a:r>
                        <a:rPr lang="fr-FR" sz="1400" baseline="30000" dirty="0">
                          <a:latin typeface="Arial" panose="020B0604020202020204" pitchFamily="34" charset="0"/>
                          <a:cs typeface="Arial" panose="020B0604020202020204" pitchFamily="34" charset="0"/>
                        </a:rPr>
                        <a:t>ère</a:t>
                      </a:r>
                      <a:r>
                        <a:rPr lang="fr-FR" sz="1400" dirty="0">
                          <a:latin typeface="Arial" panose="020B0604020202020204" pitchFamily="34" charset="0"/>
                          <a:cs typeface="Arial" panose="020B0604020202020204" pitchFamily="34" charset="0"/>
                        </a:rPr>
                        <a:t> cause de réticences à la vaccination (56,7%)</a:t>
                      </a:r>
                    </a:p>
                  </a:txBody>
                  <a:tcPr/>
                </a:tc>
                <a:tc>
                  <a:txBody>
                    <a:bodyPr/>
                    <a:lstStyle/>
                    <a:p>
                      <a:r>
                        <a:rPr lang="fr-FR" sz="1400" b="1" dirty="0">
                          <a:latin typeface="Arial" panose="020B0604020202020204" pitchFamily="34" charset="0"/>
                          <a:cs typeface="Arial" panose="020B0604020202020204" pitchFamily="34" charset="0"/>
                        </a:rPr>
                        <a:t>OFSP</a:t>
                      </a:r>
                      <a:r>
                        <a:rPr lang="fr-FR" sz="1400" dirty="0">
                          <a:latin typeface="Arial" panose="020B0604020202020204" pitchFamily="34" charset="0"/>
                          <a:cs typeface="Arial" panose="020B0604020202020204" pitchFamily="34" charset="0"/>
                        </a:rPr>
                        <a:t> traitant les causes de non vaccination en Suisse (2014)</a:t>
                      </a:r>
                    </a:p>
                    <a:p>
                      <a:r>
                        <a:rPr lang="fr-FR" sz="1400" b="1" dirty="0">
                          <a:latin typeface="Arial" panose="020B0604020202020204" pitchFamily="34" charset="0"/>
                          <a:cs typeface="Arial" panose="020B0604020202020204" pitchFamily="34" charset="0"/>
                        </a:rPr>
                        <a:t>NDIAYE et Al </a:t>
                      </a:r>
                      <a:r>
                        <a:rPr lang="fr-FR" sz="1400" dirty="0">
                          <a:latin typeface="Arial" panose="020B0604020202020204" pitchFamily="34" charset="0"/>
                          <a:cs typeface="Arial" panose="020B0604020202020204" pitchFamily="34" charset="0"/>
                        </a:rPr>
                        <a:t>: Facteurs associés à la vaccination contre le papillomavirus humain dans un contexte de passage à l’échelle au Sénégal : enquête cas-témoins auprès des parents (2021)</a:t>
                      </a:r>
                    </a:p>
                    <a:p>
                      <a:r>
                        <a:rPr lang="fr-FR" sz="1400" b="1" dirty="0">
                          <a:latin typeface="Arial" panose="020B0604020202020204" pitchFamily="34" charset="0"/>
                          <a:cs typeface="Arial" panose="020B0604020202020204" pitchFamily="34" charset="0"/>
                        </a:rPr>
                        <a:t>DJITTE</a:t>
                      </a:r>
                      <a:r>
                        <a:rPr lang="fr-FR" sz="1400" dirty="0">
                          <a:latin typeface="Arial" panose="020B0604020202020204" pitchFamily="34" charset="0"/>
                          <a:cs typeface="Arial" panose="020B0604020202020204" pitchFamily="34" charset="0"/>
                        </a:rPr>
                        <a:t> : Études des connaissances, attitudes et pratiques des enseignements de l’élémentaire du </a:t>
                      </a:r>
                      <a:r>
                        <a:rPr lang="fr-FR" sz="1400" dirty="0" err="1">
                          <a:latin typeface="Arial" panose="020B0604020202020204" pitchFamily="34" charset="0"/>
                          <a:cs typeface="Arial" panose="020B0604020202020204" pitchFamily="34" charset="0"/>
                        </a:rPr>
                        <a:t>sistrict</a:t>
                      </a:r>
                      <a:r>
                        <a:rPr lang="fr-FR" sz="1400" dirty="0">
                          <a:latin typeface="Arial" panose="020B0604020202020204" pitchFamily="34" charset="0"/>
                          <a:cs typeface="Arial" panose="020B0604020202020204" pitchFamily="34" charset="0"/>
                        </a:rPr>
                        <a:t> élémentaire de </a:t>
                      </a:r>
                      <a:r>
                        <a:rPr lang="fr-FR" sz="1400" dirty="0" err="1">
                          <a:latin typeface="Arial" panose="020B0604020202020204" pitchFamily="34" charset="0"/>
                          <a:cs typeface="Arial" panose="020B0604020202020204" pitchFamily="34" charset="0"/>
                        </a:rPr>
                        <a:t>Mecke</a:t>
                      </a:r>
                      <a:r>
                        <a:rPr lang="fr-FR" sz="1400" dirty="0">
                          <a:latin typeface="Arial" panose="020B0604020202020204" pitchFamily="34" charset="0"/>
                          <a:cs typeface="Arial" panose="020B0604020202020204" pitchFamily="34" charset="0"/>
                        </a:rPr>
                        <a:t> face à la vaccination des jeunes filles contre le vaccin du HPV  (2021)</a:t>
                      </a:r>
                    </a:p>
                  </a:txBody>
                  <a:tcPr/>
                </a:tc>
                <a:extLst>
                  <a:ext uri="{0D108BD9-81ED-4DB2-BD59-A6C34878D82A}">
                    <a16:rowId xmlns:a16="http://schemas.microsoft.com/office/drawing/2014/main" val="1015228703"/>
                  </a:ext>
                </a:extLst>
              </a:tr>
              <a:tr h="2167358">
                <a:tc>
                  <a:txBody>
                    <a:bodyPr/>
                    <a:lstStyle/>
                    <a:p>
                      <a:r>
                        <a:rPr lang="fr-FR" sz="1400" dirty="0">
                          <a:latin typeface="Arial" panose="020B0604020202020204" pitchFamily="34" charset="0"/>
                          <a:cs typeface="Arial" panose="020B0604020202020204" pitchFamily="34" charset="0"/>
                        </a:rPr>
                        <a:t>Crainte impact vaccination sur le comportement sexuel précoce au vu de l’âge de vaccination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kern="1200" dirty="0">
                          <a:solidFill>
                            <a:schemeClr val="dk1"/>
                          </a:solidFill>
                          <a:effectLst/>
                          <a:latin typeface="Arial" panose="020B0604020202020204" pitchFamily="34" charset="0"/>
                          <a:ea typeface="+mn-ea"/>
                          <a:cs typeface="Arial" panose="020B0604020202020204" pitchFamily="34" charset="0"/>
                        </a:rPr>
                        <a:t>DELA CRUZ ET Al </a:t>
                      </a:r>
                      <a:r>
                        <a:rPr lang="fr-FR" sz="1400" kern="1200" dirty="0">
                          <a:solidFill>
                            <a:schemeClr val="dk1"/>
                          </a:solidFill>
                          <a:effectLst/>
                          <a:latin typeface="Arial" panose="020B0604020202020204" pitchFamily="34" charset="0"/>
                          <a:ea typeface="+mn-ea"/>
                          <a:cs typeface="Arial" panose="020B0604020202020204" pitchFamily="34" charset="0"/>
                        </a:rPr>
                        <a:t>: Human Papillomavirus (HPV) Vaccination </a:t>
                      </a:r>
                      <a:r>
                        <a:rPr lang="fr-FR" sz="1400" kern="1200" dirty="0" err="1">
                          <a:solidFill>
                            <a:schemeClr val="dk1"/>
                          </a:solidFill>
                          <a:effectLst/>
                          <a:latin typeface="Arial" panose="020B0604020202020204" pitchFamily="34" charset="0"/>
                          <a:ea typeface="+mn-ea"/>
                          <a:cs typeface="Arial" panose="020B0604020202020204" pitchFamily="34" charset="0"/>
                        </a:rPr>
                        <a:t>Motivators</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Barriers</a:t>
                      </a:r>
                      <a:r>
                        <a:rPr lang="fr-FR" sz="1400" kern="1200" dirty="0">
                          <a:solidFill>
                            <a:schemeClr val="dk1"/>
                          </a:solidFill>
                          <a:effectLst/>
                          <a:latin typeface="Arial" panose="020B0604020202020204" pitchFamily="34" charset="0"/>
                          <a:ea typeface="+mn-ea"/>
                          <a:cs typeface="Arial" panose="020B0604020202020204" pitchFamily="34" charset="0"/>
                        </a:rPr>
                        <a:t>, and Brochure </a:t>
                      </a:r>
                      <a:r>
                        <a:rPr lang="fr-FR" sz="1400" kern="1200" dirty="0" err="1">
                          <a:solidFill>
                            <a:schemeClr val="dk1"/>
                          </a:solidFill>
                          <a:effectLst/>
                          <a:latin typeface="Arial" panose="020B0604020202020204" pitchFamily="34" charset="0"/>
                          <a:ea typeface="+mn-ea"/>
                          <a:cs typeface="Arial" panose="020B0604020202020204" pitchFamily="34" charset="0"/>
                        </a:rPr>
                        <a:t>Preferences</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Among</a:t>
                      </a:r>
                      <a:r>
                        <a:rPr lang="fr-FR" sz="1400" kern="1200" dirty="0">
                          <a:solidFill>
                            <a:schemeClr val="dk1"/>
                          </a:solidFill>
                          <a:effectLst/>
                          <a:latin typeface="Arial" panose="020B0604020202020204" pitchFamily="34" charset="0"/>
                          <a:ea typeface="+mn-ea"/>
                          <a:cs typeface="Arial" panose="020B0604020202020204" pitchFamily="34" charset="0"/>
                        </a:rPr>
                        <a:t> Parents in </a:t>
                      </a:r>
                      <a:r>
                        <a:rPr lang="fr-FR" sz="1400" kern="1200" dirty="0" err="1">
                          <a:solidFill>
                            <a:schemeClr val="dk1"/>
                          </a:solidFill>
                          <a:effectLst/>
                          <a:latin typeface="Arial" panose="020B0604020202020204" pitchFamily="34" charset="0"/>
                          <a:ea typeface="+mn-ea"/>
                          <a:cs typeface="Arial" panose="020B0604020202020204" pitchFamily="34" charset="0"/>
                        </a:rPr>
                        <a:t>Multicultural</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Hawai‘i</a:t>
                      </a:r>
                      <a:r>
                        <a:rPr lang="fr-FR" sz="1400" kern="1200" dirty="0">
                          <a:solidFill>
                            <a:schemeClr val="dk1"/>
                          </a:solidFill>
                          <a:effectLst/>
                          <a:latin typeface="Arial" panose="020B0604020202020204" pitchFamily="34" charset="0"/>
                          <a:ea typeface="+mn-ea"/>
                          <a:cs typeface="Arial" panose="020B0604020202020204" pitchFamily="34" charset="0"/>
                        </a:rPr>
                        <a:t>: a Qualitative </a:t>
                      </a:r>
                      <a:r>
                        <a:rPr lang="fr-FR" sz="1400" kern="1200" dirty="0" err="1">
                          <a:solidFill>
                            <a:schemeClr val="dk1"/>
                          </a:solidFill>
                          <a:effectLst/>
                          <a:latin typeface="Arial" panose="020B0604020202020204" pitchFamily="34" charset="0"/>
                          <a:ea typeface="+mn-ea"/>
                          <a:cs typeface="Arial" panose="020B0604020202020204" pitchFamily="34" charset="0"/>
                        </a:rPr>
                        <a:t>Study</a:t>
                      </a:r>
                      <a:r>
                        <a:rPr lang="fr-FR" sz="1400" kern="1200" dirty="0">
                          <a:solidFill>
                            <a:schemeClr val="dk1"/>
                          </a:solidFill>
                          <a:effectLst/>
                          <a:latin typeface="Arial" panose="020B0604020202020204" pitchFamily="34" charset="0"/>
                          <a:ea typeface="+mn-ea"/>
                          <a:cs typeface="Arial" panose="020B0604020202020204" pitchFamily="34" charset="0"/>
                        </a:rPr>
                        <a:t> (2017) </a:t>
                      </a:r>
                      <a:endParaRPr lang="fr-FR" sz="14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kern="1200" dirty="0">
                          <a:solidFill>
                            <a:schemeClr val="dk1"/>
                          </a:solidFill>
                          <a:effectLst/>
                          <a:latin typeface="Arial" panose="020B0604020202020204" pitchFamily="34" charset="0"/>
                          <a:ea typeface="+mn-ea"/>
                          <a:cs typeface="Arial" panose="020B0604020202020204" pitchFamily="34" charset="0"/>
                        </a:rPr>
                        <a:t>KARAFILLAKIS ET Al </a:t>
                      </a:r>
                      <a:r>
                        <a:rPr lang="fr-FR" sz="1400" kern="1200" dirty="0">
                          <a:solidFill>
                            <a:schemeClr val="dk1"/>
                          </a:solidFill>
                          <a:effectLst/>
                          <a:latin typeface="Arial" panose="020B0604020202020204" pitchFamily="34" charset="0"/>
                          <a:ea typeface="+mn-ea"/>
                          <a:cs typeface="Arial" panose="020B0604020202020204" pitchFamily="34" charset="0"/>
                        </a:rPr>
                        <a:t>: HPV vaccination in a </a:t>
                      </a:r>
                      <a:r>
                        <a:rPr lang="fr-FR" sz="1400" kern="1200" dirty="0" err="1">
                          <a:solidFill>
                            <a:schemeClr val="dk1"/>
                          </a:solidFill>
                          <a:effectLst/>
                          <a:latin typeface="Arial" panose="020B0604020202020204" pitchFamily="34" charset="0"/>
                          <a:ea typeface="+mn-ea"/>
                          <a:cs typeface="Arial" panose="020B0604020202020204" pitchFamily="34" charset="0"/>
                        </a:rPr>
                        <a:t>context</a:t>
                      </a:r>
                      <a:r>
                        <a:rPr lang="fr-FR" sz="1400" kern="1200" dirty="0">
                          <a:solidFill>
                            <a:schemeClr val="dk1"/>
                          </a:solidFill>
                          <a:effectLst/>
                          <a:latin typeface="Arial" panose="020B0604020202020204" pitchFamily="34" charset="0"/>
                          <a:ea typeface="+mn-ea"/>
                          <a:cs typeface="Arial" panose="020B0604020202020204" pitchFamily="34" charset="0"/>
                        </a:rPr>
                        <a:t> of public </a:t>
                      </a:r>
                      <a:r>
                        <a:rPr lang="fr-FR" sz="1400" kern="1200" dirty="0" err="1">
                          <a:solidFill>
                            <a:schemeClr val="dk1"/>
                          </a:solidFill>
                          <a:effectLst/>
                          <a:latin typeface="Arial" panose="020B0604020202020204" pitchFamily="34" charset="0"/>
                          <a:ea typeface="+mn-ea"/>
                          <a:cs typeface="Arial" panose="020B0604020202020204" pitchFamily="34" charset="0"/>
                        </a:rPr>
                        <a:t>mistrust</a:t>
                      </a:r>
                      <a:r>
                        <a:rPr lang="fr-FR" sz="1400" kern="1200" dirty="0">
                          <a:solidFill>
                            <a:schemeClr val="dk1"/>
                          </a:solidFill>
                          <a:effectLst/>
                          <a:latin typeface="Arial" panose="020B0604020202020204" pitchFamily="34" charset="0"/>
                          <a:ea typeface="+mn-ea"/>
                          <a:cs typeface="Arial" panose="020B0604020202020204" pitchFamily="34" charset="0"/>
                        </a:rPr>
                        <a:t> and </a:t>
                      </a:r>
                      <a:r>
                        <a:rPr lang="fr-FR" sz="1400" kern="1200" dirty="0" err="1">
                          <a:solidFill>
                            <a:schemeClr val="dk1"/>
                          </a:solidFill>
                          <a:effectLst/>
                          <a:latin typeface="Arial" panose="020B0604020202020204" pitchFamily="34" charset="0"/>
                          <a:ea typeface="+mn-ea"/>
                          <a:cs typeface="Arial" panose="020B0604020202020204" pitchFamily="34" charset="0"/>
                        </a:rPr>
                        <a:t>uncertainty</a:t>
                      </a:r>
                      <a:r>
                        <a:rPr lang="fr-FR" sz="1400" kern="1200" dirty="0">
                          <a:solidFill>
                            <a:schemeClr val="dk1"/>
                          </a:solidFill>
                          <a:effectLst/>
                          <a:latin typeface="Arial" panose="020B0604020202020204" pitchFamily="34" charset="0"/>
                          <a:ea typeface="+mn-ea"/>
                          <a:cs typeface="Arial" panose="020B0604020202020204" pitchFamily="34" charset="0"/>
                        </a:rPr>
                        <a:t>: a </a:t>
                      </a:r>
                      <a:r>
                        <a:rPr lang="fr-FR" sz="1400" kern="1200" dirty="0" err="1">
                          <a:solidFill>
                            <a:schemeClr val="dk1"/>
                          </a:solidFill>
                          <a:effectLst/>
                          <a:latin typeface="Arial" panose="020B0604020202020204" pitchFamily="34" charset="0"/>
                          <a:ea typeface="+mn-ea"/>
                          <a:cs typeface="Arial" panose="020B0604020202020204" pitchFamily="34" charset="0"/>
                        </a:rPr>
                        <a:t>systematic</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literature</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review</a:t>
                      </a:r>
                      <a:r>
                        <a:rPr lang="fr-FR" sz="1400" kern="1200" dirty="0">
                          <a:solidFill>
                            <a:schemeClr val="dk1"/>
                          </a:solidFill>
                          <a:effectLst/>
                          <a:latin typeface="Arial" panose="020B0604020202020204" pitchFamily="34" charset="0"/>
                          <a:ea typeface="+mn-ea"/>
                          <a:cs typeface="Arial" panose="020B0604020202020204" pitchFamily="34" charset="0"/>
                        </a:rPr>
                        <a:t> of </a:t>
                      </a:r>
                      <a:r>
                        <a:rPr lang="fr-FR" sz="1400" kern="1200" dirty="0" err="1">
                          <a:solidFill>
                            <a:schemeClr val="dk1"/>
                          </a:solidFill>
                          <a:effectLst/>
                          <a:latin typeface="Arial" panose="020B0604020202020204" pitchFamily="34" charset="0"/>
                          <a:ea typeface="+mn-ea"/>
                          <a:cs typeface="Arial" panose="020B0604020202020204" pitchFamily="34" charset="0"/>
                        </a:rPr>
                        <a:t>determinants</a:t>
                      </a:r>
                      <a:r>
                        <a:rPr lang="fr-FR" sz="1400" kern="1200" dirty="0">
                          <a:solidFill>
                            <a:schemeClr val="dk1"/>
                          </a:solidFill>
                          <a:effectLst/>
                          <a:latin typeface="Arial" panose="020B0604020202020204" pitchFamily="34" charset="0"/>
                          <a:ea typeface="+mn-ea"/>
                          <a:cs typeface="Arial" panose="020B0604020202020204" pitchFamily="34" charset="0"/>
                        </a:rPr>
                        <a:t> of HPV vaccine </a:t>
                      </a:r>
                      <a:r>
                        <a:rPr lang="fr-FR" sz="1400" kern="1200" dirty="0" err="1">
                          <a:solidFill>
                            <a:schemeClr val="dk1"/>
                          </a:solidFill>
                          <a:effectLst/>
                          <a:latin typeface="Arial" panose="020B0604020202020204" pitchFamily="34" charset="0"/>
                          <a:ea typeface="+mn-ea"/>
                          <a:cs typeface="Arial" panose="020B0604020202020204" pitchFamily="34" charset="0"/>
                        </a:rPr>
                        <a:t>hesitancy</a:t>
                      </a:r>
                      <a:r>
                        <a:rPr lang="fr-FR" sz="1400" kern="1200" dirty="0">
                          <a:solidFill>
                            <a:schemeClr val="dk1"/>
                          </a:solidFill>
                          <a:effectLst/>
                          <a:latin typeface="Arial" panose="020B0604020202020204" pitchFamily="34" charset="0"/>
                          <a:ea typeface="+mn-ea"/>
                          <a:cs typeface="Arial" panose="020B0604020202020204" pitchFamily="34" charset="0"/>
                        </a:rPr>
                        <a:t> in Europe  (2019)</a:t>
                      </a:r>
                      <a:endParaRPr lang="fr-FR" sz="14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kern="1200" dirty="0">
                          <a:solidFill>
                            <a:schemeClr val="dk1"/>
                          </a:solidFill>
                          <a:effectLst/>
                          <a:latin typeface="Arial" panose="020B0604020202020204" pitchFamily="34" charset="0"/>
                          <a:ea typeface="+mn-ea"/>
                          <a:cs typeface="Arial" panose="020B0604020202020204" pitchFamily="34" charset="0"/>
                        </a:rPr>
                        <a:t>RENNE S ET Al </a:t>
                      </a:r>
                      <a:r>
                        <a:rPr lang="fr-FR" sz="1400" kern="1200" dirty="0">
                          <a:solidFill>
                            <a:schemeClr val="dk1"/>
                          </a:solidFill>
                          <a:effectLst/>
                          <a:latin typeface="Arial" panose="020B0604020202020204" pitchFamily="34" charset="0"/>
                          <a:ea typeface="+mn-ea"/>
                          <a:cs typeface="Arial" panose="020B0604020202020204" pitchFamily="34" charset="0"/>
                        </a:rPr>
                        <a:t>: Analyse des </a:t>
                      </a:r>
                      <a:r>
                        <a:rPr lang="fr-FR" sz="1400" kern="1200" dirty="0" err="1">
                          <a:solidFill>
                            <a:schemeClr val="dk1"/>
                          </a:solidFill>
                          <a:effectLst/>
                          <a:latin typeface="Arial" panose="020B0604020202020204" pitchFamily="34" charset="0"/>
                          <a:ea typeface="+mn-ea"/>
                          <a:cs typeface="Arial" panose="020B0604020202020204" pitchFamily="34" charset="0"/>
                        </a:rPr>
                        <a:t>réseaux</a:t>
                      </a:r>
                      <a:r>
                        <a:rPr lang="fr-FR" sz="1400" kern="1200" dirty="0">
                          <a:solidFill>
                            <a:schemeClr val="dk1"/>
                          </a:solidFill>
                          <a:effectLst/>
                          <a:latin typeface="Arial" panose="020B0604020202020204" pitchFamily="34" charset="0"/>
                          <a:ea typeface="+mn-ea"/>
                          <a:cs typeface="Arial" panose="020B0604020202020204" pitchFamily="34" charset="0"/>
                        </a:rPr>
                        <a:t> sociaux pour identifier les motifs de l’</a:t>
                      </a:r>
                      <a:r>
                        <a:rPr lang="fr-FR" sz="1400" kern="1200" dirty="0" err="1">
                          <a:solidFill>
                            <a:schemeClr val="dk1"/>
                          </a:solidFill>
                          <a:effectLst/>
                          <a:latin typeface="Arial" panose="020B0604020202020204" pitchFamily="34" charset="0"/>
                          <a:ea typeface="+mn-ea"/>
                          <a:cs typeface="Arial" panose="020B0604020202020204" pitchFamily="34" charset="0"/>
                        </a:rPr>
                        <a:t>hésitation</a:t>
                      </a:r>
                      <a:r>
                        <a:rPr lang="fr-FR" sz="1400" kern="1200" dirty="0">
                          <a:solidFill>
                            <a:schemeClr val="dk1"/>
                          </a:solidFill>
                          <a:effectLst/>
                          <a:latin typeface="Arial" panose="020B0604020202020204" pitchFamily="34" charset="0"/>
                          <a:ea typeface="+mn-ea"/>
                          <a:cs typeface="Arial" panose="020B0604020202020204" pitchFamily="34" charset="0"/>
                        </a:rPr>
                        <a:t> vaccinale anti-HPV : une </a:t>
                      </a:r>
                      <a:r>
                        <a:rPr lang="fr-FR" sz="1400" kern="1200" dirty="0" err="1">
                          <a:solidFill>
                            <a:schemeClr val="dk1"/>
                          </a:solidFill>
                          <a:effectLst/>
                          <a:latin typeface="Arial" panose="020B0604020202020204" pitchFamily="34" charset="0"/>
                          <a:ea typeface="+mn-ea"/>
                          <a:cs typeface="Arial" panose="020B0604020202020204" pitchFamily="34" charset="0"/>
                        </a:rPr>
                        <a:t>étude</a:t>
                      </a:r>
                      <a:r>
                        <a:rPr lang="fr-FR" sz="1400" kern="1200" dirty="0">
                          <a:solidFill>
                            <a:schemeClr val="dk1"/>
                          </a:solidFill>
                          <a:effectLst/>
                          <a:latin typeface="Arial" panose="020B0604020202020204" pitchFamily="34" charset="0"/>
                          <a:ea typeface="+mn-ea"/>
                          <a:cs typeface="Arial" panose="020B0604020202020204" pitchFamily="34" charset="0"/>
                        </a:rPr>
                        <a:t> </a:t>
                      </a:r>
                      <a:r>
                        <a:rPr lang="fr-FR" sz="1400" kern="1200" dirty="0" err="1">
                          <a:solidFill>
                            <a:schemeClr val="dk1"/>
                          </a:solidFill>
                          <a:effectLst/>
                          <a:latin typeface="Arial" panose="020B0604020202020204" pitchFamily="34" charset="0"/>
                          <a:ea typeface="+mn-ea"/>
                          <a:cs typeface="Arial" panose="020B0604020202020204" pitchFamily="34" charset="0"/>
                        </a:rPr>
                        <a:t>infodémiologique</a:t>
                      </a:r>
                      <a:r>
                        <a:rPr lang="fr-FR" sz="1400" kern="1200" dirty="0">
                          <a:solidFill>
                            <a:schemeClr val="dk1"/>
                          </a:solidFill>
                          <a:effectLst/>
                          <a:latin typeface="Arial" panose="020B0604020202020204" pitchFamily="34" charset="0"/>
                          <a:ea typeface="+mn-ea"/>
                          <a:cs typeface="Arial" panose="020B0604020202020204" pitchFamily="34" charset="0"/>
                        </a:rPr>
                        <a:t>  (2020)</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kern="1200" dirty="0">
                          <a:solidFill>
                            <a:schemeClr val="dk1"/>
                          </a:solidFill>
                          <a:effectLst/>
                          <a:latin typeface="Arial" panose="020B0604020202020204" pitchFamily="34" charset="0"/>
                          <a:ea typeface="+mn-ea"/>
                          <a:cs typeface="Arial" panose="020B0604020202020204" pitchFamily="34" charset="0"/>
                        </a:rPr>
                        <a:t>HANSEN ET Al </a:t>
                      </a:r>
                      <a:r>
                        <a:rPr lang="fr-FR" sz="1400" kern="1200" dirty="0">
                          <a:solidFill>
                            <a:schemeClr val="dk1"/>
                          </a:solidFill>
                          <a:effectLst/>
                          <a:latin typeface="Arial" panose="020B0604020202020204" pitchFamily="34" charset="0"/>
                          <a:ea typeface="+mn-ea"/>
                          <a:cs typeface="Arial" panose="020B0604020202020204" pitchFamily="34" charset="0"/>
                        </a:rPr>
                        <a:t>: “It All </a:t>
                      </a:r>
                      <a:r>
                        <a:rPr lang="fr-FR" sz="1400" kern="1200" dirty="0" err="1">
                          <a:solidFill>
                            <a:schemeClr val="dk1"/>
                          </a:solidFill>
                          <a:effectLst/>
                          <a:latin typeface="Arial" panose="020B0604020202020204" pitchFamily="34" charset="0"/>
                          <a:ea typeface="+mn-ea"/>
                          <a:cs typeface="Arial" panose="020B0604020202020204" pitchFamily="34" charset="0"/>
                        </a:rPr>
                        <a:t>Depends</a:t>
                      </a:r>
                      <a:r>
                        <a:rPr lang="fr-FR" sz="1400" kern="1200" dirty="0">
                          <a:solidFill>
                            <a:schemeClr val="dk1"/>
                          </a:solidFill>
                          <a:effectLst/>
                          <a:latin typeface="Arial" panose="020B0604020202020204" pitchFamily="34" charset="0"/>
                          <a:ea typeface="+mn-ea"/>
                          <a:cs typeface="Arial" panose="020B0604020202020204" pitchFamily="34" charset="0"/>
                        </a:rPr>
                        <a:t>”: A Qualitative </a:t>
                      </a:r>
                      <a:r>
                        <a:rPr lang="fr-FR" sz="1400" kern="1200" dirty="0" err="1">
                          <a:solidFill>
                            <a:schemeClr val="dk1"/>
                          </a:solidFill>
                          <a:effectLst/>
                          <a:latin typeface="Arial" panose="020B0604020202020204" pitchFamily="34" charset="0"/>
                          <a:ea typeface="+mn-ea"/>
                          <a:cs typeface="Arial" panose="020B0604020202020204" pitchFamily="34" charset="0"/>
                        </a:rPr>
                        <a:t>Study</a:t>
                      </a:r>
                      <a:r>
                        <a:rPr lang="fr-FR" sz="1400" kern="1200" dirty="0">
                          <a:solidFill>
                            <a:schemeClr val="dk1"/>
                          </a:solidFill>
                          <a:effectLst/>
                          <a:latin typeface="Arial" panose="020B0604020202020204" pitchFamily="34" charset="0"/>
                          <a:ea typeface="+mn-ea"/>
                          <a:cs typeface="Arial" panose="020B0604020202020204" pitchFamily="34" charset="0"/>
                        </a:rPr>
                        <a:t> of Parents’ </a:t>
                      </a:r>
                      <a:r>
                        <a:rPr lang="fr-FR" sz="1400" kern="1200" dirty="0" err="1">
                          <a:solidFill>
                            <a:schemeClr val="dk1"/>
                          </a:solidFill>
                          <a:effectLst/>
                          <a:latin typeface="Arial" panose="020B0604020202020204" pitchFamily="34" charset="0"/>
                          <a:ea typeface="+mn-ea"/>
                          <a:cs typeface="Arial" panose="020B0604020202020204" pitchFamily="34" charset="0"/>
                        </a:rPr>
                        <a:t>Views</a:t>
                      </a:r>
                      <a:r>
                        <a:rPr lang="fr-FR" sz="1400" kern="1200" dirty="0">
                          <a:solidFill>
                            <a:schemeClr val="dk1"/>
                          </a:solidFill>
                          <a:effectLst/>
                          <a:latin typeface="Arial" panose="020B0604020202020204" pitchFamily="34" charset="0"/>
                          <a:ea typeface="+mn-ea"/>
                          <a:cs typeface="Arial" panose="020B0604020202020204" pitchFamily="34" charset="0"/>
                        </a:rPr>
                        <a:t> of Human Papillomavirus Vaccine for </a:t>
                      </a:r>
                      <a:r>
                        <a:rPr lang="fr-FR" sz="1400" kern="1200" dirty="0" err="1">
                          <a:solidFill>
                            <a:schemeClr val="dk1"/>
                          </a:solidFill>
                          <a:effectLst/>
                          <a:latin typeface="Arial" panose="020B0604020202020204" pitchFamily="34" charset="0"/>
                          <a:ea typeface="+mn-ea"/>
                          <a:cs typeface="Arial" panose="020B0604020202020204" pitchFamily="34" charset="0"/>
                        </a:rPr>
                        <a:t>their</a:t>
                      </a:r>
                      <a:r>
                        <a:rPr lang="fr-FR" sz="1400" kern="1200" dirty="0">
                          <a:solidFill>
                            <a:schemeClr val="dk1"/>
                          </a:solidFill>
                          <a:effectLst/>
                          <a:latin typeface="Arial" panose="020B0604020202020204" pitchFamily="34" charset="0"/>
                          <a:ea typeface="+mn-ea"/>
                          <a:cs typeface="Arial" panose="020B0604020202020204" pitchFamily="34" charset="0"/>
                        </a:rPr>
                        <a:t> Adolescents at Ages 11–12 </a:t>
                      </a:r>
                      <a:r>
                        <a:rPr lang="fr-FR" sz="1400" kern="1200" dirty="0" err="1">
                          <a:solidFill>
                            <a:schemeClr val="dk1"/>
                          </a:solidFill>
                          <a:effectLst/>
                          <a:latin typeface="Arial" panose="020B0604020202020204" pitchFamily="34" charset="0"/>
                          <a:ea typeface="+mn-ea"/>
                          <a:cs typeface="Arial" panose="020B0604020202020204" pitchFamily="34" charset="0"/>
                        </a:rPr>
                        <a:t>years</a:t>
                      </a:r>
                      <a:r>
                        <a:rPr lang="fr-FR" sz="1400" kern="1200" dirty="0">
                          <a:solidFill>
                            <a:schemeClr val="dk1"/>
                          </a:solidFill>
                          <a:effectLst/>
                          <a:latin typeface="Arial" panose="020B0604020202020204" pitchFamily="34" charset="0"/>
                          <a:ea typeface="+mn-ea"/>
                          <a:cs typeface="Arial" panose="020B0604020202020204" pitchFamily="34" charset="0"/>
                        </a:rPr>
                        <a:t> (2016) </a:t>
                      </a:r>
                      <a:endParaRPr lang="fr-FR" sz="14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78265543"/>
                  </a:ext>
                </a:extLst>
              </a:tr>
              <a:tr h="631837">
                <a:tc>
                  <a:txBody>
                    <a:bodyPr/>
                    <a:lstStyle/>
                    <a:p>
                      <a:r>
                        <a:rPr lang="fr-FR" sz="1400" dirty="0">
                          <a:latin typeface="Arial" panose="020B0604020202020204" pitchFamily="34" charset="0"/>
                          <a:cs typeface="Arial" panose="020B0604020202020204" pitchFamily="34" charset="0"/>
                        </a:rPr>
                        <a:t>Manque de fiabilité (46,3%)</a:t>
                      </a:r>
                    </a:p>
                    <a:p>
                      <a:r>
                        <a:rPr lang="fr-FR" sz="1400" dirty="0">
                          <a:latin typeface="Arial" panose="020B0604020202020204" pitchFamily="34" charset="0"/>
                          <a:cs typeface="Arial" panose="020B0604020202020204" pitchFamily="34" charset="0"/>
                        </a:rPr>
                        <a:t>Corrélation entre pratiques, attitudes et connaissances</a:t>
                      </a:r>
                    </a:p>
                  </a:txBody>
                  <a:tcPr/>
                </a:tc>
                <a:tc>
                  <a:txBody>
                    <a:bodyPr/>
                    <a:lstStyle/>
                    <a:p>
                      <a:r>
                        <a:rPr lang="fr-FR" sz="1400" dirty="0">
                          <a:latin typeface="Arial" panose="020B0604020202020204" pitchFamily="34" charset="0"/>
                          <a:cs typeface="Arial" panose="020B0604020202020204" pitchFamily="34" charset="0"/>
                        </a:rPr>
                        <a:t>Controverse médiatique des réseaux sociaux, lien avec le </a:t>
                      </a:r>
                      <a:r>
                        <a:rPr lang="fr-FR" sz="1400" dirty="0" err="1">
                          <a:latin typeface="Arial" panose="020B0604020202020204" pitchFamily="34" charset="0"/>
                          <a:cs typeface="Arial" panose="020B0604020202020204" pitchFamily="34" charset="0"/>
                        </a:rPr>
                        <a:t>SARSCov</a:t>
                      </a:r>
                      <a:r>
                        <a:rPr lang="fr-FR" sz="1400" dirty="0">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192381978"/>
                  </a:ext>
                </a:extLst>
              </a:tr>
            </a:tbl>
          </a:graphicData>
        </a:graphic>
      </p:graphicFrame>
    </p:spTree>
    <p:extLst>
      <p:ext uri="{BB962C8B-B14F-4D97-AF65-F5344CB8AC3E}">
        <p14:creationId xmlns:p14="http://schemas.microsoft.com/office/powerpoint/2010/main" val="3346406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1E848-6146-640D-9980-2749A4A19402}"/>
              </a:ext>
            </a:extLst>
          </p:cNvPr>
          <p:cNvSpPr>
            <a:spLocks noGrp="1"/>
          </p:cNvSpPr>
          <p:nvPr>
            <p:ph type="title"/>
          </p:nvPr>
        </p:nvSpPr>
        <p:spPr>
          <a:xfrm>
            <a:off x="838200" y="513982"/>
            <a:ext cx="10515600" cy="751294"/>
          </a:xfrm>
        </p:spPr>
        <p:txBody>
          <a:bodyPr>
            <a:normAutofit/>
          </a:bodyPr>
          <a:lstStyle/>
          <a:p>
            <a:r>
              <a:rPr lang="fr-FR" b="1" dirty="0">
                <a:solidFill>
                  <a:srgbClr val="FF0000"/>
                </a:solidFill>
                <a:latin typeface="Arial" panose="020B0604020202020204" pitchFamily="34" charset="0"/>
                <a:cs typeface="Arial" panose="020B0604020202020204" pitchFamily="34" charset="0"/>
              </a:rPr>
              <a:t>CONCLUSION</a:t>
            </a:r>
          </a:p>
        </p:txBody>
      </p:sp>
      <p:sp>
        <p:nvSpPr>
          <p:cNvPr id="3" name="Espace réservé du contenu 2">
            <a:extLst>
              <a:ext uri="{FF2B5EF4-FFF2-40B4-BE49-F238E27FC236}">
                <a16:creationId xmlns:a16="http://schemas.microsoft.com/office/drawing/2014/main" id="{092555F7-0BC9-9549-23EF-1596CA1C992F}"/>
              </a:ext>
            </a:extLst>
          </p:cNvPr>
          <p:cNvSpPr>
            <a:spLocks noGrp="1"/>
          </p:cNvSpPr>
          <p:nvPr>
            <p:ph idx="1"/>
          </p:nvPr>
        </p:nvSpPr>
        <p:spPr>
          <a:xfrm>
            <a:off x="838200" y="1626781"/>
            <a:ext cx="10515600" cy="4550182"/>
          </a:xfrm>
        </p:spPr>
        <p:txBody>
          <a:bodyPr/>
          <a:lstStyle/>
          <a:p>
            <a:pPr algn="just">
              <a:lnSpc>
                <a:spcPct val="100000"/>
              </a:lnSpc>
            </a:pPr>
            <a:r>
              <a:rPr lang="fr-FR" sz="2000" dirty="0">
                <a:effectLst/>
                <a:latin typeface="Arial" panose="020B0604020202020204" pitchFamily="34" charset="0"/>
                <a:cs typeface="Arial" panose="020B0604020202020204" pitchFamily="34" charset="0"/>
              </a:rPr>
              <a:t>Le CCU est un réel problème de santé publique au Sénégal. Son évolution lente et ses signes précurseurs font de lui un cancer « facile » à prévenir. </a:t>
            </a:r>
          </a:p>
          <a:p>
            <a:pPr algn="just">
              <a:lnSpc>
                <a:spcPct val="100000"/>
              </a:lnSpc>
            </a:pPr>
            <a:r>
              <a:rPr lang="fr-FR" sz="2000" dirty="0">
                <a:effectLst/>
                <a:latin typeface="Arial" panose="020B0604020202020204" pitchFamily="34" charset="0"/>
                <a:cs typeface="Arial" panose="020B0604020202020204" pitchFamily="34" charset="0"/>
              </a:rPr>
              <a:t>Les pharmaciens ont un rôle primordial à jouer dans l’apport d’information et de prévention. Ils doivent apporter une information claire et des arguments concrets basés sur des données scientifiques actuelles afin que chacun puisse ensuite prendre une décision libre et éclairée concernant la vaccination. </a:t>
            </a:r>
          </a:p>
          <a:p>
            <a:pPr algn="just">
              <a:lnSpc>
                <a:spcPct val="100000"/>
              </a:lnSpc>
            </a:pPr>
            <a:r>
              <a:rPr lang="fr-FR" sz="2000" dirty="0">
                <a:latin typeface="Arial" panose="020B0604020202020204" pitchFamily="34" charset="0"/>
                <a:cs typeface="Arial" panose="020B0604020202020204" pitchFamily="34" charset="0"/>
              </a:rPr>
              <a:t>L</a:t>
            </a:r>
            <a:r>
              <a:rPr lang="fr-FR" sz="2000" dirty="0">
                <a:effectLst/>
                <a:latin typeface="Arial" panose="020B0604020202020204" pitchFamily="34" charset="0"/>
                <a:cs typeface="Arial" panose="020B0604020202020204" pitchFamily="34" charset="0"/>
              </a:rPr>
              <a:t>eurs connaissances sur les Papillomavirus </a:t>
            </a:r>
            <a:r>
              <a:rPr lang="fr-FR" sz="2000" dirty="0">
                <a:latin typeface="Arial" panose="020B0604020202020204" pitchFamily="34" charset="0"/>
                <a:cs typeface="Arial" panose="020B0604020202020204" pitchFamily="34" charset="0"/>
              </a:rPr>
              <a:t>H</a:t>
            </a:r>
            <a:r>
              <a:rPr lang="fr-FR" sz="2000" dirty="0">
                <a:effectLst/>
                <a:latin typeface="Arial" panose="020B0604020202020204" pitchFamily="34" charset="0"/>
                <a:cs typeface="Arial" panose="020B0604020202020204" pitchFamily="34" charset="0"/>
              </a:rPr>
              <a:t>umains, la vaccination contre les Papillomavirus </a:t>
            </a:r>
            <a:r>
              <a:rPr lang="fr-FR" sz="2000" dirty="0">
                <a:latin typeface="Arial" panose="020B0604020202020204" pitchFamily="34" charset="0"/>
                <a:cs typeface="Arial" panose="020B0604020202020204" pitchFamily="34" charset="0"/>
              </a:rPr>
              <a:t>H</a:t>
            </a:r>
            <a:r>
              <a:rPr lang="fr-FR" sz="2000" dirty="0">
                <a:effectLst/>
                <a:latin typeface="Arial" panose="020B0604020202020204" pitchFamily="34" charset="0"/>
                <a:cs typeface="Arial" panose="020B0604020202020204" pitchFamily="34" charset="0"/>
              </a:rPr>
              <a:t>umains, les attitudes et les pratiques face à cette vaccination reste à parfaire pour une lutte efficace et une éradication définitive du CCU.</a:t>
            </a:r>
            <a:endParaRPr lang="fr-FR" sz="2000" dirty="0">
              <a:latin typeface="Arial" panose="020B0604020202020204" pitchFamily="34" charset="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2959425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97B60B-E8EF-4C00-3080-012C53D819EA}"/>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396567CE-8C52-7E59-49C8-CA5B7E99CCCF}"/>
              </a:ext>
            </a:extLst>
          </p:cNvPr>
          <p:cNvSpPr>
            <a:spLocks noGrp="1"/>
          </p:cNvSpPr>
          <p:nvPr>
            <p:ph idx="1"/>
          </p:nvPr>
        </p:nvSpPr>
        <p:spPr>
          <a:xfrm>
            <a:off x="1371600" y="685800"/>
            <a:ext cx="9601200" cy="5181600"/>
          </a:xfrm>
        </p:spPr>
        <p:txBody>
          <a:bodyPr/>
          <a:lstStyle/>
          <a:p>
            <a:pPr algn="ctr"/>
            <a:endParaRPr lang="fr-FR" dirty="0"/>
          </a:p>
          <a:p>
            <a:pPr algn="ctr"/>
            <a:endParaRPr lang="fr-FR" dirty="0"/>
          </a:p>
          <a:p>
            <a:pPr algn="ctr"/>
            <a:endParaRPr lang="fr-FR" dirty="0"/>
          </a:p>
          <a:p>
            <a:pPr algn="ctr"/>
            <a:endParaRPr lang="fr-FR" dirty="0"/>
          </a:p>
          <a:p>
            <a:pPr algn="ctr"/>
            <a:endParaRPr lang="fr-FR" dirty="0"/>
          </a:p>
          <a:p>
            <a:pPr marL="0" indent="0" algn="ctr">
              <a:buNone/>
            </a:pPr>
            <a:r>
              <a:rPr lang="fr-FR" sz="5400" dirty="0">
                <a:latin typeface="Arial" panose="020B0604020202020204" pitchFamily="34" charset="0"/>
                <a:cs typeface="Arial" panose="020B0604020202020204" pitchFamily="34" charset="0"/>
              </a:rPr>
              <a:t>MERCI</a:t>
            </a:r>
          </a:p>
        </p:txBody>
      </p:sp>
    </p:spTree>
    <p:extLst>
      <p:ext uri="{BB962C8B-B14F-4D97-AF65-F5344CB8AC3E}">
        <p14:creationId xmlns:p14="http://schemas.microsoft.com/office/powerpoint/2010/main" val="1585010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18474F-1357-A403-733B-650ED15D1E22}"/>
              </a:ext>
            </a:extLst>
          </p:cNvPr>
          <p:cNvSpPr>
            <a:spLocks noGrp="1"/>
          </p:cNvSpPr>
          <p:nvPr>
            <p:ph type="title"/>
          </p:nvPr>
        </p:nvSpPr>
        <p:spPr>
          <a:xfrm>
            <a:off x="838200" y="365125"/>
            <a:ext cx="10515600" cy="730028"/>
          </a:xfrm>
        </p:spPr>
        <p:txBody>
          <a:bodyPr>
            <a:normAutofit/>
          </a:bodyPr>
          <a:lstStyle/>
          <a:p>
            <a:r>
              <a:rPr lang="fr-FR" b="1" dirty="0">
                <a:solidFill>
                  <a:srgbClr val="FF0000"/>
                </a:solidFill>
                <a:latin typeface="Arial" panose="020B0604020202020204" pitchFamily="34" charset="0"/>
                <a:cs typeface="Arial" panose="020B0604020202020204" pitchFamily="34" charset="0"/>
              </a:rPr>
              <a:t>INTRODUCTION</a:t>
            </a:r>
          </a:p>
        </p:txBody>
      </p:sp>
      <p:sp>
        <p:nvSpPr>
          <p:cNvPr id="3" name="Espace réservé du contenu 2">
            <a:extLst>
              <a:ext uri="{FF2B5EF4-FFF2-40B4-BE49-F238E27FC236}">
                <a16:creationId xmlns:a16="http://schemas.microsoft.com/office/drawing/2014/main" id="{067A323F-A602-BC60-105E-FEF8B8430B0C}"/>
              </a:ext>
            </a:extLst>
          </p:cNvPr>
          <p:cNvSpPr>
            <a:spLocks noGrp="1"/>
          </p:cNvSpPr>
          <p:nvPr>
            <p:ph idx="1"/>
          </p:nvPr>
        </p:nvSpPr>
        <p:spPr>
          <a:xfrm>
            <a:off x="838200" y="1095153"/>
            <a:ext cx="10515600" cy="5081809"/>
          </a:xfrm>
        </p:spPr>
        <p:txBody>
          <a:bodyPr>
            <a:normAutofit fontScale="92500" lnSpcReduction="10000"/>
          </a:bodyPr>
          <a:lstStyle/>
          <a:p>
            <a:pPr>
              <a:lnSpc>
                <a:spcPct val="150000"/>
              </a:lnSpc>
            </a:pPr>
            <a:r>
              <a:rPr lang="fr-FR" sz="2400" dirty="0">
                <a:latin typeface="Arial" panose="020B0604020202020204" pitchFamily="34" charset="0"/>
                <a:ea typeface="Times New Roman" panose="02020603050405020304" pitchFamily="18" charset="0"/>
                <a:cs typeface="Arial" panose="020B0604020202020204" pitchFamily="34" charset="0"/>
              </a:rPr>
              <a:t>C</a:t>
            </a:r>
            <a:r>
              <a:rPr lang="fr-FR" sz="2400" dirty="0">
                <a:effectLst/>
                <a:latin typeface="Arial" panose="020B0604020202020204" pitchFamily="34" charset="0"/>
                <a:ea typeface="Times New Roman" panose="02020603050405020304" pitchFamily="18" charset="0"/>
                <a:cs typeface="Arial" panose="020B0604020202020204" pitchFamily="34" charset="0"/>
              </a:rPr>
              <a:t>ancer du col de l’utérus (CC</a:t>
            </a:r>
            <a:r>
              <a:rPr lang="fr-FR" sz="2400" dirty="0">
                <a:latin typeface="Arial" panose="020B0604020202020204" pitchFamily="34" charset="0"/>
                <a:ea typeface="Times New Roman" panose="02020603050405020304" pitchFamily="18" charset="0"/>
                <a:cs typeface="Arial" panose="020B0604020202020204" pitchFamily="34" charset="0"/>
              </a:rPr>
              <a:t>U) : 4</a:t>
            </a:r>
            <a:r>
              <a:rPr lang="fr-FR" sz="2400" baseline="30000" dirty="0">
                <a:latin typeface="Arial" panose="020B0604020202020204" pitchFamily="34" charset="0"/>
                <a:ea typeface="Times New Roman" panose="02020603050405020304" pitchFamily="18" charset="0"/>
                <a:cs typeface="Arial" panose="020B0604020202020204" pitchFamily="34" charset="0"/>
              </a:rPr>
              <a:t>ème</a:t>
            </a:r>
            <a:r>
              <a:rPr lang="fr-FR" sz="2400" dirty="0">
                <a:latin typeface="Arial" panose="020B0604020202020204" pitchFamily="34" charset="0"/>
                <a:ea typeface="Times New Roman" panose="02020603050405020304" pitchFamily="18" charset="0"/>
                <a:cs typeface="Arial" panose="020B0604020202020204" pitchFamily="34" charset="0"/>
              </a:rPr>
              <a:t> cancer le plus fréquent chez les femmes selon l’OMS.</a:t>
            </a:r>
          </a:p>
          <a:p>
            <a:pPr>
              <a:lnSpc>
                <a:spcPct val="150000"/>
              </a:lnSpc>
            </a:pPr>
            <a:r>
              <a:rPr lang="fr-FR" sz="2400" dirty="0">
                <a:latin typeface="Arial" panose="020B0604020202020204" pitchFamily="34" charset="0"/>
                <a:ea typeface="Times New Roman" panose="02020603050405020304" pitchFamily="18" charset="0"/>
                <a:cs typeface="Arial" panose="020B0604020202020204" pitchFamily="34" charset="0"/>
              </a:rPr>
              <a:t>2020 : 604 127 femmes dans le monde ont été touchées, 27 806 en Afrique de l’Ouest.</a:t>
            </a:r>
          </a:p>
          <a:p>
            <a:pPr>
              <a:lnSpc>
                <a:spcPct val="150000"/>
              </a:lnSpc>
            </a:pPr>
            <a:r>
              <a:rPr lang="fr-FR" sz="2400" dirty="0">
                <a:latin typeface="Arial" panose="020B0604020202020204" pitchFamily="34" charset="0"/>
                <a:ea typeface="Times New Roman" panose="02020603050405020304" pitchFamily="18" charset="0"/>
                <a:cs typeface="Arial" panose="020B0604020202020204" pitchFamily="34" charset="0"/>
              </a:rPr>
              <a:t>Incidence et mortalité en hausse dans les pays à revenu faible ou intermédiaire, 90% des nouveaux cas de décès dans le monde.</a:t>
            </a:r>
          </a:p>
          <a:p>
            <a:pPr>
              <a:lnSpc>
                <a:spcPct val="150000"/>
              </a:lnSpc>
            </a:pPr>
            <a:r>
              <a:rPr lang="fr-FR" sz="2400" dirty="0">
                <a:latin typeface="Arial" panose="020B0604020202020204" pitchFamily="34" charset="0"/>
                <a:ea typeface="Times New Roman" panose="02020603050405020304" pitchFamily="18" charset="0"/>
                <a:cs typeface="Arial" panose="020B0604020202020204" pitchFamily="34" charset="0"/>
              </a:rPr>
              <a:t>CCU : 1</a:t>
            </a:r>
            <a:r>
              <a:rPr lang="fr-FR" sz="2400" baseline="30000" dirty="0">
                <a:latin typeface="Arial" panose="020B0604020202020204" pitchFamily="34" charset="0"/>
                <a:ea typeface="Times New Roman" panose="02020603050405020304" pitchFamily="18" charset="0"/>
                <a:cs typeface="Arial" panose="020B0604020202020204" pitchFamily="34" charset="0"/>
              </a:rPr>
              <a:t>er</a:t>
            </a:r>
            <a:r>
              <a:rPr lang="fr-FR" sz="2400" dirty="0">
                <a:latin typeface="Arial" panose="020B0604020202020204" pitchFamily="34" charset="0"/>
                <a:ea typeface="Times New Roman" panose="02020603050405020304" pitchFamily="18" charset="0"/>
                <a:cs typeface="Arial" panose="020B0604020202020204" pitchFamily="34" charset="0"/>
              </a:rPr>
              <a:t> cancer de la femme, 2</a:t>
            </a:r>
            <a:r>
              <a:rPr lang="fr-FR" sz="2400" baseline="30000" dirty="0">
                <a:latin typeface="Arial" panose="020B0604020202020204" pitchFamily="34" charset="0"/>
                <a:ea typeface="Times New Roman" panose="02020603050405020304" pitchFamily="18" charset="0"/>
                <a:cs typeface="Arial" panose="020B0604020202020204" pitchFamily="34" charset="0"/>
              </a:rPr>
              <a:t>ème</a:t>
            </a:r>
            <a:r>
              <a:rPr lang="fr-FR" sz="2400" dirty="0">
                <a:latin typeface="Arial" panose="020B0604020202020204" pitchFamily="34" charset="0"/>
                <a:ea typeface="Times New Roman" panose="02020603050405020304" pitchFamily="18" charset="0"/>
                <a:cs typeface="Arial" panose="020B0604020202020204" pitchFamily="34" charset="0"/>
              </a:rPr>
              <a:t> cancer le plus meurtrier de la femme jeune au Sénégal.</a:t>
            </a:r>
          </a:p>
          <a:p>
            <a:pPr>
              <a:lnSpc>
                <a:spcPct val="150000"/>
              </a:lnSpc>
            </a:pPr>
            <a:r>
              <a:rPr lang="fr-FR" sz="2400" dirty="0">
                <a:latin typeface="Arial" panose="020B0604020202020204" pitchFamily="34" charset="0"/>
                <a:ea typeface="Times New Roman" panose="02020603050405020304" pitchFamily="18" charset="0"/>
                <a:cs typeface="Arial" panose="020B0604020202020204" pitchFamily="34" charset="0"/>
              </a:rPr>
              <a:t>1937 cas annuel diagnostiqués dont 1312 décès.</a:t>
            </a:r>
          </a:p>
          <a:p>
            <a:pPr marL="0" indent="0">
              <a:buNone/>
            </a:pPr>
            <a:endParaRPr lang="fr-FR" sz="16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67237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9A3DFA-C526-B659-961B-54F0C2960BFC}"/>
              </a:ext>
            </a:extLst>
          </p:cNvPr>
          <p:cNvSpPr>
            <a:spLocks noGrp="1"/>
          </p:cNvSpPr>
          <p:nvPr>
            <p:ph type="title"/>
          </p:nvPr>
        </p:nvSpPr>
        <p:spPr>
          <a:xfrm>
            <a:off x="838200" y="365125"/>
            <a:ext cx="10515600" cy="538641"/>
          </a:xfrm>
        </p:spPr>
        <p:txBody>
          <a:bodyPr>
            <a:noAutofit/>
          </a:bodyPr>
          <a:lstStyle/>
          <a:p>
            <a:r>
              <a:rPr lang="fr-FR" dirty="0">
                <a:solidFill>
                  <a:srgbClr val="FF0000"/>
                </a:solidFill>
              </a:rPr>
              <a:t>INTRODUCTION</a:t>
            </a:r>
          </a:p>
        </p:txBody>
      </p:sp>
      <p:sp>
        <p:nvSpPr>
          <p:cNvPr id="3" name="Espace réservé du contenu 2">
            <a:extLst>
              <a:ext uri="{FF2B5EF4-FFF2-40B4-BE49-F238E27FC236}">
                <a16:creationId xmlns:a16="http://schemas.microsoft.com/office/drawing/2014/main" id="{2283FCAF-D930-CF1D-C951-AEDE5BB8B91D}"/>
              </a:ext>
            </a:extLst>
          </p:cNvPr>
          <p:cNvSpPr>
            <a:spLocks noGrp="1"/>
          </p:cNvSpPr>
          <p:nvPr>
            <p:ph idx="1"/>
          </p:nvPr>
        </p:nvSpPr>
        <p:spPr>
          <a:xfrm>
            <a:off x="838200" y="903767"/>
            <a:ext cx="10515600" cy="5273196"/>
          </a:xfrm>
        </p:spPr>
        <p:txBody>
          <a:bodyPr/>
          <a:lstStyle/>
          <a:p>
            <a:pPr>
              <a:lnSpc>
                <a:spcPct val="150000"/>
              </a:lnSpc>
            </a:pPr>
            <a:r>
              <a:rPr lang="fr-FR" sz="2200" dirty="0">
                <a:solidFill>
                  <a:srgbClr val="000000"/>
                </a:solidFill>
                <a:latin typeface="Arial" panose="020B0604020202020204" pitchFamily="34" charset="0"/>
                <a:ea typeface="Aptos" panose="020B0004020202020204" pitchFamily="34" charset="0"/>
                <a:cs typeface="Arial" panose="020B0604020202020204" pitchFamily="34" charset="0"/>
              </a:rPr>
              <a:t>L</a:t>
            </a:r>
            <a:r>
              <a:rPr lang="fr-FR" sz="2200" dirty="0">
                <a:solidFill>
                  <a:srgbClr val="000000"/>
                </a:solidFill>
                <a:effectLst/>
                <a:latin typeface="Arial" panose="020B0604020202020204" pitchFamily="34" charset="0"/>
                <a:ea typeface="Aptos" panose="020B0004020202020204" pitchFamily="34" charset="0"/>
                <a:cs typeface="Arial" panose="020B0604020202020204" pitchFamily="34" charset="0"/>
              </a:rPr>
              <a:t>ien pathogénique avec les Papillomavirus Humains par </a:t>
            </a:r>
            <a:r>
              <a:rPr lang="fr-FR" sz="2200" dirty="0" err="1">
                <a:solidFill>
                  <a:srgbClr val="000000"/>
                </a:solidFill>
                <a:effectLst/>
                <a:latin typeface="Arial" panose="020B0604020202020204" pitchFamily="34" charset="0"/>
                <a:ea typeface="Aptos" panose="020B0004020202020204" pitchFamily="34" charset="0"/>
                <a:cs typeface="Arial" panose="020B0604020202020204" pitchFamily="34" charset="0"/>
              </a:rPr>
              <a:t>médécin</a:t>
            </a:r>
            <a:r>
              <a:rPr lang="fr-FR" sz="2200" dirty="0">
                <a:solidFill>
                  <a:srgbClr val="000000"/>
                </a:solidFill>
                <a:effectLst/>
                <a:latin typeface="Arial" panose="020B0604020202020204" pitchFamily="34" charset="0"/>
                <a:ea typeface="Aptos" panose="020B0004020202020204" pitchFamily="34" charset="0"/>
                <a:cs typeface="Arial" panose="020B0604020202020204" pitchFamily="34" charset="0"/>
              </a:rPr>
              <a:t> virologue allemand Harald </a:t>
            </a:r>
            <a:r>
              <a:rPr lang="fr-FR" sz="2200" dirty="0" err="1">
                <a:solidFill>
                  <a:srgbClr val="000000"/>
                </a:solidFill>
                <a:effectLst/>
                <a:latin typeface="Arial" panose="020B0604020202020204" pitchFamily="34" charset="0"/>
                <a:ea typeface="Aptos" panose="020B0004020202020204" pitchFamily="34" charset="0"/>
                <a:cs typeface="Arial" panose="020B0604020202020204" pitchFamily="34" charset="0"/>
              </a:rPr>
              <a:t>Zurhausen</a:t>
            </a:r>
            <a:r>
              <a:rPr lang="fr-FR" sz="2200" dirty="0">
                <a:solidFill>
                  <a:srgbClr val="000000"/>
                </a:solidFill>
                <a:effectLst/>
                <a:latin typeface="Arial" panose="020B0604020202020204" pitchFamily="34" charset="0"/>
                <a:ea typeface="Aptos" panose="020B0004020202020204" pitchFamily="34" charset="0"/>
                <a:cs typeface="Arial" panose="020B0604020202020204" pitchFamily="34" charset="0"/>
              </a:rPr>
              <a:t> et son équipe.</a:t>
            </a:r>
          </a:p>
          <a:p>
            <a:pPr>
              <a:lnSpc>
                <a:spcPct val="150000"/>
              </a:lnSpc>
            </a:pPr>
            <a:r>
              <a:rPr lang="fr-FR" sz="2200" dirty="0">
                <a:solidFill>
                  <a:srgbClr val="000000"/>
                </a:solidFill>
                <a:latin typeface="Arial" panose="020B0604020202020204" pitchFamily="34" charset="0"/>
                <a:cs typeface="Arial" panose="020B0604020202020204" pitchFamily="34" charset="0"/>
              </a:rPr>
              <a:t>Stratégie mondiale de l’OMS : Vaccination.</a:t>
            </a:r>
          </a:p>
          <a:p>
            <a:pPr>
              <a:lnSpc>
                <a:spcPct val="150000"/>
              </a:lnSpc>
            </a:pPr>
            <a:r>
              <a:rPr lang="fr-FR" sz="2200" dirty="0">
                <a:solidFill>
                  <a:srgbClr val="000000"/>
                </a:solidFill>
                <a:latin typeface="Arial" panose="020B0604020202020204" pitchFamily="34" charset="0"/>
                <a:cs typeface="Arial" panose="020B0604020202020204" pitchFamily="34" charset="0"/>
              </a:rPr>
              <a:t>Vaccin commercialisé en 2006 pour la 1ère fois aux États-Unis.</a:t>
            </a:r>
          </a:p>
          <a:p>
            <a:pPr>
              <a:lnSpc>
                <a:spcPct val="150000"/>
              </a:lnSpc>
            </a:pPr>
            <a:r>
              <a:rPr lang="fr-FR" sz="2200" dirty="0">
                <a:solidFill>
                  <a:srgbClr val="000000"/>
                </a:solidFill>
                <a:latin typeface="Arial" panose="020B0604020202020204" pitchFamily="34" charset="0"/>
                <a:cs typeface="Arial" panose="020B0604020202020204" pitchFamily="34" charset="0"/>
              </a:rPr>
              <a:t>Sénégal 1</a:t>
            </a:r>
            <a:r>
              <a:rPr lang="fr-FR" sz="2200" baseline="30000" dirty="0">
                <a:solidFill>
                  <a:srgbClr val="000000"/>
                </a:solidFill>
                <a:latin typeface="Arial" panose="020B0604020202020204" pitchFamily="34" charset="0"/>
                <a:cs typeface="Arial" panose="020B0604020202020204" pitchFamily="34" charset="0"/>
              </a:rPr>
              <a:t>er</a:t>
            </a:r>
            <a:r>
              <a:rPr lang="fr-FR" sz="2200" dirty="0">
                <a:solidFill>
                  <a:srgbClr val="000000"/>
                </a:solidFill>
                <a:latin typeface="Arial" panose="020B0604020202020204" pitchFamily="34" charset="0"/>
                <a:cs typeface="Arial" panose="020B0604020202020204" pitchFamily="34" charset="0"/>
              </a:rPr>
              <a:t> pays en Afrique de l’Ouest à introduire le vaccin dans le PEV en 2018.</a:t>
            </a:r>
          </a:p>
          <a:p>
            <a:pPr>
              <a:lnSpc>
                <a:spcPct val="150000"/>
              </a:lnSpc>
            </a:pPr>
            <a:r>
              <a:rPr lang="fr-FR" sz="2200" dirty="0">
                <a:solidFill>
                  <a:srgbClr val="000000"/>
                </a:solidFill>
                <a:latin typeface="Arial" panose="020B0604020202020204" pitchFamily="34" charset="0"/>
                <a:cs typeface="Arial" panose="020B0604020202020204" pitchFamily="34" charset="0"/>
              </a:rPr>
              <a:t>Vaccination Sénégal 2019 : 9/10 filles vaccinées.</a:t>
            </a:r>
          </a:p>
          <a:p>
            <a:pPr>
              <a:lnSpc>
                <a:spcPct val="150000"/>
              </a:lnSpc>
            </a:pPr>
            <a:r>
              <a:rPr lang="fr-FR" sz="2200" dirty="0">
                <a:solidFill>
                  <a:srgbClr val="000000"/>
                </a:solidFill>
                <a:latin typeface="Arial" panose="020B0604020202020204" pitchFamily="34" charset="0"/>
                <a:cs typeface="Arial" panose="020B0604020202020204" pitchFamily="34" charset="0"/>
              </a:rPr>
              <a:t>Vaccination Sénégal 2022 : Seulement 1/3 filles vaccinées.</a:t>
            </a:r>
          </a:p>
          <a:p>
            <a:pPr marL="0" indent="0">
              <a:buNone/>
            </a:pPr>
            <a:endParaRPr lang="fr-FR" dirty="0"/>
          </a:p>
        </p:txBody>
      </p:sp>
    </p:spTree>
    <p:extLst>
      <p:ext uri="{BB962C8B-B14F-4D97-AF65-F5344CB8AC3E}">
        <p14:creationId xmlns:p14="http://schemas.microsoft.com/office/powerpoint/2010/main" val="2234036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1CA6BD-897D-91FF-217F-4AE35B644557}"/>
              </a:ext>
            </a:extLst>
          </p:cNvPr>
          <p:cNvSpPr>
            <a:spLocks noGrp="1"/>
          </p:cNvSpPr>
          <p:nvPr>
            <p:ph type="title"/>
          </p:nvPr>
        </p:nvSpPr>
        <p:spPr>
          <a:xfrm>
            <a:off x="838200" y="365125"/>
            <a:ext cx="10515600" cy="840823"/>
          </a:xfrm>
        </p:spPr>
        <p:txBody>
          <a:bodyPr>
            <a:normAutofit/>
          </a:bodyPr>
          <a:lstStyle/>
          <a:p>
            <a:r>
              <a:rPr lang="fr-FR" b="1" dirty="0">
                <a:solidFill>
                  <a:srgbClr val="FF0000"/>
                </a:solidFill>
                <a:latin typeface="Arial" panose="020B0604020202020204" pitchFamily="34" charset="0"/>
                <a:cs typeface="Arial" panose="020B0604020202020204" pitchFamily="34" charset="0"/>
              </a:rPr>
              <a:t>INTRODUCTION</a:t>
            </a:r>
          </a:p>
        </p:txBody>
      </p:sp>
      <p:sp>
        <p:nvSpPr>
          <p:cNvPr id="3" name="Espace réservé du contenu 2">
            <a:extLst>
              <a:ext uri="{FF2B5EF4-FFF2-40B4-BE49-F238E27FC236}">
                <a16:creationId xmlns:a16="http://schemas.microsoft.com/office/drawing/2014/main" id="{E9025710-48E9-705B-EF17-2E43BFE41451}"/>
              </a:ext>
            </a:extLst>
          </p:cNvPr>
          <p:cNvSpPr>
            <a:spLocks noGrp="1"/>
          </p:cNvSpPr>
          <p:nvPr>
            <p:ph idx="1"/>
          </p:nvPr>
        </p:nvSpPr>
        <p:spPr>
          <a:xfrm>
            <a:off x="838200" y="999460"/>
            <a:ext cx="10515600" cy="5177503"/>
          </a:xfrm>
        </p:spPr>
        <p:txBody>
          <a:bodyPr>
            <a:normAutofit/>
          </a:bodyPr>
          <a:lstStyle/>
          <a:p>
            <a:pPr>
              <a:lnSpc>
                <a:spcPct val="150000"/>
              </a:lnSpc>
            </a:pPr>
            <a:endParaRPr lang="fr-FR" sz="2200" dirty="0">
              <a:latin typeface="Arial" panose="020B0604020202020204" pitchFamily="34" charset="0"/>
              <a:cs typeface="Arial" panose="020B0604020202020204" pitchFamily="34" charset="0"/>
            </a:endParaRPr>
          </a:p>
          <a:p>
            <a:pPr>
              <a:lnSpc>
                <a:spcPct val="150000"/>
              </a:lnSpc>
            </a:pPr>
            <a:endParaRPr lang="fr-FR" sz="2200" dirty="0">
              <a:latin typeface="Arial" panose="020B0604020202020204" pitchFamily="34" charset="0"/>
              <a:cs typeface="Arial" panose="020B0604020202020204" pitchFamily="34" charset="0"/>
            </a:endParaRPr>
          </a:p>
          <a:p>
            <a:pPr>
              <a:lnSpc>
                <a:spcPct val="150000"/>
              </a:lnSpc>
            </a:pPr>
            <a:r>
              <a:rPr lang="fr-FR" sz="2200" dirty="0">
                <a:latin typeface="Arial" panose="020B0604020202020204" pitchFamily="34" charset="0"/>
                <a:cs typeface="Arial" panose="020B0604020202020204" pitchFamily="34" charset="0"/>
              </a:rPr>
              <a:t>Objectifs de notre étude : évaluer les connaissances sur la vaccination contre les Papillomavirus Humains, attitudes et  pratiques des pharmaciens d’officine de la région de Dakar au Sénégal.</a:t>
            </a:r>
          </a:p>
        </p:txBody>
      </p:sp>
    </p:spTree>
    <p:extLst>
      <p:ext uri="{BB962C8B-B14F-4D97-AF65-F5344CB8AC3E}">
        <p14:creationId xmlns:p14="http://schemas.microsoft.com/office/powerpoint/2010/main" val="3599357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C612B2-31F6-545A-D427-B6221F391408}"/>
              </a:ext>
            </a:extLst>
          </p:cNvPr>
          <p:cNvSpPr>
            <a:spLocks noGrp="1"/>
          </p:cNvSpPr>
          <p:nvPr>
            <p:ph type="title"/>
          </p:nvPr>
        </p:nvSpPr>
        <p:spPr>
          <a:xfrm>
            <a:off x="838200" y="365125"/>
            <a:ext cx="10515600" cy="783191"/>
          </a:xfrm>
        </p:spPr>
        <p:txBody>
          <a:bodyPr>
            <a:normAutofit/>
          </a:bodyPr>
          <a:lstStyle/>
          <a:p>
            <a:r>
              <a:rPr lang="fr-FR" b="1" dirty="0">
                <a:solidFill>
                  <a:srgbClr val="FF0000"/>
                </a:solidFill>
                <a:latin typeface="Arial" panose="020B0604020202020204" pitchFamily="34" charset="0"/>
                <a:cs typeface="Arial" panose="020B0604020202020204" pitchFamily="34" charset="0"/>
              </a:rPr>
              <a:t>1. MATÉRIELS ET MÉTHODES </a:t>
            </a:r>
          </a:p>
        </p:txBody>
      </p:sp>
      <p:sp>
        <p:nvSpPr>
          <p:cNvPr id="3" name="Espace réservé du contenu 2">
            <a:extLst>
              <a:ext uri="{FF2B5EF4-FFF2-40B4-BE49-F238E27FC236}">
                <a16:creationId xmlns:a16="http://schemas.microsoft.com/office/drawing/2014/main" id="{E399919A-F2BE-D6BE-79A4-89E0E01C41D1}"/>
              </a:ext>
            </a:extLst>
          </p:cNvPr>
          <p:cNvSpPr>
            <a:spLocks noGrp="1"/>
          </p:cNvSpPr>
          <p:nvPr>
            <p:ph idx="1"/>
          </p:nvPr>
        </p:nvSpPr>
        <p:spPr>
          <a:xfrm>
            <a:off x="838200" y="1148316"/>
            <a:ext cx="10515600" cy="5028647"/>
          </a:xfrm>
        </p:spPr>
        <p:txBody>
          <a:bodyPr>
            <a:normAutofit/>
          </a:bodyPr>
          <a:lstStyle/>
          <a:p>
            <a:pPr>
              <a:lnSpc>
                <a:spcPct val="150000"/>
              </a:lnSpc>
            </a:pPr>
            <a:r>
              <a:rPr lang="fr-FR" sz="2200" dirty="0">
                <a:latin typeface="Arial" panose="020B0604020202020204" pitchFamily="34" charset="0"/>
                <a:cs typeface="Arial" panose="020B0604020202020204" pitchFamily="34" charset="0"/>
              </a:rPr>
              <a:t>Étude prospective, descriptive et analytique </a:t>
            </a:r>
          </a:p>
          <a:p>
            <a:pPr>
              <a:lnSpc>
                <a:spcPct val="150000"/>
              </a:lnSpc>
            </a:pPr>
            <a:r>
              <a:rPr lang="fr-FR" sz="2200" dirty="0">
                <a:latin typeface="Arial" panose="020B0604020202020204" pitchFamily="34" charset="0"/>
                <a:cs typeface="Arial" panose="020B0604020202020204" pitchFamily="34" charset="0"/>
              </a:rPr>
              <a:t>Du 19 Juin 2023 au 16 Août 2023</a:t>
            </a:r>
          </a:p>
          <a:p>
            <a:pPr>
              <a:lnSpc>
                <a:spcPct val="150000"/>
              </a:lnSpc>
            </a:pPr>
            <a:r>
              <a:rPr lang="fr-FR" sz="2200" dirty="0">
                <a:latin typeface="Arial" panose="020B0604020202020204" pitchFamily="34" charset="0"/>
                <a:cs typeface="Arial" panose="020B0604020202020204" pitchFamily="34" charset="0"/>
              </a:rPr>
              <a:t>105 pharmacies choisies par échantillonnage aléatoire </a:t>
            </a:r>
          </a:p>
          <a:p>
            <a:pPr>
              <a:lnSpc>
                <a:spcPct val="150000"/>
              </a:lnSpc>
            </a:pPr>
            <a:r>
              <a:rPr lang="fr-FR" sz="2200" dirty="0">
                <a:latin typeface="Arial" panose="020B0604020202020204" pitchFamily="34" charset="0"/>
                <a:cs typeface="Arial" panose="020B0604020202020204" pitchFamily="34" charset="0"/>
              </a:rPr>
              <a:t>Population d’étude : Docteur en pharmacie titulaire ou Docteur en pharmacie assistant </a:t>
            </a:r>
          </a:p>
          <a:p>
            <a:pPr>
              <a:lnSpc>
                <a:spcPct val="150000"/>
              </a:lnSpc>
            </a:pPr>
            <a:r>
              <a:rPr lang="fr-FR" sz="2200" dirty="0">
                <a:latin typeface="Arial" panose="020B0604020202020204" pitchFamily="34" charset="0"/>
                <a:cs typeface="Arial" panose="020B0604020202020204" pitchFamily="34" charset="0"/>
              </a:rPr>
              <a:t>Recueil des données : Entretien semi-structuré individuel avec questionnaire, consentement au préalable </a:t>
            </a:r>
          </a:p>
          <a:p>
            <a:pPr>
              <a:lnSpc>
                <a:spcPct val="150000"/>
              </a:lnSpc>
            </a:pPr>
            <a:r>
              <a:rPr lang="fr-FR" sz="2200" dirty="0">
                <a:latin typeface="Arial" panose="020B0604020202020204" pitchFamily="34" charset="0"/>
                <a:cs typeface="Arial" panose="020B0604020202020204" pitchFamily="34" charset="0"/>
              </a:rPr>
              <a:t>Analyse des données : </a:t>
            </a:r>
            <a:r>
              <a:rPr lang="fr-FR" sz="2200" dirty="0">
                <a:solidFill>
                  <a:srgbClr val="1A2E3F"/>
                </a:solidFill>
                <a:effectLst/>
                <a:latin typeface="Arial" panose="020B0604020202020204" pitchFamily="34" charset="0"/>
                <a:ea typeface="Aptos" panose="020B0004020202020204" pitchFamily="34" charset="0"/>
                <a:cs typeface="Arial" panose="020B0604020202020204" pitchFamily="34" charset="0"/>
              </a:rPr>
              <a:t>ODK (Open Data Kit) version 2021.3.4</a:t>
            </a:r>
            <a:r>
              <a:rPr lang="fr-FR" sz="2200" dirty="0">
                <a:solidFill>
                  <a:srgbClr val="1A2E3F"/>
                </a:solidFill>
                <a:effectLst/>
                <a:latin typeface="Arial" panose="020B0604020202020204" pitchFamily="34" charset="0"/>
                <a:cs typeface="Arial" panose="020B0604020202020204" pitchFamily="34" charset="0"/>
              </a:rPr>
              <a:t> </a:t>
            </a:r>
            <a:endParaRPr lang="fr-FR" sz="2200" dirty="0">
              <a:solidFill>
                <a:srgbClr val="1A2E3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030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EDCDAD-20D2-25D7-89CF-A1692E29A8B3}"/>
              </a:ext>
            </a:extLst>
          </p:cNvPr>
          <p:cNvSpPr>
            <a:spLocks noGrp="1"/>
          </p:cNvSpPr>
          <p:nvPr>
            <p:ph type="title"/>
          </p:nvPr>
        </p:nvSpPr>
        <p:spPr>
          <a:xfrm>
            <a:off x="838200" y="365126"/>
            <a:ext cx="10515600" cy="772558"/>
          </a:xfrm>
        </p:spPr>
        <p:txBody>
          <a:bodyPr>
            <a:normAutofit/>
          </a:bodyPr>
          <a:lstStyle/>
          <a:p>
            <a:r>
              <a:rPr lang="fr-FR" dirty="0"/>
              <a:t> </a:t>
            </a:r>
            <a:r>
              <a:rPr lang="fr-FR" b="1" dirty="0">
                <a:solidFill>
                  <a:srgbClr val="FF0000"/>
                </a:solidFill>
                <a:latin typeface="Arial" panose="020B0604020202020204" pitchFamily="34" charset="0"/>
                <a:cs typeface="Arial" panose="020B0604020202020204" pitchFamily="34" charset="0"/>
              </a:rPr>
              <a:t>2. RÉSULTATS</a:t>
            </a:r>
          </a:p>
        </p:txBody>
      </p:sp>
      <p:sp>
        <p:nvSpPr>
          <p:cNvPr id="12" name="Espace réservé du contenu 11">
            <a:extLst>
              <a:ext uri="{FF2B5EF4-FFF2-40B4-BE49-F238E27FC236}">
                <a16:creationId xmlns:a16="http://schemas.microsoft.com/office/drawing/2014/main" id="{7F0FB528-D14B-9D3D-7A18-D25972B06796}"/>
              </a:ext>
            </a:extLst>
          </p:cNvPr>
          <p:cNvSpPr>
            <a:spLocks noGrp="1"/>
          </p:cNvSpPr>
          <p:nvPr>
            <p:ph idx="1"/>
          </p:nvPr>
        </p:nvSpPr>
        <p:spPr>
          <a:xfrm>
            <a:off x="838200" y="1265274"/>
            <a:ext cx="10515600" cy="4911689"/>
          </a:xfrm>
        </p:spPr>
        <p:txBody>
          <a:bodyPr>
            <a:normAutofit/>
          </a:bodyPr>
          <a:lstStyle/>
          <a:p>
            <a:pPr marL="0" indent="0">
              <a:lnSpc>
                <a:spcPct val="150000"/>
              </a:lnSpc>
              <a:buNone/>
            </a:pPr>
            <a:r>
              <a:rPr lang="fr-FR" sz="2400" b="1" dirty="0">
                <a:latin typeface="Arial" panose="020B0604020202020204" pitchFamily="34" charset="0"/>
                <a:cs typeface="Arial" panose="020B0604020202020204" pitchFamily="34" charset="0"/>
              </a:rPr>
              <a:t>Plan socio-professionnel</a:t>
            </a:r>
          </a:p>
          <a:p>
            <a:pPr>
              <a:lnSpc>
                <a:spcPct val="150000"/>
              </a:lnSpc>
            </a:pPr>
            <a:r>
              <a:rPr lang="fr-FR" sz="2200" dirty="0">
                <a:latin typeface="Arial" panose="020B0604020202020204" pitchFamily="34" charset="0"/>
                <a:cs typeface="Arial" panose="020B0604020202020204" pitchFamily="34" charset="0"/>
              </a:rPr>
              <a:t>Zone : Dakar 59%, Pikine 24,8%, Rufisque 9,5%, Guédiawaye 6,7%</a:t>
            </a:r>
          </a:p>
          <a:p>
            <a:pPr>
              <a:lnSpc>
                <a:spcPct val="150000"/>
              </a:lnSpc>
            </a:pPr>
            <a:r>
              <a:rPr lang="fr-FR" sz="2200" dirty="0">
                <a:latin typeface="Arial" panose="020B0604020202020204" pitchFamily="34" charset="0"/>
                <a:cs typeface="Arial" panose="020B0604020202020204" pitchFamily="34" charset="0"/>
              </a:rPr>
              <a:t>Sexe ratio H/F 1,92 , 65,7% hommes</a:t>
            </a:r>
          </a:p>
          <a:p>
            <a:pPr>
              <a:lnSpc>
                <a:spcPct val="150000"/>
              </a:lnSpc>
            </a:pPr>
            <a:r>
              <a:rPr lang="fr-FR" sz="2200" dirty="0">
                <a:latin typeface="Arial" panose="020B0604020202020204" pitchFamily="34" charset="0"/>
                <a:cs typeface="Arial" panose="020B0604020202020204" pitchFamily="34" charset="0"/>
              </a:rPr>
              <a:t>Âge médian 30ans, extrême 24-70ans, 42,9% entre 20-29ans</a:t>
            </a:r>
          </a:p>
          <a:p>
            <a:pPr>
              <a:lnSpc>
                <a:spcPct val="150000"/>
              </a:lnSpc>
            </a:pPr>
            <a:r>
              <a:rPr lang="fr-FR" sz="2200" dirty="0">
                <a:latin typeface="Arial" panose="020B0604020202020204" pitchFamily="34" charset="0"/>
                <a:cs typeface="Arial" panose="020B0604020202020204" pitchFamily="34" charset="0"/>
              </a:rPr>
              <a:t>Fonction : Titulaire 18,1%, Assistant 81,9%</a:t>
            </a:r>
          </a:p>
          <a:p>
            <a:pPr>
              <a:lnSpc>
                <a:spcPct val="150000"/>
              </a:lnSpc>
            </a:pPr>
            <a:r>
              <a:rPr lang="fr-FR" sz="2200" dirty="0">
                <a:latin typeface="Arial" panose="020B0604020202020204" pitchFamily="34" charset="0"/>
                <a:cs typeface="Arial" panose="020B0604020202020204" pitchFamily="34" charset="0"/>
              </a:rPr>
              <a:t>Ancienneté majoritairement 1-4 ans avec 41,3% </a:t>
            </a:r>
          </a:p>
        </p:txBody>
      </p:sp>
    </p:spTree>
    <p:extLst>
      <p:ext uri="{BB962C8B-B14F-4D97-AF65-F5344CB8AC3E}">
        <p14:creationId xmlns:p14="http://schemas.microsoft.com/office/powerpoint/2010/main" val="30460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7CA218-5068-C282-E6BB-0347C3056377}"/>
              </a:ext>
            </a:extLst>
          </p:cNvPr>
          <p:cNvSpPr>
            <a:spLocks noGrp="1"/>
          </p:cNvSpPr>
          <p:nvPr>
            <p:ph type="title"/>
          </p:nvPr>
        </p:nvSpPr>
        <p:spPr>
          <a:xfrm>
            <a:off x="944333" y="435935"/>
            <a:ext cx="10515600" cy="1180214"/>
          </a:xfrm>
        </p:spPr>
        <p:txBody>
          <a:bodyPr>
            <a:normAutofit fontScale="90000"/>
          </a:bodyPr>
          <a:lstStyle/>
          <a:p>
            <a:r>
              <a:rPr lang="fr-FR" sz="4900" b="1" dirty="0">
                <a:solidFill>
                  <a:srgbClr val="FF0000"/>
                </a:solidFill>
                <a:latin typeface="Arial" panose="020B0604020202020204" pitchFamily="34" charset="0"/>
                <a:cs typeface="Arial" panose="020B0604020202020204" pitchFamily="34" charset="0"/>
              </a:rPr>
              <a:t> 2. RÉSULTATS</a:t>
            </a:r>
            <a:br>
              <a:rPr lang="fr-FR" sz="2400" dirty="0">
                <a:latin typeface="Arial" panose="020B0604020202020204" pitchFamily="34" charset="0"/>
                <a:cs typeface="Arial" panose="020B0604020202020204" pitchFamily="34" charset="0"/>
              </a:rPr>
            </a:br>
            <a:br>
              <a:rPr lang="fr-FR" sz="2400" dirty="0">
                <a:latin typeface="Arial" panose="020B0604020202020204" pitchFamily="34" charset="0"/>
                <a:cs typeface="Arial" panose="020B0604020202020204" pitchFamily="34" charset="0"/>
              </a:rPr>
            </a:br>
            <a:r>
              <a:rPr lang="fr-FR" sz="2400" dirty="0">
                <a:latin typeface="Arial" panose="020B0604020202020204" pitchFamily="34" charset="0"/>
                <a:cs typeface="Arial" panose="020B0604020202020204" pitchFamily="34" charset="0"/>
              </a:rPr>
              <a:t>   </a:t>
            </a:r>
            <a:r>
              <a:rPr lang="fr-FR" sz="2400" b="1" dirty="0">
                <a:latin typeface="Arial" panose="020B0604020202020204" pitchFamily="34" charset="0"/>
                <a:cs typeface="Arial" panose="020B0604020202020204" pitchFamily="34" charset="0"/>
              </a:rPr>
              <a:t>Plan des connaissances</a:t>
            </a:r>
          </a:p>
        </p:txBody>
      </p:sp>
      <p:graphicFrame>
        <p:nvGraphicFramePr>
          <p:cNvPr id="8" name="Espace réservé du contenu 7">
            <a:extLst>
              <a:ext uri="{FF2B5EF4-FFF2-40B4-BE49-F238E27FC236}">
                <a16:creationId xmlns:a16="http://schemas.microsoft.com/office/drawing/2014/main" id="{DB670A4B-21FA-1308-90D5-61A2F4DF8BC2}"/>
              </a:ext>
            </a:extLst>
          </p:cNvPr>
          <p:cNvGraphicFramePr>
            <a:graphicFrameLocks noGrp="1"/>
          </p:cNvGraphicFramePr>
          <p:nvPr>
            <p:ph idx="1"/>
            <p:extLst>
              <p:ext uri="{D42A27DB-BD31-4B8C-83A1-F6EECF244321}">
                <p14:modId xmlns:p14="http://schemas.microsoft.com/office/powerpoint/2010/main" val="2352053361"/>
              </p:ext>
            </p:extLst>
          </p:nvPr>
        </p:nvGraphicFramePr>
        <p:xfrm>
          <a:off x="944333" y="2083057"/>
          <a:ext cx="9985744" cy="4532248"/>
        </p:xfrm>
        <a:graphic>
          <a:graphicData uri="http://schemas.openxmlformats.org/drawingml/2006/table">
            <a:tbl>
              <a:tblPr firstRow="1" bandRow="1">
                <a:tableStyleId>{5C22544A-7EE6-4342-B048-85BDC9FD1C3A}</a:tableStyleId>
              </a:tblPr>
              <a:tblGrid>
                <a:gridCol w="4992872">
                  <a:extLst>
                    <a:ext uri="{9D8B030D-6E8A-4147-A177-3AD203B41FA5}">
                      <a16:colId xmlns:a16="http://schemas.microsoft.com/office/drawing/2014/main" val="3966076674"/>
                    </a:ext>
                  </a:extLst>
                </a:gridCol>
                <a:gridCol w="4992872">
                  <a:extLst>
                    <a:ext uri="{9D8B030D-6E8A-4147-A177-3AD203B41FA5}">
                      <a16:colId xmlns:a16="http://schemas.microsoft.com/office/drawing/2014/main" val="2274605239"/>
                    </a:ext>
                  </a:extLst>
                </a:gridCol>
              </a:tblGrid>
              <a:tr h="566531">
                <a:tc>
                  <a:txBody>
                    <a:bodyPr/>
                    <a:lstStyle/>
                    <a:p>
                      <a:r>
                        <a:rPr lang="fr-FR" dirty="0"/>
                        <a:t>QUESTIONS </a:t>
                      </a:r>
                    </a:p>
                  </a:txBody>
                  <a:tcPr/>
                </a:tc>
                <a:tc>
                  <a:txBody>
                    <a:bodyPr/>
                    <a:lstStyle/>
                    <a:p>
                      <a:pPr algn="l"/>
                      <a:r>
                        <a:rPr lang="fr-FR" dirty="0"/>
                        <a:t>RÉSULTATS</a:t>
                      </a:r>
                    </a:p>
                  </a:txBody>
                  <a:tcPr/>
                </a:tc>
                <a:extLst>
                  <a:ext uri="{0D108BD9-81ED-4DB2-BD59-A6C34878D82A}">
                    <a16:rowId xmlns:a16="http://schemas.microsoft.com/office/drawing/2014/main" val="3442667419"/>
                  </a:ext>
                </a:extLst>
              </a:tr>
              <a:tr h="566531">
                <a:tc>
                  <a:txBody>
                    <a:bodyPr/>
                    <a:lstStyle/>
                    <a:p>
                      <a:r>
                        <a:rPr lang="fr-FR" sz="1400" dirty="0">
                          <a:latin typeface="Arial" panose="020B0604020202020204" pitchFamily="34" charset="0"/>
                          <a:cs typeface="Arial" panose="020B0604020202020204" pitchFamily="34" charset="0"/>
                        </a:rPr>
                        <a:t>HPV</a:t>
                      </a:r>
                    </a:p>
                  </a:txBody>
                  <a:tcPr/>
                </a:tc>
                <a:tc>
                  <a:txBody>
                    <a:bodyPr/>
                    <a:lstStyle/>
                    <a:p>
                      <a:r>
                        <a:rPr lang="fr-FR" sz="1400" dirty="0">
                          <a:latin typeface="Arial" panose="020B0604020202020204" pitchFamily="34" charset="0"/>
                          <a:cs typeface="Arial" panose="020B0604020202020204" pitchFamily="34" charset="0"/>
                        </a:rPr>
                        <a:t>95,2% ( Études, travail, médias… )</a:t>
                      </a:r>
                    </a:p>
                  </a:txBody>
                  <a:tcPr/>
                </a:tc>
                <a:extLst>
                  <a:ext uri="{0D108BD9-81ED-4DB2-BD59-A6C34878D82A}">
                    <a16:rowId xmlns:a16="http://schemas.microsoft.com/office/drawing/2014/main" val="383971066"/>
                  </a:ext>
                </a:extLst>
              </a:tr>
              <a:tr h="566531">
                <a:tc>
                  <a:txBody>
                    <a:bodyPr/>
                    <a:lstStyle/>
                    <a:p>
                      <a:r>
                        <a:rPr lang="fr-FR" sz="1400" dirty="0">
                          <a:latin typeface="Arial" panose="020B0604020202020204" pitchFamily="34" charset="0"/>
                          <a:cs typeface="Arial" panose="020B0604020202020204" pitchFamily="34" charset="0"/>
                        </a:rPr>
                        <a:t>Rapport sexuel : moyen de transmission</a:t>
                      </a:r>
                    </a:p>
                  </a:txBody>
                  <a:tcPr/>
                </a:tc>
                <a:tc>
                  <a:txBody>
                    <a:bodyPr/>
                    <a:lstStyle/>
                    <a:p>
                      <a:r>
                        <a:rPr lang="fr-FR" sz="1400" dirty="0">
                          <a:latin typeface="Arial" panose="020B0604020202020204" pitchFamily="34" charset="0"/>
                          <a:cs typeface="Arial" panose="020B0604020202020204" pitchFamily="34" charset="0"/>
                        </a:rPr>
                        <a:t>96%</a:t>
                      </a:r>
                    </a:p>
                  </a:txBody>
                  <a:tcPr/>
                </a:tc>
                <a:extLst>
                  <a:ext uri="{0D108BD9-81ED-4DB2-BD59-A6C34878D82A}">
                    <a16:rowId xmlns:a16="http://schemas.microsoft.com/office/drawing/2014/main" val="2624369850"/>
                  </a:ext>
                </a:extLst>
              </a:tr>
              <a:tr h="566531">
                <a:tc>
                  <a:txBody>
                    <a:bodyPr/>
                    <a:lstStyle/>
                    <a:p>
                      <a:r>
                        <a:rPr lang="fr-FR" sz="1400" dirty="0">
                          <a:latin typeface="Arial" panose="020B0604020202020204" pitchFamily="34" charset="0"/>
                          <a:cs typeface="Arial" panose="020B0604020202020204" pitchFamily="34" charset="0"/>
                        </a:rPr>
                        <a:t>Responsable de cancers</a:t>
                      </a:r>
                    </a:p>
                  </a:txBody>
                  <a:tcPr/>
                </a:tc>
                <a:tc>
                  <a:txBody>
                    <a:bodyPr/>
                    <a:lstStyle/>
                    <a:p>
                      <a:r>
                        <a:rPr lang="fr-FR" sz="1400" dirty="0">
                          <a:latin typeface="Arial" panose="020B0604020202020204" pitchFamily="34" charset="0"/>
                          <a:cs typeface="Arial" panose="020B0604020202020204" pitchFamily="34" charset="0"/>
                        </a:rPr>
                        <a:t>99% (CCU, cancer de l’anus, cancer du pénis…)</a:t>
                      </a:r>
                    </a:p>
                  </a:txBody>
                  <a:tcPr/>
                </a:tc>
                <a:extLst>
                  <a:ext uri="{0D108BD9-81ED-4DB2-BD59-A6C34878D82A}">
                    <a16:rowId xmlns:a16="http://schemas.microsoft.com/office/drawing/2014/main" val="2118130435"/>
                  </a:ext>
                </a:extLst>
              </a:tr>
              <a:tr h="566531">
                <a:tc>
                  <a:txBody>
                    <a:bodyPr/>
                    <a:lstStyle/>
                    <a:p>
                      <a:r>
                        <a:rPr lang="fr-FR" sz="1400" dirty="0">
                          <a:latin typeface="Arial" panose="020B0604020202020204" pitchFamily="34" charset="0"/>
                          <a:cs typeface="Arial" panose="020B0604020202020204" pitchFamily="34" charset="0"/>
                        </a:rPr>
                        <a:t>Existence vaccin</a:t>
                      </a:r>
                    </a:p>
                  </a:txBody>
                  <a:tcPr/>
                </a:tc>
                <a:tc>
                  <a:txBody>
                    <a:bodyPr/>
                    <a:lstStyle/>
                    <a:p>
                      <a:r>
                        <a:rPr lang="fr-FR" sz="1400" dirty="0">
                          <a:latin typeface="Arial" panose="020B0604020202020204" pitchFamily="34" charset="0"/>
                          <a:cs typeface="Arial" panose="020B0604020202020204" pitchFamily="34" charset="0"/>
                        </a:rPr>
                        <a:t>90% ( Cervarix, Gardasil )</a:t>
                      </a:r>
                    </a:p>
                  </a:txBody>
                  <a:tcPr/>
                </a:tc>
                <a:extLst>
                  <a:ext uri="{0D108BD9-81ED-4DB2-BD59-A6C34878D82A}">
                    <a16:rowId xmlns:a16="http://schemas.microsoft.com/office/drawing/2014/main" val="2619978373"/>
                  </a:ext>
                </a:extLst>
              </a:tr>
              <a:tr h="566531">
                <a:tc>
                  <a:txBody>
                    <a:bodyPr/>
                    <a:lstStyle/>
                    <a:p>
                      <a:r>
                        <a:rPr lang="fr-FR" sz="1400" dirty="0">
                          <a:latin typeface="Arial" panose="020B0604020202020204" pitchFamily="34" charset="0"/>
                          <a:cs typeface="Arial" panose="020B0604020202020204" pitchFamily="34" charset="0"/>
                        </a:rPr>
                        <a:t>Mode d’administration vaccin</a:t>
                      </a:r>
                    </a:p>
                  </a:txBody>
                  <a:tcPr/>
                </a:tc>
                <a:tc>
                  <a:txBody>
                    <a:bodyPr/>
                    <a:lstStyle/>
                    <a:p>
                      <a:r>
                        <a:rPr lang="fr-FR" sz="1400" dirty="0">
                          <a:latin typeface="Arial" panose="020B0604020202020204" pitchFamily="34" charset="0"/>
                          <a:cs typeface="Arial" panose="020B0604020202020204" pitchFamily="34" charset="0"/>
                        </a:rPr>
                        <a:t>94% ( Injection musculaire, injection sous cutanée )</a:t>
                      </a:r>
                    </a:p>
                  </a:txBody>
                  <a:tcPr/>
                </a:tc>
                <a:extLst>
                  <a:ext uri="{0D108BD9-81ED-4DB2-BD59-A6C34878D82A}">
                    <a16:rowId xmlns:a16="http://schemas.microsoft.com/office/drawing/2014/main" val="3217174944"/>
                  </a:ext>
                </a:extLst>
              </a:tr>
              <a:tr h="566531">
                <a:tc>
                  <a:txBody>
                    <a:bodyPr/>
                    <a:lstStyle/>
                    <a:p>
                      <a:r>
                        <a:rPr lang="fr-FR" sz="1400" dirty="0">
                          <a:latin typeface="Arial" panose="020B0604020202020204" pitchFamily="34" charset="0"/>
                          <a:cs typeface="Arial" panose="020B0604020202020204" pitchFamily="34" charset="0"/>
                        </a:rPr>
                        <a:t>Effets secondaires </a:t>
                      </a:r>
                    </a:p>
                  </a:txBody>
                  <a:tcPr/>
                </a:tc>
                <a:tc>
                  <a:txBody>
                    <a:bodyPr/>
                    <a:lstStyle/>
                    <a:p>
                      <a:r>
                        <a:rPr lang="fr-FR" sz="1400" dirty="0">
                          <a:latin typeface="Arial" panose="020B0604020202020204" pitchFamily="34" charset="0"/>
                          <a:cs typeface="Arial" panose="020B0604020202020204" pitchFamily="34" charset="0"/>
                        </a:rPr>
                        <a:t>94% ( Syndrome fébrile, MAI, douleur… )</a:t>
                      </a:r>
                    </a:p>
                  </a:txBody>
                  <a:tcPr/>
                </a:tc>
                <a:extLst>
                  <a:ext uri="{0D108BD9-81ED-4DB2-BD59-A6C34878D82A}">
                    <a16:rowId xmlns:a16="http://schemas.microsoft.com/office/drawing/2014/main" val="2116446808"/>
                  </a:ext>
                </a:extLst>
              </a:tr>
              <a:tr h="566531">
                <a:tc>
                  <a:txBody>
                    <a:bodyPr/>
                    <a:lstStyle/>
                    <a:p>
                      <a:r>
                        <a:rPr lang="fr-FR" sz="1400" dirty="0">
                          <a:latin typeface="Arial" panose="020B0604020202020204" pitchFamily="34" charset="0"/>
                          <a:cs typeface="Arial" panose="020B0604020202020204" pitchFamily="34" charset="0"/>
                        </a:rPr>
                        <a:t>Introduction PEV</a:t>
                      </a:r>
                    </a:p>
                  </a:txBody>
                  <a:tcPr/>
                </a:tc>
                <a:tc>
                  <a:txBody>
                    <a:bodyPr/>
                    <a:lstStyle/>
                    <a:p>
                      <a:r>
                        <a:rPr lang="fr-FR" sz="1400" dirty="0">
                          <a:latin typeface="Arial" panose="020B0604020202020204" pitchFamily="34" charset="0"/>
                          <a:cs typeface="Arial" panose="020B0604020202020204" pitchFamily="34" charset="0"/>
                        </a:rPr>
                        <a:t>54%</a:t>
                      </a:r>
                    </a:p>
                  </a:txBody>
                  <a:tcPr/>
                </a:tc>
                <a:extLst>
                  <a:ext uri="{0D108BD9-81ED-4DB2-BD59-A6C34878D82A}">
                    <a16:rowId xmlns:a16="http://schemas.microsoft.com/office/drawing/2014/main" val="688254374"/>
                  </a:ext>
                </a:extLst>
              </a:tr>
            </a:tbl>
          </a:graphicData>
        </a:graphic>
      </p:graphicFrame>
    </p:spTree>
    <p:extLst>
      <p:ext uri="{BB962C8B-B14F-4D97-AF65-F5344CB8AC3E}">
        <p14:creationId xmlns:p14="http://schemas.microsoft.com/office/powerpoint/2010/main" val="903672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13506C-3BC7-ED49-FF1C-0E4B92E5DB0B}"/>
              </a:ext>
            </a:extLst>
          </p:cNvPr>
          <p:cNvSpPr>
            <a:spLocks noGrp="1"/>
          </p:cNvSpPr>
          <p:nvPr>
            <p:ph type="title"/>
          </p:nvPr>
        </p:nvSpPr>
        <p:spPr>
          <a:xfrm>
            <a:off x="838200" y="365125"/>
            <a:ext cx="10515600" cy="1165963"/>
          </a:xfrm>
        </p:spPr>
        <p:txBody>
          <a:bodyPr>
            <a:normAutofit fontScale="90000"/>
          </a:bodyPr>
          <a:lstStyle/>
          <a:p>
            <a:r>
              <a:rPr lang="fr-FR" dirty="0">
                <a:solidFill>
                  <a:srgbClr val="FF0000"/>
                </a:solidFill>
                <a:latin typeface="Arial" panose="020B0604020202020204" pitchFamily="34" charset="0"/>
                <a:cs typeface="Arial" panose="020B0604020202020204" pitchFamily="34" charset="0"/>
              </a:rPr>
              <a:t> </a:t>
            </a:r>
            <a:r>
              <a:rPr lang="fr-FR" sz="4900" b="1" dirty="0">
                <a:solidFill>
                  <a:srgbClr val="FF0000"/>
                </a:solidFill>
                <a:latin typeface="Arial" panose="020B0604020202020204" pitchFamily="34" charset="0"/>
                <a:cs typeface="Arial" panose="020B0604020202020204" pitchFamily="34" charset="0"/>
              </a:rPr>
              <a:t>2. RÉSULTATS</a:t>
            </a:r>
            <a:br>
              <a:rPr lang="fr-FR" sz="2400" dirty="0">
                <a:latin typeface="Arial" panose="020B0604020202020204" pitchFamily="34" charset="0"/>
                <a:cs typeface="Arial" panose="020B0604020202020204" pitchFamily="34" charset="0"/>
              </a:rPr>
            </a:br>
            <a:br>
              <a:rPr lang="fr-FR" sz="2400" dirty="0">
                <a:latin typeface="Arial" panose="020B0604020202020204" pitchFamily="34" charset="0"/>
                <a:cs typeface="Arial" panose="020B0604020202020204" pitchFamily="34" charset="0"/>
              </a:rPr>
            </a:br>
            <a:r>
              <a:rPr lang="fr-FR" sz="2400" dirty="0">
                <a:latin typeface="Arial" panose="020B0604020202020204" pitchFamily="34" charset="0"/>
                <a:cs typeface="Arial" panose="020B0604020202020204" pitchFamily="34" charset="0"/>
              </a:rPr>
              <a:t>  </a:t>
            </a:r>
            <a:r>
              <a:rPr lang="fr-FR" sz="2400" b="1" dirty="0">
                <a:latin typeface="Arial" panose="020B0604020202020204" pitchFamily="34" charset="0"/>
                <a:cs typeface="Arial" panose="020B0604020202020204" pitchFamily="34" charset="0"/>
              </a:rPr>
              <a:t>Plan des attitudes</a:t>
            </a:r>
          </a:p>
        </p:txBody>
      </p:sp>
      <p:graphicFrame>
        <p:nvGraphicFramePr>
          <p:cNvPr id="7" name="Espace réservé du contenu 6">
            <a:extLst>
              <a:ext uri="{FF2B5EF4-FFF2-40B4-BE49-F238E27FC236}">
                <a16:creationId xmlns:a16="http://schemas.microsoft.com/office/drawing/2014/main" id="{243AE96F-621F-8D5A-463C-3CA5D7AD2BB0}"/>
              </a:ext>
            </a:extLst>
          </p:cNvPr>
          <p:cNvGraphicFramePr>
            <a:graphicFrameLocks noGrp="1"/>
          </p:cNvGraphicFramePr>
          <p:nvPr>
            <p:ph idx="1"/>
            <p:extLst>
              <p:ext uri="{D42A27DB-BD31-4B8C-83A1-F6EECF244321}">
                <p14:modId xmlns:p14="http://schemas.microsoft.com/office/powerpoint/2010/main" val="4067313863"/>
              </p:ext>
            </p:extLst>
          </p:nvPr>
        </p:nvGraphicFramePr>
        <p:xfrm>
          <a:off x="1018067" y="2123275"/>
          <a:ext cx="10155866" cy="3723137"/>
        </p:xfrm>
        <a:graphic>
          <a:graphicData uri="http://schemas.openxmlformats.org/drawingml/2006/table">
            <a:tbl>
              <a:tblPr firstRow="1" bandRow="1">
                <a:tableStyleId>{5C22544A-7EE6-4342-B048-85BDC9FD1C3A}</a:tableStyleId>
              </a:tblPr>
              <a:tblGrid>
                <a:gridCol w="6402573">
                  <a:extLst>
                    <a:ext uri="{9D8B030D-6E8A-4147-A177-3AD203B41FA5}">
                      <a16:colId xmlns:a16="http://schemas.microsoft.com/office/drawing/2014/main" val="1435867840"/>
                    </a:ext>
                  </a:extLst>
                </a:gridCol>
                <a:gridCol w="3753293">
                  <a:extLst>
                    <a:ext uri="{9D8B030D-6E8A-4147-A177-3AD203B41FA5}">
                      <a16:colId xmlns:a16="http://schemas.microsoft.com/office/drawing/2014/main" val="1953536991"/>
                    </a:ext>
                  </a:extLst>
                </a:gridCol>
              </a:tblGrid>
              <a:tr h="937291">
                <a:tc>
                  <a:txBody>
                    <a:bodyPr/>
                    <a:lstStyle/>
                    <a:p>
                      <a:r>
                        <a:rPr lang="fr-FR" dirty="0"/>
                        <a:t>QUESTIONS</a:t>
                      </a:r>
                    </a:p>
                  </a:txBody>
                  <a:tcPr/>
                </a:tc>
                <a:tc>
                  <a:txBody>
                    <a:bodyPr/>
                    <a:lstStyle/>
                    <a:p>
                      <a:pPr algn="ctr"/>
                      <a:r>
                        <a:rPr lang="fr-FR" dirty="0"/>
                        <a:t>RÉSULTATS</a:t>
                      </a:r>
                    </a:p>
                  </a:txBody>
                  <a:tcPr/>
                </a:tc>
                <a:extLst>
                  <a:ext uri="{0D108BD9-81ED-4DB2-BD59-A6C34878D82A}">
                    <a16:rowId xmlns:a16="http://schemas.microsoft.com/office/drawing/2014/main" val="3856811370"/>
                  </a:ext>
                </a:extLst>
              </a:tr>
              <a:tr h="649909">
                <a:tc>
                  <a:txBody>
                    <a:bodyPr/>
                    <a:lstStyle/>
                    <a:p>
                      <a:r>
                        <a:rPr lang="fr-FR" sz="1400" dirty="0">
                          <a:latin typeface="Arial" panose="020B0604020202020204" pitchFamily="34" charset="0"/>
                          <a:cs typeface="Arial" panose="020B0604020202020204" pitchFamily="34" charset="0"/>
                        </a:rPr>
                        <a:t>Utilité du vaccin</a:t>
                      </a:r>
                    </a:p>
                  </a:txBody>
                  <a:tcPr/>
                </a:tc>
                <a:tc>
                  <a:txBody>
                    <a:bodyPr/>
                    <a:lstStyle/>
                    <a:p>
                      <a:r>
                        <a:rPr lang="fr-FR" sz="1400" dirty="0">
                          <a:latin typeface="Arial" panose="020B0604020202020204" pitchFamily="34" charset="0"/>
                          <a:cs typeface="Arial" panose="020B0604020202020204" pitchFamily="34" charset="0"/>
                        </a:rPr>
                        <a:t>84% </a:t>
                      </a:r>
                    </a:p>
                  </a:txBody>
                  <a:tcPr/>
                </a:tc>
                <a:extLst>
                  <a:ext uri="{0D108BD9-81ED-4DB2-BD59-A6C34878D82A}">
                    <a16:rowId xmlns:a16="http://schemas.microsoft.com/office/drawing/2014/main" val="3504769143"/>
                  </a:ext>
                </a:extLst>
              </a:tr>
              <a:tr h="742811">
                <a:tc>
                  <a:txBody>
                    <a:bodyPr/>
                    <a:lstStyle/>
                    <a:p>
                      <a:r>
                        <a:rPr lang="fr-FR" sz="1400" dirty="0">
                          <a:latin typeface="Arial" panose="020B0604020202020204" pitchFamily="34" charset="0"/>
                          <a:cs typeface="Arial" panose="020B0604020202020204" pitchFamily="34" charset="0"/>
                        </a:rPr>
                        <a:t>Disposition du vaccin en tant que propriétaire de la pharmacie</a:t>
                      </a:r>
                    </a:p>
                  </a:txBody>
                  <a:tcPr/>
                </a:tc>
                <a:tc>
                  <a:txBody>
                    <a:bodyPr/>
                    <a:lstStyle/>
                    <a:p>
                      <a:r>
                        <a:rPr lang="fr-FR" sz="1400" dirty="0">
                          <a:latin typeface="Arial" panose="020B0604020202020204" pitchFamily="34" charset="0"/>
                          <a:cs typeface="Arial" panose="020B0604020202020204" pitchFamily="34" charset="0"/>
                        </a:rPr>
                        <a:t>11,4% ( Prescription médicale )</a:t>
                      </a:r>
                    </a:p>
                  </a:txBody>
                  <a:tcPr/>
                </a:tc>
                <a:extLst>
                  <a:ext uri="{0D108BD9-81ED-4DB2-BD59-A6C34878D82A}">
                    <a16:rowId xmlns:a16="http://schemas.microsoft.com/office/drawing/2014/main" val="3879660328"/>
                  </a:ext>
                </a:extLst>
              </a:tr>
              <a:tr h="696563">
                <a:tc>
                  <a:txBody>
                    <a:bodyPr/>
                    <a:lstStyle/>
                    <a:p>
                      <a:r>
                        <a:rPr lang="fr-FR" sz="1400" dirty="0">
                          <a:latin typeface="Arial" panose="020B0604020202020204" pitchFamily="34" charset="0"/>
                          <a:cs typeface="Arial" panose="020B0604020202020204" pitchFamily="34" charset="0"/>
                        </a:rPr>
                        <a:t>Recommandation du vaccin</a:t>
                      </a:r>
                    </a:p>
                  </a:txBody>
                  <a:tcPr/>
                </a:tc>
                <a:tc>
                  <a:txBody>
                    <a:bodyPr/>
                    <a:lstStyle/>
                    <a:p>
                      <a:r>
                        <a:rPr lang="fr-FR" sz="1400" dirty="0">
                          <a:latin typeface="Arial" panose="020B0604020202020204" pitchFamily="34" charset="0"/>
                          <a:cs typeface="Arial" panose="020B0604020202020204" pitchFamily="34" charset="0"/>
                        </a:rPr>
                        <a:t>5,7% (Sœurs, filles… )</a:t>
                      </a:r>
                    </a:p>
                  </a:txBody>
                  <a:tcPr/>
                </a:tc>
                <a:extLst>
                  <a:ext uri="{0D108BD9-81ED-4DB2-BD59-A6C34878D82A}">
                    <a16:rowId xmlns:a16="http://schemas.microsoft.com/office/drawing/2014/main" val="2204210040"/>
                  </a:ext>
                </a:extLst>
              </a:tr>
              <a:tr h="696563">
                <a:tc>
                  <a:txBody>
                    <a:bodyPr/>
                    <a:lstStyle/>
                    <a:p>
                      <a:r>
                        <a:rPr lang="fr-FR" sz="1400" dirty="0">
                          <a:latin typeface="Arial" panose="020B0604020202020204" pitchFamily="34" charset="0"/>
                          <a:cs typeface="Arial" panose="020B0604020202020204" pitchFamily="34" charset="0"/>
                        </a:rPr>
                        <a:t>Âge d’éligibilité à la vaccination (selon le PEV du Sénégal )</a:t>
                      </a:r>
                    </a:p>
                  </a:txBody>
                  <a:tcPr/>
                </a:tc>
                <a:tc>
                  <a:txBody>
                    <a:bodyPr/>
                    <a:lstStyle/>
                    <a:p>
                      <a:r>
                        <a:rPr lang="fr-FR" sz="1400" dirty="0">
                          <a:latin typeface="Arial" panose="020B0604020202020204" pitchFamily="34" charset="0"/>
                          <a:cs typeface="Arial" panose="020B0604020202020204" pitchFamily="34" charset="0"/>
                        </a:rPr>
                        <a:t>82,9% ( 9-14 ans, &gt; 17ans, à tout âge )</a:t>
                      </a:r>
                    </a:p>
                  </a:txBody>
                  <a:tcPr/>
                </a:tc>
                <a:extLst>
                  <a:ext uri="{0D108BD9-81ED-4DB2-BD59-A6C34878D82A}">
                    <a16:rowId xmlns:a16="http://schemas.microsoft.com/office/drawing/2014/main" val="542166379"/>
                  </a:ext>
                </a:extLst>
              </a:tr>
            </a:tbl>
          </a:graphicData>
        </a:graphic>
      </p:graphicFrame>
    </p:spTree>
    <p:extLst>
      <p:ext uri="{BB962C8B-B14F-4D97-AF65-F5344CB8AC3E}">
        <p14:creationId xmlns:p14="http://schemas.microsoft.com/office/powerpoint/2010/main" val="1978674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413989-DDB2-445B-DA7A-0B15CE42C447}"/>
              </a:ext>
            </a:extLst>
          </p:cNvPr>
          <p:cNvSpPr>
            <a:spLocks noGrp="1"/>
          </p:cNvSpPr>
          <p:nvPr>
            <p:ph type="title"/>
          </p:nvPr>
        </p:nvSpPr>
        <p:spPr>
          <a:xfrm>
            <a:off x="838200" y="138223"/>
            <a:ext cx="10515600" cy="999077"/>
          </a:xfrm>
        </p:spPr>
        <p:txBody>
          <a:bodyPr>
            <a:normAutofit fontScale="90000"/>
          </a:bodyPr>
          <a:lstStyle/>
          <a:p>
            <a:r>
              <a:rPr lang="fr-FR" sz="4900" b="1" dirty="0">
                <a:solidFill>
                  <a:srgbClr val="FF0000"/>
                </a:solidFill>
                <a:latin typeface="Arial" panose="020B0604020202020204" pitchFamily="34" charset="0"/>
                <a:cs typeface="Arial" panose="020B0604020202020204" pitchFamily="34" charset="0"/>
              </a:rPr>
              <a:t>2. RÉSULTATS </a:t>
            </a:r>
            <a:br>
              <a:rPr lang="fr-FR" sz="2400" dirty="0">
                <a:latin typeface="Arial" panose="020B0604020202020204" pitchFamily="34" charset="0"/>
                <a:cs typeface="Arial" panose="020B0604020202020204" pitchFamily="34" charset="0"/>
              </a:rPr>
            </a:br>
            <a:br>
              <a:rPr lang="fr-FR" sz="2400" dirty="0">
                <a:latin typeface="Arial" panose="020B0604020202020204" pitchFamily="34" charset="0"/>
                <a:cs typeface="Arial" panose="020B0604020202020204" pitchFamily="34" charset="0"/>
              </a:rPr>
            </a:br>
            <a:r>
              <a:rPr lang="fr-FR" sz="2400" b="1" dirty="0">
                <a:latin typeface="Arial" panose="020B0604020202020204" pitchFamily="34" charset="0"/>
                <a:cs typeface="Arial" panose="020B0604020202020204" pitchFamily="34" charset="0"/>
              </a:rPr>
              <a:t>Plan des pratiques</a:t>
            </a:r>
          </a:p>
        </p:txBody>
      </p:sp>
      <p:graphicFrame>
        <p:nvGraphicFramePr>
          <p:cNvPr id="10" name="Espace réservé du contenu 9">
            <a:extLst>
              <a:ext uri="{FF2B5EF4-FFF2-40B4-BE49-F238E27FC236}">
                <a16:creationId xmlns:a16="http://schemas.microsoft.com/office/drawing/2014/main" id="{C5CC0BE0-2751-BCBC-B168-FE259BABBB86}"/>
              </a:ext>
            </a:extLst>
          </p:cNvPr>
          <p:cNvGraphicFramePr>
            <a:graphicFrameLocks noGrp="1"/>
          </p:cNvGraphicFramePr>
          <p:nvPr>
            <p:ph idx="1"/>
            <p:extLst>
              <p:ext uri="{D42A27DB-BD31-4B8C-83A1-F6EECF244321}">
                <p14:modId xmlns:p14="http://schemas.microsoft.com/office/powerpoint/2010/main" val="1694280673"/>
              </p:ext>
            </p:extLst>
          </p:nvPr>
        </p:nvGraphicFramePr>
        <p:xfrm>
          <a:off x="970719" y="1753988"/>
          <a:ext cx="10515600" cy="4534628"/>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722405531"/>
                    </a:ext>
                  </a:extLst>
                </a:gridCol>
                <a:gridCol w="5257800">
                  <a:extLst>
                    <a:ext uri="{9D8B030D-6E8A-4147-A177-3AD203B41FA5}">
                      <a16:colId xmlns:a16="http://schemas.microsoft.com/office/drawing/2014/main" val="3431301759"/>
                    </a:ext>
                  </a:extLst>
                </a:gridCol>
              </a:tblGrid>
              <a:tr h="558675">
                <a:tc>
                  <a:txBody>
                    <a:bodyPr/>
                    <a:lstStyle/>
                    <a:p>
                      <a:r>
                        <a:rPr lang="fr-FR" dirty="0"/>
                        <a:t>QUESTIONS </a:t>
                      </a:r>
                    </a:p>
                  </a:txBody>
                  <a:tcPr/>
                </a:tc>
                <a:tc>
                  <a:txBody>
                    <a:bodyPr/>
                    <a:lstStyle/>
                    <a:p>
                      <a:pPr algn="ctr"/>
                      <a:r>
                        <a:rPr lang="fr-FR" dirty="0"/>
                        <a:t>RÉSULTATS</a:t>
                      </a:r>
                    </a:p>
                  </a:txBody>
                  <a:tcPr/>
                </a:tc>
                <a:extLst>
                  <a:ext uri="{0D108BD9-81ED-4DB2-BD59-A6C34878D82A}">
                    <a16:rowId xmlns:a16="http://schemas.microsoft.com/office/drawing/2014/main" val="1170608628"/>
                  </a:ext>
                </a:extLst>
              </a:tr>
              <a:tr h="558675">
                <a:tc>
                  <a:txBody>
                    <a:bodyPr/>
                    <a:lstStyle/>
                    <a:p>
                      <a:r>
                        <a:rPr lang="fr-FR" sz="1400" dirty="0">
                          <a:latin typeface="Arial" panose="020B0604020202020204" pitchFamily="34" charset="0"/>
                          <a:cs typeface="Arial" panose="020B0604020202020204" pitchFamily="34" charset="0"/>
                        </a:rPr>
                        <a:t>Sensibilisation à la vaccination</a:t>
                      </a:r>
                    </a:p>
                  </a:txBody>
                  <a:tcPr/>
                </a:tc>
                <a:tc>
                  <a:txBody>
                    <a:bodyPr/>
                    <a:lstStyle/>
                    <a:p>
                      <a:r>
                        <a:rPr lang="fr-FR" sz="1400" dirty="0">
                          <a:latin typeface="Arial" panose="020B0604020202020204" pitchFamily="34" charset="0"/>
                          <a:cs typeface="Arial" panose="020B0604020202020204" pitchFamily="34" charset="0"/>
                        </a:rPr>
                        <a:t>15,2%</a:t>
                      </a:r>
                    </a:p>
                  </a:txBody>
                  <a:tcPr/>
                </a:tc>
                <a:extLst>
                  <a:ext uri="{0D108BD9-81ED-4DB2-BD59-A6C34878D82A}">
                    <a16:rowId xmlns:a16="http://schemas.microsoft.com/office/drawing/2014/main" val="2053846055"/>
                  </a:ext>
                </a:extLst>
              </a:tr>
              <a:tr h="558675">
                <a:tc>
                  <a:txBody>
                    <a:bodyPr/>
                    <a:lstStyle/>
                    <a:p>
                      <a:r>
                        <a:rPr lang="fr-FR" sz="1400" dirty="0">
                          <a:latin typeface="Arial" panose="020B0604020202020204" pitchFamily="34" charset="0"/>
                          <a:cs typeface="Arial" panose="020B0604020202020204" pitchFamily="34" charset="0"/>
                        </a:rPr>
                        <a:t>Favorable à la vaccination</a:t>
                      </a:r>
                    </a:p>
                  </a:txBody>
                  <a:tcPr/>
                </a:tc>
                <a:tc>
                  <a:txBody>
                    <a:bodyPr/>
                    <a:lstStyle/>
                    <a:p>
                      <a:r>
                        <a:rPr lang="fr-FR" sz="1400" dirty="0">
                          <a:latin typeface="Arial" panose="020B0604020202020204" pitchFamily="34" charset="0"/>
                          <a:cs typeface="Arial" panose="020B0604020202020204" pitchFamily="34" charset="0"/>
                        </a:rPr>
                        <a:t>71,4% ( Prévention CCU, problème de santé publique )</a:t>
                      </a:r>
                    </a:p>
                  </a:txBody>
                  <a:tcPr/>
                </a:tc>
                <a:extLst>
                  <a:ext uri="{0D108BD9-81ED-4DB2-BD59-A6C34878D82A}">
                    <a16:rowId xmlns:a16="http://schemas.microsoft.com/office/drawing/2014/main" val="2193530300"/>
                  </a:ext>
                </a:extLst>
              </a:tr>
              <a:tr h="591289">
                <a:tc>
                  <a:txBody>
                    <a:bodyPr/>
                    <a:lstStyle/>
                    <a:p>
                      <a:r>
                        <a:rPr lang="fr-FR" sz="1400" dirty="0">
                          <a:latin typeface="Arial" panose="020B0604020202020204" pitchFamily="34" charset="0"/>
                          <a:cs typeface="Arial" panose="020B0604020202020204" pitchFamily="34" charset="0"/>
                        </a:rPr>
                        <a:t>Réticences à la vaccination</a:t>
                      </a:r>
                    </a:p>
                  </a:txBody>
                  <a:tcPr/>
                </a:tc>
                <a:tc>
                  <a:txBody>
                    <a:bodyPr/>
                    <a:lstStyle/>
                    <a:p>
                      <a:r>
                        <a:rPr lang="fr-FR" sz="1400" dirty="0">
                          <a:latin typeface="Arial" panose="020B0604020202020204" pitchFamily="34" charset="0"/>
                          <a:cs typeface="Arial" panose="020B0604020202020204" pitchFamily="34" charset="0"/>
                        </a:rPr>
                        <a:t>39,1% ( Absence d’études, absence de connaissances, prix élevé )</a:t>
                      </a:r>
                    </a:p>
                  </a:txBody>
                  <a:tcPr/>
                </a:tc>
                <a:extLst>
                  <a:ext uri="{0D108BD9-81ED-4DB2-BD59-A6C34878D82A}">
                    <a16:rowId xmlns:a16="http://schemas.microsoft.com/office/drawing/2014/main" val="2755173420"/>
                  </a:ext>
                </a:extLst>
              </a:tr>
              <a:tr h="558675">
                <a:tc>
                  <a:txBody>
                    <a:bodyPr/>
                    <a:lstStyle/>
                    <a:p>
                      <a:r>
                        <a:rPr lang="fr-FR" sz="1400" dirty="0">
                          <a:latin typeface="Arial" panose="020B0604020202020204" pitchFamily="34" charset="0"/>
                          <a:cs typeface="Arial" panose="020B0604020202020204" pitchFamily="34" charset="0"/>
                        </a:rPr>
                        <a:t>Disposition d’un des vaccins </a:t>
                      </a:r>
                    </a:p>
                  </a:txBody>
                  <a:tcPr/>
                </a:tc>
                <a:tc>
                  <a:txBody>
                    <a:bodyPr/>
                    <a:lstStyle/>
                    <a:p>
                      <a:r>
                        <a:rPr lang="fr-FR" sz="1400" dirty="0">
                          <a:latin typeface="Arial" panose="020B0604020202020204" pitchFamily="34" charset="0"/>
                          <a:cs typeface="Arial" panose="020B0604020202020204" pitchFamily="34" charset="0"/>
                        </a:rPr>
                        <a:t>16,2%</a:t>
                      </a:r>
                    </a:p>
                  </a:txBody>
                  <a:tcPr/>
                </a:tc>
                <a:extLst>
                  <a:ext uri="{0D108BD9-81ED-4DB2-BD59-A6C34878D82A}">
                    <a16:rowId xmlns:a16="http://schemas.microsoft.com/office/drawing/2014/main" val="3418974747"/>
                  </a:ext>
                </a:extLst>
              </a:tr>
              <a:tr h="558675">
                <a:tc>
                  <a:txBody>
                    <a:bodyPr/>
                    <a:lstStyle/>
                    <a:p>
                      <a:r>
                        <a:rPr lang="fr-FR" sz="1400" dirty="0">
                          <a:latin typeface="Arial" panose="020B0604020202020204" pitchFamily="34" charset="0"/>
                          <a:cs typeface="Arial" panose="020B0604020202020204" pitchFamily="34" charset="0"/>
                        </a:rPr>
                        <a:t>Commercialisation du vaccin</a:t>
                      </a:r>
                    </a:p>
                  </a:txBody>
                  <a:tcPr/>
                </a:tc>
                <a:tc>
                  <a:txBody>
                    <a:bodyPr/>
                    <a:lstStyle/>
                    <a:p>
                      <a:r>
                        <a:rPr lang="fr-FR" sz="1400" dirty="0">
                          <a:latin typeface="Arial" panose="020B0604020202020204" pitchFamily="34" charset="0"/>
                          <a:cs typeface="Arial" panose="020B0604020202020204" pitchFamily="34" charset="0"/>
                        </a:rPr>
                        <a:t>16,2% ( Pas de demande )</a:t>
                      </a:r>
                    </a:p>
                  </a:txBody>
                  <a:tcPr/>
                </a:tc>
                <a:extLst>
                  <a:ext uri="{0D108BD9-81ED-4DB2-BD59-A6C34878D82A}">
                    <a16:rowId xmlns:a16="http://schemas.microsoft.com/office/drawing/2014/main" val="3275713825"/>
                  </a:ext>
                </a:extLst>
              </a:tr>
              <a:tr h="591289">
                <a:tc>
                  <a:txBody>
                    <a:bodyPr/>
                    <a:lstStyle/>
                    <a:p>
                      <a:r>
                        <a:rPr lang="fr-FR" sz="1400" dirty="0">
                          <a:latin typeface="Arial" panose="020B0604020202020204" pitchFamily="34" charset="0"/>
                          <a:cs typeface="Arial" panose="020B0604020202020204" pitchFamily="34" charset="0"/>
                        </a:rPr>
                        <a:t>Perception des pharmaciens face à la vaccination</a:t>
                      </a:r>
                    </a:p>
                  </a:txBody>
                  <a:tcPr/>
                </a:tc>
                <a:tc>
                  <a:txBody>
                    <a:bodyPr/>
                    <a:lstStyle/>
                    <a:p>
                      <a:r>
                        <a:rPr lang="fr-FR" sz="1400" dirty="0">
                          <a:latin typeface="Arial" panose="020B0604020202020204" pitchFamily="34" charset="0"/>
                          <a:cs typeface="Arial" panose="020B0604020202020204" pitchFamily="34" charset="0"/>
                        </a:rPr>
                        <a:t>80,6% faible sensibilisation, 17,5% absence d’études, 1,9% indisponibilité du vaccin </a:t>
                      </a:r>
                    </a:p>
                  </a:txBody>
                  <a:tcPr/>
                </a:tc>
                <a:extLst>
                  <a:ext uri="{0D108BD9-81ED-4DB2-BD59-A6C34878D82A}">
                    <a16:rowId xmlns:a16="http://schemas.microsoft.com/office/drawing/2014/main" val="172491758"/>
                  </a:ext>
                </a:extLst>
              </a:tr>
              <a:tr h="558675">
                <a:tc>
                  <a:txBody>
                    <a:bodyPr/>
                    <a:lstStyle/>
                    <a:p>
                      <a:r>
                        <a:rPr lang="fr-FR" sz="1400" dirty="0">
                          <a:latin typeface="Arial" panose="020B0604020202020204" pitchFamily="34" charset="0"/>
                          <a:cs typeface="Arial" panose="020B0604020202020204" pitchFamily="34" charset="0"/>
                        </a:rPr>
                        <a:t>Recommandations des pharmaciens </a:t>
                      </a:r>
                    </a:p>
                  </a:txBody>
                  <a:tcPr/>
                </a:tc>
                <a:tc>
                  <a:txBody>
                    <a:bodyPr/>
                    <a:lstStyle/>
                    <a:p>
                      <a:r>
                        <a:rPr lang="fr-FR" sz="1400" dirty="0">
                          <a:latin typeface="Arial" panose="020B0604020202020204" pitchFamily="34" charset="0"/>
                          <a:cs typeface="Arial" panose="020B0604020202020204" pitchFamily="34" charset="0"/>
                        </a:rPr>
                        <a:t>Sensibilisation médiatique, formations</a:t>
                      </a:r>
                    </a:p>
                  </a:txBody>
                  <a:tcPr/>
                </a:tc>
                <a:extLst>
                  <a:ext uri="{0D108BD9-81ED-4DB2-BD59-A6C34878D82A}">
                    <a16:rowId xmlns:a16="http://schemas.microsoft.com/office/drawing/2014/main" val="3466410044"/>
                  </a:ext>
                </a:extLst>
              </a:tr>
            </a:tbl>
          </a:graphicData>
        </a:graphic>
      </p:graphicFrame>
    </p:spTree>
    <p:extLst>
      <p:ext uri="{BB962C8B-B14F-4D97-AF65-F5344CB8AC3E}">
        <p14:creationId xmlns:p14="http://schemas.microsoft.com/office/powerpoint/2010/main" val="1539134988"/>
      </p:ext>
    </p:extLst>
  </p:cSld>
  <p:clrMapOvr>
    <a:masterClrMapping/>
  </p:clrMapOvr>
</p:sld>
</file>

<file path=ppt/theme/theme1.xml><?xml version="1.0" encoding="utf-8"?>
<a:theme xmlns:a="http://schemas.openxmlformats.org/drawingml/2006/main" name="Cadrage">
  <a:themeElements>
    <a:clrScheme name="Cadrag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adrag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dr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2692</TotalTime>
  <Words>1269</Words>
  <Application>Microsoft Macintosh PowerPoint</Application>
  <PresentationFormat>Grand écran</PresentationFormat>
  <Paragraphs>138</Paragraphs>
  <Slides>14</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14</vt:i4>
      </vt:variant>
    </vt:vector>
  </HeadingPairs>
  <TitlesOfParts>
    <vt:vector size="17" baseType="lpstr">
      <vt:lpstr>Arial</vt:lpstr>
      <vt:lpstr>Franklin Gothic Book</vt:lpstr>
      <vt:lpstr>Cadrage</vt:lpstr>
      <vt:lpstr> VACCINATION CONTRE LES  PAPILLOMAVIRUS HUMAINS : CONNAISSANCES,ATTITUDES ET PRATIQUES DES PHARMACIENS D’OFFICINE DE LA RÉGION DE DAKAR AU SÉNÉGAL.</vt:lpstr>
      <vt:lpstr>INTRODUCTION</vt:lpstr>
      <vt:lpstr>INTRODUCTION</vt:lpstr>
      <vt:lpstr>INTRODUCTION</vt:lpstr>
      <vt:lpstr>1. MATÉRIELS ET MÉTHODES </vt:lpstr>
      <vt:lpstr> 2. RÉSULTATS</vt:lpstr>
      <vt:lpstr> 2. RÉSULTATS     Plan des connaissances</vt:lpstr>
      <vt:lpstr> 2. RÉSULTATS    Plan des attitudes</vt:lpstr>
      <vt:lpstr>2. RÉSULTATS   Plan des pratiques</vt:lpstr>
      <vt:lpstr>3. DISCUSSION  Connaissances</vt:lpstr>
      <vt:lpstr>3. DISCUSSION  Attitudes</vt:lpstr>
      <vt:lpstr>Pratiques</vt:lpstr>
      <vt:lpstr>CONCLUSION</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Johannah Nastassia Andrea ELOUNDOU BANA</dc:creator>
  <cp:lastModifiedBy>Johannah Nastassia Andrea ELOUNDOU BANA</cp:lastModifiedBy>
  <cp:revision>15</cp:revision>
  <dcterms:created xsi:type="dcterms:W3CDTF">2024-05-21T20:02:49Z</dcterms:created>
  <dcterms:modified xsi:type="dcterms:W3CDTF">2024-05-24T15:23:51Z</dcterms:modified>
</cp:coreProperties>
</file>