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23.jpg" ContentType="image/jp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sldIdLst>
    <p:sldId id="294" r:id="rId2"/>
    <p:sldId id="256" r:id="rId3"/>
    <p:sldId id="291" r:id="rId4"/>
    <p:sldId id="295" r:id="rId5"/>
    <p:sldId id="293" r:id="rId6"/>
    <p:sldId id="297" r:id="rId7"/>
    <p:sldId id="287" r:id="rId8"/>
    <p:sldId id="288" r:id="rId9"/>
    <p:sldId id="298" r:id="rId10"/>
    <p:sldId id="289" r:id="rId11"/>
    <p:sldId id="257" r:id="rId12"/>
    <p:sldId id="268" r:id="rId13"/>
    <p:sldId id="264" r:id="rId14"/>
    <p:sldId id="266" r:id="rId15"/>
    <p:sldId id="271" r:id="rId16"/>
    <p:sldId id="258" r:id="rId17"/>
    <p:sldId id="259" r:id="rId18"/>
    <p:sldId id="260" r:id="rId19"/>
    <p:sldId id="278" r:id="rId20"/>
    <p:sldId id="280" r:id="rId21"/>
    <p:sldId id="300" r:id="rId22"/>
    <p:sldId id="281" r:id="rId23"/>
    <p:sldId id="275" r:id="rId24"/>
    <p:sldId id="272" r:id="rId25"/>
    <p:sldId id="273" r:id="rId26"/>
    <p:sldId id="274" r:id="rId27"/>
    <p:sldId id="276" r:id="rId28"/>
    <p:sldId id="277" r:id="rId29"/>
    <p:sldId id="301" r:id="rId30"/>
    <p:sldId id="302" r:id="rId31"/>
    <p:sldId id="299" r:id="rId32"/>
    <p:sldId id="270" r:id="rId33"/>
    <p:sldId id="304" r:id="rId34"/>
    <p:sldId id="303" r:id="rId35"/>
  </p:sldIdLst>
  <p:sldSz cx="9144000" cy="6858000" type="screen4x3"/>
  <p:notesSz cx="6858000" cy="9144000"/>
  <p:custDataLst>
    <p:tags r:id="rId3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F4A62BF-579B-47E3-AE9D-930824D464CC}">
          <p14:sldIdLst>
            <p14:sldId id="294"/>
            <p14:sldId id="256"/>
            <p14:sldId id="291"/>
            <p14:sldId id="295"/>
            <p14:sldId id="293"/>
            <p14:sldId id="297"/>
            <p14:sldId id="287"/>
            <p14:sldId id="288"/>
            <p14:sldId id="298"/>
            <p14:sldId id="289"/>
            <p14:sldId id="257"/>
            <p14:sldId id="268"/>
            <p14:sldId id="264"/>
            <p14:sldId id="266"/>
            <p14:sldId id="271"/>
            <p14:sldId id="258"/>
            <p14:sldId id="259"/>
            <p14:sldId id="260"/>
            <p14:sldId id="278"/>
            <p14:sldId id="280"/>
            <p14:sldId id="300"/>
            <p14:sldId id="281"/>
            <p14:sldId id="275"/>
            <p14:sldId id="272"/>
            <p14:sldId id="273"/>
            <p14:sldId id="274"/>
            <p14:sldId id="276"/>
            <p14:sldId id="277"/>
            <p14:sldId id="301"/>
            <p14:sldId id="302"/>
            <p14:sldId id="299"/>
            <p14:sldId id="270"/>
            <p14:sldId id="304"/>
            <p14:sldId id="303"/>
          </p14:sldIdLst>
        </p14:section>
        <p14:section name="Section sans titre" id="{5D5A4C21-4F27-4B17-90AC-C389EE4A240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CE33"/>
    <a:srgbClr val="96503A"/>
    <a:srgbClr val="4A5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85" autoAdjust="0"/>
    <p:restoredTop sz="93606" autoAdjust="0"/>
  </p:normalViewPr>
  <p:slideViewPr>
    <p:cSldViewPr>
      <p:cViewPr varScale="1">
        <p:scale>
          <a:sx n="96" d="100"/>
          <a:sy n="96" d="100"/>
        </p:scale>
        <p:origin x="69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30C2B-FF6E-45BD-9146-660EC37C2FA9}" type="datetimeFigureOut">
              <a:rPr lang="fr-FR" smtClean="0"/>
              <a:t>23/05/2024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72A72-2325-4973-8B01-0E881BA4A3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06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72A72-2325-4973-8B01-0E881BA4A37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33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F2579-E084-4BE5-B155-114E7DEDDB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365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72A72-2325-4973-8B01-0E881BA4A37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90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mtClean="0">
                <a:latin typeface="Calibri" panose="020F0502020204030204" pitchFamily="34" charset="0"/>
              </a:rPr>
              <a:t>To Keita Oct 2005</a:t>
            </a:r>
          </a:p>
        </p:txBody>
      </p:sp>
      <p:sp>
        <p:nvSpPr>
          <p:cNvPr id="1280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7D81EA-1D91-4A76-A33C-282472444523}" type="slidenum">
              <a:rPr lang="en-US" altLang="fr-FR">
                <a:latin typeface="Calibri" panose="020F0502020204030204" pitchFamily="34" charset="0"/>
              </a:rPr>
              <a:pPr/>
              <a:t>33</a:t>
            </a:fld>
            <a:endParaRPr lang="en-US" altLang="fr-FR">
              <a:latin typeface="Calibri" panose="020F0502020204030204" pitchFamily="34" charset="0"/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02059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58372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58374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75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76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77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78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79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80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81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82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83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84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85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86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87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88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89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90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91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92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93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94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95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96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97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98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399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00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01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02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03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04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05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06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07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08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09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0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1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2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3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4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5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6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7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8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19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20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21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22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23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424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8425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58427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8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29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0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58432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3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434" name="Arc 66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8435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8436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58437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AD5A420-3DFE-4734-99A0-AB17AFB02C91}" type="datetimeFigureOut">
              <a:rPr lang="fr-FR" smtClean="0"/>
              <a:pPr/>
              <a:t>23/05/2024</a:t>
            </a:fld>
            <a:endParaRPr lang="fr-FR"/>
          </a:p>
        </p:txBody>
      </p:sp>
      <p:sp>
        <p:nvSpPr>
          <p:cNvPr id="58438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8439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E34AEFF-7716-42AD-9022-99AD127F58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D5A420-3DFE-4734-99A0-AB17AFB02C91}" type="datetimeFigureOut">
              <a:rPr lang="fr-FR" smtClean="0"/>
              <a:pPr/>
              <a:t>23/05/2024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4AEFF-7716-42AD-9022-99AD127F58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D5A420-3DFE-4734-99A0-AB17AFB02C91}" type="datetimeFigureOut">
              <a:rPr lang="fr-FR" smtClean="0"/>
              <a:pPr/>
              <a:t>23/05/2024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4AEFF-7716-42AD-9022-99AD127F58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5A420-3DFE-4734-99A0-AB17AFB02C91}" type="datetimeFigureOut">
              <a:rPr lang="fr-FR" smtClean="0"/>
              <a:pPr/>
              <a:t>23/05/2024</a:t>
            </a:fld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34AEFF-7716-42AD-9022-99AD127F58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42539" y="1542079"/>
            <a:ext cx="8291501" cy="430946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</a:t>
            </a:r>
            <a:endParaRPr lang="en-US" noProof="0" smtClean="0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600200"/>
            <a:ext cx="35433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5433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D5A420-3DFE-4734-99A0-AB17AFB02C91}" type="datetimeFigureOut">
              <a:rPr lang="fr-FR" smtClean="0"/>
              <a:pPr/>
              <a:t>23/05/2024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4AEFF-7716-42AD-9022-99AD127F58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D5A420-3DFE-4734-99A0-AB17AFB02C91}" type="datetimeFigureOut">
              <a:rPr lang="fr-FR" smtClean="0"/>
              <a:pPr/>
              <a:t>23/05/2024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4AEFF-7716-42AD-9022-99AD127F58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D5A420-3DFE-4734-99A0-AB17AFB02C91}" type="datetimeFigureOut">
              <a:rPr lang="fr-FR" smtClean="0"/>
              <a:pPr/>
              <a:t>23/05/2024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4AEFF-7716-42AD-9022-99AD127F58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D5A420-3DFE-4734-99A0-AB17AFB02C91}" type="datetimeFigureOut">
              <a:rPr lang="fr-FR" smtClean="0"/>
              <a:pPr/>
              <a:t>23/05/2024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4AEFF-7716-42AD-9022-99AD127F58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D5A420-3DFE-4734-99A0-AB17AFB02C91}" type="datetimeFigureOut">
              <a:rPr lang="fr-FR" smtClean="0"/>
              <a:pPr/>
              <a:t>23/05/2024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4AEFF-7716-42AD-9022-99AD127F58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D5A420-3DFE-4734-99A0-AB17AFB02C91}" type="datetimeFigureOut">
              <a:rPr lang="fr-FR" smtClean="0"/>
              <a:pPr/>
              <a:t>23/05/2024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4AEFF-7716-42AD-9022-99AD127F58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D5A420-3DFE-4734-99A0-AB17AFB02C91}" type="datetimeFigureOut">
              <a:rPr lang="fr-FR" smtClean="0"/>
              <a:pPr/>
              <a:t>23/05/2024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4AEFF-7716-42AD-9022-99AD127F58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D5A420-3DFE-4734-99A0-AB17AFB02C91}" type="datetimeFigureOut">
              <a:rPr lang="fr-FR" smtClean="0"/>
              <a:pPr/>
              <a:t>23/05/2024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4AEFF-7716-42AD-9022-99AD127F58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5734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5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5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5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5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5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5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5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5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5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5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6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6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6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6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6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6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6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6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6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6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7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5737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7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7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7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7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7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7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7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8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8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8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8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8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8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8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8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8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8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9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9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9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9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9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9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9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9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9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39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40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740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57404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06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740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5740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740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AD5A420-3DFE-4734-99A0-AB17AFB02C91}" type="datetimeFigureOut">
              <a:rPr lang="fr-FR" smtClean="0"/>
              <a:pPr/>
              <a:t>23/05/2024</a:t>
            </a:fld>
            <a:endParaRPr lang="fr-FR"/>
          </a:p>
        </p:txBody>
      </p:sp>
      <p:sp>
        <p:nvSpPr>
          <p:cNvPr id="5741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57411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34AEFF-7716-42AD-9022-99AD127F583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schoucasgourmands.org/produits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wedogood.co/makesense" TargetMode="External"/><Relationship Id="rId5" Type="http://schemas.openxmlformats.org/officeDocument/2006/relationships/image" Target="../media/image26.jpg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208912" cy="57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Carte sanitaire du Burkina </a:t>
            </a:r>
            <a:r>
              <a:rPr lang="fr-FR" b="1" dirty="0"/>
              <a:t>F</a:t>
            </a:r>
            <a:r>
              <a:rPr lang="fr-FR" b="1" dirty="0" smtClean="0"/>
              <a:t>aso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EE044-1B42-4F16-AD08-E22A2ABD3B2A}" type="slidenum">
              <a:rPr lang="fr-FR" smtClean="0"/>
              <a:t>10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" y="1196752"/>
            <a:ext cx="8302769" cy="5490443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 bwMode="auto">
          <a:xfrm flipH="1" flipV="1">
            <a:off x="4499993" y="3941974"/>
            <a:ext cx="1332146" cy="208741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onnecteur droit avec flèche 12"/>
          <p:cNvCxnSpPr/>
          <p:nvPr/>
        </p:nvCxnSpPr>
        <p:spPr bwMode="auto">
          <a:xfrm flipH="1" flipV="1">
            <a:off x="1835696" y="4869160"/>
            <a:ext cx="3996443" cy="116022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ZoneTexte 17"/>
          <p:cNvSpPr txBox="1"/>
          <p:nvPr/>
        </p:nvSpPr>
        <p:spPr>
          <a:xfrm>
            <a:off x="3905231" y="5988959"/>
            <a:ext cx="4621586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75000"/>
                  </a:schemeClr>
                </a:solidFill>
              </a:rPr>
              <a:t>densité de gynécologues et de </a:t>
            </a:r>
            <a:r>
              <a:rPr lang="fr-FR" dirty="0" smtClean="0">
                <a:solidFill>
                  <a:schemeClr val="tx1">
                    <a:lumMod val="75000"/>
                  </a:schemeClr>
                </a:solidFill>
              </a:rPr>
              <a:t>sage-femme</a:t>
            </a:r>
            <a:endParaRPr lang="fr-FR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9632" y="1556792"/>
            <a:ext cx="221227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D’ou vient l’idée ???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985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76672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</a:rPr>
              <a:t>Création</a:t>
            </a:r>
            <a:endParaRPr lang="fr-FR" sz="4400" b="1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0384" y="2276872"/>
            <a:ext cx="81369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fr-FR" sz="2800" b="1" dirty="0" smtClean="0">
                <a:solidFill>
                  <a:srgbClr val="002060"/>
                </a:solidFill>
              </a:rPr>
              <a:t>Date de création : 21 juin 2012</a:t>
            </a:r>
          </a:p>
          <a:p>
            <a:pPr>
              <a:spcBef>
                <a:spcPts val="3600"/>
              </a:spcBef>
            </a:pPr>
            <a:r>
              <a:rPr lang="fr-FR" sz="2800" b="1" dirty="0" smtClean="0">
                <a:solidFill>
                  <a:srgbClr val="002060"/>
                </a:solidFill>
              </a:rPr>
              <a:t>Reconnue par l’Administration Nationale : récépissé </a:t>
            </a:r>
            <a:r>
              <a:rPr lang="fr-FR" sz="2000" b="1" dirty="0" smtClean="0">
                <a:solidFill>
                  <a:srgbClr val="0070C0"/>
                </a:solidFill>
              </a:rPr>
              <a:t>N°2012/000871/MATDS/SG/DGLPAP/DAOSOC</a:t>
            </a:r>
            <a:endParaRPr lang="fr-F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89816" y="1322585"/>
            <a:ext cx="828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Pourquoi avons-nous créé SCCB ?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2132856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3600"/>
              </a:spcBef>
              <a:buFontTx/>
              <a:buChar char="-"/>
            </a:pPr>
            <a:r>
              <a:rPr lang="fr-FR" sz="2800" b="1" dirty="0" smtClean="0">
                <a:solidFill>
                  <a:srgbClr val="002060"/>
                </a:solidFill>
                <a:sym typeface="Symbol"/>
              </a:rPr>
              <a:t>Nécessité de rejoindre les femmes là où elles sont pour le dépistage</a:t>
            </a:r>
          </a:p>
          <a:p>
            <a:pPr marL="457200" indent="-457200">
              <a:spcBef>
                <a:spcPts val="3600"/>
              </a:spcBef>
              <a:buFontTx/>
              <a:buChar char="-"/>
            </a:pPr>
            <a:r>
              <a:rPr lang="fr-FR" sz="2800" b="1" dirty="0" smtClean="0">
                <a:solidFill>
                  <a:srgbClr val="02C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sym typeface="Symbol"/>
              </a:rPr>
              <a:t>Une de stratégies  = équipe mobile</a:t>
            </a:r>
          </a:p>
          <a:p>
            <a:pPr marL="457200" indent="-457200">
              <a:spcBef>
                <a:spcPts val="3600"/>
              </a:spcBef>
              <a:buFontTx/>
              <a:buChar char="-"/>
            </a:pPr>
            <a:r>
              <a:rPr lang="fr-FR" sz="2800" b="1" dirty="0" smtClean="0">
                <a:solidFill>
                  <a:srgbClr val="002060"/>
                </a:solidFill>
                <a:sym typeface="Symbol"/>
              </a:rPr>
              <a:t>C’est la principale motivation de la création de SCCB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476672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</a:rPr>
              <a:t>Création</a:t>
            </a:r>
            <a:endParaRPr lang="fr-FR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76672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</a:rPr>
              <a:t>Création</a:t>
            </a:r>
            <a:endParaRPr lang="fr-FR" sz="44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46113"/>
            <a:ext cx="7704856" cy="54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76672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</a:rPr>
              <a:t>Création</a:t>
            </a:r>
            <a:endParaRPr lang="fr-FR" sz="44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2290227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4800" b="1" dirty="0">
                <a:solidFill>
                  <a:srgbClr val="943634"/>
                </a:solidFill>
                <a:latin typeface="Copperplate Gothic Bold"/>
                <a:ea typeface="Times New Roman"/>
                <a:cs typeface="Arial"/>
              </a:rPr>
              <a:t>Stop cancer du col Burkina </a:t>
            </a:r>
            <a:endParaRPr lang="fr-FR" sz="2000" dirty="0">
              <a:latin typeface="Times New Roman"/>
              <a:ea typeface="Times New Roman"/>
              <a:cs typeface="Angsana New"/>
            </a:endParaRPr>
          </a:p>
          <a:p>
            <a:pPr indent="226695" algn="ctr">
              <a:spcAft>
                <a:spcPts val="0"/>
              </a:spcAft>
            </a:pPr>
            <a:r>
              <a:rPr lang="fr-FR" sz="5400" b="1" u="sng" dirty="0">
                <a:latin typeface="Times New Roman"/>
                <a:ea typeface="Times New Roman"/>
                <a:cs typeface="Angsana New"/>
              </a:rPr>
              <a:t>Siège</a:t>
            </a:r>
            <a:r>
              <a:rPr lang="fr-FR" sz="3200" dirty="0">
                <a:latin typeface="Times New Roman"/>
                <a:ea typeface="Times New Roman"/>
                <a:cs typeface="Angsana New"/>
              </a:rPr>
              <a:t> : 275, avenue Monseigneur </a:t>
            </a:r>
            <a:r>
              <a:rPr lang="fr-FR" sz="3200" dirty="0" err="1">
                <a:latin typeface="Times New Roman"/>
                <a:ea typeface="Times New Roman"/>
                <a:cs typeface="Angsana New"/>
              </a:rPr>
              <a:t>Joanny</a:t>
            </a:r>
            <a:r>
              <a:rPr lang="fr-FR" sz="3200" dirty="0">
                <a:latin typeface="Times New Roman"/>
                <a:ea typeface="Times New Roman"/>
                <a:cs typeface="Angsana New"/>
              </a:rPr>
              <a:t> </a:t>
            </a:r>
            <a:r>
              <a:rPr lang="fr-FR" sz="3200" dirty="0" err="1">
                <a:latin typeface="Times New Roman"/>
                <a:ea typeface="Times New Roman"/>
                <a:cs typeface="Angsana New"/>
              </a:rPr>
              <a:t>Thienou</a:t>
            </a:r>
            <a:r>
              <a:rPr lang="fr-FR" sz="3200" dirty="0">
                <a:latin typeface="Times New Roman"/>
                <a:ea typeface="Times New Roman"/>
                <a:cs typeface="Angsana New"/>
              </a:rPr>
              <a:t>. 01 BP 1130 Ouagadougou 01. Téléphone : +226 62049985/+226 68532862. E-mail : sccbf2@yahoo.fr</a:t>
            </a:r>
            <a:endParaRPr lang="fr-FR" sz="2000" dirty="0">
              <a:effectLst/>
              <a:latin typeface="Times New Roman"/>
              <a:ea typeface="Times New Roman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2010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111423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</a:rPr>
              <a:t>Membres</a:t>
            </a:r>
            <a:endParaRPr lang="fr-FR" sz="4400" b="1" baseline="30000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45840" y="1700808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fr-FR" sz="2200" b="1" dirty="0" smtClean="0">
                <a:solidFill>
                  <a:srgbClr val="002060"/>
                </a:solidFill>
              </a:rPr>
              <a:t>Gynécologues</a:t>
            </a:r>
          </a:p>
          <a:p>
            <a:pPr>
              <a:spcBef>
                <a:spcPts val="3600"/>
              </a:spcBef>
            </a:pPr>
            <a:r>
              <a:rPr lang="fr-FR" sz="2200" b="1" dirty="0" smtClean="0">
                <a:solidFill>
                  <a:srgbClr val="002060"/>
                </a:solidFill>
              </a:rPr>
              <a:t>Chirurgiens</a:t>
            </a:r>
          </a:p>
          <a:p>
            <a:pPr>
              <a:spcBef>
                <a:spcPts val="3600"/>
              </a:spcBef>
            </a:pPr>
            <a:r>
              <a:rPr lang="fr-FR" sz="2200" b="1" dirty="0" smtClean="0">
                <a:solidFill>
                  <a:srgbClr val="002060"/>
                </a:solidFill>
              </a:rPr>
              <a:t>Sages femmes </a:t>
            </a:r>
          </a:p>
          <a:p>
            <a:pPr>
              <a:spcBef>
                <a:spcPts val="3600"/>
              </a:spcBef>
            </a:pPr>
            <a:r>
              <a:rPr lang="fr-FR" sz="2200" b="1" dirty="0" smtClean="0">
                <a:solidFill>
                  <a:srgbClr val="002060"/>
                </a:solidFill>
              </a:rPr>
              <a:t>Anthropologues</a:t>
            </a:r>
          </a:p>
          <a:p>
            <a:pPr>
              <a:spcBef>
                <a:spcPts val="3600"/>
              </a:spcBef>
            </a:pPr>
            <a:r>
              <a:rPr lang="fr-FR" sz="2200" b="1" dirty="0" smtClean="0">
                <a:solidFill>
                  <a:srgbClr val="002060"/>
                </a:solidFill>
              </a:rPr>
              <a:t>NB : toute personne épousant les objectifs de SCCB peut adhérer</a:t>
            </a:r>
          </a:p>
        </p:txBody>
      </p:sp>
    </p:spTree>
    <p:extLst>
      <p:ext uri="{BB962C8B-B14F-4D97-AF65-F5344CB8AC3E}">
        <p14:creationId xmlns:p14="http://schemas.microsoft.com/office/powerpoint/2010/main" val="27128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332656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</a:rPr>
              <a:t>Objectifs </a:t>
            </a:r>
            <a:r>
              <a:rPr lang="fr-FR" sz="4400" b="1" baseline="30000" dirty="0" smtClean="0">
                <a:solidFill>
                  <a:srgbClr val="002060"/>
                </a:solidFill>
              </a:rPr>
              <a:t>1</a:t>
            </a:r>
            <a:endParaRPr lang="fr-FR" sz="4400" b="1" baseline="30000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19592" y="2623810"/>
            <a:ext cx="792887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fr-FR" sz="2800" b="1" dirty="0" smtClean="0">
                <a:solidFill>
                  <a:srgbClr val="0070C0"/>
                </a:solidFill>
              </a:rPr>
              <a:t>Objectif général : </a:t>
            </a:r>
            <a:r>
              <a:rPr lang="fr-FR" sz="2800" b="1" dirty="0" smtClean="0">
                <a:solidFill>
                  <a:srgbClr val="002060"/>
                </a:solidFill>
              </a:rPr>
              <a:t>contribuer à la réduction de la morbidité et la mortalité par le cancer du col de l’utérus au Burkina Faso</a:t>
            </a:r>
          </a:p>
          <a:p>
            <a:pPr>
              <a:spcBef>
                <a:spcPts val="3600"/>
              </a:spcBef>
            </a:pPr>
            <a:endParaRPr lang="fr-F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05840" y="111423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</a:rPr>
              <a:t>Objectifs </a:t>
            </a:r>
            <a:r>
              <a:rPr lang="fr-FR" sz="4400" b="1" baseline="30000" dirty="0" smtClean="0">
                <a:solidFill>
                  <a:srgbClr val="002060"/>
                </a:solidFill>
              </a:rPr>
              <a:t>1</a:t>
            </a:r>
            <a:endParaRPr lang="fr-FR" sz="4400" b="1" baseline="30000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835025"/>
            <a:ext cx="874846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fr-FR" sz="2800" b="1" dirty="0" smtClean="0">
                <a:solidFill>
                  <a:srgbClr val="0070C0"/>
                </a:solidFill>
              </a:rPr>
              <a:t>Objectifs spécifiques: </a:t>
            </a:r>
          </a:p>
          <a:p>
            <a:pPr marL="514350" indent="-514350">
              <a:spcBef>
                <a:spcPts val="3600"/>
              </a:spcBef>
              <a:buFont typeface="+mj-lt"/>
              <a:buAutoNum type="arabicPeriod"/>
            </a:pPr>
            <a:r>
              <a:rPr lang="fr-FR" sz="2200" b="1" dirty="0" smtClean="0">
                <a:solidFill>
                  <a:srgbClr val="002060"/>
                </a:solidFill>
              </a:rPr>
              <a:t>Organiser le dépistage et prise en charge en ambulatoire des lésions précancéreuses du col de l’utérus +++</a:t>
            </a:r>
          </a:p>
          <a:p>
            <a:pPr marL="514350" indent="-514350">
              <a:spcBef>
                <a:spcPts val="3600"/>
              </a:spcBef>
              <a:buFont typeface="+mj-lt"/>
              <a:buAutoNum type="arabicPeriod"/>
            </a:pPr>
            <a:r>
              <a:rPr lang="fr-FR" sz="2200" b="1" dirty="0" smtClean="0">
                <a:solidFill>
                  <a:srgbClr val="002060"/>
                </a:solidFill>
              </a:rPr>
              <a:t>Promouvoir les moyens de prévention</a:t>
            </a:r>
          </a:p>
          <a:p>
            <a:pPr marL="514350" indent="-514350">
              <a:spcBef>
                <a:spcPts val="3600"/>
              </a:spcBef>
              <a:buFont typeface="+mj-lt"/>
              <a:buAutoNum type="arabicPeriod"/>
            </a:pPr>
            <a:r>
              <a:rPr lang="fr-FR" sz="2200" b="1" dirty="0" smtClean="0">
                <a:solidFill>
                  <a:srgbClr val="002060"/>
                </a:solidFill>
              </a:rPr>
              <a:t>Renforcer la prise en charge des patientes atteintes de cancer invasif du col de l’utérus</a:t>
            </a:r>
          </a:p>
          <a:p>
            <a:pPr marL="514350" indent="-514350">
              <a:spcBef>
                <a:spcPts val="3600"/>
              </a:spcBef>
              <a:buFont typeface="+mj-lt"/>
              <a:buAutoNum type="arabicPeriod"/>
            </a:pPr>
            <a:r>
              <a:rPr lang="fr-FR" sz="2200" b="1" dirty="0" smtClean="0">
                <a:solidFill>
                  <a:srgbClr val="002060"/>
                </a:solidFill>
              </a:rPr>
              <a:t>Soutenir les femmes atteintes de cancer du col </a:t>
            </a:r>
          </a:p>
          <a:p>
            <a:pPr marL="514350" indent="-514350">
              <a:spcBef>
                <a:spcPts val="3600"/>
              </a:spcBef>
              <a:buFont typeface="+mj-lt"/>
              <a:buAutoNum type="arabicPeriod"/>
            </a:pPr>
            <a:r>
              <a:rPr lang="fr-FR" sz="2200" b="1" dirty="0" smtClean="0">
                <a:solidFill>
                  <a:srgbClr val="002060"/>
                </a:solidFill>
              </a:rPr>
              <a:t>Former les agents de santé sur le dépistage et le traitement des lésions précancéreuses du col de l’utérus</a:t>
            </a:r>
            <a:endParaRPr lang="fr-FR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7304" y="111423"/>
            <a:ext cx="9151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002060"/>
                </a:solidFill>
              </a:rPr>
              <a:t>Objectifs </a:t>
            </a:r>
            <a:r>
              <a:rPr lang="fr-FR" sz="4400" b="1" baseline="30000" dirty="0" smtClean="0">
                <a:solidFill>
                  <a:srgbClr val="002060"/>
                </a:solidFill>
              </a:rPr>
              <a:t>1</a:t>
            </a:r>
            <a:endParaRPr lang="fr-FR" sz="4400" b="1" baseline="30000" dirty="0">
              <a:solidFill>
                <a:srgbClr val="00206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11560" y="880864"/>
            <a:ext cx="813690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fr-FR" sz="2400" b="1" dirty="0" smtClean="0">
                <a:solidFill>
                  <a:srgbClr val="0070C0"/>
                </a:solidFill>
              </a:rPr>
              <a:t>Objectifs spécifiques (suite): </a:t>
            </a:r>
          </a:p>
          <a:p>
            <a:pPr marL="514350" indent="-514350">
              <a:spcBef>
                <a:spcPts val="3600"/>
              </a:spcBef>
              <a:buFont typeface="+mj-lt"/>
              <a:buAutoNum type="arabicPeriod" startAt="6"/>
            </a:pPr>
            <a:r>
              <a:rPr lang="fr-FR" sz="2200" b="1" dirty="0" smtClean="0">
                <a:solidFill>
                  <a:srgbClr val="002060"/>
                </a:solidFill>
              </a:rPr>
              <a:t>Sensibiliser la population sur l’intérêt du dépistage précoce du cancer du col de l’utérus</a:t>
            </a:r>
          </a:p>
          <a:p>
            <a:pPr marL="514350" indent="-514350">
              <a:spcBef>
                <a:spcPts val="3600"/>
              </a:spcBef>
              <a:buFont typeface="+mj-lt"/>
              <a:buAutoNum type="arabicPeriod" startAt="6"/>
            </a:pPr>
            <a:r>
              <a:rPr lang="fr-FR" sz="2200" b="1" dirty="0" smtClean="0">
                <a:solidFill>
                  <a:srgbClr val="002060"/>
                </a:solidFill>
              </a:rPr>
              <a:t>Doter des centres de santé en appareil de cryothérapie</a:t>
            </a:r>
          </a:p>
          <a:p>
            <a:pPr marL="514350" indent="-514350">
              <a:spcBef>
                <a:spcPts val="3600"/>
              </a:spcBef>
              <a:buFont typeface="+mj-lt"/>
              <a:buAutoNum type="arabicPeriod" startAt="6"/>
            </a:pPr>
            <a:r>
              <a:rPr lang="fr-FR" sz="2200" b="1" dirty="0" smtClean="0">
                <a:solidFill>
                  <a:srgbClr val="002060"/>
                </a:solidFill>
              </a:rPr>
              <a:t>Promouvoir la recherche sur le cancer du col de l’utérus</a:t>
            </a:r>
          </a:p>
          <a:p>
            <a:pPr marL="514350" indent="-514350">
              <a:spcBef>
                <a:spcPts val="3600"/>
              </a:spcBef>
              <a:buFont typeface="+mj-lt"/>
              <a:buAutoNum type="arabicPeriod" startAt="6"/>
            </a:pPr>
            <a:r>
              <a:rPr lang="fr-FR" sz="2200" b="1" dirty="0" smtClean="0">
                <a:solidFill>
                  <a:srgbClr val="002060"/>
                </a:solidFill>
              </a:rPr>
              <a:t>Contribuer à la mise en place d’un programme national de lutte contre le cancer du col de l’utérus</a:t>
            </a:r>
          </a:p>
          <a:p>
            <a:pPr marL="514350" indent="-514350">
              <a:spcBef>
                <a:spcPts val="3600"/>
              </a:spcBef>
              <a:buFont typeface="+mj-lt"/>
              <a:buAutoNum type="arabicPeriod" startAt="6"/>
            </a:pPr>
            <a:r>
              <a:rPr lang="fr-FR" sz="2200" b="1" dirty="0" smtClean="0">
                <a:solidFill>
                  <a:srgbClr val="002060"/>
                </a:solidFill>
              </a:rPr>
              <a:t>Collaborer avec MS, partenaires, Associations</a:t>
            </a:r>
            <a:endParaRPr lang="fr-FR" sz="2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1791"/>
            <a:ext cx="7742380" cy="561154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19774"/>
            <a:ext cx="9144000" cy="369332"/>
          </a:xfrm>
          <a:prstGeom prst="rect">
            <a:avLst/>
          </a:prstGeom>
          <a:solidFill>
            <a:srgbClr val="02CE33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A DEBUT==SOUTIEN DU MINISTERE DE LA SANTE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05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3140968"/>
            <a:ext cx="77768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70C0"/>
                </a:solidFill>
              </a:rPr>
              <a:t> </a:t>
            </a:r>
            <a:r>
              <a:rPr lang="fr-FR" sz="4000" b="1" dirty="0" smtClean="0">
                <a:solidFill>
                  <a:srgbClr val="0070C0"/>
                </a:solidFill>
              </a:rPr>
              <a:t>Cas de l’</a:t>
            </a:r>
            <a:r>
              <a:rPr lang="fr-FR" sz="3200" b="1" dirty="0" smtClean="0">
                <a:solidFill>
                  <a:srgbClr val="0070C0"/>
                </a:solidFill>
              </a:rPr>
              <a:t>ASSOCIATION</a:t>
            </a:r>
            <a:endParaRPr lang="fr-FR" sz="3200" b="1" dirty="0">
              <a:solidFill>
                <a:srgbClr val="0070C0"/>
              </a:solidFill>
            </a:endParaRPr>
          </a:p>
          <a:p>
            <a:r>
              <a:rPr lang="fr-FR" sz="3200" b="1" dirty="0" smtClean="0">
                <a:solidFill>
                  <a:srgbClr val="002060"/>
                </a:solidFill>
              </a:rPr>
              <a:t>STOP CANCER DU COL </a:t>
            </a:r>
            <a:endParaRPr lang="fr-FR" sz="3200" b="1" dirty="0" smtClean="0">
              <a:solidFill>
                <a:srgbClr val="002060"/>
              </a:solidFill>
            </a:endParaRPr>
          </a:p>
          <a:p>
            <a:r>
              <a:rPr lang="fr-FR" sz="3200" b="1" dirty="0" smtClean="0">
                <a:solidFill>
                  <a:srgbClr val="002060"/>
                </a:solidFill>
              </a:rPr>
              <a:t>DE </a:t>
            </a:r>
            <a:r>
              <a:rPr lang="fr-FR" sz="3200" b="1" dirty="0" smtClean="0">
                <a:solidFill>
                  <a:srgbClr val="002060"/>
                </a:solidFill>
              </a:rPr>
              <a:t>L’UTERUS AU BURKINA</a:t>
            </a:r>
          </a:p>
          <a:p>
            <a:r>
              <a:rPr lang="fr-FR" sz="3200" b="1" dirty="0" smtClean="0">
                <a:solidFill>
                  <a:srgbClr val="00B0F0"/>
                </a:solidFill>
              </a:rPr>
              <a:t>(SCCB)</a:t>
            </a:r>
            <a:endParaRPr lang="fr-FR" sz="3200" b="1" dirty="0">
              <a:solidFill>
                <a:srgbClr val="00B0F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4" y="188640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70C0"/>
                </a:solidFill>
              </a:rPr>
              <a:t>Contribution de la société civile à l’élimination du cancer du col de l’utérus au Burkina Faso</a:t>
            </a:r>
            <a:endParaRPr lang="fr-FR" sz="40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863" y="3365155"/>
            <a:ext cx="2887888" cy="27483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827584" y="6180175"/>
            <a:ext cx="803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Ouattara </a:t>
            </a:r>
            <a:r>
              <a:rPr lang="fr-FR" b="1" dirty="0" err="1" smtClean="0"/>
              <a:t>Adama</a:t>
            </a:r>
            <a:r>
              <a:rPr lang="fr-FR" dirty="0" smtClean="0"/>
              <a:t>, </a:t>
            </a:r>
            <a:r>
              <a:rPr lang="fr-FR" dirty="0" err="1" smtClean="0"/>
              <a:t>Kiemtore</a:t>
            </a:r>
            <a:r>
              <a:rPr lang="fr-FR" dirty="0" smtClean="0"/>
              <a:t> </a:t>
            </a:r>
            <a:r>
              <a:rPr lang="fr-FR" dirty="0" err="1" smtClean="0"/>
              <a:t>Sibraogo</a:t>
            </a:r>
            <a:r>
              <a:rPr lang="fr-FR" dirty="0" smtClean="0"/>
              <a:t>, </a:t>
            </a:r>
            <a:r>
              <a:rPr lang="fr-FR" dirty="0" err="1" smtClean="0"/>
              <a:t>Lankaonde</a:t>
            </a:r>
            <a:r>
              <a:rPr lang="fr-FR" dirty="0" smtClean="0"/>
              <a:t> Natacha, </a:t>
            </a:r>
            <a:r>
              <a:rPr lang="fr-FR" dirty="0" err="1" smtClean="0"/>
              <a:t>Lankaonde</a:t>
            </a:r>
            <a:r>
              <a:rPr lang="fr-FR" dirty="0" smtClean="0"/>
              <a:t> Jean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0256"/>
            <a:ext cx="8136904" cy="59903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03648" y="207090"/>
            <a:ext cx="6378541" cy="646331"/>
          </a:xfrm>
          <a:prstGeom prst="rect">
            <a:avLst/>
          </a:prstGeom>
          <a:solidFill>
            <a:srgbClr val="02CE33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A DEBUT==SOUTIEN DE PARTENAIRES EXTERIEURES AVEC</a:t>
            </a:r>
          </a:p>
          <a:p>
            <a:r>
              <a:rPr lang="fr-FR" dirty="0" smtClean="0"/>
              <a:t> ACQUISITION D’UNE AMBULANCE MOBILE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2567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3" y="548680"/>
            <a:ext cx="8910139" cy="5190156"/>
          </a:xfrm>
          <a:prstGeom prst="rect">
            <a:avLst/>
          </a:prstGeom>
        </p:spPr>
      </p:pic>
      <p:sp>
        <p:nvSpPr>
          <p:cNvPr id="3" name="Bouée 2"/>
          <p:cNvSpPr/>
          <p:nvPr/>
        </p:nvSpPr>
        <p:spPr bwMode="auto">
          <a:xfrm>
            <a:off x="7271792" y="1700808"/>
            <a:ext cx="1872208" cy="1274440"/>
          </a:xfrm>
          <a:prstGeom prst="donut">
            <a:avLst>
              <a:gd name="adj" fmla="val 6938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94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4" y="432969"/>
            <a:ext cx="8507012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13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80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56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06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720"/>
            <a:ext cx="9144000" cy="60797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49388"/>
            <a:ext cx="9144000" cy="369332"/>
          </a:xfrm>
          <a:prstGeom prst="rect">
            <a:avLst/>
          </a:prstGeom>
          <a:solidFill>
            <a:srgbClr val="02CE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Esprit d’équipe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99558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46702"/>
            <a:ext cx="7608845" cy="570663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116632"/>
            <a:ext cx="9144000" cy="369332"/>
          </a:xfrm>
          <a:prstGeom prst="rect">
            <a:avLst/>
          </a:prstGeom>
          <a:solidFill>
            <a:srgbClr val="02CE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AU DELA DU DEPISTAGE DU CANCER DU COL DE L’UTERUS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918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504" y="116632"/>
            <a:ext cx="9145016" cy="369332"/>
          </a:xfrm>
          <a:prstGeom prst="rect">
            <a:avLst/>
          </a:prstGeom>
          <a:solidFill>
            <a:srgbClr val="02CE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Matériel adapté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4270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18551"/>
              </p:ext>
            </p:extLst>
          </p:nvPr>
        </p:nvGraphicFramePr>
        <p:xfrm>
          <a:off x="578123" y="2060848"/>
          <a:ext cx="8170341" cy="3604770"/>
        </p:xfrm>
        <a:graphic>
          <a:graphicData uri="http://schemas.openxmlformats.org/drawingml/2006/table">
            <a:tbl>
              <a:tblPr/>
              <a:tblGrid>
                <a:gridCol w="5218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4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/>
                        </a:rPr>
                        <a:t>RESULTATS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/>
                        </a:rPr>
                        <a:t>NOMBRE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869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</a:rPr>
                        <a:t>Tests</a:t>
                      </a:r>
                      <a:r>
                        <a:rPr lang="fr-FR" sz="2800" b="0" i="0" u="none" strike="noStrike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</a:rPr>
                        <a:t> IVA</a:t>
                      </a:r>
                      <a:endParaRPr lang="fr-FR" sz="2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25 718</a:t>
                      </a:r>
                      <a:endParaRPr lang="fr-FR" sz="2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869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</a:rPr>
                        <a:t>Cryothérapie </a:t>
                      </a:r>
                      <a:endParaRPr lang="fr-FR" sz="2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1845</a:t>
                      </a:r>
                      <a:endParaRPr lang="fr-FR" sz="2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869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</a:rPr>
                        <a:t>RAD</a:t>
                      </a:r>
                      <a:endParaRPr lang="fr-FR" sz="2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304</a:t>
                      </a:r>
                      <a:endParaRPr lang="fr-FR" sz="2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869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</a:rPr>
                        <a:t>Thermo-coagulation</a:t>
                      </a:r>
                      <a:endParaRPr lang="fr-FR" sz="2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123</a:t>
                      </a:r>
                      <a:endParaRPr lang="fr-FR" sz="28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869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0" i="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</a:rPr>
                        <a:t>Cancer </a:t>
                      </a:r>
                      <a:r>
                        <a:rPr lang="fr-FR" sz="2800" b="0" i="0" u="none" strike="noStrike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/>
                        </a:rPr>
                        <a:t>invasif diagnostiqués</a:t>
                      </a:r>
                      <a:endParaRPr lang="fr-FR" sz="2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306</a:t>
                      </a:r>
                      <a:endParaRPr lang="fr-FR" sz="28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39552" y="764704"/>
            <a:ext cx="764386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 Black" pitchFamily="34" charset="0"/>
              </a:rPr>
              <a:t>TABLEAU RECAPUTILATIF DES RESULTATS ; 2012-2022</a:t>
            </a:r>
            <a:endParaRPr lang="fr-FR" sz="2800" dirty="0">
              <a:latin typeface="Arial Black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37946"/>
            <a:ext cx="9145016" cy="769441"/>
          </a:xfrm>
          <a:prstGeom prst="rect">
            <a:avLst/>
          </a:prstGeom>
          <a:solidFill>
            <a:srgbClr val="02CE33"/>
          </a:solidFill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Activités réalisées</a:t>
            </a:r>
            <a:r>
              <a:rPr lang="fr-FR" sz="4400" b="1" baseline="30000" dirty="0" smtClean="0">
                <a:solidFill>
                  <a:srgbClr val="FF0000"/>
                </a:solidFill>
              </a:rPr>
              <a:t>1</a:t>
            </a:r>
            <a:endParaRPr lang="fr-FR" sz="4400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764704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Plan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971600" y="1695010"/>
            <a:ext cx="6768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200" dirty="0" smtClean="0"/>
              <a:t>    Introduction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1-Objectif de l’OMS 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2-Place de la société civile</a:t>
            </a:r>
          </a:p>
          <a:p>
            <a:pPr>
              <a:lnSpc>
                <a:spcPct val="150000"/>
              </a:lnSpc>
            </a:pPr>
            <a:r>
              <a:rPr lang="fr-FR" sz="3200" dirty="0" smtClean="0"/>
              <a:t>3-Presentation de </a:t>
            </a:r>
            <a:r>
              <a:rPr lang="fr-FR" sz="3200" dirty="0" smtClean="0"/>
              <a:t>SCCB </a:t>
            </a:r>
            <a:endParaRPr lang="fr-FR" sz="3200" dirty="0" smtClean="0"/>
          </a:p>
          <a:p>
            <a:pPr>
              <a:lnSpc>
                <a:spcPct val="150000"/>
              </a:lnSpc>
            </a:pPr>
            <a:r>
              <a:rPr lang="fr-FR" sz="3200" dirty="0" smtClean="0"/>
              <a:t>4-Bilan des activités de </a:t>
            </a:r>
            <a:r>
              <a:rPr lang="fr-FR" sz="3200" dirty="0" smtClean="0"/>
              <a:t>SSCB</a:t>
            </a:r>
            <a:endParaRPr lang="fr-FR" sz="3200" dirty="0" smtClean="0"/>
          </a:p>
          <a:p>
            <a:pPr lvl="1">
              <a:lnSpc>
                <a:spcPct val="150000"/>
              </a:lnSpc>
            </a:pPr>
            <a:r>
              <a:rPr lang="fr-FR" sz="3200" dirty="0" smtClean="0"/>
              <a:t>Conclusion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0292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776911"/>
            <a:ext cx="813690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 Black" pitchFamily="34" charset="0"/>
              </a:rPr>
              <a:t>Toutes les 13 régions sanitaires ont été visitées par SCCB</a:t>
            </a:r>
            <a:endParaRPr lang="fr-FR" sz="2800" dirty="0">
              <a:latin typeface="Arial Black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37946"/>
            <a:ext cx="9144000" cy="769441"/>
          </a:xfrm>
          <a:prstGeom prst="rect">
            <a:avLst/>
          </a:prstGeom>
          <a:solidFill>
            <a:srgbClr val="02CE33"/>
          </a:solidFill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Activités réalisées</a:t>
            </a:r>
            <a:r>
              <a:rPr lang="fr-FR" sz="4400" b="1" baseline="30000" dirty="0" smtClean="0">
                <a:solidFill>
                  <a:srgbClr val="FF0000"/>
                </a:solidFill>
              </a:rPr>
              <a:t>1</a:t>
            </a:r>
            <a:endParaRPr lang="fr-FR" sz="4400" b="1" baseline="30000" dirty="0">
              <a:solidFill>
                <a:srgbClr val="FF0000"/>
              </a:solidFill>
            </a:endParaRPr>
          </a:p>
        </p:txBody>
      </p:sp>
      <p:pic>
        <p:nvPicPr>
          <p:cNvPr id="7" name="Espace réservé du contenu 9">
            <a:extLst>
              <a:ext uri="{FF2B5EF4-FFF2-40B4-BE49-F238E27FC236}">
                <a16:creationId xmlns:a16="http://schemas.microsoft.com/office/drawing/2014/main" id="{86D9AEDA-55FA-A1F7-6478-D07806B70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44" t="11037" r="14403" b="10021"/>
          <a:stretch/>
        </p:blipFill>
        <p:spPr>
          <a:xfrm>
            <a:off x="251520" y="1565794"/>
            <a:ext cx="8208912" cy="51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2770" y="980728"/>
            <a:ext cx="4665694" cy="54726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260648"/>
            <a:ext cx="9144000" cy="769441"/>
          </a:xfrm>
          <a:prstGeom prst="rect">
            <a:avLst/>
          </a:prstGeom>
          <a:solidFill>
            <a:srgbClr val="02CE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Défis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700808"/>
            <a:ext cx="3851920" cy="2217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dirty="0" smtClean="0"/>
              <a:t>Pérennité de l’activité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Contexte sécuritaire</a:t>
            </a:r>
          </a:p>
          <a:p>
            <a:pPr>
              <a:lnSpc>
                <a:spcPct val="200000"/>
              </a:lnSpc>
            </a:pPr>
            <a:r>
              <a:rPr lang="fr-FR" dirty="0" smtClean="0"/>
              <a:t>Retrait de certains partenaires</a:t>
            </a:r>
          </a:p>
          <a:p>
            <a:pPr>
              <a:lnSpc>
                <a:spcPct val="20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9921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85813" y="1571625"/>
            <a:ext cx="3543300" cy="26860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CA" sz="2800" dirty="0" smtClean="0"/>
          </a:p>
          <a:p>
            <a:pPr eaLnBrk="1" hangingPunct="1">
              <a:buFontTx/>
              <a:buNone/>
            </a:pPr>
            <a:r>
              <a:rPr lang="fr-CA" sz="2800" dirty="0" smtClean="0"/>
              <a:t>Difficile…..</a:t>
            </a:r>
          </a:p>
          <a:p>
            <a:pPr eaLnBrk="1" hangingPunct="1">
              <a:buFontTx/>
              <a:buNone/>
            </a:pPr>
            <a:endParaRPr lang="fr-CA" sz="2800" dirty="0" smtClean="0"/>
          </a:p>
          <a:p>
            <a:pPr eaLnBrk="1" hangingPunct="1">
              <a:buFontTx/>
              <a:buNone/>
            </a:pPr>
            <a:r>
              <a:rPr lang="fr-CA" sz="2800" dirty="0" smtClean="0"/>
              <a:t>Mais quand on veut, on peut!!!</a:t>
            </a:r>
          </a:p>
        </p:txBody>
      </p:sp>
      <p:pic>
        <p:nvPicPr>
          <p:cNvPr id="57347" name="Picture 4" descr="http://www.kenxbriggs.com/sitebuildercontent/sitebuilderpictures/FacingChallen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571625"/>
            <a:ext cx="43434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1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14336"/>
            <a:ext cx="8429625" cy="5715000"/>
          </a:xfrm>
          <a:solidFill>
            <a:schemeClr val="bg1"/>
          </a:solidFill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normAutofit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ct val="4000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 e cancer du col utérin: fréquent, meurtrier dans nos régions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ct val="4000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ct val="4000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Le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dépistage et le traitement précoce des lésions précancéreuses permettent de réduire son incidence et sa mortalité.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ct val="4000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Approche communautaire est </a:t>
            </a: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nécessaire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pour éliminer le cancer 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du col utérin.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404664"/>
            <a:ext cx="9144000" cy="584775"/>
          </a:xfrm>
          <a:prstGeom prst="rect">
            <a:avLst/>
          </a:prstGeom>
          <a:solidFill>
            <a:srgbClr val="02CE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CONCLUSION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2986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081341-045B-D8D4-5BD5-39FF0F006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11" y="1433501"/>
            <a:ext cx="3680669" cy="2210986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/>
              <a:t>Merci de </a:t>
            </a:r>
            <a:r>
              <a:rPr lang="en-US" sz="2800" dirty="0" err="1"/>
              <a:t>votre</a:t>
            </a:r>
            <a:r>
              <a:rPr lang="en-US" sz="2800" dirty="0"/>
              <a:t> </a:t>
            </a:r>
            <a:br>
              <a:rPr lang="en-US" sz="2800" dirty="0"/>
            </a:br>
            <a:r>
              <a:rPr lang="en-US" sz="2800" dirty="0"/>
              <a:t>attention</a:t>
            </a:r>
            <a:r>
              <a:rPr lang="en-US" sz="4050" dirty="0"/>
              <a:t> 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78AA32-E5FA-2BC6-4CEE-521E244FE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231" y="3374229"/>
            <a:ext cx="2942774" cy="192257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B79849C-9088-0247-C67C-1177EF68E62E}"/>
              </a:ext>
            </a:extLst>
          </p:cNvPr>
          <p:cNvSpPr txBox="1"/>
          <p:nvPr/>
        </p:nvSpPr>
        <p:spPr>
          <a:xfrm>
            <a:off x="2231136" y="4958334"/>
            <a:ext cx="468172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75">
                <a:hlinkClick r:id="rId3" tooltip="https://www.leschoucasgourmands.org/produits/"/>
              </a:rPr>
              <a:t>Cette photo</a:t>
            </a:r>
            <a:r>
              <a:rPr lang="fr-FR" sz="675"/>
              <a:t> par Auteur inconnu est soumise à la licence </a:t>
            </a:r>
            <a:r>
              <a:rPr lang="fr-FR" sz="675">
                <a:hlinkClick r:id="rId4" tooltip="https://creativecommons.org/licenses/by-nc/3.0/"/>
              </a:rPr>
              <a:t>CC BY-NC</a:t>
            </a:r>
            <a:endParaRPr lang="fr-FR" sz="675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3BF62D9A-5FDE-45CF-5AB1-001585F51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16715" y="1081477"/>
            <a:ext cx="5657384" cy="4324835"/>
          </a:xfrm>
          <a:prstGeom prst="rect">
            <a:avLst/>
          </a:prstGeom>
        </p:spPr>
      </p:pic>
      <p:sp>
        <p:nvSpPr>
          <p:cNvPr id="37" name="Espace réservé du pied de page 36">
            <a:extLst>
              <a:ext uri="{FF2B5EF4-FFF2-40B4-BE49-F238E27FC236}">
                <a16:creationId xmlns:a16="http://schemas.microsoft.com/office/drawing/2014/main" id="{E6A29302-29D7-9E89-D9D3-FBBB1B2EA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Ministère de la santé de l'hygiène publique : </a:t>
            </a:r>
            <a:endParaRPr lang="en-US"/>
          </a:p>
        </p:txBody>
      </p:sp>
      <p:sp>
        <p:nvSpPr>
          <p:cNvPr id="39" name="Espace réservé du numéro de diapositive 38">
            <a:extLst>
              <a:ext uri="{FF2B5EF4-FFF2-40B4-BE49-F238E27FC236}">
                <a16:creationId xmlns:a16="http://schemas.microsoft.com/office/drawing/2014/main" id="{3828F131-ADCB-0880-030A-6532DE4B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0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7992887" cy="51952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57192"/>
            <a:ext cx="8468907" cy="163684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3532" y="75982"/>
            <a:ext cx="9080468" cy="461665"/>
          </a:xfrm>
          <a:prstGeom prst="rect">
            <a:avLst/>
          </a:prstGeom>
          <a:solidFill>
            <a:srgbClr val="02CE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75000"/>
                  </a:schemeClr>
                </a:solidFill>
              </a:rPr>
              <a:t>Cancer </a:t>
            </a:r>
            <a:r>
              <a:rPr lang="fr-FR" sz="2400" dirty="0" smtClean="0"/>
              <a:t>du col= problème de santé publique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62710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0647"/>
            <a:ext cx="6768752" cy="53139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574574"/>
            <a:ext cx="8474174" cy="1286672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 bwMode="auto">
          <a:xfrm>
            <a:off x="251520" y="3212976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necteur droit 11"/>
          <p:cNvCxnSpPr/>
          <p:nvPr/>
        </p:nvCxnSpPr>
        <p:spPr bwMode="auto">
          <a:xfrm>
            <a:off x="251520" y="1628800"/>
            <a:ext cx="136815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ZoneTexte 6"/>
          <p:cNvSpPr txBox="1"/>
          <p:nvPr/>
        </p:nvSpPr>
        <p:spPr>
          <a:xfrm>
            <a:off x="63532" y="75982"/>
            <a:ext cx="9080468" cy="461665"/>
          </a:xfrm>
          <a:prstGeom prst="rect">
            <a:avLst/>
          </a:prstGeom>
          <a:solidFill>
            <a:srgbClr val="02CE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75000"/>
                  </a:schemeClr>
                </a:solidFill>
              </a:rPr>
              <a:t>CCU</a:t>
            </a:r>
            <a:r>
              <a:rPr lang="fr-FR" sz="2400" dirty="0" smtClean="0"/>
              <a:t>= incidence et mortalité élevée en Afrique de l’Ouest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4776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8208912" cy="58676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158333"/>
            <a:ext cx="8474174" cy="16338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532" y="75982"/>
            <a:ext cx="9080468" cy="461665"/>
          </a:xfrm>
          <a:prstGeom prst="rect">
            <a:avLst/>
          </a:prstGeom>
          <a:solidFill>
            <a:srgbClr val="02CE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75000"/>
                  </a:schemeClr>
                </a:solidFill>
              </a:rPr>
              <a:t>Cancer </a:t>
            </a:r>
            <a:r>
              <a:rPr lang="fr-FR" sz="2400" dirty="0" smtClean="0"/>
              <a:t>du col= problème de </a:t>
            </a:r>
            <a:r>
              <a:rPr lang="fr-FR" sz="2400" dirty="0" err="1" smtClean="0"/>
              <a:t>developpement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7758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8A7D01-2012-42EE-BDE6-A99FFC1623DE}"/>
              </a:ext>
            </a:extLst>
          </p:cNvPr>
          <p:cNvSpPr txBox="1">
            <a:spLocks/>
          </p:cNvSpPr>
          <p:nvPr/>
        </p:nvSpPr>
        <p:spPr bwMode="auto">
          <a:xfrm>
            <a:off x="1349416" y="736891"/>
            <a:ext cx="6230843" cy="65022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70736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anose="020F0502020204030204" pitchFamily="34" charset="0"/>
                <a:ea typeface="Calibri" pitchFamily="34" charset="0"/>
                <a:cs typeface="Calibri" panose="020F0502020204030204" pitchFamily="34" charset="0"/>
              </a:defRPr>
            </a:lvl1pPr>
            <a:lvl2pPr algn="l" defTabSz="870736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defTabSz="870736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defTabSz="870736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defTabSz="870736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383480" algn="ctr" defTabSz="874885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767020" algn="ctr" defTabSz="874885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1150518" algn="ctr" defTabSz="874885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1534034" algn="ctr" defTabSz="874885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2400" dirty="0"/>
              <a:t>2020-2030 Plan d'accélération vers l'élimination</a:t>
            </a:r>
            <a:endParaRPr lang="en-US" sz="2400" kern="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790326" y="5016086"/>
            <a:ext cx="6858000" cy="4447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782241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C00000"/>
                </a:solidFill>
                <a:latin typeface="Arial" charset="0"/>
                <a:cs typeface="Arial" charset="0"/>
              </a:rPr>
              <a:t>30% </a:t>
            </a:r>
            <a:r>
              <a:rPr lang="fr-FR" sz="1350" b="1" dirty="0">
                <a:solidFill>
                  <a:srgbClr val="C00000"/>
                </a:solidFill>
                <a:latin typeface="Arial" charset="0"/>
                <a:cs typeface="Arial" charset="0"/>
              </a:rPr>
              <a:t>de réduction de la mortalité due au cancer du col de l'utérus</a:t>
            </a:r>
            <a:endParaRPr lang="en-US" sz="1350" b="1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39652" y="1400690"/>
            <a:ext cx="6318702" cy="466816"/>
          </a:xfrm>
          <a:prstGeom prst="rect">
            <a:avLst/>
          </a:prstGeom>
          <a:solidFill>
            <a:srgbClr val="FFDC6D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78224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66"/>
                </a:solidFill>
                <a:latin typeface="Arial" charset="0"/>
                <a:cs typeface="Arial" charset="0"/>
              </a:rPr>
              <a:t>Vision: </a:t>
            </a:r>
            <a:r>
              <a:rPr lang="fr-FR" dirty="0">
                <a:solidFill>
                  <a:srgbClr val="000066"/>
                </a:solidFill>
                <a:latin typeface="Arial" charset="0"/>
                <a:cs typeface="Arial" charset="0"/>
              </a:rPr>
              <a:t>Un monde sans le cancer du col de l'utérus </a:t>
            </a:r>
            <a:endParaRPr lang="en-US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39652" y="2040548"/>
            <a:ext cx="6318702" cy="46681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defTabSz="782241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500" b="1" dirty="0">
                <a:solidFill>
                  <a:schemeClr val="bg1"/>
                </a:solidFill>
                <a:latin typeface="Arial" charset="0"/>
                <a:cs typeface="Arial" charset="0"/>
              </a:rPr>
              <a:t>Objectif : moins de 4 cas de cancer du col de l'utérus pour 100 000 femmes-années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76834" y="2733547"/>
            <a:ext cx="5881520" cy="1883996"/>
            <a:chOff x="179513" y="3038862"/>
            <a:chExt cx="8374668" cy="2209156"/>
          </a:xfrm>
          <a:solidFill>
            <a:srgbClr val="4CC27B"/>
          </a:solidFill>
        </p:grpSpPr>
        <p:sp>
          <p:nvSpPr>
            <p:cNvPr id="5" name="Rectangle 4"/>
            <p:cNvSpPr/>
            <p:nvPr/>
          </p:nvSpPr>
          <p:spPr bwMode="auto">
            <a:xfrm>
              <a:off x="179513" y="3068960"/>
              <a:ext cx="2601434" cy="2179058"/>
            </a:xfrm>
            <a:prstGeom prst="rect">
              <a:avLst/>
            </a:prstGeom>
            <a:solidFill>
              <a:srgbClr val="A9E1C0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8224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5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90%</a:t>
              </a:r>
            </a:p>
            <a:p>
              <a:pPr algn="ctr" defTabSz="78224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  <a:p>
              <a:pPr algn="ctr" defTabSz="78224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35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des filles sont entièrement vaccinées contre le VPH avant l'âge de 15 ans</a:t>
              </a:r>
            </a:p>
            <a:p>
              <a:pPr algn="ctr" defTabSz="78224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25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947311" y="3038862"/>
              <a:ext cx="2512933" cy="2209156"/>
            </a:xfrm>
            <a:prstGeom prst="rect">
              <a:avLst/>
            </a:prstGeom>
            <a:solidFill>
              <a:srgbClr val="A9E1C0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78224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70%</a:t>
              </a:r>
            </a:p>
            <a:p>
              <a:pPr algn="ctr" defTabSz="78224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5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  <a:p>
              <a:pPr algn="ctr" defTabSz="78224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35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des femmes ont subi un test de dépistage du VPH à 35 et 45 ans</a:t>
              </a:r>
              <a:endParaRPr lang="en-US" sz="135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745869" y="3068959"/>
              <a:ext cx="2808312" cy="2179059"/>
            </a:xfrm>
            <a:prstGeom prst="rect">
              <a:avLst/>
            </a:prstGeom>
            <a:solidFill>
              <a:srgbClr val="A9E1C0"/>
            </a:solidFill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90%</a:t>
              </a:r>
            </a:p>
            <a:p>
              <a:pPr algn="ctr"/>
              <a:r>
                <a:rPr lang="fr-FR" sz="135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 femmes dépistées positives reçoivent un traitement pour une lésion précancéreuse ou un cancer invasif</a:t>
              </a:r>
              <a:endParaRPr lang="en-US" sz="1500" b="1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 rot="16200000">
            <a:off x="940405" y="3199972"/>
            <a:ext cx="12472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679"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  <a:cs typeface="Arial"/>
              </a:rPr>
              <a:t>2030 CIBLES</a:t>
            </a: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894629" y="4794580"/>
            <a:ext cx="1408748" cy="266856"/>
          </a:xfrm>
          <a:prstGeom prst="triangle">
            <a:avLst>
              <a:gd name="adj" fmla="val 50592"/>
            </a:avLst>
          </a:prstGeom>
          <a:solidFill>
            <a:srgbClr val="3896D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826" y="5480268"/>
            <a:ext cx="8173490" cy="380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500" b="1">
                <a:latin typeface="+mj-lt"/>
                <a:cs typeface="Arial" panose="020B0604020202020204" pitchFamily="34" charset="0"/>
              </a:defRPr>
            </a:lvl1pPr>
          </a:lstStyle>
          <a:p>
            <a:pPr defTabSz="342900">
              <a:defRPr/>
            </a:pPr>
            <a:r>
              <a:rPr lang="en-US" sz="1875" dirty="0">
                <a:solidFill>
                  <a:prstClr val="black"/>
                </a:solidFill>
                <a:latin typeface="Arial" panose="020B0604020202020204" pitchFamily="34" charset="0"/>
              </a:rPr>
              <a:t>SDG  2030 Target 3.4: 30% </a:t>
            </a:r>
            <a:r>
              <a:rPr lang="fr-FR" sz="1875" dirty="0">
                <a:solidFill>
                  <a:prstClr val="black"/>
                </a:solidFill>
                <a:latin typeface="Arial" panose="020B0604020202020204" pitchFamily="34" charset="0"/>
              </a:rPr>
              <a:t>de réduction de la mortalité liée aux </a:t>
            </a:r>
            <a:r>
              <a:rPr lang="fr-FR" sz="1875" dirty="0" err="1">
                <a:solidFill>
                  <a:prstClr val="black"/>
                </a:solidFill>
                <a:latin typeface="Arial" panose="020B0604020202020204" pitchFamily="34" charset="0"/>
              </a:rPr>
              <a:t>NCDs</a:t>
            </a:r>
            <a:endParaRPr lang="en-US" sz="1875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3532" y="75982"/>
            <a:ext cx="9080468" cy="461665"/>
          </a:xfrm>
          <a:prstGeom prst="rect">
            <a:avLst/>
          </a:prstGeom>
          <a:solidFill>
            <a:srgbClr val="02CE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tx1">
                    <a:lumMod val="75000"/>
                  </a:schemeClr>
                </a:solidFill>
              </a:rPr>
              <a:t>Recommandations actuelles de l’OMS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4674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51467" y="1906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999243"/>
              </p:ext>
            </p:extLst>
          </p:nvPr>
        </p:nvGraphicFramePr>
        <p:xfrm>
          <a:off x="323528" y="980728"/>
          <a:ext cx="8352929" cy="4896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resentation" r:id="rId3" imgW="4820327" imgH="2710360" progId="PowerPoint.Show.12">
                  <p:embed/>
                </p:oleObj>
              </mc:Choice>
              <mc:Fallback>
                <p:oleObj name="Presentation" r:id="rId3" imgW="4820327" imgH="2710360" progId="PowerPoint.Show.1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 l="4524" t="26727" r="5148" b="3889"/>
                      <a:stretch>
                        <a:fillRect/>
                      </a:stretch>
                    </p:blipFill>
                    <p:spPr bwMode="auto">
                      <a:xfrm>
                        <a:off x="323528" y="980728"/>
                        <a:ext cx="8352929" cy="48965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ouée 2"/>
          <p:cNvSpPr/>
          <p:nvPr/>
        </p:nvSpPr>
        <p:spPr bwMode="auto">
          <a:xfrm>
            <a:off x="-151926" y="1906201"/>
            <a:ext cx="3703976" cy="3467015"/>
          </a:xfrm>
          <a:prstGeom prst="donut">
            <a:avLst>
              <a:gd name="adj" fmla="val 3244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532" y="75982"/>
            <a:ext cx="9080468" cy="461665"/>
          </a:xfrm>
          <a:prstGeom prst="rect">
            <a:avLst/>
          </a:prstGeom>
          <a:solidFill>
            <a:srgbClr val="02CE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5 grands </a:t>
            </a:r>
            <a:r>
              <a:rPr lang="en-US" sz="2400" b="1" dirty="0" err="1"/>
              <a:t>domaines</a:t>
            </a:r>
            <a:r>
              <a:rPr lang="en-US" sz="2400" b="1" dirty="0"/>
              <a:t> </a:t>
            </a:r>
            <a:r>
              <a:rPr lang="en-US" sz="2400" b="1" dirty="0" err="1"/>
              <a:t>d'innovation</a:t>
            </a:r>
            <a:r>
              <a:rPr lang="en-US" sz="2400" b="1" dirty="0"/>
              <a:t> proposes pa </a:t>
            </a:r>
            <a:r>
              <a:rPr lang="en-US" sz="2400" b="1" dirty="0" err="1"/>
              <a:t>l’OMS</a:t>
            </a:r>
            <a:endParaRPr lang="fr-FR" sz="2400" dirty="0"/>
          </a:p>
        </p:txBody>
      </p:sp>
      <p:sp>
        <p:nvSpPr>
          <p:cNvPr id="8" name="Bouée 7"/>
          <p:cNvSpPr/>
          <p:nvPr/>
        </p:nvSpPr>
        <p:spPr bwMode="auto">
          <a:xfrm>
            <a:off x="6427778" y="706139"/>
            <a:ext cx="2716222" cy="1570733"/>
          </a:xfrm>
          <a:prstGeom prst="donut">
            <a:avLst>
              <a:gd name="adj" fmla="val 3244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Bouée 8"/>
          <p:cNvSpPr/>
          <p:nvPr/>
        </p:nvSpPr>
        <p:spPr bwMode="auto">
          <a:xfrm>
            <a:off x="6427778" y="2183201"/>
            <a:ext cx="2716222" cy="1533834"/>
          </a:xfrm>
          <a:prstGeom prst="donut">
            <a:avLst>
              <a:gd name="adj" fmla="val 3244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Bouée 9"/>
          <p:cNvSpPr/>
          <p:nvPr/>
        </p:nvSpPr>
        <p:spPr bwMode="auto">
          <a:xfrm>
            <a:off x="6228184" y="3717032"/>
            <a:ext cx="2716222" cy="2290811"/>
          </a:xfrm>
          <a:prstGeom prst="donut">
            <a:avLst>
              <a:gd name="adj" fmla="val 3244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Bouée 10"/>
          <p:cNvSpPr/>
          <p:nvPr/>
        </p:nvSpPr>
        <p:spPr bwMode="auto">
          <a:xfrm>
            <a:off x="0" y="620687"/>
            <a:ext cx="2716222" cy="1440161"/>
          </a:xfrm>
          <a:prstGeom prst="donut">
            <a:avLst>
              <a:gd name="adj" fmla="val 3244"/>
            </a:avLst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22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404664"/>
            <a:ext cx="77768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70C0"/>
                </a:solidFill>
              </a:rPr>
              <a:t> </a:t>
            </a:r>
            <a:r>
              <a:rPr lang="fr-FR" sz="4000" b="1" dirty="0" smtClean="0">
                <a:solidFill>
                  <a:srgbClr val="0070C0"/>
                </a:solidFill>
              </a:rPr>
              <a:t>Cas de l’</a:t>
            </a:r>
            <a:r>
              <a:rPr lang="fr-FR" sz="3200" b="1" dirty="0" smtClean="0">
                <a:solidFill>
                  <a:srgbClr val="0070C0"/>
                </a:solidFill>
              </a:rPr>
              <a:t>ASSOCIATION</a:t>
            </a:r>
            <a:endParaRPr lang="fr-FR" sz="3200" b="1" dirty="0">
              <a:solidFill>
                <a:srgbClr val="0070C0"/>
              </a:solidFill>
            </a:endParaRPr>
          </a:p>
          <a:p>
            <a:r>
              <a:rPr lang="fr-FR" sz="3200" b="1" dirty="0" smtClean="0">
                <a:solidFill>
                  <a:srgbClr val="002060"/>
                </a:solidFill>
              </a:rPr>
              <a:t>STOP CANCER DU COL DE L’UTERUS AU BURKINA</a:t>
            </a:r>
          </a:p>
          <a:p>
            <a:r>
              <a:rPr lang="fr-FR" sz="3200" b="1" dirty="0" smtClean="0">
                <a:solidFill>
                  <a:srgbClr val="00B0F0"/>
                </a:solidFill>
              </a:rPr>
              <a:t>(SCCB)</a:t>
            </a:r>
            <a:endParaRPr lang="fr-FR" sz="3200" b="1" dirty="0">
              <a:solidFill>
                <a:srgbClr val="00B0F0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80928"/>
            <a:ext cx="4104456" cy="3180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7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6.0&quot;&gt;&lt;object type=&quot;1&quot; unique_id=&quot;10001&quot;&gt;&lt;object type=&quot;8&quot; unique_id=&quot;10312&quot;&gt;&lt;/object&gt;&lt;object type=&quot;2&quot; unique_id=&quot;10313&quot;&gt;&lt;object type=&quot;3&quot; unique_id=&quot;10314&quot;&gt;&lt;property id=&quot;20148&quot; value=&quot;5&quot;/&gt;&lt;property id=&quot;20300&quot; value=&quot;Diapositive 1 - &amp;quot;LA RUPTURE UTERINE&amp;#x0D;&amp;#x0A; &amp;#x0D;&amp;#x0A;&amp;quot;&quot;/&gt;&lt;property id=&quot;20307&quot; value=&quot;256&quot;/&gt;&lt;/object&gt;&lt;object type=&quot;3&quot; unique_id=&quot;10315&quot;&gt;&lt;property id=&quot;20148&quot; value=&quot;5&quot;/&gt;&lt;property id=&quot;20300&quot; value=&quot;Diapositive 2 - &amp;quot;OBJECTIFS&amp;#x0D;&amp;#x0A;&amp;quot;&quot;/&gt;&lt;property id=&quot;20307&quot; value=&quot;257&quot;/&gt;&lt;/object&gt;&lt;object type=&quot;3&quot; unique_id=&quot;10316&quot;&gt;&lt;property id=&quot;20148&quot; value=&quot;5&quot;/&gt;&lt;property id=&quot;20300&quot; value=&quot;Diapositive 3 - &amp;quot;PLAN&amp;quot;&quot;/&gt;&lt;property id=&quot;20307&quot; value=&quot;261&quot;/&gt;&lt;/object&gt;&lt;object type=&quot;3&quot; unique_id=&quot;10317&quot;&gt;&lt;property id=&quot;20148&quot; value=&quot;5&quot;/&gt;&lt;property id=&quot;20300&quot; value=&quot;Diapositive 4 - &amp;quot;Introduction 1/1 &amp;#x0D;&amp;#x0A; &amp;#x0D;&amp;#x0A;&amp;quot;&quot;/&gt;&lt;property id=&quot;20307&quot; value=&quot;258&quot;/&gt;&lt;/object&gt;&lt;object type=&quot;3&quot; unique_id=&quot;10318&quot;&gt;&lt;property id=&quot;20148&quot; value=&quot;5&quot;/&gt;&lt;property id=&quot;20300&quot; value=&quot;Diapositive 5 - &amp;quot;Introduction 1/2 &amp;#x0D;&amp;#x0A; &amp;#x0D;&amp;#x0A;&amp;quot;&quot;/&gt;&lt;property id=&quot;20307&quot; value=&quot;259&quot;/&gt;&lt;/object&gt;&lt;object type=&quot;3&quot; unique_id=&quot;10319&quot;&gt;&lt;property id=&quot;20148&quot; value=&quot;5&quot;/&gt;&lt;property id=&quot;20300&quot; value=&quot;Diapositive 6 - &amp;quot;GENERALITES :  définition (1/2)&amp;#x0D;&amp;#x0A;&amp;quot;&quot;/&gt;&lt;property id=&quot;20307&quot; value=&quot;260&quot;/&gt;&lt;/object&gt;&lt;object type=&quot;3&quot; unique_id=&quot;10320&quot;&gt;&lt;property id=&quot;20148&quot; value=&quot;5&quot;/&gt;&lt;property id=&quot;20300&quot; value=&quot;Diapositive 7 - &amp;quot;GENERALITES: définition (2/2)&amp;quot;&quot;/&gt;&lt;property id=&quot;20307&quot; value=&quot;262&quot;/&gt;&lt;/object&gt;&lt;object type=&quot;3&quot; unique_id=&quot;10321&quot;&gt;&lt;property id=&quot;20148&quot; value=&quot;5&quot;/&gt;&lt;property id=&quot;20300&quot; value=&quot;Diapositive 8 - &amp;quot;GENERALITES: intérêt (1/3)&amp;quot;&quot;/&gt;&lt;property id=&quot;20307&quot; value=&quot;263&quot;/&gt;&lt;/object&gt;&lt;object type=&quot;3&quot; unique_id=&quot;10322&quot;&gt;&lt;property id=&quot;20148&quot; value=&quot;5&quot;/&gt;&lt;property id=&quot;20300&quot; value=&quot;Diapositive 9 - &amp;quot;GENERALITES: intérêt (2/3)&amp;quot;&quot;/&gt;&lt;property id=&quot;20307&quot; value=&quot;264&quot;/&gt;&lt;/object&gt;&lt;object type=&quot;3&quot; unique_id=&quot;10323&quot;&gt;&lt;property id=&quot;20148&quot; value=&quot;5&quot;/&gt;&lt;property id=&quot;20300&quot; value=&quot;Diapositive 10 - &amp;quot;GENERALITES intérêt (3/3)&amp;quot;&quot;/&gt;&lt;property id=&quot;20307&quot; value=&quot;265&quot;/&gt;&lt;/object&gt;&lt;object type=&quot;3&quot; unique_id=&quot;10324&quot;&gt;&lt;property id=&quot;20148&quot; value=&quot;5&quot;/&gt;&lt;property id=&quot;20300&quot; value=&quot;Diapositive 11 - &amp;quot;GENERALITES:  Rappels anatomiques (1/5)&amp;quot;&quot;/&gt;&lt;property id=&quot;20307&quot; value=&quot;267&quot;/&gt;&lt;/object&gt;&lt;object type=&quot;3&quot; unique_id=&quot;10325&quot;&gt;&lt;property id=&quot;20148&quot; value=&quot;5&quot;/&gt;&lt;property id=&quot;20300&quot; value=&quot;Diapositive 12 - &amp;quot;GENERALITES: Rappels anatomiques (2/5)&amp;quot;&quot;/&gt;&lt;property id=&quot;20307&quot; value=&quot;266&quot;/&gt;&lt;/object&gt;&lt;object type=&quot;3&quot; unique_id=&quot;10326&quot;&gt;&lt;property id=&quot;20148&quot; value=&quot;5&quot;/&gt;&lt;property id=&quot;20300&quot; value=&quot;Diapositive 13 - &amp;quot;GENERALITES: Rappels anatomiques (3/5)&amp;quot;&quot;/&gt;&lt;property id=&quot;20307&quot; value=&quot;268&quot;/&gt;&lt;/object&gt;&lt;object type=&quot;3&quot; unique_id=&quot;10327&quot;&gt;&lt;property id=&quot;20148&quot; value=&quot;5&quot;/&gt;&lt;property id=&quot;20300&quot; value=&quot;Diapositive 14 - &amp;quot;GENERALITES : Rappels anatomiques (4/5) &amp;quot;&quot;/&gt;&lt;property id=&quot;20307&quot; value=&quot;269&quot;/&gt;&lt;/object&gt;&lt;object type=&quot;3&quot; unique_id=&quot;10328&quot;&gt;&lt;property id=&quot;20148&quot; value=&quot;5&quot;/&gt;&lt;property id=&quot;20300&quot; value=&quot;Diapositive 15 - &amp;quot;GENERALITES: Rappels anatomiques (5/5)&amp;quot;&quot;/&gt;&lt;property id=&quot;20307&quot; value=&quot;271&quot;/&gt;&lt;/object&gt;&lt;object type=&quot;3&quot; unique_id=&quot;10329&quot;&gt;&lt;property id=&quot;20148&quot; value=&quot;5&quot;/&gt;&lt;property id=&quot;20300&quot; value=&quot;Diapositive 16 - &amp;quot;GENERALITES: Classification (1/8)&amp;quot;&quot;/&gt;&lt;property id=&quot;20307&quot; value=&quot;270&quot;/&gt;&lt;/object&gt;&lt;object type=&quot;3&quot; unique_id=&quot;10330&quot;&gt;&lt;property id=&quot;20148&quot; value=&quot;5&quot;/&gt;&lt;property id=&quot;20300&quot; value=&quot;Diapositive 17 - &amp;quot;GENERALITES: Classification (2/8)&amp;quot;&quot;/&gt;&lt;property id=&quot;20307&quot; value=&quot;272&quot;/&gt;&lt;/object&gt;&lt;object type=&quot;3&quot; unique_id=&quot;10331&quot;&gt;&lt;property id=&quot;20148&quot; value=&quot;5&quot;/&gt;&lt;property id=&quot;20300&quot; value=&quot;Diapositive 18 - &amp;quot;GENERALITES: Classification (3/8)&amp;quot;&quot;/&gt;&lt;property id=&quot;20307&quot; value=&quot;273&quot;/&gt;&lt;/object&gt;&lt;object type=&quot;3&quot; unique_id=&quot;10332&quot;&gt;&lt;property id=&quot;20148&quot; value=&quot;5&quot;/&gt;&lt;property id=&quot;20300&quot; value=&quot;Diapositive 19 - &amp;quot;GENERALITES: Classification (4/8)&amp;quot;&quot;/&gt;&lt;property id=&quot;20307&quot; value=&quot;274&quot;/&gt;&lt;/object&gt;&lt;object type=&quot;3&quot; unique_id=&quot;10333&quot;&gt;&lt;property id=&quot;20148&quot; value=&quot;5&quot;/&gt;&lt;property id=&quot;20300&quot; value=&quot;Diapositive 20 - &amp;quot;GENERALITES: Classification (5/8)&amp;quot;&quot;/&gt;&lt;property id=&quot;20307&quot; value=&quot;275&quot;/&gt;&lt;/object&gt;&lt;object type=&quot;3&quot; unique_id=&quot;10334&quot;&gt;&lt;property id=&quot;20148&quot; value=&quot;5&quot;/&gt;&lt;property id=&quot;20300&quot; value=&quot;Diapositive 21 - &amp;quot;GENERALITES: Classification (6/8)&amp;quot;&quot;/&gt;&lt;property id=&quot;20307&quot; value=&quot;277&quot;/&gt;&lt;/object&gt;&lt;object type=&quot;3&quot; unique_id=&quot;10335&quot;&gt;&lt;property id=&quot;20148&quot; value=&quot;5&quot;/&gt;&lt;property id=&quot;20300&quot; value=&quot;Diapositive 22 - &amp;quot;GENERALITES: Classification (7/8)&amp;quot;&quot;/&gt;&lt;property id=&quot;20307&quot; value=&quot;278&quot;/&gt;&lt;/object&gt;&lt;object type=&quot;3&quot; unique_id=&quot;10336&quot;&gt;&lt;property id=&quot;20148&quot; value=&quot;5&quot;/&gt;&lt;property id=&quot;20300&quot; value=&quot;Diapositive 23 - &amp;quot;GENERALITES: Classification (8/8)&amp;quot;&quot;/&gt;&lt;property id=&quot;20307&quot; value=&quot;279&quot;/&gt;&lt;/object&gt;&lt;object type=&quot;3&quot; unique_id=&quot;10337&quot;&gt;&lt;property id=&quot;20148&quot; value=&quot;5&quot;/&gt;&lt;property id=&quot;20300&quot; value=&quot;Diapositive 24 - &amp;quot;GENERALITES: Etiopathogénie(1/5)&amp;quot;&quot;/&gt;&lt;property id=&quot;20307&quot; value=&quot;283&quot;/&gt;&lt;/object&gt;&lt;object type=&quot;3&quot; unique_id=&quot;10338&quot;&gt;&lt;property id=&quot;20148&quot; value=&quot;5&quot;/&gt;&lt;property id=&quot;20300&quot; value=&quot;Diapositive 25 - &amp;quot;GENERALITES: Etiopathogénie(2/5)&amp;quot;&quot;/&gt;&lt;property id=&quot;20307&quot; value=&quot;282&quot;/&gt;&lt;/object&gt;&lt;object type=&quot;3&quot; unique_id=&quot;10339&quot;&gt;&lt;property id=&quot;20148&quot; value=&quot;5&quot;/&gt;&lt;property id=&quot;20300&quot; value=&quot;Diapositive 26 - &amp;quot;GENERALITES: Etiopathogénie(3/5)&amp;quot;&quot;/&gt;&lt;property id=&quot;20307&quot; value=&quot;285&quot;/&gt;&lt;/object&gt;&lt;object type=&quot;3&quot; unique_id=&quot;10340&quot;&gt;&lt;property id=&quot;20148&quot; value=&quot;5&quot;/&gt;&lt;property id=&quot;20300&quot; value=&quot;Diapositive 27 - &amp;quot;GENERALITES: Etiopathogénie(4/5)&amp;quot;&quot;/&gt;&lt;property id=&quot;20307&quot; value=&quot;286&quot;/&gt;&lt;/object&gt;&lt;object type=&quot;3&quot; unique_id=&quot;10341&quot;&gt;&lt;property id=&quot;20148&quot; value=&quot;5&quot;/&gt;&lt;property id=&quot;20300&quot; value=&quot;Diapositive 28 - &amp;quot;GENERALITE: Etiopathogénie(5/5)&amp;quot;&quot;/&gt;&lt;property id=&quot;20307&quot; value=&quot;287&quot;/&gt;&lt;/object&gt;&lt;object type=&quot;3&quot; unique_id=&quot;10342&quot;&gt;&lt;property id=&quot;20148&quot; value=&quot;5&quot;/&gt;&lt;property id=&quot;20300&quot; value=&quot;Diapositive 29 - &amp;quot;Cisaillement  du segment inferieur&amp;quot;&quot;/&gt;&lt;property id=&quot;20307&quot; value=&quot;347&quot;/&gt;&lt;/object&gt;&lt;object type=&quot;3&quot; unique_id=&quot;10343&quot;&gt;&lt;property id=&quot;20148&quot; value=&quot;5&quot;/&gt;&lt;property id=&quot;20300&quot; value=&quot;Diapositive 30 - &amp;quot; ETUDE CLINIQUE:  &amp;#x0D;&amp;#x0A;La rupture spontanée complète (1/16) &amp;#x0D;&amp;#x0A;&amp;#x0D;&amp;#x0A;&amp;#x0D;&amp;#x0A;&amp;quot;&quot;/&gt;&lt;property id=&quot;20307&quot; value=&quot;288&quot;/&gt;&lt;/object&gt;&lt;object type=&quot;3&quot; unique_id=&quot;10344&quot;&gt;&lt;property id=&quot;20148&quot; value=&quot;5&quot;/&gt;&lt;property id=&quot;20300&quot; value=&quot;Diapositive 31 - &amp;quot;ETUDE CLINIQUE:&amp;#x0D;&amp;#x0A;La rupture spontanée complète (2/16) &amp;#x0D;&amp;#x0A;&amp;quot;&quot;/&gt;&lt;property id=&quot;20307&quot; value=&quot;289&quot;/&gt;&lt;/object&gt;&lt;object type=&quot;3&quot; unique_id=&quot;10345&quot;&gt;&lt;property id=&quot;20148&quot; value=&quot;5&quot;/&gt;&lt;property id=&quot;20300&quot; value=&quot;Diapositive 32 - &amp;quot;ETUDE CLINIQUE :&amp;#x0D;&amp;#x0A;La rupture spontanée complète (3/16) &amp;quot;&quot;/&gt;&lt;property id=&quot;20307&quot; value=&quot;290&quot;/&gt;&lt;/object&gt;&lt;object type=&quot;3&quot; unique_id=&quot;10346&quot;&gt;&lt;property id=&quot;20148&quot; value=&quot;5&quot;/&gt;&lt;property id=&quot;20300&quot; value=&quot;Diapositive 33 - &amp;quot;ETUDE CLINIQUE: &amp;#x0D;&amp;#x0A;La rupture spontanée complète (4/16) &amp;quot;&quot;/&gt;&lt;property id=&quot;20307&quot; value=&quot;291&quot;/&gt;&lt;/object&gt;&lt;object type=&quot;3&quot; unique_id=&quot;10347&quot;&gt;&lt;property id=&quot;20148&quot; value=&quot;5&quot;/&gt;&lt;property id=&quot;20300&quot; value=&quot;Diapositive 34 - &amp;quot;ETUDE CLINIQUE: &amp;#x0D;&amp;#x0A;La rupture spontanée complète (5/16) &amp;quot;&quot;/&gt;&lt;property id=&quot;20307&quot; value=&quot;292&quot;/&gt;&lt;/object&gt;&lt;object type=&quot;3&quot; unique_id=&quot;10348&quot;&gt;&lt;property id=&quot;20148&quot; value=&quot;5&quot;/&gt;&lt;property id=&quot;20300&quot; value=&quot;Diapositive 35 - &amp;quot;ETUDE CLINIQUE:&amp;#x0D;&amp;#x0A;La rupture spontanée complète (6/16) &amp;quot;&quot;/&gt;&lt;property id=&quot;20307&quot; value=&quot;293&quot;/&gt;&lt;/object&gt;&lt;object type=&quot;3&quot; unique_id=&quot;10349&quot;&gt;&lt;property id=&quot;20148&quot; value=&quot;5&quot;/&gt;&lt;property id=&quot;20300&quot; value=&quot;Diapositive 36 - &amp;quot;ETUDE CLINIQUE:&amp;#x0D;&amp;#x0A;La rupture spontanée complète (7/16) &amp;quot;&quot;/&gt;&lt;property id=&quot;20307&quot; value=&quot;294&quot;/&gt;&lt;/object&gt;&lt;object type=&quot;3&quot; unique_id=&quot;10350&quot;&gt;&lt;property id=&quot;20148&quot; value=&quot;5&quot;/&gt;&lt;property id=&quot;20300&quot; value=&quot;Diapositive 37 - &amp;quot;ETUDE CLINIQUE:&amp;#x0D;&amp;#x0A;La rupture spontanée complète (8/16) &amp;quot;&quot;/&gt;&lt;property id=&quot;20307&quot; value=&quot;295&quot;/&gt;&lt;/object&gt;&lt;object type=&quot;3&quot; unique_id=&quot;10351&quot;&gt;&lt;property id=&quot;20148&quot; value=&quot;5&quot;/&gt;&lt;property id=&quot;20300&quot; value=&quot;Diapositive 38&quot;/&gt;&lt;property id=&quot;20307&quot; value=&quot;356&quot;/&gt;&lt;/object&gt;&lt;object type=&quot;3&quot; unique_id=&quot;10352&quot;&gt;&lt;property id=&quot;20148&quot; value=&quot;5&quot;/&gt;&lt;property id=&quot;20300&quot; value=&quot;Diapositive 39 - &amp;quot;ETUDE CLINIQUE:&amp;#x0D;&amp;#x0A;La rupture spontanée complète (9/16) &amp;quot;&quot;/&gt;&lt;property id=&quot;20307&quot; value=&quot;296&quot;/&gt;&lt;/object&gt;&lt;object type=&quot;3&quot; unique_id=&quot;10353&quot;&gt;&lt;property id=&quot;20148&quot; value=&quot;5&quot;/&gt;&lt;property id=&quot;20300&quot; value=&quot;Diapositive 40 - &amp;quot;GENERALITES:La rupture spontanée complète(10/16) &amp;quot;&quot;/&gt;&lt;property id=&quot;20307&quot; value=&quot;297&quot;/&gt;&lt;/object&gt;&lt;object type=&quot;3&quot; unique_id=&quot;10354&quot;&gt;&lt;property id=&quot;20148&quot; value=&quot;5&quot;/&gt;&lt;property id=&quot;20300&quot; value=&quot;Diapositive 41 - &amp;quot;GENERALITES: La rupture spontanée complète(11/16) &amp;quot;&quot;/&gt;&lt;property id=&quot;20307&quot; value=&quot;298&quot;/&gt;&lt;/object&gt;&lt;object type=&quot;3&quot; unique_id=&quot;10355&quot;&gt;&lt;property id=&quot;20148&quot; value=&quot;5&quot;/&gt;&lt;property id=&quot;20300&quot; value=&quot;Diapositive 42 - &amp;quot;GENERALITES: La rupture spontanée complète(12/16) &amp;quot;&quot;/&gt;&lt;property id=&quot;20307&quot; value=&quot;300&quot;/&gt;&lt;/object&gt;&lt;object type=&quot;3&quot; unique_id=&quot;10356&quot;&gt;&lt;property id=&quot;20148&quot; value=&quot;5&quot;/&gt;&lt;property id=&quot;20300&quot; value=&quot;Diapositive 43 - &amp;quot;Rupture uterine (foetus sous la peau)&amp;quot;&quot;/&gt;&lt;property id=&quot;20307&quot; value=&quot;355&quot;/&gt;&lt;/object&gt;&lt;object type=&quot;3&quot; unique_id=&quot;10357&quot;&gt;&lt;property id=&quot;20148&quot; value=&quot;5&quot;/&gt;&lt;property id=&quot;20300&quot; value=&quot;Diapositive 44 - &amp;quot;GENERALITES: La rupture spontanée complète(13/16) &amp;quot;&quot;/&gt;&lt;property id=&quot;20307&quot; value=&quot;301&quot;/&gt;&lt;/object&gt;&lt;object type=&quot;3&quot; unique_id=&quot;10358&quot;&gt;&lt;property id=&quot;20148&quot; value=&quot;5&quot;/&gt;&lt;property id=&quot;20300&quot; value=&quot;Diapositive 45 - &amp;quot;GENERALITES: La rupture spontanée complète(14/16) &amp;quot;&quot;/&gt;&lt;property id=&quot;20307&quot; value=&quot;302&quot;/&gt;&lt;/object&gt;&lt;object type=&quot;3&quot; unique_id=&quot;10359&quot;&gt;&lt;property id=&quot;20148&quot; value=&quot;5&quot;/&gt;&lt;property id=&quot;20300&quot; value=&quot;Diapositive 46 - &amp;quot;&amp;#x0D;&amp;#x0A; &amp;#x0D;&amp;#x0A;&amp;quot;&quot;/&gt;&lt;property id=&quot;20307&quot; value=&quot;303&quot;/&gt;&lt;/object&gt;&lt;object type=&quot;3&quot; unique_id=&quot;10360&quot;&gt;&lt;property id=&quot;20148&quot; value=&quot;5&quot;/&gt;&lt;property id=&quot;20300&quot; value=&quot;Diapositive 47 - &amp;quot;GENERALITES:La rupture spontanée complète(16/16) &amp;quot;&quot;/&gt;&lt;property id=&quot;20307&quot; value=&quot;299&quot;/&gt;&lt;/object&gt;&lt;object type=&quot;3&quot; unique_id=&quot;10361&quot;&gt;&lt;property id=&quot;20148&quot; value=&quot;5&quot;/&gt;&lt;property id=&quot;20300&quot; value=&quot;Diapositive 48 - &amp;quot;GENERALITES: formes cliniques (1/4) &amp;quot;&quot;/&gt;&lt;property id=&quot;20307&quot; value=&quot;304&quot;/&gt;&lt;/object&gt;&lt;object type=&quot;3&quot; unique_id=&quot;10362&quot;&gt;&lt;property id=&quot;20148&quot; value=&quot;5&quot;/&gt;&lt;property id=&quot;20300&quot; value=&quot;Diapositive 49 - &amp;quot;GENERALITES: formes cliniques(2/4) &amp;quot;&quot;/&gt;&lt;property id=&quot;20307&quot; value=&quot;305&quot;/&gt;&lt;/object&gt;&lt;object type=&quot;3&quot; unique_id=&quot;10363&quot;&gt;&lt;property id=&quot;20148&quot; value=&quot;5&quot;/&gt;&lt;property id=&quot;20300&quot; value=&quot;Diapositive 50 - &amp;quot;GENERALITES: formes cliniques(3/4) &amp;quot;&quot;/&gt;&lt;property id=&quot;20307&quot; value=&quot;307&quot;/&gt;&lt;/object&gt;&lt;object type=&quot;3&quot; unique_id=&quot;10364&quot;&gt;&lt;property id=&quot;20148&quot; value=&quot;5&quot;/&gt;&lt;property id=&quot;20300&quot; value=&quot;Diapositive 51 - &amp;quot;GENERALITES: formes cliniques(4/4) &amp;quot;&quot;/&gt;&lt;property id=&quot;20307&quot; value=&quot;308&quot;/&gt;&lt;/object&gt;&lt;object type=&quot;3&quot; unique_id=&quot;10365&quot;&gt;&lt;property id=&quot;20148&quot; value=&quot;5&quot;/&gt;&lt;property id=&quot;20300&quot; value=&quot;Diapositive 52 - &amp;quot;DIAGNOSTIC: (1/15) &amp;#x0D;&amp;#x0A;&amp;quot;&quot;/&gt;&lt;property id=&quot;20307&quot; value=&quot;309&quot;/&gt;&lt;/object&gt;&lt;object type=&quot;3&quot; unique_id=&quot;10366&quot;&gt;&lt;property id=&quot;20148&quot; value=&quot;5&quot;/&gt;&lt;property id=&quot;20300&quot; value=&quot;Diapositive 53 - &amp;quot;DIAGNOSTIC: (2/15) &amp;quot;&quot;/&gt;&lt;property id=&quot;20307&quot; value=&quot;310&quot;/&gt;&lt;/object&gt;&lt;object type=&quot;3&quot; unique_id=&quot;10367&quot;&gt;&lt;property id=&quot;20148&quot; value=&quot;5&quot;/&gt;&lt;property id=&quot;20300&quot; value=&quot;Diapositive 54 - &amp;quot;DIAGNOSTIC: (3/15)&amp;quot;&quot;/&gt;&lt;property id=&quot;20307&quot; value=&quot;311&quot;/&gt;&lt;/object&gt;&lt;object type=&quot;3&quot; unique_id=&quot;10368&quot;&gt;&lt;property id=&quot;20148&quot; value=&quot;5&quot;/&gt;&lt;property id=&quot;20300&quot; value=&quot;Diapositive 55 - &amp;quot;DIAGNOSTIC: (4/15)&amp;quot;&quot;/&gt;&lt;property id=&quot;20307&quot; value=&quot;312&quot;/&gt;&lt;/object&gt;&lt;object type=&quot;3&quot; unique_id=&quot;10369&quot;&gt;&lt;property id=&quot;20148&quot; value=&quot;5&quot;/&gt;&lt;property id=&quot;20300&quot; value=&quot;Diapositive 56 - &amp;quot;DIAGNOSTIC: (5/15)&amp;quot;&quot;/&gt;&lt;property id=&quot;20307&quot; value=&quot;313&quot;/&gt;&lt;/object&gt;&lt;object type=&quot;3&quot; unique_id=&quot;10370&quot;&gt;&lt;property id=&quot;20148&quot; value=&quot;5&quot;/&gt;&lt;property id=&quot;20300&quot; value=&quot;Diapositive 57 - &amp;quot;DIAGNOSTIC: (6/15)&amp;quot;&quot;/&gt;&lt;property id=&quot;20307&quot; value=&quot;314&quot;/&gt;&lt;/object&gt;&lt;object type=&quot;3&quot; unique_id=&quot;10371&quot;&gt;&lt;property id=&quot;20148&quot; value=&quot;5&quot;/&gt;&lt;property id=&quot;20300&quot; value=&quot;Diapositive 58 - &amp;quot;DIAGNOSTIC: (7/15)&amp;quot;&quot;/&gt;&lt;property id=&quot;20307&quot; value=&quot;315&quot;/&gt;&lt;/object&gt;&lt;object type=&quot;3&quot; unique_id=&quot;10372&quot;&gt;&lt;property id=&quot;20148&quot; value=&quot;5&quot;/&gt;&lt;property id=&quot;20300&quot; value=&quot;Diapositive 59 - &amp;quot;DIAGNOSTIC: (8/15)&amp;quot;&quot;/&gt;&lt;property id=&quot;20307&quot; value=&quot;317&quot;/&gt;&lt;/object&gt;&lt;object type=&quot;3&quot; unique_id=&quot;10373&quot;&gt;&lt;property id=&quot;20148&quot; value=&quot;5&quot;/&gt;&lt;property id=&quot;20300&quot; value=&quot;Diapositive 60 - &amp;quot;DIAGNOSTIC: (9/15)&amp;quot;&quot;/&gt;&lt;property id=&quot;20307&quot; value=&quot;318&quot;/&gt;&lt;/object&gt;&lt;object type=&quot;3&quot; unique_id=&quot;10374&quot;&gt;&lt;property id=&quot;20148&quot; value=&quot;5&quot;/&gt;&lt;property id=&quot;20300&quot; value=&quot;Diapositive 61 - &amp;quot;DIAGNOSTIC: (10/15)&amp;quot;&quot;/&gt;&lt;property id=&quot;20307&quot; value=&quot;319&quot;/&gt;&lt;/object&gt;&lt;object type=&quot;3&quot; unique_id=&quot;10375&quot;&gt;&lt;property id=&quot;20148&quot; value=&quot;5&quot;/&gt;&lt;property id=&quot;20300&quot; value=&quot;Diapositive 62 - &amp;quot;DIAGNOSTIC: (11/15)&amp;quot;&quot;/&gt;&lt;property id=&quot;20307&quot; value=&quot;320&quot;/&gt;&lt;/object&gt;&lt;object type=&quot;3&quot; unique_id=&quot;10376&quot;&gt;&lt;property id=&quot;20148&quot; value=&quot;5&quot;/&gt;&lt;property id=&quot;20300&quot; value=&quot;Diapositive 63 - &amp;quot;DIAGNOSTIC: (12/15)&amp;quot;&quot;/&gt;&lt;property id=&quot;20307&quot; value=&quot;321&quot;/&gt;&lt;/object&gt;&lt;object type=&quot;3&quot; unique_id=&quot;10377&quot;&gt;&lt;property id=&quot;20148&quot; value=&quot;5&quot;/&gt;&lt;property id=&quot;20300&quot; value=&quot;Diapositive 64 - &amp;quot;DIAGNOSTIC: (13/15)&amp;quot;&quot;/&gt;&lt;property id=&quot;20307&quot; value=&quot;322&quot;/&gt;&lt;/object&gt;&lt;object type=&quot;3&quot; unique_id=&quot;10378&quot;&gt;&lt;property id=&quot;20148&quot; value=&quot;5&quot;/&gt;&lt;property id=&quot;20300&quot; value=&quot;Diapositive 65 - &amp;quot;DIAGNOSTIC: (14/15)&amp;quot;&quot;/&gt;&lt;property id=&quot;20307&quot; value=&quot;323&quot;/&gt;&lt;/object&gt;&lt;object type=&quot;3&quot; unique_id=&quot;10379&quot;&gt;&lt;property id=&quot;20148&quot; value=&quot;5&quot;/&gt;&lt;property id=&quot;20300&quot; value=&quot;Diapositive 66 - &amp;quot;DIAGNOSTIC: (15/15)&amp;quot;&quot;/&gt;&lt;property id=&quot;20307&quot; value=&quot;324&quot;/&gt;&lt;/object&gt;&lt;object type=&quot;3&quot; unique_id=&quot;10380&quot;&gt;&lt;property id=&quot;20148&quot; value=&quot;5&quot;/&gt;&lt;property id=&quot;20300&quot; value=&quot;Diapositive 67 - &amp;quot; LE TRAITEMENT: (1/7)&amp;#x0D;&amp;#x0A;&amp;quot;&quot;/&gt;&lt;property id=&quot;20307&quot; value=&quot;325&quot;/&gt;&lt;/object&gt;&lt;object type=&quot;3&quot; unique_id=&quot;10381&quot;&gt;&lt;property id=&quot;20148&quot; value=&quot;5&quot;/&gt;&lt;property id=&quot;20300&quot; value=&quot;Diapositive 68 - &amp;quot;  LE TRAITEMENT: (2/7)&amp;#x0D;&amp;#x0A;&amp;quot;&quot;/&gt;&lt;property id=&quot;20307&quot; value=&quot;326&quot;/&gt;&lt;/object&gt;&lt;object type=&quot;3&quot; unique_id=&quot;10382&quot;&gt;&lt;property id=&quot;20148&quot; value=&quot;5&quot;/&gt;&lt;property id=&quot;20300&quot; value=&quot;Diapositive 69 - &amp;quot;  LE TRAITEMENT :(3/7)&amp;#x0D;&amp;#x0A;&amp;quot;&quot;/&gt;&lt;property id=&quot;20307&quot; value=&quot;327&quot;/&gt;&lt;/object&gt;&lt;object type=&quot;3&quot; unique_id=&quot;10383&quot;&gt;&lt;property id=&quot;20148&quot; value=&quot;5&quot;/&gt;&lt;property id=&quot;20300&quot; value=&quot;Diapositive 70 - &amp;quot; LE TRAITEMENT :(4/7)&amp;#x0D;&amp;#x0A;&amp;quot;&quot;/&gt;&lt;property id=&quot;20307&quot; value=&quot;329&quot;/&gt;&lt;/object&gt;&lt;object type=&quot;3&quot; unique_id=&quot;10384&quot;&gt;&lt;property id=&quot;20148&quot; value=&quot;5&quot;/&gt;&lt;property id=&quot;20300&quot; value=&quot;Diapositive 71 - &amp;quot; LE TRAITEMENT :(5/7)&amp;#x0D;&amp;#x0A;&amp;quot;&quot;/&gt;&lt;property id=&quot;20307&quot; value=&quot;330&quot;/&gt;&lt;/object&gt;&lt;object type=&quot;3&quot; unique_id=&quot;10385&quot;&gt;&lt;property id=&quot;20148&quot; value=&quot;5&quot;/&gt;&lt;property id=&quot;20300&quot; value=&quot;Diapositive 72 - &amp;quot; LE TRAITEMENT :(6/7)&amp;#x0D;&amp;#x0A;&amp;quot;&quot;/&gt;&lt;property id=&quot;20307&quot; value=&quot;331&quot;/&gt;&lt;/object&gt;&lt;object type=&quot;3&quot; unique_id=&quot;10386&quot;&gt;&lt;property id=&quot;20148&quot; value=&quot;5&quot;/&gt;&lt;property id=&quot;20300&quot; value=&quot;Diapositive 73 - &amp;quot; LE TRAITEMENT :(7/7)&amp;#x0D;&amp;#x0A;&amp;quot;&quot;/&gt;&lt;property id=&quot;20307&quot; value=&quot;332&quot;/&gt;&lt;/object&gt;&lt;object type=&quot;3&quot; unique_id=&quot;10387&quot;&gt;&lt;property id=&quot;20148&quot; value=&quot;5&quot;/&gt;&lt;property id=&quot;20300&quot; value=&quot;Diapositive 74 - &amp;quot; LE TRAITEMENT : Prophylaxie(1/4)&amp;#x0D;&amp;#x0A;&amp;quot;&quot;/&gt;&lt;property id=&quot;20307&quot; value=&quot;333&quot;/&gt;&lt;/object&gt;&lt;object type=&quot;3&quot; unique_id=&quot;10388&quot;&gt;&lt;property id=&quot;20148&quot; value=&quot;5&quot;/&gt;&lt;property id=&quot;20300&quot; value=&quot;Diapositive 75 - &amp;quot; LE TRAITEMENT : Prophylaxie(2/4)&amp;#x0D;&amp;#x0A;&amp;quot;&quot;/&gt;&lt;property id=&quot;20307&quot; value=&quot;335&quot;/&gt;&lt;/object&gt;&lt;object type=&quot;3&quot; unique_id=&quot;10389&quot;&gt;&lt;property id=&quot;20148&quot; value=&quot;5&quot;/&gt;&lt;property id=&quot;20300&quot; value=&quot;Diapositive 76 - &amp;quot; LE TRAITEMENT :Prophylaxie(3/4)&amp;#x0D;&amp;#x0A;&amp;quot;&quot;/&gt;&lt;property id=&quot;20307&quot; value=&quot;336&quot;/&gt;&lt;/object&gt;&lt;object type=&quot;3&quot; unique_id=&quot;10390&quot;&gt;&lt;property id=&quot;20148&quot; value=&quot;5&quot;/&gt;&lt;property id=&quot;20300&quot; value=&quot;Diapositive 77 - &amp;quot; LE TRAITEMENT : Prophylaxie(4/4)&amp;#x0D;&amp;#x0A;&amp;quot;&quot;/&gt;&lt;property id=&quot;20307&quot; value=&quot;337&quot;/&gt;&lt;/object&gt;&lt;object type=&quot;3&quot; unique_id=&quot;10391&quot;&gt;&lt;property id=&quot;20148&quot; value=&quot;5&quot;/&gt;&lt;property id=&quot;20300&quot; value=&quot;Diapositive 78 - &amp;quot; LE TRAITEMENT : curatif(1/3)&amp;#x0D;&amp;#x0A;&amp;quot;&quot;/&gt;&lt;property id=&quot;20307&quot; value=&quot;338&quot;/&gt;&lt;/object&gt;&lt;object type=&quot;3&quot; unique_id=&quot;10392&quot;&gt;&lt;property id=&quot;20148&quot; value=&quot;5&quot;/&gt;&lt;property id=&quot;20300&quot; value=&quot;Diapositive 79 - &amp;quot; LE TRAITEMENT :curatif(2/3)&amp;#x0D;&amp;#x0A;&amp;quot;&quot;/&gt;&lt;property id=&quot;20307&quot; value=&quot;339&quot;/&gt;&lt;/object&gt;&lt;object type=&quot;3&quot; unique_id=&quot;10393&quot;&gt;&lt;property id=&quot;20148&quot; value=&quot;5&quot;/&gt;&lt;property id=&quot;20300&quot; value=&quot;Diapositive 80 - &amp;quot; LE TRAITEMENT :curatif(3/3)&amp;#x0D;&amp;#x0A;&amp;quot;&quot;/&gt;&lt;property id=&quot;20307&quot; value=&quot;340&quot;/&gt;&lt;/object&gt;&lt;object type=&quot;3&quot; unique_id=&quot;10394&quot;&gt;&lt;property id=&quot;20148&quot; value=&quot;5&quot;/&gt;&lt;property id=&quot;20300&quot; value=&quot;Diapositive 81 - &amp;quot; LE TRAITEMENT :Surveillance(1/1)&amp;#x0D;&amp;#x0A;&amp;quot;&quot;/&gt;&lt;property id=&quot;20307&quot; value=&quot;341&quot;/&gt;&lt;/object&gt;&lt;object type=&quot;3&quot; unique_id=&quot;10395&quot;&gt;&lt;property id=&quot;20148&quot; value=&quot;5&quot;/&gt;&lt;property id=&quot;20300&quot; value=&quot;Diapositive 82 - &amp;quot; LE TRAITEMENT: Pronostic(1/3)&amp;#x0D;&amp;#x0A;&amp;quot;&quot;/&gt;&lt;property id=&quot;20307&quot; value=&quot;342&quot;/&gt;&lt;/object&gt;&lt;object type=&quot;3&quot; unique_id=&quot;10396&quot;&gt;&lt;property id=&quot;20148&quot; value=&quot;5&quot;/&gt;&lt;property id=&quot;20300&quot; value=&quot;Diapositive 83 - &amp;quot; LE TRAITEMENT: Pronostic(2/3)&amp;quot;&quot;/&gt;&lt;property id=&quot;20307&quot; value=&quot;343&quot;/&gt;&lt;/object&gt;&lt;object type=&quot;3&quot; unique_id=&quot;10397&quot;&gt;&lt;property id=&quot;20148&quot; value=&quot;5&quot;/&gt;&lt;property id=&quot;20300&quot; value=&quot;Diapositive 84 - &amp;quot; LE TRAITEMENT : Pronostic(3/3)&amp;#x0D;&amp;#x0A;&amp;quot;&quot;/&gt;&lt;property id=&quot;20307&quot; value=&quot;344&quot;/&gt;&lt;/object&gt;&lt;object type=&quot;3&quot; unique_id=&quot;10398&quot;&gt;&lt;property id=&quot;20148&quot; value=&quot;5&quot;/&gt;&lt;property id=&quot;20300&quot; value=&quot;Diapositive 85 - &amp;quot;CONCLUSION: (1/2)&amp;#x0D;&amp;#x0A;&amp;quot;&quot;/&gt;&lt;property id=&quot;20307&quot; value=&quot;345&quot;/&gt;&lt;/object&gt;&lt;object type=&quot;3&quot; unique_id=&quot;10399&quot;&gt;&lt;property id=&quot;20148&quot; value=&quot;5&quot;/&gt;&lt;property id=&quot;20300&quot; value=&quot;Diapositive 86 - &amp;quot;CONCLUSION:(2/2)&amp;#x0D;&amp;#x0A;&amp;quot;&quot;/&gt;&lt;property id=&quot;20307&quot; value=&quot;346&quot;/&gt;&lt;/object&gt;&lt;object type=&quot;3&quot; unique_id=&quot;10400&quot;&gt;&lt;property id=&quot;20148&quot; value=&quot;5&quot;/&gt;&lt;property id=&quot;20300&quot; value=&quot;Diapositive 87 - &amp;quot;Rupture utérine&amp;#x0D;&amp;#x0A;&amp;quot;&quot;/&gt;&lt;property id=&quot;20307&quot; value=&quot;351&quot;/&gt;&lt;/object&gt;&lt;object type=&quot;3&quot; unique_id=&quot;10401&quot;&gt;&lt;property id=&quot;20148&quot; value=&quot;5&quot;/&gt;&lt;property id=&quot;20300&quot; value=&quot;Diapositive 88&quot;/&gt;&lt;property id=&quot;20307&quot; value=&quot;349&quot;/&gt;&lt;/object&gt;&lt;object type=&quot;3&quot; unique_id=&quot;10402&quot;&gt;&lt;property id=&quot;20148&quot; value=&quot;5&quot;/&gt;&lt;property id=&quot;20300&quot; value=&quot;Diapositive 89 - &amp;quot;Image rupture uterine laterale&amp;quot;&quot;/&gt;&lt;property id=&quot;20307&quot; value=&quot;350&quot;/&gt;&lt;/object&gt;&lt;/object&gt;&lt;/object&gt;&lt;/database&gt;"/>
</p:tagLst>
</file>

<file path=ppt/theme/theme1.xml><?xml version="1.0" encoding="utf-8"?>
<a:theme xmlns:a="http://schemas.openxmlformats.org/drawingml/2006/main" name="Géomètre">
  <a:themeElements>
    <a:clrScheme name="Géomètre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Géomèt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Géomètr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éomètre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éomètre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éomètre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éomètre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éomètre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éomètre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éomètre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Fibromes utérins KO conférence</Template>
  <TotalTime>7339</TotalTime>
  <Words>642</Words>
  <Application>Microsoft Office PowerPoint</Application>
  <PresentationFormat>Affichage à l'écran (4:3)</PresentationFormat>
  <Paragraphs>118</Paragraphs>
  <Slides>34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6" baseType="lpstr">
      <vt:lpstr>Angsana New</vt:lpstr>
      <vt:lpstr>Arial</vt:lpstr>
      <vt:lpstr>Arial Black</vt:lpstr>
      <vt:lpstr>Arial Rounded MT Bold</vt:lpstr>
      <vt:lpstr>Calibri</vt:lpstr>
      <vt:lpstr>Copperplate Gothic Bold</vt:lpstr>
      <vt:lpstr>Symbol</vt:lpstr>
      <vt:lpstr>Tahoma</vt:lpstr>
      <vt:lpstr>Times New Roman</vt:lpstr>
      <vt:lpstr>Wingdings</vt:lpstr>
      <vt:lpstr>Géomètre</vt:lpstr>
      <vt:lpstr>Presentation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Carte sanitaire du Burkina Faso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  attention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DE L'APPAREIL GENITAL FEMININ</dc:title>
  <dc:creator>KIEMTORE Sibraogo</dc:creator>
  <cp:lastModifiedBy>HP</cp:lastModifiedBy>
  <cp:revision>367</cp:revision>
  <dcterms:created xsi:type="dcterms:W3CDTF">2012-05-09T01:51:27Z</dcterms:created>
  <dcterms:modified xsi:type="dcterms:W3CDTF">2024-05-23T16:27:01Z</dcterms:modified>
</cp:coreProperties>
</file>