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15" r:id="rId3"/>
    <p:sldId id="316" r:id="rId4"/>
    <p:sldId id="308" r:id="rId5"/>
    <p:sldId id="286" r:id="rId6"/>
    <p:sldId id="288" r:id="rId7"/>
    <p:sldId id="287" r:id="rId8"/>
    <p:sldId id="297" r:id="rId9"/>
    <p:sldId id="291" r:id="rId10"/>
    <p:sldId id="293" r:id="rId11"/>
    <p:sldId id="302" r:id="rId12"/>
    <p:sldId id="317" r:id="rId13"/>
    <p:sldId id="301" r:id="rId14"/>
    <p:sldId id="304" r:id="rId15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4" autoAdjust="0"/>
    <p:restoredTop sz="94462" autoAdjust="0"/>
  </p:normalViewPr>
  <p:slideViewPr>
    <p:cSldViewPr snapToGrid="0">
      <p:cViewPr varScale="1">
        <p:scale>
          <a:sx n="106" d="100"/>
          <a:sy n="106" d="100"/>
        </p:scale>
        <p:origin x="1736" y="176"/>
      </p:cViewPr>
      <p:guideLst/>
    </p:cSldViewPr>
  </p:slideViewPr>
  <p:outlineViewPr>
    <p:cViewPr>
      <p:scale>
        <a:sx n="33" d="100"/>
        <a:sy n="33" d="100"/>
      </p:scale>
      <p:origin x="0" y="-6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6709981769255E-2"/>
          <c:y val="0.81065226473261676"/>
          <c:w val="0.88901267789793137"/>
          <c:h val="0.17354134160188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Feuil1!$D$7:$D$11</c:f>
              <c:strCache>
                <c:ptCount val="5"/>
                <c:pt idx="0">
                  <c:v>19 - 29ans </c:v>
                </c:pt>
                <c:pt idx="1">
                  <c:v>30 - 39 ans</c:v>
                </c:pt>
                <c:pt idx="2">
                  <c:v>40 - 49 ans </c:v>
                </c:pt>
                <c:pt idx="3">
                  <c:v>50 - 59 ans </c:v>
                </c:pt>
                <c:pt idx="4">
                  <c:v>60 - 70 ans </c:v>
                </c:pt>
              </c:strCache>
            </c:strRef>
          </c:cat>
          <c:val>
            <c:numRef>
              <c:f>Feuil1!$E$7:$E$11</c:f>
              <c:numCache>
                <c:formatCode>0%</c:formatCode>
                <c:ptCount val="5"/>
                <c:pt idx="0" formatCode="0.00%">
                  <c:v>7.3999999999999996E-2</c:v>
                </c:pt>
                <c:pt idx="1">
                  <c:v>0.21</c:v>
                </c:pt>
                <c:pt idx="2" formatCode="0.00%">
                  <c:v>0.309</c:v>
                </c:pt>
                <c:pt idx="3" formatCode="0.00%">
                  <c:v>0.247</c:v>
                </c:pt>
                <c:pt idx="4" formatCode="0.00%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F9-7A43-80AC-ABF576A8C6C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25919024"/>
        <c:axId val="425915088"/>
        <c:axId val="0"/>
      </c:bar3DChart>
      <c:catAx>
        <c:axId val="425919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425915088"/>
        <c:crosses val="autoZero"/>
        <c:auto val="1"/>
        <c:lblAlgn val="ctr"/>
        <c:lblOffset val="100"/>
        <c:noMultiLvlLbl val="0"/>
      </c:catAx>
      <c:valAx>
        <c:axId val="42591508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r-FR"/>
          </a:p>
        </c:txPr>
        <c:crossAx val="4259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544455932907375E-2"/>
          <c:y val="6.3525279324389977E-2"/>
          <c:w val="0.55131313131313131"/>
          <c:h val="0.91779081499196591"/>
        </c:manualLayout>
      </c:layout>
      <c:pieChart>
        <c:varyColors val="1"/>
        <c:ser>
          <c:idx val="0"/>
          <c:order val="0"/>
          <c:tx>
            <c:strRef>
              <c:f>Feuil1!$J$4</c:f>
              <c:strCache>
                <c:ptCount val="1"/>
                <c:pt idx="0">
                  <c:v>Colonne2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38-F94E-B0D4-AD5804452A0D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38-F94E-B0D4-AD5804452A0D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38-F94E-B0D4-AD5804452A0D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38-F94E-B0D4-AD5804452A0D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F38-F94E-B0D4-AD5804452A0D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F38-F94E-B0D4-AD5804452A0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Feuil1!$I$5:$I$10</c:f>
              <c:strCache>
                <c:ptCount val="6"/>
                <c:pt idx="0">
                  <c:v>Colposcopie normale et satisfaisante </c:v>
                </c:pt>
                <c:pt idx="1">
                  <c:v>colposcopie normale et satisfaisante/Polype </c:v>
                </c:pt>
                <c:pt idx="2">
                  <c:v>Colpite virale/ colposcopie satisfaisante</c:v>
                </c:pt>
                <c:pt idx="3">
                  <c:v>TAGS 1/ colposcopie satisfaisante </c:v>
                </c:pt>
                <c:pt idx="4">
                  <c:v>TAGS 2 /colposcopie satisfaisante </c:v>
                </c:pt>
                <c:pt idx="5">
                  <c:v>TAGS 2 /colposcopie non satisfaisante </c:v>
                </c:pt>
              </c:strCache>
            </c:strRef>
          </c:cat>
          <c:val>
            <c:numRef>
              <c:f>Feuil1!$J$5:$J$10</c:f>
              <c:numCache>
                <c:formatCode>0%</c:formatCode>
                <c:ptCount val="6"/>
                <c:pt idx="0" formatCode="0.00%">
                  <c:v>0.70599999999999996</c:v>
                </c:pt>
                <c:pt idx="1">
                  <c:v>0.04</c:v>
                </c:pt>
                <c:pt idx="2" formatCode="0.00%">
                  <c:v>0.106</c:v>
                </c:pt>
                <c:pt idx="3" formatCode="0.00%">
                  <c:v>6.6600000000000006E-2</c:v>
                </c:pt>
                <c:pt idx="4">
                  <c:v>0.04</c:v>
                </c:pt>
                <c:pt idx="5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F38-F94E-B0D4-AD5804452A0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834331849823124"/>
          <c:y val="7.5210223362414508E-2"/>
          <c:w val="0.33441030469017458"/>
          <c:h val="0.89068385154445284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r-FR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19BC3-4714-47A2-A8C0-2C29D6A067C4}" type="datetimeFigureOut">
              <a:rPr lang="fr-FR" smtClean="0"/>
              <a:t>25/05/2024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3120C-7302-479C-8954-3BE18C4A3F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78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43120C-7302-479C-8954-3BE18C4A3F2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65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7F57D0-FB1D-4277-8FAA-A00DA30C3D2E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C02E8F-AA7A-4CCC-8FAA-E5CEA94651A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38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8E74B9-650D-4EBD-9CF6-573F4D4C51C7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FC196-6A5F-417B-99DF-3EBF66B6246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28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86FCD-37F1-4658-ACDD-02CC70111C9D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626557-5663-4582-A19D-F8F7B542666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8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53DBBA-50CC-476D-A5AF-99D0865D6136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9781FA-90B0-43DD-A8CC-DAB07FD275D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99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E05DEC-CE87-464D-B1B7-F591FD277CAD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090B6-1494-4209-BFD6-39B6D4AF539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31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2CA223-50B6-4AF0-9397-BFA3229D2FA5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F87D2-CAD6-4DBC-948E-D19510A5F56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79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AE744C-A5F5-4417-8D7B-DE295AD84696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488F5-D6EB-4442-A9CE-B8DF2ACD928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0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6869FB-52B4-43C8-897C-0B4DC3929FF7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17E744-D41E-42D5-BF72-2D6EFB71DD6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05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0522F3-9C76-490C-BE81-5D0D2A454D4D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0E03B2-5B56-46B6-B84E-A9915B140DCC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78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F571F-5C6B-43FE-BF0B-5DDCEAACD9DB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34E8-4FD1-4E29-8043-939181A777D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42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5AA4F5-80C5-4AE7-A580-72DB9E92EFD6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F4572C-3D7B-4AB5-B880-B3AE1058E7F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5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8602D33-9B14-4077-A9C6-E3752E41C3A4}" type="datetimeFigureOut">
              <a:rPr lang="fr-FR" smtClean="0"/>
              <a:pPr>
                <a:defRPr/>
              </a:pPr>
              <a:t>25/05/2024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6060F8B-2A63-49E1-A384-5472ED4EC0D1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894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6411" y="-27296"/>
            <a:ext cx="8795084" cy="1811854"/>
          </a:xfrm>
          <a:solidFill>
            <a:schemeClr val="accent2">
              <a:lumMod val="20000"/>
              <a:lumOff val="80000"/>
            </a:schemeClr>
          </a:solidFill>
          <a:ln w="76200">
            <a:solidFill>
              <a:srgbClr val="FF0000"/>
            </a:solidFill>
          </a:ln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fr-FR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 DE LA COLPOSCOPIE  APRES TEST VIRAL HPV POSITIF AU CENTRE DE SANTE NABIL CHOUCAIR ( Sénégal)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2825751"/>
            <a:ext cx="9144000" cy="69018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M.KEITA, M CISSE,</a:t>
            </a: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GASSAMA.</a:t>
            </a:r>
            <a:endParaRPr lang="fr-F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052" name="Image 3"/>
          <p:cNvSpPr>
            <a:spLocks noChangeAspect="1"/>
          </p:cNvSpPr>
          <p:nvPr/>
        </p:nvSpPr>
        <p:spPr bwMode="auto">
          <a:xfrm>
            <a:off x="6589714" y="4456113"/>
            <a:ext cx="2554287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sz="1800"/>
          </a:p>
        </p:txBody>
      </p:sp>
      <p:sp>
        <p:nvSpPr>
          <p:cNvPr id="2053" name="Image 4"/>
          <p:cNvSpPr>
            <a:spLocks noChangeAspect="1"/>
          </p:cNvSpPr>
          <p:nvPr/>
        </p:nvSpPr>
        <p:spPr bwMode="auto">
          <a:xfrm>
            <a:off x="-1176337" y="4029996"/>
            <a:ext cx="37480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sz="1800"/>
          </a:p>
        </p:txBody>
      </p:sp>
      <p:grpSp>
        <p:nvGrpSpPr>
          <p:cNvPr id="4" name="Group 145635">
            <a:extLst>
              <a:ext uri="{FF2B5EF4-FFF2-40B4-BE49-F238E27FC236}">
                <a16:creationId xmlns:a16="http://schemas.microsoft.com/office/drawing/2014/main" id="{153A7425-EB94-4314-4BA2-286965497D07}"/>
              </a:ext>
            </a:extLst>
          </p:cNvPr>
          <p:cNvGrpSpPr/>
          <p:nvPr/>
        </p:nvGrpSpPr>
        <p:grpSpPr>
          <a:xfrm>
            <a:off x="4981433" y="3631842"/>
            <a:ext cx="4162567" cy="3236669"/>
            <a:chOff x="-853574" y="-355989"/>
            <a:chExt cx="8956916" cy="392675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CDC7B08-33CE-8E25-0600-B5E4205CA086}"/>
                </a:ext>
              </a:extLst>
            </p:cNvPr>
            <p:cNvSpPr/>
            <p:nvPr/>
          </p:nvSpPr>
          <p:spPr>
            <a:xfrm>
              <a:off x="5324602" y="2678815"/>
              <a:ext cx="59288" cy="26252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SN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" name="Picture 17116">
              <a:extLst>
                <a:ext uri="{FF2B5EF4-FFF2-40B4-BE49-F238E27FC236}">
                  <a16:creationId xmlns:a16="http://schemas.microsoft.com/office/drawing/2014/main" id="{A438632C-0A49-AABB-930A-1410F4D6CAFE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-853574" y="-355989"/>
              <a:ext cx="8956916" cy="3926755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52DC532-A493-2ABA-C37D-4BF4CD5F8F25}"/>
                </a:ext>
              </a:extLst>
            </p:cNvPr>
            <p:cNvSpPr/>
            <p:nvPr/>
          </p:nvSpPr>
          <p:spPr>
            <a:xfrm>
              <a:off x="6521196" y="1360398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SN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fr-SN" sz="1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4351F3C-F8A6-AF04-D282-D82F63786757}"/>
                </a:ext>
              </a:extLst>
            </p:cNvPr>
            <p:cNvSpPr/>
            <p:nvPr/>
          </p:nvSpPr>
          <p:spPr>
            <a:xfrm>
              <a:off x="6944868" y="529819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SN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fr-SN" sz="1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AF8ECB-D8E0-87ED-A19A-392A5318EF5F}"/>
                </a:ext>
              </a:extLst>
            </p:cNvPr>
            <p:cNvSpPr/>
            <p:nvPr/>
          </p:nvSpPr>
          <p:spPr>
            <a:xfrm>
              <a:off x="6571488" y="1799506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SN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fr-SN" sz="1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77B6933-BC50-A252-D6DB-12EED8BEAD3D}"/>
                </a:ext>
              </a:extLst>
            </p:cNvPr>
            <p:cNvSpPr/>
            <p:nvPr/>
          </p:nvSpPr>
          <p:spPr>
            <a:xfrm>
              <a:off x="0" y="2005449"/>
              <a:ext cx="1014215" cy="501514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FR" sz="14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fr-SN" sz="1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189A7AD-1909-74FC-0E13-E4FB812A4C73}"/>
                </a:ext>
              </a:extLst>
            </p:cNvPr>
            <p:cNvSpPr/>
            <p:nvPr/>
          </p:nvSpPr>
          <p:spPr>
            <a:xfrm>
              <a:off x="896366" y="2194603"/>
              <a:ext cx="46619" cy="20642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9144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fr-SN" sz="11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fr-SN" sz="1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2" y="1455822"/>
            <a:ext cx="8925636" cy="54021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90337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4073966-7AB8-58B1-0BDF-17D3ECCDB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1284"/>
            <a:ext cx="9144000" cy="559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346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2" y="1241947"/>
            <a:ext cx="8925636" cy="562970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Ces résultats sont inférieurs à ceux de AIDARA au CHU le DANTEC en 2018: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45,1% de  colposcopies normales et satisfaisantes </a:t>
            </a:r>
          </a:p>
          <a:p>
            <a:pPr lvl="1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54,9% de colposcopies  non satisfaisantes (TAGS 1: 22,2%; TAGS2 11,1% )</a:t>
            </a:r>
          </a:p>
          <a:p>
            <a:pPr marL="0" indent="0">
              <a:buNone/>
            </a:pP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7"/>
            <a:ext cx="9143999" cy="876820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COMMENTAIRES</a:t>
            </a:r>
          </a:p>
        </p:txBody>
      </p:sp>
    </p:spTree>
    <p:extLst>
      <p:ext uri="{BB962C8B-B14F-4D97-AF65-F5344CB8AC3E}">
        <p14:creationId xmlns:p14="http://schemas.microsoft.com/office/powerpoint/2010/main" val="1445251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2" y="1241947"/>
            <a:ext cx="8925636" cy="562970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 Maroc, l’étude de l’apport de colposcopie dans le diagnostic du cancer du col à la maternité de SOUSSI à Rabat était revenu:  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29.08% de colposcopie normale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70.1% de pathologie (TAG1 19,26%; TAG2 16,82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Ceci peut s’expliquer par notre mode de sélection qui était basé sur la seule base d’un test viral HPV positif</a:t>
            </a: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7"/>
            <a:ext cx="9143999" cy="876820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COMMENTAIRES</a:t>
            </a:r>
          </a:p>
        </p:txBody>
      </p:sp>
    </p:spTree>
    <p:extLst>
      <p:ext uri="{BB962C8B-B14F-4D97-AF65-F5344CB8AC3E}">
        <p14:creationId xmlns:p14="http://schemas.microsoft.com/office/powerpoint/2010/main" val="2175073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773" y="1825624"/>
            <a:ext cx="8925636" cy="5032376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Candidat idéal au dépistage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IVA méthode adaptée dans les pays en développement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Principe  see and treat » /pertes de vues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6"/>
            <a:ext cx="9144000" cy="931411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4626591" y="1779905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801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2" y="1839273"/>
            <a:ext cx="8925636" cy="503237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r-FR" sz="4000" dirty="0">
                <a:solidFill>
                  <a:srgbClr val="FF0000"/>
                </a:solidFill>
                <a:highlight>
                  <a:srgbClr val="00FFFF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266567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24831"/>
            <a:ext cx="9097864" cy="807031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6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</p:txBody>
      </p:sp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286000" y="2743200"/>
            <a:ext cx="45720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fr-FR" sz="1800" u="none"/>
          </a:p>
          <a:p>
            <a:pPr eaLnBrk="1" hangingPunct="1">
              <a:spcBef>
                <a:spcPct val="50000"/>
              </a:spcBef>
            </a:pPr>
            <a:endParaRPr lang="fr-FR" sz="3200" u="none"/>
          </a:p>
        </p:txBody>
      </p:sp>
      <p:sp>
        <p:nvSpPr>
          <p:cNvPr id="23556" name="ZoneTexte 5"/>
          <p:cNvSpPr txBox="1">
            <a:spLocks noChangeArrowheads="1"/>
          </p:cNvSpPr>
          <p:nvPr/>
        </p:nvSpPr>
        <p:spPr bwMode="auto">
          <a:xfrm>
            <a:off x="6292517" y="2571750"/>
            <a:ext cx="2851484" cy="181588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sz="1600" u="none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661 021 </a:t>
            </a:r>
            <a:r>
              <a:rPr lang="fr-FR" sz="16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Nouveaux cas / an</a:t>
            </a:r>
          </a:p>
          <a:p>
            <a:pPr eaLnBrk="1" hangingPunct="1"/>
            <a:endParaRPr lang="fr-FR" sz="1600" u="non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fr-FR" sz="16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348 189 décès/an</a:t>
            </a:r>
          </a:p>
          <a:p>
            <a:pPr eaLnBrk="1" hangingPunct="1"/>
            <a:endParaRPr lang="fr-FR" sz="1600" b="1" u="non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fr-FR" sz="16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2iéme Cancer Femme/Monde</a:t>
            </a:r>
          </a:p>
          <a:p>
            <a:pPr eaLnBrk="1" hangingPunct="1"/>
            <a:r>
              <a:rPr lang="fr-FR" sz="16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fr-FR" sz="1600" b="1" u="non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fr-FR" sz="16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GLOBOCAN 2022</a:t>
            </a:r>
          </a:p>
        </p:txBody>
      </p:sp>
      <p:pic>
        <p:nvPicPr>
          <p:cNvPr id="1035" name="Picture 11" descr="Details are in the caption following the image">
            <a:extLst>
              <a:ext uri="{FF2B5EF4-FFF2-40B4-BE49-F238E27FC236}">
                <a16:creationId xmlns:a16="http://schemas.microsoft.com/office/drawing/2014/main" id="{1C08E3C1-C3E1-2C60-2DDC-E41D828D49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" y="1215189"/>
            <a:ext cx="5480050" cy="489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page10image5404896">
            <a:extLst>
              <a:ext uri="{FF2B5EF4-FFF2-40B4-BE49-F238E27FC236}">
                <a16:creationId xmlns:a16="http://schemas.microsoft.com/office/drawing/2014/main" id="{7EEB8874-062C-82CF-A2FE-29CB5BA30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age10image5405008">
            <a:extLst>
              <a:ext uri="{FF2B5EF4-FFF2-40B4-BE49-F238E27FC236}">
                <a16:creationId xmlns:a16="http://schemas.microsoft.com/office/drawing/2014/main" id="{A073C4CD-8647-3E58-158B-CC002FE10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3700" cy="2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age10image5405120">
            <a:extLst>
              <a:ext uri="{FF2B5EF4-FFF2-40B4-BE49-F238E27FC236}">
                <a16:creationId xmlns:a16="http://schemas.microsoft.com/office/drawing/2014/main" id="{3B0FF13F-35DA-35CF-67B9-606EAD46E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31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ge10image5405232">
            <a:extLst>
              <a:ext uri="{FF2B5EF4-FFF2-40B4-BE49-F238E27FC236}">
                <a16:creationId xmlns:a16="http://schemas.microsoft.com/office/drawing/2014/main" id="{0E7B58E4-1813-4DAE-5C1F-4357E5483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age10image5405344">
            <a:extLst>
              <a:ext uri="{FF2B5EF4-FFF2-40B4-BE49-F238E27FC236}">
                <a16:creationId xmlns:a16="http://schemas.microsoft.com/office/drawing/2014/main" id="{5502FAE5-9E8E-7A33-D32B-FB1604D18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88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age10image5405456">
            <a:extLst>
              <a:ext uri="{FF2B5EF4-FFF2-40B4-BE49-F238E27FC236}">
                <a16:creationId xmlns:a16="http://schemas.microsoft.com/office/drawing/2014/main" id="{1342E213-8D2D-80B6-7BBA-E051E24DA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page10image5405568">
            <a:extLst>
              <a:ext uri="{FF2B5EF4-FFF2-40B4-BE49-F238E27FC236}">
                <a16:creationId xmlns:a16="http://schemas.microsoft.com/office/drawing/2014/main" id="{B73E59DD-8F72-96EE-AF7F-4FE56D876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07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ge10image5405680">
            <a:extLst>
              <a:ext uri="{FF2B5EF4-FFF2-40B4-BE49-F238E27FC236}">
                <a16:creationId xmlns:a16="http://schemas.microsoft.com/office/drawing/2014/main" id="{7B53E47B-4DAA-DE4F-2D0E-A294C73BC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page10image5405792">
            <a:extLst>
              <a:ext uri="{FF2B5EF4-FFF2-40B4-BE49-F238E27FC236}">
                <a16:creationId xmlns:a16="http://schemas.microsoft.com/office/drawing/2014/main" id="{F6E83051-B54D-D9C4-9502-DE20CD849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12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722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124831"/>
            <a:ext cx="9097864" cy="807031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6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</p:txBody>
      </p:sp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286000" y="2743200"/>
            <a:ext cx="45720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fr-FR" sz="1800" u="none"/>
          </a:p>
          <a:p>
            <a:pPr eaLnBrk="1" hangingPunct="1">
              <a:spcBef>
                <a:spcPct val="50000"/>
              </a:spcBef>
            </a:pPr>
            <a:endParaRPr lang="fr-FR" sz="3200" u="none"/>
          </a:p>
        </p:txBody>
      </p:sp>
      <p:sp>
        <p:nvSpPr>
          <p:cNvPr id="23556" name="ZoneTexte 5"/>
          <p:cNvSpPr txBox="1">
            <a:spLocks noChangeArrowheads="1"/>
          </p:cNvSpPr>
          <p:nvPr/>
        </p:nvSpPr>
        <p:spPr bwMode="auto">
          <a:xfrm>
            <a:off x="6087979" y="2571750"/>
            <a:ext cx="3056022" cy="1631216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sz="1800" u="none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661 021 </a:t>
            </a:r>
            <a:r>
              <a:rPr lang="fr-FR" sz="14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Nouveaux cas / an</a:t>
            </a:r>
          </a:p>
          <a:p>
            <a:pPr eaLnBrk="1" hangingPunct="1"/>
            <a:r>
              <a:rPr lang="fr-FR" sz="18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348 189 décès/an</a:t>
            </a:r>
          </a:p>
          <a:p>
            <a:pPr eaLnBrk="1" hangingPunct="1"/>
            <a:endParaRPr lang="fr-FR" sz="1800" b="1" u="non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fr-FR" sz="14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2iéme</a:t>
            </a:r>
            <a:r>
              <a:rPr lang="fr-FR" sz="18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14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 Femme/Monde</a:t>
            </a:r>
          </a:p>
          <a:p>
            <a:pPr eaLnBrk="1" hangingPunct="1"/>
            <a:r>
              <a:rPr lang="fr-FR" sz="14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endParaRPr lang="fr-FR" sz="1400" b="1" u="none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fr-FR" sz="1400" u="none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GLOBOCAN 2022</a:t>
            </a:r>
          </a:p>
        </p:txBody>
      </p:sp>
      <p:sp>
        <p:nvSpPr>
          <p:cNvPr id="23557" name="ZoneTexte 6"/>
          <p:cNvSpPr txBox="1">
            <a:spLocks noChangeArrowheads="1"/>
          </p:cNvSpPr>
          <p:nvPr/>
        </p:nvSpPr>
        <p:spPr bwMode="auto">
          <a:xfrm>
            <a:off x="504968" y="5842853"/>
            <a:ext cx="68375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fr-FR" sz="2800" b="1" u="none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85% pays en développement</a:t>
            </a:r>
          </a:p>
        </p:txBody>
      </p:sp>
      <p:pic>
        <p:nvPicPr>
          <p:cNvPr id="2049" name="Picture 1" descr="page10image5404896">
            <a:extLst>
              <a:ext uri="{FF2B5EF4-FFF2-40B4-BE49-F238E27FC236}">
                <a16:creationId xmlns:a16="http://schemas.microsoft.com/office/drawing/2014/main" id="{4E4AB721-734F-7027-B79E-65EEA87A0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69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age10image5405008">
            <a:extLst>
              <a:ext uri="{FF2B5EF4-FFF2-40B4-BE49-F238E27FC236}">
                <a16:creationId xmlns:a16="http://schemas.microsoft.com/office/drawing/2014/main" id="{52C97D7E-ED84-0323-BCE5-F72AB00F1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3700" cy="2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page10image5405120">
            <a:extLst>
              <a:ext uri="{FF2B5EF4-FFF2-40B4-BE49-F238E27FC236}">
                <a16:creationId xmlns:a16="http://schemas.microsoft.com/office/drawing/2014/main" id="{0BDA39FB-E593-EC9A-2021-99A3B94C8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31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ge10image5405232">
            <a:extLst>
              <a:ext uri="{FF2B5EF4-FFF2-40B4-BE49-F238E27FC236}">
                <a16:creationId xmlns:a16="http://schemas.microsoft.com/office/drawing/2014/main" id="{75C2EE29-74E0-EA8B-6C5A-51C588749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page10image5405344">
            <a:extLst>
              <a:ext uri="{FF2B5EF4-FFF2-40B4-BE49-F238E27FC236}">
                <a16:creationId xmlns:a16="http://schemas.microsoft.com/office/drawing/2014/main" id="{6B4D91D7-D969-9C5D-435F-958397DB1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8800" cy="2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ge10image5405456">
            <a:extLst>
              <a:ext uri="{FF2B5EF4-FFF2-40B4-BE49-F238E27FC236}">
                <a16:creationId xmlns:a16="http://schemas.microsoft.com/office/drawing/2014/main" id="{4A1B6118-3635-F54F-A592-430078C3C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page10image5405568">
            <a:extLst>
              <a:ext uri="{FF2B5EF4-FFF2-40B4-BE49-F238E27FC236}">
                <a16:creationId xmlns:a16="http://schemas.microsoft.com/office/drawing/2014/main" id="{D2B5DFD2-A800-3C35-8334-C2E652EFB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07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age10image5405680">
            <a:extLst>
              <a:ext uri="{FF2B5EF4-FFF2-40B4-BE49-F238E27FC236}">
                <a16:creationId xmlns:a16="http://schemas.microsoft.com/office/drawing/2014/main" id="{832E89A0-AC93-8A78-DBC7-B4E2A5BFDC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page10image5405792">
            <a:extLst>
              <a:ext uri="{FF2B5EF4-FFF2-40B4-BE49-F238E27FC236}">
                <a16:creationId xmlns:a16="http://schemas.microsoft.com/office/drawing/2014/main" id="{871238C1-8CE8-1C28-E3C8-2471F643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1200" cy="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Details are in the caption following the image">
            <a:extLst>
              <a:ext uri="{FF2B5EF4-FFF2-40B4-BE49-F238E27FC236}">
                <a16:creationId xmlns:a16="http://schemas.microsoft.com/office/drawing/2014/main" id="{00B99122-79DE-5302-FC1F-27C6107336E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" y="1491515"/>
            <a:ext cx="559267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08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Sénégal: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3,5 millions de femmes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de plus de 15 ans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/>
              <a:t>   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Incidence annuelle: 1932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1367 décès / an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Soit 4 décès /Jour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22830" y="365126"/>
            <a:ext cx="8925636" cy="945059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6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72236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9433" y="1962101"/>
            <a:ext cx="5732060" cy="471165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Lien de causalité entre HPV et cancer du col de l’utérus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H. Zur Haussen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Prix Nobel de physiologie et médecine en 2008.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0411"/>
            <a:ext cx="9144000" cy="767637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6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</a:p>
        </p:txBody>
      </p:sp>
      <p:pic>
        <p:nvPicPr>
          <p:cNvPr id="6" name="Image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266" y="2271084"/>
            <a:ext cx="2668990" cy="3655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20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2830" y="1255594"/>
            <a:ext cx="8925636" cy="54181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 d’étude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transversale, prospective et descriptive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Lieu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Service gynécologie-obstétrique du Centre de santé  Nabil CHOUCAIR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Population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femmes avec un test viral HPV positive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Période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Février 2021 – Avril 2024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Données</a:t>
            </a:r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le logiciel Epi-info-7.2.2.6  </a:t>
            </a:r>
          </a:p>
          <a:p>
            <a:pPr marL="0" indent="0">
              <a:lnSpc>
                <a:spcPct val="210000"/>
              </a:lnSpc>
              <a:buNone/>
            </a:pPr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6"/>
            <a:ext cx="9144000" cy="726695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MATERIELS ET METHODES</a:t>
            </a:r>
          </a:p>
        </p:txBody>
      </p:sp>
    </p:spTree>
    <p:extLst>
      <p:ext uri="{BB962C8B-B14F-4D97-AF65-F5344CB8AC3E}">
        <p14:creationId xmlns:p14="http://schemas.microsoft.com/office/powerpoint/2010/main" val="3911252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4842" y="1825624"/>
            <a:ext cx="8543498" cy="503237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OBJECTIF</a:t>
            </a:r>
          </a:p>
          <a:p>
            <a:pPr marL="0" indent="0"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Décrire les résultats des colposcopies après un test viral HPV positif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paramètres étudiés étaient: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l’âge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les résultats de la vulvoscopie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l’examen sans préparation du col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l’examen après application d’acide acétique à 3%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l’examen après application de Lugol 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conclusion de la colposcopie.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6"/>
            <a:ext cx="9144000" cy="713047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6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43590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1356129"/>
            <a:ext cx="4514850" cy="4820834"/>
          </a:xfrm>
        </p:spPr>
        <p:txBody>
          <a:bodyPr/>
          <a:lstStyle/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Caractéristiques socio-démographiques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 Colposcopies réalisées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 moyen:44,9 ans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Tranche d'âge (40-49)</a:t>
            </a:r>
          </a:p>
          <a:p>
            <a:pPr marL="0" indent="0">
              <a:lnSpc>
                <a:spcPct val="200000"/>
              </a:lnSpc>
              <a:buNone/>
            </a:pPr>
            <a:endParaRPr lang="fr-F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95535" y="365127"/>
            <a:ext cx="8857396" cy="876820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5642917"/>
              </p:ext>
            </p:extLst>
          </p:nvPr>
        </p:nvGraphicFramePr>
        <p:xfrm>
          <a:off x="4325442" y="2246731"/>
          <a:ext cx="4926842" cy="4820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0B2F374-12BF-E897-7DA3-208984DACA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090135"/>
              </p:ext>
            </p:extLst>
          </p:nvPr>
        </p:nvGraphicFramePr>
        <p:xfrm>
          <a:off x="4078705" y="2227961"/>
          <a:ext cx="5065295" cy="3185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2165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3" y="1542197"/>
            <a:ext cx="8843748" cy="5172502"/>
          </a:xfrm>
        </p:spPr>
        <p:txBody>
          <a:bodyPr/>
          <a:lstStyle/>
          <a:p>
            <a:pPr marL="0" indent="0">
              <a:buNone/>
            </a:pPr>
            <a:r>
              <a:rPr lang="fr-FR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Résultats de la colposcopie</a:t>
            </a:r>
          </a:p>
          <a:p>
            <a:pPr marL="0" indent="0">
              <a:buNone/>
            </a:pP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r-F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365126"/>
            <a:ext cx="9144000" cy="972355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accent2"/>
            </a:solidFill>
          </a:ln>
        </p:spPr>
        <p:txBody>
          <a:bodyPr rtlCol="0">
            <a:noAutofit/>
          </a:bodyPr>
          <a:lstStyle/>
          <a:p>
            <a:pPr marL="1016000" indent="-1016000" algn="ctr" eaLnBrk="1" fontAlgn="auto" hangingPunct="1">
              <a:spcAft>
                <a:spcPts val="0"/>
              </a:spcAft>
              <a:defRPr/>
            </a:pPr>
            <a:r>
              <a:rPr lang="fr-FR" sz="4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RESULTATS</a:t>
            </a:r>
          </a:p>
        </p:txBody>
      </p:sp>
      <p:sp>
        <p:nvSpPr>
          <p:cNvPr id="5" name="Ellipse 4"/>
          <p:cNvSpPr/>
          <p:nvPr/>
        </p:nvSpPr>
        <p:spPr>
          <a:xfrm>
            <a:off x="4053385" y="432634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Espace réservé du contenu 3">
            <a:extLst>
              <a:ext uri="{FF2B5EF4-FFF2-40B4-BE49-F238E27FC236}">
                <a16:creationId xmlns:a16="http://schemas.microsoft.com/office/drawing/2014/main" id="{736A30E3-81E3-78D4-8CB0-D318B8B7E7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021504"/>
              </p:ext>
            </p:extLst>
          </p:nvPr>
        </p:nvGraphicFramePr>
        <p:xfrm>
          <a:off x="950496" y="2129590"/>
          <a:ext cx="7339262" cy="478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42715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11719</TotalTime>
  <Words>383</Words>
  <Application>Microsoft Macintosh PowerPoint</Application>
  <PresentationFormat>Affichage à l'écran (4:3)</PresentationFormat>
  <Paragraphs>77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Times New Roman</vt:lpstr>
      <vt:lpstr>Wingdings</vt:lpstr>
      <vt:lpstr>Thème Office</vt:lpstr>
      <vt:lpstr>RESULTATS DE LA COLPOSCOPIE  APRES TEST VIRAL HPV POSITIF AU CENTRE DE SANTE NABIL CHOUCAIR ( Sénégal)</vt:lpstr>
      <vt:lpstr>INTRODUCTION</vt:lpstr>
      <vt:lpstr>INTRODUCTION</vt:lpstr>
      <vt:lpstr>INTRODUCTION</vt:lpstr>
      <vt:lpstr>INTRODUCTION</vt:lpstr>
      <vt:lpstr>MATERIELS ET METHODES</vt:lpstr>
      <vt:lpstr>OBJECTIFS</vt:lpstr>
      <vt:lpstr>RESULTATS</vt:lpstr>
      <vt:lpstr>RESULTATS</vt:lpstr>
      <vt:lpstr>RESULTATS</vt:lpstr>
      <vt:lpstr>COMMENTAIRES</vt:lpstr>
      <vt:lpstr>COMMENTAIRES</vt:lpstr>
      <vt:lpstr>CONCLUSION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viral HPV comme depistage primaire du cancer du col de l’utérus: A propos de 146 cas au centre de santé Nabil Choucair De Dakar</dc:title>
  <dc:creator>asuss</dc:creator>
  <cp:lastModifiedBy>Microsoft Office User</cp:lastModifiedBy>
  <cp:revision>166</cp:revision>
  <dcterms:created xsi:type="dcterms:W3CDTF">2018-06-12T20:23:36Z</dcterms:created>
  <dcterms:modified xsi:type="dcterms:W3CDTF">2024-05-25T15:38:04Z</dcterms:modified>
</cp:coreProperties>
</file>