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5" r:id="rId3"/>
  </p:sldMasterIdLst>
  <p:notesMasterIdLst>
    <p:notesMasterId r:id="rId21"/>
  </p:notesMasterIdLst>
  <p:sldIdLst>
    <p:sldId id="281" r:id="rId4"/>
    <p:sldId id="259" r:id="rId5"/>
    <p:sldId id="260" r:id="rId6"/>
    <p:sldId id="264" r:id="rId7"/>
    <p:sldId id="282" r:id="rId8"/>
    <p:sldId id="266" r:id="rId9"/>
    <p:sldId id="267" r:id="rId10"/>
    <p:sldId id="283" r:id="rId11"/>
    <p:sldId id="284" r:id="rId12"/>
    <p:sldId id="272" r:id="rId13"/>
    <p:sldId id="285" r:id="rId14"/>
    <p:sldId id="286" r:id="rId15"/>
    <p:sldId id="287" r:id="rId16"/>
    <p:sldId id="288" r:id="rId17"/>
    <p:sldId id="289" r:id="rId18"/>
    <p:sldId id="290" r:id="rId19"/>
    <p:sldId id="263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Style moyen 3 - Accentuation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0276" autoAdjust="0"/>
  </p:normalViewPr>
  <p:slideViewPr>
    <p:cSldViewPr snapToGrid="0">
      <p:cViewPr varScale="1">
        <p:scale>
          <a:sx n="60" d="100"/>
          <a:sy n="60" d="100"/>
        </p:scale>
        <p:origin x="105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de_calcul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'Niveau risque'!$F$12</c:f>
              <c:strCache>
                <c:ptCount val="1"/>
                <c:pt idx="0">
                  <c:v>Bas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1.56128024980484E-3"/>
                  <c:y val="-3.17460317460318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1FCF-4C05-9D67-C00ED1D010B6}"/>
                </c:ext>
              </c:extLst>
            </c:dLbl>
            <c:dLbl>
              <c:idx val="1"/>
              <c:layout>
                <c:manualLayout>
                  <c:x val="0"/>
                  <c:y val="-4.12698412698412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1FCF-4C05-9D67-C00ED1D010B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'Niveau risque'!$G$11:$H$11</c:f>
              <c:strCache>
                <c:ptCount val="2"/>
                <c:pt idx="0">
                  <c:v>Rurale</c:v>
                </c:pt>
                <c:pt idx="1">
                  <c:v>Urbaine</c:v>
                </c:pt>
              </c:strCache>
            </c:strRef>
          </c:cat>
          <c:val>
            <c:numRef>
              <c:f>'Niveau risque'!$G$12:$H$12</c:f>
              <c:numCache>
                <c:formatCode>0.00%</c:formatCode>
                <c:ptCount val="2"/>
                <c:pt idx="0">
                  <c:v>0.13900000000000001</c:v>
                </c:pt>
                <c:pt idx="1">
                  <c:v>0.38900000000000001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FCF-4C05-9D67-C00ED1D010B6}"/>
            </c:ext>
          </c:extLst>
        </c:ser>
        <c:ser>
          <c:idx val="1"/>
          <c:order val="1"/>
          <c:tx>
            <c:strRef>
              <c:f>'Niveau risque'!$F$13</c:f>
              <c:strCache>
                <c:ptCount val="1"/>
                <c:pt idx="0">
                  <c:v>Haut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0296643247462921E-2"/>
                  <c:y val="-3.80952380952380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1FCF-4C05-9D67-C00ED1D010B6}"/>
                </c:ext>
              </c:extLst>
            </c:dLbl>
            <c:dLbl>
              <c:idx val="1"/>
              <c:layout>
                <c:manualLayout>
                  <c:x val="6.2451209992193599E-2"/>
                  <c:y val="-4.76190476190476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1FCF-4C05-9D67-C00ED1D010B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'Niveau risque'!$G$11:$H$11</c:f>
              <c:strCache>
                <c:ptCount val="2"/>
                <c:pt idx="0">
                  <c:v>Rurale</c:v>
                </c:pt>
                <c:pt idx="1">
                  <c:v>Urbaine</c:v>
                </c:pt>
              </c:strCache>
            </c:strRef>
          </c:cat>
          <c:val>
            <c:numRef>
              <c:f>'Niveau risque'!$G$13:$H$13</c:f>
              <c:numCache>
                <c:formatCode>0.00%</c:formatCode>
                <c:ptCount val="2"/>
                <c:pt idx="0">
                  <c:v>0.16700000000000001</c:v>
                </c:pt>
                <c:pt idx="1">
                  <c:v>0.30549999999999999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FCF-4C05-9D67-C00ED1D010B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34452544"/>
        <c:axId val="334448192"/>
        <c:axId val="0"/>
      </c:bar3DChart>
      <c:catAx>
        <c:axId val="334452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4448192"/>
        <c:crosses val="autoZero"/>
        <c:auto val="1"/>
        <c:lblAlgn val="ctr"/>
        <c:lblOffset val="100"/>
        <c:noMultiLvlLbl val="0"/>
      </c:catAx>
      <c:valAx>
        <c:axId val="334448192"/>
        <c:scaling>
          <c:orientation val="minMax"/>
          <c:max val="0.60000000000000009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 sz="2400" dirty="0" smtClean="0"/>
                  <a:t>Prévalence</a:t>
                </a:r>
                <a:endParaRPr lang="fr-FR" sz="2400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44525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8D829B-E649-4FCB-8337-CA1F4D6B3D1C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3B133B-FF85-4E8A-8BC8-472966C5E31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3428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1E2D19A-4653-417E-963A-84487B724C44}" type="slidenum">
              <a:rPr kumimoji="0" lang="fr-FR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altLang="fr-F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fr-FR" dirty="0" smtClean="0"/>
          </a:p>
          <a:p>
            <a:pPr eaLnBrk="1" hangingPunct="1"/>
            <a:endParaRPr lang="fr-FR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31447937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>
              <a:effectLst/>
            </a:endParaRPr>
          </a:p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1F7279-613F-4036-821B-A0C939E5BC5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34433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Prévalence plus élevée que…….</a:t>
            </a:r>
          </a:p>
          <a:p>
            <a:r>
              <a:rPr lang="fr-FR" dirty="0" smtClean="0"/>
              <a:t>Par contre les auteurs comme………</a:t>
            </a:r>
          </a:p>
          <a:p>
            <a:r>
              <a:rPr lang="fr-FR" dirty="0" smtClean="0"/>
              <a:t>Différences dues au type de population cible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3B133B-FF85-4E8A-8BC8-472966C5E31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5799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3B133B-FF85-4E8A-8BC8-472966C5E31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8304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3B133B-FF85-4E8A-8BC8-472966C5E31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2828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3B133B-FF85-4E8A-8BC8-472966C5E31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4135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3B133B-FF85-4E8A-8BC8-472966C5E31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423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1F7279-613F-4036-821B-A0C939E5BC5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94779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fr-FR" sz="3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CCC602-D8A4-49FB-AD6E-94E54B97DA02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99471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2187706-0F97-4651-B4DF-2D52D7AFBB8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63564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2187706-0F97-4651-B4DF-2D52D7AFBB8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27893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2187706-0F97-4651-B4DF-2D52D7AFBB8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03898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2187706-0F97-4651-B4DF-2D52D7AFBB8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30965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i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1F7279-613F-4036-821B-A0C939E5BC5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21784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3B133B-FF85-4E8A-8BC8-472966C5E31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0260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Quelle était la méthode d’étude ?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1F7279-613F-4036-821B-A0C939E5BC5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35219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1F7279-613F-4036-821B-A0C939E5BC5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7386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707E8-6686-413F-A790-3A66F2397469}" type="datetime1">
              <a:rPr lang="en-US" smtClean="0"/>
              <a:t>5/23/2024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F8DEF-0394-4402-8867-30115162EF3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151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C60A5-849A-478A-8CC8-1F3BA7C8880D}" type="datetime1">
              <a:rPr lang="en-US" smtClean="0"/>
              <a:t>5/23/2024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F8DEF-0394-4402-8867-30115162EF3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829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DA8A4-BC18-4879-B8A0-0A640CD83CAF}" type="datetime1">
              <a:rPr lang="en-US" smtClean="0"/>
              <a:t>5/23/2024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F8DEF-0394-4402-8867-30115162EF3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2416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29C9C4-63E7-49F2-9C2F-EC292C273AF5}" type="datetime1">
              <a:rPr lang="fr-FR" altLang="fr-FR" smtClean="0"/>
              <a:t>23/05/2024</a:t>
            </a:fld>
            <a:endParaRPr lang="fr-FR" alt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BD2DB9-C061-45B2-AE1E-D0F5A81361D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261383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54F10D-E38C-492D-B41E-2831F5930BEC}" type="datetime1">
              <a:rPr lang="fr-FR" altLang="fr-FR" smtClean="0"/>
              <a:t>23/05/2024</a:t>
            </a:fld>
            <a:endParaRPr lang="fr-FR" alt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868003-62B1-46B0-9DC2-E0C9B4CA206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387867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A4A7A-7DD1-4D30-A021-9A4E9DB00C67}" type="datetime1">
              <a:rPr lang="fr-FR" altLang="fr-FR" smtClean="0"/>
              <a:t>23/05/2024</a:t>
            </a:fld>
            <a:endParaRPr lang="fr-FR" alt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E3C307-9880-418D-BABE-9774E77BE64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190753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F6DEA3-DEB5-4C51-BE0B-E96CE42D0ABD}" type="datetime1">
              <a:rPr lang="fr-FR" altLang="fr-FR" smtClean="0"/>
              <a:t>23/05/2024</a:t>
            </a:fld>
            <a:endParaRPr lang="fr-FR" alt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C21F6B-EDCC-49BD-B7CD-A43DE184E6E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37470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3F7972-0479-4E1C-853A-5DF45F89AE0A}" type="datetime1">
              <a:rPr lang="fr-FR" altLang="fr-FR" smtClean="0"/>
              <a:t>23/05/2024</a:t>
            </a:fld>
            <a:endParaRPr lang="fr-FR" alt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EA040D-9F48-474A-B018-3AD000ABC9E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469198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193359-C195-487C-911A-4F0A9BF003B8}" type="datetime1">
              <a:rPr lang="fr-FR" altLang="fr-FR" smtClean="0"/>
              <a:t>23/05/2024</a:t>
            </a:fld>
            <a:endParaRPr lang="fr-FR" alt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2086F0-0CDC-4214-B7A1-9426BA1F5DB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324690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506D2-AA65-4CC3-B2D3-0F60E2D00309}" type="datetime1">
              <a:rPr lang="fr-FR" altLang="fr-FR" smtClean="0"/>
              <a:t>23/05/2024</a:t>
            </a:fld>
            <a:endParaRPr lang="fr-FR" alt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695A7C-7959-4927-9379-139714C5531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341210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211B99-5D19-4982-A611-AA6A705C566C}" type="datetime1">
              <a:rPr lang="fr-FR" altLang="fr-FR" smtClean="0"/>
              <a:t>23/05/2024</a:t>
            </a:fld>
            <a:endParaRPr lang="fr-FR" alt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7F71D6-6BCD-44C5-AAFD-EAEC4F1347E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57465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AAE30-F367-4746-99DD-08E0BE3B756E}" type="datetime1">
              <a:rPr lang="en-US" smtClean="0"/>
              <a:t>5/23/2024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F8DEF-0394-4402-8867-30115162EF3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7683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7F5A0-BDEF-4215-AD47-BB0C2C8A3870}" type="datetime1">
              <a:rPr lang="fr-FR" altLang="fr-FR" smtClean="0"/>
              <a:t>23/05/2024</a:t>
            </a:fld>
            <a:endParaRPr lang="fr-FR" alt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E1DB73-419F-426C-8C0E-E5316588EE7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8615638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8EDCCE-2441-4D61-954B-35931EAB899D}" type="datetime1">
              <a:rPr lang="fr-FR" altLang="fr-FR" smtClean="0"/>
              <a:t>23/05/2024</a:t>
            </a:fld>
            <a:endParaRPr lang="fr-FR" alt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B89175-0C76-45D4-85A8-386CD98AF93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221377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CB8982-30F3-420F-84EE-89BD3051DD6F}" type="datetime1">
              <a:rPr lang="fr-FR" altLang="fr-FR" smtClean="0"/>
              <a:t>23/05/2024</a:t>
            </a:fld>
            <a:endParaRPr lang="fr-FR" alt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8ECF94-59AB-40E3-AC1C-5AE9E2A41E5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720086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0CD51B-E886-4E3A-8DAD-8AC06998468A}" type="datetime1">
              <a:rPr lang="fr-FR" altLang="fr-FR" smtClean="0"/>
              <a:t>23/05/2024</a:t>
            </a:fld>
            <a:endParaRPr lang="fr-FR" alt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B991AB-322F-4288-BC7A-24137388411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3305992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smtClean="0"/>
              <a:t>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FAA617-1A7C-41EF-982E-2D1A0DE26844}" type="datetime1">
              <a:rPr lang="fr-FR" smtClean="0"/>
              <a:t>23/05/2024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AF5A77-9410-4B1A-B214-54F81B94B52C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758708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3A90500-03FF-4C2E-BA7E-9C535661C59E}" type="datetime1">
              <a:rPr lang="fr-FR" smtClean="0"/>
              <a:t>23/05/2024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BBABA3-B83D-41A1-8B7A-E86DA720AAD2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4391451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FF8DC2-F775-49B0-BE16-08F731D1C20C}" type="datetime1">
              <a:rPr lang="fr-FR" smtClean="0"/>
              <a:t>23/05/2024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D36DE1-0CA9-4B18-98F9-1BAB25A62228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9860000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58278F-73E5-44F0-A357-0ABDCDCDD1D5}" type="datetime1">
              <a:rPr lang="fr-FR" smtClean="0"/>
              <a:t>23/05/2024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B8A32A-2E00-48B5-B381-64B92E122E09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3097577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E94664-90D3-49E3-BD71-B18A2F5E459F}" type="datetime1">
              <a:rPr lang="fr-FR" smtClean="0"/>
              <a:t>23/05/2024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4A71BE-87A2-4E26-A937-6C14FC78DF40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158562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2040A2C-EADA-49E8-985B-4C0A9260D1FA}" type="datetime1">
              <a:rPr lang="fr-FR" smtClean="0"/>
              <a:t>23/05/2024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E84A54-7635-4554-B804-44AA7F02CE35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19387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C96B3-1A51-4D74-9FB9-87E6974885E4}" type="datetime1">
              <a:rPr lang="en-US" smtClean="0"/>
              <a:t>5/23/2024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F8DEF-0394-4402-8867-30115162EF3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5095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77226C-0B3A-4101-8DB4-356D412BE2D0}" type="datetime1">
              <a:rPr lang="fr-FR" smtClean="0"/>
              <a:t>23/05/2024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AD7727-1A3D-4D37-B874-4E47380738BF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4449608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884075-88B8-443F-8197-9EBC37B82FB4}" type="datetime1">
              <a:rPr lang="fr-FR" smtClean="0"/>
              <a:t>23/05/2024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09DD6B-9D41-4C59-8023-2F6A3BCBE86D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5548074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EBDC5E3-08A9-45E4-9163-EF750BDDD385}" type="datetime1">
              <a:rPr lang="fr-FR" smtClean="0"/>
              <a:t>23/05/2024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2E051F-0180-47FD-BFA8-97B02D3CE3F5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1865181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2A67E9E-F32B-4D33-AAF8-CDF9B4389C52}" type="datetime1">
              <a:rPr lang="fr-FR" smtClean="0"/>
              <a:t>23/05/2024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D6CFA9-3004-41FE-85B7-9E1668E3E147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1262974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AF7850-45A7-4496-A1FA-787D7BFEC11F}" type="datetime1">
              <a:rPr lang="fr-FR" smtClean="0"/>
              <a:t>23/05/2024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49BC63-021D-49DE-B73A-017349565053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31608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D854E-70D5-470C-AFA9-85DA17A3E07F}" type="datetime1">
              <a:rPr lang="en-US" smtClean="0"/>
              <a:t>5/23/2024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F8DEF-0394-4402-8867-30115162EF3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71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923F9-3F84-4FEC-B293-98A053A8491B}" type="datetime1">
              <a:rPr lang="en-US" smtClean="0"/>
              <a:t>5/23/2024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F8DEF-0394-4402-8867-30115162EF3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05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C42EA-82FE-45AE-B673-670D1F91BAC8}" type="datetime1">
              <a:rPr lang="en-US" smtClean="0"/>
              <a:t>5/23/2024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F8DEF-0394-4402-8867-30115162EF3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947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97A6D-F8A5-4AEC-88F3-2E9EC29D7C22}" type="datetime1">
              <a:rPr lang="en-US" smtClean="0"/>
              <a:t>5/23/2024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F8DEF-0394-4402-8867-30115162EF3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82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0C496-DD0D-4925-BBE7-9BFCEC55133D}" type="datetime1">
              <a:rPr lang="en-US" smtClean="0"/>
              <a:t>5/23/2024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F8DEF-0394-4402-8867-30115162EF3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672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3016F-313B-4E5D-9CC5-E15280588D47}" type="datetime1">
              <a:rPr lang="en-US" smtClean="0"/>
              <a:t>5/23/2024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F8DEF-0394-4402-8867-30115162EF3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162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0B337C-02A0-4FC0-81CB-7A2F1875B727}" type="datetime1">
              <a:rPr lang="en-US" smtClean="0"/>
              <a:t>5/23/2024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F8DEF-0394-4402-8867-30115162EF3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311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fld id="{08AD908D-D0F2-4A47-96BB-31BC7F9A87CB}" type="datetime1">
              <a:rPr lang="fr-FR" altLang="fr-FR" smtClean="0"/>
              <a:t>23/05/2024</a:t>
            </a:fld>
            <a:endParaRPr lang="fr-FR" alt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887A89C8-DC67-4E63-9345-566DE3896EA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15583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5959566-14AF-400A-9412-BA3195D31DB3}" type="datetime1">
              <a:rPr lang="fr-FR" smtClean="0"/>
              <a:t>23/05/2024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2EABB3C-98C5-4A6A-AC0C-0C3CFB924E28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73558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911621" y="5921580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A5196-10BE-4970-9A10-7B6A2B44F126}" type="slidenum">
              <a:rPr kumimoji="0" lang="fr-FR" altLang="fr-F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altLang="fr-FR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0593" y="344599"/>
            <a:ext cx="2238687" cy="1743318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3774781" y="862315"/>
            <a:ext cx="68419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</a:t>
            </a:r>
            <a:r>
              <a:rPr kumimoji="0" lang="fr-FR" sz="2000" b="1" i="0" u="none" strike="noStrike" kern="1200" cap="none" spc="0" normalizeH="0" baseline="3000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ème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Congrès international </a:t>
            </a:r>
            <a:endParaRPr kumimoji="0" lang="fr-FR" sz="20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Dakar, 23 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au 25 mai 2024</a:t>
            </a:r>
            <a:endParaRPr kumimoji="0" lang="fr-CI" sz="2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5449280" y="5559540"/>
            <a:ext cx="4635044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Présenté par 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Docteur </a:t>
            </a: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DOTIA </a:t>
            </a: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Epouse </a:t>
            </a:r>
            <a:r>
              <a:rPr kumimoji="0" lang="fr-F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KONE Agathe</a:t>
            </a: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54510" y="3115310"/>
            <a:ext cx="10429541" cy="2617166"/>
          </a:xfrm>
          <a:prstGeom prst="rect">
            <a:avLst/>
          </a:prstGeom>
          <a:solidFill>
            <a:srgbClr val="66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 w="900" cmpd="sng">
                <a:solidFill>
                  <a:srgbClr val="C00000">
                    <a:alpha val="55000"/>
                  </a:srgbClr>
                </a:solidFill>
                <a:prstDash val="solid"/>
              </a:ln>
              <a:solidFill>
                <a:srgbClr val="000000"/>
              </a:solidFill>
              <a:effectLst>
                <a:innerShdw blurRad="101600" dist="76200" dir="5400000">
                  <a:srgbClr val="4F81BD">
                    <a:satMod val="190000"/>
                    <a:tint val="100000"/>
                    <a:alpha val="74000"/>
                  </a:srgbClr>
                </a:innerShdw>
              </a:effectLst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Prévalence et distribution des génotypes de Papillomavirus humain chez les femmes présentant des lésions précancéreuses cervicales </a:t>
            </a:r>
            <a:r>
              <a:rPr kumimoji="0" lang="fr-FR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en </a:t>
            </a: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zone urbaine ou rurale</a:t>
            </a:r>
            <a:endParaRPr kumimoji="0" lang="fr-FR" sz="32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 w="900" cmpd="sng">
                <a:solidFill>
                  <a:srgbClr val="C00000">
                    <a:alpha val="55000"/>
                  </a:srgbClr>
                </a:solidFill>
                <a:prstDash val="solid"/>
              </a:ln>
              <a:solidFill>
                <a:srgbClr val="000000"/>
              </a:solidFill>
              <a:effectLst>
                <a:innerShdw blurRad="101600" dist="76200" dir="5400000">
                  <a:srgbClr val="4F81BD">
                    <a:satMod val="190000"/>
                    <a:tint val="100000"/>
                    <a:alpha val="74000"/>
                  </a:srgbClr>
                </a:innerShdw>
              </a:effectLst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4293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>
            <a:spLocks noGrp="1"/>
          </p:cNvSpPr>
          <p:nvPr>
            <p:ph type="title"/>
          </p:nvPr>
        </p:nvSpPr>
        <p:spPr>
          <a:xfrm>
            <a:off x="1129146" y="2651125"/>
            <a:ext cx="10515600" cy="13255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fr-FR" dirty="0" smtClean="0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II- RESULTATS </a:t>
            </a:r>
            <a:r>
              <a:rPr lang="fr-FR" sz="3200" dirty="0" smtClean="0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/>
            </a:r>
            <a:br>
              <a:rPr lang="fr-FR" sz="3200" dirty="0" smtClean="0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endParaRPr lang="fr-FR" sz="2400" b="1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6800850" y="629920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6F8DEF-0394-4402-8867-30115162EF3F}" type="slidenum"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5791200"/>
            <a:ext cx="150495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4132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>
          <a:xfrm>
            <a:off x="7621587" y="6420008"/>
            <a:ext cx="2743200" cy="365125"/>
          </a:xfrm>
        </p:spPr>
        <p:txBody>
          <a:bodyPr/>
          <a:lstStyle/>
          <a:p>
            <a:fld id="{5C6F8DEF-0394-4402-8867-30115162EF3F}" type="slidenum">
              <a:rPr lang="en-US" sz="2800" smtClean="0"/>
              <a:t>11</a:t>
            </a:fld>
            <a:endParaRPr lang="en-US" sz="2800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838200" y="152400"/>
            <a:ext cx="10515600" cy="110643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fr-FR" sz="3600" b="1" dirty="0" smtClean="0">
                <a:latin typeface="Arial Black" panose="020B0A04020102020204" pitchFamily="34" charset="0"/>
              </a:rPr>
              <a:t>RESULTATS </a:t>
            </a:r>
            <a:r>
              <a:rPr lang="fr-FR" sz="2000" b="1" dirty="0" smtClean="0">
                <a:latin typeface="Arial Black" panose="020B0A04020102020204" pitchFamily="34" charset="0"/>
              </a:rPr>
              <a:t>(1/5)</a:t>
            </a:r>
            <a:endParaRPr lang="fr-FR" sz="2000" b="1" dirty="0">
              <a:latin typeface="Arial Black" panose="020B0A04020102020204" pitchFamily="34" charset="0"/>
            </a:endParaRPr>
          </a:p>
        </p:txBody>
      </p:sp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4786600"/>
              </p:ext>
            </p:extLst>
          </p:nvPr>
        </p:nvGraphicFramePr>
        <p:xfrm>
          <a:off x="895348" y="2239066"/>
          <a:ext cx="9696452" cy="2345781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424113">
                  <a:extLst>
                    <a:ext uri="{9D8B030D-6E8A-4147-A177-3AD203B41FA5}">
                      <a16:colId xmlns:a16="http://schemas.microsoft.com/office/drawing/2014/main" val="3611835876"/>
                    </a:ext>
                  </a:extLst>
                </a:gridCol>
                <a:gridCol w="2424113">
                  <a:extLst>
                    <a:ext uri="{9D8B030D-6E8A-4147-A177-3AD203B41FA5}">
                      <a16:colId xmlns:a16="http://schemas.microsoft.com/office/drawing/2014/main" val="1545308884"/>
                    </a:ext>
                  </a:extLst>
                </a:gridCol>
                <a:gridCol w="2424113">
                  <a:extLst>
                    <a:ext uri="{9D8B030D-6E8A-4147-A177-3AD203B41FA5}">
                      <a16:colId xmlns:a16="http://schemas.microsoft.com/office/drawing/2014/main" val="3008632153"/>
                    </a:ext>
                  </a:extLst>
                </a:gridCol>
                <a:gridCol w="2424113">
                  <a:extLst>
                    <a:ext uri="{9D8B030D-6E8A-4147-A177-3AD203B41FA5}">
                      <a16:colId xmlns:a16="http://schemas.microsoft.com/office/drawing/2014/main" val="1611649"/>
                    </a:ext>
                  </a:extLst>
                </a:gridCol>
              </a:tblGrid>
              <a:tr h="573145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solidFill>
                            <a:schemeClr val="tx1"/>
                          </a:solidFill>
                        </a:rPr>
                        <a:t>origine</a:t>
                      </a:r>
                      <a:endParaRPr lang="en-US" sz="32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u="none" strike="noStrike" kern="1200" baseline="0" dirty="0" smtClean="0">
                          <a:solidFill>
                            <a:schemeClr val="tx1"/>
                          </a:solidFill>
                        </a:rPr>
                        <a:t>HPV+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u="none" strike="noStrike" kern="1200" baseline="0" dirty="0" smtClean="0">
                          <a:solidFill>
                            <a:schemeClr val="tx1"/>
                          </a:solidFill>
                        </a:rPr>
                        <a:t>HPV-</a:t>
                      </a:r>
                      <a:endParaRPr lang="en-US" sz="32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u="none" strike="noStrike" kern="1200" baseline="0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en-US" sz="32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1677006"/>
                  </a:ext>
                </a:extLst>
              </a:tr>
              <a:tr h="588887"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u="none" strike="noStrike" dirty="0" err="1" smtClean="0">
                          <a:solidFill>
                            <a:schemeClr val="tx1"/>
                          </a:solidFill>
                          <a:effectLst/>
                        </a:rPr>
                        <a:t>Rurale</a:t>
                      </a:r>
                      <a:endParaRPr lang="en-US" sz="3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r>
                        <a:rPr lang="fr-FR" sz="3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(22%)</a:t>
                      </a:r>
                      <a:endParaRPr lang="fr-FR" sz="3200" dirty="0" smtClean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8 (16%)</a:t>
                      </a:r>
                      <a:endParaRPr lang="en-US" sz="32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19 (38%)</a:t>
                      </a:r>
                      <a:endParaRPr lang="en-US" sz="32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1482899"/>
                  </a:ext>
                </a:extLst>
              </a:tr>
              <a:tr h="588887">
                <a:tc>
                  <a:txBody>
                    <a:bodyPr/>
                    <a:lstStyle/>
                    <a:p>
                      <a:pPr algn="l" fontAlgn="b"/>
                      <a:r>
                        <a:rPr lang="en-US" sz="3200" u="none" strike="noStrike" dirty="0" err="1" smtClean="0">
                          <a:solidFill>
                            <a:schemeClr val="tx1"/>
                          </a:solidFill>
                          <a:effectLst/>
                        </a:rPr>
                        <a:t>Urbaine</a:t>
                      </a:r>
                      <a:endParaRPr lang="en-US" sz="3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b="1" dirty="0" smtClean="0">
                          <a:solidFill>
                            <a:schemeClr val="tx1"/>
                          </a:solidFill>
                        </a:rPr>
                        <a:t>25 (50%)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6 (12%)</a:t>
                      </a:r>
                      <a:endParaRPr lang="en-US" sz="32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31 (62%)</a:t>
                      </a:r>
                      <a:endParaRPr lang="en-US" sz="32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4284049"/>
                  </a:ext>
                </a:extLst>
              </a:tr>
              <a:tr h="588887">
                <a:tc>
                  <a:txBody>
                    <a:bodyPr/>
                    <a:lstStyle/>
                    <a:p>
                      <a:pPr algn="ctr"/>
                      <a:endParaRPr lang="en-US" sz="320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36</a:t>
                      </a:r>
                      <a:endParaRPr lang="en-US" sz="32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en-US" sz="32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>
                          <a:solidFill>
                            <a:schemeClr val="tx1"/>
                          </a:solidFill>
                        </a:rPr>
                        <a:t>50</a:t>
                      </a:r>
                      <a:endParaRPr lang="en-US" sz="32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1454516"/>
                  </a:ext>
                </a:extLst>
              </a:tr>
            </a:tbl>
          </a:graphicData>
        </a:graphic>
      </p:graphicFrame>
      <p:sp>
        <p:nvSpPr>
          <p:cNvPr id="14" name="AutoShape 182"/>
          <p:cNvSpPr>
            <a:spLocks noChangeArrowheads="1"/>
          </p:cNvSpPr>
          <p:nvPr/>
        </p:nvSpPr>
        <p:spPr bwMode="auto">
          <a:xfrm>
            <a:off x="4495800" y="5024810"/>
            <a:ext cx="1835150" cy="1299790"/>
          </a:xfrm>
          <a:prstGeom prst="irregularSeal2">
            <a:avLst/>
          </a:prstGeom>
          <a:solidFill>
            <a:schemeClr val="accent5">
              <a:lumMod val="60000"/>
              <a:lumOff val="40000"/>
            </a:schemeClr>
          </a:solidFill>
          <a:ln w="12700" cap="sq">
            <a:solidFill>
              <a:srgbClr val="FF99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fr-FR" altLang="en-US" sz="3000" b="1" dirty="0" smtClean="0">
                <a:latin typeface="Comic Sans MS" panose="030F0702030302020204" pitchFamily="66" charset="0"/>
              </a:rPr>
              <a:t>72%</a:t>
            </a:r>
          </a:p>
        </p:txBody>
      </p:sp>
      <p:cxnSp>
        <p:nvCxnSpPr>
          <p:cNvPr id="16" name="Connecteur droit avec flèche 15"/>
          <p:cNvCxnSpPr/>
          <p:nvPr/>
        </p:nvCxnSpPr>
        <p:spPr>
          <a:xfrm>
            <a:off x="4410075" y="4584847"/>
            <a:ext cx="533400" cy="55874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6378575" y="5314745"/>
            <a:ext cx="2003425" cy="107721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3200" dirty="0">
                <a:solidFill>
                  <a:srgbClr val="000000"/>
                </a:solidFill>
              </a:rPr>
              <a:t>Prévalence </a:t>
            </a:r>
          </a:p>
          <a:p>
            <a:r>
              <a:rPr lang="fr-FR" sz="3200" dirty="0" smtClean="0">
                <a:solidFill>
                  <a:srgbClr val="000000"/>
                </a:solidFill>
              </a:rPr>
              <a:t>globale </a:t>
            </a:r>
            <a:endParaRPr lang="fr-CI" sz="3200" dirty="0">
              <a:solidFill>
                <a:srgbClr val="000000"/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5791200"/>
            <a:ext cx="1504950" cy="10668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11174" y="1418047"/>
            <a:ext cx="108426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>
                <a:solidFill>
                  <a:prstClr val="black"/>
                </a:solidFill>
                <a:cs typeface="Arial" panose="020B0604020202020204" pitchFamily="34" charset="0"/>
              </a:rPr>
              <a:t>Tableau I : Prévalence </a:t>
            </a:r>
            <a:r>
              <a:rPr lang="fr-FR" sz="28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du portage du </a:t>
            </a:r>
            <a:r>
              <a:rPr lang="fr-FR" sz="2800" b="1" dirty="0">
                <a:solidFill>
                  <a:prstClr val="black"/>
                </a:solidFill>
                <a:cs typeface="Arial" panose="020B0604020202020204" pitchFamily="34" charset="0"/>
              </a:rPr>
              <a:t>HPV selon </a:t>
            </a:r>
            <a:r>
              <a:rPr lang="fr-FR" sz="28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l’origine des enquêtées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586100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F8DEF-0394-4402-8867-30115162EF3F}" type="slidenum">
              <a:rPr lang="en-US" sz="2400" smtClean="0"/>
              <a:t>12</a:t>
            </a:fld>
            <a:endParaRPr lang="en-US" sz="240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952500"/>
            <a:ext cx="10515600" cy="5224463"/>
          </a:xfrm>
        </p:spPr>
        <p:txBody>
          <a:bodyPr/>
          <a:lstStyle/>
          <a:p>
            <a:endParaRPr lang="fr-FR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b="1" dirty="0" smtClean="0">
                <a:solidFill>
                  <a:prstClr val="black"/>
                </a:solidFill>
                <a:cs typeface="Arial" panose="020B0604020202020204" pitchFamily="34" charset="0"/>
              </a:rPr>
              <a:t>Tableau </a:t>
            </a:r>
            <a:r>
              <a:rPr lang="fr-FR" b="1" dirty="0">
                <a:solidFill>
                  <a:prstClr val="black"/>
                </a:solidFill>
                <a:cs typeface="Arial" panose="020B0604020202020204" pitchFamily="34" charset="0"/>
              </a:rPr>
              <a:t>II : P</a:t>
            </a:r>
            <a:r>
              <a:rPr lang="fr-FR" b="1" dirty="0" smtClean="0">
                <a:solidFill>
                  <a:prstClr val="black"/>
                </a:solidFill>
                <a:cs typeface="Arial" panose="020B0604020202020204" pitchFamily="34" charset="0"/>
              </a:rPr>
              <a:t>révalence </a:t>
            </a:r>
            <a:r>
              <a:rPr lang="fr-FR" b="1" dirty="0">
                <a:solidFill>
                  <a:prstClr val="black"/>
                </a:solidFill>
                <a:cs typeface="Arial" panose="020B0604020202020204" pitchFamily="34" charset="0"/>
              </a:rPr>
              <a:t>du </a:t>
            </a:r>
            <a:r>
              <a:rPr lang="fr-FR" b="1" dirty="0" smtClean="0">
                <a:solidFill>
                  <a:prstClr val="black"/>
                </a:solidFill>
                <a:cs typeface="Arial" panose="020B0604020202020204" pitchFamily="34" charset="0"/>
              </a:rPr>
              <a:t>portage de HPV en </a:t>
            </a:r>
            <a:r>
              <a:rPr lang="fr-FR" b="1" dirty="0">
                <a:solidFill>
                  <a:prstClr val="black"/>
                </a:solidFill>
                <a:cs typeface="Arial" panose="020B0604020202020204" pitchFamily="34" charset="0"/>
              </a:rPr>
              <a:t>fonction </a:t>
            </a:r>
            <a:r>
              <a:rPr lang="fr-FR" b="1" dirty="0" smtClean="0">
                <a:solidFill>
                  <a:prstClr val="black"/>
                </a:solidFill>
                <a:cs typeface="Arial" panose="020B0604020202020204" pitchFamily="34" charset="0"/>
              </a:rPr>
              <a:t>du </a:t>
            </a:r>
            <a:r>
              <a:rPr lang="fr-FR" b="1" dirty="0">
                <a:solidFill>
                  <a:prstClr val="black"/>
                </a:solidFill>
                <a:cs typeface="Arial" panose="020B0604020202020204" pitchFamily="34" charset="0"/>
              </a:rPr>
              <a:t>statut VIH </a:t>
            </a:r>
            <a:endParaRPr lang="fr-FR" b="1" dirty="0" smtClean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b="1" dirty="0" smtClean="0">
                <a:solidFill>
                  <a:prstClr val="black"/>
                </a:solidFill>
                <a:cs typeface="Arial" panose="020B0604020202020204" pitchFamily="34" charset="0"/>
              </a:rPr>
              <a:t>                    et l’origine des enquêtées</a:t>
            </a:r>
            <a:endParaRPr lang="fr-FR" b="1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endParaRPr lang="en-US" dirty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7501096"/>
              </p:ext>
            </p:extLst>
          </p:nvPr>
        </p:nvGraphicFramePr>
        <p:xfrm>
          <a:off x="1492250" y="2587894"/>
          <a:ext cx="9207500" cy="320040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301875">
                  <a:extLst>
                    <a:ext uri="{9D8B030D-6E8A-4147-A177-3AD203B41FA5}">
                      <a16:colId xmlns:a16="http://schemas.microsoft.com/office/drawing/2014/main" val="2154183239"/>
                    </a:ext>
                  </a:extLst>
                </a:gridCol>
                <a:gridCol w="2301875">
                  <a:extLst>
                    <a:ext uri="{9D8B030D-6E8A-4147-A177-3AD203B41FA5}">
                      <a16:colId xmlns:a16="http://schemas.microsoft.com/office/drawing/2014/main" val="1277823325"/>
                    </a:ext>
                  </a:extLst>
                </a:gridCol>
                <a:gridCol w="2301875">
                  <a:extLst>
                    <a:ext uri="{9D8B030D-6E8A-4147-A177-3AD203B41FA5}">
                      <a16:colId xmlns:a16="http://schemas.microsoft.com/office/drawing/2014/main" val="1401380552"/>
                    </a:ext>
                  </a:extLst>
                </a:gridCol>
                <a:gridCol w="2301875">
                  <a:extLst>
                    <a:ext uri="{9D8B030D-6E8A-4147-A177-3AD203B41FA5}">
                      <a16:colId xmlns:a16="http://schemas.microsoft.com/office/drawing/2014/main" val="2062869534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HPV +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885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Sérologie</a:t>
                      </a:r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VIH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Rurale</a:t>
                      </a:r>
                      <a:endParaRPr lang="en-US" sz="2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8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Urbaine</a:t>
                      </a:r>
                      <a:endParaRPr lang="en-US" sz="2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Test exact de Fisher </a:t>
                      </a:r>
                      <a:endParaRPr lang="en-US" sz="2800" dirty="0" smtClean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34874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Positive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 (8,3%)</a:t>
                      </a:r>
                      <a:endParaRPr lang="en-US" sz="2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 (30,5%)</a:t>
                      </a:r>
                      <a:endParaRPr lang="en-US" sz="28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rowSpan="2">
                  <a:txBody>
                    <a:bodyPr/>
                    <a:lstStyle/>
                    <a:p>
                      <a:pPr algn="ctr"/>
                      <a:endParaRPr lang="en-US" sz="2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p = 0,4672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69753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Négative</a:t>
                      </a:r>
                      <a:endParaRPr lang="en-US" sz="2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 (22,2%)</a:t>
                      </a:r>
                      <a:endParaRPr lang="en-US" sz="2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 (38,9%)</a:t>
                      </a:r>
                      <a:endParaRPr lang="en-US" sz="2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79517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sz="2800" b="1" dirty="0" smtClean="0">
                          <a:solidFill>
                            <a:schemeClr val="tx1"/>
                          </a:solidFill>
                        </a:rPr>
                        <a:t>Total 36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4580629"/>
                  </a:ext>
                </a:extLst>
              </a:tr>
            </a:tbl>
          </a:graphicData>
        </a:graphic>
      </p:graphicFrame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838200" y="152400"/>
            <a:ext cx="10515600" cy="8001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fr-FR" sz="3600" b="1" dirty="0" smtClean="0">
                <a:latin typeface="Arial Black" panose="020B0A04020102020204" pitchFamily="34" charset="0"/>
              </a:rPr>
              <a:t>RESULTATS </a:t>
            </a:r>
            <a:r>
              <a:rPr lang="fr-FR" sz="2000" b="1" dirty="0" smtClean="0">
                <a:latin typeface="Arial Black" panose="020B0A04020102020204" pitchFamily="34" charset="0"/>
              </a:rPr>
              <a:t>(2/5)</a:t>
            </a:r>
            <a:endParaRPr lang="fr-FR" sz="20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9664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010400" y="6226492"/>
            <a:ext cx="2743200" cy="365125"/>
          </a:xfrm>
        </p:spPr>
        <p:txBody>
          <a:bodyPr/>
          <a:lstStyle/>
          <a:p>
            <a:fld id="{5C6F8DEF-0394-4402-8867-30115162EF3F}" type="slidenum">
              <a:rPr lang="en-US" sz="2400" smtClean="0"/>
              <a:t>13</a:t>
            </a:fld>
            <a:endParaRPr lang="en-US" sz="24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5791200"/>
            <a:ext cx="1504950" cy="1066800"/>
          </a:xfrm>
          <a:prstGeom prst="rect">
            <a:avLst/>
          </a:prstGeom>
        </p:spPr>
      </p:pic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838200" y="1390650"/>
            <a:ext cx="10515600" cy="5200967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sz="5100" b="1" dirty="0" smtClean="0"/>
              <a:t>Figure 1: </a:t>
            </a:r>
            <a:r>
              <a:rPr lang="fr-FR" sz="5100" b="1" dirty="0"/>
              <a:t>P</a:t>
            </a:r>
            <a:r>
              <a:rPr lang="fr-FR" sz="5100" b="1" dirty="0" smtClean="0"/>
              <a:t>révalence du portage de HPV selon le type de génotype   </a:t>
            </a:r>
          </a:p>
          <a:p>
            <a:pPr marL="0" indent="0">
              <a:buNone/>
            </a:pPr>
            <a:r>
              <a:rPr lang="fr-FR" sz="5100" b="1" dirty="0"/>
              <a:t> </a:t>
            </a:r>
            <a:r>
              <a:rPr lang="fr-FR" sz="5100" b="1" dirty="0" smtClean="0"/>
              <a:t>                bas/haut risque et l’origine des enquêtées</a:t>
            </a:r>
            <a:endParaRPr lang="en-US" sz="5100" b="1" dirty="0"/>
          </a:p>
        </p:txBody>
      </p:sp>
      <p:graphicFrame>
        <p:nvGraphicFramePr>
          <p:cNvPr id="12" name="Graphique 11"/>
          <p:cNvGraphicFramePr>
            <a:graphicFrameLocks/>
          </p:cNvGraphicFramePr>
          <p:nvPr>
            <p:extLst/>
          </p:nvPr>
        </p:nvGraphicFramePr>
        <p:xfrm>
          <a:off x="838200" y="1390650"/>
          <a:ext cx="9982200" cy="4000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838200" y="152400"/>
            <a:ext cx="10515600" cy="110643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fr-FR" sz="3600" b="1" dirty="0" smtClean="0">
                <a:latin typeface="Arial Black" panose="020B0A04020102020204" pitchFamily="34" charset="0"/>
              </a:rPr>
              <a:t>RESULTATS </a:t>
            </a:r>
            <a:r>
              <a:rPr lang="fr-FR" sz="2000" b="1" dirty="0" smtClean="0">
                <a:latin typeface="Arial Black" panose="020B0A04020102020204" pitchFamily="34" charset="0"/>
              </a:rPr>
              <a:t>(3/5)</a:t>
            </a:r>
            <a:endParaRPr lang="fr-FR" sz="20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6856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>
          <a:xfrm>
            <a:off x="7620000" y="6299200"/>
            <a:ext cx="2743200" cy="365125"/>
          </a:xfrm>
        </p:spPr>
        <p:txBody>
          <a:bodyPr/>
          <a:lstStyle/>
          <a:p>
            <a:fld id="{5C6F8DEF-0394-4402-8867-30115162EF3F}" type="slidenum">
              <a:rPr lang="en-US" sz="2800" smtClean="0"/>
              <a:t>14</a:t>
            </a:fld>
            <a:endParaRPr lang="en-US" sz="2800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9874" y="5934974"/>
            <a:ext cx="1302126" cy="923026"/>
          </a:xfrm>
          <a:prstGeom prst="rect">
            <a:avLst/>
          </a:prstGeom>
        </p:spPr>
      </p:pic>
      <p:graphicFrame>
        <p:nvGraphicFramePr>
          <p:cNvPr id="5" name="Tableau 4"/>
          <p:cNvGraphicFramePr>
            <a:graphicFrameLocks noGrp="1"/>
          </p:cNvGraphicFramePr>
          <p:nvPr>
            <p:extLst/>
          </p:nvPr>
        </p:nvGraphicFramePr>
        <p:xfrm>
          <a:off x="1031876" y="2561114"/>
          <a:ext cx="10596532" cy="3230086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620471">
                  <a:extLst>
                    <a:ext uri="{9D8B030D-6E8A-4147-A177-3AD203B41FA5}">
                      <a16:colId xmlns:a16="http://schemas.microsoft.com/office/drawing/2014/main" val="487442029"/>
                    </a:ext>
                  </a:extLst>
                </a:gridCol>
                <a:gridCol w="3603149">
                  <a:extLst>
                    <a:ext uri="{9D8B030D-6E8A-4147-A177-3AD203B41FA5}">
                      <a16:colId xmlns:a16="http://schemas.microsoft.com/office/drawing/2014/main" val="2586080799"/>
                    </a:ext>
                  </a:extLst>
                </a:gridCol>
                <a:gridCol w="4372912">
                  <a:extLst>
                    <a:ext uri="{9D8B030D-6E8A-4147-A177-3AD203B41FA5}">
                      <a16:colId xmlns:a16="http://schemas.microsoft.com/office/drawing/2014/main" val="375669687"/>
                    </a:ext>
                  </a:extLst>
                </a:gridCol>
              </a:tblGrid>
              <a:tr h="542766"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Rurale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urbaine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818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Genotypes</a:t>
                      </a:r>
                    </a:p>
                    <a:p>
                      <a:r>
                        <a:rPr lang="fr-F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Haut risque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16, 18, 31, 33, 45, 52, 58, 59, 81, 89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16, 18, 31, 33, 45, 52,58, 59, 81, 89,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35</a:t>
                      </a:r>
                      <a:r>
                        <a:rPr lang="en-US" sz="2800" dirty="0" smtClean="0"/>
                        <a:t>, 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54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 56</a:t>
                      </a:r>
                      <a:r>
                        <a:rPr lang="en-US" sz="2800" dirty="0" smtClean="0"/>
                        <a:t>, 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68</a:t>
                      </a:r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73</a:t>
                      </a:r>
                      <a:r>
                        <a:rPr lang="en-US" sz="2800" dirty="0" smtClean="0"/>
                        <a:t>, </a:t>
                      </a:r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83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59096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Genotypes</a:t>
                      </a:r>
                    </a:p>
                    <a:p>
                      <a:r>
                        <a:rPr lang="fr-FR" sz="2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bas risque</a:t>
                      </a:r>
                      <a:endParaRPr lang="en-US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 smtClean="0"/>
                    </a:p>
                    <a:p>
                      <a:r>
                        <a:rPr lang="en-US" sz="2800" dirty="0" smtClean="0"/>
                        <a:t>11, 53, 70, 61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 smtClean="0"/>
                    </a:p>
                    <a:p>
                      <a:r>
                        <a:rPr lang="en-US" sz="2800" dirty="0" smtClean="0"/>
                        <a:t>11, 53, 61,  70 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39461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4794770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1031876" y="1325264"/>
            <a:ext cx="1102359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>
                <a:solidFill>
                  <a:prstClr val="black"/>
                </a:solidFill>
                <a:cs typeface="Arial" panose="020B0604020202020204" pitchFamily="34" charset="0"/>
              </a:rPr>
              <a:t>Tableau III : Distribution des génotypes du HPV selon </a:t>
            </a:r>
            <a:r>
              <a:rPr lang="fr-FR" sz="28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l’origine </a:t>
            </a:r>
          </a:p>
          <a:p>
            <a:r>
              <a:rPr lang="fr-FR" sz="2800" b="1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r>
              <a:rPr lang="fr-FR" sz="28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                     des enquêtées</a:t>
            </a:r>
            <a:endParaRPr lang="en-US" sz="2800" b="1" dirty="0"/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838200" y="152400"/>
            <a:ext cx="10515600" cy="8990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fr-FR" sz="3600" b="1" dirty="0" smtClean="0">
                <a:latin typeface="Arial Black" panose="020B0A04020102020204" pitchFamily="34" charset="0"/>
              </a:rPr>
              <a:t>RESULTATS </a:t>
            </a:r>
            <a:r>
              <a:rPr lang="fr-FR" sz="2000" b="1" dirty="0" smtClean="0">
                <a:latin typeface="Arial Black" panose="020B0A04020102020204" pitchFamily="34" charset="0"/>
              </a:rPr>
              <a:t>(4/5)</a:t>
            </a:r>
            <a:endParaRPr lang="fr-FR" sz="2000" b="1" dirty="0">
              <a:latin typeface="Arial Black" panose="020B0A04020102020204" pitchFamily="34" charset="0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8267700" y="3524250"/>
            <a:ext cx="3505200" cy="590550"/>
          </a:xfrm>
          <a:prstGeom prst="ellipse">
            <a:avLst/>
          </a:prstGeom>
          <a:noFill/>
          <a:ln w="571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045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0876630"/>
              </p:ext>
            </p:extLst>
          </p:nvPr>
        </p:nvGraphicFramePr>
        <p:xfrm>
          <a:off x="838200" y="2148705"/>
          <a:ext cx="11048998" cy="405384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480389">
                  <a:extLst>
                    <a:ext uri="{9D8B030D-6E8A-4147-A177-3AD203B41FA5}">
                      <a16:colId xmlns:a16="http://schemas.microsoft.com/office/drawing/2014/main" val="1671848369"/>
                    </a:ext>
                  </a:extLst>
                </a:gridCol>
                <a:gridCol w="2198524">
                  <a:extLst>
                    <a:ext uri="{9D8B030D-6E8A-4147-A177-3AD203B41FA5}">
                      <a16:colId xmlns:a16="http://schemas.microsoft.com/office/drawing/2014/main" val="3821649720"/>
                    </a:ext>
                  </a:extLst>
                </a:gridCol>
                <a:gridCol w="2668295">
                  <a:extLst>
                    <a:ext uri="{9D8B030D-6E8A-4147-A177-3AD203B41FA5}">
                      <a16:colId xmlns:a16="http://schemas.microsoft.com/office/drawing/2014/main" val="322814531"/>
                    </a:ext>
                  </a:extLst>
                </a:gridCol>
                <a:gridCol w="3701790">
                  <a:extLst>
                    <a:ext uri="{9D8B030D-6E8A-4147-A177-3AD203B41FA5}">
                      <a16:colId xmlns:a16="http://schemas.microsoft.com/office/drawing/2014/main" val="3396186080"/>
                    </a:ext>
                  </a:extLst>
                </a:gridCol>
              </a:tblGrid>
              <a:tr h="482415">
                <a:tc gridSpan="4"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HPV+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2715261"/>
                  </a:ext>
                </a:extLst>
              </a:tr>
              <a:tr h="851321">
                <a:tc>
                  <a:txBody>
                    <a:bodyPr/>
                    <a:lstStyle/>
                    <a:p>
                      <a:pPr algn="l"/>
                      <a:r>
                        <a:rPr lang="fr-FR" sz="2800" b="1" dirty="0" smtClean="0">
                          <a:solidFill>
                            <a:schemeClr val="tx1"/>
                          </a:solidFill>
                        </a:rPr>
                        <a:t>Nombre de partenaires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Rurale</a:t>
                      </a:r>
                      <a:endParaRPr lang="en-US" sz="2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urbaine</a:t>
                      </a:r>
                      <a:endParaRPr lang="en-US" sz="2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Test exact de Fisher </a:t>
                      </a:r>
                      <a:endParaRPr lang="en-US" sz="2800" dirty="0" smtClean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3743601"/>
                  </a:ext>
                </a:extLst>
              </a:tr>
              <a:tr h="468227"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&lt; 5</a:t>
                      </a:r>
                      <a:endParaRPr lang="en-US" sz="2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8 (22,2%)</a:t>
                      </a:r>
                      <a:endParaRPr lang="fr-FR" sz="280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7 (19,4%)</a:t>
                      </a:r>
                      <a:endParaRPr lang="en-US" sz="2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p = 0,02549</a:t>
                      </a:r>
                      <a:endParaRPr lang="en-US" sz="2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5413222"/>
                  </a:ext>
                </a:extLst>
              </a:tr>
              <a:tr h="468227"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&gt; 5</a:t>
                      </a:r>
                      <a:endParaRPr lang="en-US" sz="2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3 (8,3%)</a:t>
                      </a:r>
                      <a:endParaRPr lang="en-US" sz="2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fr-FR" sz="2800" b="1" dirty="0" smtClean="0">
                          <a:solidFill>
                            <a:schemeClr val="tx1"/>
                          </a:solidFill>
                        </a:rPr>
                        <a:t>18 (50%)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9042882"/>
                  </a:ext>
                </a:extLst>
              </a:tr>
              <a:tr h="468227">
                <a:tc>
                  <a:txBody>
                    <a:bodyPr/>
                    <a:lstStyle/>
                    <a:p>
                      <a:pPr algn="l"/>
                      <a:r>
                        <a:rPr lang="fr-FR" sz="2800" b="1" dirty="0" smtClean="0">
                          <a:solidFill>
                            <a:schemeClr val="tx1"/>
                          </a:solidFill>
                        </a:rPr>
                        <a:t>Parité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endParaRPr lang="en-US" sz="2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ctr"/>
                      <a:endParaRPr lang="en-US" sz="2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567539"/>
                  </a:ext>
                </a:extLst>
              </a:tr>
              <a:tr h="468227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0 - 3</a:t>
                      </a:r>
                      <a:endParaRPr lang="en-US" sz="28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lvl="1" algn="ctr" fontAlgn="b"/>
                      <a:r>
                        <a:rPr lang="fr-FR" sz="2800" u="none" strike="noStrike" baseline="0" dirty="0" smtClean="0">
                          <a:solidFill>
                            <a:schemeClr val="tx1"/>
                          </a:solidFill>
                          <a:effectLst/>
                        </a:rPr>
                        <a:t>   3 </a:t>
                      </a:r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(8,3%)</a:t>
                      </a:r>
                      <a:endParaRPr lang="en-US" sz="2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fr-FR" sz="2800" b="1" dirty="0" smtClean="0">
                          <a:solidFill>
                            <a:schemeClr val="tx1"/>
                          </a:solidFill>
                        </a:rPr>
                        <a:t>20 (55,5%)</a:t>
                      </a:r>
                      <a:endParaRPr lang="en-US" sz="28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p = 0,006356</a:t>
                      </a:r>
                      <a:endParaRPr lang="en-US" sz="2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8791040"/>
                  </a:ext>
                </a:extLst>
              </a:tr>
              <a:tr h="468227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&gt; 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lvl="1" algn="ctr" fontAlgn="b"/>
                      <a:r>
                        <a:rPr lang="fr-FR" sz="2800" u="none" strike="noStrike" baseline="0" dirty="0" smtClean="0">
                          <a:solidFill>
                            <a:schemeClr val="tx1"/>
                          </a:solidFill>
                          <a:effectLst/>
                        </a:rPr>
                        <a:t>  5 </a:t>
                      </a:r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(13,8%)</a:t>
                      </a:r>
                      <a:endParaRPr lang="en-US" sz="28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lvl="1"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5 (13,8%)</a:t>
                      </a:r>
                      <a:endParaRPr lang="en-US" sz="28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0325130"/>
                  </a:ext>
                </a:extLst>
              </a:tr>
            </a:tbl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943850" y="6324600"/>
            <a:ext cx="2743200" cy="365125"/>
          </a:xfrm>
        </p:spPr>
        <p:txBody>
          <a:bodyPr/>
          <a:lstStyle/>
          <a:p>
            <a:fld id="{5C6F8DEF-0394-4402-8867-30115162EF3F}" type="slidenum">
              <a:rPr lang="en-US" sz="2800" smtClean="0"/>
              <a:t>15</a:t>
            </a:fld>
            <a:endParaRPr lang="en-US" sz="2800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7858" y="6032786"/>
            <a:ext cx="1164141" cy="82521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657224" y="1079468"/>
            <a:ext cx="108775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700" b="1" dirty="0">
                <a:solidFill>
                  <a:prstClr val="black"/>
                </a:solidFill>
                <a:cs typeface="Arial" panose="020B0604020202020204" pitchFamily="34" charset="0"/>
              </a:rPr>
              <a:t>Tableau IV : </a:t>
            </a:r>
            <a:r>
              <a:rPr lang="fr-FR" sz="27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Prévalence du portage de </a:t>
            </a:r>
            <a:r>
              <a:rPr lang="fr-FR" sz="2700" b="1" dirty="0">
                <a:solidFill>
                  <a:prstClr val="black"/>
                </a:solidFill>
                <a:cs typeface="Arial" panose="020B0604020202020204" pitchFamily="34" charset="0"/>
              </a:rPr>
              <a:t>HPV </a:t>
            </a:r>
            <a:r>
              <a:rPr lang="fr-FR" sz="27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selon le  nombre de partenaires   </a:t>
            </a:r>
          </a:p>
          <a:p>
            <a:r>
              <a:rPr lang="fr-FR" sz="2700" b="1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r>
              <a:rPr lang="fr-FR" sz="2700" b="1" dirty="0" smtClean="0">
                <a:solidFill>
                  <a:prstClr val="black"/>
                </a:solidFill>
                <a:cs typeface="Arial" panose="020B0604020202020204" pitchFamily="34" charset="0"/>
              </a:rPr>
              <a:t>                     et la parité</a:t>
            </a:r>
            <a:endParaRPr lang="en-US" sz="2700" b="1" dirty="0"/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838200" y="152400"/>
            <a:ext cx="10515600" cy="89906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fr-FR" sz="3600" b="1" dirty="0" smtClean="0">
                <a:latin typeface="Arial Black" panose="020B0A04020102020204" pitchFamily="34" charset="0"/>
              </a:rPr>
              <a:t>RESULTATS </a:t>
            </a:r>
            <a:r>
              <a:rPr lang="fr-FR" sz="2000" b="1" dirty="0" smtClean="0">
                <a:latin typeface="Arial Black" panose="020B0A04020102020204" pitchFamily="34" charset="0"/>
              </a:rPr>
              <a:t>(5/5)</a:t>
            </a:r>
            <a:endParaRPr lang="fr-FR" sz="20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1480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20485" y="1825625"/>
            <a:ext cx="11397343" cy="4161108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fr-FR" sz="3200" dirty="0"/>
              <a:t>P</a:t>
            </a:r>
            <a:r>
              <a:rPr lang="fr-FR" sz="3200" dirty="0" smtClean="0"/>
              <a:t>révalence </a:t>
            </a:r>
            <a:r>
              <a:rPr lang="fr-FR" sz="3200" dirty="0"/>
              <a:t>de l’infection à HPV reste </a:t>
            </a:r>
            <a:r>
              <a:rPr lang="fr-FR" sz="3200" dirty="0" smtClean="0"/>
              <a:t>élevée </a:t>
            </a:r>
            <a:r>
              <a:rPr lang="fr-FR" sz="3200" dirty="0"/>
              <a:t>chez les femmes qui fréquentent le CHU de Treichville. </a:t>
            </a:r>
            <a:endParaRPr lang="fr-FR" sz="32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fr-FR" sz="16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fr-FR" sz="3200" dirty="0" smtClean="0"/>
              <a:t>Femmes du milieu urbain plus exposées selon nombre de partenaires, parité, génotypes HR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fr-FR" sz="1600" dirty="0" smtClean="0"/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fr-FR" sz="3200" dirty="0" smtClean="0"/>
              <a:t>Etude </a:t>
            </a:r>
            <a:r>
              <a:rPr lang="fr-FR" sz="3200" dirty="0"/>
              <a:t>sur un plus grand effectif permettra de mieux appréhender l’épidémiologie de l’infection à HPV à Abidjan.</a:t>
            </a:r>
            <a:endParaRPr lang="en-US" sz="3200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fr-FR" sz="3200" dirty="0" smtClean="0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CONCLUSION</a:t>
            </a:r>
            <a:endParaRPr lang="fr-FR" sz="3200" b="1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6457950" y="626110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6F8DEF-0394-4402-8867-30115162EF3F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5791200"/>
            <a:ext cx="150495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982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981950" y="6448252"/>
            <a:ext cx="2057400" cy="365125"/>
          </a:xfrm>
        </p:spPr>
        <p:txBody>
          <a:bodyPr/>
          <a:lstStyle/>
          <a:p>
            <a:pPr>
              <a:defRPr/>
            </a:pPr>
            <a:fld id="{3BE84A54-7635-4554-B804-44AA7F02CE35}" type="slidenum">
              <a:rPr lang="fr-FR" sz="18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17</a:t>
            </a:fld>
            <a:endParaRPr lang="fr-FR" sz="1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2894864" y="2994410"/>
            <a:ext cx="6496786" cy="1440160"/>
          </a:xfrm>
          <a:solidFill>
            <a:schemeClr val="accent1">
              <a:lumMod val="75000"/>
            </a:schemeClr>
          </a:solidFill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fr-CI" sz="4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CI" sz="44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CI" sz="4000" b="1" i="1" dirty="0">
                <a:solidFill>
                  <a:prstClr val="white"/>
                </a:solidFill>
                <a:latin typeface="Calibri" panose="020F0502020204030204"/>
                <a:ea typeface="+mn-ea"/>
                <a:cs typeface="+mn-cs"/>
              </a:rPr>
              <a:t>Nous vous remercions pour votre aimable attention</a:t>
            </a:r>
            <a:r>
              <a:rPr lang="fr-CI" sz="4000" i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CI" sz="40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r-CI" sz="4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8071" y="189089"/>
            <a:ext cx="3177479" cy="1583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593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49679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3800" dirty="0" smtClean="0"/>
              <a:t>INTRODUCTION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3800" dirty="0" smtClean="0"/>
              <a:t>I- MATÉRIEL ET MÉTHODES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3800" dirty="0" smtClean="0"/>
              <a:t>II-RÉSULTATS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3800" dirty="0" smtClean="0"/>
              <a:t>CONCLUSION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838200" y="126124"/>
            <a:ext cx="10515600" cy="110358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fr-FR" sz="3600" b="1" dirty="0" smtClean="0">
                <a:latin typeface="Arial Black" panose="020B0A04020102020204" pitchFamily="34" charset="0"/>
              </a:rPr>
              <a:t>PLAN</a:t>
            </a:r>
            <a:endParaRPr lang="fr-FR" sz="3600" b="1" dirty="0">
              <a:latin typeface="Arial Black" panose="020B0A04020102020204" pitchFamily="34" charset="0"/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6648450" y="6322423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6F8DEF-0394-4402-8867-30115162EF3F}" type="slidenum">
              <a:rPr kumimoji="0" lang="en-US" sz="280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cs typeface="Arial" panose="020B0604020202020204" pitchFamily="34" charset="0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5791200"/>
            <a:ext cx="150495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714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20386" y="1800095"/>
            <a:ext cx="9585764" cy="4305300"/>
          </a:xfrm>
        </p:spPr>
        <p:txBody>
          <a:bodyPr>
            <a:normAutofit lnSpcReduction="10000"/>
          </a:bodyPr>
          <a:lstStyle/>
          <a:p>
            <a:pPr>
              <a:lnSpc>
                <a:spcPct val="250000"/>
              </a:lnSpc>
              <a:buFont typeface="Wingdings" panose="05000000000000000000" pitchFamily="2" charset="2"/>
              <a:buChar char="v"/>
            </a:pPr>
            <a:r>
              <a:rPr lang="fr-FR" dirty="0"/>
              <a:t> </a:t>
            </a:r>
            <a:r>
              <a:rPr lang="fr-FR" sz="3500" dirty="0"/>
              <a:t>I</a:t>
            </a:r>
            <a:r>
              <a:rPr lang="fr-FR" sz="3500" dirty="0" smtClean="0"/>
              <a:t>nfection </a:t>
            </a:r>
            <a:r>
              <a:rPr lang="fr-FR" sz="3500" dirty="0"/>
              <a:t>par le papillomavirus humain (HPV) </a:t>
            </a:r>
            <a:endParaRPr lang="fr-FR" sz="3500" dirty="0" smtClean="0"/>
          </a:p>
          <a:p>
            <a:pPr>
              <a:lnSpc>
                <a:spcPct val="250000"/>
              </a:lnSpc>
              <a:buFont typeface="Wingdings" panose="05000000000000000000" pitchFamily="2" charset="2"/>
              <a:buChar char="v"/>
            </a:pPr>
            <a:r>
              <a:rPr lang="fr-FR" sz="3500" dirty="0" smtClean="0"/>
              <a:t>principale cause cancer col </a:t>
            </a:r>
            <a:r>
              <a:rPr lang="fr-FR" sz="3500" dirty="0"/>
              <a:t>de l'utérus </a:t>
            </a:r>
            <a:endParaRPr lang="fr-FR" sz="3500" dirty="0" smtClean="0"/>
          </a:p>
          <a:p>
            <a:pPr>
              <a:lnSpc>
                <a:spcPct val="250000"/>
              </a:lnSpc>
              <a:buFont typeface="Wingdings" panose="05000000000000000000" pitchFamily="2" charset="2"/>
              <a:buChar char="v"/>
            </a:pPr>
            <a:r>
              <a:rPr lang="fr-FR" sz="3500" dirty="0" smtClean="0"/>
              <a:t>Afrique </a:t>
            </a:r>
            <a:r>
              <a:rPr lang="fr-FR" sz="3500" dirty="0"/>
              <a:t>de l’ouest: mortalité+++</a:t>
            </a:r>
          </a:p>
          <a:p>
            <a:pPr>
              <a:lnSpc>
                <a:spcPct val="250000"/>
              </a:lnSpc>
              <a:buFont typeface="Wingdings" panose="05000000000000000000" pitchFamily="2" charset="2"/>
              <a:buChar char="v"/>
            </a:pPr>
            <a:endParaRPr lang="fr-FR" sz="3600" dirty="0" smtClean="0"/>
          </a:p>
          <a:p>
            <a:pPr marL="0" indent="0">
              <a:lnSpc>
                <a:spcPct val="150000"/>
              </a:lnSpc>
              <a:buNone/>
            </a:pPr>
            <a:endParaRPr lang="en-US" sz="3600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846082" y="171162"/>
            <a:ext cx="10515600" cy="13255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fr-FR" sz="3200" dirty="0" smtClean="0">
                <a:solidFill>
                  <a:prstClr val="black"/>
                </a:solidFill>
                <a:latin typeface="Arial Black" pitchFamily="34" charset="0"/>
                <a:cs typeface="Arial" panose="020B0604020202020204" pitchFamily="34" charset="0"/>
              </a:rPr>
              <a:t> </a:t>
            </a:r>
            <a:r>
              <a:rPr lang="fr-FR" sz="3200" dirty="0">
                <a:solidFill>
                  <a:prstClr val="black"/>
                </a:solidFill>
                <a:latin typeface="Arial Black" pitchFamily="34" charset="0"/>
                <a:cs typeface="Arial" panose="020B0604020202020204" pitchFamily="34" charset="0"/>
              </a:rPr>
              <a:t>INTRODUCTION (</a:t>
            </a:r>
            <a:r>
              <a:rPr lang="fr-FR" sz="3200" dirty="0" smtClean="0">
                <a:solidFill>
                  <a:prstClr val="black"/>
                </a:solidFill>
                <a:latin typeface="Arial Black" pitchFamily="34" charset="0"/>
                <a:cs typeface="Arial" panose="020B0604020202020204" pitchFamily="34" charset="0"/>
              </a:rPr>
              <a:t>1/2)</a:t>
            </a:r>
            <a:r>
              <a:rPr lang="fr-FR" sz="3200" dirty="0">
                <a:solidFill>
                  <a:prstClr val="black"/>
                </a:solidFill>
                <a:latin typeface="Arial Black" pitchFamily="34" charset="0"/>
                <a:cs typeface="Arial" panose="020B0604020202020204" pitchFamily="34" charset="0"/>
              </a:rPr>
              <a:t/>
            </a:r>
            <a:br>
              <a:rPr lang="fr-FR" sz="3200" dirty="0">
                <a:solidFill>
                  <a:prstClr val="black"/>
                </a:solidFill>
                <a:latin typeface="Arial Black" pitchFamily="34" charset="0"/>
                <a:cs typeface="Arial" panose="020B0604020202020204" pitchFamily="34" charset="0"/>
              </a:rPr>
            </a:br>
            <a:r>
              <a:rPr lang="fr-FR" sz="3200" b="1" dirty="0">
                <a:solidFill>
                  <a:prstClr val="black"/>
                </a:solidFill>
                <a:latin typeface="Arial Black" pitchFamily="34" charset="0"/>
                <a:cs typeface="Arial" pitchFamily="34" charset="0"/>
              </a:rPr>
              <a:t>Contexte et justification</a:t>
            </a:r>
            <a:endParaRPr lang="fr-FR" sz="3200" b="1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7467600" y="6408765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6F8DEF-0394-4402-8867-30115162EF3F}" type="slidenum"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5791200"/>
            <a:ext cx="150495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140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15158" y="1141331"/>
            <a:ext cx="11605392" cy="5716669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5000" b="1" dirty="0" smtClean="0"/>
              <a:t>En </a:t>
            </a:r>
            <a:r>
              <a:rPr lang="fr-FR" sz="5000" b="1" dirty="0"/>
              <a:t>Côte </a:t>
            </a:r>
            <a:r>
              <a:rPr lang="fr-FR" sz="5000" b="1" dirty="0" smtClean="0"/>
              <a:t>d’Ivoire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r-FR" sz="5000" dirty="0" smtClean="0"/>
              <a:t>cancer </a:t>
            </a:r>
            <a:r>
              <a:rPr lang="fr-FR" sz="5000" dirty="0"/>
              <a:t>du </a:t>
            </a:r>
            <a:r>
              <a:rPr lang="fr-FR" sz="5000" dirty="0" smtClean="0"/>
              <a:t>col </a:t>
            </a:r>
            <a:r>
              <a:rPr lang="fr-FR" sz="5000" dirty="0"/>
              <a:t>utérin à HPV est le 2ème après celui du </a:t>
            </a:r>
            <a:r>
              <a:rPr lang="fr-FR" sz="5000" dirty="0" smtClean="0"/>
              <a:t>sein</a:t>
            </a:r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r-FR" sz="5000" b="1" dirty="0" smtClean="0"/>
              <a:t>  </a:t>
            </a:r>
            <a:r>
              <a:rPr lang="fr-FR" sz="5000" dirty="0" smtClean="0">
                <a:solidFill>
                  <a:prstClr val="black"/>
                </a:solidFill>
              </a:rPr>
              <a:t>(GLOBOSCAN, 2022</a:t>
            </a:r>
            <a:r>
              <a:rPr lang="fr-FR" sz="5000" dirty="0">
                <a:solidFill>
                  <a:prstClr val="black"/>
                </a:solidFill>
              </a:rPr>
              <a:t>) </a:t>
            </a:r>
            <a:endParaRPr lang="fr-FR" sz="5000" b="1" dirty="0" smtClean="0"/>
          </a:p>
          <a:p>
            <a:pPr marL="0" lvl="0" indent="0">
              <a:lnSpc>
                <a:spcPct val="150000"/>
              </a:lnSpc>
              <a:buNone/>
            </a:pPr>
            <a:r>
              <a:rPr lang="fr-FR" sz="5000" dirty="0"/>
              <a:t> </a:t>
            </a:r>
            <a:r>
              <a:rPr lang="fr-FR" sz="5000" dirty="0" smtClean="0"/>
              <a:t>                  2360</a:t>
            </a:r>
            <a:r>
              <a:rPr lang="fr-FR" sz="5000" b="1" dirty="0" smtClean="0"/>
              <a:t> </a:t>
            </a:r>
            <a:r>
              <a:rPr lang="fr-FR" sz="5000" dirty="0" smtClean="0"/>
              <a:t>nouveaux cas</a:t>
            </a:r>
            <a:endParaRPr lang="fr-FR" sz="5000" dirty="0" smtClean="0">
              <a:solidFill>
                <a:prstClr val="black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fr-FR" sz="5000" dirty="0"/>
              <a:t> </a:t>
            </a:r>
            <a:r>
              <a:rPr lang="fr-FR" sz="5000" dirty="0" smtClean="0"/>
              <a:t>                 1 461 décès</a:t>
            </a:r>
            <a:endParaRPr lang="fr-FR" sz="50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r-FR" sz="5000" dirty="0" smtClean="0"/>
              <a:t>prévalence </a:t>
            </a:r>
            <a:r>
              <a:rPr lang="fr-FR" sz="5000" dirty="0"/>
              <a:t>de l’infection par le HPV et sa distribution génotypique varient considérablement </a:t>
            </a:r>
          </a:p>
          <a:p>
            <a:pPr marL="0" indent="0">
              <a:lnSpc>
                <a:spcPct val="150000"/>
              </a:lnSpc>
              <a:buNone/>
            </a:pPr>
            <a:endParaRPr lang="fr-FR" sz="3600" dirty="0" smtClean="0"/>
          </a:p>
          <a:p>
            <a:pPr>
              <a:lnSpc>
                <a:spcPct val="150000"/>
              </a:lnSpc>
            </a:pPr>
            <a:endParaRPr lang="en-US" sz="3600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750832" y="171162"/>
            <a:ext cx="10515600" cy="970169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fr-FR" sz="3200" dirty="0" smtClean="0">
                <a:solidFill>
                  <a:prstClr val="black"/>
                </a:solidFill>
                <a:latin typeface="Arial Black" pitchFamily="34" charset="0"/>
                <a:cs typeface="Arial" panose="020B0604020202020204" pitchFamily="34" charset="0"/>
              </a:rPr>
              <a:t> </a:t>
            </a:r>
            <a:r>
              <a:rPr lang="fr-FR" sz="3200" dirty="0">
                <a:solidFill>
                  <a:prstClr val="black"/>
                </a:solidFill>
                <a:latin typeface="Arial Black" pitchFamily="34" charset="0"/>
                <a:cs typeface="Arial" panose="020B0604020202020204" pitchFamily="34" charset="0"/>
              </a:rPr>
              <a:t>INTRODUCTION </a:t>
            </a:r>
            <a:r>
              <a:rPr lang="fr-FR" sz="3200" dirty="0" smtClean="0">
                <a:solidFill>
                  <a:prstClr val="black"/>
                </a:solidFill>
                <a:latin typeface="Arial Black" pitchFamily="34" charset="0"/>
                <a:cs typeface="Arial" panose="020B0604020202020204" pitchFamily="34" charset="0"/>
              </a:rPr>
              <a:t>(2/2)</a:t>
            </a:r>
            <a:r>
              <a:rPr lang="fr-FR" sz="3200" dirty="0">
                <a:solidFill>
                  <a:prstClr val="black"/>
                </a:solidFill>
                <a:latin typeface="Arial Black" pitchFamily="34" charset="0"/>
                <a:cs typeface="Arial" panose="020B0604020202020204" pitchFamily="34" charset="0"/>
              </a:rPr>
              <a:t/>
            </a:r>
            <a:br>
              <a:rPr lang="fr-FR" sz="3200" dirty="0">
                <a:solidFill>
                  <a:prstClr val="black"/>
                </a:solidFill>
                <a:latin typeface="Arial Black" pitchFamily="34" charset="0"/>
                <a:cs typeface="Arial" panose="020B0604020202020204" pitchFamily="34" charset="0"/>
              </a:rPr>
            </a:br>
            <a:r>
              <a:rPr lang="fr-FR" sz="3200" b="1" dirty="0">
                <a:solidFill>
                  <a:prstClr val="black"/>
                </a:solidFill>
                <a:latin typeface="Arial Black" pitchFamily="34" charset="0"/>
                <a:cs typeface="Arial" pitchFamily="34" charset="0"/>
              </a:rPr>
              <a:t>Contexte et justification</a:t>
            </a:r>
            <a:endParaRPr lang="fr-FR" sz="3200" b="1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7467600" y="6408765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6F8DEF-0394-4402-8867-30115162EF3F}" type="slidenum"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5791200"/>
            <a:ext cx="1504950" cy="1066800"/>
          </a:xfrm>
          <a:prstGeom prst="rect">
            <a:avLst/>
          </a:prstGeom>
        </p:spPr>
      </p:pic>
      <p:sp>
        <p:nvSpPr>
          <p:cNvPr id="7" name="Flèche droite 6"/>
          <p:cNvSpPr/>
          <p:nvPr/>
        </p:nvSpPr>
        <p:spPr>
          <a:xfrm>
            <a:off x="1295400" y="4511183"/>
            <a:ext cx="590550" cy="266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èche droite 8"/>
          <p:cNvSpPr/>
          <p:nvPr/>
        </p:nvSpPr>
        <p:spPr>
          <a:xfrm>
            <a:off x="1295400" y="3842626"/>
            <a:ext cx="590550" cy="266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64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85952" y="1480985"/>
            <a:ext cx="11377448" cy="445020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fr-FR" sz="3500" b="1" dirty="0"/>
              <a:t>D</a:t>
            </a:r>
            <a:r>
              <a:rPr lang="fr-FR" sz="3500" b="1" dirty="0" smtClean="0"/>
              <a:t>éterminer</a:t>
            </a:r>
            <a:r>
              <a:rPr lang="fr-FR" sz="3500" dirty="0" smtClean="0"/>
              <a:t>  la prévalence </a:t>
            </a:r>
            <a:r>
              <a:rPr lang="fr-FR" sz="3500" dirty="0"/>
              <a:t>du </a:t>
            </a:r>
            <a:r>
              <a:rPr lang="fr-FR" sz="3500" dirty="0" smtClean="0"/>
              <a:t>portage de HPV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fr-FR" sz="3500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fr-FR" sz="3500" b="1" dirty="0" smtClean="0"/>
              <a:t>Comparer</a:t>
            </a:r>
            <a:r>
              <a:rPr lang="fr-FR" sz="3500" dirty="0" smtClean="0"/>
              <a:t> la distribution </a:t>
            </a:r>
            <a:r>
              <a:rPr lang="fr-FR" sz="3500" dirty="0"/>
              <a:t>des génotypes </a:t>
            </a:r>
            <a:r>
              <a:rPr lang="fr-FR" sz="3500" dirty="0" smtClean="0"/>
              <a:t>selon l’origine des enquêtées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fr-FR" sz="3500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fr-FR" sz="3500" b="1" dirty="0" smtClean="0"/>
              <a:t>Identifier</a:t>
            </a:r>
            <a:r>
              <a:rPr lang="fr-FR" sz="3500" dirty="0" smtClean="0"/>
              <a:t> les facteurs </a:t>
            </a:r>
            <a:r>
              <a:rPr lang="fr-FR" sz="3500" dirty="0"/>
              <a:t>de risque </a:t>
            </a:r>
            <a:r>
              <a:rPr lang="fr-FR" sz="3500" dirty="0" smtClean="0"/>
              <a:t>associés</a:t>
            </a:r>
            <a:endParaRPr lang="en-US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585952" y="128642"/>
            <a:ext cx="10515600" cy="1022241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fr-FR" sz="3200" dirty="0" smtClean="0">
                <a:solidFill>
                  <a:prstClr val="black"/>
                </a:solidFill>
                <a:latin typeface="Arial Black" pitchFamily="34" charset="0"/>
                <a:cs typeface="Arial" panose="020B0604020202020204" pitchFamily="34" charset="0"/>
              </a:rPr>
              <a:t>OBJECTIFS</a:t>
            </a:r>
            <a:endParaRPr lang="fr-FR" sz="3200" b="1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5843752" y="6261296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6F8DEF-0394-4402-8867-30115162EF3F}" type="slidenum"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5791200"/>
            <a:ext cx="150495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980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>
            <a:spLocks noGrp="1"/>
          </p:cNvSpPr>
          <p:nvPr>
            <p:ph type="title"/>
          </p:nvPr>
        </p:nvSpPr>
        <p:spPr>
          <a:xfrm>
            <a:off x="1129146" y="2400301"/>
            <a:ext cx="10515600" cy="157638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fr-FR" dirty="0" smtClean="0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/>
            </a:r>
            <a:br>
              <a:rPr lang="fr-FR" dirty="0" smtClean="0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fr-FR" dirty="0" smtClean="0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I- MATERIEL ET METHODES</a:t>
            </a:r>
            <a:br>
              <a:rPr lang="fr-FR" dirty="0" smtClean="0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endParaRPr lang="fr-FR" b="1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6386946" y="6135687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6F8DEF-0394-4402-8867-30115162EF3F}" type="slidenum"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5784850"/>
            <a:ext cx="150495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50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847528" y="1280160"/>
            <a:ext cx="8640960" cy="5029160"/>
          </a:xfrm>
        </p:spPr>
        <p:txBody>
          <a:bodyPr>
            <a:noAutofit/>
          </a:bodyPr>
          <a:lstStyle/>
          <a:p>
            <a:pPr marL="109728" indent="0">
              <a:buNone/>
            </a:pPr>
            <a:endParaRPr lang="fr-FR" sz="3200" dirty="0"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3200" dirty="0" smtClean="0">
                <a:cs typeface="Times New Roman" pitchFamily="18" charset="0"/>
              </a:rPr>
              <a:t>   </a:t>
            </a:r>
            <a:r>
              <a:rPr lang="fr-FR" sz="3200" b="1" dirty="0" smtClean="0">
                <a:cs typeface="Times New Roman" pitchFamily="18" charset="0"/>
              </a:rPr>
              <a:t>                  </a:t>
            </a:r>
            <a:r>
              <a:rPr lang="fr-FR" sz="3200" b="1" dirty="0">
                <a:cs typeface="Times New Roman" pitchFamily="18" charset="0"/>
              </a:rPr>
              <a:t> </a:t>
            </a:r>
            <a:r>
              <a:rPr lang="fr-FR" sz="3200" b="1" dirty="0" smtClean="0">
                <a:cs typeface="Times New Roman" pitchFamily="18" charset="0"/>
              </a:rPr>
              <a:t>     </a:t>
            </a:r>
            <a:r>
              <a:rPr lang="fr-FR" sz="3500" dirty="0"/>
              <a:t>C</a:t>
            </a:r>
            <a:r>
              <a:rPr lang="fr-FR" sz="3500" dirty="0" smtClean="0"/>
              <a:t>entre </a:t>
            </a:r>
            <a:r>
              <a:rPr lang="fr-FR" sz="3500" dirty="0"/>
              <a:t>de </a:t>
            </a:r>
            <a:r>
              <a:rPr lang="fr-FR" sz="3500" dirty="0" smtClean="0"/>
              <a:t>Dépistage du</a:t>
            </a:r>
          </a:p>
          <a:p>
            <a:pPr marL="0" indent="0">
              <a:buNone/>
            </a:pPr>
            <a:r>
              <a:rPr lang="fr-FR" sz="3500" dirty="0"/>
              <a:t> </a:t>
            </a:r>
            <a:r>
              <a:rPr lang="fr-FR" sz="3500" dirty="0" smtClean="0"/>
              <a:t>                        Service </a:t>
            </a:r>
            <a:r>
              <a:rPr lang="fr-FR" sz="3500" dirty="0"/>
              <a:t>de </a:t>
            </a:r>
            <a:r>
              <a:rPr lang="fr-FR" sz="3500" dirty="0" smtClean="0"/>
              <a:t>gynécologie</a:t>
            </a:r>
            <a:endParaRPr lang="fr-FR" sz="3500" dirty="0" smtClean="0"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3500" dirty="0">
                <a:cs typeface="Times New Roman" pitchFamily="18" charset="0"/>
              </a:rPr>
              <a:t> </a:t>
            </a:r>
            <a:r>
              <a:rPr lang="fr-FR" sz="3500" dirty="0" smtClean="0">
                <a:cs typeface="Times New Roman" pitchFamily="18" charset="0"/>
              </a:rPr>
              <a:t>                         </a:t>
            </a:r>
            <a:r>
              <a:rPr lang="fr-FR" sz="3500" dirty="0" smtClean="0"/>
              <a:t>du </a:t>
            </a:r>
            <a:r>
              <a:rPr lang="fr-FR" sz="3500" dirty="0"/>
              <a:t>CHU de </a:t>
            </a:r>
            <a:r>
              <a:rPr lang="fr-FR" sz="3500" dirty="0" smtClean="0"/>
              <a:t>Treichville</a:t>
            </a:r>
          </a:p>
          <a:p>
            <a:pPr marL="0" indent="0">
              <a:buNone/>
            </a:pPr>
            <a:endParaRPr lang="fr-FR" sz="3200" dirty="0" smtClean="0"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3200" dirty="0">
                <a:cs typeface="Times New Roman" pitchFamily="18" charset="0"/>
              </a:rPr>
              <a:t> </a:t>
            </a:r>
            <a:r>
              <a:rPr lang="fr-FR" sz="3200" dirty="0" smtClean="0">
                <a:cs typeface="Times New Roman" pitchFamily="18" charset="0"/>
              </a:rPr>
              <a:t>                          </a:t>
            </a:r>
            <a:r>
              <a:rPr lang="fr-FR" sz="3500" dirty="0" smtClean="0">
                <a:cs typeface="Times New Roman" pitchFamily="18" charset="0"/>
              </a:rPr>
              <a:t>Janvier </a:t>
            </a:r>
            <a:r>
              <a:rPr lang="fr-FR" sz="3500" dirty="0">
                <a:cs typeface="Times New Roman" pitchFamily="18" charset="0"/>
              </a:rPr>
              <a:t>à Décembre 2016</a:t>
            </a:r>
          </a:p>
          <a:p>
            <a:endParaRPr lang="fr-FR" sz="3200" dirty="0"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3200" dirty="0">
                <a:cs typeface="Times New Roman" pitchFamily="18" charset="0"/>
              </a:rPr>
              <a:t> </a:t>
            </a:r>
            <a:r>
              <a:rPr lang="fr-FR" sz="3200" dirty="0" smtClean="0">
                <a:cs typeface="Times New Roman" pitchFamily="18" charset="0"/>
              </a:rPr>
              <a:t>                          </a:t>
            </a:r>
            <a:endParaRPr lang="fr-FR" sz="3200" dirty="0"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847528" y="1899973"/>
            <a:ext cx="2419466" cy="155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9728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Times New Roman" pitchFamily="18" charset="0"/>
              </a:rPr>
              <a:t> </a:t>
            </a:r>
            <a:r>
              <a:rPr kumimoji="0" lang="fr-FR" sz="35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Times New Roman" pitchFamily="18" charset="0"/>
              </a:rPr>
              <a:t>Cadre </a:t>
            </a:r>
            <a:endParaRPr kumimoji="0" lang="fr-FR" sz="3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28156" y="4161076"/>
            <a:ext cx="2419466" cy="7207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9728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fr-FR" sz="35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Times New Roman" pitchFamily="18" charset="0"/>
              </a:rPr>
              <a:t>Durée</a:t>
            </a:r>
            <a:r>
              <a:rPr kumimoji="0" lang="fr-FR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Times New Roman" pitchFamily="18" charset="0"/>
              </a:rPr>
              <a:t> 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Times New Roman" pitchFamily="18" charset="0"/>
            </a:endParaRPr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1034143" y="100101"/>
            <a:ext cx="10951028" cy="7944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600" noProof="0" dirty="0" smtClean="0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</a:t>
            </a: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Arial" panose="020B0604020202020204" pitchFamily="34" charset="0"/>
              </a:rPr>
              <a:t>opulation d’étude </a:t>
            </a: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781800" y="6455543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6F8DEF-0394-4402-8867-30115162EF3F}" type="slidenum"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9250" y="1334095"/>
            <a:ext cx="2500419" cy="3572750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5791200"/>
            <a:ext cx="150495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564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47700" y="1384664"/>
            <a:ext cx="10706100" cy="531658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fr-FR" sz="3500" dirty="0" smtClean="0"/>
              <a:t>Détection lésions précancéreuses / </a:t>
            </a:r>
            <a:r>
              <a:rPr lang="fr-FR" sz="3500" dirty="0"/>
              <a:t>inspection </a:t>
            </a:r>
            <a:r>
              <a:rPr lang="fr-FR" sz="3500" dirty="0" smtClean="0"/>
              <a:t>visuelle/ l’acide </a:t>
            </a:r>
            <a:r>
              <a:rPr lang="fr-FR" sz="3500" dirty="0"/>
              <a:t>acétique </a:t>
            </a:r>
            <a:endParaRPr lang="fr-FR" sz="3500" dirty="0" smtClean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fr-FR" sz="3500" dirty="0" smtClean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fr-FR" sz="3500" dirty="0" smtClean="0"/>
              <a:t>Extraction puis amplification de l’ADN total par PCR </a:t>
            </a:r>
            <a:r>
              <a:rPr lang="de-DE" sz="3500" dirty="0" smtClean="0"/>
              <a:t>(</a:t>
            </a:r>
            <a:r>
              <a:rPr lang="de-DE" sz="3500" dirty="0"/>
              <a:t>Roche </a:t>
            </a:r>
            <a:r>
              <a:rPr lang="de-DE" sz="3500" dirty="0" err="1"/>
              <a:t>Diagnostics</a:t>
            </a:r>
            <a:r>
              <a:rPr lang="de-DE" sz="3500" dirty="0"/>
              <a:t> GmbH, Mannheim, </a:t>
            </a:r>
            <a:r>
              <a:rPr lang="de-DE" sz="3500" dirty="0" smtClean="0"/>
              <a:t>Germany)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fr-FR" sz="3500" dirty="0" smtClean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fr-FR" sz="3500" dirty="0" smtClean="0"/>
              <a:t>Détection et génotypage </a:t>
            </a:r>
            <a:r>
              <a:rPr lang="fr-FR" sz="3500" dirty="0"/>
              <a:t>du </a:t>
            </a:r>
            <a:r>
              <a:rPr lang="fr-FR" sz="3500" dirty="0" smtClean="0"/>
              <a:t>HPV </a:t>
            </a:r>
            <a:r>
              <a:rPr lang="fr-FR" sz="3500" dirty="0" err="1" smtClean="0"/>
              <a:t>Linnear</a:t>
            </a:r>
            <a:r>
              <a:rPr lang="fr-FR" sz="3500" dirty="0" smtClean="0"/>
              <a:t> </a:t>
            </a:r>
            <a:r>
              <a:rPr lang="fr-FR" sz="3500" dirty="0" err="1"/>
              <a:t>Array</a:t>
            </a:r>
            <a:r>
              <a:rPr lang="fr-FR" sz="3500" dirty="0"/>
              <a:t> (Roche Diagnostics, Indianapolis, IN, USA).</a:t>
            </a:r>
          </a:p>
          <a:p>
            <a:pPr marL="0" indent="0">
              <a:lnSpc>
                <a:spcPct val="150000"/>
              </a:lnSpc>
              <a:buNone/>
            </a:pPr>
            <a:endParaRPr lang="fr-CI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fr-CI" dirty="0"/>
          </a:p>
          <a:p>
            <a:pPr marL="0" indent="0">
              <a:lnSpc>
                <a:spcPct val="150000"/>
              </a:lnSpc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endParaRPr lang="en-US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665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fr-FR" sz="3200" dirty="0" smtClean="0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MÉTHODES</a:t>
            </a:r>
            <a:r>
              <a:rPr lang="fr-FR" sz="2400" dirty="0" smtClean="0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(1/2</a:t>
            </a:r>
            <a:r>
              <a:rPr lang="fr-FR" sz="2400" dirty="0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)  </a:t>
            </a:r>
            <a:endParaRPr lang="fr-FR" sz="2400" b="1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6819900" y="6231936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6F8DEF-0394-4402-8867-30115162EF3F}" type="slidenum"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5791200"/>
            <a:ext cx="150495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73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43000" y="2051414"/>
            <a:ext cx="9753600" cy="400648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3600" dirty="0"/>
              <a:t>Analyse statistique des données</a:t>
            </a:r>
            <a:r>
              <a:rPr lang="fr-FR" sz="3600" dirty="0" smtClean="0"/>
              <a:t>:</a:t>
            </a:r>
            <a:endParaRPr lang="fr-FR" sz="3600" dirty="0"/>
          </a:p>
          <a:p>
            <a:pPr marL="182563" indent="-182563">
              <a:lnSpc>
                <a:spcPct val="150000"/>
              </a:lnSpc>
            </a:pPr>
            <a:r>
              <a:rPr lang="fr-FR" sz="3600" dirty="0"/>
              <a:t>Test de chi carré (</a:t>
            </a:r>
            <a:r>
              <a:rPr lang="fr-FR" sz="3600" dirty="0" smtClean="0"/>
              <a:t>χ</a:t>
            </a:r>
            <a:r>
              <a:rPr lang="fr-FR" sz="3600" baseline="30000" dirty="0" smtClean="0"/>
              <a:t>2</a:t>
            </a:r>
            <a:r>
              <a:rPr lang="fr-FR" sz="3600" dirty="0" smtClean="0"/>
              <a:t>)</a:t>
            </a:r>
          </a:p>
          <a:p>
            <a:pPr marL="182563" indent="-182563">
              <a:lnSpc>
                <a:spcPct val="150000"/>
              </a:lnSpc>
            </a:pPr>
            <a:r>
              <a:rPr lang="fr-FR" sz="3600" dirty="0" smtClean="0"/>
              <a:t>Test </a:t>
            </a:r>
            <a:r>
              <a:rPr lang="fr-FR" sz="3600" dirty="0"/>
              <a:t>exact de </a:t>
            </a:r>
            <a:r>
              <a:rPr lang="fr-FR" sz="3600" dirty="0" smtClean="0"/>
              <a:t>Fisher</a:t>
            </a:r>
          </a:p>
          <a:p>
            <a:pPr marL="182563" indent="-182563">
              <a:lnSpc>
                <a:spcPct val="150000"/>
              </a:lnSpc>
            </a:pPr>
            <a:r>
              <a:rPr lang="fr-FR" sz="3600" dirty="0" smtClean="0"/>
              <a:t>seuil </a:t>
            </a:r>
            <a:r>
              <a:rPr lang="fr-FR" sz="3600" dirty="0"/>
              <a:t>de significativité 5 </a:t>
            </a:r>
            <a:r>
              <a:rPr lang="fr-FR" sz="3600" dirty="0" smtClean="0"/>
              <a:t>%</a:t>
            </a:r>
            <a:endParaRPr lang="fr-FR" sz="36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fr-CI" sz="3600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fr-CI" dirty="0"/>
          </a:p>
          <a:p>
            <a:pPr marL="0" indent="0">
              <a:lnSpc>
                <a:spcPct val="150000"/>
              </a:lnSpc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endParaRPr lang="en-US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665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fr-FR" sz="3200" dirty="0" smtClean="0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MÉTHODES </a:t>
            </a:r>
            <a:r>
              <a:rPr lang="fr-FR" sz="2400" dirty="0" smtClean="0">
                <a:solidFill>
                  <a:prstClr val="black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(2/2)</a:t>
            </a:r>
            <a:endParaRPr lang="fr-FR" sz="2400" b="1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6572250" y="6336121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6F8DEF-0394-4402-8867-30115162EF3F}" type="slidenum"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050" y="5791200"/>
            <a:ext cx="150495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297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2915</TotalTime>
  <Words>655</Words>
  <Application>Microsoft Office PowerPoint</Application>
  <PresentationFormat>Grand écran</PresentationFormat>
  <Paragraphs>207</Paragraphs>
  <Slides>17</Slides>
  <Notes>17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17</vt:i4>
      </vt:variant>
    </vt:vector>
  </HeadingPairs>
  <TitlesOfParts>
    <vt:vector size="28" baseType="lpstr">
      <vt:lpstr>Arial</vt:lpstr>
      <vt:lpstr>Arial Black</vt:lpstr>
      <vt:lpstr>Calibri</vt:lpstr>
      <vt:lpstr>Calibri Light</vt:lpstr>
      <vt:lpstr>Comic Sans MS</vt:lpstr>
      <vt:lpstr>Tahoma</vt:lpstr>
      <vt:lpstr>Times New Roman</vt:lpstr>
      <vt:lpstr>Wingdings</vt:lpstr>
      <vt:lpstr>1_Thème Office</vt:lpstr>
      <vt:lpstr>Modèle par défaut</vt:lpstr>
      <vt:lpstr>Thème Office</vt:lpstr>
      <vt:lpstr>Présentation PowerPoint</vt:lpstr>
      <vt:lpstr>PLAN</vt:lpstr>
      <vt:lpstr> INTRODUCTION (1/2) Contexte et justification</vt:lpstr>
      <vt:lpstr> INTRODUCTION (2/2) Contexte et justification</vt:lpstr>
      <vt:lpstr>OBJECTIFS</vt:lpstr>
      <vt:lpstr> I- MATERIEL ET METHODES </vt:lpstr>
      <vt:lpstr> </vt:lpstr>
      <vt:lpstr>MÉTHODES(1/2)  </vt:lpstr>
      <vt:lpstr>MÉTHODES (2/2)</vt:lpstr>
      <vt:lpstr>II- RESULTATS  </vt:lpstr>
      <vt:lpstr>RESULTATS (1/5)</vt:lpstr>
      <vt:lpstr>RESULTATS (2/5)</vt:lpstr>
      <vt:lpstr>RESULTATS (3/5)</vt:lpstr>
      <vt:lpstr>RESULTATS (4/5)</vt:lpstr>
      <vt:lpstr>RESULTATS (5/5)</vt:lpstr>
      <vt:lpstr>CONCLUSION</vt:lpstr>
      <vt:lpstr> Nous vous remercions pour votre aimable attention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LENOVO</dc:creator>
  <cp:lastModifiedBy>LENOVO</cp:lastModifiedBy>
  <cp:revision>74</cp:revision>
  <dcterms:created xsi:type="dcterms:W3CDTF">2024-05-13T10:34:43Z</dcterms:created>
  <dcterms:modified xsi:type="dcterms:W3CDTF">2024-05-23T14:38:36Z</dcterms:modified>
</cp:coreProperties>
</file>