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42" r:id="rId2"/>
    <p:sldId id="257" r:id="rId3"/>
    <p:sldId id="258" r:id="rId4"/>
    <p:sldId id="261" r:id="rId5"/>
    <p:sldId id="262" r:id="rId6"/>
    <p:sldId id="265" r:id="rId7"/>
    <p:sldId id="332" r:id="rId8"/>
    <p:sldId id="274" r:id="rId9"/>
    <p:sldId id="275" r:id="rId10"/>
    <p:sldId id="278" r:id="rId11"/>
    <p:sldId id="334" r:id="rId12"/>
    <p:sldId id="335" r:id="rId13"/>
    <p:sldId id="336" r:id="rId14"/>
    <p:sldId id="317" r:id="rId15"/>
    <p:sldId id="318" r:id="rId16"/>
    <p:sldId id="320" r:id="rId17"/>
    <p:sldId id="321" r:id="rId18"/>
    <p:sldId id="308" r:id="rId19"/>
    <p:sldId id="328" r:id="rId20"/>
    <p:sldId id="329" r:id="rId21"/>
    <p:sldId id="31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00" autoAdjust="0"/>
  </p:normalViewPr>
  <p:slideViewPr>
    <p:cSldViewPr>
      <p:cViewPr varScale="1">
        <p:scale>
          <a:sx n="77" d="100"/>
          <a:sy n="77" d="100"/>
        </p:scale>
        <p:origin x="17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y\Desktop\M&#233;moire\Diagramme%20Dr%20Kyz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Feuil1!$C$4</c:f>
              <c:strCache>
                <c:ptCount val="1"/>
                <c:pt idx="0">
                  <c:v>IVA/IVL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Feuil1!$B$5:$B$9</c:f>
              <c:numCache>
                <c:formatCode>mmm\-yy</c:formatCode>
                <c:ptCount val="5"/>
                <c:pt idx="0">
                  <c:v>43983</c:v>
                </c:pt>
                <c:pt idx="1">
                  <c:v>44166</c:v>
                </c:pt>
                <c:pt idx="2">
                  <c:v>44348</c:v>
                </c:pt>
                <c:pt idx="3">
                  <c:v>44531</c:v>
                </c:pt>
                <c:pt idx="4">
                  <c:v>44713</c:v>
                </c:pt>
              </c:numCache>
            </c:numRef>
          </c:cat>
          <c:val>
            <c:numRef>
              <c:f>Feuil1!$C$5:$C$9</c:f>
              <c:numCache>
                <c:formatCode>General</c:formatCode>
                <c:ptCount val="5"/>
                <c:pt idx="1">
                  <c:v>685</c:v>
                </c:pt>
                <c:pt idx="2">
                  <c:v>587</c:v>
                </c:pt>
                <c:pt idx="3">
                  <c:v>106</c:v>
                </c:pt>
                <c:pt idx="4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E-4C5D-9A28-BDE117FAAA82}"/>
            </c:ext>
          </c:extLst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PCR-HPV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Feuil1!$B$5:$B$9</c:f>
              <c:numCache>
                <c:formatCode>mmm\-yy</c:formatCode>
                <c:ptCount val="5"/>
                <c:pt idx="0">
                  <c:v>43983</c:v>
                </c:pt>
                <c:pt idx="1">
                  <c:v>44166</c:v>
                </c:pt>
                <c:pt idx="2">
                  <c:v>44348</c:v>
                </c:pt>
                <c:pt idx="3">
                  <c:v>44531</c:v>
                </c:pt>
                <c:pt idx="4">
                  <c:v>44713</c:v>
                </c:pt>
              </c:numCache>
            </c:numRef>
          </c:cat>
          <c:val>
            <c:numRef>
              <c:f>Feuil1!$D$5:$D$9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565</c:v>
                </c:pt>
                <c:pt idx="4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6E-4C5D-9A28-BDE117FAAA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860288"/>
        <c:axId val="495854304"/>
      </c:lineChart>
      <c:dateAx>
        <c:axId val="495860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 d'étude en semestre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95854304"/>
        <c:crosses val="autoZero"/>
        <c:auto val="1"/>
        <c:lblOffset val="100"/>
        <c:baseTimeUnit val="months"/>
      </c:dateAx>
      <c:valAx>
        <c:axId val="495854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958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Feuil1!$D$23</c:f>
              <c:strCache>
                <c:ptCount val="1"/>
                <c:pt idx="0">
                  <c:v>Cryothérapie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944444444444496E-2"/>
                  <c:y val="-0.118020924467774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78-45AA-9D12-5B0254228EDD}"/>
                </c:ext>
              </c:extLst>
            </c:dLbl>
            <c:dLbl>
              <c:idx val="1"/>
              <c:layout>
                <c:manualLayout>
                  <c:x val="-2.9944444444444444E-2"/>
                  <c:y val="-0.104132035578885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78-45AA-9D12-5B0254228EDD}"/>
                </c:ext>
              </c:extLst>
            </c:dLbl>
            <c:dLbl>
              <c:idx val="2"/>
              <c:layout>
                <c:manualLayout>
                  <c:x val="-4.3833333333333432E-2"/>
                  <c:y val="-0.11339129483814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78-45AA-9D12-5B0254228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Feuil1!$C$24:$C$27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Feuil1!$D$24:$D$27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78-45AA-9D12-5B0254228EDD}"/>
            </c:ext>
          </c:extLst>
        </c:ser>
        <c:ser>
          <c:idx val="1"/>
          <c:order val="1"/>
          <c:tx>
            <c:strRef>
              <c:f>Feuil1!$E$23</c:f>
              <c:strCache>
                <c:ptCount val="1"/>
                <c:pt idx="0">
                  <c:v>Thermocoagulation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2987012987012948E-2"/>
                  <c:y val="-0.1122807017543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78-45AA-9D12-5B0254228EDD}"/>
                </c:ext>
              </c:extLst>
            </c:dLbl>
            <c:dLbl>
              <c:idx val="2"/>
              <c:layout>
                <c:manualLayout>
                  <c:x val="6.9444444444444448E-2"/>
                  <c:y val="-1.8518518518518517E-2"/>
                </c:manualLayout>
              </c:layout>
              <c:tx>
                <c:rich>
                  <a:bodyPr/>
                  <a:lstStyle/>
                  <a:p>
                    <a:fld id="{E5405BE5-ACE3-41A1-B0DC-B38524E30D87}" type="VALUE">
                      <a:rPr lang="en-US" b="1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78-45AA-9D12-5B0254228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Feuil1!$C$24:$C$27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Feuil1!$E$24:$E$27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78-45AA-9D12-5B0254228EDD}"/>
            </c:ext>
          </c:extLst>
        </c:ser>
        <c:ser>
          <c:idx val="2"/>
          <c:order val="2"/>
          <c:tx>
            <c:strRef>
              <c:f>Feuil1!$F$23</c:f>
              <c:strCache>
                <c:ptCount val="1"/>
                <c:pt idx="0">
                  <c:v>RAD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896103896103896E-2"/>
                  <c:y val="-7.953216374269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78-45AA-9D12-5B0254228EDD}"/>
                </c:ext>
              </c:extLst>
            </c:dLbl>
            <c:dLbl>
              <c:idx val="1"/>
              <c:layout>
                <c:manualLayout>
                  <c:x val="3.0555555555555555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78-45AA-9D12-5B0254228EDD}"/>
                </c:ext>
              </c:extLst>
            </c:dLbl>
            <c:dLbl>
              <c:idx val="2"/>
              <c:layout>
                <c:manualLayout>
                  <c:x val="1.2987012987012988E-2"/>
                  <c:y val="2.3391812865496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78-45AA-9D12-5B0254228EDD}"/>
                </c:ext>
              </c:extLst>
            </c:dLbl>
            <c:dLbl>
              <c:idx val="3"/>
              <c:layout>
                <c:manualLayout>
                  <c:x val="3.055555555555555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78-45AA-9D12-5B0254228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Feuil1!$C$24:$C$27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Feuil1!$F$24:$F$27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78-45AA-9D12-5B0254228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856480"/>
        <c:axId val="756042816"/>
      </c:lineChart>
      <c:catAx>
        <c:axId val="49585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Période d'étude en</a:t>
                </a:r>
                <a:r>
                  <a:rPr lang="fr-FR" sz="16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semestre</a:t>
                </a:r>
                <a:endParaRPr lang="fr-FR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3029774687254998"/>
              <c:y val="0.90269005847953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56042816"/>
        <c:crosses val="autoZero"/>
        <c:auto val="1"/>
        <c:lblAlgn val="ctr"/>
        <c:lblOffset val="100"/>
        <c:noMultiLvlLbl val="0"/>
      </c:catAx>
      <c:valAx>
        <c:axId val="756042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958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7F91-0D81-4973-8CF4-6EA0A1F22ABC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ECC1-0677-4B85-A605-99B7C2EC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2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8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5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40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308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8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0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057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63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2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2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9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5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8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30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1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6A3A-0254-441D-910B-166EF8128B17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6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2988-572E-4426-910C-E026BC88E47E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8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82BF-AB61-41C2-B852-ED0CF4C0129A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2D6-83D5-452D-9E9D-41196264B604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7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C72-62AB-4B0E-B5D8-5B317DF23DC0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661D-9C63-496C-9905-934E8BFCBF57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27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1AD8-4478-4DB3-A47C-6F9E749BA593}" type="datetime1">
              <a:rPr lang="fr-FR" smtClean="0"/>
              <a:t>23/05/2024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703A-3783-4FD0-B8DE-996C9D51E070}" type="datetime1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042B-846B-4A76-8F2F-2EDE84238628}" type="datetime1">
              <a:rPr lang="fr-FR" smtClean="0"/>
              <a:t>23/05/2024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F503-7822-4AD5-9200-FC238B1768FE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AAA-651F-406C-B2E5-262D752CD8C7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3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DF97-7195-4878-ABE7-BBFD00232932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9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7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749" y="1196752"/>
            <a:ext cx="8928992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Saisie et analyse des données :</a:t>
            </a:r>
            <a:endParaRPr lang="fr-FR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Microsoft Excel 2010, logiciel Epi info Data 7.2.6.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Tests d’association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spects éthiques et déontologiques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ccord du comité d’éthique du CHU de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Bogodogo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onnées collectées : anonymat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" pitchFamily="34" charset="0"/>
                <a:ea typeface="+mn-ea"/>
                <a:cs typeface="Arial" pitchFamily="34" charset="0"/>
              </a:rPr>
              <a:t>PATIENTES ET METHODES 4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/4</a:t>
            </a:r>
            <a:endParaRPr lang="fr-FR" sz="3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9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58F28-F8FA-3D0E-F9F5-F375F600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56"/>
            <a:ext cx="8229600" cy="278314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RESULTATS 1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F557DB-3470-2525-5B19-C8A3DFA6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9EA6F7-39D3-E78C-FC22-46D8FB3F9275}"/>
              </a:ext>
            </a:extLst>
          </p:cNvPr>
          <p:cNvGrpSpPr/>
          <p:nvPr/>
        </p:nvGrpSpPr>
        <p:grpSpPr>
          <a:xfrm>
            <a:off x="952340" y="423154"/>
            <a:ext cx="7239319" cy="5238094"/>
            <a:chOff x="-46357" y="605891"/>
            <a:chExt cx="7239319" cy="6003070"/>
          </a:xfrm>
        </p:grpSpPr>
        <p:sp>
          <p:nvSpPr>
            <p:cNvPr id="5" name="Rectangle à coins arrondis 16">
              <a:extLst>
                <a:ext uri="{FF2B5EF4-FFF2-40B4-BE49-F238E27FC236}">
                  <a16:creationId xmlns:a16="http://schemas.microsoft.com/office/drawing/2014/main" id="{C3F1C00B-324A-9D4D-8507-AF1D14CA6B5D}"/>
                </a:ext>
              </a:extLst>
            </p:cNvPr>
            <p:cNvSpPr/>
            <p:nvPr/>
          </p:nvSpPr>
          <p:spPr>
            <a:xfrm>
              <a:off x="2493189" y="605891"/>
              <a:ext cx="2214009" cy="11177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Admission en consultation externe</a:t>
              </a:r>
            </a:p>
            <a:p>
              <a:pPr algn="ctr">
                <a:spcAft>
                  <a:spcPts val="800"/>
                </a:spcAft>
              </a:pPr>
              <a:r>
                <a:rPr lang="fr-FR" sz="24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N1=95282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EC7FEF18-C8E3-3B5C-5ADB-46B0D04F1D7A}"/>
                </a:ext>
              </a:extLst>
            </p:cNvPr>
            <p:cNvCxnSpPr>
              <a:cxnSpLocks/>
            </p:cNvCxnSpPr>
            <p:nvPr/>
          </p:nvCxnSpPr>
          <p:spPr>
            <a:xfrm>
              <a:off x="3637280" y="1638408"/>
              <a:ext cx="0" cy="3325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D5719D5-3054-C769-C9D9-BF0666AC85B5}"/>
                </a:ext>
              </a:extLst>
            </p:cNvPr>
            <p:cNvCxnSpPr>
              <a:cxnSpLocks/>
            </p:cNvCxnSpPr>
            <p:nvPr/>
          </p:nvCxnSpPr>
          <p:spPr>
            <a:xfrm>
              <a:off x="1323975" y="1962893"/>
              <a:ext cx="4626610" cy="160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8996D9EA-0AE1-5DD7-92C1-6BFB38A67DF0}"/>
                </a:ext>
              </a:extLst>
            </p:cNvPr>
            <p:cNvCxnSpPr>
              <a:cxnSpLocks/>
            </p:cNvCxnSpPr>
            <p:nvPr/>
          </p:nvCxnSpPr>
          <p:spPr>
            <a:xfrm>
              <a:off x="1323975" y="1987512"/>
              <a:ext cx="0" cy="4827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B825B249-B712-AA7E-0993-A9F543813CD4}"/>
                </a:ext>
              </a:extLst>
            </p:cNvPr>
            <p:cNvCxnSpPr>
              <a:cxnSpLocks/>
            </p:cNvCxnSpPr>
            <p:nvPr/>
          </p:nvCxnSpPr>
          <p:spPr>
            <a:xfrm>
              <a:off x="3646805" y="2035033"/>
              <a:ext cx="0" cy="2801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8389A18-E7E4-9C4B-5254-E45BD9DD0E4A}"/>
                </a:ext>
              </a:extLst>
            </p:cNvPr>
            <p:cNvCxnSpPr>
              <a:cxnSpLocks/>
            </p:cNvCxnSpPr>
            <p:nvPr/>
          </p:nvCxnSpPr>
          <p:spPr>
            <a:xfrm>
              <a:off x="5950585" y="1966619"/>
              <a:ext cx="0" cy="3833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à coins arrondis 81">
              <a:extLst>
                <a:ext uri="{FF2B5EF4-FFF2-40B4-BE49-F238E27FC236}">
                  <a16:creationId xmlns:a16="http://schemas.microsoft.com/office/drawing/2014/main" id="{BC1A7FC0-82D7-2B77-E1C2-ECDE84274C73}"/>
                </a:ext>
              </a:extLst>
            </p:cNvPr>
            <p:cNvSpPr/>
            <p:nvPr/>
          </p:nvSpPr>
          <p:spPr>
            <a:xfrm>
              <a:off x="401556" y="2479867"/>
              <a:ext cx="1844838" cy="9816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Nouvelle consultation référée</a:t>
              </a:r>
            </a:p>
            <a:p>
              <a:pPr algn="ctr">
                <a:spcAft>
                  <a:spcPts val="800"/>
                </a:spcAft>
              </a:pPr>
              <a:r>
                <a: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N2=31052</a:t>
              </a:r>
            </a:p>
          </p:txBody>
        </p:sp>
        <p:sp>
          <p:nvSpPr>
            <p:cNvPr id="12" name="Rectangle à coins arrondis 82">
              <a:extLst>
                <a:ext uri="{FF2B5EF4-FFF2-40B4-BE49-F238E27FC236}">
                  <a16:creationId xmlns:a16="http://schemas.microsoft.com/office/drawing/2014/main" id="{CC38055E-005D-4754-A9A1-3152C074E065}"/>
                </a:ext>
              </a:extLst>
            </p:cNvPr>
            <p:cNvSpPr/>
            <p:nvPr/>
          </p:nvSpPr>
          <p:spPr>
            <a:xfrm>
              <a:off x="2641337" y="2298081"/>
              <a:ext cx="2065866" cy="8955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Nouvelle consultation auto-orientée</a:t>
              </a:r>
            </a:p>
            <a:p>
              <a:pPr algn="ctr"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N3=57185</a:t>
              </a:r>
            </a:p>
          </p:txBody>
        </p:sp>
        <p:sp>
          <p:nvSpPr>
            <p:cNvPr id="13" name="Rectangle à coins arrondis 83">
              <a:extLst>
                <a:ext uri="{FF2B5EF4-FFF2-40B4-BE49-F238E27FC236}">
                  <a16:creationId xmlns:a16="http://schemas.microsoft.com/office/drawing/2014/main" id="{76DFAA5D-8EB7-26A7-5583-3B058069CFFC}"/>
                </a:ext>
              </a:extLst>
            </p:cNvPr>
            <p:cNvSpPr/>
            <p:nvPr/>
          </p:nvSpPr>
          <p:spPr>
            <a:xfrm>
              <a:off x="5074342" y="2361263"/>
              <a:ext cx="2065866" cy="8955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Nouvelle consultation évacuée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N4=7045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D91978D-F3B8-01CD-5574-D0CAD2B9AF89}"/>
                </a:ext>
              </a:extLst>
            </p:cNvPr>
            <p:cNvCxnSpPr>
              <a:cxnSpLocks/>
            </p:cNvCxnSpPr>
            <p:nvPr/>
          </p:nvCxnSpPr>
          <p:spPr>
            <a:xfrm>
              <a:off x="3573303" y="3129204"/>
              <a:ext cx="3334" cy="5728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A1F2897-D384-62CF-3825-8B8E9C2E7634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0" y="3673475"/>
              <a:ext cx="2695574" cy="285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D9CD14E-064F-1290-7267-C96D8D3B2007}"/>
                </a:ext>
              </a:extLst>
            </p:cNvPr>
            <p:cNvCxnSpPr>
              <a:cxnSpLocks/>
            </p:cNvCxnSpPr>
            <p:nvPr/>
          </p:nvCxnSpPr>
          <p:spPr>
            <a:xfrm>
              <a:off x="2238374" y="3673475"/>
              <a:ext cx="8020" cy="5199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FCF3AB9-6756-CEA4-111E-48328F76464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4924424" y="3673475"/>
              <a:ext cx="1" cy="430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à coins arrondis 88">
              <a:extLst>
                <a:ext uri="{FF2B5EF4-FFF2-40B4-BE49-F238E27FC236}">
                  <a16:creationId xmlns:a16="http://schemas.microsoft.com/office/drawing/2014/main" id="{28AD7E82-F84C-7CD8-9F6F-34850C62A400}"/>
                </a:ext>
              </a:extLst>
            </p:cNvPr>
            <p:cNvSpPr/>
            <p:nvPr/>
          </p:nvSpPr>
          <p:spPr>
            <a:xfrm>
              <a:off x="401556" y="4101414"/>
              <a:ext cx="3248444" cy="9104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Dépistage lésions précancéreuses du col de l’utérus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N5=2567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à coins arrondis 89">
              <a:extLst>
                <a:ext uri="{FF2B5EF4-FFF2-40B4-BE49-F238E27FC236}">
                  <a16:creationId xmlns:a16="http://schemas.microsoft.com/office/drawing/2014/main" id="{D310EB93-1851-2490-275C-47B94634B2C6}"/>
                </a:ext>
              </a:extLst>
            </p:cNvPr>
            <p:cNvSpPr/>
            <p:nvPr/>
          </p:nvSpPr>
          <p:spPr>
            <a:xfrm>
              <a:off x="4096702" y="4103759"/>
              <a:ext cx="1655445" cy="9081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Autres consultations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N6=54618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95A461E1-2856-17D5-0523-05082FB660C8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0" y="5092675"/>
              <a:ext cx="0" cy="2003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63034A6-35EE-66E9-F8B7-4FE274323750}"/>
                </a:ext>
              </a:extLst>
            </p:cNvPr>
            <p:cNvCxnSpPr/>
            <p:nvPr/>
          </p:nvCxnSpPr>
          <p:spPr>
            <a:xfrm>
              <a:off x="709334" y="5323330"/>
              <a:ext cx="5687695" cy="19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249C7F39-5360-056D-A87C-28598F4552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894" y="5323330"/>
              <a:ext cx="25440" cy="3219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4B3C6086-F034-3538-3023-2A0C4FAFF2F1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 flipH="1">
              <a:off x="2610167" y="5332855"/>
              <a:ext cx="18733" cy="3805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1CFABBDB-ADE7-31EC-62E4-0EAABB8C3A6C}"/>
                </a:ext>
              </a:extLst>
            </p:cNvPr>
            <p:cNvCxnSpPr>
              <a:cxnSpLocks/>
            </p:cNvCxnSpPr>
            <p:nvPr/>
          </p:nvCxnSpPr>
          <p:spPr>
            <a:xfrm>
              <a:off x="4456747" y="5368195"/>
              <a:ext cx="0" cy="3657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8BAD2A3-791E-122D-A61A-5BED85150EC0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6383019" y="5368195"/>
              <a:ext cx="1" cy="3452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à coins arrondis 96">
              <a:extLst>
                <a:ext uri="{FF2B5EF4-FFF2-40B4-BE49-F238E27FC236}">
                  <a16:creationId xmlns:a16="http://schemas.microsoft.com/office/drawing/2014/main" id="{C7152CF2-C910-709E-E28E-4E363B104D4E}"/>
                </a:ext>
              </a:extLst>
            </p:cNvPr>
            <p:cNvSpPr/>
            <p:nvPr/>
          </p:nvSpPr>
          <p:spPr>
            <a:xfrm>
              <a:off x="-46357" y="5653818"/>
              <a:ext cx="1619885" cy="8789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Juin 2020-Décembre 2020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N7=685 </a:t>
              </a:r>
            </a:p>
          </p:txBody>
        </p:sp>
        <p:sp>
          <p:nvSpPr>
            <p:cNvPr id="27" name="Rectangle à coins arrondis 97">
              <a:extLst>
                <a:ext uri="{FF2B5EF4-FFF2-40B4-BE49-F238E27FC236}">
                  <a16:creationId xmlns:a16="http://schemas.microsoft.com/office/drawing/2014/main" id="{1C4A26DD-FA59-DF18-6F02-2917BD59CAF4}"/>
                </a:ext>
              </a:extLst>
            </p:cNvPr>
            <p:cNvSpPr/>
            <p:nvPr/>
          </p:nvSpPr>
          <p:spPr>
            <a:xfrm>
              <a:off x="1800224" y="5713415"/>
              <a:ext cx="1619885" cy="8955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Janvier 2021-Juin 2021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N8=667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à coins arrondis 98">
              <a:extLst>
                <a:ext uri="{FF2B5EF4-FFF2-40B4-BE49-F238E27FC236}">
                  <a16:creationId xmlns:a16="http://schemas.microsoft.com/office/drawing/2014/main" id="{76325AA2-0B1C-0D89-4194-0B5EBC8FB761}"/>
                </a:ext>
              </a:extLst>
            </p:cNvPr>
            <p:cNvSpPr/>
            <p:nvPr/>
          </p:nvSpPr>
          <p:spPr>
            <a:xfrm>
              <a:off x="3646805" y="5713414"/>
              <a:ext cx="1619885" cy="8764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Juin 2021-Décembre 2021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N9=621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à coins arrondis 99">
              <a:extLst>
                <a:ext uri="{FF2B5EF4-FFF2-40B4-BE49-F238E27FC236}">
                  <a16:creationId xmlns:a16="http://schemas.microsoft.com/office/drawing/2014/main" id="{09D4173F-F660-C379-65F1-9A1D3A05583E}"/>
                </a:ext>
              </a:extLst>
            </p:cNvPr>
            <p:cNvSpPr/>
            <p:nvPr/>
          </p:nvSpPr>
          <p:spPr>
            <a:xfrm>
              <a:off x="5573077" y="5713415"/>
              <a:ext cx="1619885" cy="8955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Janvier 2022 – Juin 2022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N10=594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99725F12-C365-C8DA-55EF-BAF19C10F416}"/>
              </a:ext>
            </a:extLst>
          </p:cNvPr>
          <p:cNvSpPr txBox="1"/>
          <p:nvPr/>
        </p:nvSpPr>
        <p:spPr>
          <a:xfrm>
            <a:off x="827584" y="5949280"/>
            <a:ext cx="640871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 1 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Diagramme de flux de patientes en consultation de gynécologie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6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AF46D-F8BC-DA31-6CBA-F496DE20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2" y="1279525"/>
            <a:ext cx="8229600" cy="5519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socio démographiques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Patientes incluses dans l’étude: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2567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35,45 ans 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Tranche d'âge: </a:t>
            </a:r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[25 -30[ </a:t>
            </a: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27,46%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       femme au foyer </a:t>
            </a:r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48,09%</a:t>
            </a:r>
            <a:endParaRPr lang="fr-FR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Résidence       urbain </a:t>
            </a:r>
            <a:r>
              <a:rPr lang="fr-FR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79,08%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0576CAE-8AB8-01F0-A92B-0DAFA12EB396}"/>
              </a:ext>
            </a:extLst>
          </p:cNvPr>
          <p:cNvSpPr/>
          <p:nvPr/>
        </p:nvSpPr>
        <p:spPr>
          <a:xfrm>
            <a:off x="3171587" y="4234217"/>
            <a:ext cx="299120" cy="1535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B1CF8D4-2E95-16F3-FE50-5D9E280A9B5C}"/>
              </a:ext>
            </a:extLst>
          </p:cNvPr>
          <p:cNvSpPr/>
          <p:nvPr/>
        </p:nvSpPr>
        <p:spPr>
          <a:xfrm>
            <a:off x="3040782" y="4869160"/>
            <a:ext cx="299120" cy="1535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41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F2AB8-901D-E014-21B4-D84F2437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3/7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E8451-9BD5-FD09-424E-D884FDCF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geste moyen: 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3,08 gestes,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[2- 4[gestes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41,13%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pare: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2,67 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pares, 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[2- 4[pares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44,45%.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Statut vaccinal contre le PVH: aucune femme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 VIH : 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patientes, soit </a:t>
            </a: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2,14%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cas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6EF05D-DDE5-850B-9FAB-9EEFCA9B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4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4AF7C-8567-B133-1CF2-7A662BED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32"/>
            <a:ext cx="8229600" cy="43474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4/7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D138C-BFDE-752F-F1A3-604003F3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des tests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4635AC-E21A-7E42-9DE7-0AC2DBCA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43824B8-8C08-5401-43A3-D5536792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263555"/>
              </p:ext>
            </p:extLst>
          </p:nvPr>
        </p:nvGraphicFramePr>
        <p:xfrm>
          <a:off x="457200" y="911413"/>
          <a:ext cx="8229600" cy="482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F2504EA-AAF5-14C8-31F2-D097841DBF1F}"/>
              </a:ext>
            </a:extLst>
          </p:cNvPr>
          <p:cNvSpPr txBox="1"/>
          <p:nvPr/>
        </p:nvSpPr>
        <p:spPr>
          <a:xfrm>
            <a:off x="755576" y="5901479"/>
            <a:ext cx="763284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Courbe d’évolution comparée de la fréquence de réalisation de chaque type de test de dépistage.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56CFC-339D-D411-EE72-F1DC94C7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2" y="-609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5/7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FCADA2-460B-EA04-8189-2347349E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EA7FB52-40E0-8E70-3B6D-AB8AF9EE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58" y="1142391"/>
            <a:ext cx="8229600" cy="4983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Positivité des tests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IVA: 44 tests positifs soit 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3,03%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PCR-HPV: 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237 tests positifs soit 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21,21%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Sérotype PVH-HR: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86,91%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HPV-16: 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12,65%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HPV-18 : 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12,65%</a:t>
            </a:r>
          </a:p>
          <a:p>
            <a:endParaRPr lang="fr-FR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03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2833A-6DCB-65A4-44C6-7DE0653D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6/7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02C998-DDAE-C1C9-486B-144E1656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AE7BEAA-E0C8-AFDA-B18C-463B0920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13871"/>
              </p:ext>
            </p:extLst>
          </p:nvPr>
        </p:nvGraphicFramePr>
        <p:xfrm>
          <a:off x="430695" y="148510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F8FFF82-25B0-019B-A0FF-C6621C0B3F7A}"/>
              </a:ext>
            </a:extLst>
          </p:cNvPr>
          <p:cNvSpPr txBox="1"/>
          <p:nvPr/>
        </p:nvSpPr>
        <p:spPr>
          <a:xfrm>
            <a:off x="827584" y="6126163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Figure 12 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Courbe d’évolution comparée du traitement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6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AA728-06E6-5AB4-BE56-4E27B014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28179"/>
          </a:xfrm>
        </p:spPr>
        <p:txBody>
          <a:bodyPr>
            <a:no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7/7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42A3B-2A13-4351-6E5E-74EA1372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A52A75-7F70-745E-AF4C-913BB7C40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associés à la positivité du test HPV</a:t>
            </a:r>
          </a:p>
          <a:p>
            <a:pPr lvl="1">
              <a:lnSpc>
                <a:spcPct val="150000"/>
              </a:lnSpc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Résidence, nombre de geste, nombre de pare, statut VIH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associés à la positivité du test IVA</a:t>
            </a:r>
          </a:p>
          <a:p>
            <a:pPr lvl="1">
              <a:lnSpc>
                <a:spcPct val="150000"/>
              </a:lnSpc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résidence, statut VIH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E6E7BF-3533-97A6-F9D2-D018F31580BD}"/>
              </a:ext>
            </a:extLst>
          </p:cNvPr>
          <p:cNvSpPr txBox="1"/>
          <p:nvPr/>
        </p:nvSpPr>
        <p:spPr>
          <a:xfrm>
            <a:off x="827584" y="90872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ANALYTIQUE</a:t>
            </a:r>
          </a:p>
        </p:txBody>
      </p:sp>
    </p:spTree>
    <p:extLst>
      <p:ext uri="{BB962C8B-B14F-4D97-AF65-F5344CB8AC3E}">
        <p14:creationId xmlns:p14="http://schemas.microsoft.com/office/powerpoint/2010/main" val="183503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Problème de santé publique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PCR-HPV : plus utilisé dans notre période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 : moyen le plus facile, simple, peu couteux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associés a la positivité des tests 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nombre de geste, nombre de pare, statut VIH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 choix: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thermocoagulation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SUCCESS: prévalence élevée du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sérotype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 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dans notre population.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 de substituer le GARDASIL 4 par le GARDASIL 9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5875" y="11380"/>
            <a:ext cx="8229600" cy="75063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0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EA65D-743E-E46B-AC04-433186BB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ICONOGRAPHIE 1/2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9A262-11C6-1916-DCA8-FFCCF3DC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E32803B-5A18-8DDA-767C-51F6A1F64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320" y="1808821"/>
            <a:ext cx="3717691" cy="3240358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88DEF2-4055-1F03-A9CE-96872DD3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5837" y="985839"/>
            <a:ext cx="3717693" cy="4886325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FAD3AB-7C8B-140C-830C-E5C374894A95}"/>
              </a:ext>
            </a:extLst>
          </p:cNvPr>
          <p:cNvSpPr txBox="1"/>
          <p:nvPr/>
        </p:nvSpPr>
        <p:spPr>
          <a:xfrm>
            <a:off x="464524" y="5257844"/>
            <a:ext cx="4979955" cy="136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Iconographie 1 : </a:t>
            </a:r>
            <a:r>
              <a:rPr lang="fr-FR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Cytobrosse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son emballage. 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(source : Unité de dépistage des lésions précancéreuses – CHU de </a:t>
            </a:r>
            <a:r>
              <a:rPr lang="fr-F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Bogodogo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3FB923-2003-9136-B76A-39F46493BAC7}"/>
              </a:ext>
            </a:extLst>
          </p:cNvPr>
          <p:cNvSpPr txBox="1"/>
          <p:nvPr/>
        </p:nvSpPr>
        <p:spPr>
          <a:xfrm>
            <a:off x="5444480" y="5597624"/>
            <a:ext cx="3600265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29B5A-C04F-F6AF-8782-7874A6671654}"/>
              </a:ext>
            </a:extLst>
          </p:cNvPr>
          <p:cNvSpPr txBox="1"/>
          <p:nvPr/>
        </p:nvSpPr>
        <p:spPr>
          <a:xfrm>
            <a:off x="5543735" y="5639896"/>
            <a:ext cx="360026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Iconographie 2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Milieu de transport des échantillons.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5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>
            <a:spLocks noChangeArrowheads="1"/>
          </p:cNvSpPr>
          <p:nvPr/>
        </p:nvSpPr>
        <p:spPr bwMode="auto">
          <a:xfrm>
            <a:off x="323528" y="1052736"/>
            <a:ext cx="8363272" cy="21602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DEPISTAGE ET PRISE EN CHARGE DES LESIONS PRECANCEREUSES DU COL DE L’UTERUS </a:t>
            </a:r>
            <a:b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CHU DE BOGODOGO DE 2020 A 2022 </a:t>
            </a:r>
            <a:b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OUAGADOUGOU, BURKINA FASO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2</a:t>
            </a:fld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6531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Ouattara </a:t>
            </a:r>
            <a:r>
              <a:rPr lang="fr-FR" sz="2800" b="1" dirty="0" err="1" smtClean="0"/>
              <a:t>Adama</a:t>
            </a:r>
            <a:r>
              <a:rPr lang="fr-FR" sz="2800" dirty="0" smtClean="0"/>
              <a:t>, </a:t>
            </a:r>
            <a:r>
              <a:rPr lang="fr-FR" sz="2800" dirty="0" err="1" smtClean="0"/>
              <a:t>Kiemtore</a:t>
            </a:r>
            <a:r>
              <a:rPr lang="fr-FR" sz="2800" dirty="0" smtClean="0"/>
              <a:t> </a:t>
            </a:r>
            <a:r>
              <a:rPr lang="fr-FR" sz="2800" dirty="0" err="1" smtClean="0"/>
              <a:t>Sibraogo</a:t>
            </a:r>
            <a:r>
              <a:rPr lang="fr-FR" sz="2800" dirty="0" smtClean="0"/>
              <a:t>, Bako/</a:t>
            </a:r>
            <a:r>
              <a:rPr lang="fr-FR" sz="2800" dirty="0" err="1" smtClean="0"/>
              <a:t>lankoande</a:t>
            </a:r>
            <a:r>
              <a:rPr lang="fr-FR" sz="2800" dirty="0" smtClean="0"/>
              <a:t> Natacha, </a:t>
            </a:r>
            <a:r>
              <a:rPr lang="fr-FR" sz="2800" dirty="0" err="1" smtClean="0"/>
              <a:t>Sawadogo</a:t>
            </a:r>
            <a:r>
              <a:rPr lang="fr-FR" sz="2800" dirty="0" smtClean="0"/>
              <a:t> </a:t>
            </a:r>
            <a:r>
              <a:rPr lang="fr-FR" sz="2800" dirty="0" err="1" smtClean="0"/>
              <a:t>Yobi</a:t>
            </a:r>
            <a:r>
              <a:rPr lang="fr-FR" sz="2800" dirty="0" smtClean="0"/>
              <a:t>, </a:t>
            </a:r>
            <a:r>
              <a:rPr lang="fr-FR" sz="2800" dirty="0" err="1" smtClean="0"/>
              <a:t>Ouedraogo</a:t>
            </a:r>
            <a:r>
              <a:rPr lang="fr-FR" sz="2800" dirty="0" smtClean="0"/>
              <a:t> Charlemagne Marie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089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9E8C4-ED73-0D48-54FB-6601DE70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ICONOGRAPHIE 2/2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C24DD-E87A-3464-1FF5-3641686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924472-BA25-34D6-D787-0AAA5FCE2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638"/>
            <a:ext cx="7200799" cy="431561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0A6A06-88F1-D62C-9C09-5EBC4CAFDF58}"/>
              </a:ext>
            </a:extLst>
          </p:cNvPr>
          <p:cNvSpPr txBox="1"/>
          <p:nvPr/>
        </p:nvSpPr>
        <p:spPr>
          <a:xfrm>
            <a:off x="683568" y="5949280"/>
            <a:ext cx="7056784" cy="95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Iconographie 3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 du col après thermo-coagulation.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Vulve ; 2. Spéculum ; 3. Col utérin ; 4. Vagin.</a:t>
            </a:r>
          </a:p>
        </p:txBody>
      </p:sp>
    </p:spTree>
    <p:extLst>
      <p:ext uri="{BB962C8B-B14F-4D97-AF65-F5344CB8AC3E}">
        <p14:creationId xmlns:p14="http://schemas.microsoft.com/office/powerpoint/2010/main" val="366463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305800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Merci pour votre attention</a:t>
            </a:r>
            <a:endParaRPr kumimoji="0" lang="fr-FR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032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OBJECTIFS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PATIENTES ET METHODES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RESULTATS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DISCUSSION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CONCLUSION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3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</a:rPr>
              <a:t>Au Burkina Faso :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fr-FR" sz="3200" baseline="30000" dirty="0">
                <a:solidFill>
                  <a:srgbClr val="000000"/>
                </a:solidFill>
                <a:latin typeface="Times New Roman"/>
                <a:ea typeface="Calibri"/>
              </a:rPr>
              <a:t>e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 cancer gynécologique avec 1132 cas en 2020;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fr-FR" sz="3200" baseline="30000" dirty="0">
                <a:solidFill>
                  <a:srgbClr val="000000"/>
                </a:solidFill>
                <a:latin typeface="Times New Roman"/>
                <a:ea typeface="Calibri"/>
              </a:rPr>
              <a:t>ème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 cause décès par cancer : 839 cas en 2020.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Incidence : 18,2%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Mortalité : 14,5%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Maladie hautement évitable: dépistage ; vaccination</a:t>
            </a:r>
            <a:endParaRPr lang="fr-FR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4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6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OMS 2020: stratégie pour éliminer le cancer du col de l’utérus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Objectifs 2030: 90%; 70%; 90% 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Projet SUCCESS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*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:  introduction de nouvelles technologies de dépistage            test HPV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Traitement : </a:t>
            </a:r>
            <a:r>
              <a:rPr lang="fr-FR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thermocoagulation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imes New Roman"/>
                <a:ea typeface="Calibri"/>
              </a:rPr>
              <a:t>*« SUCCESS » </a:t>
            </a:r>
            <a:r>
              <a:rPr lang="fr-FR" sz="1600" b="1" i="1" dirty="0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fr-FR" sz="1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Scale</a:t>
            </a:r>
            <a:r>
              <a:rPr lang="fr-FR" sz="1600" b="1" i="1" dirty="0">
                <a:solidFill>
                  <a:srgbClr val="000000"/>
                </a:solidFill>
                <a:latin typeface="Times New Roman"/>
                <a:ea typeface="Calibri"/>
              </a:rPr>
              <a:t> Up Cervical Cancer Elimination </a:t>
            </a:r>
            <a:r>
              <a:rPr lang="fr-FR" sz="1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with</a:t>
            </a:r>
            <a:r>
              <a:rPr lang="fr-FR" sz="1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fr-FR" sz="1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Secondary</a:t>
            </a:r>
            <a:r>
              <a:rPr lang="fr-FR" sz="1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fr-FR" sz="1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prevention</a:t>
            </a:r>
            <a:r>
              <a:rPr lang="fr-FR" sz="1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fr-FR" sz="1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Strategy</a:t>
            </a:r>
            <a:r>
              <a:rPr lang="fr-FR" sz="1600" b="1" i="1" dirty="0" smtClean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Contribuer à la réduction de la mortalité par cancer du col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</a:t>
            </a:r>
            <a:r>
              <a:rPr lang="fr-FR" sz="2800" dirty="0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2/2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5</a:t>
            </a:fld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FF6F1B4-90EC-10DB-EC9A-A9B28928BB33}"/>
              </a:ext>
            </a:extLst>
          </p:cNvPr>
          <p:cNvSpPr/>
          <p:nvPr/>
        </p:nvSpPr>
        <p:spPr>
          <a:xfrm>
            <a:off x="4860032" y="4365104"/>
            <a:ext cx="936104" cy="21602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4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Objectif général</a:t>
            </a:r>
            <a:endParaRPr lang="fr-FR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Etudier le dépistage et la prise en charge des lésions précancéreuses du col de l’utérus au CHU de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Bogodogo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juin 2020 à juin 2022.</a:t>
            </a:r>
          </a:p>
          <a:p>
            <a:pPr marL="0" indent="0" algn="just">
              <a:buNone/>
            </a:pP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Times New Roman"/>
                <a:ea typeface="Calibri"/>
              </a:rPr>
              <a:t>OBJECTIFS 1/4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6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EE1F4-533C-C753-5936-B7643FF2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393"/>
            <a:ext cx="8229600" cy="1204242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PATIENTES ET METHODES 1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65C8C-0ED3-D24A-D082-3C20763D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d’étude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hospitalier universitaire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Bogodogo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Type et période d’étude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Etude transversale: descriptive,  analytique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Période: 1</a:t>
            </a:r>
            <a:r>
              <a:rPr lang="fr-F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er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Juin 2020 au 30 Juin 2022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Période de la collecte des données: 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septembre au 20 octobre 2023.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870CE9-37C6-A453-3F74-D474291C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7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8" y="1033437"/>
            <a:ext cx="8928992" cy="5505475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60000"/>
              </a:lnSpc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Population d’étude :</a:t>
            </a:r>
            <a:endParaRPr lang="fr-FR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60000"/>
              </a:lnSpc>
              <a:spcAft>
                <a:spcPts val="1000"/>
              </a:spcAft>
              <a:buNone/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Patientes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reçues 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pour dépistage volontaire du lésions précancéreuses du col de l’utérus</a:t>
            </a:r>
          </a:p>
          <a:p>
            <a:pPr algn="just">
              <a:lnSpc>
                <a:spcPct val="16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 Critères d’inclusion : 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Dépistage volontaire des lésions précancéreuses </a:t>
            </a:r>
          </a:p>
          <a:p>
            <a:pPr algn="just">
              <a:lnSpc>
                <a:spcPct val="16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Test ADN-PVH, le test IVA/IVL ou le FCU.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36059" y="136524"/>
            <a:ext cx="8229600" cy="1060227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PATIENTES ET METHODES 2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Critères de non inclusion :</a:t>
            </a:r>
            <a:endParaRPr lang="fr-FR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Données inexploitables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Taille de l’échantillon: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ormule de SCHWARTZ: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0,965 </a:t>
            </a:r>
            <a:r>
              <a:rPr lang="fr-F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[24]          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 52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Collecte des données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Registre de l’unité de dépistage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Fiche de collecte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PATIENTES ET METHODES 3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6C9E0D9-70B0-B6AF-B7A1-9134F75BF38B}"/>
              </a:ext>
            </a:extLst>
          </p:cNvPr>
          <p:cNvSpPr/>
          <p:nvPr/>
        </p:nvSpPr>
        <p:spPr>
          <a:xfrm>
            <a:off x="2339752" y="3753036"/>
            <a:ext cx="792088" cy="14401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310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26816</TotalTime>
  <Words>670</Words>
  <Application>Microsoft Office PowerPoint</Application>
  <PresentationFormat>Affichage à l'écran (4:3)</PresentationFormat>
  <Paragraphs>179</Paragraphs>
  <Slides>21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PLAN</vt:lpstr>
      <vt:lpstr>INTRODUCTION 1/2</vt:lpstr>
      <vt:lpstr>INTRODUCTION 2/2</vt:lpstr>
      <vt:lpstr>OBJECTIFS 1/4</vt:lpstr>
      <vt:lpstr>PATIENTES ET METHODES 1/4</vt:lpstr>
      <vt:lpstr>PATIENTES ET METHODES 2/4 </vt:lpstr>
      <vt:lpstr>PATIENTES ET METHODES 3/4</vt:lpstr>
      <vt:lpstr>PATIENTES ET METHODES 4/4</vt:lpstr>
      <vt:lpstr>RESULTATS 1/7</vt:lpstr>
      <vt:lpstr>RESULTAT 2/7</vt:lpstr>
      <vt:lpstr>RESULTAT 3/7</vt:lpstr>
      <vt:lpstr>RESULTAT 4/7</vt:lpstr>
      <vt:lpstr>RESULTAT 5/7</vt:lpstr>
      <vt:lpstr>RESULTAT 6/7</vt:lpstr>
      <vt:lpstr>RESULTAT 7/7</vt:lpstr>
      <vt:lpstr>CONCLUSION </vt:lpstr>
      <vt:lpstr>ICONOGRAPHIE 1/2</vt:lpstr>
      <vt:lpstr>ICONOGRAPHIE 2/2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UNIVERSITE JOSEPH KI-ZERBO</dc:title>
  <dc:creator>MOULOUKOU ISSOUF</dc:creator>
  <cp:lastModifiedBy>HP</cp:lastModifiedBy>
  <cp:revision>158</cp:revision>
  <dcterms:created xsi:type="dcterms:W3CDTF">2022-12-08T22:31:35Z</dcterms:created>
  <dcterms:modified xsi:type="dcterms:W3CDTF">2024-05-23T15:54:34Z</dcterms:modified>
</cp:coreProperties>
</file>