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52" r:id="rId2"/>
    <p:sldId id="257" r:id="rId3"/>
    <p:sldId id="258" r:id="rId4"/>
    <p:sldId id="349" r:id="rId5"/>
    <p:sldId id="350" r:id="rId6"/>
    <p:sldId id="351" r:id="rId7"/>
    <p:sldId id="261" r:id="rId8"/>
    <p:sldId id="262" r:id="rId9"/>
    <p:sldId id="265" r:id="rId10"/>
    <p:sldId id="337" r:id="rId11"/>
    <p:sldId id="348" r:id="rId12"/>
    <p:sldId id="339" r:id="rId13"/>
    <p:sldId id="338" r:id="rId14"/>
    <p:sldId id="274" r:id="rId15"/>
    <p:sldId id="278" r:id="rId16"/>
    <p:sldId id="334" r:id="rId17"/>
    <p:sldId id="340" r:id="rId18"/>
    <p:sldId id="335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29" r:id="rId27"/>
    <p:sldId id="31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75000" autoAdjust="0"/>
  </p:normalViewPr>
  <p:slideViewPr>
    <p:cSldViewPr>
      <p:cViewPr varScale="1">
        <p:scale>
          <a:sx n="77" d="100"/>
          <a:sy n="77" d="100"/>
        </p:scale>
        <p:origin x="18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7F91-0D81-4973-8CF4-6EA0A1F22ABC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ECC1-0677-4B85-A605-99B7C2ECC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2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8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1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85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0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7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44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34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838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79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673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26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989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F2579-E084-4BE5-B155-114E7DEDDB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4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2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9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3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1ECC1-0677-4B85-A605-99B7C2ECC87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8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6A3A-0254-441D-910B-166EF8128B17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6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2988-572E-4426-910C-E026BC88E47E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8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82BF-AB61-41C2-B852-ED0CF4C0129A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1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62D6-83D5-452D-9E9D-41196264B604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7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2C72-62AB-4B0E-B5D8-5B317DF23DC0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661D-9C63-496C-9905-934E8BFCBF57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27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1AD8-4478-4DB3-A47C-6F9E749BA593}" type="datetime1">
              <a:rPr lang="fr-FR" smtClean="0"/>
              <a:t>23/05/2024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703A-3783-4FD0-B8DE-996C9D51E070}" type="datetime1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042B-846B-4A76-8F2F-2EDE84238628}" type="datetime1">
              <a:rPr lang="fr-FR" smtClean="0"/>
              <a:t>23/05/2024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F503-7822-4AD5-9200-FC238B1768FE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3AAA-651F-406C-B2E5-262D752CD8C7}" type="datetime1">
              <a:rPr lang="fr-FR" smtClean="0"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3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DF97-7195-4878-ABE7-BBFD00232932}" type="datetime1">
              <a:rPr lang="fr-FR" smtClean="0"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E044-1B42-4F16-AD08-E22A2ABD3B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9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7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EE1F4-533C-C753-5936-B7643FF2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393"/>
            <a:ext cx="8229600" cy="1204242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PATIENTES ET METHODES 1</a:t>
            </a:r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865C8C-0ED3-D24A-D082-3C20763DE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0155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 d’étude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districts sanitaires du Burkina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Type et période d’étude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Etude transversale: descriptive,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 analytique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Le volet quantitatif </a:t>
            </a:r>
            <a:r>
              <a:rPr lang="fr-FR" dirty="0" smtClean="0"/>
              <a:t>a concerné le bilan physique des activités du dépistage ; 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</a:rPr>
              <a:t>et le volet qualitatif </a:t>
            </a:r>
            <a:r>
              <a:rPr lang="fr-FR" dirty="0" smtClean="0"/>
              <a:t>a permis de recueillir les points forts, les points à améliorer et/ou difficultés</a:t>
            </a:r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Période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: 1</a:t>
            </a:r>
            <a:r>
              <a:rPr lang="fr-FR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itchFamily="18" charset="0"/>
              </a:rPr>
              <a:t>er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Juin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2018 </a:t>
            </a: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au 30 Juin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870CE9-37C6-A453-3F74-D474291C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10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Carte sanitaire du Burkina </a:t>
            </a:r>
            <a:r>
              <a:rPr lang="fr-FR" dirty="0"/>
              <a:t>F</a:t>
            </a:r>
            <a:r>
              <a:rPr lang="fr-FR" dirty="0" smtClean="0"/>
              <a:t>aso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9" y="1196752"/>
            <a:ext cx="8302769" cy="549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077" y="620688"/>
            <a:ext cx="7483060" cy="57671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4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448" y="1032843"/>
            <a:ext cx="5904656" cy="568863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71545" y="116632"/>
            <a:ext cx="528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Les districts sanitaires retenus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25654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8" y="1033437"/>
            <a:ext cx="8928992" cy="5505475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60000"/>
              </a:lnSpc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Population d’étude </a:t>
            </a:r>
            <a:r>
              <a:rPr lang="fr-FR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fr-FR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dépistage </a:t>
            </a:r>
            <a:r>
              <a:rPr lang="fr-FR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volontaire </a:t>
            </a:r>
            <a:endParaRPr lang="fr-FR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60000"/>
              </a:lnSpc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Critères </a:t>
            </a:r>
            <a:r>
              <a:rPr lang="fr-FR" b="1" dirty="0">
                <a:latin typeface="Times New Roman" pitchFamily="18" charset="0"/>
                <a:ea typeface="Calibri"/>
                <a:cs typeface="Times New Roman" pitchFamily="18" charset="0"/>
              </a:rPr>
              <a:t>d’inclusion : </a:t>
            </a: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fr-FR" b="1" dirty="0" smtClean="0"/>
              <a:t>Au </a:t>
            </a:r>
            <a:r>
              <a:rPr lang="fr-FR" b="1" dirty="0"/>
              <a:t>titre des patientes </a:t>
            </a:r>
          </a:p>
          <a:p>
            <a:pPr lvl="0"/>
            <a:r>
              <a:rPr lang="fr-FR" dirty="0" smtClean="0"/>
              <a:t>avoir </a:t>
            </a:r>
            <a:r>
              <a:rPr lang="fr-FR" dirty="0"/>
              <a:t>participé à une séance de </a:t>
            </a:r>
            <a:r>
              <a:rPr lang="fr-FR" dirty="0" smtClean="0"/>
              <a:t>dépistage</a:t>
            </a:r>
            <a:endParaRPr lang="fr-FR" b="1" dirty="0"/>
          </a:p>
          <a:p>
            <a:pPr lvl="0"/>
            <a:r>
              <a:rPr lang="fr-FR" dirty="0" smtClean="0"/>
              <a:t>avoir </a:t>
            </a:r>
            <a:r>
              <a:rPr lang="fr-FR" dirty="0"/>
              <a:t>une fiche de collecte bien rempli </a:t>
            </a:r>
            <a:endParaRPr lang="fr-FR" b="1" dirty="0"/>
          </a:p>
          <a:p>
            <a:pPr marL="0" lvl="0" indent="0">
              <a:buNone/>
            </a:pPr>
            <a:r>
              <a:rPr lang="fr-FR" b="1" dirty="0"/>
              <a:t>Au titre des prestataires </a:t>
            </a:r>
          </a:p>
          <a:p>
            <a:pPr lvl="0"/>
            <a:r>
              <a:rPr lang="fr-FR" dirty="0" smtClean="0"/>
              <a:t>Avoir consenti </a:t>
            </a:r>
            <a:r>
              <a:rPr lang="fr-FR" dirty="0"/>
              <a:t>de participer à l’enquête </a:t>
            </a:r>
            <a:endParaRPr lang="fr-FR" b="1" dirty="0"/>
          </a:p>
          <a:p>
            <a:pPr lvl="0"/>
            <a:r>
              <a:rPr lang="fr-FR" dirty="0"/>
              <a:t>être responsable d’une unité de dépistage</a:t>
            </a:r>
            <a:endParaRPr lang="fr-FR" b="1" dirty="0"/>
          </a:p>
          <a:p>
            <a:pPr lvl="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36059" y="136524"/>
            <a:ext cx="8229600" cy="1060227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PATIENTES ET METHODES 2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fr-FR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749" y="1196752"/>
            <a:ext cx="8928992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Saisie et analyse des données :</a:t>
            </a:r>
            <a:endParaRPr lang="fr-FR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Microsoft Excel 2010, logiciel Epi info Data 7.2.6.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Tests d’association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spects éthiques et déontologiques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ccord du comité d’éthique du CHU de </a:t>
            </a:r>
            <a:r>
              <a:rPr lang="fr-FR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Bogodogo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onnées collectées : anonymat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" pitchFamily="34" charset="0"/>
                <a:ea typeface="+mn-ea"/>
                <a:cs typeface="Arial" pitchFamily="34" charset="0"/>
              </a:rPr>
              <a:t>PATIENTES ET METHODES 4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/4</a:t>
            </a:r>
            <a:endParaRPr lang="fr-FR" sz="3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9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58F28-F8FA-3D0E-F9F5-F375F600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56"/>
            <a:ext cx="8229600" cy="278314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RESULTATS 1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F557DB-3470-2525-5B19-C8A3DFA6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3175"/>
            <a:ext cx="6192688" cy="5874711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907704" y="395281"/>
            <a:ext cx="521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Fréquence la structure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8566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58F28-F8FA-3D0E-F9F5-F375F600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56"/>
            <a:ext cx="8229600" cy="278314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RESULTATS 1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F557DB-3470-2525-5B19-C8A3DFA6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907704" y="395281"/>
            <a:ext cx="521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Fréquence selon la région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1556792"/>
            <a:ext cx="7416824" cy="47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20888"/>
            <a:ext cx="6647947" cy="39354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568" y="1101657"/>
            <a:ext cx="636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Fréquence selon </a:t>
            </a:r>
            <a:r>
              <a:rPr lang="fr-FR" sz="2800" dirty="0" err="1" smtClean="0"/>
              <a:t>l’age</a:t>
            </a:r>
            <a:r>
              <a:rPr lang="fr-FR" sz="2800" dirty="0" smtClean="0"/>
              <a:t> des patientes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0941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9196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Fréquence selon l'âge au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rapport sexuel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37" y="2348881"/>
            <a:ext cx="7681725" cy="41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>
            <a:spLocks noChangeArrowheads="1"/>
          </p:cNvSpPr>
          <p:nvPr/>
        </p:nvSpPr>
        <p:spPr bwMode="auto">
          <a:xfrm>
            <a:off x="323528" y="1052736"/>
            <a:ext cx="8363272" cy="21602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Gratuité du dépistage des lésions précancéreuses du col de l’utérus au Burkina Faso : bilan de 30 mois de mise en œuvre dans 16 districts sanitaires du Burkina Faso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2</a:t>
            </a:fld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6531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Ouattara </a:t>
            </a:r>
            <a:r>
              <a:rPr lang="fr-FR" sz="3200" b="1" dirty="0" err="1" smtClean="0"/>
              <a:t>Adama</a:t>
            </a:r>
            <a:r>
              <a:rPr lang="fr-FR" sz="3200" dirty="0" smtClean="0"/>
              <a:t>, </a:t>
            </a:r>
            <a:r>
              <a:rPr lang="fr-FR" sz="3200" dirty="0" err="1" smtClean="0"/>
              <a:t>Kiemtore</a:t>
            </a:r>
            <a:r>
              <a:rPr lang="fr-FR" sz="3200" dirty="0" smtClean="0"/>
              <a:t> </a:t>
            </a:r>
            <a:r>
              <a:rPr lang="fr-FR" sz="3200" dirty="0" err="1" smtClean="0"/>
              <a:t>Sibraogo</a:t>
            </a:r>
            <a:r>
              <a:rPr lang="fr-FR" sz="3200" dirty="0" smtClean="0"/>
              <a:t>, Bako/</a:t>
            </a:r>
            <a:r>
              <a:rPr lang="fr-FR" sz="3200" dirty="0" err="1" smtClean="0"/>
              <a:t>lankoande</a:t>
            </a:r>
            <a:r>
              <a:rPr lang="fr-FR" sz="3200" dirty="0" smtClean="0"/>
              <a:t> Natacha, </a:t>
            </a:r>
            <a:r>
              <a:rPr lang="fr-FR" sz="3200" dirty="0" err="1" smtClean="0"/>
              <a:t>Sawadogo</a:t>
            </a:r>
            <a:r>
              <a:rPr lang="fr-FR" sz="3200" dirty="0" smtClean="0"/>
              <a:t> </a:t>
            </a:r>
            <a:r>
              <a:rPr lang="fr-FR" sz="3200" dirty="0" err="1" smtClean="0"/>
              <a:t>Yobi</a:t>
            </a:r>
            <a:r>
              <a:rPr lang="fr-FR" sz="3200" dirty="0" smtClean="0"/>
              <a:t>, </a:t>
            </a:r>
            <a:r>
              <a:rPr lang="fr-FR" sz="3200" dirty="0" err="1" smtClean="0"/>
              <a:t>Ouedraogo</a:t>
            </a:r>
            <a:r>
              <a:rPr lang="fr-FR" sz="3200" dirty="0" smtClean="0"/>
              <a:t> Charlemagne Marie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8089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9196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Profession des bénéficiaires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496561"/>
            <a:ext cx="7056784" cy="38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9196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Niveau d’étude des bénéficiaires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83443"/>
            <a:ext cx="8487298" cy="28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9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9196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Statut matrimonial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7" y="2132856"/>
            <a:ext cx="791101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1560" y="91964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Aspects épidémiologiques</a:t>
            </a:r>
          </a:p>
          <a:p>
            <a:r>
              <a:rPr lang="fr-FR" sz="2800" dirty="0" smtClean="0"/>
              <a:t>           Parité des bénéficiaires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2276872"/>
            <a:ext cx="8120529" cy="42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8257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10661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Résultats dépistage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44959"/>
            <a:ext cx="7355160" cy="58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DDD286-FDF4-D4A0-C056-7750C3E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0661"/>
            <a:ext cx="1115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Analyse des facteurs associés 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17" y="620688"/>
            <a:ext cx="6014975" cy="591822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AF79026-D2FC-4E3D-005B-20414F83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36525"/>
            <a:ext cx="5544616" cy="3016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2/7</a:t>
            </a:r>
          </a:p>
        </p:txBody>
      </p:sp>
    </p:spTree>
    <p:extLst>
      <p:ext uri="{BB962C8B-B14F-4D97-AF65-F5344CB8AC3E}">
        <p14:creationId xmlns:p14="http://schemas.microsoft.com/office/powerpoint/2010/main" val="244557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9E8C4-ED73-0D48-54FB-6601DE70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ICONOGRAPHIE 2/2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C24DD-E87A-3464-1FF5-3641686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924472-BA25-34D6-D787-0AAA5FCE2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7638"/>
            <a:ext cx="7200799" cy="4315618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0A6A06-88F1-D62C-9C09-5EBC4CAFDF58}"/>
              </a:ext>
            </a:extLst>
          </p:cNvPr>
          <p:cNvSpPr txBox="1"/>
          <p:nvPr/>
        </p:nvSpPr>
        <p:spPr>
          <a:xfrm>
            <a:off x="683568" y="5949280"/>
            <a:ext cx="7056784" cy="950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Iconographie 3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 du col après thermo-coagulation.</a:t>
            </a:r>
            <a:endParaRPr lang="fr-FR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Vulve ; 2. Spéculum ; 3. Col utérin ; 4. Vagin.</a:t>
            </a:r>
          </a:p>
        </p:txBody>
      </p:sp>
    </p:spTree>
    <p:extLst>
      <p:ext uri="{BB962C8B-B14F-4D97-AF65-F5344CB8AC3E}">
        <p14:creationId xmlns:p14="http://schemas.microsoft.com/office/powerpoint/2010/main" val="366463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305800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Merci pour votre attention</a:t>
            </a:r>
            <a:endParaRPr kumimoji="0" lang="fr-FR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032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OBJECTIFS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PATIENTES ET METHODES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RESULTATS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DISCUSSION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CONCLUSION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3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21734" y="1756981"/>
            <a:ext cx="6214533" cy="3648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956297" y="5588729"/>
            <a:ext cx="942551" cy="290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2"/>
          <p:cNvSpPr/>
          <p:nvPr/>
        </p:nvSpPr>
        <p:spPr>
          <a:xfrm>
            <a:off x="397933" y="963739"/>
            <a:ext cx="7397327" cy="7932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marL="267891"/>
            <a:r>
              <a:rPr lang="fr-FR" sz="2400" b="1" dirty="0">
                <a:solidFill>
                  <a:schemeClr val="bg1"/>
                </a:solidFill>
              </a:rPr>
              <a:t>Contexte - Les Inégalités Croissantes du Cancer du Col de L'utérus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300" y="5657850"/>
            <a:ext cx="5486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Source: </a:t>
            </a:r>
            <a:r>
              <a:rPr lang="en-GB" sz="1350" dirty="0" err="1"/>
              <a:t>Globocan</a:t>
            </a:r>
            <a:r>
              <a:rPr lang="en-GB" sz="1350" dirty="0"/>
              <a:t>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3667" y="1880327"/>
            <a:ext cx="2690283" cy="113107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9/10</a:t>
            </a:r>
            <a:r>
              <a:rPr lang="en-US" sz="1350" b="1" dirty="0">
                <a:solidFill>
                  <a:schemeClr val="accent4"/>
                </a:solidFill>
              </a:rPr>
              <a:t> </a:t>
            </a:r>
            <a:r>
              <a:rPr lang="fr-FR" sz="1350" b="1" dirty="0"/>
              <a:t>nouveaux cas de cancer du col de l'utérus </a:t>
            </a:r>
            <a:r>
              <a:rPr lang="fr-FR" sz="1350" b="1" dirty="0">
                <a:solidFill>
                  <a:srgbClr val="FF0000"/>
                </a:solidFill>
              </a:rPr>
              <a:t>apparaissent dans les PRFM</a:t>
            </a:r>
            <a:r>
              <a:rPr lang="fr-FR" sz="1350" b="1" dirty="0"/>
              <a:t> où l'accès à la vaccination et/ou au </a:t>
            </a:r>
            <a:r>
              <a:rPr lang="fr-FR" sz="1350" b="1" dirty="0">
                <a:solidFill>
                  <a:srgbClr val="FF0000"/>
                </a:solidFill>
              </a:rPr>
              <a:t>dépistage est limité</a:t>
            </a:r>
            <a:endParaRPr lang="en-IE" sz="135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668" y="2952445"/>
            <a:ext cx="269028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500" b="1" dirty="0">
              <a:latin typeface="Gill Sans MT" panose="020B0502020104020203" pitchFamily="34" charset="0"/>
            </a:endParaRPr>
          </a:p>
          <a:p>
            <a:pPr algn="ctr">
              <a:defRPr/>
            </a:pPr>
            <a:r>
              <a:rPr lang="fr-FR" sz="1350" b="1" dirty="0">
                <a:latin typeface="Gill Sans MT" panose="020B0502020104020203" pitchFamily="34" charset="0"/>
              </a:rPr>
              <a:t>Prévision de dégradation d'ici 2030</a:t>
            </a:r>
            <a:endParaRPr lang="en-US" sz="1350" b="1" dirty="0">
              <a:latin typeface="Gill Sans MT" panose="020B0502020104020203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6053667" y="3869078"/>
            <a:ext cx="2690283" cy="103023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lumMod val="75000"/>
              </a:schemeClr>
            </a:solidFill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1275" b="1" dirty="0">
                <a:solidFill>
                  <a:schemeClr val="tx1">
                    <a:lumMod val="75000"/>
                  </a:schemeClr>
                </a:solidFill>
                <a:latin typeface="Gill Sans MT" panose="020B0502020104020203" pitchFamily="34" charset="0"/>
                <a:ea typeface="ＭＳ 明朝"/>
                <a:cs typeface="Times New Roman"/>
              </a:rPr>
              <a:t>Les femmes séropositives ont 5 FOIS plus de risques de développer le cancer du col de l'utérus que leurs homologues séronégatives </a:t>
            </a:r>
            <a:r>
              <a:rPr lang="fr-FR" sz="1500" b="1" dirty="0">
                <a:solidFill>
                  <a:schemeClr val="tx1">
                    <a:lumMod val="75000"/>
                  </a:schemeClr>
                </a:solidFill>
                <a:latin typeface="Gill Sans MT" panose="020B0502020104020203" pitchFamily="34" charset="0"/>
                <a:ea typeface="ＭＳ 明朝"/>
                <a:cs typeface="Times New Roman"/>
              </a:rPr>
              <a:t> </a:t>
            </a:r>
            <a:endParaRPr lang="en-US" sz="1500" dirty="0"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4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8A7D01-2012-42EE-BDE6-A99FFC1623DE}"/>
              </a:ext>
            </a:extLst>
          </p:cNvPr>
          <p:cNvSpPr txBox="1">
            <a:spLocks/>
          </p:cNvSpPr>
          <p:nvPr/>
        </p:nvSpPr>
        <p:spPr bwMode="auto">
          <a:xfrm>
            <a:off x="1349416" y="736891"/>
            <a:ext cx="6230843" cy="65022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38348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76702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150518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534034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2400" dirty="0"/>
              <a:t>2020-2030 Plan d'accélération vers l'élimination</a:t>
            </a:r>
            <a:endParaRPr lang="en-US" sz="2400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790326" y="5016086"/>
            <a:ext cx="6858000" cy="4447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30% </a:t>
            </a:r>
            <a:r>
              <a:rPr lang="fr-FR" sz="1350" b="1" dirty="0">
                <a:solidFill>
                  <a:srgbClr val="C00000"/>
                </a:solidFill>
                <a:latin typeface="Arial" charset="0"/>
                <a:cs typeface="Arial" charset="0"/>
              </a:rPr>
              <a:t>de réduction de la mortalité due au cancer du col de l'utérus</a:t>
            </a:r>
            <a:endParaRPr lang="en-US" sz="135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39652" y="1400690"/>
            <a:ext cx="6318702" cy="466816"/>
          </a:xfrm>
          <a:prstGeom prst="rect">
            <a:avLst/>
          </a:prstGeom>
          <a:solidFill>
            <a:srgbClr val="FFDC6D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Arial" charset="0"/>
                <a:cs typeface="Arial" charset="0"/>
              </a:rPr>
              <a:t>Vision: </a:t>
            </a:r>
            <a:r>
              <a:rPr lang="fr-FR" dirty="0">
                <a:solidFill>
                  <a:srgbClr val="000066"/>
                </a:solidFill>
                <a:latin typeface="Arial" charset="0"/>
                <a:cs typeface="Arial" charset="0"/>
              </a:rPr>
              <a:t>Un monde sans le cancer du col de l'utérus </a:t>
            </a:r>
            <a:endParaRPr lang="en-US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39652" y="2040548"/>
            <a:ext cx="6318702" cy="4668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b="1" dirty="0">
                <a:solidFill>
                  <a:schemeClr val="bg1"/>
                </a:solidFill>
                <a:latin typeface="Arial" charset="0"/>
                <a:cs typeface="Arial" charset="0"/>
              </a:rPr>
              <a:t>Objectif : moins de 4 cas de cancer du col de l'utérus pour 100 000 femmes-années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76834" y="2733547"/>
            <a:ext cx="5881520" cy="1883996"/>
            <a:chOff x="179513" y="3038862"/>
            <a:chExt cx="8374668" cy="2209156"/>
          </a:xfrm>
          <a:solidFill>
            <a:srgbClr val="4CC27B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179513" y="3068960"/>
              <a:ext cx="2601434" cy="2179058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90%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des filles sont entièrement vaccinées contre le VPH avant l'âge de 15 ans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25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47311" y="3038862"/>
              <a:ext cx="2512933" cy="2209156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70%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des femmes ont subi un test de dépistage du VPH à 35 et 45 ans</a:t>
              </a:r>
              <a:endParaRPr lang="en-US" sz="13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45869" y="3068959"/>
              <a:ext cx="2808312" cy="2179059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  <a:p>
              <a:pPr algn="ctr"/>
              <a:r>
                <a:rPr lang="fr-FR" sz="13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femmes dépistées positives reçoivent un traitement pour une lésion précancéreuse ou un cancer invasif</a:t>
              </a:r>
              <a:endParaRPr lang="en-US" sz="15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940405" y="3199972"/>
            <a:ext cx="12472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679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2030 CIBLES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894629" y="4794580"/>
            <a:ext cx="1408748" cy="266856"/>
          </a:xfrm>
          <a:prstGeom prst="triangle">
            <a:avLst>
              <a:gd name="adj" fmla="val 50592"/>
            </a:avLst>
          </a:prstGeom>
          <a:solidFill>
            <a:srgbClr val="3896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826" y="5480268"/>
            <a:ext cx="8173490" cy="380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latin typeface="+mj-lt"/>
                <a:cs typeface="Arial" panose="020B0604020202020204" pitchFamily="34" charset="0"/>
              </a:defRPr>
            </a:lvl1pPr>
          </a:lstStyle>
          <a:p>
            <a:pPr defTabSz="342900">
              <a:defRPr/>
            </a:pPr>
            <a:r>
              <a:rPr lang="en-US" sz="1875" dirty="0">
                <a:solidFill>
                  <a:prstClr val="black"/>
                </a:solidFill>
                <a:latin typeface="Arial" panose="020B0604020202020204" pitchFamily="34" charset="0"/>
              </a:rPr>
              <a:t>SDG  2030 Target 3.4: 30% </a:t>
            </a:r>
            <a:r>
              <a:rPr lang="fr-FR" sz="1875" dirty="0">
                <a:solidFill>
                  <a:prstClr val="black"/>
                </a:solidFill>
                <a:latin typeface="Arial" panose="020B0604020202020204" pitchFamily="34" charset="0"/>
              </a:rPr>
              <a:t>de réduction de la mortalité liée aux </a:t>
            </a:r>
            <a:r>
              <a:rPr lang="fr-FR" sz="1875" dirty="0" err="1">
                <a:solidFill>
                  <a:prstClr val="black"/>
                </a:solidFill>
                <a:latin typeface="Arial" panose="020B0604020202020204" pitchFamily="34" charset="0"/>
              </a:rPr>
              <a:t>NCDs</a:t>
            </a:r>
            <a:endParaRPr lang="en-US" sz="1875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6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B067-0F98-4481-966B-364F0659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9" y="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5 grands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domaines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d'innovation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1467" y="1906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101540"/>
              </p:ext>
            </p:extLst>
          </p:nvPr>
        </p:nvGraphicFramePr>
        <p:xfrm>
          <a:off x="395535" y="1268760"/>
          <a:ext cx="8352929" cy="48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4820327" imgH="2710360" progId="PowerPoint.Show.12">
                  <p:embed/>
                </p:oleObj>
              </mc:Choice>
              <mc:Fallback>
                <p:oleObj name="Presentation" r:id="rId3" imgW="4820327" imgH="2710360" progId="PowerPoint.Show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524" t="26727" r="5148" b="3889"/>
                      <a:stretch>
                        <a:fillRect/>
                      </a:stretch>
                    </p:blipFill>
                    <p:spPr bwMode="auto">
                      <a:xfrm>
                        <a:off x="395535" y="1268760"/>
                        <a:ext cx="8352929" cy="489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76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</a:rPr>
              <a:t>Au Burkina Faso :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fr-FR" sz="3200" baseline="30000" dirty="0">
                <a:solidFill>
                  <a:srgbClr val="000000"/>
                </a:solidFill>
                <a:latin typeface="Times New Roman"/>
                <a:ea typeface="Calibri"/>
              </a:rPr>
              <a:t>e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 cancer gynécologique avec 1132 cas en 2020;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2</a:t>
            </a:r>
            <a:r>
              <a:rPr lang="fr-FR" sz="3200" baseline="30000" dirty="0">
                <a:solidFill>
                  <a:srgbClr val="000000"/>
                </a:solidFill>
                <a:latin typeface="Times New Roman"/>
                <a:ea typeface="Calibri"/>
              </a:rPr>
              <a:t>ème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Calibri"/>
              </a:rPr>
              <a:t> cause décès par cancer : 839 cas en 2020.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Incidence : 18,2%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Mortalité : 14,5%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Maladie hautement évitable: dépistage ; vaccination</a:t>
            </a:r>
            <a:endParaRPr lang="fr-FR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7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6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OMS 2020: stratégie pour éliminer le cancer du col de l’utérus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Objectifs 2030: 90%; 70%; 90% </a:t>
            </a:r>
            <a:endParaRPr lang="fr-FR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Depuis 2016: stratégie nationale de la gratuité du dépistage des lésions précancéreuses</a:t>
            </a:r>
          </a:p>
          <a:p>
            <a:pPr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Evaluation périodique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Contribuer </a:t>
            </a:r>
            <a:r>
              <a:rPr lang="fr-FR" sz="2400" dirty="0">
                <a:solidFill>
                  <a:prstClr val="black"/>
                </a:solidFill>
              </a:rPr>
              <a:t>à la réduction de la mortalité par cancer du col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</a:t>
            </a:r>
            <a:r>
              <a:rPr lang="fr-FR" sz="2800" dirty="0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fr-FR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2/2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8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4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fr-FR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Objectif général</a:t>
            </a:r>
            <a:endParaRPr lang="fr-FR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Etudier le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 de 24 mois de 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œuvre du dépistage des lésions précancéreuses du col de l’utérus dans seize districts sanitaires du Burkina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Faso</a:t>
            </a:r>
            <a:endParaRPr lang="fr-FR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Times New Roman"/>
                <a:ea typeface="Calibri"/>
              </a:rPr>
              <a:t>OBJECTIFS 1/4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z="2800" smtClean="0">
                <a:solidFill>
                  <a:schemeClr val="tx1"/>
                </a:solidFill>
              </a:rPr>
              <a:t>9</a:t>
            </a:fld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3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26918</TotalTime>
  <Words>625</Words>
  <Application>Microsoft Office PowerPoint</Application>
  <PresentationFormat>Affichage à l'écran (4:3)</PresentationFormat>
  <Paragraphs>148</Paragraphs>
  <Slides>27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Calibri</vt:lpstr>
      <vt:lpstr>Gill Sans MT</vt:lpstr>
      <vt:lpstr>ＭＳ 明朝</vt:lpstr>
      <vt:lpstr>Times New Roman</vt:lpstr>
      <vt:lpstr>Wingdings</vt:lpstr>
      <vt:lpstr>Thème Office</vt:lpstr>
      <vt:lpstr>Presentation</vt:lpstr>
      <vt:lpstr>Présentation PowerPoint</vt:lpstr>
      <vt:lpstr>Présentation PowerPoint</vt:lpstr>
      <vt:lpstr>PLAN</vt:lpstr>
      <vt:lpstr>Présentation PowerPoint</vt:lpstr>
      <vt:lpstr>Présentation PowerPoint</vt:lpstr>
      <vt:lpstr>5 grands domaines d'innovation</vt:lpstr>
      <vt:lpstr>INTRODUCTION 1/2</vt:lpstr>
      <vt:lpstr>INTRODUCTION 2/2</vt:lpstr>
      <vt:lpstr>OBJECTIFS 1/4</vt:lpstr>
      <vt:lpstr>PATIENTES ET METHODES 1/4</vt:lpstr>
      <vt:lpstr>Carte sanitaire du Burkina Faso</vt:lpstr>
      <vt:lpstr>Présentation PowerPoint</vt:lpstr>
      <vt:lpstr>Présentation PowerPoint</vt:lpstr>
      <vt:lpstr>PATIENTES ET METHODES 2/4 </vt:lpstr>
      <vt:lpstr>PATIENTES ET METHODES 4/4</vt:lpstr>
      <vt:lpstr>RESULTATS 1/7</vt:lpstr>
      <vt:lpstr>RESULTATS 1/7</vt:lpstr>
      <vt:lpstr>RESULTAT 2/7</vt:lpstr>
      <vt:lpstr>RESULTAT 2/7</vt:lpstr>
      <vt:lpstr>RESULTAT 2/7</vt:lpstr>
      <vt:lpstr>RESULTAT 2/7</vt:lpstr>
      <vt:lpstr>RESULTAT 2/7</vt:lpstr>
      <vt:lpstr>RESULTAT 2/7</vt:lpstr>
      <vt:lpstr>RESULTAT 2/7</vt:lpstr>
      <vt:lpstr>RESULTAT 2/7</vt:lpstr>
      <vt:lpstr>ICONOGRAPHIE 2/2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UNIVERSITE JOSEPH KI-ZERBO</dc:title>
  <dc:creator>MOULOUKOU ISSOUF</dc:creator>
  <cp:lastModifiedBy>HP</cp:lastModifiedBy>
  <cp:revision>167</cp:revision>
  <dcterms:created xsi:type="dcterms:W3CDTF">2022-12-08T22:31:35Z</dcterms:created>
  <dcterms:modified xsi:type="dcterms:W3CDTF">2024-05-23T16:30:41Z</dcterms:modified>
</cp:coreProperties>
</file>