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7" r:id="rId13"/>
    <p:sldId id="270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978157"/>
            <a:ext cx="9144000" cy="2187001"/>
          </a:xfrm>
        </p:spPr>
        <p:txBody>
          <a:bodyPr/>
          <a:p>
            <a:endParaRPr lang="fr-FR" alt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/>
          </a:bodyPr>
          <a:p>
            <a:r>
              <a:rPr lang="fr-FR" altLang="en-US" b="1"/>
              <a:t> </a:t>
            </a:r>
            <a:endParaRPr lang="fr-FR" altLang="en-US" b="1"/>
          </a:p>
          <a:p>
            <a:r>
              <a:rPr lang="fr-FR" altLang="en-US" b="1"/>
              <a:t>Bilan des huit (08) premier mois de frottis cervico-utérins réalisés au </a:t>
            </a:r>
            <a:endParaRPr lang="fr-FR" altLang="en-US" b="1"/>
          </a:p>
          <a:p>
            <a:r>
              <a:rPr lang="fr-FR" altLang="en-US" b="1"/>
              <a:t>laboratoire d’anatomie et de cytopathologie du CHNMFT</a:t>
            </a:r>
            <a:endParaRPr lang="fr-FR" altLang="en-US" b="1"/>
          </a:p>
          <a:p>
            <a:endParaRPr lang="fr-FR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fr-FR" altLang="en-US" sz="1400">
                <a:latin typeface="Times New Roman" panose="02020603050405020304" charset="0"/>
                <a:cs typeface="Times New Roman" panose="02020603050405020304" charset="0"/>
              </a:rPr>
              <a:t>Mbengue M.N.M.Ndiaye.K.Ndao.P.C.coly.M.F.Mbacké </a:t>
            </a:r>
            <a:endParaRPr lang="fr-FR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fr-FR" altLang="en-US" b="1"/>
          </a:p>
          <a:p>
            <a:endParaRPr lang="fr-FR" altLang="en-US" b="1"/>
          </a:p>
        </p:txBody>
      </p:sp>
      <p:pic>
        <p:nvPicPr>
          <p:cNvPr id="4" name="Image 3" descr="81153d13-557a-4246-a9a4-830a87daf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276225"/>
            <a:ext cx="11736070" cy="3326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RESULTATS (6)</a:t>
            </a:r>
            <a:endParaRPr lang="fr-FR" altLang="en-US"/>
          </a:p>
        </p:txBody>
      </p:sp>
      <p:pic>
        <p:nvPicPr>
          <p:cNvPr id="9" name="Espace réservé du contenu 8" descr="image02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7700" y="1405890"/>
            <a:ext cx="5334000" cy="2552065"/>
          </a:xfrm>
          <a:prstGeom prst="rect">
            <a:avLst/>
          </a:prstGeom>
        </p:spPr>
      </p:pic>
      <p:pic>
        <p:nvPicPr>
          <p:cNvPr id="11" name="Espace réservé du contenu 10" descr="image003 (1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1700" y="1405255"/>
            <a:ext cx="5181600" cy="2550795"/>
          </a:xfrm>
          <a:prstGeom prst="rect">
            <a:avLst/>
          </a:prstGeom>
        </p:spPr>
      </p:pic>
      <p:pic>
        <p:nvPicPr>
          <p:cNvPr id="12" name="Image 11" descr="image0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5" y="3655060"/>
            <a:ext cx="5333365" cy="2232025"/>
          </a:xfrm>
          <a:prstGeom prst="rect">
            <a:avLst/>
          </a:prstGeom>
        </p:spPr>
      </p:pic>
      <p:pic>
        <p:nvPicPr>
          <p:cNvPr id="13" name="Image 12" descr="image0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335" y="3654425"/>
            <a:ext cx="5180965" cy="2232025"/>
          </a:xfrm>
          <a:prstGeom prst="rect">
            <a:avLst/>
          </a:prstGeom>
        </p:spPr>
      </p:pic>
      <p:sp>
        <p:nvSpPr>
          <p:cNvPr id="18" name="Zone de texte 17"/>
          <p:cNvSpPr txBox="1"/>
          <p:nvPr/>
        </p:nvSpPr>
        <p:spPr>
          <a:xfrm>
            <a:off x="4364990" y="3300730"/>
            <a:ext cx="1617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>
                <a:solidFill>
                  <a:schemeClr val="bg1"/>
                </a:solidFill>
                <a:highlight>
                  <a:srgbClr val="000000"/>
                </a:highlight>
              </a:rPr>
              <a:t>inflammatoire</a:t>
            </a:r>
            <a:endParaRPr lang="fr-FR" altLang="en-US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9" name="Zone de texte 18"/>
          <p:cNvSpPr txBox="1"/>
          <p:nvPr/>
        </p:nvSpPr>
        <p:spPr>
          <a:xfrm>
            <a:off x="9768840" y="3268980"/>
            <a:ext cx="1394460" cy="368300"/>
          </a:xfrm>
          <a:prstGeom prst="rect">
            <a:avLst/>
          </a:prstGeom>
        </p:spPr>
        <p:style>
          <a:lnRef idx="0">
            <a:srgbClr val="FFFFFF"/>
          </a:lnRef>
          <a:fillRef idx="3">
            <a:prstClr val="black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fr-FR" altLang="en-US">
                <a:highlight>
                  <a:srgbClr val="000000"/>
                </a:highlight>
              </a:rPr>
              <a:t>dystrophie</a:t>
            </a:r>
            <a:endParaRPr lang="fr-FR" altLang="en-US">
              <a:highlight>
                <a:srgbClr val="000000"/>
              </a:highlight>
            </a:endParaRPr>
          </a:p>
        </p:txBody>
      </p:sp>
      <p:sp>
        <p:nvSpPr>
          <p:cNvPr id="20" name="Zone de texte 19"/>
          <p:cNvSpPr txBox="1"/>
          <p:nvPr/>
        </p:nvSpPr>
        <p:spPr>
          <a:xfrm>
            <a:off x="5241290" y="5532120"/>
            <a:ext cx="740410" cy="368300"/>
          </a:xfrm>
          <a:prstGeom prst="rect">
            <a:avLst/>
          </a:prstGeom>
        </p:spPr>
        <p:style>
          <a:lnRef idx="0">
            <a:srgbClr val="FFFFFF"/>
          </a:lnRef>
          <a:fillRef idx="3">
            <a:prstClr val="black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fr-FR" altLang="en-US"/>
              <a:t>LSIL</a:t>
            </a:r>
            <a:endParaRPr lang="fr-FR" altLang="en-US"/>
          </a:p>
        </p:txBody>
      </p:sp>
      <p:sp>
        <p:nvSpPr>
          <p:cNvPr id="21" name="Zone de texte 20"/>
          <p:cNvSpPr txBox="1"/>
          <p:nvPr/>
        </p:nvSpPr>
        <p:spPr>
          <a:xfrm>
            <a:off x="10310495" y="5321935"/>
            <a:ext cx="852805" cy="368300"/>
          </a:xfrm>
          <a:prstGeom prst="rect">
            <a:avLst/>
          </a:prstGeom>
        </p:spPr>
        <p:style>
          <a:lnRef idx="0">
            <a:srgbClr val="FFFFFF"/>
          </a:lnRef>
          <a:fillRef idx="3">
            <a:prstClr val="black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fr-FR" altLang="en-US"/>
              <a:t>ASCUS</a:t>
            </a:r>
            <a:endParaRPr lang="fr-FR" altLang="en-US"/>
          </a:p>
        </p:txBody>
      </p:sp>
      <p:sp>
        <p:nvSpPr>
          <p:cNvPr id="22" name="Zone de texte 21"/>
          <p:cNvSpPr txBox="1"/>
          <p:nvPr/>
        </p:nvSpPr>
        <p:spPr>
          <a:xfrm>
            <a:off x="4398010" y="6042025"/>
            <a:ext cx="4064000" cy="400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fr-FR" altLang="en-US"/>
              <a:t>LABORATOIRE ANAPATH CHNMFT</a:t>
            </a:r>
            <a:endParaRPr lang="fr-F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COMMENTAIRE</a:t>
            </a:r>
            <a:endParaRPr lang="fr-FR" altLang="en-US"/>
          </a:p>
        </p:txBody>
      </p:sp>
      <p:graphicFrame>
        <p:nvGraphicFramePr>
          <p:cNvPr id="4" name="Espace réservé du contenu 3"/>
          <p:cNvGraphicFramePr/>
          <p:nvPr>
            <p:ph idx="1"/>
          </p:nvPr>
        </p:nvGraphicFramePr>
        <p:xfrm>
          <a:off x="1133475" y="1698625"/>
          <a:ext cx="941641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/>
                <a:gridCol w="2164715"/>
                <a:gridCol w="1684020"/>
                <a:gridCol w="1828165"/>
                <a:gridCol w="1847215"/>
              </a:tblGrid>
              <a:tr h="1066800"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Auteurs 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fréquence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 </a:t>
                      </a: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lésions inflammatoires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lésions  dystrophiques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Lésions</a:t>
                      </a: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intraépithéliales</a:t>
                      </a:r>
                      <a:endParaRPr lang="fr-FR" alt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Notre étude</a:t>
                      </a: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(2023)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203 cas en 8 mois</a:t>
                      </a: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Age moyen: 22,6 an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66 %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5,41 %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12,22 %</a:t>
                      </a:r>
                      <a:endParaRPr lang="fr-FR" alt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Diop Nd et al </a:t>
                      </a: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(Sénégal 2016)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1533 cas en un an</a:t>
                      </a: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Age moyen: 43,35 an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61,33 %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38,33 %</a:t>
                      </a: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0,34 %</a:t>
                      </a:r>
                      <a:endParaRPr lang="fr-FR" alt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Bakayoko et al (Mali 2014)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115 cas en 2 ans</a:t>
                      </a: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Age moyen: 42,3 %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72,2 %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-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13 %</a:t>
                      </a:r>
                      <a:endParaRPr lang="fr-F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CONCLUSION 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Le test de dépistage par FCU permet de detecter les lésions  précancéreuses et les cancers du col utérin.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Etude à pu servir un </a:t>
            </a:r>
            <a:r>
              <a:rPr lang="fr-FR" altLang="en-US" b="1"/>
              <a:t>bilan épidémiologique </a:t>
            </a:r>
            <a:r>
              <a:rPr lang="fr-FR" altLang="en-US"/>
              <a:t>des FCU réalisés au   </a:t>
            </a:r>
            <a:endParaRPr lang="fr-FR" altLang="en-US"/>
          </a:p>
          <a:p>
            <a:pPr>
              <a:buFont typeface="Wingdings" panose="05000000000000000000" charset="0"/>
            </a:pPr>
            <a:r>
              <a:rPr lang="fr-FR" altLang="en-US"/>
              <a:t>       laboratoire d’anapath  (CHNMFT) en 2023.</a:t>
            </a:r>
            <a:endParaRPr lang="fr-FR" altLang="en-US"/>
          </a:p>
          <a:p>
            <a:pPr>
              <a:buFont typeface="Wingdings" panose="05000000000000000000" charset="0"/>
            </a:pPr>
            <a:endParaRPr lang="fr-FR" altLang="en-US"/>
          </a:p>
          <a:p>
            <a:pPr>
              <a:buFont typeface="Wingdings" panose="05000000000000000000" charset="0"/>
              <a:buChar char="Ø"/>
            </a:pPr>
            <a:r>
              <a:rPr lang="fr-FR" altLang="en-US"/>
              <a:t> Informer , sensibiliser  les personnels de santé et les femmes</a:t>
            </a:r>
            <a:endParaRPr lang="fr-FR" altLang="en-US"/>
          </a:p>
          <a:p>
            <a:pPr>
              <a:buFont typeface="Wingdings" panose="05000000000000000000" charset="0"/>
            </a:pPr>
            <a:r>
              <a:rPr lang="fr-FR" altLang="en-US"/>
              <a:t>    sur l’intéret du FCU et l’existance d’un </a:t>
            </a:r>
            <a:r>
              <a:rPr lang="fr-FR" altLang="en-US" b="1"/>
              <a:t>centre de dépistage à Touba. 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FR" altLang="en-US"/>
              <a:t>Merci de votre attention</a:t>
            </a:r>
            <a:endParaRPr lang="fr-F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INTRODUCTION 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L’installation du service d’anapath au CHNMFT.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Elément majeur dans l’essor de la pathologie Sénégal (touba). </a:t>
            </a:r>
            <a:endParaRPr lang="fr-FR" altLang="en-US"/>
          </a:p>
          <a:p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Faciliter l’accées au FCU de dépistage des lésions du col utérin.</a:t>
            </a:r>
            <a:endParaRPr lang="fr-FR" altLang="en-US"/>
          </a:p>
          <a:p>
            <a:r>
              <a:rPr lang="fr-FR" altLang="en-US"/>
              <a:t>  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  Les résultats dans un délai trés court.</a:t>
            </a:r>
            <a:endParaRPr lang="fr-F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Objectif de l’étude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fr-FR" altLang="en-US">
                <a:sym typeface="+mn-ea"/>
              </a:rPr>
              <a:t> Notre objectif est d’établir:</a:t>
            </a:r>
            <a:endParaRPr lang="fr-FR" altLang="en-US">
              <a:sym typeface="+mn-ea"/>
            </a:endParaRPr>
          </a:p>
          <a:p>
            <a:endParaRPr lang="fr-FR" altLang="en-US"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b="1">
                <a:sym typeface="+mn-ea"/>
              </a:rPr>
              <a:t>Le bilan des résultats de frottis cervico-utérins réalisés </a:t>
            </a:r>
            <a:r>
              <a:rPr lang="fr-FR" altLang="en-US">
                <a:sym typeface="+mn-ea"/>
              </a:rPr>
              <a:t>.</a:t>
            </a:r>
            <a:endParaRPr lang="fr-FR" altLang="en-US">
              <a:sym typeface="+mn-ea"/>
            </a:endParaRPr>
          </a:p>
          <a:p>
            <a:endParaRPr lang="fr-FR" altLang="en-US"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>
                <a:sym typeface="+mn-ea"/>
              </a:rPr>
              <a:t>Dans les huit (08) premier mois d’activités.</a:t>
            </a:r>
            <a:endParaRPr lang="fr-FR" altLang="en-US"/>
          </a:p>
          <a:p>
            <a:endParaRPr lang="fr-F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METHODOLOGIE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Etude rétrospective et descriptive.</a:t>
            </a:r>
            <a:endParaRPr lang="fr-FR" altLang="en-US"/>
          </a:p>
          <a:p>
            <a:pPr>
              <a:buFont typeface="Wingdings" panose="05000000000000000000" charset="0"/>
            </a:pPr>
            <a:r>
              <a:rPr lang="fr-FR" altLang="en-US"/>
              <a:t> 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Période du 01 mai au 31 décembre 2023.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Service d’anatomie et de cytopathologie du CHNMFT. 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Les données sont collectés à partir des fiches de renseignement et </a:t>
            </a:r>
            <a:endParaRPr lang="fr-FR" altLang="en-US"/>
          </a:p>
          <a:p>
            <a:pPr>
              <a:buFont typeface="Wingdings" panose="05000000000000000000" charset="0"/>
            </a:pPr>
            <a:r>
              <a:rPr lang="fr-FR" altLang="en-US"/>
              <a:t>       des résultats de compte rendu de FCU. 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Analysées statistiquement par Microsoft excel.</a:t>
            </a:r>
            <a:endParaRPr lang="fr-F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RESULTATS (1)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b="1"/>
              <a:t>Frequence: 203 cas de FCU en 8 mois.</a:t>
            </a:r>
            <a:endParaRPr lang="fr-FR" altLang="en-US" b="1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 b="1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b="1"/>
              <a:t>Age moyen des patientes: 22,6 ans.</a:t>
            </a:r>
            <a:endParaRPr lang="fr-FR" altLang="en-US" b="1"/>
          </a:p>
          <a:p>
            <a:pPr marL="457200" indent="-457200">
              <a:buFont typeface="Wingdings" panose="05000000000000000000" charset="0"/>
              <a:buChar char="Ø"/>
            </a:pPr>
            <a:endParaRPr lang="fr-FR" altLang="en-US" b="1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b="1"/>
              <a:t>Extrémes : 18 et 64 ans.</a:t>
            </a:r>
            <a:endParaRPr lang="fr-FR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RESULTATS (2)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buFont typeface="Wingdings" panose="05000000000000000000" charset="0"/>
              <a:buChar char="ü"/>
            </a:pPr>
            <a:r>
              <a:rPr lang="fr-FR" altLang="en-US"/>
              <a:t>Les DDR et du DA sont précisées pour : </a:t>
            </a:r>
            <a:r>
              <a:rPr lang="fr-FR" altLang="en-US" b="1"/>
              <a:t>84,72 %. </a:t>
            </a:r>
            <a:endParaRPr lang="fr-FR" altLang="en-US"/>
          </a:p>
          <a:p>
            <a:pPr marL="457200" indent="-457200">
              <a:buFont typeface="Wingdings" panose="05000000000000000000" charset="0"/>
              <a:buChar char="ü"/>
            </a:pPr>
            <a:endParaRPr lang="fr-FR" altLang="en-US"/>
          </a:p>
          <a:p>
            <a:pPr marL="457200" indent="-457200">
              <a:buFont typeface="Wingdings" panose="05000000000000000000" charset="0"/>
              <a:buChar char="ü"/>
            </a:pPr>
            <a:r>
              <a:rPr lang="fr-FR" altLang="en-US"/>
              <a:t>La notion de contraception était révélée pour</a:t>
            </a:r>
            <a:r>
              <a:rPr lang="fr-FR" altLang="en-US" b="1"/>
              <a:t>  25 % </a:t>
            </a:r>
            <a:endParaRPr lang="fr-FR" altLang="en-US" b="1"/>
          </a:p>
          <a:p>
            <a:pPr marL="457200" indent="-457200">
              <a:buFont typeface="Wingdings" panose="05000000000000000000" charset="0"/>
              <a:buChar char="ü"/>
            </a:pPr>
            <a:endParaRPr lang="fr-FR" altLang="en-US" b="1"/>
          </a:p>
          <a:p>
            <a:pPr marL="457200" indent="-457200">
              <a:buFont typeface="Wingdings" panose="05000000000000000000" charset="0"/>
              <a:buChar char="ü"/>
            </a:pPr>
            <a:endParaRPr lang="fr-FR" altLang="en-US" b="1"/>
          </a:p>
          <a:p>
            <a:pPr marL="457200" indent="-457200">
              <a:buFont typeface="Wingdings" panose="05000000000000000000" charset="0"/>
              <a:buChar char="ü"/>
            </a:pPr>
            <a:r>
              <a:rPr lang="fr-FR" altLang="en-US"/>
              <a:t>Contraceptifs de type variable.</a:t>
            </a:r>
            <a:endParaRPr lang="fr-F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RESULTATS (3)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 b="1"/>
              <a:t>1,97 %</a:t>
            </a:r>
            <a:r>
              <a:rPr lang="fr-FR" altLang="en-US"/>
              <a:t>  de  cas  :  FCU de contrôle aprés traitement par radiochimiothérapie d’une tumeur maligne du col utérin. </a:t>
            </a:r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pPr marL="457200" indent="-457200">
              <a:buFont typeface="Wingdings" panose="05000000000000000000" charset="0"/>
              <a:buChar char="Ø"/>
            </a:pPr>
            <a:r>
              <a:rPr lang="fr-FR" altLang="en-US"/>
              <a:t>   </a:t>
            </a:r>
            <a:r>
              <a:rPr lang="fr-FR" altLang="en-US" b="1"/>
              <a:t>1,47 % des cas :  </a:t>
            </a:r>
            <a:r>
              <a:rPr lang="fr-FR" altLang="en-US"/>
              <a:t>résultat cytologique suspecte d’une présence de </a:t>
            </a:r>
            <a:endParaRPr lang="fr-FR" altLang="en-US"/>
          </a:p>
          <a:p>
            <a:pPr>
              <a:buFont typeface="Wingdings" panose="05000000000000000000" charset="0"/>
            </a:pPr>
            <a:r>
              <a:rPr lang="fr-FR" altLang="en-US"/>
              <a:t>résidu tumorale post-thérapeutique. </a:t>
            </a:r>
            <a:endParaRPr lang="fr-F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RESULTATS (4)</a:t>
            </a:r>
            <a:endParaRPr lang="fr-FR" altLang="en-US"/>
          </a:p>
        </p:txBody>
      </p:sp>
      <p:graphicFrame>
        <p:nvGraphicFramePr>
          <p:cNvPr id="4" name="Espace réservé du contenu 3"/>
          <p:cNvGraphicFramePr/>
          <p:nvPr>
            <p:ph idx="1"/>
          </p:nvPr>
        </p:nvGraphicFramePr>
        <p:xfrm>
          <a:off x="647700" y="1825625"/>
          <a:ext cx="10515600" cy="264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825"/>
                <a:gridCol w="3584575"/>
                <a:gridCol w="3505200"/>
              </a:tblGrid>
              <a:tr h="1061085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Lésions inflammatoires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FCU dans les limites physiologiques </a:t>
                      </a: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/>
                        <a:t>Lésions dystrophiques</a:t>
                      </a:r>
                      <a:endParaRPr lang="fr-FR" altLang="en-US"/>
                    </a:p>
                  </a:txBody>
                  <a:tcPr/>
                </a:tc>
              </a:tr>
              <a:tr h="1581150"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     66 %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13,8 %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         5,41%</a:t>
                      </a:r>
                      <a:endParaRPr lang="fr-F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r-FR" altLang="en-US"/>
              <a:t>RESULTATS (5)</a:t>
            </a:r>
            <a:endParaRPr lang="fr-FR" altLang="en-US"/>
          </a:p>
        </p:txBody>
      </p:sp>
      <p:graphicFrame>
        <p:nvGraphicFramePr>
          <p:cNvPr id="4" name="Espace réservé du contenu 3"/>
          <p:cNvGraphicFramePr/>
          <p:nvPr>
            <p:ph idx="1"/>
          </p:nvPr>
        </p:nvGraphicFramePr>
        <p:xfrm>
          <a:off x="647700" y="1825625"/>
          <a:ext cx="10515600" cy="259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45410"/>
                <a:gridCol w="2612390"/>
              </a:tblGrid>
              <a:tr h="1188720"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   LSIL 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ASCUS</a:t>
                      </a: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  ASC-H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HSIL</a:t>
                      </a:r>
                      <a:endParaRPr lang="fr-FR" altLang="en-US"/>
                    </a:p>
                  </a:txBody>
                  <a:tcPr/>
                </a:tc>
              </a:tr>
              <a:tr h="1405255"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  2,95%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2,9%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     4,9</a:t>
                      </a:r>
                      <a:endParaRPr lang="fr-FR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endParaRPr lang="fr-FR" altLang="en-US"/>
                    </a:p>
                    <a:p>
                      <a:pPr>
                        <a:buNone/>
                      </a:pPr>
                      <a:r>
                        <a:rPr lang="fr-FR" altLang="en-US"/>
                        <a:t>               1,47 %</a:t>
                      </a:r>
                      <a:endParaRPr lang="fr-F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2567</Words>
  <Application>WPS Presentation</Application>
  <PresentationFormat>宽屏</PresentationFormat>
  <Paragraphs>189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Times New Roman</vt:lpstr>
      <vt:lpstr>Wingdings</vt:lpstr>
      <vt:lpstr>Microsoft YaHei</vt:lpstr>
      <vt:lpstr>Arial Unicode MS</vt:lpstr>
      <vt:lpstr>Calibri</vt:lpstr>
      <vt:lpstr>Office Theme</vt:lpstr>
      <vt:lpstr>PowerPoint 演示文稿</vt:lpstr>
      <vt:lpstr>INTRODUCTION </vt:lpstr>
      <vt:lpstr>Objectif de l’étude</vt:lpstr>
      <vt:lpstr>METHODOLOGIE</vt:lpstr>
      <vt:lpstr>RESULTATS (1)</vt:lpstr>
      <vt:lpstr>RESULTATS (2)</vt:lpstr>
      <vt:lpstr>RESULTATS (3)</vt:lpstr>
      <vt:lpstr>RESULTATS (4)</vt:lpstr>
      <vt:lpstr>RESULTATS (5)</vt:lpstr>
      <vt:lpstr>RESULTATS (6)</vt:lpstr>
      <vt:lpstr>COMMENTAIRE</vt:lpstr>
      <vt:lpstr>CONCLUSION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4</cp:revision>
  <dcterms:created xsi:type="dcterms:W3CDTF">2024-05-22T15:00:00Z</dcterms:created>
  <dcterms:modified xsi:type="dcterms:W3CDTF">2024-05-23T14:40:15Z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1036-12.2.0.16909</vt:lpwstr>
  </property>
  <property fmtid="{D5CDD505-2E9C-101B-9397-08002B2CF9AE}" pid="3" name="ICV">
    <vt:lpwstr>FC7CCE8AD4C84F88AC85A6C05765F5BF_12</vt:lpwstr>
  </property>
</Properties>
</file>