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5.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6.xml" ContentType="application/vnd.openxmlformats-officedocument.drawingml.chart+xml"/>
  <Override PartName="/ppt/theme/themeOverride6.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4"/>
  </p:notesMasterIdLst>
  <p:sldIdLst>
    <p:sldId id="256" r:id="rId4"/>
    <p:sldId id="272" r:id="rId5"/>
    <p:sldId id="280" r:id="rId6"/>
    <p:sldId id="282" r:id="rId7"/>
    <p:sldId id="310" r:id="rId8"/>
    <p:sldId id="307" r:id="rId9"/>
    <p:sldId id="308" r:id="rId10"/>
    <p:sldId id="283" r:id="rId11"/>
    <p:sldId id="309" r:id="rId12"/>
    <p:sldId id="305" r:id="rId13"/>
    <p:sldId id="306" r:id="rId14"/>
    <p:sldId id="289" r:id="rId15"/>
    <p:sldId id="302" r:id="rId16"/>
    <p:sldId id="303" r:id="rId17"/>
    <p:sldId id="304" r:id="rId18"/>
    <p:sldId id="301" r:id="rId19"/>
    <p:sldId id="290" r:id="rId20"/>
    <p:sldId id="300" r:id="rId21"/>
    <p:sldId id="299" r:id="rId22"/>
    <p:sldId id="295" r:id="rId23"/>
    <p:sldId id="294" r:id="rId24"/>
    <p:sldId id="293" r:id="rId25"/>
    <p:sldId id="291" r:id="rId26"/>
    <p:sldId id="275" r:id="rId27"/>
    <p:sldId id="277" r:id="rId28"/>
    <p:sldId id="276" r:id="rId29"/>
    <p:sldId id="284" r:id="rId30"/>
    <p:sldId id="312" r:id="rId31"/>
    <p:sldId id="288" r:id="rId32"/>
    <p:sldId id="311"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68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Feuille_de_calcul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Feuille_de_calcul_Microsoft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Feuille_de_calcul_Microsoft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Feuille_de_calcul_Microsoft_Excel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Feuille_de_calcul_Microsoft_Excel5.xlsx"/></Relationships>
</file>

<file path=ppt/charts/_rels/chart6.xml.rels><?xml version="1.0" encoding="UTF-8" standalone="yes"?>
<Relationships xmlns="http://schemas.openxmlformats.org/package/2006/relationships"><Relationship Id="rId2" Type="http://schemas.openxmlformats.org/officeDocument/2006/relationships/package" Target="../embeddings/Feuille_de_calcul_Microsoft_Excel6.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520D-4060-B221-EC5C71CF31B6}"/>
              </c:ext>
            </c:extLst>
          </c:dPt>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3-520D-4060-B221-EC5C71CF31B6}"/>
              </c:ext>
            </c:extLst>
          </c:dPt>
          <c:dPt>
            <c:idx val="2"/>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520D-4060-B221-EC5C71CF31B6}"/>
              </c:ext>
            </c:extLst>
          </c:dPt>
          <c:dPt>
            <c:idx val="3"/>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07-520D-4060-B221-EC5C71CF31B6}"/>
              </c:ext>
            </c:extLst>
          </c:dPt>
          <c:dPt>
            <c:idx val="4"/>
            <c:invertIfNegative val="0"/>
            <c:bubble3D val="0"/>
            <c:spPr>
              <a:solidFill>
                <a:srgbClr val="FFFF00"/>
              </a:solidFill>
              <a:ln>
                <a:noFill/>
              </a:ln>
              <a:effectLst/>
            </c:spPr>
            <c:extLst xmlns:c16r2="http://schemas.microsoft.com/office/drawing/2015/06/chart">
              <c:ext xmlns:c16="http://schemas.microsoft.com/office/drawing/2014/chart" uri="{C3380CC4-5D6E-409C-BE32-E72D297353CC}">
                <c16:uniqueId val="{00000009-520D-4060-B221-EC5C71CF31B6}"/>
              </c:ext>
            </c:extLst>
          </c:dPt>
          <c:dPt>
            <c:idx val="5"/>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B-520D-4060-B221-EC5C71CF31B6}"/>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25-34</c:v>
                </c:pt>
                <c:pt idx="1">
                  <c:v>35-44</c:v>
                </c:pt>
                <c:pt idx="2">
                  <c:v>45-54</c:v>
                </c:pt>
                <c:pt idx="3">
                  <c:v>55-64</c:v>
                </c:pt>
                <c:pt idx="4">
                  <c:v>65-74</c:v>
                </c:pt>
                <c:pt idx="5">
                  <c:v> ≥ 75</c:v>
                </c:pt>
              </c:strCache>
            </c:strRef>
          </c:cat>
          <c:val>
            <c:numRef>
              <c:f>Feuil1!$B$2:$B$7</c:f>
              <c:numCache>
                <c:formatCode>General</c:formatCode>
                <c:ptCount val="6"/>
                <c:pt idx="0">
                  <c:v>6</c:v>
                </c:pt>
                <c:pt idx="1">
                  <c:v>29.5</c:v>
                </c:pt>
                <c:pt idx="2">
                  <c:v>27.5</c:v>
                </c:pt>
                <c:pt idx="3">
                  <c:v>23.5</c:v>
                </c:pt>
                <c:pt idx="4">
                  <c:v>12.8</c:v>
                </c:pt>
                <c:pt idx="5">
                  <c:v>0.7</c:v>
                </c:pt>
              </c:numCache>
            </c:numRef>
          </c:val>
          <c:extLst xmlns:c16r2="http://schemas.microsoft.com/office/drawing/2015/06/chart">
            <c:ext xmlns:c16="http://schemas.microsoft.com/office/drawing/2014/chart" uri="{C3380CC4-5D6E-409C-BE32-E72D297353CC}">
              <c16:uniqueId val="{0000000C-520D-4060-B221-EC5C71CF31B6}"/>
            </c:ext>
          </c:extLst>
        </c:ser>
        <c:dLbls>
          <c:dLblPos val="outEnd"/>
          <c:showLegendKey val="0"/>
          <c:showVal val="1"/>
          <c:showCatName val="0"/>
          <c:showSerName val="0"/>
          <c:showPercent val="0"/>
          <c:showBubbleSize val="0"/>
        </c:dLbls>
        <c:gapWidth val="219"/>
        <c:overlap val="-27"/>
        <c:axId val="22092040"/>
        <c:axId val="22089688"/>
      </c:barChart>
      <c:catAx>
        <c:axId val="2209204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fr-FR"/>
                  <a:t>Âge (ans)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22089688"/>
        <c:crosses val="autoZero"/>
        <c:auto val="1"/>
        <c:lblAlgn val="ctr"/>
        <c:lblOffset val="100"/>
        <c:noMultiLvlLbl val="0"/>
      </c:catAx>
      <c:valAx>
        <c:axId val="22089688"/>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fr-FR"/>
                  <a:t>Fréquence (%)</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220920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a:latin typeface="Times New Roman" panose="02020603050405020304" pitchFamily="18" charset="0"/>
          <a:cs typeface="Times New Roman" panose="02020603050405020304" pitchFamily="18" charset="0"/>
        </a:defRPr>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1-F2DE-4444-BCFE-88E0576E9A5D}"/>
              </c:ext>
            </c:extLst>
          </c:dPt>
          <c:dPt>
            <c:idx val="1"/>
            <c:invertIfNegative val="0"/>
            <c:bubble3D val="0"/>
            <c:spPr>
              <a:solidFill>
                <a:schemeClr val="accent2">
                  <a:lumMod val="50000"/>
                </a:schemeClr>
              </a:solidFill>
              <a:ln>
                <a:noFill/>
              </a:ln>
              <a:effectLst/>
            </c:spPr>
            <c:extLst xmlns:c16r2="http://schemas.microsoft.com/office/drawing/2015/06/chart">
              <c:ext xmlns:c16="http://schemas.microsoft.com/office/drawing/2014/chart" uri="{C3380CC4-5D6E-409C-BE32-E72D297353CC}">
                <c16:uniqueId val="{00000003-F2DE-4444-BCFE-88E0576E9A5D}"/>
              </c:ext>
            </c:extLst>
          </c:dPt>
          <c:dPt>
            <c:idx val="2"/>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5-F2DE-4444-BCFE-88E0576E9A5D}"/>
              </c:ext>
            </c:extLst>
          </c:dPt>
          <c:dPt>
            <c:idx val="3"/>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7-F2DE-4444-BCFE-88E0576E9A5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Nullipare</c:v>
                </c:pt>
                <c:pt idx="1">
                  <c:v>Paucipare (1-3)</c:v>
                </c:pt>
                <c:pt idx="2">
                  <c:v>Multipare (4-6)</c:v>
                </c:pt>
                <c:pt idx="3">
                  <c:v>Grande multipare (&gt; à 7)</c:v>
                </c:pt>
              </c:strCache>
            </c:strRef>
          </c:cat>
          <c:val>
            <c:numRef>
              <c:f>Feuil1!$B$2:$B$5</c:f>
              <c:numCache>
                <c:formatCode>General</c:formatCode>
                <c:ptCount val="4"/>
                <c:pt idx="0">
                  <c:v>22.1</c:v>
                </c:pt>
                <c:pt idx="1">
                  <c:v>26.1</c:v>
                </c:pt>
                <c:pt idx="2">
                  <c:v>35.5</c:v>
                </c:pt>
                <c:pt idx="3">
                  <c:v>16.100000000000001</c:v>
                </c:pt>
              </c:numCache>
            </c:numRef>
          </c:val>
          <c:extLst xmlns:c16r2="http://schemas.microsoft.com/office/drawing/2015/06/chart">
            <c:ext xmlns:c16="http://schemas.microsoft.com/office/drawing/2014/chart" uri="{C3380CC4-5D6E-409C-BE32-E72D297353CC}">
              <c16:uniqueId val="{00000008-F2DE-4444-BCFE-88E0576E9A5D}"/>
            </c:ext>
          </c:extLst>
        </c:ser>
        <c:dLbls>
          <c:dLblPos val="outEnd"/>
          <c:showLegendKey val="0"/>
          <c:showVal val="1"/>
          <c:showCatName val="0"/>
          <c:showSerName val="0"/>
          <c:showPercent val="0"/>
          <c:showBubbleSize val="0"/>
        </c:dLbls>
        <c:gapWidth val="219"/>
        <c:overlap val="-27"/>
        <c:axId val="270247664"/>
        <c:axId val="270244920"/>
      </c:barChart>
      <c:catAx>
        <c:axId val="27024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270244920"/>
        <c:crosses val="autoZero"/>
        <c:auto val="1"/>
        <c:lblAlgn val="ctr"/>
        <c:lblOffset val="100"/>
        <c:noMultiLvlLbl val="0"/>
      </c:catAx>
      <c:valAx>
        <c:axId val="27024492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fr-FR" sz="1200">
                    <a:latin typeface="Times New Roman" panose="02020603050405020304" pitchFamily="18" charset="0"/>
                    <a:cs typeface="Times New Roman" panose="02020603050405020304" pitchFamily="18" charset="0"/>
                  </a:rPr>
                  <a:t>Fréquence</a:t>
                </a:r>
                <a:r>
                  <a:rPr lang="fr-FR" sz="1200" baseline="0">
                    <a:latin typeface="Times New Roman" panose="02020603050405020304" pitchFamily="18" charset="0"/>
                    <a:cs typeface="Times New Roman" panose="02020603050405020304" pitchFamily="18" charset="0"/>
                  </a:rPr>
                  <a:t> </a:t>
                </a:r>
                <a:r>
                  <a:rPr lang="fr-FR" sz="1200">
                    <a:latin typeface="Times New Roman" panose="02020603050405020304" pitchFamily="18" charset="0"/>
                    <a:cs typeface="Times New Roman" panose="02020603050405020304" pitchFamily="18" charset="0"/>
                  </a:rPr>
                  <a:t>(%)</a:t>
                </a:r>
              </a:p>
            </c:rich>
          </c:tx>
          <c:layout>
            <c:manualLayout>
              <c:xMode val="edge"/>
              <c:yMode val="edge"/>
              <c:x val="2.3161551823972205E-3"/>
              <c:y val="0.33326737118386524"/>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2702476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fr-F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Feuil1!$B$1</c:f>
              <c:strCache>
                <c:ptCount val="1"/>
                <c:pt idx="0">
                  <c:v>Colonne1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0195-465B-A570-6C1369EA13B7}"/>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0195-465B-A570-6C1369EA13B7}"/>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0195-465B-A570-6C1369EA13B7}"/>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0195-465B-A570-6C1369EA13B7}"/>
              </c:ext>
            </c:extLst>
          </c:dPt>
          <c:dLbls>
            <c:dLbl>
              <c:idx val="1"/>
              <c:layout>
                <c:manualLayout>
                  <c:x val="-0.10333214030064423"/>
                  <c:y val="-0.12145865334495753"/>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0195-465B-A570-6C1369EA13B7}"/>
                </c:ext>
                <c:ext xmlns:c15="http://schemas.microsoft.com/office/drawing/2012/chart" uri="{CE6537A1-D6FC-4f65-9D91-7224C49458BB}">
                  <c15:layout/>
                </c:ext>
              </c:extLst>
            </c:dLbl>
            <c:dLbl>
              <c:idx val="2"/>
              <c:layout/>
              <c:tx>
                <c:rich>
                  <a:bodyPr/>
                  <a:lstStyle/>
                  <a:p>
                    <a:r>
                      <a:rPr lang="en-US"/>
                      <a:t>32,8%</a:t>
                    </a:r>
                  </a:p>
                </c:rich>
              </c:tx>
              <c:dLblPos val="ct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0195-465B-A570-6C1369EA13B7}"/>
                </c:ext>
                <c:ext xmlns:c15="http://schemas.microsoft.com/office/drawing/2012/chart" uri="{CE6537A1-D6FC-4f65-9D91-7224C49458BB}">
                  <c15:layout/>
                </c:ext>
              </c:extLst>
            </c:dLbl>
            <c:dLbl>
              <c:idx val="3"/>
              <c:layout/>
              <c:tx>
                <c:rich>
                  <a:bodyPr/>
                  <a:lstStyle/>
                  <a:p>
                    <a:r>
                      <a:rPr lang="en-US"/>
                      <a:t>26,8%</a:t>
                    </a:r>
                  </a:p>
                </c:rich>
              </c:tx>
              <c:dLblPos val="ct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0195-465B-A570-6C1369EA13B7}"/>
                </c:ext>
                <c:ext xmlns:c15="http://schemas.microsoft.com/office/drawing/2012/chart" uri="{CE6537A1-D6FC-4f65-9D91-7224C49458BB}">
                  <c15:layout/>
                </c:ext>
              </c:extLst>
            </c:dLbl>
            <c:numFmt formatCode="0.0%" sourceLinked="0"/>
            <c:spPr>
              <a:solidFill>
                <a:schemeClr val="bg1"/>
              </a:solidFill>
              <a:ln>
                <a:noFill/>
              </a:ln>
              <a:effectLst/>
            </c:spPr>
            <c:txPr>
              <a:bodyPr rot="0" spcFirstLastPara="1" vertOverflow="ellipsis" vert="horz" wrap="square" anchor="ctr" anchorCtr="1"/>
              <a:lstStyle/>
              <a:p>
                <a:pPr>
                  <a:defRPr sz="1200" b="0" i="0" u="none" strike="noStrike" kern="1200" baseline="0">
                    <a:ln>
                      <a:noFill/>
                    </a:ln>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fr-FR"/>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Feuil1!$A$2:$A$5</c:f>
              <c:strCache>
                <c:ptCount val="4"/>
                <c:pt idx="0">
                  <c:v>Nulligeste</c:v>
                </c:pt>
                <c:pt idx="1">
                  <c:v>Paucigeste (1-3)</c:v>
                </c:pt>
                <c:pt idx="2">
                  <c:v>Multigeste (4-6)</c:v>
                </c:pt>
                <c:pt idx="3">
                  <c:v>Grande multigeste (&gt;7)</c:v>
                </c:pt>
              </c:strCache>
            </c:strRef>
          </c:cat>
          <c:val>
            <c:numRef>
              <c:f>Feuil1!$B$2:$B$5</c:f>
              <c:numCache>
                <c:formatCode>General</c:formatCode>
                <c:ptCount val="4"/>
                <c:pt idx="0">
                  <c:v>22.1</c:v>
                </c:pt>
                <c:pt idx="1">
                  <c:v>18.100000000000001</c:v>
                </c:pt>
                <c:pt idx="2">
                  <c:v>32.799999999999997</c:v>
                </c:pt>
                <c:pt idx="3">
                  <c:v>26.8</c:v>
                </c:pt>
              </c:numCache>
            </c:numRef>
          </c:val>
          <c:extLst xmlns:c16r2="http://schemas.microsoft.com/office/drawing/2015/06/chart">
            <c:ext xmlns:c16="http://schemas.microsoft.com/office/drawing/2014/chart" uri="{C3380CC4-5D6E-409C-BE32-E72D297353CC}">
              <c16:uniqueId val="{00000008-0195-465B-A570-6C1369EA13B7}"/>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ln>
                <a:noFill/>
              </a:ln>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ln>
            <a:noFill/>
          </a:ln>
        </a:defRPr>
      </a:pPr>
      <a:endParaRPr lang="fr-F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Feuil1!$B$1</c:f>
              <c:strCache>
                <c:ptCount val="1"/>
                <c:pt idx="0">
                  <c:v>Colonne1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B13B-470F-9A69-172F6B1B29BD}"/>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B13B-470F-9A69-172F6B1B29BD}"/>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B13B-470F-9A69-172F6B1B29BD}"/>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B13B-470F-9A69-172F6B1B29BD}"/>
              </c:ext>
            </c:extLst>
          </c:dPt>
          <c:dLbls>
            <c:dLbl>
              <c:idx val="0"/>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fr-FR"/>
                </a:p>
              </c:txPr>
              <c:dLblPos val="outEnd"/>
              <c:showLegendKey val="0"/>
              <c:showVal val="1"/>
              <c:showCatName val="0"/>
              <c:showSerName val="0"/>
              <c:showPercent val="0"/>
              <c:showBubbleSize val="0"/>
            </c:dLbl>
            <c:dLbl>
              <c:idx val="1"/>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fr-FR"/>
                </a:p>
              </c:txPr>
              <c:dLblPos val="outEnd"/>
              <c:showLegendKey val="0"/>
              <c:showVal val="1"/>
              <c:showCatName val="0"/>
              <c:showSerName val="0"/>
              <c:showPercent val="0"/>
              <c:showBubbleSize val="0"/>
            </c:dLbl>
            <c:dLbl>
              <c:idx val="2"/>
              <c:layout>
                <c:manualLayout>
                  <c:x val="5.0853396611104947E-2"/>
                  <c:y val="-0.30307539682539691"/>
                </c:manualLayout>
              </c:layout>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fr-FR"/>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B13B-470F-9A69-172F6B1B29BD}"/>
                </c:ext>
                <c:ext xmlns:c15="http://schemas.microsoft.com/office/drawing/2012/chart" uri="{CE6537A1-D6FC-4f65-9D91-7224C49458BB}">
                  <c15:layout>
                    <c:manualLayout>
                      <c:w val="8.7606731312148328E-2"/>
                      <c:h val="0.10813492063492065"/>
                    </c:manualLayout>
                  </c15:layout>
                </c:ext>
              </c:extLst>
            </c:dLbl>
            <c:dLbl>
              <c:idx val="3"/>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fr-FR"/>
                </a:p>
              </c:txPr>
              <c:dLblPos val="outEnd"/>
              <c:showLegendKey val="0"/>
              <c:showVal val="1"/>
              <c:showCatName val="0"/>
              <c:showSerName val="0"/>
              <c:showPercent val="0"/>
              <c:showBubbleSize val="0"/>
            </c:dLbl>
            <c:spPr>
              <a:solidFill>
                <a:schemeClr val="bg1"/>
              </a:solidFill>
              <a:ln>
                <a:solidFill>
                  <a:schemeClr val="tx1"/>
                </a:solid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fr-F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Feuil1!$A$2:$A$5</c:f>
              <c:strCache>
                <c:ptCount val="4"/>
                <c:pt idx="0">
                  <c:v>Celibataire</c:v>
                </c:pt>
                <c:pt idx="1">
                  <c:v>Divorcée</c:v>
                </c:pt>
                <c:pt idx="2">
                  <c:v>Mariée</c:v>
                </c:pt>
                <c:pt idx="3">
                  <c:v>Veuve</c:v>
                </c:pt>
              </c:strCache>
            </c:strRef>
          </c:cat>
          <c:val>
            <c:numRef>
              <c:f>Feuil1!$B$2:$B$5</c:f>
              <c:numCache>
                <c:formatCode>0%</c:formatCode>
                <c:ptCount val="4"/>
                <c:pt idx="0">
                  <c:v>0.02</c:v>
                </c:pt>
                <c:pt idx="1">
                  <c:v>0.06</c:v>
                </c:pt>
                <c:pt idx="2">
                  <c:v>0.88</c:v>
                </c:pt>
                <c:pt idx="3">
                  <c:v>0.04</c:v>
                </c:pt>
              </c:numCache>
            </c:numRef>
          </c:val>
          <c:extLst xmlns:c16r2="http://schemas.microsoft.com/office/drawing/2015/06/chart">
            <c:ext xmlns:c16="http://schemas.microsoft.com/office/drawing/2014/chart" uri="{C3380CC4-5D6E-409C-BE32-E72D297353CC}">
              <c16:uniqueId val="{00000008-B13B-470F-9A69-172F6B1B29BD}"/>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a:latin typeface="Times New Roman" panose="02020603050405020304" pitchFamily="18" charset="0"/>
          <a:cs typeface="Times New Roman" panose="02020603050405020304" pitchFamily="18" charset="0"/>
        </a:defRPr>
      </a:pPr>
      <a:endParaRPr lang="fr-F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Feuil2!$F$88:$F$89</c:f>
              <c:strCache>
                <c:ptCount val="2"/>
                <c:pt idx="0">
                  <c:v>Polygamie</c:v>
                </c:pt>
                <c:pt idx="1">
                  <c:v>Monogamie</c:v>
                </c:pt>
              </c:strCache>
            </c:strRef>
          </c:cat>
          <c:val>
            <c:numRef>
              <c:f>Feuil2!$G$88:$G$89</c:f>
              <c:numCache>
                <c:formatCode>General</c:formatCode>
                <c:ptCount val="2"/>
                <c:pt idx="0">
                  <c:v>22</c:v>
                </c:pt>
                <c:pt idx="1">
                  <c:v>31</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Génotype HPV</a:t>
            </a:r>
          </a:p>
        </c:rich>
      </c:tx>
      <c:layout>
        <c:manualLayout>
          <c:xMode val="edge"/>
          <c:yMode val="edge"/>
          <c:x val="3.598370516185477E-2"/>
          <c:y val="3.5714285714285712E-2"/>
        </c:manualLayout>
      </c:layout>
      <c:overlay val="0"/>
    </c:title>
    <c:autoTitleDeleted val="0"/>
    <c:plotArea>
      <c:layout/>
      <c:barChart>
        <c:barDir val="bar"/>
        <c:grouping val="clustered"/>
        <c:varyColors val="0"/>
        <c:ser>
          <c:idx val="0"/>
          <c:order val="0"/>
          <c:tx>
            <c:strRef>
              <c:f>Feuil1!$B$1</c:f>
              <c:strCache>
                <c:ptCount val="1"/>
                <c:pt idx="0">
                  <c:v>Génotype HPV</c:v>
                </c:pt>
              </c:strCache>
            </c:strRef>
          </c:tx>
          <c:invertIfNegative val="0"/>
          <c:dLbls>
            <c:dLbl>
              <c:idx val="0"/>
              <c:layout/>
              <c:tx>
                <c:rich>
                  <a:bodyPr/>
                  <a:lstStyle/>
                  <a:p>
                    <a:r>
                      <a:rPr lang="en-US"/>
                      <a:t>1,7 </a:t>
                    </a:r>
                    <a:r>
                      <a:rPr lang="en-US" sz="1200" b="0" i="0" u="none" strike="noStrike" baseline="0">
                        <a:effectLst/>
                      </a:rPr>
                      <a:t>(1)</a:t>
                    </a:r>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B52-4826-9C20-52419D3235FD}"/>
                </c:ext>
                <c:ext xmlns:c15="http://schemas.microsoft.com/office/drawing/2012/chart" uri="{CE6537A1-D6FC-4f65-9D91-7224C49458BB}">
                  <c15:layout/>
                </c:ext>
              </c:extLst>
            </c:dLbl>
            <c:dLbl>
              <c:idx val="1"/>
              <c:layout/>
              <c:tx>
                <c:rich>
                  <a:bodyPr/>
                  <a:lstStyle/>
                  <a:p>
                    <a:r>
                      <a:rPr lang="en-US"/>
                      <a:t>1,7 </a:t>
                    </a:r>
                    <a:r>
                      <a:rPr lang="en-US" sz="1200" b="0" i="0" u="none" strike="noStrike" baseline="0">
                        <a:effectLst/>
                      </a:rPr>
                      <a:t>(1)</a:t>
                    </a:r>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B52-4826-9C20-52419D3235FD}"/>
                </c:ext>
                <c:ext xmlns:c15="http://schemas.microsoft.com/office/drawing/2012/chart" uri="{CE6537A1-D6FC-4f65-9D91-7224C49458BB}">
                  <c15:layout/>
                </c:ext>
              </c:extLst>
            </c:dLbl>
            <c:dLbl>
              <c:idx val="2"/>
              <c:layout/>
              <c:tx>
                <c:rich>
                  <a:bodyPr/>
                  <a:lstStyle/>
                  <a:p>
                    <a:r>
                      <a:rPr lang="en-US"/>
                      <a:t>1,7 </a:t>
                    </a:r>
                    <a:r>
                      <a:rPr lang="en-US" sz="1200" b="0" i="0" u="none" strike="noStrike" baseline="0">
                        <a:effectLst/>
                      </a:rPr>
                      <a:t>(1)</a:t>
                    </a:r>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B52-4826-9C20-52419D3235FD}"/>
                </c:ext>
                <c:ext xmlns:c15="http://schemas.microsoft.com/office/drawing/2012/chart" uri="{CE6537A1-D6FC-4f65-9D91-7224C49458BB}">
                  <c15:layout/>
                </c:ext>
              </c:extLst>
            </c:dLbl>
            <c:dLbl>
              <c:idx val="3"/>
              <c:layout/>
              <c:tx>
                <c:rich>
                  <a:bodyPr/>
                  <a:lstStyle/>
                  <a:p>
                    <a:r>
                      <a:rPr lang="en-US"/>
                      <a:t>1,7 </a:t>
                    </a:r>
                    <a:r>
                      <a:rPr lang="en-US" sz="1200" b="0" i="0" u="none" strike="noStrike" baseline="0">
                        <a:effectLst/>
                      </a:rPr>
                      <a:t>(1)</a:t>
                    </a:r>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B52-4826-9C20-52419D3235FD}"/>
                </c:ext>
                <c:ext xmlns:c15="http://schemas.microsoft.com/office/drawing/2012/chart" uri="{CE6537A1-D6FC-4f65-9D91-7224C49458BB}">
                  <c15:layout/>
                </c:ext>
              </c:extLst>
            </c:dLbl>
            <c:dLbl>
              <c:idx val="4"/>
              <c:layout/>
              <c:tx>
                <c:rich>
                  <a:bodyPr/>
                  <a:lstStyle/>
                  <a:p>
                    <a:r>
                      <a:rPr lang="en-US"/>
                      <a:t>1,7 </a:t>
                    </a:r>
                    <a:r>
                      <a:rPr lang="en-US" sz="1200" b="0" i="0" u="none" strike="noStrike" baseline="0">
                        <a:effectLst/>
                      </a:rPr>
                      <a:t>(1)</a:t>
                    </a:r>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B52-4826-9C20-52419D3235FD}"/>
                </c:ext>
                <c:ext xmlns:c15="http://schemas.microsoft.com/office/drawing/2012/chart" uri="{CE6537A1-D6FC-4f65-9D91-7224C49458BB}">
                  <c15:layout/>
                </c:ext>
              </c:extLst>
            </c:dLbl>
            <c:dLbl>
              <c:idx val="5"/>
              <c:layout/>
              <c:tx>
                <c:rich>
                  <a:bodyPr/>
                  <a:lstStyle/>
                  <a:p>
                    <a:r>
                      <a:rPr lang="en-US"/>
                      <a:t>1,7 </a:t>
                    </a:r>
                    <a:r>
                      <a:rPr lang="en-US" sz="1200" b="0" i="0" u="none" strike="noStrike" baseline="0">
                        <a:effectLst/>
                      </a:rPr>
                      <a:t>(1)</a:t>
                    </a:r>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AB52-4826-9C20-52419D3235FD}"/>
                </c:ext>
                <c:ext xmlns:c15="http://schemas.microsoft.com/office/drawing/2012/chart" uri="{CE6537A1-D6FC-4f65-9D91-7224C49458BB}">
                  <c15:layout/>
                </c:ext>
              </c:extLst>
            </c:dLbl>
            <c:dLbl>
              <c:idx val="6"/>
              <c:layout/>
              <c:tx>
                <c:rich>
                  <a:bodyPr/>
                  <a:lstStyle/>
                  <a:p>
                    <a:r>
                      <a:rPr lang="en-US"/>
                      <a:t>1,7 </a:t>
                    </a:r>
                    <a:r>
                      <a:rPr lang="en-US" sz="1200" b="0" i="0" u="none" strike="noStrike" baseline="0">
                        <a:effectLst/>
                      </a:rPr>
                      <a:t>(1)</a:t>
                    </a:r>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AB52-4826-9C20-52419D3235FD}"/>
                </c:ext>
                <c:ext xmlns:c15="http://schemas.microsoft.com/office/drawing/2012/chart" uri="{CE6537A1-D6FC-4f65-9D91-7224C49458BB}">
                  <c15:layout/>
                </c:ext>
              </c:extLst>
            </c:dLbl>
            <c:dLbl>
              <c:idx val="7"/>
              <c:layout/>
              <c:tx>
                <c:rich>
                  <a:bodyPr/>
                  <a:lstStyle/>
                  <a:p>
                    <a:r>
                      <a:rPr lang="en-US"/>
                      <a:t>6,6 (4)</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AB52-4826-9C20-52419D3235FD}"/>
                </c:ext>
                <c:ext xmlns:c15="http://schemas.microsoft.com/office/drawing/2012/chart" uri="{CE6537A1-D6FC-4f65-9D91-7224C49458BB}">
                  <c15:layout/>
                </c:ext>
              </c:extLst>
            </c:dLbl>
            <c:dLbl>
              <c:idx val="8"/>
              <c:layout/>
              <c:tx>
                <c:rich>
                  <a:bodyPr/>
                  <a:lstStyle/>
                  <a:p>
                    <a:r>
                      <a:rPr lang="en-US"/>
                      <a:t>1,7 </a:t>
                    </a:r>
                    <a:r>
                      <a:rPr lang="en-US" sz="1200" b="0" i="0" u="none" strike="noStrike" baseline="0">
                        <a:effectLst/>
                      </a:rPr>
                      <a:t>(1)</a:t>
                    </a:r>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AB52-4826-9C20-52419D3235FD}"/>
                </c:ext>
                <c:ext xmlns:c15="http://schemas.microsoft.com/office/drawing/2012/chart" uri="{CE6537A1-D6FC-4f65-9D91-7224C49458BB}">
                  <c15:layout/>
                </c:ext>
              </c:extLst>
            </c:dLbl>
            <c:dLbl>
              <c:idx val="9"/>
              <c:layout/>
              <c:tx>
                <c:rich>
                  <a:bodyPr/>
                  <a:lstStyle/>
                  <a:p>
                    <a:r>
                      <a:rPr lang="en-US"/>
                      <a:t>1,7 </a:t>
                    </a:r>
                    <a:r>
                      <a:rPr lang="en-US" sz="1200" b="0" i="0" u="none" strike="noStrike" baseline="0">
                        <a:effectLst/>
                      </a:rPr>
                      <a:t>(1)</a:t>
                    </a:r>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AB52-4826-9C20-52419D3235FD}"/>
                </c:ext>
                <c:ext xmlns:c15="http://schemas.microsoft.com/office/drawing/2012/chart" uri="{CE6537A1-D6FC-4f65-9D91-7224C49458BB}">
                  <c15:layout/>
                </c:ext>
              </c:extLst>
            </c:dLbl>
            <c:dLbl>
              <c:idx val="10"/>
              <c:layout/>
              <c:tx>
                <c:rich>
                  <a:bodyPr/>
                  <a:lstStyle/>
                  <a:p>
                    <a:r>
                      <a:rPr lang="en-US"/>
                      <a:t>1,7 </a:t>
                    </a:r>
                    <a:r>
                      <a:rPr lang="en-US" sz="1200" b="0" i="0" u="none" strike="noStrike" baseline="0">
                        <a:effectLst/>
                      </a:rPr>
                      <a:t>(1)</a:t>
                    </a:r>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AB52-4826-9C20-52419D3235FD}"/>
                </c:ext>
                <c:ext xmlns:c15="http://schemas.microsoft.com/office/drawing/2012/chart" uri="{CE6537A1-D6FC-4f65-9D91-7224C49458BB}">
                  <c15:layout/>
                </c:ext>
              </c:extLst>
            </c:dLbl>
            <c:dLbl>
              <c:idx val="11"/>
              <c:layout/>
              <c:tx>
                <c:rich>
                  <a:bodyPr/>
                  <a:lstStyle/>
                  <a:p>
                    <a:r>
                      <a:rPr lang="en-US"/>
                      <a:t>1,7 </a:t>
                    </a:r>
                    <a:r>
                      <a:rPr lang="en-US" sz="1200" b="0" i="0" u="none" strike="noStrike" baseline="0">
                        <a:effectLst/>
                      </a:rPr>
                      <a:t>(1)</a:t>
                    </a:r>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AB52-4826-9C20-52419D3235FD}"/>
                </c:ext>
                <c:ext xmlns:c15="http://schemas.microsoft.com/office/drawing/2012/chart" uri="{CE6537A1-D6FC-4f65-9D91-7224C49458BB}">
                  <c15:layout/>
                </c:ext>
              </c:extLst>
            </c:dLbl>
            <c:dLbl>
              <c:idx val="12"/>
              <c:layout/>
              <c:tx>
                <c:rich>
                  <a:bodyPr/>
                  <a:lstStyle/>
                  <a:p>
                    <a:r>
                      <a:rPr lang="en-US"/>
                      <a:t>1,7 </a:t>
                    </a:r>
                    <a:r>
                      <a:rPr lang="en-US" sz="1200" b="0" i="0" u="none" strike="noStrike" baseline="0">
                        <a:effectLst/>
                      </a:rPr>
                      <a:t>(1)</a:t>
                    </a:r>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AB52-4826-9C20-52419D3235FD}"/>
                </c:ext>
                <c:ext xmlns:c15="http://schemas.microsoft.com/office/drawing/2012/chart" uri="{CE6537A1-D6FC-4f65-9D91-7224C49458BB}">
                  <c15:layout/>
                </c:ext>
              </c:extLst>
            </c:dLbl>
            <c:dLbl>
              <c:idx val="13"/>
              <c:layout/>
              <c:tx>
                <c:rich>
                  <a:bodyPr/>
                  <a:lstStyle/>
                  <a:p>
                    <a:r>
                      <a:rPr lang="en-US"/>
                      <a:t>1,7 </a:t>
                    </a:r>
                    <a:r>
                      <a:rPr lang="en-US" sz="1200" b="0" i="0" u="none" strike="noStrike" baseline="0">
                        <a:effectLst/>
                      </a:rPr>
                      <a:t>(1)</a:t>
                    </a:r>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AB52-4826-9C20-52419D3235FD}"/>
                </c:ext>
                <c:ext xmlns:c15="http://schemas.microsoft.com/office/drawing/2012/chart" uri="{CE6537A1-D6FC-4f65-9D91-7224C49458BB}">
                  <c15:layout/>
                </c:ext>
              </c:extLst>
            </c:dLbl>
            <c:dLbl>
              <c:idx val="14"/>
              <c:layout/>
              <c:tx>
                <c:rich>
                  <a:bodyPr/>
                  <a:lstStyle/>
                  <a:p>
                    <a:r>
                      <a:rPr lang="en-US"/>
                      <a:t>1,7 </a:t>
                    </a:r>
                    <a:r>
                      <a:rPr lang="en-US" sz="1200" b="0" i="0" u="none" strike="noStrike" baseline="0">
                        <a:effectLst/>
                      </a:rPr>
                      <a:t>(1)</a:t>
                    </a:r>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AB52-4826-9C20-52419D3235FD}"/>
                </c:ext>
                <c:ext xmlns:c15="http://schemas.microsoft.com/office/drawing/2012/chart" uri="{CE6537A1-D6FC-4f65-9D91-7224C49458BB}">
                  <c15:layout/>
                </c:ext>
              </c:extLst>
            </c:dLbl>
            <c:dLbl>
              <c:idx val="15"/>
              <c:layout/>
              <c:tx>
                <c:rich>
                  <a:bodyPr/>
                  <a:lstStyle/>
                  <a:p>
                    <a:r>
                      <a:rPr lang="en-US"/>
                      <a:t>8,3 (5)</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AB52-4826-9C20-52419D3235FD}"/>
                </c:ext>
                <c:ext xmlns:c15="http://schemas.microsoft.com/office/drawing/2012/chart" uri="{CE6537A1-D6FC-4f65-9D91-7224C49458BB}">
                  <c15:layout/>
                </c:ext>
              </c:extLst>
            </c:dLbl>
            <c:dLbl>
              <c:idx val="16"/>
              <c:layout/>
              <c:tx>
                <c:rich>
                  <a:bodyPr/>
                  <a:lstStyle/>
                  <a:p>
                    <a:r>
                      <a:rPr lang="en-US"/>
                      <a:t>1,7 (1)</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AB52-4826-9C20-52419D3235FD}"/>
                </c:ext>
                <c:ext xmlns:c15="http://schemas.microsoft.com/office/drawing/2012/chart" uri="{CE6537A1-D6FC-4f65-9D91-7224C49458BB}">
                  <c15:layout/>
                </c:ext>
              </c:extLst>
            </c:dLbl>
            <c:dLbl>
              <c:idx val="17"/>
              <c:layout/>
              <c:tx>
                <c:rich>
                  <a:bodyPr/>
                  <a:lstStyle/>
                  <a:p>
                    <a:r>
                      <a:rPr lang="en-US"/>
                      <a:t>60 (35)</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AB52-4826-9C20-52419D3235FD}"/>
                </c:ext>
                <c:ext xmlns:c15="http://schemas.microsoft.com/office/drawing/2012/chart" uri="{CE6537A1-D6FC-4f65-9D91-7224C49458BB}">
                  <c15:layout/>
                </c:ext>
              </c:extLst>
            </c:dLbl>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Feuil1!$A$2:$A$19</c:f>
              <c:strCache>
                <c:ptCount val="18"/>
                <c:pt idx="0">
                  <c:v>HPV HR 82, 26</c:v>
                </c:pt>
                <c:pt idx="1">
                  <c:v>HPV HR 68, 82 et BR 11</c:v>
                </c:pt>
                <c:pt idx="2">
                  <c:v>HPV HR 56</c:v>
                </c:pt>
                <c:pt idx="3">
                  <c:v>HPV HR 52</c:v>
                </c:pt>
                <c:pt idx="4">
                  <c:v>HPV HR 51, 82 et BR 81</c:v>
                </c:pt>
                <c:pt idx="5">
                  <c:v>HPV HR 51, 52, 58 et BR 11</c:v>
                </c:pt>
                <c:pt idx="6">
                  <c:v>HPV HR 33, 53</c:v>
                </c:pt>
                <c:pt idx="7">
                  <c:v>HPV HR 33, 58</c:v>
                </c:pt>
                <c:pt idx="8">
                  <c:v>HPV HR 31, 51</c:v>
                </c:pt>
                <c:pt idx="9">
                  <c:v>HPV HR 26, 51, 56, 58, 68, 82</c:v>
                </c:pt>
                <c:pt idx="10">
                  <c:v>HPV HR 26</c:v>
                </c:pt>
                <c:pt idx="11">
                  <c:v>HPV HR 18, 58</c:v>
                </c:pt>
                <c:pt idx="12">
                  <c:v>HPV HR 18, 52, 58</c:v>
                </c:pt>
                <c:pt idx="13">
                  <c:v>HPV HR 18, 39, 45, 52, 58, 26</c:v>
                </c:pt>
                <c:pt idx="14">
                  <c:v>HPV HR 16, 18, 45</c:v>
                </c:pt>
                <c:pt idx="15">
                  <c:v>HPV HR 16</c:v>
                </c:pt>
                <c:pt idx="16">
                  <c:v>HPV BR 6, 11</c:v>
                </c:pt>
                <c:pt idx="17">
                  <c:v>Absence HPV</c:v>
                </c:pt>
              </c:strCache>
            </c:strRef>
          </c:cat>
          <c:val>
            <c:numRef>
              <c:f>Feuil1!$B$2:$B$19</c:f>
              <c:numCache>
                <c:formatCode>General</c:formatCode>
                <c:ptCount val="18"/>
                <c:pt idx="0">
                  <c:v>1.7</c:v>
                </c:pt>
                <c:pt idx="1">
                  <c:v>1.7</c:v>
                </c:pt>
                <c:pt idx="2">
                  <c:v>1.7</c:v>
                </c:pt>
                <c:pt idx="3">
                  <c:v>1.7</c:v>
                </c:pt>
                <c:pt idx="4">
                  <c:v>1.7</c:v>
                </c:pt>
                <c:pt idx="5">
                  <c:v>1.7</c:v>
                </c:pt>
                <c:pt idx="6">
                  <c:v>1.7</c:v>
                </c:pt>
                <c:pt idx="7">
                  <c:v>6.6</c:v>
                </c:pt>
                <c:pt idx="8">
                  <c:v>1.7</c:v>
                </c:pt>
                <c:pt idx="9">
                  <c:v>1.7</c:v>
                </c:pt>
                <c:pt idx="10">
                  <c:v>1.7</c:v>
                </c:pt>
                <c:pt idx="11">
                  <c:v>1.7</c:v>
                </c:pt>
                <c:pt idx="12">
                  <c:v>1.7</c:v>
                </c:pt>
                <c:pt idx="13">
                  <c:v>1.7</c:v>
                </c:pt>
                <c:pt idx="14">
                  <c:v>1.7</c:v>
                </c:pt>
                <c:pt idx="15">
                  <c:v>8.3000000000000007</c:v>
                </c:pt>
                <c:pt idx="16">
                  <c:v>1.7</c:v>
                </c:pt>
                <c:pt idx="17">
                  <c:v>60</c:v>
                </c:pt>
              </c:numCache>
            </c:numRef>
          </c:val>
          <c:extLst xmlns:c16r2="http://schemas.microsoft.com/office/drawing/2015/06/chart">
            <c:ext xmlns:c16="http://schemas.microsoft.com/office/drawing/2014/chart" uri="{C3380CC4-5D6E-409C-BE32-E72D297353CC}">
              <c16:uniqueId val="{00000012-AB52-4826-9C20-52419D3235FD}"/>
            </c:ext>
          </c:extLst>
        </c:ser>
        <c:dLbls>
          <c:dLblPos val="outEnd"/>
          <c:showLegendKey val="0"/>
          <c:showVal val="1"/>
          <c:showCatName val="0"/>
          <c:showSerName val="0"/>
          <c:showPercent val="0"/>
          <c:showBubbleSize val="0"/>
        </c:dLbls>
        <c:gapWidth val="150"/>
        <c:axId val="336298456"/>
        <c:axId val="336296496"/>
      </c:barChart>
      <c:catAx>
        <c:axId val="336298456"/>
        <c:scaling>
          <c:orientation val="minMax"/>
        </c:scaling>
        <c:delete val="0"/>
        <c:axPos val="l"/>
        <c:numFmt formatCode="General" sourceLinked="0"/>
        <c:majorTickMark val="out"/>
        <c:minorTickMark val="none"/>
        <c:tickLblPos val="nextTo"/>
        <c:crossAx val="336296496"/>
        <c:crosses val="autoZero"/>
        <c:auto val="1"/>
        <c:lblAlgn val="ctr"/>
        <c:lblOffset val="100"/>
        <c:noMultiLvlLbl val="0"/>
      </c:catAx>
      <c:valAx>
        <c:axId val="336296496"/>
        <c:scaling>
          <c:orientation val="minMax"/>
        </c:scaling>
        <c:delete val="0"/>
        <c:axPos val="b"/>
        <c:majorGridlines>
          <c:spPr>
            <a:ln>
              <a:noFill/>
            </a:ln>
          </c:spPr>
        </c:majorGridlines>
        <c:title>
          <c:tx>
            <c:rich>
              <a:bodyPr/>
              <a:lstStyle/>
              <a:p>
                <a:pPr>
                  <a:defRPr/>
                </a:pPr>
                <a:r>
                  <a:rPr lang="fr-FR"/>
                  <a:t>Fréquence (%)</a:t>
                </a:r>
              </a:p>
            </c:rich>
          </c:tx>
          <c:layout/>
          <c:overlay val="0"/>
        </c:title>
        <c:numFmt formatCode="General" sourceLinked="1"/>
        <c:majorTickMark val="out"/>
        <c:minorTickMark val="none"/>
        <c:tickLblPos val="nextTo"/>
        <c:crossAx val="336298456"/>
        <c:crosses val="autoZero"/>
        <c:crossBetween val="between"/>
      </c:valAx>
    </c:plotArea>
    <c:plotVisOnly val="1"/>
    <c:dispBlanksAs val="gap"/>
    <c:showDLblsOverMax val="0"/>
  </c:chart>
  <c:spPr>
    <a:noFill/>
    <a:ln>
      <a:noFill/>
    </a:ln>
  </c:spPr>
  <c:txPr>
    <a:bodyPr/>
    <a:lstStyle/>
    <a:p>
      <a:pPr>
        <a:defRPr sz="1100"/>
      </a:pPr>
      <a:endParaRPr lang="fr-FR"/>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FBA1CD-C619-47F1-AFBF-7ECFC132119F}" type="doc">
      <dgm:prSet loTypeId="urn:microsoft.com/office/officeart/2005/8/layout/balance1" loCatId="relationship" qsTypeId="urn:microsoft.com/office/officeart/2005/8/quickstyle/simple1" qsCatId="simple" csTypeId="urn:microsoft.com/office/officeart/2005/8/colors/colorful3" csCatId="colorful" phldr="1"/>
      <dgm:spPr/>
      <dgm:t>
        <a:bodyPr/>
        <a:lstStyle/>
        <a:p>
          <a:endParaRPr lang="fr-FR"/>
        </a:p>
      </dgm:t>
    </dgm:pt>
    <dgm:pt modelId="{AC21064C-BB50-4073-B03A-787C471086A9}">
      <dgm:prSet phldrT="[Texte]"/>
      <dgm:spPr/>
      <dgm:t>
        <a:bodyPr/>
        <a:lstStyle/>
        <a:p>
          <a:r>
            <a:rPr lang="fr-FR" dirty="0" smtClean="0">
              <a:latin typeface="Comic Sans MS" panose="030F0702030302020204" pitchFamily="66" charset="0"/>
            </a:rPr>
            <a:t>HPV-HR&amp;BR</a:t>
          </a:r>
          <a:endParaRPr lang="fr-FR" dirty="0">
            <a:latin typeface="Comic Sans MS" panose="030F0702030302020204" pitchFamily="66" charset="0"/>
          </a:endParaRPr>
        </a:p>
      </dgm:t>
    </dgm:pt>
    <dgm:pt modelId="{22FA5C83-3AC3-4FFA-A880-53C15F453959}" type="parTrans" cxnId="{5E84C331-E7A8-4A70-AA95-4A191715C50B}">
      <dgm:prSet/>
      <dgm:spPr/>
      <dgm:t>
        <a:bodyPr/>
        <a:lstStyle/>
        <a:p>
          <a:endParaRPr lang="fr-FR"/>
        </a:p>
      </dgm:t>
    </dgm:pt>
    <dgm:pt modelId="{7B8E3CDE-5A8F-4694-846E-23DE624BA414}" type="sibTrans" cxnId="{5E84C331-E7A8-4A70-AA95-4A191715C50B}">
      <dgm:prSet/>
      <dgm:spPr/>
      <dgm:t>
        <a:bodyPr/>
        <a:lstStyle/>
        <a:p>
          <a:endParaRPr lang="fr-FR"/>
        </a:p>
      </dgm:t>
    </dgm:pt>
    <dgm:pt modelId="{DB15ECA8-6C0D-4AE2-A0D4-2C4AD710061C}">
      <dgm:prSet phldrT="[Texte]"/>
      <dgm:spPr/>
      <dgm:t>
        <a:bodyPr/>
        <a:lstStyle/>
        <a:p>
          <a:r>
            <a:rPr lang="fr-FR" dirty="0" smtClean="0">
              <a:latin typeface="Comic Sans MS" panose="030F0702030302020204" pitchFamily="66" charset="0"/>
            </a:rPr>
            <a:t>n1=25</a:t>
          </a:r>
          <a:endParaRPr lang="fr-FR" dirty="0">
            <a:latin typeface="Comic Sans MS" panose="030F0702030302020204" pitchFamily="66" charset="0"/>
          </a:endParaRPr>
        </a:p>
      </dgm:t>
    </dgm:pt>
    <dgm:pt modelId="{42743F04-833A-470A-A057-732F126F6A34}" type="parTrans" cxnId="{66A3F09B-1983-4217-A32A-B7B63CF979CD}">
      <dgm:prSet/>
      <dgm:spPr/>
      <dgm:t>
        <a:bodyPr/>
        <a:lstStyle/>
        <a:p>
          <a:endParaRPr lang="fr-FR"/>
        </a:p>
      </dgm:t>
    </dgm:pt>
    <dgm:pt modelId="{3500927D-0653-4E19-84C6-96ECEBAFE3CD}" type="sibTrans" cxnId="{66A3F09B-1983-4217-A32A-B7B63CF979CD}">
      <dgm:prSet/>
      <dgm:spPr/>
      <dgm:t>
        <a:bodyPr/>
        <a:lstStyle/>
        <a:p>
          <a:endParaRPr lang="fr-FR"/>
        </a:p>
      </dgm:t>
    </dgm:pt>
    <dgm:pt modelId="{E93A20B0-BD90-46E3-BA02-77DB26EFE8A7}">
      <dgm:prSet phldrT="[Texte]"/>
      <dgm:spPr/>
      <dgm:t>
        <a:bodyPr/>
        <a:lstStyle/>
        <a:p>
          <a:r>
            <a:rPr lang="fr-FR" dirty="0" smtClean="0">
              <a:latin typeface="Comic Sans MS" panose="030F0702030302020204" pitchFamily="66" charset="0"/>
            </a:rPr>
            <a:t>Absence HPV</a:t>
          </a:r>
          <a:endParaRPr lang="fr-FR" dirty="0">
            <a:latin typeface="Comic Sans MS" panose="030F0702030302020204" pitchFamily="66" charset="0"/>
          </a:endParaRPr>
        </a:p>
      </dgm:t>
    </dgm:pt>
    <dgm:pt modelId="{45645055-805C-46A6-AB55-50BDF5743C41}" type="parTrans" cxnId="{4EA46F39-B42E-461D-BA84-8F1406A9B913}">
      <dgm:prSet/>
      <dgm:spPr/>
      <dgm:t>
        <a:bodyPr/>
        <a:lstStyle/>
        <a:p>
          <a:endParaRPr lang="fr-FR"/>
        </a:p>
      </dgm:t>
    </dgm:pt>
    <dgm:pt modelId="{022BD0E9-6DD8-4953-A3FC-D77557AD12F8}" type="sibTrans" cxnId="{4EA46F39-B42E-461D-BA84-8F1406A9B913}">
      <dgm:prSet/>
      <dgm:spPr/>
      <dgm:t>
        <a:bodyPr/>
        <a:lstStyle/>
        <a:p>
          <a:endParaRPr lang="fr-FR"/>
        </a:p>
      </dgm:t>
    </dgm:pt>
    <dgm:pt modelId="{95D9CAED-2502-45A7-8B43-D4DE5D3990E2}">
      <dgm:prSet phldrT="[Texte]"/>
      <dgm:spPr/>
      <dgm:t>
        <a:bodyPr/>
        <a:lstStyle/>
        <a:p>
          <a:r>
            <a:rPr lang="fr-FR" dirty="0" smtClean="0">
              <a:latin typeface="Comic Sans MS" panose="030F0702030302020204" pitchFamily="66" charset="0"/>
            </a:rPr>
            <a:t>58,3%</a:t>
          </a:r>
          <a:endParaRPr lang="fr-FR" dirty="0">
            <a:latin typeface="Comic Sans MS" panose="030F0702030302020204" pitchFamily="66" charset="0"/>
          </a:endParaRPr>
        </a:p>
      </dgm:t>
    </dgm:pt>
    <dgm:pt modelId="{44D25B02-F2ED-465C-9D7E-D5449A2DF68A}" type="parTrans" cxnId="{2E110A84-41DC-4EBF-84DE-371EAFD77E46}">
      <dgm:prSet/>
      <dgm:spPr/>
      <dgm:t>
        <a:bodyPr/>
        <a:lstStyle/>
        <a:p>
          <a:endParaRPr lang="fr-FR"/>
        </a:p>
      </dgm:t>
    </dgm:pt>
    <dgm:pt modelId="{61D6196D-46BC-4ED2-B045-92F1252F5779}" type="sibTrans" cxnId="{2E110A84-41DC-4EBF-84DE-371EAFD77E46}">
      <dgm:prSet/>
      <dgm:spPr/>
      <dgm:t>
        <a:bodyPr/>
        <a:lstStyle/>
        <a:p>
          <a:endParaRPr lang="fr-FR"/>
        </a:p>
      </dgm:t>
    </dgm:pt>
    <dgm:pt modelId="{EA5DE071-7926-4301-A6E7-65B61B827C25}">
      <dgm:prSet phldrT="[Texte]"/>
      <dgm:spPr/>
      <dgm:t>
        <a:bodyPr/>
        <a:lstStyle/>
        <a:p>
          <a:r>
            <a:rPr lang="fr-FR" dirty="0" smtClean="0">
              <a:latin typeface="Comic Sans MS" panose="030F0702030302020204" pitchFamily="66" charset="0"/>
            </a:rPr>
            <a:t>n2=35</a:t>
          </a:r>
          <a:endParaRPr lang="fr-FR" dirty="0">
            <a:latin typeface="Comic Sans MS" panose="030F0702030302020204" pitchFamily="66" charset="0"/>
          </a:endParaRPr>
        </a:p>
      </dgm:t>
    </dgm:pt>
    <dgm:pt modelId="{235ED57F-6FE5-4B80-A40A-0A0C93D3CFB5}" type="parTrans" cxnId="{F94F8B2E-23D2-4FA7-BE12-D36572344ECD}">
      <dgm:prSet/>
      <dgm:spPr/>
      <dgm:t>
        <a:bodyPr/>
        <a:lstStyle/>
        <a:p>
          <a:endParaRPr lang="fr-FR"/>
        </a:p>
      </dgm:t>
    </dgm:pt>
    <dgm:pt modelId="{7CFA7FA0-2737-4F8C-B090-5019194AB4FB}" type="sibTrans" cxnId="{F94F8B2E-23D2-4FA7-BE12-D36572344ECD}">
      <dgm:prSet/>
      <dgm:spPr/>
      <dgm:t>
        <a:bodyPr/>
        <a:lstStyle/>
        <a:p>
          <a:endParaRPr lang="fr-FR"/>
        </a:p>
      </dgm:t>
    </dgm:pt>
    <dgm:pt modelId="{1C3DB6C8-5F91-4508-A39B-C4CC61809714}">
      <dgm:prSet/>
      <dgm:spPr/>
      <dgm:t>
        <a:bodyPr/>
        <a:lstStyle/>
        <a:p>
          <a:r>
            <a:rPr lang="fr-FR" dirty="0" smtClean="0">
              <a:latin typeface="Comic Sans MS" panose="030F0702030302020204" pitchFamily="66" charset="0"/>
              <a:ea typeface="Times New Roman" panose="02020603050405020304" pitchFamily="18" charset="0"/>
              <a:cs typeface="Times New Roman" panose="02020603050405020304" pitchFamily="18" charset="0"/>
            </a:rPr>
            <a:t>41,7% </a:t>
          </a:r>
          <a:endParaRPr lang="fr-FR" dirty="0">
            <a:latin typeface="Comic Sans MS" panose="030F0702030302020204" pitchFamily="66" charset="0"/>
          </a:endParaRPr>
        </a:p>
      </dgm:t>
    </dgm:pt>
    <dgm:pt modelId="{EAB02C21-298E-4B0E-ACEC-67B49E8B8B74}" type="parTrans" cxnId="{61C9AE41-5559-4457-846D-745BDC542252}">
      <dgm:prSet/>
      <dgm:spPr/>
      <dgm:t>
        <a:bodyPr/>
        <a:lstStyle/>
        <a:p>
          <a:endParaRPr lang="fr-FR"/>
        </a:p>
      </dgm:t>
    </dgm:pt>
    <dgm:pt modelId="{B68F0430-DE7B-41D0-8084-866AFAE26592}" type="sibTrans" cxnId="{61C9AE41-5559-4457-846D-745BDC542252}">
      <dgm:prSet/>
      <dgm:spPr/>
      <dgm:t>
        <a:bodyPr/>
        <a:lstStyle/>
        <a:p>
          <a:endParaRPr lang="fr-FR"/>
        </a:p>
      </dgm:t>
    </dgm:pt>
    <dgm:pt modelId="{6536A3DA-D84F-4E68-8655-961C9536F1A9}">
      <dgm:prSet phldrT="[Texte]"/>
      <dgm:spPr/>
      <dgm:t>
        <a:bodyPr/>
        <a:lstStyle/>
        <a:p>
          <a:r>
            <a:rPr lang="fr-FR" dirty="0" smtClean="0">
              <a:latin typeface="Comic Sans MS" panose="030F0702030302020204" pitchFamily="66" charset="0"/>
            </a:rPr>
            <a:t>n=n1+n2</a:t>
          </a:r>
          <a:endParaRPr lang="fr-FR" dirty="0">
            <a:latin typeface="Comic Sans MS" panose="030F0702030302020204" pitchFamily="66" charset="0"/>
          </a:endParaRPr>
        </a:p>
      </dgm:t>
    </dgm:pt>
    <dgm:pt modelId="{45AC9939-1554-40E8-AC6D-4062950D15F5}" type="sibTrans" cxnId="{A8F9E3F0-6C9E-4477-BAF2-234B7342FEC9}">
      <dgm:prSet/>
      <dgm:spPr/>
      <dgm:t>
        <a:bodyPr/>
        <a:lstStyle/>
        <a:p>
          <a:endParaRPr lang="fr-FR"/>
        </a:p>
      </dgm:t>
    </dgm:pt>
    <dgm:pt modelId="{1ADC6EBB-6625-4C57-993E-CFEE2E55889E}" type="parTrans" cxnId="{A8F9E3F0-6C9E-4477-BAF2-234B7342FEC9}">
      <dgm:prSet/>
      <dgm:spPr/>
      <dgm:t>
        <a:bodyPr/>
        <a:lstStyle/>
        <a:p>
          <a:endParaRPr lang="fr-FR"/>
        </a:p>
      </dgm:t>
    </dgm:pt>
    <dgm:pt modelId="{378F0F51-FDB5-43AE-A83A-29216AB40567}" type="pres">
      <dgm:prSet presAssocID="{ECFBA1CD-C619-47F1-AFBF-7ECFC132119F}" presName="outerComposite" presStyleCnt="0">
        <dgm:presLayoutVars>
          <dgm:chMax val="2"/>
          <dgm:animLvl val="lvl"/>
          <dgm:resizeHandles val="exact"/>
        </dgm:presLayoutVars>
      </dgm:prSet>
      <dgm:spPr/>
      <dgm:t>
        <a:bodyPr/>
        <a:lstStyle/>
        <a:p>
          <a:endParaRPr lang="fr-FR"/>
        </a:p>
      </dgm:t>
    </dgm:pt>
    <dgm:pt modelId="{EC77270F-3421-4B8E-94CA-38C1D91E36BB}" type="pres">
      <dgm:prSet presAssocID="{ECFBA1CD-C619-47F1-AFBF-7ECFC132119F}" presName="dummyMaxCanvas" presStyleCnt="0"/>
      <dgm:spPr/>
    </dgm:pt>
    <dgm:pt modelId="{12D01741-EBBE-42FA-804A-E884BA9BF057}" type="pres">
      <dgm:prSet presAssocID="{ECFBA1CD-C619-47F1-AFBF-7ECFC132119F}" presName="parentComposite" presStyleCnt="0"/>
      <dgm:spPr/>
    </dgm:pt>
    <dgm:pt modelId="{58F02672-4761-4889-84E4-EE64AE43B4EE}" type="pres">
      <dgm:prSet presAssocID="{ECFBA1CD-C619-47F1-AFBF-7ECFC132119F}" presName="parent1" presStyleLbl="alignAccFollowNode1" presStyleIdx="0" presStyleCnt="4">
        <dgm:presLayoutVars>
          <dgm:chMax val="4"/>
        </dgm:presLayoutVars>
      </dgm:prSet>
      <dgm:spPr/>
      <dgm:t>
        <a:bodyPr/>
        <a:lstStyle/>
        <a:p>
          <a:endParaRPr lang="fr-FR"/>
        </a:p>
      </dgm:t>
    </dgm:pt>
    <dgm:pt modelId="{BABD8E33-9E69-434A-AC4C-61852C1D4C53}" type="pres">
      <dgm:prSet presAssocID="{ECFBA1CD-C619-47F1-AFBF-7ECFC132119F}" presName="parent2" presStyleLbl="alignAccFollowNode1" presStyleIdx="1" presStyleCnt="4">
        <dgm:presLayoutVars>
          <dgm:chMax val="4"/>
        </dgm:presLayoutVars>
      </dgm:prSet>
      <dgm:spPr/>
      <dgm:t>
        <a:bodyPr/>
        <a:lstStyle/>
        <a:p>
          <a:endParaRPr lang="fr-FR"/>
        </a:p>
      </dgm:t>
    </dgm:pt>
    <dgm:pt modelId="{3EF1B982-4936-472C-A478-D4B7B4E9EDCB}" type="pres">
      <dgm:prSet presAssocID="{ECFBA1CD-C619-47F1-AFBF-7ECFC132119F}" presName="childrenComposite" presStyleCnt="0"/>
      <dgm:spPr/>
    </dgm:pt>
    <dgm:pt modelId="{27B4525E-71E4-493A-AA42-1D8BED8300D5}" type="pres">
      <dgm:prSet presAssocID="{ECFBA1CD-C619-47F1-AFBF-7ECFC132119F}" presName="dummyMaxCanvas_ChildArea" presStyleCnt="0"/>
      <dgm:spPr/>
    </dgm:pt>
    <dgm:pt modelId="{34AC87A3-E993-44B2-8E66-AE8808D8B646}" type="pres">
      <dgm:prSet presAssocID="{ECFBA1CD-C619-47F1-AFBF-7ECFC132119F}" presName="fulcrum" presStyleLbl="alignAccFollowNode1" presStyleIdx="2" presStyleCnt="4"/>
      <dgm:spPr/>
    </dgm:pt>
    <dgm:pt modelId="{3B2DA3A7-7A74-4DE7-A39C-2CF076572371}" type="pres">
      <dgm:prSet presAssocID="{ECFBA1CD-C619-47F1-AFBF-7ECFC132119F}" presName="balance_23" presStyleLbl="alignAccFollowNode1" presStyleIdx="3" presStyleCnt="4">
        <dgm:presLayoutVars>
          <dgm:bulletEnabled val="1"/>
        </dgm:presLayoutVars>
      </dgm:prSet>
      <dgm:spPr/>
    </dgm:pt>
    <dgm:pt modelId="{3C18D9E0-B289-4296-9B25-A30ED6FF09CF}" type="pres">
      <dgm:prSet presAssocID="{ECFBA1CD-C619-47F1-AFBF-7ECFC132119F}" presName="right_23_1" presStyleLbl="node1" presStyleIdx="0" presStyleCnt="5">
        <dgm:presLayoutVars>
          <dgm:bulletEnabled val="1"/>
        </dgm:presLayoutVars>
      </dgm:prSet>
      <dgm:spPr/>
      <dgm:t>
        <a:bodyPr/>
        <a:lstStyle/>
        <a:p>
          <a:endParaRPr lang="fr-FR"/>
        </a:p>
      </dgm:t>
    </dgm:pt>
    <dgm:pt modelId="{25B78E25-5A41-4792-90AF-9310164A3E30}" type="pres">
      <dgm:prSet presAssocID="{ECFBA1CD-C619-47F1-AFBF-7ECFC132119F}" presName="right_23_2" presStyleLbl="node1" presStyleIdx="1" presStyleCnt="5">
        <dgm:presLayoutVars>
          <dgm:bulletEnabled val="1"/>
        </dgm:presLayoutVars>
      </dgm:prSet>
      <dgm:spPr/>
      <dgm:t>
        <a:bodyPr/>
        <a:lstStyle/>
        <a:p>
          <a:endParaRPr lang="fr-FR"/>
        </a:p>
      </dgm:t>
    </dgm:pt>
    <dgm:pt modelId="{BB2AF882-6C90-4946-B167-80F3D5665A68}" type="pres">
      <dgm:prSet presAssocID="{ECFBA1CD-C619-47F1-AFBF-7ECFC132119F}" presName="right_23_3" presStyleLbl="node1" presStyleIdx="2" presStyleCnt="5">
        <dgm:presLayoutVars>
          <dgm:bulletEnabled val="1"/>
        </dgm:presLayoutVars>
      </dgm:prSet>
      <dgm:spPr/>
      <dgm:t>
        <a:bodyPr/>
        <a:lstStyle/>
        <a:p>
          <a:endParaRPr lang="fr-FR"/>
        </a:p>
      </dgm:t>
    </dgm:pt>
    <dgm:pt modelId="{3CDB5315-5B60-4473-88F1-E69F7DFBF530}" type="pres">
      <dgm:prSet presAssocID="{ECFBA1CD-C619-47F1-AFBF-7ECFC132119F}" presName="left_23_1" presStyleLbl="node1" presStyleIdx="3" presStyleCnt="5">
        <dgm:presLayoutVars>
          <dgm:bulletEnabled val="1"/>
        </dgm:presLayoutVars>
      </dgm:prSet>
      <dgm:spPr/>
      <dgm:t>
        <a:bodyPr/>
        <a:lstStyle/>
        <a:p>
          <a:endParaRPr lang="fr-FR"/>
        </a:p>
      </dgm:t>
    </dgm:pt>
    <dgm:pt modelId="{0FF2E18F-D1DB-4157-BA69-C9682EB1F160}" type="pres">
      <dgm:prSet presAssocID="{ECFBA1CD-C619-47F1-AFBF-7ECFC132119F}" presName="left_23_2" presStyleLbl="node1" presStyleIdx="4" presStyleCnt="5">
        <dgm:presLayoutVars>
          <dgm:bulletEnabled val="1"/>
        </dgm:presLayoutVars>
      </dgm:prSet>
      <dgm:spPr/>
      <dgm:t>
        <a:bodyPr/>
        <a:lstStyle/>
        <a:p>
          <a:endParaRPr lang="fr-FR"/>
        </a:p>
      </dgm:t>
    </dgm:pt>
  </dgm:ptLst>
  <dgm:cxnLst>
    <dgm:cxn modelId="{23EBC09A-E2D3-44E4-B14D-463047323B56}" type="presOf" srcId="{ECFBA1CD-C619-47F1-AFBF-7ECFC132119F}" destId="{378F0F51-FDB5-43AE-A83A-29216AB40567}" srcOrd="0" destOrd="0" presId="urn:microsoft.com/office/officeart/2005/8/layout/balance1"/>
    <dgm:cxn modelId="{61C9AE41-5559-4457-846D-745BDC542252}" srcId="{AC21064C-BB50-4073-B03A-787C471086A9}" destId="{1C3DB6C8-5F91-4508-A39B-C4CC61809714}" srcOrd="0" destOrd="0" parTransId="{EAB02C21-298E-4B0E-ACEC-67B49E8B8B74}" sibTransId="{B68F0430-DE7B-41D0-8084-866AFAE26592}"/>
    <dgm:cxn modelId="{B0DB0C02-6962-4DAF-A958-84E926A3F175}" type="presOf" srcId="{E93A20B0-BD90-46E3-BA02-77DB26EFE8A7}" destId="{BABD8E33-9E69-434A-AC4C-61852C1D4C53}" srcOrd="0" destOrd="0" presId="urn:microsoft.com/office/officeart/2005/8/layout/balance1"/>
    <dgm:cxn modelId="{BCB2979E-47B9-4E5C-8F68-83FD2B2FB2D9}" type="presOf" srcId="{DB15ECA8-6C0D-4AE2-A0D4-2C4AD710061C}" destId="{0FF2E18F-D1DB-4157-BA69-C9682EB1F160}" srcOrd="0" destOrd="0" presId="urn:microsoft.com/office/officeart/2005/8/layout/balance1"/>
    <dgm:cxn modelId="{932FB1C1-0C7F-45D3-BBA0-A5FB2AE086F4}" type="presOf" srcId="{1C3DB6C8-5F91-4508-A39B-C4CC61809714}" destId="{3CDB5315-5B60-4473-88F1-E69F7DFBF530}" srcOrd="0" destOrd="0" presId="urn:microsoft.com/office/officeart/2005/8/layout/balance1"/>
    <dgm:cxn modelId="{72987C13-75C3-4F15-B937-4E63CA188FC2}" type="presOf" srcId="{EA5DE071-7926-4301-A6E7-65B61B827C25}" destId="{25B78E25-5A41-4792-90AF-9310164A3E30}" srcOrd="0" destOrd="0" presId="urn:microsoft.com/office/officeart/2005/8/layout/balance1"/>
    <dgm:cxn modelId="{D0D040D5-45D4-4B73-BBD0-1AA82EA1CBB1}" type="presOf" srcId="{6536A3DA-D84F-4E68-8655-961C9536F1A9}" destId="{BB2AF882-6C90-4946-B167-80F3D5665A68}" srcOrd="0" destOrd="0" presId="urn:microsoft.com/office/officeart/2005/8/layout/balance1"/>
    <dgm:cxn modelId="{66A3F09B-1983-4217-A32A-B7B63CF979CD}" srcId="{AC21064C-BB50-4073-B03A-787C471086A9}" destId="{DB15ECA8-6C0D-4AE2-A0D4-2C4AD710061C}" srcOrd="1" destOrd="0" parTransId="{42743F04-833A-470A-A057-732F126F6A34}" sibTransId="{3500927D-0653-4E19-84C6-96ECEBAFE3CD}"/>
    <dgm:cxn modelId="{F94F8B2E-23D2-4FA7-BE12-D36572344ECD}" srcId="{E93A20B0-BD90-46E3-BA02-77DB26EFE8A7}" destId="{EA5DE071-7926-4301-A6E7-65B61B827C25}" srcOrd="1" destOrd="0" parTransId="{235ED57F-6FE5-4B80-A40A-0A0C93D3CFB5}" sibTransId="{7CFA7FA0-2737-4F8C-B090-5019194AB4FB}"/>
    <dgm:cxn modelId="{2E110A84-41DC-4EBF-84DE-371EAFD77E46}" srcId="{E93A20B0-BD90-46E3-BA02-77DB26EFE8A7}" destId="{95D9CAED-2502-45A7-8B43-D4DE5D3990E2}" srcOrd="0" destOrd="0" parTransId="{44D25B02-F2ED-465C-9D7E-D5449A2DF68A}" sibTransId="{61D6196D-46BC-4ED2-B045-92F1252F5779}"/>
    <dgm:cxn modelId="{5E213243-291A-4555-BB73-203886A15F31}" type="presOf" srcId="{AC21064C-BB50-4073-B03A-787C471086A9}" destId="{58F02672-4761-4889-84E4-EE64AE43B4EE}" srcOrd="0" destOrd="0" presId="urn:microsoft.com/office/officeart/2005/8/layout/balance1"/>
    <dgm:cxn modelId="{5E84C331-E7A8-4A70-AA95-4A191715C50B}" srcId="{ECFBA1CD-C619-47F1-AFBF-7ECFC132119F}" destId="{AC21064C-BB50-4073-B03A-787C471086A9}" srcOrd="0" destOrd="0" parTransId="{22FA5C83-3AC3-4FFA-A880-53C15F453959}" sibTransId="{7B8E3CDE-5A8F-4694-846E-23DE624BA414}"/>
    <dgm:cxn modelId="{C7DA228A-1CA6-4BF7-9937-8E612B810E19}" type="presOf" srcId="{95D9CAED-2502-45A7-8B43-D4DE5D3990E2}" destId="{3C18D9E0-B289-4296-9B25-A30ED6FF09CF}" srcOrd="0" destOrd="0" presId="urn:microsoft.com/office/officeart/2005/8/layout/balance1"/>
    <dgm:cxn modelId="{4EA46F39-B42E-461D-BA84-8F1406A9B913}" srcId="{ECFBA1CD-C619-47F1-AFBF-7ECFC132119F}" destId="{E93A20B0-BD90-46E3-BA02-77DB26EFE8A7}" srcOrd="1" destOrd="0" parTransId="{45645055-805C-46A6-AB55-50BDF5743C41}" sibTransId="{022BD0E9-6DD8-4953-A3FC-D77557AD12F8}"/>
    <dgm:cxn modelId="{A8F9E3F0-6C9E-4477-BAF2-234B7342FEC9}" srcId="{E93A20B0-BD90-46E3-BA02-77DB26EFE8A7}" destId="{6536A3DA-D84F-4E68-8655-961C9536F1A9}" srcOrd="2" destOrd="0" parTransId="{1ADC6EBB-6625-4C57-993E-CFEE2E55889E}" sibTransId="{45AC9939-1554-40E8-AC6D-4062950D15F5}"/>
    <dgm:cxn modelId="{191AF34C-9CC7-4D3C-B2B8-F2643638CAD7}" type="presParOf" srcId="{378F0F51-FDB5-43AE-A83A-29216AB40567}" destId="{EC77270F-3421-4B8E-94CA-38C1D91E36BB}" srcOrd="0" destOrd="0" presId="urn:microsoft.com/office/officeart/2005/8/layout/balance1"/>
    <dgm:cxn modelId="{AE9BF78B-8E3C-47E5-BAA3-E622770BBCAC}" type="presParOf" srcId="{378F0F51-FDB5-43AE-A83A-29216AB40567}" destId="{12D01741-EBBE-42FA-804A-E884BA9BF057}" srcOrd="1" destOrd="0" presId="urn:microsoft.com/office/officeart/2005/8/layout/balance1"/>
    <dgm:cxn modelId="{495CC6F0-1467-432A-84EE-7551AD5A1924}" type="presParOf" srcId="{12D01741-EBBE-42FA-804A-E884BA9BF057}" destId="{58F02672-4761-4889-84E4-EE64AE43B4EE}" srcOrd="0" destOrd="0" presId="urn:microsoft.com/office/officeart/2005/8/layout/balance1"/>
    <dgm:cxn modelId="{E8331CFC-1512-495D-ADB0-53685042D740}" type="presParOf" srcId="{12D01741-EBBE-42FA-804A-E884BA9BF057}" destId="{BABD8E33-9E69-434A-AC4C-61852C1D4C53}" srcOrd="1" destOrd="0" presId="urn:microsoft.com/office/officeart/2005/8/layout/balance1"/>
    <dgm:cxn modelId="{E9EFAF39-3566-4089-9D65-38B6CDCA01EE}" type="presParOf" srcId="{378F0F51-FDB5-43AE-A83A-29216AB40567}" destId="{3EF1B982-4936-472C-A478-D4B7B4E9EDCB}" srcOrd="2" destOrd="0" presId="urn:microsoft.com/office/officeart/2005/8/layout/balance1"/>
    <dgm:cxn modelId="{EAF01ECC-4F80-4B96-B369-F640B8DEE346}" type="presParOf" srcId="{3EF1B982-4936-472C-A478-D4B7B4E9EDCB}" destId="{27B4525E-71E4-493A-AA42-1D8BED8300D5}" srcOrd="0" destOrd="0" presId="urn:microsoft.com/office/officeart/2005/8/layout/balance1"/>
    <dgm:cxn modelId="{E3F743DF-D470-4680-8D00-2A774B78A674}" type="presParOf" srcId="{3EF1B982-4936-472C-A478-D4B7B4E9EDCB}" destId="{34AC87A3-E993-44B2-8E66-AE8808D8B646}" srcOrd="1" destOrd="0" presId="urn:microsoft.com/office/officeart/2005/8/layout/balance1"/>
    <dgm:cxn modelId="{3985CE96-B95E-4F5B-91A8-CBC974D52C76}" type="presParOf" srcId="{3EF1B982-4936-472C-A478-D4B7B4E9EDCB}" destId="{3B2DA3A7-7A74-4DE7-A39C-2CF076572371}" srcOrd="2" destOrd="0" presId="urn:microsoft.com/office/officeart/2005/8/layout/balance1"/>
    <dgm:cxn modelId="{AE0BF9CB-E022-4A8B-BD95-8FF47C8E7495}" type="presParOf" srcId="{3EF1B982-4936-472C-A478-D4B7B4E9EDCB}" destId="{3C18D9E0-B289-4296-9B25-A30ED6FF09CF}" srcOrd="3" destOrd="0" presId="urn:microsoft.com/office/officeart/2005/8/layout/balance1"/>
    <dgm:cxn modelId="{8FD8F7CB-3C73-4B2F-BA53-04FA5B31F982}" type="presParOf" srcId="{3EF1B982-4936-472C-A478-D4B7B4E9EDCB}" destId="{25B78E25-5A41-4792-90AF-9310164A3E30}" srcOrd="4" destOrd="0" presId="urn:microsoft.com/office/officeart/2005/8/layout/balance1"/>
    <dgm:cxn modelId="{7AE39B52-A12B-4E14-98E5-FBB027AFC225}" type="presParOf" srcId="{3EF1B982-4936-472C-A478-D4B7B4E9EDCB}" destId="{BB2AF882-6C90-4946-B167-80F3D5665A68}" srcOrd="5" destOrd="0" presId="urn:microsoft.com/office/officeart/2005/8/layout/balance1"/>
    <dgm:cxn modelId="{55E69E5C-48FB-494C-95E5-5A01FB134E38}" type="presParOf" srcId="{3EF1B982-4936-472C-A478-D4B7B4E9EDCB}" destId="{3CDB5315-5B60-4473-88F1-E69F7DFBF530}" srcOrd="6" destOrd="0" presId="urn:microsoft.com/office/officeart/2005/8/layout/balance1"/>
    <dgm:cxn modelId="{A0366130-3E07-4953-8CAC-A171636590F2}" type="presParOf" srcId="{3EF1B982-4936-472C-A478-D4B7B4E9EDCB}" destId="{0FF2E18F-D1DB-4157-BA69-C9682EB1F160}"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E07FA7-7DF4-4B96-8FC7-0B07BEA9AE5C}" type="doc">
      <dgm:prSet loTypeId="urn:microsoft.com/office/officeart/2005/8/layout/lProcess3" loCatId="process" qsTypeId="urn:microsoft.com/office/officeart/2005/8/quickstyle/simple2" qsCatId="simple" csTypeId="urn:microsoft.com/office/officeart/2005/8/colors/colorful3" csCatId="colorful" phldr="1"/>
      <dgm:spPr/>
      <dgm:t>
        <a:bodyPr/>
        <a:lstStyle/>
        <a:p>
          <a:endParaRPr lang="fr-FR"/>
        </a:p>
      </dgm:t>
    </dgm:pt>
    <dgm:pt modelId="{7A21B114-F96D-4FC4-850C-DCCAC10B2BC1}">
      <dgm:prSet phldrT="[Texte]" custT="1"/>
      <dgm:spPr/>
      <dgm:t>
        <a:bodyPr/>
        <a:lstStyle/>
        <a:p>
          <a:r>
            <a:rPr lang="fr-FR" sz="1400" dirty="0" smtClean="0">
              <a:effectLst/>
              <a:latin typeface="Times New Roman" panose="02020603050405020304" pitchFamily="18" charset="0"/>
              <a:ea typeface="Calibri" panose="020F0502020204030204" pitchFamily="34" charset="0"/>
              <a:cs typeface="Times New Roman" panose="02020603050405020304" pitchFamily="18" charset="0"/>
            </a:rPr>
            <a:t>Conisation</a:t>
          </a:r>
          <a:endParaRPr lang="fr-FR" sz="1400" dirty="0"/>
        </a:p>
      </dgm:t>
    </dgm:pt>
    <dgm:pt modelId="{C77144C4-5531-4AAA-91DD-372A10D5795E}" type="parTrans" cxnId="{842D3808-6321-4FE1-83B6-70030CB04B65}">
      <dgm:prSet/>
      <dgm:spPr/>
      <dgm:t>
        <a:bodyPr/>
        <a:lstStyle/>
        <a:p>
          <a:endParaRPr lang="fr-FR" sz="1400"/>
        </a:p>
      </dgm:t>
    </dgm:pt>
    <dgm:pt modelId="{E4782BB6-857B-4BFF-87A7-D91AC8643F72}" type="sibTrans" cxnId="{842D3808-6321-4FE1-83B6-70030CB04B65}">
      <dgm:prSet/>
      <dgm:spPr/>
      <dgm:t>
        <a:bodyPr/>
        <a:lstStyle/>
        <a:p>
          <a:endParaRPr lang="fr-FR" sz="1400"/>
        </a:p>
      </dgm:t>
    </dgm:pt>
    <dgm:pt modelId="{6AF5CB71-F711-4400-8625-A2FEDDDA95C7}">
      <dgm:prSet phldrT="[Texte]" custT="1"/>
      <dgm:spPr/>
      <dgm:t>
        <a:bodyPr/>
        <a:lstStyle/>
        <a:p>
          <a:r>
            <a:rPr lang="fr-FR" sz="1400" dirty="0" smtClean="0"/>
            <a:t>1</a:t>
          </a:r>
          <a:endParaRPr lang="fr-FR" sz="1400" dirty="0"/>
        </a:p>
      </dgm:t>
    </dgm:pt>
    <dgm:pt modelId="{0BBFC317-1834-4D88-8BC9-BE8495E83071}" type="parTrans" cxnId="{BD775AC2-DBD7-4E5E-9083-6C35A76152D0}">
      <dgm:prSet/>
      <dgm:spPr/>
      <dgm:t>
        <a:bodyPr/>
        <a:lstStyle/>
        <a:p>
          <a:endParaRPr lang="fr-FR" sz="1400"/>
        </a:p>
      </dgm:t>
    </dgm:pt>
    <dgm:pt modelId="{2621FA76-6C7A-40E2-9298-42AD2D22E699}" type="sibTrans" cxnId="{BD775AC2-DBD7-4E5E-9083-6C35A76152D0}">
      <dgm:prSet/>
      <dgm:spPr/>
      <dgm:t>
        <a:bodyPr/>
        <a:lstStyle/>
        <a:p>
          <a:endParaRPr lang="fr-FR" sz="1400"/>
        </a:p>
      </dgm:t>
    </dgm:pt>
    <dgm:pt modelId="{4BDED859-59FD-4D86-838F-763191A9B563}">
      <dgm:prSet phldrT="[Texte]" custT="1"/>
      <dgm:spPr/>
      <dgm:t>
        <a:bodyPr/>
        <a:lstStyle/>
        <a:p>
          <a:r>
            <a:rPr lang="fr-FR" sz="1400" dirty="0" smtClean="0"/>
            <a:t>0.7%</a:t>
          </a:r>
          <a:endParaRPr lang="fr-FR" sz="1400" dirty="0"/>
        </a:p>
      </dgm:t>
    </dgm:pt>
    <dgm:pt modelId="{23385138-3257-4FF2-A175-162F93586401}" type="parTrans" cxnId="{DD4C5F59-D3CE-4DC1-845D-46A93B2847FF}">
      <dgm:prSet/>
      <dgm:spPr/>
      <dgm:t>
        <a:bodyPr/>
        <a:lstStyle/>
        <a:p>
          <a:endParaRPr lang="fr-FR" sz="1400"/>
        </a:p>
      </dgm:t>
    </dgm:pt>
    <dgm:pt modelId="{91F12D96-B471-4BDE-A79C-AF5F16CD3F9A}" type="sibTrans" cxnId="{DD4C5F59-D3CE-4DC1-845D-46A93B2847FF}">
      <dgm:prSet/>
      <dgm:spPr/>
      <dgm:t>
        <a:bodyPr/>
        <a:lstStyle/>
        <a:p>
          <a:endParaRPr lang="fr-FR" sz="1400"/>
        </a:p>
      </dgm:t>
    </dgm:pt>
    <dgm:pt modelId="{42A30830-A4B7-45B0-B6E4-8F8ADB38705D}">
      <dgm:prSet phldrT="[Texte]" custT="1"/>
      <dgm:spPr/>
      <dgm:t>
        <a:bodyPr/>
        <a:lstStyle/>
        <a:p>
          <a:r>
            <a:rPr lang="fr-FR" sz="1400" dirty="0" smtClean="0"/>
            <a:t>2,7%</a:t>
          </a:r>
          <a:endParaRPr lang="fr-FR" sz="1400" dirty="0"/>
        </a:p>
      </dgm:t>
    </dgm:pt>
    <dgm:pt modelId="{12CD3F10-5779-49D4-B929-A553388F9AA0}" type="parTrans" cxnId="{04B14B87-B0A8-45CC-A920-4F9BB90F7119}">
      <dgm:prSet/>
      <dgm:spPr/>
      <dgm:t>
        <a:bodyPr/>
        <a:lstStyle/>
        <a:p>
          <a:endParaRPr lang="fr-FR" sz="1400"/>
        </a:p>
      </dgm:t>
    </dgm:pt>
    <dgm:pt modelId="{8E983A36-512B-48A7-BB0D-6388AEB25597}" type="sibTrans" cxnId="{04B14B87-B0A8-45CC-A920-4F9BB90F7119}">
      <dgm:prSet/>
      <dgm:spPr/>
      <dgm:t>
        <a:bodyPr/>
        <a:lstStyle/>
        <a:p>
          <a:endParaRPr lang="fr-FR" sz="1400"/>
        </a:p>
      </dgm:t>
    </dgm:pt>
    <dgm:pt modelId="{3DFB8C95-6C8E-485D-9406-665EAFE33DEE}">
      <dgm:prSet phldrT="[Texte]" custT="1"/>
      <dgm:spPr/>
      <dgm:t>
        <a:bodyPr/>
        <a:lstStyle/>
        <a:p>
          <a:r>
            <a:rPr lang="fr-FR" sz="1400" dirty="0" smtClean="0"/>
            <a:t>6,1%</a:t>
          </a:r>
          <a:endParaRPr lang="fr-FR" sz="1400" dirty="0"/>
        </a:p>
      </dgm:t>
    </dgm:pt>
    <dgm:pt modelId="{FFB7C3E3-57A1-40E2-91F8-CAF18DA052D7}" type="parTrans" cxnId="{0BA3BA1F-3DBD-4443-BC97-36761B1A90F7}">
      <dgm:prSet/>
      <dgm:spPr/>
      <dgm:t>
        <a:bodyPr/>
        <a:lstStyle/>
        <a:p>
          <a:endParaRPr lang="fr-FR" sz="1400"/>
        </a:p>
      </dgm:t>
    </dgm:pt>
    <dgm:pt modelId="{13D581A0-73BE-4079-8AFE-526E629D5DC7}" type="sibTrans" cxnId="{0BA3BA1F-3DBD-4443-BC97-36761B1A90F7}">
      <dgm:prSet/>
      <dgm:spPr/>
      <dgm:t>
        <a:bodyPr/>
        <a:lstStyle/>
        <a:p>
          <a:endParaRPr lang="fr-FR" sz="1400"/>
        </a:p>
      </dgm:t>
    </dgm:pt>
    <dgm:pt modelId="{2BB02097-6A37-4FAA-997E-3BCF170F6FA9}">
      <dgm:prSet phldrT="[Texte]" custT="1"/>
      <dgm:spPr/>
      <dgm:t>
        <a:bodyPr/>
        <a:lstStyle/>
        <a:p>
          <a:r>
            <a:rPr lang="fr-FR" sz="1400" dirty="0" smtClean="0"/>
            <a:t>10</a:t>
          </a:r>
          <a:endParaRPr lang="fr-FR" sz="1400" dirty="0"/>
        </a:p>
      </dgm:t>
    </dgm:pt>
    <dgm:pt modelId="{336EE7B1-6B05-4072-B32C-37088FE92D3A}" type="parTrans" cxnId="{DB4F82DE-D9F8-4209-87C2-1479802F50ED}">
      <dgm:prSet/>
      <dgm:spPr/>
      <dgm:t>
        <a:bodyPr/>
        <a:lstStyle/>
        <a:p>
          <a:endParaRPr lang="fr-FR" sz="1400"/>
        </a:p>
      </dgm:t>
    </dgm:pt>
    <dgm:pt modelId="{6D497DE9-9390-401B-AC46-11A412B4B76B}" type="sibTrans" cxnId="{DB4F82DE-D9F8-4209-87C2-1479802F50ED}">
      <dgm:prSet/>
      <dgm:spPr/>
      <dgm:t>
        <a:bodyPr/>
        <a:lstStyle/>
        <a:p>
          <a:endParaRPr lang="fr-FR" sz="1400"/>
        </a:p>
      </dgm:t>
    </dgm:pt>
    <dgm:pt modelId="{EC3CFEBE-0087-47BE-9F83-53E06E589AAE}">
      <dgm:prSet phldrT="[Texte]" custT="1"/>
      <dgm:spPr/>
      <dgm:t>
        <a:bodyPr/>
        <a:lstStyle/>
        <a:p>
          <a:r>
            <a:rPr lang="fr-FR" sz="1400" dirty="0" smtClean="0"/>
            <a:t>18</a:t>
          </a:r>
          <a:endParaRPr lang="fr-FR" sz="1400" dirty="0"/>
        </a:p>
      </dgm:t>
    </dgm:pt>
    <dgm:pt modelId="{39C8FFC8-585D-47B7-A512-A3AD6ACEF9BC}" type="parTrans" cxnId="{0D979ADE-58AD-43D8-9F12-CCF9320A884C}">
      <dgm:prSet/>
      <dgm:spPr/>
      <dgm:t>
        <a:bodyPr/>
        <a:lstStyle/>
        <a:p>
          <a:endParaRPr lang="fr-FR" sz="1400"/>
        </a:p>
      </dgm:t>
    </dgm:pt>
    <dgm:pt modelId="{32CF6383-5A82-4C86-AF54-89BEE159C275}" type="sibTrans" cxnId="{0D979ADE-58AD-43D8-9F12-CCF9320A884C}">
      <dgm:prSet/>
      <dgm:spPr/>
      <dgm:t>
        <a:bodyPr/>
        <a:lstStyle/>
        <a:p>
          <a:endParaRPr lang="fr-FR" sz="1400"/>
        </a:p>
      </dgm:t>
    </dgm:pt>
    <dgm:pt modelId="{F675F872-AA6F-4F31-A518-E4AAF79AFCEA}">
      <dgm:prSet phldrT="[Texte]" custT="1"/>
      <dgm:spPr/>
      <dgm:t>
        <a:bodyPr/>
        <a:lstStyle/>
        <a:p>
          <a:r>
            <a:rPr lang="fr-FR" sz="1400" dirty="0" smtClean="0"/>
            <a:t>12,1%</a:t>
          </a:r>
          <a:endParaRPr lang="fr-FR" sz="1400" dirty="0"/>
        </a:p>
      </dgm:t>
    </dgm:pt>
    <dgm:pt modelId="{BCB01118-571E-4EE1-A836-CD21B11503B3}" type="parTrans" cxnId="{B07231B4-D9E7-4294-9783-1DE9BDCEDCC8}">
      <dgm:prSet/>
      <dgm:spPr/>
      <dgm:t>
        <a:bodyPr/>
        <a:lstStyle/>
        <a:p>
          <a:endParaRPr lang="fr-FR" sz="1400"/>
        </a:p>
      </dgm:t>
    </dgm:pt>
    <dgm:pt modelId="{1D026C10-360C-4028-ADA9-13036F301E95}" type="sibTrans" cxnId="{B07231B4-D9E7-4294-9783-1DE9BDCEDCC8}">
      <dgm:prSet/>
      <dgm:spPr/>
      <dgm:t>
        <a:bodyPr/>
        <a:lstStyle/>
        <a:p>
          <a:endParaRPr lang="fr-FR" sz="1400"/>
        </a:p>
      </dgm:t>
    </dgm:pt>
    <dgm:pt modelId="{F7B7E981-6D63-4BEE-A680-29A314B1F41C}">
      <dgm:prSet custT="1"/>
      <dgm:spPr/>
      <dgm:t>
        <a:bodyPr/>
        <a:lstStyle/>
        <a:p>
          <a:pPr rtl="0"/>
          <a:r>
            <a:rPr lang="fr-FR" sz="1400" b="0" i="0" u="none" dirty="0" smtClean="0"/>
            <a:t>5,4%</a:t>
          </a:r>
          <a:endParaRPr lang="fr-FR" sz="1400" b="0" i="0" u="none" dirty="0"/>
        </a:p>
      </dgm:t>
    </dgm:pt>
    <dgm:pt modelId="{DA10E746-456E-464A-88DF-7DABF87B10BF}" type="parTrans" cxnId="{F6C031FB-F89A-4348-AEBF-10F4C67E2A96}">
      <dgm:prSet/>
      <dgm:spPr/>
      <dgm:t>
        <a:bodyPr/>
        <a:lstStyle/>
        <a:p>
          <a:endParaRPr lang="fr-FR" sz="1400"/>
        </a:p>
      </dgm:t>
    </dgm:pt>
    <dgm:pt modelId="{CD6F876D-A466-491F-A16A-EB097954857D}" type="sibTrans" cxnId="{F6C031FB-F89A-4348-AEBF-10F4C67E2A96}">
      <dgm:prSet/>
      <dgm:spPr/>
      <dgm:t>
        <a:bodyPr/>
        <a:lstStyle/>
        <a:p>
          <a:endParaRPr lang="fr-FR" sz="1400"/>
        </a:p>
      </dgm:t>
    </dgm:pt>
    <dgm:pt modelId="{F73B8C13-2273-48F4-9DFB-53F70AA96C71}">
      <dgm:prSet custT="1"/>
      <dgm:spPr/>
      <dgm:t>
        <a:bodyPr/>
        <a:lstStyle/>
        <a:p>
          <a:pPr rtl="0"/>
          <a:r>
            <a:rPr lang="fr-FR" sz="1400" b="0" i="0" u="none" dirty="0" smtClean="0"/>
            <a:t>4</a:t>
          </a:r>
          <a:endParaRPr lang="fr-FR" sz="1400" b="0" i="0" u="none" dirty="0"/>
        </a:p>
      </dgm:t>
    </dgm:pt>
    <dgm:pt modelId="{C2474E2E-1614-44BD-A3DC-5BF72AFE7BFA}" type="parTrans" cxnId="{66C6E114-032B-4B4C-8F15-81ABFD1EB3CE}">
      <dgm:prSet/>
      <dgm:spPr/>
      <dgm:t>
        <a:bodyPr/>
        <a:lstStyle/>
        <a:p>
          <a:endParaRPr lang="fr-FR" sz="1400"/>
        </a:p>
      </dgm:t>
    </dgm:pt>
    <dgm:pt modelId="{BC267A87-B676-4104-B8F7-9F10D4683265}" type="sibTrans" cxnId="{66C6E114-032B-4B4C-8F15-81ABFD1EB3CE}">
      <dgm:prSet/>
      <dgm:spPr/>
      <dgm:t>
        <a:bodyPr/>
        <a:lstStyle/>
        <a:p>
          <a:endParaRPr lang="fr-FR" sz="1400"/>
        </a:p>
      </dgm:t>
    </dgm:pt>
    <dgm:pt modelId="{E8A07E9B-BB95-4775-BF27-2CBEED8CFEF0}">
      <dgm:prSet custT="1"/>
      <dgm:spPr/>
      <dgm:t>
        <a:bodyPr/>
        <a:lstStyle/>
        <a:p>
          <a:pPr rtl="0"/>
          <a:r>
            <a:rPr lang="fr-FR" sz="1400" b="0" i="0" u="none" dirty="0" smtClean="0"/>
            <a:t>Hystérectomie totale par voie basse</a:t>
          </a:r>
          <a:endParaRPr lang="fr-FR" sz="1400" b="0" i="0" u="none" dirty="0"/>
        </a:p>
      </dgm:t>
    </dgm:pt>
    <dgm:pt modelId="{AFD131E3-7E3A-42F5-89B4-31A7436DEAC4}" type="parTrans" cxnId="{2E8CFA4A-132D-4FE0-9667-C61FCB972A9B}">
      <dgm:prSet/>
      <dgm:spPr/>
      <dgm:t>
        <a:bodyPr/>
        <a:lstStyle/>
        <a:p>
          <a:endParaRPr lang="fr-FR" sz="1400"/>
        </a:p>
      </dgm:t>
    </dgm:pt>
    <dgm:pt modelId="{D9AEAFBD-408C-4BF3-8C8B-3C0B13693896}" type="sibTrans" cxnId="{2E8CFA4A-132D-4FE0-9667-C61FCB972A9B}">
      <dgm:prSet/>
      <dgm:spPr/>
      <dgm:t>
        <a:bodyPr/>
        <a:lstStyle/>
        <a:p>
          <a:endParaRPr lang="fr-FR" sz="1400"/>
        </a:p>
      </dgm:t>
    </dgm:pt>
    <dgm:pt modelId="{F9AB015B-8446-4559-B237-1D5826A335E4}">
      <dgm:prSet custT="1"/>
      <dgm:spPr/>
      <dgm:t>
        <a:bodyPr/>
        <a:lstStyle/>
        <a:p>
          <a:r>
            <a:rPr lang="fr-FR" sz="1400" dirty="0" smtClean="0">
              <a:effectLst/>
              <a:latin typeface="Times New Roman" panose="02020603050405020304" pitchFamily="18" charset="0"/>
              <a:ea typeface="Calibri" panose="020F0502020204030204" pitchFamily="34" charset="0"/>
              <a:cs typeface="Times New Roman" panose="02020603050405020304" pitchFamily="18" charset="0"/>
            </a:rPr>
            <a:t>Référence pour cancer du col</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C155A0DE-C027-4022-951D-506CDD58494A}" type="parTrans" cxnId="{1786DA9B-7392-47D9-B7A1-97EB19A5D0C4}">
      <dgm:prSet/>
      <dgm:spPr/>
      <dgm:t>
        <a:bodyPr/>
        <a:lstStyle/>
        <a:p>
          <a:endParaRPr lang="fr-FR" sz="1400"/>
        </a:p>
      </dgm:t>
    </dgm:pt>
    <dgm:pt modelId="{F1DD8505-C368-4ADC-8BCB-648F6F4CAF00}" type="sibTrans" cxnId="{1786DA9B-7392-47D9-B7A1-97EB19A5D0C4}">
      <dgm:prSet/>
      <dgm:spPr/>
      <dgm:t>
        <a:bodyPr/>
        <a:lstStyle/>
        <a:p>
          <a:endParaRPr lang="fr-FR" sz="1400"/>
        </a:p>
      </dgm:t>
    </dgm:pt>
    <dgm:pt modelId="{CD1BB4DF-C19B-4E12-9698-95298E17A533}">
      <dgm:prSet custT="1"/>
      <dgm:spPr/>
      <dgm:t>
        <a:bodyPr/>
        <a:lstStyle/>
        <a:p>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8</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D0E5A224-3022-466D-A807-71C2BBE16E39}" type="parTrans" cxnId="{4C86505E-7941-4E14-B777-06D79059F3F1}">
      <dgm:prSet/>
      <dgm:spPr/>
      <dgm:t>
        <a:bodyPr/>
        <a:lstStyle/>
        <a:p>
          <a:endParaRPr lang="fr-FR" sz="1400"/>
        </a:p>
      </dgm:t>
    </dgm:pt>
    <dgm:pt modelId="{26A45CD6-CE52-4853-A96B-00CADC6AC0EB}" type="sibTrans" cxnId="{4C86505E-7941-4E14-B777-06D79059F3F1}">
      <dgm:prSet/>
      <dgm:spPr/>
      <dgm:t>
        <a:bodyPr/>
        <a:lstStyle/>
        <a:p>
          <a:endParaRPr lang="fr-FR" sz="1400"/>
        </a:p>
      </dgm:t>
    </dgm:pt>
    <dgm:pt modelId="{3789DB38-8478-42D8-8199-1653AAE0DC29}">
      <dgm:prSet custT="1"/>
      <dgm:spPr/>
      <dgm:t>
        <a:bodyPr/>
        <a:lstStyle/>
        <a:p>
          <a:r>
            <a:rPr lang="fr-FR" sz="1400" dirty="0" smtClean="0">
              <a:effectLst/>
              <a:latin typeface="Times New Roman" panose="02020603050405020304" pitchFamily="18" charset="0"/>
              <a:ea typeface="Calibri" panose="020F0502020204030204" pitchFamily="34" charset="0"/>
              <a:cs typeface="Times New Roman" panose="02020603050405020304" pitchFamily="18" charset="0"/>
            </a:rPr>
            <a:t>Perdue de vue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7DA89902-59E8-426A-AB0E-2F8D23841ABE}" type="parTrans" cxnId="{37119039-CB9B-40FF-8DBB-8AC945F4973F}">
      <dgm:prSet/>
      <dgm:spPr/>
      <dgm:t>
        <a:bodyPr/>
        <a:lstStyle/>
        <a:p>
          <a:endParaRPr lang="fr-FR" sz="1400"/>
        </a:p>
      </dgm:t>
    </dgm:pt>
    <dgm:pt modelId="{91EABBA2-600F-46EF-8F86-5252E75999B8}" type="sibTrans" cxnId="{37119039-CB9B-40FF-8DBB-8AC945F4973F}">
      <dgm:prSet/>
      <dgm:spPr/>
      <dgm:t>
        <a:bodyPr/>
        <a:lstStyle/>
        <a:p>
          <a:endParaRPr lang="fr-FR" sz="1400"/>
        </a:p>
      </dgm:t>
    </dgm:pt>
    <dgm:pt modelId="{292C4227-7FEF-4706-BB73-0DC700C36B0B}">
      <dgm:prSet custT="1"/>
      <dgm:spPr/>
      <dgm:t>
        <a:bodyPr/>
        <a:lstStyle/>
        <a:p>
          <a:r>
            <a:rPr lang="fr-FR" sz="1400" dirty="0" smtClean="0">
              <a:effectLst/>
              <a:latin typeface="Times New Roman" panose="02020603050405020304" pitchFamily="18" charset="0"/>
              <a:ea typeface="Calibri" panose="020F0502020204030204" pitchFamily="34" charset="0"/>
              <a:cs typeface="Times New Roman" panose="02020603050405020304" pitchFamily="18" charset="0"/>
            </a:rPr>
            <a:t>Retournée chez le médecin traitant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AB2AA0F8-9A69-4D1F-8B66-B5C8F3DBA6E7}" type="parTrans" cxnId="{118D7135-7634-48C4-A7DE-E2B4BD403EA2}">
      <dgm:prSet/>
      <dgm:spPr/>
      <dgm:t>
        <a:bodyPr/>
        <a:lstStyle/>
        <a:p>
          <a:endParaRPr lang="fr-FR" sz="1400"/>
        </a:p>
      </dgm:t>
    </dgm:pt>
    <dgm:pt modelId="{DC6B2BB9-1A52-4314-BE7B-ACFDF30B387D}" type="sibTrans" cxnId="{118D7135-7634-48C4-A7DE-E2B4BD403EA2}">
      <dgm:prSet/>
      <dgm:spPr/>
      <dgm:t>
        <a:bodyPr/>
        <a:lstStyle/>
        <a:p>
          <a:endParaRPr lang="fr-FR" sz="1400"/>
        </a:p>
      </dgm:t>
    </dgm:pt>
    <dgm:pt modelId="{2B07DAA8-C0F1-4A24-A4A9-C41271A91F8C}">
      <dgm:prSet phldrT="[Texte]" custT="1"/>
      <dgm:spPr/>
      <dgm:t>
        <a:bodyPr/>
        <a:lstStyle/>
        <a:p>
          <a:r>
            <a:rPr lang="fr-FR" sz="1400" dirty="0" smtClean="0"/>
            <a:t>108</a:t>
          </a:r>
          <a:endParaRPr lang="fr-FR" sz="1400" dirty="0"/>
        </a:p>
      </dgm:t>
    </dgm:pt>
    <dgm:pt modelId="{266DEB55-3AD8-4522-9959-B0AFDC5EEFA7}" type="parTrans" cxnId="{022BEC3F-8B9E-41A0-A799-F90FBEC3C932}">
      <dgm:prSet/>
      <dgm:spPr/>
      <dgm:t>
        <a:bodyPr/>
        <a:lstStyle/>
        <a:p>
          <a:endParaRPr lang="fr-FR" sz="1400"/>
        </a:p>
      </dgm:t>
    </dgm:pt>
    <dgm:pt modelId="{4F114482-ED32-4A0E-9A87-ED0B37BEA0EE}" type="sibTrans" cxnId="{022BEC3F-8B9E-41A0-A799-F90FBEC3C932}">
      <dgm:prSet/>
      <dgm:spPr/>
      <dgm:t>
        <a:bodyPr/>
        <a:lstStyle/>
        <a:p>
          <a:endParaRPr lang="fr-FR" sz="1400"/>
        </a:p>
      </dgm:t>
    </dgm:pt>
    <dgm:pt modelId="{85629347-E381-4D52-BC37-8AD2A5246378}">
      <dgm:prSet phldrT="[Texte]" custT="1"/>
      <dgm:spPr/>
      <dgm:t>
        <a:bodyPr/>
        <a:lstStyle/>
        <a:p>
          <a:r>
            <a:rPr lang="fr-FR" sz="1400" dirty="0" smtClean="0"/>
            <a:t>72.5%</a:t>
          </a:r>
          <a:endParaRPr lang="fr-FR" sz="1400" dirty="0"/>
        </a:p>
      </dgm:t>
    </dgm:pt>
    <dgm:pt modelId="{50371AAC-E828-433E-91E8-7C4689E17114}" type="parTrans" cxnId="{7B0ED66B-1F99-4B2D-BEBD-2FEDD22D2EE2}">
      <dgm:prSet/>
      <dgm:spPr/>
      <dgm:t>
        <a:bodyPr/>
        <a:lstStyle/>
        <a:p>
          <a:endParaRPr lang="fr-FR" sz="1400"/>
        </a:p>
      </dgm:t>
    </dgm:pt>
    <dgm:pt modelId="{F67688F0-37D0-47B4-B01C-A47F8563C9D9}" type="sibTrans" cxnId="{7B0ED66B-1F99-4B2D-BEBD-2FEDD22D2EE2}">
      <dgm:prSet/>
      <dgm:spPr/>
      <dgm:t>
        <a:bodyPr/>
        <a:lstStyle/>
        <a:p>
          <a:endParaRPr lang="fr-FR" sz="1400"/>
        </a:p>
      </dgm:t>
    </dgm:pt>
    <dgm:pt modelId="{9E7F499E-1191-406E-85C5-614BD0E792A3}">
      <dgm:prSet custT="1"/>
      <dgm:spPr/>
      <dgm:t>
        <a:bodyPr/>
        <a:lstStyle/>
        <a:p>
          <a:r>
            <a:rPr lang="fr-FR" sz="1400" dirty="0" smtClean="0">
              <a:effectLst/>
              <a:latin typeface="Times New Roman" panose="02020603050405020304" pitchFamily="18" charset="0"/>
              <a:ea typeface="Calibri" panose="020F0502020204030204" pitchFamily="34" charset="0"/>
              <a:cs typeface="Times New Roman" panose="02020603050405020304" pitchFamily="18" charset="0"/>
            </a:rPr>
            <a:t>Surveillance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4D9D543D-9A4D-4563-BCF9-9E6A74A5C608}" type="parTrans" cxnId="{086DB6AD-9528-49C5-A0C7-439A752C3C87}">
      <dgm:prSet/>
      <dgm:spPr/>
      <dgm:t>
        <a:bodyPr/>
        <a:lstStyle/>
        <a:p>
          <a:endParaRPr lang="fr-FR" sz="1400"/>
        </a:p>
      </dgm:t>
    </dgm:pt>
    <dgm:pt modelId="{0FD93720-7016-4001-BA67-32C9A6CA4A45}" type="sibTrans" cxnId="{086DB6AD-9528-49C5-A0C7-439A752C3C87}">
      <dgm:prSet/>
      <dgm:spPr/>
      <dgm:t>
        <a:bodyPr/>
        <a:lstStyle/>
        <a:p>
          <a:endParaRPr lang="fr-FR" sz="1400"/>
        </a:p>
      </dgm:t>
    </dgm:pt>
    <dgm:pt modelId="{CBB58385-7B2C-4914-9C45-E071D3E14585}" type="pres">
      <dgm:prSet presAssocID="{5AE07FA7-7DF4-4B96-8FC7-0B07BEA9AE5C}" presName="Name0" presStyleCnt="0">
        <dgm:presLayoutVars>
          <dgm:chPref val="3"/>
          <dgm:dir/>
          <dgm:animLvl val="lvl"/>
          <dgm:resizeHandles/>
        </dgm:presLayoutVars>
      </dgm:prSet>
      <dgm:spPr/>
      <dgm:t>
        <a:bodyPr/>
        <a:lstStyle/>
        <a:p>
          <a:endParaRPr lang="fr-FR"/>
        </a:p>
      </dgm:t>
    </dgm:pt>
    <dgm:pt modelId="{44B58AF3-671B-49E0-BF99-DC0109D0AEBE}" type="pres">
      <dgm:prSet presAssocID="{7A21B114-F96D-4FC4-850C-DCCAC10B2BC1}" presName="horFlow" presStyleCnt="0"/>
      <dgm:spPr/>
    </dgm:pt>
    <dgm:pt modelId="{6668B8EE-56D5-4035-B33B-C7BF1822E7EE}" type="pres">
      <dgm:prSet presAssocID="{7A21B114-F96D-4FC4-850C-DCCAC10B2BC1}" presName="bigChev" presStyleLbl="node1" presStyleIdx="0" presStyleCnt="11" custScaleX="480380" custScaleY="216674" custLinFactX="-1392" custLinFactY="32273" custLinFactNeighborX="-100000" custLinFactNeighborY="100000"/>
      <dgm:spPr/>
      <dgm:t>
        <a:bodyPr/>
        <a:lstStyle/>
        <a:p>
          <a:endParaRPr lang="fr-FR"/>
        </a:p>
      </dgm:t>
    </dgm:pt>
    <dgm:pt modelId="{3908F005-CB2E-4D26-A036-605FBA6FE978}" type="pres">
      <dgm:prSet presAssocID="{0BBFC317-1834-4D88-8BC9-BE8495E83071}" presName="parTrans" presStyleCnt="0"/>
      <dgm:spPr/>
    </dgm:pt>
    <dgm:pt modelId="{1CA31079-DD61-456A-9955-3FA1E3EC06B2}" type="pres">
      <dgm:prSet presAssocID="{6AF5CB71-F711-4400-8625-A2FEDDDA95C7}" presName="node" presStyleLbl="alignAccFollowNode1" presStyleIdx="0" presStyleCnt="7" custScaleX="392116" custScaleY="225026" custLinFactX="58358" custLinFactY="99822" custLinFactNeighborX="100000" custLinFactNeighborY="100000">
        <dgm:presLayoutVars>
          <dgm:bulletEnabled val="1"/>
        </dgm:presLayoutVars>
      </dgm:prSet>
      <dgm:spPr/>
      <dgm:t>
        <a:bodyPr/>
        <a:lstStyle/>
        <a:p>
          <a:endParaRPr lang="fr-FR"/>
        </a:p>
      </dgm:t>
    </dgm:pt>
    <dgm:pt modelId="{BAA87D48-93C5-45BE-A786-088F72A7F3BC}" type="pres">
      <dgm:prSet presAssocID="{2621FA76-6C7A-40E2-9298-42AD2D22E699}" presName="sibTrans" presStyleCnt="0"/>
      <dgm:spPr/>
    </dgm:pt>
    <dgm:pt modelId="{110C7F38-231B-447C-AA5F-275761EA94C0}" type="pres">
      <dgm:prSet presAssocID="{4BDED859-59FD-4D86-838F-763191A9B563}" presName="node" presStyleLbl="alignAccFollowNode1" presStyleIdx="1" presStyleCnt="7" custScaleX="425981" custScaleY="225089" custLinFactX="200000" custLinFactY="100000" custLinFactNeighborX="269390" custLinFactNeighborY="170298">
        <dgm:presLayoutVars>
          <dgm:bulletEnabled val="1"/>
        </dgm:presLayoutVars>
      </dgm:prSet>
      <dgm:spPr/>
      <dgm:t>
        <a:bodyPr/>
        <a:lstStyle/>
        <a:p>
          <a:endParaRPr lang="fr-FR"/>
        </a:p>
      </dgm:t>
    </dgm:pt>
    <dgm:pt modelId="{5C626058-77F4-4F5B-B48B-31F1FD1F1412}" type="pres">
      <dgm:prSet presAssocID="{7A21B114-F96D-4FC4-850C-DCCAC10B2BC1}" presName="vSp" presStyleCnt="0"/>
      <dgm:spPr/>
    </dgm:pt>
    <dgm:pt modelId="{913DD303-DBD1-4A6C-9FDE-274F45D7387E}" type="pres">
      <dgm:prSet presAssocID="{42A30830-A4B7-45B0-B6E4-8F8ADB38705D}" presName="horFlow" presStyleCnt="0"/>
      <dgm:spPr/>
    </dgm:pt>
    <dgm:pt modelId="{AE0F6948-ABF7-4B85-97B9-1E81CE2858E8}" type="pres">
      <dgm:prSet presAssocID="{42A30830-A4B7-45B0-B6E4-8F8ADB38705D}" presName="bigChev" presStyleLbl="node1" presStyleIdx="1" presStyleCnt="11" custScaleX="353849" custScaleY="304689" custLinFactX="826663" custLinFactY="383193" custLinFactNeighborX="900000" custLinFactNeighborY="400000"/>
      <dgm:spPr/>
      <dgm:t>
        <a:bodyPr/>
        <a:lstStyle/>
        <a:p>
          <a:endParaRPr lang="fr-FR"/>
        </a:p>
      </dgm:t>
    </dgm:pt>
    <dgm:pt modelId="{FB1E83FF-8D73-455D-A8A0-AE08C7BF378B}" type="pres">
      <dgm:prSet presAssocID="{FFB7C3E3-57A1-40E2-91F8-CAF18DA052D7}" presName="parTrans" presStyleCnt="0"/>
      <dgm:spPr/>
    </dgm:pt>
    <dgm:pt modelId="{7583318F-BA9A-4D68-8F8A-0B5376654D69}" type="pres">
      <dgm:prSet presAssocID="{3DFB8C95-6C8E-485D-9406-665EAFE33DEE}" presName="node" presStyleLbl="alignAccFollowNode1" presStyleIdx="2" presStyleCnt="7" custScaleX="456600" custScaleY="231137" custLinFactX="622509" custLinFactY="140070" custLinFactNeighborX="700000" custLinFactNeighborY="200000">
        <dgm:presLayoutVars>
          <dgm:bulletEnabled val="1"/>
        </dgm:presLayoutVars>
      </dgm:prSet>
      <dgm:spPr/>
      <dgm:t>
        <a:bodyPr/>
        <a:lstStyle/>
        <a:p>
          <a:endParaRPr lang="fr-FR"/>
        </a:p>
      </dgm:t>
    </dgm:pt>
    <dgm:pt modelId="{378E6D75-E7C9-407D-90EF-97438CCABB7C}" type="pres">
      <dgm:prSet presAssocID="{13D581A0-73BE-4079-8AFE-526E629D5DC7}" presName="sibTrans" presStyleCnt="0"/>
      <dgm:spPr/>
    </dgm:pt>
    <dgm:pt modelId="{AFDC0445-5C20-487B-B1B7-4763010C7F62}" type="pres">
      <dgm:prSet presAssocID="{E8A07E9B-BB95-4775-BF27-2CBEED8CFEF0}" presName="node" presStyleLbl="alignAccFollowNode1" presStyleIdx="3" presStyleCnt="7" custScaleX="566917" custScaleY="290679" custLinFactX="-757607" custLinFactY="100000" custLinFactNeighborX="-800000" custLinFactNeighborY="187131">
        <dgm:presLayoutVars>
          <dgm:bulletEnabled val="1"/>
        </dgm:presLayoutVars>
      </dgm:prSet>
      <dgm:spPr/>
      <dgm:t>
        <a:bodyPr/>
        <a:lstStyle/>
        <a:p>
          <a:endParaRPr lang="fr-FR"/>
        </a:p>
      </dgm:t>
    </dgm:pt>
    <dgm:pt modelId="{1CE920E5-37DA-423F-A2A1-107FC0D02F9D}" type="pres">
      <dgm:prSet presAssocID="{D9AEAFBD-408C-4BF3-8C8B-3C0B13693896}" presName="sibTrans" presStyleCnt="0"/>
      <dgm:spPr/>
    </dgm:pt>
    <dgm:pt modelId="{7DFC6493-9266-4143-A7C6-08C8FE8B5B4F}" type="pres">
      <dgm:prSet presAssocID="{2BB02097-6A37-4FAA-997E-3BCF170F6FA9}" presName="node" presStyleLbl="alignAccFollowNode1" presStyleIdx="4" presStyleCnt="7" custScaleX="422658" custScaleY="242215" custLinFactX="-694335" custLinFactY="125523" custLinFactNeighborX="-700000" custLinFactNeighborY="200000">
        <dgm:presLayoutVars>
          <dgm:bulletEnabled val="1"/>
        </dgm:presLayoutVars>
      </dgm:prSet>
      <dgm:spPr/>
      <dgm:t>
        <a:bodyPr/>
        <a:lstStyle/>
        <a:p>
          <a:endParaRPr lang="fr-FR"/>
        </a:p>
      </dgm:t>
    </dgm:pt>
    <dgm:pt modelId="{24A47F62-0F8B-48DC-A1FC-7A0788CFB173}" type="pres">
      <dgm:prSet presAssocID="{42A30830-A4B7-45B0-B6E4-8F8ADB38705D}" presName="vSp" presStyleCnt="0"/>
      <dgm:spPr/>
    </dgm:pt>
    <dgm:pt modelId="{60C24ECF-CD5E-402A-82CB-67FC4DE41DA7}" type="pres">
      <dgm:prSet presAssocID="{F7B7E981-6D63-4BEE-A680-29A314B1F41C}" presName="horFlow" presStyleCnt="0"/>
      <dgm:spPr/>
    </dgm:pt>
    <dgm:pt modelId="{DC76A9FA-704E-418B-B706-17B5102B9638}" type="pres">
      <dgm:prSet presAssocID="{F7B7E981-6D63-4BEE-A680-29A314B1F41C}" presName="bigChev" presStyleLbl="node1" presStyleIdx="2" presStyleCnt="11" custScaleX="319861" custScaleY="308658" custLinFactX="826704" custLinFactY="453255" custLinFactNeighborX="900000" custLinFactNeighborY="500000"/>
      <dgm:spPr/>
      <dgm:t>
        <a:bodyPr/>
        <a:lstStyle/>
        <a:p>
          <a:endParaRPr lang="fr-FR"/>
        </a:p>
      </dgm:t>
    </dgm:pt>
    <dgm:pt modelId="{920102AE-D5F0-4B77-81C6-B5F7864EA882}" type="pres">
      <dgm:prSet presAssocID="{C2474E2E-1614-44BD-A3DC-5BF72AFE7BFA}" presName="parTrans" presStyleCnt="0"/>
      <dgm:spPr/>
    </dgm:pt>
    <dgm:pt modelId="{83AB0C46-FAE4-4539-AEB8-DA9BFABF2755}" type="pres">
      <dgm:prSet presAssocID="{F73B8C13-2273-48F4-9DFB-53F70AA96C71}" presName="node" presStyleLbl="alignAccFollowNode1" presStyleIdx="5" presStyleCnt="7" custScaleX="395245" custScaleY="310050" custLinFactX="257569" custLinFactY="200000" custLinFactNeighborX="300000" custLinFactNeighborY="261682">
        <dgm:presLayoutVars>
          <dgm:bulletEnabled val="1"/>
        </dgm:presLayoutVars>
      </dgm:prSet>
      <dgm:spPr/>
      <dgm:t>
        <a:bodyPr/>
        <a:lstStyle/>
        <a:p>
          <a:endParaRPr lang="fr-FR"/>
        </a:p>
      </dgm:t>
    </dgm:pt>
    <dgm:pt modelId="{87850347-F004-4CEC-8068-8E3F4D65777A}" type="pres">
      <dgm:prSet presAssocID="{F7B7E981-6D63-4BEE-A680-29A314B1F41C}" presName="vSp" presStyleCnt="0"/>
      <dgm:spPr/>
    </dgm:pt>
    <dgm:pt modelId="{778C90B1-32CF-4BF0-8A08-4E8E8D123034}" type="pres">
      <dgm:prSet presAssocID="{F9AB015B-8446-4559-B237-1D5826A335E4}" presName="horFlow" presStyleCnt="0"/>
      <dgm:spPr/>
    </dgm:pt>
    <dgm:pt modelId="{B3EA6C35-9426-4235-A4E8-55977F1E3741}" type="pres">
      <dgm:prSet presAssocID="{F9AB015B-8446-4559-B237-1D5826A335E4}" presName="bigChev" presStyleLbl="node1" presStyleIdx="3" presStyleCnt="11" custScaleX="486731" custScaleY="276584" custLinFactY="81626" custLinFactNeighborX="-11784" custLinFactNeighborY="100000"/>
      <dgm:spPr/>
      <dgm:t>
        <a:bodyPr/>
        <a:lstStyle/>
        <a:p>
          <a:endParaRPr lang="fr-FR"/>
        </a:p>
      </dgm:t>
    </dgm:pt>
    <dgm:pt modelId="{37D37B2E-2829-45BC-800E-262E0526BC47}" type="pres">
      <dgm:prSet presAssocID="{F9AB015B-8446-4559-B237-1D5826A335E4}" presName="vSp" presStyleCnt="0"/>
      <dgm:spPr/>
    </dgm:pt>
    <dgm:pt modelId="{0B616F24-5406-46BD-9598-7D9FA0D571FC}" type="pres">
      <dgm:prSet presAssocID="{EC3CFEBE-0087-47BE-9F83-53E06E589AAE}" presName="horFlow" presStyleCnt="0"/>
      <dgm:spPr/>
    </dgm:pt>
    <dgm:pt modelId="{8036E1B5-F0F3-4A83-83C3-90976F68D559}" type="pres">
      <dgm:prSet presAssocID="{EC3CFEBE-0087-47BE-9F83-53E06E589AAE}" presName="bigChev" presStyleLbl="node1" presStyleIdx="4" presStyleCnt="11" custScaleX="326583" custScaleY="254850" custLinFactX="458312" custLinFactY="432483" custLinFactNeighborX="500000" custLinFactNeighborY="500000"/>
      <dgm:spPr/>
      <dgm:t>
        <a:bodyPr/>
        <a:lstStyle/>
        <a:p>
          <a:endParaRPr lang="fr-FR"/>
        </a:p>
      </dgm:t>
    </dgm:pt>
    <dgm:pt modelId="{9C52A648-DA76-4D36-986A-682C599E417B}" type="pres">
      <dgm:prSet presAssocID="{BCB01118-571E-4EE1-A836-CD21B11503B3}" presName="parTrans" presStyleCnt="0"/>
      <dgm:spPr/>
    </dgm:pt>
    <dgm:pt modelId="{479CA8C9-02F5-41A5-B6F8-1722C23E1995}" type="pres">
      <dgm:prSet presAssocID="{F675F872-AA6F-4F31-A518-E4AAF79AFCEA}" presName="node" presStyleLbl="alignAccFollowNode1" presStyleIdx="6" presStyleCnt="7" custScaleX="363979" custScaleY="328280" custLinFactX="645164" custLinFactY="559710" custLinFactNeighborX="700000" custLinFactNeighborY="600000">
        <dgm:presLayoutVars>
          <dgm:bulletEnabled val="1"/>
        </dgm:presLayoutVars>
      </dgm:prSet>
      <dgm:spPr/>
      <dgm:t>
        <a:bodyPr/>
        <a:lstStyle/>
        <a:p>
          <a:endParaRPr lang="fr-FR"/>
        </a:p>
      </dgm:t>
    </dgm:pt>
    <dgm:pt modelId="{D9217799-DFB9-4F7B-B946-33C705211305}" type="pres">
      <dgm:prSet presAssocID="{EC3CFEBE-0087-47BE-9F83-53E06E589AAE}" presName="vSp" presStyleCnt="0"/>
      <dgm:spPr/>
    </dgm:pt>
    <dgm:pt modelId="{2CEFD262-4EBC-4427-8FF1-71FC4DAD3CC6}" type="pres">
      <dgm:prSet presAssocID="{292C4227-7FEF-4706-BB73-0DC700C36B0B}" presName="horFlow" presStyleCnt="0"/>
      <dgm:spPr/>
    </dgm:pt>
    <dgm:pt modelId="{2B3ACB52-21CF-4B84-8D3B-1FE0070D90EC}" type="pres">
      <dgm:prSet presAssocID="{292C4227-7FEF-4706-BB73-0DC700C36B0B}" presName="bigChev" presStyleLbl="node1" presStyleIdx="5" presStyleCnt="11" custScaleX="490172" custScaleY="227042" custLinFactY="300000" custLinFactNeighborX="-1292" custLinFactNeighborY="340921"/>
      <dgm:spPr/>
      <dgm:t>
        <a:bodyPr/>
        <a:lstStyle/>
        <a:p>
          <a:endParaRPr lang="fr-FR"/>
        </a:p>
      </dgm:t>
    </dgm:pt>
    <dgm:pt modelId="{4963D4C5-8B70-447E-979A-C003C0671CD1}" type="pres">
      <dgm:prSet presAssocID="{292C4227-7FEF-4706-BB73-0DC700C36B0B}" presName="vSp" presStyleCnt="0"/>
      <dgm:spPr/>
    </dgm:pt>
    <dgm:pt modelId="{B13CD7CA-E8E9-46FF-841D-1DB280401468}" type="pres">
      <dgm:prSet presAssocID="{CD1BB4DF-C19B-4E12-9698-95298E17A533}" presName="horFlow" presStyleCnt="0"/>
      <dgm:spPr/>
    </dgm:pt>
    <dgm:pt modelId="{FC706043-CCD0-462C-924B-4C83B9C19029}" type="pres">
      <dgm:prSet presAssocID="{CD1BB4DF-C19B-4E12-9698-95298E17A533}" presName="bigChev" presStyleLbl="node1" presStyleIdx="6" presStyleCnt="11" custScaleX="323231" custScaleY="279280" custLinFactX="216222" custLinFactY="-22574" custLinFactNeighborX="300000" custLinFactNeighborY="-100000"/>
      <dgm:spPr/>
      <dgm:t>
        <a:bodyPr/>
        <a:lstStyle/>
        <a:p>
          <a:endParaRPr lang="fr-FR"/>
        </a:p>
      </dgm:t>
    </dgm:pt>
    <dgm:pt modelId="{23E9C214-A348-4296-887E-B1D19D956D78}" type="pres">
      <dgm:prSet presAssocID="{CD1BB4DF-C19B-4E12-9698-95298E17A533}" presName="vSp" presStyleCnt="0"/>
      <dgm:spPr/>
    </dgm:pt>
    <dgm:pt modelId="{099893DA-49A3-47A9-BEB6-BC139B2206B9}" type="pres">
      <dgm:prSet presAssocID="{3789DB38-8478-42D8-8199-1653AAE0DC29}" presName="horFlow" presStyleCnt="0"/>
      <dgm:spPr/>
    </dgm:pt>
    <dgm:pt modelId="{3EAF1B15-A485-4FB1-BB29-605E76724E89}" type="pres">
      <dgm:prSet presAssocID="{3789DB38-8478-42D8-8199-1653AAE0DC29}" presName="bigChev" presStyleLbl="node1" presStyleIdx="7" presStyleCnt="11" custScaleX="490268" custScaleY="313422" custLinFactY="-186420" custLinFactNeighborX="-959" custLinFactNeighborY="-200000"/>
      <dgm:spPr/>
      <dgm:t>
        <a:bodyPr/>
        <a:lstStyle/>
        <a:p>
          <a:endParaRPr lang="fr-FR"/>
        </a:p>
      </dgm:t>
    </dgm:pt>
    <dgm:pt modelId="{AE4CFD3A-DA9F-48C7-A16F-16435EA09414}" type="pres">
      <dgm:prSet presAssocID="{3789DB38-8478-42D8-8199-1653AAE0DC29}" presName="vSp" presStyleCnt="0"/>
      <dgm:spPr/>
    </dgm:pt>
    <dgm:pt modelId="{E1381830-6EC5-4475-B7FD-6BACDDF4CD24}" type="pres">
      <dgm:prSet presAssocID="{2B07DAA8-C0F1-4A24-A4A9-C41271A91F8C}" presName="horFlow" presStyleCnt="0"/>
      <dgm:spPr/>
    </dgm:pt>
    <dgm:pt modelId="{B0A4ED2E-8471-489F-8433-A5A8F2062D2A}" type="pres">
      <dgm:prSet presAssocID="{2B07DAA8-C0F1-4A24-A4A9-C41271A91F8C}" presName="bigChev" presStyleLbl="node1" presStyleIdx="8" presStyleCnt="11" custScaleX="340015" custScaleY="226829" custLinFactX="224119" custLinFactY="200000" custLinFactNeighborX="300000" custLinFactNeighborY="219943"/>
      <dgm:spPr/>
      <dgm:t>
        <a:bodyPr/>
        <a:lstStyle/>
        <a:p>
          <a:endParaRPr lang="fr-FR"/>
        </a:p>
      </dgm:t>
    </dgm:pt>
    <dgm:pt modelId="{8D53A3BB-D945-42DA-9E51-EB47A9C48FA3}" type="pres">
      <dgm:prSet presAssocID="{2B07DAA8-C0F1-4A24-A4A9-C41271A91F8C}" presName="vSp" presStyleCnt="0"/>
      <dgm:spPr/>
    </dgm:pt>
    <dgm:pt modelId="{F1DCFE4E-4A5E-4E79-AC1F-8966A834AACC}" type="pres">
      <dgm:prSet presAssocID="{85629347-E381-4D52-BC37-8AD2A5246378}" presName="horFlow" presStyleCnt="0"/>
      <dgm:spPr/>
    </dgm:pt>
    <dgm:pt modelId="{A82940E5-F3D0-476C-B2FF-6D7CD6DA6DA6}" type="pres">
      <dgm:prSet presAssocID="{85629347-E381-4D52-BC37-8AD2A5246378}" presName="bigChev" presStyleLbl="node1" presStyleIdx="9" presStyleCnt="11" custScaleX="301246" custScaleY="213865" custLinFactX="449190" custLinFactY="91458" custLinFactNeighborX="500000" custLinFactNeighborY="100000"/>
      <dgm:spPr/>
      <dgm:t>
        <a:bodyPr/>
        <a:lstStyle/>
        <a:p>
          <a:endParaRPr lang="fr-FR"/>
        </a:p>
      </dgm:t>
    </dgm:pt>
    <dgm:pt modelId="{C278F978-D6CF-420A-9E5E-47F73B125CDC}" type="pres">
      <dgm:prSet presAssocID="{85629347-E381-4D52-BC37-8AD2A5246378}" presName="vSp" presStyleCnt="0"/>
      <dgm:spPr/>
    </dgm:pt>
    <dgm:pt modelId="{E2E90E17-635C-4480-8A57-5B432F95B597}" type="pres">
      <dgm:prSet presAssocID="{9E7F499E-1191-406E-85C5-614BD0E792A3}" presName="horFlow" presStyleCnt="0"/>
      <dgm:spPr/>
    </dgm:pt>
    <dgm:pt modelId="{46B826B9-E2DD-47A7-9D89-8BB34EAE2038}" type="pres">
      <dgm:prSet presAssocID="{9E7F499E-1191-406E-85C5-614BD0E792A3}" presName="bigChev" presStyleLbl="node1" presStyleIdx="10" presStyleCnt="11" custScaleX="497321" custScaleY="222849" custLinFactNeighborX="-15515" custLinFactNeighborY="-77484"/>
      <dgm:spPr/>
      <dgm:t>
        <a:bodyPr/>
        <a:lstStyle/>
        <a:p>
          <a:endParaRPr lang="fr-FR"/>
        </a:p>
      </dgm:t>
    </dgm:pt>
  </dgm:ptLst>
  <dgm:cxnLst>
    <dgm:cxn modelId="{9EEB875A-50D9-4241-90E3-7B05FEDCCD88}" type="presOf" srcId="{CD1BB4DF-C19B-4E12-9698-95298E17A533}" destId="{FC706043-CCD0-462C-924B-4C83B9C19029}" srcOrd="0" destOrd="0" presId="urn:microsoft.com/office/officeart/2005/8/layout/lProcess3"/>
    <dgm:cxn modelId="{13ED73CC-2473-4906-84FA-E183CE3D38F7}" type="presOf" srcId="{E8A07E9B-BB95-4775-BF27-2CBEED8CFEF0}" destId="{AFDC0445-5C20-487B-B1B7-4763010C7F62}" srcOrd="0" destOrd="0" presId="urn:microsoft.com/office/officeart/2005/8/layout/lProcess3"/>
    <dgm:cxn modelId="{0BA3BA1F-3DBD-4443-BC97-36761B1A90F7}" srcId="{42A30830-A4B7-45B0-B6E4-8F8ADB38705D}" destId="{3DFB8C95-6C8E-485D-9406-665EAFE33DEE}" srcOrd="0" destOrd="0" parTransId="{FFB7C3E3-57A1-40E2-91F8-CAF18DA052D7}" sibTransId="{13D581A0-73BE-4079-8AFE-526E629D5DC7}"/>
    <dgm:cxn modelId="{F6C031FB-F89A-4348-AEBF-10F4C67E2A96}" srcId="{5AE07FA7-7DF4-4B96-8FC7-0B07BEA9AE5C}" destId="{F7B7E981-6D63-4BEE-A680-29A314B1F41C}" srcOrd="2" destOrd="0" parTransId="{DA10E746-456E-464A-88DF-7DABF87B10BF}" sibTransId="{CD6F876D-A466-491F-A16A-EB097954857D}"/>
    <dgm:cxn modelId="{701D40C1-9F52-4189-88E5-BCFC307D5BE4}" type="presOf" srcId="{4BDED859-59FD-4D86-838F-763191A9B563}" destId="{110C7F38-231B-447C-AA5F-275761EA94C0}" srcOrd="0" destOrd="0" presId="urn:microsoft.com/office/officeart/2005/8/layout/lProcess3"/>
    <dgm:cxn modelId="{65403EE1-B130-4FFF-B884-F05589A2BBEB}" type="presOf" srcId="{F7B7E981-6D63-4BEE-A680-29A314B1F41C}" destId="{DC76A9FA-704E-418B-B706-17B5102B9638}" srcOrd="0" destOrd="0" presId="urn:microsoft.com/office/officeart/2005/8/layout/lProcess3"/>
    <dgm:cxn modelId="{8EAD9DDD-FFD3-4B5E-A4B0-01D412E913C8}" type="presOf" srcId="{2B07DAA8-C0F1-4A24-A4A9-C41271A91F8C}" destId="{B0A4ED2E-8471-489F-8433-A5A8F2062D2A}" srcOrd="0" destOrd="0" presId="urn:microsoft.com/office/officeart/2005/8/layout/lProcess3"/>
    <dgm:cxn modelId="{CF613577-A64E-4655-A8D6-E556E923AF5E}" type="presOf" srcId="{2BB02097-6A37-4FAA-997E-3BCF170F6FA9}" destId="{7DFC6493-9266-4143-A7C6-08C8FE8B5B4F}" srcOrd="0" destOrd="0" presId="urn:microsoft.com/office/officeart/2005/8/layout/lProcess3"/>
    <dgm:cxn modelId="{842D3808-6321-4FE1-83B6-70030CB04B65}" srcId="{5AE07FA7-7DF4-4B96-8FC7-0B07BEA9AE5C}" destId="{7A21B114-F96D-4FC4-850C-DCCAC10B2BC1}" srcOrd="0" destOrd="0" parTransId="{C77144C4-5531-4AAA-91DD-372A10D5795E}" sibTransId="{E4782BB6-857B-4BFF-87A7-D91AC8643F72}"/>
    <dgm:cxn modelId="{0D979ADE-58AD-43D8-9F12-CCF9320A884C}" srcId="{5AE07FA7-7DF4-4B96-8FC7-0B07BEA9AE5C}" destId="{EC3CFEBE-0087-47BE-9F83-53E06E589AAE}" srcOrd="4" destOrd="0" parTransId="{39C8FFC8-585D-47B7-A512-A3AD6ACEF9BC}" sibTransId="{32CF6383-5A82-4C86-AF54-89BEE159C275}"/>
    <dgm:cxn modelId="{086DB6AD-9528-49C5-A0C7-439A752C3C87}" srcId="{5AE07FA7-7DF4-4B96-8FC7-0B07BEA9AE5C}" destId="{9E7F499E-1191-406E-85C5-614BD0E792A3}" srcOrd="10" destOrd="0" parTransId="{4D9D543D-9A4D-4563-BCF9-9E6A74A5C608}" sibTransId="{0FD93720-7016-4001-BA67-32C9A6CA4A45}"/>
    <dgm:cxn modelId="{6F35412E-68AE-49EF-B5AA-C0E724C5BC69}" type="presOf" srcId="{F9AB015B-8446-4559-B237-1D5826A335E4}" destId="{B3EA6C35-9426-4235-A4E8-55977F1E3741}" srcOrd="0" destOrd="0" presId="urn:microsoft.com/office/officeart/2005/8/layout/lProcess3"/>
    <dgm:cxn modelId="{118D7135-7634-48C4-A7DE-E2B4BD403EA2}" srcId="{5AE07FA7-7DF4-4B96-8FC7-0B07BEA9AE5C}" destId="{292C4227-7FEF-4706-BB73-0DC700C36B0B}" srcOrd="5" destOrd="0" parTransId="{AB2AA0F8-9A69-4D1F-8B66-B5C8F3DBA6E7}" sibTransId="{DC6B2BB9-1A52-4314-BE7B-ACFDF30B387D}"/>
    <dgm:cxn modelId="{04B14B87-B0A8-45CC-A920-4F9BB90F7119}" srcId="{5AE07FA7-7DF4-4B96-8FC7-0B07BEA9AE5C}" destId="{42A30830-A4B7-45B0-B6E4-8F8ADB38705D}" srcOrd="1" destOrd="0" parTransId="{12CD3F10-5779-49D4-B929-A553388F9AA0}" sibTransId="{8E983A36-512B-48A7-BB0D-6388AEB25597}"/>
    <dgm:cxn modelId="{7B0ED66B-1F99-4B2D-BEBD-2FEDD22D2EE2}" srcId="{5AE07FA7-7DF4-4B96-8FC7-0B07BEA9AE5C}" destId="{85629347-E381-4D52-BC37-8AD2A5246378}" srcOrd="9" destOrd="0" parTransId="{50371AAC-E828-433E-91E8-7C4689E17114}" sibTransId="{F67688F0-37D0-47B4-B01C-A47F8563C9D9}"/>
    <dgm:cxn modelId="{B557B7CE-2DAB-462B-9E3C-E5025C5C3AC0}" type="presOf" srcId="{3DFB8C95-6C8E-485D-9406-665EAFE33DEE}" destId="{7583318F-BA9A-4D68-8F8A-0B5376654D69}" srcOrd="0" destOrd="0" presId="urn:microsoft.com/office/officeart/2005/8/layout/lProcess3"/>
    <dgm:cxn modelId="{786F54F1-7B64-4D8E-A254-5ABCBB830A36}" type="presOf" srcId="{F675F872-AA6F-4F31-A518-E4AAF79AFCEA}" destId="{479CA8C9-02F5-41A5-B6F8-1722C23E1995}" srcOrd="0" destOrd="0" presId="urn:microsoft.com/office/officeart/2005/8/layout/lProcess3"/>
    <dgm:cxn modelId="{DB4F82DE-D9F8-4209-87C2-1479802F50ED}" srcId="{42A30830-A4B7-45B0-B6E4-8F8ADB38705D}" destId="{2BB02097-6A37-4FAA-997E-3BCF170F6FA9}" srcOrd="2" destOrd="0" parTransId="{336EE7B1-6B05-4072-B32C-37088FE92D3A}" sibTransId="{6D497DE9-9390-401B-AC46-11A412B4B76B}"/>
    <dgm:cxn modelId="{1786DA9B-7392-47D9-B7A1-97EB19A5D0C4}" srcId="{5AE07FA7-7DF4-4B96-8FC7-0B07BEA9AE5C}" destId="{F9AB015B-8446-4559-B237-1D5826A335E4}" srcOrd="3" destOrd="0" parTransId="{C155A0DE-C027-4022-951D-506CDD58494A}" sibTransId="{F1DD8505-C368-4ADC-8BCB-648F6F4CAF00}"/>
    <dgm:cxn modelId="{4C86505E-7941-4E14-B777-06D79059F3F1}" srcId="{5AE07FA7-7DF4-4B96-8FC7-0B07BEA9AE5C}" destId="{CD1BB4DF-C19B-4E12-9698-95298E17A533}" srcOrd="6" destOrd="0" parTransId="{D0E5A224-3022-466D-A807-71C2BBE16E39}" sibTransId="{26A45CD6-CE52-4853-A96B-00CADC6AC0EB}"/>
    <dgm:cxn modelId="{66C6E114-032B-4B4C-8F15-81ABFD1EB3CE}" srcId="{F7B7E981-6D63-4BEE-A680-29A314B1F41C}" destId="{F73B8C13-2273-48F4-9DFB-53F70AA96C71}" srcOrd="0" destOrd="0" parTransId="{C2474E2E-1614-44BD-A3DC-5BF72AFE7BFA}" sibTransId="{BC267A87-B676-4104-B8F7-9F10D4683265}"/>
    <dgm:cxn modelId="{E3DF615F-8540-4D8B-95DF-D9C80F838511}" type="presOf" srcId="{F73B8C13-2273-48F4-9DFB-53F70AA96C71}" destId="{83AB0C46-FAE4-4539-AEB8-DA9BFABF2755}" srcOrd="0" destOrd="0" presId="urn:microsoft.com/office/officeart/2005/8/layout/lProcess3"/>
    <dgm:cxn modelId="{BD775AC2-DBD7-4E5E-9083-6C35A76152D0}" srcId="{7A21B114-F96D-4FC4-850C-DCCAC10B2BC1}" destId="{6AF5CB71-F711-4400-8625-A2FEDDDA95C7}" srcOrd="0" destOrd="0" parTransId="{0BBFC317-1834-4D88-8BC9-BE8495E83071}" sibTransId="{2621FA76-6C7A-40E2-9298-42AD2D22E699}"/>
    <dgm:cxn modelId="{B07231B4-D9E7-4294-9783-1DE9BDCEDCC8}" srcId="{EC3CFEBE-0087-47BE-9F83-53E06E589AAE}" destId="{F675F872-AA6F-4F31-A518-E4AAF79AFCEA}" srcOrd="0" destOrd="0" parTransId="{BCB01118-571E-4EE1-A836-CD21B11503B3}" sibTransId="{1D026C10-360C-4028-ADA9-13036F301E95}"/>
    <dgm:cxn modelId="{EFAB7C4A-A865-4BA4-9EDF-99EBADE5A30A}" type="presOf" srcId="{85629347-E381-4D52-BC37-8AD2A5246378}" destId="{A82940E5-F3D0-476C-B2FF-6D7CD6DA6DA6}" srcOrd="0" destOrd="0" presId="urn:microsoft.com/office/officeart/2005/8/layout/lProcess3"/>
    <dgm:cxn modelId="{2E8CFA4A-132D-4FE0-9667-C61FCB972A9B}" srcId="{42A30830-A4B7-45B0-B6E4-8F8ADB38705D}" destId="{E8A07E9B-BB95-4775-BF27-2CBEED8CFEF0}" srcOrd="1" destOrd="0" parTransId="{AFD131E3-7E3A-42F5-89B4-31A7436DEAC4}" sibTransId="{D9AEAFBD-408C-4BF3-8C8B-3C0B13693896}"/>
    <dgm:cxn modelId="{502584E2-FEF6-48A2-BC20-E0D5068BCB6C}" type="presOf" srcId="{9E7F499E-1191-406E-85C5-614BD0E792A3}" destId="{46B826B9-E2DD-47A7-9D89-8BB34EAE2038}" srcOrd="0" destOrd="0" presId="urn:microsoft.com/office/officeart/2005/8/layout/lProcess3"/>
    <dgm:cxn modelId="{77ADD4AA-1CDD-4305-A555-487816330B04}" type="presOf" srcId="{292C4227-7FEF-4706-BB73-0DC700C36B0B}" destId="{2B3ACB52-21CF-4B84-8D3B-1FE0070D90EC}" srcOrd="0" destOrd="0" presId="urn:microsoft.com/office/officeart/2005/8/layout/lProcess3"/>
    <dgm:cxn modelId="{42B6381C-57A7-4C35-8EA0-695C5163F4C3}" type="presOf" srcId="{6AF5CB71-F711-4400-8625-A2FEDDDA95C7}" destId="{1CA31079-DD61-456A-9955-3FA1E3EC06B2}" srcOrd="0" destOrd="0" presId="urn:microsoft.com/office/officeart/2005/8/layout/lProcess3"/>
    <dgm:cxn modelId="{C5675FA9-F255-41F0-8DDA-415DCFBFF46D}" type="presOf" srcId="{EC3CFEBE-0087-47BE-9F83-53E06E589AAE}" destId="{8036E1B5-F0F3-4A83-83C3-90976F68D559}" srcOrd="0" destOrd="0" presId="urn:microsoft.com/office/officeart/2005/8/layout/lProcess3"/>
    <dgm:cxn modelId="{37119039-CB9B-40FF-8DBB-8AC945F4973F}" srcId="{5AE07FA7-7DF4-4B96-8FC7-0B07BEA9AE5C}" destId="{3789DB38-8478-42D8-8199-1653AAE0DC29}" srcOrd="7" destOrd="0" parTransId="{7DA89902-59E8-426A-AB0E-2F8D23841ABE}" sibTransId="{91EABBA2-600F-46EF-8F86-5252E75999B8}"/>
    <dgm:cxn modelId="{DD4C5F59-D3CE-4DC1-845D-46A93B2847FF}" srcId="{7A21B114-F96D-4FC4-850C-DCCAC10B2BC1}" destId="{4BDED859-59FD-4D86-838F-763191A9B563}" srcOrd="1" destOrd="0" parTransId="{23385138-3257-4FF2-A175-162F93586401}" sibTransId="{91F12D96-B471-4BDE-A79C-AF5F16CD3F9A}"/>
    <dgm:cxn modelId="{735DB1D4-0625-4512-9887-C81C026C92EB}" type="presOf" srcId="{5AE07FA7-7DF4-4B96-8FC7-0B07BEA9AE5C}" destId="{CBB58385-7B2C-4914-9C45-E071D3E14585}" srcOrd="0" destOrd="0" presId="urn:microsoft.com/office/officeart/2005/8/layout/lProcess3"/>
    <dgm:cxn modelId="{022BEC3F-8B9E-41A0-A799-F90FBEC3C932}" srcId="{5AE07FA7-7DF4-4B96-8FC7-0B07BEA9AE5C}" destId="{2B07DAA8-C0F1-4A24-A4A9-C41271A91F8C}" srcOrd="8" destOrd="0" parTransId="{266DEB55-3AD8-4522-9959-B0AFDC5EEFA7}" sibTransId="{4F114482-ED32-4A0E-9A87-ED0B37BEA0EE}"/>
    <dgm:cxn modelId="{1A2927DB-71E9-470C-B2AB-14E912EDF70A}" type="presOf" srcId="{3789DB38-8478-42D8-8199-1653AAE0DC29}" destId="{3EAF1B15-A485-4FB1-BB29-605E76724E89}" srcOrd="0" destOrd="0" presId="urn:microsoft.com/office/officeart/2005/8/layout/lProcess3"/>
    <dgm:cxn modelId="{06E9E455-05C9-4848-9129-1ADFB4144B20}" type="presOf" srcId="{42A30830-A4B7-45B0-B6E4-8F8ADB38705D}" destId="{AE0F6948-ABF7-4B85-97B9-1E81CE2858E8}" srcOrd="0" destOrd="0" presId="urn:microsoft.com/office/officeart/2005/8/layout/lProcess3"/>
    <dgm:cxn modelId="{0771C487-6535-40C4-ABB4-91BCD3324174}" type="presOf" srcId="{7A21B114-F96D-4FC4-850C-DCCAC10B2BC1}" destId="{6668B8EE-56D5-4035-B33B-C7BF1822E7EE}" srcOrd="0" destOrd="0" presId="urn:microsoft.com/office/officeart/2005/8/layout/lProcess3"/>
    <dgm:cxn modelId="{8EB7E038-51B2-4070-A9F9-C4E0A6E2DDFF}" type="presParOf" srcId="{CBB58385-7B2C-4914-9C45-E071D3E14585}" destId="{44B58AF3-671B-49E0-BF99-DC0109D0AEBE}" srcOrd="0" destOrd="0" presId="urn:microsoft.com/office/officeart/2005/8/layout/lProcess3"/>
    <dgm:cxn modelId="{A8FDAEAF-F891-45FD-9AD6-EA3CC2BD3755}" type="presParOf" srcId="{44B58AF3-671B-49E0-BF99-DC0109D0AEBE}" destId="{6668B8EE-56D5-4035-B33B-C7BF1822E7EE}" srcOrd="0" destOrd="0" presId="urn:microsoft.com/office/officeart/2005/8/layout/lProcess3"/>
    <dgm:cxn modelId="{EF0FBE69-1B61-460C-B5A0-306CAAC7372E}" type="presParOf" srcId="{44B58AF3-671B-49E0-BF99-DC0109D0AEBE}" destId="{3908F005-CB2E-4D26-A036-605FBA6FE978}" srcOrd="1" destOrd="0" presId="urn:microsoft.com/office/officeart/2005/8/layout/lProcess3"/>
    <dgm:cxn modelId="{9E42340A-9A6B-4773-AD38-47A5729E511E}" type="presParOf" srcId="{44B58AF3-671B-49E0-BF99-DC0109D0AEBE}" destId="{1CA31079-DD61-456A-9955-3FA1E3EC06B2}" srcOrd="2" destOrd="0" presId="urn:microsoft.com/office/officeart/2005/8/layout/lProcess3"/>
    <dgm:cxn modelId="{C7CD52C1-2409-4E9F-83F0-3A5C0FD0F700}" type="presParOf" srcId="{44B58AF3-671B-49E0-BF99-DC0109D0AEBE}" destId="{BAA87D48-93C5-45BE-A786-088F72A7F3BC}" srcOrd="3" destOrd="0" presId="urn:microsoft.com/office/officeart/2005/8/layout/lProcess3"/>
    <dgm:cxn modelId="{1D4517E1-5A60-4FD0-8B99-035BBFC499AC}" type="presParOf" srcId="{44B58AF3-671B-49E0-BF99-DC0109D0AEBE}" destId="{110C7F38-231B-447C-AA5F-275761EA94C0}" srcOrd="4" destOrd="0" presId="urn:microsoft.com/office/officeart/2005/8/layout/lProcess3"/>
    <dgm:cxn modelId="{939FA1EF-A229-4690-A4B9-1DBD9D78641A}" type="presParOf" srcId="{CBB58385-7B2C-4914-9C45-E071D3E14585}" destId="{5C626058-77F4-4F5B-B48B-31F1FD1F1412}" srcOrd="1" destOrd="0" presId="urn:microsoft.com/office/officeart/2005/8/layout/lProcess3"/>
    <dgm:cxn modelId="{F4DD60AC-39BE-46E0-B914-0A1A4A445C82}" type="presParOf" srcId="{CBB58385-7B2C-4914-9C45-E071D3E14585}" destId="{913DD303-DBD1-4A6C-9FDE-274F45D7387E}" srcOrd="2" destOrd="0" presId="urn:microsoft.com/office/officeart/2005/8/layout/lProcess3"/>
    <dgm:cxn modelId="{0FC45705-5956-4FC9-BA33-A4D1A1B835E4}" type="presParOf" srcId="{913DD303-DBD1-4A6C-9FDE-274F45D7387E}" destId="{AE0F6948-ABF7-4B85-97B9-1E81CE2858E8}" srcOrd="0" destOrd="0" presId="urn:microsoft.com/office/officeart/2005/8/layout/lProcess3"/>
    <dgm:cxn modelId="{F1C82BA0-98C0-40D0-BE29-85E057E127A2}" type="presParOf" srcId="{913DD303-DBD1-4A6C-9FDE-274F45D7387E}" destId="{FB1E83FF-8D73-455D-A8A0-AE08C7BF378B}" srcOrd="1" destOrd="0" presId="urn:microsoft.com/office/officeart/2005/8/layout/lProcess3"/>
    <dgm:cxn modelId="{BBDCD7AC-00E0-4D9B-B32E-45B5D89B26D7}" type="presParOf" srcId="{913DD303-DBD1-4A6C-9FDE-274F45D7387E}" destId="{7583318F-BA9A-4D68-8F8A-0B5376654D69}" srcOrd="2" destOrd="0" presId="urn:microsoft.com/office/officeart/2005/8/layout/lProcess3"/>
    <dgm:cxn modelId="{5578077B-0B5E-463C-89C9-51A468DDC280}" type="presParOf" srcId="{913DD303-DBD1-4A6C-9FDE-274F45D7387E}" destId="{378E6D75-E7C9-407D-90EF-97438CCABB7C}" srcOrd="3" destOrd="0" presId="urn:microsoft.com/office/officeart/2005/8/layout/lProcess3"/>
    <dgm:cxn modelId="{DCCE6D91-63F9-4750-9AD5-8338089DF580}" type="presParOf" srcId="{913DD303-DBD1-4A6C-9FDE-274F45D7387E}" destId="{AFDC0445-5C20-487B-B1B7-4763010C7F62}" srcOrd="4" destOrd="0" presId="urn:microsoft.com/office/officeart/2005/8/layout/lProcess3"/>
    <dgm:cxn modelId="{C92C3FE2-A710-4034-A4FF-19983F895A39}" type="presParOf" srcId="{913DD303-DBD1-4A6C-9FDE-274F45D7387E}" destId="{1CE920E5-37DA-423F-A2A1-107FC0D02F9D}" srcOrd="5" destOrd="0" presId="urn:microsoft.com/office/officeart/2005/8/layout/lProcess3"/>
    <dgm:cxn modelId="{34919703-10B3-40AE-9953-3338AB2F7AEA}" type="presParOf" srcId="{913DD303-DBD1-4A6C-9FDE-274F45D7387E}" destId="{7DFC6493-9266-4143-A7C6-08C8FE8B5B4F}" srcOrd="6" destOrd="0" presId="urn:microsoft.com/office/officeart/2005/8/layout/lProcess3"/>
    <dgm:cxn modelId="{8618DF36-33CD-4CB5-9E1B-E3278541211A}" type="presParOf" srcId="{CBB58385-7B2C-4914-9C45-E071D3E14585}" destId="{24A47F62-0F8B-48DC-A1FC-7A0788CFB173}" srcOrd="3" destOrd="0" presId="urn:microsoft.com/office/officeart/2005/8/layout/lProcess3"/>
    <dgm:cxn modelId="{33C7E16C-F001-4B7C-BC3A-20AF21514DB4}" type="presParOf" srcId="{CBB58385-7B2C-4914-9C45-E071D3E14585}" destId="{60C24ECF-CD5E-402A-82CB-67FC4DE41DA7}" srcOrd="4" destOrd="0" presId="urn:microsoft.com/office/officeart/2005/8/layout/lProcess3"/>
    <dgm:cxn modelId="{4AB2B38C-6967-479A-923B-34D674A9C62D}" type="presParOf" srcId="{60C24ECF-CD5E-402A-82CB-67FC4DE41DA7}" destId="{DC76A9FA-704E-418B-B706-17B5102B9638}" srcOrd="0" destOrd="0" presId="urn:microsoft.com/office/officeart/2005/8/layout/lProcess3"/>
    <dgm:cxn modelId="{F9F6DB59-5DD1-4065-B6FE-E0F3067CA3AA}" type="presParOf" srcId="{60C24ECF-CD5E-402A-82CB-67FC4DE41DA7}" destId="{920102AE-D5F0-4B77-81C6-B5F7864EA882}" srcOrd="1" destOrd="0" presId="urn:microsoft.com/office/officeart/2005/8/layout/lProcess3"/>
    <dgm:cxn modelId="{229166A8-CD4C-48CF-8F36-7C822EFF32CE}" type="presParOf" srcId="{60C24ECF-CD5E-402A-82CB-67FC4DE41DA7}" destId="{83AB0C46-FAE4-4539-AEB8-DA9BFABF2755}" srcOrd="2" destOrd="0" presId="urn:microsoft.com/office/officeart/2005/8/layout/lProcess3"/>
    <dgm:cxn modelId="{9984B1B0-3DB0-4D9B-86A8-23F70D0CA123}" type="presParOf" srcId="{CBB58385-7B2C-4914-9C45-E071D3E14585}" destId="{87850347-F004-4CEC-8068-8E3F4D65777A}" srcOrd="5" destOrd="0" presId="urn:microsoft.com/office/officeart/2005/8/layout/lProcess3"/>
    <dgm:cxn modelId="{C8D118F9-52CF-4C50-B6EE-4AB10AF820D5}" type="presParOf" srcId="{CBB58385-7B2C-4914-9C45-E071D3E14585}" destId="{778C90B1-32CF-4BF0-8A08-4E8E8D123034}" srcOrd="6" destOrd="0" presId="urn:microsoft.com/office/officeart/2005/8/layout/lProcess3"/>
    <dgm:cxn modelId="{7FE9A7FD-DC0B-4221-9453-3B3C1C1979E3}" type="presParOf" srcId="{778C90B1-32CF-4BF0-8A08-4E8E8D123034}" destId="{B3EA6C35-9426-4235-A4E8-55977F1E3741}" srcOrd="0" destOrd="0" presId="urn:microsoft.com/office/officeart/2005/8/layout/lProcess3"/>
    <dgm:cxn modelId="{A8AEEED0-B039-42C0-A13E-A84BFFAEA8BC}" type="presParOf" srcId="{CBB58385-7B2C-4914-9C45-E071D3E14585}" destId="{37D37B2E-2829-45BC-800E-262E0526BC47}" srcOrd="7" destOrd="0" presId="urn:microsoft.com/office/officeart/2005/8/layout/lProcess3"/>
    <dgm:cxn modelId="{C1FA2A6A-4AA7-43B9-BBE1-CA9AA5041CAF}" type="presParOf" srcId="{CBB58385-7B2C-4914-9C45-E071D3E14585}" destId="{0B616F24-5406-46BD-9598-7D9FA0D571FC}" srcOrd="8" destOrd="0" presId="urn:microsoft.com/office/officeart/2005/8/layout/lProcess3"/>
    <dgm:cxn modelId="{C32EE0DA-496E-4193-88DB-C1D394126342}" type="presParOf" srcId="{0B616F24-5406-46BD-9598-7D9FA0D571FC}" destId="{8036E1B5-F0F3-4A83-83C3-90976F68D559}" srcOrd="0" destOrd="0" presId="urn:microsoft.com/office/officeart/2005/8/layout/lProcess3"/>
    <dgm:cxn modelId="{F4DAB2A3-CB61-4844-95D5-F5345401811A}" type="presParOf" srcId="{0B616F24-5406-46BD-9598-7D9FA0D571FC}" destId="{9C52A648-DA76-4D36-986A-682C599E417B}" srcOrd="1" destOrd="0" presId="urn:microsoft.com/office/officeart/2005/8/layout/lProcess3"/>
    <dgm:cxn modelId="{D1E5839E-CBEE-43B9-AD3A-8CAEE2E5BEA0}" type="presParOf" srcId="{0B616F24-5406-46BD-9598-7D9FA0D571FC}" destId="{479CA8C9-02F5-41A5-B6F8-1722C23E1995}" srcOrd="2" destOrd="0" presId="urn:microsoft.com/office/officeart/2005/8/layout/lProcess3"/>
    <dgm:cxn modelId="{B77029CC-8D5D-47BC-A5B0-93E98F124F32}" type="presParOf" srcId="{CBB58385-7B2C-4914-9C45-E071D3E14585}" destId="{D9217799-DFB9-4F7B-B946-33C705211305}" srcOrd="9" destOrd="0" presId="urn:microsoft.com/office/officeart/2005/8/layout/lProcess3"/>
    <dgm:cxn modelId="{89DB2A5F-F3C1-484B-A152-08EA8E475362}" type="presParOf" srcId="{CBB58385-7B2C-4914-9C45-E071D3E14585}" destId="{2CEFD262-4EBC-4427-8FF1-71FC4DAD3CC6}" srcOrd="10" destOrd="0" presId="urn:microsoft.com/office/officeart/2005/8/layout/lProcess3"/>
    <dgm:cxn modelId="{32836CEE-4EB2-4C24-BF6B-CA4C2AD2294D}" type="presParOf" srcId="{2CEFD262-4EBC-4427-8FF1-71FC4DAD3CC6}" destId="{2B3ACB52-21CF-4B84-8D3B-1FE0070D90EC}" srcOrd="0" destOrd="0" presId="urn:microsoft.com/office/officeart/2005/8/layout/lProcess3"/>
    <dgm:cxn modelId="{213DA57B-9AC7-4873-BEE0-65DB5523FDF0}" type="presParOf" srcId="{CBB58385-7B2C-4914-9C45-E071D3E14585}" destId="{4963D4C5-8B70-447E-979A-C003C0671CD1}" srcOrd="11" destOrd="0" presId="urn:microsoft.com/office/officeart/2005/8/layout/lProcess3"/>
    <dgm:cxn modelId="{60EEEFBC-2B61-4348-8C5D-30CDD899B888}" type="presParOf" srcId="{CBB58385-7B2C-4914-9C45-E071D3E14585}" destId="{B13CD7CA-E8E9-46FF-841D-1DB280401468}" srcOrd="12" destOrd="0" presId="urn:microsoft.com/office/officeart/2005/8/layout/lProcess3"/>
    <dgm:cxn modelId="{FAC4184F-3068-49C1-90BD-9A430ABB8A5F}" type="presParOf" srcId="{B13CD7CA-E8E9-46FF-841D-1DB280401468}" destId="{FC706043-CCD0-462C-924B-4C83B9C19029}" srcOrd="0" destOrd="0" presId="urn:microsoft.com/office/officeart/2005/8/layout/lProcess3"/>
    <dgm:cxn modelId="{71C7E97D-874A-4A29-9376-E2726C5A3604}" type="presParOf" srcId="{CBB58385-7B2C-4914-9C45-E071D3E14585}" destId="{23E9C214-A348-4296-887E-B1D19D956D78}" srcOrd="13" destOrd="0" presId="urn:microsoft.com/office/officeart/2005/8/layout/lProcess3"/>
    <dgm:cxn modelId="{7D7C4B1D-8739-48C5-9F17-1EAEBBBE54E6}" type="presParOf" srcId="{CBB58385-7B2C-4914-9C45-E071D3E14585}" destId="{099893DA-49A3-47A9-BEB6-BC139B2206B9}" srcOrd="14" destOrd="0" presId="urn:microsoft.com/office/officeart/2005/8/layout/lProcess3"/>
    <dgm:cxn modelId="{A724157F-652E-44B2-9734-663E41D38C71}" type="presParOf" srcId="{099893DA-49A3-47A9-BEB6-BC139B2206B9}" destId="{3EAF1B15-A485-4FB1-BB29-605E76724E89}" srcOrd="0" destOrd="0" presId="urn:microsoft.com/office/officeart/2005/8/layout/lProcess3"/>
    <dgm:cxn modelId="{5D8F1560-8549-4B76-8F6E-3D5E03BC290A}" type="presParOf" srcId="{CBB58385-7B2C-4914-9C45-E071D3E14585}" destId="{AE4CFD3A-DA9F-48C7-A16F-16435EA09414}" srcOrd="15" destOrd="0" presId="urn:microsoft.com/office/officeart/2005/8/layout/lProcess3"/>
    <dgm:cxn modelId="{C74B83A5-E80C-421D-A8D7-F68FD67CA47B}" type="presParOf" srcId="{CBB58385-7B2C-4914-9C45-E071D3E14585}" destId="{E1381830-6EC5-4475-B7FD-6BACDDF4CD24}" srcOrd="16" destOrd="0" presId="urn:microsoft.com/office/officeart/2005/8/layout/lProcess3"/>
    <dgm:cxn modelId="{132CA8FF-AB7A-4C8F-9325-D296624D5D73}" type="presParOf" srcId="{E1381830-6EC5-4475-B7FD-6BACDDF4CD24}" destId="{B0A4ED2E-8471-489F-8433-A5A8F2062D2A}" srcOrd="0" destOrd="0" presId="urn:microsoft.com/office/officeart/2005/8/layout/lProcess3"/>
    <dgm:cxn modelId="{4424796A-5E09-43AA-B1CC-679F7DD499B0}" type="presParOf" srcId="{CBB58385-7B2C-4914-9C45-E071D3E14585}" destId="{8D53A3BB-D945-42DA-9E51-EB47A9C48FA3}" srcOrd="17" destOrd="0" presId="urn:microsoft.com/office/officeart/2005/8/layout/lProcess3"/>
    <dgm:cxn modelId="{010889A0-B6B5-42E3-92DD-4596478AE85F}" type="presParOf" srcId="{CBB58385-7B2C-4914-9C45-E071D3E14585}" destId="{F1DCFE4E-4A5E-4E79-AC1F-8966A834AACC}" srcOrd="18" destOrd="0" presId="urn:microsoft.com/office/officeart/2005/8/layout/lProcess3"/>
    <dgm:cxn modelId="{9D980DEF-BF2D-4737-A478-305B0A5BDC05}" type="presParOf" srcId="{F1DCFE4E-4A5E-4E79-AC1F-8966A834AACC}" destId="{A82940E5-F3D0-476C-B2FF-6D7CD6DA6DA6}" srcOrd="0" destOrd="0" presId="urn:microsoft.com/office/officeart/2005/8/layout/lProcess3"/>
    <dgm:cxn modelId="{50283D9E-9243-4D80-9101-2CF1C18B53E3}" type="presParOf" srcId="{CBB58385-7B2C-4914-9C45-E071D3E14585}" destId="{C278F978-D6CF-420A-9E5E-47F73B125CDC}" srcOrd="19" destOrd="0" presId="urn:microsoft.com/office/officeart/2005/8/layout/lProcess3"/>
    <dgm:cxn modelId="{D90F08C9-4390-424C-B1BD-3E33C4723BC7}" type="presParOf" srcId="{CBB58385-7B2C-4914-9C45-E071D3E14585}" destId="{E2E90E17-635C-4480-8A57-5B432F95B597}" srcOrd="20" destOrd="0" presId="urn:microsoft.com/office/officeart/2005/8/layout/lProcess3"/>
    <dgm:cxn modelId="{BAD97E09-CAE9-4825-BA2A-7CC5E7B7E222}" type="presParOf" srcId="{E2E90E17-635C-4480-8A57-5B432F95B597}" destId="{46B826B9-E2DD-47A7-9D89-8BB34EAE2038}"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351E3F-2503-4C1E-B84E-D15CE492E81E}"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fr-FR"/>
        </a:p>
      </dgm:t>
    </dgm:pt>
    <dgm:pt modelId="{20724062-D053-4EA5-9E96-3FF94CE0BDF1}">
      <dgm:prSet phldrT="[Texte]"/>
      <dgm:spPr/>
      <dgm:t>
        <a:bodyPr/>
        <a:lstStyle/>
        <a:p>
          <a:r>
            <a:rPr lang="fr-FR" dirty="0" smtClean="0">
              <a:latin typeface="Comic Sans MS" panose="030F0702030302020204" pitchFamily="66" charset="0"/>
            </a:rPr>
            <a:t>Population</a:t>
          </a:r>
          <a:endParaRPr lang="fr-FR" dirty="0">
            <a:latin typeface="Comic Sans MS" panose="030F0702030302020204" pitchFamily="66" charset="0"/>
          </a:endParaRPr>
        </a:p>
      </dgm:t>
    </dgm:pt>
    <dgm:pt modelId="{C85A08DA-2E89-467F-A71F-3C42D4B4FEAA}" type="parTrans" cxnId="{0465CE5E-EB73-4E33-92CD-DFF25707CE23}">
      <dgm:prSet/>
      <dgm:spPr/>
      <dgm:t>
        <a:bodyPr/>
        <a:lstStyle/>
        <a:p>
          <a:endParaRPr lang="fr-FR"/>
        </a:p>
      </dgm:t>
    </dgm:pt>
    <dgm:pt modelId="{DA587B29-876B-4B8C-918D-D974C24FA630}" type="sibTrans" cxnId="{0465CE5E-EB73-4E33-92CD-DFF25707CE23}">
      <dgm:prSet/>
      <dgm:spPr/>
      <dgm:t>
        <a:bodyPr/>
        <a:lstStyle/>
        <a:p>
          <a:endParaRPr lang="fr-FR"/>
        </a:p>
      </dgm:t>
    </dgm:pt>
    <dgm:pt modelId="{AD79FF75-E61D-40E3-86C1-365357FC18F4}">
      <dgm:prSet phldrT="[Texte]"/>
      <dgm:spPr/>
      <dgm:t>
        <a:bodyPr/>
        <a:lstStyle/>
        <a:p>
          <a:r>
            <a:rPr lang="fr-FR" dirty="0" smtClean="0">
              <a:latin typeface="Comic Sans MS" panose="030F0702030302020204" pitchFamily="66" charset="0"/>
            </a:rPr>
            <a:t>Sensibilisation</a:t>
          </a:r>
          <a:endParaRPr lang="fr-FR" dirty="0">
            <a:latin typeface="Comic Sans MS" panose="030F0702030302020204" pitchFamily="66" charset="0"/>
          </a:endParaRPr>
        </a:p>
      </dgm:t>
    </dgm:pt>
    <dgm:pt modelId="{B06B97D2-D103-4239-9823-7A736435BF9C}" type="parTrans" cxnId="{0FEF97F0-0166-4347-B759-E5C0A8E1B384}">
      <dgm:prSet/>
      <dgm:spPr/>
      <dgm:t>
        <a:bodyPr/>
        <a:lstStyle/>
        <a:p>
          <a:endParaRPr lang="fr-FR"/>
        </a:p>
      </dgm:t>
    </dgm:pt>
    <dgm:pt modelId="{0E7F0B68-9F69-4B93-B607-084EDA9F57E8}" type="sibTrans" cxnId="{0FEF97F0-0166-4347-B759-E5C0A8E1B384}">
      <dgm:prSet/>
      <dgm:spPr/>
      <dgm:t>
        <a:bodyPr/>
        <a:lstStyle/>
        <a:p>
          <a:endParaRPr lang="fr-FR"/>
        </a:p>
      </dgm:t>
    </dgm:pt>
    <dgm:pt modelId="{57F49F25-5981-491B-9BA7-F2D388D90518}">
      <dgm:prSet phldrT="[Texte]"/>
      <dgm:spPr/>
      <dgm:t>
        <a:bodyPr/>
        <a:lstStyle/>
        <a:p>
          <a:r>
            <a:rPr lang="fr-FR" b="1" dirty="0" smtClean="0">
              <a:latin typeface="Comic Sans MS" panose="030F0702030302020204" pitchFamily="66" charset="0"/>
            </a:rPr>
            <a:t>Objectif</a:t>
          </a:r>
        </a:p>
        <a:p>
          <a:r>
            <a:rPr lang="fr-FR" b="1" dirty="0" smtClean="0">
              <a:latin typeface="Comic Sans MS" panose="030F0702030302020204" pitchFamily="66" charset="0"/>
            </a:rPr>
            <a:t>90-70-90</a:t>
          </a:r>
          <a:endParaRPr lang="fr-FR" b="1" dirty="0">
            <a:latin typeface="Comic Sans MS" panose="030F0702030302020204" pitchFamily="66" charset="0"/>
          </a:endParaRPr>
        </a:p>
      </dgm:t>
    </dgm:pt>
    <dgm:pt modelId="{DED057E3-F779-4B1E-9067-99CEA43C3186}" type="parTrans" cxnId="{72362E8D-7696-426F-AD0E-95D7E4575AAF}">
      <dgm:prSet/>
      <dgm:spPr/>
      <dgm:t>
        <a:bodyPr/>
        <a:lstStyle/>
        <a:p>
          <a:endParaRPr lang="fr-FR"/>
        </a:p>
      </dgm:t>
    </dgm:pt>
    <dgm:pt modelId="{56308FC2-F5C4-4BE7-A345-41FEA2B03AD1}" type="sibTrans" cxnId="{72362E8D-7696-426F-AD0E-95D7E4575AAF}">
      <dgm:prSet/>
      <dgm:spPr/>
      <dgm:t>
        <a:bodyPr/>
        <a:lstStyle/>
        <a:p>
          <a:endParaRPr lang="fr-FR"/>
        </a:p>
      </dgm:t>
    </dgm:pt>
    <dgm:pt modelId="{0FFA693C-229C-4468-AFCC-CBC376BD802B}">
      <dgm:prSet phldrT="[Texte]"/>
      <dgm:spPr/>
      <dgm:t>
        <a:bodyPr/>
        <a:lstStyle/>
        <a:p>
          <a:r>
            <a:rPr lang="fr-FR" dirty="0" smtClean="0">
              <a:latin typeface="Comic Sans MS" panose="030F0702030302020204" pitchFamily="66" charset="0"/>
            </a:rPr>
            <a:t>Prestataires de santé</a:t>
          </a:r>
          <a:endParaRPr lang="fr-FR" dirty="0">
            <a:latin typeface="Comic Sans MS" panose="030F0702030302020204" pitchFamily="66" charset="0"/>
          </a:endParaRPr>
        </a:p>
      </dgm:t>
    </dgm:pt>
    <dgm:pt modelId="{EC7661E9-A5CF-4AC4-A7D3-0C064DE65E21}" type="parTrans" cxnId="{96F82C3D-FAA6-43CE-9FD3-9D2FE3782CCC}">
      <dgm:prSet/>
      <dgm:spPr/>
      <dgm:t>
        <a:bodyPr/>
        <a:lstStyle/>
        <a:p>
          <a:endParaRPr lang="fr-FR"/>
        </a:p>
      </dgm:t>
    </dgm:pt>
    <dgm:pt modelId="{A6289200-9C0B-42EB-AB1B-292C0E9B860D}" type="sibTrans" cxnId="{96F82C3D-FAA6-43CE-9FD3-9D2FE3782CCC}">
      <dgm:prSet/>
      <dgm:spPr/>
      <dgm:t>
        <a:bodyPr/>
        <a:lstStyle/>
        <a:p>
          <a:endParaRPr lang="fr-FR"/>
        </a:p>
      </dgm:t>
    </dgm:pt>
    <dgm:pt modelId="{20B1817E-3527-4964-86D6-5DC556A4F4F6}">
      <dgm:prSet phldrT="[Texte]"/>
      <dgm:spPr/>
      <dgm:t>
        <a:bodyPr/>
        <a:lstStyle/>
        <a:p>
          <a:r>
            <a:rPr lang="fr-FR" dirty="0" smtClean="0">
              <a:latin typeface="Comic Sans MS" panose="030F0702030302020204" pitchFamily="66" charset="0"/>
            </a:rPr>
            <a:t>Formation </a:t>
          </a:r>
          <a:endParaRPr lang="fr-FR" dirty="0">
            <a:latin typeface="Comic Sans MS" panose="030F0702030302020204" pitchFamily="66" charset="0"/>
          </a:endParaRPr>
        </a:p>
      </dgm:t>
    </dgm:pt>
    <dgm:pt modelId="{6FAC5AC0-DA42-4120-AD1A-8CEC94FD5A19}" type="parTrans" cxnId="{32A5F50D-C596-4DF4-AB77-0987614E90B6}">
      <dgm:prSet/>
      <dgm:spPr/>
      <dgm:t>
        <a:bodyPr/>
        <a:lstStyle/>
        <a:p>
          <a:endParaRPr lang="fr-FR"/>
        </a:p>
      </dgm:t>
    </dgm:pt>
    <dgm:pt modelId="{D91D1620-C94E-465E-B540-03A275B92287}" type="sibTrans" cxnId="{32A5F50D-C596-4DF4-AB77-0987614E90B6}">
      <dgm:prSet/>
      <dgm:spPr/>
      <dgm:t>
        <a:bodyPr/>
        <a:lstStyle/>
        <a:p>
          <a:endParaRPr lang="fr-FR"/>
        </a:p>
      </dgm:t>
    </dgm:pt>
    <dgm:pt modelId="{044EA880-EC1D-4B8E-8F4C-DC6D1C20D613}">
      <dgm:prSet phldrT="[Texte]"/>
      <dgm:spPr/>
      <dgm:t>
        <a:bodyPr/>
        <a:lstStyle/>
        <a:p>
          <a:r>
            <a:rPr lang="fr-FR" dirty="0" smtClean="0"/>
            <a:t>   </a:t>
          </a:r>
          <a:endParaRPr lang="fr-FR" dirty="0"/>
        </a:p>
      </dgm:t>
    </dgm:pt>
    <dgm:pt modelId="{AEC93E80-0DF1-4F3E-8CCC-274480413157}" type="parTrans" cxnId="{E5D52063-6EB1-470D-81F0-2975306710E0}">
      <dgm:prSet/>
      <dgm:spPr/>
      <dgm:t>
        <a:bodyPr/>
        <a:lstStyle/>
        <a:p>
          <a:endParaRPr lang="fr-FR"/>
        </a:p>
      </dgm:t>
    </dgm:pt>
    <dgm:pt modelId="{ED3EF912-860F-40C5-B272-F95132E6816F}" type="sibTrans" cxnId="{E5D52063-6EB1-470D-81F0-2975306710E0}">
      <dgm:prSet/>
      <dgm:spPr/>
      <dgm:t>
        <a:bodyPr/>
        <a:lstStyle/>
        <a:p>
          <a:endParaRPr lang="fr-FR"/>
        </a:p>
      </dgm:t>
    </dgm:pt>
    <dgm:pt modelId="{E81E9A48-5BEC-483C-98FA-FC256CE04268}">
      <dgm:prSet phldrT="[Texte]"/>
      <dgm:spPr/>
      <dgm:t>
        <a:bodyPr/>
        <a:lstStyle/>
        <a:p>
          <a:r>
            <a:rPr lang="fr-FR" dirty="0" smtClean="0">
              <a:latin typeface="Comic Sans MS" panose="030F0702030302020204" pitchFamily="66" charset="0"/>
            </a:rPr>
            <a:t>Décideurs</a:t>
          </a:r>
          <a:endParaRPr lang="fr-FR" dirty="0">
            <a:latin typeface="Comic Sans MS" panose="030F0702030302020204" pitchFamily="66" charset="0"/>
          </a:endParaRPr>
        </a:p>
      </dgm:t>
    </dgm:pt>
    <dgm:pt modelId="{2A2F0023-1A31-41AE-8DE2-3CCE292ACD86}" type="parTrans" cxnId="{FE69BE39-3320-4103-A85A-809151AF91E6}">
      <dgm:prSet/>
      <dgm:spPr/>
      <dgm:t>
        <a:bodyPr/>
        <a:lstStyle/>
        <a:p>
          <a:endParaRPr lang="fr-FR"/>
        </a:p>
      </dgm:t>
    </dgm:pt>
    <dgm:pt modelId="{747609AE-E22D-46A2-916B-E0236E183267}" type="sibTrans" cxnId="{FE69BE39-3320-4103-A85A-809151AF91E6}">
      <dgm:prSet/>
      <dgm:spPr/>
      <dgm:t>
        <a:bodyPr/>
        <a:lstStyle/>
        <a:p>
          <a:endParaRPr lang="fr-FR"/>
        </a:p>
      </dgm:t>
    </dgm:pt>
    <dgm:pt modelId="{7E3256AC-3A64-4471-ACE2-B360C294D1F1}">
      <dgm:prSet phldrT="[Texte]"/>
      <dgm:spPr/>
      <dgm:t>
        <a:bodyPr/>
        <a:lstStyle/>
        <a:p>
          <a:r>
            <a:rPr lang="fr-FR" dirty="0" smtClean="0">
              <a:latin typeface="Comic Sans MS" panose="030F0702030302020204" pitchFamily="66" charset="0"/>
            </a:rPr>
            <a:t>Couverture en intrants</a:t>
          </a:r>
          <a:endParaRPr lang="fr-FR" dirty="0">
            <a:latin typeface="Comic Sans MS" panose="030F0702030302020204" pitchFamily="66" charset="0"/>
          </a:endParaRPr>
        </a:p>
      </dgm:t>
    </dgm:pt>
    <dgm:pt modelId="{C820F893-8C44-427B-82CB-1ACF75C9C6E7}" type="parTrans" cxnId="{DA73E258-EB64-40B3-940B-ACDC1A3B3FEC}">
      <dgm:prSet/>
      <dgm:spPr/>
      <dgm:t>
        <a:bodyPr/>
        <a:lstStyle/>
        <a:p>
          <a:endParaRPr lang="fr-FR"/>
        </a:p>
      </dgm:t>
    </dgm:pt>
    <dgm:pt modelId="{ACB541C5-0E4F-4776-9238-091075AD79F9}" type="sibTrans" cxnId="{DA73E258-EB64-40B3-940B-ACDC1A3B3FEC}">
      <dgm:prSet/>
      <dgm:spPr/>
      <dgm:t>
        <a:bodyPr/>
        <a:lstStyle/>
        <a:p>
          <a:endParaRPr lang="fr-FR"/>
        </a:p>
      </dgm:t>
    </dgm:pt>
    <dgm:pt modelId="{9B3F14C7-4915-4C19-B89D-C3F7ED4F9C42}">
      <dgm:prSet phldrT="[Texte]"/>
      <dgm:spPr/>
      <dgm:t>
        <a:bodyPr/>
        <a:lstStyle/>
        <a:p>
          <a:r>
            <a:rPr lang="fr-FR" dirty="0" smtClean="0"/>
            <a:t>   </a:t>
          </a:r>
          <a:endParaRPr lang="fr-FR" dirty="0"/>
        </a:p>
      </dgm:t>
    </dgm:pt>
    <dgm:pt modelId="{CC3FC7A5-A231-4FDB-B311-F7C45E863707}" type="sibTrans" cxnId="{1005DB13-F7E1-43C8-A725-0B15BE707665}">
      <dgm:prSet/>
      <dgm:spPr/>
      <dgm:t>
        <a:bodyPr/>
        <a:lstStyle/>
        <a:p>
          <a:endParaRPr lang="fr-FR"/>
        </a:p>
      </dgm:t>
    </dgm:pt>
    <dgm:pt modelId="{0B2958FA-5BE4-4C33-8F0C-EC984637740F}" type="parTrans" cxnId="{1005DB13-F7E1-43C8-A725-0B15BE707665}">
      <dgm:prSet/>
      <dgm:spPr/>
      <dgm:t>
        <a:bodyPr/>
        <a:lstStyle/>
        <a:p>
          <a:endParaRPr lang="fr-FR"/>
        </a:p>
      </dgm:t>
    </dgm:pt>
    <dgm:pt modelId="{9F3192E9-B2D3-40E4-AE3F-8F4C6E54EBA8}" type="pres">
      <dgm:prSet presAssocID="{8D351E3F-2503-4C1E-B84E-D15CE492E81E}" presName="theList" presStyleCnt="0">
        <dgm:presLayoutVars>
          <dgm:dir/>
          <dgm:animLvl val="lvl"/>
          <dgm:resizeHandles val="exact"/>
        </dgm:presLayoutVars>
      </dgm:prSet>
      <dgm:spPr/>
      <dgm:t>
        <a:bodyPr/>
        <a:lstStyle/>
        <a:p>
          <a:endParaRPr lang="fr-FR"/>
        </a:p>
      </dgm:t>
    </dgm:pt>
    <dgm:pt modelId="{350E3E0D-40CB-4A9B-ABB1-29078C7B8D38}" type="pres">
      <dgm:prSet presAssocID="{9B3F14C7-4915-4C19-B89D-C3F7ED4F9C42}" presName="compNode" presStyleCnt="0"/>
      <dgm:spPr/>
    </dgm:pt>
    <dgm:pt modelId="{863FBDA6-5E67-4171-B3F8-FCAAABC44E55}" type="pres">
      <dgm:prSet presAssocID="{9B3F14C7-4915-4C19-B89D-C3F7ED4F9C42}" presName="aNode" presStyleLbl="bgShp" presStyleIdx="0" presStyleCnt="3"/>
      <dgm:spPr/>
      <dgm:t>
        <a:bodyPr/>
        <a:lstStyle/>
        <a:p>
          <a:endParaRPr lang="fr-FR"/>
        </a:p>
      </dgm:t>
    </dgm:pt>
    <dgm:pt modelId="{93AD86FA-BC4B-41E7-B4B9-DB957D73D5C4}" type="pres">
      <dgm:prSet presAssocID="{9B3F14C7-4915-4C19-B89D-C3F7ED4F9C42}" presName="textNode" presStyleLbl="bgShp" presStyleIdx="0" presStyleCnt="3"/>
      <dgm:spPr/>
      <dgm:t>
        <a:bodyPr/>
        <a:lstStyle/>
        <a:p>
          <a:endParaRPr lang="fr-FR"/>
        </a:p>
      </dgm:t>
    </dgm:pt>
    <dgm:pt modelId="{1C3FE0D3-6370-4A7D-BCE1-5421F5BC73C0}" type="pres">
      <dgm:prSet presAssocID="{9B3F14C7-4915-4C19-B89D-C3F7ED4F9C42}" presName="compChildNode" presStyleCnt="0"/>
      <dgm:spPr/>
    </dgm:pt>
    <dgm:pt modelId="{00CCD786-1620-4702-8CE6-7EE18AECC979}" type="pres">
      <dgm:prSet presAssocID="{9B3F14C7-4915-4C19-B89D-C3F7ED4F9C42}" presName="theInnerList" presStyleCnt="0"/>
      <dgm:spPr/>
    </dgm:pt>
    <dgm:pt modelId="{30E7DD82-90FF-41CB-986F-9AF94073B1B2}" type="pres">
      <dgm:prSet presAssocID="{20724062-D053-4EA5-9E96-3FF94CE0BDF1}" presName="childNode" presStyleLbl="node1" presStyleIdx="0" presStyleCnt="6">
        <dgm:presLayoutVars>
          <dgm:bulletEnabled val="1"/>
        </dgm:presLayoutVars>
      </dgm:prSet>
      <dgm:spPr/>
      <dgm:t>
        <a:bodyPr/>
        <a:lstStyle/>
        <a:p>
          <a:endParaRPr lang="fr-FR"/>
        </a:p>
      </dgm:t>
    </dgm:pt>
    <dgm:pt modelId="{3AF9E987-9276-48C0-BFAC-F26F95B0E54C}" type="pres">
      <dgm:prSet presAssocID="{20724062-D053-4EA5-9E96-3FF94CE0BDF1}" presName="aSpace2" presStyleCnt="0"/>
      <dgm:spPr/>
    </dgm:pt>
    <dgm:pt modelId="{0F82964E-9595-4216-871E-842B3EBE31E6}" type="pres">
      <dgm:prSet presAssocID="{AD79FF75-E61D-40E3-86C1-365357FC18F4}" presName="childNode" presStyleLbl="node1" presStyleIdx="1" presStyleCnt="6" custScaleY="84113" custLinFactNeighborY="-6945">
        <dgm:presLayoutVars>
          <dgm:bulletEnabled val="1"/>
        </dgm:presLayoutVars>
      </dgm:prSet>
      <dgm:spPr/>
      <dgm:t>
        <a:bodyPr/>
        <a:lstStyle/>
        <a:p>
          <a:endParaRPr lang="fr-FR"/>
        </a:p>
      </dgm:t>
    </dgm:pt>
    <dgm:pt modelId="{4EF33D1F-6789-4F42-B231-B1CB7A51DEB8}" type="pres">
      <dgm:prSet presAssocID="{9B3F14C7-4915-4C19-B89D-C3F7ED4F9C42}" presName="aSpace" presStyleCnt="0"/>
      <dgm:spPr/>
    </dgm:pt>
    <dgm:pt modelId="{E551945B-9268-44B8-9C0A-1EE1E852CA50}" type="pres">
      <dgm:prSet presAssocID="{57F49F25-5981-491B-9BA7-F2D388D90518}" presName="compNode" presStyleCnt="0"/>
      <dgm:spPr/>
    </dgm:pt>
    <dgm:pt modelId="{11187A8C-CC63-4042-92CF-9AF8190B094C}" type="pres">
      <dgm:prSet presAssocID="{57F49F25-5981-491B-9BA7-F2D388D90518}" presName="aNode" presStyleLbl="bgShp" presStyleIdx="1" presStyleCnt="3" custLinFactNeighborX="1933" custLinFactNeighborY="1687"/>
      <dgm:spPr/>
      <dgm:t>
        <a:bodyPr/>
        <a:lstStyle/>
        <a:p>
          <a:endParaRPr lang="fr-FR"/>
        </a:p>
      </dgm:t>
    </dgm:pt>
    <dgm:pt modelId="{7BBAAE7F-F8FA-4D1B-BDBC-6958D82D19EC}" type="pres">
      <dgm:prSet presAssocID="{57F49F25-5981-491B-9BA7-F2D388D90518}" presName="textNode" presStyleLbl="bgShp" presStyleIdx="1" presStyleCnt="3"/>
      <dgm:spPr/>
      <dgm:t>
        <a:bodyPr/>
        <a:lstStyle/>
        <a:p>
          <a:endParaRPr lang="fr-FR"/>
        </a:p>
      </dgm:t>
    </dgm:pt>
    <dgm:pt modelId="{7A5F6CCF-C15B-4334-8CC8-8AB5038FAB1B}" type="pres">
      <dgm:prSet presAssocID="{57F49F25-5981-491B-9BA7-F2D388D90518}" presName="compChildNode" presStyleCnt="0"/>
      <dgm:spPr/>
    </dgm:pt>
    <dgm:pt modelId="{FF9ADD0A-D427-4A4A-B2AE-36B3366619DB}" type="pres">
      <dgm:prSet presAssocID="{57F49F25-5981-491B-9BA7-F2D388D90518}" presName="theInnerList" presStyleCnt="0"/>
      <dgm:spPr/>
    </dgm:pt>
    <dgm:pt modelId="{F2F00283-F863-43E6-B074-439EC0F9D747}" type="pres">
      <dgm:prSet presAssocID="{0FFA693C-229C-4468-AFCC-CBC376BD802B}" presName="childNode" presStyleLbl="node1" presStyleIdx="2" presStyleCnt="6">
        <dgm:presLayoutVars>
          <dgm:bulletEnabled val="1"/>
        </dgm:presLayoutVars>
      </dgm:prSet>
      <dgm:spPr/>
      <dgm:t>
        <a:bodyPr/>
        <a:lstStyle/>
        <a:p>
          <a:endParaRPr lang="fr-FR"/>
        </a:p>
      </dgm:t>
    </dgm:pt>
    <dgm:pt modelId="{F3429CB4-6D33-42FD-819C-D198952FEAE1}" type="pres">
      <dgm:prSet presAssocID="{0FFA693C-229C-4468-AFCC-CBC376BD802B}" presName="aSpace2" presStyleCnt="0"/>
      <dgm:spPr/>
    </dgm:pt>
    <dgm:pt modelId="{A5F39A89-909A-4FB9-8641-BFF7C6ECF222}" type="pres">
      <dgm:prSet presAssocID="{20B1817E-3527-4964-86D6-5DC556A4F4F6}" presName="childNode" presStyleLbl="node1" presStyleIdx="3" presStyleCnt="6">
        <dgm:presLayoutVars>
          <dgm:bulletEnabled val="1"/>
        </dgm:presLayoutVars>
      </dgm:prSet>
      <dgm:spPr/>
      <dgm:t>
        <a:bodyPr/>
        <a:lstStyle/>
        <a:p>
          <a:endParaRPr lang="fr-FR"/>
        </a:p>
      </dgm:t>
    </dgm:pt>
    <dgm:pt modelId="{D176B642-4C54-416E-BE68-C521FAAA8D94}" type="pres">
      <dgm:prSet presAssocID="{57F49F25-5981-491B-9BA7-F2D388D90518}" presName="aSpace" presStyleCnt="0"/>
      <dgm:spPr/>
    </dgm:pt>
    <dgm:pt modelId="{55C6532D-D6A7-4039-98C2-0FBCE4F16DC5}" type="pres">
      <dgm:prSet presAssocID="{044EA880-EC1D-4B8E-8F4C-DC6D1C20D613}" presName="compNode" presStyleCnt="0"/>
      <dgm:spPr/>
    </dgm:pt>
    <dgm:pt modelId="{978638F0-4BEB-4FAD-9123-091D12306EDF}" type="pres">
      <dgm:prSet presAssocID="{044EA880-EC1D-4B8E-8F4C-DC6D1C20D613}" presName="aNode" presStyleLbl="bgShp" presStyleIdx="2" presStyleCnt="3"/>
      <dgm:spPr/>
      <dgm:t>
        <a:bodyPr/>
        <a:lstStyle/>
        <a:p>
          <a:endParaRPr lang="fr-FR"/>
        </a:p>
      </dgm:t>
    </dgm:pt>
    <dgm:pt modelId="{F2E5BB42-388D-44D6-8FF4-621251ADFC75}" type="pres">
      <dgm:prSet presAssocID="{044EA880-EC1D-4B8E-8F4C-DC6D1C20D613}" presName="textNode" presStyleLbl="bgShp" presStyleIdx="2" presStyleCnt="3"/>
      <dgm:spPr/>
      <dgm:t>
        <a:bodyPr/>
        <a:lstStyle/>
        <a:p>
          <a:endParaRPr lang="fr-FR"/>
        </a:p>
      </dgm:t>
    </dgm:pt>
    <dgm:pt modelId="{E4EA845C-33A9-4880-839E-017E658D81A2}" type="pres">
      <dgm:prSet presAssocID="{044EA880-EC1D-4B8E-8F4C-DC6D1C20D613}" presName="compChildNode" presStyleCnt="0"/>
      <dgm:spPr/>
    </dgm:pt>
    <dgm:pt modelId="{DD8ED941-5F93-4E3B-AABB-D3BEA8C35560}" type="pres">
      <dgm:prSet presAssocID="{044EA880-EC1D-4B8E-8F4C-DC6D1C20D613}" presName="theInnerList" presStyleCnt="0"/>
      <dgm:spPr/>
    </dgm:pt>
    <dgm:pt modelId="{9E187A04-763D-444D-835F-91D1CD9DD3F2}" type="pres">
      <dgm:prSet presAssocID="{E81E9A48-5BEC-483C-98FA-FC256CE04268}" presName="childNode" presStyleLbl="node1" presStyleIdx="4" presStyleCnt="6">
        <dgm:presLayoutVars>
          <dgm:bulletEnabled val="1"/>
        </dgm:presLayoutVars>
      </dgm:prSet>
      <dgm:spPr/>
      <dgm:t>
        <a:bodyPr/>
        <a:lstStyle/>
        <a:p>
          <a:endParaRPr lang="fr-FR"/>
        </a:p>
      </dgm:t>
    </dgm:pt>
    <dgm:pt modelId="{5038A83C-E589-4B2C-8C4B-5CC637359A8B}" type="pres">
      <dgm:prSet presAssocID="{E81E9A48-5BEC-483C-98FA-FC256CE04268}" presName="aSpace2" presStyleCnt="0"/>
      <dgm:spPr/>
    </dgm:pt>
    <dgm:pt modelId="{753AB10F-3BB7-4858-9F17-3D59C70E6CF0}" type="pres">
      <dgm:prSet presAssocID="{7E3256AC-3A64-4471-ACE2-B360C294D1F1}" presName="childNode" presStyleLbl="node1" presStyleIdx="5" presStyleCnt="6">
        <dgm:presLayoutVars>
          <dgm:bulletEnabled val="1"/>
        </dgm:presLayoutVars>
      </dgm:prSet>
      <dgm:spPr/>
      <dgm:t>
        <a:bodyPr/>
        <a:lstStyle/>
        <a:p>
          <a:endParaRPr lang="fr-FR"/>
        </a:p>
      </dgm:t>
    </dgm:pt>
  </dgm:ptLst>
  <dgm:cxnLst>
    <dgm:cxn modelId="{DA73E258-EB64-40B3-940B-ACDC1A3B3FEC}" srcId="{044EA880-EC1D-4B8E-8F4C-DC6D1C20D613}" destId="{7E3256AC-3A64-4471-ACE2-B360C294D1F1}" srcOrd="1" destOrd="0" parTransId="{C820F893-8C44-427B-82CB-1ACF75C9C6E7}" sibTransId="{ACB541C5-0E4F-4776-9238-091075AD79F9}"/>
    <dgm:cxn modelId="{185E7E56-4812-4221-A3D5-0F0BE4E01735}" type="presOf" srcId="{20724062-D053-4EA5-9E96-3FF94CE0BDF1}" destId="{30E7DD82-90FF-41CB-986F-9AF94073B1B2}" srcOrd="0" destOrd="0" presId="urn:microsoft.com/office/officeart/2005/8/layout/lProcess2"/>
    <dgm:cxn modelId="{0FEF97F0-0166-4347-B759-E5C0A8E1B384}" srcId="{9B3F14C7-4915-4C19-B89D-C3F7ED4F9C42}" destId="{AD79FF75-E61D-40E3-86C1-365357FC18F4}" srcOrd="1" destOrd="0" parTransId="{B06B97D2-D103-4239-9823-7A736435BF9C}" sibTransId="{0E7F0B68-9F69-4B93-B607-084EDA9F57E8}"/>
    <dgm:cxn modelId="{1005DB13-F7E1-43C8-A725-0B15BE707665}" srcId="{8D351E3F-2503-4C1E-B84E-D15CE492E81E}" destId="{9B3F14C7-4915-4C19-B89D-C3F7ED4F9C42}" srcOrd="0" destOrd="0" parTransId="{0B2958FA-5BE4-4C33-8F0C-EC984637740F}" sibTransId="{CC3FC7A5-A231-4FDB-B311-F7C45E863707}"/>
    <dgm:cxn modelId="{12080EC0-047F-4A2B-AC90-BB53CBEC2CD6}" type="presOf" srcId="{57F49F25-5981-491B-9BA7-F2D388D90518}" destId="{11187A8C-CC63-4042-92CF-9AF8190B094C}" srcOrd="0" destOrd="0" presId="urn:microsoft.com/office/officeart/2005/8/layout/lProcess2"/>
    <dgm:cxn modelId="{C53D7E1E-9519-4F23-9DE2-D416DCA07EDA}" type="presOf" srcId="{8D351E3F-2503-4C1E-B84E-D15CE492E81E}" destId="{9F3192E9-B2D3-40E4-AE3F-8F4C6E54EBA8}" srcOrd="0" destOrd="0" presId="urn:microsoft.com/office/officeart/2005/8/layout/lProcess2"/>
    <dgm:cxn modelId="{C7AF6051-9670-47BE-98BB-1A8A1E9F3A0A}" type="presOf" srcId="{AD79FF75-E61D-40E3-86C1-365357FC18F4}" destId="{0F82964E-9595-4216-871E-842B3EBE31E6}" srcOrd="0" destOrd="0" presId="urn:microsoft.com/office/officeart/2005/8/layout/lProcess2"/>
    <dgm:cxn modelId="{8FE55295-77FB-40CA-AF2A-EEE7C6FA83AA}" type="presOf" srcId="{7E3256AC-3A64-4471-ACE2-B360C294D1F1}" destId="{753AB10F-3BB7-4858-9F17-3D59C70E6CF0}" srcOrd="0" destOrd="0" presId="urn:microsoft.com/office/officeart/2005/8/layout/lProcess2"/>
    <dgm:cxn modelId="{72362E8D-7696-426F-AD0E-95D7E4575AAF}" srcId="{8D351E3F-2503-4C1E-B84E-D15CE492E81E}" destId="{57F49F25-5981-491B-9BA7-F2D388D90518}" srcOrd="1" destOrd="0" parTransId="{DED057E3-F779-4B1E-9067-99CEA43C3186}" sibTransId="{56308FC2-F5C4-4BE7-A345-41FEA2B03AD1}"/>
    <dgm:cxn modelId="{32A5F50D-C596-4DF4-AB77-0987614E90B6}" srcId="{57F49F25-5981-491B-9BA7-F2D388D90518}" destId="{20B1817E-3527-4964-86D6-5DC556A4F4F6}" srcOrd="1" destOrd="0" parTransId="{6FAC5AC0-DA42-4120-AD1A-8CEC94FD5A19}" sibTransId="{D91D1620-C94E-465E-B540-03A275B92287}"/>
    <dgm:cxn modelId="{F03DAD06-6CB3-4491-9DF4-B4FFE9C9588E}" type="presOf" srcId="{044EA880-EC1D-4B8E-8F4C-DC6D1C20D613}" destId="{978638F0-4BEB-4FAD-9123-091D12306EDF}" srcOrd="0" destOrd="0" presId="urn:microsoft.com/office/officeart/2005/8/layout/lProcess2"/>
    <dgm:cxn modelId="{96F82C3D-FAA6-43CE-9FD3-9D2FE3782CCC}" srcId="{57F49F25-5981-491B-9BA7-F2D388D90518}" destId="{0FFA693C-229C-4468-AFCC-CBC376BD802B}" srcOrd="0" destOrd="0" parTransId="{EC7661E9-A5CF-4AC4-A7D3-0C064DE65E21}" sibTransId="{A6289200-9C0B-42EB-AB1B-292C0E9B860D}"/>
    <dgm:cxn modelId="{3727AF8C-AA2C-49D1-B033-A22CEF80DA01}" type="presOf" srcId="{044EA880-EC1D-4B8E-8F4C-DC6D1C20D613}" destId="{F2E5BB42-388D-44D6-8FF4-621251ADFC75}" srcOrd="1" destOrd="0" presId="urn:microsoft.com/office/officeart/2005/8/layout/lProcess2"/>
    <dgm:cxn modelId="{0465CE5E-EB73-4E33-92CD-DFF25707CE23}" srcId="{9B3F14C7-4915-4C19-B89D-C3F7ED4F9C42}" destId="{20724062-D053-4EA5-9E96-3FF94CE0BDF1}" srcOrd="0" destOrd="0" parTransId="{C85A08DA-2E89-467F-A71F-3C42D4B4FEAA}" sibTransId="{DA587B29-876B-4B8C-918D-D974C24FA630}"/>
    <dgm:cxn modelId="{48D1249C-4498-4CA1-9705-2E94B2196F74}" type="presOf" srcId="{20B1817E-3527-4964-86D6-5DC556A4F4F6}" destId="{A5F39A89-909A-4FB9-8641-BFF7C6ECF222}" srcOrd="0" destOrd="0" presId="urn:microsoft.com/office/officeart/2005/8/layout/lProcess2"/>
    <dgm:cxn modelId="{E1DCD3C9-897A-485B-9277-158CFD7AFF89}" type="presOf" srcId="{57F49F25-5981-491B-9BA7-F2D388D90518}" destId="{7BBAAE7F-F8FA-4D1B-BDBC-6958D82D19EC}" srcOrd="1" destOrd="0" presId="urn:microsoft.com/office/officeart/2005/8/layout/lProcess2"/>
    <dgm:cxn modelId="{CE3F5A5C-1682-4CE4-B4AF-627F2F0995F0}" type="presOf" srcId="{E81E9A48-5BEC-483C-98FA-FC256CE04268}" destId="{9E187A04-763D-444D-835F-91D1CD9DD3F2}" srcOrd="0" destOrd="0" presId="urn:microsoft.com/office/officeart/2005/8/layout/lProcess2"/>
    <dgm:cxn modelId="{859BE84D-988A-4513-AB3E-2FA6CCC19E44}" type="presOf" srcId="{9B3F14C7-4915-4C19-B89D-C3F7ED4F9C42}" destId="{863FBDA6-5E67-4171-B3F8-FCAAABC44E55}" srcOrd="0" destOrd="0" presId="urn:microsoft.com/office/officeart/2005/8/layout/lProcess2"/>
    <dgm:cxn modelId="{FE69BE39-3320-4103-A85A-809151AF91E6}" srcId="{044EA880-EC1D-4B8E-8F4C-DC6D1C20D613}" destId="{E81E9A48-5BEC-483C-98FA-FC256CE04268}" srcOrd="0" destOrd="0" parTransId="{2A2F0023-1A31-41AE-8DE2-3CCE292ACD86}" sibTransId="{747609AE-E22D-46A2-916B-E0236E183267}"/>
    <dgm:cxn modelId="{E5D52063-6EB1-470D-81F0-2975306710E0}" srcId="{8D351E3F-2503-4C1E-B84E-D15CE492E81E}" destId="{044EA880-EC1D-4B8E-8F4C-DC6D1C20D613}" srcOrd="2" destOrd="0" parTransId="{AEC93E80-0DF1-4F3E-8CCC-274480413157}" sibTransId="{ED3EF912-860F-40C5-B272-F95132E6816F}"/>
    <dgm:cxn modelId="{19D98D3D-BA52-4DEA-87CA-1F47E13AAD54}" type="presOf" srcId="{9B3F14C7-4915-4C19-B89D-C3F7ED4F9C42}" destId="{93AD86FA-BC4B-41E7-B4B9-DB957D73D5C4}" srcOrd="1" destOrd="0" presId="urn:microsoft.com/office/officeart/2005/8/layout/lProcess2"/>
    <dgm:cxn modelId="{B533FF67-8824-4982-9925-3F8D4325BFEE}" type="presOf" srcId="{0FFA693C-229C-4468-AFCC-CBC376BD802B}" destId="{F2F00283-F863-43E6-B074-439EC0F9D747}" srcOrd="0" destOrd="0" presId="urn:microsoft.com/office/officeart/2005/8/layout/lProcess2"/>
    <dgm:cxn modelId="{32E4E485-46A6-441B-AE04-88A5E6ABB304}" type="presParOf" srcId="{9F3192E9-B2D3-40E4-AE3F-8F4C6E54EBA8}" destId="{350E3E0D-40CB-4A9B-ABB1-29078C7B8D38}" srcOrd="0" destOrd="0" presId="urn:microsoft.com/office/officeart/2005/8/layout/lProcess2"/>
    <dgm:cxn modelId="{9BDF833D-D86C-4228-A1E4-5D3EE845C3DA}" type="presParOf" srcId="{350E3E0D-40CB-4A9B-ABB1-29078C7B8D38}" destId="{863FBDA6-5E67-4171-B3F8-FCAAABC44E55}" srcOrd="0" destOrd="0" presId="urn:microsoft.com/office/officeart/2005/8/layout/lProcess2"/>
    <dgm:cxn modelId="{1BEBEFC2-2D66-4D17-8BC0-1E5A1170A96A}" type="presParOf" srcId="{350E3E0D-40CB-4A9B-ABB1-29078C7B8D38}" destId="{93AD86FA-BC4B-41E7-B4B9-DB957D73D5C4}" srcOrd="1" destOrd="0" presId="urn:microsoft.com/office/officeart/2005/8/layout/lProcess2"/>
    <dgm:cxn modelId="{97EB3BEC-EC47-4C59-8B0D-A43F0500B33A}" type="presParOf" srcId="{350E3E0D-40CB-4A9B-ABB1-29078C7B8D38}" destId="{1C3FE0D3-6370-4A7D-BCE1-5421F5BC73C0}" srcOrd="2" destOrd="0" presId="urn:microsoft.com/office/officeart/2005/8/layout/lProcess2"/>
    <dgm:cxn modelId="{B721BFD2-74ED-4F3E-9E39-439A86EE1AC3}" type="presParOf" srcId="{1C3FE0D3-6370-4A7D-BCE1-5421F5BC73C0}" destId="{00CCD786-1620-4702-8CE6-7EE18AECC979}" srcOrd="0" destOrd="0" presId="urn:microsoft.com/office/officeart/2005/8/layout/lProcess2"/>
    <dgm:cxn modelId="{A95C9A41-1680-41A6-84DC-45B02022C532}" type="presParOf" srcId="{00CCD786-1620-4702-8CE6-7EE18AECC979}" destId="{30E7DD82-90FF-41CB-986F-9AF94073B1B2}" srcOrd="0" destOrd="0" presId="urn:microsoft.com/office/officeart/2005/8/layout/lProcess2"/>
    <dgm:cxn modelId="{18061CA1-CDA3-4768-A48B-C45D28EBB149}" type="presParOf" srcId="{00CCD786-1620-4702-8CE6-7EE18AECC979}" destId="{3AF9E987-9276-48C0-BFAC-F26F95B0E54C}" srcOrd="1" destOrd="0" presId="urn:microsoft.com/office/officeart/2005/8/layout/lProcess2"/>
    <dgm:cxn modelId="{324A99F9-4BF3-4834-B783-B1228CE5ADB3}" type="presParOf" srcId="{00CCD786-1620-4702-8CE6-7EE18AECC979}" destId="{0F82964E-9595-4216-871E-842B3EBE31E6}" srcOrd="2" destOrd="0" presId="urn:microsoft.com/office/officeart/2005/8/layout/lProcess2"/>
    <dgm:cxn modelId="{7B13E682-9BB3-4813-8864-2097E215D301}" type="presParOf" srcId="{9F3192E9-B2D3-40E4-AE3F-8F4C6E54EBA8}" destId="{4EF33D1F-6789-4F42-B231-B1CB7A51DEB8}" srcOrd="1" destOrd="0" presId="urn:microsoft.com/office/officeart/2005/8/layout/lProcess2"/>
    <dgm:cxn modelId="{D831A5AA-28FD-4C3F-A821-BFD2463BC072}" type="presParOf" srcId="{9F3192E9-B2D3-40E4-AE3F-8F4C6E54EBA8}" destId="{E551945B-9268-44B8-9C0A-1EE1E852CA50}" srcOrd="2" destOrd="0" presId="urn:microsoft.com/office/officeart/2005/8/layout/lProcess2"/>
    <dgm:cxn modelId="{819D58D9-0482-49B3-B128-CCD6CC3E60F9}" type="presParOf" srcId="{E551945B-9268-44B8-9C0A-1EE1E852CA50}" destId="{11187A8C-CC63-4042-92CF-9AF8190B094C}" srcOrd="0" destOrd="0" presId="urn:microsoft.com/office/officeart/2005/8/layout/lProcess2"/>
    <dgm:cxn modelId="{5072357B-6B97-4924-949D-E921366AFBA9}" type="presParOf" srcId="{E551945B-9268-44B8-9C0A-1EE1E852CA50}" destId="{7BBAAE7F-F8FA-4D1B-BDBC-6958D82D19EC}" srcOrd="1" destOrd="0" presId="urn:microsoft.com/office/officeart/2005/8/layout/lProcess2"/>
    <dgm:cxn modelId="{43732CC0-97B0-4433-B824-C00BF40B3498}" type="presParOf" srcId="{E551945B-9268-44B8-9C0A-1EE1E852CA50}" destId="{7A5F6CCF-C15B-4334-8CC8-8AB5038FAB1B}" srcOrd="2" destOrd="0" presId="urn:microsoft.com/office/officeart/2005/8/layout/lProcess2"/>
    <dgm:cxn modelId="{52FDD0FE-345D-45DF-8489-EE0E2C6E98ED}" type="presParOf" srcId="{7A5F6CCF-C15B-4334-8CC8-8AB5038FAB1B}" destId="{FF9ADD0A-D427-4A4A-B2AE-36B3366619DB}" srcOrd="0" destOrd="0" presId="urn:microsoft.com/office/officeart/2005/8/layout/lProcess2"/>
    <dgm:cxn modelId="{1AFE1D5F-68C7-447F-AE7E-8833913A7641}" type="presParOf" srcId="{FF9ADD0A-D427-4A4A-B2AE-36B3366619DB}" destId="{F2F00283-F863-43E6-B074-439EC0F9D747}" srcOrd="0" destOrd="0" presId="urn:microsoft.com/office/officeart/2005/8/layout/lProcess2"/>
    <dgm:cxn modelId="{A9FAD04E-8CF0-47A9-91E0-1774A89C39DA}" type="presParOf" srcId="{FF9ADD0A-D427-4A4A-B2AE-36B3366619DB}" destId="{F3429CB4-6D33-42FD-819C-D198952FEAE1}" srcOrd="1" destOrd="0" presId="urn:microsoft.com/office/officeart/2005/8/layout/lProcess2"/>
    <dgm:cxn modelId="{9993551D-3796-4BED-B5D5-C6996B61AECE}" type="presParOf" srcId="{FF9ADD0A-D427-4A4A-B2AE-36B3366619DB}" destId="{A5F39A89-909A-4FB9-8641-BFF7C6ECF222}" srcOrd="2" destOrd="0" presId="urn:microsoft.com/office/officeart/2005/8/layout/lProcess2"/>
    <dgm:cxn modelId="{735CFFF8-D1B0-4537-BC65-7059D685E8A2}" type="presParOf" srcId="{9F3192E9-B2D3-40E4-AE3F-8F4C6E54EBA8}" destId="{D176B642-4C54-416E-BE68-C521FAAA8D94}" srcOrd="3" destOrd="0" presId="urn:microsoft.com/office/officeart/2005/8/layout/lProcess2"/>
    <dgm:cxn modelId="{7D19BD8F-E6DA-4783-A7BA-43A3E0C6905E}" type="presParOf" srcId="{9F3192E9-B2D3-40E4-AE3F-8F4C6E54EBA8}" destId="{55C6532D-D6A7-4039-98C2-0FBCE4F16DC5}" srcOrd="4" destOrd="0" presId="urn:microsoft.com/office/officeart/2005/8/layout/lProcess2"/>
    <dgm:cxn modelId="{952A7D70-2090-48E4-A659-971BAF8F73F7}" type="presParOf" srcId="{55C6532D-D6A7-4039-98C2-0FBCE4F16DC5}" destId="{978638F0-4BEB-4FAD-9123-091D12306EDF}" srcOrd="0" destOrd="0" presId="urn:microsoft.com/office/officeart/2005/8/layout/lProcess2"/>
    <dgm:cxn modelId="{D0EB87A8-BB57-46D6-872C-3CED1CC7507E}" type="presParOf" srcId="{55C6532D-D6A7-4039-98C2-0FBCE4F16DC5}" destId="{F2E5BB42-388D-44D6-8FF4-621251ADFC75}" srcOrd="1" destOrd="0" presId="urn:microsoft.com/office/officeart/2005/8/layout/lProcess2"/>
    <dgm:cxn modelId="{2D0033A3-6A52-4C9B-B8E9-3F9F93F3C29D}" type="presParOf" srcId="{55C6532D-D6A7-4039-98C2-0FBCE4F16DC5}" destId="{E4EA845C-33A9-4880-839E-017E658D81A2}" srcOrd="2" destOrd="0" presId="urn:microsoft.com/office/officeart/2005/8/layout/lProcess2"/>
    <dgm:cxn modelId="{012CBAF6-913B-4872-94DD-EC2DB6467FAF}" type="presParOf" srcId="{E4EA845C-33A9-4880-839E-017E658D81A2}" destId="{DD8ED941-5F93-4E3B-AABB-D3BEA8C35560}" srcOrd="0" destOrd="0" presId="urn:microsoft.com/office/officeart/2005/8/layout/lProcess2"/>
    <dgm:cxn modelId="{03307973-8D19-4AE5-B753-E182FDBAF82A}" type="presParOf" srcId="{DD8ED941-5F93-4E3B-AABB-D3BEA8C35560}" destId="{9E187A04-763D-444D-835F-91D1CD9DD3F2}" srcOrd="0" destOrd="0" presId="urn:microsoft.com/office/officeart/2005/8/layout/lProcess2"/>
    <dgm:cxn modelId="{5E1968C6-337D-409A-B77D-343F9A9C28AE}" type="presParOf" srcId="{DD8ED941-5F93-4E3B-AABB-D3BEA8C35560}" destId="{5038A83C-E589-4B2C-8C4B-5CC637359A8B}" srcOrd="1" destOrd="0" presId="urn:microsoft.com/office/officeart/2005/8/layout/lProcess2"/>
    <dgm:cxn modelId="{62732620-04F4-4755-83EA-D9EF4A9441F7}" type="presParOf" srcId="{DD8ED941-5F93-4E3B-AABB-D3BEA8C35560}" destId="{753AB10F-3BB7-4858-9F17-3D59C70E6CF0}"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02672-4761-4889-84E4-EE64AE43B4EE}">
      <dsp:nvSpPr>
        <dsp:cNvPr id="0" name=""/>
        <dsp:cNvSpPr/>
      </dsp:nvSpPr>
      <dsp:spPr>
        <a:xfrm>
          <a:off x="1897368" y="0"/>
          <a:ext cx="1422619" cy="790344"/>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latin typeface="Comic Sans MS" panose="030F0702030302020204" pitchFamily="66" charset="0"/>
            </a:rPr>
            <a:t>HPV-HR&amp;BR</a:t>
          </a:r>
          <a:endParaRPr lang="fr-FR" sz="1800" kern="1200" dirty="0">
            <a:latin typeface="Comic Sans MS" panose="030F0702030302020204" pitchFamily="66" charset="0"/>
          </a:endParaRPr>
        </a:p>
      </dsp:txBody>
      <dsp:txXfrm>
        <a:off x="1920516" y="23148"/>
        <a:ext cx="1376323" cy="744048"/>
      </dsp:txXfrm>
    </dsp:sp>
    <dsp:sp modelId="{BABD8E33-9E69-434A-AC4C-61852C1D4C53}">
      <dsp:nvSpPr>
        <dsp:cNvPr id="0" name=""/>
        <dsp:cNvSpPr/>
      </dsp:nvSpPr>
      <dsp:spPr>
        <a:xfrm>
          <a:off x="3952263" y="0"/>
          <a:ext cx="1422619" cy="790344"/>
        </a:xfrm>
        <a:prstGeom prst="roundRect">
          <a:avLst>
            <a:gd name="adj" fmla="val 10000"/>
          </a:avLst>
        </a:prstGeom>
        <a:solidFill>
          <a:schemeClr val="accent3">
            <a:tint val="40000"/>
            <a:alpha val="90000"/>
            <a:hueOff val="676380"/>
            <a:satOff val="33333"/>
            <a:lumOff val="593"/>
            <a:alphaOff val="0"/>
          </a:schemeClr>
        </a:solidFill>
        <a:ln w="12700" cap="flat" cmpd="sng" algn="ctr">
          <a:solidFill>
            <a:schemeClr val="accent3">
              <a:tint val="40000"/>
              <a:alpha val="90000"/>
              <a:hueOff val="676380"/>
              <a:satOff val="33333"/>
              <a:lumOff val="5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latin typeface="Comic Sans MS" panose="030F0702030302020204" pitchFamily="66" charset="0"/>
            </a:rPr>
            <a:t>Absence HPV</a:t>
          </a:r>
          <a:endParaRPr lang="fr-FR" sz="1800" kern="1200" dirty="0">
            <a:latin typeface="Comic Sans MS" panose="030F0702030302020204" pitchFamily="66" charset="0"/>
          </a:endParaRPr>
        </a:p>
      </dsp:txBody>
      <dsp:txXfrm>
        <a:off x="3975411" y="23148"/>
        <a:ext cx="1376323" cy="744048"/>
      </dsp:txXfrm>
    </dsp:sp>
    <dsp:sp modelId="{34AC87A3-E993-44B2-8E66-AE8808D8B646}">
      <dsp:nvSpPr>
        <dsp:cNvPr id="0" name=""/>
        <dsp:cNvSpPr/>
      </dsp:nvSpPr>
      <dsp:spPr>
        <a:xfrm>
          <a:off x="3339746" y="3358962"/>
          <a:ext cx="592758" cy="592758"/>
        </a:xfrm>
        <a:prstGeom prst="triangle">
          <a:avLst/>
        </a:prstGeom>
        <a:solidFill>
          <a:schemeClr val="accent3">
            <a:tint val="40000"/>
            <a:alpha val="90000"/>
            <a:hueOff val="1352761"/>
            <a:satOff val="66667"/>
            <a:lumOff val="1186"/>
            <a:alphaOff val="0"/>
          </a:schemeClr>
        </a:solidFill>
        <a:ln w="12700" cap="flat" cmpd="sng" algn="ctr">
          <a:solidFill>
            <a:schemeClr val="accent3">
              <a:tint val="40000"/>
              <a:alpha val="90000"/>
              <a:hueOff val="1352761"/>
              <a:satOff val="66667"/>
              <a:lumOff val="1186"/>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2DA3A7-7A74-4DE7-A39C-2CF076572371}">
      <dsp:nvSpPr>
        <dsp:cNvPr id="0" name=""/>
        <dsp:cNvSpPr/>
      </dsp:nvSpPr>
      <dsp:spPr>
        <a:xfrm rot="240000">
          <a:off x="1857308" y="3104958"/>
          <a:ext cx="3557634" cy="248774"/>
        </a:xfrm>
        <a:prstGeom prst="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18D9E0-B289-4296-9B25-A30ED6FF09CF}">
      <dsp:nvSpPr>
        <dsp:cNvPr id="0" name=""/>
        <dsp:cNvSpPr/>
      </dsp:nvSpPr>
      <dsp:spPr>
        <a:xfrm rot="240000">
          <a:off x="3993358" y="2482962"/>
          <a:ext cx="1419462" cy="66132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smtClean="0">
              <a:latin typeface="Comic Sans MS" panose="030F0702030302020204" pitchFamily="66" charset="0"/>
            </a:rPr>
            <a:t>58,3%</a:t>
          </a:r>
          <a:endParaRPr lang="fr-FR" sz="2500" kern="1200" dirty="0">
            <a:latin typeface="Comic Sans MS" panose="030F0702030302020204" pitchFamily="66" charset="0"/>
          </a:endParaRPr>
        </a:p>
      </dsp:txBody>
      <dsp:txXfrm>
        <a:off x="4025641" y="2515245"/>
        <a:ext cx="1354896" cy="596758"/>
      </dsp:txXfrm>
    </dsp:sp>
    <dsp:sp modelId="{25B78E25-5A41-4792-90AF-9310164A3E30}">
      <dsp:nvSpPr>
        <dsp:cNvPr id="0" name=""/>
        <dsp:cNvSpPr/>
      </dsp:nvSpPr>
      <dsp:spPr>
        <a:xfrm rot="240000">
          <a:off x="4044731" y="1771652"/>
          <a:ext cx="1419462" cy="661324"/>
        </a:xfrm>
        <a:prstGeom prst="round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smtClean="0">
              <a:latin typeface="Comic Sans MS" panose="030F0702030302020204" pitchFamily="66" charset="0"/>
            </a:rPr>
            <a:t>n2=35</a:t>
          </a:r>
          <a:endParaRPr lang="fr-FR" sz="2500" kern="1200" dirty="0">
            <a:latin typeface="Comic Sans MS" panose="030F0702030302020204" pitchFamily="66" charset="0"/>
          </a:endParaRPr>
        </a:p>
      </dsp:txBody>
      <dsp:txXfrm>
        <a:off x="4077014" y="1803935"/>
        <a:ext cx="1354896" cy="596758"/>
      </dsp:txXfrm>
    </dsp:sp>
    <dsp:sp modelId="{BB2AF882-6C90-4946-B167-80F3D5665A68}">
      <dsp:nvSpPr>
        <dsp:cNvPr id="0" name=""/>
        <dsp:cNvSpPr/>
      </dsp:nvSpPr>
      <dsp:spPr>
        <a:xfrm rot="240000">
          <a:off x="4096103" y="1076150"/>
          <a:ext cx="1419462" cy="661324"/>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smtClean="0">
              <a:latin typeface="Comic Sans MS" panose="030F0702030302020204" pitchFamily="66" charset="0"/>
            </a:rPr>
            <a:t>n=n1+n2</a:t>
          </a:r>
          <a:endParaRPr lang="fr-FR" sz="2500" kern="1200" dirty="0">
            <a:latin typeface="Comic Sans MS" panose="030F0702030302020204" pitchFamily="66" charset="0"/>
          </a:endParaRPr>
        </a:p>
      </dsp:txBody>
      <dsp:txXfrm>
        <a:off x="4128386" y="1108433"/>
        <a:ext cx="1354896" cy="596758"/>
      </dsp:txXfrm>
    </dsp:sp>
    <dsp:sp modelId="{3CDB5315-5B60-4473-88F1-E69F7DFBF530}">
      <dsp:nvSpPr>
        <dsp:cNvPr id="0" name=""/>
        <dsp:cNvSpPr/>
      </dsp:nvSpPr>
      <dsp:spPr>
        <a:xfrm rot="240000">
          <a:off x="1958222" y="2340700"/>
          <a:ext cx="1419462" cy="661324"/>
        </a:xfrm>
        <a:prstGeom prst="round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smtClean="0">
              <a:latin typeface="Comic Sans MS" panose="030F0702030302020204" pitchFamily="66" charset="0"/>
              <a:ea typeface="Times New Roman" panose="02020603050405020304" pitchFamily="18" charset="0"/>
              <a:cs typeface="Times New Roman" panose="02020603050405020304" pitchFamily="18" charset="0"/>
            </a:rPr>
            <a:t>41,7% </a:t>
          </a:r>
          <a:endParaRPr lang="fr-FR" sz="2500" kern="1200" dirty="0">
            <a:latin typeface="Comic Sans MS" panose="030F0702030302020204" pitchFamily="66" charset="0"/>
          </a:endParaRPr>
        </a:p>
      </dsp:txBody>
      <dsp:txXfrm>
        <a:off x="1990505" y="2372983"/>
        <a:ext cx="1354896" cy="596758"/>
      </dsp:txXfrm>
    </dsp:sp>
    <dsp:sp modelId="{0FF2E18F-D1DB-4157-BA69-C9682EB1F160}">
      <dsp:nvSpPr>
        <dsp:cNvPr id="0" name=""/>
        <dsp:cNvSpPr/>
      </dsp:nvSpPr>
      <dsp:spPr>
        <a:xfrm rot="240000">
          <a:off x="2009595" y="1629390"/>
          <a:ext cx="1419462" cy="661324"/>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smtClean="0">
              <a:latin typeface="Comic Sans MS" panose="030F0702030302020204" pitchFamily="66" charset="0"/>
            </a:rPr>
            <a:t>n1=25</a:t>
          </a:r>
          <a:endParaRPr lang="fr-FR" sz="2500" kern="1200" dirty="0">
            <a:latin typeface="Comic Sans MS" panose="030F0702030302020204" pitchFamily="66" charset="0"/>
          </a:endParaRPr>
        </a:p>
      </dsp:txBody>
      <dsp:txXfrm>
        <a:off x="2041878" y="1661673"/>
        <a:ext cx="1354896" cy="596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8B8EE-56D5-4035-B33B-C7BF1822E7EE}">
      <dsp:nvSpPr>
        <dsp:cNvPr id="0" name=""/>
        <dsp:cNvSpPr/>
      </dsp:nvSpPr>
      <dsp:spPr>
        <a:xfrm>
          <a:off x="1600945" y="210873"/>
          <a:ext cx="1905258" cy="343744"/>
        </a:xfrm>
        <a:prstGeom prst="chevr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kern="1200" dirty="0" smtClean="0">
              <a:effectLst/>
              <a:latin typeface="Times New Roman" panose="02020603050405020304" pitchFamily="18" charset="0"/>
              <a:ea typeface="Calibri" panose="020F0502020204030204" pitchFamily="34" charset="0"/>
              <a:cs typeface="Times New Roman" panose="02020603050405020304" pitchFamily="18" charset="0"/>
            </a:rPr>
            <a:t>Conisation</a:t>
          </a:r>
          <a:endParaRPr lang="fr-FR" sz="1400" kern="1200" dirty="0"/>
        </a:p>
      </dsp:txBody>
      <dsp:txXfrm>
        <a:off x="1772817" y="210873"/>
        <a:ext cx="1561514" cy="343744"/>
      </dsp:txXfrm>
    </dsp:sp>
    <dsp:sp modelId="{1CA31079-DD61-456A-9955-3FA1E3EC06B2}">
      <dsp:nvSpPr>
        <dsp:cNvPr id="0" name=""/>
        <dsp:cNvSpPr/>
      </dsp:nvSpPr>
      <dsp:spPr>
        <a:xfrm>
          <a:off x="3749920" y="287864"/>
          <a:ext cx="1290808" cy="296305"/>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kern="1200" dirty="0" smtClean="0"/>
            <a:t>1</a:t>
          </a:r>
          <a:endParaRPr lang="fr-FR" sz="1400" kern="1200" dirty="0"/>
        </a:p>
      </dsp:txBody>
      <dsp:txXfrm>
        <a:off x="3898073" y="287864"/>
        <a:ext cx="994503" cy="296305"/>
      </dsp:txXfrm>
    </dsp:sp>
    <dsp:sp modelId="{110C7F38-231B-447C-AA5F-275761EA94C0}">
      <dsp:nvSpPr>
        <dsp:cNvPr id="0" name=""/>
        <dsp:cNvSpPr/>
      </dsp:nvSpPr>
      <dsp:spPr>
        <a:xfrm>
          <a:off x="5538980" y="380623"/>
          <a:ext cx="1402288" cy="296388"/>
        </a:xfrm>
        <a:prstGeom prst="chevron">
          <a:avLst/>
        </a:prstGeom>
        <a:solidFill>
          <a:schemeClr val="accent3">
            <a:tint val="40000"/>
            <a:alpha val="90000"/>
            <a:hueOff val="338190"/>
            <a:satOff val="16667"/>
            <a:lumOff val="297"/>
            <a:alphaOff val="0"/>
          </a:schemeClr>
        </a:solidFill>
        <a:ln w="12700" cap="flat" cmpd="sng" algn="ctr">
          <a:solidFill>
            <a:schemeClr val="accent3">
              <a:tint val="40000"/>
              <a:alpha val="90000"/>
              <a:hueOff val="338190"/>
              <a:satOff val="16667"/>
              <a:lumOff val="2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kern="1200" dirty="0" smtClean="0"/>
            <a:t>0.7%</a:t>
          </a:r>
          <a:endParaRPr lang="fr-FR" sz="1400" kern="1200" dirty="0"/>
        </a:p>
      </dsp:txBody>
      <dsp:txXfrm>
        <a:off x="5687174" y="380623"/>
        <a:ext cx="1105900" cy="296388"/>
      </dsp:txXfrm>
    </dsp:sp>
    <dsp:sp modelId="{AE0F6948-ABF7-4B85-97B9-1E81CE2858E8}">
      <dsp:nvSpPr>
        <dsp:cNvPr id="0" name=""/>
        <dsp:cNvSpPr/>
      </dsp:nvSpPr>
      <dsp:spPr>
        <a:xfrm>
          <a:off x="5400734" y="1609486"/>
          <a:ext cx="1403417" cy="483376"/>
        </a:xfrm>
        <a:prstGeom prst="chevron">
          <a:avLst/>
        </a:prstGeom>
        <a:solidFill>
          <a:schemeClr val="accent3">
            <a:hueOff val="271060"/>
            <a:satOff val="10000"/>
            <a:lumOff val="-147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kern="1200" dirty="0" smtClean="0"/>
            <a:t>2,7%</a:t>
          </a:r>
          <a:endParaRPr lang="fr-FR" sz="1400" kern="1200" dirty="0"/>
        </a:p>
      </dsp:txBody>
      <dsp:txXfrm>
        <a:off x="5642422" y="1609486"/>
        <a:ext cx="920041" cy="483376"/>
      </dsp:txXfrm>
    </dsp:sp>
    <dsp:sp modelId="{7583318F-BA9A-4D68-8F8A-0B5376654D69}">
      <dsp:nvSpPr>
        <dsp:cNvPr id="0" name=""/>
        <dsp:cNvSpPr/>
      </dsp:nvSpPr>
      <dsp:spPr>
        <a:xfrm>
          <a:off x="5381730" y="904285"/>
          <a:ext cx="1503083" cy="304352"/>
        </a:xfrm>
        <a:prstGeom prst="chevron">
          <a:avLst/>
        </a:prstGeom>
        <a:solidFill>
          <a:schemeClr val="accent3">
            <a:tint val="40000"/>
            <a:alpha val="90000"/>
            <a:hueOff val="676380"/>
            <a:satOff val="33333"/>
            <a:lumOff val="593"/>
            <a:alphaOff val="0"/>
          </a:schemeClr>
        </a:solidFill>
        <a:ln w="12700" cap="flat" cmpd="sng" algn="ctr">
          <a:solidFill>
            <a:schemeClr val="accent3">
              <a:tint val="40000"/>
              <a:alpha val="90000"/>
              <a:hueOff val="676380"/>
              <a:satOff val="33333"/>
              <a:lumOff val="5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kern="1200" dirty="0" smtClean="0"/>
            <a:t>6,1%</a:t>
          </a:r>
          <a:endParaRPr lang="fr-FR" sz="1400" kern="1200" dirty="0"/>
        </a:p>
      </dsp:txBody>
      <dsp:txXfrm>
        <a:off x="5533906" y="904285"/>
        <a:ext cx="1198731" cy="304352"/>
      </dsp:txXfrm>
    </dsp:sp>
    <dsp:sp modelId="{AFDC0445-5C20-487B-B1B7-4763010C7F62}">
      <dsp:nvSpPr>
        <dsp:cNvPr id="0" name=""/>
        <dsp:cNvSpPr/>
      </dsp:nvSpPr>
      <dsp:spPr>
        <a:xfrm>
          <a:off x="1604218" y="795376"/>
          <a:ext cx="1866236" cy="382754"/>
        </a:xfrm>
        <a:prstGeom prst="chevron">
          <a:avLst/>
        </a:prstGeom>
        <a:solidFill>
          <a:schemeClr val="accent3">
            <a:tint val="40000"/>
            <a:alpha val="90000"/>
            <a:hueOff val="1014570"/>
            <a:satOff val="50000"/>
            <a:lumOff val="890"/>
            <a:alphaOff val="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fr-FR" sz="1400" b="0" i="0" u="none" kern="1200" dirty="0" smtClean="0"/>
            <a:t>Hystérectomie totale par voie basse</a:t>
          </a:r>
          <a:endParaRPr lang="fr-FR" sz="1400" b="0" i="0" u="none" kern="1200" dirty="0"/>
        </a:p>
      </dsp:txBody>
      <dsp:txXfrm>
        <a:off x="1795595" y="795376"/>
        <a:ext cx="1483482" cy="382754"/>
      </dsp:txXfrm>
    </dsp:sp>
    <dsp:sp modelId="{7DFC6493-9266-4143-A7C6-08C8FE8B5B4F}">
      <dsp:nvSpPr>
        <dsp:cNvPr id="0" name=""/>
        <dsp:cNvSpPr/>
      </dsp:nvSpPr>
      <dsp:spPr>
        <a:xfrm>
          <a:off x="3678739" y="877837"/>
          <a:ext cx="1391349" cy="318939"/>
        </a:xfrm>
        <a:prstGeom prst="chevron">
          <a:avLst/>
        </a:prstGeom>
        <a:solidFill>
          <a:schemeClr val="accent3">
            <a:tint val="40000"/>
            <a:alpha val="90000"/>
            <a:hueOff val="1352761"/>
            <a:satOff val="66667"/>
            <a:lumOff val="1186"/>
            <a:alphaOff val="0"/>
          </a:schemeClr>
        </a:solidFill>
        <a:ln w="12700" cap="flat" cmpd="sng" algn="ctr">
          <a:solidFill>
            <a:schemeClr val="accent3">
              <a:tint val="40000"/>
              <a:alpha val="90000"/>
              <a:hueOff val="1352761"/>
              <a:satOff val="66667"/>
              <a:lumOff val="11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kern="1200" dirty="0" smtClean="0"/>
            <a:t>10</a:t>
          </a:r>
          <a:endParaRPr lang="fr-FR" sz="1400" kern="1200" dirty="0"/>
        </a:p>
      </dsp:txBody>
      <dsp:txXfrm>
        <a:off x="3838209" y="877837"/>
        <a:ext cx="1072410" cy="318939"/>
      </dsp:txXfrm>
    </dsp:sp>
    <dsp:sp modelId="{DC76A9FA-704E-418B-B706-17B5102B9638}">
      <dsp:nvSpPr>
        <dsp:cNvPr id="0" name=""/>
        <dsp:cNvSpPr/>
      </dsp:nvSpPr>
      <dsp:spPr>
        <a:xfrm>
          <a:off x="5400896" y="2384870"/>
          <a:ext cx="1268616" cy="489673"/>
        </a:xfrm>
        <a:prstGeom prst="chevron">
          <a:avLst/>
        </a:prstGeom>
        <a:solidFill>
          <a:schemeClr val="accent3">
            <a:hueOff val="542120"/>
            <a:satOff val="20000"/>
            <a:lumOff val="-294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fr-FR" sz="1400" b="0" i="0" u="none" kern="1200" dirty="0" smtClean="0"/>
            <a:t>5,4%</a:t>
          </a:r>
          <a:endParaRPr lang="fr-FR" sz="1400" b="0" i="0" u="none" kern="1200" dirty="0"/>
        </a:p>
      </dsp:txBody>
      <dsp:txXfrm>
        <a:off x="5645733" y="2384870"/>
        <a:ext cx="778943" cy="489673"/>
      </dsp:txXfrm>
    </dsp:sp>
    <dsp:sp modelId="{83AB0C46-FAE4-4539-AEB8-DA9BFABF2755}">
      <dsp:nvSpPr>
        <dsp:cNvPr id="0" name=""/>
        <dsp:cNvSpPr/>
      </dsp:nvSpPr>
      <dsp:spPr>
        <a:xfrm>
          <a:off x="3877654" y="1521200"/>
          <a:ext cx="1301108" cy="408261"/>
        </a:xfrm>
        <a:prstGeom prst="chevron">
          <a:avLst/>
        </a:prstGeom>
        <a:solidFill>
          <a:schemeClr val="accent3">
            <a:tint val="40000"/>
            <a:alpha val="90000"/>
            <a:hueOff val="1690951"/>
            <a:satOff val="83333"/>
            <a:lumOff val="1483"/>
            <a:alphaOff val="0"/>
          </a:schemeClr>
        </a:solidFill>
        <a:ln w="12700" cap="flat" cmpd="sng" algn="ctr">
          <a:solidFill>
            <a:schemeClr val="accent3">
              <a:tint val="40000"/>
              <a:alpha val="90000"/>
              <a:hueOff val="1690951"/>
              <a:satOff val="83333"/>
              <a:lumOff val="14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fr-FR" sz="1400" b="0" i="0" u="none" kern="1200" dirty="0" smtClean="0"/>
            <a:t>4</a:t>
          </a:r>
          <a:endParaRPr lang="fr-FR" sz="1400" b="0" i="0" u="none" kern="1200" dirty="0"/>
        </a:p>
      </dsp:txBody>
      <dsp:txXfrm>
        <a:off x="4081785" y="1521200"/>
        <a:ext cx="892847" cy="408261"/>
      </dsp:txXfrm>
    </dsp:sp>
    <dsp:sp modelId="{B3EA6C35-9426-4235-A4E8-55977F1E3741}">
      <dsp:nvSpPr>
        <dsp:cNvPr id="0" name=""/>
        <dsp:cNvSpPr/>
      </dsp:nvSpPr>
      <dsp:spPr>
        <a:xfrm>
          <a:off x="1611289" y="1672595"/>
          <a:ext cx="1930447" cy="438789"/>
        </a:xfrm>
        <a:prstGeom prst="chevron">
          <a:avLst/>
        </a:prstGeom>
        <a:solidFill>
          <a:schemeClr val="accent3">
            <a:hueOff val="813180"/>
            <a:satOff val="30000"/>
            <a:lumOff val="-441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kern="1200" dirty="0" smtClean="0">
              <a:effectLst/>
              <a:latin typeface="Times New Roman" panose="02020603050405020304" pitchFamily="18" charset="0"/>
              <a:ea typeface="Calibri" panose="020F0502020204030204" pitchFamily="34" charset="0"/>
              <a:cs typeface="Times New Roman" panose="02020603050405020304" pitchFamily="18" charset="0"/>
            </a:rPr>
            <a:t>Référence pour cancer du col</a:t>
          </a:r>
          <a:endParaRPr lang="fr-FR" sz="14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1830684" y="1672595"/>
        <a:ext cx="1491658" cy="438789"/>
      </dsp:txXfrm>
    </dsp:sp>
    <dsp:sp modelId="{8036E1B5-F0F3-4A83-83C3-90976F68D559}">
      <dsp:nvSpPr>
        <dsp:cNvPr id="0" name=""/>
        <dsp:cNvSpPr/>
      </dsp:nvSpPr>
      <dsp:spPr>
        <a:xfrm>
          <a:off x="3733559" y="3338778"/>
          <a:ext cx="1295276" cy="404309"/>
        </a:xfrm>
        <a:prstGeom prst="chevron">
          <a:avLst/>
        </a:prstGeom>
        <a:solidFill>
          <a:schemeClr val="accent3">
            <a:hueOff val="1084240"/>
            <a:satOff val="40000"/>
            <a:lumOff val="-588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kern="1200" dirty="0" smtClean="0"/>
            <a:t>18</a:t>
          </a:r>
          <a:endParaRPr lang="fr-FR" sz="1400" kern="1200" dirty="0"/>
        </a:p>
      </dsp:txBody>
      <dsp:txXfrm>
        <a:off x="3935714" y="3338778"/>
        <a:ext cx="890967" cy="404309"/>
      </dsp:txXfrm>
    </dsp:sp>
    <dsp:sp modelId="{479CA8C9-02F5-41A5-B6F8-1722C23E1995}">
      <dsp:nvSpPr>
        <dsp:cNvPr id="0" name=""/>
        <dsp:cNvSpPr/>
      </dsp:nvSpPr>
      <dsp:spPr>
        <a:xfrm>
          <a:off x="5386480" y="3372514"/>
          <a:ext cx="1198183" cy="432266"/>
        </a:xfrm>
        <a:prstGeom prst="chevron">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kern="1200" dirty="0" smtClean="0"/>
            <a:t>12,1%</a:t>
          </a:r>
          <a:endParaRPr lang="fr-FR" sz="1400" kern="1200" dirty="0"/>
        </a:p>
      </dsp:txBody>
      <dsp:txXfrm>
        <a:off x="5602613" y="3372514"/>
        <a:ext cx="765917" cy="432266"/>
      </dsp:txXfrm>
    </dsp:sp>
    <dsp:sp modelId="{2B3ACB52-21CF-4B84-8D3B-1FE0070D90EC}">
      <dsp:nvSpPr>
        <dsp:cNvPr id="0" name=""/>
        <dsp:cNvSpPr/>
      </dsp:nvSpPr>
      <dsp:spPr>
        <a:xfrm>
          <a:off x="1652902" y="3316725"/>
          <a:ext cx="1944095" cy="360192"/>
        </a:xfrm>
        <a:prstGeom prst="chevron">
          <a:avLst/>
        </a:prstGeom>
        <a:solidFill>
          <a:schemeClr val="accent3">
            <a:hueOff val="1355300"/>
            <a:satOff val="50000"/>
            <a:lumOff val="-7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kern="1200" dirty="0" smtClean="0">
              <a:effectLst/>
              <a:latin typeface="Times New Roman" panose="02020603050405020304" pitchFamily="18" charset="0"/>
              <a:ea typeface="Calibri" panose="020F0502020204030204" pitchFamily="34" charset="0"/>
              <a:cs typeface="Times New Roman" panose="02020603050405020304" pitchFamily="18" charset="0"/>
            </a:rPr>
            <a:t>Retournée chez le médecin traitant</a:t>
          </a:r>
          <a:endParaRPr lang="fr-FR" sz="14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1832998" y="3316725"/>
        <a:ext cx="1583903" cy="360192"/>
      </dsp:txXfrm>
    </dsp:sp>
    <dsp:sp modelId="{FC706043-CCD0-462C-924B-4C83B9C19029}">
      <dsp:nvSpPr>
        <dsp:cNvPr id="0" name=""/>
        <dsp:cNvSpPr/>
      </dsp:nvSpPr>
      <dsp:spPr>
        <a:xfrm>
          <a:off x="3705439" y="2487875"/>
          <a:ext cx="1281982" cy="443066"/>
        </a:xfrm>
        <a:prstGeom prst="chevron">
          <a:avLst/>
        </a:prstGeom>
        <a:solidFill>
          <a:schemeClr val="accent3">
            <a:hueOff val="1626359"/>
            <a:satOff val="60000"/>
            <a:lumOff val="-882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kern="1200" dirty="0" smtClean="0">
              <a:effectLst/>
              <a:latin typeface="Calibri" panose="020F0502020204030204" pitchFamily="34" charset="0"/>
              <a:ea typeface="Calibri" panose="020F0502020204030204" pitchFamily="34" charset="0"/>
              <a:cs typeface="Times New Roman" panose="02020603050405020304" pitchFamily="18" charset="0"/>
            </a:rPr>
            <a:t>8</a:t>
          </a:r>
          <a:endParaRPr lang="fr-FR" sz="14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3926972" y="2487875"/>
        <a:ext cx="838916" cy="443066"/>
      </dsp:txXfrm>
    </dsp:sp>
    <dsp:sp modelId="{3EAF1B15-A485-4FB1-BB29-605E76724E89}">
      <dsp:nvSpPr>
        <dsp:cNvPr id="0" name=""/>
        <dsp:cNvSpPr/>
      </dsp:nvSpPr>
      <dsp:spPr>
        <a:xfrm>
          <a:off x="1654222" y="2534570"/>
          <a:ext cx="1944475" cy="497231"/>
        </a:xfrm>
        <a:prstGeom prst="chevron">
          <a:avLst/>
        </a:prstGeom>
        <a:solidFill>
          <a:schemeClr val="accent3">
            <a:hueOff val="1897419"/>
            <a:satOff val="70000"/>
            <a:lumOff val="-1029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kern="1200" dirty="0" smtClean="0">
              <a:effectLst/>
              <a:latin typeface="Times New Roman" panose="02020603050405020304" pitchFamily="18" charset="0"/>
              <a:ea typeface="Calibri" panose="020F0502020204030204" pitchFamily="34" charset="0"/>
              <a:cs typeface="Times New Roman" panose="02020603050405020304" pitchFamily="18" charset="0"/>
            </a:rPr>
            <a:t>Perdue de vue</a:t>
          </a:r>
          <a:endParaRPr lang="fr-FR" sz="14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1902838" y="2534570"/>
        <a:ext cx="1447244" cy="497231"/>
      </dsp:txXfrm>
    </dsp:sp>
    <dsp:sp modelId="{B0A4ED2E-8471-489F-8433-A5A8F2062D2A}">
      <dsp:nvSpPr>
        <dsp:cNvPr id="0" name=""/>
        <dsp:cNvSpPr/>
      </dsp:nvSpPr>
      <dsp:spPr>
        <a:xfrm>
          <a:off x="3736760" y="4333275"/>
          <a:ext cx="1348550" cy="359855"/>
        </a:xfrm>
        <a:prstGeom prst="chevron">
          <a:avLst/>
        </a:prstGeom>
        <a:solidFill>
          <a:schemeClr val="accent3">
            <a:hueOff val="2168479"/>
            <a:satOff val="80000"/>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kern="1200" dirty="0" smtClean="0"/>
            <a:t>108</a:t>
          </a:r>
          <a:endParaRPr lang="fr-FR" sz="1400" kern="1200" dirty="0"/>
        </a:p>
      </dsp:txBody>
      <dsp:txXfrm>
        <a:off x="3916688" y="4333275"/>
        <a:ext cx="988695" cy="359855"/>
      </dsp:txXfrm>
    </dsp:sp>
    <dsp:sp modelId="{A82940E5-F3D0-476C-B2FF-6D7CD6DA6DA6}">
      <dsp:nvSpPr>
        <dsp:cNvPr id="0" name=""/>
        <dsp:cNvSpPr/>
      </dsp:nvSpPr>
      <dsp:spPr>
        <a:xfrm>
          <a:off x="5422655" y="4352858"/>
          <a:ext cx="1194786" cy="339288"/>
        </a:xfrm>
        <a:prstGeom prst="chevron">
          <a:avLst/>
        </a:prstGeom>
        <a:solidFill>
          <a:schemeClr val="accent3">
            <a:hueOff val="2439539"/>
            <a:satOff val="90000"/>
            <a:lumOff val="-1323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kern="1200" dirty="0" smtClean="0"/>
            <a:t>72.5%</a:t>
          </a:r>
          <a:endParaRPr lang="fr-FR" sz="1400" kern="1200" dirty="0"/>
        </a:p>
      </dsp:txBody>
      <dsp:txXfrm>
        <a:off x="5592299" y="4352858"/>
        <a:ext cx="855498" cy="339288"/>
      </dsp:txXfrm>
    </dsp:sp>
    <dsp:sp modelId="{46B826B9-E2DD-47A7-9D89-8BB34EAE2038}">
      <dsp:nvSpPr>
        <dsp:cNvPr id="0" name=""/>
        <dsp:cNvSpPr/>
      </dsp:nvSpPr>
      <dsp:spPr>
        <a:xfrm>
          <a:off x="1596491" y="4287691"/>
          <a:ext cx="1972449" cy="353540"/>
        </a:xfrm>
        <a:prstGeom prst="chevron">
          <a:avLst/>
        </a:prstGeom>
        <a:solidFill>
          <a:schemeClr val="accent3">
            <a:hueOff val="2710599"/>
            <a:satOff val="100000"/>
            <a:lumOff val="-14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kern="1200" dirty="0" smtClean="0">
              <a:effectLst/>
              <a:latin typeface="Times New Roman" panose="02020603050405020304" pitchFamily="18" charset="0"/>
              <a:ea typeface="Calibri" panose="020F0502020204030204" pitchFamily="34" charset="0"/>
              <a:cs typeface="Times New Roman" panose="02020603050405020304" pitchFamily="18" charset="0"/>
            </a:rPr>
            <a:t>Surveillance</a:t>
          </a:r>
          <a:endParaRPr lang="fr-FR" sz="14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1773261" y="4287691"/>
        <a:ext cx="1618909" cy="3535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FBDA6-5E67-4171-B3F8-FCAAABC44E55}">
      <dsp:nvSpPr>
        <dsp:cNvPr id="0" name=""/>
        <dsp:cNvSpPr/>
      </dsp:nvSpPr>
      <dsp:spPr>
        <a:xfrm>
          <a:off x="992" y="0"/>
          <a:ext cx="2579687" cy="5418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fr-FR" sz="3500" kern="1200" dirty="0" smtClean="0"/>
            <a:t>   </a:t>
          </a:r>
          <a:endParaRPr lang="fr-FR" sz="3500" kern="1200" dirty="0"/>
        </a:p>
      </dsp:txBody>
      <dsp:txXfrm>
        <a:off x="992" y="0"/>
        <a:ext cx="2579687" cy="1625600"/>
      </dsp:txXfrm>
    </dsp:sp>
    <dsp:sp modelId="{30E7DD82-90FF-41CB-986F-9AF94073B1B2}">
      <dsp:nvSpPr>
        <dsp:cNvPr id="0" name=""/>
        <dsp:cNvSpPr/>
      </dsp:nvSpPr>
      <dsp:spPr>
        <a:xfrm>
          <a:off x="258960" y="1626592"/>
          <a:ext cx="2063750" cy="17645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fr-FR" sz="2100" kern="1200" dirty="0" smtClean="0">
              <a:latin typeface="Comic Sans MS" panose="030F0702030302020204" pitchFamily="66" charset="0"/>
            </a:rPr>
            <a:t>Population</a:t>
          </a:r>
          <a:endParaRPr lang="fr-FR" sz="2100" kern="1200" dirty="0">
            <a:latin typeface="Comic Sans MS" panose="030F0702030302020204" pitchFamily="66" charset="0"/>
          </a:endParaRPr>
        </a:p>
      </dsp:txBody>
      <dsp:txXfrm>
        <a:off x="310641" y="1678273"/>
        <a:ext cx="1960388" cy="1661144"/>
      </dsp:txXfrm>
    </dsp:sp>
    <dsp:sp modelId="{0F82964E-9595-4216-871E-842B3EBE31E6}">
      <dsp:nvSpPr>
        <dsp:cNvPr id="0" name=""/>
        <dsp:cNvSpPr/>
      </dsp:nvSpPr>
      <dsp:spPr>
        <a:xfrm>
          <a:off x="258960" y="3643708"/>
          <a:ext cx="2063750" cy="14841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fr-FR" sz="2100" kern="1200" dirty="0" smtClean="0">
              <a:latin typeface="Comic Sans MS" panose="030F0702030302020204" pitchFamily="66" charset="0"/>
            </a:rPr>
            <a:t>Sensibilisation</a:t>
          </a:r>
          <a:endParaRPr lang="fr-FR" sz="2100" kern="1200" dirty="0">
            <a:latin typeface="Comic Sans MS" panose="030F0702030302020204" pitchFamily="66" charset="0"/>
          </a:endParaRPr>
        </a:p>
      </dsp:txBody>
      <dsp:txXfrm>
        <a:off x="302430" y="3687178"/>
        <a:ext cx="1976810" cy="1397239"/>
      </dsp:txXfrm>
    </dsp:sp>
    <dsp:sp modelId="{11187A8C-CC63-4042-92CF-9AF8190B094C}">
      <dsp:nvSpPr>
        <dsp:cNvPr id="0" name=""/>
        <dsp:cNvSpPr/>
      </dsp:nvSpPr>
      <dsp:spPr>
        <a:xfrm>
          <a:off x="2824021" y="0"/>
          <a:ext cx="2579687" cy="5418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fr-FR" sz="3500" b="1" kern="1200" dirty="0" smtClean="0">
              <a:latin typeface="Comic Sans MS" panose="030F0702030302020204" pitchFamily="66" charset="0"/>
            </a:rPr>
            <a:t>Objectif</a:t>
          </a:r>
        </a:p>
        <a:p>
          <a:pPr lvl="0" algn="ctr" defTabSz="1555750">
            <a:lnSpc>
              <a:spcPct val="90000"/>
            </a:lnSpc>
            <a:spcBef>
              <a:spcPct val="0"/>
            </a:spcBef>
            <a:spcAft>
              <a:spcPct val="35000"/>
            </a:spcAft>
          </a:pPr>
          <a:r>
            <a:rPr lang="fr-FR" sz="3500" b="1" kern="1200" dirty="0" smtClean="0">
              <a:latin typeface="Comic Sans MS" panose="030F0702030302020204" pitchFamily="66" charset="0"/>
            </a:rPr>
            <a:t>90-70-90</a:t>
          </a:r>
          <a:endParaRPr lang="fr-FR" sz="3500" b="1" kern="1200" dirty="0">
            <a:latin typeface="Comic Sans MS" panose="030F0702030302020204" pitchFamily="66" charset="0"/>
          </a:endParaRPr>
        </a:p>
      </dsp:txBody>
      <dsp:txXfrm>
        <a:off x="2824021" y="0"/>
        <a:ext cx="2579687" cy="1625600"/>
      </dsp:txXfrm>
    </dsp:sp>
    <dsp:sp modelId="{F2F00283-F863-43E6-B074-439EC0F9D747}">
      <dsp:nvSpPr>
        <dsp:cNvPr id="0" name=""/>
        <dsp:cNvSpPr/>
      </dsp:nvSpPr>
      <dsp:spPr>
        <a:xfrm>
          <a:off x="3032125" y="1627187"/>
          <a:ext cx="2063749" cy="16338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fr-FR" sz="2100" kern="1200" dirty="0" smtClean="0">
              <a:latin typeface="Comic Sans MS" panose="030F0702030302020204" pitchFamily="66" charset="0"/>
            </a:rPr>
            <a:t>Prestataires de santé</a:t>
          </a:r>
          <a:endParaRPr lang="fr-FR" sz="2100" kern="1200" dirty="0">
            <a:latin typeface="Comic Sans MS" panose="030F0702030302020204" pitchFamily="66" charset="0"/>
          </a:endParaRPr>
        </a:p>
      </dsp:txBody>
      <dsp:txXfrm>
        <a:off x="3079977" y="1675039"/>
        <a:ext cx="1968045" cy="1538098"/>
      </dsp:txXfrm>
    </dsp:sp>
    <dsp:sp modelId="{A5F39A89-909A-4FB9-8641-BFF7C6ECF222}">
      <dsp:nvSpPr>
        <dsp:cNvPr id="0" name=""/>
        <dsp:cNvSpPr/>
      </dsp:nvSpPr>
      <dsp:spPr>
        <a:xfrm>
          <a:off x="3032125" y="3512343"/>
          <a:ext cx="2063749" cy="16338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fr-FR" sz="2100" kern="1200" dirty="0" smtClean="0">
              <a:latin typeface="Comic Sans MS" panose="030F0702030302020204" pitchFamily="66" charset="0"/>
            </a:rPr>
            <a:t>Formation </a:t>
          </a:r>
          <a:endParaRPr lang="fr-FR" sz="2100" kern="1200" dirty="0">
            <a:latin typeface="Comic Sans MS" panose="030F0702030302020204" pitchFamily="66" charset="0"/>
          </a:endParaRPr>
        </a:p>
      </dsp:txBody>
      <dsp:txXfrm>
        <a:off x="3079977" y="3560195"/>
        <a:ext cx="1968045" cy="1538098"/>
      </dsp:txXfrm>
    </dsp:sp>
    <dsp:sp modelId="{978638F0-4BEB-4FAD-9123-091D12306EDF}">
      <dsp:nvSpPr>
        <dsp:cNvPr id="0" name=""/>
        <dsp:cNvSpPr/>
      </dsp:nvSpPr>
      <dsp:spPr>
        <a:xfrm>
          <a:off x="5547320" y="0"/>
          <a:ext cx="2579687" cy="5418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fr-FR" sz="3500" kern="1200" dirty="0" smtClean="0"/>
            <a:t>   </a:t>
          </a:r>
          <a:endParaRPr lang="fr-FR" sz="3500" kern="1200" dirty="0"/>
        </a:p>
      </dsp:txBody>
      <dsp:txXfrm>
        <a:off x="5547320" y="0"/>
        <a:ext cx="2579687" cy="1625600"/>
      </dsp:txXfrm>
    </dsp:sp>
    <dsp:sp modelId="{9E187A04-763D-444D-835F-91D1CD9DD3F2}">
      <dsp:nvSpPr>
        <dsp:cNvPr id="0" name=""/>
        <dsp:cNvSpPr/>
      </dsp:nvSpPr>
      <dsp:spPr>
        <a:xfrm>
          <a:off x="5805289" y="1627187"/>
          <a:ext cx="2063749" cy="16338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fr-FR" sz="2100" kern="1200" dirty="0" smtClean="0">
              <a:latin typeface="Comic Sans MS" panose="030F0702030302020204" pitchFamily="66" charset="0"/>
            </a:rPr>
            <a:t>Décideurs</a:t>
          </a:r>
          <a:endParaRPr lang="fr-FR" sz="2100" kern="1200" dirty="0">
            <a:latin typeface="Comic Sans MS" panose="030F0702030302020204" pitchFamily="66" charset="0"/>
          </a:endParaRPr>
        </a:p>
      </dsp:txBody>
      <dsp:txXfrm>
        <a:off x="5853141" y="1675039"/>
        <a:ext cx="1968045" cy="1538098"/>
      </dsp:txXfrm>
    </dsp:sp>
    <dsp:sp modelId="{753AB10F-3BB7-4858-9F17-3D59C70E6CF0}">
      <dsp:nvSpPr>
        <dsp:cNvPr id="0" name=""/>
        <dsp:cNvSpPr/>
      </dsp:nvSpPr>
      <dsp:spPr>
        <a:xfrm>
          <a:off x="5805289" y="3512343"/>
          <a:ext cx="2063749" cy="16338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fr-FR" sz="2100" kern="1200" dirty="0" smtClean="0">
              <a:latin typeface="Comic Sans MS" panose="030F0702030302020204" pitchFamily="66" charset="0"/>
            </a:rPr>
            <a:t>Couverture en intrants</a:t>
          </a:r>
          <a:endParaRPr lang="fr-FR" sz="2100" kern="1200" dirty="0">
            <a:latin typeface="Comic Sans MS" panose="030F0702030302020204" pitchFamily="66" charset="0"/>
          </a:endParaRPr>
        </a:p>
      </dsp:txBody>
      <dsp:txXfrm>
        <a:off x="5853141" y="3560195"/>
        <a:ext cx="1968045" cy="1538098"/>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735573-564C-408B-953B-DCE7CB245342}" type="datetimeFigureOut">
              <a:rPr lang="fr-FR" smtClean="0"/>
              <a:t>24/05/2024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E4840-8280-4468-B182-259C785C7971}" type="slidenum">
              <a:rPr lang="fr-FR" smtClean="0"/>
              <a:t>‹N°›</a:t>
            </a:fld>
            <a:endParaRPr lang="fr-FR"/>
          </a:p>
        </p:txBody>
      </p:sp>
    </p:spTree>
    <p:extLst>
      <p:ext uri="{BB962C8B-B14F-4D97-AF65-F5344CB8AC3E}">
        <p14:creationId xmlns:p14="http://schemas.microsoft.com/office/powerpoint/2010/main" val="41795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D5860FA-B280-46FA-87E8-96E243E3C96A}" type="datetimeFigureOut">
              <a:rPr lang="fr-FR" smtClean="0"/>
              <a:t>24/05/2024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3E9F7A-6491-4988-874A-7111B3AF4EED}" type="slidenum">
              <a:rPr lang="fr-FR" smtClean="0"/>
              <a:t>‹N°›</a:t>
            </a:fld>
            <a:endParaRPr lang="fr-FR"/>
          </a:p>
        </p:txBody>
      </p:sp>
    </p:spTree>
    <p:extLst>
      <p:ext uri="{BB962C8B-B14F-4D97-AF65-F5344CB8AC3E}">
        <p14:creationId xmlns:p14="http://schemas.microsoft.com/office/powerpoint/2010/main" val="119394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D5860FA-B280-46FA-87E8-96E243E3C96A}" type="datetimeFigureOut">
              <a:rPr lang="fr-FR" smtClean="0"/>
              <a:t>24/05/2024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3E9F7A-6491-4988-874A-7111B3AF4EED}" type="slidenum">
              <a:rPr lang="fr-FR" smtClean="0"/>
              <a:t>‹N°›</a:t>
            </a:fld>
            <a:endParaRPr lang="fr-FR"/>
          </a:p>
        </p:txBody>
      </p:sp>
    </p:spTree>
    <p:extLst>
      <p:ext uri="{BB962C8B-B14F-4D97-AF65-F5344CB8AC3E}">
        <p14:creationId xmlns:p14="http://schemas.microsoft.com/office/powerpoint/2010/main" val="2957462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D5860FA-B280-46FA-87E8-96E243E3C96A}" type="datetimeFigureOut">
              <a:rPr lang="fr-FR" smtClean="0"/>
              <a:t>24/05/2024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3E9F7A-6491-4988-874A-7111B3AF4EED}" type="slidenum">
              <a:rPr lang="fr-FR" smtClean="0"/>
              <a:t>‹N°›</a:t>
            </a:fld>
            <a:endParaRPr lang="fr-FR"/>
          </a:p>
        </p:txBody>
      </p:sp>
    </p:spTree>
    <p:extLst>
      <p:ext uri="{BB962C8B-B14F-4D97-AF65-F5344CB8AC3E}">
        <p14:creationId xmlns:p14="http://schemas.microsoft.com/office/powerpoint/2010/main" val="3032234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D698B47-F627-4205-BDC2-5F3FAEAA6715}" type="datetimeFigureOut">
              <a:rPr lang="fr-FR" smtClean="0">
                <a:solidFill>
                  <a:prstClr val="black">
                    <a:tint val="75000"/>
                  </a:prstClr>
                </a:solidFill>
              </a:rPr>
              <a:pPr/>
              <a:t>24/05/2024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C9A03E7-9975-4825-B1AA-46B91DEA28E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11891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D698B47-F627-4205-BDC2-5F3FAEAA6715}" type="datetimeFigureOut">
              <a:rPr lang="fr-FR" smtClean="0">
                <a:solidFill>
                  <a:prstClr val="black">
                    <a:tint val="75000"/>
                  </a:prstClr>
                </a:solidFill>
              </a:rPr>
              <a:pPr/>
              <a:t>24/05/2024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C9A03E7-9975-4825-B1AA-46B91DEA28E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48890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D698B47-F627-4205-BDC2-5F3FAEAA6715}" type="datetimeFigureOut">
              <a:rPr lang="fr-FR" smtClean="0">
                <a:solidFill>
                  <a:prstClr val="black">
                    <a:tint val="75000"/>
                  </a:prstClr>
                </a:solidFill>
              </a:rPr>
              <a:pPr/>
              <a:t>24/05/2024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C9A03E7-9975-4825-B1AA-46B91DEA28E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23746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D698B47-F627-4205-BDC2-5F3FAEAA6715}" type="datetimeFigureOut">
              <a:rPr lang="fr-FR" smtClean="0">
                <a:solidFill>
                  <a:prstClr val="black">
                    <a:tint val="75000"/>
                  </a:prstClr>
                </a:solidFill>
              </a:rPr>
              <a:pPr/>
              <a:t>24/05/2024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C9A03E7-9975-4825-B1AA-46B91DEA28E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52286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D698B47-F627-4205-BDC2-5F3FAEAA6715}" type="datetimeFigureOut">
              <a:rPr lang="fr-FR" smtClean="0">
                <a:solidFill>
                  <a:prstClr val="black">
                    <a:tint val="75000"/>
                  </a:prstClr>
                </a:solidFill>
              </a:rPr>
              <a:pPr/>
              <a:t>24/05/2024</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C9A03E7-9975-4825-B1AA-46B91DEA28E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73258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D698B47-F627-4205-BDC2-5F3FAEAA6715}" type="datetimeFigureOut">
              <a:rPr lang="fr-FR" smtClean="0">
                <a:solidFill>
                  <a:prstClr val="black">
                    <a:tint val="75000"/>
                  </a:prstClr>
                </a:solidFill>
              </a:rPr>
              <a:pPr/>
              <a:t>24/05/2024</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C9A03E7-9975-4825-B1AA-46B91DEA28E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60926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D698B47-F627-4205-BDC2-5F3FAEAA6715}" type="datetimeFigureOut">
              <a:rPr lang="fr-FR" smtClean="0">
                <a:solidFill>
                  <a:prstClr val="black">
                    <a:tint val="75000"/>
                  </a:prstClr>
                </a:solidFill>
              </a:rPr>
              <a:pPr/>
              <a:t>24/05/2024</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C9A03E7-9975-4825-B1AA-46B91DEA28E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68620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D698B47-F627-4205-BDC2-5F3FAEAA6715}" type="datetimeFigureOut">
              <a:rPr lang="fr-FR" smtClean="0">
                <a:solidFill>
                  <a:prstClr val="black">
                    <a:tint val="75000"/>
                  </a:prstClr>
                </a:solidFill>
              </a:rPr>
              <a:pPr/>
              <a:t>24/05/2024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C9A03E7-9975-4825-B1AA-46B91DEA28E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9464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D5860FA-B280-46FA-87E8-96E243E3C96A}" type="datetimeFigureOut">
              <a:rPr lang="fr-FR" smtClean="0"/>
              <a:t>24/05/2024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3E9F7A-6491-4988-874A-7111B3AF4EED}" type="slidenum">
              <a:rPr lang="fr-FR" smtClean="0"/>
              <a:t>‹N°›</a:t>
            </a:fld>
            <a:endParaRPr lang="fr-FR"/>
          </a:p>
        </p:txBody>
      </p:sp>
    </p:spTree>
    <p:extLst>
      <p:ext uri="{BB962C8B-B14F-4D97-AF65-F5344CB8AC3E}">
        <p14:creationId xmlns:p14="http://schemas.microsoft.com/office/powerpoint/2010/main" val="3569476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D698B47-F627-4205-BDC2-5F3FAEAA6715}" type="datetimeFigureOut">
              <a:rPr lang="fr-FR" smtClean="0">
                <a:solidFill>
                  <a:prstClr val="black">
                    <a:tint val="75000"/>
                  </a:prstClr>
                </a:solidFill>
              </a:rPr>
              <a:pPr/>
              <a:t>24/05/2024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C9A03E7-9975-4825-B1AA-46B91DEA28E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39323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D698B47-F627-4205-BDC2-5F3FAEAA6715}" type="datetimeFigureOut">
              <a:rPr lang="fr-FR" smtClean="0">
                <a:solidFill>
                  <a:prstClr val="black">
                    <a:tint val="75000"/>
                  </a:prstClr>
                </a:solidFill>
              </a:rPr>
              <a:pPr/>
              <a:t>24/05/2024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C9A03E7-9975-4825-B1AA-46B91DEA28E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40514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D698B47-F627-4205-BDC2-5F3FAEAA6715}" type="datetimeFigureOut">
              <a:rPr lang="fr-FR" smtClean="0">
                <a:solidFill>
                  <a:prstClr val="black">
                    <a:tint val="75000"/>
                  </a:prstClr>
                </a:solidFill>
              </a:rPr>
              <a:pPr/>
              <a:t>24/05/2024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C9A03E7-9975-4825-B1AA-46B91DEA28E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69335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D698B47-F627-4205-BDC2-5F3FAEAA6715}" type="datetimeFigureOut">
              <a:rPr lang="fr-FR" smtClean="0">
                <a:solidFill>
                  <a:prstClr val="black">
                    <a:tint val="75000"/>
                  </a:prstClr>
                </a:solidFill>
              </a:rPr>
              <a:pPr/>
              <a:t>24/05/2024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C9A03E7-9975-4825-B1AA-46B91DEA28E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68792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D698B47-F627-4205-BDC2-5F3FAEAA6715}" type="datetimeFigureOut">
              <a:rPr lang="fr-FR" smtClean="0">
                <a:solidFill>
                  <a:prstClr val="black">
                    <a:tint val="75000"/>
                  </a:prstClr>
                </a:solidFill>
              </a:rPr>
              <a:pPr/>
              <a:t>24/05/2024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C9A03E7-9975-4825-B1AA-46B91DEA28E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445400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D698B47-F627-4205-BDC2-5F3FAEAA6715}" type="datetimeFigureOut">
              <a:rPr lang="fr-FR" smtClean="0">
                <a:solidFill>
                  <a:prstClr val="black">
                    <a:tint val="75000"/>
                  </a:prstClr>
                </a:solidFill>
              </a:rPr>
              <a:pPr/>
              <a:t>24/05/2024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C9A03E7-9975-4825-B1AA-46B91DEA28E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17127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D698B47-F627-4205-BDC2-5F3FAEAA6715}" type="datetimeFigureOut">
              <a:rPr lang="fr-FR" smtClean="0">
                <a:solidFill>
                  <a:prstClr val="black">
                    <a:tint val="75000"/>
                  </a:prstClr>
                </a:solidFill>
              </a:rPr>
              <a:pPr/>
              <a:t>24/05/2024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C9A03E7-9975-4825-B1AA-46B91DEA28E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1232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D698B47-F627-4205-BDC2-5F3FAEAA6715}" type="datetimeFigureOut">
              <a:rPr lang="fr-FR" smtClean="0">
                <a:solidFill>
                  <a:prstClr val="black">
                    <a:tint val="75000"/>
                  </a:prstClr>
                </a:solidFill>
              </a:rPr>
              <a:pPr/>
              <a:t>24/05/2024</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C9A03E7-9975-4825-B1AA-46B91DEA28E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27445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D698B47-F627-4205-BDC2-5F3FAEAA6715}" type="datetimeFigureOut">
              <a:rPr lang="fr-FR" smtClean="0">
                <a:solidFill>
                  <a:prstClr val="black">
                    <a:tint val="75000"/>
                  </a:prstClr>
                </a:solidFill>
              </a:rPr>
              <a:pPr/>
              <a:t>24/05/2024</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C9A03E7-9975-4825-B1AA-46B91DEA28E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29722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D698B47-F627-4205-BDC2-5F3FAEAA6715}" type="datetimeFigureOut">
              <a:rPr lang="fr-FR" smtClean="0">
                <a:solidFill>
                  <a:prstClr val="black">
                    <a:tint val="75000"/>
                  </a:prstClr>
                </a:solidFill>
              </a:rPr>
              <a:pPr/>
              <a:t>24/05/2024</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C9A03E7-9975-4825-B1AA-46B91DEA28E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98675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D5860FA-B280-46FA-87E8-96E243E3C96A}" type="datetimeFigureOut">
              <a:rPr lang="fr-FR" smtClean="0"/>
              <a:t>24/05/2024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3E9F7A-6491-4988-874A-7111B3AF4EED}" type="slidenum">
              <a:rPr lang="fr-FR" smtClean="0"/>
              <a:t>‹N°›</a:t>
            </a:fld>
            <a:endParaRPr lang="fr-FR"/>
          </a:p>
        </p:txBody>
      </p:sp>
    </p:spTree>
    <p:extLst>
      <p:ext uri="{BB962C8B-B14F-4D97-AF65-F5344CB8AC3E}">
        <p14:creationId xmlns:p14="http://schemas.microsoft.com/office/powerpoint/2010/main" val="1396882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D698B47-F627-4205-BDC2-5F3FAEAA6715}" type="datetimeFigureOut">
              <a:rPr lang="fr-FR" smtClean="0">
                <a:solidFill>
                  <a:prstClr val="black">
                    <a:tint val="75000"/>
                  </a:prstClr>
                </a:solidFill>
              </a:rPr>
              <a:pPr/>
              <a:t>24/05/2024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C9A03E7-9975-4825-B1AA-46B91DEA28E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39701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D698B47-F627-4205-BDC2-5F3FAEAA6715}" type="datetimeFigureOut">
              <a:rPr lang="fr-FR" smtClean="0">
                <a:solidFill>
                  <a:prstClr val="black">
                    <a:tint val="75000"/>
                  </a:prstClr>
                </a:solidFill>
              </a:rPr>
              <a:pPr/>
              <a:t>24/05/2024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C9A03E7-9975-4825-B1AA-46B91DEA28E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85965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D698B47-F627-4205-BDC2-5F3FAEAA6715}" type="datetimeFigureOut">
              <a:rPr lang="fr-FR" smtClean="0">
                <a:solidFill>
                  <a:prstClr val="black">
                    <a:tint val="75000"/>
                  </a:prstClr>
                </a:solidFill>
              </a:rPr>
              <a:pPr/>
              <a:t>24/05/2024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C9A03E7-9975-4825-B1AA-46B91DEA28E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750367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D698B47-F627-4205-BDC2-5F3FAEAA6715}" type="datetimeFigureOut">
              <a:rPr lang="fr-FR" smtClean="0">
                <a:solidFill>
                  <a:prstClr val="black">
                    <a:tint val="75000"/>
                  </a:prstClr>
                </a:solidFill>
              </a:rPr>
              <a:pPr/>
              <a:t>24/05/2024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C9A03E7-9975-4825-B1AA-46B91DEA28E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64772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D5860FA-B280-46FA-87E8-96E243E3C96A}" type="datetimeFigureOut">
              <a:rPr lang="fr-FR" smtClean="0"/>
              <a:t>24/05/2024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3E9F7A-6491-4988-874A-7111B3AF4EED}" type="slidenum">
              <a:rPr lang="fr-FR" smtClean="0"/>
              <a:t>‹N°›</a:t>
            </a:fld>
            <a:endParaRPr lang="fr-FR"/>
          </a:p>
        </p:txBody>
      </p:sp>
    </p:spTree>
    <p:extLst>
      <p:ext uri="{BB962C8B-B14F-4D97-AF65-F5344CB8AC3E}">
        <p14:creationId xmlns:p14="http://schemas.microsoft.com/office/powerpoint/2010/main" val="3206995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D5860FA-B280-46FA-87E8-96E243E3C96A}" type="datetimeFigureOut">
              <a:rPr lang="fr-FR" smtClean="0"/>
              <a:t>24/05/2024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C3E9F7A-6491-4988-874A-7111B3AF4EED}" type="slidenum">
              <a:rPr lang="fr-FR" smtClean="0"/>
              <a:t>‹N°›</a:t>
            </a:fld>
            <a:endParaRPr lang="fr-FR"/>
          </a:p>
        </p:txBody>
      </p:sp>
    </p:spTree>
    <p:extLst>
      <p:ext uri="{BB962C8B-B14F-4D97-AF65-F5344CB8AC3E}">
        <p14:creationId xmlns:p14="http://schemas.microsoft.com/office/powerpoint/2010/main" val="4259304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D5860FA-B280-46FA-87E8-96E243E3C96A}" type="datetimeFigureOut">
              <a:rPr lang="fr-FR" smtClean="0"/>
              <a:t>24/05/2024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C3E9F7A-6491-4988-874A-7111B3AF4EED}" type="slidenum">
              <a:rPr lang="fr-FR" smtClean="0"/>
              <a:t>‹N°›</a:t>
            </a:fld>
            <a:endParaRPr lang="fr-FR"/>
          </a:p>
        </p:txBody>
      </p:sp>
    </p:spTree>
    <p:extLst>
      <p:ext uri="{BB962C8B-B14F-4D97-AF65-F5344CB8AC3E}">
        <p14:creationId xmlns:p14="http://schemas.microsoft.com/office/powerpoint/2010/main" val="1402195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D5860FA-B280-46FA-87E8-96E243E3C96A}" type="datetimeFigureOut">
              <a:rPr lang="fr-FR" smtClean="0"/>
              <a:t>24/05/2024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C3E9F7A-6491-4988-874A-7111B3AF4EED}" type="slidenum">
              <a:rPr lang="fr-FR" smtClean="0"/>
              <a:t>‹N°›</a:t>
            </a:fld>
            <a:endParaRPr lang="fr-FR"/>
          </a:p>
        </p:txBody>
      </p:sp>
    </p:spTree>
    <p:extLst>
      <p:ext uri="{BB962C8B-B14F-4D97-AF65-F5344CB8AC3E}">
        <p14:creationId xmlns:p14="http://schemas.microsoft.com/office/powerpoint/2010/main" val="2113516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D5860FA-B280-46FA-87E8-96E243E3C96A}" type="datetimeFigureOut">
              <a:rPr lang="fr-FR" smtClean="0"/>
              <a:t>24/05/2024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3E9F7A-6491-4988-874A-7111B3AF4EED}" type="slidenum">
              <a:rPr lang="fr-FR" smtClean="0"/>
              <a:t>‹N°›</a:t>
            </a:fld>
            <a:endParaRPr lang="fr-FR"/>
          </a:p>
        </p:txBody>
      </p:sp>
    </p:spTree>
    <p:extLst>
      <p:ext uri="{BB962C8B-B14F-4D97-AF65-F5344CB8AC3E}">
        <p14:creationId xmlns:p14="http://schemas.microsoft.com/office/powerpoint/2010/main" val="3264908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D5860FA-B280-46FA-87E8-96E243E3C96A}" type="datetimeFigureOut">
              <a:rPr lang="fr-FR" smtClean="0"/>
              <a:t>24/05/2024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3E9F7A-6491-4988-874A-7111B3AF4EED}" type="slidenum">
              <a:rPr lang="fr-FR" smtClean="0"/>
              <a:t>‹N°›</a:t>
            </a:fld>
            <a:endParaRPr lang="fr-FR"/>
          </a:p>
        </p:txBody>
      </p:sp>
    </p:spTree>
    <p:extLst>
      <p:ext uri="{BB962C8B-B14F-4D97-AF65-F5344CB8AC3E}">
        <p14:creationId xmlns:p14="http://schemas.microsoft.com/office/powerpoint/2010/main" val="756765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5860FA-B280-46FA-87E8-96E243E3C96A}" type="datetimeFigureOut">
              <a:rPr lang="fr-FR" smtClean="0"/>
              <a:t>24/05/2024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3E9F7A-6491-4988-874A-7111B3AF4EED}" type="slidenum">
              <a:rPr lang="fr-FR" smtClean="0"/>
              <a:t>‹N°›</a:t>
            </a:fld>
            <a:endParaRPr lang="fr-FR"/>
          </a:p>
        </p:txBody>
      </p:sp>
    </p:spTree>
    <p:extLst>
      <p:ext uri="{BB962C8B-B14F-4D97-AF65-F5344CB8AC3E}">
        <p14:creationId xmlns:p14="http://schemas.microsoft.com/office/powerpoint/2010/main" val="3812041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698B47-F627-4205-BDC2-5F3FAEAA6715}" type="datetimeFigureOut">
              <a:rPr lang="fr-FR" smtClean="0">
                <a:solidFill>
                  <a:prstClr val="black">
                    <a:tint val="75000"/>
                  </a:prstClr>
                </a:solidFill>
              </a:rPr>
              <a:pPr/>
              <a:t>24/05/2024</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9A03E7-9975-4825-B1AA-46B91DEA28E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38959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698B47-F627-4205-BDC2-5F3FAEAA6715}" type="datetimeFigureOut">
              <a:rPr lang="fr-FR" smtClean="0">
                <a:solidFill>
                  <a:prstClr val="black">
                    <a:tint val="75000"/>
                  </a:prstClr>
                </a:solidFill>
              </a:rPr>
              <a:pPr/>
              <a:t>24/05/2024</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9A03E7-9975-4825-B1AA-46B91DEA28E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490108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343709" y="5935286"/>
            <a:ext cx="6565061" cy="822961"/>
          </a:xfrm>
        </p:spPr>
        <p:txBody>
          <a:bodyPr>
            <a:noAutofit/>
          </a:bodyPr>
          <a:lstStyle/>
          <a:p>
            <a:r>
              <a:rPr lang="fr-FR" sz="1200" dirty="0" smtClean="0">
                <a:solidFill>
                  <a:srgbClr val="000000"/>
                </a:solidFill>
                <a:latin typeface="Comic Sans MS" panose="030F0702030302020204" pitchFamily="66" charset="0"/>
              </a:rPr>
              <a:t>SAMB F,NIANG MM, CISSE CT.</a:t>
            </a:r>
            <a:endParaRPr lang="fr-FR" sz="1200" dirty="0">
              <a:solidFill>
                <a:srgbClr val="000000"/>
              </a:solidFill>
              <a:latin typeface="Comic Sans MS" panose="030F0702030302020204" pitchFamily="66" charset="0"/>
            </a:endParaRPr>
          </a:p>
          <a:p>
            <a:pPr lvl="0" fontAlgn="base">
              <a:lnSpc>
                <a:spcPct val="100000"/>
              </a:lnSpc>
              <a:spcBef>
                <a:spcPts val="0"/>
              </a:spcBef>
            </a:pPr>
            <a:r>
              <a:rPr lang="fr-FR" sz="1200" b="1" dirty="0">
                <a:solidFill>
                  <a:srgbClr val="7E3A8F"/>
                </a:solidFill>
                <a:latin typeface="Comic Sans MS" panose="030F0702030302020204" pitchFamily="66" charset="0"/>
              </a:rPr>
              <a:t>3</a:t>
            </a:r>
            <a:r>
              <a:rPr lang="fr-FR" sz="1200" b="1" baseline="30000" dirty="0">
                <a:solidFill>
                  <a:srgbClr val="7E3A8F"/>
                </a:solidFill>
                <a:latin typeface="Comic Sans MS" panose="030F0702030302020204" pitchFamily="66" charset="0"/>
              </a:rPr>
              <a:t>ème</a:t>
            </a:r>
            <a:r>
              <a:rPr lang="fr-FR" sz="1200" b="1" dirty="0">
                <a:solidFill>
                  <a:srgbClr val="7E3A8F"/>
                </a:solidFill>
                <a:latin typeface="Comic Sans MS" panose="030F0702030302020204" pitchFamily="66" charset="0"/>
              </a:rPr>
              <a:t> congrès national - 2</a:t>
            </a:r>
            <a:r>
              <a:rPr lang="fr-FR" sz="1200" b="1" baseline="30000" dirty="0">
                <a:solidFill>
                  <a:srgbClr val="7E3A8F"/>
                </a:solidFill>
                <a:latin typeface="Comic Sans MS" panose="030F0702030302020204" pitchFamily="66" charset="0"/>
              </a:rPr>
              <a:t>ème</a:t>
            </a:r>
            <a:r>
              <a:rPr lang="fr-FR" sz="1200" b="1" dirty="0">
                <a:solidFill>
                  <a:srgbClr val="7E3A8F"/>
                </a:solidFill>
                <a:latin typeface="Comic Sans MS" panose="030F0702030302020204" pitchFamily="66" charset="0"/>
              </a:rPr>
              <a:t> congrès international</a:t>
            </a:r>
          </a:p>
          <a:p>
            <a:pPr lvl="0" fontAlgn="base">
              <a:lnSpc>
                <a:spcPct val="100000"/>
              </a:lnSpc>
              <a:spcBef>
                <a:spcPts val="0"/>
              </a:spcBef>
            </a:pPr>
            <a:r>
              <a:rPr lang="fr-FR" sz="1200" dirty="0">
                <a:solidFill>
                  <a:srgbClr val="8C7BC0"/>
                </a:solidFill>
                <a:latin typeface="Comic Sans MS" panose="030F0702030302020204" pitchFamily="66" charset="0"/>
              </a:rPr>
              <a:t>Société sénégalaise de colposcopie et de pathologie liée au papillomavirus (</a:t>
            </a:r>
            <a:r>
              <a:rPr lang="fr-FR" sz="1200" dirty="0" smtClean="0">
                <a:solidFill>
                  <a:srgbClr val="8C7BC0"/>
                </a:solidFill>
                <a:latin typeface="Comic Sans MS" panose="030F0702030302020204" pitchFamily="66" charset="0"/>
              </a:rPr>
              <a:t>SSCPP)</a:t>
            </a:r>
          </a:p>
          <a:p>
            <a:pPr lvl="0" fontAlgn="base">
              <a:lnSpc>
                <a:spcPct val="100000"/>
              </a:lnSpc>
              <a:spcBef>
                <a:spcPts val="0"/>
              </a:spcBef>
            </a:pPr>
            <a:r>
              <a:rPr lang="fr-FR" sz="1200" b="1" dirty="0" smtClean="0">
                <a:solidFill>
                  <a:prstClr val="black"/>
                </a:solidFill>
                <a:latin typeface="Comic Sans MS" panose="030F0702030302020204" pitchFamily="66" charset="0"/>
              </a:rPr>
              <a:t>23-24-25 </a:t>
            </a:r>
            <a:r>
              <a:rPr lang="fr-FR" sz="1200" b="1" dirty="0">
                <a:solidFill>
                  <a:prstClr val="black"/>
                </a:solidFill>
                <a:latin typeface="Comic Sans MS" panose="030F0702030302020204" pitchFamily="66" charset="0"/>
              </a:rPr>
              <a:t>Mai </a:t>
            </a:r>
            <a:r>
              <a:rPr lang="fr-FR" sz="1200" b="1" dirty="0" smtClean="0">
                <a:solidFill>
                  <a:prstClr val="black"/>
                </a:solidFill>
                <a:latin typeface="Comic Sans MS" panose="030F0702030302020204" pitchFamily="66" charset="0"/>
              </a:rPr>
              <a:t>2024</a:t>
            </a:r>
            <a:r>
              <a:rPr lang="fr-FR" sz="1200" dirty="0" smtClean="0">
                <a:solidFill>
                  <a:prstClr val="black"/>
                </a:solidFill>
                <a:latin typeface="Comic Sans MS" panose="030F0702030302020204" pitchFamily="66" charset="0"/>
              </a:rPr>
              <a:t> /</a:t>
            </a:r>
            <a:r>
              <a:rPr lang="fr-FR" sz="1200" b="1" dirty="0" smtClean="0">
                <a:solidFill>
                  <a:prstClr val="black"/>
                </a:solidFill>
                <a:latin typeface="Comic Sans MS" panose="030F0702030302020204" pitchFamily="66" charset="0"/>
              </a:rPr>
              <a:t>Dakar</a:t>
            </a:r>
            <a:r>
              <a:rPr lang="fr-FR" sz="1200" b="1" dirty="0">
                <a:solidFill>
                  <a:prstClr val="black"/>
                </a:solidFill>
                <a:latin typeface="Comic Sans MS" panose="030F0702030302020204" pitchFamily="66" charset="0"/>
              </a:rPr>
              <a:t>, </a:t>
            </a:r>
            <a:r>
              <a:rPr lang="fr-FR" sz="1200" b="1" dirty="0" smtClean="0">
                <a:solidFill>
                  <a:prstClr val="black"/>
                </a:solidFill>
                <a:latin typeface="Comic Sans MS" panose="030F0702030302020204" pitchFamily="66" charset="0"/>
              </a:rPr>
              <a:t>Sénégal.</a:t>
            </a:r>
            <a:endParaRPr lang="fr-FR" sz="1200" dirty="0">
              <a:solidFill>
                <a:prstClr val="black"/>
              </a:solidFill>
              <a:latin typeface="Comic Sans MS" panose="030F0702030302020204" pitchFamily="66" charset="0"/>
            </a:endParaRPr>
          </a:p>
        </p:txBody>
      </p:sp>
      <p:sp>
        <p:nvSpPr>
          <p:cNvPr id="5" name="Titre 1"/>
          <p:cNvSpPr txBox="1">
            <a:spLocks/>
          </p:cNvSpPr>
          <p:nvPr/>
        </p:nvSpPr>
        <p:spPr>
          <a:xfrm>
            <a:off x="566738" y="5743575"/>
            <a:ext cx="3500438" cy="900113"/>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1000"/>
              </a:spcBef>
            </a:pPr>
            <a:r>
              <a:rPr lang="fr-FR" sz="2500" dirty="0" smtClean="0">
                <a:solidFill>
                  <a:srgbClr val="000000"/>
                </a:solidFill>
                <a:latin typeface="Arial" panose="020B0604020202020204" pitchFamily="34" charset="0"/>
              </a:rPr>
              <a:t/>
            </a:r>
            <a:br>
              <a:rPr lang="fr-FR" sz="2500" dirty="0" smtClean="0">
                <a:solidFill>
                  <a:srgbClr val="000000"/>
                </a:solidFill>
                <a:latin typeface="Arial" panose="020B0604020202020204" pitchFamily="34" charset="0"/>
              </a:rPr>
            </a:br>
            <a:endParaRPr lang="fr-FR" dirty="0"/>
          </a:p>
        </p:txBody>
      </p:sp>
      <p:pic>
        <p:nvPicPr>
          <p:cNvPr id="4" name="Image 3"/>
          <p:cNvPicPr>
            <a:picLocks noChangeAspect="1"/>
          </p:cNvPicPr>
          <p:nvPr/>
        </p:nvPicPr>
        <p:blipFill>
          <a:blip r:embed="rId2"/>
          <a:stretch>
            <a:fillRect/>
          </a:stretch>
        </p:blipFill>
        <p:spPr>
          <a:xfrm>
            <a:off x="0" y="-346838"/>
            <a:ext cx="9278916" cy="4968671"/>
          </a:xfrm>
          <a:prstGeom prst="rect">
            <a:avLst/>
          </a:prstGeom>
        </p:spPr>
      </p:pic>
      <p:sp>
        <p:nvSpPr>
          <p:cNvPr id="7" name="Titre 1"/>
          <p:cNvSpPr>
            <a:spLocks noGrp="1"/>
          </p:cNvSpPr>
          <p:nvPr>
            <p:ph type="ctrTitle"/>
          </p:nvPr>
        </p:nvSpPr>
        <p:spPr>
          <a:xfrm>
            <a:off x="0" y="3549535"/>
            <a:ext cx="12192000" cy="2144597"/>
          </a:xfrm>
          <a:solidFill>
            <a:schemeClr val="bg2"/>
          </a:solidFill>
          <a:ln w="57150">
            <a:solidFill>
              <a:schemeClr val="tx1"/>
            </a:solidFill>
          </a:ln>
        </p:spPr>
        <p:txBody>
          <a:bodyPr>
            <a:normAutofit fontScale="90000"/>
          </a:bodyPr>
          <a:lstStyle/>
          <a:p>
            <a:pPr lvl="0">
              <a:spcBef>
                <a:spcPts val="1000"/>
              </a:spcBef>
            </a:pPr>
            <a:r>
              <a:rPr lang="fr-FR" sz="2700" b="1" dirty="0" smtClean="0">
                <a:solidFill>
                  <a:srgbClr val="000000"/>
                </a:solidFill>
                <a:latin typeface="Comic Sans MS" panose="030F0702030302020204" pitchFamily="66" charset="0"/>
              </a:rPr>
              <a:t/>
            </a:r>
            <a:br>
              <a:rPr lang="fr-FR" sz="2700" b="1" dirty="0" smtClean="0">
                <a:solidFill>
                  <a:srgbClr val="000000"/>
                </a:solidFill>
                <a:latin typeface="Comic Sans MS" panose="030F0702030302020204" pitchFamily="66" charset="0"/>
              </a:rPr>
            </a:br>
            <a:r>
              <a:rPr lang="fr-FR" sz="3600" b="1" dirty="0" smtClean="0">
                <a:solidFill>
                  <a:srgbClr val="000000"/>
                </a:solidFill>
                <a:latin typeface="Comic Sans MS" panose="030F0702030302020204" pitchFamily="66" charset="0"/>
              </a:rPr>
              <a:t>DEPISTAGE </a:t>
            </a:r>
            <a:r>
              <a:rPr lang="fr-FR" sz="3600" b="1" dirty="0">
                <a:solidFill>
                  <a:srgbClr val="000000"/>
                </a:solidFill>
                <a:latin typeface="Comic Sans MS" panose="030F0702030302020204" pitchFamily="66" charset="0"/>
              </a:rPr>
              <a:t>DES LESIONS </a:t>
            </a:r>
            <a:r>
              <a:rPr lang="fr-FR" sz="3600" b="1" dirty="0" smtClean="0">
                <a:solidFill>
                  <a:srgbClr val="000000"/>
                </a:solidFill>
                <a:latin typeface="Comic Sans MS" panose="030F0702030302020204" pitchFamily="66" charset="0"/>
              </a:rPr>
              <a:t>PRECANCEREUSES </a:t>
            </a:r>
            <a:r>
              <a:rPr lang="fr-FR" sz="3600" b="1" dirty="0">
                <a:solidFill>
                  <a:srgbClr val="000000"/>
                </a:solidFill>
                <a:latin typeface="Comic Sans MS" panose="030F0702030302020204" pitchFamily="66" charset="0"/>
              </a:rPr>
              <a:t>DU COL UTERIN AU SERVICE DE GYNECOLOGIE-OBSTETRIQUE DE L’HOPITAL INSTITUT D’HYGIENE SOCIALE (IHS) DE DAKAR </a:t>
            </a:r>
            <a:endParaRPr lang="fr-FR" sz="3600" dirty="0">
              <a:latin typeface="Comic Sans MS" panose="030F0702030302020204" pitchFamily="66" charset="0"/>
            </a:endParaRPr>
          </a:p>
        </p:txBody>
      </p:sp>
      <p:pic>
        <p:nvPicPr>
          <p:cNvPr id="8" name="Image 7"/>
          <p:cNvPicPr>
            <a:picLocks noChangeAspect="1"/>
          </p:cNvPicPr>
          <p:nvPr/>
        </p:nvPicPr>
        <p:blipFill>
          <a:blip r:embed="rId3"/>
          <a:stretch>
            <a:fillRect/>
          </a:stretch>
        </p:blipFill>
        <p:spPr>
          <a:xfrm>
            <a:off x="6626239" y="-346838"/>
            <a:ext cx="5627096" cy="3870631"/>
          </a:xfrm>
          <a:prstGeom prst="rect">
            <a:avLst/>
          </a:prstGeom>
        </p:spPr>
      </p:pic>
    </p:spTree>
    <p:extLst>
      <p:ext uri="{BB962C8B-B14F-4D97-AF65-F5344CB8AC3E}">
        <p14:creationId xmlns:p14="http://schemas.microsoft.com/office/powerpoint/2010/main" val="4285641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prstClr val="black"/>
                </a:solidFill>
                <a:latin typeface="Comic Sans MS" panose="030F0702030302020204" pitchFamily="66" charset="0"/>
              </a:rPr>
              <a:t>RESULTATS</a:t>
            </a:r>
            <a:endParaRPr lang="fr-FR" dirty="0"/>
          </a:p>
        </p:txBody>
      </p:sp>
      <p:sp>
        <p:nvSpPr>
          <p:cNvPr id="3" name="Espace réservé du contenu 2"/>
          <p:cNvSpPr>
            <a:spLocks noGrp="1"/>
          </p:cNvSpPr>
          <p:nvPr>
            <p:ph idx="1"/>
          </p:nvPr>
        </p:nvSpPr>
        <p:spPr>
          <a:xfrm>
            <a:off x="838199" y="1825624"/>
            <a:ext cx="4340629" cy="4716491"/>
          </a:xfrm>
        </p:spPr>
        <p:txBody>
          <a:bodyPr>
            <a:normAutofit fontScale="32500" lnSpcReduction="20000"/>
          </a:bodyPr>
          <a:lstStyle/>
          <a:p>
            <a:pPr algn="just">
              <a:lnSpc>
                <a:spcPct val="170000"/>
              </a:lnSpc>
              <a:spcAft>
                <a:spcPts val="0"/>
              </a:spcAft>
            </a:pPr>
            <a:r>
              <a:rPr lang="fr-FR" sz="3400" b="1" dirty="0">
                <a:solidFill>
                  <a:prstClr val="black"/>
                </a:solidFill>
                <a:latin typeface="Comic Sans MS" panose="030F0702030302020204" pitchFamily="66" charset="0"/>
                <a:ea typeface="Times New Roman" panose="02020603050405020304" pitchFamily="18" charset="0"/>
                <a:cs typeface="Times New Roman" panose="02020603050405020304" pitchFamily="18" charset="0"/>
              </a:rPr>
              <a:t>fréquence </a:t>
            </a:r>
            <a:endParaRPr lang="fr-FR" sz="3400" b="1" dirty="0" smtClean="0">
              <a:solidFill>
                <a:prstClr val="black"/>
              </a:solidFill>
              <a:latin typeface="Comic Sans MS" panose="030F0702030302020204" pitchFamily="66" charset="0"/>
              <a:ea typeface="Times New Roman" panose="02020603050405020304" pitchFamily="18" charset="0"/>
              <a:cs typeface="Times New Roman" panose="02020603050405020304" pitchFamily="18" charset="0"/>
            </a:endParaRPr>
          </a:p>
          <a:p>
            <a:pPr marL="0" indent="0" algn="just">
              <a:lnSpc>
                <a:spcPct val="170000"/>
              </a:lnSpc>
              <a:spcAft>
                <a:spcPts val="0"/>
              </a:spcAft>
              <a:buNone/>
            </a:pPr>
            <a:r>
              <a:rPr lang="fr-FR" sz="3400" b="1"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 </a:t>
            </a:r>
            <a:r>
              <a:rPr lang="fr-FR" sz="3400" b="1" dirty="0" smtClean="0">
                <a:solidFill>
                  <a:prstClr val="black"/>
                </a:solidFill>
                <a:latin typeface="Comic Sans MS" panose="030F0702030302020204" pitchFamily="66" charset="0"/>
                <a:ea typeface="Calibri" panose="020F0502020204030204" pitchFamily="34" charset="0"/>
                <a:cs typeface="Times New Roman" panose="02020603050405020304" pitchFamily="18" charset="0"/>
              </a:rPr>
              <a:t>  </a:t>
            </a:r>
            <a:r>
              <a:rPr lang="fr-FR" sz="3500" dirty="0" smtClean="0">
                <a:latin typeface="Comic Sans MS" panose="030F0702030302020204" pitchFamily="66" charset="0"/>
                <a:ea typeface="Calibri" panose="020F0502020204030204" pitchFamily="34" charset="0"/>
                <a:cs typeface="Times New Roman" panose="02020603050405020304" pitchFamily="18" charset="0"/>
              </a:rPr>
              <a:t>Durant </a:t>
            </a:r>
            <a:r>
              <a:rPr lang="fr-FR" sz="3500" dirty="0">
                <a:latin typeface="Comic Sans MS" panose="030F0702030302020204" pitchFamily="66" charset="0"/>
                <a:ea typeface="Calibri" panose="020F0502020204030204" pitchFamily="34" charset="0"/>
                <a:cs typeface="Times New Roman" panose="02020603050405020304" pitchFamily="18" charset="0"/>
              </a:rPr>
              <a:t>la période d’étude, </a:t>
            </a:r>
            <a:r>
              <a:rPr lang="fr-FR" sz="3500" dirty="0">
                <a:latin typeface="Comic Sans MS" panose="030F0702030302020204" pitchFamily="66" charset="0"/>
                <a:ea typeface="Times New Roman" panose="02020603050405020304" pitchFamily="18" charset="0"/>
                <a:cs typeface="Times New Roman" panose="02020603050405020304" pitchFamily="18" charset="0"/>
              </a:rPr>
              <a:t>nous avons réalisé 149 colposcopies sur un total de 40378 patientes prises en charge à l’hôpital du jour, soit une </a:t>
            </a:r>
            <a:r>
              <a:rPr lang="fr-FR" sz="3500" b="1" dirty="0">
                <a:latin typeface="Comic Sans MS" panose="030F0702030302020204" pitchFamily="66" charset="0"/>
                <a:ea typeface="Times New Roman" panose="02020603050405020304" pitchFamily="18" charset="0"/>
                <a:cs typeface="Times New Roman" panose="02020603050405020304" pitchFamily="18" charset="0"/>
              </a:rPr>
              <a:t>fréquence de </a:t>
            </a:r>
            <a:r>
              <a:rPr lang="fr-FR" sz="35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0,4% </a:t>
            </a:r>
            <a:r>
              <a:rPr lang="fr-FR" sz="3500" b="1" dirty="0">
                <a:latin typeface="Comic Sans MS" panose="030F0702030302020204" pitchFamily="66" charset="0"/>
                <a:ea typeface="Times New Roman" panose="02020603050405020304" pitchFamily="18" charset="0"/>
                <a:cs typeface="Times New Roman" panose="02020603050405020304" pitchFamily="18" charset="0"/>
              </a:rPr>
              <a:t>des activités ambulatoires</a:t>
            </a:r>
            <a:r>
              <a:rPr lang="fr-FR" sz="3500" dirty="0">
                <a:latin typeface="Comic Sans MS" panose="030F0702030302020204" pitchFamily="66" charset="0"/>
                <a:ea typeface="Times New Roman" panose="02020603050405020304" pitchFamily="18" charset="0"/>
                <a:cs typeface="Times New Roman" panose="02020603050405020304" pitchFamily="18" charset="0"/>
              </a:rPr>
              <a:t>. </a:t>
            </a:r>
            <a:endParaRPr lang="fr-FR" sz="3500" dirty="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70000"/>
              </a:lnSpc>
              <a:spcAft>
                <a:spcPts val="0"/>
              </a:spcAft>
            </a:pPr>
            <a:r>
              <a:rPr lang="fr-FR" sz="3500" b="1" dirty="0">
                <a:latin typeface="Comic Sans MS" panose="030F0702030302020204" pitchFamily="66" charset="0"/>
                <a:ea typeface="Calibri" panose="020F0502020204030204" pitchFamily="34" charset="0"/>
                <a:cs typeface="Times New Roman" panose="02020603050405020304" pitchFamily="18" charset="0"/>
              </a:rPr>
              <a:t>Age</a:t>
            </a:r>
            <a:endParaRPr lang="fr-FR" sz="3500" dirty="0">
              <a:latin typeface="Comic Sans MS" panose="030F0702030302020204" pitchFamily="66" charset="0"/>
              <a:ea typeface="Calibri" panose="020F0502020204030204" pitchFamily="34" charset="0"/>
              <a:cs typeface="Times New Roman" panose="02020603050405020304" pitchFamily="18" charset="0"/>
            </a:endParaRPr>
          </a:p>
          <a:p>
            <a:pPr marL="0" indent="0">
              <a:lnSpc>
                <a:spcPct val="170000"/>
              </a:lnSpc>
              <a:buNone/>
            </a:pPr>
            <a:r>
              <a:rPr lang="fr-FR" sz="3500" dirty="0" smtClean="0">
                <a:latin typeface="Comic Sans MS" panose="030F0702030302020204" pitchFamily="66" charset="0"/>
                <a:ea typeface="Calibri" panose="020F0502020204030204" pitchFamily="34" charset="0"/>
              </a:rPr>
              <a:t>   L'âge moyen </a:t>
            </a:r>
            <a:r>
              <a:rPr lang="fr-FR" sz="3500" dirty="0">
                <a:latin typeface="Comic Sans MS" panose="030F0702030302020204" pitchFamily="66" charset="0"/>
                <a:ea typeface="Calibri" panose="020F0502020204030204" pitchFamily="34" charset="0"/>
              </a:rPr>
              <a:t>des patientes était de </a:t>
            </a:r>
            <a:r>
              <a:rPr lang="fr-FR" sz="3500" b="1" dirty="0">
                <a:latin typeface="Comic Sans MS" panose="030F0702030302020204" pitchFamily="66" charset="0"/>
                <a:ea typeface="Calibri" panose="020F0502020204030204" pitchFamily="34" charset="0"/>
              </a:rPr>
              <a:t>50,5</a:t>
            </a:r>
            <a:r>
              <a:rPr lang="fr-FR" sz="3500" dirty="0">
                <a:latin typeface="Comic Sans MS" panose="030F0702030302020204" pitchFamily="66" charset="0"/>
                <a:ea typeface="Calibri" panose="020F0502020204030204" pitchFamily="34" charset="0"/>
              </a:rPr>
              <a:t> ans avec des extrêmes de 25 et 83 ans. La tranche d’âge de 35 et 44 ans était la plus représentée (29,5</a:t>
            </a:r>
            <a:r>
              <a:rPr lang="fr-FR" sz="3500" dirty="0" smtClean="0">
                <a:latin typeface="Comic Sans MS" panose="030F0702030302020204" pitchFamily="66" charset="0"/>
                <a:ea typeface="Calibri" panose="020F0502020204030204" pitchFamily="34" charset="0"/>
              </a:rPr>
              <a:t>%). </a:t>
            </a:r>
          </a:p>
          <a:p>
            <a:pPr>
              <a:lnSpc>
                <a:spcPct val="170000"/>
              </a:lnSpc>
            </a:pPr>
            <a:r>
              <a:rPr lang="fr-FR" sz="3500" b="1" dirty="0" smtClean="0">
                <a:latin typeface="Comic Sans MS" panose="030F0702030302020204" pitchFamily="66" charset="0"/>
                <a:ea typeface="Calibri" panose="020F0502020204030204" pitchFamily="34" charset="0"/>
              </a:rPr>
              <a:t>Résidence</a:t>
            </a:r>
          </a:p>
          <a:p>
            <a:pPr algn="just">
              <a:lnSpc>
                <a:spcPct val="170000"/>
              </a:lnSpc>
              <a:spcAft>
                <a:spcPts val="0"/>
              </a:spcAft>
            </a:pPr>
            <a:r>
              <a:rPr lang="fr-FR" sz="3500" b="1" dirty="0" smtClean="0">
                <a:latin typeface="Comic Sans MS" panose="030F0702030302020204" pitchFamily="66" charset="0"/>
                <a:ea typeface="Calibri" panose="020F0502020204030204" pitchFamily="34" charset="0"/>
                <a:cs typeface="Times New Roman" panose="02020603050405020304" pitchFamily="18" charset="0"/>
              </a:rPr>
              <a:t> </a:t>
            </a:r>
            <a:r>
              <a:rPr lang="fr-FR" sz="3500" b="1" dirty="0">
                <a:latin typeface="Comic Sans MS" panose="030F0702030302020204" pitchFamily="66" charset="0"/>
                <a:ea typeface="Calibri" panose="020F0502020204030204" pitchFamily="34" charset="0"/>
                <a:cs typeface="Times New Roman" panose="02020603050405020304" pitchFamily="18" charset="0"/>
              </a:rPr>
              <a:t>Mode d’admission</a:t>
            </a:r>
            <a:endParaRPr lang="fr-FR" sz="3500" dirty="0">
              <a:latin typeface="Comic Sans MS" panose="030F0702030302020204" pitchFamily="66" charset="0"/>
              <a:ea typeface="Calibri" panose="020F0502020204030204" pitchFamily="34" charset="0"/>
              <a:cs typeface="Times New Roman" panose="02020603050405020304" pitchFamily="18" charset="0"/>
            </a:endParaRPr>
          </a:p>
          <a:p>
            <a:pPr marL="0" indent="0">
              <a:lnSpc>
                <a:spcPct val="170000"/>
              </a:lnSpc>
              <a:buNone/>
            </a:pPr>
            <a:r>
              <a:rPr lang="fr-FR" sz="3500" dirty="0" smtClean="0">
                <a:latin typeface="Comic Sans MS" panose="030F0702030302020204" pitchFamily="66" charset="0"/>
                <a:ea typeface="Calibri" panose="020F0502020204030204" pitchFamily="34" charset="0"/>
              </a:rPr>
              <a:t>La </a:t>
            </a:r>
            <a:r>
              <a:rPr lang="fr-FR" sz="3500" dirty="0">
                <a:latin typeface="Comic Sans MS" panose="030F0702030302020204" pitchFamily="66" charset="0"/>
                <a:ea typeface="Calibri" panose="020F0502020204030204" pitchFamily="34" charset="0"/>
              </a:rPr>
              <a:t>plupart des patientes était référée (73,8%). Le motif de référence le plus fréquent était la prise en charge d’une anomalie du frottis cervico-utérin (94,5%) </a:t>
            </a:r>
            <a:r>
              <a:rPr lang="fr-FR" sz="3500" dirty="0">
                <a:latin typeface="Comic Sans MS" panose="030F0702030302020204" pitchFamily="66" charset="0"/>
                <a:ea typeface="Calibri" panose="020F0502020204030204" pitchFamily="34" charset="0"/>
                <a:cs typeface="Times New Roman" panose="02020603050405020304" pitchFamily="18" charset="0"/>
              </a:rPr>
              <a:t> </a:t>
            </a:r>
          </a:p>
          <a:p>
            <a:endParaRPr lang="fr-FR" dirty="0"/>
          </a:p>
        </p:txBody>
      </p:sp>
      <p:graphicFrame>
        <p:nvGraphicFramePr>
          <p:cNvPr id="6" name="Graphique 5"/>
          <p:cNvGraphicFramePr/>
          <p:nvPr>
            <p:extLst>
              <p:ext uri="{D42A27DB-BD31-4B8C-83A1-F6EECF244321}">
                <p14:modId xmlns:p14="http://schemas.microsoft.com/office/powerpoint/2010/main" val="1436441299"/>
              </p:ext>
            </p:extLst>
          </p:nvPr>
        </p:nvGraphicFramePr>
        <p:xfrm>
          <a:off x="5915025" y="90488"/>
          <a:ext cx="5486400" cy="306098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6096000" y="3110240"/>
            <a:ext cx="6096000" cy="738664"/>
          </a:xfrm>
          <a:prstGeom prst="rect">
            <a:avLst/>
          </a:prstGeom>
        </p:spPr>
        <p:txBody>
          <a:bodyPr>
            <a:spAutoFit/>
          </a:bodyPr>
          <a:lstStyle/>
          <a:p>
            <a:r>
              <a:rPr lang="fr-FR" sz="1400" b="1" dirty="0">
                <a:latin typeface="Comic Sans MS" panose="030F0702030302020204" pitchFamily="66" charset="0"/>
                <a:ea typeface="Calibri" panose="020F0502020204030204" pitchFamily="34" charset="0"/>
              </a:rPr>
              <a:t>Répartition selon l’âge des patientes ayant bénéficié d’une colposcopie à l’IHS entre le 1</a:t>
            </a:r>
            <a:r>
              <a:rPr lang="fr-FR" sz="1400" b="1" baseline="30000" dirty="0">
                <a:latin typeface="Comic Sans MS" panose="030F0702030302020204" pitchFamily="66" charset="0"/>
                <a:ea typeface="Calibri" panose="020F0502020204030204" pitchFamily="34" charset="0"/>
              </a:rPr>
              <a:t>er</a:t>
            </a:r>
            <a:r>
              <a:rPr lang="fr-FR" sz="1400" b="1" dirty="0">
                <a:latin typeface="Comic Sans MS" panose="030F0702030302020204" pitchFamily="66" charset="0"/>
                <a:ea typeface="Calibri" panose="020F0502020204030204" pitchFamily="34" charset="0"/>
              </a:rPr>
              <a:t> Janvier 2021 et le 31 Décembre 2023 (N=149). </a:t>
            </a:r>
            <a:endParaRPr lang="fr-FR" dirty="0">
              <a:latin typeface="Comic Sans MS" panose="030F0702030302020204" pitchFamily="66"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2375301952"/>
              </p:ext>
            </p:extLst>
          </p:nvPr>
        </p:nvGraphicFramePr>
        <p:xfrm>
          <a:off x="6154189" y="4145202"/>
          <a:ext cx="6096000" cy="2150748"/>
        </p:xfrm>
        <a:graphic>
          <a:graphicData uri="http://schemas.openxmlformats.org/drawingml/2006/table">
            <a:tbl>
              <a:tblPr firstRow="1" firstCol="1" bandRow="1"/>
              <a:tblGrid>
                <a:gridCol w="2105009"/>
                <a:gridCol w="142957"/>
                <a:gridCol w="1019716"/>
                <a:gridCol w="294439"/>
                <a:gridCol w="1553509"/>
                <a:gridCol w="334441"/>
                <a:gridCol w="337719"/>
                <a:gridCol w="172466"/>
                <a:gridCol w="135744"/>
              </a:tblGrid>
              <a:tr h="323850">
                <a:tc gridSpan="2">
                  <a:txBody>
                    <a:bodyPr/>
                    <a:lstStyle/>
                    <a:p>
                      <a:pPr>
                        <a:lnSpc>
                          <a:spcPct val="107000"/>
                        </a:lnSpc>
                        <a:spcAft>
                          <a:spcPts val="0"/>
                        </a:spcAft>
                      </a:pPr>
                      <a:r>
                        <a:rPr lang="fr-FR" sz="1400" b="1" dirty="0">
                          <a:solidFill>
                            <a:srgbClr val="333333"/>
                          </a:solidFill>
                          <a:effectLst/>
                          <a:latin typeface="Comic Sans MS" panose="030F0702030302020204" pitchFamily="66" charset="0"/>
                          <a:ea typeface="Times New Roman" panose="02020603050405020304" pitchFamily="18" charset="0"/>
                          <a:cs typeface="Times New Roman" panose="02020603050405020304" pitchFamily="18" charset="0"/>
                        </a:rPr>
                        <a:t>Lieu de résidence </a:t>
                      </a:r>
                      <a:endParaRPr lang="fr-FR"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76200" marT="38100" marB="3810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a:lnSpc>
                          <a:spcPct val="107000"/>
                        </a:lnSpc>
                        <a:spcAft>
                          <a:spcPts val="0"/>
                        </a:spcAft>
                      </a:pPr>
                      <a:r>
                        <a:rPr lang="fr-FR" sz="1400" b="1">
                          <a:solidFill>
                            <a:srgbClr val="333333"/>
                          </a:solidFill>
                          <a:effectLst/>
                          <a:latin typeface="Comic Sans MS" panose="030F0702030302020204" pitchFamily="66" charset="0"/>
                          <a:ea typeface="Times New Roman" panose="02020603050405020304" pitchFamily="18" charset="0"/>
                          <a:cs typeface="Times New Roman" panose="02020603050405020304" pitchFamily="18" charset="0"/>
                        </a:rPr>
                        <a:t>Effectif </a:t>
                      </a:r>
                      <a:endParaRPr lang="fr-FR" sz="1100">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76200" marT="38100" marB="3810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a:lnSpc>
                          <a:spcPct val="107000"/>
                        </a:lnSpc>
                        <a:spcAft>
                          <a:spcPts val="0"/>
                        </a:spcAft>
                      </a:pPr>
                      <a:r>
                        <a:rPr lang="fr-FR" sz="1400" b="1">
                          <a:solidFill>
                            <a:srgbClr val="333333"/>
                          </a:solidFill>
                          <a:effectLst/>
                          <a:latin typeface="Comic Sans MS" panose="030F0702030302020204" pitchFamily="66" charset="0"/>
                          <a:ea typeface="Times New Roman" panose="02020603050405020304" pitchFamily="18" charset="0"/>
                          <a:cs typeface="Times New Roman" panose="02020603050405020304" pitchFamily="18" charset="0"/>
                        </a:rPr>
                        <a:t>Fréquence (%)</a:t>
                      </a:r>
                      <a:endParaRPr lang="fr-FR" sz="1100">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76200" marT="38100" marB="3810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07000"/>
                        </a:lnSpc>
                        <a:spcAft>
                          <a:spcPts val="0"/>
                        </a:spcAft>
                      </a:pPr>
                      <a:r>
                        <a:rPr lang="fr-FR"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tc gridSpan="2">
                  <a:txBody>
                    <a:bodyPr/>
                    <a:lstStyle/>
                    <a:p>
                      <a:pPr algn="ctr">
                        <a:lnSpc>
                          <a:spcPct val="107000"/>
                        </a:lnSpc>
                        <a:spcAft>
                          <a:spcPts val="0"/>
                        </a:spcAft>
                      </a:pPr>
                      <a:r>
                        <a:rPr lang="fr-FR" sz="1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38100" marB="38100" anchor="ctr">
                    <a:lnL>
                      <a:noFill/>
                    </a:lnL>
                    <a:lnR>
                      <a:noFill/>
                    </a:lnR>
                    <a:lnT>
                      <a:noFill/>
                    </a:lnT>
                    <a:lnB>
                      <a:noFill/>
                    </a:lnB>
                  </a:tcPr>
                </a:tc>
                <a:tc hMerge="1">
                  <a:txBody>
                    <a:bodyPr/>
                    <a:lstStyle/>
                    <a:p>
                      <a:endParaRPr lang="fr-FR"/>
                    </a:p>
                  </a:txBody>
                  <a:tcPr/>
                </a:tc>
              </a:tr>
              <a:tr h="170815">
                <a:tc>
                  <a:txBody>
                    <a:bodyPr/>
                    <a:lstStyle/>
                    <a:p>
                      <a:pPr>
                        <a:lnSpc>
                          <a:spcPct val="107000"/>
                        </a:lnSpc>
                        <a:spcAft>
                          <a:spcPts val="0"/>
                        </a:spcAft>
                      </a:pPr>
                      <a:r>
                        <a:rPr lang="fr-FR" sz="1400" dirty="0">
                          <a:solidFill>
                            <a:srgbClr val="333333"/>
                          </a:solidFill>
                          <a:effectLst/>
                          <a:latin typeface="Comic Sans MS" panose="030F0702030302020204" pitchFamily="66" charset="0"/>
                          <a:ea typeface="Times New Roman" panose="02020603050405020304" pitchFamily="18" charset="0"/>
                          <a:cs typeface="Times New Roman" panose="02020603050405020304" pitchFamily="18" charset="0"/>
                        </a:rPr>
                        <a:t>Dakar </a:t>
                      </a:r>
                      <a:endParaRPr lang="fr-FR"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0" marT="76200" marB="1905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fr-FR" sz="1100">
                        <a:effectLst/>
                        <a:latin typeface="Comic Sans MS" panose="030F0702030302020204" pitchFamily="66" charset="0"/>
                        <a:cs typeface="Times New Roman" panose="02020603050405020304" pitchFamily="18" charset="0"/>
                      </a:endParaRPr>
                    </a:p>
                  </a:txBody>
                  <a:tcPr marL="19050" marR="76200" marT="76200" marB="1905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1400">
                          <a:solidFill>
                            <a:srgbClr val="333333"/>
                          </a:solidFill>
                          <a:effectLst/>
                          <a:latin typeface="Comic Sans MS" panose="030F0702030302020204" pitchFamily="66" charset="0"/>
                          <a:ea typeface="Times New Roman" panose="02020603050405020304" pitchFamily="18" charset="0"/>
                          <a:cs typeface="Times New Roman" panose="02020603050405020304" pitchFamily="18" charset="0"/>
                        </a:rPr>
                        <a:t>134</a:t>
                      </a:r>
                      <a:endParaRPr lang="fr-FR" sz="1100">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0" marT="76200" marB="1905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fr-FR" sz="1100">
                        <a:effectLst/>
                        <a:latin typeface="Comic Sans MS" panose="030F0702030302020204" pitchFamily="66" charset="0"/>
                        <a:cs typeface="Times New Roman" panose="02020603050405020304" pitchFamily="18" charset="0"/>
                      </a:endParaRPr>
                    </a:p>
                  </a:txBody>
                  <a:tcPr marL="19050" marR="76200" marT="76200" marB="1905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1400">
                          <a:solidFill>
                            <a:srgbClr val="333333"/>
                          </a:solidFill>
                          <a:effectLst/>
                          <a:latin typeface="Comic Sans MS" panose="030F0702030302020204" pitchFamily="66" charset="0"/>
                          <a:ea typeface="Times New Roman" panose="02020603050405020304" pitchFamily="18" charset="0"/>
                          <a:cs typeface="Times New Roman" panose="02020603050405020304" pitchFamily="18" charset="0"/>
                        </a:rPr>
                        <a:t>89,9</a:t>
                      </a:r>
                      <a:endParaRPr lang="fr-FR" sz="1100">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0" marT="76200" marB="1905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fr-FR" sz="1100">
                        <a:effectLst/>
                        <a:latin typeface="Comic Sans MS" panose="030F0702030302020204" pitchFamily="66" charset="0"/>
                        <a:cs typeface="Times New Roman" panose="02020603050405020304" pitchFamily="18" charset="0"/>
                      </a:endParaRPr>
                    </a:p>
                  </a:txBody>
                  <a:tcPr marL="19050" marR="76200" marT="76200" marB="1905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fr-FR" sz="1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tc>
                  <a:txBody>
                    <a:bodyPr/>
                    <a:lstStyle/>
                    <a:p>
                      <a:pPr algn="r">
                        <a:lnSpc>
                          <a:spcPct val="107000"/>
                        </a:lnSpc>
                        <a:spcAft>
                          <a:spcPts val="0"/>
                        </a:spcAft>
                      </a:pPr>
                      <a:r>
                        <a:rPr lang="fr-FR" sz="1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0" marT="76200" marB="19050" anchor="ctr">
                    <a:lnL>
                      <a:noFill/>
                    </a:lnL>
                    <a:lnR>
                      <a:noFill/>
                    </a:lnR>
                    <a:lnT>
                      <a:noFill/>
                    </a:lnT>
                    <a:lnB>
                      <a:noFill/>
                    </a:lnB>
                  </a:tcPr>
                </a:tc>
                <a:tc>
                  <a:txBody>
                    <a:bodyPr/>
                    <a:lstStyle/>
                    <a:p>
                      <a:pPr algn="r">
                        <a:lnSpc>
                          <a:spcPct val="107000"/>
                        </a:lnSpc>
                        <a:spcAft>
                          <a:spcPts val="0"/>
                        </a:spcAft>
                      </a:pPr>
                      <a:r>
                        <a:rPr lang="fr-FR" sz="1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76200" marT="76200" marB="19050" anchor="ctr">
                    <a:lnL>
                      <a:noFill/>
                    </a:lnL>
                    <a:lnR>
                      <a:noFill/>
                    </a:lnR>
                    <a:lnT>
                      <a:noFill/>
                    </a:lnT>
                    <a:lnB>
                      <a:noFill/>
                    </a:lnB>
                  </a:tcPr>
                </a:tc>
              </a:tr>
              <a:tr h="180975">
                <a:tc>
                  <a:txBody>
                    <a:bodyPr/>
                    <a:lstStyle/>
                    <a:p>
                      <a:pPr>
                        <a:lnSpc>
                          <a:spcPct val="107000"/>
                        </a:lnSpc>
                        <a:spcAft>
                          <a:spcPts val="0"/>
                        </a:spcAft>
                      </a:pPr>
                      <a:r>
                        <a:rPr lang="fr-FR" sz="1400" dirty="0">
                          <a:solidFill>
                            <a:srgbClr val="333333"/>
                          </a:solidFill>
                          <a:effectLst/>
                          <a:latin typeface="Comic Sans MS" panose="030F0702030302020204" pitchFamily="66" charset="0"/>
                          <a:ea typeface="Times New Roman" panose="02020603050405020304" pitchFamily="18" charset="0"/>
                          <a:cs typeface="Times New Roman" panose="02020603050405020304" pitchFamily="18" charset="0"/>
                        </a:rPr>
                        <a:t>Louga</a:t>
                      </a:r>
                      <a:endParaRPr lang="fr-FR"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0" marT="19050" marB="19050" anchor="ctr">
                    <a:lnL>
                      <a:noFill/>
                    </a:lnL>
                    <a:lnR>
                      <a:noFill/>
                    </a:lnR>
                    <a:lnT>
                      <a:noFill/>
                    </a:lnT>
                    <a:lnB>
                      <a:noFill/>
                    </a:lnB>
                  </a:tcPr>
                </a:tc>
                <a:tc>
                  <a:txBody>
                    <a:bodyPr/>
                    <a:lstStyle/>
                    <a:p>
                      <a:pPr>
                        <a:lnSpc>
                          <a:spcPct val="107000"/>
                        </a:lnSpc>
                      </a:pPr>
                      <a:endParaRPr lang="fr-FR" sz="1100">
                        <a:effectLst/>
                        <a:latin typeface="Comic Sans MS" panose="030F0702030302020204" pitchFamily="66" charset="0"/>
                        <a:cs typeface="Times New Roman" panose="02020603050405020304" pitchFamily="18" charset="0"/>
                      </a:endParaRPr>
                    </a:p>
                  </a:txBody>
                  <a:tcPr marL="19050" marR="76200" marT="19050" marB="19050" anchor="ctr">
                    <a:lnL>
                      <a:noFill/>
                    </a:lnL>
                    <a:lnR>
                      <a:noFill/>
                    </a:lnR>
                    <a:lnT>
                      <a:noFill/>
                    </a:lnT>
                    <a:lnB>
                      <a:noFill/>
                    </a:lnB>
                  </a:tcPr>
                </a:tc>
                <a:tc>
                  <a:txBody>
                    <a:bodyPr/>
                    <a:lstStyle/>
                    <a:p>
                      <a:pPr algn="ctr">
                        <a:lnSpc>
                          <a:spcPct val="107000"/>
                        </a:lnSpc>
                        <a:spcAft>
                          <a:spcPts val="0"/>
                        </a:spcAft>
                      </a:pPr>
                      <a:r>
                        <a:rPr lang="fr-FR" sz="1400">
                          <a:solidFill>
                            <a:srgbClr val="333333"/>
                          </a:solidFill>
                          <a:effectLst/>
                          <a:latin typeface="Comic Sans MS" panose="030F0702030302020204" pitchFamily="66" charset="0"/>
                          <a:ea typeface="Times New Roman" panose="02020603050405020304" pitchFamily="18" charset="0"/>
                          <a:cs typeface="Times New Roman" panose="02020603050405020304" pitchFamily="18" charset="0"/>
                        </a:rPr>
                        <a:t>2</a:t>
                      </a:r>
                      <a:endParaRPr lang="fr-FR" sz="1100">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0" marT="19050" marB="19050" anchor="ctr">
                    <a:lnL>
                      <a:noFill/>
                    </a:lnL>
                    <a:lnR>
                      <a:noFill/>
                    </a:lnR>
                    <a:lnT>
                      <a:noFill/>
                    </a:lnT>
                    <a:lnB>
                      <a:noFill/>
                    </a:lnB>
                  </a:tcPr>
                </a:tc>
                <a:tc>
                  <a:txBody>
                    <a:bodyPr/>
                    <a:lstStyle/>
                    <a:p>
                      <a:pPr>
                        <a:lnSpc>
                          <a:spcPct val="107000"/>
                        </a:lnSpc>
                      </a:pPr>
                      <a:endParaRPr lang="fr-FR" sz="1100">
                        <a:effectLst/>
                        <a:latin typeface="Comic Sans MS" panose="030F0702030302020204" pitchFamily="66" charset="0"/>
                        <a:cs typeface="Times New Roman" panose="02020603050405020304" pitchFamily="18" charset="0"/>
                      </a:endParaRPr>
                    </a:p>
                  </a:txBody>
                  <a:tcPr marL="19050" marR="76200" marT="19050" marB="19050" anchor="ctr">
                    <a:lnL>
                      <a:noFill/>
                    </a:lnL>
                    <a:lnR>
                      <a:noFill/>
                    </a:lnR>
                    <a:lnT>
                      <a:noFill/>
                    </a:lnT>
                    <a:lnB>
                      <a:noFill/>
                    </a:lnB>
                  </a:tcPr>
                </a:tc>
                <a:tc>
                  <a:txBody>
                    <a:bodyPr/>
                    <a:lstStyle/>
                    <a:p>
                      <a:pPr algn="ctr">
                        <a:lnSpc>
                          <a:spcPct val="107000"/>
                        </a:lnSpc>
                        <a:spcAft>
                          <a:spcPts val="0"/>
                        </a:spcAft>
                      </a:pPr>
                      <a:r>
                        <a:rPr lang="fr-FR" sz="1400">
                          <a:solidFill>
                            <a:srgbClr val="333333"/>
                          </a:solidFill>
                          <a:effectLst/>
                          <a:latin typeface="Comic Sans MS" panose="030F0702030302020204" pitchFamily="66" charset="0"/>
                          <a:ea typeface="Times New Roman" panose="02020603050405020304" pitchFamily="18" charset="0"/>
                          <a:cs typeface="Times New Roman" panose="02020603050405020304" pitchFamily="18" charset="0"/>
                        </a:rPr>
                        <a:t>1,3</a:t>
                      </a:r>
                      <a:endParaRPr lang="fr-FR" sz="1100">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0" marT="19050" marB="19050" anchor="ctr">
                    <a:lnL>
                      <a:noFill/>
                    </a:lnL>
                    <a:lnR>
                      <a:noFill/>
                    </a:lnR>
                    <a:lnT>
                      <a:noFill/>
                    </a:lnT>
                    <a:lnB>
                      <a:noFill/>
                    </a:lnB>
                  </a:tcPr>
                </a:tc>
                <a:tc>
                  <a:txBody>
                    <a:bodyPr/>
                    <a:lstStyle/>
                    <a:p>
                      <a:pPr>
                        <a:lnSpc>
                          <a:spcPct val="107000"/>
                        </a:lnSpc>
                      </a:pPr>
                      <a:endParaRPr lang="fr-FR" sz="1100">
                        <a:effectLst/>
                        <a:latin typeface="Comic Sans MS" panose="030F0702030302020204" pitchFamily="66" charset="0"/>
                        <a:cs typeface="Times New Roman" panose="02020603050405020304" pitchFamily="18" charset="0"/>
                      </a:endParaRPr>
                    </a:p>
                  </a:txBody>
                  <a:tcPr marL="19050" marR="76200" marT="19050" marB="19050" anchor="ctr">
                    <a:lnL>
                      <a:noFill/>
                    </a:lnL>
                    <a:lnR>
                      <a:noFill/>
                    </a:lnR>
                    <a:lnT>
                      <a:noFill/>
                    </a:lnT>
                    <a:lnB>
                      <a:noFill/>
                    </a:lnB>
                  </a:tcPr>
                </a:tc>
                <a:tc>
                  <a:txBody>
                    <a:bodyPr/>
                    <a:lstStyle/>
                    <a:p>
                      <a:pPr algn="r">
                        <a:lnSpc>
                          <a:spcPct val="107000"/>
                        </a:lnSpc>
                        <a:spcAft>
                          <a:spcPts val="0"/>
                        </a:spcAft>
                      </a:pPr>
                      <a:r>
                        <a:rPr lang="fr-FR" sz="1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tc>
                  <a:txBody>
                    <a:bodyPr/>
                    <a:lstStyle/>
                    <a:p>
                      <a:pPr algn="r">
                        <a:lnSpc>
                          <a:spcPct val="107000"/>
                        </a:lnSpc>
                        <a:spcAft>
                          <a:spcPts val="0"/>
                        </a:spcAft>
                      </a:pPr>
                      <a:r>
                        <a:rPr lang="fr-FR" sz="1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0" marT="19050" marB="19050" anchor="ctr">
                    <a:lnL>
                      <a:noFill/>
                    </a:lnL>
                    <a:lnR>
                      <a:noFill/>
                    </a:lnR>
                    <a:lnT>
                      <a:noFill/>
                    </a:lnT>
                    <a:lnB>
                      <a:noFill/>
                    </a:lnB>
                  </a:tcPr>
                </a:tc>
                <a:tc>
                  <a:txBody>
                    <a:bodyPr/>
                    <a:lstStyle/>
                    <a:p>
                      <a:pPr algn="r">
                        <a:lnSpc>
                          <a:spcPct val="107000"/>
                        </a:lnSpc>
                        <a:spcAft>
                          <a:spcPts val="0"/>
                        </a:spcAft>
                      </a:pPr>
                      <a:r>
                        <a:rPr lang="fr-FR" sz="1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76200" marT="19050" marB="19050" anchor="ctr">
                    <a:lnL>
                      <a:noFill/>
                    </a:lnL>
                    <a:lnR>
                      <a:noFill/>
                    </a:lnR>
                    <a:lnT>
                      <a:noFill/>
                    </a:lnT>
                    <a:lnB>
                      <a:noFill/>
                    </a:lnB>
                  </a:tcPr>
                </a:tc>
              </a:tr>
              <a:tr h="170815">
                <a:tc>
                  <a:txBody>
                    <a:bodyPr/>
                    <a:lstStyle/>
                    <a:p>
                      <a:pPr>
                        <a:lnSpc>
                          <a:spcPct val="107000"/>
                        </a:lnSpc>
                        <a:spcAft>
                          <a:spcPts val="0"/>
                        </a:spcAft>
                      </a:pPr>
                      <a:r>
                        <a:rPr lang="fr-FR" sz="1400" dirty="0">
                          <a:solidFill>
                            <a:srgbClr val="333333"/>
                          </a:solidFill>
                          <a:effectLst/>
                          <a:latin typeface="Comic Sans MS" panose="030F0702030302020204" pitchFamily="66" charset="0"/>
                          <a:ea typeface="Times New Roman" panose="02020603050405020304" pitchFamily="18" charset="0"/>
                          <a:cs typeface="Times New Roman" panose="02020603050405020304" pitchFamily="18" charset="0"/>
                        </a:rPr>
                        <a:t>Touba</a:t>
                      </a:r>
                      <a:endParaRPr lang="fr-FR"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0" marT="19050" marB="19050" anchor="ctr">
                    <a:lnL>
                      <a:noFill/>
                    </a:lnL>
                    <a:lnR>
                      <a:noFill/>
                    </a:lnR>
                    <a:lnT>
                      <a:noFill/>
                    </a:lnT>
                    <a:lnB>
                      <a:noFill/>
                    </a:lnB>
                  </a:tcPr>
                </a:tc>
                <a:tc>
                  <a:txBody>
                    <a:bodyPr/>
                    <a:lstStyle/>
                    <a:p>
                      <a:pPr>
                        <a:lnSpc>
                          <a:spcPct val="107000"/>
                        </a:lnSpc>
                      </a:pPr>
                      <a:endParaRPr lang="fr-FR" sz="1100">
                        <a:effectLst/>
                        <a:latin typeface="Comic Sans MS" panose="030F0702030302020204" pitchFamily="66" charset="0"/>
                        <a:cs typeface="Times New Roman" panose="02020603050405020304" pitchFamily="18" charset="0"/>
                      </a:endParaRPr>
                    </a:p>
                  </a:txBody>
                  <a:tcPr marL="19050" marR="76200" marT="19050" marB="19050" anchor="ctr">
                    <a:lnL>
                      <a:noFill/>
                    </a:lnL>
                    <a:lnR>
                      <a:noFill/>
                    </a:lnR>
                    <a:lnT>
                      <a:noFill/>
                    </a:lnT>
                    <a:lnB>
                      <a:noFill/>
                    </a:lnB>
                  </a:tcPr>
                </a:tc>
                <a:tc>
                  <a:txBody>
                    <a:bodyPr/>
                    <a:lstStyle/>
                    <a:p>
                      <a:pPr algn="ctr">
                        <a:lnSpc>
                          <a:spcPct val="107000"/>
                        </a:lnSpc>
                        <a:spcAft>
                          <a:spcPts val="0"/>
                        </a:spcAft>
                      </a:pPr>
                      <a:r>
                        <a:rPr lang="fr-FR" sz="1400">
                          <a:solidFill>
                            <a:srgbClr val="333333"/>
                          </a:solidFill>
                          <a:effectLst/>
                          <a:latin typeface="Comic Sans MS" panose="030F0702030302020204" pitchFamily="66" charset="0"/>
                          <a:ea typeface="Times New Roman" panose="02020603050405020304" pitchFamily="18" charset="0"/>
                          <a:cs typeface="Times New Roman" panose="02020603050405020304" pitchFamily="18" charset="0"/>
                        </a:rPr>
                        <a:t>5</a:t>
                      </a:r>
                      <a:endParaRPr lang="fr-FR" sz="1100">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0" marT="19050" marB="19050" anchor="ctr">
                    <a:lnL>
                      <a:noFill/>
                    </a:lnL>
                    <a:lnR>
                      <a:noFill/>
                    </a:lnR>
                    <a:lnT>
                      <a:noFill/>
                    </a:lnT>
                    <a:lnB>
                      <a:noFill/>
                    </a:lnB>
                  </a:tcPr>
                </a:tc>
                <a:tc>
                  <a:txBody>
                    <a:bodyPr/>
                    <a:lstStyle/>
                    <a:p>
                      <a:pPr>
                        <a:lnSpc>
                          <a:spcPct val="107000"/>
                        </a:lnSpc>
                      </a:pPr>
                      <a:endParaRPr lang="fr-FR" sz="1100">
                        <a:effectLst/>
                        <a:latin typeface="Comic Sans MS" panose="030F0702030302020204" pitchFamily="66" charset="0"/>
                        <a:cs typeface="Times New Roman" panose="02020603050405020304" pitchFamily="18" charset="0"/>
                      </a:endParaRPr>
                    </a:p>
                  </a:txBody>
                  <a:tcPr marL="19050" marR="76200" marT="19050" marB="19050" anchor="ctr">
                    <a:lnL>
                      <a:noFill/>
                    </a:lnL>
                    <a:lnR>
                      <a:noFill/>
                    </a:lnR>
                    <a:lnT>
                      <a:noFill/>
                    </a:lnT>
                    <a:lnB>
                      <a:noFill/>
                    </a:lnB>
                  </a:tcPr>
                </a:tc>
                <a:tc>
                  <a:txBody>
                    <a:bodyPr/>
                    <a:lstStyle/>
                    <a:p>
                      <a:pPr algn="ctr">
                        <a:lnSpc>
                          <a:spcPct val="107000"/>
                        </a:lnSpc>
                        <a:spcAft>
                          <a:spcPts val="0"/>
                        </a:spcAft>
                      </a:pPr>
                      <a:r>
                        <a:rPr lang="fr-FR" sz="1400" dirty="0">
                          <a:solidFill>
                            <a:srgbClr val="333333"/>
                          </a:solidFill>
                          <a:effectLst/>
                          <a:latin typeface="Comic Sans MS" panose="030F0702030302020204" pitchFamily="66" charset="0"/>
                          <a:ea typeface="Times New Roman" panose="02020603050405020304" pitchFamily="18" charset="0"/>
                          <a:cs typeface="Times New Roman" panose="02020603050405020304" pitchFamily="18" charset="0"/>
                        </a:rPr>
                        <a:t>3,4</a:t>
                      </a:r>
                      <a:endParaRPr lang="fr-FR"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0" marT="19050" marB="19050" anchor="ctr">
                    <a:lnL>
                      <a:noFill/>
                    </a:lnL>
                    <a:lnR>
                      <a:noFill/>
                    </a:lnR>
                    <a:lnT>
                      <a:noFill/>
                    </a:lnT>
                    <a:lnB>
                      <a:noFill/>
                    </a:lnB>
                  </a:tcPr>
                </a:tc>
                <a:tc>
                  <a:txBody>
                    <a:bodyPr/>
                    <a:lstStyle/>
                    <a:p>
                      <a:pPr>
                        <a:lnSpc>
                          <a:spcPct val="107000"/>
                        </a:lnSpc>
                      </a:pPr>
                      <a:endParaRPr lang="fr-FR" sz="1100">
                        <a:effectLst/>
                        <a:latin typeface="Comic Sans MS" panose="030F0702030302020204" pitchFamily="66" charset="0"/>
                        <a:cs typeface="Times New Roman" panose="02020603050405020304" pitchFamily="18" charset="0"/>
                      </a:endParaRPr>
                    </a:p>
                  </a:txBody>
                  <a:tcPr marL="19050" marR="76200" marT="19050" marB="19050" anchor="ctr">
                    <a:lnL>
                      <a:noFill/>
                    </a:lnL>
                    <a:lnR>
                      <a:noFill/>
                    </a:lnR>
                    <a:lnT>
                      <a:noFill/>
                    </a:lnT>
                    <a:lnB>
                      <a:noFill/>
                    </a:lnB>
                  </a:tcPr>
                </a:tc>
                <a:tc>
                  <a:txBody>
                    <a:bodyPr/>
                    <a:lstStyle/>
                    <a:p>
                      <a:pPr algn="r">
                        <a:lnSpc>
                          <a:spcPct val="107000"/>
                        </a:lnSpc>
                        <a:spcAft>
                          <a:spcPts val="0"/>
                        </a:spcAft>
                      </a:pPr>
                      <a:r>
                        <a:rPr lang="fr-FR" sz="1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tc>
                  <a:txBody>
                    <a:bodyPr/>
                    <a:lstStyle/>
                    <a:p>
                      <a:pPr algn="r">
                        <a:lnSpc>
                          <a:spcPct val="107000"/>
                        </a:lnSpc>
                        <a:spcAft>
                          <a:spcPts val="0"/>
                        </a:spcAft>
                      </a:pPr>
                      <a:r>
                        <a:rPr lang="fr-FR" sz="1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0" marT="19050" marB="19050" anchor="ctr">
                    <a:lnL>
                      <a:noFill/>
                    </a:lnL>
                    <a:lnR>
                      <a:noFill/>
                    </a:lnR>
                    <a:lnT>
                      <a:noFill/>
                    </a:lnT>
                    <a:lnB>
                      <a:noFill/>
                    </a:lnB>
                  </a:tcPr>
                </a:tc>
                <a:tc>
                  <a:txBody>
                    <a:bodyPr/>
                    <a:lstStyle/>
                    <a:p>
                      <a:pPr algn="r">
                        <a:lnSpc>
                          <a:spcPct val="107000"/>
                        </a:lnSpc>
                        <a:spcAft>
                          <a:spcPts val="0"/>
                        </a:spcAft>
                      </a:pPr>
                      <a:r>
                        <a:rPr lang="fr-FR" sz="1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76200" marT="19050" marB="19050" anchor="ctr">
                    <a:lnL>
                      <a:noFill/>
                    </a:lnL>
                    <a:lnR>
                      <a:noFill/>
                    </a:lnR>
                    <a:lnT>
                      <a:noFill/>
                    </a:lnT>
                    <a:lnB>
                      <a:noFill/>
                    </a:lnB>
                  </a:tcPr>
                </a:tc>
              </a:tr>
              <a:tr h="180975">
                <a:tc>
                  <a:txBody>
                    <a:bodyPr/>
                    <a:lstStyle/>
                    <a:p>
                      <a:pPr>
                        <a:lnSpc>
                          <a:spcPct val="107000"/>
                        </a:lnSpc>
                        <a:spcAft>
                          <a:spcPts val="0"/>
                        </a:spcAft>
                      </a:pPr>
                      <a:r>
                        <a:rPr lang="fr-FR" sz="1400" dirty="0">
                          <a:solidFill>
                            <a:srgbClr val="333333"/>
                          </a:solidFill>
                          <a:effectLst/>
                          <a:latin typeface="Comic Sans MS" panose="030F0702030302020204" pitchFamily="66" charset="0"/>
                          <a:ea typeface="Times New Roman" panose="02020603050405020304" pitchFamily="18" charset="0"/>
                          <a:cs typeface="Times New Roman" panose="02020603050405020304" pitchFamily="18" charset="0"/>
                        </a:rPr>
                        <a:t>Thiès</a:t>
                      </a:r>
                      <a:endParaRPr lang="fr-FR"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0" marT="19050" marB="76200" anchor="ctr">
                    <a:lnL>
                      <a:noFill/>
                    </a:lnL>
                    <a:lnR>
                      <a:noFill/>
                    </a:lnR>
                    <a:lnT>
                      <a:noFill/>
                    </a:lnT>
                    <a:lnB>
                      <a:noFill/>
                    </a:lnB>
                  </a:tcPr>
                </a:tc>
                <a:tc>
                  <a:txBody>
                    <a:bodyPr/>
                    <a:lstStyle/>
                    <a:p>
                      <a:pPr>
                        <a:lnSpc>
                          <a:spcPct val="107000"/>
                        </a:lnSpc>
                      </a:pPr>
                      <a:endParaRPr lang="fr-FR" sz="1100" dirty="0">
                        <a:effectLst/>
                        <a:latin typeface="Comic Sans MS" panose="030F0702030302020204" pitchFamily="66" charset="0"/>
                        <a:cs typeface="Times New Roman" panose="02020603050405020304" pitchFamily="18" charset="0"/>
                      </a:endParaRPr>
                    </a:p>
                  </a:txBody>
                  <a:tcPr marL="19050" marR="76200" marT="19050" marB="76200" anchor="ctr">
                    <a:lnL>
                      <a:noFill/>
                    </a:lnL>
                    <a:lnR>
                      <a:noFill/>
                    </a:lnR>
                    <a:lnT>
                      <a:noFill/>
                    </a:lnT>
                    <a:lnB>
                      <a:noFill/>
                    </a:lnB>
                  </a:tcPr>
                </a:tc>
                <a:tc>
                  <a:txBody>
                    <a:bodyPr/>
                    <a:lstStyle/>
                    <a:p>
                      <a:pPr algn="ctr">
                        <a:lnSpc>
                          <a:spcPct val="107000"/>
                        </a:lnSpc>
                        <a:spcAft>
                          <a:spcPts val="0"/>
                        </a:spcAft>
                      </a:pPr>
                      <a:r>
                        <a:rPr lang="fr-FR" sz="1400" dirty="0">
                          <a:solidFill>
                            <a:srgbClr val="333333"/>
                          </a:solidFill>
                          <a:effectLst/>
                          <a:latin typeface="Comic Sans MS" panose="030F0702030302020204" pitchFamily="66" charset="0"/>
                          <a:ea typeface="Times New Roman" panose="02020603050405020304" pitchFamily="18" charset="0"/>
                          <a:cs typeface="Times New Roman" panose="02020603050405020304" pitchFamily="18" charset="0"/>
                        </a:rPr>
                        <a:t>2</a:t>
                      </a:r>
                      <a:endParaRPr lang="fr-FR"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0" marT="19050" marB="76200" anchor="ctr">
                    <a:lnL>
                      <a:noFill/>
                    </a:lnL>
                    <a:lnR>
                      <a:noFill/>
                    </a:lnR>
                    <a:lnT>
                      <a:noFill/>
                    </a:lnT>
                    <a:lnB>
                      <a:noFill/>
                    </a:lnB>
                  </a:tcPr>
                </a:tc>
                <a:tc>
                  <a:txBody>
                    <a:bodyPr/>
                    <a:lstStyle/>
                    <a:p>
                      <a:pPr>
                        <a:lnSpc>
                          <a:spcPct val="107000"/>
                        </a:lnSpc>
                      </a:pPr>
                      <a:endParaRPr lang="fr-FR" sz="1100" dirty="0">
                        <a:effectLst/>
                        <a:latin typeface="Comic Sans MS" panose="030F0702030302020204" pitchFamily="66" charset="0"/>
                        <a:cs typeface="Times New Roman" panose="02020603050405020304" pitchFamily="18" charset="0"/>
                      </a:endParaRPr>
                    </a:p>
                  </a:txBody>
                  <a:tcPr marL="19050" marR="76200" marT="19050" marB="76200" anchor="ctr">
                    <a:lnL>
                      <a:noFill/>
                    </a:lnL>
                    <a:lnR>
                      <a:noFill/>
                    </a:lnR>
                    <a:lnT>
                      <a:noFill/>
                    </a:lnT>
                    <a:lnB>
                      <a:noFill/>
                    </a:lnB>
                  </a:tcPr>
                </a:tc>
                <a:tc>
                  <a:txBody>
                    <a:bodyPr/>
                    <a:lstStyle/>
                    <a:p>
                      <a:pPr algn="ctr">
                        <a:lnSpc>
                          <a:spcPct val="107000"/>
                        </a:lnSpc>
                        <a:spcAft>
                          <a:spcPts val="0"/>
                        </a:spcAft>
                      </a:pPr>
                      <a:r>
                        <a:rPr lang="fr-FR" sz="1400" dirty="0">
                          <a:solidFill>
                            <a:srgbClr val="333333"/>
                          </a:solidFill>
                          <a:effectLst/>
                          <a:latin typeface="Comic Sans MS" panose="030F0702030302020204" pitchFamily="66" charset="0"/>
                          <a:ea typeface="Times New Roman" panose="02020603050405020304" pitchFamily="18" charset="0"/>
                          <a:cs typeface="Times New Roman" panose="02020603050405020304" pitchFamily="18" charset="0"/>
                        </a:rPr>
                        <a:t>1,3 </a:t>
                      </a:r>
                      <a:endParaRPr lang="fr-FR"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0" marT="19050" marB="76200" anchor="ctr">
                    <a:lnL>
                      <a:noFill/>
                    </a:lnL>
                    <a:lnR>
                      <a:noFill/>
                    </a:lnR>
                    <a:lnT>
                      <a:noFill/>
                    </a:lnT>
                    <a:lnB>
                      <a:noFill/>
                    </a:lnB>
                  </a:tcPr>
                </a:tc>
                <a:tc>
                  <a:txBody>
                    <a:bodyPr/>
                    <a:lstStyle/>
                    <a:p>
                      <a:pPr>
                        <a:lnSpc>
                          <a:spcPct val="107000"/>
                        </a:lnSpc>
                      </a:pPr>
                      <a:endParaRPr lang="fr-FR" sz="1100">
                        <a:effectLst/>
                        <a:latin typeface="Comic Sans MS" panose="030F0702030302020204" pitchFamily="66" charset="0"/>
                        <a:cs typeface="Times New Roman" panose="02020603050405020304" pitchFamily="18" charset="0"/>
                      </a:endParaRPr>
                    </a:p>
                  </a:txBody>
                  <a:tcPr marL="19050" marR="76200" marT="19050" marB="76200" anchor="ctr">
                    <a:lnL>
                      <a:noFill/>
                    </a:lnL>
                    <a:lnR>
                      <a:noFill/>
                    </a:lnR>
                    <a:lnT>
                      <a:noFill/>
                    </a:lnT>
                    <a:lnB>
                      <a:noFill/>
                    </a:lnB>
                  </a:tcPr>
                </a:tc>
                <a:tc>
                  <a:txBody>
                    <a:bodyPr/>
                    <a:lstStyle/>
                    <a:p>
                      <a:pPr algn="r">
                        <a:lnSpc>
                          <a:spcPct val="107000"/>
                        </a:lnSpc>
                        <a:spcAft>
                          <a:spcPts val="0"/>
                        </a:spcAft>
                      </a:pPr>
                      <a:r>
                        <a:rPr lang="fr-FR" sz="1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tc>
                  <a:txBody>
                    <a:bodyPr/>
                    <a:lstStyle/>
                    <a:p>
                      <a:pPr algn="r">
                        <a:lnSpc>
                          <a:spcPct val="107000"/>
                        </a:lnSpc>
                        <a:spcAft>
                          <a:spcPts val="0"/>
                        </a:spcAft>
                      </a:pPr>
                      <a:r>
                        <a:rPr lang="fr-FR" sz="1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0" marT="19050" marB="76200" anchor="ctr">
                    <a:lnL>
                      <a:noFill/>
                    </a:lnL>
                    <a:lnR>
                      <a:noFill/>
                    </a:lnR>
                    <a:lnT>
                      <a:noFill/>
                    </a:lnT>
                    <a:lnB>
                      <a:noFill/>
                    </a:lnB>
                  </a:tcPr>
                </a:tc>
                <a:tc>
                  <a:txBody>
                    <a:bodyPr/>
                    <a:lstStyle/>
                    <a:p>
                      <a:pPr algn="r">
                        <a:lnSpc>
                          <a:spcPct val="107000"/>
                        </a:lnSpc>
                        <a:spcAft>
                          <a:spcPts val="0"/>
                        </a:spcAft>
                      </a:pPr>
                      <a:r>
                        <a:rPr lang="fr-FR" sz="1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76200" marT="19050" marB="76200" anchor="ctr">
                    <a:lnL>
                      <a:noFill/>
                    </a:lnL>
                    <a:lnR>
                      <a:noFill/>
                    </a:lnR>
                    <a:lnT>
                      <a:noFill/>
                    </a:lnT>
                    <a:lnB>
                      <a:noFill/>
                    </a:lnB>
                  </a:tcPr>
                </a:tc>
              </a:tr>
              <a:tr h="180975">
                <a:tc>
                  <a:txBody>
                    <a:bodyPr/>
                    <a:lstStyle/>
                    <a:p>
                      <a:pPr>
                        <a:lnSpc>
                          <a:spcPct val="107000"/>
                        </a:lnSpc>
                        <a:spcAft>
                          <a:spcPts val="0"/>
                        </a:spcAft>
                      </a:pPr>
                      <a:r>
                        <a:rPr lang="fr-FR" sz="1400" dirty="0">
                          <a:solidFill>
                            <a:srgbClr val="333333"/>
                          </a:solidFill>
                          <a:effectLst/>
                          <a:latin typeface="Comic Sans MS" panose="030F0702030302020204" pitchFamily="66" charset="0"/>
                          <a:ea typeface="Times New Roman" panose="02020603050405020304" pitchFamily="18" charset="0"/>
                          <a:cs typeface="Times New Roman" panose="02020603050405020304" pitchFamily="18" charset="0"/>
                        </a:rPr>
                        <a:t>Non précisé</a:t>
                      </a:r>
                      <a:endParaRPr lang="fr-FR"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0" marT="19050" marB="76200" anchor="ctr">
                    <a:lnL>
                      <a:noFill/>
                    </a:lnL>
                    <a:lnR>
                      <a:noFill/>
                    </a:lnR>
                    <a:lnT>
                      <a:noFill/>
                    </a:lnT>
                    <a:lnB>
                      <a:noFill/>
                    </a:lnB>
                  </a:tcPr>
                </a:tc>
                <a:tc>
                  <a:txBody>
                    <a:bodyPr/>
                    <a:lstStyle/>
                    <a:p>
                      <a:pPr>
                        <a:lnSpc>
                          <a:spcPct val="107000"/>
                        </a:lnSpc>
                        <a:spcAft>
                          <a:spcPts val="0"/>
                        </a:spcAft>
                      </a:pPr>
                      <a:r>
                        <a:rPr lang="fr-FR" sz="1400">
                          <a:solidFill>
                            <a:srgbClr val="333333"/>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1100">
                        <a:effectLst/>
                        <a:latin typeface="Comic Sans MS" panose="030F0702030302020204" pitchFamily="66" charset="0"/>
                        <a:ea typeface="Calibri" panose="020F0502020204030204" pitchFamily="34" charset="0"/>
                        <a:cs typeface="Times New Roman" panose="02020603050405020304" pitchFamily="18" charset="0"/>
                      </a:endParaRPr>
                    </a:p>
                  </a:txBody>
                  <a:tcPr marL="19050" marR="76200" marT="19050" marB="76200" anchor="ctr">
                    <a:lnL>
                      <a:noFill/>
                    </a:lnL>
                    <a:lnR>
                      <a:noFill/>
                    </a:lnR>
                    <a:lnT>
                      <a:noFill/>
                    </a:lnT>
                    <a:lnB>
                      <a:noFill/>
                    </a:lnB>
                  </a:tcPr>
                </a:tc>
                <a:tc>
                  <a:txBody>
                    <a:bodyPr/>
                    <a:lstStyle/>
                    <a:p>
                      <a:pPr algn="ctr">
                        <a:lnSpc>
                          <a:spcPct val="107000"/>
                        </a:lnSpc>
                        <a:spcAft>
                          <a:spcPts val="0"/>
                        </a:spcAft>
                      </a:pPr>
                      <a:r>
                        <a:rPr lang="fr-FR" sz="1400">
                          <a:solidFill>
                            <a:srgbClr val="333333"/>
                          </a:solidFill>
                          <a:effectLst/>
                          <a:latin typeface="Comic Sans MS" panose="030F0702030302020204" pitchFamily="66" charset="0"/>
                          <a:ea typeface="Times New Roman" panose="02020603050405020304" pitchFamily="18" charset="0"/>
                          <a:cs typeface="Times New Roman" panose="02020603050405020304" pitchFamily="18" charset="0"/>
                        </a:rPr>
                        <a:t>6</a:t>
                      </a:r>
                      <a:endParaRPr lang="fr-FR" sz="1100">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0" marT="19050" marB="76200" anchor="ctr">
                    <a:lnL>
                      <a:noFill/>
                    </a:lnL>
                    <a:lnR>
                      <a:noFill/>
                    </a:lnR>
                    <a:lnT>
                      <a:noFill/>
                    </a:lnT>
                    <a:lnB>
                      <a:noFill/>
                    </a:lnB>
                  </a:tcPr>
                </a:tc>
                <a:tc>
                  <a:txBody>
                    <a:bodyPr/>
                    <a:lstStyle/>
                    <a:p>
                      <a:pPr algn="ctr">
                        <a:lnSpc>
                          <a:spcPct val="107000"/>
                        </a:lnSpc>
                        <a:spcAft>
                          <a:spcPts val="0"/>
                        </a:spcAft>
                      </a:pPr>
                      <a:r>
                        <a:rPr lang="fr-FR" sz="1400">
                          <a:solidFill>
                            <a:srgbClr val="333333"/>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1100">
                        <a:effectLst/>
                        <a:latin typeface="Comic Sans MS" panose="030F0702030302020204" pitchFamily="66" charset="0"/>
                        <a:ea typeface="Calibri" panose="020F0502020204030204" pitchFamily="34" charset="0"/>
                        <a:cs typeface="Times New Roman" panose="02020603050405020304" pitchFamily="18" charset="0"/>
                      </a:endParaRPr>
                    </a:p>
                  </a:txBody>
                  <a:tcPr marL="19050" marR="76200" marT="19050" marB="76200" anchor="ctr">
                    <a:lnL>
                      <a:noFill/>
                    </a:lnL>
                    <a:lnR>
                      <a:noFill/>
                    </a:lnR>
                    <a:lnT>
                      <a:noFill/>
                    </a:lnT>
                    <a:lnB>
                      <a:noFill/>
                    </a:lnB>
                  </a:tcPr>
                </a:tc>
                <a:tc>
                  <a:txBody>
                    <a:bodyPr/>
                    <a:lstStyle/>
                    <a:p>
                      <a:pPr algn="ctr">
                        <a:lnSpc>
                          <a:spcPct val="107000"/>
                        </a:lnSpc>
                        <a:spcAft>
                          <a:spcPts val="0"/>
                        </a:spcAft>
                      </a:pPr>
                      <a:r>
                        <a:rPr lang="fr-FR" sz="1400" dirty="0">
                          <a:solidFill>
                            <a:srgbClr val="333333"/>
                          </a:solidFill>
                          <a:effectLst/>
                          <a:latin typeface="Comic Sans MS" panose="030F0702030302020204" pitchFamily="66" charset="0"/>
                          <a:ea typeface="Times New Roman" panose="02020603050405020304" pitchFamily="18" charset="0"/>
                          <a:cs typeface="Times New Roman" panose="02020603050405020304" pitchFamily="18" charset="0"/>
                        </a:rPr>
                        <a:t>4</a:t>
                      </a:r>
                      <a:endParaRPr lang="fr-FR"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0" marT="19050" marB="76200" anchor="ctr">
                    <a:lnL>
                      <a:noFill/>
                    </a:lnL>
                    <a:lnR>
                      <a:noFill/>
                    </a:lnR>
                    <a:lnT>
                      <a:noFill/>
                    </a:lnT>
                    <a:lnB>
                      <a:noFill/>
                    </a:lnB>
                  </a:tcPr>
                </a:tc>
                <a:tc>
                  <a:txBody>
                    <a:bodyPr/>
                    <a:lstStyle/>
                    <a:p>
                      <a:pPr algn="ctr">
                        <a:lnSpc>
                          <a:spcPct val="107000"/>
                        </a:lnSpc>
                        <a:spcAft>
                          <a:spcPts val="0"/>
                        </a:spcAft>
                      </a:pPr>
                      <a:r>
                        <a:rPr lang="fr-FR" sz="1400" dirty="0">
                          <a:solidFill>
                            <a:srgbClr val="333333"/>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19050" marR="76200" marT="19050" marB="76200" anchor="ctr">
                    <a:lnL>
                      <a:noFill/>
                    </a:lnL>
                    <a:lnR>
                      <a:noFill/>
                    </a:lnR>
                    <a:lnT>
                      <a:noFill/>
                    </a:lnT>
                    <a:lnB>
                      <a:noFill/>
                    </a:lnB>
                  </a:tcPr>
                </a:tc>
                <a:tc>
                  <a:txBody>
                    <a:bodyPr/>
                    <a:lstStyle/>
                    <a:p>
                      <a:pPr algn="r">
                        <a:lnSpc>
                          <a:spcPct val="107000"/>
                        </a:lnSpc>
                        <a:spcAft>
                          <a:spcPts val="0"/>
                        </a:spcAft>
                      </a:pPr>
                      <a:r>
                        <a:rPr lang="fr-FR" sz="1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tc>
                  <a:txBody>
                    <a:bodyPr/>
                    <a:lstStyle/>
                    <a:p>
                      <a:pPr algn="r">
                        <a:lnSpc>
                          <a:spcPct val="107000"/>
                        </a:lnSpc>
                        <a:spcAft>
                          <a:spcPts val="0"/>
                        </a:spcAft>
                      </a:pPr>
                      <a:r>
                        <a:rPr lang="fr-FR" sz="1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0" marT="19050" marB="76200" anchor="ctr">
                    <a:lnL>
                      <a:noFill/>
                    </a:lnL>
                    <a:lnR>
                      <a:noFill/>
                    </a:lnR>
                    <a:lnT>
                      <a:noFill/>
                    </a:lnT>
                    <a:lnB>
                      <a:noFill/>
                    </a:lnB>
                  </a:tcPr>
                </a:tc>
                <a:tc>
                  <a:txBody>
                    <a:bodyPr/>
                    <a:lstStyle/>
                    <a:p>
                      <a:pPr algn="r">
                        <a:lnSpc>
                          <a:spcPct val="107000"/>
                        </a:lnSpc>
                        <a:spcAft>
                          <a:spcPts val="0"/>
                        </a:spcAft>
                      </a:pPr>
                      <a:r>
                        <a:rPr lang="fr-FR" sz="1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76200" marT="19050" marB="76200" anchor="ctr">
                    <a:lnL>
                      <a:noFill/>
                    </a:lnL>
                    <a:lnR>
                      <a:noFill/>
                    </a:lnR>
                    <a:lnT>
                      <a:noFill/>
                    </a:lnT>
                    <a:lnB>
                      <a:noFill/>
                    </a:lnB>
                  </a:tcPr>
                </a:tc>
              </a:tr>
              <a:tr h="180975">
                <a:tc>
                  <a:txBody>
                    <a:bodyPr/>
                    <a:lstStyle/>
                    <a:p>
                      <a:pPr>
                        <a:lnSpc>
                          <a:spcPct val="107000"/>
                        </a:lnSpc>
                        <a:spcAft>
                          <a:spcPts val="0"/>
                        </a:spcAft>
                      </a:pPr>
                      <a:r>
                        <a:rPr lang="fr-FR" sz="1400" b="1" dirty="0">
                          <a:solidFill>
                            <a:srgbClr val="333333"/>
                          </a:solidFill>
                          <a:effectLst/>
                          <a:latin typeface="Comic Sans MS" panose="030F0702030302020204" pitchFamily="66" charset="0"/>
                          <a:ea typeface="Times New Roman" panose="02020603050405020304" pitchFamily="18" charset="0"/>
                          <a:cs typeface="Times New Roman" panose="02020603050405020304" pitchFamily="18" charset="0"/>
                        </a:rPr>
                        <a:t>Total</a:t>
                      </a:r>
                      <a:endParaRPr lang="fr-FR"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0" marT="19050" marB="7620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400">
                          <a:solidFill>
                            <a:srgbClr val="333333"/>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1100">
                        <a:effectLst/>
                        <a:latin typeface="Comic Sans MS" panose="030F0702030302020204" pitchFamily="66" charset="0"/>
                        <a:ea typeface="Calibri" panose="020F0502020204030204" pitchFamily="34" charset="0"/>
                        <a:cs typeface="Times New Roman" panose="02020603050405020304" pitchFamily="18" charset="0"/>
                      </a:endParaRPr>
                    </a:p>
                  </a:txBody>
                  <a:tcPr marL="19050" marR="76200" marT="19050" marB="7620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400" b="1">
                          <a:solidFill>
                            <a:srgbClr val="333333"/>
                          </a:solidFill>
                          <a:effectLst/>
                          <a:latin typeface="Comic Sans MS" panose="030F0702030302020204" pitchFamily="66" charset="0"/>
                          <a:ea typeface="Times New Roman" panose="02020603050405020304" pitchFamily="18" charset="0"/>
                          <a:cs typeface="Times New Roman" panose="02020603050405020304" pitchFamily="18" charset="0"/>
                        </a:rPr>
                        <a:t>149</a:t>
                      </a:r>
                      <a:endParaRPr lang="fr-FR" sz="1100">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0" marT="19050" marB="7620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400">
                          <a:solidFill>
                            <a:srgbClr val="333333"/>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1100">
                        <a:effectLst/>
                        <a:latin typeface="Comic Sans MS" panose="030F0702030302020204" pitchFamily="66" charset="0"/>
                        <a:ea typeface="Calibri" panose="020F0502020204030204" pitchFamily="34" charset="0"/>
                        <a:cs typeface="Times New Roman" panose="02020603050405020304" pitchFamily="18" charset="0"/>
                      </a:endParaRPr>
                    </a:p>
                  </a:txBody>
                  <a:tcPr marL="19050" marR="76200" marT="19050" marB="7620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400" b="1">
                          <a:solidFill>
                            <a:srgbClr val="333333"/>
                          </a:solidFill>
                          <a:effectLst/>
                          <a:latin typeface="Comic Sans MS" panose="030F0702030302020204" pitchFamily="66" charset="0"/>
                          <a:ea typeface="Times New Roman" panose="02020603050405020304" pitchFamily="18" charset="0"/>
                          <a:cs typeface="Times New Roman" panose="02020603050405020304" pitchFamily="18" charset="0"/>
                        </a:rPr>
                        <a:t>100</a:t>
                      </a:r>
                      <a:endParaRPr lang="fr-FR" sz="1100">
                        <a:effectLst/>
                        <a:latin typeface="Comic Sans MS" panose="030F0702030302020204" pitchFamily="66" charset="0"/>
                        <a:ea typeface="Calibri" panose="020F0502020204030204" pitchFamily="34" charset="0"/>
                        <a:cs typeface="Times New Roman" panose="02020603050405020304" pitchFamily="18" charset="0"/>
                      </a:endParaRPr>
                    </a:p>
                  </a:txBody>
                  <a:tcPr marL="76200" marR="0" marT="19050" marB="7620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400" dirty="0">
                          <a:solidFill>
                            <a:srgbClr val="333333"/>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19050" marR="76200" marT="19050" marB="7620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tc>
                  <a:txBody>
                    <a:bodyPr/>
                    <a:lstStyle/>
                    <a:p>
                      <a:pPr algn="r">
                        <a:lnSpc>
                          <a:spcPct val="107000"/>
                        </a:lnSpc>
                        <a:spcAft>
                          <a:spcPts val="0"/>
                        </a:spcAft>
                      </a:pPr>
                      <a:r>
                        <a:rPr lang="fr-FR" sz="1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76200" marR="0" marT="19050" marB="76200" anchor="ctr">
                    <a:lnL>
                      <a:noFill/>
                    </a:lnL>
                    <a:lnR>
                      <a:noFill/>
                    </a:lnR>
                    <a:lnT>
                      <a:noFill/>
                    </a:lnT>
                    <a:lnB>
                      <a:noFill/>
                    </a:lnB>
                  </a:tcPr>
                </a:tc>
                <a:tc>
                  <a:txBody>
                    <a:bodyPr/>
                    <a:lstStyle/>
                    <a:p>
                      <a:pPr algn="r">
                        <a:lnSpc>
                          <a:spcPct val="107000"/>
                        </a:lnSpc>
                        <a:spcAft>
                          <a:spcPts val="0"/>
                        </a:spcAft>
                      </a:pPr>
                      <a:r>
                        <a:rPr lang="fr-FR"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76200" marT="19050" marB="76200" anchor="ctr">
                    <a:lnL>
                      <a:noFill/>
                    </a:lnL>
                    <a:lnR>
                      <a:noFill/>
                    </a:lnR>
                    <a:lnT>
                      <a:noFill/>
                    </a:lnT>
                    <a:lnB>
                      <a:noFill/>
                    </a:lnB>
                  </a:tcPr>
                </a:tc>
              </a:tr>
            </a:tbl>
          </a:graphicData>
        </a:graphic>
      </p:graphicFrame>
      <p:sp>
        <p:nvSpPr>
          <p:cNvPr id="9" name="Rectangle 8"/>
          <p:cNvSpPr/>
          <p:nvPr/>
        </p:nvSpPr>
        <p:spPr>
          <a:xfrm>
            <a:off x="6409871" y="6303418"/>
            <a:ext cx="4685898" cy="307777"/>
          </a:xfrm>
          <a:prstGeom prst="rect">
            <a:avLst/>
          </a:prstGeom>
        </p:spPr>
        <p:txBody>
          <a:bodyPr wrap="none">
            <a:spAutoFit/>
          </a:bodyPr>
          <a:lstStyle/>
          <a:p>
            <a:r>
              <a:rPr lang="fr-FR" sz="1400" b="1" dirty="0" smtClean="0">
                <a:latin typeface="Comic Sans MS" panose="030F0702030302020204" pitchFamily="66" charset="0"/>
                <a:ea typeface="Calibri" panose="020F0502020204030204" pitchFamily="34" charset="0"/>
              </a:rPr>
              <a:t>Répartition </a:t>
            </a:r>
            <a:r>
              <a:rPr lang="fr-FR" sz="1400" b="1" dirty="0">
                <a:latin typeface="Comic Sans MS" panose="030F0702030302020204" pitchFamily="66" charset="0"/>
                <a:ea typeface="Calibri" panose="020F0502020204030204" pitchFamily="34" charset="0"/>
              </a:rPr>
              <a:t>des patientes </a:t>
            </a:r>
            <a:r>
              <a:rPr lang="fr-FR" sz="1400" b="1" dirty="0" smtClean="0">
                <a:latin typeface="Comic Sans MS" panose="030F0702030302020204" pitchFamily="66" charset="0"/>
                <a:ea typeface="Calibri" panose="020F0502020204030204" pitchFamily="34" charset="0"/>
              </a:rPr>
              <a:t>selon le lieu de résidence</a:t>
            </a:r>
            <a:endParaRPr lang="fr-FR" sz="1400" dirty="0">
              <a:latin typeface="Comic Sans MS" panose="030F0702030302020204" pitchFamily="66" charset="0"/>
            </a:endParaRPr>
          </a:p>
        </p:txBody>
      </p:sp>
    </p:spTree>
    <p:extLst>
      <p:ext uri="{BB962C8B-B14F-4D97-AF65-F5344CB8AC3E}">
        <p14:creationId xmlns:p14="http://schemas.microsoft.com/office/powerpoint/2010/main" val="3540141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prstClr val="black"/>
                </a:solidFill>
                <a:latin typeface="Comic Sans MS" panose="030F0702030302020204" pitchFamily="66" charset="0"/>
              </a:rPr>
              <a:t>RESULTATS</a:t>
            </a:r>
            <a:endParaRPr lang="fr-FR" dirty="0"/>
          </a:p>
        </p:txBody>
      </p:sp>
      <p:sp>
        <p:nvSpPr>
          <p:cNvPr id="3" name="Espace réservé du contenu 2"/>
          <p:cNvSpPr>
            <a:spLocks noGrp="1"/>
          </p:cNvSpPr>
          <p:nvPr>
            <p:ph idx="1"/>
          </p:nvPr>
        </p:nvSpPr>
        <p:spPr>
          <a:xfrm>
            <a:off x="250074" y="2873710"/>
            <a:ext cx="5088775" cy="1291648"/>
          </a:xfrm>
        </p:spPr>
        <p:txBody>
          <a:bodyPr>
            <a:normAutofit/>
          </a:bodyPr>
          <a:lstStyle/>
          <a:p>
            <a:pPr lvl="0" algn="just">
              <a:lnSpc>
                <a:spcPct val="150000"/>
              </a:lnSpc>
            </a:pPr>
            <a:r>
              <a:rPr lang="fr-FR" sz="14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L’âge au premier rapport sexuel était compris entre 12 et 42 ans avec une moyenne de 27,4 ans.  Il se faisait le plus souvent avant 24 ans (49</a:t>
            </a:r>
            <a:r>
              <a:rPr lang="fr-FR" sz="1400" dirty="0" smtClean="0">
                <a:solidFill>
                  <a:prstClr val="black"/>
                </a:solidFill>
                <a:latin typeface="Comic Sans MS" panose="030F0702030302020204" pitchFamily="66" charset="0"/>
                <a:ea typeface="Calibri" panose="020F0502020204030204" pitchFamily="34" charset="0"/>
                <a:cs typeface="Times New Roman" panose="02020603050405020304" pitchFamily="18" charset="0"/>
              </a:rPr>
              <a:t>%).</a:t>
            </a:r>
            <a:endParaRPr lang="fr-FR" sz="1400" dirty="0">
              <a:solidFill>
                <a:prstClr val="black"/>
              </a:solidFill>
              <a:latin typeface="Comic Sans MS" panose="030F0702030302020204" pitchFamily="66" charset="0"/>
              <a:ea typeface="Calibri" panose="020F0502020204030204" pitchFamily="34" charset="0"/>
              <a:cs typeface="Times New Roman" panose="02020603050405020304" pitchFamily="18" charset="0"/>
            </a:endParaRPr>
          </a:p>
        </p:txBody>
      </p:sp>
      <p:pic>
        <p:nvPicPr>
          <p:cNvPr id="4" name="Image 3"/>
          <p:cNvPicPr>
            <a:picLocks noChangeAspect="1"/>
          </p:cNvPicPr>
          <p:nvPr/>
        </p:nvPicPr>
        <p:blipFill>
          <a:blip r:embed="rId2"/>
          <a:stretch>
            <a:fillRect/>
          </a:stretch>
        </p:blipFill>
        <p:spPr>
          <a:xfrm>
            <a:off x="5599704" y="1958706"/>
            <a:ext cx="6194073" cy="2810500"/>
          </a:xfrm>
          <a:prstGeom prst="rect">
            <a:avLst/>
          </a:prstGeom>
        </p:spPr>
      </p:pic>
      <p:sp>
        <p:nvSpPr>
          <p:cNvPr id="5" name="Rectangle 4"/>
          <p:cNvSpPr/>
          <p:nvPr/>
        </p:nvSpPr>
        <p:spPr>
          <a:xfrm>
            <a:off x="5449829" y="5348381"/>
            <a:ext cx="6493825" cy="992579"/>
          </a:xfrm>
          <a:prstGeom prst="rect">
            <a:avLst/>
          </a:prstGeom>
        </p:spPr>
        <p:txBody>
          <a:bodyPr wrap="square">
            <a:spAutoFit/>
          </a:bodyPr>
          <a:lstStyle/>
          <a:p>
            <a:pPr algn="just">
              <a:lnSpc>
                <a:spcPct val="150000"/>
              </a:lnSpc>
              <a:spcAft>
                <a:spcPts val="0"/>
              </a:spcAft>
            </a:pPr>
            <a:r>
              <a:rPr lang="fr-FR" sz="1400" b="1" dirty="0">
                <a:latin typeface="Comic Sans MS" panose="030F0702030302020204" pitchFamily="66" charset="0"/>
                <a:ea typeface="Calibri" panose="020F0502020204030204" pitchFamily="34" charset="0"/>
                <a:cs typeface="Times New Roman" panose="02020603050405020304" pitchFamily="18" charset="0"/>
              </a:rPr>
              <a:t>Répartition selon l’âge des patientes </a:t>
            </a:r>
            <a:r>
              <a:rPr lang="fr-FR" sz="14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au premier rapport </a:t>
            </a:r>
            <a:r>
              <a:rPr lang="fr-FR" sz="1400" dirty="0" smtClean="0">
                <a:solidFill>
                  <a:prstClr val="black"/>
                </a:solidFill>
                <a:latin typeface="Comic Sans MS" panose="030F0702030302020204" pitchFamily="66" charset="0"/>
                <a:ea typeface="Calibri" panose="020F0502020204030204" pitchFamily="34" charset="0"/>
                <a:cs typeface="Times New Roman" panose="02020603050405020304" pitchFamily="18" charset="0"/>
              </a:rPr>
              <a:t>sexuel</a:t>
            </a:r>
            <a:r>
              <a:rPr lang="fr-FR" sz="1400" b="1" dirty="0" smtClean="0">
                <a:latin typeface="Comic Sans MS" panose="030F0702030302020204" pitchFamily="66" charset="0"/>
                <a:ea typeface="Calibri" panose="020F0502020204030204" pitchFamily="34" charset="0"/>
                <a:cs typeface="Times New Roman" panose="02020603050405020304" pitchFamily="18" charset="0"/>
              </a:rPr>
              <a:t> </a:t>
            </a:r>
            <a:r>
              <a:rPr lang="fr-FR" sz="1400" b="1" dirty="0">
                <a:latin typeface="Comic Sans MS" panose="030F0702030302020204" pitchFamily="66" charset="0"/>
                <a:ea typeface="Calibri" panose="020F0502020204030204" pitchFamily="34" charset="0"/>
                <a:cs typeface="Times New Roman" panose="02020603050405020304" pitchFamily="18" charset="0"/>
              </a:rPr>
              <a:t>à l’IHS entre le 1</a:t>
            </a:r>
            <a:r>
              <a:rPr lang="fr-FR" sz="1400" b="1" baseline="30000" dirty="0">
                <a:latin typeface="Comic Sans MS" panose="030F0702030302020204" pitchFamily="66" charset="0"/>
                <a:ea typeface="Calibri" panose="020F0502020204030204" pitchFamily="34" charset="0"/>
                <a:cs typeface="Times New Roman" panose="02020603050405020304" pitchFamily="18" charset="0"/>
              </a:rPr>
              <a:t>er</a:t>
            </a:r>
            <a:r>
              <a:rPr lang="fr-FR" sz="1400" b="1" dirty="0">
                <a:latin typeface="Comic Sans MS" panose="030F0702030302020204" pitchFamily="66" charset="0"/>
                <a:ea typeface="Calibri" panose="020F0502020204030204" pitchFamily="34" charset="0"/>
                <a:cs typeface="Times New Roman" panose="02020603050405020304" pitchFamily="18" charset="0"/>
              </a:rPr>
              <a:t> Janvier 2021 et le 31 Décembre 2023 (N=149). </a:t>
            </a:r>
            <a:endParaRPr lang="fr-FR" sz="1100" dirty="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50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98786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838200" y="1825625"/>
            <a:ext cx="3495675" cy="4351338"/>
          </a:xfrm>
        </p:spPr>
        <p:txBody>
          <a:bodyPr/>
          <a:lstStyle/>
          <a:p>
            <a:r>
              <a:rPr lang="fr-FR" dirty="0" err="1" smtClean="0"/>
              <a:t>vv</a:t>
            </a:r>
            <a:endParaRPr lang="fr-FR" dirty="0"/>
          </a:p>
        </p:txBody>
      </p:sp>
      <p:graphicFrame>
        <p:nvGraphicFramePr>
          <p:cNvPr id="4" name="Graphique 3"/>
          <p:cNvGraphicFramePr/>
          <p:nvPr>
            <p:extLst>
              <p:ext uri="{D42A27DB-BD31-4B8C-83A1-F6EECF244321}">
                <p14:modId xmlns:p14="http://schemas.microsoft.com/office/powerpoint/2010/main" val="760134877"/>
              </p:ext>
            </p:extLst>
          </p:nvPr>
        </p:nvGraphicFramePr>
        <p:xfrm>
          <a:off x="838200" y="3500501"/>
          <a:ext cx="5483225" cy="2895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phique 4"/>
          <p:cNvGraphicFramePr/>
          <p:nvPr>
            <p:extLst>
              <p:ext uri="{D42A27DB-BD31-4B8C-83A1-F6EECF244321}">
                <p14:modId xmlns:p14="http://schemas.microsoft.com/office/powerpoint/2010/main" val="609515322"/>
              </p:ext>
            </p:extLst>
          </p:nvPr>
        </p:nvGraphicFramePr>
        <p:xfrm>
          <a:off x="506067" y="365125"/>
          <a:ext cx="5867400" cy="21678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p:cNvGraphicFramePr/>
          <p:nvPr>
            <p:extLst>
              <p:ext uri="{D42A27DB-BD31-4B8C-83A1-F6EECF244321}">
                <p14:modId xmlns:p14="http://schemas.microsoft.com/office/powerpoint/2010/main" val="1059479879"/>
              </p:ext>
            </p:extLst>
          </p:nvPr>
        </p:nvGraphicFramePr>
        <p:xfrm>
          <a:off x="6074255" y="365125"/>
          <a:ext cx="5507990" cy="25603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Espace réservé du contenu 3"/>
          <p:cNvGraphicFramePr>
            <a:graphicFrameLocks/>
          </p:cNvGraphicFramePr>
          <p:nvPr>
            <p:extLst>
              <p:ext uri="{D42A27DB-BD31-4B8C-83A1-F6EECF244321}">
                <p14:modId xmlns:p14="http://schemas.microsoft.com/office/powerpoint/2010/main" val="3371521316"/>
              </p:ext>
            </p:extLst>
          </p:nvPr>
        </p:nvGraphicFramePr>
        <p:xfrm>
          <a:off x="7228638" y="3747052"/>
          <a:ext cx="4771505" cy="25344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927742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Comic Sans MS" panose="030F0702030302020204" pitchFamily="66" charset="0"/>
              </a:rPr>
              <a:t>RESULTATS</a:t>
            </a:r>
            <a:endParaRPr lang="fr-FR" b="1" dirty="0">
              <a:latin typeface="Comic Sans MS" panose="030F0702030302020204" pitchFamily="66" charset="0"/>
            </a:endParaRPr>
          </a:p>
        </p:txBody>
      </p:sp>
      <p:sp>
        <p:nvSpPr>
          <p:cNvPr id="3" name="Espace réservé du contenu 2"/>
          <p:cNvSpPr>
            <a:spLocks noGrp="1"/>
          </p:cNvSpPr>
          <p:nvPr>
            <p:ph idx="1"/>
          </p:nvPr>
        </p:nvSpPr>
        <p:spPr>
          <a:xfrm>
            <a:off x="838200" y="1825625"/>
            <a:ext cx="2886075" cy="4351338"/>
          </a:xfrm>
        </p:spPr>
        <p:txBody>
          <a:bodyPr>
            <a:normAutofit fontScale="77500" lnSpcReduction="20000"/>
          </a:bodyPr>
          <a:lstStyle/>
          <a:p>
            <a:pPr algn="just">
              <a:lnSpc>
                <a:spcPct val="150000"/>
              </a:lnSpc>
              <a:spcAft>
                <a:spcPts val="0"/>
              </a:spcAft>
            </a:pPr>
            <a:r>
              <a:rPr lang="fr-FR" b="1" dirty="0">
                <a:latin typeface="Comic Sans MS" panose="030F0702030302020204" pitchFamily="66" charset="0"/>
                <a:ea typeface="Calibri" panose="020F0502020204030204" pitchFamily="34" charset="0"/>
                <a:cs typeface="Times New Roman" panose="02020603050405020304" pitchFamily="18" charset="0"/>
              </a:rPr>
              <a:t>Mode d’admission</a:t>
            </a:r>
            <a:endParaRPr lang="fr-FR" sz="2000" dirty="0">
              <a:latin typeface="Comic Sans MS" panose="030F0702030302020204" pitchFamily="66" charset="0"/>
              <a:ea typeface="Calibri" panose="020F0502020204030204" pitchFamily="34" charset="0"/>
              <a:cs typeface="Times New Roman" panose="02020603050405020304" pitchFamily="18" charset="0"/>
            </a:endParaRPr>
          </a:p>
          <a:p>
            <a:pPr marL="0" indent="0" algn="just">
              <a:lnSpc>
                <a:spcPct val="150000"/>
              </a:lnSpc>
              <a:spcAft>
                <a:spcPts val="0"/>
              </a:spcAft>
              <a:buNone/>
            </a:pPr>
            <a:r>
              <a:rPr lang="fr-FR" b="1" dirty="0" smtClean="0">
                <a:latin typeface="Comic Sans MS" panose="030F0702030302020204" pitchFamily="66" charset="0"/>
                <a:ea typeface="Calibri" panose="020F0502020204030204" pitchFamily="34" charset="0"/>
              </a:rPr>
              <a:t>Référée</a:t>
            </a:r>
            <a:r>
              <a:rPr lang="fr-FR" dirty="0" smtClean="0">
                <a:latin typeface="Comic Sans MS" panose="030F0702030302020204" pitchFamily="66" charset="0"/>
                <a:ea typeface="Calibri" panose="020F0502020204030204" pitchFamily="34" charset="0"/>
              </a:rPr>
              <a:t> </a:t>
            </a:r>
            <a:r>
              <a:rPr lang="fr-FR" dirty="0">
                <a:latin typeface="Comic Sans MS" panose="030F0702030302020204" pitchFamily="66" charset="0"/>
                <a:ea typeface="Calibri" panose="020F0502020204030204" pitchFamily="34" charset="0"/>
              </a:rPr>
              <a:t>(73,8</a:t>
            </a:r>
            <a:r>
              <a:rPr lang="fr-FR" dirty="0" smtClean="0">
                <a:latin typeface="Comic Sans MS" panose="030F0702030302020204" pitchFamily="66" charset="0"/>
                <a:ea typeface="Calibri" panose="020F0502020204030204" pitchFamily="34" charset="0"/>
              </a:rPr>
              <a:t>%)</a:t>
            </a:r>
          </a:p>
          <a:p>
            <a:pPr marL="0" indent="0" algn="just">
              <a:lnSpc>
                <a:spcPct val="150000"/>
              </a:lnSpc>
              <a:spcAft>
                <a:spcPts val="0"/>
              </a:spcAft>
              <a:buNone/>
            </a:pPr>
            <a:r>
              <a:rPr lang="fr-FR" dirty="0" smtClean="0">
                <a:latin typeface="Comic Sans MS" panose="030F0702030302020204" pitchFamily="66" charset="0"/>
                <a:ea typeface="Calibri" panose="020F0502020204030204" pitchFamily="34" charset="0"/>
              </a:rPr>
              <a:t> </a:t>
            </a:r>
            <a:r>
              <a:rPr lang="fr-FR" dirty="0">
                <a:latin typeface="Comic Sans MS" panose="030F0702030302020204" pitchFamily="66" charset="0"/>
                <a:ea typeface="Calibri" panose="020F0502020204030204" pitchFamily="34" charset="0"/>
              </a:rPr>
              <a:t>Le motif de référence le plus fréquent était la prise en charge d’une </a:t>
            </a:r>
            <a:r>
              <a:rPr lang="fr-FR" b="1" dirty="0">
                <a:latin typeface="Comic Sans MS" panose="030F0702030302020204" pitchFamily="66" charset="0"/>
                <a:ea typeface="Calibri" panose="020F0502020204030204" pitchFamily="34" charset="0"/>
              </a:rPr>
              <a:t>anomalie du frottis cervico-utérin </a:t>
            </a:r>
            <a:r>
              <a:rPr lang="fr-FR" dirty="0">
                <a:latin typeface="Comic Sans MS" panose="030F0702030302020204" pitchFamily="66" charset="0"/>
                <a:ea typeface="Calibri" panose="020F0502020204030204" pitchFamily="34" charset="0"/>
              </a:rPr>
              <a:t>(94,5</a:t>
            </a:r>
            <a:r>
              <a:rPr lang="fr-FR" dirty="0" smtClean="0">
                <a:latin typeface="Comic Sans MS" panose="030F0702030302020204" pitchFamily="66" charset="0"/>
                <a:ea typeface="Calibri" panose="020F0502020204030204" pitchFamily="34" charset="0"/>
              </a:rPr>
              <a:t>%)</a:t>
            </a:r>
            <a:endParaRPr lang="fr-FR" dirty="0">
              <a:latin typeface="Comic Sans MS" panose="030F0702030302020204" pitchFamily="66"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1593742967"/>
              </p:ext>
            </p:extLst>
          </p:nvPr>
        </p:nvGraphicFramePr>
        <p:xfrm>
          <a:off x="5562483" y="469354"/>
          <a:ext cx="6216651" cy="5486400"/>
        </p:xfrm>
        <a:graphic>
          <a:graphicData uri="http://schemas.openxmlformats.org/drawingml/2006/table">
            <a:tbl>
              <a:tblPr firstRow="1" firstCol="1" bandRow="1"/>
              <a:tblGrid>
                <a:gridCol w="3779632"/>
                <a:gridCol w="1081709"/>
                <a:gridCol w="1355310"/>
              </a:tblGrid>
              <a:tr h="308610">
                <a:tc>
                  <a:txBody>
                    <a:bodyPr/>
                    <a:lstStyle/>
                    <a:p>
                      <a:pPr algn="just">
                        <a:lnSpc>
                          <a:spcPct val="150000"/>
                        </a:lnSpc>
                        <a:spcAft>
                          <a:spcPts val="0"/>
                        </a:spcAft>
                      </a:pPr>
                      <a:r>
                        <a:rPr lang="fr-FR" sz="1600" b="1" kern="100" dirty="0">
                          <a:effectLst/>
                          <a:latin typeface="Comic Sans MS" panose="030F0702030302020204" pitchFamily="66" charset="0"/>
                          <a:ea typeface="Calibri" panose="020F0502020204030204" pitchFamily="34" charset="0"/>
                          <a:cs typeface="Times New Roman" panose="02020603050405020304" pitchFamily="18" charset="0"/>
                        </a:rPr>
                        <a:t>Motif de référence</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tx2">
                        <a:lumMod val="20000"/>
                        <a:lumOff val="80000"/>
                      </a:schemeClr>
                    </a:solidFill>
                  </a:tcPr>
                </a:tc>
                <a:tc>
                  <a:txBody>
                    <a:bodyPr/>
                    <a:lstStyle/>
                    <a:p>
                      <a:pPr algn="ctr">
                        <a:lnSpc>
                          <a:spcPct val="150000"/>
                        </a:lnSpc>
                        <a:spcAft>
                          <a:spcPts val="0"/>
                        </a:spcAft>
                      </a:pPr>
                      <a:r>
                        <a:rPr lang="fr-FR" sz="1600" b="1" kern="100" dirty="0">
                          <a:effectLst/>
                          <a:latin typeface="Comic Sans MS" panose="030F0702030302020204" pitchFamily="66" charset="0"/>
                          <a:ea typeface="Calibri" panose="020F0502020204030204" pitchFamily="34" charset="0"/>
                          <a:cs typeface="Times New Roman" panose="02020603050405020304" pitchFamily="18" charset="0"/>
                        </a:rPr>
                        <a:t>Effectif</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tx2">
                        <a:lumMod val="20000"/>
                        <a:lumOff val="80000"/>
                      </a:schemeClr>
                    </a:solidFill>
                  </a:tcPr>
                </a:tc>
                <a:tc>
                  <a:txBody>
                    <a:bodyPr/>
                    <a:lstStyle/>
                    <a:p>
                      <a:pPr algn="just">
                        <a:lnSpc>
                          <a:spcPct val="150000"/>
                        </a:lnSpc>
                        <a:spcAft>
                          <a:spcPts val="0"/>
                        </a:spcAft>
                      </a:pPr>
                      <a:r>
                        <a:rPr lang="fr-FR" sz="1600" b="1" kern="100">
                          <a:effectLst/>
                          <a:latin typeface="Comic Sans MS" panose="030F0702030302020204" pitchFamily="66" charset="0"/>
                          <a:ea typeface="Calibri" panose="020F0502020204030204" pitchFamily="34" charset="0"/>
                          <a:cs typeface="Times New Roman" panose="02020603050405020304" pitchFamily="18" charset="0"/>
                        </a:rPr>
                        <a:t>Fréquence (%)</a:t>
                      </a:r>
                      <a:endParaRPr lang="fr-FR" sz="16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tx2">
                        <a:lumMod val="20000"/>
                        <a:lumOff val="80000"/>
                      </a:schemeClr>
                    </a:solidFill>
                  </a:tcPr>
                </a:tc>
              </a:tr>
              <a:tr h="290830">
                <a:tc>
                  <a:txBody>
                    <a:bodyPr/>
                    <a:lstStyle/>
                    <a:p>
                      <a:pPr algn="just">
                        <a:lnSpc>
                          <a:spcPct val="150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ASCUS</a:t>
                      </a: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chemeClr val="tx2">
                        <a:lumMod val="20000"/>
                        <a:lumOff val="80000"/>
                      </a:schemeClr>
                    </a:solidFill>
                  </a:tcPr>
                </a:tc>
                <a:tc>
                  <a:txBody>
                    <a:bodyPr/>
                    <a:lstStyle/>
                    <a:p>
                      <a:pPr algn="ctr">
                        <a:lnSpc>
                          <a:spcPct val="150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25</a:t>
                      </a:r>
                    </a:p>
                  </a:txBody>
                  <a:tcPr marL="68580" marR="68580" marT="0" marB="0" anchor="ctr">
                    <a:lnL>
                      <a:noFill/>
                    </a:lnL>
                    <a:lnR>
                      <a:noFill/>
                    </a:lnR>
                    <a:lnT w="12700" cap="flat" cmpd="sng" algn="ctr">
                      <a:solidFill>
                        <a:srgbClr val="7F7F7F"/>
                      </a:solidFill>
                      <a:prstDash val="solid"/>
                      <a:round/>
                      <a:headEnd type="none" w="med" len="med"/>
                      <a:tailEnd type="none" w="med" len="med"/>
                    </a:lnT>
                    <a:lnB>
                      <a:noFill/>
                    </a:lnB>
                    <a:solidFill>
                      <a:schemeClr val="tx2">
                        <a:lumMod val="20000"/>
                        <a:lumOff val="80000"/>
                      </a:schemeClr>
                    </a:solidFill>
                  </a:tcPr>
                </a:tc>
                <a:tc>
                  <a:txBody>
                    <a:bodyPr/>
                    <a:lstStyle/>
                    <a:p>
                      <a:pPr algn="ctr">
                        <a:lnSpc>
                          <a:spcPct val="150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22,7</a:t>
                      </a:r>
                    </a:p>
                  </a:txBody>
                  <a:tcPr marL="68580" marR="68580" marT="0" marB="0" anchor="ctr">
                    <a:lnL>
                      <a:noFill/>
                    </a:lnL>
                    <a:lnR>
                      <a:noFill/>
                    </a:lnR>
                    <a:lnT w="12700" cap="flat" cmpd="sng" algn="ctr">
                      <a:solidFill>
                        <a:srgbClr val="7F7F7F"/>
                      </a:solidFill>
                      <a:prstDash val="solid"/>
                      <a:round/>
                      <a:headEnd type="none" w="med" len="med"/>
                      <a:tailEnd type="none" w="med" len="med"/>
                    </a:lnT>
                    <a:lnB>
                      <a:noFill/>
                    </a:lnB>
                    <a:solidFill>
                      <a:schemeClr val="tx2">
                        <a:lumMod val="20000"/>
                        <a:lumOff val="80000"/>
                      </a:schemeClr>
                    </a:solidFill>
                  </a:tcPr>
                </a:tc>
              </a:tr>
              <a:tr h="297815">
                <a:tc>
                  <a:txBody>
                    <a:bodyPr/>
                    <a:lstStyle/>
                    <a:p>
                      <a:pPr algn="just">
                        <a:lnSpc>
                          <a:spcPct val="150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ASCH</a:t>
                      </a:r>
                    </a:p>
                  </a:txBody>
                  <a:tcPr marL="68580" marR="68580" marT="0" marB="0">
                    <a:lnL>
                      <a:noFill/>
                    </a:lnL>
                    <a:lnR>
                      <a:noFill/>
                    </a:lnR>
                    <a:lnT>
                      <a:noFill/>
                    </a:lnT>
                    <a:lnB>
                      <a:noFill/>
                    </a:lnB>
                    <a:solidFill>
                      <a:schemeClr val="tx2">
                        <a:lumMod val="20000"/>
                        <a:lumOff val="80000"/>
                      </a:schemeClr>
                    </a:solidFill>
                  </a:tcPr>
                </a:tc>
                <a:tc>
                  <a:txBody>
                    <a:bodyPr/>
                    <a:lstStyle/>
                    <a:p>
                      <a:pPr algn="ctr">
                        <a:lnSpc>
                          <a:spcPct val="150000"/>
                        </a:lnSpc>
                        <a:spcAft>
                          <a:spcPts val="0"/>
                        </a:spcAft>
                      </a:pPr>
                      <a:r>
                        <a:rPr lang="fr-FR" sz="1600" kern="100">
                          <a:effectLst/>
                          <a:latin typeface="Comic Sans MS" panose="030F0702030302020204" pitchFamily="66" charset="0"/>
                          <a:ea typeface="Calibri" panose="020F0502020204030204" pitchFamily="34" charset="0"/>
                          <a:cs typeface="Times New Roman" panose="02020603050405020304" pitchFamily="18" charset="0"/>
                        </a:rPr>
                        <a:t>8</a:t>
                      </a:r>
                    </a:p>
                  </a:txBody>
                  <a:tcPr marL="68580" marR="68580" marT="0" marB="0" anchor="ctr">
                    <a:lnL>
                      <a:noFill/>
                    </a:lnL>
                    <a:lnR>
                      <a:noFill/>
                    </a:lnR>
                    <a:lnT>
                      <a:noFill/>
                    </a:lnT>
                    <a:lnB>
                      <a:noFill/>
                    </a:lnB>
                    <a:solidFill>
                      <a:schemeClr val="tx2">
                        <a:lumMod val="20000"/>
                        <a:lumOff val="80000"/>
                      </a:schemeClr>
                    </a:solidFill>
                  </a:tcPr>
                </a:tc>
                <a:tc>
                  <a:txBody>
                    <a:bodyPr/>
                    <a:lstStyle/>
                    <a:p>
                      <a:pPr algn="ctr">
                        <a:lnSpc>
                          <a:spcPct val="150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7,3</a:t>
                      </a:r>
                    </a:p>
                  </a:txBody>
                  <a:tcPr marL="68580" marR="68580" marT="0" marB="0" anchor="ctr">
                    <a:lnL>
                      <a:noFill/>
                    </a:lnL>
                    <a:lnR>
                      <a:noFill/>
                    </a:lnR>
                    <a:lnT>
                      <a:noFill/>
                    </a:lnT>
                    <a:lnB>
                      <a:noFill/>
                    </a:lnB>
                    <a:solidFill>
                      <a:schemeClr val="tx2">
                        <a:lumMod val="20000"/>
                        <a:lumOff val="80000"/>
                      </a:schemeClr>
                    </a:solidFill>
                  </a:tcPr>
                </a:tc>
              </a:tr>
              <a:tr h="290830">
                <a:tc>
                  <a:txBody>
                    <a:bodyPr/>
                    <a:lstStyle/>
                    <a:p>
                      <a:pPr algn="just">
                        <a:lnSpc>
                          <a:spcPct val="150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Anomalies des cellules glandulaires</a:t>
                      </a:r>
                    </a:p>
                  </a:txBody>
                  <a:tcPr marL="68580" marR="68580" marT="0" marB="0">
                    <a:lnL>
                      <a:noFill/>
                    </a:lnL>
                    <a:lnR>
                      <a:noFill/>
                    </a:lnR>
                    <a:lnT>
                      <a:noFill/>
                    </a:lnT>
                    <a:lnB>
                      <a:noFill/>
                    </a:lnB>
                    <a:solidFill>
                      <a:schemeClr val="tx2">
                        <a:lumMod val="20000"/>
                        <a:lumOff val="80000"/>
                      </a:schemeClr>
                    </a:solidFill>
                  </a:tcPr>
                </a:tc>
                <a:tc>
                  <a:txBody>
                    <a:bodyPr/>
                    <a:lstStyle/>
                    <a:p>
                      <a:pPr algn="ctr">
                        <a:lnSpc>
                          <a:spcPct val="150000"/>
                        </a:lnSpc>
                        <a:spcAft>
                          <a:spcPts val="0"/>
                        </a:spcAft>
                      </a:pPr>
                      <a:r>
                        <a:rPr lang="fr-FR" sz="1600" kern="100">
                          <a:effectLst/>
                          <a:latin typeface="Comic Sans MS" panose="030F0702030302020204" pitchFamily="66" charset="0"/>
                          <a:ea typeface="Calibri" panose="020F0502020204030204" pitchFamily="34" charset="0"/>
                          <a:cs typeface="Times New Roman" panose="02020603050405020304" pitchFamily="18" charset="0"/>
                        </a:rPr>
                        <a:t>1</a:t>
                      </a:r>
                    </a:p>
                  </a:txBody>
                  <a:tcPr marL="68580" marR="68580" marT="0" marB="0" anchor="ctr">
                    <a:lnL>
                      <a:noFill/>
                    </a:lnL>
                    <a:lnR>
                      <a:noFill/>
                    </a:lnR>
                    <a:lnT>
                      <a:noFill/>
                    </a:lnT>
                    <a:lnB>
                      <a:noFill/>
                    </a:lnB>
                    <a:solidFill>
                      <a:schemeClr val="tx2">
                        <a:lumMod val="20000"/>
                        <a:lumOff val="80000"/>
                      </a:schemeClr>
                    </a:solidFill>
                  </a:tcPr>
                </a:tc>
                <a:tc>
                  <a:txBody>
                    <a:bodyPr/>
                    <a:lstStyle/>
                    <a:p>
                      <a:pPr algn="ctr">
                        <a:lnSpc>
                          <a:spcPct val="150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0,9</a:t>
                      </a:r>
                    </a:p>
                  </a:txBody>
                  <a:tcPr marL="68580" marR="68580" marT="0" marB="0" anchor="ctr">
                    <a:lnL>
                      <a:noFill/>
                    </a:lnL>
                    <a:lnR>
                      <a:noFill/>
                    </a:lnR>
                    <a:lnT>
                      <a:noFill/>
                    </a:lnT>
                    <a:lnB>
                      <a:noFill/>
                    </a:lnB>
                    <a:solidFill>
                      <a:schemeClr val="tx2">
                        <a:lumMod val="20000"/>
                        <a:lumOff val="80000"/>
                      </a:schemeClr>
                    </a:solidFill>
                  </a:tcPr>
                </a:tc>
              </a:tr>
              <a:tr h="290830">
                <a:tc>
                  <a:txBody>
                    <a:bodyPr/>
                    <a:lstStyle/>
                    <a:p>
                      <a:pPr algn="just">
                        <a:lnSpc>
                          <a:spcPct val="150000"/>
                        </a:lnSpc>
                        <a:spcAft>
                          <a:spcPts val="0"/>
                        </a:spcAft>
                      </a:pPr>
                      <a:r>
                        <a:rPr lang="fr-FR" sz="1600" kern="100">
                          <a:effectLst/>
                          <a:latin typeface="Comic Sans MS" panose="030F0702030302020204" pitchFamily="66" charset="0"/>
                          <a:ea typeface="Calibri" panose="020F0502020204030204" pitchFamily="34" charset="0"/>
                          <a:cs typeface="Times New Roman" panose="02020603050405020304" pitchFamily="18" charset="0"/>
                        </a:rPr>
                        <a:t>Lésion malpighienne intra épithéliale de bas grade</a:t>
                      </a:r>
                    </a:p>
                  </a:txBody>
                  <a:tcPr marL="68580" marR="68580" marT="0" marB="0">
                    <a:lnL>
                      <a:noFill/>
                    </a:lnL>
                    <a:lnR>
                      <a:noFill/>
                    </a:lnR>
                    <a:lnT>
                      <a:noFill/>
                    </a:lnT>
                    <a:lnB>
                      <a:noFill/>
                    </a:lnB>
                    <a:solidFill>
                      <a:schemeClr val="tx2">
                        <a:lumMod val="20000"/>
                        <a:lumOff val="80000"/>
                      </a:schemeClr>
                    </a:solidFill>
                  </a:tcPr>
                </a:tc>
                <a:tc>
                  <a:txBody>
                    <a:bodyPr/>
                    <a:lstStyle/>
                    <a:p>
                      <a:pPr algn="ctr">
                        <a:lnSpc>
                          <a:spcPct val="150000"/>
                        </a:lnSpc>
                        <a:spcAft>
                          <a:spcPts val="0"/>
                        </a:spcAft>
                      </a:pPr>
                      <a:r>
                        <a:rPr lang="fr-FR" sz="1600" kern="100">
                          <a:effectLst/>
                          <a:latin typeface="Comic Sans MS" panose="030F0702030302020204" pitchFamily="66" charset="0"/>
                          <a:ea typeface="Calibri" panose="020F0502020204030204" pitchFamily="34" charset="0"/>
                          <a:cs typeface="Times New Roman" panose="02020603050405020304" pitchFamily="18" charset="0"/>
                        </a:rPr>
                        <a:t>46</a:t>
                      </a:r>
                    </a:p>
                  </a:txBody>
                  <a:tcPr marL="68580" marR="68580" marT="0" marB="0" anchor="ctr">
                    <a:lnL>
                      <a:noFill/>
                    </a:lnL>
                    <a:lnR>
                      <a:noFill/>
                    </a:lnR>
                    <a:lnT>
                      <a:noFill/>
                    </a:lnT>
                    <a:lnB>
                      <a:noFill/>
                    </a:lnB>
                    <a:solidFill>
                      <a:schemeClr val="tx2">
                        <a:lumMod val="20000"/>
                        <a:lumOff val="80000"/>
                      </a:schemeClr>
                    </a:solidFill>
                  </a:tcPr>
                </a:tc>
                <a:tc>
                  <a:txBody>
                    <a:bodyPr/>
                    <a:lstStyle/>
                    <a:p>
                      <a:pPr algn="ctr">
                        <a:lnSpc>
                          <a:spcPct val="150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41,8</a:t>
                      </a:r>
                    </a:p>
                  </a:txBody>
                  <a:tcPr marL="68580" marR="68580" marT="0" marB="0" anchor="ctr">
                    <a:lnL>
                      <a:noFill/>
                    </a:lnL>
                    <a:lnR>
                      <a:noFill/>
                    </a:lnR>
                    <a:lnT>
                      <a:noFill/>
                    </a:lnT>
                    <a:lnB>
                      <a:noFill/>
                    </a:lnB>
                    <a:solidFill>
                      <a:schemeClr val="tx2">
                        <a:lumMod val="20000"/>
                        <a:lumOff val="80000"/>
                      </a:schemeClr>
                    </a:solidFill>
                  </a:tcPr>
                </a:tc>
              </a:tr>
              <a:tr h="290830">
                <a:tc>
                  <a:txBody>
                    <a:bodyPr/>
                    <a:lstStyle/>
                    <a:p>
                      <a:pPr algn="just">
                        <a:lnSpc>
                          <a:spcPct val="150000"/>
                        </a:lnSpc>
                        <a:spcAft>
                          <a:spcPts val="0"/>
                        </a:spcAft>
                      </a:pPr>
                      <a:r>
                        <a:rPr lang="fr-FR" sz="1600" kern="100">
                          <a:effectLst/>
                          <a:latin typeface="Comic Sans MS" panose="030F0702030302020204" pitchFamily="66" charset="0"/>
                          <a:ea typeface="Calibri" panose="020F0502020204030204" pitchFamily="34" charset="0"/>
                          <a:cs typeface="Times New Roman" panose="02020603050405020304" pitchFamily="18" charset="0"/>
                        </a:rPr>
                        <a:t>Frottis cervico-utérin inflammatoire</a:t>
                      </a:r>
                    </a:p>
                  </a:txBody>
                  <a:tcPr marL="68580" marR="68580" marT="0" marB="0">
                    <a:lnL>
                      <a:noFill/>
                    </a:lnL>
                    <a:lnR>
                      <a:noFill/>
                    </a:lnR>
                    <a:lnT>
                      <a:noFill/>
                    </a:lnT>
                    <a:lnB>
                      <a:noFill/>
                    </a:lnB>
                    <a:solidFill>
                      <a:schemeClr val="tx2">
                        <a:lumMod val="20000"/>
                        <a:lumOff val="80000"/>
                      </a:schemeClr>
                    </a:solidFill>
                  </a:tcPr>
                </a:tc>
                <a:tc>
                  <a:txBody>
                    <a:bodyPr/>
                    <a:lstStyle/>
                    <a:p>
                      <a:pPr algn="ctr">
                        <a:lnSpc>
                          <a:spcPct val="150000"/>
                        </a:lnSpc>
                        <a:spcAft>
                          <a:spcPts val="0"/>
                        </a:spcAft>
                      </a:pPr>
                      <a:r>
                        <a:rPr lang="fr-FR" sz="1600" kern="100">
                          <a:effectLst/>
                          <a:latin typeface="Comic Sans MS" panose="030F0702030302020204" pitchFamily="66" charset="0"/>
                          <a:ea typeface="Calibri" panose="020F0502020204030204" pitchFamily="34" charset="0"/>
                          <a:cs typeface="Times New Roman" panose="02020603050405020304" pitchFamily="18" charset="0"/>
                        </a:rPr>
                        <a:t>11</a:t>
                      </a:r>
                    </a:p>
                  </a:txBody>
                  <a:tcPr marL="68580" marR="68580" marT="0" marB="0" anchor="ctr">
                    <a:lnL>
                      <a:noFill/>
                    </a:lnL>
                    <a:lnR>
                      <a:noFill/>
                    </a:lnR>
                    <a:lnT>
                      <a:noFill/>
                    </a:lnT>
                    <a:lnB>
                      <a:noFill/>
                    </a:lnB>
                    <a:solidFill>
                      <a:schemeClr val="tx2">
                        <a:lumMod val="20000"/>
                        <a:lumOff val="80000"/>
                      </a:schemeClr>
                    </a:solidFill>
                  </a:tcPr>
                </a:tc>
                <a:tc>
                  <a:txBody>
                    <a:bodyPr/>
                    <a:lstStyle/>
                    <a:p>
                      <a:pPr algn="ctr">
                        <a:lnSpc>
                          <a:spcPct val="150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10</a:t>
                      </a:r>
                    </a:p>
                  </a:txBody>
                  <a:tcPr marL="68580" marR="68580" marT="0" marB="0" anchor="ctr">
                    <a:lnL>
                      <a:noFill/>
                    </a:lnL>
                    <a:lnR>
                      <a:noFill/>
                    </a:lnR>
                    <a:lnT>
                      <a:noFill/>
                    </a:lnT>
                    <a:lnB>
                      <a:noFill/>
                    </a:lnB>
                    <a:solidFill>
                      <a:schemeClr val="tx2">
                        <a:lumMod val="20000"/>
                        <a:lumOff val="80000"/>
                      </a:schemeClr>
                    </a:solidFill>
                  </a:tcPr>
                </a:tc>
              </a:tr>
              <a:tr h="297815">
                <a:tc>
                  <a:txBody>
                    <a:bodyPr/>
                    <a:lstStyle/>
                    <a:p>
                      <a:pPr algn="just">
                        <a:lnSpc>
                          <a:spcPct val="150000"/>
                        </a:lnSpc>
                        <a:spcAft>
                          <a:spcPts val="0"/>
                        </a:spcAft>
                      </a:pPr>
                      <a:r>
                        <a:rPr lang="fr-FR" sz="1600" kern="100">
                          <a:effectLst/>
                          <a:latin typeface="Comic Sans MS" panose="030F0702030302020204" pitchFamily="66" charset="0"/>
                          <a:ea typeface="Calibri" panose="020F0502020204030204" pitchFamily="34" charset="0"/>
                          <a:cs typeface="Times New Roman" panose="02020603050405020304" pitchFamily="18" charset="0"/>
                        </a:rPr>
                        <a:t>Lésion malpighienne intra épithéliale de haut grade</a:t>
                      </a:r>
                    </a:p>
                  </a:txBody>
                  <a:tcPr marL="68580" marR="68580" marT="0" marB="0">
                    <a:lnL>
                      <a:noFill/>
                    </a:lnL>
                    <a:lnR>
                      <a:noFill/>
                    </a:lnR>
                    <a:lnT>
                      <a:noFill/>
                    </a:lnT>
                    <a:lnB>
                      <a:noFill/>
                    </a:lnB>
                    <a:solidFill>
                      <a:schemeClr val="tx2">
                        <a:lumMod val="20000"/>
                        <a:lumOff val="80000"/>
                      </a:schemeClr>
                    </a:solidFill>
                  </a:tcPr>
                </a:tc>
                <a:tc>
                  <a:txBody>
                    <a:bodyPr/>
                    <a:lstStyle/>
                    <a:p>
                      <a:pPr algn="ctr">
                        <a:lnSpc>
                          <a:spcPct val="150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8</a:t>
                      </a:r>
                    </a:p>
                  </a:txBody>
                  <a:tcPr marL="68580" marR="68580" marT="0" marB="0" anchor="ctr">
                    <a:lnL>
                      <a:noFill/>
                    </a:lnL>
                    <a:lnR>
                      <a:noFill/>
                    </a:lnR>
                    <a:lnT>
                      <a:noFill/>
                    </a:lnT>
                    <a:lnB>
                      <a:noFill/>
                    </a:lnB>
                    <a:solidFill>
                      <a:schemeClr val="tx2">
                        <a:lumMod val="20000"/>
                        <a:lumOff val="80000"/>
                      </a:schemeClr>
                    </a:solidFill>
                  </a:tcPr>
                </a:tc>
                <a:tc>
                  <a:txBody>
                    <a:bodyPr/>
                    <a:lstStyle/>
                    <a:p>
                      <a:pPr algn="ctr">
                        <a:lnSpc>
                          <a:spcPct val="150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7,3</a:t>
                      </a:r>
                    </a:p>
                  </a:txBody>
                  <a:tcPr marL="68580" marR="68580" marT="0" marB="0" anchor="ctr">
                    <a:lnL>
                      <a:noFill/>
                    </a:lnL>
                    <a:lnR>
                      <a:noFill/>
                    </a:lnR>
                    <a:lnT>
                      <a:noFill/>
                    </a:lnT>
                    <a:lnB>
                      <a:noFill/>
                    </a:lnB>
                    <a:solidFill>
                      <a:schemeClr val="tx2">
                        <a:lumMod val="20000"/>
                        <a:lumOff val="80000"/>
                      </a:schemeClr>
                    </a:solidFill>
                  </a:tcPr>
                </a:tc>
              </a:tr>
              <a:tr h="290830">
                <a:tc>
                  <a:txBody>
                    <a:bodyPr/>
                    <a:lstStyle/>
                    <a:p>
                      <a:pPr algn="just">
                        <a:lnSpc>
                          <a:spcPct val="150000"/>
                        </a:lnSpc>
                        <a:spcAft>
                          <a:spcPts val="0"/>
                        </a:spcAft>
                      </a:pPr>
                      <a:r>
                        <a:rPr lang="fr-FR" sz="1600" kern="100">
                          <a:effectLst/>
                          <a:latin typeface="Comic Sans MS" panose="030F0702030302020204" pitchFamily="66" charset="0"/>
                          <a:ea typeface="Calibri" panose="020F0502020204030204" pitchFamily="34" charset="0"/>
                          <a:cs typeface="Times New Roman" panose="02020603050405020304" pitchFamily="18" charset="0"/>
                        </a:rPr>
                        <a:t>Infection à HPV HR</a:t>
                      </a:r>
                    </a:p>
                  </a:txBody>
                  <a:tcPr marL="68580" marR="68580" marT="0" marB="0">
                    <a:lnL>
                      <a:noFill/>
                    </a:lnL>
                    <a:lnR>
                      <a:noFill/>
                    </a:lnR>
                    <a:lnT>
                      <a:noFill/>
                    </a:lnT>
                    <a:lnB>
                      <a:noFill/>
                    </a:lnB>
                    <a:solidFill>
                      <a:schemeClr val="tx2">
                        <a:lumMod val="20000"/>
                        <a:lumOff val="80000"/>
                      </a:schemeClr>
                    </a:solidFill>
                  </a:tcPr>
                </a:tc>
                <a:tc>
                  <a:txBody>
                    <a:bodyPr/>
                    <a:lstStyle/>
                    <a:p>
                      <a:pPr algn="ctr">
                        <a:lnSpc>
                          <a:spcPct val="150000"/>
                        </a:lnSpc>
                        <a:spcAft>
                          <a:spcPts val="0"/>
                        </a:spcAft>
                      </a:pPr>
                      <a:r>
                        <a:rPr lang="fr-FR" sz="1600" kern="100">
                          <a:effectLst/>
                          <a:latin typeface="Comic Sans MS" panose="030F0702030302020204" pitchFamily="66" charset="0"/>
                          <a:ea typeface="Calibri" panose="020F0502020204030204" pitchFamily="34" charset="0"/>
                          <a:cs typeface="Times New Roman" panose="02020603050405020304" pitchFamily="18" charset="0"/>
                        </a:rPr>
                        <a:t>4</a:t>
                      </a:r>
                    </a:p>
                  </a:txBody>
                  <a:tcPr marL="68580" marR="68580" marT="0" marB="0" anchor="ctr">
                    <a:lnL>
                      <a:noFill/>
                    </a:lnL>
                    <a:lnR>
                      <a:noFill/>
                    </a:lnR>
                    <a:lnT>
                      <a:noFill/>
                    </a:lnT>
                    <a:lnB>
                      <a:noFill/>
                    </a:lnB>
                    <a:solidFill>
                      <a:schemeClr val="tx2">
                        <a:lumMod val="20000"/>
                        <a:lumOff val="80000"/>
                      </a:schemeClr>
                    </a:solidFill>
                  </a:tcPr>
                </a:tc>
                <a:tc>
                  <a:txBody>
                    <a:bodyPr/>
                    <a:lstStyle/>
                    <a:p>
                      <a:pPr algn="ctr">
                        <a:lnSpc>
                          <a:spcPct val="150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3,6</a:t>
                      </a:r>
                    </a:p>
                  </a:txBody>
                  <a:tcPr marL="68580" marR="68580" marT="0" marB="0" anchor="ctr">
                    <a:lnL>
                      <a:noFill/>
                    </a:lnL>
                    <a:lnR>
                      <a:noFill/>
                    </a:lnR>
                    <a:lnT>
                      <a:noFill/>
                    </a:lnT>
                    <a:lnB>
                      <a:noFill/>
                    </a:lnB>
                    <a:solidFill>
                      <a:schemeClr val="tx2">
                        <a:lumMod val="20000"/>
                        <a:lumOff val="80000"/>
                      </a:schemeClr>
                    </a:solidFill>
                  </a:tcPr>
                </a:tc>
              </a:tr>
              <a:tr h="290830">
                <a:tc>
                  <a:txBody>
                    <a:bodyPr/>
                    <a:lstStyle/>
                    <a:p>
                      <a:pPr algn="just">
                        <a:lnSpc>
                          <a:spcPct val="150000"/>
                        </a:lnSpc>
                        <a:spcAft>
                          <a:spcPts val="0"/>
                        </a:spcAft>
                      </a:pPr>
                      <a:r>
                        <a:rPr lang="fr-FR" sz="1600" kern="100">
                          <a:effectLst/>
                          <a:latin typeface="Comic Sans MS" panose="030F0702030302020204" pitchFamily="66" charset="0"/>
                          <a:ea typeface="Calibri" panose="020F0502020204030204" pitchFamily="34" charset="0"/>
                          <a:cs typeface="Times New Roman" panose="02020603050405020304" pitchFamily="18" charset="0"/>
                        </a:rPr>
                        <a:t>Cervicite</a:t>
                      </a:r>
                    </a:p>
                  </a:txBody>
                  <a:tcPr marL="68580" marR="68580" marT="0" marB="0">
                    <a:lnL>
                      <a:noFill/>
                    </a:lnL>
                    <a:lnR>
                      <a:noFill/>
                    </a:lnR>
                    <a:lnT>
                      <a:noFill/>
                    </a:lnT>
                    <a:lnB>
                      <a:noFill/>
                    </a:lnB>
                    <a:solidFill>
                      <a:schemeClr val="tx2">
                        <a:lumMod val="20000"/>
                        <a:lumOff val="80000"/>
                      </a:schemeClr>
                    </a:solidFill>
                  </a:tcPr>
                </a:tc>
                <a:tc>
                  <a:txBody>
                    <a:bodyPr/>
                    <a:lstStyle/>
                    <a:p>
                      <a:pPr algn="ctr">
                        <a:lnSpc>
                          <a:spcPct val="150000"/>
                        </a:lnSpc>
                        <a:spcAft>
                          <a:spcPts val="0"/>
                        </a:spcAft>
                      </a:pPr>
                      <a:r>
                        <a:rPr lang="fr-FR" sz="1600" kern="100">
                          <a:effectLst/>
                          <a:latin typeface="Comic Sans MS" panose="030F0702030302020204" pitchFamily="66" charset="0"/>
                          <a:ea typeface="Calibri" panose="020F0502020204030204" pitchFamily="34" charset="0"/>
                          <a:cs typeface="Times New Roman" panose="02020603050405020304" pitchFamily="18" charset="0"/>
                        </a:rPr>
                        <a:t>3</a:t>
                      </a:r>
                    </a:p>
                  </a:txBody>
                  <a:tcPr marL="68580" marR="68580" marT="0" marB="0" anchor="ctr">
                    <a:lnL>
                      <a:noFill/>
                    </a:lnL>
                    <a:lnR>
                      <a:noFill/>
                    </a:lnR>
                    <a:lnT>
                      <a:noFill/>
                    </a:lnT>
                    <a:lnB>
                      <a:noFill/>
                    </a:lnB>
                    <a:solidFill>
                      <a:schemeClr val="tx2">
                        <a:lumMod val="20000"/>
                        <a:lumOff val="80000"/>
                      </a:schemeClr>
                    </a:solidFill>
                  </a:tcPr>
                </a:tc>
                <a:tc>
                  <a:txBody>
                    <a:bodyPr/>
                    <a:lstStyle/>
                    <a:p>
                      <a:pPr algn="ctr">
                        <a:lnSpc>
                          <a:spcPct val="150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2,7</a:t>
                      </a:r>
                    </a:p>
                  </a:txBody>
                  <a:tcPr marL="68580" marR="68580" marT="0" marB="0" anchor="ctr">
                    <a:lnL>
                      <a:noFill/>
                    </a:lnL>
                    <a:lnR>
                      <a:noFill/>
                    </a:lnR>
                    <a:lnT>
                      <a:noFill/>
                    </a:lnT>
                    <a:lnB>
                      <a:noFill/>
                    </a:lnB>
                    <a:solidFill>
                      <a:schemeClr val="tx2">
                        <a:lumMod val="20000"/>
                        <a:lumOff val="80000"/>
                      </a:schemeClr>
                    </a:solidFill>
                  </a:tcPr>
                </a:tc>
              </a:tr>
              <a:tr h="290830">
                <a:tc>
                  <a:txBody>
                    <a:bodyPr/>
                    <a:lstStyle/>
                    <a:p>
                      <a:pPr algn="just">
                        <a:lnSpc>
                          <a:spcPct val="150000"/>
                        </a:lnSpc>
                        <a:spcAft>
                          <a:spcPts val="0"/>
                        </a:spcAft>
                      </a:pPr>
                      <a:r>
                        <a:rPr lang="fr-FR" sz="1600" kern="100">
                          <a:effectLst/>
                          <a:latin typeface="Comic Sans MS" panose="030F0702030302020204" pitchFamily="66" charset="0"/>
                          <a:ea typeface="Calibri" panose="020F0502020204030204" pitchFamily="34" charset="0"/>
                          <a:cs typeface="Times New Roman" panose="02020603050405020304" pitchFamily="18" charset="0"/>
                        </a:rPr>
                        <a:t>Tumeur cervicale suspecte</a:t>
                      </a:r>
                    </a:p>
                  </a:txBody>
                  <a:tcPr marL="68580" marR="68580" marT="0" marB="0">
                    <a:lnL>
                      <a:noFill/>
                    </a:lnL>
                    <a:lnR>
                      <a:noFill/>
                    </a:lnR>
                    <a:lnT>
                      <a:noFill/>
                    </a:lnT>
                    <a:lnB>
                      <a:noFill/>
                    </a:lnB>
                    <a:solidFill>
                      <a:schemeClr val="tx2">
                        <a:lumMod val="20000"/>
                        <a:lumOff val="80000"/>
                      </a:schemeClr>
                    </a:solidFill>
                  </a:tcPr>
                </a:tc>
                <a:tc>
                  <a:txBody>
                    <a:bodyPr/>
                    <a:lstStyle/>
                    <a:p>
                      <a:pPr algn="ctr">
                        <a:lnSpc>
                          <a:spcPct val="150000"/>
                        </a:lnSpc>
                        <a:spcAft>
                          <a:spcPts val="0"/>
                        </a:spcAft>
                      </a:pPr>
                      <a:r>
                        <a:rPr lang="fr-FR" sz="1600" kern="100">
                          <a:effectLst/>
                          <a:latin typeface="Comic Sans MS" panose="030F0702030302020204" pitchFamily="66" charset="0"/>
                          <a:ea typeface="Calibri" panose="020F0502020204030204" pitchFamily="34" charset="0"/>
                          <a:cs typeface="Times New Roman" panose="02020603050405020304" pitchFamily="18" charset="0"/>
                        </a:rPr>
                        <a:t>3</a:t>
                      </a:r>
                    </a:p>
                  </a:txBody>
                  <a:tcPr marL="68580" marR="68580" marT="0" marB="0" anchor="ctr">
                    <a:lnL>
                      <a:noFill/>
                    </a:lnL>
                    <a:lnR>
                      <a:noFill/>
                    </a:lnR>
                    <a:lnT>
                      <a:noFill/>
                    </a:lnT>
                    <a:lnB>
                      <a:noFill/>
                    </a:lnB>
                    <a:solidFill>
                      <a:schemeClr val="tx2">
                        <a:lumMod val="20000"/>
                        <a:lumOff val="80000"/>
                      </a:schemeClr>
                    </a:solidFill>
                  </a:tcPr>
                </a:tc>
                <a:tc>
                  <a:txBody>
                    <a:bodyPr/>
                    <a:lstStyle/>
                    <a:p>
                      <a:pPr algn="ctr">
                        <a:lnSpc>
                          <a:spcPct val="150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2,7</a:t>
                      </a:r>
                    </a:p>
                  </a:txBody>
                  <a:tcPr marL="68580" marR="68580" marT="0" marB="0" anchor="ctr">
                    <a:lnL>
                      <a:noFill/>
                    </a:lnL>
                    <a:lnR>
                      <a:noFill/>
                    </a:lnR>
                    <a:lnT>
                      <a:noFill/>
                    </a:lnT>
                    <a:lnB>
                      <a:noFill/>
                    </a:lnB>
                    <a:solidFill>
                      <a:schemeClr val="tx2">
                        <a:lumMod val="20000"/>
                        <a:lumOff val="80000"/>
                      </a:schemeClr>
                    </a:solidFill>
                  </a:tcPr>
                </a:tc>
              </a:tr>
              <a:tr h="297815">
                <a:tc>
                  <a:txBody>
                    <a:bodyPr/>
                    <a:lstStyle/>
                    <a:p>
                      <a:pPr algn="just">
                        <a:lnSpc>
                          <a:spcPct val="150000"/>
                        </a:lnSpc>
                        <a:spcAft>
                          <a:spcPts val="0"/>
                        </a:spcAft>
                      </a:pPr>
                      <a:r>
                        <a:rPr lang="fr-FR" sz="1600" kern="100">
                          <a:effectLst/>
                          <a:latin typeface="Comic Sans MS" panose="030F0702030302020204" pitchFamily="66" charset="0"/>
                          <a:ea typeface="Calibri" panose="020F0502020204030204" pitchFamily="34" charset="0"/>
                          <a:cs typeface="Times New Roman" panose="02020603050405020304" pitchFamily="18" charset="0"/>
                        </a:rPr>
                        <a:t>Surveillance CIN 1 Traitée</a:t>
                      </a:r>
                    </a:p>
                  </a:txBody>
                  <a:tcPr marL="68580" marR="68580" marT="0" marB="0">
                    <a:lnL>
                      <a:noFill/>
                    </a:lnL>
                    <a:lnR>
                      <a:noFill/>
                    </a:lnR>
                    <a:lnT>
                      <a:noFill/>
                    </a:lnT>
                    <a:lnB>
                      <a:noFill/>
                    </a:lnB>
                    <a:solidFill>
                      <a:schemeClr val="tx2">
                        <a:lumMod val="20000"/>
                        <a:lumOff val="80000"/>
                      </a:schemeClr>
                    </a:solidFill>
                  </a:tcPr>
                </a:tc>
                <a:tc>
                  <a:txBody>
                    <a:bodyPr/>
                    <a:lstStyle/>
                    <a:p>
                      <a:pPr algn="ctr">
                        <a:lnSpc>
                          <a:spcPct val="150000"/>
                        </a:lnSpc>
                        <a:spcAft>
                          <a:spcPts val="0"/>
                        </a:spcAft>
                      </a:pPr>
                      <a:r>
                        <a:rPr lang="fr-FR" sz="1600" kern="100">
                          <a:effectLst/>
                          <a:latin typeface="Comic Sans MS" panose="030F0702030302020204" pitchFamily="66" charset="0"/>
                          <a:ea typeface="Calibri" panose="020F0502020204030204" pitchFamily="34" charset="0"/>
                          <a:cs typeface="Times New Roman" panose="02020603050405020304" pitchFamily="18" charset="0"/>
                        </a:rPr>
                        <a:t>1</a:t>
                      </a:r>
                    </a:p>
                  </a:txBody>
                  <a:tcPr marL="68580" marR="68580" marT="0" marB="0" anchor="ctr">
                    <a:lnL>
                      <a:noFill/>
                    </a:lnL>
                    <a:lnR>
                      <a:noFill/>
                    </a:lnR>
                    <a:lnT>
                      <a:noFill/>
                    </a:lnT>
                    <a:lnB>
                      <a:noFill/>
                    </a:lnB>
                    <a:solidFill>
                      <a:schemeClr val="tx2">
                        <a:lumMod val="20000"/>
                        <a:lumOff val="80000"/>
                      </a:schemeClr>
                    </a:solidFill>
                  </a:tcPr>
                </a:tc>
                <a:tc>
                  <a:txBody>
                    <a:bodyPr/>
                    <a:lstStyle/>
                    <a:p>
                      <a:pPr algn="ctr">
                        <a:lnSpc>
                          <a:spcPct val="150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0,9</a:t>
                      </a:r>
                    </a:p>
                  </a:txBody>
                  <a:tcPr marL="68580" marR="68580" marT="0" marB="0" anchor="ctr">
                    <a:lnL>
                      <a:noFill/>
                    </a:lnL>
                    <a:lnR>
                      <a:noFill/>
                    </a:lnR>
                    <a:lnT>
                      <a:noFill/>
                    </a:lnT>
                    <a:lnB>
                      <a:noFill/>
                    </a:lnB>
                    <a:solidFill>
                      <a:schemeClr val="tx2">
                        <a:lumMod val="20000"/>
                        <a:lumOff val="80000"/>
                      </a:schemeClr>
                    </a:solidFill>
                  </a:tcPr>
                </a:tc>
              </a:tr>
              <a:tr h="290830">
                <a:tc>
                  <a:txBody>
                    <a:bodyPr/>
                    <a:lstStyle/>
                    <a:p>
                      <a:pPr algn="just">
                        <a:lnSpc>
                          <a:spcPct val="150000"/>
                        </a:lnSpc>
                        <a:spcAft>
                          <a:spcPts val="0"/>
                        </a:spcAft>
                      </a:pPr>
                      <a:r>
                        <a:rPr lang="fr-FR" sz="1600" b="1" kern="100">
                          <a:effectLst/>
                          <a:latin typeface="Comic Sans MS" panose="030F0702030302020204" pitchFamily="66" charset="0"/>
                          <a:ea typeface="Calibri" panose="020F0502020204030204" pitchFamily="34" charset="0"/>
                          <a:cs typeface="Times New Roman" panose="02020603050405020304" pitchFamily="18" charset="0"/>
                        </a:rPr>
                        <a:t>Total</a:t>
                      </a:r>
                      <a:endParaRPr lang="fr-FR" sz="16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chemeClr val="tx2">
                        <a:lumMod val="20000"/>
                        <a:lumOff val="80000"/>
                      </a:schemeClr>
                    </a:solidFill>
                  </a:tcPr>
                </a:tc>
                <a:tc>
                  <a:txBody>
                    <a:bodyPr/>
                    <a:lstStyle/>
                    <a:p>
                      <a:pPr algn="ctr">
                        <a:lnSpc>
                          <a:spcPct val="150000"/>
                        </a:lnSpc>
                        <a:spcAft>
                          <a:spcPts val="0"/>
                        </a:spcAft>
                      </a:pPr>
                      <a:r>
                        <a:rPr lang="fr-FR" sz="1600" b="1" kern="100">
                          <a:effectLst/>
                          <a:latin typeface="Comic Sans MS" panose="030F0702030302020204" pitchFamily="66" charset="0"/>
                          <a:ea typeface="Calibri" panose="020F0502020204030204" pitchFamily="34" charset="0"/>
                          <a:cs typeface="Times New Roman" panose="02020603050405020304" pitchFamily="18" charset="0"/>
                        </a:rPr>
                        <a:t>110</a:t>
                      </a:r>
                      <a:endParaRPr lang="fr-FR" sz="16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solidFill>
                      <a:schemeClr val="tx2">
                        <a:lumMod val="20000"/>
                        <a:lumOff val="80000"/>
                      </a:schemeClr>
                    </a:solidFill>
                  </a:tcPr>
                </a:tc>
                <a:tc>
                  <a:txBody>
                    <a:bodyPr/>
                    <a:lstStyle/>
                    <a:p>
                      <a:pPr algn="ctr">
                        <a:lnSpc>
                          <a:spcPct val="150000"/>
                        </a:lnSpc>
                        <a:spcAft>
                          <a:spcPts val="0"/>
                        </a:spcAft>
                      </a:pPr>
                      <a:r>
                        <a:rPr lang="fr-FR" sz="1600" b="1" kern="100" dirty="0">
                          <a:effectLst/>
                          <a:latin typeface="Comic Sans MS" panose="030F0702030302020204" pitchFamily="66" charset="0"/>
                          <a:ea typeface="Calibri" panose="020F0502020204030204" pitchFamily="34" charset="0"/>
                          <a:cs typeface="Times New Roman" panose="02020603050405020304" pitchFamily="18" charset="0"/>
                        </a:rPr>
                        <a:t>100</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solidFill>
                      <a:schemeClr val="tx2">
                        <a:lumMod val="20000"/>
                        <a:lumOff val="80000"/>
                      </a:schemeClr>
                    </a:solidFill>
                  </a:tcPr>
                </a:tc>
              </a:tr>
            </a:tbl>
          </a:graphicData>
        </a:graphic>
      </p:graphicFrame>
      <p:sp>
        <p:nvSpPr>
          <p:cNvPr id="5" name="Rectangle 4"/>
          <p:cNvSpPr/>
          <p:nvPr/>
        </p:nvSpPr>
        <p:spPr>
          <a:xfrm>
            <a:off x="5270269" y="6176963"/>
            <a:ext cx="6508865" cy="738664"/>
          </a:xfrm>
          <a:prstGeom prst="rect">
            <a:avLst/>
          </a:prstGeom>
        </p:spPr>
        <p:txBody>
          <a:bodyPr wrap="square">
            <a:spAutoFit/>
          </a:bodyPr>
          <a:lstStyle/>
          <a:p>
            <a:r>
              <a:rPr lang="fr-FR" sz="1400" b="1" dirty="0">
                <a:latin typeface="Comic Sans MS" panose="030F0702030302020204" pitchFamily="66" charset="0"/>
                <a:ea typeface="Calibri" panose="020F0502020204030204" pitchFamily="34" charset="0"/>
              </a:rPr>
              <a:t>Répartition selon le motif de référence des patientes ayant bénéficié d’une colposcopie à l’IHS entre le 1</a:t>
            </a:r>
            <a:r>
              <a:rPr lang="fr-FR" sz="1400" b="1" baseline="30000" dirty="0">
                <a:latin typeface="Comic Sans MS" panose="030F0702030302020204" pitchFamily="66" charset="0"/>
                <a:ea typeface="Calibri" panose="020F0502020204030204" pitchFamily="34" charset="0"/>
              </a:rPr>
              <a:t>er</a:t>
            </a:r>
            <a:r>
              <a:rPr lang="fr-FR" sz="1400" b="1" dirty="0">
                <a:latin typeface="Comic Sans MS" panose="030F0702030302020204" pitchFamily="66" charset="0"/>
                <a:ea typeface="Calibri" panose="020F0502020204030204" pitchFamily="34" charset="0"/>
              </a:rPr>
              <a:t> Janvier 2021 et le 31 Décembre 2023 (N=149).</a:t>
            </a:r>
            <a:endParaRPr lang="fr-FR" sz="1400" dirty="0">
              <a:latin typeface="Comic Sans MS" panose="030F0702030302020204" pitchFamily="66" charset="0"/>
            </a:endParaRPr>
          </a:p>
        </p:txBody>
      </p:sp>
    </p:spTree>
    <p:extLst>
      <p:ext uri="{BB962C8B-B14F-4D97-AF65-F5344CB8AC3E}">
        <p14:creationId xmlns:p14="http://schemas.microsoft.com/office/powerpoint/2010/main" val="22575014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prstClr val="black"/>
                </a:solidFill>
                <a:latin typeface="Comic Sans MS" panose="030F0702030302020204" pitchFamily="66" charset="0"/>
              </a:rPr>
              <a:t>RESULTATS</a:t>
            </a:r>
            <a:endParaRPr lang="fr-FR" dirty="0"/>
          </a:p>
        </p:txBody>
      </p:sp>
      <p:sp>
        <p:nvSpPr>
          <p:cNvPr id="3" name="Espace réservé du contenu 2"/>
          <p:cNvSpPr>
            <a:spLocks noGrp="1"/>
          </p:cNvSpPr>
          <p:nvPr>
            <p:ph idx="1"/>
          </p:nvPr>
        </p:nvSpPr>
        <p:spPr>
          <a:xfrm>
            <a:off x="838200" y="1825625"/>
            <a:ext cx="4105275" cy="4351338"/>
          </a:xfrm>
        </p:spPr>
        <p:txBody>
          <a:bodyPr>
            <a:normAutofit fontScale="92500" lnSpcReduction="20000"/>
          </a:bodyPr>
          <a:lstStyle/>
          <a:p>
            <a:pPr algn="just">
              <a:lnSpc>
                <a:spcPct val="150000"/>
              </a:lnSpc>
              <a:spcAft>
                <a:spcPts val="0"/>
              </a:spcAft>
            </a:pPr>
            <a:r>
              <a:rPr lang="fr-FR" b="1" dirty="0">
                <a:latin typeface="Times New Roman" panose="02020603050405020304" pitchFamily="18" charset="0"/>
                <a:ea typeface="Calibri" panose="020F0502020204030204" pitchFamily="34" charset="0"/>
                <a:cs typeface="Times New Roman" panose="02020603050405020304" pitchFamily="18" charset="0"/>
              </a:rPr>
              <a:t> </a:t>
            </a:r>
            <a:r>
              <a:rPr lang="fr-FR" sz="2600" b="1" dirty="0">
                <a:latin typeface="Comic Sans MS" panose="030F0702030302020204" pitchFamily="66" charset="0"/>
                <a:ea typeface="Calibri" panose="020F0502020204030204" pitchFamily="34" charset="0"/>
                <a:cs typeface="Times New Roman" panose="02020603050405020304" pitchFamily="18" charset="0"/>
              </a:rPr>
              <a:t>Indications de la colposcopie </a:t>
            </a:r>
            <a:endParaRPr lang="fr-FR" sz="2600" dirty="0">
              <a:latin typeface="Comic Sans MS" panose="030F0702030302020204" pitchFamily="66" charset="0"/>
              <a:ea typeface="Calibri" panose="020F0502020204030204" pitchFamily="34" charset="0"/>
              <a:cs typeface="Times New Roman" panose="02020603050405020304" pitchFamily="18" charset="0"/>
            </a:endParaRPr>
          </a:p>
          <a:p>
            <a:pPr marL="0" indent="0" algn="just">
              <a:lnSpc>
                <a:spcPct val="150000"/>
              </a:lnSpc>
              <a:spcAft>
                <a:spcPts val="0"/>
              </a:spcAft>
              <a:buNone/>
            </a:pPr>
            <a:r>
              <a:rPr lang="fr-FR" sz="2600" dirty="0" smtClean="0">
                <a:latin typeface="Comic Sans MS" panose="030F0702030302020204" pitchFamily="66" charset="0"/>
                <a:ea typeface="Calibri" panose="020F0502020204030204" pitchFamily="34" charset="0"/>
                <a:cs typeface="Times New Roman" panose="02020603050405020304" pitchFamily="18" charset="0"/>
              </a:rPr>
              <a:t>les </a:t>
            </a:r>
            <a:r>
              <a:rPr lang="fr-FR" sz="2600" b="1" dirty="0">
                <a:latin typeface="Comic Sans MS" panose="030F0702030302020204" pitchFamily="66" charset="0"/>
                <a:ea typeface="Calibri" panose="020F0502020204030204" pitchFamily="34" charset="0"/>
                <a:cs typeface="Times New Roman" panose="02020603050405020304" pitchFamily="18" charset="0"/>
              </a:rPr>
              <a:t>indications</a:t>
            </a:r>
            <a:r>
              <a:rPr lang="fr-FR" sz="2600" dirty="0">
                <a:latin typeface="Comic Sans MS" panose="030F0702030302020204" pitchFamily="66" charset="0"/>
                <a:ea typeface="Calibri" panose="020F0502020204030204" pitchFamily="34" charset="0"/>
                <a:cs typeface="Times New Roman" panose="02020603050405020304" pitchFamily="18" charset="0"/>
              </a:rPr>
              <a:t> les plus </a:t>
            </a:r>
            <a:r>
              <a:rPr lang="fr-FR" sz="2600" b="1" dirty="0">
                <a:latin typeface="Comic Sans MS" panose="030F0702030302020204" pitchFamily="66" charset="0"/>
                <a:ea typeface="Calibri" panose="020F0502020204030204" pitchFamily="34" charset="0"/>
                <a:cs typeface="Times New Roman" panose="02020603050405020304" pitchFamily="18" charset="0"/>
              </a:rPr>
              <a:t>fréquentes</a:t>
            </a:r>
            <a:r>
              <a:rPr lang="fr-FR" sz="2600" dirty="0">
                <a:latin typeface="Comic Sans MS" panose="030F0702030302020204" pitchFamily="66" charset="0"/>
                <a:ea typeface="Calibri" panose="020F0502020204030204" pitchFamily="34" charset="0"/>
                <a:cs typeface="Times New Roman" panose="02020603050405020304" pitchFamily="18" charset="0"/>
              </a:rPr>
              <a:t> de la colposcopie étaient les lésions cytologiques à type LSIL (30,9%) et ASCUS (16,8%) </a:t>
            </a:r>
          </a:p>
        </p:txBody>
      </p:sp>
      <p:graphicFrame>
        <p:nvGraphicFramePr>
          <p:cNvPr id="4" name="Tableau 3"/>
          <p:cNvGraphicFramePr>
            <a:graphicFrameLocks noGrp="1"/>
          </p:cNvGraphicFramePr>
          <p:nvPr>
            <p:extLst>
              <p:ext uri="{D42A27DB-BD31-4B8C-83A1-F6EECF244321}">
                <p14:modId xmlns:p14="http://schemas.microsoft.com/office/powerpoint/2010/main" val="2887302159"/>
              </p:ext>
            </p:extLst>
          </p:nvPr>
        </p:nvGraphicFramePr>
        <p:xfrm>
          <a:off x="5303520" y="617971"/>
          <a:ext cx="6625244" cy="5419776"/>
        </p:xfrm>
        <a:graphic>
          <a:graphicData uri="http://schemas.openxmlformats.org/drawingml/2006/table">
            <a:tbl>
              <a:tblPr firstRow="1" firstCol="1" bandRow="1"/>
              <a:tblGrid>
                <a:gridCol w="4194673"/>
                <a:gridCol w="803145"/>
                <a:gridCol w="1627426"/>
              </a:tblGrid>
              <a:tr h="414784">
                <a:tc>
                  <a:txBody>
                    <a:bodyPr/>
                    <a:lstStyle/>
                    <a:p>
                      <a:pPr algn="just">
                        <a:lnSpc>
                          <a:spcPct val="150000"/>
                        </a:lnSpc>
                        <a:spcAft>
                          <a:spcPts val="0"/>
                        </a:spcAft>
                      </a:pPr>
                      <a:r>
                        <a:rPr lang="fr-FR" sz="1400" b="1" kern="100" dirty="0">
                          <a:effectLst/>
                          <a:latin typeface="Comic Sans MS" panose="030F0702030302020204" pitchFamily="66" charset="0"/>
                          <a:ea typeface="Calibri" panose="020F0502020204030204" pitchFamily="34" charset="0"/>
                          <a:cs typeface="Times New Roman" panose="02020603050405020304" pitchFamily="18" charset="0"/>
                        </a:rPr>
                        <a:t>Indications de la </a:t>
                      </a:r>
                      <a:r>
                        <a:rPr lang="fr-FR" sz="1600" b="1" kern="100" dirty="0">
                          <a:effectLst/>
                          <a:latin typeface="Comic Sans MS" panose="030F0702030302020204" pitchFamily="66" charset="0"/>
                          <a:ea typeface="Calibri" panose="020F0502020204030204" pitchFamily="34" charset="0"/>
                          <a:cs typeface="Times New Roman" panose="02020603050405020304" pitchFamily="18" charset="0"/>
                        </a:rPr>
                        <a:t>colposcopie</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5653" marR="65653"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75000"/>
                      </a:schemeClr>
                    </a:solidFill>
                  </a:tcPr>
                </a:tc>
                <a:tc>
                  <a:txBody>
                    <a:bodyPr/>
                    <a:lstStyle/>
                    <a:p>
                      <a:pPr algn="just">
                        <a:lnSpc>
                          <a:spcPct val="150000"/>
                        </a:lnSpc>
                        <a:spcAft>
                          <a:spcPts val="0"/>
                        </a:spcAft>
                      </a:pPr>
                      <a:r>
                        <a:rPr lang="fr-FR" sz="1400" b="1" kern="100">
                          <a:effectLst/>
                          <a:latin typeface="Comic Sans MS" panose="030F0702030302020204" pitchFamily="66" charset="0"/>
                          <a:ea typeface="Calibri" panose="020F0502020204030204" pitchFamily="34" charset="0"/>
                          <a:cs typeface="Times New Roman" panose="02020603050405020304" pitchFamily="18" charset="0"/>
                        </a:rPr>
                        <a:t>Effectif</a:t>
                      </a:r>
                      <a:endParaRPr lang="fr-FR" sz="14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5653" marR="65653"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75000"/>
                      </a:schemeClr>
                    </a:solidFill>
                  </a:tcPr>
                </a:tc>
                <a:tc>
                  <a:txBody>
                    <a:bodyPr/>
                    <a:lstStyle/>
                    <a:p>
                      <a:pPr algn="just">
                        <a:lnSpc>
                          <a:spcPct val="150000"/>
                        </a:lnSpc>
                        <a:spcAft>
                          <a:spcPts val="0"/>
                        </a:spcAft>
                      </a:pPr>
                      <a:r>
                        <a:rPr lang="fr-FR" sz="1400" b="1" kern="100">
                          <a:effectLst/>
                          <a:latin typeface="Comic Sans MS" panose="030F0702030302020204" pitchFamily="66" charset="0"/>
                          <a:ea typeface="Calibri" panose="020F0502020204030204" pitchFamily="34" charset="0"/>
                          <a:cs typeface="Times New Roman" panose="02020603050405020304" pitchFamily="18" charset="0"/>
                        </a:rPr>
                        <a:t>   Fréquence (%)</a:t>
                      </a:r>
                      <a:endParaRPr lang="fr-FR" sz="14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5653" marR="65653"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75000"/>
                      </a:schemeClr>
                    </a:solidFill>
                  </a:tcPr>
                </a:tc>
              </a:tr>
              <a:tr h="344968">
                <a:tc>
                  <a:txBody>
                    <a:bodyPr/>
                    <a:lstStyle/>
                    <a:p>
                      <a:pPr>
                        <a:lnSpc>
                          <a:spcPct val="150000"/>
                        </a:lnSpc>
                        <a:spcAft>
                          <a:spcPts val="0"/>
                        </a:spcAft>
                      </a:pPr>
                      <a:r>
                        <a:rPr lang="fr-FR" sz="1400" kern="1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Lésion </a:t>
                      </a:r>
                      <a:r>
                        <a:rPr lang="fr-FR" sz="1400" kern="100" dirty="0" err="1">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malpighienne</a:t>
                      </a:r>
                      <a:r>
                        <a:rPr lang="fr-FR" sz="1400" kern="1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 intra épithéliale bas grade</a:t>
                      </a:r>
                    </a:p>
                  </a:txBody>
                  <a:tcPr marL="65653" marR="65653" marT="0" marB="0">
                    <a:lnL>
                      <a:noFill/>
                    </a:lnL>
                    <a:lnR>
                      <a:noFill/>
                    </a:lnR>
                    <a:lnT w="12700" cap="flat" cmpd="sng" algn="ctr">
                      <a:solidFill>
                        <a:srgbClr val="7F7F7F"/>
                      </a:solidFill>
                      <a:prstDash val="solid"/>
                      <a:round/>
                      <a:headEnd type="none" w="med" len="med"/>
                      <a:tailEnd type="none" w="med" len="med"/>
                    </a:lnT>
                    <a:lnB>
                      <a:noFill/>
                    </a:lnB>
                    <a:solidFill>
                      <a:schemeClr val="bg1">
                        <a:lumMod val="75000"/>
                      </a:schemeClr>
                    </a:solidFill>
                  </a:tcPr>
                </a:tc>
                <a:tc>
                  <a:txBody>
                    <a:bodyPr/>
                    <a:lstStyle/>
                    <a:p>
                      <a:pPr algn="ctr">
                        <a:lnSpc>
                          <a:spcPct val="150000"/>
                        </a:lnSpc>
                        <a:spcAft>
                          <a:spcPts val="0"/>
                        </a:spcAft>
                      </a:pPr>
                      <a:r>
                        <a:rPr lang="fr-FR" sz="1400" kern="1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46</a:t>
                      </a:r>
                    </a:p>
                  </a:txBody>
                  <a:tcPr marL="65653" marR="65653" marT="0" marB="0" anchor="ctr">
                    <a:lnL>
                      <a:noFill/>
                    </a:lnL>
                    <a:lnR>
                      <a:noFill/>
                    </a:lnR>
                    <a:lnT w="12700" cap="flat" cmpd="sng" algn="ctr">
                      <a:solidFill>
                        <a:srgbClr val="7F7F7F"/>
                      </a:solidFill>
                      <a:prstDash val="solid"/>
                      <a:round/>
                      <a:headEnd type="none" w="med" len="med"/>
                      <a:tailEnd type="none" w="med" len="med"/>
                    </a:lnT>
                    <a:lnB>
                      <a:noFill/>
                    </a:lnB>
                    <a:solidFill>
                      <a:schemeClr val="bg1">
                        <a:lumMod val="75000"/>
                      </a:schemeClr>
                    </a:solidFill>
                  </a:tcPr>
                </a:tc>
                <a:tc>
                  <a:txBody>
                    <a:bodyPr/>
                    <a:lstStyle/>
                    <a:p>
                      <a:pPr algn="ctr">
                        <a:lnSpc>
                          <a:spcPct val="150000"/>
                        </a:lnSpc>
                        <a:spcAft>
                          <a:spcPts val="0"/>
                        </a:spcAft>
                      </a:pPr>
                      <a:r>
                        <a:rPr lang="fr-FR" sz="1400" kern="1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30,9</a:t>
                      </a:r>
                    </a:p>
                  </a:txBody>
                  <a:tcPr marL="65653" marR="65653" marT="0" marB="0" anchor="ctr">
                    <a:lnL>
                      <a:noFill/>
                    </a:lnL>
                    <a:lnR>
                      <a:noFill/>
                    </a:lnR>
                    <a:lnT w="12700" cap="flat" cmpd="sng" algn="ctr">
                      <a:solidFill>
                        <a:srgbClr val="7F7F7F"/>
                      </a:solidFill>
                      <a:prstDash val="solid"/>
                      <a:round/>
                      <a:headEnd type="none" w="med" len="med"/>
                      <a:tailEnd type="none" w="med" len="med"/>
                    </a:lnT>
                    <a:lnB>
                      <a:noFill/>
                    </a:lnB>
                    <a:solidFill>
                      <a:schemeClr val="bg1">
                        <a:lumMod val="75000"/>
                      </a:schemeClr>
                    </a:solidFill>
                  </a:tcPr>
                </a:tc>
              </a:tr>
              <a:tr h="344968">
                <a:tc>
                  <a:txBody>
                    <a:bodyPr/>
                    <a:lstStyle/>
                    <a:p>
                      <a:pPr>
                        <a:lnSpc>
                          <a:spcPct val="150000"/>
                        </a:lnSpc>
                        <a:spcAft>
                          <a:spcPts val="0"/>
                        </a:spcAft>
                      </a:pPr>
                      <a:r>
                        <a:rPr lang="fr-FR" sz="1400" b="1" kern="100">
                          <a:effectLst/>
                          <a:latin typeface="Comic Sans MS" panose="030F0702030302020204" pitchFamily="66" charset="0"/>
                          <a:ea typeface="Calibri" panose="020F0502020204030204" pitchFamily="34" charset="0"/>
                          <a:cs typeface="Times New Roman" panose="02020603050405020304" pitchFamily="18" charset="0"/>
                        </a:rPr>
                        <a:t>Lésion malpighienne intra épithéliale haut grade</a:t>
                      </a:r>
                    </a:p>
                  </a:txBody>
                  <a:tcPr marL="65653" marR="65653" marT="0" marB="0">
                    <a:lnL>
                      <a:noFill/>
                    </a:lnL>
                    <a:lnR>
                      <a:noFill/>
                    </a:lnR>
                    <a:lnT>
                      <a:noFill/>
                    </a:lnT>
                    <a:lnB>
                      <a:noFill/>
                    </a:lnB>
                    <a:solidFill>
                      <a:schemeClr val="bg1">
                        <a:lumMod val="75000"/>
                      </a:schemeClr>
                    </a:solidFill>
                  </a:tcPr>
                </a:tc>
                <a:tc>
                  <a:txBody>
                    <a:bodyPr/>
                    <a:lstStyle/>
                    <a:p>
                      <a:pPr algn="ctr">
                        <a:lnSpc>
                          <a:spcPct val="150000"/>
                        </a:lnSpc>
                        <a:spcAft>
                          <a:spcPts val="0"/>
                        </a:spcAft>
                      </a:pPr>
                      <a:r>
                        <a:rPr lang="fr-FR" sz="1400" b="1" kern="100" dirty="0">
                          <a:effectLst/>
                          <a:latin typeface="Comic Sans MS" panose="030F0702030302020204" pitchFamily="66" charset="0"/>
                          <a:ea typeface="Calibri" panose="020F0502020204030204" pitchFamily="34" charset="0"/>
                          <a:cs typeface="Times New Roman" panose="02020603050405020304" pitchFamily="18" charset="0"/>
                        </a:rPr>
                        <a:t>8</a:t>
                      </a:r>
                    </a:p>
                  </a:txBody>
                  <a:tcPr marL="65653" marR="65653" marT="0" marB="0" anchor="ctr">
                    <a:lnL>
                      <a:noFill/>
                    </a:lnL>
                    <a:lnR>
                      <a:noFill/>
                    </a:lnR>
                    <a:lnT>
                      <a:noFill/>
                    </a:lnT>
                    <a:lnB>
                      <a:noFill/>
                    </a:lnB>
                    <a:solidFill>
                      <a:schemeClr val="bg1">
                        <a:lumMod val="75000"/>
                      </a:schemeClr>
                    </a:solidFill>
                  </a:tcPr>
                </a:tc>
                <a:tc>
                  <a:txBody>
                    <a:bodyPr/>
                    <a:lstStyle/>
                    <a:p>
                      <a:pPr algn="ctr">
                        <a:lnSpc>
                          <a:spcPct val="150000"/>
                        </a:lnSpc>
                        <a:spcAft>
                          <a:spcPts val="0"/>
                        </a:spcAft>
                      </a:pPr>
                      <a:r>
                        <a:rPr lang="fr-FR" sz="1400" kern="100">
                          <a:effectLst/>
                          <a:latin typeface="Comic Sans MS" panose="030F0702030302020204" pitchFamily="66" charset="0"/>
                          <a:ea typeface="Calibri" panose="020F0502020204030204" pitchFamily="34" charset="0"/>
                          <a:cs typeface="Times New Roman" panose="02020603050405020304" pitchFamily="18" charset="0"/>
                        </a:rPr>
                        <a:t>5,4</a:t>
                      </a:r>
                    </a:p>
                  </a:txBody>
                  <a:tcPr marL="65653" marR="65653" marT="0" marB="0" anchor="ctr">
                    <a:lnL>
                      <a:noFill/>
                    </a:lnL>
                    <a:lnR>
                      <a:noFill/>
                    </a:lnR>
                    <a:lnT>
                      <a:noFill/>
                    </a:lnT>
                    <a:lnB>
                      <a:noFill/>
                    </a:lnB>
                    <a:solidFill>
                      <a:schemeClr val="bg1">
                        <a:lumMod val="75000"/>
                      </a:schemeClr>
                    </a:solidFill>
                  </a:tcPr>
                </a:tc>
              </a:tr>
              <a:tr h="344968">
                <a:tc>
                  <a:txBody>
                    <a:bodyPr/>
                    <a:lstStyle/>
                    <a:p>
                      <a:pPr>
                        <a:lnSpc>
                          <a:spcPct val="150000"/>
                        </a:lnSpc>
                        <a:spcAft>
                          <a:spcPts val="0"/>
                        </a:spcAft>
                      </a:pPr>
                      <a:r>
                        <a:rPr lang="fr-FR" sz="1400" kern="1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ASCUS</a:t>
                      </a:r>
                    </a:p>
                  </a:txBody>
                  <a:tcPr marL="65653" marR="65653" marT="0" marB="0">
                    <a:lnL>
                      <a:noFill/>
                    </a:lnL>
                    <a:lnR>
                      <a:noFill/>
                    </a:lnR>
                    <a:lnT>
                      <a:noFill/>
                    </a:lnT>
                    <a:lnB>
                      <a:noFill/>
                    </a:lnB>
                    <a:solidFill>
                      <a:schemeClr val="bg1">
                        <a:lumMod val="75000"/>
                      </a:schemeClr>
                    </a:solidFill>
                  </a:tcPr>
                </a:tc>
                <a:tc>
                  <a:txBody>
                    <a:bodyPr/>
                    <a:lstStyle/>
                    <a:p>
                      <a:pPr algn="ctr">
                        <a:lnSpc>
                          <a:spcPct val="150000"/>
                        </a:lnSpc>
                        <a:spcAft>
                          <a:spcPts val="0"/>
                        </a:spcAft>
                      </a:pPr>
                      <a:r>
                        <a:rPr lang="fr-FR" sz="1400" kern="1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25</a:t>
                      </a:r>
                    </a:p>
                  </a:txBody>
                  <a:tcPr marL="65653" marR="65653" marT="0" marB="0" anchor="ctr">
                    <a:lnL>
                      <a:noFill/>
                    </a:lnL>
                    <a:lnR>
                      <a:noFill/>
                    </a:lnR>
                    <a:lnT>
                      <a:noFill/>
                    </a:lnT>
                    <a:lnB>
                      <a:noFill/>
                    </a:lnB>
                    <a:solidFill>
                      <a:schemeClr val="bg1">
                        <a:lumMod val="75000"/>
                      </a:schemeClr>
                    </a:solidFill>
                  </a:tcPr>
                </a:tc>
                <a:tc>
                  <a:txBody>
                    <a:bodyPr/>
                    <a:lstStyle/>
                    <a:p>
                      <a:pPr algn="ctr">
                        <a:lnSpc>
                          <a:spcPct val="150000"/>
                        </a:lnSpc>
                        <a:spcAft>
                          <a:spcPts val="0"/>
                        </a:spcAft>
                      </a:pPr>
                      <a:r>
                        <a:rPr lang="fr-FR" sz="1400" kern="100">
                          <a:effectLst/>
                          <a:latin typeface="Comic Sans MS" panose="030F0702030302020204" pitchFamily="66" charset="0"/>
                          <a:ea typeface="Calibri" panose="020F0502020204030204" pitchFamily="34" charset="0"/>
                          <a:cs typeface="Times New Roman" panose="02020603050405020304" pitchFamily="18" charset="0"/>
                        </a:rPr>
                        <a:t>16,8</a:t>
                      </a:r>
                    </a:p>
                  </a:txBody>
                  <a:tcPr marL="65653" marR="65653" marT="0" marB="0" anchor="ctr">
                    <a:lnL>
                      <a:noFill/>
                    </a:lnL>
                    <a:lnR>
                      <a:noFill/>
                    </a:lnR>
                    <a:lnT>
                      <a:noFill/>
                    </a:lnT>
                    <a:lnB>
                      <a:noFill/>
                    </a:lnB>
                    <a:solidFill>
                      <a:schemeClr val="bg1">
                        <a:lumMod val="75000"/>
                      </a:schemeClr>
                    </a:solidFill>
                  </a:tcPr>
                </a:tc>
              </a:tr>
              <a:tr h="344968">
                <a:tc>
                  <a:txBody>
                    <a:bodyPr/>
                    <a:lstStyle/>
                    <a:p>
                      <a:pPr>
                        <a:lnSpc>
                          <a:spcPct val="150000"/>
                        </a:lnSpc>
                        <a:spcAft>
                          <a:spcPts val="0"/>
                        </a:spcAft>
                      </a:pPr>
                      <a:r>
                        <a:rPr lang="fr-FR" sz="1400" b="1" kern="100" dirty="0">
                          <a:effectLst/>
                          <a:latin typeface="Comic Sans MS" panose="030F0702030302020204" pitchFamily="66" charset="0"/>
                          <a:ea typeface="Calibri" panose="020F0502020204030204" pitchFamily="34" charset="0"/>
                          <a:cs typeface="Times New Roman" panose="02020603050405020304" pitchFamily="18" charset="0"/>
                        </a:rPr>
                        <a:t>ASCH</a:t>
                      </a:r>
                    </a:p>
                  </a:txBody>
                  <a:tcPr marL="65653" marR="65653" marT="0" marB="0">
                    <a:lnL>
                      <a:noFill/>
                    </a:lnL>
                    <a:lnR>
                      <a:noFill/>
                    </a:lnR>
                    <a:lnT>
                      <a:noFill/>
                    </a:lnT>
                    <a:lnB>
                      <a:noFill/>
                    </a:lnB>
                    <a:solidFill>
                      <a:schemeClr val="bg1">
                        <a:lumMod val="75000"/>
                      </a:schemeClr>
                    </a:solidFill>
                  </a:tcPr>
                </a:tc>
                <a:tc>
                  <a:txBody>
                    <a:bodyPr/>
                    <a:lstStyle/>
                    <a:p>
                      <a:pPr algn="ctr">
                        <a:lnSpc>
                          <a:spcPct val="150000"/>
                        </a:lnSpc>
                        <a:spcAft>
                          <a:spcPts val="0"/>
                        </a:spcAft>
                      </a:pPr>
                      <a:r>
                        <a:rPr lang="fr-FR" sz="1400" b="1" kern="100" dirty="0">
                          <a:effectLst/>
                          <a:latin typeface="Comic Sans MS" panose="030F0702030302020204" pitchFamily="66" charset="0"/>
                          <a:ea typeface="Calibri" panose="020F0502020204030204" pitchFamily="34" charset="0"/>
                          <a:cs typeface="Times New Roman" panose="02020603050405020304" pitchFamily="18" charset="0"/>
                        </a:rPr>
                        <a:t>8</a:t>
                      </a:r>
                    </a:p>
                  </a:txBody>
                  <a:tcPr marL="65653" marR="65653" marT="0" marB="0" anchor="ctr">
                    <a:lnL>
                      <a:noFill/>
                    </a:lnL>
                    <a:lnR>
                      <a:noFill/>
                    </a:lnR>
                    <a:lnT>
                      <a:noFill/>
                    </a:lnT>
                    <a:lnB>
                      <a:noFill/>
                    </a:lnB>
                    <a:solidFill>
                      <a:schemeClr val="bg1">
                        <a:lumMod val="75000"/>
                      </a:schemeClr>
                    </a:solidFill>
                  </a:tcPr>
                </a:tc>
                <a:tc>
                  <a:txBody>
                    <a:bodyPr/>
                    <a:lstStyle/>
                    <a:p>
                      <a:pPr algn="ctr">
                        <a:lnSpc>
                          <a:spcPct val="150000"/>
                        </a:lnSpc>
                        <a:spcAft>
                          <a:spcPts val="0"/>
                        </a:spcAft>
                      </a:pPr>
                      <a:r>
                        <a:rPr lang="fr-FR" sz="1400" kern="100">
                          <a:effectLst/>
                          <a:latin typeface="Comic Sans MS" panose="030F0702030302020204" pitchFamily="66" charset="0"/>
                          <a:ea typeface="Calibri" panose="020F0502020204030204" pitchFamily="34" charset="0"/>
                          <a:cs typeface="Times New Roman" panose="02020603050405020304" pitchFamily="18" charset="0"/>
                        </a:rPr>
                        <a:t>5,4</a:t>
                      </a:r>
                    </a:p>
                  </a:txBody>
                  <a:tcPr marL="65653" marR="65653" marT="0" marB="0" anchor="ctr">
                    <a:lnL>
                      <a:noFill/>
                    </a:lnL>
                    <a:lnR>
                      <a:noFill/>
                    </a:lnR>
                    <a:lnT>
                      <a:noFill/>
                    </a:lnT>
                    <a:lnB>
                      <a:noFill/>
                    </a:lnB>
                    <a:solidFill>
                      <a:schemeClr val="bg1">
                        <a:lumMod val="75000"/>
                      </a:schemeClr>
                    </a:solidFill>
                  </a:tcPr>
                </a:tc>
              </a:tr>
              <a:tr h="344968">
                <a:tc>
                  <a:txBody>
                    <a:bodyPr/>
                    <a:lstStyle/>
                    <a:p>
                      <a:pPr>
                        <a:lnSpc>
                          <a:spcPct val="150000"/>
                        </a:lnSpc>
                        <a:spcAft>
                          <a:spcPts val="0"/>
                        </a:spcAft>
                      </a:pPr>
                      <a:r>
                        <a:rPr lang="fr-FR" sz="1400" b="1" kern="100" dirty="0">
                          <a:solidFill>
                            <a:srgbClr val="FFC000"/>
                          </a:solidFill>
                          <a:effectLst/>
                          <a:latin typeface="Comic Sans MS" panose="030F0702030302020204" pitchFamily="66" charset="0"/>
                          <a:ea typeface="Calibri" panose="020F0502020204030204" pitchFamily="34" charset="0"/>
                          <a:cs typeface="Times New Roman" panose="02020603050405020304" pitchFamily="18" charset="0"/>
                        </a:rPr>
                        <a:t>Frottis cervico-utérin inflammatoire</a:t>
                      </a:r>
                    </a:p>
                  </a:txBody>
                  <a:tcPr marL="65653" marR="65653" marT="0" marB="0">
                    <a:lnL>
                      <a:noFill/>
                    </a:lnL>
                    <a:lnR>
                      <a:noFill/>
                    </a:lnR>
                    <a:lnT>
                      <a:noFill/>
                    </a:lnT>
                    <a:lnB>
                      <a:noFill/>
                    </a:lnB>
                    <a:solidFill>
                      <a:schemeClr val="bg1">
                        <a:lumMod val="75000"/>
                      </a:schemeClr>
                    </a:solidFill>
                  </a:tcPr>
                </a:tc>
                <a:tc>
                  <a:txBody>
                    <a:bodyPr/>
                    <a:lstStyle/>
                    <a:p>
                      <a:pPr algn="ctr">
                        <a:lnSpc>
                          <a:spcPct val="150000"/>
                        </a:lnSpc>
                        <a:spcAft>
                          <a:spcPts val="0"/>
                        </a:spcAft>
                      </a:pPr>
                      <a:r>
                        <a:rPr lang="fr-FR" sz="1400" b="1" kern="100" dirty="0">
                          <a:solidFill>
                            <a:srgbClr val="FFC000"/>
                          </a:solidFill>
                          <a:effectLst/>
                          <a:latin typeface="Comic Sans MS" panose="030F0702030302020204" pitchFamily="66" charset="0"/>
                          <a:ea typeface="Calibri" panose="020F0502020204030204" pitchFamily="34" charset="0"/>
                          <a:cs typeface="Times New Roman" panose="02020603050405020304" pitchFamily="18" charset="0"/>
                        </a:rPr>
                        <a:t>11</a:t>
                      </a:r>
                    </a:p>
                  </a:txBody>
                  <a:tcPr marL="65653" marR="65653" marT="0" marB="0" anchor="ctr">
                    <a:lnL>
                      <a:noFill/>
                    </a:lnL>
                    <a:lnR>
                      <a:noFill/>
                    </a:lnR>
                    <a:lnT>
                      <a:noFill/>
                    </a:lnT>
                    <a:lnB>
                      <a:noFill/>
                    </a:lnB>
                    <a:solidFill>
                      <a:schemeClr val="bg1">
                        <a:lumMod val="75000"/>
                      </a:schemeClr>
                    </a:solidFill>
                  </a:tcPr>
                </a:tc>
                <a:tc>
                  <a:txBody>
                    <a:bodyPr/>
                    <a:lstStyle/>
                    <a:p>
                      <a:pPr algn="ctr">
                        <a:lnSpc>
                          <a:spcPct val="150000"/>
                        </a:lnSpc>
                        <a:spcAft>
                          <a:spcPts val="0"/>
                        </a:spcAft>
                      </a:pPr>
                      <a:r>
                        <a:rPr lang="fr-FR" sz="1400" kern="100">
                          <a:effectLst/>
                          <a:latin typeface="Comic Sans MS" panose="030F0702030302020204" pitchFamily="66" charset="0"/>
                          <a:ea typeface="Calibri" panose="020F0502020204030204" pitchFamily="34" charset="0"/>
                          <a:cs typeface="Times New Roman" panose="02020603050405020304" pitchFamily="18" charset="0"/>
                        </a:rPr>
                        <a:t>7,4</a:t>
                      </a:r>
                    </a:p>
                  </a:txBody>
                  <a:tcPr marL="65653" marR="65653" marT="0" marB="0" anchor="ctr">
                    <a:lnL>
                      <a:noFill/>
                    </a:lnL>
                    <a:lnR>
                      <a:noFill/>
                    </a:lnR>
                    <a:lnT>
                      <a:noFill/>
                    </a:lnT>
                    <a:lnB>
                      <a:noFill/>
                    </a:lnB>
                    <a:solidFill>
                      <a:schemeClr val="bg1">
                        <a:lumMod val="75000"/>
                      </a:schemeClr>
                    </a:solidFill>
                  </a:tcPr>
                </a:tc>
              </a:tr>
              <a:tr h="344968">
                <a:tc>
                  <a:txBody>
                    <a:bodyPr/>
                    <a:lstStyle/>
                    <a:p>
                      <a:pPr>
                        <a:lnSpc>
                          <a:spcPct val="150000"/>
                        </a:lnSpc>
                        <a:spcAft>
                          <a:spcPts val="0"/>
                        </a:spcAft>
                      </a:pPr>
                      <a:r>
                        <a:rPr lang="fr-FR" sz="1400" kern="100" dirty="0">
                          <a:effectLst/>
                          <a:latin typeface="Comic Sans MS" panose="030F0702030302020204" pitchFamily="66" charset="0"/>
                          <a:ea typeface="Calibri" panose="020F0502020204030204" pitchFamily="34" charset="0"/>
                          <a:cs typeface="Times New Roman" panose="02020603050405020304" pitchFamily="18" charset="0"/>
                        </a:rPr>
                        <a:t>Métrorragies</a:t>
                      </a:r>
                    </a:p>
                  </a:txBody>
                  <a:tcPr marL="65653" marR="65653" marT="0" marB="0">
                    <a:lnL>
                      <a:noFill/>
                    </a:lnL>
                    <a:lnR>
                      <a:noFill/>
                    </a:lnR>
                    <a:lnT>
                      <a:noFill/>
                    </a:lnT>
                    <a:lnB>
                      <a:noFill/>
                    </a:lnB>
                    <a:solidFill>
                      <a:schemeClr val="bg1">
                        <a:lumMod val="75000"/>
                      </a:schemeClr>
                    </a:solidFill>
                  </a:tcPr>
                </a:tc>
                <a:tc>
                  <a:txBody>
                    <a:bodyPr/>
                    <a:lstStyle/>
                    <a:p>
                      <a:pPr algn="ctr">
                        <a:lnSpc>
                          <a:spcPct val="150000"/>
                        </a:lnSpc>
                        <a:spcAft>
                          <a:spcPts val="0"/>
                        </a:spcAft>
                      </a:pPr>
                      <a:r>
                        <a:rPr lang="fr-FR" sz="1400" kern="100">
                          <a:effectLst/>
                          <a:latin typeface="Comic Sans MS" panose="030F0702030302020204" pitchFamily="66" charset="0"/>
                          <a:ea typeface="Calibri" panose="020F0502020204030204" pitchFamily="34" charset="0"/>
                          <a:cs typeface="Times New Roman" panose="02020603050405020304" pitchFamily="18" charset="0"/>
                        </a:rPr>
                        <a:t>4</a:t>
                      </a:r>
                    </a:p>
                  </a:txBody>
                  <a:tcPr marL="65653" marR="65653" marT="0" marB="0" anchor="ctr">
                    <a:lnL>
                      <a:noFill/>
                    </a:lnL>
                    <a:lnR>
                      <a:noFill/>
                    </a:lnR>
                    <a:lnT>
                      <a:noFill/>
                    </a:lnT>
                    <a:lnB>
                      <a:noFill/>
                    </a:lnB>
                    <a:solidFill>
                      <a:schemeClr val="bg1">
                        <a:lumMod val="75000"/>
                      </a:schemeClr>
                    </a:solidFill>
                  </a:tcPr>
                </a:tc>
                <a:tc>
                  <a:txBody>
                    <a:bodyPr/>
                    <a:lstStyle/>
                    <a:p>
                      <a:pPr algn="ctr">
                        <a:lnSpc>
                          <a:spcPct val="150000"/>
                        </a:lnSpc>
                        <a:spcAft>
                          <a:spcPts val="0"/>
                        </a:spcAft>
                      </a:pPr>
                      <a:r>
                        <a:rPr lang="fr-FR" sz="1400" kern="100">
                          <a:effectLst/>
                          <a:latin typeface="Comic Sans MS" panose="030F0702030302020204" pitchFamily="66" charset="0"/>
                          <a:ea typeface="Calibri" panose="020F0502020204030204" pitchFamily="34" charset="0"/>
                          <a:cs typeface="Times New Roman" panose="02020603050405020304" pitchFamily="18" charset="0"/>
                        </a:rPr>
                        <a:t>2,7</a:t>
                      </a:r>
                    </a:p>
                  </a:txBody>
                  <a:tcPr marL="65653" marR="65653" marT="0" marB="0" anchor="ctr">
                    <a:lnL>
                      <a:noFill/>
                    </a:lnL>
                    <a:lnR>
                      <a:noFill/>
                    </a:lnR>
                    <a:lnT>
                      <a:noFill/>
                    </a:lnT>
                    <a:lnB>
                      <a:noFill/>
                    </a:lnB>
                    <a:solidFill>
                      <a:schemeClr val="bg1">
                        <a:lumMod val="75000"/>
                      </a:schemeClr>
                    </a:solidFill>
                  </a:tcPr>
                </a:tc>
              </a:tr>
              <a:tr h="344968">
                <a:tc>
                  <a:txBody>
                    <a:bodyPr/>
                    <a:lstStyle/>
                    <a:p>
                      <a:pPr>
                        <a:lnSpc>
                          <a:spcPct val="150000"/>
                        </a:lnSpc>
                        <a:spcAft>
                          <a:spcPts val="0"/>
                        </a:spcAft>
                      </a:pPr>
                      <a:r>
                        <a:rPr lang="fr-FR" sz="1400" kern="1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Résultats IVA / IVL douteux</a:t>
                      </a:r>
                    </a:p>
                  </a:txBody>
                  <a:tcPr marL="65653" marR="65653" marT="0" marB="0">
                    <a:lnL>
                      <a:noFill/>
                    </a:lnL>
                    <a:lnR>
                      <a:noFill/>
                    </a:lnR>
                    <a:lnT>
                      <a:noFill/>
                    </a:lnT>
                    <a:lnB>
                      <a:noFill/>
                    </a:lnB>
                    <a:solidFill>
                      <a:schemeClr val="bg1">
                        <a:lumMod val="75000"/>
                      </a:schemeClr>
                    </a:solidFill>
                  </a:tcPr>
                </a:tc>
                <a:tc>
                  <a:txBody>
                    <a:bodyPr/>
                    <a:lstStyle/>
                    <a:p>
                      <a:pPr algn="ctr">
                        <a:lnSpc>
                          <a:spcPct val="150000"/>
                        </a:lnSpc>
                        <a:spcAft>
                          <a:spcPts val="0"/>
                        </a:spcAft>
                      </a:pPr>
                      <a:r>
                        <a:rPr lang="fr-FR" sz="1400" kern="1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22</a:t>
                      </a:r>
                    </a:p>
                  </a:txBody>
                  <a:tcPr marL="65653" marR="65653" marT="0" marB="0" anchor="ctr">
                    <a:lnL>
                      <a:noFill/>
                    </a:lnL>
                    <a:lnR>
                      <a:noFill/>
                    </a:lnR>
                    <a:lnT>
                      <a:noFill/>
                    </a:lnT>
                    <a:lnB>
                      <a:noFill/>
                    </a:lnB>
                    <a:solidFill>
                      <a:schemeClr val="bg1">
                        <a:lumMod val="75000"/>
                      </a:schemeClr>
                    </a:solidFill>
                  </a:tcPr>
                </a:tc>
                <a:tc>
                  <a:txBody>
                    <a:bodyPr/>
                    <a:lstStyle/>
                    <a:p>
                      <a:pPr algn="ctr">
                        <a:lnSpc>
                          <a:spcPct val="150000"/>
                        </a:lnSpc>
                        <a:spcAft>
                          <a:spcPts val="0"/>
                        </a:spcAft>
                      </a:pPr>
                      <a:r>
                        <a:rPr lang="fr-FR" sz="1400" kern="100">
                          <a:effectLst/>
                          <a:latin typeface="Comic Sans MS" panose="030F0702030302020204" pitchFamily="66" charset="0"/>
                          <a:ea typeface="Calibri" panose="020F0502020204030204" pitchFamily="34" charset="0"/>
                          <a:cs typeface="Times New Roman" panose="02020603050405020304" pitchFamily="18" charset="0"/>
                        </a:rPr>
                        <a:t>14,8</a:t>
                      </a:r>
                    </a:p>
                  </a:txBody>
                  <a:tcPr marL="65653" marR="65653" marT="0" marB="0" anchor="ctr">
                    <a:lnL>
                      <a:noFill/>
                    </a:lnL>
                    <a:lnR>
                      <a:noFill/>
                    </a:lnR>
                    <a:lnT>
                      <a:noFill/>
                    </a:lnT>
                    <a:lnB>
                      <a:noFill/>
                    </a:lnB>
                    <a:solidFill>
                      <a:schemeClr val="bg1">
                        <a:lumMod val="75000"/>
                      </a:schemeClr>
                    </a:solidFill>
                  </a:tcPr>
                </a:tc>
              </a:tr>
              <a:tr h="344968">
                <a:tc>
                  <a:txBody>
                    <a:bodyPr/>
                    <a:lstStyle/>
                    <a:p>
                      <a:pPr>
                        <a:lnSpc>
                          <a:spcPct val="150000"/>
                        </a:lnSpc>
                        <a:spcAft>
                          <a:spcPts val="0"/>
                        </a:spcAft>
                      </a:pPr>
                      <a:r>
                        <a:rPr lang="fr-FR" sz="1400" kern="100" dirty="0">
                          <a:effectLst/>
                          <a:latin typeface="Comic Sans MS" panose="030F0702030302020204" pitchFamily="66" charset="0"/>
                          <a:ea typeface="Calibri" panose="020F0502020204030204" pitchFamily="34" charset="0"/>
                          <a:cs typeface="Times New Roman" panose="02020603050405020304" pitchFamily="18" charset="0"/>
                        </a:rPr>
                        <a:t>Surveillance post thérapeutique</a:t>
                      </a:r>
                    </a:p>
                  </a:txBody>
                  <a:tcPr marL="65653" marR="65653" marT="0" marB="0">
                    <a:lnL>
                      <a:noFill/>
                    </a:lnL>
                    <a:lnR>
                      <a:noFill/>
                    </a:lnR>
                    <a:lnT>
                      <a:noFill/>
                    </a:lnT>
                    <a:lnB>
                      <a:noFill/>
                    </a:lnB>
                    <a:solidFill>
                      <a:schemeClr val="bg1">
                        <a:lumMod val="75000"/>
                      </a:schemeClr>
                    </a:solidFill>
                  </a:tcPr>
                </a:tc>
                <a:tc>
                  <a:txBody>
                    <a:bodyPr/>
                    <a:lstStyle/>
                    <a:p>
                      <a:pPr algn="ctr">
                        <a:lnSpc>
                          <a:spcPct val="150000"/>
                        </a:lnSpc>
                        <a:spcAft>
                          <a:spcPts val="0"/>
                        </a:spcAft>
                      </a:pPr>
                      <a:r>
                        <a:rPr lang="fr-FR" sz="1400" kern="100" dirty="0">
                          <a:effectLst/>
                          <a:latin typeface="Comic Sans MS" panose="030F0702030302020204" pitchFamily="66" charset="0"/>
                          <a:ea typeface="Calibri" panose="020F0502020204030204" pitchFamily="34" charset="0"/>
                          <a:cs typeface="Times New Roman" panose="02020603050405020304" pitchFamily="18" charset="0"/>
                        </a:rPr>
                        <a:t>6</a:t>
                      </a:r>
                    </a:p>
                  </a:txBody>
                  <a:tcPr marL="65653" marR="65653" marT="0" marB="0" anchor="ctr">
                    <a:lnL>
                      <a:noFill/>
                    </a:lnL>
                    <a:lnR>
                      <a:noFill/>
                    </a:lnR>
                    <a:lnT>
                      <a:noFill/>
                    </a:lnT>
                    <a:lnB>
                      <a:noFill/>
                    </a:lnB>
                    <a:solidFill>
                      <a:schemeClr val="bg1">
                        <a:lumMod val="75000"/>
                      </a:schemeClr>
                    </a:solidFill>
                  </a:tcPr>
                </a:tc>
                <a:tc>
                  <a:txBody>
                    <a:bodyPr/>
                    <a:lstStyle/>
                    <a:p>
                      <a:pPr algn="ctr">
                        <a:lnSpc>
                          <a:spcPct val="150000"/>
                        </a:lnSpc>
                        <a:spcAft>
                          <a:spcPts val="0"/>
                        </a:spcAft>
                      </a:pPr>
                      <a:r>
                        <a:rPr lang="fr-FR" sz="1400" kern="100">
                          <a:effectLst/>
                          <a:latin typeface="Comic Sans MS" panose="030F0702030302020204" pitchFamily="66" charset="0"/>
                          <a:ea typeface="Calibri" panose="020F0502020204030204" pitchFamily="34" charset="0"/>
                          <a:cs typeface="Times New Roman" panose="02020603050405020304" pitchFamily="18" charset="0"/>
                        </a:rPr>
                        <a:t>4</a:t>
                      </a:r>
                    </a:p>
                  </a:txBody>
                  <a:tcPr marL="65653" marR="65653" marT="0" marB="0" anchor="ctr">
                    <a:lnL>
                      <a:noFill/>
                    </a:lnL>
                    <a:lnR>
                      <a:noFill/>
                    </a:lnR>
                    <a:lnT>
                      <a:noFill/>
                    </a:lnT>
                    <a:lnB>
                      <a:noFill/>
                    </a:lnB>
                    <a:solidFill>
                      <a:schemeClr val="bg1">
                        <a:lumMod val="75000"/>
                      </a:schemeClr>
                    </a:solidFill>
                  </a:tcPr>
                </a:tc>
              </a:tr>
              <a:tr h="344968">
                <a:tc>
                  <a:txBody>
                    <a:bodyPr/>
                    <a:lstStyle/>
                    <a:p>
                      <a:pPr>
                        <a:lnSpc>
                          <a:spcPct val="150000"/>
                        </a:lnSpc>
                        <a:spcAft>
                          <a:spcPts val="0"/>
                        </a:spcAft>
                      </a:pPr>
                      <a:r>
                        <a:rPr lang="fr-FR" sz="1400" b="1" kern="100" dirty="0">
                          <a:solidFill>
                            <a:srgbClr val="FFC000"/>
                          </a:solidFill>
                          <a:effectLst/>
                          <a:latin typeface="Comic Sans MS" panose="030F0702030302020204" pitchFamily="66" charset="0"/>
                          <a:ea typeface="Calibri" panose="020F0502020204030204" pitchFamily="34" charset="0"/>
                          <a:cs typeface="Times New Roman" panose="02020603050405020304" pitchFamily="18" charset="0"/>
                        </a:rPr>
                        <a:t>Tumeur cervicale</a:t>
                      </a:r>
                    </a:p>
                  </a:txBody>
                  <a:tcPr marL="65653" marR="65653" marT="0" marB="0">
                    <a:lnL>
                      <a:noFill/>
                    </a:lnL>
                    <a:lnR>
                      <a:noFill/>
                    </a:lnR>
                    <a:lnT>
                      <a:noFill/>
                    </a:lnT>
                    <a:lnB>
                      <a:noFill/>
                    </a:lnB>
                    <a:solidFill>
                      <a:schemeClr val="bg1">
                        <a:lumMod val="75000"/>
                      </a:schemeClr>
                    </a:solidFill>
                  </a:tcPr>
                </a:tc>
                <a:tc>
                  <a:txBody>
                    <a:bodyPr/>
                    <a:lstStyle/>
                    <a:p>
                      <a:pPr algn="ctr">
                        <a:lnSpc>
                          <a:spcPct val="150000"/>
                        </a:lnSpc>
                        <a:spcAft>
                          <a:spcPts val="0"/>
                        </a:spcAft>
                      </a:pPr>
                      <a:r>
                        <a:rPr lang="fr-FR" sz="1400" b="1" kern="100" dirty="0">
                          <a:solidFill>
                            <a:srgbClr val="FFC000"/>
                          </a:solidFill>
                          <a:effectLst/>
                          <a:latin typeface="Comic Sans MS" panose="030F0702030302020204" pitchFamily="66" charset="0"/>
                          <a:ea typeface="Calibri" panose="020F0502020204030204" pitchFamily="34" charset="0"/>
                          <a:cs typeface="Times New Roman" panose="02020603050405020304" pitchFamily="18" charset="0"/>
                        </a:rPr>
                        <a:t>4</a:t>
                      </a:r>
                    </a:p>
                  </a:txBody>
                  <a:tcPr marL="65653" marR="65653" marT="0" marB="0" anchor="ctr">
                    <a:lnL>
                      <a:noFill/>
                    </a:lnL>
                    <a:lnR>
                      <a:noFill/>
                    </a:lnR>
                    <a:lnT>
                      <a:noFill/>
                    </a:lnT>
                    <a:lnB>
                      <a:noFill/>
                    </a:lnB>
                    <a:solidFill>
                      <a:schemeClr val="bg1">
                        <a:lumMod val="75000"/>
                      </a:schemeClr>
                    </a:solidFill>
                  </a:tcPr>
                </a:tc>
                <a:tc>
                  <a:txBody>
                    <a:bodyPr/>
                    <a:lstStyle/>
                    <a:p>
                      <a:pPr algn="ctr">
                        <a:lnSpc>
                          <a:spcPct val="150000"/>
                        </a:lnSpc>
                        <a:spcAft>
                          <a:spcPts val="0"/>
                        </a:spcAft>
                      </a:pPr>
                      <a:r>
                        <a:rPr lang="fr-FR" sz="1400" kern="100">
                          <a:effectLst/>
                          <a:latin typeface="Comic Sans MS" panose="030F0702030302020204" pitchFamily="66" charset="0"/>
                          <a:ea typeface="Calibri" panose="020F0502020204030204" pitchFamily="34" charset="0"/>
                          <a:cs typeface="Times New Roman" panose="02020603050405020304" pitchFamily="18" charset="0"/>
                        </a:rPr>
                        <a:t>2,7</a:t>
                      </a:r>
                    </a:p>
                  </a:txBody>
                  <a:tcPr marL="65653" marR="65653" marT="0" marB="0" anchor="ctr">
                    <a:lnL>
                      <a:noFill/>
                    </a:lnL>
                    <a:lnR>
                      <a:noFill/>
                    </a:lnR>
                    <a:lnT>
                      <a:noFill/>
                    </a:lnT>
                    <a:lnB>
                      <a:noFill/>
                    </a:lnB>
                    <a:solidFill>
                      <a:schemeClr val="bg1">
                        <a:lumMod val="75000"/>
                      </a:schemeClr>
                    </a:solidFill>
                  </a:tcPr>
                </a:tc>
              </a:tr>
              <a:tr h="344968">
                <a:tc>
                  <a:txBody>
                    <a:bodyPr/>
                    <a:lstStyle/>
                    <a:p>
                      <a:pPr>
                        <a:lnSpc>
                          <a:spcPct val="150000"/>
                        </a:lnSpc>
                        <a:spcAft>
                          <a:spcPts val="0"/>
                        </a:spcAft>
                      </a:pPr>
                      <a:r>
                        <a:rPr lang="fr-FR" sz="1400" kern="100" dirty="0">
                          <a:effectLst/>
                          <a:latin typeface="Comic Sans MS" panose="030F0702030302020204" pitchFamily="66" charset="0"/>
                          <a:ea typeface="Calibri" panose="020F0502020204030204" pitchFamily="34" charset="0"/>
                          <a:cs typeface="Times New Roman" panose="02020603050405020304" pitchFamily="18" charset="0"/>
                        </a:rPr>
                        <a:t>Infection à HPV HR</a:t>
                      </a:r>
                    </a:p>
                  </a:txBody>
                  <a:tcPr marL="65653" marR="65653" marT="0" marB="0">
                    <a:lnL>
                      <a:noFill/>
                    </a:lnL>
                    <a:lnR>
                      <a:noFill/>
                    </a:lnR>
                    <a:lnT>
                      <a:noFill/>
                    </a:lnT>
                    <a:lnB>
                      <a:noFill/>
                    </a:lnB>
                    <a:solidFill>
                      <a:schemeClr val="bg1">
                        <a:lumMod val="75000"/>
                      </a:schemeClr>
                    </a:solidFill>
                  </a:tcPr>
                </a:tc>
                <a:tc>
                  <a:txBody>
                    <a:bodyPr/>
                    <a:lstStyle/>
                    <a:p>
                      <a:pPr algn="ctr">
                        <a:lnSpc>
                          <a:spcPct val="150000"/>
                        </a:lnSpc>
                        <a:spcAft>
                          <a:spcPts val="0"/>
                        </a:spcAft>
                      </a:pPr>
                      <a:r>
                        <a:rPr lang="fr-FR" sz="1400" kern="100" dirty="0">
                          <a:effectLst/>
                          <a:latin typeface="Comic Sans MS" panose="030F0702030302020204" pitchFamily="66" charset="0"/>
                          <a:ea typeface="Calibri" panose="020F0502020204030204" pitchFamily="34" charset="0"/>
                          <a:cs typeface="Times New Roman" panose="02020603050405020304" pitchFamily="18" charset="0"/>
                        </a:rPr>
                        <a:t>4</a:t>
                      </a:r>
                    </a:p>
                  </a:txBody>
                  <a:tcPr marL="65653" marR="65653" marT="0" marB="0" anchor="ctr">
                    <a:lnL>
                      <a:noFill/>
                    </a:lnL>
                    <a:lnR>
                      <a:noFill/>
                    </a:lnR>
                    <a:lnT>
                      <a:noFill/>
                    </a:lnT>
                    <a:lnB>
                      <a:noFill/>
                    </a:lnB>
                    <a:solidFill>
                      <a:schemeClr val="bg1">
                        <a:lumMod val="75000"/>
                      </a:schemeClr>
                    </a:solidFill>
                  </a:tcPr>
                </a:tc>
                <a:tc>
                  <a:txBody>
                    <a:bodyPr/>
                    <a:lstStyle/>
                    <a:p>
                      <a:pPr algn="ctr">
                        <a:lnSpc>
                          <a:spcPct val="150000"/>
                        </a:lnSpc>
                        <a:spcAft>
                          <a:spcPts val="0"/>
                        </a:spcAft>
                      </a:pPr>
                      <a:r>
                        <a:rPr lang="fr-FR" sz="1400" kern="100">
                          <a:effectLst/>
                          <a:latin typeface="Comic Sans MS" panose="030F0702030302020204" pitchFamily="66" charset="0"/>
                          <a:ea typeface="Calibri" panose="020F0502020204030204" pitchFamily="34" charset="0"/>
                          <a:cs typeface="Times New Roman" panose="02020603050405020304" pitchFamily="18" charset="0"/>
                        </a:rPr>
                        <a:t>2,7</a:t>
                      </a:r>
                    </a:p>
                  </a:txBody>
                  <a:tcPr marL="65653" marR="65653" marT="0" marB="0" anchor="ctr">
                    <a:lnL>
                      <a:noFill/>
                    </a:lnL>
                    <a:lnR>
                      <a:noFill/>
                    </a:lnR>
                    <a:lnT>
                      <a:noFill/>
                    </a:lnT>
                    <a:lnB>
                      <a:noFill/>
                    </a:lnB>
                    <a:solidFill>
                      <a:schemeClr val="bg1">
                        <a:lumMod val="75000"/>
                      </a:schemeClr>
                    </a:solidFill>
                  </a:tcPr>
                </a:tc>
              </a:tr>
              <a:tr h="344968">
                <a:tc>
                  <a:txBody>
                    <a:bodyPr/>
                    <a:lstStyle/>
                    <a:p>
                      <a:pPr>
                        <a:lnSpc>
                          <a:spcPct val="150000"/>
                        </a:lnSpc>
                        <a:spcAft>
                          <a:spcPts val="0"/>
                        </a:spcAft>
                      </a:pPr>
                      <a:r>
                        <a:rPr lang="fr-FR" sz="1400" kern="100">
                          <a:effectLst/>
                          <a:latin typeface="Comic Sans MS" panose="030F0702030302020204" pitchFamily="66" charset="0"/>
                          <a:ea typeface="Calibri" panose="020F0502020204030204" pitchFamily="34" charset="0"/>
                          <a:cs typeface="Times New Roman" panose="02020603050405020304" pitchFamily="18" charset="0"/>
                        </a:rPr>
                        <a:t>Anomalie des cellules glandulaires</a:t>
                      </a:r>
                    </a:p>
                  </a:txBody>
                  <a:tcPr marL="65653" marR="65653" marT="0" marB="0">
                    <a:lnL>
                      <a:noFill/>
                    </a:lnL>
                    <a:lnR>
                      <a:noFill/>
                    </a:lnR>
                    <a:lnT>
                      <a:noFill/>
                    </a:lnT>
                    <a:lnB>
                      <a:noFill/>
                    </a:lnB>
                    <a:solidFill>
                      <a:schemeClr val="bg1">
                        <a:lumMod val="75000"/>
                      </a:schemeClr>
                    </a:solidFill>
                  </a:tcPr>
                </a:tc>
                <a:tc>
                  <a:txBody>
                    <a:bodyPr/>
                    <a:lstStyle/>
                    <a:p>
                      <a:pPr algn="ctr">
                        <a:lnSpc>
                          <a:spcPct val="150000"/>
                        </a:lnSpc>
                        <a:spcAft>
                          <a:spcPts val="0"/>
                        </a:spcAft>
                      </a:pPr>
                      <a:r>
                        <a:rPr lang="fr-FR" sz="1400" kern="100" dirty="0">
                          <a:effectLst/>
                          <a:latin typeface="Comic Sans MS" panose="030F0702030302020204" pitchFamily="66" charset="0"/>
                          <a:ea typeface="Calibri" panose="020F0502020204030204" pitchFamily="34" charset="0"/>
                          <a:cs typeface="Times New Roman" panose="02020603050405020304" pitchFamily="18" charset="0"/>
                        </a:rPr>
                        <a:t>1</a:t>
                      </a:r>
                    </a:p>
                  </a:txBody>
                  <a:tcPr marL="65653" marR="65653" marT="0" marB="0" anchor="ctr">
                    <a:lnL>
                      <a:noFill/>
                    </a:lnL>
                    <a:lnR>
                      <a:noFill/>
                    </a:lnR>
                    <a:lnT>
                      <a:noFill/>
                    </a:lnT>
                    <a:lnB>
                      <a:noFill/>
                    </a:lnB>
                    <a:solidFill>
                      <a:schemeClr val="bg1">
                        <a:lumMod val="75000"/>
                      </a:schemeClr>
                    </a:solidFill>
                  </a:tcPr>
                </a:tc>
                <a:tc>
                  <a:txBody>
                    <a:bodyPr/>
                    <a:lstStyle/>
                    <a:p>
                      <a:pPr algn="ctr">
                        <a:lnSpc>
                          <a:spcPct val="150000"/>
                        </a:lnSpc>
                        <a:spcAft>
                          <a:spcPts val="0"/>
                        </a:spcAft>
                      </a:pPr>
                      <a:r>
                        <a:rPr lang="fr-FR" sz="1400" kern="100" dirty="0">
                          <a:effectLst/>
                          <a:latin typeface="Comic Sans MS" panose="030F0702030302020204" pitchFamily="66" charset="0"/>
                          <a:ea typeface="Calibri" panose="020F0502020204030204" pitchFamily="34" charset="0"/>
                          <a:cs typeface="Times New Roman" panose="02020603050405020304" pitchFamily="18" charset="0"/>
                        </a:rPr>
                        <a:t>0,7</a:t>
                      </a:r>
                    </a:p>
                  </a:txBody>
                  <a:tcPr marL="65653" marR="65653" marT="0" marB="0" anchor="ctr">
                    <a:lnL>
                      <a:noFill/>
                    </a:lnL>
                    <a:lnR>
                      <a:noFill/>
                    </a:lnR>
                    <a:lnT>
                      <a:noFill/>
                    </a:lnT>
                    <a:lnB>
                      <a:noFill/>
                    </a:lnB>
                    <a:solidFill>
                      <a:schemeClr val="bg1">
                        <a:lumMod val="75000"/>
                      </a:schemeClr>
                    </a:solidFill>
                  </a:tcPr>
                </a:tc>
              </a:tr>
              <a:tr h="344968">
                <a:tc>
                  <a:txBody>
                    <a:bodyPr/>
                    <a:lstStyle/>
                    <a:p>
                      <a:pPr>
                        <a:lnSpc>
                          <a:spcPct val="150000"/>
                        </a:lnSpc>
                        <a:spcAft>
                          <a:spcPts val="0"/>
                        </a:spcAft>
                      </a:pPr>
                      <a:r>
                        <a:rPr lang="fr-FR" sz="1400" kern="100">
                          <a:effectLst/>
                          <a:latin typeface="Comic Sans MS" panose="030F0702030302020204" pitchFamily="66" charset="0"/>
                          <a:ea typeface="Calibri" panose="020F0502020204030204" pitchFamily="34" charset="0"/>
                          <a:cs typeface="Times New Roman" panose="02020603050405020304" pitchFamily="18" charset="0"/>
                        </a:rPr>
                        <a:t>Non précisée</a:t>
                      </a:r>
                    </a:p>
                  </a:txBody>
                  <a:tcPr marL="65653" marR="65653" marT="0" marB="0">
                    <a:lnL>
                      <a:noFill/>
                    </a:lnL>
                    <a:lnR>
                      <a:noFill/>
                    </a:lnR>
                    <a:lnT>
                      <a:noFill/>
                    </a:lnT>
                    <a:lnB>
                      <a:noFill/>
                    </a:lnB>
                    <a:solidFill>
                      <a:schemeClr val="bg1">
                        <a:lumMod val="75000"/>
                      </a:schemeClr>
                    </a:solidFill>
                  </a:tcPr>
                </a:tc>
                <a:tc>
                  <a:txBody>
                    <a:bodyPr/>
                    <a:lstStyle/>
                    <a:p>
                      <a:pPr algn="ctr">
                        <a:lnSpc>
                          <a:spcPct val="150000"/>
                        </a:lnSpc>
                        <a:spcAft>
                          <a:spcPts val="0"/>
                        </a:spcAft>
                      </a:pPr>
                      <a:r>
                        <a:rPr lang="fr-FR" sz="1400" kern="100">
                          <a:effectLst/>
                          <a:latin typeface="Comic Sans MS" panose="030F0702030302020204" pitchFamily="66" charset="0"/>
                          <a:ea typeface="Calibri" panose="020F0502020204030204" pitchFamily="34" charset="0"/>
                          <a:cs typeface="Times New Roman" panose="02020603050405020304" pitchFamily="18" charset="0"/>
                        </a:rPr>
                        <a:t>10</a:t>
                      </a:r>
                    </a:p>
                  </a:txBody>
                  <a:tcPr marL="65653" marR="65653" marT="0" marB="0" anchor="ctr">
                    <a:lnL>
                      <a:noFill/>
                    </a:lnL>
                    <a:lnR>
                      <a:noFill/>
                    </a:lnR>
                    <a:lnT>
                      <a:noFill/>
                    </a:lnT>
                    <a:lnB>
                      <a:noFill/>
                    </a:lnB>
                    <a:solidFill>
                      <a:schemeClr val="bg1">
                        <a:lumMod val="75000"/>
                      </a:schemeClr>
                    </a:solidFill>
                  </a:tcPr>
                </a:tc>
                <a:tc>
                  <a:txBody>
                    <a:bodyPr/>
                    <a:lstStyle/>
                    <a:p>
                      <a:pPr algn="ctr">
                        <a:lnSpc>
                          <a:spcPct val="150000"/>
                        </a:lnSpc>
                        <a:spcAft>
                          <a:spcPts val="0"/>
                        </a:spcAft>
                      </a:pPr>
                      <a:r>
                        <a:rPr lang="fr-FR" sz="1400" kern="100" dirty="0">
                          <a:effectLst/>
                          <a:latin typeface="Comic Sans MS" panose="030F0702030302020204" pitchFamily="66" charset="0"/>
                          <a:ea typeface="Calibri" panose="020F0502020204030204" pitchFamily="34" charset="0"/>
                          <a:cs typeface="Times New Roman" panose="02020603050405020304" pitchFamily="18" charset="0"/>
                        </a:rPr>
                        <a:t>6,7</a:t>
                      </a:r>
                    </a:p>
                  </a:txBody>
                  <a:tcPr marL="65653" marR="65653" marT="0" marB="0" anchor="ctr">
                    <a:lnL>
                      <a:noFill/>
                    </a:lnL>
                    <a:lnR>
                      <a:noFill/>
                    </a:lnR>
                    <a:lnT>
                      <a:noFill/>
                    </a:lnT>
                    <a:lnB>
                      <a:noFill/>
                    </a:lnB>
                    <a:solidFill>
                      <a:schemeClr val="bg1">
                        <a:lumMod val="75000"/>
                      </a:schemeClr>
                    </a:solidFill>
                  </a:tcPr>
                </a:tc>
              </a:tr>
              <a:tr h="344968">
                <a:tc>
                  <a:txBody>
                    <a:bodyPr/>
                    <a:lstStyle/>
                    <a:p>
                      <a:pPr algn="just">
                        <a:lnSpc>
                          <a:spcPct val="150000"/>
                        </a:lnSpc>
                        <a:spcAft>
                          <a:spcPts val="0"/>
                        </a:spcAft>
                      </a:pPr>
                      <a:r>
                        <a:rPr lang="fr-FR" sz="1400" b="1" kern="100">
                          <a:effectLst/>
                          <a:latin typeface="Comic Sans MS" panose="030F0702030302020204" pitchFamily="66" charset="0"/>
                          <a:ea typeface="Calibri" panose="020F0502020204030204" pitchFamily="34" charset="0"/>
                          <a:cs typeface="Times New Roman" panose="02020603050405020304" pitchFamily="18" charset="0"/>
                        </a:rPr>
                        <a:t>Total</a:t>
                      </a:r>
                      <a:endParaRPr lang="fr-FR" sz="14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5653" marR="65653" marT="0" marB="0">
                    <a:lnL>
                      <a:noFill/>
                    </a:lnL>
                    <a:lnR>
                      <a:noFill/>
                    </a:lnR>
                    <a:lnT>
                      <a:noFill/>
                    </a:lnT>
                    <a:lnB w="12700" cap="flat" cmpd="sng" algn="ctr">
                      <a:solidFill>
                        <a:srgbClr val="7F7F7F"/>
                      </a:solidFill>
                      <a:prstDash val="solid"/>
                      <a:round/>
                      <a:headEnd type="none" w="med" len="med"/>
                      <a:tailEnd type="none" w="med" len="med"/>
                    </a:lnB>
                    <a:solidFill>
                      <a:schemeClr val="bg1">
                        <a:lumMod val="75000"/>
                      </a:schemeClr>
                    </a:solidFill>
                  </a:tcPr>
                </a:tc>
                <a:tc>
                  <a:txBody>
                    <a:bodyPr/>
                    <a:lstStyle/>
                    <a:p>
                      <a:pPr algn="ctr">
                        <a:lnSpc>
                          <a:spcPct val="150000"/>
                        </a:lnSpc>
                        <a:spcAft>
                          <a:spcPts val="0"/>
                        </a:spcAft>
                      </a:pPr>
                      <a:r>
                        <a:rPr lang="fr-FR" sz="1400" b="1" kern="100">
                          <a:effectLst/>
                          <a:latin typeface="Comic Sans MS" panose="030F0702030302020204" pitchFamily="66" charset="0"/>
                          <a:ea typeface="Calibri" panose="020F0502020204030204" pitchFamily="34" charset="0"/>
                          <a:cs typeface="Times New Roman" panose="02020603050405020304" pitchFamily="18" charset="0"/>
                        </a:rPr>
                        <a:t>149</a:t>
                      </a:r>
                      <a:endParaRPr lang="fr-FR" sz="14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5653" marR="65653" marT="0" marB="0" anchor="ctr">
                    <a:lnL>
                      <a:noFill/>
                    </a:lnL>
                    <a:lnR>
                      <a:noFill/>
                    </a:lnR>
                    <a:lnT>
                      <a:noFill/>
                    </a:lnT>
                    <a:lnB w="12700" cap="flat" cmpd="sng" algn="ctr">
                      <a:solidFill>
                        <a:srgbClr val="7F7F7F"/>
                      </a:solidFill>
                      <a:prstDash val="solid"/>
                      <a:round/>
                      <a:headEnd type="none" w="med" len="med"/>
                      <a:tailEnd type="none" w="med" len="med"/>
                    </a:lnB>
                    <a:solidFill>
                      <a:schemeClr val="bg1">
                        <a:lumMod val="75000"/>
                      </a:schemeClr>
                    </a:solidFill>
                  </a:tcPr>
                </a:tc>
                <a:tc>
                  <a:txBody>
                    <a:bodyPr/>
                    <a:lstStyle/>
                    <a:p>
                      <a:pPr algn="ctr">
                        <a:lnSpc>
                          <a:spcPct val="150000"/>
                        </a:lnSpc>
                        <a:spcAft>
                          <a:spcPts val="0"/>
                        </a:spcAft>
                      </a:pPr>
                      <a:r>
                        <a:rPr lang="fr-FR" sz="1400" b="1" kern="100" dirty="0">
                          <a:effectLst/>
                          <a:latin typeface="Comic Sans MS" panose="030F0702030302020204" pitchFamily="66" charset="0"/>
                          <a:ea typeface="Calibri" panose="020F0502020204030204" pitchFamily="34" charset="0"/>
                          <a:cs typeface="Times New Roman" panose="02020603050405020304" pitchFamily="18" charset="0"/>
                        </a:rPr>
                        <a:t>100</a:t>
                      </a:r>
                      <a:endParaRPr lang="fr-FR" sz="14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5653" marR="65653" marT="0" marB="0" anchor="ctr">
                    <a:lnL>
                      <a:noFill/>
                    </a:lnL>
                    <a:lnR>
                      <a:noFill/>
                    </a:lnR>
                    <a:lnT>
                      <a:noFill/>
                    </a:lnT>
                    <a:lnB w="12700" cap="flat" cmpd="sng" algn="ctr">
                      <a:solidFill>
                        <a:srgbClr val="7F7F7F"/>
                      </a:solidFill>
                      <a:prstDash val="solid"/>
                      <a:round/>
                      <a:headEnd type="none" w="med" len="med"/>
                      <a:tailEnd type="none" w="med" len="med"/>
                    </a:lnB>
                    <a:solidFill>
                      <a:schemeClr val="bg1">
                        <a:lumMod val="75000"/>
                      </a:schemeClr>
                    </a:solidFill>
                  </a:tcPr>
                </a:tc>
              </a:tr>
            </a:tbl>
          </a:graphicData>
        </a:graphic>
      </p:graphicFrame>
      <p:sp>
        <p:nvSpPr>
          <p:cNvPr id="5" name="Rectangle 4"/>
          <p:cNvSpPr/>
          <p:nvPr/>
        </p:nvSpPr>
        <p:spPr>
          <a:xfrm>
            <a:off x="5178829" y="5908037"/>
            <a:ext cx="6700058" cy="1026115"/>
          </a:xfrm>
          <a:prstGeom prst="rect">
            <a:avLst/>
          </a:prstGeom>
        </p:spPr>
        <p:txBody>
          <a:bodyPr wrap="square">
            <a:spAutoFit/>
          </a:bodyPr>
          <a:lstStyle/>
          <a:p>
            <a:pPr algn="just">
              <a:lnSpc>
                <a:spcPct val="150000"/>
              </a:lnSpc>
              <a:spcBef>
                <a:spcPts val="500"/>
              </a:spcBef>
              <a:spcAft>
                <a:spcPts val="500"/>
              </a:spcAft>
            </a:pPr>
            <a:r>
              <a:rPr lang="fr-FR" sz="1400" b="1" dirty="0">
                <a:latin typeface="Comic Sans MS" panose="030F0702030302020204" pitchFamily="66" charset="0"/>
                <a:ea typeface="Calibri" panose="020F0502020204030204" pitchFamily="34" charset="0"/>
                <a:cs typeface="Times New Roman" panose="02020603050405020304" pitchFamily="18" charset="0"/>
              </a:rPr>
              <a:t>Répartition selon les indications de la colposcopie des patientes ayant bénéficié d’une colposcopie à l’IHS entre le 1</a:t>
            </a:r>
            <a:r>
              <a:rPr lang="fr-FR" sz="1400" b="1" baseline="30000" dirty="0">
                <a:latin typeface="Comic Sans MS" panose="030F0702030302020204" pitchFamily="66" charset="0"/>
                <a:ea typeface="Calibri" panose="020F0502020204030204" pitchFamily="34" charset="0"/>
                <a:cs typeface="Times New Roman" panose="02020603050405020304" pitchFamily="18" charset="0"/>
              </a:rPr>
              <a:t>er</a:t>
            </a:r>
            <a:r>
              <a:rPr lang="fr-FR" sz="1400" b="1" dirty="0">
                <a:latin typeface="Comic Sans MS" panose="030F0702030302020204" pitchFamily="66" charset="0"/>
                <a:ea typeface="Calibri" panose="020F0502020204030204" pitchFamily="34" charset="0"/>
                <a:cs typeface="Times New Roman" panose="02020603050405020304" pitchFamily="18" charset="0"/>
              </a:rPr>
              <a:t> Janvier 2021 et le 31 Décembre 2023 (N=149).  </a:t>
            </a:r>
            <a:endParaRPr lang="fr-FR" sz="1400" dirty="0">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2852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prstClr val="black"/>
                </a:solidFill>
                <a:latin typeface="Comic Sans MS" panose="030F0702030302020204" pitchFamily="66" charset="0"/>
              </a:rPr>
              <a:t>RESULTATS</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718635247"/>
              </p:ext>
            </p:extLst>
          </p:nvPr>
        </p:nvGraphicFramePr>
        <p:xfrm>
          <a:off x="5117869" y="1881185"/>
          <a:ext cx="6285001" cy="3679462"/>
        </p:xfrm>
        <a:graphic>
          <a:graphicData uri="http://schemas.openxmlformats.org/drawingml/2006/table">
            <a:tbl>
              <a:tblPr firstRow="1" firstCol="1" bandRow="1"/>
              <a:tblGrid>
                <a:gridCol w="3342938"/>
                <a:gridCol w="1278223"/>
                <a:gridCol w="1663840"/>
              </a:tblGrid>
              <a:tr h="387622">
                <a:tc>
                  <a:txBody>
                    <a:bodyPr/>
                    <a:lstStyle/>
                    <a:p>
                      <a:pPr algn="just">
                        <a:lnSpc>
                          <a:spcPct val="150000"/>
                        </a:lnSpc>
                        <a:spcAft>
                          <a:spcPts val="0"/>
                        </a:spcAft>
                      </a:pPr>
                      <a:r>
                        <a:rPr lang="fr-FR" sz="1600" b="1" kern="100" dirty="0">
                          <a:effectLst/>
                          <a:latin typeface="Comic Sans MS" panose="030F0702030302020204" pitchFamily="66" charset="0"/>
                          <a:ea typeface="Times New Roman" panose="02020603050405020304" pitchFamily="18" charset="0"/>
                          <a:cs typeface="Times New Roman" panose="02020603050405020304" pitchFamily="18" charset="0"/>
                        </a:rPr>
                        <a:t>Résultats de la colposcopie</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tx2">
                        <a:lumMod val="20000"/>
                        <a:lumOff val="80000"/>
                      </a:schemeClr>
                    </a:solidFill>
                  </a:tcPr>
                </a:tc>
                <a:tc>
                  <a:txBody>
                    <a:bodyPr/>
                    <a:lstStyle/>
                    <a:p>
                      <a:pPr algn="ctr">
                        <a:lnSpc>
                          <a:spcPct val="150000"/>
                        </a:lnSpc>
                        <a:spcAft>
                          <a:spcPts val="0"/>
                        </a:spcAft>
                      </a:pPr>
                      <a:r>
                        <a:rPr lang="fr-FR" sz="1600" b="1" kern="100">
                          <a:effectLst/>
                          <a:latin typeface="Comic Sans MS" panose="030F0702030302020204" pitchFamily="66" charset="0"/>
                          <a:ea typeface="Times New Roman" panose="02020603050405020304" pitchFamily="18" charset="0"/>
                          <a:cs typeface="Times New Roman" panose="02020603050405020304" pitchFamily="18" charset="0"/>
                        </a:rPr>
                        <a:t>Effectif</a:t>
                      </a:r>
                      <a:endParaRPr lang="fr-FR" sz="16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tx2">
                        <a:lumMod val="20000"/>
                        <a:lumOff val="80000"/>
                      </a:schemeClr>
                    </a:solidFill>
                  </a:tcPr>
                </a:tc>
                <a:tc>
                  <a:txBody>
                    <a:bodyPr/>
                    <a:lstStyle/>
                    <a:p>
                      <a:pPr algn="ctr">
                        <a:lnSpc>
                          <a:spcPct val="150000"/>
                        </a:lnSpc>
                        <a:spcAft>
                          <a:spcPts val="0"/>
                        </a:spcAft>
                      </a:pPr>
                      <a:r>
                        <a:rPr lang="fr-FR" sz="1600" b="1" kern="100">
                          <a:effectLst/>
                          <a:latin typeface="Comic Sans MS" panose="030F0702030302020204" pitchFamily="66" charset="0"/>
                          <a:ea typeface="Times New Roman" panose="02020603050405020304" pitchFamily="18" charset="0"/>
                          <a:cs typeface="Times New Roman" panose="02020603050405020304" pitchFamily="18" charset="0"/>
                        </a:rPr>
                        <a:t>Fréquence (%)</a:t>
                      </a:r>
                      <a:endParaRPr lang="fr-FR" sz="16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tx2">
                        <a:lumMod val="20000"/>
                        <a:lumOff val="80000"/>
                      </a:schemeClr>
                    </a:solidFill>
                  </a:tcPr>
                </a:tc>
              </a:tr>
              <a:tr h="2990006">
                <a:tc>
                  <a:txBody>
                    <a:bodyPr/>
                    <a:lstStyle/>
                    <a:p>
                      <a:pPr algn="just">
                        <a:lnSpc>
                          <a:spcPct val="150000"/>
                        </a:lnSpc>
                        <a:spcAft>
                          <a:spcPts val="0"/>
                        </a:spcAft>
                      </a:pPr>
                      <a:r>
                        <a:rPr lang="fr-FR" sz="1600" kern="100" dirty="0">
                          <a:effectLst/>
                          <a:latin typeface="Comic Sans MS" panose="030F0702030302020204" pitchFamily="66" charset="0"/>
                          <a:ea typeface="Times New Roman" panose="02020603050405020304" pitchFamily="18" charset="0"/>
                          <a:cs typeface="Times New Roman" panose="02020603050405020304" pitchFamily="18" charset="0"/>
                        </a:rPr>
                        <a:t>Normal</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lnSpc>
                          <a:spcPct val="150000"/>
                        </a:lnSpc>
                        <a:spcAft>
                          <a:spcPts val="0"/>
                        </a:spcAft>
                      </a:pPr>
                      <a:r>
                        <a:rPr lang="fr-FR" sz="1600" kern="100" dirty="0">
                          <a:effectLst/>
                          <a:latin typeface="Comic Sans MS" panose="030F0702030302020204" pitchFamily="66" charset="0"/>
                          <a:ea typeface="Times New Roman" panose="02020603050405020304" pitchFamily="18" charset="0"/>
                          <a:cs typeface="Times New Roman" panose="02020603050405020304" pitchFamily="18" charset="0"/>
                        </a:rPr>
                        <a:t>Transformation atypique de grade 1</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lnSpc>
                          <a:spcPct val="150000"/>
                        </a:lnSpc>
                        <a:spcAft>
                          <a:spcPts val="0"/>
                        </a:spcAft>
                      </a:pPr>
                      <a:r>
                        <a:rPr lang="fr-FR" sz="1600" kern="100" dirty="0">
                          <a:effectLst/>
                          <a:latin typeface="Comic Sans MS" panose="030F0702030302020204" pitchFamily="66" charset="0"/>
                          <a:ea typeface="Times New Roman" panose="02020603050405020304" pitchFamily="18" charset="0"/>
                          <a:cs typeface="Times New Roman" panose="02020603050405020304" pitchFamily="18" charset="0"/>
                        </a:rPr>
                        <a:t>Transformation atypique de grade 2</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lnSpc>
                          <a:spcPct val="150000"/>
                        </a:lnSpc>
                        <a:spcAft>
                          <a:spcPts val="0"/>
                        </a:spcAft>
                      </a:pPr>
                      <a:r>
                        <a:rPr lang="fr-FR" sz="1600" kern="100" dirty="0">
                          <a:effectLst/>
                          <a:latin typeface="Comic Sans MS" panose="030F0702030302020204" pitchFamily="66" charset="0"/>
                          <a:ea typeface="Times New Roman" panose="02020603050405020304" pitchFamily="18" charset="0"/>
                          <a:cs typeface="Times New Roman" panose="02020603050405020304" pitchFamily="18" charset="0"/>
                        </a:rPr>
                        <a:t>Atrophie cervicale ménopausique</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lnSpc>
                          <a:spcPct val="150000"/>
                        </a:lnSpc>
                        <a:spcAft>
                          <a:spcPts val="0"/>
                        </a:spcAft>
                      </a:pPr>
                      <a:r>
                        <a:rPr lang="fr-FR" sz="1600" kern="100" dirty="0">
                          <a:effectLst/>
                          <a:latin typeface="Comic Sans MS" panose="030F0702030302020204" pitchFamily="66" charset="0"/>
                          <a:ea typeface="Times New Roman" panose="02020603050405020304" pitchFamily="18" charset="0"/>
                          <a:cs typeface="Times New Roman" panose="02020603050405020304" pitchFamily="18" charset="0"/>
                        </a:rPr>
                        <a:t>Ectropion</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lnSpc>
                          <a:spcPct val="150000"/>
                        </a:lnSpc>
                        <a:spcAft>
                          <a:spcPts val="0"/>
                        </a:spcAft>
                      </a:pPr>
                      <a:r>
                        <a:rPr lang="fr-FR" sz="1600" kern="100" dirty="0">
                          <a:effectLst/>
                          <a:latin typeface="Comic Sans MS" panose="030F0702030302020204" pitchFamily="66" charset="0"/>
                          <a:ea typeface="Times New Roman" panose="02020603050405020304" pitchFamily="18" charset="0"/>
                          <a:cs typeface="Times New Roman" panose="02020603050405020304" pitchFamily="18" charset="0"/>
                        </a:rPr>
                        <a:t>Colposcopie non satisfaisante</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lnSpc>
                          <a:spcPct val="150000"/>
                        </a:lnSpc>
                        <a:spcAft>
                          <a:spcPts val="0"/>
                        </a:spcAft>
                      </a:pPr>
                      <a:r>
                        <a:rPr lang="fr-FR" sz="1600" b="1" kern="100" dirty="0">
                          <a:effectLst/>
                          <a:latin typeface="Comic Sans MS" panose="030F0702030302020204" pitchFamily="66" charset="0"/>
                          <a:ea typeface="Times New Roman" panose="02020603050405020304" pitchFamily="18" charset="0"/>
                          <a:cs typeface="Times New Roman" panose="02020603050405020304" pitchFamily="18" charset="0"/>
                        </a:rPr>
                        <a:t>Total</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tx2">
                        <a:lumMod val="20000"/>
                        <a:lumOff val="80000"/>
                      </a:schemeClr>
                    </a:solidFill>
                  </a:tcPr>
                </a:tc>
                <a:tc>
                  <a:txBody>
                    <a:bodyPr/>
                    <a:lstStyle/>
                    <a:p>
                      <a:pPr algn="ctr">
                        <a:lnSpc>
                          <a:spcPct val="150000"/>
                        </a:lnSpc>
                        <a:spcAft>
                          <a:spcPts val="0"/>
                        </a:spcAft>
                      </a:pPr>
                      <a:r>
                        <a:rPr lang="fr-FR" sz="1600" kern="100" dirty="0">
                          <a:effectLst/>
                          <a:latin typeface="Comic Sans MS" panose="030F0702030302020204" pitchFamily="66" charset="0"/>
                          <a:ea typeface="Times New Roman" panose="02020603050405020304" pitchFamily="18" charset="0"/>
                          <a:cs typeface="Times New Roman" panose="02020603050405020304" pitchFamily="18" charset="0"/>
                        </a:rPr>
                        <a:t>38</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50000"/>
                        </a:lnSpc>
                        <a:spcAft>
                          <a:spcPts val="0"/>
                        </a:spcAft>
                      </a:pPr>
                      <a:r>
                        <a:rPr lang="fr-FR" sz="1600" kern="100" dirty="0">
                          <a:effectLst/>
                          <a:latin typeface="Comic Sans MS" panose="030F0702030302020204" pitchFamily="66" charset="0"/>
                          <a:ea typeface="Times New Roman" panose="02020603050405020304" pitchFamily="18" charset="0"/>
                          <a:cs typeface="Times New Roman" panose="02020603050405020304" pitchFamily="18" charset="0"/>
                        </a:rPr>
                        <a:t>45</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50000"/>
                        </a:lnSpc>
                        <a:spcAft>
                          <a:spcPts val="0"/>
                        </a:spcAft>
                      </a:pPr>
                      <a:r>
                        <a:rPr lang="fr-FR" sz="1600" kern="100" dirty="0">
                          <a:effectLst/>
                          <a:latin typeface="Comic Sans MS" panose="030F0702030302020204" pitchFamily="66" charset="0"/>
                          <a:ea typeface="Times New Roman" panose="02020603050405020304" pitchFamily="18" charset="0"/>
                          <a:cs typeface="Times New Roman" panose="02020603050405020304" pitchFamily="18" charset="0"/>
                        </a:rPr>
                        <a:t>50</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50000"/>
                        </a:lnSpc>
                        <a:spcAft>
                          <a:spcPts val="0"/>
                        </a:spcAft>
                      </a:pPr>
                      <a:r>
                        <a:rPr lang="fr-FR" sz="1600" kern="100" dirty="0">
                          <a:effectLst/>
                          <a:latin typeface="Comic Sans MS" panose="030F0702030302020204" pitchFamily="66" charset="0"/>
                          <a:ea typeface="Times New Roman" panose="02020603050405020304" pitchFamily="18" charset="0"/>
                          <a:cs typeface="Times New Roman" panose="02020603050405020304" pitchFamily="18" charset="0"/>
                        </a:rPr>
                        <a:t>14</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50000"/>
                        </a:lnSpc>
                        <a:spcAft>
                          <a:spcPts val="0"/>
                        </a:spcAft>
                      </a:pPr>
                      <a:r>
                        <a:rPr lang="fr-FR" sz="1600" kern="100" dirty="0">
                          <a:effectLst/>
                          <a:latin typeface="Comic Sans MS" panose="030F0702030302020204" pitchFamily="66" charset="0"/>
                          <a:ea typeface="Times New Roman" panose="02020603050405020304" pitchFamily="18" charset="0"/>
                          <a:cs typeface="Times New Roman" panose="02020603050405020304" pitchFamily="18" charset="0"/>
                        </a:rPr>
                        <a:t>1</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50000"/>
                        </a:lnSpc>
                        <a:spcAft>
                          <a:spcPts val="0"/>
                        </a:spcAft>
                      </a:pPr>
                      <a:r>
                        <a:rPr lang="fr-FR" sz="1600" kern="100" dirty="0">
                          <a:effectLst/>
                          <a:latin typeface="Comic Sans MS" panose="030F0702030302020204" pitchFamily="66" charset="0"/>
                          <a:ea typeface="Times New Roman" panose="02020603050405020304" pitchFamily="18" charset="0"/>
                          <a:cs typeface="Times New Roman" panose="02020603050405020304" pitchFamily="18" charset="0"/>
                        </a:rPr>
                        <a:t>1</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50000"/>
                        </a:lnSpc>
                        <a:spcAft>
                          <a:spcPts val="0"/>
                        </a:spcAft>
                      </a:pPr>
                      <a:r>
                        <a:rPr lang="fr-FR" sz="1600" b="1" kern="100" dirty="0">
                          <a:effectLst/>
                          <a:latin typeface="Comic Sans MS" panose="030F0702030302020204" pitchFamily="66" charset="0"/>
                          <a:ea typeface="Times New Roman" panose="02020603050405020304" pitchFamily="18" charset="0"/>
                          <a:cs typeface="Times New Roman" panose="02020603050405020304" pitchFamily="18" charset="0"/>
                        </a:rPr>
                        <a:t>149</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tx2">
                        <a:lumMod val="20000"/>
                        <a:lumOff val="80000"/>
                      </a:schemeClr>
                    </a:solidFill>
                  </a:tcPr>
                </a:tc>
                <a:tc>
                  <a:txBody>
                    <a:bodyPr/>
                    <a:lstStyle/>
                    <a:p>
                      <a:pPr algn="ctr">
                        <a:lnSpc>
                          <a:spcPct val="150000"/>
                        </a:lnSpc>
                        <a:spcAft>
                          <a:spcPts val="0"/>
                        </a:spcAft>
                      </a:pPr>
                      <a:r>
                        <a:rPr lang="fr-FR" sz="1600" kern="100" dirty="0">
                          <a:effectLst/>
                          <a:latin typeface="Comic Sans MS" panose="030F0702030302020204" pitchFamily="66" charset="0"/>
                          <a:ea typeface="Times New Roman" panose="02020603050405020304" pitchFamily="18" charset="0"/>
                          <a:cs typeface="Times New Roman" panose="02020603050405020304" pitchFamily="18" charset="0"/>
                        </a:rPr>
                        <a:t>25,5</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50000"/>
                        </a:lnSpc>
                        <a:spcAft>
                          <a:spcPts val="0"/>
                        </a:spcAft>
                      </a:pPr>
                      <a:r>
                        <a:rPr lang="fr-FR" sz="1600" kern="100" dirty="0">
                          <a:effectLst/>
                          <a:latin typeface="Comic Sans MS" panose="030F0702030302020204" pitchFamily="66" charset="0"/>
                          <a:ea typeface="Times New Roman" panose="02020603050405020304" pitchFamily="18" charset="0"/>
                          <a:cs typeface="Times New Roman" panose="02020603050405020304" pitchFamily="18" charset="0"/>
                        </a:rPr>
                        <a:t>30,2</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50000"/>
                        </a:lnSpc>
                        <a:spcAft>
                          <a:spcPts val="0"/>
                        </a:spcAft>
                      </a:pPr>
                      <a:r>
                        <a:rPr lang="fr-FR" sz="1600" kern="100" dirty="0">
                          <a:effectLst/>
                          <a:latin typeface="Comic Sans MS" panose="030F0702030302020204" pitchFamily="66" charset="0"/>
                          <a:ea typeface="Times New Roman" panose="02020603050405020304" pitchFamily="18" charset="0"/>
                          <a:cs typeface="Times New Roman" panose="02020603050405020304" pitchFamily="18" charset="0"/>
                        </a:rPr>
                        <a:t>33,5</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50000"/>
                        </a:lnSpc>
                        <a:spcAft>
                          <a:spcPts val="0"/>
                        </a:spcAft>
                      </a:pPr>
                      <a:r>
                        <a:rPr lang="fr-FR" sz="1600" kern="100" dirty="0">
                          <a:effectLst/>
                          <a:latin typeface="Comic Sans MS" panose="030F0702030302020204" pitchFamily="66" charset="0"/>
                          <a:ea typeface="Times New Roman" panose="02020603050405020304" pitchFamily="18" charset="0"/>
                          <a:cs typeface="Times New Roman" panose="02020603050405020304" pitchFamily="18" charset="0"/>
                        </a:rPr>
                        <a:t>9,4</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50000"/>
                        </a:lnSpc>
                        <a:spcAft>
                          <a:spcPts val="0"/>
                        </a:spcAft>
                      </a:pPr>
                      <a:r>
                        <a:rPr lang="fr-FR" sz="1600" kern="100" dirty="0">
                          <a:effectLst/>
                          <a:latin typeface="Comic Sans MS" panose="030F0702030302020204" pitchFamily="66" charset="0"/>
                          <a:ea typeface="Times New Roman" panose="02020603050405020304" pitchFamily="18" charset="0"/>
                          <a:cs typeface="Times New Roman" panose="02020603050405020304" pitchFamily="18" charset="0"/>
                        </a:rPr>
                        <a:t>0,7</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50000"/>
                        </a:lnSpc>
                        <a:spcAft>
                          <a:spcPts val="0"/>
                        </a:spcAft>
                      </a:pPr>
                      <a:r>
                        <a:rPr lang="fr-FR" sz="1600" kern="100" dirty="0">
                          <a:effectLst/>
                          <a:latin typeface="Comic Sans MS" panose="030F0702030302020204" pitchFamily="66" charset="0"/>
                          <a:ea typeface="Times New Roman" panose="02020603050405020304" pitchFamily="18" charset="0"/>
                          <a:cs typeface="Times New Roman" panose="02020603050405020304" pitchFamily="18" charset="0"/>
                        </a:rPr>
                        <a:t>0,7</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50000"/>
                        </a:lnSpc>
                        <a:spcAft>
                          <a:spcPts val="0"/>
                        </a:spcAft>
                      </a:pPr>
                      <a:r>
                        <a:rPr lang="fr-FR" sz="1600" b="1" kern="100" dirty="0">
                          <a:effectLst/>
                          <a:latin typeface="Comic Sans MS" panose="030F0702030302020204" pitchFamily="66" charset="0"/>
                          <a:ea typeface="Times New Roman" panose="02020603050405020304" pitchFamily="18" charset="0"/>
                          <a:cs typeface="Times New Roman" panose="02020603050405020304" pitchFamily="18" charset="0"/>
                        </a:rPr>
                        <a:t>100</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tx2">
                        <a:lumMod val="20000"/>
                        <a:lumOff val="80000"/>
                      </a:schemeClr>
                    </a:solidFill>
                  </a:tcPr>
                </a:tc>
              </a:tr>
            </a:tbl>
          </a:graphicData>
        </a:graphic>
      </p:graphicFrame>
      <p:sp>
        <p:nvSpPr>
          <p:cNvPr id="5" name="Rectangle 4"/>
          <p:cNvSpPr/>
          <p:nvPr/>
        </p:nvSpPr>
        <p:spPr>
          <a:xfrm>
            <a:off x="5092931" y="5586871"/>
            <a:ext cx="6096000" cy="1061829"/>
          </a:xfrm>
          <a:prstGeom prst="rect">
            <a:avLst/>
          </a:prstGeom>
        </p:spPr>
        <p:txBody>
          <a:bodyPr wrap="square">
            <a:spAutoFit/>
          </a:bodyPr>
          <a:lstStyle/>
          <a:p>
            <a:pPr algn="just">
              <a:lnSpc>
                <a:spcPct val="150000"/>
              </a:lnSpc>
              <a:spcAft>
                <a:spcPts val="0"/>
              </a:spcAft>
            </a:pPr>
            <a:r>
              <a:rPr lang="fr-FR" sz="1400" b="1" dirty="0" smtClean="0">
                <a:latin typeface="Comic Sans MS" panose="030F0702030302020204" pitchFamily="66" charset="0"/>
                <a:ea typeface="Times New Roman" panose="02020603050405020304" pitchFamily="18" charset="0"/>
                <a:cs typeface="Times New Roman" panose="02020603050405020304" pitchFamily="18" charset="0"/>
              </a:rPr>
              <a:t> </a:t>
            </a:r>
            <a:r>
              <a:rPr lang="fr-FR" sz="1400" b="1" dirty="0">
                <a:latin typeface="Comic Sans MS" panose="030F0702030302020204" pitchFamily="66" charset="0"/>
                <a:ea typeface="Calibri" panose="020F0502020204030204" pitchFamily="34" charset="0"/>
                <a:cs typeface="Times New Roman" panose="02020603050405020304" pitchFamily="18" charset="0"/>
              </a:rPr>
              <a:t>Répartition selon les résultats obtenus chez les patientes ayant bénéficié d’une colposcopie à l’IHS entre le 1</a:t>
            </a:r>
            <a:r>
              <a:rPr lang="fr-FR" sz="1400" b="1" baseline="30000" dirty="0">
                <a:latin typeface="Comic Sans MS" panose="030F0702030302020204" pitchFamily="66" charset="0"/>
                <a:ea typeface="Calibri" panose="020F0502020204030204" pitchFamily="34" charset="0"/>
                <a:cs typeface="Times New Roman" panose="02020603050405020304" pitchFamily="18" charset="0"/>
              </a:rPr>
              <a:t>er</a:t>
            </a:r>
            <a:r>
              <a:rPr lang="fr-FR" sz="1400" b="1" dirty="0">
                <a:latin typeface="Comic Sans MS" panose="030F0702030302020204" pitchFamily="66" charset="0"/>
                <a:ea typeface="Calibri" panose="020F0502020204030204" pitchFamily="34" charset="0"/>
                <a:cs typeface="Times New Roman" panose="02020603050405020304" pitchFamily="18" charset="0"/>
              </a:rPr>
              <a:t> Janvier 2021 et le 31 Décembre 2023 (N=149).</a:t>
            </a:r>
            <a:endParaRPr lang="fr-FR" sz="11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6" name="Rectangle 5"/>
          <p:cNvSpPr/>
          <p:nvPr/>
        </p:nvSpPr>
        <p:spPr>
          <a:xfrm>
            <a:off x="1069570" y="1881185"/>
            <a:ext cx="2180706" cy="3416320"/>
          </a:xfrm>
          <a:prstGeom prst="rect">
            <a:avLst/>
          </a:prstGeom>
        </p:spPr>
        <p:txBody>
          <a:bodyPr wrap="square">
            <a:spAutoFit/>
          </a:bodyPr>
          <a:lstStyle/>
          <a:p>
            <a:r>
              <a:rPr lang="fr-FR" dirty="0">
                <a:latin typeface="Comic Sans MS" panose="030F0702030302020204" pitchFamily="66" charset="0"/>
                <a:ea typeface="Times New Roman" panose="02020603050405020304" pitchFamily="18" charset="0"/>
                <a:cs typeface="Times New Roman" panose="02020603050405020304" pitchFamily="18" charset="0"/>
              </a:rPr>
              <a:t>L</a:t>
            </a:r>
            <a:r>
              <a:rPr lang="fr-FR" dirty="0" smtClean="0">
                <a:latin typeface="Comic Sans MS" panose="030F0702030302020204" pitchFamily="66" charset="0"/>
                <a:ea typeface="Times New Roman" panose="02020603050405020304" pitchFamily="18" charset="0"/>
                <a:cs typeface="Times New Roman" panose="02020603050405020304" pitchFamily="18" charset="0"/>
              </a:rPr>
              <a:t>a </a:t>
            </a:r>
            <a:r>
              <a:rPr lang="fr-FR" dirty="0">
                <a:latin typeface="Comic Sans MS" panose="030F0702030302020204" pitchFamily="66" charset="0"/>
                <a:ea typeface="Times New Roman" panose="02020603050405020304" pitchFamily="18" charset="0"/>
                <a:cs typeface="Times New Roman" panose="02020603050405020304" pitchFamily="18" charset="0"/>
              </a:rPr>
              <a:t>colposcopie avait retrouvé 50 lésions de transformation atypique de grade 2 (33,5%) et 45 transformations atypiques de grade 1 (30,2%). L’examen était normal chez 38 patientes (25,5%) </a:t>
            </a:r>
            <a:endParaRPr lang="fr-FR"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15219394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prstClr val="black"/>
                </a:solidFill>
                <a:latin typeface="Comic Sans MS" panose="030F0702030302020204" pitchFamily="66" charset="0"/>
              </a:rPr>
              <a:t>RESULTATS</a:t>
            </a:r>
            <a:endParaRPr lang="fr-FR" dirty="0"/>
          </a:p>
        </p:txBody>
      </p:sp>
      <p:sp>
        <p:nvSpPr>
          <p:cNvPr id="3" name="Espace réservé du contenu 2"/>
          <p:cNvSpPr>
            <a:spLocks noGrp="1"/>
          </p:cNvSpPr>
          <p:nvPr>
            <p:ph idx="1"/>
          </p:nvPr>
        </p:nvSpPr>
        <p:spPr>
          <a:xfrm>
            <a:off x="838200" y="1835564"/>
            <a:ext cx="3676650" cy="4351338"/>
          </a:xfrm>
        </p:spPr>
        <p:txBody>
          <a:bodyPr>
            <a:normAutofit/>
          </a:bodyPr>
          <a:lstStyle/>
          <a:p>
            <a:pPr lvl="0" algn="just">
              <a:lnSpc>
                <a:spcPct val="150000"/>
              </a:lnSpc>
              <a:spcBef>
                <a:spcPts val="500"/>
              </a:spcBef>
              <a:spcAft>
                <a:spcPts val="500"/>
              </a:spcAft>
            </a:pPr>
            <a:r>
              <a:rPr lang="fr-FR" sz="1500" b="1"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Répartition selon les résultats de l’examen histologique des patientes ayant bénéficié d’une colposcopie à l’IHS entre le 1</a:t>
            </a:r>
            <a:r>
              <a:rPr lang="fr-FR" sz="1500" b="1" baseline="300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er</a:t>
            </a:r>
            <a:r>
              <a:rPr lang="fr-FR" sz="1500" b="1"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 Janvier 2021 et le 31 Décembre 2023 (N=79). </a:t>
            </a:r>
            <a:r>
              <a:rPr lang="fr-FR" sz="1500" b="1" dirty="0" smtClean="0">
                <a:solidFill>
                  <a:prstClr val="black"/>
                </a:solidFill>
                <a:latin typeface="Comic Sans MS" panose="030F0702030302020204" pitchFamily="66" charset="0"/>
                <a:ea typeface="Calibri" panose="020F0502020204030204" pitchFamily="34" charset="0"/>
                <a:cs typeface="Times New Roman" panose="02020603050405020304" pitchFamily="18" charset="0"/>
              </a:rPr>
              <a:t> </a:t>
            </a:r>
            <a:endParaRPr lang="fr-FR" sz="1500" dirty="0">
              <a:solidFill>
                <a:prstClr val="black"/>
              </a:solidFill>
              <a:latin typeface="Comic Sans MS" panose="030F0702030302020204" pitchFamily="66" charset="0"/>
              <a:ea typeface="Calibri" panose="020F0502020204030204" pitchFamily="34" charset="0"/>
              <a:cs typeface="Times New Roman" panose="02020603050405020304" pitchFamily="18" charset="0"/>
            </a:endParaRPr>
          </a:p>
          <a:p>
            <a:r>
              <a:rPr lang="fr-FR" sz="1500" dirty="0" smtClean="0">
                <a:latin typeface="Comic Sans MS" panose="030F0702030302020204" pitchFamily="66" charset="0"/>
                <a:ea typeface="Times New Roman" panose="02020603050405020304" pitchFamily="18" charset="0"/>
              </a:rPr>
              <a:t>CIN </a:t>
            </a:r>
            <a:r>
              <a:rPr lang="fr-FR" sz="1500" dirty="0">
                <a:latin typeface="Comic Sans MS" panose="030F0702030302020204" pitchFamily="66" charset="0"/>
                <a:ea typeface="Times New Roman" panose="02020603050405020304" pitchFamily="18" charset="0"/>
              </a:rPr>
              <a:t>2 (22,8%) et 17 CIN 3 (21,5</a:t>
            </a:r>
            <a:r>
              <a:rPr lang="fr-FR" sz="1500" dirty="0" smtClean="0">
                <a:latin typeface="Comic Sans MS" panose="030F0702030302020204" pitchFamily="66" charset="0"/>
                <a:ea typeface="Times New Roman" panose="02020603050405020304" pitchFamily="18" charset="0"/>
              </a:rPr>
              <a:t>%)</a:t>
            </a:r>
          </a:p>
          <a:p>
            <a:r>
              <a:rPr lang="fr-FR" sz="1500" dirty="0" smtClean="0">
                <a:latin typeface="Comic Sans MS" panose="030F0702030302020204" pitchFamily="66" charset="0"/>
                <a:ea typeface="Times New Roman" panose="02020603050405020304" pitchFamily="18" charset="0"/>
              </a:rPr>
              <a:t> </a:t>
            </a:r>
            <a:r>
              <a:rPr lang="fr-FR" sz="1500" dirty="0">
                <a:latin typeface="Comic Sans MS" panose="030F0702030302020204" pitchFamily="66" charset="0"/>
                <a:ea typeface="Calibri" panose="020F0502020204030204" pitchFamily="34" charset="0"/>
              </a:rPr>
              <a:t>CIN : Néoplasie intraépithéliale cervicale </a:t>
            </a:r>
            <a:endParaRPr lang="fr-FR" sz="1500" b="1" u="sng" dirty="0" smtClean="0">
              <a:latin typeface="Comic Sans MS" panose="030F0702030302020204" pitchFamily="66" charset="0"/>
              <a:ea typeface="Times New Roman" panose="02020603050405020304" pitchFamily="18" charset="0"/>
              <a:cs typeface="Times New Roman" panose="02020603050405020304" pitchFamily="18" charset="0"/>
            </a:endParaRPr>
          </a:p>
          <a:p>
            <a:pPr marL="0" indent="0">
              <a:buNone/>
            </a:pP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1739978334"/>
              </p:ext>
            </p:extLst>
          </p:nvPr>
        </p:nvGraphicFramePr>
        <p:xfrm>
          <a:off x="5349644" y="1122218"/>
          <a:ext cx="5754370" cy="3703765"/>
        </p:xfrm>
        <a:graphic>
          <a:graphicData uri="http://schemas.openxmlformats.org/drawingml/2006/table">
            <a:tbl>
              <a:tblPr firstRow="1" firstCol="1" bandRow="1"/>
              <a:tblGrid>
                <a:gridCol w="3060700"/>
                <a:gridCol w="1259840"/>
                <a:gridCol w="1433830"/>
              </a:tblGrid>
              <a:tr h="485850">
                <a:tc>
                  <a:txBody>
                    <a:bodyPr/>
                    <a:lstStyle/>
                    <a:p>
                      <a:pPr algn="just">
                        <a:lnSpc>
                          <a:spcPct val="150000"/>
                        </a:lnSpc>
                        <a:spcAft>
                          <a:spcPts val="0"/>
                        </a:spcAft>
                      </a:pPr>
                      <a:r>
                        <a:rPr lang="fr-FR" sz="1800" b="1" kern="100" dirty="0">
                          <a:effectLst/>
                          <a:latin typeface="Comic Sans MS" panose="030F0702030302020204" pitchFamily="66" charset="0"/>
                          <a:ea typeface="Times New Roman" panose="02020603050405020304" pitchFamily="18" charset="0"/>
                          <a:cs typeface="Times New Roman" panose="02020603050405020304" pitchFamily="18" charset="0"/>
                        </a:rPr>
                        <a:t>Résultats de l’examen histologique</a:t>
                      </a:r>
                      <a:endParaRPr lang="fr-FR" sz="18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tx2">
                        <a:lumMod val="20000"/>
                        <a:lumOff val="80000"/>
                      </a:schemeClr>
                    </a:solidFill>
                  </a:tcPr>
                </a:tc>
                <a:tc>
                  <a:txBody>
                    <a:bodyPr/>
                    <a:lstStyle/>
                    <a:p>
                      <a:pPr algn="ctr">
                        <a:lnSpc>
                          <a:spcPct val="150000"/>
                        </a:lnSpc>
                        <a:spcAft>
                          <a:spcPts val="0"/>
                        </a:spcAft>
                      </a:pPr>
                      <a:r>
                        <a:rPr lang="fr-FR" sz="1800" b="1" kern="100" dirty="0">
                          <a:effectLst/>
                          <a:latin typeface="Comic Sans MS" panose="030F0702030302020204" pitchFamily="66" charset="0"/>
                          <a:ea typeface="Times New Roman" panose="02020603050405020304" pitchFamily="18" charset="0"/>
                          <a:cs typeface="Times New Roman" panose="02020603050405020304" pitchFamily="18" charset="0"/>
                        </a:rPr>
                        <a:t>Effectif</a:t>
                      </a:r>
                      <a:endParaRPr lang="fr-FR" sz="18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tx2">
                        <a:lumMod val="20000"/>
                        <a:lumOff val="80000"/>
                      </a:schemeClr>
                    </a:solidFill>
                  </a:tcPr>
                </a:tc>
                <a:tc>
                  <a:txBody>
                    <a:bodyPr/>
                    <a:lstStyle/>
                    <a:p>
                      <a:pPr algn="ctr">
                        <a:lnSpc>
                          <a:spcPct val="150000"/>
                        </a:lnSpc>
                        <a:spcAft>
                          <a:spcPts val="0"/>
                        </a:spcAft>
                      </a:pPr>
                      <a:r>
                        <a:rPr lang="fr-FR" sz="1800" b="1" kern="100">
                          <a:effectLst/>
                          <a:latin typeface="Comic Sans MS" panose="030F0702030302020204" pitchFamily="66" charset="0"/>
                          <a:ea typeface="Times New Roman" panose="02020603050405020304" pitchFamily="18" charset="0"/>
                          <a:cs typeface="Times New Roman" panose="02020603050405020304" pitchFamily="18" charset="0"/>
                        </a:rPr>
                        <a:t>Fréquence (%)</a:t>
                      </a:r>
                      <a:endParaRPr lang="fr-FR" sz="18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tx2">
                        <a:lumMod val="20000"/>
                        <a:lumOff val="80000"/>
                      </a:schemeClr>
                    </a:solidFill>
                  </a:tcPr>
                </a:tc>
              </a:tr>
              <a:tr h="2880805">
                <a:tc>
                  <a:txBody>
                    <a:bodyPr/>
                    <a:lstStyle/>
                    <a:p>
                      <a:pPr algn="just">
                        <a:lnSpc>
                          <a:spcPct val="150000"/>
                        </a:lnSpc>
                        <a:spcAft>
                          <a:spcPts val="0"/>
                        </a:spcAft>
                      </a:pPr>
                      <a:r>
                        <a:rPr lang="fr-FR" sz="1800" kern="100" dirty="0">
                          <a:effectLst/>
                          <a:latin typeface="Comic Sans MS" panose="030F0702030302020204" pitchFamily="66" charset="0"/>
                          <a:ea typeface="Times New Roman" panose="02020603050405020304" pitchFamily="18" charset="0"/>
                          <a:cs typeface="Times New Roman" panose="02020603050405020304" pitchFamily="18" charset="0"/>
                        </a:rPr>
                        <a:t>CIN 1</a:t>
                      </a:r>
                      <a:endParaRPr lang="fr-FR" sz="1800" kern="1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lnSpc>
                          <a:spcPct val="150000"/>
                        </a:lnSpc>
                        <a:spcAft>
                          <a:spcPts val="0"/>
                        </a:spcAft>
                      </a:pPr>
                      <a:r>
                        <a:rPr lang="fr-FR" sz="1800" kern="100" dirty="0">
                          <a:effectLst/>
                          <a:latin typeface="Comic Sans MS" panose="030F0702030302020204" pitchFamily="66" charset="0"/>
                          <a:ea typeface="Times New Roman" panose="02020603050405020304" pitchFamily="18" charset="0"/>
                          <a:cs typeface="Times New Roman" panose="02020603050405020304" pitchFamily="18" charset="0"/>
                        </a:rPr>
                        <a:t>CIN 2</a:t>
                      </a:r>
                      <a:endParaRPr lang="fr-FR" sz="1800" kern="1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lnSpc>
                          <a:spcPct val="150000"/>
                        </a:lnSpc>
                        <a:spcAft>
                          <a:spcPts val="0"/>
                        </a:spcAft>
                      </a:pPr>
                      <a:r>
                        <a:rPr lang="fr-FR" sz="1800" kern="100" dirty="0">
                          <a:effectLst/>
                          <a:latin typeface="Comic Sans MS" panose="030F0702030302020204" pitchFamily="66" charset="0"/>
                          <a:ea typeface="Times New Roman" panose="02020603050405020304" pitchFamily="18" charset="0"/>
                          <a:cs typeface="Times New Roman" panose="02020603050405020304" pitchFamily="18" charset="0"/>
                        </a:rPr>
                        <a:t>CIN 3</a:t>
                      </a:r>
                      <a:endParaRPr lang="fr-FR" sz="1800" kern="1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lnSpc>
                          <a:spcPct val="150000"/>
                        </a:lnSpc>
                        <a:spcAft>
                          <a:spcPts val="0"/>
                        </a:spcAft>
                      </a:pPr>
                      <a:r>
                        <a:rPr lang="fr-FR" sz="1800" kern="100" dirty="0">
                          <a:effectLst/>
                          <a:latin typeface="Comic Sans MS" panose="030F0702030302020204" pitchFamily="66" charset="0"/>
                          <a:ea typeface="Times New Roman" panose="02020603050405020304" pitchFamily="18" charset="0"/>
                          <a:cs typeface="Times New Roman" panose="02020603050405020304" pitchFamily="18" charset="0"/>
                        </a:rPr>
                        <a:t>Cervicite</a:t>
                      </a:r>
                      <a:endParaRPr lang="fr-FR" sz="1800" kern="1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lnSpc>
                          <a:spcPct val="150000"/>
                        </a:lnSpc>
                        <a:spcAft>
                          <a:spcPts val="0"/>
                        </a:spcAft>
                      </a:pPr>
                      <a:r>
                        <a:rPr lang="fr-FR" sz="1800" kern="100" dirty="0">
                          <a:effectLst/>
                          <a:latin typeface="Comic Sans MS" panose="030F0702030302020204" pitchFamily="66" charset="0"/>
                          <a:ea typeface="Times New Roman" panose="02020603050405020304" pitchFamily="18" charset="0"/>
                          <a:cs typeface="Times New Roman" panose="02020603050405020304" pitchFamily="18" charset="0"/>
                        </a:rPr>
                        <a:t>Normal</a:t>
                      </a:r>
                      <a:endParaRPr lang="fr-FR" sz="1800" kern="1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lnSpc>
                          <a:spcPct val="150000"/>
                        </a:lnSpc>
                        <a:spcAft>
                          <a:spcPts val="0"/>
                        </a:spcAft>
                      </a:pPr>
                      <a:r>
                        <a:rPr lang="fr-FR" sz="1800" b="1" kern="100" dirty="0">
                          <a:effectLst/>
                          <a:latin typeface="Comic Sans MS" panose="030F0702030302020204" pitchFamily="66" charset="0"/>
                          <a:ea typeface="Times New Roman" panose="02020603050405020304" pitchFamily="18" charset="0"/>
                          <a:cs typeface="Times New Roman" panose="02020603050405020304" pitchFamily="18" charset="0"/>
                        </a:rPr>
                        <a:t>Total</a:t>
                      </a:r>
                      <a:endParaRPr lang="fr-FR" sz="18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tx2">
                        <a:lumMod val="20000"/>
                        <a:lumOff val="80000"/>
                      </a:schemeClr>
                    </a:solidFill>
                  </a:tcPr>
                </a:tc>
                <a:tc>
                  <a:txBody>
                    <a:bodyPr/>
                    <a:lstStyle/>
                    <a:p>
                      <a:pPr algn="ctr">
                        <a:lnSpc>
                          <a:spcPct val="150000"/>
                        </a:lnSpc>
                        <a:spcAft>
                          <a:spcPts val="0"/>
                        </a:spcAft>
                      </a:pPr>
                      <a:r>
                        <a:rPr lang="fr-FR" sz="1800" kern="100" dirty="0">
                          <a:effectLst/>
                          <a:latin typeface="Comic Sans MS" panose="030F0702030302020204" pitchFamily="66" charset="0"/>
                          <a:ea typeface="Times New Roman" panose="02020603050405020304" pitchFamily="18" charset="0"/>
                          <a:cs typeface="Times New Roman" panose="02020603050405020304" pitchFamily="18" charset="0"/>
                        </a:rPr>
                        <a:t>27</a:t>
                      </a:r>
                      <a:endParaRPr lang="fr-FR" sz="1800" kern="100"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50000"/>
                        </a:lnSpc>
                        <a:spcAft>
                          <a:spcPts val="0"/>
                        </a:spcAft>
                      </a:pPr>
                      <a:r>
                        <a:rPr lang="fr-FR" sz="1800" kern="100" dirty="0">
                          <a:effectLst/>
                          <a:latin typeface="Comic Sans MS" panose="030F0702030302020204" pitchFamily="66" charset="0"/>
                          <a:ea typeface="Times New Roman" panose="02020603050405020304" pitchFamily="18" charset="0"/>
                          <a:cs typeface="Times New Roman" panose="02020603050405020304" pitchFamily="18" charset="0"/>
                        </a:rPr>
                        <a:t>18</a:t>
                      </a:r>
                      <a:endParaRPr lang="fr-FR" sz="1800" kern="100"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50000"/>
                        </a:lnSpc>
                        <a:spcAft>
                          <a:spcPts val="0"/>
                        </a:spcAft>
                      </a:pPr>
                      <a:r>
                        <a:rPr lang="fr-FR" sz="1800" kern="100" dirty="0">
                          <a:effectLst/>
                          <a:latin typeface="Comic Sans MS" panose="030F0702030302020204" pitchFamily="66" charset="0"/>
                          <a:ea typeface="Times New Roman" panose="02020603050405020304" pitchFamily="18" charset="0"/>
                          <a:cs typeface="Times New Roman" panose="02020603050405020304" pitchFamily="18" charset="0"/>
                        </a:rPr>
                        <a:t>17</a:t>
                      </a:r>
                      <a:endParaRPr lang="fr-FR" sz="1800" kern="100"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50000"/>
                        </a:lnSpc>
                        <a:spcAft>
                          <a:spcPts val="0"/>
                        </a:spcAft>
                      </a:pPr>
                      <a:r>
                        <a:rPr lang="fr-FR" sz="1800" kern="100" dirty="0">
                          <a:effectLst/>
                          <a:latin typeface="Comic Sans MS" panose="030F0702030302020204" pitchFamily="66" charset="0"/>
                          <a:ea typeface="Times New Roman" panose="02020603050405020304" pitchFamily="18" charset="0"/>
                          <a:cs typeface="Times New Roman" panose="02020603050405020304" pitchFamily="18" charset="0"/>
                        </a:rPr>
                        <a:t>16</a:t>
                      </a:r>
                      <a:endParaRPr lang="fr-FR" sz="1800" kern="100"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50000"/>
                        </a:lnSpc>
                        <a:spcAft>
                          <a:spcPts val="0"/>
                        </a:spcAft>
                      </a:pPr>
                      <a:r>
                        <a:rPr lang="fr-FR" sz="1800" kern="100" dirty="0">
                          <a:effectLst/>
                          <a:latin typeface="Comic Sans MS" panose="030F0702030302020204" pitchFamily="66" charset="0"/>
                          <a:ea typeface="Times New Roman" panose="02020603050405020304" pitchFamily="18" charset="0"/>
                          <a:cs typeface="Times New Roman" panose="02020603050405020304" pitchFamily="18" charset="0"/>
                        </a:rPr>
                        <a:t>1</a:t>
                      </a:r>
                      <a:endParaRPr lang="fr-FR" sz="1800" kern="100"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50000"/>
                        </a:lnSpc>
                        <a:spcAft>
                          <a:spcPts val="0"/>
                        </a:spcAft>
                      </a:pPr>
                      <a:r>
                        <a:rPr lang="fr-FR" sz="1800" b="1" kern="100" dirty="0">
                          <a:effectLst/>
                          <a:latin typeface="Comic Sans MS" panose="030F0702030302020204" pitchFamily="66" charset="0"/>
                          <a:ea typeface="Times New Roman" panose="02020603050405020304" pitchFamily="18" charset="0"/>
                          <a:cs typeface="Times New Roman" panose="02020603050405020304" pitchFamily="18" charset="0"/>
                        </a:rPr>
                        <a:t>79</a:t>
                      </a:r>
                      <a:endParaRPr lang="fr-FR" sz="18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tx2">
                        <a:lumMod val="20000"/>
                        <a:lumOff val="80000"/>
                      </a:schemeClr>
                    </a:solidFill>
                  </a:tcPr>
                </a:tc>
                <a:tc>
                  <a:txBody>
                    <a:bodyPr/>
                    <a:lstStyle/>
                    <a:p>
                      <a:pPr algn="ctr">
                        <a:lnSpc>
                          <a:spcPct val="150000"/>
                        </a:lnSpc>
                        <a:spcAft>
                          <a:spcPts val="0"/>
                        </a:spcAft>
                      </a:pPr>
                      <a:r>
                        <a:rPr lang="fr-FR" sz="1800" kern="100" dirty="0">
                          <a:effectLst/>
                          <a:latin typeface="Comic Sans MS" panose="030F0702030302020204" pitchFamily="66" charset="0"/>
                          <a:ea typeface="Times New Roman" panose="02020603050405020304" pitchFamily="18" charset="0"/>
                          <a:cs typeface="Times New Roman" panose="02020603050405020304" pitchFamily="18" charset="0"/>
                        </a:rPr>
                        <a:t>34,1</a:t>
                      </a:r>
                      <a:endParaRPr lang="fr-FR" sz="1800" kern="100"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50000"/>
                        </a:lnSpc>
                        <a:spcAft>
                          <a:spcPts val="0"/>
                        </a:spcAft>
                      </a:pPr>
                      <a:r>
                        <a:rPr lang="fr-FR" sz="1800" kern="100" dirty="0">
                          <a:effectLst/>
                          <a:latin typeface="Comic Sans MS" panose="030F0702030302020204" pitchFamily="66" charset="0"/>
                          <a:ea typeface="Times New Roman" panose="02020603050405020304" pitchFamily="18" charset="0"/>
                          <a:cs typeface="Times New Roman" panose="02020603050405020304" pitchFamily="18" charset="0"/>
                        </a:rPr>
                        <a:t>22,8</a:t>
                      </a:r>
                      <a:endParaRPr lang="fr-FR" sz="1800" kern="100"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50000"/>
                        </a:lnSpc>
                        <a:spcAft>
                          <a:spcPts val="0"/>
                        </a:spcAft>
                      </a:pPr>
                      <a:r>
                        <a:rPr lang="fr-FR" sz="1800" kern="100" dirty="0">
                          <a:effectLst/>
                          <a:latin typeface="Comic Sans MS" panose="030F0702030302020204" pitchFamily="66" charset="0"/>
                          <a:ea typeface="Times New Roman" panose="02020603050405020304" pitchFamily="18" charset="0"/>
                          <a:cs typeface="Times New Roman" panose="02020603050405020304" pitchFamily="18" charset="0"/>
                        </a:rPr>
                        <a:t>21,5</a:t>
                      </a:r>
                      <a:endParaRPr lang="fr-FR" sz="1800" kern="100"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50000"/>
                        </a:lnSpc>
                        <a:spcAft>
                          <a:spcPts val="0"/>
                        </a:spcAft>
                      </a:pPr>
                      <a:r>
                        <a:rPr lang="fr-FR" sz="1800" kern="100" dirty="0">
                          <a:effectLst/>
                          <a:latin typeface="Comic Sans MS" panose="030F0702030302020204" pitchFamily="66" charset="0"/>
                          <a:ea typeface="Times New Roman" panose="02020603050405020304" pitchFamily="18" charset="0"/>
                          <a:cs typeface="Times New Roman" panose="02020603050405020304" pitchFamily="18" charset="0"/>
                        </a:rPr>
                        <a:t>20,2</a:t>
                      </a:r>
                      <a:endParaRPr lang="fr-FR" sz="1800" kern="100"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50000"/>
                        </a:lnSpc>
                        <a:spcAft>
                          <a:spcPts val="0"/>
                        </a:spcAft>
                      </a:pPr>
                      <a:r>
                        <a:rPr lang="fr-FR" sz="1800" kern="100" dirty="0">
                          <a:effectLst/>
                          <a:latin typeface="Comic Sans MS" panose="030F0702030302020204" pitchFamily="66" charset="0"/>
                          <a:ea typeface="Times New Roman" panose="02020603050405020304" pitchFamily="18" charset="0"/>
                          <a:cs typeface="Times New Roman" panose="02020603050405020304" pitchFamily="18" charset="0"/>
                        </a:rPr>
                        <a:t>1,3</a:t>
                      </a:r>
                      <a:endParaRPr lang="fr-FR" sz="1800" kern="100"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50000"/>
                        </a:lnSpc>
                        <a:spcAft>
                          <a:spcPts val="0"/>
                        </a:spcAft>
                      </a:pPr>
                      <a:r>
                        <a:rPr lang="fr-FR" sz="1800" b="1" kern="100" dirty="0">
                          <a:effectLst/>
                          <a:latin typeface="Comic Sans MS" panose="030F0702030302020204" pitchFamily="66" charset="0"/>
                          <a:ea typeface="Times New Roman" panose="02020603050405020304" pitchFamily="18" charset="0"/>
                          <a:cs typeface="Times New Roman" panose="02020603050405020304" pitchFamily="18" charset="0"/>
                        </a:rPr>
                        <a:t>100</a:t>
                      </a:r>
                      <a:endParaRPr lang="fr-FR" sz="18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30053964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015" y="356812"/>
            <a:ext cx="10515600" cy="1325563"/>
          </a:xfrm>
        </p:spPr>
        <p:txBody>
          <a:bodyPr/>
          <a:lstStyle/>
          <a:p>
            <a:r>
              <a:rPr lang="fr-FR" b="1" dirty="0">
                <a:solidFill>
                  <a:prstClr val="black"/>
                </a:solidFill>
                <a:latin typeface="Comic Sans MS" panose="030F0702030302020204" pitchFamily="66" charset="0"/>
              </a:rPr>
              <a:t>RESULTATS</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161812053"/>
              </p:ext>
            </p:extLst>
          </p:nvPr>
        </p:nvGraphicFramePr>
        <p:xfrm>
          <a:off x="4680064" y="1983567"/>
          <a:ext cx="7272251" cy="3951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46364" y="2125070"/>
            <a:ext cx="4990407" cy="2031325"/>
          </a:xfrm>
          <a:prstGeom prst="rect">
            <a:avLst/>
          </a:prstGeom>
        </p:spPr>
        <p:txBody>
          <a:bodyPr wrap="square">
            <a:spAutoFit/>
          </a:bodyPr>
          <a:lstStyle/>
          <a:p>
            <a:pPr algn="just"/>
            <a:r>
              <a:rPr lang="fr-FR" dirty="0">
                <a:latin typeface="Comic Sans MS" panose="030F0702030302020204" pitchFamily="66" charset="0"/>
                <a:ea typeface="Times New Roman" panose="02020603050405020304" pitchFamily="18" charset="0"/>
                <a:cs typeface="Times New Roman" panose="02020603050405020304" pitchFamily="18" charset="0"/>
              </a:rPr>
              <a:t>L</a:t>
            </a:r>
            <a:r>
              <a:rPr lang="fr-FR" dirty="0" smtClean="0">
                <a:latin typeface="Comic Sans MS" panose="030F0702030302020204" pitchFamily="66" charset="0"/>
                <a:ea typeface="Times New Roman" panose="02020603050405020304" pitchFamily="18" charset="0"/>
                <a:cs typeface="Times New Roman" panose="02020603050405020304" pitchFamily="18" charset="0"/>
              </a:rPr>
              <a:t>e </a:t>
            </a:r>
            <a:r>
              <a:rPr lang="fr-FR" dirty="0" err="1">
                <a:latin typeface="Comic Sans MS" panose="030F0702030302020204" pitchFamily="66" charset="0"/>
                <a:ea typeface="Times New Roman" panose="02020603050405020304" pitchFamily="18" charset="0"/>
                <a:cs typeface="Times New Roman" panose="02020603050405020304" pitchFamily="18" charset="0"/>
              </a:rPr>
              <a:t>génotypage</a:t>
            </a:r>
            <a:r>
              <a:rPr lang="fr-FR" dirty="0">
                <a:latin typeface="Comic Sans MS" panose="030F0702030302020204" pitchFamily="66" charset="0"/>
                <a:ea typeface="Times New Roman" panose="02020603050405020304" pitchFamily="18" charset="0"/>
                <a:cs typeface="Times New Roman" panose="02020603050405020304" pitchFamily="18" charset="0"/>
              </a:rPr>
              <a:t> du virus du papillome humain était réalisé chez 60 patientes (40,3%). Le résultat était positif chez 25 d’entre-elles (41,7</a:t>
            </a:r>
            <a:r>
              <a:rPr lang="fr-FR" dirty="0" smtClean="0">
                <a:latin typeface="Comic Sans MS" panose="030F0702030302020204" pitchFamily="66" charset="0"/>
                <a:ea typeface="Times New Roman" panose="02020603050405020304" pitchFamily="18" charset="0"/>
                <a:cs typeface="Times New Roman" panose="02020603050405020304" pitchFamily="18" charset="0"/>
              </a:rPr>
              <a:t>%).</a:t>
            </a:r>
          </a:p>
          <a:p>
            <a:pPr algn="just"/>
            <a:r>
              <a:rPr lang="fr-FR" dirty="0" smtClean="0">
                <a:latin typeface="Comic Sans MS" panose="030F0702030302020204" pitchFamily="66" charset="0"/>
                <a:ea typeface="Times New Roman" panose="02020603050405020304" pitchFamily="18" charset="0"/>
                <a:cs typeface="Times New Roman" panose="02020603050405020304" pitchFamily="18" charset="0"/>
              </a:rPr>
              <a:t> </a:t>
            </a:r>
            <a:r>
              <a:rPr lang="fr-FR" dirty="0">
                <a:latin typeface="Comic Sans MS" panose="030F0702030302020204" pitchFamily="66" charset="0"/>
                <a:ea typeface="Times New Roman" panose="02020603050405020304" pitchFamily="18" charset="0"/>
                <a:cs typeface="Times New Roman" panose="02020603050405020304" pitchFamily="18" charset="0"/>
              </a:rPr>
              <a:t>La combinaison la plus fréquente était l’infection à HPV 33 et 58 retrouvée chez 4 patientes (6,6%) </a:t>
            </a:r>
            <a:endParaRPr lang="fr-FR" dirty="0">
              <a:latin typeface="Comic Sans MS" panose="030F0702030302020204" pitchFamily="66" charset="0"/>
            </a:endParaRPr>
          </a:p>
        </p:txBody>
      </p:sp>
    </p:spTree>
    <p:extLst>
      <p:ext uri="{BB962C8B-B14F-4D97-AF65-F5344CB8AC3E}">
        <p14:creationId xmlns:p14="http://schemas.microsoft.com/office/powerpoint/2010/main" val="3673499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prstClr val="black"/>
                </a:solidFill>
                <a:latin typeface="Comic Sans MS" panose="030F0702030302020204" pitchFamily="66" charset="0"/>
              </a:rPr>
              <a:t>RESULTATS</a:t>
            </a:r>
            <a:endParaRPr lang="fr-FR" dirty="0"/>
          </a:p>
        </p:txBody>
      </p:sp>
      <p:sp>
        <p:nvSpPr>
          <p:cNvPr id="3" name="Espace réservé du contenu 2"/>
          <p:cNvSpPr>
            <a:spLocks noGrp="1"/>
          </p:cNvSpPr>
          <p:nvPr>
            <p:ph idx="1"/>
          </p:nvPr>
        </p:nvSpPr>
        <p:spPr>
          <a:xfrm>
            <a:off x="572192" y="1922745"/>
            <a:ext cx="4162425" cy="4351338"/>
          </a:xfrm>
        </p:spPr>
        <p:txBody>
          <a:bodyPr>
            <a:normAutofit fontScale="92500" lnSpcReduction="10000"/>
          </a:bodyPr>
          <a:lstStyle/>
          <a:p>
            <a:pPr>
              <a:lnSpc>
                <a:spcPct val="150000"/>
              </a:lnSpc>
            </a:pPr>
            <a:r>
              <a:rPr lang="fr-FR" sz="1800" dirty="0" smtClean="0">
                <a:latin typeface="Comic Sans MS" panose="030F0702030302020204" pitchFamily="66" charset="0"/>
                <a:ea typeface="Calibri" panose="020F0502020204030204" pitchFamily="34" charset="0"/>
              </a:rPr>
              <a:t>Nous </a:t>
            </a:r>
            <a:r>
              <a:rPr lang="fr-FR" sz="1800" dirty="0">
                <a:latin typeface="Comic Sans MS" panose="030F0702030302020204" pitchFamily="66" charset="0"/>
                <a:ea typeface="Calibri" panose="020F0502020204030204" pitchFamily="34" charset="0"/>
              </a:rPr>
              <a:t>avons enregistré 05 infections à HPV à bas risque (9,3%) et 49 infections à HPV à haut risque (90,7%). </a:t>
            </a:r>
            <a:endParaRPr lang="fr-FR" sz="1800" dirty="0" smtClean="0">
              <a:latin typeface="Comic Sans MS" panose="030F0702030302020204" pitchFamily="66" charset="0"/>
              <a:ea typeface="Calibri" panose="020F0502020204030204" pitchFamily="34" charset="0"/>
            </a:endParaRPr>
          </a:p>
          <a:p>
            <a:pPr>
              <a:lnSpc>
                <a:spcPct val="150000"/>
              </a:lnSpc>
            </a:pPr>
            <a:r>
              <a:rPr lang="fr-FR" sz="1800" dirty="0" smtClean="0">
                <a:latin typeface="Comic Sans MS" panose="030F0702030302020204" pitchFamily="66" charset="0"/>
                <a:ea typeface="Calibri" panose="020F0502020204030204" pitchFamily="34" charset="0"/>
              </a:rPr>
              <a:t>Pour </a:t>
            </a:r>
            <a:r>
              <a:rPr lang="fr-FR" sz="1800" dirty="0">
                <a:latin typeface="Comic Sans MS" panose="030F0702030302020204" pitchFamily="66" charset="0"/>
                <a:ea typeface="Calibri" panose="020F0502020204030204" pitchFamily="34" charset="0"/>
              </a:rPr>
              <a:t>les infections à HPV à bas risque le génotype le plus fréquent était HPV 11 (5,6%). Concernant les infections à HPV à haut risque les génotypes 58 (16,7%), 16 (11,1%), et 33 (9,3%) étaient les plus représentés </a:t>
            </a:r>
            <a:endParaRPr lang="fr-FR" sz="1800" dirty="0">
              <a:latin typeface="Comic Sans MS" panose="030F0702030302020204" pitchFamily="66" charset="0"/>
            </a:endParaRPr>
          </a:p>
        </p:txBody>
      </p:sp>
      <p:graphicFrame>
        <p:nvGraphicFramePr>
          <p:cNvPr id="4" name="Graphique 3"/>
          <p:cNvGraphicFramePr/>
          <p:nvPr>
            <p:extLst>
              <p:ext uri="{D42A27DB-BD31-4B8C-83A1-F6EECF244321}">
                <p14:modId xmlns:p14="http://schemas.microsoft.com/office/powerpoint/2010/main" val="437646476"/>
              </p:ext>
            </p:extLst>
          </p:nvPr>
        </p:nvGraphicFramePr>
        <p:xfrm>
          <a:off x="5299884" y="900979"/>
          <a:ext cx="6257925" cy="498538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5749637" y="5934670"/>
            <a:ext cx="6096000" cy="923330"/>
          </a:xfrm>
          <a:prstGeom prst="rect">
            <a:avLst/>
          </a:prstGeom>
        </p:spPr>
        <p:txBody>
          <a:bodyPr>
            <a:spAutoFit/>
          </a:bodyPr>
          <a:lstStyle/>
          <a:p>
            <a:pPr algn="just">
              <a:lnSpc>
                <a:spcPct val="150000"/>
              </a:lnSpc>
            </a:pPr>
            <a:r>
              <a:rPr lang="fr-FR" sz="1200" b="1" dirty="0">
                <a:latin typeface="Comic Sans MS" panose="030F0702030302020204" pitchFamily="66" charset="0"/>
                <a:ea typeface="Calibri" panose="020F0502020204030204" pitchFamily="34" charset="0"/>
                <a:cs typeface="Times New Roman" panose="02020603050405020304" pitchFamily="18" charset="0"/>
              </a:rPr>
              <a:t>Répartition selon le génotype des patientes infectées par le HPV ayant bénéficié d’une colposcopie à l’IHS entre le 1</a:t>
            </a:r>
            <a:r>
              <a:rPr lang="fr-FR" sz="1200" b="1" baseline="30000" dirty="0">
                <a:latin typeface="Comic Sans MS" panose="030F0702030302020204" pitchFamily="66" charset="0"/>
                <a:ea typeface="Calibri" panose="020F0502020204030204" pitchFamily="34" charset="0"/>
                <a:cs typeface="Times New Roman" panose="02020603050405020304" pitchFamily="18" charset="0"/>
              </a:rPr>
              <a:t>er</a:t>
            </a:r>
            <a:r>
              <a:rPr lang="fr-FR" sz="1200" b="1" dirty="0">
                <a:latin typeface="Comic Sans MS" panose="030F0702030302020204" pitchFamily="66" charset="0"/>
                <a:ea typeface="Calibri" panose="020F0502020204030204" pitchFamily="34" charset="0"/>
                <a:cs typeface="Times New Roman" panose="02020603050405020304" pitchFamily="18" charset="0"/>
              </a:rPr>
              <a:t> Janvier 2021 et le 31 Décembre 2023 (N=60).</a:t>
            </a:r>
            <a:endParaRPr lang="fr-FR" sz="1200" dirty="0">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97363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prstClr val="black"/>
                </a:solidFill>
                <a:latin typeface="Comic Sans MS" panose="030F0702030302020204" pitchFamily="66" charset="0"/>
              </a:rPr>
              <a:t>RESULTATS</a:t>
            </a:r>
            <a:endParaRPr lang="fr-FR" dirty="0"/>
          </a:p>
        </p:txBody>
      </p:sp>
      <p:sp>
        <p:nvSpPr>
          <p:cNvPr id="3" name="Espace réservé du contenu 2"/>
          <p:cNvSpPr>
            <a:spLocks noGrp="1"/>
          </p:cNvSpPr>
          <p:nvPr>
            <p:ph idx="1"/>
          </p:nvPr>
        </p:nvSpPr>
        <p:spPr>
          <a:xfrm>
            <a:off x="838200" y="3483033"/>
            <a:ext cx="3368040" cy="881149"/>
          </a:xfrm>
        </p:spPr>
        <p:txBody>
          <a:bodyPr>
            <a:normAutofit lnSpcReduction="10000"/>
          </a:bodyPr>
          <a:lstStyle/>
          <a:p>
            <a:pPr marL="0" indent="0" algn="just">
              <a:lnSpc>
                <a:spcPct val="150000"/>
              </a:lnSpc>
              <a:spcAft>
                <a:spcPts val="0"/>
              </a:spcAft>
              <a:buNone/>
            </a:pPr>
            <a:r>
              <a:rPr lang="fr-FR" sz="1800" dirty="0" smtClean="0">
                <a:latin typeface="Comic Sans MS" panose="030F0702030302020204" pitchFamily="66" charset="0"/>
                <a:cs typeface="Times New Roman" panose="02020603050405020304" pitchFamily="18" charset="0"/>
              </a:rPr>
              <a:t>HPV 58,16,33,18,26,51,52 et 82.</a:t>
            </a:r>
            <a:endParaRPr lang="fr-FR" sz="1800" dirty="0">
              <a:latin typeface="Comic Sans MS" panose="030F0702030302020204" pitchFamily="66"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3056133641"/>
              </p:ext>
            </p:extLst>
          </p:nvPr>
        </p:nvGraphicFramePr>
        <p:xfrm>
          <a:off x="5214900" y="947946"/>
          <a:ext cx="6198473" cy="5275398"/>
        </p:xfrm>
        <a:graphic>
          <a:graphicData uri="http://schemas.openxmlformats.org/drawingml/2006/table">
            <a:tbl>
              <a:tblPr firstRow="1" firstCol="1" bandRow="1"/>
              <a:tblGrid>
                <a:gridCol w="2065701"/>
                <a:gridCol w="2066386"/>
                <a:gridCol w="2066386"/>
              </a:tblGrid>
              <a:tr h="317889">
                <a:tc>
                  <a:txBody>
                    <a:bodyPr/>
                    <a:lstStyle/>
                    <a:p>
                      <a:pPr>
                        <a:lnSpc>
                          <a:spcPct val="107000"/>
                        </a:lnSpc>
                        <a:spcAft>
                          <a:spcPts val="0"/>
                        </a:spcAft>
                      </a:pPr>
                      <a:r>
                        <a:rPr lang="fr-FR" sz="1600" b="1" kern="100" dirty="0">
                          <a:effectLst/>
                          <a:latin typeface="Comic Sans MS" panose="030F0702030302020204" pitchFamily="66" charset="0"/>
                          <a:ea typeface="Calibri" panose="020F0502020204030204" pitchFamily="34" charset="0"/>
                          <a:cs typeface="Times New Roman" panose="02020603050405020304" pitchFamily="18" charset="0"/>
                        </a:rPr>
                        <a:t>Génotype HPV</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7318" marR="6731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600" b="1" kern="100">
                          <a:effectLst/>
                          <a:latin typeface="Comic Sans MS" panose="030F0702030302020204" pitchFamily="66" charset="0"/>
                          <a:ea typeface="Calibri" panose="020F0502020204030204" pitchFamily="34" charset="0"/>
                          <a:cs typeface="Times New Roman" panose="02020603050405020304" pitchFamily="18" charset="0"/>
                        </a:rPr>
                        <a:t>Nombre </a:t>
                      </a:r>
                      <a:endParaRPr lang="fr-FR" sz="16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7318" marR="6731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600" b="1" kern="100">
                          <a:effectLst/>
                          <a:latin typeface="Comic Sans MS" panose="030F0702030302020204" pitchFamily="66" charset="0"/>
                          <a:ea typeface="Calibri" panose="020F0502020204030204" pitchFamily="34" charset="0"/>
                          <a:cs typeface="Times New Roman" panose="02020603050405020304" pitchFamily="18" charset="0"/>
                        </a:rPr>
                        <a:t>Fréquence (%)</a:t>
                      </a:r>
                      <a:endParaRPr lang="fr-FR" sz="16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7318" marR="6731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3809368">
                <a:tc>
                  <a:txBody>
                    <a:bodyPr/>
                    <a:lstStyle/>
                    <a:p>
                      <a:pP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HPV 6</a:t>
                      </a:r>
                    </a:p>
                    <a:p>
                      <a:pP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HPV 11</a:t>
                      </a:r>
                    </a:p>
                    <a:p>
                      <a:pP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HPV 81</a:t>
                      </a:r>
                    </a:p>
                    <a:p>
                      <a:pPr>
                        <a:lnSpc>
                          <a:spcPct val="107000"/>
                        </a:lnSpc>
                        <a:spcAft>
                          <a:spcPts val="0"/>
                        </a:spcAft>
                      </a:pPr>
                      <a:r>
                        <a:rPr lang="fr-FR" sz="1600" b="1" kern="1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HPV 16</a:t>
                      </a:r>
                    </a:p>
                    <a:p>
                      <a:pPr>
                        <a:lnSpc>
                          <a:spcPct val="107000"/>
                        </a:lnSpc>
                        <a:spcAft>
                          <a:spcPts val="0"/>
                        </a:spcAft>
                      </a:pPr>
                      <a:r>
                        <a:rPr lang="fr-FR" sz="1600" b="1" kern="1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HPV 18</a:t>
                      </a:r>
                    </a:p>
                    <a:p>
                      <a:pP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HPV </a:t>
                      </a:r>
                      <a:r>
                        <a:rPr lang="fr-FR" sz="1600" b="1" kern="1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26</a:t>
                      </a:r>
                    </a:p>
                    <a:p>
                      <a:pP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HPV 31</a:t>
                      </a:r>
                    </a:p>
                    <a:p>
                      <a:pPr>
                        <a:lnSpc>
                          <a:spcPct val="107000"/>
                        </a:lnSpc>
                        <a:spcAft>
                          <a:spcPts val="0"/>
                        </a:spcAft>
                      </a:pPr>
                      <a:r>
                        <a:rPr lang="fr-FR" sz="1600" b="1" kern="1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HPV 33</a:t>
                      </a:r>
                    </a:p>
                    <a:p>
                      <a:pP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HPV 39</a:t>
                      </a:r>
                    </a:p>
                    <a:p>
                      <a:pP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HPV 45</a:t>
                      </a:r>
                    </a:p>
                    <a:p>
                      <a:pP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HPV</a:t>
                      </a:r>
                      <a:r>
                        <a:rPr lang="fr-FR" sz="1600" b="1" kern="1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 51</a:t>
                      </a:r>
                    </a:p>
                    <a:p>
                      <a:pP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HPV </a:t>
                      </a:r>
                      <a:r>
                        <a:rPr lang="fr-FR" sz="1600" b="1" kern="1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52</a:t>
                      </a:r>
                    </a:p>
                    <a:p>
                      <a:pP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HPV 53</a:t>
                      </a:r>
                    </a:p>
                    <a:p>
                      <a:pP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HPV 56</a:t>
                      </a:r>
                    </a:p>
                    <a:p>
                      <a:pPr>
                        <a:lnSpc>
                          <a:spcPct val="107000"/>
                        </a:lnSpc>
                        <a:spcAft>
                          <a:spcPts val="0"/>
                        </a:spcAft>
                      </a:pPr>
                      <a:r>
                        <a:rPr lang="fr-FR" sz="1600" b="1" kern="1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HPV 58</a:t>
                      </a:r>
                    </a:p>
                    <a:p>
                      <a:pP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HPV 68</a:t>
                      </a:r>
                    </a:p>
                    <a:p>
                      <a:pP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HPV </a:t>
                      </a:r>
                      <a:r>
                        <a:rPr lang="fr-FR" sz="1600" b="1" kern="1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82</a:t>
                      </a:r>
                    </a:p>
                  </a:txBody>
                  <a:tcPr marL="67318" marR="6731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1</a:t>
                      </a:r>
                    </a:p>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3</a:t>
                      </a:r>
                    </a:p>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1</a:t>
                      </a:r>
                    </a:p>
                    <a:p>
                      <a:pPr algn="ctr">
                        <a:lnSpc>
                          <a:spcPct val="107000"/>
                        </a:lnSpc>
                        <a:spcAft>
                          <a:spcPts val="0"/>
                        </a:spcAft>
                      </a:pPr>
                      <a:r>
                        <a:rPr lang="fr-FR" sz="1600" kern="1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6</a:t>
                      </a:r>
                    </a:p>
                    <a:p>
                      <a:pPr algn="ctr">
                        <a:lnSpc>
                          <a:spcPct val="107000"/>
                        </a:lnSpc>
                        <a:spcAft>
                          <a:spcPts val="0"/>
                        </a:spcAft>
                      </a:pPr>
                      <a:r>
                        <a:rPr lang="fr-FR" sz="1600" b="1" kern="1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4</a:t>
                      </a:r>
                    </a:p>
                    <a:p>
                      <a:pPr algn="ctr">
                        <a:lnSpc>
                          <a:spcPct val="107000"/>
                        </a:lnSpc>
                        <a:spcAft>
                          <a:spcPts val="0"/>
                        </a:spcAft>
                      </a:pPr>
                      <a:r>
                        <a:rPr lang="fr-FR" sz="1600" b="1" kern="1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4</a:t>
                      </a:r>
                    </a:p>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1</a:t>
                      </a:r>
                    </a:p>
                    <a:p>
                      <a:pPr algn="ctr">
                        <a:lnSpc>
                          <a:spcPct val="107000"/>
                        </a:lnSpc>
                        <a:spcAft>
                          <a:spcPts val="0"/>
                        </a:spcAft>
                      </a:pPr>
                      <a:r>
                        <a:rPr lang="fr-FR" sz="1600" b="1" kern="1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5</a:t>
                      </a:r>
                    </a:p>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1</a:t>
                      </a:r>
                    </a:p>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2</a:t>
                      </a:r>
                    </a:p>
                    <a:p>
                      <a:pPr algn="ctr">
                        <a:lnSpc>
                          <a:spcPct val="107000"/>
                        </a:lnSpc>
                        <a:spcAft>
                          <a:spcPts val="0"/>
                        </a:spcAft>
                      </a:pPr>
                      <a:r>
                        <a:rPr lang="fr-FR" sz="1600" b="1" kern="1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4</a:t>
                      </a:r>
                    </a:p>
                    <a:p>
                      <a:pPr algn="ctr">
                        <a:lnSpc>
                          <a:spcPct val="107000"/>
                        </a:lnSpc>
                        <a:spcAft>
                          <a:spcPts val="0"/>
                        </a:spcAft>
                      </a:pPr>
                      <a:r>
                        <a:rPr lang="fr-FR" sz="1600" b="1" kern="1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4</a:t>
                      </a:r>
                    </a:p>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1</a:t>
                      </a:r>
                    </a:p>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2</a:t>
                      </a:r>
                    </a:p>
                    <a:p>
                      <a:pPr algn="ctr">
                        <a:lnSpc>
                          <a:spcPct val="107000"/>
                        </a:lnSpc>
                        <a:spcAft>
                          <a:spcPts val="0"/>
                        </a:spcAft>
                      </a:pPr>
                      <a:r>
                        <a:rPr lang="fr-FR" sz="1600" b="1" kern="1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9</a:t>
                      </a:r>
                    </a:p>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2</a:t>
                      </a:r>
                    </a:p>
                    <a:p>
                      <a:pPr algn="ctr">
                        <a:lnSpc>
                          <a:spcPct val="107000"/>
                        </a:lnSpc>
                        <a:spcAft>
                          <a:spcPts val="0"/>
                        </a:spcAft>
                      </a:pPr>
                      <a:r>
                        <a:rPr lang="fr-FR" sz="1600" b="1" kern="1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4</a:t>
                      </a:r>
                    </a:p>
                  </a:txBody>
                  <a:tcPr marL="67318" marR="6731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1,9</a:t>
                      </a:r>
                    </a:p>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5,6</a:t>
                      </a:r>
                    </a:p>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1,9</a:t>
                      </a:r>
                    </a:p>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11.1</a:t>
                      </a:r>
                    </a:p>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7,4</a:t>
                      </a:r>
                    </a:p>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7,4</a:t>
                      </a:r>
                    </a:p>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1,9</a:t>
                      </a:r>
                    </a:p>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9,3</a:t>
                      </a:r>
                    </a:p>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1,9</a:t>
                      </a:r>
                    </a:p>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3,7</a:t>
                      </a:r>
                    </a:p>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7,4</a:t>
                      </a:r>
                    </a:p>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7,4</a:t>
                      </a:r>
                    </a:p>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1,9</a:t>
                      </a:r>
                    </a:p>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3,7</a:t>
                      </a:r>
                    </a:p>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16,7</a:t>
                      </a:r>
                    </a:p>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3,7</a:t>
                      </a:r>
                    </a:p>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7,4</a:t>
                      </a:r>
                    </a:p>
                  </a:txBody>
                  <a:tcPr marL="67318" marR="6731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24081">
                <a:tc>
                  <a:txBody>
                    <a:bodyPr/>
                    <a:lstStyle/>
                    <a:p>
                      <a:pPr>
                        <a:lnSpc>
                          <a:spcPct val="107000"/>
                        </a:lnSpc>
                        <a:spcAft>
                          <a:spcPts val="0"/>
                        </a:spcAft>
                      </a:pPr>
                      <a:r>
                        <a:rPr lang="fr-FR" sz="1600" b="1" kern="100">
                          <a:effectLst/>
                          <a:latin typeface="Comic Sans MS" panose="030F0702030302020204" pitchFamily="66" charset="0"/>
                          <a:ea typeface="Calibri" panose="020F0502020204030204" pitchFamily="34" charset="0"/>
                          <a:cs typeface="Times New Roman" panose="02020603050405020304" pitchFamily="18" charset="0"/>
                        </a:rPr>
                        <a:t>Total </a:t>
                      </a:r>
                      <a:endParaRPr lang="fr-FR" sz="16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7318" marR="6731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2">
                  <a:txBody>
                    <a:bodyPr/>
                    <a:lstStyle/>
                    <a:p>
                      <a:pP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1600" b="1" kern="100" dirty="0">
                          <a:effectLst/>
                          <a:latin typeface="Comic Sans MS" panose="030F0702030302020204" pitchFamily="66" charset="0"/>
                          <a:ea typeface="Calibri" panose="020F0502020204030204" pitchFamily="34" charset="0"/>
                          <a:cs typeface="Times New Roman" panose="02020603050405020304" pitchFamily="18" charset="0"/>
                        </a:rPr>
                        <a:t>54                                     100</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7318" marR="67318"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fr-FR"/>
                    </a:p>
                  </a:txBody>
                  <a:tcPr/>
                </a:tc>
              </a:tr>
            </a:tbl>
          </a:graphicData>
        </a:graphic>
      </p:graphicFrame>
      <p:sp>
        <p:nvSpPr>
          <p:cNvPr id="5" name="Rectangle 4"/>
          <p:cNvSpPr/>
          <p:nvPr/>
        </p:nvSpPr>
        <p:spPr>
          <a:xfrm>
            <a:off x="5104014" y="6109616"/>
            <a:ext cx="6666807" cy="646331"/>
          </a:xfrm>
          <a:prstGeom prst="rect">
            <a:avLst/>
          </a:prstGeom>
        </p:spPr>
        <p:txBody>
          <a:bodyPr wrap="square">
            <a:spAutoFit/>
          </a:bodyPr>
          <a:lstStyle/>
          <a:p>
            <a:pPr algn="just">
              <a:lnSpc>
                <a:spcPct val="150000"/>
              </a:lnSpc>
            </a:pPr>
            <a:r>
              <a:rPr lang="fr-FR" sz="1200" b="1" dirty="0">
                <a:latin typeface="Comic Sans MS" panose="030F0702030302020204" pitchFamily="66" charset="0"/>
                <a:ea typeface="Calibri" panose="020F0502020204030204" pitchFamily="34" charset="0"/>
                <a:cs typeface="Times New Roman" panose="02020603050405020304" pitchFamily="18" charset="0"/>
              </a:rPr>
              <a:t>Répartition selon le génotype des patientes infectées par le HPV ayant bénéficié d’une colposcopie à l’IHS entre le 1</a:t>
            </a:r>
            <a:r>
              <a:rPr lang="fr-FR" sz="1200" b="1" baseline="30000" dirty="0">
                <a:latin typeface="Comic Sans MS" panose="030F0702030302020204" pitchFamily="66" charset="0"/>
                <a:ea typeface="Calibri" panose="020F0502020204030204" pitchFamily="34" charset="0"/>
                <a:cs typeface="Times New Roman" panose="02020603050405020304" pitchFamily="18" charset="0"/>
              </a:rPr>
              <a:t>er</a:t>
            </a:r>
            <a:r>
              <a:rPr lang="fr-FR" sz="1200" b="1" dirty="0">
                <a:latin typeface="Comic Sans MS" panose="030F0702030302020204" pitchFamily="66" charset="0"/>
                <a:ea typeface="Calibri" panose="020F0502020204030204" pitchFamily="34" charset="0"/>
                <a:cs typeface="Times New Roman" panose="02020603050405020304" pitchFamily="18" charset="0"/>
              </a:rPr>
              <a:t> Janvier 2021 et le 31 Décembre 2023 (N=54). </a:t>
            </a:r>
            <a:endParaRPr lang="fr-FR" sz="1200" dirty="0">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992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Comic Sans MS" panose="030F0702030302020204" pitchFamily="66" charset="0"/>
              </a:rPr>
              <a:t>Introduction</a:t>
            </a:r>
            <a:endParaRPr lang="fr-FR" b="1" dirty="0">
              <a:latin typeface="Comic Sans MS" panose="030F0702030302020204" pitchFamily="66" charset="0"/>
            </a:endParaRPr>
          </a:p>
        </p:txBody>
      </p:sp>
      <p:sp>
        <p:nvSpPr>
          <p:cNvPr id="3" name="Espace réservé du contenu 2"/>
          <p:cNvSpPr>
            <a:spLocks noGrp="1"/>
          </p:cNvSpPr>
          <p:nvPr>
            <p:ph idx="1"/>
          </p:nvPr>
        </p:nvSpPr>
        <p:spPr>
          <a:xfrm>
            <a:off x="666750" y="1282700"/>
            <a:ext cx="10515600" cy="4351338"/>
          </a:xfrm>
        </p:spPr>
        <p:txBody>
          <a:bodyPr>
            <a:noAutofit/>
          </a:bodyPr>
          <a:lstStyle/>
          <a:p>
            <a:pPr marL="0" indent="0">
              <a:lnSpc>
                <a:spcPct val="150000"/>
              </a:lnSpc>
              <a:buNone/>
            </a:pPr>
            <a:r>
              <a:rPr lang="fr-FR" sz="1600" kern="0" dirty="0">
                <a:latin typeface="Comic Sans MS" panose="030F0702030302020204" pitchFamily="66" charset="0"/>
                <a:ea typeface="Calibri" panose="020F0502020204030204" pitchFamily="34" charset="0"/>
              </a:rPr>
              <a:t>Le cancer du col de l’utérus est un problème de santé publique dans le monde</a:t>
            </a:r>
            <a:r>
              <a:rPr lang="fr-FR" sz="1600" kern="0" dirty="0" smtClean="0">
                <a:latin typeface="Comic Sans MS" panose="030F0702030302020204" pitchFamily="66" charset="0"/>
                <a:ea typeface="Calibri" panose="020F0502020204030204" pitchFamily="34" charset="0"/>
              </a:rPr>
              <a:t>,</a:t>
            </a:r>
          </a:p>
          <a:p>
            <a:pPr marL="0" indent="0">
              <a:lnSpc>
                <a:spcPct val="150000"/>
              </a:lnSpc>
              <a:buNone/>
            </a:pPr>
            <a:r>
              <a:rPr lang="fr-FR" sz="1600" kern="0" dirty="0" smtClean="0">
                <a:latin typeface="Comic Sans MS" panose="030F0702030302020204" pitchFamily="66" charset="0"/>
                <a:ea typeface="Calibri" panose="020F0502020204030204" pitchFamily="34" charset="0"/>
              </a:rPr>
              <a:t>plus </a:t>
            </a:r>
            <a:r>
              <a:rPr lang="fr-FR" sz="1600" kern="0" dirty="0">
                <a:latin typeface="Comic Sans MS" panose="030F0702030302020204" pitchFamily="66" charset="0"/>
                <a:ea typeface="Calibri" panose="020F0502020204030204" pitchFamily="34" charset="0"/>
              </a:rPr>
              <a:t>grand nombre de </a:t>
            </a:r>
            <a:r>
              <a:rPr lang="fr-FR" sz="1600" kern="0" dirty="0" smtClean="0">
                <a:latin typeface="Comic Sans MS" panose="030F0702030302020204" pitchFamily="66" charset="0"/>
                <a:ea typeface="Calibri" panose="020F0502020204030204" pitchFamily="34" charset="0"/>
              </a:rPr>
              <a:t>cas</a:t>
            </a:r>
            <a:r>
              <a:rPr lang="fr-FR" sz="1600" kern="0" dirty="0">
                <a:solidFill>
                  <a:prstClr val="black"/>
                </a:solidFill>
                <a:latin typeface="Comic Sans MS" panose="030F0702030302020204" pitchFamily="66" charset="0"/>
                <a:ea typeface="Calibri" panose="020F0502020204030204" pitchFamily="34" charset="0"/>
              </a:rPr>
              <a:t> pays en développement </a:t>
            </a:r>
            <a:r>
              <a:rPr lang="fr-FR" sz="1600" kern="0" dirty="0" smtClean="0">
                <a:solidFill>
                  <a:prstClr val="black"/>
                </a:solidFill>
                <a:latin typeface="Comic Sans MS" panose="030F0702030302020204" pitchFamily="66" charset="0"/>
                <a:ea typeface="Calibri" panose="020F0502020204030204" pitchFamily="34" charset="0"/>
              </a:rPr>
              <a:t>+++</a:t>
            </a:r>
            <a:r>
              <a:rPr lang="fr-FR" sz="1600" kern="0" dirty="0" smtClean="0">
                <a:latin typeface="Comic Sans MS" panose="030F0702030302020204" pitchFamily="66" charset="0"/>
                <a:ea typeface="Calibri" panose="020F0502020204030204" pitchFamily="34" charset="0"/>
              </a:rPr>
              <a:t>             un </a:t>
            </a:r>
            <a:r>
              <a:rPr lang="fr-FR" sz="1600" kern="0" dirty="0">
                <a:latin typeface="Comic Sans MS" panose="030F0702030302020204" pitchFamily="66" charset="0"/>
                <a:ea typeface="Calibri" panose="020F0502020204030204" pitchFamily="34" charset="0"/>
              </a:rPr>
              <a:t>taux élevé de morbidité et de </a:t>
            </a:r>
            <a:r>
              <a:rPr lang="fr-FR" sz="1600" kern="0" dirty="0" smtClean="0">
                <a:latin typeface="Comic Sans MS" panose="030F0702030302020204" pitchFamily="66" charset="0"/>
                <a:ea typeface="Calibri" panose="020F0502020204030204" pitchFamily="34" charset="0"/>
              </a:rPr>
              <a:t>mortalité . </a:t>
            </a:r>
          </a:p>
          <a:p>
            <a:pPr marL="0" indent="0">
              <a:lnSpc>
                <a:spcPct val="150000"/>
              </a:lnSpc>
              <a:buNone/>
            </a:pPr>
            <a:r>
              <a:rPr lang="fr-FR" sz="1600" kern="0" dirty="0" smtClean="0">
                <a:latin typeface="Comic Sans MS" panose="030F0702030302020204" pitchFamily="66" charset="0"/>
                <a:ea typeface="Calibri" panose="020F0502020204030204" pitchFamily="34" charset="0"/>
              </a:rPr>
              <a:t>Il </a:t>
            </a:r>
            <a:r>
              <a:rPr lang="fr-FR" sz="1600" kern="0" dirty="0">
                <a:latin typeface="Comic Sans MS" panose="030F0702030302020204" pitchFamily="66" charset="0"/>
                <a:ea typeface="Calibri" panose="020F0502020204030204" pitchFamily="34" charset="0"/>
              </a:rPr>
              <a:t>représente le troisième cancer le plus fréquent chez les femmes dans le monde avec environ 604 000 femmes et 342 000 décès en </a:t>
            </a:r>
            <a:r>
              <a:rPr lang="fr-FR" sz="1600" kern="0" dirty="0" smtClean="0">
                <a:latin typeface="Comic Sans MS" panose="030F0702030302020204" pitchFamily="66" charset="0"/>
                <a:ea typeface="Calibri" panose="020F0502020204030204" pitchFamily="34" charset="0"/>
              </a:rPr>
              <a:t>2020</a:t>
            </a:r>
          </a:p>
          <a:p>
            <a:pPr marL="0" indent="0">
              <a:lnSpc>
                <a:spcPct val="150000"/>
              </a:lnSpc>
              <a:buNone/>
            </a:pPr>
            <a:r>
              <a:rPr lang="fr-FR" sz="1600" kern="0" dirty="0">
                <a:latin typeface="Comic Sans MS" panose="030F0702030302020204" pitchFamily="66" charset="0"/>
                <a:ea typeface="Calibri" panose="020F0502020204030204" pitchFamily="34" charset="0"/>
              </a:rPr>
              <a:t>En Afrique, 34 femmes sur 100 000 sont atteintes d’un cancer du col de l’utérus et 23 femmes sur 100 000 en meurent chaque </a:t>
            </a:r>
            <a:r>
              <a:rPr lang="fr-FR" sz="1600" kern="0" dirty="0" smtClean="0">
                <a:latin typeface="Comic Sans MS" panose="030F0702030302020204" pitchFamily="66" charset="0"/>
                <a:ea typeface="Calibri" panose="020F0502020204030204" pitchFamily="34" charset="0"/>
              </a:rPr>
              <a:t>année</a:t>
            </a:r>
          </a:p>
          <a:p>
            <a:pPr marL="0" indent="0">
              <a:lnSpc>
                <a:spcPct val="150000"/>
              </a:lnSpc>
              <a:buNone/>
            </a:pPr>
            <a:r>
              <a:rPr lang="fr-FR" sz="1600" kern="0" dirty="0">
                <a:latin typeface="Comic Sans MS" panose="030F0702030302020204" pitchFamily="66" charset="0"/>
                <a:ea typeface="Calibri" panose="020F0502020204030204" pitchFamily="34" charset="0"/>
              </a:rPr>
              <a:t>Au </a:t>
            </a:r>
            <a:r>
              <a:rPr lang="fr-FR" sz="1600" kern="0" dirty="0" smtClean="0">
                <a:latin typeface="Comic Sans MS" panose="030F0702030302020204" pitchFamily="66" charset="0"/>
                <a:ea typeface="Calibri" panose="020F0502020204030204" pitchFamily="34" charset="0"/>
              </a:rPr>
              <a:t>Sénégal : incidence estimée </a:t>
            </a:r>
            <a:r>
              <a:rPr lang="fr-FR" sz="1600" kern="0" dirty="0">
                <a:latin typeface="Comic Sans MS" panose="030F0702030302020204" pitchFamily="66" charset="0"/>
                <a:ea typeface="Calibri" panose="020F0502020204030204" pitchFamily="34" charset="0"/>
              </a:rPr>
              <a:t>à 1876 nouveaux cas de cancer du col de l'utérus et </a:t>
            </a:r>
            <a:r>
              <a:rPr lang="fr-FR" sz="1600" kern="0" dirty="0" smtClean="0">
                <a:latin typeface="Comic Sans MS" panose="030F0702030302020204" pitchFamily="66" charset="0"/>
                <a:ea typeface="Calibri" panose="020F0502020204030204" pitchFamily="34" charset="0"/>
              </a:rPr>
              <a:t>1367 décès </a:t>
            </a:r>
            <a:r>
              <a:rPr lang="fr-FR" sz="1600" kern="0" dirty="0">
                <a:latin typeface="Comic Sans MS" panose="030F0702030302020204" pitchFamily="66" charset="0"/>
                <a:ea typeface="Calibri" panose="020F0502020204030204" pitchFamily="34" charset="0"/>
              </a:rPr>
              <a:t>chaque </a:t>
            </a:r>
            <a:r>
              <a:rPr lang="fr-FR" sz="1600" kern="0" dirty="0" smtClean="0">
                <a:latin typeface="Comic Sans MS" panose="030F0702030302020204" pitchFamily="66" charset="0"/>
                <a:ea typeface="Calibri" panose="020F0502020204030204" pitchFamily="34" charset="0"/>
              </a:rPr>
              <a:t>année</a:t>
            </a:r>
          </a:p>
          <a:p>
            <a:pPr marL="0" indent="0">
              <a:lnSpc>
                <a:spcPct val="150000"/>
              </a:lnSpc>
              <a:buNone/>
            </a:pPr>
            <a:r>
              <a:rPr lang="fr-FR" sz="1600" kern="0" dirty="0" smtClean="0">
                <a:latin typeface="Comic Sans MS" panose="030F0702030302020204" pitchFamily="66" charset="0"/>
                <a:ea typeface="Calibri" panose="020F0502020204030204" pitchFamily="34" charset="0"/>
              </a:rPr>
              <a:t>cancer </a:t>
            </a:r>
            <a:r>
              <a:rPr lang="fr-FR" sz="1600" kern="0" dirty="0" err="1">
                <a:latin typeface="Comic Sans MS" panose="030F0702030302020204" pitchFamily="66" charset="0"/>
                <a:ea typeface="Calibri" panose="020F0502020204030204" pitchFamily="34" charset="0"/>
              </a:rPr>
              <a:t>viro</a:t>
            </a:r>
            <a:r>
              <a:rPr lang="fr-FR" sz="1600" kern="0" dirty="0">
                <a:latin typeface="Comic Sans MS" panose="030F0702030302020204" pitchFamily="66" charset="0"/>
                <a:ea typeface="Calibri" panose="020F0502020204030204" pitchFamily="34" charset="0"/>
              </a:rPr>
              <a:t>-induit secondaire à une infection au Virus du Papillome </a:t>
            </a:r>
            <a:r>
              <a:rPr lang="fr-FR" sz="1600" kern="0" dirty="0" smtClean="0">
                <a:latin typeface="Comic Sans MS" panose="030F0702030302020204" pitchFamily="66" charset="0"/>
                <a:ea typeface="Calibri" panose="020F0502020204030204" pitchFamily="34" charset="0"/>
              </a:rPr>
              <a:t>Humain ( </a:t>
            </a:r>
            <a:r>
              <a:rPr lang="fr-FR" sz="1600" kern="0" dirty="0">
                <a:latin typeface="Comic Sans MS" panose="030F0702030302020204" pitchFamily="66" charset="0"/>
                <a:ea typeface="Calibri" panose="020F0502020204030204" pitchFamily="34" charset="0"/>
              </a:rPr>
              <a:t>lésions dysplasiques </a:t>
            </a:r>
            <a:r>
              <a:rPr lang="fr-FR" sz="1600" kern="0" dirty="0" smtClean="0">
                <a:latin typeface="Comic Sans MS" panose="030F0702030302020204" pitchFamily="66" charset="0"/>
                <a:ea typeface="Calibri" panose="020F0502020204030204" pitchFamily="34" charset="0"/>
              </a:rPr>
              <a:t>à cancer)</a:t>
            </a:r>
          </a:p>
          <a:p>
            <a:pPr marL="0" indent="0">
              <a:lnSpc>
                <a:spcPct val="150000"/>
              </a:lnSpc>
              <a:buNone/>
            </a:pPr>
            <a:r>
              <a:rPr lang="fr-FR" sz="1600" kern="0" dirty="0" smtClean="0">
                <a:latin typeface="Comic Sans MS" panose="030F0702030302020204" pitchFamily="66" charset="0"/>
                <a:ea typeface="Calibri" panose="020F0502020204030204" pitchFamily="34" charset="0"/>
              </a:rPr>
              <a:t>Longue </a:t>
            </a:r>
            <a:r>
              <a:rPr lang="fr-FR" sz="1600" kern="0" dirty="0">
                <a:latin typeface="Comic Sans MS" panose="030F0702030302020204" pitchFamily="66" charset="0"/>
                <a:ea typeface="Calibri" panose="020F0502020204030204" pitchFamily="34" charset="0"/>
              </a:rPr>
              <a:t>période de latence, </a:t>
            </a:r>
            <a:r>
              <a:rPr lang="fr-FR" sz="1600" kern="0" dirty="0" smtClean="0">
                <a:latin typeface="Comic Sans MS" panose="030F0702030302020204" pitchFamily="66" charset="0"/>
                <a:ea typeface="Calibri" panose="020F0502020204030204" pitchFamily="34" charset="0"/>
              </a:rPr>
              <a:t>possibilité </a:t>
            </a:r>
            <a:r>
              <a:rPr lang="fr-FR" sz="1600" kern="0" dirty="0">
                <a:latin typeface="Comic Sans MS" panose="030F0702030302020204" pitchFamily="66" charset="0"/>
                <a:ea typeface="Calibri" panose="020F0502020204030204" pitchFamily="34" charset="0"/>
              </a:rPr>
              <a:t>de dépistage. </a:t>
            </a:r>
            <a:endParaRPr lang="fr-FR" sz="1600" kern="0" dirty="0" smtClean="0">
              <a:latin typeface="Comic Sans MS" panose="030F0702030302020204" pitchFamily="66" charset="0"/>
              <a:ea typeface="Calibri" panose="020F0502020204030204" pitchFamily="34" charset="0"/>
            </a:endParaRPr>
          </a:p>
          <a:p>
            <a:pPr marL="0" indent="0">
              <a:lnSpc>
                <a:spcPct val="150000"/>
              </a:lnSpc>
              <a:buNone/>
            </a:pPr>
            <a:r>
              <a:rPr lang="fr-FR" sz="1600" kern="0" dirty="0" smtClean="0">
                <a:latin typeface="Comic Sans MS" panose="030F0702030302020204" pitchFamily="66" charset="0"/>
                <a:ea typeface="Calibri" panose="020F0502020204030204" pitchFamily="34" charset="0"/>
              </a:rPr>
              <a:t>Plusieurs </a:t>
            </a:r>
            <a:r>
              <a:rPr lang="fr-FR" sz="1600" kern="0" dirty="0">
                <a:latin typeface="Comic Sans MS" panose="030F0702030302020204" pitchFamily="66" charset="0"/>
                <a:ea typeface="Calibri" panose="020F0502020204030204" pitchFamily="34" charset="0"/>
              </a:rPr>
              <a:t>moyens de dépistage parmi lesquels la colposcopie qui est un examen permettant de visualiser le col de l’utérus au moyen d’une loupe binoculaire dotée d'une puissante source de lumière après application d’acide acétique et de </a:t>
            </a:r>
            <a:r>
              <a:rPr lang="fr-FR" sz="1600" kern="0" dirty="0" err="1" smtClean="0">
                <a:latin typeface="Comic Sans MS" panose="030F0702030302020204" pitchFamily="66" charset="0"/>
                <a:ea typeface="Calibri" panose="020F0502020204030204" pitchFamily="34" charset="0"/>
              </a:rPr>
              <a:t>lugol</a:t>
            </a:r>
            <a:r>
              <a:rPr lang="fr-FR" sz="1600" kern="0" dirty="0" smtClean="0">
                <a:latin typeface="Comic Sans MS" panose="030F0702030302020204" pitchFamily="66" charset="0"/>
                <a:ea typeface="Calibri" panose="020F0502020204030204" pitchFamily="34" charset="0"/>
              </a:rPr>
              <a:t>  </a:t>
            </a:r>
          </a:p>
          <a:p>
            <a:pPr marL="0" indent="0">
              <a:lnSpc>
                <a:spcPct val="150000"/>
              </a:lnSpc>
              <a:buNone/>
            </a:pPr>
            <a:r>
              <a:rPr lang="fr-FR" sz="1600" b="1" dirty="0" smtClean="0">
                <a:latin typeface="Comic Sans MS" panose="030F0702030302020204" pitchFamily="66" charset="0"/>
              </a:rPr>
              <a:t>2017 </a:t>
            </a:r>
            <a:r>
              <a:rPr lang="fr-FR" sz="1600" dirty="0" smtClean="0">
                <a:latin typeface="Comic Sans MS" panose="030F0702030302020204" pitchFamily="66" charset="0"/>
              </a:rPr>
              <a:t>:  programme </a:t>
            </a:r>
            <a:r>
              <a:rPr lang="fr-FR" sz="1600" dirty="0">
                <a:latin typeface="Comic Sans MS" panose="030F0702030302020204" pitchFamily="66" charset="0"/>
              </a:rPr>
              <a:t>de développement durable à l’horizon 2030 de l’ONU, en vue de réduire le taux de mortalité prématurée due au </a:t>
            </a:r>
            <a:r>
              <a:rPr lang="fr-FR" sz="1600" dirty="0" smtClean="0">
                <a:latin typeface="Comic Sans MS" panose="030F0702030302020204" pitchFamily="66" charset="0"/>
              </a:rPr>
              <a:t>cancer</a:t>
            </a:r>
          </a:p>
          <a:p>
            <a:pPr marL="0" indent="0">
              <a:lnSpc>
                <a:spcPct val="150000"/>
              </a:lnSpc>
              <a:buNone/>
            </a:pPr>
            <a:r>
              <a:rPr lang="fr-FR" sz="1600" dirty="0" smtClean="0">
                <a:latin typeface="Comic Sans MS" panose="030F0702030302020204" pitchFamily="66" charset="0"/>
              </a:rPr>
              <a:t>17 </a:t>
            </a:r>
            <a:r>
              <a:rPr lang="fr-FR" sz="1600" dirty="0">
                <a:latin typeface="Comic Sans MS" panose="030F0702030302020204" pitchFamily="66" charset="0"/>
              </a:rPr>
              <a:t>novembre </a:t>
            </a:r>
            <a:r>
              <a:rPr lang="fr-FR" sz="1600" dirty="0" smtClean="0">
                <a:latin typeface="Comic Sans MS" panose="030F0702030302020204" pitchFamily="66" charset="0"/>
              </a:rPr>
              <a:t>2020</a:t>
            </a:r>
            <a:r>
              <a:rPr lang="fr-FR" sz="1600" dirty="0">
                <a:latin typeface="Comic Sans MS" panose="030F0702030302020204" pitchFamily="66" charset="0"/>
              </a:rPr>
              <a:t> | Stratégie </a:t>
            </a:r>
            <a:r>
              <a:rPr lang="fr-FR" sz="1600" dirty="0" smtClean="0">
                <a:latin typeface="Comic Sans MS" panose="030F0702030302020204" pitchFamily="66" charset="0"/>
              </a:rPr>
              <a:t>mondiale 90</a:t>
            </a:r>
            <a:r>
              <a:rPr lang="fr-FR" sz="1600" dirty="0">
                <a:latin typeface="Comic Sans MS" panose="030F0702030302020204" pitchFamily="66" charset="0"/>
              </a:rPr>
              <a:t>% </a:t>
            </a:r>
            <a:r>
              <a:rPr lang="fr-FR" sz="1600" dirty="0" smtClean="0">
                <a:latin typeface="Comic Sans MS" panose="030F0702030302020204" pitchFamily="66" charset="0"/>
              </a:rPr>
              <a:t>- 70</a:t>
            </a:r>
            <a:r>
              <a:rPr lang="fr-FR" sz="1600" dirty="0">
                <a:latin typeface="Comic Sans MS" panose="030F0702030302020204" pitchFamily="66" charset="0"/>
              </a:rPr>
              <a:t>% </a:t>
            </a:r>
            <a:r>
              <a:rPr lang="fr-FR" sz="1600" dirty="0" smtClean="0">
                <a:latin typeface="Comic Sans MS" panose="030F0702030302020204" pitchFamily="66" charset="0"/>
              </a:rPr>
              <a:t>- 90</a:t>
            </a:r>
            <a:r>
              <a:rPr lang="fr-FR" sz="1600" dirty="0">
                <a:latin typeface="Comic Sans MS" panose="030F0702030302020204" pitchFamily="66" charset="0"/>
              </a:rPr>
              <a:t>% </a:t>
            </a:r>
            <a:endParaRPr lang="fr-FR" sz="1600" dirty="0" smtClean="0">
              <a:latin typeface="Comic Sans MS" panose="030F0702030302020204" pitchFamily="66" charset="0"/>
            </a:endParaRPr>
          </a:p>
        </p:txBody>
      </p:sp>
      <p:cxnSp>
        <p:nvCxnSpPr>
          <p:cNvPr id="5" name="Connecteur droit avec flèche 4"/>
          <p:cNvCxnSpPr/>
          <p:nvPr/>
        </p:nvCxnSpPr>
        <p:spPr>
          <a:xfrm>
            <a:off x="7715250" y="2609850"/>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7772400" y="2552700"/>
            <a:ext cx="666750" cy="38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Double flèche horizontale 9"/>
          <p:cNvSpPr/>
          <p:nvPr/>
        </p:nvSpPr>
        <p:spPr>
          <a:xfrm flipV="1">
            <a:off x="5924550" y="2552700"/>
            <a:ext cx="695325"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9937230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prstClr val="black"/>
                </a:solidFill>
                <a:latin typeface="Comic Sans MS" panose="030F0702030302020204" pitchFamily="66" charset="0"/>
              </a:rPr>
              <a:t>RESULTATS</a:t>
            </a:r>
            <a:endParaRPr lang="fr-FR" dirty="0"/>
          </a:p>
        </p:txBody>
      </p:sp>
      <p:sp>
        <p:nvSpPr>
          <p:cNvPr id="3" name="Espace réservé du contenu 2"/>
          <p:cNvSpPr>
            <a:spLocks noGrp="1"/>
          </p:cNvSpPr>
          <p:nvPr>
            <p:ph idx="1"/>
          </p:nvPr>
        </p:nvSpPr>
        <p:spPr>
          <a:xfrm>
            <a:off x="838200" y="1825625"/>
            <a:ext cx="4705350" cy="4351338"/>
          </a:xfrm>
        </p:spPr>
        <p:txBody>
          <a:bodyPr>
            <a:normAutofit/>
          </a:bodyPr>
          <a:lstStyle/>
          <a:p>
            <a:pPr>
              <a:lnSpc>
                <a:spcPct val="150000"/>
              </a:lnSpc>
              <a:spcAft>
                <a:spcPts val="0"/>
              </a:spcAft>
            </a:pPr>
            <a:r>
              <a:rPr lang="fr-FR" sz="1400" b="1" dirty="0">
                <a:latin typeface="Comic Sans MS" panose="030F0702030302020204" pitchFamily="66" charset="0"/>
                <a:ea typeface="Calibri" panose="020F0502020204030204" pitchFamily="34" charset="0"/>
                <a:cs typeface="Times New Roman" panose="02020603050405020304" pitchFamily="18" charset="0"/>
              </a:rPr>
              <a:t>Résultats de la colposcopie en fonction de l’âge au premier rapport sexuel</a:t>
            </a:r>
            <a:endParaRPr lang="fr-FR" sz="1400" dirty="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50000"/>
              </a:lnSpc>
              <a:spcAft>
                <a:spcPts val="0"/>
              </a:spcAft>
            </a:pPr>
            <a:r>
              <a:rPr lang="fr-FR" sz="1400" dirty="0">
                <a:latin typeface="Comic Sans MS" panose="030F0702030302020204" pitchFamily="66" charset="0"/>
                <a:ea typeface="Calibri" panose="020F0502020204030204" pitchFamily="34" charset="0"/>
                <a:cs typeface="Times New Roman" panose="02020603050405020304" pitchFamily="18" charset="0"/>
              </a:rPr>
              <a:t>Dans notre série, les lésions de TAG 2 étaient d’autant plus fréquentes que l’âge au premier rapport sexuel était précoce. Chez les patientes qui avaient eu leur premier rapport sexuel avant 15 ans ou entre 15 et 20 ans, les taux TAG 2 étaient respectivement de 40,4% et 43,8%. Ce taux n’était que de 11,1% entre les 20 et 25 ans et il était nul au-delà de cet âge. Il existe une relation statistiquement significative (p= &lt; 0,001</a:t>
            </a:r>
            <a:r>
              <a:rPr lang="fr-FR" sz="1400" dirty="0" smtClean="0">
                <a:latin typeface="Comic Sans MS" panose="030F0702030302020204" pitchFamily="66" charset="0"/>
                <a:ea typeface="Calibri" panose="020F0502020204030204" pitchFamily="34" charset="0"/>
                <a:cs typeface="Times New Roman" panose="02020603050405020304" pitchFamily="18" charset="0"/>
              </a:rPr>
              <a:t>)</a:t>
            </a:r>
            <a:endParaRPr lang="fr-FR" sz="1400" dirty="0">
              <a:effectLst/>
              <a:latin typeface="Comic Sans MS" panose="030F0702030302020204" pitchFamily="66" charset="0"/>
              <a:ea typeface="Calibri" panose="020F0502020204030204" pitchFamily="34" charset="0"/>
              <a:cs typeface="Times New Roman" panose="02020603050405020304" pitchFamily="18"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355626283"/>
              </p:ext>
            </p:extLst>
          </p:nvPr>
        </p:nvGraphicFramePr>
        <p:xfrm>
          <a:off x="5899006" y="2053304"/>
          <a:ext cx="5755005" cy="3929073"/>
        </p:xfrm>
        <a:graphic>
          <a:graphicData uri="http://schemas.openxmlformats.org/drawingml/2006/table">
            <a:tbl>
              <a:tblPr firstRow="1" firstCol="1" bandRow="1"/>
              <a:tblGrid>
                <a:gridCol w="1150620"/>
                <a:gridCol w="1150620"/>
                <a:gridCol w="1151255"/>
                <a:gridCol w="1151255"/>
                <a:gridCol w="1151255"/>
              </a:tblGrid>
              <a:tr h="361133">
                <a:tc rowSpan="2">
                  <a:txBody>
                    <a:bodyPr/>
                    <a:lstStyle/>
                    <a:p>
                      <a:pPr algn="ctr">
                        <a:lnSpc>
                          <a:spcPct val="107000"/>
                        </a:lnSpc>
                        <a:spcAft>
                          <a:spcPts val="0"/>
                        </a:spcAft>
                      </a:pPr>
                      <a:r>
                        <a:rPr lang="fr-FR" sz="1600" b="1" kern="100" dirty="0">
                          <a:effectLst/>
                          <a:latin typeface="Comic Sans MS" panose="030F0702030302020204" pitchFamily="66" charset="0"/>
                          <a:ea typeface="Calibri" panose="020F0502020204030204" pitchFamily="34" charset="0"/>
                          <a:cs typeface="Times New Roman" panose="02020603050405020304" pitchFamily="18" charset="0"/>
                        </a:rPr>
                        <a:t>Age au premier rapport</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4">
                  <a:txBody>
                    <a:bodyPr/>
                    <a:lstStyle/>
                    <a:p>
                      <a:pPr>
                        <a:lnSpc>
                          <a:spcPct val="107000"/>
                        </a:lnSpc>
                        <a:spcAft>
                          <a:spcPts val="0"/>
                        </a:spcAft>
                      </a:pPr>
                      <a:r>
                        <a:rPr lang="fr-FR" sz="1600" b="1" kern="100" dirty="0">
                          <a:effectLst/>
                          <a:latin typeface="Comic Sans MS" panose="030F0702030302020204" pitchFamily="66" charset="0"/>
                          <a:ea typeface="Calibri" panose="020F0502020204030204" pitchFamily="34" charset="0"/>
                          <a:cs typeface="Times New Roman" panose="02020603050405020304" pitchFamily="18" charset="0"/>
                        </a:rPr>
                        <a:t>                     Résultats de la colposcopie</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r>
              <a:tr h="597592">
                <a:tc vMerge="1">
                  <a:txBody>
                    <a:bodyPr/>
                    <a:lstStyle/>
                    <a:p>
                      <a:endParaRPr lang="fr-FR"/>
                    </a:p>
                  </a:txBody>
                  <a:tcPr/>
                </a:tc>
                <a:tc>
                  <a:txBody>
                    <a:bodyPr/>
                    <a:lstStyle/>
                    <a:p>
                      <a:pPr algn="ctr">
                        <a:lnSpc>
                          <a:spcPct val="107000"/>
                        </a:lnSpc>
                        <a:spcAft>
                          <a:spcPts val="0"/>
                        </a:spcAft>
                      </a:pPr>
                      <a:r>
                        <a:rPr lang="fr-FR" sz="1600" b="1" kern="100" dirty="0">
                          <a:effectLst/>
                          <a:latin typeface="Comic Sans MS" panose="030F0702030302020204" pitchFamily="66" charset="0"/>
                          <a:ea typeface="Calibri" panose="020F0502020204030204" pitchFamily="34" charset="0"/>
                          <a:cs typeface="Times New Roman" panose="02020603050405020304" pitchFamily="18" charset="0"/>
                        </a:rPr>
                        <a:t>Normal</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600" b="1" kern="100">
                          <a:effectLst/>
                          <a:latin typeface="Comic Sans MS" panose="030F0702030302020204" pitchFamily="66" charset="0"/>
                          <a:ea typeface="Calibri" panose="020F0502020204030204" pitchFamily="34" charset="0"/>
                          <a:cs typeface="Times New Roman" panose="02020603050405020304" pitchFamily="18" charset="0"/>
                        </a:rPr>
                        <a:t>TAG 1</a:t>
                      </a:r>
                      <a:endParaRPr lang="fr-FR" sz="16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600" b="1" kern="100">
                          <a:effectLst/>
                          <a:latin typeface="Comic Sans MS" panose="030F0702030302020204" pitchFamily="66" charset="0"/>
                          <a:ea typeface="Calibri" panose="020F0502020204030204" pitchFamily="34" charset="0"/>
                          <a:cs typeface="Times New Roman" panose="02020603050405020304" pitchFamily="18" charset="0"/>
                        </a:rPr>
                        <a:t>TAG 2</a:t>
                      </a:r>
                      <a:endParaRPr lang="fr-FR" sz="16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600" b="1" kern="100">
                          <a:effectLst/>
                          <a:latin typeface="Comic Sans MS" panose="030F0702030302020204" pitchFamily="66" charset="0"/>
                          <a:ea typeface="Calibri" panose="020F0502020204030204" pitchFamily="34" charset="0"/>
                          <a:cs typeface="Times New Roman" panose="02020603050405020304" pitchFamily="18" charset="0"/>
                        </a:rPr>
                        <a:t>Total</a:t>
                      </a:r>
                      <a:endParaRPr lang="fr-FR" sz="16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361133">
                <a:tc>
                  <a:txBody>
                    <a:bodyPr/>
                    <a:lstStyle/>
                    <a:p>
                      <a:pPr>
                        <a:lnSpc>
                          <a:spcPct val="107000"/>
                        </a:lnSpc>
                        <a:spcAft>
                          <a:spcPts val="0"/>
                        </a:spcAft>
                      </a:pPr>
                      <a:r>
                        <a:rPr lang="fr-FR" sz="1600" b="1" kern="100" dirty="0" smtClean="0">
                          <a:effectLst/>
                          <a:latin typeface="Comic Sans MS" panose="030F0702030302020204" pitchFamily="66" charset="0"/>
                          <a:ea typeface="Calibri" panose="020F0502020204030204" pitchFamily="34" charset="0"/>
                          <a:cs typeface="Times New Roman" panose="02020603050405020304" pitchFamily="18" charset="0"/>
                        </a:rPr>
                        <a:t>12 </a:t>
                      </a:r>
                      <a:r>
                        <a:rPr lang="fr-FR" sz="1600" b="1" kern="100" dirty="0">
                          <a:effectLst/>
                          <a:latin typeface="Comic Sans MS" panose="030F0702030302020204" pitchFamily="66" charset="0"/>
                          <a:ea typeface="Calibri" panose="020F0502020204030204" pitchFamily="34" charset="0"/>
                          <a:cs typeface="Times New Roman" panose="02020603050405020304" pitchFamily="18" charset="0"/>
                        </a:rPr>
                        <a:t>– 15 ans</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algn="ctr">
                        <a:lnSpc>
                          <a:spcPct val="107000"/>
                        </a:lnSpc>
                        <a:spcAft>
                          <a:spcPts val="0"/>
                        </a:spcAft>
                      </a:pPr>
                      <a:r>
                        <a:rPr lang="fr-FR" sz="1600" kern="100" dirty="0">
                          <a:effectLst/>
                          <a:latin typeface="Comic Sans MS" panose="030F0702030302020204" pitchFamily="66" charset="0"/>
                          <a:ea typeface="Helvetica" panose="020B0604020202020204" pitchFamily="34" charset="0"/>
                          <a:cs typeface="Times New Roman" panose="02020603050405020304" pitchFamily="18" charset="0"/>
                        </a:rPr>
                        <a:t>22 (21,2%)</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algn="ctr">
                        <a:lnSpc>
                          <a:spcPct val="107000"/>
                        </a:lnSpc>
                        <a:spcAft>
                          <a:spcPts val="0"/>
                        </a:spcAft>
                      </a:pPr>
                      <a:r>
                        <a:rPr lang="fr-FR" sz="1600" kern="100" dirty="0">
                          <a:effectLst/>
                          <a:latin typeface="Comic Sans MS" panose="030F0702030302020204" pitchFamily="66" charset="0"/>
                          <a:ea typeface="Helvetica" panose="020B0604020202020204" pitchFamily="34" charset="0"/>
                          <a:cs typeface="Times New Roman" panose="02020603050405020304" pitchFamily="18" charset="0"/>
                        </a:rPr>
                        <a:t>40 (38,5%)</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algn="ctr">
                        <a:lnSpc>
                          <a:spcPct val="107000"/>
                        </a:lnSpc>
                        <a:spcAft>
                          <a:spcPts val="0"/>
                        </a:spcAft>
                      </a:pPr>
                      <a:r>
                        <a:rPr lang="fr-FR" sz="1600" kern="100">
                          <a:effectLst/>
                          <a:latin typeface="Comic Sans MS" panose="030F0702030302020204" pitchFamily="66" charset="0"/>
                          <a:ea typeface="Helvetica" panose="020B0604020202020204" pitchFamily="34" charset="0"/>
                          <a:cs typeface="Times New Roman" panose="02020603050405020304" pitchFamily="18" charset="0"/>
                        </a:rPr>
                        <a:t>42 (40,4%)</a:t>
                      </a:r>
                      <a:endParaRPr lang="fr-FR" sz="16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algn="ctr">
                        <a:lnSpc>
                          <a:spcPct val="107000"/>
                        </a:lnSpc>
                        <a:spcAft>
                          <a:spcPts val="0"/>
                        </a:spcAft>
                      </a:pPr>
                      <a:r>
                        <a:rPr lang="fr-FR" sz="1600" kern="100">
                          <a:effectLst/>
                          <a:latin typeface="Comic Sans MS" panose="030F0702030302020204" pitchFamily="66" charset="0"/>
                          <a:ea typeface="Calibri" panose="020F0502020204030204" pitchFamily="34" charset="0"/>
                          <a:cs typeface="Times New Roman" panose="02020603050405020304" pitchFamily="18" charset="0"/>
                        </a:rPr>
                        <a:t>104</a:t>
                      </a: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r>
              <a:tr h="361133">
                <a:tc>
                  <a:txBody>
                    <a:bodyPr/>
                    <a:lstStyle/>
                    <a:p>
                      <a:pPr>
                        <a:lnSpc>
                          <a:spcPct val="107000"/>
                        </a:lnSpc>
                        <a:spcAft>
                          <a:spcPts val="0"/>
                        </a:spcAft>
                      </a:pPr>
                      <a:r>
                        <a:rPr lang="fr-FR" sz="1600" b="1" kern="100">
                          <a:effectLst/>
                          <a:latin typeface="Comic Sans MS" panose="030F0702030302020204" pitchFamily="66" charset="0"/>
                          <a:ea typeface="Calibri" panose="020F0502020204030204" pitchFamily="34" charset="0"/>
                          <a:cs typeface="Times New Roman" panose="02020603050405020304" pitchFamily="18" charset="0"/>
                        </a:rPr>
                        <a:t>15 – 20 ans</a:t>
                      </a:r>
                      <a:endParaRPr lang="fr-FR" sz="16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fr-FR" sz="1600" kern="100" dirty="0">
                          <a:effectLst/>
                          <a:latin typeface="Comic Sans MS" panose="030F0702030302020204" pitchFamily="66" charset="0"/>
                          <a:ea typeface="Helvetica" panose="020B0604020202020204" pitchFamily="34" charset="0"/>
                          <a:cs typeface="Times New Roman" panose="02020603050405020304" pitchFamily="18" charset="0"/>
                        </a:rPr>
                        <a:t>6 (37,5%)</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fr-FR" sz="1600" kern="100" dirty="0">
                          <a:effectLst/>
                          <a:latin typeface="Comic Sans MS" panose="030F0702030302020204" pitchFamily="66" charset="0"/>
                          <a:ea typeface="Helvetica" panose="020B0604020202020204" pitchFamily="34" charset="0"/>
                          <a:cs typeface="Times New Roman" panose="02020603050405020304" pitchFamily="18" charset="0"/>
                        </a:rPr>
                        <a:t>3 (18,8%)</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fr-FR" sz="1600" kern="100">
                          <a:effectLst/>
                          <a:latin typeface="Comic Sans MS" panose="030F0702030302020204" pitchFamily="66" charset="0"/>
                          <a:ea typeface="Helvetica" panose="020B0604020202020204" pitchFamily="34" charset="0"/>
                          <a:cs typeface="Times New Roman" panose="02020603050405020304" pitchFamily="18" charset="0"/>
                        </a:rPr>
                        <a:t>7 (43,8%)</a:t>
                      </a:r>
                      <a:endParaRPr lang="fr-FR" sz="16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fr-FR" sz="1600" kern="100">
                          <a:effectLst/>
                          <a:latin typeface="Comic Sans MS" panose="030F0702030302020204" pitchFamily="66" charset="0"/>
                          <a:ea typeface="Calibri" panose="020F0502020204030204" pitchFamily="34" charset="0"/>
                          <a:cs typeface="Times New Roman" panose="02020603050405020304" pitchFamily="18" charset="0"/>
                        </a:rPr>
                        <a:t>16</a:t>
                      </a:r>
                    </a:p>
                  </a:txBody>
                  <a:tcPr marL="68580" marR="68580" marT="0" marB="0">
                    <a:lnL>
                      <a:noFill/>
                    </a:lnL>
                    <a:lnR>
                      <a:noFill/>
                    </a:lnR>
                    <a:lnT>
                      <a:noFill/>
                    </a:lnT>
                    <a:lnB>
                      <a:noFill/>
                    </a:lnB>
                  </a:tcPr>
                </a:tc>
              </a:tr>
              <a:tr h="361133">
                <a:tc>
                  <a:txBody>
                    <a:bodyPr/>
                    <a:lstStyle/>
                    <a:p>
                      <a:pPr>
                        <a:lnSpc>
                          <a:spcPct val="107000"/>
                        </a:lnSpc>
                        <a:spcAft>
                          <a:spcPts val="0"/>
                        </a:spcAft>
                      </a:pPr>
                      <a:r>
                        <a:rPr lang="fr-FR" sz="1600" b="1" kern="100">
                          <a:effectLst/>
                          <a:latin typeface="Comic Sans MS" panose="030F0702030302020204" pitchFamily="66" charset="0"/>
                          <a:ea typeface="Calibri" panose="020F0502020204030204" pitchFamily="34" charset="0"/>
                          <a:cs typeface="Times New Roman" panose="02020603050405020304" pitchFamily="18" charset="0"/>
                        </a:rPr>
                        <a:t>20 – 25 ans</a:t>
                      </a:r>
                      <a:endParaRPr lang="fr-FR" sz="16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fr-FR" sz="1600" kern="100">
                          <a:effectLst/>
                          <a:latin typeface="Comic Sans MS" panose="030F0702030302020204" pitchFamily="66" charset="0"/>
                          <a:ea typeface="Helvetica" panose="020B0604020202020204" pitchFamily="34" charset="0"/>
                          <a:cs typeface="Times New Roman" panose="02020603050405020304" pitchFamily="18" charset="0"/>
                        </a:rPr>
                        <a:t>8 (88,9%)</a:t>
                      </a:r>
                      <a:endParaRPr lang="fr-FR" sz="16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a:t>
                      </a:r>
                    </a:p>
                  </a:txBody>
                  <a:tcPr marL="68580" marR="68580" marT="0" marB="0">
                    <a:lnL>
                      <a:noFill/>
                    </a:lnL>
                    <a:lnR>
                      <a:noFill/>
                    </a:lnR>
                    <a:lnT>
                      <a:noFill/>
                    </a:lnT>
                    <a:lnB>
                      <a:noFill/>
                    </a:lnB>
                  </a:tcPr>
                </a:tc>
                <a:tc>
                  <a:txBody>
                    <a:bodyPr/>
                    <a:lstStyle/>
                    <a:p>
                      <a:pPr algn="ctr">
                        <a:lnSpc>
                          <a:spcPct val="107000"/>
                        </a:lnSpc>
                        <a:spcAft>
                          <a:spcPts val="0"/>
                        </a:spcAft>
                      </a:pPr>
                      <a:r>
                        <a:rPr lang="fr-FR" sz="1600" kern="100">
                          <a:effectLst/>
                          <a:latin typeface="Comic Sans MS" panose="030F0702030302020204" pitchFamily="66" charset="0"/>
                          <a:ea typeface="Helvetica" panose="020B0604020202020204" pitchFamily="34" charset="0"/>
                          <a:cs typeface="Times New Roman" panose="02020603050405020304" pitchFamily="18" charset="0"/>
                        </a:rPr>
                        <a:t>1 (11,1%)</a:t>
                      </a:r>
                      <a:endParaRPr lang="fr-FR" sz="16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fr-FR" sz="1600" kern="100">
                          <a:effectLst/>
                          <a:latin typeface="Comic Sans MS" panose="030F0702030302020204" pitchFamily="66" charset="0"/>
                          <a:ea typeface="Calibri" panose="020F0502020204030204" pitchFamily="34" charset="0"/>
                          <a:cs typeface="Times New Roman" panose="02020603050405020304" pitchFamily="18" charset="0"/>
                        </a:rPr>
                        <a:t>9</a:t>
                      </a:r>
                    </a:p>
                  </a:txBody>
                  <a:tcPr marL="68580" marR="68580" marT="0" marB="0">
                    <a:lnL>
                      <a:noFill/>
                    </a:lnL>
                    <a:lnR>
                      <a:noFill/>
                    </a:lnR>
                    <a:lnT>
                      <a:noFill/>
                    </a:lnT>
                    <a:lnB>
                      <a:noFill/>
                    </a:lnB>
                  </a:tcPr>
                </a:tc>
              </a:tr>
              <a:tr h="361133">
                <a:tc>
                  <a:txBody>
                    <a:bodyPr/>
                    <a:lstStyle/>
                    <a:p>
                      <a:pPr>
                        <a:lnSpc>
                          <a:spcPct val="107000"/>
                        </a:lnSpc>
                        <a:spcAft>
                          <a:spcPts val="0"/>
                        </a:spcAft>
                      </a:pPr>
                      <a:r>
                        <a:rPr lang="fr-FR" sz="1600" b="1" kern="100">
                          <a:effectLst/>
                          <a:latin typeface="Comic Sans MS" panose="030F0702030302020204" pitchFamily="66" charset="0"/>
                          <a:ea typeface="Calibri" panose="020F0502020204030204" pitchFamily="34" charset="0"/>
                          <a:cs typeface="Times New Roman" panose="02020603050405020304" pitchFamily="18" charset="0"/>
                        </a:rPr>
                        <a:t>25 – 30 ans</a:t>
                      </a:r>
                      <a:endParaRPr lang="fr-FR" sz="16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fr-FR" sz="1600" kern="100">
                          <a:effectLst/>
                          <a:latin typeface="Comic Sans MS" panose="030F0702030302020204" pitchFamily="66" charset="0"/>
                          <a:ea typeface="Helvetica" panose="020B0604020202020204" pitchFamily="34" charset="0"/>
                          <a:cs typeface="Times New Roman" panose="02020603050405020304" pitchFamily="18" charset="0"/>
                        </a:rPr>
                        <a:t>2 (50%)</a:t>
                      </a:r>
                      <a:endParaRPr lang="fr-FR" sz="16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1600" kern="100" dirty="0">
                          <a:effectLst/>
                          <a:latin typeface="Comic Sans MS" panose="030F0702030302020204" pitchFamily="66" charset="0"/>
                          <a:ea typeface="Helvetica" panose="020B0604020202020204" pitchFamily="34" charset="0"/>
                          <a:cs typeface="Times New Roman" panose="02020603050405020304" pitchFamily="18" charset="0"/>
                        </a:rPr>
                        <a:t>2 (50%)</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a:t>
                      </a:r>
                    </a:p>
                  </a:txBody>
                  <a:tcPr marL="68580" marR="68580" marT="0" marB="0">
                    <a:lnL>
                      <a:noFill/>
                    </a:lnL>
                    <a:lnR>
                      <a:noFill/>
                    </a:lnR>
                    <a:lnT>
                      <a:noFill/>
                    </a:lnT>
                    <a:lnB>
                      <a:noFill/>
                    </a:lnB>
                  </a:tcPr>
                </a:tc>
                <a:tc>
                  <a:txBody>
                    <a:bodyPr/>
                    <a:lstStyle/>
                    <a:p>
                      <a:pPr algn="ctr">
                        <a:lnSpc>
                          <a:spcPct val="107000"/>
                        </a:lnSpc>
                        <a:spcAft>
                          <a:spcPts val="0"/>
                        </a:spcAft>
                      </a:pPr>
                      <a:r>
                        <a:rPr lang="fr-FR" sz="1600" kern="100">
                          <a:effectLst/>
                          <a:latin typeface="Comic Sans MS" panose="030F0702030302020204" pitchFamily="66" charset="0"/>
                          <a:ea typeface="Calibri" panose="020F0502020204030204" pitchFamily="34" charset="0"/>
                          <a:cs typeface="Times New Roman" panose="02020603050405020304" pitchFamily="18" charset="0"/>
                        </a:rPr>
                        <a:t>4</a:t>
                      </a:r>
                    </a:p>
                  </a:txBody>
                  <a:tcPr marL="68580" marR="68580" marT="0" marB="0">
                    <a:lnL>
                      <a:noFill/>
                    </a:lnL>
                    <a:lnR>
                      <a:noFill/>
                    </a:lnR>
                    <a:lnT>
                      <a:noFill/>
                    </a:lnT>
                    <a:lnB>
                      <a:noFill/>
                    </a:lnB>
                  </a:tcPr>
                </a:tc>
              </a:tr>
              <a:tr h="361133">
                <a:tc>
                  <a:txBody>
                    <a:bodyPr/>
                    <a:lstStyle/>
                    <a:p>
                      <a:pPr>
                        <a:lnSpc>
                          <a:spcPct val="107000"/>
                        </a:lnSpc>
                        <a:spcAft>
                          <a:spcPts val="0"/>
                        </a:spcAft>
                      </a:pPr>
                      <a:r>
                        <a:rPr lang="fr-FR" sz="1600" b="1" kern="100">
                          <a:effectLst/>
                          <a:latin typeface="Comic Sans MS" panose="030F0702030302020204" pitchFamily="66" charset="0"/>
                          <a:ea typeface="Calibri" panose="020F0502020204030204" pitchFamily="34" charset="0"/>
                          <a:cs typeface="Times New Roman" panose="02020603050405020304" pitchFamily="18" charset="0"/>
                        </a:rPr>
                        <a:t>&gt; 30 ans</a:t>
                      </a:r>
                      <a:endParaRPr lang="fr-FR" sz="16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fr-FR" sz="1600" kern="100">
                          <a:effectLst/>
                          <a:latin typeface="Comic Sans MS" panose="030F0702030302020204" pitchFamily="66" charset="0"/>
                          <a:ea typeface="Calibri" panose="020F0502020204030204" pitchFamily="34" charset="0"/>
                          <a:cs typeface="Times New Roman" panose="02020603050405020304" pitchFamily="18" charset="0"/>
                        </a:rPr>
                        <a:t>-</a:t>
                      </a:r>
                    </a:p>
                  </a:txBody>
                  <a:tcPr marL="68580" marR="68580" marT="0" marB="0">
                    <a:lnL>
                      <a:noFill/>
                    </a:lnL>
                    <a:lnR>
                      <a:noFill/>
                    </a:lnR>
                    <a:lnT>
                      <a:noFill/>
                    </a:lnT>
                    <a:lnB>
                      <a:noFill/>
                    </a:lnB>
                  </a:tcPr>
                </a:tc>
                <a:tc>
                  <a:txBody>
                    <a:bodyPr/>
                    <a:lstStyle/>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a:t>
                      </a:r>
                    </a:p>
                  </a:txBody>
                  <a:tcPr marL="68580" marR="68580" marT="0" marB="0">
                    <a:lnL>
                      <a:noFill/>
                    </a:lnL>
                    <a:lnR>
                      <a:noFill/>
                    </a:lnR>
                    <a:lnT>
                      <a:noFill/>
                    </a:lnT>
                    <a:lnB>
                      <a:noFill/>
                    </a:lnB>
                  </a:tcPr>
                </a:tc>
                <a:tc>
                  <a:txBody>
                    <a:bodyPr/>
                    <a:lstStyle/>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a:t>
                      </a:r>
                    </a:p>
                  </a:txBody>
                  <a:tcPr marL="68580" marR="68580" marT="0" marB="0">
                    <a:lnL>
                      <a:noFill/>
                    </a:lnL>
                    <a:lnR>
                      <a:noFill/>
                    </a:lnR>
                    <a:lnT>
                      <a:noFill/>
                    </a:lnT>
                    <a:lnB>
                      <a:noFill/>
                    </a:lnB>
                  </a:tcPr>
                </a:tc>
                <a:tc>
                  <a:txBody>
                    <a:bodyPr/>
                    <a:lstStyle/>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a:t>
                      </a:r>
                    </a:p>
                  </a:txBody>
                  <a:tcPr marL="68580" marR="68580" marT="0" marB="0">
                    <a:lnL>
                      <a:noFill/>
                    </a:lnL>
                    <a:lnR>
                      <a:noFill/>
                    </a:lnR>
                    <a:lnT>
                      <a:noFill/>
                    </a:lnT>
                    <a:lnB>
                      <a:noFill/>
                    </a:lnB>
                  </a:tcPr>
                </a:tc>
              </a:tr>
              <a:tr h="361133">
                <a:tc>
                  <a:txBody>
                    <a:bodyPr/>
                    <a:lstStyle/>
                    <a:p>
                      <a:pPr>
                        <a:lnSpc>
                          <a:spcPct val="107000"/>
                        </a:lnSpc>
                        <a:spcAft>
                          <a:spcPts val="0"/>
                        </a:spcAft>
                      </a:pPr>
                      <a:r>
                        <a:rPr lang="fr-FR" sz="1600" b="1" kern="100">
                          <a:effectLst/>
                          <a:latin typeface="Comic Sans MS" panose="030F0702030302020204" pitchFamily="66" charset="0"/>
                          <a:ea typeface="Calibri" panose="020F0502020204030204" pitchFamily="34" charset="0"/>
                          <a:cs typeface="Times New Roman" panose="02020603050405020304" pitchFamily="18" charset="0"/>
                        </a:rPr>
                        <a:t>Total</a:t>
                      </a:r>
                      <a:endParaRPr lang="fr-FR" sz="16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600" kern="100">
                          <a:effectLst/>
                          <a:latin typeface="Comic Sans MS" panose="030F0702030302020204" pitchFamily="66" charset="0"/>
                          <a:ea typeface="Calibri" panose="020F0502020204030204" pitchFamily="34" charset="0"/>
                          <a:cs typeface="Times New Roman" panose="02020603050405020304" pitchFamily="18" charset="0"/>
                        </a:rPr>
                        <a:t>38</a:t>
                      </a: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600" kern="100">
                          <a:effectLst/>
                          <a:latin typeface="Comic Sans MS" panose="030F0702030302020204" pitchFamily="66" charset="0"/>
                          <a:ea typeface="Calibri" panose="020F0502020204030204" pitchFamily="34" charset="0"/>
                          <a:cs typeface="Times New Roman" panose="02020603050405020304" pitchFamily="18" charset="0"/>
                        </a:rPr>
                        <a:t>45</a:t>
                      </a: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600" kern="100">
                          <a:effectLst/>
                          <a:latin typeface="Comic Sans MS" panose="030F0702030302020204" pitchFamily="66" charset="0"/>
                          <a:ea typeface="Calibri" panose="020F0502020204030204" pitchFamily="34" charset="0"/>
                          <a:cs typeface="Times New Roman" panose="02020603050405020304" pitchFamily="18" charset="0"/>
                        </a:rPr>
                        <a:t>50</a:t>
                      </a: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133</a:t>
                      </a: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r>
            </a:tbl>
          </a:graphicData>
        </a:graphic>
      </p:graphicFrame>
      <p:sp>
        <p:nvSpPr>
          <p:cNvPr id="6" name="Rectangle 5"/>
          <p:cNvSpPr/>
          <p:nvPr/>
        </p:nvSpPr>
        <p:spPr>
          <a:xfrm>
            <a:off x="5949142" y="5946130"/>
            <a:ext cx="6096000" cy="461665"/>
          </a:xfrm>
          <a:prstGeom prst="rect">
            <a:avLst/>
          </a:prstGeom>
        </p:spPr>
        <p:txBody>
          <a:bodyPr>
            <a:spAutoFit/>
          </a:bodyPr>
          <a:lstStyle/>
          <a:p>
            <a:r>
              <a:rPr lang="fr-FR" sz="1200" dirty="0">
                <a:latin typeface="Comic Sans MS" panose="030F0702030302020204" pitchFamily="66" charset="0"/>
                <a:ea typeface="Calibri" panose="020F0502020204030204" pitchFamily="34" charset="0"/>
                <a:cs typeface="Times New Roman" panose="02020603050405020304" pitchFamily="18" charset="0"/>
              </a:rPr>
              <a:t>Résultats de la colposcopie et l’âge au premier rapport sexuel des patientes à l’IHS entre le 1</a:t>
            </a:r>
            <a:r>
              <a:rPr lang="fr-FR" sz="1200" baseline="30000" dirty="0">
                <a:latin typeface="Comic Sans MS" panose="030F0702030302020204" pitchFamily="66" charset="0"/>
                <a:ea typeface="Calibri" panose="020F0502020204030204" pitchFamily="34" charset="0"/>
                <a:cs typeface="Times New Roman" panose="02020603050405020304" pitchFamily="18" charset="0"/>
              </a:rPr>
              <a:t>er</a:t>
            </a:r>
            <a:r>
              <a:rPr lang="fr-FR" sz="1200" dirty="0">
                <a:latin typeface="Comic Sans MS" panose="030F0702030302020204" pitchFamily="66" charset="0"/>
                <a:ea typeface="Calibri" panose="020F0502020204030204" pitchFamily="34" charset="0"/>
                <a:cs typeface="Times New Roman" panose="02020603050405020304" pitchFamily="18" charset="0"/>
              </a:rPr>
              <a:t> Janvier 2021 et le 31 Décembre 2023 (N=149)</a:t>
            </a:r>
            <a:endParaRPr lang="fr-FR" sz="1200" dirty="0">
              <a:latin typeface="Comic Sans MS" panose="030F0702030302020204" pitchFamily="66" charset="0"/>
            </a:endParaRPr>
          </a:p>
        </p:txBody>
      </p:sp>
    </p:spTree>
    <p:extLst>
      <p:ext uri="{BB962C8B-B14F-4D97-AF65-F5344CB8AC3E}">
        <p14:creationId xmlns:p14="http://schemas.microsoft.com/office/powerpoint/2010/main" val="33043794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prstClr val="black"/>
                </a:solidFill>
                <a:latin typeface="Comic Sans MS" panose="030F0702030302020204" pitchFamily="66" charset="0"/>
              </a:rPr>
              <a:t>RESULTATS</a:t>
            </a:r>
            <a:endParaRPr lang="fr-FR" dirty="0"/>
          </a:p>
        </p:txBody>
      </p:sp>
      <p:sp>
        <p:nvSpPr>
          <p:cNvPr id="3" name="Espace réservé du contenu 2"/>
          <p:cNvSpPr>
            <a:spLocks noGrp="1"/>
          </p:cNvSpPr>
          <p:nvPr>
            <p:ph idx="1"/>
          </p:nvPr>
        </p:nvSpPr>
        <p:spPr>
          <a:xfrm>
            <a:off x="838200" y="1825625"/>
            <a:ext cx="2428875" cy="4351338"/>
          </a:xfrm>
        </p:spPr>
        <p:txBody>
          <a:bodyPr>
            <a:normAutofit fontScale="25000" lnSpcReduction="20000"/>
          </a:bodyPr>
          <a:lstStyle/>
          <a:p>
            <a:pPr algn="just">
              <a:lnSpc>
                <a:spcPct val="150000"/>
              </a:lnSpc>
              <a:spcAft>
                <a:spcPts val="0"/>
              </a:spcAft>
            </a:pPr>
            <a:r>
              <a:rPr lang="fr-FR" sz="4900" b="1" dirty="0">
                <a:latin typeface="Comic Sans MS" panose="030F0702030302020204" pitchFamily="66" charset="0"/>
                <a:ea typeface="Calibri" panose="020F0502020204030204" pitchFamily="34" charset="0"/>
                <a:cs typeface="Times New Roman" panose="02020603050405020304" pitchFamily="18" charset="0"/>
              </a:rPr>
              <a:t>Résultats de l’histologie en fonction de l’âge au premier rapport sexuel</a:t>
            </a:r>
            <a:endParaRPr lang="fr-FR" sz="4900" dirty="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50000"/>
              </a:lnSpc>
              <a:spcAft>
                <a:spcPts val="0"/>
              </a:spcAft>
            </a:pPr>
            <a:r>
              <a:rPr lang="fr-FR" sz="4900" dirty="0">
                <a:latin typeface="Comic Sans MS" panose="030F0702030302020204" pitchFamily="66" charset="0"/>
                <a:ea typeface="Calibri" panose="020F0502020204030204" pitchFamily="34" charset="0"/>
                <a:cs typeface="Times New Roman" panose="02020603050405020304" pitchFamily="18" charset="0"/>
              </a:rPr>
              <a:t>Dans notre série, les lésions de haut grade du col étaient de loin plus fréquentes chez les patientes ayant eu leur premier rapport sexuel avant 15 ans (52,9%) et entre 15 et 20 ans (75%) sans qu’il n’y ait de relation statistiquement significative entre les résultats de l’histologie et l’âge au premier rapport sexuel (p= 0,141</a:t>
            </a:r>
            <a:r>
              <a:rPr lang="fr-FR" sz="4900" dirty="0" smtClean="0">
                <a:latin typeface="Comic Sans MS" panose="030F0702030302020204" pitchFamily="66" charset="0"/>
                <a:ea typeface="Calibri" panose="020F0502020204030204" pitchFamily="34" charset="0"/>
                <a:cs typeface="Times New Roman" panose="02020603050405020304" pitchFamily="18" charset="0"/>
              </a:rPr>
              <a:t>)</a:t>
            </a: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3149236835"/>
              </p:ext>
            </p:extLst>
          </p:nvPr>
        </p:nvGraphicFramePr>
        <p:xfrm>
          <a:off x="5852592" y="2140587"/>
          <a:ext cx="5755005" cy="3391981"/>
        </p:xfrm>
        <a:graphic>
          <a:graphicData uri="http://schemas.openxmlformats.org/drawingml/2006/table">
            <a:tbl>
              <a:tblPr firstRow="1" firstCol="1" bandRow="1"/>
              <a:tblGrid>
                <a:gridCol w="1150620"/>
                <a:gridCol w="1150620"/>
                <a:gridCol w="1151255"/>
                <a:gridCol w="1151255"/>
                <a:gridCol w="1151255"/>
              </a:tblGrid>
              <a:tr h="194310">
                <a:tc rowSpan="2">
                  <a:txBody>
                    <a:bodyPr/>
                    <a:lstStyle/>
                    <a:p>
                      <a:pPr algn="ctr">
                        <a:lnSpc>
                          <a:spcPct val="107000"/>
                        </a:lnSpc>
                        <a:spcAft>
                          <a:spcPts val="0"/>
                        </a:spcAft>
                      </a:pPr>
                      <a:r>
                        <a:rPr lang="fr-FR" sz="1600" b="1" kern="100" dirty="0">
                          <a:effectLst/>
                          <a:latin typeface="Comic Sans MS" panose="030F0702030302020204" pitchFamily="66" charset="0"/>
                          <a:ea typeface="Calibri" panose="020F0502020204030204" pitchFamily="34" charset="0"/>
                          <a:cs typeface="Times New Roman" panose="02020603050405020304" pitchFamily="18" charset="0"/>
                        </a:rPr>
                        <a:t>Age au premier rapport</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4">
                  <a:txBody>
                    <a:bodyPr/>
                    <a:lstStyle/>
                    <a:p>
                      <a:pPr algn="ctr">
                        <a:lnSpc>
                          <a:spcPct val="107000"/>
                        </a:lnSpc>
                        <a:spcAft>
                          <a:spcPts val="0"/>
                        </a:spcAft>
                      </a:pPr>
                      <a:r>
                        <a:rPr lang="fr-FR" sz="1600" b="1" kern="100" dirty="0">
                          <a:effectLst/>
                          <a:latin typeface="Comic Sans MS" panose="030F0702030302020204" pitchFamily="66" charset="0"/>
                          <a:ea typeface="Calibri" panose="020F0502020204030204" pitchFamily="34" charset="0"/>
                          <a:cs typeface="Times New Roman" panose="02020603050405020304" pitchFamily="18" charset="0"/>
                        </a:rPr>
                        <a:t>Résultats de l’histologie</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r>
              <a:tr h="323850">
                <a:tc vMerge="1">
                  <a:txBody>
                    <a:bodyPr/>
                    <a:lstStyle/>
                    <a:p>
                      <a:endParaRPr lang="fr-FR"/>
                    </a:p>
                  </a:txBody>
                  <a:tcPr/>
                </a:tc>
                <a:tc>
                  <a:txBody>
                    <a:bodyPr/>
                    <a:lstStyle/>
                    <a:p>
                      <a:pPr algn="ctr">
                        <a:lnSpc>
                          <a:spcPct val="107000"/>
                        </a:lnSpc>
                        <a:spcAft>
                          <a:spcPts val="0"/>
                        </a:spcAft>
                      </a:pPr>
                      <a:r>
                        <a:rPr lang="fr-FR" sz="1600" b="1" kern="100" dirty="0">
                          <a:effectLst/>
                          <a:latin typeface="Comic Sans MS" panose="030F0702030302020204" pitchFamily="66" charset="0"/>
                          <a:ea typeface="Calibri" panose="020F0502020204030204" pitchFamily="34" charset="0"/>
                          <a:cs typeface="Times New Roman" panose="02020603050405020304" pitchFamily="18" charset="0"/>
                        </a:rPr>
                        <a:t>Normal</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600" b="1" kern="100">
                          <a:effectLst/>
                          <a:latin typeface="Comic Sans MS" panose="030F0702030302020204" pitchFamily="66" charset="0"/>
                          <a:ea typeface="Calibri" panose="020F0502020204030204" pitchFamily="34" charset="0"/>
                          <a:cs typeface="Times New Roman" panose="02020603050405020304" pitchFamily="18" charset="0"/>
                        </a:rPr>
                        <a:t>CIN 1</a:t>
                      </a:r>
                      <a:endParaRPr lang="fr-FR" sz="16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600" b="1" kern="100">
                          <a:effectLst/>
                          <a:latin typeface="Comic Sans MS" panose="030F0702030302020204" pitchFamily="66" charset="0"/>
                          <a:ea typeface="Calibri" panose="020F0502020204030204" pitchFamily="34" charset="0"/>
                          <a:cs typeface="Times New Roman" panose="02020603050405020304" pitchFamily="18" charset="0"/>
                        </a:rPr>
                        <a:t>CIN 2-3</a:t>
                      </a:r>
                      <a:endParaRPr lang="fr-FR" sz="16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600" b="1" kern="100">
                          <a:effectLst/>
                          <a:latin typeface="Comic Sans MS" panose="030F0702030302020204" pitchFamily="66" charset="0"/>
                          <a:ea typeface="Calibri" panose="020F0502020204030204" pitchFamily="34" charset="0"/>
                          <a:cs typeface="Times New Roman" panose="02020603050405020304" pitchFamily="18" charset="0"/>
                        </a:rPr>
                        <a:t>Total</a:t>
                      </a:r>
                      <a:endParaRPr lang="fr-FR" sz="16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0">
                <a:tc>
                  <a:txBody>
                    <a:bodyPr/>
                    <a:lstStyle/>
                    <a:p>
                      <a:pPr>
                        <a:lnSpc>
                          <a:spcPct val="107000"/>
                        </a:lnSpc>
                        <a:spcAft>
                          <a:spcPts val="0"/>
                        </a:spcAft>
                      </a:pPr>
                      <a:r>
                        <a:rPr lang="fr-FR" sz="1600" b="1" kern="100" dirty="0" smtClean="0">
                          <a:effectLst/>
                          <a:latin typeface="Comic Sans MS" panose="030F0702030302020204" pitchFamily="66" charset="0"/>
                          <a:ea typeface="Calibri" panose="020F0502020204030204" pitchFamily="34" charset="0"/>
                          <a:cs typeface="Times New Roman" panose="02020603050405020304" pitchFamily="18" charset="0"/>
                        </a:rPr>
                        <a:t>12– </a:t>
                      </a:r>
                      <a:r>
                        <a:rPr lang="fr-FR" sz="1600" b="1" kern="100" dirty="0">
                          <a:effectLst/>
                          <a:latin typeface="Comic Sans MS" panose="030F0702030302020204" pitchFamily="66" charset="0"/>
                          <a:ea typeface="Calibri" panose="020F0502020204030204" pitchFamily="34" charset="0"/>
                          <a:cs typeface="Times New Roman" panose="02020603050405020304" pitchFamily="18" charset="0"/>
                        </a:rPr>
                        <a:t>15 ans</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a:t>
                      </a: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algn="ctr">
                        <a:lnSpc>
                          <a:spcPct val="107000"/>
                        </a:lnSpc>
                        <a:spcAft>
                          <a:spcPts val="0"/>
                        </a:spcAft>
                      </a:pPr>
                      <a:r>
                        <a:rPr lang="fr-SN" sz="1600" kern="100" dirty="0">
                          <a:effectLst/>
                          <a:latin typeface="Comic Sans MS" panose="030F0702030302020204" pitchFamily="66" charset="0"/>
                          <a:ea typeface="Calibri" panose="020F0502020204030204" pitchFamily="34" charset="0"/>
                          <a:cs typeface="Times New Roman" panose="02020603050405020304" pitchFamily="18" charset="0"/>
                        </a:rPr>
                        <a:t>24 (47,1%)</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algn="ctr">
                        <a:lnSpc>
                          <a:spcPct val="107000"/>
                        </a:lnSpc>
                        <a:spcAft>
                          <a:spcPts val="0"/>
                        </a:spcAft>
                      </a:pPr>
                      <a:r>
                        <a:rPr lang="fr-SN" sz="1600" kern="100">
                          <a:effectLst/>
                          <a:latin typeface="Comic Sans MS" panose="030F0702030302020204" pitchFamily="66" charset="0"/>
                          <a:ea typeface="Calibri" panose="020F0502020204030204" pitchFamily="34" charset="0"/>
                          <a:cs typeface="Times New Roman" panose="02020603050405020304" pitchFamily="18" charset="0"/>
                        </a:rPr>
                        <a:t>27 (52,9%)</a:t>
                      </a:r>
                      <a:endParaRPr lang="fr-FR" sz="16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algn="ctr">
                        <a:lnSpc>
                          <a:spcPct val="107000"/>
                        </a:lnSpc>
                        <a:spcAft>
                          <a:spcPts val="0"/>
                        </a:spcAft>
                      </a:pPr>
                      <a:r>
                        <a:rPr lang="fr-FR" sz="1600" kern="100">
                          <a:effectLst/>
                          <a:latin typeface="Comic Sans MS" panose="030F0702030302020204" pitchFamily="66" charset="0"/>
                          <a:ea typeface="Calibri" panose="020F0502020204030204" pitchFamily="34" charset="0"/>
                          <a:cs typeface="Times New Roman" panose="02020603050405020304" pitchFamily="18" charset="0"/>
                        </a:rPr>
                        <a:t>51</a:t>
                      </a: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r>
              <a:tr h="0">
                <a:tc>
                  <a:txBody>
                    <a:bodyPr/>
                    <a:lstStyle/>
                    <a:p>
                      <a:pPr>
                        <a:lnSpc>
                          <a:spcPct val="107000"/>
                        </a:lnSpc>
                        <a:spcAft>
                          <a:spcPts val="0"/>
                        </a:spcAft>
                      </a:pPr>
                      <a:r>
                        <a:rPr lang="fr-FR" sz="1600" b="1" kern="100" dirty="0">
                          <a:effectLst/>
                          <a:latin typeface="Comic Sans MS" panose="030F0702030302020204" pitchFamily="66" charset="0"/>
                          <a:ea typeface="Calibri" panose="020F0502020204030204" pitchFamily="34" charset="0"/>
                          <a:cs typeface="Times New Roman" panose="02020603050405020304" pitchFamily="18" charset="0"/>
                        </a:rPr>
                        <a:t>15 – 20 ans</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fr-SN" sz="1600" kern="100" dirty="0">
                          <a:effectLst/>
                          <a:latin typeface="Comic Sans MS" panose="030F0702030302020204" pitchFamily="66" charset="0"/>
                          <a:ea typeface="Calibri" panose="020F0502020204030204" pitchFamily="34" charset="0"/>
                          <a:cs typeface="Times New Roman" panose="02020603050405020304" pitchFamily="18" charset="0"/>
                        </a:rPr>
                        <a:t>1 (12,5%)</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fr-SN" sz="1600" kern="100" dirty="0">
                          <a:effectLst/>
                          <a:latin typeface="Comic Sans MS" panose="030F0702030302020204" pitchFamily="66" charset="0"/>
                          <a:ea typeface="Calibri" panose="020F0502020204030204" pitchFamily="34" charset="0"/>
                          <a:cs typeface="Times New Roman" panose="02020603050405020304" pitchFamily="18" charset="0"/>
                        </a:rPr>
                        <a:t>1 (12,5%)</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fr-SN" sz="1600" kern="100" dirty="0">
                          <a:effectLst/>
                          <a:latin typeface="Comic Sans MS" panose="030F0702030302020204" pitchFamily="66" charset="0"/>
                          <a:ea typeface="Calibri" panose="020F0502020204030204" pitchFamily="34" charset="0"/>
                          <a:cs typeface="Times New Roman" panose="02020603050405020304" pitchFamily="18" charset="0"/>
                        </a:rPr>
                        <a:t>6 (75%) </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fr-FR" sz="1600" kern="100">
                          <a:effectLst/>
                          <a:latin typeface="Comic Sans MS" panose="030F0702030302020204" pitchFamily="66" charset="0"/>
                          <a:ea typeface="Calibri" panose="020F0502020204030204" pitchFamily="34" charset="0"/>
                          <a:cs typeface="Times New Roman" panose="02020603050405020304" pitchFamily="18" charset="0"/>
                        </a:rPr>
                        <a:t>8</a:t>
                      </a:r>
                    </a:p>
                  </a:txBody>
                  <a:tcPr marL="68580" marR="68580" marT="0" marB="0">
                    <a:lnL>
                      <a:noFill/>
                    </a:lnL>
                    <a:lnR>
                      <a:noFill/>
                    </a:lnR>
                    <a:lnT>
                      <a:noFill/>
                    </a:lnT>
                    <a:lnB>
                      <a:noFill/>
                    </a:lnB>
                  </a:tcPr>
                </a:tc>
              </a:tr>
              <a:tr h="0">
                <a:tc>
                  <a:txBody>
                    <a:bodyPr/>
                    <a:lstStyle/>
                    <a:p>
                      <a:pPr>
                        <a:lnSpc>
                          <a:spcPct val="107000"/>
                        </a:lnSpc>
                        <a:spcAft>
                          <a:spcPts val="0"/>
                        </a:spcAft>
                      </a:pPr>
                      <a:r>
                        <a:rPr lang="fr-FR" sz="1600" b="1" kern="100" dirty="0">
                          <a:effectLst/>
                          <a:latin typeface="Comic Sans MS" panose="030F0702030302020204" pitchFamily="66" charset="0"/>
                          <a:ea typeface="Calibri" panose="020F0502020204030204" pitchFamily="34" charset="0"/>
                          <a:cs typeface="Times New Roman" panose="02020603050405020304" pitchFamily="18" charset="0"/>
                        </a:rPr>
                        <a:t>20 – 25 ans</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a:t>
                      </a:r>
                    </a:p>
                  </a:txBody>
                  <a:tcPr marL="68580" marR="68580" marT="0" marB="0">
                    <a:lnL>
                      <a:noFill/>
                    </a:lnL>
                    <a:lnR>
                      <a:noFill/>
                    </a:lnR>
                    <a:lnT>
                      <a:noFill/>
                    </a:lnT>
                    <a:lnB>
                      <a:noFill/>
                    </a:lnB>
                  </a:tcPr>
                </a:tc>
                <a:tc>
                  <a:txBody>
                    <a:bodyPr/>
                    <a:lstStyle/>
                    <a:p>
                      <a:pPr algn="ctr">
                        <a:lnSpc>
                          <a:spcPct val="107000"/>
                        </a:lnSpc>
                        <a:spcAft>
                          <a:spcPts val="0"/>
                        </a:spcAft>
                      </a:pPr>
                      <a:r>
                        <a:rPr lang="fr-SN" sz="1600" kern="100" dirty="0">
                          <a:effectLst/>
                          <a:latin typeface="Comic Sans MS" panose="030F0702030302020204" pitchFamily="66" charset="0"/>
                          <a:ea typeface="Calibri" panose="020F0502020204030204" pitchFamily="34" charset="0"/>
                          <a:cs typeface="Times New Roman" panose="02020603050405020304" pitchFamily="18" charset="0"/>
                        </a:rPr>
                        <a:t>1 (50%) </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fr-SN" sz="1600" kern="100" dirty="0">
                          <a:effectLst/>
                          <a:latin typeface="Comic Sans MS" panose="030F0702030302020204" pitchFamily="66" charset="0"/>
                          <a:ea typeface="Calibri" panose="020F0502020204030204" pitchFamily="34" charset="0"/>
                          <a:cs typeface="Times New Roman" panose="02020603050405020304" pitchFamily="18" charset="0"/>
                        </a:rPr>
                        <a:t>1 (50%) </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fr-FR" sz="1600" kern="100">
                          <a:effectLst/>
                          <a:latin typeface="Comic Sans MS" panose="030F0702030302020204" pitchFamily="66" charset="0"/>
                          <a:ea typeface="Calibri" panose="020F0502020204030204" pitchFamily="34" charset="0"/>
                          <a:cs typeface="Times New Roman" panose="02020603050405020304" pitchFamily="18" charset="0"/>
                        </a:rPr>
                        <a:t>2</a:t>
                      </a:r>
                    </a:p>
                  </a:txBody>
                  <a:tcPr marL="68580" marR="68580" marT="0" marB="0">
                    <a:lnL>
                      <a:noFill/>
                    </a:lnL>
                    <a:lnR>
                      <a:noFill/>
                    </a:lnR>
                    <a:lnT>
                      <a:noFill/>
                    </a:lnT>
                    <a:lnB>
                      <a:noFill/>
                    </a:lnB>
                  </a:tcPr>
                </a:tc>
              </a:tr>
              <a:tr h="0">
                <a:tc>
                  <a:txBody>
                    <a:bodyPr/>
                    <a:lstStyle/>
                    <a:p>
                      <a:pPr>
                        <a:lnSpc>
                          <a:spcPct val="107000"/>
                        </a:lnSpc>
                        <a:spcAft>
                          <a:spcPts val="0"/>
                        </a:spcAft>
                      </a:pPr>
                      <a:r>
                        <a:rPr lang="fr-FR" sz="1600" b="1" kern="100" dirty="0">
                          <a:effectLst/>
                          <a:latin typeface="Comic Sans MS" panose="030F0702030302020204" pitchFamily="66" charset="0"/>
                          <a:ea typeface="Calibri" panose="020F0502020204030204" pitchFamily="34" charset="0"/>
                          <a:cs typeface="Times New Roman" panose="02020603050405020304" pitchFamily="18" charset="0"/>
                        </a:rPr>
                        <a:t>25 – 30 ans</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fr-FR" sz="1600" kern="100">
                          <a:effectLst/>
                          <a:latin typeface="Comic Sans MS" panose="030F0702030302020204" pitchFamily="66" charset="0"/>
                          <a:ea typeface="Calibri" panose="020F0502020204030204" pitchFamily="34" charset="0"/>
                          <a:cs typeface="Times New Roman" panose="02020603050405020304" pitchFamily="18" charset="0"/>
                        </a:rPr>
                        <a:t>-</a:t>
                      </a:r>
                    </a:p>
                  </a:txBody>
                  <a:tcPr marL="68580" marR="68580" marT="0" marB="0">
                    <a:lnL>
                      <a:noFill/>
                    </a:lnL>
                    <a:lnR>
                      <a:noFill/>
                    </a:lnR>
                    <a:lnT>
                      <a:noFill/>
                    </a:lnT>
                    <a:lnB>
                      <a:noFill/>
                    </a:lnB>
                  </a:tcPr>
                </a:tc>
                <a:tc>
                  <a:txBody>
                    <a:bodyPr/>
                    <a:lstStyle/>
                    <a:p>
                      <a:pPr algn="ctr">
                        <a:lnSpc>
                          <a:spcPct val="107000"/>
                        </a:lnSpc>
                        <a:spcAft>
                          <a:spcPts val="0"/>
                        </a:spcAft>
                      </a:pPr>
                      <a:r>
                        <a:rPr lang="fr-SN" sz="1600" kern="100" dirty="0">
                          <a:effectLst/>
                          <a:latin typeface="Comic Sans MS" panose="030F0702030302020204" pitchFamily="66" charset="0"/>
                          <a:ea typeface="Calibri" panose="020F0502020204030204" pitchFamily="34" charset="0"/>
                          <a:cs typeface="Times New Roman" panose="02020603050405020304" pitchFamily="18" charset="0"/>
                        </a:rPr>
                        <a:t>1 (50%) </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fr-SN" sz="1600" kern="100" dirty="0">
                          <a:effectLst/>
                          <a:latin typeface="Comic Sans MS" panose="030F0702030302020204" pitchFamily="66" charset="0"/>
                          <a:ea typeface="Calibri" panose="020F0502020204030204" pitchFamily="34" charset="0"/>
                          <a:cs typeface="Times New Roman" panose="02020603050405020304" pitchFamily="18" charset="0"/>
                        </a:rPr>
                        <a:t>1 (50%) </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2</a:t>
                      </a:r>
                    </a:p>
                  </a:txBody>
                  <a:tcPr marL="68580" marR="68580" marT="0" marB="0">
                    <a:lnL>
                      <a:noFill/>
                    </a:lnL>
                    <a:lnR>
                      <a:noFill/>
                    </a:lnR>
                    <a:lnT>
                      <a:noFill/>
                    </a:lnT>
                    <a:lnB>
                      <a:noFill/>
                    </a:lnB>
                  </a:tcPr>
                </a:tc>
              </a:tr>
              <a:tr h="0">
                <a:tc>
                  <a:txBody>
                    <a:bodyPr/>
                    <a:lstStyle/>
                    <a:p>
                      <a:pPr>
                        <a:lnSpc>
                          <a:spcPct val="107000"/>
                        </a:lnSpc>
                        <a:spcAft>
                          <a:spcPts val="0"/>
                        </a:spcAft>
                      </a:pPr>
                      <a:r>
                        <a:rPr lang="fr-FR" sz="1600" b="1" kern="100">
                          <a:effectLst/>
                          <a:latin typeface="Comic Sans MS" panose="030F0702030302020204" pitchFamily="66" charset="0"/>
                          <a:ea typeface="Calibri" panose="020F0502020204030204" pitchFamily="34" charset="0"/>
                          <a:cs typeface="Times New Roman" panose="02020603050405020304" pitchFamily="18" charset="0"/>
                        </a:rPr>
                        <a:t>&gt; 30 ans</a:t>
                      </a:r>
                      <a:endParaRPr lang="fr-FR" sz="16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fr-FR" sz="1600" kern="100">
                          <a:effectLst/>
                          <a:latin typeface="Comic Sans MS" panose="030F0702030302020204" pitchFamily="66" charset="0"/>
                          <a:ea typeface="Calibri" panose="020F0502020204030204" pitchFamily="34" charset="0"/>
                          <a:cs typeface="Times New Roman" panose="02020603050405020304" pitchFamily="18" charset="0"/>
                        </a:rPr>
                        <a:t>-</a:t>
                      </a:r>
                    </a:p>
                  </a:txBody>
                  <a:tcPr marL="68580" marR="68580" marT="0" marB="0">
                    <a:lnL>
                      <a:noFill/>
                    </a:lnL>
                    <a:lnR>
                      <a:noFill/>
                    </a:lnR>
                    <a:lnT>
                      <a:noFill/>
                    </a:lnT>
                    <a:lnB>
                      <a:noFill/>
                    </a:lnB>
                  </a:tcPr>
                </a:tc>
                <a:tc>
                  <a:txBody>
                    <a:bodyPr/>
                    <a:lstStyle/>
                    <a:p>
                      <a:pPr algn="ctr">
                        <a:lnSpc>
                          <a:spcPct val="107000"/>
                        </a:lnSpc>
                        <a:spcAft>
                          <a:spcPts val="0"/>
                        </a:spcAft>
                      </a:pPr>
                      <a:r>
                        <a:rPr lang="fr-FR" sz="1600" kern="100">
                          <a:effectLst/>
                          <a:latin typeface="Comic Sans MS" panose="030F0702030302020204" pitchFamily="66" charset="0"/>
                          <a:ea typeface="Calibri" panose="020F0502020204030204" pitchFamily="34" charset="0"/>
                          <a:cs typeface="Times New Roman" panose="02020603050405020304" pitchFamily="18" charset="0"/>
                        </a:rPr>
                        <a:t>-</a:t>
                      </a:r>
                    </a:p>
                  </a:txBody>
                  <a:tcPr marL="68580" marR="68580" marT="0" marB="0">
                    <a:lnL>
                      <a:noFill/>
                    </a:lnL>
                    <a:lnR>
                      <a:noFill/>
                    </a:lnR>
                    <a:lnT>
                      <a:noFill/>
                    </a:lnT>
                    <a:lnB>
                      <a:noFill/>
                    </a:lnB>
                  </a:tcPr>
                </a:tc>
                <a:tc>
                  <a:txBody>
                    <a:bodyPr/>
                    <a:lstStyle/>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a:t>
                      </a:r>
                    </a:p>
                  </a:txBody>
                  <a:tcPr marL="68580" marR="68580" marT="0" marB="0">
                    <a:lnL>
                      <a:noFill/>
                    </a:lnL>
                    <a:lnR>
                      <a:noFill/>
                    </a:lnR>
                    <a:lnT>
                      <a:noFill/>
                    </a:lnT>
                    <a:lnB>
                      <a:noFill/>
                    </a:lnB>
                  </a:tcPr>
                </a:tc>
                <a:tc>
                  <a:txBody>
                    <a:bodyPr/>
                    <a:lstStyle/>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a:t>
                      </a:r>
                    </a:p>
                  </a:txBody>
                  <a:tcPr marL="68580" marR="68580" marT="0" marB="0">
                    <a:lnL>
                      <a:noFill/>
                    </a:lnL>
                    <a:lnR>
                      <a:noFill/>
                    </a:lnR>
                    <a:lnT>
                      <a:noFill/>
                    </a:lnT>
                    <a:lnB>
                      <a:noFill/>
                    </a:lnB>
                  </a:tcPr>
                </a:tc>
              </a:tr>
              <a:tr h="0">
                <a:tc>
                  <a:txBody>
                    <a:bodyPr/>
                    <a:lstStyle/>
                    <a:p>
                      <a:pPr>
                        <a:lnSpc>
                          <a:spcPct val="107000"/>
                        </a:lnSpc>
                        <a:spcAft>
                          <a:spcPts val="0"/>
                        </a:spcAft>
                      </a:pPr>
                      <a:r>
                        <a:rPr lang="fr-FR" sz="1600" b="1" kern="100">
                          <a:effectLst/>
                          <a:latin typeface="Comic Sans MS" panose="030F0702030302020204" pitchFamily="66" charset="0"/>
                          <a:ea typeface="Calibri" panose="020F0502020204030204" pitchFamily="34" charset="0"/>
                          <a:cs typeface="Times New Roman" panose="02020603050405020304" pitchFamily="18" charset="0"/>
                        </a:rPr>
                        <a:t>Total</a:t>
                      </a:r>
                      <a:endParaRPr lang="fr-FR" sz="16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600" kern="100">
                          <a:effectLst/>
                          <a:latin typeface="Comic Sans MS" panose="030F0702030302020204" pitchFamily="66" charset="0"/>
                          <a:ea typeface="Calibri" panose="020F0502020204030204" pitchFamily="34" charset="0"/>
                          <a:cs typeface="Times New Roman" panose="02020603050405020304" pitchFamily="18" charset="0"/>
                        </a:rPr>
                        <a:t>1</a:t>
                      </a: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600" kern="100">
                          <a:effectLst/>
                          <a:latin typeface="Comic Sans MS" panose="030F0702030302020204" pitchFamily="66" charset="0"/>
                          <a:ea typeface="Calibri" panose="020F0502020204030204" pitchFamily="34" charset="0"/>
                          <a:cs typeface="Times New Roman" panose="02020603050405020304" pitchFamily="18" charset="0"/>
                        </a:rPr>
                        <a:t>27</a:t>
                      </a: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600" kern="100">
                          <a:effectLst/>
                          <a:latin typeface="Comic Sans MS" panose="030F0702030302020204" pitchFamily="66" charset="0"/>
                          <a:ea typeface="Calibri" panose="020F0502020204030204" pitchFamily="34" charset="0"/>
                          <a:cs typeface="Times New Roman" panose="02020603050405020304" pitchFamily="18" charset="0"/>
                        </a:rPr>
                        <a:t>35</a:t>
                      </a: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63</a:t>
                      </a: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r>
            </a:tbl>
          </a:graphicData>
        </a:graphic>
      </p:graphicFrame>
      <p:sp>
        <p:nvSpPr>
          <p:cNvPr id="5" name="Rectangle 4"/>
          <p:cNvSpPr/>
          <p:nvPr/>
        </p:nvSpPr>
        <p:spPr>
          <a:xfrm>
            <a:off x="5924204" y="5561217"/>
            <a:ext cx="6096000" cy="615746"/>
          </a:xfrm>
          <a:prstGeom prst="rect">
            <a:avLst/>
          </a:prstGeom>
        </p:spPr>
        <p:txBody>
          <a:bodyPr>
            <a:spAutoFit/>
          </a:bodyPr>
          <a:lstStyle/>
          <a:p>
            <a:pPr algn="just">
              <a:lnSpc>
                <a:spcPct val="150000"/>
              </a:lnSpc>
              <a:spcAft>
                <a:spcPts val="0"/>
              </a:spcAft>
            </a:pPr>
            <a:r>
              <a:rPr lang="fr-FR" sz="1200" b="1" dirty="0">
                <a:latin typeface="Comic Sans MS" panose="030F0702030302020204" pitchFamily="66" charset="0"/>
                <a:ea typeface="Calibri" panose="020F0502020204030204" pitchFamily="34" charset="0"/>
                <a:cs typeface="Times New Roman" panose="02020603050405020304" pitchFamily="18" charset="0"/>
              </a:rPr>
              <a:t>Résultats de l’histologie et l’âge au premier rapport sexuel des patientes à l’IHS entre le 1</a:t>
            </a:r>
            <a:r>
              <a:rPr lang="fr-FR" sz="1200" b="1" baseline="30000" dirty="0">
                <a:latin typeface="Comic Sans MS" panose="030F0702030302020204" pitchFamily="66" charset="0"/>
                <a:ea typeface="Calibri" panose="020F0502020204030204" pitchFamily="34" charset="0"/>
                <a:cs typeface="Times New Roman" panose="02020603050405020304" pitchFamily="18" charset="0"/>
              </a:rPr>
              <a:t>er</a:t>
            </a:r>
            <a:r>
              <a:rPr lang="fr-FR" sz="1200" b="1" dirty="0">
                <a:latin typeface="Comic Sans MS" panose="030F0702030302020204" pitchFamily="66" charset="0"/>
                <a:ea typeface="Calibri" panose="020F0502020204030204" pitchFamily="34" charset="0"/>
                <a:cs typeface="Times New Roman" panose="02020603050405020304" pitchFamily="18" charset="0"/>
              </a:rPr>
              <a:t> Janvier 2021 et le 31 Décembre 2023 (N=63)</a:t>
            </a:r>
            <a:endParaRPr lang="fr-FR" sz="1200" dirty="0">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63156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prstClr val="black"/>
                </a:solidFill>
                <a:latin typeface="Comic Sans MS" panose="030F0702030302020204" pitchFamily="66" charset="0"/>
              </a:rPr>
              <a:t>RESULTATS</a:t>
            </a:r>
            <a:endParaRPr lang="fr-FR" dirty="0"/>
          </a:p>
        </p:txBody>
      </p:sp>
      <p:sp>
        <p:nvSpPr>
          <p:cNvPr id="3" name="Espace réservé du contenu 2"/>
          <p:cNvSpPr>
            <a:spLocks noGrp="1"/>
          </p:cNvSpPr>
          <p:nvPr>
            <p:ph idx="1"/>
          </p:nvPr>
        </p:nvSpPr>
        <p:spPr>
          <a:xfrm>
            <a:off x="838200" y="1825625"/>
            <a:ext cx="4157749" cy="4351338"/>
          </a:xfrm>
        </p:spPr>
        <p:txBody>
          <a:bodyPr>
            <a:normAutofit fontScale="55000" lnSpcReduction="20000"/>
          </a:bodyPr>
          <a:lstStyle/>
          <a:p>
            <a:pPr>
              <a:lnSpc>
                <a:spcPct val="150000"/>
              </a:lnSpc>
              <a:spcAft>
                <a:spcPts val="0"/>
              </a:spcAft>
            </a:pPr>
            <a:r>
              <a:rPr lang="fr-FR" b="1" dirty="0">
                <a:latin typeface="Comic Sans MS" panose="030F0702030302020204" pitchFamily="66" charset="0"/>
                <a:ea typeface="Calibri" panose="020F0502020204030204" pitchFamily="34" charset="0"/>
                <a:cs typeface="Times New Roman" panose="02020603050405020304" pitchFamily="18" charset="0"/>
              </a:rPr>
              <a:t>Résultats de l’histologie en fonction de la période d’activité génitale</a:t>
            </a:r>
            <a:endParaRPr lang="fr-FR" sz="2000" dirty="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50000"/>
              </a:lnSpc>
              <a:spcBef>
                <a:spcPts val="500"/>
              </a:spcBef>
              <a:spcAft>
                <a:spcPts val="500"/>
              </a:spcAft>
            </a:pPr>
            <a:r>
              <a:rPr lang="fr-FR" dirty="0">
                <a:latin typeface="Comic Sans MS" panose="030F0702030302020204" pitchFamily="66" charset="0"/>
                <a:ea typeface="Calibri" panose="020F0502020204030204" pitchFamily="34" charset="0"/>
                <a:cs typeface="Times New Roman" panose="02020603050405020304" pitchFamily="18" charset="0"/>
              </a:rPr>
              <a:t>Dans notre série, les lésions de haut grade du col étaient légèrement plus élevées chez les femmes en ménopause (56,1%) comparées à celles qui étaient en période d’activité génitale (54,5%) sans qu’il n’y ait de relation statistiquement significative entre les résultats de l’histologie et la période d’activité génitale (p= 1) </a:t>
            </a:r>
            <a:endParaRPr lang="fr-FR" dirty="0">
              <a:latin typeface="Comic Sans MS" panose="030F0702030302020204" pitchFamily="66"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1928593732"/>
              </p:ext>
            </p:extLst>
          </p:nvPr>
        </p:nvGraphicFramePr>
        <p:xfrm>
          <a:off x="5649884" y="2134370"/>
          <a:ext cx="5938520" cy="2348294"/>
        </p:xfrm>
        <a:graphic>
          <a:graphicData uri="http://schemas.openxmlformats.org/drawingml/2006/table">
            <a:tbl>
              <a:tblPr firstRow="1" firstCol="1" bandRow="1"/>
              <a:tblGrid>
                <a:gridCol w="1980565"/>
                <a:gridCol w="1082040"/>
                <a:gridCol w="1082040"/>
                <a:gridCol w="990600"/>
                <a:gridCol w="803275"/>
              </a:tblGrid>
              <a:tr h="0">
                <a:tc rowSpan="2">
                  <a:txBody>
                    <a:bodyPr/>
                    <a:lstStyle/>
                    <a:p>
                      <a:pPr>
                        <a:lnSpc>
                          <a:spcPct val="107000"/>
                        </a:lnSpc>
                        <a:spcAft>
                          <a:spcPts val="0"/>
                        </a:spcAft>
                      </a:pPr>
                      <a:r>
                        <a:rPr lang="fr-FR" sz="1600" b="1" kern="100" dirty="0">
                          <a:effectLst/>
                          <a:latin typeface="Comic Sans MS" panose="030F0702030302020204" pitchFamily="66" charset="0"/>
                          <a:ea typeface="Calibri" panose="020F0502020204030204" pitchFamily="34" charset="0"/>
                          <a:cs typeface="Times New Roman" panose="02020603050405020304" pitchFamily="18" charset="0"/>
                        </a:rPr>
                        <a:t>Période d’activité génitale </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4">
                  <a:txBody>
                    <a:bodyPr/>
                    <a:lstStyle/>
                    <a:p>
                      <a:pPr>
                        <a:lnSpc>
                          <a:spcPct val="107000"/>
                        </a:lnSpc>
                        <a:spcAft>
                          <a:spcPts val="0"/>
                        </a:spcAft>
                      </a:pPr>
                      <a:r>
                        <a:rPr lang="fr-FR" sz="1600" b="1" kern="100" dirty="0">
                          <a:effectLst/>
                          <a:latin typeface="Comic Sans MS" panose="030F0702030302020204" pitchFamily="66" charset="0"/>
                          <a:ea typeface="Calibri" panose="020F0502020204030204" pitchFamily="34" charset="0"/>
                          <a:cs typeface="Times New Roman" panose="02020603050405020304" pitchFamily="18" charset="0"/>
                        </a:rPr>
                        <a:t>                     Résultats de l’histologie</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r>
              <a:tr h="323850">
                <a:tc vMerge="1">
                  <a:txBody>
                    <a:bodyPr/>
                    <a:lstStyle/>
                    <a:p>
                      <a:endParaRPr lang="fr-FR"/>
                    </a:p>
                  </a:txBody>
                  <a:tcPr/>
                </a:tc>
                <a:tc>
                  <a:txBody>
                    <a:bodyPr/>
                    <a:lstStyle/>
                    <a:p>
                      <a:pPr algn="ctr">
                        <a:lnSpc>
                          <a:spcPct val="107000"/>
                        </a:lnSpc>
                        <a:spcAft>
                          <a:spcPts val="0"/>
                        </a:spcAft>
                      </a:pPr>
                      <a:r>
                        <a:rPr lang="fr-FR" sz="1600" b="1" kern="100" dirty="0">
                          <a:effectLst/>
                          <a:latin typeface="Comic Sans MS" panose="030F0702030302020204" pitchFamily="66" charset="0"/>
                          <a:ea typeface="Calibri" panose="020F0502020204030204" pitchFamily="34" charset="0"/>
                          <a:cs typeface="Times New Roman" panose="02020603050405020304" pitchFamily="18" charset="0"/>
                        </a:rPr>
                        <a:t>Normal</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600" b="1" kern="100" dirty="0">
                          <a:effectLst/>
                          <a:latin typeface="Comic Sans MS" panose="030F0702030302020204" pitchFamily="66" charset="0"/>
                          <a:ea typeface="Calibri" panose="020F0502020204030204" pitchFamily="34" charset="0"/>
                          <a:cs typeface="Times New Roman" panose="02020603050405020304" pitchFamily="18" charset="0"/>
                        </a:rPr>
                        <a:t>CIN 1</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600" b="1" kern="100">
                          <a:effectLst/>
                          <a:latin typeface="Comic Sans MS" panose="030F0702030302020204" pitchFamily="66" charset="0"/>
                          <a:ea typeface="Calibri" panose="020F0502020204030204" pitchFamily="34" charset="0"/>
                          <a:cs typeface="Times New Roman" panose="02020603050405020304" pitchFamily="18" charset="0"/>
                        </a:rPr>
                        <a:t>CIN 2-3</a:t>
                      </a:r>
                      <a:endParaRPr lang="fr-FR" sz="16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600" b="1" kern="100">
                          <a:effectLst/>
                          <a:latin typeface="Comic Sans MS" panose="030F0702030302020204" pitchFamily="66" charset="0"/>
                          <a:ea typeface="Calibri" panose="020F0502020204030204" pitchFamily="34" charset="0"/>
                          <a:cs typeface="Times New Roman" panose="02020603050405020304" pitchFamily="18" charset="0"/>
                        </a:rPr>
                        <a:t>Total</a:t>
                      </a:r>
                      <a:endParaRPr lang="fr-FR" sz="16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0">
                <a:tc>
                  <a:txBody>
                    <a:bodyPr/>
                    <a:lstStyle/>
                    <a:p>
                      <a:pPr>
                        <a:lnSpc>
                          <a:spcPct val="107000"/>
                        </a:lnSpc>
                        <a:spcAft>
                          <a:spcPts val="0"/>
                        </a:spcAft>
                      </a:pPr>
                      <a:r>
                        <a:rPr lang="fr-FR" sz="1600" b="1" kern="100">
                          <a:effectLst/>
                          <a:latin typeface="Comic Sans MS" panose="030F0702030302020204" pitchFamily="66" charset="0"/>
                          <a:ea typeface="Calibri" panose="020F0502020204030204" pitchFamily="34" charset="0"/>
                          <a:cs typeface="Times New Roman" panose="02020603050405020304" pitchFamily="18" charset="0"/>
                        </a:rPr>
                        <a:t>Femmes en âge de procréer</a:t>
                      </a:r>
                      <a:endParaRPr lang="fr-FR" sz="16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algn="ctr">
                        <a:lnSpc>
                          <a:spcPct val="107000"/>
                        </a:lnSpc>
                        <a:spcAft>
                          <a:spcPts val="0"/>
                        </a:spcAft>
                      </a:pPr>
                      <a:r>
                        <a:rPr lang="fr-FR" sz="1600" kern="100">
                          <a:effectLst/>
                          <a:latin typeface="Comic Sans MS" panose="030F0702030302020204" pitchFamily="66" charset="0"/>
                          <a:ea typeface="Calibri" panose="020F0502020204030204" pitchFamily="34" charset="0"/>
                          <a:cs typeface="Times New Roman" panose="02020603050405020304" pitchFamily="18" charset="0"/>
                        </a:rPr>
                        <a:t>-</a:t>
                      </a: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algn="ctr">
                        <a:lnSpc>
                          <a:spcPct val="107000"/>
                        </a:lnSpc>
                        <a:spcAft>
                          <a:spcPts val="0"/>
                        </a:spcAft>
                      </a:pPr>
                      <a:r>
                        <a:rPr lang="fr-SN" sz="1600" kern="100" dirty="0">
                          <a:effectLst/>
                          <a:latin typeface="Comic Sans MS" panose="030F0702030302020204" pitchFamily="66" charset="0"/>
                          <a:ea typeface="Calibri" panose="020F0502020204030204" pitchFamily="34" charset="0"/>
                          <a:cs typeface="Times New Roman" panose="02020603050405020304" pitchFamily="18" charset="0"/>
                        </a:rPr>
                        <a:t>10 (45,5%)</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algn="ctr">
                        <a:lnSpc>
                          <a:spcPct val="107000"/>
                        </a:lnSpc>
                        <a:spcAft>
                          <a:spcPts val="0"/>
                        </a:spcAft>
                      </a:pPr>
                      <a:r>
                        <a:rPr lang="fr-SN" sz="1600" kern="100">
                          <a:effectLst/>
                          <a:latin typeface="Comic Sans MS" panose="030F0702030302020204" pitchFamily="66" charset="0"/>
                          <a:ea typeface="Calibri" panose="020F0502020204030204" pitchFamily="34" charset="0"/>
                          <a:cs typeface="Times New Roman" panose="02020603050405020304" pitchFamily="18" charset="0"/>
                        </a:rPr>
                        <a:t>12 (54,5%)</a:t>
                      </a:r>
                      <a:endParaRPr lang="fr-FR" sz="16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algn="ctr">
                        <a:lnSpc>
                          <a:spcPct val="107000"/>
                        </a:lnSpc>
                        <a:spcAft>
                          <a:spcPts val="0"/>
                        </a:spcAft>
                      </a:pPr>
                      <a:r>
                        <a:rPr lang="fr-FR" sz="1600" kern="100">
                          <a:effectLst/>
                          <a:latin typeface="Comic Sans MS" panose="030F0702030302020204" pitchFamily="66" charset="0"/>
                          <a:ea typeface="Calibri" panose="020F0502020204030204" pitchFamily="34" charset="0"/>
                          <a:cs typeface="Times New Roman" panose="02020603050405020304" pitchFamily="18" charset="0"/>
                        </a:rPr>
                        <a:t>22</a:t>
                      </a: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r>
              <a:tr h="0">
                <a:tc>
                  <a:txBody>
                    <a:bodyPr/>
                    <a:lstStyle/>
                    <a:p>
                      <a:pPr>
                        <a:lnSpc>
                          <a:spcPct val="107000"/>
                        </a:lnSpc>
                        <a:spcAft>
                          <a:spcPts val="0"/>
                        </a:spcAft>
                      </a:pPr>
                      <a:r>
                        <a:rPr lang="fr-FR" sz="1600" b="1" kern="100" dirty="0">
                          <a:effectLst/>
                          <a:latin typeface="Comic Sans MS" panose="030F0702030302020204" pitchFamily="66" charset="0"/>
                          <a:ea typeface="Calibri" panose="020F0502020204030204" pitchFamily="34" charset="0"/>
                          <a:cs typeface="Times New Roman" panose="02020603050405020304" pitchFamily="18" charset="0"/>
                        </a:rPr>
                        <a:t>Femmes en ménopause</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fr-SN" sz="1600" kern="100">
                          <a:effectLst/>
                          <a:latin typeface="Comic Sans MS" panose="030F0702030302020204" pitchFamily="66" charset="0"/>
                          <a:ea typeface="Calibri" panose="020F0502020204030204" pitchFamily="34" charset="0"/>
                          <a:cs typeface="Times New Roman" panose="02020603050405020304" pitchFamily="18" charset="0"/>
                        </a:rPr>
                        <a:t>1 (2,4%)</a:t>
                      </a:r>
                      <a:endParaRPr lang="fr-FR" sz="16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fr-SN" sz="1600" kern="100" dirty="0">
                          <a:effectLst/>
                          <a:latin typeface="Comic Sans MS" panose="030F0702030302020204" pitchFamily="66" charset="0"/>
                          <a:ea typeface="Calibri" panose="020F0502020204030204" pitchFamily="34" charset="0"/>
                          <a:cs typeface="Times New Roman" panose="02020603050405020304" pitchFamily="18" charset="0"/>
                        </a:rPr>
                        <a:t>17 (41,5%)</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fr-SN" sz="1600" kern="100" dirty="0">
                          <a:effectLst/>
                          <a:latin typeface="Comic Sans MS" panose="030F0702030302020204" pitchFamily="66" charset="0"/>
                          <a:ea typeface="Calibri" panose="020F0502020204030204" pitchFamily="34" charset="0"/>
                          <a:cs typeface="Times New Roman" panose="02020603050405020304" pitchFamily="18" charset="0"/>
                        </a:rPr>
                        <a:t>23 (56,1%)</a:t>
                      </a:r>
                      <a:endParaRPr lang="fr-FR" sz="1600" kern="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fr-FR" sz="1600" kern="100">
                          <a:effectLst/>
                          <a:latin typeface="Comic Sans MS" panose="030F0702030302020204" pitchFamily="66" charset="0"/>
                          <a:ea typeface="Calibri" panose="020F0502020204030204" pitchFamily="34" charset="0"/>
                          <a:cs typeface="Times New Roman" panose="02020603050405020304" pitchFamily="18" charset="0"/>
                        </a:rPr>
                        <a:t>41</a:t>
                      </a:r>
                    </a:p>
                  </a:txBody>
                  <a:tcPr marL="68580" marR="68580" marT="0" marB="0">
                    <a:lnL>
                      <a:noFill/>
                    </a:lnL>
                    <a:lnR>
                      <a:noFill/>
                    </a:lnR>
                    <a:lnT>
                      <a:noFill/>
                    </a:lnT>
                    <a:lnB>
                      <a:noFill/>
                    </a:lnB>
                  </a:tcPr>
                </a:tc>
              </a:tr>
              <a:tr h="0">
                <a:tc>
                  <a:txBody>
                    <a:bodyPr/>
                    <a:lstStyle/>
                    <a:p>
                      <a:pPr>
                        <a:lnSpc>
                          <a:spcPct val="107000"/>
                        </a:lnSpc>
                        <a:spcAft>
                          <a:spcPts val="0"/>
                        </a:spcAft>
                      </a:pPr>
                      <a:r>
                        <a:rPr lang="fr-FR" sz="1600" b="1" kern="100">
                          <a:effectLst/>
                          <a:latin typeface="Comic Sans MS" panose="030F0702030302020204" pitchFamily="66" charset="0"/>
                          <a:ea typeface="Calibri" panose="020F0502020204030204" pitchFamily="34" charset="0"/>
                          <a:cs typeface="Times New Roman" panose="02020603050405020304" pitchFamily="18" charset="0"/>
                        </a:rPr>
                        <a:t>Total</a:t>
                      </a:r>
                      <a:endParaRPr lang="fr-FR" sz="1600" kern="1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1</a:t>
                      </a: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27</a:t>
                      </a: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35</a:t>
                      </a: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fr-FR" sz="1600" kern="100" dirty="0">
                          <a:effectLst/>
                          <a:latin typeface="Comic Sans MS" panose="030F0702030302020204" pitchFamily="66" charset="0"/>
                          <a:ea typeface="Calibri" panose="020F0502020204030204" pitchFamily="34" charset="0"/>
                          <a:cs typeface="Times New Roman" panose="02020603050405020304" pitchFamily="18" charset="0"/>
                        </a:rPr>
                        <a:t>63</a:t>
                      </a: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r>
            </a:tbl>
          </a:graphicData>
        </a:graphic>
      </p:graphicFrame>
      <p:sp>
        <p:nvSpPr>
          <p:cNvPr id="5" name="Rectangle 4"/>
          <p:cNvSpPr/>
          <p:nvPr/>
        </p:nvSpPr>
        <p:spPr>
          <a:xfrm>
            <a:off x="5733012" y="4573637"/>
            <a:ext cx="6096000" cy="646331"/>
          </a:xfrm>
          <a:prstGeom prst="rect">
            <a:avLst/>
          </a:prstGeom>
        </p:spPr>
        <p:txBody>
          <a:bodyPr>
            <a:spAutoFit/>
          </a:bodyPr>
          <a:lstStyle/>
          <a:p>
            <a:pPr algn="just">
              <a:lnSpc>
                <a:spcPct val="150000"/>
              </a:lnSpc>
              <a:spcBef>
                <a:spcPts val="500"/>
              </a:spcBef>
              <a:spcAft>
                <a:spcPts val="500"/>
              </a:spcAft>
            </a:pPr>
            <a:r>
              <a:rPr lang="fr-FR" sz="1200" b="1" dirty="0">
                <a:latin typeface="Comic Sans MS" panose="030F0702030302020204" pitchFamily="66" charset="0"/>
                <a:ea typeface="Calibri" panose="020F0502020204030204" pitchFamily="34" charset="0"/>
                <a:cs typeface="Times New Roman" panose="02020603050405020304" pitchFamily="18" charset="0"/>
              </a:rPr>
              <a:t>Résultats de l’histologie et la période d’activité génitale des patientes à l’IHS entre le 1</a:t>
            </a:r>
            <a:r>
              <a:rPr lang="fr-FR" sz="1200" b="1" baseline="30000" dirty="0">
                <a:latin typeface="Comic Sans MS" panose="030F0702030302020204" pitchFamily="66" charset="0"/>
                <a:ea typeface="Calibri" panose="020F0502020204030204" pitchFamily="34" charset="0"/>
                <a:cs typeface="Times New Roman" panose="02020603050405020304" pitchFamily="18" charset="0"/>
              </a:rPr>
              <a:t>er</a:t>
            </a:r>
            <a:r>
              <a:rPr lang="fr-FR" sz="1200" b="1" dirty="0">
                <a:latin typeface="Comic Sans MS" panose="030F0702030302020204" pitchFamily="66" charset="0"/>
                <a:ea typeface="Calibri" panose="020F0502020204030204" pitchFamily="34" charset="0"/>
                <a:cs typeface="Times New Roman" panose="02020603050405020304" pitchFamily="18" charset="0"/>
              </a:rPr>
              <a:t> Janvier 2021 et le 31 Décembre 2023 (N=63)</a:t>
            </a:r>
            <a:endParaRPr lang="fr-FR" sz="1200" dirty="0">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2771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2975" y="136525"/>
            <a:ext cx="10515600" cy="1325563"/>
          </a:xfrm>
        </p:spPr>
        <p:txBody>
          <a:bodyPr/>
          <a:lstStyle/>
          <a:p>
            <a:r>
              <a:rPr lang="fr-FR" b="1" dirty="0">
                <a:solidFill>
                  <a:prstClr val="black"/>
                </a:solidFill>
                <a:latin typeface="Comic Sans MS" panose="030F0702030302020204" pitchFamily="66" charset="0"/>
              </a:rPr>
              <a:t>RESULTATS</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535279254"/>
              </p:ext>
            </p:extLst>
          </p:nvPr>
        </p:nvGraphicFramePr>
        <p:xfrm>
          <a:off x="3353665" y="1743229"/>
          <a:ext cx="9336406" cy="4765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942975" y="2227571"/>
            <a:ext cx="2540058" cy="3831818"/>
          </a:xfrm>
          <a:prstGeom prst="rect">
            <a:avLst/>
          </a:prstGeom>
        </p:spPr>
        <p:txBody>
          <a:bodyPr wrap="square">
            <a:spAutoFit/>
          </a:bodyPr>
          <a:lstStyle/>
          <a:p>
            <a:pPr algn="just">
              <a:lnSpc>
                <a:spcPct val="150000"/>
              </a:lnSpc>
              <a:spcAft>
                <a:spcPts val="0"/>
              </a:spcAft>
            </a:pPr>
            <a:r>
              <a:rPr lang="fr-FR" b="1" dirty="0">
                <a:latin typeface="Comic Sans MS" panose="030F0702030302020204" pitchFamily="66" charset="0"/>
                <a:ea typeface="Calibri" panose="020F0502020204030204" pitchFamily="34" charset="0"/>
                <a:cs typeface="Times New Roman" panose="02020603050405020304" pitchFamily="18" charset="0"/>
              </a:rPr>
              <a:t>Répartition selon le geste thérapeutique des patientes ayant bénéficié d’une colposcopie à l’IHS entre le 1</a:t>
            </a:r>
            <a:r>
              <a:rPr lang="fr-FR" b="1" baseline="30000" dirty="0">
                <a:latin typeface="Comic Sans MS" panose="030F0702030302020204" pitchFamily="66" charset="0"/>
                <a:ea typeface="Calibri" panose="020F0502020204030204" pitchFamily="34" charset="0"/>
                <a:cs typeface="Times New Roman" panose="02020603050405020304" pitchFamily="18" charset="0"/>
              </a:rPr>
              <a:t>er</a:t>
            </a:r>
            <a:r>
              <a:rPr lang="fr-FR" b="1" dirty="0">
                <a:latin typeface="Comic Sans MS" panose="030F0702030302020204" pitchFamily="66" charset="0"/>
                <a:ea typeface="Calibri" panose="020F0502020204030204" pitchFamily="34" charset="0"/>
                <a:cs typeface="Times New Roman" panose="02020603050405020304" pitchFamily="18" charset="0"/>
              </a:rPr>
              <a:t> Janvier 2021 et le 31 Décembre 2023 (N=149)</a:t>
            </a:r>
            <a:endParaRPr lang="fr-FR" sz="1400" dirty="0">
              <a:latin typeface="Comic Sans MS" panose="030F0702030302020204" pitchFamily="66" charset="0"/>
              <a:ea typeface="Calibri" panose="020F0502020204030204" pitchFamily="34" charset="0"/>
              <a:cs typeface="Times New Roman" panose="02020603050405020304" pitchFamily="18" charset="0"/>
            </a:endParaRPr>
          </a:p>
        </p:txBody>
      </p:sp>
      <p:sp>
        <p:nvSpPr>
          <p:cNvPr id="9" name="Rectangle 8"/>
          <p:cNvSpPr/>
          <p:nvPr/>
        </p:nvSpPr>
        <p:spPr>
          <a:xfrm>
            <a:off x="1071185" y="1719740"/>
            <a:ext cx="2621230" cy="507831"/>
          </a:xfrm>
          <a:prstGeom prst="rect">
            <a:avLst/>
          </a:prstGeom>
          <a:solidFill>
            <a:schemeClr val="bg1">
              <a:lumMod val="50000"/>
            </a:schemeClr>
          </a:solidFill>
          <a:ln w="38100">
            <a:solidFill>
              <a:schemeClr val="tx1"/>
            </a:solidFill>
          </a:ln>
        </p:spPr>
        <p:txBody>
          <a:bodyPr wrap="none">
            <a:spAutoFit/>
          </a:bodyPr>
          <a:lstStyle/>
          <a:p>
            <a:pPr>
              <a:lnSpc>
                <a:spcPct val="150000"/>
              </a:lnSpc>
              <a:spcAft>
                <a:spcPts val="0"/>
              </a:spcAft>
            </a:pPr>
            <a:r>
              <a:rPr lang="fr-FR" b="1" dirty="0">
                <a:latin typeface="Comic Sans MS" panose="030F0702030302020204" pitchFamily="66" charset="0"/>
                <a:ea typeface="Calibri" panose="020F0502020204030204" pitchFamily="34" charset="0"/>
                <a:cs typeface="Times New Roman" panose="02020603050405020304" pitchFamily="18" charset="0"/>
              </a:rPr>
              <a:t>Devenir des patientes</a:t>
            </a:r>
            <a:endParaRPr lang="fr-FR" sz="1400" dirty="0">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12133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Comic Sans MS" panose="030F0702030302020204" pitchFamily="66" charset="0"/>
              </a:rPr>
              <a:t>Discussion</a:t>
            </a:r>
            <a:endParaRPr lang="fr-FR" dirty="0">
              <a:latin typeface="Comic Sans MS" panose="030F0702030302020204" pitchFamily="66" charset="0"/>
            </a:endParaRPr>
          </a:p>
        </p:txBody>
      </p:sp>
      <p:sp>
        <p:nvSpPr>
          <p:cNvPr id="3" name="Espace réservé du contenu 2"/>
          <p:cNvSpPr>
            <a:spLocks noGrp="1"/>
          </p:cNvSpPr>
          <p:nvPr>
            <p:ph idx="1"/>
          </p:nvPr>
        </p:nvSpPr>
        <p:spPr/>
        <p:txBody>
          <a:bodyPr/>
          <a:lstStyle/>
          <a:p>
            <a:pPr marL="0" indent="0">
              <a:buNone/>
            </a:pPr>
            <a:r>
              <a:rPr lang="fr-FR" dirty="0" smtClean="0">
                <a:latin typeface="Comic Sans MS" panose="030F0702030302020204" pitchFamily="66" charset="0"/>
              </a:rPr>
              <a:t>- Moyenne d'âge 40-49 ans et habitaient la banlieue dans 67%   </a:t>
            </a:r>
            <a:r>
              <a:rPr lang="fr-FR" b="1" dirty="0" smtClean="0">
                <a:latin typeface="Comic Sans MS" panose="030F0702030302020204" pitchFamily="66" charset="0"/>
                <a:ea typeface="Times New Roman" panose="02020603050405020304" pitchFamily="18" charset="0"/>
                <a:cs typeface="Times New Roman" panose="02020603050405020304" pitchFamily="18" charset="0"/>
              </a:rPr>
              <a:t>en 2015 au Gabon avec </a:t>
            </a:r>
            <a:r>
              <a:rPr lang="fr-FR" b="1" dirty="0" err="1"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Mpiga</a:t>
            </a:r>
            <a:endParaRPr lang="fr-FR"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a:p>
            <a:pPr marL="0" indent="0">
              <a:buNone/>
            </a:pPr>
            <a:endParaRPr lang="fr-FR" u="sng" dirty="0">
              <a:solidFill>
                <a:srgbClr val="376FAA"/>
              </a:solidFill>
              <a:latin typeface="Comic Sans MS" panose="030F0702030302020204" pitchFamily="66" charset="0"/>
              <a:cs typeface="Times New Roman" panose="02020603050405020304" pitchFamily="18" charset="0"/>
            </a:endParaRPr>
          </a:p>
          <a:p>
            <a:pPr marL="0" lvl="0" indent="0">
              <a:buNone/>
            </a:pPr>
            <a:r>
              <a:rPr lang="fr-FR" dirty="0" smtClean="0">
                <a:solidFill>
                  <a:prstClr val="black"/>
                </a:solidFill>
                <a:latin typeface="Comic Sans MS" panose="030F0702030302020204" pitchFamily="66" charset="0"/>
              </a:rPr>
              <a:t>- Mariées </a:t>
            </a:r>
            <a:r>
              <a:rPr lang="fr-FR" dirty="0">
                <a:solidFill>
                  <a:prstClr val="black"/>
                </a:solidFill>
                <a:latin typeface="Comic Sans MS" panose="030F0702030302020204" pitchFamily="66" charset="0"/>
              </a:rPr>
              <a:t>à 85,7% au </a:t>
            </a:r>
            <a:r>
              <a:rPr lang="fr-FR" dirty="0" smtClean="0">
                <a:solidFill>
                  <a:prstClr val="black"/>
                </a:solidFill>
                <a:latin typeface="Comic Sans MS" panose="030F0702030302020204" pitchFamily="66" charset="0"/>
              </a:rPr>
              <a:t>Cameroun selon </a:t>
            </a:r>
            <a:r>
              <a:rPr lang="fr-FR" dirty="0" err="1" smtClean="0">
                <a:solidFill>
                  <a:prstClr val="black"/>
                </a:solidFill>
                <a:latin typeface="Comic Sans MS" panose="030F0702030302020204" pitchFamily="66" charset="0"/>
              </a:rPr>
              <a:t>Ndoua</a:t>
            </a:r>
            <a:endParaRPr lang="fr-FR" dirty="0" smtClean="0">
              <a:solidFill>
                <a:srgbClr val="000000"/>
              </a:solidFill>
              <a:latin typeface="Comic Sans MS" panose="030F0702030302020204" pitchFamily="66" charset="0"/>
            </a:endParaRPr>
          </a:p>
          <a:p>
            <a:pPr marL="0" lvl="0" indent="0">
              <a:buNone/>
            </a:pPr>
            <a:r>
              <a:rPr lang="fr-FR" dirty="0" smtClean="0">
                <a:solidFill>
                  <a:srgbClr val="000000"/>
                </a:solidFill>
                <a:latin typeface="Comic Sans MS" panose="030F0702030302020204" pitchFamily="66" charset="0"/>
              </a:rPr>
              <a:t>- Sur </a:t>
            </a:r>
            <a:r>
              <a:rPr lang="fr-FR" dirty="0">
                <a:solidFill>
                  <a:srgbClr val="000000"/>
                </a:solidFill>
                <a:latin typeface="Comic Sans MS" panose="030F0702030302020204" pitchFamily="66" charset="0"/>
              </a:rPr>
              <a:t>le plan </a:t>
            </a:r>
            <a:r>
              <a:rPr lang="fr-FR" dirty="0" smtClean="0">
                <a:solidFill>
                  <a:srgbClr val="000000"/>
                </a:solidFill>
                <a:latin typeface="Comic Sans MS" panose="030F0702030302020204" pitchFamily="66" charset="0"/>
              </a:rPr>
              <a:t>histologique</a:t>
            </a:r>
            <a:r>
              <a:rPr lang="fr-FR" b="1" dirty="0" smtClean="0">
                <a:solidFill>
                  <a:srgbClr val="000000"/>
                </a:solidFill>
                <a:latin typeface="Comic Sans MS" panose="030F0702030302020204" pitchFamily="66" charset="0"/>
              </a:rPr>
              <a:t> </a:t>
            </a:r>
            <a:r>
              <a:rPr lang="fr-FR" dirty="0" smtClean="0">
                <a:solidFill>
                  <a:srgbClr val="000000"/>
                </a:solidFill>
                <a:latin typeface="Comic Sans MS" panose="030F0702030302020204" pitchFamily="66" charset="0"/>
              </a:rPr>
              <a:t>les </a:t>
            </a:r>
            <a:r>
              <a:rPr lang="fr-FR" dirty="0">
                <a:solidFill>
                  <a:srgbClr val="000000"/>
                </a:solidFill>
                <a:latin typeface="Comic Sans MS" panose="030F0702030302020204" pitchFamily="66" charset="0"/>
              </a:rPr>
              <a:t>LSIL représentaient 71.4% et les HSIL 28.6</a:t>
            </a:r>
            <a:r>
              <a:rPr lang="fr-FR" dirty="0" smtClean="0">
                <a:solidFill>
                  <a:srgbClr val="000000"/>
                </a:solidFill>
                <a:latin typeface="Comic Sans MS" panose="030F0702030302020204" pitchFamily="66" charset="0"/>
              </a:rPr>
              <a:t>%  au Cameroun </a:t>
            </a:r>
            <a:r>
              <a:rPr lang="fr-FR" dirty="0">
                <a:solidFill>
                  <a:srgbClr val="000000"/>
                </a:solidFill>
                <a:latin typeface="Comic Sans MS" panose="030F0702030302020204" pitchFamily="66" charset="0"/>
              </a:rPr>
              <a:t>en </a:t>
            </a:r>
            <a:r>
              <a:rPr lang="fr-FR" dirty="0" smtClean="0">
                <a:solidFill>
                  <a:srgbClr val="000000"/>
                </a:solidFill>
                <a:latin typeface="Comic Sans MS" panose="030F0702030302020204" pitchFamily="66" charset="0"/>
              </a:rPr>
              <a:t>2015  avec </a:t>
            </a:r>
            <a:r>
              <a:rPr lang="fr-FR" b="1" dirty="0" err="1" smtClean="0">
                <a:solidFill>
                  <a:srgbClr val="FF0000"/>
                </a:solidFill>
                <a:latin typeface="Comic Sans MS" panose="030F0702030302020204" pitchFamily="66" charset="0"/>
              </a:rPr>
              <a:t>Ndoua</a:t>
            </a:r>
            <a:endParaRPr lang="fr-FR" b="1" dirty="0">
              <a:solidFill>
                <a:srgbClr val="FF0000"/>
              </a:solidFill>
              <a:latin typeface="Comic Sans MS" panose="030F0702030302020204" pitchFamily="66" charset="0"/>
            </a:endParaRPr>
          </a:p>
          <a:p>
            <a:pPr marL="0" indent="0">
              <a:buNone/>
            </a:pPr>
            <a:endParaRPr lang="fr-FR" u="sng" dirty="0" smtClean="0">
              <a:solidFill>
                <a:srgbClr val="376FAA"/>
              </a:solidFill>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17296005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Comic Sans MS" panose="030F0702030302020204" pitchFamily="66" charset="0"/>
              </a:rPr>
              <a:t>Discussion</a:t>
            </a:r>
            <a:endParaRPr lang="fr-FR" dirty="0">
              <a:latin typeface="Comic Sans MS" panose="030F0702030302020204" pitchFamily="66" charset="0"/>
            </a:endParaRPr>
          </a:p>
        </p:txBody>
      </p:sp>
      <p:sp>
        <p:nvSpPr>
          <p:cNvPr id="3" name="Espace réservé du contenu 2"/>
          <p:cNvSpPr>
            <a:spLocks noGrp="1"/>
          </p:cNvSpPr>
          <p:nvPr>
            <p:ph idx="1"/>
          </p:nvPr>
        </p:nvSpPr>
        <p:spPr/>
        <p:txBody>
          <a:bodyPr/>
          <a:lstStyle/>
          <a:p>
            <a:pPr marL="0" indent="0">
              <a:buNone/>
            </a:pPr>
            <a:r>
              <a:rPr lang="fr-FR" b="1"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  Isabelle </a:t>
            </a:r>
            <a:r>
              <a:rPr lang="fr-FR"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Heard</a:t>
            </a:r>
            <a:r>
              <a:rPr lang="fr-FR" b="1" baseline="300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 </a:t>
            </a:r>
            <a:r>
              <a:rPr lang="fr-FR" b="1"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 a démontré  en 2008 que le test HPV pourrait </a:t>
            </a:r>
            <a:r>
              <a:rPr lang="fr-F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 </a:t>
            </a:r>
            <a:r>
              <a:rPr lang="fr-F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entraîne moins de colposcopies diagnostiques </a:t>
            </a:r>
          </a:p>
          <a:p>
            <a:pPr marL="0" indent="0">
              <a:buNone/>
            </a:pPr>
            <a:endParaRPr lang="fr-F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endParaRPr>
          </a:p>
          <a:p>
            <a:pPr marL="0" indent="0">
              <a:buNone/>
            </a:pPr>
            <a:r>
              <a:rPr lang="fr-FR" dirty="0" smtClean="0">
                <a:solidFill>
                  <a:srgbClr val="231F20"/>
                </a:solidFill>
                <a:latin typeface="Comic Sans MS" panose="030F0702030302020204" pitchFamily="66" charset="0"/>
              </a:rPr>
              <a:t>- </a:t>
            </a:r>
            <a:r>
              <a:rPr lang="fr-FR" b="1" dirty="0" err="1" smtClean="0">
                <a:solidFill>
                  <a:srgbClr val="FF0000"/>
                </a:solidFill>
                <a:latin typeface="Comic Sans MS" panose="030F0702030302020204" pitchFamily="66" charset="0"/>
              </a:rPr>
              <a:t>Viviano</a:t>
            </a:r>
            <a:r>
              <a:rPr lang="fr-FR" dirty="0" smtClean="0">
                <a:solidFill>
                  <a:srgbClr val="FF0000"/>
                </a:solidFill>
                <a:latin typeface="Comic Sans MS" panose="030F0702030302020204" pitchFamily="66" charset="0"/>
              </a:rPr>
              <a:t> </a:t>
            </a:r>
            <a:r>
              <a:rPr lang="fr-FR" dirty="0" smtClean="0">
                <a:solidFill>
                  <a:srgbClr val="231F20"/>
                </a:solidFill>
                <a:latin typeface="Comic Sans MS" panose="030F0702030302020204" pitchFamily="66" charset="0"/>
              </a:rPr>
              <a:t>en 2017 avait fait ce constat au </a:t>
            </a:r>
            <a:r>
              <a:rPr lang="fr-FR" dirty="0" err="1" smtClean="0">
                <a:solidFill>
                  <a:srgbClr val="231F20"/>
                </a:solidFill>
                <a:latin typeface="Comic Sans MS" panose="030F0702030302020204" pitchFamily="66" charset="0"/>
              </a:rPr>
              <a:t>Switzerland</a:t>
            </a:r>
            <a:r>
              <a:rPr lang="fr-FR" dirty="0" smtClean="0">
                <a:solidFill>
                  <a:srgbClr val="231F20"/>
                </a:solidFill>
                <a:latin typeface="Comic Sans MS" panose="030F0702030302020204" pitchFamily="66" charset="0"/>
              </a:rPr>
              <a:t> </a:t>
            </a:r>
            <a:r>
              <a:rPr lang="fr-FR" dirty="0">
                <a:solidFill>
                  <a:srgbClr val="231F20"/>
                </a:solidFill>
                <a:latin typeface="Comic Sans MS" panose="030F0702030302020204" pitchFamily="66" charset="0"/>
              </a:rPr>
              <a:t> </a:t>
            </a:r>
            <a:r>
              <a:rPr lang="fr-FR" dirty="0" smtClean="0">
                <a:solidFill>
                  <a:srgbClr val="231F20"/>
                </a:solidFill>
                <a:latin typeface="Comic Sans MS" panose="030F0702030302020204" pitchFamily="66" charset="0"/>
              </a:rPr>
              <a:t>sur le plan d’économie</a:t>
            </a:r>
          </a:p>
          <a:p>
            <a:pPr marL="0" indent="0">
              <a:buNone/>
            </a:pPr>
            <a:r>
              <a:rPr lang="fr-FR" dirty="0" smtClean="0">
                <a:solidFill>
                  <a:srgbClr val="231F20"/>
                </a:solidFill>
                <a:latin typeface="Comic Sans MS" panose="030F0702030302020204" pitchFamily="66" charset="0"/>
              </a:rPr>
              <a:t> - En 2018 au Maroc</a:t>
            </a:r>
            <a:r>
              <a:rPr lang="fr-FR" b="1" i="1" dirty="0" smtClean="0">
                <a:latin typeface="Comic Sans MS" panose="030F0702030302020204" pitchFamily="66" charset="0"/>
              </a:rPr>
              <a:t> </a:t>
            </a:r>
            <a:r>
              <a:rPr lang="fr-FR" b="1" i="1" dirty="0" smtClean="0">
                <a:solidFill>
                  <a:srgbClr val="FF0000"/>
                </a:solidFill>
                <a:latin typeface="Comic Sans MS" panose="030F0702030302020204" pitchFamily="66" charset="0"/>
              </a:rPr>
              <a:t>KASMI</a:t>
            </a:r>
            <a:r>
              <a:rPr lang="fr-FR" b="1" i="1" dirty="0" smtClean="0">
                <a:latin typeface="Comic Sans MS" panose="030F0702030302020204" pitchFamily="66" charset="0"/>
              </a:rPr>
              <a:t>  retrouvait à la colposcopie         </a:t>
            </a:r>
            <a:r>
              <a:rPr lang="fr-FR" dirty="0" smtClean="0">
                <a:solidFill>
                  <a:srgbClr val="231F20"/>
                </a:solidFill>
                <a:latin typeface="Comic Sans MS" panose="030F0702030302020204" pitchFamily="66" charset="0"/>
              </a:rPr>
              <a:t>TAG 1      19,26%</a:t>
            </a:r>
          </a:p>
          <a:p>
            <a:pPr marL="0" indent="0">
              <a:buNone/>
            </a:pPr>
            <a:r>
              <a:rPr lang="fr-FR" dirty="0" smtClean="0">
                <a:solidFill>
                  <a:srgbClr val="231F20"/>
                </a:solidFill>
                <a:latin typeface="Comic Sans MS" panose="030F0702030302020204" pitchFamily="66" charset="0"/>
              </a:rPr>
              <a:t>TAG 2      16,82%</a:t>
            </a:r>
            <a:endParaRPr lang="fr-FR" dirty="0">
              <a:latin typeface="Comic Sans MS" panose="030F0702030302020204" pitchFamily="66" charset="0"/>
            </a:endParaRPr>
          </a:p>
        </p:txBody>
      </p:sp>
    </p:spTree>
    <p:extLst>
      <p:ext uri="{BB962C8B-B14F-4D97-AF65-F5344CB8AC3E}">
        <p14:creationId xmlns:p14="http://schemas.microsoft.com/office/powerpoint/2010/main" val="17767577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Comic Sans MS" panose="030F0702030302020204" pitchFamily="66" charset="0"/>
              </a:rPr>
              <a:t>Discussion</a:t>
            </a:r>
            <a:endParaRPr lang="fr-FR" dirty="0">
              <a:latin typeface="Comic Sans MS" panose="030F0702030302020204" pitchFamily="66" charset="0"/>
            </a:endParaRPr>
          </a:p>
        </p:txBody>
      </p:sp>
      <p:sp>
        <p:nvSpPr>
          <p:cNvPr id="3" name="Espace réservé du contenu 2"/>
          <p:cNvSpPr>
            <a:spLocks noGrp="1"/>
          </p:cNvSpPr>
          <p:nvPr>
            <p:ph idx="1"/>
          </p:nvPr>
        </p:nvSpPr>
        <p:spPr>
          <a:xfrm>
            <a:off x="981075" y="1839912"/>
            <a:ext cx="10515600" cy="4351338"/>
          </a:xfrm>
        </p:spPr>
        <p:txBody>
          <a:bodyPr/>
          <a:lstStyle/>
          <a:p>
            <a:pPr marL="0" indent="0">
              <a:buNone/>
            </a:pPr>
            <a:r>
              <a:rPr lang="fr-FR" dirty="0" smtClean="0">
                <a:latin typeface="Comic Sans MS" panose="030F0702030302020204" pitchFamily="66" charset="0"/>
              </a:rPr>
              <a:t>- Des études </a:t>
            </a:r>
            <a:r>
              <a:rPr lang="fr-FR" dirty="0">
                <a:latin typeface="Comic Sans MS" panose="030F0702030302020204" pitchFamily="66" charset="0"/>
              </a:rPr>
              <a:t>ont indiqué une CIN 2 ou de grade supérieur dans </a:t>
            </a:r>
            <a:r>
              <a:rPr lang="fr-FR" dirty="0" smtClean="0">
                <a:latin typeface="Comic Sans MS" panose="030F0702030302020204" pitchFamily="66" charset="0"/>
              </a:rPr>
              <a:t>de 53 </a:t>
            </a:r>
            <a:r>
              <a:rPr lang="fr-FR" dirty="0">
                <a:latin typeface="Comic Sans MS" panose="030F0702030302020204" pitchFamily="66" charset="0"/>
              </a:rPr>
              <a:t>% à 66 % des cas dans le cadre desquels des </a:t>
            </a:r>
            <a:r>
              <a:rPr lang="fr-FR" dirty="0" smtClean="0">
                <a:latin typeface="Comic Sans MS" panose="030F0702030302020204" pitchFamily="66" charset="0"/>
              </a:rPr>
              <a:t>biopsies </a:t>
            </a:r>
            <a:r>
              <a:rPr lang="fr-FR" dirty="0" err="1" smtClean="0">
                <a:latin typeface="Comic Sans MS" panose="030F0702030302020204" pitchFamily="66" charset="0"/>
              </a:rPr>
              <a:t>colposcopiques</a:t>
            </a:r>
            <a:r>
              <a:rPr lang="fr-FR" dirty="0" smtClean="0">
                <a:latin typeface="Comic Sans MS" panose="030F0702030302020204" pitchFamily="66" charset="0"/>
              </a:rPr>
              <a:t> </a:t>
            </a:r>
            <a:r>
              <a:rPr lang="fr-FR" dirty="0">
                <a:latin typeface="Comic Sans MS" panose="030F0702030302020204" pitchFamily="66" charset="0"/>
              </a:rPr>
              <a:t>sont menées</a:t>
            </a:r>
          </a:p>
        </p:txBody>
      </p:sp>
    </p:spTree>
    <p:extLst>
      <p:ext uri="{BB962C8B-B14F-4D97-AF65-F5344CB8AC3E}">
        <p14:creationId xmlns:p14="http://schemas.microsoft.com/office/powerpoint/2010/main" val="12306440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Comic Sans MS" panose="030F0702030302020204" pitchFamily="66" charset="0"/>
              </a:rPr>
              <a:t>Commentaires</a:t>
            </a:r>
            <a:endParaRPr lang="fr-FR" dirty="0">
              <a:latin typeface="Comic Sans MS" panose="030F0702030302020204" pitchFamily="66" charset="0"/>
            </a:endParaRPr>
          </a:p>
        </p:txBody>
      </p:sp>
      <p:sp>
        <p:nvSpPr>
          <p:cNvPr id="3" name="Espace réservé du contenu 2"/>
          <p:cNvSpPr>
            <a:spLocks noGrp="1"/>
          </p:cNvSpPr>
          <p:nvPr>
            <p:ph idx="1"/>
          </p:nvPr>
        </p:nvSpPr>
        <p:spPr/>
        <p:txBody>
          <a:bodyPr>
            <a:normAutofit/>
          </a:bodyPr>
          <a:lstStyle/>
          <a:p>
            <a:pPr>
              <a:buFontTx/>
              <a:buChar char="-"/>
            </a:pPr>
            <a:r>
              <a:rPr lang="fr-FR" dirty="0" smtClean="0">
                <a:latin typeface="Comic Sans MS" panose="030F0702030302020204" pitchFamily="66" charset="0"/>
              </a:rPr>
              <a:t>Nombre encore faible des consultations pour le dépistage</a:t>
            </a:r>
          </a:p>
          <a:p>
            <a:pPr>
              <a:buFontTx/>
              <a:buChar char="-"/>
            </a:pPr>
            <a:r>
              <a:rPr lang="fr-FR" dirty="0" smtClean="0">
                <a:latin typeface="Comic Sans MS" panose="030F0702030302020204" pitchFamily="66" charset="0"/>
              </a:rPr>
              <a:t>Revoir les indications de colposcopies</a:t>
            </a:r>
          </a:p>
          <a:p>
            <a:pPr>
              <a:buFontTx/>
              <a:buChar char="-"/>
            </a:pPr>
            <a:r>
              <a:rPr lang="fr-FR" dirty="0" smtClean="0">
                <a:latin typeface="Comic Sans MS" panose="030F0702030302020204" pitchFamily="66" charset="0"/>
              </a:rPr>
              <a:t>Temps d’attente des résultats encore long</a:t>
            </a:r>
          </a:p>
          <a:p>
            <a:pPr>
              <a:buFontTx/>
              <a:buChar char="-"/>
            </a:pPr>
            <a:r>
              <a:rPr lang="fr-FR" dirty="0" smtClean="0">
                <a:latin typeface="Comic Sans MS" panose="030F0702030302020204" pitchFamily="66" charset="0"/>
              </a:rPr>
              <a:t>Intérêt du test HPV pour faciliter le travail aux anatomo-pathologiste</a:t>
            </a:r>
          </a:p>
          <a:p>
            <a:pPr marL="0" indent="0">
              <a:buNone/>
            </a:pPr>
            <a:r>
              <a:rPr lang="fr-FR" dirty="0">
                <a:latin typeface="Comic Sans MS" panose="030F0702030302020204" pitchFamily="66" charset="0"/>
              </a:rPr>
              <a:t> </a:t>
            </a:r>
            <a:r>
              <a:rPr lang="fr-FR" dirty="0" smtClean="0">
                <a:latin typeface="Comic Sans MS" panose="030F0702030302020204" pitchFamily="66" charset="0"/>
              </a:rPr>
              <a:t>et moins de stress pour la patiente pendant 5 années si négatif</a:t>
            </a:r>
          </a:p>
        </p:txBody>
      </p:sp>
    </p:spTree>
    <p:extLst>
      <p:ext uri="{BB962C8B-B14F-4D97-AF65-F5344CB8AC3E}">
        <p14:creationId xmlns:p14="http://schemas.microsoft.com/office/powerpoint/2010/main" val="4026616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p:cNvGraphicFramePr/>
          <p:nvPr>
            <p:extLst>
              <p:ext uri="{D42A27DB-BD31-4B8C-83A1-F6EECF244321}">
                <p14:modId xmlns:p14="http://schemas.microsoft.com/office/powerpoint/2010/main" val="3247661124"/>
              </p:ext>
            </p:extLst>
          </p:nvPr>
        </p:nvGraphicFramePr>
        <p:xfrm>
          <a:off x="3245658" y="71135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216130" y="1343918"/>
            <a:ext cx="2776451" cy="3416320"/>
          </a:xfrm>
          <a:prstGeom prst="rect">
            <a:avLst/>
          </a:prstGeom>
          <a:solidFill>
            <a:srgbClr val="92D050"/>
          </a:solidFill>
          <a:ln>
            <a:solidFill>
              <a:schemeClr val="bg2"/>
            </a:solidFill>
          </a:ln>
        </p:spPr>
        <p:txBody>
          <a:bodyPr wrap="square">
            <a:spAutoFit/>
          </a:bodyPr>
          <a:lstStyle/>
          <a:p>
            <a:r>
              <a:rPr lang="fr-FR" b="1" dirty="0" smtClean="0">
                <a:solidFill>
                  <a:srgbClr val="555555"/>
                </a:solidFill>
                <a:latin typeface="Roboto"/>
              </a:rPr>
              <a:t>«</a:t>
            </a:r>
            <a:r>
              <a:rPr lang="fr-FR" b="1" dirty="0" smtClean="0">
                <a:solidFill>
                  <a:srgbClr val="555555"/>
                </a:solidFill>
                <a:latin typeface="Comic Sans MS" panose="030F0702030302020204" pitchFamily="66" charset="0"/>
              </a:rPr>
              <a:t> </a:t>
            </a:r>
            <a:r>
              <a:rPr lang="fr-FR" b="1" dirty="0" smtClean="0">
                <a:solidFill>
                  <a:srgbClr val="555555"/>
                </a:solidFill>
                <a:latin typeface="Comic Sans MS" panose="030F0702030302020204" pitchFamily="66" charset="0"/>
                <a:cs typeface="Times New Roman" panose="02020603050405020304" pitchFamily="18" charset="0"/>
              </a:rPr>
              <a:t>L'élimination </a:t>
            </a:r>
            <a:r>
              <a:rPr lang="fr-FR" b="1" dirty="0">
                <a:solidFill>
                  <a:srgbClr val="555555"/>
                </a:solidFill>
                <a:latin typeface="Comic Sans MS" panose="030F0702030302020204" pitchFamily="66" charset="0"/>
                <a:cs typeface="Times New Roman" panose="02020603050405020304" pitchFamily="18" charset="0"/>
              </a:rPr>
              <a:t>de tout cancer semblait autrefois un rêve impossible, mais nous disposons maintenant des outils rentables et fondés sur des données probantes pour faire de ce rêve une </a:t>
            </a:r>
            <a:r>
              <a:rPr lang="fr-FR" b="1" dirty="0" smtClean="0">
                <a:solidFill>
                  <a:srgbClr val="555555"/>
                </a:solidFill>
                <a:latin typeface="Comic Sans MS" panose="030F0702030302020204" pitchFamily="66" charset="0"/>
                <a:cs typeface="Times New Roman" panose="02020603050405020304" pitchFamily="18" charset="0"/>
              </a:rPr>
              <a:t>réalité » </a:t>
            </a:r>
            <a:r>
              <a:rPr lang="fr-FR" b="1" dirty="0">
                <a:solidFill>
                  <a:srgbClr val="555555"/>
                </a:solidFill>
                <a:latin typeface="Comic Sans MS" panose="030F0702030302020204" pitchFamily="66" charset="0"/>
                <a:cs typeface="Times New Roman" panose="02020603050405020304" pitchFamily="18" charset="0"/>
              </a:rPr>
              <a:t>- Dr </a:t>
            </a:r>
            <a:r>
              <a:rPr lang="fr-FR" b="1" dirty="0" err="1">
                <a:solidFill>
                  <a:srgbClr val="555555"/>
                </a:solidFill>
                <a:latin typeface="Comic Sans MS" panose="030F0702030302020204" pitchFamily="66" charset="0"/>
                <a:cs typeface="Times New Roman" panose="02020603050405020304" pitchFamily="18" charset="0"/>
              </a:rPr>
              <a:t>Tedros</a:t>
            </a:r>
            <a:r>
              <a:rPr lang="fr-FR" b="1" dirty="0">
                <a:solidFill>
                  <a:srgbClr val="555555"/>
                </a:solidFill>
                <a:latin typeface="Comic Sans MS" panose="030F0702030302020204" pitchFamily="66" charset="0"/>
                <a:cs typeface="Times New Roman" panose="02020603050405020304" pitchFamily="18" charset="0"/>
              </a:rPr>
              <a:t>, chef de l'OMS</a:t>
            </a:r>
            <a:endParaRPr lang="fr-FR" dirty="0">
              <a:latin typeface="Comic Sans MS" panose="030F0702030302020204" pitchFamily="66" charset="0"/>
              <a:cs typeface="Times New Roman" panose="02020603050405020304" pitchFamily="18" charset="0"/>
            </a:endParaRPr>
          </a:p>
        </p:txBody>
      </p:sp>
      <p:cxnSp>
        <p:nvCxnSpPr>
          <p:cNvPr id="22" name="Connecteur droit avec flèche 21"/>
          <p:cNvCxnSpPr/>
          <p:nvPr/>
        </p:nvCxnSpPr>
        <p:spPr>
          <a:xfrm flipH="1" flipV="1">
            <a:off x="7290262" y="3948545"/>
            <a:ext cx="16625" cy="3325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flipV="1">
            <a:off x="10199716" y="3923607"/>
            <a:ext cx="41564" cy="282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V="1">
            <a:off x="4497185" y="4114800"/>
            <a:ext cx="0" cy="249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V="1">
            <a:off x="5054138" y="1490699"/>
            <a:ext cx="1837113" cy="828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H="1" flipV="1">
            <a:off x="7431578" y="1904975"/>
            <a:ext cx="41564" cy="4724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flipH="1" flipV="1">
            <a:off x="8271164" y="1579418"/>
            <a:ext cx="1654232" cy="7980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2799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Comic Sans MS" panose="030F0702030302020204" pitchFamily="66" charset="0"/>
              </a:rPr>
              <a:t>Conclusion</a:t>
            </a:r>
            <a:endParaRPr lang="fr-FR" dirty="0">
              <a:latin typeface="Comic Sans MS" panose="030F0702030302020204" pitchFamily="66" charset="0"/>
            </a:endParaRPr>
          </a:p>
        </p:txBody>
      </p:sp>
      <p:sp>
        <p:nvSpPr>
          <p:cNvPr id="3" name="Espace réservé du contenu 2"/>
          <p:cNvSpPr>
            <a:spLocks noGrp="1"/>
          </p:cNvSpPr>
          <p:nvPr>
            <p:ph idx="1"/>
          </p:nvPr>
        </p:nvSpPr>
        <p:spPr>
          <a:xfrm>
            <a:off x="838200" y="1950316"/>
            <a:ext cx="10515600" cy="4351338"/>
          </a:xfrm>
        </p:spPr>
        <p:txBody>
          <a:bodyPr>
            <a:noAutofit/>
          </a:bodyPr>
          <a:lstStyle/>
          <a:p>
            <a:pPr>
              <a:lnSpc>
                <a:spcPct val="170000"/>
              </a:lnSpc>
              <a:buFontTx/>
              <a:buChar char="-"/>
            </a:pPr>
            <a:r>
              <a:rPr lang="fr-FR" sz="1800" dirty="0" smtClean="0">
                <a:latin typeface="Comic Sans MS" panose="030F0702030302020204" pitchFamily="66" charset="0"/>
              </a:rPr>
              <a:t>Colposcopie est outil capital dans la détection des lésions </a:t>
            </a:r>
          </a:p>
          <a:p>
            <a:pPr marL="0" indent="0">
              <a:lnSpc>
                <a:spcPct val="170000"/>
              </a:lnSpc>
              <a:buNone/>
            </a:pPr>
            <a:r>
              <a:rPr lang="fr-FR" sz="1800" dirty="0" smtClean="0">
                <a:latin typeface="Comic Sans MS" panose="030F0702030302020204" pitchFamily="66" charset="0"/>
              </a:rPr>
              <a:t>précancéreuses</a:t>
            </a:r>
          </a:p>
          <a:p>
            <a:pPr>
              <a:lnSpc>
                <a:spcPct val="170000"/>
              </a:lnSpc>
              <a:buFontTx/>
              <a:buChar char="-"/>
            </a:pPr>
            <a:r>
              <a:rPr lang="fr-FR" sz="1800" dirty="0" smtClean="0">
                <a:latin typeface="Comic Sans MS" panose="030F0702030302020204" pitchFamily="66" charset="0"/>
              </a:rPr>
              <a:t>Gold </a:t>
            </a:r>
            <a:r>
              <a:rPr lang="fr-FR" sz="1800" dirty="0" err="1" smtClean="0">
                <a:latin typeface="Comic Sans MS" panose="030F0702030302020204" pitchFamily="66" charset="0"/>
              </a:rPr>
              <a:t>standart</a:t>
            </a:r>
            <a:r>
              <a:rPr lang="fr-FR" sz="1800" dirty="0" smtClean="0">
                <a:latin typeface="Comic Sans MS" panose="030F0702030302020204" pitchFamily="66" charset="0"/>
              </a:rPr>
              <a:t> =Test HPV </a:t>
            </a:r>
          </a:p>
          <a:p>
            <a:pPr marL="0" indent="0">
              <a:lnSpc>
                <a:spcPct val="170000"/>
              </a:lnSpc>
              <a:buNone/>
            </a:pPr>
            <a:r>
              <a:rPr lang="fr-FR" sz="1800" dirty="0" smtClean="0">
                <a:latin typeface="Comic Sans MS" panose="030F0702030302020204" pitchFamily="66" charset="0"/>
              </a:rPr>
              <a:t>pourrait être un grand apport dans cette </a:t>
            </a:r>
          </a:p>
          <a:p>
            <a:pPr marL="0" indent="0">
              <a:lnSpc>
                <a:spcPct val="170000"/>
              </a:lnSpc>
              <a:buNone/>
            </a:pPr>
            <a:r>
              <a:rPr lang="fr-FR" sz="1800" dirty="0" smtClean="0">
                <a:latin typeface="Comic Sans MS" panose="030F0702030302020204" pitchFamily="66" charset="0"/>
              </a:rPr>
              <a:t>lutte contre le cancer du col utérin </a:t>
            </a:r>
          </a:p>
          <a:p>
            <a:pPr marL="0" indent="0">
              <a:lnSpc>
                <a:spcPct val="170000"/>
              </a:lnSpc>
              <a:buNone/>
            </a:pPr>
            <a:r>
              <a:rPr lang="fr-FR" sz="1800" dirty="0" smtClean="0">
                <a:solidFill>
                  <a:prstClr val="black"/>
                </a:solidFill>
                <a:latin typeface="Comic Sans MS" panose="030F0702030302020204" pitchFamily="66" charset="0"/>
              </a:rPr>
              <a:t>                                                                                          FCV </a:t>
            </a:r>
            <a:r>
              <a:rPr lang="fr-FR" sz="1800" dirty="0">
                <a:solidFill>
                  <a:prstClr val="black"/>
                </a:solidFill>
                <a:latin typeface="Comic Sans MS" panose="030F0702030302020204" pitchFamily="66" charset="0"/>
              </a:rPr>
              <a:t>garde toujours sa </a:t>
            </a:r>
            <a:r>
              <a:rPr lang="fr-FR" sz="1800" dirty="0" smtClean="0">
                <a:solidFill>
                  <a:prstClr val="black"/>
                </a:solidFill>
                <a:latin typeface="Comic Sans MS" panose="030F0702030302020204" pitchFamily="66" charset="0"/>
              </a:rPr>
              <a:t>place</a:t>
            </a:r>
            <a:endParaRPr lang="fr-FR" sz="1800" dirty="0" smtClean="0">
              <a:latin typeface="Comic Sans MS" panose="030F0702030302020204" pitchFamily="66" charset="0"/>
            </a:endParaRPr>
          </a:p>
          <a:p>
            <a:pPr>
              <a:lnSpc>
                <a:spcPct val="170000"/>
              </a:lnSpc>
              <a:buFontTx/>
              <a:buChar char="-"/>
            </a:pPr>
            <a:r>
              <a:rPr lang="fr-FR" sz="1800" dirty="0" smtClean="0">
                <a:latin typeface="Comic Sans MS" panose="030F0702030302020204" pitchFamily="66" charset="0"/>
              </a:rPr>
              <a:t>Bataille se gagnera à long terme avec la prévention par la vaccination des jeunes de moins de 15 ans</a:t>
            </a:r>
            <a:endParaRPr lang="fr-FR" sz="1800" dirty="0">
              <a:latin typeface="Comic Sans MS" panose="030F0702030302020204" pitchFamily="66" charset="0"/>
            </a:endParaRPr>
          </a:p>
        </p:txBody>
      </p:sp>
      <p:pic>
        <p:nvPicPr>
          <p:cNvPr id="4" name="Image 3"/>
          <p:cNvPicPr>
            <a:picLocks noChangeAspect="1"/>
          </p:cNvPicPr>
          <p:nvPr/>
        </p:nvPicPr>
        <p:blipFill>
          <a:blip r:embed="rId2"/>
          <a:stretch>
            <a:fillRect/>
          </a:stretch>
        </p:blipFill>
        <p:spPr>
          <a:xfrm>
            <a:off x="7722523" y="2777837"/>
            <a:ext cx="2312930" cy="2110047"/>
          </a:xfrm>
          <a:prstGeom prst="rect">
            <a:avLst/>
          </a:prstGeom>
        </p:spPr>
      </p:pic>
    </p:spTree>
    <p:extLst>
      <p:ext uri="{BB962C8B-B14F-4D97-AF65-F5344CB8AC3E}">
        <p14:creationId xmlns:p14="http://schemas.microsoft.com/office/powerpoint/2010/main" val="24384932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199" y="4235987"/>
            <a:ext cx="9144000" cy="2554545"/>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prstClr val="black"/>
                </a:solidFill>
                <a:effectLst/>
                <a:uLnTx/>
                <a:uFillTx/>
                <a:latin typeface="Comic Sans MS" panose="030F0702030302020204" pitchFamily="66" charset="0"/>
              </a:rPr>
              <a:t>HPV/genotypes 6, 11, </a:t>
            </a:r>
            <a:r>
              <a:rPr kumimoji="0" lang="en-US" sz="3200" b="1" i="0" u="none" strike="noStrike" kern="0" cap="none" spc="0" normalizeH="0" baseline="0" noProof="0" dirty="0" smtClean="0">
                <a:ln>
                  <a:noFill/>
                </a:ln>
                <a:solidFill>
                  <a:srgbClr val="FF0000"/>
                </a:solidFill>
                <a:effectLst/>
                <a:uLnTx/>
                <a:uFillTx/>
                <a:latin typeface="Comic Sans MS" panose="030F0702030302020204" pitchFamily="66" charset="0"/>
              </a:rPr>
              <a:t>16</a:t>
            </a:r>
            <a:r>
              <a:rPr kumimoji="0" lang="en-US" sz="3200" b="0" i="0" u="none" strike="noStrike" kern="0" cap="none" spc="0" normalizeH="0" baseline="0" noProof="0" dirty="0" smtClean="0">
                <a:ln>
                  <a:noFill/>
                </a:ln>
                <a:solidFill>
                  <a:prstClr val="black"/>
                </a:solidFill>
                <a:effectLst/>
                <a:uLnTx/>
                <a:uFillTx/>
                <a:latin typeface="Comic Sans MS" panose="030F0702030302020204" pitchFamily="66" charset="0"/>
              </a:rPr>
              <a:t>, </a:t>
            </a:r>
            <a:r>
              <a:rPr kumimoji="0" lang="en-US" sz="3200" b="1" i="0" u="none" strike="noStrike" kern="0" cap="none" spc="0" normalizeH="0" baseline="0" noProof="0" dirty="0" smtClean="0">
                <a:ln>
                  <a:noFill/>
                </a:ln>
                <a:solidFill>
                  <a:srgbClr val="FF0000"/>
                </a:solidFill>
                <a:effectLst/>
                <a:uLnTx/>
                <a:uFillTx/>
                <a:latin typeface="Comic Sans MS" panose="030F0702030302020204" pitchFamily="66" charset="0"/>
              </a:rPr>
              <a:t>18</a:t>
            </a:r>
            <a:r>
              <a:rPr kumimoji="0" lang="en-US" sz="3200" b="0" i="0" u="none" strike="noStrike" kern="0" cap="none" spc="0" normalizeH="0" baseline="0" noProof="0" dirty="0" smtClean="0">
                <a:ln>
                  <a:noFill/>
                </a:ln>
                <a:solidFill>
                  <a:prstClr val="black"/>
                </a:solidFill>
                <a:effectLst/>
                <a:uLnTx/>
                <a:uFillTx/>
                <a:latin typeface="Comic Sans MS" panose="030F0702030302020204" pitchFamily="66" charset="0"/>
              </a:rPr>
              <a:t>, 26, </a:t>
            </a:r>
            <a:r>
              <a:rPr kumimoji="0" lang="en-US" sz="3200" b="1" i="0" u="none" strike="noStrike" kern="0" cap="none" spc="0" normalizeH="0" baseline="0" noProof="0" dirty="0" smtClean="0">
                <a:ln>
                  <a:noFill/>
                </a:ln>
                <a:solidFill>
                  <a:prstClr val="black"/>
                </a:solidFill>
                <a:effectLst/>
                <a:uLnTx/>
                <a:uFillTx/>
                <a:latin typeface="Comic Sans MS" panose="030F0702030302020204" pitchFamily="66" charset="0"/>
              </a:rPr>
              <a:t>31</a:t>
            </a:r>
            <a:r>
              <a:rPr kumimoji="0" lang="en-US" sz="3200" b="0" i="0" u="none" strike="noStrike" kern="0" cap="none" spc="0" normalizeH="0" baseline="0" noProof="0" dirty="0" smtClean="0">
                <a:ln>
                  <a:noFill/>
                </a:ln>
                <a:solidFill>
                  <a:prstClr val="black"/>
                </a:solidFill>
                <a:effectLst/>
                <a:uLnTx/>
                <a:uFillTx/>
                <a:latin typeface="Comic Sans MS" panose="030F0702030302020204" pitchFamily="66" charset="0"/>
              </a:rPr>
              <a:t>, </a:t>
            </a:r>
            <a:r>
              <a:rPr kumimoji="0" lang="en-US" sz="3200" b="1" i="0" u="none" strike="noStrike" kern="0" cap="none" spc="0" normalizeH="0" baseline="0" noProof="0" dirty="0" smtClean="0">
                <a:ln>
                  <a:noFill/>
                </a:ln>
                <a:solidFill>
                  <a:prstClr val="black"/>
                </a:solidFill>
                <a:effectLst/>
                <a:uLnTx/>
                <a:uFillTx/>
                <a:latin typeface="Comic Sans MS" panose="030F0702030302020204" pitchFamily="66" charset="0"/>
              </a:rPr>
              <a:t>33</a:t>
            </a:r>
            <a:r>
              <a:rPr kumimoji="0" lang="en-US" sz="3200" b="0" i="0" u="none" strike="noStrike" kern="0" cap="none" spc="0" normalizeH="0" baseline="0" noProof="0" dirty="0" smtClean="0">
                <a:ln>
                  <a:noFill/>
                </a:ln>
                <a:solidFill>
                  <a:prstClr val="black"/>
                </a:solidFill>
                <a:effectLst/>
                <a:uLnTx/>
                <a:uFillTx/>
                <a:latin typeface="Comic Sans MS" panose="030F0702030302020204" pitchFamily="66" charset="0"/>
              </a:rPr>
              <a:t>, </a:t>
            </a:r>
            <a:r>
              <a:rPr kumimoji="0" lang="en-US" sz="3200" b="1" i="0" u="none" strike="noStrike" kern="0" cap="none" spc="0" normalizeH="0" baseline="0" noProof="0" dirty="0" smtClean="0">
                <a:ln>
                  <a:noFill/>
                </a:ln>
                <a:solidFill>
                  <a:prstClr val="black"/>
                </a:solidFill>
                <a:effectLst/>
                <a:uLnTx/>
                <a:uFillTx/>
                <a:latin typeface="Comic Sans MS" panose="030F0702030302020204" pitchFamily="66" charset="0"/>
              </a:rPr>
              <a:t>35</a:t>
            </a:r>
            <a:r>
              <a:rPr kumimoji="0" lang="en-US" sz="3200" b="0" i="0" u="none" strike="noStrike" kern="0" cap="none" spc="0" normalizeH="0" baseline="0" noProof="0" dirty="0" smtClean="0">
                <a:ln>
                  <a:noFill/>
                </a:ln>
                <a:solidFill>
                  <a:prstClr val="black"/>
                </a:solidFill>
                <a:effectLst/>
                <a:uLnTx/>
                <a:uFillTx/>
                <a:latin typeface="Comic Sans MS" panose="030F0702030302020204" pitchFamily="66" charset="0"/>
              </a:rPr>
              <a:t>, </a:t>
            </a:r>
            <a:r>
              <a:rPr kumimoji="0" lang="en-US" sz="3200" b="1" i="0" u="none" strike="noStrike" kern="0" cap="none" spc="0" normalizeH="0" baseline="0" noProof="0" dirty="0" smtClean="0">
                <a:ln>
                  <a:noFill/>
                </a:ln>
                <a:solidFill>
                  <a:prstClr val="black"/>
                </a:solidFill>
                <a:effectLst/>
                <a:uLnTx/>
                <a:uFillTx/>
                <a:latin typeface="Comic Sans MS" panose="030F0702030302020204" pitchFamily="66" charset="0"/>
              </a:rPr>
              <a:t>39</a:t>
            </a:r>
            <a:r>
              <a:rPr kumimoji="0" lang="en-US" sz="3200" b="0" i="0" u="none" strike="noStrike" kern="0" cap="none" spc="0" normalizeH="0" baseline="0" noProof="0" dirty="0" smtClean="0">
                <a:ln>
                  <a:noFill/>
                </a:ln>
                <a:solidFill>
                  <a:prstClr val="black"/>
                </a:solidFill>
                <a:effectLst/>
                <a:uLnTx/>
                <a:uFillTx/>
                <a:latin typeface="Comic Sans MS" panose="030F0702030302020204" pitchFamily="66" charset="0"/>
              </a:rPr>
              <a:t>, 40, 42, </a:t>
            </a:r>
            <a:r>
              <a:rPr kumimoji="0" lang="en-US" sz="3200" b="1" i="0" u="none" strike="noStrike" kern="0" cap="none" spc="0" normalizeH="0" baseline="0" noProof="0" dirty="0" smtClean="0">
                <a:ln>
                  <a:noFill/>
                </a:ln>
                <a:solidFill>
                  <a:prstClr val="black"/>
                </a:solidFill>
                <a:effectLst/>
                <a:uLnTx/>
                <a:uFillTx/>
                <a:latin typeface="Comic Sans MS" panose="030F0702030302020204" pitchFamily="66" charset="0"/>
              </a:rPr>
              <a:t>45</a:t>
            </a:r>
            <a:r>
              <a:rPr kumimoji="0" lang="en-US" sz="3200" b="0" i="0" u="none" strike="noStrike" kern="0" cap="none" spc="0" normalizeH="0" baseline="0" noProof="0" dirty="0" smtClean="0">
                <a:ln>
                  <a:noFill/>
                </a:ln>
                <a:solidFill>
                  <a:prstClr val="black"/>
                </a:solidFill>
                <a:effectLst/>
                <a:uLnTx/>
                <a:uFillTx/>
                <a:latin typeface="Comic Sans MS" panose="030F0702030302020204" pitchFamily="66" charset="0"/>
              </a:rPr>
              <a:t>, </a:t>
            </a:r>
            <a:r>
              <a:rPr kumimoji="0" lang="en-US" sz="3200" b="1" i="0" u="none" strike="noStrike" kern="0" cap="none" spc="0" normalizeH="0" baseline="0" noProof="0" dirty="0" smtClean="0">
                <a:ln>
                  <a:noFill/>
                </a:ln>
                <a:solidFill>
                  <a:prstClr val="black"/>
                </a:solidFill>
                <a:effectLst/>
                <a:uLnTx/>
                <a:uFillTx/>
                <a:latin typeface="Comic Sans MS" panose="030F0702030302020204" pitchFamily="66" charset="0"/>
              </a:rPr>
              <a:t>51</a:t>
            </a:r>
            <a:r>
              <a:rPr kumimoji="0" lang="en-US" sz="3200" b="0" i="0" u="none" strike="noStrike" kern="0" cap="none" spc="0" normalizeH="0" baseline="0" noProof="0" dirty="0" smtClean="0">
                <a:ln>
                  <a:noFill/>
                </a:ln>
                <a:solidFill>
                  <a:prstClr val="black"/>
                </a:solidFill>
                <a:effectLst/>
                <a:uLnTx/>
                <a:uFillTx/>
                <a:latin typeface="Comic Sans MS" panose="030F0702030302020204" pitchFamily="66" charset="0"/>
              </a:rPr>
              <a:t>, </a:t>
            </a:r>
            <a:r>
              <a:rPr kumimoji="0" lang="en-US" sz="3200" b="1" i="0" u="none" strike="noStrike" kern="0" cap="none" spc="0" normalizeH="0" baseline="0" noProof="0" dirty="0" smtClean="0">
                <a:ln>
                  <a:noFill/>
                </a:ln>
                <a:solidFill>
                  <a:prstClr val="black"/>
                </a:solidFill>
                <a:effectLst/>
                <a:uLnTx/>
                <a:uFillTx/>
                <a:latin typeface="Comic Sans MS" panose="030F0702030302020204" pitchFamily="66" charset="0"/>
              </a:rPr>
              <a:t>52</a:t>
            </a:r>
            <a:r>
              <a:rPr kumimoji="0" lang="en-US" sz="3200" b="0" i="0" u="none" strike="noStrike" kern="0" cap="none" spc="0" normalizeH="0" baseline="0" noProof="0" dirty="0" smtClean="0">
                <a:ln>
                  <a:noFill/>
                </a:ln>
                <a:solidFill>
                  <a:prstClr val="black"/>
                </a:solidFill>
                <a:effectLst/>
                <a:uLnTx/>
                <a:uFillTx/>
                <a:latin typeface="Comic Sans MS" panose="030F0702030302020204" pitchFamily="66" charset="0"/>
              </a:rPr>
              <a:t>, 53, 54, 55, </a:t>
            </a:r>
            <a:r>
              <a:rPr kumimoji="0" lang="en-US" sz="3200" b="1" i="0" u="none" strike="noStrike" kern="0" cap="none" spc="0" normalizeH="0" baseline="0" noProof="0" dirty="0" smtClean="0">
                <a:ln>
                  <a:noFill/>
                </a:ln>
                <a:solidFill>
                  <a:prstClr val="black"/>
                </a:solidFill>
                <a:effectLst/>
                <a:uLnTx/>
                <a:uFillTx/>
                <a:latin typeface="Comic Sans MS" panose="030F0702030302020204" pitchFamily="66" charset="0"/>
              </a:rPr>
              <a:t>56</a:t>
            </a:r>
            <a:r>
              <a:rPr kumimoji="0" lang="en-US" sz="3200" b="0" i="0" u="none" strike="noStrike" kern="0" cap="none" spc="0" normalizeH="0" baseline="0" noProof="0" dirty="0" smtClean="0">
                <a:ln>
                  <a:noFill/>
                </a:ln>
                <a:solidFill>
                  <a:prstClr val="black"/>
                </a:solidFill>
                <a:effectLst/>
                <a:uLnTx/>
                <a:uFillTx/>
                <a:latin typeface="Comic Sans MS" panose="030F0702030302020204" pitchFamily="66" charset="0"/>
              </a:rPr>
              <a:t>, </a:t>
            </a:r>
            <a:r>
              <a:rPr kumimoji="0" lang="en-US" sz="3200" b="1" i="0" u="none" strike="noStrike" kern="0" cap="none" spc="0" normalizeH="0" baseline="0" noProof="0" dirty="0" smtClean="0">
                <a:ln>
                  <a:noFill/>
                </a:ln>
                <a:solidFill>
                  <a:prstClr val="black"/>
                </a:solidFill>
                <a:effectLst/>
                <a:uLnTx/>
                <a:uFillTx/>
                <a:latin typeface="Comic Sans MS" panose="030F0702030302020204" pitchFamily="66" charset="0"/>
              </a:rPr>
              <a:t>58</a:t>
            </a:r>
            <a:r>
              <a:rPr kumimoji="0" lang="en-US" sz="3200" b="0" i="0" u="none" strike="noStrike" kern="0" cap="none" spc="0" normalizeH="0" baseline="0" noProof="0" dirty="0" smtClean="0">
                <a:ln>
                  <a:noFill/>
                </a:ln>
                <a:solidFill>
                  <a:prstClr val="black"/>
                </a:solidFill>
                <a:effectLst/>
                <a:uLnTx/>
                <a:uFillTx/>
                <a:latin typeface="Comic Sans MS" panose="030F0702030302020204" pitchFamily="66" charset="0"/>
              </a:rPr>
              <a:t>, </a:t>
            </a:r>
            <a:r>
              <a:rPr kumimoji="0" lang="en-US" sz="3200" b="1" i="0" u="none" strike="noStrike" kern="0" cap="none" spc="0" normalizeH="0" baseline="0" noProof="0" dirty="0" smtClean="0">
                <a:ln>
                  <a:noFill/>
                </a:ln>
                <a:solidFill>
                  <a:prstClr val="black"/>
                </a:solidFill>
                <a:effectLst/>
                <a:uLnTx/>
                <a:uFillTx/>
                <a:latin typeface="Comic Sans MS" panose="030F0702030302020204" pitchFamily="66" charset="0"/>
              </a:rPr>
              <a:t>59</a:t>
            </a:r>
            <a:r>
              <a:rPr kumimoji="0" lang="en-US" sz="3200" b="0" i="0" u="none" strike="noStrike" kern="0" cap="none" spc="0" normalizeH="0" baseline="0" noProof="0" dirty="0" smtClean="0">
                <a:ln>
                  <a:noFill/>
                </a:ln>
                <a:solidFill>
                  <a:prstClr val="black"/>
                </a:solidFill>
                <a:effectLst/>
                <a:uLnTx/>
                <a:uFillTx/>
                <a:latin typeface="Comic Sans MS" panose="030F0702030302020204" pitchFamily="66" charset="0"/>
              </a:rPr>
              <a:t>, 61, 62, 64, 66, 67, </a:t>
            </a:r>
            <a:r>
              <a:rPr kumimoji="0" lang="en-US" sz="3200" b="1" i="0" u="none" strike="noStrike" kern="0" cap="none" spc="0" normalizeH="0" baseline="0" noProof="0" dirty="0" smtClean="0">
                <a:ln>
                  <a:noFill/>
                </a:ln>
                <a:solidFill>
                  <a:prstClr val="black"/>
                </a:solidFill>
                <a:effectLst/>
                <a:uLnTx/>
                <a:uFillTx/>
                <a:latin typeface="Comic Sans MS" panose="030F0702030302020204" pitchFamily="66" charset="0"/>
              </a:rPr>
              <a:t>68</a:t>
            </a:r>
            <a:r>
              <a:rPr kumimoji="0" lang="en-US" sz="3200" b="0" i="0" u="none" strike="noStrike" kern="0" cap="none" spc="0" normalizeH="0" baseline="0" noProof="0" dirty="0" smtClean="0">
                <a:ln>
                  <a:noFill/>
                </a:ln>
                <a:solidFill>
                  <a:prstClr val="black"/>
                </a:solidFill>
                <a:effectLst/>
                <a:uLnTx/>
                <a:uFillTx/>
                <a:latin typeface="Comic Sans MS" panose="030F0702030302020204" pitchFamily="66" charset="0"/>
              </a:rPr>
              <a:t>, 69, 70, 71, 72, </a:t>
            </a:r>
            <a:r>
              <a:rPr kumimoji="0" lang="en-US" sz="3200" b="1" i="0" u="none" strike="noStrike" kern="0" cap="none" spc="0" normalizeH="0" baseline="0" noProof="0" dirty="0" smtClean="0">
                <a:ln>
                  <a:noFill/>
                </a:ln>
                <a:solidFill>
                  <a:prstClr val="black"/>
                </a:solidFill>
                <a:effectLst/>
                <a:uLnTx/>
                <a:uFillTx/>
                <a:latin typeface="Comic Sans MS" panose="030F0702030302020204" pitchFamily="66" charset="0"/>
              </a:rPr>
              <a:t>73</a:t>
            </a:r>
            <a:r>
              <a:rPr kumimoji="0" lang="en-US" sz="3200" b="0" i="0" u="none" strike="noStrike" kern="0" cap="none" spc="0" normalizeH="0" baseline="0" noProof="0" dirty="0" smtClean="0">
                <a:ln>
                  <a:noFill/>
                </a:ln>
                <a:solidFill>
                  <a:prstClr val="black"/>
                </a:solidFill>
                <a:effectLst/>
                <a:uLnTx/>
                <a:uFillTx/>
                <a:latin typeface="Comic Sans MS" panose="030F0702030302020204" pitchFamily="66" charset="0"/>
              </a:rPr>
              <a:t> (MM9), 81, </a:t>
            </a:r>
            <a:r>
              <a:rPr kumimoji="0" lang="en-US" sz="3200" b="1" i="0" u="none" strike="noStrike" kern="0" cap="none" spc="0" normalizeH="0" baseline="0" noProof="0" dirty="0" smtClean="0">
                <a:ln>
                  <a:noFill/>
                </a:ln>
                <a:solidFill>
                  <a:prstClr val="black"/>
                </a:solidFill>
                <a:effectLst/>
                <a:uLnTx/>
                <a:uFillTx/>
                <a:latin typeface="Comic Sans MS" panose="030F0702030302020204" pitchFamily="66" charset="0"/>
              </a:rPr>
              <a:t>82</a:t>
            </a:r>
            <a:r>
              <a:rPr kumimoji="0" lang="en-US" sz="3200" b="0" i="0" u="none" strike="noStrike" kern="0" cap="none" spc="0" normalizeH="0" baseline="0" noProof="0" dirty="0" smtClean="0">
                <a:ln>
                  <a:noFill/>
                </a:ln>
                <a:solidFill>
                  <a:prstClr val="black"/>
                </a:solidFill>
                <a:effectLst/>
                <a:uLnTx/>
                <a:uFillTx/>
                <a:latin typeface="Comic Sans MS" panose="030F0702030302020204" pitchFamily="66" charset="0"/>
              </a:rPr>
              <a:t> (MM4), 83 (MM7), 84 (MM8), IS39, and CP6108 (high-risk in bold).</a:t>
            </a:r>
          </a:p>
        </p:txBody>
      </p:sp>
      <p:pic>
        <p:nvPicPr>
          <p:cNvPr id="5" name="Picture 2"/>
          <p:cNvPicPr>
            <a:picLocks noChangeAspect="1" noChangeArrowheads="1"/>
          </p:cNvPicPr>
          <p:nvPr/>
        </p:nvPicPr>
        <p:blipFill>
          <a:blip r:embed="rId2"/>
          <a:srcRect/>
          <a:stretch>
            <a:fillRect/>
          </a:stretch>
        </p:blipFill>
        <p:spPr bwMode="auto">
          <a:xfrm>
            <a:off x="2093103" y="-50269"/>
            <a:ext cx="8005793" cy="4286256"/>
          </a:xfrm>
          <a:prstGeom prst="rect">
            <a:avLst/>
          </a:prstGeom>
          <a:noFill/>
          <a:ln w="9525">
            <a:noFill/>
            <a:miter lim="800000"/>
            <a:headEnd/>
            <a:tailEnd/>
          </a:ln>
          <a:effectLst/>
        </p:spPr>
      </p:pic>
    </p:spTree>
    <p:extLst>
      <p:ext uri="{BB962C8B-B14F-4D97-AF65-F5344CB8AC3E}">
        <p14:creationId xmlns:p14="http://schemas.microsoft.com/office/powerpoint/2010/main" val="10252087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image.slidesharecdn.com/prsentation1-110924054538-phpapp02/95/prsentation-sma-22-728.jpg?cb=13168432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1095" y="1604356"/>
            <a:ext cx="5793885" cy="493931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3"/>
          <a:stretch>
            <a:fillRect/>
          </a:stretch>
        </p:blipFill>
        <p:spPr>
          <a:xfrm>
            <a:off x="6096000" y="1027906"/>
            <a:ext cx="5695950" cy="5000625"/>
          </a:xfrm>
          <a:prstGeom prst="rect">
            <a:avLst/>
          </a:prstGeom>
        </p:spPr>
      </p:pic>
    </p:spTree>
    <p:extLst>
      <p:ext uri="{BB962C8B-B14F-4D97-AF65-F5344CB8AC3E}">
        <p14:creationId xmlns:p14="http://schemas.microsoft.com/office/powerpoint/2010/main" val="21405751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81200" y="274639"/>
            <a:ext cx="8229600" cy="5619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solidFill>
                  <a:prstClr val="black"/>
                </a:solidFill>
                <a:latin typeface="Comic Sans MS" panose="030F0702030302020204" pitchFamily="66" charset="0"/>
              </a:rPr>
              <a:t>Rappels virologiques : HPV</a:t>
            </a:r>
          </a:p>
        </p:txBody>
      </p:sp>
      <p:pic>
        <p:nvPicPr>
          <p:cNvPr id="3" name="Picture 2"/>
          <p:cNvPicPr>
            <a:picLocks noChangeAspect="1" noChangeArrowheads="1"/>
          </p:cNvPicPr>
          <p:nvPr/>
        </p:nvPicPr>
        <p:blipFill>
          <a:blip r:embed="rId2" cstate="print">
            <a:lum bright="-20000" contrast="40000"/>
          </a:blip>
          <a:srcRect/>
          <a:stretch>
            <a:fillRect/>
          </a:stretch>
        </p:blipFill>
        <p:spPr bwMode="auto">
          <a:xfrm>
            <a:off x="1561234" y="1330788"/>
            <a:ext cx="8820150" cy="4679950"/>
          </a:xfrm>
          <a:prstGeom prst="rect">
            <a:avLst/>
          </a:prstGeom>
          <a:noFill/>
          <a:ln w="9525">
            <a:noFill/>
            <a:miter lim="800000"/>
            <a:headEnd/>
            <a:tailEnd/>
          </a:ln>
        </p:spPr>
      </p:pic>
    </p:spTree>
    <p:extLst>
      <p:ext uri="{BB962C8B-B14F-4D97-AF65-F5344CB8AC3E}">
        <p14:creationId xmlns:p14="http://schemas.microsoft.com/office/powerpoint/2010/main" val="18649336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Méthodologie</a:t>
            </a:r>
            <a:endParaRPr lang="fr-FR" dirty="0"/>
          </a:p>
        </p:txBody>
      </p:sp>
      <p:sp>
        <p:nvSpPr>
          <p:cNvPr id="3" name="Espace réservé du contenu 2"/>
          <p:cNvSpPr>
            <a:spLocks noGrp="1"/>
          </p:cNvSpPr>
          <p:nvPr>
            <p:ph idx="1"/>
          </p:nvPr>
        </p:nvSpPr>
        <p:spPr/>
        <p:txBody>
          <a:bodyPr>
            <a:normAutofit fontScale="70000" lnSpcReduction="20000"/>
          </a:bodyPr>
          <a:lstStyle/>
          <a:p>
            <a:pPr algn="just">
              <a:lnSpc>
                <a:spcPct val="150000"/>
              </a:lnSpc>
              <a:spcAft>
                <a:spcPts val="0"/>
              </a:spcAft>
            </a:pPr>
            <a:r>
              <a:rPr lang="fr-FR" dirty="0">
                <a:latin typeface="Comic Sans MS" panose="030F0702030302020204" pitchFamily="66" charset="0"/>
                <a:ea typeface="Calibri" panose="020F0502020204030204" pitchFamily="34" charset="0"/>
                <a:cs typeface="Arial" panose="020B0604020202020204" pitchFamily="34" charset="0"/>
              </a:rPr>
              <a:t>C’est ainsi que nous avons mené cette étude dont </a:t>
            </a:r>
            <a:r>
              <a:rPr lang="fr-FR" b="1" dirty="0">
                <a:latin typeface="Comic Sans MS" panose="030F0702030302020204" pitchFamily="66" charset="0"/>
                <a:ea typeface="Calibri" panose="020F0502020204030204" pitchFamily="34" charset="0"/>
                <a:cs typeface="Arial" panose="020B0604020202020204" pitchFamily="34" charset="0"/>
              </a:rPr>
              <a:t>l’objectif principal </a:t>
            </a:r>
            <a:r>
              <a:rPr lang="fr-FR" dirty="0">
                <a:latin typeface="Comic Sans MS" panose="030F0702030302020204" pitchFamily="66" charset="0"/>
                <a:ea typeface="Calibri" panose="020F0502020204030204" pitchFamily="34" charset="0"/>
                <a:cs typeface="Arial" panose="020B0604020202020204" pitchFamily="34" charset="0"/>
              </a:rPr>
              <a:t>était </a:t>
            </a:r>
            <a:r>
              <a:rPr lang="fr-FR" b="1" dirty="0">
                <a:latin typeface="Comic Sans MS" panose="030F0702030302020204" pitchFamily="66" charset="0"/>
                <a:ea typeface="Calibri" panose="020F0502020204030204" pitchFamily="34" charset="0"/>
                <a:cs typeface="Arial" panose="020B0604020202020204" pitchFamily="34" charset="0"/>
              </a:rPr>
              <a:t>d’évaluer</a:t>
            </a:r>
            <a:r>
              <a:rPr lang="fr-FR" dirty="0">
                <a:latin typeface="Comic Sans MS" panose="030F0702030302020204" pitchFamily="66" charset="0"/>
                <a:ea typeface="Calibri" panose="020F0502020204030204" pitchFamily="34" charset="0"/>
                <a:cs typeface="Arial" panose="020B0604020202020204" pitchFamily="34" charset="0"/>
              </a:rPr>
              <a:t> </a:t>
            </a:r>
            <a:r>
              <a:rPr lang="fr-FR" b="1" dirty="0">
                <a:latin typeface="Comic Sans MS" panose="030F0702030302020204" pitchFamily="66" charset="0"/>
                <a:ea typeface="Calibri" panose="020F0502020204030204" pitchFamily="34" charset="0"/>
                <a:cs typeface="Arial" panose="020B0604020202020204" pitchFamily="34" charset="0"/>
              </a:rPr>
              <a:t>la faisabilité de la colposcopie dans notre contexte</a:t>
            </a:r>
            <a:r>
              <a:rPr lang="fr-FR" dirty="0">
                <a:latin typeface="Comic Sans MS" panose="030F0702030302020204" pitchFamily="66" charset="0"/>
                <a:ea typeface="Calibri" panose="020F0502020204030204" pitchFamily="34" charset="0"/>
                <a:cs typeface="Arial" panose="020B0604020202020204" pitchFamily="34" charset="0"/>
              </a:rPr>
              <a:t>. </a:t>
            </a:r>
            <a:endParaRPr lang="fr-FR" dirty="0" smtClean="0">
              <a:latin typeface="Comic Sans MS" panose="030F0702030302020204" pitchFamily="66" charset="0"/>
              <a:ea typeface="Calibri" panose="020F0502020204030204" pitchFamily="34" charset="0"/>
              <a:cs typeface="Arial" panose="020B0604020202020204" pitchFamily="34" charset="0"/>
            </a:endParaRPr>
          </a:p>
          <a:p>
            <a:pPr algn="just">
              <a:lnSpc>
                <a:spcPct val="150000"/>
              </a:lnSpc>
              <a:spcAft>
                <a:spcPts val="0"/>
              </a:spcAft>
            </a:pPr>
            <a:r>
              <a:rPr lang="fr-FR" dirty="0" smtClean="0">
                <a:latin typeface="Comic Sans MS" panose="030F0702030302020204" pitchFamily="66" charset="0"/>
                <a:ea typeface="Calibri" panose="020F0502020204030204" pitchFamily="34" charset="0"/>
                <a:cs typeface="Arial" panose="020B0604020202020204" pitchFamily="34" charset="0"/>
              </a:rPr>
              <a:t>Les </a:t>
            </a:r>
            <a:r>
              <a:rPr lang="fr-FR" dirty="0">
                <a:latin typeface="Comic Sans MS" panose="030F0702030302020204" pitchFamily="66" charset="0"/>
                <a:ea typeface="Calibri" panose="020F0502020204030204" pitchFamily="34" charset="0"/>
                <a:cs typeface="Arial" panose="020B0604020202020204" pitchFamily="34" charset="0"/>
              </a:rPr>
              <a:t>objectifs spécifiques </a:t>
            </a:r>
            <a:r>
              <a:rPr lang="fr-FR" dirty="0" smtClean="0">
                <a:latin typeface="Comic Sans MS" panose="030F0702030302020204" pitchFamily="66" charset="0"/>
                <a:ea typeface="Calibri" panose="020F0502020204030204" pitchFamily="34" charset="0"/>
                <a:cs typeface="Arial" panose="020B0604020202020204" pitchFamily="34" charset="0"/>
              </a:rPr>
              <a:t>étaient:</a:t>
            </a:r>
            <a:r>
              <a:rPr lang="fr-FR" dirty="0">
                <a:latin typeface="Comic Sans MS" panose="030F0702030302020204" pitchFamily="66" charset="0"/>
                <a:ea typeface="Calibri" panose="020F0502020204030204" pitchFamily="34" charset="0"/>
                <a:cs typeface="Arial" panose="020B0604020202020204" pitchFamily="34" charset="0"/>
              </a:rPr>
              <a:t> </a:t>
            </a:r>
          </a:p>
          <a:p>
            <a:pPr marL="0" indent="0" algn="just">
              <a:lnSpc>
                <a:spcPct val="150000"/>
              </a:lnSpc>
              <a:spcAft>
                <a:spcPts val="0"/>
              </a:spcAft>
              <a:buNone/>
            </a:pPr>
            <a:r>
              <a:rPr lang="fr-FR" dirty="0" smtClean="0">
                <a:latin typeface="Comic Sans MS" panose="030F0702030302020204" pitchFamily="66" charset="0"/>
                <a:ea typeface="Calibri" panose="020F0502020204030204" pitchFamily="34" charset="0"/>
                <a:cs typeface="Arial" panose="020B0604020202020204" pitchFamily="34" charset="0"/>
              </a:rPr>
              <a:t>    de </a:t>
            </a:r>
            <a:r>
              <a:rPr lang="fr-FR" dirty="0">
                <a:latin typeface="Comic Sans MS" panose="030F0702030302020204" pitchFamily="66" charset="0"/>
                <a:ea typeface="Calibri" panose="020F0502020204030204" pitchFamily="34" charset="0"/>
                <a:cs typeface="Arial" panose="020B0604020202020204" pitchFamily="34" charset="0"/>
              </a:rPr>
              <a:t>déterminer </a:t>
            </a:r>
            <a:r>
              <a:rPr lang="fr-FR" dirty="0" smtClean="0">
                <a:latin typeface="Comic Sans MS" panose="030F0702030302020204" pitchFamily="66" charset="0"/>
                <a:ea typeface="Calibri" panose="020F0502020204030204" pitchFamily="34" charset="0"/>
                <a:cs typeface="Arial" panose="020B0604020202020204" pitchFamily="34" charset="0"/>
              </a:rPr>
              <a:t>la </a:t>
            </a:r>
            <a:r>
              <a:rPr lang="fr-FR" b="1" dirty="0">
                <a:latin typeface="Comic Sans MS" panose="030F0702030302020204" pitchFamily="66" charset="0"/>
                <a:ea typeface="Calibri" panose="020F0502020204030204" pitchFamily="34" charset="0"/>
                <a:cs typeface="Arial" panose="020B0604020202020204" pitchFamily="34" charset="0"/>
              </a:rPr>
              <a:t>fréquence</a:t>
            </a:r>
            <a:r>
              <a:rPr lang="fr-FR" dirty="0">
                <a:latin typeface="Comic Sans MS" panose="030F0702030302020204" pitchFamily="66" charset="0"/>
                <a:ea typeface="Calibri" panose="020F0502020204030204" pitchFamily="34" charset="0"/>
                <a:cs typeface="Arial" panose="020B0604020202020204" pitchFamily="34" charset="0"/>
              </a:rPr>
              <a:t> de la colposcopie par rapport à l’ensemble des activités ambulatoires, </a:t>
            </a:r>
            <a:endParaRPr lang="fr-FR" dirty="0" smtClean="0">
              <a:latin typeface="Comic Sans MS" panose="030F0702030302020204" pitchFamily="66" charset="0"/>
              <a:ea typeface="Calibri" panose="020F0502020204030204" pitchFamily="34" charset="0"/>
              <a:cs typeface="Arial" panose="020B0604020202020204" pitchFamily="34" charset="0"/>
            </a:endParaRPr>
          </a:p>
          <a:p>
            <a:pPr marL="0" indent="0" algn="just">
              <a:lnSpc>
                <a:spcPct val="150000"/>
              </a:lnSpc>
              <a:spcAft>
                <a:spcPts val="0"/>
              </a:spcAft>
              <a:buNone/>
            </a:pPr>
            <a:r>
              <a:rPr lang="fr-FR" dirty="0" smtClean="0">
                <a:latin typeface="Comic Sans MS" panose="030F0702030302020204" pitchFamily="66" charset="0"/>
                <a:ea typeface="Calibri" panose="020F0502020204030204" pitchFamily="34" charset="0"/>
                <a:cs typeface="Arial" panose="020B0604020202020204" pitchFamily="34" charset="0"/>
              </a:rPr>
              <a:t>    de </a:t>
            </a:r>
            <a:r>
              <a:rPr lang="fr-FR" dirty="0">
                <a:latin typeface="Comic Sans MS" panose="030F0702030302020204" pitchFamily="66" charset="0"/>
                <a:ea typeface="Calibri" panose="020F0502020204030204" pitchFamily="34" charset="0"/>
                <a:cs typeface="Arial" panose="020B0604020202020204" pitchFamily="34" charset="0"/>
              </a:rPr>
              <a:t>préciser les caractéristiques </a:t>
            </a:r>
            <a:r>
              <a:rPr lang="fr-FR" b="1" dirty="0" err="1">
                <a:latin typeface="Comic Sans MS" panose="030F0702030302020204" pitchFamily="66" charset="0"/>
                <a:ea typeface="Calibri" panose="020F0502020204030204" pitchFamily="34" charset="0"/>
                <a:cs typeface="Arial" panose="020B0604020202020204" pitchFamily="34" charset="0"/>
              </a:rPr>
              <a:t>socio-démographiques</a:t>
            </a:r>
            <a:r>
              <a:rPr lang="fr-FR" b="1" dirty="0">
                <a:latin typeface="Comic Sans MS" panose="030F0702030302020204" pitchFamily="66" charset="0"/>
                <a:ea typeface="Calibri" panose="020F0502020204030204" pitchFamily="34" charset="0"/>
                <a:cs typeface="Arial" panose="020B0604020202020204" pitchFamily="34" charset="0"/>
              </a:rPr>
              <a:t> </a:t>
            </a:r>
            <a:r>
              <a:rPr lang="fr-FR" dirty="0">
                <a:latin typeface="Comic Sans MS" panose="030F0702030302020204" pitchFamily="66" charset="0"/>
                <a:ea typeface="Calibri" panose="020F0502020204030204" pitchFamily="34" charset="0"/>
                <a:cs typeface="Arial" panose="020B0604020202020204" pitchFamily="34" charset="0"/>
              </a:rPr>
              <a:t>des patientes, les données </a:t>
            </a:r>
            <a:r>
              <a:rPr lang="fr-FR" b="1" dirty="0">
                <a:latin typeface="Comic Sans MS" panose="030F0702030302020204" pitchFamily="66" charset="0"/>
                <a:ea typeface="Calibri" panose="020F0502020204030204" pitchFamily="34" charset="0"/>
                <a:cs typeface="Arial" panose="020B0604020202020204" pitchFamily="34" charset="0"/>
              </a:rPr>
              <a:t>cliniques et </a:t>
            </a:r>
            <a:r>
              <a:rPr lang="fr-FR" b="1" dirty="0" err="1">
                <a:latin typeface="Comic Sans MS" panose="030F0702030302020204" pitchFamily="66" charset="0"/>
                <a:ea typeface="Calibri" panose="020F0502020204030204" pitchFamily="34" charset="0"/>
                <a:cs typeface="Arial" panose="020B0604020202020204" pitchFamily="34" charset="0"/>
              </a:rPr>
              <a:t>paracliniques</a:t>
            </a:r>
            <a:r>
              <a:rPr lang="fr-FR" dirty="0">
                <a:latin typeface="Comic Sans MS" panose="030F0702030302020204" pitchFamily="66" charset="0"/>
                <a:ea typeface="Calibri" panose="020F0502020204030204" pitchFamily="34" charset="0"/>
                <a:cs typeface="Arial" panose="020B0604020202020204" pitchFamily="34" charset="0"/>
              </a:rPr>
              <a:t>, </a:t>
            </a:r>
            <a:endParaRPr lang="fr-FR" dirty="0" smtClean="0">
              <a:latin typeface="Comic Sans MS" panose="030F0702030302020204" pitchFamily="66" charset="0"/>
              <a:ea typeface="Calibri" panose="020F0502020204030204" pitchFamily="34" charset="0"/>
              <a:cs typeface="Arial" panose="020B0604020202020204" pitchFamily="34" charset="0"/>
            </a:endParaRPr>
          </a:p>
          <a:p>
            <a:pPr marL="0" indent="0" algn="just">
              <a:lnSpc>
                <a:spcPct val="150000"/>
              </a:lnSpc>
              <a:spcAft>
                <a:spcPts val="0"/>
              </a:spcAft>
              <a:buNone/>
            </a:pPr>
            <a:r>
              <a:rPr lang="fr-FR" dirty="0" smtClean="0">
                <a:latin typeface="Comic Sans MS" panose="030F0702030302020204" pitchFamily="66" charset="0"/>
                <a:ea typeface="Calibri" panose="020F0502020204030204" pitchFamily="34" charset="0"/>
                <a:cs typeface="Arial" panose="020B0604020202020204" pitchFamily="34" charset="0"/>
              </a:rPr>
              <a:t>     de </a:t>
            </a:r>
            <a:r>
              <a:rPr lang="fr-FR" b="1" dirty="0" smtClean="0">
                <a:latin typeface="Comic Sans MS" panose="030F0702030302020204" pitchFamily="66" charset="0"/>
                <a:ea typeface="Calibri" panose="020F0502020204030204" pitchFamily="34" charset="0"/>
                <a:cs typeface="Arial" panose="020B0604020202020204" pitchFamily="34" charset="0"/>
              </a:rPr>
              <a:t>d’évaluer les </a:t>
            </a:r>
            <a:r>
              <a:rPr lang="fr-FR" b="1" dirty="0">
                <a:latin typeface="Comic Sans MS" panose="030F0702030302020204" pitchFamily="66" charset="0"/>
                <a:ea typeface="Calibri" panose="020F0502020204030204" pitchFamily="34" charset="0"/>
                <a:cs typeface="Arial" panose="020B0604020202020204" pitchFamily="34" charset="0"/>
              </a:rPr>
              <a:t>indications </a:t>
            </a:r>
            <a:r>
              <a:rPr lang="fr-FR" dirty="0">
                <a:latin typeface="Comic Sans MS" panose="030F0702030302020204" pitchFamily="66" charset="0"/>
                <a:ea typeface="Calibri" panose="020F0502020204030204" pitchFamily="34" charset="0"/>
                <a:cs typeface="Arial" panose="020B0604020202020204" pitchFamily="34" charset="0"/>
              </a:rPr>
              <a:t>et les </a:t>
            </a:r>
            <a:r>
              <a:rPr lang="fr-FR" b="1" dirty="0">
                <a:latin typeface="Comic Sans MS" panose="030F0702030302020204" pitchFamily="66" charset="0"/>
                <a:ea typeface="Calibri" panose="020F0502020204030204" pitchFamily="34" charset="0"/>
                <a:cs typeface="Arial" panose="020B0604020202020204" pitchFamily="34" charset="0"/>
              </a:rPr>
              <a:t>résultats</a:t>
            </a:r>
            <a:r>
              <a:rPr lang="fr-FR" dirty="0">
                <a:latin typeface="Comic Sans MS" panose="030F0702030302020204" pitchFamily="66" charset="0"/>
                <a:ea typeface="Calibri" panose="020F0502020204030204" pitchFamily="34" charset="0"/>
                <a:cs typeface="Arial" panose="020B0604020202020204" pitchFamily="34" charset="0"/>
              </a:rPr>
              <a:t> de la colposcopie </a:t>
            </a:r>
            <a:r>
              <a:rPr lang="fr-FR" dirty="0" smtClean="0">
                <a:latin typeface="Comic Sans MS" panose="030F0702030302020204" pitchFamily="66" charset="0"/>
                <a:ea typeface="Calibri" panose="020F0502020204030204" pitchFamily="34" charset="0"/>
                <a:cs typeface="Arial" panose="020B0604020202020204" pitchFamily="34" charset="0"/>
              </a:rPr>
              <a:t>et</a:t>
            </a:r>
          </a:p>
          <a:p>
            <a:pPr marL="0" indent="0" algn="just">
              <a:lnSpc>
                <a:spcPct val="150000"/>
              </a:lnSpc>
              <a:spcAft>
                <a:spcPts val="0"/>
              </a:spcAft>
              <a:buNone/>
            </a:pPr>
            <a:r>
              <a:rPr lang="fr-FR" dirty="0" smtClean="0">
                <a:latin typeface="Comic Sans MS" panose="030F0702030302020204" pitchFamily="66" charset="0"/>
                <a:ea typeface="Calibri" panose="020F0502020204030204" pitchFamily="34" charset="0"/>
                <a:cs typeface="Arial" panose="020B0604020202020204" pitchFamily="34" charset="0"/>
              </a:rPr>
              <a:t>     </a:t>
            </a:r>
            <a:r>
              <a:rPr lang="fr-FR" b="1" dirty="0" smtClean="0">
                <a:latin typeface="Comic Sans MS" panose="030F0702030302020204" pitchFamily="66" charset="0"/>
                <a:ea typeface="Calibri" panose="020F0502020204030204" pitchFamily="34" charset="0"/>
                <a:cs typeface="Arial" panose="020B0604020202020204" pitchFamily="34" charset="0"/>
              </a:rPr>
              <a:t>d’évaluer </a:t>
            </a:r>
            <a:r>
              <a:rPr lang="fr-FR" b="1" dirty="0">
                <a:latin typeface="Comic Sans MS" panose="030F0702030302020204" pitchFamily="66" charset="0"/>
                <a:ea typeface="Calibri" panose="020F0502020204030204" pitchFamily="34" charset="0"/>
                <a:cs typeface="Arial" panose="020B0604020202020204" pitchFamily="34" charset="0"/>
              </a:rPr>
              <a:t>la prise en charge </a:t>
            </a:r>
            <a:r>
              <a:rPr lang="fr-FR" dirty="0">
                <a:latin typeface="Comic Sans MS" panose="030F0702030302020204" pitchFamily="66" charset="0"/>
                <a:ea typeface="Calibri" panose="020F0502020204030204" pitchFamily="34" charset="0"/>
                <a:cs typeface="Arial" panose="020B0604020202020204" pitchFamily="34" charset="0"/>
              </a:rPr>
              <a:t>des patientes ayant une colposcopie anormale. </a:t>
            </a:r>
            <a:endParaRPr lang="fr-FR" sz="2000" dirty="0">
              <a:latin typeface="Comic Sans MS" panose="030F0702030302020204" pitchFamily="66" charset="0"/>
              <a:ea typeface="Calibri" panose="020F0502020204030204" pitchFamily="34" charset="0"/>
              <a:cs typeface="Arial" panose="020B0604020202020204" pitchFamily="34" charset="0"/>
            </a:endParaRPr>
          </a:p>
          <a:p>
            <a:endParaRPr lang="fr-FR" dirty="0">
              <a:latin typeface="Comic Sans MS" panose="030F0702030302020204" pitchFamily="66" charset="0"/>
            </a:endParaRPr>
          </a:p>
        </p:txBody>
      </p:sp>
    </p:spTree>
    <p:extLst>
      <p:ext uri="{BB962C8B-B14F-4D97-AF65-F5344CB8AC3E}">
        <p14:creationId xmlns:p14="http://schemas.microsoft.com/office/powerpoint/2010/main" val="3733463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62500" lnSpcReduction="20000"/>
          </a:bodyPr>
          <a:lstStyle/>
          <a:p>
            <a:pPr algn="just">
              <a:lnSpc>
                <a:spcPct val="170000"/>
              </a:lnSpc>
              <a:spcAft>
                <a:spcPts val="0"/>
              </a:spcAft>
            </a:pPr>
            <a:r>
              <a:rPr lang="fr-FR" dirty="0" smtClean="0">
                <a:latin typeface="Comic Sans MS" panose="030F0702030302020204" pitchFamily="66" charset="0"/>
                <a:ea typeface="Times New Roman" panose="02020603050405020304" pitchFamily="18" charset="0"/>
                <a:cs typeface="Times New Roman" panose="02020603050405020304" pitchFamily="18" charset="0"/>
              </a:rPr>
              <a:t>Nous </a:t>
            </a:r>
            <a:r>
              <a:rPr lang="fr-FR" dirty="0">
                <a:latin typeface="Comic Sans MS" panose="030F0702030302020204" pitchFamily="66" charset="0"/>
                <a:ea typeface="Times New Roman" panose="02020603050405020304" pitchFamily="18" charset="0"/>
                <a:cs typeface="Times New Roman" panose="02020603050405020304" pitchFamily="18" charset="0"/>
              </a:rPr>
              <a:t>avons réalisé une </a:t>
            </a:r>
            <a:r>
              <a:rPr lang="fr-FR" b="1" dirty="0">
                <a:latin typeface="Comic Sans MS" panose="030F0702030302020204" pitchFamily="66" charset="0"/>
                <a:ea typeface="Times New Roman" panose="02020603050405020304" pitchFamily="18" charset="0"/>
                <a:cs typeface="Times New Roman" panose="02020603050405020304" pitchFamily="18" charset="0"/>
              </a:rPr>
              <a:t>étude rétrospective, descriptive et analytique incluant les patientes reçues à la maternité de l’hôpital Institut d’Hygiène Sociale</a:t>
            </a:r>
            <a:r>
              <a:rPr lang="fr-FR" dirty="0">
                <a:latin typeface="Comic Sans MS" panose="030F0702030302020204" pitchFamily="66" charset="0"/>
                <a:ea typeface="Times New Roman" panose="02020603050405020304" pitchFamily="18" charset="0"/>
                <a:cs typeface="Times New Roman" panose="02020603050405020304" pitchFamily="18" charset="0"/>
              </a:rPr>
              <a:t> de Dakar pour un examen de colposcopie entre le 1</a:t>
            </a:r>
            <a:r>
              <a:rPr lang="fr-FR" baseline="30000" dirty="0">
                <a:latin typeface="Comic Sans MS" panose="030F0702030302020204" pitchFamily="66" charset="0"/>
                <a:ea typeface="Times New Roman" panose="02020603050405020304" pitchFamily="18" charset="0"/>
                <a:cs typeface="Times New Roman" panose="02020603050405020304" pitchFamily="18" charset="0"/>
              </a:rPr>
              <a:t>er</a:t>
            </a:r>
            <a:r>
              <a:rPr lang="fr-FR" dirty="0">
                <a:latin typeface="Comic Sans MS" panose="030F0702030302020204" pitchFamily="66" charset="0"/>
                <a:ea typeface="Times New Roman" panose="02020603050405020304" pitchFamily="18" charset="0"/>
                <a:cs typeface="Times New Roman" panose="02020603050405020304" pitchFamily="18" charset="0"/>
              </a:rPr>
              <a:t> Janvier 2021 et le 31 Décembre 2023 soit une période de 36 mois.</a:t>
            </a:r>
            <a:endParaRPr lang="fr-FR" sz="2000" dirty="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70000"/>
              </a:lnSpc>
              <a:spcAft>
                <a:spcPts val="0"/>
              </a:spcAft>
            </a:pPr>
            <a:r>
              <a:rPr lang="fr-FR" dirty="0" smtClean="0">
                <a:latin typeface="Comic Sans MS" panose="030F0702030302020204" pitchFamily="66" charset="0"/>
                <a:ea typeface="Times New Roman" panose="02020603050405020304" pitchFamily="18" charset="0"/>
                <a:cs typeface="Times New Roman" panose="02020603050405020304" pitchFamily="18" charset="0"/>
              </a:rPr>
              <a:t>Nous </a:t>
            </a:r>
            <a:r>
              <a:rPr lang="fr-FR" dirty="0">
                <a:latin typeface="Comic Sans MS" panose="030F0702030302020204" pitchFamily="66" charset="0"/>
                <a:ea typeface="Times New Roman" panose="02020603050405020304" pitchFamily="18" charset="0"/>
                <a:cs typeface="Times New Roman" panose="02020603050405020304" pitchFamily="18" charset="0"/>
              </a:rPr>
              <a:t>avons inclus dans notre travail </a:t>
            </a:r>
            <a:r>
              <a:rPr lang="fr-FR" b="1" dirty="0">
                <a:latin typeface="Comic Sans MS" panose="030F0702030302020204" pitchFamily="66" charset="0"/>
                <a:ea typeface="Times New Roman" panose="02020603050405020304" pitchFamily="18" charset="0"/>
                <a:cs typeface="Times New Roman" panose="02020603050405020304" pitchFamily="18" charset="0"/>
              </a:rPr>
              <a:t>toutes les patientes ayant bénéficié d’une colposcopie </a:t>
            </a:r>
            <a:r>
              <a:rPr lang="fr-FR" dirty="0">
                <a:latin typeface="Comic Sans MS" panose="030F0702030302020204" pitchFamily="66" charset="0"/>
                <a:ea typeface="Times New Roman" panose="02020603050405020304" pitchFamily="18" charset="0"/>
                <a:cs typeface="Times New Roman" panose="02020603050405020304" pitchFamily="18" charset="0"/>
              </a:rPr>
              <a:t>à la maternité de l’IHS pendant la période d’étude. </a:t>
            </a:r>
            <a:endParaRPr lang="fr-FR" sz="2000" dirty="0">
              <a:latin typeface="Comic Sans MS" panose="030F0702030302020204" pitchFamily="66" charset="0"/>
              <a:ea typeface="Calibri" panose="020F0502020204030204" pitchFamily="34" charset="0"/>
              <a:cs typeface="Times New Roman" panose="02020603050405020304" pitchFamily="18" charset="0"/>
            </a:endParaRPr>
          </a:p>
          <a:p>
            <a:pPr>
              <a:lnSpc>
                <a:spcPct val="170000"/>
              </a:lnSpc>
            </a:pPr>
            <a:r>
              <a:rPr lang="fr-FR" dirty="0">
                <a:latin typeface="Comic Sans MS" panose="030F0702030302020204" pitchFamily="66" charset="0"/>
                <a:ea typeface="Times New Roman" panose="02020603050405020304" pitchFamily="18" charset="0"/>
              </a:rPr>
              <a:t>La colposcopie était réalisée à l’aide d’un vidéo colposcope</a:t>
            </a:r>
            <a:r>
              <a:rPr lang="fr-FR" dirty="0" smtClean="0">
                <a:latin typeface="Comic Sans MS" panose="030F0702030302020204" pitchFamily="66" charset="0"/>
                <a:ea typeface="Times New Roman" panose="02020603050405020304" pitchFamily="18" charset="0"/>
              </a:rPr>
              <a:t>.</a:t>
            </a:r>
          </a:p>
          <a:p>
            <a:pPr>
              <a:lnSpc>
                <a:spcPct val="170000"/>
              </a:lnSpc>
            </a:pPr>
            <a:r>
              <a:rPr lang="fr-FR" dirty="0" smtClean="0">
                <a:latin typeface="Comic Sans MS" panose="030F0702030302020204" pitchFamily="66" charset="0"/>
                <a:ea typeface="Times New Roman" panose="02020603050405020304" pitchFamily="18" charset="0"/>
              </a:rPr>
              <a:t> </a:t>
            </a:r>
            <a:r>
              <a:rPr lang="fr-FR" dirty="0">
                <a:latin typeface="Comic Sans MS" panose="030F0702030302020204" pitchFamily="66" charset="0"/>
                <a:ea typeface="Times New Roman" panose="02020603050405020304" pitchFamily="18" charset="0"/>
              </a:rPr>
              <a:t>Au préalable des explications étaient données à la patiente sur l’objectif de l’examen, son déroulement et les résultats attendus afin d’obtenir son </a:t>
            </a:r>
            <a:r>
              <a:rPr lang="fr-FR" b="1" dirty="0">
                <a:latin typeface="Comic Sans MS" panose="030F0702030302020204" pitchFamily="66" charset="0"/>
                <a:ea typeface="Times New Roman" panose="02020603050405020304" pitchFamily="18" charset="0"/>
              </a:rPr>
              <a:t>consentement éclairé</a:t>
            </a:r>
            <a:endParaRPr lang="fr-FR" b="1" dirty="0">
              <a:latin typeface="Comic Sans MS" panose="030F0702030302020204" pitchFamily="66" charset="0"/>
            </a:endParaRPr>
          </a:p>
        </p:txBody>
      </p:sp>
    </p:spTree>
    <p:extLst>
      <p:ext uri="{BB962C8B-B14F-4D97-AF65-F5344CB8AC3E}">
        <p14:creationId xmlns:p14="http://schemas.microsoft.com/office/powerpoint/2010/main" val="38894539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6949440" y="2053244"/>
            <a:ext cx="5140037" cy="3429479"/>
          </a:xfrm>
          <a:prstGeom prst="rect">
            <a:avLst/>
          </a:prstGeom>
        </p:spPr>
      </p:pic>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838200" y="1825625"/>
            <a:ext cx="5811982" cy="4351338"/>
          </a:xfrm>
        </p:spPr>
        <p:txBody>
          <a:bodyPr>
            <a:normAutofit fontScale="70000" lnSpcReduction="20000"/>
          </a:bodyPr>
          <a:lstStyle/>
          <a:p>
            <a:pPr algn="just">
              <a:lnSpc>
                <a:spcPct val="150000"/>
              </a:lnSpc>
              <a:spcAft>
                <a:spcPts val="0"/>
              </a:spcAft>
            </a:pPr>
            <a:r>
              <a:rPr lang="fr-FR" dirty="0">
                <a:latin typeface="Comic Sans MS" panose="030F0702030302020204" pitchFamily="66" charset="0"/>
                <a:ea typeface="Times New Roman" panose="02020603050405020304" pitchFamily="18" charset="0"/>
                <a:cs typeface="Times New Roman" panose="02020603050405020304" pitchFamily="18" charset="0"/>
              </a:rPr>
              <a:t>Le col utérin était observé à divers grossissements sans préparation, après application d’acide acétique à 3% puis de </a:t>
            </a:r>
            <a:r>
              <a:rPr lang="fr-FR" dirty="0" err="1">
                <a:latin typeface="Comic Sans MS" panose="030F0702030302020204" pitchFamily="66" charset="0"/>
                <a:ea typeface="Times New Roman" panose="02020603050405020304" pitchFamily="18" charset="0"/>
                <a:cs typeface="Times New Roman" panose="02020603050405020304" pitchFamily="18" charset="0"/>
              </a:rPr>
              <a:t>lugol</a:t>
            </a:r>
            <a:r>
              <a:rPr lang="fr-FR" dirty="0">
                <a:latin typeface="Comic Sans MS" panose="030F0702030302020204" pitchFamily="66" charset="0"/>
                <a:ea typeface="Times New Roman" panose="02020603050405020304" pitchFamily="18" charset="0"/>
                <a:cs typeface="Times New Roman" panose="02020603050405020304" pitchFamily="18" charset="0"/>
              </a:rPr>
              <a:t> fort. Les résultats étaient rendus selon la terminologie de la Société Française de Colposcopie et de Pathologie Cervico-Vaginale. Une biopsie cervicale suivie d’un examen histologique était réalisée pour toutes les lésions de transformation atypique de grade 2.  </a:t>
            </a:r>
            <a:endParaRPr lang="fr-FR" sz="2000" dirty="0">
              <a:latin typeface="Comic Sans MS" panose="030F0702030302020204" pitchFamily="66"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6992777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987526920"/>
              </p:ext>
            </p:extLst>
          </p:nvPr>
        </p:nvGraphicFramePr>
        <p:xfrm>
          <a:off x="500034" y="88244"/>
          <a:ext cx="8143932" cy="5757564"/>
        </p:xfrm>
        <a:graphic>
          <a:graphicData uri="http://schemas.openxmlformats.org/drawingml/2006/table">
            <a:tbl>
              <a:tblPr firstRow="1" bandRow="1"/>
              <a:tblGrid>
                <a:gridCol w="4071966"/>
                <a:gridCol w="4071966"/>
              </a:tblGrid>
              <a:tr h="370840">
                <a:tc gridSpan="2">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CA" sz="3200" dirty="0" smtClean="0">
                          <a:latin typeface="Comic Sans MS" panose="030F0702030302020204" pitchFamily="66" charset="0"/>
                        </a:rPr>
                        <a:t>           LÉSIONS MALPIGHIENNES</a:t>
                      </a:r>
                      <a:endParaRPr lang="fr-CA" sz="3200" dirty="0">
                        <a:latin typeface="Comic Sans MS" panose="030F0702030302020204"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fr-CA" dirty="0"/>
                    </a:p>
                  </a:txBody>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CA" sz="2000" dirty="0" smtClean="0">
                          <a:latin typeface="Comic Sans MS" panose="030F0702030302020204" pitchFamily="66" charset="0"/>
                        </a:rPr>
                        <a:t>ASCUS</a:t>
                      </a:r>
                      <a:endParaRPr lang="fr-CA" sz="2000" dirty="0">
                        <a:latin typeface="Comic Sans MS" panose="030F0702030302020204" pitchFamily="66"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CA" sz="2000" dirty="0" smtClean="0">
                          <a:latin typeface="Comic Sans MS" panose="030F0702030302020204" pitchFamily="66" charset="0"/>
                        </a:rPr>
                        <a:t>ATYPIE CELLULAIRE DE SIGNIFICATION INDÉTERMINÉE</a:t>
                      </a:r>
                      <a:endParaRPr lang="fr-CA" sz="2000" dirty="0">
                        <a:latin typeface="Comic Sans MS" panose="030F0702030302020204" pitchFamily="66"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CA" sz="2000" dirty="0" smtClean="0">
                          <a:latin typeface="Comic Sans MS" panose="030F0702030302020204" pitchFamily="66" charset="0"/>
                        </a:rPr>
                        <a:t>ASC-H</a:t>
                      </a:r>
                      <a:endParaRPr lang="fr-CA" sz="2000" dirty="0">
                        <a:latin typeface="Comic Sans MS" panose="030F0702030302020204"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CA" sz="2000" dirty="0" smtClean="0">
                          <a:latin typeface="Comic Sans MS" panose="030F0702030302020204" pitchFamily="66" charset="0"/>
                        </a:rPr>
                        <a:t>ATYPIE CELLULAIRE SANS EXCLUSION D’UNE LÉSION DE HAUT GRADE</a:t>
                      </a:r>
                      <a:endParaRPr lang="fr-CA" sz="2000" dirty="0">
                        <a:latin typeface="Comic Sans MS" panose="030F0702030302020204"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CA" sz="2000" dirty="0" smtClean="0">
                          <a:latin typeface="Comic Sans MS" panose="030F0702030302020204" pitchFamily="66" charset="0"/>
                        </a:rPr>
                        <a:t>LSIL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CA" sz="2000" dirty="0" smtClean="0">
                          <a:latin typeface="Comic Sans MS" panose="030F0702030302020204" pitchFamily="66" charset="0"/>
                        </a:rPr>
                        <a:t>LÉSION DE BAS GRADDE</a:t>
                      </a:r>
                      <a:endParaRPr lang="fr-CA" sz="2000" dirty="0">
                        <a:latin typeface="Comic Sans MS" panose="030F0702030302020204"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484524">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CA" sz="2000" dirty="0" smtClean="0">
                          <a:latin typeface="Comic Sans MS" panose="030F0702030302020204" pitchFamily="66" charset="0"/>
                        </a:rPr>
                        <a:t>HSIL</a:t>
                      </a:r>
                      <a:endParaRPr lang="fr-CA" sz="2000" dirty="0">
                        <a:latin typeface="Comic Sans MS" panose="030F0702030302020204"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CA" sz="2000" dirty="0" smtClean="0">
                          <a:latin typeface="Comic Sans MS" panose="030F0702030302020204" pitchFamily="66" charset="0"/>
                        </a:rPr>
                        <a:t>LÉSION DE BAS GRADE</a:t>
                      </a:r>
                      <a:endParaRPr lang="fr-CA" sz="2000" dirty="0">
                        <a:latin typeface="Comic Sans MS" panose="030F0702030302020204"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gridSpan="2">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CA" sz="2000" dirty="0" smtClean="0">
                          <a:latin typeface="Comic Sans MS" panose="030F0702030302020204" pitchFamily="66" charset="0"/>
                        </a:rPr>
                        <a:t>CARCINOMES</a:t>
                      </a:r>
                      <a:endParaRPr lang="fr-CA" sz="2000" dirty="0">
                        <a:latin typeface="Comic Sans MS" panose="030F0702030302020204"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fr-CA" dirty="0"/>
                    </a:p>
                  </a:txBody>
                  <a:tcPr/>
                </a:tc>
              </a:tr>
              <a:tr h="370840">
                <a:tc gridSpan="2">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CA" sz="2000" dirty="0" smtClean="0">
                          <a:latin typeface="Comic Sans MS" panose="030F0702030302020204" pitchFamily="66" charset="0"/>
                        </a:rPr>
                        <a:t>                                   LÉSIONS GLANDULAIRES</a:t>
                      </a:r>
                      <a:endParaRPr lang="fr-CA" sz="2000" dirty="0">
                        <a:latin typeface="Comic Sans MS" panose="030F0702030302020204"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fr-CA" dirty="0"/>
                    </a:p>
                  </a:txBody>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CA" sz="2000" dirty="0" smtClean="0">
                          <a:latin typeface="Comic Sans MS" panose="030F0702030302020204" pitchFamily="66" charset="0"/>
                        </a:rPr>
                        <a:t>AGC</a:t>
                      </a:r>
                      <a:endParaRPr lang="fr-CA" sz="2000" dirty="0">
                        <a:latin typeface="Comic Sans MS" panose="030F0702030302020204"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CA" sz="2000" dirty="0" smtClean="0">
                          <a:latin typeface="Comic Sans MS" panose="030F0702030302020204" pitchFamily="66" charset="0"/>
                        </a:rPr>
                        <a:t>ATYPIES</a:t>
                      </a:r>
                      <a:r>
                        <a:rPr lang="en-CA" sz="2000" baseline="0" dirty="0" smtClean="0">
                          <a:latin typeface="Comic Sans MS" panose="030F0702030302020204" pitchFamily="66" charset="0"/>
                        </a:rPr>
                        <a:t> DE C. GLANDULAIRES</a:t>
                      </a:r>
                      <a:endParaRPr lang="fr-CA" sz="2000" dirty="0">
                        <a:latin typeface="Comic Sans MS" panose="030F0702030302020204"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CA" sz="2000" dirty="0" smtClean="0">
                          <a:latin typeface="Comic Sans MS" panose="030F0702030302020204" pitchFamily="66" charset="0"/>
                        </a:rPr>
                        <a:t>AIS</a:t>
                      </a:r>
                      <a:endParaRPr lang="fr-CA" sz="2000" dirty="0">
                        <a:latin typeface="Comic Sans MS" panose="030F0702030302020204"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CA" sz="2000" dirty="0" smtClean="0">
                          <a:latin typeface="Comic Sans MS" panose="030F0702030302020204" pitchFamily="66" charset="0"/>
                        </a:rPr>
                        <a:t>ADÉNOCARCINOME</a:t>
                      </a:r>
                      <a:r>
                        <a:rPr lang="en-CA" sz="2000" baseline="0" dirty="0" smtClean="0">
                          <a:latin typeface="Comic Sans MS" panose="030F0702030302020204" pitchFamily="66" charset="0"/>
                        </a:rPr>
                        <a:t> in situ.</a:t>
                      </a:r>
                      <a:endParaRPr lang="fr-CA" sz="2000" dirty="0">
                        <a:latin typeface="Comic Sans MS" panose="030F0702030302020204"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0">
                <a:tc gridSpan="2">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CA" sz="2000" dirty="0" smtClean="0">
                          <a:latin typeface="Comic Sans MS" panose="030F0702030302020204" pitchFamily="66" charset="0"/>
                        </a:rPr>
                        <a:t>                               ADÉNOCARCINOMES INVASIFS</a:t>
                      </a:r>
                      <a:endParaRPr lang="fr-CA" sz="2000" dirty="0">
                        <a:latin typeface="Comic Sans MS" panose="030F0702030302020204"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fr-CA" dirty="0"/>
                    </a:p>
                  </a:txBody>
                  <a:tcPr/>
                </a:tc>
              </a:tr>
            </a:tbl>
          </a:graphicData>
        </a:graphic>
      </p:graphicFrame>
    </p:spTree>
    <p:extLst>
      <p:ext uri="{BB962C8B-B14F-4D97-AF65-F5344CB8AC3E}">
        <p14:creationId xmlns:p14="http://schemas.microsoft.com/office/powerpoint/2010/main" val="41110320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62500" lnSpcReduction="20000"/>
          </a:bodyPr>
          <a:lstStyle/>
          <a:p>
            <a:pPr marL="0" indent="0" algn="just">
              <a:lnSpc>
                <a:spcPct val="150000"/>
              </a:lnSpc>
              <a:spcAft>
                <a:spcPts val="0"/>
              </a:spcAft>
              <a:buNone/>
            </a:pPr>
            <a:r>
              <a:rPr lang="fr-FR" b="1" dirty="0" smtClean="0">
                <a:latin typeface="Comic Sans MS" panose="030F0702030302020204" pitchFamily="66" charset="0"/>
                <a:ea typeface="Times New Roman" panose="02020603050405020304" pitchFamily="18" charset="0"/>
                <a:cs typeface="Times New Roman" panose="02020603050405020304" pitchFamily="18" charset="0"/>
              </a:rPr>
              <a:t>Collecte</a:t>
            </a:r>
            <a:r>
              <a:rPr lang="fr-FR" b="1" dirty="0">
                <a:latin typeface="Comic Sans MS" panose="030F0702030302020204" pitchFamily="66" charset="0"/>
                <a:ea typeface="Times New Roman" panose="02020603050405020304" pitchFamily="18" charset="0"/>
                <a:cs typeface="Times New Roman" panose="02020603050405020304" pitchFamily="18" charset="0"/>
              </a:rPr>
              <a:t> des données </a:t>
            </a:r>
            <a:r>
              <a:rPr lang="fr-FR" b="1" dirty="0" smtClean="0">
                <a:latin typeface="Comic Sans MS" panose="030F0702030302020204" pitchFamily="66" charset="0"/>
                <a:ea typeface="Times New Roman" panose="02020603050405020304" pitchFamily="18" charset="0"/>
                <a:cs typeface="Times New Roman" panose="02020603050405020304" pitchFamily="18" charset="0"/>
              </a:rPr>
              <a:t>et analyse</a:t>
            </a:r>
            <a:endParaRPr lang="fr-FR" sz="2000" dirty="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50000"/>
              </a:lnSpc>
              <a:spcAft>
                <a:spcPts val="0"/>
              </a:spcAft>
            </a:pPr>
            <a:r>
              <a:rPr lang="fr-FR" dirty="0">
                <a:latin typeface="Comic Sans MS" panose="030F0702030302020204" pitchFamily="66" charset="0"/>
                <a:ea typeface="Times New Roman" panose="02020603050405020304" pitchFamily="18" charset="0"/>
                <a:cs typeface="Times New Roman" panose="02020603050405020304" pitchFamily="18" charset="0"/>
              </a:rPr>
              <a:t>Les données étaient collectées sur une fiche informatisée comportant les paramètres </a:t>
            </a:r>
            <a:r>
              <a:rPr lang="fr-FR" dirty="0" smtClean="0">
                <a:latin typeface="Comic Sans MS" panose="030F0702030302020204" pitchFamily="66" charset="0"/>
                <a:ea typeface="Times New Roman" panose="02020603050405020304" pitchFamily="18" charset="0"/>
                <a:cs typeface="Times New Roman" panose="02020603050405020304" pitchFamily="18" charset="0"/>
              </a:rPr>
              <a:t>suivants: </a:t>
            </a:r>
            <a:r>
              <a:rPr lang="fr-FR" dirty="0">
                <a:latin typeface="Comic Sans MS" panose="030F0702030302020204" pitchFamily="66" charset="0"/>
                <a:ea typeface="Times New Roman" panose="02020603050405020304" pitchFamily="18" charset="0"/>
                <a:cs typeface="Times New Roman" panose="02020603050405020304" pitchFamily="18" charset="0"/>
              </a:rPr>
              <a:t>les données épidémiologiques, les caractéristiques </a:t>
            </a:r>
            <a:r>
              <a:rPr lang="fr-FR" dirty="0" err="1">
                <a:latin typeface="Comic Sans MS" panose="030F0702030302020204" pitchFamily="66" charset="0"/>
                <a:ea typeface="Times New Roman" panose="02020603050405020304" pitchFamily="18" charset="0"/>
                <a:cs typeface="Times New Roman" panose="02020603050405020304" pitchFamily="18" charset="0"/>
              </a:rPr>
              <a:t>socio-démographiques</a:t>
            </a:r>
            <a:r>
              <a:rPr lang="fr-FR" dirty="0">
                <a:latin typeface="Comic Sans MS" panose="030F0702030302020204" pitchFamily="66" charset="0"/>
                <a:ea typeface="Times New Roman" panose="02020603050405020304" pitchFamily="18" charset="0"/>
                <a:cs typeface="Times New Roman" panose="02020603050405020304" pitchFamily="18" charset="0"/>
              </a:rPr>
              <a:t> des patientes, les antécédents pathologiques, les motifs de consultation, les résultats de la colposcopie, la concordance entre le diagnostic et la conclusion de la colposcopie et le traitement.</a:t>
            </a:r>
            <a:endParaRPr lang="fr-FR" sz="2000" dirty="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50000"/>
              </a:lnSpc>
              <a:spcAft>
                <a:spcPts val="0"/>
              </a:spcAft>
            </a:pPr>
            <a:r>
              <a:rPr lang="fr-FR" dirty="0" smtClean="0">
                <a:latin typeface="Comic Sans MS" panose="030F0702030302020204" pitchFamily="66" charset="0"/>
                <a:ea typeface="Times New Roman" panose="02020603050405020304" pitchFamily="18" charset="0"/>
                <a:cs typeface="Times New Roman" panose="02020603050405020304" pitchFamily="18" charset="0"/>
              </a:rPr>
              <a:t>Les </a:t>
            </a:r>
            <a:r>
              <a:rPr lang="fr-FR" dirty="0">
                <a:latin typeface="Comic Sans MS" panose="030F0702030302020204" pitchFamily="66" charset="0"/>
                <a:ea typeface="Times New Roman" panose="02020603050405020304" pitchFamily="18" charset="0"/>
                <a:cs typeface="Times New Roman" panose="02020603050405020304" pitchFamily="18" charset="0"/>
              </a:rPr>
              <a:t>données étaient saisies sur le logiciel Excel 2016 et analysées à l’aide des logiciels Excel 2021 et </a:t>
            </a:r>
            <a:r>
              <a:rPr lang="fr-FR" dirty="0" err="1">
                <a:latin typeface="Comic Sans MS" panose="030F0702030302020204" pitchFamily="66" charset="0"/>
                <a:ea typeface="Times New Roman" panose="02020603050405020304" pitchFamily="18" charset="0"/>
                <a:cs typeface="Times New Roman" panose="02020603050405020304" pitchFamily="18" charset="0"/>
              </a:rPr>
              <a:t>Jamovi</a:t>
            </a:r>
            <a:r>
              <a:rPr lang="fr-FR" dirty="0">
                <a:latin typeface="Comic Sans MS" panose="030F0702030302020204" pitchFamily="66" charset="0"/>
                <a:ea typeface="Times New Roman" panose="02020603050405020304" pitchFamily="18" charset="0"/>
                <a:cs typeface="Times New Roman" panose="02020603050405020304" pitchFamily="18" charset="0"/>
              </a:rPr>
              <a:t> 2.3.18.</a:t>
            </a:r>
            <a:r>
              <a:rPr lang="fr-FR" b="1" dirty="0">
                <a:latin typeface="Comic Sans MS" panose="030F0702030302020204" pitchFamily="66" charset="0"/>
                <a:ea typeface="Times New Roman" panose="02020603050405020304" pitchFamily="18" charset="0"/>
                <a:cs typeface="Times New Roman" panose="02020603050405020304" pitchFamily="18" charset="0"/>
              </a:rPr>
              <a:t> </a:t>
            </a:r>
            <a:r>
              <a:rPr lang="fr-FR" dirty="0">
                <a:latin typeface="Comic Sans MS" panose="030F0702030302020204" pitchFamily="66" charset="0"/>
                <a:ea typeface="Times New Roman" panose="02020603050405020304" pitchFamily="18" charset="0"/>
                <a:cs typeface="Times New Roman" panose="02020603050405020304" pitchFamily="18" charset="0"/>
              </a:rPr>
              <a:t>Les variables quantitatives étaient décrites sous forme de moyenne plus ou moins écart type (si la distribution est normale) et sous forme de médiane avec les extrêmes (si la distribution est asymétrique). </a:t>
            </a:r>
            <a:r>
              <a:rPr lang="fr-FR" dirty="0">
                <a:latin typeface="Comic Sans MS" panose="030F0702030302020204" pitchFamily="66" charset="0"/>
                <a:ea typeface="Calibri" panose="020F0502020204030204" pitchFamily="34" charset="0"/>
                <a:cs typeface="Times New Roman" panose="02020603050405020304" pitchFamily="18" charset="0"/>
              </a:rPr>
              <a:t>Concernant le volet analytique de notre étude, le test de Khi2 était utilisé pour la comparaison des proportions et la différence était statiquement significative lorsque le P-value était inférieur à 0,05</a:t>
            </a:r>
            <a:r>
              <a:rPr lang="fr-FR" dirty="0">
                <a:latin typeface="Comic Sans MS" panose="030F0702030302020204" pitchFamily="66" charset="0"/>
                <a:ea typeface="Times New Roman" panose="02020603050405020304" pitchFamily="18" charset="0"/>
                <a:cs typeface="Times New Roman" panose="02020603050405020304" pitchFamily="18" charset="0"/>
              </a:rPr>
              <a:t>)</a:t>
            </a:r>
            <a:endParaRPr lang="fr-FR" sz="2000" dirty="0">
              <a:latin typeface="Comic Sans MS" panose="030F0702030302020204" pitchFamily="66"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9501994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1034</TotalTime>
  <Words>2400</Words>
  <Application>Microsoft Office PowerPoint</Application>
  <PresentationFormat>Grand écran</PresentationFormat>
  <Paragraphs>517</Paragraphs>
  <Slides>30</Slides>
  <Notes>0</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30</vt:i4>
      </vt:variant>
    </vt:vector>
  </HeadingPairs>
  <TitlesOfParts>
    <vt:vector size="40" baseType="lpstr">
      <vt:lpstr>Arial</vt:lpstr>
      <vt:lpstr>Calibri</vt:lpstr>
      <vt:lpstr>Calibri Light</vt:lpstr>
      <vt:lpstr>Comic Sans MS</vt:lpstr>
      <vt:lpstr>Helvetica</vt:lpstr>
      <vt:lpstr>Roboto</vt:lpstr>
      <vt:lpstr>Times New Roman</vt:lpstr>
      <vt:lpstr>Thème Office</vt:lpstr>
      <vt:lpstr>1_Thème Office</vt:lpstr>
      <vt:lpstr>2_Thème Office</vt:lpstr>
      <vt:lpstr> DEPISTAGE DES LESIONS PRECANCEREUSES DU COL UTERIN AU SERVICE DE GYNECOLOGIE-OBSTETRIQUE DE L’HOPITAL INSTITUT D’HYGIENE SOCIALE (IHS) DE DAKAR </vt:lpstr>
      <vt:lpstr>Introduction</vt:lpstr>
      <vt:lpstr>Présentation PowerPoint</vt:lpstr>
      <vt:lpstr>Présentation PowerPoint</vt:lpstr>
      <vt:lpstr>Méthodologie</vt:lpstr>
      <vt:lpstr>Présentation PowerPoint</vt:lpstr>
      <vt:lpstr>Présentation PowerPoint</vt:lpstr>
      <vt:lpstr>Présentation PowerPoint</vt:lpstr>
      <vt:lpstr>Présentation PowerPoint</vt:lpstr>
      <vt:lpstr>RESULTATS</vt:lpstr>
      <vt:lpstr>RESULTATS</vt:lpstr>
      <vt:lpstr>Présentation PowerPoint</vt:lpstr>
      <vt:lpstr>RESULTATS</vt:lpstr>
      <vt:lpstr>RESULTATS</vt:lpstr>
      <vt:lpstr>RESULTATS</vt:lpstr>
      <vt:lpstr>RESULTATS</vt:lpstr>
      <vt:lpstr>RESULTATS</vt:lpstr>
      <vt:lpstr>RESULTATS</vt:lpstr>
      <vt:lpstr>RESULTATS</vt:lpstr>
      <vt:lpstr>RESULTATS</vt:lpstr>
      <vt:lpstr>RESULTATS</vt:lpstr>
      <vt:lpstr>RESULTATS</vt:lpstr>
      <vt:lpstr>RESULTATS</vt:lpstr>
      <vt:lpstr>Discussion</vt:lpstr>
      <vt:lpstr>Discussion</vt:lpstr>
      <vt:lpstr>Discussion</vt:lpstr>
      <vt:lpstr>Commentaires</vt:lpstr>
      <vt:lpstr>Présentation PowerPoint</vt:lpstr>
      <vt:lpstr>Conclusion</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Compte Microsoft</dc:creator>
  <cp:lastModifiedBy>HP PROBOOK</cp:lastModifiedBy>
  <cp:revision>80</cp:revision>
  <dcterms:created xsi:type="dcterms:W3CDTF">2022-06-29T23:13:11Z</dcterms:created>
  <dcterms:modified xsi:type="dcterms:W3CDTF">2024-05-24T08:10:17Z</dcterms:modified>
</cp:coreProperties>
</file>