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1" r:id="rId2"/>
    <p:sldId id="265" r:id="rId3"/>
    <p:sldId id="266" r:id="rId4"/>
    <p:sldId id="953" r:id="rId5"/>
    <p:sldId id="954" r:id="rId6"/>
    <p:sldId id="282" r:id="rId7"/>
    <p:sldId id="283" r:id="rId8"/>
    <p:sldId id="284" r:id="rId9"/>
    <p:sldId id="285" r:id="rId10"/>
    <p:sldId id="286" r:id="rId11"/>
    <p:sldId id="287" r:id="rId12"/>
    <p:sldId id="936" r:id="rId13"/>
    <p:sldId id="288" r:id="rId14"/>
    <p:sldId id="27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75727" autoAdjust="0"/>
  </p:normalViewPr>
  <p:slideViewPr>
    <p:cSldViewPr snapToGrid="0" snapToObjects="1">
      <p:cViewPr varScale="1">
        <p:scale>
          <a:sx n="84" d="100"/>
          <a:sy n="84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ouzbad\Documents\DP%202020\Data%202020\data%20HPV%20DEC%202019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didsrv\Documents\DP2021\hp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Sénégal!$B$3</c:f>
              <c:strCache>
                <c:ptCount val="1"/>
                <c:pt idx="0">
                  <c:v>Filles agees de 9 ans VPH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Sénégal!$A$4:$A$15</c:f>
              <c:strCache>
                <c:ptCount val="12"/>
                <c:pt idx="0">
                  <c:v>Janvier </c:v>
                </c:pt>
                <c:pt idx="1">
                  <c:v>Février </c:v>
                </c:pt>
                <c:pt idx="2">
                  <c:v>Mars </c:v>
                </c:pt>
                <c:pt idx="3">
                  <c:v>Avril </c:v>
                </c:pt>
                <c:pt idx="4">
                  <c:v>Mai </c:v>
                </c:pt>
                <c:pt idx="5">
                  <c:v>Juin </c:v>
                </c:pt>
                <c:pt idx="6">
                  <c:v>Juill</c:v>
                </c:pt>
                <c:pt idx="7">
                  <c:v>Aout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Sénégal!$B$4:$B$15</c:f>
              <c:numCache>
                <c:formatCode>General</c:formatCode>
                <c:ptCount val="12"/>
                <c:pt idx="0">
                  <c:v>9158</c:v>
                </c:pt>
                <c:pt idx="1">
                  <c:v>11222</c:v>
                </c:pt>
                <c:pt idx="2">
                  <c:v>21745</c:v>
                </c:pt>
                <c:pt idx="3">
                  <c:v>17611</c:v>
                </c:pt>
                <c:pt idx="4">
                  <c:v>25436</c:v>
                </c:pt>
                <c:pt idx="5">
                  <c:v>21122</c:v>
                </c:pt>
                <c:pt idx="6">
                  <c:v>10342</c:v>
                </c:pt>
                <c:pt idx="7">
                  <c:v>22337</c:v>
                </c:pt>
                <c:pt idx="8">
                  <c:v>7379</c:v>
                </c:pt>
                <c:pt idx="9">
                  <c:v>8464</c:v>
                </c:pt>
                <c:pt idx="10">
                  <c:v>22823</c:v>
                </c:pt>
                <c:pt idx="11">
                  <c:v>13509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5F-A34B-A56E-D1BB542FC803}"/>
            </c:ext>
          </c:extLst>
        </c:ser>
        <c:ser>
          <c:idx val="1"/>
          <c:order val="1"/>
          <c:tx>
            <c:strRef>
              <c:f>Sénégal!$C$3</c:f>
              <c:strCache>
                <c:ptCount val="1"/>
                <c:pt idx="0">
                  <c:v>Filles agees de 10 ans VPH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Sénégal!$A$4:$A$15</c:f>
              <c:strCache>
                <c:ptCount val="12"/>
                <c:pt idx="0">
                  <c:v>Janvier </c:v>
                </c:pt>
                <c:pt idx="1">
                  <c:v>Février </c:v>
                </c:pt>
                <c:pt idx="2">
                  <c:v>Mars </c:v>
                </c:pt>
                <c:pt idx="3">
                  <c:v>Avril </c:v>
                </c:pt>
                <c:pt idx="4">
                  <c:v>Mai </c:v>
                </c:pt>
                <c:pt idx="5">
                  <c:v>Juin </c:v>
                </c:pt>
                <c:pt idx="6">
                  <c:v>Juill</c:v>
                </c:pt>
                <c:pt idx="7">
                  <c:v>Aout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Sénégal!$C$4:$C$15</c:f>
              <c:numCache>
                <c:formatCode>General</c:formatCode>
                <c:ptCount val="12"/>
                <c:pt idx="0">
                  <c:v>1425</c:v>
                </c:pt>
                <c:pt idx="1">
                  <c:v>1745</c:v>
                </c:pt>
                <c:pt idx="2">
                  <c:v>2997</c:v>
                </c:pt>
                <c:pt idx="3">
                  <c:v>2010</c:v>
                </c:pt>
                <c:pt idx="4">
                  <c:v>3555</c:v>
                </c:pt>
                <c:pt idx="5">
                  <c:v>3678</c:v>
                </c:pt>
                <c:pt idx="6">
                  <c:v>2114</c:v>
                </c:pt>
                <c:pt idx="7">
                  <c:v>2928</c:v>
                </c:pt>
                <c:pt idx="8">
                  <c:v>1282</c:v>
                </c:pt>
                <c:pt idx="9">
                  <c:v>2095</c:v>
                </c:pt>
                <c:pt idx="10">
                  <c:v>4776</c:v>
                </c:pt>
                <c:pt idx="11">
                  <c:v>3171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5F-A34B-A56E-D1BB542FC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0776831"/>
        <c:axId val="1186190031"/>
      </c:barChart>
      <c:lineChart>
        <c:grouping val="standard"/>
        <c:varyColors val="0"/>
        <c:ser>
          <c:idx val="2"/>
          <c:order val="2"/>
          <c:tx>
            <c:strRef>
              <c:f>Sénégal!$D$3</c:f>
              <c:strCache>
                <c:ptCount val="1"/>
                <c:pt idx="0">
                  <c:v>CV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Sénégal!$A$4:$A$15</c:f>
              <c:strCache>
                <c:ptCount val="12"/>
                <c:pt idx="0">
                  <c:v>Janvier </c:v>
                </c:pt>
                <c:pt idx="1">
                  <c:v>Février </c:v>
                </c:pt>
                <c:pt idx="2">
                  <c:v>Mars </c:v>
                </c:pt>
                <c:pt idx="3">
                  <c:v>Avril </c:v>
                </c:pt>
                <c:pt idx="4">
                  <c:v>Mai </c:v>
                </c:pt>
                <c:pt idx="5">
                  <c:v>Juin </c:v>
                </c:pt>
                <c:pt idx="6">
                  <c:v>Juill</c:v>
                </c:pt>
                <c:pt idx="7">
                  <c:v>Aout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Sénégal!$D$4:$D$15</c:f>
              <c:numCache>
                <c:formatCode>0%</c:formatCode>
                <c:ptCount val="12"/>
                <c:pt idx="0">
                  <c:v>0.53808602834969521</c:v>
                </c:pt>
                <c:pt idx="1">
                  <c:v>0.59872206037163078</c:v>
                </c:pt>
                <c:pt idx="2">
                  <c:v>0.82502998996254318</c:v>
                </c:pt>
                <c:pt idx="3">
                  <c:v>0.87745978896859012</c:v>
                </c:pt>
                <c:pt idx="4">
                  <c:v>1.000870565769824</c:v>
                </c:pt>
                <c:pt idx="5">
                  <c:v>1.0408989644282323</c:v>
                </c:pt>
                <c:pt idx="6">
                  <c:v>0.97900667648262329</c:v>
                </c:pt>
                <c:pt idx="7">
                  <c:v>1.0206845055940461</c:v>
                </c:pt>
                <c:pt idx="8">
                  <c:v>0.95544838054202263</c:v>
                </c:pt>
                <c:pt idx="9">
                  <c:v>0.9096344896810048</c:v>
                </c:pt>
                <c:pt idx="10">
                  <c:v>0.94884814062232237</c:v>
                </c:pt>
                <c:pt idx="11">
                  <c:v>0.93592185472617329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5F-A34B-A56E-D1BB542FC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7268031"/>
        <c:axId val="1413366367"/>
      </c:lineChart>
      <c:catAx>
        <c:axId val="125077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86190031"/>
        <c:crosses val="autoZero"/>
        <c:auto val="1"/>
        <c:lblAlgn val="ctr"/>
        <c:lblOffset val="100"/>
        <c:noMultiLvlLbl val="0"/>
      </c:catAx>
      <c:valAx>
        <c:axId val="118619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0776831"/>
        <c:crosses val="autoZero"/>
        <c:crossBetween val="between"/>
      </c:valAx>
      <c:valAx>
        <c:axId val="1413366367"/>
        <c:scaling>
          <c:orientation val="minMax"/>
          <c:max val="1.100000000000000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17268031"/>
        <c:crosses val="max"/>
        <c:crossBetween val="between"/>
      </c:valAx>
      <c:catAx>
        <c:axId val="14172680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336636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27272727272728E-2"/>
          <c:y val="3.6659880739923406E-2"/>
          <c:w val="0.95833333333333337"/>
          <c:h val="0.895524631999986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97-4697-A466-2609E579B32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97-4697-A466-2609E579B32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97-4697-A466-2609E579B32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97-4697-A466-2609E579B32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97-4697-A466-2609E579B323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97-4697-A466-2609E579B323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97-4697-A466-2609E579B323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97-4697-A466-2609E579B323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797-4697-A466-2609E579B323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797-4697-A466-2609E579B323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797-4697-A466-2609E579B32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797-4697-A466-2609E579B3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Feuil1!$B$4:$B$15</c:f>
              <c:strCache>
                <c:ptCount val="12"/>
                <c:pt idx="0">
                  <c:v>Janvier 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Feuil1!$C$4:$C$15</c:f>
              <c:numCache>
                <c:formatCode>0%</c:formatCode>
                <c:ptCount val="12"/>
                <c:pt idx="0">
                  <c:v>1.07</c:v>
                </c:pt>
                <c:pt idx="1">
                  <c:v>1.04</c:v>
                </c:pt>
                <c:pt idx="2">
                  <c:v>0.42</c:v>
                </c:pt>
                <c:pt idx="3">
                  <c:v>0.09</c:v>
                </c:pt>
                <c:pt idx="4">
                  <c:v>0.14000000000000001</c:v>
                </c:pt>
                <c:pt idx="5">
                  <c:v>0.22</c:v>
                </c:pt>
                <c:pt idx="6">
                  <c:v>0.26</c:v>
                </c:pt>
                <c:pt idx="7">
                  <c:v>0.32</c:v>
                </c:pt>
                <c:pt idx="8">
                  <c:v>0.42</c:v>
                </c:pt>
                <c:pt idx="9">
                  <c:v>0.42</c:v>
                </c:pt>
                <c:pt idx="10">
                  <c:v>0.72</c:v>
                </c:pt>
                <c:pt idx="1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797-4697-A466-2609E579B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637929791"/>
        <c:axId val="637928959"/>
      </c:barChart>
      <c:catAx>
        <c:axId val="637929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928959"/>
        <c:crosses val="autoZero"/>
        <c:auto val="1"/>
        <c:lblAlgn val="ctr"/>
        <c:lblOffset val="100"/>
        <c:noMultiLvlLbl val="0"/>
      </c:catAx>
      <c:valAx>
        <c:axId val="63792895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37929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Feuil1!$A$8</c:f>
              <c:strCache>
                <c:ptCount val="1"/>
                <c:pt idx="0">
                  <c:v>HPV1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softEdge rad="0"/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softEdge rad="0"/>
              </a:effectLst>
            </c:spPr>
          </c:marker>
          <c:cat>
            <c:numRef>
              <c:f>Feuil1!$B$7:$E$7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Feuil1!$B$8:$E$8</c:f>
              <c:numCache>
                <c:formatCode>0%</c:formatCode>
                <c:ptCount val="4"/>
                <c:pt idx="0">
                  <c:v>0.94</c:v>
                </c:pt>
                <c:pt idx="1">
                  <c:v>0.51</c:v>
                </c:pt>
                <c:pt idx="2">
                  <c:v>0.44</c:v>
                </c:pt>
                <c:pt idx="3">
                  <c:v>0.22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2B-F742-8952-F222F719FDDC}"/>
            </c:ext>
          </c:extLst>
        </c:ser>
        <c:ser>
          <c:idx val="1"/>
          <c:order val="1"/>
          <c:tx>
            <c:strRef>
              <c:f>Feuil1!$A$9</c:f>
              <c:strCache>
                <c:ptCount val="1"/>
                <c:pt idx="0">
                  <c:v>HPV2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Feuil1!$B$7:$E$7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Feuil1!$B$9:$E$9</c:f>
              <c:numCache>
                <c:formatCode>0%</c:formatCode>
                <c:ptCount val="4"/>
                <c:pt idx="0">
                  <c:v>0.27</c:v>
                </c:pt>
                <c:pt idx="1">
                  <c:v>0.35</c:v>
                </c:pt>
                <c:pt idx="2">
                  <c:v>0.24</c:v>
                </c:pt>
                <c:pt idx="3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2B-F742-8952-F222F719F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367823"/>
        <c:axId val="385245391"/>
      </c:lineChart>
      <c:catAx>
        <c:axId val="57036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5245391"/>
        <c:crosses val="autoZero"/>
        <c:auto val="1"/>
        <c:lblAlgn val="ctr"/>
        <c:lblOffset val="100"/>
        <c:noMultiLvlLbl val="0"/>
      </c:catAx>
      <c:valAx>
        <c:axId val="385245391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0367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122C0-4AE3-4A26-BFE0-2222733DD0BE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A16E2-C0C5-41CF-8CE5-3E8EEC00CC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68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District</a:t>
            </a:r>
            <a:r>
              <a:rPr lang="fr-FR" baseline="0" dirty="0"/>
              <a:t> test : </a:t>
            </a:r>
            <a:r>
              <a:rPr lang="fr-FR" dirty="0"/>
              <a:t>Mékhe, Dakar Ouest,</a:t>
            </a:r>
            <a:r>
              <a:rPr lang="fr-FR" baseline="0" dirty="0"/>
              <a:t> </a:t>
            </a:r>
          </a:p>
          <a:p>
            <a:r>
              <a:rPr lang="fr-FR" baseline="0" dirty="0"/>
              <a:t>Phase test de routinisation : </a:t>
            </a:r>
            <a:r>
              <a:rPr lang="fr-FR" baseline="0" dirty="0" err="1"/>
              <a:t>Khombole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A16E2-C0C5-41CF-8CE5-3E8EEC00CC3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46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DFD1-0EC1-4676-BED7-082CA73C0C5D}" type="datetimeFigureOut">
              <a:rPr lang="fr-FR" smtClean="0"/>
              <a:t>25/05/2024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C28-78B2-48CF-9EF2-A3BC9917DF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624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DFD1-0EC1-4676-BED7-082CA73C0C5D}" type="datetimeFigureOut">
              <a:rPr lang="fr-FR" smtClean="0"/>
              <a:t>25/05/2024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C28-78B2-48CF-9EF2-A3BC9917DF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01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DFD1-0EC1-4676-BED7-082CA73C0C5D}" type="datetimeFigureOut">
              <a:rPr lang="fr-FR" smtClean="0"/>
              <a:t>25/05/2024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C28-78B2-48CF-9EF2-A3BC9917DF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485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DFD1-0EC1-4676-BED7-082CA73C0C5D}" type="datetimeFigureOut">
              <a:rPr lang="fr-FR" smtClean="0"/>
              <a:t>25/05/2024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C28-78B2-48CF-9EF2-A3BC9917DF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469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DFD1-0EC1-4676-BED7-082CA73C0C5D}" type="datetimeFigureOut">
              <a:rPr lang="fr-FR" smtClean="0"/>
              <a:t>25/05/2024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C28-78B2-48CF-9EF2-A3BC9917DF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479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DFD1-0EC1-4676-BED7-082CA73C0C5D}" type="datetimeFigureOut">
              <a:rPr lang="fr-FR" smtClean="0"/>
              <a:t>25/05/2024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C28-78B2-48CF-9EF2-A3BC9917DF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40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DFD1-0EC1-4676-BED7-082CA73C0C5D}" type="datetimeFigureOut">
              <a:rPr lang="fr-FR" smtClean="0"/>
              <a:t>25/05/2024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C28-78B2-48CF-9EF2-A3BC9917DF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00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DFD1-0EC1-4676-BED7-082CA73C0C5D}" type="datetimeFigureOut">
              <a:rPr lang="fr-FR" smtClean="0"/>
              <a:t>25/05/2024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C28-78B2-48CF-9EF2-A3BC9917DF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109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DFD1-0EC1-4676-BED7-082CA73C0C5D}" type="datetimeFigureOut">
              <a:rPr lang="fr-FR" smtClean="0"/>
              <a:t>25/05/2024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C28-78B2-48CF-9EF2-A3BC9917DF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32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DFD1-0EC1-4676-BED7-082CA73C0C5D}" type="datetimeFigureOut">
              <a:rPr lang="fr-FR" smtClean="0"/>
              <a:t>25/05/2024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C28-78B2-48CF-9EF2-A3BC9917DF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79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DFD1-0EC1-4676-BED7-082CA73C0C5D}" type="datetimeFigureOut">
              <a:rPr lang="fr-FR" smtClean="0"/>
              <a:t>25/05/2024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C28-78B2-48CF-9EF2-A3BC9917DF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090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6DFD1-0EC1-4676-BED7-082CA73C0C5D}" type="datetimeFigureOut">
              <a:rPr lang="fr-FR" smtClean="0"/>
              <a:t>25/05/2024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16C28-78B2-48CF-9EF2-A3BC9917DF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54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5">
            <a:extLst>
              <a:ext uri="{FF2B5EF4-FFF2-40B4-BE49-F238E27FC236}">
                <a16:creationId xmlns:a16="http://schemas.microsoft.com/office/drawing/2014/main" id="{B044C03E-EF56-1BCB-F14E-C71910FE0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" y="18599"/>
            <a:ext cx="6205192" cy="430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ZoneTexte 2">
            <a:extLst>
              <a:ext uri="{FF2B5EF4-FFF2-40B4-BE49-F238E27FC236}">
                <a16:creationId xmlns:a16="http://schemas.microsoft.com/office/drawing/2014/main" id="{261FA7C1-0E22-FC68-40FD-3648B5287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032" y="576036"/>
            <a:ext cx="5124818" cy="36723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altLang="fr-FR" sz="2000" dirty="0"/>
              <a:t>RÉPUBLIQUE DU SÉNÉGAL</a:t>
            </a:r>
          </a:p>
          <a:p>
            <a:pPr algn="ctr">
              <a:lnSpc>
                <a:spcPct val="150000"/>
              </a:lnSpc>
            </a:pPr>
            <a:r>
              <a:rPr lang="fr-FR" altLang="fr-FR" sz="2000" dirty="0"/>
              <a:t>----------</a:t>
            </a:r>
          </a:p>
          <a:p>
            <a:pPr algn="ctr">
              <a:lnSpc>
                <a:spcPct val="150000"/>
              </a:lnSpc>
            </a:pPr>
            <a:r>
              <a:rPr lang="fr-FR" altLang="fr-FR" sz="2000" dirty="0"/>
              <a:t>MINISTÈRE DE LA SANTE ET DE L'ACTION SOCIALE</a:t>
            </a:r>
          </a:p>
          <a:p>
            <a:pPr algn="ctr">
              <a:lnSpc>
                <a:spcPct val="150000"/>
              </a:lnSpc>
            </a:pPr>
            <a:r>
              <a:rPr lang="fr-FR" altLang="fr-FR" sz="2000" dirty="0"/>
              <a:t>DIRECTION GENERALE DE LA SANTE</a:t>
            </a:r>
          </a:p>
          <a:p>
            <a:pPr algn="ctr">
              <a:lnSpc>
                <a:spcPct val="150000"/>
              </a:lnSpc>
            </a:pPr>
            <a:r>
              <a:rPr lang="fr-FR" altLang="fr-FR" sz="2000" dirty="0"/>
              <a:t>DIRECTION DE LA PREVENTION</a:t>
            </a:r>
          </a:p>
          <a:p>
            <a:pPr algn="ctr">
              <a:lnSpc>
                <a:spcPct val="150000"/>
              </a:lnSpc>
            </a:pPr>
            <a:endParaRPr lang="fr-FR" altLang="fr-FR" sz="2000" dirty="0"/>
          </a:p>
          <a:p>
            <a:pPr algn="ctr">
              <a:lnSpc>
                <a:spcPct val="150000"/>
              </a:lnSpc>
            </a:pPr>
            <a:endParaRPr lang="fr-FR" altLang="fr-FR" sz="1714" dirty="0"/>
          </a:p>
        </p:txBody>
      </p:sp>
      <p:pic>
        <p:nvPicPr>
          <p:cNvPr id="4101" name="Picture 6">
            <a:extLst>
              <a:ext uri="{FF2B5EF4-FFF2-40B4-BE49-F238E27FC236}">
                <a16:creationId xmlns:a16="http://schemas.microsoft.com/office/drawing/2014/main" id="{E9D82452-5255-067E-6E5D-2EF571D09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822" y="150488"/>
            <a:ext cx="674688" cy="56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6">
            <a:extLst>
              <a:ext uri="{FF2B5EF4-FFF2-40B4-BE49-F238E27FC236}">
                <a16:creationId xmlns:a16="http://schemas.microsoft.com/office/drawing/2014/main" id="{2D237113-F8C4-553E-EF4A-2615E105E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709" y="91849"/>
            <a:ext cx="84591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426" y="3535756"/>
            <a:ext cx="826029" cy="789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5AAD213-356A-8149-9900-554A82FD4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7" y="4324957"/>
            <a:ext cx="6153025" cy="253304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595D781-AEAC-4C4B-8D90-8C12DFBEBFDB}"/>
              </a:ext>
            </a:extLst>
          </p:cNvPr>
          <p:cNvSpPr txBox="1"/>
          <p:nvPr/>
        </p:nvSpPr>
        <p:spPr>
          <a:xfrm>
            <a:off x="6226942" y="4375760"/>
            <a:ext cx="5965057" cy="2554545"/>
          </a:xfrm>
          <a:prstGeom prst="rect">
            <a:avLst/>
          </a:prstGeom>
          <a:solidFill>
            <a:srgbClr val="C017A3"/>
          </a:solidFill>
        </p:spPr>
        <p:txBody>
          <a:bodyPr wrap="square" rtlCol="0">
            <a:spAutoFit/>
          </a:bodyPr>
          <a:lstStyle/>
          <a:p>
            <a:pPr algn="ctr"/>
            <a:endParaRPr lang="fr-FR" sz="2800" dirty="0">
              <a:solidFill>
                <a:schemeClr val="bg1"/>
              </a:solidFill>
            </a:endParaRP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VACCINATION ANTI HPV 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DANS LE PEV DE ROUTINE</a:t>
            </a:r>
          </a:p>
          <a:p>
            <a:pPr algn="ctr"/>
            <a:endParaRPr lang="fr-FR" b="1" i="1" dirty="0">
              <a:solidFill>
                <a:schemeClr val="bg1"/>
              </a:solidFill>
            </a:endParaRPr>
          </a:p>
          <a:p>
            <a:pPr algn="ctr"/>
            <a:r>
              <a:rPr lang="fr-FR" b="1" i="1" dirty="0">
                <a:solidFill>
                  <a:schemeClr val="bg1"/>
                </a:solidFill>
              </a:rPr>
              <a:t>Dr </a:t>
            </a:r>
            <a:r>
              <a:rPr lang="fr-FR" b="1" i="1" dirty="0" err="1">
                <a:solidFill>
                  <a:schemeClr val="bg1"/>
                </a:solidFill>
              </a:rPr>
              <a:t>Ousseynou</a:t>
            </a:r>
            <a:r>
              <a:rPr lang="fr-FR" b="1" i="1" dirty="0">
                <a:solidFill>
                  <a:schemeClr val="bg1"/>
                </a:solidFill>
              </a:rPr>
              <a:t> BADIANE Coordonnateur du PEV DP/MSAS</a:t>
            </a:r>
          </a:p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1591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1030764" y="89452"/>
            <a:ext cx="9959009" cy="946644"/>
          </a:xfr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Performances HPV1 par district 2021</a:t>
            </a:r>
          </a:p>
        </p:txBody>
      </p:sp>
      <p:sp>
        <p:nvSpPr>
          <p:cNvPr id="43010" name="Espace réservé du contenu 2"/>
          <p:cNvSpPr>
            <a:spLocks noGrp="1"/>
          </p:cNvSpPr>
          <p:nvPr>
            <p:ph idx="1"/>
          </p:nvPr>
        </p:nvSpPr>
        <p:spPr>
          <a:xfrm>
            <a:off x="1277007" y="1173163"/>
            <a:ext cx="8936969" cy="54250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29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FR" sz="2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D755B7-D81C-DB4C-AC6D-9D9A28D68E18}"/>
              </a:ext>
            </a:extLst>
          </p:cNvPr>
          <p:cNvSpPr txBox="1"/>
          <p:nvPr/>
        </p:nvSpPr>
        <p:spPr>
          <a:xfrm>
            <a:off x="9394371" y="3243943"/>
            <a:ext cx="260168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CV HPV1 : 44%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CV HPV2 : 24%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AC9AAE2-77E8-4B43-A296-1CEC8B587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63" y="1131383"/>
            <a:ext cx="8191295" cy="54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64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1030764" y="89452"/>
            <a:ext cx="9959009" cy="946644"/>
          </a:xfr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Tendance des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CVs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de 2019 à 2022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49B0100F-47A2-144D-B75A-16FE1B82DD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694640"/>
              </p:ext>
            </p:extLst>
          </p:nvPr>
        </p:nvGraphicFramePr>
        <p:xfrm>
          <a:off x="1253068" y="1388534"/>
          <a:ext cx="9601200" cy="452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094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ED280-AD18-FF17-7873-8742A9DC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  <a:solidFill>
            <a:srgbClr val="C017A3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DÉFIS MAJEURS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9587AF-E7F2-CD1C-3CCD-CE56D75B2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677708"/>
            <a:ext cx="10972800" cy="48612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/>
              <a:t>Hésitation vaccinale à cause des rumeurs et des fake news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/>
              <a:t>Le rattrapage multi cohorte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/>
              <a:t>Climat Social (Grèves récurrentes ; rétention d’information, boycott du PEV)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7DD755-0806-9AA5-679B-366828AC11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55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36A40-BBA7-4940-B25E-CCBC0D33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921"/>
            <a:ext cx="10515600" cy="850358"/>
          </a:xfrm>
          <a:solidFill>
            <a:srgbClr val="C017A3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Stratégies </a:t>
            </a:r>
            <a:r>
              <a:rPr lang="fr-F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 relance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EA847-42B6-454C-A29B-DDAA646A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25" y="1364842"/>
            <a:ext cx="6607856" cy="430782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/>
              <a:t>MEO plan de communication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/>
              <a:t>Sensibilisation des associations féminines du Sénégal sur le cancer du col ce l’utérus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/>
              <a:t>Elaboration plan d’accélération par les districts et RM avec des stratégies innovantes (Ronde des jeunes filles…)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/>
              <a:t>Reprise des activités avancées au niveau des écoles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/>
              <a:t>Intensification des stratégies communautaires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/>
              <a:t>Profiter des AVS d’autres vaccins pour rattraper le HPV ( campagne VPI; campagne RR, accélération VAC…)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/>
              <a:t>Élargissement des cibles jusqu’à 15 ans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/>
              <a:t>Intégration de la vaccination anti HPV dans les activités de « octobre rose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9652F6-DA0A-CE43-B483-CA9DE8F34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181" y="2308302"/>
            <a:ext cx="5279091" cy="24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68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1255" y="2532652"/>
            <a:ext cx="5913783" cy="1325563"/>
          </a:xfrm>
          <a:solidFill>
            <a:srgbClr val="C017A3"/>
          </a:solidFill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MERCI DE VOTRE AIMABLE ATTENTION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331ED1-53BD-A447-9207-7298BCC69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91" y="237068"/>
            <a:ext cx="531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7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09483"/>
            <a:ext cx="10515600" cy="860560"/>
          </a:xfrm>
          <a:solidFill>
            <a:srgbClr val="C017A3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39242"/>
            <a:ext cx="10515600" cy="510046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200" dirty="0"/>
              <a:t>Premier cancer gynécologique au Sénégal: 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200" dirty="0"/>
              <a:t>34 % des cas incidents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200" dirty="0"/>
              <a:t> 30% des décès par cancer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200" dirty="0"/>
              <a:t>Prévalence  PVH : 12,6% au Sénégal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200" dirty="0"/>
              <a:t>Presque toutes les femmes ont été en contact avec le VPH dont 77% à risque d’être infectées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3303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75098"/>
            <a:ext cx="10515600" cy="763284"/>
          </a:xfrm>
          <a:solidFill>
            <a:srgbClr val="C017A3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STRATÉGIES DE LUTTE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46945"/>
            <a:ext cx="10515600" cy="506962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200" b="1" dirty="0"/>
              <a:t>Prévention Primaire</a:t>
            </a:r>
            <a:r>
              <a:rPr lang="fr-FR" sz="3200" dirty="0"/>
              <a:t>:  </a:t>
            </a:r>
            <a:r>
              <a:rPr lang="fr-FR" sz="3200" dirty="0">
                <a:solidFill>
                  <a:srgbClr val="FF0000"/>
                </a:solidFill>
              </a:rPr>
              <a:t>Vaccination contre HPV (idéalement avant le premier rapport sexuel)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200" b="1" dirty="0"/>
              <a:t>Prévention secondaire</a:t>
            </a:r>
            <a:r>
              <a:rPr lang="fr-FR" sz="3200" dirty="0"/>
              <a:t>: Dépistage précoce et systématique des lésions précancéreuses, Traitement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200" b="1" dirty="0"/>
              <a:t>Prévention Tertiaire</a:t>
            </a:r>
            <a:r>
              <a:rPr lang="fr-FR" sz="3200" dirty="0"/>
              <a:t>: soins palliatifs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200" b="1" dirty="0"/>
              <a:t>Vaccination anti VPH introduite en Octobre 2018 au Sénégal est la stratégie la mieux adaptée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0952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B79BB-307E-B552-B83E-7D2363B7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"/>
            <a:ext cx="8799306" cy="944880"/>
          </a:xfrm>
          <a:solidFill>
            <a:srgbClr val="C017A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Vaccination anti-HPV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3DF14E-55BF-7318-749B-7095F16333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Google Shape;139;p4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9D8E4A27-B6D5-98E8-42DA-150C94DAD6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9875"/>
          <a:stretch/>
        </p:blipFill>
        <p:spPr>
          <a:xfrm>
            <a:off x="9302226" y="44624"/>
            <a:ext cx="2820859" cy="37701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1B965B-D1A3-E3B7-A24B-EA21C6055DA7}"/>
              </a:ext>
            </a:extLst>
          </p:cNvPr>
          <p:cNvSpPr txBox="1">
            <a:spLocks/>
          </p:cNvSpPr>
          <p:nvPr/>
        </p:nvSpPr>
        <p:spPr>
          <a:xfrm>
            <a:off x="334110" y="1082842"/>
            <a:ext cx="8889124" cy="498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/>
              <a:t>Mise en place d’un comité de pilotage (2013)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/>
              <a:t>MEO du Démo à </a:t>
            </a:r>
            <a:r>
              <a:rPr lang="fr-FR" dirty="0" err="1"/>
              <a:t>Mékhé</a:t>
            </a:r>
            <a:r>
              <a:rPr lang="fr-FR" dirty="0"/>
              <a:t> et Dakar Ouest (2014- 2016)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/>
              <a:t>Enrôlement du DS de </a:t>
            </a:r>
            <a:r>
              <a:rPr lang="fr-FR" dirty="0" err="1"/>
              <a:t>Khombole</a:t>
            </a:r>
            <a:r>
              <a:rPr lang="fr-FR" dirty="0"/>
              <a:t> à partir de 2016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/>
              <a:t>Couvertures vaccinales de plus de 90%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/>
              <a:t> Vaccination de plus de 50 000 Filles âgées de 09 ans(+ de 100 000 doses administrées)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/>
              <a:t>Introduction à l’échelle en routine en octobre 2018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321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B79BB-307E-B552-B83E-7D2363B7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5"/>
            <a:ext cx="8651950" cy="978930"/>
          </a:xfrm>
          <a:solidFill>
            <a:srgbClr val="C017A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Vaccination anti-HPV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3DF14E-55BF-7318-749B-7095F16333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Google Shape;139;p4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9D8E4A27-B6D5-98E8-42DA-150C94DAD6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9875"/>
          <a:stretch/>
        </p:blipFill>
        <p:spPr>
          <a:xfrm>
            <a:off x="9302226" y="44624"/>
            <a:ext cx="2820859" cy="37701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025184B-B6F1-B244-8DCA-7E33091C5E15}"/>
              </a:ext>
            </a:extLst>
          </p:cNvPr>
          <p:cNvSpPr txBox="1">
            <a:spLocks/>
          </p:cNvSpPr>
          <p:nvPr/>
        </p:nvSpPr>
        <p:spPr>
          <a:xfrm>
            <a:off x="154336" y="1023554"/>
            <a:ext cx="8954814" cy="512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3200" dirty="0"/>
              <a:t>Cibles: Filles âgées de 09 ans( rattrapage jusqu’à 15 ans)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3200" dirty="0"/>
              <a:t> Calendrier de 2 doses espacées d’au moins 6 mois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3200" dirty="0"/>
              <a:t> stratégies de routine: fixe ; fixe déplacée; avancée et mobile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3200" dirty="0"/>
              <a:t>Lieux de vaccination: Postes et Centres de Santé, Ecoles primaires,  </a:t>
            </a:r>
            <a:r>
              <a:rPr lang="fr-FR" sz="3200" i="1" dirty="0"/>
              <a:t>Daaras, Cases de </a:t>
            </a:r>
            <a:r>
              <a:rPr lang="fr-FR" sz="3200" i="1" dirty="0" err="1"/>
              <a:t>santé,sites</a:t>
            </a:r>
            <a:r>
              <a:rPr lang="fr-FR" sz="3200" i="1" dirty="0"/>
              <a:t> communautaires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3200" i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3200" dirty="0"/>
          </a:p>
        </p:txBody>
      </p:sp>
      <p:sp>
        <p:nvSpPr>
          <p:cNvPr id="7" name="Explosion 2 6">
            <a:extLst>
              <a:ext uri="{FF2B5EF4-FFF2-40B4-BE49-F238E27FC236}">
                <a16:creationId xmlns:a16="http://schemas.microsoft.com/office/drawing/2014/main" id="{DED083CB-355D-6D81-153C-46FA85105B3E}"/>
              </a:ext>
            </a:extLst>
          </p:cNvPr>
          <p:cNvSpPr/>
          <p:nvPr/>
        </p:nvSpPr>
        <p:spPr>
          <a:xfrm>
            <a:off x="2015006" y="5216232"/>
            <a:ext cx="6713200" cy="1505243"/>
          </a:xfrm>
          <a:prstGeom prst="irregularSeal2">
            <a:avLst/>
          </a:prstGeom>
          <a:solidFill>
            <a:srgbClr val="C017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Le vaccination est gratuite</a:t>
            </a:r>
          </a:p>
        </p:txBody>
      </p:sp>
    </p:spTree>
    <p:extLst>
      <p:ext uri="{BB962C8B-B14F-4D97-AF65-F5344CB8AC3E}">
        <p14:creationId xmlns:p14="http://schemas.microsoft.com/office/powerpoint/2010/main" val="203450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468412" y="259804"/>
            <a:ext cx="11465169" cy="1152525"/>
          </a:xfr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Evolution de couvertures vaccinales 2019</a:t>
            </a:r>
          </a:p>
        </p:txBody>
      </p:sp>
      <p:sp>
        <p:nvSpPr>
          <p:cNvPr id="43010" name="Espace réservé du contenu 2"/>
          <p:cNvSpPr>
            <a:spLocks noGrp="1"/>
          </p:cNvSpPr>
          <p:nvPr>
            <p:ph idx="1"/>
          </p:nvPr>
        </p:nvSpPr>
        <p:spPr>
          <a:xfrm>
            <a:off x="1277007" y="1173163"/>
            <a:ext cx="8936969" cy="54250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29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FR" sz="2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E91FB973-86AF-A54B-AA40-A3C91A6323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585420"/>
              </p:ext>
            </p:extLst>
          </p:nvPr>
        </p:nvGraphicFramePr>
        <p:xfrm>
          <a:off x="468412" y="1591733"/>
          <a:ext cx="11465169" cy="500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491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1030764" y="89452"/>
            <a:ext cx="9959009" cy="946644"/>
          </a:xfr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Performances HPV1 par district 2019</a:t>
            </a:r>
          </a:p>
        </p:txBody>
      </p:sp>
      <p:sp>
        <p:nvSpPr>
          <p:cNvPr id="43010" name="Espace réservé du contenu 2"/>
          <p:cNvSpPr>
            <a:spLocks noGrp="1"/>
          </p:cNvSpPr>
          <p:nvPr>
            <p:ph idx="1"/>
          </p:nvPr>
        </p:nvSpPr>
        <p:spPr>
          <a:xfrm>
            <a:off x="1277007" y="1173163"/>
            <a:ext cx="8936969" cy="54250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29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FR" sz="2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670B45D-5608-0A41-9441-552D6DFB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63" y="1173163"/>
            <a:ext cx="9959009" cy="56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7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1030764" y="89452"/>
            <a:ext cx="9959009" cy="946644"/>
          </a:xfr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Impact du COVID19 sur le HPV 2020</a:t>
            </a:r>
          </a:p>
        </p:txBody>
      </p:sp>
      <p:sp>
        <p:nvSpPr>
          <p:cNvPr id="43010" name="Espace réservé du contenu 2"/>
          <p:cNvSpPr>
            <a:spLocks noGrp="1"/>
          </p:cNvSpPr>
          <p:nvPr>
            <p:ph idx="1"/>
          </p:nvPr>
        </p:nvSpPr>
        <p:spPr>
          <a:xfrm>
            <a:off x="1277007" y="1173163"/>
            <a:ext cx="8936969" cy="4770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29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FR" sz="2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B5CD27-312F-0846-84F4-B4D9903D3CA3}"/>
              </a:ext>
            </a:extLst>
          </p:cNvPr>
          <p:cNvSpPr txBox="1"/>
          <p:nvPr/>
        </p:nvSpPr>
        <p:spPr>
          <a:xfrm>
            <a:off x="3065682" y="6237123"/>
            <a:ext cx="5889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Evolution des CV HPV1 de Janvier à Décembre 2020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BFC500C-F603-A414-50E7-91B961D2DD93}"/>
              </a:ext>
            </a:extLst>
          </p:cNvPr>
          <p:cNvGrpSpPr/>
          <p:nvPr/>
        </p:nvGrpSpPr>
        <p:grpSpPr>
          <a:xfrm>
            <a:off x="1030764" y="1144953"/>
            <a:ext cx="9959009" cy="4917180"/>
            <a:chOff x="1030764" y="1144953"/>
            <a:chExt cx="9959009" cy="4917180"/>
          </a:xfrm>
        </p:grpSpPr>
        <p:graphicFrame>
          <p:nvGraphicFramePr>
            <p:cNvPr id="6" name="Graphique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94737562"/>
                </p:ext>
              </p:extLst>
            </p:nvPr>
          </p:nvGraphicFramePr>
          <p:xfrm>
            <a:off x="1030764" y="1144953"/>
            <a:ext cx="9959009" cy="49171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ZoneTexte 9"/>
            <p:cNvSpPr txBox="1"/>
            <p:nvPr/>
          </p:nvSpPr>
          <p:spPr>
            <a:xfrm>
              <a:off x="2687033" y="2029536"/>
              <a:ext cx="2042733" cy="738664"/>
            </a:xfrm>
            <a:prstGeom prst="rect">
              <a:avLst/>
            </a:prstGeom>
            <a:solidFill>
              <a:srgbClr val="BFBFBF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Enregistrement premier cas de Covid_19 au Sénégal le  2 mars</a:t>
              </a:r>
            </a:p>
          </p:txBody>
        </p:sp>
        <p:sp>
          <p:nvSpPr>
            <p:cNvPr id="11" name="Flèche vers le bas 9"/>
            <p:cNvSpPr/>
            <p:nvPr/>
          </p:nvSpPr>
          <p:spPr>
            <a:xfrm rot="21240000">
              <a:off x="3085933" y="2811995"/>
              <a:ext cx="323740" cy="487295"/>
            </a:xfrm>
            <a:custGeom>
              <a:avLst>
                <a:gd name="f0" fmla="val 16178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+- 21600 0 f20"/>
                <a:gd name="f28" fmla="*/ 0 f21 1"/>
                <a:gd name="f29" fmla="*/ 21600 f21 1"/>
                <a:gd name="f30" fmla="*/ f19 f12 1"/>
                <a:gd name="f31" fmla="*/ f20 f13 1"/>
                <a:gd name="f32" fmla="+- f24 0 f3"/>
                <a:gd name="f33" fmla="+- f25 0 f3"/>
                <a:gd name="f34" fmla="*/ f27 f19 1"/>
                <a:gd name="f35" fmla="*/ f28 1 f21"/>
                <a:gd name="f36" fmla="*/ f29 1 f21"/>
                <a:gd name="f37" fmla="*/ f26 f12 1"/>
                <a:gd name="f38" fmla="*/ f34 1 10800"/>
                <a:gd name="f39" fmla="*/ f35 f13 1"/>
                <a:gd name="f40" fmla="*/ f35 f12 1"/>
                <a:gd name="f41" fmla="*/ f36 f12 1"/>
                <a:gd name="f42" fmla="+- f20 f38 0"/>
                <a:gd name="f43" fmla="*/ f42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39" r="f37" b="f43"/>
              <a:pathLst>
                <a:path w="21600" h="21600">
                  <a:moveTo>
                    <a:pt x="f19" y="f7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8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7"/>
                  </a:lnTo>
                  <a:close/>
                </a:path>
              </a:pathLst>
            </a:custGeom>
            <a:solidFill>
              <a:srgbClr val="BFBFBF"/>
            </a:solidFill>
            <a:ln w="9528" cap="rnd">
              <a:solidFill>
                <a:srgbClr val="44546A"/>
              </a:solidFill>
              <a:prstDash val="solid"/>
              <a:round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89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1030764" y="89452"/>
            <a:ext cx="9959009" cy="946644"/>
          </a:xfrm>
          <a:solidFill>
            <a:srgbClr val="C017A3"/>
          </a:solidFill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Performances HPV1 par district 2020</a:t>
            </a:r>
          </a:p>
        </p:txBody>
      </p:sp>
      <p:sp>
        <p:nvSpPr>
          <p:cNvPr id="43010" name="Espace réservé du contenu 2"/>
          <p:cNvSpPr>
            <a:spLocks noGrp="1"/>
          </p:cNvSpPr>
          <p:nvPr>
            <p:ph idx="1"/>
          </p:nvPr>
        </p:nvSpPr>
        <p:spPr>
          <a:xfrm>
            <a:off x="1277007" y="1173163"/>
            <a:ext cx="8936969" cy="54250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29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FR" sz="2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D7A7114-A56A-4747-8696-4CBE1EEFE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64" y="1220012"/>
            <a:ext cx="8494235" cy="509049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9E35356-CFE5-234E-B529-82156BDAA66D}"/>
              </a:ext>
            </a:extLst>
          </p:cNvPr>
          <p:cNvSpPr txBox="1"/>
          <p:nvPr/>
        </p:nvSpPr>
        <p:spPr>
          <a:xfrm>
            <a:off x="9394371" y="3243943"/>
            <a:ext cx="260168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CV HPV1 : 51%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CV HPV2 : 35% </a:t>
            </a:r>
          </a:p>
        </p:txBody>
      </p:sp>
    </p:spTree>
    <p:extLst>
      <p:ext uri="{BB962C8B-B14F-4D97-AF65-F5344CB8AC3E}">
        <p14:creationId xmlns:p14="http://schemas.microsoft.com/office/powerpoint/2010/main" val="34865920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15493</TotalTime>
  <Words>477</Words>
  <Application>Microsoft Macintosh PowerPoint</Application>
  <PresentationFormat>Grand écran</PresentationFormat>
  <Paragraphs>66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Wingdings</vt:lpstr>
      <vt:lpstr>Thème Office</vt:lpstr>
      <vt:lpstr>Présentation PowerPoint</vt:lpstr>
      <vt:lpstr>INTRODUCTION</vt:lpstr>
      <vt:lpstr>STRATÉGIES DE LUTTE</vt:lpstr>
      <vt:lpstr>Vaccination anti-HPV</vt:lpstr>
      <vt:lpstr>Vaccination anti-HPV</vt:lpstr>
      <vt:lpstr>Evolution de couvertures vaccinales 2019</vt:lpstr>
      <vt:lpstr>Performances HPV1 par district 2019</vt:lpstr>
      <vt:lpstr>Impact du COVID19 sur le HPV 2020</vt:lpstr>
      <vt:lpstr>Performances HPV1 par district 2020</vt:lpstr>
      <vt:lpstr>Performances HPV1 par district 2021</vt:lpstr>
      <vt:lpstr>Tendance des CVs de 2019 à 2022</vt:lpstr>
      <vt:lpstr>DÉFIS MAJEURS</vt:lpstr>
      <vt:lpstr>Stratégies de relance</vt:lpstr>
      <vt:lpstr>MERCI DE VOTRE AIMABLE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ousseynou badiane</cp:lastModifiedBy>
  <cp:revision>15</cp:revision>
  <dcterms:modified xsi:type="dcterms:W3CDTF">2024-05-25T13:49:36Z</dcterms:modified>
</cp:coreProperties>
</file>