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1"/>
  </p:notesMasterIdLst>
  <p:sldIdLst>
    <p:sldId id="256" r:id="rId2"/>
    <p:sldId id="2147470193" r:id="rId3"/>
    <p:sldId id="2147470181" r:id="rId4"/>
    <p:sldId id="2147470152" r:id="rId5"/>
    <p:sldId id="263" r:id="rId6"/>
    <p:sldId id="360" r:id="rId7"/>
    <p:sldId id="359" r:id="rId8"/>
    <p:sldId id="2147470182" r:id="rId9"/>
    <p:sldId id="283" r:id="rId10"/>
    <p:sldId id="285" r:id="rId11"/>
    <p:sldId id="654" r:id="rId12"/>
    <p:sldId id="2147470183" r:id="rId13"/>
    <p:sldId id="361" r:id="rId14"/>
    <p:sldId id="2147470185" r:id="rId15"/>
    <p:sldId id="2147470190" r:id="rId16"/>
    <p:sldId id="2147470191" r:id="rId17"/>
    <p:sldId id="2147470192" r:id="rId18"/>
    <p:sldId id="2147470194" r:id="rId19"/>
    <p:sldId id="214747018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53" autoAdjust="0"/>
    <p:restoredTop sz="94660"/>
  </p:normalViewPr>
  <p:slideViewPr>
    <p:cSldViewPr snapToGrid="0">
      <p:cViewPr varScale="1">
        <p:scale>
          <a:sx n="99" d="100"/>
          <a:sy n="99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600C-E745-412C-B0E0-CA20CD1DE36C}" type="datetimeFigureOut">
              <a:rPr lang="cs-CZ" smtClean="0"/>
              <a:t>25.05.2024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FAFE-DE46-448B-ABCE-10E0E4A4F7AD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2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Tahoma Regular" panose="020B0604030504040204" pitchFamily="34" charset="0"/>
                <a:ea typeface="+mn-ea"/>
                <a:cs typeface="+mn-cs"/>
              </a:rPr>
              <a:t>. </a:t>
            </a:r>
            <a:r>
              <a:rPr lang="fr-FR" sz="1400" kern="1200" dirty="0">
                <a:solidFill>
                  <a:schemeClr val="tx1"/>
                </a:solidFill>
                <a:effectLst/>
                <a:latin typeface="Tahoma Regular" panose="020B0604030504040204" pitchFamily="34" charset="0"/>
                <a:ea typeface="+mn-ea"/>
                <a:cs typeface="+mn-cs"/>
              </a:rPr>
              <a:t>CELLES QUI REFUSAIENT LA VACCINATION AVANÇAIENT COMME MOTIFS LA CRAINTE DES EFFETS SECONDAIRES ET LE COUT ÉLEVÉ DANS 82%.</a:t>
            </a:r>
            <a:endParaRPr lang="fr-SN" sz="1400" kern="1200" dirty="0">
              <a:solidFill>
                <a:schemeClr val="tx1"/>
              </a:solidFill>
              <a:effectLst/>
              <a:latin typeface="Tahoma Regular" panose="020B0604030504040204" pitchFamily="34" charset="0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73E115-D430-D741-A9BF-2A34E842C9DE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1324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2024B-54A8-D4D9-424B-7F9548869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6F2762-7285-B7BE-CBAB-6EFE26A0E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62041-3FAC-59B2-7622-1C096A61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762A62-F13E-0301-5ABA-EA5547A7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93C3C6-BE8B-D4BE-4C31-9DADEE57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248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B5B00-50E6-6C24-F75E-FEDECB27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2CE3A4-648F-C80A-E8CD-7492D1638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81785E-A34E-0CFC-8D6B-8EB49D35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4D89BC-20B3-806F-25DC-66A205FB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D2C51A-182A-62C6-82F3-3E9C13F7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2841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961070-123B-DD3F-7BEA-B47A1ABD4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ABBD9E-2F96-4995-763F-AEF6FA0C8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1318EC-6F8F-9177-10BB-185AF5B6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4FB9E-5E1C-CFEC-693C-1362957B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F70B9-9078-BD98-C5A6-F9AD553E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284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DA8B7-2CD6-72BB-BBEC-5C96E821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116A05-9133-3ABB-FACD-9BE90FD63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6AB410-0263-1820-9D27-0C57917E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069DD0-50B0-05A2-3749-AEA6720B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8FEBB1-9DDF-5AA6-E0F0-F3FA72DF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607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16236-4B18-47AE-1CDA-8CC084F03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AA7952-8336-B771-6FBA-926ED7E2A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30ED89-C548-25AD-29DC-3558C53E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09E2E1-7B8D-5620-773B-EF96F1CA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A4CE1-5E72-57B8-2A3F-8F255616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3254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93701-2B20-AE92-9C07-1C499A4F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DDE7B-5FFE-E0D3-C54C-314C51871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996211-9D5D-134E-9A13-29ABCCD11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0FC8B2-1E4C-C20A-878B-84BE133F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BECB2C-F28D-CF68-9E11-6D253002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07FE3-FBC2-D413-773A-9BD8683D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689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87E8-8DBC-C752-037E-08367106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CD5CD3-205E-C6BE-9EAE-BCB6CACB7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E9EBA5-9F02-CC9D-BC77-DFCF4DDC8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129F0D-89BE-0433-D8CA-048A8AD52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485BE6-ACB2-0DFB-DEE8-207BD3AA4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B23D8B-6EB9-C994-F47C-DC4DE66B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D374A9-7FC5-3E60-2E1C-F35C533D3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A899D6-80C4-D41C-14F6-C7510809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923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9BBED-E3BB-B34B-AFF8-58718C56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90B4F1-B2D1-9F42-AC35-E49BF7D2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3EF9A4-AC5B-4027-21E1-485EE060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C5877C-73C2-E4A1-2AAB-0C60DCD0C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7EE8E-41FE-9B44-AAEC-C476A8267804}" type="slidenum">
              <a:rPr lang="fr-FR" altLang="fr-FR" smtClean="0"/>
              <a:pPr>
                <a:defRPr/>
              </a:pPr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4142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2D7170-DACD-EC99-1494-1BE97926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07F2-2B6B-0940-A780-97B5B878B88B}" type="datetime1">
              <a:rPr lang="fr-SN" smtClean="0"/>
              <a:t>25/05/2024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3AA1F9-18E4-ACC7-94A7-5B2BA191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ED4695-2C1E-C4D7-4BA5-901294E5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62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9975A1-AEA8-952B-143A-FA12651D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7A94-8A59-6B31-A8B7-309CF5ACE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E139DF-4ABB-1E97-1DF2-9381F1F9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AD3FF5-82DF-A6CC-2826-C006C13E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4A7115-8888-7008-3320-AF4C2131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0BE66F-4062-C85B-C4DD-D0B75A52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286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6B06F-8E14-3A7B-0B2F-CCFACCAC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89A6C9F-BB9D-1773-E069-B6818E92C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42FA72-F4ED-CD7C-25C8-39B8AC11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7D3B41-BEF2-DBFA-99ED-3BC1E79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C4D8EF-81E8-ABD3-A6C8-1CBDAA99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C6E7FC-101B-A550-079E-BC9DC78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296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AE7A82E-B3B5-BEBD-325E-DBFB47C7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3B93BB-979B-F76A-3E55-CA65A9282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5C2A25-A0CD-FF4B-4CBE-0A75606BA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DC1D5F-B3DE-2424-29C9-F776C02DF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781F92-86A5-6B30-87A8-9772312AE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674E-16A8-EB4C-8FFD-274426B9B8A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26C09BC3-B9C0-6416-9A8D-9320EEEAAA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"/>
            <a:ext cx="12192000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0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3707B-D7AA-B5F2-1639-72F710A7E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9" y="2287805"/>
            <a:ext cx="11972544" cy="13647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Progrès et défis pour atteindre un taux de couverture de 90% au Sénégal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A50903-5940-7467-01A6-788935C75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2750" y="3996908"/>
            <a:ext cx="3829522" cy="1948881"/>
          </a:xfrm>
        </p:spPr>
        <p:txBody>
          <a:bodyPr>
            <a:norm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 Omar GASSAMA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Université Cheikh Anta DIOP, Dakar, Sénégal 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Clinique Gynécologique et Obstétricale,</a:t>
            </a:r>
          </a:p>
          <a:p>
            <a:r>
              <a:rPr lang="fr-F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Aristide LE DANTEC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08EE76-5091-A792-8CC7-5CEF12352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1418"/>
            <a:ext cx="12192000" cy="1166582"/>
          </a:xfrm>
          <a:prstGeom prst="rect">
            <a:avLst/>
          </a:prstGeom>
        </p:spPr>
      </p:pic>
      <p:pic>
        <p:nvPicPr>
          <p:cNvPr id="6" name="Picture 6" descr="age1image8424">
            <a:extLst>
              <a:ext uri="{FF2B5EF4-FFF2-40B4-BE49-F238E27FC236}">
                <a16:creationId xmlns:a16="http://schemas.microsoft.com/office/drawing/2014/main" id="{92FC703F-D177-04C3-D49F-355B4800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24597"/>
            <a:ext cx="2018417" cy="197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8C77D1-431F-8D34-161F-84F1541FC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187" y="135677"/>
            <a:ext cx="1729747" cy="1822341"/>
          </a:xfrm>
          <a:prstGeom prst="rect">
            <a:avLst/>
          </a:prstGeom>
        </p:spPr>
      </p:pic>
      <p:pic>
        <p:nvPicPr>
          <p:cNvPr id="8" name="Picture 2" descr="IPVS - International Papillomavirus Society">
            <a:extLst>
              <a:ext uri="{FF2B5EF4-FFF2-40B4-BE49-F238E27FC236}">
                <a16:creationId xmlns:a16="http://schemas.microsoft.com/office/drawing/2014/main" id="{1C1F628D-BFE7-AEBC-32C6-861AA474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78" y="95462"/>
            <a:ext cx="3926119" cy="23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67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1277007" y="1173163"/>
            <a:ext cx="8936969" cy="54250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n-IN" sz="29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fr-FR" sz="2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7A7114-A56A-4747-8696-4CBE1EEFE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98" y="1200328"/>
            <a:ext cx="8189436" cy="49267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E35356-CFE5-234E-B529-82156BDAA66D}"/>
              </a:ext>
            </a:extLst>
          </p:cNvPr>
          <p:cNvSpPr txBox="1"/>
          <p:nvPr/>
        </p:nvSpPr>
        <p:spPr>
          <a:xfrm>
            <a:off x="9394371" y="3243943"/>
            <a:ext cx="260168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bg1"/>
                </a:solidFill>
              </a:rPr>
              <a:t>CV HPV1 : 51%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bg1"/>
                </a:solidFill>
              </a:rPr>
              <a:t>CV HPV2 : 35%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3C8B40-0A52-37B5-C0EC-EDDBBE439433}"/>
              </a:ext>
            </a:extLst>
          </p:cNvPr>
          <p:cNvSpPr txBox="1"/>
          <p:nvPr/>
        </p:nvSpPr>
        <p:spPr>
          <a:xfrm>
            <a:off x="1" y="0"/>
            <a:ext cx="10526485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fr-FR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7A242C-EBCA-46C3-FA62-C34DF33C8763}"/>
              </a:ext>
            </a:extLst>
          </p:cNvPr>
          <p:cNvSpPr txBox="1"/>
          <p:nvPr/>
        </p:nvSpPr>
        <p:spPr>
          <a:xfrm>
            <a:off x="0" y="0"/>
            <a:ext cx="1052648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 de routine contre HPV au Sénégal pendant COVID-19 (2020)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9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90D2DD9F-916A-223C-7369-977204F7C7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450286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 contre le cancer du col utérin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0AA4E9-6182-9640-A381-9849256F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7EE8E-41FE-9B44-AAEC-C476A8267804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EE9A1A1-A29B-5D40-B150-3054AAEBA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61841"/>
              </p:ext>
            </p:extLst>
          </p:nvPr>
        </p:nvGraphicFramePr>
        <p:xfrm>
          <a:off x="97972" y="1404257"/>
          <a:ext cx="11501362" cy="454503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465928">
                  <a:extLst>
                    <a:ext uri="{9D8B030D-6E8A-4147-A177-3AD203B41FA5}">
                      <a16:colId xmlns:a16="http://schemas.microsoft.com/office/drawing/2014/main" val="186947853"/>
                    </a:ext>
                  </a:extLst>
                </a:gridCol>
                <a:gridCol w="3035434">
                  <a:extLst>
                    <a:ext uri="{9D8B030D-6E8A-4147-A177-3AD203B41FA5}">
                      <a16:colId xmlns:a16="http://schemas.microsoft.com/office/drawing/2014/main" val="1653687003"/>
                    </a:ext>
                  </a:extLst>
                </a:gridCol>
              </a:tblGrid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Raisons refus/Hésitation vaccin anti HPV</a:t>
                      </a:r>
                      <a:endParaRPr lang="fr-SN" sz="2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  <a:endParaRPr lang="fr-SN" sz="2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0560485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Manque informations 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45855581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Crainte effets secondaires 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94137832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Pas concerné 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10,2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42434706"/>
                  </a:ext>
                </a:extLst>
              </a:tr>
              <a:tr h="909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Prix </a:t>
                      </a:r>
                      <a:r>
                        <a:rPr lang="fr-FR" sz="2600" b="0" noProof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coûteux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6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7,8</a:t>
                      </a:r>
                      <a:endParaRPr lang="fr-SN" sz="26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637261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6C0B458-FA51-D841-839D-D36708BFB143}"/>
              </a:ext>
            </a:extLst>
          </p:cNvPr>
          <p:cNvSpPr/>
          <p:nvPr/>
        </p:nvSpPr>
        <p:spPr>
          <a:xfrm>
            <a:off x="69992" y="2224964"/>
            <a:ext cx="10450286" cy="18789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07230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AD6DAF-97BA-3FC8-BCB4-FB484404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308EDD-2D19-1855-869F-BCBCBCAC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8458200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6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8C5819-9C32-3363-C945-4DB4B4A2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057F7C-DCC9-C946-152C-EBF1D1DF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5617581" cy="3264061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BACC4DF-B15B-3B47-E4CE-4C57A87F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1" y="1"/>
            <a:ext cx="5378669" cy="33688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7DE581-B75C-3B62-6CAE-B74C55916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1" y="3489114"/>
            <a:ext cx="5378669" cy="32359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E5142B-C65D-7911-8A4C-CC599E1BC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429000"/>
            <a:ext cx="5617581" cy="33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2241F1-84DC-091F-B900-C88C6B0D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BB1526-657B-FFFD-79CB-FA8F365A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93" y="71734"/>
            <a:ext cx="8411935" cy="60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8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F705AA-BE5F-E4AC-96B1-5EC6A009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781DFB-70E7-88A5-E2D4-19C60B6D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43" y="0"/>
            <a:ext cx="4762500" cy="57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2C81E7-1029-5860-6C85-695244C9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C6E8DD-8A9B-AC4F-E7FD-49A313717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047750"/>
            <a:ext cx="6350000" cy="4762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D9B09-64AE-AFAA-962C-B1F9BC02D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" y="900605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5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E0432C-8AB9-AA57-FE37-13051295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DE44F7-4C0D-F0F8-7168-9E8D52D87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136525"/>
            <a:ext cx="85598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9E2C495-C7DC-F52F-6C7B-95C2DF81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18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E0C82F-BDEC-EFEA-35AB-F33764069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032" r="8499"/>
          <a:stretch/>
        </p:blipFill>
        <p:spPr bwMode="auto">
          <a:xfrm>
            <a:off x="6284890" y="1576799"/>
            <a:ext cx="5339367" cy="4489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4535E6-B4DB-3FC8-717A-48928E67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2" y="0"/>
            <a:ext cx="12075018" cy="17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0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42E6FDD-40F9-48EC-2447-66B460E5CD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87086" y="-138499"/>
            <a:ext cx="10482943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56AEEB-170D-FE35-D4DB-966C2BE7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2628"/>
            <a:ext cx="12110130" cy="51598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Vaccination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 des communautés 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Décideurs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Famille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Jeunes filles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et filles vaccinées</a:t>
            </a:r>
          </a:p>
          <a:p>
            <a:pPr marL="0" indent="0">
              <a:buNone/>
            </a:pPr>
            <a:r>
              <a:rPr lang="fr-FR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Dose unique?</a:t>
            </a:r>
          </a:p>
          <a:p>
            <a:pPr marL="0" indent="0">
              <a:buNone/>
            </a:pPr>
            <a:endParaRPr lang="fr-FR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37E90C-6F83-4315-1809-0F4902BA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 descr="Famille africaine rurale Banque de photographies et d'images ...">
            <a:extLst>
              <a:ext uri="{FF2B5EF4-FFF2-40B4-BE49-F238E27FC236}">
                <a16:creationId xmlns:a16="http://schemas.microsoft.com/office/drawing/2014/main" id="{78154FAF-0CFC-6BDA-A55F-579A148E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59" y="1545021"/>
            <a:ext cx="6152041" cy="4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7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89340A-61F6-C7B5-6977-79A9798F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056201-B345-A785-EA47-DCB9EF4F0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032" r="8499"/>
          <a:stretch/>
        </p:blipFill>
        <p:spPr bwMode="auto">
          <a:xfrm>
            <a:off x="4744287" y="300707"/>
            <a:ext cx="7447713" cy="5675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68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>
            <a:extLst>
              <a:ext uri="{FF2B5EF4-FFF2-40B4-BE49-F238E27FC236}">
                <a16:creationId xmlns:a16="http://schemas.microsoft.com/office/drawing/2014/main" id="{6615E499-8733-F8FD-13F3-ED74179E9F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03792"/>
            <a:ext cx="12192000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Définition du concept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D4276-4DCF-8F3F-4A02-6798003E3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81037"/>
            <a:ext cx="6019800" cy="549592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Elimination du cancer du col utérin en 2030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nouveaux cas cancer du col utérin/100.000 femmes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03D972-4F52-3699-B827-1FFDB8B180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055290"/>
            <a:ext cx="5719852" cy="51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6EA23C-0535-E41E-8267-CB2CA3FE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8F7B-0F65-0641-B01D-DF5A2CB3B960}" type="slidenum">
              <a:rPr lang="fr-FR" smtClean="0"/>
              <a:t>3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0EC69-E583-8096-A403-3AD0E8C9F740}"/>
              </a:ext>
            </a:extLst>
          </p:cNvPr>
          <p:cNvSpPr/>
          <p:nvPr/>
        </p:nvSpPr>
        <p:spPr>
          <a:xfrm>
            <a:off x="48228" y="4955139"/>
            <a:ext cx="5971572" cy="58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Assemblée générale des Nations Unies, New York, Etats-Unis 24 septembre 2018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4EE5E-C5C8-F67A-DF9C-F3CAFC4A9766}"/>
              </a:ext>
            </a:extLst>
          </p:cNvPr>
          <p:cNvSpPr/>
          <p:nvPr/>
        </p:nvSpPr>
        <p:spPr>
          <a:xfrm>
            <a:off x="176514" y="5588116"/>
            <a:ext cx="5919486" cy="58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Assemblée générale des Nations Unies, New York, Etats-Unis 2020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3BC2AC-4C84-0CED-C748-80C7CCA0A44A}"/>
              </a:ext>
            </a:extLst>
          </p:cNvPr>
          <p:cNvSpPr/>
          <p:nvPr/>
        </p:nvSpPr>
        <p:spPr>
          <a:xfrm>
            <a:off x="6019800" y="6210301"/>
            <a:ext cx="5919486" cy="58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Novembre 2021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2FE40D-55F6-AA3C-90FF-F329D528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4468"/>
            <a:ext cx="12192000" cy="7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2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912D89A-245E-BEE4-774E-B2D3D69E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4</a:t>
            </a:fld>
            <a:endParaRPr lang="fr-FR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6A22B298-E40A-C023-7D80-84AE458CD8F0}"/>
              </a:ext>
            </a:extLst>
          </p:cNvPr>
          <p:cNvSpPr txBox="1">
            <a:spLocks/>
          </p:cNvSpPr>
          <p:nvPr/>
        </p:nvSpPr>
        <p:spPr>
          <a:xfrm>
            <a:off x="5323219" y="1490092"/>
            <a:ext cx="6736153" cy="43848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fr-FR" dirty="0">
                <a:latin typeface="Tahoma" charset="0"/>
                <a:ea typeface="Tahoma" charset="0"/>
                <a:cs typeface="Tahoma" charset="0"/>
              </a:rPr>
              <a:t>- Vaccination de 90% des filles contre cancer  col de l’utérus afin de parvenir à une couverture élevée chez les filles avant leurs 15 ans</a:t>
            </a:r>
          </a:p>
          <a:p>
            <a:pPr marL="0" indent="0" fontAlgn="base">
              <a:buNone/>
            </a:pPr>
            <a:r>
              <a:rPr lang="fr-FR" dirty="0">
                <a:latin typeface="Tahoma" charset="0"/>
                <a:ea typeface="Tahoma" charset="0"/>
                <a:cs typeface="Tahoma" charset="0"/>
              </a:rPr>
              <a:t>- Dépistage et traitement de 70%  des femmes ayant des dysplasies âgées de 30 à 49 ans</a:t>
            </a:r>
          </a:p>
          <a:p>
            <a:pPr fontAlgn="base"/>
            <a:endParaRPr lang="fr-FR" dirty="0">
              <a:latin typeface="Tahoma" charset="0"/>
              <a:ea typeface="Tahoma" charset="0"/>
              <a:cs typeface="Tahoma" charset="0"/>
            </a:endParaRPr>
          </a:p>
          <a:p>
            <a:pPr marL="0" indent="0" fontAlgn="base">
              <a:buNone/>
            </a:pPr>
            <a:r>
              <a:rPr lang="fr-FR" dirty="0">
                <a:latin typeface="Tahoma" charset="0"/>
                <a:ea typeface="Tahoma" charset="0"/>
                <a:cs typeface="Tahoma" charset="0"/>
              </a:rPr>
              <a:t>- Diagnostic et  traitement de 90% des cas   cancer du col de l’utérus, et être en mesure de fournir des soins palliatifs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216A63-E7BC-5840-D219-1A23EA2B7A92}"/>
              </a:ext>
            </a:extLst>
          </p:cNvPr>
          <p:cNvSpPr/>
          <p:nvPr/>
        </p:nvSpPr>
        <p:spPr>
          <a:xfrm>
            <a:off x="638175" y="6457363"/>
            <a:ext cx="10148888" cy="26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fr-FR" dirty="0"/>
          </a:p>
          <a:p>
            <a:pPr fontAlgn="base"/>
            <a:endParaRPr lang="fr-FR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base"/>
            <a:r>
              <a:rPr lang="fr-F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Assemblée générale des Nations Unies, New York, Etats-Unis 24 septembre 2018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8" name="Espace réservé du contenu 6">
            <a:extLst>
              <a:ext uri="{FF2B5EF4-FFF2-40B4-BE49-F238E27FC236}">
                <a16:creationId xmlns:a16="http://schemas.microsoft.com/office/drawing/2014/main" id="{8121E1EC-0E35-70F4-9C76-0BCAA4CD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549"/>
            <a:ext cx="4276892" cy="42920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AC66B0-784E-170D-53B1-3DA6AF45AE7B}"/>
              </a:ext>
            </a:extLst>
          </p:cNvPr>
          <p:cNvSpPr txBox="1"/>
          <p:nvPr/>
        </p:nvSpPr>
        <p:spPr>
          <a:xfrm>
            <a:off x="1" y="0"/>
            <a:ext cx="10428513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 de l’élimination du cancer du col utérin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9ECD938-9766-4E3B-BD2B-E7B1A01F0CBD}"/>
              </a:ext>
            </a:extLst>
          </p:cNvPr>
          <p:cNvSpPr/>
          <p:nvPr/>
        </p:nvSpPr>
        <p:spPr>
          <a:xfrm>
            <a:off x="5266791" y="2848471"/>
            <a:ext cx="6849007" cy="14465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D3C9DC-4835-FD06-1978-8DA2FD9B5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6943"/>
            <a:ext cx="12192000" cy="116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6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6867A53-5895-0C81-839B-BD362748B0AC}"/>
              </a:ext>
            </a:extLst>
          </p:cNvPr>
          <p:cNvSpPr txBox="1"/>
          <p:nvPr/>
        </p:nvSpPr>
        <p:spPr>
          <a:xfrm>
            <a:off x="1" y="0"/>
            <a:ext cx="10526485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Fardeau du cancer du col utérin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86EE9F-6594-9087-0592-1676FFB1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5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67C8DE-63B5-4802-5EC7-4265AC3BBDD4}"/>
              </a:ext>
            </a:extLst>
          </p:cNvPr>
          <p:cNvSpPr txBox="1"/>
          <p:nvPr/>
        </p:nvSpPr>
        <p:spPr>
          <a:xfrm>
            <a:off x="291596" y="854035"/>
            <a:ext cx="554204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</a:rPr>
              <a:t>Cancer du col utérin au Sénégal</a:t>
            </a:r>
          </a:p>
          <a:p>
            <a:pPr>
              <a:lnSpc>
                <a:spcPct val="150000"/>
              </a:lnSpc>
            </a:pPr>
            <a:r>
              <a:rPr lang="fr-FR" sz="2800" dirty="0"/>
              <a:t>- Nouveaux cas: </a:t>
            </a:r>
            <a:r>
              <a:rPr lang="fr-SN" sz="2800" dirty="0"/>
              <a:t> 1937 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Décès: 1312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Cancer de la femme jeune 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Cancer le plus fréquent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- Cancer le plus mortel</a:t>
            </a:r>
          </a:p>
          <a:p>
            <a:pPr>
              <a:lnSpc>
                <a:spcPct val="150000"/>
              </a:lnSpc>
            </a:pPr>
            <a:r>
              <a:rPr lang="fr-SN" sz="2800" dirty="0"/>
              <a:t>….</a:t>
            </a:r>
            <a:r>
              <a:rPr lang="fr-SN" sz="2800" b="1" dirty="0">
                <a:solidFill>
                  <a:srgbClr val="FF0000"/>
                </a:solidFill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D2A5D0-3C5C-0311-78F4-AAAFB420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723" y="1794903"/>
            <a:ext cx="6578278" cy="38772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7E6EEA-B96F-568C-C2D1-A6B6AAF93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161" y="5844389"/>
            <a:ext cx="7772400" cy="10493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3DC197-422B-3B0E-AC77-A55EDF99B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91418"/>
            <a:ext cx="12192000" cy="11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1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269" y="1406606"/>
            <a:ext cx="6727419" cy="4584290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76200"/>
            <a:ext cx="10485438" cy="1490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60036" y="3819951"/>
            <a:ext cx="7765366" cy="15474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20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00301"/>
            <a:ext cx="9144000" cy="20456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00301"/>
            <a:ext cx="9144000" cy="20456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9381" y="1614491"/>
            <a:ext cx="7188590" cy="4470624"/>
          </a:xfrm>
          <a:prstGeom prst="rect">
            <a:avLst/>
          </a:prstGeom>
        </p:spPr>
      </p:pic>
      <p:pic>
        <p:nvPicPr>
          <p:cNvPr id="7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10548938" cy="13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8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6EA937A-C41C-99DA-FD7E-1EA8BFBBD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09002"/>
            <a:ext cx="10482943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Stratégie 1: Vaccination contre le cancer du col utérin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7AF78C-7F58-F807-1809-0E2E31B3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4437"/>
            <a:ext cx="12110130" cy="492510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Introduction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 Octobre 2018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Schéma vaccinal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doses:0-6 mois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Cible vaccinale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Filles âgées entre 9-14 ans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Lieu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Ecole+++, centres et postes de santé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EE6CF-0DD1-9D55-5302-C6E89313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6DEAED-3FEA-2CBB-6782-7F061F09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14" y="1214437"/>
            <a:ext cx="7772400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4FC59D4-A97F-1CC9-1424-72E18EFB8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447"/>
            <a:ext cx="1047205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Vaccination de routine contre HPV au Sénégal avant COVID-19 (2020)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1277007" y="1173163"/>
            <a:ext cx="8936969" cy="54250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n-IN" sz="29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fr-FR" sz="2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70B45D-5608-0A41-9441-552D6DFB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63" y="1173163"/>
            <a:ext cx="9183213" cy="51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58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Words>376</Words>
  <Application>Microsoft Macintosh PowerPoint</Application>
  <PresentationFormat>Grand écran</PresentationFormat>
  <Paragraphs>85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Tahoma Regular</vt:lpstr>
      <vt:lpstr>Times New Roman</vt:lpstr>
      <vt:lpstr>Thème Office</vt:lpstr>
      <vt:lpstr>Progrès et défis pour atteindre un taux de couverture de 90% au Sénégal</vt:lpstr>
      <vt:lpstr>Présentation PowerPoint</vt:lpstr>
      <vt:lpstr>Définition du concept</vt:lpstr>
      <vt:lpstr>Présentation PowerPoint</vt:lpstr>
      <vt:lpstr>Présentation PowerPoint</vt:lpstr>
      <vt:lpstr>Présentation PowerPoint</vt:lpstr>
      <vt:lpstr>Présentation PowerPoint</vt:lpstr>
      <vt:lpstr>Stratégie 1: Vaccination contre le cancer du col utérin</vt:lpstr>
      <vt:lpstr>Vaccination de routine contre HPV au Sénégal avant COVID-19 (2020)</vt:lpstr>
      <vt:lpstr>Présentation PowerPoint</vt:lpstr>
      <vt:lpstr>Vaccination contre le cancer du col utérin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 in One or Two Lines</dc:title>
  <dc:creator>Esgo Esgo</dc:creator>
  <cp:lastModifiedBy>Omar GASSAMA</cp:lastModifiedBy>
  <cp:revision>16</cp:revision>
  <dcterms:created xsi:type="dcterms:W3CDTF">2020-04-15T16:22:23Z</dcterms:created>
  <dcterms:modified xsi:type="dcterms:W3CDTF">2024-05-25T15:21:36Z</dcterms:modified>
</cp:coreProperties>
</file>