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597" r:id="rId2"/>
    <p:sldId id="2147479075" r:id="rId3"/>
    <p:sldId id="2338" r:id="rId4"/>
    <p:sldId id="2147479049" r:id="rId5"/>
    <p:sldId id="2147470164" r:id="rId6"/>
    <p:sldId id="2147479074" r:id="rId7"/>
    <p:sldId id="583" r:id="rId8"/>
    <p:sldId id="2147470176" r:id="rId9"/>
    <p:sldId id="2335" r:id="rId10"/>
    <p:sldId id="2134959590" r:id="rId11"/>
    <p:sldId id="2147470165" r:id="rId12"/>
    <p:sldId id="2147470174" r:id="rId13"/>
    <p:sldId id="2147470183" r:id="rId14"/>
    <p:sldId id="2147470111" r:id="rId15"/>
    <p:sldId id="2147470167" r:id="rId16"/>
    <p:sldId id="2147479077" r:id="rId17"/>
    <p:sldId id="2372" r:id="rId18"/>
    <p:sldId id="2147479078" r:id="rId19"/>
    <p:sldId id="2147470181" r:id="rId20"/>
    <p:sldId id="2147479053" r:id="rId21"/>
    <p:sldId id="2134959516" r:id="rId22"/>
    <p:sldId id="2147479054" r:id="rId23"/>
    <p:sldId id="2147470185" r:id="rId24"/>
    <p:sldId id="2147470186" r:id="rId25"/>
    <p:sldId id="2147470161" r:id="rId26"/>
    <p:sldId id="2147470148" r:id="rId27"/>
    <p:sldId id="2147479041" r:id="rId28"/>
    <p:sldId id="2147470101" r:id="rId29"/>
    <p:sldId id="538" r:id="rId30"/>
    <p:sldId id="270" r:id="rId31"/>
    <p:sldId id="2147479047" r:id="rId32"/>
    <p:sldId id="392" r:id="rId33"/>
    <p:sldId id="2134959549" r:id="rId34"/>
    <p:sldId id="2147470158" r:id="rId35"/>
    <p:sldId id="2147470159" r:id="rId36"/>
    <p:sldId id="2147470160" r:id="rId37"/>
    <p:sldId id="2147470170" r:id="rId38"/>
    <p:sldId id="2147470154" r:id="rId39"/>
    <p:sldId id="2147479059" r:id="rId40"/>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40" userDrawn="1">
          <p15:clr>
            <a:srgbClr val="A4A3A4"/>
          </p15:clr>
        </p15:guide>
        <p15:guide id="2" pos="3936" userDrawn="1">
          <p15:clr>
            <a:srgbClr val="A4A3A4"/>
          </p15:clr>
        </p15:guide>
        <p15:guide id="3" orient="horz" pos="7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FAE008-1B30-8994-AD8D-69379D9168FD}" name="Anne Schuind" initials="AS" userId="S::aschuind@path.org::8a673046-61d9-4387-8272-3c9567b71073" providerId="AD"/>
  <p188:author id="{3BC71811-0CB2-7E52-AD16-A15A02D95CAB}" name="Amber Brown" initials="AB" userId="S::abrown@path.org::df440313-b5f2-49a6-b60c-ef3ec7f95dbf" providerId="AD"/>
  <p188:author id="{E7F92A15-BA11-4050-4EE7-28BC2ADB7EA8}" name="Monica Graham" initials="MG" userId="S::mgraham@path.org::ca041633-ef9c-47ac-a199-24a14d7fbff3" providerId="AD"/>
  <p188:author id="{4EBF5D41-B5C7-31EE-F4D6-33575656C3F5}" name="Ruth K. Gebreselassie" initials="RG" userId="Ruth K. Gebreselassie" providerId="None"/>
  <p188:author id="{21B9E54B-53B9-A439-B1FF-1170DCF24A87}" name="Amber Brown" initials="AB" userId="mFmy9BzlqyQu0RFAs8Gv6yk3XUyXsUf9QZSn3RSS8t8=" providerId="None"/>
  <p188:author id="{81DB438A-1CE5-0279-A3DF-0E976C4CF5E4}" name="Monica Graham" initials="MG" userId="G//hsklN0dchx4gv8hXtnESTw1+9G3ra96ZzqmtTqJc=" providerId="None"/>
  <p188:author id="{21AA6E8B-95C2-51A7-B1CB-2D739FCAF98A}" name="Ruth Gebreselassie" initials="RG" userId="Ruth Gebreselassie"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Ruth Gebreselassie" initials="RG" lastIdx="23" clrIdx="6">
    <p:extLst>
      <p:ext uri="{19B8F6BF-5375-455C-9EA6-DF929625EA0E}">
        <p15:presenceInfo xmlns:p15="http://schemas.microsoft.com/office/powerpoint/2012/main" userId="S::rgebreselassie@path.org::13febb00-0a99-411a-a410-fea4ffa2a541" providerId="AD"/>
      </p:ext>
    </p:extLst>
  </p:cmAuthor>
  <p:cmAuthor id="1" name="Newton, Tara" initials="NT" lastIdx="4" clrIdx="0">
    <p:extLst>
      <p:ext uri="{19B8F6BF-5375-455C-9EA6-DF929625EA0E}">
        <p15:presenceInfo xmlns:p15="http://schemas.microsoft.com/office/powerpoint/2012/main" userId="S-1-5-21-1559300689-131104032-281947949-25439" providerId="AD"/>
      </p:ext>
    </p:extLst>
  </p:cmAuthor>
  <p:cmAuthor id="8" name="Monica Graham" initials="MG" lastIdx="6" clrIdx="7">
    <p:extLst>
      <p:ext uri="{19B8F6BF-5375-455C-9EA6-DF929625EA0E}">
        <p15:presenceInfo xmlns:p15="http://schemas.microsoft.com/office/powerpoint/2012/main" userId="S::mgraham@path.org::ca041633-ef9c-47ac-a199-24a14d7fbff3" providerId="AD"/>
      </p:ext>
    </p:extLst>
  </p:cmAuthor>
  <p:cmAuthor id="2" name="LaMontagne, Scott" initials="LS" lastIdx="19" clrIdx="1">
    <p:extLst>
      <p:ext uri="{19B8F6BF-5375-455C-9EA6-DF929625EA0E}">
        <p15:presenceInfo xmlns:p15="http://schemas.microsoft.com/office/powerpoint/2012/main" userId="S-1-5-21-1559300689-131104032-281947949-9855" providerId="AD"/>
      </p:ext>
    </p:extLst>
  </p:cmAuthor>
  <p:cmAuthor id="9" name="Kreimer, Aimee (NIH/NCI) [E]" initials="KA([" lastIdx="4" clrIdx="8">
    <p:extLst>
      <p:ext uri="{19B8F6BF-5375-455C-9EA6-DF929625EA0E}">
        <p15:presenceInfo xmlns:p15="http://schemas.microsoft.com/office/powerpoint/2012/main" userId="S::kreimera@nih.gov::e83aebb3-99b0-41bf-9c3f-8c9fb28e3c6c" providerId="AD"/>
      </p:ext>
    </p:extLst>
  </p:cmAuthor>
  <p:cmAuthor id="3" name="Newton, Tara" initials="NT [2]" lastIdx="5" clrIdx="2">
    <p:extLst>
      <p:ext uri="{19B8F6BF-5375-455C-9EA6-DF929625EA0E}">
        <p15:presenceInfo xmlns:p15="http://schemas.microsoft.com/office/powerpoint/2012/main" userId="S::tnewton@path.org::b2938472-d2b0-4aac-9731-4ee5fbd2a509" providerId="AD"/>
      </p:ext>
    </p:extLst>
  </p:cmAuthor>
  <p:cmAuthor id="4" name="Simpson, Evan" initials="SE" lastIdx="5" clrIdx="3">
    <p:extLst>
      <p:ext uri="{19B8F6BF-5375-455C-9EA6-DF929625EA0E}">
        <p15:presenceInfo xmlns:p15="http://schemas.microsoft.com/office/powerpoint/2012/main" userId="S::esimpson@path.org::af941038-00d0-469d-9d0d-d3c2e5ce1487" providerId="AD"/>
      </p:ext>
    </p:extLst>
  </p:cmAuthor>
  <p:cmAuthor id="5" name="Schuind, Anne" initials="SA" lastIdx="72" clrIdx="4">
    <p:extLst>
      <p:ext uri="{19B8F6BF-5375-455C-9EA6-DF929625EA0E}">
        <p15:presenceInfo xmlns:p15="http://schemas.microsoft.com/office/powerpoint/2012/main" userId="S::aschuind@path.org::8a673046-61d9-4387-8272-3c9567b71073" providerId="AD"/>
      </p:ext>
    </p:extLst>
  </p:cmAuthor>
  <p:cmAuthor id="6" name="Kreimer, Aimee (NIH/NCI) [E]" initials="AK" lastIdx="11" clrIdx="5">
    <p:extLst>
      <p:ext uri="{19B8F6BF-5375-455C-9EA6-DF929625EA0E}">
        <p15:presenceInfo xmlns:p15="http://schemas.microsoft.com/office/powerpoint/2012/main" userId="Kreimer, Aimee (NIH/NCI) [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5493"/>
    <a:srgbClr val="706B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3" autoAdjust="0"/>
    <p:restoredTop sz="81107" autoAdjust="0"/>
  </p:normalViewPr>
  <p:slideViewPr>
    <p:cSldViewPr snapToGrid="0">
      <p:cViewPr varScale="1">
        <p:scale>
          <a:sx n="52" d="100"/>
          <a:sy n="52" d="100"/>
        </p:scale>
        <p:origin x="336" y="48"/>
      </p:cViewPr>
      <p:guideLst>
        <p:guide pos="240"/>
        <p:guide pos="3936"/>
        <p:guide orient="horz" pos="72"/>
      </p:guideLst>
    </p:cSldViewPr>
  </p:slideViewPr>
  <p:notesTextViewPr>
    <p:cViewPr>
      <p:scale>
        <a:sx n="1" d="1"/>
        <a:sy n="1" d="1"/>
      </p:scale>
      <p:origin x="0" y="0"/>
    </p:cViewPr>
  </p:notesTextViewPr>
  <p:sorterViewPr>
    <p:cViewPr>
      <p:scale>
        <a:sx n="100" d="100"/>
        <a:sy n="100" d="100"/>
      </p:scale>
      <p:origin x="0" y="-69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48"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A5A853-CEC7-3E56-23A5-106F4EBF242A}"/>
              </a:ext>
            </a:extLst>
          </p:cNvPr>
          <p:cNvSpPr>
            <a:spLocks noGrp="1"/>
          </p:cNvSpPr>
          <p:nvPr>
            <p:ph type="hdr" sz="quarter"/>
          </p:nvPr>
        </p:nvSpPr>
        <p:spPr>
          <a:xfrm>
            <a:off x="0" y="0"/>
            <a:ext cx="3067050" cy="46990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A468808-75C8-BA27-331E-9CDC9D26BD5F}"/>
              </a:ext>
            </a:extLst>
          </p:cNvPr>
          <p:cNvSpPr>
            <a:spLocks noGrp="1"/>
          </p:cNvSpPr>
          <p:nvPr>
            <p:ph type="dt" sz="quarter" idx="1"/>
          </p:nvPr>
        </p:nvSpPr>
        <p:spPr>
          <a:xfrm>
            <a:off x="4008438" y="0"/>
            <a:ext cx="3067050" cy="469900"/>
          </a:xfrm>
          <a:prstGeom prst="rect">
            <a:avLst/>
          </a:prstGeom>
        </p:spPr>
        <p:txBody>
          <a:bodyPr vert="horz" lIns="91440" tIns="45720" rIns="91440" bIns="45720" rtlCol="0"/>
          <a:lstStyle>
            <a:lvl1pPr algn="r">
              <a:defRPr sz="1200"/>
            </a:lvl1pPr>
          </a:lstStyle>
          <a:p>
            <a:fld id="{A8E48917-46E1-4112-8FBE-9F6E0BF03FA0}" type="datetimeFigureOut">
              <a:rPr lang="en-US" smtClean="0"/>
              <a:t>5/24/2024</a:t>
            </a:fld>
            <a:endParaRPr lang="en-US"/>
          </a:p>
        </p:txBody>
      </p:sp>
      <p:sp>
        <p:nvSpPr>
          <p:cNvPr id="4" name="Footer Placeholder 3">
            <a:extLst>
              <a:ext uri="{FF2B5EF4-FFF2-40B4-BE49-F238E27FC236}">
                <a16:creationId xmlns:a16="http://schemas.microsoft.com/office/drawing/2014/main" id="{D5FF2E15-7E1D-4C1A-86E8-5D3D7259136E}"/>
              </a:ext>
            </a:extLst>
          </p:cNvPr>
          <p:cNvSpPr>
            <a:spLocks noGrp="1"/>
          </p:cNvSpPr>
          <p:nvPr>
            <p:ph type="ftr" sz="quarter" idx="2"/>
          </p:nvPr>
        </p:nvSpPr>
        <p:spPr>
          <a:xfrm>
            <a:off x="0" y="8893175"/>
            <a:ext cx="3067050"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19089E3-6767-0E60-CBE0-ECE461D07521}"/>
              </a:ext>
            </a:extLst>
          </p:cNvPr>
          <p:cNvSpPr>
            <a:spLocks noGrp="1"/>
          </p:cNvSpPr>
          <p:nvPr>
            <p:ph type="sldNum" sz="quarter" idx="3"/>
          </p:nvPr>
        </p:nvSpPr>
        <p:spPr>
          <a:xfrm>
            <a:off x="4008438" y="8893175"/>
            <a:ext cx="3067050" cy="469900"/>
          </a:xfrm>
          <a:prstGeom prst="rect">
            <a:avLst/>
          </a:prstGeom>
        </p:spPr>
        <p:txBody>
          <a:bodyPr vert="horz" lIns="91440" tIns="45720" rIns="91440" bIns="45720" rtlCol="0" anchor="b"/>
          <a:lstStyle>
            <a:lvl1pPr algn="r">
              <a:defRPr sz="1200"/>
            </a:lvl1pPr>
          </a:lstStyle>
          <a:p>
            <a:fld id="{15A5DE5B-CCA8-4F20-A5C7-947AD70C86B7}" type="slidenum">
              <a:rPr lang="en-US" smtClean="0"/>
              <a:t>‹#›</a:t>
            </a:fld>
            <a:endParaRPr lang="en-US"/>
          </a:p>
        </p:txBody>
      </p:sp>
    </p:spTree>
    <p:extLst>
      <p:ext uri="{BB962C8B-B14F-4D97-AF65-F5344CB8AC3E}">
        <p14:creationId xmlns:p14="http://schemas.microsoft.com/office/powerpoint/2010/main" val="32922829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66732" cy="469779"/>
          </a:xfrm>
          <a:prstGeom prst="rect">
            <a:avLst/>
          </a:prstGeom>
        </p:spPr>
        <p:txBody>
          <a:bodyPr vert="horz" lIns="93940" tIns="46970" rIns="93940" bIns="46970" rtlCol="0"/>
          <a:lstStyle>
            <a:lvl1pPr algn="l">
              <a:defRPr sz="1200"/>
            </a:lvl1pPr>
          </a:lstStyle>
          <a:p>
            <a:endParaRPr lang="en-US"/>
          </a:p>
        </p:txBody>
      </p:sp>
      <p:sp>
        <p:nvSpPr>
          <p:cNvPr id="3" name="Date Placeholder 2"/>
          <p:cNvSpPr>
            <a:spLocks noGrp="1"/>
          </p:cNvSpPr>
          <p:nvPr>
            <p:ph type="dt" idx="1"/>
          </p:nvPr>
        </p:nvSpPr>
        <p:spPr>
          <a:xfrm>
            <a:off x="4008706" y="1"/>
            <a:ext cx="3066732" cy="469779"/>
          </a:xfrm>
          <a:prstGeom prst="rect">
            <a:avLst/>
          </a:prstGeom>
        </p:spPr>
        <p:txBody>
          <a:bodyPr vert="horz" lIns="93940" tIns="46970" rIns="93940" bIns="46970" rtlCol="0"/>
          <a:lstStyle>
            <a:lvl1pPr algn="r">
              <a:defRPr sz="1200"/>
            </a:lvl1pPr>
          </a:lstStyle>
          <a:p>
            <a:fld id="{56D53E6B-78F7-4A7F-A4E6-CD2F8E07BA38}" type="datetimeFigureOut">
              <a:rPr lang="en-US" smtClean="0"/>
              <a:t>5/24/2024</a:t>
            </a:fld>
            <a:endParaRPr lang="en-US"/>
          </a:p>
        </p:txBody>
      </p:sp>
      <p:sp>
        <p:nvSpPr>
          <p:cNvPr id="4" name="Slide Image Placeholder 3"/>
          <p:cNvSpPr>
            <a:spLocks noGrp="1" noRot="1" noChangeAspect="1"/>
          </p:cNvSpPr>
          <p:nvPr>
            <p:ph type="sldImg" idx="2"/>
          </p:nvPr>
        </p:nvSpPr>
        <p:spPr>
          <a:xfrm>
            <a:off x="730250" y="1169988"/>
            <a:ext cx="5616575" cy="3160712"/>
          </a:xfrm>
          <a:prstGeom prst="rect">
            <a:avLst/>
          </a:prstGeom>
          <a:noFill/>
          <a:ln w="12700">
            <a:solidFill>
              <a:prstClr val="black"/>
            </a:solidFill>
          </a:ln>
        </p:spPr>
        <p:txBody>
          <a:bodyPr vert="horz" lIns="93940" tIns="46970" rIns="93940" bIns="46970"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40" tIns="46970" rIns="93940" bIns="4697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93299"/>
            <a:ext cx="3066732" cy="469779"/>
          </a:xfrm>
          <a:prstGeom prst="rect">
            <a:avLst/>
          </a:prstGeom>
        </p:spPr>
        <p:txBody>
          <a:bodyPr vert="horz" lIns="93940" tIns="46970" rIns="93940" bIns="46970" rtlCol="0" anchor="b"/>
          <a:lstStyle>
            <a:lvl1pPr algn="l">
              <a:defRPr sz="1200"/>
            </a:lvl1pPr>
          </a:lstStyle>
          <a:p>
            <a:endParaRPr lang="en-US"/>
          </a:p>
        </p:txBody>
      </p:sp>
      <p:sp>
        <p:nvSpPr>
          <p:cNvPr id="7" name="Slide Number Placeholder 6"/>
          <p:cNvSpPr>
            <a:spLocks noGrp="1"/>
          </p:cNvSpPr>
          <p:nvPr>
            <p:ph type="sldNum" sz="quarter" idx="5"/>
          </p:nvPr>
        </p:nvSpPr>
        <p:spPr>
          <a:xfrm>
            <a:off x="4008706" y="8893299"/>
            <a:ext cx="3066732" cy="469779"/>
          </a:xfrm>
          <a:prstGeom prst="rect">
            <a:avLst/>
          </a:prstGeom>
        </p:spPr>
        <p:txBody>
          <a:bodyPr vert="horz" lIns="93940" tIns="46970" rIns="93940" bIns="46970" rtlCol="0" anchor="b"/>
          <a:lstStyle>
            <a:lvl1pPr algn="r">
              <a:defRPr sz="1200"/>
            </a:lvl1pPr>
          </a:lstStyle>
          <a:p>
            <a:fld id="{AFAC0320-111F-4C09-8C7C-B3759D94ED03}" type="slidenum">
              <a:rPr lang="en-US" smtClean="0"/>
              <a:t>‹#›</a:t>
            </a:fld>
            <a:endParaRPr lang="en-US"/>
          </a:p>
        </p:txBody>
      </p:sp>
    </p:spTree>
    <p:extLst>
      <p:ext uri="{BB962C8B-B14F-4D97-AF65-F5344CB8AC3E}">
        <p14:creationId xmlns:p14="http://schemas.microsoft.com/office/powerpoint/2010/main" val="45265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1</a:t>
            </a:fld>
            <a:endParaRPr lang="en-US"/>
          </a:p>
        </p:txBody>
      </p:sp>
    </p:spTree>
    <p:extLst>
      <p:ext uri="{BB962C8B-B14F-4D97-AF65-F5344CB8AC3E}">
        <p14:creationId xmlns:p14="http://schemas.microsoft.com/office/powerpoint/2010/main" val="1651976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2C4BC-BAE4-4C85-BCED-8B1289E8C637}" type="slidenum">
              <a:rPr lang="en-US" smtClean="0"/>
              <a:t>14</a:t>
            </a:fld>
            <a:endParaRPr lang="en-US"/>
          </a:p>
        </p:txBody>
      </p:sp>
    </p:spTree>
    <p:extLst>
      <p:ext uri="{BB962C8B-B14F-4D97-AF65-F5344CB8AC3E}">
        <p14:creationId xmlns:p14="http://schemas.microsoft.com/office/powerpoint/2010/main" val="2746714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16</a:t>
            </a:fld>
            <a:endParaRPr lang="en-US"/>
          </a:p>
        </p:txBody>
      </p:sp>
    </p:spTree>
    <p:extLst>
      <p:ext uri="{BB962C8B-B14F-4D97-AF65-F5344CB8AC3E}">
        <p14:creationId xmlns:p14="http://schemas.microsoft.com/office/powerpoint/2010/main" val="2053570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17</a:t>
            </a:fld>
            <a:endParaRPr lang="en-US"/>
          </a:p>
        </p:txBody>
      </p:sp>
    </p:spTree>
    <p:extLst>
      <p:ext uri="{BB962C8B-B14F-4D97-AF65-F5344CB8AC3E}">
        <p14:creationId xmlns:p14="http://schemas.microsoft.com/office/powerpoint/2010/main" val="3120838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18</a:t>
            </a:fld>
            <a:endParaRPr lang="en-US"/>
          </a:p>
        </p:txBody>
      </p:sp>
    </p:spTree>
    <p:extLst>
      <p:ext uri="{BB962C8B-B14F-4D97-AF65-F5344CB8AC3E}">
        <p14:creationId xmlns:p14="http://schemas.microsoft.com/office/powerpoint/2010/main" val="3441860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16B8205-6768-1B45-BFA0-99CDECC3F7F8}" type="slidenum">
              <a:rPr lang="en-US" altLang="en-US" smtClean="0"/>
              <a:pPr>
                <a:defRPr/>
              </a:pPr>
              <a:t>19</a:t>
            </a:fld>
            <a:endParaRPr lang="en-US" altLang="en-US"/>
          </a:p>
        </p:txBody>
      </p:sp>
    </p:spTree>
    <p:extLst>
      <p:ext uri="{BB962C8B-B14F-4D97-AF65-F5344CB8AC3E}">
        <p14:creationId xmlns:p14="http://schemas.microsoft.com/office/powerpoint/2010/main" val="3857359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95CEF76-3309-6345-B903-F154BAAB351B}" type="slidenum">
              <a:rPr lang="en-US" smtClean="0"/>
              <a:t>22</a:t>
            </a:fld>
            <a:endParaRPr lang="en-US"/>
          </a:p>
        </p:txBody>
      </p:sp>
    </p:spTree>
    <p:extLst>
      <p:ext uri="{BB962C8B-B14F-4D97-AF65-F5344CB8AC3E}">
        <p14:creationId xmlns:p14="http://schemas.microsoft.com/office/powerpoint/2010/main" val="2173226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23</a:t>
            </a:fld>
            <a:endParaRPr lang="en-US"/>
          </a:p>
        </p:txBody>
      </p:sp>
    </p:spTree>
    <p:extLst>
      <p:ext uri="{BB962C8B-B14F-4D97-AF65-F5344CB8AC3E}">
        <p14:creationId xmlns:p14="http://schemas.microsoft.com/office/powerpoint/2010/main" val="2840095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24</a:t>
            </a:fld>
            <a:endParaRPr lang="en-US"/>
          </a:p>
        </p:txBody>
      </p:sp>
    </p:spTree>
    <p:extLst>
      <p:ext uri="{BB962C8B-B14F-4D97-AF65-F5344CB8AC3E}">
        <p14:creationId xmlns:p14="http://schemas.microsoft.com/office/powerpoint/2010/main" val="3427308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26</a:t>
            </a:fld>
            <a:endParaRPr lang="en-US"/>
          </a:p>
        </p:txBody>
      </p:sp>
    </p:spTree>
    <p:extLst>
      <p:ext uri="{BB962C8B-B14F-4D97-AF65-F5344CB8AC3E}">
        <p14:creationId xmlns:p14="http://schemas.microsoft.com/office/powerpoint/2010/main" val="1262414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FAC0320-111F-4C09-8C7C-B3759D94ED03}" type="slidenum">
              <a:rPr lang="en-US" smtClean="0"/>
              <a:t>28</a:t>
            </a:fld>
            <a:endParaRPr lang="en-US"/>
          </a:p>
        </p:txBody>
      </p:sp>
    </p:spTree>
    <p:extLst>
      <p:ext uri="{BB962C8B-B14F-4D97-AF65-F5344CB8AC3E}">
        <p14:creationId xmlns:p14="http://schemas.microsoft.com/office/powerpoint/2010/main" val="3088793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2</a:t>
            </a:fld>
            <a:endParaRPr lang="en-US"/>
          </a:p>
        </p:txBody>
      </p:sp>
    </p:spTree>
    <p:extLst>
      <p:ext uri="{BB962C8B-B14F-4D97-AF65-F5344CB8AC3E}">
        <p14:creationId xmlns:p14="http://schemas.microsoft.com/office/powerpoint/2010/main" val="3562622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29</a:t>
            </a:fld>
            <a:endParaRPr lang="en-US"/>
          </a:p>
        </p:txBody>
      </p:sp>
    </p:spTree>
    <p:extLst>
      <p:ext uri="{BB962C8B-B14F-4D97-AF65-F5344CB8AC3E}">
        <p14:creationId xmlns:p14="http://schemas.microsoft.com/office/powerpoint/2010/main" val="9447307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2"/>
        <p:cNvGrpSpPr/>
        <p:nvPr/>
      </p:nvGrpSpPr>
      <p:grpSpPr>
        <a:xfrm>
          <a:off x="0" y="0"/>
          <a:ext cx="0" cy="0"/>
          <a:chOff x="0" y="0"/>
          <a:chExt cx="0" cy="0"/>
        </a:xfrm>
      </p:grpSpPr>
      <p:sp>
        <p:nvSpPr>
          <p:cNvPr id="2483" name="Google Shape;2483;g2de1474e533_0_5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4" name="Google Shape;2484;g2de1474e533_0_51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5" name="Google Shape;2485;g2de1474e533_0_51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30</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32</a:t>
            </a:fld>
            <a:endParaRPr lang="en-US"/>
          </a:p>
        </p:txBody>
      </p:sp>
    </p:spTree>
    <p:extLst>
      <p:ext uri="{BB962C8B-B14F-4D97-AF65-F5344CB8AC3E}">
        <p14:creationId xmlns:p14="http://schemas.microsoft.com/office/powerpoint/2010/main" val="40109072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34</a:t>
            </a:fld>
            <a:endParaRPr lang="en-US"/>
          </a:p>
        </p:txBody>
      </p:sp>
    </p:spTree>
    <p:extLst>
      <p:ext uri="{BB962C8B-B14F-4D97-AF65-F5344CB8AC3E}">
        <p14:creationId xmlns:p14="http://schemas.microsoft.com/office/powerpoint/2010/main" val="2647665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35</a:t>
            </a:fld>
            <a:endParaRPr lang="en-US"/>
          </a:p>
        </p:txBody>
      </p:sp>
    </p:spTree>
    <p:extLst>
      <p:ext uri="{BB962C8B-B14F-4D97-AF65-F5344CB8AC3E}">
        <p14:creationId xmlns:p14="http://schemas.microsoft.com/office/powerpoint/2010/main" val="3655004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36</a:t>
            </a:fld>
            <a:endParaRPr lang="en-US"/>
          </a:p>
        </p:txBody>
      </p:sp>
    </p:spTree>
    <p:extLst>
      <p:ext uri="{BB962C8B-B14F-4D97-AF65-F5344CB8AC3E}">
        <p14:creationId xmlns:p14="http://schemas.microsoft.com/office/powerpoint/2010/main" val="24378319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37</a:t>
            </a:fld>
            <a:endParaRPr lang="en-US"/>
          </a:p>
        </p:txBody>
      </p:sp>
    </p:spTree>
    <p:extLst>
      <p:ext uri="{BB962C8B-B14F-4D97-AF65-F5344CB8AC3E}">
        <p14:creationId xmlns:p14="http://schemas.microsoft.com/office/powerpoint/2010/main" val="41010439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38</a:t>
            </a:fld>
            <a:endParaRPr lang="en-US"/>
          </a:p>
        </p:txBody>
      </p:sp>
    </p:spTree>
    <p:extLst>
      <p:ext uri="{BB962C8B-B14F-4D97-AF65-F5344CB8AC3E}">
        <p14:creationId xmlns:p14="http://schemas.microsoft.com/office/powerpoint/2010/main" val="29986911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39</a:t>
            </a:fld>
            <a:endParaRPr lang="en-US"/>
          </a:p>
        </p:txBody>
      </p:sp>
    </p:spTree>
    <p:extLst>
      <p:ext uri="{BB962C8B-B14F-4D97-AF65-F5344CB8AC3E}">
        <p14:creationId xmlns:p14="http://schemas.microsoft.com/office/powerpoint/2010/main" val="216308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3</a:t>
            </a:fld>
            <a:endParaRPr lang="en-US"/>
          </a:p>
        </p:txBody>
      </p:sp>
    </p:spTree>
    <p:extLst>
      <p:ext uri="{BB962C8B-B14F-4D97-AF65-F5344CB8AC3E}">
        <p14:creationId xmlns:p14="http://schemas.microsoft.com/office/powerpoint/2010/main" val="3562622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5F392-30D9-10A8-BDE0-9E2786BEB7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E2F0A0-2349-47D4-3D85-2EA76A575D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678790-0962-1C73-E9F2-6F9B6B9D94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3783D7-CA58-0421-A52E-4A73B4EE9B5A}"/>
              </a:ext>
            </a:extLst>
          </p:cNvPr>
          <p:cNvSpPr>
            <a:spLocks noGrp="1"/>
          </p:cNvSpPr>
          <p:nvPr>
            <p:ph type="sldNum" sz="quarter" idx="5"/>
          </p:nvPr>
        </p:nvSpPr>
        <p:spPr/>
        <p:txBody>
          <a:bodyPr/>
          <a:lstStyle/>
          <a:p>
            <a:fld id="{AFAC0320-111F-4C09-8C7C-B3759D94ED03}" type="slidenum">
              <a:rPr lang="en-US" smtClean="0"/>
              <a:t>4</a:t>
            </a:fld>
            <a:endParaRPr lang="en-US"/>
          </a:p>
        </p:txBody>
      </p:sp>
    </p:spTree>
    <p:extLst>
      <p:ext uri="{BB962C8B-B14F-4D97-AF65-F5344CB8AC3E}">
        <p14:creationId xmlns:p14="http://schemas.microsoft.com/office/powerpoint/2010/main" val="2421227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DF34805-1F01-4BDA-A8CA-FCEA2B4BC8D0}" type="datetime3">
              <a:rPr lang="en-US" smtClean="0"/>
              <a:pPr/>
              <a:t>24 May 2024</a:t>
            </a:fld>
            <a:endParaRPr lang="en-US" dirty="0"/>
          </a:p>
        </p:txBody>
      </p:sp>
      <p:sp>
        <p:nvSpPr>
          <p:cNvPr id="5" name="Slide Number Placeholder 4"/>
          <p:cNvSpPr>
            <a:spLocks noGrp="1"/>
          </p:cNvSpPr>
          <p:nvPr>
            <p:ph type="sldNum" sz="quarter" idx="5"/>
          </p:nvPr>
        </p:nvSpPr>
        <p:spPr/>
        <p:txBody>
          <a:bodyPr/>
          <a:lstStyle/>
          <a:p>
            <a:fld id="{CF5EBCF4-26FC-4F76-8DA1-52FDDC328D44}" type="slidenum">
              <a:rPr lang="en-US" smtClean="0"/>
              <a:pPr/>
              <a:t>6</a:t>
            </a:fld>
            <a:endParaRPr lang="en-US" dirty="0"/>
          </a:p>
        </p:txBody>
      </p:sp>
    </p:spTree>
    <p:extLst>
      <p:ext uri="{BB962C8B-B14F-4D97-AF65-F5344CB8AC3E}">
        <p14:creationId xmlns:p14="http://schemas.microsoft.com/office/powerpoint/2010/main" val="2158824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7</a:t>
            </a:fld>
            <a:endParaRPr lang="en-US"/>
          </a:p>
        </p:txBody>
      </p:sp>
    </p:spTree>
    <p:extLst>
      <p:ext uri="{BB962C8B-B14F-4D97-AF65-F5344CB8AC3E}">
        <p14:creationId xmlns:p14="http://schemas.microsoft.com/office/powerpoint/2010/main" val="4170560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7000"/>
              </a:lnSpc>
              <a:spcBef>
                <a:spcPts val="600"/>
              </a:spcBef>
              <a:spcAft>
                <a:spcPts val="600"/>
              </a:spcAft>
              <a:buFont typeface="Arial" panose="020B0604020202020204" pitchFamily="34" charset="0"/>
              <a:buChar char="•"/>
            </a:pPr>
            <a:r>
              <a:rPr lang="fr-FR" sz="1200" dirty="0"/>
              <a:t>Les données probantes montrent aujourd’hui une efficacité et une efficience comparables entre les schémas à dose unique et multidoses dans la prévention des infections par les HPV 16/18, jusqu’à 12 ans après la vaccination.</a:t>
            </a:r>
          </a:p>
          <a:p>
            <a:pPr marL="342900" indent="-342900">
              <a:lnSpc>
                <a:spcPct val="107000"/>
              </a:lnSpc>
              <a:spcBef>
                <a:spcPts val="600"/>
              </a:spcBef>
              <a:spcAft>
                <a:spcPts val="600"/>
              </a:spcAft>
              <a:buFont typeface="Arial" panose="020B0604020202020204" pitchFamily="34" charset="0"/>
              <a:buChar char="•"/>
            </a:pPr>
            <a:r>
              <a:rPr lang="fr-FR" sz="1200" dirty="0"/>
              <a:t>En juin 2022, le SAGE de l’OMS a approuvé l’optimisation des schémas de vaccination anti-HPV, notant qu’une dose unique offre une solide protection contre le cancer du col de l’utérus.</a:t>
            </a:r>
          </a:p>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8</a:t>
            </a:fld>
            <a:endParaRPr lang="en-US"/>
          </a:p>
        </p:txBody>
      </p:sp>
    </p:spTree>
    <p:extLst>
      <p:ext uri="{BB962C8B-B14F-4D97-AF65-F5344CB8AC3E}">
        <p14:creationId xmlns:p14="http://schemas.microsoft.com/office/powerpoint/2010/main" val="488703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11</a:t>
            </a:fld>
            <a:endParaRPr lang="en-US"/>
          </a:p>
        </p:txBody>
      </p:sp>
    </p:spTree>
    <p:extLst>
      <p:ext uri="{BB962C8B-B14F-4D97-AF65-F5344CB8AC3E}">
        <p14:creationId xmlns:p14="http://schemas.microsoft.com/office/powerpoint/2010/main" val="2026268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12</a:t>
            </a:fld>
            <a:endParaRPr lang="en-US"/>
          </a:p>
        </p:txBody>
      </p:sp>
    </p:spTree>
    <p:extLst>
      <p:ext uri="{BB962C8B-B14F-4D97-AF65-F5344CB8AC3E}">
        <p14:creationId xmlns:p14="http://schemas.microsoft.com/office/powerpoint/2010/main" val="1921017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image" Target="../media/image2.emf"/><Relationship Id="rId4" Type="http://schemas.openxmlformats.org/officeDocument/2006/relationships/tags" Target="../tags/tag4.xml"/><Relationship Id="rId9" Type="http://schemas.openxmlformats.org/officeDocument/2006/relationships/oleObject" Target="../embeddings/oleObject1.bin"/></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tags" Target="../tags/tag10.xml"/><Relationship Id="rId7"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9"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9" name="Rectangle 8"/>
          <p:cNvSpPr/>
          <p:nvPr userDrawn="1"/>
        </p:nvSpPr>
        <p:spPr>
          <a:xfrm>
            <a:off x="0" y="6380777"/>
            <a:ext cx="12192000" cy="477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5320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PATH: One column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*HPV types 16 and 18 are responsible for ov over 70% of cases. </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7" name="Text Placeholder 4"/>
          <p:cNvSpPr>
            <a:spLocks noGrp="1"/>
          </p:cNvSpPr>
          <p:nvPr>
            <p:ph type="body" sz="quarter" idx="14" hasCustomPrompt="1"/>
          </p:nvPr>
        </p:nvSpPr>
        <p:spPr>
          <a:xfrm>
            <a:off x="762000" y="847224"/>
            <a:ext cx="10718800" cy="1095876"/>
          </a:xfrm>
          <a:prstGeom prst="rect">
            <a:avLst/>
          </a:prstGeom>
        </p:spPr>
        <p:txBody>
          <a:bodyPr lIns="0" tIns="0" rIns="0" bIns="0"/>
          <a:lstStyle>
            <a:lvl1pPr>
              <a:defRPr sz="3200" baseline="0">
                <a:solidFill>
                  <a:schemeClr val="accent1"/>
                </a:solidFill>
                <a:latin typeface="+mj-lt"/>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H1 – Arial 32 pt. red: One column with dense body copy. The header can fit on two lines if needed</a:t>
            </a:r>
          </a:p>
        </p:txBody>
      </p:sp>
      <p:sp>
        <p:nvSpPr>
          <p:cNvPr id="9" name="Text Placeholder 8"/>
          <p:cNvSpPr>
            <a:spLocks noGrp="1"/>
          </p:cNvSpPr>
          <p:nvPr>
            <p:ph type="body" sz="quarter" idx="15" hasCustomPrompt="1"/>
          </p:nvPr>
        </p:nvSpPr>
        <p:spPr>
          <a:xfrm>
            <a:off x="762000" y="2019300"/>
            <a:ext cx="10706100" cy="3924300"/>
          </a:xfrm>
        </p:spPr>
        <p:txBody>
          <a:bodyPr/>
          <a:lstStyle>
            <a:lvl1pPr>
              <a:defRPr/>
            </a:lvl1pPr>
          </a:lstStyle>
          <a:p>
            <a:pPr lvl="0"/>
            <a:r>
              <a:rPr lang="en-US" dirty="0"/>
              <a:t>Body text – Arial 16 pt., black, 18 pt. paragraph spacing after: This is used for a dense information page with a large amount of copy. Two column text box makes for easier reading; however, you may find a single column is necessary in certain situation. Use your discretion. </a:t>
            </a:r>
          </a:p>
          <a:p>
            <a:pPr lvl="0"/>
            <a:r>
              <a:rPr lang="en-US" dirty="0"/>
              <a:t>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a:t>
            </a:r>
          </a:p>
          <a:p>
            <a:pPr lvl="0"/>
            <a:r>
              <a:rPr lang="en-US" dirty="0"/>
              <a:t>This is used for a dense information page with a large amount of copy. Two column text box makes for easier reading; however, you may find a single column is necessary in certain situation. Use your discretion. </a:t>
            </a:r>
          </a:p>
        </p:txBody>
      </p:sp>
    </p:spTree>
    <p:extLst>
      <p:ext uri="{BB962C8B-B14F-4D97-AF65-F5344CB8AC3E}">
        <p14:creationId xmlns:p14="http://schemas.microsoft.com/office/powerpoint/2010/main" val="2126316877"/>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8179181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919250"/>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6" y="519011"/>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defRPr lang="en-US" dirty="0">
                <a:solidFill>
                  <a:schemeClr val="tx1"/>
                </a:solidFill>
              </a:defRPr>
            </a:lvl1pPr>
          </a:lstStyle>
          <a:p>
            <a:pPr lvl="0"/>
            <a:r>
              <a:rPr lang="en-US" dirty="0"/>
              <a:t>Click to edit Master title style</a:t>
            </a:r>
          </a:p>
        </p:txBody>
      </p:sp>
    </p:spTree>
    <p:extLst>
      <p:ext uri="{BB962C8B-B14F-4D97-AF65-F5344CB8AC3E}">
        <p14:creationId xmlns:p14="http://schemas.microsoft.com/office/powerpoint/2010/main" val="2736385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PATH: One column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7" name="Text Placeholder 4"/>
          <p:cNvSpPr>
            <a:spLocks noGrp="1"/>
          </p:cNvSpPr>
          <p:nvPr>
            <p:ph type="body" sz="quarter" idx="14" hasCustomPrompt="1"/>
          </p:nvPr>
        </p:nvSpPr>
        <p:spPr>
          <a:xfrm>
            <a:off x="762000" y="847224"/>
            <a:ext cx="10718800" cy="1095876"/>
          </a:xfrm>
          <a:prstGeom prst="rect">
            <a:avLst/>
          </a:prstGeom>
        </p:spPr>
        <p:txBody>
          <a:bodyPr lIns="0" tIns="0" rIns="0" bIns="0"/>
          <a:lstStyle>
            <a:lvl1pPr>
              <a:defRPr sz="3200" baseline="0">
                <a:solidFill>
                  <a:schemeClr val="accent1"/>
                </a:solidFill>
                <a:latin typeface="+mj-lt"/>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H1 – Arial 32 pt. red: One column with dense body copy. The header can fit on two lines if needed</a:t>
            </a:r>
          </a:p>
        </p:txBody>
      </p:sp>
      <p:sp>
        <p:nvSpPr>
          <p:cNvPr id="9" name="Text Placeholder 8"/>
          <p:cNvSpPr>
            <a:spLocks noGrp="1"/>
          </p:cNvSpPr>
          <p:nvPr>
            <p:ph type="body" sz="quarter" idx="15" hasCustomPrompt="1"/>
          </p:nvPr>
        </p:nvSpPr>
        <p:spPr>
          <a:xfrm>
            <a:off x="762000" y="2019300"/>
            <a:ext cx="10706100" cy="3924300"/>
          </a:xfrm>
        </p:spPr>
        <p:txBody>
          <a:bodyPr/>
          <a:lstStyle>
            <a:lvl1pPr>
              <a:defRPr/>
            </a:lvl1pPr>
          </a:lstStyle>
          <a:p>
            <a:pPr lvl="0"/>
            <a:r>
              <a:rPr lang="en-US" dirty="0"/>
              <a:t>Body text – Arial 16 pt., black, 18 pt. paragraph spacing after: This is used for a dense information page with a large amount of copy. Two column text box makes for easier reading; however, you may find a single column is necessary in certain situation. Use your discretion. </a:t>
            </a:r>
          </a:p>
          <a:p>
            <a:pPr lvl="0"/>
            <a:r>
              <a:rPr lang="en-US" dirty="0"/>
              <a:t>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a:t>
            </a:r>
          </a:p>
          <a:p>
            <a:pPr lvl="0"/>
            <a:r>
              <a:rPr lang="en-US" dirty="0"/>
              <a:t>This is used for a dense information page with a large amount of copy. Two column text box makes for easier reading; however, you may find a single column is necessary in certain situation. Use your discretion. </a:t>
            </a:r>
          </a:p>
        </p:txBody>
      </p:sp>
    </p:spTree>
    <p:extLst>
      <p:ext uri="{BB962C8B-B14F-4D97-AF65-F5344CB8AC3E}">
        <p14:creationId xmlns:p14="http://schemas.microsoft.com/office/powerpoint/2010/main" val="2126316877"/>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32A53495-C55A-27EF-4CC6-54E4611130A7}"/>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0"/>
            <a:ext cx="12192000" cy="4023360"/>
          </a:xfrm>
          <a:prstGeom prst="rect">
            <a:avLst/>
          </a:prstGeom>
        </p:spPr>
      </p:pic>
      <p:sp>
        <p:nvSpPr>
          <p:cNvPr id="4" name="Rectangle 3">
            <a:extLst>
              <a:ext uri="{FF2B5EF4-FFF2-40B4-BE49-F238E27FC236}">
                <a16:creationId xmlns:a16="http://schemas.microsoft.com/office/drawing/2014/main" id="{FD422A26-6AA1-8CC1-A8C6-22569B87B0EA}"/>
              </a:ext>
            </a:extLst>
          </p:cNvPr>
          <p:cNvSpPr/>
          <p:nvPr userDrawn="1"/>
        </p:nvSpPr>
        <p:spPr>
          <a:xfrm>
            <a:off x="0" y="3525838"/>
            <a:ext cx="12192000" cy="33321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416D652-1CA8-9171-5A2A-2D14EF585A8D}"/>
              </a:ext>
            </a:extLst>
          </p:cNvPr>
          <p:cNvSpPr/>
          <p:nvPr userDrawn="1"/>
        </p:nvSpPr>
        <p:spPr>
          <a:xfrm>
            <a:off x="1334310" y="1979139"/>
            <a:ext cx="9523379" cy="3093397"/>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F91E3A-C200-9073-ABBB-35458DC77E12}"/>
              </a:ext>
            </a:extLst>
          </p:cNvPr>
          <p:cNvSpPr>
            <a:spLocks noGrp="1"/>
          </p:cNvSpPr>
          <p:nvPr>
            <p:ph type="title"/>
          </p:nvPr>
        </p:nvSpPr>
        <p:spPr>
          <a:xfrm>
            <a:off x="2193586" y="2268098"/>
            <a:ext cx="8200480" cy="2523280"/>
          </a:xfrm>
          <a:prstGeom prst="rect">
            <a:avLst/>
          </a:prstGeom>
        </p:spPr>
        <p:txBody>
          <a:bodyPr anchor="ctr" anchorCtr="0"/>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017930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32A53495-C55A-27EF-4CC6-54E4611130A7}"/>
              </a:ext>
            </a:extLst>
          </p:cNvPr>
          <p:cNvPicPr>
            <a:picLocks noChangeAspect="1"/>
          </p:cNvPicPr>
          <p:nvPr userDrawn="1"/>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0"/>
            <a:ext cx="12192000" cy="4023360"/>
          </a:xfrm>
          <a:prstGeom prst="rect">
            <a:avLst/>
          </a:prstGeom>
        </p:spPr>
      </p:pic>
      <p:sp>
        <p:nvSpPr>
          <p:cNvPr id="4" name="Rectangle 3">
            <a:extLst>
              <a:ext uri="{FF2B5EF4-FFF2-40B4-BE49-F238E27FC236}">
                <a16:creationId xmlns:a16="http://schemas.microsoft.com/office/drawing/2014/main" id="{FD422A26-6AA1-8CC1-A8C6-22569B87B0EA}"/>
              </a:ext>
            </a:extLst>
          </p:cNvPr>
          <p:cNvSpPr/>
          <p:nvPr userDrawn="1"/>
        </p:nvSpPr>
        <p:spPr>
          <a:xfrm>
            <a:off x="0" y="3525838"/>
            <a:ext cx="12192000" cy="33321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416D652-1CA8-9171-5A2A-2D14EF585A8D}"/>
              </a:ext>
            </a:extLst>
          </p:cNvPr>
          <p:cNvSpPr/>
          <p:nvPr userDrawn="1"/>
        </p:nvSpPr>
        <p:spPr>
          <a:xfrm>
            <a:off x="1334310" y="1979139"/>
            <a:ext cx="9523379" cy="3093397"/>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F91E3A-C200-9073-ABBB-35458DC77E12}"/>
              </a:ext>
            </a:extLst>
          </p:cNvPr>
          <p:cNvSpPr>
            <a:spLocks noGrp="1"/>
          </p:cNvSpPr>
          <p:nvPr>
            <p:ph type="title"/>
          </p:nvPr>
        </p:nvSpPr>
        <p:spPr>
          <a:xfrm>
            <a:off x="2193586" y="2268098"/>
            <a:ext cx="8200480" cy="2523280"/>
          </a:xfrm>
          <a:prstGeom prst="rect">
            <a:avLst/>
          </a:prstGeom>
        </p:spPr>
        <p:txBody>
          <a:bodyPr anchor="ctr" anchorCtr="0"/>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01793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PATH: One column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Text Placeholder 6"/>
          <p:cNvSpPr>
            <a:spLocks noGrp="1"/>
          </p:cNvSpPr>
          <p:nvPr>
            <p:ph type="body" sz="quarter" idx="13" hasCustomPrompt="1"/>
          </p:nvPr>
        </p:nvSpPr>
        <p:spPr>
          <a:xfrm>
            <a:off x="761999" y="2019300"/>
            <a:ext cx="10706101" cy="3924300"/>
          </a:xfrm>
          <a:prstGeom prst="rect">
            <a:avLst/>
          </a:prstGeom>
        </p:spPr>
        <p:txBody>
          <a:bodyPr lIns="0" tIns="0" rIns="0" bIns="0"/>
          <a:lstStyle>
            <a:lvl1pPr marL="0" marR="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sz="1600" baseline="0">
                <a:solidFill>
                  <a:schemeClr val="tx1"/>
                </a:solidFill>
              </a:defRPr>
            </a:lvl1pPr>
            <a:lvl2pPr>
              <a:defRPr sz="1400"/>
            </a:lvl2pPr>
            <a:lvl3pPr>
              <a:defRPr sz="1400"/>
            </a:lvl3pPr>
            <a:lvl4pPr>
              <a:defRPr sz="1400"/>
            </a:lvl4pPr>
            <a:lvl5pPr>
              <a:defRPr sz="1400"/>
            </a:lvl5pPr>
          </a:lstStyle>
          <a:p>
            <a:pPr lvl="0"/>
            <a:r>
              <a:rPr lang="en-US" dirty="0"/>
              <a:t>Body text – Arial 16 pt., black, 18 pt. paragraph spacing after: 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r>
              <a:rPr lang="en-US" dirty="0"/>
              <a:t>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r>
              <a:rPr lang="en-US" dirty="0"/>
              <a:t>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endParaRPr lang="en-US" dirty="0"/>
          </a:p>
          <a:p>
            <a:pPr lvl="0"/>
            <a:endParaRPr lang="en-US" dirty="0"/>
          </a:p>
        </p:txBody>
      </p:sp>
      <p:sp>
        <p:nvSpPr>
          <p:cNvPr id="7" name="Text Placeholder 4"/>
          <p:cNvSpPr>
            <a:spLocks noGrp="1"/>
          </p:cNvSpPr>
          <p:nvPr>
            <p:ph type="body" sz="quarter" idx="14" hasCustomPrompt="1"/>
          </p:nvPr>
        </p:nvSpPr>
        <p:spPr>
          <a:xfrm>
            <a:off x="762000" y="847224"/>
            <a:ext cx="10718800" cy="1095876"/>
          </a:xfrm>
          <a:prstGeom prst="rect">
            <a:avLst/>
          </a:prstGeom>
        </p:spPr>
        <p:txBody>
          <a:bodyPr lIns="0" tIns="0" rIns="0" bIns="0"/>
          <a:lstStyle>
            <a:lvl1pPr>
              <a:defRPr sz="3200" baseline="0">
                <a:solidFill>
                  <a:schemeClr val="accent1"/>
                </a:solidFill>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H1 – Arial 32 pt. red: One column with dense body copy. The header can fit on two lines if needed</a:t>
            </a:r>
          </a:p>
        </p:txBody>
      </p:sp>
    </p:spTree>
    <p:extLst>
      <p:ext uri="{BB962C8B-B14F-4D97-AF65-F5344CB8AC3E}">
        <p14:creationId xmlns:p14="http://schemas.microsoft.com/office/powerpoint/2010/main" val="13479298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D10D-A211-4BF0-B05D-57F0891C3F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CDD5B1-753A-4BAB-AB88-DC71179ACE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86D12C-01AF-4753-A4C5-ABBFEE2F52D5}"/>
              </a:ext>
            </a:extLst>
          </p:cNvPr>
          <p:cNvSpPr>
            <a:spLocks noGrp="1"/>
          </p:cNvSpPr>
          <p:nvPr>
            <p:ph type="dt" sz="half" idx="10"/>
          </p:nvPr>
        </p:nvSpPr>
        <p:spPr/>
        <p:txBody>
          <a:bodyPr/>
          <a:lstStyle/>
          <a:p>
            <a:fld id="{44A95500-5D0F-4CE5-87C5-C2E3B4EDDA60}" type="datetimeFigureOut">
              <a:rPr lang="en-US" smtClean="0"/>
              <a:t>5/24/2024</a:t>
            </a:fld>
            <a:endParaRPr lang="en-US"/>
          </a:p>
        </p:txBody>
      </p:sp>
      <p:sp>
        <p:nvSpPr>
          <p:cNvPr id="5" name="Footer Placeholder 4">
            <a:extLst>
              <a:ext uri="{FF2B5EF4-FFF2-40B4-BE49-F238E27FC236}">
                <a16:creationId xmlns:a16="http://schemas.microsoft.com/office/drawing/2014/main" id="{5690A324-4114-4EED-B30D-CDADA0DFE5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77BF16-0E41-466E-829E-B3283F6832D6}"/>
              </a:ext>
            </a:extLst>
          </p:cNvPr>
          <p:cNvSpPr>
            <a:spLocks noGrp="1"/>
          </p:cNvSpPr>
          <p:nvPr>
            <p:ph type="sldNum" sz="quarter" idx="12"/>
          </p:nvPr>
        </p:nvSpPr>
        <p:spPr/>
        <p:txBody>
          <a:bodyPr/>
          <a:lstStyle/>
          <a:p>
            <a:fld id="{279C0DC9-5895-4385-8FC7-CA7D90EFD8C1}" type="slidenum">
              <a:rPr lang="en-US" smtClean="0"/>
              <a:t>‹#›</a:t>
            </a:fld>
            <a:endParaRPr lang="en-US"/>
          </a:p>
        </p:txBody>
      </p:sp>
    </p:spTree>
    <p:extLst>
      <p:ext uri="{BB962C8B-B14F-4D97-AF65-F5344CB8AC3E}">
        <p14:creationId xmlns:p14="http://schemas.microsoft.com/office/powerpoint/2010/main" val="28106629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PATH: DataVis -  Small table and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*HPV types 16 and 18 are responsible for ov over 70% of cases. </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Table Placeholder 3"/>
          <p:cNvSpPr>
            <a:spLocks noGrp="1"/>
          </p:cNvSpPr>
          <p:nvPr>
            <p:ph type="tbl" sz="quarter" idx="16" hasCustomPrompt="1"/>
          </p:nvPr>
        </p:nvSpPr>
        <p:spPr>
          <a:xfrm>
            <a:off x="762000" y="2743200"/>
            <a:ext cx="10718800" cy="3200400"/>
          </a:xfrm>
          <a:prstGeom prst="rect">
            <a:avLst/>
          </a:prstGeom>
        </p:spPr>
        <p:txBody>
          <a:bodyPr/>
          <a:lstStyle>
            <a:lvl1pPr marL="0" indent="0">
              <a:buNone/>
              <a:defRPr baseline="0">
                <a:solidFill>
                  <a:schemeClr val="tx1"/>
                </a:solidFill>
              </a:defRPr>
            </a:lvl1pPr>
          </a:lstStyle>
          <a:p>
            <a:r>
              <a:rPr lang="en-US" dirty="0"/>
              <a:t>Small Table – Red is the preferred color for tables; however, you can change the color within the data visualization palette if needed</a:t>
            </a:r>
          </a:p>
        </p:txBody>
      </p:sp>
      <p:sp>
        <p:nvSpPr>
          <p:cNvPr id="7" name="Text Placeholder 5"/>
          <p:cNvSpPr>
            <a:spLocks noGrp="1"/>
          </p:cNvSpPr>
          <p:nvPr>
            <p:ph type="body" sz="quarter" idx="17" hasCustomPrompt="1"/>
          </p:nvPr>
        </p:nvSpPr>
        <p:spPr>
          <a:xfrm>
            <a:off x="762000" y="2019300"/>
            <a:ext cx="10718800" cy="647700"/>
          </a:xfrm>
          <a:prstGeom prst="rect">
            <a:avLst/>
          </a:prstGeom>
        </p:spPr>
        <p:txBody>
          <a:bodyPr anchor="b" anchorCtr="0"/>
          <a:lstStyle>
            <a:lvl1pPr marL="0" indent="0">
              <a:spcBef>
                <a:spcPts val="0"/>
              </a:spcBef>
              <a:spcAft>
                <a:spcPts val="1800"/>
              </a:spcAft>
              <a:buNone/>
              <a:defRPr sz="1600" baseline="0">
                <a:solidFill>
                  <a:schemeClr val="tx1"/>
                </a:solidFill>
                <a:latin typeface="+mn-lt"/>
              </a:defRPr>
            </a:lvl1pPr>
            <a:lvl2pPr marL="457200" indent="0">
              <a:buNone/>
              <a:defRPr sz="2000">
                <a:latin typeface="+mn-lt"/>
              </a:defRPr>
            </a:lvl2pPr>
            <a:lvl3pPr marL="914400" indent="0">
              <a:buNone/>
              <a:defRPr sz="1800">
                <a:latin typeface="+mn-lt"/>
              </a:defRPr>
            </a:lvl3pPr>
            <a:lvl4pPr marL="1371600" indent="0">
              <a:buNone/>
              <a:defRPr sz="1600">
                <a:latin typeface="+mn-lt"/>
              </a:defRPr>
            </a:lvl4pPr>
            <a:lvl5pPr marL="1828800" indent="0">
              <a:buNone/>
              <a:defRPr sz="1600">
                <a:latin typeface="+mn-lt"/>
              </a:defRPr>
            </a:lvl5pPr>
          </a:lstStyle>
          <a:p>
            <a:pPr lvl="0"/>
            <a:r>
              <a:rPr lang="en-US" dirty="0"/>
              <a:t>Body text – Arial 16 pt., black, 18 pt. paragraph spacing after: This text is used for a small description or title to accompany the table below. The page should look clear and concise. </a:t>
            </a:r>
          </a:p>
        </p:txBody>
      </p:sp>
      <p:sp>
        <p:nvSpPr>
          <p:cNvPr id="8" name="Text Placeholder 4"/>
          <p:cNvSpPr>
            <a:spLocks noGrp="1"/>
          </p:cNvSpPr>
          <p:nvPr>
            <p:ph type="body" sz="quarter" idx="18" hasCustomPrompt="1"/>
          </p:nvPr>
        </p:nvSpPr>
        <p:spPr>
          <a:xfrm>
            <a:off x="762001" y="847224"/>
            <a:ext cx="10718800" cy="1012465"/>
          </a:xfrm>
          <a:prstGeom prst="rect">
            <a:avLst/>
          </a:prstGeom>
        </p:spPr>
        <p:txBody>
          <a:bodyPr lIns="0" tIns="0" rIns="0" bIns="0"/>
          <a:lstStyle>
            <a:lvl1pPr marL="0" indent="0">
              <a:buNone/>
              <a:defRPr sz="3200" baseline="0">
                <a:solidFill>
                  <a:schemeClr val="accent1"/>
                </a:solidFill>
                <a:latin typeface="+mj-lt"/>
              </a:defRPr>
            </a:lvl1pPr>
          </a:lstStyle>
          <a:p>
            <a:pPr lvl="0"/>
            <a:r>
              <a:rPr lang="en-US" sz="3200" dirty="0">
                <a:solidFill>
                  <a:srgbClr val="F65050"/>
                </a:solidFill>
                <a:latin typeface="Arial" panose="020B0604020202020204" pitchFamily="34" charset="0"/>
                <a:cs typeface="Arial" panose="020B0604020202020204" pitchFamily="34" charset="0"/>
              </a:rPr>
              <a:t>H1 – Arial 32 pt. red: </a:t>
            </a:r>
            <a:r>
              <a:rPr lang="en-US" dirty="0"/>
              <a:t>Data Vis, Title with body text and small table graphic</a:t>
            </a:r>
          </a:p>
        </p:txBody>
      </p:sp>
    </p:spTree>
    <p:extLst>
      <p:ext uri="{BB962C8B-B14F-4D97-AF65-F5344CB8AC3E}">
        <p14:creationId xmlns:p14="http://schemas.microsoft.com/office/powerpoint/2010/main" val="2980270901"/>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PATH: Two column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Text Placeholder 4"/>
          <p:cNvSpPr>
            <a:spLocks noGrp="1"/>
          </p:cNvSpPr>
          <p:nvPr>
            <p:ph type="body" sz="quarter" idx="13" hasCustomPrompt="1"/>
          </p:nvPr>
        </p:nvSpPr>
        <p:spPr>
          <a:xfrm>
            <a:off x="762000" y="847224"/>
            <a:ext cx="10718800" cy="1045371"/>
          </a:xfrm>
          <a:prstGeom prst="rect">
            <a:avLst/>
          </a:prstGeom>
        </p:spPr>
        <p:txBody>
          <a:bodyPr lIns="0" tIns="0" rIns="0" bIns="0"/>
          <a:lstStyle>
            <a:lvl1pPr>
              <a:defRPr sz="3200" baseline="0">
                <a:solidFill>
                  <a:schemeClr val="accent1"/>
                </a:solidFill>
                <a:latin typeface="+mj-lt"/>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H1 – Arial 32 pt. red: Two column with dense body copy. The header can fit on two lines if needed</a:t>
            </a:r>
          </a:p>
        </p:txBody>
      </p:sp>
      <p:sp>
        <p:nvSpPr>
          <p:cNvPr id="7" name="Text Placeholder 6"/>
          <p:cNvSpPr>
            <a:spLocks noGrp="1"/>
          </p:cNvSpPr>
          <p:nvPr>
            <p:ph type="body" sz="quarter" idx="14" hasCustomPrompt="1"/>
          </p:nvPr>
        </p:nvSpPr>
        <p:spPr>
          <a:xfrm>
            <a:off x="762001" y="2019300"/>
            <a:ext cx="10706100" cy="3924300"/>
          </a:xfrm>
          <a:prstGeom prst="rect">
            <a:avLst/>
          </a:prstGeom>
        </p:spPr>
        <p:txBody>
          <a:bodyPr lIns="0" tIns="0" rIns="0" bIns="0" numCol="2" spcCol="457200"/>
          <a:lstStyle>
            <a:lvl1pPr marL="0" marR="0" indent="0" algn="l" defTabSz="609585" rtl="0" eaLnBrk="1" fontAlgn="base" latinLnBrk="0" hangingPunct="1">
              <a:lnSpc>
                <a:spcPts val="1800"/>
              </a:lnSpc>
              <a:spcBef>
                <a:spcPts val="0"/>
              </a:spcBef>
              <a:spcAft>
                <a:spcPts val="1800"/>
              </a:spcAft>
              <a:buClrTx/>
              <a:buSzTx/>
              <a:buFont typeface="Arial" panose="020B0604020202020204" pitchFamily="34" charset="0"/>
              <a:buNone/>
              <a:tabLst/>
              <a:defRPr sz="1600" baseline="0">
                <a:solidFill>
                  <a:schemeClr val="tx1"/>
                </a:solidFill>
              </a:defRPr>
            </a:lvl1pPr>
            <a:lvl2pPr>
              <a:defRPr sz="1400"/>
            </a:lvl2pPr>
            <a:lvl3pPr>
              <a:defRPr sz="1400"/>
            </a:lvl3pPr>
            <a:lvl4pPr>
              <a:defRPr sz="1400"/>
            </a:lvl4pPr>
            <a:lvl5pPr>
              <a:defRPr sz="1400"/>
            </a:lvl5pPr>
          </a:lstStyle>
          <a:p>
            <a:pPr>
              <a:lnSpc>
                <a:spcPts val="1800"/>
              </a:lnSpc>
              <a:spcAft>
                <a:spcPts val="1800"/>
              </a:spcAft>
            </a:pPr>
            <a:r>
              <a:rPr lang="en-US" dirty="0"/>
              <a:t>Body text – Arial 16 pt., black, 18 pt. paragraph spacing after: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a:t>
            </a:r>
          </a:p>
          <a:p>
            <a:pPr>
              <a:lnSpc>
                <a:spcPts val="1800"/>
              </a:lnSpc>
              <a:spcAft>
                <a:spcPts val="1800"/>
              </a:spcAft>
            </a:pPr>
            <a:r>
              <a:rPr lang="en-US" dirty="0"/>
              <a:t>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6451202"/>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41301134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4"/>
            </p:custDataLst>
          </p:nvPr>
        </p:nvSpPr>
        <p:spPr>
          <a:xfrm>
            <a:off x="554736" y="172212"/>
            <a:ext cx="11082528" cy="989512"/>
          </a:xfrm>
        </p:spPr>
        <p:txBody>
          <a:bodyPr vert="horz">
            <a:noAutofit/>
          </a:bodyPr>
          <a:lstStyle>
            <a:lvl1pPr rtl="0">
              <a:defRPr/>
            </a:lvl1pPr>
          </a:lstStyle>
          <a:p>
            <a:r>
              <a:rPr lang="en-US"/>
              <a:t>Click to edit Master title style</a:t>
            </a:r>
            <a:endParaRPr lang="en-US" dirty="0"/>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765911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oilerplat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99154" y="2089871"/>
            <a:ext cx="4393692" cy="649224"/>
          </a:xfrm>
          <a:prstGeom prst="rect">
            <a:avLst/>
          </a:prstGeom>
        </p:spPr>
      </p:pic>
      <p:sp>
        <p:nvSpPr>
          <p:cNvPr id="12" name="TextBox 11"/>
          <p:cNvSpPr txBox="1"/>
          <p:nvPr userDrawn="1"/>
        </p:nvSpPr>
        <p:spPr>
          <a:xfrm>
            <a:off x="2418377" y="3163690"/>
            <a:ext cx="7355246" cy="12413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0" u="none" strike="noStrike" kern="1200" baseline="30000" dirty="0">
                <a:solidFill>
                  <a:schemeClr val="tx1"/>
                </a:solidFill>
                <a:latin typeface="+mn-lt"/>
                <a:ea typeface="+mn-ea"/>
                <a:cs typeface="+mn-cs"/>
              </a:rPr>
              <a:t>The Single-Dose HPV Vaccine Evaluation Consortium encompasses nine leading health and research institutions working together to collate and synthesize existing evidence and evaluate new data on the potential for single-dose HPV vaccination.</a:t>
            </a:r>
          </a:p>
        </p:txBody>
      </p:sp>
    </p:spTree>
    <p:extLst>
      <p:ext uri="{BB962C8B-B14F-4D97-AF65-F5344CB8AC3E}">
        <p14:creationId xmlns:p14="http://schemas.microsoft.com/office/powerpoint/2010/main" val="1682608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w/ Title">
  <p:cSld name="Blank w/ Title">
    <p:spTree>
      <p:nvGrpSpPr>
        <p:cNvPr id="1" name="Shape 17"/>
        <p:cNvGrpSpPr/>
        <p:nvPr/>
      </p:nvGrpSpPr>
      <p:grpSpPr>
        <a:xfrm>
          <a:off x="0" y="0"/>
          <a:ext cx="0" cy="0"/>
          <a:chOff x="0" y="0"/>
          <a:chExt cx="0" cy="0"/>
        </a:xfrm>
      </p:grpSpPr>
      <p:sp>
        <p:nvSpPr>
          <p:cNvPr id="18" name="Google Shape;18;p2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
        <p:nvSpPr>
          <p:cNvPr id="20" name="Google Shape;20;p22"/>
          <p:cNvSpPr txBox="1">
            <a:spLocks noGrp="1"/>
          </p:cNvSpPr>
          <p:nvPr>
            <p:ph type="title"/>
          </p:nvPr>
        </p:nvSpPr>
        <p:spPr>
          <a:xfrm>
            <a:off x="522245" y="1043840"/>
            <a:ext cx="10576400" cy="890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F455F"/>
              </a:buClr>
              <a:buSzPts val="2700"/>
              <a:buFont typeface="Montserrat ExtraBold"/>
              <a:buNone/>
              <a:defRPr sz="3600" b="0">
                <a:solidFill>
                  <a:srgbClr val="0F455F"/>
                </a:solidFill>
                <a:latin typeface="Calibri" panose="020F0502020204030204" pitchFamily="34" charset="0"/>
                <a:ea typeface="Calibri" panose="020F0502020204030204" pitchFamily="34" charset="0"/>
                <a:cs typeface="Calibri" panose="020F0502020204030204" pitchFamily="34" charset="0"/>
                <a:sym typeface="Montserrat ExtraBold"/>
              </a:defRPr>
            </a:lvl1pPr>
            <a:lvl2pPr lvl="1" algn="l">
              <a:lnSpc>
                <a:spcPct val="100000"/>
              </a:lnSpc>
              <a:spcBef>
                <a:spcPts val="0"/>
              </a:spcBef>
              <a:spcAft>
                <a:spcPts val="0"/>
              </a:spcAft>
              <a:buSzPts val="2800"/>
              <a:buNone/>
              <a:defRPr>
                <a:latin typeface="Arial"/>
                <a:ea typeface="Arial"/>
                <a:cs typeface="Arial"/>
                <a:sym typeface="Arial"/>
              </a:defRPr>
            </a:lvl2pPr>
            <a:lvl3pPr lvl="2" algn="l">
              <a:lnSpc>
                <a:spcPct val="100000"/>
              </a:lnSpc>
              <a:spcBef>
                <a:spcPts val="0"/>
              </a:spcBef>
              <a:spcAft>
                <a:spcPts val="0"/>
              </a:spcAft>
              <a:buSzPts val="2800"/>
              <a:buNone/>
              <a:defRPr>
                <a:latin typeface="Arial"/>
                <a:ea typeface="Arial"/>
                <a:cs typeface="Arial"/>
                <a:sym typeface="Arial"/>
              </a:defRPr>
            </a:lvl3pPr>
            <a:lvl4pPr lvl="3" algn="l">
              <a:lnSpc>
                <a:spcPct val="100000"/>
              </a:lnSpc>
              <a:spcBef>
                <a:spcPts val="0"/>
              </a:spcBef>
              <a:spcAft>
                <a:spcPts val="0"/>
              </a:spcAft>
              <a:buSzPts val="2800"/>
              <a:buNone/>
              <a:defRPr>
                <a:latin typeface="Arial"/>
                <a:ea typeface="Arial"/>
                <a:cs typeface="Arial"/>
                <a:sym typeface="Arial"/>
              </a:defRPr>
            </a:lvl4pPr>
            <a:lvl5pPr lvl="4" algn="l">
              <a:lnSpc>
                <a:spcPct val="100000"/>
              </a:lnSpc>
              <a:spcBef>
                <a:spcPts val="0"/>
              </a:spcBef>
              <a:spcAft>
                <a:spcPts val="0"/>
              </a:spcAft>
              <a:buSzPts val="2800"/>
              <a:buNone/>
              <a:defRPr>
                <a:latin typeface="Arial"/>
                <a:ea typeface="Arial"/>
                <a:cs typeface="Arial"/>
                <a:sym typeface="Arial"/>
              </a:defRPr>
            </a:lvl5pPr>
            <a:lvl6pPr lvl="5" algn="l">
              <a:lnSpc>
                <a:spcPct val="100000"/>
              </a:lnSpc>
              <a:spcBef>
                <a:spcPts val="0"/>
              </a:spcBef>
              <a:spcAft>
                <a:spcPts val="0"/>
              </a:spcAft>
              <a:buSzPts val="2800"/>
              <a:buNone/>
              <a:defRPr>
                <a:latin typeface="Arial"/>
                <a:ea typeface="Arial"/>
                <a:cs typeface="Arial"/>
                <a:sym typeface="Arial"/>
              </a:defRPr>
            </a:lvl6pPr>
            <a:lvl7pPr lvl="6" algn="l">
              <a:lnSpc>
                <a:spcPct val="100000"/>
              </a:lnSpc>
              <a:spcBef>
                <a:spcPts val="0"/>
              </a:spcBef>
              <a:spcAft>
                <a:spcPts val="0"/>
              </a:spcAft>
              <a:buSzPts val="2800"/>
              <a:buNone/>
              <a:defRPr>
                <a:latin typeface="Arial"/>
                <a:ea typeface="Arial"/>
                <a:cs typeface="Arial"/>
                <a:sym typeface="Arial"/>
              </a:defRPr>
            </a:lvl7pPr>
            <a:lvl8pPr lvl="7" algn="l">
              <a:lnSpc>
                <a:spcPct val="100000"/>
              </a:lnSpc>
              <a:spcBef>
                <a:spcPts val="0"/>
              </a:spcBef>
              <a:spcAft>
                <a:spcPts val="0"/>
              </a:spcAft>
              <a:buSzPts val="2800"/>
              <a:buNone/>
              <a:defRPr>
                <a:latin typeface="Arial"/>
                <a:ea typeface="Arial"/>
                <a:cs typeface="Arial"/>
                <a:sym typeface="Arial"/>
              </a:defRPr>
            </a:lvl8pPr>
            <a:lvl9pPr lvl="8" algn="l">
              <a:lnSpc>
                <a:spcPct val="100000"/>
              </a:lnSpc>
              <a:spcBef>
                <a:spcPts val="0"/>
              </a:spcBef>
              <a:spcAft>
                <a:spcPts val="0"/>
              </a:spcAft>
              <a:buSzPts val="2800"/>
              <a:buNone/>
              <a:defRPr>
                <a:latin typeface="Arial"/>
                <a:ea typeface="Arial"/>
                <a:cs typeface="Arial"/>
                <a:sym typeface="Arial"/>
              </a:defRPr>
            </a:lvl9pPr>
          </a:lstStyle>
          <a:p>
            <a:r>
              <a:rPr lang="en-US"/>
              <a:t>Click to edit Master title style</a:t>
            </a:r>
            <a:endParaRPr/>
          </a:p>
        </p:txBody>
      </p:sp>
    </p:spTree>
    <p:extLst>
      <p:ext uri="{BB962C8B-B14F-4D97-AF65-F5344CB8AC3E}">
        <p14:creationId xmlns:p14="http://schemas.microsoft.com/office/powerpoint/2010/main" val="14476446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5386917"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05832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PATH: DataVis - full page graphic">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Content Placeholder 2"/>
          <p:cNvSpPr>
            <a:spLocks noGrp="1"/>
          </p:cNvSpPr>
          <p:nvPr>
            <p:ph sz="quarter" idx="14"/>
          </p:nvPr>
        </p:nvSpPr>
        <p:spPr>
          <a:xfrm>
            <a:off x="762000" y="2019300"/>
            <a:ext cx="10718799" cy="4099923"/>
          </a:xfrm>
          <a:prstGeom prst="rect">
            <a:avLst/>
          </a:prstGeom>
        </p:spPr>
        <p:txBody>
          <a:bodyPr/>
          <a:lstStyle>
            <a:lvl1pPr marL="0" indent="0">
              <a:spcBef>
                <a:spcPts val="0"/>
              </a:spcBef>
              <a:spcAft>
                <a:spcPts val="1800"/>
              </a:spcAft>
              <a:buNone/>
              <a:defRPr sz="1600"/>
            </a:lvl1pPr>
          </a:lstStyle>
          <a:p>
            <a:pPr lvl="0"/>
            <a:r>
              <a:rPr lang="en-US"/>
              <a:t>Click to edit Master text styles</a:t>
            </a:r>
          </a:p>
        </p:txBody>
      </p:sp>
      <p:sp>
        <p:nvSpPr>
          <p:cNvPr id="7" name="Text Placeholder 4"/>
          <p:cNvSpPr>
            <a:spLocks noGrp="1"/>
          </p:cNvSpPr>
          <p:nvPr>
            <p:ph type="body" sz="quarter" idx="16" hasCustomPrompt="1"/>
          </p:nvPr>
        </p:nvSpPr>
        <p:spPr>
          <a:xfrm>
            <a:off x="762001" y="847224"/>
            <a:ext cx="10718800" cy="1012465"/>
          </a:xfrm>
          <a:prstGeom prst="rect">
            <a:avLst/>
          </a:prstGeom>
        </p:spPr>
        <p:txBody>
          <a:bodyPr lIns="0" tIns="0" rIns="0" bIns="0"/>
          <a:lstStyle>
            <a:lvl1pPr marL="0" indent="0">
              <a:buNone/>
              <a:defRPr sz="3200" baseline="0">
                <a:solidFill>
                  <a:schemeClr val="accent1"/>
                </a:solidFill>
                <a:latin typeface="+mj-lt"/>
              </a:defRPr>
            </a:lvl1pPr>
          </a:lstStyle>
          <a:p>
            <a:pPr lvl="0"/>
            <a:r>
              <a:rPr lang="en-US" sz="3200" dirty="0">
                <a:solidFill>
                  <a:srgbClr val="F65050"/>
                </a:solidFill>
                <a:latin typeface="Arial" panose="020B0604020202020204" pitchFamily="34" charset="0"/>
                <a:cs typeface="Arial" panose="020B0604020202020204" pitchFamily="34" charset="0"/>
              </a:rPr>
              <a:t>H1 – Arial 32 pt. red: </a:t>
            </a:r>
            <a:r>
              <a:rPr lang="en-US" dirty="0"/>
              <a:t>Data Vis, Long title with large full page data visual graphic</a:t>
            </a:r>
          </a:p>
        </p:txBody>
      </p:sp>
    </p:spTree>
    <p:extLst>
      <p:ext uri="{BB962C8B-B14F-4D97-AF65-F5344CB8AC3E}">
        <p14:creationId xmlns:p14="http://schemas.microsoft.com/office/powerpoint/2010/main" val="1345329900"/>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col Layout">
    <p:spTree>
      <p:nvGrpSpPr>
        <p:cNvPr id="1" name=""/>
        <p:cNvGrpSpPr/>
        <p:nvPr/>
      </p:nvGrpSpPr>
      <p:grpSpPr>
        <a:xfrm>
          <a:off x="0" y="0"/>
          <a:ext cx="0" cy="0"/>
          <a:chOff x="0" y="0"/>
          <a:chExt cx="0" cy="0"/>
        </a:xfrm>
      </p:grpSpPr>
      <p:sp>
        <p:nvSpPr>
          <p:cNvPr id="4" name="Title 1"/>
          <p:cNvSpPr>
            <a:spLocks noGrp="1"/>
          </p:cNvSpPr>
          <p:nvPr>
            <p:ph type="title"/>
          </p:nvPr>
        </p:nvSpPr>
        <p:spPr>
          <a:xfrm>
            <a:off x="268857" y="220516"/>
            <a:ext cx="10971811" cy="869909"/>
          </a:xfrm>
          <a:prstGeom prst="rect">
            <a:avLst/>
          </a:prstGeom>
        </p:spPr>
        <p:txBody>
          <a:bodyPr/>
          <a:lstStyle>
            <a:lvl1pPr>
              <a:defRPr sz="3200">
                <a:solidFill>
                  <a:schemeClr val="accent1"/>
                </a:solidFill>
                <a:latin typeface="+mj-lt"/>
              </a:defRPr>
            </a:lvl1pPr>
          </a:lstStyle>
          <a:p>
            <a:r>
              <a:rPr lang="en-US" dirty="0"/>
              <a:t>Click to edit Master title style</a:t>
            </a:r>
          </a:p>
        </p:txBody>
      </p:sp>
    </p:spTree>
    <p:extLst>
      <p:ext uri="{BB962C8B-B14F-4D97-AF65-F5344CB8AC3E}">
        <p14:creationId xmlns:p14="http://schemas.microsoft.com/office/powerpoint/2010/main" val="2457872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col Layout">
    <p:spTree>
      <p:nvGrpSpPr>
        <p:cNvPr id="1" name=""/>
        <p:cNvGrpSpPr/>
        <p:nvPr/>
      </p:nvGrpSpPr>
      <p:grpSpPr>
        <a:xfrm>
          <a:off x="0" y="0"/>
          <a:ext cx="0" cy="0"/>
          <a:chOff x="0" y="0"/>
          <a:chExt cx="0" cy="0"/>
        </a:xfrm>
      </p:grpSpPr>
      <p:sp>
        <p:nvSpPr>
          <p:cNvPr id="4" name="Title 1"/>
          <p:cNvSpPr>
            <a:spLocks noGrp="1"/>
          </p:cNvSpPr>
          <p:nvPr>
            <p:ph type="title"/>
          </p:nvPr>
        </p:nvSpPr>
        <p:spPr>
          <a:xfrm>
            <a:off x="612568" y="175120"/>
            <a:ext cx="10971811" cy="869909"/>
          </a:xfrm>
          <a:prstGeom prst="rect">
            <a:avLst/>
          </a:prstGeom>
        </p:spPr>
        <p:txBody>
          <a:bodyPr/>
          <a:lstStyle>
            <a:lvl1pPr>
              <a:defRPr sz="2800">
                <a:solidFill>
                  <a:schemeClr val="accent6"/>
                </a:solidFill>
                <a:latin typeface="+mj-lt"/>
              </a:defRPr>
            </a:lvl1pPr>
          </a:lstStyle>
          <a:p>
            <a:r>
              <a:rPr lang="en-US" dirty="0"/>
              <a:t>Click to edit Master title style</a:t>
            </a:r>
          </a:p>
        </p:txBody>
      </p:sp>
    </p:spTree>
    <p:extLst>
      <p:ext uri="{BB962C8B-B14F-4D97-AF65-F5344CB8AC3E}">
        <p14:creationId xmlns:p14="http://schemas.microsoft.com/office/powerpoint/2010/main" val="2457872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658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0556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2" name="Rectangle 1"/>
          <p:cNvSpPr/>
          <p:nvPr userDrawn="1"/>
        </p:nvSpPr>
        <p:spPr>
          <a:xfrm>
            <a:off x="0" y="2"/>
            <a:ext cx="12192000" cy="63888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itle 1"/>
          <p:cNvSpPr>
            <a:spLocks noGrp="1"/>
          </p:cNvSpPr>
          <p:nvPr>
            <p:ph type="title" hasCustomPrompt="1"/>
          </p:nvPr>
        </p:nvSpPr>
        <p:spPr>
          <a:xfrm>
            <a:off x="459427" y="2655360"/>
            <a:ext cx="10971811" cy="869909"/>
          </a:xfrm>
          <a:prstGeom prst="rect">
            <a:avLst/>
          </a:prstGeom>
        </p:spPr>
        <p:txBody>
          <a:bodyPr/>
          <a:lstStyle>
            <a:lvl1pPr algn="ctr">
              <a:defRPr sz="2700">
                <a:solidFill>
                  <a:schemeClr val="bg1"/>
                </a:solidFill>
                <a:latin typeface="+mj-lt"/>
              </a:defRPr>
            </a:lvl1pPr>
          </a:lstStyle>
          <a:p>
            <a:r>
              <a:rPr lang="en-US" dirty="0"/>
              <a:t>Click to edit section break title</a:t>
            </a:r>
          </a:p>
        </p:txBody>
      </p:sp>
    </p:spTree>
    <p:extLst>
      <p:ext uri="{BB962C8B-B14F-4D97-AF65-F5344CB8AC3E}">
        <p14:creationId xmlns:p14="http://schemas.microsoft.com/office/powerpoint/2010/main" val="2854074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B13A0A-CE65-42DC-9B05-FA1C95E2299D}"/>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78AE9802-7DE3-450D-9BAB-E79BB75FB7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9D87AA-9769-4126-A2B4-E79D3ECC1FCF}"/>
              </a:ext>
            </a:extLst>
          </p:cNvPr>
          <p:cNvSpPr>
            <a:spLocks noGrp="1"/>
          </p:cNvSpPr>
          <p:nvPr>
            <p:ph type="sldNum" sz="quarter" idx="12"/>
          </p:nvPr>
        </p:nvSpPr>
        <p:spPr/>
        <p:txBody>
          <a:bodyPr/>
          <a:lstStyle/>
          <a:p>
            <a:fld id="{C59C7F26-5CBA-47D5-A60D-10802234F988}" type="slidenum">
              <a:rPr lang="en-US" smtClean="0"/>
              <a:t>‹#›</a:t>
            </a:fld>
            <a:endParaRPr lang="en-US"/>
          </a:p>
        </p:txBody>
      </p:sp>
    </p:spTree>
    <p:extLst>
      <p:ext uri="{BB962C8B-B14F-4D97-AF65-F5344CB8AC3E}">
        <p14:creationId xmlns:p14="http://schemas.microsoft.com/office/powerpoint/2010/main" val="2804091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PATH: One column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*HPV types 16 and 18 are responsible for ov over 70% of cases. </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Text Placeholder 6"/>
          <p:cNvSpPr>
            <a:spLocks noGrp="1"/>
          </p:cNvSpPr>
          <p:nvPr>
            <p:ph type="body" sz="quarter" idx="13" hasCustomPrompt="1"/>
          </p:nvPr>
        </p:nvSpPr>
        <p:spPr>
          <a:xfrm>
            <a:off x="761999" y="2019300"/>
            <a:ext cx="10706101" cy="3924300"/>
          </a:xfrm>
          <a:prstGeom prst="rect">
            <a:avLst/>
          </a:prstGeom>
        </p:spPr>
        <p:txBody>
          <a:bodyPr lIns="0" tIns="0" rIns="0" bIns="0"/>
          <a:lstStyle>
            <a:lvl1pPr marL="0" marR="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sz="1600" baseline="0">
                <a:solidFill>
                  <a:schemeClr val="tx1"/>
                </a:solidFill>
              </a:defRPr>
            </a:lvl1pPr>
            <a:lvl2pPr>
              <a:defRPr sz="1400"/>
            </a:lvl2pPr>
            <a:lvl3pPr>
              <a:defRPr sz="1400"/>
            </a:lvl3pPr>
            <a:lvl4pPr>
              <a:defRPr sz="1400"/>
            </a:lvl4pPr>
            <a:lvl5pPr>
              <a:defRPr sz="1400"/>
            </a:lvl5pPr>
          </a:lstStyle>
          <a:p>
            <a:pPr lvl="0"/>
            <a:r>
              <a:rPr lang="en-US" dirty="0"/>
              <a:t>Body text – Arial 16 pt., black, 18 pt. paragraph spacing after: 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r>
              <a:rPr lang="en-US" dirty="0"/>
              <a:t>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r>
              <a:rPr lang="en-US" dirty="0"/>
              <a:t>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endParaRPr lang="en-US" dirty="0"/>
          </a:p>
          <a:p>
            <a:pPr lvl="0"/>
            <a:endParaRPr lang="en-US" dirty="0"/>
          </a:p>
        </p:txBody>
      </p:sp>
      <p:sp>
        <p:nvSpPr>
          <p:cNvPr id="7" name="Text Placeholder 4"/>
          <p:cNvSpPr>
            <a:spLocks noGrp="1"/>
          </p:cNvSpPr>
          <p:nvPr>
            <p:ph type="body" sz="quarter" idx="14" hasCustomPrompt="1"/>
          </p:nvPr>
        </p:nvSpPr>
        <p:spPr>
          <a:xfrm>
            <a:off x="762000" y="847224"/>
            <a:ext cx="10718800" cy="1095876"/>
          </a:xfrm>
          <a:prstGeom prst="rect">
            <a:avLst/>
          </a:prstGeom>
        </p:spPr>
        <p:txBody>
          <a:bodyPr lIns="0" tIns="0" rIns="0" bIns="0"/>
          <a:lstStyle>
            <a:lvl1pPr>
              <a:defRPr sz="3200" baseline="0">
                <a:solidFill>
                  <a:schemeClr val="accent1"/>
                </a:solidFill>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H1 – Arial 32 pt. red: One column with dense body copy. The header can fit on two lines if needed</a:t>
            </a:r>
          </a:p>
        </p:txBody>
      </p:sp>
    </p:spTree>
    <p:extLst>
      <p:ext uri="{BB962C8B-B14F-4D97-AF65-F5344CB8AC3E}">
        <p14:creationId xmlns:p14="http://schemas.microsoft.com/office/powerpoint/2010/main" val="13479298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6430488"/>
            <a:ext cx="9589325" cy="42751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06634" y="6567968"/>
            <a:ext cx="3981450" cy="200055"/>
          </a:xfrm>
          <a:prstGeom prst="rect">
            <a:avLst/>
          </a:prstGeom>
          <a:noFill/>
        </p:spPr>
        <p:txBody>
          <a:bodyPr wrap="square" rtlCol="0" anchor="ctr" anchorCtr="0">
            <a:spAutoFit/>
          </a:bodyPr>
          <a:lstStyle/>
          <a:p>
            <a:pPr marR="0" algn="l" rtl="0"/>
            <a:r>
              <a:rPr lang="en-US" sz="700" b="1" i="0" u="none" strike="noStrike" kern="1200" baseline="0" dirty="0">
                <a:solidFill>
                  <a:schemeClr val="bg1"/>
                </a:solidFill>
                <a:latin typeface="+mj-lt"/>
                <a:ea typeface="+mn-ea"/>
                <a:cs typeface="+mn-cs"/>
              </a:rPr>
              <a:t>SINGLE-DOSE HPV VACCINE EVALUATION CONSORTIUM</a:t>
            </a:r>
            <a:endParaRPr lang="en-US" sz="700" b="1" i="0" u="none" strike="noStrike" baseline="30000" dirty="0">
              <a:solidFill>
                <a:schemeClr val="bg1"/>
              </a:solidFill>
              <a:latin typeface="+mj-lt"/>
              <a:cs typeface="Segoe UI Semilight" panose="020B0402040204020203" pitchFamily="34" charset="0"/>
            </a:endParaRPr>
          </a:p>
        </p:txBody>
      </p:sp>
      <p:sp>
        <p:nvSpPr>
          <p:cNvPr id="10" name="Rectangle 9"/>
          <p:cNvSpPr/>
          <p:nvPr userDrawn="1"/>
        </p:nvSpPr>
        <p:spPr>
          <a:xfrm>
            <a:off x="9636826" y="6430488"/>
            <a:ext cx="2555174" cy="427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10118514" y="6597658"/>
            <a:ext cx="1476375" cy="205184"/>
          </a:xfrm>
          <a:prstGeom prst="rect">
            <a:avLst/>
          </a:prstGeom>
          <a:noFill/>
        </p:spPr>
        <p:txBody>
          <a:bodyPr wrap="square" rtlCol="0">
            <a:spAutoFit/>
          </a:bodyPr>
          <a:lstStyle/>
          <a:p>
            <a:pPr marR="0" algn="r" rtl="0"/>
            <a:r>
              <a:rPr lang="en-US" sz="1100" b="1" i="0" u="none" strike="noStrike" baseline="30000" dirty="0">
                <a:solidFill>
                  <a:schemeClr val="bg1"/>
                </a:solidFill>
                <a:latin typeface="+mj-lt"/>
                <a:cs typeface="Segoe UI Semilight" panose="020B0402040204020203" pitchFamily="34" charset="0"/>
              </a:rPr>
              <a:t>PAGE </a:t>
            </a:r>
            <a:fld id="{252F06CA-F47E-4C43-B6B6-694C015A4EC6}" type="slidenum">
              <a:rPr lang="en-US" sz="1100" b="1" i="0" u="none" strike="noStrike" baseline="30000" smtClean="0">
                <a:solidFill>
                  <a:schemeClr val="bg1"/>
                </a:solidFill>
                <a:latin typeface="+mj-lt"/>
                <a:cs typeface="Segoe UI Semilight" panose="020B0402040204020203" pitchFamily="34" charset="0"/>
              </a:rPr>
              <a:pPr marR="0" algn="r" rtl="0"/>
              <a:t>‹#›</a:t>
            </a:fld>
            <a:endParaRPr lang="en-US" sz="1100" b="1" i="0" u="none" strike="noStrike" baseline="30000" dirty="0">
              <a:solidFill>
                <a:schemeClr val="bg1"/>
              </a:solidFill>
              <a:latin typeface="+mj-lt"/>
              <a:cs typeface="Segoe UI Semilight" panose="020B0402040204020203" pitchFamily="34" charset="0"/>
            </a:endParaRPr>
          </a:p>
        </p:txBody>
      </p:sp>
    </p:spTree>
    <p:extLst>
      <p:ext uri="{BB962C8B-B14F-4D97-AF65-F5344CB8AC3E}">
        <p14:creationId xmlns:p14="http://schemas.microsoft.com/office/powerpoint/2010/main" val="314040876"/>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3" r:id="rId3"/>
    <p:sldLayoutId id="2147483752" r:id="rId4"/>
    <p:sldLayoutId id="2147483650" r:id="rId5"/>
    <p:sldLayoutId id="2147483652" r:id="rId6"/>
    <p:sldLayoutId id="2147483706" r:id="rId7"/>
    <p:sldLayoutId id="2147483757" r:id="rId8"/>
    <p:sldLayoutId id="2147483737" r:id="rId9"/>
    <p:sldLayoutId id="2147483742" r:id="rId10"/>
    <p:sldLayoutId id="2147483762" r:id="rId11"/>
    <p:sldLayoutId id="2147483761" r:id="rId12"/>
    <p:sldLayoutId id="2147483763" r:id="rId13"/>
    <p:sldLayoutId id="2147483749" r:id="rId14"/>
    <p:sldLayoutId id="2147483758" r:id="rId15"/>
    <p:sldLayoutId id="2147483760" r:id="rId16"/>
    <p:sldLayoutId id="2147483754" r:id="rId17"/>
    <p:sldLayoutId id="2147483755" r:id="rId18"/>
    <p:sldLayoutId id="2147483756" r:id="rId19"/>
    <p:sldLayoutId id="2147483764" r:id="rId20"/>
    <p:sldLayoutId id="2147483765" r:id="rId21"/>
    <p:sldLayoutId id="2147483766" r:id="rId2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24">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hyperlink" Target="https://doi.org/10.1016/j.vaccine.2017.12.079"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tags" Target="../tags/tag50.xml"/><Relationship Id="rId13" Type="http://schemas.openxmlformats.org/officeDocument/2006/relationships/tags" Target="../tags/tag55.xml"/><Relationship Id="rId18" Type="http://schemas.openxmlformats.org/officeDocument/2006/relationships/tags" Target="../tags/tag60.xml"/><Relationship Id="rId26" Type="http://schemas.openxmlformats.org/officeDocument/2006/relationships/image" Target="../media/image26.svg"/><Relationship Id="rId3" Type="http://schemas.openxmlformats.org/officeDocument/2006/relationships/tags" Target="../tags/tag45.xml"/><Relationship Id="rId21" Type="http://schemas.openxmlformats.org/officeDocument/2006/relationships/tags" Target="../tags/tag63.xml"/><Relationship Id="rId34" Type="http://schemas.openxmlformats.org/officeDocument/2006/relationships/hyperlink" Target="https://dx.doi.org/10.2139/ssrn.4055429" TargetMode="External"/><Relationship Id="rId7" Type="http://schemas.openxmlformats.org/officeDocument/2006/relationships/tags" Target="../tags/tag49.xml"/><Relationship Id="rId12" Type="http://schemas.openxmlformats.org/officeDocument/2006/relationships/tags" Target="../tags/tag54.xml"/><Relationship Id="rId17" Type="http://schemas.openxmlformats.org/officeDocument/2006/relationships/tags" Target="../tags/tag59.xml"/><Relationship Id="rId25" Type="http://schemas.openxmlformats.org/officeDocument/2006/relationships/image" Target="../media/image25.png"/><Relationship Id="rId33" Type="http://schemas.openxmlformats.org/officeDocument/2006/relationships/hyperlink" Target="https://evidence.nejm.org/doi/full/10.1056/EVIDoa2100056" TargetMode="External"/><Relationship Id="rId2" Type="http://schemas.openxmlformats.org/officeDocument/2006/relationships/tags" Target="../tags/tag44.xml"/><Relationship Id="rId16" Type="http://schemas.openxmlformats.org/officeDocument/2006/relationships/tags" Target="../tags/tag58.xml"/><Relationship Id="rId20" Type="http://schemas.openxmlformats.org/officeDocument/2006/relationships/tags" Target="../tags/tag62.xml"/><Relationship Id="rId29" Type="http://schemas.openxmlformats.org/officeDocument/2006/relationships/image" Target="../media/image29.png"/><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tags" Target="../tags/tag53.xml"/><Relationship Id="rId24" Type="http://schemas.openxmlformats.org/officeDocument/2006/relationships/notesSlide" Target="../notesSlides/notesSlide10.xml"/><Relationship Id="rId32" Type="http://schemas.openxmlformats.org/officeDocument/2006/relationships/image" Target="../media/image32.svg"/><Relationship Id="rId5" Type="http://schemas.openxmlformats.org/officeDocument/2006/relationships/tags" Target="../tags/tag47.xml"/><Relationship Id="rId15" Type="http://schemas.openxmlformats.org/officeDocument/2006/relationships/tags" Target="../tags/tag57.xml"/><Relationship Id="rId23" Type="http://schemas.openxmlformats.org/officeDocument/2006/relationships/slideLayout" Target="../slideLayouts/slideLayout17.xml"/><Relationship Id="rId28" Type="http://schemas.openxmlformats.org/officeDocument/2006/relationships/image" Target="../media/image28.svg"/><Relationship Id="rId36" Type="http://schemas.openxmlformats.org/officeDocument/2006/relationships/hyperlink" Target="https://academic.oup.com/jnci/article/112/10/1038/5753955?login=false" TargetMode="External"/><Relationship Id="rId10" Type="http://schemas.openxmlformats.org/officeDocument/2006/relationships/tags" Target="../tags/tag52.xml"/><Relationship Id="rId19" Type="http://schemas.openxmlformats.org/officeDocument/2006/relationships/tags" Target="../tags/tag61.xml"/><Relationship Id="rId31" Type="http://schemas.openxmlformats.org/officeDocument/2006/relationships/image" Target="../media/image31.png"/><Relationship Id="rId4" Type="http://schemas.openxmlformats.org/officeDocument/2006/relationships/tags" Target="../tags/tag46.xml"/><Relationship Id="rId9" Type="http://schemas.openxmlformats.org/officeDocument/2006/relationships/tags" Target="../tags/tag51.xml"/><Relationship Id="rId14" Type="http://schemas.openxmlformats.org/officeDocument/2006/relationships/tags" Target="../tags/tag56.xml"/><Relationship Id="rId22" Type="http://schemas.openxmlformats.org/officeDocument/2006/relationships/tags" Target="../tags/tag64.xml"/><Relationship Id="rId27" Type="http://schemas.openxmlformats.org/officeDocument/2006/relationships/image" Target="../media/image27.png"/><Relationship Id="rId30" Type="http://schemas.openxmlformats.org/officeDocument/2006/relationships/image" Target="../media/image30.svg"/><Relationship Id="rId35" Type="http://schemas.openxmlformats.org/officeDocument/2006/relationships/hyperlink" Target="https://www.sciencedirect.com/science/article/pii/S1470204521004538"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www.sciencedirect.com/science/article/pii/S1470204521004538"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hyperlink" Target="https://doi.org/10.1093/jnci/djaa010" TargetMode="External"/><Relationship Id="rId4" Type="http://schemas.openxmlformats.org/officeDocument/2006/relationships/hyperlink" Target="https://academic.oup.com/jnci/article/112/10/1038/5753955?login=false"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academic.oup.com/jnci/article/112/10/1038/5753955?login=false"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hyperlink" Target="http://www.path.org/singledosehpv" TargetMode="External"/><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hyperlink" Target="https://dx.doi.org/10.2139/ssrn.4055429"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18" Type="http://schemas.openxmlformats.org/officeDocument/2006/relationships/image" Target="../media/image48.svg"/><Relationship Id="rId3" Type="http://schemas.openxmlformats.org/officeDocument/2006/relationships/tags" Target="../tags/tag67.xml"/><Relationship Id="rId7" Type="http://schemas.openxmlformats.org/officeDocument/2006/relationships/image" Target="../media/image37.png"/><Relationship Id="rId12" Type="http://schemas.openxmlformats.org/officeDocument/2006/relationships/image" Target="../media/image42.svg"/><Relationship Id="rId17" Type="http://schemas.openxmlformats.org/officeDocument/2006/relationships/image" Target="../media/image47.png"/><Relationship Id="rId2" Type="http://schemas.openxmlformats.org/officeDocument/2006/relationships/tags" Target="../tags/tag66.xml"/><Relationship Id="rId16" Type="http://schemas.openxmlformats.org/officeDocument/2006/relationships/image" Target="../media/image46.svg"/><Relationship Id="rId20" Type="http://schemas.openxmlformats.org/officeDocument/2006/relationships/image" Target="../media/image50.svg"/><Relationship Id="rId1" Type="http://schemas.openxmlformats.org/officeDocument/2006/relationships/tags" Target="../tags/tag65.xml"/><Relationship Id="rId6" Type="http://schemas.openxmlformats.org/officeDocument/2006/relationships/notesSlide" Target="../notesSlides/notesSlide19.xml"/><Relationship Id="rId11" Type="http://schemas.openxmlformats.org/officeDocument/2006/relationships/image" Target="../media/image41.png"/><Relationship Id="rId5" Type="http://schemas.openxmlformats.org/officeDocument/2006/relationships/slideLayout" Target="../slideLayouts/slideLayout10.xml"/><Relationship Id="rId15" Type="http://schemas.openxmlformats.org/officeDocument/2006/relationships/image" Target="../media/image45.png"/><Relationship Id="rId10" Type="http://schemas.openxmlformats.org/officeDocument/2006/relationships/image" Target="../media/image40.svg"/><Relationship Id="rId19" Type="http://schemas.openxmlformats.org/officeDocument/2006/relationships/image" Target="../media/image49.png"/><Relationship Id="rId4" Type="http://schemas.openxmlformats.org/officeDocument/2006/relationships/tags" Target="../tags/tag68.xml"/><Relationship Id="rId9" Type="http://schemas.openxmlformats.org/officeDocument/2006/relationships/image" Target="../media/image39.png"/><Relationship Id="rId14" Type="http://schemas.openxmlformats.org/officeDocument/2006/relationships/image" Target="../media/image44.svg"/></Relationships>
</file>

<file path=ppt/slides/_rels/slide2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hyperlink" Target="https://app.powerbi.com/view?r=eyJrIjoiNDIxZTFkZGUtMDQ1Ny00MDZkLThiZDktYWFlYTdkOGU2NDcwIiwidCI6ImY2MTBjMGI3LWJkMjQtNGIzOS04MTBiLTNkYzI4MGFmYjU5MCIsImMiOjh9" TargetMode="External"/><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8" Type="http://schemas.openxmlformats.org/officeDocument/2006/relationships/hyperlink" Target="https://papers.ssrn.com/sol3/papers.cfm?abstract_id=4055429" TargetMode="External"/><Relationship Id="rId3" Type="http://schemas.openxmlformats.org/officeDocument/2006/relationships/hyperlink" Target="https://www.path.org/resources/review-current-published-evidence-single-dose-hpv-vaccination/" TargetMode="External"/><Relationship Id="rId7" Type="http://schemas.openxmlformats.org/officeDocument/2006/relationships/hyperlink" Target="https://evidence.nejm.org/doi/full/10.1056/EVIDoa2100056" TargetMode="External"/><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hyperlink" Target="https://path.azureedge.net/media/documents/SingleDoseHPV_Statement_April2022_final.pdf" TargetMode="External"/><Relationship Id="rId11" Type="http://schemas.openxmlformats.org/officeDocument/2006/relationships/hyperlink" Target="https://academic.oup.com/jnci/article/112/10/1038/5753955" TargetMode="External"/><Relationship Id="rId5" Type="http://schemas.openxmlformats.org/officeDocument/2006/relationships/hyperlink" Target="https://www.path.org/resources/general-summary-current-published-evidence-single-dose-hpv-vaccination/" TargetMode="External"/><Relationship Id="rId10" Type="http://schemas.openxmlformats.org/officeDocument/2006/relationships/hyperlink" Target="https://www.thelancet.com/journals/lanonc/article/PIIS1470-2045(21)00453-8/fulltext" TargetMode="External"/><Relationship Id="rId4" Type="http://schemas.openxmlformats.org/officeDocument/2006/relationships/hyperlink" Target="https://www.path.org/resources/technical-synthesis-current-published-evidence-single-dose-hpv-vaccination/" TargetMode="External"/><Relationship Id="rId9" Type="http://schemas.openxmlformats.org/officeDocument/2006/relationships/hyperlink" Target="https://papers.ssrn.com/sol3/papers.cfm?abstract_id=4055428"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slideLayout" Target="../slideLayouts/slideLayout9.xml"/><Relationship Id="rId7" Type="http://schemas.openxmlformats.org/officeDocument/2006/relationships/image" Target="../media/image55.png"/><Relationship Id="rId12" Type="http://schemas.openxmlformats.org/officeDocument/2006/relationships/image" Target="../media/image60.svg"/><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notesSlide" Target="../notesSlides/notesSlide28.xml"/><Relationship Id="rId9"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tags" Target="../tags/tag26.xml"/><Relationship Id="rId18" Type="http://schemas.openxmlformats.org/officeDocument/2006/relationships/tags" Target="../tags/tag31.xml"/><Relationship Id="rId26" Type="http://schemas.openxmlformats.org/officeDocument/2006/relationships/tags" Target="../tags/tag39.xml"/><Relationship Id="rId39" Type="http://schemas.openxmlformats.org/officeDocument/2006/relationships/image" Target="../media/image15.png"/><Relationship Id="rId3" Type="http://schemas.openxmlformats.org/officeDocument/2006/relationships/tags" Target="../tags/tag16.xml"/><Relationship Id="rId21" Type="http://schemas.openxmlformats.org/officeDocument/2006/relationships/tags" Target="../tags/tag34.xml"/><Relationship Id="rId34" Type="http://schemas.openxmlformats.org/officeDocument/2006/relationships/image" Target="../media/image10.svg"/><Relationship Id="rId42" Type="http://schemas.openxmlformats.org/officeDocument/2006/relationships/image" Target="../media/image18.svg"/><Relationship Id="rId7" Type="http://schemas.openxmlformats.org/officeDocument/2006/relationships/tags" Target="../tags/tag20.xml"/><Relationship Id="rId12" Type="http://schemas.openxmlformats.org/officeDocument/2006/relationships/tags" Target="../tags/tag25.xml"/><Relationship Id="rId17" Type="http://schemas.openxmlformats.org/officeDocument/2006/relationships/tags" Target="../tags/tag30.xml"/><Relationship Id="rId25" Type="http://schemas.openxmlformats.org/officeDocument/2006/relationships/tags" Target="../tags/tag38.xml"/><Relationship Id="rId33" Type="http://schemas.openxmlformats.org/officeDocument/2006/relationships/image" Target="../media/image9.png"/><Relationship Id="rId38" Type="http://schemas.openxmlformats.org/officeDocument/2006/relationships/image" Target="../media/image14.svg"/><Relationship Id="rId2" Type="http://schemas.openxmlformats.org/officeDocument/2006/relationships/tags" Target="../tags/tag15.xml"/><Relationship Id="rId16" Type="http://schemas.openxmlformats.org/officeDocument/2006/relationships/tags" Target="../tags/tag29.xml"/><Relationship Id="rId20" Type="http://schemas.openxmlformats.org/officeDocument/2006/relationships/tags" Target="../tags/tag33.xml"/><Relationship Id="rId29" Type="http://schemas.openxmlformats.org/officeDocument/2006/relationships/tags" Target="../tags/tag42.xml"/><Relationship Id="rId41" Type="http://schemas.openxmlformats.org/officeDocument/2006/relationships/image" Target="../media/image17.png"/><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tags" Target="../tags/tag24.xml"/><Relationship Id="rId24" Type="http://schemas.openxmlformats.org/officeDocument/2006/relationships/tags" Target="../tags/tag37.xml"/><Relationship Id="rId32" Type="http://schemas.openxmlformats.org/officeDocument/2006/relationships/hyperlink" Target="https://www.gavi.org/sites/default/files/support/Gavi_HPV_vaccine_profiles.pdf" TargetMode="External"/><Relationship Id="rId37" Type="http://schemas.openxmlformats.org/officeDocument/2006/relationships/image" Target="../media/image13.png"/><Relationship Id="rId40" Type="http://schemas.openxmlformats.org/officeDocument/2006/relationships/image" Target="../media/image16.svg"/><Relationship Id="rId5" Type="http://schemas.openxmlformats.org/officeDocument/2006/relationships/tags" Target="../tags/tag18.xml"/><Relationship Id="rId15" Type="http://schemas.openxmlformats.org/officeDocument/2006/relationships/tags" Target="../tags/tag28.xml"/><Relationship Id="rId23" Type="http://schemas.openxmlformats.org/officeDocument/2006/relationships/tags" Target="../tags/tag36.xml"/><Relationship Id="rId28" Type="http://schemas.openxmlformats.org/officeDocument/2006/relationships/tags" Target="../tags/tag41.xml"/><Relationship Id="rId36" Type="http://schemas.openxmlformats.org/officeDocument/2006/relationships/image" Target="../media/image12.svg"/><Relationship Id="rId10" Type="http://schemas.openxmlformats.org/officeDocument/2006/relationships/tags" Target="../tags/tag23.xml"/><Relationship Id="rId19" Type="http://schemas.openxmlformats.org/officeDocument/2006/relationships/tags" Target="../tags/tag32.xml"/><Relationship Id="rId31" Type="http://schemas.openxmlformats.org/officeDocument/2006/relationships/notesSlide" Target="../notesSlides/notesSlide5.xml"/><Relationship Id="rId4" Type="http://schemas.openxmlformats.org/officeDocument/2006/relationships/tags" Target="../tags/tag17.xml"/><Relationship Id="rId9" Type="http://schemas.openxmlformats.org/officeDocument/2006/relationships/tags" Target="../tags/tag22.xml"/><Relationship Id="rId14" Type="http://schemas.openxmlformats.org/officeDocument/2006/relationships/tags" Target="../tags/tag27.xml"/><Relationship Id="rId22" Type="http://schemas.openxmlformats.org/officeDocument/2006/relationships/tags" Target="../tags/tag35.xml"/><Relationship Id="rId27" Type="http://schemas.openxmlformats.org/officeDocument/2006/relationships/tags" Target="../tags/tag40.xml"/><Relationship Id="rId30" Type="http://schemas.openxmlformats.org/officeDocument/2006/relationships/slideLayout" Target="../slideLayouts/slideLayout22.xml"/><Relationship Id="rId35"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on a bench&#10;&#10;Description automatically generated with low confidence">
            <a:extLst>
              <a:ext uri="{FF2B5EF4-FFF2-40B4-BE49-F238E27FC236}">
                <a16:creationId xmlns:a16="http://schemas.microsoft.com/office/drawing/2014/main" id="{A9AE2389-9B3B-E8F6-7D28-9A46613217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53547"/>
            <a:ext cx="12192000" cy="8111547"/>
          </a:xfrm>
          <a:prstGeom prst="rect">
            <a:avLst/>
          </a:prstGeom>
        </p:spPr>
      </p:pic>
      <p:sp>
        <p:nvSpPr>
          <p:cNvPr id="5" name="Rectangle 4">
            <a:extLst>
              <a:ext uri="{FF2B5EF4-FFF2-40B4-BE49-F238E27FC236}">
                <a16:creationId xmlns:a16="http://schemas.microsoft.com/office/drawing/2014/main" id="{87762B41-8674-25BC-4775-14B8ED8DBF1E}"/>
              </a:ext>
            </a:extLst>
          </p:cNvPr>
          <p:cNvSpPr/>
          <p:nvPr/>
        </p:nvSpPr>
        <p:spPr>
          <a:xfrm>
            <a:off x="0" y="3525838"/>
            <a:ext cx="12192000" cy="33321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9D496A2-32A3-B251-8CDD-725626B5516C}"/>
              </a:ext>
            </a:extLst>
          </p:cNvPr>
          <p:cNvSpPr/>
          <p:nvPr/>
        </p:nvSpPr>
        <p:spPr>
          <a:xfrm>
            <a:off x="1334310" y="2802226"/>
            <a:ext cx="9523379" cy="3093397"/>
          </a:xfrm>
          <a:prstGeom prst="rect">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1AD50B-2B64-4CAE-A532-389CB27854A3}"/>
              </a:ext>
            </a:extLst>
          </p:cNvPr>
          <p:cNvSpPr>
            <a:spLocks noGrp="1"/>
          </p:cNvSpPr>
          <p:nvPr>
            <p:ph type="title" idx="4294967295"/>
          </p:nvPr>
        </p:nvSpPr>
        <p:spPr>
          <a:xfrm>
            <a:off x="2193586" y="2941960"/>
            <a:ext cx="7543538" cy="2031325"/>
          </a:xfrm>
          <a:prstGeom prst="rect">
            <a:avLst/>
          </a:prstGeom>
        </p:spPr>
        <p:txBody>
          <a:bodyPr wrap="square">
            <a:spAutoFit/>
          </a:bodyPr>
          <a:lstStyle/>
          <a:p>
            <a:r>
              <a:rPr lang="fr-FR" sz="4000" b="1" dirty="0">
                <a:solidFill>
                  <a:schemeClr val="bg1"/>
                </a:solidFill>
              </a:rPr>
              <a:t>La vaccination HPV à dose unique</a:t>
            </a:r>
            <a:br>
              <a:rPr lang="fr-FR" sz="4000" b="1" dirty="0">
                <a:solidFill>
                  <a:schemeClr val="bg1"/>
                </a:solidFill>
              </a:rPr>
            </a:br>
            <a:br>
              <a:rPr lang="fr-FR" sz="4000" b="1" dirty="0">
                <a:solidFill>
                  <a:schemeClr val="bg1"/>
                </a:solidFill>
              </a:rPr>
            </a:br>
            <a:r>
              <a:rPr lang="fr-FR" sz="2000" b="1" dirty="0">
                <a:solidFill>
                  <a:schemeClr val="bg1"/>
                </a:solidFill>
              </a:rPr>
              <a:t>Cathy Ndiaye, PhD, MPH</a:t>
            </a:r>
            <a:br>
              <a:rPr lang="fr-FR" sz="2000" b="1" dirty="0">
                <a:solidFill>
                  <a:schemeClr val="bg1"/>
                </a:solidFill>
              </a:rPr>
            </a:br>
            <a:r>
              <a:rPr lang="fr-FR" sz="2000" b="1" dirty="0">
                <a:solidFill>
                  <a:schemeClr val="bg1"/>
                </a:solidFill>
              </a:rPr>
              <a:t>Directrice des programmes de vaccination HPV</a:t>
            </a:r>
            <a:br>
              <a:rPr lang="fr-FR" sz="2000" b="1" dirty="0">
                <a:solidFill>
                  <a:schemeClr val="bg1"/>
                </a:solidFill>
              </a:rPr>
            </a:br>
            <a:r>
              <a:rPr lang="fr-FR" sz="2000" b="1" dirty="0">
                <a:solidFill>
                  <a:schemeClr val="bg1"/>
                </a:solidFill>
              </a:rPr>
              <a:t>PATH</a:t>
            </a:r>
            <a:endParaRPr lang="fr-FR" sz="4000" b="1" dirty="0">
              <a:solidFill>
                <a:schemeClr val="bg1"/>
              </a:solidFill>
            </a:endParaRPr>
          </a:p>
        </p:txBody>
      </p:sp>
      <p:sp>
        <p:nvSpPr>
          <p:cNvPr id="9" name="Rectangle 8">
            <a:extLst>
              <a:ext uri="{FF2B5EF4-FFF2-40B4-BE49-F238E27FC236}">
                <a16:creationId xmlns:a16="http://schemas.microsoft.com/office/drawing/2014/main" id="{6C620CAE-7FCA-DBCA-E1D4-EDF1BDF2B81C}"/>
              </a:ext>
            </a:extLst>
          </p:cNvPr>
          <p:cNvSpPr/>
          <p:nvPr/>
        </p:nvSpPr>
        <p:spPr>
          <a:xfrm>
            <a:off x="7943850" y="5442622"/>
            <a:ext cx="2553105" cy="56744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14C9C88-9247-9EB4-EC95-B2EB30301A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7448" y="5493074"/>
            <a:ext cx="2070988" cy="517747"/>
          </a:xfrm>
          <a:prstGeom prst="rect">
            <a:avLst/>
          </a:prstGeom>
        </p:spPr>
      </p:pic>
    </p:spTree>
    <p:extLst>
      <p:ext uri="{BB962C8B-B14F-4D97-AF65-F5344CB8AC3E}">
        <p14:creationId xmlns:p14="http://schemas.microsoft.com/office/powerpoint/2010/main" val="4233950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647F6348-DB59-47C2-AA59-6ED02A66A9DE}"/>
              </a:ext>
            </a:extLst>
          </p:cNvPr>
          <p:cNvPicPr>
            <a:picLocks noChangeAspect="1"/>
          </p:cNvPicPr>
          <p:nvPr/>
        </p:nvPicPr>
        <p:blipFill>
          <a:blip r:embed="rId2"/>
          <a:stretch>
            <a:fillRect/>
          </a:stretch>
        </p:blipFill>
        <p:spPr>
          <a:xfrm>
            <a:off x="10651645" y="4258061"/>
            <a:ext cx="819150" cy="876300"/>
          </a:xfrm>
          <a:prstGeom prst="rect">
            <a:avLst/>
          </a:prstGeom>
        </p:spPr>
      </p:pic>
      <p:sp>
        <p:nvSpPr>
          <p:cNvPr id="2" name="Title 1">
            <a:extLst>
              <a:ext uri="{FF2B5EF4-FFF2-40B4-BE49-F238E27FC236}">
                <a16:creationId xmlns:a16="http://schemas.microsoft.com/office/drawing/2014/main" id="{3D6DD292-9B7C-413E-A1DE-17A6E7D0D46F}"/>
              </a:ext>
            </a:extLst>
          </p:cNvPr>
          <p:cNvSpPr>
            <a:spLocks noGrp="1"/>
          </p:cNvSpPr>
          <p:nvPr>
            <p:ph type="title"/>
          </p:nvPr>
        </p:nvSpPr>
        <p:spPr>
          <a:xfrm>
            <a:off x="389945" y="114300"/>
            <a:ext cx="11735380" cy="869909"/>
          </a:xfrm>
        </p:spPr>
        <p:txBody>
          <a:bodyPr lIns="91440" tIns="45720" rIns="91440" bIns="45720" anchor="t"/>
          <a:lstStyle/>
          <a:p>
            <a:r>
              <a:rPr lang="fr-FR" sz="2800" dirty="0"/>
              <a:t>Localisation des essais cliniques portant sur les vaccins anti-HPV à dose unique </a:t>
            </a:r>
          </a:p>
        </p:txBody>
      </p:sp>
      <p:pic>
        <p:nvPicPr>
          <p:cNvPr id="4" name="Picture 3">
            <a:extLst>
              <a:ext uri="{FF2B5EF4-FFF2-40B4-BE49-F238E27FC236}">
                <a16:creationId xmlns:a16="http://schemas.microsoft.com/office/drawing/2014/main" id="{91E9CFC2-780D-4C82-B6F2-0765DAEC2482}"/>
              </a:ext>
            </a:extLst>
          </p:cNvPr>
          <p:cNvPicPr>
            <a:picLocks noChangeAspect="1"/>
          </p:cNvPicPr>
          <p:nvPr/>
        </p:nvPicPr>
        <p:blipFill rotWithShape="1">
          <a:blip r:embed="rId3"/>
          <a:srcRect r="47" b="12245"/>
          <a:stretch/>
        </p:blipFill>
        <p:spPr>
          <a:xfrm>
            <a:off x="727989" y="937185"/>
            <a:ext cx="9751182" cy="5296283"/>
          </a:xfrm>
          <a:prstGeom prst="rect">
            <a:avLst/>
          </a:prstGeom>
        </p:spPr>
      </p:pic>
      <p:cxnSp>
        <p:nvCxnSpPr>
          <p:cNvPr id="7" name="Straight Arrow Connector 6">
            <a:extLst>
              <a:ext uri="{FF2B5EF4-FFF2-40B4-BE49-F238E27FC236}">
                <a16:creationId xmlns:a16="http://schemas.microsoft.com/office/drawing/2014/main" id="{1355E1D4-0C67-4F17-ACB7-080C463DB9A6}"/>
              </a:ext>
            </a:extLst>
          </p:cNvPr>
          <p:cNvCxnSpPr>
            <a:cxnSpLocks/>
          </p:cNvCxnSpPr>
          <p:nvPr/>
        </p:nvCxnSpPr>
        <p:spPr>
          <a:xfrm flipV="1">
            <a:off x="1772825" y="2998836"/>
            <a:ext cx="265525" cy="5505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EACA1CB-64D3-41EC-ACEE-094AA249E254}"/>
              </a:ext>
            </a:extLst>
          </p:cNvPr>
          <p:cNvCxnSpPr>
            <a:cxnSpLocks/>
          </p:cNvCxnSpPr>
          <p:nvPr/>
        </p:nvCxnSpPr>
        <p:spPr>
          <a:xfrm flipV="1">
            <a:off x="1775283" y="3419507"/>
            <a:ext cx="526512" cy="1298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7139934-ACB0-4E03-A4A7-49BA9CA3D3F7}"/>
              </a:ext>
            </a:extLst>
          </p:cNvPr>
          <p:cNvSpPr txBox="1"/>
          <p:nvPr/>
        </p:nvSpPr>
        <p:spPr>
          <a:xfrm>
            <a:off x="1708264" y="2718802"/>
            <a:ext cx="1424332" cy="338554"/>
          </a:xfrm>
          <a:prstGeom prst="rect">
            <a:avLst/>
          </a:prstGeom>
          <a:noFill/>
        </p:spPr>
        <p:txBody>
          <a:bodyPr wrap="square" rtlCol="0">
            <a:spAutoFit/>
          </a:bodyPr>
          <a:lstStyle/>
          <a:p>
            <a:r>
              <a:rPr lang="fr-FR" sz="800" dirty="0"/>
              <a:t>CVT ; efficacité après 11 ans/</a:t>
            </a:r>
            <a:r>
              <a:rPr lang="fr-FR" sz="800" dirty="0" err="1"/>
              <a:t>immunogénicité</a:t>
            </a:r>
            <a:r>
              <a:rPr lang="fr-FR" sz="800" dirty="0"/>
              <a:t>  </a:t>
            </a:r>
          </a:p>
        </p:txBody>
      </p:sp>
      <p:sp>
        <p:nvSpPr>
          <p:cNvPr id="14" name="TextBox 13">
            <a:extLst>
              <a:ext uri="{FF2B5EF4-FFF2-40B4-BE49-F238E27FC236}">
                <a16:creationId xmlns:a16="http://schemas.microsoft.com/office/drawing/2014/main" id="{F055EA77-3CCC-42CA-BBFD-CB0CD06001FB}"/>
              </a:ext>
            </a:extLst>
          </p:cNvPr>
          <p:cNvSpPr txBox="1"/>
          <p:nvPr/>
        </p:nvSpPr>
        <p:spPr>
          <a:xfrm>
            <a:off x="2252649" y="3247427"/>
            <a:ext cx="920845" cy="338554"/>
          </a:xfrm>
          <a:prstGeom prst="rect">
            <a:avLst/>
          </a:prstGeom>
          <a:noFill/>
        </p:spPr>
        <p:txBody>
          <a:bodyPr wrap="square" rtlCol="0">
            <a:spAutoFit/>
          </a:bodyPr>
          <a:lstStyle/>
          <a:p>
            <a:r>
              <a:rPr lang="fr-FR" sz="800" dirty="0"/>
              <a:t>PRIMAVERA ; </a:t>
            </a:r>
            <a:r>
              <a:rPr lang="fr-FR" sz="800" dirty="0" err="1"/>
              <a:t>immunogénicité</a:t>
            </a:r>
            <a:r>
              <a:rPr lang="fr-FR" sz="800" dirty="0"/>
              <a:t>  </a:t>
            </a:r>
          </a:p>
        </p:txBody>
      </p:sp>
      <p:cxnSp>
        <p:nvCxnSpPr>
          <p:cNvPr id="15" name="Straight Arrow Connector 14">
            <a:extLst>
              <a:ext uri="{FF2B5EF4-FFF2-40B4-BE49-F238E27FC236}">
                <a16:creationId xmlns:a16="http://schemas.microsoft.com/office/drawing/2014/main" id="{4E37EABA-638F-459D-B788-93BC7433150A}"/>
              </a:ext>
            </a:extLst>
          </p:cNvPr>
          <p:cNvCxnSpPr>
            <a:cxnSpLocks/>
          </p:cNvCxnSpPr>
          <p:nvPr/>
        </p:nvCxnSpPr>
        <p:spPr>
          <a:xfrm flipH="1" flipV="1">
            <a:off x="4070734" y="3096352"/>
            <a:ext cx="344798" cy="3021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4BBECAB-FAC9-4285-ABA7-10916C178C63}"/>
              </a:ext>
            </a:extLst>
          </p:cNvPr>
          <p:cNvSpPr txBox="1"/>
          <p:nvPr/>
        </p:nvSpPr>
        <p:spPr>
          <a:xfrm>
            <a:off x="3257805" y="2897258"/>
            <a:ext cx="1295871" cy="215444"/>
          </a:xfrm>
          <a:prstGeom prst="rect">
            <a:avLst/>
          </a:prstGeom>
          <a:noFill/>
        </p:spPr>
        <p:txBody>
          <a:bodyPr wrap="square" rtlCol="0">
            <a:spAutoFit/>
          </a:bodyPr>
          <a:lstStyle/>
          <a:p>
            <a:r>
              <a:rPr lang="fr-FR" sz="800" dirty="0"/>
              <a:t>HANDS ; </a:t>
            </a:r>
            <a:r>
              <a:rPr lang="fr-FR" sz="800" dirty="0" err="1"/>
              <a:t>immunogénicité</a:t>
            </a:r>
            <a:endParaRPr lang="fr-FR" sz="800" dirty="0"/>
          </a:p>
        </p:txBody>
      </p:sp>
      <p:cxnSp>
        <p:nvCxnSpPr>
          <p:cNvPr id="25" name="Straight Arrow Connector 24">
            <a:extLst>
              <a:ext uri="{FF2B5EF4-FFF2-40B4-BE49-F238E27FC236}">
                <a16:creationId xmlns:a16="http://schemas.microsoft.com/office/drawing/2014/main" id="{D5014DAA-A19B-4529-BC0C-88691AA45D8E}"/>
              </a:ext>
            </a:extLst>
          </p:cNvPr>
          <p:cNvCxnSpPr>
            <a:cxnSpLocks/>
          </p:cNvCxnSpPr>
          <p:nvPr/>
        </p:nvCxnSpPr>
        <p:spPr>
          <a:xfrm>
            <a:off x="6733075" y="3937614"/>
            <a:ext cx="45333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D0DB9BD-05EB-493C-8BB1-91378D131345}"/>
              </a:ext>
            </a:extLst>
          </p:cNvPr>
          <p:cNvCxnSpPr>
            <a:cxnSpLocks/>
          </p:cNvCxnSpPr>
          <p:nvPr/>
        </p:nvCxnSpPr>
        <p:spPr>
          <a:xfrm>
            <a:off x="6671686" y="4257439"/>
            <a:ext cx="4838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F9E09F2-541A-4537-83B7-BA4948896C73}"/>
              </a:ext>
            </a:extLst>
          </p:cNvPr>
          <p:cNvSpPr txBox="1"/>
          <p:nvPr/>
        </p:nvSpPr>
        <p:spPr>
          <a:xfrm>
            <a:off x="7126896" y="3843450"/>
            <a:ext cx="1185409" cy="215444"/>
          </a:xfrm>
          <a:prstGeom prst="rect">
            <a:avLst/>
          </a:prstGeom>
          <a:noFill/>
        </p:spPr>
        <p:txBody>
          <a:bodyPr wrap="square" rtlCol="0">
            <a:spAutoFit/>
          </a:bodyPr>
          <a:lstStyle/>
          <a:p>
            <a:r>
              <a:rPr lang="fr-FR" sz="800" dirty="0"/>
              <a:t>KEN SHE ; efficacité </a:t>
            </a:r>
          </a:p>
        </p:txBody>
      </p:sp>
      <p:sp>
        <p:nvSpPr>
          <p:cNvPr id="34" name="TextBox 33">
            <a:extLst>
              <a:ext uri="{FF2B5EF4-FFF2-40B4-BE49-F238E27FC236}">
                <a16:creationId xmlns:a16="http://schemas.microsoft.com/office/drawing/2014/main" id="{13B11157-7168-4E15-AC4E-559E0AD690E9}"/>
              </a:ext>
            </a:extLst>
          </p:cNvPr>
          <p:cNvSpPr txBox="1"/>
          <p:nvPr/>
        </p:nvSpPr>
        <p:spPr>
          <a:xfrm>
            <a:off x="7061281" y="4140814"/>
            <a:ext cx="1325268" cy="215444"/>
          </a:xfrm>
          <a:prstGeom prst="rect">
            <a:avLst/>
          </a:prstGeom>
          <a:noFill/>
        </p:spPr>
        <p:txBody>
          <a:bodyPr wrap="square" rtlCol="0">
            <a:spAutoFit/>
          </a:bodyPr>
          <a:lstStyle/>
          <a:p>
            <a:r>
              <a:rPr lang="fr-FR" sz="800" dirty="0"/>
              <a:t>  </a:t>
            </a:r>
            <a:r>
              <a:rPr lang="fr-FR" sz="800" dirty="0" err="1"/>
              <a:t>DoRIS</a:t>
            </a:r>
            <a:r>
              <a:rPr lang="fr-FR" sz="800" dirty="0"/>
              <a:t> ; </a:t>
            </a:r>
            <a:r>
              <a:rPr lang="fr-FR" sz="800" dirty="0" err="1"/>
              <a:t>immunogénicité</a:t>
            </a:r>
            <a:endParaRPr lang="fr-FR" sz="800" dirty="0"/>
          </a:p>
        </p:txBody>
      </p:sp>
      <p:cxnSp>
        <p:nvCxnSpPr>
          <p:cNvPr id="35" name="Straight Arrow Connector 34">
            <a:extLst>
              <a:ext uri="{FF2B5EF4-FFF2-40B4-BE49-F238E27FC236}">
                <a16:creationId xmlns:a16="http://schemas.microsoft.com/office/drawing/2014/main" id="{770BF281-8062-4247-BCF9-3D7DAA9CC666}"/>
              </a:ext>
            </a:extLst>
          </p:cNvPr>
          <p:cNvCxnSpPr>
            <a:cxnSpLocks/>
          </p:cNvCxnSpPr>
          <p:nvPr/>
        </p:nvCxnSpPr>
        <p:spPr>
          <a:xfrm>
            <a:off x="9080674" y="3419507"/>
            <a:ext cx="202052" cy="2447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F47D6E1-C2EA-495C-83BB-C1D3DA582EE6}"/>
              </a:ext>
            </a:extLst>
          </p:cNvPr>
          <p:cNvSpPr txBox="1"/>
          <p:nvPr/>
        </p:nvSpPr>
        <p:spPr>
          <a:xfrm>
            <a:off x="9080673" y="3606754"/>
            <a:ext cx="1570971" cy="338554"/>
          </a:xfrm>
          <a:prstGeom prst="rect">
            <a:avLst/>
          </a:prstGeom>
          <a:noFill/>
        </p:spPr>
        <p:txBody>
          <a:bodyPr wrap="square" rtlCol="0">
            <a:spAutoFit/>
          </a:bodyPr>
          <a:lstStyle/>
          <a:p>
            <a:r>
              <a:rPr lang="fr-FR" sz="800" dirty="0" err="1"/>
              <a:t>Thailand</a:t>
            </a:r>
            <a:r>
              <a:rPr lang="fr-FR" sz="800" dirty="0"/>
              <a:t> impact </a:t>
            </a:r>
            <a:r>
              <a:rPr lang="fr-FR" sz="800" dirty="0" err="1"/>
              <a:t>study</a:t>
            </a:r>
            <a:r>
              <a:rPr lang="fr-FR" sz="800" dirty="0"/>
              <a:t> ; </a:t>
            </a:r>
            <a:br>
              <a:rPr lang="fr-FR" sz="800" dirty="0"/>
            </a:br>
            <a:r>
              <a:rPr lang="fr-FR" sz="800" dirty="0"/>
              <a:t>efficacité (critères virologiques)</a:t>
            </a:r>
          </a:p>
        </p:txBody>
      </p:sp>
      <p:cxnSp>
        <p:nvCxnSpPr>
          <p:cNvPr id="46" name="Straight Arrow Connector 45">
            <a:extLst>
              <a:ext uri="{FF2B5EF4-FFF2-40B4-BE49-F238E27FC236}">
                <a16:creationId xmlns:a16="http://schemas.microsoft.com/office/drawing/2014/main" id="{A6CC0191-298F-4DBA-B67F-7CD580A45AE9}"/>
              </a:ext>
            </a:extLst>
          </p:cNvPr>
          <p:cNvCxnSpPr>
            <a:cxnSpLocks/>
          </p:cNvCxnSpPr>
          <p:nvPr/>
        </p:nvCxnSpPr>
        <p:spPr>
          <a:xfrm flipH="1">
            <a:off x="7540814" y="2998836"/>
            <a:ext cx="304710" cy="3151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AD0D6BE7-3EF8-4C24-8283-4B708D1919F1}"/>
              </a:ext>
            </a:extLst>
          </p:cNvPr>
          <p:cNvSpPr txBox="1"/>
          <p:nvPr/>
        </p:nvSpPr>
        <p:spPr>
          <a:xfrm>
            <a:off x="7037037" y="3258450"/>
            <a:ext cx="1260981" cy="461665"/>
          </a:xfrm>
          <a:prstGeom prst="rect">
            <a:avLst/>
          </a:prstGeom>
          <a:noFill/>
        </p:spPr>
        <p:txBody>
          <a:bodyPr wrap="square" rtlCol="0">
            <a:spAutoFit/>
          </a:bodyPr>
          <a:lstStyle/>
          <a:p>
            <a:r>
              <a:rPr lang="fr-FR" sz="800" dirty="0"/>
              <a:t>IARC </a:t>
            </a:r>
            <a:r>
              <a:rPr lang="fr-FR" sz="800" dirty="0" err="1"/>
              <a:t>India</a:t>
            </a:r>
            <a:r>
              <a:rPr lang="fr-FR" sz="800" dirty="0"/>
              <a:t>; efficacité (critères virologiques </a:t>
            </a:r>
            <a:br>
              <a:rPr lang="fr-FR" sz="800" dirty="0"/>
            </a:br>
            <a:r>
              <a:rPr lang="fr-FR" sz="800" dirty="0"/>
              <a:t>et histologiques)  </a:t>
            </a:r>
          </a:p>
        </p:txBody>
      </p:sp>
      <p:sp>
        <p:nvSpPr>
          <p:cNvPr id="57" name="TextBox 56">
            <a:extLst>
              <a:ext uri="{FF2B5EF4-FFF2-40B4-BE49-F238E27FC236}">
                <a16:creationId xmlns:a16="http://schemas.microsoft.com/office/drawing/2014/main" id="{13F8E858-7F84-4A58-992A-FB8F2D500E01}"/>
              </a:ext>
            </a:extLst>
          </p:cNvPr>
          <p:cNvSpPr txBox="1"/>
          <p:nvPr/>
        </p:nvSpPr>
        <p:spPr>
          <a:xfrm>
            <a:off x="6685554" y="5161740"/>
            <a:ext cx="2172696" cy="215444"/>
          </a:xfrm>
          <a:prstGeom prst="rect">
            <a:avLst/>
          </a:prstGeom>
          <a:noFill/>
        </p:spPr>
        <p:txBody>
          <a:bodyPr wrap="square" rtlCol="0">
            <a:spAutoFit/>
          </a:bodyPr>
          <a:lstStyle/>
          <a:p>
            <a:r>
              <a:rPr lang="fr-FR" sz="800" dirty="0"/>
              <a:t>HOPE ; efficacité (critères virologiques)  </a:t>
            </a:r>
          </a:p>
        </p:txBody>
      </p:sp>
      <p:cxnSp>
        <p:nvCxnSpPr>
          <p:cNvPr id="58" name="Straight Arrow Connector 57">
            <a:extLst>
              <a:ext uri="{FF2B5EF4-FFF2-40B4-BE49-F238E27FC236}">
                <a16:creationId xmlns:a16="http://schemas.microsoft.com/office/drawing/2014/main" id="{DD402FAF-AC47-43B5-B556-B0999FA337DF}"/>
              </a:ext>
            </a:extLst>
          </p:cNvPr>
          <p:cNvCxnSpPr>
            <a:cxnSpLocks/>
          </p:cNvCxnSpPr>
          <p:nvPr/>
        </p:nvCxnSpPr>
        <p:spPr>
          <a:xfrm>
            <a:off x="6256083" y="5270487"/>
            <a:ext cx="4838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F74C852-8466-4637-B21C-F82F3986ACA0}"/>
              </a:ext>
            </a:extLst>
          </p:cNvPr>
          <p:cNvSpPr txBox="1"/>
          <p:nvPr/>
        </p:nvSpPr>
        <p:spPr>
          <a:xfrm>
            <a:off x="10483736" y="1428586"/>
            <a:ext cx="1756040" cy="646331"/>
          </a:xfrm>
          <a:prstGeom prst="rect">
            <a:avLst/>
          </a:prstGeom>
          <a:noFill/>
        </p:spPr>
        <p:txBody>
          <a:bodyPr wrap="square" rtlCol="0">
            <a:spAutoFit/>
          </a:bodyPr>
          <a:lstStyle/>
          <a:p>
            <a:pPr algn="ctr"/>
            <a:r>
              <a:rPr lang="fr-FR" dirty="0"/>
              <a:t>Localisation des essais cliniques</a:t>
            </a:r>
          </a:p>
        </p:txBody>
      </p:sp>
      <p:pic>
        <p:nvPicPr>
          <p:cNvPr id="64" name="Picture 63">
            <a:extLst>
              <a:ext uri="{FF2B5EF4-FFF2-40B4-BE49-F238E27FC236}">
                <a16:creationId xmlns:a16="http://schemas.microsoft.com/office/drawing/2014/main" id="{A83F9AF5-24D6-498F-846F-4188D04A77E6}"/>
              </a:ext>
            </a:extLst>
          </p:cNvPr>
          <p:cNvPicPr>
            <a:picLocks noChangeAspect="1"/>
          </p:cNvPicPr>
          <p:nvPr/>
        </p:nvPicPr>
        <p:blipFill>
          <a:blip r:embed="rId4"/>
          <a:stretch>
            <a:fillRect/>
          </a:stretch>
        </p:blipFill>
        <p:spPr>
          <a:xfrm>
            <a:off x="10686290" y="2341792"/>
            <a:ext cx="457200" cy="1962150"/>
          </a:xfrm>
          <a:prstGeom prst="rect">
            <a:avLst/>
          </a:prstGeom>
        </p:spPr>
      </p:pic>
      <p:sp>
        <p:nvSpPr>
          <p:cNvPr id="67" name="TextBox 66">
            <a:extLst>
              <a:ext uri="{FF2B5EF4-FFF2-40B4-BE49-F238E27FC236}">
                <a16:creationId xmlns:a16="http://schemas.microsoft.com/office/drawing/2014/main" id="{012573FC-DAC4-4E6D-850B-3AA97577EEED}"/>
              </a:ext>
            </a:extLst>
          </p:cNvPr>
          <p:cNvSpPr txBox="1"/>
          <p:nvPr/>
        </p:nvSpPr>
        <p:spPr>
          <a:xfrm>
            <a:off x="11063915" y="2388462"/>
            <a:ext cx="1061410" cy="307777"/>
          </a:xfrm>
          <a:prstGeom prst="rect">
            <a:avLst/>
          </a:prstGeom>
          <a:noFill/>
        </p:spPr>
        <p:txBody>
          <a:bodyPr wrap="square" rtlCol="0">
            <a:spAutoFit/>
          </a:bodyPr>
          <a:lstStyle/>
          <a:p>
            <a:r>
              <a:rPr lang="fr-FR" sz="1400"/>
              <a:t>Costa Rica</a:t>
            </a:r>
          </a:p>
        </p:txBody>
      </p:sp>
      <p:sp>
        <p:nvSpPr>
          <p:cNvPr id="68" name="TextBox 67">
            <a:extLst>
              <a:ext uri="{FF2B5EF4-FFF2-40B4-BE49-F238E27FC236}">
                <a16:creationId xmlns:a16="http://schemas.microsoft.com/office/drawing/2014/main" id="{8AB1E4C0-B820-4353-86B6-E56A04B9B07F}"/>
              </a:ext>
            </a:extLst>
          </p:cNvPr>
          <p:cNvSpPr txBox="1"/>
          <p:nvPr/>
        </p:nvSpPr>
        <p:spPr>
          <a:xfrm>
            <a:off x="11063915" y="2806560"/>
            <a:ext cx="1061410" cy="307777"/>
          </a:xfrm>
          <a:prstGeom prst="rect">
            <a:avLst/>
          </a:prstGeom>
          <a:noFill/>
        </p:spPr>
        <p:txBody>
          <a:bodyPr wrap="square" rtlCol="0">
            <a:spAutoFit/>
          </a:bodyPr>
          <a:lstStyle/>
          <a:p>
            <a:r>
              <a:rPr lang="fr-FR" sz="1400"/>
              <a:t>Inde</a:t>
            </a:r>
          </a:p>
        </p:txBody>
      </p:sp>
      <p:sp>
        <p:nvSpPr>
          <p:cNvPr id="69" name="TextBox 68">
            <a:extLst>
              <a:ext uri="{FF2B5EF4-FFF2-40B4-BE49-F238E27FC236}">
                <a16:creationId xmlns:a16="http://schemas.microsoft.com/office/drawing/2014/main" id="{1886DFD5-19B6-4916-A920-06C5A3B4928E}"/>
              </a:ext>
            </a:extLst>
          </p:cNvPr>
          <p:cNvSpPr txBox="1"/>
          <p:nvPr/>
        </p:nvSpPr>
        <p:spPr>
          <a:xfrm>
            <a:off x="11063915" y="3191948"/>
            <a:ext cx="1061410" cy="307777"/>
          </a:xfrm>
          <a:prstGeom prst="rect">
            <a:avLst/>
          </a:prstGeom>
          <a:noFill/>
        </p:spPr>
        <p:txBody>
          <a:bodyPr wrap="square" rtlCol="0">
            <a:spAutoFit/>
          </a:bodyPr>
          <a:lstStyle/>
          <a:p>
            <a:r>
              <a:rPr lang="fr-FR" sz="1400"/>
              <a:t>Kenya</a:t>
            </a:r>
          </a:p>
        </p:txBody>
      </p:sp>
      <p:sp>
        <p:nvSpPr>
          <p:cNvPr id="70" name="TextBox 69">
            <a:extLst>
              <a:ext uri="{FF2B5EF4-FFF2-40B4-BE49-F238E27FC236}">
                <a16:creationId xmlns:a16="http://schemas.microsoft.com/office/drawing/2014/main" id="{00FC0B98-0325-4AFC-B04E-44BA6AA13B4A}"/>
              </a:ext>
            </a:extLst>
          </p:cNvPr>
          <p:cNvSpPr txBox="1"/>
          <p:nvPr/>
        </p:nvSpPr>
        <p:spPr>
          <a:xfrm>
            <a:off x="11066610" y="3575878"/>
            <a:ext cx="1125390" cy="276999"/>
          </a:xfrm>
          <a:prstGeom prst="rect">
            <a:avLst/>
          </a:prstGeom>
          <a:noFill/>
        </p:spPr>
        <p:txBody>
          <a:bodyPr wrap="square" rtlCol="0">
            <a:spAutoFit/>
          </a:bodyPr>
          <a:lstStyle/>
          <a:p>
            <a:r>
              <a:rPr lang="fr-FR" sz="1200" dirty="0"/>
              <a:t>Afrique du Sud</a:t>
            </a:r>
          </a:p>
        </p:txBody>
      </p:sp>
      <p:sp>
        <p:nvSpPr>
          <p:cNvPr id="71" name="TextBox 70">
            <a:extLst>
              <a:ext uri="{FF2B5EF4-FFF2-40B4-BE49-F238E27FC236}">
                <a16:creationId xmlns:a16="http://schemas.microsoft.com/office/drawing/2014/main" id="{A682DBE4-9895-422D-BA23-A63C55D80888}"/>
              </a:ext>
            </a:extLst>
          </p:cNvPr>
          <p:cNvSpPr txBox="1"/>
          <p:nvPr/>
        </p:nvSpPr>
        <p:spPr>
          <a:xfrm>
            <a:off x="11066610" y="3977990"/>
            <a:ext cx="1125390" cy="307777"/>
          </a:xfrm>
          <a:prstGeom prst="rect">
            <a:avLst/>
          </a:prstGeom>
          <a:noFill/>
        </p:spPr>
        <p:txBody>
          <a:bodyPr wrap="square" rtlCol="0">
            <a:spAutoFit/>
          </a:bodyPr>
          <a:lstStyle/>
          <a:p>
            <a:r>
              <a:rPr lang="fr-FR" sz="1400"/>
              <a:t>Tanzanie</a:t>
            </a:r>
          </a:p>
        </p:txBody>
      </p:sp>
      <p:sp>
        <p:nvSpPr>
          <p:cNvPr id="72" name="TextBox 71">
            <a:extLst>
              <a:ext uri="{FF2B5EF4-FFF2-40B4-BE49-F238E27FC236}">
                <a16:creationId xmlns:a16="http://schemas.microsoft.com/office/drawing/2014/main" id="{8EE0F0A4-E4BE-4DAF-8A1A-D4D5F4C21E87}"/>
              </a:ext>
            </a:extLst>
          </p:cNvPr>
          <p:cNvSpPr txBox="1"/>
          <p:nvPr/>
        </p:nvSpPr>
        <p:spPr>
          <a:xfrm>
            <a:off x="11061220" y="4389221"/>
            <a:ext cx="1125390" cy="307777"/>
          </a:xfrm>
          <a:prstGeom prst="rect">
            <a:avLst/>
          </a:prstGeom>
          <a:noFill/>
        </p:spPr>
        <p:txBody>
          <a:bodyPr wrap="square" rtlCol="0">
            <a:spAutoFit/>
          </a:bodyPr>
          <a:lstStyle/>
          <a:p>
            <a:r>
              <a:rPr lang="fr-FR" sz="1400" dirty="0"/>
              <a:t>Thaïlande</a:t>
            </a:r>
          </a:p>
        </p:txBody>
      </p:sp>
      <p:sp>
        <p:nvSpPr>
          <p:cNvPr id="73" name="TextBox 72">
            <a:extLst>
              <a:ext uri="{FF2B5EF4-FFF2-40B4-BE49-F238E27FC236}">
                <a16:creationId xmlns:a16="http://schemas.microsoft.com/office/drawing/2014/main" id="{938D15A0-B01E-401F-B770-1037B467AB35}"/>
              </a:ext>
            </a:extLst>
          </p:cNvPr>
          <p:cNvSpPr txBox="1"/>
          <p:nvPr/>
        </p:nvSpPr>
        <p:spPr>
          <a:xfrm>
            <a:off x="11061220" y="4772621"/>
            <a:ext cx="1125390" cy="307777"/>
          </a:xfrm>
          <a:prstGeom prst="rect">
            <a:avLst/>
          </a:prstGeom>
          <a:noFill/>
        </p:spPr>
        <p:txBody>
          <a:bodyPr wrap="square" rtlCol="0">
            <a:spAutoFit/>
          </a:bodyPr>
          <a:lstStyle/>
          <a:p>
            <a:r>
              <a:rPr lang="fr-FR" sz="1400"/>
              <a:t>Gambie </a:t>
            </a:r>
          </a:p>
        </p:txBody>
      </p:sp>
      <p:cxnSp>
        <p:nvCxnSpPr>
          <p:cNvPr id="74" name="Straight Arrow Connector 73">
            <a:extLst>
              <a:ext uri="{FF2B5EF4-FFF2-40B4-BE49-F238E27FC236}">
                <a16:creationId xmlns:a16="http://schemas.microsoft.com/office/drawing/2014/main" id="{DC27D5A3-F1FF-4F8B-A400-92DA5AA2D296}"/>
              </a:ext>
            </a:extLst>
          </p:cNvPr>
          <p:cNvCxnSpPr>
            <a:cxnSpLocks/>
          </p:cNvCxnSpPr>
          <p:nvPr/>
        </p:nvCxnSpPr>
        <p:spPr>
          <a:xfrm flipV="1">
            <a:off x="1784167" y="3156393"/>
            <a:ext cx="425128" cy="382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07D3314E-6523-445E-A825-1C084ACD7A5E}"/>
              </a:ext>
            </a:extLst>
          </p:cNvPr>
          <p:cNvSpPr txBox="1"/>
          <p:nvPr/>
        </p:nvSpPr>
        <p:spPr>
          <a:xfrm>
            <a:off x="2151472" y="2963942"/>
            <a:ext cx="1424332" cy="338554"/>
          </a:xfrm>
          <a:prstGeom prst="rect">
            <a:avLst/>
          </a:prstGeom>
          <a:noFill/>
        </p:spPr>
        <p:txBody>
          <a:bodyPr wrap="square" rtlCol="0">
            <a:spAutoFit/>
          </a:bodyPr>
          <a:lstStyle/>
          <a:p>
            <a:r>
              <a:rPr lang="fr-FR" sz="800" dirty="0"/>
              <a:t>ESCUDDO ; efficacité (critères virologiques)</a:t>
            </a:r>
          </a:p>
        </p:txBody>
      </p:sp>
    </p:spTree>
    <p:extLst>
      <p:ext uri="{BB962C8B-B14F-4D97-AF65-F5344CB8AC3E}">
        <p14:creationId xmlns:p14="http://schemas.microsoft.com/office/powerpoint/2010/main" val="1533206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82550" y="369360"/>
            <a:ext cx="12026899" cy="869909"/>
          </a:xfrm>
        </p:spPr>
        <p:txBody>
          <a:bodyPr lIns="91440" tIns="45720" rIns="91440" bIns="45720" anchor="t"/>
          <a:lstStyle/>
          <a:p>
            <a:r>
              <a:rPr lang="fr-FR" sz="4000" b="1" dirty="0"/>
              <a:t>Dose unique - thèmes et questions clés</a:t>
            </a:r>
          </a:p>
        </p:txBody>
      </p:sp>
      <p:sp>
        <p:nvSpPr>
          <p:cNvPr id="10" name="TextBox 9">
            <a:extLst>
              <a:ext uri="{FF2B5EF4-FFF2-40B4-BE49-F238E27FC236}">
                <a16:creationId xmlns:a16="http://schemas.microsoft.com/office/drawing/2014/main" id="{7B04939D-6AAA-30D8-ABDD-B6AF09DA397E}"/>
              </a:ext>
            </a:extLst>
          </p:cNvPr>
          <p:cNvSpPr txBox="1"/>
          <p:nvPr/>
        </p:nvSpPr>
        <p:spPr>
          <a:xfrm>
            <a:off x="495300" y="2953802"/>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fr-FR" sz="2600" dirty="0">
                <a:solidFill>
                  <a:schemeClr val="accent1"/>
                </a:solidFill>
                <a:ea typeface="+mn-lt"/>
                <a:cs typeface="+mn-lt"/>
              </a:rPr>
              <a:t>La protection par dose unique est-elle semblable à celle des schémas </a:t>
            </a:r>
            <a:r>
              <a:rPr lang="fr-FR" sz="2600" dirty="0" err="1">
                <a:solidFill>
                  <a:schemeClr val="accent1"/>
                </a:solidFill>
                <a:ea typeface="+mn-lt"/>
                <a:cs typeface="+mn-lt"/>
              </a:rPr>
              <a:t>multidoses</a:t>
            </a:r>
            <a:r>
              <a:rPr lang="fr-FR" sz="2600" dirty="0">
                <a:solidFill>
                  <a:schemeClr val="accent1"/>
                </a:solidFill>
                <a:ea typeface="+mn-lt"/>
                <a:cs typeface="+mn-lt"/>
              </a:rPr>
              <a:t> ?</a:t>
            </a:r>
          </a:p>
        </p:txBody>
      </p:sp>
      <p:sp>
        <p:nvSpPr>
          <p:cNvPr id="13" name="TextBox 12">
            <a:extLst>
              <a:ext uri="{FF2B5EF4-FFF2-40B4-BE49-F238E27FC236}">
                <a16:creationId xmlns:a16="http://schemas.microsoft.com/office/drawing/2014/main" id="{AAB2F7BB-060A-2B88-50A5-D4568BC6294B}"/>
              </a:ext>
            </a:extLst>
          </p:cNvPr>
          <p:cNvSpPr txBox="1"/>
          <p:nvPr/>
        </p:nvSpPr>
        <p:spPr>
          <a:xfrm>
            <a:off x="495300" y="2044448"/>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fr-FR" sz="2600" dirty="0">
                <a:solidFill>
                  <a:schemeClr val="accent1"/>
                </a:solidFill>
              </a:rPr>
              <a:t>Niveau de protection d’une dose unique  </a:t>
            </a:r>
          </a:p>
        </p:txBody>
      </p:sp>
      <p:sp>
        <p:nvSpPr>
          <p:cNvPr id="16" name="TextBox 15">
            <a:extLst>
              <a:ext uri="{FF2B5EF4-FFF2-40B4-BE49-F238E27FC236}">
                <a16:creationId xmlns:a16="http://schemas.microsoft.com/office/drawing/2014/main" id="{700E3DAB-EC21-4816-2990-57749C044C30}"/>
              </a:ext>
            </a:extLst>
          </p:cNvPr>
          <p:cNvSpPr txBox="1"/>
          <p:nvPr/>
        </p:nvSpPr>
        <p:spPr>
          <a:xfrm>
            <a:off x="524055" y="4869571"/>
            <a:ext cx="11137392" cy="1313666"/>
          </a:xfrm>
          <a:prstGeom prst="rect">
            <a:avLst/>
          </a:prstGeom>
          <a:solidFill>
            <a:schemeClr val="accent1">
              <a:lumMod val="60000"/>
              <a:lumOff val="40000"/>
            </a:schemeClr>
          </a:solidFill>
        </p:spPr>
        <p:txBody>
          <a:bodyPr wrap="square" lIns="182880" tIns="45720" rIns="91440" bIns="45720" rtlCol="0" anchor="ctr" anchorCtr="0">
            <a:noAutofit/>
          </a:bodyPr>
          <a:lstStyle/>
          <a:p>
            <a:endParaRPr lang="en-US" sz="2000" dirty="0">
              <a:solidFill>
                <a:schemeClr val="accent1"/>
              </a:solidFill>
              <a:ea typeface="+mn-lt"/>
              <a:cs typeface="+mn-lt"/>
            </a:endParaRPr>
          </a:p>
          <a:p>
            <a:r>
              <a:rPr lang="fr-FR" sz="2400" dirty="0">
                <a:solidFill>
                  <a:schemeClr val="accent1"/>
                </a:solidFill>
                <a:ea typeface="+mn-lt"/>
                <a:cs typeface="+mn-lt"/>
              </a:rPr>
              <a:t>Un schéma à dose unique serait-il applicable à différentes populations ?</a:t>
            </a:r>
          </a:p>
          <a:p>
            <a:pPr marL="285750" indent="-285750">
              <a:buFont typeface="Arial,Sans-Serif"/>
              <a:buChar char="•"/>
            </a:pPr>
            <a:r>
              <a:rPr lang="fr-FR" sz="1600" dirty="0">
                <a:solidFill>
                  <a:schemeClr val="accent1"/>
                </a:solidFill>
                <a:ea typeface="+mn-lt"/>
                <a:cs typeface="+mn-lt"/>
              </a:rPr>
              <a:t>Dans tous les groupes d’âge</a:t>
            </a:r>
          </a:p>
          <a:p>
            <a:pPr marL="285750" indent="-285750">
              <a:buFont typeface="Arial,Sans-Serif"/>
              <a:buChar char="•"/>
            </a:pPr>
            <a:r>
              <a:rPr lang="fr-FR" sz="1600" dirty="0">
                <a:solidFill>
                  <a:schemeClr val="accent1"/>
                </a:solidFill>
                <a:ea typeface="+mn-lt"/>
                <a:cs typeface="+mn-lt"/>
              </a:rPr>
              <a:t>Dans toutes les régions géographiques</a:t>
            </a:r>
          </a:p>
          <a:p>
            <a:pPr marL="285750" indent="-285750">
              <a:buFont typeface="Arial,Sans-Serif"/>
              <a:buChar char="•"/>
            </a:pPr>
            <a:r>
              <a:rPr lang="fr-FR" sz="1600" dirty="0">
                <a:solidFill>
                  <a:schemeClr val="accent1"/>
                </a:solidFill>
                <a:ea typeface="+mn-lt"/>
                <a:cs typeface="+mn-lt"/>
              </a:rPr>
              <a:t>Mâles</a:t>
            </a:r>
          </a:p>
          <a:p>
            <a:pPr marL="285750" indent="-285750">
              <a:buFont typeface="Arial,Sans-Serif"/>
              <a:buChar char="•"/>
            </a:pPr>
            <a:r>
              <a:rPr lang="fr-FR" sz="1600" dirty="0">
                <a:solidFill>
                  <a:schemeClr val="accent1"/>
                </a:solidFill>
                <a:ea typeface="+mn-lt"/>
                <a:cs typeface="+mn-lt"/>
              </a:rPr>
              <a:t>Personnes vivant avec le VIH</a:t>
            </a:r>
          </a:p>
          <a:p>
            <a:endParaRPr lang="en-US" sz="2600" dirty="0">
              <a:solidFill>
                <a:schemeClr val="accent1"/>
              </a:solidFill>
            </a:endParaRPr>
          </a:p>
        </p:txBody>
      </p:sp>
      <p:sp>
        <p:nvSpPr>
          <p:cNvPr id="19" name="TextBox 18">
            <a:extLst>
              <a:ext uri="{FF2B5EF4-FFF2-40B4-BE49-F238E27FC236}">
                <a16:creationId xmlns:a16="http://schemas.microsoft.com/office/drawing/2014/main" id="{6D5B0E2B-00A7-62AC-24BE-F58075D4A74E}"/>
              </a:ext>
            </a:extLst>
          </p:cNvPr>
          <p:cNvSpPr txBox="1"/>
          <p:nvPr/>
        </p:nvSpPr>
        <p:spPr>
          <a:xfrm>
            <a:off x="495300" y="3916919"/>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endParaRPr lang="en-US" sz="2600" dirty="0">
              <a:solidFill>
                <a:schemeClr val="accent1"/>
              </a:solidFill>
              <a:ea typeface="+mn-lt"/>
              <a:cs typeface="+mn-lt"/>
            </a:endParaRPr>
          </a:p>
          <a:p>
            <a:r>
              <a:rPr lang="fr-FR" sz="2600">
                <a:solidFill>
                  <a:schemeClr val="accent1"/>
                </a:solidFill>
                <a:ea typeface="+mn-lt"/>
                <a:cs typeface="+mn-lt"/>
              </a:rPr>
              <a:t>Durabilité de la protection après une dose unique </a:t>
            </a:r>
          </a:p>
          <a:p>
            <a:endParaRPr lang="en-US" sz="2600" dirty="0">
              <a:solidFill>
                <a:schemeClr val="accent1"/>
              </a:solidFill>
            </a:endParaRPr>
          </a:p>
        </p:txBody>
      </p:sp>
      <p:sp>
        <p:nvSpPr>
          <p:cNvPr id="7" name="TextBox 6">
            <a:extLst>
              <a:ext uri="{FF2B5EF4-FFF2-40B4-BE49-F238E27FC236}">
                <a16:creationId xmlns:a16="http://schemas.microsoft.com/office/drawing/2014/main" id="{8155FDE0-2868-7435-9AC0-237841486FBA}"/>
              </a:ext>
            </a:extLst>
          </p:cNvPr>
          <p:cNvSpPr txBox="1"/>
          <p:nvPr/>
        </p:nvSpPr>
        <p:spPr>
          <a:xfrm>
            <a:off x="495300" y="1135094"/>
            <a:ext cx="11137392" cy="731520"/>
          </a:xfrm>
          <a:prstGeom prst="rect">
            <a:avLst/>
          </a:prstGeom>
          <a:solidFill>
            <a:schemeClr val="accent4"/>
          </a:solidFill>
          <a:ln w="63500">
            <a:solidFill>
              <a:schemeClr val="accent2"/>
            </a:solidFill>
          </a:ln>
        </p:spPr>
        <p:txBody>
          <a:bodyPr wrap="square" lIns="182880" tIns="45720" rtlCol="0" anchor="ctr" anchorCtr="0">
            <a:noAutofit/>
          </a:bodyPr>
          <a:lstStyle/>
          <a:p>
            <a:r>
              <a:rPr lang="fr-FR" sz="2600" b="1" dirty="0">
                <a:solidFill>
                  <a:schemeClr val="accent1"/>
                </a:solidFill>
              </a:rPr>
              <a:t>Plausibilité biologique</a:t>
            </a:r>
          </a:p>
        </p:txBody>
      </p:sp>
    </p:spTree>
    <p:extLst>
      <p:ext uri="{BB962C8B-B14F-4D97-AF65-F5344CB8AC3E}">
        <p14:creationId xmlns:p14="http://schemas.microsoft.com/office/powerpoint/2010/main" val="2650376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051BB0-DAA8-4715-8030-3A9D42A0F641}"/>
              </a:ext>
            </a:extLst>
          </p:cNvPr>
          <p:cNvSpPr/>
          <p:nvPr/>
        </p:nvSpPr>
        <p:spPr>
          <a:xfrm>
            <a:off x="396643" y="1034777"/>
            <a:ext cx="7447195" cy="5170646"/>
          </a:xfrm>
          <a:prstGeom prst="rect">
            <a:avLst/>
          </a:prstGeom>
        </p:spPr>
        <p:txBody>
          <a:bodyPr wrap="square" lIns="91440" tIns="45720" rIns="91440" bIns="45720" anchor="t">
            <a:spAutoFit/>
          </a:bodyPr>
          <a:lstStyle/>
          <a:p>
            <a:pPr marL="285750" indent="-285750">
              <a:spcBef>
                <a:spcPts val="600"/>
              </a:spcBef>
              <a:spcAft>
                <a:spcPts val="600"/>
              </a:spcAft>
              <a:buFont typeface="Arial" panose="020B0604020202020204" pitchFamily="34" charset="0"/>
              <a:buChar char="•"/>
            </a:pPr>
            <a:r>
              <a:rPr lang="fr-FR" sz="2000" dirty="0"/>
              <a:t>Les anticorps sont les principaux vecteurs de la protection pour les vaccins anti-HPV VLP L1.</a:t>
            </a:r>
          </a:p>
          <a:p>
            <a:pPr marL="285750" indent="-285750">
              <a:spcBef>
                <a:spcPts val="600"/>
              </a:spcBef>
              <a:spcAft>
                <a:spcPts val="600"/>
              </a:spcAft>
              <a:buFont typeface="Arial" panose="020B0604020202020204" pitchFamily="34" charset="0"/>
              <a:buChar char="•"/>
            </a:pPr>
            <a:r>
              <a:rPr lang="fr-FR" sz="2000" dirty="0"/>
              <a:t>La taille des particules (50-55 nm) et la géométrie (épitopes répétitifs) des VLP sont optimales pour stimuler le système immunitaire, y compris la génération de cellules productrices d’anticorps spécifiques de l’antigène d’une grande longévité.</a:t>
            </a:r>
          </a:p>
          <a:p>
            <a:pPr marL="285750" indent="-285750">
              <a:spcBef>
                <a:spcPts val="600"/>
              </a:spcBef>
              <a:spcAft>
                <a:spcPts val="600"/>
              </a:spcAft>
              <a:buFont typeface="Arial" panose="020B0604020202020204" pitchFamily="34" charset="0"/>
              <a:buChar char="•"/>
            </a:pPr>
            <a:r>
              <a:rPr lang="fr-FR" sz="2000" dirty="0"/>
              <a:t>Des taux d’anticorps durables (&gt; 10 ans) et stables indiquent l’induction de plasmocytes d’une grande longévité.</a:t>
            </a:r>
          </a:p>
          <a:p>
            <a:pPr marL="285750" indent="-285750">
              <a:spcBef>
                <a:spcPts val="600"/>
              </a:spcBef>
              <a:spcAft>
                <a:spcPts val="600"/>
              </a:spcAft>
              <a:buFont typeface="Arial" panose="020B0604020202020204" pitchFamily="34" charset="0"/>
              <a:buChar char="•"/>
            </a:pPr>
            <a:r>
              <a:rPr lang="fr-FR" sz="2000" dirty="0"/>
              <a:t>Le HPV est fortement sensible à l’inhibition par les anticorps au site de l’infection.</a:t>
            </a:r>
          </a:p>
          <a:p>
            <a:pPr marL="285750" indent="-285750">
              <a:spcBef>
                <a:spcPts val="600"/>
              </a:spcBef>
              <a:spcAft>
                <a:spcPts val="600"/>
              </a:spcAft>
              <a:buFont typeface="Arial" panose="020B0604020202020204" pitchFamily="34" charset="0"/>
              <a:buChar char="•"/>
            </a:pPr>
            <a:r>
              <a:rPr lang="fr-FR" sz="2000" dirty="0"/>
              <a:t>Le taux minimal d’anticorps requis pour la protection n’a pas encore été établi.</a:t>
            </a:r>
          </a:p>
          <a:p>
            <a:pPr marL="285750" indent="-285750">
              <a:spcBef>
                <a:spcPts val="600"/>
              </a:spcBef>
              <a:spcAft>
                <a:spcPts val="600"/>
              </a:spcAft>
              <a:buFont typeface="Arial" panose="020B0604020202020204" pitchFamily="34" charset="0"/>
              <a:buChar char="•"/>
            </a:pPr>
            <a:r>
              <a:rPr lang="fr-FR" sz="2000" dirty="0"/>
              <a:t>De faibles niveaux d’anticorps apportent une protection </a:t>
            </a:r>
            <a:r>
              <a:rPr lang="fr-FR" sz="2000" i="1" dirty="0"/>
              <a:t>in vivo</a:t>
            </a:r>
            <a:r>
              <a:rPr lang="fr-FR" sz="2000" dirty="0"/>
              <a:t> (modèles sur les animaux).</a:t>
            </a:r>
            <a:endParaRPr lang="en-US" sz="2000" dirty="0"/>
          </a:p>
        </p:txBody>
      </p:sp>
      <p:sp>
        <p:nvSpPr>
          <p:cNvPr id="3" name="Title 1">
            <a:extLst>
              <a:ext uri="{FF2B5EF4-FFF2-40B4-BE49-F238E27FC236}">
                <a16:creationId xmlns:a16="http://schemas.microsoft.com/office/drawing/2014/main" id="{196D65E9-BFB9-45B8-B6F7-F3DE780CC994}"/>
              </a:ext>
            </a:extLst>
          </p:cNvPr>
          <p:cNvSpPr txBox="1">
            <a:spLocks/>
          </p:cNvSpPr>
          <p:nvPr/>
        </p:nvSpPr>
        <p:spPr>
          <a:xfrm>
            <a:off x="396643" y="375972"/>
            <a:ext cx="10025094" cy="944562"/>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dirty="0">
                <a:solidFill>
                  <a:schemeClr val="accent1"/>
                </a:solidFill>
                <a:latin typeface="+mn-lt"/>
                <a:ea typeface="+mn-ea"/>
                <a:cs typeface="+mn-cs"/>
              </a:rPr>
              <a:t>Grande efficacité des vaccins anti-HPV</a:t>
            </a:r>
          </a:p>
        </p:txBody>
      </p:sp>
      <p:pic>
        <p:nvPicPr>
          <p:cNvPr id="5" name="Picture 4">
            <a:extLst>
              <a:ext uri="{FF2B5EF4-FFF2-40B4-BE49-F238E27FC236}">
                <a16:creationId xmlns:a16="http://schemas.microsoft.com/office/drawing/2014/main" id="{0F169409-0EE7-44C1-91AB-8F65F45B255F}"/>
              </a:ext>
            </a:extLst>
          </p:cNvPr>
          <p:cNvPicPr>
            <a:picLocks noChangeAspect="1"/>
          </p:cNvPicPr>
          <p:nvPr/>
        </p:nvPicPr>
        <p:blipFill>
          <a:blip r:embed="rId3"/>
          <a:stretch>
            <a:fillRect/>
          </a:stretch>
        </p:blipFill>
        <p:spPr>
          <a:xfrm>
            <a:off x="8283240" y="755308"/>
            <a:ext cx="2952750" cy="3095625"/>
          </a:xfrm>
          <a:prstGeom prst="rect">
            <a:avLst/>
          </a:prstGeom>
        </p:spPr>
      </p:pic>
      <p:sp>
        <p:nvSpPr>
          <p:cNvPr id="7" name="TextBox 6">
            <a:extLst>
              <a:ext uri="{FF2B5EF4-FFF2-40B4-BE49-F238E27FC236}">
                <a16:creationId xmlns:a16="http://schemas.microsoft.com/office/drawing/2014/main" id="{F07C0519-E986-BCFD-2387-60B8535DBA41}"/>
              </a:ext>
            </a:extLst>
          </p:cNvPr>
          <p:cNvSpPr txBox="1"/>
          <p:nvPr/>
        </p:nvSpPr>
        <p:spPr>
          <a:xfrm>
            <a:off x="128016" y="6317039"/>
            <a:ext cx="8622792" cy="107722"/>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indent="0" defTabSz="914400" eaLnBrk="1" hangingPunct="1">
              <a:buNone/>
              <a:defRPr/>
            </a:pPr>
            <a:r>
              <a:rPr kumimoji="0" lang="fr-FR" sz="700" b="0" i="0" u="none" strike="noStrike" cap="none" normalizeH="0" baseline="0" noProof="0" dirty="0">
                <a:ln>
                  <a:noFill/>
                </a:ln>
                <a:solidFill>
                  <a:schemeClr val="tx1">
                    <a:lumMod val="65000"/>
                    <a:lumOff val="35000"/>
                  </a:schemeClr>
                </a:solidFill>
                <a:uLnTx/>
                <a:uFillTx/>
              </a:rPr>
              <a:t>Schiller J, Lowy D. </a:t>
            </a:r>
            <a:r>
              <a:rPr kumimoji="0" lang="fr-FR" sz="700" b="0" i="0" u="none" strike="noStrike" cap="none" normalizeH="0" baseline="0" noProof="0" dirty="0" err="1">
                <a:ln>
                  <a:noFill/>
                </a:ln>
                <a:solidFill>
                  <a:schemeClr val="tx1">
                    <a:lumMod val="65000"/>
                    <a:lumOff val="35000"/>
                  </a:schemeClr>
                </a:solidFill>
                <a:uLnTx/>
                <a:uFillTx/>
              </a:rPr>
              <a:t>Explanations</a:t>
            </a:r>
            <a:r>
              <a:rPr kumimoji="0" lang="fr-FR" sz="700" b="0" i="0" u="none" strike="noStrike" cap="none" normalizeH="0" baseline="0" noProof="0" dirty="0">
                <a:ln>
                  <a:noFill/>
                </a:ln>
                <a:solidFill>
                  <a:schemeClr val="tx1">
                    <a:lumMod val="65000"/>
                    <a:lumOff val="35000"/>
                  </a:schemeClr>
                </a:solidFill>
                <a:uLnTx/>
                <a:uFillTx/>
              </a:rPr>
              <a:t> for the high </a:t>
            </a:r>
            <a:r>
              <a:rPr kumimoji="0" lang="fr-FR" sz="700" b="0" i="0" u="none" strike="noStrike" cap="none" normalizeH="0" baseline="0" noProof="0" dirty="0" err="1">
                <a:ln>
                  <a:noFill/>
                </a:ln>
                <a:solidFill>
                  <a:schemeClr val="tx1">
                    <a:lumMod val="65000"/>
                    <a:lumOff val="35000"/>
                  </a:schemeClr>
                </a:solidFill>
                <a:uLnTx/>
                <a:uFillTx/>
              </a:rPr>
              <a:t>potency</a:t>
            </a:r>
            <a:r>
              <a:rPr kumimoji="0" lang="fr-FR" sz="700" b="0" i="0" u="none" strike="noStrike" cap="none" normalizeH="0" baseline="0" noProof="0" dirty="0">
                <a:ln>
                  <a:noFill/>
                </a:ln>
                <a:solidFill>
                  <a:schemeClr val="tx1">
                    <a:lumMod val="65000"/>
                    <a:lumOff val="35000"/>
                  </a:schemeClr>
                </a:solidFill>
                <a:uLnTx/>
                <a:uFillTx/>
              </a:rPr>
              <a:t> of HPV </a:t>
            </a:r>
            <a:r>
              <a:rPr kumimoji="0" lang="fr-FR" sz="700" b="0" i="0" u="none" strike="noStrike" cap="none" normalizeH="0" baseline="0" noProof="0" dirty="0" err="1">
                <a:ln>
                  <a:noFill/>
                </a:ln>
                <a:solidFill>
                  <a:schemeClr val="tx1">
                    <a:lumMod val="65000"/>
                    <a:lumOff val="35000"/>
                  </a:schemeClr>
                </a:solidFill>
                <a:uLnTx/>
                <a:uFillTx/>
              </a:rPr>
              <a:t>prophylactic</a:t>
            </a:r>
            <a:r>
              <a:rPr kumimoji="0" lang="fr-FR" sz="700" b="0" i="0" u="none" strike="noStrike" cap="none" normalizeH="0" baseline="0" noProof="0" dirty="0">
                <a:ln>
                  <a:noFill/>
                </a:ln>
                <a:solidFill>
                  <a:schemeClr val="tx1">
                    <a:lumMod val="65000"/>
                    <a:lumOff val="35000"/>
                  </a:schemeClr>
                </a:solidFill>
                <a:uLnTx/>
                <a:uFillTx/>
              </a:rPr>
              <a:t> vaccines. </a:t>
            </a:r>
            <a:r>
              <a:rPr kumimoji="0" lang="fr-FR" sz="700" b="0" i="1" u="none" strike="noStrike" cap="none" normalizeH="0" baseline="0" noProof="0" dirty="0">
                <a:ln>
                  <a:noFill/>
                </a:ln>
                <a:solidFill>
                  <a:schemeClr val="tx1">
                    <a:lumMod val="65000"/>
                    <a:lumOff val="35000"/>
                  </a:schemeClr>
                </a:solidFill>
                <a:uLnTx/>
                <a:uFillTx/>
              </a:rPr>
              <a:t>Vaccine</a:t>
            </a:r>
            <a:r>
              <a:rPr kumimoji="0" lang="fr-FR" sz="700" b="0" i="0" u="none" strike="noStrike" cap="none" normalizeH="0" baseline="0" noProof="0" dirty="0">
                <a:ln>
                  <a:noFill/>
                </a:ln>
                <a:solidFill>
                  <a:schemeClr val="tx1">
                    <a:lumMod val="65000"/>
                    <a:lumOff val="35000"/>
                  </a:schemeClr>
                </a:solidFill>
                <a:uLnTx/>
                <a:uFillTx/>
              </a:rPr>
              <a:t>. 2018;36(32 Pt A):4768-4773. </a:t>
            </a:r>
            <a:r>
              <a:rPr lang="fr-FR" sz="700" b="0" i="0" u="none" strike="noStrike" dirty="0" err="1">
                <a:solidFill>
                  <a:schemeClr val="tx1">
                    <a:lumMod val="65000"/>
                    <a:lumOff val="35000"/>
                  </a:schemeClr>
                </a:solidFill>
                <a:hlinkClick r:id="rId4" tooltip="Lien persistant utilisant un identifiant d’objet numérique">
                  <a:extLst>
                    <a:ext uri="{A12FA001-AC4F-418D-AE19-62706E023703}">
                      <ahyp:hlinkClr xmlns:ahyp="http://schemas.microsoft.com/office/drawing/2018/hyperlinkcolor" val="tx"/>
                    </a:ext>
                  </a:extLst>
                </a:hlinkClick>
              </a:rPr>
              <a:t>doi</a:t>
            </a:r>
            <a:r>
              <a:rPr lang="fr-FR" sz="700" b="0" i="0" u="none" strike="noStrike" dirty="0">
                <a:solidFill>
                  <a:schemeClr val="tx1">
                    <a:lumMod val="65000"/>
                    <a:lumOff val="35000"/>
                  </a:schemeClr>
                </a:solidFill>
                <a:hlinkClick r:id="rId4" tooltip="Lien persistant utilisant un identifiant d’objet numérique">
                  <a:extLst>
                    <a:ext uri="{A12FA001-AC4F-418D-AE19-62706E023703}">
                      <ahyp:hlinkClr xmlns:ahyp="http://schemas.microsoft.com/office/drawing/2018/hyperlinkcolor" val="tx"/>
                    </a:ext>
                  </a:extLst>
                </a:hlinkClick>
              </a:rPr>
              <a:t>: 10.1016/j.vaccine.2017.12.079.  </a:t>
            </a:r>
          </a:p>
        </p:txBody>
      </p:sp>
    </p:spTree>
    <p:extLst>
      <p:ext uri="{BB962C8B-B14F-4D97-AF65-F5344CB8AC3E}">
        <p14:creationId xmlns:p14="http://schemas.microsoft.com/office/powerpoint/2010/main" val="213945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82550" y="369360"/>
            <a:ext cx="12026899" cy="869909"/>
          </a:xfrm>
        </p:spPr>
        <p:txBody>
          <a:bodyPr lIns="91440" tIns="45720" rIns="91440" bIns="45720" anchor="t"/>
          <a:lstStyle/>
          <a:p>
            <a:r>
              <a:rPr lang="fr-FR" sz="4000" b="1" dirty="0"/>
              <a:t>Dose unique - Thèmes et questions clés</a:t>
            </a:r>
            <a:endParaRPr lang="en-US" sz="4000" b="1" i="1" dirty="0"/>
          </a:p>
        </p:txBody>
      </p:sp>
      <p:sp>
        <p:nvSpPr>
          <p:cNvPr id="10" name="TextBox 9">
            <a:extLst>
              <a:ext uri="{FF2B5EF4-FFF2-40B4-BE49-F238E27FC236}">
                <a16:creationId xmlns:a16="http://schemas.microsoft.com/office/drawing/2014/main" id="{7B04939D-6AAA-30D8-ABDD-B6AF09DA397E}"/>
              </a:ext>
            </a:extLst>
          </p:cNvPr>
          <p:cNvSpPr txBox="1"/>
          <p:nvPr/>
        </p:nvSpPr>
        <p:spPr>
          <a:xfrm>
            <a:off x="524055" y="2062406"/>
            <a:ext cx="11137392" cy="731520"/>
          </a:xfrm>
          <a:prstGeom prst="rect">
            <a:avLst/>
          </a:prstGeom>
          <a:solidFill>
            <a:schemeClr val="accent4"/>
          </a:solidFill>
          <a:ln w="38100">
            <a:solidFill>
              <a:schemeClr val="accent2"/>
            </a:solidFill>
          </a:ln>
        </p:spPr>
        <p:txBody>
          <a:bodyPr wrap="square" lIns="182880" tIns="45720" rIns="91440" bIns="45720" rtlCol="0" anchor="ctr" anchorCtr="0">
            <a:noAutofit/>
          </a:bodyPr>
          <a:lstStyle/>
          <a:p>
            <a:r>
              <a:rPr lang="fr-FR" sz="2600" b="1" dirty="0">
                <a:solidFill>
                  <a:schemeClr val="accent1"/>
                </a:solidFill>
              </a:rPr>
              <a:t>Niveau de protection d’une dose unique  </a:t>
            </a:r>
          </a:p>
        </p:txBody>
      </p:sp>
      <p:sp>
        <p:nvSpPr>
          <p:cNvPr id="4" name="TextBox 3">
            <a:extLst>
              <a:ext uri="{FF2B5EF4-FFF2-40B4-BE49-F238E27FC236}">
                <a16:creationId xmlns:a16="http://schemas.microsoft.com/office/drawing/2014/main" id="{AA95D224-9401-AA8A-6E01-09DB4E25A91E}"/>
              </a:ext>
            </a:extLst>
          </p:cNvPr>
          <p:cNvSpPr txBox="1"/>
          <p:nvPr/>
        </p:nvSpPr>
        <p:spPr>
          <a:xfrm>
            <a:off x="495299" y="1156632"/>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fr-FR" sz="2600" dirty="0">
                <a:solidFill>
                  <a:schemeClr val="accent1"/>
                </a:solidFill>
              </a:rPr>
              <a:t>Plausibilité biologique</a:t>
            </a:r>
          </a:p>
        </p:txBody>
      </p:sp>
      <p:sp>
        <p:nvSpPr>
          <p:cNvPr id="7" name="TextBox 6">
            <a:extLst>
              <a:ext uri="{FF2B5EF4-FFF2-40B4-BE49-F238E27FC236}">
                <a16:creationId xmlns:a16="http://schemas.microsoft.com/office/drawing/2014/main" id="{A48501CF-4612-EB84-A55E-97EFF78D1278}"/>
              </a:ext>
            </a:extLst>
          </p:cNvPr>
          <p:cNvSpPr txBox="1"/>
          <p:nvPr/>
        </p:nvSpPr>
        <p:spPr>
          <a:xfrm>
            <a:off x="524055" y="4706302"/>
            <a:ext cx="11137392" cy="1557338"/>
          </a:xfrm>
          <a:prstGeom prst="rect">
            <a:avLst/>
          </a:prstGeom>
          <a:solidFill>
            <a:schemeClr val="tx2">
              <a:lumMod val="60000"/>
              <a:lumOff val="40000"/>
            </a:schemeClr>
          </a:solidFill>
          <a:ln w="63500">
            <a:solidFill>
              <a:schemeClr val="tx2">
                <a:lumMod val="60000"/>
                <a:lumOff val="40000"/>
              </a:schemeClr>
            </a:solidFill>
          </a:ln>
        </p:spPr>
        <p:txBody>
          <a:bodyPr wrap="square" lIns="182880" tIns="45720" rtlCol="0" anchor="ctr" anchorCtr="0">
            <a:noAutofit/>
          </a:bodyPr>
          <a:lstStyle/>
          <a:p>
            <a:r>
              <a:rPr lang="fr-FR" sz="2400" dirty="0">
                <a:solidFill>
                  <a:schemeClr val="accent1"/>
                </a:solidFill>
                <a:ea typeface="+mn-lt"/>
                <a:cs typeface="+mn-lt"/>
              </a:rPr>
              <a:t>Un schéma à dose unique serait-il applicable à différentes populations </a:t>
            </a:r>
            <a:r>
              <a:rPr lang="en-US" sz="2500" dirty="0">
                <a:solidFill>
                  <a:schemeClr val="accent1"/>
                </a:solidFill>
              </a:rPr>
              <a:t>?</a:t>
            </a:r>
          </a:p>
          <a:p>
            <a:pPr marL="285750" indent="-285750">
              <a:buFont typeface="Arial,Sans-Serif"/>
              <a:buChar char="•"/>
            </a:pPr>
            <a:r>
              <a:rPr lang="fr-FR" sz="1600" dirty="0">
                <a:solidFill>
                  <a:schemeClr val="accent1"/>
                </a:solidFill>
                <a:ea typeface="+mn-lt"/>
                <a:cs typeface="+mn-lt"/>
              </a:rPr>
              <a:t>Dans tous les groupes d’âge</a:t>
            </a:r>
          </a:p>
          <a:p>
            <a:pPr marL="285750" indent="-285750">
              <a:buFont typeface="Arial,Sans-Serif"/>
              <a:buChar char="•"/>
            </a:pPr>
            <a:r>
              <a:rPr lang="fr-FR" sz="1600" dirty="0">
                <a:solidFill>
                  <a:schemeClr val="accent1"/>
                </a:solidFill>
                <a:ea typeface="+mn-lt"/>
                <a:cs typeface="+mn-lt"/>
              </a:rPr>
              <a:t>Dans toutes les régions géographiques</a:t>
            </a:r>
          </a:p>
          <a:p>
            <a:pPr marL="285750" indent="-285750">
              <a:buFont typeface="Arial" panose="020B0604020202020204" pitchFamily="34" charset="0"/>
              <a:buChar char="•"/>
            </a:pPr>
            <a:r>
              <a:rPr lang="en-US" sz="1600" dirty="0">
                <a:solidFill>
                  <a:schemeClr val="accent1"/>
                </a:solidFill>
              </a:rPr>
              <a:t>Males</a:t>
            </a:r>
          </a:p>
          <a:p>
            <a:pPr marL="285750" indent="-285750">
              <a:buFont typeface="Arial" panose="020B0604020202020204" pitchFamily="34" charset="0"/>
              <a:buChar char="•"/>
            </a:pPr>
            <a:r>
              <a:rPr lang="en-US" sz="1600" dirty="0">
                <a:solidFill>
                  <a:schemeClr val="accent1"/>
                </a:solidFill>
              </a:rPr>
              <a:t>PLWH</a:t>
            </a:r>
          </a:p>
        </p:txBody>
      </p:sp>
      <p:sp>
        <p:nvSpPr>
          <p:cNvPr id="9" name="TextBox 8">
            <a:extLst>
              <a:ext uri="{FF2B5EF4-FFF2-40B4-BE49-F238E27FC236}">
                <a16:creationId xmlns:a16="http://schemas.microsoft.com/office/drawing/2014/main" id="{D89C3C48-08BB-4C06-9109-F4CB01B4DEC4}"/>
              </a:ext>
            </a:extLst>
          </p:cNvPr>
          <p:cNvSpPr txBox="1"/>
          <p:nvPr/>
        </p:nvSpPr>
        <p:spPr>
          <a:xfrm>
            <a:off x="495300" y="2953802"/>
            <a:ext cx="11137392" cy="731520"/>
          </a:xfrm>
          <a:prstGeom prst="rect">
            <a:avLst/>
          </a:prstGeom>
          <a:solidFill>
            <a:schemeClr val="tx2">
              <a:lumMod val="60000"/>
              <a:lumOff val="40000"/>
            </a:schemeClr>
          </a:solidFill>
          <a:ln w="57150">
            <a:solidFill>
              <a:schemeClr val="tx2">
                <a:lumMod val="60000"/>
                <a:lumOff val="40000"/>
              </a:schemeClr>
            </a:solidFill>
          </a:ln>
        </p:spPr>
        <p:txBody>
          <a:bodyPr wrap="square" lIns="182880" tIns="45720" rIns="91440" bIns="45720" rtlCol="0" anchor="ctr" anchorCtr="0">
            <a:noAutofit/>
          </a:bodyPr>
          <a:lstStyle/>
          <a:p>
            <a:r>
              <a:rPr lang="fr-FR" sz="2600" dirty="0">
                <a:solidFill>
                  <a:schemeClr val="accent1"/>
                </a:solidFill>
                <a:ea typeface="+mn-lt"/>
                <a:cs typeface="+mn-lt"/>
              </a:rPr>
              <a:t>La protection par dose unique est-elle semblable à celle des schémas multidoses ?</a:t>
            </a:r>
          </a:p>
        </p:txBody>
      </p:sp>
      <p:sp>
        <p:nvSpPr>
          <p:cNvPr id="12" name="TextBox 11">
            <a:extLst>
              <a:ext uri="{FF2B5EF4-FFF2-40B4-BE49-F238E27FC236}">
                <a16:creationId xmlns:a16="http://schemas.microsoft.com/office/drawing/2014/main" id="{494C2B81-D2B2-08A8-9863-09F408309EC9}"/>
              </a:ext>
            </a:extLst>
          </p:cNvPr>
          <p:cNvSpPr txBox="1"/>
          <p:nvPr/>
        </p:nvSpPr>
        <p:spPr>
          <a:xfrm>
            <a:off x="495300" y="3834623"/>
            <a:ext cx="11137392" cy="731520"/>
          </a:xfrm>
          <a:prstGeom prst="rect">
            <a:avLst/>
          </a:prstGeom>
          <a:solidFill>
            <a:schemeClr val="tx2">
              <a:lumMod val="60000"/>
              <a:lumOff val="40000"/>
            </a:schemeClr>
          </a:solidFill>
          <a:ln w="57150">
            <a:solidFill>
              <a:schemeClr val="tx2">
                <a:lumMod val="60000"/>
                <a:lumOff val="40000"/>
              </a:schemeClr>
            </a:solidFill>
          </a:ln>
        </p:spPr>
        <p:txBody>
          <a:bodyPr wrap="square" lIns="182880" tIns="45720" rIns="91440" bIns="45720" rtlCol="0" anchor="ctr" anchorCtr="0">
            <a:noAutofit/>
          </a:bodyPr>
          <a:lstStyle/>
          <a:p>
            <a:endParaRPr lang="en-US" sz="2600" dirty="0">
              <a:solidFill>
                <a:schemeClr val="accent1"/>
              </a:solidFill>
              <a:ea typeface="+mn-lt"/>
              <a:cs typeface="+mn-lt"/>
            </a:endParaRPr>
          </a:p>
          <a:p>
            <a:r>
              <a:rPr lang="fr-FR" sz="2600" dirty="0">
                <a:solidFill>
                  <a:schemeClr val="accent1"/>
                </a:solidFill>
                <a:ea typeface="+mn-lt"/>
                <a:cs typeface="+mn-lt"/>
              </a:rPr>
              <a:t>Durabilité de la protection après une dose unique </a:t>
            </a:r>
          </a:p>
          <a:p>
            <a:endParaRPr lang="en-US" sz="2600" b="1" dirty="0">
              <a:solidFill>
                <a:schemeClr val="accent1"/>
              </a:solidFill>
            </a:endParaRPr>
          </a:p>
        </p:txBody>
      </p:sp>
    </p:spTree>
    <p:extLst>
      <p:ext uri="{BB962C8B-B14F-4D97-AF65-F5344CB8AC3E}">
        <p14:creationId xmlns:p14="http://schemas.microsoft.com/office/powerpoint/2010/main" val="2742678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8419A5F-8F5D-48A1-86CB-FBBBBB93A19F}"/>
              </a:ext>
            </a:extLst>
          </p:cNvPr>
          <p:cNvSpPr>
            <a:spLocks noGrp="1"/>
          </p:cNvSpPr>
          <p:nvPr>
            <p:ph type="body" sz="quarter" idx="18"/>
          </p:nvPr>
        </p:nvSpPr>
        <p:spPr>
          <a:xfrm>
            <a:off x="250817" y="110262"/>
            <a:ext cx="11736292" cy="1108938"/>
          </a:xfrm>
        </p:spPr>
        <p:txBody>
          <a:bodyPr>
            <a:normAutofit fontScale="92500" lnSpcReduction="10000"/>
          </a:bodyPr>
          <a:lstStyle/>
          <a:p>
            <a:r>
              <a:rPr lang="fr-FR" dirty="0"/>
              <a:t>Les données issues d’études cliniques menées dans de nombreuses régions du monde suggèrent qu’un schéma à dose unique offre des niveaux de protection élevés, d’une ampleur semblable à celle des schémas multidoses</a:t>
            </a:r>
          </a:p>
        </p:txBody>
      </p:sp>
      <p:sp>
        <p:nvSpPr>
          <p:cNvPr id="8" name="TextBox 7">
            <a:extLst>
              <a:ext uri="{FF2B5EF4-FFF2-40B4-BE49-F238E27FC236}">
                <a16:creationId xmlns:a16="http://schemas.microsoft.com/office/drawing/2014/main" id="{22193455-0534-43DE-8385-B7CD1A688656}"/>
              </a:ext>
            </a:extLst>
          </p:cNvPr>
          <p:cNvSpPr txBox="1">
            <a:spLocks/>
          </p:cNvSpPr>
          <p:nvPr>
            <p:custDataLst>
              <p:tags r:id="rId1"/>
            </p:custDataLst>
          </p:nvPr>
        </p:nvSpPr>
        <p:spPr>
          <a:xfrm>
            <a:off x="554736" y="2214732"/>
            <a:ext cx="1130359" cy="379111"/>
          </a:xfrm>
          <a:prstGeom prst="roundRect">
            <a:avLst>
              <a:gd name="adj" fmla="val 880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fr-FR" sz="1400" b="1" i="0" u="none" strike="noStrike" cap="none" normalizeH="0" baseline="0" noProof="0" dirty="0">
                <a:ln>
                  <a:noFill/>
                </a:ln>
                <a:solidFill>
                  <a:schemeClr val="bg1"/>
                </a:solidFill>
                <a:uLnTx/>
                <a:uFillTx/>
                <a:ea typeface="+mn-ea"/>
                <a:cs typeface="Arial" panose="020B0604020202020204" pitchFamily="34" charset="0"/>
              </a:rPr>
              <a:t>Étude*</a:t>
            </a:r>
          </a:p>
        </p:txBody>
      </p:sp>
      <p:sp>
        <p:nvSpPr>
          <p:cNvPr id="9" name="TextBox 8">
            <a:extLst>
              <a:ext uri="{FF2B5EF4-FFF2-40B4-BE49-F238E27FC236}">
                <a16:creationId xmlns:a16="http://schemas.microsoft.com/office/drawing/2014/main" id="{218DD2EC-600D-4923-B282-D3F338443F62}"/>
              </a:ext>
            </a:extLst>
          </p:cNvPr>
          <p:cNvSpPr txBox="1">
            <a:spLocks/>
          </p:cNvSpPr>
          <p:nvPr>
            <p:custDataLst>
              <p:tags r:id="rId2"/>
            </p:custDataLst>
          </p:nvPr>
        </p:nvSpPr>
        <p:spPr>
          <a:xfrm>
            <a:off x="554736" y="3517622"/>
            <a:ext cx="1130359" cy="2305759"/>
          </a:xfrm>
          <a:prstGeom prst="roundRect">
            <a:avLst>
              <a:gd name="adj" fmla="val 498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fr-FR" sz="1400" b="1" i="0" u="none" strike="noStrike" cap="none" normalizeH="0" baseline="0" noProof="0" dirty="0">
                <a:ln>
                  <a:noFill/>
                </a:ln>
                <a:solidFill>
                  <a:schemeClr val="bg1"/>
                </a:solidFill>
                <a:uLnTx/>
                <a:uFillTx/>
                <a:ea typeface="+mn-ea"/>
                <a:cs typeface="Arial" panose="020B0604020202020204" pitchFamily="34" charset="0"/>
              </a:rPr>
              <a:t>Principales conclusions</a:t>
            </a:r>
          </a:p>
        </p:txBody>
      </p:sp>
      <p:sp>
        <p:nvSpPr>
          <p:cNvPr id="11" name="TextBox 10">
            <a:extLst>
              <a:ext uri="{FF2B5EF4-FFF2-40B4-BE49-F238E27FC236}">
                <a16:creationId xmlns:a16="http://schemas.microsoft.com/office/drawing/2014/main" id="{497F5097-5353-415A-8A05-9C27273C43BB}"/>
              </a:ext>
            </a:extLst>
          </p:cNvPr>
          <p:cNvSpPr txBox="1">
            <a:spLocks/>
          </p:cNvSpPr>
          <p:nvPr>
            <p:custDataLst>
              <p:tags r:id="rId3"/>
            </p:custDataLst>
          </p:nvPr>
        </p:nvSpPr>
        <p:spPr>
          <a:xfrm>
            <a:off x="9283870" y="2214732"/>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defRPr/>
            </a:pPr>
            <a:r>
              <a:rPr kumimoji="0" lang="fr-FR" sz="1200" b="1" i="0" u="none" strike="noStrike" cap="none" normalizeH="0" baseline="0" noProof="0">
                <a:ln>
                  <a:noFill/>
                </a:ln>
                <a:solidFill>
                  <a:schemeClr val="tx2"/>
                </a:solidFill>
                <a:uLnTx/>
                <a:uFillTx/>
                <a:ea typeface="+mn-ea"/>
                <a:cs typeface="Arial" panose="020B0604020202020204" pitchFamily="34" charset="0"/>
              </a:rPr>
              <a:t>Costa Rica HPV Vaccine Trial (CVT)</a:t>
            </a:r>
            <a:r>
              <a:rPr kumimoji="0" lang="fr-FR" sz="1200" b="1" i="0" u="none" strike="noStrike" cap="none" normalizeH="0" baseline="30000" noProof="0">
                <a:ln>
                  <a:noFill/>
                </a:ln>
                <a:solidFill>
                  <a:schemeClr val="tx2"/>
                </a:solidFill>
                <a:uLnTx/>
                <a:uFillTx/>
                <a:ea typeface="+mn-ea"/>
                <a:cs typeface="Arial" panose="020B0604020202020204" pitchFamily="34" charset="0"/>
              </a:rPr>
              <a:t>4</a:t>
            </a:r>
          </a:p>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12" name="TextBox 11">
            <a:extLst>
              <a:ext uri="{FF2B5EF4-FFF2-40B4-BE49-F238E27FC236}">
                <a16:creationId xmlns:a16="http://schemas.microsoft.com/office/drawing/2014/main" id="{04AF798E-BCBD-4406-A26D-D37A564ED1AE}"/>
              </a:ext>
            </a:extLst>
          </p:cNvPr>
          <p:cNvSpPr txBox="1">
            <a:spLocks/>
          </p:cNvSpPr>
          <p:nvPr>
            <p:custDataLst>
              <p:tags r:id="rId4"/>
            </p:custDataLst>
          </p:nvPr>
        </p:nvSpPr>
        <p:spPr>
          <a:xfrm>
            <a:off x="9283870" y="3517622"/>
            <a:ext cx="2353395" cy="2305759"/>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r>
              <a:rPr kumimoji="0" lang="fr-FR" sz="1200" b="1" i="0" u="none" strike="noStrike" cap="none" normalizeH="0" baseline="0" noProof="0" dirty="0">
                <a:ln>
                  <a:noFill/>
                </a:ln>
                <a:solidFill>
                  <a:schemeClr val="tx2"/>
                </a:solidFill>
                <a:uLnTx/>
                <a:uFillTx/>
                <a:ea typeface="+mn-ea"/>
                <a:cs typeface="Arial" panose="020B0604020202020204" pitchFamily="34" charset="0"/>
              </a:rPr>
              <a:t>Efficacité comparable d’une et de trois doses de </a:t>
            </a:r>
            <a:r>
              <a:rPr kumimoji="0" lang="fr-FR" sz="1200" b="1" i="0" u="none" strike="noStrike" cap="none" normalizeH="0" baseline="0" noProof="0" dirty="0" err="1">
                <a:ln>
                  <a:noFill/>
                </a:ln>
                <a:solidFill>
                  <a:schemeClr val="tx2"/>
                </a:solidFill>
                <a:uLnTx/>
                <a:uFillTx/>
                <a:ea typeface="+mn-ea"/>
                <a:cs typeface="Arial" panose="020B0604020202020204" pitchFamily="34" charset="0"/>
              </a:rPr>
              <a:t>Cervarix</a:t>
            </a:r>
            <a:r>
              <a:rPr lang="fr-FR" sz="1200" dirty="0">
                <a:solidFill>
                  <a:schemeClr val="tx2"/>
                </a:solidFill>
              </a:rPr>
              <a:t>®</a:t>
            </a:r>
            <a:r>
              <a:rPr kumimoji="0" lang="fr-FR" sz="1200" b="1" i="0" u="none" strike="noStrike" cap="none" normalizeH="0" baseline="0" noProof="0" dirty="0">
                <a:ln>
                  <a:noFill/>
                </a:ln>
                <a:solidFill>
                  <a:schemeClr val="tx2"/>
                </a:solidFill>
                <a:uLnTx/>
                <a:uFillTx/>
                <a:ea typeface="+mn-ea"/>
                <a:cs typeface="Arial" panose="020B0604020202020204" pitchFamily="34" charset="0"/>
              </a:rPr>
              <a:t> </a:t>
            </a:r>
            <a:r>
              <a:rPr kumimoji="0" lang="fr-FR" sz="1200" b="0" i="0" u="none" strike="noStrike" cap="none" normalizeH="0" baseline="0" noProof="0" dirty="0">
                <a:ln>
                  <a:noFill/>
                </a:ln>
                <a:solidFill>
                  <a:schemeClr val="tx2"/>
                </a:solidFill>
                <a:uLnTx/>
                <a:uFillTx/>
                <a:ea typeface="+mn-ea"/>
                <a:cs typeface="Arial" panose="020B0604020202020204" pitchFamily="34" charset="0"/>
              </a:rPr>
              <a:t>dans la protection contre l’infection par les HPV 16/18 pendant 10 ans après la vaccination.</a:t>
            </a:r>
          </a:p>
          <a:p>
            <a:pPr>
              <a:spcBef>
                <a:spcPts val="400"/>
              </a:spcBef>
              <a:buClr>
                <a:srgbClr val="000000"/>
              </a:buClr>
              <a:buSzPct val="110000"/>
              <a:buNone/>
              <a:defRPr/>
            </a:pPr>
            <a:r>
              <a:rPr kumimoji="0" lang="fr-FR" sz="1200" b="1" i="0" u="none" strike="noStrike" cap="none" normalizeH="0" baseline="0" noProof="0" dirty="0">
                <a:ln>
                  <a:noFill/>
                </a:ln>
                <a:solidFill>
                  <a:schemeClr val="tx2"/>
                </a:solidFill>
                <a:uLnTx/>
                <a:uFillTx/>
                <a:ea typeface="+mn-ea"/>
                <a:cs typeface="+mn-cs"/>
              </a:rPr>
              <a:t>Niveau d’anticorps induit 10 fois plus élevé </a:t>
            </a:r>
            <a:r>
              <a:rPr lang="fr-FR" sz="1200" dirty="0">
                <a:solidFill>
                  <a:schemeClr val="tx2"/>
                </a:solidFill>
                <a:ea typeface="+mn-ea"/>
                <a:cs typeface="+mn-cs"/>
              </a:rPr>
              <a:t>après </a:t>
            </a:r>
            <a:r>
              <a:rPr kumimoji="0" lang="fr-FR" sz="1200" b="0" i="0" u="none" strike="noStrike" cap="none" normalizeH="0" baseline="0" noProof="0" dirty="0">
                <a:ln>
                  <a:noFill/>
                </a:ln>
                <a:solidFill>
                  <a:schemeClr val="tx2"/>
                </a:solidFill>
                <a:uLnTx/>
                <a:uFillTx/>
                <a:ea typeface="+mn-ea"/>
                <a:cs typeface="+mn-cs"/>
              </a:rPr>
              <a:t>une dose unique </a:t>
            </a:r>
            <a:r>
              <a:rPr lang="fr-FR" sz="1200" dirty="0">
                <a:solidFill>
                  <a:schemeClr val="tx2"/>
                </a:solidFill>
                <a:ea typeface="+mn-ea"/>
                <a:cs typeface="+mn-cs"/>
              </a:rPr>
              <a:t>qu’après une infection naturelle</a:t>
            </a:r>
          </a:p>
        </p:txBody>
      </p:sp>
      <p:sp>
        <p:nvSpPr>
          <p:cNvPr id="13" name="TextBox 12">
            <a:extLst>
              <a:ext uri="{FF2B5EF4-FFF2-40B4-BE49-F238E27FC236}">
                <a16:creationId xmlns:a16="http://schemas.microsoft.com/office/drawing/2014/main" id="{CED7FDFC-B5EC-4D44-B18E-696EA3A92B6B}"/>
              </a:ext>
            </a:extLst>
          </p:cNvPr>
          <p:cNvSpPr txBox="1">
            <a:spLocks/>
          </p:cNvSpPr>
          <p:nvPr>
            <p:custDataLst>
              <p:tags r:id="rId5"/>
            </p:custDataLst>
          </p:nvPr>
        </p:nvSpPr>
        <p:spPr>
          <a:xfrm>
            <a:off x="6783576" y="2214731"/>
            <a:ext cx="2353395" cy="429103"/>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defRPr/>
            </a:pPr>
            <a:r>
              <a:rPr lang="en-US" sz="1200" b="1" dirty="0">
                <a:solidFill>
                  <a:schemeClr val="tx2"/>
                </a:solidFill>
              </a:rPr>
              <a:t>International Agency for Research on Cancer (IARC)</a:t>
            </a:r>
            <a:r>
              <a:rPr lang="en-US" sz="1200" b="1" baseline="30000" dirty="0">
                <a:solidFill>
                  <a:schemeClr val="tx2"/>
                </a:solidFill>
              </a:rPr>
              <a:t>3</a:t>
            </a:r>
            <a:r>
              <a:rPr lang="en-US" sz="1200" b="1" dirty="0">
                <a:solidFill>
                  <a:schemeClr val="tx2"/>
                </a:solidFill>
              </a:rPr>
              <a:t> </a:t>
            </a:r>
          </a:p>
        </p:txBody>
      </p:sp>
      <p:sp>
        <p:nvSpPr>
          <p:cNvPr id="14" name="TextBox 13">
            <a:extLst>
              <a:ext uri="{FF2B5EF4-FFF2-40B4-BE49-F238E27FC236}">
                <a16:creationId xmlns:a16="http://schemas.microsoft.com/office/drawing/2014/main" id="{D5F7549C-86DD-4315-B653-757DAEBC6105}"/>
              </a:ext>
            </a:extLst>
          </p:cNvPr>
          <p:cNvSpPr txBox="1">
            <a:spLocks/>
          </p:cNvSpPr>
          <p:nvPr>
            <p:custDataLst>
              <p:tags r:id="rId6"/>
            </p:custDataLst>
          </p:nvPr>
        </p:nvSpPr>
        <p:spPr>
          <a:xfrm>
            <a:off x="6783576" y="3517622"/>
            <a:ext cx="2353395" cy="1247968"/>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cxnSp>
        <p:nvCxnSpPr>
          <p:cNvPr id="15" name="Straight Connector 14">
            <a:extLst>
              <a:ext uri="{FF2B5EF4-FFF2-40B4-BE49-F238E27FC236}">
                <a16:creationId xmlns:a16="http://schemas.microsoft.com/office/drawing/2014/main" id="{9A5ECE9E-CC45-412A-9346-712B47600765}"/>
              </a:ext>
            </a:extLst>
          </p:cNvPr>
          <p:cNvCxnSpPr>
            <a:cxnSpLocks/>
          </p:cNvCxnSpPr>
          <p:nvPr/>
        </p:nvCxnSpPr>
        <p:spPr>
          <a:xfrm>
            <a:off x="554736" y="3465952"/>
            <a:ext cx="11082528"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2959977-6793-4EF1-808E-33FBEC562842}"/>
              </a:ext>
            </a:extLst>
          </p:cNvPr>
          <p:cNvSpPr txBox="1">
            <a:spLocks/>
          </p:cNvSpPr>
          <p:nvPr>
            <p:custDataLst>
              <p:tags r:id="rId7"/>
            </p:custDataLst>
          </p:nvPr>
        </p:nvSpPr>
        <p:spPr>
          <a:xfrm>
            <a:off x="554736" y="2704650"/>
            <a:ext cx="1130359" cy="296300"/>
          </a:xfrm>
          <a:prstGeom prst="roundRect">
            <a:avLst>
              <a:gd name="adj" fmla="val 880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fr-FR" sz="900" b="1" i="0" u="none" strike="noStrike" cap="none" normalizeH="0" baseline="0" noProof="0" dirty="0">
                <a:ln>
                  <a:noFill/>
                </a:ln>
                <a:solidFill>
                  <a:schemeClr val="bg1"/>
                </a:solidFill>
                <a:uLnTx/>
                <a:uFillTx/>
                <a:ea typeface="+mn-ea"/>
                <a:cs typeface="Arial" panose="020B0604020202020204" pitchFamily="34" charset="0"/>
              </a:rPr>
              <a:t>Année de référence (début)</a:t>
            </a:r>
            <a:r>
              <a:rPr kumimoji="0" lang="fr-FR" sz="900" b="1" i="0" u="none" strike="noStrike" cap="none" normalizeH="0" baseline="30000" noProof="0" dirty="0">
                <a:ln>
                  <a:noFill/>
                </a:ln>
                <a:solidFill>
                  <a:schemeClr val="bg1"/>
                </a:solidFill>
                <a:uLnTx/>
                <a:uFillTx/>
                <a:ea typeface="+mn-ea"/>
                <a:cs typeface="Arial" panose="020B0604020202020204" pitchFamily="34" charset="0"/>
              </a:rPr>
              <a:t> </a:t>
            </a:r>
          </a:p>
        </p:txBody>
      </p:sp>
      <p:sp>
        <p:nvSpPr>
          <p:cNvPr id="17" name="TextBox 16">
            <a:extLst>
              <a:ext uri="{FF2B5EF4-FFF2-40B4-BE49-F238E27FC236}">
                <a16:creationId xmlns:a16="http://schemas.microsoft.com/office/drawing/2014/main" id="{55E4702F-BE21-496B-977B-B07637980694}"/>
              </a:ext>
            </a:extLst>
          </p:cNvPr>
          <p:cNvSpPr txBox="1">
            <a:spLocks/>
          </p:cNvSpPr>
          <p:nvPr>
            <p:custDataLst>
              <p:tags r:id="rId8"/>
            </p:custDataLst>
          </p:nvPr>
        </p:nvSpPr>
        <p:spPr>
          <a:xfrm>
            <a:off x="554736" y="3111136"/>
            <a:ext cx="1130358" cy="296300"/>
          </a:xfrm>
          <a:prstGeom prst="roundRect">
            <a:avLst>
              <a:gd name="adj" fmla="val 880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fr-FR" sz="1400" b="1" i="0" u="none" strike="noStrike" cap="none" normalizeH="0" baseline="0" noProof="0" dirty="0">
                <a:ln>
                  <a:noFill/>
                </a:ln>
                <a:solidFill>
                  <a:schemeClr val="bg1"/>
                </a:solidFill>
                <a:uLnTx/>
                <a:uFillTx/>
                <a:ea typeface="+mn-ea"/>
                <a:cs typeface="Arial" panose="020B0604020202020204" pitchFamily="34" charset="0"/>
              </a:rPr>
              <a:t>Pays</a:t>
            </a:r>
          </a:p>
        </p:txBody>
      </p:sp>
      <p:sp>
        <p:nvSpPr>
          <p:cNvPr id="18" name="TextBox 17">
            <a:extLst>
              <a:ext uri="{FF2B5EF4-FFF2-40B4-BE49-F238E27FC236}">
                <a16:creationId xmlns:a16="http://schemas.microsoft.com/office/drawing/2014/main" id="{0059431F-CD8E-41A5-B7C3-D3E27A17DF5A}"/>
              </a:ext>
            </a:extLst>
          </p:cNvPr>
          <p:cNvSpPr txBox="1">
            <a:spLocks/>
          </p:cNvSpPr>
          <p:nvPr>
            <p:custDataLst>
              <p:tags r:id="rId9"/>
            </p:custDataLst>
          </p:nvPr>
        </p:nvSpPr>
        <p:spPr>
          <a:xfrm>
            <a:off x="9283870" y="2760467"/>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fr-FR" sz="1200" b="1" i="0" u="none" strike="noStrike" cap="none" normalizeH="0" baseline="0" noProof="0">
                <a:ln>
                  <a:noFill/>
                </a:ln>
                <a:solidFill>
                  <a:schemeClr val="tx2"/>
                </a:solidFill>
                <a:uLnTx/>
                <a:uFillTx/>
                <a:ea typeface="+mn-ea"/>
                <a:cs typeface="Arial" panose="020B0604020202020204" pitchFamily="34" charset="0"/>
              </a:rPr>
              <a:t>2004</a:t>
            </a:r>
          </a:p>
        </p:txBody>
      </p:sp>
      <p:sp>
        <p:nvSpPr>
          <p:cNvPr id="19" name="TextBox 18">
            <a:extLst>
              <a:ext uri="{FF2B5EF4-FFF2-40B4-BE49-F238E27FC236}">
                <a16:creationId xmlns:a16="http://schemas.microsoft.com/office/drawing/2014/main" id="{D108AE18-857C-492F-8385-5A6A797950D1}"/>
              </a:ext>
            </a:extLst>
          </p:cNvPr>
          <p:cNvSpPr txBox="1">
            <a:spLocks/>
          </p:cNvSpPr>
          <p:nvPr>
            <p:custDataLst>
              <p:tags r:id="rId10"/>
            </p:custDataLst>
          </p:nvPr>
        </p:nvSpPr>
        <p:spPr>
          <a:xfrm>
            <a:off x="6783576" y="2760467"/>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fr-FR" sz="1200" b="1" i="0" u="none" strike="noStrike" cap="none" normalizeH="0" baseline="0" noProof="0">
                <a:ln>
                  <a:noFill/>
                </a:ln>
                <a:solidFill>
                  <a:schemeClr val="tx2"/>
                </a:solidFill>
                <a:uLnTx/>
                <a:uFillTx/>
                <a:ea typeface="+mn-ea"/>
                <a:cs typeface="Arial" panose="020B0604020202020204" pitchFamily="34" charset="0"/>
              </a:rPr>
              <a:t>2009</a:t>
            </a:r>
          </a:p>
        </p:txBody>
      </p:sp>
      <p:sp>
        <p:nvSpPr>
          <p:cNvPr id="20" name="TextBox 19">
            <a:extLst>
              <a:ext uri="{FF2B5EF4-FFF2-40B4-BE49-F238E27FC236}">
                <a16:creationId xmlns:a16="http://schemas.microsoft.com/office/drawing/2014/main" id="{2B4857D2-179D-4DAE-BC5B-682816EDD9CB}"/>
              </a:ext>
            </a:extLst>
          </p:cNvPr>
          <p:cNvSpPr txBox="1">
            <a:spLocks/>
          </p:cNvSpPr>
          <p:nvPr>
            <p:custDataLst>
              <p:tags r:id="rId11"/>
            </p:custDataLst>
          </p:nvPr>
        </p:nvSpPr>
        <p:spPr>
          <a:xfrm>
            <a:off x="9283870" y="3166953"/>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lang="fr-FR" sz="1200" b="1">
                <a:solidFill>
                  <a:schemeClr val="tx2"/>
                </a:solidFill>
              </a:rPr>
              <a:t>Costa Rica</a:t>
            </a:r>
          </a:p>
        </p:txBody>
      </p:sp>
      <p:sp>
        <p:nvSpPr>
          <p:cNvPr id="21" name="TextBox 20">
            <a:extLst>
              <a:ext uri="{FF2B5EF4-FFF2-40B4-BE49-F238E27FC236}">
                <a16:creationId xmlns:a16="http://schemas.microsoft.com/office/drawing/2014/main" id="{4DA4F46C-9C88-4D57-8831-0575309211FD}"/>
              </a:ext>
            </a:extLst>
          </p:cNvPr>
          <p:cNvSpPr txBox="1">
            <a:spLocks/>
          </p:cNvSpPr>
          <p:nvPr>
            <p:custDataLst>
              <p:tags r:id="rId12"/>
            </p:custDataLst>
          </p:nvPr>
        </p:nvSpPr>
        <p:spPr>
          <a:xfrm>
            <a:off x="6783576" y="3166953"/>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fr-FR" sz="1200" b="1" i="0" u="none" strike="noStrike" cap="none" normalizeH="0" baseline="0" noProof="0" dirty="0">
                <a:ln>
                  <a:noFill/>
                </a:ln>
                <a:solidFill>
                  <a:schemeClr val="tx2"/>
                </a:solidFill>
                <a:uLnTx/>
                <a:uFillTx/>
                <a:ea typeface="+mn-ea"/>
                <a:cs typeface="Arial" panose="020B0604020202020204" pitchFamily="34" charset="0"/>
              </a:rPr>
              <a:t>Inde</a:t>
            </a:r>
          </a:p>
        </p:txBody>
      </p:sp>
      <p:sp>
        <p:nvSpPr>
          <p:cNvPr id="22" name="TextBox 21">
            <a:extLst>
              <a:ext uri="{FF2B5EF4-FFF2-40B4-BE49-F238E27FC236}">
                <a16:creationId xmlns:a16="http://schemas.microsoft.com/office/drawing/2014/main" id="{EBCA2568-DF7F-40D0-9982-0375412F0939}"/>
              </a:ext>
            </a:extLst>
          </p:cNvPr>
          <p:cNvSpPr txBox="1">
            <a:spLocks/>
          </p:cNvSpPr>
          <p:nvPr>
            <p:custDataLst>
              <p:tags r:id="rId13"/>
            </p:custDataLst>
          </p:nvPr>
        </p:nvSpPr>
        <p:spPr>
          <a:xfrm>
            <a:off x="1782986" y="2214732"/>
            <a:ext cx="2353395" cy="369332"/>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fr-FR" sz="1200" b="1" i="0" u="none" strike="noStrike" cap="none" normalizeH="0" baseline="0" noProof="0" dirty="0" err="1">
                <a:ln>
                  <a:noFill/>
                </a:ln>
                <a:solidFill>
                  <a:schemeClr val="tx2"/>
                </a:solidFill>
                <a:uLnTx/>
                <a:uFillTx/>
                <a:ea typeface="+mn-ea"/>
                <a:cs typeface="Arial" panose="020B0604020202020204" pitchFamily="34" charset="0"/>
              </a:rPr>
              <a:t>KENya</a:t>
            </a:r>
            <a:r>
              <a:rPr kumimoji="0" lang="fr-FR" sz="1200" b="1" i="0" u="none" strike="noStrike" cap="none" normalizeH="0" baseline="0" noProof="0" dirty="0">
                <a:ln>
                  <a:noFill/>
                </a:ln>
                <a:solidFill>
                  <a:schemeClr val="tx2"/>
                </a:solidFill>
                <a:uLnTx/>
                <a:uFillTx/>
                <a:ea typeface="+mn-ea"/>
                <a:cs typeface="Arial" panose="020B0604020202020204" pitchFamily="34" charset="0"/>
              </a:rPr>
              <a:t> Single-dose HPV-vaccine </a:t>
            </a:r>
            <a:r>
              <a:rPr kumimoji="0" lang="fr-FR" sz="1200" b="1" i="0" u="none" strike="noStrike" cap="none" normalizeH="0" baseline="0" noProof="0" dirty="0" err="1">
                <a:ln>
                  <a:noFill/>
                </a:ln>
                <a:solidFill>
                  <a:schemeClr val="tx2"/>
                </a:solidFill>
                <a:uLnTx/>
                <a:uFillTx/>
                <a:ea typeface="+mn-ea"/>
                <a:cs typeface="Arial" panose="020B0604020202020204" pitchFamily="34" charset="0"/>
              </a:rPr>
              <a:t>Efficacy</a:t>
            </a:r>
            <a:r>
              <a:rPr kumimoji="0" lang="fr-FR" sz="1200" b="1" i="0" u="none" strike="noStrike" cap="none" normalizeH="0" baseline="0" noProof="0" dirty="0">
                <a:ln>
                  <a:noFill/>
                </a:ln>
                <a:solidFill>
                  <a:schemeClr val="tx2"/>
                </a:solidFill>
                <a:uLnTx/>
                <a:uFillTx/>
                <a:ea typeface="+mn-ea"/>
                <a:cs typeface="Arial" panose="020B0604020202020204" pitchFamily="34" charset="0"/>
              </a:rPr>
              <a:t> (KEN SHE)</a:t>
            </a:r>
            <a:r>
              <a:rPr lang="fr-FR" sz="1200" b="1" baseline="30000" dirty="0">
                <a:solidFill>
                  <a:schemeClr val="tx2"/>
                </a:solidFill>
              </a:rPr>
              <a:t>1</a:t>
            </a:r>
            <a:r>
              <a:rPr kumimoji="0" lang="fr-FR" sz="1200" b="1" i="0" u="none" strike="noStrike" cap="none" normalizeH="0" baseline="0" noProof="0" dirty="0">
                <a:ln>
                  <a:noFill/>
                </a:ln>
                <a:solidFill>
                  <a:schemeClr val="tx2"/>
                </a:solidFill>
                <a:uLnTx/>
                <a:uFillTx/>
                <a:ea typeface="+mn-ea"/>
                <a:cs typeface="Arial" panose="020B0604020202020204" pitchFamily="34" charset="0"/>
              </a:rPr>
              <a:t> </a:t>
            </a:r>
          </a:p>
        </p:txBody>
      </p:sp>
      <p:sp>
        <p:nvSpPr>
          <p:cNvPr id="23" name="TextBox 22">
            <a:extLst>
              <a:ext uri="{FF2B5EF4-FFF2-40B4-BE49-F238E27FC236}">
                <a16:creationId xmlns:a16="http://schemas.microsoft.com/office/drawing/2014/main" id="{28943101-E7B3-4EAB-B566-BFDED7313DEC}"/>
              </a:ext>
            </a:extLst>
          </p:cNvPr>
          <p:cNvSpPr txBox="1">
            <a:spLocks/>
          </p:cNvSpPr>
          <p:nvPr>
            <p:custDataLst>
              <p:tags r:id="rId14"/>
            </p:custDataLst>
          </p:nvPr>
        </p:nvSpPr>
        <p:spPr>
          <a:xfrm>
            <a:off x="1782986" y="3517622"/>
            <a:ext cx="2353395" cy="2035828"/>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r>
              <a:rPr lang="fr-FR" sz="1200" dirty="0">
                <a:solidFill>
                  <a:schemeClr val="tx2"/>
                </a:solidFill>
                <a:ea typeface="+mn-ea"/>
                <a:cs typeface="Arial"/>
              </a:rPr>
              <a:t>La vaccination</a:t>
            </a:r>
            <a:r>
              <a:rPr kumimoji="0" lang="fr-FR" sz="1200" b="0" i="0" u="none" strike="noStrike" cap="none" normalizeH="0" baseline="0" noProof="0" dirty="0">
                <a:ln>
                  <a:noFill/>
                </a:ln>
                <a:solidFill>
                  <a:schemeClr val="tx2"/>
                </a:solidFill>
                <a:uLnTx/>
                <a:uFillTx/>
                <a:ea typeface="+mn-ea"/>
                <a:cs typeface="Arial"/>
              </a:rPr>
              <a:t> à dose unique avec </a:t>
            </a:r>
            <a:r>
              <a:rPr kumimoji="0" lang="fr-FR" sz="1200" b="0" i="0" u="none" strike="noStrike" cap="none" normalizeH="0" baseline="0" noProof="0" dirty="0" err="1">
                <a:ln>
                  <a:noFill/>
                </a:ln>
                <a:solidFill>
                  <a:schemeClr val="tx2"/>
                </a:solidFill>
                <a:uLnTx/>
                <a:uFillTx/>
                <a:ea typeface="+mn-ea"/>
                <a:cs typeface="Arial"/>
              </a:rPr>
              <a:t>Gardasil</a:t>
            </a:r>
            <a:r>
              <a:rPr lang="fr-FR" sz="1200" dirty="0">
                <a:solidFill>
                  <a:schemeClr val="tx2"/>
                </a:solidFill>
              </a:rPr>
              <a:t>®</a:t>
            </a:r>
            <a:r>
              <a:rPr kumimoji="0" lang="fr-FR" sz="1200" b="0" i="0" u="none" strike="noStrike" cap="none" normalizeH="0" baseline="0" noProof="0" dirty="0">
                <a:ln>
                  <a:noFill/>
                </a:ln>
                <a:solidFill>
                  <a:schemeClr val="tx2"/>
                </a:solidFill>
                <a:uLnTx/>
                <a:uFillTx/>
                <a:ea typeface="+mn-ea"/>
                <a:cs typeface="Arial"/>
              </a:rPr>
              <a:t>9 ou Cervarix® était </a:t>
            </a:r>
            <a:r>
              <a:rPr kumimoji="0" lang="fr-FR" sz="1200" b="1" i="0" u="none" strike="noStrike" cap="none" normalizeH="0" baseline="0" noProof="0" dirty="0">
                <a:ln>
                  <a:noFill/>
                </a:ln>
                <a:solidFill>
                  <a:schemeClr val="tx2"/>
                </a:solidFill>
                <a:uLnTx/>
                <a:uFillTx/>
                <a:ea typeface="+mn-ea"/>
                <a:cs typeface="Arial"/>
              </a:rPr>
              <a:t>efficace à environ 98 % pour prévenir l’apparition d’une nouvelle infection persistante par les HPV 16/18 chez les adolescentes et les jeunes femmes africaines.</a:t>
            </a:r>
          </a:p>
        </p:txBody>
      </p:sp>
      <p:sp>
        <p:nvSpPr>
          <p:cNvPr id="24" name="TextBox 23">
            <a:extLst>
              <a:ext uri="{FF2B5EF4-FFF2-40B4-BE49-F238E27FC236}">
                <a16:creationId xmlns:a16="http://schemas.microsoft.com/office/drawing/2014/main" id="{FF4D9054-462D-4CAD-B445-BBDC7C6525E1}"/>
              </a:ext>
            </a:extLst>
          </p:cNvPr>
          <p:cNvSpPr txBox="1">
            <a:spLocks/>
          </p:cNvSpPr>
          <p:nvPr>
            <p:custDataLst>
              <p:tags r:id="rId15"/>
            </p:custDataLst>
          </p:nvPr>
        </p:nvSpPr>
        <p:spPr>
          <a:xfrm>
            <a:off x="1782986" y="2760467"/>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fr-FR" sz="1200" b="1" i="0" u="none" strike="noStrike" cap="none" normalizeH="0" baseline="0" noProof="0">
                <a:ln>
                  <a:noFill/>
                </a:ln>
                <a:solidFill>
                  <a:schemeClr val="tx2"/>
                </a:solidFill>
                <a:uLnTx/>
                <a:uFillTx/>
                <a:ea typeface="+mn-ea"/>
                <a:cs typeface="Arial" panose="020B0604020202020204" pitchFamily="34" charset="0"/>
              </a:rPr>
              <a:t>2018</a:t>
            </a:r>
          </a:p>
        </p:txBody>
      </p:sp>
      <p:sp>
        <p:nvSpPr>
          <p:cNvPr id="25" name="TextBox 24">
            <a:extLst>
              <a:ext uri="{FF2B5EF4-FFF2-40B4-BE49-F238E27FC236}">
                <a16:creationId xmlns:a16="http://schemas.microsoft.com/office/drawing/2014/main" id="{AEDACA4C-8B21-40E1-8437-5F25E9F13E5E}"/>
              </a:ext>
            </a:extLst>
          </p:cNvPr>
          <p:cNvSpPr txBox="1">
            <a:spLocks/>
          </p:cNvSpPr>
          <p:nvPr>
            <p:custDataLst>
              <p:tags r:id="rId16"/>
            </p:custDataLst>
          </p:nvPr>
        </p:nvSpPr>
        <p:spPr>
          <a:xfrm>
            <a:off x="1782986" y="3166953"/>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lang="fr-FR" sz="1200" b="1">
                <a:solidFill>
                  <a:schemeClr val="tx2"/>
                </a:solidFill>
              </a:rPr>
              <a:t>Kenya</a:t>
            </a:r>
          </a:p>
        </p:txBody>
      </p:sp>
      <p:sp>
        <p:nvSpPr>
          <p:cNvPr id="26" name="TextBox 25">
            <a:extLst>
              <a:ext uri="{FF2B5EF4-FFF2-40B4-BE49-F238E27FC236}">
                <a16:creationId xmlns:a16="http://schemas.microsoft.com/office/drawing/2014/main" id="{B4D8C973-5015-40A2-B60E-EFB8267B8F55}"/>
              </a:ext>
            </a:extLst>
          </p:cNvPr>
          <p:cNvSpPr txBox="1">
            <a:spLocks/>
          </p:cNvSpPr>
          <p:nvPr>
            <p:custDataLst>
              <p:tags r:id="rId17"/>
            </p:custDataLst>
          </p:nvPr>
        </p:nvSpPr>
        <p:spPr>
          <a:xfrm>
            <a:off x="4283281" y="2214732"/>
            <a:ext cx="2353395" cy="369332"/>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None/>
              <a:tabLst/>
              <a:defRPr/>
            </a:pPr>
            <a:r>
              <a:rPr kumimoji="0" lang="fr-FR" sz="1200" b="1" i="0" u="none" strike="noStrike" cap="none" normalizeH="0" baseline="0" noProof="0" dirty="0">
                <a:ln>
                  <a:noFill/>
                </a:ln>
                <a:solidFill>
                  <a:schemeClr val="tx2"/>
                </a:solidFill>
                <a:uLnTx/>
                <a:uFillTx/>
                <a:ea typeface="+mn-ea"/>
                <a:cs typeface="Arial" panose="020B0604020202020204" pitchFamily="34" charset="0"/>
              </a:rPr>
              <a:t>Dose </a:t>
            </a:r>
            <a:r>
              <a:rPr kumimoji="0" lang="fr-FR" sz="1200" b="1" i="0" u="none" strike="noStrike" cap="none" normalizeH="0" baseline="0" noProof="0" dirty="0" err="1">
                <a:ln>
                  <a:noFill/>
                </a:ln>
                <a:solidFill>
                  <a:schemeClr val="tx2"/>
                </a:solidFill>
                <a:uLnTx/>
                <a:uFillTx/>
                <a:ea typeface="+mn-ea"/>
                <a:cs typeface="Arial" panose="020B0604020202020204" pitchFamily="34" charset="0"/>
              </a:rPr>
              <a:t>Reduction</a:t>
            </a:r>
            <a:r>
              <a:rPr kumimoji="0" lang="fr-FR" sz="1200" b="1" i="0" u="none" strike="noStrike" cap="none" normalizeH="0" baseline="0" noProof="0" dirty="0">
                <a:ln>
                  <a:noFill/>
                </a:ln>
                <a:solidFill>
                  <a:schemeClr val="tx2"/>
                </a:solidFill>
                <a:uLnTx/>
                <a:uFillTx/>
                <a:ea typeface="+mn-ea"/>
                <a:cs typeface="Arial" panose="020B0604020202020204" pitchFamily="34" charset="0"/>
              </a:rPr>
              <a:t> </a:t>
            </a:r>
            <a:r>
              <a:rPr kumimoji="0" lang="fr-FR" sz="1200" b="1" i="0" u="none" strike="noStrike" cap="none" normalizeH="0" baseline="0" noProof="0" dirty="0" err="1">
                <a:ln>
                  <a:noFill/>
                </a:ln>
                <a:solidFill>
                  <a:schemeClr val="tx2"/>
                </a:solidFill>
                <a:uLnTx/>
                <a:uFillTx/>
                <a:ea typeface="+mn-ea"/>
                <a:cs typeface="Arial" panose="020B0604020202020204" pitchFamily="34" charset="0"/>
              </a:rPr>
              <a:t>Immunobridging</a:t>
            </a:r>
            <a:r>
              <a:rPr kumimoji="0" lang="fr-FR" sz="1200" b="1" i="0" u="none" strike="noStrike" cap="none" normalizeH="0" baseline="0" noProof="0" dirty="0">
                <a:ln>
                  <a:noFill/>
                </a:ln>
                <a:solidFill>
                  <a:schemeClr val="tx2"/>
                </a:solidFill>
                <a:uLnTx/>
                <a:uFillTx/>
                <a:ea typeface="+mn-ea"/>
                <a:cs typeface="Arial" panose="020B0604020202020204" pitchFamily="34" charset="0"/>
              </a:rPr>
              <a:t> and </a:t>
            </a:r>
            <a:r>
              <a:rPr kumimoji="0" lang="fr-FR" sz="1200" b="1" i="0" u="none" strike="noStrike" cap="none" normalizeH="0" baseline="0" noProof="0" dirty="0" err="1">
                <a:ln>
                  <a:noFill/>
                </a:ln>
                <a:solidFill>
                  <a:schemeClr val="tx2"/>
                </a:solidFill>
                <a:uLnTx/>
                <a:uFillTx/>
                <a:ea typeface="+mn-ea"/>
                <a:cs typeface="Arial" panose="020B0604020202020204" pitchFamily="34" charset="0"/>
              </a:rPr>
              <a:t>Safety</a:t>
            </a:r>
            <a:r>
              <a:rPr kumimoji="0" lang="fr-FR" sz="1200" b="1" i="0" u="none" strike="noStrike" cap="none" normalizeH="0" baseline="0" noProof="0" dirty="0">
                <a:ln>
                  <a:noFill/>
                </a:ln>
                <a:solidFill>
                  <a:schemeClr val="tx2"/>
                </a:solidFill>
                <a:uLnTx/>
                <a:uFillTx/>
                <a:ea typeface="+mn-ea"/>
                <a:cs typeface="Arial" panose="020B0604020202020204" pitchFamily="34" charset="0"/>
              </a:rPr>
              <a:t> (</a:t>
            </a:r>
            <a:r>
              <a:rPr kumimoji="0" lang="fr-FR" sz="1200" b="1" i="0" u="none" strike="noStrike" cap="none" normalizeH="0" baseline="0" noProof="0" dirty="0" err="1">
                <a:ln>
                  <a:noFill/>
                </a:ln>
                <a:solidFill>
                  <a:schemeClr val="tx2"/>
                </a:solidFill>
                <a:uLnTx/>
                <a:uFillTx/>
                <a:ea typeface="+mn-ea"/>
                <a:cs typeface="Arial" panose="020B0604020202020204" pitchFamily="34" charset="0"/>
              </a:rPr>
              <a:t>DoRIS</a:t>
            </a:r>
            <a:r>
              <a:rPr kumimoji="0" lang="fr-FR" sz="1200" b="1" i="0" u="none" strike="noStrike" cap="none" normalizeH="0" baseline="0" noProof="0" dirty="0">
                <a:ln>
                  <a:noFill/>
                </a:ln>
                <a:solidFill>
                  <a:schemeClr val="tx2"/>
                </a:solidFill>
                <a:uLnTx/>
                <a:uFillTx/>
                <a:ea typeface="+mn-ea"/>
                <a:cs typeface="Arial" panose="020B0604020202020204" pitchFamily="34" charset="0"/>
              </a:rPr>
              <a:t>)</a:t>
            </a:r>
            <a:r>
              <a:rPr lang="fr-FR" sz="1200" b="1" baseline="30000" dirty="0">
                <a:solidFill>
                  <a:schemeClr val="tx2"/>
                </a:solidFill>
              </a:rPr>
              <a:t>2</a:t>
            </a:r>
          </a:p>
        </p:txBody>
      </p:sp>
      <p:sp>
        <p:nvSpPr>
          <p:cNvPr id="27" name="TextBox 26">
            <a:extLst>
              <a:ext uri="{FF2B5EF4-FFF2-40B4-BE49-F238E27FC236}">
                <a16:creationId xmlns:a16="http://schemas.microsoft.com/office/drawing/2014/main" id="{14FF4AA5-737B-4769-984D-9E0BDF79C1A1}"/>
              </a:ext>
            </a:extLst>
          </p:cNvPr>
          <p:cNvSpPr txBox="1">
            <a:spLocks/>
          </p:cNvSpPr>
          <p:nvPr>
            <p:custDataLst>
              <p:tags r:id="rId18"/>
            </p:custDataLst>
          </p:nvPr>
        </p:nvSpPr>
        <p:spPr>
          <a:xfrm>
            <a:off x="4283281" y="2760467"/>
            <a:ext cx="2353395" cy="184666"/>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fr-FR" sz="1200" b="1" i="0" u="none" strike="noStrike" cap="none" normalizeH="0" baseline="0" noProof="0">
                <a:ln>
                  <a:noFill/>
                </a:ln>
                <a:solidFill>
                  <a:schemeClr val="tx2"/>
                </a:solidFill>
                <a:uLnTx/>
                <a:uFillTx/>
                <a:ea typeface="+mn-ea"/>
                <a:cs typeface="Arial" panose="020B0604020202020204" pitchFamily="34" charset="0"/>
              </a:rPr>
              <a:t>2017</a:t>
            </a:r>
          </a:p>
        </p:txBody>
      </p:sp>
      <p:sp>
        <p:nvSpPr>
          <p:cNvPr id="28" name="TextBox 27">
            <a:extLst>
              <a:ext uri="{FF2B5EF4-FFF2-40B4-BE49-F238E27FC236}">
                <a16:creationId xmlns:a16="http://schemas.microsoft.com/office/drawing/2014/main" id="{017C03F5-31A6-4172-BFE0-841E80CFE995}"/>
              </a:ext>
            </a:extLst>
          </p:cNvPr>
          <p:cNvSpPr txBox="1">
            <a:spLocks/>
          </p:cNvSpPr>
          <p:nvPr>
            <p:custDataLst>
              <p:tags r:id="rId19"/>
            </p:custDataLst>
          </p:nvPr>
        </p:nvSpPr>
        <p:spPr>
          <a:xfrm>
            <a:off x="4283281" y="3166953"/>
            <a:ext cx="2353395" cy="184666"/>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fr-FR" sz="1200" b="1" i="0" u="none" strike="noStrike" cap="none" normalizeH="0" baseline="0" noProof="0">
                <a:ln>
                  <a:noFill/>
                </a:ln>
                <a:solidFill>
                  <a:schemeClr val="tx2"/>
                </a:solidFill>
                <a:uLnTx/>
                <a:uFillTx/>
                <a:ea typeface="+mn-ea"/>
                <a:cs typeface="Arial" panose="020B0604020202020204" pitchFamily="34" charset="0"/>
              </a:rPr>
              <a:t>Tanzanie</a:t>
            </a:r>
          </a:p>
        </p:txBody>
      </p:sp>
      <p:cxnSp>
        <p:nvCxnSpPr>
          <p:cNvPr id="29" name="Straight Connector 28">
            <a:extLst>
              <a:ext uri="{FF2B5EF4-FFF2-40B4-BE49-F238E27FC236}">
                <a16:creationId xmlns:a16="http://schemas.microsoft.com/office/drawing/2014/main" id="{44AFE5C4-0696-43CE-B1AF-F77C6BC8BCC5}"/>
              </a:ext>
            </a:extLst>
          </p:cNvPr>
          <p:cNvCxnSpPr>
            <a:cxnSpLocks/>
          </p:cNvCxnSpPr>
          <p:nvPr/>
        </p:nvCxnSpPr>
        <p:spPr>
          <a:xfrm>
            <a:off x="554736" y="3056043"/>
            <a:ext cx="11082528"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96DE2AC-193A-4C41-9E59-DE58EAC728A7}"/>
              </a:ext>
            </a:extLst>
          </p:cNvPr>
          <p:cNvCxnSpPr>
            <a:cxnSpLocks/>
          </p:cNvCxnSpPr>
          <p:nvPr/>
        </p:nvCxnSpPr>
        <p:spPr>
          <a:xfrm>
            <a:off x="554736" y="2649557"/>
            <a:ext cx="11082528"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DDD3A7D-F04D-4C5E-B52A-686B013776CC}"/>
              </a:ext>
            </a:extLst>
          </p:cNvPr>
          <p:cNvCxnSpPr>
            <a:cxnSpLocks/>
          </p:cNvCxnSpPr>
          <p:nvPr/>
        </p:nvCxnSpPr>
        <p:spPr>
          <a:xfrm>
            <a:off x="554736" y="2122719"/>
            <a:ext cx="11082528" cy="0"/>
          </a:xfrm>
          <a:prstGeom prst="line">
            <a:avLst/>
          </a:prstGeom>
          <a:ln w="28575"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AF49E7B9-0147-4156-958B-DE880A93B4DE}"/>
              </a:ext>
            </a:extLst>
          </p:cNvPr>
          <p:cNvGrpSpPr/>
          <p:nvPr/>
        </p:nvGrpSpPr>
        <p:grpSpPr>
          <a:xfrm>
            <a:off x="1782986" y="1452358"/>
            <a:ext cx="594360" cy="594360"/>
            <a:chOff x="6783575" y="1705112"/>
            <a:chExt cx="594360" cy="594360"/>
          </a:xfrm>
          <a:solidFill>
            <a:schemeClr val="tx2"/>
          </a:solidFill>
        </p:grpSpPr>
        <p:sp>
          <p:nvSpPr>
            <p:cNvPr id="33" name="Oval 32">
              <a:extLst>
                <a:ext uri="{FF2B5EF4-FFF2-40B4-BE49-F238E27FC236}">
                  <a16:creationId xmlns:a16="http://schemas.microsoft.com/office/drawing/2014/main" id="{30B871CB-3F83-4D90-BADC-B9A059B53D60}"/>
                </a:ext>
              </a:extLst>
            </p:cNvPr>
            <p:cNvSpPr>
              <a:spLocks noChangeAspect="1"/>
            </p:cNvSpPr>
            <p:nvPr/>
          </p:nvSpPr>
          <p:spPr>
            <a:xfrm>
              <a:off x="6783575" y="1705112"/>
              <a:ext cx="594360" cy="594360"/>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pic>
          <p:nvPicPr>
            <p:cNvPr id="34" name="Graphic 33">
              <a:extLst>
                <a:ext uri="{FF2B5EF4-FFF2-40B4-BE49-F238E27FC236}">
                  <a16:creationId xmlns:a16="http://schemas.microsoft.com/office/drawing/2014/main" id="{5314512D-08F5-476F-957C-BFCE27BD4646}"/>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6903113" y="1824650"/>
              <a:ext cx="355284" cy="355284"/>
            </a:xfrm>
            <a:prstGeom prst="rect">
              <a:avLst/>
            </a:prstGeom>
          </p:spPr>
        </p:pic>
      </p:grpSp>
      <p:sp>
        <p:nvSpPr>
          <p:cNvPr id="35" name="TextBox 34">
            <a:extLst>
              <a:ext uri="{FF2B5EF4-FFF2-40B4-BE49-F238E27FC236}">
                <a16:creationId xmlns:a16="http://schemas.microsoft.com/office/drawing/2014/main" id="{E85FBD0B-23E0-4E36-8D23-FF455B5C6F15}"/>
              </a:ext>
            </a:extLst>
          </p:cNvPr>
          <p:cNvSpPr txBox="1">
            <a:spLocks/>
          </p:cNvSpPr>
          <p:nvPr>
            <p:custDataLst>
              <p:tags r:id="rId20"/>
            </p:custDataLst>
          </p:nvPr>
        </p:nvSpPr>
        <p:spPr>
          <a:xfrm>
            <a:off x="6791249" y="3510998"/>
            <a:ext cx="2353395" cy="1567096"/>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r>
              <a:rPr kumimoji="0" lang="fr-FR" sz="1200" b="0" i="0" u="none" strike="noStrike" cap="none" normalizeH="0" baseline="0" noProof="0" dirty="0">
                <a:ln>
                  <a:noFill/>
                </a:ln>
                <a:solidFill>
                  <a:schemeClr val="tx2"/>
                </a:solidFill>
                <a:uLnTx/>
                <a:uFillTx/>
                <a:ea typeface="+mn-ea"/>
                <a:cs typeface="Arial" panose="020B0604020202020204" pitchFamily="34" charset="0"/>
              </a:rPr>
              <a:t>Une dose unique a montré une </a:t>
            </a:r>
            <a:r>
              <a:rPr kumimoji="0" lang="fr-FR" sz="1200" b="1" i="0" u="none" strike="noStrike" cap="none" normalizeH="0" baseline="0" noProof="0" dirty="0">
                <a:ln>
                  <a:noFill/>
                </a:ln>
                <a:solidFill>
                  <a:schemeClr val="tx2"/>
                </a:solidFill>
                <a:uLnTx/>
                <a:uFillTx/>
                <a:ea typeface="+mn-ea"/>
                <a:cs typeface="Arial" panose="020B0604020202020204" pitchFamily="34" charset="0"/>
              </a:rPr>
              <a:t>efficacité d’environ 95 % avec Gardasil® </a:t>
            </a:r>
            <a:r>
              <a:rPr kumimoji="0" lang="fr-FR" sz="1200" b="0" i="0" u="none" strike="noStrike" cap="none" normalizeH="0" baseline="0" noProof="0" dirty="0">
                <a:ln>
                  <a:noFill/>
                </a:ln>
                <a:solidFill>
                  <a:schemeClr val="tx2"/>
                </a:solidFill>
                <a:uLnTx/>
                <a:uFillTx/>
                <a:ea typeface="+mn-ea"/>
                <a:cs typeface="Arial" panose="020B0604020202020204" pitchFamily="34" charset="0"/>
              </a:rPr>
              <a:t>contre l’infection persistante par les HPV 16/18 </a:t>
            </a:r>
            <a:r>
              <a:rPr kumimoji="0" lang="fr-FR" sz="1200" b="1" i="0" u="none" strike="noStrike" cap="none" normalizeH="0" baseline="0" noProof="0" dirty="0">
                <a:ln>
                  <a:noFill/>
                </a:ln>
                <a:solidFill>
                  <a:schemeClr val="tx2"/>
                </a:solidFill>
                <a:uLnTx/>
                <a:uFillTx/>
                <a:ea typeface="+mn-ea"/>
                <a:cs typeface="Arial" panose="020B0604020202020204" pitchFamily="34" charset="0"/>
              </a:rPr>
              <a:t>pendant au moins 10 ans. </a:t>
            </a:r>
          </a:p>
          <a:p>
            <a:pPr>
              <a:spcBef>
                <a:spcPts val="400"/>
              </a:spcBef>
              <a:buClr>
                <a:srgbClr val="000000"/>
              </a:buClr>
              <a:buSzPct val="110000"/>
              <a:buNone/>
              <a:defRPr/>
            </a:pPr>
            <a:r>
              <a:rPr lang="fr-FR" sz="1200" b="1" dirty="0">
                <a:solidFill>
                  <a:schemeClr val="tx2"/>
                </a:solidFill>
              </a:rPr>
              <a:t>Efficacité</a:t>
            </a:r>
            <a:r>
              <a:rPr kumimoji="0" lang="fr-FR" sz="1200" b="1" i="0" u="none" strike="noStrike" cap="none" normalizeH="0" baseline="0" noProof="0" dirty="0">
                <a:ln>
                  <a:noFill/>
                </a:ln>
                <a:solidFill>
                  <a:schemeClr val="tx2"/>
                </a:solidFill>
                <a:uLnTx/>
                <a:uFillTx/>
                <a:ea typeface="+mn-ea"/>
                <a:cs typeface="Arial" panose="020B0604020202020204" pitchFamily="34" charset="0"/>
              </a:rPr>
              <a:t> comparable du vaccin, quel que soit le schéma posologique </a:t>
            </a:r>
            <a:r>
              <a:rPr kumimoji="0" lang="fr-FR" sz="1200" i="0" u="none" strike="noStrike" cap="none" normalizeH="0" baseline="0" noProof="0" dirty="0">
                <a:ln>
                  <a:noFill/>
                </a:ln>
                <a:solidFill>
                  <a:schemeClr val="tx2"/>
                </a:solidFill>
                <a:uLnTx/>
                <a:uFillTx/>
                <a:ea typeface="+mn-ea"/>
                <a:cs typeface="Arial" panose="020B0604020202020204" pitchFamily="34" charset="0"/>
              </a:rPr>
              <a:t>avec</a:t>
            </a:r>
            <a:r>
              <a:rPr kumimoji="0" lang="fr-FR" sz="1200" b="0" i="0" u="none" strike="noStrike" cap="none" normalizeH="0" baseline="0" noProof="0" dirty="0">
                <a:ln>
                  <a:noFill/>
                </a:ln>
                <a:solidFill>
                  <a:schemeClr val="tx2"/>
                </a:solidFill>
                <a:uLnTx/>
                <a:uFillTx/>
                <a:ea typeface="+mn-ea"/>
                <a:cs typeface="Arial" panose="020B0604020202020204" pitchFamily="34" charset="0"/>
              </a:rPr>
              <a:t> </a:t>
            </a:r>
            <a:r>
              <a:rPr kumimoji="0" lang="fr-FR" sz="1200" b="0" i="0" u="none" strike="noStrike" cap="none" normalizeH="0" baseline="0" noProof="0" dirty="0" err="1">
                <a:ln>
                  <a:noFill/>
                </a:ln>
                <a:solidFill>
                  <a:schemeClr val="tx2"/>
                </a:solidFill>
                <a:uLnTx/>
                <a:uFillTx/>
                <a:ea typeface="+mn-ea"/>
                <a:cs typeface="Arial" panose="020B0604020202020204" pitchFamily="34" charset="0"/>
              </a:rPr>
              <a:t>Gardasil</a:t>
            </a:r>
            <a:r>
              <a:rPr lang="fr-FR" sz="1200" dirty="0">
                <a:solidFill>
                  <a:schemeClr val="tx2"/>
                </a:solidFill>
              </a:rPr>
              <a:t>®</a:t>
            </a:r>
            <a:r>
              <a:rPr kumimoji="0" lang="fr-FR" sz="1200" b="0" i="0" u="none" strike="noStrike" cap="none" normalizeH="0" baseline="0" noProof="0" dirty="0">
                <a:ln>
                  <a:noFill/>
                </a:ln>
                <a:solidFill>
                  <a:schemeClr val="tx2"/>
                </a:solidFill>
                <a:uLnTx/>
                <a:uFillTx/>
                <a:ea typeface="+mn-ea"/>
                <a:cs typeface="Arial" panose="020B0604020202020204" pitchFamily="34" charset="0"/>
              </a:rPr>
              <a:t> (1, 2 ou 3 doses).</a:t>
            </a:r>
          </a:p>
        </p:txBody>
      </p:sp>
      <p:grpSp>
        <p:nvGrpSpPr>
          <p:cNvPr id="36" name="Group 35">
            <a:extLst>
              <a:ext uri="{FF2B5EF4-FFF2-40B4-BE49-F238E27FC236}">
                <a16:creationId xmlns:a16="http://schemas.microsoft.com/office/drawing/2014/main" id="{3F5D06EF-4DC9-4BE3-BCFC-CE67F2A25FB0}"/>
              </a:ext>
            </a:extLst>
          </p:cNvPr>
          <p:cNvGrpSpPr/>
          <p:nvPr/>
        </p:nvGrpSpPr>
        <p:grpSpPr>
          <a:xfrm>
            <a:off x="6784418" y="1444811"/>
            <a:ext cx="594360" cy="594360"/>
            <a:chOff x="1782986" y="1705112"/>
            <a:chExt cx="594360" cy="594360"/>
          </a:xfrm>
          <a:solidFill>
            <a:schemeClr val="tx2"/>
          </a:solidFill>
        </p:grpSpPr>
        <p:sp>
          <p:nvSpPr>
            <p:cNvPr id="37" name="Oval 36">
              <a:extLst>
                <a:ext uri="{FF2B5EF4-FFF2-40B4-BE49-F238E27FC236}">
                  <a16:creationId xmlns:a16="http://schemas.microsoft.com/office/drawing/2014/main" id="{65B3593A-B64F-46DB-A9B6-1DECDC79B566}"/>
                </a:ext>
              </a:extLst>
            </p:cNvPr>
            <p:cNvSpPr>
              <a:spLocks noChangeAspect="1"/>
            </p:cNvSpPr>
            <p:nvPr/>
          </p:nvSpPr>
          <p:spPr>
            <a:xfrm>
              <a:off x="1782986" y="1705112"/>
              <a:ext cx="594360" cy="594360"/>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pic>
          <p:nvPicPr>
            <p:cNvPr id="38" name="Graphic 37">
              <a:extLst>
                <a:ext uri="{FF2B5EF4-FFF2-40B4-BE49-F238E27FC236}">
                  <a16:creationId xmlns:a16="http://schemas.microsoft.com/office/drawing/2014/main" id="{D2DEC750-2D01-4654-8D31-AA04FB80BC22}"/>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902524" y="1824650"/>
              <a:ext cx="355284" cy="355284"/>
            </a:xfrm>
            <a:prstGeom prst="rect">
              <a:avLst/>
            </a:prstGeom>
          </p:spPr>
        </p:pic>
      </p:grpSp>
      <p:grpSp>
        <p:nvGrpSpPr>
          <p:cNvPr id="39" name="Group 38">
            <a:extLst>
              <a:ext uri="{FF2B5EF4-FFF2-40B4-BE49-F238E27FC236}">
                <a16:creationId xmlns:a16="http://schemas.microsoft.com/office/drawing/2014/main" id="{C98F5033-B094-47D5-9534-94BB96266FD6}"/>
              </a:ext>
            </a:extLst>
          </p:cNvPr>
          <p:cNvGrpSpPr/>
          <p:nvPr/>
        </p:nvGrpSpPr>
        <p:grpSpPr>
          <a:xfrm>
            <a:off x="4308038" y="1434423"/>
            <a:ext cx="594360" cy="594360"/>
            <a:chOff x="9283869" y="1705112"/>
            <a:chExt cx="594360" cy="594360"/>
          </a:xfrm>
          <a:solidFill>
            <a:schemeClr val="tx2"/>
          </a:solidFill>
        </p:grpSpPr>
        <p:sp>
          <p:nvSpPr>
            <p:cNvPr id="40" name="Oval 39">
              <a:extLst>
                <a:ext uri="{FF2B5EF4-FFF2-40B4-BE49-F238E27FC236}">
                  <a16:creationId xmlns:a16="http://schemas.microsoft.com/office/drawing/2014/main" id="{11FAB138-3797-452F-8D03-0D77451234E5}"/>
                </a:ext>
              </a:extLst>
            </p:cNvPr>
            <p:cNvSpPr>
              <a:spLocks noChangeAspect="1"/>
            </p:cNvSpPr>
            <p:nvPr/>
          </p:nvSpPr>
          <p:spPr>
            <a:xfrm>
              <a:off x="9283869" y="1705112"/>
              <a:ext cx="594360" cy="594360"/>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pic>
          <p:nvPicPr>
            <p:cNvPr id="41" name="Graphic 40">
              <a:extLst>
                <a:ext uri="{FF2B5EF4-FFF2-40B4-BE49-F238E27FC236}">
                  <a16:creationId xmlns:a16="http://schemas.microsoft.com/office/drawing/2014/main" id="{7A267507-E1F1-4230-8747-F4E252DE3429}"/>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9403407" y="1824650"/>
              <a:ext cx="355284" cy="355284"/>
            </a:xfrm>
            <a:prstGeom prst="rect">
              <a:avLst/>
            </a:prstGeom>
          </p:spPr>
        </p:pic>
      </p:grpSp>
      <p:sp>
        <p:nvSpPr>
          <p:cNvPr id="42" name="TextBox 41">
            <a:extLst>
              <a:ext uri="{FF2B5EF4-FFF2-40B4-BE49-F238E27FC236}">
                <a16:creationId xmlns:a16="http://schemas.microsoft.com/office/drawing/2014/main" id="{A381F0DE-AE6C-4E6A-9378-6BA7F56766D3}"/>
              </a:ext>
            </a:extLst>
          </p:cNvPr>
          <p:cNvSpPr txBox="1">
            <a:spLocks/>
          </p:cNvSpPr>
          <p:nvPr>
            <p:custDataLst>
              <p:tags r:id="rId21"/>
            </p:custDataLst>
          </p:nvPr>
        </p:nvSpPr>
        <p:spPr>
          <a:xfrm>
            <a:off x="4283280" y="3513801"/>
            <a:ext cx="2353395" cy="2305759"/>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r>
              <a:rPr lang="fr-FR" sz="1200" b="1" dirty="0">
                <a:solidFill>
                  <a:schemeClr val="tx2"/>
                </a:solidFill>
              </a:rPr>
              <a:t>L</a:t>
            </a:r>
            <a:r>
              <a:rPr kumimoji="0" lang="fr-FR" sz="1200" b="1" i="0" u="none" strike="noStrike" cap="none" normalizeH="0" baseline="0" noProof="0" dirty="0">
                <a:ln>
                  <a:noFill/>
                </a:ln>
                <a:solidFill>
                  <a:schemeClr val="tx2"/>
                </a:solidFill>
                <a:uLnTx/>
                <a:uFillTx/>
                <a:ea typeface="+mn-ea"/>
                <a:cs typeface="Arial" panose="020B0604020202020204" pitchFamily="34" charset="0"/>
              </a:rPr>
              <a:t>es taux d’anticorps chez les filles ayant reçu une dose unique </a:t>
            </a:r>
            <a:r>
              <a:rPr kumimoji="0" lang="fr-FR" sz="1200" i="0" u="none" strike="noStrike" cap="none" normalizeH="0" baseline="0" noProof="0" dirty="0">
                <a:ln>
                  <a:noFill/>
                </a:ln>
                <a:solidFill>
                  <a:schemeClr val="tx2"/>
                </a:solidFill>
                <a:uLnTx/>
                <a:uFillTx/>
                <a:ea typeface="+mn-ea"/>
                <a:cs typeface="Arial" panose="020B0604020202020204" pitchFamily="34" charset="0"/>
              </a:rPr>
              <a:t>de </a:t>
            </a:r>
            <a:r>
              <a:rPr kumimoji="0" lang="fr-FR" sz="1200" i="0" u="none" strike="noStrike" cap="none" normalizeH="0" baseline="0" noProof="0" dirty="0" err="1">
                <a:ln>
                  <a:noFill/>
                </a:ln>
                <a:solidFill>
                  <a:schemeClr val="tx2"/>
                </a:solidFill>
                <a:uLnTx/>
                <a:uFillTx/>
                <a:ea typeface="+mn-ea"/>
                <a:cs typeface="Arial" panose="020B0604020202020204" pitchFamily="34" charset="0"/>
              </a:rPr>
              <a:t>Gardasil</a:t>
            </a:r>
            <a:r>
              <a:rPr lang="fr-FR" sz="1200" dirty="0">
                <a:solidFill>
                  <a:schemeClr val="tx2"/>
                </a:solidFill>
              </a:rPr>
              <a:t>®</a:t>
            </a:r>
            <a:r>
              <a:rPr kumimoji="0" lang="fr-FR" sz="1200" i="0" u="none" strike="noStrike" cap="none" normalizeH="0" baseline="0" noProof="0" dirty="0">
                <a:ln>
                  <a:noFill/>
                </a:ln>
                <a:solidFill>
                  <a:schemeClr val="tx2"/>
                </a:solidFill>
                <a:uLnTx/>
                <a:uFillTx/>
                <a:ea typeface="+mn-ea"/>
                <a:cs typeface="Arial" panose="020B0604020202020204" pitchFamily="34" charset="0"/>
              </a:rPr>
              <a:t>9 ou de </a:t>
            </a:r>
            <a:r>
              <a:rPr kumimoji="0" lang="fr-FR" sz="1200" i="0" u="none" strike="noStrike" cap="none" normalizeH="0" baseline="0" noProof="0" dirty="0" err="1">
                <a:ln>
                  <a:noFill/>
                </a:ln>
                <a:solidFill>
                  <a:schemeClr val="tx2"/>
                </a:solidFill>
                <a:uLnTx/>
                <a:uFillTx/>
                <a:ea typeface="+mn-ea"/>
                <a:cs typeface="Arial" panose="020B0604020202020204" pitchFamily="34" charset="0"/>
              </a:rPr>
              <a:t>Cervarix</a:t>
            </a:r>
            <a:r>
              <a:rPr lang="fr-FR" sz="1200" dirty="0">
                <a:solidFill>
                  <a:schemeClr val="tx2"/>
                </a:solidFill>
              </a:rPr>
              <a:t>®</a:t>
            </a:r>
            <a:r>
              <a:rPr kumimoji="0" lang="fr-FR" sz="1200" b="1" i="0" u="none" strike="noStrike" cap="none" normalizeH="0" baseline="0" noProof="0" dirty="0">
                <a:ln>
                  <a:noFill/>
                </a:ln>
                <a:solidFill>
                  <a:schemeClr val="tx2"/>
                </a:solidFill>
                <a:uLnTx/>
                <a:uFillTx/>
                <a:ea typeface="+mn-ea"/>
                <a:cs typeface="Arial" panose="020B0604020202020204" pitchFamily="34" charset="0"/>
              </a:rPr>
              <a:t> étaient au moins aussi élevés que ceux des femmes ayant participé aux études CVT ou </a:t>
            </a:r>
            <a:r>
              <a:rPr lang="fr-FR" sz="1200" b="1" dirty="0">
                <a:solidFill>
                  <a:schemeClr val="tx2"/>
                </a:solidFill>
              </a:rPr>
              <a:t>IARC </a:t>
            </a:r>
            <a:r>
              <a:rPr lang="fr-FR" sz="1200" b="1" dirty="0" err="1">
                <a:solidFill>
                  <a:schemeClr val="tx2"/>
                </a:solidFill>
              </a:rPr>
              <a:t>India</a:t>
            </a:r>
            <a:r>
              <a:rPr lang="fr-FR" sz="1200" b="1" dirty="0">
                <a:solidFill>
                  <a:schemeClr val="tx2"/>
                </a:solidFill>
              </a:rPr>
              <a:t> </a:t>
            </a:r>
            <a:r>
              <a:rPr kumimoji="0" lang="fr-FR" sz="1200" b="1" i="0" u="none" strike="noStrike" cap="none" normalizeH="0" baseline="0" noProof="0" dirty="0">
                <a:ln>
                  <a:noFill/>
                </a:ln>
                <a:solidFill>
                  <a:schemeClr val="tx2"/>
                </a:solidFill>
                <a:uLnTx/>
                <a:uFillTx/>
                <a:ea typeface="+mn-ea"/>
                <a:cs typeface="Arial" panose="020B0604020202020204" pitchFamily="34" charset="0"/>
              </a:rPr>
              <a:t>au cours desquelles une efficacité a été démontrée.</a:t>
            </a:r>
          </a:p>
          <a:p>
            <a:pPr>
              <a:spcBef>
                <a:spcPts val="400"/>
              </a:spcBef>
              <a:buClr>
                <a:srgbClr val="000000"/>
              </a:buClr>
              <a:buSzPct val="110000"/>
              <a:buNone/>
              <a:defRPr/>
            </a:pPr>
            <a:r>
              <a:rPr kumimoji="0" lang="fr-FR" sz="1200" b="0" i="0" u="none" strike="noStrike" cap="none" normalizeH="0" baseline="0" noProof="0" dirty="0">
                <a:ln>
                  <a:noFill/>
                </a:ln>
                <a:solidFill>
                  <a:schemeClr val="tx2"/>
                </a:solidFill>
                <a:uLnTx/>
                <a:uFillTx/>
                <a:ea typeface="+mn-ea"/>
                <a:cs typeface="Arial" panose="020B0604020202020204" pitchFamily="34" charset="0"/>
              </a:rPr>
              <a:t>Les données suggèrent que l’efficacité d’une dose unique de vaccin anti-HPV </a:t>
            </a:r>
            <a:r>
              <a:rPr kumimoji="0" lang="fr-FR" sz="1200" b="1" i="0" u="none" strike="noStrike" cap="none" normalizeH="0" baseline="0" noProof="0" dirty="0">
                <a:ln>
                  <a:noFill/>
                </a:ln>
                <a:solidFill>
                  <a:schemeClr val="tx2"/>
                </a:solidFill>
                <a:uLnTx/>
                <a:uFillTx/>
                <a:ea typeface="+mn-ea"/>
                <a:cs typeface="Arial" panose="020B0604020202020204" pitchFamily="34" charset="0"/>
              </a:rPr>
              <a:t>peut s’appliquer à d’autres </a:t>
            </a:r>
            <a:r>
              <a:rPr lang="fr-FR" sz="1200" b="1" dirty="0">
                <a:solidFill>
                  <a:schemeClr val="tx2"/>
                </a:solidFill>
              </a:rPr>
              <a:t>régions géographiques </a:t>
            </a:r>
            <a:r>
              <a:rPr kumimoji="0" lang="fr-FR" sz="1200" b="1" i="0" u="none" strike="noStrike" cap="none" normalizeH="0" baseline="0" noProof="0" dirty="0">
                <a:ln>
                  <a:noFill/>
                </a:ln>
                <a:solidFill>
                  <a:schemeClr val="tx2"/>
                </a:solidFill>
                <a:uLnTx/>
                <a:uFillTx/>
                <a:ea typeface="+mn-ea"/>
                <a:cs typeface="Arial" panose="020B0604020202020204" pitchFamily="34" charset="0"/>
              </a:rPr>
              <a:t>dans le groupe d’âge ciblé des 9 à 14 ans.</a:t>
            </a:r>
          </a:p>
        </p:txBody>
      </p:sp>
      <p:grpSp>
        <p:nvGrpSpPr>
          <p:cNvPr id="43" name="Group 42">
            <a:extLst>
              <a:ext uri="{FF2B5EF4-FFF2-40B4-BE49-F238E27FC236}">
                <a16:creationId xmlns:a16="http://schemas.microsoft.com/office/drawing/2014/main" id="{DE4B26A4-6672-4806-914F-4A72A9F395B9}"/>
              </a:ext>
            </a:extLst>
          </p:cNvPr>
          <p:cNvGrpSpPr/>
          <p:nvPr/>
        </p:nvGrpSpPr>
        <p:grpSpPr>
          <a:xfrm>
            <a:off x="9282744" y="1441502"/>
            <a:ext cx="594360" cy="594360"/>
            <a:chOff x="4283281" y="1705112"/>
            <a:chExt cx="594360" cy="594360"/>
          </a:xfrm>
          <a:solidFill>
            <a:schemeClr val="tx2"/>
          </a:solidFill>
        </p:grpSpPr>
        <p:sp>
          <p:nvSpPr>
            <p:cNvPr id="44" name="Oval 43">
              <a:extLst>
                <a:ext uri="{FF2B5EF4-FFF2-40B4-BE49-F238E27FC236}">
                  <a16:creationId xmlns:a16="http://schemas.microsoft.com/office/drawing/2014/main" id="{620F5800-49E3-4505-A196-999E6C44D09D}"/>
                </a:ext>
              </a:extLst>
            </p:cNvPr>
            <p:cNvSpPr>
              <a:spLocks noChangeAspect="1"/>
            </p:cNvSpPr>
            <p:nvPr/>
          </p:nvSpPr>
          <p:spPr>
            <a:xfrm>
              <a:off x="4283281" y="1705112"/>
              <a:ext cx="594360" cy="594360"/>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pic>
          <p:nvPicPr>
            <p:cNvPr id="45" name="Graphic 44">
              <a:extLst>
                <a:ext uri="{FF2B5EF4-FFF2-40B4-BE49-F238E27FC236}">
                  <a16:creationId xmlns:a16="http://schemas.microsoft.com/office/drawing/2014/main" id="{C66CD639-75F1-4251-8636-BDAE42BD5939}"/>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4402819" y="1824650"/>
              <a:ext cx="355284" cy="355284"/>
            </a:xfrm>
            <a:prstGeom prst="rect">
              <a:avLst/>
            </a:prstGeom>
          </p:spPr>
        </p:pic>
      </p:grpSp>
      <p:sp>
        <p:nvSpPr>
          <p:cNvPr id="3" name="TextBox 2">
            <a:extLst>
              <a:ext uri="{FF2B5EF4-FFF2-40B4-BE49-F238E27FC236}">
                <a16:creationId xmlns:a16="http://schemas.microsoft.com/office/drawing/2014/main" id="{45F8F3F1-0632-4282-A0DB-1EF317FC0236}"/>
              </a:ext>
            </a:extLst>
          </p:cNvPr>
          <p:cNvSpPr txBox="1"/>
          <p:nvPr/>
        </p:nvSpPr>
        <p:spPr>
          <a:xfrm>
            <a:off x="9757565" y="5670038"/>
            <a:ext cx="2018925" cy="200842"/>
          </a:xfrm>
          <a:prstGeom prst="rect">
            <a:avLst/>
          </a:prstGeom>
          <a:noFill/>
        </p:spPr>
        <p:txBody>
          <a:bodyPr wrap="square" lIns="0" tIns="0" rIns="0" bIns="0" rtlCol="0">
            <a:noAutofit/>
          </a:bodyPr>
          <a:lstStyle/>
          <a:p>
            <a:pPr algn="l"/>
            <a:r>
              <a:rPr kumimoji="0" lang="fr-FR" sz="700" strike="noStrike" normalizeH="0" noProof="0" dirty="0">
                <a:ln>
                  <a:noFill/>
                </a:ln>
                <a:solidFill>
                  <a:schemeClr val="tx2"/>
                </a:solidFill>
                <a:uLnTx/>
                <a:uFillTx/>
              </a:rPr>
              <a:t>*Toutes les études font l’objet d’un suivi à long terme. </a:t>
            </a:r>
          </a:p>
        </p:txBody>
      </p:sp>
      <p:sp>
        <p:nvSpPr>
          <p:cNvPr id="2" name="4. Footnote">
            <a:extLst>
              <a:ext uri="{FF2B5EF4-FFF2-40B4-BE49-F238E27FC236}">
                <a16:creationId xmlns:a16="http://schemas.microsoft.com/office/drawing/2014/main" id="{834C512C-D134-DD83-202B-07709BA6194C}"/>
              </a:ext>
            </a:extLst>
          </p:cNvPr>
          <p:cNvSpPr txBox="1">
            <a:spLocks/>
          </p:cNvSpPr>
          <p:nvPr>
            <p:custDataLst>
              <p:tags r:id="rId22"/>
            </p:custDataLst>
          </p:nvPr>
        </p:nvSpPr>
        <p:spPr>
          <a:xfrm>
            <a:off x="380999" y="6148455"/>
            <a:ext cx="11704983" cy="276999"/>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marL="0" indent="0">
              <a:defRPr/>
            </a:pPr>
            <a:r>
              <a:rPr kumimoji="0" lang="en-US" sz="600" b="0" i="0" u="none" strike="noStrike" kern="1200" cap="none" spc="0" normalizeH="0" baseline="0" noProof="0" dirty="0">
                <a:ln>
                  <a:noFill/>
                </a:ln>
                <a:solidFill>
                  <a:schemeClr val="tx1">
                    <a:lumMod val="65000"/>
                    <a:lumOff val="35000"/>
                  </a:schemeClr>
                </a:solidFill>
                <a:effectLst/>
                <a:uLnTx/>
                <a:uFillTx/>
                <a:latin typeface="+mj-lt"/>
                <a:cs typeface="Arial"/>
              </a:rPr>
              <a:t>1. </a:t>
            </a:r>
            <a:r>
              <a:rPr lang="en-US" sz="600" dirty="0">
                <a:solidFill>
                  <a:schemeClr val="tx1">
                    <a:lumMod val="65000"/>
                    <a:lumOff val="35000"/>
                  </a:schemeClr>
                </a:solidFill>
                <a:latin typeface="+mj-lt"/>
                <a:cs typeface="Arial"/>
              </a:rPr>
              <a:t>Barnabas R, Brown E, Onono M, et al. Efficacy of Single-Dose HPV Vaccination Among Young African. </a:t>
            </a:r>
            <a:r>
              <a:rPr lang="en-US" sz="600" i="1" dirty="0">
                <a:solidFill>
                  <a:schemeClr val="tx1">
                    <a:lumMod val="65000"/>
                    <a:lumOff val="35000"/>
                  </a:schemeClr>
                </a:solidFill>
                <a:latin typeface="+mj-lt"/>
                <a:cs typeface="Arial"/>
              </a:rPr>
              <a:t>NEJM Evidence. </a:t>
            </a:r>
            <a:r>
              <a:rPr lang="en-US" sz="600" dirty="0">
                <a:solidFill>
                  <a:schemeClr val="tx1">
                    <a:lumMod val="65000"/>
                    <a:lumOff val="35000"/>
                  </a:schemeClr>
                </a:solidFill>
                <a:latin typeface="+mj-lt"/>
                <a:cs typeface="Arial"/>
              </a:rPr>
              <a:t>2022. </a:t>
            </a:r>
            <a:r>
              <a:rPr lang="en-US" sz="600" dirty="0">
                <a:solidFill>
                  <a:schemeClr val="tx1">
                    <a:lumMod val="65000"/>
                    <a:lumOff val="35000"/>
                  </a:schemeClr>
                </a:solidFill>
                <a:latin typeface="+mj-lt"/>
                <a:cs typeface="Arial"/>
                <a:hlinkClick r:id="rId33">
                  <a:extLst>
                    <a:ext uri="{A12FA001-AC4F-418D-AE19-62706E023703}">
                      <ahyp:hlinkClr xmlns:ahyp="http://schemas.microsoft.com/office/drawing/2018/hyperlinkcolor" val="tx"/>
                    </a:ext>
                  </a:extLst>
                </a:hlinkClick>
              </a:rPr>
              <a:t>doi: 10.1056/EVIDoa2100056</a:t>
            </a:r>
            <a:r>
              <a:rPr lang="en-US" sz="600" dirty="0">
                <a:solidFill>
                  <a:schemeClr val="tx1">
                    <a:lumMod val="65000"/>
                    <a:lumOff val="35000"/>
                  </a:schemeClr>
                </a:solidFill>
                <a:latin typeface="+mj-lt"/>
                <a:cs typeface="Arial"/>
              </a:rPr>
              <a:t>.</a:t>
            </a:r>
            <a:r>
              <a:rPr kumimoji="0" lang="en-US" sz="600" b="0" i="0" u="none" strike="noStrike" kern="1200" cap="none" spc="0" normalizeH="0" baseline="0" noProof="0" dirty="0">
                <a:ln>
                  <a:noFill/>
                </a:ln>
                <a:solidFill>
                  <a:schemeClr val="tx1">
                    <a:lumMod val="65000"/>
                    <a:lumOff val="35000"/>
                  </a:schemeClr>
                </a:solidFill>
                <a:effectLst/>
                <a:uLnTx/>
                <a:uFillTx/>
                <a:latin typeface="+mj-lt"/>
                <a:cs typeface="Arial"/>
              </a:rPr>
              <a:t> </a:t>
            </a:r>
            <a:r>
              <a:rPr kumimoji="0" lang="en-US" sz="600" strike="noStrike" kern="1200" spc="0" normalizeH="0" noProof="0" dirty="0">
                <a:ln>
                  <a:noFill/>
                </a:ln>
                <a:solidFill>
                  <a:schemeClr val="tx1">
                    <a:lumMod val="65000"/>
                    <a:lumOff val="35000"/>
                  </a:schemeClr>
                </a:solidFill>
                <a:effectLst/>
                <a:uLnTx/>
                <a:uFillTx/>
                <a:latin typeface="+mj-lt"/>
                <a:cs typeface="Arial"/>
              </a:rPr>
              <a:t>| 2. Watson-Jones D, </a:t>
            </a:r>
            <a:r>
              <a:rPr kumimoji="0" lang="en-US" sz="600" strike="noStrike" kern="1200" spc="0" normalizeH="0" noProof="0" dirty="0" err="1">
                <a:ln>
                  <a:noFill/>
                </a:ln>
                <a:solidFill>
                  <a:schemeClr val="tx1">
                    <a:lumMod val="65000"/>
                    <a:lumOff val="35000"/>
                  </a:schemeClr>
                </a:solidFill>
                <a:effectLst/>
                <a:uLnTx/>
                <a:uFillTx/>
                <a:latin typeface="+mj-lt"/>
                <a:cs typeface="Arial"/>
              </a:rPr>
              <a:t>Changalucha</a:t>
            </a:r>
            <a:r>
              <a:rPr kumimoji="0" lang="en-US" sz="600" strike="noStrike" kern="1200" spc="0" normalizeH="0" noProof="0" dirty="0">
                <a:ln>
                  <a:noFill/>
                </a:ln>
                <a:solidFill>
                  <a:schemeClr val="tx1">
                    <a:lumMod val="65000"/>
                    <a:lumOff val="35000"/>
                  </a:schemeClr>
                </a:solidFill>
                <a:effectLst/>
                <a:uLnTx/>
                <a:uFillTx/>
                <a:latin typeface="+mj-lt"/>
                <a:cs typeface="Arial"/>
              </a:rPr>
              <a:t> J, Whitworth H, et al. Immunogenicity and Safety Results Comparing Single Dose </a:t>
            </a:r>
            <a:r>
              <a:rPr lang="en-US" sz="600" dirty="0">
                <a:solidFill>
                  <a:schemeClr val="tx1">
                    <a:lumMod val="65000"/>
                    <a:lumOff val="35000"/>
                  </a:schemeClr>
                </a:solidFill>
                <a:latin typeface="+mj-lt"/>
                <a:cs typeface="Arial"/>
              </a:rPr>
              <a:t>H</a:t>
            </a:r>
            <a:r>
              <a:rPr kumimoji="0" lang="en-US" sz="600" strike="noStrike" kern="1200" spc="0" normalizeH="0" noProof="0" dirty="0">
                <a:ln>
                  <a:noFill/>
                </a:ln>
                <a:solidFill>
                  <a:schemeClr val="tx1">
                    <a:lumMod val="65000"/>
                    <a:lumOff val="35000"/>
                  </a:schemeClr>
                </a:solidFill>
                <a:effectLst/>
                <a:uLnTx/>
                <a:uFillTx/>
                <a:latin typeface="+mj-lt"/>
                <a:cs typeface="Arial"/>
              </a:rPr>
              <a:t>uman Papillomavirus Vaccine with Two or Three Doses in Tanzanian girls - the </a:t>
            </a:r>
            <a:r>
              <a:rPr kumimoji="0" lang="en-US" sz="600" strike="noStrike" kern="1200" spc="0" normalizeH="0" noProof="0" dirty="0" err="1">
                <a:ln>
                  <a:noFill/>
                </a:ln>
                <a:solidFill>
                  <a:schemeClr val="tx1">
                    <a:lumMod val="65000"/>
                    <a:lumOff val="35000"/>
                  </a:schemeClr>
                </a:solidFill>
                <a:effectLst/>
                <a:uLnTx/>
                <a:uFillTx/>
                <a:latin typeface="+mj-lt"/>
                <a:cs typeface="Arial"/>
              </a:rPr>
              <a:t>DoRIS</a:t>
            </a:r>
            <a:r>
              <a:rPr kumimoji="0" lang="en-US" sz="600" strike="noStrike" kern="1200" spc="0" normalizeH="0" noProof="0" dirty="0">
                <a:ln>
                  <a:noFill/>
                </a:ln>
                <a:solidFill>
                  <a:schemeClr val="tx1">
                    <a:lumMod val="65000"/>
                    <a:lumOff val="35000"/>
                  </a:schemeClr>
                </a:solidFill>
                <a:effectLst/>
                <a:uLnTx/>
                <a:uFillTx/>
                <a:latin typeface="+mj-lt"/>
                <a:cs typeface="Arial"/>
              </a:rPr>
              <a:t> </a:t>
            </a:r>
            <a:r>
              <a:rPr lang="en-US" sz="600" dirty="0" err="1">
                <a:solidFill>
                  <a:schemeClr val="tx1">
                    <a:lumMod val="65000"/>
                    <a:lumOff val="35000"/>
                  </a:schemeClr>
                </a:solidFill>
                <a:latin typeface="+mj-lt"/>
                <a:cs typeface="Arial"/>
              </a:rPr>
              <a:t>R</a:t>
            </a:r>
            <a:r>
              <a:rPr kumimoji="0" lang="en-US" sz="600" strike="noStrike" kern="1200" spc="0" normalizeH="0" noProof="0" dirty="0" err="1">
                <a:ln>
                  <a:noFill/>
                </a:ln>
                <a:solidFill>
                  <a:schemeClr val="tx1">
                    <a:lumMod val="65000"/>
                    <a:lumOff val="35000"/>
                  </a:schemeClr>
                </a:solidFill>
                <a:effectLst/>
                <a:uLnTx/>
                <a:uFillTx/>
                <a:latin typeface="+mj-lt"/>
                <a:cs typeface="Arial"/>
              </a:rPr>
              <a:t>andomised</a:t>
            </a:r>
            <a:r>
              <a:rPr kumimoji="0" lang="en-US" sz="600" strike="noStrike" kern="1200" spc="0" normalizeH="0" noProof="0" dirty="0">
                <a:ln>
                  <a:noFill/>
                </a:ln>
                <a:solidFill>
                  <a:schemeClr val="tx1">
                    <a:lumMod val="65000"/>
                    <a:lumOff val="35000"/>
                  </a:schemeClr>
                </a:solidFill>
                <a:effectLst/>
                <a:uLnTx/>
                <a:uFillTx/>
                <a:latin typeface="+mj-lt"/>
                <a:cs typeface="Arial"/>
              </a:rPr>
              <a:t> Trial. </a:t>
            </a:r>
            <a:r>
              <a:rPr kumimoji="0" lang="en-US" sz="600" i="1" strike="noStrike" kern="1200" spc="0" normalizeH="0" noProof="0" dirty="0">
                <a:ln>
                  <a:noFill/>
                </a:ln>
                <a:solidFill>
                  <a:schemeClr val="tx1">
                    <a:lumMod val="65000"/>
                    <a:lumOff val="35000"/>
                  </a:schemeClr>
                </a:solidFill>
                <a:effectLst/>
                <a:uLnTx/>
                <a:uFillTx/>
                <a:latin typeface="+mj-lt"/>
                <a:cs typeface="Arial"/>
              </a:rPr>
              <a:t>Lancet</a:t>
            </a:r>
            <a:r>
              <a:rPr kumimoji="0" lang="en-US" sz="600" strike="noStrike" kern="1200" spc="0" normalizeH="0" noProof="0" dirty="0">
                <a:ln>
                  <a:noFill/>
                </a:ln>
                <a:solidFill>
                  <a:schemeClr val="tx1">
                    <a:lumMod val="65000"/>
                    <a:lumOff val="35000"/>
                  </a:schemeClr>
                </a:solidFill>
                <a:effectLst/>
                <a:uLnTx/>
                <a:uFillTx/>
                <a:latin typeface="+mj-lt"/>
                <a:cs typeface="Arial"/>
              </a:rPr>
              <a:t>. Preprint posted online March 11, 2022. </a:t>
            </a:r>
            <a:r>
              <a:rPr kumimoji="0" lang="en-US" sz="600" strike="noStrike" kern="1200" spc="0" normalizeH="0" noProof="0" dirty="0">
                <a:ln>
                  <a:noFill/>
                </a:ln>
                <a:solidFill>
                  <a:schemeClr val="tx1">
                    <a:lumMod val="65000"/>
                    <a:lumOff val="35000"/>
                  </a:schemeClr>
                </a:solidFill>
                <a:effectLst/>
                <a:uLnTx/>
                <a:uFillTx/>
                <a:latin typeface="+mj-lt"/>
                <a:cs typeface="Arial"/>
                <a:hlinkClick r:id="rId34">
                  <a:extLst>
                    <a:ext uri="{A12FA001-AC4F-418D-AE19-62706E023703}">
                      <ahyp:hlinkClr xmlns:ahyp="http://schemas.microsoft.com/office/drawing/2018/hyperlinkcolor" val="tx"/>
                    </a:ext>
                  </a:extLst>
                </a:hlinkClick>
              </a:rPr>
              <a:t>https://dx.doi.org/10.2139/ssrn.4055429</a:t>
            </a:r>
            <a:r>
              <a:rPr kumimoji="0" lang="en-US" sz="600" strike="noStrike" kern="1200" spc="0" normalizeH="0" noProof="0" dirty="0">
                <a:ln>
                  <a:noFill/>
                </a:ln>
                <a:solidFill>
                  <a:schemeClr val="tx1">
                    <a:lumMod val="65000"/>
                    <a:lumOff val="35000"/>
                  </a:schemeClr>
                </a:solidFill>
                <a:effectLst/>
                <a:uLnTx/>
                <a:uFillTx/>
                <a:latin typeface="+mj-lt"/>
                <a:cs typeface="Arial"/>
              </a:rPr>
              <a:t>.</a:t>
            </a:r>
            <a:r>
              <a:rPr lang="en-US" sz="600" dirty="0">
                <a:solidFill>
                  <a:schemeClr val="tx1">
                    <a:lumMod val="65000"/>
                    <a:lumOff val="35000"/>
                  </a:schemeClr>
                </a:solidFill>
                <a:latin typeface="+mj-lt"/>
                <a:cs typeface="Arial"/>
              </a:rPr>
              <a:t> </a:t>
            </a:r>
            <a:r>
              <a:rPr kumimoji="0" lang="en-US" sz="600" strike="noStrike" kern="1200" spc="0" normalizeH="0" noProof="0" dirty="0">
                <a:ln>
                  <a:noFill/>
                </a:ln>
                <a:solidFill>
                  <a:schemeClr val="tx1">
                    <a:lumMod val="65000"/>
                    <a:lumOff val="35000"/>
                  </a:schemeClr>
                </a:solidFill>
                <a:effectLst/>
                <a:uLnTx/>
                <a:uFillTx/>
                <a:latin typeface="+mj-lt"/>
                <a:cs typeface="Arial"/>
              </a:rPr>
              <a:t> | 3</a:t>
            </a:r>
            <a:r>
              <a:rPr lang="en-US" sz="600" dirty="0">
                <a:solidFill>
                  <a:schemeClr val="tx1">
                    <a:lumMod val="65000"/>
                    <a:lumOff val="35000"/>
                  </a:schemeClr>
                </a:solidFill>
                <a:latin typeface="+mj-lt"/>
                <a:cs typeface="Arial"/>
              </a:rPr>
              <a:t>. Basu P, Malvi SG, Joshi S, et al. Vaccine efficacy against persistent human papillomavirus (HPV) 16/18 infection at 10 years after one, two, and three doses of quadrivalent HPV vaccine in girls in India: a </a:t>
            </a:r>
            <a:r>
              <a:rPr lang="en-US" sz="600" dirty="0" err="1">
                <a:solidFill>
                  <a:schemeClr val="tx1">
                    <a:lumMod val="65000"/>
                    <a:lumOff val="35000"/>
                  </a:schemeClr>
                </a:solidFill>
                <a:latin typeface="+mj-lt"/>
                <a:cs typeface="Arial"/>
              </a:rPr>
              <a:t>multicentre</a:t>
            </a:r>
            <a:r>
              <a:rPr lang="en-US" sz="600" dirty="0">
                <a:solidFill>
                  <a:schemeClr val="tx1">
                    <a:lumMod val="65000"/>
                    <a:lumOff val="35000"/>
                  </a:schemeClr>
                </a:solidFill>
                <a:latin typeface="+mj-lt"/>
                <a:cs typeface="Arial"/>
              </a:rPr>
              <a:t>, prospective, cohort study [published correction appears in Lancet Oncol. 2022 Jan;23(1):e16]. </a:t>
            </a:r>
            <a:r>
              <a:rPr lang="en-US" sz="600" i="1" dirty="0">
                <a:solidFill>
                  <a:schemeClr val="tx1">
                    <a:lumMod val="65000"/>
                    <a:lumOff val="35000"/>
                  </a:schemeClr>
                </a:solidFill>
                <a:latin typeface="+mj-lt"/>
                <a:cs typeface="Arial"/>
              </a:rPr>
              <a:t>Lancet Oncology</a:t>
            </a:r>
            <a:r>
              <a:rPr lang="en-US" sz="600" dirty="0">
                <a:solidFill>
                  <a:schemeClr val="tx1">
                    <a:lumMod val="65000"/>
                    <a:lumOff val="35000"/>
                  </a:schemeClr>
                </a:solidFill>
                <a:latin typeface="+mj-lt"/>
                <a:cs typeface="Arial"/>
              </a:rPr>
              <a:t>. 2021;22(11):1518-1529. </a:t>
            </a:r>
            <a:r>
              <a:rPr lang="en-US" sz="600" dirty="0">
                <a:solidFill>
                  <a:schemeClr val="tx1">
                    <a:lumMod val="65000"/>
                    <a:lumOff val="35000"/>
                  </a:schemeClr>
                </a:solidFill>
                <a:latin typeface="+mj-lt"/>
                <a:cs typeface="Arial"/>
                <a:hlinkClick r:id="rId35">
                  <a:extLst>
                    <a:ext uri="{A12FA001-AC4F-418D-AE19-62706E023703}">
                      <ahyp:hlinkClr xmlns:ahyp="http://schemas.microsoft.com/office/drawing/2018/hyperlinkcolor" val="tx"/>
                    </a:ext>
                  </a:extLst>
                </a:hlinkClick>
              </a:rPr>
              <a:t>doi:10.1016/S1470-2045(21)00453-8</a:t>
            </a:r>
            <a:r>
              <a:rPr lang="en-US" sz="600" dirty="0">
                <a:solidFill>
                  <a:schemeClr val="tx1">
                    <a:lumMod val="65000"/>
                    <a:lumOff val="35000"/>
                  </a:schemeClr>
                </a:solidFill>
                <a:latin typeface="+mj-lt"/>
                <a:cs typeface="Arial"/>
              </a:rPr>
              <a:t>. </a:t>
            </a:r>
            <a:r>
              <a:rPr kumimoji="0" lang="en-US" sz="600" strike="noStrike" kern="1200" spc="0" normalizeH="0" noProof="0" dirty="0">
                <a:ln>
                  <a:noFill/>
                </a:ln>
                <a:solidFill>
                  <a:schemeClr val="tx1">
                    <a:lumMod val="65000"/>
                    <a:lumOff val="35000"/>
                  </a:schemeClr>
                </a:solidFill>
                <a:effectLst/>
                <a:uLnTx/>
                <a:uFillTx/>
                <a:latin typeface="+mj-lt"/>
                <a:cs typeface="Arial"/>
              </a:rPr>
              <a:t>| 4. Kreimer AR, Sampson JN, Porras C, et al. Evaluation of Durability of a Single Dose of the Bivalent HPV Vaccine: The CVT Trial. </a:t>
            </a:r>
            <a:r>
              <a:rPr kumimoji="0" lang="en-US" sz="600" i="1" strike="noStrike" kern="1200" spc="0" normalizeH="0" noProof="0" dirty="0">
                <a:ln>
                  <a:noFill/>
                </a:ln>
                <a:solidFill>
                  <a:schemeClr val="tx1">
                    <a:lumMod val="65000"/>
                    <a:lumOff val="35000"/>
                  </a:schemeClr>
                </a:solidFill>
                <a:effectLst/>
                <a:uLnTx/>
                <a:uFillTx/>
                <a:latin typeface="+mj-lt"/>
                <a:cs typeface="Arial"/>
              </a:rPr>
              <a:t>Journal of the National Cancer Institute</a:t>
            </a:r>
            <a:r>
              <a:rPr kumimoji="0" lang="en-US" sz="600" strike="noStrike" kern="1200" spc="0" normalizeH="0" noProof="0" dirty="0">
                <a:ln>
                  <a:noFill/>
                </a:ln>
                <a:solidFill>
                  <a:schemeClr val="tx1">
                    <a:lumMod val="65000"/>
                    <a:lumOff val="35000"/>
                  </a:schemeClr>
                </a:solidFill>
                <a:effectLst/>
                <a:uLnTx/>
                <a:uFillTx/>
                <a:latin typeface="+mj-lt"/>
                <a:cs typeface="Arial"/>
              </a:rPr>
              <a:t>. 2020;112(10):1038-1046. </a:t>
            </a:r>
            <a:r>
              <a:rPr kumimoji="0" lang="en-US" sz="600" strike="noStrike" kern="1200" spc="0" normalizeH="0" noProof="0" dirty="0">
                <a:ln>
                  <a:noFill/>
                </a:ln>
                <a:solidFill>
                  <a:schemeClr val="tx1">
                    <a:lumMod val="65000"/>
                    <a:lumOff val="35000"/>
                  </a:schemeClr>
                </a:solidFill>
                <a:effectLst/>
                <a:uLnTx/>
                <a:uFillTx/>
                <a:latin typeface="+mj-lt"/>
                <a:cs typeface="Arial"/>
                <a:hlinkClick r:id="rId36">
                  <a:extLst>
                    <a:ext uri="{A12FA001-AC4F-418D-AE19-62706E023703}">
                      <ahyp:hlinkClr xmlns:ahyp="http://schemas.microsoft.com/office/drawing/2018/hyperlinkcolor" val="tx"/>
                    </a:ext>
                  </a:extLst>
                </a:hlinkClick>
              </a:rPr>
              <a:t>doi:10.1093/jnci/djaa011</a:t>
            </a:r>
            <a:r>
              <a:rPr kumimoji="0" lang="en-US" sz="600" strike="noStrike" kern="1200" spc="0" normalizeH="0" noProof="0" dirty="0">
                <a:ln>
                  <a:noFill/>
                </a:ln>
                <a:solidFill>
                  <a:schemeClr val="tx1">
                    <a:lumMod val="65000"/>
                    <a:lumOff val="35000"/>
                  </a:schemeClr>
                </a:solidFill>
                <a:effectLst/>
                <a:uLnTx/>
                <a:uFillTx/>
                <a:latin typeface="+mj-lt"/>
                <a:cs typeface="Arial"/>
              </a:rPr>
              <a:t>.</a:t>
            </a:r>
            <a:r>
              <a:rPr lang="en-US" sz="600" dirty="0">
                <a:solidFill>
                  <a:schemeClr val="tx1">
                    <a:lumMod val="65000"/>
                    <a:lumOff val="35000"/>
                  </a:schemeClr>
                </a:solidFill>
                <a:latin typeface="+mj-lt"/>
                <a:cs typeface="Arial"/>
              </a:rPr>
              <a:t> </a:t>
            </a:r>
            <a:endParaRPr kumimoji="0" lang="en-US" sz="600" strike="noStrike" kern="1200" spc="0" normalizeH="0" noProof="0" dirty="0">
              <a:ln>
                <a:noFill/>
              </a:ln>
              <a:solidFill>
                <a:schemeClr val="tx1">
                  <a:lumMod val="65000"/>
                  <a:lumOff val="35000"/>
                </a:schemeClr>
              </a:solidFill>
              <a:effectLst/>
              <a:uLnTx/>
              <a:uFillTx/>
              <a:latin typeface="+mj-lt"/>
            </a:endParaRPr>
          </a:p>
        </p:txBody>
      </p:sp>
    </p:spTree>
    <p:extLst>
      <p:ext uri="{BB962C8B-B14F-4D97-AF65-F5344CB8AC3E}">
        <p14:creationId xmlns:p14="http://schemas.microsoft.com/office/powerpoint/2010/main" val="974674295"/>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82550" y="369360"/>
            <a:ext cx="12026899" cy="869909"/>
          </a:xfrm>
        </p:spPr>
        <p:txBody>
          <a:bodyPr lIns="91440" tIns="45720" rIns="91440" bIns="45720" anchor="t"/>
          <a:lstStyle/>
          <a:p>
            <a:r>
              <a:rPr lang="fr-FR" sz="4000" b="1"/>
              <a:t>Dose unique - Thèmes et questions clés</a:t>
            </a:r>
          </a:p>
        </p:txBody>
      </p:sp>
      <p:sp>
        <p:nvSpPr>
          <p:cNvPr id="10" name="TextBox 9">
            <a:extLst>
              <a:ext uri="{FF2B5EF4-FFF2-40B4-BE49-F238E27FC236}">
                <a16:creationId xmlns:a16="http://schemas.microsoft.com/office/drawing/2014/main" id="{7B04939D-6AAA-30D8-ABDD-B6AF09DA397E}"/>
              </a:ext>
            </a:extLst>
          </p:cNvPr>
          <p:cNvSpPr txBox="1"/>
          <p:nvPr/>
        </p:nvSpPr>
        <p:spPr>
          <a:xfrm>
            <a:off x="524055" y="2062406"/>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fr-FR" sz="2600">
                <a:solidFill>
                  <a:schemeClr val="accent1"/>
                </a:solidFill>
              </a:rPr>
              <a:t>Niveau de protection d’une dose unique  </a:t>
            </a:r>
          </a:p>
        </p:txBody>
      </p:sp>
      <p:sp>
        <p:nvSpPr>
          <p:cNvPr id="16" name="TextBox 15">
            <a:extLst>
              <a:ext uri="{FF2B5EF4-FFF2-40B4-BE49-F238E27FC236}">
                <a16:creationId xmlns:a16="http://schemas.microsoft.com/office/drawing/2014/main" id="{700E3DAB-EC21-4816-2990-57749C044C30}"/>
              </a:ext>
            </a:extLst>
          </p:cNvPr>
          <p:cNvSpPr txBox="1"/>
          <p:nvPr/>
        </p:nvSpPr>
        <p:spPr>
          <a:xfrm>
            <a:off x="524055" y="4869571"/>
            <a:ext cx="11137392" cy="1313666"/>
          </a:xfrm>
          <a:prstGeom prst="rect">
            <a:avLst/>
          </a:prstGeom>
          <a:solidFill>
            <a:schemeClr val="accent1">
              <a:lumMod val="60000"/>
              <a:lumOff val="40000"/>
            </a:schemeClr>
          </a:solidFill>
        </p:spPr>
        <p:txBody>
          <a:bodyPr wrap="square" lIns="182880" tIns="45720" rIns="91440" bIns="45720" rtlCol="0" anchor="ctr" anchorCtr="0">
            <a:noAutofit/>
          </a:bodyPr>
          <a:lstStyle/>
          <a:p>
            <a:r>
              <a:rPr lang="fr-FR" sz="2400" dirty="0">
                <a:solidFill>
                  <a:schemeClr val="accent1"/>
                </a:solidFill>
                <a:ea typeface="+mn-lt"/>
                <a:cs typeface="+mn-lt"/>
              </a:rPr>
              <a:t>Un schéma à dose unique serait-il applicable à différentes populations </a:t>
            </a:r>
            <a:r>
              <a:rPr lang="en-US" sz="2400" dirty="0">
                <a:solidFill>
                  <a:schemeClr val="accent1"/>
                </a:solidFill>
              </a:rPr>
              <a:t>?</a:t>
            </a:r>
          </a:p>
          <a:p>
            <a:pPr marL="285750" indent="-285750">
              <a:buFont typeface="Arial,Sans-Serif"/>
              <a:buChar char="•"/>
            </a:pPr>
            <a:r>
              <a:rPr lang="fr-FR" sz="1600" dirty="0">
                <a:solidFill>
                  <a:schemeClr val="accent1"/>
                </a:solidFill>
                <a:ea typeface="+mn-lt"/>
                <a:cs typeface="+mn-lt"/>
              </a:rPr>
              <a:t>Dans tous les groupes d’âge</a:t>
            </a:r>
          </a:p>
          <a:p>
            <a:pPr marL="285750" indent="-285750">
              <a:buFont typeface="Arial,Sans-Serif"/>
              <a:buChar char="•"/>
            </a:pPr>
            <a:r>
              <a:rPr lang="fr-FR" sz="1600" dirty="0">
                <a:solidFill>
                  <a:schemeClr val="accent1"/>
                </a:solidFill>
                <a:ea typeface="+mn-lt"/>
                <a:cs typeface="+mn-lt"/>
              </a:rPr>
              <a:t>Dans toutes les régions géographiques</a:t>
            </a:r>
          </a:p>
          <a:p>
            <a:pPr marL="285750" indent="-285750">
              <a:buFont typeface="Arial" panose="020B0604020202020204" pitchFamily="34" charset="0"/>
              <a:buChar char="•"/>
            </a:pPr>
            <a:r>
              <a:rPr lang="en-US" sz="1600" dirty="0">
                <a:solidFill>
                  <a:schemeClr val="accent1"/>
                </a:solidFill>
              </a:rPr>
              <a:t>Males</a:t>
            </a:r>
          </a:p>
          <a:p>
            <a:pPr marL="285750" indent="-285750">
              <a:buFont typeface="Arial" panose="020B0604020202020204" pitchFamily="34" charset="0"/>
              <a:buChar char="•"/>
            </a:pPr>
            <a:r>
              <a:rPr lang="en-US" sz="1600" dirty="0">
                <a:solidFill>
                  <a:schemeClr val="accent1"/>
                </a:solidFill>
              </a:rPr>
              <a:t>PLWH</a:t>
            </a:r>
          </a:p>
        </p:txBody>
      </p:sp>
      <p:sp>
        <p:nvSpPr>
          <p:cNvPr id="3" name="TextBox 2">
            <a:extLst>
              <a:ext uri="{FF2B5EF4-FFF2-40B4-BE49-F238E27FC236}">
                <a16:creationId xmlns:a16="http://schemas.microsoft.com/office/drawing/2014/main" id="{DCEEC9EE-C173-C081-19B6-67955EA92BA7}"/>
              </a:ext>
            </a:extLst>
          </p:cNvPr>
          <p:cNvSpPr txBox="1"/>
          <p:nvPr/>
        </p:nvSpPr>
        <p:spPr>
          <a:xfrm>
            <a:off x="524054" y="3004149"/>
            <a:ext cx="11137392" cy="731520"/>
          </a:xfrm>
          <a:prstGeom prst="rect">
            <a:avLst/>
          </a:prstGeom>
          <a:solidFill>
            <a:schemeClr val="accent4"/>
          </a:solidFill>
          <a:ln w="63500">
            <a:solidFill>
              <a:schemeClr val="accent2"/>
            </a:solidFill>
          </a:ln>
        </p:spPr>
        <p:txBody>
          <a:bodyPr wrap="square" lIns="182880" tIns="45720" rIns="91440" bIns="45720" rtlCol="0" anchor="ctr" anchorCtr="0">
            <a:noAutofit/>
          </a:bodyPr>
          <a:lstStyle/>
          <a:p>
            <a:endParaRPr lang="en-US" sz="2600" dirty="0">
              <a:solidFill>
                <a:schemeClr val="accent1"/>
              </a:solidFill>
            </a:endParaRPr>
          </a:p>
          <a:p>
            <a:r>
              <a:rPr lang="fr-FR" sz="2500" b="1" spc="-10" dirty="0">
                <a:solidFill>
                  <a:schemeClr val="accent1"/>
                </a:solidFill>
              </a:rPr>
              <a:t>La</a:t>
            </a:r>
            <a:r>
              <a:rPr lang="fr-FR" sz="2500" b="1" spc="-10" dirty="0">
                <a:solidFill>
                  <a:schemeClr val="accent1"/>
                </a:solidFill>
                <a:ea typeface="+mn-lt"/>
                <a:cs typeface="+mn-lt"/>
              </a:rPr>
              <a:t> protection par dose unique est-elle semblable à celle des schémas </a:t>
            </a:r>
            <a:r>
              <a:rPr lang="fr-FR" sz="2500" b="1" spc="-10" dirty="0" err="1">
                <a:solidFill>
                  <a:schemeClr val="accent1"/>
                </a:solidFill>
                <a:ea typeface="+mn-lt"/>
                <a:cs typeface="+mn-lt"/>
              </a:rPr>
              <a:t>multidoses</a:t>
            </a:r>
            <a:r>
              <a:rPr lang="fr-FR" sz="2500" b="1" spc="-10" dirty="0">
                <a:solidFill>
                  <a:schemeClr val="accent1"/>
                </a:solidFill>
                <a:ea typeface="+mn-lt"/>
                <a:cs typeface="+mn-lt"/>
              </a:rPr>
              <a:t> ?</a:t>
            </a:r>
          </a:p>
          <a:p>
            <a:endParaRPr lang="en-US" sz="2600" b="1" dirty="0">
              <a:solidFill>
                <a:schemeClr val="accent1"/>
              </a:solidFill>
            </a:endParaRPr>
          </a:p>
        </p:txBody>
      </p:sp>
      <p:sp>
        <p:nvSpPr>
          <p:cNvPr id="4" name="TextBox 3">
            <a:extLst>
              <a:ext uri="{FF2B5EF4-FFF2-40B4-BE49-F238E27FC236}">
                <a16:creationId xmlns:a16="http://schemas.microsoft.com/office/drawing/2014/main" id="{AA95D224-9401-AA8A-6E01-09DB4E25A91E}"/>
              </a:ext>
            </a:extLst>
          </p:cNvPr>
          <p:cNvSpPr txBox="1"/>
          <p:nvPr/>
        </p:nvSpPr>
        <p:spPr>
          <a:xfrm>
            <a:off x="495299" y="1156632"/>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fr-FR" sz="2600">
                <a:solidFill>
                  <a:schemeClr val="accent1"/>
                </a:solidFill>
                <a:ea typeface="+mn-lt"/>
                <a:cs typeface="+mn-lt"/>
              </a:rPr>
              <a:t>Plausibilité biologique </a:t>
            </a:r>
          </a:p>
        </p:txBody>
      </p:sp>
      <p:sp>
        <p:nvSpPr>
          <p:cNvPr id="6" name="TextBox 5">
            <a:extLst>
              <a:ext uri="{FF2B5EF4-FFF2-40B4-BE49-F238E27FC236}">
                <a16:creationId xmlns:a16="http://schemas.microsoft.com/office/drawing/2014/main" id="{08C051D5-A921-4D17-1731-58CDE15F1EBA}"/>
              </a:ext>
            </a:extLst>
          </p:cNvPr>
          <p:cNvSpPr txBox="1"/>
          <p:nvPr/>
        </p:nvSpPr>
        <p:spPr>
          <a:xfrm>
            <a:off x="524053" y="3953054"/>
            <a:ext cx="11137392" cy="731520"/>
          </a:xfrm>
          <a:prstGeom prst="rect">
            <a:avLst/>
          </a:prstGeom>
          <a:solidFill>
            <a:schemeClr val="accent4"/>
          </a:solidFill>
          <a:ln w="63500">
            <a:solidFill>
              <a:schemeClr val="accent2"/>
            </a:solidFill>
          </a:ln>
        </p:spPr>
        <p:txBody>
          <a:bodyPr wrap="square" lIns="182880" tIns="45720" rIns="91440" bIns="45720" rtlCol="0" anchor="ctr" anchorCtr="0">
            <a:noAutofit/>
          </a:bodyPr>
          <a:lstStyle/>
          <a:p>
            <a:endParaRPr lang="en-US" sz="2600" dirty="0">
              <a:solidFill>
                <a:schemeClr val="accent1"/>
              </a:solidFill>
            </a:endParaRPr>
          </a:p>
          <a:p>
            <a:r>
              <a:rPr lang="fr-FR" sz="2600" b="1">
                <a:solidFill>
                  <a:schemeClr val="accent1"/>
                </a:solidFill>
              </a:rPr>
              <a:t>Durabilité de la protection après une dose unique</a:t>
            </a:r>
          </a:p>
          <a:p>
            <a:endParaRPr lang="en-US" sz="2600" b="1" dirty="0">
              <a:solidFill>
                <a:schemeClr val="accent1"/>
              </a:solidFill>
            </a:endParaRPr>
          </a:p>
        </p:txBody>
      </p:sp>
    </p:spTree>
    <p:extLst>
      <p:ext uri="{BB962C8B-B14F-4D97-AF65-F5344CB8AC3E}">
        <p14:creationId xmlns:p14="http://schemas.microsoft.com/office/powerpoint/2010/main" val="993971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0F3542DF-218A-4BEE-9E37-E13DBCFD76B6}"/>
              </a:ext>
            </a:extLst>
          </p:cNvPr>
          <p:cNvGraphicFramePr>
            <a:graphicFrameLocks noGrp="1"/>
          </p:cNvGraphicFramePr>
          <p:nvPr/>
        </p:nvGraphicFramePr>
        <p:xfrm>
          <a:off x="381000" y="1067805"/>
          <a:ext cx="11150472" cy="3302340"/>
        </p:xfrm>
        <a:graphic>
          <a:graphicData uri="http://schemas.openxmlformats.org/drawingml/2006/table">
            <a:tbl>
              <a:tblPr firstRow="1" bandRow="1">
                <a:tableStyleId>{5C22544A-7EE6-4342-B048-85BDC9FD1C3A}</a:tableStyleId>
              </a:tblPr>
              <a:tblGrid>
                <a:gridCol w="4473538">
                  <a:extLst>
                    <a:ext uri="{9D8B030D-6E8A-4147-A177-3AD203B41FA5}">
                      <a16:colId xmlns:a16="http://schemas.microsoft.com/office/drawing/2014/main" val="4230516322"/>
                    </a:ext>
                  </a:extLst>
                </a:gridCol>
                <a:gridCol w="6676934">
                  <a:extLst>
                    <a:ext uri="{9D8B030D-6E8A-4147-A177-3AD203B41FA5}">
                      <a16:colId xmlns:a16="http://schemas.microsoft.com/office/drawing/2014/main" val="3653219934"/>
                    </a:ext>
                  </a:extLst>
                </a:gridCol>
              </a:tblGrid>
              <a:tr h="428350">
                <a:tc>
                  <a:txBody>
                    <a:bodyPr/>
                    <a:lstStyle/>
                    <a:p>
                      <a:r>
                        <a:rPr lang="fr-FR" sz="2200" dirty="0">
                          <a:solidFill>
                            <a:schemeClr val="bg1"/>
                          </a:solidFill>
                        </a:rPr>
                        <a:t>Étude/conception</a:t>
                      </a:r>
                    </a:p>
                  </a:txBody>
                  <a:tcPr>
                    <a:lnB w="9525" cap="flat" cmpd="sng" algn="ctr">
                      <a:solidFill>
                        <a:schemeClr val="accent1"/>
                      </a:solidFill>
                      <a:prstDash val="solid"/>
                      <a:round/>
                      <a:headEnd type="none" w="med" len="med"/>
                      <a:tailEnd type="none" w="med" len="med"/>
                    </a:lnB>
                  </a:tcPr>
                </a:tc>
                <a:tc>
                  <a:txBody>
                    <a:bodyPr/>
                    <a:lstStyle/>
                    <a:p>
                      <a:r>
                        <a:rPr lang="fr-FR" sz="2200" b="1">
                          <a:solidFill>
                            <a:schemeClr val="bg1"/>
                          </a:solidFill>
                        </a:rPr>
                        <a:t>Objectifs principaux/calendrier</a:t>
                      </a:r>
                    </a:p>
                  </a:txBody>
                  <a:tcPr marL="51435" marR="51435" marT="25718" marB="25718">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53324100"/>
                  </a:ext>
                </a:extLst>
              </a:tr>
              <a:tr h="348586">
                <a:tc rowSpan="2">
                  <a:txBody>
                    <a:bodyPr/>
                    <a:lstStyle/>
                    <a:p>
                      <a:r>
                        <a:rPr lang="fr-FR" sz="1800" b="1" dirty="0">
                          <a:solidFill>
                            <a:schemeClr val="bg1"/>
                          </a:solidFill>
                        </a:rPr>
                        <a:t>IARC, </a:t>
                      </a:r>
                      <a:r>
                        <a:rPr lang="fr-FR" sz="1800" b="0" dirty="0">
                          <a:solidFill>
                            <a:schemeClr val="bg1"/>
                          </a:solidFill>
                        </a:rPr>
                        <a:t>Inde</a:t>
                      </a:r>
                    </a:p>
                    <a:p>
                      <a:pPr marL="0" marR="0" lvl="0" indent="0" algn="l" rtl="0" eaLnBrk="1" fontAlgn="auto" latinLnBrk="0" hangingPunct="1">
                        <a:lnSpc>
                          <a:spcPct val="100000"/>
                        </a:lnSpc>
                        <a:spcBef>
                          <a:spcPts val="0"/>
                        </a:spcBef>
                        <a:spcAft>
                          <a:spcPts val="0"/>
                        </a:spcAft>
                        <a:buClrTx/>
                        <a:buSzTx/>
                        <a:buFontTx/>
                        <a:buNone/>
                      </a:pPr>
                      <a:r>
                        <a:rPr lang="fr-FR" sz="1800" dirty="0">
                          <a:solidFill>
                            <a:schemeClr val="tx1"/>
                          </a:solidFill>
                        </a:rPr>
                        <a:t>Suivi d’un ERC comparant l’efficacité de 2 ou 3 doses (après la décision du Ministère indien de la Santé de suspendre la vaccination anti-HPV dans tous les essais) ; </a:t>
                      </a:r>
                      <a:r>
                        <a:rPr lang="fr-FR" sz="1800" dirty="0" err="1">
                          <a:solidFill>
                            <a:schemeClr val="tx1"/>
                          </a:solidFill>
                        </a:rPr>
                        <a:t>Gardasil</a:t>
                      </a:r>
                      <a:r>
                        <a:rPr lang="fr-FR" sz="1800" dirty="0">
                          <a:solidFill>
                            <a:schemeClr val="tx1"/>
                          </a:solidFill>
                        </a:rPr>
                        <a:t>®</a:t>
                      </a:r>
                    </a:p>
                    <a:p>
                      <a:r>
                        <a:rPr lang="fr-FR" sz="1800" b="0" dirty="0"/>
                        <a:t>Femmes de 10 à 18 ans (~5 000 sujets)</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r>
                        <a:rPr lang="fr-FR" sz="2200" b="0" dirty="0">
                          <a:solidFill>
                            <a:schemeClr val="accent1"/>
                          </a:solidFill>
                        </a:rPr>
                        <a:t>Critère d’évaluation : infections persistantes par les HPV</a:t>
                      </a:r>
                    </a:p>
                  </a:txBody>
                  <a:tcPr marL="51435" marR="51435" marT="25718" marB="25718"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45828436"/>
                  </a:ext>
                </a:extLst>
              </a:tr>
              <a:tr h="734089">
                <a:tc vMerge="1">
                  <a:txBody>
                    <a:bodyPr/>
                    <a:lstStyle/>
                    <a:p>
                      <a:r>
                        <a:rPr lang="fr-FR" sz="2000" b="1"/>
                        <a:t>Inde-CIRC</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a:solidFill>
                            <a:schemeClr val="tx1"/>
                          </a:solidFill>
                        </a:rPr>
                        <a:t>Suivi d’un ERC comparant l’efficacité de 2 ou 3 doses après la suspension de Gardasil®</a:t>
                      </a:r>
                    </a:p>
                    <a:p>
                      <a:r>
                        <a:rPr lang="fr-FR" sz="2000" b="0"/>
                        <a:t>Femmes de 10 à 18 ans (~5 000 sujets ont reçu une dose unique)</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t>Efficacité du vaccin dans la prévention des </a:t>
                      </a:r>
                      <a:r>
                        <a:rPr lang="fr-FR" sz="2000" b="1" dirty="0"/>
                        <a:t>infections persistantes </a:t>
                      </a:r>
                      <a:r>
                        <a:rPr lang="fr-FR" sz="2000" dirty="0"/>
                        <a:t>jusqu’à 15 ans après la vaccination avec des schémas à 1, 2 et 3 doses</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082122699"/>
                  </a:ext>
                </a:extLst>
              </a:tr>
              <a:tr h="496550">
                <a:tc rowSpan="2">
                  <a:txBody>
                    <a:bodyPr/>
                    <a:lstStyle/>
                    <a:p>
                      <a:r>
                        <a:rPr lang="fr-FR" b="1" dirty="0">
                          <a:solidFill>
                            <a:schemeClr val="bg1"/>
                          </a:solidFill>
                        </a:rPr>
                        <a:t>Extension de l’essai CVT</a:t>
                      </a:r>
                      <a:r>
                        <a:rPr lang="fr-FR" b="0" dirty="0">
                          <a:solidFill>
                            <a:schemeClr val="bg1"/>
                          </a:solidFill>
                        </a:rPr>
                        <a:t>, Costa Rica</a:t>
                      </a:r>
                    </a:p>
                    <a:p>
                      <a:r>
                        <a:rPr lang="fr-FR" b="0" dirty="0"/>
                        <a:t>Femmes de 18 à 25 ans ; </a:t>
                      </a:r>
                      <a:r>
                        <a:rPr lang="fr-FR" b="0" dirty="0" err="1"/>
                        <a:t>Cervarix</a:t>
                      </a:r>
                      <a:r>
                        <a:rPr lang="fr-FR" b="0" dirty="0"/>
                        <a:t>®</a:t>
                      </a:r>
                    </a:p>
                    <a:p>
                      <a:r>
                        <a:rPr lang="fr-FR" b="0" dirty="0"/>
                        <a:t>N = 3 727 (196 ont reçu une dose unique)</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200" b="0">
                          <a:solidFill>
                            <a:schemeClr val="accent1"/>
                          </a:solidFill>
                        </a:rPr>
                        <a:t>Critère d’évaluation : infections prévalentes par les HPV</a:t>
                      </a:r>
                    </a:p>
                  </a:txBody>
                  <a:tcPr marL="51435" marR="51435" marT="25718" marB="25718"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7112307"/>
                  </a:ext>
                </a:extLst>
              </a:tr>
              <a:tr h="398624">
                <a:tc vMerge="1">
                  <a:txBody>
                    <a:bodyPr/>
                    <a:lstStyle/>
                    <a:p>
                      <a:r>
                        <a:rPr lang="fr-FR" b="1"/>
                        <a:t>Extension de l’essai CVT</a:t>
                      </a:r>
                      <a:r>
                        <a:rPr lang="fr-FR" b="0"/>
                        <a:t>, Costa Rica</a:t>
                      </a:r>
                    </a:p>
                    <a:p>
                      <a:r>
                        <a:rPr lang="fr-FR" b="0"/>
                        <a:t>Femmes de 18 à 25 ans ; Cervarix®</a:t>
                      </a:r>
                    </a:p>
                    <a:p>
                      <a:r>
                        <a:rPr lang="fr-FR" b="0"/>
                        <a:t>N = 3 727 (196 ont reçu une dose unique)</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lvl="0"/>
                      <a:r>
                        <a:rPr lang="fr-FR" sz="1800" dirty="0"/>
                        <a:t>Efficacité dans la prévention des </a:t>
                      </a:r>
                      <a:r>
                        <a:rPr lang="fr-FR" sz="1800" b="1" dirty="0"/>
                        <a:t>infections </a:t>
                      </a:r>
                      <a:r>
                        <a:rPr lang="fr-FR" sz="1800" b="1" dirty="0" err="1"/>
                        <a:t>prévalentes</a:t>
                      </a:r>
                      <a:r>
                        <a:rPr lang="fr-FR" sz="1800" b="1" dirty="0"/>
                        <a:t> </a:t>
                      </a:r>
                      <a:r>
                        <a:rPr lang="fr-FR" sz="1800" dirty="0"/>
                        <a:t>après 9 et 11 ans (1, 2 et 3 doses)</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67028387"/>
                  </a:ext>
                </a:extLst>
              </a:tr>
            </a:tbl>
          </a:graphicData>
        </a:graphic>
      </p:graphicFrame>
      <p:sp>
        <p:nvSpPr>
          <p:cNvPr id="4" name="TextBox 3">
            <a:extLst>
              <a:ext uri="{FF2B5EF4-FFF2-40B4-BE49-F238E27FC236}">
                <a16:creationId xmlns:a16="http://schemas.microsoft.com/office/drawing/2014/main" id="{CD00B525-60AA-41E7-B327-17FA04B75AA1}"/>
              </a:ext>
            </a:extLst>
          </p:cNvPr>
          <p:cNvSpPr txBox="1"/>
          <p:nvPr/>
        </p:nvSpPr>
        <p:spPr>
          <a:xfrm>
            <a:off x="267277" y="4889098"/>
            <a:ext cx="10938530" cy="369332"/>
          </a:xfrm>
          <a:prstGeom prst="rect">
            <a:avLst/>
          </a:prstGeom>
          <a:noFill/>
        </p:spPr>
        <p:txBody>
          <a:bodyPr wrap="square" lIns="91440" tIns="45720" rIns="91440" bIns="45720" rtlCol="0" anchor="t">
            <a:spAutoFit/>
          </a:bodyPr>
          <a:lstStyle/>
          <a:p>
            <a:r>
              <a:rPr lang="fr-FR" sz="900" dirty="0"/>
              <a:t>IARC : </a:t>
            </a:r>
            <a:r>
              <a:rPr lang="en-US" sz="900" dirty="0"/>
              <a:t>International Agency for Research on Cancer</a:t>
            </a:r>
            <a:r>
              <a:rPr lang="fr-FR" sz="900" dirty="0"/>
              <a:t> ; CVT : Costa Rica Vaccine Trial ;</a:t>
            </a:r>
            <a:r>
              <a:rPr lang="fr-FR" sz="900" dirty="0">
                <a:ea typeface="+mn-lt"/>
                <a:cs typeface="+mn-lt"/>
              </a:rPr>
              <a:t> </a:t>
            </a:r>
            <a:r>
              <a:rPr lang="fr-FR" sz="900" dirty="0"/>
              <a:t>ERC : essai randomisé et contrôlé ; N : nombre de participantes </a:t>
            </a:r>
          </a:p>
          <a:p>
            <a:endParaRPr lang="en-US" sz="900" dirty="0"/>
          </a:p>
        </p:txBody>
      </p:sp>
      <p:sp>
        <p:nvSpPr>
          <p:cNvPr id="5" name="Rectangle 4">
            <a:extLst>
              <a:ext uri="{FF2B5EF4-FFF2-40B4-BE49-F238E27FC236}">
                <a16:creationId xmlns:a16="http://schemas.microsoft.com/office/drawing/2014/main" id="{779ABED3-129C-4698-8F79-ABACB8E64801}"/>
              </a:ext>
            </a:extLst>
          </p:cNvPr>
          <p:cNvSpPr/>
          <p:nvPr/>
        </p:nvSpPr>
        <p:spPr>
          <a:xfrm>
            <a:off x="381000" y="114300"/>
            <a:ext cx="12047454" cy="584775"/>
          </a:xfrm>
          <a:prstGeom prst="rect">
            <a:avLst/>
          </a:prstGeom>
        </p:spPr>
        <p:txBody>
          <a:bodyPr wrap="square">
            <a:spAutoFit/>
          </a:bodyPr>
          <a:lstStyle/>
          <a:p>
            <a:r>
              <a:rPr lang="fr-FR" sz="3200" dirty="0">
                <a:solidFill>
                  <a:schemeClr val="accent1"/>
                </a:solidFill>
                <a:latin typeface="+mj-lt"/>
              </a:rPr>
              <a:t>Autres données d'efficac</a:t>
            </a:r>
            <a:r>
              <a:rPr lang="fr-FR" sz="3200" dirty="0">
                <a:solidFill>
                  <a:schemeClr val="accent1"/>
                </a:solidFill>
                <a:latin typeface="Arial" panose="020B0604020202020204" pitchFamily="34" charset="0"/>
                <a:cs typeface="Arial" panose="020B0604020202020204" pitchFamily="34" charset="0"/>
              </a:rPr>
              <a:t>it</a:t>
            </a:r>
            <a:r>
              <a:rPr lang="fr-FR" sz="3200" dirty="0">
                <a:solidFill>
                  <a:schemeClr val="accent1"/>
                </a:solidFill>
                <a:cs typeface="Arial" panose="020B0604020202020204" pitchFamily="34" charset="0"/>
              </a:rPr>
              <a:t>é</a:t>
            </a:r>
            <a:r>
              <a:rPr lang="fr-FR" sz="3200" dirty="0">
                <a:solidFill>
                  <a:schemeClr val="accent1"/>
                </a:solidFill>
                <a:latin typeface="+mj-lt"/>
              </a:rPr>
              <a:t> supportant une dose unique </a:t>
            </a:r>
          </a:p>
        </p:txBody>
      </p:sp>
    </p:spTree>
    <p:extLst>
      <p:ext uri="{BB962C8B-B14F-4D97-AF65-F5344CB8AC3E}">
        <p14:creationId xmlns:p14="http://schemas.microsoft.com/office/powerpoint/2010/main" val="2814798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97539" y="105744"/>
            <a:ext cx="11447720" cy="584775"/>
          </a:xfrm>
          <a:prstGeom prst="rect">
            <a:avLst/>
          </a:prstGeom>
        </p:spPr>
        <p:txBody>
          <a:bodyPr wrap="square">
            <a:spAutoFit/>
          </a:bodyPr>
          <a:lstStyle/>
          <a:p>
            <a:r>
              <a:rPr lang="fr-FR" sz="3200" dirty="0">
                <a:solidFill>
                  <a:schemeClr val="accent1"/>
                </a:solidFill>
                <a:latin typeface="+mj-lt"/>
              </a:rPr>
              <a:t>Essai IARC Inde – 10 ans efficacité du vaccin  </a:t>
            </a:r>
            <a:r>
              <a:rPr lang="en-US" sz="3200" dirty="0">
                <a:solidFill>
                  <a:schemeClr val="accent1"/>
                </a:solidFill>
                <a:latin typeface="+mj-lt"/>
              </a:rPr>
              <a:t> </a:t>
            </a:r>
          </a:p>
        </p:txBody>
      </p:sp>
      <p:sp>
        <p:nvSpPr>
          <p:cNvPr id="4" name="TextBox 3">
            <a:extLst>
              <a:ext uri="{FF2B5EF4-FFF2-40B4-BE49-F238E27FC236}">
                <a16:creationId xmlns:a16="http://schemas.microsoft.com/office/drawing/2014/main" id="{0CEF3027-E5E5-4FEE-BDFE-A7A5D9CDD1A7}"/>
              </a:ext>
            </a:extLst>
          </p:cNvPr>
          <p:cNvSpPr txBox="1"/>
          <p:nvPr/>
        </p:nvSpPr>
        <p:spPr>
          <a:xfrm>
            <a:off x="5358956" y="4703462"/>
            <a:ext cx="6126568" cy="369332"/>
          </a:xfrm>
          <a:prstGeom prst="rect">
            <a:avLst/>
          </a:prstGeom>
          <a:noFill/>
        </p:spPr>
        <p:txBody>
          <a:bodyPr wrap="square" numCol="1" rtlCol="0">
            <a:spAutoFit/>
          </a:bodyPr>
          <a:lstStyle/>
          <a:p>
            <a:pPr algn="r"/>
            <a:r>
              <a:rPr lang="en-US" sz="900" dirty="0"/>
              <a:t>IC : </a:t>
            </a:r>
            <a:r>
              <a:rPr lang="fr-FR" sz="900" dirty="0"/>
              <a:t> intervalle de confiance </a:t>
            </a:r>
            <a:r>
              <a:rPr lang="en-US" sz="900" dirty="0"/>
              <a:t>confidence interval ;  M : </a:t>
            </a:r>
            <a:r>
              <a:rPr lang="en-US" sz="900" dirty="0" err="1"/>
              <a:t>mois</a:t>
            </a:r>
            <a:r>
              <a:rPr lang="en-US" sz="900" dirty="0"/>
              <a:t> ; EV : </a:t>
            </a:r>
            <a:r>
              <a:rPr lang="en-US" sz="900" dirty="0" err="1"/>
              <a:t>efficacité</a:t>
            </a:r>
            <a:r>
              <a:rPr lang="en-US" sz="900" dirty="0"/>
              <a:t> du </a:t>
            </a:r>
            <a:r>
              <a:rPr lang="en-US" sz="900" dirty="0" err="1"/>
              <a:t>vaccin</a:t>
            </a:r>
            <a:endParaRPr lang="en-US" sz="900" dirty="0"/>
          </a:p>
          <a:p>
            <a:pPr algn="r"/>
            <a:endParaRPr lang="en-US" sz="900" dirty="0"/>
          </a:p>
        </p:txBody>
      </p:sp>
      <p:sp>
        <p:nvSpPr>
          <p:cNvPr id="8" name="TextBox 7">
            <a:extLst>
              <a:ext uri="{FF2B5EF4-FFF2-40B4-BE49-F238E27FC236}">
                <a16:creationId xmlns:a16="http://schemas.microsoft.com/office/drawing/2014/main" id="{148F12BE-C454-F6B4-51AE-5C1CB05834DE}"/>
              </a:ext>
            </a:extLst>
          </p:cNvPr>
          <p:cNvSpPr txBox="1"/>
          <p:nvPr/>
        </p:nvSpPr>
        <p:spPr>
          <a:xfrm>
            <a:off x="397539" y="6034450"/>
            <a:ext cx="9393441" cy="307777"/>
          </a:xfrm>
          <a:prstGeom prst="rect">
            <a:avLst/>
          </a:prstGeom>
          <a:noFill/>
        </p:spPr>
        <p:txBody>
          <a:bodyPr wrap="square">
            <a:spAutoFit/>
          </a:bodyPr>
          <a:lstStyle/>
          <a:p>
            <a:pPr marL="60325" indent="-36576">
              <a:tabLst>
                <a:tab pos="0" algn="l"/>
              </a:tabLst>
            </a:pPr>
            <a:r>
              <a:rPr kumimoji="0" lang="en-US" sz="700" strike="noStrike" kern="1200" spc="0" normalizeH="0" noProof="0" dirty="0">
                <a:ln>
                  <a:noFill/>
                </a:ln>
                <a:solidFill>
                  <a:schemeClr val="tx1">
                    <a:lumMod val="65000"/>
                    <a:lumOff val="35000"/>
                  </a:schemeClr>
                </a:solidFill>
                <a:effectLst/>
                <a:uLnTx/>
                <a:uFillTx/>
                <a:latin typeface="+mj-lt"/>
                <a:cs typeface="Arial" panose="020B0604020202020204" pitchFamily="34" charset="0"/>
              </a:rPr>
              <a:t> Basu P, Malvi SG, Joshi S, et al. Vaccine efficacy against persistent human papillomavirus (HPV) 16/18 infection at 10 years after one, ¿o, and three doses of quadrivalent HPV vaccine in girls in India: a </a:t>
            </a:r>
            <a:r>
              <a:rPr kumimoji="0" lang="en-US" sz="700" strike="noStrike" kern="1200" spc="0" normalizeH="0" noProof="0" dirty="0" err="1">
                <a:ln>
                  <a:noFill/>
                </a:ln>
                <a:solidFill>
                  <a:schemeClr val="tx1">
                    <a:lumMod val="65000"/>
                    <a:lumOff val="35000"/>
                  </a:schemeClr>
                </a:solidFill>
                <a:effectLst/>
                <a:uLnTx/>
                <a:uFillTx/>
                <a:latin typeface="+mj-lt"/>
                <a:cs typeface="Arial" panose="020B0604020202020204" pitchFamily="34" charset="0"/>
              </a:rPr>
              <a:t>multicentre</a:t>
            </a:r>
            <a:r>
              <a:rPr kumimoji="0" lang="en-US" sz="700" strike="noStrike" kern="1200" spc="0" normalizeH="0" noProof="0" dirty="0">
                <a:ln>
                  <a:noFill/>
                </a:ln>
                <a:solidFill>
                  <a:schemeClr val="tx1">
                    <a:lumMod val="65000"/>
                    <a:lumOff val="35000"/>
                  </a:schemeClr>
                </a:solidFill>
                <a:effectLst/>
                <a:uLnTx/>
                <a:uFillTx/>
                <a:latin typeface="+mj-lt"/>
                <a:cs typeface="Arial" panose="020B0604020202020204" pitchFamily="34" charset="0"/>
              </a:rPr>
              <a:t>, prospective, cohort study [published correction appears in Lancet Oncol. 2022 Jan;23(1):e16]. </a:t>
            </a:r>
            <a:r>
              <a:rPr kumimoji="0" lang="en-US" sz="700" i="1" strike="noStrike" kern="1200" spc="0" normalizeH="0" noProof="0" dirty="0">
                <a:ln>
                  <a:noFill/>
                </a:ln>
                <a:solidFill>
                  <a:schemeClr val="tx1">
                    <a:lumMod val="65000"/>
                    <a:lumOff val="35000"/>
                  </a:schemeClr>
                </a:solidFill>
                <a:effectLst/>
                <a:uLnTx/>
                <a:uFillTx/>
                <a:latin typeface="+mj-lt"/>
                <a:cs typeface="Arial" panose="020B0604020202020204" pitchFamily="34" charset="0"/>
              </a:rPr>
              <a:t>Lancet Oncology</a:t>
            </a:r>
            <a:r>
              <a:rPr kumimoji="0" lang="en-US" sz="700" strike="noStrike" kern="1200" spc="0" normalizeH="0" noProof="0" dirty="0">
                <a:ln>
                  <a:noFill/>
                </a:ln>
                <a:solidFill>
                  <a:schemeClr val="tx1">
                    <a:lumMod val="65000"/>
                    <a:lumOff val="35000"/>
                  </a:schemeClr>
                </a:solidFill>
                <a:effectLst/>
                <a:uLnTx/>
                <a:uFillTx/>
                <a:latin typeface="+mj-lt"/>
                <a:cs typeface="Arial" panose="020B0604020202020204" pitchFamily="34" charset="0"/>
              </a:rPr>
              <a:t>. 2021;22(11):1518-1529. </a:t>
            </a:r>
            <a:r>
              <a:rPr lang="en-US" sz="700" u="sng" dirty="0">
                <a:solidFill>
                  <a:schemeClr val="tx1">
                    <a:lumMod val="65000"/>
                    <a:lumOff val="35000"/>
                  </a:schemeClr>
                </a:solidFill>
                <a:effectLst/>
                <a:latin typeface="+mj-lt"/>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doi:10.1016/S1470-2045(21)00453-8</a:t>
            </a:r>
            <a:r>
              <a:rPr lang="en-US" sz="700" dirty="0">
                <a:solidFill>
                  <a:schemeClr val="tx1">
                    <a:lumMod val="65000"/>
                    <a:lumOff val="35000"/>
                  </a:schemeClr>
                </a:solidFill>
                <a:effectLst/>
                <a:latin typeface="+mj-lt"/>
                <a:ea typeface="Calibri" panose="020F0502020204030204" pitchFamily="34" charset="0"/>
                <a:cs typeface="Arial" panose="020B0604020202020204" pitchFamily="34" charset="0"/>
              </a:rPr>
              <a:t>; IPVC2023 </a:t>
            </a:r>
            <a:r>
              <a:rPr lang="en-US" sz="700" dirty="0">
                <a:solidFill>
                  <a:schemeClr val="tx1">
                    <a:lumMod val="65000"/>
                    <a:lumOff val="35000"/>
                  </a:schemeClr>
                </a:solidFill>
                <a:effectLst/>
                <a:ea typeface="Calibri" panose="020F0502020204030204" pitchFamily="34" charset="0"/>
                <a:cs typeface="Arial" panose="020B0604020202020204" pitchFamily="34" charset="0"/>
              </a:rPr>
              <a:t>Abstract (IPVC2023 Résumé) </a:t>
            </a:r>
            <a:r>
              <a:rPr lang="en-US" sz="700" dirty="0">
                <a:solidFill>
                  <a:schemeClr val="tx1">
                    <a:lumMod val="65000"/>
                    <a:lumOff val="35000"/>
                  </a:schemeClr>
                </a:solidFill>
              </a:rPr>
              <a:t>O177 / #862</a:t>
            </a:r>
            <a:r>
              <a:rPr lang="en-US" sz="700" dirty="0">
                <a:solidFill>
                  <a:schemeClr val="tx1">
                    <a:lumMod val="50000"/>
                    <a:lumOff val="50000"/>
                  </a:schemeClr>
                </a:solidFill>
                <a:effectLst/>
                <a:ea typeface="Calibri" panose="020F0502020204030204" pitchFamily="34" charset="0"/>
                <a:cs typeface="Arial" panose="020B0604020202020204" pitchFamily="34" charset="0"/>
              </a:rPr>
              <a:t>. </a:t>
            </a:r>
            <a:endParaRPr lang="en-US" sz="700" dirty="0">
              <a:solidFill>
                <a:schemeClr val="tx1">
                  <a:lumMod val="50000"/>
                  <a:lumOff val="50000"/>
                </a:schemeClr>
              </a:solidFill>
              <a:cs typeface="Arial" panose="020B0604020202020204" pitchFamily="34" charset="0"/>
            </a:endParaRPr>
          </a:p>
        </p:txBody>
      </p:sp>
      <p:sp>
        <p:nvSpPr>
          <p:cNvPr id="5" name="TextBox 4">
            <a:extLst>
              <a:ext uri="{FF2B5EF4-FFF2-40B4-BE49-F238E27FC236}">
                <a16:creationId xmlns:a16="http://schemas.microsoft.com/office/drawing/2014/main" id="{11F79FAB-9BA6-2305-A10E-498BBDC0708E}"/>
              </a:ext>
            </a:extLst>
          </p:cNvPr>
          <p:cNvSpPr txBox="1"/>
          <p:nvPr/>
        </p:nvSpPr>
        <p:spPr>
          <a:xfrm>
            <a:off x="4019559" y="768565"/>
            <a:ext cx="5055102" cy="461665"/>
          </a:xfrm>
          <a:prstGeom prst="rect">
            <a:avLst/>
          </a:prstGeom>
          <a:noFill/>
        </p:spPr>
        <p:txBody>
          <a:bodyPr wrap="none" rtlCol="0">
            <a:spAutoFit/>
          </a:bodyPr>
          <a:lstStyle/>
          <a:p>
            <a:r>
              <a:rPr lang="fr-FR" sz="2400" b="1" dirty="0">
                <a:solidFill>
                  <a:schemeClr val="accent1"/>
                </a:solidFill>
                <a:latin typeface="+mj-lt"/>
              </a:rPr>
              <a:t>Infections persistantes anti-HPV 16/18</a:t>
            </a:r>
            <a:endParaRPr lang="en-US" sz="2400" b="1" dirty="0">
              <a:solidFill>
                <a:schemeClr val="accent1"/>
              </a:solidFill>
              <a:latin typeface="+mj-lt"/>
            </a:endParaRPr>
          </a:p>
        </p:txBody>
      </p:sp>
      <p:sp>
        <p:nvSpPr>
          <p:cNvPr id="6" name="TextBox 5">
            <a:extLst>
              <a:ext uri="{FF2B5EF4-FFF2-40B4-BE49-F238E27FC236}">
                <a16:creationId xmlns:a16="http://schemas.microsoft.com/office/drawing/2014/main" id="{22D1877B-13D7-40C3-E76C-E6677A74DA64}"/>
              </a:ext>
            </a:extLst>
          </p:cNvPr>
          <p:cNvSpPr txBox="1"/>
          <p:nvPr/>
        </p:nvSpPr>
        <p:spPr>
          <a:xfrm>
            <a:off x="988828" y="4903492"/>
            <a:ext cx="10037135" cy="1025922"/>
          </a:xfrm>
          <a:prstGeom prst="rect">
            <a:avLst/>
          </a:prstGeom>
          <a:noFill/>
        </p:spPr>
        <p:txBody>
          <a:bodyPr wrap="square" rtlCol="0">
            <a:spAutoFit/>
          </a:bodyPr>
          <a:lstStyle/>
          <a:p>
            <a:pPr>
              <a:spcAft>
                <a:spcPts val="800"/>
              </a:spcAft>
            </a:pPr>
            <a:r>
              <a:rPr lang="fr-FR" dirty="0"/>
              <a:t>Résultats d'efficacité similaires jusqu'à 12 ans après la vaccination .</a:t>
            </a:r>
            <a:endParaRPr lang="en-US" dirty="0"/>
          </a:p>
          <a:p>
            <a:r>
              <a:rPr lang="fr-FR" dirty="0"/>
              <a:t>Dans les cohortes vaccinées, aucun lésions cervicales de haut grade anti-HPV-16/18 jusqu'à 12 ans après la vaccination .</a:t>
            </a:r>
            <a:endParaRPr lang="en-US" dirty="0"/>
          </a:p>
        </p:txBody>
      </p:sp>
      <p:graphicFrame>
        <p:nvGraphicFramePr>
          <p:cNvPr id="3" name="Table 2">
            <a:extLst>
              <a:ext uri="{FF2B5EF4-FFF2-40B4-BE49-F238E27FC236}">
                <a16:creationId xmlns:a16="http://schemas.microsoft.com/office/drawing/2014/main" id="{A4643D99-2E96-6AFE-F1EF-9A871F3C9B04}"/>
              </a:ext>
            </a:extLst>
          </p:cNvPr>
          <p:cNvGraphicFramePr>
            <a:graphicFrameLocks noGrp="1"/>
          </p:cNvGraphicFramePr>
          <p:nvPr/>
        </p:nvGraphicFramePr>
        <p:xfrm>
          <a:off x="863600" y="1316048"/>
          <a:ext cx="10162362" cy="3348208"/>
        </p:xfrm>
        <a:graphic>
          <a:graphicData uri="http://schemas.openxmlformats.org/drawingml/2006/table">
            <a:tbl>
              <a:tblPr firstRow="1" bandRow="1">
                <a:tableStyleId>{5C22544A-7EE6-4342-B048-85BDC9FD1C3A}</a:tableStyleId>
              </a:tblPr>
              <a:tblGrid>
                <a:gridCol w="1769199">
                  <a:extLst>
                    <a:ext uri="{9D8B030D-6E8A-4147-A177-3AD203B41FA5}">
                      <a16:colId xmlns:a16="http://schemas.microsoft.com/office/drawing/2014/main" val="775955045"/>
                    </a:ext>
                  </a:extLst>
                </a:gridCol>
                <a:gridCol w="1796663">
                  <a:extLst>
                    <a:ext uri="{9D8B030D-6E8A-4147-A177-3AD203B41FA5}">
                      <a16:colId xmlns:a16="http://schemas.microsoft.com/office/drawing/2014/main" val="1036013797"/>
                    </a:ext>
                  </a:extLst>
                </a:gridCol>
                <a:gridCol w="1559173">
                  <a:extLst>
                    <a:ext uri="{9D8B030D-6E8A-4147-A177-3AD203B41FA5}">
                      <a16:colId xmlns:a16="http://schemas.microsoft.com/office/drawing/2014/main" val="1906708921"/>
                    </a:ext>
                  </a:extLst>
                </a:gridCol>
                <a:gridCol w="1493550">
                  <a:extLst>
                    <a:ext uri="{9D8B030D-6E8A-4147-A177-3AD203B41FA5}">
                      <a16:colId xmlns:a16="http://schemas.microsoft.com/office/drawing/2014/main" val="2378203913"/>
                    </a:ext>
                  </a:extLst>
                </a:gridCol>
                <a:gridCol w="1883642">
                  <a:extLst>
                    <a:ext uri="{9D8B030D-6E8A-4147-A177-3AD203B41FA5}">
                      <a16:colId xmlns:a16="http://schemas.microsoft.com/office/drawing/2014/main" val="2060908422"/>
                    </a:ext>
                  </a:extLst>
                </a:gridCol>
                <a:gridCol w="1660135">
                  <a:extLst>
                    <a:ext uri="{9D8B030D-6E8A-4147-A177-3AD203B41FA5}">
                      <a16:colId xmlns:a16="http://schemas.microsoft.com/office/drawing/2014/main" val="367718201"/>
                    </a:ext>
                  </a:extLst>
                </a:gridCol>
              </a:tblGrid>
              <a:tr h="754672">
                <a:tc>
                  <a:txBody>
                    <a:bodyPr/>
                    <a:lstStyle/>
                    <a:p>
                      <a:endParaRPr lang="en-US" sz="1600" dirty="0">
                        <a:latin typeface="Arial" panose="020B0604020202020204" pitchFamily="34" charset="0"/>
                        <a:cs typeface="Arial" panose="020B0604020202020204" pitchFamily="34" charset="0"/>
                      </a:endParaRPr>
                    </a:p>
                  </a:txBody>
                  <a:tcPr>
                    <a:lnB w="9525" cap="flat" cmpd="sng" algn="ctr">
                      <a:solidFill>
                        <a:schemeClr val="accent1"/>
                      </a:solidFill>
                      <a:prstDash val="solid"/>
                      <a:round/>
                      <a:headEnd type="none" w="med" len="med"/>
                      <a:tailEnd type="none" w="med" len="med"/>
                    </a:lnB>
                    <a:solidFill>
                      <a:schemeClr val="bg1"/>
                    </a:solidFill>
                  </a:tcPr>
                </a:tc>
                <a:tc>
                  <a:txBody>
                    <a:bodyPr/>
                    <a:lstStyle/>
                    <a:p>
                      <a:pPr algn="ctr"/>
                      <a:r>
                        <a:rPr lang="fr-FR" sz="1600" dirty="0">
                          <a:latin typeface="+mn-lt"/>
                          <a:cs typeface="Arial" panose="020B0604020202020204" pitchFamily="34" charset="0"/>
                        </a:rPr>
                        <a:t>Nombre de femmes évaluées</a:t>
                      </a:r>
                    </a:p>
                  </a:txBody>
                  <a:tcPr anchor="b">
                    <a:lnB w="9525" cap="flat" cmpd="sng" algn="ctr">
                      <a:solidFill>
                        <a:schemeClr val="accent1"/>
                      </a:solidFill>
                      <a:prstDash val="solid"/>
                      <a:round/>
                      <a:headEnd type="none" w="med" len="med"/>
                      <a:tailEnd type="none" w="med" len="med"/>
                    </a:lnB>
                  </a:tcPr>
                </a:tc>
                <a:tc>
                  <a:txBody>
                    <a:bodyPr/>
                    <a:lstStyle/>
                    <a:p>
                      <a:pPr algn="ctr"/>
                      <a:r>
                        <a:rPr lang="fr-FR" sz="1600" dirty="0">
                          <a:latin typeface="+mn-lt"/>
                          <a:cs typeface="Arial" panose="020B0604020202020204" pitchFamily="34" charset="0"/>
                        </a:rPr>
                        <a:t>Nombre d’événements</a:t>
                      </a:r>
                    </a:p>
                  </a:txBody>
                  <a:tcPr anchor="b">
                    <a:lnB w="9525" cap="flat" cmpd="sng" algn="ctr">
                      <a:solidFill>
                        <a:schemeClr val="accent1"/>
                      </a:solidFill>
                      <a:prstDash val="solid"/>
                      <a:round/>
                      <a:headEnd type="none" w="med" len="med"/>
                      <a:tailEnd type="none" w="med" len="med"/>
                    </a:lnB>
                  </a:tcPr>
                </a:tc>
                <a:tc>
                  <a:txBody>
                    <a:bodyPr/>
                    <a:lstStyle/>
                    <a:p>
                      <a:pPr algn="ctr"/>
                      <a:r>
                        <a:rPr lang="fr-FR" sz="1600">
                          <a:latin typeface="+mn-lt"/>
                          <a:cs typeface="Arial" panose="020B0604020202020204" pitchFamily="34" charset="0"/>
                        </a:rPr>
                        <a:t>Taux brut d’attaque (%)</a:t>
                      </a:r>
                    </a:p>
                  </a:txBody>
                  <a:tcPr anchor="b">
                    <a:lnB w="9525" cap="flat" cmpd="sng" algn="ctr">
                      <a:solidFill>
                        <a:schemeClr val="accent1"/>
                      </a:solidFill>
                      <a:prstDash val="solid"/>
                      <a:round/>
                      <a:headEnd type="none" w="med" len="med"/>
                      <a:tailEnd type="none" w="med" len="med"/>
                    </a:lnB>
                  </a:tcPr>
                </a:tc>
                <a:tc>
                  <a:txBody>
                    <a:bodyPr/>
                    <a:lstStyle/>
                    <a:p>
                      <a:pPr algn="ctr"/>
                      <a:r>
                        <a:rPr lang="fr-FR" sz="1600" dirty="0">
                          <a:latin typeface="+mn-lt"/>
                          <a:cs typeface="Arial" panose="020B0604020202020204" pitchFamily="34" charset="0"/>
                        </a:rPr>
                        <a:t>Estimation ponctuelle de l’EV ajustée</a:t>
                      </a:r>
                    </a:p>
                  </a:txBody>
                  <a:tcPr anchor="b">
                    <a:lnB w="9525" cap="flat" cmpd="sng" algn="ctr">
                      <a:solidFill>
                        <a:schemeClr val="accent1"/>
                      </a:solidFill>
                      <a:prstDash val="solid"/>
                      <a:round/>
                      <a:headEnd type="none" w="med" len="med"/>
                      <a:tailEnd type="none" w="med" len="med"/>
                    </a:lnB>
                  </a:tcPr>
                </a:tc>
                <a:tc>
                  <a:txBody>
                    <a:bodyPr/>
                    <a:lstStyle/>
                    <a:p>
                      <a:pPr algn="ctr"/>
                      <a:r>
                        <a:rPr lang="fr-FR" sz="1600" dirty="0">
                          <a:latin typeface="+mn-lt"/>
                          <a:cs typeface="Arial" panose="020B0604020202020204" pitchFamily="34" charset="0"/>
                        </a:rPr>
                        <a:t>EV ajustée </a:t>
                      </a:r>
                      <a:br>
                        <a:rPr lang="fr-FR" sz="1600" dirty="0">
                          <a:latin typeface="+mn-lt"/>
                          <a:cs typeface="Arial" panose="020B0604020202020204" pitchFamily="34" charset="0"/>
                        </a:rPr>
                      </a:br>
                      <a:r>
                        <a:rPr lang="fr-FR" sz="1600" dirty="0">
                          <a:latin typeface="+mn-lt"/>
                          <a:cs typeface="Arial" panose="020B0604020202020204" pitchFamily="34" charset="0"/>
                        </a:rPr>
                        <a:t>(IC à 95 %)</a:t>
                      </a:r>
                    </a:p>
                  </a:txBody>
                  <a:tcPr anchor="b">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631312">
                <a:tc>
                  <a:txBody>
                    <a:bodyPr/>
                    <a:lstStyle/>
                    <a:p>
                      <a:pPr algn="r"/>
                      <a:r>
                        <a:rPr lang="fr-FR" sz="1600" b="1">
                          <a:solidFill>
                            <a:schemeClr val="bg1"/>
                          </a:solidFill>
                          <a:latin typeface="+mn-lt"/>
                          <a:cs typeface="Arial" panose="020B0604020202020204" pitchFamily="34" charset="0"/>
                        </a:rPr>
                        <a:t>Non vaccinées</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fr-FR" sz="2400" b="0">
                          <a:solidFill>
                            <a:schemeClr val="accent1"/>
                          </a:solidFill>
                          <a:latin typeface="+mn-lt"/>
                          <a:cs typeface="Arial" panose="020B0604020202020204" pitchFamily="34" charset="0"/>
                        </a:rPr>
                        <a:t>1 260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fr-FR" sz="2400" b="0" dirty="0">
                          <a:solidFill>
                            <a:schemeClr val="accent1"/>
                          </a:solidFill>
                          <a:latin typeface="+mn-lt"/>
                          <a:cs typeface="Arial" panose="020B0604020202020204" pitchFamily="34" charset="0"/>
                        </a:rPr>
                        <a:t>32</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fr-FR" sz="2400" b="0" dirty="0">
                          <a:solidFill>
                            <a:schemeClr val="accent1"/>
                          </a:solidFill>
                          <a:latin typeface="+mn-lt"/>
                          <a:cs typeface="Arial" panose="020B0604020202020204" pitchFamily="34" charset="0"/>
                        </a:rPr>
                        <a:t>2,54</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fr-FR" sz="2400" b="0" dirty="0">
                          <a:solidFill>
                            <a:schemeClr val="accent1"/>
                          </a:solidFill>
                          <a:latin typeface="+mn-lt"/>
                          <a:cs typeface="Arial" panose="020B0604020202020204" pitchFamily="34" charset="0"/>
                        </a:rPr>
                        <a:t>Référence</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l" rtl="0"/>
                      <a:endParaRPr lang="en-US" sz="2400" b="0" dirty="0">
                        <a:solidFill>
                          <a:schemeClr val="accent1"/>
                        </a:solidFill>
                        <a:latin typeface="+mn-lt"/>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19365949"/>
                  </a:ext>
                </a:extLst>
              </a:tr>
              <a:tr h="631312">
                <a:tc>
                  <a:txBody>
                    <a:bodyPr/>
                    <a:lstStyle/>
                    <a:p>
                      <a:pPr algn="r"/>
                      <a:r>
                        <a:rPr lang="fr-FR" sz="1600" b="1">
                          <a:solidFill>
                            <a:schemeClr val="bg1"/>
                          </a:solidFill>
                          <a:latin typeface="+mn-lt"/>
                          <a:cs typeface="Arial" panose="020B0604020202020204" pitchFamily="34" charset="0"/>
                        </a:rPr>
                        <a:t>Dose unique</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fr-FR" sz="2400" b="0">
                          <a:solidFill>
                            <a:schemeClr val="accent1"/>
                          </a:solidFill>
                          <a:latin typeface="+mn-lt"/>
                          <a:cs typeface="Arial" panose="020B0604020202020204" pitchFamily="34" charset="0"/>
                        </a:rPr>
                        <a:t>2 135</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fr-FR" sz="2400" b="0">
                          <a:solidFill>
                            <a:schemeClr val="accent1"/>
                          </a:solidFill>
                          <a:latin typeface="+mn-lt"/>
                          <a:cs typeface="Arial" panose="020B0604020202020204" pitchFamily="34" charset="0"/>
                        </a:rPr>
                        <a:t>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fr-FR" sz="2400" b="0" dirty="0">
                          <a:solidFill>
                            <a:schemeClr val="accent1"/>
                          </a:solidFill>
                          <a:latin typeface="+mn-lt"/>
                          <a:cs typeface="Arial" panose="020B0604020202020204" pitchFamily="34" charset="0"/>
                        </a:rPr>
                        <a:t>0,05</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fr-FR" sz="2400" b="0" dirty="0">
                          <a:solidFill>
                            <a:schemeClr val="accent1"/>
                          </a:solidFill>
                          <a:latin typeface="+mn-lt"/>
                          <a:cs typeface="Arial" panose="020B0604020202020204" pitchFamily="34" charset="0"/>
                        </a:rPr>
                        <a:t>95,4</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fr-FR" sz="2400" b="0">
                          <a:solidFill>
                            <a:schemeClr val="accent1"/>
                          </a:solidFill>
                          <a:latin typeface="+mn-lt"/>
                          <a:cs typeface="Arial" panose="020B0604020202020204" pitchFamily="34" charset="0"/>
                        </a:rPr>
                        <a:t>85,0 ; 99,9</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37925472"/>
                  </a:ext>
                </a:extLst>
              </a:tr>
              <a:tr h="631312">
                <a:tc>
                  <a:txBody>
                    <a:bodyPr/>
                    <a:lstStyle/>
                    <a:p>
                      <a:pPr algn="r"/>
                      <a:r>
                        <a:rPr lang="fr-FR" sz="1600" b="1" dirty="0">
                          <a:solidFill>
                            <a:schemeClr val="bg1"/>
                          </a:solidFill>
                          <a:latin typeface="+mn-lt"/>
                          <a:cs typeface="Arial" panose="020B0604020202020204" pitchFamily="34" charset="0"/>
                        </a:rPr>
                        <a:t>2 doses</a:t>
                      </a:r>
                      <a:br>
                        <a:rPr lang="fr-FR" sz="1600" b="1" dirty="0">
                          <a:solidFill>
                            <a:schemeClr val="bg1"/>
                          </a:solidFill>
                          <a:latin typeface="+mn-lt"/>
                          <a:cs typeface="Arial" panose="020B0604020202020204" pitchFamily="34" charset="0"/>
                        </a:rPr>
                      </a:br>
                      <a:r>
                        <a:rPr lang="fr-FR" sz="1600" b="1" dirty="0">
                          <a:solidFill>
                            <a:schemeClr val="bg1"/>
                          </a:solidFill>
                          <a:latin typeface="+mn-lt"/>
                          <a:cs typeface="Arial" panose="020B0604020202020204" pitchFamily="34" charset="0"/>
                        </a:rPr>
                        <a:t>(0, 6 M)</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fr-FR" sz="2400" b="0">
                          <a:solidFill>
                            <a:schemeClr val="accent1"/>
                          </a:solidFill>
                          <a:latin typeface="+mn-lt"/>
                          <a:cs typeface="Arial" panose="020B0604020202020204" pitchFamily="34" charset="0"/>
                        </a:rPr>
                        <a:t>1 452</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fr-FR" sz="2400" b="0">
                          <a:solidFill>
                            <a:schemeClr val="accent1"/>
                          </a:solidFill>
                          <a:latin typeface="+mn-lt"/>
                          <a:cs typeface="Arial" panose="020B0604020202020204" pitchFamily="34" charset="0"/>
                        </a:rPr>
                        <a:t>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fr-FR" sz="2400" b="0">
                          <a:solidFill>
                            <a:schemeClr val="accent1"/>
                          </a:solidFill>
                          <a:latin typeface="+mn-lt"/>
                          <a:cs typeface="Arial" panose="020B0604020202020204" pitchFamily="34" charset="0"/>
                        </a:rPr>
                        <a:t>0,07</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fr-FR" sz="2400" b="0" dirty="0">
                          <a:solidFill>
                            <a:schemeClr val="accent1"/>
                          </a:solidFill>
                          <a:latin typeface="+mn-lt"/>
                          <a:cs typeface="Arial" panose="020B0604020202020204" pitchFamily="34" charset="0"/>
                        </a:rPr>
                        <a:t>93,1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fr-FR" sz="2400" b="0" dirty="0">
                          <a:solidFill>
                            <a:schemeClr val="accent1"/>
                          </a:solidFill>
                          <a:latin typeface="+mn-lt"/>
                          <a:cs typeface="Arial" panose="020B0604020202020204" pitchFamily="34" charset="0"/>
                        </a:rPr>
                        <a:t>77,3 ; 99,8</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962998604"/>
                  </a:ext>
                </a:extLst>
              </a:tr>
              <a:tr h="631312">
                <a:tc>
                  <a:txBody>
                    <a:bodyPr/>
                    <a:lstStyle/>
                    <a:p>
                      <a:pPr algn="r"/>
                      <a:r>
                        <a:rPr lang="fr-FR" sz="1600" b="1">
                          <a:solidFill>
                            <a:schemeClr val="bg1"/>
                          </a:solidFill>
                          <a:latin typeface="+mn-lt"/>
                          <a:cs typeface="Arial" panose="020B0604020202020204" pitchFamily="34" charset="0"/>
                        </a:rPr>
                        <a:t>3 doses</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fr-FR" sz="2400" b="0">
                          <a:solidFill>
                            <a:schemeClr val="accent1"/>
                          </a:solidFill>
                          <a:latin typeface="+mn-lt"/>
                          <a:cs typeface="Arial" panose="020B0604020202020204" pitchFamily="34" charset="0"/>
                        </a:rPr>
                        <a:t>1 460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fr-FR" sz="2400" b="0">
                          <a:solidFill>
                            <a:schemeClr val="accent1"/>
                          </a:solidFill>
                          <a:latin typeface="+mn-lt"/>
                          <a:cs typeface="Arial" panose="020B0604020202020204" pitchFamily="34" charset="0"/>
                        </a:rPr>
                        <a:t>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fr-FR" sz="2400" b="0" dirty="0">
                          <a:solidFill>
                            <a:schemeClr val="accent1"/>
                          </a:solidFill>
                          <a:latin typeface="+mn-lt"/>
                          <a:cs typeface="Arial" panose="020B0604020202020204" pitchFamily="34" charset="0"/>
                        </a:rPr>
                        <a:t>0,07</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fr-FR" sz="2400" b="0" dirty="0">
                          <a:solidFill>
                            <a:schemeClr val="accent1"/>
                          </a:solidFill>
                          <a:latin typeface="+mn-lt"/>
                          <a:cs typeface="Arial" panose="020B0604020202020204" pitchFamily="34" charset="0"/>
                        </a:rPr>
                        <a:t>93,3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fr-FR" sz="2400" b="0" dirty="0">
                          <a:solidFill>
                            <a:schemeClr val="accent1"/>
                          </a:solidFill>
                          <a:latin typeface="+mn-lt"/>
                          <a:cs typeface="Arial" panose="020B0604020202020204" pitchFamily="34" charset="0"/>
                        </a:rPr>
                        <a:t>77,5 ; 99,7</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093533494"/>
                  </a:ext>
                </a:extLst>
              </a:tr>
            </a:tbl>
          </a:graphicData>
        </a:graphic>
      </p:graphicFrame>
    </p:spTree>
    <p:extLst>
      <p:ext uri="{BB962C8B-B14F-4D97-AF65-F5344CB8AC3E}">
        <p14:creationId xmlns:p14="http://schemas.microsoft.com/office/powerpoint/2010/main" val="2095082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81235" y="103997"/>
            <a:ext cx="11747582" cy="1077218"/>
          </a:xfrm>
          <a:prstGeom prst="rect">
            <a:avLst/>
          </a:prstGeom>
        </p:spPr>
        <p:txBody>
          <a:bodyPr wrap="square">
            <a:spAutoFit/>
          </a:bodyPr>
          <a:lstStyle/>
          <a:p>
            <a:r>
              <a:rPr lang="fr-FR" sz="3200" dirty="0">
                <a:solidFill>
                  <a:schemeClr val="accent1"/>
                </a:solidFill>
                <a:latin typeface="+mj-lt"/>
              </a:rPr>
              <a:t>Essai Costa Rica HPV Vaccine - Efficacité </a:t>
            </a:r>
          </a:p>
          <a:p>
            <a:r>
              <a:rPr lang="fr-FR" sz="3200" dirty="0">
                <a:solidFill>
                  <a:schemeClr val="accent1"/>
                </a:solidFill>
                <a:latin typeface="+mj-lt"/>
              </a:rPr>
              <a:t>Infections </a:t>
            </a:r>
            <a:r>
              <a:rPr lang="fr-FR" sz="3200" dirty="0" err="1">
                <a:solidFill>
                  <a:schemeClr val="accent1"/>
                </a:solidFill>
                <a:latin typeface="+mj-lt"/>
              </a:rPr>
              <a:t>prévalentes</a:t>
            </a:r>
            <a:r>
              <a:rPr lang="fr-FR" sz="3200" dirty="0">
                <a:solidFill>
                  <a:schemeClr val="accent1"/>
                </a:solidFill>
                <a:latin typeface="+mj-lt"/>
              </a:rPr>
              <a:t> &gt; 10 ans après la vaccination (CV)</a:t>
            </a:r>
          </a:p>
        </p:txBody>
      </p:sp>
      <p:grpSp>
        <p:nvGrpSpPr>
          <p:cNvPr id="3" name="Group 2">
            <a:extLst>
              <a:ext uri="{FF2B5EF4-FFF2-40B4-BE49-F238E27FC236}">
                <a16:creationId xmlns:a16="http://schemas.microsoft.com/office/drawing/2014/main" id="{4C5BB9CA-D235-4483-BE80-C0DA4D738983}"/>
              </a:ext>
            </a:extLst>
          </p:cNvPr>
          <p:cNvGrpSpPr/>
          <p:nvPr/>
        </p:nvGrpSpPr>
        <p:grpSpPr>
          <a:xfrm>
            <a:off x="2624513" y="1181215"/>
            <a:ext cx="6265015" cy="4502886"/>
            <a:chOff x="1358044" y="1371600"/>
            <a:chExt cx="6983634" cy="5311585"/>
          </a:xfrm>
        </p:grpSpPr>
        <p:grpSp>
          <p:nvGrpSpPr>
            <p:cNvPr id="4" name="Group 3">
              <a:extLst>
                <a:ext uri="{FF2B5EF4-FFF2-40B4-BE49-F238E27FC236}">
                  <a16:creationId xmlns:a16="http://schemas.microsoft.com/office/drawing/2014/main" id="{9B75F7E1-E4C8-4F04-AFA6-CC21E8A655B2}"/>
                </a:ext>
              </a:extLst>
            </p:cNvPr>
            <p:cNvGrpSpPr/>
            <p:nvPr/>
          </p:nvGrpSpPr>
          <p:grpSpPr>
            <a:xfrm>
              <a:off x="1788478" y="1371600"/>
              <a:ext cx="6553200" cy="5311585"/>
              <a:chOff x="1350887" y="734335"/>
              <a:chExt cx="6553200" cy="5311585"/>
            </a:xfrm>
          </p:grpSpPr>
          <p:pic>
            <p:nvPicPr>
              <p:cNvPr id="9" name="Picture 8">
                <a:extLst>
                  <a:ext uri="{FF2B5EF4-FFF2-40B4-BE49-F238E27FC236}">
                    <a16:creationId xmlns:a16="http://schemas.microsoft.com/office/drawing/2014/main" id="{EE087A33-AA04-4D66-90F4-36955885BE4A}"/>
                  </a:ext>
                </a:extLst>
              </p:cNvPr>
              <p:cNvPicPr>
                <a:picLocks noChangeAspect="1"/>
              </p:cNvPicPr>
              <p:nvPr/>
            </p:nvPicPr>
            <p:blipFill rotWithShape="1">
              <a:blip r:embed="rId3"/>
              <a:srcRect r="63824" b="13238"/>
              <a:stretch/>
            </p:blipFill>
            <p:spPr>
              <a:xfrm>
                <a:off x="1410818" y="734335"/>
                <a:ext cx="3389782" cy="4675865"/>
              </a:xfrm>
              <a:prstGeom prst="rect">
                <a:avLst/>
              </a:prstGeom>
            </p:spPr>
          </p:pic>
          <p:pic>
            <p:nvPicPr>
              <p:cNvPr id="10" name="Picture 9">
                <a:extLst>
                  <a:ext uri="{FF2B5EF4-FFF2-40B4-BE49-F238E27FC236}">
                    <a16:creationId xmlns:a16="http://schemas.microsoft.com/office/drawing/2014/main" id="{2CECBBC4-B70F-4566-A66F-342182D610A4}"/>
                  </a:ext>
                </a:extLst>
              </p:cNvPr>
              <p:cNvPicPr>
                <a:picLocks noChangeAspect="1"/>
              </p:cNvPicPr>
              <p:nvPr/>
            </p:nvPicPr>
            <p:blipFill rotWithShape="1">
              <a:blip r:embed="rId3"/>
              <a:srcRect l="67077" b="13238"/>
              <a:stretch/>
            </p:blipFill>
            <p:spPr>
              <a:xfrm>
                <a:off x="4553509" y="734335"/>
                <a:ext cx="3084982" cy="4675867"/>
              </a:xfrm>
              <a:prstGeom prst="rect">
                <a:avLst/>
              </a:prstGeom>
            </p:spPr>
          </p:pic>
          <p:pic>
            <p:nvPicPr>
              <p:cNvPr id="11" name="Picture 10">
                <a:extLst>
                  <a:ext uri="{FF2B5EF4-FFF2-40B4-BE49-F238E27FC236}">
                    <a16:creationId xmlns:a16="http://schemas.microsoft.com/office/drawing/2014/main" id="{39C8D8F2-094C-4F5B-98D9-CCF188C8F29B}"/>
                  </a:ext>
                </a:extLst>
              </p:cNvPr>
              <p:cNvPicPr>
                <a:picLocks noChangeAspect="1"/>
              </p:cNvPicPr>
              <p:nvPr/>
            </p:nvPicPr>
            <p:blipFill rotWithShape="1">
              <a:blip r:embed="rId3"/>
              <a:srcRect l="12593" t="89589" r="6901"/>
              <a:stretch/>
            </p:blipFill>
            <p:spPr>
              <a:xfrm>
                <a:off x="1350887" y="5484855"/>
                <a:ext cx="6553200" cy="561065"/>
              </a:xfrm>
              <a:prstGeom prst="rect">
                <a:avLst/>
              </a:prstGeom>
            </p:spPr>
          </p:pic>
        </p:grpSp>
        <p:sp>
          <p:nvSpPr>
            <p:cNvPr id="5" name="TextBox 4">
              <a:extLst>
                <a:ext uri="{FF2B5EF4-FFF2-40B4-BE49-F238E27FC236}">
                  <a16:creationId xmlns:a16="http://schemas.microsoft.com/office/drawing/2014/main" id="{2AB13377-1015-403E-A99D-8EB7B99A8FB6}"/>
                </a:ext>
              </a:extLst>
            </p:cNvPr>
            <p:cNvSpPr txBox="1"/>
            <p:nvPr/>
          </p:nvSpPr>
          <p:spPr>
            <a:xfrm rot="16200000">
              <a:off x="-205157" y="3243646"/>
              <a:ext cx="3641022" cy="5146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i="0" u="none" strike="noStrike" cap="none" normalizeH="0" baseline="0" noProof="0" dirty="0">
                  <a:ln>
                    <a:noFill/>
                  </a:ln>
                  <a:solidFill>
                    <a:prstClr val="black"/>
                  </a:solidFill>
                  <a:uLnTx/>
                  <a:uFillTx/>
                  <a:latin typeface="+mj-lt"/>
                  <a:ea typeface="+mn-ea"/>
                  <a:cs typeface="+mn-cs"/>
                </a:rPr>
                <a:t>Efficacité du vaccin (%)</a:t>
              </a:r>
            </a:p>
          </p:txBody>
        </p:sp>
        <p:sp>
          <p:nvSpPr>
            <p:cNvPr id="6" name="Rectangle 5">
              <a:extLst>
                <a:ext uri="{FF2B5EF4-FFF2-40B4-BE49-F238E27FC236}">
                  <a16:creationId xmlns:a16="http://schemas.microsoft.com/office/drawing/2014/main" id="{F4C12127-48DD-4380-8F5F-5DEE15919FCE}"/>
                </a:ext>
              </a:extLst>
            </p:cNvPr>
            <p:cNvSpPr/>
            <p:nvPr/>
          </p:nvSpPr>
          <p:spPr>
            <a:xfrm>
              <a:off x="3294265" y="5766013"/>
              <a:ext cx="1301201" cy="399357"/>
            </a:xfrm>
            <a:prstGeom prst="rect">
              <a:avLst/>
            </a:prstGeom>
          </p:spPr>
          <p:txBody>
            <a:bodyPr wrap="none">
              <a:spAutoFit/>
            </a:bodyPr>
            <a:lstStyle/>
            <a:p>
              <a:r>
                <a:rPr lang="fr-FR" sz="1600">
                  <a:latin typeface="+mj-lt"/>
                  <a:cs typeface="Arial" panose="020B0604020202020204" pitchFamily="34" charset="0"/>
                </a:rPr>
                <a:t>(N = 1 365)</a:t>
              </a:r>
            </a:p>
          </p:txBody>
        </p:sp>
        <p:sp>
          <p:nvSpPr>
            <p:cNvPr id="8" name="Rectangle 7">
              <a:extLst>
                <a:ext uri="{FF2B5EF4-FFF2-40B4-BE49-F238E27FC236}">
                  <a16:creationId xmlns:a16="http://schemas.microsoft.com/office/drawing/2014/main" id="{C71C51E6-87C4-4DC6-AEC8-EDB4730A483F}"/>
                </a:ext>
              </a:extLst>
            </p:cNvPr>
            <p:cNvSpPr/>
            <p:nvPr/>
          </p:nvSpPr>
          <p:spPr>
            <a:xfrm>
              <a:off x="5981701" y="5766013"/>
              <a:ext cx="1136809" cy="399357"/>
            </a:xfrm>
            <a:prstGeom prst="rect">
              <a:avLst/>
            </a:prstGeom>
          </p:spPr>
          <p:txBody>
            <a:bodyPr wrap="none">
              <a:spAutoFit/>
            </a:bodyPr>
            <a:lstStyle/>
            <a:p>
              <a:r>
                <a:rPr lang="fr-FR" sz="1600">
                  <a:latin typeface="+mj-lt"/>
                  <a:cs typeface="Arial" panose="020B0604020202020204" pitchFamily="34" charset="0"/>
                </a:rPr>
                <a:t>(N = 112)</a:t>
              </a:r>
            </a:p>
          </p:txBody>
        </p:sp>
      </p:grpSp>
      <p:sp>
        <p:nvSpPr>
          <p:cNvPr id="2" name="TextBox 1">
            <a:extLst>
              <a:ext uri="{FF2B5EF4-FFF2-40B4-BE49-F238E27FC236}">
                <a16:creationId xmlns:a16="http://schemas.microsoft.com/office/drawing/2014/main" id="{9179CEDC-250A-4448-BBEC-38AB16A1D230}"/>
              </a:ext>
            </a:extLst>
          </p:cNvPr>
          <p:cNvSpPr txBox="1"/>
          <p:nvPr/>
        </p:nvSpPr>
        <p:spPr>
          <a:xfrm>
            <a:off x="2864301" y="5760301"/>
            <a:ext cx="2916936" cy="230832"/>
          </a:xfrm>
          <a:prstGeom prst="rect">
            <a:avLst/>
          </a:prstGeom>
          <a:noFill/>
        </p:spPr>
        <p:txBody>
          <a:bodyPr wrap="square" rtlCol="0">
            <a:spAutoFit/>
          </a:bodyPr>
          <a:lstStyle/>
          <a:p>
            <a:r>
              <a:rPr lang="fr-FR" sz="900" dirty="0"/>
              <a:t>CV : cohorte vaccinée ; N :  nombre de participantes  </a:t>
            </a:r>
          </a:p>
        </p:txBody>
      </p:sp>
      <p:sp>
        <p:nvSpPr>
          <p:cNvPr id="12" name="TextBox 11">
            <a:extLst>
              <a:ext uri="{FF2B5EF4-FFF2-40B4-BE49-F238E27FC236}">
                <a16:creationId xmlns:a16="http://schemas.microsoft.com/office/drawing/2014/main" id="{04649204-E4CB-42AC-9E56-95EC946FD9D8}"/>
              </a:ext>
            </a:extLst>
          </p:cNvPr>
          <p:cNvSpPr txBox="1"/>
          <p:nvPr/>
        </p:nvSpPr>
        <p:spPr>
          <a:xfrm>
            <a:off x="381000" y="6108832"/>
            <a:ext cx="10711434" cy="307777"/>
          </a:xfrm>
          <a:prstGeom prst="rect">
            <a:avLst/>
          </a:prstGeom>
          <a:noFill/>
        </p:spPr>
        <p:txBody>
          <a:bodyPr wrap="square" rtlCol="0">
            <a:spAutoFit/>
          </a:bodyPr>
          <a:lstStyle/>
          <a:p>
            <a:r>
              <a:rPr kumimoji="0" lang="fr-FR" sz="700" strike="noStrike" normalizeH="0" noProof="0" dirty="0">
                <a:ln>
                  <a:noFill/>
                </a:ln>
                <a:solidFill>
                  <a:schemeClr val="tx1">
                    <a:lumMod val="65000"/>
                    <a:lumOff val="35000"/>
                  </a:schemeClr>
                </a:solidFill>
                <a:uLnTx/>
                <a:uFillTx/>
                <a:latin typeface="+mj-lt"/>
                <a:cs typeface="Arial" panose="020B0604020202020204" pitchFamily="34" charset="0"/>
              </a:rPr>
              <a:t>1. Kreimer AR, Sampson JN, Porras C, et al. Evaluation of </a:t>
            </a:r>
            <a:r>
              <a:rPr kumimoji="0" lang="fr-FR" sz="700" strike="noStrike" normalizeH="0" noProof="0" dirty="0" err="1">
                <a:ln>
                  <a:noFill/>
                </a:ln>
                <a:solidFill>
                  <a:schemeClr val="tx1">
                    <a:lumMod val="65000"/>
                    <a:lumOff val="35000"/>
                  </a:schemeClr>
                </a:solidFill>
                <a:uLnTx/>
                <a:uFillTx/>
                <a:latin typeface="+mj-lt"/>
                <a:cs typeface="Arial" panose="020B0604020202020204" pitchFamily="34" charset="0"/>
              </a:rPr>
              <a:t>Durability</a:t>
            </a:r>
            <a:r>
              <a:rPr kumimoji="0" lang="fr-FR" sz="700" strike="noStrike" normalizeH="0" noProof="0" dirty="0">
                <a:ln>
                  <a:noFill/>
                </a:ln>
                <a:solidFill>
                  <a:schemeClr val="tx1">
                    <a:lumMod val="65000"/>
                    <a:lumOff val="35000"/>
                  </a:schemeClr>
                </a:solidFill>
                <a:uLnTx/>
                <a:uFillTx/>
                <a:latin typeface="+mj-lt"/>
                <a:cs typeface="Arial" panose="020B0604020202020204" pitchFamily="34" charset="0"/>
              </a:rPr>
              <a:t> of a Single Dose of the Bivalent HPV Vaccine: The CVT Trial. </a:t>
            </a:r>
            <a:r>
              <a:rPr kumimoji="0" lang="fr-FR" sz="700" i="1" strike="noStrike" normalizeH="0" noProof="0" dirty="0">
                <a:ln>
                  <a:noFill/>
                </a:ln>
                <a:solidFill>
                  <a:schemeClr val="tx1">
                    <a:lumMod val="65000"/>
                    <a:lumOff val="35000"/>
                  </a:schemeClr>
                </a:solidFill>
                <a:uLnTx/>
                <a:uFillTx/>
                <a:latin typeface="+mj-lt"/>
                <a:cs typeface="Arial" panose="020B0604020202020204" pitchFamily="34" charset="0"/>
              </a:rPr>
              <a:t>Journal of the National Cancer Institute</a:t>
            </a:r>
            <a:r>
              <a:rPr kumimoji="0" lang="fr-FR" sz="700" strike="noStrike" normalizeH="0" noProof="0" dirty="0">
                <a:ln>
                  <a:noFill/>
                </a:ln>
                <a:solidFill>
                  <a:schemeClr val="tx1">
                    <a:lumMod val="65000"/>
                    <a:lumOff val="35000"/>
                  </a:schemeClr>
                </a:solidFill>
                <a:uLnTx/>
                <a:uFillTx/>
                <a:latin typeface="+mj-lt"/>
                <a:cs typeface="Arial" panose="020B0604020202020204" pitchFamily="34" charset="0"/>
              </a:rPr>
              <a:t>. 2020;112(10):1038-1046. </a:t>
            </a:r>
            <a:r>
              <a:rPr kumimoji="0" lang="fr-FR" sz="700" strike="noStrike" normalizeH="0" noProof="0" dirty="0">
                <a:ln>
                  <a:noFill/>
                </a:ln>
                <a:solidFill>
                  <a:schemeClr val="tx1">
                    <a:lumMod val="65000"/>
                    <a:lumOff val="35000"/>
                  </a:schemeClr>
                </a:solidFill>
                <a:uLnTx/>
                <a:uFillTx/>
                <a:latin typeface="+mj-lt"/>
                <a:cs typeface="Arial" panose="020B0604020202020204" pitchFamily="34" charset="0"/>
                <a:hlinkClick r:id="rId4">
                  <a:extLst>
                    <a:ext uri="{A12FA001-AC4F-418D-AE19-62706E023703}">
                      <ahyp:hlinkClr xmlns:ahyp="http://schemas.microsoft.com/office/drawing/2018/hyperlinkcolor" val="tx"/>
                    </a:ext>
                  </a:extLst>
                </a:hlinkClick>
              </a:rPr>
              <a:t>doi:10.1093/</a:t>
            </a:r>
            <a:r>
              <a:rPr kumimoji="0" lang="fr-FR" sz="700" strike="noStrike" normalizeH="0" noProof="0" dirty="0" err="1">
                <a:ln>
                  <a:noFill/>
                </a:ln>
                <a:solidFill>
                  <a:schemeClr val="tx1">
                    <a:lumMod val="65000"/>
                    <a:lumOff val="35000"/>
                  </a:schemeClr>
                </a:solidFill>
                <a:uLnTx/>
                <a:uFillTx/>
                <a:latin typeface="+mj-lt"/>
                <a:cs typeface="Arial" panose="020B0604020202020204" pitchFamily="34" charset="0"/>
                <a:hlinkClick r:id="rId4">
                  <a:extLst>
                    <a:ext uri="{A12FA001-AC4F-418D-AE19-62706E023703}">
                      <ahyp:hlinkClr xmlns:ahyp="http://schemas.microsoft.com/office/drawing/2018/hyperlinkcolor" val="tx"/>
                    </a:ext>
                  </a:extLst>
                </a:hlinkClick>
              </a:rPr>
              <a:t>jnci</a:t>
            </a:r>
            <a:r>
              <a:rPr kumimoji="0" lang="fr-FR" sz="700" strike="noStrike" normalizeH="0" noProof="0" dirty="0">
                <a:ln>
                  <a:noFill/>
                </a:ln>
                <a:solidFill>
                  <a:schemeClr val="tx1">
                    <a:lumMod val="65000"/>
                    <a:lumOff val="35000"/>
                  </a:schemeClr>
                </a:solidFill>
                <a:uLnTx/>
                <a:uFillTx/>
                <a:latin typeface="+mj-lt"/>
                <a:cs typeface="Arial" panose="020B0604020202020204" pitchFamily="34" charset="0"/>
                <a:hlinkClick r:id="rId4">
                  <a:extLst>
                    <a:ext uri="{A12FA001-AC4F-418D-AE19-62706E023703}">
                      <ahyp:hlinkClr xmlns:ahyp="http://schemas.microsoft.com/office/drawing/2018/hyperlinkcolor" val="tx"/>
                    </a:ext>
                  </a:extLst>
                </a:hlinkClick>
              </a:rPr>
              <a:t>/djaa011</a:t>
            </a:r>
            <a:r>
              <a:rPr kumimoji="0" lang="fr-FR" sz="700" strike="noStrike" normalizeH="0" noProof="0" dirty="0">
                <a:ln>
                  <a:noFill/>
                </a:ln>
                <a:solidFill>
                  <a:schemeClr val="tx1">
                    <a:lumMod val="65000"/>
                    <a:lumOff val="35000"/>
                  </a:schemeClr>
                </a:solidFill>
                <a:uLnTx/>
                <a:uFillTx/>
                <a:latin typeface="+mj-lt"/>
                <a:cs typeface="Arial" panose="020B0604020202020204" pitchFamily="34" charset="0"/>
              </a:rPr>
              <a:t>. </a:t>
            </a:r>
            <a:r>
              <a:rPr lang="fr-FR" sz="700" dirty="0">
                <a:solidFill>
                  <a:schemeClr val="tx1">
                    <a:lumMod val="65000"/>
                    <a:lumOff val="35000"/>
                  </a:schemeClr>
                </a:solidFill>
                <a:latin typeface="+mj-lt"/>
                <a:cs typeface="Arial" panose="020B0604020202020204" pitchFamily="34" charset="0"/>
              </a:rPr>
              <a:t>|</a:t>
            </a:r>
            <a:r>
              <a:rPr kumimoji="0" lang="fr-FR" sz="700" strike="noStrike" normalizeH="0" noProof="0" dirty="0">
                <a:ln>
                  <a:noFill/>
                </a:ln>
                <a:solidFill>
                  <a:schemeClr val="tx1">
                    <a:lumMod val="65000"/>
                    <a:lumOff val="35000"/>
                  </a:schemeClr>
                </a:solidFill>
                <a:uLnTx/>
                <a:uFillTx/>
                <a:latin typeface="+mj-lt"/>
                <a:cs typeface="Arial" panose="020B0604020202020204" pitchFamily="34" charset="0"/>
              </a:rPr>
              <a:t> 2 </a:t>
            </a:r>
            <a:r>
              <a:rPr lang="fr-FR" sz="700" b="0" i="0" dirty="0">
                <a:solidFill>
                  <a:schemeClr val="tx1">
                    <a:lumMod val="65000"/>
                    <a:lumOff val="35000"/>
                  </a:schemeClr>
                </a:solidFill>
                <a:latin typeface="+mj-lt"/>
                <a:cs typeface="Arial" panose="020B0604020202020204" pitchFamily="34" charset="0"/>
              </a:rPr>
              <a:t>Tsang SH, Sampson JN, </a:t>
            </a:r>
            <a:r>
              <a:rPr lang="fr-FR" sz="700" b="0" i="0" dirty="0" err="1">
                <a:solidFill>
                  <a:schemeClr val="tx1">
                    <a:lumMod val="65000"/>
                    <a:lumOff val="35000"/>
                  </a:schemeClr>
                </a:solidFill>
                <a:latin typeface="+mj-lt"/>
                <a:cs typeface="Arial" panose="020B0604020202020204" pitchFamily="34" charset="0"/>
              </a:rPr>
              <a:t>Schussler</a:t>
            </a:r>
            <a:r>
              <a:rPr lang="fr-FR" sz="700" b="0" i="0" dirty="0">
                <a:solidFill>
                  <a:schemeClr val="tx1">
                    <a:lumMod val="65000"/>
                    <a:lumOff val="35000"/>
                  </a:schemeClr>
                </a:solidFill>
                <a:latin typeface="+mj-lt"/>
                <a:cs typeface="Arial" panose="020B0604020202020204" pitchFamily="34" charset="0"/>
              </a:rPr>
              <a:t> J, et al. </a:t>
            </a:r>
            <a:r>
              <a:rPr lang="fr-FR" sz="700" b="0" i="0" dirty="0" err="1">
                <a:solidFill>
                  <a:schemeClr val="tx1">
                    <a:lumMod val="65000"/>
                    <a:lumOff val="35000"/>
                  </a:schemeClr>
                </a:solidFill>
                <a:latin typeface="+mj-lt"/>
                <a:cs typeface="Arial" panose="020B0604020202020204" pitchFamily="34" charset="0"/>
              </a:rPr>
              <a:t>Durability</a:t>
            </a:r>
            <a:r>
              <a:rPr lang="fr-FR" sz="700" b="0" i="0" dirty="0">
                <a:solidFill>
                  <a:schemeClr val="tx1">
                    <a:lumMod val="65000"/>
                    <a:lumOff val="35000"/>
                  </a:schemeClr>
                </a:solidFill>
                <a:latin typeface="+mj-lt"/>
                <a:cs typeface="Arial" panose="020B0604020202020204" pitchFamily="34" charset="0"/>
              </a:rPr>
              <a:t> of Cross-Protection by </a:t>
            </a:r>
            <a:r>
              <a:rPr lang="fr-FR" sz="700" b="0" i="0" dirty="0" err="1">
                <a:solidFill>
                  <a:schemeClr val="tx1">
                    <a:lumMod val="65000"/>
                    <a:lumOff val="35000"/>
                  </a:schemeClr>
                </a:solidFill>
                <a:latin typeface="+mj-lt"/>
                <a:cs typeface="Arial" panose="020B0604020202020204" pitchFamily="34" charset="0"/>
              </a:rPr>
              <a:t>Different</a:t>
            </a:r>
            <a:r>
              <a:rPr lang="fr-FR" sz="700" b="0" i="0" dirty="0">
                <a:solidFill>
                  <a:schemeClr val="tx1">
                    <a:lumMod val="65000"/>
                    <a:lumOff val="35000"/>
                  </a:schemeClr>
                </a:solidFill>
                <a:latin typeface="+mj-lt"/>
                <a:cs typeface="Arial" panose="020B0604020202020204" pitchFamily="34" charset="0"/>
              </a:rPr>
              <a:t> </a:t>
            </a:r>
            <a:r>
              <a:rPr lang="fr-FR" sz="700" b="0" i="0" dirty="0" err="1">
                <a:solidFill>
                  <a:schemeClr val="tx1">
                    <a:lumMod val="65000"/>
                    <a:lumOff val="35000"/>
                  </a:schemeClr>
                </a:solidFill>
                <a:latin typeface="+mj-lt"/>
                <a:cs typeface="Arial" panose="020B0604020202020204" pitchFamily="34" charset="0"/>
              </a:rPr>
              <a:t>Schedules</a:t>
            </a:r>
            <a:r>
              <a:rPr lang="fr-FR" sz="700" b="0" i="0" dirty="0">
                <a:solidFill>
                  <a:schemeClr val="tx1">
                    <a:lumMod val="65000"/>
                    <a:lumOff val="35000"/>
                  </a:schemeClr>
                </a:solidFill>
                <a:latin typeface="+mj-lt"/>
                <a:cs typeface="Arial" panose="020B0604020202020204" pitchFamily="34" charset="0"/>
              </a:rPr>
              <a:t> of the Bivalent HPV Vaccine: The CVT Trial. </a:t>
            </a:r>
            <a:r>
              <a:rPr lang="fr-FR" sz="700" b="0" i="1" dirty="0">
                <a:solidFill>
                  <a:schemeClr val="tx1">
                    <a:lumMod val="65000"/>
                    <a:lumOff val="35000"/>
                  </a:schemeClr>
                </a:solidFill>
                <a:latin typeface="+mj-lt"/>
                <a:cs typeface="Arial" panose="020B0604020202020204" pitchFamily="34" charset="0"/>
              </a:rPr>
              <a:t>J </a:t>
            </a:r>
            <a:r>
              <a:rPr lang="fr-FR" sz="700" b="0" i="1" dirty="0" err="1">
                <a:solidFill>
                  <a:schemeClr val="tx1">
                    <a:lumMod val="65000"/>
                    <a:lumOff val="35000"/>
                  </a:schemeClr>
                </a:solidFill>
                <a:latin typeface="+mj-lt"/>
                <a:cs typeface="Arial" panose="020B0604020202020204" pitchFamily="34" charset="0"/>
              </a:rPr>
              <a:t>Natl</a:t>
            </a:r>
            <a:r>
              <a:rPr lang="fr-FR" sz="700" b="0" i="1" dirty="0">
                <a:solidFill>
                  <a:schemeClr val="tx1">
                    <a:lumMod val="65000"/>
                    <a:lumOff val="35000"/>
                  </a:schemeClr>
                </a:solidFill>
                <a:latin typeface="+mj-lt"/>
                <a:cs typeface="Arial" panose="020B0604020202020204" pitchFamily="34" charset="0"/>
              </a:rPr>
              <a:t> Cancer </a:t>
            </a:r>
            <a:r>
              <a:rPr lang="fr-FR" sz="700" b="0" i="1" dirty="0" err="1">
                <a:solidFill>
                  <a:schemeClr val="tx1">
                    <a:lumMod val="65000"/>
                    <a:lumOff val="35000"/>
                  </a:schemeClr>
                </a:solidFill>
                <a:latin typeface="+mj-lt"/>
                <a:cs typeface="Arial" panose="020B0604020202020204" pitchFamily="34" charset="0"/>
              </a:rPr>
              <a:t>Inst</a:t>
            </a:r>
            <a:r>
              <a:rPr lang="fr-FR" sz="700" b="0" i="0" dirty="0">
                <a:solidFill>
                  <a:schemeClr val="tx1">
                    <a:lumMod val="65000"/>
                    <a:lumOff val="35000"/>
                  </a:schemeClr>
                </a:solidFill>
                <a:latin typeface="+mj-lt"/>
                <a:cs typeface="Arial" panose="020B0604020202020204" pitchFamily="34" charset="0"/>
              </a:rPr>
              <a:t>. 2020;112(10):1030-1037.</a:t>
            </a:r>
            <a:r>
              <a:rPr lang="fr-FR" sz="700" b="0" i="0" u="none" strike="noStrike" dirty="0">
                <a:solidFill>
                  <a:schemeClr val="tx1">
                    <a:lumMod val="65000"/>
                    <a:lumOff val="35000"/>
                  </a:schemeClr>
                </a:solidFill>
                <a:latin typeface="+mj-lt"/>
                <a:cs typeface="Arial" panose="020B0604020202020204" pitchFamily="34" charset="0"/>
                <a:hlinkClick r:id="rId5">
                  <a:extLst>
                    <a:ext uri="{A12FA001-AC4F-418D-AE19-62706E023703}">
                      <ahyp:hlinkClr xmlns:ahyp="http://schemas.microsoft.com/office/drawing/2018/hyperlinkcolor" val="tx"/>
                    </a:ext>
                  </a:extLst>
                </a:hlinkClick>
              </a:rPr>
              <a:t> 10.1093/</a:t>
            </a:r>
            <a:r>
              <a:rPr lang="fr-FR" sz="700" b="0" i="0" u="none" strike="noStrike" dirty="0" err="1">
                <a:solidFill>
                  <a:schemeClr val="tx1">
                    <a:lumMod val="65000"/>
                    <a:lumOff val="35000"/>
                  </a:schemeClr>
                </a:solidFill>
                <a:latin typeface="+mj-lt"/>
                <a:cs typeface="Arial" panose="020B0604020202020204" pitchFamily="34" charset="0"/>
                <a:hlinkClick r:id="rId5">
                  <a:extLst>
                    <a:ext uri="{A12FA001-AC4F-418D-AE19-62706E023703}">
                      <ahyp:hlinkClr xmlns:ahyp="http://schemas.microsoft.com/office/drawing/2018/hyperlinkcolor" val="tx"/>
                    </a:ext>
                  </a:extLst>
                </a:hlinkClick>
              </a:rPr>
              <a:t>jnci</a:t>
            </a:r>
            <a:r>
              <a:rPr lang="fr-FR" sz="700" b="0" i="0" u="none" strike="noStrike" dirty="0">
                <a:solidFill>
                  <a:schemeClr val="tx1">
                    <a:lumMod val="65000"/>
                    <a:lumOff val="35000"/>
                  </a:schemeClr>
                </a:solidFill>
                <a:latin typeface="+mj-lt"/>
                <a:cs typeface="Arial" panose="020B0604020202020204" pitchFamily="34" charset="0"/>
                <a:hlinkClick r:id="rId5">
                  <a:extLst>
                    <a:ext uri="{A12FA001-AC4F-418D-AE19-62706E023703}">
                      <ahyp:hlinkClr xmlns:ahyp="http://schemas.microsoft.com/office/drawing/2018/hyperlinkcolor" val="tx"/>
                    </a:ext>
                  </a:extLst>
                </a:hlinkClick>
              </a:rPr>
              <a:t>/djaa010</a:t>
            </a:r>
            <a:r>
              <a:rPr lang="fr-FR" sz="700" b="0" i="0" u="none" strike="noStrike" dirty="0">
                <a:solidFill>
                  <a:schemeClr val="tx1">
                    <a:lumMod val="65000"/>
                    <a:lumOff val="35000"/>
                  </a:schemeClr>
                </a:solidFill>
                <a:latin typeface="+mj-lt"/>
                <a:cs typeface="Arial" panose="020B0604020202020204" pitchFamily="34" charset="0"/>
              </a:rPr>
              <a:t>. </a:t>
            </a:r>
          </a:p>
        </p:txBody>
      </p:sp>
      <p:sp>
        <p:nvSpPr>
          <p:cNvPr id="13" name="TextBox 12">
            <a:extLst>
              <a:ext uri="{FF2B5EF4-FFF2-40B4-BE49-F238E27FC236}">
                <a16:creationId xmlns:a16="http://schemas.microsoft.com/office/drawing/2014/main" id="{286CBB93-F738-9B6E-6018-6C8BACB4DBE5}"/>
              </a:ext>
            </a:extLst>
          </p:cNvPr>
          <p:cNvSpPr txBox="1"/>
          <p:nvPr/>
        </p:nvSpPr>
        <p:spPr>
          <a:xfrm flipH="1">
            <a:off x="5528931" y="5195181"/>
            <a:ext cx="175437" cy="246221"/>
          </a:xfrm>
          <a:prstGeom prst="rect">
            <a:avLst/>
          </a:prstGeom>
          <a:noFill/>
        </p:spPr>
        <p:txBody>
          <a:bodyPr wrap="square" rtlCol="0">
            <a:spAutoFit/>
          </a:bodyPr>
          <a:lstStyle/>
          <a:p>
            <a:r>
              <a:rPr lang="fr-FR" sz="1000"/>
              <a:t>1</a:t>
            </a:r>
          </a:p>
        </p:txBody>
      </p:sp>
      <p:sp>
        <p:nvSpPr>
          <p:cNvPr id="14" name="TextBox 13">
            <a:extLst>
              <a:ext uri="{FF2B5EF4-FFF2-40B4-BE49-F238E27FC236}">
                <a16:creationId xmlns:a16="http://schemas.microsoft.com/office/drawing/2014/main" id="{92545658-CB89-B840-538B-114E83BE41A8}"/>
              </a:ext>
            </a:extLst>
          </p:cNvPr>
          <p:cNvSpPr txBox="1"/>
          <p:nvPr/>
        </p:nvSpPr>
        <p:spPr>
          <a:xfrm flipH="1">
            <a:off x="7956705" y="5204044"/>
            <a:ext cx="175437" cy="246221"/>
          </a:xfrm>
          <a:prstGeom prst="rect">
            <a:avLst/>
          </a:prstGeom>
          <a:noFill/>
        </p:spPr>
        <p:txBody>
          <a:bodyPr wrap="square" rtlCol="0">
            <a:spAutoFit/>
          </a:bodyPr>
          <a:lstStyle/>
          <a:p>
            <a:r>
              <a:rPr lang="fr-FR" sz="1000"/>
              <a:t>2</a:t>
            </a:r>
          </a:p>
        </p:txBody>
      </p:sp>
    </p:spTree>
    <p:extLst>
      <p:ext uri="{BB962C8B-B14F-4D97-AF65-F5344CB8AC3E}">
        <p14:creationId xmlns:p14="http://schemas.microsoft.com/office/powerpoint/2010/main" val="2284570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6FB37E-4DD6-0F4E-8677-CF7C7751744D}"/>
              </a:ext>
            </a:extLst>
          </p:cNvPr>
          <p:cNvSpPr/>
          <p:nvPr/>
        </p:nvSpPr>
        <p:spPr bwMode="auto">
          <a:xfrm>
            <a:off x="4724400" y="1090781"/>
            <a:ext cx="2590800" cy="2462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5AB866C7-C3F9-47FD-AC51-EFFD8B039B53}"/>
              </a:ext>
            </a:extLst>
          </p:cNvPr>
          <p:cNvSpPr/>
          <p:nvPr/>
        </p:nvSpPr>
        <p:spPr>
          <a:xfrm>
            <a:off x="381000" y="126267"/>
            <a:ext cx="11747582" cy="954107"/>
          </a:xfrm>
          <a:prstGeom prst="rect">
            <a:avLst/>
          </a:prstGeom>
        </p:spPr>
        <p:txBody>
          <a:bodyPr wrap="square" lIns="91440" tIns="45720" rIns="91440" bIns="45720" anchor="t">
            <a:spAutoFit/>
          </a:bodyPr>
          <a:lstStyle/>
          <a:p>
            <a:r>
              <a:rPr lang="fr-FR" sz="2800" dirty="0">
                <a:solidFill>
                  <a:schemeClr val="tx2"/>
                </a:solidFill>
              </a:rPr>
              <a:t>Niveaux stables d’anticorps contre le HPV-16 et 18 pendant plus d’une décennie après la vaccination plusieurs fois supérieurs à l’immunité naturelle</a:t>
            </a:r>
            <a:endParaRPr lang="en-US" sz="2800" dirty="0">
              <a:solidFill>
                <a:schemeClr val="tx2"/>
              </a:solidFill>
            </a:endParaRPr>
          </a:p>
        </p:txBody>
      </p:sp>
      <p:sp>
        <p:nvSpPr>
          <p:cNvPr id="10" name="TextBox 9">
            <a:extLst>
              <a:ext uri="{FF2B5EF4-FFF2-40B4-BE49-F238E27FC236}">
                <a16:creationId xmlns:a16="http://schemas.microsoft.com/office/drawing/2014/main" id="{B4ECA41F-8C4F-4E27-A199-6915E8EE3F8C}"/>
              </a:ext>
            </a:extLst>
          </p:cNvPr>
          <p:cNvSpPr txBox="1"/>
          <p:nvPr/>
        </p:nvSpPr>
        <p:spPr>
          <a:xfrm>
            <a:off x="315464" y="6203382"/>
            <a:ext cx="10501885" cy="307777"/>
          </a:xfrm>
          <a:prstGeom prst="rect">
            <a:avLst/>
          </a:prstGeom>
          <a:noFill/>
        </p:spPr>
        <p:txBody>
          <a:bodyPr wrap="square" rtlCol="0">
            <a:spAutoFit/>
          </a:bodyPr>
          <a:lstStyle/>
          <a:p>
            <a:r>
              <a:rPr kumimoji="0" lang="en-US" sz="700" strike="noStrike" kern="1200" spc="0" normalizeH="0" noProof="0" dirty="0">
                <a:ln>
                  <a:noFill/>
                </a:ln>
                <a:solidFill>
                  <a:schemeClr val="tx1">
                    <a:lumMod val="65000"/>
                    <a:lumOff val="35000"/>
                  </a:schemeClr>
                </a:solidFill>
                <a:effectLst/>
                <a:uLnTx/>
                <a:uFillTx/>
                <a:latin typeface="+mj-lt"/>
                <a:cs typeface="Arial" panose="020B0604020202020204" pitchFamily="34" charset="0"/>
              </a:rPr>
              <a:t>Joshi et Al. Vaccine 2023</a:t>
            </a:r>
          </a:p>
          <a:p>
            <a:r>
              <a:rPr kumimoji="0" lang="en-US" sz="700" strike="noStrike" kern="1200" spc="0" normalizeH="0" noProof="0" dirty="0" err="1">
                <a:ln>
                  <a:noFill/>
                </a:ln>
                <a:solidFill>
                  <a:schemeClr val="tx1">
                    <a:lumMod val="65000"/>
                    <a:lumOff val="35000"/>
                  </a:schemeClr>
                </a:solidFill>
                <a:effectLst/>
                <a:uLnTx/>
                <a:uFillTx/>
                <a:latin typeface="+mj-lt"/>
                <a:cs typeface="Arial" panose="020B0604020202020204" pitchFamily="34" charset="0"/>
              </a:rPr>
              <a:t>Kreimer</a:t>
            </a:r>
            <a:r>
              <a:rPr kumimoji="0" lang="en-US" sz="700" strike="noStrike" kern="1200" spc="0" normalizeH="0" noProof="0" dirty="0">
                <a:ln>
                  <a:noFill/>
                </a:ln>
                <a:solidFill>
                  <a:schemeClr val="tx1">
                    <a:lumMod val="65000"/>
                    <a:lumOff val="35000"/>
                  </a:schemeClr>
                </a:solidFill>
                <a:effectLst/>
                <a:uLnTx/>
                <a:uFillTx/>
                <a:latin typeface="+mj-lt"/>
                <a:cs typeface="Arial" panose="020B0604020202020204" pitchFamily="34" charset="0"/>
              </a:rPr>
              <a:t> AR, Sampson JN, Porras C, et al. Evaluation of Durability of a Single Dose of the Bivalent HPV Vaccine: The CVT Trial. </a:t>
            </a:r>
            <a:r>
              <a:rPr kumimoji="0" lang="en-US" sz="700" i="1" strike="noStrike" kern="1200" spc="0" normalizeH="0" noProof="0" dirty="0">
                <a:ln>
                  <a:noFill/>
                </a:ln>
                <a:solidFill>
                  <a:schemeClr val="tx1">
                    <a:lumMod val="65000"/>
                    <a:lumOff val="35000"/>
                  </a:schemeClr>
                </a:solidFill>
                <a:effectLst/>
                <a:uLnTx/>
                <a:uFillTx/>
                <a:latin typeface="+mj-lt"/>
                <a:cs typeface="Arial" panose="020B0604020202020204" pitchFamily="34" charset="0"/>
              </a:rPr>
              <a:t>Journal of the National Cancer Institute</a:t>
            </a:r>
            <a:r>
              <a:rPr kumimoji="0" lang="en-US" sz="700" strike="noStrike" kern="1200" spc="0" normalizeH="0" noProof="0" dirty="0">
                <a:ln>
                  <a:noFill/>
                </a:ln>
                <a:solidFill>
                  <a:schemeClr val="tx1">
                    <a:lumMod val="65000"/>
                    <a:lumOff val="35000"/>
                  </a:schemeClr>
                </a:solidFill>
                <a:effectLst/>
                <a:uLnTx/>
                <a:uFillTx/>
                <a:latin typeface="+mj-lt"/>
                <a:cs typeface="Arial" panose="020B0604020202020204" pitchFamily="34" charset="0"/>
              </a:rPr>
              <a:t>. 2020;112(10):1038-1046. </a:t>
            </a:r>
            <a:r>
              <a:rPr kumimoji="0" lang="en-US" sz="700" strike="noStrike" kern="1200" spc="0" normalizeH="0" noProof="0" dirty="0">
                <a:ln>
                  <a:noFill/>
                </a:ln>
                <a:solidFill>
                  <a:srgbClr val="0563C1"/>
                </a:solidFill>
                <a:effectLst/>
                <a:uLnTx/>
                <a:uFillTx/>
                <a:latin typeface="+mj-lt"/>
                <a:cs typeface="Arial" panose="020B0604020202020204" pitchFamily="34" charset="0"/>
                <a:hlinkClick r:id="rId3">
                  <a:extLst>
                    <a:ext uri="{A12FA001-AC4F-418D-AE19-62706E023703}">
                      <ahyp:hlinkClr xmlns:ahyp="http://schemas.microsoft.com/office/drawing/2018/hyperlinkcolor" val="tx"/>
                    </a:ext>
                  </a:extLst>
                </a:hlinkClick>
              </a:rPr>
              <a:t>doi:10.1093/</a:t>
            </a:r>
            <a:r>
              <a:rPr kumimoji="0" lang="en-US" sz="700" strike="noStrike" kern="1200" spc="0" normalizeH="0" noProof="0" dirty="0" err="1">
                <a:ln>
                  <a:noFill/>
                </a:ln>
                <a:solidFill>
                  <a:srgbClr val="0563C1"/>
                </a:solidFill>
                <a:effectLst/>
                <a:uLnTx/>
                <a:uFillTx/>
                <a:latin typeface="+mj-lt"/>
                <a:cs typeface="Arial" panose="020B0604020202020204" pitchFamily="34" charset="0"/>
                <a:hlinkClick r:id="rId3">
                  <a:extLst>
                    <a:ext uri="{A12FA001-AC4F-418D-AE19-62706E023703}">
                      <ahyp:hlinkClr xmlns:ahyp="http://schemas.microsoft.com/office/drawing/2018/hyperlinkcolor" val="tx"/>
                    </a:ext>
                  </a:extLst>
                </a:hlinkClick>
              </a:rPr>
              <a:t>jnci</a:t>
            </a:r>
            <a:r>
              <a:rPr kumimoji="0" lang="en-US" sz="700" strike="noStrike" kern="1200" spc="0" normalizeH="0" noProof="0" dirty="0">
                <a:ln>
                  <a:noFill/>
                </a:ln>
                <a:solidFill>
                  <a:schemeClr val="tx1">
                    <a:lumMod val="65000"/>
                    <a:lumOff val="35000"/>
                  </a:schemeClr>
                </a:solidFill>
                <a:effectLst/>
                <a:uLnTx/>
                <a:uFillTx/>
                <a:latin typeface="+mj-lt"/>
                <a:cs typeface="Arial" panose="020B0604020202020204" pitchFamily="34" charset="0"/>
                <a:hlinkClick r:id="rId3">
                  <a:extLst>
                    <a:ext uri="{A12FA001-AC4F-418D-AE19-62706E023703}">
                      <ahyp:hlinkClr xmlns:ahyp="http://schemas.microsoft.com/office/drawing/2018/hyperlinkcolor" val="tx"/>
                    </a:ext>
                  </a:extLst>
                </a:hlinkClick>
              </a:rPr>
              <a:t>/djaa011</a:t>
            </a:r>
            <a:r>
              <a:rPr kumimoji="0" lang="en-US" sz="700" strike="noStrike" kern="1200" spc="0" normalizeH="0" noProof="0" dirty="0">
                <a:ln>
                  <a:noFill/>
                </a:ln>
                <a:solidFill>
                  <a:schemeClr val="tx1">
                    <a:lumMod val="65000"/>
                    <a:lumOff val="35000"/>
                  </a:schemeClr>
                </a:solidFill>
                <a:effectLst/>
                <a:uLnTx/>
                <a:uFillTx/>
                <a:latin typeface="+mj-lt"/>
                <a:cs typeface="Arial" panose="020B0604020202020204" pitchFamily="34" charset="0"/>
              </a:rPr>
              <a:t>.</a:t>
            </a:r>
            <a:endParaRPr lang="en-US" sz="900" i="1" dirty="0">
              <a:solidFill>
                <a:schemeClr val="tx1">
                  <a:lumMod val="65000"/>
                  <a:lumOff val="35000"/>
                </a:schemeClr>
              </a:solidFill>
              <a:latin typeface="+mj-lt"/>
              <a:cs typeface="Arial" panose="020B0604020202020204" pitchFamily="34" charset="0"/>
            </a:endParaRPr>
          </a:p>
        </p:txBody>
      </p:sp>
      <p:sp>
        <p:nvSpPr>
          <p:cNvPr id="6" name="TextBox 5">
            <a:extLst>
              <a:ext uri="{FF2B5EF4-FFF2-40B4-BE49-F238E27FC236}">
                <a16:creationId xmlns:a16="http://schemas.microsoft.com/office/drawing/2014/main" id="{71E4F7A0-2C93-20A7-7E95-0DED12CF1FAD}"/>
              </a:ext>
            </a:extLst>
          </p:cNvPr>
          <p:cNvSpPr txBox="1"/>
          <p:nvPr/>
        </p:nvSpPr>
        <p:spPr>
          <a:xfrm>
            <a:off x="7095946" y="1266575"/>
            <a:ext cx="4505914" cy="1569660"/>
          </a:xfrm>
          <a:prstGeom prst="rect">
            <a:avLst/>
          </a:prstGeom>
          <a:solidFill>
            <a:schemeClr val="tx2">
              <a:lumMod val="40000"/>
              <a:lumOff val="60000"/>
            </a:schemeClr>
          </a:solidFill>
        </p:spPr>
        <p:txBody>
          <a:bodyPr wrap="none" rtlCol="0">
            <a:spAutoFit/>
          </a:bodyPr>
          <a:lstStyle/>
          <a:p>
            <a:r>
              <a:rPr lang="en-US" sz="2400" b="1" dirty="0">
                <a:solidFill>
                  <a:schemeClr val="bg1"/>
                </a:solidFill>
              </a:rPr>
              <a:t>CVT - Cervarix</a:t>
            </a:r>
          </a:p>
          <a:p>
            <a:r>
              <a:rPr lang="en-US" sz="2400" b="1" dirty="0">
                <a:solidFill>
                  <a:schemeClr val="bg1"/>
                </a:solidFill>
              </a:rPr>
              <a:t>11-ans </a:t>
            </a:r>
            <a:r>
              <a:rPr lang="en-US" sz="2400" b="1" dirty="0" err="1">
                <a:solidFill>
                  <a:schemeClr val="bg1"/>
                </a:solidFill>
              </a:rPr>
              <a:t>immunogénicité</a:t>
            </a:r>
            <a:r>
              <a:rPr lang="en-US" sz="2400" b="1" dirty="0">
                <a:solidFill>
                  <a:schemeClr val="bg1"/>
                </a:solidFill>
              </a:rPr>
              <a:t> ;</a:t>
            </a:r>
          </a:p>
          <a:p>
            <a:r>
              <a:rPr lang="fr-FR" sz="2400" b="1" dirty="0">
                <a:solidFill>
                  <a:schemeClr val="bg1"/>
                </a:solidFill>
              </a:rPr>
              <a:t>Cinétique similaire jusqu’à 16 ans </a:t>
            </a:r>
          </a:p>
          <a:p>
            <a:r>
              <a:rPr lang="fr-FR" sz="2400" b="1" dirty="0">
                <a:solidFill>
                  <a:schemeClr val="bg1"/>
                </a:solidFill>
              </a:rPr>
              <a:t>après la vaccination</a:t>
            </a:r>
            <a:endParaRPr lang="en-US" sz="2400" b="1" dirty="0">
              <a:solidFill>
                <a:schemeClr val="bg1"/>
              </a:solidFill>
            </a:endParaRPr>
          </a:p>
        </p:txBody>
      </p:sp>
      <p:pic>
        <p:nvPicPr>
          <p:cNvPr id="14" name="Picture 13">
            <a:extLst>
              <a:ext uri="{FF2B5EF4-FFF2-40B4-BE49-F238E27FC236}">
                <a16:creationId xmlns:a16="http://schemas.microsoft.com/office/drawing/2014/main" id="{A33A808C-BE17-0946-042F-28049DB249AF}"/>
              </a:ext>
            </a:extLst>
          </p:cNvPr>
          <p:cNvPicPr>
            <a:picLocks noChangeAspect="1"/>
          </p:cNvPicPr>
          <p:nvPr/>
        </p:nvPicPr>
        <p:blipFill>
          <a:blip r:embed="rId4"/>
          <a:stretch>
            <a:fillRect/>
          </a:stretch>
        </p:blipFill>
        <p:spPr>
          <a:xfrm>
            <a:off x="95360" y="3007362"/>
            <a:ext cx="4962525" cy="3257550"/>
          </a:xfrm>
          <a:prstGeom prst="rect">
            <a:avLst/>
          </a:prstGeom>
        </p:spPr>
      </p:pic>
      <p:sp>
        <p:nvSpPr>
          <p:cNvPr id="19" name="TextBox 18">
            <a:extLst>
              <a:ext uri="{FF2B5EF4-FFF2-40B4-BE49-F238E27FC236}">
                <a16:creationId xmlns:a16="http://schemas.microsoft.com/office/drawing/2014/main" id="{0C75DACC-10DB-CEA4-780E-FC6A9C4E82D3}"/>
              </a:ext>
            </a:extLst>
          </p:cNvPr>
          <p:cNvSpPr txBox="1"/>
          <p:nvPr/>
        </p:nvSpPr>
        <p:spPr>
          <a:xfrm>
            <a:off x="1028280" y="1567851"/>
            <a:ext cx="3390287" cy="830997"/>
          </a:xfrm>
          <a:prstGeom prst="rect">
            <a:avLst/>
          </a:prstGeom>
          <a:solidFill>
            <a:schemeClr val="tx2">
              <a:lumMod val="40000"/>
              <a:lumOff val="60000"/>
            </a:schemeClr>
          </a:solidFill>
        </p:spPr>
        <p:txBody>
          <a:bodyPr wrap="none" rtlCol="0">
            <a:spAutoFit/>
          </a:bodyPr>
          <a:lstStyle/>
          <a:p>
            <a:r>
              <a:rPr lang="en-US" sz="2400" b="1" dirty="0">
                <a:solidFill>
                  <a:schemeClr val="bg1"/>
                </a:solidFill>
              </a:rPr>
              <a:t>India IARC trial -Gardasil</a:t>
            </a:r>
          </a:p>
          <a:p>
            <a:r>
              <a:rPr lang="en-US" sz="2400" b="1" dirty="0">
                <a:solidFill>
                  <a:schemeClr val="bg1"/>
                </a:solidFill>
              </a:rPr>
              <a:t>10-ans </a:t>
            </a:r>
            <a:r>
              <a:rPr lang="en-US" sz="2400" b="1" dirty="0" err="1">
                <a:solidFill>
                  <a:schemeClr val="bg1"/>
                </a:solidFill>
              </a:rPr>
              <a:t>immunogénicité</a:t>
            </a:r>
            <a:endParaRPr lang="en-US" sz="2400" b="1" dirty="0">
              <a:solidFill>
                <a:schemeClr val="bg1"/>
              </a:solidFill>
            </a:endParaRPr>
          </a:p>
        </p:txBody>
      </p:sp>
      <p:sp>
        <p:nvSpPr>
          <p:cNvPr id="20" name="TextBox 19">
            <a:extLst>
              <a:ext uri="{FF2B5EF4-FFF2-40B4-BE49-F238E27FC236}">
                <a16:creationId xmlns:a16="http://schemas.microsoft.com/office/drawing/2014/main" id="{F160C9A3-93E7-7C00-E3F3-FE0768DA97F7}"/>
              </a:ext>
            </a:extLst>
          </p:cNvPr>
          <p:cNvSpPr txBox="1"/>
          <p:nvPr/>
        </p:nvSpPr>
        <p:spPr>
          <a:xfrm>
            <a:off x="8123244" y="3048098"/>
            <a:ext cx="612668" cy="261610"/>
          </a:xfrm>
          <a:prstGeom prst="rect">
            <a:avLst/>
          </a:prstGeom>
          <a:noFill/>
        </p:spPr>
        <p:txBody>
          <a:bodyPr wrap="none" rtlCol="0">
            <a:spAutoFit/>
          </a:bodyPr>
          <a:lstStyle/>
          <a:p>
            <a:r>
              <a:rPr lang="en-US" sz="1100" dirty="0"/>
              <a:t>HPV-16</a:t>
            </a:r>
          </a:p>
        </p:txBody>
      </p:sp>
      <p:grpSp>
        <p:nvGrpSpPr>
          <p:cNvPr id="2" name="Group 1">
            <a:extLst>
              <a:ext uri="{FF2B5EF4-FFF2-40B4-BE49-F238E27FC236}">
                <a16:creationId xmlns:a16="http://schemas.microsoft.com/office/drawing/2014/main" id="{2A9470C9-2C1F-B809-6C24-1BDD989A70CE}"/>
              </a:ext>
            </a:extLst>
          </p:cNvPr>
          <p:cNvGrpSpPr/>
          <p:nvPr/>
        </p:nvGrpSpPr>
        <p:grpSpPr>
          <a:xfrm>
            <a:off x="4781519" y="3228276"/>
            <a:ext cx="7334124" cy="2975106"/>
            <a:chOff x="2428938" y="1941447"/>
            <a:chExt cx="7334124" cy="2975106"/>
          </a:xfrm>
        </p:grpSpPr>
        <p:pic>
          <p:nvPicPr>
            <p:cNvPr id="4" name="Picture 3">
              <a:extLst>
                <a:ext uri="{FF2B5EF4-FFF2-40B4-BE49-F238E27FC236}">
                  <a16:creationId xmlns:a16="http://schemas.microsoft.com/office/drawing/2014/main" id="{3B55C134-92F5-3AE5-C8B4-2018FC4AF6A6}"/>
                </a:ext>
              </a:extLst>
            </p:cNvPr>
            <p:cNvPicPr>
              <a:picLocks noChangeAspect="1"/>
            </p:cNvPicPr>
            <p:nvPr/>
          </p:nvPicPr>
          <p:blipFill>
            <a:blip r:embed="rId5"/>
            <a:stretch>
              <a:fillRect/>
            </a:stretch>
          </p:blipFill>
          <p:spPr>
            <a:xfrm>
              <a:off x="2428938" y="1941447"/>
              <a:ext cx="7334124" cy="2975106"/>
            </a:xfrm>
            <a:prstGeom prst="rect">
              <a:avLst/>
            </a:prstGeom>
          </p:spPr>
        </p:pic>
        <p:cxnSp>
          <p:nvCxnSpPr>
            <p:cNvPr id="7" name="Straight Connector 6">
              <a:extLst>
                <a:ext uri="{FF2B5EF4-FFF2-40B4-BE49-F238E27FC236}">
                  <a16:creationId xmlns:a16="http://schemas.microsoft.com/office/drawing/2014/main" id="{635BB215-EBA5-301C-7595-40471D81D3DE}"/>
                </a:ext>
              </a:extLst>
            </p:cNvPr>
            <p:cNvCxnSpPr>
              <a:cxnSpLocks/>
            </p:cNvCxnSpPr>
            <p:nvPr/>
          </p:nvCxnSpPr>
          <p:spPr>
            <a:xfrm>
              <a:off x="3377192" y="4561367"/>
              <a:ext cx="4797549" cy="0"/>
            </a:xfrm>
            <a:prstGeom prst="line">
              <a:avLst/>
            </a:prstGeom>
            <a:ln w="50800">
              <a:solidFill>
                <a:srgbClr val="F6BB00"/>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27420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694" y="256725"/>
            <a:ext cx="10515600" cy="839414"/>
          </a:xfrm>
        </p:spPr>
        <p:txBody>
          <a:bodyPr lIns="91440" tIns="45720" rIns="91440" bIns="45720" anchor="t"/>
          <a:lstStyle/>
          <a:p>
            <a:r>
              <a:rPr lang="fr-FR" sz="3200" dirty="0">
                <a:solidFill>
                  <a:schemeClr val="accent1"/>
                </a:solidFill>
                <a:ea typeface="+mn-ea"/>
                <a:cs typeface="+mn-cs"/>
              </a:rPr>
              <a:t>Consortium d’évaluation du vaccin HPV à dose unique</a:t>
            </a:r>
            <a:endParaRPr lang="en-US" sz="3200" dirty="0">
              <a:solidFill>
                <a:schemeClr val="accent1"/>
              </a:solidFill>
              <a:ea typeface="+mn-ea"/>
              <a:cs typeface="+mn-cs"/>
            </a:endParaRPr>
          </a:p>
        </p:txBody>
      </p:sp>
      <p:sp>
        <p:nvSpPr>
          <p:cNvPr id="4" name="Content Placeholder 3"/>
          <p:cNvSpPr>
            <a:spLocks noGrp="1"/>
          </p:cNvSpPr>
          <p:nvPr>
            <p:ph sz="half" idx="2"/>
          </p:nvPr>
        </p:nvSpPr>
        <p:spPr>
          <a:xfrm>
            <a:off x="588737" y="1253432"/>
            <a:ext cx="7504867" cy="4234813"/>
          </a:xfrm>
        </p:spPr>
        <p:txBody>
          <a:bodyPr lIns="91440" tIns="45720" rIns="91440" bIns="45720" anchor="t">
            <a:normAutofit/>
          </a:bodyPr>
          <a:lstStyle/>
          <a:p>
            <a:pPr marL="285750" indent="-285750">
              <a:lnSpc>
                <a:spcPct val="100000"/>
              </a:lnSpc>
              <a:spcBef>
                <a:spcPts val="600"/>
              </a:spcBef>
              <a:spcAft>
                <a:spcPts val="600"/>
              </a:spcAft>
            </a:pPr>
            <a:r>
              <a:rPr lang="fr-FR" sz="2400" dirty="0"/>
              <a:t>Rassemble, évalue et synthétise les données publiées existantes venant d’essais cliniques, d’études d’observation et de travaux de modélisation économique et d’impact sur la vaccination contre le HPV à dose unique.</a:t>
            </a:r>
            <a:endParaRPr lang="en-US" sz="2400" dirty="0"/>
          </a:p>
          <a:p>
            <a:pPr marL="285750" indent="-285750">
              <a:lnSpc>
                <a:spcPct val="100000"/>
              </a:lnSpc>
              <a:spcBef>
                <a:spcPts val="600"/>
              </a:spcBef>
              <a:spcAft>
                <a:spcPts val="600"/>
              </a:spcAft>
            </a:pPr>
            <a:r>
              <a:rPr lang="fr-FR" sz="2400" dirty="0"/>
              <a:t>Les résumés des données probantes, les diapositives et d'autres ressources, y compris les traductions, sont disponibles sur le site web du Consortium </a:t>
            </a:r>
            <a:r>
              <a:rPr lang="en-US" sz="2400" dirty="0"/>
              <a:t>: </a:t>
            </a:r>
            <a:r>
              <a:rPr lang="en-US" sz="2400" dirty="0">
                <a:hlinkClick r:id="rId3"/>
              </a:rPr>
              <a:t>www.path.org/singledosehpv</a:t>
            </a:r>
            <a:r>
              <a:rPr lang="en-US" sz="2400" dirty="0"/>
              <a:t> </a:t>
            </a:r>
          </a:p>
          <a:p>
            <a:pPr marL="0" indent="0">
              <a:lnSpc>
                <a:spcPct val="100000"/>
              </a:lnSpc>
              <a:spcBef>
                <a:spcPts val="600"/>
              </a:spcBef>
              <a:spcAft>
                <a:spcPts val="600"/>
              </a:spcAft>
              <a:buNone/>
            </a:pPr>
            <a:endParaRPr lang="en-US" sz="4500" dirty="0"/>
          </a:p>
          <a:p>
            <a:pPr marL="0" indent="0">
              <a:lnSpc>
                <a:spcPct val="100000"/>
              </a:lnSpc>
              <a:spcBef>
                <a:spcPts val="600"/>
              </a:spcBef>
              <a:spcAft>
                <a:spcPts val="600"/>
              </a:spcAft>
              <a:buNone/>
            </a:pPr>
            <a:endParaRPr lang="en-US" sz="2400" strike="sngStrike" dirty="0">
              <a:highlight>
                <a:srgbClr val="FFFF00"/>
              </a:highlight>
            </a:endParaRPr>
          </a:p>
          <a:p>
            <a:pPr>
              <a:lnSpc>
                <a:spcPct val="100000"/>
              </a:lnSpc>
              <a:spcBef>
                <a:spcPts val="600"/>
              </a:spcBef>
              <a:spcAft>
                <a:spcPts val="600"/>
              </a:spcAft>
            </a:pPr>
            <a:endParaRPr lang="en-US" sz="2400" dirty="0">
              <a:latin typeface="Calibri" panose="020F0502020204030204" pitchFamily="34" charset="0"/>
              <a:cs typeface="Calibri" panose="020F0502020204030204" pitchFamily="34" charset="0"/>
            </a:endParaRPr>
          </a:p>
          <a:p>
            <a:pPr>
              <a:lnSpc>
                <a:spcPct val="100000"/>
              </a:lnSpc>
              <a:spcBef>
                <a:spcPts val="600"/>
              </a:spcBef>
              <a:spcAft>
                <a:spcPts val="600"/>
              </a:spcAft>
            </a:pPr>
            <a:endParaRPr lang="en-US" sz="2400" dirty="0"/>
          </a:p>
          <a:p>
            <a:pPr>
              <a:lnSpc>
                <a:spcPct val="100000"/>
              </a:lnSpc>
              <a:spcBef>
                <a:spcPts val="600"/>
              </a:spcBef>
              <a:spcAft>
                <a:spcPts val="600"/>
              </a:spcAft>
            </a:pPr>
            <a:endParaRPr lang="en-US" sz="2400" dirty="0"/>
          </a:p>
          <a:p>
            <a:endParaRPr lang="en-US" sz="1600" dirty="0"/>
          </a:p>
        </p:txBody>
      </p:sp>
      <p:pic>
        <p:nvPicPr>
          <p:cNvPr id="5" name="Picture 4">
            <a:extLst>
              <a:ext uri="{FF2B5EF4-FFF2-40B4-BE49-F238E27FC236}">
                <a16:creationId xmlns:a16="http://schemas.microsoft.com/office/drawing/2014/main" id="{6A1B2875-D2E0-432C-AF83-A7B3596AB9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16262" y="1018820"/>
            <a:ext cx="3450014" cy="4876406"/>
          </a:xfrm>
          <a:prstGeom prst="rect">
            <a:avLst/>
          </a:prstGeom>
          <a:ln>
            <a:solidFill>
              <a:schemeClr val="accent1"/>
            </a:solidFill>
          </a:ln>
        </p:spPr>
      </p:pic>
    </p:spTree>
    <p:extLst>
      <p:ext uri="{BB962C8B-B14F-4D97-AF65-F5344CB8AC3E}">
        <p14:creationId xmlns:p14="http://schemas.microsoft.com/office/powerpoint/2010/main" val="149388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82550" y="369360"/>
            <a:ext cx="12026899" cy="869909"/>
          </a:xfrm>
        </p:spPr>
        <p:txBody>
          <a:bodyPr lIns="91440" tIns="45720" rIns="91440" bIns="45720" anchor="t"/>
          <a:lstStyle/>
          <a:p>
            <a:r>
              <a:rPr lang="fr-FR" sz="4000" b="1"/>
              <a:t>Dose unique - Thèmes et questions clés</a:t>
            </a:r>
          </a:p>
        </p:txBody>
      </p:sp>
      <p:sp>
        <p:nvSpPr>
          <p:cNvPr id="10" name="TextBox 9">
            <a:extLst>
              <a:ext uri="{FF2B5EF4-FFF2-40B4-BE49-F238E27FC236}">
                <a16:creationId xmlns:a16="http://schemas.microsoft.com/office/drawing/2014/main" id="{7B04939D-6AAA-30D8-ABDD-B6AF09DA397E}"/>
              </a:ext>
            </a:extLst>
          </p:cNvPr>
          <p:cNvSpPr txBox="1"/>
          <p:nvPr/>
        </p:nvSpPr>
        <p:spPr>
          <a:xfrm>
            <a:off x="524055" y="2062406"/>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fr-FR" sz="2600">
                <a:solidFill>
                  <a:schemeClr val="accent1"/>
                </a:solidFill>
              </a:rPr>
              <a:t>Niveau de protection d’une dose unique  </a:t>
            </a:r>
          </a:p>
        </p:txBody>
      </p:sp>
      <p:sp>
        <p:nvSpPr>
          <p:cNvPr id="4" name="TextBox 3">
            <a:extLst>
              <a:ext uri="{FF2B5EF4-FFF2-40B4-BE49-F238E27FC236}">
                <a16:creationId xmlns:a16="http://schemas.microsoft.com/office/drawing/2014/main" id="{AA95D224-9401-AA8A-6E01-09DB4E25A91E}"/>
              </a:ext>
            </a:extLst>
          </p:cNvPr>
          <p:cNvSpPr txBox="1"/>
          <p:nvPr/>
        </p:nvSpPr>
        <p:spPr>
          <a:xfrm>
            <a:off x="495299" y="1156632"/>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fr-FR" sz="2600">
                <a:solidFill>
                  <a:schemeClr val="accent1"/>
                </a:solidFill>
                <a:ea typeface="+mn-lt"/>
                <a:cs typeface="+mn-lt"/>
              </a:rPr>
              <a:t>Plausibilité biologique </a:t>
            </a:r>
          </a:p>
        </p:txBody>
      </p:sp>
      <p:sp>
        <p:nvSpPr>
          <p:cNvPr id="7" name="TextBox 6">
            <a:extLst>
              <a:ext uri="{FF2B5EF4-FFF2-40B4-BE49-F238E27FC236}">
                <a16:creationId xmlns:a16="http://schemas.microsoft.com/office/drawing/2014/main" id="{A48501CF-4612-EB84-A55E-97EFF78D1278}"/>
              </a:ext>
            </a:extLst>
          </p:cNvPr>
          <p:cNvSpPr txBox="1"/>
          <p:nvPr/>
        </p:nvSpPr>
        <p:spPr>
          <a:xfrm>
            <a:off x="524055" y="4898326"/>
            <a:ext cx="11137392" cy="1313666"/>
          </a:xfrm>
          <a:prstGeom prst="rect">
            <a:avLst/>
          </a:prstGeom>
          <a:solidFill>
            <a:schemeClr val="accent4"/>
          </a:solidFill>
          <a:ln w="63500">
            <a:solidFill>
              <a:schemeClr val="accent2"/>
            </a:solidFill>
          </a:ln>
        </p:spPr>
        <p:txBody>
          <a:bodyPr wrap="square" lIns="182880" tIns="4572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3D5567"/>
                </a:solidFill>
                <a:effectLst/>
                <a:uLnTx/>
                <a:uFillTx/>
                <a:latin typeface="Gill Sans Std Light"/>
                <a:ea typeface="+mn-lt"/>
                <a:cs typeface="+mn-lt"/>
              </a:rPr>
              <a:t>Un schéma à dose unique serait-il applicable à différentes populations </a:t>
            </a:r>
            <a:r>
              <a:rPr kumimoji="0" lang="en-US" sz="2400" b="1" i="0" u="none" strike="noStrike" kern="1200" cap="none" spc="0" normalizeH="0" baseline="0" noProof="0" dirty="0">
                <a:ln>
                  <a:noFill/>
                </a:ln>
                <a:solidFill>
                  <a:srgbClr val="3D5567"/>
                </a:solidFill>
                <a:effectLst/>
                <a:uLnTx/>
                <a:uFillTx/>
                <a:latin typeface="Gill Sans Std Light"/>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fr-FR" sz="1600" b="1" i="0" u="none" strike="noStrike" kern="1200" cap="none" spc="0" normalizeH="0" baseline="0" noProof="0" dirty="0">
                <a:ln>
                  <a:noFill/>
                </a:ln>
                <a:solidFill>
                  <a:srgbClr val="3D5567"/>
                </a:solidFill>
                <a:effectLst/>
                <a:uLnTx/>
                <a:uFillTx/>
                <a:latin typeface="Gill Sans Std Light"/>
                <a:ea typeface="+mn-lt"/>
                <a:cs typeface="+mn-lt"/>
              </a:rPr>
              <a:t>Dans tous les groupes d’âge</a:t>
            </a: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fr-FR" sz="1600" b="0" i="0" u="none" strike="noStrike" kern="1200" cap="none" spc="0" normalizeH="0" baseline="0" noProof="0" dirty="0">
                <a:ln>
                  <a:noFill/>
                </a:ln>
                <a:solidFill>
                  <a:srgbClr val="3D5567"/>
                </a:solidFill>
                <a:effectLst/>
                <a:uLnTx/>
                <a:uFillTx/>
                <a:latin typeface="Gill Sans Std Light"/>
                <a:ea typeface="+mn-lt"/>
                <a:cs typeface="+mn-lt"/>
              </a:rPr>
              <a:t>Dans toutes les régions géographiques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D5567"/>
                </a:solidFill>
                <a:effectLst/>
                <a:uLnTx/>
                <a:uFillTx/>
                <a:latin typeface="Gill Sans Std Light"/>
                <a:ea typeface="+mn-ea"/>
                <a:cs typeface="+mn-cs"/>
              </a:rPr>
              <a:t>Males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D5567"/>
                </a:solidFill>
                <a:effectLst/>
                <a:uLnTx/>
                <a:uFillTx/>
                <a:latin typeface="Gill Sans Std Light"/>
                <a:ea typeface="+mn-ea"/>
                <a:cs typeface="+mn-cs"/>
              </a:rPr>
              <a:t>PLWH</a:t>
            </a:r>
          </a:p>
        </p:txBody>
      </p:sp>
      <p:sp>
        <p:nvSpPr>
          <p:cNvPr id="9" name="TextBox 8">
            <a:extLst>
              <a:ext uri="{FF2B5EF4-FFF2-40B4-BE49-F238E27FC236}">
                <a16:creationId xmlns:a16="http://schemas.microsoft.com/office/drawing/2014/main" id="{D89C3C48-08BB-4C06-9109-F4CB01B4DEC4}"/>
              </a:ext>
            </a:extLst>
          </p:cNvPr>
          <p:cNvSpPr txBox="1"/>
          <p:nvPr/>
        </p:nvSpPr>
        <p:spPr>
          <a:xfrm>
            <a:off x="495300" y="2953802"/>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fr-FR" sz="2600" dirty="0">
                <a:solidFill>
                  <a:schemeClr val="accent1"/>
                </a:solidFill>
                <a:ea typeface="+mn-lt"/>
                <a:cs typeface="+mn-lt"/>
              </a:rPr>
              <a:t>La protection par dose unique est-elle semblable à celle des schémas multidoses ?</a:t>
            </a:r>
          </a:p>
        </p:txBody>
      </p:sp>
      <p:sp>
        <p:nvSpPr>
          <p:cNvPr id="12" name="TextBox 11">
            <a:extLst>
              <a:ext uri="{FF2B5EF4-FFF2-40B4-BE49-F238E27FC236}">
                <a16:creationId xmlns:a16="http://schemas.microsoft.com/office/drawing/2014/main" id="{494C2B81-D2B2-08A8-9863-09F408309EC9}"/>
              </a:ext>
            </a:extLst>
          </p:cNvPr>
          <p:cNvSpPr txBox="1"/>
          <p:nvPr/>
        </p:nvSpPr>
        <p:spPr>
          <a:xfrm>
            <a:off x="495300" y="3916919"/>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endParaRPr lang="en-US" sz="2600" dirty="0">
              <a:solidFill>
                <a:schemeClr val="accent1"/>
              </a:solidFill>
              <a:ea typeface="+mn-lt"/>
              <a:cs typeface="+mn-lt"/>
            </a:endParaRPr>
          </a:p>
          <a:p>
            <a:r>
              <a:rPr lang="fr-FR" sz="2600">
                <a:solidFill>
                  <a:schemeClr val="accent1"/>
                </a:solidFill>
                <a:ea typeface="+mn-lt"/>
                <a:cs typeface="+mn-lt"/>
              </a:rPr>
              <a:t>Durabilité de la protection après une dose unique </a:t>
            </a:r>
          </a:p>
          <a:p>
            <a:endParaRPr lang="en-US" sz="2600" dirty="0">
              <a:solidFill>
                <a:schemeClr val="accent1"/>
              </a:solidFill>
            </a:endParaRPr>
          </a:p>
        </p:txBody>
      </p:sp>
    </p:spTree>
    <p:extLst>
      <p:ext uri="{BB962C8B-B14F-4D97-AF65-F5344CB8AC3E}">
        <p14:creationId xmlns:p14="http://schemas.microsoft.com/office/powerpoint/2010/main" val="36723968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E2F27882-89B6-4A57-906E-0C544CF913D2}"/>
              </a:ext>
            </a:extLst>
          </p:cNvPr>
          <p:cNvGraphicFramePr>
            <a:graphicFrameLocks noGrp="1"/>
          </p:cNvGraphicFramePr>
          <p:nvPr>
            <p:extLst>
              <p:ext uri="{D42A27DB-BD31-4B8C-83A1-F6EECF244321}">
                <p14:modId xmlns:p14="http://schemas.microsoft.com/office/powerpoint/2010/main" val="808662087"/>
              </p:ext>
            </p:extLst>
          </p:nvPr>
        </p:nvGraphicFramePr>
        <p:xfrm>
          <a:off x="5885882" y="891857"/>
          <a:ext cx="4347341" cy="3547983"/>
        </p:xfrm>
        <a:graphic>
          <a:graphicData uri="http://schemas.openxmlformats.org/drawingml/2006/table">
            <a:tbl>
              <a:tblPr firstRow="1" bandRow="1">
                <a:tableStyleId>{00A15C55-8517-42AA-B614-E9B94910E393}</a:tableStyleId>
              </a:tblPr>
              <a:tblGrid>
                <a:gridCol w="4347341">
                  <a:extLst>
                    <a:ext uri="{9D8B030D-6E8A-4147-A177-3AD203B41FA5}">
                      <a16:colId xmlns:a16="http://schemas.microsoft.com/office/drawing/2014/main" val="1780736538"/>
                    </a:ext>
                  </a:extLst>
                </a:gridCol>
              </a:tblGrid>
              <a:tr h="476834">
                <a:tc>
                  <a:txBody>
                    <a:bodyPr/>
                    <a:lstStyle/>
                    <a:p>
                      <a:pPr algn="l"/>
                      <a:r>
                        <a:rPr lang="fr-FR" sz="1600" dirty="0">
                          <a:solidFill>
                            <a:schemeClr val="bg1"/>
                          </a:solidFill>
                        </a:rPr>
                        <a:t>Population concernée par le contrôle de l’efficacité</a:t>
                      </a:r>
                    </a:p>
                  </a:txBody>
                  <a:tcPr anchor="ctr">
                    <a:solidFill>
                      <a:schemeClr val="tx2"/>
                    </a:solidFill>
                  </a:tcPr>
                </a:tc>
                <a:extLst>
                  <a:ext uri="{0D108BD9-81ED-4DB2-BD59-A6C34878D82A}">
                    <a16:rowId xmlns:a16="http://schemas.microsoft.com/office/drawing/2014/main" val="3843877383"/>
                  </a:ext>
                </a:extLst>
              </a:tr>
              <a:tr h="372848">
                <a:tc>
                  <a:txBody>
                    <a:bodyPr/>
                    <a:lstStyle/>
                    <a:p>
                      <a:pPr algn="l"/>
                      <a:r>
                        <a:rPr lang="en-US" sz="1600" b="1" dirty="0">
                          <a:solidFill>
                            <a:schemeClr val="accent1"/>
                          </a:solidFill>
                        </a:rPr>
                        <a:t> Costa Rica – CVT</a:t>
                      </a:r>
                    </a:p>
                  </a:txBody>
                  <a:tcPr anchor="ctr">
                    <a:solidFill>
                      <a:schemeClr val="accent3"/>
                    </a:solidFill>
                  </a:tcPr>
                </a:tc>
                <a:extLst>
                  <a:ext uri="{0D108BD9-81ED-4DB2-BD59-A6C34878D82A}">
                    <a16:rowId xmlns:a16="http://schemas.microsoft.com/office/drawing/2014/main" val="1776253583"/>
                  </a:ext>
                </a:extLst>
              </a:tr>
              <a:tr h="504704">
                <a:tc>
                  <a:txBody>
                    <a:bodyPr/>
                    <a:lstStyle/>
                    <a:p>
                      <a:pPr algn="l"/>
                      <a:r>
                        <a:rPr lang="en-US" sz="1600" dirty="0">
                          <a:solidFill>
                            <a:schemeClr val="accent1"/>
                          </a:solidFill>
                        </a:rPr>
                        <a:t> </a:t>
                      </a:r>
                      <a:r>
                        <a:rPr lang="en-US" sz="1600" dirty="0" err="1">
                          <a:solidFill>
                            <a:schemeClr val="accent1"/>
                          </a:solidFill>
                        </a:rPr>
                        <a:t>Cervarix</a:t>
                      </a:r>
                      <a:r>
                        <a:rPr lang="en-GB" sz="1600" dirty="0">
                          <a:solidFill>
                            <a:schemeClr val="accent1"/>
                          </a:solidFill>
                          <a:latin typeface="+mn-lt"/>
                          <a:cs typeface="Calibri" panose="020F0502020204030204" pitchFamily="34" charset="0"/>
                        </a:rPr>
                        <a:t>®</a:t>
                      </a:r>
                      <a:r>
                        <a:rPr lang="en-US" sz="1600" dirty="0">
                          <a:solidFill>
                            <a:schemeClr val="accent1"/>
                          </a:solidFill>
                        </a:rPr>
                        <a:t>: 18 </a:t>
                      </a:r>
                      <a:r>
                        <a:rPr lang="fr-FR" sz="1600" kern="1200" dirty="0">
                          <a:solidFill>
                            <a:schemeClr val="accent1"/>
                          </a:solidFill>
                          <a:latin typeface="+mn-lt"/>
                          <a:ea typeface="+mn-ea"/>
                          <a:cs typeface="+mn-cs"/>
                        </a:rPr>
                        <a:t>à </a:t>
                      </a:r>
                      <a:r>
                        <a:rPr lang="en-US" sz="1600" kern="1200" dirty="0">
                          <a:solidFill>
                            <a:schemeClr val="accent1"/>
                          </a:solidFill>
                          <a:latin typeface="+mn-lt"/>
                          <a:ea typeface="+mn-ea"/>
                          <a:cs typeface="+mn-cs"/>
                        </a:rPr>
                        <a:t>25 </a:t>
                      </a:r>
                      <a:r>
                        <a:rPr lang="en-US" sz="1600" kern="1200" dirty="0" err="1">
                          <a:solidFill>
                            <a:schemeClr val="accent1"/>
                          </a:solidFill>
                          <a:latin typeface="+mn-lt"/>
                          <a:ea typeface="+mn-ea"/>
                          <a:cs typeface="+mn-cs"/>
                        </a:rPr>
                        <a:t>ans</a:t>
                      </a:r>
                      <a:endParaRPr lang="en-US" sz="1600" kern="1200" dirty="0">
                        <a:solidFill>
                          <a:schemeClr val="accent1"/>
                        </a:solidFill>
                        <a:latin typeface="+mn-lt"/>
                        <a:ea typeface="+mn-ea"/>
                        <a:cs typeface="+mn-cs"/>
                      </a:endParaRPr>
                    </a:p>
                  </a:txBody>
                  <a:tcPr anchor="ctr">
                    <a:solidFill>
                      <a:schemeClr val="accent3">
                        <a:lumMod val="20000"/>
                        <a:lumOff val="80000"/>
                      </a:schemeClr>
                    </a:solidFill>
                  </a:tcPr>
                </a:tc>
                <a:extLst>
                  <a:ext uri="{0D108BD9-81ED-4DB2-BD59-A6C34878D82A}">
                    <a16:rowId xmlns:a16="http://schemas.microsoft.com/office/drawing/2014/main" val="4260182775"/>
                  </a:ext>
                </a:extLst>
              </a:tr>
              <a:tr h="371374">
                <a:tc>
                  <a:txBody>
                    <a:bodyPr/>
                    <a:lstStyle/>
                    <a:p>
                      <a:pPr algn="l"/>
                      <a:r>
                        <a:rPr lang="en-US" sz="1600" b="1" dirty="0">
                          <a:solidFill>
                            <a:schemeClr val="accent1"/>
                          </a:solidFill>
                        </a:rPr>
                        <a:t> </a:t>
                      </a:r>
                      <a:r>
                        <a:rPr lang="en-US" sz="1600" b="1" dirty="0" err="1">
                          <a:solidFill>
                            <a:schemeClr val="accent1"/>
                          </a:solidFill>
                        </a:rPr>
                        <a:t>Inde</a:t>
                      </a:r>
                      <a:r>
                        <a:rPr lang="en-US" sz="1600" b="1" dirty="0">
                          <a:solidFill>
                            <a:schemeClr val="accent1"/>
                          </a:solidFill>
                        </a:rPr>
                        <a:t> – IARC</a:t>
                      </a:r>
                    </a:p>
                  </a:txBody>
                  <a:tcPr anchor="ctr">
                    <a:solidFill>
                      <a:schemeClr val="accent3"/>
                    </a:solidFill>
                  </a:tcPr>
                </a:tc>
                <a:extLst>
                  <a:ext uri="{0D108BD9-81ED-4DB2-BD59-A6C34878D82A}">
                    <a16:rowId xmlns:a16="http://schemas.microsoft.com/office/drawing/2014/main" val="926934576"/>
                  </a:ext>
                </a:extLst>
              </a:tr>
              <a:tr h="521013">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dirty="0">
                          <a:solidFill>
                            <a:schemeClr val="accent1"/>
                          </a:solidFill>
                        </a:rPr>
                        <a:t> Gardasil</a:t>
                      </a:r>
                      <a:r>
                        <a:rPr lang="en-GB" sz="1600" dirty="0">
                          <a:solidFill>
                            <a:schemeClr val="accent1"/>
                          </a:solidFill>
                          <a:latin typeface="+mn-lt"/>
                          <a:cs typeface="Calibri" panose="020F0502020204030204" pitchFamily="34" charset="0"/>
                        </a:rPr>
                        <a:t>®</a:t>
                      </a:r>
                      <a:r>
                        <a:rPr lang="en-US" sz="1600" dirty="0">
                          <a:solidFill>
                            <a:schemeClr val="accent1"/>
                          </a:solidFill>
                        </a:rPr>
                        <a:t>: 10 </a:t>
                      </a:r>
                      <a:r>
                        <a:rPr lang="fr-FR" sz="1600" kern="1200" dirty="0">
                          <a:solidFill>
                            <a:schemeClr val="accent1"/>
                          </a:solidFill>
                          <a:latin typeface="+mn-lt"/>
                          <a:ea typeface="+mn-ea"/>
                          <a:cs typeface="+mn-cs"/>
                        </a:rPr>
                        <a:t>à </a:t>
                      </a:r>
                      <a:r>
                        <a:rPr lang="en-US" sz="1600" dirty="0">
                          <a:solidFill>
                            <a:schemeClr val="accent1"/>
                          </a:solidFill>
                        </a:rPr>
                        <a:t>18 </a:t>
                      </a:r>
                      <a:r>
                        <a:rPr lang="en-US" sz="1600" dirty="0" err="1">
                          <a:solidFill>
                            <a:schemeClr val="accent1"/>
                          </a:solidFill>
                        </a:rPr>
                        <a:t>ans</a:t>
                      </a:r>
                      <a:endParaRPr lang="en-US" sz="1600" dirty="0">
                        <a:solidFill>
                          <a:schemeClr val="accent1"/>
                        </a:solidFill>
                      </a:endParaRPr>
                    </a:p>
                  </a:txBody>
                  <a:tcPr anchor="ctr">
                    <a:solidFill>
                      <a:schemeClr val="accent3">
                        <a:lumMod val="20000"/>
                        <a:lumOff val="80000"/>
                      </a:schemeClr>
                    </a:solidFill>
                  </a:tcPr>
                </a:tc>
                <a:extLst>
                  <a:ext uri="{0D108BD9-81ED-4DB2-BD59-A6C34878D82A}">
                    <a16:rowId xmlns:a16="http://schemas.microsoft.com/office/drawing/2014/main" val="1603126248"/>
                  </a:ext>
                </a:extLst>
              </a:tr>
              <a:tr h="375964">
                <a:tc>
                  <a:txBody>
                    <a:bodyPr/>
                    <a:lstStyle/>
                    <a:p>
                      <a:pPr algn="l"/>
                      <a:r>
                        <a:rPr lang="en-US" sz="1600" b="1" dirty="0">
                          <a:solidFill>
                            <a:schemeClr val="accent1"/>
                          </a:solidFill>
                        </a:rPr>
                        <a:t> Kenya – KEN SHE </a:t>
                      </a:r>
                    </a:p>
                  </a:txBody>
                  <a:tcPr anchor="ctr">
                    <a:solidFill>
                      <a:schemeClr val="accent3"/>
                    </a:solidFill>
                  </a:tcPr>
                </a:tc>
                <a:extLst>
                  <a:ext uri="{0D108BD9-81ED-4DB2-BD59-A6C34878D82A}">
                    <a16:rowId xmlns:a16="http://schemas.microsoft.com/office/drawing/2014/main" val="1048724760"/>
                  </a:ext>
                </a:extLst>
              </a:tr>
              <a:tr h="5939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accent1"/>
                          </a:solidFill>
                        </a:rPr>
                        <a:t> </a:t>
                      </a:r>
                      <a:r>
                        <a:rPr lang="en-US" sz="1600" dirty="0" err="1">
                          <a:solidFill>
                            <a:schemeClr val="accent1"/>
                          </a:solidFill>
                        </a:rPr>
                        <a:t>Cervarix</a:t>
                      </a:r>
                      <a:r>
                        <a:rPr lang="en-GB" sz="1600" dirty="0">
                          <a:solidFill>
                            <a:schemeClr val="accent1"/>
                          </a:solidFill>
                          <a:latin typeface="+mn-lt"/>
                          <a:cs typeface="Calibri" panose="020F0502020204030204" pitchFamily="34" charset="0"/>
                        </a:rPr>
                        <a:t>®</a:t>
                      </a:r>
                      <a:r>
                        <a:rPr lang="en-US" sz="1600" dirty="0">
                          <a:solidFill>
                            <a:schemeClr val="accent1"/>
                          </a:solidFill>
                        </a:rPr>
                        <a:t>: 15 </a:t>
                      </a:r>
                      <a:r>
                        <a:rPr lang="fr-FR" sz="1600" kern="1200" dirty="0">
                          <a:solidFill>
                            <a:schemeClr val="accent1"/>
                          </a:solidFill>
                          <a:latin typeface="+mn-lt"/>
                          <a:ea typeface="+mn-ea"/>
                          <a:cs typeface="+mn-cs"/>
                        </a:rPr>
                        <a:t>à </a:t>
                      </a:r>
                      <a:r>
                        <a:rPr lang="en-US" sz="1600" dirty="0">
                          <a:solidFill>
                            <a:schemeClr val="accent1"/>
                          </a:solidFill>
                        </a:rPr>
                        <a:t>20 </a:t>
                      </a:r>
                      <a:r>
                        <a:rPr lang="fr-FR" sz="1600" dirty="0">
                          <a:solidFill>
                            <a:schemeClr val="accent1"/>
                          </a:solidFill>
                        </a:rPr>
                        <a:t>ans</a:t>
                      </a:r>
                      <a:endParaRPr lang="en-US" sz="1600" dirty="0">
                        <a:solidFill>
                          <a:schemeClr val="accent1"/>
                        </a:solidFill>
                      </a:endParaRPr>
                    </a:p>
                    <a:p>
                      <a:pPr algn="l"/>
                      <a:endParaRPr lang="en-US" sz="1600" dirty="0">
                        <a:solidFill>
                          <a:schemeClr val="accent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accent1"/>
                          </a:solidFill>
                          <a:latin typeface="+mn-lt"/>
                          <a:cs typeface="Calibri" panose="020F0502020204030204" pitchFamily="34" charset="0"/>
                        </a:rPr>
                        <a:t> Gardasil®9</a:t>
                      </a:r>
                      <a:r>
                        <a:rPr lang="en-US" sz="1600" dirty="0">
                          <a:solidFill>
                            <a:schemeClr val="accent1"/>
                          </a:solidFill>
                        </a:rPr>
                        <a:t>: 15 </a:t>
                      </a:r>
                      <a:r>
                        <a:rPr lang="fr-FR" sz="1600" kern="1200" dirty="0">
                          <a:solidFill>
                            <a:schemeClr val="accent1"/>
                          </a:solidFill>
                          <a:latin typeface="+mn-lt"/>
                          <a:ea typeface="+mn-ea"/>
                          <a:cs typeface="+mn-cs"/>
                        </a:rPr>
                        <a:t>à </a:t>
                      </a:r>
                      <a:r>
                        <a:rPr lang="en-US" sz="1600" dirty="0">
                          <a:solidFill>
                            <a:schemeClr val="accent1"/>
                          </a:solidFill>
                        </a:rPr>
                        <a:t>20 </a:t>
                      </a:r>
                      <a:r>
                        <a:rPr lang="fr-FR" sz="1600" dirty="0">
                          <a:solidFill>
                            <a:schemeClr val="accent1"/>
                          </a:solidFill>
                        </a:rPr>
                        <a:t>ans</a:t>
                      </a:r>
                    </a:p>
                  </a:txBody>
                  <a:tcPr anchor="ctr">
                    <a:solidFill>
                      <a:schemeClr val="accent3">
                        <a:lumMod val="20000"/>
                        <a:lumOff val="80000"/>
                      </a:schemeClr>
                    </a:solidFill>
                  </a:tcPr>
                </a:tc>
                <a:extLst>
                  <a:ext uri="{0D108BD9-81ED-4DB2-BD59-A6C34878D82A}">
                    <a16:rowId xmlns:a16="http://schemas.microsoft.com/office/drawing/2014/main" val="258532072"/>
                  </a:ext>
                </a:extLst>
              </a:tr>
            </a:tbl>
          </a:graphicData>
        </a:graphic>
      </p:graphicFrame>
      <p:graphicFrame>
        <p:nvGraphicFramePr>
          <p:cNvPr id="6" name="Table 5">
            <a:extLst>
              <a:ext uri="{FF2B5EF4-FFF2-40B4-BE49-F238E27FC236}">
                <a16:creationId xmlns:a16="http://schemas.microsoft.com/office/drawing/2014/main" id="{3682FBC2-D24E-417C-9EDC-E4C64D5BC932}"/>
              </a:ext>
            </a:extLst>
          </p:cNvPr>
          <p:cNvGraphicFramePr>
            <a:graphicFrameLocks noGrp="1"/>
          </p:cNvGraphicFramePr>
          <p:nvPr>
            <p:extLst>
              <p:ext uri="{D42A27DB-BD31-4B8C-83A1-F6EECF244321}">
                <p14:modId xmlns:p14="http://schemas.microsoft.com/office/powerpoint/2010/main" val="1318462020"/>
              </p:ext>
            </p:extLst>
          </p:nvPr>
        </p:nvGraphicFramePr>
        <p:xfrm>
          <a:off x="420494" y="1051368"/>
          <a:ext cx="3992138" cy="2486058"/>
        </p:xfrm>
        <a:graphic>
          <a:graphicData uri="http://schemas.openxmlformats.org/drawingml/2006/table">
            <a:tbl>
              <a:tblPr firstRow="1" bandRow="1">
                <a:tableStyleId>{00A15C55-8517-42AA-B614-E9B94910E393}</a:tableStyleId>
              </a:tblPr>
              <a:tblGrid>
                <a:gridCol w="3992138">
                  <a:extLst>
                    <a:ext uri="{9D8B030D-6E8A-4147-A177-3AD203B41FA5}">
                      <a16:colId xmlns:a16="http://schemas.microsoft.com/office/drawing/2014/main" val="3520676417"/>
                    </a:ext>
                  </a:extLst>
                </a:gridCol>
              </a:tblGrid>
              <a:tr h="428658">
                <a:tc>
                  <a:txBody>
                    <a:bodyPr/>
                    <a:lstStyle/>
                    <a:p>
                      <a:pPr algn="l"/>
                      <a:r>
                        <a:rPr lang="fr-FR" sz="1600" i="0" dirty="0">
                          <a:solidFill>
                            <a:schemeClr val="bg1"/>
                          </a:solidFill>
                        </a:rPr>
                        <a:t>Population concernée par l’</a:t>
                      </a:r>
                      <a:r>
                        <a:rPr lang="fr-FR" sz="1600" i="0" dirty="0" err="1">
                          <a:solidFill>
                            <a:schemeClr val="bg1"/>
                          </a:solidFill>
                        </a:rPr>
                        <a:t>immunobridging</a:t>
                      </a:r>
                      <a:endParaRPr lang="fr-FR" sz="1600" i="0" dirty="0">
                        <a:solidFill>
                          <a:schemeClr val="bg1"/>
                        </a:solidFill>
                      </a:endParaRPr>
                    </a:p>
                  </a:txBody>
                  <a:tcPr anchor="ctr">
                    <a:solidFill>
                      <a:schemeClr val="tx2"/>
                    </a:solidFill>
                  </a:tcPr>
                </a:tc>
                <a:extLst>
                  <a:ext uri="{0D108BD9-81ED-4DB2-BD59-A6C34878D82A}">
                    <a16:rowId xmlns:a16="http://schemas.microsoft.com/office/drawing/2014/main" val="3843877383"/>
                  </a:ext>
                </a:extLst>
              </a:tr>
              <a:tr h="267533">
                <a:tc>
                  <a:txBody>
                    <a:bodyPr/>
                    <a:lstStyle/>
                    <a:p>
                      <a:r>
                        <a:rPr lang="en-US" sz="1600" b="1" dirty="0" err="1">
                          <a:solidFill>
                            <a:schemeClr val="accent1"/>
                          </a:solidFill>
                        </a:rPr>
                        <a:t>Tanzanie</a:t>
                      </a:r>
                      <a:r>
                        <a:rPr lang="en-US" sz="1600" b="1" dirty="0">
                          <a:solidFill>
                            <a:schemeClr val="accent1"/>
                          </a:solidFill>
                        </a:rPr>
                        <a:t> – DoRIS</a:t>
                      </a:r>
                    </a:p>
                  </a:txBody>
                  <a:tcPr>
                    <a:solidFill>
                      <a:schemeClr val="accent3"/>
                    </a:solidFill>
                  </a:tcPr>
                </a:tc>
                <a:extLst>
                  <a:ext uri="{0D108BD9-81ED-4DB2-BD59-A6C34878D82A}">
                    <a16:rowId xmlns:a16="http://schemas.microsoft.com/office/drawing/2014/main" val="1710993905"/>
                  </a:ext>
                </a:extLst>
              </a:tr>
              <a:tr h="11030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t>Cervarix</a:t>
                      </a:r>
                      <a:r>
                        <a:rPr lang="en-GB" sz="1600" dirty="0">
                          <a:solidFill>
                            <a:schemeClr val="tx1"/>
                          </a:solidFill>
                          <a:latin typeface="+mn-lt"/>
                          <a:cs typeface="Calibri" panose="020F0502020204030204" pitchFamily="34" charset="0"/>
                        </a:rPr>
                        <a:t>®</a:t>
                      </a:r>
                      <a:r>
                        <a:rPr lang="en-US" sz="1600" dirty="0"/>
                        <a:t>: 9 </a:t>
                      </a:r>
                      <a:r>
                        <a:rPr lang="fr-FR" sz="1600" dirty="0"/>
                        <a:t>à</a:t>
                      </a:r>
                      <a:r>
                        <a:rPr lang="en-US" sz="1600" dirty="0"/>
                        <a:t> 14 </a:t>
                      </a:r>
                      <a:r>
                        <a:rPr lang="en-US" sz="1600" dirty="0" err="1"/>
                        <a:t>ans</a:t>
                      </a:r>
                      <a:endParaRPr lang="en-US" sz="1600" dirty="0"/>
                    </a:p>
                    <a:p>
                      <a:endParaRPr lang="en-US" sz="1600" dirty="0"/>
                    </a:p>
                    <a:p>
                      <a:endParaRPr lang="en-US" sz="1600" dirty="0"/>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latin typeface="+mn-lt"/>
                          <a:cs typeface="Calibri" panose="020F0502020204030204" pitchFamily="34" charset="0"/>
                        </a:rPr>
                        <a:t>Gardasil®9</a:t>
                      </a:r>
                      <a:r>
                        <a:rPr lang="en-US" sz="1600" dirty="0"/>
                        <a:t>: 9 </a:t>
                      </a:r>
                      <a:r>
                        <a:rPr lang="fr-FR" sz="1600" dirty="0"/>
                        <a:t>à </a:t>
                      </a:r>
                      <a:r>
                        <a:rPr lang="en-US" sz="1600" dirty="0"/>
                        <a:t>14 </a:t>
                      </a:r>
                      <a:r>
                        <a:rPr lang="en-US" sz="1600" dirty="0" err="1"/>
                        <a:t>ans</a:t>
                      </a:r>
                      <a:endParaRPr lang="en-US" sz="1600" dirty="0"/>
                    </a:p>
                    <a:p>
                      <a:endParaRPr lang="en-US" sz="1600" dirty="0">
                        <a:solidFill>
                          <a:schemeClr val="accent6"/>
                        </a:solidFill>
                      </a:endParaRPr>
                    </a:p>
                    <a:p>
                      <a:endParaRPr lang="en-US" sz="1600" dirty="0">
                        <a:solidFill>
                          <a:schemeClr val="accent6"/>
                        </a:solidFill>
                      </a:endParaRPr>
                    </a:p>
                  </a:txBody>
                  <a:tcPr>
                    <a:solidFill>
                      <a:schemeClr val="accent3">
                        <a:lumMod val="20000"/>
                        <a:lumOff val="80000"/>
                      </a:schemeClr>
                    </a:solidFill>
                  </a:tcPr>
                </a:tc>
                <a:extLst>
                  <a:ext uri="{0D108BD9-81ED-4DB2-BD59-A6C34878D82A}">
                    <a16:rowId xmlns:a16="http://schemas.microsoft.com/office/drawing/2014/main" val="4260182775"/>
                  </a:ext>
                </a:extLst>
              </a:tr>
            </a:tbl>
          </a:graphicData>
        </a:graphic>
      </p:graphicFrame>
      <p:cxnSp>
        <p:nvCxnSpPr>
          <p:cNvPr id="7" name="Straight Arrow Connector 6">
            <a:extLst>
              <a:ext uri="{FF2B5EF4-FFF2-40B4-BE49-F238E27FC236}">
                <a16:creationId xmlns:a16="http://schemas.microsoft.com/office/drawing/2014/main" id="{2CD42774-15E4-4AD2-A825-F5E67139DEC2}"/>
              </a:ext>
            </a:extLst>
          </p:cNvPr>
          <p:cNvCxnSpPr>
            <a:cxnSpLocks/>
          </p:cNvCxnSpPr>
          <p:nvPr/>
        </p:nvCxnSpPr>
        <p:spPr>
          <a:xfrm>
            <a:off x="2387785" y="2008357"/>
            <a:ext cx="3605744" cy="0"/>
          </a:xfrm>
          <a:prstGeom prst="straightConnector1">
            <a:avLst/>
          </a:prstGeom>
          <a:ln w="57150">
            <a:solidFill>
              <a:schemeClr val="accent5"/>
            </a:solidFill>
            <a:tailEnd type="triangle"/>
          </a:ln>
        </p:spPr>
        <p:style>
          <a:lnRef idx="1">
            <a:schemeClr val="accent6"/>
          </a:lnRef>
          <a:fillRef idx="0">
            <a:schemeClr val="accent6"/>
          </a:fillRef>
          <a:effectRef idx="0">
            <a:schemeClr val="accent6"/>
          </a:effectRef>
          <a:fontRef idx="minor">
            <a:schemeClr val="tx1"/>
          </a:fontRef>
        </p:style>
      </p:cxnSp>
      <p:cxnSp>
        <p:nvCxnSpPr>
          <p:cNvPr id="8" name="Straight Arrow Connector 7">
            <a:extLst>
              <a:ext uri="{FF2B5EF4-FFF2-40B4-BE49-F238E27FC236}">
                <a16:creationId xmlns:a16="http://schemas.microsoft.com/office/drawing/2014/main" id="{8EFB86ED-AD4B-4602-BC48-FD76049150D4}"/>
              </a:ext>
            </a:extLst>
          </p:cNvPr>
          <p:cNvCxnSpPr>
            <a:cxnSpLocks/>
          </p:cNvCxnSpPr>
          <p:nvPr/>
        </p:nvCxnSpPr>
        <p:spPr>
          <a:xfrm>
            <a:off x="2387785" y="2886208"/>
            <a:ext cx="3605744" cy="1"/>
          </a:xfrm>
          <a:prstGeom prst="straightConnector1">
            <a:avLst/>
          </a:prstGeom>
          <a:ln w="57150">
            <a:solidFill>
              <a:schemeClr val="accent5"/>
            </a:solidFill>
            <a:tailEnd type="triangle"/>
          </a:ln>
        </p:spPr>
        <p:style>
          <a:lnRef idx="1">
            <a:schemeClr val="accent6"/>
          </a:lnRef>
          <a:fillRef idx="0">
            <a:schemeClr val="accent6"/>
          </a:fillRef>
          <a:effectRef idx="0">
            <a:schemeClr val="accent6"/>
          </a:effectRef>
          <a:fontRef idx="minor">
            <a:schemeClr val="tx1"/>
          </a:fontRef>
        </p:style>
      </p:cxnSp>
      <p:cxnSp>
        <p:nvCxnSpPr>
          <p:cNvPr id="10" name="Straight Arrow Connector 9">
            <a:extLst>
              <a:ext uri="{FF2B5EF4-FFF2-40B4-BE49-F238E27FC236}">
                <a16:creationId xmlns:a16="http://schemas.microsoft.com/office/drawing/2014/main" id="{47AE9D4C-6DC7-4A84-8564-9F978BBC0002}"/>
              </a:ext>
            </a:extLst>
          </p:cNvPr>
          <p:cNvCxnSpPr>
            <a:cxnSpLocks/>
          </p:cNvCxnSpPr>
          <p:nvPr/>
        </p:nvCxnSpPr>
        <p:spPr>
          <a:xfrm>
            <a:off x="2387785" y="2065015"/>
            <a:ext cx="3605744" cy="1650029"/>
          </a:xfrm>
          <a:prstGeom prst="straightConnector1">
            <a:avLst/>
          </a:prstGeom>
          <a:ln w="57150">
            <a:solidFill>
              <a:schemeClr val="accent3"/>
            </a:solidFill>
            <a:prstDash val="solid"/>
            <a:tailEnd type="triangle"/>
          </a:ln>
        </p:spPr>
        <p:style>
          <a:lnRef idx="1">
            <a:schemeClr val="accent6"/>
          </a:lnRef>
          <a:fillRef idx="0">
            <a:schemeClr val="accent6"/>
          </a:fillRef>
          <a:effectRef idx="0">
            <a:schemeClr val="accent6"/>
          </a:effectRef>
          <a:fontRef idx="minor">
            <a:schemeClr val="tx1"/>
          </a:fontRef>
        </p:style>
      </p:cxnSp>
      <p:cxnSp>
        <p:nvCxnSpPr>
          <p:cNvPr id="11" name="Straight Arrow Connector 10">
            <a:extLst>
              <a:ext uri="{FF2B5EF4-FFF2-40B4-BE49-F238E27FC236}">
                <a16:creationId xmlns:a16="http://schemas.microsoft.com/office/drawing/2014/main" id="{8B2F43E0-DD6C-49B3-8820-A51A6ABD6902}"/>
              </a:ext>
            </a:extLst>
          </p:cNvPr>
          <p:cNvCxnSpPr>
            <a:cxnSpLocks/>
          </p:cNvCxnSpPr>
          <p:nvPr/>
        </p:nvCxnSpPr>
        <p:spPr>
          <a:xfrm>
            <a:off x="2387785" y="2945245"/>
            <a:ext cx="3605744" cy="1244017"/>
          </a:xfrm>
          <a:prstGeom prst="straightConnector1">
            <a:avLst/>
          </a:prstGeom>
          <a:ln w="57150">
            <a:solidFill>
              <a:schemeClr val="accent3"/>
            </a:solidFill>
            <a:prstDash val="solid"/>
            <a:tailEnd type="triangle"/>
          </a:ln>
        </p:spPr>
        <p:style>
          <a:lnRef idx="1">
            <a:schemeClr val="accent6"/>
          </a:lnRef>
          <a:fillRef idx="0">
            <a:schemeClr val="accent6"/>
          </a:fillRef>
          <a:effectRef idx="0">
            <a:schemeClr val="accent6"/>
          </a:effectRef>
          <a:fontRef idx="minor">
            <a:schemeClr val="tx1"/>
          </a:fontRef>
        </p:style>
      </p:cxnSp>
      <p:sp>
        <p:nvSpPr>
          <p:cNvPr id="15" name="Rectangle 14">
            <a:extLst>
              <a:ext uri="{FF2B5EF4-FFF2-40B4-BE49-F238E27FC236}">
                <a16:creationId xmlns:a16="http://schemas.microsoft.com/office/drawing/2014/main" id="{E02CEA20-F93C-4404-8FF3-5E5B0DB51B2A}"/>
              </a:ext>
            </a:extLst>
          </p:cNvPr>
          <p:cNvSpPr/>
          <p:nvPr/>
        </p:nvSpPr>
        <p:spPr>
          <a:xfrm>
            <a:off x="381000" y="81507"/>
            <a:ext cx="11747582" cy="584775"/>
          </a:xfrm>
          <a:prstGeom prst="rect">
            <a:avLst/>
          </a:prstGeom>
        </p:spPr>
        <p:txBody>
          <a:bodyPr wrap="square">
            <a:spAutoFit/>
          </a:bodyPr>
          <a:lstStyle/>
          <a:p>
            <a:r>
              <a:rPr lang="fr-FR" sz="3200" dirty="0">
                <a:solidFill>
                  <a:schemeClr val="accent1"/>
                </a:solidFill>
                <a:latin typeface="+mj-lt"/>
              </a:rPr>
              <a:t>Essai </a:t>
            </a:r>
            <a:r>
              <a:rPr lang="fr-FR" sz="3200" dirty="0" err="1">
                <a:solidFill>
                  <a:schemeClr val="accent1"/>
                </a:solidFill>
                <a:latin typeface="+mj-lt"/>
              </a:rPr>
              <a:t>DoRIS</a:t>
            </a:r>
            <a:r>
              <a:rPr lang="fr-FR" sz="3200" dirty="0">
                <a:solidFill>
                  <a:schemeClr val="accent1"/>
                </a:solidFill>
                <a:latin typeface="+mj-lt"/>
              </a:rPr>
              <a:t> – </a:t>
            </a:r>
            <a:r>
              <a:rPr lang="fr-FR" sz="3200" dirty="0" err="1">
                <a:solidFill>
                  <a:schemeClr val="accent1"/>
                </a:solidFill>
                <a:latin typeface="+mj-lt"/>
              </a:rPr>
              <a:t>Immunobridging</a:t>
            </a:r>
            <a:endParaRPr lang="fr-FR" sz="3200" dirty="0">
              <a:solidFill>
                <a:schemeClr val="accent1"/>
              </a:solidFill>
              <a:latin typeface="+mj-lt"/>
            </a:endParaRPr>
          </a:p>
        </p:txBody>
      </p:sp>
      <p:sp>
        <p:nvSpPr>
          <p:cNvPr id="17" name="TextBox 16">
            <a:extLst>
              <a:ext uri="{FF2B5EF4-FFF2-40B4-BE49-F238E27FC236}">
                <a16:creationId xmlns:a16="http://schemas.microsoft.com/office/drawing/2014/main" id="{54314361-CADE-4600-95F0-B6AFE926DC48}"/>
              </a:ext>
            </a:extLst>
          </p:cNvPr>
          <p:cNvSpPr txBox="1"/>
          <p:nvPr/>
        </p:nvSpPr>
        <p:spPr>
          <a:xfrm>
            <a:off x="380999" y="6071240"/>
            <a:ext cx="11219873" cy="507831"/>
          </a:xfrm>
          <a:prstGeom prst="rect">
            <a:avLst/>
          </a:prstGeom>
          <a:noFill/>
        </p:spPr>
        <p:txBody>
          <a:bodyPr wrap="square" rtlCol="0">
            <a:spAutoFit/>
          </a:bodyPr>
          <a:lstStyle/>
          <a:p>
            <a:r>
              <a:rPr lang="fr-FR" sz="900" dirty="0"/>
              <a:t>IARC : </a:t>
            </a:r>
            <a:r>
              <a:rPr lang="en-US" sz="900" dirty="0"/>
              <a:t>International Agency for Research on Cancer </a:t>
            </a:r>
            <a:r>
              <a:rPr lang="fr-FR" sz="900" dirty="0"/>
              <a:t>; CVT : Costa Rica Vaccine Trial ; GMC :  la moyenne géométrique des concentrations ;  </a:t>
            </a:r>
            <a:r>
              <a:rPr lang="fr-FR" sz="900" dirty="0" err="1"/>
              <a:t>DoRIS</a:t>
            </a:r>
            <a:r>
              <a:rPr lang="fr-FR" sz="900" dirty="0"/>
              <a:t> : Dose Reduction </a:t>
            </a:r>
            <a:r>
              <a:rPr lang="fr-FR" sz="900" dirty="0" err="1"/>
              <a:t>Immunobridging</a:t>
            </a:r>
            <a:r>
              <a:rPr lang="fr-FR" sz="900" dirty="0"/>
              <a:t> and </a:t>
            </a:r>
            <a:r>
              <a:rPr lang="fr-FR" sz="900" dirty="0" err="1"/>
              <a:t>Safety</a:t>
            </a:r>
            <a:r>
              <a:rPr lang="fr-FR" sz="900" dirty="0"/>
              <a:t> ; KEN SHE : </a:t>
            </a:r>
            <a:r>
              <a:rPr lang="fr-FR" sz="900" dirty="0" err="1"/>
              <a:t>KENya</a:t>
            </a:r>
            <a:r>
              <a:rPr lang="fr-FR" sz="900" dirty="0"/>
              <a:t> </a:t>
            </a:r>
            <a:r>
              <a:rPr lang="fr-FR" sz="900" dirty="0" err="1"/>
              <a:t>Single-dose</a:t>
            </a:r>
            <a:r>
              <a:rPr lang="fr-FR" sz="900" dirty="0"/>
              <a:t> HPV-vaccine </a:t>
            </a:r>
            <a:r>
              <a:rPr lang="fr-FR" sz="900" dirty="0" err="1"/>
              <a:t>Efficacy</a:t>
            </a:r>
            <a:r>
              <a:rPr lang="fr-FR" sz="900" dirty="0"/>
              <a:t> ; NI : non-infériorité  </a:t>
            </a:r>
          </a:p>
          <a:p>
            <a:endParaRPr lang="en-US" sz="900" dirty="0"/>
          </a:p>
        </p:txBody>
      </p:sp>
      <p:sp>
        <p:nvSpPr>
          <p:cNvPr id="2" name="TextBox 1">
            <a:extLst>
              <a:ext uri="{FF2B5EF4-FFF2-40B4-BE49-F238E27FC236}">
                <a16:creationId xmlns:a16="http://schemas.microsoft.com/office/drawing/2014/main" id="{90A0B0F5-9B7C-46DB-B745-E88810DE05B1}"/>
              </a:ext>
            </a:extLst>
          </p:cNvPr>
          <p:cNvSpPr txBox="1"/>
          <p:nvPr/>
        </p:nvSpPr>
        <p:spPr>
          <a:xfrm>
            <a:off x="381000" y="4788412"/>
            <a:ext cx="10252475" cy="646331"/>
          </a:xfrm>
          <a:prstGeom prst="rect">
            <a:avLst/>
          </a:prstGeom>
          <a:solidFill>
            <a:schemeClr val="accent3">
              <a:lumMod val="20000"/>
              <a:lumOff val="80000"/>
            </a:schemeClr>
          </a:solidFill>
          <a:ln>
            <a:solidFill>
              <a:schemeClr val="accent1"/>
            </a:solidFill>
          </a:ln>
        </p:spPr>
        <p:txBody>
          <a:bodyPr wrap="square" lIns="91440" tIns="45720" rIns="91440" bIns="45720" rtlCol="0" anchor="ctr" anchorCtr="0">
            <a:spAutoFit/>
          </a:bodyPr>
          <a:lstStyle/>
          <a:p>
            <a:r>
              <a:rPr lang="fr-FR" dirty="0">
                <a:solidFill>
                  <a:schemeClr val="accent1"/>
                </a:solidFill>
              </a:rPr>
              <a:t>Objectif principal de l’</a:t>
            </a:r>
            <a:r>
              <a:rPr lang="fr-FR" dirty="0" err="1">
                <a:solidFill>
                  <a:schemeClr val="accent1"/>
                </a:solidFill>
              </a:rPr>
              <a:t>immunobridging</a:t>
            </a:r>
            <a:r>
              <a:rPr lang="fr-FR" dirty="0">
                <a:solidFill>
                  <a:schemeClr val="accent1"/>
                </a:solidFill>
              </a:rPr>
              <a:t> : NI de la GMC HPV 16/18 au 24e mois</a:t>
            </a:r>
          </a:p>
          <a:p>
            <a:r>
              <a:rPr lang="fr-FR" dirty="0">
                <a:solidFill>
                  <a:schemeClr val="accent1"/>
                </a:solidFill>
              </a:rPr>
              <a:t>Objectif secondaire de l’</a:t>
            </a:r>
            <a:r>
              <a:rPr lang="fr-FR" dirty="0" err="1">
                <a:solidFill>
                  <a:schemeClr val="accent1"/>
                </a:solidFill>
              </a:rPr>
              <a:t>immunobridging</a:t>
            </a:r>
            <a:r>
              <a:rPr lang="fr-FR" dirty="0">
                <a:solidFill>
                  <a:schemeClr val="accent1"/>
                </a:solidFill>
              </a:rPr>
              <a:t> : NI de la séropositivité HPV 16/18 au 24e mois</a:t>
            </a:r>
          </a:p>
        </p:txBody>
      </p:sp>
    </p:spTree>
    <p:extLst>
      <p:ext uri="{BB962C8B-B14F-4D97-AF65-F5344CB8AC3E}">
        <p14:creationId xmlns:p14="http://schemas.microsoft.com/office/powerpoint/2010/main" val="14196137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829" t="2008" r="1088" b="2238"/>
          <a:stretch/>
        </p:blipFill>
        <p:spPr>
          <a:xfrm>
            <a:off x="2275344" y="727237"/>
            <a:ext cx="7058115" cy="5111916"/>
          </a:xfrm>
          <a:prstGeom prst="rect">
            <a:avLst/>
          </a:prstGeom>
        </p:spPr>
      </p:pic>
      <p:sp>
        <p:nvSpPr>
          <p:cNvPr id="5" name="Rectangle 4"/>
          <p:cNvSpPr/>
          <p:nvPr/>
        </p:nvSpPr>
        <p:spPr>
          <a:xfrm>
            <a:off x="3312623" y="1114698"/>
            <a:ext cx="2715315" cy="3874552"/>
          </a:xfrm>
          <a:prstGeom prst="rect">
            <a:avLst/>
          </a:prstGeom>
          <a:noFill/>
          <a:ln w="412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6375973" y="1096104"/>
            <a:ext cx="2715315" cy="3880380"/>
          </a:xfrm>
          <a:prstGeom prst="rect">
            <a:avLst/>
          </a:prstGeom>
          <a:noFill/>
          <a:ln w="412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3952095" y="5666974"/>
            <a:ext cx="6562725" cy="261610"/>
          </a:xfrm>
          <a:prstGeom prst="rect">
            <a:avLst/>
          </a:prstGeom>
        </p:spPr>
        <p:txBody>
          <a:bodyPr wrap="square">
            <a:spAutoFit/>
          </a:bodyPr>
          <a:lstStyle/>
          <a:p>
            <a:pPr>
              <a:spcAft>
                <a:spcPts val="600"/>
              </a:spcAft>
              <a:buSzPct val="110000"/>
              <a:defRPr/>
            </a:pPr>
            <a:r>
              <a:rPr lang="fr-FR" sz="1050" dirty="0">
                <a:solidFill>
                  <a:prstClr val="black"/>
                </a:solidFill>
                <a:ea typeface="Tahoma" panose="020B0604030504040204" pitchFamily="34" charset="0"/>
                <a:cs typeface="Tahoma" panose="020B0604030504040204" pitchFamily="34" charset="0"/>
              </a:rPr>
              <a:t>Les barres horizontales noires représentent les titres d’anticorps médians</a:t>
            </a:r>
          </a:p>
        </p:txBody>
      </p:sp>
      <p:sp>
        <p:nvSpPr>
          <p:cNvPr id="11" name="Rectangle 10">
            <a:extLst>
              <a:ext uri="{FF2B5EF4-FFF2-40B4-BE49-F238E27FC236}">
                <a16:creationId xmlns:a16="http://schemas.microsoft.com/office/drawing/2014/main" id="{4C419598-328F-4EEC-8796-0023E66100EB}"/>
              </a:ext>
            </a:extLst>
          </p:cNvPr>
          <p:cNvSpPr/>
          <p:nvPr/>
        </p:nvSpPr>
        <p:spPr>
          <a:xfrm>
            <a:off x="9824484" y="157717"/>
            <a:ext cx="2200939" cy="1022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6C789E0-C078-45ED-9783-5334C1E3907A}"/>
              </a:ext>
            </a:extLst>
          </p:cNvPr>
          <p:cNvSpPr/>
          <p:nvPr/>
        </p:nvSpPr>
        <p:spPr>
          <a:xfrm>
            <a:off x="381000" y="76180"/>
            <a:ext cx="11747582" cy="584775"/>
          </a:xfrm>
          <a:prstGeom prst="rect">
            <a:avLst/>
          </a:prstGeom>
        </p:spPr>
        <p:txBody>
          <a:bodyPr wrap="square">
            <a:spAutoFit/>
          </a:bodyPr>
          <a:lstStyle/>
          <a:p>
            <a:r>
              <a:rPr lang="fr-FR" sz="3200" dirty="0">
                <a:solidFill>
                  <a:schemeClr val="tx2"/>
                </a:solidFill>
                <a:latin typeface="+mj-lt"/>
              </a:rPr>
              <a:t>Essai </a:t>
            </a:r>
            <a:r>
              <a:rPr lang="fr-FR" sz="3200" dirty="0" err="1">
                <a:solidFill>
                  <a:schemeClr val="tx2"/>
                </a:solidFill>
                <a:latin typeface="+mj-lt"/>
              </a:rPr>
              <a:t>DoRIS</a:t>
            </a:r>
            <a:r>
              <a:rPr lang="fr-FR" sz="3200" dirty="0">
                <a:solidFill>
                  <a:schemeClr val="tx2"/>
                </a:solidFill>
                <a:latin typeface="+mj-lt"/>
              </a:rPr>
              <a:t> - </a:t>
            </a:r>
            <a:r>
              <a:rPr lang="fr-FR" sz="3200" dirty="0" err="1">
                <a:solidFill>
                  <a:schemeClr val="tx2"/>
                </a:solidFill>
                <a:latin typeface="+mj-lt"/>
              </a:rPr>
              <a:t>Immunobridging</a:t>
            </a:r>
            <a:r>
              <a:rPr lang="fr-FR" sz="3200" dirty="0">
                <a:solidFill>
                  <a:schemeClr val="tx2"/>
                </a:solidFill>
                <a:latin typeface="+mj-lt"/>
              </a:rPr>
              <a:t> au 24e mois</a:t>
            </a:r>
          </a:p>
        </p:txBody>
      </p:sp>
      <p:sp>
        <p:nvSpPr>
          <p:cNvPr id="14" name="TextBox 13">
            <a:extLst>
              <a:ext uri="{FF2B5EF4-FFF2-40B4-BE49-F238E27FC236}">
                <a16:creationId xmlns:a16="http://schemas.microsoft.com/office/drawing/2014/main" id="{6478713C-1D12-477D-9575-CA1CE9310A30}"/>
              </a:ext>
            </a:extLst>
          </p:cNvPr>
          <p:cNvSpPr txBox="1"/>
          <p:nvPr/>
        </p:nvSpPr>
        <p:spPr>
          <a:xfrm>
            <a:off x="414012" y="5899931"/>
            <a:ext cx="6707527" cy="230832"/>
          </a:xfrm>
          <a:prstGeom prst="rect">
            <a:avLst/>
          </a:prstGeom>
          <a:noFill/>
        </p:spPr>
        <p:txBody>
          <a:bodyPr wrap="square" rtlCol="0">
            <a:spAutoFit/>
          </a:bodyPr>
          <a:lstStyle/>
          <a:p>
            <a:r>
              <a:rPr lang="fr-FR" sz="900" dirty="0"/>
              <a:t>CVT : Costa Rica Vaccine Trial ; </a:t>
            </a:r>
            <a:r>
              <a:rPr lang="fr-FR" sz="900" dirty="0" err="1"/>
              <a:t>DoRIS</a:t>
            </a:r>
            <a:r>
              <a:rPr lang="fr-FR" sz="900" dirty="0"/>
              <a:t> : Dose </a:t>
            </a:r>
            <a:r>
              <a:rPr lang="fr-FR" sz="900" dirty="0" err="1"/>
              <a:t>Reduction</a:t>
            </a:r>
            <a:r>
              <a:rPr lang="fr-FR" sz="900" dirty="0"/>
              <a:t> </a:t>
            </a:r>
            <a:r>
              <a:rPr lang="fr-FR" sz="900" dirty="0" err="1"/>
              <a:t>Immunobridging</a:t>
            </a:r>
            <a:r>
              <a:rPr lang="fr-FR" sz="900" dirty="0"/>
              <a:t> and </a:t>
            </a:r>
            <a:r>
              <a:rPr lang="fr-FR" sz="900" dirty="0" err="1"/>
              <a:t>Safety</a:t>
            </a:r>
            <a:endParaRPr lang="fr-FR" sz="900" dirty="0"/>
          </a:p>
        </p:txBody>
      </p:sp>
      <p:sp>
        <p:nvSpPr>
          <p:cNvPr id="15" name="TextBox 14">
            <a:extLst>
              <a:ext uri="{FF2B5EF4-FFF2-40B4-BE49-F238E27FC236}">
                <a16:creationId xmlns:a16="http://schemas.microsoft.com/office/drawing/2014/main" id="{F2E94360-0330-43DE-86D5-1036075234DE}"/>
              </a:ext>
            </a:extLst>
          </p:cNvPr>
          <p:cNvSpPr txBox="1"/>
          <p:nvPr/>
        </p:nvSpPr>
        <p:spPr>
          <a:xfrm>
            <a:off x="380999" y="6154356"/>
            <a:ext cx="11747581" cy="200055"/>
          </a:xfrm>
          <a:prstGeom prst="rect">
            <a:avLst/>
          </a:prstGeom>
          <a:noFill/>
        </p:spPr>
        <p:txBody>
          <a:bodyPr wrap="square">
            <a:spAutoFit/>
          </a:bodyPr>
          <a:lstStyle/>
          <a:p>
            <a:r>
              <a:rPr lang="fr-FR" sz="700" b="0" i="0" dirty="0">
                <a:solidFill>
                  <a:schemeClr val="tx1">
                    <a:lumMod val="65000"/>
                    <a:lumOff val="35000"/>
                  </a:schemeClr>
                </a:solidFill>
                <a:latin typeface="+mj-lt"/>
                <a:cs typeface="Arial" panose="020B0604020202020204" pitchFamily="34" charset="0"/>
              </a:rPr>
              <a:t>Baisley K, Kemp T, Kreimer A, et al. </a:t>
            </a:r>
            <a:r>
              <a:rPr lang="fr-FR" sz="700" b="0" i="0" dirty="0" err="1">
                <a:solidFill>
                  <a:schemeClr val="tx1">
                    <a:lumMod val="65000"/>
                    <a:lumOff val="35000"/>
                  </a:schemeClr>
                </a:solidFill>
                <a:latin typeface="+mj-lt"/>
                <a:cs typeface="Arial" panose="020B0604020202020204" pitchFamily="34" charset="0"/>
              </a:rPr>
              <a:t>Comparison</a:t>
            </a:r>
            <a:r>
              <a:rPr lang="fr-FR" sz="700" b="0" i="0" dirty="0">
                <a:solidFill>
                  <a:schemeClr val="tx1">
                    <a:lumMod val="65000"/>
                    <a:lumOff val="35000"/>
                  </a:schemeClr>
                </a:solidFill>
                <a:latin typeface="+mj-lt"/>
                <a:cs typeface="Arial" panose="020B0604020202020204" pitchFamily="34" charset="0"/>
              </a:rPr>
              <a:t> of Immune </a:t>
            </a:r>
            <a:r>
              <a:rPr lang="fr-FR" sz="700" b="0" i="0" dirty="0" err="1">
                <a:solidFill>
                  <a:schemeClr val="tx1">
                    <a:lumMod val="65000"/>
                    <a:lumOff val="35000"/>
                  </a:schemeClr>
                </a:solidFill>
                <a:latin typeface="+mj-lt"/>
                <a:cs typeface="Arial" panose="020B0604020202020204" pitchFamily="34" charset="0"/>
              </a:rPr>
              <a:t>Responses</a:t>
            </a:r>
            <a:r>
              <a:rPr lang="fr-FR" sz="700" b="0" i="0" dirty="0">
                <a:solidFill>
                  <a:schemeClr val="tx1">
                    <a:lumMod val="65000"/>
                    <a:lumOff val="35000"/>
                  </a:schemeClr>
                </a:solidFill>
                <a:latin typeface="+mj-lt"/>
                <a:cs typeface="Arial" panose="020B0604020202020204" pitchFamily="34" charset="0"/>
              </a:rPr>
              <a:t> </a:t>
            </a:r>
            <a:r>
              <a:rPr lang="fr-FR" sz="700" b="0" i="0" dirty="0" err="1">
                <a:solidFill>
                  <a:schemeClr val="tx1">
                    <a:lumMod val="65000"/>
                    <a:lumOff val="35000"/>
                  </a:schemeClr>
                </a:solidFill>
                <a:latin typeface="+mj-lt"/>
                <a:cs typeface="Arial" panose="020B0604020202020204" pitchFamily="34" charset="0"/>
              </a:rPr>
              <a:t>after</a:t>
            </a:r>
            <a:r>
              <a:rPr lang="fr-FR" sz="700" b="0" i="0" dirty="0">
                <a:solidFill>
                  <a:schemeClr val="tx1">
                    <a:lumMod val="65000"/>
                    <a:lumOff val="35000"/>
                  </a:schemeClr>
                </a:solidFill>
                <a:latin typeface="+mj-lt"/>
                <a:cs typeface="Arial" panose="020B0604020202020204" pitchFamily="34" charset="0"/>
              </a:rPr>
              <a:t> One Dose of HPV Vaccine in a Dose-Reduction HPV Vaccine Trial in Adolescent Girls in </a:t>
            </a:r>
            <a:r>
              <a:rPr lang="fr-FR" sz="700" b="0" i="0" dirty="0" err="1">
                <a:solidFill>
                  <a:schemeClr val="tx1">
                    <a:lumMod val="65000"/>
                    <a:lumOff val="35000"/>
                  </a:schemeClr>
                </a:solidFill>
                <a:latin typeface="+mj-lt"/>
                <a:cs typeface="Arial" panose="020B0604020202020204" pitchFamily="34" charset="0"/>
              </a:rPr>
              <a:t>Tanzania</a:t>
            </a:r>
            <a:r>
              <a:rPr lang="fr-FR" sz="700" b="0" i="0" dirty="0">
                <a:solidFill>
                  <a:schemeClr val="tx1">
                    <a:lumMod val="65000"/>
                    <a:lumOff val="35000"/>
                  </a:schemeClr>
                </a:solidFill>
                <a:latin typeface="+mj-lt"/>
                <a:cs typeface="Arial" panose="020B0604020202020204" pitchFamily="34" charset="0"/>
              </a:rPr>
              <a:t> to the Costa Rica Vaccine and </a:t>
            </a:r>
            <a:r>
              <a:rPr lang="fr-FR" sz="700" b="0" i="0" dirty="0" err="1">
                <a:solidFill>
                  <a:schemeClr val="tx1">
                    <a:lumMod val="65000"/>
                    <a:lumOff val="35000"/>
                  </a:schemeClr>
                </a:solidFill>
                <a:latin typeface="+mj-lt"/>
                <a:cs typeface="Arial" panose="020B0604020202020204" pitchFamily="34" charset="0"/>
              </a:rPr>
              <a:t>India</a:t>
            </a:r>
            <a:r>
              <a:rPr lang="fr-FR" sz="700" b="0" i="0" dirty="0">
                <a:solidFill>
                  <a:schemeClr val="tx1">
                    <a:lumMod val="65000"/>
                    <a:lumOff val="35000"/>
                  </a:schemeClr>
                </a:solidFill>
                <a:latin typeface="+mj-lt"/>
                <a:cs typeface="Arial" panose="020B0604020202020204" pitchFamily="34" charset="0"/>
              </a:rPr>
              <a:t> HPV Vaccine Trials. </a:t>
            </a:r>
            <a:r>
              <a:rPr lang="fr-FR" sz="700" b="0" i="1" dirty="0">
                <a:solidFill>
                  <a:schemeClr val="tx1">
                    <a:lumMod val="65000"/>
                    <a:lumOff val="35000"/>
                  </a:schemeClr>
                </a:solidFill>
                <a:latin typeface="+mj-lt"/>
                <a:cs typeface="Arial" panose="020B0604020202020204" pitchFamily="34" charset="0"/>
              </a:rPr>
              <a:t>SSRN</a:t>
            </a:r>
            <a:r>
              <a:rPr lang="fr-FR" sz="700" i="1" dirty="0">
                <a:solidFill>
                  <a:schemeClr val="tx1">
                    <a:lumMod val="65000"/>
                    <a:lumOff val="35000"/>
                  </a:schemeClr>
                </a:solidFill>
                <a:latin typeface="+mj-lt"/>
                <a:cs typeface="Arial" panose="020B0604020202020204" pitchFamily="34" charset="0"/>
              </a:rPr>
              <a:t>. </a:t>
            </a:r>
            <a:r>
              <a:rPr kumimoji="0" lang="fr-FR" sz="700" strike="noStrike" normalizeH="0" noProof="0" dirty="0" err="1">
                <a:ln>
                  <a:noFill/>
                </a:ln>
                <a:solidFill>
                  <a:schemeClr val="tx1">
                    <a:lumMod val="65000"/>
                    <a:lumOff val="35000"/>
                  </a:schemeClr>
                </a:solidFill>
                <a:uLnTx/>
                <a:uFillTx/>
                <a:latin typeface="+mj-lt"/>
                <a:cs typeface="Arial" panose="020B0604020202020204" pitchFamily="34" charset="0"/>
              </a:rPr>
              <a:t>Preprint</a:t>
            </a:r>
            <a:r>
              <a:rPr kumimoji="0" lang="fr-FR" sz="700" strike="noStrike" normalizeH="0" noProof="0" dirty="0">
                <a:ln>
                  <a:noFill/>
                </a:ln>
                <a:solidFill>
                  <a:schemeClr val="tx1">
                    <a:lumMod val="65000"/>
                    <a:lumOff val="35000"/>
                  </a:schemeClr>
                </a:solidFill>
                <a:uLnTx/>
                <a:uFillTx/>
                <a:latin typeface="+mj-lt"/>
                <a:cs typeface="Arial" panose="020B0604020202020204" pitchFamily="34" charset="0"/>
              </a:rPr>
              <a:t> publié en ligne le 11 mars 2022. </a:t>
            </a:r>
            <a:r>
              <a:rPr kumimoji="0" lang="fr-FR" sz="700" strike="noStrike" normalizeH="0" noProof="0" dirty="0">
                <a:ln>
                  <a:noFill/>
                </a:ln>
                <a:solidFill>
                  <a:schemeClr val="tx1">
                    <a:lumMod val="65000"/>
                    <a:lumOff val="35000"/>
                  </a:schemeClr>
                </a:solidFill>
                <a:uLnTx/>
                <a:uFillTx/>
                <a:latin typeface="+mj-lt"/>
                <a:cs typeface="Arial" panose="020B0604020202020204" pitchFamily="34" charset="0"/>
                <a:hlinkClick r:id="rId4">
                  <a:extLst>
                    <a:ext uri="{A12FA001-AC4F-418D-AE19-62706E023703}">
                      <ahyp:hlinkClr xmlns:ahyp="http://schemas.microsoft.com/office/drawing/2018/hyperlinkcolor" val="tx"/>
                    </a:ext>
                  </a:extLst>
                </a:hlinkClick>
              </a:rPr>
              <a:t>https://dx.doi.org/10.2139/ssrn.4055429</a:t>
            </a:r>
            <a:r>
              <a:rPr kumimoji="0" lang="fr-FR" sz="700" strike="noStrike" normalizeH="0" noProof="0" dirty="0">
                <a:ln>
                  <a:noFill/>
                </a:ln>
                <a:solidFill>
                  <a:schemeClr val="tx1">
                    <a:lumMod val="65000"/>
                    <a:lumOff val="35000"/>
                  </a:schemeClr>
                </a:solidFill>
                <a:uLnTx/>
                <a:uFillTx/>
                <a:latin typeface="+mj-lt"/>
                <a:cs typeface="Arial" panose="020B0604020202020204" pitchFamily="34" charset="0"/>
              </a:rPr>
              <a:t>. </a:t>
            </a:r>
            <a:r>
              <a:rPr lang="fr-FR" sz="700" i="1" dirty="0">
                <a:solidFill>
                  <a:schemeClr val="tx1">
                    <a:lumMod val="65000"/>
                    <a:lumOff val="35000"/>
                  </a:schemeClr>
                </a:solidFill>
                <a:latin typeface="+mj-lt"/>
                <a:cs typeface="Arial" panose="020B0604020202020204" pitchFamily="34" charset="0"/>
              </a:rPr>
              <a:t> </a:t>
            </a:r>
          </a:p>
        </p:txBody>
      </p:sp>
    </p:spTree>
    <p:extLst>
      <p:ext uri="{BB962C8B-B14F-4D97-AF65-F5344CB8AC3E}">
        <p14:creationId xmlns:p14="http://schemas.microsoft.com/office/powerpoint/2010/main" val="336531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72140" y="202115"/>
            <a:ext cx="11447720" cy="584775"/>
          </a:xfrm>
          <a:prstGeom prst="rect">
            <a:avLst/>
          </a:prstGeom>
        </p:spPr>
        <p:txBody>
          <a:bodyPr wrap="square">
            <a:spAutoFit/>
          </a:bodyPr>
          <a:lstStyle/>
          <a:p>
            <a:pPr algn="ctr"/>
            <a:r>
              <a:rPr lang="en-US" sz="3200" dirty="0">
                <a:solidFill>
                  <a:schemeClr val="accent1"/>
                </a:solidFill>
                <a:latin typeface="+mj-lt"/>
              </a:rPr>
              <a:t>DEBS – </a:t>
            </a:r>
            <a:r>
              <a:rPr lang="fr-FR" sz="3200" dirty="0">
                <a:solidFill>
                  <a:schemeClr val="accent1"/>
                </a:solidFill>
                <a:latin typeface="+mj-lt"/>
              </a:rPr>
              <a:t>Immunogénicité du vaccin 9vHPV avec rappel tardif</a:t>
            </a:r>
            <a:endParaRPr lang="en-US" sz="3200" dirty="0">
              <a:solidFill>
                <a:schemeClr val="accent1"/>
              </a:solidFill>
              <a:latin typeface="+mj-lt"/>
            </a:endParaRPr>
          </a:p>
        </p:txBody>
      </p:sp>
      <p:graphicFrame>
        <p:nvGraphicFramePr>
          <p:cNvPr id="2" name="Table 2">
            <a:extLst>
              <a:ext uri="{FF2B5EF4-FFF2-40B4-BE49-F238E27FC236}">
                <a16:creationId xmlns:a16="http://schemas.microsoft.com/office/drawing/2014/main" id="{9499A7E8-1207-4584-ABA7-83A04CA576AA}"/>
              </a:ext>
            </a:extLst>
          </p:cNvPr>
          <p:cNvGraphicFramePr>
            <a:graphicFrameLocks noGrp="1"/>
          </p:cNvGraphicFramePr>
          <p:nvPr/>
        </p:nvGraphicFramePr>
        <p:xfrm>
          <a:off x="755798" y="1988011"/>
          <a:ext cx="10680404" cy="3000110"/>
        </p:xfrm>
        <a:graphic>
          <a:graphicData uri="http://schemas.openxmlformats.org/drawingml/2006/table">
            <a:tbl>
              <a:tblPr firstRow="1" bandRow="1">
                <a:tableStyleId>{5C22544A-7EE6-4342-B048-85BDC9FD1C3A}</a:tableStyleId>
              </a:tblPr>
              <a:tblGrid>
                <a:gridCol w="1482120">
                  <a:extLst>
                    <a:ext uri="{9D8B030D-6E8A-4147-A177-3AD203B41FA5}">
                      <a16:colId xmlns:a16="http://schemas.microsoft.com/office/drawing/2014/main" val="775955045"/>
                    </a:ext>
                  </a:extLst>
                </a:gridCol>
                <a:gridCol w="1350725">
                  <a:extLst>
                    <a:ext uri="{9D8B030D-6E8A-4147-A177-3AD203B41FA5}">
                      <a16:colId xmlns:a16="http://schemas.microsoft.com/office/drawing/2014/main" val="1036013797"/>
                    </a:ext>
                  </a:extLst>
                </a:gridCol>
                <a:gridCol w="1634566">
                  <a:extLst>
                    <a:ext uri="{9D8B030D-6E8A-4147-A177-3AD203B41FA5}">
                      <a16:colId xmlns:a16="http://schemas.microsoft.com/office/drawing/2014/main" val="3520488675"/>
                    </a:ext>
                  </a:extLst>
                </a:gridCol>
                <a:gridCol w="1673939">
                  <a:extLst>
                    <a:ext uri="{9D8B030D-6E8A-4147-A177-3AD203B41FA5}">
                      <a16:colId xmlns:a16="http://schemas.microsoft.com/office/drawing/2014/main" val="1292358903"/>
                    </a:ext>
                  </a:extLst>
                </a:gridCol>
                <a:gridCol w="1402662">
                  <a:extLst>
                    <a:ext uri="{9D8B030D-6E8A-4147-A177-3AD203B41FA5}">
                      <a16:colId xmlns:a16="http://schemas.microsoft.com/office/drawing/2014/main" val="2060908422"/>
                    </a:ext>
                  </a:extLst>
                </a:gridCol>
                <a:gridCol w="1481328">
                  <a:extLst>
                    <a:ext uri="{9D8B030D-6E8A-4147-A177-3AD203B41FA5}">
                      <a16:colId xmlns:a16="http://schemas.microsoft.com/office/drawing/2014/main" val="1015240418"/>
                    </a:ext>
                  </a:extLst>
                </a:gridCol>
                <a:gridCol w="1655064">
                  <a:extLst>
                    <a:ext uri="{9D8B030D-6E8A-4147-A177-3AD203B41FA5}">
                      <a16:colId xmlns:a16="http://schemas.microsoft.com/office/drawing/2014/main" val="395611838"/>
                    </a:ext>
                  </a:extLst>
                </a:gridCol>
              </a:tblGrid>
              <a:tr h="489541">
                <a:tc>
                  <a:txBody>
                    <a:bodyPr/>
                    <a:lstStyle/>
                    <a:p>
                      <a:endParaRPr lang="en-US" sz="2000" dirty="0">
                        <a:latin typeface="+mn-lt"/>
                        <a:cs typeface="Arial" panose="020B0604020202020204" pitchFamily="34" charset="0"/>
                      </a:endParaRPr>
                    </a:p>
                  </a:txBody>
                  <a:tcPr>
                    <a:lnB w="9525" cap="flat" cmpd="sng" algn="ctr">
                      <a:solidFill>
                        <a:schemeClr val="accent1"/>
                      </a:solidFill>
                      <a:prstDash val="solid"/>
                      <a:round/>
                      <a:headEnd type="none" w="med" len="med"/>
                      <a:tailEnd type="none" w="med" len="med"/>
                    </a:lnB>
                    <a:solidFill>
                      <a:schemeClr val="bg1"/>
                    </a:solidFill>
                  </a:tcPr>
                </a:tc>
                <a:tc>
                  <a:txBody>
                    <a:bodyPr/>
                    <a:lstStyle/>
                    <a:p>
                      <a:pPr algn="ctr"/>
                      <a:r>
                        <a:rPr lang="en-US" sz="2000" dirty="0">
                          <a:latin typeface="+mn-lt"/>
                          <a:cs typeface="Arial" panose="020B0604020202020204" pitchFamily="34" charset="0"/>
                        </a:rPr>
                        <a:t>N</a:t>
                      </a:r>
                    </a:p>
                  </a:txBody>
                  <a:tcPr anchor="b">
                    <a:lnB w="9525" cap="flat" cmpd="sng" algn="ctr">
                      <a:solidFill>
                        <a:schemeClr val="accent1"/>
                      </a:solidFill>
                      <a:prstDash val="solid"/>
                      <a:round/>
                      <a:headEnd type="none" w="med" len="med"/>
                      <a:tailEnd type="none" w="med" len="med"/>
                    </a:lnB>
                  </a:tcPr>
                </a:tc>
                <a:tc>
                  <a:txBody>
                    <a:bodyPr/>
                    <a:lstStyle/>
                    <a:p>
                      <a:pPr algn="ctr"/>
                      <a:r>
                        <a:rPr lang="en-US" sz="2000" dirty="0">
                          <a:latin typeface="+mn-lt"/>
                          <a:cs typeface="Arial" panose="020B0604020202020204" pitchFamily="34" charset="0"/>
                        </a:rPr>
                        <a:t>CMGs</a:t>
                      </a:r>
                    </a:p>
                  </a:txBody>
                  <a:tcPr anchor="b">
                    <a:lnB w="9525" cap="flat" cmpd="sng" algn="ctr">
                      <a:solidFill>
                        <a:schemeClr val="accent1"/>
                      </a:solidFill>
                      <a:prstDash val="solid"/>
                      <a:round/>
                      <a:headEnd type="none" w="med" len="med"/>
                      <a:tailEnd type="none" w="med" len="med"/>
                    </a:lnB>
                  </a:tcPr>
                </a:tc>
                <a:tc>
                  <a:txBody>
                    <a:bodyPr/>
                    <a:lstStyle/>
                    <a:p>
                      <a:pPr algn="ctr"/>
                      <a:r>
                        <a:rPr lang="en-US" sz="2000" dirty="0">
                          <a:latin typeface="+mn-lt"/>
                          <a:cs typeface="Arial" panose="020B0604020202020204" pitchFamily="34" charset="0"/>
                        </a:rPr>
                        <a:t>95% IC</a:t>
                      </a:r>
                    </a:p>
                  </a:txBody>
                  <a:tcPr anchor="b">
                    <a:lnR w="28575" cap="flat" cmpd="sng" algn="ctr">
                      <a:solidFill>
                        <a:schemeClr val="tx1"/>
                      </a:solidFill>
                      <a:prstDash val="solid"/>
                      <a:round/>
                      <a:headEnd type="none" w="med" len="med"/>
                      <a:tailEnd type="none" w="med" len="med"/>
                    </a:lnR>
                    <a:lnB w="9525" cap="flat" cmpd="sng" algn="ctr">
                      <a:solidFill>
                        <a:schemeClr val="accent1"/>
                      </a:solidFill>
                      <a:prstDash val="solid"/>
                      <a:round/>
                      <a:headEnd type="none" w="med" len="med"/>
                      <a:tailEnd type="none" w="med" len="med"/>
                    </a:lnB>
                  </a:tcPr>
                </a:tc>
                <a:tc>
                  <a:txBody>
                    <a:bodyPr/>
                    <a:lstStyle/>
                    <a:p>
                      <a:pPr algn="ctr"/>
                      <a:r>
                        <a:rPr lang="en-US" sz="2000" dirty="0">
                          <a:latin typeface="+mn-lt"/>
                          <a:cs typeface="Arial" panose="020B0604020202020204" pitchFamily="34" charset="0"/>
                        </a:rPr>
                        <a:t>N</a:t>
                      </a:r>
                    </a:p>
                  </a:txBody>
                  <a:tcPr anchor="b">
                    <a:lnL w="28575" cap="flat" cmpd="sng" algn="ctr">
                      <a:solidFill>
                        <a:schemeClr val="tx1"/>
                      </a:solidFill>
                      <a:prstDash val="solid"/>
                      <a:round/>
                      <a:headEnd type="none" w="med" len="med"/>
                      <a:tailEnd type="none" w="med" len="med"/>
                    </a:lnL>
                    <a:lnB w="9525" cap="flat" cmpd="sng" algn="ctr">
                      <a:solidFill>
                        <a:schemeClr val="accent1"/>
                      </a:solidFill>
                      <a:prstDash val="solid"/>
                      <a:round/>
                      <a:headEnd type="none" w="med" len="med"/>
                      <a:tailEnd type="none" w="med" len="med"/>
                    </a:lnB>
                  </a:tcPr>
                </a:tc>
                <a:tc>
                  <a:txBody>
                    <a:bodyPr/>
                    <a:lstStyle/>
                    <a:p>
                      <a:pPr algn="ctr"/>
                      <a:r>
                        <a:rPr lang="en-US" sz="2000" dirty="0">
                          <a:latin typeface="+mn-lt"/>
                          <a:cs typeface="Arial" panose="020B0604020202020204" pitchFamily="34" charset="0"/>
                        </a:rPr>
                        <a:t>CMGs</a:t>
                      </a:r>
                    </a:p>
                  </a:txBody>
                  <a:tcPr anchor="b">
                    <a:lnB w="9525" cap="flat" cmpd="sng" algn="ctr">
                      <a:solidFill>
                        <a:schemeClr val="accent1"/>
                      </a:solidFill>
                      <a:prstDash val="solid"/>
                      <a:round/>
                      <a:headEnd type="none" w="med" len="med"/>
                      <a:tailEnd type="none" w="med" len="med"/>
                    </a:lnB>
                  </a:tcPr>
                </a:tc>
                <a:tc>
                  <a:txBody>
                    <a:bodyPr/>
                    <a:lstStyle/>
                    <a:p>
                      <a:pPr algn="ctr"/>
                      <a:r>
                        <a:rPr lang="en-US" sz="2000" dirty="0">
                          <a:latin typeface="+mn-lt"/>
                          <a:cs typeface="Arial" panose="020B0604020202020204" pitchFamily="34" charset="0"/>
                        </a:rPr>
                        <a:t>95% IC</a:t>
                      </a:r>
                    </a:p>
                  </a:txBody>
                  <a:tcPr anchor="b">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374904">
                <a:tc>
                  <a:txBody>
                    <a:bodyPr/>
                    <a:lstStyle/>
                    <a:p>
                      <a:pPr algn="r"/>
                      <a:endParaRPr lang="en-US" sz="2000" b="1" dirty="0">
                        <a:solidFill>
                          <a:schemeClr val="bg1"/>
                        </a:solidFill>
                        <a:latin typeface="+mn-lt"/>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gridSpan="3">
                  <a:txBody>
                    <a:bodyPr/>
                    <a:lstStyle/>
                    <a:p>
                      <a:pPr algn="ctr">
                        <a:spcBef>
                          <a:spcPts val="1800"/>
                        </a:spcBef>
                      </a:pPr>
                      <a:r>
                        <a:rPr lang="en-US" sz="2000" b="1" dirty="0">
                          <a:solidFill>
                            <a:schemeClr val="accent1"/>
                          </a:solidFill>
                          <a:latin typeface="+mn-lt"/>
                          <a:cs typeface="Arial" panose="020B0604020202020204" pitchFamily="34" charset="0"/>
                        </a:rPr>
                        <a:t>Filles</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3">
                  <a:txBody>
                    <a:bodyPr/>
                    <a:lstStyle/>
                    <a:p>
                      <a:pPr algn="ctr"/>
                      <a:r>
                        <a:rPr lang="en-US" sz="2000" b="1" dirty="0">
                          <a:solidFill>
                            <a:schemeClr val="accent1"/>
                          </a:solidFill>
                          <a:latin typeface="+mn-lt"/>
                          <a:cs typeface="Arial" panose="020B0604020202020204" pitchFamily="34" charset="0"/>
                        </a:rPr>
                        <a:t>Garçons</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9525" cap="flat" cmpd="sng" algn="ctr">
                      <a:solidFill>
                        <a:schemeClr val="accent1"/>
                      </a:solidFill>
                      <a:prstDash val="solid"/>
                      <a:round/>
                      <a:headEnd type="none" w="med" len="med"/>
                      <a:tailEnd type="none" w="med" len="med"/>
                    </a:lnL>
                    <a:lnT w="9525"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266304839"/>
                  </a:ext>
                </a:extLst>
              </a:tr>
              <a:tr h="463296">
                <a:tc>
                  <a:txBody>
                    <a:bodyPr/>
                    <a:lstStyle/>
                    <a:p>
                      <a:pPr algn="r"/>
                      <a:r>
                        <a:rPr lang="en-US" sz="2000" b="1" dirty="0">
                          <a:solidFill>
                            <a:schemeClr val="bg1"/>
                          </a:solidFill>
                          <a:latin typeface="+mn-lt"/>
                          <a:cs typeface="Arial" panose="020B0604020202020204" pitchFamily="34" charset="0"/>
                        </a:rPr>
                        <a:t>Baseline</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en-US" sz="2000" b="0" dirty="0">
                          <a:solidFill>
                            <a:schemeClr val="accent1"/>
                          </a:solidFill>
                          <a:latin typeface="+mn-lt"/>
                          <a:cs typeface="Arial" panose="020B0604020202020204" pitchFamily="34" charset="0"/>
                        </a:rPr>
                        <a:t>130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spcBef>
                          <a:spcPts val="1800"/>
                        </a:spcBef>
                      </a:pPr>
                      <a:r>
                        <a:rPr lang="en-US" sz="2000" b="0">
                          <a:solidFill>
                            <a:schemeClr val="accent1"/>
                          </a:solidFill>
                          <a:latin typeface="+mn-lt"/>
                          <a:cs typeface="Arial" panose="020B0604020202020204" pitchFamily="34" charset="0"/>
                        </a:rPr>
                        <a:t>0.72</a:t>
                      </a:r>
                      <a:endParaRPr lang="en-US" sz="2000" b="0" dirty="0">
                        <a:solidFill>
                          <a:schemeClr val="accent1"/>
                        </a:solidFill>
                        <a:latin typeface="+mn-lt"/>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spcBef>
                          <a:spcPts val="1800"/>
                        </a:spcBef>
                      </a:pPr>
                      <a:r>
                        <a:rPr lang="en-US" sz="2000" b="0">
                          <a:solidFill>
                            <a:schemeClr val="accent1"/>
                          </a:solidFill>
                          <a:latin typeface="+mn-lt"/>
                          <a:cs typeface="Arial" panose="020B0604020202020204" pitchFamily="34" charset="0"/>
                        </a:rPr>
                        <a:t>0.68; 0.77</a:t>
                      </a:r>
                      <a:endParaRPr lang="en-US" sz="2000" b="0" dirty="0">
                        <a:solidFill>
                          <a:schemeClr val="accent1"/>
                        </a:solidFill>
                        <a:latin typeface="+mn-lt"/>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n-US" sz="2000" b="0" dirty="0">
                          <a:solidFill>
                            <a:schemeClr val="accent1"/>
                          </a:solidFill>
                          <a:latin typeface="+mn-lt"/>
                          <a:cs typeface="Arial" panose="020B0604020202020204" pitchFamily="34" charset="0"/>
                        </a:rPr>
                        <a:t>49</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n-US" sz="2000" b="0">
                          <a:solidFill>
                            <a:schemeClr val="accent1"/>
                          </a:solidFill>
                          <a:latin typeface="+mn-lt"/>
                          <a:cs typeface="Arial" panose="020B0604020202020204" pitchFamily="34" charset="0"/>
                        </a:rPr>
                        <a:t>0.75</a:t>
                      </a:r>
                      <a:endParaRPr lang="en-US" sz="2000" b="0" dirty="0">
                        <a:solidFill>
                          <a:schemeClr val="accent1"/>
                        </a:solidFill>
                        <a:latin typeface="+mn-lt"/>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n-US" sz="2000" b="0" dirty="0">
                          <a:solidFill>
                            <a:schemeClr val="accent1"/>
                          </a:solidFill>
                          <a:latin typeface="+mn-lt"/>
                          <a:cs typeface="Arial" panose="020B0604020202020204" pitchFamily="34" charset="0"/>
                        </a:rPr>
                        <a:t>0.65; 0.87</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19365949"/>
                  </a:ext>
                </a:extLst>
              </a:tr>
              <a:tr h="402336">
                <a:tc>
                  <a:txBody>
                    <a:bodyPr/>
                    <a:lstStyle/>
                    <a:p>
                      <a:pPr algn="r"/>
                      <a:r>
                        <a:rPr lang="en-US" sz="2000" b="1" dirty="0">
                          <a:solidFill>
                            <a:schemeClr val="bg1"/>
                          </a:solidFill>
                          <a:latin typeface="+mn-lt"/>
                          <a:cs typeface="Arial" panose="020B0604020202020204" pitchFamily="34" charset="0"/>
                        </a:rPr>
                        <a:t>6 M</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000" b="0" i="0" u="none" strike="noStrike" kern="1200" cap="none" spc="0" normalizeH="0" baseline="0" noProof="0">
                          <a:ln>
                            <a:noFill/>
                          </a:ln>
                          <a:solidFill>
                            <a:srgbClr val="3D5567"/>
                          </a:solidFill>
                          <a:effectLst/>
                          <a:uLnTx/>
                          <a:uFillTx/>
                          <a:latin typeface="+mn-lt"/>
                          <a:ea typeface="+mn-ea"/>
                          <a:cs typeface="Arial" panose="020B0604020202020204" pitchFamily="34" charset="0"/>
                        </a:rPr>
                        <a:t>130</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2000" b="0" dirty="0">
                          <a:solidFill>
                            <a:schemeClr val="accent1"/>
                          </a:solidFill>
                          <a:latin typeface="+mn-lt"/>
                          <a:cs typeface="Arial" panose="020B0604020202020204" pitchFamily="34" charset="0"/>
                        </a:rPr>
                        <a:t>25.28</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2000" b="0" dirty="0">
                          <a:solidFill>
                            <a:schemeClr val="accent1"/>
                          </a:solidFill>
                          <a:latin typeface="+mn-lt"/>
                          <a:cs typeface="Arial" panose="020B0604020202020204" pitchFamily="34" charset="0"/>
                        </a:rPr>
                        <a:t>21.66; 29.49</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D5567"/>
                          </a:solidFill>
                          <a:effectLst/>
                          <a:uLnTx/>
                          <a:uFillTx/>
                          <a:latin typeface="+mn-lt"/>
                          <a:ea typeface="+mn-ea"/>
                          <a:cs typeface="Arial" panose="020B0604020202020204" pitchFamily="34" charset="0"/>
                        </a:rPr>
                        <a:t>49</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a:solidFill>
                            <a:schemeClr val="accent1"/>
                          </a:solidFill>
                          <a:latin typeface="+mn-lt"/>
                          <a:cs typeface="Arial" panose="020B0604020202020204" pitchFamily="34" charset="0"/>
                        </a:rPr>
                        <a:t>24.99</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a:solidFill>
                            <a:schemeClr val="accent1"/>
                          </a:solidFill>
                          <a:latin typeface="+mn-lt"/>
                          <a:cs typeface="Arial" panose="020B0604020202020204" pitchFamily="34" charset="0"/>
                        </a:rPr>
                        <a:t>19.91; 31.36</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37925472"/>
                  </a:ext>
                </a:extLst>
              </a:tr>
              <a:tr h="411480">
                <a:tc>
                  <a:txBody>
                    <a:bodyPr/>
                    <a:lstStyle/>
                    <a:p>
                      <a:pPr algn="r"/>
                      <a:r>
                        <a:rPr lang="en-US" sz="2000" b="1" dirty="0">
                          <a:solidFill>
                            <a:schemeClr val="bg1"/>
                          </a:solidFill>
                          <a:latin typeface="+mn-lt"/>
                          <a:cs typeface="Arial" panose="020B0604020202020204" pitchFamily="34" charset="0"/>
                        </a:rPr>
                        <a:t>12 M</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000" b="0" i="0" u="none" strike="noStrike" kern="1200" cap="none" spc="0" normalizeH="0" baseline="0" noProof="0">
                          <a:ln>
                            <a:noFill/>
                          </a:ln>
                          <a:solidFill>
                            <a:srgbClr val="3D5567"/>
                          </a:solidFill>
                          <a:effectLst/>
                          <a:uLnTx/>
                          <a:uFillTx/>
                          <a:latin typeface="+mn-lt"/>
                          <a:ea typeface="+mn-ea"/>
                          <a:cs typeface="Arial" panose="020B0604020202020204" pitchFamily="34" charset="0"/>
                        </a:rPr>
                        <a:t>130</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2000" b="0">
                          <a:solidFill>
                            <a:schemeClr val="accent1"/>
                          </a:solidFill>
                          <a:latin typeface="+mn-lt"/>
                          <a:cs typeface="Arial" panose="020B0604020202020204" pitchFamily="34" charset="0"/>
                        </a:rPr>
                        <a:t>15.59</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2000" b="0" dirty="0">
                          <a:solidFill>
                            <a:schemeClr val="accent1"/>
                          </a:solidFill>
                          <a:latin typeface="+mn-lt"/>
                          <a:cs typeface="Arial" panose="020B0604020202020204" pitchFamily="34" charset="0"/>
                        </a:rPr>
                        <a:t>13.25; 18.35</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rPr>
                        <a:t>49</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a:solidFill>
                            <a:schemeClr val="accent1"/>
                          </a:solidFill>
                          <a:latin typeface="+mn-lt"/>
                          <a:cs typeface="Arial" panose="020B0604020202020204" pitchFamily="34" charset="0"/>
                        </a:rPr>
                        <a:t>12.07</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rPr>
                        <a:t>8.96; 16.25</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962998604"/>
                  </a:ext>
                </a:extLst>
              </a:tr>
              <a:tr h="365760">
                <a:tc>
                  <a:txBody>
                    <a:bodyPr/>
                    <a:lstStyle/>
                    <a:p>
                      <a:pPr algn="r"/>
                      <a:r>
                        <a:rPr lang="en-US" sz="2000" b="1" dirty="0">
                          <a:solidFill>
                            <a:schemeClr val="bg1"/>
                          </a:solidFill>
                          <a:latin typeface="+mn-lt"/>
                          <a:cs typeface="Arial" panose="020B0604020202020204" pitchFamily="34" charset="0"/>
                        </a:rPr>
                        <a:t>18 M</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000" b="0" i="0" u="none" strike="noStrike" kern="1200" cap="none" spc="0" normalizeH="0" baseline="0" noProof="0">
                          <a:ln>
                            <a:noFill/>
                          </a:ln>
                          <a:solidFill>
                            <a:srgbClr val="3D5567"/>
                          </a:solidFill>
                          <a:effectLst/>
                          <a:uLnTx/>
                          <a:uFillTx/>
                          <a:latin typeface="+mn-lt"/>
                          <a:ea typeface="+mn-ea"/>
                          <a:cs typeface="Arial" panose="020B0604020202020204" pitchFamily="34" charset="0"/>
                        </a:rPr>
                        <a:t>130</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2000" b="0">
                          <a:solidFill>
                            <a:schemeClr val="accent1"/>
                          </a:solidFill>
                          <a:latin typeface="+mn-lt"/>
                          <a:cs typeface="Arial" panose="020B0604020202020204" pitchFamily="34" charset="0"/>
                        </a:rPr>
                        <a:t>15.91</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rPr>
                        <a:t>13.35; 18.95</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rPr>
                        <a:t>49</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a:solidFill>
                            <a:schemeClr val="accent1"/>
                          </a:solidFill>
                          <a:latin typeface="+mn-lt"/>
                          <a:cs typeface="Arial" panose="020B0604020202020204" pitchFamily="34" charset="0"/>
                        </a:rPr>
                        <a:t>12.88</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rPr>
                        <a:t>8.67; 19.13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626170675"/>
                  </a:ext>
                </a:extLst>
              </a:tr>
              <a:tr h="440977">
                <a:tc>
                  <a:txBody>
                    <a:bodyPr/>
                    <a:lstStyle/>
                    <a:p>
                      <a:pPr algn="r"/>
                      <a:r>
                        <a:rPr lang="en-US" sz="2000" b="1" dirty="0">
                          <a:solidFill>
                            <a:schemeClr val="bg1"/>
                          </a:solidFill>
                          <a:latin typeface="+mn-lt"/>
                          <a:cs typeface="Arial" panose="020B0604020202020204" pitchFamily="34" charset="0"/>
                        </a:rPr>
                        <a:t>24 M</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rPr>
                        <a:t>130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2000" b="0" dirty="0">
                          <a:solidFill>
                            <a:schemeClr val="accent1"/>
                          </a:solidFill>
                          <a:latin typeface="+mn-lt"/>
                          <a:cs typeface="Arial" panose="020B0604020202020204" pitchFamily="34" charset="0"/>
                        </a:rPr>
                        <a:t>15.73</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2000" b="0" dirty="0">
                          <a:solidFill>
                            <a:schemeClr val="accent1"/>
                          </a:solidFill>
                          <a:latin typeface="+mn-lt"/>
                          <a:cs typeface="Arial" panose="020B0604020202020204" pitchFamily="34" charset="0"/>
                        </a:rPr>
                        <a:t>13.08; 18.91</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n-US" sz="2000" b="0" dirty="0">
                          <a:solidFill>
                            <a:schemeClr val="accent1"/>
                          </a:solidFill>
                          <a:latin typeface="+mn-lt"/>
                          <a:cs typeface="Arial" panose="020B0604020202020204" pitchFamily="34" charset="0"/>
                        </a:rPr>
                        <a:t>50</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n-US" sz="2000" b="0" dirty="0">
                          <a:solidFill>
                            <a:schemeClr val="accent1"/>
                          </a:solidFill>
                          <a:latin typeface="+mn-lt"/>
                          <a:cs typeface="Arial" panose="020B0604020202020204" pitchFamily="34" charset="0"/>
                        </a:rPr>
                        <a:t>13.41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n-US" sz="2000" b="0" dirty="0">
                          <a:solidFill>
                            <a:schemeClr val="accent1"/>
                          </a:solidFill>
                          <a:latin typeface="+mn-lt"/>
                          <a:cs typeface="Arial" panose="020B0604020202020204" pitchFamily="34" charset="0"/>
                        </a:rPr>
                        <a:t>9.16; 19.63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093533494"/>
                  </a:ext>
                </a:extLst>
              </a:tr>
            </a:tbl>
          </a:graphicData>
        </a:graphic>
      </p:graphicFrame>
      <p:sp>
        <p:nvSpPr>
          <p:cNvPr id="9" name="TextBox 8">
            <a:extLst>
              <a:ext uri="{FF2B5EF4-FFF2-40B4-BE49-F238E27FC236}">
                <a16:creationId xmlns:a16="http://schemas.microsoft.com/office/drawing/2014/main" id="{A7433A5E-17B9-B5B6-110D-4AAB43810B69}"/>
              </a:ext>
            </a:extLst>
          </p:cNvPr>
          <p:cNvSpPr txBox="1"/>
          <p:nvPr/>
        </p:nvSpPr>
        <p:spPr>
          <a:xfrm>
            <a:off x="768498" y="972845"/>
            <a:ext cx="10515598" cy="646331"/>
          </a:xfrm>
          <a:prstGeom prst="rect">
            <a:avLst/>
          </a:prstGeom>
          <a:noFill/>
          <a:ln>
            <a:solidFill>
              <a:srgbClr val="0070C0"/>
            </a:solidFill>
          </a:ln>
        </p:spPr>
        <p:txBody>
          <a:bodyPr wrap="square">
            <a:spAutoFit/>
          </a:bodyPr>
          <a:lstStyle/>
          <a:p>
            <a:r>
              <a:rPr lang="fr-FR" dirty="0"/>
              <a:t>Essai prospectif, à un seul bras, ouvert évaluant la persistance des anticorps jusqu’à 24 mois après une dose unique de 9vHPV chez des filles en bonne santé âgées de 9 à 11 ans </a:t>
            </a:r>
            <a:r>
              <a:rPr lang="en-US" dirty="0"/>
              <a:t>(N = 143) et les garçons (N=58). </a:t>
            </a:r>
          </a:p>
        </p:txBody>
      </p:sp>
      <p:sp>
        <p:nvSpPr>
          <p:cNvPr id="11" name="TextBox 10">
            <a:extLst>
              <a:ext uri="{FF2B5EF4-FFF2-40B4-BE49-F238E27FC236}">
                <a16:creationId xmlns:a16="http://schemas.microsoft.com/office/drawing/2014/main" id="{A9336317-3FE5-FDA2-B2C8-FB928B20F711}"/>
              </a:ext>
            </a:extLst>
          </p:cNvPr>
          <p:cNvSpPr txBox="1"/>
          <p:nvPr/>
        </p:nvSpPr>
        <p:spPr>
          <a:xfrm>
            <a:off x="4248159" y="1661525"/>
            <a:ext cx="3113545" cy="400110"/>
          </a:xfrm>
          <a:prstGeom prst="rect">
            <a:avLst/>
          </a:prstGeom>
          <a:noFill/>
        </p:spPr>
        <p:txBody>
          <a:bodyPr wrap="none" rtlCol="0">
            <a:spAutoFit/>
          </a:bodyPr>
          <a:lstStyle/>
          <a:p>
            <a:r>
              <a:rPr lang="en-US" sz="2000" b="1" dirty="0">
                <a:solidFill>
                  <a:schemeClr val="accent1"/>
                </a:solidFill>
                <a:latin typeface="+mj-lt"/>
              </a:rPr>
              <a:t>HPV-16 IgG </a:t>
            </a:r>
            <a:r>
              <a:rPr lang="en-US" sz="2000" b="1" dirty="0" err="1">
                <a:solidFill>
                  <a:schemeClr val="accent1"/>
                </a:solidFill>
                <a:latin typeface="+mj-lt"/>
              </a:rPr>
              <a:t>anticorps</a:t>
            </a:r>
            <a:r>
              <a:rPr lang="en-US" sz="2000" b="1" dirty="0">
                <a:solidFill>
                  <a:schemeClr val="accent1"/>
                </a:solidFill>
                <a:latin typeface="+mj-lt"/>
              </a:rPr>
              <a:t> CMGs</a:t>
            </a:r>
          </a:p>
        </p:txBody>
      </p:sp>
      <p:sp>
        <p:nvSpPr>
          <p:cNvPr id="12" name="TextBox 11">
            <a:extLst>
              <a:ext uri="{FF2B5EF4-FFF2-40B4-BE49-F238E27FC236}">
                <a16:creationId xmlns:a16="http://schemas.microsoft.com/office/drawing/2014/main" id="{C82656F8-6F1B-4002-8D5E-3FB5CC448AC3}"/>
              </a:ext>
            </a:extLst>
          </p:cNvPr>
          <p:cNvSpPr txBox="1"/>
          <p:nvPr/>
        </p:nvSpPr>
        <p:spPr>
          <a:xfrm>
            <a:off x="755798" y="5338668"/>
            <a:ext cx="10494074" cy="400110"/>
          </a:xfrm>
          <a:prstGeom prst="rect">
            <a:avLst/>
          </a:prstGeom>
          <a:solidFill>
            <a:schemeClr val="accent3">
              <a:lumMod val="20000"/>
              <a:lumOff val="80000"/>
            </a:schemeClr>
          </a:solidFill>
          <a:ln w="9525">
            <a:solidFill>
              <a:schemeClr val="tx2"/>
            </a:solidFill>
          </a:ln>
        </p:spPr>
        <p:txBody>
          <a:bodyPr wrap="square" rtlCol="0">
            <a:spAutoFit/>
          </a:bodyPr>
          <a:lstStyle/>
          <a:p>
            <a:pPr algn="ctr"/>
            <a:r>
              <a:rPr lang="en-US" sz="2000" b="1" dirty="0" err="1">
                <a:solidFill>
                  <a:schemeClr val="tx2"/>
                </a:solidFill>
              </a:rPr>
              <a:t>L’immunogénicité</a:t>
            </a:r>
            <a:r>
              <a:rPr lang="en-US" sz="2000" b="1" dirty="0">
                <a:solidFill>
                  <a:schemeClr val="tx2"/>
                </a:solidFill>
              </a:rPr>
              <a:t> </a:t>
            </a:r>
            <a:r>
              <a:rPr lang="en-US" sz="2000" b="1" dirty="0" err="1">
                <a:solidFill>
                  <a:schemeClr val="tx2"/>
                </a:solidFill>
              </a:rPr>
              <a:t>est</a:t>
            </a:r>
            <a:r>
              <a:rPr lang="en-US" sz="2000" b="1" dirty="0">
                <a:solidFill>
                  <a:schemeClr val="tx2"/>
                </a:solidFill>
              </a:rPr>
              <a:t> comparable chez les filles et les garçons </a:t>
            </a:r>
            <a:r>
              <a:rPr lang="en-US" sz="2000" b="1" dirty="0" err="1">
                <a:solidFill>
                  <a:schemeClr val="tx2"/>
                </a:solidFill>
              </a:rPr>
              <a:t>âgés</a:t>
            </a:r>
            <a:r>
              <a:rPr lang="en-US" sz="2000" b="1" dirty="0">
                <a:solidFill>
                  <a:schemeClr val="tx2"/>
                </a:solidFill>
              </a:rPr>
              <a:t> de 9 à 11 </a:t>
            </a:r>
            <a:r>
              <a:rPr lang="en-US" sz="2000" b="1" dirty="0" err="1">
                <a:solidFill>
                  <a:schemeClr val="tx2"/>
                </a:solidFill>
              </a:rPr>
              <a:t>ans</a:t>
            </a:r>
            <a:endParaRPr lang="en-US" sz="2000" b="1" dirty="0">
              <a:solidFill>
                <a:schemeClr val="tx2"/>
              </a:solidFill>
            </a:endParaRPr>
          </a:p>
        </p:txBody>
      </p:sp>
      <p:sp>
        <p:nvSpPr>
          <p:cNvPr id="13" name="TextBox 12">
            <a:extLst>
              <a:ext uri="{FF2B5EF4-FFF2-40B4-BE49-F238E27FC236}">
                <a16:creationId xmlns:a16="http://schemas.microsoft.com/office/drawing/2014/main" id="{7A493A98-1FD4-9B87-8C61-9EE2955BB76B}"/>
              </a:ext>
            </a:extLst>
          </p:cNvPr>
          <p:cNvSpPr txBox="1"/>
          <p:nvPr/>
        </p:nvSpPr>
        <p:spPr>
          <a:xfrm>
            <a:off x="560662" y="6003742"/>
            <a:ext cx="2460579" cy="230832"/>
          </a:xfrm>
          <a:prstGeom prst="rect">
            <a:avLst/>
          </a:prstGeom>
          <a:noFill/>
        </p:spPr>
        <p:txBody>
          <a:bodyPr wrap="square" rtlCol="0">
            <a:spAutoFit/>
          </a:bodyPr>
          <a:lstStyle/>
          <a:p>
            <a:pPr algn="ctr">
              <a:spcBef>
                <a:spcPts val="1800"/>
              </a:spcBef>
            </a:pPr>
            <a:r>
              <a:rPr lang="en-US" sz="900" dirty="0"/>
              <a:t>IPVC 2023; abstract</a:t>
            </a:r>
            <a:r>
              <a:rPr lang="en-US" sz="900" b="0" dirty="0">
                <a:solidFill>
                  <a:schemeClr val="accent1"/>
                </a:solidFill>
                <a:latin typeface="+mn-lt"/>
                <a:cs typeface="Arial" panose="020B0604020202020204" pitchFamily="34" charset="0"/>
              </a:rPr>
              <a:t> </a:t>
            </a:r>
            <a:r>
              <a:rPr lang="en-US" sz="900" dirty="0"/>
              <a:t>O181 / #902</a:t>
            </a:r>
          </a:p>
        </p:txBody>
      </p:sp>
      <p:sp>
        <p:nvSpPr>
          <p:cNvPr id="14" name="TextBox 13">
            <a:extLst>
              <a:ext uri="{FF2B5EF4-FFF2-40B4-BE49-F238E27FC236}">
                <a16:creationId xmlns:a16="http://schemas.microsoft.com/office/drawing/2014/main" id="{906C4537-13D1-FACC-3121-2732C4037836}"/>
              </a:ext>
            </a:extLst>
          </p:cNvPr>
          <p:cNvSpPr txBox="1"/>
          <p:nvPr/>
        </p:nvSpPr>
        <p:spPr>
          <a:xfrm>
            <a:off x="2212358" y="5007785"/>
            <a:ext cx="9228808" cy="261610"/>
          </a:xfrm>
          <a:prstGeom prst="rect">
            <a:avLst/>
          </a:prstGeom>
          <a:noFill/>
        </p:spPr>
        <p:txBody>
          <a:bodyPr wrap="none" rtlCol="0">
            <a:spAutoFit/>
          </a:bodyPr>
          <a:lstStyle/>
          <a:p>
            <a:r>
              <a:rPr lang="fr-FR" sz="1100" dirty="0"/>
              <a:t>CMG : moyenne géométrique des concentrations ; DEBS : </a:t>
            </a:r>
            <a:r>
              <a:rPr lang="en-US" sz="1100" dirty="0"/>
              <a:t>HPV vaccine delayed booster trial ;</a:t>
            </a:r>
            <a:r>
              <a:rPr lang="fr-FR" sz="1100" dirty="0"/>
              <a:t> IC : intervalle de confiance ; M : mois ; N : nombre de participants </a:t>
            </a:r>
            <a:endParaRPr lang="en-US" sz="1100" dirty="0"/>
          </a:p>
        </p:txBody>
      </p:sp>
    </p:spTree>
    <p:extLst>
      <p:ext uri="{BB962C8B-B14F-4D97-AF65-F5344CB8AC3E}">
        <p14:creationId xmlns:p14="http://schemas.microsoft.com/office/powerpoint/2010/main" val="104994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72140" y="202115"/>
            <a:ext cx="11447720" cy="954107"/>
          </a:xfrm>
          <a:prstGeom prst="rect">
            <a:avLst/>
          </a:prstGeom>
        </p:spPr>
        <p:txBody>
          <a:bodyPr wrap="square" lIns="91440" tIns="45720" rIns="91440" bIns="45720" anchor="t">
            <a:spAutoFit/>
          </a:bodyPr>
          <a:lstStyle/>
          <a:p>
            <a:r>
              <a:rPr lang="en-US" sz="2800" dirty="0" err="1">
                <a:solidFill>
                  <a:schemeClr val="accent1"/>
                </a:solidFill>
                <a:latin typeface="+mj-lt"/>
              </a:rPr>
              <a:t>Essai</a:t>
            </a:r>
            <a:r>
              <a:rPr lang="en-US" sz="2800" dirty="0">
                <a:solidFill>
                  <a:schemeClr val="accent1"/>
                </a:solidFill>
                <a:latin typeface="+mj-lt"/>
              </a:rPr>
              <a:t> HOPE – </a:t>
            </a:r>
            <a:r>
              <a:rPr lang="fr-FR" sz="2800" dirty="0">
                <a:solidFill>
                  <a:schemeClr val="accent1"/>
                </a:solidFill>
                <a:latin typeface="+mj-lt"/>
              </a:rPr>
              <a:t>Étude de l'efficacité du HPV à une et deux doses sur la population</a:t>
            </a:r>
            <a:r>
              <a:rPr lang="en-US" sz="2800" dirty="0">
                <a:solidFill>
                  <a:schemeClr val="accent1"/>
                </a:solidFill>
                <a:latin typeface="+mj-lt"/>
              </a:rPr>
              <a:t> </a:t>
            </a:r>
          </a:p>
        </p:txBody>
      </p:sp>
      <p:graphicFrame>
        <p:nvGraphicFramePr>
          <p:cNvPr id="2" name="Table 2">
            <a:extLst>
              <a:ext uri="{FF2B5EF4-FFF2-40B4-BE49-F238E27FC236}">
                <a16:creationId xmlns:a16="http://schemas.microsoft.com/office/drawing/2014/main" id="{9499A7E8-1207-4584-ABA7-83A04CA576AA}"/>
              </a:ext>
            </a:extLst>
          </p:cNvPr>
          <p:cNvGraphicFramePr>
            <a:graphicFrameLocks noGrp="1"/>
          </p:cNvGraphicFramePr>
          <p:nvPr>
            <p:extLst>
              <p:ext uri="{D42A27DB-BD31-4B8C-83A1-F6EECF244321}">
                <p14:modId xmlns:p14="http://schemas.microsoft.com/office/powerpoint/2010/main" val="2824717979"/>
              </p:ext>
            </p:extLst>
          </p:nvPr>
        </p:nvGraphicFramePr>
        <p:xfrm>
          <a:off x="755798" y="1988011"/>
          <a:ext cx="10680404" cy="3108960"/>
        </p:xfrm>
        <a:graphic>
          <a:graphicData uri="http://schemas.openxmlformats.org/drawingml/2006/table">
            <a:tbl>
              <a:tblPr firstRow="1" bandRow="1">
                <a:tableStyleId>{5C22544A-7EE6-4342-B048-85BDC9FD1C3A}</a:tableStyleId>
              </a:tblPr>
              <a:tblGrid>
                <a:gridCol w="1588568">
                  <a:extLst>
                    <a:ext uri="{9D8B030D-6E8A-4147-A177-3AD203B41FA5}">
                      <a16:colId xmlns:a16="http://schemas.microsoft.com/office/drawing/2014/main" val="775955045"/>
                    </a:ext>
                  </a:extLst>
                </a:gridCol>
                <a:gridCol w="1244277">
                  <a:extLst>
                    <a:ext uri="{9D8B030D-6E8A-4147-A177-3AD203B41FA5}">
                      <a16:colId xmlns:a16="http://schemas.microsoft.com/office/drawing/2014/main" val="1036013797"/>
                    </a:ext>
                  </a:extLst>
                </a:gridCol>
                <a:gridCol w="1634566">
                  <a:extLst>
                    <a:ext uri="{9D8B030D-6E8A-4147-A177-3AD203B41FA5}">
                      <a16:colId xmlns:a16="http://schemas.microsoft.com/office/drawing/2014/main" val="3520488675"/>
                    </a:ext>
                  </a:extLst>
                </a:gridCol>
                <a:gridCol w="1673939">
                  <a:extLst>
                    <a:ext uri="{9D8B030D-6E8A-4147-A177-3AD203B41FA5}">
                      <a16:colId xmlns:a16="http://schemas.microsoft.com/office/drawing/2014/main" val="1292358903"/>
                    </a:ext>
                  </a:extLst>
                </a:gridCol>
                <a:gridCol w="1402662">
                  <a:extLst>
                    <a:ext uri="{9D8B030D-6E8A-4147-A177-3AD203B41FA5}">
                      <a16:colId xmlns:a16="http://schemas.microsoft.com/office/drawing/2014/main" val="2060908422"/>
                    </a:ext>
                  </a:extLst>
                </a:gridCol>
                <a:gridCol w="1481328">
                  <a:extLst>
                    <a:ext uri="{9D8B030D-6E8A-4147-A177-3AD203B41FA5}">
                      <a16:colId xmlns:a16="http://schemas.microsoft.com/office/drawing/2014/main" val="1015240418"/>
                    </a:ext>
                  </a:extLst>
                </a:gridCol>
                <a:gridCol w="1655064">
                  <a:extLst>
                    <a:ext uri="{9D8B030D-6E8A-4147-A177-3AD203B41FA5}">
                      <a16:colId xmlns:a16="http://schemas.microsoft.com/office/drawing/2014/main" val="395611838"/>
                    </a:ext>
                  </a:extLst>
                </a:gridCol>
              </a:tblGrid>
              <a:tr h="489541">
                <a:tc>
                  <a:txBody>
                    <a:bodyPr/>
                    <a:lstStyle/>
                    <a:p>
                      <a:endParaRPr lang="en-US" sz="2000" dirty="0">
                        <a:latin typeface="+mn-lt"/>
                        <a:cs typeface="Arial" panose="020B0604020202020204" pitchFamily="34" charset="0"/>
                      </a:endParaRPr>
                    </a:p>
                  </a:txBody>
                  <a:tcPr>
                    <a:lnB w="9525" cap="flat" cmpd="sng" algn="ctr">
                      <a:solidFill>
                        <a:schemeClr val="accent1"/>
                      </a:solidFill>
                      <a:prstDash val="solid"/>
                      <a:round/>
                      <a:headEnd type="none" w="med" len="med"/>
                      <a:tailEnd type="none" w="med" len="med"/>
                    </a:lnB>
                    <a:solidFill>
                      <a:schemeClr val="bg1"/>
                    </a:solidFill>
                  </a:tcPr>
                </a:tc>
                <a:tc>
                  <a:txBody>
                    <a:bodyPr/>
                    <a:lstStyle/>
                    <a:p>
                      <a:pPr algn="ctr"/>
                      <a:r>
                        <a:rPr lang="en-US" sz="2000" dirty="0" err="1">
                          <a:latin typeface="+mn-lt"/>
                          <a:cs typeface="Arial" panose="020B0604020202020204" pitchFamily="34" charset="0"/>
                        </a:rPr>
                        <a:t>cas</a:t>
                      </a:r>
                      <a:endParaRPr lang="en-US" sz="2000" dirty="0">
                        <a:latin typeface="+mn-lt"/>
                        <a:cs typeface="Arial" panose="020B0604020202020204" pitchFamily="34" charset="0"/>
                      </a:endParaRPr>
                    </a:p>
                  </a:txBody>
                  <a:tcPr anchor="b">
                    <a:lnB w="9525" cap="flat" cmpd="sng" algn="ctr">
                      <a:solidFill>
                        <a:schemeClr val="accent1"/>
                      </a:solidFill>
                      <a:prstDash val="solid"/>
                      <a:round/>
                      <a:headEnd type="none" w="med" len="med"/>
                      <a:tailEnd type="none" w="med" len="med"/>
                    </a:lnB>
                  </a:tcPr>
                </a:tc>
                <a:tc>
                  <a:txBody>
                    <a:bodyPr/>
                    <a:lstStyle/>
                    <a:p>
                      <a:pPr algn="ctr"/>
                      <a:r>
                        <a:rPr lang="en-US" sz="2000" dirty="0" err="1">
                          <a:latin typeface="+mn-lt"/>
                          <a:cs typeface="Arial" panose="020B0604020202020204" pitchFamily="34" charset="0"/>
                        </a:rPr>
                        <a:t>Prévalence</a:t>
                      </a:r>
                      <a:endParaRPr lang="en-US" sz="2000" dirty="0">
                        <a:latin typeface="+mn-lt"/>
                        <a:cs typeface="Arial" panose="020B0604020202020204" pitchFamily="34" charset="0"/>
                      </a:endParaRPr>
                    </a:p>
                  </a:txBody>
                  <a:tcPr anchor="b">
                    <a:lnB w="9525" cap="flat" cmpd="sng" algn="ctr">
                      <a:solidFill>
                        <a:schemeClr val="accent1"/>
                      </a:solidFill>
                      <a:prstDash val="solid"/>
                      <a:round/>
                      <a:headEnd type="none" w="med" len="med"/>
                      <a:tailEnd type="none" w="med" len="med"/>
                    </a:lnB>
                  </a:tcPr>
                </a:tc>
                <a:tc>
                  <a:txBody>
                    <a:bodyPr/>
                    <a:lstStyle/>
                    <a:p>
                      <a:pPr algn="ctr"/>
                      <a:r>
                        <a:rPr lang="en-US" sz="2000" dirty="0" err="1">
                          <a:latin typeface="+mn-lt"/>
                          <a:cs typeface="Arial" panose="020B0604020202020204" pitchFamily="34" charset="0"/>
                        </a:rPr>
                        <a:t>aPR</a:t>
                      </a:r>
                      <a:endParaRPr lang="en-US" sz="2000" dirty="0">
                        <a:latin typeface="+mn-lt"/>
                        <a:cs typeface="Arial" panose="020B0604020202020204" pitchFamily="34" charset="0"/>
                      </a:endParaRPr>
                    </a:p>
                    <a:p>
                      <a:pPr algn="ctr"/>
                      <a:r>
                        <a:rPr lang="en-US" sz="2000" dirty="0">
                          <a:latin typeface="+mn-lt"/>
                          <a:cs typeface="Arial" panose="020B0604020202020204" pitchFamily="34" charset="0"/>
                        </a:rPr>
                        <a:t>95% IC</a:t>
                      </a:r>
                    </a:p>
                  </a:txBody>
                  <a:tcPr anchor="b">
                    <a:lnR w="28575" cap="flat" cmpd="sng" algn="ctr">
                      <a:solidFill>
                        <a:schemeClr val="tx1"/>
                      </a:solidFill>
                      <a:prstDash val="solid"/>
                      <a:round/>
                      <a:headEnd type="none" w="med" len="med"/>
                      <a:tailEnd type="none" w="med" len="med"/>
                    </a:lnR>
                    <a:lnB w="9525" cap="flat" cmpd="sng" algn="ctr">
                      <a:solidFill>
                        <a:schemeClr val="accent1"/>
                      </a:solidFill>
                      <a:prstDash val="solid"/>
                      <a:round/>
                      <a:headEnd type="none" w="med" len="med"/>
                      <a:tailEnd type="none" w="med" len="med"/>
                    </a:lnB>
                  </a:tcPr>
                </a:tc>
                <a:tc>
                  <a:txBody>
                    <a:bodyPr/>
                    <a:lstStyle/>
                    <a:p>
                      <a:pPr algn="ctr"/>
                      <a:r>
                        <a:rPr lang="en-US" sz="2000" dirty="0" err="1">
                          <a:latin typeface="+mn-lt"/>
                          <a:cs typeface="Arial" panose="020B0604020202020204" pitchFamily="34" charset="0"/>
                        </a:rPr>
                        <a:t>cas</a:t>
                      </a:r>
                      <a:endParaRPr lang="en-US" sz="2000" dirty="0">
                        <a:latin typeface="+mn-lt"/>
                        <a:cs typeface="Arial" panose="020B0604020202020204" pitchFamily="34" charset="0"/>
                      </a:endParaRPr>
                    </a:p>
                  </a:txBody>
                  <a:tcPr anchor="b">
                    <a:lnL w="28575" cap="flat" cmpd="sng" algn="ctr">
                      <a:solidFill>
                        <a:schemeClr val="tx1"/>
                      </a:solidFill>
                      <a:prstDash val="solid"/>
                      <a:round/>
                      <a:headEnd type="none" w="med" len="med"/>
                      <a:tailEnd type="none" w="med" len="med"/>
                    </a:lnL>
                    <a:lnB w="9525" cap="flat" cmpd="sng" algn="ctr">
                      <a:solidFill>
                        <a:schemeClr val="accent1"/>
                      </a:solidFill>
                      <a:prstDash val="solid"/>
                      <a:round/>
                      <a:headEnd type="none" w="med" len="med"/>
                      <a:tailEnd type="none" w="med" len="med"/>
                    </a:lnB>
                  </a:tcPr>
                </a:tc>
                <a:tc>
                  <a:txBody>
                    <a:bodyPr/>
                    <a:lstStyle/>
                    <a:p>
                      <a:pPr algn="ctr"/>
                      <a:r>
                        <a:rPr lang="en-US" sz="2000" dirty="0" err="1">
                          <a:latin typeface="+mn-lt"/>
                          <a:cs typeface="Arial" panose="020B0604020202020204" pitchFamily="34" charset="0"/>
                        </a:rPr>
                        <a:t>Prévalence</a:t>
                      </a:r>
                      <a:endParaRPr lang="en-US" sz="2000" dirty="0">
                        <a:latin typeface="+mn-lt"/>
                        <a:cs typeface="Arial" panose="020B0604020202020204" pitchFamily="34" charset="0"/>
                      </a:endParaRPr>
                    </a:p>
                  </a:txBody>
                  <a:tcPr anchor="b">
                    <a:lnB w="9525" cap="flat" cmpd="sng" algn="ctr">
                      <a:solidFill>
                        <a:schemeClr val="accent1"/>
                      </a:solidFill>
                      <a:prstDash val="solid"/>
                      <a:round/>
                      <a:headEnd type="none" w="med" len="med"/>
                      <a:tailEnd type="none" w="med" len="med"/>
                    </a:lnB>
                  </a:tcPr>
                </a:tc>
                <a:tc>
                  <a:txBody>
                    <a:bodyPr/>
                    <a:lstStyle/>
                    <a:p>
                      <a:pPr algn="ctr"/>
                      <a:r>
                        <a:rPr lang="en-US" sz="2000" dirty="0" err="1">
                          <a:latin typeface="+mn-lt"/>
                          <a:cs typeface="Arial" panose="020B0604020202020204" pitchFamily="34" charset="0"/>
                        </a:rPr>
                        <a:t>aPR</a:t>
                      </a:r>
                      <a:endParaRPr lang="en-US" sz="2000" dirty="0">
                        <a:latin typeface="+mn-lt"/>
                        <a:cs typeface="Arial" panose="020B0604020202020204" pitchFamily="34" charset="0"/>
                      </a:endParaRPr>
                    </a:p>
                    <a:p>
                      <a:pPr algn="ctr"/>
                      <a:r>
                        <a:rPr lang="en-US" sz="2000" dirty="0">
                          <a:latin typeface="+mn-lt"/>
                          <a:cs typeface="Arial" panose="020B0604020202020204" pitchFamily="34" charset="0"/>
                        </a:rPr>
                        <a:t>95% IC</a:t>
                      </a:r>
                    </a:p>
                  </a:txBody>
                  <a:tcPr anchor="b">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374904">
                <a:tc>
                  <a:txBody>
                    <a:bodyPr/>
                    <a:lstStyle/>
                    <a:p>
                      <a:pPr algn="r"/>
                      <a:endParaRPr lang="en-US" sz="2000" b="1" dirty="0">
                        <a:solidFill>
                          <a:schemeClr val="bg1"/>
                        </a:solidFill>
                        <a:latin typeface="+mn-lt"/>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gridSpan="3">
                  <a:txBody>
                    <a:bodyPr/>
                    <a:lstStyle/>
                    <a:p>
                      <a:pPr algn="ctr">
                        <a:spcBef>
                          <a:spcPts val="1800"/>
                        </a:spcBef>
                      </a:pPr>
                      <a:r>
                        <a:rPr lang="en-US" sz="2000" b="1" dirty="0">
                          <a:solidFill>
                            <a:schemeClr val="accent1"/>
                          </a:solidFill>
                          <a:latin typeface="+mn-lt"/>
                          <a:cs typeface="Arial" panose="020B0604020202020204" pitchFamily="34" charset="0"/>
                        </a:rPr>
                        <a:t>Total</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3">
                  <a:txBody>
                    <a:bodyPr/>
                    <a:lstStyle/>
                    <a:p>
                      <a:pPr algn="ctr"/>
                      <a:r>
                        <a:rPr lang="en-US" sz="2000" b="1" dirty="0">
                          <a:solidFill>
                            <a:schemeClr val="accent1"/>
                          </a:solidFill>
                          <a:latin typeface="+mn-lt"/>
                          <a:cs typeface="Arial" panose="020B0604020202020204" pitchFamily="34" charset="0"/>
                        </a:rPr>
                        <a:t>PVVIH</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9525" cap="flat" cmpd="sng" algn="ctr">
                      <a:solidFill>
                        <a:schemeClr val="accent1"/>
                      </a:solidFill>
                      <a:prstDash val="solid"/>
                      <a:round/>
                      <a:headEnd type="none" w="med" len="med"/>
                      <a:tailEnd type="none" w="med" len="med"/>
                    </a:lnL>
                    <a:lnT w="9525"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266304839"/>
                  </a:ext>
                </a:extLst>
              </a:tr>
              <a:tr h="463296">
                <a:tc>
                  <a:txBody>
                    <a:bodyPr/>
                    <a:lstStyle/>
                    <a:p>
                      <a:pPr algn="r"/>
                      <a:r>
                        <a:rPr lang="en-US" sz="2000" b="1" dirty="0" err="1">
                          <a:solidFill>
                            <a:schemeClr val="bg1"/>
                          </a:solidFill>
                          <a:latin typeface="+mn-lt"/>
                          <a:cs typeface="Arial" panose="020B0604020202020204" pitchFamily="34" charset="0"/>
                        </a:rPr>
                        <a:t>Enquête</a:t>
                      </a:r>
                      <a:r>
                        <a:rPr lang="en-US" sz="2000" b="1" dirty="0">
                          <a:solidFill>
                            <a:schemeClr val="bg1"/>
                          </a:solidFill>
                          <a:latin typeface="+mn-lt"/>
                          <a:cs typeface="Arial" panose="020B0604020202020204" pitchFamily="34" charset="0"/>
                        </a:rPr>
                        <a:t> </a:t>
                      </a:r>
                      <a:r>
                        <a:rPr lang="en-US" sz="2000" b="1" dirty="0" err="1">
                          <a:solidFill>
                            <a:schemeClr val="bg1"/>
                          </a:solidFill>
                          <a:latin typeface="+mn-lt"/>
                          <a:cs typeface="Arial" panose="020B0604020202020204" pitchFamily="34" charset="0"/>
                        </a:rPr>
                        <a:t>pré-vaccinale</a:t>
                      </a:r>
                      <a:endParaRPr lang="en-US" sz="2000" b="1" dirty="0">
                        <a:solidFill>
                          <a:schemeClr val="bg1"/>
                        </a:solidFill>
                        <a:latin typeface="+mn-lt"/>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en-US" sz="2000" b="0" dirty="0">
                          <a:solidFill>
                            <a:schemeClr val="accent1"/>
                          </a:solidFill>
                          <a:latin typeface="+mn-lt"/>
                          <a:cs typeface="Arial" panose="020B0604020202020204" pitchFamily="34" charset="0"/>
                        </a:rPr>
                        <a:t>172/770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spcBef>
                          <a:spcPts val="1800"/>
                        </a:spcBef>
                      </a:pPr>
                      <a:r>
                        <a:rPr lang="en-US" sz="2000" b="0" dirty="0">
                          <a:solidFill>
                            <a:schemeClr val="accent1"/>
                          </a:solidFill>
                          <a:latin typeface="+mn-lt"/>
                          <a:cs typeface="Arial" panose="020B0604020202020204" pitchFamily="34" charset="0"/>
                        </a:rPr>
                        <a:t>22%</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rowSpan="2">
                  <a:txBody>
                    <a:bodyPr/>
                    <a:lstStyle/>
                    <a:p>
                      <a:pPr algn="ctr">
                        <a:spcBef>
                          <a:spcPts val="1800"/>
                        </a:spcBef>
                      </a:pPr>
                      <a:r>
                        <a:rPr lang="en-US" sz="2000" b="0" dirty="0">
                          <a:solidFill>
                            <a:schemeClr val="accent1"/>
                          </a:solidFill>
                          <a:latin typeface="+mn-lt"/>
                          <a:cs typeface="Arial" panose="020B0604020202020204" pitchFamily="34" charset="0"/>
                        </a:rPr>
                        <a:t>0.49</a:t>
                      </a:r>
                    </a:p>
                    <a:p>
                      <a:pPr algn="ctr">
                        <a:spcBef>
                          <a:spcPts val="0"/>
                        </a:spcBef>
                      </a:pPr>
                      <a:r>
                        <a:rPr lang="en-US" sz="2000" b="0" dirty="0">
                          <a:solidFill>
                            <a:schemeClr val="accent1"/>
                          </a:solidFill>
                          <a:latin typeface="+mn-lt"/>
                          <a:cs typeface="Arial" panose="020B0604020202020204" pitchFamily="34" charset="0"/>
                        </a:rPr>
                        <a:t>(0.39; 0.62)</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n-US" sz="2000" b="0" dirty="0">
                          <a:solidFill>
                            <a:schemeClr val="accent1"/>
                          </a:solidFill>
                          <a:latin typeface="+mn-lt"/>
                          <a:cs typeface="Arial" panose="020B0604020202020204" pitchFamily="34" charset="0"/>
                        </a:rPr>
                        <a:t>73/232</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n-US" sz="2000" b="0" dirty="0">
                          <a:solidFill>
                            <a:schemeClr val="accent1"/>
                          </a:solidFill>
                          <a:latin typeface="+mn-lt"/>
                          <a:cs typeface="Arial" panose="020B0604020202020204" pitchFamily="34" charset="0"/>
                        </a:rPr>
                        <a:t>32%</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rowSpan="2">
                  <a:txBody>
                    <a:bodyPr/>
                    <a:lstStyle/>
                    <a:p>
                      <a:pPr algn="ctr">
                        <a:spcBef>
                          <a:spcPts val="1800"/>
                        </a:spcBef>
                      </a:pPr>
                      <a:r>
                        <a:rPr lang="en-US" sz="2000" b="0" dirty="0">
                          <a:solidFill>
                            <a:schemeClr val="accent1"/>
                          </a:solidFill>
                          <a:latin typeface="+mn-lt"/>
                          <a:cs typeface="Arial" panose="020B0604020202020204" pitchFamily="34" charset="0"/>
                        </a:rPr>
                        <a:t>0.58</a:t>
                      </a:r>
                    </a:p>
                    <a:p>
                      <a:pPr algn="ctr">
                        <a:spcBef>
                          <a:spcPts val="0"/>
                        </a:spcBef>
                      </a:pPr>
                      <a:r>
                        <a:rPr lang="en-US" sz="2000" b="0" dirty="0">
                          <a:solidFill>
                            <a:schemeClr val="accent1"/>
                          </a:solidFill>
                          <a:latin typeface="+mn-lt"/>
                          <a:cs typeface="Arial" panose="020B0604020202020204" pitchFamily="34" charset="0"/>
                        </a:rPr>
                        <a:t>(0.37; 0.94)</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p>
                      <a:pPr algn="ctr"/>
                      <a:endParaRPr lang="en-US" sz="2000" b="0" dirty="0">
                        <a:solidFill>
                          <a:schemeClr val="accent1"/>
                        </a:solidFill>
                        <a:latin typeface="+mn-lt"/>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19365949"/>
                  </a:ext>
                </a:extLst>
              </a:tr>
              <a:tr h="402336">
                <a:tc>
                  <a:txBody>
                    <a:bodyPr/>
                    <a:lstStyle/>
                    <a:p>
                      <a:pPr algn="r"/>
                      <a:r>
                        <a:rPr lang="fr-FR" sz="2000" b="1" dirty="0">
                          <a:solidFill>
                            <a:schemeClr val="bg1"/>
                          </a:solidFill>
                          <a:latin typeface="+mn-lt"/>
                          <a:cs typeface="Arial" panose="020B0604020202020204" pitchFamily="34" charset="0"/>
                        </a:rPr>
                        <a:t>2 ans après le rattrapage de la dose unique</a:t>
                      </a:r>
                      <a:endParaRPr lang="en-US" sz="2000" b="1" dirty="0">
                        <a:solidFill>
                          <a:schemeClr val="bg1"/>
                        </a:solidFill>
                        <a:latin typeface="+mn-lt"/>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rPr>
                        <a:t>111/964</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2000" b="0" dirty="0">
                          <a:solidFill>
                            <a:schemeClr val="accent1"/>
                          </a:solidFill>
                          <a:latin typeface="+mn-lt"/>
                          <a:cs typeface="Arial" panose="020B0604020202020204" pitchFamily="34" charset="0"/>
                        </a:rPr>
                        <a:t>12%</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vMerge="1">
                  <a:txBody>
                    <a:bodyPr/>
                    <a:lstStyle/>
                    <a:p>
                      <a:pPr algn="ctr">
                        <a:spcBef>
                          <a:spcPts val="1800"/>
                        </a:spcBef>
                      </a:pPr>
                      <a:r>
                        <a:rPr lang="en-US" sz="2000" b="0" dirty="0">
                          <a:solidFill>
                            <a:schemeClr val="accent1"/>
                          </a:solidFill>
                          <a:latin typeface="+mn-lt"/>
                          <a:cs typeface="Arial" panose="020B0604020202020204" pitchFamily="34" charset="0"/>
                        </a:rPr>
                        <a:t>0.49</a:t>
                      </a:r>
                    </a:p>
                    <a:p>
                      <a:pPr algn="ctr">
                        <a:spcBef>
                          <a:spcPts val="0"/>
                        </a:spcBef>
                      </a:pPr>
                      <a:r>
                        <a:rPr lang="en-US" sz="2000" b="0" dirty="0">
                          <a:solidFill>
                            <a:schemeClr val="accent1"/>
                          </a:solidFill>
                          <a:latin typeface="+mn-lt"/>
                          <a:cs typeface="Arial" panose="020B0604020202020204" pitchFamily="34" charset="0"/>
                        </a:rPr>
                        <a:t>(0.39; 0.62</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rPr>
                        <a:t>25/130</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accent1"/>
                          </a:solidFill>
                          <a:latin typeface="+mn-lt"/>
                          <a:cs typeface="Arial" panose="020B0604020202020204" pitchFamily="34" charset="0"/>
                        </a:rPr>
                        <a:t>19%</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37925472"/>
                  </a:ext>
                </a:extLst>
              </a:tr>
            </a:tbl>
          </a:graphicData>
        </a:graphic>
      </p:graphicFrame>
      <p:sp>
        <p:nvSpPr>
          <p:cNvPr id="9" name="TextBox 8">
            <a:extLst>
              <a:ext uri="{FF2B5EF4-FFF2-40B4-BE49-F238E27FC236}">
                <a16:creationId xmlns:a16="http://schemas.microsoft.com/office/drawing/2014/main" id="{A7433A5E-17B9-B5B6-110D-4AAB43810B69}"/>
              </a:ext>
            </a:extLst>
          </p:cNvPr>
          <p:cNvSpPr txBox="1"/>
          <p:nvPr/>
        </p:nvSpPr>
        <p:spPr>
          <a:xfrm>
            <a:off x="768498" y="1110005"/>
            <a:ext cx="10515598" cy="584775"/>
          </a:xfrm>
          <a:prstGeom prst="rect">
            <a:avLst/>
          </a:prstGeom>
          <a:noFill/>
          <a:ln>
            <a:solidFill>
              <a:srgbClr val="0070C0"/>
            </a:solidFill>
          </a:ln>
        </p:spPr>
        <p:txBody>
          <a:bodyPr wrap="square">
            <a:spAutoFit/>
          </a:bodyPr>
          <a:lstStyle/>
          <a:p>
            <a:r>
              <a:rPr lang="fr-FR" sz="1600" dirty="0"/>
              <a:t>Dans le cadre d’un programme de rattrapage dans un district sud-africain, l’impact d’une dose unique de Cervarix chez des adolescentes de 10e année scolaire sur la prévalence du HPV-16/18 a été évalué à l’aide d’enquêtes transversales répétées.</a:t>
            </a:r>
            <a:endParaRPr lang="en-US" sz="1600" dirty="0"/>
          </a:p>
        </p:txBody>
      </p:sp>
      <p:sp>
        <p:nvSpPr>
          <p:cNvPr id="11" name="TextBox 10">
            <a:extLst>
              <a:ext uri="{FF2B5EF4-FFF2-40B4-BE49-F238E27FC236}">
                <a16:creationId xmlns:a16="http://schemas.microsoft.com/office/drawing/2014/main" id="{A9336317-3FE5-FDA2-B2C8-FB928B20F711}"/>
              </a:ext>
            </a:extLst>
          </p:cNvPr>
          <p:cNvSpPr txBox="1"/>
          <p:nvPr/>
        </p:nvSpPr>
        <p:spPr>
          <a:xfrm>
            <a:off x="4248159" y="1661525"/>
            <a:ext cx="2600264" cy="400110"/>
          </a:xfrm>
          <a:prstGeom prst="rect">
            <a:avLst/>
          </a:prstGeom>
          <a:noFill/>
        </p:spPr>
        <p:txBody>
          <a:bodyPr wrap="square" rtlCol="0">
            <a:spAutoFit/>
          </a:bodyPr>
          <a:lstStyle/>
          <a:p>
            <a:r>
              <a:rPr lang="en-US" sz="2000" b="1" dirty="0">
                <a:solidFill>
                  <a:schemeClr val="accent1"/>
                </a:solidFill>
                <a:latin typeface="+mj-lt"/>
              </a:rPr>
              <a:t>HPV-16/18 </a:t>
            </a:r>
            <a:r>
              <a:rPr lang="fr-FR" sz="2000" b="1" dirty="0">
                <a:solidFill>
                  <a:schemeClr val="accent1"/>
                </a:solidFill>
                <a:latin typeface="+mj-lt"/>
              </a:rPr>
              <a:t>prévalence </a:t>
            </a:r>
            <a:endParaRPr lang="en-US" sz="2000" b="1" dirty="0">
              <a:solidFill>
                <a:schemeClr val="accent1"/>
              </a:solidFill>
              <a:latin typeface="+mj-lt"/>
            </a:endParaRPr>
          </a:p>
        </p:txBody>
      </p:sp>
      <p:sp>
        <p:nvSpPr>
          <p:cNvPr id="12" name="TextBox 11">
            <a:extLst>
              <a:ext uri="{FF2B5EF4-FFF2-40B4-BE49-F238E27FC236}">
                <a16:creationId xmlns:a16="http://schemas.microsoft.com/office/drawing/2014/main" id="{C82656F8-6F1B-4002-8D5E-3FB5CC448AC3}"/>
              </a:ext>
            </a:extLst>
          </p:cNvPr>
          <p:cNvSpPr txBox="1"/>
          <p:nvPr/>
        </p:nvSpPr>
        <p:spPr>
          <a:xfrm>
            <a:off x="768498" y="5477409"/>
            <a:ext cx="10494074" cy="707886"/>
          </a:xfrm>
          <a:prstGeom prst="rect">
            <a:avLst/>
          </a:prstGeom>
          <a:solidFill>
            <a:schemeClr val="accent3">
              <a:lumMod val="20000"/>
              <a:lumOff val="80000"/>
            </a:schemeClr>
          </a:solidFill>
          <a:ln w="9525">
            <a:solidFill>
              <a:schemeClr val="tx2"/>
            </a:solidFill>
          </a:ln>
        </p:spPr>
        <p:txBody>
          <a:bodyPr wrap="square" rtlCol="0">
            <a:spAutoFit/>
          </a:bodyPr>
          <a:lstStyle/>
          <a:p>
            <a:pPr algn="ctr"/>
            <a:r>
              <a:rPr lang="fr-FR" sz="2000" b="1" dirty="0">
                <a:solidFill>
                  <a:schemeClr val="tx2"/>
                </a:solidFill>
              </a:rPr>
              <a:t>Preuves de l’impact à l’échelle de la population d’une dose unique de vaccin anti-HPV sur la prévalence du HPV 16/18, quel que soit le statut VIH</a:t>
            </a:r>
            <a:endParaRPr lang="en-US" sz="2000" b="1" dirty="0">
              <a:solidFill>
                <a:schemeClr val="tx2"/>
              </a:solidFill>
            </a:endParaRPr>
          </a:p>
        </p:txBody>
      </p:sp>
      <p:sp>
        <p:nvSpPr>
          <p:cNvPr id="3" name="TextBox 2">
            <a:extLst>
              <a:ext uri="{FF2B5EF4-FFF2-40B4-BE49-F238E27FC236}">
                <a16:creationId xmlns:a16="http://schemas.microsoft.com/office/drawing/2014/main" id="{CE02BD2D-E59E-A8F1-9C3A-0DDE3C2B6A31}"/>
              </a:ext>
            </a:extLst>
          </p:cNvPr>
          <p:cNvSpPr txBox="1"/>
          <p:nvPr/>
        </p:nvSpPr>
        <p:spPr>
          <a:xfrm>
            <a:off x="560662" y="6209692"/>
            <a:ext cx="2460579" cy="230832"/>
          </a:xfrm>
          <a:prstGeom prst="rect">
            <a:avLst/>
          </a:prstGeom>
          <a:noFill/>
        </p:spPr>
        <p:txBody>
          <a:bodyPr wrap="square" rtlCol="0">
            <a:spAutoFit/>
          </a:bodyPr>
          <a:lstStyle/>
          <a:p>
            <a:pPr algn="ctr">
              <a:spcBef>
                <a:spcPts val="1800"/>
              </a:spcBef>
            </a:pPr>
            <a:r>
              <a:rPr lang="en-US" sz="900" dirty="0"/>
              <a:t>IPVC 2023; abstract</a:t>
            </a:r>
            <a:r>
              <a:rPr lang="en-US" sz="900" b="0" dirty="0">
                <a:solidFill>
                  <a:schemeClr val="accent1"/>
                </a:solidFill>
                <a:latin typeface="+mn-lt"/>
                <a:cs typeface="Arial" panose="020B0604020202020204" pitchFamily="34" charset="0"/>
              </a:rPr>
              <a:t> </a:t>
            </a:r>
            <a:r>
              <a:rPr lang="en-US" sz="900" dirty="0"/>
              <a:t>O024 / #1426</a:t>
            </a:r>
            <a:r>
              <a:rPr lang="en-US" sz="900" b="0" dirty="0">
                <a:solidFill>
                  <a:schemeClr val="accent1"/>
                </a:solidFill>
                <a:latin typeface="+mn-lt"/>
                <a:cs typeface="Arial" panose="020B0604020202020204" pitchFamily="34" charset="0"/>
              </a:rPr>
              <a:t>)</a:t>
            </a:r>
            <a:r>
              <a:rPr lang="en-US" sz="900" dirty="0"/>
              <a:t> </a:t>
            </a:r>
          </a:p>
        </p:txBody>
      </p:sp>
      <p:sp>
        <p:nvSpPr>
          <p:cNvPr id="4" name="TextBox 3">
            <a:extLst>
              <a:ext uri="{FF2B5EF4-FFF2-40B4-BE49-F238E27FC236}">
                <a16:creationId xmlns:a16="http://schemas.microsoft.com/office/drawing/2014/main" id="{6F3EAF28-4349-9325-7C05-DE3B85BDFAF3}"/>
              </a:ext>
            </a:extLst>
          </p:cNvPr>
          <p:cNvSpPr txBox="1"/>
          <p:nvPr/>
        </p:nvSpPr>
        <p:spPr>
          <a:xfrm>
            <a:off x="2474285" y="5071034"/>
            <a:ext cx="9150262" cy="261610"/>
          </a:xfrm>
          <a:prstGeom prst="rect">
            <a:avLst/>
          </a:prstGeom>
          <a:noFill/>
        </p:spPr>
        <p:txBody>
          <a:bodyPr wrap="none" rtlCol="0">
            <a:spAutoFit/>
          </a:bodyPr>
          <a:lstStyle/>
          <a:p>
            <a:r>
              <a:rPr lang="en-US" sz="1100" dirty="0" err="1"/>
              <a:t>aPR</a:t>
            </a:r>
            <a:r>
              <a:rPr lang="en-US" sz="1100" dirty="0"/>
              <a:t> : rapport de </a:t>
            </a:r>
            <a:r>
              <a:rPr lang="en-US" sz="1100" dirty="0" err="1"/>
              <a:t>prévalence</a:t>
            </a:r>
            <a:r>
              <a:rPr lang="en-US" sz="1100" dirty="0"/>
              <a:t> </a:t>
            </a:r>
            <a:r>
              <a:rPr lang="en-US" sz="1100" dirty="0" err="1"/>
              <a:t>ajusté</a:t>
            </a:r>
            <a:r>
              <a:rPr lang="en-US" sz="1100" dirty="0"/>
              <a:t> ; HOPE : HPV One and two dose Population Effectiveness ; IC : </a:t>
            </a:r>
            <a:r>
              <a:rPr lang="fr-FR" sz="1100" dirty="0"/>
              <a:t>intervalle de confiance ; PVVS : personnes vivant avec le VIH </a:t>
            </a:r>
            <a:endParaRPr lang="en-US" sz="1100" dirty="0"/>
          </a:p>
        </p:txBody>
      </p:sp>
    </p:spTree>
    <p:extLst>
      <p:ext uri="{BB962C8B-B14F-4D97-AF65-F5344CB8AC3E}">
        <p14:creationId xmlns:p14="http://schemas.microsoft.com/office/powerpoint/2010/main" val="498143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p:txBody>
          <a:bodyPr/>
          <a:lstStyle/>
          <a:p>
            <a:r>
              <a:rPr lang="fr-FR" sz="4000" b="1" dirty="0"/>
              <a:t>Données probantes de modélisation</a:t>
            </a:r>
            <a:endParaRPr lang="en-US" sz="4000" b="1" i="1" dirty="0"/>
          </a:p>
        </p:txBody>
      </p:sp>
    </p:spTree>
    <p:extLst>
      <p:ext uri="{BB962C8B-B14F-4D97-AF65-F5344CB8AC3E}">
        <p14:creationId xmlns:p14="http://schemas.microsoft.com/office/powerpoint/2010/main" val="3060049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B4D8C-03AB-4E96-A9BD-0B20DC1C4B29}"/>
              </a:ext>
            </a:extLst>
          </p:cNvPr>
          <p:cNvSpPr>
            <a:spLocks noGrp="1"/>
          </p:cNvSpPr>
          <p:nvPr>
            <p:ph type="title"/>
          </p:nvPr>
        </p:nvSpPr>
        <p:spPr>
          <a:xfrm>
            <a:off x="381000" y="114300"/>
            <a:ext cx="11576538" cy="869909"/>
          </a:xfrm>
        </p:spPr>
        <p:txBody>
          <a:bodyPr/>
          <a:lstStyle/>
          <a:p>
            <a:br>
              <a:rPr lang="fr-FR" sz="3100" dirty="0"/>
            </a:br>
            <a:r>
              <a:rPr lang="fr-FR" sz="3100" dirty="0"/>
              <a:t>Principaux points à retenir des analyses de modélisation à dose unique</a:t>
            </a:r>
          </a:p>
        </p:txBody>
      </p:sp>
      <p:sp>
        <p:nvSpPr>
          <p:cNvPr id="4" name="TextBox 3">
            <a:extLst>
              <a:ext uri="{FF2B5EF4-FFF2-40B4-BE49-F238E27FC236}">
                <a16:creationId xmlns:a16="http://schemas.microsoft.com/office/drawing/2014/main" id="{C3DB761C-EBE7-4EFB-B722-BCBE83FE7F70}"/>
              </a:ext>
            </a:extLst>
          </p:cNvPr>
          <p:cNvSpPr txBox="1"/>
          <p:nvPr/>
        </p:nvSpPr>
        <p:spPr>
          <a:xfrm>
            <a:off x="381000" y="1335878"/>
            <a:ext cx="9678050" cy="4155625"/>
          </a:xfrm>
          <a:prstGeom prst="rect">
            <a:avLst/>
          </a:prstGeom>
          <a:noFill/>
        </p:spPr>
        <p:txBody>
          <a:bodyPr wrap="square">
            <a:spAutoFit/>
          </a:bodyPr>
          <a:lstStyle/>
          <a:p>
            <a:pPr marL="228600" indent="-228600">
              <a:lnSpc>
                <a:spcPct val="80000"/>
              </a:lnSpc>
              <a:spcBef>
                <a:spcPts val="600"/>
              </a:spcBef>
              <a:spcAft>
                <a:spcPts val="1800"/>
              </a:spcAft>
              <a:buFont typeface="Arial" panose="020B0604020202020204" pitchFamily="34" charset="0"/>
              <a:buChar char="•"/>
            </a:pPr>
            <a:endParaRPr lang="fr-FR" sz="2200" dirty="0"/>
          </a:p>
          <a:p>
            <a:pPr marL="228600" indent="-228600">
              <a:lnSpc>
                <a:spcPct val="80000"/>
              </a:lnSpc>
              <a:spcBef>
                <a:spcPts val="600"/>
              </a:spcBef>
              <a:spcAft>
                <a:spcPts val="1800"/>
              </a:spcAft>
              <a:buFont typeface="Arial" panose="020B0604020202020204" pitchFamily="34" charset="0"/>
              <a:buChar char="•"/>
            </a:pPr>
            <a:r>
              <a:rPr lang="fr-FR" sz="2200" dirty="0"/>
              <a:t>Par rapport à l’absence de vaccination, la vaccination anti-HPV à dose unique entraînera une réduction conséquente du nombre de cas de cancer du col de l’utérus et constitue une intervention de santé publique de grande valeur.</a:t>
            </a:r>
          </a:p>
          <a:p>
            <a:pPr marL="228600" indent="-228600">
              <a:lnSpc>
                <a:spcPct val="80000"/>
              </a:lnSpc>
              <a:spcBef>
                <a:spcPts val="600"/>
              </a:spcBef>
              <a:spcAft>
                <a:spcPts val="1800"/>
              </a:spcAft>
              <a:buFont typeface="Arial" panose="020B0604020202020204" pitchFamily="34" charset="0"/>
              <a:buChar char="•"/>
            </a:pPr>
            <a:r>
              <a:rPr lang="fr-FR" sz="2200" dirty="0"/>
              <a:t>La vaccination d’un plus grand nombre de filles avec une seule dose permettra d’éviter un plus grand nombre de cas de cancer du col de l’utérus que la vaccination d’un plus petit nombre de filles avec une seconde dose.</a:t>
            </a:r>
          </a:p>
          <a:p>
            <a:pPr marL="228600" indent="-228600">
              <a:lnSpc>
                <a:spcPct val="80000"/>
              </a:lnSpc>
              <a:spcBef>
                <a:spcPts val="600"/>
              </a:spcBef>
              <a:spcAft>
                <a:spcPts val="600"/>
              </a:spcAft>
              <a:buFont typeface="Arial" panose="020B0604020202020204" pitchFamily="34" charset="0"/>
              <a:buChar char="•"/>
            </a:pPr>
            <a:r>
              <a:rPr lang="fr-FR" sz="2200" dirty="0"/>
              <a:t>La mise en œuvre immédiate d’un programme de vaccination anti-HPV à dose unique présente plus d’avantages pour la santé que le report de sa mise en œuvre. </a:t>
            </a:r>
          </a:p>
          <a:p>
            <a:pPr marL="228600" indent="-228600">
              <a:lnSpc>
                <a:spcPct val="80000"/>
              </a:lnSpc>
              <a:spcBef>
                <a:spcPts val="600"/>
              </a:spcBef>
              <a:spcAft>
                <a:spcPts val="600"/>
              </a:spcAft>
              <a:buFont typeface="Arial" panose="020B0604020202020204" pitchFamily="34" charset="0"/>
              <a:buChar char="•"/>
            </a:pPr>
            <a:endParaRPr lang="en-US" sz="2200" dirty="0"/>
          </a:p>
        </p:txBody>
      </p:sp>
    </p:spTree>
    <p:extLst>
      <p:ext uri="{BB962C8B-B14F-4D97-AF65-F5344CB8AC3E}">
        <p14:creationId xmlns:p14="http://schemas.microsoft.com/office/powerpoint/2010/main" val="33523541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p:txBody>
          <a:bodyPr/>
          <a:lstStyle/>
          <a:p>
            <a:r>
              <a:rPr lang="en-US" sz="4000" b="1" dirty="0"/>
              <a:t>Impact sur le plan </a:t>
            </a:r>
            <a:r>
              <a:rPr lang="en-US" sz="4000" b="1" dirty="0" err="1"/>
              <a:t>programmatique</a:t>
            </a:r>
            <a:endParaRPr lang="en-US" sz="4000" b="1" i="1" dirty="0"/>
          </a:p>
        </p:txBody>
      </p:sp>
    </p:spTree>
    <p:extLst>
      <p:ext uri="{BB962C8B-B14F-4D97-AF65-F5344CB8AC3E}">
        <p14:creationId xmlns:p14="http://schemas.microsoft.com/office/powerpoint/2010/main" val="5598516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A240469-CA91-4ECA-9BE3-730B5DE58944}"/>
              </a:ext>
            </a:extLst>
          </p:cNvPr>
          <p:cNvCxnSpPr>
            <a:cxnSpLocks/>
          </p:cNvCxnSpPr>
          <p:nvPr/>
        </p:nvCxnSpPr>
        <p:spPr>
          <a:xfrm>
            <a:off x="2681681" y="2063079"/>
            <a:ext cx="0" cy="294536"/>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0302B09-CFAD-494A-ACDD-B971FF2F6778}"/>
              </a:ext>
            </a:extLst>
          </p:cNvPr>
          <p:cNvCxnSpPr>
            <a:cxnSpLocks/>
          </p:cNvCxnSpPr>
          <p:nvPr/>
        </p:nvCxnSpPr>
        <p:spPr>
          <a:xfrm>
            <a:off x="5483257" y="2063079"/>
            <a:ext cx="0" cy="294536"/>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F456C91-A747-4243-8751-E93596D3010E}"/>
              </a:ext>
            </a:extLst>
          </p:cNvPr>
          <p:cNvCxnSpPr>
            <a:cxnSpLocks/>
          </p:cNvCxnSpPr>
          <p:nvPr/>
        </p:nvCxnSpPr>
        <p:spPr>
          <a:xfrm>
            <a:off x="4597598" y="2063079"/>
            <a:ext cx="1771319" cy="0"/>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C9DDCDA-EBD3-4CDA-9BBD-9BE0AF67712F}"/>
              </a:ext>
            </a:extLst>
          </p:cNvPr>
          <p:cNvSpPr txBox="1">
            <a:spLocks/>
          </p:cNvSpPr>
          <p:nvPr/>
        </p:nvSpPr>
        <p:spPr>
          <a:xfrm>
            <a:off x="450119" y="3976483"/>
            <a:ext cx="1967084" cy="646331"/>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fr-FR" sz="1400" dirty="0">
                <a:solidFill>
                  <a:schemeClr val="tx2"/>
                </a:solidFill>
                <a:cs typeface="Arial"/>
              </a:rPr>
              <a:t>Réduction du coût des opérations et des flacons de vaccin</a:t>
            </a:r>
          </a:p>
        </p:txBody>
      </p:sp>
      <p:sp>
        <p:nvSpPr>
          <p:cNvPr id="8" name="TextBox 7">
            <a:extLst>
              <a:ext uri="{FF2B5EF4-FFF2-40B4-BE49-F238E27FC236}">
                <a16:creationId xmlns:a16="http://schemas.microsoft.com/office/drawing/2014/main" id="{C44DC1D6-CE2D-4B21-825B-4AA5E25C8D49}"/>
              </a:ext>
            </a:extLst>
          </p:cNvPr>
          <p:cNvSpPr txBox="1">
            <a:spLocks/>
          </p:cNvSpPr>
          <p:nvPr/>
        </p:nvSpPr>
        <p:spPr>
          <a:xfrm>
            <a:off x="5950211" y="3976483"/>
            <a:ext cx="1807142" cy="646331"/>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fr-FR" sz="1400" dirty="0">
                <a:solidFill>
                  <a:schemeClr val="tx2"/>
                </a:solidFill>
                <a:cs typeface="Arial"/>
              </a:rPr>
              <a:t>Planification logistique et budgétaire facilitée pour les familles </a:t>
            </a:r>
          </a:p>
        </p:txBody>
      </p:sp>
      <p:cxnSp>
        <p:nvCxnSpPr>
          <p:cNvPr id="9" name="Straight Connector 8">
            <a:extLst>
              <a:ext uri="{FF2B5EF4-FFF2-40B4-BE49-F238E27FC236}">
                <a16:creationId xmlns:a16="http://schemas.microsoft.com/office/drawing/2014/main" id="{6A75BCED-C0B0-47CD-9A2C-81691CB4BC6A}"/>
              </a:ext>
            </a:extLst>
          </p:cNvPr>
          <p:cNvCxnSpPr>
            <a:cxnSpLocks/>
          </p:cNvCxnSpPr>
          <p:nvPr/>
        </p:nvCxnSpPr>
        <p:spPr>
          <a:xfrm>
            <a:off x="1661927" y="2063079"/>
            <a:ext cx="2039507" cy="0"/>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F8398E5-4BC8-4819-B613-D16C7CF1C542}"/>
              </a:ext>
            </a:extLst>
          </p:cNvPr>
          <p:cNvSpPr txBox="1">
            <a:spLocks/>
          </p:cNvSpPr>
          <p:nvPr/>
        </p:nvSpPr>
        <p:spPr>
          <a:xfrm>
            <a:off x="1630095" y="1414916"/>
            <a:ext cx="2101306" cy="43088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fr-FR" sz="1400">
                <a:solidFill>
                  <a:schemeClr val="tx2"/>
                </a:solidFill>
                <a:cs typeface="Arial"/>
              </a:rPr>
              <a:t>Moins de rendez-vous</a:t>
            </a:r>
            <a:r>
              <a:rPr lang="fr-FR" sz="1400"/>
              <a:t> </a:t>
            </a:r>
            <a:br>
              <a:rPr lang="fr-FR" sz="1400"/>
            </a:br>
            <a:r>
              <a:rPr lang="fr-FR" sz="1400">
                <a:solidFill>
                  <a:schemeClr val="tx2"/>
                </a:solidFill>
                <a:cs typeface="Arial"/>
              </a:rPr>
              <a:t>à programmer et à assurer</a:t>
            </a:r>
          </a:p>
        </p:txBody>
      </p:sp>
      <p:sp>
        <p:nvSpPr>
          <p:cNvPr id="11" name="TextBox 10">
            <a:extLst>
              <a:ext uri="{FF2B5EF4-FFF2-40B4-BE49-F238E27FC236}">
                <a16:creationId xmlns:a16="http://schemas.microsoft.com/office/drawing/2014/main" id="{177B3F40-5BBE-43A3-B807-E379BD1BAB58}"/>
              </a:ext>
            </a:extLst>
          </p:cNvPr>
          <p:cNvSpPr txBox="1">
            <a:spLocks/>
          </p:cNvSpPr>
          <p:nvPr/>
        </p:nvSpPr>
        <p:spPr>
          <a:xfrm>
            <a:off x="4563980" y="1358886"/>
            <a:ext cx="1771319" cy="43088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fr-FR" sz="1400" dirty="0">
                <a:solidFill>
                  <a:schemeClr val="tx2"/>
                </a:solidFill>
                <a:cs typeface="Arial"/>
              </a:rPr>
              <a:t>Coordination simplifiée de la campagne</a:t>
            </a:r>
          </a:p>
        </p:txBody>
      </p:sp>
      <p:cxnSp>
        <p:nvCxnSpPr>
          <p:cNvPr id="12" name="Straight Connector 11">
            <a:extLst>
              <a:ext uri="{FF2B5EF4-FFF2-40B4-BE49-F238E27FC236}">
                <a16:creationId xmlns:a16="http://schemas.microsoft.com/office/drawing/2014/main" id="{E74D65D8-E80C-4E4D-A936-0011E992BC78}"/>
              </a:ext>
            </a:extLst>
          </p:cNvPr>
          <p:cNvCxnSpPr>
            <a:cxnSpLocks/>
          </p:cNvCxnSpPr>
          <p:nvPr/>
        </p:nvCxnSpPr>
        <p:spPr>
          <a:xfrm>
            <a:off x="8236402" y="2063079"/>
            <a:ext cx="0" cy="294536"/>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E92F53B-85FB-4DB0-80F1-C8786DD25BC7}"/>
              </a:ext>
            </a:extLst>
          </p:cNvPr>
          <p:cNvCxnSpPr>
            <a:cxnSpLocks/>
          </p:cNvCxnSpPr>
          <p:nvPr/>
        </p:nvCxnSpPr>
        <p:spPr>
          <a:xfrm>
            <a:off x="7216547" y="2063079"/>
            <a:ext cx="2039710" cy="0"/>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43F25DB-49A1-43D6-A097-0E602D73E133}"/>
              </a:ext>
            </a:extLst>
          </p:cNvPr>
          <p:cNvSpPr txBox="1">
            <a:spLocks/>
          </p:cNvSpPr>
          <p:nvPr/>
        </p:nvSpPr>
        <p:spPr>
          <a:xfrm>
            <a:off x="7183937" y="1414916"/>
            <a:ext cx="2060107" cy="43088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fr-FR" sz="1400" dirty="0">
                <a:solidFill>
                  <a:schemeClr val="tx2"/>
                </a:solidFill>
                <a:cs typeface="Arial"/>
              </a:rPr>
              <a:t>Pas besoin de planifier</a:t>
            </a:r>
            <a:r>
              <a:rPr lang="fr-FR" sz="1400" dirty="0"/>
              <a:t> </a:t>
            </a:r>
            <a:br>
              <a:rPr lang="fr-FR" sz="1400" dirty="0"/>
            </a:br>
            <a:r>
              <a:rPr lang="fr-FR" sz="1400" dirty="0">
                <a:solidFill>
                  <a:schemeClr val="tx2"/>
                </a:solidFill>
                <a:cs typeface="Arial"/>
              </a:rPr>
              <a:t>de suivi</a:t>
            </a:r>
          </a:p>
        </p:txBody>
      </p:sp>
      <p:sp>
        <p:nvSpPr>
          <p:cNvPr id="15" name="TextBox 14">
            <a:extLst>
              <a:ext uri="{FF2B5EF4-FFF2-40B4-BE49-F238E27FC236}">
                <a16:creationId xmlns:a16="http://schemas.microsoft.com/office/drawing/2014/main" id="{24726DE6-6E2C-471C-8E6B-64E645D3C32F}"/>
              </a:ext>
            </a:extLst>
          </p:cNvPr>
          <p:cNvSpPr txBox="1">
            <a:spLocks/>
          </p:cNvSpPr>
          <p:nvPr/>
        </p:nvSpPr>
        <p:spPr>
          <a:xfrm>
            <a:off x="8367462" y="3976483"/>
            <a:ext cx="2142520" cy="43088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fr-FR" sz="1400" dirty="0">
                <a:solidFill>
                  <a:schemeClr val="tx2"/>
                </a:solidFill>
                <a:cs typeface="Arial"/>
              </a:rPr>
              <a:t>Moins de stocks et de livraisons nécessaires</a:t>
            </a:r>
            <a:r>
              <a:rPr lang="fr-FR" sz="1400" dirty="0">
                <a:cs typeface="Arial"/>
              </a:rPr>
              <a:t> </a:t>
            </a:r>
          </a:p>
        </p:txBody>
      </p:sp>
      <p:cxnSp>
        <p:nvCxnSpPr>
          <p:cNvPr id="16" name="Straight Connector 15">
            <a:extLst>
              <a:ext uri="{FF2B5EF4-FFF2-40B4-BE49-F238E27FC236}">
                <a16:creationId xmlns:a16="http://schemas.microsoft.com/office/drawing/2014/main" id="{077E67B5-197B-4F20-95CC-62458E8D8A7D}"/>
              </a:ext>
            </a:extLst>
          </p:cNvPr>
          <p:cNvCxnSpPr>
            <a:cxnSpLocks/>
          </p:cNvCxnSpPr>
          <p:nvPr/>
        </p:nvCxnSpPr>
        <p:spPr>
          <a:xfrm>
            <a:off x="443070" y="3907163"/>
            <a:ext cx="2102773"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9796D4C-DD63-4DD1-862B-A17A084EA38C}"/>
              </a:ext>
            </a:extLst>
          </p:cNvPr>
          <p:cNvCxnSpPr>
            <a:cxnSpLocks/>
          </p:cNvCxnSpPr>
          <p:nvPr/>
        </p:nvCxnSpPr>
        <p:spPr>
          <a:xfrm>
            <a:off x="6835870" y="3629696"/>
            <a:ext cx="0" cy="277467"/>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4943AB9-E648-406E-993C-067FE5F4049B}"/>
              </a:ext>
            </a:extLst>
          </p:cNvPr>
          <p:cNvCxnSpPr>
            <a:cxnSpLocks/>
          </p:cNvCxnSpPr>
          <p:nvPr/>
        </p:nvCxnSpPr>
        <p:spPr>
          <a:xfrm>
            <a:off x="4096123" y="3629696"/>
            <a:ext cx="0" cy="277467"/>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C7383A6-FEEA-4B27-92DA-43A136790AEA}"/>
              </a:ext>
            </a:extLst>
          </p:cNvPr>
          <p:cNvCxnSpPr>
            <a:cxnSpLocks/>
          </p:cNvCxnSpPr>
          <p:nvPr/>
        </p:nvCxnSpPr>
        <p:spPr>
          <a:xfrm>
            <a:off x="1324367" y="3629696"/>
            <a:ext cx="0" cy="277467"/>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FFA612D-B84A-436C-9CDE-F8338586582C}"/>
              </a:ext>
            </a:extLst>
          </p:cNvPr>
          <p:cNvCxnSpPr>
            <a:cxnSpLocks/>
          </p:cNvCxnSpPr>
          <p:nvPr/>
        </p:nvCxnSpPr>
        <p:spPr>
          <a:xfrm>
            <a:off x="9626798" y="3629696"/>
            <a:ext cx="0" cy="277467"/>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F31AEF5-BAB5-4C84-BDEF-15A2110A9234}"/>
              </a:ext>
            </a:extLst>
          </p:cNvPr>
          <p:cNvCxnSpPr>
            <a:cxnSpLocks/>
          </p:cNvCxnSpPr>
          <p:nvPr/>
        </p:nvCxnSpPr>
        <p:spPr>
          <a:xfrm>
            <a:off x="8367462" y="3907163"/>
            <a:ext cx="2142520"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D33BB49-56EC-4813-B911-A043C3E4E7BD}"/>
              </a:ext>
            </a:extLst>
          </p:cNvPr>
          <p:cNvCxnSpPr>
            <a:cxnSpLocks/>
          </p:cNvCxnSpPr>
          <p:nvPr/>
        </p:nvCxnSpPr>
        <p:spPr>
          <a:xfrm>
            <a:off x="5753650" y="3907163"/>
            <a:ext cx="2182405"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9AA523A-7CB4-4771-B97B-1DA003567362}"/>
              </a:ext>
            </a:extLst>
          </p:cNvPr>
          <p:cNvCxnSpPr>
            <a:cxnSpLocks/>
          </p:cNvCxnSpPr>
          <p:nvPr/>
        </p:nvCxnSpPr>
        <p:spPr>
          <a:xfrm>
            <a:off x="3021857" y="3907163"/>
            <a:ext cx="2144995"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BF0C935-DF75-4948-9865-5B51FC03768B}"/>
              </a:ext>
            </a:extLst>
          </p:cNvPr>
          <p:cNvSpPr txBox="1">
            <a:spLocks/>
          </p:cNvSpPr>
          <p:nvPr/>
        </p:nvSpPr>
        <p:spPr>
          <a:xfrm>
            <a:off x="3021857" y="3976483"/>
            <a:ext cx="2144995" cy="669073"/>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fr-FR" sz="1400" dirty="0">
                <a:solidFill>
                  <a:schemeClr val="tx2"/>
                </a:solidFill>
                <a:cs typeface="Arial"/>
              </a:rPr>
              <a:t>Réduction du nombre de vaccins nécessaires pour une population donnée</a:t>
            </a:r>
          </a:p>
        </p:txBody>
      </p:sp>
      <p:sp>
        <p:nvSpPr>
          <p:cNvPr id="25" name="TextBox 24">
            <a:extLst>
              <a:ext uri="{FF2B5EF4-FFF2-40B4-BE49-F238E27FC236}">
                <a16:creationId xmlns:a16="http://schemas.microsoft.com/office/drawing/2014/main" id="{1B5F3D93-3562-4211-855C-818EE422A046}"/>
              </a:ext>
            </a:extLst>
          </p:cNvPr>
          <p:cNvSpPr txBox="1"/>
          <p:nvPr/>
        </p:nvSpPr>
        <p:spPr>
          <a:xfrm>
            <a:off x="11261255" y="2543326"/>
            <a:ext cx="790153" cy="30777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fr-FR" sz="1000"/>
              <a:t>Amélioration probable</a:t>
            </a:r>
          </a:p>
        </p:txBody>
      </p:sp>
      <p:sp>
        <p:nvSpPr>
          <p:cNvPr id="26" name="Oval 25">
            <a:extLst>
              <a:ext uri="{FF2B5EF4-FFF2-40B4-BE49-F238E27FC236}">
                <a16:creationId xmlns:a16="http://schemas.microsoft.com/office/drawing/2014/main" id="{2AA3E8C1-09E6-458D-A74A-6E90EA8EF4E1}"/>
              </a:ext>
            </a:extLst>
          </p:cNvPr>
          <p:cNvSpPr/>
          <p:nvPr/>
        </p:nvSpPr>
        <p:spPr>
          <a:xfrm>
            <a:off x="10934307" y="2564599"/>
            <a:ext cx="218890" cy="218890"/>
          </a:xfrm>
          <a:prstGeom prst="ellipse">
            <a:avLst/>
          </a:prstGeom>
          <a:solidFill>
            <a:schemeClr val="accent3">
              <a:lumMod val="40000"/>
              <a:lumOff val="6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tx1"/>
              </a:solidFill>
            </a:endParaRPr>
          </a:p>
        </p:txBody>
      </p:sp>
      <p:sp>
        <p:nvSpPr>
          <p:cNvPr id="27" name="TextBox 26">
            <a:extLst>
              <a:ext uri="{FF2B5EF4-FFF2-40B4-BE49-F238E27FC236}">
                <a16:creationId xmlns:a16="http://schemas.microsoft.com/office/drawing/2014/main" id="{D051789D-0119-4DCF-AE00-59C13892CCB8}"/>
              </a:ext>
            </a:extLst>
          </p:cNvPr>
          <p:cNvSpPr txBox="1"/>
          <p:nvPr/>
        </p:nvSpPr>
        <p:spPr>
          <a:xfrm>
            <a:off x="11261266" y="3215280"/>
            <a:ext cx="733865" cy="461665"/>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fr-FR" sz="1000"/>
              <a:t>Amélioration importante probable</a:t>
            </a:r>
          </a:p>
        </p:txBody>
      </p:sp>
      <p:sp>
        <p:nvSpPr>
          <p:cNvPr id="28" name="Oval 27">
            <a:extLst>
              <a:ext uri="{FF2B5EF4-FFF2-40B4-BE49-F238E27FC236}">
                <a16:creationId xmlns:a16="http://schemas.microsoft.com/office/drawing/2014/main" id="{B5F56ECD-0961-4BBA-87CA-F9E9E5BD13ED}"/>
              </a:ext>
            </a:extLst>
          </p:cNvPr>
          <p:cNvSpPr/>
          <p:nvPr/>
        </p:nvSpPr>
        <p:spPr>
          <a:xfrm>
            <a:off x="10934307" y="3356377"/>
            <a:ext cx="218890" cy="218890"/>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tx1"/>
              </a:solidFill>
            </a:endParaRPr>
          </a:p>
        </p:txBody>
      </p:sp>
      <p:sp>
        <p:nvSpPr>
          <p:cNvPr id="29" name="TextBox 28">
            <a:extLst>
              <a:ext uri="{FF2B5EF4-FFF2-40B4-BE49-F238E27FC236}">
                <a16:creationId xmlns:a16="http://schemas.microsoft.com/office/drawing/2014/main" id="{0420CCBD-4D03-47B7-9A2F-E8ABE81043EA}"/>
              </a:ext>
            </a:extLst>
          </p:cNvPr>
          <p:cNvSpPr txBox="1">
            <a:spLocks/>
          </p:cNvSpPr>
          <p:nvPr/>
        </p:nvSpPr>
        <p:spPr>
          <a:xfrm>
            <a:off x="175098" y="5461004"/>
            <a:ext cx="11820033" cy="740083"/>
          </a:xfrm>
          <a:prstGeom prst="rect">
            <a:avLst/>
          </a:prstGeom>
          <a:solidFill>
            <a:schemeClr val="accent3"/>
          </a:solidFill>
          <a:ln w="57150">
            <a:noFill/>
          </a:ln>
        </p:spPr>
        <p:txBody>
          <a:bodyPr vert="horz" wrap="square" lIns="182880" tIns="182880" rIns="182880" bIns="182880" rtlCol="0" anchor="ctr"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buClr>
                <a:srgbClr val="FFFFFF"/>
              </a:buClr>
            </a:pPr>
            <a:r>
              <a:rPr lang="fr-FR" b="1" spc="-10" dirty="0">
                <a:solidFill>
                  <a:schemeClr val="accent1"/>
                </a:solidFill>
              </a:rPr>
              <a:t>Un schéma à dose unique permet de surmonter plusieurs obstacles auxquels les PFR-PRI sont confrontés de manière disproportionnée </a:t>
            </a:r>
            <a:br>
              <a:rPr lang="fr-FR" b="1" spc="-10" dirty="0">
                <a:solidFill>
                  <a:schemeClr val="accent1"/>
                </a:solidFill>
              </a:rPr>
            </a:br>
            <a:r>
              <a:rPr lang="fr-FR" sz="1500" dirty="0">
                <a:solidFill>
                  <a:schemeClr val="accent1"/>
                </a:solidFill>
                <a:latin typeface="+mj-lt"/>
              </a:rPr>
              <a:t>en réduisant le nombre de doses à acheter, à distribuer, stocker, à administrer et suivre.</a:t>
            </a:r>
          </a:p>
        </p:txBody>
      </p:sp>
      <p:sp>
        <p:nvSpPr>
          <p:cNvPr id="30" name="TextBox 29">
            <a:extLst>
              <a:ext uri="{FF2B5EF4-FFF2-40B4-BE49-F238E27FC236}">
                <a16:creationId xmlns:a16="http://schemas.microsoft.com/office/drawing/2014/main" id="{438155B8-A4CE-4A4B-A99B-EF3E9E527B02}"/>
              </a:ext>
            </a:extLst>
          </p:cNvPr>
          <p:cNvSpPr txBox="1">
            <a:spLocks/>
          </p:cNvSpPr>
          <p:nvPr/>
        </p:nvSpPr>
        <p:spPr>
          <a:xfrm>
            <a:off x="3120816" y="3323003"/>
            <a:ext cx="1950613" cy="246221"/>
          </a:xfrm>
          <a:prstGeom prst="rect">
            <a:avLst/>
          </a:prstGeom>
          <a:ln>
            <a:noFill/>
          </a:ln>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fr-FR" b="1">
                <a:solidFill>
                  <a:schemeClr val="tx2"/>
                </a:solidFill>
              </a:rPr>
              <a:t>Approvisionnement</a:t>
            </a:r>
          </a:p>
        </p:txBody>
      </p:sp>
      <p:sp>
        <p:nvSpPr>
          <p:cNvPr id="31" name="TextBox 30">
            <a:extLst>
              <a:ext uri="{FF2B5EF4-FFF2-40B4-BE49-F238E27FC236}">
                <a16:creationId xmlns:a16="http://schemas.microsoft.com/office/drawing/2014/main" id="{84A78E9B-E82D-40D3-A81E-31F801AB9C58}"/>
              </a:ext>
            </a:extLst>
          </p:cNvPr>
          <p:cNvSpPr txBox="1">
            <a:spLocks/>
          </p:cNvSpPr>
          <p:nvPr/>
        </p:nvSpPr>
        <p:spPr>
          <a:xfrm>
            <a:off x="4597598" y="2372394"/>
            <a:ext cx="1771319" cy="246221"/>
          </a:xfrm>
          <a:prstGeom prst="rect">
            <a:avLst/>
          </a:prstGeom>
          <a:ln>
            <a:noFill/>
          </a:ln>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fr-FR" b="1">
                <a:solidFill>
                  <a:schemeClr val="accent3">
                    <a:lumMod val="75000"/>
                  </a:schemeClr>
                </a:solidFill>
              </a:rPr>
              <a:t>Gouvernance</a:t>
            </a:r>
          </a:p>
        </p:txBody>
      </p:sp>
      <p:sp>
        <p:nvSpPr>
          <p:cNvPr id="32" name="TextBox 31">
            <a:extLst>
              <a:ext uri="{FF2B5EF4-FFF2-40B4-BE49-F238E27FC236}">
                <a16:creationId xmlns:a16="http://schemas.microsoft.com/office/drawing/2014/main" id="{28C92CB2-1FB2-4AC7-9FFD-434D11707386}"/>
              </a:ext>
            </a:extLst>
          </p:cNvPr>
          <p:cNvSpPr txBox="1">
            <a:spLocks/>
          </p:cNvSpPr>
          <p:nvPr/>
        </p:nvSpPr>
        <p:spPr>
          <a:xfrm>
            <a:off x="8345051" y="3323003"/>
            <a:ext cx="2426758" cy="24622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fr-FR" b="1" dirty="0">
                <a:solidFill>
                  <a:schemeClr val="tx2"/>
                </a:solidFill>
              </a:rPr>
              <a:t>Installations/distribution </a:t>
            </a:r>
          </a:p>
        </p:txBody>
      </p:sp>
      <p:sp>
        <p:nvSpPr>
          <p:cNvPr id="33" name="TextBox 32">
            <a:extLst>
              <a:ext uri="{FF2B5EF4-FFF2-40B4-BE49-F238E27FC236}">
                <a16:creationId xmlns:a16="http://schemas.microsoft.com/office/drawing/2014/main" id="{66C6FAB4-588C-44AF-9399-5398169185D6}"/>
              </a:ext>
            </a:extLst>
          </p:cNvPr>
          <p:cNvSpPr txBox="1">
            <a:spLocks/>
          </p:cNvSpPr>
          <p:nvPr/>
        </p:nvSpPr>
        <p:spPr>
          <a:xfrm>
            <a:off x="7093283" y="2367578"/>
            <a:ext cx="2297445" cy="246221"/>
          </a:xfrm>
          <a:prstGeom prst="rect">
            <a:avLst/>
          </a:prstGeom>
          <a:ln>
            <a:noFill/>
          </a:ln>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fr-FR" b="1" dirty="0">
                <a:solidFill>
                  <a:schemeClr val="accent3">
                    <a:lumMod val="75000"/>
                  </a:schemeClr>
                </a:solidFill>
              </a:rPr>
              <a:t>Données et numérique</a:t>
            </a:r>
          </a:p>
        </p:txBody>
      </p:sp>
      <p:sp>
        <p:nvSpPr>
          <p:cNvPr id="34" name="TextBox 33">
            <a:extLst>
              <a:ext uri="{FF2B5EF4-FFF2-40B4-BE49-F238E27FC236}">
                <a16:creationId xmlns:a16="http://schemas.microsoft.com/office/drawing/2014/main" id="{B65812AC-841F-4813-875D-C3697A024A76}"/>
              </a:ext>
            </a:extLst>
          </p:cNvPr>
          <p:cNvSpPr txBox="1">
            <a:spLocks/>
          </p:cNvSpPr>
          <p:nvPr/>
        </p:nvSpPr>
        <p:spPr>
          <a:xfrm>
            <a:off x="450117" y="3323003"/>
            <a:ext cx="1771319" cy="246221"/>
          </a:xfrm>
          <a:prstGeom prst="rect">
            <a:avLst/>
          </a:prstGeom>
          <a:ln>
            <a:noFill/>
          </a:ln>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fr-FR" b="1">
                <a:solidFill>
                  <a:schemeClr val="tx2"/>
                </a:solidFill>
              </a:rPr>
              <a:t>Finances</a:t>
            </a:r>
          </a:p>
        </p:txBody>
      </p:sp>
      <p:sp>
        <p:nvSpPr>
          <p:cNvPr id="35" name="TextBox 34">
            <a:extLst>
              <a:ext uri="{FF2B5EF4-FFF2-40B4-BE49-F238E27FC236}">
                <a16:creationId xmlns:a16="http://schemas.microsoft.com/office/drawing/2014/main" id="{79CC859D-4240-4418-994F-599D17D32E47}"/>
              </a:ext>
            </a:extLst>
          </p:cNvPr>
          <p:cNvSpPr txBox="1">
            <a:spLocks/>
          </p:cNvSpPr>
          <p:nvPr/>
        </p:nvSpPr>
        <p:spPr>
          <a:xfrm>
            <a:off x="5950210" y="3323003"/>
            <a:ext cx="1771319" cy="246221"/>
          </a:xfrm>
          <a:prstGeom prst="rect">
            <a:avLst/>
          </a:prstGeom>
          <a:ln>
            <a:noFill/>
          </a:ln>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fr-FR" b="1">
                <a:solidFill>
                  <a:schemeClr val="tx2"/>
                </a:solidFill>
              </a:rPr>
              <a:t>Demande</a:t>
            </a:r>
          </a:p>
        </p:txBody>
      </p:sp>
      <p:sp>
        <p:nvSpPr>
          <p:cNvPr id="36" name="TextBox 35">
            <a:extLst>
              <a:ext uri="{FF2B5EF4-FFF2-40B4-BE49-F238E27FC236}">
                <a16:creationId xmlns:a16="http://schemas.microsoft.com/office/drawing/2014/main" id="{050619A1-EB59-4889-8E4C-CE5B0B030E1A}"/>
              </a:ext>
            </a:extLst>
          </p:cNvPr>
          <p:cNvSpPr txBox="1">
            <a:spLocks/>
          </p:cNvSpPr>
          <p:nvPr/>
        </p:nvSpPr>
        <p:spPr>
          <a:xfrm>
            <a:off x="1442496" y="2366005"/>
            <a:ext cx="2478368" cy="246221"/>
          </a:xfrm>
          <a:prstGeom prst="rect">
            <a:avLst/>
          </a:prstGeom>
          <a:ln>
            <a:noFill/>
          </a:ln>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fr-FR" b="1">
                <a:solidFill>
                  <a:schemeClr val="accent3">
                    <a:lumMod val="75000"/>
                  </a:schemeClr>
                </a:solidFill>
              </a:rPr>
              <a:t>Ressources humaines</a:t>
            </a:r>
          </a:p>
        </p:txBody>
      </p:sp>
      <p:cxnSp>
        <p:nvCxnSpPr>
          <p:cNvPr id="37" name="Straight Connector 36">
            <a:extLst>
              <a:ext uri="{FF2B5EF4-FFF2-40B4-BE49-F238E27FC236}">
                <a16:creationId xmlns:a16="http://schemas.microsoft.com/office/drawing/2014/main" id="{37CA84A1-AC41-4DD0-97DF-7DD31F5C228C}"/>
              </a:ext>
            </a:extLst>
          </p:cNvPr>
          <p:cNvCxnSpPr>
            <a:cxnSpLocks/>
          </p:cNvCxnSpPr>
          <p:nvPr/>
        </p:nvCxnSpPr>
        <p:spPr>
          <a:xfrm>
            <a:off x="450118" y="2972090"/>
            <a:ext cx="10009502" cy="0"/>
          </a:xfrm>
          <a:prstGeom prst="line">
            <a:avLst/>
          </a:prstGeom>
          <a:ln w="571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7F567BAD-BBAC-4341-BEDE-88065BD2534F}"/>
              </a:ext>
            </a:extLst>
          </p:cNvPr>
          <p:cNvSpPr/>
          <p:nvPr/>
        </p:nvSpPr>
        <p:spPr>
          <a:xfrm>
            <a:off x="1042377" y="2678472"/>
            <a:ext cx="586798" cy="587235"/>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err="1">
              <a:solidFill>
                <a:schemeClr val="tx1"/>
              </a:solidFill>
            </a:endParaRPr>
          </a:p>
        </p:txBody>
      </p:sp>
      <p:pic>
        <p:nvPicPr>
          <p:cNvPr id="39" name="Graphic 38">
            <a:extLst>
              <a:ext uri="{FF2B5EF4-FFF2-40B4-BE49-F238E27FC236}">
                <a16:creationId xmlns:a16="http://schemas.microsoft.com/office/drawing/2014/main" id="{C5652720-78BC-4183-85FA-876DC807465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8215" y="2814411"/>
            <a:ext cx="315122" cy="315356"/>
          </a:xfrm>
          <a:prstGeom prst="rect">
            <a:avLst/>
          </a:prstGeom>
        </p:spPr>
      </p:pic>
      <p:sp>
        <p:nvSpPr>
          <p:cNvPr id="40" name="Oval 39">
            <a:extLst>
              <a:ext uri="{FF2B5EF4-FFF2-40B4-BE49-F238E27FC236}">
                <a16:creationId xmlns:a16="http://schemas.microsoft.com/office/drawing/2014/main" id="{7CECC1EA-0134-4C40-86CC-73E42E145BD1}"/>
              </a:ext>
            </a:extLst>
          </p:cNvPr>
          <p:cNvSpPr/>
          <p:nvPr/>
        </p:nvSpPr>
        <p:spPr>
          <a:xfrm>
            <a:off x="3792027" y="2678472"/>
            <a:ext cx="586798" cy="587235"/>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err="1">
              <a:solidFill>
                <a:schemeClr val="tx1"/>
              </a:solidFill>
            </a:endParaRPr>
          </a:p>
        </p:txBody>
      </p:sp>
      <p:pic>
        <p:nvPicPr>
          <p:cNvPr id="41" name="Graphic 40">
            <a:extLst>
              <a:ext uri="{FF2B5EF4-FFF2-40B4-BE49-F238E27FC236}">
                <a16:creationId xmlns:a16="http://schemas.microsoft.com/office/drawing/2014/main" id="{BB968BD2-E0CC-4E13-9CE2-FB97E5D380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27865" y="2814411"/>
            <a:ext cx="315122" cy="315356"/>
          </a:xfrm>
          <a:prstGeom prst="rect">
            <a:avLst/>
          </a:prstGeom>
        </p:spPr>
      </p:pic>
      <p:sp>
        <p:nvSpPr>
          <p:cNvPr id="42" name="Oval 41">
            <a:extLst>
              <a:ext uri="{FF2B5EF4-FFF2-40B4-BE49-F238E27FC236}">
                <a16:creationId xmlns:a16="http://schemas.microsoft.com/office/drawing/2014/main" id="{14D2A168-6F93-4C30-A67B-6F87BFEACA0F}"/>
              </a:ext>
            </a:extLst>
          </p:cNvPr>
          <p:cNvSpPr/>
          <p:nvPr/>
        </p:nvSpPr>
        <p:spPr>
          <a:xfrm>
            <a:off x="5166852" y="2678472"/>
            <a:ext cx="586798" cy="587235"/>
          </a:xfrm>
          <a:prstGeom prst="ellipse">
            <a:avLst/>
          </a:prstGeom>
          <a:solidFill>
            <a:schemeClr val="accent3">
              <a:lumMod val="40000"/>
              <a:lumOff val="6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err="1">
              <a:solidFill>
                <a:schemeClr val="tx1"/>
              </a:solidFill>
            </a:endParaRPr>
          </a:p>
        </p:txBody>
      </p:sp>
      <p:pic>
        <p:nvPicPr>
          <p:cNvPr id="43" name="CustomIcon">
            <a:extLst>
              <a:ext uri="{FF2B5EF4-FFF2-40B4-BE49-F238E27FC236}">
                <a16:creationId xmlns:a16="http://schemas.microsoft.com/office/drawing/2014/main" id="{C4DD5381-62B1-4B25-B5F3-801F392C291B}"/>
              </a:ext>
            </a:extLst>
          </p:cNvPr>
          <p:cNvPicPr>
            <a:picLocks/>
          </p:cNvPicPr>
          <p:nvPr>
            <p:custDataLst>
              <p:tags r:id="rId1"/>
            </p:custDataLst>
          </p:nvPr>
        </p:nvPicPr>
        <p:blipFill>
          <a:blip r:embed="rId11">
            <a:extLst>
              <a:ext uri="{96DAC541-7B7A-43D3-8B79-37D633B846F1}">
                <asvg:svgBlip xmlns:asvg="http://schemas.microsoft.com/office/drawing/2016/SVG/main" r:embed="rId12"/>
              </a:ext>
            </a:extLst>
          </a:blip>
          <a:stretch>
            <a:fillRect/>
          </a:stretch>
        </p:blipFill>
        <p:spPr>
          <a:xfrm>
            <a:off x="5302690" y="2814411"/>
            <a:ext cx="315122" cy="315356"/>
          </a:xfrm>
          <a:prstGeom prst="rect">
            <a:avLst/>
          </a:prstGeom>
        </p:spPr>
      </p:pic>
      <p:sp>
        <p:nvSpPr>
          <p:cNvPr id="44" name="Oval 43">
            <a:extLst>
              <a:ext uri="{FF2B5EF4-FFF2-40B4-BE49-F238E27FC236}">
                <a16:creationId xmlns:a16="http://schemas.microsoft.com/office/drawing/2014/main" id="{2623F45B-9F6C-4EBD-97D4-CA9D72CB81B5}"/>
              </a:ext>
            </a:extLst>
          </p:cNvPr>
          <p:cNvSpPr/>
          <p:nvPr/>
        </p:nvSpPr>
        <p:spPr>
          <a:xfrm>
            <a:off x="6541677" y="2678472"/>
            <a:ext cx="586798" cy="587235"/>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err="1">
              <a:solidFill>
                <a:schemeClr val="tx1"/>
              </a:solidFill>
            </a:endParaRPr>
          </a:p>
        </p:txBody>
      </p:sp>
      <p:pic>
        <p:nvPicPr>
          <p:cNvPr id="45" name="CustomIcon">
            <a:extLst>
              <a:ext uri="{FF2B5EF4-FFF2-40B4-BE49-F238E27FC236}">
                <a16:creationId xmlns:a16="http://schemas.microsoft.com/office/drawing/2014/main" id="{CEF9BA74-2589-40D8-8F40-FDACC4CEBA37}"/>
              </a:ext>
            </a:extLst>
          </p:cNvPr>
          <p:cNvPicPr>
            <a:picLocks/>
          </p:cNvPicPr>
          <p:nvPr>
            <p:custDataLst>
              <p:tags r:id="rId2"/>
            </p:custDataLst>
          </p:nvPr>
        </p:nvPicPr>
        <p:blipFill>
          <a:blip r:embed="rId13">
            <a:extLst>
              <a:ext uri="{96DAC541-7B7A-43D3-8B79-37D633B846F1}">
                <asvg:svgBlip xmlns:asvg="http://schemas.microsoft.com/office/drawing/2016/SVG/main" r:embed="rId14"/>
              </a:ext>
            </a:extLst>
          </a:blip>
          <a:stretch>
            <a:fillRect/>
          </a:stretch>
        </p:blipFill>
        <p:spPr>
          <a:xfrm>
            <a:off x="6677515" y="2814411"/>
            <a:ext cx="315122" cy="315356"/>
          </a:xfrm>
          <a:prstGeom prst="rect">
            <a:avLst/>
          </a:prstGeom>
        </p:spPr>
      </p:pic>
      <p:sp>
        <p:nvSpPr>
          <p:cNvPr id="46" name="Oval 45">
            <a:extLst>
              <a:ext uri="{FF2B5EF4-FFF2-40B4-BE49-F238E27FC236}">
                <a16:creationId xmlns:a16="http://schemas.microsoft.com/office/drawing/2014/main" id="{6A068839-7DFB-4FAB-94AA-398835FD65F3}"/>
              </a:ext>
            </a:extLst>
          </p:cNvPr>
          <p:cNvSpPr/>
          <p:nvPr/>
        </p:nvSpPr>
        <p:spPr>
          <a:xfrm>
            <a:off x="2417202" y="2678472"/>
            <a:ext cx="586798" cy="587235"/>
          </a:xfrm>
          <a:prstGeom prst="ellipse">
            <a:avLst/>
          </a:prstGeom>
          <a:solidFill>
            <a:schemeClr val="accent3">
              <a:lumMod val="40000"/>
              <a:lumOff val="6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err="1">
              <a:solidFill>
                <a:schemeClr val="tx1"/>
              </a:solidFill>
            </a:endParaRPr>
          </a:p>
        </p:txBody>
      </p:sp>
      <p:pic>
        <p:nvPicPr>
          <p:cNvPr id="47" name="CustomIcon">
            <a:extLst>
              <a:ext uri="{FF2B5EF4-FFF2-40B4-BE49-F238E27FC236}">
                <a16:creationId xmlns:a16="http://schemas.microsoft.com/office/drawing/2014/main" id="{98AD6506-BDBB-4F6E-8CF3-B54303F20988}"/>
              </a:ext>
            </a:extLst>
          </p:cNvPr>
          <p:cNvPicPr>
            <a:picLocks/>
          </p:cNvPicPr>
          <p:nvPr>
            <p:custDataLst>
              <p:tags r:id="rId3"/>
            </p:custDataLst>
          </p:nvPr>
        </p:nvPicPr>
        <p:blipFill>
          <a:blip r:embed="rId15">
            <a:extLst>
              <a:ext uri="{96DAC541-7B7A-43D3-8B79-37D633B846F1}">
                <asvg:svgBlip xmlns:asvg="http://schemas.microsoft.com/office/drawing/2016/SVG/main" r:embed="rId16"/>
              </a:ext>
            </a:extLst>
          </a:blip>
          <a:stretch>
            <a:fillRect/>
          </a:stretch>
        </p:blipFill>
        <p:spPr>
          <a:xfrm>
            <a:off x="2553040" y="2809973"/>
            <a:ext cx="315122" cy="315356"/>
          </a:xfrm>
          <a:prstGeom prst="rect">
            <a:avLst/>
          </a:prstGeom>
        </p:spPr>
      </p:pic>
      <p:sp>
        <p:nvSpPr>
          <p:cNvPr id="48" name="Oval 47">
            <a:extLst>
              <a:ext uri="{FF2B5EF4-FFF2-40B4-BE49-F238E27FC236}">
                <a16:creationId xmlns:a16="http://schemas.microsoft.com/office/drawing/2014/main" id="{28239264-171C-49E1-9CDA-9DA91D9E1A73}"/>
              </a:ext>
            </a:extLst>
          </p:cNvPr>
          <p:cNvSpPr/>
          <p:nvPr/>
        </p:nvSpPr>
        <p:spPr>
          <a:xfrm>
            <a:off x="9291328" y="2678472"/>
            <a:ext cx="586798" cy="587235"/>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err="1">
              <a:solidFill>
                <a:schemeClr val="tx1"/>
              </a:solidFill>
            </a:endParaRPr>
          </a:p>
        </p:txBody>
      </p:sp>
      <p:pic>
        <p:nvPicPr>
          <p:cNvPr id="49" name="Graphic 48">
            <a:extLst>
              <a:ext uri="{FF2B5EF4-FFF2-40B4-BE49-F238E27FC236}">
                <a16:creationId xmlns:a16="http://schemas.microsoft.com/office/drawing/2014/main" id="{119F873C-0EE9-4C4A-BF58-8E3577D3D3B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459485" y="2814411"/>
            <a:ext cx="315122" cy="315356"/>
          </a:xfrm>
          <a:prstGeom prst="rect">
            <a:avLst/>
          </a:prstGeom>
        </p:spPr>
      </p:pic>
      <p:sp>
        <p:nvSpPr>
          <p:cNvPr id="50" name="Oval 49">
            <a:extLst>
              <a:ext uri="{FF2B5EF4-FFF2-40B4-BE49-F238E27FC236}">
                <a16:creationId xmlns:a16="http://schemas.microsoft.com/office/drawing/2014/main" id="{6CA10705-93FB-48DC-96E2-6791C7109EFF}"/>
              </a:ext>
            </a:extLst>
          </p:cNvPr>
          <p:cNvSpPr/>
          <p:nvPr/>
        </p:nvSpPr>
        <p:spPr>
          <a:xfrm>
            <a:off x="7916502" y="2678472"/>
            <a:ext cx="586798" cy="587235"/>
          </a:xfrm>
          <a:prstGeom prst="ellipse">
            <a:avLst/>
          </a:prstGeom>
          <a:solidFill>
            <a:schemeClr val="accent3">
              <a:lumMod val="40000"/>
              <a:lumOff val="6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err="1">
              <a:solidFill>
                <a:schemeClr val="tx1"/>
              </a:solidFill>
            </a:endParaRPr>
          </a:p>
        </p:txBody>
      </p:sp>
      <p:pic>
        <p:nvPicPr>
          <p:cNvPr id="51" name="CustomIcon">
            <a:extLst>
              <a:ext uri="{FF2B5EF4-FFF2-40B4-BE49-F238E27FC236}">
                <a16:creationId xmlns:a16="http://schemas.microsoft.com/office/drawing/2014/main" id="{D986361F-6231-4375-B019-3B8CDBFB6B40}"/>
              </a:ext>
            </a:extLst>
          </p:cNvPr>
          <p:cNvPicPr>
            <a:picLocks/>
          </p:cNvPicPr>
          <p:nvPr>
            <p:custDataLst>
              <p:tags r:id="rId4"/>
            </p:custDataLst>
          </p:nvPr>
        </p:nvPicPr>
        <p:blipFill>
          <a:blip r:embed="rId19">
            <a:extLst>
              <a:ext uri="{96DAC541-7B7A-43D3-8B79-37D633B846F1}">
                <asvg:svgBlip xmlns:asvg="http://schemas.microsoft.com/office/drawing/2016/SVG/main" r:embed="rId20"/>
              </a:ext>
            </a:extLst>
          </a:blip>
          <a:stretch>
            <a:fillRect/>
          </a:stretch>
        </p:blipFill>
        <p:spPr>
          <a:xfrm>
            <a:off x="8052340" y="2814411"/>
            <a:ext cx="315122" cy="315356"/>
          </a:xfrm>
          <a:prstGeom prst="rect">
            <a:avLst/>
          </a:prstGeom>
        </p:spPr>
      </p:pic>
      <p:sp>
        <p:nvSpPr>
          <p:cNvPr id="52" name="Title 1">
            <a:extLst>
              <a:ext uri="{FF2B5EF4-FFF2-40B4-BE49-F238E27FC236}">
                <a16:creationId xmlns:a16="http://schemas.microsoft.com/office/drawing/2014/main" id="{CAD0658B-2997-66E5-A378-5FA10C070CEF}"/>
              </a:ext>
            </a:extLst>
          </p:cNvPr>
          <p:cNvSpPr txBox="1">
            <a:spLocks/>
          </p:cNvSpPr>
          <p:nvPr/>
        </p:nvSpPr>
        <p:spPr>
          <a:xfrm>
            <a:off x="375802" y="282794"/>
            <a:ext cx="11440396" cy="86990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dirty="0">
                <a:solidFill>
                  <a:schemeClr val="accent1"/>
                </a:solidFill>
                <a:ea typeface="+mn-ea"/>
                <a:cs typeface="+mn-cs"/>
              </a:rPr>
              <a:t>Un schéma à dose unique pourrait résoudre les problèmes de mise en œuvre</a:t>
            </a:r>
          </a:p>
        </p:txBody>
      </p:sp>
    </p:spTree>
    <p:extLst>
      <p:ext uri="{BB962C8B-B14F-4D97-AF65-F5344CB8AC3E}">
        <p14:creationId xmlns:p14="http://schemas.microsoft.com/office/powerpoint/2010/main" val="1672507278"/>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051BB0-DAA8-4715-8030-3A9D42A0F641}"/>
              </a:ext>
            </a:extLst>
          </p:cNvPr>
          <p:cNvSpPr/>
          <p:nvPr/>
        </p:nvSpPr>
        <p:spPr>
          <a:xfrm>
            <a:off x="501416" y="728260"/>
            <a:ext cx="5745271" cy="5401479"/>
          </a:xfrm>
          <a:prstGeom prst="rect">
            <a:avLst/>
          </a:prstGeom>
        </p:spPr>
        <p:txBody>
          <a:bodyPr wrap="square" lIns="91440" tIns="45720" rIns="91440" bIns="45720" anchor="t">
            <a:spAutoFit/>
          </a:bodyPr>
          <a:lstStyle/>
          <a:p>
            <a:pPr>
              <a:spcBef>
                <a:spcPts val="600"/>
              </a:spcBef>
              <a:spcAft>
                <a:spcPts val="600"/>
              </a:spcAft>
            </a:pPr>
            <a:r>
              <a:rPr lang="fr-FR" sz="2000" b="1" dirty="0"/>
              <a:t>La vaccination anti-HPV à dose unique : </a:t>
            </a:r>
          </a:p>
          <a:p>
            <a:pPr marL="285750" indent="-285750">
              <a:buFont typeface="Arial" panose="020B0604020202020204" pitchFamily="34" charset="0"/>
              <a:buChar char="•"/>
            </a:pPr>
            <a:r>
              <a:rPr lang="fr-FR" sz="2000" dirty="0"/>
              <a:t>Accélérer l’introduction pour les pays qui n’ont pas encore introduit le vaccin anti-HPV.</a:t>
            </a:r>
          </a:p>
          <a:p>
            <a:endParaRPr lang="fr-FR" sz="2000" dirty="0"/>
          </a:p>
          <a:p>
            <a:pPr marL="285750" indent="-285750">
              <a:buFont typeface="Arial" panose="020B0604020202020204" pitchFamily="34" charset="0"/>
              <a:buChar char="•"/>
            </a:pPr>
            <a:r>
              <a:rPr lang="fr-FR" sz="2000" dirty="0"/>
              <a:t>Favoriser de nouvelles options pour les programmes nationaux actuels en simplifiant la distribution, en réduisant les coûts des programmes et en augmentant potentiellement la couverture.</a:t>
            </a:r>
          </a:p>
          <a:p>
            <a:endParaRPr lang="fr-FR" sz="2000" dirty="0"/>
          </a:p>
          <a:p>
            <a:pPr marL="285750" indent="-285750">
              <a:buFont typeface="Arial" panose="020B0604020202020204" pitchFamily="34" charset="0"/>
              <a:buChar char="•"/>
            </a:pPr>
            <a:r>
              <a:rPr lang="fr-FR" sz="2000" dirty="0"/>
              <a:t>Réduire le risque de pénurie et de difficultés de distribution, comme celles rencontrées lors de la pandémie de COVID-19.</a:t>
            </a:r>
          </a:p>
          <a:p>
            <a:endParaRPr lang="fr-FR" sz="2000" dirty="0"/>
          </a:p>
          <a:p>
            <a:pPr marL="285750" indent="-285750">
              <a:buFont typeface="Arial" panose="020B0604020202020204" pitchFamily="34" charset="0"/>
              <a:buChar char="•"/>
            </a:pPr>
            <a:r>
              <a:rPr lang="fr-FR" sz="2000" dirty="0"/>
              <a:t>Accélérer la réalisation de l’objectif de vaccination de l’initiative de l’OMS pour l’élimination du cancer du col de l’utérus.</a:t>
            </a:r>
          </a:p>
        </p:txBody>
      </p:sp>
      <p:sp>
        <p:nvSpPr>
          <p:cNvPr id="3" name="Title 1">
            <a:extLst>
              <a:ext uri="{FF2B5EF4-FFF2-40B4-BE49-F238E27FC236}">
                <a16:creationId xmlns:a16="http://schemas.microsoft.com/office/drawing/2014/main" id="{196D65E9-BFB9-45B8-B6F7-F3DE780CC994}"/>
              </a:ext>
            </a:extLst>
          </p:cNvPr>
          <p:cNvSpPr txBox="1">
            <a:spLocks/>
          </p:cNvSpPr>
          <p:nvPr/>
        </p:nvSpPr>
        <p:spPr>
          <a:xfrm>
            <a:off x="200042" y="114300"/>
            <a:ext cx="6046645" cy="738455"/>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dirty="0">
                <a:solidFill>
                  <a:schemeClr val="accent1"/>
                </a:solidFill>
                <a:ea typeface="+mn-ea"/>
                <a:cs typeface="+mn-cs"/>
              </a:rPr>
              <a:t>Élargir l’accès aux vaccins anti-HPV</a:t>
            </a:r>
          </a:p>
        </p:txBody>
      </p:sp>
      <p:pic>
        <p:nvPicPr>
          <p:cNvPr id="8" name="Picture 7">
            <a:extLst>
              <a:ext uri="{FF2B5EF4-FFF2-40B4-BE49-F238E27FC236}">
                <a16:creationId xmlns:a16="http://schemas.microsoft.com/office/drawing/2014/main" id="{B1D54EBF-D2FF-47CF-A165-E7CB44362EF5}"/>
              </a:ext>
            </a:extLst>
          </p:cNvPr>
          <p:cNvPicPr>
            <a:picLocks noChangeAspect="1"/>
          </p:cNvPicPr>
          <p:nvPr/>
        </p:nvPicPr>
        <p:blipFill>
          <a:blip r:embed="rId3">
            <a:extLst>
              <a:ext uri="{28A0092B-C50C-407E-A947-70E740481C1C}">
                <a14:useLocalDpi xmlns:a14="http://schemas.microsoft.com/office/drawing/2010/main" val="0"/>
              </a:ext>
            </a:extLst>
          </a:blip>
          <a:srcRect l="20866" r="20866"/>
          <a:stretch/>
        </p:blipFill>
        <p:spPr>
          <a:xfrm>
            <a:off x="6246688" y="-1"/>
            <a:ext cx="5945312" cy="6421349"/>
          </a:xfrm>
          <a:prstGeom prst="rect">
            <a:avLst/>
          </a:prstGeom>
        </p:spPr>
      </p:pic>
    </p:spTree>
    <p:extLst>
      <p:ext uri="{BB962C8B-B14F-4D97-AF65-F5344CB8AC3E}">
        <p14:creationId xmlns:p14="http://schemas.microsoft.com/office/powerpoint/2010/main" val="5821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694" y="256725"/>
            <a:ext cx="10515600" cy="839414"/>
          </a:xfrm>
        </p:spPr>
        <p:txBody>
          <a:bodyPr lIns="91440" tIns="45720" rIns="91440" bIns="45720" anchor="t"/>
          <a:lstStyle/>
          <a:p>
            <a:r>
              <a:rPr lang="en-US" sz="3200" dirty="0">
                <a:solidFill>
                  <a:schemeClr val="accent1"/>
                </a:solidFill>
                <a:ea typeface="+mn-ea"/>
                <a:cs typeface="+mn-cs"/>
              </a:rPr>
              <a:t>A </a:t>
            </a:r>
            <a:r>
              <a:rPr lang="en-US" sz="3200" dirty="0" err="1">
                <a:solidFill>
                  <a:schemeClr val="accent1"/>
                </a:solidFill>
                <a:ea typeface="+mn-ea"/>
                <a:cs typeface="+mn-cs"/>
              </a:rPr>
              <a:t>propos</a:t>
            </a:r>
            <a:r>
              <a:rPr lang="en-US" sz="3200" dirty="0">
                <a:solidFill>
                  <a:schemeClr val="accent1"/>
                </a:solidFill>
                <a:ea typeface="+mn-ea"/>
                <a:cs typeface="+mn-cs"/>
              </a:rPr>
              <a:t> du consortium sur la vaccination HPV à dose unique</a:t>
            </a:r>
          </a:p>
        </p:txBody>
      </p:sp>
      <p:sp>
        <p:nvSpPr>
          <p:cNvPr id="4" name="Content Placeholder 3"/>
          <p:cNvSpPr>
            <a:spLocks noGrp="1"/>
          </p:cNvSpPr>
          <p:nvPr>
            <p:ph sz="half" idx="2"/>
          </p:nvPr>
        </p:nvSpPr>
        <p:spPr>
          <a:xfrm>
            <a:off x="504903" y="1018820"/>
            <a:ext cx="7594150" cy="5160824"/>
          </a:xfrm>
        </p:spPr>
        <p:txBody>
          <a:bodyPr lIns="91440" tIns="45720" rIns="91440" bIns="45720" anchor="t">
            <a:normAutofit fontScale="32500" lnSpcReduction="20000"/>
          </a:bodyPr>
          <a:lstStyle/>
          <a:p>
            <a:pPr marL="0" indent="0">
              <a:lnSpc>
                <a:spcPct val="100000"/>
              </a:lnSpc>
              <a:spcBef>
                <a:spcPts val="600"/>
              </a:spcBef>
              <a:spcAft>
                <a:spcPts val="600"/>
              </a:spcAft>
              <a:buNone/>
            </a:pPr>
            <a:r>
              <a:rPr lang="en-US" sz="8000" u="sng" dirty="0"/>
              <a:t>Institutions </a:t>
            </a:r>
            <a:r>
              <a:rPr lang="en-US" sz="8000" u="sng" dirty="0" err="1"/>
              <a:t>membres</a:t>
            </a:r>
            <a:r>
              <a:rPr lang="en-US" sz="8000" u="sng" dirty="0"/>
              <a:t> du consortium</a:t>
            </a:r>
            <a:r>
              <a:rPr lang="en-US" sz="8000" dirty="0"/>
              <a:t>: </a:t>
            </a:r>
          </a:p>
          <a:p>
            <a:pPr>
              <a:lnSpc>
                <a:spcPct val="100000"/>
              </a:lnSpc>
              <a:spcBef>
                <a:spcPts val="600"/>
              </a:spcBef>
              <a:spcAft>
                <a:spcPts val="600"/>
              </a:spcAft>
            </a:pPr>
            <a:r>
              <a:rPr lang="en-US" sz="8000" dirty="0"/>
              <a:t>PATH</a:t>
            </a:r>
          </a:p>
          <a:p>
            <a:pPr>
              <a:lnSpc>
                <a:spcPct val="100000"/>
              </a:lnSpc>
              <a:spcBef>
                <a:spcPts val="600"/>
              </a:spcBef>
              <a:spcAft>
                <a:spcPts val="600"/>
              </a:spcAft>
            </a:pPr>
            <a:r>
              <a:rPr lang="en-US" sz="8000" dirty="0"/>
              <a:t>Harvard University</a:t>
            </a:r>
          </a:p>
          <a:p>
            <a:pPr>
              <a:lnSpc>
                <a:spcPct val="100000"/>
              </a:lnSpc>
              <a:spcBef>
                <a:spcPts val="600"/>
              </a:spcBef>
              <a:spcAft>
                <a:spcPts val="600"/>
              </a:spcAft>
            </a:pPr>
            <a:r>
              <a:rPr lang="en-US" sz="8000" dirty="0"/>
              <a:t>London School of Hygiene &amp; Tropical Medicine</a:t>
            </a:r>
          </a:p>
          <a:p>
            <a:pPr>
              <a:lnSpc>
                <a:spcPct val="100000"/>
              </a:lnSpc>
              <a:spcBef>
                <a:spcPts val="600"/>
              </a:spcBef>
              <a:spcAft>
                <a:spcPts val="600"/>
              </a:spcAft>
            </a:pPr>
            <a:r>
              <a:rPr lang="en-US" sz="8000" dirty="0"/>
              <a:t>Université Laval</a:t>
            </a:r>
          </a:p>
          <a:p>
            <a:pPr>
              <a:lnSpc>
                <a:spcPct val="100000"/>
              </a:lnSpc>
              <a:spcBef>
                <a:spcPts val="600"/>
              </a:spcBef>
              <a:spcAft>
                <a:spcPts val="600"/>
              </a:spcAft>
            </a:pPr>
            <a:r>
              <a:rPr lang="en-US" sz="8000" dirty="0"/>
              <a:t>University of British Columbia </a:t>
            </a:r>
          </a:p>
          <a:p>
            <a:pPr>
              <a:lnSpc>
                <a:spcPct val="100000"/>
              </a:lnSpc>
              <a:spcBef>
                <a:spcPts val="600"/>
              </a:spcBef>
              <a:spcAft>
                <a:spcPts val="600"/>
              </a:spcAft>
            </a:pPr>
            <a:r>
              <a:rPr lang="en-US" sz="8000" dirty="0"/>
              <a:t>US Centers for Disease Control and Prevention </a:t>
            </a:r>
          </a:p>
          <a:p>
            <a:pPr>
              <a:lnSpc>
                <a:spcPct val="100000"/>
              </a:lnSpc>
              <a:spcBef>
                <a:spcPts val="600"/>
              </a:spcBef>
              <a:spcAft>
                <a:spcPts val="600"/>
              </a:spcAft>
            </a:pPr>
            <a:r>
              <a:rPr lang="en-US" sz="8000" dirty="0"/>
              <a:t>US National Cancer Institute</a:t>
            </a:r>
          </a:p>
          <a:p>
            <a:pPr>
              <a:lnSpc>
                <a:spcPct val="100000"/>
              </a:lnSpc>
              <a:spcBef>
                <a:spcPts val="600"/>
              </a:spcBef>
              <a:spcAft>
                <a:spcPts val="600"/>
              </a:spcAft>
            </a:pPr>
            <a:r>
              <a:rPr lang="en-US" sz="8000" dirty="0"/>
              <a:t>Wits Reproductive Health and HIV Institute</a:t>
            </a:r>
          </a:p>
          <a:p>
            <a:pPr>
              <a:lnSpc>
                <a:spcPct val="100000"/>
              </a:lnSpc>
              <a:spcBef>
                <a:spcPts val="600"/>
              </a:spcBef>
              <a:spcAft>
                <a:spcPts val="600"/>
              </a:spcAft>
            </a:pPr>
            <a:r>
              <a:rPr lang="en-US" sz="8000" dirty="0"/>
              <a:t>Kirby Institute at University of New South Wales</a:t>
            </a:r>
          </a:p>
          <a:p>
            <a:pPr marL="0" indent="0">
              <a:lnSpc>
                <a:spcPct val="100000"/>
              </a:lnSpc>
              <a:spcBef>
                <a:spcPts val="600"/>
              </a:spcBef>
              <a:spcAft>
                <a:spcPts val="600"/>
              </a:spcAft>
              <a:buNone/>
            </a:pPr>
            <a:endParaRPr lang="en-US" sz="8000" dirty="0"/>
          </a:p>
          <a:p>
            <a:pPr>
              <a:lnSpc>
                <a:spcPct val="100000"/>
              </a:lnSpc>
              <a:spcBef>
                <a:spcPts val="600"/>
              </a:spcBef>
              <a:spcAft>
                <a:spcPts val="600"/>
              </a:spcAft>
            </a:pPr>
            <a:endParaRPr lang="en-US" sz="2400" dirty="0"/>
          </a:p>
          <a:p>
            <a:pPr>
              <a:lnSpc>
                <a:spcPct val="100000"/>
              </a:lnSpc>
              <a:spcBef>
                <a:spcPts val="600"/>
              </a:spcBef>
              <a:spcAft>
                <a:spcPts val="600"/>
              </a:spcAft>
            </a:pPr>
            <a:endParaRPr lang="en-US" sz="2400" dirty="0"/>
          </a:p>
          <a:p>
            <a:endParaRPr lang="en-US" sz="1600" dirty="0"/>
          </a:p>
        </p:txBody>
      </p:sp>
      <p:pic>
        <p:nvPicPr>
          <p:cNvPr id="5" name="Picture 4">
            <a:extLst>
              <a:ext uri="{FF2B5EF4-FFF2-40B4-BE49-F238E27FC236}">
                <a16:creationId xmlns:a16="http://schemas.microsoft.com/office/drawing/2014/main" id="{6A1B2875-D2E0-432C-AF83-A7B3596AB9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16262" y="1018820"/>
            <a:ext cx="3450014" cy="4876406"/>
          </a:xfrm>
          <a:prstGeom prst="rect">
            <a:avLst/>
          </a:prstGeom>
          <a:ln>
            <a:solidFill>
              <a:schemeClr val="accent1"/>
            </a:solidFill>
          </a:ln>
        </p:spPr>
      </p:pic>
    </p:spTree>
    <p:extLst>
      <p:ext uri="{BB962C8B-B14F-4D97-AF65-F5344CB8AC3E}">
        <p14:creationId xmlns:p14="http://schemas.microsoft.com/office/powerpoint/2010/main" val="21345556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86"/>
        <p:cNvGrpSpPr/>
        <p:nvPr/>
      </p:nvGrpSpPr>
      <p:grpSpPr>
        <a:xfrm>
          <a:off x="0" y="0"/>
          <a:ext cx="0" cy="0"/>
          <a:chOff x="0" y="0"/>
          <a:chExt cx="0" cy="0"/>
        </a:xfrm>
      </p:grpSpPr>
      <p:sp>
        <p:nvSpPr>
          <p:cNvPr id="2487" name="Google Shape;2487;p251"/>
          <p:cNvSpPr/>
          <p:nvPr/>
        </p:nvSpPr>
        <p:spPr>
          <a:xfrm>
            <a:off x="428921" y="1045029"/>
            <a:ext cx="11763200" cy="5813200"/>
          </a:xfrm>
          <a:prstGeom prst="rect">
            <a:avLst/>
          </a:prstGeom>
          <a:solidFill>
            <a:schemeClr val="lt2"/>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2488" name="Google Shape;2488;p251"/>
          <p:cNvSpPr txBox="1">
            <a:spLocks noGrp="1"/>
          </p:cNvSpPr>
          <p:nvPr>
            <p:ph type="sldNum" idx="12"/>
          </p:nvPr>
        </p:nvSpPr>
        <p:spPr>
          <a:xfrm>
            <a:off x="8610600" y="6356351"/>
            <a:ext cx="2743200" cy="365200"/>
          </a:xfrm>
          <a:prstGeom prst="rect">
            <a:avLst/>
          </a:prstGeom>
          <a:noFill/>
          <a:ln>
            <a:noFill/>
          </a:ln>
        </p:spPr>
        <p:txBody>
          <a:bodyPr spcFirstLastPara="1" wrap="square" lIns="91433" tIns="45700" rIns="91433" bIns="45700" anchor="ctr" anchorCtr="0">
            <a:noAutofit/>
          </a:bodyPr>
          <a:lstStyle/>
          <a:p>
            <a:pPr algn="r"/>
            <a:fld id="{00000000-1234-1234-1234-123412341234}" type="slidenum">
              <a:rPr lang="en"/>
              <a:pPr algn="r"/>
              <a:t>30</a:t>
            </a:fld>
            <a:endParaRPr/>
          </a:p>
        </p:txBody>
      </p:sp>
      <p:sp>
        <p:nvSpPr>
          <p:cNvPr id="2489" name="Google Shape;2489;p251"/>
          <p:cNvSpPr txBox="1"/>
          <p:nvPr/>
        </p:nvSpPr>
        <p:spPr>
          <a:xfrm>
            <a:off x="8610600" y="6356351"/>
            <a:ext cx="2743200" cy="365200"/>
          </a:xfrm>
          <a:prstGeom prst="rect">
            <a:avLst/>
          </a:prstGeom>
          <a:noFill/>
          <a:ln>
            <a:noFill/>
          </a:ln>
        </p:spPr>
        <p:txBody>
          <a:bodyPr spcFirstLastPara="1" wrap="square" lIns="91433" tIns="45700" rIns="91433" bIns="45700" anchor="ctr" anchorCtr="0">
            <a:noAutofit/>
          </a:bodyPr>
          <a:lstStyle/>
          <a:p>
            <a:pPr algn="r"/>
            <a:fld id="{00000000-1234-1234-1234-123412341234}" type="slidenum">
              <a:rPr lang="en" sz="1200">
                <a:solidFill>
                  <a:srgbClr val="888888"/>
                </a:solidFill>
                <a:latin typeface="Calibri"/>
                <a:ea typeface="Calibri"/>
                <a:cs typeface="Calibri"/>
                <a:sym typeface="Calibri"/>
              </a:rPr>
              <a:pPr algn="r"/>
              <a:t>30</a:t>
            </a:fld>
            <a:endParaRPr sz="1200">
              <a:solidFill>
                <a:srgbClr val="888888"/>
              </a:solidFill>
              <a:latin typeface="Calibri"/>
              <a:ea typeface="Calibri"/>
              <a:cs typeface="Calibri"/>
              <a:sym typeface="Calibri"/>
            </a:endParaRPr>
          </a:p>
        </p:txBody>
      </p:sp>
      <p:sp>
        <p:nvSpPr>
          <p:cNvPr id="2490" name="Google Shape;2490;p251"/>
          <p:cNvSpPr txBox="1">
            <a:spLocks noGrp="1"/>
          </p:cNvSpPr>
          <p:nvPr>
            <p:ph type="title"/>
          </p:nvPr>
        </p:nvSpPr>
        <p:spPr>
          <a:xfrm>
            <a:off x="343647" y="0"/>
            <a:ext cx="12634000" cy="1044800"/>
          </a:xfrm>
          <a:prstGeom prst="rect">
            <a:avLst/>
          </a:prstGeom>
          <a:noFill/>
          <a:ln>
            <a:noFill/>
          </a:ln>
        </p:spPr>
        <p:txBody>
          <a:bodyPr spcFirstLastPara="1" wrap="square" lIns="91433" tIns="45700" rIns="91433" bIns="45700" anchor="ctr" anchorCtr="0">
            <a:noAutofit/>
          </a:bodyPr>
          <a:lstStyle/>
          <a:p>
            <a:pPr algn="ctr">
              <a:spcBef>
                <a:spcPts val="0"/>
              </a:spcBef>
              <a:buClr>
                <a:schemeClr val="dk1"/>
              </a:buClr>
              <a:buSzPts val="2600"/>
            </a:pPr>
            <a:r>
              <a:rPr lang="en" sz="3200" b="1" dirty="0"/>
              <a:t>48 pays ont adopté le schéma à dose unique (Mai 2024)</a:t>
            </a:r>
            <a:endParaRPr dirty="0"/>
          </a:p>
        </p:txBody>
      </p:sp>
      <p:pic>
        <p:nvPicPr>
          <p:cNvPr id="2493" name="Google Shape;2493;p251"/>
          <p:cNvPicPr preferRelativeResize="0"/>
          <p:nvPr/>
        </p:nvPicPr>
        <p:blipFill rotWithShape="1">
          <a:blip r:embed="rId3">
            <a:alphaModFix/>
          </a:blip>
          <a:srcRect/>
          <a:stretch/>
        </p:blipFill>
        <p:spPr>
          <a:xfrm>
            <a:off x="2107865" y="1212815"/>
            <a:ext cx="8618257" cy="547762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405E5-3EA2-B4BE-5AB2-F6551464CB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365A34-496B-6C4E-8F65-2323EDA88FBF}"/>
              </a:ext>
            </a:extLst>
          </p:cNvPr>
          <p:cNvSpPr>
            <a:spLocks noGrp="1"/>
          </p:cNvSpPr>
          <p:nvPr>
            <p:ph type="title"/>
          </p:nvPr>
        </p:nvSpPr>
        <p:spPr/>
        <p:txBody>
          <a:bodyPr/>
          <a:lstStyle/>
          <a:p>
            <a:pPr algn="ctr"/>
            <a:r>
              <a:rPr lang="en-US" sz="4000" b="1" dirty="0"/>
              <a:t>MERCI</a:t>
            </a:r>
            <a:br>
              <a:rPr lang="en-US" sz="4000" b="1" dirty="0"/>
            </a:br>
            <a:endParaRPr lang="en-US" sz="4000" b="1" dirty="0"/>
          </a:p>
        </p:txBody>
      </p:sp>
    </p:spTree>
    <p:extLst>
      <p:ext uri="{BB962C8B-B14F-4D97-AF65-F5344CB8AC3E}">
        <p14:creationId xmlns:p14="http://schemas.microsoft.com/office/powerpoint/2010/main" val="4980405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EE327-C997-4A42-A384-7AE2A3F0AACB}"/>
              </a:ext>
            </a:extLst>
          </p:cNvPr>
          <p:cNvSpPr>
            <a:spLocks noGrp="1"/>
          </p:cNvSpPr>
          <p:nvPr>
            <p:ph type="title"/>
          </p:nvPr>
        </p:nvSpPr>
        <p:spPr>
          <a:xfrm>
            <a:off x="0" y="-108215"/>
            <a:ext cx="10576400" cy="517237"/>
          </a:xfrm>
        </p:spPr>
        <p:txBody>
          <a:bodyPr>
            <a:normAutofit/>
          </a:bodyPr>
          <a:lstStyle/>
          <a:p>
            <a:pPr algn="ctr"/>
            <a:r>
              <a:rPr lang="en-US" sz="1867" dirty="0"/>
              <a:t>Situation sur la </a:t>
            </a:r>
            <a:r>
              <a:rPr lang="en-US" sz="1867" dirty="0" err="1"/>
              <a:t>prise</a:t>
            </a:r>
            <a:r>
              <a:rPr lang="en-US" sz="1867" dirty="0"/>
              <a:t> de </a:t>
            </a:r>
            <a:r>
              <a:rPr lang="en-US" sz="1867" dirty="0" err="1"/>
              <a:t>décision</a:t>
            </a:r>
            <a:r>
              <a:rPr lang="en-US" sz="1867" dirty="0"/>
              <a:t> sur la dose unique par </a:t>
            </a:r>
            <a:r>
              <a:rPr lang="en-US" sz="1867" dirty="0" err="1"/>
              <a:t>région</a:t>
            </a:r>
            <a:r>
              <a:rPr lang="en-US" sz="1867" dirty="0"/>
              <a:t>*</a:t>
            </a:r>
          </a:p>
        </p:txBody>
      </p:sp>
      <p:graphicFrame>
        <p:nvGraphicFramePr>
          <p:cNvPr id="3" name="Table 3">
            <a:extLst>
              <a:ext uri="{FF2B5EF4-FFF2-40B4-BE49-F238E27FC236}">
                <a16:creationId xmlns:a16="http://schemas.microsoft.com/office/drawing/2014/main" id="{39289537-B9C1-4331-8A95-03EC7840CD3C}"/>
              </a:ext>
            </a:extLst>
          </p:cNvPr>
          <p:cNvGraphicFramePr>
            <a:graphicFrameLocks noGrp="1"/>
          </p:cNvGraphicFramePr>
          <p:nvPr/>
        </p:nvGraphicFramePr>
        <p:xfrm>
          <a:off x="1379001" y="300040"/>
          <a:ext cx="8910523" cy="5608320"/>
        </p:xfrm>
        <a:graphic>
          <a:graphicData uri="http://schemas.openxmlformats.org/drawingml/2006/table">
            <a:tbl>
              <a:tblPr firstRow="1" bandRow="1">
                <a:tableStyleId>{7DF18680-E054-41AD-8BC1-D1AEF772440D}</a:tableStyleId>
              </a:tblPr>
              <a:tblGrid>
                <a:gridCol w="844917">
                  <a:extLst>
                    <a:ext uri="{9D8B030D-6E8A-4147-A177-3AD203B41FA5}">
                      <a16:colId xmlns:a16="http://schemas.microsoft.com/office/drawing/2014/main" val="1425379030"/>
                    </a:ext>
                  </a:extLst>
                </a:gridCol>
                <a:gridCol w="1412949">
                  <a:extLst>
                    <a:ext uri="{9D8B030D-6E8A-4147-A177-3AD203B41FA5}">
                      <a16:colId xmlns:a16="http://schemas.microsoft.com/office/drawing/2014/main" val="1355415295"/>
                    </a:ext>
                  </a:extLst>
                </a:gridCol>
                <a:gridCol w="1412949">
                  <a:extLst>
                    <a:ext uri="{9D8B030D-6E8A-4147-A177-3AD203B41FA5}">
                      <a16:colId xmlns:a16="http://schemas.microsoft.com/office/drawing/2014/main" val="4116156877"/>
                    </a:ext>
                  </a:extLst>
                </a:gridCol>
                <a:gridCol w="1190849">
                  <a:extLst>
                    <a:ext uri="{9D8B030D-6E8A-4147-A177-3AD203B41FA5}">
                      <a16:colId xmlns:a16="http://schemas.microsoft.com/office/drawing/2014/main" val="2472698707"/>
                    </a:ext>
                  </a:extLst>
                </a:gridCol>
                <a:gridCol w="1729564">
                  <a:extLst>
                    <a:ext uri="{9D8B030D-6E8A-4147-A177-3AD203B41FA5}">
                      <a16:colId xmlns:a16="http://schemas.microsoft.com/office/drawing/2014/main" val="2471721351"/>
                    </a:ext>
                  </a:extLst>
                </a:gridCol>
                <a:gridCol w="1143591">
                  <a:extLst>
                    <a:ext uri="{9D8B030D-6E8A-4147-A177-3AD203B41FA5}">
                      <a16:colId xmlns:a16="http://schemas.microsoft.com/office/drawing/2014/main" val="552500609"/>
                    </a:ext>
                  </a:extLst>
                </a:gridCol>
                <a:gridCol w="1175704">
                  <a:extLst>
                    <a:ext uri="{9D8B030D-6E8A-4147-A177-3AD203B41FA5}">
                      <a16:colId xmlns:a16="http://schemas.microsoft.com/office/drawing/2014/main" val="3651338112"/>
                    </a:ext>
                  </a:extLst>
                </a:gridCol>
              </a:tblGrid>
              <a:tr h="670560">
                <a:tc>
                  <a:txBody>
                    <a:bodyPr/>
                    <a:lstStyle/>
                    <a:p>
                      <a:pPr algn="ctr"/>
                      <a:r>
                        <a:rPr lang="en-US" sz="1200" dirty="0">
                          <a:latin typeface="Calibri" panose="020F0502020204030204" pitchFamily="34" charset="0"/>
                          <a:cs typeface="Calibri" panose="020F0502020204030204" pitchFamily="34" charset="0"/>
                        </a:rPr>
                        <a:t>Region</a:t>
                      </a:r>
                    </a:p>
                  </a:txBody>
                  <a:tcPr marL="121920" marR="121920" marT="60960" marB="60960" anchor="ctr"/>
                </a:tc>
                <a:tc grid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latin typeface="Calibri" panose="020F0502020204030204" pitchFamily="34" charset="0"/>
                          <a:cs typeface="Calibri" panose="020F0502020204030204" pitchFamily="34" charset="0"/>
                        </a:rPr>
                        <a:t>Total countries that have decided to include an HPV vaccine single-dose schedule</a:t>
                      </a:r>
                    </a:p>
                  </a:txBody>
                  <a:tcPr marL="121920" marR="121920" marT="60960" marB="60960" anchor="ctr"/>
                </a:tc>
                <a:tc hMerge="1">
                  <a:txBody>
                    <a:bodyPr/>
                    <a:lstStyle/>
                    <a:p>
                      <a:endParaRPr lang="en-US"/>
                    </a:p>
                  </a:txBody>
                  <a:tcPr/>
                </a:tc>
                <a:tc grid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latin typeface="Calibri" panose="020F0502020204030204" pitchFamily="34" charset="0"/>
                          <a:cs typeface="Calibri" panose="020F0502020204030204" pitchFamily="34" charset="0"/>
                        </a:rPr>
                        <a:t>Countries reviewing evidence on whether to include an HPV vaccine single-dose schedule</a:t>
                      </a:r>
                    </a:p>
                  </a:txBody>
                  <a:tcPr marL="121920" marR="121920" marT="60960" marB="60960" anchor="ctr"/>
                </a:tc>
                <a:tc hMerge="1">
                  <a:txBody>
                    <a:bodyPr/>
                    <a:lstStyle/>
                    <a:p>
                      <a:endParaRPr lang="en-US"/>
                    </a:p>
                  </a:txBody>
                  <a:tcPr/>
                </a:tc>
                <a:tc>
                  <a:txBody>
                    <a:bodyPr/>
                    <a:lstStyle/>
                    <a:p>
                      <a:pPr algn="ctr"/>
                      <a:r>
                        <a:rPr lang="en-US" sz="1200" dirty="0">
                          <a:latin typeface="Calibri" panose="020F0502020204030204" pitchFamily="34" charset="0"/>
                          <a:cs typeface="Calibri" panose="020F0502020204030204" pitchFamily="34" charset="0"/>
                        </a:rPr>
                        <a:t>No data</a:t>
                      </a:r>
                    </a:p>
                  </a:txBody>
                  <a:tcPr marL="121920" marR="121920" marT="60960" marB="60960" anchor="ctr"/>
                </a:tc>
                <a:tc>
                  <a:txBody>
                    <a:bodyPr/>
                    <a:lstStyle/>
                    <a:p>
                      <a:pPr algn="ctr"/>
                      <a:r>
                        <a:rPr lang="en-US" sz="1200" dirty="0">
                          <a:latin typeface="Calibri" panose="020F0502020204030204" pitchFamily="34" charset="0"/>
                          <a:cs typeface="Calibri" panose="020F0502020204030204" pitchFamily="34" charset="0"/>
                        </a:rPr>
                        <a:t>Total</a:t>
                      </a:r>
                    </a:p>
                  </a:txBody>
                  <a:tcPr marL="121920" marR="121920" marT="60960" marB="60960" anchor="ctr"/>
                </a:tc>
                <a:extLst>
                  <a:ext uri="{0D108BD9-81ED-4DB2-BD59-A6C34878D82A}">
                    <a16:rowId xmlns:a16="http://schemas.microsoft.com/office/drawing/2014/main" val="2553543607"/>
                  </a:ext>
                </a:extLst>
              </a:tr>
              <a:tr h="304800">
                <a:tc>
                  <a:txBody>
                    <a:bodyPr/>
                    <a:lstStyle/>
                    <a:p>
                      <a:pPr algn="l"/>
                      <a:r>
                        <a:rPr lang="en-US" sz="1200" b="1" dirty="0">
                          <a:latin typeface="Calibri" panose="020F0502020204030204" pitchFamily="34" charset="0"/>
                          <a:cs typeface="Calibri" panose="020F0502020204030204" pitchFamily="34" charset="0"/>
                        </a:rPr>
                        <a:t>Total</a:t>
                      </a:r>
                    </a:p>
                  </a:txBody>
                  <a:tcPr marL="121920" marR="121920" marT="60960" marB="60960" anchor="ctr"/>
                </a:tc>
                <a:tc gridSpan="2">
                  <a:txBody>
                    <a:bodyPr/>
                    <a:lstStyle/>
                    <a:p>
                      <a:pPr algn="ctr"/>
                      <a:r>
                        <a:rPr lang="en-US" sz="1200" b="1" dirty="0">
                          <a:latin typeface="Calibri" panose="020F0502020204030204" pitchFamily="34" charset="0"/>
                          <a:cs typeface="Calibri" panose="020F0502020204030204" pitchFamily="34" charset="0"/>
                        </a:rPr>
                        <a:t>n=35</a:t>
                      </a:r>
                    </a:p>
                  </a:txBody>
                  <a:tcPr marL="121920" marR="121920" marT="60960" marB="60960" anchor="ctr"/>
                </a:tc>
                <a:tc hMerge="1">
                  <a:txBody>
                    <a:bodyPr/>
                    <a:lstStyle/>
                    <a:p>
                      <a:endParaRPr lang="en-US"/>
                    </a:p>
                  </a:txBody>
                  <a:tcPr/>
                </a:tc>
                <a:tc grid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a:latin typeface="Calibri" panose="020F0502020204030204" pitchFamily="34" charset="0"/>
                          <a:cs typeface="Calibri" panose="020F0502020204030204" pitchFamily="34" charset="0"/>
                        </a:rPr>
                        <a:t>n=24</a:t>
                      </a:r>
                    </a:p>
                  </a:txBody>
                  <a:tcPr marL="121920" marR="121920" marT="60960" marB="60960" anchor="ctr"/>
                </a:tc>
                <a:tc hMerge="1">
                  <a:txBody>
                    <a:bodyPr/>
                    <a:lstStyle/>
                    <a:p>
                      <a:endParaRPr lang="en-US"/>
                    </a:p>
                  </a:txBody>
                  <a:tcPr/>
                </a:tc>
                <a:tc>
                  <a:txBody>
                    <a:bodyPr/>
                    <a:lstStyle/>
                    <a:p>
                      <a:pPr algn="ctr"/>
                      <a:r>
                        <a:rPr lang="en-US" sz="1200" dirty="0">
                          <a:latin typeface="Calibri" panose="020F0502020204030204" pitchFamily="34" charset="0"/>
                          <a:cs typeface="Calibri" panose="020F0502020204030204" pitchFamily="34" charset="0"/>
                        </a:rPr>
                        <a:t>n=76</a:t>
                      </a:r>
                    </a:p>
                  </a:txBody>
                  <a:tcPr marL="121920" marR="121920" marT="60960" marB="60960" anchor="ctr"/>
                </a:tc>
                <a:tc>
                  <a:txBody>
                    <a:bodyPr/>
                    <a:lstStyle/>
                    <a:p>
                      <a:pPr algn="ctr"/>
                      <a:r>
                        <a:rPr lang="en-US" sz="1200" dirty="0">
                          <a:latin typeface="Calibri" panose="020F0502020204030204" pitchFamily="34" charset="0"/>
                          <a:cs typeface="Calibri" panose="020F0502020204030204" pitchFamily="34" charset="0"/>
                        </a:rPr>
                        <a:t>N=135</a:t>
                      </a:r>
                    </a:p>
                  </a:txBody>
                  <a:tcPr marL="121920" marR="121920" marT="60960" marB="60960" anchor="ctr"/>
                </a:tc>
                <a:extLst>
                  <a:ext uri="{0D108BD9-81ED-4DB2-BD59-A6C34878D82A}">
                    <a16:rowId xmlns:a16="http://schemas.microsoft.com/office/drawing/2014/main" val="4273001943"/>
                  </a:ext>
                </a:extLst>
              </a:tr>
              <a:tr h="1402080">
                <a:tc>
                  <a:txBody>
                    <a:bodyPr/>
                    <a:lstStyle/>
                    <a:p>
                      <a:r>
                        <a:rPr lang="en-US" sz="1200" b="1" dirty="0">
                          <a:latin typeface="Calibri" panose="020F0502020204030204" pitchFamily="34" charset="0"/>
                          <a:cs typeface="Calibri" panose="020F0502020204030204" pitchFamily="34" charset="0"/>
                        </a:rPr>
                        <a:t>AFRO</a:t>
                      </a:r>
                    </a:p>
                  </a:txBody>
                  <a:tcPr marL="121920" marR="121920" marT="60960" marB="60960" anchor="ctr"/>
                </a:tc>
                <a:tc>
                  <a:txBody>
                    <a:bodyPr/>
                    <a:lstStyle/>
                    <a:p>
                      <a:r>
                        <a:rPr lang="en-US" sz="1200" dirty="0">
                          <a:latin typeface="Calibri" panose="020F0502020204030204" pitchFamily="34" charset="0"/>
                          <a:cs typeface="Calibri" panose="020F0502020204030204" pitchFamily="34" charset="0"/>
                        </a:rPr>
                        <a:t>Burkina Faso</a:t>
                      </a:r>
                    </a:p>
                    <a:p>
                      <a:r>
                        <a:rPr lang="en-US" sz="1200" dirty="0">
                          <a:latin typeface="Calibri" panose="020F0502020204030204" pitchFamily="34" charset="0"/>
                          <a:cs typeface="Calibri" panose="020F0502020204030204" pitchFamily="34" charset="0"/>
                        </a:rPr>
                        <a:t>Cameroon</a:t>
                      </a:r>
                    </a:p>
                    <a:p>
                      <a:r>
                        <a:rPr lang="en-US" sz="1200" dirty="0">
                          <a:latin typeface="Calibri" panose="020F0502020204030204" pitchFamily="34" charset="0"/>
                          <a:cs typeface="Calibri" panose="020F0502020204030204" pitchFamily="34" charset="0"/>
                        </a:rPr>
                        <a:t>Cap Verde</a:t>
                      </a:r>
                    </a:p>
                    <a:p>
                      <a:r>
                        <a:rPr lang="en-US" sz="1200" dirty="0">
                          <a:latin typeface="Calibri" panose="020F0502020204030204" pitchFamily="34" charset="0"/>
                          <a:cs typeface="Calibri" panose="020F0502020204030204" pitchFamily="34" charset="0"/>
                        </a:rPr>
                        <a:t>Cote d’Ivoire</a:t>
                      </a:r>
                    </a:p>
                    <a:p>
                      <a:r>
                        <a:rPr lang="en-US" sz="1200" dirty="0">
                          <a:latin typeface="Calibri" panose="020F0502020204030204" pitchFamily="34" charset="0"/>
                          <a:cs typeface="Calibri" panose="020F0502020204030204" pitchFamily="34" charset="0"/>
                        </a:rPr>
                        <a:t>Ethiopia</a:t>
                      </a:r>
                    </a:p>
                    <a:p>
                      <a:r>
                        <a:rPr lang="en-US" sz="1200" dirty="0">
                          <a:latin typeface="Calibri" panose="020F0502020204030204" pitchFamily="34" charset="0"/>
                          <a:cs typeface="Calibri" panose="020F0502020204030204" pitchFamily="34" charset="0"/>
                        </a:rPr>
                        <a:t>Lesotho</a:t>
                      </a:r>
                    </a:p>
                    <a:p>
                      <a:r>
                        <a:rPr lang="en-US" sz="1200" dirty="0">
                          <a:latin typeface="Calibri" panose="020F0502020204030204" pitchFamily="34" charset="0"/>
                          <a:cs typeface="Calibri" panose="020F0502020204030204" pitchFamily="34" charset="0"/>
                        </a:rPr>
                        <a:t>Malawi</a:t>
                      </a:r>
                    </a:p>
                  </a:txBody>
                  <a:tcPr marL="121920" marR="121920" marT="60960" marB="60960"/>
                </a:tc>
                <a:tc>
                  <a:txBody>
                    <a:bodyPr/>
                    <a:lstStyle/>
                    <a:p>
                      <a:r>
                        <a:rPr lang="en-US" sz="1200" dirty="0">
                          <a:latin typeface="Calibri" panose="020F0502020204030204" pitchFamily="34" charset="0"/>
                          <a:cs typeface="Calibri" panose="020F0502020204030204" pitchFamily="34" charset="0"/>
                        </a:rPr>
                        <a:t>Mozambique</a:t>
                      </a:r>
                    </a:p>
                    <a:p>
                      <a:r>
                        <a:rPr lang="en-US" sz="1200" dirty="0">
                          <a:latin typeface="Calibri" panose="020F0502020204030204" pitchFamily="34" charset="0"/>
                          <a:cs typeface="Calibri" panose="020F0502020204030204" pitchFamily="34" charset="0"/>
                        </a:rPr>
                        <a:t>Mali</a:t>
                      </a:r>
                    </a:p>
                    <a:p>
                      <a:r>
                        <a:rPr lang="en-US" sz="1200" dirty="0">
                          <a:latin typeface="Calibri" panose="020F0502020204030204" pitchFamily="34" charset="0"/>
                          <a:cs typeface="Calibri" panose="020F0502020204030204" pitchFamily="34" charset="0"/>
                        </a:rPr>
                        <a:t>Nigeria</a:t>
                      </a:r>
                    </a:p>
                    <a:p>
                      <a:r>
                        <a:rPr lang="en-US" sz="1200" dirty="0">
                          <a:latin typeface="Calibri" panose="020F0502020204030204" pitchFamily="34" charset="0"/>
                          <a:cs typeface="Calibri" panose="020F0502020204030204" pitchFamily="34" charset="0"/>
                        </a:rPr>
                        <a:t>Sierra Leone</a:t>
                      </a:r>
                    </a:p>
                    <a:p>
                      <a:r>
                        <a:rPr lang="en-US" sz="1200" dirty="0">
                          <a:latin typeface="Calibri" panose="020F0502020204030204" pitchFamily="34" charset="0"/>
                          <a:cs typeface="Calibri" panose="020F0502020204030204" pitchFamily="34" charset="0"/>
                        </a:rPr>
                        <a:t>Tanzania</a:t>
                      </a:r>
                    </a:p>
                    <a:p>
                      <a:r>
                        <a:rPr lang="en-US" sz="1200" dirty="0">
                          <a:latin typeface="Calibri" panose="020F0502020204030204" pitchFamily="34" charset="0"/>
                          <a:cs typeface="Calibri" panose="020F0502020204030204" pitchFamily="34" charset="0"/>
                        </a:rPr>
                        <a:t>Togo</a:t>
                      </a:r>
                    </a:p>
                    <a:p>
                      <a:r>
                        <a:rPr lang="en-US" sz="1200" dirty="0">
                          <a:latin typeface="Calibri" panose="020F0502020204030204" pitchFamily="34" charset="0"/>
                          <a:cs typeface="Calibri" panose="020F0502020204030204" pitchFamily="34" charset="0"/>
                        </a:rPr>
                        <a:t>Zambia</a:t>
                      </a:r>
                      <a:endParaRPr lang="en-US" sz="2400" dirty="0"/>
                    </a:p>
                  </a:txBody>
                  <a:tcPr marL="121920" marR="121920" marT="60960" marB="60960"/>
                </a:tc>
                <a:tc>
                  <a:txBody>
                    <a:bodyPr/>
                    <a:lstStyle/>
                    <a:p>
                      <a:r>
                        <a:rPr lang="en-US" sz="1200" dirty="0">
                          <a:latin typeface="Calibri" panose="020F0502020204030204" pitchFamily="34" charset="0"/>
                          <a:cs typeface="Calibri" panose="020F0502020204030204" pitchFamily="34" charset="0"/>
                        </a:rPr>
                        <a:t>Eritrea</a:t>
                      </a:r>
                    </a:p>
                    <a:p>
                      <a:r>
                        <a:rPr lang="en-US" sz="1200" dirty="0">
                          <a:latin typeface="Calibri" panose="020F0502020204030204" pitchFamily="34" charset="0"/>
                          <a:cs typeface="Calibri" panose="020F0502020204030204" pitchFamily="34" charset="0"/>
                        </a:rPr>
                        <a:t>Eswatini</a:t>
                      </a:r>
                    </a:p>
                    <a:p>
                      <a:r>
                        <a:rPr lang="en-US" sz="1200" dirty="0">
                          <a:latin typeface="Calibri" panose="020F0502020204030204" pitchFamily="34" charset="0"/>
                          <a:cs typeface="Calibri" panose="020F0502020204030204" pitchFamily="34" charset="0"/>
                        </a:rPr>
                        <a:t>Gambia</a:t>
                      </a:r>
                    </a:p>
                    <a:p>
                      <a:r>
                        <a:rPr lang="en-US" sz="1200" dirty="0">
                          <a:latin typeface="Calibri" panose="020F0502020204030204" pitchFamily="34" charset="0"/>
                          <a:cs typeface="Calibri" panose="020F0502020204030204" pitchFamily="34" charset="0"/>
                        </a:rPr>
                        <a:t>Ghana</a:t>
                      </a:r>
                    </a:p>
                    <a:p>
                      <a:r>
                        <a:rPr lang="en-US" sz="1200" dirty="0">
                          <a:latin typeface="Calibri" panose="020F0502020204030204" pitchFamily="34" charset="0"/>
                          <a:cs typeface="Calibri" panose="020F0502020204030204" pitchFamily="34" charset="0"/>
                        </a:rPr>
                        <a:t>Kenya</a:t>
                      </a:r>
                    </a:p>
                    <a:p>
                      <a:r>
                        <a:rPr lang="en-US" sz="1200" dirty="0">
                          <a:latin typeface="Calibri" panose="020F0502020204030204" pitchFamily="34" charset="0"/>
                          <a:cs typeface="Calibri" panose="020F0502020204030204" pitchFamily="34" charset="0"/>
                        </a:rPr>
                        <a:t>Lesotho</a:t>
                      </a:r>
                    </a:p>
                    <a:p>
                      <a:r>
                        <a:rPr lang="en-US" sz="1200" dirty="0">
                          <a:latin typeface="Calibri" panose="020F0502020204030204" pitchFamily="34" charset="0"/>
                          <a:cs typeface="Calibri" panose="020F0502020204030204" pitchFamily="34" charset="0"/>
                        </a:rPr>
                        <a:t>Liberia</a:t>
                      </a:r>
                    </a:p>
                  </a:txBody>
                  <a:tcPr marL="121920" marR="121920" marT="60960" marB="60960"/>
                </a:tc>
                <a:tc>
                  <a:txBody>
                    <a:bodyPr/>
                    <a:lstStyle/>
                    <a:p>
                      <a:r>
                        <a:rPr lang="en-US" sz="1200" dirty="0">
                          <a:latin typeface="Calibri" panose="020F0502020204030204" pitchFamily="34" charset="0"/>
                          <a:cs typeface="Calibri" panose="020F0502020204030204" pitchFamily="34" charset="0"/>
                        </a:rPr>
                        <a:t>Mauritania</a:t>
                      </a:r>
                    </a:p>
                    <a:p>
                      <a:r>
                        <a:rPr lang="en-US" sz="1200" dirty="0">
                          <a:latin typeface="Calibri" panose="020F0502020204030204" pitchFamily="34" charset="0"/>
                          <a:cs typeface="Calibri" panose="020F0502020204030204" pitchFamily="34" charset="0"/>
                        </a:rPr>
                        <a:t>Rwanda</a:t>
                      </a:r>
                    </a:p>
                    <a:p>
                      <a:r>
                        <a:rPr lang="en-US" sz="1200" dirty="0">
                          <a:latin typeface="Calibri" panose="020F0502020204030204" pitchFamily="34" charset="0"/>
                          <a:cs typeface="Calibri" panose="020F0502020204030204" pitchFamily="34" charset="0"/>
                        </a:rPr>
                        <a:t>Sao Tome and Principe</a:t>
                      </a:r>
                    </a:p>
                    <a:p>
                      <a:r>
                        <a:rPr lang="en-US" sz="1200" dirty="0">
                          <a:latin typeface="Calibri" panose="020F0502020204030204" pitchFamily="34" charset="0"/>
                          <a:cs typeface="Calibri" panose="020F0502020204030204" pitchFamily="34" charset="0"/>
                        </a:rPr>
                        <a:t>Senegal</a:t>
                      </a:r>
                    </a:p>
                    <a:p>
                      <a:r>
                        <a:rPr lang="en-US" sz="1200" dirty="0">
                          <a:latin typeface="Calibri" panose="020F0502020204030204" pitchFamily="34" charset="0"/>
                          <a:cs typeface="Calibri" panose="020F0502020204030204" pitchFamily="34" charset="0"/>
                        </a:rPr>
                        <a:t>Uganda</a:t>
                      </a:r>
                    </a:p>
                    <a:p>
                      <a:r>
                        <a:rPr lang="en-US" sz="1200" dirty="0">
                          <a:latin typeface="Calibri" panose="020F0502020204030204" pitchFamily="34" charset="0"/>
                          <a:cs typeface="Calibri" panose="020F0502020204030204" pitchFamily="34" charset="0"/>
                        </a:rPr>
                        <a:t>Zimbabwe </a:t>
                      </a:r>
                    </a:p>
                    <a:p>
                      <a:endParaRPr lang="en-US" sz="1200" dirty="0">
                        <a:latin typeface="Calibri" panose="020F0502020204030204" pitchFamily="34" charset="0"/>
                        <a:cs typeface="Calibri" panose="020F0502020204030204" pitchFamily="34" charset="0"/>
                      </a:endParaRPr>
                    </a:p>
                  </a:txBody>
                  <a:tcPr marL="121920" marR="121920" marT="60960" marB="60960"/>
                </a:tc>
                <a:tc>
                  <a:txBody>
                    <a:bodyPr/>
                    <a:lstStyle/>
                    <a:p>
                      <a:pPr algn="ctr"/>
                      <a:r>
                        <a:rPr lang="en-US" sz="1200" dirty="0">
                          <a:latin typeface="Calibri" panose="020F0502020204030204" pitchFamily="34" charset="0"/>
                          <a:cs typeface="Calibri" panose="020F0502020204030204" pitchFamily="34" charset="0"/>
                        </a:rPr>
                        <a:t>21</a:t>
                      </a:r>
                    </a:p>
                  </a:txBody>
                  <a:tcPr marL="121920" marR="121920" marT="60960" marB="60960" anchor="ctr"/>
                </a:tc>
                <a:tc>
                  <a:txBody>
                    <a:bodyPr/>
                    <a:lstStyle/>
                    <a:p>
                      <a:pPr algn="ctr"/>
                      <a:r>
                        <a:rPr lang="en-US" sz="1200" dirty="0">
                          <a:latin typeface="Calibri" panose="020F0502020204030204" pitchFamily="34" charset="0"/>
                          <a:cs typeface="Calibri" panose="020F0502020204030204" pitchFamily="34" charset="0"/>
                        </a:rPr>
                        <a:t>45</a:t>
                      </a:r>
                    </a:p>
                  </a:txBody>
                  <a:tcPr marL="121920" marR="121920" marT="60960" marB="60960" anchor="ctr"/>
                </a:tc>
                <a:extLst>
                  <a:ext uri="{0D108BD9-81ED-4DB2-BD59-A6C34878D82A}">
                    <a16:rowId xmlns:a16="http://schemas.microsoft.com/office/drawing/2014/main" val="1746816946"/>
                  </a:ext>
                </a:extLst>
              </a:tr>
              <a:tr h="3048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a:latin typeface="Calibri" panose="020F0502020204030204" pitchFamily="34" charset="0"/>
                          <a:cs typeface="Calibri" panose="020F0502020204030204" pitchFamily="34" charset="0"/>
                        </a:rPr>
                        <a:t>EMRO</a:t>
                      </a:r>
                    </a:p>
                  </a:txBody>
                  <a:tcPr marL="121920" marR="121920" marT="60960" marB="60960" anchor="ctr"/>
                </a:tc>
                <a:tc gridSpan="2">
                  <a:txBody>
                    <a:bodyPr/>
                    <a:lstStyle/>
                    <a:p>
                      <a:pPr algn="ctr"/>
                      <a:r>
                        <a:rPr lang="en-US" sz="1200" dirty="0">
                          <a:latin typeface="Calibri" panose="020F0502020204030204" pitchFamily="34" charset="0"/>
                          <a:cs typeface="Calibri" panose="020F0502020204030204" pitchFamily="34" charset="0"/>
                        </a:rPr>
                        <a:t>--</a:t>
                      </a:r>
                    </a:p>
                  </a:txBody>
                  <a:tcPr marL="121920" marR="121920" marT="60960" marB="60960"/>
                </a:tc>
                <a:tc hMerge="1">
                  <a:txBody>
                    <a:bodyPr/>
                    <a:lstStyle/>
                    <a:p>
                      <a:endParaRPr lang="en-US"/>
                    </a:p>
                  </a:txBody>
                  <a:tcPr/>
                </a:tc>
                <a:tc gridSpan="2">
                  <a:txBody>
                    <a:bodyPr/>
                    <a:lstStyle/>
                    <a:p>
                      <a:pPr algn="ctr"/>
                      <a:r>
                        <a:rPr lang="en-US" sz="1200" dirty="0">
                          <a:latin typeface="Calibri" panose="020F0502020204030204" pitchFamily="34" charset="0"/>
                          <a:cs typeface="Calibri" panose="020F0502020204030204" pitchFamily="34" charset="0"/>
                        </a:rPr>
                        <a:t>--</a:t>
                      </a:r>
                    </a:p>
                  </a:txBody>
                  <a:tcPr marL="121920" marR="121920" marT="60960" marB="60960"/>
                </a:tc>
                <a:tc hMerge="1">
                  <a:txBody>
                    <a:bodyPr/>
                    <a:lstStyle/>
                    <a:p>
                      <a:endParaRPr lang="en-US"/>
                    </a:p>
                  </a:txBody>
                  <a:tcPr/>
                </a:tc>
                <a:tc>
                  <a:txBody>
                    <a:bodyPr/>
                    <a:lstStyle/>
                    <a:p>
                      <a:pPr algn="ctr"/>
                      <a:r>
                        <a:rPr lang="en-US" sz="1200" dirty="0">
                          <a:latin typeface="Calibri" panose="020F0502020204030204" pitchFamily="34" charset="0"/>
                          <a:cs typeface="Calibri" panose="020F0502020204030204" pitchFamily="34" charset="0"/>
                        </a:rPr>
                        <a:t>12</a:t>
                      </a:r>
                    </a:p>
                  </a:txBody>
                  <a:tcPr marL="121920" marR="121920" marT="60960" marB="60960" anchor="ctr"/>
                </a:tc>
                <a:tc>
                  <a:txBody>
                    <a:bodyPr/>
                    <a:lstStyle/>
                    <a:p>
                      <a:pPr algn="ctr"/>
                      <a:r>
                        <a:rPr lang="en-US" sz="1200" dirty="0">
                          <a:latin typeface="Calibri" panose="020F0502020204030204" pitchFamily="34" charset="0"/>
                          <a:cs typeface="Calibri" panose="020F0502020204030204" pitchFamily="34" charset="0"/>
                        </a:rPr>
                        <a:t>12</a:t>
                      </a:r>
                    </a:p>
                  </a:txBody>
                  <a:tcPr marL="121920" marR="121920" marT="60960" marB="60960" anchor="ctr"/>
                </a:tc>
                <a:extLst>
                  <a:ext uri="{0D108BD9-81ED-4DB2-BD59-A6C34878D82A}">
                    <a16:rowId xmlns:a16="http://schemas.microsoft.com/office/drawing/2014/main" val="455375326"/>
                  </a:ext>
                </a:extLst>
              </a:tr>
              <a:tr h="67056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a:latin typeface="Calibri" panose="020F0502020204030204" pitchFamily="34" charset="0"/>
                          <a:cs typeface="Calibri" panose="020F0502020204030204" pitchFamily="34" charset="0"/>
                        </a:rPr>
                        <a:t>EURO</a:t>
                      </a:r>
                    </a:p>
                  </a:txBody>
                  <a:tcPr marL="121920" marR="121920" marT="60960" marB="60960" anchor="ctr"/>
                </a:tc>
                <a:tc>
                  <a:txBody>
                    <a:bodyPr/>
                    <a:lstStyle/>
                    <a:p>
                      <a:r>
                        <a:rPr lang="en-US" sz="1200" dirty="0">
                          <a:latin typeface="Calibri" panose="020F0502020204030204" pitchFamily="34" charset="0"/>
                          <a:cs typeface="Calibri" panose="020F0502020204030204" pitchFamily="34" charset="0"/>
                        </a:rPr>
                        <a:t>Albania</a:t>
                      </a:r>
                    </a:p>
                    <a:p>
                      <a:r>
                        <a:rPr lang="en-US" sz="1200" dirty="0">
                          <a:latin typeface="Calibri" panose="020F0502020204030204" pitchFamily="34" charset="0"/>
                          <a:cs typeface="Calibri" panose="020F0502020204030204" pitchFamily="34" charset="0"/>
                        </a:rPr>
                        <a:t>Kosovo</a:t>
                      </a:r>
                    </a:p>
                  </a:txBody>
                  <a:tcPr marL="121920" marR="121920" marT="60960" marB="60960"/>
                </a:tc>
                <a:tc>
                  <a:txBody>
                    <a:bodyPr/>
                    <a:lstStyle/>
                    <a:p>
                      <a:r>
                        <a:rPr lang="en-US" sz="1200" dirty="0">
                          <a:latin typeface="Calibri" panose="020F0502020204030204" pitchFamily="34" charset="0"/>
                          <a:cs typeface="Calibri" panose="020F0502020204030204" pitchFamily="34" charset="0"/>
                        </a:rPr>
                        <a:t>Montenegro</a:t>
                      </a:r>
                    </a:p>
                    <a:p>
                      <a:r>
                        <a:rPr lang="en-US" sz="1200" dirty="0">
                          <a:latin typeface="Calibri" panose="020F0502020204030204" pitchFamily="34" charset="0"/>
                          <a:cs typeface="Calibri" panose="020F0502020204030204" pitchFamily="34" charset="0"/>
                        </a:rPr>
                        <a:t>Tajikistan</a:t>
                      </a:r>
                    </a:p>
                  </a:txBody>
                  <a:tcPr marL="121920" marR="121920" marT="60960" marB="60960"/>
                </a:tc>
                <a:tc>
                  <a:txBody>
                    <a:bodyPr/>
                    <a:lstStyle/>
                    <a:p>
                      <a:r>
                        <a:rPr lang="en-US" sz="1200" dirty="0">
                          <a:latin typeface="Calibri" panose="020F0502020204030204" pitchFamily="34" charset="0"/>
                          <a:cs typeface="Calibri" panose="020F0502020204030204" pitchFamily="34" charset="0"/>
                        </a:rPr>
                        <a:t>Armenia</a:t>
                      </a:r>
                    </a:p>
                    <a:p>
                      <a:r>
                        <a:rPr lang="en-US" sz="1200" dirty="0">
                          <a:latin typeface="Calibri" panose="020F0502020204030204" pitchFamily="34" charset="0"/>
                          <a:cs typeface="Calibri" panose="020F0502020204030204" pitchFamily="34" charset="0"/>
                        </a:rPr>
                        <a:t>Georgia</a:t>
                      </a:r>
                    </a:p>
                    <a:p>
                      <a:r>
                        <a:rPr lang="en-US" sz="1200" dirty="0">
                          <a:latin typeface="Calibri" panose="020F0502020204030204" pitchFamily="34" charset="0"/>
                          <a:cs typeface="Calibri" panose="020F0502020204030204" pitchFamily="34" charset="0"/>
                        </a:rPr>
                        <a:t>Kyrgyzstan</a:t>
                      </a:r>
                    </a:p>
                  </a:txBody>
                  <a:tcPr marL="121920" marR="121920" marT="60960" marB="60960"/>
                </a:tc>
                <a:tc>
                  <a:txBody>
                    <a:bodyPr/>
                    <a:lstStyle/>
                    <a:p>
                      <a:r>
                        <a:rPr lang="en-US" sz="1200" dirty="0">
                          <a:latin typeface="Calibri" panose="020F0502020204030204" pitchFamily="34" charset="0"/>
                          <a:cs typeface="Calibri" panose="020F0502020204030204" pitchFamily="34" charset="0"/>
                        </a:rPr>
                        <a:t>Moldova</a:t>
                      </a:r>
                    </a:p>
                    <a:p>
                      <a:r>
                        <a:rPr lang="en-US" sz="1200" dirty="0">
                          <a:latin typeface="Calibri" panose="020F0502020204030204" pitchFamily="34" charset="0"/>
                          <a:cs typeface="Calibri" panose="020F0502020204030204" pitchFamily="34" charset="0"/>
                        </a:rPr>
                        <a:t>Uzbekistan</a:t>
                      </a:r>
                    </a:p>
                  </a:txBody>
                  <a:tcPr marL="121920" marR="121920" marT="60960" marB="60960"/>
                </a:tc>
                <a:tc>
                  <a:txBody>
                    <a:bodyPr/>
                    <a:lstStyle/>
                    <a:p>
                      <a:pPr algn="ctr"/>
                      <a:r>
                        <a:rPr lang="en-US" sz="1200" dirty="0">
                          <a:latin typeface="Calibri" panose="020F0502020204030204" pitchFamily="34" charset="0"/>
                          <a:cs typeface="Calibri" panose="020F0502020204030204" pitchFamily="34" charset="0"/>
                        </a:rPr>
                        <a:t>14</a:t>
                      </a:r>
                    </a:p>
                  </a:txBody>
                  <a:tcPr marL="121920" marR="121920" marT="60960" marB="60960" anchor="ctr"/>
                </a:tc>
                <a:tc>
                  <a:txBody>
                    <a:bodyPr/>
                    <a:lstStyle/>
                    <a:p>
                      <a:pPr algn="ctr"/>
                      <a:r>
                        <a:rPr lang="en-US" sz="1200" dirty="0">
                          <a:latin typeface="Calibri" panose="020F0502020204030204" pitchFamily="34" charset="0"/>
                          <a:cs typeface="Calibri" panose="020F0502020204030204" pitchFamily="34" charset="0"/>
                        </a:rPr>
                        <a:t>21</a:t>
                      </a:r>
                    </a:p>
                  </a:txBody>
                  <a:tcPr marL="121920" marR="121920" marT="60960" marB="60960" anchor="ctr"/>
                </a:tc>
                <a:extLst>
                  <a:ext uri="{0D108BD9-81ED-4DB2-BD59-A6C34878D82A}">
                    <a16:rowId xmlns:a16="http://schemas.microsoft.com/office/drawing/2014/main" val="3881528024"/>
                  </a:ext>
                </a:extLst>
              </a:tr>
              <a:tr h="67056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a:latin typeface="Calibri" panose="020F0502020204030204" pitchFamily="34" charset="0"/>
                          <a:cs typeface="Calibri" panose="020F0502020204030204" pitchFamily="34" charset="0"/>
                        </a:rPr>
                        <a:t>PAHO</a:t>
                      </a:r>
                    </a:p>
                  </a:txBody>
                  <a:tcPr marL="121920" marR="121920" marT="60960" marB="60960" anchor="ctr"/>
                </a:tc>
                <a:tc>
                  <a:txBody>
                    <a:bodyPr/>
                    <a:lstStyle/>
                    <a:p>
                      <a:r>
                        <a:rPr lang="en-US" sz="1200" dirty="0">
                          <a:latin typeface="Calibri" panose="020F0502020204030204" pitchFamily="34" charset="0"/>
                          <a:cs typeface="Calibri" panose="020F0502020204030204" pitchFamily="34" charset="0"/>
                        </a:rPr>
                        <a:t>Bolivia</a:t>
                      </a:r>
                    </a:p>
                    <a:p>
                      <a:r>
                        <a:rPr lang="en-US" sz="1200" dirty="0">
                          <a:latin typeface="Calibri" panose="020F0502020204030204" pitchFamily="34" charset="0"/>
                          <a:cs typeface="Calibri" panose="020F0502020204030204" pitchFamily="34" charset="0"/>
                        </a:rPr>
                        <a:t>Guyana</a:t>
                      </a:r>
                    </a:p>
                    <a:p>
                      <a:r>
                        <a:rPr lang="en-US" sz="1200" dirty="0">
                          <a:latin typeface="Calibri" panose="020F0502020204030204" pitchFamily="34" charset="0"/>
                          <a:cs typeface="Calibri" panose="020F0502020204030204" pitchFamily="34" charset="0"/>
                        </a:rPr>
                        <a:t>Guatemala</a:t>
                      </a:r>
                    </a:p>
                  </a:txBody>
                  <a:tcPr marL="121920" marR="121920" marT="60960" marB="60960"/>
                </a:tc>
                <a:tc>
                  <a:txBody>
                    <a:bodyPr/>
                    <a:lstStyle/>
                    <a:p>
                      <a:r>
                        <a:rPr lang="en-US" sz="1200" dirty="0">
                          <a:latin typeface="Calibri" panose="020F0502020204030204" pitchFamily="34" charset="0"/>
                          <a:cs typeface="Calibri" panose="020F0502020204030204" pitchFamily="34" charset="0"/>
                        </a:rPr>
                        <a:t>Jamaica</a:t>
                      </a:r>
                    </a:p>
                    <a:p>
                      <a:r>
                        <a:rPr lang="en-US" sz="1200" dirty="0">
                          <a:latin typeface="Calibri" panose="020F0502020204030204" pitchFamily="34" charset="0"/>
                          <a:cs typeface="Calibri" panose="020F0502020204030204" pitchFamily="34" charset="0"/>
                        </a:rPr>
                        <a:t>Mexico</a:t>
                      </a:r>
                    </a:p>
                    <a:p>
                      <a:r>
                        <a:rPr lang="en-US" sz="1200" dirty="0">
                          <a:latin typeface="Calibri" panose="020F0502020204030204" pitchFamily="34" charset="0"/>
                          <a:cs typeface="Calibri" panose="020F0502020204030204" pitchFamily="34" charset="0"/>
                        </a:rPr>
                        <a:t>Peru</a:t>
                      </a:r>
                    </a:p>
                  </a:txBody>
                  <a:tcPr marL="121920" marR="121920" marT="60960" marB="60960"/>
                </a:tc>
                <a:tc gridSpan="2">
                  <a:txBody>
                    <a:bodyPr/>
                    <a:lstStyle/>
                    <a:p>
                      <a:r>
                        <a:rPr lang="en-US" sz="1200" dirty="0">
                          <a:latin typeface="Calibri" panose="020F0502020204030204" pitchFamily="34" charset="0"/>
                          <a:cs typeface="Calibri" panose="020F0502020204030204" pitchFamily="34" charset="0"/>
                        </a:rPr>
                        <a:t>Honduras</a:t>
                      </a:r>
                    </a:p>
                  </a:txBody>
                  <a:tcPr marL="121920" marR="121920" marT="60960" marB="60960"/>
                </a:tc>
                <a:tc hMerge="1">
                  <a:txBody>
                    <a:bodyPr/>
                    <a:lstStyle/>
                    <a:p>
                      <a:endParaRPr lang="en-US"/>
                    </a:p>
                  </a:txBody>
                  <a:tcPr/>
                </a:tc>
                <a:tc>
                  <a:txBody>
                    <a:bodyPr/>
                    <a:lstStyle/>
                    <a:p>
                      <a:pPr algn="ctr"/>
                      <a:r>
                        <a:rPr lang="en-US" sz="1200" dirty="0">
                          <a:latin typeface="Calibri" panose="020F0502020204030204" pitchFamily="34" charset="0"/>
                          <a:cs typeface="Calibri" panose="020F0502020204030204" pitchFamily="34" charset="0"/>
                        </a:rPr>
                        <a:t>22</a:t>
                      </a:r>
                    </a:p>
                  </a:txBody>
                  <a:tcPr marL="121920" marR="121920" marT="60960" marB="60960" anchor="ctr"/>
                </a:tc>
                <a:tc>
                  <a:txBody>
                    <a:bodyPr/>
                    <a:lstStyle/>
                    <a:p>
                      <a:pPr algn="ctr"/>
                      <a:r>
                        <a:rPr lang="en-US" sz="1200" dirty="0">
                          <a:latin typeface="Calibri" panose="020F0502020204030204" pitchFamily="34" charset="0"/>
                          <a:cs typeface="Calibri" panose="020F0502020204030204" pitchFamily="34" charset="0"/>
                        </a:rPr>
                        <a:t>25</a:t>
                      </a:r>
                    </a:p>
                  </a:txBody>
                  <a:tcPr marL="121920" marR="121920" marT="60960" marB="60960" anchor="ctr"/>
                </a:tc>
                <a:extLst>
                  <a:ext uri="{0D108BD9-81ED-4DB2-BD59-A6C34878D82A}">
                    <a16:rowId xmlns:a16="http://schemas.microsoft.com/office/drawing/2014/main" val="1655153505"/>
                  </a:ext>
                </a:extLst>
              </a:tr>
              <a:tr h="731520">
                <a:tc>
                  <a:txBody>
                    <a:bodyPr/>
                    <a:lstStyle/>
                    <a:p>
                      <a:r>
                        <a:rPr lang="en-US" sz="1200" b="1" dirty="0">
                          <a:latin typeface="Calibri" panose="020F0502020204030204" pitchFamily="34" charset="0"/>
                          <a:cs typeface="Calibri" panose="020F0502020204030204" pitchFamily="34" charset="0"/>
                        </a:rPr>
                        <a:t>SEARO</a:t>
                      </a:r>
                    </a:p>
                  </a:txBody>
                  <a:tcPr marL="121920" marR="121920" marT="60960" marB="60960" anchor="ctr"/>
                </a:tc>
                <a:tc>
                  <a:txBody>
                    <a:bodyPr/>
                    <a:lstStyle/>
                    <a:p>
                      <a:r>
                        <a:rPr lang="en-US" sz="1200" dirty="0">
                          <a:latin typeface="Calibri" panose="020F0502020204030204" pitchFamily="34" charset="0"/>
                          <a:cs typeface="Calibri" panose="020F0502020204030204" pitchFamily="34" charset="0"/>
                        </a:rPr>
                        <a:t>Bangladesh</a:t>
                      </a:r>
                    </a:p>
                    <a:p>
                      <a:r>
                        <a:rPr lang="en-US" sz="1200" dirty="0">
                          <a:latin typeface="Calibri" panose="020F0502020204030204" pitchFamily="34" charset="0"/>
                          <a:cs typeface="Calibri" panose="020F0502020204030204" pitchFamily="34" charset="0"/>
                        </a:rPr>
                        <a:t>India**</a:t>
                      </a:r>
                    </a:p>
                  </a:txBody>
                  <a:tcPr marL="121920" marR="121920" marT="60960" marB="60960"/>
                </a:tc>
                <a:tc>
                  <a:txBody>
                    <a:bodyPr/>
                    <a:lstStyle/>
                    <a:p>
                      <a:r>
                        <a:rPr lang="en-US" sz="1200" dirty="0">
                          <a:latin typeface="Calibri" panose="020F0502020204030204" pitchFamily="34" charset="0"/>
                          <a:cs typeface="Calibri" panose="020F0502020204030204" pitchFamily="34" charset="0"/>
                        </a:rPr>
                        <a:t>Myanmar</a:t>
                      </a:r>
                    </a:p>
                    <a:p>
                      <a:r>
                        <a:rPr lang="en-US" sz="1200" dirty="0">
                          <a:latin typeface="Calibri" panose="020F0502020204030204" pitchFamily="34" charset="0"/>
                          <a:cs typeface="Calibri" panose="020F0502020204030204" pitchFamily="34" charset="0"/>
                        </a:rPr>
                        <a:t>Nepal</a:t>
                      </a:r>
                    </a:p>
                  </a:txBody>
                  <a:tcPr marL="121920" marR="121920" marT="60960" marB="60960"/>
                </a:tc>
                <a:tc>
                  <a:txBody>
                    <a:bodyPr/>
                    <a:lstStyle/>
                    <a:p>
                      <a:r>
                        <a:rPr lang="en-US" sz="1200" dirty="0">
                          <a:latin typeface="Calibri" panose="020F0502020204030204" pitchFamily="34" charset="0"/>
                          <a:cs typeface="Calibri" panose="020F0502020204030204" pitchFamily="34" charset="0"/>
                        </a:rPr>
                        <a:t>Bhutan</a:t>
                      </a:r>
                    </a:p>
                    <a:p>
                      <a:r>
                        <a:rPr lang="en-US" sz="1200" dirty="0">
                          <a:latin typeface="Calibri" panose="020F0502020204030204" pitchFamily="34" charset="0"/>
                          <a:cs typeface="Calibri" panose="020F0502020204030204" pitchFamily="34" charset="0"/>
                        </a:rPr>
                        <a:t>Indonesia</a:t>
                      </a:r>
                    </a:p>
                  </a:txBody>
                  <a:tcPr marL="121920" marR="121920" marT="60960" marB="60960"/>
                </a:tc>
                <a:tc>
                  <a:txBody>
                    <a:bodyPr/>
                    <a:lstStyle/>
                    <a:p>
                      <a:r>
                        <a:rPr lang="en-US" sz="1200" dirty="0">
                          <a:latin typeface="Calibri" panose="020F0502020204030204" pitchFamily="34" charset="0"/>
                          <a:cs typeface="Calibri" panose="020F0502020204030204" pitchFamily="34" charset="0"/>
                        </a:rPr>
                        <a:t>Sri Lanka</a:t>
                      </a:r>
                    </a:p>
                    <a:p>
                      <a:r>
                        <a:rPr lang="en-US" sz="1200" dirty="0">
                          <a:latin typeface="Calibri" panose="020F0502020204030204" pitchFamily="34" charset="0"/>
                          <a:cs typeface="Calibri" panose="020F0502020204030204" pitchFamily="34" charset="0"/>
                        </a:rPr>
                        <a:t>Timor-Leste</a:t>
                      </a:r>
                      <a:endParaRPr lang="en-US" sz="2400" dirty="0"/>
                    </a:p>
                  </a:txBody>
                  <a:tcPr marL="121920" marR="121920" marT="60960" marB="60960"/>
                </a:tc>
                <a:tc>
                  <a:txBody>
                    <a:bodyPr/>
                    <a:lstStyle/>
                    <a:p>
                      <a:pPr algn="ctr"/>
                      <a:r>
                        <a:rPr lang="en-US" sz="1200" dirty="0">
                          <a:latin typeface="Calibri" panose="020F0502020204030204" pitchFamily="34" charset="0"/>
                          <a:cs typeface="Calibri" panose="020F0502020204030204" pitchFamily="34" charset="0"/>
                        </a:rPr>
                        <a:t>3</a:t>
                      </a:r>
                    </a:p>
                  </a:txBody>
                  <a:tcPr marL="121920" marR="121920" marT="60960" marB="60960" anchor="ctr"/>
                </a:tc>
                <a:tc>
                  <a:txBody>
                    <a:bodyPr/>
                    <a:lstStyle/>
                    <a:p>
                      <a:pPr algn="ctr"/>
                      <a:r>
                        <a:rPr lang="en-US" sz="1200" dirty="0">
                          <a:latin typeface="Calibri" panose="020F0502020204030204" pitchFamily="34" charset="0"/>
                          <a:cs typeface="Calibri" panose="020F0502020204030204" pitchFamily="34" charset="0"/>
                        </a:rPr>
                        <a:t>11</a:t>
                      </a:r>
                    </a:p>
                  </a:txBody>
                  <a:tcPr marL="121920" marR="121920" marT="60960" marB="60960" anchor="ctr"/>
                </a:tc>
                <a:extLst>
                  <a:ext uri="{0D108BD9-81ED-4DB2-BD59-A6C34878D82A}">
                    <a16:rowId xmlns:a16="http://schemas.microsoft.com/office/drawing/2014/main" val="624491874"/>
                  </a:ext>
                </a:extLst>
              </a:tr>
              <a:tr h="853440">
                <a:tc>
                  <a:txBody>
                    <a:bodyPr/>
                    <a:lstStyle/>
                    <a:p>
                      <a:r>
                        <a:rPr lang="en-US" sz="1200" b="1" dirty="0">
                          <a:latin typeface="Calibri" panose="020F0502020204030204" pitchFamily="34" charset="0"/>
                          <a:cs typeface="Calibri" panose="020F0502020204030204" pitchFamily="34" charset="0"/>
                        </a:rPr>
                        <a:t>WPRO</a:t>
                      </a:r>
                    </a:p>
                  </a:txBody>
                  <a:tcPr marL="121920" marR="121920" marT="60960" marB="60960" anchor="ctr"/>
                </a:tc>
                <a:tc>
                  <a:txBody>
                    <a:bodyPr/>
                    <a:lstStyle/>
                    <a:p>
                      <a:r>
                        <a:rPr lang="en-US" sz="1200" dirty="0">
                          <a:latin typeface="Calibri" panose="020F0502020204030204" pitchFamily="34" charset="0"/>
                          <a:cs typeface="Calibri" panose="020F0502020204030204" pitchFamily="34" charset="0"/>
                        </a:rPr>
                        <a:t>Cambodia</a:t>
                      </a:r>
                    </a:p>
                    <a:p>
                      <a:r>
                        <a:rPr lang="en-US" sz="1200" dirty="0">
                          <a:latin typeface="Calibri" panose="020F0502020204030204" pitchFamily="34" charset="0"/>
                          <a:cs typeface="Calibri" panose="020F0502020204030204" pitchFamily="34" charset="0"/>
                        </a:rPr>
                        <a:t>Lao PDR</a:t>
                      </a:r>
                    </a:p>
                    <a:p>
                      <a:r>
                        <a:rPr lang="en-US" sz="1200" dirty="0">
                          <a:latin typeface="Calibri" panose="020F0502020204030204" pitchFamily="34" charset="0"/>
                          <a:cs typeface="Calibri" panose="020F0502020204030204" pitchFamily="34" charset="0"/>
                        </a:rPr>
                        <a:t>Mongolia</a:t>
                      </a:r>
                    </a:p>
                    <a:p>
                      <a:r>
                        <a:rPr lang="en-US" sz="1200" dirty="0">
                          <a:latin typeface="Calibri" panose="020F0502020204030204" pitchFamily="34" charset="0"/>
                          <a:cs typeface="Calibri" panose="020F0502020204030204" pitchFamily="34" charset="0"/>
                        </a:rPr>
                        <a:t>Samoa</a:t>
                      </a:r>
                    </a:p>
                  </a:txBody>
                  <a:tcPr marL="121920" marR="121920" marT="60960" marB="60960"/>
                </a:tc>
                <a:tc>
                  <a:txBody>
                    <a:bodyPr/>
                    <a:lstStyle/>
                    <a:p>
                      <a:r>
                        <a:rPr lang="en-US" sz="1200" dirty="0">
                          <a:latin typeface="Calibri" panose="020F0502020204030204" pitchFamily="34" charset="0"/>
                          <a:cs typeface="Calibri" panose="020F0502020204030204" pitchFamily="34" charset="0"/>
                        </a:rPr>
                        <a:t>Solomon Islands</a:t>
                      </a:r>
                    </a:p>
                    <a:p>
                      <a:r>
                        <a:rPr lang="en-US" sz="1200" dirty="0">
                          <a:latin typeface="Calibri" panose="020F0502020204030204" pitchFamily="34" charset="0"/>
                          <a:cs typeface="Calibri" panose="020F0502020204030204" pitchFamily="34" charset="0"/>
                        </a:rPr>
                        <a:t>Tonga</a:t>
                      </a:r>
                    </a:p>
                    <a:p>
                      <a:r>
                        <a:rPr lang="en-US" sz="1200" dirty="0">
                          <a:latin typeface="Calibri" panose="020F0502020204030204" pitchFamily="34" charset="0"/>
                          <a:cs typeface="Calibri" panose="020F0502020204030204" pitchFamily="34" charset="0"/>
                        </a:rPr>
                        <a:t>Tuvalu</a:t>
                      </a:r>
                    </a:p>
                  </a:txBody>
                  <a:tcPr marL="121920" marR="121920" marT="60960" marB="60960"/>
                </a:tc>
                <a:tc gridSpan="2">
                  <a:txBody>
                    <a:bodyPr/>
                    <a:lstStyle/>
                    <a:p>
                      <a:r>
                        <a:rPr lang="en-US" sz="1200" dirty="0">
                          <a:latin typeface="Calibri" panose="020F0502020204030204" pitchFamily="34" charset="0"/>
                          <a:cs typeface="Calibri" panose="020F0502020204030204" pitchFamily="34" charset="0"/>
                        </a:rPr>
                        <a:t>Philippines</a:t>
                      </a:r>
                    </a:p>
                  </a:txBody>
                  <a:tcPr marL="121920" marR="121920" marT="60960" marB="60960"/>
                </a:tc>
                <a:tc hMerge="1">
                  <a:txBody>
                    <a:bodyPr/>
                    <a:lstStyle/>
                    <a:p>
                      <a:endParaRPr lang="en-US"/>
                    </a:p>
                  </a:txBody>
                  <a:tcPr/>
                </a:tc>
                <a:tc>
                  <a:txBody>
                    <a:bodyPr/>
                    <a:lstStyle/>
                    <a:p>
                      <a:pPr algn="ctr"/>
                      <a:r>
                        <a:rPr lang="en-US" sz="1200" dirty="0">
                          <a:latin typeface="Calibri" panose="020F0502020204030204" pitchFamily="34" charset="0"/>
                          <a:cs typeface="Calibri" panose="020F0502020204030204" pitchFamily="34" charset="0"/>
                        </a:rPr>
                        <a:t>15</a:t>
                      </a:r>
                    </a:p>
                  </a:txBody>
                  <a:tcPr marL="121920" marR="121920" marT="60960" marB="60960" anchor="ctr"/>
                </a:tc>
                <a:tc>
                  <a:txBody>
                    <a:bodyPr/>
                    <a:lstStyle/>
                    <a:p>
                      <a:pPr algn="ctr"/>
                      <a:r>
                        <a:rPr lang="en-US" sz="1200" dirty="0">
                          <a:latin typeface="Calibri" panose="020F0502020204030204" pitchFamily="34" charset="0"/>
                          <a:cs typeface="Calibri" panose="020F0502020204030204" pitchFamily="34" charset="0"/>
                        </a:rPr>
                        <a:t>20</a:t>
                      </a:r>
                    </a:p>
                  </a:txBody>
                  <a:tcPr marL="121920" marR="121920" marT="60960" marB="60960" anchor="ctr"/>
                </a:tc>
                <a:extLst>
                  <a:ext uri="{0D108BD9-81ED-4DB2-BD59-A6C34878D82A}">
                    <a16:rowId xmlns:a16="http://schemas.microsoft.com/office/drawing/2014/main" val="1706668258"/>
                  </a:ext>
                </a:extLst>
              </a:tr>
            </a:tbl>
          </a:graphicData>
        </a:graphic>
      </p:graphicFrame>
      <p:sp>
        <p:nvSpPr>
          <p:cNvPr id="8" name="TextBox 7">
            <a:extLst>
              <a:ext uri="{FF2B5EF4-FFF2-40B4-BE49-F238E27FC236}">
                <a16:creationId xmlns:a16="http://schemas.microsoft.com/office/drawing/2014/main" id="{56A20EF0-0C07-489A-A181-537991FC8FAD}"/>
              </a:ext>
            </a:extLst>
          </p:cNvPr>
          <p:cNvSpPr txBox="1"/>
          <p:nvPr/>
        </p:nvSpPr>
        <p:spPr>
          <a:xfrm>
            <a:off x="9765553" y="6586679"/>
            <a:ext cx="2291632" cy="142368"/>
          </a:xfrm>
          <a:prstGeom prst="rect">
            <a:avLst/>
          </a:prstGeom>
          <a:solidFill>
            <a:schemeClr val="tx2"/>
          </a:solidFill>
          <a:ln>
            <a:noFill/>
          </a:ln>
        </p:spPr>
        <p:txBody>
          <a:bodyPr spcFirstLastPara="1" wrap="square" lIns="121900" tIns="121900" rIns="121900" bIns="121900" rtlCol="0" anchor="ctr" anchorCtr="0">
            <a:noAutofit/>
          </a:bodyPr>
          <a:lstStyle/>
          <a:p>
            <a:pPr algn="l"/>
            <a:r>
              <a:rPr lang="en-US" sz="1400" i="1" dirty="0">
                <a:solidFill>
                  <a:schemeClr val="bg1"/>
                </a:solidFill>
                <a:latin typeface="Calibri" panose="020F0502020204030204" pitchFamily="34" charset="0"/>
                <a:cs typeface="Calibri" panose="020F0502020204030204" pitchFamily="34" charset="0"/>
              </a:rPr>
              <a:t>Last updated: 11 Aug 2023</a:t>
            </a:r>
          </a:p>
        </p:txBody>
      </p:sp>
      <p:sp>
        <p:nvSpPr>
          <p:cNvPr id="9" name="TextBox 8">
            <a:extLst>
              <a:ext uri="{FF2B5EF4-FFF2-40B4-BE49-F238E27FC236}">
                <a16:creationId xmlns:a16="http://schemas.microsoft.com/office/drawing/2014/main" id="{035F07A1-9780-4630-BC69-0CAEAB4FBD41}"/>
              </a:ext>
            </a:extLst>
          </p:cNvPr>
          <p:cNvSpPr txBox="1"/>
          <p:nvPr/>
        </p:nvSpPr>
        <p:spPr>
          <a:xfrm>
            <a:off x="0" y="5908360"/>
            <a:ext cx="12192000" cy="517237"/>
          </a:xfrm>
          <a:prstGeom prst="rect">
            <a:avLst/>
          </a:prstGeom>
          <a:noFill/>
          <a:ln>
            <a:noFill/>
          </a:ln>
        </p:spPr>
        <p:txBody>
          <a:bodyPr spcFirstLastPara="1" wrap="square" lIns="121900" tIns="121900" rIns="121900" bIns="121900" rtlCol="0" anchor="ctr" anchorCtr="0">
            <a:noAutofit/>
          </a:bodyPr>
          <a:lstStyle/>
          <a:p>
            <a:pPr algn="l"/>
            <a:r>
              <a:rPr lang="en-US" sz="933" dirty="0">
                <a:latin typeface="Calibri" panose="020F0502020204030204" pitchFamily="34" charset="0"/>
                <a:cs typeface="Calibri" panose="020F0502020204030204" pitchFamily="34" charset="0"/>
              </a:rPr>
              <a:t>*Information outlined in this slide is based on known reported status of country decisions, based on informal and formal reporting channels. Countries listed that have made a decision to include a single-dose schedule may not yet be implementing. There could be inconsistencies where there has not been reported changes. This list should not be considered comprehensive, nor final.</a:t>
            </a:r>
          </a:p>
          <a:p>
            <a:pPr algn="l"/>
            <a:r>
              <a:rPr lang="en-US" sz="933" dirty="0">
                <a:latin typeface="Calibri" panose="020F0502020204030204" pitchFamily="34" charset="0"/>
                <a:cs typeface="Calibri" panose="020F0502020204030204" pitchFamily="34" charset="0"/>
              </a:rPr>
              <a:t>**India is implementing a mixed schedule in a phased introduction: 1-dose schedule in states where </a:t>
            </a:r>
            <a:r>
              <a:rPr lang="en-US" sz="933" dirty="0" err="1">
                <a:latin typeface="Calibri" panose="020F0502020204030204" pitchFamily="34" charset="0"/>
                <a:cs typeface="Calibri" panose="020F0502020204030204" pitchFamily="34" charset="0"/>
              </a:rPr>
              <a:t>Cervarix</a:t>
            </a:r>
            <a:r>
              <a:rPr lang="en-US" sz="933" dirty="0">
                <a:latin typeface="Corbel" panose="020B0503020204020204" pitchFamily="34" charset="0"/>
                <a:ea typeface="Times New Roman" panose="02020603050405020304" pitchFamily="18" charset="0"/>
                <a:cs typeface="Times New Roman" panose="02020603050405020304" pitchFamily="18" charset="0"/>
              </a:rPr>
              <a:t>®</a:t>
            </a:r>
            <a:r>
              <a:rPr lang="en-US" sz="933" dirty="0">
                <a:latin typeface="Calibri" panose="020F0502020204030204" pitchFamily="34" charset="0"/>
                <a:cs typeface="Calibri" panose="020F0502020204030204" pitchFamily="34" charset="0"/>
              </a:rPr>
              <a:t> and Gardasil</a:t>
            </a:r>
            <a:r>
              <a:rPr lang="en-US" sz="933" dirty="0">
                <a:latin typeface="Corbel" panose="020B0503020204020204" pitchFamily="34" charset="0"/>
                <a:ea typeface="Times New Roman" panose="02020603050405020304" pitchFamily="18" charset="0"/>
                <a:cs typeface="Times New Roman" panose="02020603050405020304" pitchFamily="18" charset="0"/>
              </a:rPr>
              <a:t> ®</a:t>
            </a:r>
            <a:r>
              <a:rPr lang="en-US" sz="933" dirty="0">
                <a:latin typeface="Calibri" panose="020F0502020204030204" pitchFamily="34" charset="0"/>
                <a:cs typeface="Calibri" panose="020F0502020204030204" pitchFamily="34" charset="0"/>
              </a:rPr>
              <a:t> will be implemented, and a 2-dose schedule in states where SIIPL will be implemented</a:t>
            </a:r>
          </a:p>
        </p:txBody>
      </p:sp>
      <p:sp>
        <p:nvSpPr>
          <p:cNvPr id="10" name="TextBox 9">
            <a:extLst>
              <a:ext uri="{FF2B5EF4-FFF2-40B4-BE49-F238E27FC236}">
                <a16:creationId xmlns:a16="http://schemas.microsoft.com/office/drawing/2014/main" id="{62CF6377-907D-4669-A9D8-8DA911D12F11}"/>
              </a:ext>
            </a:extLst>
          </p:cNvPr>
          <p:cNvSpPr txBox="1"/>
          <p:nvPr/>
        </p:nvSpPr>
        <p:spPr>
          <a:xfrm>
            <a:off x="0" y="6576607"/>
            <a:ext cx="8814827" cy="262492"/>
          </a:xfrm>
          <a:prstGeom prst="rect">
            <a:avLst/>
          </a:prstGeom>
          <a:noFill/>
          <a:ln>
            <a:noFill/>
          </a:ln>
        </p:spPr>
        <p:txBody>
          <a:bodyPr spcFirstLastPara="1" wrap="square" lIns="121900" tIns="121900" rIns="121900" bIns="121900" rtlCol="0" anchor="ctr" anchorCtr="0">
            <a:noAutofit/>
          </a:bodyPr>
          <a:lstStyle/>
          <a:p>
            <a:pPr algn="l"/>
            <a:r>
              <a:rPr lang="en-US" sz="1067" i="1" dirty="0">
                <a:solidFill>
                  <a:schemeClr val="tx2"/>
                </a:solidFill>
                <a:latin typeface="Calibri" panose="020F0502020204030204" pitchFamily="34" charset="0"/>
                <a:cs typeface="Calibri" panose="020F0502020204030204" pitchFamily="34" charset="0"/>
              </a:rPr>
              <a:t>Sources: WHO HPV Vaccine </a:t>
            </a:r>
            <a:r>
              <a:rPr lang="en-US" sz="1067" i="1" dirty="0" err="1">
                <a:solidFill>
                  <a:schemeClr val="tx2"/>
                </a:solidFill>
                <a:latin typeface="Calibri" panose="020F0502020204030204" pitchFamily="34" charset="0"/>
                <a:cs typeface="Calibri" panose="020F0502020204030204" pitchFamily="34" charset="0"/>
              </a:rPr>
              <a:t>Programme</a:t>
            </a:r>
            <a:r>
              <a:rPr lang="en-US" sz="1067" i="1" dirty="0">
                <a:solidFill>
                  <a:schemeClr val="tx2"/>
                </a:solidFill>
                <a:latin typeface="Calibri" panose="020F0502020204030204" pitchFamily="34" charset="0"/>
                <a:cs typeface="Calibri" panose="020F0502020204030204" pitchFamily="34" charset="0"/>
              </a:rPr>
              <a:t> </a:t>
            </a:r>
            <a:r>
              <a:rPr lang="en-US" sz="1067" i="1" dirty="0">
                <a:solidFill>
                  <a:schemeClr val="tx2"/>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tracker</a:t>
            </a:r>
            <a:r>
              <a:rPr lang="en-US" sz="1067" i="1" dirty="0">
                <a:solidFill>
                  <a:schemeClr val="tx2"/>
                </a:solidFill>
                <a:latin typeface="Calibri" panose="020F0502020204030204" pitchFamily="34" charset="0"/>
                <a:cs typeface="Calibri" panose="020F0502020204030204" pitchFamily="34" charset="0"/>
              </a:rPr>
              <a:t>; Gavi One Dose Decision Making tracker; Coalition to Strengthen the HPV Immunization Community (CHIC) Single Dose tracker</a:t>
            </a:r>
          </a:p>
        </p:txBody>
      </p:sp>
    </p:spTree>
    <p:extLst>
      <p:ext uri="{BB962C8B-B14F-4D97-AF65-F5344CB8AC3E}">
        <p14:creationId xmlns:p14="http://schemas.microsoft.com/office/powerpoint/2010/main" val="21140739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p:txBody>
          <a:bodyPr lIns="91440" tIns="45720" rIns="91440" bIns="45720" anchor="ctr" anchorCtr="0"/>
          <a:lstStyle/>
          <a:p>
            <a:r>
              <a:rPr lang="fr-FR" sz="4000" b="1" dirty="0"/>
              <a:t>Prochains résultats </a:t>
            </a:r>
            <a:r>
              <a:rPr lang="fr-FR" sz="4000" dirty="0"/>
              <a:t>attendus des</a:t>
            </a:r>
            <a:r>
              <a:rPr lang="fr-FR" sz="4000" b="1" dirty="0"/>
              <a:t> essais cliniques en cours</a:t>
            </a:r>
            <a:endParaRPr lang="en-US" sz="4000" b="1" i="1" dirty="0"/>
          </a:p>
        </p:txBody>
      </p:sp>
    </p:spTree>
    <p:extLst>
      <p:ext uri="{BB962C8B-B14F-4D97-AF65-F5344CB8AC3E}">
        <p14:creationId xmlns:p14="http://schemas.microsoft.com/office/powerpoint/2010/main" val="17866961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81000" y="114300"/>
            <a:ext cx="11348767" cy="523220"/>
          </a:xfrm>
          <a:prstGeom prst="rect">
            <a:avLst/>
          </a:prstGeom>
        </p:spPr>
        <p:txBody>
          <a:bodyPr wrap="square" lIns="91440" tIns="45720" rIns="91440" bIns="45720" anchor="t">
            <a:spAutoFit/>
          </a:bodyPr>
          <a:lstStyle/>
          <a:p>
            <a:r>
              <a:rPr lang="fr-FR" sz="2800" dirty="0">
                <a:solidFill>
                  <a:schemeClr val="tx2"/>
                </a:solidFill>
                <a:latin typeface="+mj-lt"/>
              </a:rPr>
              <a:t>Données sur l’efficacité contre les infections persistantes par les HPV  </a:t>
            </a:r>
          </a:p>
        </p:txBody>
      </p:sp>
      <p:graphicFrame>
        <p:nvGraphicFramePr>
          <p:cNvPr id="3" name="Table 3">
            <a:extLst>
              <a:ext uri="{FF2B5EF4-FFF2-40B4-BE49-F238E27FC236}">
                <a16:creationId xmlns:a16="http://schemas.microsoft.com/office/drawing/2014/main" id="{0F3542DF-218A-4BEE-9E37-E13DBCFD76B6}"/>
              </a:ext>
            </a:extLst>
          </p:cNvPr>
          <p:cNvGraphicFramePr>
            <a:graphicFrameLocks noGrp="1"/>
          </p:cNvGraphicFramePr>
          <p:nvPr/>
        </p:nvGraphicFramePr>
        <p:xfrm>
          <a:off x="471201" y="998306"/>
          <a:ext cx="11361655" cy="5237370"/>
        </p:xfrm>
        <a:graphic>
          <a:graphicData uri="http://schemas.openxmlformats.org/drawingml/2006/table">
            <a:tbl>
              <a:tblPr firstRow="1" bandRow="1">
                <a:tableStyleId>{5C22544A-7EE6-4342-B048-85BDC9FD1C3A}</a:tableStyleId>
              </a:tblPr>
              <a:tblGrid>
                <a:gridCol w="4644508">
                  <a:extLst>
                    <a:ext uri="{9D8B030D-6E8A-4147-A177-3AD203B41FA5}">
                      <a16:colId xmlns:a16="http://schemas.microsoft.com/office/drawing/2014/main" val="4230516322"/>
                    </a:ext>
                  </a:extLst>
                </a:gridCol>
                <a:gridCol w="6717147">
                  <a:extLst>
                    <a:ext uri="{9D8B030D-6E8A-4147-A177-3AD203B41FA5}">
                      <a16:colId xmlns:a16="http://schemas.microsoft.com/office/drawing/2014/main" val="3653219934"/>
                    </a:ext>
                  </a:extLst>
                </a:gridCol>
              </a:tblGrid>
              <a:tr h="532782">
                <a:tc>
                  <a:txBody>
                    <a:bodyPr/>
                    <a:lstStyle/>
                    <a:p>
                      <a:pPr>
                        <a:lnSpc>
                          <a:spcPct val="90000"/>
                        </a:lnSpc>
                      </a:pPr>
                      <a:r>
                        <a:rPr lang="fr-FR" sz="2000" dirty="0">
                          <a:solidFill>
                            <a:schemeClr val="bg1"/>
                          </a:solidFill>
                        </a:rPr>
                        <a:t>Étude/conception</a:t>
                      </a:r>
                    </a:p>
                  </a:txBody>
                  <a:tcPr>
                    <a:lnB w="9525" cap="flat" cmpd="sng" algn="ctr">
                      <a:solidFill>
                        <a:schemeClr val="accent1"/>
                      </a:solidFill>
                      <a:prstDash val="solid"/>
                      <a:round/>
                      <a:headEnd type="none" w="med" len="med"/>
                      <a:tailEnd type="none" w="med" len="med"/>
                    </a:lnB>
                  </a:tcPr>
                </a:tc>
                <a:tc>
                  <a:txBody>
                    <a:bodyPr/>
                    <a:lstStyle/>
                    <a:p>
                      <a:pPr>
                        <a:lnSpc>
                          <a:spcPct val="90000"/>
                        </a:lnSpc>
                      </a:pPr>
                      <a:r>
                        <a:rPr lang="fr-FR" sz="2000" b="1">
                          <a:solidFill>
                            <a:schemeClr val="bg1"/>
                          </a:solidFill>
                        </a:rPr>
                        <a:t>Objectifs principaux/calendrier</a:t>
                      </a:r>
                    </a:p>
                  </a:txBody>
                  <a:tcPr marL="51435" marR="51435" marT="25718" marB="25718">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53324100"/>
                  </a:ext>
                </a:extLst>
              </a:tr>
              <a:tr h="1370193">
                <a:tc>
                  <a:txBody>
                    <a:bodyPr/>
                    <a:lstStyle/>
                    <a:p>
                      <a:pPr>
                        <a:lnSpc>
                          <a:spcPct val="90000"/>
                        </a:lnSpc>
                      </a:pPr>
                      <a:r>
                        <a:rPr lang="fr-FR" sz="1900" b="1" dirty="0">
                          <a:solidFill>
                            <a:schemeClr val="bg1"/>
                          </a:solidFill>
                        </a:rPr>
                        <a:t>KEN SHE, </a:t>
                      </a:r>
                      <a:r>
                        <a:rPr lang="fr-FR" sz="1900" dirty="0">
                          <a:solidFill>
                            <a:schemeClr val="bg1"/>
                          </a:solidFill>
                        </a:rPr>
                        <a:t>Kenya</a:t>
                      </a:r>
                    </a:p>
                    <a:p>
                      <a:pPr>
                        <a:lnSpc>
                          <a:spcPct val="90000"/>
                        </a:lnSpc>
                      </a:pPr>
                      <a:r>
                        <a:rPr lang="fr-FR" sz="1900" dirty="0">
                          <a:solidFill>
                            <a:schemeClr val="tx2"/>
                          </a:solidFill>
                        </a:rPr>
                        <a:t>Prospective, en aveugle, randomisée </a:t>
                      </a:r>
                    </a:p>
                    <a:p>
                      <a:pPr>
                        <a:lnSpc>
                          <a:spcPct val="90000"/>
                        </a:lnSpc>
                      </a:pPr>
                      <a:r>
                        <a:rPr lang="fr-FR" sz="1900" dirty="0">
                          <a:solidFill>
                            <a:schemeClr val="tx2"/>
                          </a:solidFill>
                        </a:rPr>
                        <a:t>Femmes de 15 à 20 ans</a:t>
                      </a:r>
                    </a:p>
                    <a:p>
                      <a:pPr>
                        <a:lnSpc>
                          <a:spcPct val="90000"/>
                        </a:lnSpc>
                      </a:pPr>
                      <a:r>
                        <a:rPr lang="fr-FR" sz="1900" dirty="0">
                          <a:solidFill>
                            <a:schemeClr val="tx2"/>
                          </a:solidFill>
                        </a:rPr>
                        <a:t>N = 2 250 dans 3 groupes : </a:t>
                      </a:r>
                      <a:r>
                        <a:rPr lang="fr-FR" sz="1900" dirty="0" err="1">
                          <a:solidFill>
                            <a:schemeClr val="tx2"/>
                          </a:solidFill>
                        </a:rPr>
                        <a:t>Cervarix</a:t>
                      </a:r>
                      <a:r>
                        <a:rPr lang="fr-FR" sz="1900" dirty="0">
                          <a:solidFill>
                            <a:schemeClr val="tx2"/>
                          </a:solidFill>
                        </a:rPr>
                        <a:t>® ; Gardasil®9 ; vaccination retardée</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nSpc>
                          <a:spcPct val="90000"/>
                        </a:lnSpc>
                      </a:pPr>
                      <a:r>
                        <a:rPr lang="fr-FR" sz="1900" dirty="0">
                          <a:solidFill>
                            <a:schemeClr val="tx2"/>
                          </a:solidFill>
                        </a:rPr>
                        <a:t>Efficacité du vaccin à 18 mois et à la fin de l’étude </a:t>
                      </a:r>
                    </a:p>
                    <a:p>
                      <a:pPr>
                        <a:lnSpc>
                          <a:spcPct val="90000"/>
                        </a:lnSpc>
                      </a:pPr>
                      <a:r>
                        <a:rPr lang="fr-FR" sz="1900" u="sng" dirty="0">
                          <a:solidFill>
                            <a:schemeClr val="tx2"/>
                          </a:solidFill>
                        </a:rPr>
                        <a:t>Données attendues</a:t>
                      </a:r>
                      <a:r>
                        <a:rPr lang="fr-FR" sz="1900" dirty="0">
                          <a:solidFill>
                            <a:schemeClr val="tx2"/>
                          </a:solidFill>
                        </a:rPr>
                        <a:t> :</a:t>
                      </a:r>
                      <a:r>
                        <a:rPr lang="fr-FR" sz="1900" b="1" dirty="0">
                          <a:solidFill>
                            <a:schemeClr val="tx2"/>
                          </a:solidFill>
                        </a:rPr>
                        <a:t> Analyse finale en 2024</a:t>
                      </a:r>
                    </a:p>
                  </a:txBody>
                  <a:tcPr marL="51435" marR="51435" marT="25718" marB="25718">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00521464"/>
                  </a:ext>
                </a:extLst>
              </a:tr>
              <a:tr h="1884016">
                <a:tc>
                  <a:txBody>
                    <a:bodyPr/>
                    <a:lstStyle/>
                    <a:p>
                      <a:pPr>
                        <a:lnSpc>
                          <a:spcPct val="90000"/>
                        </a:lnSpc>
                      </a:pPr>
                      <a:r>
                        <a:rPr lang="fr-FR" sz="1900" b="1" dirty="0">
                          <a:solidFill>
                            <a:schemeClr val="bg1"/>
                          </a:solidFill>
                        </a:rPr>
                        <a:t>Essai ESCUDDO</a:t>
                      </a:r>
                      <a:r>
                        <a:rPr lang="fr-FR" sz="1900" b="0" dirty="0">
                          <a:solidFill>
                            <a:schemeClr val="bg1"/>
                          </a:solidFill>
                        </a:rPr>
                        <a:t>, Costa Rica</a:t>
                      </a:r>
                    </a:p>
                    <a:p>
                      <a:pPr>
                        <a:lnSpc>
                          <a:spcPct val="90000"/>
                        </a:lnSpc>
                      </a:pPr>
                      <a:r>
                        <a:rPr lang="fr-FR" sz="1900" dirty="0">
                          <a:solidFill>
                            <a:schemeClr val="tx2"/>
                          </a:solidFill>
                        </a:rPr>
                        <a:t>Femmes de 12 à 16 ans </a:t>
                      </a:r>
                    </a:p>
                    <a:p>
                      <a:pPr>
                        <a:lnSpc>
                          <a:spcPct val="90000"/>
                        </a:lnSpc>
                      </a:pPr>
                      <a:r>
                        <a:rPr lang="fr-FR" sz="1900" dirty="0">
                          <a:solidFill>
                            <a:schemeClr val="tx2"/>
                          </a:solidFill>
                        </a:rPr>
                        <a:t>4 groupes : 1 ou 2 doses de </a:t>
                      </a:r>
                      <a:r>
                        <a:rPr lang="fr-FR" sz="1900" dirty="0" err="1">
                          <a:solidFill>
                            <a:schemeClr val="tx2"/>
                          </a:solidFill>
                        </a:rPr>
                        <a:t>Cervarix</a:t>
                      </a:r>
                      <a:r>
                        <a:rPr lang="fr-FR" sz="1900" dirty="0">
                          <a:solidFill>
                            <a:schemeClr val="tx2"/>
                          </a:solidFill>
                        </a:rPr>
                        <a:t>® ; 1 ou 2 doses de Gardasil®9 ; (N = 5 000/groupe)</a:t>
                      </a:r>
                    </a:p>
                    <a:p>
                      <a:pPr>
                        <a:lnSpc>
                          <a:spcPct val="90000"/>
                        </a:lnSpc>
                      </a:pPr>
                      <a:r>
                        <a:rPr lang="fr-FR" sz="1900" dirty="0">
                          <a:solidFill>
                            <a:schemeClr val="tx2"/>
                          </a:solidFill>
                        </a:rPr>
                        <a:t>Enquête Epi : 4 000 femmes de 17 à 20 ans</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nSpc>
                          <a:spcPct val="90000"/>
                        </a:lnSpc>
                      </a:pPr>
                      <a:r>
                        <a:rPr lang="fr-FR" sz="1900" dirty="0">
                          <a:solidFill>
                            <a:schemeClr val="tx2"/>
                          </a:solidFill>
                        </a:rPr>
                        <a:t>Non-infériorité des schémas à 1 ou 2 doses</a:t>
                      </a:r>
                    </a:p>
                    <a:p>
                      <a:pPr marL="0" marR="0" lvl="0" indent="0" algn="l" defTabSz="914400" rtl="0" eaLnBrk="1" fontAlgn="auto" latinLnBrk="0" hangingPunct="1">
                        <a:lnSpc>
                          <a:spcPct val="90000"/>
                        </a:lnSpc>
                        <a:spcBef>
                          <a:spcPts val="0"/>
                        </a:spcBef>
                        <a:spcAft>
                          <a:spcPts val="0"/>
                        </a:spcAft>
                        <a:buClrTx/>
                        <a:buSzTx/>
                        <a:buFontTx/>
                        <a:buNone/>
                        <a:tabLst/>
                        <a:defRPr/>
                      </a:pPr>
                      <a:r>
                        <a:rPr lang="fr-FR" sz="1900" dirty="0">
                          <a:solidFill>
                            <a:schemeClr val="tx2"/>
                          </a:solidFill>
                        </a:rPr>
                        <a:t>Efficacité du vaccin dans chaque groupe par rapport aux femmes non vaccinées </a:t>
                      </a:r>
                    </a:p>
                    <a:p>
                      <a:pPr>
                        <a:lnSpc>
                          <a:spcPct val="90000"/>
                        </a:lnSpc>
                      </a:pPr>
                      <a:r>
                        <a:rPr lang="fr-FR" sz="1900" dirty="0">
                          <a:solidFill>
                            <a:schemeClr val="tx2"/>
                          </a:solidFill>
                        </a:rPr>
                        <a:t>Analyse intérimaire 4 ans après la vaccination</a:t>
                      </a:r>
                    </a:p>
                    <a:p>
                      <a:pPr marL="0" marR="0" lvl="0" indent="0" algn="l" defTabSz="914400" rtl="0" eaLnBrk="1" fontAlgn="auto" latinLnBrk="0" hangingPunct="1">
                        <a:lnSpc>
                          <a:spcPct val="90000"/>
                        </a:lnSpc>
                        <a:spcBef>
                          <a:spcPts val="0"/>
                        </a:spcBef>
                        <a:spcAft>
                          <a:spcPts val="0"/>
                        </a:spcAft>
                        <a:buClrTx/>
                        <a:buSzTx/>
                        <a:buFontTx/>
                        <a:buNone/>
                        <a:tabLst/>
                        <a:defRPr/>
                      </a:pPr>
                      <a:r>
                        <a:rPr lang="fr-FR" sz="1900" dirty="0">
                          <a:solidFill>
                            <a:schemeClr val="tx2"/>
                          </a:solidFill>
                        </a:rPr>
                        <a:t>Analyse finale 5 ans après la vaccination</a:t>
                      </a:r>
                    </a:p>
                    <a:p>
                      <a:pPr lvl="0">
                        <a:lnSpc>
                          <a:spcPct val="90000"/>
                        </a:lnSpc>
                      </a:pPr>
                      <a:r>
                        <a:rPr lang="fr-FR" sz="1900" u="sng" dirty="0">
                          <a:solidFill>
                            <a:schemeClr val="tx2"/>
                          </a:solidFill>
                        </a:rPr>
                        <a:t>Données attendues</a:t>
                      </a:r>
                      <a:r>
                        <a:rPr lang="fr-FR" sz="1900" u="none" dirty="0">
                          <a:solidFill>
                            <a:schemeClr val="tx2"/>
                          </a:solidFill>
                        </a:rPr>
                        <a:t> : </a:t>
                      </a:r>
                      <a:r>
                        <a:rPr lang="fr-FR" sz="1900" b="1" dirty="0">
                          <a:solidFill>
                            <a:schemeClr val="tx2"/>
                          </a:solidFill>
                        </a:rPr>
                        <a:t>Données du M 48 au T3 2024 ; données finales au T3 2025</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67028387"/>
                  </a:ext>
                </a:extLst>
              </a:tr>
              <a:tr h="1370193">
                <a:tc>
                  <a:txBody>
                    <a:bodyPr/>
                    <a:lstStyle/>
                    <a:p>
                      <a:pPr>
                        <a:lnSpc>
                          <a:spcPct val="90000"/>
                        </a:lnSpc>
                      </a:pPr>
                      <a:r>
                        <a:rPr lang="fr-FR" sz="1900" b="1" dirty="0">
                          <a:solidFill>
                            <a:schemeClr val="bg1"/>
                          </a:solidFill>
                        </a:rPr>
                        <a:t>IARC, </a:t>
                      </a:r>
                      <a:r>
                        <a:rPr lang="fr-FR" sz="1900" b="0" dirty="0">
                          <a:solidFill>
                            <a:schemeClr val="bg1"/>
                          </a:solidFill>
                        </a:rPr>
                        <a:t>Inde</a:t>
                      </a:r>
                      <a:endParaRPr lang="fr-FR" sz="1900" b="1" dirty="0">
                        <a:solidFill>
                          <a:schemeClr val="bg1"/>
                        </a:solidFill>
                      </a:endParaRPr>
                    </a:p>
                    <a:p>
                      <a:pPr marL="0" marR="0" lvl="0" indent="0" algn="l" defTabSz="914400" rtl="0" eaLnBrk="1" fontAlgn="auto" latinLnBrk="0" hangingPunct="1">
                        <a:lnSpc>
                          <a:spcPct val="90000"/>
                        </a:lnSpc>
                        <a:spcBef>
                          <a:spcPts val="0"/>
                        </a:spcBef>
                        <a:spcAft>
                          <a:spcPts val="0"/>
                        </a:spcAft>
                        <a:buClrTx/>
                        <a:buSzTx/>
                        <a:buFontTx/>
                        <a:buNone/>
                        <a:tabLst/>
                        <a:defRPr/>
                      </a:pPr>
                      <a:r>
                        <a:rPr lang="fr-FR" sz="1900" dirty="0">
                          <a:solidFill>
                            <a:schemeClr val="tx2"/>
                          </a:solidFill>
                        </a:rPr>
                        <a:t>Suivi d’un ERC comparant l’efficacité de 2 ou 3 doses après la suspension de </a:t>
                      </a:r>
                      <a:r>
                        <a:rPr lang="fr-FR" sz="1900" dirty="0" err="1">
                          <a:solidFill>
                            <a:schemeClr val="tx2"/>
                          </a:solidFill>
                        </a:rPr>
                        <a:t>Gardasil</a:t>
                      </a:r>
                      <a:r>
                        <a:rPr lang="fr-FR" sz="1900" dirty="0">
                          <a:solidFill>
                            <a:schemeClr val="tx2"/>
                          </a:solidFill>
                        </a:rPr>
                        <a:t>®</a:t>
                      </a:r>
                    </a:p>
                    <a:p>
                      <a:pPr>
                        <a:lnSpc>
                          <a:spcPct val="90000"/>
                        </a:lnSpc>
                      </a:pPr>
                      <a:r>
                        <a:rPr lang="fr-FR" sz="1900" b="0" dirty="0">
                          <a:solidFill>
                            <a:schemeClr val="tx2"/>
                          </a:solidFill>
                        </a:rPr>
                        <a:t>Femmes de 10 à 18 ans (~5 000 sujets ont reçu une dose unique)</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fr-FR" sz="1900" dirty="0">
                          <a:solidFill>
                            <a:schemeClr val="tx2"/>
                          </a:solidFill>
                        </a:rPr>
                        <a:t>Efficacité du vaccin (critères virologiques et </a:t>
                      </a:r>
                      <a:r>
                        <a:rPr lang="fr-FR" sz="1900" dirty="0" err="1">
                          <a:solidFill>
                            <a:schemeClr val="tx2"/>
                          </a:solidFill>
                        </a:rPr>
                        <a:t>histopathologiques</a:t>
                      </a:r>
                      <a:r>
                        <a:rPr lang="fr-FR" sz="1900" dirty="0">
                          <a:solidFill>
                            <a:schemeClr val="tx2"/>
                          </a:solidFill>
                        </a:rPr>
                        <a:t>) pour les schémas à 1, 2 et 3 doses jusqu’à 15 ans après la vaccination</a:t>
                      </a:r>
                    </a:p>
                    <a:p>
                      <a:pPr lvl="0">
                        <a:lnSpc>
                          <a:spcPct val="90000"/>
                        </a:lnSpc>
                      </a:pPr>
                      <a:r>
                        <a:rPr lang="fr-FR" sz="1900" u="sng" dirty="0">
                          <a:solidFill>
                            <a:schemeClr val="tx2"/>
                          </a:solidFill>
                        </a:rPr>
                        <a:t>Données attendues</a:t>
                      </a:r>
                      <a:r>
                        <a:rPr lang="fr-FR" sz="1900" dirty="0">
                          <a:solidFill>
                            <a:schemeClr val="tx2"/>
                          </a:solidFill>
                        </a:rPr>
                        <a:t> :</a:t>
                      </a:r>
                      <a:r>
                        <a:rPr lang="fr-FR" sz="1900" b="1" dirty="0">
                          <a:solidFill>
                            <a:schemeClr val="tx2"/>
                          </a:solidFill>
                        </a:rPr>
                        <a:t> Données de la 15e année en 2026</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88867668"/>
                  </a:ext>
                </a:extLst>
              </a:tr>
            </a:tbl>
          </a:graphicData>
        </a:graphic>
      </p:graphicFrame>
      <p:sp>
        <p:nvSpPr>
          <p:cNvPr id="5" name="TextBox 4">
            <a:extLst>
              <a:ext uri="{FF2B5EF4-FFF2-40B4-BE49-F238E27FC236}">
                <a16:creationId xmlns:a16="http://schemas.microsoft.com/office/drawing/2014/main" id="{963EF0E6-35B8-0BF9-FDCB-044FA97B7C77}"/>
              </a:ext>
            </a:extLst>
          </p:cNvPr>
          <p:cNvSpPr txBox="1"/>
          <p:nvPr/>
        </p:nvSpPr>
        <p:spPr>
          <a:xfrm>
            <a:off x="371553" y="6243435"/>
            <a:ext cx="11361655" cy="230832"/>
          </a:xfrm>
          <a:prstGeom prst="rect">
            <a:avLst/>
          </a:prstGeom>
          <a:noFill/>
        </p:spPr>
        <p:txBody>
          <a:bodyPr wrap="square" numCol="1" rtlCol="0">
            <a:spAutoFit/>
          </a:bodyPr>
          <a:lstStyle/>
          <a:p>
            <a:r>
              <a:rPr lang="fr-FR" sz="900" dirty="0"/>
              <a:t>IARC : Centre international de recherche sur le cancer ; </a:t>
            </a:r>
            <a:r>
              <a:rPr lang="fr-FR" sz="900" dirty="0" err="1"/>
              <a:t>DoRIS</a:t>
            </a:r>
            <a:r>
              <a:rPr lang="fr-FR" sz="900" dirty="0"/>
              <a:t> : Dose Reduction </a:t>
            </a:r>
            <a:r>
              <a:rPr lang="fr-FR" sz="900" dirty="0" err="1"/>
              <a:t>Immunobridging</a:t>
            </a:r>
            <a:r>
              <a:rPr lang="fr-FR" sz="900" dirty="0"/>
              <a:t> and </a:t>
            </a:r>
            <a:r>
              <a:rPr lang="fr-FR" sz="900" dirty="0" err="1"/>
              <a:t>Safety</a:t>
            </a:r>
            <a:r>
              <a:rPr lang="fr-FR" sz="900" dirty="0"/>
              <a:t> ; ERC : essai randomisé et contrôlé;  KEN SHE : </a:t>
            </a:r>
            <a:r>
              <a:rPr lang="fr-FR" sz="900" dirty="0" err="1"/>
              <a:t>KENya</a:t>
            </a:r>
            <a:r>
              <a:rPr lang="fr-FR" sz="900" dirty="0"/>
              <a:t> </a:t>
            </a:r>
            <a:r>
              <a:rPr lang="fr-FR" sz="900" dirty="0" err="1"/>
              <a:t>Single-dose</a:t>
            </a:r>
            <a:r>
              <a:rPr lang="fr-FR" sz="900" dirty="0"/>
              <a:t> HPV-vaccine </a:t>
            </a:r>
            <a:r>
              <a:rPr lang="fr-FR" sz="900" dirty="0" err="1"/>
              <a:t>Efficacy</a:t>
            </a:r>
            <a:r>
              <a:rPr lang="fr-FR" sz="900" dirty="0"/>
              <a:t> ; M : mois ; N : nombre de participantes</a:t>
            </a:r>
          </a:p>
        </p:txBody>
      </p:sp>
    </p:spTree>
    <p:extLst>
      <p:ext uri="{BB962C8B-B14F-4D97-AF65-F5344CB8AC3E}">
        <p14:creationId xmlns:p14="http://schemas.microsoft.com/office/powerpoint/2010/main" val="8113139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81000" y="116471"/>
            <a:ext cx="8639681" cy="584775"/>
          </a:xfrm>
          <a:prstGeom prst="rect">
            <a:avLst/>
          </a:prstGeom>
        </p:spPr>
        <p:txBody>
          <a:bodyPr wrap="square">
            <a:spAutoFit/>
          </a:bodyPr>
          <a:lstStyle/>
          <a:p>
            <a:r>
              <a:rPr lang="fr-FR" sz="3200">
                <a:solidFill>
                  <a:schemeClr val="accent1"/>
                </a:solidFill>
                <a:latin typeface="+mj-lt"/>
              </a:rPr>
              <a:t>Données sur l’efficacité</a:t>
            </a:r>
          </a:p>
        </p:txBody>
      </p:sp>
      <p:graphicFrame>
        <p:nvGraphicFramePr>
          <p:cNvPr id="3" name="Table 3">
            <a:extLst>
              <a:ext uri="{FF2B5EF4-FFF2-40B4-BE49-F238E27FC236}">
                <a16:creationId xmlns:a16="http://schemas.microsoft.com/office/drawing/2014/main" id="{0F3542DF-218A-4BEE-9E37-E13DBCFD76B6}"/>
              </a:ext>
            </a:extLst>
          </p:cNvPr>
          <p:cNvGraphicFramePr>
            <a:graphicFrameLocks noGrp="1"/>
          </p:cNvGraphicFramePr>
          <p:nvPr/>
        </p:nvGraphicFramePr>
        <p:xfrm>
          <a:off x="562477" y="911063"/>
          <a:ext cx="11150472" cy="4520290"/>
        </p:xfrm>
        <a:graphic>
          <a:graphicData uri="http://schemas.openxmlformats.org/drawingml/2006/table">
            <a:tbl>
              <a:tblPr firstRow="1" bandRow="1">
                <a:tableStyleId>{5C22544A-7EE6-4342-B048-85BDC9FD1C3A}</a:tableStyleId>
              </a:tblPr>
              <a:tblGrid>
                <a:gridCol w="3597147">
                  <a:extLst>
                    <a:ext uri="{9D8B030D-6E8A-4147-A177-3AD203B41FA5}">
                      <a16:colId xmlns:a16="http://schemas.microsoft.com/office/drawing/2014/main" val="4230516322"/>
                    </a:ext>
                  </a:extLst>
                </a:gridCol>
                <a:gridCol w="7553325">
                  <a:extLst>
                    <a:ext uri="{9D8B030D-6E8A-4147-A177-3AD203B41FA5}">
                      <a16:colId xmlns:a16="http://schemas.microsoft.com/office/drawing/2014/main" val="3653219934"/>
                    </a:ext>
                  </a:extLst>
                </a:gridCol>
              </a:tblGrid>
              <a:tr h="428350">
                <a:tc>
                  <a:txBody>
                    <a:bodyPr/>
                    <a:lstStyle/>
                    <a:p>
                      <a:pPr>
                        <a:lnSpc>
                          <a:spcPct val="95000"/>
                        </a:lnSpc>
                      </a:pPr>
                      <a:r>
                        <a:rPr lang="fr-FR" dirty="0">
                          <a:solidFill>
                            <a:schemeClr val="bg1"/>
                          </a:solidFill>
                        </a:rPr>
                        <a:t>Étude/conception</a:t>
                      </a:r>
                    </a:p>
                  </a:txBody>
                  <a:tcPr>
                    <a:lnB w="9525" cap="flat" cmpd="sng" algn="ctr">
                      <a:solidFill>
                        <a:schemeClr val="accent1"/>
                      </a:solidFill>
                      <a:prstDash val="solid"/>
                      <a:round/>
                      <a:headEnd type="none" w="med" len="med"/>
                      <a:tailEnd type="none" w="med" len="med"/>
                    </a:lnB>
                  </a:tcPr>
                </a:tc>
                <a:tc>
                  <a:txBody>
                    <a:bodyPr/>
                    <a:lstStyle/>
                    <a:p>
                      <a:pPr>
                        <a:lnSpc>
                          <a:spcPct val="95000"/>
                        </a:lnSpc>
                      </a:pPr>
                      <a:r>
                        <a:rPr lang="fr-FR" sz="1800" b="1">
                          <a:solidFill>
                            <a:schemeClr val="bg1"/>
                          </a:solidFill>
                        </a:rPr>
                        <a:t>Objectifs principaux/calendrier</a:t>
                      </a:r>
                    </a:p>
                  </a:txBody>
                  <a:tcPr marL="51435" marR="51435" marT="25718" marB="25718">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53324100"/>
                  </a:ext>
                </a:extLst>
              </a:tr>
              <a:tr h="496550">
                <a:tc>
                  <a:txBody>
                    <a:bodyPr/>
                    <a:lstStyle/>
                    <a:p>
                      <a:pPr>
                        <a:lnSpc>
                          <a:spcPct val="95000"/>
                        </a:lnSpc>
                      </a:pPr>
                      <a:r>
                        <a:rPr lang="fr-FR" b="1" dirty="0">
                          <a:solidFill>
                            <a:schemeClr val="bg1"/>
                          </a:solidFill>
                        </a:rPr>
                        <a:t>Essai sur l’impact en Thaïlande</a:t>
                      </a:r>
                    </a:p>
                    <a:p>
                      <a:pPr marL="0" marR="0" lvl="0" indent="0" algn="l" defTabSz="914400" rtl="0" eaLnBrk="1" fontAlgn="auto" latinLnBrk="0" hangingPunct="1">
                        <a:lnSpc>
                          <a:spcPct val="95000"/>
                        </a:lnSpc>
                        <a:spcBef>
                          <a:spcPts val="0"/>
                        </a:spcBef>
                        <a:spcAft>
                          <a:spcPts val="0"/>
                        </a:spcAft>
                        <a:buClrTx/>
                        <a:buSzTx/>
                        <a:buFontTx/>
                        <a:buNone/>
                        <a:tabLst/>
                        <a:defRPr/>
                      </a:pPr>
                      <a:r>
                        <a:rPr lang="fr-FR" sz="1800" dirty="0">
                          <a:solidFill>
                            <a:schemeClr val="tx2"/>
                          </a:solidFill>
                        </a:rPr>
                        <a:t>Enquêtes transversales auprès de filles de 15 ans (N ~ 2 600) et de 17 ans (N ~ 2 000) </a:t>
                      </a:r>
                    </a:p>
                    <a:p>
                      <a:pPr>
                        <a:lnSpc>
                          <a:spcPct val="95000"/>
                        </a:lnSpc>
                      </a:pPr>
                      <a:r>
                        <a:rPr lang="fr-FR" dirty="0">
                          <a:solidFill>
                            <a:schemeClr val="tx2"/>
                          </a:solidFill>
                        </a:rPr>
                        <a:t>Filles &lt; 15 ans ; </a:t>
                      </a:r>
                      <a:r>
                        <a:rPr lang="fr-FR" dirty="0" err="1">
                          <a:solidFill>
                            <a:schemeClr val="tx2"/>
                          </a:solidFill>
                        </a:rPr>
                        <a:t>Cervarix</a:t>
                      </a:r>
                      <a:r>
                        <a:rPr lang="fr-FR" dirty="0">
                          <a:solidFill>
                            <a:schemeClr val="tx2"/>
                          </a:solidFill>
                        </a:rPr>
                        <a:t>® 1 ou 2 doses</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indent="0">
                        <a:lnSpc>
                          <a:spcPct val="95000"/>
                        </a:lnSpc>
                        <a:buNone/>
                      </a:pPr>
                      <a:r>
                        <a:rPr lang="fr-FR" dirty="0">
                          <a:solidFill>
                            <a:schemeClr val="tx2"/>
                          </a:solidFill>
                        </a:rPr>
                        <a:t>Efficacité d’une dose unique de 2vHPV après 2 et 4 ans par rapport aux élèves non vaccinées du même âge </a:t>
                      </a:r>
                    </a:p>
                    <a:p>
                      <a:pPr marL="0" indent="0">
                        <a:lnSpc>
                          <a:spcPct val="95000"/>
                        </a:lnSpc>
                        <a:buNone/>
                      </a:pPr>
                      <a:r>
                        <a:rPr lang="fr-FR" dirty="0">
                          <a:solidFill>
                            <a:schemeClr val="tx2"/>
                          </a:solidFill>
                        </a:rPr>
                        <a:t>E</a:t>
                      </a:r>
                      <a:r>
                        <a:rPr lang="fr-FR" sz="1800" dirty="0">
                          <a:solidFill>
                            <a:schemeClr val="tx2"/>
                          </a:solidFill>
                        </a:rPr>
                        <a:t>fficacité de la dose unique par rapport aux schémas à 2 doses en termes de réduction de la prévalence des HPV ciblés par le vaccin après 4 ans</a:t>
                      </a:r>
                    </a:p>
                    <a:p>
                      <a:pPr>
                        <a:lnSpc>
                          <a:spcPct val="95000"/>
                        </a:lnSpc>
                      </a:pPr>
                      <a:r>
                        <a:rPr lang="fr-FR" sz="1800" u="sng" dirty="0">
                          <a:solidFill>
                            <a:schemeClr val="tx2"/>
                          </a:solidFill>
                        </a:rPr>
                        <a:t>Données attendues</a:t>
                      </a:r>
                      <a:r>
                        <a:rPr lang="fr-FR" sz="1800" dirty="0">
                          <a:solidFill>
                            <a:schemeClr val="tx2"/>
                          </a:solidFill>
                        </a:rPr>
                        <a:t> :</a:t>
                      </a:r>
                      <a:r>
                        <a:rPr lang="fr-FR" sz="1800" b="1" dirty="0">
                          <a:solidFill>
                            <a:schemeClr val="tx2"/>
                          </a:solidFill>
                        </a:rPr>
                        <a:t> Données de la 2e année au T2 2022, données de la 4e année au T3 2023</a:t>
                      </a:r>
                    </a:p>
                  </a:txBody>
                  <a:tcPr marL="51435" marR="51435" marT="25718" marB="25718">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00521464"/>
                  </a:ext>
                </a:extLst>
              </a:tr>
              <a:tr h="398624">
                <a:tc>
                  <a:txBody>
                    <a:bodyPr/>
                    <a:lstStyle/>
                    <a:p>
                      <a:pPr>
                        <a:lnSpc>
                          <a:spcPct val="95000"/>
                        </a:lnSpc>
                      </a:pPr>
                      <a:r>
                        <a:rPr lang="fr-FR" b="1" dirty="0">
                          <a:solidFill>
                            <a:schemeClr val="bg1"/>
                          </a:solidFill>
                        </a:rPr>
                        <a:t>Essai HOPE</a:t>
                      </a:r>
                      <a:r>
                        <a:rPr lang="fr-FR" b="0" dirty="0">
                          <a:solidFill>
                            <a:schemeClr val="bg1"/>
                          </a:solidFill>
                        </a:rPr>
                        <a:t>, Afrique du Sud</a:t>
                      </a:r>
                    </a:p>
                    <a:p>
                      <a:pPr marL="0" marR="0" lvl="0" indent="0" algn="l" defTabSz="914400" rtl="0" eaLnBrk="1" fontAlgn="auto" latinLnBrk="0" hangingPunct="1">
                        <a:lnSpc>
                          <a:spcPct val="95000"/>
                        </a:lnSpc>
                        <a:spcBef>
                          <a:spcPts val="0"/>
                        </a:spcBef>
                        <a:spcAft>
                          <a:spcPts val="0"/>
                        </a:spcAft>
                        <a:buClrTx/>
                        <a:buSzTx/>
                        <a:buFontTx/>
                        <a:buNone/>
                        <a:tabLst/>
                        <a:defRPr/>
                      </a:pPr>
                      <a:r>
                        <a:rPr lang="fr-FR" sz="1800" dirty="0">
                          <a:solidFill>
                            <a:schemeClr val="tx2"/>
                          </a:solidFill>
                        </a:rPr>
                        <a:t>Enquêtes transversales répétées chez les filles de 17 et 18 ans</a:t>
                      </a:r>
                    </a:p>
                    <a:p>
                      <a:pPr marL="0" marR="0" lvl="0" indent="0" algn="l" defTabSz="914400" rtl="0" eaLnBrk="1" fontAlgn="auto" latinLnBrk="0" hangingPunct="1">
                        <a:lnSpc>
                          <a:spcPct val="95000"/>
                        </a:lnSpc>
                        <a:spcBef>
                          <a:spcPts val="0"/>
                        </a:spcBef>
                        <a:spcAft>
                          <a:spcPts val="0"/>
                        </a:spcAft>
                        <a:buClrTx/>
                        <a:buSzTx/>
                        <a:buFontTx/>
                        <a:buNone/>
                        <a:tabLst/>
                        <a:defRPr/>
                      </a:pPr>
                      <a:r>
                        <a:rPr lang="fr-FR" sz="1800" dirty="0">
                          <a:solidFill>
                            <a:schemeClr val="tx2"/>
                          </a:solidFill>
                        </a:rPr>
                        <a:t>N </a:t>
                      </a:r>
                      <a:r>
                        <a:rPr lang="fr-FR" sz="1800" u="sng" dirty="0">
                          <a:solidFill>
                            <a:schemeClr val="tx2"/>
                          </a:solidFill>
                        </a:rPr>
                        <a:t>&gt;</a:t>
                      </a:r>
                      <a:r>
                        <a:rPr lang="fr-FR" sz="1800" dirty="0">
                          <a:solidFill>
                            <a:schemeClr val="tx2"/>
                          </a:solidFill>
                        </a:rPr>
                        <a:t> 3 260</a:t>
                      </a:r>
                    </a:p>
                    <a:p>
                      <a:pPr>
                        <a:lnSpc>
                          <a:spcPct val="95000"/>
                        </a:lnSpc>
                      </a:pPr>
                      <a:r>
                        <a:rPr lang="fr-FR" dirty="0">
                          <a:solidFill>
                            <a:schemeClr val="tx2"/>
                          </a:solidFill>
                        </a:rPr>
                        <a:t>Filles ; </a:t>
                      </a:r>
                      <a:r>
                        <a:rPr lang="fr-FR" dirty="0" err="1">
                          <a:solidFill>
                            <a:schemeClr val="tx2"/>
                          </a:solidFill>
                        </a:rPr>
                        <a:t>Cervarix</a:t>
                      </a:r>
                      <a:r>
                        <a:rPr lang="fr-FR" sz="1800" dirty="0">
                          <a:solidFill>
                            <a:schemeClr val="tx2"/>
                          </a:solidFill>
                        </a:rPr>
                        <a:t>®</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indent="0">
                        <a:lnSpc>
                          <a:spcPct val="95000"/>
                        </a:lnSpc>
                        <a:buNone/>
                      </a:pPr>
                      <a:r>
                        <a:rPr lang="fr-FR" sz="1800" dirty="0">
                          <a:solidFill>
                            <a:schemeClr val="tx2"/>
                          </a:solidFill>
                        </a:rPr>
                        <a:t>Impact sur la population du </a:t>
                      </a:r>
                      <a:r>
                        <a:rPr lang="fr-FR" sz="1800" u="sng" dirty="0">
                          <a:solidFill>
                            <a:schemeClr val="tx2"/>
                          </a:solidFill>
                        </a:rPr>
                        <a:t>schéma </a:t>
                      </a:r>
                      <a:r>
                        <a:rPr lang="fr-FR" sz="1800" b="0" u="sng" dirty="0">
                          <a:solidFill>
                            <a:schemeClr val="tx2"/>
                          </a:solidFill>
                        </a:rPr>
                        <a:t>vaccinal national à 2 doses</a:t>
                      </a:r>
                      <a:r>
                        <a:rPr lang="fr-FR" sz="1800" b="0" u="none" dirty="0">
                          <a:solidFill>
                            <a:schemeClr val="tx2"/>
                          </a:solidFill>
                        </a:rPr>
                        <a:t> (administrées </a:t>
                      </a:r>
                      <a:br>
                        <a:rPr lang="fr-FR" sz="1800" b="0" u="none" dirty="0">
                          <a:solidFill>
                            <a:schemeClr val="tx2"/>
                          </a:solidFill>
                        </a:rPr>
                      </a:br>
                      <a:r>
                        <a:rPr lang="fr-FR" sz="1800" b="0" u="none" dirty="0">
                          <a:solidFill>
                            <a:schemeClr val="tx2"/>
                          </a:solidFill>
                        </a:rPr>
                        <a:t>à 9 ans) </a:t>
                      </a:r>
                      <a:r>
                        <a:rPr lang="fr-FR" sz="1800" dirty="0">
                          <a:solidFill>
                            <a:schemeClr val="tx2"/>
                          </a:solidFill>
                        </a:rPr>
                        <a:t>pour la protection contre les infections par les HPV 16 et 18</a:t>
                      </a:r>
                    </a:p>
                    <a:p>
                      <a:pPr marL="0" marR="0" lvl="0" indent="0" algn="l" defTabSz="914400" rtl="0" eaLnBrk="1" fontAlgn="auto" latinLnBrk="0" hangingPunct="1">
                        <a:lnSpc>
                          <a:spcPct val="95000"/>
                        </a:lnSpc>
                        <a:spcBef>
                          <a:spcPts val="0"/>
                        </a:spcBef>
                        <a:spcAft>
                          <a:spcPts val="0"/>
                        </a:spcAft>
                        <a:buClrTx/>
                        <a:buSzTx/>
                        <a:buFontTx/>
                        <a:buNone/>
                        <a:tabLst/>
                        <a:defRPr/>
                      </a:pPr>
                      <a:r>
                        <a:rPr lang="fr-FR" sz="1800" dirty="0">
                          <a:solidFill>
                            <a:schemeClr val="tx2"/>
                          </a:solidFill>
                        </a:rPr>
                        <a:t>Impact sur la population du </a:t>
                      </a:r>
                      <a:r>
                        <a:rPr lang="fr-FR" sz="1800" u="sng" dirty="0">
                          <a:solidFill>
                            <a:schemeClr val="tx2"/>
                          </a:solidFill>
                        </a:rPr>
                        <a:t>schéma </a:t>
                      </a:r>
                      <a:r>
                        <a:rPr lang="fr-FR" sz="1800" b="0" u="sng" dirty="0">
                          <a:solidFill>
                            <a:schemeClr val="tx2"/>
                          </a:solidFill>
                        </a:rPr>
                        <a:t>vaccinal à dose unique</a:t>
                      </a:r>
                      <a:r>
                        <a:rPr lang="fr-FR" sz="1800" b="0" u="none" dirty="0">
                          <a:solidFill>
                            <a:schemeClr val="tx2"/>
                          </a:solidFill>
                        </a:rPr>
                        <a:t> (projet de démonstration chez les écolières de 15 ans)</a:t>
                      </a:r>
                      <a:r>
                        <a:rPr lang="fr-FR" sz="1800" b="0" dirty="0">
                          <a:solidFill>
                            <a:schemeClr val="tx2"/>
                          </a:solidFill>
                        </a:rPr>
                        <a:t> </a:t>
                      </a:r>
                      <a:r>
                        <a:rPr lang="fr-FR" sz="1800" dirty="0">
                          <a:solidFill>
                            <a:schemeClr val="tx2"/>
                          </a:solidFill>
                        </a:rPr>
                        <a:t>pour la protection contre les infections par les HPV 16 et 18</a:t>
                      </a:r>
                    </a:p>
                    <a:p>
                      <a:pPr lvl="0">
                        <a:lnSpc>
                          <a:spcPct val="95000"/>
                        </a:lnSpc>
                      </a:pPr>
                      <a:r>
                        <a:rPr lang="fr-FR" sz="1800" dirty="0">
                          <a:solidFill>
                            <a:schemeClr val="tx2"/>
                          </a:solidFill>
                        </a:rPr>
                        <a:t>Déterminer si le statut d’infection par le VIH a une incidence sur l’efficacité des vaccins anti-HPV</a:t>
                      </a:r>
                    </a:p>
                    <a:p>
                      <a:pPr lvl="0">
                        <a:lnSpc>
                          <a:spcPct val="95000"/>
                        </a:lnSpc>
                      </a:pPr>
                      <a:r>
                        <a:rPr lang="fr-FR" sz="1800" u="sng" dirty="0">
                          <a:solidFill>
                            <a:schemeClr val="tx2"/>
                          </a:solidFill>
                        </a:rPr>
                        <a:t>Données attendues</a:t>
                      </a:r>
                      <a:r>
                        <a:rPr lang="fr-FR" sz="1800" u="none" dirty="0">
                          <a:solidFill>
                            <a:schemeClr val="tx2"/>
                          </a:solidFill>
                        </a:rPr>
                        <a:t> : </a:t>
                      </a:r>
                      <a:r>
                        <a:rPr lang="fr-FR" sz="1800" b="1" dirty="0">
                          <a:solidFill>
                            <a:schemeClr val="tx2"/>
                          </a:solidFill>
                        </a:rPr>
                        <a:t>Données sur le schéma à dose unique au T1 2022 ; données sur le schéma à 2 doses au T3 2024</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667028387"/>
                  </a:ext>
                </a:extLst>
              </a:tr>
            </a:tbl>
          </a:graphicData>
        </a:graphic>
      </p:graphicFrame>
      <p:sp>
        <p:nvSpPr>
          <p:cNvPr id="4" name="TextBox 3">
            <a:extLst>
              <a:ext uri="{FF2B5EF4-FFF2-40B4-BE49-F238E27FC236}">
                <a16:creationId xmlns:a16="http://schemas.microsoft.com/office/drawing/2014/main" id="{CD00B525-60AA-41E7-B327-17FA04B75AA1}"/>
              </a:ext>
            </a:extLst>
          </p:cNvPr>
          <p:cNvSpPr txBox="1"/>
          <p:nvPr/>
        </p:nvSpPr>
        <p:spPr>
          <a:xfrm>
            <a:off x="471046" y="6046150"/>
            <a:ext cx="6696064" cy="230832"/>
          </a:xfrm>
          <a:prstGeom prst="rect">
            <a:avLst/>
          </a:prstGeom>
          <a:noFill/>
        </p:spPr>
        <p:txBody>
          <a:bodyPr wrap="none" rtlCol="0">
            <a:spAutoFit/>
          </a:bodyPr>
          <a:lstStyle/>
          <a:p>
            <a:r>
              <a:rPr lang="fr-FR" sz="900"/>
              <a:t> HOPE : HPV One and two dose Population Effectiveness ; N : nombre de participantes</a:t>
            </a:r>
          </a:p>
        </p:txBody>
      </p:sp>
    </p:spTree>
    <p:extLst>
      <p:ext uri="{BB962C8B-B14F-4D97-AF65-F5344CB8AC3E}">
        <p14:creationId xmlns:p14="http://schemas.microsoft.com/office/powerpoint/2010/main" val="42183326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89679" y="128944"/>
            <a:ext cx="11747582" cy="584775"/>
          </a:xfrm>
          <a:prstGeom prst="rect">
            <a:avLst/>
          </a:prstGeom>
        </p:spPr>
        <p:txBody>
          <a:bodyPr wrap="square">
            <a:spAutoFit/>
          </a:bodyPr>
          <a:lstStyle/>
          <a:p>
            <a:r>
              <a:rPr lang="fr-FR" sz="3200">
                <a:solidFill>
                  <a:schemeClr val="tx2"/>
                </a:solidFill>
                <a:latin typeface="+mj-lt"/>
              </a:rPr>
              <a:t>Données sur l’immunogénicité</a:t>
            </a:r>
          </a:p>
        </p:txBody>
      </p:sp>
      <p:graphicFrame>
        <p:nvGraphicFramePr>
          <p:cNvPr id="3" name="Table 3">
            <a:extLst>
              <a:ext uri="{FF2B5EF4-FFF2-40B4-BE49-F238E27FC236}">
                <a16:creationId xmlns:a16="http://schemas.microsoft.com/office/drawing/2014/main" id="{0F3542DF-218A-4BEE-9E37-E13DBCFD76B6}"/>
              </a:ext>
            </a:extLst>
          </p:cNvPr>
          <p:cNvGraphicFramePr>
            <a:graphicFrameLocks noGrp="1"/>
          </p:cNvGraphicFramePr>
          <p:nvPr/>
        </p:nvGraphicFramePr>
        <p:xfrm>
          <a:off x="526398" y="1100574"/>
          <a:ext cx="11283696" cy="4647954"/>
        </p:xfrm>
        <a:graphic>
          <a:graphicData uri="http://schemas.openxmlformats.org/drawingml/2006/table">
            <a:tbl>
              <a:tblPr firstRow="1" bandRow="1">
                <a:tableStyleId>{5C22544A-7EE6-4342-B048-85BDC9FD1C3A}</a:tableStyleId>
              </a:tblPr>
              <a:tblGrid>
                <a:gridCol w="3923682">
                  <a:extLst>
                    <a:ext uri="{9D8B030D-6E8A-4147-A177-3AD203B41FA5}">
                      <a16:colId xmlns:a16="http://schemas.microsoft.com/office/drawing/2014/main" val="4230516322"/>
                    </a:ext>
                  </a:extLst>
                </a:gridCol>
                <a:gridCol w="7360014">
                  <a:extLst>
                    <a:ext uri="{9D8B030D-6E8A-4147-A177-3AD203B41FA5}">
                      <a16:colId xmlns:a16="http://schemas.microsoft.com/office/drawing/2014/main" val="3653219934"/>
                    </a:ext>
                  </a:extLst>
                </a:gridCol>
              </a:tblGrid>
              <a:tr h="452847">
                <a:tc>
                  <a:txBody>
                    <a:bodyPr/>
                    <a:lstStyle/>
                    <a:p>
                      <a:pPr>
                        <a:lnSpc>
                          <a:spcPct val="90000"/>
                        </a:lnSpc>
                      </a:pPr>
                      <a:r>
                        <a:rPr lang="fr-FR" dirty="0">
                          <a:solidFill>
                            <a:schemeClr val="bg1"/>
                          </a:solidFill>
                        </a:rPr>
                        <a:t>Étude/conception</a:t>
                      </a:r>
                    </a:p>
                  </a:txBody>
                  <a:tcPr>
                    <a:lnB w="9525" cap="flat" cmpd="sng" algn="ctr">
                      <a:solidFill>
                        <a:schemeClr val="accent1"/>
                      </a:solidFill>
                      <a:prstDash val="solid"/>
                      <a:round/>
                      <a:headEnd type="none" w="med" len="med"/>
                      <a:tailEnd type="none" w="med" len="med"/>
                    </a:lnB>
                  </a:tcPr>
                </a:tc>
                <a:tc>
                  <a:txBody>
                    <a:bodyPr/>
                    <a:lstStyle/>
                    <a:p>
                      <a:pPr>
                        <a:lnSpc>
                          <a:spcPct val="90000"/>
                        </a:lnSpc>
                      </a:pPr>
                      <a:r>
                        <a:rPr lang="fr-FR" sz="1800" b="1">
                          <a:solidFill>
                            <a:schemeClr val="bg1"/>
                          </a:solidFill>
                        </a:rPr>
                        <a:t>Objectifs principaux/calendrier</a:t>
                      </a:r>
                    </a:p>
                  </a:txBody>
                  <a:tcPr marL="51435" marR="51435" marT="25718" marB="25718">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53324100"/>
                  </a:ext>
                </a:extLst>
              </a:tr>
              <a:tr h="2622339">
                <a:tc>
                  <a:txBody>
                    <a:bodyPr/>
                    <a:lstStyle/>
                    <a:p>
                      <a:pPr>
                        <a:lnSpc>
                          <a:spcPct val="90000"/>
                        </a:lnSpc>
                      </a:pPr>
                      <a:r>
                        <a:rPr lang="fr-FR" b="1" dirty="0" err="1">
                          <a:solidFill>
                            <a:schemeClr val="bg1"/>
                          </a:solidFill>
                        </a:rPr>
                        <a:t>DoRIS</a:t>
                      </a:r>
                      <a:r>
                        <a:rPr lang="fr-FR" b="0" dirty="0">
                          <a:solidFill>
                            <a:schemeClr val="bg1"/>
                          </a:solidFill>
                        </a:rPr>
                        <a:t>, Tanzanie</a:t>
                      </a:r>
                    </a:p>
                    <a:p>
                      <a:pPr>
                        <a:lnSpc>
                          <a:spcPct val="90000"/>
                        </a:lnSpc>
                      </a:pPr>
                      <a:r>
                        <a:rPr lang="fr-FR" sz="1800" dirty="0">
                          <a:solidFill>
                            <a:schemeClr val="tx2"/>
                          </a:solidFill>
                        </a:rPr>
                        <a:t>Randomisée, sans aveugle </a:t>
                      </a:r>
                    </a:p>
                    <a:p>
                      <a:pPr>
                        <a:lnSpc>
                          <a:spcPct val="90000"/>
                        </a:lnSpc>
                      </a:pPr>
                      <a:r>
                        <a:rPr lang="fr-FR" b="0" dirty="0">
                          <a:solidFill>
                            <a:schemeClr val="tx2"/>
                          </a:solidFill>
                        </a:rPr>
                        <a:t>Filles de 9 à 14 ans ; </a:t>
                      </a:r>
                    </a:p>
                    <a:p>
                      <a:pPr>
                        <a:lnSpc>
                          <a:spcPct val="90000"/>
                        </a:lnSpc>
                      </a:pPr>
                      <a:r>
                        <a:rPr lang="fr-FR" b="0" dirty="0">
                          <a:solidFill>
                            <a:schemeClr val="tx2"/>
                          </a:solidFill>
                        </a:rPr>
                        <a:t>N = 930 dans 6 groupes : 1, 2, ou 3 doses de </a:t>
                      </a:r>
                      <a:r>
                        <a:rPr lang="fr-FR" b="0" dirty="0" err="1">
                          <a:solidFill>
                            <a:schemeClr val="tx2"/>
                          </a:solidFill>
                        </a:rPr>
                        <a:t>Cervarix</a:t>
                      </a:r>
                      <a:r>
                        <a:rPr lang="fr-FR" sz="1800" dirty="0">
                          <a:solidFill>
                            <a:schemeClr val="tx2"/>
                          </a:solidFill>
                        </a:rPr>
                        <a:t>®</a:t>
                      </a:r>
                      <a:r>
                        <a:rPr lang="fr-FR" b="0" dirty="0">
                          <a:solidFill>
                            <a:schemeClr val="tx2"/>
                          </a:solidFill>
                        </a:rPr>
                        <a:t> de Gardasil</a:t>
                      </a:r>
                      <a:r>
                        <a:rPr lang="fr-FR" sz="1800" dirty="0">
                          <a:solidFill>
                            <a:schemeClr val="tx2"/>
                          </a:solidFill>
                        </a:rPr>
                        <a:t>®</a:t>
                      </a:r>
                      <a:r>
                        <a:rPr lang="fr-FR" b="0" dirty="0">
                          <a:solidFill>
                            <a:schemeClr val="tx2"/>
                          </a:solidFill>
                        </a:rPr>
                        <a:t>9</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fr-FR" sz="1800" strike="noStrike" dirty="0">
                          <a:solidFill>
                            <a:schemeClr val="tx2"/>
                          </a:solidFill>
                        </a:rPr>
                        <a:t>Non-infériorité</a:t>
                      </a:r>
                      <a:r>
                        <a:rPr lang="fr-FR" sz="1800" dirty="0">
                          <a:solidFill>
                            <a:schemeClr val="tx2"/>
                          </a:solidFill>
                        </a:rPr>
                        <a:t> immunologique de 1 dose par rapport à 2 ou 3 doses (séropositivité) au M 24</a:t>
                      </a:r>
                    </a:p>
                    <a:p>
                      <a:pPr marL="0" marR="0" lvl="0" indent="0" algn="l" defTabSz="914400" rtl="0" eaLnBrk="1" fontAlgn="auto" latinLnBrk="0" hangingPunct="1">
                        <a:lnSpc>
                          <a:spcPct val="90000"/>
                        </a:lnSpc>
                        <a:spcBef>
                          <a:spcPts val="0"/>
                        </a:spcBef>
                        <a:spcAft>
                          <a:spcPts val="0"/>
                        </a:spcAft>
                        <a:buClrTx/>
                        <a:buSzTx/>
                        <a:buFontTx/>
                        <a:buNone/>
                        <a:tabLst/>
                        <a:defRPr/>
                      </a:pPr>
                      <a:r>
                        <a:rPr lang="fr-FR" sz="1800" strike="noStrike" dirty="0">
                          <a:solidFill>
                            <a:schemeClr val="tx2"/>
                          </a:solidFill>
                        </a:rPr>
                        <a:t>Non-infériorité</a:t>
                      </a:r>
                      <a:r>
                        <a:rPr lang="fr-FR" sz="1800" dirty="0">
                          <a:solidFill>
                            <a:schemeClr val="tx2"/>
                          </a:solidFill>
                        </a:rPr>
                        <a:t> immunologique de 1 dose par rapport aux témoins historiques de 10 à 25 ans (CMG) au M 24 (</a:t>
                      </a:r>
                      <a:r>
                        <a:rPr lang="fr-FR" sz="1800" dirty="0" err="1">
                          <a:solidFill>
                            <a:schemeClr val="tx2"/>
                          </a:solidFill>
                        </a:rPr>
                        <a:t>immunobridging</a:t>
                      </a:r>
                      <a:r>
                        <a:rPr lang="fr-FR" sz="1800" dirty="0">
                          <a:solidFill>
                            <a:schemeClr val="tx2"/>
                          </a:solidFill>
                        </a:rPr>
                        <a:t> avec CVT, IARC </a:t>
                      </a:r>
                      <a:r>
                        <a:rPr lang="fr-FR" sz="1800" dirty="0" err="1">
                          <a:solidFill>
                            <a:schemeClr val="tx2"/>
                          </a:solidFill>
                        </a:rPr>
                        <a:t>India</a:t>
                      </a:r>
                      <a:r>
                        <a:rPr lang="fr-FR" sz="1800" dirty="0">
                          <a:solidFill>
                            <a:schemeClr val="tx2"/>
                          </a:solidFill>
                        </a:rPr>
                        <a:t> et ESCUDDO)</a:t>
                      </a:r>
                    </a:p>
                    <a:p>
                      <a:pPr marL="0" marR="0" lvl="0" indent="0" algn="l" defTabSz="914400" rtl="0" eaLnBrk="1" fontAlgn="auto" latinLnBrk="0" hangingPunct="1">
                        <a:lnSpc>
                          <a:spcPct val="90000"/>
                        </a:lnSpc>
                        <a:spcBef>
                          <a:spcPts val="0"/>
                        </a:spcBef>
                        <a:spcAft>
                          <a:spcPts val="0"/>
                        </a:spcAft>
                        <a:buClrTx/>
                        <a:buSzTx/>
                        <a:buFontTx/>
                        <a:buNone/>
                        <a:tabLst/>
                        <a:defRPr/>
                      </a:pPr>
                      <a:r>
                        <a:rPr lang="fr-FR" sz="1800" dirty="0">
                          <a:solidFill>
                            <a:schemeClr val="tx2"/>
                          </a:solidFill>
                        </a:rPr>
                        <a:t>Persistance de la réaction immunitaire au M 36 pour les schémas à 1, 2 et 3 doses</a:t>
                      </a:r>
                    </a:p>
                    <a:p>
                      <a:pPr lvl="0" algn="l" rtl="0">
                        <a:lnSpc>
                          <a:spcPct val="90000"/>
                        </a:lnSpc>
                      </a:pPr>
                      <a:endParaRPr lang="en-ZA" sz="1800" u="sng" dirty="0">
                        <a:solidFill>
                          <a:schemeClr val="tx2"/>
                        </a:solidFill>
                      </a:endParaRPr>
                    </a:p>
                    <a:p>
                      <a:pPr lvl="0">
                        <a:lnSpc>
                          <a:spcPct val="90000"/>
                        </a:lnSpc>
                        <a:buNone/>
                      </a:pPr>
                      <a:r>
                        <a:rPr lang="fr-FR" sz="1800" u="sng" dirty="0">
                          <a:solidFill>
                            <a:schemeClr val="tx2"/>
                          </a:solidFill>
                        </a:rPr>
                        <a:t>Données attendues</a:t>
                      </a:r>
                      <a:r>
                        <a:rPr lang="fr-FR" sz="1800" dirty="0">
                          <a:solidFill>
                            <a:schemeClr val="tx2"/>
                          </a:solidFill>
                        </a:rPr>
                        <a:t> : </a:t>
                      </a:r>
                      <a:r>
                        <a:rPr lang="fr-FR" sz="1800" b="1" dirty="0">
                          <a:solidFill>
                            <a:schemeClr val="tx2"/>
                          </a:solidFill>
                        </a:rPr>
                        <a:t>Pour le M 36 au T3 2022 ; pour le M 60 en 2024</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400670364"/>
                  </a:ext>
                </a:extLst>
              </a:tr>
              <a:tr h="1452887">
                <a:tc>
                  <a:txBody>
                    <a:bodyPr/>
                    <a:lstStyle/>
                    <a:p>
                      <a:pPr>
                        <a:lnSpc>
                          <a:spcPct val="90000"/>
                        </a:lnSpc>
                      </a:pPr>
                      <a:r>
                        <a:rPr lang="fr-FR" b="1" dirty="0">
                          <a:solidFill>
                            <a:schemeClr val="bg1"/>
                          </a:solidFill>
                        </a:rPr>
                        <a:t>Essai </a:t>
                      </a:r>
                      <a:r>
                        <a:rPr lang="fr-FR" b="1" dirty="0" err="1">
                          <a:solidFill>
                            <a:schemeClr val="bg1"/>
                          </a:solidFill>
                        </a:rPr>
                        <a:t>Primavera</a:t>
                      </a:r>
                      <a:r>
                        <a:rPr lang="fr-FR" b="0" dirty="0">
                          <a:solidFill>
                            <a:schemeClr val="bg1"/>
                          </a:solidFill>
                        </a:rPr>
                        <a:t>, Costa Rica</a:t>
                      </a:r>
                    </a:p>
                    <a:p>
                      <a:pPr>
                        <a:lnSpc>
                          <a:spcPct val="90000"/>
                        </a:lnSpc>
                      </a:pPr>
                      <a:r>
                        <a:rPr lang="fr-FR" dirty="0">
                          <a:solidFill>
                            <a:schemeClr val="tx2"/>
                          </a:solidFill>
                        </a:rPr>
                        <a:t>Femmes ; 2 groupes (520 dans chaque groupe) : 1 dose de </a:t>
                      </a:r>
                      <a:r>
                        <a:rPr lang="fr-FR" dirty="0" err="1">
                          <a:solidFill>
                            <a:schemeClr val="tx2"/>
                          </a:solidFill>
                        </a:rPr>
                        <a:t>Cervarix</a:t>
                      </a:r>
                      <a:r>
                        <a:rPr lang="fr-FR" sz="1800" dirty="0">
                          <a:solidFill>
                            <a:schemeClr val="tx2"/>
                          </a:solidFill>
                        </a:rPr>
                        <a:t>®</a:t>
                      </a:r>
                      <a:r>
                        <a:rPr lang="fr-FR" dirty="0">
                          <a:solidFill>
                            <a:schemeClr val="tx2"/>
                          </a:solidFill>
                        </a:rPr>
                        <a:t> chez les filles de 9 à 14 ans ; 3 doses de </a:t>
                      </a:r>
                      <a:r>
                        <a:rPr lang="fr-FR" dirty="0" err="1">
                          <a:solidFill>
                            <a:schemeClr val="tx2"/>
                          </a:solidFill>
                        </a:rPr>
                        <a:t>Gardasil</a:t>
                      </a:r>
                      <a:r>
                        <a:rPr lang="fr-FR" sz="1800" dirty="0">
                          <a:solidFill>
                            <a:schemeClr val="tx2"/>
                          </a:solidFill>
                        </a:rPr>
                        <a:t>®</a:t>
                      </a:r>
                      <a:r>
                        <a:rPr lang="fr-FR" dirty="0">
                          <a:solidFill>
                            <a:schemeClr val="tx2"/>
                          </a:solidFill>
                        </a:rPr>
                        <a:t> chez les femmes de 18 à 25 ans</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nSpc>
                          <a:spcPct val="90000"/>
                        </a:lnSpc>
                      </a:pPr>
                      <a:r>
                        <a:rPr lang="fr-FR" sz="1800" dirty="0">
                          <a:solidFill>
                            <a:schemeClr val="tx2"/>
                          </a:solidFill>
                        </a:rPr>
                        <a:t>Non-infériorité de 1 dose de </a:t>
                      </a:r>
                      <a:r>
                        <a:rPr lang="fr-FR" sz="1800" dirty="0" err="1">
                          <a:solidFill>
                            <a:schemeClr val="tx2"/>
                          </a:solidFill>
                        </a:rPr>
                        <a:t>Cervarix</a:t>
                      </a:r>
                      <a:r>
                        <a:rPr lang="fr-FR" sz="1800" dirty="0">
                          <a:solidFill>
                            <a:schemeClr val="tx2"/>
                          </a:solidFill>
                        </a:rPr>
                        <a:t>® chez les filles de 9 à 14 ans par rapport à 3 doses de </a:t>
                      </a:r>
                      <a:r>
                        <a:rPr lang="fr-FR" sz="1800" dirty="0" err="1">
                          <a:solidFill>
                            <a:schemeClr val="tx2"/>
                          </a:solidFill>
                        </a:rPr>
                        <a:t>Gardasil</a:t>
                      </a:r>
                      <a:r>
                        <a:rPr lang="fr-FR" sz="1800" dirty="0">
                          <a:solidFill>
                            <a:schemeClr val="tx2"/>
                          </a:solidFill>
                        </a:rPr>
                        <a:t>® chez les femmes de 18 à 25 ans (population concernée par le contrôle de l’efficacité)</a:t>
                      </a:r>
                    </a:p>
                    <a:p>
                      <a:pPr lvl="0" algn="l" rtl="0">
                        <a:lnSpc>
                          <a:spcPct val="90000"/>
                        </a:lnSpc>
                      </a:pPr>
                      <a:endParaRPr lang="en-ZA" sz="1800" u="sng" dirty="0">
                        <a:solidFill>
                          <a:schemeClr val="tx2"/>
                        </a:solidFill>
                      </a:endParaRPr>
                    </a:p>
                    <a:p>
                      <a:pPr lvl="0">
                        <a:lnSpc>
                          <a:spcPct val="90000"/>
                        </a:lnSpc>
                        <a:buNone/>
                      </a:pPr>
                      <a:r>
                        <a:rPr lang="fr-FR" sz="1800" u="sng" dirty="0">
                          <a:solidFill>
                            <a:schemeClr val="tx2"/>
                          </a:solidFill>
                        </a:rPr>
                        <a:t>Données attendues</a:t>
                      </a:r>
                      <a:r>
                        <a:rPr lang="fr-FR" sz="1800" dirty="0">
                          <a:solidFill>
                            <a:schemeClr val="tx2"/>
                          </a:solidFill>
                        </a:rPr>
                        <a:t> : </a:t>
                      </a:r>
                      <a:r>
                        <a:rPr lang="fr-FR" sz="1800" b="1" dirty="0">
                          <a:solidFill>
                            <a:schemeClr val="tx2"/>
                          </a:solidFill>
                        </a:rPr>
                        <a:t>Données du M 24 au T4 2022 ; données du M 36 au T4 2023</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667028387"/>
                  </a:ext>
                </a:extLst>
              </a:tr>
            </a:tbl>
          </a:graphicData>
        </a:graphic>
      </p:graphicFrame>
      <p:sp>
        <p:nvSpPr>
          <p:cNvPr id="4" name="TextBox 3">
            <a:extLst>
              <a:ext uri="{FF2B5EF4-FFF2-40B4-BE49-F238E27FC236}">
                <a16:creationId xmlns:a16="http://schemas.microsoft.com/office/drawing/2014/main" id="{218F4B3A-B214-4E3C-826C-9BC067794692}"/>
              </a:ext>
            </a:extLst>
          </p:cNvPr>
          <p:cNvSpPr txBox="1"/>
          <p:nvPr/>
        </p:nvSpPr>
        <p:spPr>
          <a:xfrm>
            <a:off x="436378" y="5909388"/>
            <a:ext cx="10630939" cy="369332"/>
          </a:xfrm>
          <a:prstGeom prst="rect">
            <a:avLst/>
          </a:prstGeom>
          <a:noFill/>
        </p:spPr>
        <p:txBody>
          <a:bodyPr wrap="square" rtlCol="0">
            <a:spAutoFit/>
          </a:bodyPr>
          <a:lstStyle/>
          <a:p>
            <a:r>
              <a:rPr lang="en-US" sz="900" dirty="0"/>
              <a:t>IARC : International Agency for Research on Cancer </a:t>
            </a:r>
            <a:r>
              <a:rPr lang="fr-FR" sz="900" dirty="0"/>
              <a:t>; CVT : Costa Rica Vaccine Trial ; </a:t>
            </a:r>
            <a:r>
              <a:rPr lang="fr-FR" sz="900" dirty="0" err="1"/>
              <a:t>DoRIS</a:t>
            </a:r>
            <a:r>
              <a:rPr lang="fr-FR" sz="900" dirty="0"/>
              <a:t> : Dose Reduction </a:t>
            </a:r>
            <a:r>
              <a:rPr lang="fr-FR" sz="900" dirty="0" err="1"/>
              <a:t>Immunobridging</a:t>
            </a:r>
            <a:r>
              <a:rPr lang="fr-FR" sz="900" dirty="0"/>
              <a:t> and </a:t>
            </a:r>
            <a:r>
              <a:rPr lang="fr-FR" sz="900" dirty="0" err="1"/>
              <a:t>Safety</a:t>
            </a:r>
            <a:r>
              <a:rPr lang="fr-FR" sz="900" dirty="0"/>
              <a:t> ; DU : dose unique ; M : mois ; N : nombre de participantes ; NI : non-infériorité ; TMG ; titre moyen géométrique </a:t>
            </a:r>
          </a:p>
        </p:txBody>
      </p:sp>
    </p:spTree>
    <p:extLst>
      <p:ext uri="{BB962C8B-B14F-4D97-AF65-F5344CB8AC3E}">
        <p14:creationId xmlns:p14="http://schemas.microsoft.com/office/powerpoint/2010/main" val="29471219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89679" y="128944"/>
            <a:ext cx="11747582" cy="584775"/>
          </a:xfrm>
          <a:prstGeom prst="rect">
            <a:avLst/>
          </a:prstGeom>
        </p:spPr>
        <p:txBody>
          <a:bodyPr wrap="square" lIns="91440" tIns="45720" rIns="91440" bIns="45720" anchor="t">
            <a:spAutoFit/>
          </a:bodyPr>
          <a:lstStyle/>
          <a:p>
            <a:r>
              <a:rPr lang="fr-FR" sz="3200">
                <a:solidFill>
                  <a:schemeClr val="tx2"/>
                </a:solidFill>
                <a:latin typeface="+mj-lt"/>
              </a:rPr>
              <a:t>Données sur l’immunogénicité</a:t>
            </a:r>
          </a:p>
        </p:txBody>
      </p:sp>
      <p:graphicFrame>
        <p:nvGraphicFramePr>
          <p:cNvPr id="3" name="Table 3">
            <a:extLst>
              <a:ext uri="{FF2B5EF4-FFF2-40B4-BE49-F238E27FC236}">
                <a16:creationId xmlns:a16="http://schemas.microsoft.com/office/drawing/2014/main" id="{0F3542DF-218A-4BEE-9E37-E13DBCFD76B6}"/>
              </a:ext>
            </a:extLst>
          </p:cNvPr>
          <p:cNvGraphicFramePr>
            <a:graphicFrameLocks noGrp="1"/>
          </p:cNvGraphicFramePr>
          <p:nvPr/>
        </p:nvGraphicFramePr>
        <p:xfrm>
          <a:off x="468889" y="1158083"/>
          <a:ext cx="11283696" cy="4498317"/>
        </p:xfrm>
        <a:graphic>
          <a:graphicData uri="http://schemas.openxmlformats.org/drawingml/2006/table">
            <a:tbl>
              <a:tblPr firstRow="1" bandRow="1">
                <a:tableStyleId>{5C22544A-7EE6-4342-B048-85BDC9FD1C3A}</a:tableStyleId>
              </a:tblPr>
              <a:tblGrid>
                <a:gridCol w="3645911">
                  <a:extLst>
                    <a:ext uri="{9D8B030D-6E8A-4147-A177-3AD203B41FA5}">
                      <a16:colId xmlns:a16="http://schemas.microsoft.com/office/drawing/2014/main" val="4230516322"/>
                    </a:ext>
                  </a:extLst>
                </a:gridCol>
                <a:gridCol w="7637785">
                  <a:extLst>
                    <a:ext uri="{9D8B030D-6E8A-4147-A177-3AD203B41FA5}">
                      <a16:colId xmlns:a16="http://schemas.microsoft.com/office/drawing/2014/main" val="3653219934"/>
                    </a:ext>
                  </a:extLst>
                </a:gridCol>
              </a:tblGrid>
              <a:tr h="599775">
                <a:tc>
                  <a:txBody>
                    <a:bodyPr/>
                    <a:lstStyle/>
                    <a:p>
                      <a:pPr>
                        <a:lnSpc>
                          <a:spcPct val="90000"/>
                        </a:lnSpc>
                      </a:pPr>
                      <a:r>
                        <a:rPr lang="fr-FR" dirty="0">
                          <a:solidFill>
                            <a:schemeClr val="bg1"/>
                          </a:solidFill>
                        </a:rPr>
                        <a:t>Étude/conception</a:t>
                      </a:r>
                    </a:p>
                  </a:txBody>
                  <a:tcPr>
                    <a:lnB w="9525" cap="flat" cmpd="sng" algn="ctr">
                      <a:solidFill>
                        <a:schemeClr val="accent1"/>
                      </a:solidFill>
                      <a:prstDash val="solid"/>
                      <a:round/>
                      <a:headEnd type="none" w="med" len="med"/>
                      <a:tailEnd type="none" w="med" len="med"/>
                    </a:lnB>
                  </a:tcPr>
                </a:tc>
                <a:tc>
                  <a:txBody>
                    <a:bodyPr/>
                    <a:lstStyle/>
                    <a:p>
                      <a:pPr>
                        <a:lnSpc>
                          <a:spcPct val="90000"/>
                        </a:lnSpc>
                      </a:pPr>
                      <a:r>
                        <a:rPr lang="fr-FR" sz="1800" b="1" dirty="0">
                          <a:solidFill>
                            <a:schemeClr val="bg1"/>
                          </a:solidFill>
                        </a:rPr>
                        <a:t>Objectifs principaux/calendrier</a:t>
                      </a:r>
                    </a:p>
                  </a:txBody>
                  <a:tcPr marL="51435" marR="51435" marT="25718" marB="25718">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53324100"/>
                  </a:ext>
                </a:extLst>
              </a:tr>
              <a:tr h="1499440">
                <a:tc>
                  <a:txBody>
                    <a:bodyPr/>
                    <a:lstStyle/>
                    <a:p>
                      <a:pPr>
                        <a:lnSpc>
                          <a:spcPct val="90000"/>
                        </a:lnSpc>
                      </a:pPr>
                      <a:r>
                        <a:rPr lang="fr-FR" b="1" dirty="0">
                          <a:solidFill>
                            <a:schemeClr val="bg1"/>
                          </a:solidFill>
                        </a:rPr>
                        <a:t>Extension de l’essai CVT</a:t>
                      </a:r>
                      <a:r>
                        <a:rPr lang="fr-FR" b="0" dirty="0">
                          <a:solidFill>
                            <a:schemeClr val="bg1"/>
                          </a:solidFill>
                        </a:rPr>
                        <a:t>, Costa Rica</a:t>
                      </a:r>
                    </a:p>
                    <a:p>
                      <a:pPr>
                        <a:lnSpc>
                          <a:spcPct val="90000"/>
                        </a:lnSpc>
                      </a:pPr>
                      <a:r>
                        <a:rPr lang="fr-FR" b="0" dirty="0">
                          <a:solidFill>
                            <a:schemeClr val="tx2"/>
                          </a:solidFill>
                        </a:rPr>
                        <a:t>Femmes de 18 à 25 ans ; </a:t>
                      </a:r>
                      <a:r>
                        <a:rPr lang="fr-FR" b="0" dirty="0" err="1">
                          <a:solidFill>
                            <a:schemeClr val="tx2"/>
                          </a:solidFill>
                        </a:rPr>
                        <a:t>Cervarix</a:t>
                      </a:r>
                      <a:r>
                        <a:rPr lang="fr-FR" sz="1800" dirty="0">
                          <a:solidFill>
                            <a:schemeClr val="tx2"/>
                          </a:solidFill>
                        </a:rPr>
                        <a:t>®</a:t>
                      </a:r>
                    </a:p>
                    <a:p>
                      <a:pPr>
                        <a:lnSpc>
                          <a:spcPct val="90000"/>
                        </a:lnSpc>
                      </a:pPr>
                      <a:r>
                        <a:rPr lang="fr-FR" b="0" dirty="0">
                          <a:solidFill>
                            <a:schemeClr val="tx2"/>
                          </a:solidFill>
                        </a:rPr>
                        <a:t>N = 3 727 (196 DU)</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lvl="0">
                        <a:lnSpc>
                          <a:spcPct val="90000"/>
                        </a:lnSpc>
                      </a:pPr>
                      <a:r>
                        <a:rPr lang="fr-FR" sz="1800" dirty="0">
                          <a:solidFill>
                            <a:schemeClr val="tx2"/>
                          </a:solidFill>
                        </a:rPr>
                        <a:t>Persistance de la réaction immunitaire pendant 20 ans après la vaccination (1, 2 et 3 doses)</a:t>
                      </a:r>
                    </a:p>
                    <a:p>
                      <a:pPr lvl="0" algn="l" rtl="0">
                        <a:lnSpc>
                          <a:spcPct val="90000"/>
                        </a:lnSpc>
                      </a:pPr>
                      <a:endParaRPr lang="en-ZA" sz="1800" u="sng" dirty="0">
                        <a:solidFill>
                          <a:schemeClr val="tx2"/>
                        </a:solidFill>
                      </a:endParaRPr>
                    </a:p>
                    <a:p>
                      <a:pPr lvl="0">
                        <a:lnSpc>
                          <a:spcPct val="90000"/>
                        </a:lnSpc>
                        <a:buNone/>
                      </a:pPr>
                      <a:r>
                        <a:rPr lang="fr-FR" sz="1800" u="sng" dirty="0">
                          <a:solidFill>
                            <a:schemeClr val="tx2"/>
                          </a:solidFill>
                        </a:rPr>
                        <a:t>Données attendues</a:t>
                      </a:r>
                      <a:r>
                        <a:rPr lang="fr-FR" sz="1800" b="1" dirty="0">
                          <a:solidFill>
                            <a:schemeClr val="tx2"/>
                          </a:solidFill>
                        </a:rPr>
                        <a:t> : 14e et 16e années au T4 2022 ; 20e année en 2026</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644731251"/>
                  </a:ext>
                </a:extLst>
              </a:tr>
              <a:tr h="2399102">
                <a:tc>
                  <a:txBody>
                    <a:bodyPr/>
                    <a:lstStyle/>
                    <a:p>
                      <a:pPr>
                        <a:lnSpc>
                          <a:spcPct val="90000"/>
                        </a:lnSpc>
                      </a:pPr>
                      <a:r>
                        <a:rPr lang="fr-FR" b="1" dirty="0">
                          <a:solidFill>
                            <a:schemeClr val="bg1"/>
                          </a:solidFill>
                        </a:rPr>
                        <a:t>Essai HANDS*, </a:t>
                      </a:r>
                      <a:r>
                        <a:rPr lang="fr-FR" dirty="0">
                          <a:solidFill>
                            <a:schemeClr val="bg1"/>
                          </a:solidFill>
                        </a:rPr>
                        <a:t>Gambie</a:t>
                      </a:r>
                    </a:p>
                    <a:p>
                      <a:pPr>
                        <a:lnSpc>
                          <a:spcPct val="90000"/>
                        </a:lnSpc>
                      </a:pPr>
                      <a:r>
                        <a:rPr lang="fr-FR" dirty="0">
                          <a:solidFill>
                            <a:schemeClr val="tx2"/>
                          </a:solidFill>
                        </a:rPr>
                        <a:t>Filles et femmes ; Gardasil</a:t>
                      </a:r>
                      <a:r>
                        <a:rPr lang="fr-FR" sz="1800" dirty="0">
                          <a:solidFill>
                            <a:schemeClr val="tx2"/>
                          </a:solidFill>
                        </a:rPr>
                        <a:t>®</a:t>
                      </a:r>
                      <a:r>
                        <a:rPr lang="fr-FR" dirty="0">
                          <a:solidFill>
                            <a:schemeClr val="tx2"/>
                          </a:solidFill>
                        </a:rPr>
                        <a:t>9 ; 5 groupes (344 dans chaque groupe) : 1 ou 2 doses de 4 à 8 ans ; 1 ou 2 doses de 9 à 14 ans ; 3 doses </a:t>
                      </a:r>
                      <a:br>
                        <a:rPr lang="fr-FR" dirty="0">
                          <a:solidFill>
                            <a:schemeClr val="tx2"/>
                          </a:solidFill>
                        </a:rPr>
                      </a:br>
                      <a:r>
                        <a:rPr lang="fr-FR" dirty="0">
                          <a:solidFill>
                            <a:schemeClr val="tx2"/>
                          </a:solidFill>
                        </a:rPr>
                        <a:t>de 15 à 26 ans</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nSpc>
                          <a:spcPct val="90000"/>
                        </a:lnSpc>
                      </a:pPr>
                      <a:r>
                        <a:rPr lang="fr-FR" sz="1800" dirty="0">
                          <a:solidFill>
                            <a:schemeClr val="tx2"/>
                          </a:solidFill>
                        </a:rPr>
                        <a:t>Non-infériorité de 2 doses chez les filles de 4 à 8 ans par rapport à 3 doses chez les femmes de 15 à 26 ans (TMG) </a:t>
                      </a:r>
                    </a:p>
                    <a:p>
                      <a:pPr>
                        <a:lnSpc>
                          <a:spcPct val="90000"/>
                        </a:lnSpc>
                      </a:pPr>
                      <a:r>
                        <a:rPr lang="fr-FR" sz="1800" dirty="0">
                          <a:solidFill>
                            <a:schemeClr val="tx2"/>
                          </a:solidFill>
                        </a:rPr>
                        <a:t>Comparaison de 1 dose chez les filles de 4 à 8 ans à 3 doses chez les femmes de 15 à 26 ans (TMG)</a:t>
                      </a:r>
                    </a:p>
                    <a:p>
                      <a:pPr>
                        <a:lnSpc>
                          <a:spcPct val="90000"/>
                        </a:lnSpc>
                      </a:pPr>
                      <a:r>
                        <a:rPr lang="fr-FR" sz="1800" dirty="0">
                          <a:solidFill>
                            <a:schemeClr val="tx2"/>
                          </a:solidFill>
                        </a:rPr>
                        <a:t>Non-infériorité de 2 doses chez les filles de 9 à 14 ans par rapport à 3 doses chez les femmes de 15 à 26 ans (TMG)</a:t>
                      </a:r>
                    </a:p>
                    <a:p>
                      <a:pPr>
                        <a:lnSpc>
                          <a:spcPct val="90000"/>
                        </a:lnSpc>
                      </a:pPr>
                      <a:endParaRPr lang="en-GB" sz="1800" u="sng" dirty="0">
                        <a:solidFill>
                          <a:schemeClr val="tx2"/>
                        </a:solidFill>
                      </a:endParaRPr>
                    </a:p>
                    <a:p>
                      <a:pPr lvl="0">
                        <a:lnSpc>
                          <a:spcPct val="90000"/>
                        </a:lnSpc>
                        <a:buNone/>
                      </a:pPr>
                      <a:r>
                        <a:rPr lang="fr-FR" sz="1800" u="sng" dirty="0">
                          <a:solidFill>
                            <a:schemeClr val="tx2"/>
                          </a:solidFill>
                        </a:rPr>
                        <a:t>Données attendues</a:t>
                      </a:r>
                      <a:r>
                        <a:rPr lang="fr-FR" sz="1800" dirty="0">
                          <a:solidFill>
                            <a:schemeClr val="tx2"/>
                          </a:solidFill>
                        </a:rPr>
                        <a:t> : </a:t>
                      </a:r>
                      <a:r>
                        <a:rPr lang="fr-FR" sz="1800" b="1" dirty="0">
                          <a:solidFill>
                            <a:schemeClr val="tx2"/>
                          </a:solidFill>
                        </a:rPr>
                        <a:t>Données du M 24 au T2 2023 ; données du M 36 au T2 2024</a:t>
                      </a:r>
                    </a:p>
                  </a:txBody>
                  <a:tcPr marL="51435" marR="51435" marT="25718" marB="25718">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206344132"/>
                  </a:ext>
                </a:extLst>
              </a:tr>
            </a:tbl>
          </a:graphicData>
        </a:graphic>
      </p:graphicFrame>
      <p:sp>
        <p:nvSpPr>
          <p:cNvPr id="4" name="TextBox 3">
            <a:extLst>
              <a:ext uri="{FF2B5EF4-FFF2-40B4-BE49-F238E27FC236}">
                <a16:creationId xmlns:a16="http://schemas.microsoft.com/office/drawing/2014/main" id="{218F4B3A-B214-4E3C-826C-9BC067794692}"/>
              </a:ext>
            </a:extLst>
          </p:cNvPr>
          <p:cNvSpPr txBox="1"/>
          <p:nvPr/>
        </p:nvSpPr>
        <p:spPr>
          <a:xfrm>
            <a:off x="359314" y="5801069"/>
            <a:ext cx="5920210" cy="230832"/>
          </a:xfrm>
          <a:prstGeom prst="rect">
            <a:avLst/>
          </a:prstGeom>
          <a:noFill/>
        </p:spPr>
        <p:txBody>
          <a:bodyPr wrap="none" rtlCol="0">
            <a:spAutoFit/>
          </a:bodyPr>
          <a:lstStyle/>
          <a:p>
            <a:r>
              <a:rPr lang="fr-FR" sz="900" dirty="0"/>
              <a:t>CVT : Costa Rica Vaccine Trial ; DU : dose unique ; M : mois ; N : nombre de participantes ; TMG : titre moyen géométrique </a:t>
            </a:r>
          </a:p>
        </p:txBody>
      </p:sp>
    </p:spTree>
    <p:extLst>
      <p:ext uri="{BB962C8B-B14F-4D97-AF65-F5344CB8AC3E}">
        <p14:creationId xmlns:p14="http://schemas.microsoft.com/office/powerpoint/2010/main" val="18937034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212FB7-66D1-0CE0-F24E-87B4B59ECABE}"/>
              </a:ext>
            </a:extLst>
          </p:cNvPr>
          <p:cNvSpPr>
            <a:spLocks noGrp="1"/>
          </p:cNvSpPr>
          <p:nvPr>
            <p:ph type="body" sz="quarter" idx="13"/>
          </p:nvPr>
        </p:nvSpPr>
        <p:spPr>
          <a:xfrm>
            <a:off x="179294" y="504265"/>
            <a:ext cx="11585986" cy="6595782"/>
          </a:xfrm>
        </p:spPr>
        <p:txBody>
          <a:bodyPr lIns="0" tIns="0" rIns="0" bIns="0" anchor="t"/>
          <a:lstStyle/>
          <a:p>
            <a:pPr>
              <a:spcAft>
                <a:spcPts val="0"/>
              </a:spcAft>
            </a:pPr>
            <a:endParaRPr lang="en-US" sz="1800" dirty="0"/>
          </a:p>
          <a:p>
            <a:pPr>
              <a:spcAft>
                <a:spcPts val="0"/>
              </a:spcAft>
            </a:pPr>
            <a:r>
              <a:rPr lang="fr-FR" sz="1800" dirty="0"/>
              <a:t>Consultez </a:t>
            </a:r>
            <a:r>
              <a:rPr lang="fr-FR" sz="1800" dirty="0">
                <a:hlinkClick r:id="rId3"/>
              </a:rPr>
              <a:t>www.path.org/singledosehpv</a:t>
            </a:r>
          </a:p>
          <a:p>
            <a:pPr marL="285750" indent="-285750">
              <a:spcAft>
                <a:spcPts val="0"/>
              </a:spcAft>
              <a:buFont typeface="Arial" panose="020B0604020202020204" pitchFamily="34" charset="0"/>
              <a:buChar char="•"/>
            </a:pPr>
            <a:endParaRPr lang="en-US" sz="1800" dirty="0">
              <a:hlinkClick r:id="rId3"/>
            </a:endParaRPr>
          </a:p>
          <a:p>
            <a:pPr marL="285750" indent="-285750">
              <a:spcAft>
                <a:spcPts val="0"/>
              </a:spcAft>
              <a:buFont typeface="Arial" panose="020B0604020202020204" pitchFamily="34" charset="0"/>
              <a:buChar char="•"/>
            </a:pPr>
            <a:r>
              <a:rPr lang="fr-FR" sz="1800" dirty="0">
                <a:hlinkClick r:id="rId3"/>
              </a:rPr>
              <a:t>Examen des données publiées actuelles sur la vaccination anti-HPV à dose unique</a:t>
            </a:r>
          </a:p>
          <a:p>
            <a:pPr marL="971550" lvl="1" indent="-285750">
              <a:lnSpc>
                <a:spcPct val="100000"/>
              </a:lnSpc>
              <a:spcBef>
                <a:spcPts val="0"/>
              </a:spcBef>
            </a:pPr>
            <a:r>
              <a:rPr lang="fr-FR" sz="1800" dirty="0">
                <a:hlinkClick r:id="rId4"/>
              </a:rPr>
              <a:t>Synthèse technique</a:t>
            </a:r>
          </a:p>
          <a:p>
            <a:pPr marL="971550" lvl="1" indent="-285750">
              <a:lnSpc>
                <a:spcPct val="100000"/>
              </a:lnSpc>
              <a:spcBef>
                <a:spcPts val="0"/>
              </a:spcBef>
            </a:pPr>
            <a:r>
              <a:rPr lang="fr-FR" sz="1800" dirty="0">
                <a:hlinkClick r:id="rId5"/>
              </a:rPr>
              <a:t>Résumé général </a:t>
            </a:r>
          </a:p>
          <a:p>
            <a:pPr marL="971550" lvl="1" indent="-285750">
              <a:lnSpc>
                <a:spcPct val="100000"/>
              </a:lnSpc>
              <a:spcBef>
                <a:spcPts val="0"/>
              </a:spcBef>
            </a:pPr>
            <a:r>
              <a:rPr lang="fr-FR" sz="1800" dirty="0">
                <a:hlinkClick r:id="rId6"/>
              </a:rPr>
              <a:t>Déclaration du consortium sur les données actuelles et leurs implications pour les politiques sanitaires </a:t>
            </a:r>
          </a:p>
          <a:p>
            <a:pPr marL="971550" lvl="1" indent="-285750">
              <a:lnSpc>
                <a:spcPct val="100000"/>
              </a:lnSpc>
              <a:spcBef>
                <a:spcPts val="0"/>
              </a:spcBef>
            </a:pPr>
            <a:endParaRPr lang="en-US" sz="1800" dirty="0"/>
          </a:p>
          <a:p>
            <a:pPr marL="342900" indent="-342900">
              <a:spcAft>
                <a:spcPts val="0"/>
              </a:spcAft>
              <a:buChar char="•"/>
            </a:pPr>
            <a:r>
              <a:rPr lang="fr-FR" sz="1800" dirty="0"/>
              <a:t>Publications pertinentes </a:t>
            </a:r>
          </a:p>
          <a:p>
            <a:pPr marL="1028700" lvl="1" indent="-342900"/>
            <a:r>
              <a:rPr lang="fr-FR" sz="1800" dirty="0" err="1">
                <a:ea typeface="+mn-lt"/>
                <a:cs typeface="+mn-lt"/>
                <a:hlinkClick r:id="rId7"/>
              </a:rPr>
              <a:t>Efficacy</a:t>
            </a:r>
            <a:r>
              <a:rPr lang="fr-FR" sz="1800" dirty="0">
                <a:ea typeface="+mn-lt"/>
                <a:cs typeface="+mn-lt"/>
                <a:hlinkClick r:id="rId7"/>
              </a:rPr>
              <a:t> of single-dose HPV vaccination </a:t>
            </a:r>
            <a:r>
              <a:rPr lang="fr-FR" sz="1800" dirty="0" err="1">
                <a:ea typeface="+mn-lt"/>
                <a:cs typeface="+mn-lt"/>
                <a:hlinkClick r:id="rId7"/>
              </a:rPr>
              <a:t>among</a:t>
            </a:r>
            <a:r>
              <a:rPr lang="fr-FR" sz="1800" dirty="0">
                <a:ea typeface="+mn-lt"/>
                <a:cs typeface="+mn-lt"/>
                <a:hlinkClick r:id="rId7"/>
              </a:rPr>
              <a:t> </a:t>
            </a:r>
            <a:r>
              <a:rPr lang="fr-FR" sz="1800" dirty="0" err="1">
                <a:ea typeface="+mn-lt"/>
                <a:cs typeface="+mn-lt"/>
                <a:hlinkClick r:id="rId7"/>
              </a:rPr>
              <a:t>young</a:t>
            </a:r>
            <a:r>
              <a:rPr lang="fr-FR" sz="1800" dirty="0">
                <a:ea typeface="+mn-lt"/>
                <a:cs typeface="+mn-lt"/>
                <a:hlinkClick r:id="rId7"/>
              </a:rPr>
              <a:t> </a:t>
            </a:r>
            <a:r>
              <a:rPr lang="fr-FR" sz="1800" dirty="0" err="1">
                <a:ea typeface="+mn-lt"/>
                <a:cs typeface="+mn-lt"/>
                <a:hlinkClick r:id="rId7"/>
              </a:rPr>
              <a:t>African</a:t>
            </a:r>
            <a:r>
              <a:rPr lang="fr-FR" sz="1800" dirty="0">
                <a:ea typeface="+mn-lt"/>
                <a:cs typeface="+mn-lt"/>
                <a:hlinkClick r:id="rId7"/>
              </a:rPr>
              <a:t> </a:t>
            </a:r>
            <a:r>
              <a:rPr lang="fr-FR" sz="1800" dirty="0" err="1">
                <a:ea typeface="+mn-lt"/>
                <a:cs typeface="+mn-lt"/>
                <a:hlinkClick r:id="rId7"/>
              </a:rPr>
              <a:t>women</a:t>
            </a:r>
            <a:r>
              <a:rPr lang="fr-FR" sz="1800" dirty="0">
                <a:ea typeface="+mn-lt"/>
                <a:cs typeface="+mn-lt"/>
                <a:hlinkClick r:id="rId7"/>
              </a:rPr>
              <a:t>.</a:t>
            </a:r>
            <a:r>
              <a:rPr lang="fr-FR" sz="1800" dirty="0">
                <a:ea typeface="+mn-lt"/>
                <a:cs typeface="+mn-lt"/>
              </a:rPr>
              <a:t> </a:t>
            </a:r>
            <a:r>
              <a:rPr lang="fr-FR" sz="1800" i="1" dirty="0">
                <a:ea typeface="+mn-lt"/>
                <a:cs typeface="+mn-lt"/>
              </a:rPr>
              <a:t>NEJM Evidence. </a:t>
            </a:r>
            <a:r>
              <a:rPr lang="fr-FR" sz="1800" dirty="0">
                <a:ea typeface="+mn-lt"/>
                <a:cs typeface="+mn-lt"/>
              </a:rPr>
              <a:t>Avril 2022</a:t>
            </a:r>
          </a:p>
          <a:p>
            <a:pPr marL="1028700" lvl="1" indent="-342900"/>
            <a:r>
              <a:rPr lang="fr-FR" sz="1800" dirty="0" err="1">
                <a:ea typeface="+mn-lt"/>
                <a:cs typeface="+mn-lt"/>
                <a:hlinkClick r:id="rId8"/>
              </a:rPr>
              <a:t>Immunogenicity</a:t>
            </a:r>
            <a:r>
              <a:rPr lang="fr-FR" sz="1800" dirty="0">
                <a:ea typeface="+mn-lt"/>
                <a:cs typeface="+mn-lt"/>
                <a:hlinkClick r:id="rId8"/>
              </a:rPr>
              <a:t> and </a:t>
            </a:r>
            <a:r>
              <a:rPr lang="fr-FR" sz="1800" dirty="0" err="1">
                <a:ea typeface="+mn-lt"/>
                <a:cs typeface="+mn-lt"/>
                <a:hlinkClick r:id="rId8"/>
              </a:rPr>
              <a:t>Safety</a:t>
            </a:r>
            <a:r>
              <a:rPr lang="fr-FR" sz="1800" dirty="0">
                <a:ea typeface="+mn-lt"/>
                <a:cs typeface="+mn-lt"/>
                <a:hlinkClick r:id="rId8"/>
              </a:rPr>
              <a:t> </a:t>
            </a:r>
            <a:r>
              <a:rPr lang="fr-FR" sz="1800" dirty="0" err="1">
                <a:ea typeface="+mn-lt"/>
                <a:cs typeface="+mn-lt"/>
                <a:hlinkClick r:id="rId8"/>
              </a:rPr>
              <a:t>Results</a:t>
            </a:r>
            <a:r>
              <a:rPr lang="fr-FR" sz="1800" dirty="0">
                <a:ea typeface="+mn-lt"/>
                <a:cs typeface="+mn-lt"/>
                <a:hlinkClick r:id="rId8"/>
              </a:rPr>
              <a:t> </a:t>
            </a:r>
            <a:r>
              <a:rPr lang="fr-FR" sz="1800" dirty="0" err="1">
                <a:ea typeface="+mn-lt"/>
                <a:cs typeface="+mn-lt"/>
                <a:hlinkClick r:id="rId8"/>
              </a:rPr>
              <a:t>Comparing</a:t>
            </a:r>
            <a:r>
              <a:rPr lang="fr-FR" sz="1800" dirty="0">
                <a:ea typeface="+mn-lt"/>
                <a:cs typeface="+mn-lt"/>
                <a:hlinkClick r:id="rId8"/>
              </a:rPr>
              <a:t> Single Dose </a:t>
            </a:r>
            <a:r>
              <a:rPr lang="fr-FR" sz="1800" dirty="0" err="1">
                <a:ea typeface="+mn-lt"/>
                <a:cs typeface="+mn-lt"/>
                <a:hlinkClick r:id="rId8"/>
              </a:rPr>
              <a:t>Human</a:t>
            </a:r>
            <a:r>
              <a:rPr lang="fr-FR" sz="1800" dirty="0">
                <a:ea typeface="+mn-lt"/>
                <a:cs typeface="+mn-lt"/>
                <a:hlinkClick r:id="rId8"/>
              </a:rPr>
              <a:t> Papillomavirus Vaccine </a:t>
            </a:r>
            <a:r>
              <a:rPr lang="fr-FR" sz="1800" dirty="0" err="1">
                <a:ea typeface="+mn-lt"/>
                <a:cs typeface="+mn-lt"/>
                <a:hlinkClick r:id="rId8"/>
              </a:rPr>
              <a:t>with</a:t>
            </a:r>
            <a:r>
              <a:rPr lang="fr-FR" sz="1800" dirty="0">
                <a:ea typeface="+mn-lt"/>
                <a:cs typeface="+mn-lt"/>
                <a:hlinkClick r:id="rId8"/>
              </a:rPr>
              <a:t> </a:t>
            </a:r>
            <a:r>
              <a:rPr lang="fr-FR" sz="1800" dirty="0" err="1">
                <a:ea typeface="+mn-lt"/>
                <a:cs typeface="+mn-lt"/>
                <a:hlinkClick r:id="rId8"/>
              </a:rPr>
              <a:t>Two</a:t>
            </a:r>
            <a:r>
              <a:rPr lang="fr-FR" sz="1800" dirty="0">
                <a:ea typeface="+mn-lt"/>
                <a:cs typeface="+mn-lt"/>
                <a:hlinkClick r:id="rId8"/>
              </a:rPr>
              <a:t> or </a:t>
            </a:r>
            <a:r>
              <a:rPr lang="fr-FR" sz="1800" dirty="0" err="1">
                <a:ea typeface="+mn-lt"/>
                <a:cs typeface="+mn-lt"/>
                <a:hlinkClick r:id="rId8"/>
              </a:rPr>
              <a:t>Three</a:t>
            </a:r>
            <a:r>
              <a:rPr lang="fr-FR" sz="1800" dirty="0">
                <a:ea typeface="+mn-lt"/>
                <a:cs typeface="+mn-lt"/>
                <a:hlinkClick r:id="rId8"/>
              </a:rPr>
              <a:t> Doses in </a:t>
            </a:r>
            <a:r>
              <a:rPr lang="fr-FR" sz="1800" dirty="0" err="1">
                <a:ea typeface="+mn-lt"/>
                <a:cs typeface="+mn-lt"/>
                <a:hlinkClick r:id="rId8"/>
              </a:rPr>
              <a:t>Tanzanian</a:t>
            </a:r>
            <a:r>
              <a:rPr lang="fr-FR" sz="1800" dirty="0">
                <a:ea typeface="+mn-lt"/>
                <a:cs typeface="+mn-lt"/>
                <a:hlinkClick r:id="rId8"/>
              </a:rPr>
              <a:t> Girls - the </a:t>
            </a:r>
            <a:r>
              <a:rPr lang="fr-FR" sz="1800" dirty="0" err="1">
                <a:ea typeface="+mn-lt"/>
                <a:cs typeface="+mn-lt"/>
                <a:hlinkClick r:id="rId8"/>
              </a:rPr>
              <a:t>DoRIS</a:t>
            </a:r>
            <a:r>
              <a:rPr lang="fr-FR" sz="1800" dirty="0">
                <a:ea typeface="+mn-lt"/>
                <a:cs typeface="+mn-lt"/>
                <a:hlinkClick r:id="rId8"/>
              </a:rPr>
              <a:t> </a:t>
            </a:r>
            <a:r>
              <a:rPr lang="fr-FR" sz="1800" dirty="0" err="1">
                <a:ea typeface="+mn-lt"/>
                <a:cs typeface="+mn-lt"/>
                <a:hlinkClick r:id="rId8"/>
              </a:rPr>
              <a:t>Randomised</a:t>
            </a:r>
            <a:r>
              <a:rPr lang="fr-FR" sz="1800" dirty="0">
                <a:ea typeface="+mn-lt"/>
                <a:cs typeface="+mn-lt"/>
                <a:hlinkClick r:id="rId8"/>
              </a:rPr>
              <a:t> Trial</a:t>
            </a:r>
            <a:r>
              <a:rPr lang="fr-FR" sz="1800" dirty="0">
                <a:ea typeface="+mn-lt"/>
                <a:cs typeface="+mn-lt"/>
              </a:rPr>
              <a:t>. </a:t>
            </a:r>
            <a:r>
              <a:rPr lang="fr-FR" sz="1800" dirty="0" err="1">
                <a:ea typeface="+mn-lt"/>
                <a:cs typeface="+mn-lt"/>
              </a:rPr>
              <a:t>Preprint</a:t>
            </a:r>
            <a:r>
              <a:rPr lang="fr-FR" sz="1800" dirty="0">
                <a:ea typeface="+mn-lt"/>
                <a:cs typeface="+mn-lt"/>
              </a:rPr>
              <a:t>. Mars 2022.</a:t>
            </a:r>
          </a:p>
          <a:p>
            <a:pPr marL="1028700" lvl="1" indent="-342900"/>
            <a:r>
              <a:rPr lang="fr-FR" sz="1800" dirty="0" err="1">
                <a:ea typeface="+mn-lt"/>
                <a:cs typeface="+mn-lt"/>
                <a:hlinkClick r:id="rId9"/>
              </a:rPr>
              <a:t>Comparison</a:t>
            </a:r>
            <a:r>
              <a:rPr lang="fr-FR" sz="1800" dirty="0">
                <a:ea typeface="+mn-lt"/>
                <a:cs typeface="+mn-lt"/>
                <a:hlinkClick r:id="rId9"/>
              </a:rPr>
              <a:t> of Immune </a:t>
            </a:r>
            <a:r>
              <a:rPr lang="fr-FR" sz="1800" dirty="0" err="1">
                <a:ea typeface="+mn-lt"/>
                <a:cs typeface="+mn-lt"/>
                <a:hlinkClick r:id="rId9"/>
              </a:rPr>
              <a:t>Responses</a:t>
            </a:r>
            <a:r>
              <a:rPr lang="fr-FR" sz="1800" dirty="0">
                <a:ea typeface="+mn-lt"/>
                <a:cs typeface="+mn-lt"/>
                <a:hlinkClick r:id="rId9"/>
              </a:rPr>
              <a:t> </a:t>
            </a:r>
            <a:r>
              <a:rPr lang="fr-FR" sz="1800" dirty="0" err="1">
                <a:ea typeface="+mn-lt"/>
                <a:cs typeface="+mn-lt"/>
                <a:hlinkClick r:id="rId9"/>
              </a:rPr>
              <a:t>after</a:t>
            </a:r>
            <a:r>
              <a:rPr lang="fr-FR" sz="1800" dirty="0">
                <a:ea typeface="+mn-lt"/>
                <a:cs typeface="+mn-lt"/>
                <a:hlinkClick r:id="rId9"/>
              </a:rPr>
              <a:t> One Dose of HPV Vaccine in a Dose-</a:t>
            </a:r>
            <a:r>
              <a:rPr lang="fr-FR" sz="1800" dirty="0" err="1">
                <a:ea typeface="+mn-lt"/>
                <a:cs typeface="+mn-lt"/>
                <a:hlinkClick r:id="rId9"/>
              </a:rPr>
              <a:t>Reduction</a:t>
            </a:r>
            <a:r>
              <a:rPr lang="fr-FR" sz="1800" dirty="0">
                <a:ea typeface="+mn-lt"/>
                <a:cs typeface="+mn-lt"/>
                <a:hlinkClick r:id="rId9"/>
              </a:rPr>
              <a:t> HPV Vaccine Trial in Adolescent Girls in </a:t>
            </a:r>
            <a:r>
              <a:rPr lang="fr-FR" sz="1800" dirty="0" err="1">
                <a:ea typeface="+mn-lt"/>
                <a:cs typeface="+mn-lt"/>
                <a:hlinkClick r:id="rId9"/>
              </a:rPr>
              <a:t>Tanzania</a:t>
            </a:r>
            <a:r>
              <a:rPr lang="fr-FR" sz="1800" dirty="0">
                <a:ea typeface="+mn-lt"/>
                <a:cs typeface="+mn-lt"/>
                <a:hlinkClick r:id="rId9"/>
              </a:rPr>
              <a:t> to the Costa Rica Vaccine and </a:t>
            </a:r>
            <a:r>
              <a:rPr lang="fr-FR" sz="1800" dirty="0" err="1">
                <a:ea typeface="+mn-lt"/>
                <a:cs typeface="+mn-lt"/>
                <a:hlinkClick r:id="rId9"/>
              </a:rPr>
              <a:t>India</a:t>
            </a:r>
            <a:r>
              <a:rPr lang="fr-FR" sz="1800" dirty="0">
                <a:ea typeface="+mn-lt"/>
                <a:cs typeface="+mn-lt"/>
                <a:hlinkClick r:id="rId9"/>
              </a:rPr>
              <a:t> HPV Vaccine Trials</a:t>
            </a:r>
            <a:r>
              <a:rPr lang="fr-FR" sz="1800" dirty="0">
                <a:ea typeface="+mn-lt"/>
                <a:cs typeface="+mn-lt"/>
              </a:rPr>
              <a:t>. </a:t>
            </a:r>
            <a:r>
              <a:rPr lang="fr-FR" sz="1800" dirty="0" err="1">
                <a:ea typeface="+mn-lt"/>
                <a:cs typeface="+mn-lt"/>
              </a:rPr>
              <a:t>Preprint</a:t>
            </a:r>
            <a:r>
              <a:rPr lang="fr-FR" sz="1800" dirty="0">
                <a:ea typeface="+mn-lt"/>
                <a:cs typeface="+mn-lt"/>
              </a:rPr>
              <a:t>. Mars 2022.</a:t>
            </a:r>
          </a:p>
          <a:p>
            <a:pPr marL="1028700" lvl="1" indent="-342900"/>
            <a:r>
              <a:rPr lang="fr-FR" sz="1800" dirty="0">
                <a:ea typeface="+mn-lt"/>
                <a:cs typeface="+mn-lt"/>
                <a:hlinkClick r:id="rId10"/>
              </a:rPr>
              <a:t>Vaccine </a:t>
            </a:r>
            <a:r>
              <a:rPr lang="fr-FR" sz="1800" dirty="0" err="1">
                <a:ea typeface="+mn-lt"/>
                <a:cs typeface="+mn-lt"/>
                <a:hlinkClick r:id="rId10"/>
              </a:rPr>
              <a:t>efficacy</a:t>
            </a:r>
            <a:r>
              <a:rPr lang="fr-FR" sz="1800" dirty="0">
                <a:ea typeface="+mn-lt"/>
                <a:cs typeface="+mn-lt"/>
                <a:hlinkClick r:id="rId10"/>
              </a:rPr>
              <a:t> </a:t>
            </a:r>
            <a:r>
              <a:rPr lang="fr-FR" sz="1800" dirty="0" err="1">
                <a:ea typeface="+mn-lt"/>
                <a:cs typeface="+mn-lt"/>
                <a:hlinkClick r:id="rId10"/>
              </a:rPr>
              <a:t>against</a:t>
            </a:r>
            <a:r>
              <a:rPr lang="fr-FR" sz="1800" dirty="0">
                <a:ea typeface="+mn-lt"/>
                <a:cs typeface="+mn-lt"/>
                <a:hlinkClick r:id="rId10"/>
              </a:rPr>
              <a:t> persistent </a:t>
            </a:r>
            <a:r>
              <a:rPr lang="fr-FR" sz="1800" dirty="0" err="1">
                <a:ea typeface="+mn-lt"/>
                <a:cs typeface="+mn-lt"/>
                <a:hlinkClick r:id="rId10"/>
              </a:rPr>
              <a:t>human</a:t>
            </a:r>
            <a:r>
              <a:rPr lang="fr-FR" sz="1800" dirty="0">
                <a:ea typeface="+mn-lt"/>
                <a:cs typeface="+mn-lt"/>
                <a:hlinkClick r:id="rId10"/>
              </a:rPr>
              <a:t> papillomavirus (HPV) 16/18 infection </a:t>
            </a:r>
            <a:r>
              <a:rPr lang="fr-FR" sz="1800" dirty="0" err="1">
                <a:ea typeface="+mn-lt"/>
                <a:cs typeface="+mn-lt"/>
                <a:hlinkClick r:id="rId10"/>
              </a:rPr>
              <a:t>at</a:t>
            </a:r>
            <a:r>
              <a:rPr lang="fr-FR" sz="1800" dirty="0">
                <a:ea typeface="+mn-lt"/>
                <a:cs typeface="+mn-lt"/>
                <a:hlinkClick r:id="rId10"/>
              </a:rPr>
              <a:t> 10 </a:t>
            </a:r>
            <a:r>
              <a:rPr lang="fr-FR" sz="1800" dirty="0" err="1">
                <a:ea typeface="+mn-lt"/>
                <a:cs typeface="+mn-lt"/>
                <a:hlinkClick r:id="rId10"/>
              </a:rPr>
              <a:t>years</a:t>
            </a:r>
            <a:r>
              <a:rPr lang="fr-FR" sz="1800" dirty="0">
                <a:ea typeface="+mn-lt"/>
                <a:cs typeface="+mn-lt"/>
                <a:hlinkClick r:id="rId10"/>
              </a:rPr>
              <a:t> </a:t>
            </a:r>
            <a:r>
              <a:rPr lang="fr-FR" sz="1800" dirty="0" err="1">
                <a:ea typeface="+mn-lt"/>
                <a:cs typeface="+mn-lt"/>
                <a:hlinkClick r:id="rId10"/>
              </a:rPr>
              <a:t>after</a:t>
            </a:r>
            <a:r>
              <a:rPr lang="fr-FR" sz="1800" dirty="0">
                <a:ea typeface="+mn-lt"/>
                <a:cs typeface="+mn-lt"/>
                <a:hlinkClick r:id="rId10"/>
              </a:rPr>
              <a:t> one, </a:t>
            </a:r>
            <a:r>
              <a:rPr lang="fr-FR" sz="1800" dirty="0" err="1">
                <a:ea typeface="+mn-lt"/>
                <a:cs typeface="+mn-lt"/>
                <a:hlinkClick r:id="rId10"/>
              </a:rPr>
              <a:t>two</a:t>
            </a:r>
            <a:r>
              <a:rPr lang="fr-FR" sz="1800" dirty="0">
                <a:ea typeface="+mn-lt"/>
                <a:cs typeface="+mn-lt"/>
                <a:hlinkClick r:id="rId10"/>
              </a:rPr>
              <a:t>, and </a:t>
            </a:r>
            <a:r>
              <a:rPr lang="fr-FR" sz="1800" dirty="0" err="1">
                <a:ea typeface="+mn-lt"/>
                <a:cs typeface="+mn-lt"/>
                <a:hlinkClick r:id="rId10"/>
              </a:rPr>
              <a:t>three</a:t>
            </a:r>
            <a:r>
              <a:rPr lang="fr-FR" sz="1800" dirty="0">
                <a:ea typeface="+mn-lt"/>
                <a:cs typeface="+mn-lt"/>
                <a:hlinkClick r:id="rId10"/>
              </a:rPr>
              <a:t> doses of quadrivalent HPV vaccine in girls in </a:t>
            </a:r>
            <a:r>
              <a:rPr lang="fr-FR" sz="1800" dirty="0" err="1">
                <a:ea typeface="+mn-lt"/>
                <a:cs typeface="+mn-lt"/>
                <a:hlinkClick r:id="rId10"/>
              </a:rPr>
              <a:t>India</a:t>
            </a:r>
            <a:r>
              <a:rPr lang="fr-FR" sz="1800" dirty="0">
                <a:ea typeface="+mn-lt"/>
                <a:cs typeface="+mn-lt"/>
                <a:hlinkClick r:id="rId10"/>
              </a:rPr>
              <a:t>: a </a:t>
            </a:r>
            <a:r>
              <a:rPr lang="fr-FR" sz="1800" dirty="0" err="1">
                <a:ea typeface="+mn-lt"/>
                <a:cs typeface="+mn-lt"/>
                <a:hlinkClick r:id="rId10"/>
              </a:rPr>
              <a:t>multicentre</a:t>
            </a:r>
            <a:r>
              <a:rPr lang="fr-FR" sz="1800" dirty="0">
                <a:ea typeface="+mn-lt"/>
                <a:cs typeface="+mn-lt"/>
                <a:hlinkClick r:id="rId10"/>
              </a:rPr>
              <a:t>, prospective, </a:t>
            </a:r>
            <a:r>
              <a:rPr lang="fr-FR" sz="1800" dirty="0" err="1">
                <a:ea typeface="+mn-lt"/>
                <a:cs typeface="+mn-lt"/>
                <a:hlinkClick r:id="rId10"/>
              </a:rPr>
              <a:t>cohort</a:t>
            </a:r>
            <a:r>
              <a:rPr lang="fr-FR" sz="1800" dirty="0">
                <a:ea typeface="+mn-lt"/>
                <a:cs typeface="+mn-lt"/>
                <a:hlinkClick r:id="rId10"/>
              </a:rPr>
              <a:t> </a:t>
            </a:r>
            <a:r>
              <a:rPr lang="fr-FR" sz="1800" dirty="0" err="1">
                <a:ea typeface="+mn-lt"/>
                <a:cs typeface="+mn-lt"/>
                <a:hlinkClick r:id="rId10"/>
              </a:rPr>
              <a:t>study</a:t>
            </a:r>
            <a:r>
              <a:rPr lang="fr-FR" sz="1800" dirty="0">
                <a:ea typeface="+mn-lt"/>
                <a:cs typeface="+mn-lt"/>
              </a:rPr>
              <a:t>. </a:t>
            </a:r>
            <a:r>
              <a:rPr lang="fr-FR" sz="1800" i="1" dirty="0">
                <a:ea typeface="+mn-lt"/>
                <a:cs typeface="+mn-lt"/>
              </a:rPr>
              <a:t>Lancet </a:t>
            </a:r>
            <a:r>
              <a:rPr lang="fr-FR" sz="1800" i="1" dirty="0" err="1">
                <a:ea typeface="+mn-lt"/>
                <a:cs typeface="+mn-lt"/>
              </a:rPr>
              <a:t>Oncology</a:t>
            </a:r>
            <a:r>
              <a:rPr lang="fr-FR" sz="1800" i="1" dirty="0">
                <a:ea typeface="+mn-lt"/>
                <a:cs typeface="+mn-lt"/>
              </a:rPr>
              <a:t>.</a:t>
            </a:r>
            <a:r>
              <a:rPr lang="fr-FR" sz="1800" dirty="0">
                <a:ea typeface="+mn-lt"/>
                <a:cs typeface="+mn-lt"/>
              </a:rPr>
              <a:t> Novembre 2021.</a:t>
            </a:r>
          </a:p>
          <a:p>
            <a:pPr marL="1028700" lvl="1" indent="-342900">
              <a:buChar char="•"/>
            </a:pPr>
            <a:r>
              <a:rPr lang="fr-FR" sz="1800" dirty="0">
                <a:ea typeface="+mn-lt"/>
                <a:cs typeface="+mn-lt"/>
                <a:hlinkClick r:id="rId11"/>
              </a:rPr>
              <a:t>Evaluation of </a:t>
            </a:r>
            <a:r>
              <a:rPr lang="fr-FR" sz="1800" dirty="0" err="1">
                <a:ea typeface="+mn-lt"/>
                <a:cs typeface="+mn-lt"/>
                <a:hlinkClick r:id="rId11"/>
              </a:rPr>
              <a:t>Durability</a:t>
            </a:r>
            <a:r>
              <a:rPr lang="fr-FR" sz="1800" dirty="0">
                <a:ea typeface="+mn-lt"/>
                <a:cs typeface="+mn-lt"/>
                <a:hlinkClick r:id="rId11"/>
              </a:rPr>
              <a:t> of a Single Dose of the Bivalent HPV Vaccine: The CVT Trial.</a:t>
            </a:r>
            <a:r>
              <a:rPr lang="fr-FR" sz="1800" dirty="0">
                <a:ea typeface="+mn-lt"/>
                <a:cs typeface="+mn-lt"/>
              </a:rPr>
              <a:t> </a:t>
            </a:r>
            <a:r>
              <a:rPr lang="fr-FR" sz="1800" i="1" dirty="0">
                <a:ea typeface="+mn-lt"/>
                <a:cs typeface="+mn-lt"/>
              </a:rPr>
              <a:t>Journal of the National Cancer Institute.</a:t>
            </a:r>
            <a:r>
              <a:rPr lang="fr-FR" sz="1800" dirty="0">
                <a:ea typeface="+mn-lt"/>
                <a:cs typeface="+mn-lt"/>
              </a:rPr>
              <a:t> Octobre 2020.</a:t>
            </a:r>
          </a:p>
          <a:p>
            <a:pPr marL="1028700" lvl="1" indent="-342900">
              <a:buFont typeface="Arial" panose="020B0604020202020204" pitchFamily="34" charset="0"/>
              <a:buChar char="•"/>
            </a:pPr>
            <a:endParaRPr lang="en-US" sz="2000" dirty="0"/>
          </a:p>
          <a:p>
            <a:pPr marL="971550" lvl="1"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dirty="0"/>
          </a:p>
        </p:txBody>
      </p:sp>
      <p:sp>
        <p:nvSpPr>
          <p:cNvPr id="3" name="Text Placeholder 2">
            <a:extLst>
              <a:ext uri="{FF2B5EF4-FFF2-40B4-BE49-F238E27FC236}">
                <a16:creationId xmlns:a16="http://schemas.microsoft.com/office/drawing/2014/main" id="{DA32820F-D3A6-F32B-11EA-002D18832C65}"/>
              </a:ext>
            </a:extLst>
          </p:cNvPr>
          <p:cNvSpPr>
            <a:spLocks noGrp="1"/>
          </p:cNvSpPr>
          <p:nvPr>
            <p:ph type="body" sz="quarter" idx="14"/>
          </p:nvPr>
        </p:nvSpPr>
        <p:spPr>
          <a:xfrm>
            <a:off x="681318" y="58330"/>
            <a:ext cx="10718800" cy="1095876"/>
          </a:xfrm>
        </p:spPr>
        <p:txBody>
          <a:bodyPr/>
          <a:lstStyle/>
          <a:p>
            <a:pPr marL="0" indent="0">
              <a:buNone/>
            </a:pPr>
            <a:r>
              <a:rPr lang="fr-FR" dirty="0"/>
              <a:t>Ressources complémentaires</a:t>
            </a:r>
          </a:p>
        </p:txBody>
      </p:sp>
    </p:spTree>
    <p:extLst>
      <p:ext uri="{BB962C8B-B14F-4D97-AF65-F5344CB8AC3E}">
        <p14:creationId xmlns:p14="http://schemas.microsoft.com/office/powerpoint/2010/main" val="41291096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24DCB4-3C0F-7C00-9E63-250AC521C097}"/>
              </a:ext>
            </a:extLst>
          </p:cNvPr>
          <p:cNvSpPr>
            <a:spLocks noGrp="1"/>
          </p:cNvSpPr>
          <p:nvPr>
            <p:ph type="body" sz="quarter" idx="14"/>
          </p:nvPr>
        </p:nvSpPr>
        <p:spPr>
          <a:xfrm>
            <a:off x="685718" y="379116"/>
            <a:ext cx="10718800" cy="1095876"/>
          </a:xfrm>
        </p:spPr>
        <p:txBody>
          <a:bodyPr/>
          <a:lstStyle/>
          <a:p>
            <a:pPr marL="0" indent="0">
              <a:buNone/>
            </a:pPr>
            <a:r>
              <a:rPr lang="fr-FR" sz="3200" dirty="0">
                <a:solidFill>
                  <a:schemeClr val="accent1"/>
                </a:solidFill>
                <a:latin typeface="+mj-lt"/>
              </a:rPr>
              <a:t>Données en faveur des avantages d’un schéma vaccinal anti-HPV à dose unique</a:t>
            </a:r>
          </a:p>
          <a:p>
            <a:endParaRPr lang="en-US" dirty="0"/>
          </a:p>
        </p:txBody>
      </p:sp>
      <p:sp>
        <p:nvSpPr>
          <p:cNvPr id="4" name="TextBox 3">
            <a:extLst>
              <a:ext uri="{FF2B5EF4-FFF2-40B4-BE49-F238E27FC236}">
                <a16:creationId xmlns:a16="http://schemas.microsoft.com/office/drawing/2014/main" id="{976EA798-EFAD-9167-1229-DB274D2FA6EE}"/>
              </a:ext>
            </a:extLst>
          </p:cNvPr>
          <p:cNvSpPr txBox="1">
            <a:spLocks/>
          </p:cNvSpPr>
          <p:nvPr/>
        </p:nvSpPr>
        <p:spPr>
          <a:xfrm>
            <a:off x="554736" y="1901944"/>
            <a:ext cx="5363464" cy="276999"/>
          </a:xfrm>
          <a:prstGeom prst="rect">
            <a:avLst/>
          </a:prstGeom>
        </p:spPr>
        <p:txBody>
          <a:bodyPr vert="horz" wrap="square" lIns="0" tIns="0" rIns="0" bIns="0" rtlCol="0" anchor="b"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FR" sz="1800" b="1" i="0" u="none" strike="noStrike" cap="none" normalizeH="0" baseline="0" noProof="0">
                <a:ln>
                  <a:noFill/>
                </a:ln>
                <a:solidFill>
                  <a:srgbClr val="000000"/>
                </a:solidFill>
                <a:uLnTx/>
                <a:uFillTx/>
                <a:latin typeface="Arial"/>
                <a:ea typeface="+mn-ea"/>
                <a:cs typeface="Arial" panose="020B0604020202020204" pitchFamily="34" charset="0"/>
              </a:rPr>
              <a:t>Données en faveur d’une dose unique : </a:t>
            </a:r>
          </a:p>
        </p:txBody>
      </p:sp>
      <p:sp>
        <p:nvSpPr>
          <p:cNvPr id="5" name="Oval 4">
            <a:extLst>
              <a:ext uri="{FF2B5EF4-FFF2-40B4-BE49-F238E27FC236}">
                <a16:creationId xmlns:a16="http://schemas.microsoft.com/office/drawing/2014/main" id="{0C6F59B5-1BA8-E71C-50CD-424F8C132D1B}"/>
              </a:ext>
            </a:extLst>
          </p:cNvPr>
          <p:cNvSpPr>
            <a:spLocks/>
          </p:cNvSpPr>
          <p:nvPr/>
        </p:nvSpPr>
        <p:spPr>
          <a:xfrm>
            <a:off x="554736" y="2490022"/>
            <a:ext cx="661599" cy="661599"/>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9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6" name="TextBox 5">
            <a:extLst>
              <a:ext uri="{FF2B5EF4-FFF2-40B4-BE49-F238E27FC236}">
                <a16:creationId xmlns:a16="http://schemas.microsoft.com/office/drawing/2014/main" id="{926AF1AA-32C3-FF08-B053-D78D59E15197}"/>
              </a:ext>
            </a:extLst>
          </p:cNvPr>
          <p:cNvSpPr txBox="1">
            <a:spLocks/>
          </p:cNvSpPr>
          <p:nvPr/>
        </p:nvSpPr>
        <p:spPr>
          <a:xfrm>
            <a:off x="1494477" y="2718623"/>
            <a:ext cx="8549636" cy="432998"/>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FR" sz="1400" b="1" i="0" u="none" strike="noStrike" cap="none" normalizeH="0" baseline="0" noProof="0" dirty="0">
                <a:ln>
                  <a:noFill/>
                </a:ln>
                <a:solidFill>
                  <a:srgbClr val="000000"/>
                </a:solidFill>
                <a:uLnTx/>
                <a:uFillTx/>
                <a:latin typeface="Arial"/>
                <a:ea typeface="+mn-ea"/>
                <a:cs typeface="Arial" panose="020B0604020202020204" pitchFamily="34" charset="0"/>
              </a:rPr>
              <a:t>Une dose unique offre des niveaux de protection élevés, d’une ampleur similaire (efficacité de 98 %) à celle des schémas </a:t>
            </a:r>
            <a:r>
              <a:rPr kumimoji="0" lang="fr-FR" sz="1400" b="1" i="0" u="none" strike="noStrike" cap="none" normalizeH="0" baseline="0" noProof="0" dirty="0" err="1">
                <a:ln>
                  <a:noFill/>
                </a:ln>
                <a:solidFill>
                  <a:srgbClr val="000000"/>
                </a:solidFill>
                <a:uLnTx/>
                <a:uFillTx/>
                <a:latin typeface="Arial"/>
                <a:ea typeface="+mn-ea"/>
                <a:cs typeface="Arial" panose="020B0604020202020204" pitchFamily="34" charset="0"/>
              </a:rPr>
              <a:t>multidoses</a:t>
            </a:r>
            <a:r>
              <a:rPr kumimoji="0" lang="fr-FR" sz="1400" b="1" i="0" u="none" strike="noStrike" cap="none" normalizeH="0" baseline="0" noProof="0" dirty="0">
                <a:ln>
                  <a:noFill/>
                </a:ln>
                <a:solidFill>
                  <a:srgbClr val="000000"/>
                </a:solidFill>
                <a:uLnTx/>
                <a:uFillTx/>
                <a:latin typeface="Arial"/>
                <a:ea typeface="+mn-ea"/>
                <a:cs typeface="Arial" panose="020B0604020202020204" pitchFamily="34" charset="0"/>
              </a:rPr>
              <a:t>.</a:t>
            </a:r>
          </a:p>
        </p:txBody>
      </p:sp>
      <p:sp>
        <p:nvSpPr>
          <p:cNvPr id="7" name="Oval 6">
            <a:extLst>
              <a:ext uri="{FF2B5EF4-FFF2-40B4-BE49-F238E27FC236}">
                <a16:creationId xmlns:a16="http://schemas.microsoft.com/office/drawing/2014/main" id="{CD65526F-9078-AE1C-9B20-4763D97DD73E}"/>
              </a:ext>
            </a:extLst>
          </p:cNvPr>
          <p:cNvSpPr>
            <a:spLocks/>
          </p:cNvSpPr>
          <p:nvPr/>
        </p:nvSpPr>
        <p:spPr>
          <a:xfrm>
            <a:off x="554736" y="3368564"/>
            <a:ext cx="661599" cy="661599"/>
          </a:xfrm>
          <a:prstGeom prst="ellipse">
            <a:avLst/>
          </a:prstGeom>
          <a:solidFill>
            <a:schemeClr val="accent3"/>
          </a:solidFill>
          <a:ln w="254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latin typeface="Arial"/>
              <a:ea typeface="+mn-ea"/>
              <a:cs typeface="+mn-cs"/>
            </a:endParaRPr>
          </a:p>
        </p:txBody>
      </p:sp>
      <p:pic>
        <p:nvPicPr>
          <p:cNvPr id="8" name="Graphic 7">
            <a:extLst>
              <a:ext uri="{FF2B5EF4-FFF2-40B4-BE49-F238E27FC236}">
                <a16:creationId xmlns:a16="http://schemas.microsoft.com/office/drawing/2014/main" id="{E5D7DCD8-EFD6-9040-18C9-E6F11D5E8E83}"/>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702323" y="3516479"/>
            <a:ext cx="366424" cy="365770"/>
          </a:xfrm>
          <a:prstGeom prst="rect">
            <a:avLst/>
          </a:prstGeom>
        </p:spPr>
      </p:pic>
      <p:sp>
        <p:nvSpPr>
          <p:cNvPr id="9" name="TextBox 8">
            <a:extLst>
              <a:ext uri="{FF2B5EF4-FFF2-40B4-BE49-F238E27FC236}">
                <a16:creationId xmlns:a16="http://schemas.microsoft.com/office/drawing/2014/main" id="{3ED9FDEB-CDA1-FCCB-216B-C98B0CC31FE6}"/>
              </a:ext>
            </a:extLst>
          </p:cNvPr>
          <p:cNvSpPr txBox="1">
            <a:spLocks/>
          </p:cNvSpPr>
          <p:nvPr/>
        </p:nvSpPr>
        <p:spPr>
          <a:xfrm>
            <a:off x="1489214" y="3506365"/>
            <a:ext cx="8783499" cy="43088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FR" sz="1400" b="1" i="0" u="none" strike="noStrike" cap="none" normalizeH="0" baseline="0" noProof="0" dirty="0">
                <a:ln>
                  <a:noFill/>
                </a:ln>
                <a:solidFill>
                  <a:srgbClr val="000000"/>
                </a:solidFill>
                <a:uLnTx/>
                <a:uFillTx/>
                <a:latin typeface="Arial"/>
                <a:ea typeface="+mn-ea"/>
                <a:cs typeface="Arial" panose="020B0604020202020204" pitchFamily="34" charset="0"/>
              </a:rPr>
              <a:t>Les schémas à dose unique peuvent présenter des économies significatives et peuvent aider à relever les défis globaux de distribution.</a:t>
            </a:r>
          </a:p>
        </p:txBody>
      </p:sp>
      <p:grpSp>
        <p:nvGrpSpPr>
          <p:cNvPr id="10" name="Group 9">
            <a:extLst>
              <a:ext uri="{FF2B5EF4-FFF2-40B4-BE49-F238E27FC236}">
                <a16:creationId xmlns:a16="http://schemas.microsoft.com/office/drawing/2014/main" id="{A61E4F3A-5ACB-5644-CC2B-93CBB326EE0B}"/>
              </a:ext>
            </a:extLst>
          </p:cNvPr>
          <p:cNvGrpSpPr/>
          <p:nvPr/>
        </p:nvGrpSpPr>
        <p:grpSpPr>
          <a:xfrm>
            <a:off x="538131" y="4185744"/>
            <a:ext cx="661599" cy="661599"/>
            <a:chOff x="554736" y="4549555"/>
            <a:chExt cx="661599" cy="661599"/>
          </a:xfrm>
          <a:solidFill>
            <a:schemeClr val="accent3"/>
          </a:solidFill>
        </p:grpSpPr>
        <p:sp>
          <p:nvSpPr>
            <p:cNvPr id="11" name="Oval 10">
              <a:extLst>
                <a:ext uri="{FF2B5EF4-FFF2-40B4-BE49-F238E27FC236}">
                  <a16:creationId xmlns:a16="http://schemas.microsoft.com/office/drawing/2014/main" id="{22FD9303-BB6B-1364-C175-33595066EFFE}"/>
                </a:ext>
              </a:extLst>
            </p:cNvPr>
            <p:cNvSpPr>
              <a:spLocks/>
            </p:cNvSpPr>
            <p:nvPr/>
          </p:nvSpPr>
          <p:spPr>
            <a:xfrm>
              <a:off x="554736" y="4549555"/>
              <a:ext cx="661599" cy="661599"/>
            </a:xfrm>
            <a:prstGeom prst="ellipse">
              <a:avLst/>
            </a:prstGeom>
            <a:solidFill>
              <a:schemeClr val="accent5"/>
            </a:solidFill>
            <a:ln w="285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900" b="0" i="0" u="none" strike="noStrike" kern="1200" cap="none" spc="0" normalizeH="0" baseline="0" noProof="0" dirty="0" err="1">
                <a:ln>
                  <a:noFill/>
                </a:ln>
                <a:solidFill>
                  <a:srgbClr val="000000"/>
                </a:solidFill>
                <a:effectLst/>
                <a:uLnTx/>
                <a:uFillTx/>
                <a:latin typeface="Arial"/>
                <a:ea typeface="+mn-ea"/>
                <a:cs typeface="+mn-cs"/>
              </a:endParaRPr>
            </a:p>
          </p:txBody>
        </p:sp>
        <p:pic>
          <p:nvPicPr>
            <p:cNvPr id="12" name="CustomIcon">
              <a:extLst>
                <a:ext uri="{FF2B5EF4-FFF2-40B4-BE49-F238E27FC236}">
                  <a16:creationId xmlns:a16="http://schemas.microsoft.com/office/drawing/2014/main" id="{C32D1E96-904E-5540-336E-6572168D2D4B}"/>
                </a:ext>
              </a:extLst>
            </p:cNvPr>
            <p:cNvPicPr>
              <a:picLocks/>
            </p:cNvPicPr>
            <p:nvPr>
              <p:custDataLst>
                <p:tags r:id="rId2"/>
              </p:custDataLst>
            </p:nvPr>
          </p:nvPicPr>
          <p:blipFill>
            <a:blip r:embed="rId7">
              <a:extLst>
                <a:ext uri="{96DAC541-7B7A-43D3-8B79-37D633B846F1}">
                  <asvg:svgBlip xmlns:asvg="http://schemas.microsoft.com/office/drawing/2016/SVG/main" r:embed="rId8"/>
                </a:ext>
              </a:extLst>
            </a:blip>
            <a:stretch>
              <a:fillRect/>
            </a:stretch>
          </p:blipFill>
          <p:spPr>
            <a:xfrm>
              <a:off x="702323" y="4697470"/>
              <a:ext cx="366424" cy="365770"/>
            </a:xfrm>
            <a:prstGeom prst="rect">
              <a:avLst/>
            </a:prstGeom>
          </p:spPr>
        </p:pic>
      </p:grpSp>
      <p:sp>
        <p:nvSpPr>
          <p:cNvPr id="13" name="TextBox 12">
            <a:extLst>
              <a:ext uri="{FF2B5EF4-FFF2-40B4-BE49-F238E27FC236}">
                <a16:creationId xmlns:a16="http://schemas.microsoft.com/office/drawing/2014/main" id="{18E1F765-48E0-39A3-5D2B-DA942B46F934}"/>
              </a:ext>
            </a:extLst>
          </p:cNvPr>
          <p:cNvSpPr txBox="1">
            <a:spLocks/>
          </p:cNvSpPr>
          <p:nvPr/>
        </p:nvSpPr>
        <p:spPr>
          <a:xfrm>
            <a:off x="1543354" y="4343967"/>
            <a:ext cx="8729359" cy="43088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FR" sz="1400" b="1" i="0" u="none" strike="noStrike" cap="none" normalizeH="0" baseline="0" noProof="0" dirty="0">
                <a:ln>
                  <a:noFill/>
                </a:ln>
                <a:solidFill>
                  <a:srgbClr val="000000"/>
                </a:solidFill>
                <a:uLnTx/>
                <a:uFillTx/>
                <a:latin typeface="Arial"/>
                <a:ea typeface="+mn-ea"/>
                <a:cs typeface="Arial" panose="020B0604020202020204" pitchFamily="34" charset="0"/>
              </a:rPr>
              <a:t>Les schémas à dose unique favorisent l’équité en matière de santé au niveau mondial, et contribueront à accroître l’accès et l’adoption du vaccin.</a:t>
            </a:r>
          </a:p>
        </p:txBody>
      </p:sp>
      <p:sp>
        <p:nvSpPr>
          <p:cNvPr id="14" name="Oval 13">
            <a:extLst>
              <a:ext uri="{FF2B5EF4-FFF2-40B4-BE49-F238E27FC236}">
                <a16:creationId xmlns:a16="http://schemas.microsoft.com/office/drawing/2014/main" id="{AB20139B-4166-BBFC-7DF7-5148879BAE57}"/>
              </a:ext>
            </a:extLst>
          </p:cNvPr>
          <p:cNvSpPr>
            <a:spLocks/>
          </p:cNvSpPr>
          <p:nvPr/>
        </p:nvSpPr>
        <p:spPr>
          <a:xfrm>
            <a:off x="538131" y="5111473"/>
            <a:ext cx="661599" cy="661599"/>
          </a:xfrm>
          <a:prstGeom prst="ellipse">
            <a:avLst/>
          </a:prstGeom>
          <a:solidFill>
            <a:schemeClr val="accent2"/>
          </a:solidFill>
          <a:ln w="285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900" b="0" i="0" u="none" strike="noStrike" kern="1200" cap="none" spc="0" normalizeH="0" baseline="0" noProof="0" dirty="0" err="1">
              <a:ln>
                <a:noFill/>
              </a:ln>
              <a:solidFill>
                <a:schemeClr val="accent2"/>
              </a:solidFill>
              <a:effectLst/>
              <a:uLnTx/>
              <a:uFillTx/>
              <a:latin typeface="Arial"/>
              <a:ea typeface="+mn-ea"/>
              <a:cs typeface="+mn-cs"/>
            </a:endParaRPr>
          </a:p>
        </p:txBody>
      </p:sp>
      <p:pic>
        <p:nvPicPr>
          <p:cNvPr id="15" name="CustomIcon">
            <a:extLst>
              <a:ext uri="{FF2B5EF4-FFF2-40B4-BE49-F238E27FC236}">
                <a16:creationId xmlns:a16="http://schemas.microsoft.com/office/drawing/2014/main" id="{256F1828-285B-AFDC-B690-9E995746BDBE}"/>
              </a:ext>
            </a:extLst>
          </p:cNvPr>
          <p:cNvPicPr>
            <a:picLocks/>
          </p:cNvPicPr>
          <p:nvPr>
            <p:custDataLst>
              <p:tags r:id="rId1"/>
            </p:custDataLst>
          </p:nvPr>
        </p:nvPicPr>
        <p:blipFill>
          <a:blip r:embed="rId9">
            <a:extLst>
              <a:ext uri="{96DAC541-7B7A-43D3-8B79-37D633B846F1}">
                <asvg:svgBlip xmlns:asvg="http://schemas.microsoft.com/office/drawing/2016/SVG/main" r:embed="rId10"/>
              </a:ext>
            </a:extLst>
          </a:blip>
          <a:stretch>
            <a:fillRect/>
          </a:stretch>
        </p:blipFill>
        <p:spPr>
          <a:xfrm>
            <a:off x="702323" y="5233182"/>
            <a:ext cx="366424" cy="364828"/>
          </a:xfrm>
          <a:prstGeom prst="rect">
            <a:avLst/>
          </a:prstGeom>
        </p:spPr>
      </p:pic>
      <p:sp>
        <p:nvSpPr>
          <p:cNvPr id="16" name="TextBox 15">
            <a:extLst>
              <a:ext uri="{FF2B5EF4-FFF2-40B4-BE49-F238E27FC236}">
                <a16:creationId xmlns:a16="http://schemas.microsoft.com/office/drawing/2014/main" id="{C5C2E3F9-9072-C13D-694F-1FDF54816D97}"/>
              </a:ext>
            </a:extLst>
          </p:cNvPr>
          <p:cNvSpPr txBox="1">
            <a:spLocks/>
          </p:cNvSpPr>
          <p:nvPr/>
        </p:nvSpPr>
        <p:spPr>
          <a:xfrm>
            <a:off x="1543353" y="5226828"/>
            <a:ext cx="9172271" cy="43088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lang="fr-FR" sz="1400" b="1" dirty="0">
                <a:solidFill>
                  <a:srgbClr val="000000"/>
                </a:solidFill>
                <a:latin typeface="Arial"/>
              </a:rPr>
              <a:t>Atteindre un plus grand nombre de filles avec une seule dose permettra d'éviter beaucoup plus de cas de cancer du col de l'utérus que de vacciner moins de filles avec une seconde dose.</a:t>
            </a:r>
          </a:p>
        </p:txBody>
      </p:sp>
      <p:pic>
        <p:nvPicPr>
          <p:cNvPr id="17" name="Graphic 16">
            <a:extLst>
              <a:ext uri="{FF2B5EF4-FFF2-40B4-BE49-F238E27FC236}">
                <a16:creationId xmlns:a16="http://schemas.microsoft.com/office/drawing/2014/main" id="{DFE1E514-D81A-3B15-E859-465E6A21B4C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1289" y="2636036"/>
            <a:ext cx="355284" cy="355284"/>
          </a:xfrm>
          <a:prstGeom prst="rect">
            <a:avLst/>
          </a:prstGeom>
        </p:spPr>
      </p:pic>
    </p:spTree>
    <p:extLst>
      <p:ext uri="{BB962C8B-B14F-4D97-AF65-F5344CB8AC3E}">
        <p14:creationId xmlns:p14="http://schemas.microsoft.com/office/powerpoint/2010/main" val="31132539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DE1F4-A8C2-DAF0-79DA-2A8AF78201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2A4F55-9A34-1E14-DD75-01997E51B21F}"/>
              </a:ext>
            </a:extLst>
          </p:cNvPr>
          <p:cNvSpPr>
            <a:spLocks noGrp="1"/>
          </p:cNvSpPr>
          <p:nvPr>
            <p:ph type="title"/>
          </p:nvPr>
        </p:nvSpPr>
        <p:spPr>
          <a:xfrm>
            <a:off x="287694" y="256725"/>
            <a:ext cx="10515600" cy="839414"/>
          </a:xfrm>
        </p:spPr>
        <p:txBody>
          <a:bodyPr lIns="91440" tIns="45720" rIns="91440" bIns="45720" anchor="t"/>
          <a:lstStyle/>
          <a:p>
            <a:r>
              <a:rPr lang="en-US" sz="3200" dirty="0">
                <a:solidFill>
                  <a:schemeClr val="accent1"/>
                </a:solidFill>
                <a:ea typeface="+mn-ea"/>
                <a:cs typeface="+mn-cs"/>
              </a:rPr>
              <a:t>A </a:t>
            </a:r>
            <a:r>
              <a:rPr lang="en-US" sz="3200" dirty="0" err="1">
                <a:solidFill>
                  <a:schemeClr val="accent1"/>
                </a:solidFill>
                <a:ea typeface="+mn-ea"/>
                <a:cs typeface="+mn-cs"/>
              </a:rPr>
              <a:t>propos</a:t>
            </a:r>
            <a:r>
              <a:rPr lang="en-US" sz="3200" dirty="0">
                <a:solidFill>
                  <a:schemeClr val="accent1"/>
                </a:solidFill>
                <a:ea typeface="+mn-ea"/>
                <a:cs typeface="+mn-cs"/>
              </a:rPr>
              <a:t> du consortium sur la vaccination HPV à dose unique</a:t>
            </a:r>
          </a:p>
        </p:txBody>
      </p:sp>
      <p:sp>
        <p:nvSpPr>
          <p:cNvPr id="4" name="Content Placeholder 3">
            <a:extLst>
              <a:ext uri="{FF2B5EF4-FFF2-40B4-BE49-F238E27FC236}">
                <a16:creationId xmlns:a16="http://schemas.microsoft.com/office/drawing/2014/main" id="{CC647A22-4F03-214C-E061-308E7ED770D5}"/>
              </a:ext>
            </a:extLst>
          </p:cNvPr>
          <p:cNvSpPr>
            <a:spLocks noGrp="1"/>
          </p:cNvSpPr>
          <p:nvPr>
            <p:ph sz="half" idx="2"/>
          </p:nvPr>
        </p:nvSpPr>
        <p:spPr>
          <a:xfrm>
            <a:off x="504903" y="1018820"/>
            <a:ext cx="7594150" cy="5160824"/>
          </a:xfrm>
        </p:spPr>
        <p:txBody>
          <a:bodyPr lIns="91440" tIns="45720" rIns="91440" bIns="45720" anchor="t">
            <a:normAutofit fontScale="32500" lnSpcReduction="20000"/>
          </a:bodyPr>
          <a:lstStyle/>
          <a:p>
            <a:pPr marL="0" indent="0">
              <a:lnSpc>
                <a:spcPct val="100000"/>
              </a:lnSpc>
              <a:spcBef>
                <a:spcPts val="600"/>
              </a:spcBef>
              <a:spcAft>
                <a:spcPts val="600"/>
              </a:spcAft>
              <a:buNone/>
            </a:pPr>
            <a:r>
              <a:rPr lang="en-US" sz="8000" u="sng" dirty="0" err="1"/>
              <a:t>Membres</a:t>
            </a:r>
            <a:r>
              <a:rPr lang="en-US" sz="8000" u="sng" dirty="0"/>
              <a:t> </a:t>
            </a:r>
            <a:r>
              <a:rPr lang="en-US" sz="8000" u="sng" dirty="0" err="1"/>
              <a:t>conseillers</a:t>
            </a:r>
            <a:r>
              <a:rPr lang="en-US" sz="8000" u="sng" dirty="0"/>
              <a:t> techniques du consortium </a:t>
            </a:r>
            <a:r>
              <a:rPr lang="en-US" sz="8000" dirty="0"/>
              <a:t>: </a:t>
            </a:r>
          </a:p>
          <a:p>
            <a:pPr>
              <a:lnSpc>
                <a:spcPct val="100000"/>
              </a:lnSpc>
              <a:spcBef>
                <a:spcPts val="600"/>
              </a:spcBef>
              <a:spcAft>
                <a:spcPts val="600"/>
              </a:spcAft>
            </a:pPr>
            <a:r>
              <a:rPr lang="en-US" sz="8000" dirty="0"/>
              <a:t>World Health Organization</a:t>
            </a:r>
          </a:p>
          <a:p>
            <a:pPr>
              <a:lnSpc>
                <a:spcPct val="100000"/>
              </a:lnSpc>
              <a:spcBef>
                <a:spcPts val="600"/>
              </a:spcBef>
              <a:spcAft>
                <a:spcPts val="600"/>
              </a:spcAft>
            </a:pPr>
            <a:r>
              <a:rPr lang="en-US" sz="8000" dirty="0"/>
              <a:t>International Agency for Research on Cancer</a:t>
            </a:r>
          </a:p>
          <a:p>
            <a:pPr>
              <a:lnSpc>
                <a:spcPct val="100000"/>
              </a:lnSpc>
              <a:spcBef>
                <a:spcPts val="600"/>
              </a:spcBef>
              <a:spcAft>
                <a:spcPts val="600"/>
              </a:spcAft>
            </a:pPr>
            <a:r>
              <a:rPr lang="en-US" sz="8000" dirty="0"/>
              <a:t>Medical Research Council Unit The Gambia at the London School of Hygiene &amp; Tropical Medicine</a:t>
            </a:r>
          </a:p>
          <a:p>
            <a:pPr>
              <a:lnSpc>
                <a:spcPct val="100000"/>
              </a:lnSpc>
              <a:spcBef>
                <a:spcPts val="600"/>
              </a:spcBef>
              <a:spcAft>
                <a:spcPts val="600"/>
              </a:spcAft>
            </a:pPr>
            <a:r>
              <a:rPr lang="en-US" sz="8000" dirty="0"/>
              <a:t>Instituto Nacional de </a:t>
            </a:r>
            <a:r>
              <a:rPr lang="en-US" sz="8000" dirty="0" err="1"/>
              <a:t>Salud</a:t>
            </a:r>
            <a:r>
              <a:rPr lang="en-US" sz="8000" dirty="0"/>
              <a:t> </a:t>
            </a:r>
            <a:r>
              <a:rPr lang="en-US" sz="8000" dirty="0" err="1"/>
              <a:t>Pública</a:t>
            </a:r>
            <a:r>
              <a:rPr lang="en-US" sz="8000" dirty="0"/>
              <a:t> de Mexico </a:t>
            </a:r>
          </a:p>
          <a:p>
            <a:pPr>
              <a:lnSpc>
                <a:spcPct val="100000"/>
              </a:lnSpc>
              <a:spcBef>
                <a:spcPts val="600"/>
              </a:spcBef>
              <a:spcAft>
                <a:spcPts val="600"/>
              </a:spcAft>
            </a:pPr>
            <a:r>
              <a:rPr lang="en-US" sz="8000" dirty="0"/>
              <a:t>Québec </a:t>
            </a:r>
            <a:r>
              <a:rPr lang="en-US" sz="8000" dirty="0" err="1"/>
              <a:t>Institut</a:t>
            </a:r>
            <a:r>
              <a:rPr lang="en-US" sz="8000" dirty="0"/>
              <a:t> National de </a:t>
            </a:r>
            <a:r>
              <a:rPr lang="en-US" sz="8000" dirty="0" err="1"/>
              <a:t>Santé</a:t>
            </a:r>
            <a:r>
              <a:rPr lang="en-US" sz="8000" dirty="0"/>
              <a:t> </a:t>
            </a:r>
            <a:r>
              <a:rPr lang="en-US" sz="8000" dirty="0" err="1"/>
              <a:t>Publique</a:t>
            </a:r>
            <a:endParaRPr lang="en-US" sz="8000" dirty="0"/>
          </a:p>
          <a:p>
            <a:pPr>
              <a:lnSpc>
                <a:spcPct val="100000"/>
              </a:lnSpc>
              <a:spcBef>
                <a:spcPts val="600"/>
              </a:spcBef>
              <a:spcAft>
                <a:spcPts val="600"/>
              </a:spcAft>
            </a:pPr>
            <a:r>
              <a:rPr lang="en-US" sz="8000" dirty="0"/>
              <a:t>Victorian Cytology Service, Australia</a:t>
            </a:r>
          </a:p>
          <a:p>
            <a:pPr>
              <a:lnSpc>
                <a:spcPct val="100000"/>
              </a:lnSpc>
              <a:spcBef>
                <a:spcPts val="600"/>
              </a:spcBef>
              <a:spcAft>
                <a:spcPts val="600"/>
              </a:spcAft>
            </a:pPr>
            <a:r>
              <a:rPr lang="en-US" sz="8000" dirty="0"/>
              <a:t>University of Washington, USA</a:t>
            </a:r>
          </a:p>
          <a:p>
            <a:pPr>
              <a:lnSpc>
                <a:spcPct val="100000"/>
              </a:lnSpc>
              <a:spcBef>
                <a:spcPts val="600"/>
              </a:spcBef>
              <a:spcAft>
                <a:spcPts val="600"/>
              </a:spcAft>
            </a:pPr>
            <a:r>
              <a:rPr lang="en-US" sz="8000" dirty="0"/>
              <a:t>International Vaccine Institute, South Korea</a:t>
            </a:r>
          </a:p>
          <a:p>
            <a:pPr marL="0" indent="0">
              <a:lnSpc>
                <a:spcPct val="100000"/>
              </a:lnSpc>
              <a:spcBef>
                <a:spcPts val="600"/>
              </a:spcBef>
              <a:spcAft>
                <a:spcPts val="600"/>
              </a:spcAft>
              <a:buNone/>
            </a:pPr>
            <a:endParaRPr lang="en-US" sz="8000" dirty="0"/>
          </a:p>
          <a:p>
            <a:pPr marL="0" indent="0">
              <a:lnSpc>
                <a:spcPct val="100000"/>
              </a:lnSpc>
              <a:spcBef>
                <a:spcPts val="600"/>
              </a:spcBef>
              <a:spcAft>
                <a:spcPts val="600"/>
              </a:spcAft>
              <a:buNone/>
            </a:pPr>
            <a:endParaRPr lang="en-US" sz="8000" dirty="0"/>
          </a:p>
          <a:p>
            <a:pPr>
              <a:lnSpc>
                <a:spcPct val="100000"/>
              </a:lnSpc>
              <a:spcBef>
                <a:spcPts val="600"/>
              </a:spcBef>
              <a:spcAft>
                <a:spcPts val="600"/>
              </a:spcAft>
            </a:pPr>
            <a:endParaRPr lang="en-US" sz="2400" dirty="0"/>
          </a:p>
          <a:p>
            <a:pPr>
              <a:lnSpc>
                <a:spcPct val="100000"/>
              </a:lnSpc>
              <a:spcBef>
                <a:spcPts val="600"/>
              </a:spcBef>
              <a:spcAft>
                <a:spcPts val="600"/>
              </a:spcAft>
            </a:pPr>
            <a:endParaRPr lang="en-US" sz="2400" dirty="0"/>
          </a:p>
          <a:p>
            <a:endParaRPr lang="en-US" sz="1600" dirty="0"/>
          </a:p>
        </p:txBody>
      </p:sp>
      <p:pic>
        <p:nvPicPr>
          <p:cNvPr id="5" name="Picture 4">
            <a:extLst>
              <a:ext uri="{FF2B5EF4-FFF2-40B4-BE49-F238E27FC236}">
                <a16:creationId xmlns:a16="http://schemas.microsoft.com/office/drawing/2014/main" id="{6716A74F-4733-C2C4-5D25-38A1DE8FF95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16262" y="1018820"/>
            <a:ext cx="3450014" cy="4876406"/>
          </a:xfrm>
          <a:prstGeom prst="rect">
            <a:avLst/>
          </a:prstGeom>
          <a:ln>
            <a:solidFill>
              <a:schemeClr val="accent1"/>
            </a:solidFill>
          </a:ln>
        </p:spPr>
      </p:pic>
    </p:spTree>
    <p:extLst>
      <p:ext uri="{BB962C8B-B14F-4D97-AF65-F5344CB8AC3E}">
        <p14:creationId xmlns:p14="http://schemas.microsoft.com/office/powerpoint/2010/main" val="3288129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97AC1-3D04-6B15-2A37-28679B312137}"/>
              </a:ext>
            </a:extLst>
          </p:cNvPr>
          <p:cNvSpPr>
            <a:spLocks noGrp="1"/>
          </p:cNvSpPr>
          <p:nvPr>
            <p:ph type="title"/>
          </p:nvPr>
        </p:nvSpPr>
        <p:spPr/>
        <p:txBody>
          <a:bodyPr/>
          <a:lstStyle/>
          <a:p>
            <a:r>
              <a:rPr lang="en-US" dirty="0"/>
              <a:t>Les </a:t>
            </a:r>
            <a:r>
              <a:rPr lang="en-US" dirty="0" err="1"/>
              <a:t>vaccins</a:t>
            </a:r>
            <a:r>
              <a:rPr lang="en-US" dirty="0"/>
              <a:t> anti-HPV et les recommendations de </a:t>
            </a:r>
            <a:r>
              <a:rPr lang="en-US" dirty="0" err="1"/>
              <a:t>l’OMS</a:t>
            </a:r>
            <a:endParaRPr lang="en-US" dirty="0"/>
          </a:p>
        </p:txBody>
      </p:sp>
    </p:spTree>
    <p:extLst>
      <p:ext uri="{BB962C8B-B14F-4D97-AF65-F5344CB8AC3E}">
        <p14:creationId xmlns:p14="http://schemas.microsoft.com/office/powerpoint/2010/main" val="3288161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B6413F6-2DA0-48C9-8792-2B830AEA7931}"/>
              </a:ext>
            </a:extLst>
          </p:cNvPr>
          <p:cNvSpPr>
            <a:spLocks noGrp="1"/>
          </p:cNvSpPr>
          <p:nvPr>
            <p:ph type="body" sz="quarter" idx="16"/>
          </p:nvPr>
        </p:nvSpPr>
        <p:spPr>
          <a:xfrm>
            <a:off x="374832" y="373805"/>
            <a:ext cx="11157097" cy="534910"/>
          </a:xfrm>
        </p:spPr>
        <p:txBody>
          <a:bodyPr>
            <a:noAutofit/>
          </a:bodyPr>
          <a:lstStyle/>
          <a:p>
            <a:r>
              <a:rPr lang="fr-FR" dirty="0"/>
              <a:t>Quatre vaccins anti-HPV sûrs et très efficaces sont préqualifiés par l’OMS </a:t>
            </a:r>
          </a:p>
        </p:txBody>
      </p:sp>
      <p:sp>
        <p:nvSpPr>
          <p:cNvPr id="50" name="4. Footnote">
            <a:extLst>
              <a:ext uri="{FF2B5EF4-FFF2-40B4-BE49-F238E27FC236}">
                <a16:creationId xmlns:a16="http://schemas.microsoft.com/office/drawing/2014/main" id="{5C47BA56-D4C7-4F1B-B5AF-5AFE6B8EC6B5}"/>
              </a:ext>
            </a:extLst>
          </p:cNvPr>
          <p:cNvSpPr txBox="1">
            <a:spLocks/>
          </p:cNvSpPr>
          <p:nvPr>
            <p:custDataLst>
              <p:tags r:id="rId1"/>
            </p:custDataLst>
          </p:nvPr>
        </p:nvSpPr>
        <p:spPr>
          <a:xfrm>
            <a:off x="457199" y="5958637"/>
            <a:ext cx="10289177" cy="430887"/>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AutoNum type="arabicPeriod"/>
              <a:tabLst/>
              <a:defRPr sz="800">
                <a:cs typeface="Arial" panose="020B0604020202020204" pitchFamily="34" charset="0"/>
              </a:defRPr>
            </a:lvl1pPr>
          </a:lstStyle>
          <a:p>
            <a:pPr marL="0" marR="0" lvl="0" indent="0" defTabSz="914400" rtl="0" eaLnBrk="1" fontAlgn="auto" latinLnBrk="0" hangingPunct="1">
              <a:lnSpc>
                <a:spcPct val="100000"/>
              </a:lnSpc>
              <a:spcBef>
                <a:spcPts val="0"/>
              </a:spcBef>
              <a:spcAft>
                <a:spcPts val="0"/>
              </a:spcAft>
              <a:buClrTx/>
              <a:buSzTx/>
              <a:buNone/>
              <a:tabLst/>
              <a:defRPr/>
            </a:pPr>
            <a:r>
              <a:rPr kumimoji="0" lang="en-US" sz="700" strike="noStrike" kern="1200" spc="0" normalizeH="0" noProof="0" dirty="0">
                <a:ln>
                  <a:noFill/>
                </a:ln>
                <a:solidFill>
                  <a:schemeClr val="tx1">
                    <a:lumMod val="65000"/>
                    <a:lumOff val="35000"/>
                  </a:schemeClr>
                </a:solidFill>
                <a:effectLst/>
                <a:uLnTx/>
                <a:uFillTx/>
                <a:latin typeface="+mj-lt"/>
              </a:rPr>
              <a:t> </a:t>
            </a:r>
          </a:p>
          <a:p>
            <a:pPr marL="0" marR="0" lvl="0" indent="0" defTabSz="914400" rtl="0" eaLnBrk="1" fontAlgn="auto" latinLnBrk="0" hangingPunct="1">
              <a:lnSpc>
                <a:spcPct val="100000"/>
              </a:lnSpc>
              <a:spcBef>
                <a:spcPts val="0"/>
              </a:spcBef>
              <a:spcAft>
                <a:spcPts val="0"/>
              </a:spcAft>
              <a:buClrTx/>
              <a:buSzTx/>
              <a:buNone/>
              <a:tabLst/>
              <a:defRPr/>
            </a:pPr>
            <a:endParaRPr kumimoji="0" lang="en-US" sz="700" strike="noStrike" kern="1200" spc="0" normalizeH="0" noProof="0" dirty="0">
              <a:ln>
                <a:noFill/>
              </a:ln>
              <a:solidFill>
                <a:schemeClr val="tx1">
                  <a:lumMod val="65000"/>
                  <a:lumOff val="35000"/>
                </a:schemeClr>
              </a:solidFill>
              <a:effectLst/>
              <a:uLnTx/>
              <a:uFillTx/>
              <a:latin typeface="+mj-lt"/>
            </a:endParaRPr>
          </a:p>
          <a:p>
            <a:pPr marL="0" marR="0" lvl="0" indent="0" defTabSz="914400" rtl="0" eaLnBrk="1" fontAlgn="auto" latinLnBrk="0" hangingPunct="1">
              <a:lnSpc>
                <a:spcPct val="100000"/>
              </a:lnSpc>
              <a:spcBef>
                <a:spcPts val="0"/>
              </a:spcBef>
              <a:spcAft>
                <a:spcPts val="0"/>
              </a:spcAft>
              <a:buClrTx/>
              <a:buSzTx/>
              <a:buNone/>
              <a:tabLst/>
              <a:defRPr/>
            </a:pPr>
            <a:r>
              <a:rPr kumimoji="0" lang="en-US" sz="700" strike="noStrike" kern="1200" spc="0" normalizeH="0" noProof="0" dirty="0">
                <a:ln>
                  <a:noFill/>
                </a:ln>
                <a:solidFill>
                  <a:schemeClr val="tx1">
                    <a:lumMod val="65000"/>
                    <a:lumOff val="35000"/>
                  </a:schemeClr>
                </a:solidFill>
                <a:effectLst/>
                <a:uLnTx/>
                <a:uFillTx/>
                <a:latin typeface="+mj-lt"/>
              </a:rPr>
              <a:t>1. HPV working group – Gavi </a:t>
            </a:r>
            <a:r>
              <a:rPr lang="en-US" sz="700" dirty="0">
                <a:solidFill>
                  <a:schemeClr val="tx1">
                    <a:lumMod val="65000"/>
                    <a:lumOff val="35000"/>
                  </a:schemeClr>
                </a:solidFill>
                <a:latin typeface="+mj-lt"/>
              </a:rPr>
              <a:t>Secretariat and partners [</a:t>
            </a:r>
            <a:r>
              <a:rPr lang="fr-FR" sz="700" dirty="0">
                <a:solidFill>
                  <a:schemeClr val="tx1">
                    <a:lumMod val="65000"/>
                    <a:lumOff val="35000"/>
                  </a:schemeClr>
                </a:solidFill>
                <a:latin typeface="+mj-lt"/>
              </a:rPr>
              <a:t>Groupe de travail sur l’HPV – Secrétariat de Gavi et partenaires]</a:t>
            </a:r>
            <a:r>
              <a:rPr lang="en-US" sz="700" dirty="0">
                <a:solidFill>
                  <a:schemeClr val="tx1">
                    <a:lumMod val="65000"/>
                    <a:lumOff val="35000"/>
                  </a:schemeClr>
                </a:solidFill>
                <a:latin typeface="+mj-lt"/>
              </a:rPr>
              <a:t>. </a:t>
            </a:r>
            <a:r>
              <a:rPr kumimoji="0" lang="en-US" sz="700" strike="noStrike" kern="1200" spc="0" normalizeH="0" noProof="0" dirty="0">
                <a:ln>
                  <a:noFill/>
                </a:ln>
                <a:solidFill>
                  <a:schemeClr val="tx1">
                    <a:lumMod val="65000"/>
                    <a:lumOff val="35000"/>
                  </a:schemeClr>
                </a:solidFill>
                <a:effectLst/>
                <a:uLnTx/>
                <a:uFillTx/>
                <a:latin typeface="+mj-lt"/>
              </a:rPr>
              <a:t>Gavi-supported HPV vaccines profiles to support country decision making [</a:t>
            </a:r>
            <a:r>
              <a:rPr kumimoji="0" lang="fr-FR" sz="700" strike="noStrike" kern="1200" spc="0" normalizeH="0" noProof="0" dirty="0">
                <a:ln>
                  <a:noFill/>
                </a:ln>
                <a:solidFill>
                  <a:schemeClr val="tx1">
                    <a:lumMod val="65000"/>
                    <a:lumOff val="35000"/>
                  </a:schemeClr>
                </a:solidFill>
                <a:effectLst/>
                <a:uLnTx/>
                <a:uFillTx/>
                <a:latin typeface="+mj-lt"/>
              </a:rPr>
              <a:t>Profils de vaccins contre le VPH soutenus par Gavi pour soutenir la prise de décision des pays], </a:t>
            </a:r>
            <a:r>
              <a:rPr kumimoji="0" lang="en-US" sz="700" strike="noStrike" kern="1200" spc="0" normalizeH="0" noProof="0" dirty="0">
                <a:ln>
                  <a:noFill/>
                </a:ln>
                <a:solidFill>
                  <a:schemeClr val="tx1">
                    <a:lumMod val="65000"/>
                    <a:lumOff val="35000"/>
                  </a:schemeClr>
                </a:solidFill>
                <a:effectLst/>
                <a:uLnTx/>
                <a:uFillTx/>
                <a:latin typeface="+mj-lt"/>
              </a:rPr>
              <a:t>May 2021 [</a:t>
            </a:r>
            <a:r>
              <a:rPr kumimoji="0" lang="fr-FR" sz="700" strike="noStrike" kern="1200" spc="0" normalizeH="0" noProof="0" dirty="0">
                <a:ln>
                  <a:noFill/>
                </a:ln>
                <a:solidFill>
                  <a:schemeClr val="tx1">
                    <a:lumMod val="65000"/>
                    <a:lumOff val="35000"/>
                  </a:schemeClr>
                </a:solidFill>
                <a:effectLst/>
                <a:uLnTx/>
                <a:uFillTx/>
                <a:latin typeface="+mj-lt"/>
              </a:rPr>
              <a:t>mai 2021</a:t>
            </a:r>
            <a:r>
              <a:rPr lang="en-US" sz="700" dirty="0">
                <a:solidFill>
                  <a:schemeClr val="tx1">
                    <a:lumMod val="65000"/>
                    <a:lumOff val="35000"/>
                  </a:schemeClr>
                </a:solidFill>
                <a:latin typeface="+mj-lt"/>
              </a:rPr>
              <a:t>]</a:t>
            </a:r>
            <a:r>
              <a:rPr kumimoji="0" lang="en-US" sz="700" strike="noStrike" kern="1200" spc="0" normalizeH="0" noProof="0" dirty="0">
                <a:ln>
                  <a:noFill/>
                </a:ln>
                <a:solidFill>
                  <a:schemeClr val="tx1">
                    <a:lumMod val="65000"/>
                    <a:lumOff val="35000"/>
                  </a:schemeClr>
                </a:solidFill>
                <a:effectLst/>
                <a:uLnTx/>
                <a:uFillTx/>
                <a:latin typeface="+mj-lt"/>
              </a:rPr>
              <a:t>. Available at [Disponible chez] </a:t>
            </a:r>
            <a:r>
              <a:rPr kumimoji="0" lang="en-US" sz="700" strike="noStrike" kern="1200" spc="0" normalizeH="0" noProof="0" dirty="0">
                <a:ln>
                  <a:noFill/>
                </a:ln>
                <a:solidFill>
                  <a:schemeClr val="tx1">
                    <a:lumMod val="65000"/>
                    <a:lumOff val="35000"/>
                  </a:schemeClr>
                </a:solidFill>
                <a:effectLst/>
                <a:uLnTx/>
                <a:uFillTx/>
                <a:latin typeface="+mj-lt"/>
                <a:hlinkClick r:id="rId32">
                  <a:extLst>
                    <a:ext uri="{A12FA001-AC4F-418D-AE19-62706E023703}">
                      <ahyp:hlinkClr xmlns:ahyp="http://schemas.microsoft.com/office/drawing/2018/hyperlinkcolor" val="tx"/>
                    </a:ext>
                  </a:extLst>
                </a:hlinkClick>
              </a:rPr>
              <a:t>https://www.gavi.org/sites/default/files/support/Gavi_HPV_vaccine_profiles.pdf</a:t>
            </a:r>
            <a:r>
              <a:rPr kumimoji="0" lang="en-US" sz="700" strike="noStrike" kern="1200" spc="0" normalizeH="0" noProof="0" dirty="0">
                <a:ln>
                  <a:noFill/>
                </a:ln>
                <a:solidFill>
                  <a:schemeClr val="tx1">
                    <a:lumMod val="65000"/>
                    <a:lumOff val="35000"/>
                  </a:schemeClr>
                </a:solidFill>
                <a:effectLst/>
                <a:uLnTx/>
                <a:uFillTx/>
                <a:latin typeface="+mj-lt"/>
              </a:rPr>
              <a:t>. </a:t>
            </a:r>
            <a:endParaRPr lang="en-US" sz="700" dirty="0">
              <a:solidFill>
                <a:schemeClr val="tx1">
                  <a:lumMod val="65000"/>
                  <a:lumOff val="35000"/>
                </a:schemeClr>
              </a:solidFill>
              <a:latin typeface="+mj-lt"/>
            </a:endParaRPr>
          </a:p>
        </p:txBody>
      </p:sp>
      <p:sp>
        <p:nvSpPr>
          <p:cNvPr id="5" name="TextBox 4">
            <a:extLst>
              <a:ext uri="{FF2B5EF4-FFF2-40B4-BE49-F238E27FC236}">
                <a16:creationId xmlns:a16="http://schemas.microsoft.com/office/drawing/2014/main" id="{D9ED35EE-1D40-4FF6-BC7C-190411CF6EEC}"/>
              </a:ext>
            </a:extLst>
          </p:cNvPr>
          <p:cNvSpPr txBox="1"/>
          <p:nvPr/>
        </p:nvSpPr>
        <p:spPr>
          <a:xfrm>
            <a:off x="1663091" y="5786086"/>
            <a:ext cx="6771817" cy="262301"/>
          </a:xfrm>
          <a:prstGeom prst="rect">
            <a:avLst/>
          </a:prstGeom>
          <a:noFill/>
        </p:spPr>
        <p:txBody>
          <a:bodyPr wrap="square" lIns="91440" tIns="45720" rIns="91440" bIns="45720" rtlCol="0">
            <a:noAutofit/>
          </a:bodyPr>
          <a:lstStyle/>
          <a:p>
            <a:r>
              <a:rPr lang="en-US" sz="800" dirty="0">
                <a:solidFill>
                  <a:schemeClr val="tx2"/>
                </a:solidFill>
                <a:latin typeface="+mj-lt"/>
              </a:rPr>
              <a:t>*</a:t>
            </a:r>
            <a:r>
              <a:rPr lang="en-US" sz="800" dirty="0" err="1">
                <a:solidFill>
                  <a:schemeClr val="tx2"/>
                </a:solidFill>
                <a:latin typeface="+mj-lt"/>
              </a:rPr>
              <a:t>Selon</a:t>
            </a:r>
            <a:r>
              <a:rPr lang="en-US" sz="800" dirty="0">
                <a:solidFill>
                  <a:schemeClr val="tx2"/>
                </a:solidFill>
                <a:latin typeface="+mj-lt"/>
              </a:rPr>
              <a:t> les </a:t>
            </a:r>
            <a:r>
              <a:rPr lang="en-US" sz="800" dirty="0" err="1">
                <a:solidFill>
                  <a:schemeClr val="tx2"/>
                </a:solidFill>
                <a:latin typeface="+mj-lt"/>
              </a:rPr>
              <a:t>informations</a:t>
            </a:r>
            <a:r>
              <a:rPr lang="en-US" sz="800" dirty="0">
                <a:solidFill>
                  <a:schemeClr val="tx2"/>
                </a:solidFill>
                <a:latin typeface="+mj-lt"/>
              </a:rPr>
              <a:t> </a:t>
            </a:r>
            <a:r>
              <a:rPr lang="en-US" sz="800" dirty="0" err="1">
                <a:solidFill>
                  <a:schemeClr val="tx2"/>
                </a:solidFill>
                <a:latin typeface="+mj-lt"/>
              </a:rPr>
              <a:t>posologiques</a:t>
            </a:r>
            <a:r>
              <a:rPr lang="en-US" sz="800" dirty="0">
                <a:solidFill>
                  <a:schemeClr val="tx2"/>
                </a:solidFill>
                <a:latin typeface="+mj-lt"/>
              </a:rPr>
              <a:t>, p</a:t>
            </a:r>
            <a:r>
              <a:rPr lang="fr-FR" sz="800" dirty="0" err="1">
                <a:solidFill>
                  <a:schemeClr val="tx2"/>
                </a:solidFill>
                <a:latin typeface="+mj-lt"/>
              </a:rPr>
              <a:t>our</a:t>
            </a:r>
            <a:r>
              <a:rPr lang="fr-FR" sz="800" dirty="0">
                <a:solidFill>
                  <a:schemeClr val="tx2"/>
                </a:solidFill>
                <a:latin typeface="+mj-lt"/>
              </a:rPr>
              <a:t> les femmes de moins de 15 ans ; 3 doses pour les femmes de 15 ans ou plus, séropositives ou immunodéprimées. </a:t>
            </a:r>
            <a:endParaRPr lang="en-US" sz="800" dirty="0">
              <a:solidFill>
                <a:schemeClr val="tx2"/>
              </a:solidFill>
              <a:latin typeface="+mj-lt"/>
            </a:endParaRPr>
          </a:p>
        </p:txBody>
      </p:sp>
      <p:sp>
        <p:nvSpPr>
          <p:cNvPr id="2" name="Rectangle 1">
            <a:extLst>
              <a:ext uri="{FF2B5EF4-FFF2-40B4-BE49-F238E27FC236}">
                <a16:creationId xmlns:a16="http://schemas.microsoft.com/office/drawing/2014/main" id="{147F260D-1DF3-767A-1FA6-D8A83C81A58E}"/>
              </a:ext>
            </a:extLst>
          </p:cNvPr>
          <p:cNvSpPr/>
          <p:nvPr/>
        </p:nvSpPr>
        <p:spPr>
          <a:xfrm>
            <a:off x="3692946" y="2279970"/>
            <a:ext cx="1352467" cy="327528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A4F523B-3B35-6C70-9D01-1BD450591508}"/>
              </a:ext>
            </a:extLst>
          </p:cNvPr>
          <p:cNvSpPr/>
          <p:nvPr/>
        </p:nvSpPr>
        <p:spPr>
          <a:xfrm>
            <a:off x="6788184" y="2279970"/>
            <a:ext cx="1352467" cy="336103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F86F9E3-0C3F-AF61-3E0E-2B70108E8E75}"/>
              </a:ext>
            </a:extLst>
          </p:cNvPr>
          <p:cNvSpPr/>
          <p:nvPr/>
        </p:nvSpPr>
        <p:spPr>
          <a:xfrm>
            <a:off x="3692946" y="1659840"/>
            <a:ext cx="1352467" cy="60814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A865AC3-5A6C-3F1E-2017-5AAED6059F26}"/>
              </a:ext>
            </a:extLst>
          </p:cNvPr>
          <p:cNvSpPr/>
          <p:nvPr/>
        </p:nvSpPr>
        <p:spPr>
          <a:xfrm>
            <a:off x="6788184" y="1659840"/>
            <a:ext cx="1352467" cy="60814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0DD152FF-6D1B-FCCB-789F-0E2E7D41755C}"/>
              </a:ext>
            </a:extLst>
          </p:cNvPr>
          <p:cNvCxnSpPr>
            <a:cxnSpLocks/>
          </p:cNvCxnSpPr>
          <p:nvPr/>
        </p:nvCxnSpPr>
        <p:spPr>
          <a:xfrm>
            <a:off x="1779854" y="2845870"/>
            <a:ext cx="7918704" cy="0"/>
          </a:xfrm>
          <a:prstGeom prst="line">
            <a:avLst/>
          </a:prstGeom>
          <a:ln w="635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D78E993-C224-F2C4-5D3F-ACB69711AA98}"/>
              </a:ext>
            </a:extLst>
          </p:cNvPr>
          <p:cNvCxnSpPr>
            <a:cxnSpLocks/>
          </p:cNvCxnSpPr>
          <p:nvPr/>
        </p:nvCxnSpPr>
        <p:spPr>
          <a:xfrm>
            <a:off x="1779854" y="4937419"/>
            <a:ext cx="7918704" cy="0"/>
          </a:xfrm>
          <a:prstGeom prst="line">
            <a:avLst/>
          </a:prstGeom>
          <a:ln w="635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8EFBBB6-CBA5-4BAF-C9E2-7097E2DC6842}"/>
              </a:ext>
            </a:extLst>
          </p:cNvPr>
          <p:cNvCxnSpPr>
            <a:cxnSpLocks/>
          </p:cNvCxnSpPr>
          <p:nvPr/>
        </p:nvCxnSpPr>
        <p:spPr>
          <a:xfrm>
            <a:off x="1779854" y="3334227"/>
            <a:ext cx="7918704" cy="0"/>
          </a:xfrm>
          <a:prstGeom prst="line">
            <a:avLst/>
          </a:prstGeom>
          <a:ln w="635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64281B8-DC01-3C0A-2D25-6AEF57B47ED6}"/>
              </a:ext>
            </a:extLst>
          </p:cNvPr>
          <p:cNvCxnSpPr>
            <a:cxnSpLocks/>
          </p:cNvCxnSpPr>
          <p:nvPr/>
        </p:nvCxnSpPr>
        <p:spPr>
          <a:xfrm>
            <a:off x="1779854" y="3835763"/>
            <a:ext cx="7918704" cy="0"/>
          </a:xfrm>
          <a:prstGeom prst="line">
            <a:avLst/>
          </a:prstGeom>
          <a:ln w="635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pic>
        <p:nvPicPr>
          <p:cNvPr id="20" name="CustomIcon">
            <a:extLst>
              <a:ext uri="{FF2B5EF4-FFF2-40B4-BE49-F238E27FC236}">
                <a16:creationId xmlns:a16="http://schemas.microsoft.com/office/drawing/2014/main" id="{B19336F1-2261-E21C-5AA8-F73A04C5935E}"/>
              </a:ext>
            </a:extLst>
          </p:cNvPr>
          <p:cNvPicPr>
            <a:picLocks/>
          </p:cNvPicPr>
          <p:nvPr>
            <p:custDataLst>
              <p:tags r:id="rId2"/>
            </p:custDataLst>
          </p:nvPr>
        </p:nvPicPr>
        <p:blipFill>
          <a:blip r:embed="rId33">
            <a:extLst>
              <a:ext uri="{96DAC541-7B7A-43D3-8B79-37D633B846F1}">
                <asvg:svgBlip xmlns:asvg="http://schemas.microsoft.com/office/drawing/2016/SVG/main" r:embed="rId34"/>
              </a:ext>
            </a:extLst>
          </a:blip>
          <a:stretch>
            <a:fillRect/>
          </a:stretch>
        </p:blipFill>
        <p:spPr>
          <a:xfrm>
            <a:off x="1779854" y="2923439"/>
            <a:ext cx="320040" cy="320040"/>
          </a:xfrm>
          <a:prstGeom prst="rect">
            <a:avLst/>
          </a:prstGeom>
        </p:spPr>
      </p:pic>
      <p:sp>
        <p:nvSpPr>
          <p:cNvPr id="22" name="TextBox 21">
            <a:extLst>
              <a:ext uri="{FF2B5EF4-FFF2-40B4-BE49-F238E27FC236}">
                <a16:creationId xmlns:a16="http://schemas.microsoft.com/office/drawing/2014/main" id="{172066A3-4F04-8B61-929D-3CE8FF74514F}"/>
              </a:ext>
            </a:extLst>
          </p:cNvPr>
          <p:cNvSpPr txBox="1">
            <a:spLocks/>
          </p:cNvSpPr>
          <p:nvPr>
            <p:custDataLst>
              <p:tags r:id="rId3"/>
            </p:custDataLst>
          </p:nvPr>
        </p:nvSpPr>
        <p:spPr>
          <a:xfrm>
            <a:off x="2203152" y="2923439"/>
            <a:ext cx="1155567" cy="184666"/>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FR" sz="1200" b="1" i="0" u="none" strike="noStrike" cap="none" normalizeH="0" baseline="0" noProof="0">
                <a:ln>
                  <a:noFill/>
                </a:ln>
                <a:solidFill>
                  <a:schemeClr val="accent1"/>
                </a:solidFill>
                <a:uLnTx/>
                <a:uFillTx/>
                <a:latin typeface="+mj-lt"/>
                <a:ea typeface="+mn-ea"/>
                <a:cs typeface="Arial" panose="020B0604020202020204" pitchFamily="34" charset="0"/>
              </a:rPr>
              <a:t>Efficacité</a:t>
            </a:r>
          </a:p>
        </p:txBody>
      </p:sp>
      <p:cxnSp>
        <p:nvCxnSpPr>
          <p:cNvPr id="23" name="LineSpecialityArrow 55">
            <a:extLst>
              <a:ext uri="{FF2B5EF4-FFF2-40B4-BE49-F238E27FC236}">
                <a16:creationId xmlns:a16="http://schemas.microsoft.com/office/drawing/2014/main" id="{79C65ADB-37C1-E185-2542-77F2616CEAD6}"/>
              </a:ext>
            </a:extLst>
          </p:cNvPr>
          <p:cNvCxnSpPr>
            <a:cxnSpLocks/>
          </p:cNvCxnSpPr>
          <p:nvPr>
            <p:custDataLst>
              <p:tags r:id="rId4"/>
            </p:custDataLst>
          </p:nvPr>
        </p:nvCxnSpPr>
        <p:spPr>
          <a:xfrm>
            <a:off x="3682570" y="3031161"/>
            <a:ext cx="6015989" cy="0"/>
          </a:xfrm>
          <a:prstGeom prst="straightConnector1">
            <a:avLst/>
          </a:prstGeom>
          <a:ln w="12700" cap="flat">
            <a:solidFill>
              <a:schemeClr val="accent3"/>
            </a:solidFill>
            <a:miter lim="800000"/>
            <a:headEnd type="triangle"/>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C21B68A-5723-030B-C31D-A7F3C9F7B2D5}"/>
              </a:ext>
            </a:extLst>
          </p:cNvPr>
          <p:cNvSpPr txBox="1"/>
          <p:nvPr/>
        </p:nvSpPr>
        <p:spPr>
          <a:xfrm>
            <a:off x="6363811" y="2923439"/>
            <a:ext cx="624705" cy="215444"/>
          </a:xfrm>
          <a:prstGeom prst="rect">
            <a:avLst/>
          </a:prstGeom>
          <a:solidFill>
            <a:schemeClr val="accent3"/>
          </a:solidFill>
        </p:spPr>
        <p:txBody>
          <a:bodyPr vert="horz" wrap="none" lIns="72000" tIns="0" rIns="72000" bIns="0" rtlCol="0" anchor="ctr">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accent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accent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accent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accent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300"/>
              </a:spcAft>
              <a:buClr>
                <a:srgbClr val="000000"/>
              </a:buClr>
              <a:buSzPct val="110000"/>
              <a:buFont typeface="Segoe UI" panose="020B0502040204020203" pitchFamily="34" charset="0"/>
              <a:buNone/>
              <a:tabLst/>
              <a:defRPr/>
            </a:pPr>
            <a:r>
              <a:rPr kumimoji="0" lang="fr-FR" sz="1400" b="1" i="0" u="none" strike="noStrike" cap="none" normalizeH="0" baseline="0" noProof="0">
                <a:ln>
                  <a:noFill/>
                </a:ln>
                <a:solidFill>
                  <a:schemeClr val="accent1"/>
                </a:solidFill>
                <a:uLnTx/>
                <a:uFillTx/>
                <a:latin typeface="+mj-lt"/>
                <a:ea typeface="+mn-ea"/>
                <a:cs typeface="Arial" panose="020B0604020202020204" pitchFamily="34" charset="0"/>
              </a:rPr>
              <a:t>&gt; 95 %</a:t>
            </a:r>
          </a:p>
        </p:txBody>
      </p:sp>
      <p:cxnSp>
        <p:nvCxnSpPr>
          <p:cNvPr id="25" name="Straight Connector 24">
            <a:extLst>
              <a:ext uri="{FF2B5EF4-FFF2-40B4-BE49-F238E27FC236}">
                <a16:creationId xmlns:a16="http://schemas.microsoft.com/office/drawing/2014/main" id="{BEED05E8-1ABF-340D-394D-6A5C89E74D07}"/>
              </a:ext>
            </a:extLst>
          </p:cNvPr>
          <p:cNvCxnSpPr>
            <a:cxnSpLocks/>
          </p:cNvCxnSpPr>
          <p:nvPr/>
        </p:nvCxnSpPr>
        <p:spPr>
          <a:xfrm>
            <a:off x="1779854" y="4386591"/>
            <a:ext cx="7918704" cy="0"/>
          </a:xfrm>
          <a:prstGeom prst="line">
            <a:avLst/>
          </a:prstGeom>
          <a:ln w="635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pic>
        <p:nvPicPr>
          <p:cNvPr id="26" name="CustomIcon">
            <a:extLst>
              <a:ext uri="{FF2B5EF4-FFF2-40B4-BE49-F238E27FC236}">
                <a16:creationId xmlns:a16="http://schemas.microsoft.com/office/drawing/2014/main" id="{424A34A6-4558-6DF5-BB61-2A3CB5623F09}"/>
              </a:ext>
            </a:extLst>
          </p:cNvPr>
          <p:cNvPicPr>
            <a:picLocks/>
          </p:cNvPicPr>
          <p:nvPr>
            <p:custDataLst>
              <p:tags r:id="rId5"/>
            </p:custDataLst>
          </p:nvPr>
        </p:nvPicPr>
        <p:blipFill>
          <a:blip r:embed="rId35">
            <a:extLst>
              <a:ext uri="{96DAC541-7B7A-43D3-8B79-37D633B846F1}">
                <asvg:svgBlip xmlns:asvg="http://schemas.microsoft.com/office/drawing/2016/SVG/main" r:embed="rId36"/>
              </a:ext>
            </a:extLst>
          </a:blip>
          <a:stretch>
            <a:fillRect/>
          </a:stretch>
        </p:blipFill>
        <p:spPr>
          <a:xfrm>
            <a:off x="1779854" y="3424975"/>
            <a:ext cx="320040" cy="320040"/>
          </a:xfrm>
          <a:prstGeom prst="rect">
            <a:avLst/>
          </a:prstGeom>
        </p:spPr>
      </p:pic>
      <p:sp>
        <p:nvSpPr>
          <p:cNvPr id="27" name="TextBox 26">
            <a:extLst>
              <a:ext uri="{FF2B5EF4-FFF2-40B4-BE49-F238E27FC236}">
                <a16:creationId xmlns:a16="http://schemas.microsoft.com/office/drawing/2014/main" id="{EFC1EDBA-D40A-C9F9-1013-B0B77796F5A1}"/>
              </a:ext>
            </a:extLst>
          </p:cNvPr>
          <p:cNvSpPr txBox="1">
            <a:spLocks/>
          </p:cNvSpPr>
          <p:nvPr>
            <p:custDataLst>
              <p:tags r:id="rId6"/>
            </p:custDataLst>
          </p:nvPr>
        </p:nvSpPr>
        <p:spPr>
          <a:xfrm>
            <a:off x="2203152" y="3424975"/>
            <a:ext cx="1476877" cy="184666"/>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FR" sz="1200" b="1" i="0" u="none" strike="noStrike" cap="none" normalizeH="0" baseline="0" noProof="0" dirty="0">
                <a:ln>
                  <a:noFill/>
                </a:ln>
                <a:solidFill>
                  <a:schemeClr val="accent1"/>
                </a:solidFill>
                <a:uLnTx/>
                <a:uFillTx/>
                <a:latin typeface="+mj-lt"/>
                <a:ea typeface="+mn-ea"/>
                <a:cs typeface="Arial" panose="020B0604020202020204" pitchFamily="34" charset="0"/>
              </a:rPr>
              <a:t>Nombre de doses</a:t>
            </a:r>
            <a:r>
              <a:rPr lang="fr-FR" sz="1200" b="1" baseline="30000" dirty="0">
                <a:solidFill>
                  <a:schemeClr val="accent1"/>
                </a:solidFill>
                <a:latin typeface="+mj-lt"/>
                <a:ea typeface="+mn-ea"/>
                <a:cs typeface="Arial" panose="020B0604020202020204" pitchFamily="34" charset="0"/>
              </a:rPr>
              <a:t>*</a:t>
            </a:r>
          </a:p>
        </p:txBody>
      </p:sp>
      <p:pic>
        <p:nvPicPr>
          <p:cNvPr id="28" name="CustomIcon">
            <a:extLst>
              <a:ext uri="{FF2B5EF4-FFF2-40B4-BE49-F238E27FC236}">
                <a16:creationId xmlns:a16="http://schemas.microsoft.com/office/drawing/2014/main" id="{808538C6-3B42-ED10-9655-ED5764F3EEA8}"/>
              </a:ext>
            </a:extLst>
          </p:cNvPr>
          <p:cNvPicPr>
            <a:picLocks/>
          </p:cNvPicPr>
          <p:nvPr>
            <p:custDataLst>
              <p:tags r:id="rId7"/>
            </p:custDataLst>
          </p:nvPr>
        </p:nvPicPr>
        <p:blipFill>
          <a:blip r:embed="rId35">
            <a:extLst>
              <a:ext uri="{96DAC541-7B7A-43D3-8B79-37D633B846F1}">
                <asvg:svgBlip xmlns:asvg="http://schemas.microsoft.com/office/drawing/2016/SVG/main" r:embed="rId36"/>
              </a:ext>
            </a:extLst>
          </a:blip>
          <a:stretch>
            <a:fillRect/>
          </a:stretch>
        </p:blipFill>
        <p:spPr>
          <a:xfrm>
            <a:off x="1779854" y="5028168"/>
            <a:ext cx="320040" cy="320040"/>
          </a:xfrm>
          <a:prstGeom prst="rect">
            <a:avLst/>
          </a:prstGeom>
        </p:spPr>
      </p:pic>
      <p:sp>
        <p:nvSpPr>
          <p:cNvPr id="29" name="TextBox 28">
            <a:extLst>
              <a:ext uri="{FF2B5EF4-FFF2-40B4-BE49-F238E27FC236}">
                <a16:creationId xmlns:a16="http://schemas.microsoft.com/office/drawing/2014/main" id="{5C1CCE1A-A0D9-6D47-78E5-CA29B359B8F3}"/>
              </a:ext>
            </a:extLst>
          </p:cNvPr>
          <p:cNvSpPr txBox="1">
            <a:spLocks/>
          </p:cNvSpPr>
          <p:nvPr>
            <p:custDataLst>
              <p:tags r:id="rId8"/>
            </p:custDataLst>
          </p:nvPr>
        </p:nvSpPr>
        <p:spPr>
          <a:xfrm>
            <a:off x="2203152" y="5028168"/>
            <a:ext cx="1155567" cy="369332"/>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FR" sz="1200" b="1" i="0" u="none" strike="noStrike" cap="none" normalizeH="0" baseline="0" noProof="0">
                <a:ln>
                  <a:noFill/>
                </a:ln>
                <a:solidFill>
                  <a:schemeClr val="accent1"/>
                </a:solidFill>
                <a:uLnTx/>
                <a:uFillTx/>
                <a:latin typeface="+mj-lt"/>
                <a:ea typeface="+mn-ea"/>
                <a:cs typeface="Arial" panose="020B0604020202020204" pitchFamily="34" charset="0"/>
              </a:rPr>
              <a:t>Distribué </a:t>
            </a:r>
            <a:br>
              <a:rPr kumimoji="0" lang="fr-FR" sz="1200" b="1" i="0" u="none" strike="noStrike" cap="none" normalizeH="0" baseline="0" noProof="0">
                <a:ln>
                  <a:noFill/>
                </a:ln>
                <a:solidFill>
                  <a:schemeClr val="accent1"/>
                </a:solidFill>
                <a:uLnTx/>
                <a:uFillTx/>
                <a:latin typeface="+mj-lt"/>
                <a:ea typeface="+mn-ea"/>
                <a:cs typeface="Arial" panose="020B0604020202020204" pitchFamily="34" charset="0"/>
              </a:rPr>
            </a:br>
            <a:r>
              <a:rPr kumimoji="0" lang="fr-FR" sz="1200" b="1" i="0" u="none" strike="noStrike" cap="none" normalizeH="0" baseline="0" noProof="0">
                <a:ln>
                  <a:noFill/>
                </a:ln>
                <a:solidFill>
                  <a:schemeClr val="accent1"/>
                </a:solidFill>
                <a:uLnTx/>
                <a:uFillTx/>
                <a:latin typeface="+mj-lt"/>
                <a:ea typeface="+mn-ea"/>
                <a:cs typeface="Arial" panose="020B0604020202020204" pitchFamily="34" charset="0"/>
              </a:rPr>
              <a:t>par Gavi</a:t>
            </a:r>
          </a:p>
        </p:txBody>
      </p:sp>
      <p:pic>
        <p:nvPicPr>
          <p:cNvPr id="30" name="CustomIcon">
            <a:extLst>
              <a:ext uri="{FF2B5EF4-FFF2-40B4-BE49-F238E27FC236}">
                <a16:creationId xmlns:a16="http://schemas.microsoft.com/office/drawing/2014/main" id="{0D13AE53-7AB6-FD30-D429-98F3B977FFD8}"/>
              </a:ext>
            </a:extLst>
          </p:cNvPr>
          <p:cNvPicPr>
            <a:picLocks/>
          </p:cNvPicPr>
          <p:nvPr>
            <p:custDataLst>
              <p:tags r:id="rId9"/>
            </p:custDataLst>
          </p:nvPr>
        </p:nvPicPr>
        <p:blipFill>
          <a:blip r:embed="rId37">
            <a:extLst>
              <a:ext uri="{96DAC541-7B7A-43D3-8B79-37D633B846F1}">
                <asvg:svgBlip xmlns:asvg="http://schemas.microsoft.com/office/drawing/2016/SVG/main" r:embed="rId38"/>
              </a:ext>
            </a:extLst>
          </a:blip>
          <a:stretch>
            <a:fillRect/>
          </a:stretch>
        </p:blipFill>
        <p:spPr>
          <a:xfrm>
            <a:off x="1779854" y="4477339"/>
            <a:ext cx="320040" cy="320040"/>
          </a:xfrm>
          <a:prstGeom prst="rect">
            <a:avLst/>
          </a:prstGeom>
        </p:spPr>
      </p:pic>
      <p:sp>
        <p:nvSpPr>
          <p:cNvPr id="31" name="TextBox 30">
            <a:extLst>
              <a:ext uri="{FF2B5EF4-FFF2-40B4-BE49-F238E27FC236}">
                <a16:creationId xmlns:a16="http://schemas.microsoft.com/office/drawing/2014/main" id="{4AFD38E2-9C90-5F30-3BFC-81F565F1568D}"/>
              </a:ext>
            </a:extLst>
          </p:cNvPr>
          <p:cNvSpPr txBox="1">
            <a:spLocks/>
          </p:cNvSpPr>
          <p:nvPr>
            <p:custDataLst>
              <p:tags r:id="rId10"/>
            </p:custDataLst>
          </p:nvPr>
        </p:nvSpPr>
        <p:spPr>
          <a:xfrm>
            <a:off x="2203152" y="4477339"/>
            <a:ext cx="1263650" cy="369332"/>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FR" sz="1200" b="1" i="0" u="none" strike="noStrike" cap="none" normalizeH="0" baseline="0" noProof="0">
                <a:ln>
                  <a:noFill/>
                </a:ln>
                <a:solidFill>
                  <a:schemeClr val="accent1"/>
                </a:solidFill>
                <a:uLnTx/>
                <a:uFillTx/>
                <a:latin typeface="+mj-lt"/>
                <a:ea typeface="+mn-ea"/>
                <a:cs typeface="Arial" panose="020B0604020202020204" pitchFamily="34" charset="0"/>
              </a:rPr>
              <a:t>Préqualification par l’OMS</a:t>
            </a:r>
          </a:p>
        </p:txBody>
      </p:sp>
      <p:sp>
        <p:nvSpPr>
          <p:cNvPr id="32" name="TextBox 31">
            <a:extLst>
              <a:ext uri="{FF2B5EF4-FFF2-40B4-BE49-F238E27FC236}">
                <a16:creationId xmlns:a16="http://schemas.microsoft.com/office/drawing/2014/main" id="{89648B5E-0BB0-FA69-4077-2A461C7A3491}"/>
              </a:ext>
            </a:extLst>
          </p:cNvPr>
          <p:cNvSpPr txBox="1">
            <a:spLocks/>
          </p:cNvSpPr>
          <p:nvPr>
            <p:custDataLst>
              <p:tags r:id="rId11"/>
            </p:custDataLst>
          </p:nvPr>
        </p:nvSpPr>
        <p:spPr>
          <a:xfrm>
            <a:off x="6849949" y="4477339"/>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fr-FR" sz="1000" b="0" i="0" u="none" strike="noStrike" cap="none" normalizeH="0" baseline="0" noProof="0">
                <a:ln>
                  <a:noFill/>
                </a:ln>
                <a:solidFill>
                  <a:srgbClr val="000000"/>
                </a:solidFill>
                <a:uLnTx/>
                <a:uFillTx/>
                <a:latin typeface="+mj-lt"/>
                <a:ea typeface="+mn-ea"/>
                <a:cs typeface="Arial" panose="020B0604020202020204" pitchFamily="34" charset="0"/>
              </a:rPr>
              <a:t>2018</a:t>
            </a:r>
          </a:p>
        </p:txBody>
      </p:sp>
      <p:sp>
        <p:nvSpPr>
          <p:cNvPr id="33" name="TextBox 32">
            <a:extLst>
              <a:ext uri="{FF2B5EF4-FFF2-40B4-BE49-F238E27FC236}">
                <a16:creationId xmlns:a16="http://schemas.microsoft.com/office/drawing/2014/main" id="{292FC277-43A3-6821-B734-17CDE08708BD}"/>
              </a:ext>
            </a:extLst>
          </p:cNvPr>
          <p:cNvSpPr txBox="1">
            <a:spLocks/>
          </p:cNvSpPr>
          <p:nvPr>
            <p:custDataLst>
              <p:tags r:id="rId12"/>
            </p:custDataLst>
          </p:nvPr>
        </p:nvSpPr>
        <p:spPr>
          <a:xfrm>
            <a:off x="8434909" y="4477339"/>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fr-FR" sz="1000" b="0" i="0" u="none" strike="noStrike" cap="none" normalizeH="0" baseline="0" noProof="0">
                <a:ln>
                  <a:noFill/>
                </a:ln>
                <a:solidFill>
                  <a:srgbClr val="000000"/>
                </a:solidFill>
                <a:uLnTx/>
                <a:uFillTx/>
                <a:latin typeface="+mj-lt"/>
                <a:ea typeface="+mn-ea"/>
                <a:cs typeface="Arial" panose="020B0604020202020204" pitchFamily="34" charset="0"/>
              </a:rPr>
              <a:t>2021</a:t>
            </a:r>
          </a:p>
        </p:txBody>
      </p:sp>
      <p:sp>
        <p:nvSpPr>
          <p:cNvPr id="34" name="TextBox 33">
            <a:extLst>
              <a:ext uri="{FF2B5EF4-FFF2-40B4-BE49-F238E27FC236}">
                <a16:creationId xmlns:a16="http://schemas.microsoft.com/office/drawing/2014/main" id="{8352C62A-BE5B-8060-E3ED-52B6EBFC209E}"/>
              </a:ext>
            </a:extLst>
          </p:cNvPr>
          <p:cNvSpPr txBox="1">
            <a:spLocks/>
          </p:cNvSpPr>
          <p:nvPr>
            <p:custDataLst>
              <p:tags r:id="rId13"/>
            </p:custDataLst>
          </p:nvPr>
        </p:nvSpPr>
        <p:spPr>
          <a:xfrm>
            <a:off x="3770819" y="4477339"/>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fr-FR" sz="1000" b="0" i="0" u="none" strike="noStrike" cap="none" normalizeH="0" baseline="0" noProof="0">
                <a:ln>
                  <a:noFill/>
                </a:ln>
                <a:solidFill>
                  <a:srgbClr val="000000"/>
                </a:solidFill>
                <a:uLnTx/>
                <a:uFillTx/>
                <a:latin typeface="+mj-lt"/>
                <a:ea typeface="+mn-ea"/>
                <a:cs typeface="Arial" panose="020B0604020202020204" pitchFamily="34" charset="0"/>
              </a:rPr>
              <a:t>2009</a:t>
            </a:r>
          </a:p>
        </p:txBody>
      </p:sp>
      <p:sp>
        <p:nvSpPr>
          <p:cNvPr id="35" name="TextBox 34">
            <a:extLst>
              <a:ext uri="{FF2B5EF4-FFF2-40B4-BE49-F238E27FC236}">
                <a16:creationId xmlns:a16="http://schemas.microsoft.com/office/drawing/2014/main" id="{035AB5F9-A94D-26E0-9299-2EBD3E94F5CE}"/>
              </a:ext>
            </a:extLst>
          </p:cNvPr>
          <p:cNvSpPr txBox="1">
            <a:spLocks/>
          </p:cNvSpPr>
          <p:nvPr>
            <p:custDataLst>
              <p:tags r:id="rId14"/>
            </p:custDataLst>
          </p:nvPr>
        </p:nvSpPr>
        <p:spPr>
          <a:xfrm>
            <a:off x="5264989" y="4477339"/>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fr-FR" sz="1000" b="0" i="0" u="none" strike="noStrike" cap="none" normalizeH="0" baseline="0" noProof="0">
                <a:ln>
                  <a:noFill/>
                </a:ln>
                <a:solidFill>
                  <a:srgbClr val="000000"/>
                </a:solidFill>
                <a:uLnTx/>
                <a:uFillTx/>
                <a:latin typeface="+mj-lt"/>
                <a:ea typeface="+mn-ea"/>
                <a:cs typeface="Arial" panose="020B0604020202020204" pitchFamily="34" charset="0"/>
              </a:rPr>
              <a:t>2009</a:t>
            </a:r>
          </a:p>
        </p:txBody>
      </p:sp>
      <p:sp>
        <p:nvSpPr>
          <p:cNvPr id="36" name="TextBox 35">
            <a:extLst>
              <a:ext uri="{FF2B5EF4-FFF2-40B4-BE49-F238E27FC236}">
                <a16:creationId xmlns:a16="http://schemas.microsoft.com/office/drawing/2014/main" id="{3C643E6C-952D-BF1D-7DB2-C5A321F9EE27}"/>
              </a:ext>
            </a:extLst>
          </p:cNvPr>
          <p:cNvSpPr txBox="1">
            <a:spLocks/>
          </p:cNvSpPr>
          <p:nvPr>
            <p:custDataLst>
              <p:tags r:id="rId15"/>
            </p:custDataLst>
          </p:nvPr>
        </p:nvSpPr>
        <p:spPr>
          <a:xfrm>
            <a:off x="2203152" y="2385790"/>
            <a:ext cx="1155567" cy="369332"/>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FR" sz="1200" b="1" i="0" u="none" strike="noStrike" cap="none" normalizeH="0" baseline="0" noProof="0" dirty="0">
                <a:ln>
                  <a:noFill/>
                </a:ln>
                <a:solidFill>
                  <a:schemeClr val="accent1"/>
                </a:solidFill>
                <a:uLnTx/>
                <a:uFillTx/>
                <a:latin typeface="+mj-lt"/>
                <a:ea typeface="+mn-ea"/>
                <a:cs typeface="Arial" panose="020B0604020202020204" pitchFamily="34" charset="0"/>
              </a:rPr>
              <a:t>Types de HPV ciblés</a:t>
            </a:r>
          </a:p>
        </p:txBody>
      </p:sp>
      <p:sp>
        <p:nvSpPr>
          <p:cNvPr id="37" name="TextBox 36">
            <a:extLst>
              <a:ext uri="{FF2B5EF4-FFF2-40B4-BE49-F238E27FC236}">
                <a16:creationId xmlns:a16="http://schemas.microsoft.com/office/drawing/2014/main" id="{155FFA42-A897-AAE7-A0BD-7B9A2D1A6E99}"/>
              </a:ext>
            </a:extLst>
          </p:cNvPr>
          <p:cNvSpPr txBox="1">
            <a:spLocks/>
          </p:cNvSpPr>
          <p:nvPr>
            <p:custDataLst>
              <p:tags r:id="rId16"/>
            </p:custDataLst>
          </p:nvPr>
        </p:nvSpPr>
        <p:spPr>
          <a:xfrm>
            <a:off x="6849949" y="2385790"/>
            <a:ext cx="1263650" cy="307777"/>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fr-FR" sz="1000" b="0" i="0" u="none" strike="noStrike" cap="none" normalizeH="0" baseline="0" noProof="0">
                <a:ln>
                  <a:noFill/>
                </a:ln>
                <a:solidFill>
                  <a:srgbClr val="000000"/>
                </a:solidFill>
                <a:uLnTx/>
                <a:uFillTx/>
                <a:latin typeface="+mj-lt"/>
                <a:ea typeface="+mn-ea"/>
                <a:cs typeface="Arial" panose="020B0604020202020204" pitchFamily="34" charset="0"/>
              </a:rPr>
              <a:t>6, 11, 16, 18, 31, 33, 45, 52, 58</a:t>
            </a:r>
          </a:p>
        </p:txBody>
      </p:sp>
      <p:sp>
        <p:nvSpPr>
          <p:cNvPr id="38" name="TextBox 37">
            <a:extLst>
              <a:ext uri="{FF2B5EF4-FFF2-40B4-BE49-F238E27FC236}">
                <a16:creationId xmlns:a16="http://schemas.microsoft.com/office/drawing/2014/main" id="{9DBE4858-E728-76BD-65F9-3462856FCF4D}"/>
              </a:ext>
            </a:extLst>
          </p:cNvPr>
          <p:cNvSpPr txBox="1">
            <a:spLocks/>
          </p:cNvSpPr>
          <p:nvPr>
            <p:custDataLst>
              <p:tags r:id="rId17"/>
            </p:custDataLst>
          </p:nvPr>
        </p:nvSpPr>
        <p:spPr>
          <a:xfrm>
            <a:off x="8434909" y="2385790"/>
            <a:ext cx="1263650" cy="153888"/>
          </a:xfrm>
          <a:prstGeom prst="rect">
            <a:avLst/>
          </a:prstGeom>
        </p:spPr>
        <p:txBody>
          <a:bodyPr vert="horz" wrap="square" lIns="0" tIns="0" rIns="0" bIns="0" rtlCol="0" anchor="t">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None/>
              <a:tabLst/>
              <a:defRPr/>
            </a:pPr>
            <a:r>
              <a:rPr kumimoji="0" lang="fr-FR" sz="1000" b="0" i="0" u="none" strike="noStrike" cap="none" normalizeH="0" baseline="0" noProof="0">
                <a:ln>
                  <a:noFill/>
                </a:ln>
                <a:solidFill>
                  <a:srgbClr val="000000"/>
                </a:solidFill>
                <a:uLnTx/>
                <a:uFillTx/>
                <a:latin typeface="+mj-lt"/>
                <a:ea typeface="+mn-ea"/>
                <a:cs typeface="Arial" panose="020B0604020202020204" pitchFamily="34" charset="0"/>
              </a:rPr>
              <a:t>16, 18</a:t>
            </a:r>
          </a:p>
        </p:txBody>
      </p:sp>
      <p:sp>
        <p:nvSpPr>
          <p:cNvPr id="39" name="TextBox 38">
            <a:extLst>
              <a:ext uri="{FF2B5EF4-FFF2-40B4-BE49-F238E27FC236}">
                <a16:creationId xmlns:a16="http://schemas.microsoft.com/office/drawing/2014/main" id="{B90651C3-81EB-773B-D4C5-9D01A7041950}"/>
              </a:ext>
            </a:extLst>
          </p:cNvPr>
          <p:cNvSpPr txBox="1">
            <a:spLocks/>
          </p:cNvSpPr>
          <p:nvPr>
            <p:custDataLst>
              <p:tags r:id="rId18"/>
            </p:custDataLst>
          </p:nvPr>
        </p:nvSpPr>
        <p:spPr>
          <a:xfrm>
            <a:off x="3770819" y="2385790"/>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None/>
              <a:tabLst/>
              <a:defRPr/>
            </a:pPr>
            <a:r>
              <a:rPr kumimoji="0" lang="fr-FR" sz="1000" b="0" i="0" u="none" strike="noStrike" cap="none" normalizeH="0" baseline="0" noProof="0">
                <a:ln>
                  <a:noFill/>
                </a:ln>
                <a:solidFill>
                  <a:srgbClr val="000000"/>
                </a:solidFill>
                <a:uLnTx/>
                <a:uFillTx/>
                <a:latin typeface="+mj-lt"/>
                <a:ea typeface="+mn-ea"/>
                <a:cs typeface="Arial" panose="020B0604020202020204" pitchFamily="34" charset="0"/>
              </a:rPr>
              <a:t>6, 11, 16, 18</a:t>
            </a:r>
          </a:p>
        </p:txBody>
      </p:sp>
      <p:sp>
        <p:nvSpPr>
          <p:cNvPr id="40" name="TextBox 39">
            <a:extLst>
              <a:ext uri="{FF2B5EF4-FFF2-40B4-BE49-F238E27FC236}">
                <a16:creationId xmlns:a16="http://schemas.microsoft.com/office/drawing/2014/main" id="{18AB3886-4899-00D3-8D3F-BE8DE6AFA3D1}"/>
              </a:ext>
            </a:extLst>
          </p:cNvPr>
          <p:cNvSpPr txBox="1">
            <a:spLocks/>
          </p:cNvSpPr>
          <p:nvPr>
            <p:custDataLst>
              <p:tags r:id="rId19"/>
            </p:custDataLst>
          </p:nvPr>
        </p:nvSpPr>
        <p:spPr>
          <a:xfrm>
            <a:off x="5264989" y="2385790"/>
            <a:ext cx="1263650" cy="153888"/>
          </a:xfrm>
          <a:prstGeom prst="rect">
            <a:avLst/>
          </a:prstGeom>
        </p:spPr>
        <p:txBody>
          <a:bodyPr vert="horz" wrap="square" lIns="0" tIns="0" rIns="0" bIns="0" rtlCol="0" anchor="t">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None/>
              <a:tabLst/>
              <a:defRPr/>
            </a:pPr>
            <a:r>
              <a:rPr kumimoji="0" lang="fr-FR" sz="1000" b="0" i="0" u="none" strike="noStrike" cap="none" normalizeH="0" baseline="0" noProof="0">
                <a:ln>
                  <a:noFill/>
                </a:ln>
                <a:solidFill>
                  <a:srgbClr val="000000"/>
                </a:solidFill>
                <a:uLnTx/>
                <a:uFillTx/>
                <a:latin typeface="+mj-lt"/>
                <a:ea typeface="+mn-ea"/>
                <a:cs typeface="Arial" panose="020B0604020202020204" pitchFamily="34" charset="0"/>
              </a:rPr>
              <a:t>16, 18</a:t>
            </a:r>
          </a:p>
        </p:txBody>
      </p:sp>
      <p:pic>
        <p:nvPicPr>
          <p:cNvPr id="41" name="CustomIcon">
            <a:extLst>
              <a:ext uri="{FF2B5EF4-FFF2-40B4-BE49-F238E27FC236}">
                <a16:creationId xmlns:a16="http://schemas.microsoft.com/office/drawing/2014/main" id="{19D44DFA-E79B-EB93-1BC7-081AFC269960}"/>
              </a:ext>
            </a:extLst>
          </p:cNvPr>
          <p:cNvPicPr>
            <a:picLocks/>
          </p:cNvPicPr>
          <p:nvPr>
            <p:custDataLst>
              <p:tags r:id="rId20"/>
            </p:custDataLst>
          </p:nvPr>
        </p:nvPicPr>
        <p:blipFill>
          <a:blip r:embed="rId39">
            <a:extLst>
              <a:ext uri="{96DAC541-7B7A-43D3-8B79-37D633B846F1}">
                <asvg:svgBlip xmlns:asvg="http://schemas.microsoft.com/office/drawing/2016/SVG/main" r:embed="rId40"/>
              </a:ext>
            </a:extLst>
          </a:blip>
          <a:stretch>
            <a:fillRect/>
          </a:stretch>
        </p:blipFill>
        <p:spPr>
          <a:xfrm>
            <a:off x="1779854" y="2385790"/>
            <a:ext cx="320040" cy="320040"/>
          </a:xfrm>
          <a:prstGeom prst="rect">
            <a:avLst/>
          </a:prstGeom>
        </p:spPr>
      </p:pic>
      <p:sp>
        <p:nvSpPr>
          <p:cNvPr id="42" name="TextBox 41">
            <a:extLst>
              <a:ext uri="{FF2B5EF4-FFF2-40B4-BE49-F238E27FC236}">
                <a16:creationId xmlns:a16="http://schemas.microsoft.com/office/drawing/2014/main" id="{F1F6F412-BEA9-EB57-33BA-6087E0D31B79}"/>
              </a:ext>
            </a:extLst>
          </p:cNvPr>
          <p:cNvSpPr txBox="1">
            <a:spLocks/>
          </p:cNvSpPr>
          <p:nvPr>
            <p:custDataLst>
              <p:tags r:id="rId21"/>
            </p:custDataLst>
          </p:nvPr>
        </p:nvSpPr>
        <p:spPr>
          <a:xfrm>
            <a:off x="2203152" y="3926511"/>
            <a:ext cx="1503929" cy="353943"/>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FR" sz="1150" b="1" i="0" u="none" strike="noStrike" cap="none" normalizeH="0" baseline="0" noProof="0" dirty="0">
                <a:ln>
                  <a:noFill/>
                </a:ln>
                <a:solidFill>
                  <a:schemeClr val="accent1"/>
                </a:solidFill>
                <a:uLnTx/>
                <a:uFillTx/>
                <a:latin typeface="+mj-lt"/>
                <a:ea typeface="+mn-ea"/>
                <a:cs typeface="Arial" panose="020B0604020202020204" pitchFamily="34" charset="0"/>
              </a:rPr>
              <a:t>Année d’enregistrement initial</a:t>
            </a:r>
          </a:p>
        </p:txBody>
      </p:sp>
      <p:sp>
        <p:nvSpPr>
          <p:cNvPr id="43" name="TextBox 42">
            <a:extLst>
              <a:ext uri="{FF2B5EF4-FFF2-40B4-BE49-F238E27FC236}">
                <a16:creationId xmlns:a16="http://schemas.microsoft.com/office/drawing/2014/main" id="{2AD72BFA-7B03-67BD-9938-84223ED39B85}"/>
              </a:ext>
            </a:extLst>
          </p:cNvPr>
          <p:cNvSpPr txBox="1">
            <a:spLocks/>
          </p:cNvSpPr>
          <p:nvPr>
            <p:custDataLst>
              <p:tags r:id="rId22"/>
            </p:custDataLst>
          </p:nvPr>
        </p:nvSpPr>
        <p:spPr>
          <a:xfrm>
            <a:off x="6849949" y="3926511"/>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fr-FR" sz="1000" b="0" i="0" u="none" strike="noStrike" cap="none" normalizeH="0" baseline="0" noProof="0">
                <a:ln>
                  <a:noFill/>
                </a:ln>
                <a:solidFill>
                  <a:srgbClr val="000000"/>
                </a:solidFill>
                <a:uLnTx/>
                <a:uFillTx/>
                <a:latin typeface="+mj-lt"/>
                <a:ea typeface="+mn-ea"/>
                <a:cs typeface="Arial" panose="020B0604020202020204" pitchFamily="34" charset="0"/>
              </a:rPr>
              <a:t>2014</a:t>
            </a:r>
          </a:p>
        </p:txBody>
      </p:sp>
      <p:sp>
        <p:nvSpPr>
          <p:cNvPr id="44" name="TextBox 43">
            <a:extLst>
              <a:ext uri="{FF2B5EF4-FFF2-40B4-BE49-F238E27FC236}">
                <a16:creationId xmlns:a16="http://schemas.microsoft.com/office/drawing/2014/main" id="{B15BDB0E-9FF3-BBE9-F077-D1A6E87C5AE9}"/>
              </a:ext>
            </a:extLst>
          </p:cNvPr>
          <p:cNvSpPr txBox="1">
            <a:spLocks/>
          </p:cNvSpPr>
          <p:nvPr>
            <p:custDataLst>
              <p:tags r:id="rId23"/>
            </p:custDataLst>
          </p:nvPr>
        </p:nvSpPr>
        <p:spPr>
          <a:xfrm>
            <a:off x="8434909" y="3926511"/>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fr-FR" sz="1000" b="0" i="0" u="none" strike="noStrike" cap="none" normalizeH="0" baseline="0" noProof="0" dirty="0">
                <a:ln>
                  <a:noFill/>
                </a:ln>
                <a:solidFill>
                  <a:srgbClr val="000000"/>
                </a:solidFill>
                <a:uLnTx/>
                <a:uFillTx/>
                <a:latin typeface="+mj-lt"/>
                <a:ea typeface="+mn-ea"/>
                <a:cs typeface="Arial" panose="020B0604020202020204" pitchFamily="34" charset="0"/>
              </a:rPr>
              <a:t>2019</a:t>
            </a:r>
          </a:p>
        </p:txBody>
      </p:sp>
      <p:sp>
        <p:nvSpPr>
          <p:cNvPr id="45" name="TextBox 44">
            <a:extLst>
              <a:ext uri="{FF2B5EF4-FFF2-40B4-BE49-F238E27FC236}">
                <a16:creationId xmlns:a16="http://schemas.microsoft.com/office/drawing/2014/main" id="{DEF11B23-1021-5AF9-3492-6CC7289D5464}"/>
              </a:ext>
            </a:extLst>
          </p:cNvPr>
          <p:cNvSpPr txBox="1">
            <a:spLocks/>
          </p:cNvSpPr>
          <p:nvPr>
            <p:custDataLst>
              <p:tags r:id="rId24"/>
            </p:custDataLst>
          </p:nvPr>
        </p:nvSpPr>
        <p:spPr>
          <a:xfrm>
            <a:off x="3770819" y="3926511"/>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fr-FR" sz="1000" b="0" i="0" u="none" strike="noStrike" cap="none" normalizeH="0" baseline="0" noProof="0">
                <a:ln>
                  <a:noFill/>
                </a:ln>
                <a:solidFill>
                  <a:srgbClr val="000000"/>
                </a:solidFill>
                <a:uLnTx/>
                <a:uFillTx/>
                <a:latin typeface="+mj-lt"/>
                <a:ea typeface="+mn-ea"/>
                <a:cs typeface="Arial" panose="020B0604020202020204" pitchFamily="34" charset="0"/>
              </a:rPr>
              <a:t>2006</a:t>
            </a:r>
          </a:p>
        </p:txBody>
      </p:sp>
      <p:sp>
        <p:nvSpPr>
          <p:cNvPr id="46" name="TextBox 45">
            <a:extLst>
              <a:ext uri="{FF2B5EF4-FFF2-40B4-BE49-F238E27FC236}">
                <a16:creationId xmlns:a16="http://schemas.microsoft.com/office/drawing/2014/main" id="{4C0AA382-EBDD-A6FF-C655-CC5BF12DD630}"/>
              </a:ext>
            </a:extLst>
          </p:cNvPr>
          <p:cNvSpPr txBox="1">
            <a:spLocks/>
          </p:cNvSpPr>
          <p:nvPr>
            <p:custDataLst>
              <p:tags r:id="rId25"/>
            </p:custDataLst>
          </p:nvPr>
        </p:nvSpPr>
        <p:spPr>
          <a:xfrm>
            <a:off x="5264989" y="3926511"/>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fr-FR" sz="1000" b="0" i="0" u="none" strike="noStrike" cap="none" normalizeH="0" baseline="0" noProof="0">
                <a:ln>
                  <a:noFill/>
                </a:ln>
                <a:solidFill>
                  <a:srgbClr val="000000"/>
                </a:solidFill>
                <a:uLnTx/>
                <a:uFillTx/>
                <a:latin typeface="+mj-lt"/>
                <a:ea typeface="+mn-ea"/>
                <a:cs typeface="Arial" panose="020B0604020202020204" pitchFamily="34" charset="0"/>
              </a:rPr>
              <a:t>2007</a:t>
            </a:r>
          </a:p>
        </p:txBody>
      </p:sp>
      <p:pic>
        <p:nvPicPr>
          <p:cNvPr id="47" name="CustomIcon">
            <a:extLst>
              <a:ext uri="{FF2B5EF4-FFF2-40B4-BE49-F238E27FC236}">
                <a16:creationId xmlns:a16="http://schemas.microsoft.com/office/drawing/2014/main" id="{792934BD-FDCE-F7B7-6A9F-C60409797DE3}"/>
              </a:ext>
            </a:extLst>
          </p:cNvPr>
          <p:cNvPicPr>
            <a:picLocks/>
          </p:cNvPicPr>
          <p:nvPr>
            <p:custDataLst>
              <p:tags r:id="rId26"/>
            </p:custDataLst>
          </p:nvPr>
        </p:nvPicPr>
        <p:blipFill>
          <a:blip r:embed="rId41">
            <a:extLst>
              <a:ext uri="{96DAC541-7B7A-43D3-8B79-37D633B846F1}">
                <asvg:svgBlip xmlns:asvg="http://schemas.microsoft.com/office/drawing/2016/SVG/main" r:embed="rId42"/>
              </a:ext>
            </a:extLst>
          </a:blip>
          <a:stretch>
            <a:fillRect/>
          </a:stretch>
        </p:blipFill>
        <p:spPr>
          <a:xfrm>
            <a:off x="1779854" y="3926511"/>
            <a:ext cx="320040" cy="320040"/>
          </a:xfrm>
          <a:prstGeom prst="rect">
            <a:avLst/>
          </a:prstGeom>
        </p:spPr>
      </p:pic>
      <p:sp>
        <p:nvSpPr>
          <p:cNvPr id="48" name="TextBox 47">
            <a:extLst>
              <a:ext uri="{FF2B5EF4-FFF2-40B4-BE49-F238E27FC236}">
                <a16:creationId xmlns:a16="http://schemas.microsoft.com/office/drawing/2014/main" id="{2BD1FA93-32B9-9207-0F24-9F64F81952A0}"/>
              </a:ext>
            </a:extLst>
          </p:cNvPr>
          <p:cNvSpPr txBox="1"/>
          <p:nvPr/>
        </p:nvSpPr>
        <p:spPr>
          <a:xfrm>
            <a:off x="5321556" y="1856971"/>
            <a:ext cx="1263650" cy="369332"/>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fr-FR" sz="1200" b="1" dirty="0">
                <a:solidFill>
                  <a:schemeClr val="accent1"/>
                </a:solidFill>
              </a:rPr>
              <a:t>Bivalent (2vHPV, </a:t>
            </a:r>
            <a:r>
              <a:rPr lang="fr-FR" sz="1200" b="1" dirty="0" err="1">
                <a:solidFill>
                  <a:schemeClr val="accent1"/>
                </a:solidFill>
              </a:rPr>
              <a:t>Cervarix</a:t>
            </a:r>
            <a:r>
              <a:rPr lang="fr-FR" sz="1200" b="1" dirty="0">
                <a:solidFill>
                  <a:schemeClr val="accent1"/>
                </a:solidFill>
              </a:rPr>
              <a:t>®)</a:t>
            </a:r>
          </a:p>
        </p:txBody>
      </p:sp>
      <p:sp>
        <p:nvSpPr>
          <p:cNvPr id="49" name="TextBox 48">
            <a:extLst>
              <a:ext uri="{FF2B5EF4-FFF2-40B4-BE49-F238E27FC236}">
                <a16:creationId xmlns:a16="http://schemas.microsoft.com/office/drawing/2014/main" id="{CE4A0408-2ABA-827C-3E8B-2E7C74998AAE}"/>
              </a:ext>
            </a:extLst>
          </p:cNvPr>
          <p:cNvSpPr txBox="1"/>
          <p:nvPr/>
        </p:nvSpPr>
        <p:spPr>
          <a:xfrm>
            <a:off x="6849949" y="1856971"/>
            <a:ext cx="1263650" cy="369332"/>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fr-FR" sz="1200" b="1" dirty="0" err="1">
                <a:solidFill>
                  <a:schemeClr val="accent1"/>
                </a:solidFill>
              </a:rPr>
              <a:t>Nonavalent</a:t>
            </a:r>
            <a:r>
              <a:rPr lang="fr-FR" sz="1200" b="1" dirty="0">
                <a:solidFill>
                  <a:schemeClr val="accent1"/>
                </a:solidFill>
              </a:rPr>
              <a:t> (9vHPV, </a:t>
            </a:r>
            <a:br>
              <a:rPr lang="fr-FR" sz="1200" b="1" dirty="0">
                <a:solidFill>
                  <a:schemeClr val="accent1"/>
                </a:solidFill>
              </a:rPr>
            </a:br>
            <a:r>
              <a:rPr lang="fr-FR" sz="1200" b="1" dirty="0">
                <a:solidFill>
                  <a:schemeClr val="accent1"/>
                </a:solidFill>
              </a:rPr>
              <a:t>Gardasil®9)</a:t>
            </a:r>
          </a:p>
        </p:txBody>
      </p:sp>
      <p:sp>
        <p:nvSpPr>
          <p:cNvPr id="51" name="TextBox 50">
            <a:extLst>
              <a:ext uri="{FF2B5EF4-FFF2-40B4-BE49-F238E27FC236}">
                <a16:creationId xmlns:a16="http://schemas.microsoft.com/office/drawing/2014/main" id="{D74A7A16-0B11-AB2F-7AA1-6E605378F5EB}"/>
              </a:ext>
            </a:extLst>
          </p:cNvPr>
          <p:cNvSpPr txBox="1"/>
          <p:nvPr/>
        </p:nvSpPr>
        <p:spPr>
          <a:xfrm>
            <a:off x="3751364" y="1856971"/>
            <a:ext cx="1263650" cy="369332"/>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fr-FR" sz="1200" b="1" dirty="0">
                <a:solidFill>
                  <a:schemeClr val="accent1"/>
                </a:solidFill>
              </a:rPr>
              <a:t>Quadrivalent (4vHPV, Gardasil®)</a:t>
            </a:r>
          </a:p>
        </p:txBody>
      </p:sp>
      <p:sp>
        <p:nvSpPr>
          <p:cNvPr id="57" name="TextBox 56">
            <a:extLst>
              <a:ext uri="{FF2B5EF4-FFF2-40B4-BE49-F238E27FC236}">
                <a16:creationId xmlns:a16="http://schemas.microsoft.com/office/drawing/2014/main" id="{8F8277D1-3EFE-A8FE-D198-7195296F1316}"/>
              </a:ext>
            </a:extLst>
          </p:cNvPr>
          <p:cNvSpPr txBox="1"/>
          <p:nvPr/>
        </p:nvSpPr>
        <p:spPr>
          <a:xfrm>
            <a:off x="8434909" y="1856971"/>
            <a:ext cx="1263650" cy="369332"/>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fr-FR" sz="1200" b="1">
                <a:solidFill>
                  <a:schemeClr val="accent1"/>
                </a:solidFill>
              </a:rPr>
              <a:t>Bivalent (2vHPV, Cecolin®) </a:t>
            </a:r>
          </a:p>
        </p:txBody>
      </p:sp>
      <p:cxnSp>
        <p:nvCxnSpPr>
          <p:cNvPr id="59" name="Straight Connector 58">
            <a:extLst>
              <a:ext uri="{FF2B5EF4-FFF2-40B4-BE49-F238E27FC236}">
                <a16:creationId xmlns:a16="http://schemas.microsoft.com/office/drawing/2014/main" id="{0BAC1684-AB65-0299-D459-741014D6ED2F}"/>
              </a:ext>
            </a:extLst>
          </p:cNvPr>
          <p:cNvCxnSpPr>
            <a:cxnSpLocks/>
          </p:cNvCxnSpPr>
          <p:nvPr/>
        </p:nvCxnSpPr>
        <p:spPr>
          <a:xfrm>
            <a:off x="1779854" y="2267985"/>
            <a:ext cx="7918704" cy="0"/>
          </a:xfrm>
          <a:prstGeom prst="line">
            <a:avLst/>
          </a:prstGeom>
          <a:ln w="1270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cxnSp>
        <p:nvCxnSpPr>
          <p:cNvPr id="70" name="LineSpecialityArrow 55">
            <a:extLst>
              <a:ext uri="{FF2B5EF4-FFF2-40B4-BE49-F238E27FC236}">
                <a16:creationId xmlns:a16="http://schemas.microsoft.com/office/drawing/2014/main" id="{B78ABFB6-19D5-3E30-C24C-F2FEC93E0EF6}"/>
              </a:ext>
            </a:extLst>
          </p:cNvPr>
          <p:cNvCxnSpPr>
            <a:cxnSpLocks/>
          </p:cNvCxnSpPr>
          <p:nvPr>
            <p:custDataLst>
              <p:tags r:id="rId27"/>
            </p:custDataLst>
          </p:nvPr>
        </p:nvCxnSpPr>
        <p:spPr>
          <a:xfrm>
            <a:off x="3682570" y="3584995"/>
            <a:ext cx="6015989" cy="0"/>
          </a:xfrm>
          <a:prstGeom prst="straightConnector1">
            <a:avLst/>
          </a:prstGeom>
          <a:ln w="12700" cap="flat">
            <a:solidFill>
              <a:schemeClr val="accent3"/>
            </a:solidFill>
            <a:miter lim="800000"/>
            <a:headEnd type="triangle"/>
            <a:tailEnd type="triangle" w="med" len="med"/>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FBF6D7E7-155B-305B-E53E-9153A709915B}"/>
              </a:ext>
            </a:extLst>
          </p:cNvPr>
          <p:cNvSpPr txBox="1"/>
          <p:nvPr/>
        </p:nvSpPr>
        <p:spPr>
          <a:xfrm>
            <a:off x="6549759" y="3477273"/>
            <a:ext cx="252808" cy="215444"/>
          </a:xfrm>
          <a:prstGeom prst="rect">
            <a:avLst/>
          </a:prstGeom>
          <a:solidFill>
            <a:schemeClr val="accent3"/>
          </a:solidFill>
        </p:spPr>
        <p:txBody>
          <a:bodyPr vert="horz" wrap="none" lIns="72000" tIns="0" rIns="72000" bIns="0" rtlCol="0" anchor="ctr">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accent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accent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accent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accent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300"/>
              </a:spcAft>
              <a:buClr>
                <a:srgbClr val="000000"/>
              </a:buClr>
              <a:buSzPct val="110000"/>
              <a:buFont typeface="Segoe UI" panose="020B0502040204020203" pitchFamily="34" charset="0"/>
              <a:buNone/>
              <a:tabLst/>
              <a:defRPr/>
            </a:pPr>
            <a:r>
              <a:rPr kumimoji="0" lang="fr-FR" sz="1400" b="1" i="0" u="none" strike="noStrike" cap="none" normalizeH="0" baseline="0" noProof="0">
                <a:ln>
                  <a:noFill/>
                </a:ln>
                <a:solidFill>
                  <a:schemeClr val="accent1"/>
                </a:solidFill>
                <a:uLnTx/>
                <a:uFillTx/>
                <a:latin typeface="+mj-lt"/>
                <a:ea typeface="+mn-ea"/>
                <a:cs typeface="Arial" panose="020B0604020202020204" pitchFamily="34" charset="0"/>
              </a:rPr>
              <a:t>2</a:t>
            </a:r>
          </a:p>
        </p:txBody>
      </p:sp>
      <p:sp>
        <p:nvSpPr>
          <p:cNvPr id="76" name="TextBox 75">
            <a:extLst>
              <a:ext uri="{FF2B5EF4-FFF2-40B4-BE49-F238E27FC236}">
                <a16:creationId xmlns:a16="http://schemas.microsoft.com/office/drawing/2014/main" id="{3824FBF6-9C21-44B4-81EA-4569B3E3CEC0}"/>
              </a:ext>
            </a:extLst>
          </p:cNvPr>
          <p:cNvSpPr txBox="1">
            <a:spLocks/>
          </p:cNvSpPr>
          <p:nvPr>
            <p:custDataLst>
              <p:tags r:id="rId28"/>
            </p:custDataLst>
          </p:nvPr>
        </p:nvSpPr>
        <p:spPr>
          <a:xfrm>
            <a:off x="8434909" y="4948128"/>
            <a:ext cx="1253361" cy="723257"/>
          </a:xfrm>
          <a:prstGeom prst="rect">
            <a:avLst/>
          </a:prstGeom>
          <a:noFill/>
          <a:ln>
            <a:solidFill>
              <a:schemeClr val="accent3"/>
            </a:solidFill>
          </a:ln>
        </p:spPr>
        <p:txBody>
          <a:bodyPr vert="horz" wrap="square" lIns="91440" tIns="0" rIns="91440" bIns="0" rtlCol="0" anchor="ctr"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lang="fr-FR" sz="1000" b="1" dirty="0">
                <a:solidFill>
                  <a:schemeClr val="accent1"/>
                </a:solidFill>
              </a:rPr>
              <a:t>En fonction des discussions relatives aux programmes nationaux</a:t>
            </a:r>
          </a:p>
        </p:txBody>
      </p:sp>
      <p:grpSp>
        <p:nvGrpSpPr>
          <p:cNvPr id="77" name="Group 76">
            <a:extLst>
              <a:ext uri="{FF2B5EF4-FFF2-40B4-BE49-F238E27FC236}">
                <a16:creationId xmlns:a16="http://schemas.microsoft.com/office/drawing/2014/main" id="{A2B501F8-7BBE-A24D-728F-BBC1954AA251}"/>
              </a:ext>
            </a:extLst>
          </p:cNvPr>
          <p:cNvGrpSpPr/>
          <p:nvPr/>
        </p:nvGrpSpPr>
        <p:grpSpPr>
          <a:xfrm>
            <a:off x="3785385" y="5028168"/>
            <a:ext cx="291315" cy="291315"/>
            <a:chOff x="2469476" y="4957145"/>
            <a:chExt cx="291315" cy="291315"/>
          </a:xfrm>
          <a:solidFill>
            <a:schemeClr val="accent1"/>
          </a:solidFill>
        </p:grpSpPr>
        <p:sp>
          <p:nvSpPr>
            <p:cNvPr id="80" name="Oval 79">
              <a:extLst>
                <a:ext uri="{FF2B5EF4-FFF2-40B4-BE49-F238E27FC236}">
                  <a16:creationId xmlns:a16="http://schemas.microsoft.com/office/drawing/2014/main" id="{1292E9DD-EDE2-ED23-0FBD-BCD2561EB7F1}"/>
                </a:ext>
              </a:extLst>
            </p:cNvPr>
            <p:cNvSpPr/>
            <p:nvPr/>
          </p:nvSpPr>
          <p:spPr>
            <a:xfrm>
              <a:off x="2469476" y="4957145"/>
              <a:ext cx="291315" cy="291315"/>
            </a:xfrm>
            <a:prstGeom prst="ellipse">
              <a:avLst/>
            </a:prstGeom>
            <a:grp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000" b="0" i="0" u="none" strike="noStrike" kern="1200" cap="none" spc="0" normalizeH="0" baseline="0" noProof="0" dirty="0" err="1">
                <a:ln>
                  <a:noFill/>
                </a:ln>
                <a:solidFill>
                  <a:srgbClr val="000000"/>
                </a:solidFill>
                <a:effectLst/>
                <a:uLnTx/>
                <a:uFillTx/>
                <a:latin typeface="+mj-lt"/>
                <a:ea typeface="+mn-ea"/>
                <a:cs typeface="+mn-cs"/>
              </a:endParaRPr>
            </a:p>
          </p:txBody>
        </p:sp>
        <p:sp>
          <p:nvSpPr>
            <p:cNvPr id="90" name="Graphic 56">
              <a:extLst>
                <a:ext uri="{FF2B5EF4-FFF2-40B4-BE49-F238E27FC236}">
                  <a16:creationId xmlns:a16="http://schemas.microsoft.com/office/drawing/2014/main" id="{8105EB5D-EF5F-6337-1A9C-84BC27DF50F1}"/>
                </a:ext>
              </a:extLst>
            </p:cNvPr>
            <p:cNvSpPr/>
            <p:nvPr/>
          </p:nvSpPr>
          <p:spPr>
            <a:xfrm>
              <a:off x="2553342" y="5054193"/>
              <a:ext cx="121934" cy="105456"/>
            </a:xfrm>
            <a:custGeom>
              <a:avLst/>
              <a:gdLst>
                <a:gd name="connsiteX0" fmla="*/ 121934 w 121934"/>
                <a:gd name="connsiteY0" fmla="*/ 0 h 105456"/>
                <a:gd name="connsiteX1" fmla="*/ 42842 w 121934"/>
                <a:gd name="connsiteY1" fmla="*/ 105457 h 105456"/>
                <a:gd name="connsiteX2" fmla="*/ 0 w 121934"/>
                <a:gd name="connsiteY2" fmla="*/ 63439 h 105456"/>
              </a:gdLst>
              <a:ahLst/>
              <a:cxnLst>
                <a:cxn ang="0">
                  <a:pos x="connsiteX0" y="connsiteY0"/>
                </a:cxn>
                <a:cxn ang="0">
                  <a:pos x="connsiteX1" y="connsiteY1"/>
                </a:cxn>
                <a:cxn ang="0">
                  <a:pos x="connsiteX2" y="connsiteY2"/>
                </a:cxn>
              </a:cxnLst>
              <a:rect l="l" t="t" r="r" b="b"/>
              <a:pathLst>
                <a:path w="121934" h="105456">
                  <a:moveTo>
                    <a:pt x="121934" y="0"/>
                  </a:moveTo>
                  <a:lnTo>
                    <a:pt x="42842" y="105457"/>
                  </a:lnTo>
                  <a:lnTo>
                    <a:pt x="0" y="63439"/>
                  </a:lnTo>
                </a:path>
              </a:pathLst>
            </a:custGeom>
            <a:grpFill/>
            <a:ln w="25896" cap="flat">
              <a:solidFill>
                <a:schemeClr val="bg1"/>
              </a:solidFill>
              <a:prstDash val="solid"/>
              <a:miter/>
            </a:ln>
          </p:spPr>
          <p:txBody>
            <a:bodyPr rtlCol="0" anchor="ctr"/>
            <a:lstStyle/>
            <a:p>
              <a:endParaRPr lang="en-US">
                <a:latin typeface="+mj-lt"/>
              </a:endParaRPr>
            </a:p>
          </p:txBody>
        </p:sp>
      </p:grpSp>
      <p:grpSp>
        <p:nvGrpSpPr>
          <p:cNvPr id="91" name="Group 90">
            <a:extLst>
              <a:ext uri="{FF2B5EF4-FFF2-40B4-BE49-F238E27FC236}">
                <a16:creationId xmlns:a16="http://schemas.microsoft.com/office/drawing/2014/main" id="{39974FB6-040E-CC49-DCBB-B7ADBF1275DC}"/>
              </a:ext>
            </a:extLst>
          </p:cNvPr>
          <p:cNvGrpSpPr/>
          <p:nvPr/>
        </p:nvGrpSpPr>
        <p:grpSpPr>
          <a:xfrm>
            <a:off x="5264989" y="5028168"/>
            <a:ext cx="291315" cy="291315"/>
            <a:chOff x="2469476" y="4957145"/>
            <a:chExt cx="291315" cy="291315"/>
          </a:xfrm>
          <a:solidFill>
            <a:schemeClr val="accent1"/>
          </a:solidFill>
        </p:grpSpPr>
        <p:sp>
          <p:nvSpPr>
            <p:cNvPr id="92" name="Oval 91">
              <a:extLst>
                <a:ext uri="{FF2B5EF4-FFF2-40B4-BE49-F238E27FC236}">
                  <a16:creationId xmlns:a16="http://schemas.microsoft.com/office/drawing/2014/main" id="{06EDDED2-DD10-5185-FA5C-3BE3564C3464}"/>
                </a:ext>
              </a:extLst>
            </p:cNvPr>
            <p:cNvSpPr/>
            <p:nvPr/>
          </p:nvSpPr>
          <p:spPr>
            <a:xfrm>
              <a:off x="2469476" y="4957145"/>
              <a:ext cx="291315" cy="291315"/>
            </a:xfrm>
            <a:prstGeom prst="ellipse">
              <a:avLst/>
            </a:prstGeom>
            <a:grp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000" b="0" i="0" u="none" strike="noStrike" kern="1200" cap="none" spc="0" normalizeH="0" baseline="0" noProof="0" dirty="0" err="1">
                <a:ln>
                  <a:noFill/>
                </a:ln>
                <a:solidFill>
                  <a:srgbClr val="000000"/>
                </a:solidFill>
                <a:effectLst/>
                <a:uLnTx/>
                <a:uFillTx/>
                <a:latin typeface="+mj-lt"/>
                <a:ea typeface="+mn-ea"/>
                <a:cs typeface="+mn-cs"/>
              </a:endParaRPr>
            </a:p>
          </p:txBody>
        </p:sp>
        <p:sp>
          <p:nvSpPr>
            <p:cNvPr id="93" name="Graphic 56">
              <a:extLst>
                <a:ext uri="{FF2B5EF4-FFF2-40B4-BE49-F238E27FC236}">
                  <a16:creationId xmlns:a16="http://schemas.microsoft.com/office/drawing/2014/main" id="{6CF7A61A-4AD8-74F1-8DD1-DADB5566B8CF}"/>
                </a:ext>
              </a:extLst>
            </p:cNvPr>
            <p:cNvSpPr/>
            <p:nvPr/>
          </p:nvSpPr>
          <p:spPr>
            <a:xfrm>
              <a:off x="2553342" y="5054193"/>
              <a:ext cx="121934" cy="105456"/>
            </a:xfrm>
            <a:custGeom>
              <a:avLst/>
              <a:gdLst>
                <a:gd name="connsiteX0" fmla="*/ 121934 w 121934"/>
                <a:gd name="connsiteY0" fmla="*/ 0 h 105456"/>
                <a:gd name="connsiteX1" fmla="*/ 42842 w 121934"/>
                <a:gd name="connsiteY1" fmla="*/ 105457 h 105456"/>
                <a:gd name="connsiteX2" fmla="*/ 0 w 121934"/>
                <a:gd name="connsiteY2" fmla="*/ 63439 h 105456"/>
              </a:gdLst>
              <a:ahLst/>
              <a:cxnLst>
                <a:cxn ang="0">
                  <a:pos x="connsiteX0" y="connsiteY0"/>
                </a:cxn>
                <a:cxn ang="0">
                  <a:pos x="connsiteX1" y="connsiteY1"/>
                </a:cxn>
                <a:cxn ang="0">
                  <a:pos x="connsiteX2" y="connsiteY2"/>
                </a:cxn>
              </a:cxnLst>
              <a:rect l="l" t="t" r="r" b="b"/>
              <a:pathLst>
                <a:path w="121934" h="105456">
                  <a:moveTo>
                    <a:pt x="121934" y="0"/>
                  </a:moveTo>
                  <a:lnTo>
                    <a:pt x="42842" y="105457"/>
                  </a:lnTo>
                  <a:lnTo>
                    <a:pt x="0" y="63439"/>
                  </a:lnTo>
                </a:path>
              </a:pathLst>
            </a:custGeom>
            <a:grpFill/>
            <a:ln w="25896" cap="flat">
              <a:solidFill>
                <a:schemeClr val="bg1"/>
              </a:solidFill>
              <a:prstDash val="solid"/>
              <a:miter/>
            </a:ln>
          </p:spPr>
          <p:txBody>
            <a:bodyPr rtlCol="0" anchor="ctr"/>
            <a:lstStyle/>
            <a:p>
              <a:endParaRPr lang="en-US">
                <a:latin typeface="+mj-lt"/>
              </a:endParaRPr>
            </a:p>
          </p:txBody>
        </p:sp>
      </p:grpSp>
      <p:sp>
        <p:nvSpPr>
          <p:cNvPr id="94" name="TextBox 93">
            <a:extLst>
              <a:ext uri="{FF2B5EF4-FFF2-40B4-BE49-F238E27FC236}">
                <a16:creationId xmlns:a16="http://schemas.microsoft.com/office/drawing/2014/main" id="{925A91AE-7318-2E4D-9D38-560BFEBA86AB}"/>
              </a:ext>
            </a:extLst>
          </p:cNvPr>
          <p:cNvSpPr txBox="1">
            <a:spLocks/>
          </p:cNvSpPr>
          <p:nvPr>
            <p:custDataLst>
              <p:tags r:id="rId29"/>
            </p:custDataLst>
          </p:nvPr>
        </p:nvSpPr>
        <p:spPr>
          <a:xfrm>
            <a:off x="6787588" y="4948129"/>
            <a:ext cx="1352467" cy="757758"/>
          </a:xfrm>
          <a:prstGeom prst="rect">
            <a:avLst/>
          </a:prstGeom>
          <a:solidFill>
            <a:schemeClr val="accent3">
              <a:lumMod val="20000"/>
              <a:lumOff val="80000"/>
            </a:schemeClr>
          </a:solidFill>
          <a:ln>
            <a:solidFill>
              <a:schemeClr val="accent3"/>
            </a:solidFill>
          </a:ln>
        </p:spPr>
        <p:txBody>
          <a:bodyPr vert="horz" wrap="square" lIns="91440" tIns="0" rIns="91440" bIns="0" rtlCol="0" anchor="ctr"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lang="fr-FR" sz="1000" b="1" dirty="0">
                <a:solidFill>
                  <a:schemeClr val="accent1"/>
                </a:solidFill>
              </a:rPr>
              <a:t>Sous réserve de disposer d’un produit au prix approprié</a:t>
            </a:r>
          </a:p>
        </p:txBody>
      </p:sp>
      <p:cxnSp>
        <p:nvCxnSpPr>
          <p:cNvPr id="95" name="Straight Connector 94">
            <a:extLst>
              <a:ext uri="{FF2B5EF4-FFF2-40B4-BE49-F238E27FC236}">
                <a16:creationId xmlns:a16="http://schemas.microsoft.com/office/drawing/2014/main" id="{F843FDEA-328A-8BB3-1ADC-52AD6A04E575}"/>
              </a:ext>
            </a:extLst>
          </p:cNvPr>
          <p:cNvCxnSpPr>
            <a:cxnSpLocks/>
          </p:cNvCxnSpPr>
          <p:nvPr/>
        </p:nvCxnSpPr>
        <p:spPr>
          <a:xfrm>
            <a:off x="1769566" y="1659840"/>
            <a:ext cx="7918704" cy="0"/>
          </a:xfrm>
          <a:prstGeom prst="line">
            <a:avLst/>
          </a:prstGeom>
          <a:ln w="1270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sp>
        <p:nvSpPr>
          <p:cNvPr id="96" name="Rectangle 95">
            <a:extLst>
              <a:ext uri="{FF2B5EF4-FFF2-40B4-BE49-F238E27FC236}">
                <a16:creationId xmlns:a16="http://schemas.microsoft.com/office/drawing/2014/main" id="{D12710A4-228B-A18D-22F2-DDDF4913ED31}"/>
              </a:ext>
            </a:extLst>
          </p:cNvPr>
          <p:cNvSpPr/>
          <p:nvPr/>
        </p:nvSpPr>
        <p:spPr>
          <a:xfrm>
            <a:off x="3680029" y="1185188"/>
            <a:ext cx="6017766" cy="43957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Vaccins anti-HPV préqualifiés par l’OMS</a:t>
            </a:r>
            <a:r>
              <a:rPr lang="fr-FR" b="1" baseline="30000"/>
              <a:t>1</a:t>
            </a:r>
            <a:r>
              <a:rPr lang="fr-FR"/>
              <a:t> </a:t>
            </a:r>
          </a:p>
        </p:txBody>
      </p:sp>
    </p:spTree>
    <p:extLst>
      <p:ext uri="{BB962C8B-B14F-4D97-AF65-F5344CB8AC3E}">
        <p14:creationId xmlns:p14="http://schemas.microsoft.com/office/powerpoint/2010/main" val="167888796"/>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051BB0-DAA8-4715-8030-3A9D42A0F641}"/>
              </a:ext>
            </a:extLst>
          </p:cNvPr>
          <p:cNvSpPr/>
          <p:nvPr/>
        </p:nvSpPr>
        <p:spPr>
          <a:xfrm>
            <a:off x="200141" y="1058862"/>
            <a:ext cx="5973872" cy="5601598"/>
          </a:xfrm>
          <a:prstGeom prst="rect">
            <a:avLst/>
          </a:prstGeom>
        </p:spPr>
        <p:txBody>
          <a:bodyPr wrap="square" lIns="91440" tIns="45720" rIns="91440" bIns="45720" anchor="t">
            <a:spAutoFit/>
          </a:bodyPr>
          <a:lstStyle/>
          <a:p>
            <a:pPr marL="285750" indent="-285750">
              <a:lnSpc>
                <a:spcPct val="107000"/>
              </a:lnSpc>
              <a:spcBef>
                <a:spcPts val="600"/>
              </a:spcBef>
              <a:spcAft>
                <a:spcPts val="600"/>
              </a:spcAft>
              <a:buFont typeface="Arial" panose="020B0604020202020204" pitchFamily="34" charset="0"/>
              <a:buChar char="•"/>
            </a:pPr>
            <a:r>
              <a:rPr lang="fr-FR" sz="2000" dirty="0"/>
              <a:t>Les vaccins anti-HPV actuels sont prophylactiques, c’est-à-dire qu’ils doivent être administrés avant l’exposition aux HPV.</a:t>
            </a:r>
          </a:p>
          <a:p>
            <a:pPr marL="285750" indent="-285750">
              <a:lnSpc>
                <a:spcPct val="107000"/>
              </a:lnSpc>
              <a:spcBef>
                <a:spcPts val="600"/>
              </a:spcBef>
              <a:spcAft>
                <a:spcPts val="600"/>
              </a:spcAft>
              <a:buFont typeface="Arial" panose="020B0604020202020204" pitchFamily="34" charset="0"/>
              <a:buChar char="•"/>
            </a:pPr>
            <a:r>
              <a:rPr lang="fr-FR" sz="2000" dirty="0"/>
              <a:t>Les vaccins anti-HPV ont été introduits en 2006 selon un schéma de trois doses.</a:t>
            </a:r>
          </a:p>
          <a:p>
            <a:pPr marL="285750" indent="-285750">
              <a:lnSpc>
                <a:spcPct val="107000"/>
              </a:lnSpc>
              <a:spcBef>
                <a:spcPts val="600"/>
              </a:spcBef>
              <a:spcAft>
                <a:spcPts val="600"/>
              </a:spcAft>
              <a:buFont typeface="Arial" panose="020B0604020202020204" pitchFamily="34" charset="0"/>
              <a:buChar char="•"/>
            </a:pPr>
            <a:r>
              <a:rPr lang="fr-FR" sz="2000" dirty="0"/>
              <a:t>En 2014, l’OMS a réduit le schéma de trois doses à deux doses pour </a:t>
            </a:r>
            <a:r>
              <a:rPr lang="fr-FR" sz="2000" dirty="0">
                <a:ea typeface="+mn-lt"/>
                <a:cs typeface="+mn-lt"/>
              </a:rPr>
              <a:t>le groupe cible primaire des filles âgées de 9 à 14 ans</a:t>
            </a:r>
            <a:r>
              <a:rPr lang="fr-FR" sz="2000" dirty="0"/>
              <a:t>, suite à un examen des données par le SAGE.</a:t>
            </a:r>
          </a:p>
          <a:p>
            <a:pPr marL="342900" indent="-342900">
              <a:lnSpc>
                <a:spcPct val="107000"/>
              </a:lnSpc>
              <a:spcBef>
                <a:spcPts val="600"/>
              </a:spcBef>
              <a:spcAft>
                <a:spcPts val="600"/>
              </a:spcAft>
              <a:buFont typeface="Arial" panose="020B0604020202020204" pitchFamily="34" charset="0"/>
              <a:buChar char="•"/>
            </a:pPr>
            <a:r>
              <a:rPr lang="fr-FR" sz="2000" dirty="0"/>
              <a:t>Les données probantes montrent aujourd’hui une efficacité et une efficience comparables entre les schémas à dose unique et multidoses dans la prévention des infections par les HPV 16/18, jusqu’à 12 ans après la vaccination.</a:t>
            </a:r>
          </a:p>
          <a:p>
            <a:pPr marL="342900" indent="-342900">
              <a:lnSpc>
                <a:spcPct val="107000"/>
              </a:lnSpc>
              <a:spcBef>
                <a:spcPts val="600"/>
              </a:spcBef>
              <a:spcAft>
                <a:spcPts val="600"/>
              </a:spcAft>
              <a:buFont typeface="Arial" panose="020B0604020202020204" pitchFamily="34" charset="0"/>
              <a:buChar char="•"/>
            </a:pPr>
            <a:endParaRPr lang="en-US" dirty="0">
              <a:solidFill>
                <a:srgbClr val="212B32"/>
              </a:solidFill>
            </a:endParaRPr>
          </a:p>
        </p:txBody>
      </p:sp>
      <p:sp>
        <p:nvSpPr>
          <p:cNvPr id="3" name="Title 1">
            <a:extLst>
              <a:ext uri="{FF2B5EF4-FFF2-40B4-BE49-F238E27FC236}">
                <a16:creationId xmlns:a16="http://schemas.microsoft.com/office/drawing/2014/main" id="{196D65E9-BFB9-45B8-B6F7-F3DE780CC994}"/>
              </a:ext>
            </a:extLst>
          </p:cNvPr>
          <p:cNvSpPr txBox="1">
            <a:spLocks/>
          </p:cNvSpPr>
          <p:nvPr/>
        </p:nvSpPr>
        <p:spPr>
          <a:xfrm>
            <a:off x="381000" y="114300"/>
            <a:ext cx="10972800" cy="944562"/>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3200" dirty="0">
              <a:solidFill>
                <a:schemeClr val="accent1"/>
              </a:solidFill>
              <a:ea typeface="+mn-ea"/>
              <a:cs typeface="+mn-cs"/>
            </a:endParaRPr>
          </a:p>
          <a:p>
            <a:r>
              <a:rPr lang="fr-FR" sz="3200" dirty="0">
                <a:solidFill>
                  <a:schemeClr val="accent1"/>
                </a:solidFill>
                <a:ea typeface="+mn-ea"/>
                <a:cs typeface="+mn-cs"/>
              </a:rPr>
              <a:t>Les vaccins anti-HPV </a:t>
            </a:r>
          </a:p>
        </p:txBody>
      </p:sp>
      <p:pic>
        <p:nvPicPr>
          <p:cNvPr id="5" name="Picture 4">
            <a:extLst>
              <a:ext uri="{FF2B5EF4-FFF2-40B4-BE49-F238E27FC236}">
                <a16:creationId xmlns:a16="http://schemas.microsoft.com/office/drawing/2014/main" id="{99074EC5-9A27-4960-815A-8AD1A9A7921D}"/>
              </a:ext>
            </a:extLst>
          </p:cNvPr>
          <p:cNvPicPr>
            <a:picLocks noChangeAspect="1"/>
          </p:cNvPicPr>
          <p:nvPr/>
        </p:nvPicPr>
        <p:blipFill>
          <a:blip r:embed="rId3">
            <a:extLst>
              <a:ext uri="{28A0092B-C50C-407E-A947-70E740481C1C}">
                <a14:useLocalDpi xmlns:a14="http://schemas.microsoft.com/office/drawing/2010/main" val="0"/>
              </a:ext>
            </a:extLst>
          </a:blip>
          <a:srcRect l="19093" r="19093"/>
          <a:stretch/>
        </p:blipFill>
        <p:spPr>
          <a:xfrm>
            <a:off x="6174013" y="0"/>
            <a:ext cx="6017987" cy="6412832"/>
          </a:xfrm>
          <a:prstGeom prst="rect">
            <a:avLst/>
          </a:prstGeom>
        </p:spPr>
      </p:pic>
    </p:spTree>
    <p:extLst>
      <p:ext uri="{BB962C8B-B14F-4D97-AF65-F5344CB8AC3E}">
        <p14:creationId xmlns:p14="http://schemas.microsoft.com/office/powerpoint/2010/main" val="3778208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5C65A96-7FB5-468F-BC88-BDE5BF8ED8DA}"/>
              </a:ext>
            </a:extLst>
          </p:cNvPr>
          <p:cNvSpPr txBox="1">
            <a:spLocks/>
          </p:cNvSpPr>
          <p:nvPr/>
        </p:nvSpPr>
        <p:spPr>
          <a:xfrm>
            <a:off x="381000" y="334868"/>
            <a:ext cx="10972800" cy="770391"/>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a:solidFill>
                  <a:schemeClr val="accent1"/>
                </a:solidFill>
                <a:ea typeface="+mn-ea"/>
                <a:cs typeface="+mn-cs"/>
              </a:rPr>
              <a:t>Schémas de vaccination anti-HPV</a:t>
            </a:r>
            <a:endParaRPr lang="fr-FR" sz="3200" dirty="0">
              <a:solidFill>
                <a:schemeClr val="accent1"/>
              </a:solidFill>
              <a:ea typeface="+mn-ea"/>
              <a:cs typeface="+mn-cs"/>
            </a:endParaRPr>
          </a:p>
        </p:txBody>
      </p:sp>
      <p:sp>
        <p:nvSpPr>
          <p:cNvPr id="4" name="Rectangle 3">
            <a:extLst>
              <a:ext uri="{FF2B5EF4-FFF2-40B4-BE49-F238E27FC236}">
                <a16:creationId xmlns:a16="http://schemas.microsoft.com/office/drawing/2014/main" id="{B641D989-EEE4-4EB1-A630-AA1DC835C45A}"/>
              </a:ext>
            </a:extLst>
          </p:cNvPr>
          <p:cNvSpPr/>
          <p:nvPr/>
        </p:nvSpPr>
        <p:spPr>
          <a:xfrm>
            <a:off x="437214" y="1232211"/>
            <a:ext cx="11253216" cy="5309146"/>
          </a:xfrm>
          <a:prstGeom prst="rect">
            <a:avLst/>
          </a:prstGeom>
        </p:spPr>
        <p:txBody>
          <a:bodyPr wrap="square" lIns="91440" tIns="45720" rIns="91440" bIns="45720" anchor="t">
            <a:spAutoFit/>
          </a:bodyPr>
          <a:lstStyle/>
          <a:p>
            <a:pPr>
              <a:spcAft>
                <a:spcPts val="600"/>
              </a:spcAft>
            </a:pPr>
            <a:r>
              <a:rPr lang="fr-FR" sz="2200" dirty="0">
                <a:solidFill>
                  <a:srgbClr val="000000"/>
                </a:solidFill>
                <a:latin typeface="GillSans"/>
              </a:rPr>
              <a:t>Recommandations actuelles </a:t>
            </a:r>
            <a:r>
              <a:rPr lang="fr-FR" sz="2200" dirty="0">
                <a:solidFill>
                  <a:srgbClr val="000000"/>
                </a:solidFill>
              </a:rPr>
              <a:t>du </a:t>
            </a:r>
            <a:r>
              <a:rPr lang="fr-FR" sz="2200" dirty="0"/>
              <a:t>Groupe consultatif stratégique d’experts </a:t>
            </a:r>
          </a:p>
          <a:p>
            <a:pPr>
              <a:spcAft>
                <a:spcPts val="600"/>
              </a:spcAft>
            </a:pPr>
            <a:r>
              <a:rPr lang="fr-FR" sz="2200" dirty="0"/>
              <a:t>de l’Organisation mondiale de la Santé sur la vaccination (SAGE) </a:t>
            </a:r>
          </a:p>
          <a:p>
            <a:pPr>
              <a:spcAft>
                <a:spcPts val="600"/>
              </a:spcAft>
            </a:pPr>
            <a:r>
              <a:rPr lang="fr-FR" sz="2200" dirty="0"/>
              <a:t>(Relevé épidémiologique </a:t>
            </a:r>
            <a:r>
              <a:rPr lang="fr-FR" sz="2200" dirty="0">
                <a:solidFill>
                  <a:srgbClr val="000000"/>
                </a:solidFill>
              </a:rPr>
              <a:t>hebdomadaire [REH] juin 2022)* :</a:t>
            </a:r>
          </a:p>
          <a:p>
            <a:pPr marL="182880" indent="-182880">
              <a:spcAft>
                <a:spcPts val="600"/>
              </a:spcAft>
              <a:buFont typeface="Arial,Sans-Serif" panose="020B0604020202020204" pitchFamily="34" charset="0"/>
              <a:buChar char="•"/>
            </a:pPr>
            <a:r>
              <a:rPr lang="fr-FR" sz="2200" dirty="0">
                <a:solidFill>
                  <a:srgbClr val="000000"/>
                </a:solidFill>
                <a:ea typeface="+mn-lt"/>
                <a:cs typeface="+mn-lt"/>
              </a:rPr>
              <a:t>Schéma à une ou deux doses pour la cible primaire des filles âgées de 9 à 14 ans </a:t>
            </a:r>
          </a:p>
          <a:p>
            <a:pPr marL="182880" indent="-182880">
              <a:spcAft>
                <a:spcPts val="600"/>
              </a:spcAft>
              <a:buFont typeface="Arial,Sans-Serif" panose="020B0604020202020204" pitchFamily="34" charset="0"/>
              <a:buChar char="•"/>
            </a:pPr>
            <a:r>
              <a:rPr lang="fr-FR" sz="2200" dirty="0">
                <a:solidFill>
                  <a:srgbClr val="000000"/>
                </a:solidFill>
                <a:ea typeface="+mn-lt"/>
                <a:cs typeface="+mn-lt"/>
              </a:rPr>
              <a:t>Schéma à une ou deux doses pour les jeunes femmes âgées de 15 à 20 ans</a:t>
            </a:r>
          </a:p>
          <a:p>
            <a:pPr marL="182880" indent="-182880">
              <a:spcAft>
                <a:spcPts val="600"/>
              </a:spcAft>
              <a:buFont typeface="Arial,Sans-Serif" panose="020B0604020202020204" pitchFamily="34" charset="0"/>
              <a:buChar char="•"/>
            </a:pPr>
            <a:r>
              <a:rPr lang="fr-FR" sz="2200" dirty="0">
                <a:solidFill>
                  <a:srgbClr val="000000"/>
                </a:solidFill>
                <a:ea typeface="+mn-lt"/>
                <a:cs typeface="+mn-lt"/>
              </a:rPr>
              <a:t>Deux doses avec un intervalle de 6 mois pour les femmes de plus de 21 ans</a:t>
            </a:r>
          </a:p>
          <a:p>
            <a:pPr marL="182880" indent="-182880">
              <a:spcAft>
                <a:spcPts val="600"/>
              </a:spcAft>
              <a:buFont typeface="Arial,Sans-Serif" panose="020B0604020202020204" pitchFamily="34" charset="0"/>
              <a:buChar char="•"/>
            </a:pPr>
            <a:r>
              <a:rPr lang="fr-FR" sz="2200" dirty="0">
                <a:solidFill>
                  <a:srgbClr val="000000"/>
                </a:solidFill>
                <a:ea typeface="+mn-lt"/>
                <a:cs typeface="+mn-lt"/>
              </a:rPr>
              <a:t>Les personnes immunodéprimées, y compris celles atteintes du VIH, doivent recevoir trois doses, si possible, et sinon, au moins deux doses</a:t>
            </a:r>
          </a:p>
          <a:p>
            <a:endParaRPr lang="en-US" sz="2200" dirty="0">
              <a:latin typeface="GillSans"/>
            </a:endParaRPr>
          </a:p>
          <a:p>
            <a:pPr>
              <a:spcAft>
                <a:spcPts val="600"/>
              </a:spcAft>
            </a:pPr>
            <a:r>
              <a:rPr lang="fr-FR" sz="2200" dirty="0">
                <a:ea typeface="+mn-lt"/>
                <a:cs typeface="+mn-lt"/>
              </a:rPr>
              <a:t>Le SAGE a exhorté tous les pays à introduire le vaccin anti-HPV pour le groupe cible primaire des filles âgées de 9 à 14 ans et, si possible et abordable, à donner la priorité au rattrapage dans les cohortes plus âgées et aux filles manquées par le biais de la vaccination de cohortes multi-âges (CMA) jusqu’à 18 ans. </a:t>
            </a:r>
            <a:endParaRPr lang="en-US" sz="2400" dirty="0"/>
          </a:p>
          <a:p>
            <a:pPr>
              <a:spcBef>
                <a:spcPts val="600"/>
              </a:spcBef>
              <a:spcAft>
                <a:spcPts val="600"/>
              </a:spcAft>
            </a:pPr>
            <a:r>
              <a:rPr lang="fr-FR" sz="800" i="1" dirty="0"/>
              <a:t>*</a:t>
            </a:r>
            <a:r>
              <a:rPr lang="fr-FR" sz="800" i="1" dirty="0">
                <a:ea typeface="+mn-lt"/>
                <a:cs typeface="+mn-lt"/>
              </a:rPr>
              <a:t>Sous réserve de modification en attendant l’approbation officielle de l’OMS et l’inclusion dans le document de position sur les HPV</a:t>
            </a:r>
          </a:p>
        </p:txBody>
      </p:sp>
      <p:pic>
        <p:nvPicPr>
          <p:cNvPr id="6" name="Picture 5">
            <a:extLst>
              <a:ext uri="{FF2B5EF4-FFF2-40B4-BE49-F238E27FC236}">
                <a16:creationId xmlns:a16="http://schemas.microsoft.com/office/drawing/2014/main" id="{5DD064E8-35C4-A2BB-6190-49B9FEC2FC30}"/>
              </a:ext>
            </a:extLst>
          </p:cNvPr>
          <p:cNvPicPr>
            <a:picLocks noChangeAspect="1"/>
          </p:cNvPicPr>
          <p:nvPr/>
        </p:nvPicPr>
        <p:blipFill>
          <a:blip r:embed="rId3"/>
          <a:stretch>
            <a:fillRect/>
          </a:stretch>
        </p:blipFill>
        <p:spPr>
          <a:xfrm>
            <a:off x="9111075" y="88882"/>
            <a:ext cx="2643711" cy="2286658"/>
          </a:xfrm>
          <a:prstGeom prst="rect">
            <a:avLst/>
          </a:prstGeom>
        </p:spPr>
      </p:pic>
    </p:spTree>
    <p:extLst>
      <p:ext uri="{BB962C8B-B14F-4D97-AF65-F5344CB8AC3E}">
        <p14:creationId xmlns:p14="http://schemas.microsoft.com/office/powerpoint/2010/main" val="1095757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3E45387-1535-1212-2B9A-98C2909C016E}"/>
              </a:ext>
            </a:extLst>
          </p:cNvPr>
          <p:cNvSpPr txBox="1">
            <a:spLocks/>
          </p:cNvSpPr>
          <p:nvPr/>
        </p:nvSpPr>
        <p:spPr>
          <a:xfrm>
            <a:off x="2193586" y="2639737"/>
            <a:ext cx="8096308" cy="1754326"/>
          </a:xfrm>
          <a:prstGeom prst="rect">
            <a:avLst/>
          </a:prstGeom>
        </p:spPr>
        <p:txBody>
          <a:bodyPr wrap="square" lIns="91440" tIns="45720" rIns="91440" bIns="4572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dirty="0">
                <a:solidFill>
                  <a:schemeClr val="bg1"/>
                </a:solidFill>
              </a:rPr>
              <a:t>Données actuelles en faveur de la vaccination HPV à dose unique</a:t>
            </a:r>
            <a:br>
              <a:rPr lang="en-US" sz="4000" b="1" dirty="0">
                <a:solidFill>
                  <a:schemeClr val="bg1"/>
                </a:solidFill>
              </a:rPr>
            </a:br>
            <a:endParaRPr lang="en-US" sz="4000" b="1" dirty="0">
              <a:solidFill>
                <a:schemeClr val="bg1"/>
              </a:solidFill>
            </a:endParaRPr>
          </a:p>
        </p:txBody>
      </p:sp>
    </p:spTree>
    <p:extLst>
      <p:ext uri="{BB962C8B-B14F-4D97-AF65-F5344CB8AC3E}">
        <p14:creationId xmlns:p14="http://schemas.microsoft.com/office/powerpoint/2010/main" val="6419652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xml><?xml version="1.0" encoding="utf-8"?>
<p:tagLst xmlns:a="http://schemas.openxmlformats.org/drawingml/2006/main" xmlns:r="http://schemas.openxmlformats.org/officeDocument/2006/relationships" xmlns:p="http://schemas.openxmlformats.org/presentationml/2006/main">
  <p:tag name="SHAPENAME" val="5. Source"/>
</p:tagLst>
</file>

<file path=ppt/tags/tag1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xml><?xml version="1.0" encoding="utf-8"?>
<p:tagLst xmlns:a="http://schemas.openxmlformats.org/drawingml/2006/main" xmlns:r="http://schemas.openxmlformats.org/officeDocument/2006/relationships" xmlns:p="http://schemas.openxmlformats.org/presentationml/2006/main">
  <p:tag name="SHAPENAME" val="4. Footnote"/>
</p:tagLst>
</file>

<file path=ppt/tags/tag15.xml><?xml version="1.0" encoding="utf-8"?>
<p:tagLst xmlns:a="http://schemas.openxmlformats.org/drawingml/2006/main" xmlns:r="http://schemas.openxmlformats.org/officeDocument/2006/relationships" xmlns:p="http://schemas.openxmlformats.org/presentationml/2006/main">
  <p:tag name="NAME" val="CustomIcon"/>
</p:tagLst>
</file>

<file path=ppt/tags/tag16.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5"/>
  <p:tag name="WIDTH" val="202.5"/>
  <p:tag name="TOP" val="299.6938"/>
  <p:tag name="HEIGHT" val="70.15315"/>
</p:tagLst>
</file>

<file path=ppt/tags/tag17.xml><?xml version="1.0" encoding="utf-8"?>
<p:tagLst xmlns:a="http://schemas.openxmlformats.org/drawingml/2006/main" xmlns:r="http://schemas.openxmlformats.org/officeDocument/2006/relationships" xmlns:p="http://schemas.openxmlformats.org/presentationml/2006/main">
  <p:tag name="NAME" val="LineSpecialityArrow"/>
</p:tagLst>
</file>

<file path=ppt/tags/tag18.xml><?xml version="1.0" encoding="utf-8"?>
<p:tagLst xmlns:a="http://schemas.openxmlformats.org/drawingml/2006/main" xmlns:r="http://schemas.openxmlformats.org/officeDocument/2006/relationships" xmlns:p="http://schemas.openxmlformats.org/presentationml/2006/main">
  <p:tag name="NAME" val="CustomIcon"/>
</p:tagLst>
</file>

<file path=ppt/tags/tag19.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5"/>
  <p:tag name="WIDTH" val="202.5"/>
  <p:tag name="TOP" val="299.6938"/>
  <p:tag name="HEIGHT" val="70.15315"/>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0.xml><?xml version="1.0" encoding="utf-8"?>
<p:tagLst xmlns:a="http://schemas.openxmlformats.org/drawingml/2006/main" xmlns:r="http://schemas.openxmlformats.org/officeDocument/2006/relationships" xmlns:p="http://schemas.openxmlformats.org/presentationml/2006/main">
  <p:tag name="NAME" val="CustomIcon"/>
</p:tagLst>
</file>

<file path=ppt/tags/tag21.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5"/>
  <p:tag name="WIDTH" val="202.5"/>
  <p:tag name="TOP" val="299.6938"/>
  <p:tag name="HEIGHT" val="70.15315"/>
</p:tagLst>
</file>

<file path=ppt/tags/tag22.xml><?xml version="1.0" encoding="utf-8"?>
<p:tagLst xmlns:a="http://schemas.openxmlformats.org/drawingml/2006/main" xmlns:r="http://schemas.openxmlformats.org/officeDocument/2006/relationships" xmlns:p="http://schemas.openxmlformats.org/presentationml/2006/main">
  <p:tag name="NAME" val="CustomIcon"/>
</p:tagLst>
</file>

<file path=ppt/tags/tag23.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5"/>
  <p:tag name="WIDTH" val="202.5"/>
  <p:tag name="TOP" val="139.3875"/>
  <p:tag name="HEIGHT" val="70.15315"/>
</p:tagLst>
</file>

<file path=ppt/tags/tag24.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25.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26.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27.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28.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5"/>
  <p:tag name="WIDTH" val="202.5"/>
  <p:tag name="TOP" val="139.3875"/>
  <p:tag name="HEIGHT" val="70.15315"/>
</p:tagLst>
</file>

<file path=ppt/tags/tag29.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712.5"/>
  <p:tag name="WIDTH" val="202.5"/>
  <p:tag name="TOP" val="139.3875"/>
  <p:tag name="HEIGHT" val="70.15313"/>
</p:tagLst>
</file>

<file path=ppt/tags/tag3.xml><?xml version="1.0" encoding="utf-8"?>
<p:tagLst xmlns:a="http://schemas.openxmlformats.org/drawingml/2006/main" xmlns:r="http://schemas.openxmlformats.org/officeDocument/2006/relationships" xmlns:p="http://schemas.openxmlformats.org/presentationml/2006/main">
  <p:tag name="SHAPENAME" val="3. Subtitle"/>
</p:tagLst>
</file>

<file path=ppt/tags/tag30.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31.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90"/>
  <p:tag name="WIDTH" val="202.5"/>
  <p:tag name="TOP" val="139.3875"/>
  <p:tag name="HEIGHT" val="70.15313"/>
</p:tagLst>
</file>

<file path=ppt/tags/tag32.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33.xml><?xml version="1.0" encoding="utf-8"?>
<p:tagLst xmlns:a="http://schemas.openxmlformats.org/drawingml/2006/main" xmlns:r="http://schemas.openxmlformats.org/officeDocument/2006/relationships" xmlns:p="http://schemas.openxmlformats.org/presentationml/2006/main">
  <p:tag name="NAME" val="CustomIcon"/>
</p:tagLst>
</file>

<file path=ppt/tags/tag34.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5"/>
  <p:tag name="WIDTH" val="202.5"/>
  <p:tag name="TOP" val="139.3875"/>
  <p:tag name="HEIGHT" val="70.15315"/>
</p:tagLst>
</file>

<file path=ppt/tags/tag35.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36.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37.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38.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39.xml><?xml version="1.0" encoding="utf-8"?>
<p:tagLst xmlns:a="http://schemas.openxmlformats.org/drawingml/2006/main" xmlns:r="http://schemas.openxmlformats.org/officeDocument/2006/relationships" xmlns:p="http://schemas.openxmlformats.org/presentationml/2006/main">
  <p:tag name="NAME" val="CustomIcon"/>
</p:tagLst>
</file>

<file path=ppt/tags/tag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0.xml><?xml version="1.0" encoding="utf-8"?>
<p:tagLst xmlns:a="http://schemas.openxmlformats.org/drawingml/2006/main" xmlns:r="http://schemas.openxmlformats.org/officeDocument/2006/relationships" xmlns:p="http://schemas.openxmlformats.org/presentationml/2006/main">
  <p:tag name="NAME" val="LineSpecialityArrow"/>
</p:tagLst>
</file>

<file path=ppt/tags/tag41.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42.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43.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HEIGHT" val="19.38748"/>
  <p:tag name="TOP" val="110"/>
</p:tagLst>
</file>

<file path=ppt/tags/tag44.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90"/>
  <p:tag name="WIDTH" val="425"/>
  <p:tag name="HEIGHT" val="19.38748"/>
  <p:tag name="TOP" val="110"/>
</p:tagLst>
</file>

<file path=ppt/tags/tag45.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63.6325"/>
  <p:tag name="HEIGHT" val="52.12254"/>
</p:tagLst>
</file>

<file path=ppt/tags/tag46.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47.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325.7551"/>
  <p:tag name="HEIGHT" val="52.12254"/>
</p:tagLst>
</file>

<file path=ppt/tags/tag48.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49.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HEIGHT" val="19.38748"/>
  <p:tag name="TOP" val="110"/>
</p:tagLst>
</file>

<file path=ppt/tags/tag5.xml><?xml version="1.0" encoding="utf-8"?>
<p:tagLst xmlns:a="http://schemas.openxmlformats.org/drawingml/2006/main" xmlns:r="http://schemas.openxmlformats.org/officeDocument/2006/relationships" xmlns:p="http://schemas.openxmlformats.org/presentationml/2006/main">
  <p:tag name="SHAPENAME" val="5. Source"/>
</p:tagLst>
</file>

<file path=ppt/tags/tag50.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HEIGHT" val="19.38748"/>
  <p:tag name="TOP" val="110"/>
</p:tagLst>
</file>

<file path=ppt/tags/tag51.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63.6325"/>
  <p:tag name="HEIGHT" val="52.12254"/>
</p:tagLst>
</file>

<file path=ppt/tags/tag52.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325.7551"/>
  <p:tag name="HEIGHT" val="52.12254"/>
</p:tagLst>
</file>

<file path=ppt/tags/tag53.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63.6325"/>
  <p:tag name="HEIGHT" val="52.12254"/>
</p:tagLst>
</file>

<file path=ppt/tags/tag54.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325.7551"/>
  <p:tag name="HEIGHT" val="52.12254"/>
</p:tagLst>
</file>

<file path=ppt/tags/tag55.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01.51"/>
  <p:tag name="HEIGHT" val="52.12254"/>
</p:tagLst>
</file>

<file path=ppt/tags/tag56.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57.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01.51"/>
  <p:tag name="HEIGHT" val="52.12254"/>
</p:tagLst>
</file>

<file path=ppt/tags/tag58.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01.51"/>
  <p:tag name="HEIGHT" val="52.12254"/>
</p:tagLst>
</file>

<file path=ppt/tags/tag59.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139.3875"/>
  <p:tag name="HEIGHT" val="52.12254"/>
</p:tagLst>
</file>

<file path=ppt/tags/tag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0.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139.3875"/>
  <p:tag name="HEIGHT" val="52.12254"/>
</p:tagLst>
</file>

<file path=ppt/tags/tag61.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139.3875"/>
  <p:tag name="HEIGHT" val="52.12254"/>
</p:tagLst>
</file>

<file path=ppt/tags/tag62.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63.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64.xml><?xml version="1.0" encoding="utf-8"?>
<p:tagLst xmlns:a="http://schemas.openxmlformats.org/drawingml/2006/main" xmlns:r="http://schemas.openxmlformats.org/officeDocument/2006/relationships" xmlns:p="http://schemas.openxmlformats.org/presentationml/2006/main">
  <p:tag name="SHAPENAME" val="4. Footnote"/>
</p:tagLst>
</file>

<file path=ppt/tags/tag65.xml><?xml version="1.0" encoding="utf-8"?>
<p:tagLst xmlns:a="http://schemas.openxmlformats.org/drawingml/2006/main" xmlns:r="http://schemas.openxmlformats.org/officeDocument/2006/relationships" xmlns:p="http://schemas.openxmlformats.org/presentationml/2006/main">
  <p:tag name="NAME" val="CustomIcon"/>
</p:tagLst>
</file>

<file path=ppt/tags/tag66.xml><?xml version="1.0" encoding="utf-8"?>
<p:tagLst xmlns:a="http://schemas.openxmlformats.org/drawingml/2006/main" xmlns:r="http://schemas.openxmlformats.org/officeDocument/2006/relationships" xmlns:p="http://schemas.openxmlformats.org/presentationml/2006/main">
  <p:tag name="NAME" val="CustomIcon"/>
</p:tagLst>
</file>

<file path=ppt/tags/tag67.xml><?xml version="1.0" encoding="utf-8"?>
<p:tagLst xmlns:a="http://schemas.openxmlformats.org/drawingml/2006/main" xmlns:r="http://schemas.openxmlformats.org/officeDocument/2006/relationships" xmlns:p="http://schemas.openxmlformats.org/presentationml/2006/main">
  <p:tag name="NAME" val="CustomIcon"/>
</p:tagLst>
</file>

<file path=ppt/tags/tag68.xml><?xml version="1.0" encoding="utf-8"?>
<p:tagLst xmlns:a="http://schemas.openxmlformats.org/drawingml/2006/main" xmlns:r="http://schemas.openxmlformats.org/officeDocument/2006/relationships" xmlns:p="http://schemas.openxmlformats.org/presentationml/2006/main">
  <p:tag name="NAME" val="CustomIcon"/>
</p:tagLst>
</file>

<file path=ppt/tags/tag69.xml><?xml version="1.0" encoding="utf-8"?>
<p:tagLst xmlns:a="http://schemas.openxmlformats.org/drawingml/2006/main" xmlns:r="http://schemas.openxmlformats.org/officeDocument/2006/relationships" xmlns:p="http://schemas.openxmlformats.org/presentationml/2006/main">
  <p:tag name="NAME" val="CustomIcon"/>
</p:tagLst>
</file>

<file path=ppt/tags/tag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0.xml><?xml version="1.0" encoding="utf-8"?>
<p:tagLst xmlns:a="http://schemas.openxmlformats.org/drawingml/2006/main" xmlns:r="http://schemas.openxmlformats.org/officeDocument/2006/relationships" xmlns:p="http://schemas.openxmlformats.org/presentationml/2006/main">
  <p:tag name="NAME" val="CustomIcon"/>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heme/theme1.xml><?xml version="1.0" encoding="utf-8"?>
<a:theme xmlns:a="http://schemas.openxmlformats.org/drawingml/2006/main" name="Office Theme">
  <a:themeElements>
    <a:clrScheme name="SDHPV">
      <a:dk1>
        <a:sysClr val="windowText" lastClr="000000"/>
      </a:dk1>
      <a:lt1>
        <a:srgbClr val="FFFFFF"/>
      </a:lt1>
      <a:dk2>
        <a:srgbClr val="3D5567"/>
      </a:dk2>
      <a:lt2>
        <a:srgbClr val="C7C9C8"/>
      </a:lt2>
      <a:accent1>
        <a:srgbClr val="3D5567"/>
      </a:accent1>
      <a:accent2>
        <a:srgbClr val="84B7A0"/>
      </a:accent2>
      <a:accent3>
        <a:srgbClr val="94D6DC"/>
      </a:accent3>
      <a:accent4>
        <a:srgbClr val="B9E1D6"/>
      </a:accent4>
      <a:accent5>
        <a:srgbClr val="DB821F"/>
      </a:accent5>
      <a:accent6>
        <a:srgbClr val="797D82"/>
      </a:accent6>
      <a:hlink>
        <a:srgbClr val="0563C1"/>
      </a:hlink>
      <a:folHlink>
        <a:srgbClr val="954F72"/>
      </a:folHlink>
    </a:clrScheme>
    <a:fontScheme name="SDHPV">
      <a:majorFont>
        <a:latin typeface="Gill Sans Std"/>
        <a:ea typeface=""/>
        <a:cs typeface=""/>
      </a:majorFont>
      <a:minorFont>
        <a:latin typeface="Gill Sans St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75969</TotalTime>
  <Words>5171</Words>
  <Application>Microsoft Office PowerPoint</Application>
  <PresentationFormat>Widescreen</PresentationFormat>
  <Paragraphs>616</Paragraphs>
  <Slides>39</Slides>
  <Notes>28</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51" baseType="lpstr">
      <vt:lpstr>Arial</vt:lpstr>
      <vt:lpstr>Arial,Sans-Serif</vt:lpstr>
      <vt:lpstr>Calibri</vt:lpstr>
      <vt:lpstr>Corbel</vt:lpstr>
      <vt:lpstr>Gill Sans Std</vt:lpstr>
      <vt:lpstr>Gill Sans Std Light</vt:lpstr>
      <vt:lpstr>GillSans</vt:lpstr>
      <vt:lpstr>Montserrat ExtraBold</vt:lpstr>
      <vt:lpstr>Segoe UI</vt:lpstr>
      <vt:lpstr>Tahoma</vt:lpstr>
      <vt:lpstr>Office Theme</vt:lpstr>
      <vt:lpstr>think-cell Slide</vt:lpstr>
      <vt:lpstr>La vaccination HPV à dose unique  Cathy Ndiaye, PhD, MPH Directrice des programmes de vaccination HPV PATH</vt:lpstr>
      <vt:lpstr>Consortium d’évaluation du vaccin HPV à dose unique</vt:lpstr>
      <vt:lpstr>A propos du consortium sur la vaccination HPV à dose unique</vt:lpstr>
      <vt:lpstr>A propos du consortium sur la vaccination HPV à dose unique</vt:lpstr>
      <vt:lpstr>Les vaccins anti-HPV et les recommendations de l’OMS</vt:lpstr>
      <vt:lpstr>PowerPoint Presentation</vt:lpstr>
      <vt:lpstr>PowerPoint Presentation</vt:lpstr>
      <vt:lpstr>PowerPoint Presentation</vt:lpstr>
      <vt:lpstr>PowerPoint Presentation</vt:lpstr>
      <vt:lpstr>Localisation des essais cliniques portant sur les vaccins anti-HPV à dose unique </vt:lpstr>
      <vt:lpstr>Dose unique - thèmes et questions clés</vt:lpstr>
      <vt:lpstr>PowerPoint Presentation</vt:lpstr>
      <vt:lpstr>Dose unique - Thèmes et questions clés</vt:lpstr>
      <vt:lpstr>PowerPoint Presentation</vt:lpstr>
      <vt:lpstr>Dose unique - Thèmes et questions clés</vt:lpstr>
      <vt:lpstr>PowerPoint Presentation</vt:lpstr>
      <vt:lpstr>PowerPoint Presentation</vt:lpstr>
      <vt:lpstr>PowerPoint Presentation</vt:lpstr>
      <vt:lpstr>PowerPoint Presentation</vt:lpstr>
      <vt:lpstr>Dose unique - Thèmes et questions clés</vt:lpstr>
      <vt:lpstr>PowerPoint Presentation</vt:lpstr>
      <vt:lpstr>PowerPoint Presentation</vt:lpstr>
      <vt:lpstr>PowerPoint Presentation</vt:lpstr>
      <vt:lpstr>PowerPoint Presentation</vt:lpstr>
      <vt:lpstr>Données probantes de modélisation</vt:lpstr>
      <vt:lpstr> Principaux points à retenir des analyses de modélisation à dose unique</vt:lpstr>
      <vt:lpstr>Impact sur le plan programmatique</vt:lpstr>
      <vt:lpstr>PowerPoint Presentation</vt:lpstr>
      <vt:lpstr>PowerPoint Presentation</vt:lpstr>
      <vt:lpstr>48 pays ont adopté le schéma à dose unique (Mai 2024)</vt:lpstr>
      <vt:lpstr>MERCI </vt:lpstr>
      <vt:lpstr>Situation sur la prise de décision sur la dose unique par région*</vt:lpstr>
      <vt:lpstr>Prochains résultats attendus des essais cliniques en cours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Kavon, Shawn</dc:creator>
  <cp:lastModifiedBy>Cathy Ndiaye</cp:lastModifiedBy>
  <cp:revision>1195</cp:revision>
  <cp:lastPrinted>2021-06-09T18:30:32Z</cp:lastPrinted>
  <dcterms:created xsi:type="dcterms:W3CDTF">2018-02-08T23:20:58Z</dcterms:created>
  <dcterms:modified xsi:type="dcterms:W3CDTF">2024-05-25T15:27:37Z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af03ff0-41c5-4c41-b55e-fabb8fae94be_Enabled">
    <vt:lpwstr>true</vt:lpwstr>
  </property>
  <property fmtid="{D5CDD505-2E9C-101B-9397-08002B2CF9AE}" pid="3" name="MSIP_Label_8af03ff0-41c5-4c41-b55e-fabb8fae94be_SetDate">
    <vt:lpwstr>2021-02-22T23:38:14Z</vt:lpwstr>
  </property>
  <property fmtid="{D5CDD505-2E9C-101B-9397-08002B2CF9AE}" pid="4" name="MSIP_Label_8af03ff0-41c5-4c41-b55e-fabb8fae94be_Method">
    <vt:lpwstr>Privileged</vt:lpwstr>
  </property>
  <property fmtid="{D5CDD505-2E9C-101B-9397-08002B2CF9AE}" pid="5" name="MSIP_Label_8af03ff0-41c5-4c41-b55e-fabb8fae94be_Name">
    <vt:lpwstr>8af03ff0-41c5-4c41-b55e-fabb8fae94be</vt:lpwstr>
  </property>
  <property fmtid="{D5CDD505-2E9C-101B-9397-08002B2CF9AE}" pid="6" name="MSIP_Label_8af03ff0-41c5-4c41-b55e-fabb8fae94be_SiteId">
    <vt:lpwstr>9ce70869-60db-44fd-abe8-d2767077fc8f</vt:lpwstr>
  </property>
  <property fmtid="{D5CDD505-2E9C-101B-9397-08002B2CF9AE}" pid="7" name="MSIP_Label_8af03ff0-41c5-4c41-b55e-fabb8fae94be_ActionId">
    <vt:lpwstr>08204a1c-8d3b-486a-854f-5735dd0d735a</vt:lpwstr>
  </property>
  <property fmtid="{D5CDD505-2E9C-101B-9397-08002B2CF9AE}" pid="8" name="MSIP_Label_8af03ff0-41c5-4c41-b55e-fabb8fae94be_ContentBits">
    <vt:lpwstr>0</vt:lpwstr>
  </property>
</Properties>
</file>