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147048028" r:id="rId2"/>
    <p:sldId id="404" r:id="rId3"/>
    <p:sldId id="1703" r:id="rId4"/>
    <p:sldId id="356" r:id="rId5"/>
    <p:sldId id="479" r:id="rId6"/>
    <p:sldId id="405" r:id="rId7"/>
    <p:sldId id="655" r:id="rId8"/>
    <p:sldId id="656" r:id="rId9"/>
    <p:sldId id="406" r:id="rId10"/>
    <p:sldId id="605" r:id="rId11"/>
    <p:sldId id="604" r:id="rId12"/>
    <p:sldId id="457" r:id="rId13"/>
    <p:sldId id="597" r:id="rId14"/>
    <p:sldId id="576" r:id="rId15"/>
    <p:sldId id="355" r:id="rId16"/>
    <p:sldId id="358" r:id="rId17"/>
    <p:sldId id="359" r:id="rId18"/>
    <p:sldId id="580" r:id="rId19"/>
    <p:sldId id="689" r:id="rId20"/>
    <p:sldId id="690" r:id="rId21"/>
    <p:sldId id="1704" r:id="rId22"/>
    <p:sldId id="214747200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481"/>
    <p:restoredTop sz="94582"/>
  </p:normalViewPr>
  <p:slideViewPr>
    <p:cSldViewPr snapToGrid="0">
      <p:cViewPr>
        <p:scale>
          <a:sx n="116" d="100"/>
          <a:sy n="116" d="100"/>
        </p:scale>
        <p:origin x="944" y="26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9DF49-9ECA-0549-A118-40D55456FFBA}" type="datetimeFigureOut">
              <a:rPr lang="fr-CA" smtClean="0"/>
              <a:t>2024-05-25</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83580-B677-0A41-820C-162E306DF3A6}" type="slidenum">
              <a:rPr lang="fr-CA" smtClean="0"/>
              <a:t>‹n°›</a:t>
            </a:fld>
            <a:endParaRPr lang="fr-CA"/>
          </a:p>
        </p:txBody>
      </p:sp>
    </p:spTree>
    <p:extLst>
      <p:ext uri="{BB962C8B-B14F-4D97-AF65-F5344CB8AC3E}">
        <p14:creationId xmlns:p14="http://schemas.microsoft.com/office/powerpoint/2010/main" val="175984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FR" b="1" dirty="0"/>
              <a:t>Référence</a:t>
            </a:r>
            <a:r>
              <a:rPr lang="fr-FR" b="1" baseline="0" dirty="0"/>
              <a:t> :</a:t>
            </a:r>
          </a:p>
          <a:p>
            <a:r>
              <a:rPr lang="fr-FR" b="1" kern="1200" dirty="0">
                <a:solidFill>
                  <a:schemeClr val="tx1"/>
                </a:solidFill>
                <a:effectLst/>
              </a:rPr>
              <a:t>Dubé E, </a:t>
            </a:r>
            <a:r>
              <a:rPr lang="fr-FR" b="1" kern="1200" dirty="0" err="1">
                <a:solidFill>
                  <a:schemeClr val="tx1"/>
                </a:solidFill>
                <a:effectLst/>
              </a:rPr>
              <a:t>Defay</a:t>
            </a:r>
            <a:r>
              <a:rPr lang="fr-FR" b="1" kern="1200" dirty="0">
                <a:solidFill>
                  <a:schemeClr val="tx1"/>
                </a:solidFill>
                <a:effectLst/>
              </a:rPr>
              <a:t> F, </a:t>
            </a:r>
            <a:r>
              <a:rPr lang="fr-FR" b="1" kern="1200" dirty="0" err="1">
                <a:solidFill>
                  <a:schemeClr val="tx1"/>
                </a:solidFill>
                <a:effectLst/>
              </a:rPr>
              <a:t>Kiely</a:t>
            </a:r>
            <a:r>
              <a:rPr lang="fr-FR" b="1" kern="1200" dirty="0">
                <a:solidFill>
                  <a:schemeClr val="tx1"/>
                </a:solidFill>
                <a:effectLst/>
              </a:rPr>
              <a:t> M, et coll.</a:t>
            </a:r>
            <a:r>
              <a:rPr lang="fr-FR" b="1" kern="1200" baseline="0" dirty="0">
                <a:solidFill>
                  <a:schemeClr val="tx1"/>
                </a:solidFill>
                <a:effectLst/>
              </a:rPr>
              <a:t> </a:t>
            </a:r>
            <a:r>
              <a:rPr lang="fr-FR" b="1" kern="1200" dirty="0">
                <a:solidFill>
                  <a:schemeClr val="tx1"/>
                </a:solidFill>
                <a:effectLst/>
              </a:rPr>
              <a:t>Enquête québécoise sur la vaccination contre la grippe saisonnière, le pneumocoque et la rougeole en 2012. Québec: Institut national de santé publique du Québec et ministère de la Santé et des Services sociaux, 2013</a:t>
            </a:r>
            <a:r>
              <a:rPr lang="fr-FR" kern="1200" dirty="0">
                <a:solidFill>
                  <a:schemeClr val="tx1"/>
                </a:solidFill>
                <a:effectLst/>
              </a:rPr>
              <a:t>,</a:t>
            </a:r>
            <a:r>
              <a:rPr lang="fr-FR" kern="1200" baseline="0" dirty="0">
                <a:solidFill>
                  <a:schemeClr val="tx1"/>
                </a:solidFill>
                <a:effectLst/>
              </a:rPr>
              <a:t> </a:t>
            </a:r>
            <a:r>
              <a:rPr lang="fr-CA" b="1" dirty="0"/>
              <a:t>p. 5-6.</a:t>
            </a:r>
          </a:p>
          <a:p>
            <a:endParaRPr lang="fr-CA" sz="900" dirty="0"/>
          </a:p>
          <a:p>
            <a:r>
              <a:rPr lang="fr-CA" sz="900" b="1" dirty="0"/>
              <a:t>2.5       L’HÉSITATION À LA VACCINATION ET LA PROMOTION DE LA VACCINATION</a:t>
            </a:r>
            <a:endParaRPr lang="fr-CA" sz="900" dirty="0"/>
          </a:p>
          <a:p>
            <a:r>
              <a:rPr lang="fr-CA" sz="900" dirty="0"/>
              <a:t> </a:t>
            </a:r>
          </a:p>
          <a:p>
            <a:r>
              <a:rPr lang="fr-CA" sz="900" dirty="0"/>
              <a:t>La vaccination n’est pas obligatoire au Québec et demeure volontaire. </a:t>
            </a:r>
          </a:p>
          <a:p>
            <a:r>
              <a:rPr lang="fr-CA" sz="900" dirty="0"/>
              <a:t>Malgré les efforts déployés en santé publique pour rendre la vaccination accessible à la population et en faire la promotion</a:t>
            </a:r>
            <a:r>
              <a:rPr lang="fr-CA" sz="900" baseline="30000" dirty="0"/>
              <a:t>42-44</a:t>
            </a:r>
            <a:r>
              <a:rPr lang="fr-CA" sz="900" dirty="0"/>
              <a:t>, les succès des programmes de vaccination, qui reposent en large partie sur la confiance de la population et des vaccinateurs, demeurent donc particulièrement vulnérables  à  la  controverse</a:t>
            </a:r>
            <a:r>
              <a:rPr lang="fr-CA" sz="900" baseline="30000" dirty="0"/>
              <a:t>45</a:t>
            </a:r>
            <a:r>
              <a:rPr lang="fr-CA" sz="900" dirty="0"/>
              <a:t>.  </a:t>
            </a:r>
          </a:p>
          <a:p>
            <a:r>
              <a:rPr lang="fr-CA" sz="900" dirty="0"/>
              <a:t>Comme  les  expériences  de  divers  pays  l’ont  illustré</a:t>
            </a:r>
            <a:r>
              <a:rPr lang="fr-CA" sz="900" dirty="0">
                <a:solidFill>
                  <a:srgbClr val="FF0000"/>
                </a:solidFill>
              </a:rPr>
              <a:t>, lorsque la confiance envers la vaccination est ébranlée, une diminution de la couverture vaccinale peut survenir et entraîner rapidement des éclosions de maladies évitables par la vaccination (MEV)</a:t>
            </a:r>
            <a:r>
              <a:rPr lang="fr-CA" sz="900" baseline="30000" dirty="0">
                <a:solidFill>
                  <a:srgbClr val="FF0000"/>
                </a:solidFill>
              </a:rPr>
              <a:t>19, 26, 46-47</a:t>
            </a:r>
            <a:r>
              <a:rPr lang="fr-CA" sz="900" dirty="0">
                <a:solidFill>
                  <a:srgbClr val="FF0000"/>
                </a:solidFill>
              </a:rPr>
              <a:t>. </a:t>
            </a:r>
          </a:p>
          <a:p>
            <a:r>
              <a:rPr lang="fr-CA" sz="900" dirty="0"/>
              <a:t>Il ne faut donc pas considérer les réussites liées aux programmes de vaccination comme des acquis. </a:t>
            </a:r>
          </a:p>
          <a:p>
            <a:r>
              <a:rPr lang="fr-CA" sz="900" dirty="0"/>
              <a:t>Nous n’avons qu’une idée partielle des facteurs expliquant l’adhésion des Québécois au programme de vaccination et, bien qu’en général la population québécoise soit favorable à la vaccination, plusieurs études ont démontré une faiblesse des connaissances sur la vaccination et une recrudescence des attitudes négatives à son sujet</a:t>
            </a:r>
            <a:r>
              <a:rPr lang="fr-CA" sz="900" baseline="30000" dirty="0"/>
              <a:t>9,12-16</a:t>
            </a:r>
            <a:r>
              <a:rPr lang="fr-CA" sz="900" dirty="0"/>
              <a:t>. </a:t>
            </a:r>
          </a:p>
          <a:p>
            <a:r>
              <a:rPr lang="fr-CA" sz="900" dirty="0"/>
              <a:t>La vaccination serait victime de son succès : les craintes relatives à la sécurité des vaccins s’accroissent à mesure que diminue l’exposition de la population aux MEV</a:t>
            </a:r>
            <a:r>
              <a:rPr lang="fr-CA" sz="900" baseline="30000" dirty="0"/>
              <a:t>48-49</a:t>
            </a:r>
            <a:r>
              <a:rPr lang="fr-CA" sz="900" dirty="0"/>
              <a:t>. </a:t>
            </a:r>
          </a:p>
          <a:p>
            <a:r>
              <a:rPr lang="fr-CA" sz="900" dirty="0"/>
              <a:t>Ainsi, il est de plus en plus fréquemment question d’un phénomène nommé </a:t>
            </a:r>
            <a:r>
              <a:rPr lang="fr-CA" sz="900" b="1" i="1" dirty="0"/>
              <a:t>l’hésitation à la vaccination</a:t>
            </a:r>
            <a:r>
              <a:rPr lang="fr-CA" sz="900" baseline="30000" dirty="0"/>
              <a:t>50-52</a:t>
            </a:r>
            <a:r>
              <a:rPr lang="fr-CA" sz="900" dirty="0"/>
              <a:t>. En effet, plutôt que de répartir les individus  en  deux  groupes  distincts (ceux  qui  acceptent  la  vaccination  et  ceux  qui  la refusent), les recherches récentes représentent l’acceptation de la vaccination sur un continuum allant des individus qui refusent fermement toute vaccination à ceux qui en font la demande  active.  </a:t>
            </a:r>
          </a:p>
          <a:p>
            <a:r>
              <a:rPr lang="fr-CA" sz="900" dirty="0"/>
              <a:t>Entre  les  deux  se  situerait  un  groupe  intermédiaire :  les  individus « hésitants » par rapport à la vaccination</a:t>
            </a:r>
            <a:r>
              <a:rPr lang="fr-CA" sz="900" baseline="30000" dirty="0"/>
              <a:t>53-54</a:t>
            </a:r>
            <a:r>
              <a:rPr lang="fr-CA" sz="900" dirty="0"/>
              <a:t>. Ceux-ci peuvent refuser certains vaccins et en accepter d’autres, retarder la vaccination de leur(s) enfant(s) ou suivre les recommandations vaccinales des autorités de santé, tout en ayant des craintes et doutes importants</a:t>
            </a:r>
            <a:r>
              <a:rPr lang="fr-CA" sz="900" baseline="30000" dirty="0"/>
              <a:t>54-56</a:t>
            </a:r>
            <a:r>
              <a:rPr lang="fr-CA" sz="900" dirty="0"/>
              <a:t>.</a:t>
            </a:r>
          </a:p>
          <a:p>
            <a:endParaRPr lang="fr-CA" sz="900"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2</a:t>
            </a:fld>
            <a:endParaRPr lang="en-CA"/>
          </a:p>
        </p:txBody>
      </p:sp>
    </p:spTree>
    <p:extLst>
      <p:ext uri="{BB962C8B-B14F-4D97-AF65-F5344CB8AC3E}">
        <p14:creationId xmlns:p14="http://schemas.microsoft.com/office/powerpoint/2010/main" val="11566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FR" b="1" dirty="0"/>
              <a:t>Mettre en pratique quelques stratégies communicationnelles qui contribuent à la mise en place d’une relation de partenariat</a:t>
            </a:r>
            <a:endParaRPr lang="fr-CA" b="1" dirty="0"/>
          </a:p>
          <a:p>
            <a:r>
              <a:rPr lang="fr-FR" dirty="0"/>
              <a:t> </a:t>
            </a:r>
            <a:endParaRPr lang="fr-CA" dirty="0"/>
          </a:p>
          <a:p>
            <a:pPr marL="179470" indent="-179470">
              <a:buFont typeface="Arial" pitchFamily="34" charset="0"/>
              <a:buChar char="•"/>
            </a:pPr>
            <a:r>
              <a:rPr lang="fr-FR" dirty="0"/>
              <a:t>Prêter</a:t>
            </a:r>
            <a:r>
              <a:rPr lang="fr-FR" baseline="0" dirty="0"/>
              <a:t> attention à</a:t>
            </a:r>
            <a:r>
              <a:rPr lang="fr-FR" dirty="0"/>
              <a:t> sa communication non</a:t>
            </a:r>
            <a:r>
              <a:rPr lang="fr-FR" baseline="0" dirty="0"/>
              <a:t> </a:t>
            </a:r>
            <a:r>
              <a:rPr lang="fr-FR" dirty="0"/>
              <a:t>verbale (contact visuel,</a:t>
            </a:r>
            <a:r>
              <a:rPr lang="fr-FR" baseline="0" dirty="0"/>
              <a:t> </a:t>
            </a:r>
            <a:r>
              <a:rPr lang="fr-FR" dirty="0"/>
              <a:t>position du corps,</a:t>
            </a:r>
            <a:r>
              <a:rPr lang="fr-FR" baseline="0" dirty="0"/>
              <a:t> </a:t>
            </a:r>
            <a:r>
              <a:rPr lang="fr-FR" dirty="0"/>
              <a:t>gestuelle).</a:t>
            </a:r>
            <a:endParaRPr lang="fr-CA" dirty="0"/>
          </a:p>
          <a:p>
            <a:pPr marL="179470" indent="-179470">
              <a:buFont typeface="Arial" pitchFamily="34" charset="0"/>
              <a:buChar char="•"/>
            </a:pPr>
            <a:r>
              <a:rPr lang="fr-FR" dirty="0"/>
              <a:t>Ralentir le débit;</a:t>
            </a:r>
            <a:r>
              <a:rPr lang="fr-FR" baseline="0" dirty="0"/>
              <a:t> cela</a:t>
            </a:r>
            <a:r>
              <a:rPr lang="fr-FR" dirty="0"/>
              <a:t> indiquera au patient l’importance que vous accordez à la discussion sur la vaccination.</a:t>
            </a:r>
          </a:p>
          <a:p>
            <a:pPr marL="179470" indent="-179470">
              <a:buFont typeface="Arial" pitchFamily="34" charset="0"/>
              <a:buChar char="•"/>
            </a:pPr>
            <a:endParaRPr lang="fr-FR" dirty="0"/>
          </a:p>
          <a:p>
            <a:pPr marL="0" indent="0">
              <a:buFont typeface="Arial" pitchFamily="34" charset="0"/>
              <a:buNone/>
            </a:pPr>
            <a:r>
              <a:rPr lang="fr-FR" dirty="0"/>
              <a:t>Pour la question de la mortalité il faut savoir que:</a:t>
            </a:r>
          </a:p>
          <a:p>
            <a:pPr marL="268288" indent="-90488" fontAlgn="auto">
              <a:spcBef>
                <a:spcPts val="0"/>
              </a:spcBef>
              <a:spcAft>
                <a:spcPts val="0"/>
              </a:spcAft>
              <a:buFont typeface="Arial" pitchFamily="34" charset="0"/>
              <a:buChar char="•"/>
              <a:defRPr/>
            </a:pPr>
            <a:r>
              <a:rPr lang="fr-CA" sz="1200" b="0" i="0" dirty="0">
                <a:solidFill>
                  <a:srgbClr val="FFFFFF"/>
                </a:solidFill>
                <a:latin typeface="Candara" pitchFamily="18" charset="0"/>
              </a:rPr>
              <a:t>Aucun décès n’a été causé par le vaccin</a:t>
            </a:r>
            <a:endParaRPr lang="en-US" sz="1200" dirty="0">
              <a:solidFill>
                <a:schemeClr val="bg1"/>
              </a:solidFill>
              <a:latin typeface="Candara"/>
              <a:cs typeface="Candara"/>
            </a:endParaRPr>
          </a:p>
          <a:p>
            <a:pPr marL="268288" indent="-90488" fontAlgn="auto">
              <a:spcBef>
                <a:spcPts val="0"/>
              </a:spcBef>
              <a:spcAft>
                <a:spcPts val="0"/>
              </a:spcAft>
              <a:buFont typeface="Arial" pitchFamily="34" charset="0"/>
              <a:buChar char="•"/>
              <a:defRPr/>
            </a:pPr>
            <a:r>
              <a:rPr lang="fr-CA" sz="1200" b="0" i="0" dirty="0">
                <a:solidFill>
                  <a:srgbClr val="FFFFFF"/>
                </a:solidFill>
                <a:latin typeface="Candara" pitchFamily="18" charset="0"/>
              </a:rPr>
              <a:t>Les décès étaient attribuables à des causes fréquentes dans ce groupe d’âge particulier </a:t>
            </a:r>
            <a:br>
              <a:rPr lang="en" sz="1200" dirty="0"/>
            </a:br>
            <a:r>
              <a:rPr lang="fr-CA" sz="1200" b="0" i="0" dirty="0">
                <a:solidFill>
                  <a:srgbClr val="FFFFFF"/>
                </a:solidFill>
                <a:latin typeface="Candara" pitchFamily="18" charset="0"/>
              </a:rPr>
              <a:t>(p. ex., surdose, suicide, accident de véhicule, embolie pulmonaire)</a:t>
            </a:r>
            <a:endParaRPr lang="en-US" sz="1200" dirty="0">
              <a:solidFill>
                <a:schemeClr val="bg1"/>
              </a:solidFill>
              <a:latin typeface="Candara"/>
              <a:cs typeface="Candara"/>
            </a:endParaRPr>
          </a:p>
          <a:p>
            <a:pPr marL="268288" indent="-90488" fontAlgn="auto">
              <a:spcBef>
                <a:spcPts val="0"/>
              </a:spcBef>
              <a:spcAft>
                <a:spcPts val="0"/>
              </a:spcAft>
              <a:buFont typeface="Arial" pitchFamily="34" charset="0"/>
              <a:buChar char="•"/>
              <a:defRPr/>
            </a:pPr>
            <a:r>
              <a:rPr lang="fr-CA" sz="1200" b="0" i="0" dirty="0">
                <a:solidFill>
                  <a:srgbClr val="FFFFFF"/>
                </a:solidFill>
                <a:latin typeface="Candara" pitchFamily="18" charset="0"/>
              </a:rPr>
              <a:t>Des mécanismes de surveillance sont en place pour examiner les événements indésirables graves : après l’administration de plus de 200 millions de doses, aucun événement indésirable grave ou décès n’a été observé</a:t>
            </a:r>
            <a:endParaRPr lang="en-US" sz="1200" dirty="0">
              <a:solidFill>
                <a:schemeClr val="bg1"/>
              </a:solidFill>
              <a:latin typeface="Candara"/>
              <a:cs typeface="Candara"/>
            </a:endParaRPr>
          </a:p>
          <a:p>
            <a:pPr marL="268288" indent="-90488" fontAlgn="auto">
              <a:spcBef>
                <a:spcPts val="0"/>
              </a:spcBef>
              <a:spcAft>
                <a:spcPts val="0"/>
              </a:spcAft>
              <a:buFont typeface="Arial" pitchFamily="34" charset="0"/>
              <a:buChar char="•"/>
              <a:defRPr/>
            </a:pPr>
            <a:r>
              <a:rPr lang="fr-CA" sz="1200" b="0" i="0" dirty="0">
                <a:solidFill>
                  <a:srgbClr val="FFFFFF"/>
                </a:solidFill>
                <a:latin typeface="Candara" pitchFamily="18" charset="0"/>
              </a:rPr>
              <a:t>Le site http://</a:t>
            </a:r>
            <a:r>
              <a:rPr lang="fr-CA" sz="1200" b="0" i="0" dirty="0" err="1">
                <a:solidFill>
                  <a:srgbClr val="FFFFFF"/>
                </a:solidFill>
                <a:latin typeface="Candara" pitchFamily="18" charset="0"/>
              </a:rPr>
              <a:t>infovph.ca</a:t>
            </a:r>
            <a:r>
              <a:rPr lang="fr-CA" sz="1200" b="0" i="0" dirty="0">
                <a:solidFill>
                  <a:srgbClr val="FFFFFF"/>
                </a:solidFill>
                <a:latin typeface="Candara" pitchFamily="18" charset="0"/>
              </a:rPr>
              <a:t> est une bonne ressource pour les patients </a:t>
            </a:r>
          </a:p>
          <a:p>
            <a:pPr marL="171450" indent="-171450">
              <a:buFont typeface="Arial"/>
              <a:buChar char="•"/>
            </a:pPr>
            <a:endParaRPr lang="fr-FR" dirty="0"/>
          </a:p>
          <a:p>
            <a:endParaRPr lang="fr-CA"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14</a:t>
            </a:fld>
            <a:endParaRPr lang="en-CA"/>
          </a:p>
        </p:txBody>
      </p:sp>
    </p:spTree>
    <p:extLst>
      <p:ext uri="{BB962C8B-B14F-4D97-AF65-F5344CB8AC3E}">
        <p14:creationId xmlns:p14="http://schemas.microsoft.com/office/powerpoint/2010/main" val="311508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Nature des obstacles à l’acceptation de la vaccination les plus fréquents (cognitive ou affective)</a:t>
            </a:r>
            <a:endParaRPr lang="fr-CA" dirty="0"/>
          </a:p>
          <a:p>
            <a:r>
              <a:rPr lang="fr-FR" dirty="0"/>
              <a:t> </a:t>
            </a:r>
            <a:endParaRPr lang="fr-CA" dirty="0"/>
          </a:p>
          <a:p>
            <a:r>
              <a:rPr lang="fr-FR" dirty="0"/>
              <a:t>Plusieurs obstacles peuvent freiner l’acceptation du vaccin par le patient et rendre la tâche du clinicien plus ardue. Ce dernier doit donc tenter d’identifier rapidement la nature des obstacles (affective ou cognitive) et y répondre de façon appropriée, soit en utilisant des stratégies communicationnelles affectives ou cognitives adaptées à la spécificité des objections.</a:t>
            </a:r>
            <a:endParaRPr lang="fr-CA" dirty="0"/>
          </a:p>
          <a:p>
            <a:endParaRPr lang="fr-CA" dirty="0"/>
          </a:p>
          <a:p>
            <a:endParaRPr lang="en-CA"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15</a:t>
            </a:fld>
            <a:endParaRPr lang="en-CA"/>
          </a:p>
        </p:txBody>
      </p:sp>
    </p:spTree>
    <p:extLst>
      <p:ext uri="{BB962C8B-B14F-4D97-AF65-F5344CB8AC3E}">
        <p14:creationId xmlns:p14="http://schemas.microsoft.com/office/powerpoint/2010/main" val="2922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274">
              <a:defRPr/>
            </a:pPr>
            <a:r>
              <a:rPr lang="fr-FR" b="1" dirty="0"/>
              <a:t>Mettre en pratique quelques stratégies communicationnelles qui contribuent à la mise en place d’une relation de partenariat</a:t>
            </a:r>
          </a:p>
          <a:p>
            <a:pPr defTabSz="939274">
              <a:defRPr/>
            </a:pPr>
            <a:endParaRPr lang="fr-CA" b="1" dirty="0"/>
          </a:p>
          <a:p>
            <a:pPr marL="176114" indent="-176114">
              <a:buFont typeface="Arial" pitchFamily="34" charset="0"/>
              <a:buChar char="•"/>
            </a:pPr>
            <a:r>
              <a:rPr lang="fr-FR" dirty="0"/>
              <a:t>Poser une question ouverte sur la vaccination.</a:t>
            </a:r>
            <a:endParaRPr lang="fr-CA" dirty="0"/>
          </a:p>
          <a:p>
            <a:pPr marL="176114" indent="-176114">
              <a:buFont typeface="Arial" pitchFamily="34" charset="0"/>
              <a:buChar char="•"/>
            </a:pPr>
            <a:r>
              <a:rPr lang="fr-FR" dirty="0"/>
              <a:t>Laisser un temps de réponse suffisant au patient pour qu’il puisse exprimer son opinion. Essayer de ne pas l’interrompre.</a:t>
            </a:r>
            <a:r>
              <a:rPr lang="fr-FR" baseline="0" dirty="0"/>
              <a:t> Cela </a:t>
            </a:r>
            <a:r>
              <a:rPr lang="fr-FR" dirty="0"/>
              <a:t>contribue à faire en sorte que le patient perçoive son point de vue comme étant important pour le clinicien. C’est une marque de respect.</a:t>
            </a:r>
            <a:endParaRPr lang="fr-CA" dirty="0"/>
          </a:p>
          <a:p>
            <a:r>
              <a:rPr lang="fr-FR" dirty="0"/>
              <a:t> </a:t>
            </a:r>
            <a:endParaRPr lang="fr-CA"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16</a:t>
            </a:fld>
            <a:endParaRPr lang="en-CA"/>
          </a:p>
        </p:txBody>
      </p:sp>
    </p:spTree>
    <p:extLst>
      <p:ext uri="{BB962C8B-B14F-4D97-AF65-F5344CB8AC3E}">
        <p14:creationId xmlns:p14="http://schemas.microsoft.com/office/powerpoint/2010/main" val="385644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Mettre en pratique quelques stratégies communicationnelles qui contribuent à la mise en place d’une relation de partenariat</a:t>
            </a:r>
            <a:endParaRPr lang="fr-CA" b="1" dirty="0"/>
          </a:p>
          <a:p>
            <a:r>
              <a:rPr lang="fr-FR" dirty="0"/>
              <a:t> </a:t>
            </a:r>
            <a:endParaRPr lang="fr-CA" dirty="0"/>
          </a:p>
          <a:p>
            <a:pPr marL="176114" indent="-176114">
              <a:buFont typeface="Arial" pitchFamily="34" charset="0"/>
              <a:buChar char="•"/>
            </a:pPr>
            <a:r>
              <a:rPr lang="fr-FR" dirty="0"/>
              <a:t>Prêter</a:t>
            </a:r>
            <a:r>
              <a:rPr lang="fr-FR" baseline="0" dirty="0"/>
              <a:t> attention à</a:t>
            </a:r>
            <a:r>
              <a:rPr lang="fr-FR" dirty="0"/>
              <a:t> sa communication non</a:t>
            </a:r>
            <a:r>
              <a:rPr lang="fr-FR" baseline="0" dirty="0"/>
              <a:t> </a:t>
            </a:r>
            <a:r>
              <a:rPr lang="fr-FR" dirty="0"/>
              <a:t>verbale (contact visuel,</a:t>
            </a:r>
            <a:r>
              <a:rPr lang="fr-FR" baseline="0" dirty="0"/>
              <a:t> </a:t>
            </a:r>
            <a:r>
              <a:rPr lang="fr-FR" dirty="0"/>
              <a:t>position du corps,</a:t>
            </a:r>
            <a:r>
              <a:rPr lang="fr-FR" baseline="0" dirty="0"/>
              <a:t> </a:t>
            </a:r>
            <a:r>
              <a:rPr lang="fr-FR" dirty="0"/>
              <a:t>gestuelle).</a:t>
            </a:r>
            <a:endParaRPr lang="fr-CA" dirty="0"/>
          </a:p>
          <a:p>
            <a:pPr marL="176114" indent="-176114">
              <a:buFont typeface="Arial" pitchFamily="34" charset="0"/>
              <a:buChar char="•"/>
            </a:pPr>
            <a:r>
              <a:rPr lang="fr-FR" dirty="0"/>
              <a:t>Ralentir le débit;</a:t>
            </a:r>
            <a:r>
              <a:rPr lang="fr-FR" baseline="0" dirty="0"/>
              <a:t> cela</a:t>
            </a:r>
            <a:r>
              <a:rPr lang="fr-FR" dirty="0"/>
              <a:t> indiquera au patient l’importance que vous accordez à la discussion sur la vaccination.</a:t>
            </a:r>
          </a:p>
          <a:p>
            <a:endParaRPr lang="fr-CA"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17</a:t>
            </a:fld>
            <a:endParaRPr lang="en-CA"/>
          </a:p>
        </p:txBody>
      </p:sp>
    </p:spTree>
    <p:extLst>
      <p:ext uri="{BB962C8B-B14F-4D97-AF65-F5344CB8AC3E}">
        <p14:creationId xmlns:p14="http://schemas.microsoft.com/office/powerpoint/2010/main" val="311508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pPr defTabSz="465887" eaLnBrk="0" fontAlgn="base" hangingPunct="0">
              <a:spcBef>
                <a:spcPct val="30000"/>
              </a:spcBef>
              <a:spcAft>
                <a:spcPct val="0"/>
              </a:spcAft>
              <a:defRPr/>
            </a:pPr>
            <a:r>
              <a:rPr lang="fr-CA" sz="1500" dirty="0">
                <a:latin typeface="+mn-lt" pitchFamily="18" charset="0"/>
              </a:rPr>
              <a:t>La plupart des parents pensent qu’ils leur reviennent de décider si leur enfant devrait ou non recevoir un vaccin contre les ITS, mais leur malaise face à la vaccination de leur préadolescent ou adolescent est considéré comme une barrière à la vaccination contre le VPH</a:t>
            </a:r>
            <a:r>
              <a:rPr lang="fr-CA" sz="1500" baseline="30000" dirty="0">
                <a:latin typeface="+mn-lt" pitchFamily="18" charset="0"/>
              </a:rPr>
              <a:t>1,3</a:t>
            </a:r>
            <a:r>
              <a:rPr lang="fr-CA" sz="1500" dirty="0">
                <a:latin typeface="+mn-lt" pitchFamily="18" charset="0"/>
              </a:rPr>
              <a:t>. De plus, selon les parents, ce sont les médecins qui peuvent avoir le plus d’influence sur leur décision de faire vacciner leur enfant</a:t>
            </a:r>
            <a:r>
              <a:rPr lang="fr-CA" sz="1500" baseline="30000" dirty="0">
                <a:latin typeface="+mn-lt" pitchFamily="18" charset="0"/>
              </a:rPr>
              <a:t>2</a:t>
            </a:r>
            <a:r>
              <a:rPr lang="fr-CA" sz="1500" dirty="0"/>
              <a:t>.</a:t>
            </a:r>
          </a:p>
          <a:p>
            <a:endParaRPr lang="en-CA" sz="1500" dirty="0">
              <a:ea typeface="MS PGothic" pitchFamily="34" charset="-128"/>
              <a:cs typeface="ＭＳ Ｐゴシック" charset="0"/>
            </a:endParaRPr>
          </a:p>
          <a:p>
            <a:r>
              <a:rPr lang="fr-CA" sz="1500" dirty="0">
                <a:latin typeface="+mn-lt" pitchFamily="18" charset="0"/>
              </a:rPr>
              <a:t>L’information peut permettre aux parents d’accepter la vaccination contre le VPH. Le degré d’acceptation de parents avec des enfants de 10 à 15 ans a été évalué en leur posant la question suivante : « Voulez-vous que votre enfant soit vacciné contre le VPH? ». Les parents ont répondu à un questionnaire avant et après avoir lu une fiche d’une page sur les infections par le VPH, qui parlait de la prévalence de l’infection, de son mode de transmission et de la gravité des séquelles</a:t>
            </a:r>
            <a:r>
              <a:rPr lang="fr-CA" sz="1500" baseline="30000" dirty="0">
                <a:latin typeface="+mn-lt" pitchFamily="18" charset="0"/>
              </a:rPr>
              <a:t>2,3</a:t>
            </a:r>
            <a:r>
              <a:rPr lang="fr-CA" sz="1500" dirty="0">
                <a:latin typeface="+mn-lt" pitchFamily="18" charset="0"/>
              </a:rPr>
              <a:t> </a:t>
            </a:r>
            <a:r>
              <a:rPr lang="fr-CA" sz="1500" dirty="0"/>
              <a:t>.</a:t>
            </a:r>
          </a:p>
          <a:p>
            <a:endParaRPr lang="en-CA" sz="1500" dirty="0">
              <a:ea typeface="MS PGothic" pitchFamily="34" charset="-128"/>
              <a:cs typeface="ＭＳ Ｐゴシック" charset="0"/>
            </a:endParaRPr>
          </a:p>
          <a:p>
            <a:r>
              <a:rPr lang="fr-CA" sz="1500" dirty="0">
                <a:latin typeface="+mn-lt" pitchFamily="18" charset="0"/>
              </a:rPr>
              <a:t>Avant cette lecture, 55 % des parents étaient favorables au vaccin pour leur enfant, 23 % s’y opposaient et 22 % n’avaient aucune certitude. Après la lecture sur le VPH et le vaccin contre le VPH, la vaccination était acceptée par 75 % des parents. La différence la plus significative a été observée chez les parents qui n’avaient d’abord aucune certitude à ce sujet</a:t>
            </a:r>
            <a:r>
              <a:rPr lang="fr-CA" sz="1500" baseline="30000" dirty="0">
                <a:latin typeface="+mn-lt" pitchFamily="18" charset="0"/>
              </a:rPr>
              <a:t>2,3</a:t>
            </a:r>
            <a:r>
              <a:rPr lang="fr-CA" sz="1500" dirty="0">
                <a:latin typeface="+mn-lt" pitchFamily="18" charset="0"/>
              </a:rPr>
              <a:t>. </a:t>
            </a:r>
          </a:p>
          <a:p>
            <a:endParaRPr lang="en-CA" dirty="0">
              <a:solidFill>
                <a:srgbClr val="EFDFBB"/>
              </a:solidFill>
              <a:ea typeface="MS PGothic" pitchFamily="34" charset="-128"/>
              <a:cs typeface="ＭＳ Ｐゴシック" charset="0"/>
            </a:endParaRPr>
          </a:p>
          <a:p>
            <a:r>
              <a:rPr lang="fr-CA" b="1" dirty="0">
                <a:solidFill>
                  <a:srgbClr val="000000"/>
                </a:solidFill>
              </a:rPr>
              <a:t>Références </a:t>
            </a:r>
          </a:p>
          <a:p>
            <a:pPr marL="232943" indent="-232943" defTabSz="465887" eaLnBrk="0" fontAlgn="base" hangingPunct="0">
              <a:spcBef>
                <a:spcPct val="30000"/>
              </a:spcBef>
              <a:spcAft>
                <a:spcPct val="0"/>
              </a:spcAft>
              <a:buFont typeface="+mj-lt"/>
              <a:buAutoNum type="arabicPeriod"/>
              <a:defRPr/>
            </a:pPr>
            <a:r>
              <a:rPr lang="fr-CA" dirty="0">
                <a:latin typeface="+mn-lt" pitchFamily="18" charset="0"/>
              </a:rPr>
              <a:t>Mays RM, Sturm LA, and Zimet GD. Parental perspectives on vaccinating children against sexually transmitted infections. Soc Sci Med. 2004;58:1405-13.</a:t>
            </a:r>
          </a:p>
          <a:p>
            <a:pPr marL="232943" indent="-232943" defTabSz="465887" eaLnBrk="0" fontAlgn="base" hangingPunct="0">
              <a:spcBef>
                <a:spcPct val="30000"/>
              </a:spcBef>
              <a:spcAft>
                <a:spcPct val="0"/>
              </a:spcAft>
              <a:buFont typeface="+mj-lt"/>
              <a:buAutoNum type="arabicPeriod"/>
              <a:defRPr/>
            </a:pPr>
            <a:r>
              <a:rPr lang="fr-CA" dirty="0">
                <a:latin typeface="+mn-lt" pitchFamily="18" charset="0"/>
              </a:rPr>
              <a:t>Davis K, Dickman ED, Ferris D, et al. Human papillomavirus vaccine acceptability among parents of 10- to 15-year-old adolescents. J Lower Gen Tract Dis 2004; 8:188–94.</a:t>
            </a:r>
          </a:p>
          <a:p>
            <a:pPr marL="232943" indent="-232943" defTabSz="465887" eaLnBrk="0" fontAlgn="base" hangingPunct="0">
              <a:spcBef>
                <a:spcPct val="30000"/>
              </a:spcBef>
              <a:spcAft>
                <a:spcPct val="0"/>
              </a:spcAft>
              <a:buFont typeface="+mj-lt"/>
              <a:buAutoNum type="arabicPeriod"/>
              <a:defRPr/>
            </a:pPr>
            <a:r>
              <a:rPr lang="fr-CA" dirty="0">
                <a:latin typeface="+mn-lt" pitchFamily="18" charset="0"/>
              </a:rPr>
              <a:t>Zimet GD. Understanding and overcoming barriers to human papillomavirus vaccine acceptance. Curr Opin Obstet Gynecol. 2006;18:s23-s28.</a:t>
            </a:r>
          </a:p>
          <a:p>
            <a:endParaRPr lang="en-CA" b="1" dirty="0"/>
          </a:p>
        </p:txBody>
      </p:sp>
      <p:sp>
        <p:nvSpPr>
          <p:cNvPr id="4" name="Slide Number Placeholder 3"/>
          <p:cNvSpPr>
            <a:spLocks noGrp="1"/>
          </p:cNvSpPr>
          <p:nvPr>
            <p:ph type="sldNum" sz="quarter" idx="10"/>
          </p:nvPr>
        </p:nvSpPr>
        <p:spPr/>
        <p:txBody>
          <a:bodyPr/>
          <a:lstStyle/>
          <a:p>
            <a:pPr>
              <a:defRPr/>
            </a:pPr>
            <a:fld id="{0CD23100-52BA-4CA8-939C-1B69F748F986}" type="slidenum">
              <a:rPr lang="en-US" smtClean="0"/>
              <a:pPr>
                <a:defRPr/>
              </a:pPr>
              <a:t>18</a:t>
            </a:fld>
            <a:endParaRPr lang="en-US" dirty="0"/>
          </a:p>
        </p:txBody>
      </p:sp>
    </p:spTree>
    <p:extLst>
      <p:ext uri="{BB962C8B-B14F-4D97-AF65-F5344CB8AC3E}">
        <p14:creationId xmlns:p14="http://schemas.microsoft.com/office/powerpoint/2010/main" val="124641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D6E93E-A933-920E-1A1C-9EB1DF42C4FC}"/>
              </a:ext>
            </a:extLst>
          </p:cNvPr>
          <p:cNvSpPr>
            <a:spLocks noGrp="1" noChangeArrowheads="1"/>
          </p:cNvSpPr>
          <p:nvPr>
            <p:ph type="sldNum" sz="quarter" idx="5"/>
          </p:nvPr>
        </p:nvSpPr>
        <p:spPr>
          <a:ln/>
        </p:spPr>
        <p:txBody>
          <a:bodyPr/>
          <a:lstStyle/>
          <a:p>
            <a:fld id="{810E0041-9F68-DC47-B45C-5867B6BBAB8E}" type="slidenum">
              <a:rPr lang="fr-CH" altLang="fr-FR"/>
              <a:pPr/>
              <a:t>19</a:t>
            </a:fld>
            <a:endParaRPr lang="fr-CH" altLang="fr-FR"/>
          </a:p>
        </p:txBody>
      </p:sp>
      <p:sp>
        <p:nvSpPr>
          <p:cNvPr id="700418" name="Rectangle 7">
            <a:extLst>
              <a:ext uri="{FF2B5EF4-FFF2-40B4-BE49-F238E27FC236}">
                <a16:creationId xmlns:a16="http://schemas.microsoft.com/office/drawing/2014/main" id="{F91D5EE6-B644-305B-EE82-CAB0E1331C3B}"/>
              </a:ext>
            </a:extLst>
          </p:cNvPr>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9" rIns="99038" bIns="49519" anchor="b"/>
          <a:lstStyle>
            <a:lvl1pPr defTabSz="990600">
              <a:defRPr sz="2400">
                <a:solidFill>
                  <a:schemeClr val="tx1"/>
                </a:solidFill>
                <a:latin typeface="Times New Roman" panose="02020603050405020304" pitchFamily="18" charset="0"/>
              </a:defRPr>
            </a:lvl1pPr>
            <a:lvl2pPr marL="804863" indent="-311150" defTabSz="990600">
              <a:defRPr sz="2400">
                <a:solidFill>
                  <a:schemeClr val="tx1"/>
                </a:solidFill>
                <a:latin typeface="Times New Roman" panose="02020603050405020304" pitchFamily="18" charset="0"/>
              </a:defRPr>
            </a:lvl2pPr>
            <a:lvl3pPr marL="1238250" indent="-247650" defTabSz="990600">
              <a:defRPr sz="2400">
                <a:solidFill>
                  <a:schemeClr val="tx1"/>
                </a:solidFill>
                <a:latin typeface="Times New Roman" panose="02020603050405020304" pitchFamily="18" charset="0"/>
              </a:defRPr>
            </a:lvl3pPr>
            <a:lvl4pPr marL="1733550" indent="-249238" defTabSz="990600">
              <a:defRPr sz="2400">
                <a:solidFill>
                  <a:schemeClr val="tx1"/>
                </a:solidFill>
                <a:latin typeface="Times New Roman" panose="02020603050405020304" pitchFamily="18" charset="0"/>
              </a:defRPr>
            </a:lvl4pPr>
            <a:lvl5pPr marL="2228850" indent="-247650" defTabSz="990600">
              <a:defRPr sz="2400">
                <a:solidFill>
                  <a:schemeClr val="tx1"/>
                </a:solidFill>
                <a:latin typeface="Times New Roman" panose="02020603050405020304" pitchFamily="18" charset="0"/>
              </a:defRPr>
            </a:lvl5pPr>
            <a:lvl6pPr marL="2686050" indent="-247650" defTabSz="990600" fontAlgn="base">
              <a:spcBef>
                <a:spcPct val="0"/>
              </a:spcBef>
              <a:spcAft>
                <a:spcPct val="0"/>
              </a:spcAft>
              <a:defRPr sz="2400">
                <a:solidFill>
                  <a:schemeClr val="tx1"/>
                </a:solidFill>
                <a:latin typeface="Times New Roman" panose="02020603050405020304" pitchFamily="18" charset="0"/>
              </a:defRPr>
            </a:lvl6pPr>
            <a:lvl7pPr marL="3143250" indent="-247650" defTabSz="990600" fontAlgn="base">
              <a:spcBef>
                <a:spcPct val="0"/>
              </a:spcBef>
              <a:spcAft>
                <a:spcPct val="0"/>
              </a:spcAft>
              <a:defRPr sz="2400">
                <a:solidFill>
                  <a:schemeClr val="tx1"/>
                </a:solidFill>
                <a:latin typeface="Times New Roman" panose="02020603050405020304" pitchFamily="18" charset="0"/>
              </a:defRPr>
            </a:lvl7pPr>
            <a:lvl8pPr marL="3600450" indent="-247650" defTabSz="990600" fontAlgn="base">
              <a:spcBef>
                <a:spcPct val="0"/>
              </a:spcBef>
              <a:spcAft>
                <a:spcPct val="0"/>
              </a:spcAft>
              <a:defRPr sz="2400">
                <a:solidFill>
                  <a:schemeClr val="tx1"/>
                </a:solidFill>
                <a:latin typeface="Times New Roman" panose="02020603050405020304" pitchFamily="18" charset="0"/>
              </a:defRPr>
            </a:lvl8pPr>
            <a:lvl9pPr marL="4057650" indent="-247650" defTabSz="990600" fontAlgn="base">
              <a:spcBef>
                <a:spcPct val="0"/>
              </a:spcBef>
              <a:spcAft>
                <a:spcPct val="0"/>
              </a:spcAft>
              <a:defRPr sz="2400">
                <a:solidFill>
                  <a:schemeClr val="tx1"/>
                </a:solidFill>
                <a:latin typeface="Times New Roman" panose="02020603050405020304" pitchFamily="18" charset="0"/>
              </a:defRPr>
            </a:lvl9pPr>
          </a:lstStyle>
          <a:p>
            <a:pPr algn="r"/>
            <a:fld id="{E4CF718B-4EE3-6441-910A-218D4A07CF6B}" type="slidenum">
              <a:rPr lang="en-CA" altLang="fr-FR" sz="1300">
                <a:latin typeface="Arial" panose="020B0604020202020204" pitchFamily="34" charset="0"/>
                <a:cs typeface="Arial" panose="020B0604020202020204" pitchFamily="34" charset="0"/>
              </a:rPr>
              <a:pPr algn="r"/>
              <a:t>19</a:t>
            </a:fld>
            <a:endParaRPr lang="en-CA" altLang="fr-FR" sz="1300">
              <a:latin typeface="Arial" panose="020B0604020202020204" pitchFamily="34" charset="0"/>
              <a:cs typeface="Arial" panose="020B0604020202020204" pitchFamily="34" charset="0"/>
            </a:endParaRPr>
          </a:p>
        </p:txBody>
      </p:sp>
      <p:sp>
        <p:nvSpPr>
          <p:cNvPr id="700419" name="Rectangle 2">
            <a:extLst>
              <a:ext uri="{FF2B5EF4-FFF2-40B4-BE49-F238E27FC236}">
                <a16:creationId xmlns:a16="http://schemas.microsoft.com/office/drawing/2014/main" id="{7699EF06-5CE9-74D9-7B6D-F067BD0E0041}"/>
              </a:ext>
            </a:extLst>
          </p:cNvPr>
          <p:cNvSpPr>
            <a:spLocks noGrp="1" noRot="1" noChangeAspect="1" noChangeArrowheads="1" noTextEdit="1"/>
          </p:cNvSpPr>
          <p:nvPr>
            <p:ph type="sldImg"/>
          </p:nvPr>
        </p:nvSpPr>
        <p:spPr>
          <a:ln/>
        </p:spPr>
      </p:sp>
      <p:sp>
        <p:nvSpPr>
          <p:cNvPr id="700420" name="Rectangle 3">
            <a:extLst>
              <a:ext uri="{FF2B5EF4-FFF2-40B4-BE49-F238E27FC236}">
                <a16:creationId xmlns:a16="http://schemas.microsoft.com/office/drawing/2014/main" id="{5C8A6A14-8303-5C50-306F-BA44C52ABF71}"/>
              </a:ext>
            </a:extLst>
          </p:cNvPr>
          <p:cNvSpPr>
            <a:spLocks noGrp="1" noChangeArrowheads="1"/>
          </p:cNvSpPr>
          <p:nvPr>
            <p:ph type="body" idx="1"/>
          </p:nvPr>
        </p:nvSpPr>
        <p:spPr>
          <a:xfrm>
            <a:off x="711200" y="4862513"/>
            <a:ext cx="5676900" cy="4605337"/>
          </a:xfrm>
        </p:spPr>
        <p:txBody>
          <a:bodyPr/>
          <a:lstStyle/>
          <a:p>
            <a:pPr marL="228600" indent="-228600"/>
            <a:r>
              <a:rPr lang="en-CA" altLang="fr-FR" sz="1000" u="sng"/>
              <a:t>Speaker’s Notes</a:t>
            </a:r>
          </a:p>
          <a:p>
            <a:pPr marL="228600" indent="-228600">
              <a:spcBef>
                <a:spcPct val="0"/>
              </a:spcBef>
            </a:pPr>
            <a:r>
              <a:rPr lang="en-CA" altLang="fr-FR" sz="1000"/>
              <a:t>Patients are making decisions under conditions of uncertainty, ambiguity or unpredictability. </a:t>
            </a:r>
          </a:p>
          <a:p>
            <a:pPr marL="228600" indent="-228600">
              <a:spcBef>
                <a:spcPct val="0"/>
              </a:spcBef>
            </a:pPr>
            <a:r>
              <a:rPr lang="en-CA" altLang="fr-FR" sz="1000"/>
              <a:t>This can lead them to:</a:t>
            </a:r>
          </a:p>
          <a:p>
            <a:pPr marL="228600" indent="-228600">
              <a:buClr>
                <a:schemeClr val="tx1"/>
              </a:buClr>
              <a:buFontTx/>
              <a:buChar char="•"/>
            </a:pPr>
            <a:r>
              <a:rPr lang="en-CA" altLang="fr-FR" sz="1000"/>
              <a:t>Subjectively appraise risks and benefits</a:t>
            </a:r>
          </a:p>
          <a:p>
            <a:pPr marL="228600" indent="-228600">
              <a:buClr>
                <a:schemeClr val="tx1"/>
              </a:buClr>
              <a:buFontTx/>
              <a:buChar char="•"/>
            </a:pPr>
            <a:r>
              <a:rPr lang="en-CA" altLang="fr-FR" sz="1000"/>
              <a:t>Be more swayed by feelings than facts</a:t>
            </a:r>
          </a:p>
          <a:p>
            <a:pPr marL="228600" indent="-228600">
              <a:buClr>
                <a:schemeClr val="tx1"/>
              </a:buClr>
              <a:buFontTx/>
              <a:buChar char="•"/>
            </a:pPr>
            <a:r>
              <a:rPr lang="en-CA" altLang="fr-FR" sz="1000"/>
              <a:t>Hold an optimistic bias regarding risk</a:t>
            </a:r>
          </a:p>
          <a:p>
            <a:pPr marL="228600" indent="-228600">
              <a:buClr>
                <a:schemeClr val="tx1"/>
              </a:buClr>
              <a:buFontTx/>
              <a:buChar char="•"/>
            </a:pPr>
            <a:r>
              <a:rPr lang="en-CA" altLang="fr-FR" sz="1000"/>
              <a:t>Undervalue pros and overvalue cons</a:t>
            </a:r>
          </a:p>
          <a:p>
            <a:pPr marL="228600" indent="-228600">
              <a:buClr>
                <a:schemeClr val="tx1"/>
              </a:buClr>
              <a:buFontTx/>
              <a:buChar char="•"/>
            </a:pPr>
            <a:r>
              <a:rPr lang="en-CA" altLang="fr-FR" sz="1000"/>
              <a:t>Lack confidence to resolve implementation barriers</a:t>
            </a:r>
          </a:p>
          <a:p>
            <a:pPr marL="228600" indent="-228600">
              <a:spcBef>
                <a:spcPct val="50000"/>
              </a:spcBef>
            </a:pPr>
            <a:r>
              <a:rPr lang="en-CA" altLang="fr-FR" sz="1000"/>
              <a:t>Physician barriers to effective communication include time pressure, complex evidence base, </a:t>
            </a:r>
          </a:p>
          <a:p>
            <a:pPr marL="228600" indent="-228600">
              <a:spcBef>
                <a:spcPct val="0"/>
              </a:spcBef>
            </a:pPr>
            <a:r>
              <a:rPr lang="en-CA" altLang="fr-FR" sz="1000"/>
              <a:t>a knowledge differential and role uncertainty. This this can lead them to:</a:t>
            </a:r>
          </a:p>
          <a:p>
            <a:pPr marL="228600" indent="-228600">
              <a:buClr>
                <a:schemeClr val="tx1"/>
              </a:buClr>
              <a:buFontTx/>
              <a:buChar char="•"/>
            </a:pPr>
            <a:r>
              <a:rPr lang="en-CA" altLang="fr-FR" sz="1000"/>
              <a:t>Transmit lots of words and a sense of hurry</a:t>
            </a:r>
          </a:p>
          <a:p>
            <a:pPr marL="228600" indent="-228600">
              <a:buClr>
                <a:schemeClr val="tx1"/>
              </a:buClr>
              <a:buFontTx/>
              <a:buChar char="•"/>
            </a:pPr>
            <a:r>
              <a:rPr lang="en-CA" altLang="fr-FR" sz="1000"/>
              <a:t>Use evidence and health-risk information for leverage</a:t>
            </a:r>
          </a:p>
          <a:p>
            <a:pPr marL="228600" indent="-228600">
              <a:buClr>
                <a:schemeClr val="tx1"/>
              </a:buClr>
              <a:buFontTx/>
              <a:buChar char="•"/>
            </a:pPr>
            <a:r>
              <a:rPr lang="en-CA" altLang="fr-FR" sz="1000"/>
              <a:t>Push for action before patients are ready</a:t>
            </a:r>
          </a:p>
          <a:p>
            <a:pPr marL="228600" indent="-228600">
              <a:buClr>
                <a:schemeClr val="tx1"/>
              </a:buClr>
              <a:buFontTx/>
              <a:buChar char="•"/>
            </a:pPr>
            <a:r>
              <a:rPr lang="en-CA" altLang="fr-FR" sz="1000"/>
              <a:t>Misunderstand patient’s needs for decision-making help</a:t>
            </a:r>
          </a:p>
          <a:p>
            <a:pPr marL="228600" indent="-228600">
              <a:buClr>
                <a:schemeClr val="tx1"/>
              </a:buClr>
              <a:buFontTx/>
              <a:buChar char="•"/>
            </a:pPr>
            <a:r>
              <a:rPr lang="en-CA" altLang="fr-FR" sz="1000"/>
              <a:t>Offer a weak/equivocal recommendation</a:t>
            </a:r>
          </a:p>
          <a:p>
            <a:pPr marL="228600" indent="-228600">
              <a:spcBef>
                <a:spcPct val="50000"/>
              </a:spcBef>
              <a:buClr>
                <a:schemeClr val="tx1"/>
              </a:buClr>
            </a:pPr>
            <a:r>
              <a:rPr lang="en-CA" altLang="fr-FR" sz="1000"/>
              <a:t>Given these barriers, a weak recommendation can be confusing for patients, can complicate </a:t>
            </a:r>
          </a:p>
          <a:p>
            <a:pPr marL="228600" indent="-228600">
              <a:spcBef>
                <a:spcPct val="0"/>
              </a:spcBef>
              <a:buClr>
                <a:schemeClr val="tx1"/>
              </a:buClr>
            </a:pPr>
            <a:r>
              <a:rPr lang="en-CA" altLang="fr-FR" sz="1000"/>
              <a:t>the decision-making process and can lengthen appointments.</a:t>
            </a:r>
          </a:p>
          <a:p>
            <a:pPr marL="228600" indent="-228600"/>
            <a:r>
              <a:rPr lang="en-CA" altLang="fr-FR" sz="1000" u="sng"/>
              <a:t>Reference</a:t>
            </a:r>
          </a:p>
          <a:p>
            <a:pPr marL="228600" indent="-228600">
              <a:spcBef>
                <a:spcPct val="0"/>
              </a:spcBef>
            </a:pPr>
            <a:r>
              <a:rPr lang="en-CA" altLang="fr-FR" sz="1000"/>
              <a:t>Hotz S. The Science of Behavior Change: What is essential to your practice? Presented at the</a:t>
            </a:r>
          </a:p>
          <a:p>
            <a:pPr marL="228600" indent="-228600">
              <a:spcBef>
                <a:spcPct val="0"/>
              </a:spcBef>
            </a:pPr>
            <a:r>
              <a:rPr lang="en-CA" altLang="fr-FR" sz="1000"/>
              <a:t>Canadian Paediatric Society 84</a:t>
            </a:r>
            <a:r>
              <a:rPr lang="en-CA" altLang="fr-FR" sz="1000" baseline="30000"/>
              <a:t>th</a:t>
            </a:r>
            <a:r>
              <a:rPr lang="en-CA" altLang="fr-FR" sz="1000"/>
              <a:t> Annual Conference. June 28, 2007.</a:t>
            </a:r>
          </a:p>
          <a:p>
            <a:pPr marL="228600" indent="-228600"/>
            <a:endParaRPr lang="en-CA" altLang="fr-FR" sz="1000" u="sn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5B419F-09F3-86C5-B440-2FA6153CBCB8}"/>
              </a:ext>
            </a:extLst>
          </p:cNvPr>
          <p:cNvSpPr>
            <a:spLocks noGrp="1" noChangeArrowheads="1"/>
          </p:cNvSpPr>
          <p:nvPr>
            <p:ph type="sldNum" sz="quarter" idx="5"/>
          </p:nvPr>
        </p:nvSpPr>
        <p:spPr>
          <a:ln/>
        </p:spPr>
        <p:txBody>
          <a:bodyPr/>
          <a:lstStyle/>
          <a:p>
            <a:fld id="{FE220906-4483-BD47-AE42-D097C4CB4448}" type="slidenum">
              <a:rPr lang="fr-CH" altLang="fr-FR"/>
              <a:pPr/>
              <a:t>20</a:t>
            </a:fld>
            <a:endParaRPr lang="fr-CH" altLang="fr-FR"/>
          </a:p>
        </p:txBody>
      </p:sp>
      <p:sp>
        <p:nvSpPr>
          <p:cNvPr id="702466" name="Rectangle 7">
            <a:extLst>
              <a:ext uri="{FF2B5EF4-FFF2-40B4-BE49-F238E27FC236}">
                <a16:creationId xmlns:a16="http://schemas.microsoft.com/office/drawing/2014/main" id="{5273D56B-E641-5B0C-4ABC-4F448B1C30C3}"/>
              </a:ext>
            </a:extLst>
          </p:cNvPr>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9" rIns="99038" bIns="49519" anchor="b"/>
          <a:lstStyle>
            <a:lvl1pPr defTabSz="990600">
              <a:defRPr sz="2400">
                <a:solidFill>
                  <a:schemeClr val="tx1"/>
                </a:solidFill>
                <a:latin typeface="Times New Roman" panose="02020603050405020304" pitchFamily="18" charset="0"/>
              </a:defRPr>
            </a:lvl1pPr>
            <a:lvl2pPr marL="804863" indent="-311150" defTabSz="990600">
              <a:defRPr sz="2400">
                <a:solidFill>
                  <a:schemeClr val="tx1"/>
                </a:solidFill>
                <a:latin typeface="Times New Roman" panose="02020603050405020304" pitchFamily="18" charset="0"/>
              </a:defRPr>
            </a:lvl2pPr>
            <a:lvl3pPr marL="1238250" indent="-247650" defTabSz="990600">
              <a:defRPr sz="2400">
                <a:solidFill>
                  <a:schemeClr val="tx1"/>
                </a:solidFill>
                <a:latin typeface="Times New Roman" panose="02020603050405020304" pitchFamily="18" charset="0"/>
              </a:defRPr>
            </a:lvl3pPr>
            <a:lvl4pPr marL="1733550" indent="-249238" defTabSz="990600">
              <a:defRPr sz="2400">
                <a:solidFill>
                  <a:schemeClr val="tx1"/>
                </a:solidFill>
                <a:latin typeface="Times New Roman" panose="02020603050405020304" pitchFamily="18" charset="0"/>
              </a:defRPr>
            </a:lvl4pPr>
            <a:lvl5pPr marL="2228850" indent="-247650" defTabSz="990600">
              <a:defRPr sz="2400">
                <a:solidFill>
                  <a:schemeClr val="tx1"/>
                </a:solidFill>
                <a:latin typeface="Times New Roman" panose="02020603050405020304" pitchFamily="18" charset="0"/>
              </a:defRPr>
            </a:lvl5pPr>
            <a:lvl6pPr marL="2686050" indent="-247650" defTabSz="990600" fontAlgn="base">
              <a:spcBef>
                <a:spcPct val="0"/>
              </a:spcBef>
              <a:spcAft>
                <a:spcPct val="0"/>
              </a:spcAft>
              <a:defRPr sz="2400">
                <a:solidFill>
                  <a:schemeClr val="tx1"/>
                </a:solidFill>
                <a:latin typeface="Times New Roman" panose="02020603050405020304" pitchFamily="18" charset="0"/>
              </a:defRPr>
            </a:lvl6pPr>
            <a:lvl7pPr marL="3143250" indent="-247650" defTabSz="990600" fontAlgn="base">
              <a:spcBef>
                <a:spcPct val="0"/>
              </a:spcBef>
              <a:spcAft>
                <a:spcPct val="0"/>
              </a:spcAft>
              <a:defRPr sz="2400">
                <a:solidFill>
                  <a:schemeClr val="tx1"/>
                </a:solidFill>
                <a:latin typeface="Times New Roman" panose="02020603050405020304" pitchFamily="18" charset="0"/>
              </a:defRPr>
            </a:lvl7pPr>
            <a:lvl8pPr marL="3600450" indent="-247650" defTabSz="990600" fontAlgn="base">
              <a:spcBef>
                <a:spcPct val="0"/>
              </a:spcBef>
              <a:spcAft>
                <a:spcPct val="0"/>
              </a:spcAft>
              <a:defRPr sz="2400">
                <a:solidFill>
                  <a:schemeClr val="tx1"/>
                </a:solidFill>
                <a:latin typeface="Times New Roman" panose="02020603050405020304" pitchFamily="18" charset="0"/>
              </a:defRPr>
            </a:lvl8pPr>
            <a:lvl9pPr marL="4057650" indent="-247650" defTabSz="990600" fontAlgn="base">
              <a:spcBef>
                <a:spcPct val="0"/>
              </a:spcBef>
              <a:spcAft>
                <a:spcPct val="0"/>
              </a:spcAft>
              <a:defRPr sz="2400">
                <a:solidFill>
                  <a:schemeClr val="tx1"/>
                </a:solidFill>
                <a:latin typeface="Times New Roman" panose="02020603050405020304" pitchFamily="18" charset="0"/>
              </a:defRPr>
            </a:lvl9pPr>
          </a:lstStyle>
          <a:p>
            <a:pPr algn="r"/>
            <a:fld id="{2F66AED1-9AC3-7D40-8DFD-E4533F66E909}" type="slidenum">
              <a:rPr lang="en-CA" altLang="fr-FR" sz="1300">
                <a:latin typeface="Arial" panose="020B0604020202020204" pitchFamily="34" charset="0"/>
                <a:cs typeface="Arial" panose="020B0604020202020204" pitchFamily="34" charset="0"/>
              </a:rPr>
              <a:pPr algn="r"/>
              <a:t>20</a:t>
            </a:fld>
            <a:endParaRPr lang="en-CA" altLang="fr-FR" sz="1300">
              <a:latin typeface="Arial" panose="020B0604020202020204" pitchFamily="34" charset="0"/>
              <a:cs typeface="Arial" panose="020B0604020202020204" pitchFamily="34" charset="0"/>
            </a:endParaRPr>
          </a:p>
        </p:txBody>
      </p:sp>
      <p:sp>
        <p:nvSpPr>
          <p:cNvPr id="702467" name="Rectangle 2">
            <a:extLst>
              <a:ext uri="{FF2B5EF4-FFF2-40B4-BE49-F238E27FC236}">
                <a16:creationId xmlns:a16="http://schemas.microsoft.com/office/drawing/2014/main" id="{926B164C-44BE-6E9D-6FFC-42EA265BBBA9}"/>
              </a:ext>
            </a:extLst>
          </p:cNvPr>
          <p:cNvSpPr>
            <a:spLocks noGrp="1" noRot="1" noChangeAspect="1" noChangeArrowheads="1" noTextEdit="1"/>
          </p:cNvSpPr>
          <p:nvPr>
            <p:ph type="sldImg"/>
          </p:nvPr>
        </p:nvSpPr>
        <p:spPr>
          <a:ln/>
        </p:spPr>
      </p:sp>
      <p:sp>
        <p:nvSpPr>
          <p:cNvPr id="702468" name="Rectangle 3">
            <a:extLst>
              <a:ext uri="{FF2B5EF4-FFF2-40B4-BE49-F238E27FC236}">
                <a16:creationId xmlns:a16="http://schemas.microsoft.com/office/drawing/2014/main" id="{8E13B55E-EA02-EA3D-2BD6-FB4A83BD8047}"/>
              </a:ext>
            </a:extLst>
          </p:cNvPr>
          <p:cNvSpPr>
            <a:spLocks noGrp="1" noChangeArrowheads="1"/>
          </p:cNvSpPr>
          <p:nvPr>
            <p:ph type="body" idx="1"/>
          </p:nvPr>
        </p:nvSpPr>
        <p:spPr>
          <a:xfrm>
            <a:off x="711200" y="4862513"/>
            <a:ext cx="5676900" cy="4605337"/>
          </a:xfrm>
        </p:spPr>
        <p:txBody>
          <a:bodyPr/>
          <a:lstStyle/>
          <a:p>
            <a:r>
              <a:rPr lang="en-CA" altLang="fr-FR" sz="1000" u="sng"/>
              <a:t>Speaker’s Notes</a:t>
            </a:r>
          </a:p>
          <a:p>
            <a:r>
              <a:rPr lang="en-CA" altLang="fr-FR" sz="1000"/>
              <a:t>A strong recommendation can help patients to overcome some of the barriers mentioned in the speaker’s notes for the previous slide.</a:t>
            </a:r>
          </a:p>
          <a:p>
            <a:r>
              <a:rPr lang="en-CA" altLang="fr-FR" sz="1000" u="sng"/>
              <a:t>Reference</a:t>
            </a:r>
          </a:p>
          <a:p>
            <a:pPr>
              <a:spcBef>
                <a:spcPct val="0"/>
              </a:spcBef>
            </a:pPr>
            <a:r>
              <a:rPr lang="en-CA" altLang="fr-FR" sz="1000"/>
              <a:t>Hotz S. The Science of Behavior Change: What is essential to your practice? Presented at the Canadian Paediatric Society 84</a:t>
            </a:r>
            <a:r>
              <a:rPr lang="en-CA" altLang="fr-FR" sz="1000" baseline="30000"/>
              <a:t>th</a:t>
            </a:r>
            <a:r>
              <a:rPr lang="en-CA" altLang="fr-FR" sz="1000"/>
              <a:t> Annual Conference. June 28, 2007.</a:t>
            </a:r>
            <a:endParaRPr lang="en-CA" altLang="fr-FR">
              <a:solidFill>
                <a:srgbClr val="CC33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defTabSz="924916">
              <a:defRPr/>
            </a:pPr>
            <a:r>
              <a:rPr lang="en-CA" dirty="0"/>
              <a:t>When recommending HPV vaccination, keep it simple by stating that the vaccines are effective, safe and recommended to prevent certain types of cancers.  Whenever possible, provide information along with a prescription and strongly emphasize the completion of all series of the vaccine.</a:t>
            </a:r>
          </a:p>
          <a:p>
            <a:endParaRPr lang="en-CA" dirty="0"/>
          </a:p>
        </p:txBody>
      </p:sp>
      <p:sp>
        <p:nvSpPr>
          <p:cNvPr id="4" name="Slide Number Placeholder 3"/>
          <p:cNvSpPr>
            <a:spLocks noGrp="1"/>
          </p:cNvSpPr>
          <p:nvPr>
            <p:ph type="sldNum" sz="quarter" idx="10"/>
          </p:nvPr>
        </p:nvSpPr>
        <p:spPr/>
        <p:txBody>
          <a:bodyPr/>
          <a:lstStyle/>
          <a:p>
            <a:fld id="{AA9660F0-DC6C-4FBE-8C83-9CD6D4E69376}"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73211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FR" b="1" dirty="0"/>
              <a:t>Référence</a:t>
            </a:r>
            <a:r>
              <a:rPr lang="fr-FR" b="1" baseline="0" dirty="0"/>
              <a:t> :</a:t>
            </a:r>
          </a:p>
          <a:p>
            <a:r>
              <a:rPr lang="fr-FR" b="1" kern="1200" dirty="0">
                <a:solidFill>
                  <a:schemeClr val="tx1"/>
                </a:solidFill>
                <a:effectLst/>
              </a:rPr>
              <a:t>Dubé E, </a:t>
            </a:r>
            <a:r>
              <a:rPr lang="fr-FR" b="1" kern="1200" dirty="0" err="1">
                <a:solidFill>
                  <a:schemeClr val="tx1"/>
                </a:solidFill>
                <a:effectLst/>
              </a:rPr>
              <a:t>Defay</a:t>
            </a:r>
            <a:r>
              <a:rPr lang="fr-FR" b="1" kern="1200" dirty="0">
                <a:solidFill>
                  <a:schemeClr val="tx1"/>
                </a:solidFill>
                <a:effectLst/>
              </a:rPr>
              <a:t> F, </a:t>
            </a:r>
            <a:r>
              <a:rPr lang="fr-FR" b="1" kern="1200" dirty="0" err="1">
                <a:solidFill>
                  <a:schemeClr val="tx1"/>
                </a:solidFill>
                <a:effectLst/>
              </a:rPr>
              <a:t>Kiely</a:t>
            </a:r>
            <a:r>
              <a:rPr lang="fr-FR" b="1" kern="1200" dirty="0">
                <a:solidFill>
                  <a:schemeClr val="tx1"/>
                </a:solidFill>
                <a:effectLst/>
              </a:rPr>
              <a:t> M, et coll.</a:t>
            </a:r>
            <a:r>
              <a:rPr lang="fr-FR" b="1" kern="1200" baseline="0" dirty="0">
                <a:solidFill>
                  <a:schemeClr val="tx1"/>
                </a:solidFill>
                <a:effectLst/>
              </a:rPr>
              <a:t> </a:t>
            </a:r>
            <a:r>
              <a:rPr lang="fr-FR" b="1" kern="1200" dirty="0">
                <a:solidFill>
                  <a:schemeClr val="tx1"/>
                </a:solidFill>
                <a:effectLst/>
              </a:rPr>
              <a:t>Enquête québécoise sur la vaccination contre la grippe saisonnière, le pneumocoque et la rougeole en 2012. Québec: Institut national de santé publique du Québec et ministère de la Santé et des Services sociaux, 2013</a:t>
            </a:r>
            <a:r>
              <a:rPr lang="fr-FR" kern="1200" dirty="0">
                <a:solidFill>
                  <a:schemeClr val="tx1"/>
                </a:solidFill>
                <a:effectLst/>
              </a:rPr>
              <a:t>,</a:t>
            </a:r>
            <a:r>
              <a:rPr lang="fr-FR" kern="1200" baseline="0" dirty="0">
                <a:solidFill>
                  <a:schemeClr val="tx1"/>
                </a:solidFill>
                <a:effectLst/>
              </a:rPr>
              <a:t> </a:t>
            </a:r>
            <a:r>
              <a:rPr lang="fr-CA" b="1" dirty="0"/>
              <a:t>p. 5-6.</a:t>
            </a:r>
          </a:p>
          <a:p>
            <a:endParaRPr lang="fr-CA" sz="900" dirty="0"/>
          </a:p>
          <a:p>
            <a:r>
              <a:rPr lang="fr-CA" sz="900" b="1" dirty="0"/>
              <a:t>2.5       L’HÉSITATION À LA VACCINATION ET LA PROMOTION DE LA VACCINATION</a:t>
            </a:r>
            <a:endParaRPr lang="fr-CA" sz="900" dirty="0"/>
          </a:p>
          <a:p>
            <a:r>
              <a:rPr lang="fr-CA" sz="900" dirty="0"/>
              <a:t> </a:t>
            </a:r>
          </a:p>
          <a:p>
            <a:r>
              <a:rPr lang="fr-CA" sz="900" dirty="0"/>
              <a:t>La vaccination n’est pas obligatoire au Québec et demeure volontaire. </a:t>
            </a:r>
          </a:p>
          <a:p>
            <a:r>
              <a:rPr lang="fr-CA" sz="900" dirty="0"/>
              <a:t>Malgré les efforts déployés en santé publique pour rendre la vaccination accessible à la population et en faire la promotion</a:t>
            </a:r>
            <a:r>
              <a:rPr lang="fr-CA" sz="900" baseline="30000" dirty="0"/>
              <a:t>42-44</a:t>
            </a:r>
            <a:r>
              <a:rPr lang="fr-CA" sz="900" dirty="0"/>
              <a:t>, les succès des programmes de vaccination, qui reposent en large partie sur la confiance de la population et des vaccinateurs, demeurent donc particulièrement vulnérables  à  la  controverse</a:t>
            </a:r>
            <a:r>
              <a:rPr lang="fr-CA" sz="900" baseline="30000" dirty="0"/>
              <a:t>45</a:t>
            </a:r>
            <a:r>
              <a:rPr lang="fr-CA" sz="900" dirty="0"/>
              <a:t>.  </a:t>
            </a:r>
          </a:p>
          <a:p>
            <a:r>
              <a:rPr lang="fr-CA" sz="900" dirty="0"/>
              <a:t>Comme  les  expériences  de  divers  pays  l’ont  illustré</a:t>
            </a:r>
            <a:r>
              <a:rPr lang="fr-CA" sz="900" dirty="0">
                <a:solidFill>
                  <a:srgbClr val="FF0000"/>
                </a:solidFill>
              </a:rPr>
              <a:t>, lorsque la confiance envers la vaccination est ébranlée, une diminution de la couverture vaccinale peut survenir et entraîner rapidement des éclosions de maladies évitables par la vaccination (MEV)</a:t>
            </a:r>
            <a:r>
              <a:rPr lang="fr-CA" sz="900" baseline="30000" dirty="0">
                <a:solidFill>
                  <a:srgbClr val="FF0000"/>
                </a:solidFill>
              </a:rPr>
              <a:t>19, 26, 46-47</a:t>
            </a:r>
            <a:r>
              <a:rPr lang="fr-CA" sz="900" dirty="0">
                <a:solidFill>
                  <a:srgbClr val="FF0000"/>
                </a:solidFill>
              </a:rPr>
              <a:t>. </a:t>
            </a:r>
          </a:p>
          <a:p>
            <a:r>
              <a:rPr lang="fr-CA" sz="900" dirty="0"/>
              <a:t>Il ne faut donc pas considérer les réussites liées aux programmes de vaccination comme des acquis. </a:t>
            </a:r>
          </a:p>
          <a:p>
            <a:r>
              <a:rPr lang="fr-CA" sz="900" dirty="0"/>
              <a:t>Nous n’avons qu’une idée partielle des facteurs expliquant l’adhésion des Québécois au programme de vaccination et, bien qu’en général la population québécoise soit favorable à la vaccination, plusieurs études ont démontré une faiblesse des connaissances sur la vaccination et une recrudescence des attitudes négatives à son sujet</a:t>
            </a:r>
            <a:r>
              <a:rPr lang="fr-CA" sz="900" baseline="30000" dirty="0"/>
              <a:t>9,12-16</a:t>
            </a:r>
            <a:r>
              <a:rPr lang="fr-CA" sz="900" dirty="0"/>
              <a:t>. </a:t>
            </a:r>
          </a:p>
          <a:p>
            <a:r>
              <a:rPr lang="fr-CA" sz="900" dirty="0"/>
              <a:t>La vaccination serait victime de son succès : les craintes relatives à la sécurité des vaccins s’accroissent à mesure que diminue l’exposition de la population aux MEV</a:t>
            </a:r>
            <a:r>
              <a:rPr lang="fr-CA" sz="900" baseline="30000" dirty="0"/>
              <a:t>48-49</a:t>
            </a:r>
            <a:r>
              <a:rPr lang="fr-CA" sz="900" dirty="0"/>
              <a:t>. </a:t>
            </a:r>
          </a:p>
          <a:p>
            <a:r>
              <a:rPr lang="fr-CA" sz="900" dirty="0"/>
              <a:t>Ainsi, il est de plus en plus fréquemment question d’un phénomène nommé </a:t>
            </a:r>
            <a:r>
              <a:rPr lang="fr-CA" sz="900" b="1" i="1" dirty="0"/>
              <a:t>l’hésitation à la vaccination</a:t>
            </a:r>
            <a:r>
              <a:rPr lang="fr-CA" sz="900" baseline="30000" dirty="0"/>
              <a:t>50-52</a:t>
            </a:r>
            <a:r>
              <a:rPr lang="fr-CA" sz="900" dirty="0"/>
              <a:t>. En effet, plutôt que de répartir les individus  en  deux  groupes  distincts (ceux  qui  acceptent  la  vaccination  et  ceux  qui  la refusent), les recherches récentes représentent l’acceptation de la vaccination sur un continuum allant des individus qui refusent fermement toute vaccination à ceux qui en font la demande  active.  </a:t>
            </a:r>
          </a:p>
          <a:p>
            <a:r>
              <a:rPr lang="fr-CA" sz="900" dirty="0"/>
              <a:t>Entre  les  deux  se  situerait  un  groupe  intermédiaire :  les  individus « hésitants » par rapport à la vaccination</a:t>
            </a:r>
            <a:r>
              <a:rPr lang="fr-CA" sz="900" baseline="30000" dirty="0"/>
              <a:t>53-54</a:t>
            </a:r>
            <a:r>
              <a:rPr lang="fr-CA" sz="900" dirty="0"/>
              <a:t>. Ceux-ci peuvent refuser certains vaccins et en accepter d’autres, retarder la vaccination de leur(s) enfant(s) ou suivre les recommandations vaccinales des autorités de santé, tout en ayant des craintes et doutes importants</a:t>
            </a:r>
            <a:r>
              <a:rPr lang="fr-CA" sz="900" baseline="30000" dirty="0"/>
              <a:t>54-56</a:t>
            </a:r>
            <a:r>
              <a:rPr lang="fr-CA" sz="900" dirty="0"/>
              <a:t>.</a:t>
            </a:r>
          </a:p>
          <a:p>
            <a:endParaRPr lang="fr-CA" sz="900"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22</a:t>
            </a:fld>
            <a:endParaRPr lang="en-CA"/>
          </a:p>
        </p:txBody>
      </p:sp>
    </p:spTree>
    <p:extLst>
      <p:ext uri="{BB962C8B-B14F-4D97-AF65-F5344CB8AC3E}">
        <p14:creationId xmlns:p14="http://schemas.microsoft.com/office/powerpoint/2010/main" val="166833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FR" b="1" dirty="0"/>
              <a:t>Nature des obstacles à l’acceptation de la vaccination les plus fréquents (cognitive ou affective)</a:t>
            </a:r>
            <a:endParaRPr lang="fr-CA" dirty="0"/>
          </a:p>
          <a:p>
            <a:r>
              <a:rPr lang="fr-FR" dirty="0"/>
              <a:t> </a:t>
            </a:r>
            <a:endParaRPr lang="fr-CA" dirty="0"/>
          </a:p>
          <a:p>
            <a:r>
              <a:rPr lang="fr-FR" dirty="0"/>
              <a:t>Plusieurs obstacles peuvent freiner l’acceptation du vaccin par le patient et rendre la tâche du clinicien plus ardue. Ce dernier doit donc tenter d’identifier rapidement la nature des obstacles (affective ou cognitive) et y répondre de façon appropriée, soit en utilisant des stratégies communicationnelles affectives ou cognitives adaptées à la spécificité des objections.</a:t>
            </a:r>
            <a:endParaRPr lang="fr-CA" dirty="0"/>
          </a:p>
          <a:p>
            <a:endParaRPr lang="fr-FR" dirty="0"/>
          </a:p>
          <a:p>
            <a:r>
              <a:rPr lang="fr-FR" dirty="0"/>
              <a:t>Connaître les </a:t>
            </a:r>
            <a:r>
              <a:rPr lang="fr-FR" u="sng" dirty="0"/>
              <a:t>principaux obstacles</a:t>
            </a:r>
            <a:r>
              <a:rPr lang="fr-FR" dirty="0"/>
              <a:t> déjà documentés pour expliquer le refus par un patient adulte de la vaccination est essentiel, car cela permet au clinicien de développer un répertoire d’arguments qui l’aideront à réfléchir à la question avec le patient plutôt que de tout simplement accepter le refus.</a:t>
            </a:r>
            <a:endParaRPr lang="fr-CA" dirty="0"/>
          </a:p>
          <a:p>
            <a:r>
              <a:rPr lang="fr-FR" dirty="0"/>
              <a:t> </a:t>
            </a:r>
            <a:endParaRPr lang="fr-CA" dirty="0"/>
          </a:p>
          <a:p>
            <a:pPr marL="171441" indent="-171441">
              <a:buFont typeface="Arial" panose="020B0604020202020204" pitchFamily="34" charset="0"/>
              <a:buChar char="•"/>
            </a:pPr>
            <a:r>
              <a:rPr lang="fr-FR" dirty="0"/>
              <a:t>Le sentiment de non-vulnérabilité (46 %)</a:t>
            </a:r>
            <a:r>
              <a:rPr lang="fr-FR" baseline="0" dirty="0"/>
              <a:t> :</a:t>
            </a:r>
            <a:r>
              <a:rPr lang="fr-FR" dirty="0"/>
              <a:t>                       </a:t>
            </a:r>
            <a:endParaRPr lang="fr-CA" dirty="0"/>
          </a:p>
          <a:p>
            <a:pPr marL="628615" lvl="1" indent="-171441">
              <a:buFont typeface="Arial" panose="020B0604020202020204" pitchFamily="34" charset="0"/>
              <a:buChar char="•"/>
            </a:pPr>
            <a:r>
              <a:rPr lang="fr-FR" dirty="0"/>
              <a:t>« Je n’ai jamais la grippe. »</a:t>
            </a:r>
            <a:endParaRPr lang="fr-CA" dirty="0"/>
          </a:p>
          <a:p>
            <a:pPr marL="171441" indent="-171441">
              <a:buFont typeface="Arial" panose="020B0604020202020204" pitchFamily="34" charset="0"/>
              <a:buChar char="•"/>
            </a:pPr>
            <a:r>
              <a:rPr lang="fr-FR" dirty="0"/>
              <a:t>Le manque d’intérêt (17 %) :                           	      </a:t>
            </a:r>
            <a:endParaRPr lang="fr-CA" dirty="0"/>
          </a:p>
          <a:p>
            <a:pPr marL="628615" lvl="1" indent="-171441">
              <a:buFont typeface="Arial" panose="020B0604020202020204" pitchFamily="34" charset="0"/>
              <a:buChar char="•"/>
            </a:pPr>
            <a:r>
              <a:rPr lang="fr-FR" dirty="0"/>
              <a:t> « Les vaccins, ça ne m’intéresse pas. »</a:t>
            </a:r>
            <a:endParaRPr lang="fr-CA" dirty="0"/>
          </a:p>
          <a:p>
            <a:pPr marL="171441" indent="-171441">
              <a:buFont typeface="Arial" panose="020B0604020202020204" pitchFamily="34" charset="0"/>
              <a:buChar char="•"/>
            </a:pPr>
            <a:r>
              <a:rPr lang="fr-FR" dirty="0"/>
              <a:t>Contre les vaccins (10 %)</a:t>
            </a:r>
            <a:r>
              <a:rPr lang="fr-FR" baseline="0" dirty="0"/>
              <a:t> :</a:t>
            </a:r>
            <a:r>
              <a:rPr lang="fr-FR" dirty="0"/>
              <a:t>                                 	</a:t>
            </a:r>
            <a:endParaRPr lang="fr-CA" dirty="0"/>
          </a:p>
          <a:p>
            <a:pPr marL="628615" lvl="1" indent="-171441">
              <a:buFont typeface="Arial" panose="020B0604020202020204" pitchFamily="34" charset="0"/>
              <a:buChar char="•"/>
            </a:pPr>
            <a:r>
              <a:rPr lang="fr-FR" dirty="0"/>
              <a:t>« Les vaccins, je ne crois pas à ça. »</a:t>
            </a:r>
            <a:endParaRPr lang="fr-CA" dirty="0"/>
          </a:p>
          <a:p>
            <a:pPr marL="171441" indent="-171441">
              <a:buFont typeface="Arial" panose="020B0604020202020204" pitchFamily="34" charset="0"/>
              <a:buChar char="•"/>
            </a:pPr>
            <a:r>
              <a:rPr lang="fr-FR" dirty="0"/>
              <a:t>Peur des effets secondaires (10 %) :				</a:t>
            </a:r>
            <a:endParaRPr lang="fr-CA" dirty="0"/>
          </a:p>
          <a:p>
            <a:pPr marL="628615" lvl="1" indent="-171441">
              <a:buFont typeface="Arial" panose="020B0604020202020204" pitchFamily="34" charset="0"/>
              <a:buChar char="•"/>
            </a:pPr>
            <a:r>
              <a:rPr lang="fr-FR" dirty="0"/>
              <a:t>« Les gens que je connais qui ont reçu le vaccin ont été malades. »</a:t>
            </a:r>
            <a:endParaRPr lang="fr-CA" dirty="0"/>
          </a:p>
          <a:p>
            <a:pPr marL="171441" indent="-171441">
              <a:buFont typeface="Arial" panose="020B0604020202020204" pitchFamily="34" charset="0"/>
              <a:buChar char="•"/>
            </a:pPr>
            <a:r>
              <a:rPr lang="fr-FR" dirty="0"/>
              <a:t>Doutes sur l’efficacité des vaccins (4,8 %) :</a:t>
            </a:r>
            <a:endParaRPr lang="fr-CA" dirty="0"/>
          </a:p>
          <a:p>
            <a:pPr lvl="1"/>
            <a:r>
              <a:rPr lang="fr-FR" dirty="0"/>
              <a:t>« J’ai reçu le vaccin l’an dernier et j’ai quand même attrapé la grippe. »</a:t>
            </a:r>
          </a:p>
          <a:p>
            <a:r>
              <a:rPr lang="fr-FR" dirty="0"/>
              <a:t> </a:t>
            </a:r>
          </a:p>
          <a:p>
            <a:r>
              <a:rPr lang="fr-CA" b="1" dirty="0"/>
              <a:t>Références</a:t>
            </a:r>
            <a:r>
              <a:rPr lang="fr-CA" b="1" baseline="0" dirty="0"/>
              <a:t> :</a:t>
            </a:r>
          </a:p>
          <a:p>
            <a:r>
              <a:rPr lang="fr-FR" b="1" dirty="0"/>
              <a:t>Dubé E, </a:t>
            </a:r>
            <a:r>
              <a:rPr lang="fr-FR" b="1" dirty="0" err="1"/>
              <a:t>Defay</a:t>
            </a:r>
            <a:r>
              <a:rPr lang="fr-FR" b="1" dirty="0"/>
              <a:t> F, </a:t>
            </a:r>
            <a:r>
              <a:rPr lang="fr-FR" b="1" dirty="0" err="1"/>
              <a:t>Kiely</a:t>
            </a:r>
            <a:r>
              <a:rPr lang="fr-FR" b="1" dirty="0"/>
              <a:t> M, et coll. Enquête québécoise sur la vaccination contre la grippe saisonnière, le pneumocoque et la rougeole en 2012. Québec: Institut national de santé publique du Québec et ministère de la Santé et des Services sociaux, 2013, 137 p.</a:t>
            </a:r>
          </a:p>
          <a:p>
            <a:endParaRPr lang="en-US" b="1" dirty="0"/>
          </a:p>
          <a:p>
            <a:r>
              <a:rPr lang="en-US" b="1" dirty="0"/>
              <a:t>MacDougall DM, </a:t>
            </a:r>
            <a:r>
              <a:rPr lang="en-US" b="1" dirty="0" err="1"/>
              <a:t>Halperin</a:t>
            </a:r>
            <a:r>
              <a:rPr lang="en-US" b="1" dirty="0"/>
              <a:t> BA, MacKinnon-Cameron D, et coll. The challenge of vaccinating adults: attitudes and beliefs of the Canadian public and healthcare providers.</a:t>
            </a:r>
            <a:r>
              <a:rPr lang="en-US" b="1" baseline="0" dirty="0"/>
              <a:t> </a:t>
            </a:r>
            <a:r>
              <a:rPr lang="en-US" b="1" dirty="0"/>
              <a:t>BMJ Open 2015Sep 29;5(9):e009062. </a:t>
            </a:r>
            <a:r>
              <a:rPr lang="en-US" b="1" dirty="0" err="1"/>
              <a:t>doi</a:t>
            </a:r>
            <a:r>
              <a:rPr lang="en-US" b="1" dirty="0"/>
              <a:t>: 10.1136/bmjopen-2015-009062.</a:t>
            </a:r>
          </a:p>
          <a:p>
            <a:endParaRPr lang="fr-FR"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4</a:t>
            </a:fld>
            <a:endParaRPr lang="en-CA"/>
          </a:p>
        </p:txBody>
      </p:sp>
    </p:spTree>
    <p:extLst>
      <p:ext uri="{BB962C8B-B14F-4D97-AF65-F5344CB8AC3E}">
        <p14:creationId xmlns:p14="http://schemas.microsoft.com/office/powerpoint/2010/main" val="48955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MT</a:t>
            </a: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5</a:t>
            </a:fld>
            <a:endParaRPr lang="en-CA" dirty="0"/>
          </a:p>
        </p:txBody>
      </p:sp>
    </p:spTree>
    <p:extLst>
      <p:ext uri="{BB962C8B-B14F-4D97-AF65-F5344CB8AC3E}">
        <p14:creationId xmlns:p14="http://schemas.microsoft.com/office/powerpoint/2010/main" val="295261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FR" b="1" dirty="0"/>
              <a:t>Disposition du patient à se faire vacciner</a:t>
            </a:r>
            <a:endParaRPr lang="fr-CA" dirty="0"/>
          </a:p>
          <a:p>
            <a:r>
              <a:rPr lang="fr-FR" b="1" dirty="0"/>
              <a:t> </a:t>
            </a:r>
            <a:endParaRPr lang="fr-CA" dirty="0"/>
          </a:p>
          <a:p>
            <a:r>
              <a:rPr lang="fr-FR" dirty="0"/>
              <a:t>Évaluer rapidement la disposition du patient à se faire vacciner en posant quelques questions simples :</a:t>
            </a:r>
            <a:endParaRPr lang="fr-CA" dirty="0"/>
          </a:p>
          <a:p>
            <a:pPr marL="179470" indent="-179470">
              <a:buFont typeface="Arial" pitchFamily="34" charset="0"/>
              <a:buChar char="•"/>
            </a:pPr>
            <a:r>
              <a:rPr lang="fr-FR" dirty="0"/>
              <a:t>Le patient croit-il qu’il est susceptible de développer la maladie contre laquelle le vaccin doit le protéger?</a:t>
            </a:r>
            <a:endParaRPr lang="fr-CA" dirty="0"/>
          </a:p>
          <a:p>
            <a:pPr marL="179470" indent="-179470">
              <a:buFont typeface="Arial" pitchFamily="34" charset="0"/>
              <a:buChar char="•"/>
            </a:pPr>
            <a:r>
              <a:rPr lang="fr-FR" dirty="0"/>
              <a:t>Reconnaît-il la gravité de la maladie que le clinicien veut prévenir en le vaccinant?</a:t>
            </a:r>
            <a:endParaRPr lang="fr-CA" dirty="0"/>
          </a:p>
          <a:p>
            <a:pPr marL="179470" indent="-179470">
              <a:buFont typeface="Arial" pitchFamily="34" charset="0"/>
              <a:buChar char="•"/>
            </a:pPr>
            <a:r>
              <a:rPr lang="fr-FR" dirty="0"/>
              <a:t>Reconnaît-il l’efficacité du vaccin proposé pour prévenir la maladie ou réduire sa gravité (morbidité)?</a:t>
            </a:r>
            <a:endParaRPr lang="fr-CA" dirty="0"/>
          </a:p>
          <a:p>
            <a:pPr marL="179470" indent="-179470">
              <a:buFont typeface="Arial" pitchFamily="34" charset="0"/>
              <a:buChar char="•"/>
            </a:pPr>
            <a:r>
              <a:rPr lang="fr-FR" dirty="0"/>
              <a:t>Est-il inquiet des effets indésirables potentiels?</a:t>
            </a:r>
            <a:endParaRPr lang="fr-CA" dirty="0"/>
          </a:p>
          <a:p>
            <a:endParaRPr lang="fr-CA"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6</a:t>
            </a:fld>
            <a:endParaRPr lang="en-CA"/>
          </a:p>
        </p:txBody>
      </p:sp>
    </p:spTree>
    <p:extLst>
      <p:ext uri="{BB962C8B-B14F-4D97-AF65-F5344CB8AC3E}">
        <p14:creationId xmlns:p14="http://schemas.microsoft.com/office/powerpoint/2010/main" val="201489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42861">
              <a:defRPr/>
            </a:pPr>
            <a:r>
              <a:rPr lang="fr-CA" dirty="0"/>
              <a:t>La vaccination est offerte par le vaccinateur, mais la décision finale revient à la personne ou aux parents, qui, après avoir discuté avec le vaccinateur, prendront une décision éclairée, autant pour accepter la vaccination que pour la refuser.</a:t>
            </a:r>
          </a:p>
          <a:p>
            <a:pPr defTabSz="942861">
              <a:defRPr/>
            </a:pPr>
            <a:r>
              <a:rPr lang="fr-CA" dirty="0"/>
              <a:t>Pour prendre une décision éclairée, les parents des jeunes enfants et la population en général comptent sur les professionnels de la santé, qu’ils considèrent comme une source d’information fiable capable de leur donner des réponses justes et franches basées sur les données scientifiques les plus récentes.  </a:t>
            </a:r>
          </a:p>
          <a:p>
            <a:pPr defTabSz="942861">
              <a:defRPr/>
            </a:pPr>
            <a:r>
              <a:rPr lang="fr-CA" dirty="0"/>
              <a:t>Les  professionnels de la santé jouent donc un rôle primordial dans la réussite des programmes de vaccination.</a:t>
            </a:r>
          </a:p>
          <a:p>
            <a:pPr defTabSz="942861">
              <a:defRPr/>
            </a:pPr>
            <a:endParaRPr lang="fr-CA" dirty="0"/>
          </a:p>
          <a:p>
            <a:pPr defTabSz="942861">
              <a:defRPr/>
            </a:pPr>
            <a:r>
              <a:rPr lang="fr-CA" b="1" dirty="0"/>
              <a:t>Protocole d’immunisation du Québec, MSSS. Juillet 2013,</a:t>
            </a:r>
            <a:r>
              <a:rPr lang="fr-CA" b="1" baseline="0" dirty="0"/>
              <a:t> p. 465.</a:t>
            </a:r>
          </a:p>
          <a:p>
            <a:pPr defTabSz="942861">
              <a:defRPr/>
            </a:pPr>
            <a:endParaRPr lang="fr-CA" dirty="0"/>
          </a:p>
          <a:p>
            <a:endParaRPr lang="fr-CA"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9</a:t>
            </a:fld>
            <a:endParaRPr lang="en-CA"/>
          </a:p>
        </p:txBody>
      </p:sp>
    </p:spTree>
    <p:extLst>
      <p:ext uri="{BB962C8B-B14F-4D97-AF65-F5344CB8AC3E}">
        <p14:creationId xmlns:p14="http://schemas.microsoft.com/office/powerpoint/2010/main" val="29200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Intéressant car les rasions favorables à la vaccination énumérées indiquent la pertinence de l’approche CIM qui sera présentée au cours d e l’atelier.</a:t>
            </a: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10</a:t>
            </a:fld>
            <a:endParaRPr lang="en-CA" dirty="0"/>
          </a:p>
        </p:txBody>
      </p:sp>
    </p:spTree>
    <p:extLst>
      <p:ext uri="{BB962C8B-B14F-4D97-AF65-F5344CB8AC3E}">
        <p14:creationId xmlns:p14="http://schemas.microsoft.com/office/powerpoint/2010/main" val="385552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a:t>L'incompréhension à l'égard du vaccin administré et de l'immunisation en général</a:t>
            </a:r>
          </a:p>
          <a:p>
            <a:r>
              <a:rPr lang="fr-FR" sz="1400" dirty="0"/>
              <a:t>Les renseignements contradictoires provenant de diverses sources </a:t>
            </a:r>
          </a:p>
          <a:p>
            <a:pPr lvl="1"/>
            <a:r>
              <a:rPr lang="fr-FR" sz="1400" dirty="0"/>
              <a:t> ex. praticiens dans le domaine de la médecine alternative, sites Web anti-vaccination </a:t>
            </a:r>
          </a:p>
          <a:p>
            <a:r>
              <a:rPr lang="fr-FR" sz="1400" dirty="0"/>
              <a:t>La méfiance envers la source d'information</a:t>
            </a:r>
          </a:p>
          <a:p>
            <a:pPr lvl="1"/>
            <a:r>
              <a:rPr lang="fr-FR" sz="1400" dirty="0"/>
              <a:t>ex. perceptions de motivations économiques et financières de l'industrie pharmaceutique </a:t>
            </a:r>
          </a:p>
          <a:p>
            <a:r>
              <a:rPr lang="fr-FR" sz="1400" dirty="0"/>
              <a:t>Les préoccupations concernant les injections et le risque perçu d'événements indésirables graves (p. ex. douleur et anxiété associées à la vaccination; événements indésirables de nature accidentelle plutôt que causale, mais qui sont perçus comme étant liés au vaccin) </a:t>
            </a:r>
          </a:p>
          <a:p>
            <a:r>
              <a:rPr lang="fr-FR" sz="1400" dirty="0"/>
              <a:t>La méconnaissance de la gravité et de la prévalence des maladies évitables par la vaccination </a:t>
            </a:r>
          </a:p>
          <a:p>
            <a:r>
              <a:rPr lang="fr-FR" sz="1400" dirty="0"/>
              <a:t>Les croyances socioculturelles (p. ex. croyances religieuses)</a:t>
            </a:r>
          </a:p>
          <a:p>
            <a:endParaRPr lang="fr-FR" sz="1400" dirty="0"/>
          </a:p>
          <a:p>
            <a:r>
              <a:rPr lang="fr-FR" sz="1400" dirty="0"/>
              <a:t>http://</a:t>
            </a:r>
            <a:r>
              <a:rPr lang="fr-FR" sz="1400" dirty="0" err="1"/>
              <a:t>canadiensensante.gc.ca</a:t>
            </a:r>
            <a:r>
              <a:rPr lang="fr-FR" sz="1400" dirty="0"/>
              <a:t>/publications/</a:t>
            </a:r>
            <a:r>
              <a:rPr lang="fr-FR" sz="1400" dirty="0" err="1"/>
              <a:t>healthy</a:t>
            </a:r>
            <a:r>
              <a:rPr lang="fr-FR" sz="1400" dirty="0"/>
              <a:t>-living-vie-saine/1-canadian-immunization-guide-canadien-immunisation/</a:t>
            </a:r>
            <a:r>
              <a:rPr lang="fr-FR" sz="1400" dirty="0" err="1"/>
              <a:t>index-fra.php?page</a:t>
            </a:r>
            <a:r>
              <a:rPr lang="fr-FR" sz="1400" dirty="0"/>
              <a:t>=5&amp;_ga=1.6839986.1097775683.1481334273</a:t>
            </a:r>
          </a:p>
          <a:p>
            <a:endParaRPr lang="fr-FR" sz="1400" dirty="0"/>
          </a:p>
          <a:p>
            <a:endParaRPr lang="fr-FR" dirty="0"/>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11</a:t>
            </a:fld>
            <a:endParaRPr lang="en-CA" dirty="0"/>
          </a:p>
        </p:txBody>
      </p:sp>
    </p:spTree>
    <p:extLst>
      <p:ext uri="{BB962C8B-B14F-4D97-AF65-F5344CB8AC3E}">
        <p14:creationId xmlns:p14="http://schemas.microsoft.com/office/powerpoint/2010/main" val="61717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12</a:t>
            </a:fld>
            <a:endParaRPr lang="en-CA" dirty="0"/>
          </a:p>
        </p:txBody>
      </p:sp>
    </p:spTree>
    <p:extLst>
      <p:ext uri="{BB962C8B-B14F-4D97-AF65-F5344CB8AC3E}">
        <p14:creationId xmlns:p14="http://schemas.microsoft.com/office/powerpoint/2010/main" val="12542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FR" b="1" dirty="0"/>
              <a:t>Mettre en pratique quelques stratégies communicationnelles qui contribuent à la mise en place d’une relation de partenariat</a:t>
            </a:r>
            <a:endParaRPr lang="fr-CA" b="1" dirty="0"/>
          </a:p>
          <a:p>
            <a:r>
              <a:rPr lang="fr-FR" dirty="0"/>
              <a:t> </a:t>
            </a:r>
            <a:endParaRPr lang="fr-CA" dirty="0"/>
          </a:p>
          <a:p>
            <a:pPr marL="179470" indent="-179470">
              <a:buFont typeface="Arial" pitchFamily="34" charset="0"/>
              <a:buChar char="•"/>
            </a:pPr>
            <a:r>
              <a:rPr lang="fr-FR" dirty="0"/>
              <a:t>Prêter</a:t>
            </a:r>
            <a:r>
              <a:rPr lang="fr-FR" baseline="0" dirty="0"/>
              <a:t> attention à</a:t>
            </a:r>
            <a:r>
              <a:rPr lang="fr-FR" dirty="0"/>
              <a:t> sa communication non</a:t>
            </a:r>
            <a:r>
              <a:rPr lang="fr-FR" baseline="0" dirty="0"/>
              <a:t> </a:t>
            </a:r>
            <a:r>
              <a:rPr lang="fr-FR" dirty="0"/>
              <a:t>verbale (contact visuel,</a:t>
            </a:r>
            <a:r>
              <a:rPr lang="fr-FR" baseline="0" dirty="0"/>
              <a:t> </a:t>
            </a:r>
            <a:r>
              <a:rPr lang="fr-FR" dirty="0"/>
              <a:t>position du corps,</a:t>
            </a:r>
            <a:r>
              <a:rPr lang="fr-FR" baseline="0" dirty="0"/>
              <a:t> </a:t>
            </a:r>
            <a:r>
              <a:rPr lang="fr-FR" dirty="0"/>
              <a:t>gestuelle).</a:t>
            </a:r>
            <a:endParaRPr lang="fr-CA" dirty="0"/>
          </a:p>
          <a:p>
            <a:pPr marL="179470" indent="-179470">
              <a:buFont typeface="Arial" pitchFamily="34" charset="0"/>
              <a:buChar char="•"/>
            </a:pPr>
            <a:r>
              <a:rPr lang="fr-FR" dirty="0"/>
              <a:t>Ralentir le débit;</a:t>
            </a:r>
            <a:r>
              <a:rPr lang="fr-FR" baseline="0" dirty="0"/>
              <a:t> cela</a:t>
            </a:r>
            <a:r>
              <a:rPr lang="fr-FR" dirty="0"/>
              <a:t> indiquera au patient l’importance que vous accordez à la discussion sur la vaccination.</a:t>
            </a:r>
          </a:p>
          <a:p>
            <a:endParaRPr lang="fr-CA" dirty="0"/>
          </a:p>
        </p:txBody>
      </p:sp>
      <p:sp>
        <p:nvSpPr>
          <p:cNvPr id="4" name="Slide Number Placeholder 3"/>
          <p:cNvSpPr>
            <a:spLocks noGrp="1"/>
          </p:cNvSpPr>
          <p:nvPr>
            <p:ph type="sldNum" sz="quarter" idx="10"/>
          </p:nvPr>
        </p:nvSpPr>
        <p:spPr/>
        <p:txBody>
          <a:bodyPr/>
          <a:lstStyle/>
          <a:p>
            <a:fld id="{94AA63D4-67ED-4C5C-961F-65F4D372C43E}" type="slidenum">
              <a:rPr lang="en-CA" smtClean="0"/>
              <a:pPr/>
              <a:t>13</a:t>
            </a:fld>
            <a:endParaRPr lang="en-CA"/>
          </a:p>
        </p:txBody>
      </p:sp>
    </p:spTree>
    <p:extLst>
      <p:ext uri="{BB962C8B-B14F-4D97-AF65-F5344CB8AC3E}">
        <p14:creationId xmlns:p14="http://schemas.microsoft.com/office/powerpoint/2010/main" val="311508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812BA-DDE8-1204-5577-0AE56B775CCF}"/>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F455BE05-0E02-0433-1E96-D1420B39A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29D8E223-85C1-5EB8-0189-2A7B6E2F31FC}"/>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A9FE1F8D-2C81-1793-3076-4DCC471F625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4282FEB-4A60-CF7B-2547-A37C410FA4F6}"/>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79781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49F02-D7AA-3227-02FC-562CB852043E}"/>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BA4E1E77-6A34-6718-44F8-5759F97ADFA7}"/>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2CC3F6D-6D33-1DEB-D2B3-87B9C0782A49}"/>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EE8AC510-68F1-7794-1914-7F894C56741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55FC231-D3F4-0BEF-F578-F372810D12F8}"/>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34334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F1480D-7B1B-C8E9-1EB8-01A3A9132E23}"/>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BE18E0BA-4DC3-13DE-6C28-D33DF2794510}"/>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BE96721E-AF09-E9DB-8973-55D9054A1F47}"/>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68E05107-6D7A-F2FB-DACD-ED2A8EE7B34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5B77DEF-B638-F03F-0BBF-28042E442C75}"/>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420419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Content Placeholder 2"/>
          <p:cNvSpPr>
            <a:spLocks noGrp="1"/>
          </p:cNvSpPr>
          <p:nvPr>
            <p:ph idx="10"/>
          </p:nvPr>
        </p:nvSpPr>
        <p:spPr>
          <a:xfrm>
            <a:off x="317503" y="6623265"/>
            <a:ext cx="1569340" cy="146194"/>
          </a:xfrm>
          <a:prstGeom prst="rect">
            <a:avLst/>
          </a:prstGeom>
        </p:spPr>
        <p:txBody>
          <a:bodyPr wrap="none" lIns="0" tIns="0" rIns="0" bIns="0" anchor="b">
            <a:spAutoFit/>
          </a:bodyPr>
          <a:lstStyle>
            <a:lvl1pPr>
              <a:lnSpc>
                <a:spcPct val="95000"/>
              </a:lnSpc>
              <a:spcAft>
                <a:spcPts val="0"/>
              </a:spcAft>
              <a:buNone/>
              <a:defRPr sz="1000">
                <a:solidFill>
                  <a:schemeClr val="bg1"/>
                </a:solidFill>
              </a:defRPr>
            </a:lvl1pPr>
          </a:lstStyle>
          <a:p>
            <a:pPr lvl="0"/>
            <a:r>
              <a:rPr lang="en-US"/>
              <a:t>Click to edit Master text styles</a:t>
            </a:r>
          </a:p>
        </p:txBody>
      </p:sp>
      <p:sp>
        <p:nvSpPr>
          <p:cNvPr id="3" name="Title 2"/>
          <p:cNvSpPr>
            <a:spLocks noGrp="1"/>
          </p:cNvSpPr>
          <p:nvPr>
            <p:ph type="title"/>
          </p:nvPr>
        </p:nvSpPr>
        <p:spPr/>
        <p:txBody>
          <a:bodyPr/>
          <a:lstStyle>
            <a:lvl1pPr>
              <a:defRPr sz="3400">
                <a:effectLst>
                  <a:outerShdw blurRad="38100" dist="38100" dir="2700000" algn="tl">
                    <a:srgbClr val="000000">
                      <a:alpha val="43137"/>
                    </a:srgbClr>
                  </a:outerShdw>
                </a:effectLst>
              </a:defRPr>
            </a:lvl1pPr>
          </a:lstStyle>
          <a:p>
            <a:r>
              <a:rPr lang="en-US" dirty="0"/>
              <a:t>Click to edit Master title style</a:t>
            </a:r>
            <a:endParaRPr lang="en-GB" dirty="0"/>
          </a:p>
        </p:txBody>
      </p:sp>
      <p:sp>
        <p:nvSpPr>
          <p:cNvPr id="7" name="Content Placeholder 6"/>
          <p:cNvSpPr>
            <a:spLocks noGrp="1"/>
          </p:cNvSpPr>
          <p:nvPr>
            <p:ph sz="quarter" idx="1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2"/>
          </p:nvPr>
        </p:nvSpPr>
        <p:spPr>
          <a:xfrm>
            <a:off x="10226849" y="6623265"/>
            <a:ext cx="1569340" cy="146194"/>
          </a:xfrm>
          <a:prstGeom prst="rect">
            <a:avLst/>
          </a:prstGeom>
        </p:spPr>
        <p:txBody>
          <a:bodyPr wrap="none" lIns="0" tIns="0" rIns="0" bIns="0" anchor="b">
            <a:spAutoFit/>
          </a:bodyPr>
          <a:lstStyle>
            <a:lvl1pPr algn="r">
              <a:lnSpc>
                <a:spcPct val="95000"/>
              </a:lnSpc>
              <a:spcAft>
                <a:spcPts val="0"/>
              </a:spcAft>
              <a:buNone/>
              <a:defRPr sz="1000">
                <a:solidFill>
                  <a:schemeClr val="bg2">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5119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7EF2A-8965-1483-710B-5B761AEF396F}"/>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047A02D6-75EF-6E10-8D33-9C738AF8102E}"/>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F38CEA6-89C0-4C51-7447-22CD1BD31F44}"/>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BAADD224-EE3D-9600-94B2-FBEE9928D10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C0D666-BA94-A60E-C51C-7C17846FE2E4}"/>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58045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0CEE4-17A7-D30D-8926-50D015B1923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0B82A1ED-FF45-7FDF-B099-DF255A8B4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B1B49243-0392-433D-BA08-5104DDF4B013}"/>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4ED8F54A-5183-55A8-11A8-D605183DA74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2C5EA1A-8FED-C6FE-62C4-02C9C6257790}"/>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81802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457DA-2C92-93EA-6315-B5CB1AA98897}"/>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1F4404BE-F07F-3CA0-45A3-15309D7AA925}"/>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BFA03285-C168-879D-194F-84EF619F671F}"/>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D54EAA57-E936-0BCD-21FB-2A423388AD40}"/>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6" name="Espace réservé du pied de page 5">
            <a:extLst>
              <a:ext uri="{FF2B5EF4-FFF2-40B4-BE49-F238E27FC236}">
                <a16:creationId xmlns:a16="http://schemas.microsoft.com/office/drawing/2014/main" id="{2905DFD1-3CC5-D946-4DEE-AA7ABE70F1D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D1F7948-7449-541B-0C59-20EEB2E36102}"/>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63540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0085E-7CE3-E30F-5E5E-EC2980931371}"/>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58511073-5FEB-80DC-BC8E-F9B082EEA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E2D39FCC-B08C-5589-EEC1-83774019769A}"/>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4A15209D-D097-0BFC-DC39-B297F1A09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1C7F96FD-D214-AE87-63CA-C7B73F2A08BD}"/>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F7BCE58F-EF44-5F5B-C6F7-D958B71146FA}"/>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8" name="Espace réservé du pied de page 7">
            <a:extLst>
              <a:ext uri="{FF2B5EF4-FFF2-40B4-BE49-F238E27FC236}">
                <a16:creationId xmlns:a16="http://schemas.microsoft.com/office/drawing/2014/main" id="{3BF3AB78-90D1-313C-62BB-378197E40959}"/>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30236CB-8F51-8A71-3B07-A5BB7A58B618}"/>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5593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C8285-E21B-D931-B518-08D6E10C0FB2}"/>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E7A77AEE-E263-710C-058A-D2DAA503BF44}"/>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4" name="Espace réservé du pied de page 3">
            <a:extLst>
              <a:ext uri="{FF2B5EF4-FFF2-40B4-BE49-F238E27FC236}">
                <a16:creationId xmlns:a16="http://schemas.microsoft.com/office/drawing/2014/main" id="{FC12B563-3C00-A975-2E68-913A87BC67E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2769068-5D1C-761A-3C1E-E7760D0DDD93}"/>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351975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21C132-FD18-0EC1-B9AB-D2D5C70CE110}"/>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3" name="Espace réservé du pied de page 2">
            <a:extLst>
              <a:ext uri="{FF2B5EF4-FFF2-40B4-BE49-F238E27FC236}">
                <a16:creationId xmlns:a16="http://schemas.microsoft.com/office/drawing/2014/main" id="{076A664C-BF0B-A927-96D1-A9A7A01ED94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177D990-5B49-ED04-FDAE-B73EEEE7E562}"/>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23408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5244B-9256-0778-CC94-D70CC2509CD2}"/>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D01D2EAC-6BCE-6F88-F241-2217DEB4B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8B79617B-D600-4468-1994-BF732C79F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5038E8D5-6C6E-B72A-4DE8-71E25CE638E5}"/>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6" name="Espace réservé du pied de page 5">
            <a:extLst>
              <a:ext uri="{FF2B5EF4-FFF2-40B4-BE49-F238E27FC236}">
                <a16:creationId xmlns:a16="http://schemas.microsoft.com/office/drawing/2014/main" id="{8E10B8D0-9789-F067-CFC0-E87344AE262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E2658CE-B9B4-8B64-6EF7-2E65F72D9657}"/>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9320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DF027-63DB-CD34-61C9-F3F6D8A9C21D}"/>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206A01F0-0AA4-6FEC-1AAC-9081641AA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278E483-9359-0216-A242-444998580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5349BA4D-F793-1423-2D6B-D45D6B9EF9EF}"/>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6" name="Espace réservé du pied de page 5">
            <a:extLst>
              <a:ext uri="{FF2B5EF4-FFF2-40B4-BE49-F238E27FC236}">
                <a16:creationId xmlns:a16="http://schemas.microsoft.com/office/drawing/2014/main" id="{5E0A90C9-854A-333B-42F6-466FF2C9495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E3C047-BE89-8CCD-760D-A9B4AFEE9741}"/>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69708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8DD866-1D16-A79F-B0B4-2E2D69B7A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1EFA57D2-E0BD-F952-E88D-7955092D7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B2FD0F0-AD18-9A19-0F4C-3C1FDFDB3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C8FC66F9-A242-00E8-3F4E-9B664437E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5FB28C6-2AD3-8A84-B6C6-EAAB594F2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AF97A-3BF6-E343-94F0-D67784F07B53}" type="slidenum">
              <a:rPr lang="fr-CA" smtClean="0"/>
              <a:t>‹n°›</a:t>
            </a:fld>
            <a:endParaRPr lang="fr-CA"/>
          </a:p>
        </p:txBody>
      </p:sp>
    </p:spTree>
    <p:extLst>
      <p:ext uri="{BB962C8B-B14F-4D97-AF65-F5344CB8AC3E}">
        <p14:creationId xmlns:p14="http://schemas.microsoft.com/office/powerpoint/2010/main" val="4190863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5.emf"/><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EF58D-B35F-5E4F-BD6F-C1207C435F39}"/>
              </a:ext>
            </a:extLst>
          </p:cNvPr>
          <p:cNvSpPr>
            <a:spLocks noGrp="1"/>
          </p:cNvSpPr>
          <p:nvPr>
            <p:ph type="ctrTitle"/>
          </p:nvPr>
        </p:nvSpPr>
        <p:spPr>
          <a:xfrm>
            <a:off x="137653" y="-164432"/>
            <a:ext cx="11941276" cy="4700336"/>
          </a:xfrm>
        </p:spPr>
        <p:txBody>
          <a:bodyPr vert="horz" lIns="91440" tIns="45720" rIns="91440" bIns="45720" rtlCol="0" anchor="ctr">
            <a:normAutofit/>
          </a:bodyPr>
          <a:lstStyle/>
          <a:p>
            <a:r>
              <a:rPr lang="fr-CA" sz="8000" b="1" i="0" u="none" strike="noStrike" dirty="0" err="1">
                <a:solidFill>
                  <a:srgbClr val="FFFFFF"/>
                </a:solidFill>
                <a:effectLst/>
                <a:highlight>
                  <a:srgbClr val="00A386"/>
                </a:highlight>
                <a:latin typeface="Avenir Next LT Pro Light" panose="020B0304020202020204" pitchFamily="34" charset="77"/>
              </a:rPr>
              <a:t>Anti-</a:t>
            </a:r>
            <a:r>
              <a:rPr lang="fr-CA" sz="8000" b="1" dirty="0" err="1">
                <a:solidFill>
                  <a:srgbClr val="FFFFFF"/>
                </a:solidFill>
                <a:highlight>
                  <a:srgbClr val="00A386"/>
                </a:highlight>
                <a:latin typeface="Avenir Next LT Pro Light" panose="020B0304020202020204" pitchFamily="34" charset="77"/>
              </a:rPr>
              <a:t>vaccin</a:t>
            </a:r>
            <a:r>
              <a:rPr lang="fr-CA" sz="8000" b="1" dirty="0">
                <a:solidFill>
                  <a:srgbClr val="FFFFFF"/>
                </a:solidFill>
                <a:highlight>
                  <a:srgbClr val="00A386"/>
                </a:highlight>
                <a:latin typeface="Avenir Next LT Pro Light" panose="020B0304020202020204" pitchFamily="34" charset="77"/>
              </a:rPr>
              <a:t>, désinformé, hésitant ou inquiet? </a:t>
            </a:r>
            <a:r>
              <a:rPr lang="fr-CA" sz="8000" b="1" i="0" u="none" strike="noStrike" dirty="0">
                <a:solidFill>
                  <a:srgbClr val="FFFFFF"/>
                </a:solidFill>
                <a:effectLst/>
                <a:highlight>
                  <a:srgbClr val="00A386"/>
                </a:highlight>
                <a:latin typeface="Avenir Next LT Pro Light" panose="020B0304020202020204" pitchFamily="34" charset="77"/>
              </a:rPr>
              <a:t> </a:t>
            </a:r>
            <a:br>
              <a:rPr lang="fr-CA" sz="3600" dirty="0">
                <a:effectLst/>
              </a:rPr>
            </a:br>
            <a:r>
              <a:rPr lang="fr-CA" sz="4800" dirty="0">
                <a:effectLst/>
                <a:latin typeface="Arial" panose="020B0604020202020204" pitchFamily="34" charset="0"/>
              </a:rPr>
              <a:t> </a:t>
            </a:r>
            <a:endParaRPr lang="fr-CA" sz="3600" dirty="0">
              <a:effectLst/>
            </a:endParaRPr>
          </a:p>
        </p:txBody>
      </p:sp>
      <p:sp>
        <p:nvSpPr>
          <p:cNvPr id="3" name="Sous-titre 2">
            <a:extLst>
              <a:ext uri="{FF2B5EF4-FFF2-40B4-BE49-F238E27FC236}">
                <a16:creationId xmlns:a16="http://schemas.microsoft.com/office/drawing/2014/main" id="{E63B42A7-C5FF-DB4D-A758-8C8669E5AD29}"/>
              </a:ext>
            </a:extLst>
          </p:cNvPr>
          <p:cNvSpPr>
            <a:spLocks noGrp="1"/>
          </p:cNvSpPr>
          <p:nvPr>
            <p:ph type="subTitle" idx="1"/>
          </p:nvPr>
        </p:nvSpPr>
        <p:spPr>
          <a:xfrm>
            <a:off x="0" y="3276600"/>
            <a:ext cx="10534143" cy="4920640"/>
          </a:xfrm>
        </p:spPr>
        <p:txBody>
          <a:bodyPr vert="horz" lIns="91440" tIns="45720" rIns="91440" bIns="45720" rtlCol="0" anchor="ctr">
            <a:normAutofit/>
          </a:bodyPr>
          <a:lstStyle/>
          <a:p>
            <a:pPr algn="l">
              <a:spcBef>
                <a:spcPts val="667"/>
              </a:spcBef>
              <a:defRPr sz="2850">
                <a:solidFill>
                  <a:srgbClr val="000000"/>
                </a:solidFill>
                <a:effectLst/>
              </a:defRPr>
            </a:pPr>
            <a:r>
              <a:rPr lang="en-US" dirty="0"/>
              <a:t>Marc Steben, MD</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International society for STD research</a:t>
            </a:r>
          </a:p>
          <a:p>
            <a:pPr indent="-228600" algn="l">
              <a:spcBef>
                <a:spcPts val="133"/>
              </a:spcBef>
              <a:buFont typeface="Arial" panose="020B0604020202020204" pitchFamily="34" charset="0"/>
              <a:buChar char="•"/>
              <a:defRPr sz="1615" i="1">
                <a:solidFill>
                  <a:srgbClr val="000000"/>
                </a:solidFill>
                <a:effectLst/>
              </a:defRPr>
            </a:pPr>
            <a:r>
              <a:rPr lang="en-US" sz="1800" dirty="0"/>
              <a:t>Co-</a:t>
            </a:r>
            <a:r>
              <a:rPr lang="en-US" sz="1800" dirty="0" err="1"/>
              <a:t>Président</a:t>
            </a:r>
            <a:r>
              <a:rPr lang="en-US" sz="1800" dirty="0"/>
              <a:t>, </a:t>
            </a:r>
            <a:r>
              <a:rPr lang="en-US" sz="1800" dirty="0" err="1"/>
              <a:t>Congrès</a:t>
            </a:r>
            <a:r>
              <a:rPr lang="en-US" sz="1800" dirty="0"/>
              <a:t> Mondial ISSTDR-IUSTI 2025</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IUSTI Canada</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a:t>
            </a:r>
            <a:r>
              <a:rPr lang="en-US" sz="1800" dirty="0" err="1"/>
              <a:t>Réseau</a:t>
            </a:r>
            <a:r>
              <a:rPr lang="en-US" sz="1800" dirty="0"/>
              <a:t> </a:t>
            </a:r>
            <a:r>
              <a:rPr lang="en-US" sz="1800" dirty="0" err="1"/>
              <a:t>Canadien</a:t>
            </a:r>
            <a:r>
              <a:rPr lang="en-US" sz="1800" dirty="0"/>
              <a:t> de </a:t>
            </a:r>
            <a:r>
              <a:rPr lang="en-US" sz="1800" dirty="0" err="1"/>
              <a:t>prévention</a:t>
            </a:r>
            <a:r>
              <a:rPr lang="en-US" sz="1800" dirty="0"/>
              <a:t> du VPH,</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a:t>
            </a:r>
            <a:r>
              <a:rPr lang="en-US" sz="1800" dirty="0" err="1"/>
              <a:t>Comité</a:t>
            </a:r>
            <a:r>
              <a:rPr lang="en-US" sz="1800" dirty="0"/>
              <a:t> </a:t>
            </a:r>
            <a:r>
              <a:rPr lang="en-US" sz="1800" dirty="0" err="1"/>
              <a:t>d’éducation</a:t>
            </a:r>
            <a:r>
              <a:rPr lang="en-US" sz="1800" dirty="0"/>
              <a:t>, International Papillomavirus society</a:t>
            </a:r>
          </a:p>
          <a:p>
            <a:pPr indent="-228600" algn="l">
              <a:spcBef>
                <a:spcPts val="133"/>
              </a:spcBef>
              <a:buFont typeface="Arial" panose="020B0604020202020204" pitchFamily="34" charset="0"/>
              <a:buChar char="•"/>
              <a:defRPr sz="1615" i="1">
                <a:solidFill>
                  <a:srgbClr val="000000"/>
                </a:solidFill>
                <a:effectLst/>
              </a:defRPr>
            </a:pPr>
            <a:r>
              <a:rPr lang="en-US" sz="1800" dirty="0"/>
              <a:t>École de </a:t>
            </a:r>
            <a:r>
              <a:rPr lang="en-US" sz="1800" dirty="0" err="1"/>
              <a:t>santé</a:t>
            </a:r>
            <a:r>
              <a:rPr lang="en-US" sz="1800" dirty="0"/>
              <a:t> </a:t>
            </a:r>
            <a:r>
              <a:rPr lang="en-US" sz="1800" dirty="0" err="1"/>
              <a:t>publique</a:t>
            </a:r>
            <a:r>
              <a:rPr lang="en-US" sz="1800" dirty="0"/>
              <a:t>, Université de Montréal</a:t>
            </a:r>
          </a:p>
          <a:p>
            <a:pPr indent="-228600" algn="l">
              <a:spcBef>
                <a:spcPts val="133"/>
              </a:spcBef>
              <a:buFont typeface="Arial" panose="020B0604020202020204" pitchFamily="34" charset="0"/>
              <a:buChar char="•"/>
              <a:defRPr sz="1615" i="1">
                <a:solidFill>
                  <a:srgbClr val="000000"/>
                </a:solidFill>
                <a:effectLst/>
              </a:defRPr>
            </a:pPr>
            <a:r>
              <a:rPr lang="en-US" sz="1800" dirty="0" err="1"/>
              <a:t>marc@marcsteben.com</a:t>
            </a:r>
            <a:endParaRPr lang="en-US" sz="1800" dirty="0"/>
          </a:p>
        </p:txBody>
      </p:sp>
      <p:sp>
        <p:nvSpPr>
          <p:cNvPr id="4" name="AutoShape 2">
            <a:extLst>
              <a:ext uri="{FF2B5EF4-FFF2-40B4-BE49-F238E27FC236}">
                <a16:creationId xmlns:a16="http://schemas.microsoft.com/office/drawing/2014/main" id="{B1E3D848-464B-8DEE-FA25-642AC7B5D9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a:extLst>
              <a:ext uri="{FF2B5EF4-FFF2-40B4-BE49-F238E27FC236}">
                <a16:creationId xmlns:a16="http://schemas.microsoft.com/office/drawing/2014/main" id="{8788F13A-1728-9085-927B-8ACA2993ED7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6">
            <a:extLst>
              <a:ext uri="{FF2B5EF4-FFF2-40B4-BE49-F238E27FC236}">
                <a16:creationId xmlns:a16="http://schemas.microsoft.com/office/drawing/2014/main" id="{B8CE838F-0150-80F1-7AC5-D131566F3D0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8">
            <a:extLst>
              <a:ext uri="{FF2B5EF4-FFF2-40B4-BE49-F238E27FC236}">
                <a16:creationId xmlns:a16="http://schemas.microsoft.com/office/drawing/2014/main" id="{F25D0E00-F88F-A74E-6428-F8458DB731B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8" name="Image 7">
            <a:extLst>
              <a:ext uri="{FF2B5EF4-FFF2-40B4-BE49-F238E27FC236}">
                <a16:creationId xmlns:a16="http://schemas.microsoft.com/office/drawing/2014/main" id="{086292C9-66A6-9AD5-3737-04A2CACF7E7F}"/>
              </a:ext>
            </a:extLst>
          </p:cNvPr>
          <p:cNvPicPr>
            <a:picLocks noChangeAspect="1"/>
          </p:cNvPicPr>
          <p:nvPr/>
        </p:nvPicPr>
        <p:blipFill>
          <a:blip r:embed="rId2"/>
          <a:stretch>
            <a:fillRect/>
          </a:stretch>
        </p:blipFill>
        <p:spPr>
          <a:xfrm>
            <a:off x="7397256" y="3501029"/>
            <a:ext cx="4794744" cy="3356971"/>
          </a:xfrm>
          <a:prstGeom prst="rect">
            <a:avLst/>
          </a:prstGeom>
        </p:spPr>
      </p:pic>
    </p:spTree>
    <p:extLst>
      <p:ext uri="{BB962C8B-B14F-4D97-AF65-F5344CB8AC3E}">
        <p14:creationId xmlns:p14="http://schemas.microsoft.com/office/powerpoint/2010/main" val="132543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221"/>
            <a:ext cx="12192000" cy="699446"/>
          </a:xfrm>
        </p:spPr>
        <p:txBody>
          <a:bodyPr>
            <a:normAutofit fontScale="90000"/>
          </a:bodyPr>
          <a:lstStyle/>
          <a:p>
            <a:r>
              <a:rPr lang="fr-FR" dirty="0"/>
              <a:t>Raisons invoquées pour l’acceptation de la vaccination </a:t>
            </a:r>
            <a:r>
              <a:rPr lang="fr-FR" baseline="30000" dirty="0"/>
              <a:t>1</a:t>
            </a:r>
            <a:endParaRPr lang="fr-FR" dirty="0"/>
          </a:p>
        </p:txBody>
      </p:sp>
      <p:pic>
        <p:nvPicPr>
          <p:cNvPr id="4" name="Espace réservé du contenu 3" descr="Capture d’écran 2017-09-04 à 12.26.53.png"/>
          <p:cNvPicPr>
            <a:picLocks noGrp="1" noChangeAspect="1"/>
          </p:cNvPicPr>
          <p:nvPr>
            <p:ph idx="1"/>
          </p:nvPr>
        </p:nvPicPr>
        <p:blipFill>
          <a:blip r:embed="rId3">
            <a:extLst>
              <a:ext uri="{28A0092B-C50C-407E-A947-70E740481C1C}">
                <a14:useLocalDpi xmlns:a14="http://schemas.microsoft.com/office/drawing/2010/main" val="0"/>
              </a:ext>
            </a:extLst>
          </a:blip>
          <a:srcRect t="-30672" b="-30672"/>
          <a:stretch>
            <a:fillRect/>
          </a:stretch>
        </p:blipFill>
        <p:spPr>
          <a:xfrm>
            <a:off x="2256926" y="258234"/>
            <a:ext cx="8411074" cy="6265333"/>
          </a:xfrm>
        </p:spPr>
      </p:pic>
      <p:sp>
        <p:nvSpPr>
          <p:cNvPr id="5" name="ZoneTexte 4"/>
          <p:cNvSpPr txBox="1"/>
          <p:nvPr/>
        </p:nvSpPr>
        <p:spPr>
          <a:xfrm>
            <a:off x="1811864" y="5882038"/>
            <a:ext cx="7763936" cy="738664"/>
          </a:xfrm>
          <a:prstGeom prst="rect">
            <a:avLst/>
          </a:prstGeom>
          <a:noFill/>
        </p:spPr>
        <p:txBody>
          <a:bodyPr wrap="square" rtlCol="0">
            <a:spAutoFit/>
          </a:bodyPr>
          <a:lstStyle/>
          <a:p>
            <a:pPr marL="228600" indent="-228600">
              <a:buAutoNum type="arabicPeriod"/>
            </a:pPr>
            <a:r>
              <a:rPr lang="fr-FR" sz="1200" dirty="0" err="1"/>
              <a:t>Yaqub,O</a:t>
            </a:r>
            <a:r>
              <a:rPr lang="fr-FR" sz="1200" dirty="0"/>
              <a:t>., Castle-</a:t>
            </a:r>
            <a:r>
              <a:rPr lang="fr-FR" sz="1200" dirty="0" err="1"/>
              <a:t>Clarke,S</a:t>
            </a:r>
            <a:r>
              <a:rPr lang="fr-FR" sz="1200" dirty="0"/>
              <a:t>., </a:t>
            </a:r>
            <a:r>
              <a:rPr lang="fr-FR" sz="1200" dirty="0" err="1"/>
              <a:t>Sevdali,s</a:t>
            </a:r>
            <a:r>
              <a:rPr lang="fr-FR" sz="1200" dirty="0"/>
              <a:t> N., </a:t>
            </a:r>
            <a:r>
              <a:rPr lang="fr-FR" sz="1200" dirty="0" err="1"/>
              <a:t>Chataway,J</a:t>
            </a:r>
            <a:r>
              <a:rPr lang="fr-FR" sz="1200" dirty="0"/>
              <a:t>. Attitudes to vaccination: A </a:t>
            </a:r>
            <a:r>
              <a:rPr lang="fr-FR" sz="1200" dirty="0" err="1"/>
              <a:t>critical</a:t>
            </a:r>
            <a:r>
              <a:rPr lang="fr-FR" sz="1200" dirty="0"/>
              <a:t> </a:t>
            </a:r>
            <a:r>
              <a:rPr lang="fr-FR" sz="1200" dirty="0" err="1"/>
              <a:t>review</a:t>
            </a:r>
            <a:r>
              <a:rPr lang="fr-FR" sz="1200" dirty="0"/>
              <a:t>. Social Science &amp; </a:t>
            </a:r>
            <a:r>
              <a:rPr lang="fr-FR" sz="1200" dirty="0" err="1"/>
              <a:t>Medicine</a:t>
            </a:r>
            <a:r>
              <a:rPr lang="fr-FR" sz="1200" dirty="0"/>
              <a:t>, 2014, volume 112, p.1-11.</a:t>
            </a:r>
            <a:endParaRPr lang="fr-FR" sz="1200" dirty="0">
              <a:solidFill>
                <a:srgbClr val="FF0000"/>
              </a:solidFill>
            </a:endParaRPr>
          </a:p>
          <a:p>
            <a:endParaRPr lang="fr-FR" dirty="0"/>
          </a:p>
        </p:txBody>
      </p:sp>
    </p:spTree>
    <p:extLst>
      <p:ext uri="{BB962C8B-B14F-4D97-AF65-F5344CB8AC3E}">
        <p14:creationId xmlns:p14="http://schemas.microsoft.com/office/powerpoint/2010/main" val="143999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Espace réservé du contenu 4" descr="Capture d’écran 2017-09-04 à 12.27.33.png"/>
          <p:cNvPicPr>
            <a:picLocks noGrp="1" noChangeAspect="1"/>
          </p:cNvPicPr>
          <p:nvPr>
            <p:ph idx="1"/>
          </p:nvPr>
        </p:nvPicPr>
        <p:blipFill>
          <a:blip r:embed="rId3">
            <a:extLst>
              <a:ext uri="{28A0092B-C50C-407E-A947-70E740481C1C}">
                <a14:useLocalDpi xmlns:a14="http://schemas.microsoft.com/office/drawing/2010/main" val="0"/>
              </a:ext>
            </a:extLst>
          </a:blip>
          <a:srcRect l="-10690" r="-10690"/>
          <a:stretch>
            <a:fillRect/>
          </a:stretch>
        </p:blipFill>
        <p:spPr>
          <a:xfrm>
            <a:off x="1995572" y="935568"/>
            <a:ext cx="8411074" cy="5503333"/>
          </a:xfrm>
        </p:spPr>
      </p:pic>
      <p:sp>
        <p:nvSpPr>
          <p:cNvPr id="2" name="Titre 1"/>
          <p:cNvSpPr>
            <a:spLocks noGrp="1"/>
          </p:cNvSpPr>
          <p:nvPr>
            <p:ph type="title"/>
          </p:nvPr>
        </p:nvSpPr>
        <p:spPr>
          <a:xfrm>
            <a:off x="0" y="-42520"/>
            <a:ext cx="12192000" cy="1020726"/>
          </a:xfrm>
          <a:solidFill>
            <a:schemeClr val="bg1"/>
          </a:solidFill>
        </p:spPr>
        <p:txBody>
          <a:bodyPr>
            <a:normAutofit/>
          </a:bodyPr>
          <a:lstStyle/>
          <a:p>
            <a:r>
              <a:rPr lang="fr-FR" sz="3600" dirty="0"/>
              <a:t>Raisons invoquées par </a:t>
            </a:r>
            <a:r>
              <a:rPr lang="fr-CA" sz="3600" dirty="0"/>
              <a:t>la personne </a:t>
            </a:r>
            <a:r>
              <a:rPr lang="pt-BR" sz="3600" dirty="0" err="1"/>
              <a:t>qui</a:t>
            </a:r>
            <a:r>
              <a:rPr lang="pt-BR" sz="3600" dirty="0"/>
              <a:t> </a:t>
            </a:r>
            <a:r>
              <a:rPr lang="pt-BR" sz="3600" dirty="0" err="1"/>
              <a:t>hésite</a:t>
            </a:r>
            <a:r>
              <a:rPr lang="pt-BR" sz="3600" dirty="0"/>
              <a:t> ou refuse </a:t>
            </a:r>
            <a:r>
              <a:rPr lang="pt-BR" sz="3600" baseline="30000" dirty="0"/>
              <a:t>1</a:t>
            </a:r>
            <a:endParaRPr lang="fr-FR" dirty="0"/>
          </a:p>
        </p:txBody>
      </p:sp>
      <p:sp>
        <p:nvSpPr>
          <p:cNvPr id="3" name="ZoneTexte 2"/>
          <p:cNvSpPr txBox="1"/>
          <p:nvPr/>
        </p:nvSpPr>
        <p:spPr>
          <a:xfrm>
            <a:off x="1524001" y="6604084"/>
            <a:ext cx="8468985" cy="253916"/>
          </a:xfrm>
          <a:prstGeom prst="rect">
            <a:avLst/>
          </a:prstGeom>
          <a:noFill/>
        </p:spPr>
        <p:txBody>
          <a:bodyPr wrap="none" rtlCol="0">
            <a:spAutoFit/>
          </a:bodyPr>
          <a:lstStyle/>
          <a:p>
            <a:pPr marL="228600" indent="-228600">
              <a:buAutoNum type="arabicPeriod"/>
            </a:pPr>
            <a:r>
              <a:rPr lang="fr-FR" sz="1050" dirty="0" err="1">
                <a:solidFill>
                  <a:srgbClr val="FF0000"/>
                </a:solidFill>
              </a:rPr>
              <a:t>Yaqub,O</a:t>
            </a:r>
            <a:r>
              <a:rPr lang="fr-FR" sz="1050" dirty="0">
                <a:solidFill>
                  <a:srgbClr val="FF0000"/>
                </a:solidFill>
              </a:rPr>
              <a:t>., Castle-</a:t>
            </a:r>
            <a:r>
              <a:rPr lang="fr-FR" sz="1050" dirty="0" err="1">
                <a:solidFill>
                  <a:srgbClr val="FF0000"/>
                </a:solidFill>
              </a:rPr>
              <a:t>Clarke,S</a:t>
            </a:r>
            <a:r>
              <a:rPr lang="fr-FR" sz="1050" dirty="0">
                <a:solidFill>
                  <a:srgbClr val="FF0000"/>
                </a:solidFill>
              </a:rPr>
              <a:t>., </a:t>
            </a:r>
            <a:r>
              <a:rPr lang="fr-FR" sz="1050" dirty="0" err="1">
                <a:solidFill>
                  <a:srgbClr val="FF0000"/>
                </a:solidFill>
              </a:rPr>
              <a:t>Sevdali,s</a:t>
            </a:r>
            <a:r>
              <a:rPr lang="fr-FR" sz="1050" dirty="0">
                <a:solidFill>
                  <a:srgbClr val="FF0000"/>
                </a:solidFill>
              </a:rPr>
              <a:t> N., </a:t>
            </a:r>
            <a:r>
              <a:rPr lang="fr-FR" sz="1050" dirty="0" err="1">
                <a:solidFill>
                  <a:srgbClr val="FF0000"/>
                </a:solidFill>
              </a:rPr>
              <a:t>Chataway,J</a:t>
            </a:r>
            <a:r>
              <a:rPr lang="fr-FR" sz="1050" dirty="0">
                <a:solidFill>
                  <a:srgbClr val="FF0000"/>
                </a:solidFill>
              </a:rPr>
              <a:t>. Attitudes to vaccination: A </a:t>
            </a:r>
            <a:r>
              <a:rPr lang="fr-FR" sz="1050" dirty="0" err="1">
                <a:solidFill>
                  <a:srgbClr val="FF0000"/>
                </a:solidFill>
              </a:rPr>
              <a:t>critical</a:t>
            </a:r>
            <a:r>
              <a:rPr lang="fr-FR" sz="1050" dirty="0">
                <a:solidFill>
                  <a:srgbClr val="FF0000"/>
                </a:solidFill>
              </a:rPr>
              <a:t> </a:t>
            </a:r>
            <a:r>
              <a:rPr lang="fr-FR" sz="1050" dirty="0" err="1">
                <a:solidFill>
                  <a:srgbClr val="FF0000"/>
                </a:solidFill>
              </a:rPr>
              <a:t>review</a:t>
            </a:r>
            <a:r>
              <a:rPr lang="fr-FR" sz="1050" dirty="0">
                <a:solidFill>
                  <a:srgbClr val="FF0000"/>
                </a:solidFill>
              </a:rPr>
              <a:t>. Social Science &amp; </a:t>
            </a:r>
            <a:r>
              <a:rPr lang="fr-FR" sz="1050" dirty="0" err="1">
                <a:solidFill>
                  <a:srgbClr val="FF0000"/>
                </a:solidFill>
              </a:rPr>
              <a:t>Medicine</a:t>
            </a:r>
            <a:r>
              <a:rPr lang="fr-FR" sz="1050" dirty="0">
                <a:solidFill>
                  <a:srgbClr val="FF0000"/>
                </a:solidFill>
              </a:rPr>
              <a:t>, 2014, volume 112, p.1-11.</a:t>
            </a:r>
          </a:p>
        </p:txBody>
      </p:sp>
    </p:spTree>
    <p:extLst>
      <p:ext uri="{BB962C8B-B14F-4D97-AF65-F5344CB8AC3E}">
        <p14:creationId xmlns:p14="http://schemas.microsoft.com/office/powerpoint/2010/main" val="183217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CA" dirty="0">
                <a:solidFill>
                  <a:srgbClr val="FF0000"/>
                </a:solidFill>
              </a:rPr>
            </a:br>
            <a:br>
              <a:rPr lang="fr-FR" dirty="0"/>
            </a:br>
            <a:endParaRPr lang="fr-FR" dirty="0"/>
          </a:p>
        </p:txBody>
      </p:sp>
      <p:sp>
        <p:nvSpPr>
          <p:cNvPr id="3" name="Espace réservé du contenu 2"/>
          <p:cNvSpPr>
            <a:spLocks noGrp="1"/>
          </p:cNvSpPr>
          <p:nvPr>
            <p:ph idx="1"/>
          </p:nvPr>
        </p:nvSpPr>
        <p:spPr>
          <a:xfrm>
            <a:off x="1766972" y="1257301"/>
            <a:ext cx="8418428" cy="4927599"/>
          </a:xfrm>
        </p:spPr>
        <p:txBody>
          <a:bodyPr/>
          <a:lstStyle/>
          <a:p>
            <a:r>
              <a:rPr lang="fr-FR" dirty="0"/>
              <a:t>En cas d’hésitation ou de refus</a:t>
            </a:r>
          </a:p>
          <a:p>
            <a:pPr lvl="1"/>
            <a:r>
              <a:rPr lang="fr-FR" dirty="0"/>
              <a:t>Respecter l’opinion du patient. </a:t>
            </a:r>
          </a:p>
          <a:p>
            <a:pPr lvl="1"/>
            <a:r>
              <a:rPr lang="fr-FR" dirty="0"/>
              <a:t>Adopter une attitude respectueuse malgré l’expression de doutes sur la probité, le professionnalisme et l’expertise du monde médical.</a:t>
            </a:r>
          </a:p>
          <a:p>
            <a:pPr lvl="1"/>
            <a:r>
              <a:rPr lang="fr-FR" dirty="0"/>
              <a:t>Reconnaître l’existence  des divergences d’opinion entre vous et votre patient.</a:t>
            </a:r>
          </a:p>
          <a:p>
            <a:pPr lvl="1"/>
            <a:endParaRPr lang="fr-FR" sz="2000" dirty="0"/>
          </a:p>
          <a:p>
            <a:r>
              <a:rPr lang="fr-FR" dirty="0"/>
              <a:t>MAIS</a:t>
            </a:r>
          </a:p>
          <a:p>
            <a:pPr lvl="1"/>
            <a:r>
              <a:rPr lang="fr-FR" dirty="0"/>
              <a:t>S’assurer que le patient connaît les faits scientifiquement reconnus. </a:t>
            </a:r>
          </a:p>
          <a:p>
            <a:endParaRPr lang="fr-FR" dirty="0"/>
          </a:p>
        </p:txBody>
      </p:sp>
      <p:sp>
        <p:nvSpPr>
          <p:cNvPr id="4" name="ZoneTexte 3"/>
          <p:cNvSpPr txBox="1"/>
          <p:nvPr/>
        </p:nvSpPr>
        <p:spPr>
          <a:xfrm>
            <a:off x="1752600" y="173569"/>
            <a:ext cx="8710838" cy="584776"/>
          </a:xfrm>
          <a:prstGeom prst="rect">
            <a:avLst/>
          </a:prstGeom>
          <a:noFill/>
        </p:spPr>
        <p:txBody>
          <a:bodyPr wrap="none" rtlCol="0">
            <a:spAutoFit/>
          </a:bodyPr>
          <a:lstStyle/>
          <a:p>
            <a:r>
              <a:rPr lang="fr-FR" sz="3200" b="1" dirty="0">
                <a:solidFill>
                  <a:srgbClr val="028AB4"/>
                </a:solidFill>
                <a:latin typeface="Calibri" charset="0"/>
              </a:rPr>
              <a:t>Patient</a:t>
            </a:r>
            <a:r>
              <a:rPr lang="pt-BR" sz="3200" b="1" dirty="0">
                <a:solidFill>
                  <a:srgbClr val="028AB4"/>
                </a:solidFill>
                <a:latin typeface="Calibri" charset="0"/>
              </a:rPr>
              <a:t>(e) </a:t>
            </a:r>
            <a:r>
              <a:rPr lang="pt-BR" sz="3200" b="1" dirty="0" err="1">
                <a:solidFill>
                  <a:srgbClr val="028AB4"/>
                </a:solidFill>
                <a:latin typeface="Calibri" charset="0"/>
              </a:rPr>
              <a:t>qui</a:t>
            </a:r>
            <a:r>
              <a:rPr lang="pt-BR" sz="3200" b="1" dirty="0">
                <a:solidFill>
                  <a:srgbClr val="028AB4"/>
                </a:solidFill>
                <a:latin typeface="Calibri" charset="0"/>
              </a:rPr>
              <a:t> </a:t>
            </a:r>
            <a:r>
              <a:rPr lang="pt-BR" sz="3200" b="1" dirty="0" err="1">
                <a:solidFill>
                  <a:srgbClr val="028AB4"/>
                </a:solidFill>
                <a:latin typeface="Calibri" charset="0"/>
              </a:rPr>
              <a:t>hésite</a:t>
            </a:r>
            <a:r>
              <a:rPr lang="pt-BR" sz="3200" b="1" dirty="0">
                <a:solidFill>
                  <a:srgbClr val="028AB4"/>
                </a:solidFill>
                <a:latin typeface="Calibri" charset="0"/>
              </a:rPr>
              <a:t> ou refuse </a:t>
            </a:r>
            <a:r>
              <a:rPr lang="fr-FR" sz="3200" b="1" dirty="0">
                <a:solidFill>
                  <a:srgbClr val="028AB4"/>
                </a:solidFill>
                <a:latin typeface="Calibri" charset="0"/>
              </a:rPr>
              <a:t>de se faire vacciner</a:t>
            </a:r>
            <a:endParaRPr lang="fr-FR" sz="3200" dirty="0">
              <a:solidFill>
                <a:srgbClr val="028AB4"/>
              </a:solidFill>
            </a:endParaRPr>
          </a:p>
        </p:txBody>
      </p:sp>
    </p:spTree>
    <p:extLst>
      <p:ext uri="{BB962C8B-B14F-4D97-AF65-F5344CB8AC3E}">
        <p14:creationId xmlns:p14="http://schemas.microsoft.com/office/powerpoint/2010/main" val="6400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363" t="11946" r="16358" b="20617"/>
          <a:stretch/>
        </p:blipFill>
        <p:spPr>
          <a:xfrm rot="325489">
            <a:off x="7002571" y="3986802"/>
            <a:ext cx="3017760" cy="2748274"/>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363" t="11946" r="16358" b="20617"/>
          <a:stretch/>
        </p:blipFill>
        <p:spPr>
          <a:xfrm rot="325489">
            <a:off x="4287845" y="1353180"/>
            <a:ext cx="3048595" cy="2471364"/>
          </a:xfrm>
          <a:prstGeom prst="rect">
            <a:avLst/>
          </a:prstGeom>
        </p:spPr>
      </p:pic>
      <p:sp>
        <p:nvSpPr>
          <p:cNvPr id="2" name="Title 1"/>
          <p:cNvSpPr>
            <a:spLocks noGrp="1"/>
          </p:cNvSpPr>
          <p:nvPr>
            <p:ph type="title"/>
          </p:nvPr>
        </p:nvSpPr>
        <p:spPr>
          <a:xfrm>
            <a:off x="0" y="0"/>
            <a:ext cx="12192000" cy="1166896"/>
          </a:xfrm>
        </p:spPr>
        <p:txBody>
          <a:bodyPr>
            <a:normAutofit/>
          </a:bodyPr>
          <a:lstStyle/>
          <a:p>
            <a:pPr lvl="0"/>
            <a:r>
              <a:rPr lang="fr-FR" dirty="0">
                <a:solidFill>
                  <a:srgbClr val="028AB4"/>
                </a:solidFill>
              </a:rPr>
              <a:t>Les obstacles des parents sont de nature affective? </a:t>
            </a:r>
            <a:endParaRPr lang="fr-CA" dirty="0">
              <a:solidFill>
                <a:srgbClr val="028AB4"/>
              </a:solidFill>
            </a:endParaRPr>
          </a:p>
        </p:txBody>
      </p:sp>
      <p:sp>
        <p:nvSpPr>
          <p:cNvPr id="4" name="Content Placeholder 2"/>
          <p:cNvSpPr txBox="1">
            <a:spLocks/>
          </p:cNvSpPr>
          <p:nvPr/>
        </p:nvSpPr>
        <p:spPr>
          <a:xfrm>
            <a:off x="5936517" y="1277275"/>
            <a:ext cx="4359347" cy="153929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2400" dirty="0"/>
          </a:p>
        </p:txBody>
      </p:sp>
      <p:sp>
        <p:nvSpPr>
          <p:cNvPr id="6" name="TextBox 5"/>
          <p:cNvSpPr txBox="1"/>
          <p:nvPr/>
        </p:nvSpPr>
        <p:spPr>
          <a:xfrm>
            <a:off x="7352648" y="4268510"/>
            <a:ext cx="2485620" cy="1600438"/>
          </a:xfrm>
          <a:prstGeom prst="rect">
            <a:avLst/>
          </a:prstGeom>
          <a:noFill/>
        </p:spPr>
        <p:txBody>
          <a:bodyPr wrap="square" rtlCol="0">
            <a:spAutoFit/>
          </a:bodyPr>
          <a:lstStyle/>
          <a:p>
            <a:r>
              <a:rPr lang="fr-CA" dirty="0">
                <a:solidFill>
                  <a:schemeClr val="bg1"/>
                </a:solidFill>
                <a:latin typeface="Corbel" pitchFamily="18" charset="0"/>
              </a:rPr>
              <a:t>«</a:t>
            </a:r>
            <a:r>
              <a:rPr lang="fr-CA" dirty="0">
                <a:solidFill>
                  <a:srgbClr val="FFFFFF"/>
                </a:solidFill>
                <a:latin typeface="Corbel" pitchFamily="18" charset="0"/>
              </a:rPr>
              <a:t>  « </a:t>
            </a:r>
            <a:r>
              <a:rPr lang="fr-CA" sz="1600" dirty="0">
                <a:solidFill>
                  <a:srgbClr val="FFFFFF"/>
                </a:solidFill>
                <a:latin typeface="Corbel" pitchFamily="18" charset="0"/>
              </a:rPr>
              <a:t>Ça </a:t>
            </a:r>
            <a:r>
              <a:rPr lang="fr-CA" sz="1600" dirty="0">
                <a:solidFill>
                  <a:srgbClr val="FFFFFF"/>
                </a:solidFill>
              </a:rPr>
              <a:t>l’air de ressembler pas mal aux autres vaccins…mais Docteur, c’est pas dangereux de donner plusieurs vaccins en même temps? </a:t>
            </a:r>
          </a:p>
        </p:txBody>
      </p:sp>
      <p:pic>
        <p:nvPicPr>
          <p:cNvPr id="8" name="Picture 2" descr="C:\Users\maletten\AppData\Local\Microsoft\Windows\Temporary Internet Files\Content.IE5\G7O3MOSJ\MM900234700[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8264" y="2205401"/>
            <a:ext cx="2672317" cy="24667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157908" y="1625903"/>
            <a:ext cx="3025618" cy="1477328"/>
          </a:xfrm>
          <a:prstGeom prst="rect">
            <a:avLst/>
          </a:prstGeom>
        </p:spPr>
        <p:txBody>
          <a:bodyPr wrap="square">
            <a:spAutoFit/>
          </a:bodyPr>
          <a:lstStyle/>
          <a:p>
            <a:pPr lvl="1"/>
            <a:r>
              <a:rPr lang="fr-CA" dirty="0">
                <a:solidFill>
                  <a:schemeClr val="bg1"/>
                </a:solidFill>
                <a:latin typeface="Corbel" pitchFamily="18" charset="0"/>
              </a:rPr>
              <a:t>«</a:t>
            </a:r>
            <a:r>
              <a:rPr lang="fr-CA" dirty="0">
                <a:solidFill>
                  <a:srgbClr val="FFFFFF"/>
                </a:solidFill>
                <a:latin typeface="Corbel" pitchFamily="18" charset="0"/>
              </a:rPr>
              <a:t>No</a:t>
            </a:r>
            <a:r>
              <a:rPr lang="fr-FR" dirty="0" err="1">
                <a:solidFill>
                  <a:srgbClr val="FFFFFF"/>
                </a:solidFill>
              </a:rPr>
              <a:t>tre</a:t>
            </a:r>
            <a:r>
              <a:rPr lang="fr-FR" dirty="0">
                <a:solidFill>
                  <a:srgbClr val="FFFFFF"/>
                </a:solidFill>
              </a:rPr>
              <a:t> fille est bien </a:t>
            </a:r>
            <a:r>
              <a:rPr lang="fr-FR" b="1" dirty="0">
                <a:solidFill>
                  <a:srgbClr val="FFFFFF"/>
                </a:solidFill>
              </a:rPr>
              <a:t>trop</a:t>
            </a:r>
            <a:r>
              <a:rPr lang="fr-FR" dirty="0">
                <a:solidFill>
                  <a:srgbClr val="FFFFFF"/>
                </a:solidFill>
              </a:rPr>
              <a:t> jeune pour ce type de vaccin !...</a:t>
            </a:r>
            <a:r>
              <a:rPr lang="fr-CA" dirty="0"/>
              <a:t> </a:t>
            </a:r>
            <a:r>
              <a:rPr lang="fr-CA" dirty="0">
                <a:solidFill>
                  <a:srgbClr val="FFFFFF"/>
                </a:solidFill>
              </a:rPr>
              <a:t>Ouais…mais c’est un peu gênant tout ça. </a:t>
            </a:r>
            <a:r>
              <a:rPr lang="fr-CA" dirty="0">
                <a:solidFill>
                  <a:srgbClr val="FFFFFF"/>
                </a:solidFill>
                <a:latin typeface="Corbel" pitchFamily="18" charset="0"/>
              </a:rPr>
              <a:t>» </a:t>
            </a:r>
          </a:p>
        </p:txBody>
      </p:sp>
      <p:pic>
        <p:nvPicPr>
          <p:cNvPr id="10"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363" t="11946" r="16358" b="20617"/>
          <a:stretch/>
        </p:blipFill>
        <p:spPr>
          <a:xfrm rot="325489">
            <a:off x="7471715" y="822931"/>
            <a:ext cx="3336467" cy="2871872"/>
          </a:xfrm>
          <a:prstGeom prst="rect">
            <a:avLst/>
          </a:prstGeom>
        </p:spPr>
      </p:pic>
      <p:sp>
        <p:nvSpPr>
          <p:cNvPr id="5" name="Rectangle 4"/>
          <p:cNvSpPr/>
          <p:nvPr/>
        </p:nvSpPr>
        <p:spPr>
          <a:xfrm>
            <a:off x="7835461" y="1382430"/>
            <a:ext cx="2925673" cy="1107996"/>
          </a:xfrm>
          <a:prstGeom prst="rect">
            <a:avLst/>
          </a:prstGeom>
        </p:spPr>
        <p:txBody>
          <a:bodyPr wrap="square">
            <a:spAutoFit/>
          </a:bodyPr>
          <a:lstStyle/>
          <a:p>
            <a:r>
              <a:rPr lang="fr-CA" dirty="0">
                <a:solidFill>
                  <a:schemeClr val="bg1"/>
                </a:solidFill>
                <a:latin typeface="Corbel" pitchFamily="18" charset="0"/>
              </a:rPr>
              <a:t>« </a:t>
            </a:r>
            <a:r>
              <a:rPr lang="fr-CA" sz="1600" dirty="0">
                <a:solidFill>
                  <a:srgbClr val="FFFFFF"/>
                </a:solidFill>
              </a:rPr>
              <a:t>Ouais…on avait pas pensé à ça…mais ce vaccin-là, on a lu  que des femmes sont mortes après l'avoir reçu? »</a:t>
            </a:r>
          </a:p>
        </p:txBody>
      </p:sp>
      <p:sp>
        <p:nvSpPr>
          <p:cNvPr id="7" name="ZoneTexte 6"/>
          <p:cNvSpPr txBox="1"/>
          <p:nvPr/>
        </p:nvSpPr>
        <p:spPr>
          <a:xfrm>
            <a:off x="1735666" y="5079999"/>
            <a:ext cx="4826962" cy="923330"/>
          </a:xfrm>
          <a:prstGeom prst="rect">
            <a:avLst/>
          </a:prstGeom>
          <a:noFill/>
        </p:spPr>
        <p:txBody>
          <a:bodyPr wrap="none" rtlCol="0">
            <a:spAutoFit/>
          </a:bodyPr>
          <a:lstStyle/>
          <a:p>
            <a:pPr marL="285750" indent="-285750">
              <a:buFont typeface="Arial"/>
              <a:buChar char="•"/>
            </a:pPr>
            <a:r>
              <a:rPr lang="fr-FR" dirty="0"/>
              <a:t>Inconfort avec la nature sexuelle de la maladie</a:t>
            </a:r>
          </a:p>
          <a:p>
            <a:pPr marL="285750" indent="-285750">
              <a:buFont typeface="Arial"/>
              <a:buChar char="•"/>
            </a:pPr>
            <a:r>
              <a:rPr lang="fr-FR" dirty="0"/>
              <a:t>Crainte des effets secondaires et sécurité</a:t>
            </a:r>
          </a:p>
          <a:p>
            <a:pPr marL="285750" indent="-285750">
              <a:buFont typeface="Arial"/>
              <a:buChar char="•"/>
            </a:pPr>
            <a:r>
              <a:rPr lang="fr-FR" dirty="0"/>
              <a:t>Crainte de surcharger le système immunitaire</a:t>
            </a:r>
          </a:p>
        </p:txBody>
      </p:sp>
    </p:spTree>
    <p:extLst>
      <p:ext uri="{BB962C8B-B14F-4D97-AF65-F5344CB8AC3E}">
        <p14:creationId xmlns:p14="http://schemas.microsoft.com/office/powerpoint/2010/main" val="42285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363" t="11946" r="16358" b="20617"/>
          <a:stretch/>
        </p:blipFill>
        <p:spPr>
          <a:xfrm rot="325489">
            <a:off x="7318514" y="4001771"/>
            <a:ext cx="2720375" cy="234157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363" t="11946" r="16358" b="20617"/>
          <a:stretch/>
        </p:blipFill>
        <p:spPr>
          <a:xfrm rot="325489">
            <a:off x="4103502" y="1047801"/>
            <a:ext cx="3577420" cy="2910785"/>
          </a:xfrm>
          <a:prstGeom prst="rect">
            <a:avLst/>
          </a:prstGeom>
        </p:spPr>
      </p:pic>
      <p:sp>
        <p:nvSpPr>
          <p:cNvPr id="2" name="Title 1"/>
          <p:cNvSpPr>
            <a:spLocks noGrp="1"/>
          </p:cNvSpPr>
          <p:nvPr>
            <p:ph type="title"/>
          </p:nvPr>
        </p:nvSpPr>
        <p:spPr>
          <a:xfrm>
            <a:off x="0" y="0"/>
            <a:ext cx="12192000" cy="1166896"/>
          </a:xfrm>
        </p:spPr>
        <p:txBody>
          <a:bodyPr>
            <a:normAutofit/>
          </a:bodyPr>
          <a:lstStyle/>
          <a:p>
            <a:pPr lvl="0"/>
            <a:r>
              <a:rPr lang="fr-FR" dirty="0">
                <a:solidFill>
                  <a:srgbClr val="028AB4"/>
                </a:solidFill>
              </a:rPr>
              <a:t>Les obstacles des parents sont de nature cognitive </a:t>
            </a:r>
            <a:endParaRPr lang="fr-CA" dirty="0">
              <a:solidFill>
                <a:srgbClr val="028AB4"/>
              </a:solidFill>
            </a:endParaRPr>
          </a:p>
        </p:txBody>
      </p:sp>
      <p:sp>
        <p:nvSpPr>
          <p:cNvPr id="4" name="Content Placeholder 2"/>
          <p:cNvSpPr txBox="1">
            <a:spLocks/>
          </p:cNvSpPr>
          <p:nvPr/>
        </p:nvSpPr>
        <p:spPr>
          <a:xfrm>
            <a:off x="5936517" y="1277275"/>
            <a:ext cx="4359347" cy="153929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2400" dirty="0"/>
          </a:p>
        </p:txBody>
      </p:sp>
      <p:sp>
        <p:nvSpPr>
          <p:cNvPr id="6" name="TextBox 5"/>
          <p:cNvSpPr txBox="1"/>
          <p:nvPr/>
        </p:nvSpPr>
        <p:spPr>
          <a:xfrm>
            <a:off x="7049619" y="4507832"/>
            <a:ext cx="2958675" cy="830997"/>
          </a:xfrm>
          <a:prstGeom prst="rect">
            <a:avLst/>
          </a:prstGeom>
          <a:noFill/>
        </p:spPr>
        <p:txBody>
          <a:bodyPr wrap="square" rtlCol="0">
            <a:spAutoFit/>
          </a:bodyPr>
          <a:lstStyle/>
          <a:p>
            <a:pPr lvl="1"/>
            <a:r>
              <a:rPr lang="fr-CA" sz="1600" dirty="0">
                <a:solidFill>
                  <a:srgbClr val="FFFFFF"/>
                </a:solidFill>
                <a:latin typeface="Corbel" pitchFamily="18" charset="0"/>
              </a:rPr>
              <a:t>« </a:t>
            </a:r>
            <a:r>
              <a:rPr lang="fr-CA" sz="1600" dirty="0">
                <a:solidFill>
                  <a:srgbClr val="FFFFFF"/>
                </a:solidFill>
              </a:rPr>
              <a:t>Puis au fait, ce n’était </a:t>
            </a:r>
          </a:p>
          <a:p>
            <a:pPr lvl="1"/>
            <a:r>
              <a:rPr lang="fr-CA" sz="1600" dirty="0">
                <a:solidFill>
                  <a:srgbClr val="FFFFFF"/>
                </a:solidFill>
              </a:rPr>
              <a:t>pas un vaccin offert aux filles? </a:t>
            </a:r>
            <a:r>
              <a:rPr lang="fr-CA" sz="1600" dirty="0">
                <a:solidFill>
                  <a:schemeClr val="bg1"/>
                </a:solidFill>
                <a:latin typeface="Corbel" pitchFamily="18" charset="0"/>
              </a:rPr>
              <a:t> »</a:t>
            </a:r>
          </a:p>
        </p:txBody>
      </p:sp>
      <p:pic>
        <p:nvPicPr>
          <p:cNvPr id="8" name="Picture 2" descr="C:\Users\maletten\AppData\Local\Microsoft\Windows\Temporary Internet Files\Content.IE5\G7O3MOSJ\MM900234700[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5198" y="2823468"/>
            <a:ext cx="2672317" cy="24667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581244" y="1439637"/>
            <a:ext cx="2725491" cy="1323439"/>
          </a:xfrm>
          <a:prstGeom prst="rect">
            <a:avLst/>
          </a:prstGeom>
        </p:spPr>
        <p:txBody>
          <a:bodyPr wrap="square">
            <a:spAutoFit/>
          </a:bodyPr>
          <a:lstStyle/>
          <a:p>
            <a:r>
              <a:rPr lang="fr-CA" sz="1600" dirty="0">
                <a:solidFill>
                  <a:srgbClr val="FFFFFF"/>
                </a:solidFill>
              </a:rPr>
              <a:t>«</a:t>
            </a:r>
            <a:r>
              <a:rPr lang="fr-CA" sz="1600" dirty="0">
                <a:solidFill>
                  <a:schemeClr val="bg1"/>
                </a:solidFill>
              </a:rPr>
              <a:t> L’école a envoyé un dépliant. C'est pas mal long à lire et difficile à comprendre.  </a:t>
            </a:r>
          </a:p>
          <a:p>
            <a:r>
              <a:rPr lang="fr-CA" sz="1600" dirty="0">
                <a:solidFill>
                  <a:schemeClr val="bg1"/>
                </a:solidFill>
              </a:rPr>
              <a:t>C’est quoi ce virus-là exactement? »</a:t>
            </a:r>
            <a:endParaRPr lang="fr-CA" sz="1600" dirty="0">
              <a:solidFill>
                <a:schemeClr val="bg1"/>
              </a:solidFill>
              <a:latin typeface="Corbel" pitchFamily="18" charset="0"/>
            </a:endParaRPr>
          </a:p>
        </p:txBody>
      </p:sp>
      <p:pic>
        <p:nvPicPr>
          <p:cNvPr id="10"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5363" t="11946" r="16358" b="20617"/>
          <a:stretch/>
        </p:blipFill>
        <p:spPr>
          <a:xfrm rot="325489">
            <a:off x="7600531" y="1516038"/>
            <a:ext cx="3187961" cy="2744045"/>
          </a:xfrm>
          <a:prstGeom prst="rect">
            <a:avLst/>
          </a:prstGeom>
        </p:spPr>
      </p:pic>
      <p:sp>
        <p:nvSpPr>
          <p:cNvPr id="5" name="Rectangle 4"/>
          <p:cNvSpPr/>
          <p:nvPr/>
        </p:nvSpPr>
        <p:spPr>
          <a:xfrm>
            <a:off x="7505261" y="1890433"/>
            <a:ext cx="3231279" cy="1323439"/>
          </a:xfrm>
          <a:prstGeom prst="rect">
            <a:avLst/>
          </a:prstGeom>
        </p:spPr>
        <p:txBody>
          <a:bodyPr wrap="square">
            <a:spAutoFit/>
          </a:bodyPr>
          <a:lstStyle/>
          <a:p>
            <a:pPr lvl="1"/>
            <a:r>
              <a:rPr lang="fr-CA" sz="1600" dirty="0">
                <a:solidFill>
                  <a:srgbClr val="FFFFFF"/>
                </a:solidFill>
              </a:rPr>
              <a:t>« En général, les condylomes partent comme elles sont venues ou on les fait bruler. … alors pourquoi vacciner dans ce cas? » </a:t>
            </a:r>
            <a:endParaRPr lang="fr-CA" sz="1600" dirty="0">
              <a:solidFill>
                <a:srgbClr val="FFFFFF"/>
              </a:solidFill>
              <a:latin typeface="Corbel" pitchFamily="18" charset="0"/>
            </a:endParaRPr>
          </a:p>
        </p:txBody>
      </p:sp>
      <p:sp>
        <p:nvSpPr>
          <p:cNvPr id="7" name="ZoneTexte 6"/>
          <p:cNvSpPr txBox="1"/>
          <p:nvPr/>
        </p:nvSpPr>
        <p:spPr>
          <a:xfrm>
            <a:off x="2413002" y="5571066"/>
            <a:ext cx="4249881" cy="923330"/>
          </a:xfrm>
          <a:prstGeom prst="rect">
            <a:avLst/>
          </a:prstGeom>
          <a:noFill/>
        </p:spPr>
        <p:txBody>
          <a:bodyPr wrap="none" rtlCol="0">
            <a:spAutoFit/>
          </a:bodyPr>
          <a:lstStyle/>
          <a:p>
            <a:pPr marL="285750" indent="-285750">
              <a:buFont typeface="Arial"/>
              <a:buChar char="•"/>
            </a:pPr>
            <a:r>
              <a:rPr lang="fr-FR" dirty="0"/>
              <a:t>Connaissances insuffisantes ou erronées</a:t>
            </a:r>
          </a:p>
          <a:p>
            <a:pPr marL="285750" indent="-285750">
              <a:buFont typeface="Arial"/>
              <a:buChar char="•"/>
            </a:pPr>
            <a:r>
              <a:rPr lang="fr-FR" dirty="0"/>
              <a:t>Ne pas se sentir concerné</a:t>
            </a:r>
          </a:p>
          <a:p>
            <a:pPr marL="285750" indent="-285750">
              <a:buFont typeface="Arial"/>
              <a:buChar char="•"/>
            </a:pPr>
            <a:r>
              <a:rPr lang="fr-FR" dirty="0"/>
              <a:t>Perception faible de la gravité</a:t>
            </a:r>
          </a:p>
        </p:txBody>
      </p:sp>
    </p:spTree>
    <p:extLst>
      <p:ext uri="{BB962C8B-B14F-4D97-AF65-F5344CB8AC3E}">
        <p14:creationId xmlns:p14="http://schemas.microsoft.com/office/powerpoint/2010/main" val="263618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Pour les patients hésitants ou qui refusent la vaccination</a:t>
            </a:r>
            <a:br>
              <a:rPr lang="fr-FR" dirty="0"/>
            </a:br>
            <a:endParaRPr lang="en-CA" dirty="0"/>
          </a:p>
        </p:txBody>
      </p:sp>
      <p:sp>
        <p:nvSpPr>
          <p:cNvPr id="3" name="Content Placeholder 2"/>
          <p:cNvSpPr>
            <a:spLocks noGrp="1"/>
          </p:cNvSpPr>
          <p:nvPr>
            <p:ph idx="1"/>
          </p:nvPr>
        </p:nvSpPr>
        <p:spPr>
          <a:xfrm>
            <a:off x="2048807" y="1877034"/>
            <a:ext cx="8411074" cy="3904368"/>
          </a:xfrm>
        </p:spPr>
        <p:txBody>
          <a:bodyPr>
            <a:normAutofit fontScale="92500" lnSpcReduction="10000"/>
          </a:bodyPr>
          <a:lstStyle/>
          <a:p>
            <a:pPr marL="0" indent="0">
              <a:spcAft>
                <a:spcPts val="600"/>
              </a:spcAft>
              <a:buNone/>
            </a:pPr>
            <a:r>
              <a:rPr lang="fr-FR" b="1" dirty="0"/>
              <a:t>Identifier rapidement la nature des obstacles et </a:t>
            </a:r>
            <a:br>
              <a:rPr lang="fr-FR" b="1" dirty="0"/>
            </a:br>
            <a:r>
              <a:rPr lang="fr-FR" b="1" dirty="0"/>
              <a:t>y répondre de façon appropriée.</a:t>
            </a:r>
          </a:p>
          <a:p>
            <a:pPr>
              <a:spcAft>
                <a:spcPts val="1200"/>
              </a:spcAft>
            </a:pPr>
            <a:r>
              <a:rPr lang="fr-FR" dirty="0"/>
              <a:t>Utiliser des stratégies communicationnelles adaptées à la spécificité des objections, qu’elles soient de nature :</a:t>
            </a:r>
          </a:p>
          <a:p>
            <a:pPr lvl="1"/>
            <a:r>
              <a:rPr lang="fr-FR" dirty="0"/>
              <a:t>Affective (des émotions)   </a:t>
            </a:r>
          </a:p>
          <a:p>
            <a:pPr lvl="2">
              <a:spcAft>
                <a:spcPts val="600"/>
              </a:spcAft>
            </a:pPr>
            <a:r>
              <a:rPr lang="fr-FR" dirty="0"/>
              <a:t>« Je n’aime vraiment pas les injections. »</a:t>
            </a:r>
          </a:p>
          <a:p>
            <a:pPr lvl="1"/>
            <a:r>
              <a:rPr lang="fr-FR" dirty="0"/>
              <a:t>Cognitive (des croyances) </a:t>
            </a:r>
          </a:p>
          <a:p>
            <a:pPr lvl="2"/>
            <a:r>
              <a:rPr lang="fr-FR" dirty="0"/>
              <a:t>« Je ne suis pas à risque. »</a:t>
            </a:r>
          </a:p>
          <a:p>
            <a:pPr lvl="2"/>
            <a:r>
              <a:rPr lang="fr-FR" dirty="0"/>
              <a:t>« Les compagnies pharmaceutiques poussent les médecins à recommander la vaccination VPH »</a:t>
            </a:r>
          </a:p>
          <a:p>
            <a:endParaRPr lang="en-CA" dirty="0"/>
          </a:p>
        </p:txBody>
      </p:sp>
    </p:spTree>
    <p:extLst>
      <p:ext uri="{BB962C8B-B14F-4D97-AF65-F5344CB8AC3E}">
        <p14:creationId xmlns:p14="http://schemas.microsoft.com/office/powerpoint/2010/main" val="99331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306" y="246588"/>
            <a:ext cx="8411075" cy="1166896"/>
          </a:xfrm>
        </p:spPr>
        <p:txBody>
          <a:bodyPr>
            <a:normAutofit fontScale="90000"/>
          </a:bodyPr>
          <a:lstStyle/>
          <a:p>
            <a:pPr lvl="0"/>
            <a:r>
              <a:rPr lang="fr-CA" dirty="0"/>
              <a:t>Comment collaborer avec le patient</a:t>
            </a:r>
            <a:br>
              <a:rPr lang="fr-CA" dirty="0"/>
            </a:br>
            <a:endParaRPr lang="en-CA" dirty="0"/>
          </a:p>
        </p:txBody>
      </p:sp>
      <p:pic>
        <p:nvPicPr>
          <p:cNvPr id="8" name="Picture 5" descr="C:\Users\maletten\AppData\Local\Microsoft\Windows\Temporary Internet Files\Content.IE5\G7O3MOSJ\MC9004378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50" y="3087211"/>
            <a:ext cx="1860550" cy="185737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maletten\AppData\Local\Microsoft\Windows\Temporary Internet Files\Content.IE5\PT7POK28\MC900441465[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08" t="2537" r="4729" b="15585"/>
          <a:stretch/>
        </p:blipFill>
        <p:spPr bwMode="auto">
          <a:xfrm>
            <a:off x="2023245" y="2105980"/>
            <a:ext cx="4917069" cy="45374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289474" y="2534747"/>
            <a:ext cx="2262504" cy="1169551"/>
          </a:xfrm>
          <a:prstGeom prst="rect">
            <a:avLst/>
          </a:prstGeom>
          <a:noFill/>
        </p:spPr>
        <p:txBody>
          <a:bodyPr wrap="square" rtlCol="0">
            <a:spAutoFit/>
          </a:bodyPr>
          <a:lstStyle/>
          <a:p>
            <a:pPr algn="ctr">
              <a:lnSpc>
                <a:spcPts val="2100"/>
              </a:lnSpc>
            </a:pPr>
            <a:r>
              <a:rPr lang="fr-CA" i="1" dirty="0"/>
              <a:t>Qu’est-ce qui m’incite à vouloir discuter de vaccination VPH  pour votre fille? </a:t>
            </a:r>
          </a:p>
        </p:txBody>
      </p:sp>
      <p:sp>
        <p:nvSpPr>
          <p:cNvPr id="11" name="TextBox 10"/>
          <p:cNvSpPr txBox="1"/>
          <p:nvPr/>
        </p:nvSpPr>
        <p:spPr>
          <a:xfrm>
            <a:off x="1985795" y="1108296"/>
            <a:ext cx="2811821" cy="1200329"/>
          </a:xfrm>
          <a:prstGeom prst="rect">
            <a:avLst/>
          </a:prstGeom>
          <a:noFill/>
        </p:spPr>
        <p:txBody>
          <a:bodyPr wrap="square" rtlCol="0">
            <a:spAutoFit/>
          </a:bodyPr>
          <a:lstStyle/>
          <a:p>
            <a:pPr marL="342900" indent="-342900">
              <a:buClr>
                <a:schemeClr val="accent2"/>
              </a:buClr>
              <a:buFont typeface="Arial" panose="020B0604020202020204" pitchFamily="34" charset="0"/>
              <a:buChar char="•"/>
            </a:pPr>
            <a:r>
              <a:rPr lang="fr-CA" sz="2400" dirty="0"/>
              <a:t>Poser une question ouverte sur la vaccination.</a:t>
            </a:r>
          </a:p>
        </p:txBody>
      </p:sp>
      <p:sp>
        <p:nvSpPr>
          <p:cNvPr id="12" name="TextBox 11"/>
          <p:cNvSpPr txBox="1"/>
          <p:nvPr/>
        </p:nvSpPr>
        <p:spPr>
          <a:xfrm>
            <a:off x="7058273" y="1108295"/>
            <a:ext cx="3211032" cy="1938992"/>
          </a:xfrm>
          <a:prstGeom prst="rect">
            <a:avLst/>
          </a:prstGeom>
          <a:noFill/>
        </p:spPr>
        <p:txBody>
          <a:bodyPr wrap="square" rtlCol="0">
            <a:spAutoFit/>
          </a:bodyPr>
          <a:lstStyle/>
          <a:p>
            <a:pPr marL="342900" indent="-342900">
              <a:buClr>
                <a:schemeClr val="accent2"/>
              </a:buClr>
              <a:buFont typeface="Arial" panose="020B0604020202020204" pitchFamily="34" charset="0"/>
              <a:buChar char="•"/>
            </a:pPr>
            <a:r>
              <a:rPr lang="fr-CA" sz="2400" dirty="0">
                <a:solidFill>
                  <a:prstClr val="black"/>
                </a:solidFill>
              </a:rPr>
              <a:t>Laisser un temps de réponse suffisant au patient afin qu’il puisse exprimer son opinion…</a:t>
            </a:r>
          </a:p>
        </p:txBody>
      </p:sp>
      <p:sp>
        <p:nvSpPr>
          <p:cNvPr id="13" name="TextBox 12"/>
          <p:cNvSpPr txBox="1"/>
          <p:nvPr/>
        </p:nvSpPr>
        <p:spPr>
          <a:xfrm>
            <a:off x="7410723" y="5111510"/>
            <a:ext cx="2858582" cy="1200329"/>
          </a:xfrm>
          <a:prstGeom prst="rect">
            <a:avLst/>
          </a:prstGeom>
          <a:noFill/>
        </p:spPr>
        <p:txBody>
          <a:bodyPr wrap="square" rtlCol="0">
            <a:spAutoFit/>
          </a:bodyPr>
          <a:lstStyle/>
          <a:p>
            <a:r>
              <a:rPr lang="fr-CA" sz="2400" dirty="0"/>
              <a:t>marque l’intérêt à entendre le point de vue du patient.</a:t>
            </a:r>
          </a:p>
        </p:txBody>
      </p:sp>
    </p:spTree>
    <p:extLst>
      <p:ext uri="{BB962C8B-B14F-4D97-AF65-F5344CB8AC3E}">
        <p14:creationId xmlns:p14="http://schemas.microsoft.com/office/powerpoint/2010/main" val="121607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maletten\AppData\Local\Microsoft\Windows\Temporary Internet Files\Content.IE5\Q2Q4SP4D\MP9004421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2464" y="2997838"/>
            <a:ext cx="3486008" cy="359374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5363" t="11946" r="16358" b="20617"/>
          <a:stretch/>
        </p:blipFill>
        <p:spPr>
          <a:xfrm rot="325489">
            <a:off x="7552281" y="4252553"/>
            <a:ext cx="2551426" cy="219614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5363" t="11946" r="16358" b="20617"/>
          <a:stretch/>
        </p:blipFill>
        <p:spPr>
          <a:xfrm rot="325489">
            <a:off x="6794083" y="2743700"/>
            <a:ext cx="2846222" cy="2150244"/>
          </a:xfrm>
          <a:prstGeom prst="rect">
            <a:avLst/>
          </a:prstGeom>
        </p:spPr>
      </p:pic>
      <p:sp>
        <p:nvSpPr>
          <p:cNvPr id="2" name="Title 1"/>
          <p:cNvSpPr>
            <a:spLocks noGrp="1"/>
          </p:cNvSpPr>
          <p:nvPr>
            <p:ph type="title"/>
          </p:nvPr>
        </p:nvSpPr>
        <p:spPr>
          <a:xfrm>
            <a:off x="2008272" y="272238"/>
            <a:ext cx="8411075" cy="1166896"/>
          </a:xfrm>
        </p:spPr>
        <p:txBody>
          <a:bodyPr/>
          <a:lstStyle/>
          <a:p>
            <a:pPr lvl="0"/>
            <a:r>
              <a:rPr lang="fr-CA" dirty="0"/>
              <a:t>Comment collaborer avec le patient</a:t>
            </a:r>
          </a:p>
        </p:txBody>
      </p:sp>
      <p:sp>
        <p:nvSpPr>
          <p:cNvPr id="3" name="Content Placeholder 2"/>
          <p:cNvSpPr>
            <a:spLocks noGrp="1"/>
          </p:cNvSpPr>
          <p:nvPr>
            <p:ph idx="1"/>
          </p:nvPr>
        </p:nvSpPr>
        <p:spPr>
          <a:xfrm>
            <a:off x="2008271" y="1277272"/>
            <a:ext cx="4130258" cy="1539297"/>
          </a:xfrm>
        </p:spPr>
        <p:txBody>
          <a:bodyPr>
            <a:normAutofit/>
          </a:bodyPr>
          <a:lstStyle/>
          <a:p>
            <a:r>
              <a:rPr lang="fr-CA" sz="2400" u="sng" dirty="0"/>
              <a:t>Résumer</a:t>
            </a:r>
            <a:r>
              <a:rPr lang="fr-CA" sz="2400" dirty="0"/>
              <a:t> les propos </a:t>
            </a:r>
            <a:br>
              <a:rPr lang="fr-CA" sz="2400" dirty="0"/>
            </a:br>
            <a:r>
              <a:rPr lang="fr-CA" sz="2400" dirty="0"/>
              <a:t>du patient :</a:t>
            </a:r>
          </a:p>
          <a:p>
            <a:pPr lvl="1"/>
            <a:r>
              <a:rPr lang="fr-CA" i="1" dirty="0"/>
              <a:t>« Pour vous, … »</a:t>
            </a:r>
          </a:p>
          <a:p>
            <a:pPr lvl="1"/>
            <a:r>
              <a:rPr lang="fr-CA" i="1" dirty="0"/>
              <a:t>« Je comprends que… »</a:t>
            </a:r>
          </a:p>
        </p:txBody>
      </p:sp>
      <p:sp>
        <p:nvSpPr>
          <p:cNvPr id="4" name="Content Placeholder 2"/>
          <p:cNvSpPr txBox="1">
            <a:spLocks/>
          </p:cNvSpPr>
          <p:nvPr/>
        </p:nvSpPr>
        <p:spPr>
          <a:xfrm>
            <a:off x="5936513" y="1277272"/>
            <a:ext cx="4359347" cy="153929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dirty="0"/>
              <a:t>Utiliser des </a:t>
            </a:r>
            <a:r>
              <a:rPr lang="fr-CA" sz="2400" u="sng" dirty="0"/>
              <a:t>reflets</a:t>
            </a:r>
            <a:r>
              <a:rPr lang="fr-CA" sz="2400" dirty="0"/>
              <a:t> et des énoncés de soutien (valorisation) lorsque le patient décrit ses préoccupations</a:t>
            </a:r>
          </a:p>
        </p:txBody>
      </p:sp>
      <p:sp>
        <p:nvSpPr>
          <p:cNvPr id="6" name="TextBox 5"/>
          <p:cNvSpPr txBox="1"/>
          <p:nvPr/>
        </p:nvSpPr>
        <p:spPr>
          <a:xfrm>
            <a:off x="7233252" y="3105647"/>
            <a:ext cx="1967884" cy="1118255"/>
          </a:xfrm>
          <a:prstGeom prst="rect">
            <a:avLst/>
          </a:prstGeom>
          <a:noFill/>
        </p:spPr>
        <p:txBody>
          <a:bodyPr wrap="square" rtlCol="0">
            <a:spAutoFit/>
          </a:bodyPr>
          <a:lstStyle/>
          <a:p>
            <a:pPr algn="ctr">
              <a:lnSpc>
                <a:spcPts val="2000"/>
              </a:lnSpc>
            </a:pPr>
            <a:r>
              <a:rPr lang="fr-CA" b="1" i="1" dirty="0">
                <a:solidFill>
                  <a:schemeClr val="bg1"/>
                </a:solidFill>
              </a:rPr>
              <a:t>Les risques associés au vaccin VPH  vous préoccupent. </a:t>
            </a:r>
          </a:p>
        </p:txBody>
      </p:sp>
      <p:sp>
        <p:nvSpPr>
          <p:cNvPr id="7" name="TextBox 6"/>
          <p:cNvSpPr txBox="1"/>
          <p:nvPr/>
        </p:nvSpPr>
        <p:spPr>
          <a:xfrm>
            <a:off x="7659835" y="4655662"/>
            <a:ext cx="2336318" cy="861774"/>
          </a:xfrm>
          <a:prstGeom prst="rect">
            <a:avLst/>
          </a:prstGeom>
          <a:noFill/>
        </p:spPr>
        <p:txBody>
          <a:bodyPr wrap="square" rtlCol="0">
            <a:spAutoFit/>
          </a:bodyPr>
          <a:lstStyle/>
          <a:p>
            <a:pPr algn="ctr">
              <a:lnSpc>
                <a:spcPts val="2000"/>
              </a:lnSpc>
            </a:pPr>
            <a:r>
              <a:rPr lang="fr-CA" b="1" i="1" dirty="0">
                <a:solidFill>
                  <a:schemeClr val="bg1"/>
                </a:solidFill>
              </a:rPr>
              <a:t>Pour vous, </a:t>
            </a:r>
            <a:br>
              <a:rPr lang="fr-CA" b="1" i="1" dirty="0">
                <a:solidFill>
                  <a:schemeClr val="bg1"/>
                </a:solidFill>
              </a:rPr>
            </a:br>
            <a:r>
              <a:rPr lang="fr-CA" b="1" i="1" dirty="0">
                <a:solidFill>
                  <a:schemeClr val="bg1"/>
                </a:solidFill>
              </a:rPr>
              <a:t>la santé de votre enfant est importante.</a:t>
            </a:r>
          </a:p>
        </p:txBody>
      </p:sp>
      <p:pic>
        <p:nvPicPr>
          <p:cNvPr id="8" name="Picture 2" descr="C:\Users\maletten\AppData\Local\Microsoft\Windows\Temporary Internet Files\Content.IE5\G7O3MOSJ\MM900234700[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0728" y="3119799"/>
            <a:ext cx="2672317" cy="24667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4374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5"/>
          <p:cNvSpPr>
            <a:spLocks noGrp="1"/>
          </p:cNvSpPr>
          <p:nvPr>
            <p:ph idx="10"/>
            <p:custDataLst>
              <p:tags r:id="rId2"/>
            </p:custDataLst>
          </p:nvPr>
        </p:nvSpPr>
        <p:spPr>
          <a:xfrm>
            <a:off x="1762130" y="6532724"/>
            <a:ext cx="5193729" cy="147476"/>
          </a:xfrm>
        </p:spPr>
        <p:txBody>
          <a:bodyPr/>
          <a:lstStyle/>
          <a:p>
            <a:pPr eaLnBrk="1" hangingPunct="1">
              <a:spcAft>
                <a:spcPct val="0"/>
              </a:spcAft>
              <a:defRPr/>
            </a:pPr>
            <a:r>
              <a:rPr lang="fr-CA" dirty="0">
                <a:solidFill>
                  <a:schemeClr val="tx1"/>
                </a:solidFill>
              </a:rPr>
              <a:t>1. Mays et coll. Soc Sci Med. 2004;58:1405-13; 2. Davis et coll. J Lower Gen Tract Dis 2004; 8:188–94</a:t>
            </a:r>
          </a:p>
        </p:txBody>
      </p:sp>
      <p:sp>
        <p:nvSpPr>
          <p:cNvPr id="2052" name="Title 4"/>
          <p:cNvSpPr>
            <a:spLocks noGrp="1"/>
          </p:cNvSpPr>
          <p:nvPr>
            <p:ph type="title"/>
            <p:custDataLst>
              <p:tags r:id="rId3"/>
            </p:custDataLst>
          </p:nvPr>
        </p:nvSpPr>
        <p:spPr>
          <a:xfrm>
            <a:off x="1775012" y="0"/>
            <a:ext cx="8834252" cy="1143000"/>
          </a:xfrm>
        </p:spPr>
        <p:txBody>
          <a:bodyPr/>
          <a:lstStyle/>
          <a:p>
            <a:pPr eaLnBrk="1" hangingPunct="1"/>
            <a:r>
              <a:rPr lang="fr-CA" sz="3600" dirty="0">
                <a:solidFill>
                  <a:srgbClr val="028AB4"/>
                </a:solidFill>
                <a:effectLst/>
                <a:latin typeface="+mn-lt"/>
              </a:rPr>
              <a:t>L’obstacle chez les parents : Le manque de connaissances</a:t>
            </a:r>
          </a:p>
        </p:txBody>
      </p:sp>
      <p:sp>
        <p:nvSpPr>
          <p:cNvPr id="7" name="Content Placeholder 6"/>
          <p:cNvSpPr>
            <a:spLocks noGrp="1"/>
          </p:cNvSpPr>
          <p:nvPr>
            <p:ph sz="quarter" idx="11"/>
            <p:custDataLst>
              <p:tags r:id="rId4"/>
            </p:custDataLst>
          </p:nvPr>
        </p:nvSpPr>
        <p:spPr>
          <a:xfrm>
            <a:off x="1762125" y="1143002"/>
            <a:ext cx="8477250" cy="1455739"/>
          </a:xfrm>
        </p:spPr>
        <p:txBody>
          <a:bodyPr/>
          <a:lstStyle/>
          <a:p>
            <a:pPr algn="ctr">
              <a:spcBef>
                <a:spcPts val="0"/>
              </a:spcBef>
              <a:buNone/>
              <a:defRPr/>
            </a:pPr>
            <a:r>
              <a:rPr lang="fr-CA" dirty="0"/>
              <a:t>Comme le vaccin cible les pré-adolescents et les adolescents, il est important que la vaccination soit acceptée par les parents</a:t>
            </a:r>
          </a:p>
          <a:p>
            <a:pPr marL="0" indent="0">
              <a:spcBef>
                <a:spcPts val="0"/>
              </a:spcBef>
              <a:buNone/>
              <a:defRPr/>
            </a:pPr>
            <a:endParaRPr lang="en-GB" sz="2000" dirty="0"/>
          </a:p>
        </p:txBody>
      </p:sp>
      <p:sp>
        <p:nvSpPr>
          <p:cNvPr id="2054" name="Slide Number Placeholder 4"/>
          <p:cNvSpPr txBox="1">
            <a:spLocks/>
          </p:cNvSpPr>
          <p:nvPr>
            <p:custDataLst>
              <p:tags r:id="rId5"/>
            </p:custDataLst>
          </p:nvPr>
        </p:nvSpPr>
        <p:spPr bwMode="auto">
          <a:xfrm>
            <a:off x="10239375" y="6450016"/>
            <a:ext cx="369888" cy="365125"/>
          </a:xfrm>
          <a:prstGeom prst="rect">
            <a:avLst/>
          </a:prstGeom>
          <a:noFill/>
          <a:ln w="9525">
            <a:noFill/>
            <a:miter lim="800000"/>
            <a:headEnd/>
            <a:tailEnd/>
          </a:ln>
        </p:spPr>
        <p:txBody>
          <a:bodyPr/>
          <a:lstStyle/>
          <a:p>
            <a:pPr marL="342900" indent="-342900">
              <a:spcBef>
                <a:spcPct val="20000"/>
              </a:spcBef>
              <a:buClr>
                <a:srgbClr val="FFD347"/>
              </a:buClr>
            </a:pPr>
            <a:fld id="{24B72A5B-6B41-47D9-A8A0-3D385F48B8F2}" type="slidenum">
              <a:rPr lang="en-US" sz="1200" b="1">
                <a:solidFill>
                  <a:srgbClr val="EBD8AD"/>
                </a:solidFill>
                <a:latin typeface="Corbel" pitchFamily="34" charset="0"/>
              </a:rPr>
              <a:pPr marL="342900" indent="-342900">
                <a:spcBef>
                  <a:spcPct val="20000"/>
                </a:spcBef>
                <a:buClr>
                  <a:srgbClr val="FFD347"/>
                </a:buClr>
              </a:pPr>
              <a:t>18</a:t>
            </a:fld>
            <a:endParaRPr lang="en-US" sz="1200" b="1" dirty="0">
              <a:solidFill>
                <a:srgbClr val="EBD8AD"/>
              </a:solidFill>
              <a:latin typeface="Corbel" pitchFamily="34" charset="0"/>
            </a:endParaRPr>
          </a:p>
        </p:txBody>
      </p:sp>
      <p:graphicFrame>
        <p:nvGraphicFramePr>
          <p:cNvPr id="2050" name="Object 2"/>
          <p:cNvGraphicFramePr>
            <a:graphicFrameLocks/>
          </p:cNvGraphicFramePr>
          <p:nvPr>
            <p:custDataLst>
              <p:tags r:id="rId6"/>
            </p:custDataLst>
          </p:nvPr>
        </p:nvGraphicFramePr>
        <p:xfrm>
          <a:off x="1987550" y="2284416"/>
          <a:ext cx="8421688" cy="3917951"/>
        </p:xfrm>
        <a:graphic>
          <a:graphicData uri="http://schemas.openxmlformats.org/presentationml/2006/ole">
            <mc:AlternateContent xmlns:mc="http://schemas.openxmlformats.org/markup-compatibility/2006">
              <mc:Choice xmlns:v="urn:schemas-microsoft-com:vml" Requires="v">
                <p:oleObj name="Worksheet" r:id="rId10" imgW="8420100" imgH="3914775" progId="Excel.Sheet.8">
                  <p:embed/>
                </p:oleObj>
              </mc:Choice>
              <mc:Fallback>
                <p:oleObj name="Worksheet" r:id="rId10" imgW="8420100" imgH="3914775" progId="Excel.Sheet.8">
                  <p:embed/>
                  <p:pic>
                    <p:nvPicPr>
                      <p:cNvPr id="2050" name="Object 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7550" y="2284416"/>
                        <a:ext cx="8421688" cy="391795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55" name="Slide Number Placeholder 3"/>
          <p:cNvSpPr txBox="1">
            <a:spLocks/>
          </p:cNvSpPr>
          <p:nvPr>
            <p:custDataLst>
              <p:tags r:id="rId7"/>
            </p:custDataLst>
          </p:nvPr>
        </p:nvSpPr>
        <p:spPr bwMode="auto">
          <a:xfrm>
            <a:off x="10144130" y="6388101"/>
            <a:ext cx="373063" cy="365125"/>
          </a:xfrm>
          <a:prstGeom prst="rect">
            <a:avLst/>
          </a:prstGeom>
          <a:noFill/>
          <a:ln w="9525">
            <a:noFill/>
            <a:miter lim="800000"/>
            <a:headEnd/>
            <a:tailEnd/>
          </a:ln>
        </p:spPr>
        <p:txBody>
          <a:bodyPr/>
          <a:lstStyle/>
          <a:p>
            <a:pPr marL="342900" indent="-342900" eaLnBrk="0" hangingPunct="0">
              <a:spcBef>
                <a:spcPct val="20000"/>
              </a:spcBef>
              <a:buClr>
                <a:srgbClr val="345D6A"/>
              </a:buClr>
              <a:buFont typeface="Arial" pitchFamily="34" charset="0"/>
              <a:buChar char="•"/>
            </a:pPr>
            <a:endParaRPr lang="en-US" sz="1200" b="1" dirty="0">
              <a:solidFill>
                <a:srgbClr val="EBD8AD"/>
              </a:solidFill>
              <a:latin typeface="Corbel" pitchFamily="34" charset="0"/>
            </a:endParaRPr>
          </a:p>
        </p:txBody>
      </p:sp>
    </p:spTree>
    <p:custDataLst>
      <p:tags r:id="rId1"/>
    </p:custDataLst>
    <p:extLst>
      <p:ext uri="{BB962C8B-B14F-4D97-AF65-F5344CB8AC3E}">
        <p14:creationId xmlns:p14="http://schemas.microsoft.com/office/powerpoint/2010/main" val="3023647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8">
            <a:extLst>
              <a:ext uri="{FF2B5EF4-FFF2-40B4-BE49-F238E27FC236}">
                <a16:creationId xmlns:a16="http://schemas.microsoft.com/office/drawing/2014/main" id="{017C352B-A39C-CD23-4ADF-390CD5A1F879}"/>
              </a:ext>
            </a:extLst>
          </p:cNvPr>
          <p:cNvSpPr>
            <a:spLocks noGrp="1" noChangeArrowheads="1"/>
          </p:cNvSpPr>
          <p:nvPr>
            <p:ph type="title" idx="4294967295"/>
          </p:nvPr>
        </p:nvSpPr>
        <p:spPr/>
        <p:txBody>
          <a:bodyPr/>
          <a:lstStyle/>
          <a:p>
            <a:pPr eaLnBrk="1" hangingPunct="1"/>
            <a:r>
              <a:rPr lang="en-US" altLang="fr-FR" dirty="0"/>
              <a:t>Une </a:t>
            </a:r>
            <a:r>
              <a:rPr lang="en-US" altLang="fr-FR" dirty="0" err="1"/>
              <a:t>recommandation</a:t>
            </a:r>
            <a:r>
              <a:rPr lang="en-US" altLang="fr-FR" dirty="0"/>
              <a:t> «molle»</a:t>
            </a:r>
            <a:endParaRPr lang="en-CA" altLang="fr-FR" dirty="0"/>
          </a:p>
        </p:txBody>
      </p:sp>
      <p:sp>
        <p:nvSpPr>
          <p:cNvPr id="699395" name="Rectangle 9">
            <a:extLst>
              <a:ext uri="{FF2B5EF4-FFF2-40B4-BE49-F238E27FC236}">
                <a16:creationId xmlns:a16="http://schemas.microsoft.com/office/drawing/2014/main" id="{4E9B552C-C555-D150-CFEA-BF2E765F8720}"/>
              </a:ext>
            </a:extLst>
          </p:cNvPr>
          <p:cNvSpPr>
            <a:spLocks noGrp="1" noChangeArrowheads="1"/>
          </p:cNvSpPr>
          <p:nvPr>
            <p:ph type="body" idx="4294967295"/>
          </p:nvPr>
        </p:nvSpPr>
        <p:spPr/>
        <p:txBody>
          <a:bodyPr/>
          <a:lstStyle/>
          <a:p>
            <a:pPr marL="0" indent="0" eaLnBrk="1" hangingPunct="1">
              <a:buNone/>
            </a:pPr>
            <a:r>
              <a:rPr lang="en-US" altLang="fr-FR" dirty="0" err="1"/>
              <a:t>Peut</a:t>
            </a:r>
            <a:r>
              <a:rPr lang="en-US" altLang="fr-FR" dirty="0"/>
              <a:t> </a:t>
            </a:r>
          </a:p>
          <a:p>
            <a:r>
              <a:rPr lang="en-US" altLang="fr-FR" dirty="0" err="1"/>
              <a:t>Mener</a:t>
            </a:r>
            <a:r>
              <a:rPr lang="en-US" altLang="fr-FR" dirty="0"/>
              <a:t> à la confusion</a:t>
            </a:r>
          </a:p>
          <a:p>
            <a:pPr eaLnBrk="1" hangingPunct="1"/>
            <a:r>
              <a:rPr lang="en-US" altLang="fr-FR" dirty="0" err="1"/>
              <a:t>Complique</a:t>
            </a:r>
            <a:r>
              <a:rPr lang="en-US" altLang="fr-FR" dirty="0"/>
              <a:t> la </a:t>
            </a:r>
            <a:r>
              <a:rPr lang="en-US" altLang="fr-FR" dirty="0" err="1"/>
              <a:t>prise</a:t>
            </a:r>
            <a:r>
              <a:rPr lang="en-US" altLang="fr-FR" dirty="0"/>
              <a:t> de </a:t>
            </a:r>
            <a:r>
              <a:rPr lang="en-US" altLang="fr-FR" dirty="0" err="1"/>
              <a:t>décision</a:t>
            </a:r>
            <a:endParaRPr lang="en-US" altLang="fr-FR" dirty="0"/>
          </a:p>
          <a:p>
            <a:pPr eaLnBrk="1" hangingPunct="1"/>
            <a:r>
              <a:rPr lang="en-US" altLang="fr-FR" dirty="0"/>
              <a:t>Allonge la durée des </a:t>
            </a:r>
            <a:r>
              <a:rPr lang="en-US" altLang="fr-FR" dirty="0" err="1"/>
              <a:t>rendez-vous</a:t>
            </a:r>
            <a:endParaRPr lang="en-US" altLang="fr-FR" dirty="0"/>
          </a:p>
          <a:p>
            <a:pPr algn="ctr" eaLnBrk="1" hangingPunct="1">
              <a:buFontTx/>
              <a:buNone/>
            </a:pPr>
            <a:r>
              <a:rPr lang="en-US" altLang="fr-FR" i="1" dirty="0"/>
              <a:t> Est </a:t>
            </a:r>
            <a:r>
              <a:rPr lang="en-US" altLang="fr-FR" i="1" dirty="0" err="1"/>
              <a:t>une</a:t>
            </a:r>
            <a:r>
              <a:rPr lang="en-US" altLang="fr-FR" i="1" dirty="0"/>
              <a:t> </a:t>
            </a:r>
            <a:r>
              <a:rPr lang="en-US" altLang="fr-FR" i="1" dirty="0" err="1"/>
              <a:t>barrière</a:t>
            </a:r>
            <a:r>
              <a:rPr lang="en-US" altLang="fr-FR" i="1" dirty="0"/>
              <a:t> inutile dans le processus de communication</a:t>
            </a:r>
          </a:p>
          <a:p>
            <a:pPr eaLnBrk="1" hangingPunct="1"/>
            <a:r>
              <a:rPr lang="en-CA" altLang="fr-FR" dirty="0" err="1"/>
              <a:t>Peut-être</a:t>
            </a:r>
            <a:r>
              <a:rPr lang="en-CA" altLang="fr-FR" dirty="0"/>
              <a:t>, on ne </a:t>
            </a:r>
            <a:r>
              <a:rPr lang="en-CA" altLang="fr-FR" dirty="0" err="1"/>
              <a:t>sait</a:t>
            </a:r>
            <a:r>
              <a:rPr lang="en-CA" altLang="fr-FR" dirty="0"/>
              <a:t> jamais vs </a:t>
            </a:r>
          </a:p>
          <a:p>
            <a:pPr eaLnBrk="1" hangingPunct="1"/>
            <a:r>
              <a:rPr lang="en-CA" altLang="fr-FR" dirty="0"/>
              <a:t>Moi et </a:t>
            </a:r>
            <a:r>
              <a:rPr lang="en-CA" altLang="fr-FR" dirty="0" err="1"/>
              <a:t>mes</a:t>
            </a:r>
            <a:r>
              <a:rPr lang="en-CA" altLang="fr-FR" dirty="0"/>
              <a:t> enfants </a:t>
            </a:r>
            <a:r>
              <a:rPr lang="en-CA" altLang="fr-FR" dirty="0" err="1"/>
              <a:t>sommes</a:t>
            </a:r>
            <a:r>
              <a:rPr lang="en-CA" altLang="fr-FR" dirty="0"/>
              <a:t> </a:t>
            </a:r>
            <a:r>
              <a:rPr lang="en-CA" altLang="fr-FR" dirty="0" err="1"/>
              <a:t>vaccinées</a:t>
            </a:r>
            <a:endParaRPr lang="en-CA" altLang="fr-FR" dirty="0"/>
          </a:p>
        </p:txBody>
      </p:sp>
      <p:sp>
        <p:nvSpPr>
          <p:cNvPr id="699396" name="Text Box 7">
            <a:extLst>
              <a:ext uri="{FF2B5EF4-FFF2-40B4-BE49-F238E27FC236}">
                <a16:creationId xmlns:a16="http://schemas.microsoft.com/office/drawing/2014/main" id="{8201ABE1-849A-55CC-6D73-F3B2394C7B61}"/>
              </a:ext>
            </a:extLst>
          </p:cNvPr>
          <p:cNvSpPr txBox="1">
            <a:spLocks noChangeArrowheads="1"/>
          </p:cNvSpPr>
          <p:nvPr/>
        </p:nvSpPr>
        <p:spPr bwMode="auto">
          <a:xfrm>
            <a:off x="1631950" y="6427788"/>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de-DE" altLang="fr-FR" sz="1200">
                <a:latin typeface="Arial" panose="020B0604020202020204" pitchFamily="34" charset="0"/>
                <a:cs typeface="Arial" panose="020B0604020202020204" pitchFamily="34" charset="0"/>
              </a:rPr>
              <a:t>Hotz S. Presented at the </a:t>
            </a:r>
            <a:r>
              <a:rPr lang="en-US" altLang="fr-FR" sz="1200">
                <a:latin typeface="Arial" panose="020B0604020202020204" pitchFamily="34" charset="0"/>
                <a:cs typeface="Arial" panose="020B0604020202020204" pitchFamily="34" charset="0"/>
              </a:rPr>
              <a:t>Canadian Paediatric Society 84</a:t>
            </a:r>
            <a:r>
              <a:rPr lang="en-US" altLang="fr-FR" sz="1200" baseline="30000">
                <a:latin typeface="Arial" panose="020B0604020202020204" pitchFamily="34" charset="0"/>
                <a:cs typeface="Arial" panose="020B0604020202020204" pitchFamily="34" charset="0"/>
              </a:rPr>
              <a:t>th</a:t>
            </a:r>
            <a:r>
              <a:rPr lang="en-US" altLang="fr-FR" sz="1200">
                <a:latin typeface="Arial" panose="020B0604020202020204" pitchFamily="34" charset="0"/>
                <a:cs typeface="Arial" panose="020B0604020202020204" pitchFamily="34" charset="0"/>
              </a:rPr>
              <a:t> Annual Conference. June 28, 2007.</a:t>
            </a:r>
            <a:endParaRPr lang="fr-FR" altLang="fr-FR" sz="120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66896"/>
          </a:xfrm>
        </p:spPr>
        <p:txBody>
          <a:bodyPr>
            <a:normAutofit fontScale="90000"/>
          </a:bodyPr>
          <a:lstStyle/>
          <a:p>
            <a:r>
              <a:rPr lang="en-CA" dirty="0"/>
              <a:t>L’</a:t>
            </a:r>
            <a:r>
              <a:rPr lang="fr-CA" dirty="0"/>
              <a:t>acceptation de la vaccination par les patients suit un continuum</a:t>
            </a:r>
            <a:r>
              <a:rPr lang="fr-CA" baseline="30000" dirty="0"/>
              <a:t>1</a:t>
            </a:r>
            <a:endParaRPr lang="en-CA" dirty="0"/>
          </a:p>
        </p:txBody>
      </p:sp>
      <p:sp>
        <p:nvSpPr>
          <p:cNvPr id="4" name="TextBox 3"/>
          <p:cNvSpPr txBox="1"/>
          <p:nvPr/>
        </p:nvSpPr>
        <p:spPr>
          <a:xfrm>
            <a:off x="2026879" y="4859924"/>
            <a:ext cx="8286673" cy="1569660"/>
          </a:xfrm>
          <a:prstGeom prst="rect">
            <a:avLst/>
          </a:prstGeom>
          <a:noFill/>
        </p:spPr>
        <p:txBody>
          <a:bodyPr wrap="square" rtlCol="0">
            <a:spAutoFit/>
          </a:bodyPr>
          <a:lstStyle/>
          <a:p>
            <a:r>
              <a:rPr lang="fr-CA" sz="2400" u="sng" dirty="0"/>
              <a:t>Problèmes</a:t>
            </a:r>
            <a:r>
              <a:rPr lang="fr-CA" sz="2400" dirty="0"/>
              <a:t> :</a:t>
            </a:r>
          </a:p>
          <a:p>
            <a:pPr marL="285750" indent="-285750">
              <a:buClr>
                <a:schemeClr val="accent1"/>
              </a:buClr>
              <a:buFont typeface="Arial" pitchFamily="34" charset="0"/>
              <a:buChar char="•"/>
            </a:pPr>
            <a:r>
              <a:rPr lang="fr-CA" dirty="0"/>
              <a:t>Faiblesse des connaissances sur la vaccination VPH: ils ne voient ni la pertinence ni  la gravité potentielle des problèmes</a:t>
            </a:r>
          </a:p>
          <a:p>
            <a:pPr marL="285750" indent="-285750">
              <a:buClr>
                <a:schemeClr val="accent1"/>
              </a:buClr>
              <a:buFont typeface="Arial" pitchFamily="34" charset="0"/>
              <a:buChar char="•"/>
            </a:pPr>
            <a:r>
              <a:rPr lang="fr-CA" dirty="0"/>
              <a:t>Recrudescence des attitudes négatives au sujet de la vaccination: ils ont des doutes sur l’efficacité du traitement et perçoivent des effets secondaires graves</a:t>
            </a:r>
          </a:p>
        </p:txBody>
      </p:sp>
      <p:sp>
        <p:nvSpPr>
          <p:cNvPr id="5" name="Flowchart: Merge 4"/>
          <p:cNvSpPr/>
          <p:nvPr/>
        </p:nvSpPr>
        <p:spPr>
          <a:xfrm>
            <a:off x="3786501" y="1564711"/>
            <a:ext cx="4800599" cy="3577743"/>
          </a:xfrm>
          <a:prstGeom prst="flowChartMerg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lin ang="162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TextBox 5"/>
          <p:cNvSpPr txBox="1"/>
          <p:nvPr/>
        </p:nvSpPr>
        <p:spPr>
          <a:xfrm>
            <a:off x="4475465" y="1856405"/>
            <a:ext cx="3550054" cy="461665"/>
          </a:xfrm>
          <a:prstGeom prst="rect">
            <a:avLst/>
          </a:prstGeom>
          <a:noFill/>
        </p:spPr>
        <p:txBody>
          <a:bodyPr wrap="square" rtlCol="0">
            <a:spAutoFit/>
          </a:bodyPr>
          <a:lstStyle/>
          <a:p>
            <a:pPr algn="ctr"/>
            <a:r>
              <a:rPr lang="fr-CA" sz="2400" b="1" dirty="0">
                <a:solidFill>
                  <a:schemeClr val="bg1"/>
                </a:solidFill>
              </a:rPr>
              <a:t>Demandent activement</a:t>
            </a:r>
          </a:p>
        </p:txBody>
      </p:sp>
      <p:sp>
        <p:nvSpPr>
          <p:cNvPr id="7" name="TextBox 6"/>
          <p:cNvSpPr txBox="1"/>
          <p:nvPr/>
        </p:nvSpPr>
        <p:spPr>
          <a:xfrm>
            <a:off x="5424354" y="2795647"/>
            <a:ext cx="1442209" cy="461665"/>
          </a:xfrm>
          <a:prstGeom prst="rect">
            <a:avLst/>
          </a:prstGeom>
          <a:noFill/>
        </p:spPr>
        <p:txBody>
          <a:bodyPr wrap="square" rtlCol="0">
            <a:spAutoFit/>
          </a:bodyPr>
          <a:lstStyle/>
          <a:p>
            <a:pPr algn="ctr"/>
            <a:r>
              <a:rPr lang="fr-CA" sz="2400" b="1" dirty="0">
                <a:solidFill>
                  <a:schemeClr val="bg1"/>
                </a:solidFill>
              </a:rPr>
              <a:t>Hésitent</a:t>
            </a:r>
          </a:p>
        </p:txBody>
      </p:sp>
      <p:sp>
        <p:nvSpPr>
          <p:cNvPr id="8" name="TextBox 7"/>
          <p:cNvSpPr txBox="1"/>
          <p:nvPr/>
        </p:nvSpPr>
        <p:spPr>
          <a:xfrm>
            <a:off x="5363851" y="3842646"/>
            <a:ext cx="1553148" cy="461665"/>
          </a:xfrm>
          <a:prstGeom prst="rect">
            <a:avLst/>
          </a:prstGeom>
          <a:noFill/>
        </p:spPr>
        <p:txBody>
          <a:bodyPr wrap="square" rtlCol="0">
            <a:spAutoFit/>
          </a:bodyPr>
          <a:lstStyle/>
          <a:p>
            <a:pPr algn="ctr"/>
            <a:r>
              <a:rPr lang="fr-CA" sz="2400" b="1" dirty="0">
                <a:solidFill>
                  <a:schemeClr val="bg1"/>
                </a:solidFill>
              </a:rPr>
              <a:t>Refusent</a:t>
            </a:r>
          </a:p>
        </p:txBody>
      </p:sp>
      <p:sp>
        <p:nvSpPr>
          <p:cNvPr id="13" name="TextBox 12"/>
          <p:cNvSpPr txBox="1"/>
          <p:nvPr/>
        </p:nvSpPr>
        <p:spPr>
          <a:xfrm>
            <a:off x="1609513" y="6704112"/>
            <a:ext cx="9473354" cy="153888"/>
          </a:xfrm>
          <a:prstGeom prst="rect">
            <a:avLst/>
          </a:prstGeom>
          <a:noFill/>
        </p:spPr>
        <p:txBody>
          <a:bodyPr wrap="square" lIns="0" tIns="0" rIns="0" bIns="0" rtlCol="0" anchor="b" anchorCtr="0">
            <a:spAutoFit/>
          </a:bodyPr>
          <a:lstStyle/>
          <a:p>
            <a:r>
              <a:rPr lang="fr-FR" sz="1000" dirty="0"/>
              <a:t>1.Dubé E, </a:t>
            </a:r>
            <a:r>
              <a:rPr lang="fr-FR" sz="1000" dirty="0" err="1"/>
              <a:t>Defay</a:t>
            </a:r>
            <a:r>
              <a:rPr lang="fr-FR" sz="1000" dirty="0"/>
              <a:t> F et </a:t>
            </a:r>
            <a:r>
              <a:rPr lang="fr-FR" sz="1000" dirty="0" err="1"/>
              <a:t>Kiely</a:t>
            </a:r>
            <a:r>
              <a:rPr lang="fr-FR" sz="1000" dirty="0"/>
              <a:t> M, et coll. Enquête québécoise sur la vaccination contre la grippe saisonnière, le pneumocoque et la rougeole en 2012. INSPQ, 2013.</a:t>
            </a:r>
          </a:p>
        </p:txBody>
      </p:sp>
    </p:spTree>
    <p:extLst>
      <p:ext uri="{BB962C8B-B14F-4D97-AF65-F5344CB8AC3E}">
        <p14:creationId xmlns:p14="http://schemas.microsoft.com/office/powerpoint/2010/main" val="111367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8">
            <a:extLst>
              <a:ext uri="{FF2B5EF4-FFF2-40B4-BE49-F238E27FC236}">
                <a16:creationId xmlns:a16="http://schemas.microsoft.com/office/drawing/2014/main" id="{11C2F7E5-2F2D-0FEF-87A5-78BE2056D199}"/>
              </a:ext>
            </a:extLst>
          </p:cNvPr>
          <p:cNvSpPr>
            <a:spLocks noGrp="1" noChangeArrowheads="1"/>
          </p:cNvSpPr>
          <p:nvPr>
            <p:ph type="title" idx="4294967295"/>
          </p:nvPr>
        </p:nvSpPr>
        <p:spPr/>
        <p:txBody>
          <a:bodyPr/>
          <a:lstStyle/>
          <a:p>
            <a:pPr eaLnBrk="1" hangingPunct="1"/>
            <a:r>
              <a:rPr lang="en-US" altLang="fr-FR" dirty="0"/>
              <a:t>Une recommendation forte</a:t>
            </a:r>
            <a:endParaRPr lang="en-CA" altLang="fr-FR" dirty="0"/>
          </a:p>
        </p:txBody>
      </p:sp>
      <p:sp>
        <p:nvSpPr>
          <p:cNvPr id="701443" name="Rectangle 9">
            <a:extLst>
              <a:ext uri="{FF2B5EF4-FFF2-40B4-BE49-F238E27FC236}">
                <a16:creationId xmlns:a16="http://schemas.microsoft.com/office/drawing/2014/main" id="{E80BAEA2-079D-9D00-AB98-81D5B7627D42}"/>
              </a:ext>
            </a:extLst>
          </p:cNvPr>
          <p:cNvSpPr>
            <a:spLocks noGrp="1" noChangeArrowheads="1"/>
          </p:cNvSpPr>
          <p:nvPr>
            <p:ph type="body" idx="4294967295"/>
          </p:nvPr>
        </p:nvSpPr>
        <p:spPr/>
        <p:txBody>
          <a:bodyPr>
            <a:normAutofit/>
          </a:bodyPr>
          <a:lstStyle/>
          <a:p>
            <a:pPr eaLnBrk="1" hangingPunct="1">
              <a:spcAft>
                <a:spcPct val="25000"/>
              </a:spcAft>
            </a:pPr>
            <a:r>
              <a:rPr lang="en-US" altLang="fr-FR" dirty="0" err="1"/>
              <a:t>Initie</a:t>
            </a:r>
            <a:r>
              <a:rPr lang="en-US" altLang="fr-FR" dirty="0"/>
              <a:t> le processus de </a:t>
            </a:r>
            <a:r>
              <a:rPr lang="en-US" altLang="fr-FR" dirty="0" err="1"/>
              <a:t>décision</a:t>
            </a:r>
            <a:endParaRPr lang="en-US" altLang="fr-FR" dirty="0"/>
          </a:p>
          <a:p>
            <a:pPr eaLnBrk="1" hangingPunct="1">
              <a:spcAft>
                <a:spcPct val="25000"/>
              </a:spcAft>
            </a:pPr>
            <a:r>
              <a:rPr lang="en-US" altLang="fr-FR" dirty="0" err="1"/>
              <a:t>Garantit</a:t>
            </a:r>
            <a:r>
              <a:rPr lang="en-US" altLang="fr-FR" dirty="0"/>
              <a:t> </a:t>
            </a:r>
            <a:r>
              <a:rPr lang="en-US" altLang="fr-FR" dirty="0" err="1"/>
              <a:t>une</a:t>
            </a:r>
            <a:r>
              <a:rPr lang="en-US" altLang="fr-FR" dirty="0"/>
              <a:t> </a:t>
            </a:r>
            <a:r>
              <a:rPr lang="en-US" altLang="fr-FR" dirty="0" err="1"/>
              <a:t>meilleure</a:t>
            </a:r>
            <a:r>
              <a:rPr lang="en-US" altLang="fr-FR" dirty="0"/>
              <a:t> attention </a:t>
            </a:r>
          </a:p>
          <a:p>
            <a:pPr eaLnBrk="1" hangingPunct="1">
              <a:spcAft>
                <a:spcPct val="25000"/>
              </a:spcAft>
            </a:pPr>
            <a:r>
              <a:rPr lang="en-US" altLang="fr-FR" dirty="0" err="1"/>
              <a:t>Établit</a:t>
            </a:r>
            <a:r>
              <a:rPr lang="en-US" altLang="fr-FR" dirty="0"/>
              <a:t> la </a:t>
            </a:r>
            <a:r>
              <a:rPr lang="en-US" altLang="fr-FR" dirty="0" err="1"/>
              <a:t>primauté</a:t>
            </a:r>
            <a:r>
              <a:rPr lang="en-US" altLang="fr-FR" dirty="0"/>
              <a:t> du choix</a:t>
            </a:r>
          </a:p>
          <a:p>
            <a:pPr eaLnBrk="1" hangingPunct="1">
              <a:spcAft>
                <a:spcPct val="25000"/>
              </a:spcAft>
            </a:pPr>
            <a:r>
              <a:rPr lang="en-US" altLang="fr-FR" dirty="0" err="1"/>
              <a:t>Stimule</a:t>
            </a:r>
            <a:r>
              <a:rPr lang="en-US" altLang="fr-FR" dirty="0"/>
              <a:t> les parents et les patients</a:t>
            </a:r>
          </a:p>
          <a:p>
            <a:pPr eaLnBrk="1" hangingPunct="1">
              <a:spcAft>
                <a:spcPct val="25000"/>
              </a:spcAft>
            </a:pPr>
            <a:r>
              <a:rPr lang="en-US" altLang="fr-FR" dirty="0"/>
              <a:t>Donne </a:t>
            </a:r>
            <a:r>
              <a:rPr lang="en-US" altLang="fr-FR" dirty="0" err="1"/>
              <a:t>l’information</a:t>
            </a:r>
            <a:r>
              <a:rPr lang="en-US" altLang="fr-FR" dirty="0"/>
              <a:t> </a:t>
            </a:r>
            <a:r>
              <a:rPr lang="en-US" altLang="fr-FR" dirty="0" err="1"/>
              <a:t>pertinente</a:t>
            </a:r>
            <a:endParaRPr lang="en-US" altLang="fr-FR" dirty="0"/>
          </a:p>
          <a:p>
            <a:pPr eaLnBrk="1" hangingPunct="1">
              <a:spcAft>
                <a:spcPct val="25000"/>
              </a:spcAft>
            </a:pPr>
            <a:r>
              <a:rPr lang="en-US" altLang="fr-FR" dirty="0" err="1"/>
              <a:t>Peut</a:t>
            </a:r>
            <a:r>
              <a:rPr lang="en-US" altLang="fr-FR" dirty="0"/>
              <a:t> </a:t>
            </a:r>
            <a:r>
              <a:rPr lang="en-US" altLang="fr-FR" dirty="0" err="1"/>
              <a:t>créer</a:t>
            </a:r>
            <a:r>
              <a:rPr lang="en-US" altLang="fr-FR" dirty="0"/>
              <a:t> </a:t>
            </a:r>
            <a:r>
              <a:rPr lang="en-US" altLang="fr-FR" dirty="0" err="1"/>
              <a:t>une</a:t>
            </a:r>
            <a:r>
              <a:rPr lang="en-US" altLang="fr-FR" dirty="0"/>
              <a:t> dissonance </a:t>
            </a:r>
            <a:r>
              <a:rPr lang="en-US" altLang="fr-FR" dirty="0" err="1"/>
              <a:t>aidante</a:t>
            </a:r>
            <a:endParaRPr lang="en-US" altLang="fr-FR" dirty="0"/>
          </a:p>
          <a:p>
            <a:pPr eaLnBrk="1" hangingPunct="1">
              <a:spcAft>
                <a:spcPct val="25000"/>
              </a:spcAft>
            </a:pPr>
            <a:r>
              <a:rPr lang="en-US" altLang="fr-FR" dirty="0"/>
              <a:t>Laisse le parent </a:t>
            </a:r>
            <a:r>
              <a:rPr lang="en-US" altLang="fr-FR" dirty="0" err="1"/>
              <a:t>ou</a:t>
            </a:r>
            <a:r>
              <a:rPr lang="en-US" altLang="fr-FR" dirty="0"/>
              <a:t> la </a:t>
            </a:r>
            <a:r>
              <a:rPr lang="en-US" altLang="fr-FR" dirty="0" err="1"/>
              <a:t>personne</a:t>
            </a:r>
            <a:r>
              <a:rPr lang="en-US" altLang="fr-FR" dirty="0"/>
              <a:t> </a:t>
            </a:r>
            <a:r>
              <a:rPr lang="en-US" altLang="fr-FR" dirty="0" err="1"/>
              <a:t>en</a:t>
            </a:r>
            <a:r>
              <a:rPr lang="en-US" altLang="fr-FR" dirty="0"/>
              <a:t> </a:t>
            </a:r>
            <a:r>
              <a:rPr lang="en-US" altLang="fr-FR" dirty="0" err="1"/>
              <a:t>contrôle</a:t>
            </a:r>
            <a:r>
              <a:rPr lang="en-US" altLang="fr-FR" dirty="0"/>
              <a:t> quant au choix</a:t>
            </a:r>
            <a:endParaRPr lang="en-CA" altLang="fr-FR" dirty="0"/>
          </a:p>
        </p:txBody>
      </p:sp>
      <p:sp>
        <p:nvSpPr>
          <p:cNvPr id="701444" name="Text Box 7">
            <a:extLst>
              <a:ext uri="{FF2B5EF4-FFF2-40B4-BE49-F238E27FC236}">
                <a16:creationId xmlns:a16="http://schemas.microsoft.com/office/drawing/2014/main" id="{82202CF0-A14B-31EB-5B86-2AC10BF50D17}"/>
              </a:ext>
            </a:extLst>
          </p:cNvPr>
          <p:cNvSpPr txBox="1">
            <a:spLocks noChangeArrowheads="1"/>
          </p:cNvSpPr>
          <p:nvPr/>
        </p:nvSpPr>
        <p:spPr bwMode="auto">
          <a:xfrm>
            <a:off x="1662739" y="6492875"/>
            <a:ext cx="6822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de-DE" altLang="fr-FR" sz="1200" dirty="0">
                <a:latin typeface="Arial" panose="020B0604020202020204" pitchFamily="34" charset="0"/>
                <a:cs typeface="Arial" panose="020B0604020202020204" pitchFamily="34" charset="0"/>
              </a:rPr>
              <a:t>Hotz S. </a:t>
            </a:r>
            <a:r>
              <a:rPr lang="de-DE" altLang="fr-FR" sz="1200" dirty="0" err="1">
                <a:latin typeface="Arial" panose="020B0604020202020204" pitchFamily="34" charset="0"/>
                <a:cs typeface="Arial" panose="020B0604020202020204" pitchFamily="34" charset="0"/>
              </a:rPr>
              <a:t>Presented</a:t>
            </a:r>
            <a:r>
              <a:rPr lang="de-DE" altLang="fr-FR" sz="1200" dirty="0">
                <a:latin typeface="Arial" panose="020B0604020202020204" pitchFamily="34" charset="0"/>
                <a:cs typeface="Arial" panose="020B0604020202020204" pitchFamily="34" charset="0"/>
              </a:rPr>
              <a:t> at </a:t>
            </a:r>
            <a:r>
              <a:rPr lang="de-DE" altLang="fr-FR" sz="1200" dirty="0" err="1">
                <a:latin typeface="Arial" panose="020B0604020202020204" pitchFamily="34" charset="0"/>
                <a:cs typeface="Arial" panose="020B0604020202020204" pitchFamily="34" charset="0"/>
              </a:rPr>
              <a:t>the</a:t>
            </a:r>
            <a:r>
              <a:rPr lang="de-DE" altLang="fr-FR" sz="1200" dirty="0">
                <a:latin typeface="Arial" panose="020B0604020202020204" pitchFamily="34" charset="0"/>
                <a:cs typeface="Arial" panose="020B0604020202020204" pitchFamily="34" charset="0"/>
              </a:rPr>
              <a:t> </a:t>
            </a:r>
            <a:r>
              <a:rPr lang="en-US" altLang="fr-FR" sz="1200" dirty="0">
                <a:latin typeface="Arial" panose="020B0604020202020204" pitchFamily="34" charset="0"/>
                <a:cs typeface="Arial" panose="020B0604020202020204" pitchFamily="34" charset="0"/>
              </a:rPr>
              <a:t>Canadian </a:t>
            </a:r>
            <a:r>
              <a:rPr lang="en-US" altLang="fr-FR" sz="1200" dirty="0" err="1">
                <a:latin typeface="Arial" panose="020B0604020202020204" pitchFamily="34" charset="0"/>
                <a:cs typeface="Arial" panose="020B0604020202020204" pitchFamily="34" charset="0"/>
              </a:rPr>
              <a:t>Paediatric</a:t>
            </a:r>
            <a:r>
              <a:rPr lang="en-US" altLang="fr-FR" sz="1200" dirty="0">
                <a:latin typeface="Arial" panose="020B0604020202020204" pitchFamily="34" charset="0"/>
                <a:cs typeface="Arial" panose="020B0604020202020204" pitchFamily="34" charset="0"/>
              </a:rPr>
              <a:t> Society 84</a:t>
            </a:r>
            <a:r>
              <a:rPr lang="en-US" altLang="fr-FR" sz="1200" baseline="30000" dirty="0">
                <a:latin typeface="Arial" panose="020B0604020202020204" pitchFamily="34" charset="0"/>
                <a:cs typeface="Arial" panose="020B0604020202020204" pitchFamily="34" charset="0"/>
              </a:rPr>
              <a:t>th</a:t>
            </a:r>
            <a:r>
              <a:rPr lang="en-US" altLang="fr-FR" sz="1200" dirty="0">
                <a:latin typeface="Arial" panose="020B0604020202020204" pitchFamily="34" charset="0"/>
                <a:cs typeface="Arial" panose="020B0604020202020204" pitchFamily="34" charset="0"/>
              </a:rPr>
              <a:t> Annual Conference. June 28, 2007.</a:t>
            </a:r>
            <a:endParaRPr lang="fr-FR" altLang="fr-FR" sz="12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1" y="478144"/>
            <a:ext cx="12192000" cy="1143000"/>
          </a:xfrm>
        </p:spPr>
        <p:txBody>
          <a:bodyPr>
            <a:noAutofit/>
          </a:bodyPr>
          <a:lstStyle/>
          <a:p>
            <a:r>
              <a:rPr lang="en-US" sz="5333" b="1" dirty="0" err="1">
                <a:latin typeface="+mn-lt"/>
              </a:rPr>
              <a:t>Pourquoi</a:t>
            </a:r>
            <a:r>
              <a:rPr lang="en-US" sz="5333" b="1" dirty="0">
                <a:latin typeface="+mn-lt"/>
              </a:rPr>
              <a:t> faire </a:t>
            </a:r>
            <a:r>
              <a:rPr lang="en-US" sz="5333" b="1" dirty="0" err="1">
                <a:latin typeface="+mn-lt"/>
              </a:rPr>
              <a:t>compliqué</a:t>
            </a:r>
            <a:r>
              <a:rPr lang="en-US" sz="5333" b="1" dirty="0">
                <a:latin typeface="+mn-lt"/>
              </a:rPr>
              <a:t> </a:t>
            </a:r>
            <a:r>
              <a:rPr lang="en-US" sz="5333" b="1" dirty="0" err="1">
                <a:latin typeface="+mn-lt"/>
              </a:rPr>
              <a:t>quand</a:t>
            </a:r>
            <a:r>
              <a:rPr lang="en-US" sz="5333" b="1" dirty="0">
                <a:latin typeface="+mn-lt"/>
              </a:rPr>
              <a:t> faire simple </a:t>
            </a:r>
            <a:r>
              <a:rPr lang="en-US" sz="5333" b="1" dirty="0" err="1">
                <a:latin typeface="+mn-lt"/>
              </a:rPr>
              <a:t>est</a:t>
            </a:r>
            <a:r>
              <a:rPr lang="en-US" sz="5333" b="1" dirty="0">
                <a:latin typeface="+mn-lt"/>
              </a:rPr>
              <a:t> </a:t>
            </a:r>
            <a:r>
              <a:rPr lang="en-US" sz="5333" b="1" dirty="0" err="1">
                <a:latin typeface="+mn-lt"/>
              </a:rPr>
              <a:t>si</a:t>
            </a:r>
            <a:r>
              <a:rPr lang="en-US" sz="5333" b="1" dirty="0">
                <a:latin typeface="+mn-lt"/>
              </a:rPr>
              <a:t> facile!</a:t>
            </a:r>
          </a:p>
        </p:txBody>
      </p:sp>
      <p:sp>
        <p:nvSpPr>
          <p:cNvPr id="6" name="Content Placeholder 5"/>
          <p:cNvSpPr>
            <a:spLocks noGrp="1"/>
          </p:cNvSpPr>
          <p:nvPr>
            <p:ph idx="1"/>
          </p:nvPr>
        </p:nvSpPr>
        <p:spPr>
          <a:xfrm>
            <a:off x="2447597" y="2348882"/>
            <a:ext cx="7104788" cy="1988575"/>
          </a:xfrm>
        </p:spPr>
        <p:txBody>
          <a:bodyPr>
            <a:noAutofit/>
          </a:bodyPr>
          <a:lstStyle/>
          <a:p>
            <a:pPr marL="0" indent="0">
              <a:buNone/>
            </a:pPr>
            <a:r>
              <a:rPr lang="en-US" sz="4400" u="sng" dirty="0" err="1"/>
              <a:t>Gardez</a:t>
            </a:r>
            <a:r>
              <a:rPr lang="en-US" sz="4400" u="sng" dirty="0"/>
              <a:t> le message simple :</a:t>
            </a:r>
          </a:p>
          <a:p>
            <a:pPr marL="0" indent="0">
              <a:buNone/>
            </a:pPr>
            <a:r>
              <a:rPr lang="en-US" sz="4267" dirty="0">
                <a:solidFill>
                  <a:schemeClr val="accent6"/>
                </a:solidFill>
              </a:rPr>
              <a:t>Le </a:t>
            </a:r>
            <a:r>
              <a:rPr lang="en-US" sz="4267" dirty="0" err="1">
                <a:solidFill>
                  <a:schemeClr val="accent6"/>
                </a:solidFill>
              </a:rPr>
              <a:t>vaccin</a:t>
            </a:r>
            <a:r>
              <a:rPr lang="en-US" sz="4267" dirty="0">
                <a:solidFill>
                  <a:schemeClr val="accent6"/>
                </a:solidFill>
              </a:rPr>
              <a:t> VPH </a:t>
            </a:r>
            <a:r>
              <a:rPr lang="en-US" sz="4267" dirty="0" err="1">
                <a:solidFill>
                  <a:schemeClr val="accent6"/>
                </a:solidFill>
              </a:rPr>
              <a:t>est</a:t>
            </a:r>
            <a:endParaRPr lang="en-US" sz="4267" dirty="0">
              <a:solidFill>
                <a:schemeClr val="accent6"/>
              </a:solidFill>
            </a:endParaRPr>
          </a:p>
          <a:p>
            <a:pPr marL="0" indent="0">
              <a:buNone/>
            </a:pPr>
            <a:r>
              <a:rPr lang="en-US" sz="4267" dirty="0">
                <a:solidFill>
                  <a:schemeClr val="accent6"/>
                </a:solidFill>
              </a:rPr>
              <a:t>1) </a:t>
            </a:r>
            <a:r>
              <a:rPr lang="en-US" sz="4267" dirty="0" err="1">
                <a:solidFill>
                  <a:schemeClr val="accent6"/>
                </a:solidFill>
              </a:rPr>
              <a:t>efficace</a:t>
            </a:r>
            <a:endParaRPr lang="en-US" sz="4267" dirty="0">
              <a:solidFill>
                <a:schemeClr val="accent6"/>
              </a:solidFill>
            </a:endParaRPr>
          </a:p>
          <a:p>
            <a:pPr marL="0" indent="0">
              <a:buNone/>
            </a:pPr>
            <a:r>
              <a:rPr lang="en-US" sz="4267" dirty="0">
                <a:solidFill>
                  <a:schemeClr val="accent6"/>
                </a:solidFill>
              </a:rPr>
              <a:t>2) </a:t>
            </a:r>
            <a:r>
              <a:rPr lang="en-US" sz="4267" dirty="0" err="1">
                <a:solidFill>
                  <a:schemeClr val="accent6"/>
                </a:solidFill>
              </a:rPr>
              <a:t>sûr</a:t>
            </a:r>
            <a:endParaRPr lang="en-US" sz="4267" dirty="0">
              <a:solidFill>
                <a:schemeClr val="accent6"/>
              </a:solidFill>
            </a:endParaRPr>
          </a:p>
          <a:p>
            <a:pPr marL="0" indent="0">
              <a:buNone/>
            </a:pPr>
            <a:r>
              <a:rPr lang="en-US" sz="4267" dirty="0">
                <a:solidFill>
                  <a:schemeClr val="accent6"/>
                </a:solidFill>
              </a:rPr>
              <a:t>3) </a:t>
            </a:r>
            <a:r>
              <a:rPr lang="en-US" sz="4267" dirty="0" err="1">
                <a:solidFill>
                  <a:schemeClr val="accent6"/>
                </a:solidFill>
              </a:rPr>
              <a:t>recommandé</a:t>
            </a:r>
            <a:endParaRPr lang="en-US" sz="3733" dirty="0">
              <a:solidFill>
                <a:schemeClr val="accent6"/>
              </a:solidFill>
            </a:endParaRPr>
          </a:p>
        </p:txBody>
      </p:sp>
      <p:sp>
        <p:nvSpPr>
          <p:cNvPr id="4" name="Slide Number Placeholder 3"/>
          <p:cNvSpPr>
            <a:spLocks noGrp="1"/>
          </p:cNvSpPr>
          <p:nvPr>
            <p:ph type="sldNum" sz="quarter" idx="12"/>
          </p:nvPr>
        </p:nvSpPr>
        <p:spPr>
          <a:xfrm>
            <a:off x="7764044" y="6356355"/>
            <a:ext cx="3860800" cy="365125"/>
          </a:xfrm>
        </p:spPr>
        <p:txBody>
          <a:bodyPr/>
          <a:lstStyle/>
          <a:p>
            <a:pPr>
              <a:defRPr/>
            </a:pPr>
            <a:fld id="{C8ECF0A4-972E-4A76-8F83-272F5377643A}" type="slidenum">
              <a:rPr lang="en-US" smtClean="0">
                <a:solidFill>
                  <a:prstClr val="white">
                    <a:lumMod val="50000"/>
                  </a:prstClr>
                </a:solidFill>
              </a:rPr>
              <a:pPr>
                <a:defRPr/>
              </a:pPr>
              <a:t>21</a:t>
            </a:fld>
            <a:endParaRPr lang="en-US" dirty="0">
              <a:solidFill>
                <a:prstClr val="white">
                  <a:lumMod val="50000"/>
                </a:prstClr>
              </a:solidFill>
            </a:endParaRPr>
          </a:p>
        </p:txBody>
      </p:sp>
    </p:spTree>
    <p:extLst>
      <p:ext uri="{BB962C8B-B14F-4D97-AF65-F5344CB8AC3E}">
        <p14:creationId xmlns:p14="http://schemas.microsoft.com/office/powerpoint/2010/main" val="74747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erge 4"/>
          <p:cNvSpPr/>
          <p:nvPr/>
        </p:nvSpPr>
        <p:spPr>
          <a:xfrm>
            <a:off x="3786501" y="1564711"/>
            <a:ext cx="4800599" cy="3577743"/>
          </a:xfrm>
          <a:prstGeom prst="flowChartMerg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lin ang="162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TextBox 5"/>
          <p:cNvSpPr txBox="1"/>
          <p:nvPr/>
        </p:nvSpPr>
        <p:spPr>
          <a:xfrm>
            <a:off x="4475465" y="1856405"/>
            <a:ext cx="3550054" cy="461665"/>
          </a:xfrm>
          <a:prstGeom prst="rect">
            <a:avLst/>
          </a:prstGeom>
          <a:noFill/>
        </p:spPr>
        <p:txBody>
          <a:bodyPr wrap="square" rtlCol="0">
            <a:spAutoFit/>
          </a:bodyPr>
          <a:lstStyle/>
          <a:p>
            <a:pPr algn="ctr"/>
            <a:r>
              <a:rPr lang="fr-CA" sz="2400" b="1" dirty="0">
                <a:solidFill>
                  <a:schemeClr val="bg1"/>
                </a:solidFill>
              </a:rPr>
              <a:t>Demandent activement</a:t>
            </a:r>
          </a:p>
        </p:txBody>
      </p:sp>
      <p:sp>
        <p:nvSpPr>
          <p:cNvPr id="7" name="TextBox 6"/>
          <p:cNvSpPr txBox="1"/>
          <p:nvPr/>
        </p:nvSpPr>
        <p:spPr>
          <a:xfrm>
            <a:off x="5424354" y="2795647"/>
            <a:ext cx="1442209" cy="461665"/>
          </a:xfrm>
          <a:prstGeom prst="rect">
            <a:avLst/>
          </a:prstGeom>
          <a:noFill/>
        </p:spPr>
        <p:txBody>
          <a:bodyPr wrap="square" rtlCol="0">
            <a:spAutoFit/>
          </a:bodyPr>
          <a:lstStyle/>
          <a:p>
            <a:pPr algn="ctr"/>
            <a:r>
              <a:rPr lang="fr-CA" sz="2400" b="1" dirty="0">
                <a:solidFill>
                  <a:schemeClr val="bg1"/>
                </a:solidFill>
              </a:rPr>
              <a:t>Hésitent</a:t>
            </a:r>
          </a:p>
        </p:txBody>
      </p:sp>
      <p:sp>
        <p:nvSpPr>
          <p:cNvPr id="8" name="TextBox 7"/>
          <p:cNvSpPr txBox="1"/>
          <p:nvPr/>
        </p:nvSpPr>
        <p:spPr>
          <a:xfrm>
            <a:off x="5363851" y="3842646"/>
            <a:ext cx="1553148" cy="461665"/>
          </a:xfrm>
          <a:prstGeom prst="rect">
            <a:avLst/>
          </a:prstGeom>
          <a:noFill/>
        </p:spPr>
        <p:txBody>
          <a:bodyPr wrap="square" rtlCol="0">
            <a:spAutoFit/>
          </a:bodyPr>
          <a:lstStyle/>
          <a:p>
            <a:pPr algn="ctr"/>
            <a:r>
              <a:rPr lang="fr-CA" sz="2400" b="1" dirty="0">
                <a:solidFill>
                  <a:schemeClr val="bg1"/>
                </a:solidFill>
              </a:rPr>
              <a:t>Refusent</a:t>
            </a:r>
          </a:p>
        </p:txBody>
      </p:sp>
      <p:sp>
        <p:nvSpPr>
          <p:cNvPr id="9" name="ZoneTexte 8">
            <a:extLst>
              <a:ext uri="{FF2B5EF4-FFF2-40B4-BE49-F238E27FC236}">
                <a16:creationId xmlns:a16="http://schemas.microsoft.com/office/drawing/2014/main" id="{492398A5-70A5-7D42-DEA5-5DA2F2870DAF}"/>
              </a:ext>
            </a:extLst>
          </p:cNvPr>
          <p:cNvSpPr txBox="1"/>
          <p:nvPr/>
        </p:nvSpPr>
        <p:spPr>
          <a:xfrm>
            <a:off x="6763150" y="2230197"/>
            <a:ext cx="1929289" cy="2246769"/>
          </a:xfrm>
          <a:prstGeom prst="rect">
            <a:avLst/>
          </a:prstGeom>
          <a:noFill/>
        </p:spPr>
        <p:txBody>
          <a:bodyPr wrap="square">
            <a:spAutoFit/>
          </a:bodyPr>
          <a:lstStyle/>
          <a:p>
            <a:r>
              <a:rPr lang="fr-CA" sz="2000" b="1" dirty="0">
                <a:solidFill>
                  <a:srgbClr val="FFFFFF"/>
                </a:solidFill>
                <a:highlight>
                  <a:srgbClr val="00A386"/>
                </a:highlight>
                <a:latin typeface="Avenir Next LT Pro Light" panose="020B0304020202020204" pitchFamily="34" charset="77"/>
              </a:rPr>
              <a:t>Inquiet  </a:t>
            </a:r>
          </a:p>
          <a:p>
            <a:endParaRPr lang="fr-CA" sz="2000" b="1" dirty="0">
              <a:solidFill>
                <a:srgbClr val="FFFFFF"/>
              </a:solidFill>
              <a:highlight>
                <a:srgbClr val="00A386"/>
              </a:highlight>
              <a:latin typeface="Avenir Next LT Pro Light" panose="020B0304020202020204" pitchFamily="34" charset="77"/>
            </a:endParaRPr>
          </a:p>
          <a:p>
            <a:r>
              <a:rPr lang="fr-CA" sz="2000" b="1" dirty="0">
                <a:solidFill>
                  <a:srgbClr val="FFFFFF"/>
                </a:solidFill>
                <a:highlight>
                  <a:srgbClr val="00A386"/>
                </a:highlight>
                <a:latin typeface="Avenir Next LT Pro Light" panose="020B0304020202020204" pitchFamily="34" charset="77"/>
              </a:rPr>
              <a:t>Hésitant </a:t>
            </a:r>
          </a:p>
          <a:p>
            <a:endParaRPr lang="fr-CA" sz="2000" b="1" dirty="0">
              <a:solidFill>
                <a:srgbClr val="FFFFFF"/>
              </a:solidFill>
              <a:highlight>
                <a:srgbClr val="00A386"/>
              </a:highlight>
              <a:latin typeface="Avenir Next LT Pro Light" panose="020B0304020202020204" pitchFamily="34" charset="77"/>
            </a:endParaRPr>
          </a:p>
          <a:p>
            <a:r>
              <a:rPr lang="fr-CA" sz="2000" b="1" dirty="0">
                <a:solidFill>
                  <a:srgbClr val="FFFFFF"/>
                </a:solidFill>
                <a:highlight>
                  <a:srgbClr val="00A386"/>
                </a:highlight>
                <a:latin typeface="Avenir Next LT Pro Light" panose="020B0304020202020204" pitchFamily="34" charset="77"/>
              </a:rPr>
              <a:t>Désinformé</a:t>
            </a:r>
          </a:p>
          <a:p>
            <a:r>
              <a:rPr lang="fr-CA" sz="2000" b="1" dirty="0">
                <a:solidFill>
                  <a:srgbClr val="FFFFFF"/>
                </a:solidFill>
                <a:highlight>
                  <a:srgbClr val="00A386"/>
                </a:highlight>
                <a:latin typeface="Avenir Next LT Pro Light" panose="020B0304020202020204" pitchFamily="34" charset="77"/>
              </a:rPr>
              <a:t> </a:t>
            </a:r>
          </a:p>
          <a:p>
            <a:r>
              <a:rPr lang="fr-CA" sz="2000" b="1" i="0" u="none" strike="noStrike" dirty="0" err="1">
                <a:solidFill>
                  <a:srgbClr val="FFFFFF"/>
                </a:solidFill>
                <a:effectLst/>
                <a:highlight>
                  <a:srgbClr val="00A386"/>
                </a:highlight>
                <a:latin typeface="Avenir Next LT Pro Light" panose="020B0304020202020204" pitchFamily="34" charset="77"/>
              </a:rPr>
              <a:t>Anti-</a:t>
            </a:r>
            <a:r>
              <a:rPr lang="fr-CA" sz="2000" b="1" dirty="0" err="1">
                <a:solidFill>
                  <a:srgbClr val="FFFFFF"/>
                </a:solidFill>
                <a:highlight>
                  <a:srgbClr val="00A386"/>
                </a:highlight>
                <a:latin typeface="Avenir Next LT Pro Light" panose="020B0304020202020204" pitchFamily="34" charset="77"/>
              </a:rPr>
              <a:t>vaccin</a:t>
            </a:r>
            <a:r>
              <a:rPr lang="fr-CA" sz="2000" b="1" i="0" u="none" strike="noStrike" dirty="0">
                <a:solidFill>
                  <a:srgbClr val="FFFFFF"/>
                </a:solidFill>
                <a:effectLst/>
                <a:highlight>
                  <a:srgbClr val="00A386"/>
                </a:highlight>
                <a:latin typeface="Avenir Next LT Pro Light" panose="020B0304020202020204" pitchFamily="34" charset="77"/>
              </a:rPr>
              <a:t> </a:t>
            </a:r>
            <a:endParaRPr lang="fr-CA" sz="2000" dirty="0"/>
          </a:p>
        </p:txBody>
      </p:sp>
    </p:spTree>
    <p:extLst>
      <p:ext uri="{BB962C8B-B14F-4D97-AF65-F5344CB8AC3E}">
        <p14:creationId xmlns:p14="http://schemas.microsoft.com/office/powerpoint/2010/main" val="269195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76" y="0"/>
            <a:ext cx="12192000" cy="1143000"/>
          </a:xfrm>
        </p:spPr>
        <p:txBody>
          <a:bodyPr>
            <a:noAutofit/>
          </a:bodyPr>
          <a:lstStyle/>
          <a:p>
            <a:r>
              <a:rPr lang="en-US" sz="3600" dirty="0"/>
              <a:t>La </a:t>
            </a:r>
            <a:r>
              <a:rPr lang="en-US" sz="3600" dirty="0" err="1"/>
              <a:t>plupart</a:t>
            </a:r>
            <a:r>
              <a:rPr lang="en-US" sz="3600" dirty="0"/>
              <a:t> des gens font </a:t>
            </a:r>
            <a:r>
              <a:rPr lang="en-US" sz="3600" dirty="0" err="1"/>
              <a:t>confiance</a:t>
            </a:r>
            <a:r>
              <a:rPr lang="en-US" sz="3600" dirty="0"/>
              <a:t> aux </a:t>
            </a:r>
            <a:r>
              <a:rPr lang="en-US" sz="3600" dirty="0" err="1"/>
              <a:t>vaccins</a:t>
            </a:r>
            <a:r>
              <a:rPr lang="en-US" sz="3600" dirty="0"/>
              <a:t> dans le monde!</a:t>
            </a:r>
          </a:p>
        </p:txBody>
      </p:sp>
      <p:pic>
        <p:nvPicPr>
          <p:cNvPr id="5" name="Content Placeholder 4" descr="Capture d’écran 2017-05-13 à 12.28.26.png"/>
          <p:cNvPicPr>
            <a:picLocks noGrp="1" noChangeAspect="1"/>
          </p:cNvPicPr>
          <p:nvPr>
            <p:ph idx="1"/>
          </p:nvPr>
        </p:nvPicPr>
        <p:blipFill>
          <a:blip r:embed="rId2">
            <a:extLst>
              <a:ext uri="{28A0092B-C50C-407E-A947-70E740481C1C}">
                <a14:useLocalDpi xmlns:a14="http://schemas.microsoft.com/office/drawing/2010/main" val="0"/>
              </a:ext>
            </a:extLst>
          </a:blip>
          <a:srcRect l="-25430" r="-25430"/>
          <a:stretch>
            <a:fillRect/>
          </a:stretch>
        </p:blipFill>
        <p:spPr>
          <a:xfrm>
            <a:off x="-2414379" y="914056"/>
            <a:ext cx="15275669" cy="5943944"/>
          </a:xfrm>
        </p:spPr>
      </p:pic>
    </p:spTree>
    <p:extLst>
      <p:ext uri="{BB962C8B-B14F-4D97-AF65-F5344CB8AC3E}">
        <p14:creationId xmlns:p14="http://schemas.microsoft.com/office/powerpoint/2010/main" val="145352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123" y="188054"/>
            <a:ext cx="8411075" cy="647988"/>
          </a:xfrm>
        </p:spPr>
        <p:txBody>
          <a:bodyPr>
            <a:normAutofit fontScale="90000"/>
          </a:bodyPr>
          <a:lstStyle/>
          <a:p>
            <a:r>
              <a:rPr lang="fr-CA" dirty="0"/>
              <a:t>Principaux obstacles</a:t>
            </a:r>
            <a:endParaRPr lang="en-CA" dirty="0"/>
          </a:p>
        </p:txBody>
      </p:sp>
      <p:sp>
        <p:nvSpPr>
          <p:cNvPr id="13" name="Freeform 12"/>
          <p:cNvSpPr/>
          <p:nvPr/>
        </p:nvSpPr>
        <p:spPr>
          <a:xfrm>
            <a:off x="1978908" y="856285"/>
            <a:ext cx="2039262" cy="708838"/>
          </a:xfrm>
          <a:custGeom>
            <a:avLst/>
            <a:gdLst>
              <a:gd name="connsiteX0" fmla="*/ 0 w 2036900"/>
              <a:gd name="connsiteY0" fmla="*/ 0 h 708838"/>
              <a:gd name="connsiteX1" fmla="*/ 1682481 w 2036900"/>
              <a:gd name="connsiteY1" fmla="*/ 0 h 708838"/>
              <a:gd name="connsiteX2" fmla="*/ 2036900 w 2036900"/>
              <a:gd name="connsiteY2" fmla="*/ 354419 h 708838"/>
              <a:gd name="connsiteX3" fmla="*/ 1682481 w 2036900"/>
              <a:gd name="connsiteY3" fmla="*/ 708838 h 708838"/>
              <a:gd name="connsiteX4" fmla="*/ 0 w 2036900"/>
              <a:gd name="connsiteY4" fmla="*/ 708838 h 708838"/>
              <a:gd name="connsiteX5" fmla="*/ 354419 w 2036900"/>
              <a:gd name="connsiteY5" fmla="*/ 354419 h 708838"/>
              <a:gd name="connsiteX6" fmla="*/ 0 w 2036900"/>
              <a:gd name="connsiteY6" fmla="*/ 0 h 7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6900" h="708838">
                <a:moveTo>
                  <a:pt x="0" y="0"/>
                </a:moveTo>
                <a:lnTo>
                  <a:pt x="1682481" y="0"/>
                </a:lnTo>
                <a:lnTo>
                  <a:pt x="2036900" y="354419"/>
                </a:lnTo>
                <a:lnTo>
                  <a:pt x="1682481" y="708838"/>
                </a:lnTo>
                <a:lnTo>
                  <a:pt x="0" y="708838"/>
                </a:lnTo>
                <a:lnTo>
                  <a:pt x="354419" y="3544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739" tIns="10160" rIns="354419" bIns="10160" numCol="1" spcCol="1270" anchor="ctr" anchorCtr="0">
            <a:noAutofit/>
          </a:bodyPr>
          <a:lstStyle/>
          <a:p>
            <a:pPr algn="ctr" defTabSz="711200">
              <a:lnSpc>
                <a:spcPts val="1700"/>
              </a:lnSpc>
              <a:spcBef>
                <a:spcPct val="0"/>
              </a:spcBef>
            </a:pPr>
            <a:r>
              <a:rPr lang="fr-CA" sz="1700" b="1" dirty="0"/>
              <a:t>Sentiment </a:t>
            </a:r>
            <a:br>
              <a:rPr lang="fr-CA" sz="1700" b="1" dirty="0"/>
            </a:br>
            <a:r>
              <a:rPr lang="fr-CA" sz="1700" b="1" dirty="0"/>
              <a:t>de non-vulnérabilité</a:t>
            </a:r>
          </a:p>
        </p:txBody>
      </p:sp>
      <p:sp>
        <p:nvSpPr>
          <p:cNvPr id="14" name="Freeform 13"/>
          <p:cNvSpPr/>
          <p:nvPr/>
        </p:nvSpPr>
        <p:spPr>
          <a:xfrm>
            <a:off x="3782142" y="856285"/>
            <a:ext cx="5304481" cy="708838"/>
          </a:xfrm>
          <a:custGeom>
            <a:avLst/>
            <a:gdLst>
              <a:gd name="connsiteX0" fmla="*/ 0 w 5112316"/>
              <a:gd name="connsiteY0" fmla="*/ 0 h 677686"/>
              <a:gd name="connsiteX1" fmla="*/ 4773473 w 5112316"/>
              <a:gd name="connsiteY1" fmla="*/ 0 h 677686"/>
              <a:gd name="connsiteX2" fmla="*/ 5112316 w 5112316"/>
              <a:gd name="connsiteY2" fmla="*/ 338843 h 677686"/>
              <a:gd name="connsiteX3" fmla="*/ 4773473 w 5112316"/>
              <a:gd name="connsiteY3" fmla="*/ 677686 h 677686"/>
              <a:gd name="connsiteX4" fmla="*/ 0 w 5112316"/>
              <a:gd name="connsiteY4" fmla="*/ 677686 h 677686"/>
              <a:gd name="connsiteX5" fmla="*/ 338843 w 5112316"/>
              <a:gd name="connsiteY5" fmla="*/ 338843 h 677686"/>
              <a:gd name="connsiteX6" fmla="*/ 0 w 5112316"/>
              <a:gd name="connsiteY6" fmla="*/ 0 h 67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2316" h="677686">
                <a:moveTo>
                  <a:pt x="0" y="0"/>
                </a:moveTo>
                <a:lnTo>
                  <a:pt x="4773473" y="0"/>
                </a:lnTo>
                <a:lnTo>
                  <a:pt x="5112316" y="338843"/>
                </a:lnTo>
                <a:lnTo>
                  <a:pt x="4773473" y="677686"/>
                </a:lnTo>
                <a:lnTo>
                  <a:pt x="0" y="677686"/>
                </a:lnTo>
                <a:lnTo>
                  <a:pt x="338843" y="338843"/>
                </a:lnTo>
                <a:lnTo>
                  <a:pt x="0" y="0"/>
                </a:lnTo>
                <a:close/>
              </a:path>
            </a:pathLst>
          </a:custGeom>
          <a:solidFill>
            <a:schemeClr val="accent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9323" tIns="15240" rIns="338843" bIns="15240" numCol="1" spcCol="1270" anchor="ctr" anchorCtr="0">
            <a:noAutofit/>
          </a:bodyPr>
          <a:lstStyle/>
          <a:p>
            <a:pPr algn="ctr" defTabSz="1066800">
              <a:lnSpc>
                <a:spcPct val="90000"/>
              </a:lnSpc>
              <a:spcBef>
                <a:spcPct val="0"/>
              </a:spcBef>
              <a:spcAft>
                <a:spcPct val="35000"/>
              </a:spcAft>
            </a:pPr>
            <a:r>
              <a:rPr lang="fr-CA" sz="2400" dirty="0"/>
              <a:t>« Je </a:t>
            </a:r>
            <a:r>
              <a:rPr lang="fr-CA" sz="2400" dirty="0">
                <a:solidFill>
                  <a:schemeClr val="tx1"/>
                </a:solidFill>
              </a:rPr>
              <a:t>n’ai pas peur du VPH parce que je l’ai déjà eu</a:t>
            </a:r>
            <a:r>
              <a:rPr lang="fr-CA" sz="2400" dirty="0"/>
              <a:t>. »</a:t>
            </a:r>
          </a:p>
        </p:txBody>
      </p:sp>
      <p:sp>
        <p:nvSpPr>
          <p:cNvPr id="15" name="Freeform 14"/>
          <p:cNvSpPr/>
          <p:nvPr/>
        </p:nvSpPr>
        <p:spPr>
          <a:xfrm>
            <a:off x="1985123" y="1664361"/>
            <a:ext cx="1994998" cy="708838"/>
          </a:xfrm>
          <a:custGeom>
            <a:avLst/>
            <a:gdLst>
              <a:gd name="connsiteX0" fmla="*/ 0 w 1992687"/>
              <a:gd name="connsiteY0" fmla="*/ 0 h 708838"/>
              <a:gd name="connsiteX1" fmla="*/ 1638268 w 1992687"/>
              <a:gd name="connsiteY1" fmla="*/ 0 h 708838"/>
              <a:gd name="connsiteX2" fmla="*/ 1992687 w 1992687"/>
              <a:gd name="connsiteY2" fmla="*/ 354419 h 708838"/>
              <a:gd name="connsiteX3" fmla="*/ 1638268 w 1992687"/>
              <a:gd name="connsiteY3" fmla="*/ 708838 h 708838"/>
              <a:gd name="connsiteX4" fmla="*/ 0 w 1992687"/>
              <a:gd name="connsiteY4" fmla="*/ 708838 h 708838"/>
              <a:gd name="connsiteX5" fmla="*/ 354419 w 1992687"/>
              <a:gd name="connsiteY5" fmla="*/ 354419 h 708838"/>
              <a:gd name="connsiteX6" fmla="*/ 0 w 1992687"/>
              <a:gd name="connsiteY6" fmla="*/ 0 h 7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87" h="708838">
                <a:moveTo>
                  <a:pt x="0" y="0"/>
                </a:moveTo>
                <a:lnTo>
                  <a:pt x="1638268" y="0"/>
                </a:lnTo>
                <a:lnTo>
                  <a:pt x="1992687" y="354419"/>
                </a:lnTo>
                <a:lnTo>
                  <a:pt x="1638268" y="708838"/>
                </a:lnTo>
                <a:lnTo>
                  <a:pt x="0" y="708838"/>
                </a:lnTo>
                <a:lnTo>
                  <a:pt x="354419" y="354419"/>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4739" tIns="10160" rIns="354419" bIns="10160" numCol="1" spcCol="1270" anchor="ctr" anchorCtr="0">
            <a:noAutofit/>
          </a:bodyPr>
          <a:lstStyle/>
          <a:p>
            <a:pPr algn="ctr" defTabSz="711200">
              <a:lnSpc>
                <a:spcPts val="1700"/>
              </a:lnSpc>
              <a:spcBef>
                <a:spcPct val="0"/>
              </a:spcBef>
            </a:pPr>
            <a:r>
              <a:rPr lang="fr-CA" sz="1700" b="1" dirty="0"/>
              <a:t>Manque </a:t>
            </a:r>
            <a:br>
              <a:rPr lang="fr-CA" sz="1700" b="1" dirty="0"/>
            </a:br>
            <a:r>
              <a:rPr lang="fr-CA" sz="1700" b="1" dirty="0"/>
              <a:t>d’intérêt</a:t>
            </a:r>
          </a:p>
        </p:txBody>
      </p:sp>
      <p:sp>
        <p:nvSpPr>
          <p:cNvPr id="16" name="Freeform 15"/>
          <p:cNvSpPr/>
          <p:nvPr/>
        </p:nvSpPr>
        <p:spPr>
          <a:xfrm>
            <a:off x="3735570" y="1660879"/>
            <a:ext cx="5399179" cy="713232"/>
          </a:xfrm>
          <a:custGeom>
            <a:avLst/>
            <a:gdLst>
              <a:gd name="connsiteX0" fmla="*/ 0 w 5215275"/>
              <a:gd name="connsiteY0" fmla="*/ 0 h 677686"/>
              <a:gd name="connsiteX1" fmla="*/ 4876432 w 5215275"/>
              <a:gd name="connsiteY1" fmla="*/ 0 h 677686"/>
              <a:gd name="connsiteX2" fmla="*/ 5215275 w 5215275"/>
              <a:gd name="connsiteY2" fmla="*/ 338843 h 677686"/>
              <a:gd name="connsiteX3" fmla="*/ 4876432 w 5215275"/>
              <a:gd name="connsiteY3" fmla="*/ 677686 h 677686"/>
              <a:gd name="connsiteX4" fmla="*/ 0 w 5215275"/>
              <a:gd name="connsiteY4" fmla="*/ 677686 h 677686"/>
              <a:gd name="connsiteX5" fmla="*/ 338843 w 5215275"/>
              <a:gd name="connsiteY5" fmla="*/ 338843 h 677686"/>
              <a:gd name="connsiteX6" fmla="*/ 0 w 5215275"/>
              <a:gd name="connsiteY6" fmla="*/ 0 h 67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275" h="677686">
                <a:moveTo>
                  <a:pt x="0" y="0"/>
                </a:moveTo>
                <a:lnTo>
                  <a:pt x="4876432" y="0"/>
                </a:lnTo>
                <a:lnTo>
                  <a:pt x="5215275" y="338843"/>
                </a:lnTo>
                <a:lnTo>
                  <a:pt x="4876432" y="677686"/>
                </a:lnTo>
                <a:lnTo>
                  <a:pt x="0" y="677686"/>
                </a:lnTo>
                <a:lnTo>
                  <a:pt x="338843" y="338843"/>
                </a:lnTo>
                <a:lnTo>
                  <a:pt x="0" y="0"/>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9323" tIns="15240" rIns="338843" bIns="15240" numCol="1" spcCol="1270" anchor="ctr" anchorCtr="0">
            <a:noAutofit/>
          </a:bodyPr>
          <a:lstStyle/>
          <a:p>
            <a:pPr algn="ctr" defTabSz="1066800">
              <a:lnSpc>
                <a:spcPct val="90000"/>
              </a:lnSpc>
              <a:spcBef>
                <a:spcPct val="0"/>
              </a:spcBef>
              <a:spcAft>
                <a:spcPct val="35000"/>
              </a:spcAft>
            </a:pPr>
            <a:r>
              <a:rPr lang="fr-CA" sz="2400" dirty="0"/>
              <a:t>« Les vaccins, ça ne m’intéresse pas parce que c’est trop tard. »</a:t>
            </a:r>
          </a:p>
        </p:txBody>
      </p:sp>
      <p:sp>
        <p:nvSpPr>
          <p:cNvPr id="17" name="Freeform 16"/>
          <p:cNvSpPr/>
          <p:nvPr/>
        </p:nvSpPr>
        <p:spPr>
          <a:xfrm>
            <a:off x="1985123" y="2472437"/>
            <a:ext cx="1994998" cy="708838"/>
          </a:xfrm>
          <a:custGeom>
            <a:avLst/>
            <a:gdLst>
              <a:gd name="connsiteX0" fmla="*/ 0 w 1992687"/>
              <a:gd name="connsiteY0" fmla="*/ 0 h 708838"/>
              <a:gd name="connsiteX1" fmla="*/ 1638268 w 1992687"/>
              <a:gd name="connsiteY1" fmla="*/ 0 h 708838"/>
              <a:gd name="connsiteX2" fmla="*/ 1992687 w 1992687"/>
              <a:gd name="connsiteY2" fmla="*/ 354419 h 708838"/>
              <a:gd name="connsiteX3" fmla="*/ 1638268 w 1992687"/>
              <a:gd name="connsiteY3" fmla="*/ 708838 h 708838"/>
              <a:gd name="connsiteX4" fmla="*/ 0 w 1992687"/>
              <a:gd name="connsiteY4" fmla="*/ 708838 h 708838"/>
              <a:gd name="connsiteX5" fmla="*/ 354419 w 1992687"/>
              <a:gd name="connsiteY5" fmla="*/ 354419 h 708838"/>
              <a:gd name="connsiteX6" fmla="*/ 0 w 1992687"/>
              <a:gd name="connsiteY6" fmla="*/ 0 h 7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87" h="708838">
                <a:moveTo>
                  <a:pt x="0" y="0"/>
                </a:moveTo>
                <a:lnTo>
                  <a:pt x="1638268" y="0"/>
                </a:lnTo>
                <a:lnTo>
                  <a:pt x="1992687" y="354419"/>
                </a:lnTo>
                <a:lnTo>
                  <a:pt x="1638268" y="708838"/>
                </a:lnTo>
                <a:lnTo>
                  <a:pt x="0" y="708838"/>
                </a:lnTo>
                <a:lnTo>
                  <a:pt x="354419" y="354419"/>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4739" tIns="10160" rIns="354419" bIns="10160" numCol="1" spcCol="1270" anchor="ctr" anchorCtr="0">
            <a:noAutofit/>
          </a:bodyPr>
          <a:lstStyle/>
          <a:p>
            <a:pPr algn="ctr" defTabSz="711200">
              <a:lnSpc>
                <a:spcPts val="1700"/>
              </a:lnSpc>
              <a:spcBef>
                <a:spcPct val="0"/>
              </a:spcBef>
            </a:pPr>
            <a:r>
              <a:rPr lang="fr-CA" sz="1700" b="1" dirty="0"/>
              <a:t>Contre les vaccins</a:t>
            </a:r>
          </a:p>
        </p:txBody>
      </p:sp>
      <p:sp>
        <p:nvSpPr>
          <p:cNvPr id="18" name="Freeform 17"/>
          <p:cNvSpPr/>
          <p:nvPr/>
        </p:nvSpPr>
        <p:spPr>
          <a:xfrm>
            <a:off x="3735570" y="2480619"/>
            <a:ext cx="5351051" cy="717183"/>
          </a:xfrm>
          <a:custGeom>
            <a:avLst/>
            <a:gdLst>
              <a:gd name="connsiteX0" fmla="*/ 0 w 5215275"/>
              <a:gd name="connsiteY0" fmla="*/ 0 h 677686"/>
              <a:gd name="connsiteX1" fmla="*/ 4876432 w 5215275"/>
              <a:gd name="connsiteY1" fmla="*/ 0 h 677686"/>
              <a:gd name="connsiteX2" fmla="*/ 5215275 w 5215275"/>
              <a:gd name="connsiteY2" fmla="*/ 338843 h 677686"/>
              <a:gd name="connsiteX3" fmla="*/ 4876432 w 5215275"/>
              <a:gd name="connsiteY3" fmla="*/ 677686 h 677686"/>
              <a:gd name="connsiteX4" fmla="*/ 0 w 5215275"/>
              <a:gd name="connsiteY4" fmla="*/ 677686 h 677686"/>
              <a:gd name="connsiteX5" fmla="*/ 338843 w 5215275"/>
              <a:gd name="connsiteY5" fmla="*/ 338843 h 677686"/>
              <a:gd name="connsiteX6" fmla="*/ 0 w 5215275"/>
              <a:gd name="connsiteY6" fmla="*/ 0 h 67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275" h="677686">
                <a:moveTo>
                  <a:pt x="0" y="0"/>
                </a:moveTo>
                <a:lnTo>
                  <a:pt x="4876432" y="0"/>
                </a:lnTo>
                <a:lnTo>
                  <a:pt x="5215275" y="338843"/>
                </a:lnTo>
                <a:lnTo>
                  <a:pt x="4876432" y="677686"/>
                </a:lnTo>
                <a:lnTo>
                  <a:pt x="0" y="677686"/>
                </a:lnTo>
                <a:lnTo>
                  <a:pt x="338843" y="338843"/>
                </a:lnTo>
                <a:lnTo>
                  <a:pt x="0" y="0"/>
                </a:lnTo>
                <a:close/>
              </a:path>
            </a:pathLst>
          </a:custGeom>
          <a:solidFill>
            <a:schemeClr val="accent3">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9323" tIns="15240" rIns="338843" bIns="15240" numCol="1" spcCol="1270" anchor="ctr" anchorCtr="0">
            <a:noAutofit/>
          </a:bodyPr>
          <a:lstStyle/>
          <a:p>
            <a:pPr algn="ctr" defTabSz="1066800">
              <a:lnSpc>
                <a:spcPct val="90000"/>
              </a:lnSpc>
              <a:spcBef>
                <a:spcPct val="0"/>
              </a:spcBef>
              <a:spcAft>
                <a:spcPct val="35000"/>
              </a:spcAft>
            </a:pPr>
            <a:r>
              <a:rPr lang="fr-CA" sz="2400" dirty="0"/>
              <a:t>« Les vaccins</a:t>
            </a:r>
            <a:r>
              <a:rPr lang="fr-CA" sz="2400" dirty="0">
                <a:solidFill>
                  <a:schemeClr val="tx1"/>
                </a:solidFill>
              </a:rPr>
              <a:t>, je n’y crois pas. </a:t>
            </a:r>
            <a:r>
              <a:rPr lang="fr-CA" sz="2400" dirty="0"/>
              <a:t> »</a:t>
            </a:r>
          </a:p>
        </p:txBody>
      </p:sp>
      <p:sp>
        <p:nvSpPr>
          <p:cNvPr id="19" name="Freeform 18"/>
          <p:cNvSpPr/>
          <p:nvPr/>
        </p:nvSpPr>
        <p:spPr>
          <a:xfrm>
            <a:off x="1985123" y="3261587"/>
            <a:ext cx="1994998" cy="708838"/>
          </a:xfrm>
          <a:custGeom>
            <a:avLst/>
            <a:gdLst>
              <a:gd name="connsiteX0" fmla="*/ 0 w 1992687"/>
              <a:gd name="connsiteY0" fmla="*/ 0 h 708838"/>
              <a:gd name="connsiteX1" fmla="*/ 1638268 w 1992687"/>
              <a:gd name="connsiteY1" fmla="*/ 0 h 708838"/>
              <a:gd name="connsiteX2" fmla="*/ 1992687 w 1992687"/>
              <a:gd name="connsiteY2" fmla="*/ 354419 h 708838"/>
              <a:gd name="connsiteX3" fmla="*/ 1638268 w 1992687"/>
              <a:gd name="connsiteY3" fmla="*/ 708838 h 708838"/>
              <a:gd name="connsiteX4" fmla="*/ 0 w 1992687"/>
              <a:gd name="connsiteY4" fmla="*/ 708838 h 708838"/>
              <a:gd name="connsiteX5" fmla="*/ 354419 w 1992687"/>
              <a:gd name="connsiteY5" fmla="*/ 354419 h 708838"/>
              <a:gd name="connsiteX6" fmla="*/ 0 w 1992687"/>
              <a:gd name="connsiteY6" fmla="*/ 0 h 7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87" h="708838">
                <a:moveTo>
                  <a:pt x="0" y="0"/>
                </a:moveTo>
                <a:lnTo>
                  <a:pt x="1638268" y="0"/>
                </a:lnTo>
                <a:lnTo>
                  <a:pt x="1992687" y="354419"/>
                </a:lnTo>
                <a:lnTo>
                  <a:pt x="1638268" y="708838"/>
                </a:lnTo>
                <a:lnTo>
                  <a:pt x="0" y="708838"/>
                </a:lnTo>
                <a:lnTo>
                  <a:pt x="354419" y="3544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739" tIns="10160" rIns="354419" bIns="10160" numCol="1" spcCol="1270" anchor="ctr" anchorCtr="0">
            <a:noAutofit/>
          </a:bodyPr>
          <a:lstStyle/>
          <a:p>
            <a:pPr algn="ctr" defTabSz="711200">
              <a:lnSpc>
                <a:spcPts val="1700"/>
              </a:lnSpc>
              <a:spcBef>
                <a:spcPct val="0"/>
              </a:spcBef>
            </a:pPr>
            <a:r>
              <a:rPr lang="fr-CA" sz="1700" b="1" dirty="0"/>
              <a:t>Peur des effets secondaires</a:t>
            </a:r>
          </a:p>
        </p:txBody>
      </p:sp>
      <p:sp>
        <p:nvSpPr>
          <p:cNvPr id="20" name="Freeform 19"/>
          <p:cNvSpPr/>
          <p:nvPr/>
        </p:nvSpPr>
        <p:spPr>
          <a:xfrm>
            <a:off x="3735982" y="3260675"/>
            <a:ext cx="5350638" cy="713232"/>
          </a:xfrm>
          <a:custGeom>
            <a:avLst/>
            <a:gdLst>
              <a:gd name="connsiteX0" fmla="*/ 0 w 5209627"/>
              <a:gd name="connsiteY0" fmla="*/ 0 h 682646"/>
              <a:gd name="connsiteX1" fmla="*/ 4868304 w 5209627"/>
              <a:gd name="connsiteY1" fmla="*/ 0 h 682646"/>
              <a:gd name="connsiteX2" fmla="*/ 5209627 w 5209627"/>
              <a:gd name="connsiteY2" fmla="*/ 341323 h 682646"/>
              <a:gd name="connsiteX3" fmla="*/ 4868304 w 5209627"/>
              <a:gd name="connsiteY3" fmla="*/ 682646 h 682646"/>
              <a:gd name="connsiteX4" fmla="*/ 0 w 5209627"/>
              <a:gd name="connsiteY4" fmla="*/ 682646 h 682646"/>
              <a:gd name="connsiteX5" fmla="*/ 341323 w 5209627"/>
              <a:gd name="connsiteY5" fmla="*/ 341323 h 682646"/>
              <a:gd name="connsiteX6" fmla="*/ 0 w 5209627"/>
              <a:gd name="connsiteY6" fmla="*/ 0 h 68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9627" h="682646">
                <a:moveTo>
                  <a:pt x="0" y="0"/>
                </a:moveTo>
                <a:lnTo>
                  <a:pt x="4868304" y="0"/>
                </a:lnTo>
                <a:lnTo>
                  <a:pt x="5209627" y="341323"/>
                </a:lnTo>
                <a:lnTo>
                  <a:pt x="4868304" y="682646"/>
                </a:lnTo>
                <a:lnTo>
                  <a:pt x="0" y="682646"/>
                </a:lnTo>
                <a:lnTo>
                  <a:pt x="341323" y="341323"/>
                </a:lnTo>
                <a:lnTo>
                  <a:pt x="0" y="0"/>
                </a:lnTo>
                <a:close/>
              </a:path>
            </a:pathLst>
          </a:custGeom>
          <a:solidFill>
            <a:schemeClr val="accent4">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4183" tIns="11430" rIns="341323" bIns="11430" numCol="1" spcCol="1270" anchor="ctr" anchorCtr="0">
            <a:noAutofit/>
          </a:bodyPr>
          <a:lstStyle/>
          <a:p>
            <a:pPr algn="ctr" defTabSz="800100">
              <a:lnSpc>
                <a:spcPct val="90000"/>
              </a:lnSpc>
              <a:spcBef>
                <a:spcPct val="0"/>
              </a:spcBef>
              <a:spcAft>
                <a:spcPct val="35000"/>
              </a:spcAft>
            </a:pPr>
            <a:r>
              <a:rPr lang="fr-CA" sz="2000" dirty="0"/>
              <a:t>«</a:t>
            </a:r>
            <a:r>
              <a:rPr lang="fr-CA" sz="2000" dirty="0">
                <a:solidFill>
                  <a:schemeClr val="tx1"/>
                </a:solidFill>
              </a:rPr>
              <a:t> Çà c’est le vaccin controversé? »</a:t>
            </a:r>
          </a:p>
        </p:txBody>
      </p:sp>
      <p:sp>
        <p:nvSpPr>
          <p:cNvPr id="21" name="Freeform 20"/>
          <p:cNvSpPr/>
          <p:nvPr/>
        </p:nvSpPr>
        <p:spPr>
          <a:xfrm>
            <a:off x="1985123" y="4069663"/>
            <a:ext cx="1994998" cy="708838"/>
          </a:xfrm>
          <a:custGeom>
            <a:avLst/>
            <a:gdLst>
              <a:gd name="connsiteX0" fmla="*/ 0 w 1992687"/>
              <a:gd name="connsiteY0" fmla="*/ 0 h 708838"/>
              <a:gd name="connsiteX1" fmla="*/ 1638268 w 1992687"/>
              <a:gd name="connsiteY1" fmla="*/ 0 h 708838"/>
              <a:gd name="connsiteX2" fmla="*/ 1992687 w 1992687"/>
              <a:gd name="connsiteY2" fmla="*/ 354419 h 708838"/>
              <a:gd name="connsiteX3" fmla="*/ 1638268 w 1992687"/>
              <a:gd name="connsiteY3" fmla="*/ 708838 h 708838"/>
              <a:gd name="connsiteX4" fmla="*/ 0 w 1992687"/>
              <a:gd name="connsiteY4" fmla="*/ 708838 h 708838"/>
              <a:gd name="connsiteX5" fmla="*/ 354419 w 1992687"/>
              <a:gd name="connsiteY5" fmla="*/ 354419 h 708838"/>
              <a:gd name="connsiteX6" fmla="*/ 0 w 1992687"/>
              <a:gd name="connsiteY6" fmla="*/ 0 h 7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87" h="708838">
                <a:moveTo>
                  <a:pt x="0" y="0"/>
                </a:moveTo>
                <a:lnTo>
                  <a:pt x="1638268" y="0"/>
                </a:lnTo>
                <a:lnTo>
                  <a:pt x="1992687" y="354419"/>
                </a:lnTo>
                <a:lnTo>
                  <a:pt x="1638268" y="708838"/>
                </a:lnTo>
                <a:lnTo>
                  <a:pt x="0" y="708838"/>
                </a:lnTo>
                <a:lnTo>
                  <a:pt x="354419" y="3544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739" tIns="10160" rIns="354419" bIns="10160" numCol="1" spcCol="1270" anchor="ctr" anchorCtr="0">
            <a:noAutofit/>
          </a:bodyPr>
          <a:lstStyle/>
          <a:p>
            <a:pPr algn="ctr" defTabSz="711200">
              <a:lnSpc>
                <a:spcPts val="1700"/>
              </a:lnSpc>
              <a:spcBef>
                <a:spcPct val="0"/>
              </a:spcBef>
            </a:pPr>
            <a:r>
              <a:rPr lang="fr-CA" sz="1700" b="1" dirty="0"/>
              <a:t>Doutes sur l’efficacité </a:t>
            </a:r>
            <a:br>
              <a:rPr lang="fr-CA" sz="1700" b="1" dirty="0"/>
            </a:br>
            <a:r>
              <a:rPr lang="fr-CA" sz="1700" b="1" dirty="0"/>
              <a:t>des vaccins</a:t>
            </a:r>
          </a:p>
        </p:txBody>
      </p:sp>
      <p:sp>
        <p:nvSpPr>
          <p:cNvPr id="22" name="Freeform 21"/>
          <p:cNvSpPr/>
          <p:nvPr/>
        </p:nvSpPr>
        <p:spPr>
          <a:xfrm>
            <a:off x="3735570" y="4060945"/>
            <a:ext cx="5351051" cy="713232"/>
          </a:xfrm>
          <a:custGeom>
            <a:avLst/>
            <a:gdLst>
              <a:gd name="connsiteX0" fmla="*/ 0 w 5243294"/>
              <a:gd name="connsiteY0" fmla="*/ 0 h 677686"/>
              <a:gd name="connsiteX1" fmla="*/ 4904451 w 5243294"/>
              <a:gd name="connsiteY1" fmla="*/ 0 h 677686"/>
              <a:gd name="connsiteX2" fmla="*/ 5243294 w 5243294"/>
              <a:gd name="connsiteY2" fmla="*/ 338843 h 677686"/>
              <a:gd name="connsiteX3" fmla="*/ 4904451 w 5243294"/>
              <a:gd name="connsiteY3" fmla="*/ 677686 h 677686"/>
              <a:gd name="connsiteX4" fmla="*/ 0 w 5243294"/>
              <a:gd name="connsiteY4" fmla="*/ 677686 h 677686"/>
              <a:gd name="connsiteX5" fmla="*/ 338843 w 5243294"/>
              <a:gd name="connsiteY5" fmla="*/ 338843 h 677686"/>
              <a:gd name="connsiteX6" fmla="*/ 0 w 5243294"/>
              <a:gd name="connsiteY6" fmla="*/ 0 h 67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3294" h="677686">
                <a:moveTo>
                  <a:pt x="0" y="0"/>
                </a:moveTo>
                <a:lnTo>
                  <a:pt x="4904451" y="0"/>
                </a:lnTo>
                <a:lnTo>
                  <a:pt x="5243294" y="338843"/>
                </a:lnTo>
                <a:lnTo>
                  <a:pt x="4904451" y="677686"/>
                </a:lnTo>
                <a:lnTo>
                  <a:pt x="0" y="677686"/>
                </a:lnTo>
                <a:lnTo>
                  <a:pt x="338843" y="338843"/>
                </a:lnTo>
                <a:lnTo>
                  <a:pt x="0" y="0"/>
                </a:lnTo>
                <a:close/>
              </a:path>
            </a:pathLst>
          </a:custGeom>
          <a:solidFill>
            <a:schemeClr val="accent5">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4243" tIns="12700" rIns="338843" bIns="12700" numCol="1" spcCol="1270" anchor="ctr" anchorCtr="0">
            <a:noAutofit/>
          </a:bodyPr>
          <a:lstStyle/>
          <a:p>
            <a:pPr algn="ctr" defTabSz="889000">
              <a:lnSpc>
                <a:spcPct val="90000"/>
              </a:lnSpc>
              <a:spcBef>
                <a:spcPct val="0"/>
              </a:spcBef>
              <a:spcAft>
                <a:spcPct val="35000"/>
              </a:spcAft>
            </a:pPr>
            <a:r>
              <a:rPr lang="fr-CA" sz="2000" dirty="0"/>
              <a:t>« Le vaccin a juste 9 VPH et il y a 240 en tout!  »</a:t>
            </a:r>
          </a:p>
        </p:txBody>
      </p:sp>
      <p:sp>
        <p:nvSpPr>
          <p:cNvPr id="23" name="Freeform 22"/>
          <p:cNvSpPr/>
          <p:nvPr/>
        </p:nvSpPr>
        <p:spPr>
          <a:xfrm>
            <a:off x="1985123" y="4877739"/>
            <a:ext cx="1994998" cy="708838"/>
          </a:xfrm>
          <a:custGeom>
            <a:avLst/>
            <a:gdLst>
              <a:gd name="connsiteX0" fmla="*/ 0 w 1992687"/>
              <a:gd name="connsiteY0" fmla="*/ 0 h 708838"/>
              <a:gd name="connsiteX1" fmla="*/ 1638268 w 1992687"/>
              <a:gd name="connsiteY1" fmla="*/ 0 h 708838"/>
              <a:gd name="connsiteX2" fmla="*/ 1992687 w 1992687"/>
              <a:gd name="connsiteY2" fmla="*/ 354419 h 708838"/>
              <a:gd name="connsiteX3" fmla="*/ 1638268 w 1992687"/>
              <a:gd name="connsiteY3" fmla="*/ 708838 h 708838"/>
              <a:gd name="connsiteX4" fmla="*/ 0 w 1992687"/>
              <a:gd name="connsiteY4" fmla="*/ 708838 h 708838"/>
              <a:gd name="connsiteX5" fmla="*/ 354419 w 1992687"/>
              <a:gd name="connsiteY5" fmla="*/ 354419 h 708838"/>
              <a:gd name="connsiteX6" fmla="*/ 0 w 1992687"/>
              <a:gd name="connsiteY6" fmla="*/ 0 h 7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87" h="708838">
                <a:moveTo>
                  <a:pt x="0" y="0"/>
                </a:moveTo>
                <a:lnTo>
                  <a:pt x="1638268" y="0"/>
                </a:lnTo>
                <a:lnTo>
                  <a:pt x="1992687" y="354419"/>
                </a:lnTo>
                <a:lnTo>
                  <a:pt x="1638268" y="708838"/>
                </a:lnTo>
                <a:lnTo>
                  <a:pt x="0" y="708838"/>
                </a:lnTo>
                <a:lnTo>
                  <a:pt x="354419" y="3544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739" tIns="10160" rIns="354419" bIns="10160" numCol="1" spcCol="1270" anchor="ctr" anchorCtr="0">
            <a:noAutofit/>
          </a:bodyPr>
          <a:lstStyle/>
          <a:p>
            <a:pPr algn="ctr" defTabSz="711200">
              <a:lnSpc>
                <a:spcPts val="1700"/>
              </a:lnSpc>
              <a:spcBef>
                <a:spcPct val="0"/>
              </a:spcBef>
            </a:pPr>
            <a:r>
              <a:rPr lang="fr-CA" sz="1700" b="1" dirty="0"/>
              <a:t>Coût </a:t>
            </a:r>
            <a:br>
              <a:rPr lang="fr-CA" sz="1700" b="1" dirty="0"/>
            </a:br>
            <a:r>
              <a:rPr lang="fr-CA" sz="1700" b="1" dirty="0"/>
              <a:t>du vaccin</a:t>
            </a:r>
          </a:p>
        </p:txBody>
      </p:sp>
      <p:sp>
        <p:nvSpPr>
          <p:cNvPr id="24" name="Freeform 23"/>
          <p:cNvSpPr/>
          <p:nvPr/>
        </p:nvSpPr>
        <p:spPr>
          <a:xfrm>
            <a:off x="3735569" y="4895389"/>
            <a:ext cx="5351051" cy="713232"/>
          </a:xfrm>
          <a:custGeom>
            <a:avLst/>
            <a:gdLst>
              <a:gd name="connsiteX0" fmla="*/ 0 w 5222600"/>
              <a:gd name="connsiteY0" fmla="*/ 0 h 677686"/>
              <a:gd name="connsiteX1" fmla="*/ 4883757 w 5222600"/>
              <a:gd name="connsiteY1" fmla="*/ 0 h 677686"/>
              <a:gd name="connsiteX2" fmla="*/ 5222600 w 5222600"/>
              <a:gd name="connsiteY2" fmla="*/ 338843 h 677686"/>
              <a:gd name="connsiteX3" fmla="*/ 4883757 w 5222600"/>
              <a:gd name="connsiteY3" fmla="*/ 677686 h 677686"/>
              <a:gd name="connsiteX4" fmla="*/ 0 w 5222600"/>
              <a:gd name="connsiteY4" fmla="*/ 677686 h 677686"/>
              <a:gd name="connsiteX5" fmla="*/ 338843 w 5222600"/>
              <a:gd name="connsiteY5" fmla="*/ 338843 h 677686"/>
              <a:gd name="connsiteX6" fmla="*/ 0 w 5222600"/>
              <a:gd name="connsiteY6" fmla="*/ 0 h 67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2600" h="677686">
                <a:moveTo>
                  <a:pt x="0" y="0"/>
                </a:moveTo>
                <a:lnTo>
                  <a:pt x="4883757" y="0"/>
                </a:lnTo>
                <a:lnTo>
                  <a:pt x="5222600" y="338843"/>
                </a:lnTo>
                <a:lnTo>
                  <a:pt x="4883757" y="677686"/>
                </a:lnTo>
                <a:lnTo>
                  <a:pt x="0" y="677686"/>
                </a:lnTo>
                <a:lnTo>
                  <a:pt x="338843" y="338843"/>
                </a:lnTo>
                <a:lnTo>
                  <a:pt x="0" y="0"/>
                </a:ln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9323" tIns="15240" rIns="338843" bIns="15240" numCol="1" spcCol="1270" anchor="ctr" anchorCtr="0">
            <a:noAutofit/>
          </a:bodyPr>
          <a:lstStyle/>
          <a:p>
            <a:pPr algn="ctr" defTabSz="1066800">
              <a:lnSpc>
                <a:spcPct val="90000"/>
              </a:lnSpc>
              <a:spcBef>
                <a:spcPct val="0"/>
              </a:spcBef>
              <a:spcAft>
                <a:spcPct val="35000"/>
              </a:spcAft>
            </a:pPr>
            <a:r>
              <a:rPr lang="fr-CA" sz="2400" dirty="0"/>
              <a:t>« C’est bien trop cher. »</a:t>
            </a:r>
          </a:p>
        </p:txBody>
      </p:sp>
      <p:sp>
        <p:nvSpPr>
          <p:cNvPr id="26" name="Freeform 25"/>
          <p:cNvSpPr/>
          <p:nvPr/>
        </p:nvSpPr>
        <p:spPr>
          <a:xfrm>
            <a:off x="3735569" y="5672411"/>
            <a:ext cx="5351051" cy="708838"/>
          </a:xfrm>
          <a:custGeom>
            <a:avLst/>
            <a:gdLst>
              <a:gd name="connsiteX0" fmla="*/ 0 w 5428679"/>
              <a:gd name="connsiteY0" fmla="*/ 0 h 677686"/>
              <a:gd name="connsiteX1" fmla="*/ 5089836 w 5428679"/>
              <a:gd name="connsiteY1" fmla="*/ 0 h 677686"/>
              <a:gd name="connsiteX2" fmla="*/ 5428679 w 5428679"/>
              <a:gd name="connsiteY2" fmla="*/ 338843 h 677686"/>
              <a:gd name="connsiteX3" fmla="*/ 5089836 w 5428679"/>
              <a:gd name="connsiteY3" fmla="*/ 677686 h 677686"/>
              <a:gd name="connsiteX4" fmla="*/ 0 w 5428679"/>
              <a:gd name="connsiteY4" fmla="*/ 677686 h 677686"/>
              <a:gd name="connsiteX5" fmla="*/ 338843 w 5428679"/>
              <a:gd name="connsiteY5" fmla="*/ 338843 h 677686"/>
              <a:gd name="connsiteX6" fmla="*/ 0 w 5428679"/>
              <a:gd name="connsiteY6" fmla="*/ 0 h 67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8679" h="677686">
                <a:moveTo>
                  <a:pt x="0" y="0"/>
                </a:moveTo>
                <a:lnTo>
                  <a:pt x="5089836" y="0"/>
                </a:lnTo>
                <a:lnTo>
                  <a:pt x="5428679" y="338843"/>
                </a:lnTo>
                <a:lnTo>
                  <a:pt x="5089836" y="677686"/>
                </a:lnTo>
                <a:lnTo>
                  <a:pt x="0" y="677686"/>
                </a:lnTo>
                <a:lnTo>
                  <a:pt x="338843" y="338843"/>
                </a:lnTo>
                <a:lnTo>
                  <a:pt x="0" y="0"/>
                </a:lnTo>
                <a:close/>
              </a:path>
            </a:pathLst>
          </a:custGeom>
          <a:solidFill>
            <a:schemeClr val="bg1">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9323" tIns="15240" rIns="338843" bIns="15240" numCol="1" spcCol="1270" anchor="ctr" anchorCtr="0">
            <a:noAutofit/>
          </a:bodyPr>
          <a:lstStyle/>
          <a:p>
            <a:pPr algn="ctr" defTabSz="1066800">
              <a:lnSpc>
                <a:spcPct val="90000"/>
              </a:lnSpc>
              <a:spcBef>
                <a:spcPct val="0"/>
              </a:spcBef>
              <a:spcAft>
                <a:spcPct val="35000"/>
              </a:spcAft>
            </a:pPr>
            <a:r>
              <a:rPr lang="fr-CA" sz="2400" dirty="0"/>
              <a:t>«</a:t>
            </a:r>
            <a:r>
              <a:rPr lang="fr-CA" sz="2400" dirty="0">
                <a:solidFill>
                  <a:schemeClr val="tx1"/>
                </a:solidFill>
              </a:rPr>
              <a:t> Le médecin ne m’a rien dit. »</a:t>
            </a:r>
          </a:p>
        </p:txBody>
      </p:sp>
      <p:sp>
        <p:nvSpPr>
          <p:cNvPr id="5" name="TextBox 4"/>
          <p:cNvSpPr txBox="1"/>
          <p:nvPr/>
        </p:nvSpPr>
        <p:spPr>
          <a:xfrm>
            <a:off x="9086622" y="1830675"/>
            <a:ext cx="1066800" cy="369332"/>
          </a:xfrm>
          <a:prstGeom prst="rect">
            <a:avLst/>
          </a:prstGeom>
          <a:noFill/>
        </p:spPr>
        <p:txBody>
          <a:bodyPr wrap="square" rtlCol="0">
            <a:spAutoFit/>
          </a:bodyPr>
          <a:lstStyle/>
          <a:p>
            <a:r>
              <a:rPr lang="fr-CA" b="1" dirty="0"/>
              <a:t>Croyance</a:t>
            </a:r>
          </a:p>
        </p:txBody>
      </p:sp>
      <p:sp>
        <p:nvSpPr>
          <p:cNvPr id="6" name="TextBox 5"/>
          <p:cNvSpPr txBox="1"/>
          <p:nvPr/>
        </p:nvSpPr>
        <p:spPr>
          <a:xfrm>
            <a:off x="9134748" y="2639796"/>
            <a:ext cx="1066800" cy="369332"/>
          </a:xfrm>
          <a:prstGeom prst="rect">
            <a:avLst/>
          </a:prstGeom>
          <a:noFill/>
        </p:spPr>
        <p:txBody>
          <a:bodyPr wrap="square" rtlCol="0">
            <a:spAutoFit/>
          </a:bodyPr>
          <a:lstStyle/>
          <a:p>
            <a:r>
              <a:rPr lang="fr-CA" b="1" dirty="0"/>
              <a:t>Croyance</a:t>
            </a:r>
          </a:p>
        </p:txBody>
      </p:sp>
      <p:sp>
        <p:nvSpPr>
          <p:cNvPr id="7" name="TextBox 6"/>
          <p:cNvSpPr txBox="1"/>
          <p:nvPr/>
        </p:nvSpPr>
        <p:spPr>
          <a:xfrm>
            <a:off x="9086622" y="4242528"/>
            <a:ext cx="1066800" cy="369332"/>
          </a:xfrm>
          <a:prstGeom prst="rect">
            <a:avLst/>
          </a:prstGeom>
          <a:noFill/>
        </p:spPr>
        <p:txBody>
          <a:bodyPr wrap="square" rtlCol="0">
            <a:spAutoFit/>
          </a:bodyPr>
          <a:lstStyle/>
          <a:p>
            <a:r>
              <a:rPr lang="fr-CA" b="1" dirty="0"/>
              <a:t>Croyance</a:t>
            </a:r>
          </a:p>
        </p:txBody>
      </p:sp>
      <p:sp>
        <p:nvSpPr>
          <p:cNvPr id="8" name="TextBox 7"/>
          <p:cNvSpPr txBox="1"/>
          <p:nvPr/>
        </p:nvSpPr>
        <p:spPr>
          <a:xfrm>
            <a:off x="9086622" y="5066418"/>
            <a:ext cx="1066800" cy="369332"/>
          </a:xfrm>
          <a:prstGeom prst="rect">
            <a:avLst/>
          </a:prstGeom>
          <a:noFill/>
        </p:spPr>
        <p:txBody>
          <a:bodyPr wrap="square" rtlCol="0">
            <a:spAutoFit/>
          </a:bodyPr>
          <a:lstStyle/>
          <a:p>
            <a:r>
              <a:rPr lang="fr-CA" b="1" dirty="0"/>
              <a:t>Croyance</a:t>
            </a:r>
          </a:p>
        </p:txBody>
      </p:sp>
      <p:sp>
        <p:nvSpPr>
          <p:cNvPr id="9" name="TextBox 8"/>
          <p:cNvSpPr txBox="1"/>
          <p:nvPr/>
        </p:nvSpPr>
        <p:spPr>
          <a:xfrm>
            <a:off x="9086622" y="5864513"/>
            <a:ext cx="1066800" cy="369332"/>
          </a:xfrm>
          <a:prstGeom prst="rect">
            <a:avLst/>
          </a:prstGeom>
          <a:noFill/>
        </p:spPr>
        <p:txBody>
          <a:bodyPr wrap="square" rtlCol="0">
            <a:spAutoFit/>
          </a:bodyPr>
          <a:lstStyle/>
          <a:p>
            <a:r>
              <a:rPr lang="fr-CA" b="1" dirty="0"/>
              <a:t>Croyance</a:t>
            </a:r>
          </a:p>
        </p:txBody>
      </p:sp>
      <p:sp>
        <p:nvSpPr>
          <p:cNvPr id="10" name="TextBox 9"/>
          <p:cNvSpPr txBox="1"/>
          <p:nvPr/>
        </p:nvSpPr>
        <p:spPr>
          <a:xfrm>
            <a:off x="9086622" y="1026038"/>
            <a:ext cx="1066800" cy="369332"/>
          </a:xfrm>
          <a:prstGeom prst="rect">
            <a:avLst/>
          </a:prstGeom>
          <a:noFill/>
        </p:spPr>
        <p:txBody>
          <a:bodyPr wrap="square" rtlCol="0">
            <a:spAutoFit/>
          </a:bodyPr>
          <a:lstStyle/>
          <a:p>
            <a:r>
              <a:rPr lang="fr-CA" b="1" dirty="0"/>
              <a:t>Émotion</a:t>
            </a:r>
          </a:p>
        </p:txBody>
      </p:sp>
      <p:sp>
        <p:nvSpPr>
          <p:cNvPr id="11" name="TextBox 10"/>
          <p:cNvSpPr txBox="1"/>
          <p:nvPr/>
        </p:nvSpPr>
        <p:spPr>
          <a:xfrm>
            <a:off x="9086622" y="3444433"/>
            <a:ext cx="1066800" cy="369332"/>
          </a:xfrm>
          <a:prstGeom prst="rect">
            <a:avLst/>
          </a:prstGeom>
          <a:noFill/>
        </p:spPr>
        <p:txBody>
          <a:bodyPr wrap="square" rtlCol="0">
            <a:spAutoFit/>
          </a:bodyPr>
          <a:lstStyle/>
          <a:p>
            <a:r>
              <a:rPr lang="fr-CA" b="1" dirty="0"/>
              <a:t>Émotion</a:t>
            </a:r>
          </a:p>
        </p:txBody>
      </p:sp>
      <p:sp>
        <p:nvSpPr>
          <p:cNvPr id="27" name="Freeform 26"/>
          <p:cNvSpPr/>
          <p:nvPr/>
        </p:nvSpPr>
        <p:spPr>
          <a:xfrm>
            <a:off x="1978908" y="5655631"/>
            <a:ext cx="1994998" cy="708838"/>
          </a:xfrm>
          <a:custGeom>
            <a:avLst/>
            <a:gdLst>
              <a:gd name="connsiteX0" fmla="*/ 0 w 1992687"/>
              <a:gd name="connsiteY0" fmla="*/ 0 h 708838"/>
              <a:gd name="connsiteX1" fmla="*/ 1638268 w 1992687"/>
              <a:gd name="connsiteY1" fmla="*/ 0 h 708838"/>
              <a:gd name="connsiteX2" fmla="*/ 1992687 w 1992687"/>
              <a:gd name="connsiteY2" fmla="*/ 354419 h 708838"/>
              <a:gd name="connsiteX3" fmla="*/ 1638268 w 1992687"/>
              <a:gd name="connsiteY3" fmla="*/ 708838 h 708838"/>
              <a:gd name="connsiteX4" fmla="*/ 0 w 1992687"/>
              <a:gd name="connsiteY4" fmla="*/ 708838 h 708838"/>
              <a:gd name="connsiteX5" fmla="*/ 354419 w 1992687"/>
              <a:gd name="connsiteY5" fmla="*/ 354419 h 708838"/>
              <a:gd name="connsiteX6" fmla="*/ 0 w 1992687"/>
              <a:gd name="connsiteY6" fmla="*/ 0 h 7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87" h="708838">
                <a:moveTo>
                  <a:pt x="0" y="0"/>
                </a:moveTo>
                <a:lnTo>
                  <a:pt x="1638268" y="0"/>
                </a:lnTo>
                <a:lnTo>
                  <a:pt x="1992687" y="354419"/>
                </a:lnTo>
                <a:lnTo>
                  <a:pt x="1638268" y="708838"/>
                </a:lnTo>
                <a:lnTo>
                  <a:pt x="0" y="708838"/>
                </a:lnTo>
                <a:lnTo>
                  <a:pt x="354419" y="35441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739" tIns="10160" rIns="354419" bIns="10160" numCol="1" spcCol="1270" anchor="ctr" anchorCtr="0">
            <a:noAutofit/>
          </a:bodyPr>
          <a:lstStyle/>
          <a:p>
            <a:pPr algn="ctr" defTabSz="711200">
              <a:lnSpc>
                <a:spcPts val="1700"/>
              </a:lnSpc>
              <a:spcBef>
                <a:spcPct val="0"/>
              </a:spcBef>
            </a:pPr>
            <a:r>
              <a:rPr lang="fr-CA" sz="1700" b="1" dirty="0"/>
              <a:t>Information reçue du </a:t>
            </a:r>
            <a:r>
              <a:rPr lang="fr-CA" sz="1700" b="1" dirty="0">
                <a:solidFill>
                  <a:schemeClr val="bg1"/>
                </a:solidFill>
              </a:rPr>
              <a:t>médecin</a:t>
            </a:r>
            <a:r>
              <a:rPr lang="fr-CA" sz="1700" b="1" dirty="0"/>
              <a:t> </a:t>
            </a:r>
          </a:p>
        </p:txBody>
      </p:sp>
    </p:spTree>
    <p:extLst>
      <p:ext uri="{BB962C8B-B14F-4D97-AF65-F5344CB8AC3E}">
        <p14:creationId xmlns:p14="http://schemas.microsoft.com/office/powerpoint/2010/main" val="23705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3288" y="1413409"/>
            <a:ext cx="7886700" cy="2852737"/>
          </a:xfrm>
        </p:spPr>
        <p:txBody>
          <a:bodyPr/>
          <a:lstStyle/>
          <a:p>
            <a:r>
              <a:rPr lang="fr-FR" sz="4000" dirty="0">
                <a:solidFill>
                  <a:srgbClr val="028AB4"/>
                </a:solidFill>
              </a:rPr>
              <a:t>La recommandation de vacciner repose sur des connaissances ET une compétence communicationnelle</a:t>
            </a:r>
          </a:p>
        </p:txBody>
      </p:sp>
      <p:sp>
        <p:nvSpPr>
          <p:cNvPr id="3" name="Espace réservé du texte 2"/>
          <p:cNvSpPr>
            <a:spLocks noGrp="1"/>
          </p:cNvSpPr>
          <p:nvPr>
            <p:ph type="body" idx="1"/>
          </p:nvPr>
        </p:nvSpPr>
        <p:spPr/>
        <p:txBody>
          <a:bodyPr/>
          <a:lstStyle/>
          <a:p>
            <a:pPr algn="ctr">
              <a:lnSpc>
                <a:spcPct val="100000"/>
              </a:lnSpc>
              <a:spcBef>
                <a:spcPts val="0"/>
              </a:spcBef>
              <a:defRPr/>
            </a:pPr>
            <a:endParaRPr lang="fr-CA" dirty="0">
              <a:solidFill>
                <a:srgbClr val="FF0000"/>
              </a:solidFill>
            </a:endParaRPr>
          </a:p>
          <a:p>
            <a:pPr algn="ctr">
              <a:lnSpc>
                <a:spcPct val="100000"/>
              </a:lnSpc>
              <a:spcBef>
                <a:spcPts val="0"/>
              </a:spcBef>
              <a:defRPr/>
            </a:pPr>
            <a:r>
              <a:rPr lang="fr-CA" dirty="0"/>
              <a:t>La recommandation du clinicien est la plus importante raison pour laquelle un patient accepte de se faire vacciner!</a:t>
            </a:r>
          </a:p>
        </p:txBody>
      </p:sp>
    </p:spTree>
    <p:extLst>
      <p:ext uri="{BB962C8B-B14F-4D97-AF65-F5344CB8AC3E}">
        <p14:creationId xmlns:p14="http://schemas.microsoft.com/office/powerpoint/2010/main" val="170721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2079" t="14408" r="12062" b="15241"/>
          <a:stretch/>
        </p:blipFill>
        <p:spPr>
          <a:xfrm>
            <a:off x="7123703" y="3700816"/>
            <a:ext cx="2858263" cy="3157184"/>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3000" t="15333" r="13000" b="16333"/>
          <a:stretch/>
        </p:blipFill>
        <p:spPr>
          <a:xfrm>
            <a:off x="6981222" y="841530"/>
            <a:ext cx="3272282" cy="3081235"/>
          </a:xfrm>
          <a:prstGeom prst="rect">
            <a:avLst/>
          </a:prstGeom>
        </p:spPr>
      </p:pic>
      <p:pic>
        <p:nvPicPr>
          <p:cNvPr id="22" name="Picture 21"/>
          <p:cNvPicPr>
            <a:picLocks noChangeAspect="1"/>
          </p:cNvPicPr>
          <p:nvPr/>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l="10588" t="11696" r="9412" b="12737"/>
          <a:stretch/>
        </p:blipFill>
        <p:spPr>
          <a:xfrm>
            <a:off x="1600466" y="3600394"/>
            <a:ext cx="3459554" cy="3096743"/>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5779" t="10733" r="16881" b="20681"/>
          <a:stretch/>
        </p:blipFill>
        <p:spPr>
          <a:xfrm>
            <a:off x="1439827" y="1569234"/>
            <a:ext cx="3627051" cy="2428217"/>
          </a:xfrm>
          <a:prstGeom prst="rect">
            <a:avLst/>
          </a:prstGeom>
        </p:spPr>
      </p:pic>
      <p:pic>
        <p:nvPicPr>
          <p:cNvPr id="4" name="Picture 2" descr="C:\Users\maletten\AppData\Local\Microsoft\Windows\Temporary Internet Files\Content.IE5\Q2Q4SP4D\MP900448394[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973" t="11486"/>
          <a:stretch/>
        </p:blipFill>
        <p:spPr bwMode="auto">
          <a:xfrm>
            <a:off x="4956445" y="2078995"/>
            <a:ext cx="2091914" cy="31198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 y="0"/>
            <a:ext cx="12192000" cy="1166896"/>
          </a:xfrm>
        </p:spPr>
        <p:txBody>
          <a:bodyPr>
            <a:normAutofit fontScale="90000"/>
          </a:bodyPr>
          <a:lstStyle/>
          <a:p>
            <a:r>
              <a:rPr lang="fr-FR" dirty="0"/>
              <a:t>Savoir à qui on a affaire </a:t>
            </a:r>
            <a:r>
              <a:rPr lang="fr-CA" dirty="0"/>
              <a:t>en posant des questions simples et ouvertes</a:t>
            </a:r>
            <a:endParaRPr lang="en-CA" dirty="0"/>
          </a:p>
        </p:txBody>
      </p:sp>
      <p:sp>
        <p:nvSpPr>
          <p:cNvPr id="7" name="Rectangle 6"/>
          <p:cNvSpPr/>
          <p:nvPr/>
        </p:nvSpPr>
        <p:spPr>
          <a:xfrm>
            <a:off x="1699053" y="2159743"/>
            <a:ext cx="2760522" cy="1118255"/>
          </a:xfrm>
          <a:prstGeom prst="rect">
            <a:avLst/>
          </a:prstGeom>
        </p:spPr>
        <p:txBody>
          <a:bodyPr wrap="square">
            <a:spAutoFit/>
          </a:bodyPr>
          <a:lstStyle/>
          <a:p>
            <a:pPr algn="ctr">
              <a:lnSpc>
                <a:spcPts val="2000"/>
              </a:lnSpc>
            </a:pPr>
            <a:r>
              <a:rPr lang="fr-CA" b="1" i="1" dirty="0">
                <a:solidFill>
                  <a:schemeClr val="bg1"/>
                </a:solidFill>
              </a:rPr>
              <a:t>À votre avis quelles sont vos/ses chances  de contracter l’infection au VPH? </a:t>
            </a:r>
          </a:p>
        </p:txBody>
      </p:sp>
      <p:sp>
        <p:nvSpPr>
          <p:cNvPr id="10" name="Rectangle 9"/>
          <p:cNvSpPr/>
          <p:nvPr/>
        </p:nvSpPr>
        <p:spPr>
          <a:xfrm>
            <a:off x="7428808" y="4158922"/>
            <a:ext cx="2079259" cy="1374735"/>
          </a:xfrm>
          <a:prstGeom prst="rect">
            <a:avLst/>
          </a:prstGeom>
        </p:spPr>
        <p:txBody>
          <a:bodyPr wrap="square">
            <a:spAutoFit/>
          </a:bodyPr>
          <a:lstStyle/>
          <a:p>
            <a:pPr algn="ctr">
              <a:lnSpc>
                <a:spcPts val="2000"/>
              </a:lnSpc>
            </a:pPr>
            <a:r>
              <a:rPr lang="fr-CA" b="1" i="1" dirty="0">
                <a:solidFill>
                  <a:srgbClr val="FFFFFF"/>
                </a:solidFill>
              </a:rPr>
              <a:t>Comme votre enfant est dans l’âge idéal, je procéderais aujourd’hui? </a:t>
            </a:r>
          </a:p>
        </p:txBody>
      </p:sp>
      <p:sp>
        <p:nvSpPr>
          <p:cNvPr id="8" name="Rectangle 7"/>
          <p:cNvSpPr/>
          <p:nvPr/>
        </p:nvSpPr>
        <p:spPr>
          <a:xfrm>
            <a:off x="1968637" y="4531859"/>
            <a:ext cx="2438399" cy="865194"/>
          </a:xfrm>
          <a:prstGeom prst="rect">
            <a:avLst/>
          </a:prstGeom>
        </p:spPr>
        <p:txBody>
          <a:bodyPr wrap="square">
            <a:spAutoFit/>
          </a:bodyPr>
          <a:lstStyle/>
          <a:p>
            <a:pPr algn="ctr">
              <a:lnSpc>
                <a:spcPts val="2000"/>
              </a:lnSpc>
            </a:pPr>
            <a:r>
              <a:rPr lang="fr-CA" b="1" i="1" dirty="0">
                <a:solidFill>
                  <a:srgbClr val="FFFFFF"/>
                </a:solidFill>
              </a:rPr>
              <a:t>Pensez-vous que les infections dues au VPH sont graves? </a:t>
            </a:r>
          </a:p>
        </p:txBody>
      </p:sp>
      <p:sp>
        <p:nvSpPr>
          <p:cNvPr id="12" name="Rectangle 11"/>
          <p:cNvSpPr/>
          <p:nvPr/>
        </p:nvSpPr>
        <p:spPr>
          <a:xfrm>
            <a:off x="7262161" y="1598016"/>
            <a:ext cx="2571091" cy="1121675"/>
          </a:xfrm>
          <a:prstGeom prst="rect">
            <a:avLst/>
          </a:prstGeom>
        </p:spPr>
        <p:txBody>
          <a:bodyPr wrap="square">
            <a:spAutoFit/>
          </a:bodyPr>
          <a:lstStyle/>
          <a:p>
            <a:pPr algn="ctr">
              <a:lnSpc>
                <a:spcPts val="2000"/>
              </a:lnSpc>
            </a:pPr>
            <a:r>
              <a:rPr lang="fr-CA" b="1" i="1" dirty="0">
                <a:solidFill>
                  <a:schemeClr val="bg1"/>
                </a:solidFill>
              </a:rPr>
              <a:t>Quels sont, selon vous, les bienfaits possibles de la vaccination contre le </a:t>
            </a:r>
            <a:r>
              <a:rPr lang="fr-CA" b="1" i="1" dirty="0">
                <a:solidFill>
                  <a:srgbClr val="FFFFFF"/>
                </a:solidFill>
              </a:rPr>
              <a:t>VPH?  </a:t>
            </a:r>
          </a:p>
        </p:txBody>
      </p:sp>
    </p:spTree>
    <p:extLst>
      <p:ext uri="{BB962C8B-B14F-4D97-AF65-F5344CB8AC3E}">
        <p14:creationId xmlns:p14="http://schemas.microsoft.com/office/powerpoint/2010/main" val="412152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079" y="223421"/>
            <a:ext cx="11904921" cy="1166896"/>
          </a:xfrm>
        </p:spPr>
        <p:txBody>
          <a:bodyPr>
            <a:normAutofit fontScale="90000"/>
          </a:bodyPr>
          <a:lstStyle/>
          <a:p>
            <a:r>
              <a:rPr lang="fr-FR" dirty="0">
                <a:solidFill>
                  <a:srgbClr val="028AB4"/>
                </a:solidFill>
                <a:latin typeface="Calibri" pitchFamily="-72" charset="0"/>
                <a:ea typeface="ＭＳ Ｐゴシック" pitchFamily="-72" charset="-128"/>
                <a:cs typeface="ＭＳ Ｐゴシック" pitchFamily="-72" charset="-128"/>
              </a:rPr>
              <a:t>Stratégies communicationnelles du clinicien: </a:t>
            </a:r>
            <a:br>
              <a:rPr lang="fr-FR" dirty="0">
                <a:solidFill>
                  <a:srgbClr val="028AB4"/>
                </a:solidFill>
                <a:latin typeface="Calibri" pitchFamily="-72" charset="0"/>
                <a:ea typeface="ＭＳ Ｐゴシック" pitchFamily="-72" charset="-128"/>
                <a:cs typeface="ＭＳ Ｐゴシック" pitchFamily="-72" charset="-128"/>
              </a:rPr>
            </a:br>
            <a:r>
              <a:rPr lang="fr-FR" dirty="0">
                <a:solidFill>
                  <a:srgbClr val="028AB4"/>
                </a:solidFill>
                <a:latin typeface="Calibri" pitchFamily="-72" charset="0"/>
                <a:ea typeface="ＭＳ Ｐゴシック" pitchFamily="-72" charset="-128"/>
                <a:cs typeface="ＭＳ Ｐゴシック" pitchFamily="-72" charset="-128"/>
              </a:rPr>
              <a:t>Nature cognitive</a:t>
            </a:r>
            <a:endParaRPr lang="fr-FR" dirty="0">
              <a:solidFill>
                <a:schemeClr val="tx1"/>
              </a:solidFill>
            </a:endParaRPr>
          </a:p>
        </p:txBody>
      </p:sp>
      <p:sp>
        <p:nvSpPr>
          <p:cNvPr id="5" name="Rectangle 4"/>
          <p:cNvSpPr/>
          <p:nvPr/>
        </p:nvSpPr>
        <p:spPr>
          <a:xfrm>
            <a:off x="2416386" y="1654387"/>
            <a:ext cx="7528560" cy="3625608"/>
          </a:xfrm>
          <a:prstGeom prst="rect">
            <a:avLst/>
          </a:prstGeom>
        </p:spPr>
        <p:txBody>
          <a:bodyPr wrap="square">
            <a:spAutoFit/>
          </a:bodyPr>
          <a:lstStyle/>
          <a:p>
            <a:pPr marL="279400" indent="-279400" defTabSz="4867275" fontAlgn="base">
              <a:spcBef>
                <a:spcPct val="20000"/>
              </a:spcBef>
              <a:spcAft>
                <a:spcPct val="0"/>
              </a:spcAft>
              <a:buFont typeface="Arial" pitchFamily="-72" charset="0"/>
              <a:buChar char="•"/>
            </a:pPr>
            <a:r>
              <a:rPr lang="fr-FR" sz="2800" dirty="0">
                <a:latin typeface="Calibri" pitchFamily="-72" charset="0"/>
                <a:ea typeface="ＭＳ Ｐゴシック" pitchFamily="-72" charset="-128"/>
                <a:cs typeface="ＭＳ Ｐゴシック" pitchFamily="-72" charset="-128"/>
              </a:rPr>
              <a:t>Analyser les arguments du patient</a:t>
            </a:r>
          </a:p>
          <a:p>
            <a:pPr marL="279400" indent="-279400" defTabSz="4867275" fontAlgn="base">
              <a:spcBef>
                <a:spcPct val="20000"/>
              </a:spcBef>
              <a:spcAft>
                <a:spcPct val="0"/>
              </a:spcAft>
              <a:buFont typeface="Arial" pitchFamily="-72" charset="0"/>
              <a:buChar char="•"/>
            </a:pPr>
            <a:r>
              <a:rPr lang="fr-FR" sz="2800" dirty="0">
                <a:latin typeface="Calibri" pitchFamily="-72" charset="0"/>
                <a:ea typeface="ＭＳ Ｐゴシック" pitchFamily="-72" charset="-128"/>
                <a:cs typeface="ＭＳ Ｐゴシック" pitchFamily="-72" charset="-128"/>
              </a:rPr>
              <a:t>Raisonner avec le patient</a:t>
            </a:r>
          </a:p>
          <a:p>
            <a:pPr marL="279400" indent="-279400" defTabSz="4867275" fontAlgn="base">
              <a:spcBef>
                <a:spcPct val="20000"/>
              </a:spcBef>
              <a:spcAft>
                <a:spcPct val="0"/>
              </a:spcAft>
              <a:buFont typeface="Arial" pitchFamily="-72" charset="0"/>
              <a:buChar char="•"/>
            </a:pPr>
            <a:r>
              <a:rPr lang="fr-FR" sz="2800" dirty="0">
                <a:latin typeface="Calibri" pitchFamily="-72" charset="0"/>
                <a:ea typeface="ＭＳ Ｐゴシック" pitchFamily="-72" charset="-128"/>
                <a:cs typeface="ＭＳ Ｐゴシック" pitchFamily="-72" charset="-128"/>
              </a:rPr>
              <a:t>Discuter des croyances</a:t>
            </a:r>
          </a:p>
          <a:p>
            <a:pPr marL="279400" indent="-279400" defTabSz="4867275" fontAlgn="base">
              <a:spcBef>
                <a:spcPct val="20000"/>
              </a:spcBef>
              <a:spcAft>
                <a:spcPct val="0"/>
              </a:spcAft>
              <a:buFont typeface="Arial" pitchFamily="-72" charset="0"/>
              <a:buChar char="•"/>
            </a:pPr>
            <a:r>
              <a:rPr lang="fr-FR" sz="2800" dirty="0">
                <a:latin typeface="Calibri" pitchFamily="-72" charset="0"/>
                <a:ea typeface="ＭＳ Ｐゴシック" pitchFamily="-72" charset="-128"/>
                <a:cs typeface="ＭＳ Ｐゴシック" pitchFamily="-72" charset="-128"/>
              </a:rPr>
              <a:t>Corriger les fausses croyances</a:t>
            </a:r>
          </a:p>
          <a:p>
            <a:pPr marL="279400" indent="-279400" defTabSz="4867275" fontAlgn="base">
              <a:spcBef>
                <a:spcPct val="20000"/>
              </a:spcBef>
              <a:spcAft>
                <a:spcPct val="0"/>
              </a:spcAft>
              <a:buFont typeface="Arial" pitchFamily="-72" charset="0"/>
              <a:buChar char="•"/>
            </a:pPr>
            <a:r>
              <a:rPr lang="fr-FR" sz="2800" dirty="0">
                <a:latin typeface="Calibri" pitchFamily="-72" charset="0"/>
                <a:ea typeface="ＭＳ Ｐゴシック" pitchFamily="-72" charset="-128"/>
                <a:cs typeface="ＭＳ Ｐゴシック" pitchFamily="-72" charset="-128"/>
              </a:rPr>
              <a:t>Vérifier les propos</a:t>
            </a:r>
          </a:p>
          <a:p>
            <a:pPr marL="279400" indent="-279400" defTabSz="4867275" fontAlgn="base">
              <a:spcBef>
                <a:spcPct val="20000"/>
              </a:spcBef>
              <a:spcAft>
                <a:spcPct val="0"/>
              </a:spcAft>
              <a:buFont typeface="Arial" pitchFamily="-72" charset="0"/>
              <a:buChar char="•"/>
            </a:pPr>
            <a:r>
              <a:rPr lang="fr-FR" sz="2800" dirty="0">
                <a:latin typeface="Calibri" pitchFamily="-72" charset="0"/>
                <a:ea typeface="ＭＳ Ｐゴシック" pitchFamily="-72" charset="-128"/>
                <a:cs typeface="ＭＳ Ｐゴシック" pitchFamily="-72" charset="-128"/>
              </a:rPr>
              <a:t>Offrir des explications (éducation thérapeutique)</a:t>
            </a:r>
          </a:p>
          <a:p>
            <a:pPr marL="279400" indent="-279400" defTabSz="4867275" fontAlgn="base">
              <a:spcBef>
                <a:spcPct val="20000"/>
              </a:spcBef>
              <a:spcAft>
                <a:spcPct val="0"/>
              </a:spcAft>
              <a:buFont typeface="Arial" pitchFamily="-72" charset="0"/>
              <a:buChar char="•"/>
            </a:pPr>
            <a:r>
              <a:rPr lang="fr-FR" sz="2800" dirty="0">
                <a:latin typeface="Calibri" pitchFamily="-72" charset="0"/>
                <a:ea typeface="ＭＳ Ｐゴシック" pitchFamily="-72" charset="-128"/>
                <a:cs typeface="ＭＳ Ｐゴシック" pitchFamily="-72" charset="-128"/>
              </a:rPr>
              <a:t>Présenter d’autres possibilités (alternatives)</a:t>
            </a:r>
          </a:p>
        </p:txBody>
      </p:sp>
    </p:spTree>
    <p:extLst>
      <p:ext uri="{BB962C8B-B14F-4D97-AF65-F5344CB8AC3E}">
        <p14:creationId xmlns:p14="http://schemas.microsoft.com/office/powerpoint/2010/main" val="391410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0355"/>
            <a:ext cx="12191999" cy="1166896"/>
          </a:xfrm>
        </p:spPr>
        <p:txBody>
          <a:bodyPr>
            <a:normAutofit fontScale="90000"/>
          </a:bodyPr>
          <a:lstStyle/>
          <a:p>
            <a:pPr lvl="0"/>
            <a:r>
              <a:rPr lang="fr-FR" dirty="0">
                <a:solidFill>
                  <a:srgbClr val="028AB4"/>
                </a:solidFill>
                <a:latin typeface="Calibri" pitchFamily="-72" charset="0"/>
                <a:ea typeface="ＭＳ Ｐゴシック" pitchFamily="-72" charset="-128"/>
                <a:cs typeface="ＭＳ Ｐゴシック" pitchFamily="-72" charset="-128"/>
              </a:rPr>
              <a:t>Stratégies communicationnelles du clinicien: </a:t>
            </a:r>
            <a:br>
              <a:rPr lang="fr-FR" dirty="0">
                <a:solidFill>
                  <a:srgbClr val="028AB4"/>
                </a:solidFill>
                <a:latin typeface="Calibri" pitchFamily="-72" charset="0"/>
                <a:ea typeface="ＭＳ Ｐゴシック" pitchFamily="-72" charset="-128"/>
                <a:cs typeface="ＭＳ Ｐゴシック" pitchFamily="-72" charset="-128"/>
              </a:rPr>
            </a:br>
            <a:r>
              <a:rPr lang="fr-FR" dirty="0">
                <a:solidFill>
                  <a:srgbClr val="028AB4"/>
                </a:solidFill>
                <a:latin typeface="Calibri" pitchFamily="-72" charset="0"/>
                <a:ea typeface="ＭＳ Ｐゴシック" pitchFamily="-72" charset="-128"/>
                <a:cs typeface="ＭＳ Ｐゴシック" pitchFamily="-72" charset="-128"/>
              </a:rPr>
              <a:t>Nature affective</a:t>
            </a:r>
            <a:endParaRPr lang="fr-FR" dirty="0">
              <a:solidFill>
                <a:srgbClr val="000000"/>
              </a:solidFill>
            </a:endParaRPr>
          </a:p>
        </p:txBody>
      </p:sp>
      <p:sp>
        <p:nvSpPr>
          <p:cNvPr id="3" name="Espace réservé du contenu 2"/>
          <p:cNvSpPr>
            <a:spLocks noGrp="1"/>
          </p:cNvSpPr>
          <p:nvPr>
            <p:ph idx="1"/>
          </p:nvPr>
        </p:nvSpPr>
        <p:spPr>
          <a:xfrm>
            <a:off x="1932076" y="1814487"/>
            <a:ext cx="8651261" cy="4351339"/>
          </a:xfrm>
        </p:spPr>
        <p:txBody>
          <a:bodyPr/>
          <a:lstStyle/>
          <a:p>
            <a:pPr marL="279400" indent="-279400" defTabSz="4867275" fontAlgn="base">
              <a:lnSpc>
                <a:spcPct val="100000"/>
              </a:lnSpc>
              <a:spcBef>
                <a:spcPct val="20000"/>
              </a:spcBef>
              <a:spcAft>
                <a:spcPct val="0"/>
              </a:spcAft>
              <a:buFont typeface="Arial" pitchFamily="-72" charset="0"/>
              <a:buChar char="•"/>
            </a:pPr>
            <a:r>
              <a:rPr lang="fr-FR" dirty="0">
                <a:latin typeface="Calibri" pitchFamily="-72" charset="0"/>
                <a:ea typeface="ＭＳ Ｐゴシック" pitchFamily="-72" charset="-128"/>
                <a:cs typeface="ＭＳ Ｐゴシック" pitchFamily="-72" charset="-128"/>
              </a:rPr>
              <a:t>Écouter avec attention</a:t>
            </a:r>
          </a:p>
          <a:p>
            <a:pPr marL="279400" indent="-279400" defTabSz="4867275" fontAlgn="base">
              <a:lnSpc>
                <a:spcPct val="100000"/>
              </a:lnSpc>
              <a:spcBef>
                <a:spcPct val="20000"/>
              </a:spcBef>
              <a:spcAft>
                <a:spcPct val="0"/>
              </a:spcAft>
              <a:buFont typeface="Arial" pitchFamily="-72" charset="0"/>
              <a:buChar char="•"/>
            </a:pPr>
            <a:r>
              <a:rPr lang="fr-FR" altLang="ja-JP" dirty="0">
                <a:latin typeface="Calibri" pitchFamily="-72" charset="0"/>
                <a:ea typeface="ＭＳ Ｐゴシック" pitchFamily="-72" charset="-128"/>
                <a:cs typeface="ＭＳ Ｐゴシック" pitchFamily="-72" charset="-128"/>
              </a:rPr>
              <a:t>Faire exprimer au patient les émotions liées au problème</a:t>
            </a:r>
            <a:endParaRPr lang="fr-FR" dirty="0">
              <a:latin typeface="Calibri" pitchFamily="-72" charset="0"/>
              <a:ea typeface="ＭＳ Ｐゴシック" pitchFamily="-72" charset="-128"/>
              <a:cs typeface="ＭＳ Ｐゴシック" pitchFamily="-72" charset="-128"/>
            </a:endParaRPr>
          </a:p>
          <a:p>
            <a:pPr marL="279400" indent="-279400" defTabSz="4867275" fontAlgn="base">
              <a:lnSpc>
                <a:spcPct val="100000"/>
              </a:lnSpc>
              <a:spcBef>
                <a:spcPct val="20000"/>
              </a:spcBef>
              <a:spcAft>
                <a:spcPct val="0"/>
              </a:spcAft>
              <a:buFont typeface="Arial" pitchFamily="-72" charset="0"/>
              <a:buChar char="•"/>
            </a:pPr>
            <a:r>
              <a:rPr lang="fr-FR" dirty="0">
                <a:latin typeface="Calibri" pitchFamily="-72" charset="0"/>
                <a:ea typeface="ＭＳ Ｐゴシック" pitchFamily="-72" charset="-128"/>
                <a:cs typeface="ＭＳ Ｐゴシック" pitchFamily="-72" charset="-128"/>
              </a:rPr>
              <a:t>Faire du reflet</a:t>
            </a:r>
          </a:p>
          <a:p>
            <a:pPr marL="279400" indent="-279400" defTabSz="4867275" fontAlgn="base">
              <a:lnSpc>
                <a:spcPct val="100000"/>
              </a:lnSpc>
              <a:spcBef>
                <a:spcPct val="20000"/>
              </a:spcBef>
              <a:spcAft>
                <a:spcPct val="0"/>
              </a:spcAft>
              <a:buFont typeface="Arial" pitchFamily="-72" charset="0"/>
              <a:buChar char="•"/>
            </a:pPr>
            <a:r>
              <a:rPr lang="fr-FR" dirty="0">
                <a:latin typeface="Calibri" pitchFamily="-72" charset="0"/>
                <a:ea typeface="ＭＳ Ｐゴシック" pitchFamily="-72" charset="-128"/>
                <a:cs typeface="ＭＳ Ｐゴシック" pitchFamily="-72" charset="-128"/>
              </a:rPr>
              <a:t>Manifester de l’empathie</a:t>
            </a:r>
          </a:p>
          <a:p>
            <a:pPr marL="279400" indent="-279400" defTabSz="4867275" fontAlgn="base">
              <a:lnSpc>
                <a:spcPct val="100000"/>
              </a:lnSpc>
              <a:spcBef>
                <a:spcPct val="20000"/>
              </a:spcBef>
              <a:spcAft>
                <a:spcPct val="0"/>
              </a:spcAft>
              <a:buFont typeface="Arial" pitchFamily="-72" charset="0"/>
              <a:buChar char="•"/>
            </a:pPr>
            <a:r>
              <a:rPr lang="fr-FR" dirty="0">
                <a:latin typeface="Calibri" pitchFamily="-72" charset="0"/>
                <a:ea typeface="ＭＳ Ｐゴシック" pitchFamily="-72" charset="-128"/>
                <a:cs typeface="ＭＳ Ｐゴシック" pitchFamily="-72" charset="-128"/>
              </a:rPr>
              <a:t>Exprimer du soutien  </a:t>
            </a:r>
          </a:p>
          <a:p>
            <a:pPr marL="279400" indent="-279400" defTabSz="4867275" fontAlgn="base">
              <a:lnSpc>
                <a:spcPct val="100000"/>
              </a:lnSpc>
              <a:spcBef>
                <a:spcPct val="20000"/>
              </a:spcBef>
              <a:spcAft>
                <a:spcPct val="0"/>
              </a:spcAft>
              <a:buFont typeface="Arial" pitchFamily="-72" charset="0"/>
              <a:buChar char="•"/>
            </a:pPr>
            <a:r>
              <a:rPr lang="fr-FR" dirty="0">
                <a:latin typeface="Calibri" pitchFamily="-72" charset="0"/>
                <a:ea typeface="ＭＳ Ｐゴシック" pitchFamily="-72" charset="-128"/>
                <a:cs typeface="ＭＳ Ｐゴシック" pitchFamily="-72" charset="-128"/>
              </a:rPr>
              <a:t>Rassurer</a:t>
            </a:r>
          </a:p>
          <a:p>
            <a:pPr marL="279400" indent="-279400" defTabSz="4867275" fontAlgn="base">
              <a:lnSpc>
                <a:spcPct val="100000"/>
              </a:lnSpc>
              <a:spcBef>
                <a:spcPct val="20000"/>
              </a:spcBef>
              <a:spcAft>
                <a:spcPct val="0"/>
              </a:spcAft>
              <a:buFont typeface="Arial" pitchFamily="-72" charset="0"/>
              <a:buChar char="•"/>
            </a:pPr>
            <a:r>
              <a:rPr lang="fr-FR" dirty="0">
                <a:latin typeface="Calibri" pitchFamily="-72" charset="0"/>
                <a:ea typeface="ＭＳ Ｐゴシック" pitchFamily="-72" charset="-128"/>
                <a:cs typeface="ＭＳ Ｐゴシック" pitchFamily="-72" charset="-128"/>
              </a:rPr>
              <a:t>Reconna</a:t>
            </a:r>
            <a:r>
              <a:rPr lang="fr-FR" altLang="ja-JP" dirty="0">
                <a:latin typeface="Calibri" pitchFamily="-72" charset="0"/>
                <a:ea typeface="ＭＳ Ｐゴシック" pitchFamily="-72" charset="-128"/>
                <a:cs typeface="ＭＳ Ｐゴシック" pitchFamily="-72" charset="-128"/>
              </a:rPr>
              <a:t>ître comme normales les difficultés du patient</a:t>
            </a:r>
          </a:p>
          <a:p>
            <a:endParaRPr lang="fr-FR" dirty="0"/>
          </a:p>
        </p:txBody>
      </p:sp>
    </p:spTree>
    <p:extLst>
      <p:ext uri="{BB962C8B-B14F-4D97-AF65-F5344CB8AC3E}">
        <p14:creationId xmlns:p14="http://schemas.microsoft.com/office/powerpoint/2010/main" val="144897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0588" t="11696" r="9412" b="12737"/>
          <a:stretch/>
        </p:blipFill>
        <p:spPr>
          <a:xfrm>
            <a:off x="4093465" y="2690209"/>
            <a:ext cx="4408290" cy="3022280"/>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2079" t="14408" r="12062" b="15241"/>
          <a:stretch/>
        </p:blipFill>
        <p:spPr>
          <a:xfrm>
            <a:off x="1657672" y="3258398"/>
            <a:ext cx="3043568" cy="3233588"/>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5363" t="11946" r="16358" b="20617"/>
          <a:stretch/>
        </p:blipFill>
        <p:spPr>
          <a:xfrm rot="325489">
            <a:off x="7389589" y="4184644"/>
            <a:ext cx="2610748" cy="2442687"/>
          </a:xfrm>
          <a:prstGeom prst="rect">
            <a:avLst/>
          </a:prstGeom>
        </p:spPr>
      </p:pic>
      <p:sp>
        <p:nvSpPr>
          <p:cNvPr id="2" name="Title 1"/>
          <p:cNvSpPr>
            <a:spLocks noGrp="1"/>
          </p:cNvSpPr>
          <p:nvPr>
            <p:ph type="title"/>
          </p:nvPr>
        </p:nvSpPr>
        <p:spPr>
          <a:xfrm>
            <a:off x="1893976" y="172621"/>
            <a:ext cx="8411075" cy="1166896"/>
          </a:xfrm>
        </p:spPr>
        <p:txBody>
          <a:bodyPr>
            <a:normAutofit/>
          </a:bodyPr>
          <a:lstStyle/>
          <a:p>
            <a:r>
              <a:rPr lang="en-CA" sz="3600" dirty="0"/>
              <a:t>Patient(e) favorable </a:t>
            </a:r>
            <a:r>
              <a:rPr lang="fr-FR" sz="3600" dirty="0"/>
              <a:t>à la vaccination</a:t>
            </a:r>
            <a:endParaRPr lang="en-CA" sz="3600" dirty="0"/>
          </a:p>
        </p:txBody>
      </p:sp>
      <p:sp>
        <p:nvSpPr>
          <p:cNvPr id="3" name="Content Placeholder 2"/>
          <p:cNvSpPr>
            <a:spLocks noGrp="1"/>
          </p:cNvSpPr>
          <p:nvPr>
            <p:ph idx="1"/>
          </p:nvPr>
        </p:nvSpPr>
        <p:spPr>
          <a:xfrm>
            <a:off x="2008272" y="1209041"/>
            <a:ext cx="8411074" cy="855565"/>
          </a:xfrm>
        </p:spPr>
        <p:txBody>
          <a:bodyPr/>
          <a:lstStyle/>
          <a:p>
            <a:pPr marL="0" indent="0">
              <a:buNone/>
            </a:pPr>
            <a:endParaRPr lang="fr-CA" sz="2600" b="1" dirty="0"/>
          </a:p>
        </p:txBody>
      </p:sp>
      <p:sp>
        <p:nvSpPr>
          <p:cNvPr id="13" name="Rectangle 12"/>
          <p:cNvSpPr/>
          <p:nvPr/>
        </p:nvSpPr>
        <p:spPr>
          <a:xfrm>
            <a:off x="1828800" y="2274489"/>
            <a:ext cx="8610600" cy="1754915"/>
          </a:xfrm>
          <a:prstGeom prst="rect">
            <a:avLst/>
          </a:prstGeom>
          <a:noFill/>
        </p:spPr>
        <p:txBody>
          <a:bodyPr/>
          <a:lstStyle/>
          <a:p>
            <a:endParaRPr lang="fr-CA"/>
          </a:p>
        </p:txBody>
      </p:sp>
      <p:sp>
        <p:nvSpPr>
          <p:cNvPr id="14" name="Freeform 13"/>
          <p:cNvSpPr/>
          <p:nvPr/>
        </p:nvSpPr>
        <p:spPr>
          <a:xfrm>
            <a:off x="1846152" y="2163766"/>
            <a:ext cx="2664937" cy="997283"/>
          </a:xfrm>
          <a:custGeom>
            <a:avLst/>
            <a:gdLst>
              <a:gd name="connsiteX0" fmla="*/ 0 w 2664937"/>
              <a:gd name="connsiteY0" fmla="*/ 0 h 997282"/>
              <a:gd name="connsiteX1" fmla="*/ 2166296 w 2664937"/>
              <a:gd name="connsiteY1" fmla="*/ 0 h 997282"/>
              <a:gd name="connsiteX2" fmla="*/ 2664937 w 2664937"/>
              <a:gd name="connsiteY2" fmla="*/ 498641 h 997282"/>
              <a:gd name="connsiteX3" fmla="*/ 2166296 w 2664937"/>
              <a:gd name="connsiteY3" fmla="*/ 997282 h 997282"/>
              <a:gd name="connsiteX4" fmla="*/ 0 w 2664937"/>
              <a:gd name="connsiteY4" fmla="*/ 997282 h 997282"/>
              <a:gd name="connsiteX5" fmla="*/ 0 w 2664937"/>
              <a:gd name="connsiteY5" fmla="*/ 0 h 99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4937" h="997282">
                <a:moveTo>
                  <a:pt x="0" y="0"/>
                </a:moveTo>
                <a:lnTo>
                  <a:pt x="2166296" y="0"/>
                </a:lnTo>
                <a:lnTo>
                  <a:pt x="2664937" y="498641"/>
                </a:lnTo>
                <a:lnTo>
                  <a:pt x="2166296" y="997282"/>
                </a:lnTo>
                <a:lnTo>
                  <a:pt x="0" y="997282"/>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6680" tIns="53340" rIns="275990" bIns="53340" numCol="1" spcCol="1270" anchor="ctr" anchorCtr="0">
            <a:noAutofit/>
          </a:bodyPr>
          <a:lstStyle/>
          <a:p>
            <a:pPr algn="ctr" defTabSz="889000">
              <a:lnSpc>
                <a:spcPct val="90000"/>
              </a:lnSpc>
              <a:spcBef>
                <a:spcPct val="0"/>
              </a:spcBef>
              <a:spcAft>
                <a:spcPct val="35000"/>
              </a:spcAft>
            </a:pPr>
            <a:r>
              <a:rPr lang="fr-CA" sz="2000" b="1" dirty="0">
                <a:solidFill>
                  <a:schemeClr val="bg1"/>
                </a:solidFill>
              </a:rPr>
              <a:t>Offre de vaccination</a:t>
            </a:r>
          </a:p>
        </p:txBody>
      </p:sp>
      <p:sp>
        <p:nvSpPr>
          <p:cNvPr id="15" name="Freeform 14"/>
          <p:cNvSpPr/>
          <p:nvPr/>
        </p:nvSpPr>
        <p:spPr>
          <a:xfrm>
            <a:off x="3998138" y="2163766"/>
            <a:ext cx="4443665" cy="997283"/>
          </a:xfrm>
          <a:custGeom>
            <a:avLst/>
            <a:gdLst>
              <a:gd name="connsiteX0" fmla="*/ 0 w 4443665"/>
              <a:gd name="connsiteY0" fmla="*/ 0 h 997282"/>
              <a:gd name="connsiteX1" fmla="*/ 3945024 w 4443665"/>
              <a:gd name="connsiteY1" fmla="*/ 0 h 997282"/>
              <a:gd name="connsiteX2" fmla="*/ 4443665 w 4443665"/>
              <a:gd name="connsiteY2" fmla="*/ 498641 h 997282"/>
              <a:gd name="connsiteX3" fmla="*/ 3945024 w 4443665"/>
              <a:gd name="connsiteY3" fmla="*/ 997282 h 997282"/>
              <a:gd name="connsiteX4" fmla="*/ 0 w 4443665"/>
              <a:gd name="connsiteY4" fmla="*/ 997282 h 997282"/>
              <a:gd name="connsiteX5" fmla="*/ 498641 w 4443665"/>
              <a:gd name="connsiteY5" fmla="*/ 498641 h 997282"/>
              <a:gd name="connsiteX6" fmla="*/ 0 w 4443665"/>
              <a:gd name="connsiteY6" fmla="*/ 0 h 99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665" h="997282">
                <a:moveTo>
                  <a:pt x="0" y="0"/>
                </a:moveTo>
                <a:lnTo>
                  <a:pt x="3945024" y="0"/>
                </a:lnTo>
                <a:lnTo>
                  <a:pt x="4443665" y="498641"/>
                </a:lnTo>
                <a:lnTo>
                  <a:pt x="3945024" y="997282"/>
                </a:lnTo>
                <a:lnTo>
                  <a:pt x="0" y="997282"/>
                </a:lnTo>
                <a:lnTo>
                  <a:pt x="498641" y="498641"/>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570650" tIns="48006" rIns="522644" bIns="48006" numCol="1" spcCol="1270" anchor="ctr" anchorCtr="0">
            <a:noAutofit/>
          </a:bodyPr>
          <a:lstStyle/>
          <a:p>
            <a:pPr algn="ctr" defTabSz="800100">
              <a:lnSpc>
                <a:spcPct val="90000"/>
              </a:lnSpc>
              <a:spcBef>
                <a:spcPct val="0"/>
              </a:spcBef>
              <a:spcAft>
                <a:spcPct val="35000"/>
              </a:spcAft>
            </a:pPr>
            <a:r>
              <a:rPr lang="fr-CA" b="1" dirty="0">
                <a:solidFill>
                  <a:srgbClr val="FFFFFF"/>
                </a:solidFill>
              </a:rPr>
              <a:t>Échange d’information juste et de données probantes  récentes </a:t>
            </a:r>
          </a:p>
        </p:txBody>
      </p:sp>
      <p:sp>
        <p:nvSpPr>
          <p:cNvPr id="16" name="Freeform 15"/>
          <p:cNvSpPr/>
          <p:nvPr/>
        </p:nvSpPr>
        <p:spPr>
          <a:xfrm>
            <a:off x="7946199" y="2163766"/>
            <a:ext cx="2493205" cy="997283"/>
          </a:xfrm>
          <a:custGeom>
            <a:avLst/>
            <a:gdLst>
              <a:gd name="connsiteX0" fmla="*/ 0 w 2493205"/>
              <a:gd name="connsiteY0" fmla="*/ 0 h 997282"/>
              <a:gd name="connsiteX1" fmla="*/ 1994564 w 2493205"/>
              <a:gd name="connsiteY1" fmla="*/ 0 h 997282"/>
              <a:gd name="connsiteX2" fmla="*/ 2493205 w 2493205"/>
              <a:gd name="connsiteY2" fmla="*/ 498641 h 997282"/>
              <a:gd name="connsiteX3" fmla="*/ 1994564 w 2493205"/>
              <a:gd name="connsiteY3" fmla="*/ 997282 h 997282"/>
              <a:gd name="connsiteX4" fmla="*/ 0 w 2493205"/>
              <a:gd name="connsiteY4" fmla="*/ 997282 h 997282"/>
              <a:gd name="connsiteX5" fmla="*/ 498641 w 2493205"/>
              <a:gd name="connsiteY5" fmla="*/ 498641 h 997282"/>
              <a:gd name="connsiteX6" fmla="*/ 0 w 2493205"/>
              <a:gd name="connsiteY6" fmla="*/ 0 h 99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205" h="997282">
                <a:moveTo>
                  <a:pt x="0" y="0"/>
                </a:moveTo>
                <a:lnTo>
                  <a:pt x="1994564" y="0"/>
                </a:lnTo>
                <a:lnTo>
                  <a:pt x="2493205" y="498641"/>
                </a:lnTo>
                <a:lnTo>
                  <a:pt x="1994564" y="997282"/>
                </a:lnTo>
                <a:lnTo>
                  <a:pt x="0" y="997282"/>
                </a:lnTo>
                <a:lnTo>
                  <a:pt x="498641" y="498641"/>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78651" tIns="53340" rIns="525311" bIns="53340" numCol="1" spcCol="1270" anchor="ctr" anchorCtr="0">
            <a:noAutofit/>
          </a:bodyPr>
          <a:lstStyle/>
          <a:p>
            <a:pPr algn="ctr" defTabSz="889000">
              <a:lnSpc>
                <a:spcPct val="90000"/>
              </a:lnSpc>
              <a:spcBef>
                <a:spcPct val="0"/>
              </a:spcBef>
              <a:spcAft>
                <a:spcPct val="35000"/>
              </a:spcAft>
            </a:pPr>
            <a:r>
              <a:rPr lang="fr-CA" sz="2000" b="1" dirty="0">
                <a:solidFill>
                  <a:schemeClr val="bg1"/>
                </a:solidFill>
              </a:rPr>
              <a:t>Décision éclairée</a:t>
            </a:r>
          </a:p>
        </p:txBody>
      </p:sp>
      <p:sp>
        <p:nvSpPr>
          <p:cNvPr id="5" name="TextBox 4"/>
          <p:cNvSpPr txBox="1"/>
          <p:nvPr/>
        </p:nvSpPr>
        <p:spPr>
          <a:xfrm>
            <a:off x="8017319" y="4517361"/>
            <a:ext cx="1523999" cy="1316172"/>
          </a:xfrm>
          <a:prstGeom prst="rect">
            <a:avLst/>
          </a:prstGeom>
          <a:noFill/>
        </p:spPr>
        <p:txBody>
          <a:bodyPr wrap="square" rtlCol="0">
            <a:spAutoFit/>
          </a:bodyPr>
          <a:lstStyle/>
          <a:p>
            <a:pPr algn="ctr">
              <a:lnSpc>
                <a:spcPts val="1900"/>
              </a:lnSpc>
            </a:pPr>
            <a:r>
              <a:rPr lang="fr-CA" b="1" i="1" dirty="0">
                <a:solidFill>
                  <a:srgbClr val="FFFFFF"/>
                </a:solidFill>
              </a:rPr>
              <a:t>Le VPH peut être pour là pour la vie. Ca mérite de s’en occuper!</a:t>
            </a:r>
          </a:p>
        </p:txBody>
      </p:sp>
      <p:sp>
        <p:nvSpPr>
          <p:cNvPr id="6" name="TextBox 5"/>
          <p:cNvSpPr txBox="1"/>
          <p:nvPr/>
        </p:nvSpPr>
        <p:spPr>
          <a:xfrm>
            <a:off x="4527521" y="3382560"/>
            <a:ext cx="3069127" cy="1316172"/>
          </a:xfrm>
          <a:prstGeom prst="rect">
            <a:avLst/>
          </a:prstGeom>
          <a:noFill/>
        </p:spPr>
        <p:txBody>
          <a:bodyPr wrap="square" rtlCol="0">
            <a:spAutoFit/>
          </a:bodyPr>
          <a:lstStyle/>
          <a:p>
            <a:pPr algn="ctr">
              <a:lnSpc>
                <a:spcPts val="1900"/>
              </a:lnSpc>
            </a:pPr>
            <a:r>
              <a:rPr lang="fr-CA" b="1" i="1" dirty="0">
                <a:solidFill>
                  <a:schemeClr val="bg1"/>
                </a:solidFill>
              </a:rPr>
              <a:t>Ce vaccin est recommandé pour les personnes dans la même situation que vous. </a:t>
            </a:r>
            <a:br>
              <a:rPr lang="fr-CA" b="1" i="1" dirty="0">
                <a:solidFill>
                  <a:schemeClr val="bg1"/>
                </a:solidFill>
              </a:rPr>
            </a:br>
            <a:r>
              <a:rPr lang="fr-CA" b="1" i="1" dirty="0">
                <a:solidFill>
                  <a:schemeClr val="bg1"/>
                </a:solidFill>
              </a:rPr>
              <a:t>Il est efficace et sécuritaire. </a:t>
            </a:r>
            <a:br>
              <a:rPr lang="fr-CA" b="1" i="1" dirty="0">
                <a:solidFill>
                  <a:schemeClr val="bg1"/>
                </a:solidFill>
              </a:rPr>
            </a:br>
            <a:r>
              <a:rPr lang="fr-CA" b="1" i="1" dirty="0">
                <a:solidFill>
                  <a:schemeClr val="bg1"/>
                </a:solidFill>
              </a:rPr>
              <a:t>Je vous le recommande.</a:t>
            </a:r>
          </a:p>
        </p:txBody>
      </p:sp>
      <p:pic>
        <p:nvPicPr>
          <p:cNvPr id="7" name="Picture 2" descr="C:\Users\maletten\Desktop\FHT_Doctor-Patient-Com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191" y="4930750"/>
            <a:ext cx="2171827" cy="171240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016744" y="3911644"/>
            <a:ext cx="2392143" cy="1072516"/>
          </a:xfrm>
          <a:prstGeom prst="rect">
            <a:avLst/>
          </a:prstGeom>
          <a:noFill/>
        </p:spPr>
        <p:txBody>
          <a:bodyPr wrap="square" rtlCol="0">
            <a:spAutoFit/>
          </a:bodyPr>
          <a:lstStyle/>
          <a:p>
            <a:pPr algn="ctr">
              <a:lnSpc>
                <a:spcPts val="1900"/>
              </a:lnSpc>
            </a:pPr>
            <a:r>
              <a:rPr lang="fr-CA" b="1" i="1" dirty="0">
                <a:solidFill>
                  <a:schemeClr val="bg1"/>
                </a:solidFill>
              </a:rPr>
              <a:t>Pourquoi pensez-vous que je vous recommande de vous faire vacciner? </a:t>
            </a:r>
          </a:p>
        </p:txBody>
      </p:sp>
    </p:spTree>
    <p:extLst>
      <p:ext uri="{BB962C8B-B14F-4D97-AF65-F5344CB8AC3E}">
        <p14:creationId xmlns:p14="http://schemas.microsoft.com/office/powerpoint/2010/main" val="3175556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6896</TotalTime>
  <Words>3834</Words>
  <Application>Microsoft Macintosh PowerPoint</Application>
  <PresentationFormat>Grand écran</PresentationFormat>
  <Paragraphs>311</Paragraphs>
  <Slides>22</Slides>
  <Notes>18</Notes>
  <HiddenSlides>2</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1" baseType="lpstr">
      <vt:lpstr>MS PGothic</vt:lpstr>
      <vt:lpstr>Arial</vt:lpstr>
      <vt:lpstr>Avenir Next LT Pro Light</vt:lpstr>
      <vt:lpstr>Calibri</vt:lpstr>
      <vt:lpstr>Calibri Light</vt:lpstr>
      <vt:lpstr>Candara</vt:lpstr>
      <vt:lpstr>Corbel</vt:lpstr>
      <vt:lpstr>Thème Office</vt:lpstr>
      <vt:lpstr>Worksheet</vt:lpstr>
      <vt:lpstr>Anti-vaccin, désinformé, hésitant ou inquiet?    </vt:lpstr>
      <vt:lpstr>L’acceptation de la vaccination par les patients suit un continuum1</vt:lpstr>
      <vt:lpstr>La plupart des gens font confiance aux vaccins dans le monde!</vt:lpstr>
      <vt:lpstr>Principaux obstacles</vt:lpstr>
      <vt:lpstr>La recommandation de vacciner repose sur des connaissances ET une compétence communicationnelle</vt:lpstr>
      <vt:lpstr>Savoir à qui on a affaire en posant des questions simples et ouvertes</vt:lpstr>
      <vt:lpstr>Stratégies communicationnelles du clinicien:  Nature cognitive</vt:lpstr>
      <vt:lpstr>Stratégies communicationnelles du clinicien:  Nature affective</vt:lpstr>
      <vt:lpstr>Patient(e) favorable à la vaccination</vt:lpstr>
      <vt:lpstr>Raisons invoquées pour l’acceptation de la vaccination 1</vt:lpstr>
      <vt:lpstr>Raisons invoquées par la personne qui hésite ou refuse 1</vt:lpstr>
      <vt:lpstr>  </vt:lpstr>
      <vt:lpstr>Les obstacles des parents sont de nature affective? </vt:lpstr>
      <vt:lpstr>Les obstacles des parents sont de nature cognitive </vt:lpstr>
      <vt:lpstr>Pour les patients hésitants ou qui refusent la vaccination </vt:lpstr>
      <vt:lpstr>Comment collaborer avec le patient </vt:lpstr>
      <vt:lpstr>Comment collaborer avec le patient</vt:lpstr>
      <vt:lpstr>L’obstacle chez les parents : Le manque de connaissances</vt:lpstr>
      <vt:lpstr>Une recommandation «molle»</vt:lpstr>
      <vt:lpstr>Une recommendation forte</vt:lpstr>
      <vt:lpstr>Pourquoi faire compliqué quand faire simple est si facile!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prévention  du cancer du col utérin du passage de la cytologie au test VPH</dc:title>
  <dc:creator>Marc Steben</dc:creator>
  <cp:lastModifiedBy>Marc Steben</cp:lastModifiedBy>
  <cp:revision>33</cp:revision>
  <cp:lastPrinted>2023-11-19T21:55:15Z</cp:lastPrinted>
  <dcterms:created xsi:type="dcterms:W3CDTF">2023-11-12T22:13:12Z</dcterms:created>
  <dcterms:modified xsi:type="dcterms:W3CDTF">2024-05-25T08:23:34Z</dcterms:modified>
</cp:coreProperties>
</file>