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3" r:id="rId4"/>
    <p:sldId id="260" r:id="rId5"/>
    <p:sldId id="259" r:id="rId6"/>
    <p:sldId id="262" r:id="rId7"/>
    <p:sldId id="270" r:id="rId8"/>
    <p:sldId id="267" r:id="rId9"/>
    <p:sldId id="268" r:id="rId10"/>
    <p:sldId id="261" r:id="rId11"/>
    <p:sldId id="269" r:id="rId12"/>
    <p:sldId id="264" r:id="rId13"/>
    <p:sldId id="271" r:id="rId14"/>
    <p:sldId id="26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66" r:id="rId29"/>
    <p:sldId id="28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5964"/>
  </p:normalViewPr>
  <p:slideViewPr>
    <p:cSldViewPr snapToGrid="0">
      <p:cViewPr>
        <p:scale>
          <a:sx n="92" d="100"/>
          <a:sy n="92" d="100"/>
        </p:scale>
        <p:origin x="2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E59F8-B018-4165-C25B-B1059E112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768BC9-E0E3-E75D-AE00-A88C40277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8D8E9-01B8-635B-73F3-938CB98A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F4448-51FA-7427-72B8-689CAC69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6367B-7D4B-FB6E-A151-012316E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6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4BDB4-AF54-8919-1081-A3B0509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8F324-06EB-C398-E425-FBD99760B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D3204-F76C-8E4F-3808-A85AB3D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41DC61-67A3-76CC-052A-5D3FC48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0DAA7-6AA7-C9E5-F228-58753A2B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6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233605-0298-0B66-6C0B-3FE5CC79E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382452-8CB8-5B14-CEC9-C1D8C0516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00755-A9D8-5BE9-8F22-56C7C9DD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5ADEF9-58E2-33FD-D14B-E4044C88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D787A-A388-5124-C41C-4FFEA197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55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D9D3D-9C64-F497-41A3-5C5074BC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55FF4-355A-19D0-5D72-27A664EA3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17B2-7614-1F4F-1D94-CAA3056C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0E6E3F-E7C1-B5A5-6458-91750442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8ED89F-EE26-38DC-E8CF-914EC927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3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600CE-6E62-FA93-B4B1-B8E112B7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3C73C2-91A0-7BBA-A35D-38BCD89B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B3EF8-27D7-8AB1-7888-ED8C334D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3D4DE-BEF6-9526-CDA0-9DC740E1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2AC16-ADB9-295D-7D6D-20F0CB68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82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168D7-1743-AB1C-D874-2D75ADFF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D99510-8EED-2077-19E5-DE29F4454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0C9D76-8606-52D0-D50F-1DBEC7D91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D9A8ED-D696-B0DC-91B4-6BFD650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58EE59-3017-3BC8-0683-D8B8FAC9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996F3E-1D89-957B-341B-6EC6ECF9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0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89B66-94E8-9005-8C53-65ED0ED8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37F760-3CF4-11FE-57C8-2C62ED677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AFE113-33BC-FC6E-A06C-002647807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EDA2CC-8C36-F72B-280E-E56B9CDB5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DE871A-CAF7-801E-A3C1-E425B1B57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353852-0392-5A11-8F24-8F8AE3F9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083DBE-5276-08C8-2F64-21563B76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E76790-0E04-CB85-F47F-F97E2F78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0126F-35CB-3B3A-B905-7C27E63B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55D8EC-407E-7555-1D6E-8CBBF014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171EC-42A9-0968-9143-7BE593A8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0C78F3-AA65-9210-EED8-3713DABF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8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D97BD-45E5-6926-07BF-2A48CFEF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0D9E48-EC68-8C02-8721-3F2DEB75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16EC49-4E79-80A0-5C41-F8EF22AA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04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1F231-4DDA-FC65-5247-C8B2EE0F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DD005-93D6-5F82-A00F-820FCF19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3CE756-E643-F989-8C52-82931AB3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AFD1B5-B561-E1F7-6327-970AEED3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A6340D-FA2C-1808-3A8A-044B98D7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B8E2A8-9C6F-5008-80A3-BDF8E7A4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2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95291-B159-6850-C413-B79178C0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F62F95-0827-8175-5BAD-C0F5D2778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DDF2B9-E467-E91C-DC07-82838B3F4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802567-F476-35CB-DFC2-10A885B3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D35A29-6603-9147-C54A-BE6C2FF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5C8EE4-4D29-E4F8-552C-BD72137B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B02D1D-6CE0-7AA9-C6B0-97FB41D0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834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D613DA-B441-1239-A76F-5A1622B46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FDB12-DACD-617C-85B6-8C2E5E230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13DF7-9265-3C4A-8C29-C39CB00E7DFA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9E41EE-C41D-0AC9-62EB-6827689FF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FF8BDE-1FE4-4B33-5C57-67779BE83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2D4B-8C80-BC48-B0E9-02ECDC1B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8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6DE53D5-709E-6814-DE2E-893E2593A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1658"/>
            <a:ext cx="9144000" cy="1036063"/>
          </a:xfrm>
        </p:spPr>
        <p:txBody>
          <a:bodyPr/>
          <a:lstStyle/>
          <a:p>
            <a:r>
              <a:rPr lang="fr-FR" b="1" dirty="0"/>
              <a:t>Pr Philippe Marc MOREIRA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A784FD5-A4CA-78F0-2DC4-0136CE0326B3}"/>
              </a:ext>
            </a:extLst>
          </p:cNvPr>
          <p:cNvGrpSpPr/>
          <p:nvPr/>
        </p:nvGrpSpPr>
        <p:grpSpPr>
          <a:xfrm>
            <a:off x="10240701" y="120279"/>
            <a:ext cx="2343873" cy="1249012"/>
            <a:chOff x="9936866" y="76200"/>
            <a:chExt cx="2343873" cy="124901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3AC50B0-60B6-9029-F0D8-C84AA077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5709" y="76200"/>
              <a:ext cx="1368281" cy="711506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3B194D6-5C07-C8C7-C2D1-62374C1CE7C4}"/>
                </a:ext>
              </a:extLst>
            </p:cNvPr>
            <p:cNvSpPr txBox="1"/>
            <p:nvPr/>
          </p:nvSpPr>
          <p:spPr>
            <a:xfrm>
              <a:off x="9936866" y="740437"/>
              <a:ext cx="23438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/>
                <a:t>Centre Hospitalier National </a:t>
              </a:r>
              <a:r>
                <a:rPr lang="fr-FR" sz="1600" dirty="0" err="1"/>
                <a:t>Dalal</a:t>
              </a:r>
              <a:r>
                <a:rPr lang="fr-FR" sz="1600" dirty="0"/>
                <a:t> </a:t>
              </a:r>
              <a:r>
                <a:rPr lang="fr-FR" sz="1600" dirty="0" err="1"/>
                <a:t>Jamm</a:t>
              </a:r>
              <a:endParaRPr lang="fr-FR" sz="1600" dirty="0"/>
            </a:p>
          </p:txBody>
        </p:sp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ADF07871-5A69-7D38-B506-CE8B7D526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681" y="2085315"/>
            <a:ext cx="9888638" cy="2387600"/>
          </a:xfrm>
        </p:spPr>
        <p:txBody>
          <a:bodyPr/>
          <a:lstStyle/>
          <a:p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Papillomavirus, dispositifs intra-utérins et cancer du col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475071-F98A-6101-1A65-B82318881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19" y="323785"/>
            <a:ext cx="3251200" cy="101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2A47428-FCB5-114C-C7D8-DF2604E0E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7" y="0"/>
            <a:ext cx="355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505700" cy="88344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DIU et HPV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5082-458E-8DAC-E326-15801D7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5" y="1437997"/>
            <a:ext cx="10515600" cy="4351338"/>
          </a:xfrm>
        </p:spPr>
        <p:txBody>
          <a:bodyPr/>
          <a:lstStyle/>
          <a:p>
            <a:r>
              <a:rPr lang="fr-FR" dirty="0"/>
              <a:t>Utilisation du DIU </a:t>
            </a:r>
            <a:r>
              <a:rPr lang="fr-FR" b="1" dirty="0">
                <a:solidFill>
                  <a:srgbClr val="FF0000"/>
                </a:solidFill>
              </a:rPr>
              <a:t>#</a:t>
            </a:r>
            <a:r>
              <a:rPr lang="fr-FR" dirty="0"/>
              <a:t> infection et clearance du HPV ?</a:t>
            </a:r>
          </a:p>
          <a:p>
            <a:r>
              <a:rPr lang="fr-FR" dirty="0"/>
              <a:t>Cohorte de </a:t>
            </a:r>
            <a:r>
              <a:rPr lang="fr-FR" i="1" dirty="0" err="1"/>
              <a:t>Averbach</a:t>
            </a:r>
            <a:r>
              <a:rPr lang="fr-FR" dirty="0"/>
              <a:t> (2017) : 676 femme en activité génitale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34E9E1-BC35-0C8F-BDA5-A093B205C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0"/>
            <a:ext cx="3454400" cy="13234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C2768A-0534-7F53-74FD-A18951FAE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698955"/>
            <a:ext cx="4616450" cy="33284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BCEA33-9B01-BCB3-DAFC-81A9619CD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912" y="2698956"/>
            <a:ext cx="5041900" cy="33284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422E32-2863-3287-191B-9C1E5D4B1BB4}"/>
              </a:ext>
            </a:extLst>
          </p:cNvPr>
          <p:cNvSpPr txBox="1"/>
          <p:nvPr/>
        </p:nvSpPr>
        <p:spPr>
          <a:xfrm>
            <a:off x="1890823" y="3161268"/>
            <a:ext cx="10143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Infection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2F57B1-DB1C-5DC9-C189-21E3612DC1F8}"/>
              </a:ext>
            </a:extLst>
          </p:cNvPr>
          <p:cNvSpPr txBox="1"/>
          <p:nvPr/>
        </p:nvSpPr>
        <p:spPr>
          <a:xfrm>
            <a:off x="8178800" y="3244334"/>
            <a:ext cx="11080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Clearance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29CE47-3D43-0B72-51B0-38CD846CC653}"/>
              </a:ext>
            </a:extLst>
          </p:cNvPr>
          <p:cNvSpPr txBox="1"/>
          <p:nvPr/>
        </p:nvSpPr>
        <p:spPr>
          <a:xfrm>
            <a:off x="2765420" y="6227347"/>
            <a:ext cx="709200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Pas d’association entre DIU et </a:t>
            </a:r>
            <a:r>
              <a:rPr lang="fr-FR" sz="2400" b="1" dirty="0"/>
              <a:t>infection / clearance </a:t>
            </a:r>
            <a:r>
              <a:rPr lang="fr-FR" sz="2400" dirty="0"/>
              <a:t>HPV</a:t>
            </a:r>
          </a:p>
        </p:txBody>
      </p:sp>
      <p:sp>
        <p:nvSpPr>
          <p:cNvPr id="11" name="Flèche vers le haut 10">
            <a:extLst>
              <a:ext uri="{FF2B5EF4-FFF2-40B4-BE49-F238E27FC236}">
                <a16:creationId xmlns:a16="http://schemas.microsoft.com/office/drawing/2014/main" id="{6197DFA7-C197-B628-3D59-A21B36E0E7AF}"/>
              </a:ext>
            </a:extLst>
          </p:cNvPr>
          <p:cNvSpPr/>
          <p:nvPr/>
        </p:nvSpPr>
        <p:spPr>
          <a:xfrm>
            <a:off x="2765420" y="4585855"/>
            <a:ext cx="45719" cy="24938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haut 11">
            <a:extLst>
              <a:ext uri="{FF2B5EF4-FFF2-40B4-BE49-F238E27FC236}">
                <a16:creationId xmlns:a16="http://schemas.microsoft.com/office/drawing/2014/main" id="{7A17BC2F-EC51-BDA0-2335-A7B7E9A2B868}"/>
              </a:ext>
            </a:extLst>
          </p:cNvPr>
          <p:cNvSpPr/>
          <p:nvPr/>
        </p:nvSpPr>
        <p:spPr>
          <a:xfrm flipV="1">
            <a:off x="8907466" y="3768426"/>
            <a:ext cx="125696" cy="4739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9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505700" cy="88344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DIU et HPV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5082-458E-8DAC-E326-15801D7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310996"/>
            <a:ext cx="10913052" cy="48358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L’utilisation du DIU </a:t>
            </a:r>
            <a:r>
              <a:rPr lang="fr-FR" b="1" dirty="0"/>
              <a:t>ne modifie pas la probabilité d’avoir une infection à HPV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Effet protecteur </a:t>
            </a:r>
            <a:r>
              <a:rPr lang="fr-FR" dirty="0"/>
              <a:t>en induisant une réaction inflammatoire chronique  chronique au niveau de l’endomètre et du col de l’utérus ; modifications immunitaires locales (réponse de type Th1)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Traumatisme local </a:t>
            </a:r>
            <a:r>
              <a:rPr lang="fr-FR" dirty="0"/>
              <a:t>du  tissu cervical (insertion ou au retrait DIU)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petits foyers inflammatoires locaux et réponse immunitaire durable similaire à celle observée chez les patients après colposcopie/biopsies</a:t>
            </a:r>
          </a:p>
        </p:txBody>
      </p:sp>
    </p:spTree>
    <p:extLst>
      <p:ext uri="{BB962C8B-B14F-4D97-AF65-F5344CB8AC3E}">
        <p14:creationId xmlns:p14="http://schemas.microsoft.com/office/powerpoint/2010/main" val="159588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569200" cy="88344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DIU et HPV : Cuivre 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Progestérone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5082-458E-8DAC-E326-15801D7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079789"/>
            <a:ext cx="7391400" cy="739775"/>
          </a:xfrm>
        </p:spPr>
        <p:txBody>
          <a:bodyPr/>
          <a:lstStyle/>
          <a:p>
            <a:r>
              <a:rPr lang="fr-FR" dirty="0"/>
              <a:t>Différence entre DIU cuivre/DIU progestérone ?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FCECEB-5194-25E7-225A-7BD5DEF7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-7145"/>
            <a:ext cx="3359150" cy="1365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AD6B0FF-3FC7-2CEE-4E8C-F18FEE27E43B}"/>
              </a:ext>
            </a:extLst>
          </p:cNvPr>
          <p:cNvSpPr txBox="1"/>
          <p:nvPr/>
        </p:nvSpPr>
        <p:spPr>
          <a:xfrm>
            <a:off x="8324850" y="1338272"/>
            <a:ext cx="42926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effectLst/>
                <a:latin typeface="Helvetica" pitchFamily="2" charset="0"/>
              </a:rPr>
              <a:t>VOL. 125, NO. 5, MAY 2015 </a:t>
            </a:r>
            <a:r>
              <a:rPr lang="fr-FR" sz="1050" dirty="0">
                <a:effectLst/>
                <a:latin typeface="Times" pitchFamily="2" charset="0"/>
              </a:rPr>
              <a:t>OBSTETRICS &amp; GYNECOLOGY</a:t>
            </a:r>
            <a:endParaRPr lang="fr-FR" sz="1050" dirty="0">
              <a:effectLst/>
              <a:latin typeface="Helvetica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7DF97D-280F-F2D5-CA9E-F3E0B07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2230379"/>
            <a:ext cx="10020301" cy="219893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E8A287CD-82E0-2F36-422E-E6EA7867A5F0}"/>
              </a:ext>
            </a:extLst>
          </p:cNvPr>
          <p:cNvGrpSpPr/>
          <p:nvPr/>
        </p:nvGrpSpPr>
        <p:grpSpPr>
          <a:xfrm>
            <a:off x="698499" y="1603264"/>
            <a:ext cx="9796590" cy="4163870"/>
            <a:chOff x="810354" y="1997653"/>
            <a:chExt cx="9796590" cy="416387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99A6B95-404F-A257-3794-3B5D8269C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354" y="1997653"/>
              <a:ext cx="9796590" cy="41638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6FA777-E9F4-50CE-F05A-6FA1C8AC8479}"/>
                </a:ext>
              </a:extLst>
            </p:cNvPr>
            <p:cNvSpPr/>
            <p:nvPr/>
          </p:nvSpPr>
          <p:spPr>
            <a:xfrm>
              <a:off x="1136073" y="4079588"/>
              <a:ext cx="7897091" cy="4647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50AEAF-963E-5ED2-F43D-6C9132D2E974}"/>
                </a:ext>
              </a:extLst>
            </p:cNvPr>
            <p:cNvSpPr/>
            <p:nvPr/>
          </p:nvSpPr>
          <p:spPr>
            <a:xfrm>
              <a:off x="1175905" y="5634530"/>
              <a:ext cx="7897091" cy="4647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707CCCC-8F9A-FF33-6A53-48B74DDA62A4}"/>
              </a:ext>
            </a:extLst>
          </p:cNvPr>
          <p:cNvSpPr txBox="1"/>
          <p:nvPr/>
        </p:nvSpPr>
        <p:spPr>
          <a:xfrm>
            <a:off x="698499" y="2889443"/>
            <a:ext cx="979659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Le DIU contenant du lévonorgestrel pourrait être associé à une </a:t>
            </a:r>
            <a:r>
              <a:rPr lang="fr-FR" sz="2800" b="1" dirty="0"/>
              <a:t>diminution de l’élimination du HPV </a:t>
            </a:r>
            <a:r>
              <a:rPr lang="fr-FR" sz="2800" dirty="0"/>
              <a:t>et une </a:t>
            </a:r>
            <a:r>
              <a:rPr lang="fr-FR" sz="2800" b="1" dirty="0"/>
              <a:t>possible augmentation du risque d’infection</a:t>
            </a:r>
            <a:r>
              <a:rPr lang="fr-FR" sz="2800" dirty="0"/>
              <a:t> par rapport au DIU contenant du cuivre</a:t>
            </a:r>
          </a:p>
        </p:txBody>
      </p:sp>
    </p:spTree>
    <p:extLst>
      <p:ext uri="{BB962C8B-B14F-4D97-AF65-F5344CB8AC3E}">
        <p14:creationId xmlns:p14="http://schemas.microsoft.com/office/powerpoint/2010/main" val="391692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A572DE3-BCB5-B430-27AC-CAE735C4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374"/>
            <a:ext cx="10515600" cy="883445"/>
          </a:xfrm>
        </p:spPr>
        <p:txBody>
          <a:bodyPr/>
          <a:lstStyle/>
          <a:p>
            <a:pPr algn="ctr"/>
            <a:r>
              <a:rPr lang="fr-FR" dirty="0"/>
              <a:t>DIU et cancer du col</a:t>
            </a:r>
          </a:p>
        </p:txBody>
      </p:sp>
      <p:pic>
        <p:nvPicPr>
          <p:cNvPr id="4100" name="Picture 4" descr="Le cancer du col de l'utérus - Priorité santé">
            <a:extLst>
              <a:ext uri="{FF2B5EF4-FFF2-40B4-BE49-F238E27FC236}">
                <a16:creationId xmlns:a16="http://schemas.microsoft.com/office/drawing/2014/main" id="{34AB4E2A-8FA7-28BD-9A91-FCC2A03B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420485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 stérilet au cuivre (DIU) : la contraception idéale ? | cyclotest">
            <a:extLst>
              <a:ext uri="{FF2B5EF4-FFF2-40B4-BE49-F238E27FC236}">
                <a16:creationId xmlns:a16="http://schemas.microsoft.com/office/drawing/2014/main" id="{660C76EC-2D25-D73F-A87E-BA6FCE19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13" y="3874654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5082-458E-8DAC-E326-15801D7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79" y="1901825"/>
            <a:ext cx="114808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0070C0"/>
                </a:solidFill>
              </a:rPr>
              <a:t>Risque développement lésions précancéreuses </a:t>
            </a:r>
            <a:r>
              <a:rPr lang="fr-FR" dirty="0"/>
              <a:t># </a:t>
            </a:r>
            <a:r>
              <a:rPr lang="fr-FR" dirty="0">
                <a:solidFill>
                  <a:srgbClr val="0070C0"/>
                </a:solidFill>
              </a:rPr>
              <a:t>utilisation DIU </a:t>
            </a:r>
            <a:r>
              <a:rPr lang="fr-FR" dirty="0"/>
              <a:t>?</a:t>
            </a:r>
          </a:p>
          <a:p>
            <a:pPr>
              <a:lnSpc>
                <a:spcPct val="100000"/>
              </a:lnSpc>
            </a:pPr>
            <a:r>
              <a:rPr lang="fr-FR" dirty="0"/>
              <a:t>Première large étude épidémiologique en 2011 : </a:t>
            </a:r>
            <a:r>
              <a:rPr lang="fr-FR" i="1" dirty="0" err="1"/>
              <a:t>Castellsagué</a:t>
            </a:r>
            <a:endParaRPr lang="fr-FR" i="1" dirty="0"/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70C0"/>
                </a:solidFill>
              </a:rPr>
              <a:t>Treize études cas-témoins sur cancer du col (8 pays) : 2205 # 2214</a:t>
            </a:r>
          </a:p>
          <a:p>
            <a:pPr>
              <a:lnSpc>
                <a:spcPct val="100000"/>
              </a:lnSpc>
            </a:pPr>
            <a:r>
              <a:rPr lang="fr-FR" dirty="0"/>
              <a:t>Cas (2205) : carcinome épidermoïde invasif histologiquement confirmé, adénocarcinome, ou carcinome </a:t>
            </a:r>
            <a:r>
              <a:rPr lang="fr-FR" dirty="0" err="1"/>
              <a:t>adénosquameux</a:t>
            </a:r>
            <a:r>
              <a:rPr lang="fr-FR" dirty="0"/>
              <a:t> du col de l’utérus</a:t>
            </a:r>
          </a:p>
          <a:p>
            <a:pPr>
              <a:lnSpc>
                <a:spcPct val="100000"/>
              </a:lnSpc>
            </a:pPr>
            <a:r>
              <a:rPr lang="fr-FR" dirty="0"/>
              <a:t>Témoins (2214): non-cancer apparié par tranches d’âge de 5 ans</a:t>
            </a:r>
          </a:p>
          <a:p>
            <a:pPr>
              <a:lnSpc>
                <a:spcPct val="100000"/>
              </a:lnSpc>
            </a:pPr>
            <a:r>
              <a:rPr lang="fr-FR" dirty="0"/>
              <a:t>Analyse association Cancer/DIU : pays, histologie, années d’utilisation, comportement sexuel</a:t>
            </a:r>
          </a:p>
          <a:p>
            <a:pPr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5E810F-DA01-63B2-2BF4-EA8F4A0D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79" y="18255"/>
            <a:ext cx="6160321" cy="13924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40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C5AC9AC-1F9E-2424-1B43-70641BD5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0" y="1761330"/>
            <a:ext cx="38735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Association </a:t>
            </a:r>
            <a:r>
              <a:rPr lang="fr-FR" b="1" dirty="0"/>
              <a:t>inverse</a:t>
            </a:r>
            <a:r>
              <a:rPr lang="fr-FR" dirty="0"/>
              <a:t> entre DIU et cancer </a:t>
            </a:r>
          </a:p>
          <a:p>
            <a:pPr lvl="1">
              <a:lnSpc>
                <a:spcPct val="150000"/>
              </a:lnSpc>
            </a:pPr>
            <a:r>
              <a:rPr lang="fr-FR" sz="2000" dirty="0"/>
              <a:t>pour tous les types de cancers</a:t>
            </a:r>
            <a:endParaRPr lang="fr-FR" sz="2000" dirty="0">
              <a:effectLst/>
              <a:latin typeface="Helvetica" pitchFamily="2" charset="0"/>
            </a:endParaRPr>
          </a:p>
          <a:p>
            <a:pPr lvl="1">
              <a:lnSpc>
                <a:spcPct val="150000"/>
              </a:lnSpc>
            </a:pPr>
            <a:r>
              <a:rPr lang="fr-FR" sz="2000" dirty="0"/>
              <a:t>Et pour les deux groupes histologiques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5E810F-DA01-63B2-2BF4-EA8F4A0D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79" y="18255"/>
            <a:ext cx="6160321" cy="1392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4AC3D3-775C-1A04-B6FB-9CC3D17CA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912045"/>
            <a:ext cx="7349854" cy="3853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8D630-8749-0E28-C0CF-17358CAE18ED}"/>
              </a:ext>
            </a:extLst>
          </p:cNvPr>
          <p:cNvSpPr/>
          <p:nvPr/>
        </p:nvSpPr>
        <p:spPr>
          <a:xfrm>
            <a:off x="6565900" y="2387600"/>
            <a:ext cx="961754" cy="3175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BBB57-DE39-20CA-24A8-399F65B060FE}"/>
              </a:ext>
            </a:extLst>
          </p:cNvPr>
          <p:cNvSpPr/>
          <p:nvPr/>
        </p:nvSpPr>
        <p:spPr>
          <a:xfrm>
            <a:off x="6565900" y="2794000"/>
            <a:ext cx="961754" cy="4124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48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5E810F-DA01-63B2-2BF4-EA8F4A0D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79" y="18255"/>
            <a:ext cx="6160321" cy="1392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B746D8-4EF8-2EEF-8179-A80B58074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50" y="2108200"/>
            <a:ext cx="7200900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Espace réservé du contenu 9">
            <a:extLst>
              <a:ext uri="{FF2B5EF4-FFF2-40B4-BE49-F238E27FC236}">
                <a16:creationId xmlns:a16="http://schemas.microsoft.com/office/drawing/2014/main" id="{15547C19-0F6F-A6AA-449B-A40466C2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100" y="2866230"/>
            <a:ext cx="3873500" cy="19470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Risque réduit de moitié chez les utilisatrices du DIU dans la première année puis constant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4C1A92-BD78-8356-7A0A-368B7A064ACE}"/>
              </a:ext>
            </a:extLst>
          </p:cNvPr>
          <p:cNvSpPr txBox="1"/>
          <p:nvPr/>
        </p:nvSpPr>
        <p:spPr>
          <a:xfrm>
            <a:off x="1797050" y="5660497"/>
            <a:ext cx="4502150" cy="4648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Relation entre années d’utilisation et cancer</a:t>
            </a:r>
          </a:p>
        </p:txBody>
      </p:sp>
    </p:spTree>
    <p:extLst>
      <p:ext uri="{BB962C8B-B14F-4D97-AF65-F5344CB8AC3E}">
        <p14:creationId xmlns:p14="http://schemas.microsoft.com/office/powerpoint/2010/main" val="51122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E5E810F-DA01-63B2-2BF4-EA8F4A0D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79" y="18255"/>
            <a:ext cx="6160321" cy="1392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281720A-FD9C-93E5-4A1D-BAC911B6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0" y="1863725"/>
            <a:ext cx="4724400" cy="4351338"/>
          </a:xfrm>
        </p:spPr>
        <p:txBody>
          <a:bodyPr/>
          <a:lstStyle/>
          <a:p>
            <a:r>
              <a:rPr lang="fr-FR" dirty="0"/>
              <a:t>Confirmation par l’analyse stratifiée </a:t>
            </a:r>
          </a:p>
          <a:p>
            <a:pPr lvl="1"/>
            <a:r>
              <a:rPr lang="fr-FR" dirty="0"/>
              <a:t>Âge</a:t>
            </a:r>
          </a:p>
          <a:p>
            <a:pPr lvl="1"/>
            <a:r>
              <a:rPr lang="fr-FR" dirty="0"/>
              <a:t>Éducation </a:t>
            </a:r>
          </a:p>
          <a:p>
            <a:pPr lvl="1"/>
            <a:r>
              <a:rPr lang="fr-FR" dirty="0"/>
              <a:t>Statut matrimonial</a:t>
            </a:r>
          </a:p>
          <a:p>
            <a:pPr lvl="1"/>
            <a:r>
              <a:rPr lang="fr-FR" dirty="0"/>
              <a:t>Nombre de FCV </a:t>
            </a:r>
          </a:p>
          <a:p>
            <a:pPr lvl="1"/>
            <a:r>
              <a:rPr lang="fr-FR" dirty="0"/>
              <a:t>Nombre de partenaires sexuels</a:t>
            </a:r>
          </a:p>
          <a:p>
            <a:pPr lvl="1"/>
            <a:r>
              <a:rPr lang="fr-FR" dirty="0"/>
              <a:t>Préménopause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FE7FA5-E039-2649-DC6D-D7CD32CF3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40" y="18255"/>
            <a:ext cx="432871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778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9">
            <a:extLst>
              <a:ext uri="{FF2B5EF4-FFF2-40B4-BE49-F238E27FC236}">
                <a16:creationId xmlns:a16="http://schemas.microsoft.com/office/drawing/2014/main" id="{15547C19-0F6F-A6AA-449B-A40466C2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89" y="1629092"/>
            <a:ext cx="11743735" cy="44356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Évaluation association utilisation </a:t>
            </a:r>
            <a:r>
              <a:rPr lang="fr-FR" sz="2400" b="1" dirty="0">
                <a:solidFill>
                  <a:srgbClr val="0070C0"/>
                </a:solidFill>
              </a:rPr>
              <a:t>récente</a:t>
            </a:r>
            <a:r>
              <a:rPr lang="fr-FR" sz="2400" dirty="0"/>
              <a:t> du DIU et lésions précancéreuses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Étude Cas-contrôle : 17 559 femmes (18-49 ans) 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Cas</a:t>
            </a:r>
            <a:r>
              <a:rPr lang="fr-FR" sz="2400" dirty="0"/>
              <a:t> : </a:t>
            </a:r>
            <a:r>
              <a:rPr lang="fr-FR" sz="2400" b="1" dirty="0"/>
              <a:t>CIN 2, 3; AIS et cancer </a:t>
            </a:r>
            <a:r>
              <a:rPr lang="fr-FR" sz="2400" dirty="0"/>
              <a:t>dont CIN2+ diagnostiqué entre 1996 et 2014, enrôlées 18 mois avant le diagnostic, cytologie 12 mois avant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Contrôle</a:t>
            </a:r>
            <a:r>
              <a:rPr lang="fr-FR" sz="2400" dirty="0"/>
              <a:t> : non CIN2+ dans l’année du diagnostic du cas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Exposition récente </a:t>
            </a:r>
            <a:r>
              <a:rPr lang="fr-FR" sz="2400" dirty="0"/>
              <a:t>: DIU utilisé au moins 1 mois dans les 18 mois précédant le diagnostic de CIN2+ (cas) et 18 mois avant la date d’appariement (témoins)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EDB907-CB7C-69C8-914D-652F5B9E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047" y="1"/>
            <a:ext cx="3948952" cy="1548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4E7E47-FC68-10B9-BBF2-4801D720B96D}"/>
              </a:ext>
            </a:extLst>
          </p:cNvPr>
          <p:cNvSpPr txBox="1"/>
          <p:nvPr/>
        </p:nvSpPr>
        <p:spPr>
          <a:xfrm>
            <a:off x="2988403" y="6131663"/>
            <a:ext cx="52546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CIN2+ = CIN2, CIN2/3, HSIL, CIN3, AIS ou cancer du col</a:t>
            </a:r>
          </a:p>
          <a:p>
            <a:r>
              <a:rPr lang="fr-FR" dirty="0"/>
              <a:t>CIN3+ = CIN3, AIS ou cancer du col</a:t>
            </a:r>
          </a:p>
        </p:txBody>
      </p:sp>
    </p:spTree>
    <p:extLst>
      <p:ext uri="{BB962C8B-B14F-4D97-AF65-F5344CB8AC3E}">
        <p14:creationId xmlns:p14="http://schemas.microsoft.com/office/powerpoint/2010/main" val="20297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EDB907-CB7C-69C8-914D-652F5B9E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16" y="2501153"/>
            <a:ext cx="4733541" cy="1855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2EE2A0-E715-C7A6-62C5-4F2292A36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241300"/>
            <a:ext cx="6400800" cy="6616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0F67B6-83FB-59C3-A922-CA20CF8780EE}"/>
              </a:ext>
            </a:extLst>
          </p:cNvPr>
          <p:cNvSpPr/>
          <p:nvPr/>
        </p:nvSpPr>
        <p:spPr>
          <a:xfrm>
            <a:off x="2850776" y="887506"/>
            <a:ext cx="618565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05B69-6C89-0240-52D5-6E38097CEC7E}"/>
              </a:ext>
            </a:extLst>
          </p:cNvPr>
          <p:cNvSpPr/>
          <p:nvPr/>
        </p:nvSpPr>
        <p:spPr>
          <a:xfrm>
            <a:off x="434787" y="3083858"/>
            <a:ext cx="3532096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39BE3-7862-D922-E8D0-D17391814CFD}"/>
              </a:ext>
            </a:extLst>
          </p:cNvPr>
          <p:cNvSpPr/>
          <p:nvPr/>
        </p:nvSpPr>
        <p:spPr>
          <a:xfrm>
            <a:off x="425821" y="4343397"/>
            <a:ext cx="3532096" cy="4168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8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1D8ED-5D8D-32B3-8658-E0A48A68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1978"/>
          </a:xfrm>
          <a:solidFill>
            <a:srgbClr val="FFFF00"/>
          </a:solidFill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7991-226E-378C-B518-BC127902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du col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cause la plus fréquente de mortalité par cancer chez la femme avec 190 000 décès par an dans le monde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Persistance de l’infection par HPV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haut risque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Facteurs associés : âge, cytologie anormale et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virale élevée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ispositifs intra-utérins </a:t>
            </a:r>
            <a:r>
              <a:rPr lang="fr-FR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(DIU) : méthode contraceptive parmi les plus utilisées. </a:t>
            </a:r>
          </a:p>
          <a:p>
            <a:pPr lvl="1">
              <a:lnSpc>
                <a:spcPct val="150000"/>
              </a:lnSpc>
            </a:pPr>
            <a:r>
              <a:rPr lang="fr-FR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Fiable, réversible, bien tolérée,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rès bonne efficacité et peu de complications.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Fréquence médicale">
            <a:extLst>
              <a:ext uri="{FF2B5EF4-FFF2-40B4-BE49-F238E27FC236}">
                <a16:creationId xmlns:a16="http://schemas.microsoft.com/office/drawing/2014/main" id="{F312D984-EDC7-D5B2-914B-18C04DE9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31" y="4633474"/>
            <a:ext cx="2667578" cy="19474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EDB907-CB7C-69C8-914D-652F5B9E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3" y="0"/>
            <a:ext cx="2832847" cy="1110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591091-06A7-BE52-3EE3-CF7C2262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03" y="266700"/>
            <a:ext cx="4889500" cy="632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1FBE50-1B91-CFA5-8D40-3EA7180F6C91}"/>
              </a:ext>
            </a:extLst>
          </p:cNvPr>
          <p:cNvSpPr txBox="1"/>
          <p:nvPr/>
        </p:nvSpPr>
        <p:spPr>
          <a:xfrm>
            <a:off x="6800665" y="1978968"/>
            <a:ext cx="479377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Cas</a:t>
            </a:r>
            <a:r>
              <a:rPr lang="fr-FR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CIN2 : 3080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CIN2/3 et de HSIL: 4706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CIN3: 8914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Cancers:  859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Utilisateurs de DIU : 1657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0070C0"/>
                </a:solidFill>
              </a:rPr>
              <a:t>Témoins</a:t>
            </a:r>
            <a:r>
              <a:rPr lang="fr-FR" sz="2400" dirty="0"/>
              <a:t>:  </a:t>
            </a:r>
          </a:p>
          <a:p>
            <a:r>
              <a:rPr lang="fr-FR" sz="2400" dirty="0"/>
              <a:t>Utilisateurs de DIU: 7900 </a:t>
            </a:r>
          </a:p>
        </p:txBody>
      </p:sp>
    </p:spTree>
    <p:extLst>
      <p:ext uri="{BB962C8B-B14F-4D97-AF65-F5344CB8AC3E}">
        <p14:creationId xmlns:p14="http://schemas.microsoft.com/office/powerpoint/2010/main" val="161938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EDB907-CB7C-69C8-914D-652F5B9E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3" y="0"/>
            <a:ext cx="2832847" cy="1110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2096CA-9104-199A-B7CF-6BC7830B4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2" y="107950"/>
            <a:ext cx="6553200" cy="6642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36D172-6210-9AA6-95AB-C19BC77D8B09}"/>
              </a:ext>
            </a:extLst>
          </p:cNvPr>
          <p:cNvSpPr txBox="1"/>
          <p:nvPr/>
        </p:nvSpPr>
        <p:spPr>
          <a:xfrm>
            <a:off x="6888039" y="1817020"/>
            <a:ext cx="494250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Ajustement</a:t>
            </a:r>
            <a:r>
              <a:rPr lang="fr-FR" sz="2000" dirty="0"/>
              <a:t>: IST, tabac, vaccination HPV, </a:t>
            </a:r>
          </a:p>
          <a:p>
            <a:r>
              <a:rPr lang="fr-FR" sz="2000" dirty="0"/>
              <a:t>contraception hormonale autre, parité, race…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CB281E-3DB3-A61E-566F-FF6648CDE804}"/>
              </a:ext>
            </a:extLst>
          </p:cNvPr>
          <p:cNvSpPr txBox="1"/>
          <p:nvPr/>
        </p:nvSpPr>
        <p:spPr>
          <a:xfrm>
            <a:off x="6888039" y="2975030"/>
            <a:ext cx="384432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DIU : risque CIN2+ mais pas CIN3+ </a:t>
            </a:r>
          </a:p>
          <a:p>
            <a:r>
              <a:rPr lang="fr-FR" sz="2000" dirty="0"/>
              <a:t>par rapport aux non-DIU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7D8C25-9B58-9DE6-E1F6-2FD22338FD7A}"/>
              </a:ext>
            </a:extLst>
          </p:cNvPr>
          <p:cNvSpPr txBox="1"/>
          <p:nvPr/>
        </p:nvSpPr>
        <p:spPr>
          <a:xfrm>
            <a:off x="6888039" y="4151340"/>
            <a:ext cx="42995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DIU- LNG: risque CIN2+ mais pas CIN3+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E1219D-F791-4CC7-B1BD-2B20EE4BCAD1}"/>
              </a:ext>
            </a:extLst>
          </p:cNvPr>
          <p:cNvSpPr txBox="1"/>
          <p:nvPr/>
        </p:nvSpPr>
        <p:spPr>
          <a:xfrm>
            <a:off x="6888039" y="4909240"/>
            <a:ext cx="41313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DIU cuivre: non risque CIN2+ et CIN3+</a:t>
            </a:r>
          </a:p>
        </p:txBody>
      </p:sp>
    </p:spTree>
    <p:extLst>
      <p:ext uri="{BB962C8B-B14F-4D97-AF65-F5344CB8AC3E}">
        <p14:creationId xmlns:p14="http://schemas.microsoft.com/office/powerpoint/2010/main" val="345914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EDB907-CB7C-69C8-914D-652F5B9E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3" y="0"/>
            <a:ext cx="2832847" cy="1110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13E4AC6-716F-0448-C61F-37373C647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67" y="846418"/>
            <a:ext cx="6233685" cy="5177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650D264-242D-097F-332F-C35732EF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499" y="1424181"/>
            <a:ext cx="3893634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Utilisation DIU : taux accru de CIN2+ mais pas de CIN3</a:t>
            </a:r>
          </a:p>
          <a:p>
            <a:r>
              <a:rPr lang="fr-FR" dirty="0"/>
              <a:t>Utilisation de contraceptifs autres que les DIU: DIU non associé à un risque de CIN2+ ou de CIN3+</a:t>
            </a:r>
          </a:p>
        </p:txBody>
      </p:sp>
    </p:spTree>
    <p:extLst>
      <p:ext uri="{BB962C8B-B14F-4D97-AF65-F5344CB8AC3E}">
        <p14:creationId xmlns:p14="http://schemas.microsoft.com/office/powerpoint/2010/main" val="298201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25BDDE3-23C8-AC35-BF6D-382234212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4044" y="1174968"/>
            <a:ext cx="1962769" cy="2981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44E0F9-8AAD-8395-2A12-77B275230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29" y="0"/>
            <a:ext cx="2856571" cy="9028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39A3BF-E687-58F9-84D1-5FFF796E3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429" y="902894"/>
            <a:ext cx="2540000" cy="279400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4573F65-0BEF-3FBB-8E19-D8D3FA01D164}"/>
              </a:ext>
            </a:extLst>
          </p:cNvPr>
          <p:cNvSpPr txBox="1">
            <a:spLocks/>
          </p:cNvSpPr>
          <p:nvPr/>
        </p:nvSpPr>
        <p:spPr>
          <a:xfrm>
            <a:off x="320058" y="1736415"/>
            <a:ext cx="6499302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dirty="0"/>
              <a:t>DIU cuivre </a:t>
            </a:r>
            <a:r>
              <a:rPr lang="fr-FR" sz="2600" b="1" i="1" dirty="0"/>
              <a:t>versus</a:t>
            </a:r>
            <a:r>
              <a:rPr lang="fr-FR" sz="2600" b="1" dirty="0"/>
              <a:t> DIU –</a:t>
            </a:r>
            <a:r>
              <a:rPr lang="fr-FR" sz="2600" b="1" dirty="0" err="1"/>
              <a:t>Levonorgestrel</a:t>
            </a:r>
            <a:endParaRPr lang="fr-FR" sz="2600" b="1" dirty="0"/>
          </a:p>
          <a:p>
            <a:r>
              <a:rPr lang="fr-FR" sz="2600" dirty="0"/>
              <a:t>Étude rétrospective de cohorte : 10 674 DIU (8274 Cu et 2400 LNG)</a:t>
            </a:r>
          </a:p>
          <a:p>
            <a:r>
              <a:rPr lang="fr-FR" sz="2600" dirty="0"/>
              <a:t>Néoplasies cervicales : 0,9% (Cu) et 1,5% (LNG)</a:t>
            </a:r>
          </a:p>
          <a:p>
            <a:r>
              <a:rPr lang="fr-FR" sz="2600" dirty="0"/>
              <a:t>HSIL : 0,7% (Cu) et 1,8% (LNG)</a:t>
            </a:r>
          </a:p>
          <a:p>
            <a:r>
              <a:rPr lang="fr-FR" sz="2600" dirty="0"/>
              <a:t>Utilisateurs de DIU-Cu risque plus faible de lésions de haut grade par rapport DIU-LNG</a:t>
            </a:r>
          </a:p>
          <a:p>
            <a:r>
              <a:rPr lang="fr-FR" sz="2600" dirty="0"/>
              <a:t>RR de néoplasies pour DIU-LNG par rapport à la population générale inconnu</a:t>
            </a:r>
          </a:p>
          <a:p>
            <a:pPr marL="3657600" lvl="8" indent="0">
              <a:buNone/>
            </a:pPr>
            <a:endParaRPr lang="fr-FR" sz="1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B8E437A-B313-A046-F22D-17E6CD892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997" y="2228932"/>
            <a:ext cx="4886093" cy="2649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5971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640D2E-53C6-2063-D93C-A3266F0FCB8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/>
              <a:t>Risque de lésions cervicales précancéreuses de haut grade et/ou de progression sont-ils accrus chez les utilisateurs DIU-hormonal par rapport aux utilisateurs d’autres méthodes contraceptives ?</a:t>
            </a:r>
          </a:p>
          <a:p>
            <a:r>
              <a:rPr lang="fr-FR" dirty="0"/>
              <a:t>Cohorte (registre de 2008 à 2011): utilisateurs âgés de 26 à 50 ans </a:t>
            </a:r>
          </a:p>
          <a:p>
            <a:pPr lvl="1"/>
            <a:r>
              <a:rPr lang="fr-FR" dirty="0"/>
              <a:t>DIU-H (n= 60 551)</a:t>
            </a:r>
          </a:p>
          <a:p>
            <a:pPr lvl="1"/>
            <a:r>
              <a:rPr lang="fr-FR" dirty="0"/>
              <a:t>DIU-Cu (n= 30 303) </a:t>
            </a:r>
          </a:p>
          <a:p>
            <a:pPr lvl="1"/>
            <a:r>
              <a:rPr lang="fr-FR" dirty="0"/>
              <a:t>CO (n=165 627)</a:t>
            </a:r>
          </a:p>
          <a:p>
            <a:r>
              <a:rPr lang="fr-FR" dirty="0"/>
              <a:t>Cytologie normale / anomale </a:t>
            </a:r>
            <a:r>
              <a:rPr lang="fr-FR" i="1" dirty="0"/>
              <a:t>avant début contraception</a:t>
            </a:r>
          </a:p>
          <a:p>
            <a:r>
              <a:rPr lang="fr-FR" dirty="0"/>
              <a:t>Suivi 5 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82B01D-B0BE-EC9E-6813-40345D87C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112" y="0"/>
            <a:ext cx="3354659" cy="159078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B040C47-6A2E-6DC4-798A-DECDB7E5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640D2E-53C6-2063-D93C-A3266F0FC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97" y="1875879"/>
            <a:ext cx="10915186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Les femmes avec une cytologie normale au départ</a:t>
            </a:r>
          </a:p>
          <a:p>
            <a:pPr lvl="1"/>
            <a:r>
              <a:rPr lang="fr-FR" dirty="0"/>
              <a:t>DIU-H même risque de CIN3 ou plus élevé (3+) par rapport DIU-Cu</a:t>
            </a:r>
          </a:p>
          <a:p>
            <a:pPr lvl="1"/>
            <a:r>
              <a:rPr lang="fr-FR" dirty="0"/>
              <a:t>DIU-H risque de CIN2 plus élevé par rapport DIU-Cu</a:t>
            </a:r>
          </a:p>
          <a:p>
            <a:pPr lvl="1"/>
            <a:r>
              <a:rPr lang="fr-FR" dirty="0"/>
              <a:t>Pour DIU-H et DIU-Cu : risques de CIN3+ étaient plus faibles par rapport CO</a:t>
            </a:r>
          </a:p>
          <a:p>
            <a:r>
              <a:rPr lang="fr-FR" dirty="0">
                <a:solidFill>
                  <a:srgbClr val="0070C0"/>
                </a:solidFill>
              </a:rPr>
              <a:t>Femmes ayant une cytologie anormale au départ</a:t>
            </a:r>
          </a:p>
          <a:p>
            <a:pPr lvl="1"/>
            <a:r>
              <a:rPr lang="fr-FR" dirty="0"/>
              <a:t>Risque de progression plus faible, à l’exception du CIN2+, chez les utilisateurs de DIU-H comparativement au CO</a:t>
            </a:r>
          </a:p>
          <a:p>
            <a:pPr lvl="1"/>
            <a:r>
              <a:rPr lang="fr-FR" dirty="0"/>
              <a:t>Risques de progression similaires ont été observés chez les utilisateurs de DIU-H et de DIU-Cu. </a:t>
            </a:r>
          </a:p>
          <a:p>
            <a:pPr lvl="1"/>
            <a:r>
              <a:rPr lang="fr-FR" dirty="0"/>
              <a:t>Aucune différence entre les trois groupes de contraceptifs en terme de persistance ou régression des lésions présentes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82B01D-B0BE-EC9E-6813-40345D87C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112" y="0"/>
            <a:ext cx="3354659" cy="159078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B040C47-6A2E-6DC4-798A-DECDB7E5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0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640D2E-53C6-2063-D93C-A3266F0FC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97" y="1875879"/>
            <a:ext cx="10915186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Utilisation </a:t>
            </a:r>
            <a:r>
              <a:rPr lang="fr-FR" b="1" dirty="0"/>
              <a:t>contraception hormonale </a:t>
            </a:r>
            <a:r>
              <a:rPr lang="fr-FR" dirty="0"/>
              <a:t>augmente le risque de CIN 2, 3 et/ou de cancer après prise en compte de l’infection HPV préexistante ?</a:t>
            </a:r>
          </a:p>
          <a:p>
            <a:pPr>
              <a:lnSpc>
                <a:spcPct val="150000"/>
              </a:lnSpc>
            </a:pPr>
            <a:r>
              <a:rPr lang="fr-FR" dirty="0"/>
              <a:t>Revue systématique PubMed/EMBASE : </a:t>
            </a:r>
            <a:r>
              <a:rPr lang="fr-FR" b="1" dirty="0"/>
              <a:t>9 études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70C0"/>
                </a:solidFill>
              </a:rPr>
              <a:t>Risque accru </a:t>
            </a:r>
            <a:r>
              <a:rPr lang="fr-FR" dirty="0"/>
              <a:t>: 2 études</a:t>
            </a:r>
          </a:p>
          <a:p>
            <a:pPr>
              <a:lnSpc>
                <a:spcPct val="150000"/>
              </a:lnSpc>
            </a:pPr>
            <a:r>
              <a:rPr lang="fr-FR" dirty="0"/>
              <a:t> Aucune association </a:t>
            </a:r>
            <a:r>
              <a:rPr lang="fr-FR" dirty="0">
                <a:solidFill>
                  <a:srgbClr val="0070C0"/>
                </a:solidFill>
              </a:rPr>
              <a:t>mais diminution du risque lorsqu’il est limité aux femmes atteintes de HPV persistant</a:t>
            </a:r>
            <a:r>
              <a:rPr lang="fr-FR" dirty="0"/>
              <a:t>:  1 étude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70C0"/>
                </a:solidFill>
              </a:rPr>
              <a:t>Aucune association</a:t>
            </a:r>
            <a:r>
              <a:rPr lang="fr-FR" dirty="0"/>
              <a:t>:  4 études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B040C47-6A2E-6DC4-798A-DECDB7E5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781800" cy="883445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DIU et cance</a:t>
            </a:r>
            <a:r>
              <a:rPr lang="fr-FR" sz="4000" dirty="0"/>
              <a:t>r du col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4B1F2D-0536-F384-2A6A-36832D7A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83" y="40166"/>
            <a:ext cx="4118517" cy="17650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5972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EB6CB-144E-C6F6-0004-865125F2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r>
              <a:rPr lang="fr-FR" baseline="30000" dirty="0"/>
              <a:t>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7067B-3354-4DD9-B00F-97BC402C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Effet protecteur du DIU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Réaction inflammatoire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Mécanisme immunitaire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Microtraumatismes </a:t>
            </a:r>
          </a:p>
          <a:p>
            <a:pPr>
              <a:lnSpc>
                <a:spcPct val="150000"/>
              </a:lnSpc>
            </a:pPr>
            <a:r>
              <a:rPr lang="fr-FR" dirty="0"/>
              <a:t>Facteurs confondants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Meilleur suivi des femmes sous contraception ?</a:t>
            </a:r>
          </a:p>
        </p:txBody>
      </p:sp>
    </p:spTree>
    <p:extLst>
      <p:ext uri="{BB962C8B-B14F-4D97-AF65-F5344CB8AC3E}">
        <p14:creationId xmlns:p14="http://schemas.microsoft.com/office/powerpoint/2010/main" val="3565931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EB6CB-144E-C6F6-0004-865125F2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7067B-3354-4DD9-B00F-97BC402C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66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Compte tenu de la large utilisation des DIU dans le monde, gynécologues et professionnels de la santé reproductive peuvent être rassurés que les </a:t>
            </a:r>
            <a:r>
              <a:rPr lang="fr-FR" b="1" dirty="0">
                <a:solidFill>
                  <a:srgbClr val="0070C0"/>
                </a:solidFill>
              </a:rPr>
              <a:t>DIU ne semblent pas augmenter  le risque d’infection par le HPV</a:t>
            </a:r>
            <a:r>
              <a:rPr lang="fr-FR" dirty="0"/>
              <a:t>; </a:t>
            </a:r>
          </a:p>
          <a:p>
            <a:pPr>
              <a:lnSpc>
                <a:spcPct val="150000"/>
              </a:lnSpc>
            </a:pPr>
            <a:r>
              <a:rPr lang="fr-FR" dirty="0"/>
              <a:t>Preuves solides que l’utilisation du DIU pourrait même </a:t>
            </a:r>
            <a:r>
              <a:rPr lang="fr-FR" b="1" dirty="0">
                <a:solidFill>
                  <a:srgbClr val="0070C0"/>
                </a:solidFill>
              </a:rPr>
              <a:t>réduire le risque de développer un cancer du col de l’utérus.</a:t>
            </a:r>
          </a:p>
        </p:txBody>
      </p:sp>
    </p:spTree>
    <p:extLst>
      <p:ext uri="{BB962C8B-B14F-4D97-AF65-F5344CB8AC3E}">
        <p14:creationId xmlns:p14="http://schemas.microsoft.com/office/powerpoint/2010/main" val="3784355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AC98639-B89F-8EDB-FFD7-84A18620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6037"/>
            <a:ext cx="10515600" cy="883445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46384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1D8ED-5D8D-32B3-8658-E0A48A68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58" y="15577"/>
            <a:ext cx="12195858" cy="953702"/>
          </a:xfrm>
          <a:solidFill>
            <a:srgbClr val="FFFF00"/>
          </a:solidFill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7991-226E-378C-B518-BC127902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Pilule combinée </a:t>
            </a:r>
            <a:r>
              <a:rPr lang="fr-FR" dirty="0"/>
              <a:t>#  Risque progression HPV vers cancer du col</a:t>
            </a:r>
            <a:endParaRPr lang="fr-FR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DIU</a:t>
            </a:r>
            <a:r>
              <a:rPr lang="fr-FR" dirty="0"/>
              <a:t> réduit le risque de cancer de l’endomètre </a:t>
            </a:r>
            <a:r>
              <a:rPr lang="fr-FR" baseline="30000" dirty="0"/>
              <a:t>1-4</a:t>
            </a:r>
          </a:p>
          <a:p>
            <a:pPr>
              <a:lnSpc>
                <a:spcPct val="150000"/>
              </a:lnSpc>
            </a:pPr>
            <a:r>
              <a:rPr lang="fr-FR" dirty="0"/>
              <a:t>Effet DIU sur chaîne  </a:t>
            </a:r>
            <a:r>
              <a:rPr lang="fr-FR" dirty="0">
                <a:solidFill>
                  <a:srgbClr val="0070C0"/>
                </a:solidFill>
              </a:rPr>
              <a:t>histoire naturelle infection HPV </a:t>
            </a:r>
            <a:r>
              <a:rPr lang="fr-FR" dirty="0"/>
              <a:t>–</a:t>
            </a:r>
            <a:r>
              <a:rPr lang="fr-FR" dirty="0">
                <a:solidFill>
                  <a:srgbClr val="0070C0"/>
                </a:solidFill>
              </a:rPr>
              <a:t>lésions précancéreuses</a:t>
            </a:r>
            <a:r>
              <a:rPr lang="fr-FR" dirty="0"/>
              <a:t> – </a:t>
            </a:r>
            <a:r>
              <a:rPr lang="fr-FR" dirty="0">
                <a:solidFill>
                  <a:srgbClr val="0070C0"/>
                </a:solidFill>
              </a:rPr>
              <a:t>cancer du col </a:t>
            </a:r>
            <a:r>
              <a:rPr lang="fr-FR" dirty="0"/>
              <a:t>?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74A500-C543-D722-3EE1-3662EEB0D51C}"/>
              </a:ext>
            </a:extLst>
          </p:cNvPr>
          <p:cNvSpPr txBox="1"/>
          <p:nvPr/>
        </p:nvSpPr>
        <p:spPr>
          <a:xfrm>
            <a:off x="-3858" y="5815766"/>
            <a:ext cx="609985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100" dirty="0">
                <a:effectLst/>
                <a:latin typeface="Helvetica" pitchFamily="2" charset="0"/>
              </a:rPr>
              <a:t>1- </a:t>
            </a:r>
            <a:r>
              <a:rPr lang="fr-FR" sz="1100" dirty="0" err="1">
                <a:effectLst/>
                <a:latin typeface="Helvetica" pitchFamily="2" charset="0"/>
              </a:rPr>
              <a:t>Beining</a:t>
            </a:r>
            <a:r>
              <a:rPr lang="fr-FR" sz="1100" dirty="0">
                <a:effectLst/>
                <a:latin typeface="Helvetica" pitchFamily="2" charset="0"/>
              </a:rPr>
              <a:t> RM, Dennis LK, Smith EM, </a:t>
            </a:r>
            <a:r>
              <a:rPr lang="fr-FR" sz="1100" dirty="0" err="1">
                <a:effectLst/>
                <a:latin typeface="Helvetica" pitchFamily="2" charset="0"/>
              </a:rPr>
              <a:t>Dokras</a:t>
            </a:r>
            <a:r>
              <a:rPr lang="fr-FR" sz="1100" dirty="0">
                <a:effectLst/>
                <a:latin typeface="Helvetica" pitchFamily="2" charset="0"/>
              </a:rPr>
              <a:t> A. Meta-</a:t>
            </a:r>
            <a:r>
              <a:rPr lang="fr-FR" sz="1100" dirty="0" err="1">
                <a:effectLst/>
                <a:latin typeface="Helvetica" pitchFamily="2" charset="0"/>
              </a:rPr>
              <a:t>analysis</a:t>
            </a:r>
            <a:r>
              <a:rPr lang="fr-FR" sz="1100" dirty="0">
                <a:latin typeface="Helvetica" pitchFamily="2" charset="0"/>
              </a:rPr>
              <a:t> </a:t>
            </a:r>
            <a:r>
              <a:rPr lang="fr-FR" sz="1100" dirty="0">
                <a:effectLst/>
                <a:latin typeface="Helvetica" pitchFamily="2" charset="0"/>
              </a:rPr>
              <a:t>of </a:t>
            </a:r>
            <a:r>
              <a:rPr lang="fr-FR" sz="1100" dirty="0" err="1">
                <a:effectLst/>
                <a:latin typeface="Helvetica" pitchFamily="2" charset="0"/>
              </a:rPr>
              <a:t>intrauterine</a:t>
            </a:r>
            <a:r>
              <a:rPr lang="fr-FR" sz="1100" dirty="0">
                <a:effectLst/>
                <a:latin typeface="Helvetica" pitchFamily="2" charset="0"/>
              </a:rPr>
              <a:t> </a:t>
            </a:r>
            <a:r>
              <a:rPr lang="fr-FR" sz="1100" dirty="0" err="1">
                <a:effectLst/>
                <a:latin typeface="Helvetica" pitchFamily="2" charset="0"/>
              </a:rPr>
              <a:t>device</a:t>
            </a:r>
            <a:r>
              <a:rPr lang="fr-FR" sz="1100" dirty="0">
                <a:effectLst/>
                <a:latin typeface="Helvetica" pitchFamily="2" charset="0"/>
              </a:rPr>
              <a:t> use and </a:t>
            </a:r>
            <a:r>
              <a:rPr lang="fr-FR" sz="1100" dirty="0" err="1">
                <a:effectLst/>
                <a:latin typeface="Helvetica" pitchFamily="2" charset="0"/>
              </a:rPr>
              <a:t>risk</a:t>
            </a:r>
            <a:r>
              <a:rPr lang="fr-FR" sz="1100" dirty="0">
                <a:effectLst/>
                <a:latin typeface="Helvetica" pitchFamily="2" charset="0"/>
              </a:rPr>
              <a:t> of </a:t>
            </a:r>
            <a:r>
              <a:rPr lang="fr-FR" sz="1100" dirty="0" err="1">
                <a:effectLst/>
                <a:latin typeface="Helvetica" pitchFamily="2" charset="0"/>
              </a:rPr>
              <a:t>endometrial</a:t>
            </a:r>
            <a:r>
              <a:rPr lang="fr-FR" sz="1100" dirty="0">
                <a:effectLst/>
                <a:latin typeface="Helvetica" pitchFamily="2" charset="0"/>
              </a:rPr>
              <a:t> cancer. Ann </a:t>
            </a:r>
            <a:r>
              <a:rPr lang="fr-FR" sz="1100" dirty="0" err="1">
                <a:effectLst/>
                <a:latin typeface="Helvetica" pitchFamily="2" charset="0"/>
              </a:rPr>
              <a:t>Epidemiol</a:t>
            </a:r>
            <a:r>
              <a:rPr lang="fr-FR" sz="1100" dirty="0">
                <a:effectLst/>
                <a:latin typeface="Helvetica" pitchFamily="2" charset="0"/>
              </a:rPr>
              <a:t> 2008; 18: 492–99.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97CDAE-BB8E-8A9B-92A6-6C4A219667A3}"/>
              </a:ext>
            </a:extLst>
          </p:cNvPr>
          <p:cNvSpPr txBox="1"/>
          <p:nvPr/>
        </p:nvSpPr>
        <p:spPr>
          <a:xfrm>
            <a:off x="0" y="6396335"/>
            <a:ext cx="60998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  <a:latin typeface="Helvetica" pitchFamily="2" charset="0"/>
              </a:rPr>
              <a:t>2_ </a:t>
            </a:r>
            <a:r>
              <a:rPr lang="fr-FR" sz="1200" dirty="0" err="1">
                <a:effectLst/>
                <a:latin typeface="Helvetica" pitchFamily="2" charset="0"/>
              </a:rPr>
              <a:t>Castellsague</a:t>
            </a:r>
            <a:r>
              <a:rPr lang="fr-FR" sz="1200" dirty="0">
                <a:effectLst/>
                <a:latin typeface="Helvetica" pitchFamily="2" charset="0"/>
              </a:rPr>
              <a:t> X, Thompson WD, </a:t>
            </a:r>
            <a:r>
              <a:rPr lang="fr-FR" sz="1200" dirty="0" err="1">
                <a:effectLst/>
                <a:latin typeface="Helvetica" pitchFamily="2" charset="0"/>
              </a:rPr>
              <a:t>Dubrow</a:t>
            </a:r>
            <a:r>
              <a:rPr lang="fr-FR" sz="1200" dirty="0">
                <a:effectLst/>
                <a:latin typeface="Helvetica" pitchFamily="2" charset="0"/>
              </a:rPr>
              <a:t> R. </a:t>
            </a:r>
            <a:r>
              <a:rPr lang="fr-FR" sz="1200" dirty="0" err="1">
                <a:effectLst/>
                <a:latin typeface="Helvetica" pitchFamily="2" charset="0"/>
              </a:rPr>
              <a:t>Intra-uterine</a:t>
            </a:r>
            <a:r>
              <a:rPr lang="fr-FR" sz="1200" dirty="0">
                <a:effectLst/>
                <a:latin typeface="Helvetica" pitchFamily="2" charset="0"/>
              </a:rPr>
              <a:t> contraception and the </a:t>
            </a:r>
            <a:r>
              <a:rPr lang="fr-FR" sz="1200" dirty="0" err="1">
                <a:effectLst/>
                <a:latin typeface="Helvetica" pitchFamily="2" charset="0"/>
              </a:rPr>
              <a:t>risk</a:t>
            </a:r>
            <a:r>
              <a:rPr lang="fr-FR" sz="1200" dirty="0">
                <a:effectLst/>
                <a:latin typeface="Helvetica" pitchFamily="2" charset="0"/>
              </a:rPr>
              <a:t> of </a:t>
            </a:r>
            <a:r>
              <a:rPr lang="fr-FR" sz="1200" dirty="0" err="1">
                <a:effectLst/>
                <a:latin typeface="Helvetica" pitchFamily="2" charset="0"/>
              </a:rPr>
              <a:t>endometrial</a:t>
            </a:r>
            <a:r>
              <a:rPr lang="fr-FR" sz="1200" dirty="0">
                <a:effectLst/>
                <a:latin typeface="Helvetica" pitchFamily="2" charset="0"/>
              </a:rPr>
              <a:t> cancer. Int J Cancer 1993; 54: 911–16.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2662BC-52A4-E428-7735-2172BAA5EF3F}"/>
              </a:ext>
            </a:extLst>
          </p:cNvPr>
          <p:cNvSpPr txBox="1"/>
          <p:nvPr/>
        </p:nvSpPr>
        <p:spPr>
          <a:xfrm>
            <a:off x="6177987" y="5815766"/>
            <a:ext cx="58249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  <a:latin typeface="Helvetica" pitchFamily="2" charset="0"/>
              </a:rPr>
              <a:t>3-Curtis KM, </a:t>
            </a:r>
            <a:r>
              <a:rPr lang="fr-FR" sz="1200" dirty="0" err="1">
                <a:effectLst/>
                <a:latin typeface="Helvetica" pitchFamily="2" charset="0"/>
              </a:rPr>
              <a:t>Marchbanks</a:t>
            </a:r>
            <a:r>
              <a:rPr lang="fr-FR" sz="1200" dirty="0">
                <a:effectLst/>
                <a:latin typeface="Helvetica" pitchFamily="2" charset="0"/>
              </a:rPr>
              <a:t> PA, Peterson HB. </a:t>
            </a:r>
            <a:r>
              <a:rPr lang="fr-FR" sz="1200" dirty="0" err="1">
                <a:effectLst/>
                <a:latin typeface="Helvetica" pitchFamily="2" charset="0"/>
              </a:rPr>
              <a:t>Neoplasia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with</a:t>
            </a:r>
            <a:r>
              <a:rPr lang="fr-FR" sz="1200" dirty="0">
                <a:effectLst/>
                <a:latin typeface="Helvetica" pitchFamily="2" charset="0"/>
              </a:rPr>
              <a:t> use of </a:t>
            </a:r>
            <a:r>
              <a:rPr lang="fr-FR" sz="1200" dirty="0" err="1">
                <a:effectLst/>
                <a:latin typeface="Helvetica" pitchFamily="2" charset="0"/>
              </a:rPr>
              <a:t>intrauterine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devices</a:t>
            </a:r>
            <a:r>
              <a:rPr lang="fr-FR" sz="1200" dirty="0">
                <a:effectLst/>
                <a:latin typeface="Helvetica" pitchFamily="2" charset="0"/>
              </a:rPr>
              <a:t>. Contraception 2007; 75 (</a:t>
            </a:r>
            <a:r>
              <a:rPr lang="fr-FR" sz="1200" dirty="0" err="1">
                <a:effectLst/>
                <a:latin typeface="Helvetica" pitchFamily="2" charset="0"/>
              </a:rPr>
              <a:t>suppl</a:t>
            </a:r>
            <a:r>
              <a:rPr lang="fr-FR" sz="1200" dirty="0">
                <a:effectLst/>
                <a:latin typeface="Helvetica" pitchFamily="2" charset="0"/>
              </a:rPr>
              <a:t> 6): 60–69.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93830A-0FFF-8281-E0F5-FFACDBA69F8A}"/>
              </a:ext>
            </a:extLst>
          </p:cNvPr>
          <p:cNvSpPr txBox="1"/>
          <p:nvPr/>
        </p:nvSpPr>
        <p:spPr>
          <a:xfrm>
            <a:off x="6177987" y="6368059"/>
            <a:ext cx="58249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  <a:latin typeface="Helvetica" pitchFamily="2" charset="0"/>
              </a:rPr>
              <a:t>4-Hubacher D, Grimes DA. </a:t>
            </a:r>
            <a:r>
              <a:rPr lang="fr-FR" sz="1200" dirty="0" err="1">
                <a:effectLst/>
                <a:latin typeface="Helvetica" pitchFamily="2" charset="0"/>
              </a:rPr>
              <a:t>Noncontraceptive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health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benefi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ts</a:t>
            </a:r>
            <a:r>
              <a:rPr lang="fr-FR" sz="1200" dirty="0">
                <a:effectLst/>
                <a:latin typeface="Helvetica" pitchFamily="2" charset="0"/>
              </a:rPr>
              <a:t> of </a:t>
            </a:r>
            <a:r>
              <a:rPr lang="fr-FR" sz="1200" dirty="0" err="1">
                <a:effectLst/>
                <a:latin typeface="Helvetica" pitchFamily="2" charset="0"/>
              </a:rPr>
              <a:t>intrauterine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devices</a:t>
            </a:r>
            <a:r>
              <a:rPr lang="fr-FR" sz="1200" dirty="0">
                <a:effectLst/>
                <a:latin typeface="Helvetica" pitchFamily="2" charset="0"/>
              </a:rPr>
              <a:t>: a </a:t>
            </a:r>
            <a:r>
              <a:rPr lang="fr-FR" sz="1200" dirty="0" err="1">
                <a:effectLst/>
                <a:latin typeface="Helvetica" pitchFamily="2" charset="0"/>
              </a:rPr>
              <a:t>systematic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review</a:t>
            </a:r>
            <a:r>
              <a:rPr lang="fr-FR" sz="1200" dirty="0">
                <a:effectLst/>
                <a:latin typeface="Helvetica" pitchFamily="2" charset="0"/>
              </a:rPr>
              <a:t>. </a:t>
            </a:r>
            <a:r>
              <a:rPr lang="fr-FR" sz="1200" dirty="0" err="1">
                <a:effectLst/>
                <a:latin typeface="Helvetica" pitchFamily="2" charset="0"/>
              </a:rPr>
              <a:t>Obstet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Gynecol</a:t>
            </a:r>
            <a:r>
              <a:rPr lang="fr-FR" sz="1200" dirty="0">
                <a:effectLst/>
                <a:latin typeface="Helvetica" pitchFamily="2" charset="0"/>
              </a:rPr>
              <a:t> </a:t>
            </a:r>
            <a:r>
              <a:rPr lang="fr-FR" sz="1200" dirty="0" err="1">
                <a:effectLst/>
                <a:latin typeface="Helvetica" pitchFamily="2" charset="0"/>
              </a:rPr>
              <a:t>Surv</a:t>
            </a:r>
            <a:r>
              <a:rPr lang="fr-FR" sz="1200" dirty="0">
                <a:effectLst/>
                <a:latin typeface="Helvetica" pitchFamily="2" charset="0"/>
              </a:rPr>
              <a:t> 2002; 57: 120–28.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084B76-AF26-27E3-B3A9-DD53F7B8143C}"/>
              </a:ext>
            </a:extLst>
          </p:cNvPr>
          <p:cNvCxnSpPr>
            <a:cxnSpLocks/>
          </p:cNvCxnSpPr>
          <p:nvPr/>
        </p:nvCxnSpPr>
        <p:spPr>
          <a:xfrm>
            <a:off x="-3858" y="5555672"/>
            <a:ext cx="12358255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1D8ED-5D8D-32B3-8658-E0A48A68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0515600" cy="883445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Effets du DIU sur le col: 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savons-nous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7991-226E-378C-B518-BC127902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Inflammation locale type cellulaire et humorale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DIU au cuivre </a:t>
            </a:r>
            <a:r>
              <a:rPr lang="fr-FR" dirty="0"/>
              <a:t>:    prostaglandines et globules blancs dans fluide utérin et tubaire </a:t>
            </a:r>
            <a:r>
              <a:rPr lang="fr-FR" dirty="0">
                <a:sym typeface="Wingdings" pitchFamily="2" charset="2"/>
              </a:rPr>
              <a:t>inflammation chronique et effet spermicide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DIU à la progestérone</a:t>
            </a:r>
            <a:r>
              <a:rPr lang="fr-FR" dirty="0"/>
              <a:t>: « down </a:t>
            </a:r>
            <a:r>
              <a:rPr lang="fr-FR" dirty="0" err="1"/>
              <a:t>regulation</a:t>
            </a:r>
            <a:r>
              <a:rPr lang="fr-FR" dirty="0"/>
              <a:t> » des récepteurs aux stéroïdes et suppression de l’immunité locale cervicale et utérine </a:t>
            </a:r>
            <a:endParaRPr lang="fr-FR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ym typeface="Wingdings" pitchFamily="2" charset="2"/>
              </a:rPr>
              <a:t>       		production prostaglandines </a:t>
            </a:r>
            <a:endParaRPr lang="fr-FR" dirty="0"/>
          </a:p>
        </p:txBody>
      </p:sp>
      <p:sp>
        <p:nvSpPr>
          <p:cNvPr id="4" name="Flèche vers le haut 3">
            <a:extLst>
              <a:ext uri="{FF2B5EF4-FFF2-40B4-BE49-F238E27FC236}">
                <a16:creationId xmlns:a16="http://schemas.microsoft.com/office/drawing/2014/main" id="{B72F54E5-B0D0-2AB8-0E89-A07FBD663FE3}"/>
              </a:ext>
            </a:extLst>
          </p:cNvPr>
          <p:cNvSpPr/>
          <p:nvPr/>
        </p:nvSpPr>
        <p:spPr>
          <a:xfrm>
            <a:off x="3340100" y="2476500"/>
            <a:ext cx="190500" cy="3302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haut 5">
            <a:extLst>
              <a:ext uri="{FF2B5EF4-FFF2-40B4-BE49-F238E27FC236}">
                <a16:creationId xmlns:a16="http://schemas.microsoft.com/office/drawing/2014/main" id="{36933AF3-E765-8BB6-2B62-9FB069057087}"/>
              </a:ext>
            </a:extLst>
          </p:cNvPr>
          <p:cNvSpPr/>
          <p:nvPr/>
        </p:nvSpPr>
        <p:spPr>
          <a:xfrm rot="10800000">
            <a:off x="2400300" y="5295216"/>
            <a:ext cx="190500" cy="3302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51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D073F-D691-FAD9-AB2A-38C02185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6934200" cy="88344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DIU et infection génitale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5EEB5-708B-8C56-8836-0267737C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593702"/>
            <a:ext cx="9525000" cy="5161757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ujet controversé et encore difficile à évaluer à travers les données de la littérature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Scandale du </a:t>
            </a:r>
            <a:r>
              <a:rPr lang="fr-FR" sz="2400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Dalkon</a:t>
            </a:r>
            <a:r>
              <a:rPr lang="fr-FR" sz="2400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Shield </a:t>
            </a:r>
            <a:r>
              <a:rPr lang="fr-FR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retiré du marché en 1974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systématique </a:t>
            </a:r>
            <a:r>
              <a:rPr lang="fr-FR" sz="2400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Martins</a:t>
            </a:r>
            <a:r>
              <a:rPr lang="fr-FR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2016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Présence de </a:t>
            </a:r>
            <a:r>
              <a:rPr lang="fr-FR" sz="2000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microoganismes</a:t>
            </a:r>
            <a:r>
              <a:rPr lang="fr-FR" sz="20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Maladie inflammatoire du pelvis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Germe : </a:t>
            </a:r>
            <a:r>
              <a:rPr lang="fr-FR" sz="2000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Actinomyces</a:t>
            </a:r>
            <a:r>
              <a:rPr lang="fr-FR" sz="2000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000" i="1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spp</a:t>
            </a:r>
            <a:r>
              <a:rPr lang="fr-FR" sz="2000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(</a:t>
            </a:r>
            <a:r>
              <a:rPr lang="fr-FR" sz="20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RR </a:t>
            </a:r>
            <a:r>
              <a:rPr lang="fr-FR" sz="2000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14), Mycoplasma hominis</a:t>
            </a:r>
            <a:endParaRPr lang="fr-FR" sz="2000" i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composants des glycosaminoglycanes de la glaire cervicale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Bactéries forment des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(bactéries + cellules hôtes formant une matrice constituée d’une couche d’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exopolysaccharide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5D8B06-8C8C-716D-5765-AF20FB6F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19190"/>
            <a:ext cx="4699000" cy="15468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Actinomyces — Wikipédia">
            <a:extLst>
              <a:ext uri="{FF2B5EF4-FFF2-40B4-BE49-F238E27FC236}">
                <a16:creationId xmlns:a16="http://schemas.microsoft.com/office/drawing/2014/main" id="{CDC2F2FE-6016-6AB9-0042-E2E910E0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48" y="4255200"/>
            <a:ext cx="2244436" cy="1456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lkon Shield - Dime-sized shield-shaped device tan in color, black  string.&lt;br /&gt;Its shape resembles a round eye or fish with one large eye and  five legs on each side, fish shaped with">
            <a:extLst>
              <a:ext uri="{FF2B5EF4-FFF2-40B4-BE49-F238E27FC236}">
                <a16:creationId xmlns:a16="http://schemas.microsoft.com/office/drawing/2014/main" id="{B2FFE172-DAC7-BB47-F81E-7EEC010D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40" y="2044123"/>
            <a:ext cx="2152303" cy="17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D073F-D691-FAD9-AB2A-38C02185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DIU et infection génitale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D069DB-AEE5-4631-0D8D-A4579C25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2244725"/>
            <a:ext cx="5181600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Revue de </a:t>
            </a:r>
            <a:r>
              <a:rPr lang="fr-FR" i="1" dirty="0"/>
              <a:t>Straub</a:t>
            </a:r>
            <a:r>
              <a:rPr lang="fr-FR" dirty="0"/>
              <a:t> (2018)</a:t>
            </a:r>
          </a:p>
          <a:p>
            <a:r>
              <a:rPr lang="fr-FR" dirty="0"/>
              <a:t>Risque d’infection génitale haute (IGH) &lt; 1%</a:t>
            </a:r>
          </a:p>
          <a:p>
            <a:r>
              <a:rPr lang="fr-FR" dirty="0"/>
              <a:t>Facteurs : </a:t>
            </a:r>
          </a:p>
          <a:p>
            <a:pPr lvl="1"/>
            <a:r>
              <a:rPr lang="fr-FR" b="1" dirty="0"/>
              <a:t>Age avancé</a:t>
            </a:r>
          </a:p>
          <a:p>
            <a:pPr lvl="1"/>
            <a:r>
              <a:rPr lang="fr-FR" dirty="0"/>
              <a:t>Insertion du DIU</a:t>
            </a:r>
          </a:p>
          <a:p>
            <a:pPr lvl="1"/>
            <a:r>
              <a:rPr lang="fr-FR" b="1" dirty="0"/>
              <a:t>IST</a:t>
            </a:r>
          </a:p>
          <a:p>
            <a:pPr lvl="1"/>
            <a:r>
              <a:rPr lang="fr-FR" dirty="0"/>
              <a:t>Durée d’utilisation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0AEDFA3-B362-7E5E-F4F9-B2CD792A2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2244725"/>
            <a:ext cx="5181600" cy="18434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Nouveaux types de DIU (LNG)</a:t>
            </a:r>
          </a:p>
          <a:p>
            <a:r>
              <a:rPr lang="fr-FR" dirty="0"/>
              <a:t>Meilleurs tests de dépistage</a:t>
            </a:r>
          </a:p>
          <a:p>
            <a:r>
              <a:rPr lang="fr-FR" dirty="0"/>
              <a:t>Suivi régulier </a:t>
            </a:r>
          </a:p>
          <a:p>
            <a:endParaRPr lang="fr-FR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A2D6B9A2-6FE3-F169-00ED-07911B98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18255"/>
            <a:ext cx="4648200" cy="18434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Infections génitales hautes, salpingite. - CHIRURGIE GYNECOLOGIQUE ET  MAMMAIRE">
            <a:extLst>
              <a:ext uri="{FF2B5EF4-FFF2-40B4-BE49-F238E27FC236}">
                <a16:creationId xmlns:a16="http://schemas.microsoft.com/office/drawing/2014/main" id="{CA986C06-0873-4B36-2CE1-6057BBD9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224654"/>
            <a:ext cx="3365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3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D9C0A-C5FE-1BFD-BD30-BC1C56EE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154"/>
            <a:ext cx="10515600" cy="883445"/>
          </a:xfrm>
        </p:spPr>
        <p:txBody>
          <a:bodyPr/>
          <a:lstStyle/>
          <a:p>
            <a:pPr algn="ctr"/>
            <a:r>
              <a:rPr lang="fr-FR" dirty="0"/>
              <a:t>DIU et HPV</a:t>
            </a:r>
          </a:p>
        </p:txBody>
      </p:sp>
      <p:pic>
        <p:nvPicPr>
          <p:cNvPr id="3074" name="Picture 2" descr="Le HPV | Plate-Forme Prévention Sida">
            <a:extLst>
              <a:ext uri="{FF2B5EF4-FFF2-40B4-BE49-F238E27FC236}">
                <a16:creationId xmlns:a16="http://schemas.microsoft.com/office/drawing/2014/main" id="{E128A32E-B393-19B4-B46A-74E8B5E5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60" y="-623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 stérilet - Astuces Pharma">
            <a:extLst>
              <a:ext uri="{FF2B5EF4-FFF2-40B4-BE49-F238E27FC236}">
                <a16:creationId xmlns:a16="http://schemas.microsoft.com/office/drawing/2014/main" id="{E9261101-6D37-AA98-4583-7CD907BE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59" y="4390159"/>
            <a:ext cx="2654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 stérilet réduirait le risque de cancer du col de l'utérus -  magicmaman.com">
            <a:extLst>
              <a:ext uri="{FF2B5EF4-FFF2-40B4-BE49-F238E27FC236}">
                <a16:creationId xmlns:a16="http://schemas.microsoft.com/office/drawing/2014/main" id="{D3DFEB98-5A56-5320-16E1-8708AD6F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1" y="4402499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4457699" cy="75644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DIU et HPV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5082-458E-8DAC-E326-15801D7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564997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r-FR" i="1" dirty="0"/>
              <a:t>X. </a:t>
            </a:r>
            <a:r>
              <a:rPr lang="fr-FR" i="1" dirty="0" err="1"/>
              <a:t>Castellagué</a:t>
            </a:r>
            <a:r>
              <a:rPr lang="fr-FR" i="1" dirty="0"/>
              <a:t> </a:t>
            </a:r>
            <a:r>
              <a:rPr lang="fr-FR" dirty="0"/>
              <a:t>(2011): analyse commune des données individuelles de deux grandes études (Catalogne et Lyon)</a:t>
            </a:r>
          </a:p>
          <a:p>
            <a:pPr>
              <a:lnSpc>
                <a:spcPct val="200000"/>
              </a:lnSpc>
            </a:pPr>
            <a:r>
              <a:rPr lang="fr-FR" dirty="0"/>
              <a:t>Treize études cas-témoins sur cancer du col (11 pays) : n=2205 # n=2214</a:t>
            </a:r>
          </a:p>
          <a:p>
            <a:pPr>
              <a:lnSpc>
                <a:spcPct val="200000"/>
              </a:lnSpc>
            </a:pPr>
            <a:r>
              <a:rPr lang="fr-FR" b="1" dirty="0">
                <a:solidFill>
                  <a:srgbClr val="0070C0"/>
                </a:solidFill>
              </a:rPr>
              <a:t>Données de 16 enquêtes de prévalence HPV (14 pays): n=15 272 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Test HPV /PCR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297D07-8381-BA2D-A6A3-C3CFF3FA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79" y="45520"/>
            <a:ext cx="6160321" cy="1392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FE9038E-094D-A275-9CB3-BEF1614BD519}"/>
              </a:ext>
            </a:extLst>
          </p:cNvPr>
          <p:cNvSpPr txBox="1"/>
          <p:nvPr/>
        </p:nvSpPr>
        <p:spPr>
          <a:xfrm>
            <a:off x="9387526" y="1176387"/>
            <a:ext cx="22329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B20035"/>
                </a:solidFill>
                <a:effectLst/>
                <a:latin typeface="Helvetica" pitchFamily="2" charset="0"/>
              </a:rPr>
              <a:t>Lancet </a:t>
            </a:r>
            <a:r>
              <a:rPr lang="fr-FR" sz="1100" dirty="0" err="1">
                <a:solidFill>
                  <a:srgbClr val="B20035"/>
                </a:solidFill>
                <a:effectLst/>
                <a:latin typeface="Helvetica" pitchFamily="2" charset="0"/>
              </a:rPr>
              <a:t>Oncol</a:t>
            </a:r>
            <a:r>
              <a:rPr lang="fr-FR" sz="1100" dirty="0">
                <a:solidFill>
                  <a:srgbClr val="B20035"/>
                </a:solidFill>
                <a:effectLst/>
                <a:latin typeface="Helvetica" pitchFamily="2" charset="0"/>
              </a:rPr>
              <a:t> 2011; 12: 1023–31</a:t>
            </a:r>
          </a:p>
        </p:txBody>
      </p:sp>
    </p:spTree>
    <p:extLst>
      <p:ext uri="{BB962C8B-B14F-4D97-AF65-F5344CB8AC3E}">
        <p14:creationId xmlns:p14="http://schemas.microsoft.com/office/powerpoint/2010/main" val="367879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F38B8-EEBC-8316-6C07-0C02E09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4457699" cy="75644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DIU et HPV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297D07-8381-BA2D-A6A3-C3CFF3FA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79" y="45520"/>
            <a:ext cx="6160321" cy="1392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FE9038E-094D-A275-9CB3-BEF1614BD519}"/>
              </a:ext>
            </a:extLst>
          </p:cNvPr>
          <p:cNvSpPr txBox="1"/>
          <p:nvPr/>
        </p:nvSpPr>
        <p:spPr>
          <a:xfrm>
            <a:off x="9387526" y="1176387"/>
            <a:ext cx="22329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B20035"/>
                </a:solidFill>
                <a:effectLst/>
                <a:latin typeface="Helvetica" pitchFamily="2" charset="0"/>
              </a:rPr>
              <a:t>Lancet </a:t>
            </a:r>
            <a:r>
              <a:rPr lang="fr-FR" sz="1100" dirty="0" err="1">
                <a:solidFill>
                  <a:srgbClr val="B20035"/>
                </a:solidFill>
                <a:effectLst/>
                <a:latin typeface="Helvetica" pitchFamily="2" charset="0"/>
              </a:rPr>
              <a:t>Oncol</a:t>
            </a:r>
            <a:r>
              <a:rPr lang="fr-FR" sz="1100" dirty="0">
                <a:solidFill>
                  <a:srgbClr val="B20035"/>
                </a:solidFill>
                <a:effectLst/>
                <a:latin typeface="Helvetica" pitchFamily="2" charset="0"/>
              </a:rPr>
              <a:t> 2011; 12: 1023–31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C584DB-4304-3426-371B-213BC0F2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663700"/>
            <a:ext cx="5778500" cy="482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7FA3C0-86BB-473D-CD50-8DFE5AEFDC9D}"/>
              </a:ext>
            </a:extLst>
          </p:cNvPr>
          <p:cNvSpPr txBox="1"/>
          <p:nvPr/>
        </p:nvSpPr>
        <p:spPr>
          <a:xfrm>
            <a:off x="6819900" y="2322374"/>
            <a:ext cx="48006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Aucune association </a:t>
            </a:r>
            <a:r>
              <a:rPr lang="fr-FR" sz="2400" dirty="0"/>
              <a:t>entre l’utilisation du DIU et prévalence HPV chez les femmes témoins dans les études cas-témoins</a:t>
            </a:r>
          </a:p>
          <a:p>
            <a:r>
              <a:rPr lang="fr-FR" sz="2400" dirty="0"/>
              <a:t> RC 0 95, IC à 95 % 0 64–1 39</a:t>
            </a:r>
          </a:p>
        </p:txBody>
      </p:sp>
    </p:spTree>
    <p:extLst>
      <p:ext uri="{BB962C8B-B14F-4D97-AF65-F5344CB8AC3E}">
        <p14:creationId xmlns:p14="http://schemas.microsoft.com/office/powerpoint/2010/main" val="410387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7538</TotalTime>
  <Words>1499</Words>
  <Application>Microsoft Macintosh PowerPoint</Application>
  <PresentationFormat>Grand écran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</vt:lpstr>
      <vt:lpstr>Times</vt:lpstr>
      <vt:lpstr>Thème Office</vt:lpstr>
      <vt:lpstr>Papillomavirus, dispositifs intra-utérins et cancer du col</vt:lpstr>
      <vt:lpstr>Introduction2</vt:lpstr>
      <vt:lpstr>Introduction1</vt:lpstr>
      <vt:lpstr>Effets du DIU sur le col: que savons-nous ?</vt:lpstr>
      <vt:lpstr>DIU et infection génitale</vt:lpstr>
      <vt:lpstr>DIU et infection génitale</vt:lpstr>
      <vt:lpstr>DIU et HPV</vt:lpstr>
      <vt:lpstr>DIU et HPV</vt:lpstr>
      <vt:lpstr>DIU et HPV</vt:lpstr>
      <vt:lpstr>DIU et HPV</vt:lpstr>
      <vt:lpstr>DIU et HPV</vt:lpstr>
      <vt:lpstr>DIU et HPV : Cuivre v. Progestérone</vt:lpstr>
      <vt:lpstr>DIU et cancer du col</vt:lpstr>
      <vt:lpstr>DIU et cancer du col</vt:lpstr>
      <vt:lpstr>DIU et cancer du col</vt:lpstr>
      <vt:lpstr>DIU et cancer du col</vt:lpstr>
      <vt:lpstr>Présentation PowerPoint</vt:lpstr>
      <vt:lpstr>DIU et cancer du col</vt:lpstr>
      <vt:lpstr>Présentation PowerPoint</vt:lpstr>
      <vt:lpstr>Présentation PowerPoint</vt:lpstr>
      <vt:lpstr>Présentation PowerPoint</vt:lpstr>
      <vt:lpstr>Présentation PowerPoint</vt:lpstr>
      <vt:lpstr>DIU et cancer du col</vt:lpstr>
      <vt:lpstr>DIU et cancer du col</vt:lpstr>
      <vt:lpstr>DIU et cancer du col</vt:lpstr>
      <vt:lpstr>DIU et cancer du col</vt:lpstr>
      <vt:lpstr>Conclusion1</vt:lpstr>
      <vt:lpstr>Conclusion2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Papillomavirus, dispositifs intra-utérins et cancer du col</dc:title>
  <dc:creator>Microsoft Office User</dc:creator>
  <cp:lastModifiedBy>Microsoft Office User</cp:lastModifiedBy>
  <cp:revision>44</cp:revision>
  <dcterms:created xsi:type="dcterms:W3CDTF">2024-05-19T11:25:49Z</dcterms:created>
  <dcterms:modified xsi:type="dcterms:W3CDTF">2024-05-24T17:04:09Z</dcterms:modified>
</cp:coreProperties>
</file>