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45" r:id="rId3"/>
    <p:sldId id="300" r:id="rId4"/>
    <p:sldId id="338" r:id="rId5"/>
    <p:sldId id="301" r:id="rId6"/>
    <p:sldId id="304" r:id="rId7"/>
    <p:sldId id="303" r:id="rId8"/>
    <p:sldId id="305" r:id="rId9"/>
    <p:sldId id="307" r:id="rId10"/>
    <p:sldId id="346" r:id="rId11"/>
    <p:sldId id="339" r:id="rId12"/>
    <p:sldId id="310" r:id="rId13"/>
    <p:sldId id="298" r:id="rId14"/>
    <p:sldId id="308" r:id="rId15"/>
    <p:sldId id="257" r:id="rId16"/>
    <p:sldId id="258" r:id="rId17"/>
    <p:sldId id="342" r:id="rId18"/>
    <p:sldId id="343" r:id="rId19"/>
    <p:sldId id="344" r:id="rId20"/>
    <p:sldId id="311" r:id="rId21"/>
    <p:sldId id="261" r:id="rId22"/>
    <p:sldId id="262" r:id="rId23"/>
    <p:sldId id="312" r:id="rId24"/>
    <p:sldId id="264" r:id="rId25"/>
    <p:sldId id="313" r:id="rId26"/>
    <p:sldId id="266" r:id="rId27"/>
    <p:sldId id="267" r:id="rId28"/>
    <p:sldId id="314" r:id="rId29"/>
    <p:sldId id="269" r:id="rId30"/>
    <p:sldId id="270" r:id="rId31"/>
    <p:sldId id="315" r:id="rId32"/>
    <p:sldId id="316" r:id="rId33"/>
    <p:sldId id="272" r:id="rId34"/>
    <p:sldId id="273" r:id="rId35"/>
    <p:sldId id="317" r:id="rId36"/>
    <p:sldId id="347" r:id="rId37"/>
    <p:sldId id="318" r:id="rId38"/>
    <p:sldId id="319" r:id="rId39"/>
    <p:sldId id="340" r:id="rId40"/>
    <p:sldId id="341" r:id="rId41"/>
    <p:sldId id="321" r:id="rId42"/>
    <p:sldId id="320" r:id="rId43"/>
    <p:sldId id="322" r:id="rId44"/>
    <p:sldId id="323" r:id="rId45"/>
    <p:sldId id="337" r:id="rId46"/>
    <p:sldId id="324" r:id="rId47"/>
    <p:sldId id="326" r:id="rId48"/>
    <p:sldId id="329" r:id="rId49"/>
    <p:sldId id="328" r:id="rId50"/>
    <p:sldId id="330" r:id="rId51"/>
    <p:sldId id="331" r:id="rId52"/>
    <p:sldId id="333" r:id="rId53"/>
    <p:sldId id="335" r:id="rId54"/>
    <p:sldId id="336" r:id="rId55"/>
    <p:sldId id="334" r:id="rId56"/>
    <p:sldId id="348" r:id="rId57"/>
    <p:sldId id="349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3" autoAdjust="0"/>
    <p:restoredTop sz="95246"/>
  </p:normalViewPr>
  <p:slideViewPr>
    <p:cSldViewPr snapToGrid="0">
      <p:cViewPr varScale="1">
        <p:scale>
          <a:sx n="92" d="100"/>
          <a:sy n="92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D1FEC-24EC-1848-AFCB-01D4B589C47D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B37AA-7FF1-434B-9977-09CA9DEDBC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02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B37AA-7FF1-434B-9977-09CA9DEDBCD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49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13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9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10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01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08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43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39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0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98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08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FDBA-E55F-427F-AE3E-0445DC53BBDC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3E767-A229-4C5E-AC73-253A9CEF5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91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961418" cy="2387600"/>
          </a:xfrm>
        </p:spPr>
        <p:txBody>
          <a:bodyPr>
            <a:noAutofit/>
          </a:bodyPr>
          <a:lstStyle/>
          <a:p>
            <a:r>
              <a:rPr lang="fr-FR" sz="5400" b="1" dirty="0" smtClean="0">
                <a:latin typeface="+mn-lt"/>
                <a:ea typeface="Comic Sans MS" charset="0"/>
                <a:cs typeface="Comic Sans MS" charset="0"/>
              </a:rPr>
              <a:t>CYTO-HISTOLOGIE DES ANOMALIES GLANDULAIRES DU COL UTERIN</a:t>
            </a:r>
            <a:endParaRPr lang="fr-FR" sz="5400" b="1" dirty="0">
              <a:latin typeface="+mn-lt"/>
              <a:ea typeface="Comic Sans MS" charset="0"/>
              <a:cs typeface="Comic Sans MS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latin typeface="Al Bayan Plain" charset="-78"/>
                <a:ea typeface="Al Bayan Plain" charset="-78"/>
                <a:cs typeface="Al Bayan Plain" charset="-78"/>
              </a:rPr>
              <a:t>PR I THIAM</a:t>
            </a:r>
            <a:endParaRPr lang="fr-FR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75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3" y="476251"/>
            <a:ext cx="60769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2279650" y="5229225"/>
            <a:ext cx="77041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/>
              <a:t>Atypie glandulaire (A.G.C.)</a:t>
            </a:r>
          </a:p>
          <a:p>
            <a:pPr algn="ctr"/>
            <a:r>
              <a:rPr lang="fr-FR" sz="1600"/>
              <a:t>(frottis conventionnel - coloration de PAPANICOLAOU - Grossissement x 200)</a:t>
            </a:r>
          </a:p>
        </p:txBody>
      </p:sp>
    </p:spTree>
    <p:extLst>
      <p:ext uri="{BB962C8B-B14F-4D97-AF65-F5344CB8AC3E}">
        <p14:creationId xmlns:p14="http://schemas.microsoft.com/office/powerpoint/2010/main" val="20267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Cytologie AIS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964" y="1537856"/>
            <a:ext cx="8880763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5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CLASSIFICATION OMS 2020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fr-FR" b="1" dirty="0">
                <a:solidFill>
                  <a:schemeClr val="accent5"/>
                </a:solidFill>
              </a:rPr>
              <a:t>Adénocarcinome endocervical associé au VPH (HPVA) </a:t>
            </a:r>
            <a:endParaRPr lang="fr-FR" b="1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- </a:t>
            </a:r>
            <a:r>
              <a:rPr lang="fr-FR" dirty="0">
                <a:ea typeface="Comic Sans MS" charset="0"/>
                <a:cs typeface="Comic Sans MS" charset="0"/>
              </a:rPr>
              <a:t>Type habituel (type classique) </a:t>
            </a:r>
            <a:endParaRPr lang="fr-FR" dirty="0" smtClean="0"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fr-FR" dirty="0"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ea typeface="Comic Sans MS" charset="0"/>
                <a:cs typeface="Comic Sans MS" charset="0"/>
              </a:rPr>
              <a:t>  - </a:t>
            </a:r>
            <a:r>
              <a:rPr lang="fr-FR" dirty="0" err="1">
                <a:ea typeface="Comic Sans MS" charset="0"/>
                <a:cs typeface="Comic Sans MS" charset="0"/>
              </a:rPr>
              <a:t>Villoglandulaire</a:t>
            </a:r>
            <a:r>
              <a:rPr lang="fr-FR" dirty="0">
                <a:ea typeface="Comic Sans MS" charset="0"/>
                <a:cs typeface="Comic Sans MS" charset="0"/>
              </a:rPr>
              <a:t> (</a:t>
            </a:r>
            <a:r>
              <a:rPr lang="fr-FR" dirty="0" err="1">
                <a:ea typeface="Comic Sans MS" charset="0"/>
                <a:cs typeface="Comic Sans MS" charset="0"/>
              </a:rPr>
              <a:t>villogladulaire</a:t>
            </a:r>
            <a:r>
              <a:rPr lang="fr-FR" dirty="0">
                <a:ea typeface="Comic Sans MS" charset="0"/>
                <a:cs typeface="Comic Sans MS" charset="0"/>
              </a:rPr>
              <a:t>) </a:t>
            </a:r>
            <a:r>
              <a:rPr lang="fr-FR" dirty="0" smtClean="0">
                <a:ea typeface="Comic Sans MS" charset="0"/>
                <a:cs typeface="Comic Sans MS" charset="0"/>
              </a:rPr>
              <a:t>   </a:t>
            </a:r>
          </a:p>
          <a:p>
            <a:pPr marL="0" indent="0">
              <a:buNone/>
            </a:pPr>
            <a:r>
              <a:rPr lang="fr-FR" dirty="0"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ea typeface="Comic Sans MS" charset="0"/>
                <a:cs typeface="Comic Sans MS" charset="0"/>
              </a:rPr>
              <a:t>  - </a:t>
            </a:r>
            <a:r>
              <a:rPr lang="fr-FR" dirty="0" err="1" smtClean="0">
                <a:ea typeface="Comic Sans MS" charset="0"/>
                <a:cs typeface="Comic Sans MS" charset="0"/>
              </a:rPr>
              <a:t>Mucineux</a:t>
            </a:r>
            <a:endParaRPr lang="fr-FR" dirty="0" smtClean="0"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fr-FR" dirty="0"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ea typeface="Comic Sans MS" charset="0"/>
                <a:cs typeface="Comic Sans MS" charset="0"/>
              </a:rPr>
              <a:t>  - </a:t>
            </a:r>
            <a:r>
              <a:rPr lang="fr-FR" dirty="0" err="1">
                <a:ea typeface="Comic Sans MS" charset="0"/>
                <a:cs typeface="Comic Sans MS" charset="0"/>
              </a:rPr>
              <a:t>Mucineux</a:t>
            </a:r>
            <a:r>
              <a:rPr lang="fr-FR" dirty="0">
                <a:ea typeface="Comic Sans MS" charset="0"/>
                <a:cs typeface="Comic Sans MS" charset="0"/>
              </a:rPr>
              <a:t>, NOS (</a:t>
            </a:r>
            <a:r>
              <a:rPr lang="fr-FR" dirty="0" err="1">
                <a:ea typeface="Comic Sans MS" charset="0"/>
                <a:cs typeface="Comic Sans MS" charset="0"/>
              </a:rPr>
              <a:t>mucineux</a:t>
            </a:r>
            <a:r>
              <a:rPr lang="fr-FR" dirty="0">
                <a:ea typeface="Comic Sans MS" charset="0"/>
                <a:cs typeface="Comic Sans MS" charset="0"/>
              </a:rPr>
              <a:t>, SAI</a:t>
            </a:r>
            <a:r>
              <a:rPr lang="fr-FR" dirty="0" smtClean="0">
                <a:ea typeface="Comic Sans MS" charset="0"/>
                <a:cs typeface="Comic Sans MS" charset="0"/>
              </a:rPr>
              <a:t>)</a:t>
            </a:r>
          </a:p>
          <a:p>
            <a:pPr marL="0" indent="0">
              <a:buNone/>
            </a:pPr>
            <a:r>
              <a:rPr lang="fr-FR" dirty="0"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ea typeface="Comic Sans MS" charset="0"/>
                <a:cs typeface="Comic Sans MS" charset="0"/>
              </a:rPr>
              <a:t>  </a:t>
            </a:r>
            <a:r>
              <a:rPr lang="fr-FR" dirty="0">
                <a:ea typeface="Comic Sans MS" charset="0"/>
                <a:cs typeface="Comic Sans MS" charset="0"/>
              </a:rPr>
              <a:t>- Intestinal </a:t>
            </a:r>
            <a:endParaRPr lang="fr-FR" dirty="0" smtClean="0"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fr-FR" dirty="0"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ea typeface="Comic Sans MS" charset="0"/>
                <a:cs typeface="Comic Sans MS" charset="0"/>
              </a:rPr>
              <a:t>   - en cellules </a:t>
            </a:r>
            <a:r>
              <a:rPr lang="fr-FR" dirty="0">
                <a:ea typeface="Comic Sans MS" charset="0"/>
                <a:cs typeface="Comic Sans MS" charset="0"/>
              </a:rPr>
              <a:t>en bague à </a:t>
            </a:r>
            <a:r>
              <a:rPr lang="fr-FR" dirty="0" smtClean="0">
                <a:ea typeface="Comic Sans MS" charset="0"/>
                <a:cs typeface="Comic Sans MS" charset="0"/>
              </a:rPr>
              <a:t>chaton</a:t>
            </a:r>
          </a:p>
          <a:p>
            <a:pPr marL="0" indent="0">
              <a:buNone/>
            </a:pPr>
            <a:r>
              <a:rPr lang="fr-FR" dirty="0"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ea typeface="Comic Sans MS" charset="0"/>
                <a:cs typeface="Comic Sans MS" charset="0"/>
              </a:rPr>
              <a:t>   </a:t>
            </a:r>
            <a:r>
              <a:rPr lang="fr-FR" dirty="0">
                <a:ea typeface="Comic Sans MS" charset="0"/>
                <a:cs typeface="Comic Sans MS" charset="0"/>
              </a:rPr>
              <a:t>- Invasif stratifié producteur de </a:t>
            </a:r>
            <a:r>
              <a:rPr lang="fr-FR" dirty="0" smtClean="0">
                <a:ea typeface="Comic Sans MS" charset="0"/>
                <a:cs typeface="Comic Sans MS" charset="0"/>
              </a:rPr>
              <a:t>      </a:t>
            </a:r>
          </a:p>
          <a:p>
            <a:pPr marL="0" indent="0">
              <a:buNone/>
            </a:pPr>
            <a:r>
              <a:rPr lang="fr-FR" dirty="0"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ea typeface="Comic Sans MS" charset="0"/>
                <a:cs typeface="Comic Sans MS" charset="0"/>
              </a:rPr>
              <a:t>      mucine</a:t>
            </a:r>
            <a:endParaRPr lang="fr-FR" dirty="0">
              <a:ea typeface="Comic Sans MS" charset="0"/>
              <a:cs typeface="Comic Sans MS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fr-FR" b="1" dirty="0">
                <a:solidFill>
                  <a:schemeClr val="accent5"/>
                </a:solidFill>
              </a:rPr>
              <a:t>Adénocarcinome </a:t>
            </a:r>
            <a:r>
              <a:rPr lang="fr-FR" b="1" dirty="0" smtClean="0">
                <a:solidFill>
                  <a:schemeClr val="accent5"/>
                </a:solidFill>
              </a:rPr>
              <a:t>endocervical indépendant </a:t>
            </a:r>
            <a:r>
              <a:rPr lang="fr-FR" b="1" dirty="0">
                <a:solidFill>
                  <a:schemeClr val="accent5"/>
                </a:solidFill>
              </a:rPr>
              <a:t>du VPH (NHPVA</a:t>
            </a:r>
            <a:r>
              <a:rPr lang="fr-FR" b="1" dirty="0" smtClean="0">
                <a:solidFill>
                  <a:schemeClr val="accent5"/>
                </a:solidFill>
              </a:rPr>
              <a:t>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</a:t>
            </a:r>
            <a:r>
              <a:rPr lang="fr-FR" dirty="0"/>
              <a:t>- Type gastrique (type gastrique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</a:t>
            </a:r>
            <a:r>
              <a:rPr lang="fr-FR" dirty="0"/>
              <a:t>- Déviation </a:t>
            </a:r>
            <a:r>
              <a:rPr lang="fr-FR" dirty="0" smtClean="0"/>
              <a:t>minimale </a:t>
            </a:r>
            <a:r>
              <a:rPr lang="fr-FR" dirty="0"/>
              <a:t>(adénome malin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</a:t>
            </a:r>
            <a:r>
              <a:rPr lang="fr-FR" dirty="0"/>
              <a:t>Cellules claires </a:t>
            </a:r>
          </a:p>
          <a:p>
            <a:pPr marL="0" indent="0">
              <a:buNone/>
            </a:pPr>
            <a:r>
              <a:rPr lang="fr-FR" dirty="0" smtClean="0"/>
              <a:t>    - </a:t>
            </a:r>
            <a:r>
              <a:rPr lang="fr-FR" dirty="0" err="1" smtClean="0"/>
              <a:t>Mésonéphrique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    - </a:t>
            </a:r>
            <a:r>
              <a:rPr lang="fr-FR" dirty="0" err="1" smtClean="0"/>
              <a:t>Endométrioïde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6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omic Sans MS" charset="0"/>
                <a:ea typeface="Comic Sans MS" charset="0"/>
                <a:cs typeface="Comic Sans MS" charset="0"/>
              </a:rPr>
              <a:t>Classification OMS 2020</a:t>
            </a:r>
            <a:endParaRPr lang="fr-FR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82338"/>
              </p:ext>
            </p:extLst>
          </p:nvPr>
        </p:nvGraphicFramePr>
        <p:xfrm>
          <a:off x="838200" y="1825616"/>
          <a:ext cx="9725692" cy="4852274"/>
        </p:xfrm>
        <a:graphic>
          <a:graphicData uri="http://schemas.openxmlformats.org/drawingml/2006/table">
            <a:tbl>
              <a:tblPr/>
              <a:tblGrid>
                <a:gridCol w="4862846"/>
                <a:gridCol w="4862846"/>
              </a:tblGrid>
              <a:tr h="346591">
                <a:tc>
                  <a:txBody>
                    <a:bodyPr/>
                    <a:lstStyle/>
                    <a:p>
                      <a:r>
                        <a:rPr lang="fr-FR" sz="1500" dirty="0"/>
                        <a:t>Tumeurs glandulaires et </a:t>
                      </a:r>
                      <a:r>
                        <a:rPr lang="fr-FR" sz="1500" dirty="0" smtClean="0"/>
                        <a:t>précurseurs</a:t>
                      </a:r>
                      <a:endParaRPr lang="fr-FR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Adénocarcinome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8140/3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Adénocarcinome mucineux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8480/3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   Endocervical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8482/3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   De type Intestinal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8144/3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   A cellules en bague à chaton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8490/3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   A déviation minimale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8480/3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   Villeux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8262/3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Adénocarcinome endométrioïde 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8380/3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Adénocarcinome à cellules claires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8310/3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Adénocarcinome séreux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8441/3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   Adénocarcinome mésonéphroïde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9110/3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Adénocarcinome avec invasion précoce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8140/3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591">
                <a:tc>
                  <a:txBody>
                    <a:bodyPr/>
                    <a:lstStyle/>
                    <a:p>
                      <a:r>
                        <a:rPr lang="fr-FR" sz="1500"/>
                        <a:t>   Adénocarcinome in situ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500" dirty="0"/>
                    </a:p>
                  </a:txBody>
                  <a:tcPr marL="77702" marR="77702" marT="38851" marB="38851">
                    <a:lnL>
                      <a:noFill/>
                    </a:lnL>
                    <a:lnT>
                      <a:noFill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CARACTÉRISTIQUES ASSOCIÉES À L’HPV </a:t>
            </a:r>
            <a:b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</a:br>
            <a:endParaRPr lang="fr-FR" sz="40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 smtClean="0"/>
              <a:t>•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Mitoses au pôle apical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•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Corps apoptotiques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•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Facilement reconnaissable au faible grossissement (4x ou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10x)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8859982" cy="62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727" y="365125"/>
            <a:ext cx="833746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latin typeface="Comic Sans MS" charset="0"/>
                <a:ea typeface="Comic Sans MS" charset="0"/>
                <a:cs typeface="Comic Sans MS" charset="0"/>
              </a:rPr>
              <a:t>Classification selon Roma et al (méthode Silva)</a:t>
            </a:r>
            <a:endParaRPr lang="fr-FR" sz="36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i="1" u="sng" dirty="0" smtClean="0">
                <a:solidFill>
                  <a:schemeClr val="accent1"/>
                </a:solidFill>
              </a:rPr>
              <a:t>Pattern A</a:t>
            </a:r>
            <a:r>
              <a:rPr lang="fr-FR" dirty="0" smtClean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 </a:t>
            </a:r>
            <a:r>
              <a:rPr lang="fr-FR" dirty="0" smtClean="0"/>
              <a:t>    -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Glandes bien définies aux contours arrondis, en lobules.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Pas d’invasion du stroma/Pas de stroma au contact des glandes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Pas de cellules isolées ou de cellules détachant.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Pas d’invasion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lymphovasculaire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Prolifération </a:t>
            </a:r>
            <a:r>
              <a:rPr lang="fr-FR" smtClean="0">
                <a:latin typeface="Comic Sans MS" charset="0"/>
                <a:ea typeface="Comic Sans MS" charset="0"/>
                <a:cs typeface="Comic Sans MS" charset="0"/>
              </a:rPr>
              <a:t>intra-glandulaire cribriforme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Bien à moyennement différencié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3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latin typeface="Comic Sans MS" charset="0"/>
                <a:ea typeface="Comic Sans MS" charset="0"/>
                <a:cs typeface="Comic Sans MS" charset="0"/>
              </a:rPr>
              <a:t>Classification selon Roma et al (méthode Silva)</a:t>
            </a:r>
            <a:endParaRPr lang="fr-FR" sz="36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i="1" u="sng" dirty="0" smtClean="0">
                <a:solidFill>
                  <a:schemeClr val="accent1"/>
                </a:solidFill>
              </a:rPr>
              <a:t>Pattern B</a:t>
            </a:r>
            <a:r>
              <a:rPr lang="fr-FR" dirty="0" smtClean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 </a:t>
            </a:r>
            <a:r>
              <a:rPr lang="fr-FR" dirty="0" smtClean="0"/>
              <a:t>    -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Invasion du stroma débutante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Présence de cellules tumorales dans le stroma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desmoplastique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+/- Invasion vasculaire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Pas d’invasion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lymphovasculaire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Bien à moyennement différencié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Absence de contingent solide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64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latin typeface="Comic Sans MS" charset="0"/>
                <a:ea typeface="Comic Sans MS" charset="0"/>
                <a:cs typeface="Comic Sans MS" charset="0"/>
              </a:rPr>
              <a:t>Classification selon Roma et al (méthode Silva)</a:t>
            </a:r>
            <a:endParaRPr lang="fr-FR" sz="36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i="1" u="sng" dirty="0" smtClean="0">
                <a:solidFill>
                  <a:schemeClr val="accent1"/>
                </a:solidFill>
              </a:rPr>
              <a:t>Pattern C</a:t>
            </a:r>
            <a:r>
              <a:rPr lang="fr-FR" dirty="0" smtClean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 </a:t>
            </a:r>
            <a:r>
              <a:rPr lang="fr-FR" dirty="0" smtClean="0"/>
              <a:t>    -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Invasion diffuse du stroma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Invasion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lymphovasculaire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Contingent solide peu différencié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6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latin typeface="Comic Sans MS" charset="0"/>
                <a:ea typeface="Comic Sans MS" charset="0"/>
                <a:cs typeface="Comic Sans MS" charset="0"/>
              </a:rPr>
              <a:t>INTRODUCTION</a:t>
            </a:r>
            <a:endParaRPr lang="fr-FR" sz="40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Environ 5-10% des cancers du col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Lésions peu recherchées 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Critères diagnostiques cytologiques peu reproductifs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Implication VPH autrefoi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discutée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07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ADÉNOCARCINOME ASSOCIÉ AU VPH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0882745" cy="4351338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fr-FR" b="1" i="1" dirty="0" smtClean="0"/>
              <a:t>type </a:t>
            </a:r>
            <a:r>
              <a:rPr lang="fr-FR" b="1" i="1" dirty="0"/>
              <a:t>classique </a:t>
            </a:r>
            <a:r>
              <a:rPr lang="fr-FR" b="1" i="1" dirty="0" smtClean="0"/>
              <a:t>(sans </a:t>
            </a:r>
            <a:r>
              <a:rPr lang="fr-FR" b="1" i="1" dirty="0"/>
              <a:t>mucus) </a:t>
            </a:r>
            <a:endParaRPr lang="fr-FR" b="1" i="1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Le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type le plus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fréquent: 70-75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% de tous les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adénocarcinomes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Pas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de cellules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mucosécrétantes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au sein de la tumeur (≥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50)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76509" y="1510145"/>
            <a:ext cx="2382982" cy="4225637"/>
          </a:xfrm>
        </p:spPr>
        <p:txBody>
          <a:bodyPr>
            <a:normAutofit/>
          </a:bodyPr>
          <a:lstStyle/>
          <a:p>
            <a:r>
              <a:rPr lang="fr-FR" sz="2800" b="1" i="1" dirty="0"/>
              <a:t>type classique (sans mucus) </a:t>
            </a:r>
            <a:r>
              <a:rPr lang="fr-FR" b="1" i="1" dirty="0"/>
              <a:t/>
            </a:r>
            <a:br>
              <a:rPr lang="fr-FR" b="1" i="1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09600"/>
            <a:ext cx="8208818" cy="55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70472" y="365125"/>
            <a:ext cx="2424545" cy="5356802"/>
          </a:xfrm>
        </p:spPr>
        <p:txBody>
          <a:bodyPr>
            <a:normAutofit/>
          </a:bodyPr>
          <a:lstStyle/>
          <a:p>
            <a:r>
              <a:rPr lang="fr-FR" sz="2800" b="1" i="1" dirty="0"/>
              <a:t>type classique (sans mucus) </a:t>
            </a:r>
            <a:r>
              <a:rPr lang="fr-FR" b="1" i="1" dirty="0"/>
              <a:t/>
            </a:r>
            <a:br>
              <a:rPr lang="fr-FR" b="1" i="1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727" y="595745"/>
            <a:ext cx="8770619" cy="55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ADÉNOCARCINOME ASSOCIÉ AU VPH </a:t>
            </a:r>
            <a:endParaRPr lang="fr-FR" sz="4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2619" y="1825625"/>
            <a:ext cx="11291454" cy="47968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b="1" i="1" dirty="0" err="1" smtClean="0"/>
              <a:t>Villoglandulaire</a:t>
            </a:r>
            <a:r>
              <a:rPr lang="fr-FR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/>
              <a:t>       -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Forme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exophytique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d'un ADK classique HPVA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Forme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mucineuse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peut aussi se voir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Historiquement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, meilleur pronostic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- La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majorité est pure ou entièrement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exophytique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(sans invasion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stromale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53054" y="365125"/>
            <a:ext cx="2500745" cy="5218257"/>
          </a:xfrm>
        </p:spPr>
        <p:txBody>
          <a:bodyPr>
            <a:normAutofit/>
          </a:bodyPr>
          <a:lstStyle/>
          <a:p>
            <a:r>
              <a:rPr lang="fr-FR" sz="2800" b="1" i="1" dirty="0" smtClean="0"/>
              <a:t>Forme </a:t>
            </a:r>
            <a:r>
              <a:rPr lang="fr-FR" sz="2800" b="1" i="1" dirty="0" err="1" smtClean="0"/>
              <a:t>Villoglandulaire</a:t>
            </a:r>
            <a:r>
              <a:rPr lang="fr-FR" sz="2800" dirty="0" smtClean="0"/>
              <a:t> 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164" y="365125"/>
            <a:ext cx="803563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ADÉNOCARCINOME ASSOCIÉ AU VPH </a:t>
            </a:r>
            <a:endParaRPr lang="fr-FR" sz="4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b="1" i="1" dirty="0" err="1"/>
              <a:t>Mucineux</a:t>
            </a:r>
            <a:r>
              <a:rPr lang="fr-FR" b="1" i="1" dirty="0"/>
              <a:t> HPVA, sans autre indication (SAI</a:t>
            </a:r>
            <a:r>
              <a:rPr lang="fr-FR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/>
              <a:t>          -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Cellules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avec mucus de type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endocervical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  - Visible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sur la majorité de la tumeur (≥50%)</a:t>
            </a:r>
          </a:p>
        </p:txBody>
      </p:sp>
    </p:spTree>
    <p:extLst>
      <p:ext uri="{BB962C8B-B14F-4D97-AF65-F5344CB8AC3E}">
        <p14:creationId xmlns:p14="http://schemas.microsoft.com/office/powerpoint/2010/main" val="136806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04218" y="365125"/>
            <a:ext cx="2438400" cy="6118802"/>
          </a:xfrm>
        </p:spPr>
        <p:txBody>
          <a:bodyPr>
            <a:normAutofit/>
          </a:bodyPr>
          <a:lstStyle/>
          <a:p>
            <a:r>
              <a:rPr lang="fr-FR" sz="2800" b="1" i="1" dirty="0" err="1"/>
              <a:t>Mucineux</a:t>
            </a:r>
            <a:r>
              <a:rPr lang="fr-FR" sz="2800" b="1" i="1" dirty="0"/>
              <a:t> HPVA, sans autre indication (SAI</a:t>
            </a:r>
            <a:r>
              <a:rPr lang="fr-FR" sz="2800" dirty="0"/>
              <a:t>)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841100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89126" y="365125"/>
            <a:ext cx="1704110" cy="5952548"/>
          </a:xfrm>
        </p:spPr>
        <p:txBody>
          <a:bodyPr>
            <a:normAutofit/>
          </a:bodyPr>
          <a:lstStyle/>
          <a:p>
            <a:r>
              <a:rPr lang="fr-FR" sz="2800" b="1" i="1" dirty="0" err="1"/>
              <a:t>Mucineux</a:t>
            </a:r>
            <a:r>
              <a:rPr lang="fr-FR" sz="2800" b="1" i="1" dirty="0"/>
              <a:t> HPVA, sans autre indication (SAI</a:t>
            </a:r>
            <a:r>
              <a:rPr lang="fr-FR" sz="2800" dirty="0"/>
              <a:t>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3236"/>
            <a:ext cx="8766549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ADÉNOCARCINOME ASSOCIÉ AU VPH </a:t>
            </a:r>
            <a:endParaRPr lang="fr-FR" sz="4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b="1" i="1" dirty="0" smtClean="0"/>
              <a:t>Type </a:t>
            </a:r>
            <a:r>
              <a:rPr lang="fr-FR" b="1" i="1" dirty="0"/>
              <a:t>intestinal HPVA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/>
              <a:t>        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• Cellules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à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gobelet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 • Cellules Entéro-endocrines (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ellules de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Paneth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b="1" i="1" dirty="0" smtClean="0"/>
              <a:t>A </a:t>
            </a:r>
            <a:r>
              <a:rPr lang="fr-FR" b="1" i="1" dirty="0"/>
              <a:t>cellules en bague à chaton HPVA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/>
              <a:t>      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•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Rare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b="1" i="1" dirty="0" smtClean="0">
                <a:solidFill>
                  <a:schemeClr val="accent5"/>
                </a:solidFill>
              </a:rPr>
              <a:t>NB: exclure les métastases</a:t>
            </a:r>
            <a:endParaRPr lang="fr-FR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16835" y="1995055"/>
            <a:ext cx="1884219" cy="4059381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Type intestinal</a:t>
            </a:r>
            <a:endParaRPr lang="fr-FR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84909"/>
            <a:ext cx="8859982" cy="569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451471" y="2855701"/>
            <a:ext cx="293907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Muqueuse vaginale et </a:t>
            </a:r>
            <a:r>
              <a:rPr lang="fr-FR" sz="1400" b="1" dirty="0" err="1"/>
              <a:t>exocervicale</a:t>
            </a:r>
            <a:r>
              <a:rPr lang="fr-FR" sz="1400" b="1" dirty="0"/>
              <a:t> </a:t>
            </a:r>
          </a:p>
          <a:p>
            <a:pPr algn="ctr"/>
            <a:r>
              <a:rPr lang="fr-FR" sz="1200" dirty="0"/>
              <a:t>coloration HES - Grossissement x 250</a:t>
            </a:r>
          </a:p>
        </p:txBody>
      </p:sp>
      <p:grpSp>
        <p:nvGrpSpPr>
          <p:cNvPr id="12291" name="Groupe 14"/>
          <p:cNvGrpSpPr>
            <a:grpSpLocks/>
          </p:cNvGrpSpPr>
          <p:nvPr/>
        </p:nvGrpSpPr>
        <p:grpSpPr bwMode="auto">
          <a:xfrm>
            <a:off x="4212210" y="40141"/>
            <a:ext cx="3394179" cy="2441442"/>
            <a:chOff x="7200279" y="1052736"/>
            <a:chExt cx="2554605" cy="3312368"/>
          </a:xfrm>
        </p:grpSpPr>
        <p:grpSp>
          <p:nvGrpSpPr>
            <p:cNvPr id="12293" name="Groupe 7"/>
            <p:cNvGrpSpPr>
              <a:grpSpLocks/>
            </p:cNvGrpSpPr>
            <p:nvPr/>
          </p:nvGrpSpPr>
          <p:grpSpPr bwMode="auto">
            <a:xfrm>
              <a:off x="7200279" y="1052736"/>
              <a:ext cx="216024" cy="3312368"/>
              <a:chOff x="8100392" y="1052736"/>
              <a:chExt cx="216024" cy="3312368"/>
            </a:xfrm>
          </p:grpSpPr>
          <p:sp>
            <p:nvSpPr>
              <p:cNvPr id="4" name="Accolade fermante 3"/>
              <p:cNvSpPr/>
              <p:nvPr/>
            </p:nvSpPr>
            <p:spPr>
              <a:xfrm>
                <a:off x="8101617" y="4004949"/>
                <a:ext cx="214246" cy="360155"/>
              </a:xfrm>
              <a:prstGeom prst="rightBrac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" name="Accolade fermante 4"/>
              <p:cNvSpPr/>
              <p:nvPr/>
            </p:nvSpPr>
            <p:spPr>
              <a:xfrm>
                <a:off x="8101617" y="3357729"/>
                <a:ext cx="214246" cy="503158"/>
              </a:xfrm>
              <a:prstGeom prst="rightBrac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" name="Accolade fermante 5"/>
              <p:cNvSpPr/>
              <p:nvPr/>
            </p:nvSpPr>
            <p:spPr>
              <a:xfrm>
                <a:off x="8101617" y="2565388"/>
                <a:ext cx="214246" cy="719251"/>
              </a:xfrm>
              <a:prstGeom prst="rightBrac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" name="Accolade fermante 6"/>
              <p:cNvSpPr/>
              <p:nvPr/>
            </p:nvSpPr>
            <p:spPr>
              <a:xfrm>
                <a:off x="8101617" y="1052736"/>
                <a:ext cx="214246" cy="1439561"/>
              </a:xfrm>
              <a:prstGeom prst="rightBrac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2294" name="Groupe 13"/>
            <p:cNvGrpSpPr>
              <a:grpSpLocks/>
            </p:cNvGrpSpPr>
            <p:nvPr/>
          </p:nvGrpSpPr>
          <p:grpSpPr bwMode="auto">
            <a:xfrm>
              <a:off x="7396785" y="1600072"/>
              <a:ext cx="2358099" cy="2753305"/>
              <a:chOff x="7396785" y="1600072"/>
              <a:chExt cx="2358099" cy="2753305"/>
            </a:xfrm>
          </p:grpSpPr>
          <p:sp>
            <p:nvSpPr>
              <p:cNvPr id="12295" name="ZoneTexte 9"/>
              <p:cNvSpPr txBox="1">
                <a:spLocks noChangeArrowheads="1"/>
              </p:cNvSpPr>
              <p:nvPr/>
            </p:nvSpPr>
            <p:spPr bwMode="auto">
              <a:xfrm>
                <a:off x="7396785" y="1600072"/>
                <a:ext cx="2358099" cy="3758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200" dirty="0"/>
                  <a:t>Cellules superficielles</a:t>
                </a:r>
              </a:p>
            </p:txBody>
          </p:sp>
          <p:sp>
            <p:nvSpPr>
              <p:cNvPr id="12296" name="ZoneTexte 10"/>
              <p:cNvSpPr txBox="1">
                <a:spLocks noChangeArrowheads="1"/>
              </p:cNvSpPr>
              <p:nvPr/>
            </p:nvSpPr>
            <p:spPr bwMode="auto">
              <a:xfrm>
                <a:off x="7396785" y="2689796"/>
                <a:ext cx="1494089" cy="3758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1200" dirty="0"/>
                  <a:t>Cellules intermédiaires</a:t>
                </a:r>
              </a:p>
            </p:txBody>
          </p:sp>
          <p:sp>
            <p:nvSpPr>
              <p:cNvPr id="12297" name="ZoneTexte 11"/>
              <p:cNvSpPr txBox="1">
                <a:spLocks noChangeArrowheads="1"/>
              </p:cNvSpPr>
              <p:nvPr/>
            </p:nvSpPr>
            <p:spPr bwMode="auto">
              <a:xfrm>
                <a:off x="7401406" y="3367602"/>
                <a:ext cx="2247029" cy="3758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200" dirty="0"/>
                  <a:t>Cellules parabasales</a:t>
                </a:r>
              </a:p>
            </p:txBody>
          </p:sp>
          <p:sp>
            <p:nvSpPr>
              <p:cNvPr id="12298" name="ZoneTexte 12"/>
              <p:cNvSpPr txBox="1">
                <a:spLocks noChangeArrowheads="1"/>
              </p:cNvSpPr>
              <p:nvPr/>
            </p:nvSpPr>
            <p:spPr bwMode="auto">
              <a:xfrm>
                <a:off x="7396785" y="3977565"/>
                <a:ext cx="2302564" cy="3758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200" dirty="0"/>
                  <a:t>Cellules basales</a:t>
                </a:r>
              </a:p>
            </p:txBody>
          </p:sp>
        </p:grpSp>
      </p:grpSp>
      <p:pic>
        <p:nvPicPr>
          <p:cNvPr id="12292" name="Picture 17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1688683" y="40141"/>
            <a:ext cx="2483767" cy="285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5E2AB7F8-72DC-4446-9A06-5DD377702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10000" contrast="40000"/>
          </a:blip>
          <a:srcRect t="-1440" r="40113"/>
          <a:stretch/>
        </p:blipFill>
        <p:spPr bwMode="auto">
          <a:xfrm>
            <a:off x="7464152" y="0"/>
            <a:ext cx="2530864" cy="287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1D7E119-F19D-654E-9B3E-8B1BECCB8B68}"/>
              </a:ext>
            </a:extLst>
          </p:cNvPr>
          <p:cNvSpPr/>
          <p:nvPr/>
        </p:nvSpPr>
        <p:spPr>
          <a:xfrm>
            <a:off x="6912405" y="2911865"/>
            <a:ext cx="3634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Endocol </a:t>
            </a:r>
          </a:p>
          <a:p>
            <a:pPr algn="ctr"/>
            <a:r>
              <a:rPr lang="fr-FR" sz="1400" dirty="0"/>
              <a:t>(</a:t>
            </a:r>
            <a:r>
              <a:rPr lang="fr-FR" sz="1200" dirty="0"/>
              <a:t>Coloration HES - Grossissement x 400</a:t>
            </a:r>
            <a:r>
              <a:rPr lang="fr-FR" sz="1400" dirty="0"/>
              <a:t>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6522A550-FBA7-EF44-B451-2464351E1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0000" contrast="10000"/>
          </a:blip>
          <a:srcRect t="-395" r="29703"/>
          <a:stretch/>
        </p:blipFill>
        <p:spPr bwMode="auto">
          <a:xfrm>
            <a:off x="7464152" y="3623219"/>
            <a:ext cx="2408046" cy="22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ebapps.fundp.ac.be/umdb/histohuma/histohuma/img/tmp/xiv_23.jpg">
            <a:extLst>
              <a:ext uri="{FF2B5EF4-FFF2-40B4-BE49-F238E27FC236}">
                <a16:creationId xmlns:a16="http://schemas.microsoft.com/office/drawing/2014/main" xmlns="" id="{41940780-21AC-8F48-AB5A-B2DCFE7C1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</a:blip>
          <a:srcRect l="15880" t="1553" r="19950" b="10831"/>
          <a:stretch/>
        </p:blipFill>
        <p:spPr bwMode="auto">
          <a:xfrm>
            <a:off x="1706212" y="3488365"/>
            <a:ext cx="2530863" cy="224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5F6737-8BFA-834C-9591-312210B32776}"/>
              </a:ext>
            </a:extLst>
          </p:cNvPr>
          <p:cNvSpPr/>
          <p:nvPr/>
        </p:nvSpPr>
        <p:spPr>
          <a:xfrm>
            <a:off x="1406072" y="5815675"/>
            <a:ext cx="3048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Endocol </a:t>
            </a:r>
          </a:p>
          <a:p>
            <a:pPr algn="ctr"/>
            <a:r>
              <a:rPr lang="fr-FR" sz="1600" dirty="0"/>
              <a:t>(</a:t>
            </a:r>
            <a:r>
              <a:rPr lang="fr-FR" sz="1200" dirty="0"/>
              <a:t>Coloration HES - G x 200</a:t>
            </a:r>
            <a:r>
              <a:rPr lang="fr-FR" sz="1600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8A8A6B-F668-B74F-8DD6-555D49B2AD7E}"/>
              </a:ext>
            </a:extLst>
          </p:cNvPr>
          <p:cNvSpPr/>
          <p:nvPr/>
        </p:nvSpPr>
        <p:spPr>
          <a:xfrm>
            <a:off x="7682136" y="5873219"/>
            <a:ext cx="185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/>
              <a:t>Zone de jonction </a:t>
            </a:r>
          </a:p>
          <a:p>
            <a:pPr algn="ctr"/>
            <a:r>
              <a:rPr lang="fr-FR" sz="1400" dirty="0"/>
              <a:t>(faible grossissement) </a:t>
            </a:r>
          </a:p>
        </p:txBody>
      </p:sp>
    </p:spTree>
    <p:extLst>
      <p:ext uri="{BB962C8B-B14F-4D97-AF65-F5344CB8AC3E}">
        <p14:creationId xmlns:p14="http://schemas.microsoft.com/office/powerpoint/2010/main" val="13126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75272" y="365125"/>
            <a:ext cx="1662545" cy="5811838"/>
          </a:xfrm>
        </p:spPr>
        <p:txBody>
          <a:bodyPr>
            <a:normAutofit/>
          </a:bodyPr>
          <a:lstStyle/>
          <a:p>
            <a:r>
              <a:rPr lang="fr-FR" sz="2800" b="1" dirty="0"/>
              <a:t>Type intestinal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8818418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ADÉNOCARCINOME ASSOCIÉ AU VPH </a:t>
            </a:r>
            <a:endParaRPr lang="fr-FR" sz="4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10799618" cy="49317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b="1" i="1" dirty="0"/>
              <a:t>Carcinome invasif stratifié producteur de mucine (ISMC) (carcinome </a:t>
            </a:r>
            <a:r>
              <a:rPr lang="fr-FR" b="1" i="1" dirty="0" err="1"/>
              <a:t>mucosécrétant</a:t>
            </a:r>
            <a:r>
              <a:rPr lang="fr-FR" b="1" i="1" dirty="0"/>
              <a:t> stratifié) </a:t>
            </a:r>
            <a:endParaRPr lang="fr-FR" b="1" i="1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fr-FR" dirty="0"/>
              <a:t> </a:t>
            </a:r>
            <a:r>
              <a:rPr lang="fr-FR" dirty="0" smtClean="0"/>
              <a:t>       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- d’invasion précoce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 - Ressemble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à un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adénocarcinome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peu différencié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 - Amas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ou nids de cellules bien délimités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 - Composés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de cellules avec mucus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intracytoplasmique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  - Plus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mauvais pronostic parmi les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HPVA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91054" y="365125"/>
            <a:ext cx="3262745" cy="5827857"/>
          </a:xfrm>
        </p:spPr>
        <p:txBody>
          <a:bodyPr>
            <a:normAutofit/>
          </a:bodyPr>
          <a:lstStyle/>
          <a:p>
            <a:r>
              <a:rPr lang="fr-FR" sz="2800" b="1" i="1" dirty="0"/>
              <a:t>Carcinome invasif stratifié producteur de mucine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73" y="872836"/>
            <a:ext cx="6899563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48800" y="365125"/>
            <a:ext cx="2396836" cy="6007966"/>
          </a:xfrm>
        </p:spPr>
        <p:txBody>
          <a:bodyPr>
            <a:normAutofit/>
          </a:bodyPr>
          <a:lstStyle/>
          <a:p>
            <a:r>
              <a:rPr lang="fr-FR" sz="2800" b="1" i="1" dirty="0"/>
              <a:t>Carcinome invasif stratifié producteur de mucine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236" y="720436"/>
            <a:ext cx="8135831" cy="59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28908" y="365125"/>
            <a:ext cx="2563091" cy="5509202"/>
          </a:xfrm>
        </p:spPr>
        <p:txBody>
          <a:bodyPr>
            <a:normAutofit/>
          </a:bodyPr>
          <a:lstStyle/>
          <a:p>
            <a:r>
              <a:rPr lang="fr-FR" sz="2800" b="1" i="1" dirty="0"/>
              <a:t>Carcinome invasif stratifié producteur de mucine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91" y="365125"/>
            <a:ext cx="848986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ADENOCARCINOMA IN-SITU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413164"/>
            <a:ext cx="10965873" cy="522316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Prolifération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glandulaire confinée à l’épithélium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cervical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Surface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ou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cryptes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- Typiquement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visible au niveau de la zone de jonction , mais pas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 toujours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- Noyaux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allongés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hyperchromatiques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et tassés les uns contre les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   autres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- Très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nombreuses mitoses apicales et apoptoses niveau basal</a:t>
            </a:r>
          </a:p>
        </p:txBody>
      </p:sp>
    </p:spTree>
    <p:extLst>
      <p:ext uri="{BB962C8B-B14F-4D97-AF65-F5344CB8AC3E}">
        <p14:creationId xmlns:p14="http://schemas.microsoft.com/office/powerpoint/2010/main" val="6600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507288" cy="994122"/>
          </a:xfrm>
        </p:spPr>
        <p:txBody>
          <a:bodyPr/>
          <a:lstStyle/>
          <a:p>
            <a:r>
              <a:rPr lang="fr-FR" b="1">
                <a:latin typeface="Arial" pitchFamily="34" charset="0"/>
                <a:cs typeface="Arial" pitchFamily="34" charset="0"/>
              </a:rPr>
              <a:t>INTERPRETATION/RESULTATS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8255" y="1268760"/>
            <a:ext cx="10626435" cy="53285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Lésion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glandulaire 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caractérisée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par des anomalies 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nucléaires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plus importantes que celles vues dans les atypies glandulaires 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réactionnelles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         – 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Pluristratificationépithéliale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fr-FR" sz="2400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         – </a:t>
            </a:r>
            <a:r>
              <a:rPr lang="fr-FR" sz="2400" dirty="0" err="1" smtClean="0">
                <a:latin typeface="Comic Sans MS" charset="0"/>
                <a:ea typeface="Comic Sans MS" charset="0"/>
                <a:cs typeface="Comic Sans MS" charset="0"/>
              </a:rPr>
              <a:t>Hyperchromatisme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400" dirty="0" err="1" smtClean="0">
                <a:latin typeface="Comic Sans MS" charset="0"/>
                <a:ea typeface="Comic Sans MS" charset="0"/>
                <a:cs typeface="Comic Sans MS" charset="0"/>
              </a:rPr>
              <a:t>nucléaire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fr-FR" sz="2400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         – Aspect papillaire ou 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cribriforme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– Mitoses </a:t>
            </a:r>
          </a:p>
          <a:p>
            <a:pPr>
              <a:lnSpc>
                <a:spcPct val="160000"/>
              </a:lnSpc>
            </a:pP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Précèdent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l’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adénocarcinome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in situ</a:t>
            </a:r>
          </a:p>
          <a:p>
            <a:pPr>
              <a:lnSpc>
                <a:spcPct val="160000"/>
              </a:lnSpc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L’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adénocarcinome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in situ surviendrait de 10 à 15 ans avant l’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adénocarcinome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invasif (l’invasion est souvent difficile à affirmer) </a:t>
            </a:r>
          </a:p>
          <a:p>
            <a:pPr>
              <a:lnSpc>
                <a:spcPct val="160000"/>
              </a:lnSpc>
            </a:pP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Rôle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des HPV </a:t>
            </a:r>
            <a:r>
              <a:rPr lang="fr-FR" sz="2400" dirty="0" err="1">
                <a:latin typeface="Comic Sans MS" charset="0"/>
                <a:ea typeface="Comic Sans MS" charset="0"/>
                <a:cs typeface="Comic Sans MS" charset="0"/>
              </a:rPr>
              <a:t>oncogènes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 (HPV18) </a:t>
            </a:r>
          </a:p>
        </p:txBody>
      </p:sp>
    </p:spTree>
    <p:extLst>
      <p:ext uri="{BB962C8B-B14F-4D97-AF65-F5344CB8AC3E}">
        <p14:creationId xmlns:p14="http://schemas.microsoft.com/office/powerpoint/2010/main" val="6677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04217" y="365125"/>
            <a:ext cx="2369127" cy="6049530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chemeClr val="accent5"/>
                </a:solidFill>
              </a:rPr>
              <a:t>AIS</a:t>
            </a:r>
            <a:r>
              <a:rPr lang="fr-FR" sz="2400" dirty="0"/>
              <a:t> = Distribution </a:t>
            </a:r>
            <a:r>
              <a:rPr lang="fr-FR" sz="2400" dirty="0" smtClean="0"/>
              <a:t>en miroir </a:t>
            </a:r>
            <a:r>
              <a:rPr lang="fr-FR" sz="2400" dirty="0"/>
              <a:t>de celle des « glandes » endocervicales normales Examen faible grossissement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64" y="651164"/>
            <a:ext cx="8498128" cy="59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04217" y="365125"/>
            <a:ext cx="2369127" cy="6049530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chemeClr val="accent5"/>
                </a:solidFill>
              </a:rPr>
              <a:t>AIS</a:t>
            </a:r>
            <a:r>
              <a:rPr lang="fr-FR" sz="2400" dirty="0"/>
              <a:t> = Distribution </a:t>
            </a:r>
            <a:r>
              <a:rPr lang="fr-FR" sz="2400" dirty="0" smtClean="0"/>
              <a:t>en miroir </a:t>
            </a:r>
            <a:r>
              <a:rPr lang="fr-FR" sz="2400" dirty="0"/>
              <a:t>de celle des « glandes » endocervicales normales Examen faible grossissement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927" y="365124"/>
            <a:ext cx="8215745" cy="61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1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17528" y="365125"/>
            <a:ext cx="3338946" cy="560618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Adénocarcinome in situ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27" y="1025236"/>
            <a:ext cx="7162800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RAPPEL HISTOLOGIQUE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091" y="1496292"/>
            <a:ext cx="7942533" cy="52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19855" y="365125"/>
            <a:ext cx="2272145" cy="5633893"/>
          </a:xfrm>
        </p:spPr>
        <p:txBody>
          <a:bodyPr>
            <a:noAutofit/>
          </a:bodyPr>
          <a:lstStyle/>
          <a:p>
            <a:r>
              <a:rPr lang="fr-FR" sz="2800" dirty="0"/>
              <a:t>Utilisation des biomarqueurs P16/Ki67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982" y="0"/>
            <a:ext cx="8617528" cy="65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37964" y="365125"/>
            <a:ext cx="2757054" cy="6188075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Adénocarcinome invasif </a:t>
            </a:r>
            <a:r>
              <a:rPr lang="fr-FR" sz="2800" dirty="0"/>
              <a:t>= confluence glandulaire (par exemple </a:t>
            </a:r>
            <a:r>
              <a:rPr lang="fr-FR" sz="2800" dirty="0" err="1"/>
              <a:t>cribriforme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803564"/>
            <a:ext cx="8169556" cy="59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40982" y="365125"/>
            <a:ext cx="2951018" cy="5232111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Adénocarcinome </a:t>
            </a:r>
            <a:r>
              <a:rPr lang="fr-FR" sz="2400" b="1" dirty="0"/>
              <a:t>invasif </a:t>
            </a:r>
            <a:r>
              <a:rPr lang="fr-FR" sz="2400" dirty="0"/>
              <a:t>= La densité des glandes dépasse celle attendue pour </a:t>
            </a:r>
            <a:r>
              <a:rPr lang="fr-FR" sz="2400" dirty="0" smtClean="0"/>
              <a:t>l'AIS.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6" y="365126"/>
            <a:ext cx="8886056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DIAGNOSTICS DIFFÉRENTIELS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Métaplasie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tubo-endométrioide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Endométriose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Hyperplasie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microglandulaire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Carcinome endométrial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Autres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carcinomes métastatiques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Adénocarcinomes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cervicaux HPV-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indépendents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6364" y="365125"/>
            <a:ext cx="11277600" cy="1325563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Comic Sans MS" charset="0"/>
                <a:ea typeface="Comic Sans MS" charset="0"/>
                <a:cs typeface="Comic Sans MS" charset="0"/>
              </a:rPr>
              <a:t>METAPLASIE TUBO-ENDOMETRIOIDE</a:t>
            </a:r>
            <a:endParaRPr lang="fr-FR" sz="40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20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%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conisations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, ~60% hystérectomies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Associée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à des procédures antérieures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(LEEP)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Épithélium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cylindrique sans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mucus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Noyaux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allongés en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cigares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Mitoses possibles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Stroma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desmoplastique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réactionnel</a:t>
            </a:r>
          </a:p>
        </p:txBody>
      </p:sp>
    </p:spTree>
    <p:extLst>
      <p:ext uri="{BB962C8B-B14F-4D97-AF65-F5344CB8AC3E}">
        <p14:creationId xmlns:p14="http://schemas.microsoft.com/office/powerpoint/2010/main" val="18563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5145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Comic Sans MS" charset="0"/>
                <a:ea typeface="Comic Sans MS" charset="0"/>
                <a:cs typeface="Comic Sans MS" charset="0"/>
              </a:rPr>
              <a:t>METAPLASIE </a:t>
            </a:r>
            <a:r>
              <a:rPr lang="fr-FR" sz="4000" b="1" dirty="0" smtClean="0">
                <a:latin typeface="Comic Sans MS" charset="0"/>
                <a:ea typeface="Comic Sans MS" charset="0"/>
                <a:cs typeface="Comic Sans MS" charset="0"/>
              </a:rPr>
              <a:t>TUBO-ENDOMETRIOIDE</a:t>
            </a:r>
            <a:endParaRPr lang="fr-FR" sz="40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Morphologie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tubaire: Ciliation et cellules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sécrétoires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Chromatine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de distribution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uniforme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Préservation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de la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polarité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i="1" dirty="0" smtClean="0">
                <a:solidFill>
                  <a:schemeClr val="accent1"/>
                </a:solidFill>
                <a:latin typeface="Comic Sans MS" charset="0"/>
                <a:ea typeface="Comic Sans MS" charset="0"/>
                <a:cs typeface="Comic Sans MS" charset="0"/>
              </a:rPr>
              <a:t>P16 négatif</a:t>
            </a:r>
            <a:endParaRPr lang="fr-FR" i="1" dirty="0">
              <a:solidFill>
                <a:schemeClr val="accent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77745" y="365125"/>
            <a:ext cx="2992583" cy="5661602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Comic Sans MS" charset="0"/>
                <a:ea typeface="Comic Sans MS" charset="0"/>
                <a:cs typeface="Comic Sans MS" charset="0"/>
              </a:rPr>
              <a:t>Métaplasie </a:t>
            </a:r>
            <a:r>
              <a:rPr lang="fr-FR" sz="2800" dirty="0" err="1" smtClean="0">
                <a:latin typeface="Comic Sans MS" charset="0"/>
                <a:ea typeface="Comic Sans MS" charset="0"/>
                <a:cs typeface="Comic Sans MS" charset="0"/>
              </a:rPr>
              <a:t>tubo-endométrioide</a:t>
            </a:r>
            <a:endParaRPr lang="fr-FR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745" y="484908"/>
            <a:ext cx="8160329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ENDOMETRIOSE CERVICALE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&lt;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1% des cas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d’endométriose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Antécédent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de grossesse ou de curettage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endométrial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Habituellement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superficielle; peut être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transmurale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Symptômes dans~50%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Cytologie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anormale</a:t>
            </a:r>
          </a:p>
        </p:txBody>
      </p:sp>
    </p:spTree>
    <p:extLst>
      <p:ext uri="{BB962C8B-B14F-4D97-AF65-F5344CB8AC3E}">
        <p14:creationId xmlns:p14="http://schemas.microsoft.com/office/powerpoint/2010/main" val="94311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omic Sans MS" charset="0"/>
                <a:ea typeface="Comic Sans MS" charset="0"/>
                <a:cs typeface="Comic Sans MS" charset="0"/>
              </a:rPr>
              <a:t>ENDOMETRIOSE CERVICALE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02927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Epithélium cylindrique sans mucus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Noyaux allongés en cigare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Mitoses possibles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Chromatine uniforme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Préservation de la polarité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Stroma de type endométrial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Sidérophages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620000" y="2549235"/>
            <a:ext cx="4142508" cy="2161310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P16 </a:t>
            </a:r>
            <a:r>
              <a:rPr lang="fr-FR" dirty="0" smtClean="0">
                <a:solidFill>
                  <a:schemeClr val="accent1"/>
                </a:solidFill>
              </a:rPr>
              <a:t>Négative</a:t>
            </a:r>
            <a:endParaRPr lang="fr-FR" dirty="0">
              <a:solidFill>
                <a:schemeClr val="accent1"/>
              </a:solidFill>
            </a:endParaRPr>
          </a:p>
          <a:p>
            <a:r>
              <a:rPr lang="fr-FR" dirty="0">
                <a:solidFill>
                  <a:schemeClr val="accent1"/>
                </a:solidFill>
              </a:rPr>
              <a:t>BCL2 positive</a:t>
            </a:r>
          </a:p>
          <a:p>
            <a:r>
              <a:rPr lang="fr-FR" dirty="0">
                <a:solidFill>
                  <a:schemeClr val="accent1"/>
                </a:solidFill>
              </a:rPr>
              <a:t>ER positive</a:t>
            </a:r>
          </a:p>
          <a:p>
            <a:r>
              <a:rPr lang="fr-FR" dirty="0">
                <a:solidFill>
                  <a:schemeClr val="accent1"/>
                </a:solidFill>
              </a:rPr>
              <a:t>VIM positive</a:t>
            </a:r>
          </a:p>
        </p:txBody>
      </p:sp>
    </p:spTree>
    <p:extLst>
      <p:ext uri="{BB962C8B-B14F-4D97-AF65-F5344CB8AC3E}">
        <p14:creationId xmlns:p14="http://schemas.microsoft.com/office/powerpoint/2010/main" val="6043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96400" y="365126"/>
            <a:ext cx="2798618" cy="5523056"/>
          </a:xfrm>
        </p:spPr>
        <p:txBody>
          <a:bodyPr>
            <a:normAutofit/>
          </a:bodyPr>
          <a:lstStyle/>
          <a:p>
            <a:r>
              <a:rPr lang="fr-FR" sz="2800" b="1" dirty="0"/>
              <a:t>ENDOMETRIOSE CERVICALE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965" y="498764"/>
            <a:ext cx="8049490" cy="567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e 7"/>
          <p:cNvGrpSpPr>
            <a:grpSpLocks/>
          </p:cNvGrpSpPr>
          <p:nvPr/>
        </p:nvGrpSpPr>
        <p:grpSpPr bwMode="auto">
          <a:xfrm>
            <a:off x="1703512" y="695102"/>
            <a:ext cx="6979180" cy="1438246"/>
            <a:chOff x="179514" y="947911"/>
            <a:chExt cx="6979181" cy="1472978"/>
          </a:xfrm>
        </p:grpSpPr>
        <p:pic>
          <p:nvPicPr>
            <p:cNvPr id="54278" name="Picture 3" descr="D:\anapath\Topo FCV\photos\Nouveau dossier (2)\DSC02010.JPG"/>
            <p:cNvPicPr>
              <a:picLocks noChangeAspect="1" noChangeArrowheads="1"/>
            </p:cNvPicPr>
            <p:nvPr/>
          </p:nvPicPr>
          <p:blipFill>
            <a:blip r:embed="rId2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5194941" y="947911"/>
              <a:ext cx="1963754" cy="1472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9" name="Picture 4" descr="D:\anapath\Topo FCV\photos\Nouveau dossier (2)\DSC02013.JPG"/>
            <p:cNvPicPr>
              <a:picLocks noChangeAspect="1" noChangeArrowheads="1"/>
            </p:cNvPicPr>
            <p:nvPr/>
          </p:nvPicPr>
          <p:blipFill>
            <a:blip r:embed="rId3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2245525" y="947912"/>
              <a:ext cx="1963746" cy="1472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0" name="Picture 3" descr="D:\anapath\Topo FCV\photos\Nouveau dossier (2)\DSC02012.JPG"/>
            <p:cNvPicPr>
              <a:picLocks noChangeAspect="1" noChangeArrowheads="1"/>
            </p:cNvPicPr>
            <p:nvPr/>
          </p:nvPicPr>
          <p:blipFill>
            <a:blip r:embed="rId4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179514" y="947912"/>
              <a:ext cx="1963746" cy="1472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75" name="Picture 2" descr="D:\anapath\Topo FCV\photos\Nouveau dossier (2)\DSC02011.JPG"/>
          <p:cNvPicPr>
            <a:picLocks noChangeAspect="1" noChangeArrowheads="1"/>
          </p:cNvPicPr>
          <p:nvPr/>
        </p:nvPicPr>
        <p:blipFill>
          <a:blip r:embed="rId5">
            <a:lum bright="30000" contrast="30000"/>
          </a:blip>
          <a:srcRect/>
          <a:stretch>
            <a:fillRect/>
          </a:stretch>
        </p:blipFill>
        <p:spPr bwMode="auto">
          <a:xfrm>
            <a:off x="8726395" y="665268"/>
            <a:ext cx="1964201" cy="14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ZoneTexte 2"/>
          <p:cNvSpPr txBox="1">
            <a:spLocks noChangeArrowheads="1"/>
          </p:cNvSpPr>
          <p:nvPr/>
        </p:nvSpPr>
        <p:spPr bwMode="auto">
          <a:xfrm>
            <a:off x="1524001" y="0"/>
            <a:ext cx="420926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Cellule superficielle </a:t>
            </a:r>
          </a:p>
          <a:p>
            <a:pPr algn="ctr"/>
            <a:r>
              <a:rPr lang="fr-FR" sz="1200" dirty="0"/>
              <a:t>(taille = 35-60 </a:t>
            </a:r>
            <a:r>
              <a:rPr lang="fr-FR" sz="1200" dirty="0">
                <a:sym typeface="Symbol" pitchFamily="18" charset="2"/>
              </a:rPr>
              <a:t>m / noyau = 5 m) </a:t>
            </a:r>
            <a:endParaRPr lang="fr-FR" sz="1200" dirty="0"/>
          </a:p>
        </p:txBody>
      </p:sp>
      <p:sp>
        <p:nvSpPr>
          <p:cNvPr id="54277" name="ZoneTexte 7"/>
          <p:cNvSpPr txBox="1">
            <a:spLocks noChangeArrowheads="1"/>
          </p:cNvSpPr>
          <p:nvPr/>
        </p:nvSpPr>
        <p:spPr bwMode="auto">
          <a:xfrm>
            <a:off x="6718938" y="-1"/>
            <a:ext cx="397165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Cellule intermédiaire </a:t>
            </a:r>
          </a:p>
          <a:p>
            <a:pPr algn="ctr"/>
            <a:r>
              <a:rPr lang="fr-FR" sz="1200" dirty="0"/>
              <a:t>(taille = 20-35 </a:t>
            </a:r>
            <a:r>
              <a:rPr lang="fr-FR" sz="1200" dirty="0">
                <a:sym typeface="Symbol" pitchFamily="18" charset="2"/>
              </a:rPr>
              <a:t>m / noyau = 6-9 m) </a:t>
            </a:r>
            <a:endParaRPr lang="fr-FR" sz="1200" dirty="0"/>
          </a:p>
        </p:txBody>
      </p:sp>
      <p:pic>
        <p:nvPicPr>
          <p:cNvPr id="9" name="Picture 4" descr="D:\anapath\Topo FCV\photos\Nouveau dossier (2)\DSC02009.JPG">
            <a:extLst>
              <a:ext uri="{FF2B5EF4-FFF2-40B4-BE49-F238E27FC236}">
                <a16:creationId xmlns:a16="http://schemas.microsoft.com/office/drawing/2014/main" xmlns="" id="{9148F5DA-7FF5-9943-99C5-9FF71FE2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30000" contrast="40000"/>
          </a:blip>
          <a:srcRect/>
          <a:stretch>
            <a:fillRect/>
          </a:stretch>
        </p:blipFill>
        <p:spPr bwMode="auto">
          <a:xfrm>
            <a:off x="2300661" y="3304591"/>
            <a:ext cx="1692090" cy="12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anapath\Topo FCV\photos\Nouveau dossier (2)\DSC02007.JPG">
            <a:extLst>
              <a:ext uri="{FF2B5EF4-FFF2-40B4-BE49-F238E27FC236}">
                <a16:creationId xmlns:a16="http://schemas.microsoft.com/office/drawing/2014/main" xmlns="" id="{C7C5C163-3E8C-3E43-BD67-2924AE6D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30000" contrast="40000"/>
          </a:blip>
          <a:srcRect/>
          <a:stretch>
            <a:fillRect/>
          </a:stretch>
        </p:blipFill>
        <p:spPr bwMode="auto">
          <a:xfrm>
            <a:off x="8082548" y="3305848"/>
            <a:ext cx="1882404" cy="134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A93CB9-4C9B-3745-930F-5A07D30A2966}"/>
              </a:ext>
            </a:extLst>
          </p:cNvPr>
          <p:cNvSpPr/>
          <p:nvPr/>
        </p:nvSpPr>
        <p:spPr>
          <a:xfrm>
            <a:off x="1524000" y="2592962"/>
            <a:ext cx="3245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Cellule parabasale</a:t>
            </a:r>
          </a:p>
          <a:p>
            <a:pPr algn="ctr"/>
            <a:r>
              <a:rPr lang="fr-FR" sz="1200" dirty="0"/>
              <a:t>(taille = 15-25 </a:t>
            </a:r>
            <a:r>
              <a:rPr lang="fr-FR" sz="1200" dirty="0">
                <a:sym typeface="Symbol" pitchFamily="18" charset="2"/>
              </a:rPr>
              <a:t>m / noyau = 8-9 m)</a:t>
            </a:r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951B00-F540-FE41-B505-ECC4819E03C0}"/>
              </a:ext>
            </a:extLst>
          </p:cNvPr>
          <p:cNvSpPr/>
          <p:nvPr/>
        </p:nvSpPr>
        <p:spPr>
          <a:xfrm>
            <a:off x="7320135" y="2609413"/>
            <a:ext cx="3407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Cellule basale</a:t>
            </a:r>
          </a:p>
          <a:p>
            <a:pPr algn="ctr"/>
            <a:r>
              <a:rPr lang="fr-FR" sz="1200" dirty="0"/>
              <a:t>(taille = 13-20 </a:t>
            </a:r>
            <a:r>
              <a:rPr lang="fr-FR" sz="1200" dirty="0">
                <a:sym typeface="Symbol" pitchFamily="18" charset="2"/>
              </a:rPr>
              <a:t>m / noyau = 9-10 m)</a:t>
            </a:r>
            <a:endParaRPr lang="fr-FR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FA357E-C4A4-D44E-A600-BCCFB1B7C8E7}"/>
              </a:ext>
            </a:extLst>
          </p:cNvPr>
          <p:cNvSpPr/>
          <p:nvPr/>
        </p:nvSpPr>
        <p:spPr>
          <a:xfrm>
            <a:off x="1524000" y="4853163"/>
            <a:ext cx="36346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Cellules de l'endocol </a:t>
            </a:r>
          </a:p>
          <a:p>
            <a:pPr algn="ctr"/>
            <a:r>
              <a:rPr lang="fr-FR" sz="1200" dirty="0"/>
              <a:t> (frottis conventionnel - Grossissement x 400)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91AAAD7-9765-AF49-8A71-79A5B89E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9519" y="5522453"/>
            <a:ext cx="1723010" cy="129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8C7792EA-A196-5947-B8C4-FCD78A4F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1979" y="5437939"/>
            <a:ext cx="1835886" cy="137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G:\DCIM\101MSDCF\DSC01913.JPG">
            <a:extLst>
              <a:ext uri="{FF2B5EF4-FFF2-40B4-BE49-F238E27FC236}">
                <a16:creationId xmlns:a16="http://schemas.microsoft.com/office/drawing/2014/main" xmlns="" id="{9DF13958-8965-1147-9079-FEB81F167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lum bright="30000" contrast="40000"/>
          </a:blip>
          <a:srcRect l="12825" t="13714"/>
          <a:stretch/>
        </p:blipFill>
        <p:spPr bwMode="auto">
          <a:xfrm>
            <a:off x="8598310" y="5448258"/>
            <a:ext cx="2011614" cy="137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:\DCIM\101MSDCF\DSC02198.JPG">
            <a:extLst>
              <a:ext uri="{FF2B5EF4-FFF2-40B4-BE49-F238E27FC236}">
                <a16:creationId xmlns:a16="http://schemas.microsoft.com/office/drawing/2014/main" xmlns="" id="{2A8586D4-FA8C-1147-B035-77CC312C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20000" contrast="40000"/>
          </a:blip>
          <a:srcRect/>
          <a:stretch>
            <a:fillRect/>
          </a:stretch>
        </p:blipFill>
        <p:spPr bwMode="auto">
          <a:xfrm>
            <a:off x="6784498" y="5436604"/>
            <a:ext cx="1835696" cy="137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C25CE87C-1A4A-A24D-9B98-B0E2F12FF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622" y="4876595"/>
            <a:ext cx="35323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Cellules </a:t>
            </a:r>
            <a:r>
              <a:rPr lang="fr-FR" sz="1600" b="1" dirty="0" err="1"/>
              <a:t>métaplasiques</a:t>
            </a:r>
            <a:r>
              <a:rPr lang="fr-FR" sz="1600" b="1" dirty="0"/>
              <a:t> immatures</a:t>
            </a:r>
          </a:p>
          <a:p>
            <a:pPr algn="ctr"/>
            <a:r>
              <a:rPr lang="fr-FR" sz="1200" dirty="0"/>
              <a:t>(Grossissement x 400)</a:t>
            </a:r>
            <a:endParaRPr lang="fr-FR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42C8C3-7338-5B4F-9D76-3968084EDCB6}"/>
              </a:ext>
            </a:extLst>
          </p:cNvPr>
          <p:cNvSpPr/>
          <p:nvPr/>
        </p:nvSpPr>
        <p:spPr>
          <a:xfrm>
            <a:off x="6784499" y="6626741"/>
            <a:ext cx="761747" cy="24622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immatures</a:t>
            </a:r>
            <a:endParaRPr lang="fr-FR" sz="1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7A575AC-E9C0-144E-9B35-1A95F74DB66A}"/>
              </a:ext>
            </a:extLst>
          </p:cNvPr>
          <p:cNvSpPr/>
          <p:nvPr/>
        </p:nvSpPr>
        <p:spPr>
          <a:xfrm>
            <a:off x="9984432" y="6590464"/>
            <a:ext cx="625492" cy="24622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matures</a:t>
            </a:r>
            <a:endParaRPr lang="fr-FR" sz="1000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9E2F2D71-5498-784B-8DD9-AD5BECCE4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l="24732" t="21002" r="13927" b="20277"/>
          <a:stretch/>
        </p:blipFill>
        <p:spPr bwMode="auto">
          <a:xfrm>
            <a:off x="4980956" y="3320991"/>
            <a:ext cx="1963747" cy="14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47136B-A47B-8A47-8D28-9890803C3A97}"/>
              </a:ext>
            </a:extLst>
          </p:cNvPr>
          <p:cNvSpPr/>
          <p:nvPr/>
        </p:nvSpPr>
        <p:spPr>
          <a:xfrm>
            <a:off x="4293583" y="2622832"/>
            <a:ext cx="3407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Cellules endométriales</a:t>
            </a:r>
          </a:p>
          <a:p>
            <a:pPr algn="ctr"/>
            <a:r>
              <a:rPr lang="fr-FR" sz="1200" dirty="0"/>
              <a:t>(frottis conventionnel - G x 200)</a:t>
            </a:r>
          </a:p>
        </p:txBody>
      </p:sp>
    </p:spTree>
    <p:extLst>
      <p:ext uri="{BB962C8B-B14F-4D97-AF65-F5344CB8AC3E}">
        <p14:creationId xmlns:p14="http://schemas.microsoft.com/office/powerpoint/2010/main" val="3566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        </a:t>
            </a:r>
            <a:r>
              <a:rPr lang="fr-FR" sz="3600" b="1" dirty="0" smtClean="0"/>
              <a:t>HYPERPLASIE MICROGLANDULAIRE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199" y="1413164"/>
            <a:ext cx="7225146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Localisation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superficielle</a:t>
            </a:r>
          </a:p>
          <a:p>
            <a:pPr>
              <a:lnSpc>
                <a:spcPct val="16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Glandes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mucineuses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confluentes et tassées</a:t>
            </a:r>
          </a:p>
          <a:p>
            <a:pPr>
              <a:lnSpc>
                <a:spcPct val="16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Architecture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microacineuse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ou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cribriforme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6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Pas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d’atypie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cytomorphologique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6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Cytoplasme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vacuolisé</a:t>
            </a:r>
          </a:p>
          <a:p>
            <a:pPr>
              <a:lnSpc>
                <a:spcPct val="16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Couche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de cellules de réserve proéminant</a:t>
            </a:r>
          </a:p>
          <a:p>
            <a:pPr>
              <a:lnSpc>
                <a:spcPct val="16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Faible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activité mitotique (&lt;3/10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HPFs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77744" y="3020291"/>
            <a:ext cx="2036619" cy="1828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>
                <a:solidFill>
                  <a:srgbClr val="C00000"/>
                </a:solidFill>
              </a:rPr>
              <a:t>P16 </a:t>
            </a:r>
            <a:r>
              <a:rPr lang="fr-FR" dirty="0" smtClean="0">
                <a:solidFill>
                  <a:srgbClr val="C00000"/>
                </a:solidFill>
              </a:rPr>
              <a:t>Négative</a:t>
            </a:r>
            <a:endParaRPr lang="fr-FR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C00000"/>
                </a:solidFill>
              </a:rPr>
              <a:t>VIM </a:t>
            </a:r>
            <a:r>
              <a:rPr lang="fr-FR" dirty="0" smtClean="0">
                <a:solidFill>
                  <a:srgbClr val="C00000"/>
                </a:solidFill>
              </a:rPr>
              <a:t>négative</a:t>
            </a:r>
            <a:endParaRPr lang="fr-FR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C00000"/>
                </a:solidFill>
              </a:rPr>
              <a:t>ER positive</a:t>
            </a:r>
          </a:p>
          <a:p>
            <a:pPr marL="0" indent="0">
              <a:buNone/>
            </a:pPr>
            <a:r>
              <a:rPr lang="fr-FR" dirty="0">
                <a:solidFill>
                  <a:srgbClr val="C00000"/>
                </a:solidFill>
              </a:rPr>
              <a:t>PR </a:t>
            </a:r>
            <a:r>
              <a:rPr lang="fr-FR" dirty="0" smtClean="0">
                <a:solidFill>
                  <a:srgbClr val="C00000"/>
                </a:solidFill>
              </a:rPr>
              <a:t>négative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88582" y="365125"/>
            <a:ext cx="2840182" cy="5273675"/>
          </a:xfrm>
        </p:spPr>
        <p:txBody>
          <a:bodyPr>
            <a:normAutofit/>
          </a:bodyPr>
          <a:lstStyle/>
          <a:p>
            <a:r>
              <a:rPr lang="fr-FR" sz="2400" b="1" dirty="0"/>
              <a:t>HYPERPLASIE MICROGLANDULAIRE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83" y="365126"/>
            <a:ext cx="8603672" cy="59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80109"/>
            <a:ext cx="10515600" cy="775855"/>
          </a:xfrm>
        </p:spPr>
        <p:txBody>
          <a:bodyPr/>
          <a:lstStyle/>
          <a:p>
            <a:r>
              <a:rPr lang="fr-FR" b="1" dirty="0"/>
              <a:t>CARCINOME ENDOMETRIAL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94510"/>
            <a:ext cx="10515600" cy="57634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Carcinome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Endometrioide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Noyaux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uniformes et ronds sans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pseudostratification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Chromatine fine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Différenciation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malpighienne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Morules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Cytomorphologie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non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atypique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Différenciation sécrétoire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Histiocytes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spumeux possibles dans le stroma</a:t>
            </a:r>
          </a:p>
        </p:txBody>
      </p:sp>
    </p:spTree>
    <p:extLst>
      <p:ext uri="{BB962C8B-B14F-4D97-AF65-F5344CB8AC3E}">
        <p14:creationId xmlns:p14="http://schemas.microsoft.com/office/powerpoint/2010/main" val="7833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CARCINOME ENDOMETRIAL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ADK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endométrioide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bas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grade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ER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/ PR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Positive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P16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Negative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Vimentin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Positive (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can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be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patchy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mCEA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Negativ</a:t>
            </a: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Protéines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MMR Intactes ou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perdues</a:t>
            </a:r>
          </a:p>
        </p:txBody>
      </p:sp>
    </p:spTree>
    <p:extLst>
      <p:ext uri="{BB962C8B-B14F-4D97-AF65-F5344CB8AC3E}">
        <p14:creationId xmlns:p14="http://schemas.microsoft.com/office/powerpoint/2010/main" val="10034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CARCINOME ENDOMETRIAL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Carcinomes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endométriaux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de haut grade sont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souvent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ER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/ PR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négative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P16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surexprimée (P53 IHC : Profil muté et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anormal)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Corréler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à l’histoire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Clinique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Lésion 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Précurseur? AIS ou 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EIN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Etudes </a:t>
            </a:r>
            <a:r>
              <a:rPr lang="fr-FR" dirty="0" err="1"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-HPV</a:t>
            </a:r>
          </a:p>
        </p:txBody>
      </p:sp>
    </p:spTree>
    <p:extLst>
      <p:ext uri="{BB962C8B-B14F-4D97-AF65-F5344CB8AC3E}">
        <p14:creationId xmlns:p14="http://schemas.microsoft.com/office/powerpoint/2010/main" val="7155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6416" y="365125"/>
            <a:ext cx="2383414" cy="5409374"/>
          </a:xfrm>
        </p:spPr>
        <p:txBody>
          <a:bodyPr>
            <a:normAutofit/>
          </a:bodyPr>
          <a:lstStyle/>
          <a:p>
            <a:r>
              <a:rPr lang="fr-FR" sz="2800" b="1" dirty="0"/>
              <a:t>CARCINOME ENDOMETRIAL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839244"/>
            <a:ext cx="8606424" cy="53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omic Sans MS" charset="0"/>
                <a:ea typeface="Comic Sans MS" charset="0"/>
                <a:cs typeface="Comic Sans MS" charset="0"/>
              </a:rPr>
              <a:t>CONCLUSION</a:t>
            </a:r>
            <a:endParaRPr lang="fr-FR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Fréquence sous évaluée.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Diagnostic cytologique difficile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Plusieurs </a:t>
            </a:r>
            <a:r>
              <a:rPr lang="fr-FR" dirty="0" err="1" smtClean="0">
                <a:latin typeface="Comic Sans MS" charset="0"/>
                <a:ea typeface="Comic Sans MS" charset="0"/>
                <a:cs typeface="Comic Sans MS" charset="0"/>
              </a:rPr>
              <a:t>varietés</a:t>
            </a: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 histologiques de pronostic différent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Implication du VPH+++</a:t>
            </a:r>
          </a:p>
          <a:p>
            <a:pPr>
              <a:lnSpc>
                <a:spcPct val="150000"/>
              </a:lnSpc>
            </a:pPr>
            <a:endParaRPr lang="fr-FR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641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30035"/>
            <a:ext cx="10515600" cy="484692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4000" dirty="0" smtClean="0">
                <a:latin typeface="Comic Sans MS" charset="0"/>
                <a:ea typeface="Comic Sans MS" charset="0"/>
                <a:cs typeface="Comic Sans MS" charset="0"/>
              </a:rPr>
              <a:t>    MERCI DE VOTRE ATTENTION</a:t>
            </a:r>
            <a:endParaRPr lang="fr-FR" sz="40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22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1"/>
            <a:ext cx="60769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2640014" y="4724400"/>
            <a:ext cx="68405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/>
              <a:t>Cellules endocervicales de l'endocol en palissade</a:t>
            </a:r>
          </a:p>
          <a:p>
            <a:pPr algn="ctr"/>
            <a:r>
              <a:rPr lang="fr-FR" dirty="0"/>
              <a:t>(frottis conventionnel - coloration de PAPANICOLAOU - Grossissement x 400)</a:t>
            </a:r>
          </a:p>
        </p:txBody>
      </p:sp>
    </p:spTree>
    <p:extLst>
      <p:ext uri="{BB962C8B-B14F-4D97-AF65-F5344CB8AC3E}">
        <p14:creationId xmlns:p14="http://schemas.microsoft.com/office/powerpoint/2010/main" val="3766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"/>
            <a:ext cx="556736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1524001" y="1"/>
            <a:ext cx="55800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Cellules ciliées de l'endocol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(frottis conventionnel - coloration de PAPANICOLAOU - Grossissement x 400)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7938" y="2690814"/>
            <a:ext cx="5580062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1524000" y="5719763"/>
            <a:ext cx="356393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/>
              <a:t>Cellules ciliées de l'endocol </a:t>
            </a:r>
          </a:p>
          <a:p>
            <a:pPr algn="ctr"/>
            <a:r>
              <a:rPr lang="fr-FR" sz="1600" dirty="0"/>
              <a:t>(frottis conventionnel - coloration de PAPANICOLAOU - Grossissement x 1000)</a:t>
            </a:r>
          </a:p>
        </p:txBody>
      </p:sp>
    </p:spTree>
    <p:extLst>
      <p:ext uri="{BB962C8B-B14F-4D97-AF65-F5344CB8AC3E}">
        <p14:creationId xmlns:p14="http://schemas.microsoft.com/office/powerpoint/2010/main" val="17364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r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fr-FR" sz="3600" b="1" dirty="0" smtClean="0">
                <a:latin typeface="Comic Sans MS" charset="0"/>
                <a:ea typeface="Comic Sans MS" charset="0"/>
                <a:cs typeface="Comic Sans MS" charset="0"/>
              </a:rPr>
              <a:t>RAPPELS: BETHESDA</a:t>
            </a:r>
            <a:endParaRPr lang="fr-FR" sz="3600" b="1" dirty="0">
              <a:solidFill>
                <a:schemeClr val="tx2">
                  <a:satMod val="13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739" name="Espace réservé du contenu 2"/>
          <p:cNvSpPr>
            <a:spLocks noGrp="1"/>
          </p:cNvSpPr>
          <p:nvPr>
            <p:ph idx="1"/>
          </p:nvPr>
        </p:nvSpPr>
        <p:spPr>
          <a:xfrm>
            <a:off x="1523999" y="997527"/>
            <a:ext cx="9781309" cy="5383801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b="1" dirty="0">
                <a:latin typeface="Arial" charset="0"/>
                <a:cs typeface="Arial" charset="0"/>
              </a:rPr>
              <a:t>Anomalies des cellules glandulaires: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Atypies des cellules glandulaires endocervicales, endométriales ou sans autre précision 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AGC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).</a:t>
            </a:r>
            <a:endParaRPr lang="fr-FR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Adénocarcinome 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endocervical 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in situ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Adénocarcinome invasi</a:t>
            </a: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f.</a:t>
            </a:r>
          </a:p>
        </p:txBody>
      </p:sp>
    </p:spTree>
    <p:extLst>
      <p:ext uri="{BB962C8B-B14F-4D97-AF65-F5344CB8AC3E}">
        <p14:creationId xmlns:p14="http://schemas.microsoft.com/office/powerpoint/2010/main" val="149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Le diagnostic cytologique est moins aisé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Du fait de leur fréquence plus faible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Et du fait des modifications réactionnelles très fréquentes</a:t>
            </a:r>
            <a:endParaRPr lang="fr-FR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1232</Words>
  <Application>Microsoft Macintosh PowerPoint</Application>
  <PresentationFormat>Grand écran</PresentationFormat>
  <Paragraphs>265</Paragraphs>
  <Slides>57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5" baseType="lpstr">
      <vt:lpstr>Al Bayan Plain</vt:lpstr>
      <vt:lpstr>Calibri</vt:lpstr>
      <vt:lpstr>Calibri Light</vt:lpstr>
      <vt:lpstr>Comic Sans MS</vt:lpstr>
      <vt:lpstr>Symbol</vt:lpstr>
      <vt:lpstr>Wingdings</vt:lpstr>
      <vt:lpstr>Arial</vt:lpstr>
      <vt:lpstr>Thème Office</vt:lpstr>
      <vt:lpstr>CYTO-HISTOLOGIE DES ANOMALIES GLANDULAIRES DU COL UTERIN</vt:lpstr>
      <vt:lpstr>INTRODUCTION</vt:lpstr>
      <vt:lpstr>Présentation PowerPoint</vt:lpstr>
      <vt:lpstr>RAPPEL HISTOLOGIQUE</vt:lpstr>
      <vt:lpstr>Présentation PowerPoint</vt:lpstr>
      <vt:lpstr>Présentation PowerPoint</vt:lpstr>
      <vt:lpstr>Présentation PowerPoint</vt:lpstr>
      <vt:lpstr>RAPPELS: BETHESDA</vt:lpstr>
      <vt:lpstr>Présentation PowerPoint</vt:lpstr>
      <vt:lpstr>Présentation PowerPoint</vt:lpstr>
      <vt:lpstr>Cytologie AIS</vt:lpstr>
      <vt:lpstr>CLASSIFICATION OMS 2020</vt:lpstr>
      <vt:lpstr>Classification OMS 2020</vt:lpstr>
      <vt:lpstr>CARACTÉRISTIQUES ASSOCIÉES À L’HPV  </vt:lpstr>
      <vt:lpstr>Présentation PowerPoint</vt:lpstr>
      <vt:lpstr>Présentation PowerPoint</vt:lpstr>
      <vt:lpstr>Classification selon Roma et al (méthode Silva)</vt:lpstr>
      <vt:lpstr>Classification selon Roma et al (méthode Silva)</vt:lpstr>
      <vt:lpstr>Classification selon Roma et al (méthode Silva)</vt:lpstr>
      <vt:lpstr>ADÉNOCARCINOME ASSOCIÉ AU VPH </vt:lpstr>
      <vt:lpstr>type classique (sans mucus)  </vt:lpstr>
      <vt:lpstr>type classique (sans mucus)  </vt:lpstr>
      <vt:lpstr>ADÉNOCARCINOME ASSOCIÉ AU VPH </vt:lpstr>
      <vt:lpstr>Forme Villoglandulaire  </vt:lpstr>
      <vt:lpstr>ADÉNOCARCINOME ASSOCIÉ AU VPH </vt:lpstr>
      <vt:lpstr>Mucineux HPVA, sans autre indication (SAI) </vt:lpstr>
      <vt:lpstr>Mucineux HPVA, sans autre indication (SAI)</vt:lpstr>
      <vt:lpstr>ADÉNOCARCINOME ASSOCIÉ AU VPH </vt:lpstr>
      <vt:lpstr>Type intestinal</vt:lpstr>
      <vt:lpstr>Type intestinal</vt:lpstr>
      <vt:lpstr>ADÉNOCARCINOME ASSOCIÉ AU VPH </vt:lpstr>
      <vt:lpstr>Carcinome invasif stratifié producteur de mucine</vt:lpstr>
      <vt:lpstr>Carcinome invasif stratifié producteur de mucine</vt:lpstr>
      <vt:lpstr>Carcinome invasif stratifié producteur de mucine</vt:lpstr>
      <vt:lpstr>ADENOCARCINOMA IN-SITU</vt:lpstr>
      <vt:lpstr>INTERPRETATION/RESULTATS</vt:lpstr>
      <vt:lpstr>AIS = Distribution en miroir de celle des « glandes » endocervicales normales Examen faible grossissement</vt:lpstr>
      <vt:lpstr>AIS = Distribution en miroir de celle des « glandes » endocervicales normales Examen faible grossissement</vt:lpstr>
      <vt:lpstr>Adénocarcinome in situ</vt:lpstr>
      <vt:lpstr>Utilisation des biomarqueurs P16/Ki67</vt:lpstr>
      <vt:lpstr>Adénocarcinome invasif = confluence glandulaire (par exemple cribriforme)</vt:lpstr>
      <vt:lpstr>Adénocarcinome invasif = La densité des glandes dépasse celle attendue pour l'AIS.</vt:lpstr>
      <vt:lpstr>DIAGNOSTICS DIFFÉRENTIELS</vt:lpstr>
      <vt:lpstr>METAPLASIE TUBO-ENDOMETRIOIDE</vt:lpstr>
      <vt:lpstr>METAPLASIE TUBO-ENDOMETRIOIDE</vt:lpstr>
      <vt:lpstr>Métaplasie tubo-endométrioide</vt:lpstr>
      <vt:lpstr>ENDOMETRIOSE CERVICALE</vt:lpstr>
      <vt:lpstr>ENDOMETRIOSE CERVICALE</vt:lpstr>
      <vt:lpstr>ENDOMETRIOSE CERVICALE</vt:lpstr>
      <vt:lpstr>        HYPERPLASIE MICROGLANDULAIRE</vt:lpstr>
      <vt:lpstr>HYPERPLASIE MICROGLANDULAIRE</vt:lpstr>
      <vt:lpstr>CARCINOME ENDOMETRIAL</vt:lpstr>
      <vt:lpstr>CARCINOME ENDOMETRIAL</vt:lpstr>
      <vt:lpstr>CARCINOME ENDOMETRIAL</vt:lpstr>
      <vt:lpstr>CARCINOME ENDOMETRIAL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Utilisateur de Microsoft Office</cp:lastModifiedBy>
  <cp:revision>66</cp:revision>
  <dcterms:created xsi:type="dcterms:W3CDTF">2024-05-23T17:50:09Z</dcterms:created>
  <dcterms:modified xsi:type="dcterms:W3CDTF">2024-05-24T17:11:17Z</dcterms:modified>
</cp:coreProperties>
</file>