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56" r:id="rId2"/>
    <p:sldId id="330" r:id="rId3"/>
    <p:sldId id="339" r:id="rId4"/>
    <p:sldId id="336" r:id="rId5"/>
    <p:sldId id="337" r:id="rId6"/>
    <p:sldId id="338" r:id="rId7"/>
    <p:sldId id="331" r:id="rId8"/>
    <p:sldId id="288" r:id="rId9"/>
    <p:sldId id="324" r:id="rId10"/>
    <p:sldId id="322" r:id="rId11"/>
    <p:sldId id="321" r:id="rId12"/>
    <p:sldId id="320" r:id="rId13"/>
    <p:sldId id="287" r:id="rId14"/>
    <p:sldId id="326" r:id="rId15"/>
    <p:sldId id="333" r:id="rId16"/>
    <p:sldId id="334" r:id="rId17"/>
    <p:sldId id="301" r:id="rId18"/>
    <p:sldId id="323" r:id="rId19"/>
    <p:sldId id="304" r:id="rId20"/>
  </p:sldIdLst>
  <p:sldSz cx="9144000" cy="6858000" type="screen4x3"/>
  <p:notesSz cx="6858000" cy="9144000"/>
  <p:defaultTextStyle>
    <a:defPPr>
      <a:defRPr lang="fr-FR"/>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746" autoAdjust="0"/>
    <p:restoredTop sz="92233" autoAdjust="0"/>
  </p:normalViewPr>
  <p:slideViewPr>
    <p:cSldViewPr snapToGrid="0">
      <p:cViewPr varScale="1">
        <p:scale>
          <a:sx n="115" d="100"/>
          <a:sy n="115" d="100"/>
        </p:scale>
        <p:origin x="1384" y="200"/>
      </p:cViewPr>
      <p:guideLst/>
    </p:cSldViewPr>
  </p:slideViewPr>
  <p:outlineViewPr>
    <p:cViewPr>
      <p:scale>
        <a:sx n="33" d="100"/>
        <a:sy n="33" d="100"/>
      </p:scale>
      <p:origin x="0" y="-61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319BC3-4714-47A2-A8C0-2C29D6A067C4}" type="datetimeFigureOut">
              <a:rPr lang="fr-FR" smtClean="0"/>
              <a:t>24/05/2024</a:t>
            </a:fld>
            <a:endParaRPr lang="fr-FR"/>
          </a:p>
        </p:txBody>
      </p:sp>
      <p:sp>
        <p:nvSpPr>
          <p:cNvPr id="4" name="Espace réservé de l'image des diapositives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D43120C-7302-479C-8954-3BE18C4A3F25}" type="slidenum">
              <a:rPr lang="fr-FR" smtClean="0"/>
              <a:t>‹N°›</a:t>
            </a:fld>
            <a:endParaRPr lang="fr-FR"/>
          </a:p>
        </p:txBody>
      </p:sp>
    </p:spTree>
    <p:extLst>
      <p:ext uri="{BB962C8B-B14F-4D97-AF65-F5344CB8AC3E}">
        <p14:creationId xmlns:p14="http://schemas.microsoft.com/office/powerpoint/2010/main" val="24577892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D43120C-7302-479C-8954-3BE18C4A3F25}" type="slidenum">
              <a:rPr lang="fr-FR" smtClean="0"/>
              <a:t>17</a:t>
            </a:fld>
            <a:endParaRPr lang="fr-FR"/>
          </a:p>
        </p:txBody>
      </p:sp>
    </p:spTree>
    <p:extLst>
      <p:ext uri="{BB962C8B-B14F-4D97-AF65-F5344CB8AC3E}">
        <p14:creationId xmlns:p14="http://schemas.microsoft.com/office/powerpoint/2010/main" val="868657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fr-FR"/>
              <a:t>Modifiez le style du titre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pPr>
              <a:defRPr/>
            </a:pPr>
            <a:fld id="{4B7F57D0-FB1D-4277-8FAA-A00DA30C3D2E}" type="datetimeFigureOut">
              <a:rPr lang="fr-FR" smtClean="0"/>
              <a:pPr>
                <a:defRPr/>
              </a:pPr>
              <a:t>24/05/2024</a:t>
            </a:fld>
            <a:endParaRPr lang="fr-FR"/>
          </a:p>
        </p:txBody>
      </p:sp>
      <p:sp>
        <p:nvSpPr>
          <p:cNvPr id="5" name="Footer Placeholder 4"/>
          <p:cNvSpPr>
            <a:spLocks noGrp="1"/>
          </p:cNvSpPr>
          <p:nvPr>
            <p:ph type="ftr" sz="quarter" idx="11"/>
          </p:nvPr>
        </p:nvSpPr>
        <p:spPr/>
        <p:txBody>
          <a:bodyPr/>
          <a:lstStyle/>
          <a:p>
            <a:pPr>
              <a:defRPr/>
            </a:pPr>
            <a:endParaRPr lang="fr-FR"/>
          </a:p>
        </p:txBody>
      </p:sp>
      <p:sp>
        <p:nvSpPr>
          <p:cNvPr id="6" name="Slide Number Placeholder 5"/>
          <p:cNvSpPr>
            <a:spLocks noGrp="1"/>
          </p:cNvSpPr>
          <p:nvPr>
            <p:ph type="sldNum" sz="quarter" idx="12"/>
          </p:nvPr>
        </p:nvSpPr>
        <p:spPr/>
        <p:txBody>
          <a:bodyPr/>
          <a:lstStyle/>
          <a:p>
            <a:pPr>
              <a:defRPr/>
            </a:pPr>
            <a:fld id="{C8C02E8F-AA7A-4CCC-8FAA-E5CEA94651A2}" type="slidenum">
              <a:rPr lang="fr-FR" smtClean="0"/>
              <a:pPr>
                <a:defRPr/>
              </a:pPr>
              <a:t>‹N°›</a:t>
            </a:fld>
            <a:endParaRPr lang="fr-FR"/>
          </a:p>
        </p:txBody>
      </p:sp>
    </p:spTree>
    <p:extLst>
      <p:ext uri="{BB962C8B-B14F-4D97-AF65-F5344CB8AC3E}">
        <p14:creationId xmlns:p14="http://schemas.microsoft.com/office/powerpoint/2010/main" val="8843898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pPr>
              <a:defRPr/>
            </a:pPr>
            <a:fld id="{F98E74B9-650D-4EBD-9CF6-573F4D4C51C7}" type="datetimeFigureOut">
              <a:rPr lang="fr-FR" smtClean="0"/>
              <a:pPr>
                <a:defRPr/>
              </a:pPr>
              <a:t>24/05/2024</a:t>
            </a:fld>
            <a:endParaRPr lang="fr-FR"/>
          </a:p>
        </p:txBody>
      </p:sp>
      <p:sp>
        <p:nvSpPr>
          <p:cNvPr id="5" name="Footer Placeholder 4"/>
          <p:cNvSpPr>
            <a:spLocks noGrp="1"/>
          </p:cNvSpPr>
          <p:nvPr>
            <p:ph type="ftr" sz="quarter" idx="11"/>
          </p:nvPr>
        </p:nvSpPr>
        <p:spPr/>
        <p:txBody>
          <a:bodyPr/>
          <a:lstStyle/>
          <a:p>
            <a:pPr>
              <a:defRPr/>
            </a:pPr>
            <a:endParaRPr lang="fr-FR"/>
          </a:p>
        </p:txBody>
      </p:sp>
      <p:sp>
        <p:nvSpPr>
          <p:cNvPr id="6" name="Slide Number Placeholder 5"/>
          <p:cNvSpPr>
            <a:spLocks noGrp="1"/>
          </p:cNvSpPr>
          <p:nvPr>
            <p:ph type="sldNum" sz="quarter" idx="12"/>
          </p:nvPr>
        </p:nvSpPr>
        <p:spPr/>
        <p:txBody>
          <a:bodyPr/>
          <a:lstStyle/>
          <a:p>
            <a:pPr>
              <a:defRPr/>
            </a:pPr>
            <a:fld id="{4BEFC196-6A5F-417B-99DF-3EBF66B62464}" type="slidenum">
              <a:rPr lang="fr-FR" smtClean="0"/>
              <a:pPr>
                <a:defRPr/>
              </a:pPr>
              <a:t>‹N°›</a:t>
            </a:fld>
            <a:endParaRPr lang="fr-FR"/>
          </a:p>
        </p:txBody>
      </p:sp>
    </p:spTree>
    <p:extLst>
      <p:ext uri="{BB962C8B-B14F-4D97-AF65-F5344CB8AC3E}">
        <p14:creationId xmlns:p14="http://schemas.microsoft.com/office/powerpoint/2010/main" val="38662873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pPr>
              <a:defRPr/>
            </a:pPr>
            <a:fld id="{2E586FCD-37F1-4658-ACDD-02CC70111C9D}" type="datetimeFigureOut">
              <a:rPr lang="fr-FR" smtClean="0"/>
              <a:pPr>
                <a:defRPr/>
              </a:pPr>
              <a:t>24/05/2024</a:t>
            </a:fld>
            <a:endParaRPr lang="fr-FR"/>
          </a:p>
        </p:txBody>
      </p:sp>
      <p:sp>
        <p:nvSpPr>
          <p:cNvPr id="5" name="Footer Placeholder 4"/>
          <p:cNvSpPr>
            <a:spLocks noGrp="1"/>
          </p:cNvSpPr>
          <p:nvPr>
            <p:ph type="ftr" sz="quarter" idx="11"/>
          </p:nvPr>
        </p:nvSpPr>
        <p:spPr/>
        <p:txBody>
          <a:bodyPr/>
          <a:lstStyle/>
          <a:p>
            <a:pPr>
              <a:defRPr/>
            </a:pPr>
            <a:endParaRPr lang="fr-FR"/>
          </a:p>
        </p:txBody>
      </p:sp>
      <p:sp>
        <p:nvSpPr>
          <p:cNvPr id="6" name="Slide Number Placeholder 5"/>
          <p:cNvSpPr>
            <a:spLocks noGrp="1"/>
          </p:cNvSpPr>
          <p:nvPr>
            <p:ph type="sldNum" sz="quarter" idx="12"/>
          </p:nvPr>
        </p:nvSpPr>
        <p:spPr/>
        <p:txBody>
          <a:bodyPr/>
          <a:lstStyle/>
          <a:p>
            <a:pPr>
              <a:defRPr/>
            </a:pPr>
            <a:fld id="{67626557-5663-4582-A19D-F8F7B5426661}" type="slidenum">
              <a:rPr lang="fr-FR" smtClean="0"/>
              <a:pPr>
                <a:defRPr/>
              </a:pPr>
              <a:t>‹N°›</a:t>
            </a:fld>
            <a:endParaRPr lang="fr-FR"/>
          </a:p>
        </p:txBody>
      </p:sp>
    </p:spTree>
    <p:extLst>
      <p:ext uri="{BB962C8B-B14F-4D97-AF65-F5344CB8AC3E}">
        <p14:creationId xmlns:p14="http://schemas.microsoft.com/office/powerpoint/2010/main" val="2250827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pPr>
              <a:defRPr/>
            </a:pPr>
            <a:fld id="{CE53DBBA-50CC-476D-A5AF-99D0865D6136}" type="datetimeFigureOut">
              <a:rPr lang="fr-FR" smtClean="0"/>
              <a:pPr>
                <a:defRPr/>
              </a:pPr>
              <a:t>24/05/2024</a:t>
            </a:fld>
            <a:endParaRPr lang="fr-FR"/>
          </a:p>
        </p:txBody>
      </p:sp>
      <p:sp>
        <p:nvSpPr>
          <p:cNvPr id="5" name="Footer Placeholder 4"/>
          <p:cNvSpPr>
            <a:spLocks noGrp="1"/>
          </p:cNvSpPr>
          <p:nvPr>
            <p:ph type="ftr" sz="quarter" idx="11"/>
          </p:nvPr>
        </p:nvSpPr>
        <p:spPr/>
        <p:txBody>
          <a:bodyPr/>
          <a:lstStyle/>
          <a:p>
            <a:pPr>
              <a:defRPr/>
            </a:pPr>
            <a:endParaRPr lang="fr-FR"/>
          </a:p>
        </p:txBody>
      </p:sp>
      <p:sp>
        <p:nvSpPr>
          <p:cNvPr id="6" name="Slide Number Placeholder 5"/>
          <p:cNvSpPr>
            <a:spLocks noGrp="1"/>
          </p:cNvSpPr>
          <p:nvPr>
            <p:ph type="sldNum" sz="quarter" idx="12"/>
          </p:nvPr>
        </p:nvSpPr>
        <p:spPr/>
        <p:txBody>
          <a:bodyPr/>
          <a:lstStyle/>
          <a:p>
            <a:pPr>
              <a:defRPr/>
            </a:pPr>
            <a:fld id="{B09781FA-90B0-43DD-A8CC-DAB07FD275D7}" type="slidenum">
              <a:rPr lang="fr-FR" smtClean="0"/>
              <a:pPr>
                <a:defRPr/>
              </a:pPr>
              <a:t>‹N°›</a:t>
            </a:fld>
            <a:endParaRPr lang="fr-FR"/>
          </a:p>
        </p:txBody>
      </p:sp>
    </p:spTree>
    <p:extLst>
      <p:ext uri="{BB962C8B-B14F-4D97-AF65-F5344CB8AC3E}">
        <p14:creationId xmlns:p14="http://schemas.microsoft.com/office/powerpoint/2010/main" val="30689959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fr-FR"/>
              <a:t>Modifiez le style du titre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pPr>
              <a:defRPr/>
            </a:pPr>
            <a:fld id="{77E05DEC-CE87-464D-B1B7-F591FD277CAD}" type="datetimeFigureOut">
              <a:rPr lang="fr-FR" smtClean="0"/>
              <a:pPr>
                <a:defRPr/>
              </a:pPr>
              <a:t>24/05/2024</a:t>
            </a:fld>
            <a:endParaRPr lang="fr-FR"/>
          </a:p>
        </p:txBody>
      </p:sp>
      <p:sp>
        <p:nvSpPr>
          <p:cNvPr id="5" name="Footer Placeholder 4"/>
          <p:cNvSpPr>
            <a:spLocks noGrp="1"/>
          </p:cNvSpPr>
          <p:nvPr>
            <p:ph type="ftr" sz="quarter" idx="11"/>
          </p:nvPr>
        </p:nvSpPr>
        <p:spPr/>
        <p:txBody>
          <a:bodyPr/>
          <a:lstStyle/>
          <a:p>
            <a:pPr>
              <a:defRPr/>
            </a:pPr>
            <a:endParaRPr lang="fr-FR"/>
          </a:p>
        </p:txBody>
      </p:sp>
      <p:sp>
        <p:nvSpPr>
          <p:cNvPr id="6" name="Slide Number Placeholder 5"/>
          <p:cNvSpPr>
            <a:spLocks noGrp="1"/>
          </p:cNvSpPr>
          <p:nvPr>
            <p:ph type="sldNum" sz="quarter" idx="12"/>
          </p:nvPr>
        </p:nvSpPr>
        <p:spPr/>
        <p:txBody>
          <a:bodyPr/>
          <a:lstStyle/>
          <a:p>
            <a:pPr>
              <a:defRPr/>
            </a:pPr>
            <a:fld id="{F09090B6-1494-4209-BFD6-39B6D4AF5394}" type="slidenum">
              <a:rPr lang="fr-FR" smtClean="0"/>
              <a:pPr>
                <a:defRPr/>
              </a:pPr>
              <a:t>‹N°›</a:t>
            </a:fld>
            <a:endParaRPr lang="fr-FR"/>
          </a:p>
        </p:txBody>
      </p:sp>
    </p:spTree>
    <p:extLst>
      <p:ext uri="{BB962C8B-B14F-4D97-AF65-F5344CB8AC3E}">
        <p14:creationId xmlns:p14="http://schemas.microsoft.com/office/powerpoint/2010/main" val="40373133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pPr>
              <a:defRPr/>
            </a:pPr>
            <a:fld id="{D22CA223-50B6-4AF0-9397-BFA3229D2FA5}" type="datetimeFigureOut">
              <a:rPr lang="fr-FR" smtClean="0"/>
              <a:pPr>
                <a:defRPr/>
              </a:pPr>
              <a:t>24/05/2024</a:t>
            </a:fld>
            <a:endParaRPr lang="fr-FR"/>
          </a:p>
        </p:txBody>
      </p:sp>
      <p:sp>
        <p:nvSpPr>
          <p:cNvPr id="6" name="Footer Placeholder 5"/>
          <p:cNvSpPr>
            <a:spLocks noGrp="1"/>
          </p:cNvSpPr>
          <p:nvPr>
            <p:ph type="ftr" sz="quarter" idx="11"/>
          </p:nvPr>
        </p:nvSpPr>
        <p:spPr/>
        <p:txBody>
          <a:bodyPr/>
          <a:lstStyle/>
          <a:p>
            <a:pPr>
              <a:defRPr/>
            </a:pPr>
            <a:endParaRPr lang="fr-FR"/>
          </a:p>
        </p:txBody>
      </p:sp>
      <p:sp>
        <p:nvSpPr>
          <p:cNvPr id="7" name="Slide Number Placeholder 6"/>
          <p:cNvSpPr>
            <a:spLocks noGrp="1"/>
          </p:cNvSpPr>
          <p:nvPr>
            <p:ph type="sldNum" sz="quarter" idx="12"/>
          </p:nvPr>
        </p:nvSpPr>
        <p:spPr/>
        <p:txBody>
          <a:bodyPr/>
          <a:lstStyle/>
          <a:p>
            <a:pPr>
              <a:defRPr/>
            </a:pPr>
            <a:fld id="{34BF87D2-CAD6-4DBC-948E-D19510A5F568}" type="slidenum">
              <a:rPr lang="fr-FR" smtClean="0"/>
              <a:pPr>
                <a:defRPr/>
              </a:pPr>
              <a:t>‹N°›</a:t>
            </a:fld>
            <a:endParaRPr lang="fr-FR"/>
          </a:p>
        </p:txBody>
      </p:sp>
    </p:spTree>
    <p:extLst>
      <p:ext uri="{BB962C8B-B14F-4D97-AF65-F5344CB8AC3E}">
        <p14:creationId xmlns:p14="http://schemas.microsoft.com/office/powerpoint/2010/main" val="41497999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fr-FR"/>
              <a:t>Modifiez le style du titre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Content Placeholder 3"/>
          <p:cNvSpPr>
            <a:spLocks noGrp="1"/>
          </p:cNvSpPr>
          <p:nvPr>
            <p:ph sz="half" idx="2"/>
          </p:nvPr>
        </p:nvSpPr>
        <p:spPr>
          <a:xfrm>
            <a:off x="629842" y="2505075"/>
            <a:ext cx="3868340"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Content Placeholder 5"/>
          <p:cNvSpPr>
            <a:spLocks noGrp="1"/>
          </p:cNvSpPr>
          <p:nvPr>
            <p:ph sz="quarter" idx="4"/>
          </p:nvPr>
        </p:nvSpPr>
        <p:spPr>
          <a:xfrm>
            <a:off x="4629150" y="2505075"/>
            <a:ext cx="3887391"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pPr>
              <a:defRPr/>
            </a:pPr>
            <a:fld id="{B8AE744C-A5F5-4417-8D7B-DE295AD84696}" type="datetimeFigureOut">
              <a:rPr lang="fr-FR" smtClean="0"/>
              <a:pPr>
                <a:defRPr/>
              </a:pPr>
              <a:t>24/05/2024</a:t>
            </a:fld>
            <a:endParaRPr lang="fr-FR"/>
          </a:p>
        </p:txBody>
      </p:sp>
      <p:sp>
        <p:nvSpPr>
          <p:cNvPr id="8" name="Footer Placeholder 7"/>
          <p:cNvSpPr>
            <a:spLocks noGrp="1"/>
          </p:cNvSpPr>
          <p:nvPr>
            <p:ph type="ftr" sz="quarter" idx="11"/>
          </p:nvPr>
        </p:nvSpPr>
        <p:spPr/>
        <p:txBody>
          <a:bodyPr/>
          <a:lstStyle/>
          <a:p>
            <a:pPr>
              <a:defRPr/>
            </a:pPr>
            <a:endParaRPr lang="fr-FR"/>
          </a:p>
        </p:txBody>
      </p:sp>
      <p:sp>
        <p:nvSpPr>
          <p:cNvPr id="9" name="Slide Number Placeholder 8"/>
          <p:cNvSpPr>
            <a:spLocks noGrp="1"/>
          </p:cNvSpPr>
          <p:nvPr>
            <p:ph type="sldNum" sz="quarter" idx="12"/>
          </p:nvPr>
        </p:nvSpPr>
        <p:spPr/>
        <p:txBody>
          <a:bodyPr/>
          <a:lstStyle/>
          <a:p>
            <a:pPr>
              <a:defRPr/>
            </a:pPr>
            <a:fld id="{408488F5-D6EB-4442-A9CE-B8DF2ACD9283}" type="slidenum">
              <a:rPr lang="fr-FR" smtClean="0"/>
              <a:pPr>
                <a:defRPr/>
              </a:pPr>
              <a:t>‹N°›</a:t>
            </a:fld>
            <a:endParaRPr lang="fr-FR"/>
          </a:p>
        </p:txBody>
      </p:sp>
    </p:spTree>
    <p:extLst>
      <p:ext uri="{BB962C8B-B14F-4D97-AF65-F5344CB8AC3E}">
        <p14:creationId xmlns:p14="http://schemas.microsoft.com/office/powerpoint/2010/main" val="1146031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pPr>
              <a:defRPr/>
            </a:pPr>
            <a:fld id="{E36869FB-52B4-43C8-897C-0B4DC3929FF7}" type="datetimeFigureOut">
              <a:rPr lang="fr-FR" smtClean="0"/>
              <a:pPr>
                <a:defRPr/>
              </a:pPr>
              <a:t>24/05/2024</a:t>
            </a:fld>
            <a:endParaRPr lang="fr-FR"/>
          </a:p>
        </p:txBody>
      </p:sp>
      <p:sp>
        <p:nvSpPr>
          <p:cNvPr id="4" name="Footer Placeholder 3"/>
          <p:cNvSpPr>
            <a:spLocks noGrp="1"/>
          </p:cNvSpPr>
          <p:nvPr>
            <p:ph type="ftr" sz="quarter" idx="11"/>
          </p:nvPr>
        </p:nvSpPr>
        <p:spPr/>
        <p:txBody>
          <a:bodyPr/>
          <a:lstStyle/>
          <a:p>
            <a:pPr>
              <a:defRPr/>
            </a:pPr>
            <a:endParaRPr lang="fr-FR"/>
          </a:p>
        </p:txBody>
      </p:sp>
      <p:sp>
        <p:nvSpPr>
          <p:cNvPr id="5" name="Slide Number Placeholder 4"/>
          <p:cNvSpPr>
            <a:spLocks noGrp="1"/>
          </p:cNvSpPr>
          <p:nvPr>
            <p:ph type="sldNum" sz="quarter" idx="12"/>
          </p:nvPr>
        </p:nvSpPr>
        <p:spPr/>
        <p:txBody>
          <a:bodyPr/>
          <a:lstStyle/>
          <a:p>
            <a:pPr>
              <a:defRPr/>
            </a:pPr>
            <a:fld id="{0717E744-D41E-42D5-BF72-2D6EFB71DD61}" type="slidenum">
              <a:rPr lang="fr-FR" smtClean="0"/>
              <a:pPr>
                <a:defRPr/>
              </a:pPr>
              <a:t>‹N°›</a:t>
            </a:fld>
            <a:endParaRPr lang="fr-FR"/>
          </a:p>
        </p:txBody>
      </p:sp>
    </p:spTree>
    <p:extLst>
      <p:ext uri="{BB962C8B-B14F-4D97-AF65-F5344CB8AC3E}">
        <p14:creationId xmlns:p14="http://schemas.microsoft.com/office/powerpoint/2010/main" val="37890557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A40522F3-9C76-490C-BE81-5D0D2A454D4D}" type="datetimeFigureOut">
              <a:rPr lang="fr-FR" smtClean="0"/>
              <a:pPr>
                <a:defRPr/>
              </a:pPr>
              <a:t>24/05/2024</a:t>
            </a:fld>
            <a:endParaRPr lang="fr-FR"/>
          </a:p>
        </p:txBody>
      </p:sp>
      <p:sp>
        <p:nvSpPr>
          <p:cNvPr id="3" name="Footer Placeholder 2"/>
          <p:cNvSpPr>
            <a:spLocks noGrp="1"/>
          </p:cNvSpPr>
          <p:nvPr>
            <p:ph type="ftr" sz="quarter" idx="11"/>
          </p:nvPr>
        </p:nvSpPr>
        <p:spPr/>
        <p:txBody>
          <a:bodyPr/>
          <a:lstStyle/>
          <a:p>
            <a:pPr>
              <a:defRPr/>
            </a:pPr>
            <a:endParaRPr lang="fr-FR"/>
          </a:p>
        </p:txBody>
      </p:sp>
      <p:sp>
        <p:nvSpPr>
          <p:cNvPr id="4" name="Slide Number Placeholder 3"/>
          <p:cNvSpPr>
            <a:spLocks noGrp="1"/>
          </p:cNvSpPr>
          <p:nvPr>
            <p:ph type="sldNum" sz="quarter" idx="12"/>
          </p:nvPr>
        </p:nvSpPr>
        <p:spPr/>
        <p:txBody>
          <a:bodyPr/>
          <a:lstStyle/>
          <a:p>
            <a:pPr>
              <a:defRPr/>
            </a:pPr>
            <a:fld id="{E10E03B2-5B56-46B6-B84E-A9915B140DCC}" type="slidenum">
              <a:rPr lang="fr-FR" smtClean="0"/>
              <a:pPr>
                <a:defRPr/>
              </a:pPr>
              <a:t>‹N°›</a:t>
            </a:fld>
            <a:endParaRPr lang="fr-FR"/>
          </a:p>
        </p:txBody>
      </p:sp>
    </p:spTree>
    <p:extLst>
      <p:ext uri="{BB962C8B-B14F-4D97-AF65-F5344CB8AC3E}">
        <p14:creationId xmlns:p14="http://schemas.microsoft.com/office/powerpoint/2010/main" val="19807876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fr-FR"/>
              <a:t>Modifiez le style du titre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Date Placeholder 4"/>
          <p:cNvSpPr>
            <a:spLocks noGrp="1"/>
          </p:cNvSpPr>
          <p:nvPr>
            <p:ph type="dt" sz="half" idx="10"/>
          </p:nvPr>
        </p:nvSpPr>
        <p:spPr/>
        <p:txBody>
          <a:bodyPr/>
          <a:lstStyle/>
          <a:p>
            <a:pPr>
              <a:defRPr/>
            </a:pPr>
            <a:fld id="{5F6F571F-5C6B-43FE-BF0B-5DDCEAACD9DB}" type="datetimeFigureOut">
              <a:rPr lang="fr-FR" smtClean="0"/>
              <a:pPr>
                <a:defRPr/>
              </a:pPr>
              <a:t>24/05/2024</a:t>
            </a:fld>
            <a:endParaRPr lang="fr-FR"/>
          </a:p>
        </p:txBody>
      </p:sp>
      <p:sp>
        <p:nvSpPr>
          <p:cNvPr id="6" name="Footer Placeholder 5"/>
          <p:cNvSpPr>
            <a:spLocks noGrp="1"/>
          </p:cNvSpPr>
          <p:nvPr>
            <p:ph type="ftr" sz="quarter" idx="11"/>
          </p:nvPr>
        </p:nvSpPr>
        <p:spPr/>
        <p:txBody>
          <a:bodyPr/>
          <a:lstStyle/>
          <a:p>
            <a:pPr>
              <a:defRPr/>
            </a:pPr>
            <a:endParaRPr lang="fr-FR"/>
          </a:p>
        </p:txBody>
      </p:sp>
      <p:sp>
        <p:nvSpPr>
          <p:cNvPr id="7" name="Slide Number Placeholder 6"/>
          <p:cNvSpPr>
            <a:spLocks noGrp="1"/>
          </p:cNvSpPr>
          <p:nvPr>
            <p:ph type="sldNum" sz="quarter" idx="12"/>
          </p:nvPr>
        </p:nvSpPr>
        <p:spPr/>
        <p:txBody>
          <a:bodyPr/>
          <a:lstStyle/>
          <a:p>
            <a:pPr>
              <a:defRPr/>
            </a:pPr>
            <a:fld id="{A92A34E8-4FD1-4E29-8043-939181A777D1}" type="slidenum">
              <a:rPr lang="fr-FR" smtClean="0"/>
              <a:pPr>
                <a:defRPr/>
              </a:pPr>
              <a:t>‹N°›</a:t>
            </a:fld>
            <a:endParaRPr lang="fr-FR"/>
          </a:p>
        </p:txBody>
      </p:sp>
    </p:spTree>
    <p:extLst>
      <p:ext uri="{BB962C8B-B14F-4D97-AF65-F5344CB8AC3E}">
        <p14:creationId xmlns:p14="http://schemas.microsoft.com/office/powerpoint/2010/main" val="42004209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Date Placeholder 4"/>
          <p:cNvSpPr>
            <a:spLocks noGrp="1"/>
          </p:cNvSpPr>
          <p:nvPr>
            <p:ph type="dt" sz="half" idx="10"/>
          </p:nvPr>
        </p:nvSpPr>
        <p:spPr/>
        <p:txBody>
          <a:bodyPr/>
          <a:lstStyle/>
          <a:p>
            <a:pPr>
              <a:defRPr/>
            </a:pPr>
            <a:fld id="{A35AA4F5-80C5-4AE7-A580-72DB9E92EFD6}" type="datetimeFigureOut">
              <a:rPr lang="fr-FR" smtClean="0"/>
              <a:pPr>
                <a:defRPr/>
              </a:pPr>
              <a:t>24/05/2024</a:t>
            </a:fld>
            <a:endParaRPr lang="fr-FR"/>
          </a:p>
        </p:txBody>
      </p:sp>
      <p:sp>
        <p:nvSpPr>
          <p:cNvPr id="6" name="Footer Placeholder 5"/>
          <p:cNvSpPr>
            <a:spLocks noGrp="1"/>
          </p:cNvSpPr>
          <p:nvPr>
            <p:ph type="ftr" sz="quarter" idx="11"/>
          </p:nvPr>
        </p:nvSpPr>
        <p:spPr/>
        <p:txBody>
          <a:bodyPr/>
          <a:lstStyle/>
          <a:p>
            <a:pPr>
              <a:defRPr/>
            </a:pPr>
            <a:endParaRPr lang="fr-FR"/>
          </a:p>
        </p:txBody>
      </p:sp>
      <p:sp>
        <p:nvSpPr>
          <p:cNvPr id="7" name="Slide Number Placeholder 6"/>
          <p:cNvSpPr>
            <a:spLocks noGrp="1"/>
          </p:cNvSpPr>
          <p:nvPr>
            <p:ph type="sldNum" sz="quarter" idx="12"/>
          </p:nvPr>
        </p:nvSpPr>
        <p:spPr/>
        <p:txBody>
          <a:bodyPr/>
          <a:lstStyle/>
          <a:p>
            <a:pPr>
              <a:defRPr/>
            </a:pPr>
            <a:fld id="{D4F4572C-3D7B-4AB5-B880-B3AE1058E7F7}" type="slidenum">
              <a:rPr lang="fr-FR" smtClean="0"/>
              <a:pPr>
                <a:defRPr/>
              </a:pPr>
              <a:t>‹N°›</a:t>
            </a:fld>
            <a:endParaRPr lang="fr-FR"/>
          </a:p>
        </p:txBody>
      </p:sp>
    </p:spTree>
    <p:extLst>
      <p:ext uri="{BB962C8B-B14F-4D97-AF65-F5344CB8AC3E}">
        <p14:creationId xmlns:p14="http://schemas.microsoft.com/office/powerpoint/2010/main" val="1404547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98602D33-9B14-4077-A9C6-E3752E41C3A4}" type="datetimeFigureOut">
              <a:rPr lang="fr-FR" smtClean="0"/>
              <a:pPr>
                <a:defRPr/>
              </a:pPr>
              <a:t>24/05/2024</a:t>
            </a:fld>
            <a:endParaRPr lang="fr-F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fr-F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D6060F8B-2A63-49E1-A384-5472ED4EC0D1}" type="slidenum">
              <a:rPr lang="fr-FR" smtClean="0"/>
              <a:pPr>
                <a:defRPr/>
              </a:pPr>
              <a:t>‹N°›</a:t>
            </a:fld>
            <a:endParaRPr lang="fr-FR"/>
          </a:p>
        </p:txBody>
      </p:sp>
    </p:spTree>
    <p:extLst>
      <p:ext uri="{BB962C8B-B14F-4D97-AF65-F5344CB8AC3E}">
        <p14:creationId xmlns:p14="http://schemas.microsoft.com/office/powerpoint/2010/main" val="236789453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file:////Users/macbookair/Library/Group%20Containers/UBF8T346G9.ms/WebArchiveCopyPasteTempFiles/com.microsoft.Word/B10.jpg"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journals.lww.com/jlgtd/toc/2022/10000"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file:////Users/macbookair/Library/Group%20Containers/UBF8T346G9.ms/WebArchiveCopyPasteTempFiles/com.microsoft.Word/B10.jpg" TargetMode="External"/><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6411" y="0"/>
            <a:ext cx="8795084" cy="1558894"/>
          </a:xfrm>
          <a:solidFill>
            <a:schemeClr val="accent2">
              <a:lumMod val="20000"/>
              <a:lumOff val="80000"/>
            </a:schemeClr>
          </a:solidFill>
          <a:ln w="76200">
            <a:solidFill>
              <a:srgbClr val="FF0000"/>
            </a:solidFill>
          </a:ln>
        </p:spPr>
        <p:txBody>
          <a:bodyPr rtlCol="0">
            <a:noAutofit/>
          </a:bodyPr>
          <a:lstStyle/>
          <a:p>
            <a:pPr eaLnBrk="1" fontAlgn="auto" hangingPunct="1">
              <a:lnSpc>
                <a:spcPct val="150000"/>
              </a:lnSpc>
              <a:spcAft>
                <a:spcPts val="0"/>
              </a:spcAft>
              <a:defRPr/>
            </a:pPr>
            <a:r>
              <a:rPr lang="fr-FR" sz="3200" b="1" dirty="0">
                <a:solidFill>
                  <a:srgbClr val="C00000"/>
                </a:solidFill>
                <a:latin typeface="Tahoma" panose="020B0604030504040204" pitchFamily="34" charset="0"/>
                <a:ea typeface="Tahoma" panose="020B0604030504040204" pitchFamily="34" charset="0"/>
                <a:cs typeface="Tahoma" panose="020B0604030504040204" pitchFamily="34" charset="0"/>
              </a:rPr>
              <a:t>CURETAGE DE L’ENDOCOL: INDICATIONS ET TECHNIQUES</a:t>
            </a:r>
          </a:p>
        </p:txBody>
      </p:sp>
      <p:sp>
        <p:nvSpPr>
          <p:cNvPr id="3" name="Sous-titre 2"/>
          <p:cNvSpPr>
            <a:spLocks noGrp="1"/>
          </p:cNvSpPr>
          <p:nvPr>
            <p:ph type="subTitle" idx="1"/>
          </p:nvPr>
        </p:nvSpPr>
        <p:spPr>
          <a:xfrm>
            <a:off x="0" y="2383165"/>
            <a:ext cx="9144000" cy="1132768"/>
          </a:xfrm>
        </p:spPr>
        <p:txBody>
          <a:bodyPr rtlCol="0">
            <a:noAutofit/>
          </a:bodyPr>
          <a:lstStyle/>
          <a:p>
            <a:pPr eaLnBrk="1" fontAlgn="auto" hangingPunct="1">
              <a:spcAft>
                <a:spcPts val="0"/>
              </a:spcAft>
              <a:defRPr/>
            </a:pPr>
            <a:r>
              <a:rPr lang="fr-FR" sz="1800" b="1" u="sng" dirty="0">
                <a:latin typeface="Tahoma" panose="020B0604030504040204" pitchFamily="34" charset="0"/>
                <a:ea typeface="Tahoma" panose="020B0604030504040204" pitchFamily="34" charset="0"/>
                <a:cs typeface="Tahoma" panose="020B0604030504040204" pitchFamily="34" charset="0"/>
              </a:rPr>
              <a:t>Dr Mor CISSE</a:t>
            </a:r>
          </a:p>
          <a:p>
            <a:pPr eaLnBrk="1" fontAlgn="auto" hangingPunct="1">
              <a:spcAft>
                <a:spcPts val="0"/>
              </a:spcAft>
              <a:defRPr/>
            </a:pPr>
            <a:r>
              <a:rPr lang="fr-FR" sz="1800" dirty="0">
                <a:latin typeface="Tahoma" panose="020B0604030504040204" pitchFamily="34" charset="0"/>
                <a:ea typeface="Tahoma" panose="020B0604030504040204" pitchFamily="34" charset="0"/>
                <a:cs typeface="Tahoma" panose="020B0604030504040204" pitchFamily="34" charset="0"/>
              </a:rPr>
              <a:t>Vendredi 24/05/2024  </a:t>
            </a:r>
          </a:p>
          <a:p>
            <a:pPr eaLnBrk="1" fontAlgn="auto" hangingPunct="1">
              <a:spcAft>
                <a:spcPts val="0"/>
              </a:spcAft>
              <a:defRPr/>
            </a:pPr>
            <a:r>
              <a:rPr lang="fr-FR" sz="1800" dirty="0">
                <a:latin typeface="Tahoma" panose="020B0604030504040204" pitchFamily="34" charset="0"/>
                <a:ea typeface="Tahoma" panose="020B0604030504040204" pitchFamily="34" charset="0"/>
                <a:cs typeface="Tahoma" panose="020B0604030504040204" pitchFamily="34" charset="0"/>
              </a:rPr>
              <a:t>Congres 2SC2P Azalai Sénégal</a:t>
            </a:r>
          </a:p>
          <a:p>
            <a:pPr eaLnBrk="1" fontAlgn="auto" hangingPunct="1">
              <a:spcAft>
                <a:spcPts val="0"/>
              </a:spcAft>
              <a:defRPr/>
            </a:pPr>
            <a:r>
              <a:rPr lang="fr-FR" sz="1800" dirty="0">
                <a:latin typeface="Tahoma" panose="020B0604030504040204" pitchFamily="34" charset="0"/>
                <a:ea typeface="Tahoma" panose="020B0604030504040204" pitchFamily="34" charset="0"/>
                <a:cs typeface="Tahoma" panose="020B0604030504040204" pitchFamily="34" charset="0"/>
              </a:rPr>
              <a:t> </a:t>
            </a:r>
          </a:p>
        </p:txBody>
      </p:sp>
      <p:sp>
        <p:nvSpPr>
          <p:cNvPr id="2052" name="Image 3"/>
          <p:cNvSpPr>
            <a:spLocks noChangeAspect="1"/>
          </p:cNvSpPr>
          <p:nvPr/>
        </p:nvSpPr>
        <p:spPr bwMode="auto">
          <a:xfrm>
            <a:off x="6589714" y="4456113"/>
            <a:ext cx="2554287" cy="2163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fr-FR" sz="1800"/>
          </a:p>
        </p:txBody>
      </p:sp>
      <p:sp>
        <p:nvSpPr>
          <p:cNvPr id="2053" name="Image 4"/>
          <p:cNvSpPr>
            <a:spLocks noChangeAspect="1"/>
          </p:cNvSpPr>
          <p:nvPr/>
        </p:nvSpPr>
        <p:spPr bwMode="auto">
          <a:xfrm>
            <a:off x="-1176337" y="4029996"/>
            <a:ext cx="3748087" cy="284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fr-FR" sz="1800"/>
          </a:p>
        </p:txBody>
      </p:sp>
      <p:grpSp>
        <p:nvGrpSpPr>
          <p:cNvPr id="4" name="Group 145635">
            <a:extLst>
              <a:ext uri="{FF2B5EF4-FFF2-40B4-BE49-F238E27FC236}">
                <a16:creationId xmlns:a16="http://schemas.microsoft.com/office/drawing/2014/main" id="{153A7425-EB94-4314-4BA2-286965497D07}"/>
              </a:ext>
            </a:extLst>
          </p:cNvPr>
          <p:cNvGrpSpPr/>
          <p:nvPr/>
        </p:nvGrpSpPr>
        <p:grpSpPr>
          <a:xfrm>
            <a:off x="4981433" y="3631842"/>
            <a:ext cx="4162567" cy="3236669"/>
            <a:chOff x="-853574" y="-355989"/>
            <a:chExt cx="8956916" cy="3926755"/>
          </a:xfrm>
        </p:grpSpPr>
        <p:sp>
          <p:nvSpPr>
            <p:cNvPr id="5" name="Rectangle 4">
              <a:extLst>
                <a:ext uri="{FF2B5EF4-FFF2-40B4-BE49-F238E27FC236}">
                  <a16:creationId xmlns:a16="http://schemas.microsoft.com/office/drawing/2014/main" id="{6CDC7B08-33CE-8E25-0600-B5E4205CA086}"/>
                </a:ext>
              </a:extLst>
            </p:cNvPr>
            <p:cNvSpPr/>
            <p:nvPr/>
          </p:nvSpPr>
          <p:spPr>
            <a:xfrm>
              <a:off x="5324602" y="2678815"/>
              <a:ext cx="59288" cy="262525"/>
            </a:xfrm>
            <a:prstGeom prst="rect">
              <a:avLst/>
            </a:prstGeom>
            <a:ln>
              <a:noFill/>
            </a:ln>
          </p:spPr>
          <p:txBody>
            <a:bodyPr vert="horz" lIns="0" tIns="0" rIns="0" bIns="0" rtlCol="0">
              <a:noAutofit/>
            </a:bodyPr>
            <a:lstStyle/>
            <a:p>
              <a:pPr marL="6350" marR="91440" indent="-6350" algn="l">
                <a:lnSpc>
                  <a:spcPct val="107000"/>
                </a:lnSpc>
                <a:spcAft>
                  <a:spcPts val="800"/>
                </a:spcAft>
              </a:pPr>
              <a:r>
                <a:rPr lang="fr-SN"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p>
          </p:txBody>
        </p:sp>
        <p:pic>
          <p:nvPicPr>
            <p:cNvPr id="6" name="Picture 17116">
              <a:extLst>
                <a:ext uri="{FF2B5EF4-FFF2-40B4-BE49-F238E27FC236}">
                  <a16:creationId xmlns:a16="http://schemas.microsoft.com/office/drawing/2014/main" id="{A438632C-0A49-AABB-930A-1410F4D6CAFE}"/>
                </a:ext>
              </a:extLst>
            </p:cNvPr>
            <p:cNvPicPr/>
            <p:nvPr/>
          </p:nvPicPr>
          <p:blipFill>
            <a:blip r:embed="rId2"/>
            <a:stretch>
              <a:fillRect/>
            </a:stretch>
          </p:blipFill>
          <p:spPr>
            <a:xfrm>
              <a:off x="-853574" y="-355989"/>
              <a:ext cx="8956916" cy="3926755"/>
            </a:xfrm>
            <a:prstGeom prst="rect">
              <a:avLst/>
            </a:prstGeom>
          </p:spPr>
        </p:pic>
        <p:sp>
          <p:nvSpPr>
            <p:cNvPr id="11" name="Rectangle 10">
              <a:extLst>
                <a:ext uri="{FF2B5EF4-FFF2-40B4-BE49-F238E27FC236}">
                  <a16:creationId xmlns:a16="http://schemas.microsoft.com/office/drawing/2014/main" id="{E52DC532-A493-2ABA-C37D-4BF4CD5F8F25}"/>
                </a:ext>
              </a:extLst>
            </p:cNvPr>
            <p:cNvSpPr/>
            <p:nvPr/>
          </p:nvSpPr>
          <p:spPr>
            <a:xfrm>
              <a:off x="6521196" y="1360398"/>
              <a:ext cx="50673" cy="224380"/>
            </a:xfrm>
            <a:prstGeom prst="rect">
              <a:avLst/>
            </a:prstGeom>
            <a:ln>
              <a:noFill/>
            </a:ln>
          </p:spPr>
          <p:txBody>
            <a:bodyPr vert="horz" lIns="0" tIns="0" rIns="0" bIns="0" rtlCol="0">
              <a:noAutofit/>
            </a:bodyPr>
            <a:lstStyle/>
            <a:p>
              <a:pPr marL="6350" marR="91440" indent="-6350" algn="l">
                <a:lnSpc>
                  <a:spcPct val="107000"/>
                </a:lnSpc>
                <a:spcAft>
                  <a:spcPts val="800"/>
                </a:spcAft>
              </a:pPr>
              <a:r>
                <a:rPr lang="fr-SN"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fr-SN"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2" name="Rectangle 11">
              <a:extLst>
                <a:ext uri="{FF2B5EF4-FFF2-40B4-BE49-F238E27FC236}">
                  <a16:creationId xmlns:a16="http://schemas.microsoft.com/office/drawing/2014/main" id="{54351F3C-F8A6-AF04-D282-D82F63786757}"/>
                </a:ext>
              </a:extLst>
            </p:cNvPr>
            <p:cNvSpPr/>
            <p:nvPr/>
          </p:nvSpPr>
          <p:spPr>
            <a:xfrm>
              <a:off x="6944868" y="529819"/>
              <a:ext cx="50673" cy="224380"/>
            </a:xfrm>
            <a:prstGeom prst="rect">
              <a:avLst/>
            </a:prstGeom>
            <a:ln>
              <a:noFill/>
            </a:ln>
          </p:spPr>
          <p:txBody>
            <a:bodyPr vert="horz" lIns="0" tIns="0" rIns="0" bIns="0" rtlCol="0">
              <a:noAutofit/>
            </a:bodyPr>
            <a:lstStyle/>
            <a:p>
              <a:pPr marL="6350" marR="91440" indent="-6350" algn="l">
                <a:lnSpc>
                  <a:spcPct val="107000"/>
                </a:lnSpc>
                <a:spcAft>
                  <a:spcPts val="800"/>
                </a:spcAft>
              </a:pPr>
              <a:r>
                <a:rPr lang="fr-SN" sz="12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fr-SN"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4" name="Rectangle 13">
              <a:extLst>
                <a:ext uri="{FF2B5EF4-FFF2-40B4-BE49-F238E27FC236}">
                  <a16:creationId xmlns:a16="http://schemas.microsoft.com/office/drawing/2014/main" id="{F3AF8ECB-D8E0-87ED-A19A-392A5318EF5F}"/>
                </a:ext>
              </a:extLst>
            </p:cNvPr>
            <p:cNvSpPr/>
            <p:nvPr/>
          </p:nvSpPr>
          <p:spPr>
            <a:xfrm>
              <a:off x="6571488" y="1799506"/>
              <a:ext cx="46619" cy="206429"/>
            </a:xfrm>
            <a:prstGeom prst="rect">
              <a:avLst/>
            </a:prstGeom>
            <a:ln>
              <a:noFill/>
            </a:ln>
          </p:spPr>
          <p:txBody>
            <a:bodyPr vert="horz" lIns="0" tIns="0" rIns="0" bIns="0" rtlCol="0">
              <a:noAutofit/>
            </a:bodyPr>
            <a:lstStyle/>
            <a:p>
              <a:pPr marL="6350" marR="91440" indent="-6350" algn="l">
                <a:lnSpc>
                  <a:spcPct val="107000"/>
                </a:lnSpc>
                <a:spcAft>
                  <a:spcPts val="800"/>
                </a:spcAft>
              </a:pPr>
              <a:r>
                <a:rPr lang="fr-SN" sz="11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fr-SN"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6" name="Rectangle 15">
              <a:extLst>
                <a:ext uri="{FF2B5EF4-FFF2-40B4-BE49-F238E27FC236}">
                  <a16:creationId xmlns:a16="http://schemas.microsoft.com/office/drawing/2014/main" id="{C77B6933-BC50-A252-D6DB-12EED8BEAD3D}"/>
                </a:ext>
              </a:extLst>
            </p:cNvPr>
            <p:cNvSpPr/>
            <p:nvPr/>
          </p:nvSpPr>
          <p:spPr>
            <a:xfrm>
              <a:off x="0" y="2005449"/>
              <a:ext cx="1014215" cy="501514"/>
            </a:xfrm>
            <a:prstGeom prst="rect">
              <a:avLst/>
            </a:prstGeom>
            <a:ln>
              <a:noFill/>
            </a:ln>
          </p:spPr>
          <p:txBody>
            <a:bodyPr vert="horz" lIns="0" tIns="0" rIns="0" bIns="0" rtlCol="0">
              <a:noAutofit/>
            </a:bodyPr>
            <a:lstStyle/>
            <a:p>
              <a:pPr marL="6350" marR="91440" indent="-6350" algn="l">
                <a:lnSpc>
                  <a:spcPct val="107000"/>
                </a:lnSpc>
                <a:spcAft>
                  <a:spcPts val="800"/>
                </a:spcAft>
              </a:pPr>
              <a:r>
                <a:rPr lang="fr-FR"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fr-SN"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7" name="Rectangle 16">
              <a:extLst>
                <a:ext uri="{FF2B5EF4-FFF2-40B4-BE49-F238E27FC236}">
                  <a16:creationId xmlns:a16="http://schemas.microsoft.com/office/drawing/2014/main" id="{E189A7AD-1909-74FC-0E13-E4FB812A4C73}"/>
                </a:ext>
              </a:extLst>
            </p:cNvPr>
            <p:cNvSpPr/>
            <p:nvPr/>
          </p:nvSpPr>
          <p:spPr>
            <a:xfrm>
              <a:off x="896366" y="2194603"/>
              <a:ext cx="46619" cy="206429"/>
            </a:xfrm>
            <a:prstGeom prst="rect">
              <a:avLst/>
            </a:prstGeom>
            <a:ln>
              <a:noFill/>
            </a:ln>
          </p:spPr>
          <p:txBody>
            <a:bodyPr vert="horz" lIns="0" tIns="0" rIns="0" bIns="0" rtlCol="0">
              <a:noAutofit/>
            </a:bodyPr>
            <a:lstStyle/>
            <a:p>
              <a:pPr marL="6350" marR="91440" indent="-6350" algn="l">
                <a:lnSpc>
                  <a:spcPct val="107000"/>
                </a:lnSpc>
                <a:spcAft>
                  <a:spcPts val="800"/>
                </a:spcAft>
              </a:pPr>
              <a:r>
                <a:rPr lang="fr-SN" sz="11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fr-SN"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grpSp>
      <p:sp>
        <p:nvSpPr>
          <p:cNvPr id="8" name="Rectangle 2">
            <a:extLst>
              <a:ext uri="{FF2B5EF4-FFF2-40B4-BE49-F238E27FC236}">
                <a16:creationId xmlns:a16="http://schemas.microsoft.com/office/drawing/2014/main" id="{55FF5516-A24A-14F5-1CEE-7D75855ACABF}"/>
              </a:ext>
            </a:extLst>
          </p:cNvPr>
          <p:cNvSpPr>
            <a:spLocks noChangeArrowheads="1"/>
          </p:cNvSpPr>
          <p:nvPr/>
        </p:nvSpPr>
        <p:spPr bwMode="auto">
          <a:xfrm>
            <a:off x="613336" y="2451343"/>
            <a:ext cx="7728889"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fr-FR"/>
          </a:p>
        </p:txBody>
      </p:sp>
      <p:pic>
        <p:nvPicPr>
          <p:cNvPr id="4097" name="Image 1">
            <a:extLst>
              <a:ext uri="{FF2B5EF4-FFF2-40B4-BE49-F238E27FC236}">
                <a16:creationId xmlns:a16="http://schemas.microsoft.com/office/drawing/2014/main" id="{E73BF84B-80E5-C096-2DDE-5D9E4F729F70}"/>
              </a:ext>
            </a:extLst>
          </p:cNvPr>
          <p:cNvPicPr>
            <a:picLocks noChangeAspect="1" noChangeArrowheads="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90532" y="3621331"/>
            <a:ext cx="4873494" cy="323666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2830" y="1255594"/>
            <a:ext cx="8925636" cy="5418161"/>
          </a:xfrm>
        </p:spPr>
        <p:txBody>
          <a:bodyPr>
            <a:normAutofit fontScale="92500"/>
          </a:bodyPr>
          <a:lstStyle/>
          <a:p>
            <a:pPr marL="0" indent="0">
              <a:lnSpc>
                <a:spcPct val="150000"/>
              </a:lnSpc>
              <a:spcAft>
                <a:spcPts val="750"/>
              </a:spcAft>
              <a:buNone/>
            </a:pPr>
            <a:r>
              <a:rPr lang="fr-SN" sz="2400" b="1" kern="0" dirty="0">
                <a:effectLst/>
                <a:latin typeface="Tahoma" panose="020B0604030504040204" pitchFamily="34" charset="0"/>
                <a:ea typeface="Tahoma" panose="020B0604030504040204" pitchFamily="34" charset="0"/>
                <a:cs typeface="Tahoma" panose="020B0604030504040204" pitchFamily="34" charset="0"/>
              </a:rPr>
              <a:t>La société Américaine propose:</a:t>
            </a:r>
            <a:endParaRPr lang="fr-SN" sz="2400" b="1" kern="100" dirty="0">
              <a:effectLst/>
              <a:latin typeface="Tahoma" panose="020B0604030504040204" pitchFamily="34" charset="0"/>
              <a:ea typeface="Tahoma" panose="020B0604030504040204" pitchFamily="34" charset="0"/>
              <a:cs typeface="Tahoma" panose="020B0604030504040204" pitchFamily="34" charset="0"/>
            </a:endParaRPr>
          </a:p>
          <a:p>
            <a:pPr marL="342900" lvl="0" indent="-342900">
              <a:lnSpc>
                <a:spcPct val="150000"/>
              </a:lnSpc>
              <a:buSzPts val="1000"/>
              <a:buFont typeface="Symbol" pitchFamily="2" charset="2"/>
              <a:buChar char=""/>
              <a:tabLst>
                <a:tab pos="457200" algn="l"/>
              </a:tabLst>
            </a:pPr>
            <a:r>
              <a:rPr lang="fr-SN" sz="2400" kern="0" dirty="0">
                <a:effectLst/>
                <a:latin typeface="Tahoma" panose="020B0604030504040204" pitchFamily="34" charset="0"/>
                <a:ea typeface="Tahoma" panose="020B0604030504040204" pitchFamily="34" charset="0"/>
                <a:cs typeface="Tahoma" panose="020B0604030504040204" pitchFamily="34" charset="0"/>
              </a:rPr>
              <a:t>En cas de Cytologie HSIL, ASC-H, AGC, ou évocatrice de cancer. </a:t>
            </a:r>
            <a:endParaRPr lang="fr-SN" sz="2400" kern="100" dirty="0">
              <a:effectLst/>
              <a:latin typeface="Tahoma" panose="020B0604030504040204" pitchFamily="34" charset="0"/>
              <a:ea typeface="Tahoma" panose="020B0604030504040204" pitchFamily="34" charset="0"/>
              <a:cs typeface="Tahoma" panose="020B0604030504040204" pitchFamily="34" charset="0"/>
            </a:endParaRPr>
          </a:p>
          <a:p>
            <a:pPr marL="342900" lvl="0" indent="-342900">
              <a:lnSpc>
                <a:spcPct val="150000"/>
              </a:lnSpc>
              <a:buSzPts val="1000"/>
              <a:buFont typeface="Symbol" pitchFamily="2" charset="2"/>
              <a:buChar char=""/>
              <a:tabLst>
                <a:tab pos="457200" algn="l"/>
              </a:tabLst>
            </a:pPr>
            <a:r>
              <a:rPr lang="fr-SN" sz="2400" kern="0" dirty="0">
                <a:effectLst/>
                <a:latin typeface="Tahoma" panose="020B0604030504040204" pitchFamily="34" charset="0"/>
                <a:ea typeface="Tahoma" panose="020B0604030504040204" pitchFamily="34" charset="0"/>
                <a:cs typeface="Tahoma" panose="020B0604030504040204" pitchFamily="34" charset="0"/>
              </a:rPr>
              <a:t>En cas d’HPV 16 ou 18 positifs</a:t>
            </a:r>
            <a:endParaRPr lang="fr-SN" sz="2400" kern="100" dirty="0">
              <a:effectLst/>
              <a:latin typeface="Tahoma" panose="020B0604030504040204" pitchFamily="34" charset="0"/>
              <a:ea typeface="Tahoma" panose="020B0604030504040204" pitchFamily="34" charset="0"/>
              <a:cs typeface="Tahoma" panose="020B0604030504040204" pitchFamily="34" charset="0"/>
            </a:endParaRPr>
          </a:p>
          <a:p>
            <a:pPr marL="342900" lvl="0" indent="-342900">
              <a:lnSpc>
                <a:spcPct val="150000"/>
              </a:lnSpc>
              <a:buSzPts val="1000"/>
              <a:buFont typeface="Symbol" pitchFamily="2" charset="2"/>
              <a:buChar char=""/>
              <a:tabLst>
                <a:tab pos="457200" algn="l"/>
              </a:tabLst>
            </a:pPr>
            <a:r>
              <a:rPr lang="fr-SN" sz="2400" kern="0" dirty="0">
                <a:effectLst/>
                <a:latin typeface="Tahoma" panose="020B0604030504040204" pitchFamily="34" charset="0"/>
                <a:ea typeface="Tahoma" panose="020B0604030504040204" pitchFamily="34" charset="0"/>
                <a:cs typeface="Tahoma" panose="020B0604030504040204" pitchFamily="34" charset="0"/>
              </a:rPr>
              <a:t>Après un double marquage (p16/ Ki 67) positif</a:t>
            </a:r>
            <a:endParaRPr lang="fr-SN" sz="2400" kern="100" dirty="0">
              <a:effectLst/>
              <a:latin typeface="Tahoma" panose="020B0604030504040204" pitchFamily="34" charset="0"/>
              <a:ea typeface="Tahoma" panose="020B0604030504040204" pitchFamily="34" charset="0"/>
              <a:cs typeface="Tahoma" panose="020B0604030504040204" pitchFamily="34" charset="0"/>
            </a:endParaRPr>
          </a:p>
          <a:p>
            <a:pPr marL="342900" lvl="0" indent="-342900">
              <a:lnSpc>
                <a:spcPct val="150000"/>
              </a:lnSpc>
              <a:buSzPts val="1000"/>
              <a:buFont typeface="Symbol" pitchFamily="2" charset="2"/>
              <a:buChar char=""/>
              <a:tabLst>
                <a:tab pos="457200" algn="l"/>
              </a:tabLst>
            </a:pPr>
            <a:r>
              <a:rPr lang="fr-SN" sz="2400" kern="0" dirty="0">
                <a:effectLst/>
                <a:latin typeface="Tahoma" panose="020B0604030504040204" pitchFamily="34" charset="0"/>
                <a:ea typeface="Tahoma" panose="020B0604030504040204" pitchFamily="34" charset="0"/>
                <a:cs typeface="Tahoma" panose="020B0604030504040204" pitchFamily="34" charset="0"/>
              </a:rPr>
              <a:t>Pour toute patiente déjà traitée pour une pathologie cervicale</a:t>
            </a:r>
            <a:endParaRPr lang="fr-SN" sz="2400" kern="100" dirty="0">
              <a:effectLst/>
              <a:latin typeface="Tahoma" panose="020B0604030504040204" pitchFamily="34" charset="0"/>
              <a:ea typeface="Tahoma" panose="020B0604030504040204" pitchFamily="34" charset="0"/>
              <a:cs typeface="Tahoma" panose="020B0604030504040204" pitchFamily="34" charset="0"/>
            </a:endParaRPr>
          </a:p>
          <a:p>
            <a:pPr marL="342900" lvl="0" indent="-342900">
              <a:lnSpc>
                <a:spcPct val="150000"/>
              </a:lnSpc>
              <a:buSzPts val="1000"/>
              <a:buFont typeface="Symbol" pitchFamily="2" charset="2"/>
              <a:buChar char=""/>
              <a:tabLst>
                <a:tab pos="457200" algn="l"/>
              </a:tabLst>
            </a:pPr>
            <a:r>
              <a:rPr lang="fr-SN" sz="2400" kern="0" dirty="0">
                <a:effectLst/>
                <a:latin typeface="Tahoma" panose="020B0604030504040204" pitchFamily="34" charset="0"/>
                <a:ea typeface="Tahoma" panose="020B0604030504040204" pitchFamily="34" charset="0"/>
                <a:cs typeface="Tahoma" panose="020B0604030504040204" pitchFamily="34" charset="0"/>
              </a:rPr>
              <a:t>En cas de surveillance d’une CIN2 (non traitée)</a:t>
            </a:r>
            <a:endParaRPr lang="fr-SN" sz="2400" kern="100" dirty="0">
              <a:effectLst/>
              <a:latin typeface="Tahoma" panose="020B0604030504040204" pitchFamily="34" charset="0"/>
              <a:ea typeface="Tahoma" panose="020B0604030504040204" pitchFamily="34" charset="0"/>
              <a:cs typeface="Tahoma" panose="020B0604030504040204" pitchFamily="34" charset="0"/>
            </a:endParaRPr>
          </a:p>
          <a:p>
            <a:pPr marL="342900" lvl="0" indent="-342900">
              <a:lnSpc>
                <a:spcPct val="150000"/>
              </a:lnSpc>
              <a:buSzPts val="1000"/>
              <a:buFont typeface="Symbol" pitchFamily="2" charset="2"/>
              <a:buChar char=""/>
              <a:tabLst>
                <a:tab pos="457200" algn="l"/>
              </a:tabLst>
            </a:pPr>
            <a:r>
              <a:rPr lang="fr-SN" sz="2400" kern="0" dirty="0">
                <a:effectLst/>
                <a:latin typeface="Tahoma" panose="020B0604030504040204" pitchFamily="34" charset="0"/>
                <a:ea typeface="Tahoma" panose="020B0604030504040204" pitchFamily="34" charset="0"/>
                <a:cs typeface="Tahoma" panose="020B0604030504040204" pitchFamily="34" charset="0"/>
              </a:rPr>
              <a:t>En cas de jonction non vue (TZ3)</a:t>
            </a:r>
            <a:endParaRPr lang="fr-SN" sz="2400" kern="100" dirty="0">
              <a:effectLst/>
              <a:latin typeface="Tahoma" panose="020B0604030504040204" pitchFamily="34" charset="0"/>
              <a:ea typeface="Tahoma" panose="020B0604030504040204" pitchFamily="34" charset="0"/>
              <a:cs typeface="Tahoma" panose="020B0604030504040204" pitchFamily="34" charset="0"/>
            </a:endParaRPr>
          </a:p>
          <a:p>
            <a:pPr marL="342900" lvl="0" indent="-342900">
              <a:lnSpc>
                <a:spcPct val="150000"/>
              </a:lnSpc>
              <a:buSzPts val="1000"/>
              <a:buFont typeface="Symbol" pitchFamily="2" charset="2"/>
              <a:buChar char=""/>
              <a:tabLst>
                <a:tab pos="457200" algn="l"/>
              </a:tabLst>
            </a:pPr>
            <a:r>
              <a:rPr lang="fr-SN" sz="2400" kern="0" dirty="0">
                <a:effectLst/>
                <a:latin typeface="Tahoma" panose="020B0604030504040204" pitchFamily="34" charset="0"/>
                <a:ea typeface="Tahoma" panose="020B0604030504040204" pitchFamily="34" charset="0"/>
                <a:cs typeface="Tahoma" panose="020B0604030504040204" pitchFamily="34" charset="0"/>
              </a:rPr>
              <a:t>Pour les patientes de plus de 40 ans</a:t>
            </a:r>
            <a:endParaRPr lang="fr-SN" sz="2400" kern="100" dirty="0">
              <a:effectLst/>
              <a:latin typeface="Tahoma" panose="020B0604030504040204" pitchFamily="34" charset="0"/>
              <a:ea typeface="Tahoma" panose="020B0604030504040204" pitchFamily="34" charset="0"/>
              <a:cs typeface="Tahoma" panose="020B0604030504040204" pitchFamily="34" charset="0"/>
            </a:endParaRPr>
          </a:p>
          <a:p>
            <a:pPr marL="0" indent="0">
              <a:lnSpc>
                <a:spcPct val="210000"/>
              </a:lnSpc>
              <a:buNone/>
            </a:pPr>
            <a:endParaRPr lang="fr-FR" dirty="0"/>
          </a:p>
        </p:txBody>
      </p:sp>
      <p:sp>
        <p:nvSpPr>
          <p:cNvPr id="4" name="Rectangle 2"/>
          <p:cNvSpPr>
            <a:spLocks noGrp="1" noChangeArrowheads="1"/>
          </p:cNvSpPr>
          <p:nvPr>
            <p:ph type="title"/>
          </p:nvPr>
        </p:nvSpPr>
        <p:spPr>
          <a:xfrm>
            <a:off x="0" y="365126"/>
            <a:ext cx="9144000" cy="726695"/>
          </a:xfrm>
          <a:solidFill>
            <a:schemeClr val="accent5">
              <a:lumMod val="60000"/>
              <a:lumOff val="40000"/>
            </a:schemeClr>
          </a:solidFill>
          <a:ln w="28575">
            <a:solidFill>
              <a:schemeClr val="accent2"/>
            </a:solidFill>
          </a:ln>
        </p:spPr>
        <p:txBody>
          <a:bodyPr rtlCol="0">
            <a:noAutofit/>
          </a:bodyPr>
          <a:lstStyle/>
          <a:p>
            <a:pPr marL="1016000" indent="-1016000" algn="ctr" eaLnBrk="1" fontAlgn="auto" hangingPunct="1">
              <a:spcAft>
                <a:spcPts val="0"/>
              </a:spcAft>
              <a:defRPr/>
            </a:pPr>
            <a:r>
              <a:rPr lang="fr-FR" sz="4800" b="1" dirty="0">
                <a:solidFill>
                  <a:srgbClr val="C00000"/>
                </a:solidFill>
                <a:latin typeface="Tahoma" panose="020B0604030504040204" pitchFamily="34" charset="0"/>
                <a:ea typeface="Tahoma" panose="020B0604030504040204" pitchFamily="34" charset="0"/>
                <a:cs typeface="Tahoma" panose="020B0604030504040204" pitchFamily="34" charset="0"/>
              </a:rPr>
              <a:t>II. INDICATIONS</a:t>
            </a:r>
          </a:p>
        </p:txBody>
      </p:sp>
    </p:spTree>
    <p:extLst>
      <p:ext uri="{BB962C8B-B14F-4D97-AF65-F5344CB8AC3E}">
        <p14:creationId xmlns:p14="http://schemas.microsoft.com/office/powerpoint/2010/main" val="21349112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2830" y="1255594"/>
            <a:ext cx="8925636" cy="5418161"/>
          </a:xfrm>
        </p:spPr>
        <p:txBody>
          <a:bodyPr>
            <a:normAutofit lnSpcReduction="10000"/>
          </a:bodyPr>
          <a:lstStyle/>
          <a:p>
            <a:pPr marL="0" indent="0">
              <a:lnSpc>
                <a:spcPct val="150000"/>
              </a:lnSpc>
              <a:spcAft>
                <a:spcPts val="750"/>
              </a:spcAft>
              <a:buNone/>
            </a:pPr>
            <a:r>
              <a:rPr lang="fr-SN" sz="2400" b="1" kern="0" dirty="0">
                <a:effectLst/>
                <a:latin typeface="Tahoma" panose="020B0604030504040204" pitchFamily="34" charset="0"/>
                <a:ea typeface="Tahoma" panose="020B0604030504040204" pitchFamily="34" charset="0"/>
                <a:cs typeface="Tahoma" panose="020B0604030504040204" pitchFamily="34" charset="0"/>
              </a:rPr>
              <a:t>En France,  la réalisation d’un curetage de l’endocol peut se justifier (en dehors de la grossesse) :</a:t>
            </a:r>
            <a:endParaRPr lang="fr-SN" sz="2400" b="1" kern="100" dirty="0">
              <a:effectLst/>
              <a:latin typeface="Tahoma" panose="020B0604030504040204" pitchFamily="34" charset="0"/>
              <a:ea typeface="Tahoma" panose="020B0604030504040204" pitchFamily="34" charset="0"/>
              <a:cs typeface="Tahoma" panose="020B0604030504040204" pitchFamily="34" charset="0"/>
            </a:endParaRPr>
          </a:p>
          <a:p>
            <a:pPr marL="342900" lvl="0" indent="-342900">
              <a:lnSpc>
                <a:spcPct val="150000"/>
              </a:lnSpc>
              <a:buSzPts val="1000"/>
              <a:buFont typeface="Symbol" pitchFamily="2" charset="2"/>
              <a:buChar char=""/>
              <a:tabLst>
                <a:tab pos="457200" algn="l"/>
              </a:tabLst>
            </a:pPr>
            <a:r>
              <a:rPr lang="fr-SN" sz="2400" kern="0" dirty="0">
                <a:effectLst/>
                <a:latin typeface="Tahoma" panose="020B0604030504040204" pitchFamily="34" charset="0"/>
                <a:ea typeface="Tahoma" panose="020B0604030504040204" pitchFamily="34" charset="0"/>
                <a:cs typeface="Tahoma" panose="020B0604030504040204" pitchFamily="34" charset="0"/>
              </a:rPr>
              <a:t>En cas de jonction non vue, afin d’éliminer une pathologie endocervicale inaccessible à l’examen colposcopique</a:t>
            </a:r>
            <a:endParaRPr lang="fr-SN" sz="2400" kern="100" dirty="0">
              <a:effectLst/>
              <a:latin typeface="Tahoma" panose="020B0604030504040204" pitchFamily="34" charset="0"/>
              <a:ea typeface="Tahoma" panose="020B0604030504040204" pitchFamily="34" charset="0"/>
              <a:cs typeface="Tahoma" panose="020B0604030504040204" pitchFamily="34" charset="0"/>
            </a:endParaRPr>
          </a:p>
          <a:p>
            <a:pPr marL="342900" lvl="0" indent="-342900">
              <a:lnSpc>
                <a:spcPct val="150000"/>
              </a:lnSpc>
              <a:buSzPts val="1000"/>
              <a:buFont typeface="Symbol" pitchFamily="2" charset="2"/>
              <a:buChar char=""/>
              <a:tabLst>
                <a:tab pos="457200" algn="l"/>
              </a:tabLst>
            </a:pPr>
            <a:r>
              <a:rPr lang="fr-SN" sz="2400" kern="0" dirty="0">
                <a:effectLst/>
                <a:latin typeface="Tahoma" panose="020B0604030504040204" pitchFamily="34" charset="0"/>
                <a:ea typeface="Tahoma" panose="020B0604030504040204" pitchFamily="34" charset="0"/>
                <a:cs typeface="Tahoma" panose="020B0604030504040204" pitchFamily="34" charset="0"/>
              </a:rPr>
              <a:t>Devant une suspicion de lésion glandulaire</a:t>
            </a:r>
            <a:endParaRPr lang="fr-SN" sz="2400" kern="100" dirty="0">
              <a:effectLst/>
              <a:latin typeface="Tahoma" panose="020B0604030504040204" pitchFamily="34" charset="0"/>
              <a:ea typeface="Tahoma" panose="020B0604030504040204" pitchFamily="34" charset="0"/>
              <a:cs typeface="Tahoma" panose="020B0604030504040204" pitchFamily="34" charset="0"/>
            </a:endParaRPr>
          </a:p>
          <a:p>
            <a:pPr marL="342900" lvl="0" indent="-342900">
              <a:lnSpc>
                <a:spcPct val="150000"/>
              </a:lnSpc>
              <a:buSzPts val="1000"/>
              <a:buFont typeface="Symbol" pitchFamily="2" charset="2"/>
              <a:buChar char=""/>
              <a:tabLst>
                <a:tab pos="457200" algn="l"/>
              </a:tabLst>
            </a:pPr>
            <a:r>
              <a:rPr lang="fr-SN" sz="2400" kern="0" dirty="0">
                <a:effectLst/>
                <a:latin typeface="Tahoma" panose="020B0604030504040204" pitchFamily="34" charset="0"/>
                <a:ea typeface="Tahoma" panose="020B0604030504040204" pitchFamily="34" charset="0"/>
                <a:cs typeface="Tahoma" panose="020B0604030504040204" pitchFamily="34" charset="0"/>
              </a:rPr>
              <a:t>En cas de discordance cyto -histologique après avoir éliminé une lésion vaginale</a:t>
            </a:r>
            <a:endParaRPr lang="fr-SN" sz="2400" kern="100" dirty="0">
              <a:effectLst/>
              <a:latin typeface="Tahoma" panose="020B0604030504040204" pitchFamily="34" charset="0"/>
              <a:ea typeface="Tahoma" panose="020B0604030504040204" pitchFamily="34" charset="0"/>
              <a:cs typeface="Tahoma" panose="020B0604030504040204" pitchFamily="34" charset="0"/>
            </a:endParaRPr>
          </a:p>
          <a:p>
            <a:pPr marL="342900" lvl="0" indent="-342900">
              <a:lnSpc>
                <a:spcPct val="150000"/>
              </a:lnSpc>
              <a:buSzPts val="1000"/>
              <a:buFont typeface="Symbol" pitchFamily="2" charset="2"/>
              <a:buChar char=""/>
              <a:tabLst>
                <a:tab pos="457200" algn="l"/>
              </a:tabLst>
            </a:pPr>
            <a:r>
              <a:rPr lang="fr-SN" sz="2400" kern="0" dirty="0">
                <a:effectLst/>
                <a:latin typeface="Tahoma" panose="020B0604030504040204" pitchFamily="34" charset="0"/>
                <a:ea typeface="Tahoma" panose="020B0604030504040204" pitchFamily="34" charset="0"/>
                <a:cs typeface="Tahoma" panose="020B0604030504040204" pitchFamily="34" charset="0"/>
              </a:rPr>
              <a:t>En fin de conisation (après avoir retiré le cône) afin d’éliminer une éventuelle pathologie endocervicale résiduelle</a:t>
            </a:r>
            <a:endParaRPr lang="fr-SN" sz="2400" kern="100" dirty="0">
              <a:effectLst/>
              <a:latin typeface="Tahoma" panose="020B0604030504040204" pitchFamily="34" charset="0"/>
              <a:ea typeface="Tahoma" panose="020B0604030504040204" pitchFamily="34" charset="0"/>
              <a:cs typeface="Tahoma" panose="020B0604030504040204" pitchFamily="34" charset="0"/>
            </a:endParaRPr>
          </a:p>
          <a:p>
            <a:pPr marL="0" indent="0">
              <a:lnSpc>
                <a:spcPct val="210000"/>
              </a:lnSpc>
              <a:buNone/>
            </a:pPr>
            <a:endParaRPr lang="fr-FR" dirty="0"/>
          </a:p>
        </p:txBody>
      </p:sp>
      <p:sp>
        <p:nvSpPr>
          <p:cNvPr id="4" name="Rectangle 2"/>
          <p:cNvSpPr>
            <a:spLocks noGrp="1" noChangeArrowheads="1"/>
          </p:cNvSpPr>
          <p:nvPr>
            <p:ph type="title"/>
          </p:nvPr>
        </p:nvSpPr>
        <p:spPr>
          <a:xfrm>
            <a:off x="0" y="365126"/>
            <a:ext cx="9144000" cy="726695"/>
          </a:xfrm>
          <a:solidFill>
            <a:schemeClr val="accent5">
              <a:lumMod val="60000"/>
              <a:lumOff val="40000"/>
            </a:schemeClr>
          </a:solidFill>
          <a:ln w="28575">
            <a:solidFill>
              <a:schemeClr val="accent2"/>
            </a:solidFill>
          </a:ln>
        </p:spPr>
        <p:txBody>
          <a:bodyPr rtlCol="0">
            <a:noAutofit/>
          </a:bodyPr>
          <a:lstStyle/>
          <a:p>
            <a:pPr marL="1016000" indent="-1016000" algn="ctr" eaLnBrk="1" fontAlgn="auto" hangingPunct="1">
              <a:spcAft>
                <a:spcPts val="0"/>
              </a:spcAft>
              <a:defRPr/>
            </a:pPr>
            <a:r>
              <a:rPr lang="fr-FR" sz="4800" b="1" dirty="0">
                <a:solidFill>
                  <a:srgbClr val="C00000"/>
                </a:solidFill>
                <a:latin typeface="Tahoma" panose="020B0604030504040204" pitchFamily="34" charset="0"/>
                <a:ea typeface="Tahoma" panose="020B0604030504040204" pitchFamily="34" charset="0"/>
                <a:cs typeface="Tahoma" panose="020B0604030504040204" pitchFamily="34" charset="0"/>
              </a:rPr>
              <a:t>II. INDICATIONS</a:t>
            </a:r>
          </a:p>
        </p:txBody>
      </p:sp>
    </p:spTree>
    <p:extLst>
      <p:ext uri="{BB962C8B-B14F-4D97-AF65-F5344CB8AC3E}">
        <p14:creationId xmlns:p14="http://schemas.microsoft.com/office/powerpoint/2010/main" val="38902932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2830" y="1255594"/>
            <a:ext cx="8925636" cy="5418161"/>
          </a:xfrm>
        </p:spPr>
        <p:txBody>
          <a:bodyPr>
            <a:normAutofit fontScale="85000" lnSpcReduction="20000"/>
          </a:bodyPr>
          <a:lstStyle/>
          <a:p>
            <a:pPr marL="0" indent="0">
              <a:lnSpc>
                <a:spcPct val="150000"/>
              </a:lnSpc>
              <a:spcAft>
                <a:spcPts val="750"/>
              </a:spcAft>
              <a:buNone/>
            </a:pPr>
            <a:r>
              <a:rPr lang="fr-SN" sz="2600" b="1" kern="0" dirty="0">
                <a:effectLst/>
                <a:latin typeface="Tahoma" panose="020B0604030504040204" pitchFamily="34" charset="0"/>
                <a:ea typeface="Tahoma" panose="020B0604030504040204" pitchFamily="34" charset="0"/>
                <a:cs typeface="Tahoma" panose="020B0604030504040204" pitchFamily="34" charset="0"/>
              </a:rPr>
              <a:t>En revanche le curetage de l’endocol est contre-indiqué</a:t>
            </a:r>
          </a:p>
          <a:p>
            <a:pPr>
              <a:lnSpc>
                <a:spcPct val="150000"/>
              </a:lnSpc>
              <a:spcAft>
                <a:spcPts val="750"/>
              </a:spcAft>
            </a:pPr>
            <a:r>
              <a:rPr lang="fr-SN" sz="2600" kern="0" dirty="0">
                <a:latin typeface="Tahoma" panose="020B0604030504040204" pitchFamily="34" charset="0"/>
                <a:ea typeface="Tahoma" panose="020B0604030504040204" pitchFamily="34" charset="0"/>
                <a:cs typeface="Tahoma" panose="020B0604030504040204" pitchFamily="34" charset="0"/>
              </a:rPr>
              <a:t>E</a:t>
            </a:r>
            <a:r>
              <a:rPr lang="fr-SN" kern="0" dirty="0">
                <a:effectLst/>
                <a:latin typeface="Tahoma" panose="020B0604030504040204" pitchFamily="34" charset="0"/>
                <a:ea typeface="Tahoma" panose="020B0604030504040204" pitchFamily="34" charset="0"/>
                <a:cs typeface="Tahoma" panose="020B0604030504040204" pitchFamily="34" charset="0"/>
              </a:rPr>
              <a:t>n cas de grossesse</a:t>
            </a:r>
            <a:r>
              <a:rPr lang="fr-SN" b="1" kern="0" dirty="0">
                <a:effectLst/>
                <a:latin typeface="Tahoma" panose="020B0604030504040204" pitchFamily="34" charset="0"/>
                <a:ea typeface="Tahoma" panose="020B0604030504040204" pitchFamily="34" charset="0"/>
                <a:cs typeface="Tahoma" panose="020B0604030504040204" pitchFamily="34" charset="0"/>
              </a:rPr>
              <a:t>,</a:t>
            </a:r>
            <a:r>
              <a:rPr lang="fr-SN" kern="0" dirty="0">
                <a:effectLst/>
                <a:latin typeface="Tahoma" panose="020B0604030504040204" pitchFamily="34" charset="0"/>
                <a:ea typeface="Tahoma" panose="020B0604030504040204" pitchFamily="34" charset="0"/>
                <a:cs typeface="Tahoma" panose="020B0604030504040204" pitchFamily="34" charset="0"/>
              </a:rPr>
              <a:t> </a:t>
            </a:r>
          </a:p>
          <a:p>
            <a:pPr>
              <a:lnSpc>
                <a:spcPct val="150000"/>
              </a:lnSpc>
              <a:spcAft>
                <a:spcPts val="750"/>
              </a:spcAft>
            </a:pPr>
            <a:r>
              <a:rPr lang="fr-SN" kern="0" dirty="0">
                <a:effectLst/>
                <a:latin typeface="Tahoma" panose="020B0604030504040204" pitchFamily="34" charset="0"/>
                <a:ea typeface="Tahoma" panose="020B0604030504040204" pitchFamily="34" charset="0"/>
                <a:cs typeface="Tahoma" panose="020B0604030504040204" pitchFamily="34" charset="0"/>
              </a:rPr>
              <a:t>le canal endocervical est sténosé et ne permet pas l’introduction de la curette…</a:t>
            </a:r>
          </a:p>
          <a:p>
            <a:pPr marL="0" indent="0">
              <a:lnSpc>
                <a:spcPct val="150000"/>
              </a:lnSpc>
              <a:spcAft>
                <a:spcPts val="750"/>
              </a:spcAft>
              <a:buNone/>
            </a:pPr>
            <a:r>
              <a:rPr lang="fr-SN" b="1" kern="0" dirty="0">
                <a:effectLst/>
                <a:latin typeface="Tahoma" panose="020B0604030504040204" pitchFamily="34" charset="0"/>
                <a:ea typeface="Tahoma" panose="020B0604030504040204" pitchFamily="34" charset="0"/>
                <a:cs typeface="Tahoma" panose="020B0604030504040204" pitchFamily="34" charset="0"/>
              </a:rPr>
              <a:t>Par ailleurs, il n’est pas indispensable de réaliser un curetage de l’endocol :</a:t>
            </a:r>
            <a:endParaRPr lang="fr-SN" b="1" kern="100" dirty="0">
              <a:effectLst/>
              <a:latin typeface="Tahoma" panose="020B0604030504040204" pitchFamily="34" charset="0"/>
              <a:ea typeface="Tahoma" panose="020B0604030504040204" pitchFamily="34" charset="0"/>
              <a:cs typeface="Tahoma" panose="020B0604030504040204" pitchFamily="34" charset="0"/>
            </a:endParaRPr>
          </a:p>
          <a:p>
            <a:pPr marL="342900" lvl="0" indent="-342900">
              <a:lnSpc>
                <a:spcPct val="150000"/>
              </a:lnSpc>
              <a:buSzPts val="1000"/>
              <a:buFont typeface="Symbol" pitchFamily="2" charset="2"/>
              <a:buChar char=""/>
              <a:tabLst>
                <a:tab pos="457200" algn="l"/>
              </a:tabLst>
            </a:pPr>
            <a:r>
              <a:rPr lang="fr-SN" kern="0" dirty="0">
                <a:effectLst/>
                <a:latin typeface="Tahoma" panose="020B0604030504040204" pitchFamily="34" charset="0"/>
                <a:ea typeface="Tahoma" panose="020B0604030504040204" pitchFamily="34" charset="0"/>
                <a:cs typeface="Tahoma" panose="020B0604030504040204" pitchFamily="34" charset="0"/>
              </a:rPr>
              <a:t>si une procédure de conisation est prévue,</a:t>
            </a:r>
            <a:endParaRPr lang="fr-SN" kern="100" dirty="0">
              <a:effectLst/>
              <a:latin typeface="Tahoma" panose="020B0604030504040204" pitchFamily="34" charset="0"/>
              <a:ea typeface="Tahoma" panose="020B0604030504040204" pitchFamily="34" charset="0"/>
              <a:cs typeface="Tahoma" panose="020B0604030504040204" pitchFamily="34" charset="0"/>
            </a:endParaRPr>
          </a:p>
          <a:p>
            <a:pPr marL="342900" lvl="0" indent="-342900">
              <a:lnSpc>
                <a:spcPct val="150000"/>
              </a:lnSpc>
              <a:buSzPts val="1000"/>
              <a:buFont typeface="Symbol" pitchFamily="2" charset="2"/>
              <a:buChar char=""/>
              <a:tabLst>
                <a:tab pos="457200" algn="l"/>
              </a:tabLst>
            </a:pPr>
            <a:r>
              <a:rPr lang="fr-SN" kern="0" dirty="0">
                <a:effectLst/>
                <a:latin typeface="Tahoma" panose="020B0604030504040204" pitchFamily="34" charset="0"/>
                <a:ea typeface="Tahoma" panose="020B0604030504040204" pitchFamily="34" charset="0"/>
                <a:cs typeface="Tahoma" panose="020B0604030504040204" pitchFamily="34" charset="0"/>
              </a:rPr>
              <a:t>de même pour les patientes de moins de 30 ans après une cytologie ASCUS ou bas grade.</a:t>
            </a:r>
            <a:endParaRPr lang="fr-SN" kern="100" dirty="0">
              <a:effectLst/>
              <a:latin typeface="Tahoma" panose="020B0604030504040204" pitchFamily="34" charset="0"/>
              <a:ea typeface="Tahoma" panose="020B0604030504040204" pitchFamily="34" charset="0"/>
              <a:cs typeface="Tahoma" panose="020B0604030504040204" pitchFamily="34" charset="0"/>
            </a:endParaRPr>
          </a:p>
          <a:p>
            <a:pPr marL="0" indent="0">
              <a:lnSpc>
                <a:spcPct val="210000"/>
              </a:lnSpc>
              <a:buNone/>
            </a:pPr>
            <a:endParaRPr lang="fr-FR" dirty="0"/>
          </a:p>
        </p:txBody>
      </p:sp>
      <p:sp>
        <p:nvSpPr>
          <p:cNvPr id="4" name="Rectangle 2"/>
          <p:cNvSpPr>
            <a:spLocks noGrp="1" noChangeArrowheads="1"/>
          </p:cNvSpPr>
          <p:nvPr>
            <p:ph type="title"/>
          </p:nvPr>
        </p:nvSpPr>
        <p:spPr>
          <a:xfrm>
            <a:off x="0" y="365126"/>
            <a:ext cx="9144000" cy="726695"/>
          </a:xfrm>
          <a:solidFill>
            <a:schemeClr val="accent5">
              <a:lumMod val="60000"/>
              <a:lumOff val="40000"/>
            </a:schemeClr>
          </a:solidFill>
          <a:ln w="28575">
            <a:solidFill>
              <a:schemeClr val="accent2"/>
            </a:solidFill>
          </a:ln>
        </p:spPr>
        <p:txBody>
          <a:bodyPr rtlCol="0">
            <a:noAutofit/>
          </a:bodyPr>
          <a:lstStyle/>
          <a:p>
            <a:pPr marL="1016000" indent="-1016000" algn="ctr" eaLnBrk="1" fontAlgn="auto" hangingPunct="1">
              <a:spcAft>
                <a:spcPts val="0"/>
              </a:spcAft>
              <a:defRPr/>
            </a:pPr>
            <a:r>
              <a:rPr lang="fr-FR" sz="4800" b="1" dirty="0">
                <a:solidFill>
                  <a:srgbClr val="C00000"/>
                </a:solidFill>
                <a:latin typeface="Tahoma" panose="020B0604030504040204" pitchFamily="34" charset="0"/>
                <a:ea typeface="Tahoma" panose="020B0604030504040204" pitchFamily="34" charset="0"/>
                <a:cs typeface="Tahoma" panose="020B0604030504040204" pitchFamily="34" charset="0"/>
              </a:rPr>
              <a:t>III. CONTRE-INDICATIONS</a:t>
            </a:r>
          </a:p>
        </p:txBody>
      </p:sp>
    </p:spTree>
    <p:extLst>
      <p:ext uri="{BB962C8B-B14F-4D97-AF65-F5344CB8AC3E}">
        <p14:creationId xmlns:p14="http://schemas.microsoft.com/office/powerpoint/2010/main" val="42517043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078173"/>
            <a:ext cx="4451684" cy="1153015"/>
          </a:xfrm>
        </p:spPr>
        <p:txBody>
          <a:bodyPr>
            <a:normAutofit fontScale="25000" lnSpcReduction="20000"/>
          </a:bodyPr>
          <a:lstStyle/>
          <a:p>
            <a:pPr marL="0" indent="0">
              <a:lnSpc>
                <a:spcPct val="150000"/>
              </a:lnSpc>
              <a:buNone/>
            </a:pPr>
            <a:r>
              <a:rPr lang="fr-FR" sz="11200" b="1" dirty="0">
                <a:latin typeface="Tahoma" panose="020B0604030504040204" pitchFamily="34" charset="0"/>
                <a:ea typeface="Tahoma" panose="020B0604030504040204" pitchFamily="34" charset="0"/>
                <a:cs typeface="Tahoma" panose="020B0604030504040204" pitchFamily="34" charset="0"/>
              </a:rPr>
              <a:t>Matériels</a:t>
            </a:r>
          </a:p>
          <a:p>
            <a:pPr marL="0" indent="0">
              <a:lnSpc>
                <a:spcPct val="150000"/>
              </a:lnSpc>
              <a:buNone/>
            </a:pPr>
            <a:endParaRPr lang="fr-FR" sz="3600" b="1" dirty="0">
              <a:latin typeface="Tahoma" panose="020B0604030504040204" pitchFamily="34" charset="0"/>
              <a:ea typeface="Tahoma" panose="020B0604030504040204" pitchFamily="34" charset="0"/>
              <a:cs typeface="Tahoma" panose="020B0604030504040204" pitchFamily="34" charset="0"/>
            </a:endParaRPr>
          </a:p>
          <a:p>
            <a:pPr marL="0" indent="0">
              <a:lnSpc>
                <a:spcPct val="150000"/>
              </a:lnSpc>
              <a:buNone/>
            </a:pPr>
            <a:r>
              <a:rPr lang="fr-FR" sz="3600" b="1" dirty="0">
                <a:latin typeface="Tahoma" panose="020B0604030504040204" pitchFamily="34" charset="0"/>
                <a:ea typeface="Tahoma" panose="020B0604030504040204" pitchFamily="34" charset="0"/>
                <a:cs typeface="Tahoma" panose="020B0604030504040204" pitchFamily="34" charset="0"/>
              </a:rPr>
              <a:t> </a:t>
            </a:r>
          </a:p>
          <a:p>
            <a:pPr marL="0" indent="0">
              <a:lnSpc>
                <a:spcPct val="150000"/>
              </a:lnSpc>
              <a:buNone/>
            </a:pPr>
            <a:endParaRPr lang="fr-SN" sz="2600" dirty="0">
              <a:solidFill>
                <a:srgbClr val="000000"/>
              </a:solidFill>
              <a:effectLst/>
              <a:latin typeface="Times New Roman" panose="02020603050405020304" pitchFamily="18" charset="0"/>
              <a:ea typeface="Times New Roman" panose="02020603050405020304" pitchFamily="18" charset="0"/>
            </a:endParaRPr>
          </a:p>
          <a:p>
            <a:pPr>
              <a:lnSpc>
                <a:spcPct val="150000"/>
              </a:lnSpc>
              <a:buFont typeface="Wingdings" panose="05000000000000000000" pitchFamily="2" charset="2"/>
              <a:buChar char="§"/>
            </a:pPr>
            <a:endParaRPr lang="fr-FR" dirty="0">
              <a:latin typeface="Tahoma" panose="020B0604030504040204" pitchFamily="34" charset="0"/>
              <a:ea typeface="Tahoma" panose="020B0604030504040204" pitchFamily="34" charset="0"/>
              <a:cs typeface="Tahoma" panose="020B0604030504040204" pitchFamily="34" charset="0"/>
            </a:endParaRPr>
          </a:p>
          <a:p>
            <a:pPr>
              <a:buFont typeface="Wingdings" panose="05000000000000000000" pitchFamily="2" charset="2"/>
              <a:buChar char="§"/>
            </a:pPr>
            <a:endParaRPr lang="fr-FR" dirty="0"/>
          </a:p>
        </p:txBody>
      </p:sp>
      <p:sp>
        <p:nvSpPr>
          <p:cNvPr id="4" name="Rectangle 2"/>
          <p:cNvSpPr>
            <a:spLocks noGrp="1" noChangeArrowheads="1"/>
          </p:cNvSpPr>
          <p:nvPr>
            <p:ph type="title"/>
          </p:nvPr>
        </p:nvSpPr>
        <p:spPr>
          <a:xfrm>
            <a:off x="0" y="1"/>
            <a:ext cx="9144000" cy="745958"/>
          </a:xfrm>
          <a:solidFill>
            <a:schemeClr val="accent5">
              <a:lumMod val="60000"/>
              <a:lumOff val="40000"/>
            </a:schemeClr>
          </a:solidFill>
          <a:ln w="28575">
            <a:solidFill>
              <a:schemeClr val="accent2"/>
            </a:solidFill>
          </a:ln>
        </p:spPr>
        <p:txBody>
          <a:bodyPr rtlCol="0">
            <a:noAutofit/>
          </a:bodyPr>
          <a:lstStyle/>
          <a:p>
            <a:pPr marL="1016000" indent="-1016000" algn="ctr" eaLnBrk="1" fontAlgn="auto" hangingPunct="1">
              <a:spcAft>
                <a:spcPts val="0"/>
              </a:spcAft>
              <a:defRPr/>
            </a:pPr>
            <a:r>
              <a:rPr lang="fr-FR" sz="6600" b="1" dirty="0">
                <a:solidFill>
                  <a:srgbClr val="C00000"/>
                </a:solidFill>
                <a:latin typeface="Tahoma" panose="020B0604030504040204" pitchFamily="34" charset="0"/>
                <a:ea typeface="Tahoma" panose="020B0604030504040204" pitchFamily="34" charset="0"/>
                <a:cs typeface="Tahoma" panose="020B0604030504040204" pitchFamily="34" charset="0"/>
              </a:rPr>
              <a:t>IV. TECHNIQUES</a:t>
            </a:r>
          </a:p>
        </p:txBody>
      </p:sp>
      <p:pic>
        <p:nvPicPr>
          <p:cNvPr id="1026" name="Picture 2">
            <a:extLst>
              <a:ext uri="{FF2B5EF4-FFF2-40B4-BE49-F238E27FC236}">
                <a16:creationId xmlns:a16="http://schemas.microsoft.com/office/drawing/2014/main" id="{8BC72554-B2B6-1489-FBA0-DF06D1002E0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2231189"/>
            <a:ext cx="4319336" cy="3880853"/>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Atlas de colposcopie – principes et pratique">
            <a:extLst>
              <a:ext uri="{FF2B5EF4-FFF2-40B4-BE49-F238E27FC236}">
                <a16:creationId xmlns:a16="http://schemas.microsoft.com/office/drawing/2014/main" id="{6CB9ACD3-8016-CD74-3607-98680AF226C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19336" y="2231190"/>
            <a:ext cx="4824663" cy="38808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35903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938463"/>
            <a:ext cx="9144000" cy="5919537"/>
          </a:xfrm>
        </p:spPr>
        <p:txBody>
          <a:bodyPr>
            <a:normAutofit fontScale="25000" lnSpcReduction="20000"/>
          </a:bodyPr>
          <a:lstStyle/>
          <a:p>
            <a:pPr marL="0" indent="0">
              <a:lnSpc>
                <a:spcPct val="150000"/>
              </a:lnSpc>
              <a:buNone/>
            </a:pPr>
            <a:r>
              <a:rPr lang="fr-FR" sz="11200" b="1" dirty="0">
                <a:latin typeface="Tahoma" panose="020B0604030504040204" pitchFamily="34" charset="0"/>
                <a:ea typeface="Tahoma" panose="020B0604030504040204" pitchFamily="34" charset="0"/>
                <a:cs typeface="Tahoma" panose="020B0604030504040204" pitchFamily="34" charset="0"/>
              </a:rPr>
              <a:t>Conditions </a:t>
            </a:r>
          </a:p>
          <a:p>
            <a:pPr marL="0" indent="0">
              <a:lnSpc>
                <a:spcPct val="170000"/>
              </a:lnSpc>
              <a:buNone/>
            </a:pPr>
            <a:r>
              <a:rPr lang="fr-FR" sz="11200" dirty="0">
                <a:latin typeface="Tahoma" panose="020B0604030504040204" pitchFamily="34" charset="0"/>
                <a:ea typeface="Tahoma" panose="020B0604030504040204" pitchFamily="34" charset="0"/>
                <a:cs typeface="Tahoma" panose="020B0604030504040204" pitchFamily="34" charset="0"/>
              </a:rPr>
              <a:t>Salle bien éclairée, </a:t>
            </a:r>
          </a:p>
          <a:p>
            <a:pPr marL="0" indent="0">
              <a:lnSpc>
                <a:spcPct val="170000"/>
              </a:lnSpc>
              <a:buNone/>
            </a:pPr>
            <a:r>
              <a:rPr lang="fr-FR" sz="11200" dirty="0">
                <a:latin typeface="Tahoma" panose="020B0604030504040204" pitchFamily="34" charset="0"/>
                <a:ea typeface="Tahoma" panose="020B0604030504040204" pitchFamily="34" charset="0"/>
                <a:cs typeface="Tahoma" panose="020B0604030504040204" pitchFamily="34" charset="0"/>
              </a:rPr>
              <a:t>Abris des regards indiscrets</a:t>
            </a:r>
          </a:p>
          <a:p>
            <a:pPr marL="0" indent="0">
              <a:lnSpc>
                <a:spcPct val="170000"/>
              </a:lnSpc>
              <a:buNone/>
            </a:pPr>
            <a:r>
              <a:rPr lang="fr-FR" sz="11200" dirty="0">
                <a:latin typeface="Tahoma" panose="020B0604030504040204" pitchFamily="34" charset="0"/>
                <a:ea typeface="Tahoma" panose="020B0604030504040204" pitchFamily="34" charset="0"/>
                <a:cs typeface="Tahoma" panose="020B0604030504040204" pitchFamily="34" charset="0"/>
              </a:rPr>
              <a:t>Patiente en position gynécologique</a:t>
            </a:r>
          </a:p>
          <a:p>
            <a:pPr marL="0" indent="0">
              <a:lnSpc>
                <a:spcPct val="170000"/>
              </a:lnSpc>
              <a:buNone/>
            </a:pPr>
            <a:r>
              <a:rPr lang="fr-FR" sz="11200" dirty="0">
                <a:latin typeface="Tahoma" panose="020B0604030504040204" pitchFamily="34" charset="0"/>
                <a:ea typeface="Tahoma" panose="020B0604030504040204" pitchFamily="34" charset="0"/>
                <a:cs typeface="Tahoma" panose="020B0604030504040204" pitchFamily="34" charset="0"/>
              </a:rPr>
              <a:t>Sur table avec étrier</a:t>
            </a:r>
          </a:p>
          <a:p>
            <a:pPr marL="0" indent="0">
              <a:lnSpc>
                <a:spcPct val="170000"/>
              </a:lnSpc>
              <a:buNone/>
            </a:pPr>
            <a:r>
              <a:rPr lang="fr-FR" sz="11200" dirty="0">
                <a:latin typeface="Tahoma" panose="020B0604030504040204" pitchFamily="34" charset="0"/>
                <a:ea typeface="Tahoma" panose="020B0604030504040204" pitchFamily="34" charset="0"/>
                <a:cs typeface="Tahoma" panose="020B0604030504040204" pitchFamily="34" charset="0"/>
              </a:rPr>
              <a:t>Vessie vide</a:t>
            </a:r>
          </a:p>
          <a:p>
            <a:pPr marL="0" indent="0">
              <a:lnSpc>
                <a:spcPct val="170000"/>
              </a:lnSpc>
              <a:buNone/>
            </a:pPr>
            <a:r>
              <a:rPr lang="fr-FR" sz="11200" dirty="0">
                <a:latin typeface="Tahoma" panose="020B0604030504040204" pitchFamily="34" charset="0"/>
                <a:ea typeface="Tahoma" panose="020B0604030504040204" pitchFamily="34" charset="0"/>
                <a:cs typeface="Tahoma" panose="020B0604030504040204" pitchFamily="34" charset="0"/>
              </a:rPr>
              <a:t>Conditions et buts de l’examen bien expliqué à la patiente</a:t>
            </a:r>
          </a:p>
          <a:p>
            <a:pPr marL="0" indent="0">
              <a:lnSpc>
                <a:spcPct val="170000"/>
              </a:lnSpc>
              <a:buNone/>
            </a:pPr>
            <a:endParaRPr lang="fr-FR" sz="7000" dirty="0">
              <a:latin typeface="Tahoma" panose="020B0604030504040204" pitchFamily="34" charset="0"/>
              <a:ea typeface="Tahoma" panose="020B0604030504040204" pitchFamily="34" charset="0"/>
              <a:cs typeface="Tahoma" panose="020B0604030504040204" pitchFamily="34" charset="0"/>
            </a:endParaRPr>
          </a:p>
          <a:p>
            <a:pPr marL="0" indent="0">
              <a:lnSpc>
                <a:spcPct val="150000"/>
              </a:lnSpc>
              <a:buNone/>
            </a:pPr>
            <a:endParaRPr lang="fr-FR" sz="3600" b="1" dirty="0">
              <a:latin typeface="Tahoma" panose="020B0604030504040204" pitchFamily="34" charset="0"/>
              <a:ea typeface="Tahoma" panose="020B0604030504040204" pitchFamily="34" charset="0"/>
              <a:cs typeface="Tahoma" panose="020B0604030504040204" pitchFamily="34" charset="0"/>
            </a:endParaRPr>
          </a:p>
          <a:p>
            <a:pPr marL="0" indent="0">
              <a:lnSpc>
                <a:spcPct val="150000"/>
              </a:lnSpc>
              <a:buNone/>
            </a:pPr>
            <a:r>
              <a:rPr lang="fr-FR" sz="3600" b="1" dirty="0">
                <a:latin typeface="Tahoma" panose="020B0604030504040204" pitchFamily="34" charset="0"/>
                <a:ea typeface="Tahoma" panose="020B0604030504040204" pitchFamily="34" charset="0"/>
                <a:cs typeface="Tahoma" panose="020B0604030504040204" pitchFamily="34" charset="0"/>
              </a:rPr>
              <a:t> </a:t>
            </a:r>
          </a:p>
          <a:p>
            <a:pPr marL="0" indent="0">
              <a:lnSpc>
                <a:spcPct val="150000"/>
              </a:lnSpc>
              <a:buNone/>
            </a:pPr>
            <a:endParaRPr lang="fr-SN" sz="2600" dirty="0">
              <a:solidFill>
                <a:srgbClr val="000000"/>
              </a:solidFill>
              <a:effectLst/>
              <a:latin typeface="Times New Roman" panose="02020603050405020304" pitchFamily="18" charset="0"/>
              <a:ea typeface="Times New Roman" panose="02020603050405020304" pitchFamily="18" charset="0"/>
            </a:endParaRPr>
          </a:p>
          <a:p>
            <a:pPr>
              <a:lnSpc>
                <a:spcPct val="150000"/>
              </a:lnSpc>
              <a:buFont typeface="Wingdings" panose="05000000000000000000" pitchFamily="2" charset="2"/>
              <a:buChar char="§"/>
            </a:pPr>
            <a:endParaRPr lang="fr-FR" dirty="0">
              <a:latin typeface="Tahoma" panose="020B0604030504040204" pitchFamily="34" charset="0"/>
              <a:ea typeface="Tahoma" panose="020B0604030504040204" pitchFamily="34" charset="0"/>
              <a:cs typeface="Tahoma" panose="020B0604030504040204" pitchFamily="34" charset="0"/>
            </a:endParaRPr>
          </a:p>
          <a:p>
            <a:pPr>
              <a:buFont typeface="Wingdings" panose="05000000000000000000" pitchFamily="2" charset="2"/>
              <a:buChar char="§"/>
            </a:pPr>
            <a:endParaRPr lang="fr-FR" dirty="0"/>
          </a:p>
        </p:txBody>
      </p:sp>
      <p:sp>
        <p:nvSpPr>
          <p:cNvPr id="4" name="Rectangle 2"/>
          <p:cNvSpPr>
            <a:spLocks noGrp="1" noChangeArrowheads="1"/>
          </p:cNvSpPr>
          <p:nvPr>
            <p:ph type="title"/>
          </p:nvPr>
        </p:nvSpPr>
        <p:spPr>
          <a:xfrm>
            <a:off x="0" y="1"/>
            <a:ext cx="9144000" cy="716692"/>
          </a:xfrm>
          <a:solidFill>
            <a:schemeClr val="accent5">
              <a:lumMod val="60000"/>
              <a:lumOff val="40000"/>
            </a:schemeClr>
          </a:solidFill>
          <a:ln w="28575">
            <a:solidFill>
              <a:schemeClr val="accent2"/>
            </a:solidFill>
          </a:ln>
        </p:spPr>
        <p:txBody>
          <a:bodyPr rtlCol="0">
            <a:noAutofit/>
          </a:bodyPr>
          <a:lstStyle/>
          <a:p>
            <a:pPr marL="1016000" indent="-1016000" algn="ctr" eaLnBrk="1" fontAlgn="auto" hangingPunct="1">
              <a:spcAft>
                <a:spcPts val="0"/>
              </a:spcAft>
              <a:defRPr/>
            </a:pPr>
            <a:r>
              <a:rPr lang="fr-FR" sz="6600" b="1" dirty="0">
                <a:solidFill>
                  <a:srgbClr val="C00000"/>
                </a:solidFill>
                <a:latin typeface="Tahoma" panose="020B0604030504040204" pitchFamily="34" charset="0"/>
                <a:ea typeface="Tahoma" panose="020B0604030504040204" pitchFamily="34" charset="0"/>
                <a:cs typeface="Tahoma" panose="020B0604030504040204" pitchFamily="34" charset="0"/>
              </a:rPr>
              <a:t>IV. TECHNIQUES</a:t>
            </a:r>
          </a:p>
        </p:txBody>
      </p:sp>
    </p:spTree>
    <p:extLst>
      <p:ext uri="{BB962C8B-B14F-4D97-AF65-F5344CB8AC3E}">
        <p14:creationId xmlns:p14="http://schemas.microsoft.com/office/powerpoint/2010/main" val="17862197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D2BA9382-56D6-0215-D7FD-723605F62C48}"/>
              </a:ext>
            </a:extLst>
          </p:cNvPr>
          <p:cNvSpPr>
            <a:spLocks noGrp="1"/>
          </p:cNvSpPr>
          <p:nvPr>
            <p:ph sz="half" idx="1"/>
          </p:nvPr>
        </p:nvSpPr>
        <p:spPr/>
        <p:txBody>
          <a:bodyPr>
            <a:normAutofit fontScale="25000" lnSpcReduction="20000"/>
          </a:bodyPr>
          <a:lstStyle/>
          <a:p>
            <a:pPr algn="l">
              <a:lnSpc>
                <a:spcPct val="170000"/>
              </a:lnSpc>
              <a:buFont typeface="Arial" panose="020B0604020202020204" pitchFamily="34" charset="0"/>
              <a:buChar char="•"/>
            </a:pPr>
            <a:r>
              <a:rPr lang="fr-SN" sz="8000" dirty="0">
                <a:solidFill>
                  <a:srgbClr val="444444"/>
                </a:solidFill>
                <a:latin typeface="Tahoma" panose="020B0604030504040204" pitchFamily="34" charset="0"/>
                <a:ea typeface="Tahoma" panose="020B0604030504040204" pitchFamily="34" charset="0"/>
                <a:cs typeface="Tahoma" panose="020B0604030504040204" pitchFamily="34" charset="0"/>
              </a:rPr>
              <a:t>En fin d’examen coloscopique le plus souvent</a:t>
            </a:r>
            <a:endParaRPr lang="fr-SN" sz="8000" b="0" i="0" u="none" strike="noStrike" dirty="0">
              <a:solidFill>
                <a:srgbClr val="444444"/>
              </a:solidFill>
              <a:effectLst/>
              <a:latin typeface="Tahoma" panose="020B0604030504040204" pitchFamily="34" charset="0"/>
              <a:ea typeface="Tahoma" panose="020B0604030504040204" pitchFamily="34" charset="0"/>
              <a:cs typeface="Tahoma" panose="020B0604030504040204" pitchFamily="34" charset="0"/>
            </a:endParaRPr>
          </a:p>
          <a:p>
            <a:pPr algn="l">
              <a:lnSpc>
                <a:spcPct val="170000"/>
              </a:lnSpc>
              <a:buFont typeface="Arial" panose="020B0604020202020204" pitchFamily="34" charset="0"/>
              <a:buChar char="•"/>
            </a:pPr>
            <a:r>
              <a:rPr lang="fr-SN" sz="8000" b="0" i="0" u="none" strike="noStrike" dirty="0">
                <a:solidFill>
                  <a:srgbClr val="444444"/>
                </a:solidFill>
                <a:effectLst/>
                <a:latin typeface="Tahoma" panose="020B0604030504040204" pitchFamily="34" charset="0"/>
                <a:ea typeface="Tahoma" panose="020B0604030504040204" pitchFamily="34" charset="0"/>
                <a:cs typeface="Tahoma" panose="020B0604030504040204" pitchFamily="34" charset="0"/>
              </a:rPr>
              <a:t>Introduire la curette dans le canal endocervical sur une distance d’environ 2 cm. </a:t>
            </a:r>
          </a:p>
          <a:p>
            <a:pPr algn="l">
              <a:lnSpc>
                <a:spcPct val="170000"/>
              </a:lnSpc>
              <a:buFont typeface="Arial" panose="020B0604020202020204" pitchFamily="34" charset="0"/>
              <a:buChar char="•"/>
            </a:pPr>
            <a:r>
              <a:rPr lang="fr-SN" sz="8000" b="0" i="0" u="none" strike="noStrike" dirty="0">
                <a:solidFill>
                  <a:srgbClr val="444444"/>
                </a:solidFill>
                <a:effectLst/>
                <a:latin typeface="Tahoma" panose="020B0604030504040204" pitchFamily="34" charset="0"/>
                <a:ea typeface="Tahoma" panose="020B0604030504040204" pitchFamily="34" charset="0"/>
                <a:cs typeface="Tahoma" panose="020B0604030504040204" pitchFamily="34" charset="0"/>
              </a:rPr>
              <a:t>Racler méthodiquement l’endocol sur tout son pourtour, de l’intérieur vers l’extérieur. </a:t>
            </a:r>
          </a:p>
          <a:p>
            <a:endParaRPr lang="fr-FR" dirty="0"/>
          </a:p>
        </p:txBody>
      </p:sp>
      <p:sp>
        <p:nvSpPr>
          <p:cNvPr id="5" name="Rectangle 2">
            <a:extLst>
              <a:ext uri="{FF2B5EF4-FFF2-40B4-BE49-F238E27FC236}">
                <a16:creationId xmlns:a16="http://schemas.microsoft.com/office/drawing/2014/main" id="{08A0D0B8-1EE0-A09A-C202-443D2FF48449}"/>
              </a:ext>
            </a:extLst>
          </p:cNvPr>
          <p:cNvSpPr>
            <a:spLocks noGrp="1" noChangeArrowheads="1"/>
          </p:cNvSpPr>
          <p:nvPr>
            <p:ph type="title"/>
          </p:nvPr>
        </p:nvSpPr>
        <p:spPr>
          <a:xfrm>
            <a:off x="0" y="0"/>
            <a:ext cx="9144000" cy="681037"/>
          </a:xfrm>
          <a:solidFill>
            <a:schemeClr val="accent5">
              <a:lumMod val="60000"/>
              <a:lumOff val="40000"/>
            </a:schemeClr>
          </a:solidFill>
          <a:ln w="28575">
            <a:solidFill>
              <a:schemeClr val="accent2"/>
            </a:solidFill>
          </a:ln>
        </p:spPr>
        <p:txBody>
          <a:bodyPr rtlCol="0">
            <a:noAutofit/>
          </a:bodyPr>
          <a:lstStyle/>
          <a:p>
            <a:pPr marL="1016000" indent="-1016000" algn="ctr" eaLnBrk="1" fontAlgn="auto" hangingPunct="1">
              <a:spcAft>
                <a:spcPts val="0"/>
              </a:spcAft>
              <a:defRPr/>
            </a:pPr>
            <a:r>
              <a:rPr lang="fr-FR" sz="6600" b="1" dirty="0">
                <a:solidFill>
                  <a:srgbClr val="C00000"/>
                </a:solidFill>
                <a:latin typeface="Tahoma" panose="020B0604030504040204" pitchFamily="34" charset="0"/>
                <a:ea typeface="Tahoma" panose="020B0604030504040204" pitchFamily="34" charset="0"/>
                <a:cs typeface="Tahoma" panose="020B0604030504040204" pitchFamily="34" charset="0"/>
              </a:rPr>
              <a:t>IV. TECHNIQUE</a:t>
            </a:r>
          </a:p>
        </p:txBody>
      </p:sp>
      <p:pic>
        <p:nvPicPr>
          <p:cNvPr id="6" name="Picture 4">
            <a:extLst>
              <a:ext uri="{FF2B5EF4-FFF2-40B4-BE49-F238E27FC236}">
                <a16:creationId xmlns:a16="http://schemas.microsoft.com/office/drawing/2014/main" id="{24662507-52AF-38DD-C3E7-B43C7F45FFC2}"/>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5010150" y="2553494"/>
            <a:ext cx="3124200" cy="289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163291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D2BA9382-56D6-0215-D7FD-723605F62C48}"/>
              </a:ext>
            </a:extLst>
          </p:cNvPr>
          <p:cNvSpPr>
            <a:spLocks noGrp="1"/>
          </p:cNvSpPr>
          <p:nvPr>
            <p:ph sz="half" idx="1"/>
          </p:nvPr>
        </p:nvSpPr>
        <p:spPr/>
        <p:txBody>
          <a:bodyPr>
            <a:normAutofit fontScale="77500" lnSpcReduction="20000"/>
          </a:bodyPr>
          <a:lstStyle/>
          <a:p>
            <a:pPr algn="l">
              <a:lnSpc>
                <a:spcPct val="150000"/>
              </a:lnSpc>
              <a:buFont typeface="Arial" panose="020B0604020202020204" pitchFamily="34" charset="0"/>
              <a:buChar char="•"/>
            </a:pPr>
            <a:r>
              <a:rPr lang="fr-SN" sz="2800" b="0" i="0" u="none" strike="noStrike" dirty="0">
                <a:solidFill>
                  <a:srgbClr val="444444"/>
                </a:solidFill>
                <a:effectLst/>
                <a:latin typeface="Tahoma" panose="020B0604030504040204" pitchFamily="34" charset="0"/>
                <a:ea typeface="Tahoma" panose="020B0604030504040204" pitchFamily="34" charset="0"/>
                <a:cs typeface="Tahoma" panose="020B0604030504040204" pitchFamily="34" charset="0"/>
              </a:rPr>
              <a:t>Placer les tissus ainsi recueillis dans une solution de formaldéhyde pour l’histologie. </a:t>
            </a:r>
          </a:p>
          <a:p>
            <a:pPr algn="l">
              <a:lnSpc>
                <a:spcPct val="150000"/>
              </a:lnSpc>
              <a:buFont typeface="Arial" panose="020B0604020202020204" pitchFamily="34" charset="0"/>
              <a:buChar char="•"/>
            </a:pPr>
            <a:r>
              <a:rPr lang="fr-SN" sz="2800" b="0" i="0" u="none" strike="noStrike" dirty="0">
                <a:solidFill>
                  <a:srgbClr val="444444"/>
                </a:solidFill>
                <a:effectLst/>
                <a:latin typeface="Tahoma" panose="020B0604030504040204" pitchFamily="34" charset="0"/>
                <a:ea typeface="Tahoma" panose="020B0604030504040204" pitchFamily="34" charset="0"/>
                <a:cs typeface="Tahoma" panose="020B0604030504040204" pitchFamily="34" charset="0"/>
              </a:rPr>
              <a:t>Appuyer délicatement sur le col de l’utérus à l’aide d’un coton-tige pendant une minute pour stopper tout saignement éventuel.</a:t>
            </a:r>
          </a:p>
          <a:p>
            <a:endParaRPr lang="fr-FR" dirty="0"/>
          </a:p>
        </p:txBody>
      </p:sp>
      <p:sp>
        <p:nvSpPr>
          <p:cNvPr id="5" name="Rectangle 2">
            <a:extLst>
              <a:ext uri="{FF2B5EF4-FFF2-40B4-BE49-F238E27FC236}">
                <a16:creationId xmlns:a16="http://schemas.microsoft.com/office/drawing/2014/main" id="{08A0D0B8-1EE0-A09A-C202-443D2FF48449}"/>
              </a:ext>
            </a:extLst>
          </p:cNvPr>
          <p:cNvSpPr>
            <a:spLocks noGrp="1" noChangeArrowheads="1"/>
          </p:cNvSpPr>
          <p:nvPr>
            <p:ph type="title"/>
          </p:nvPr>
        </p:nvSpPr>
        <p:spPr>
          <a:xfrm>
            <a:off x="0" y="0"/>
            <a:ext cx="9144000" cy="681037"/>
          </a:xfrm>
          <a:solidFill>
            <a:schemeClr val="accent5">
              <a:lumMod val="60000"/>
              <a:lumOff val="40000"/>
            </a:schemeClr>
          </a:solidFill>
          <a:ln w="28575">
            <a:solidFill>
              <a:schemeClr val="accent2"/>
            </a:solidFill>
          </a:ln>
        </p:spPr>
        <p:txBody>
          <a:bodyPr rtlCol="0">
            <a:noAutofit/>
          </a:bodyPr>
          <a:lstStyle/>
          <a:p>
            <a:pPr marL="1016000" indent="-1016000" algn="ctr" eaLnBrk="1" fontAlgn="auto" hangingPunct="1">
              <a:spcAft>
                <a:spcPts val="0"/>
              </a:spcAft>
              <a:defRPr/>
            </a:pPr>
            <a:r>
              <a:rPr lang="fr-FR" sz="6600" b="1" dirty="0">
                <a:solidFill>
                  <a:srgbClr val="C00000"/>
                </a:solidFill>
                <a:latin typeface="Tahoma" panose="020B0604030504040204" pitchFamily="34" charset="0"/>
                <a:ea typeface="Tahoma" panose="020B0604030504040204" pitchFamily="34" charset="0"/>
                <a:cs typeface="Tahoma" panose="020B0604030504040204" pitchFamily="34" charset="0"/>
              </a:rPr>
              <a:t>IV. TECHNIQUE</a:t>
            </a:r>
          </a:p>
        </p:txBody>
      </p:sp>
      <p:pic>
        <p:nvPicPr>
          <p:cNvPr id="3074" name="Picture 2" descr="Curetage de la cavité utérine">
            <a:extLst>
              <a:ext uri="{FF2B5EF4-FFF2-40B4-BE49-F238E27FC236}">
                <a16:creationId xmlns:a16="http://schemas.microsoft.com/office/drawing/2014/main" id="{8F79A228-E3C5-1BA7-271C-FDE1E24BD62D}"/>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4629150" y="2002971"/>
            <a:ext cx="3886200" cy="41739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820688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3773" y="1825624"/>
            <a:ext cx="8925636" cy="5032376"/>
          </a:xfrm>
        </p:spPr>
        <p:txBody>
          <a:bodyPr>
            <a:noAutofit/>
          </a:bodyPr>
          <a:lstStyle/>
          <a:p>
            <a:pPr marL="0" indent="0">
              <a:lnSpc>
                <a:spcPct val="200000"/>
              </a:lnSpc>
              <a:buNone/>
            </a:pPr>
            <a:r>
              <a:rPr lang="fr-FR" dirty="0">
                <a:latin typeface="Tahoma" panose="020B0604030504040204" pitchFamily="34" charset="0"/>
                <a:ea typeface="Tahoma" panose="020B0604030504040204" pitchFamily="34" charset="0"/>
                <a:cs typeface="Tahoma" panose="020B0604030504040204" pitchFamily="34" charset="0"/>
              </a:rPr>
              <a:t>Cancer très évitable / Candidat idéal au dépistage</a:t>
            </a:r>
          </a:p>
          <a:p>
            <a:pPr marL="0" indent="0">
              <a:lnSpc>
                <a:spcPct val="200000"/>
              </a:lnSpc>
              <a:buNone/>
            </a:pPr>
            <a:r>
              <a:rPr lang="fr-FR" dirty="0">
                <a:latin typeface="Tahoma" panose="020B0604030504040204" pitchFamily="34" charset="0"/>
                <a:ea typeface="Tahoma" panose="020B0604030504040204" pitchFamily="34" charset="0"/>
                <a:cs typeface="Tahoma" panose="020B0604030504040204" pitchFamily="34" charset="0"/>
              </a:rPr>
              <a:t>Hantise de passer a cote d’une lésion Précancéreuse</a:t>
            </a:r>
          </a:p>
          <a:p>
            <a:pPr marL="0" indent="0">
              <a:lnSpc>
                <a:spcPct val="200000"/>
              </a:lnSpc>
              <a:buNone/>
            </a:pPr>
            <a:r>
              <a:rPr lang="fr-FR" dirty="0">
                <a:latin typeface="Tahoma" panose="020B0604030504040204" pitchFamily="34" charset="0"/>
                <a:ea typeface="Tahoma" panose="020B0604030504040204" pitchFamily="34" charset="0"/>
                <a:cs typeface="Tahoma" panose="020B0604030504040204" pitchFamily="34" charset="0"/>
              </a:rPr>
              <a:t>Curetage de l’endocol/ Sujet controversé </a:t>
            </a:r>
          </a:p>
          <a:p>
            <a:pPr marL="0" indent="0">
              <a:lnSpc>
                <a:spcPct val="200000"/>
              </a:lnSpc>
              <a:buNone/>
            </a:pPr>
            <a:r>
              <a:rPr lang="fr-FR" dirty="0">
                <a:latin typeface="Tahoma" panose="020B0604030504040204" pitchFamily="34" charset="0"/>
                <a:ea typeface="Tahoma" panose="020B0604030504040204" pitchFamily="34" charset="0"/>
                <a:cs typeface="Tahoma" panose="020B0604030504040204" pitchFamily="34" charset="0"/>
              </a:rPr>
              <a:t>Peut aider dans certaines circonstances</a:t>
            </a:r>
          </a:p>
        </p:txBody>
      </p:sp>
      <p:sp>
        <p:nvSpPr>
          <p:cNvPr id="4" name="Rectangle 2"/>
          <p:cNvSpPr>
            <a:spLocks noGrp="1" noChangeArrowheads="1"/>
          </p:cNvSpPr>
          <p:nvPr>
            <p:ph type="title"/>
          </p:nvPr>
        </p:nvSpPr>
        <p:spPr>
          <a:xfrm>
            <a:off x="0" y="365126"/>
            <a:ext cx="9144000" cy="931411"/>
          </a:xfrm>
          <a:solidFill>
            <a:schemeClr val="accent5">
              <a:lumMod val="60000"/>
              <a:lumOff val="40000"/>
            </a:schemeClr>
          </a:solidFill>
          <a:ln w="28575">
            <a:solidFill>
              <a:schemeClr val="accent2"/>
            </a:solidFill>
          </a:ln>
        </p:spPr>
        <p:txBody>
          <a:bodyPr rtlCol="0">
            <a:noAutofit/>
          </a:bodyPr>
          <a:lstStyle/>
          <a:p>
            <a:pPr marL="1016000" indent="-1016000" algn="ctr" eaLnBrk="1" fontAlgn="auto" hangingPunct="1">
              <a:spcAft>
                <a:spcPts val="0"/>
              </a:spcAft>
              <a:defRPr/>
            </a:pPr>
            <a:r>
              <a:rPr lang="fr-FR" sz="4800" b="1" dirty="0">
                <a:solidFill>
                  <a:srgbClr val="C00000"/>
                </a:solidFill>
                <a:latin typeface="Tahoma" panose="020B0604030504040204" pitchFamily="34" charset="0"/>
                <a:ea typeface="Tahoma" panose="020B0604030504040204" pitchFamily="34" charset="0"/>
                <a:cs typeface="Tahoma" panose="020B0604030504040204" pitchFamily="34" charset="0"/>
              </a:rPr>
              <a:t>CONCLUSION</a:t>
            </a:r>
          </a:p>
        </p:txBody>
      </p:sp>
      <p:sp>
        <p:nvSpPr>
          <p:cNvPr id="2" name="Rectangle 1"/>
          <p:cNvSpPr/>
          <p:nvPr/>
        </p:nvSpPr>
        <p:spPr>
          <a:xfrm>
            <a:off x="4626591" y="1779905"/>
            <a:ext cx="45719"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5938016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2830" y="1255594"/>
            <a:ext cx="8925636" cy="5418161"/>
          </a:xfrm>
        </p:spPr>
        <p:txBody>
          <a:bodyPr>
            <a:normAutofit lnSpcReduction="10000"/>
          </a:bodyPr>
          <a:lstStyle/>
          <a:p>
            <a:pPr>
              <a:lnSpc>
                <a:spcPct val="150000"/>
              </a:lnSpc>
            </a:pPr>
            <a:r>
              <a:rPr lang="fr-SN" sz="2400" b="1" dirty="0" err="1">
                <a:effectLst/>
                <a:latin typeface="Tahoma" panose="020B0604030504040204" pitchFamily="34" charset="0"/>
                <a:ea typeface="Tahoma" panose="020B0604030504040204" pitchFamily="34" charset="0"/>
                <a:cs typeface="Tahoma" panose="020B0604030504040204" pitchFamily="34" charset="0"/>
              </a:rPr>
              <a:t>Colposcopy</a:t>
            </a:r>
            <a:r>
              <a:rPr lang="fr-SN" sz="2400" b="1" dirty="0">
                <a:effectLst/>
                <a:latin typeface="Tahoma" panose="020B0604030504040204" pitchFamily="34" charset="0"/>
                <a:ea typeface="Tahoma" panose="020B0604030504040204" pitchFamily="34" charset="0"/>
                <a:cs typeface="Tahoma" panose="020B0604030504040204" pitchFamily="34" charset="0"/>
              </a:rPr>
              <a:t> Standards: Guidelines for Endocervical Curettage at </a:t>
            </a:r>
            <a:r>
              <a:rPr lang="fr-SN" sz="2400" b="1" dirty="0" err="1">
                <a:effectLst/>
                <a:latin typeface="Tahoma" panose="020B0604030504040204" pitchFamily="34" charset="0"/>
                <a:ea typeface="Tahoma" panose="020B0604030504040204" pitchFamily="34" charset="0"/>
                <a:cs typeface="Tahoma" panose="020B0604030504040204" pitchFamily="34" charset="0"/>
              </a:rPr>
              <a:t>Colposcopy</a:t>
            </a:r>
            <a:r>
              <a:rPr lang="fr-SN" sz="2400" b="1" dirty="0">
                <a:effectLst/>
                <a:latin typeface="Tahoma" panose="020B0604030504040204" pitchFamily="34" charset="0"/>
                <a:ea typeface="Tahoma" panose="020B0604030504040204" pitchFamily="34" charset="0"/>
                <a:cs typeface="Tahoma" panose="020B0604030504040204" pitchFamily="34" charset="0"/>
              </a:rPr>
              <a:t> </a:t>
            </a:r>
            <a:endParaRPr lang="fr-SN" sz="2400" b="1" dirty="0">
              <a:latin typeface="Tahoma" panose="020B0604030504040204" pitchFamily="34" charset="0"/>
              <a:ea typeface="Tahoma" panose="020B0604030504040204" pitchFamily="34" charset="0"/>
              <a:cs typeface="Tahoma" panose="020B0604030504040204" pitchFamily="34" charset="0"/>
            </a:endParaRPr>
          </a:p>
          <a:p>
            <a:pPr>
              <a:lnSpc>
                <a:spcPct val="150000"/>
              </a:lnSpc>
            </a:pPr>
            <a:r>
              <a:rPr lang="fr-SN" sz="2400" dirty="0">
                <a:effectLst/>
                <a:latin typeface="Tahoma" panose="020B0604030504040204" pitchFamily="34" charset="0"/>
                <a:ea typeface="Tahoma" panose="020B0604030504040204" pitchFamily="34" charset="0"/>
                <a:cs typeface="Tahoma" panose="020B0604030504040204" pitchFamily="34" charset="0"/>
              </a:rPr>
              <a:t>L. Stewart </a:t>
            </a:r>
            <a:r>
              <a:rPr lang="fr-SN" sz="2400" dirty="0" err="1">
                <a:effectLst/>
                <a:latin typeface="Tahoma" panose="020B0604030504040204" pitchFamily="34" charset="0"/>
                <a:ea typeface="Tahoma" panose="020B0604030504040204" pitchFamily="34" charset="0"/>
                <a:cs typeface="Tahoma" panose="020B0604030504040204" pitchFamily="34" charset="0"/>
              </a:rPr>
              <a:t>Massad</a:t>
            </a:r>
            <a:r>
              <a:rPr lang="fr-SN" sz="2400" dirty="0">
                <a:effectLst/>
                <a:latin typeface="Tahoma" panose="020B0604030504040204" pitchFamily="34" charset="0"/>
                <a:ea typeface="Tahoma" panose="020B0604030504040204" pitchFamily="34" charset="0"/>
                <a:cs typeface="Tahoma" panose="020B0604030504040204" pitchFamily="34" charset="0"/>
              </a:rPr>
              <a:t>, MD,1 Rebecca B. Perkins, et al.</a:t>
            </a:r>
          </a:p>
          <a:p>
            <a:pPr>
              <a:lnSpc>
                <a:spcPct val="150000"/>
              </a:lnSpc>
            </a:pPr>
            <a:r>
              <a:rPr lang="fr-SN" sz="2000" dirty="0">
                <a:effectLst/>
                <a:latin typeface="AdvTTc9399784.I"/>
              </a:rPr>
              <a:t>Journal of </a:t>
            </a:r>
            <a:r>
              <a:rPr lang="fr-SN" sz="2000" dirty="0" err="1">
                <a:effectLst/>
                <a:latin typeface="AdvTTc9399784.I"/>
              </a:rPr>
              <a:t>Lower</a:t>
            </a:r>
            <a:r>
              <a:rPr lang="fr-SN" sz="2000" dirty="0">
                <a:effectLst/>
                <a:latin typeface="AdvTTc9399784.I"/>
              </a:rPr>
              <a:t> </a:t>
            </a:r>
            <a:r>
              <a:rPr lang="fr-SN" sz="2000" dirty="0" err="1">
                <a:effectLst/>
                <a:latin typeface="AdvTTc9399784.I"/>
              </a:rPr>
              <a:t>Genital</a:t>
            </a:r>
            <a:r>
              <a:rPr lang="fr-SN" sz="2000" dirty="0">
                <a:effectLst/>
                <a:latin typeface="AdvTTc9399784.I"/>
              </a:rPr>
              <a:t> Tract </a:t>
            </a:r>
            <a:r>
              <a:rPr lang="fr-SN" sz="2000" dirty="0" err="1">
                <a:effectLst/>
                <a:latin typeface="AdvTTc9399784.I"/>
              </a:rPr>
              <a:t>Disease</a:t>
            </a:r>
            <a:r>
              <a:rPr lang="fr-SN" sz="2000" dirty="0">
                <a:effectLst/>
                <a:latin typeface="AdvTTc9399784.I"/>
              </a:rPr>
              <a:t> </a:t>
            </a:r>
            <a:r>
              <a:rPr lang="fr-SN" sz="2000" dirty="0">
                <a:effectLst/>
                <a:latin typeface="AdvTT336784a7"/>
              </a:rPr>
              <a:t>Volume 27, Number1, </a:t>
            </a:r>
            <a:r>
              <a:rPr lang="fr-SN" sz="2000" dirty="0" err="1">
                <a:effectLst/>
                <a:latin typeface="AdvTT336784a7"/>
              </a:rPr>
              <a:t>January</a:t>
            </a:r>
            <a:r>
              <a:rPr lang="fr-SN" sz="2000" dirty="0">
                <a:effectLst/>
                <a:latin typeface="AdvTT336784a7"/>
              </a:rPr>
              <a:t> 2023 </a:t>
            </a:r>
            <a:r>
              <a:rPr lang="fr-SN" sz="2400" dirty="0">
                <a:effectLst/>
                <a:latin typeface="AdvTT336784a7"/>
              </a:rPr>
              <a:t>.</a:t>
            </a:r>
            <a:endParaRPr lang="fr-SN" sz="2400" dirty="0"/>
          </a:p>
          <a:p>
            <a:pPr>
              <a:lnSpc>
                <a:spcPct val="150000"/>
              </a:lnSpc>
            </a:pPr>
            <a:r>
              <a:rPr lang="fr-SN" sz="2400" b="1" dirty="0">
                <a:solidFill>
                  <a:srgbClr val="000000"/>
                </a:solidFill>
                <a:effectLst/>
                <a:latin typeface="Tahoma" panose="020B0604030504040204" pitchFamily="34" charset="0"/>
                <a:ea typeface="Tahoma" panose="020B0604030504040204" pitchFamily="34" charset="0"/>
                <a:cs typeface="Tahoma" panose="020B0604030504040204" pitchFamily="34" charset="0"/>
              </a:rPr>
              <a:t>Diagnostic Utility of Endocervical Curettage </a:t>
            </a:r>
            <a:r>
              <a:rPr lang="fr-SN" sz="2400" b="1" dirty="0" err="1">
                <a:solidFill>
                  <a:srgbClr val="000000"/>
                </a:solidFill>
                <a:effectLst/>
                <a:latin typeface="Tahoma" panose="020B0604030504040204" pitchFamily="34" charset="0"/>
                <a:ea typeface="Tahoma" panose="020B0604030504040204" pitchFamily="34" charset="0"/>
                <a:cs typeface="Tahoma" panose="020B0604030504040204" pitchFamily="34" charset="0"/>
              </a:rPr>
              <a:t>During</a:t>
            </a:r>
            <a:r>
              <a:rPr lang="fr-SN" sz="2400" b="1" dirty="0">
                <a:solidFill>
                  <a:srgbClr val="000000"/>
                </a:solidFill>
                <a:effectLst/>
                <a:latin typeface="Tahoma" panose="020B0604030504040204" pitchFamily="34" charset="0"/>
                <a:ea typeface="Tahoma" panose="020B0604030504040204" pitchFamily="34" charset="0"/>
                <a:cs typeface="Tahoma" panose="020B0604030504040204" pitchFamily="34" charset="0"/>
              </a:rPr>
              <a:t> </a:t>
            </a:r>
            <a:r>
              <a:rPr lang="fr-SN" sz="2400" b="1" dirty="0" err="1">
                <a:solidFill>
                  <a:srgbClr val="000000"/>
                </a:solidFill>
                <a:effectLst/>
                <a:latin typeface="Tahoma" panose="020B0604030504040204" pitchFamily="34" charset="0"/>
                <a:ea typeface="Tahoma" panose="020B0604030504040204" pitchFamily="34" charset="0"/>
                <a:cs typeface="Tahoma" panose="020B0604030504040204" pitchFamily="34" charset="0"/>
              </a:rPr>
              <a:t>Colposcopy</a:t>
            </a:r>
            <a:r>
              <a:rPr lang="fr-SN" sz="2400" b="1" dirty="0">
                <a:solidFill>
                  <a:srgbClr val="000000"/>
                </a:solidFill>
                <a:effectLst/>
                <a:latin typeface="Tahoma" panose="020B0604030504040204" pitchFamily="34" charset="0"/>
                <a:ea typeface="Tahoma" panose="020B0604030504040204" pitchFamily="34" charset="0"/>
                <a:cs typeface="Tahoma" panose="020B0604030504040204" pitchFamily="34" charset="0"/>
              </a:rPr>
              <a:t> </a:t>
            </a:r>
            <a:r>
              <a:rPr lang="fr-SN" sz="2400" b="1" dirty="0" err="1">
                <a:solidFill>
                  <a:srgbClr val="000000"/>
                </a:solidFill>
                <a:effectLst/>
                <a:latin typeface="Tahoma" panose="020B0604030504040204" pitchFamily="34" charset="0"/>
                <a:ea typeface="Tahoma" panose="020B0604030504040204" pitchFamily="34" charset="0"/>
                <a:cs typeface="Tahoma" panose="020B0604030504040204" pitchFamily="34" charset="0"/>
              </a:rPr>
              <a:t>Among</a:t>
            </a:r>
            <a:r>
              <a:rPr lang="fr-SN" sz="2400" b="1" dirty="0">
                <a:solidFill>
                  <a:srgbClr val="000000"/>
                </a:solidFill>
                <a:effectLst/>
                <a:latin typeface="Tahoma" panose="020B0604030504040204" pitchFamily="34" charset="0"/>
                <a:ea typeface="Tahoma" panose="020B0604030504040204" pitchFamily="34" charset="0"/>
                <a:cs typeface="Tahoma" panose="020B0604030504040204" pitchFamily="34" charset="0"/>
              </a:rPr>
              <a:t> Patients of </a:t>
            </a:r>
            <a:r>
              <a:rPr lang="fr-SN" sz="2400" b="1" dirty="0" err="1">
                <a:solidFill>
                  <a:srgbClr val="000000"/>
                </a:solidFill>
                <a:effectLst/>
                <a:latin typeface="Tahoma" panose="020B0604030504040204" pitchFamily="34" charset="0"/>
                <a:ea typeface="Tahoma" panose="020B0604030504040204" pitchFamily="34" charset="0"/>
                <a:cs typeface="Tahoma" panose="020B0604030504040204" pitchFamily="34" charset="0"/>
              </a:rPr>
              <a:t>Varying</a:t>
            </a:r>
            <a:r>
              <a:rPr lang="fr-SN" sz="2400" b="1" dirty="0">
                <a:solidFill>
                  <a:srgbClr val="000000"/>
                </a:solidFill>
                <a:effectLst/>
                <a:latin typeface="Tahoma" panose="020B0604030504040204" pitchFamily="34" charset="0"/>
                <a:ea typeface="Tahoma" panose="020B0604030504040204" pitchFamily="34" charset="0"/>
                <a:cs typeface="Tahoma" panose="020B0604030504040204" pitchFamily="34" charset="0"/>
              </a:rPr>
              <a:t> Risk </a:t>
            </a:r>
            <a:r>
              <a:rPr lang="fr-SN" sz="2400" b="1" dirty="0" err="1">
                <a:solidFill>
                  <a:srgbClr val="000000"/>
                </a:solidFill>
                <a:effectLst/>
                <a:latin typeface="Tahoma" panose="020B0604030504040204" pitchFamily="34" charset="0"/>
                <a:ea typeface="Tahoma" panose="020B0604030504040204" pitchFamily="34" charset="0"/>
                <a:cs typeface="Tahoma" panose="020B0604030504040204" pitchFamily="34" charset="0"/>
              </a:rPr>
              <a:t>Factors</a:t>
            </a:r>
            <a:endParaRPr lang="fr-SN" sz="2400" b="1" dirty="0">
              <a:solidFill>
                <a:srgbClr val="000000"/>
              </a:solidFill>
              <a:effectLst/>
              <a:latin typeface="Tahoma" panose="020B0604030504040204" pitchFamily="34" charset="0"/>
              <a:ea typeface="Tahoma" panose="020B0604030504040204" pitchFamily="34" charset="0"/>
              <a:cs typeface="Tahoma" panose="020B0604030504040204" pitchFamily="34" charset="0"/>
            </a:endParaRPr>
          </a:p>
          <a:p>
            <a:pPr algn="l">
              <a:lnSpc>
                <a:spcPct val="150000"/>
              </a:lnSpc>
            </a:pPr>
            <a:r>
              <a:rPr lang="fr-SN" sz="2400" dirty="0">
                <a:solidFill>
                  <a:srgbClr val="333333"/>
                </a:solidFill>
                <a:effectLst/>
                <a:latin typeface="Tahoma" panose="020B0604030504040204" pitchFamily="34" charset="0"/>
                <a:ea typeface="Tahoma" panose="020B0604030504040204" pitchFamily="34" charset="0"/>
                <a:cs typeface="Tahoma" panose="020B0604030504040204" pitchFamily="34" charset="0"/>
              </a:rPr>
              <a:t>Wang, </a:t>
            </a:r>
            <a:r>
              <a:rPr lang="fr-SN" sz="2400" dirty="0" err="1">
                <a:solidFill>
                  <a:srgbClr val="333333"/>
                </a:solidFill>
                <a:effectLst/>
                <a:latin typeface="Tahoma" panose="020B0604030504040204" pitchFamily="34" charset="0"/>
                <a:ea typeface="Tahoma" panose="020B0604030504040204" pitchFamily="34" charset="0"/>
                <a:cs typeface="Tahoma" panose="020B0604030504040204" pitchFamily="34" charset="0"/>
              </a:rPr>
              <a:t>Stephanie</a:t>
            </a:r>
            <a:r>
              <a:rPr lang="fr-SN" sz="2400" dirty="0">
                <a:solidFill>
                  <a:srgbClr val="333333"/>
                </a:solidFill>
                <a:effectLst/>
                <a:latin typeface="Tahoma" panose="020B0604030504040204" pitchFamily="34" charset="0"/>
                <a:ea typeface="Tahoma" panose="020B0604030504040204" pitchFamily="34" charset="0"/>
                <a:cs typeface="Tahoma" panose="020B0604030504040204" pitchFamily="34" charset="0"/>
              </a:rPr>
              <a:t> M. MD</a:t>
            </a:r>
            <a:r>
              <a:rPr lang="fr-SN" sz="2400" baseline="30000" dirty="0">
                <a:solidFill>
                  <a:srgbClr val="333333"/>
                </a:solidFill>
                <a:effectLst/>
                <a:latin typeface="Tahoma" panose="020B0604030504040204" pitchFamily="34" charset="0"/>
                <a:ea typeface="Tahoma" panose="020B0604030504040204" pitchFamily="34" charset="0"/>
                <a:cs typeface="Tahoma" panose="020B0604030504040204" pitchFamily="34" charset="0"/>
              </a:rPr>
              <a:t>1</a:t>
            </a:r>
            <a:r>
              <a:rPr lang="fr-SN" sz="2400" dirty="0">
                <a:solidFill>
                  <a:srgbClr val="333333"/>
                </a:solidFill>
                <a:effectLst/>
                <a:latin typeface="Tahoma" panose="020B0604030504040204" pitchFamily="34" charset="0"/>
                <a:ea typeface="Tahoma" panose="020B0604030504040204" pitchFamily="34" charset="0"/>
                <a:cs typeface="Tahoma" panose="020B0604030504040204" pitchFamily="34" charset="0"/>
              </a:rPr>
              <a:t>; </a:t>
            </a:r>
            <a:r>
              <a:rPr lang="fr-SN" sz="2400" dirty="0" err="1">
                <a:solidFill>
                  <a:srgbClr val="333333"/>
                </a:solidFill>
                <a:effectLst/>
                <a:latin typeface="Tahoma" panose="020B0604030504040204" pitchFamily="34" charset="0"/>
                <a:ea typeface="Tahoma" panose="020B0604030504040204" pitchFamily="34" charset="0"/>
                <a:cs typeface="Tahoma" panose="020B0604030504040204" pitchFamily="34" charset="0"/>
              </a:rPr>
              <a:t>Hoeppner</a:t>
            </a:r>
            <a:r>
              <a:rPr lang="fr-SN" sz="2400" dirty="0">
                <a:solidFill>
                  <a:srgbClr val="333333"/>
                </a:solidFill>
                <a:effectLst/>
                <a:latin typeface="Tahoma" panose="020B0604030504040204" pitchFamily="34" charset="0"/>
                <a:ea typeface="Tahoma" panose="020B0604030504040204" pitchFamily="34" charset="0"/>
                <a:cs typeface="Tahoma" panose="020B0604030504040204" pitchFamily="34" charset="0"/>
              </a:rPr>
              <a:t>, Catherine MD</a:t>
            </a:r>
            <a:r>
              <a:rPr lang="fr-SN" sz="2400" baseline="30000" dirty="0">
                <a:solidFill>
                  <a:srgbClr val="333333"/>
                </a:solidFill>
                <a:effectLst/>
                <a:latin typeface="Tahoma" panose="020B0604030504040204" pitchFamily="34" charset="0"/>
                <a:ea typeface="Tahoma" panose="020B0604030504040204" pitchFamily="34" charset="0"/>
                <a:cs typeface="Tahoma" panose="020B0604030504040204" pitchFamily="34" charset="0"/>
              </a:rPr>
              <a:t>1</a:t>
            </a:r>
            <a:r>
              <a:rPr lang="fr-SN" sz="2400" dirty="0">
                <a:solidFill>
                  <a:srgbClr val="333333"/>
                </a:solidFill>
                <a:effectLst/>
                <a:latin typeface="Tahoma" panose="020B0604030504040204" pitchFamily="34" charset="0"/>
                <a:ea typeface="Tahoma" panose="020B0604030504040204" pitchFamily="34" charset="0"/>
                <a:cs typeface="Tahoma" panose="020B0604030504040204" pitchFamily="34" charset="0"/>
              </a:rPr>
              <a:t>; et al.</a:t>
            </a:r>
          </a:p>
          <a:p>
            <a:pPr marL="0" indent="0">
              <a:lnSpc>
                <a:spcPct val="150000"/>
              </a:lnSpc>
              <a:buNone/>
            </a:pPr>
            <a:r>
              <a:rPr lang="fr-SN" sz="2400" b="0" i="1" u="none" strike="noStrike" dirty="0">
                <a:solidFill>
                  <a:srgbClr val="3B3030"/>
                </a:solidFill>
                <a:effectLst/>
                <a:latin typeface="Tahoma" panose="020B0604030504040204" pitchFamily="34" charset="0"/>
                <a:ea typeface="Tahoma" panose="020B0604030504040204" pitchFamily="34" charset="0"/>
                <a:cs typeface="Tahoma" panose="020B0604030504040204" pitchFamily="34" charset="0"/>
              </a:rPr>
              <a:t>Journal of </a:t>
            </a:r>
            <a:r>
              <a:rPr lang="fr-SN" sz="2400" b="0" i="1" u="none" strike="noStrike" dirty="0" err="1">
                <a:solidFill>
                  <a:srgbClr val="3B3030"/>
                </a:solidFill>
                <a:effectLst/>
                <a:latin typeface="Tahoma" panose="020B0604030504040204" pitchFamily="34" charset="0"/>
                <a:ea typeface="Tahoma" panose="020B0604030504040204" pitchFamily="34" charset="0"/>
                <a:cs typeface="Tahoma" panose="020B0604030504040204" pitchFamily="34" charset="0"/>
              </a:rPr>
              <a:t>Lower</a:t>
            </a:r>
            <a:r>
              <a:rPr lang="fr-SN" sz="2400" b="0" i="1" u="none" strike="noStrike" dirty="0">
                <a:solidFill>
                  <a:srgbClr val="3B3030"/>
                </a:solidFill>
                <a:effectLst/>
                <a:latin typeface="Tahoma" panose="020B0604030504040204" pitchFamily="34" charset="0"/>
                <a:ea typeface="Tahoma" panose="020B0604030504040204" pitchFamily="34" charset="0"/>
                <a:cs typeface="Tahoma" panose="020B0604030504040204" pitchFamily="34" charset="0"/>
              </a:rPr>
              <a:t> </a:t>
            </a:r>
            <a:r>
              <a:rPr lang="fr-SN" sz="2400" b="0" i="1" u="none" strike="noStrike" dirty="0" err="1">
                <a:solidFill>
                  <a:srgbClr val="3B3030"/>
                </a:solidFill>
                <a:effectLst/>
                <a:latin typeface="Tahoma" panose="020B0604030504040204" pitchFamily="34" charset="0"/>
                <a:ea typeface="Tahoma" panose="020B0604030504040204" pitchFamily="34" charset="0"/>
                <a:cs typeface="Tahoma" panose="020B0604030504040204" pitchFamily="34" charset="0"/>
              </a:rPr>
              <a:t>Genital</a:t>
            </a:r>
            <a:r>
              <a:rPr lang="fr-SN" sz="2400" b="0" i="1" u="none" strike="noStrike" dirty="0">
                <a:solidFill>
                  <a:srgbClr val="3B3030"/>
                </a:solidFill>
                <a:effectLst/>
                <a:latin typeface="Tahoma" panose="020B0604030504040204" pitchFamily="34" charset="0"/>
                <a:ea typeface="Tahoma" panose="020B0604030504040204" pitchFamily="34" charset="0"/>
                <a:cs typeface="Tahoma" panose="020B0604030504040204" pitchFamily="34" charset="0"/>
              </a:rPr>
              <a:t> Tract </a:t>
            </a:r>
            <a:r>
              <a:rPr lang="fr-SN" sz="2400" b="0" i="1" u="none" strike="noStrike" dirty="0" err="1">
                <a:solidFill>
                  <a:srgbClr val="3B3030"/>
                </a:solidFill>
                <a:effectLst/>
                <a:latin typeface="Tahoma" panose="020B0604030504040204" pitchFamily="34" charset="0"/>
                <a:ea typeface="Tahoma" panose="020B0604030504040204" pitchFamily="34" charset="0"/>
                <a:cs typeface="Tahoma" panose="020B0604030504040204" pitchFamily="34" charset="0"/>
              </a:rPr>
              <a:t>Disease</a:t>
            </a:r>
            <a:r>
              <a:rPr lang="fr-SN" sz="2400" b="0" i="1" u="none" strike="noStrike" dirty="0">
                <a:solidFill>
                  <a:srgbClr val="3B3030"/>
                </a:solidFill>
                <a:effectLst/>
                <a:latin typeface="Tahoma" panose="020B0604030504040204" pitchFamily="34" charset="0"/>
                <a:ea typeface="Tahoma" panose="020B0604030504040204" pitchFamily="34" charset="0"/>
                <a:cs typeface="Tahoma" panose="020B0604030504040204" pitchFamily="34" charset="0"/>
              </a:rPr>
              <a:t> </a:t>
            </a:r>
            <a:r>
              <a:rPr lang="fr-SN" sz="2400" b="0" i="0" u="none" strike="noStrike" dirty="0">
                <a:solidFill>
                  <a:srgbClr val="005B92"/>
                </a:solidFill>
                <a:effectLst/>
                <a:latin typeface="Tahoma" panose="020B0604030504040204" pitchFamily="34" charset="0"/>
                <a:ea typeface="Tahoma" panose="020B0604030504040204" pitchFamily="34" charset="0"/>
                <a:cs typeface="Tahoma" panose="020B0604030504040204" pitchFamily="34" charset="0"/>
                <a:hlinkClick r:id="rId2"/>
              </a:rPr>
              <a:t>26(4):p 298-303, October 2022.</a:t>
            </a:r>
            <a:endParaRPr lang="fr-SN" sz="2400" b="0" i="0" u="none" strike="noStrike" dirty="0">
              <a:solidFill>
                <a:srgbClr val="005B92"/>
              </a:solidFill>
              <a:effectLst/>
              <a:latin typeface="Tahoma" panose="020B0604030504040204" pitchFamily="34" charset="0"/>
              <a:ea typeface="Tahoma" panose="020B0604030504040204" pitchFamily="34" charset="0"/>
              <a:cs typeface="Tahoma" panose="020B0604030504040204" pitchFamily="34" charset="0"/>
            </a:endParaRPr>
          </a:p>
          <a:p>
            <a:pPr marL="0" indent="0">
              <a:lnSpc>
                <a:spcPct val="150000"/>
              </a:lnSpc>
              <a:buNone/>
            </a:pPr>
            <a:endParaRPr lang="fr-SN" sz="2400" dirty="0">
              <a:latin typeface="Tahoma" panose="020B0604030504040204" pitchFamily="34" charset="0"/>
              <a:ea typeface="Tahoma" panose="020B0604030504040204" pitchFamily="34" charset="0"/>
              <a:cs typeface="Tahoma" panose="020B0604030504040204" pitchFamily="34" charset="0"/>
            </a:endParaRPr>
          </a:p>
          <a:p>
            <a:pPr marL="0" indent="0">
              <a:lnSpc>
                <a:spcPct val="210000"/>
              </a:lnSpc>
              <a:buNone/>
            </a:pPr>
            <a:endParaRPr lang="fr-FR" dirty="0"/>
          </a:p>
        </p:txBody>
      </p:sp>
      <p:sp>
        <p:nvSpPr>
          <p:cNvPr id="5" name="Titre 4">
            <a:extLst>
              <a:ext uri="{FF2B5EF4-FFF2-40B4-BE49-F238E27FC236}">
                <a16:creationId xmlns:a16="http://schemas.microsoft.com/office/drawing/2014/main" id="{682C9E05-B340-5F0B-0839-B2DBE8694E6C}"/>
              </a:ext>
            </a:extLst>
          </p:cNvPr>
          <p:cNvSpPr>
            <a:spLocks noGrp="1"/>
          </p:cNvSpPr>
          <p:nvPr>
            <p:ph type="title"/>
          </p:nvPr>
        </p:nvSpPr>
        <p:spPr/>
        <p:txBody>
          <a:bodyPr/>
          <a:lstStyle/>
          <a:p>
            <a:endParaRPr lang="fr-FR"/>
          </a:p>
        </p:txBody>
      </p:sp>
    </p:spTree>
    <p:extLst>
      <p:ext uri="{BB962C8B-B14F-4D97-AF65-F5344CB8AC3E}">
        <p14:creationId xmlns:p14="http://schemas.microsoft.com/office/powerpoint/2010/main" val="235117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9182" y="0"/>
            <a:ext cx="8925636" cy="6871649"/>
          </a:xfrm>
        </p:spPr>
        <p:txBody>
          <a:bodyPr>
            <a:normAutofit/>
          </a:bodyPr>
          <a:lstStyle/>
          <a:p>
            <a:pPr marL="0" indent="0">
              <a:lnSpc>
                <a:spcPct val="200000"/>
              </a:lnSpc>
              <a:buNone/>
            </a:pPr>
            <a:r>
              <a:rPr lang="fr-FR" sz="2400" dirty="0">
                <a:latin typeface="Tahoma" panose="020B0604030504040204" pitchFamily="34" charset="0"/>
                <a:ea typeface="Tahoma" panose="020B0604030504040204" pitchFamily="34" charset="0"/>
                <a:cs typeface="Tahoma" panose="020B0604030504040204" pitchFamily="34" charset="0"/>
              </a:rPr>
              <a:t>		</a:t>
            </a:r>
          </a:p>
          <a:p>
            <a:pPr marL="0" indent="0">
              <a:lnSpc>
                <a:spcPct val="200000"/>
              </a:lnSpc>
              <a:buNone/>
            </a:pPr>
            <a:r>
              <a:rPr lang="fr-FR" sz="2400" dirty="0">
                <a:latin typeface="Tahoma" panose="020B0604030504040204" pitchFamily="34" charset="0"/>
                <a:ea typeface="Tahoma" panose="020B0604030504040204" pitchFamily="34" charset="0"/>
                <a:cs typeface="Tahoma" panose="020B0604030504040204" pitchFamily="34" charset="0"/>
              </a:rPr>
              <a:t>	</a:t>
            </a:r>
          </a:p>
          <a:p>
            <a:pPr marL="0" indent="0">
              <a:lnSpc>
                <a:spcPct val="200000"/>
              </a:lnSpc>
              <a:buNone/>
            </a:pPr>
            <a:endParaRPr lang="fr-FR" sz="2400" dirty="0">
              <a:solidFill>
                <a:srgbClr val="FF0000"/>
              </a:solidFill>
              <a:highlight>
                <a:srgbClr val="00FFFF"/>
              </a:highlight>
              <a:latin typeface="Tahoma" panose="020B0604030504040204" pitchFamily="34" charset="0"/>
              <a:ea typeface="Tahoma" panose="020B0604030504040204" pitchFamily="34" charset="0"/>
              <a:cs typeface="Tahoma" panose="020B0604030504040204" pitchFamily="34" charset="0"/>
            </a:endParaRPr>
          </a:p>
          <a:p>
            <a:pPr marL="0" indent="0" algn="ctr">
              <a:lnSpc>
                <a:spcPct val="200000"/>
              </a:lnSpc>
              <a:buNone/>
            </a:pPr>
            <a:r>
              <a:rPr lang="fr-FR" sz="4000" dirty="0">
                <a:solidFill>
                  <a:srgbClr val="FF0000"/>
                </a:solidFill>
                <a:highlight>
                  <a:srgbClr val="00FFFF"/>
                </a:highlight>
                <a:latin typeface="Tahoma" panose="020B0604030504040204" pitchFamily="34" charset="0"/>
                <a:ea typeface="Tahoma" panose="020B0604030504040204" pitchFamily="34" charset="0"/>
                <a:cs typeface="Tahoma" panose="020B0604030504040204" pitchFamily="34" charset="0"/>
              </a:rPr>
              <a:t>MERCI DE VOTRE ATTENTION</a:t>
            </a:r>
          </a:p>
        </p:txBody>
      </p:sp>
    </p:spTree>
    <p:extLst>
      <p:ext uri="{BB962C8B-B14F-4D97-AF65-F5344CB8AC3E}">
        <p14:creationId xmlns:p14="http://schemas.microsoft.com/office/powerpoint/2010/main" val="26656758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2830" y="1255594"/>
            <a:ext cx="8925636" cy="5418161"/>
          </a:xfrm>
        </p:spPr>
        <p:txBody>
          <a:bodyPr>
            <a:normAutofit fontScale="92500" lnSpcReduction="20000"/>
          </a:bodyPr>
          <a:lstStyle/>
          <a:p>
            <a:pPr marL="0" indent="0">
              <a:lnSpc>
                <a:spcPct val="210000"/>
              </a:lnSpc>
              <a:buNone/>
            </a:pPr>
            <a:r>
              <a:rPr lang="fr-SN" b="1" dirty="0">
                <a:solidFill>
                  <a:srgbClr val="1E2328"/>
                </a:solidFill>
                <a:latin typeface="Tahoma" panose="020B0604030504040204" pitchFamily="34" charset="0"/>
                <a:ea typeface="Tahoma" panose="020B0604030504040204" pitchFamily="34" charset="0"/>
                <a:cs typeface="Tahoma" panose="020B0604030504040204" pitchFamily="34" charset="0"/>
              </a:rPr>
              <a:t>I. GENERALITES</a:t>
            </a:r>
          </a:p>
          <a:p>
            <a:pPr marL="0" indent="0">
              <a:lnSpc>
                <a:spcPct val="210000"/>
              </a:lnSpc>
              <a:buNone/>
            </a:pPr>
            <a:r>
              <a:rPr lang="fr-SN" b="1" dirty="0">
                <a:solidFill>
                  <a:srgbClr val="1E2328"/>
                </a:solidFill>
                <a:latin typeface="Tahoma" panose="020B0604030504040204" pitchFamily="34" charset="0"/>
                <a:ea typeface="Tahoma" panose="020B0604030504040204" pitchFamily="34" charset="0"/>
                <a:cs typeface="Tahoma" panose="020B0604030504040204" pitchFamily="34" charset="0"/>
              </a:rPr>
              <a:t>II. INDICATIONS</a:t>
            </a:r>
          </a:p>
          <a:p>
            <a:pPr marL="0" indent="0">
              <a:lnSpc>
                <a:spcPct val="210000"/>
              </a:lnSpc>
              <a:buNone/>
            </a:pPr>
            <a:r>
              <a:rPr lang="fr-SN" b="1" dirty="0">
                <a:solidFill>
                  <a:srgbClr val="1E2328"/>
                </a:solidFill>
                <a:latin typeface="Tahoma" panose="020B0604030504040204" pitchFamily="34" charset="0"/>
                <a:ea typeface="Tahoma" panose="020B0604030504040204" pitchFamily="34" charset="0"/>
                <a:cs typeface="Tahoma" panose="020B0604030504040204" pitchFamily="34" charset="0"/>
              </a:rPr>
              <a:t>III. CONTRE-INDICATIONS</a:t>
            </a:r>
          </a:p>
          <a:p>
            <a:pPr marL="0" indent="0">
              <a:lnSpc>
                <a:spcPct val="210000"/>
              </a:lnSpc>
              <a:buNone/>
            </a:pPr>
            <a:r>
              <a:rPr lang="fr-SN" b="1" dirty="0">
                <a:solidFill>
                  <a:srgbClr val="1E2328"/>
                </a:solidFill>
                <a:latin typeface="Tahoma" panose="020B0604030504040204" pitchFamily="34" charset="0"/>
                <a:ea typeface="Tahoma" panose="020B0604030504040204" pitchFamily="34" charset="0"/>
                <a:cs typeface="Tahoma" panose="020B0604030504040204" pitchFamily="34" charset="0"/>
              </a:rPr>
              <a:t>IV. TECHNIQUES</a:t>
            </a:r>
          </a:p>
          <a:p>
            <a:pPr marL="0" indent="0">
              <a:lnSpc>
                <a:spcPct val="210000"/>
              </a:lnSpc>
              <a:buNone/>
            </a:pPr>
            <a:r>
              <a:rPr lang="fr-SN" b="1" dirty="0">
                <a:solidFill>
                  <a:srgbClr val="1E2328"/>
                </a:solidFill>
                <a:latin typeface="Tahoma" panose="020B0604030504040204" pitchFamily="34" charset="0"/>
                <a:ea typeface="Tahoma" panose="020B0604030504040204" pitchFamily="34" charset="0"/>
                <a:cs typeface="Tahoma" panose="020B0604030504040204" pitchFamily="34" charset="0"/>
              </a:rPr>
              <a:t>       CONCLUSION</a:t>
            </a:r>
          </a:p>
          <a:p>
            <a:pPr marL="0" indent="0">
              <a:lnSpc>
                <a:spcPct val="210000"/>
              </a:lnSpc>
              <a:buNone/>
            </a:pPr>
            <a:r>
              <a:rPr lang="fr-SN" b="1" dirty="0">
                <a:solidFill>
                  <a:srgbClr val="1E2328"/>
                </a:solidFill>
                <a:latin typeface="Tahoma" panose="020B0604030504040204" pitchFamily="34" charset="0"/>
                <a:ea typeface="Tahoma" panose="020B0604030504040204" pitchFamily="34" charset="0"/>
                <a:cs typeface="Tahoma" panose="020B0604030504040204" pitchFamily="34" charset="0"/>
              </a:rPr>
              <a:t>   </a:t>
            </a:r>
          </a:p>
          <a:p>
            <a:pPr marL="0" indent="0">
              <a:lnSpc>
                <a:spcPct val="210000"/>
              </a:lnSpc>
              <a:buNone/>
            </a:pPr>
            <a:endParaRPr lang="fr-FR" dirty="0"/>
          </a:p>
        </p:txBody>
      </p:sp>
      <p:sp>
        <p:nvSpPr>
          <p:cNvPr id="4" name="Rectangle 2"/>
          <p:cNvSpPr>
            <a:spLocks noGrp="1" noChangeArrowheads="1"/>
          </p:cNvSpPr>
          <p:nvPr>
            <p:ph type="title"/>
          </p:nvPr>
        </p:nvSpPr>
        <p:spPr>
          <a:xfrm>
            <a:off x="0" y="365126"/>
            <a:ext cx="9144000" cy="726695"/>
          </a:xfrm>
          <a:solidFill>
            <a:schemeClr val="accent5">
              <a:lumMod val="60000"/>
              <a:lumOff val="40000"/>
            </a:schemeClr>
          </a:solidFill>
          <a:ln w="28575">
            <a:solidFill>
              <a:schemeClr val="accent2"/>
            </a:solidFill>
          </a:ln>
        </p:spPr>
        <p:txBody>
          <a:bodyPr rtlCol="0">
            <a:noAutofit/>
          </a:bodyPr>
          <a:lstStyle/>
          <a:p>
            <a:pPr marL="1016000" indent="-1016000" algn="ctr" eaLnBrk="1" fontAlgn="auto" hangingPunct="1">
              <a:spcAft>
                <a:spcPts val="0"/>
              </a:spcAft>
              <a:defRPr/>
            </a:pPr>
            <a:r>
              <a:rPr lang="fr-FR" sz="4800" b="1" dirty="0">
                <a:solidFill>
                  <a:srgbClr val="C00000"/>
                </a:solidFill>
                <a:latin typeface="Tahoma" panose="020B0604030504040204" pitchFamily="34" charset="0"/>
                <a:ea typeface="Tahoma" panose="020B0604030504040204" pitchFamily="34" charset="0"/>
                <a:cs typeface="Tahoma" panose="020B0604030504040204" pitchFamily="34" charset="0"/>
              </a:rPr>
              <a:t>PLAN</a:t>
            </a:r>
          </a:p>
        </p:txBody>
      </p:sp>
    </p:spTree>
    <p:extLst>
      <p:ext uri="{BB962C8B-B14F-4D97-AF65-F5344CB8AC3E}">
        <p14:creationId xmlns:p14="http://schemas.microsoft.com/office/powerpoint/2010/main" val="6050500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D2BA9382-56D6-0215-D7FD-723605F62C48}"/>
              </a:ext>
            </a:extLst>
          </p:cNvPr>
          <p:cNvSpPr>
            <a:spLocks noGrp="1"/>
          </p:cNvSpPr>
          <p:nvPr>
            <p:ph sz="half" idx="1"/>
          </p:nvPr>
        </p:nvSpPr>
        <p:spPr>
          <a:xfrm>
            <a:off x="234778" y="1136822"/>
            <a:ext cx="4280072" cy="5721177"/>
          </a:xfrm>
        </p:spPr>
        <p:txBody>
          <a:bodyPr>
            <a:normAutofit fontScale="92500"/>
          </a:bodyPr>
          <a:lstStyle/>
          <a:p>
            <a:pPr marL="0" indent="0">
              <a:lnSpc>
                <a:spcPct val="210000"/>
              </a:lnSpc>
              <a:buNone/>
            </a:pPr>
            <a:r>
              <a:rPr lang="fr-SN" b="1" dirty="0">
                <a:solidFill>
                  <a:srgbClr val="1E2328"/>
                </a:solidFill>
                <a:latin typeface="Tahoma" panose="020B0604030504040204" pitchFamily="34" charset="0"/>
                <a:ea typeface="Tahoma" panose="020B0604030504040204" pitchFamily="34" charset="0"/>
                <a:cs typeface="Tahoma" panose="020B0604030504040204" pitchFamily="34" charset="0"/>
              </a:rPr>
              <a:t>1. Définition</a:t>
            </a:r>
          </a:p>
          <a:p>
            <a:pPr marL="0" indent="0">
              <a:lnSpc>
                <a:spcPct val="210000"/>
              </a:lnSpc>
              <a:buNone/>
            </a:pPr>
            <a:r>
              <a:rPr lang="fr-FR" dirty="0">
                <a:latin typeface="Tahoma" panose="020B0604030504040204" pitchFamily="34" charset="0"/>
                <a:ea typeface="Tahoma" panose="020B0604030504040204" pitchFamily="34" charset="0"/>
                <a:cs typeface="Tahoma" panose="020B0604030504040204" pitchFamily="34" charset="0"/>
              </a:rPr>
              <a:t>Méthode instrumentale</a:t>
            </a:r>
          </a:p>
          <a:p>
            <a:pPr marL="0" indent="0">
              <a:lnSpc>
                <a:spcPct val="210000"/>
              </a:lnSpc>
              <a:buNone/>
            </a:pPr>
            <a:r>
              <a:rPr lang="fr-FR" dirty="0">
                <a:latin typeface="Tahoma" panose="020B0604030504040204" pitchFamily="34" charset="0"/>
                <a:ea typeface="Tahoma" panose="020B0604030504040204" pitchFamily="34" charset="0"/>
                <a:cs typeface="Tahoma" panose="020B0604030504040204" pitchFamily="34" charset="0"/>
              </a:rPr>
              <a:t>Curette de kevorkian</a:t>
            </a:r>
          </a:p>
          <a:p>
            <a:pPr marL="0" indent="0">
              <a:lnSpc>
                <a:spcPct val="210000"/>
              </a:lnSpc>
              <a:buNone/>
            </a:pPr>
            <a:r>
              <a:rPr lang="fr-FR" dirty="0">
                <a:latin typeface="Tahoma" panose="020B0604030504040204" pitchFamily="34" charset="0"/>
                <a:ea typeface="Tahoma" panose="020B0604030504040204" pitchFamily="34" charset="0"/>
                <a:cs typeface="Tahoma" panose="020B0604030504040204" pitchFamily="34" charset="0"/>
              </a:rPr>
              <a:t>Recueillir du tissus ou des cellules de l’endocol</a:t>
            </a:r>
          </a:p>
          <a:p>
            <a:pPr marL="0" indent="0">
              <a:lnSpc>
                <a:spcPct val="210000"/>
              </a:lnSpc>
              <a:buNone/>
            </a:pPr>
            <a:r>
              <a:rPr lang="fr-FR" dirty="0">
                <a:latin typeface="Tahoma" panose="020B0604030504040204" pitchFamily="34" charset="0"/>
                <a:ea typeface="Tahoma" panose="020B0604030504040204" pitchFamily="34" charset="0"/>
                <a:cs typeface="Tahoma" panose="020B0604030504040204" pitchFamily="34" charset="0"/>
              </a:rPr>
              <a:t>Technique peu douloureuse</a:t>
            </a:r>
          </a:p>
          <a:p>
            <a:pPr marL="0" indent="0">
              <a:lnSpc>
                <a:spcPct val="150000"/>
              </a:lnSpc>
              <a:buNone/>
            </a:pPr>
            <a:endParaRPr lang="fr-FR" dirty="0"/>
          </a:p>
        </p:txBody>
      </p:sp>
      <p:sp>
        <p:nvSpPr>
          <p:cNvPr id="5" name="Rectangle 2">
            <a:extLst>
              <a:ext uri="{FF2B5EF4-FFF2-40B4-BE49-F238E27FC236}">
                <a16:creationId xmlns:a16="http://schemas.microsoft.com/office/drawing/2014/main" id="{08A0D0B8-1EE0-A09A-C202-443D2FF48449}"/>
              </a:ext>
            </a:extLst>
          </p:cNvPr>
          <p:cNvSpPr>
            <a:spLocks noGrp="1" noChangeArrowheads="1"/>
          </p:cNvSpPr>
          <p:nvPr>
            <p:ph type="title"/>
          </p:nvPr>
        </p:nvSpPr>
        <p:spPr>
          <a:xfrm>
            <a:off x="0" y="365127"/>
            <a:ext cx="9144000" cy="685198"/>
          </a:xfrm>
          <a:solidFill>
            <a:schemeClr val="accent5">
              <a:lumMod val="60000"/>
              <a:lumOff val="40000"/>
            </a:schemeClr>
          </a:solidFill>
          <a:ln w="28575">
            <a:solidFill>
              <a:schemeClr val="accent2"/>
            </a:solidFill>
          </a:ln>
        </p:spPr>
        <p:txBody>
          <a:bodyPr rtlCol="0">
            <a:noAutofit/>
          </a:bodyPr>
          <a:lstStyle/>
          <a:p>
            <a:pPr marL="1016000" indent="-1016000" algn="ctr" eaLnBrk="1" fontAlgn="auto" hangingPunct="1">
              <a:spcAft>
                <a:spcPts val="0"/>
              </a:spcAft>
              <a:defRPr/>
            </a:pPr>
            <a:r>
              <a:rPr lang="fr-FR" sz="4800" b="1" dirty="0">
                <a:solidFill>
                  <a:srgbClr val="C00000"/>
                </a:solidFill>
                <a:latin typeface="Tahoma" panose="020B0604030504040204" pitchFamily="34" charset="0"/>
                <a:ea typeface="Tahoma" panose="020B0604030504040204" pitchFamily="34" charset="0"/>
                <a:cs typeface="Tahoma" panose="020B0604030504040204" pitchFamily="34" charset="0"/>
              </a:rPr>
              <a:t>I. GENERALITES</a:t>
            </a:r>
          </a:p>
        </p:txBody>
      </p:sp>
      <p:pic>
        <p:nvPicPr>
          <p:cNvPr id="6" name="Image 1">
            <a:extLst>
              <a:ext uri="{FF2B5EF4-FFF2-40B4-BE49-F238E27FC236}">
                <a16:creationId xmlns:a16="http://schemas.microsoft.com/office/drawing/2014/main" id="{BEECBC65-0CAA-2EAD-3494-6B09187784DF}"/>
              </a:ext>
            </a:extLst>
          </p:cNvPr>
          <p:cNvPicPr>
            <a:picLocks noGrp="1" noChangeAspect="1" noChangeArrowheads="1"/>
          </p:cNvPicPr>
          <p:nvPr>
            <p:ph sz="half" idx="2"/>
          </p:nvPr>
        </p:nvPicPr>
        <p:blipFill>
          <a:blip r:embed="rId2" r:link="rId3">
            <a:extLst>
              <a:ext uri="{28A0092B-C50C-407E-A947-70E740481C1C}">
                <a14:useLocalDpi xmlns:a14="http://schemas.microsoft.com/office/drawing/2010/main" val="0"/>
              </a:ext>
            </a:extLst>
          </a:blip>
          <a:srcRect/>
          <a:stretch>
            <a:fillRect/>
          </a:stretch>
        </p:blipFill>
        <p:spPr bwMode="auto">
          <a:xfrm>
            <a:off x="4399005" y="1445740"/>
            <a:ext cx="4411362" cy="47944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812405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2830" y="1255594"/>
            <a:ext cx="8925636" cy="5418161"/>
          </a:xfrm>
        </p:spPr>
        <p:txBody>
          <a:bodyPr>
            <a:normAutofit fontScale="77500" lnSpcReduction="20000"/>
          </a:bodyPr>
          <a:lstStyle/>
          <a:p>
            <a:pPr marL="0" indent="0">
              <a:lnSpc>
                <a:spcPct val="210000"/>
              </a:lnSpc>
              <a:buNone/>
            </a:pPr>
            <a:r>
              <a:rPr lang="fr-SN" b="1" dirty="0">
                <a:solidFill>
                  <a:srgbClr val="1E2328"/>
                </a:solidFill>
                <a:latin typeface="Tahoma" panose="020B0604030504040204" pitchFamily="34" charset="0"/>
                <a:ea typeface="Tahoma" panose="020B0604030504040204" pitchFamily="34" charset="0"/>
                <a:cs typeface="Tahoma" panose="020B0604030504040204" pitchFamily="34" charset="0"/>
              </a:rPr>
              <a:t>2. Interêt</a:t>
            </a:r>
          </a:p>
          <a:p>
            <a:pPr>
              <a:lnSpc>
                <a:spcPct val="210000"/>
              </a:lnSpc>
            </a:pPr>
            <a:r>
              <a:rPr lang="fr-FR" dirty="0">
                <a:latin typeface="Tahoma" panose="020B0604030504040204" pitchFamily="34" charset="0"/>
                <a:ea typeface="Tahoma" panose="020B0604030504040204" pitchFamily="34" charset="0"/>
                <a:cs typeface="Tahoma" panose="020B0604030504040204" pitchFamily="34" charset="0"/>
              </a:rPr>
              <a:t>Dépistage des lésions précancéreuses du col utérin</a:t>
            </a:r>
          </a:p>
          <a:p>
            <a:pPr marL="0" indent="0">
              <a:lnSpc>
                <a:spcPct val="210000"/>
              </a:lnSpc>
              <a:buNone/>
            </a:pPr>
            <a:r>
              <a:rPr lang="fr-SN" dirty="0">
                <a:solidFill>
                  <a:srgbClr val="1E2328"/>
                </a:solidFill>
                <a:effectLst/>
                <a:latin typeface="Tahoma" panose="020B0604030504040204" pitchFamily="34" charset="0"/>
                <a:ea typeface="Tahoma" panose="020B0604030504040204" pitchFamily="34" charset="0"/>
                <a:cs typeface="Tahoma" panose="020B0604030504040204" pitchFamily="34" charset="0"/>
              </a:rPr>
              <a:t>Bonne concordance entre le curetage endocervical et la future histologie de la pièce dans 82 % des cas. Série de Dreyfus</a:t>
            </a:r>
            <a:endParaRPr lang="fr-FR" dirty="0">
              <a:latin typeface="Tahoma" panose="020B0604030504040204" pitchFamily="34" charset="0"/>
              <a:ea typeface="Tahoma" panose="020B0604030504040204" pitchFamily="34" charset="0"/>
              <a:cs typeface="Tahoma" panose="020B0604030504040204" pitchFamily="34" charset="0"/>
            </a:endParaRPr>
          </a:p>
          <a:p>
            <a:pPr>
              <a:lnSpc>
                <a:spcPct val="210000"/>
              </a:lnSpc>
            </a:pPr>
            <a:r>
              <a:rPr lang="fr-FR" dirty="0">
                <a:latin typeface="Tahoma" panose="020B0604030504040204" pitchFamily="34" charset="0"/>
                <a:ea typeface="Tahoma" panose="020B0604030504040204" pitchFamily="34" charset="0"/>
                <a:cs typeface="Tahoma" panose="020B0604030504040204" pitchFamily="34" charset="0"/>
              </a:rPr>
              <a:t>Faux négatif</a:t>
            </a:r>
          </a:p>
          <a:p>
            <a:pPr marL="0" indent="0">
              <a:lnSpc>
                <a:spcPct val="210000"/>
              </a:lnSpc>
              <a:buNone/>
            </a:pPr>
            <a:r>
              <a:rPr lang="fr-SN" dirty="0">
                <a:solidFill>
                  <a:srgbClr val="1E2328"/>
                </a:solidFill>
                <a:latin typeface="Tahoma" panose="020B0604030504040204" pitchFamily="34" charset="0"/>
                <a:ea typeface="Tahoma" panose="020B0604030504040204" pitchFamily="34" charset="0"/>
                <a:cs typeface="Tahoma" panose="020B0604030504040204" pitchFamily="34" charset="0"/>
              </a:rPr>
              <a:t>S</a:t>
            </a:r>
            <a:r>
              <a:rPr lang="fr-SN" dirty="0">
                <a:solidFill>
                  <a:srgbClr val="1E2328"/>
                </a:solidFill>
                <a:effectLst/>
                <a:latin typeface="Tahoma" panose="020B0604030504040204" pitchFamily="34" charset="0"/>
                <a:ea typeface="Tahoma" panose="020B0604030504040204" pitchFamily="34" charset="0"/>
                <a:cs typeface="Tahoma" panose="020B0604030504040204" pitchFamily="34" charset="0"/>
              </a:rPr>
              <a:t>ous-estimation dans 13 % des observations avec, notamment, 6 faux négatifs ayant laissé passer 4 CIN2-3 et un micro-invasif.</a:t>
            </a:r>
            <a:endParaRPr lang="fr-SN" dirty="0">
              <a:effectLst/>
              <a:latin typeface="Tahoma" panose="020B0604030504040204" pitchFamily="34" charset="0"/>
              <a:ea typeface="Tahoma" panose="020B0604030504040204" pitchFamily="34" charset="0"/>
              <a:cs typeface="Tahoma" panose="020B0604030504040204" pitchFamily="34" charset="0"/>
            </a:endParaRPr>
          </a:p>
          <a:p>
            <a:pPr>
              <a:lnSpc>
                <a:spcPct val="210000"/>
              </a:lnSpc>
            </a:pPr>
            <a:endParaRPr lang="fr-FR" dirty="0"/>
          </a:p>
        </p:txBody>
      </p:sp>
      <p:sp>
        <p:nvSpPr>
          <p:cNvPr id="4" name="Rectangle 2"/>
          <p:cNvSpPr>
            <a:spLocks noGrp="1" noChangeArrowheads="1"/>
          </p:cNvSpPr>
          <p:nvPr>
            <p:ph type="title"/>
          </p:nvPr>
        </p:nvSpPr>
        <p:spPr>
          <a:xfrm>
            <a:off x="0" y="365126"/>
            <a:ext cx="9144000" cy="726695"/>
          </a:xfrm>
          <a:solidFill>
            <a:schemeClr val="accent5">
              <a:lumMod val="60000"/>
              <a:lumOff val="40000"/>
            </a:schemeClr>
          </a:solidFill>
          <a:ln w="28575">
            <a:solidFill>
              <a:schemeClr val="accent2"/>
            </a:solidFill>
          </a:ln>
        </p:spPr>
        <p:txBody>
          <a:bodyPr rtlCol="0">
            <a:noAutofit/>
          </a:bodyPr>
          <a:lstStyle/>
          <a:p>
            <a:pPr marL="1016000" indent="-1016000" algn="ctr" eaLnBrk="1" fontAlgn="auto" hangingPunct="1">
              <a:spcAft>
                <a:spcPts val="0"/>
              </a:spcAft>
              <a:defRPr/>
            </a:pPr>
            <a:r>
              <a:rPr lang="fr-FR" sz="4800" b="1" dirty="0">
                <a:solidFill>
                  <a:srgbClr val="C00000"/>
                </a:solidFill>
                <a:latin typeface="Tahoma" panose="020B0604030504040204" pitchFamily="34" charset="0"/>
                <a:ea typeface="Tahoma" panose="020B0604030504040204" pitchFamily="34" charset="0"/>
                <a:cs typeface="Tahoma" panose="020B0604030504040204" pitchFamily="34" charset="0"/>
              </a:rPr>
              <a:t>I. GENERALITES</a:t>
            </a:r>
          </a:p>
        </p:txBody>
      </p:sp>
    </p:spTree>
    <p:extLst>
      <p:ext uri="{BB962C8B-B14F-4D97-AF65-F5344CB8AC3E}">
        <p14:creationId xmlns:p14="http://schemas.microsoft.com/office/powerpoint/2010/main" val="32154662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D2BA9382-56D6-0215-D7FD-723605F62C48}"/>
              </a:ext>
            </a:extLst>
          </p:cNvPr>
          <p:cNvSpPr>
            <a:spLocks noGrp="1"/>
          </p:cNvSpPr>
          <p:nvPr>
            <p:ph sz="half" idx="1"/>
          </p:nvPr>
        </p:nvSpPr>
        <p:spPr>
          <a:xfrm>
            <a:off x="259492" y="1825624"/>
            <a:ext cx="4255358" cy="4871737"/>
          </a:xfrm>
        </p:spPr>
        <p:txBody>
          <a:bodyPr>
            <a:normAutofit/>
          </a:bodyPr>
          <a:lstStyle/>
          <a:p>
            <a:pPr marL="0" indent="0">
              <a:lnSpc>
                <a:spcPct val="150000"/>
              </a:lnSpc>
              <a:buNone/>
            </a:pPr>
            <a:r>
              <a:rPr lang="fr-FR" altLang="fr-FR" sz="2800" b="1" i="1" dirty="0">
                <a:latin typeface="Tahoma" panose="020B0604030504040204" pitchFamily="34" charset="0"/>
                <a:ea typeface="Tahoma" panose="020B0604030504040204" pitchFamily="34" charset="0"/>
                <a:cs typeface="Tahoma" panose="020B0604030504040204" pitchFamily="34" charset="0"/>
              </a:rPr>
              <a:t>3. Rappels Anatomiques</a:t>
            </a:r>
          </a:p>
          <a:p>
            <a:pPr>
              <a:lnSpc>
                <a:spcPct val="150000"/>
              </a:lnSpc>
            </a:pPr>
            <a:r>
              <a:rPr lang="fr-FR" altLang="fr-FR" sz="2800" b="1" i="1" dirty="0">
                <a:latin typeface="Tahoma" panose="020B0604030504040204" pitchFamily="34" charset="0"/>
                <a:ea typeface="Tahoma" panose="020B0604030504040204" pitchFamily="34" charset="0"/>
                <a:cs typeface="Tahoma" panose="020B0604030504040204" pitchFamily="34" charset="0"/>
              </a:rPr>
              <a:t>Le col</a:t>
            </a:r>
            <a:r>
              <a:rPr lang="fr-FR" altLang="fr-FR" sz="2800" i="1" dirty="0">
                <a:latin typeface="Tahoma" panose="020B0604030504040204" pitchFamily="34" charset="0"/>
                <a:ea typeface="Tahoma" panose="020B0604030504040204" pitchFamily="34" charset="0"/>
                <a:cs typeface="Tahoma" panose="020B0604030504040204" pitchFamily="34" charset="0"/>
              </a:rPr>
              <a:t>, portion basse de l’</a:t>
            </a:r>
            <a:r>
              <a:rPr lang="fr-FR" altLang="fr-FR" sz="2800" i="1" dirty="0" err="1">
                <a:latin typeface="Tahoma" panose="020B0604030504040204" pitchFamily="34" charset="0"/>
                <a:ea typeface="Tahoma" panose="020B0604030504040204" pitchFamily="34" charset="0"/>
                <a:cs typeface="Tahoma" panose="020B0604030504040204" pitchFamily="34" charset="0"/>
              </a:rPr>
              <a:t>uterus</a:t>
            </a:r>
            <a:endParaRPr lang="fr-FR" altLang="fr-FR" sz="2800" i="1" dirty="0">
              <a:latin typeface="Tahoma" panose="020B0604030504040204" pitchFamily="34" charset="0"/>
              <a:ea typeface="Tahoma" panose="020B0604030504040204" pitchFamily="34" charset="0"/>
              <a:cs typeface="Tahoma" panose="020B0604030504040204" pitchFamily="34" charset="0"/>
            </a:endParaRPr>
          </a:p>
          <a:p>
            <a:pPr>
              <a:lnSpc>
                <a:spcPct val="150000"/>
              </a:lnSpc>
            </a:pPr>
            <a:r>
              <a:rPr lang="fr-FR" altLang="fr-FR" i="1" dirty="0" err="1">
                <a:latin typeface="Tahoma" panose="020B0604030504040204" pitchFamily="34" charset="0"/>
                <a:ea typeface="Tahoma" panose="020B0604030504040204" pitchFamily="34" charset="0"/>
                <a:cs typeface="Tahoma" panose="020B0604030504040204" pitchFamily="34" charset="0"/>
              </a:rPr>
              <a:t>Vascularition</a:t>
            </a:r>
            <a:endParaRPr lang="fr-FR" altLang="fr-FR" i="1" dirty="0">
              <a:latin typeface="Tahoma" panose="020B0604030504040204" pitchFamily="34" charset="0"/>
              <a:ea typeface="Tahoma" panose="020B0604030504040204" pitchFamily="34" charset="0"/>
              <a:cs typeface="Tahoma" panose="020B0604030504040204" pitchFamily="34" charset="0"/>
            </a:endParaRPr>
          </a:p>
          <a:p>
            <a:pPr>
              <a:lnSpc>
                <a:spcPct val="150000"/>
              </a:lnSpc>
            </a:pPr>
            <a:r>
              <a:rPr lang="fr-FR" altLang="fr-FR" sz="2800" i="1" dirty="0">
                <a:latin typeface="Tahoma" panose="020B0604030504040204" pitchFamily="34" charset="0"/>
                <a:ea typeface="Tahoma" panose="020B0604030504040204" pitchFamily="34" charset="0"/>
                <a:cs typeface="Tahoma" panose="020B0604030504040204" pitchFamily="34" charset="0"/>
              </a:rPr>
              <a:t>INNERVATION</a:t>
            </a:r>
          </a:p>
          <a:p>
            <a:endParaRPr lang="fr-FR" dirty="0"/>
          </a:p>
        </p:txBody>
      </p:sp>
      <p:sp>
        <p:nvSpPr>
          <p:cNvPr id="5" name="Rectangle 2">
            <a:extLst>
              <a:ext uri="{FF2B5EF4-FFF2-40B4-BE49-F238E27FC236}">
                <a16:creationId xmlns:a16="http://schemas.microsoft.com/office/drawing/2014/main" id="{08A0D0B8-1EE0-A09A-C202-443D2FF48449}"/>
              </a:ext>
            </a:extLst>
          </p:cNvPr>
          <p:cNvSpPr>
            <a:spLocks noGrp="1" noChangeArrowheads="1"/>
          </p:cNvSpPr>
          <p:nvPr>
            <p:ph type="title"/>
          </p:nvPr>
        </p:nvSpPr>
        <p:spPr>
          <a:xfrm>
            <a:off x="0" y="365127"/>
            <a:ext cx="9144000" cy="611057"/>
          </a:xfrm>
          <a:solidFill>
            <a:schemeClr val="accent5">
              <a:lumMod val="60000"/>
              <a:lumOff val="40000"/>
            </a:schemeClr>
          </a:solidFill>
          <a:ln w="28575">
            <a:solidFill>
              <a:schemeClr val="accent2"/>
            </a:solidFill>
          </a:ln>
        </p:spPr>
        <p:txBody>
          <a:bodyPr rtlCol="0">
            <a:noAutofit/>
          </a:bodyPr>
          <a:lstStyle/>
          <a:p>
            <a:pPr marL="1016000" indent="-1016000" algn="ctr" eaLnBrk="1" fontAlgn="auto" hangingPunct="1">
              <a:spcAft>
                <a:spcPts val="0"/>
              </a:spcAft>
              <a:defRPr/>
            </a:pPr>
            <a:r>
              <a:rPr lang="fr-FR" sz="4800" b="1" dirty="0">
                <a:solidFill>
                  <a:srgbClr val="C00000"/>
                </a:solidFill>
                <a:latin typeface="Tahoma" panose="020B0604030504040204" pitchFamily="34" charset="0"/>
                <a:ea typeface="Tahoma" panose="020B0604030504040204" pitchFamily="34" charset="0"/>
                <a:cs typeface="Tahoma" panose="020B0604030504040204" pitchFamily="34" charset="0"/>
              </a:rPr>
              <a:t>I. GENERALITES</a:t>
            </a:r>
          </a:p>
        </p:txBody>
      </p:sp>
      <p:pic>
        <p:nvPicPr>
          <p:cNvPr id="4" name="Picture 5">
            <a:extLst>
              <a:ext uri="{FF2B5EF4-FFF2-40B4-BE49-F238E27FC236}">
                <a16:creationId xmlns:a16="http://schemas.microsoft.com/office/drawing/2014/main" id="{3127BE64-8D5B-0E19-0594-33967B3093C9}"/>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4665428" y="1825625"/>
            <a:ext cx="3813644" cy="4351338"/>
          </a:xfrm>
          <a:noFill/>
        </p:spPr>
      </p:pic>
    </p:spTree>
    <p:extLst>
      <p:ext uri="{BB962C8B-B14F-4D97-AF65-F5344CB8AC3E}">
        <p14:creationId xmlns:p14="http://schemas.microsoft.com/office/powerpoint/2010/main" val="5324234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D2BA9382-56D6-0215-D7FD-723605F62C48}"/>
              </a:ext>
            </a:extLst>
          </p:cNvPr>
          <p:cNvSpPr>
            <a:spLocks noGrp="1"/>
          </p:cNvSpPr>
          <p:nvPr>
            <p:ph sz="half" idx="1"/>
          </p:nvPr>
        </p:nvSpPr>
        <p:spPr>
          <a:xfrm>
            <a:off x="234778" y="1136822"/>
            <a:ext cx="4280072" cy="5721177"/>
          </a:xfrm>
        </p:spPr>
        <p:txBody>
          <a:bodyPr>
            <a:normAutofit fontScale="70000" lnSpcReduction="20000"/>
          </a:bodyPr>
          <a:lstStyle/>
          <a:p>
            <a:pPr marL="0" indent="0">
              <a:lnSpc>
                <a:spcPct val="150000"/>
              </a:lnSpc>
              <a:buNone/>
            </a:pPr>
            <a:r>
              <a:rPr lang="fr-FR" altLang="fr-FR" sz="2800" b="1" i="1" dirty="0">
                <a:latin typeface="Tahoma" panose="020B0604030504040204" pitchFamily="34" charset="0"/>
                <a:ea typeface="Tahoma" panose="020B0604030504040204" pitchFamily="34" charset="0"/>
                <a:cs typeface="Tahoma" panose="020B0604030504040204" pitchFamily="34" charset="0"/>
              </a:rPr>
              <a:t>4. Rappels </a:t>
            </a:r>
            <a:r>
              <a:rPr lang="fr-FR" altLang="fr-FR" b="1" i="1" dirty="0">
                <a:latin typeface="Tahoma" panose="020B0604030504040204" pitchFamily="34" charset="0"/>
                <a:ea typeface="Tahoma" panose="020B0604030504040204" pitchFamily="34" charset="0"/>
                <a:cs typeface="Tahoma" panose="020B0604030504040204" pitchFamily="34" charset="0"/>
              </a:rPr>
              <a:t>Histologiques</a:t>
            </a:r>
            <a:endParaRPr lang="fr-FR" altLang="fr-FR" sz="2800" b="1" i="1" dirty="0">
              <a:latin typeface="Tahoma" panose="020B0604030504040204" pitchFamily="34" charset="0"/>
              <a:ea typeface="Tahoma" panose="020B0604030504040204" pitchFamily="34" charset="0"/>
              <a:cs typeface="Tahoma" panose="020B0604030504040204" pitchFamily="34" charset="0"/>
            </a:endParaRPr>
          </a:p>
          <a:p>
            <a:pPr>
              <a:lnSpc>
                <a:spcPct val="150000"/>
              </a:lnSpc>
              <a:buFont typeface="Arial" panose="020B0604020202020204" pitchFamily="34" charset="0"/>
              <a:buChar char="•"/>
            </a:pPr>
            <a:r>
              <a:rPr lang="fr-FR" altLang="fr-FR" sz="2800" b="1" dirty="0">
                <a:latin typeface="Tahoma" panose="020B0604030504040204" pitchFamily="34" charset="0"/>
                <a:ea typeface="Tahoma" panose="020B0604030504040204" pitchFamily="34" charset="0"/>
                <a:cs typeface="Tahoma" panose="020B0604030504040204" pitchFamily="34" charset="0"/>
                <a:sym typeface="Wingdings" pitchFamily="2" charset="2"/>
              </a:rPr>
              <a:t>Exocervicale</a:t>
            </a:r>
            <a:r>
              <a:rPr lang="fr-FR" altLang="fr-FR" sz="2800" dirty="0">
                <a:latin typeface="Tahoma" panose="020B0604030504040204" pitchFamily="34" charset="0"/>
                <a:ea typeface="Tahoma" panose="020B0604030504040204" pitchFamily="34" charset="0"/>
                <a:cs typeface="Tahoma" panose="020B0604030504040204" pitchFamily="34" charset="0"/>
                <a:sym typeface="Wingdings" pitchFamily="2" charset="2"/>
              </a:rPr>
              <a:t>: </a:t>
            </a:r>
          </a:p>
          <a:p>
            <a:pPr>
              <a:lnSpc>
                <a:spcPct val="150000"/>
              </a:lnSpc>
            </a:pPr>
            <a:r>
              <a:rPr lang="fr-FR" altLang="fr-FR" sz="2800" dirty="0">
                <a:latin typeface="Tahoma" panose="020B0604030504040204" pitchFamily="34" charset="0"/>
                <a:ea typeface="Tahoma" panose="020B0604030504040204" pitchFamily="34" charset="0"/>
                <a:cs typeface="Tahoma" panose="020B0604030504040204" pitchFamily="34" charset="0"/>
              </a:rPr>
              <a:t>La portion du col s’étendant à l’extérieur de l’orifice externe</a:t>
            </a:r>
          </a:p>
          <a:p>
            <a:pPr>
              <a:lnSpc>
                <a:spcPct val="150000"/>
              </a:lnSpc>
            </a:pPr>
            <a:endParaRPr lang="fr-FR" altLang="fr-FR" sz="800" dirty="0">
              <a:latin typeface="Tahoma" panose="020B0604030504040204" pitchFamily="34" charset="0"/>
              <a:ea typeface="Tahoma" panose="020B0604030504040204" pitchFamily="34" charset="0"/>
              <a:cs typeface="Tahoma" panose="020B0604030504040204" pitchFamily="34" charset="0"/>
              <a:sym typeface="Wingdings" pitchFamily="2" charset="2"/>
            </a:endParaRPr>
          </a:p>
          <a:p>
            <a:pPr>
              <a:lnSpc>
                <a:spcPct val="150000"/>
              </a:lnSpc>
              <a:buFont typeface="Arial" panose="020B0604020202020204" pitchFamily="34" charset="0"/>
              <a:buChar char="•"/>
            </a:pPr>
            <a:r>
              <a:rPr lang="fr-FR" altLang="fr-FR" sz="2800" b="1" dirty="0">
                <a:latin typeface="Tahoma" panose="020B0604030504040204" pitchFamily="34" charset="0"/>
                <a:ea typeface="Tahoma" panose="020B0604030504040204" pitchFamily="34" charset="0"/>
                <a:cs typeface="Tahoma" panose="020B0604030504040204" pitchFamily="34" charset="0"/>
                <a:sym typeface="Wingdings" pitchFamily="2" charset="2"/>
              </a:rPr>
              <a:t>Endocervicale </a:t>
            </a:r>
            <a:r>
              <a:rPr lang="fr-FR" altLang="fr-FR" sz="2800" dirty="0">
                <a:latin typeface="Tahoma" panose="020B0604030504040204" pitchFamily="34" charset="0"/>
                <a:ea typeface="Tahoma" panose="020B0604030504040204" pitchFamily="34" charset="0"/>
                <a:cs typeface="Tahoma" panose="020B0604030504040204" pitchFamily="34" charset="0"/>
                <a:sym typeface="Wingdings" pitchFamily="2" charset="2"/>
              </a:rPr>
              <a:t>:  </a:t>
            </a:r>
          </a:p>
          <a:p>
            <a:pPr>
              <a:lnSpc>
                <a:spcPct val="150000"/>
              </a:lnSpc>
            </a:pPr>
            <a:r>
              <a:rPr lang="fr-FR" altLang="fr-FR" sz="2800" dirty="0">
                <a:latin typeface="Tahoma" panose="020B0604030504040204" pitchFamily="34" charset="0"/>
                <a:ea typeface="Tahoma" panose="020B0604030504040204" pitchFamily="34" charset="0"/>
                <a:cs typeface="Tahoma" panose="020B0604030504040204" pitchFamily="34" charset="0"/>
              </a:rPr>
              <a:t>La portion de la cavité cervicale située au-dessus de l’orifice Externe</a:t>
            </a:r>
          </a:p>
          <a:p>
            <a:pPr>
              <a:lnSpc>
                <a:spcPct val="150000"/>
              </a:lnSpc>
              <a:buFont typeface="Arial" panose="020B0604020202020204" pitchFamily="34" charset="0"/>
              <a:buChar char="•"/>
            </a:pPr>
            <a:r>
              <a:rPr lang="fr-FR" altLang="fr-FR" sz="2800" dirty="0">
                <a:latin typeface="Tahoma" panose="020B0604030504040204" pitchFamily="34" charset="0"/>
                <a:ea typeface="Tahoma" panose="020B0604030504040204" pitchFamily="34" charset="0"/>
                <a:cs typeface="Tahoma" panose="020B0604030504040204" pitchFamily="34" charset="0"/>
                <a:sym typeface="Wingdings" pitchFamily="2" charset="2"/>
              </a:rPr>
              <a:t>Contigus sur une ligne :</a:t>
            </a:r>
          </a:p>
          <a:p>
            <a:pPr>
              <a:lnSpc>
                <a:spcPct val="150000"/>
              </a:lnSpc>
            </a:pPr>
            <a:r>
              <a:rPr lang="fr-FR" altLang="fr-FR" sz="2800" dirty="0">
                <a:latin typeface="Tahoma" panose="020B0604030504040204" pitchFamily="34" charset="0"/>
                <a:ea typeface="Tahoma" panose="020B0604030504040204" pitchFamily="34" charset="0"/>
                <a:cs typeface="Tahoma" panose="020B0604030504040204" pitchFamily="34" charset="0"/>
                <a:sym typeface="Wingdings" pitchFamily="2" charset="2"/>
              </a:rPr>
              <a:t> </a:t>
            </a:r>
            <a:r>
              <a:rPr lang="fr-FR" altLang="fr-FR" sz="2800" b="1" dirty="0">
                <a:latin typeface="Tahoma" panose="020B0604030504040204" pitchFamily="34" charset="0"/>
                <a:ea typeface="Tahoma" panose="020B0604030504040204" pitchFamily="34" charset="0"/>
                <a:cs typeface="Tahoma" panose="020B0604030504040204" pitchFamily="34" charset="0"/>
                <a:sym typeface="Wingdings" pitchFamily="2" charset="2"/>
              </a:rPr>
              <a:t>la zone de jonction </a:t>
            </a:r>
            <a:r>
              <a:rPr lang="fr-FR" altLang="fr-FR" sz="2800" b="1" dirty="0" err="1">
                <a:latin typeface="Tahoma" panose="020B0604030504040204" pitchFamily="34" charset="0"/>
                <a:ea typeface="Tahoma" panose="020B0604030504040204" pitchFamily="34" charset="0"/>
                <a:cs typeface="Tahoma" panose="020B0604030504040204" pitchFamily="34" charset="0"/>
                <a:sym typeface="Wingdings" pitchFamily="2" charset="2"/>
              </a:rPr>
              <a:t>pavimento</a:t>
            </a:r>
            <a:r>
              <a:rPr lang="fr-FR" altLang="fr-FR" sz="2800" b="1" dirty="0">
                <a:latin typeface="Tahoma" panose="020B0604030504040204" pitchFamily="34" charset="0"/>
                <a:ea typeface="Tahoma" panose="020B0604030504040204" pitchFamily="34" charset="0"/>
                <a:cs typeface="Tahoma" panose="020B0604030504040204" pitchFamily="34" charset="0"/>
                <a:sym typeface="Wingdings" pitchFamily="2" charset="2"/>
              </a:rPr>
              <a:t>-cylindrique</a:t>
            </a:r>
            <a:r>
              <a:rPr lang="fr-FR" altLang="fr-FR" sz="2800" dirty="0">
                <a:latin typeface="Tahoma" panose="020B0604030504040204" pitchFamily="34" charset="0"/>
                <a:ea typeface="Tahoma" panose="020B0604030504040204" pitchFamily="34" charset="0"/>
                <a:cs typeface="Tahoma" panose="020B0604030504040204" pitchFamily="34" charset="0"/>
                <a:sym typeface="Wingdings" pitchFamily="2" charset="2"/>
              </a:rPr>
              <a:t>.</a:t>
            </a:r>
          </a:p>
          <a:p>
            <a:endParaRPr lang="fr-FR" dirty="0"/>
          </a:p>
        </p:txBody>
      </p:sp>
      <p:sp>
        <p:nvSpPr>
          <p:cNvPr id="5" name="Rectangle 2">
            <a:extLst>
              <a:ext uri="{FF2B5EF4-FFF2-40B4-BE49-F238E27FC236}">
                <a16:creationId xmlns:a16="http://schemas.microsoft.com/office/drawing/2014/main" id="{08A0D0B8-1EE0-A09A-C202-443D2FF48449}"/>
              </a:ext>
            </a:extLst>
          </p:cNvPr>
          <p:cNvSpPr>
            <a:spLocks noGrp="1" noChangeArrowheads="1"/>
          </p:cNvSpPr>
          <p:nvPr>
            <p:ph type="title"/>
          </p:nvPr>
        </p:nvSpPr>
        <p:spPr>
          <a:xfrm>
            <a:off x="0" y="365127"/>
            <a:ext cx="9144000" cy="685198"/>
          </a:xfrm>
          <a:solidFill>
            <a:schemeClr val="accent5">
              <a:lumMod val="60000"/>
              <a:lumOff val="40000"/>
            </a:schemeClr>
          </a:solidFill>
          <a:ln w="28575">
            <a:solidFill>
              <a:schemeClr val="accent2"/>
            </a:solidFill>
          </a:ln>
        </p:spPr>
        <p:txBody>
          <a:bodyPr rtlCol="0">
            <a:noAutofit/>
          </a:bodyPr>
          <a:lstStyle/>
          <a:p>
            <a:pPr marL="1016000" indent="-1016000" algn="ctr" eaLnBrk="1" fontAlgn="auto" hangingPunct="1">
              <a:spcAft>
                <a:spcPts val="0"/>
              </a:spcAft>
              <a:defRPr/>
            </a:pPr>
            <a:r>
              <a:rPr lang="fr-FR" sz="4800" b="1" dirty="0">
                <a:solidFill>
                  <a:srgbClr val="C00000"/>
                </a:solidFill>
                <a:latin typeface="Tahoma" panose="020B0604030504040204" pitchFamily="34" charset="0"/>
                <a:ea typeface="Tahoma" panose="020B0604030504040204" pitchFamily="34" charset="0"/>
                <a:cs typeface="Tahoma" panose="020B0604030504040204" pitchFamily="34" charset="0"/>
              </a:rPr>
              <a:t>I. GENERALITES</a:t>
            </a:r>
          </a:p>
        </p:txBody>
      </p:sp>
      <p:pic>
        <p:nvPicPr>
          <p:cNvPr id="7" name="Picture 6">
            <a:extLst>
              <a:ext uri="{FF2B5EF4-FFF2-40B4-BE49-F238E27FC236}">
                <a16:creationId xmlns:a16="http://schemas.microsoft.com/office/drawing/2014/main" id="{5265D844-0497-D860-843B-4EDA13C8C38E}"/>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5301049" y="1825625"/>
            <a:ext cx="3608173" cy="3982051"/>
          </a:xfrm>
          <a:noFill/>
        </p:spPr>
      </p:pic>
    </p:spTree>
    <p:extLst>
      <p:ext uri="{BB962C8B-B14F-4D97-AF65-F5344CB8AC3E}">
        <p14:creationId xmlns:p14="http://schemas.microsoft.com/office/powerpoint/2010/main" val="42906694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2830" y="1255594"/>
            <a:ext cx="8925636" cy="5418161"/>
          </a:xfrm>
        </p:spPr>
        <p:txBody>
          <a:bodyPr>
            <a:normAutofit/>
          </a:bodyPr>
          <a:lstStyle/>
          <a:p>
            <a:pPr marL="0" indent="0">
              <a:lnSpc>
                <a:spcPct val="150000"/>
              </a:lnSpc>
              <a:buNone/>
            </a:pPr>
            <a:r>
              <a:rPr lang="fr-SN" b="1" dirty="0">
                <a:solidFill>
                  <a:srgbClr val="1E2328"/>
                </a:solidFill>
                <a:latin typeface="Tahoma" panose="020B0604030504040204" pitchFamily="34" charset="0"/>
                <a:ea typeface="Tahoma" panose="020B0604030504040204" pitchFamily="34" charset="0"/>
                <a:cs typeface="Tahoma" panose="020B0604030504040204" pitchFamily="34" charset="0"/>
              </a:rPr>
              <a:t>Pas d’unanimité</a:t>
            </a:r>
          </a:p>
          <a:p>
            <a:pPr marL="0" indent="0">
              <a:lnSpc>
                <a:spcPct val="200000"/>
              </a:lnSpc>
              <a:buNone/>
            </a:pPr>
            <a:r>
              <a:rPr lang="fr-SN" dirty="0">
                <a:solidFill>
                  <a:srgbClr val="1E2328"/>
                </a:solidFill>
                <a:latin typeface="Tahoma" panose="020B0604030504040204" pitchFamily="34" charset="0"/>
                <a:ea typeface="Tahoma" panose="020B0604030504040204" pitchFamily="34" charset="0"/>
                <a:cs typeface="Tahoma" panose="020B0604030504040204" pitchFamily="34" charset="0"/>
              </a:rPr>
              <a:t>B</a:t>
            </a:r>
            <a:r>
              <a:rPr lang="fr-SN" dirty="0">
                <a:solidFill>
                  <a:srgbClr val="1E2328"/>
                </a:solidFill>
                <a:effectLst/>
                <a:latin typeface="Tahoma" panose="020B0604030504040204" pitchFamily="34" charset="0"/>
                <a:ea typeface="Tahoma" panose="020B0604030504040204" pitchFamily="34" charset="0"/>
                <a:cs typeface="Tahoma" panose="020B0604030504040204" pitchFamily="34" charset="0"/>
              </a:rPr>
              <a:t>onne sensibilité́ pour détecter un haut grade, mais </a:t>
            </a:r>
            <a:r>
              <a:rPr lang="fr-SN" dirty="0">
                <a:solidFill>
                  <a:srgbClr val="1E2328"/>
                </a:solidFill>
                <a:latin typeface="Tahoma" panose="020B0604030504040204" pitchFamily="34" charset="0"/>
                <a:ea typeface="Tahoma" panose="020B0604030504040204" pitchFamily="34" charset="0"/>
                <a:cs typeface="Tahoma" panose="020B0604030504040204" pitchFamily="34" charset="0"/>
              </a:rPr>
              <a:t>M</a:t>
            </a:r>
            <a:r>
              <a:rPr lang="fr-SN" dirty="0">
                <a:solidFill>
                  <a:srgbClr val="1E2328"/>
                </a:solidFill>
                <a:effectLst/>
                <a:latin typeface="Tahoma" panose="020B0604030504040204" pitchFamily="34" charset="0"/>
                <a:ea typeface="Tahoma" panose="020B0604030504040204" pitchFamily="34" charset="0"/>
                <a:cs typeface="Tahoma" panose="020B0604030504040204" pitchFamily="34" charset="0"/>
              </a:rPr>
              <a:t>oindre sensibilité́ à détecter l’invasion, ce qui est lié à la pauvreté́ relative en matériel. </a:t>
            </a:r>
          </a:p>
          <a:p>
            <a:pPr marL="0" indent="0">
              <a:lnSpc>
                <a:spcPct val="200000"/>
              </a:lnSpc>
              <a:buNone/>
            </a:pPr>
            <a:r>
              <a:rPr lang="fr-SN" dirty="0">
                <a:solidFill>
                  <a:srgbClr val="1E2328"/>
                </a:solidFill>
                <a:latin typeface="Tahoma" panose="020B0604030504040204" pitchFamily="34" charset="0"/>
                <a:ea typeface="Tahoma" panose="020B0604030504040204" pitchFamily="34" charset="0"/>
                <a:cs typeface="Tahoma" panose="020B0604030504040204" pitchFamily="34" charset="0"/>
              </a:rPr>
              <a:t>Jusqu’à comparer sa </a:t>
            </a:r>
            <a:r>
              <a:rPr lang="fr-SN" dirty="0">
                <a:solidFill>
                  <a:srgbClr val="1E2328"/>
                </a:solidFill>
                <a:effectLst/>
                <a:latin typeface="Tahoma" panose="020B0604030504040204" pitchFamily="34" charset="0"/>
                <a:ea typeface="Tahoma" panose="020B0604030504040204" pitchFamily="34" charset="0"/>
                <a:cs typeface="Tahoma" panose="020B0604030504040204" pitchFamily="34" charset="0"/>
              </a:rPr>
              <a:t>performance avec frottis par cytobrosse du canal cervical. </a:t>
            </a:r>
            <a:endParaRPr lang="fr-SN" dirty="0">
              <a:effectLst/>
              <a:latin typeface="Tahoma" panose="020B0604030504040204" pitchFamily="34" charset="0"/>
              <a:ea typeface="Tahoma" panose="020B0604030504040204" pitchFamily="34" charset="0"/>
              <a:cs typeface="Tahoma" panose="020B0604030504040204" pitchFamily="34" charset="0"/>
            </a:endParaRPr>
          </a:p>
          <a:p>
            <a:pPr marL="0" indent="0">
              <a:lnSpc>
                <a:spcPct val="210000"/>
              </a:lnSpc>
              <a:buNone/>
            </a:pPr>
            <a:endParaRPr lang="fr-FR" dirty="0"/>
          </a:p>
        </p:txBody>
      </p:sp>
      <p:sp>
        <p:nvSpPr>
          <p:cNvPr id="4" name="Rectangle 2"/>
          <p:cNvSpPr>
            <a:spLocks noGrp="1" noChangeArrowheads="1"/>
          </p:cNvSpPr>
          <p:nvPr>
            <p:ph type="title"/>
          </p:nvPr>
        </p:nvSpPr>
        <p:spPr>
          <a:xfrm>
            <a:off x="0" y="365126"/>
            <a:ext cx="9144000" cy="726695"/>
          </a:xfrm>
          <a:solidFill>
            <a:schemeClr val="accent5">
              <a:lumMod val="60000"/>
              <a:lumOff val="40000"/>
            </a:schemeClr>
          </a:solidFill>
          <a:ln w="28575">
            <a:solidFill>
              <a:schemeClr val="accent2"/>
            </a:solidFill>
          </a:ln>
        </p:spPr>
        <p:txBody>
          <a:bodyPr rtlCol="0">
            <a:noAutofit/>
          </a:bodyPr>
          <a:lstStyle/>
          <a:p>
            <a:pPr marL="1016000" indent="-1016000" algn="ctr" eaLnBrk="1" fontAlgn="auto" hangingPunct="1">
              <a:spcAft>
                <a:spcPts val="0"/>
              </a:spcAft>
              <a:defRPr/>
            </a:pPr>
            <a:r>
              <a:rPr lang="fr-FR" sz="4800" b="1" dirty="0">
                <a:solidFill>
                  <a:srgbClr val="C00000"/>
                </a:solidFill>
                <a:latin typeface="Tahoma" panose="020B0604030504040204" pitchFamily="34" charset="0"/>
                <a:ea typeface="Tahoma" panose="020B0604030504040204" pitchFamily="34" charset="0"/>
                <a:cs typeface="Tahoma" panose="020B0604030504040204" pitchFamily="34" charset="0"/>
              </a:rPr>
              <a:t>II. INDICATIONS</a:t>
            </a:r>
          </a:p>
        </p:txBody>
      </p:sp>
    </p:spTree>
    <p:extLst>
      <p:ext uri="{BB962C8B-B14F-4D97-AF65-F5344CB8AC3E}">
        <p14:creationId xmlns:p14="http://schemas.microsoft.com/office/powerpoint/2010/main" val="23381976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2830" y="1255594"/>
            <a:ext cx="8925636" cy="5418161"/>
          </a:xfrm>
        </p:spPr>
        <p:txBody>
          <a:bodyPr>
            <a:normAutofit lnSpcReduction="10000"/>
          </a:bodyPr>
          <a:lstStyle/>
          <a:p>
            <a:pPr marL="0" indent="0">
              <a:lnSpc>
                <a:spcPct val="210000"/>
              </a:lnSpc>
              <a:buNone/>
            </a:pPr>
            <a:r>
              <a:rPr lang="fr-SN" sz="2800" kern="0" dirty="0">
                <a:effectLst/>
                <a:latin typeface="Tahoma" panose="020B0604030504040204" pitchFamily="34" charset="0"/>
                <a:ea typeface="Tahoma" panose="020B0604030504040204" pitchFamily="34" charset="0"/>
                <a:cs typeface="Tahoma" panose="020B0604030504040204" pitchFamily="34" charset="0"/>
              </a:rPr>
              <a:t>le curetage de l’endocol n’est pas recommandé par la British society (BSCCP) même pour les atypies glandulaires, de même que pour les sociétés Irlandaises et Australiennes et que la fédération internationale (IFCPC), ni l’OMS ne suggèrent à ce propos une quelconque recommandation…</a:t>
            </a:r>
            <a:endParaRPr lang="fr-SN" sz="2800" kern="100" dirty="0">
              <a:effectLst/>
              <a:latin typeface="Tahoma" panose="020B0604030504040204" pitchFamily="34" charset="0"/>
              <a:ea typeface="Tahoma" panose="020B0604030504040204" pitchFamily="34" charset="0"/>
              <a:cs typeface="Tahoma" panose="020B0604030504040204" pitchFamily="34" charset="0"/>
            </a:endParaRPr>
          </a:p>
          <a:p>
            <a:pPr marL="0" indent="0">
              <a:lnSpc>
                <a:spcPct val="210000"/>
              </a:lnSpc>
              <a:buNone/>
            </a:pPr>
            <a:endParaRPr lang="fr-FR" dirty="0"/>
          </a:p>
        </p:txBody>
      </p:sp>
      <p:sp>
        <p:nvSpPr>
          <p:cNvPr id="4" name="Rectangle 2"/>
          <p:cNvSpPr>
            <a:spLocks noGrp="1" noChangeArrowheads="1"/>
          </p:cNvSpPr>
          <p:nvPr>
            <p:ph type="title"/>
          </p:nvPr>
        </p:nvSpPr>
        <p:spPr>
          <a:xfrm>
            <a:off x="0" y="365126"/>
            <a:ext cx="9144000" cy="726695"/>
          </a:xfrm>
          <a:solidFill>
            <a:schemeClr val="accent5">
              <a:lumMod val="60000"/>
              <a:lumOff val="40000"/>
            </a:schemeClr>
          </a:solidFill>
          <a:ln w="28575">
            <a:solidFill>
              <a:schemeClr val="accent2"/>
            </a:solidFill>
          </a:ln>
        </p:spPr>
        <p:txBody>
          <a:bodyPr rtlCol="0">
            <a:noAutofit/>
          </a:bodyPr>
          <a:lstStyle/>
          <a:p>
            <a:pPr marL="1016000" indent="-1016000" algn="ctr" eaLnBrk="1" fontAlgn="auto" hangingPunct="1">
              <a:spcAft>
                <a:spcPts val="0"/>
              </a:spcAft>
              <a:defRPr/>
            </a:pPr>
            <a:r>
              <a:rPr lang="fr-FR" sz="4800" b="1" dirty="0">
                <a:solidFill>
                  <a:srgbClr val="C00000"/>
                </a:solidFill>
                <a:latin typeface="Tahoma" panose="020B0604030504040204" pitchFamily="34" charset="0"/>
                <a:ea typeface="Tahoma" panose="020B0604030504040204" pitchFamily="34" charset="0"/>
                <a:cs typeface="Tahoma" panose="020B0604030504040204" pitchFamily="34" charset="0"/>
              </a:rPr>
              <a:t>II. INDICATIONS</a:t>
            </a:r>
          </a:p>
        </p:txBody>
      </p:sp>
    </p:spTree>
    <p:extLst>
      <p:ext uri="{BB962C8B-B14F-4D97-AF65-F5344CB8AC3E}">
        <p14:creationId xmlns:p14="http://schemas.microsoft.com/office/powerpoint/2010/main" val="39112521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2830" y="1255594"/>
            <a:ext cx="8925636" cy="5418161"/>
          </a:xfrm>
        </p:spPr>
        <p:txBody>
          <a:bodyPr>
            <a:normAutofit lnSpcReduction="10000"/>
          </a:bodyPr>
          <a:lstStyle/>
          <a:p>
            <a:pPr marL="0" indent="0">
              <a:lnSpc>
                <a:spcPct val="210000"/>
              </a:lnSpc>
              <a:buNone/>
            </a:pPr>
            <a:r>
              <a:rPr lang="fr-SN" b="1" kern="0" dirty="0">
                <a:effectLst/>
                <a:latin typeface="Tahoma" panose="020B0604030504040204" pitchFamily="34" charset="0"/>
                <a:ea typeface="Tahoma" panose="020B0604030504040204" pitchFamily="34" charset="0"/>
                <a:cs typeface="Tahoma" panose="020B0604030504040204" pitchFamily="34" charset="0"/>
              </a:rPr>
              <a:t>La société Américaine propose comme recommandation de réaliser un curetage de l’endocol </a:t>
            </a:r>
            <a:r>
              <a:rPr lang="fr-SN" kern="0" dirty="0">
                <a:effectLst/>
                <a:latin typeface="Tahoma" panose="020B0604030504040204" pitchFamily="34" charset="0"/>
                <a:ea typeface="Tahoma" panose="020B0604030504040204" pitchFamily="34" charset="0"/>
                <a:cs typeface="Tahoma" panose="020B0604030504040204" pitchFamily="34" charset="0"/>
              </a:rPr>
              <a:t>(qui présente une faible morbidité et ce afin d’améliorer le diagnostic des CIN2+ lorsque les autres méthodes semblent en défaut).</a:t>
            </a:r>
          </a:p>
          <a:p>
            <a:pPr marL="0" indent="0">
              <a:lnSpc>
                <a:spcPct val="210000"/>
              </a:lnSpc>
              <a:buNone/>
            </a:pPr>
            <a:r>
              <a:rPr lang="fr-SN" b="1" kern="0" dirty="0">
                <a:effectLst/>
                <a:latin typeface="Tahoma" panose="020B0604030504040204" pitchFamily="34" charset="0"/>
                <a:ea typeface="Tahoma" panose="020B0604030504040204" pitchFamily="34" charset="0"/>
                <a:cs typeface="Tahoma" panose="020B0604030504040204" pitchFamily="34" charset="0"/>
              </a:rPr>
              <a:t>En France</a:t>
            </a:r>
            <a:r>
              <a:rPr lang="fr-SN" kern="0" dirty="0">
                <a:effectLst/>
                <a:latin typeface="Tahoma" panose="020B0604030504040204" pitchFamily="34" charset="0"/>
                <a:ea typeface="Tahoma" panose="020B0604030504040204" pitchFamily="34" charset="0"/>
                <a:cs typeface="Tahoma" panose="020B0604030504040204" pitchFamily="34" charset="0"/>
              </a:rPr>
              <a:t>, à ce jour aucune recommandation</a:t>
            </a:r>
            <a:r>
              <a:rPr lang="fr-SN" dirty="0">
                <a:effectLst/>
                <a:latin typeface="Tahoma" panose="020B0604030504040204" pitchFamily="34" charset="0"/>
                <a:ea typeface="Tahoma" panose="020B0604030504040204" pitchFamily="34" charset="0"/>
                <a:cs typeface="Tahoma" panose="020B0604030504040204" pitchFamily="34" charset="0"/>
              </a:rPr>
              <a:t> </a:t>
            </a:r>
            <a:endParaRPr lang="fr-SN" kern="100" dirty="0">
              <a:effectLst/>
              <a:latin typeface="Tahoma" panose="020B0604030504040204" pitchFamily="34" charset="0"/>
              <a:ea typeface="Tahoma" panose="020B0604030504040204" pitchFamily="34" charset="0"/>
              <a:cs typeface="Tahoma" panose="020B0604030504040204" pitchFamily="34" charset="0"/>
            </a:endParaRPr>
          </a:p>
          <a:p>
            <a:pPr marL="0" indent="0">
              <a:lnSpc>
                <a:spcPct val="210000"/>
              </a:lnSpc>
              <a:buNone/>
            </a:pPr>
            <a:endParaRPr lang="fr-FR" dirty="0"/>
          </a:p>
        </p:txBody>
      </p:sp>
      <p:sp>
        <p:nvSpPr>
          <p:cNvPr id="4" name="Rectangle 2"/>
          <p:cNvSpPr>
            <a:spLocks noGrp="1" noChangeArrowheads="1"/>
          </p:cNvSpPr>
          <p:nvPr>
            <p:ph type="title"/>
          </p:nvPr>
        </p:nvSpPr>
        <p:spPr>
          <a:xfrm>
            <a:off x="0" y="365126"/>
            <a:ext cx="9144000" cy="726695"/>
          </a:xfrm>
          <a:solidFill>
            <a:schemeClr val="accent5">
              <a:lumMod val="60000"/>
              <a:lumOff val="40000"/>
            </a:schemeClr>
          </a:solidFill>
          <a:ln w="28575">
            <a:solidFill>
              <a:schemeClr val="accent2"/>
            </a:solidFill>
          </a:ln>
        </p:spPr>
        <p:txBody>
          <a:bodyPr rtlCol="0">
            <a:noAutofit/>
          </a:bodyPr>
          <a:lstStyle/>
          <a:p>
            <a:pPr marL="1016000" indent="-1016000" algn="ctr" eaLnBrk="1" fontAlgn="auto" hangingPunct="1">
              <a:spcAft>
                <a:spcPts val="0"/>
              </a:spcAft>
              <a:defRPr/>
            </a:pPr>
            <a:r>
              <a:rPr lang="fr-FR" sz="4800" b="1" dirty="0">
                <a:solidFill>
                  <a:srgbClr val="C00000"/>
                </a:solidFill>
                <a:latin typeface="Tahoma" panose="020B0604030504040204" pitchFamily="34" charset="0"/>
                <a:ea typeface="Tahoma" panose="020B0604030504040204" pitchFamily="34" charset="0"/>
                <a:cs typeface="Tahoma" panose="020B0604030504040204" pitchFamily="34" charset="0"/>
              </a:rPr>
              <a:t>II. INDICATIONS</a:t>
            </a:r>
          </a:p>
        </p:txBody>
      </p:sp>
    </p:spTree>
    <p:extLst>
      <p:ext uri="{BB962C8B-B14F-4D97-AF65-F5344CB8AC3E}">
        <p14:creationId xmlns:p14="http://schemas.microsoft.com/office/powerpoint/2010/main" val="1116314316"/>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hème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17739</TotalTime>
  <Words>771</Words>
  <Application>Microsoft Macintosh PowerPoint</Application>
  <PresentationFormat>Affichage à l'écran (4:3)</PresentationFormat>
  <Paragraphs>115</Paragraphs>
  <Slides>19</Slides>
  <Notes>1</Notes>
  <HiddenSlides>0</HiddenSlides>
  <MMClips>0</MMClips>
  <ScaleCrop>false</ScaleCrop>
  <HeadingPairs>
    <vt:vector size="6" baseType="variant">
      <vt:variant>
        <vt:lpstr>Polices utilisées</vt:lpstr>
      </vt:variant>
      <vt:variant>
        <vt:i4>9</vt:i4>
      </vt:variant>
      <vt:variant>
        <vt:lpstr>Thème</vt:lpstr>
      </vt:variant>
      <vt:variant>
        <vt:i4>1</vt:i4>
      </vt:variant>
      <vt:variant>
        <vt:lpstr>Titres des diapositives</vt:lpstr>
      </vt:variant>
      <vt:variant>
        <vt:i4>19</vt:i4>
      </vt:variant>
    </vt:vector>
  </HeadingPairs>
  <TitlesOfParts>
    <vt:vector size="29" baseType="lpstr">
      <vt:lpstr>AdvTT336784a7</vt:lpstr>
      <vt:lpstr>AdvTTc9399784.I</vt:lpstr>
      <vt:lpstr>Arial</vt:lpstr>
      <vt:lpstr>Calibri</vt:lpstr>
      <vt:lpstr>Calibri Light</vt:lpstr>
      <vt:lpstr>Symbol</vt:lpstr>
      <vt:lpstr>Tahoma</vt:lpstr>
      <vt:lpstr>Times New Roman</vt:lpstr>
      <vt:lpstr>Wingdings</vt:lpstr>
      <vt:lpstr>Thème Office</vt:lpstr>
      <vt:lpstr>CURETAGE DE L’ENDOCOL: INDICATIONS ET TECHNIQUES</vt:lpstr>
      <vt:lpstr>PLAN</vt:lpstr>
      <vt:lpstr>I. GENERALITES</vt:lpstr>
      <vt:lpstr>I. GENERALITES</vt:lpstr>
      <vt:lpstr>I. GENERALITES</vt:lpstr>
      <vt:lpstr>I. GENERALITES</vt:lpstr>
      <vt:lpstr>II. INDICATIONS</vt:lpstr>
      <vt:lpstr>II. INDICATIONS</vt:lpstr>
      <vt:lpstr>II. INDICATIONS</vt:lpstr>
      <vt:lpstr>II. INDICATIONS</vt:lpstr>
      <vt:lpstr>II. INDICATIONS</vt:lpstr>
      <vt:lpstr>III. CONTRE-INDICATIONS</vt:lpstr>
      <vt:lpstr>IV. TECHNIQUES</vt:lpstr>
      <vt:lpstr>IV. TECHNIQUES</vt:lpstr>
      <vt:lpstr>IV. TECHNIQUE</vt:lpstr>
      <vt:lpstr>IV. TECHNIQUE</vt:lpstr>
      <vt:lpstr>CONCLUSION</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Test viral HPV comme depistage primaire du cancer du col de l’utérus: A propos de 146 cas au centre de santé Nabil Choucair De Dakar</dc:title>
  <dc:creator>asuss</dc:creator>
  <cp:lastModifiedBy>Microsoft Office User</cp:lastModifiedBy>
  <cp:revision>186</cp:revision>
  <dcterms:created xsi:type="dcterms:W3CDTF">2018-06-12T20:23:36Z</dcterms:created>
  <dcterms:modified xsi:type="dcterms:W3CDTF">2024-05-24T16:56:04Z</dcterms:modified>
</cp:coreProperties>
</file>