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890" r:id="rId2"/>
    <p:sldId id="1091" r:id="rId3"/>
    <p:sldId id="1146" r:id="rId4"/>
    <p:sldId id="1089" r:id="rId5"/>
    <p:sldId id="1090" r:id="rId6"/>
    <p:sldId id="1092" r:id="rId7"/>
    <p:sldId id="1018" r:id="rId8"/>
    <p:sldId id="1083" r:id="rId9"/>
    <p:sldId id="1147" r:id="rId10"/>
    <p:sldId id="1088" r:id="rId11"/>
    <p:sldId id="1080" r:id="rId12"/>
    <p:sldId id="1084" r:id="rId13"/>
    <p:sldId id="1085" r:id="rId14"/>
    <p:sldId id="1086" r:id="rId15"/>
    <p:sldId id="1087" r:id="rId16"/>
    <p:sldId id="1021" r:id="rId17"/>
    <p:sldId id="1150" r:id="rId18"/>
    <p:sldId id="1168" r:id="rId19"/>
    <p:sldId id="1167" r:id="rId20"/>
    <p:sldId id="1169" r:id="rId21"/>
    <p:sldId id="1093" r:id="rId22"/>
    <p:sldId id="1094" r:id="rId23"/>
    <p:sldId id="1095" r:id="rId24"/>
    <p:sldId id="1096" r:id="rId25"/>
    <p:sldId id="1097" r:id="rId26"/>
    <p:sldId id="1098" r:id="rId27"/>
    <p:sldId id="1149" r:id="rId28"/>
    <p:sldId id="1019" r:id="rId29"/>
    <p:sldId id="1102" r:id="rId30"/>
    <p:sldId id="1103" r:id="rId31"/>
    <p:sldId id="1106" r:id="rId32"/>
    <p:sldId id="1107" r:id="rId33"/>
    <p:sldId id="1152" r:id="rId34"/>
    <p:sldId id="1048" r:id="rId35"/>
    <p:sldId id="1108" r:id="rId36"/>
    <p:sldId id="1109" r:id="rId37"/>
    <p:sldId id="1111" r:id="rId38"/>
    <p:sldId id="572" r:id="rId39"/>
    <p:sldId id="1112" r:id="rId40"/>
    <p:sldId id="1114" r:id="rId41"/>
    <p:sldId id="1156" r:id="rId42"/>
    <p:sldId id="1157" r:id="rId43"/>
    <p:sldId id="1115" r:id="rId44"/>
    <p:sldId id="1116" r:id="rId45"/>
    <p:sldId id="1117" r:id="rId46"/>
    <p:sldId id="1120" r:id="rId47"/>
    <p:sldId id="1121" r:id="rId48"/>
    <p:sldId id="1122" r:id="rId49"/>
    <p:sldId id="1123" r:id="rId50"/>
    <p:sldId id="1124" r:id="rId51"/>
    <p:sldId id="1125" r:id="rId52"/>
    <p:sldId id="1151" r:id="rId53"/>
    <p:sldId id="1126" r:id="rId54"/>
    <p:sldId id="1052" r:id="rId55"/>
    <p:sldId id="1155" r:id="rId56"/>
    <p:sldId id="1127" r:id="rId57"/>
    <p:sldId id="1128" r:id="rId58"/>
    <p:sldId id="1129" r:id="rId59"/>
    <p:sldId id="1130" r:id="rId60"/>
    <p:sldId id="1131" r:id="rId61"/>
    <p:sldId id="1143" r:id="rId62"/>
    <p:sldId id="1132" r:id="rId63"/>
    <p:sldId id="1153" r:id="rId64"/>
    <p:sldId id="1154" r:id="rId65"/>
    <p:sldId id="1133" r:id="rId66"/>
    <p:sldId id="1069" r:id="rId67"/>
    <p:sldId id="1159" r:id="rId68"/>
    <p:sldId id="1160" r:id="rId69"/>
    <p:sldId id="1171" r:id="rId70"/>
    <p:sldId id="1161" r:id="rId71"/>
    <p:sldId id="1170" r:id="rId72"/>
    <p:sldId id="1162" r:id="rId73"/>
    <p:sldId id="1165" r:id="rId74"/>
    <p:sldId id="1166" r:id="rId75"/>
    <p:sldId id="1137" r:id="rId76"/>
    <p:sldId id="1138" r:id="rId77"/>
    <p:sldId id="1139" r:id="rId78"/>
    <p:sldId id="1140" r:id="rId79"/>
    <p:sldId id="1141" r:id="rId80"/>
    <p:sldId id="1142" r:id="rId81"/>
    <p:sldId id="1144" r:id="rId82"/>
    <p:sldId id="1148" r:id="rId83"/>
    <p:sldId id="1079" r:id="rId84"/>
    <p:sldId id="1145" r:id="rId85"/>
  </p:sldIdLst>
  <p:sldSz cx="9144000" cy="6858000" type="screen4x3"/>
  <p:notesSz cx="6858000" cy="9117013"/>
  <p:defaultTextStyle>
    <a:defPPr>
      <a:defRPr lang="fr-FR"/>
    </a:defPPr>
    <a:lvl1pPr algn="ctr" rtl="0" fontAlgn="base">
      <a:spcBef>
        <a:spcPct val="0"/>
      </a:spcBef>
      <a:spcAft>
        <a:spcPct val="0"/>
      </a:spcAft>
      <a:defRPr sz="2400" kern="1200">
        <a:solidFill>
          <a:schemeClr val="tx1"/>
        </a:solidFill>
        <a:latin typeface="Comic Sans MS" pitchFamily="66" charset="0"/>
        <a:ea typeface="+mn-ea"/>
        <a:cs typeface="+mn-cs"/>
      </a:defRPr>
    </a:lvl1pPr>
    <a:lvl2pPr marL="457200" algn="ctr" rtl="0" fontAlgn="base">
      <a:spcBef>
        <a:spcPct val="0"/>
      </a:spcBef>
      <a:spcAft>
        <a:spcPct val="0"/>
      </a:spcAft>
      <a:defRPr sz="2400" kern="1200">
        <a:solidFill>
          <a:schemeClr val="tx1"/>
        </a:solidFill>
        <a:latin typeface="Comic Sans MS" pitchFamily="66" charset="0"/>
        <a:ea typeface="+mn-ea"/>
        <a:cs typeface="+mn-cs"/>
      </a:defRPr>
    </a:lvl2pPr>
    <a:lvl3pPr marL="914400" algn="ctr" rtl="0" fontAlgn="base">
      <a:spcBef>
        <a:spcPct val="0"/>
      </a:spcBef>
      <a:spcAft>
        <a:spcPct val="0"/>
      </a:spcAft>
      <a:defRPr sz="2400" kern="1200">
        <a:solidFill>
          <a:schemeClr val="tx1"/>
        </a:solidFill>
        <a:latin typeface="Comic Sans MS" pitchFamily="66" charset="0"/>
        <a:ea typeface="+mn-ea"/>
        <a:cs typeface="+mn-cs"/>
      </a:defRPr>
    </a:lvl3pPr>
    <a:lvl4pPr marL="1371600" algn="ctr" rtl="0" fontAlgn="base">
      <a:spcBef>
        <a:spcPct val="0"/>
      </a:spcBef>
      <a:spcAft>
        <a:spcPct val="0"/>
      </a:spcAft>
      <a:defRPr sz="2400" kern="1200">
        <a:solidFill>
          <a:schemeClr val="tx1"/>
        </a:solidFill>
        <a:latin typeface="Comic Sans MS" pitchFamily="66" charset="0"/>
        <a:ea typeface="+mn-ea"/>
        <a:cs typeface="+mn-cs"/>
      </a:defRPr>
    </a:lvl4pPr>
    <a:lvl5pPr marL="1828800" algn="ctr"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CCFF"/>
    <a:srgbClr val="000000"/>
    <a:srgbClr val="33CCFF"/>
    <a:srgbClr val="FF0066"/>
    <a:srgbClr val="0066CC"/>
    <a:srgbClr val="00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p:scale>
          <a:sx n="75" d="100"/>
          <a:sy n="75" d="100"/>
        </p:scale>
        <p:origin x="-2608" y="-8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fr-CA"/>
          </a:p>
        </p:txBody>
      </p:sp>
      <p:sp>
        <p:nvSpPr>
          <p:cNvPr id="302083"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fr-CA"/>
          </a:p>
        </p:txBody>
      </p:sp>
      <p:sp>
        <p:nvSpPr>
          <p:cNvPr id="302084"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fr-CA"/>
          </a:p>
        </p:txBody>
      </p:sp>
      <p:sp>
        <p:nvSpPr>
          <p:cNvPr id="302085"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E98CBA4-9B83-42B9-B948-28555AC17970}" type="slidenum">
              <a:rPr lang="fr-CA"/>
              <a:pPr/>
              <a:t>‹#›</a:t>
            </a:fld>
            <a:endParaRPr lang="fr-CA"/>
          </a:p>
        </p:txBody>
      </p:sp>
    </p:spTree>
    <p:extLst>
      <p:ext uri="{BB962C8B-B14F-4D97-AF65-F5344CB8AC3E}">
        <p14:creationId xmlns:p14="http://schemas.microsoft.com/office/powerpoint/2010/main" val="3847223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fr-FR"/>
          </a:p>
        </p:txBody>
      </p:sp>
      <p:sp>
        <p:nvSpPr>
          <p:cNvPr id="6147"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fr-FR"/>
          </a:p>
        </p:txBody>
      </p:sp>
      <p:sp>
        <p:nvSpPr>
          <p:cNvPr id="6148"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50"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fr-FR"/>
          </a:p>
        </p:txBody>
      </p:sp>
      <p:sp>
        <p:nvSpPr>
          <p:cNvPr id="6151"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838ACD9-C356-47DA-B019-ACF6C9D302CE}" type="slidenum">
              <a:rPr lang="fr-FR"/>
              <a:pPr/>
              <a:t>‹#›</a:t>
            </a:fld>
            <a:endParaRPr lang="fr-FR"/>
          </a:p>
        </p:txBody>
      </p:sp>
    </p:spTree>
    <p:extLst>
      <p:ext uri="{BB962C8B-B14F-4D97-AF65-F5344CB8AC3E}">
        <p14:creationId xmlns:p14="http://schemas.microsoft.com/office/powerpoint/2010/main" val="1506761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60BAF-5944-4BB0-B5D3-71FBAD1B25A0}" type="slidenum">
              <a:rPr lang="fr-FR"/>
              <a:pPr/>
              <a:t>34</a:t>
            </a:fld>
            <a:endParaRPr lang="fr-FR"/>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9628E-F66D-4B8F-84FA-D05062E347BA}" type="slidenum">
              <a:rPr lang="fr-FR"/>
              <a:pPr/>
              <a:t>73</a:t>
            </a:fld>
            <a:endParaRPr lang="fr-FR"/>
          </a:p>
        </p:txBody>
      </p:sp>
      <p:sp>
        <p:nvSpPr>
          <p:cNvPr id="1189890" name="Rectangle 2"/>
          <p:cNvSpPr>
            <a:spLocks noGrp="1" noRot="1" noChangeAspect="1" noChangeArrowheads="1" noTextEdit="1"/>
          </p:cNvSpPr>
          <p:nvPr>
            <p:ph type="sldImg"/>
          </p:nvPr>
        </p:nvSpPr>
        <p:spPr>
          <a:solidFill>
            <a:srgbClr val="FFFFFF"/>
          </a:solidFill>
          <a:ln/>
        </p:spPr>
      </p:sp>
      <p:sp>
        <p:nvSpPr>
          <p:cNvPr id="1189891" name="Rectangle 3"/>
          <p:cNvSpPr txBox="1">
            <a:spLocks noGrp="1" noChangeArrowheads="1"/>
          </p:cNvSpPr>
          <p:nvPr>
            <p:ph type="body" idx="1"/>
          </p:nvPr>
        </p:nvSpPr>
        <p:spPr>
          <a:xfrm>
            <a:off x="914400" y="4330700"/>
            <a:ext cx="5029200" cy="4100513"/>
          </a:xfrm>
          <a:ln/>
        </p:spPr>
        <p:txBody>
          <a:bodyPr wrap="none" anchor="ctr"/>
          <a:lstStyle/>
          <a:p>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9628E-F66D-4B8F-84FA-D05062E347BA}" type="slidenum">
              <a:rPr lang="fr-FR"/>
              <a:pPr/>
              <a:t>74</a:t>
            </a:fld>
            <a:endParaRPr lang="fr-FR"/>
          </a:p>
        </p:txBody>
      </p:sp>
      <p:sp>
        <p:nvSpPr>
          <p:cNvPr id="1189890" name="Rectangle 2"/>
          <p:cNvSpPr>
            <a:spLocks noGrp="1" noRot="1" noChangeAspect="1" noChangeArrowheads="1" noTextEdit="1"/>
          </p:cNvSpPr>
          <p:nvPr>
            <p:ph type="sldImg"/>
          </p:nvPr>
        </p:nvSpPr>
        <p:spPr>
          <a:solidFill>
            <a:srgbClr val="FFFFFF"/>
          </a:solidFill>
          <a:ln/>
        </p:spPr>
      </p:sp>
      <p:sp>
        <p:nvSpPr>
          <p:cNvPr id="1189891" name="Rectangle 3"/>
          <p:cNvSpPr txBox="1">
            <a:spLocks noGrp="1" noChangeArrowheads="1"/>
          </p:cNvSpPr>
          <p:nvPr>
            <p:ph type="body" idx="1"/>
          </p:nvPr>
        </p:nvSpPr>
        <p:spPr>
          <a:xfrm>
            <a:off x="914400" y="4330700"/>
            <a:ext cx="5029200" cy="4100513"/>
          </a:xfrm>
          <a:ln/>
        </p:spPr>
        <p:txBody>
          <a:bodyPr wrap="none" anchor="ctr"/>
          <a:lstStyle/>
          <a:p>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C0644-9288-4AEB-8D8B-A3584403B66E}" type="slidenum">
              <a:rPr lang="fr-FR"/>
              <a:pPr/>
              <a:t>38</a:t>
            </a:fld>
            <a:endParaRPr lang="fr-FR"/>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9628E-F66D-4B8F-84FA-D05062E347BA}" type="slidenum">
              <a:rPr lang="fr-FR"/>
              <a:pPr/>
              <a:t>66</a:t>
            </a:fld>
            <a:endParaRPr lang="fr-FR"/>
          </a:p>
        </p:txBody>
      </p:sp>
      <p:sp>
        <p:nvSpPr>
          <p:cNvPr id="1189890" name="Rectangle 2"/>
          <p:cNvSpPr>
            <a:spLocks noGrp="1" noRot="1" noChangeAspect="1" noChangeArrowheads="1" noTextEdit="1"/>
          </p:cNvSpPr>
          <p:nvPr>
            <p:ph type="sldImg"/>
          </p:nvPr>
        </p:nvSpPr>
        <p:spPr>
          <a:solidFill>
            <a:srgbClr val="FFFFFF"/>
          </a:solidFill>
          <a:ln/>
        </p:spPr>
      </p:sp>
      <p:sp>
        <p:nvSpPr>
          <p:cNvPr id="1189891" name="Rectangle 3"/>
          <p:cNvSpPr txBox="1">
            <a:spLocks noGrp="1" noChangeArrowheads="1"/>
          </p:cNvSpPr>
          <p:nvPr>
            <p:ph type="body" idx="1"/>
          </p:nvPr>
        </p:nvSpPr>
        <p:spPr>
          <a:xfrm>
            <a:off x="914400" y="4330700"/>
            <a:ext cx="5029200" cy="4100513"/>
          </a:xfrm>
          <a:ln/>
        </p:spPr>
        <p:txBody>
          <a:bodyPr wrap="none" anchor="ctr"/>
          <a:lstStyle/>
          <a:p>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9628E-F66D-4B8F-84FA-D05062E347BA}" type="slidenum">
              <a:rPr lang="fr-FR"/>
              <a:pPr/>
              <a:t>67</a:t>
            </a:fld>
            <a:endParaRPr lang="fr-FR"/>
          </a:p>
        </p:txBody>
      </p:sp>
      <p:sp>
        <p:nvSpPr>
          <p:cNvPr id="1189890" name="Rectangle 2"/>
          <p:cNvSpPr>
            <a:spLocks noGrp="1" noRot="1" noChangeAspect="1" noChangeArrowheads="1" noTextEdit="1"/>
          </p:cNvSpPr>
          <p:nvPr>
            <p:ph type="sldImg"/>
          </p:nvPr>
        </p:nvSpPr>
        <p:spPr>
          <a:solidFill>
            <a:srgbClr val="FFFFFF"/>
          </a:solidFill>
          <a:ln/>
        </p:spPr>
      </p:sp>
      <p:sp>
        <p:nvSpPr>
          <p:cNvPr id="1189891" name="Rectangle 3"/>
          <p:cNvSpPr txBox="1">
            <a:spLocks noGrp="1" noChangeArrowheads="1"/>
          </p:cNvSpPr>
          <p:nvPr>
            <p:ph type="body" idx="1"/>
          </p:nvPr>
        </p:nvSpPr>
        <p:spPr>
          <a:xfrm>
            <a:off x="914400" y="4330700"/>
            <a:ext cx="5029200" cy="4100513"/>
          </a:xfrm>
          <a:ln/>
        </p:spPr>
        <p:txBody>
          <a:bodyPr wrap="none" anchor="ctr"/>
          <a:lstStyle/>
          <a:p>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9628E-F66D-4B8F-84FA-D05062E347BA}" type="slidenum">
              <a:rPr lang="fr-FR"/>
              <a:pPr/>
              <a:t>68</a:t>
            </a:fld>
            <a:endParaRPr lang="fr-FR"/>
          </a:p>
        </p:txBody>
      </p:sp>
      <p:sp>
        <p:nvSpPr>
          <p:cNvPr id="1189890" name="Rectangle 2"/>
          <p:cNvSpPr>
            <a:spLocks noGrp="1" noRot="1" noChangeAspect="1" noChangeArrowheads="1" noTextEdit="1"/>
          </p:cNvSpPr>
          <p:nvPr>
            <p:ph type="sldImg"/>
          </p:nvPr>
        </p:nvSpPr>
        <p:spPr>
          <a:solidFill>
            <a:srgbClr val="FFFFFF"/>
          </a:solidFill>
          <a:ln/>
        </p:spPr>
      </p:sp>
      <p:sp>
        <p:nvSpPr>
          <p:cNvPr id="1189891" name="Rectangle 3"/>
          <p:cNvSpPr txBox="1">
            <a:spLocks noGrp="1" noChangeArrowheads="1"/>
          </p:cNvSpPr>
          <p:nvPr>
            <p:ph type="body" idx="1"/>
          </p:nvPr>
        </p:nvSpPr>
        <p:spPr>
          <a:xfrm>
            <a:off x="914400" y="4330700"/>
            <a:ext cx="5029200" cy="4100513"/>
          </a:xfrm>
          <a:ln/>
        </p:spPr>
        <p:txBody>
          <a:bodyPr wrap="none" anchor="ctr"/>
          <a:lstStyle/>
          <a:p>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9628E-F66D-4B8F-84FA-D05062E347BA}" type="slidenum">
              <a:rPr lang="fr-FR"/>
              <a:pPr/>
              <a:t>69</a:t>
            </a:fld>
            <a:endParaRPr lang="fr-FR"/>
          </a:p>
        </p:txBody>
      </p:sp>
      <p:sp>
        <p:nvSpPr>
          <p:cNvPr id="1189890" name="Rectangle 2"/>
          <p:cNvSpPr>
            <a:spLocks noGrp="1" noRot="1" noChangeAspect="1" noChangeArrowheads="1" noTextEdit="1"/>
          </p:cNvSpPr>
          <p:nvPr>
            <p:ph type="sldImg"/>
          </p:nvPr>
        </p:nvSpPr>
        <p:spPr>
          <a:solidFill>
            <a:srgbClr val="FFFFFF"/>
          </a:solidFill>
          <a:ln/>
        </p:spPr>
      </p:sp>
      <p:sp>
        <p:nvSpPr>
          <p:cNvPr id="1189891" name="Rectangle 3"/>
          <p:cNvSpPr txBox="1">
            <a:spLocks noGrp="1" noChangeArrowheads="1"/>
          </p:cNvSpPr>
          <p:nvPr>
            <p:ph type="body" idx="1"/>
          </p:nvPr>
        </p:nvSpPr>
        <p:spPr>
          <a:xfrm>
            <a:off x="914400" y="4330700"/>
            <a:ext cx="5029200" cy="4100513"/>
          </a:xfrm>
          <a:ln/>
        </p:spPr>
        <p:txBody>
          <a:bodyPr wrap="none" anchor="ctr"/>
          <a:lstStyle/>
          <a:p>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9628E-F66D-4B8F-84FA-D05062E347BA}" type="slidenum">
              <a:rPr lang="fr-FR"/>
              <a:pPr/>
              <a:t>70</a:t>
            </a:fld>
            <a:endParaRPr lang="fr-FR"/>
          </a:p>
        </p:txBody>
      </p:sp>
      <p:sp>
        <p:nvSpPr>
          <p:cNvPr id="1189890" name="Rectangle 2"/>
          <p:cNvSpPr>
            <a:spLocks noGrp="1" noRot="1" noChangeAspect="1" noChangeArrowheads="1" noTextEdit="1"/>
          </p:cNvSpPr>
          <p:nvPr>
            <p:ph type="sldImg"/>
          </p:nvPr>
        </p:nvSpPr>
        <p:spPr>
          <a:solidFill>
            <a:srgbClr val="FFFFFF"/>
          </a:solidFill>
          <a:ln/>
        </p:spPr>
      </p:sp>
      <p:sp>
        <p:nvSpPr>
          <p:cNvPr id="1189891" name="Rectangle 3"/>
          <p:cNvSpPr txBox="1">
            <a:spLocks noGrp="1" noChangeArrowheads="1"/>
          </p:cNvSpPr>
          <p:nvPr>
            <p:ph type="body" idx="1"/>
          </p:nvPr>
        </p:nvSpPr>
        <p:spPr>
          <a:xfrm>
            <a:off x="914400" y="4330700"/>
            <a:ext cx="5029200" cy="4100513"/>
          </a:xfrm>
          <a:ln/>
        </p:spPr>
        <p:txBody>
          <a:bodyPr wrap="none" anchor="ctr"/>
          <a:lstStyle/>
          <a:p>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9628E-F66D-4B8F-84FA-D05062E347BA}" type="slidenum">
              <a:rPr lang="fr-FR"/>
              <a:pPr/>
              <a:t>71</a:t>
            </a:fld>
            <a:endParaRPr lang="fr-FR"/>
          </a:p>
        </p:txBody>
      </p:sp>
      <p:sp>
        <p:nvSpPr>
          <p:cNvPr id="1189890" name="Rectangle 2"/>
          <p:cNvSpPr>
            <a:spLocks noGrp="1" noRot="1" noChangeAspect="1" noChangeArrowheads="1" noTextEdit="1"/>
          </p:cNvSpPr>
          <p:nvPr>
            <p:ph type="sldImg"/>
          </p:nvPr>
        </p:nvSpPr>
        <p:spPr>
          <a:solidFill>
            <a:srgbClr val="FFFFFF"/>
          </a:solidFill>
          <a:ln/>
        </p:spPr>
      </p:sp>
      <p:sp>
        <p:nvSpPr>
          <p:cNvPr id="1189891" name="Rectangle 3"/>
          <p:cNvSpPr txBox="1">
            <a:spLocks noGrp="1" noChangeArrowheads="1"/>
          </p:cNvSpPr>
          <p:nvPr>
            <p:ph type="body" idx="1"/>
          </p:nvPr>
        </p:nvSpPr>
        <p:spPr>
          <a:xfrm>
            <a:off x="914400" y="4330700"/>
            <a:ext cx="5029200" cy="4100513"/>
          </a:xfrm>
          <a:ln/>
        </p:spPr>
        <p:txBody>
          <a:bodyPr wrap="none" anchor="ctr"/>
          <a:lstStyle/>
          <a:p>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9628E-F66D-4B8F-84FA-D05062E347BA}" type="slidenum">
              <a:rPr lang="fr-FR"/>
              <a:pPr/>
              <a:t>72</a:t>
            </a:fld>
            <a:endParaRPr lang="fr-FR"/>
          </a:p>
        </p:txBody>
      </p:sp>
      <p:sp>
        <p:nvSpPr>
          <p:cNvPr id="1189890" name="Rectangle 2"/>
          <p:cNvSpPr>
            <a:spLocks noGrp="1" noRot="1" noChangeAspect="1" noChangeArrowheads="1" noTextEdit="1"/>
          </p:cNvSpPr>
          <p:nvPr>
            <p:ph type="sldImg"/>
          </p:nvPr>
        </p:nvSpPr>
        <p:spPr>
          <a:solidFill>
            <a:srgbClr val="FFFFFF"/>
          </a:solidFill>
          <a:ln/>
        </p:spPr>
      </p:sp>
      <p:sp>
        <p:nvSpPr>
          <p:cNvPr id="1189891" name="Rectangle 3"/>
          <p:cNvSpPr txBox="1">
            <a:spLocks noGrp="1" noChangeArrowheads="1"/>
          </p:cNvSpPr>
          <p:nvPr>
            <p:ph type="body" idx="1"/>
          </p:nvPr>
        </p:nvSpPr>
        <p:spPr>
          <a:xfrm>
            <a:off x="914400" y="4330700"/>
            <a:ext cx="5029200" cy="4100513"/>
          </a:xfrm>
          <a:ln/>
        </p:spPr>
        <p:txBody>
          <a:bodyPr wrap="none" anchor="ctr"/>
          <a:lstStyle/>
          <a:p>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2426833-F077-4E19-AC1F-9BBA3905F4D3}" type="slidenum">
              <a:rPr lang="fr-F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0917B1A-AB2A-4046-8951-8C281C7D1DAB}"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AF222F1-BE73-4443-93F5-29823465E31E}" type="slidenum">
              <a:rPr lang="fr-F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685800" y="1981200"/>
            <a:ext cx="3810000" cy="4114800"/>
          </a:xfrm>
        </p:spPr>
        <p:txBody>
          <a:bodyPr/>
          <a:lstStyle/>
          <a:p>
            <a:endParaRPr lang="fr-FR"/>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fld id="{A8878DD6-03D6-4B91-A8AD-8C267849E343}" type="slidenum">
              <a:rPr lang="fr-F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85800" y="1981200"/>
            <a:ext cx="7772400" cy="4114800"/>
          </a:xfrm>
        </p:spPr>
        <p:txBody>
          <a:bodyPr/>
          <a:lstStyle/>
          <a:p>
            <a:endParaRPr lang="fr-FR"/>
          </a:p>
        </p:txBody>
      </p:sp>
      <p:sp>
        <p:nvSpPr>
          <p:cNvPr id="4" name="Espace réservé de la date 3"/>
          <p:cNvSpPr>
            <a:spLocks noGrp="1"/>
          </p:cNvSpPr>
          <p:nvPr>
            <p:ph type="dt" sz="half" idx="10"/>
          </p:nvPr>
        </p:nvSpPr>
        <p:spPr>
          <a:xfrm>
            <a:off x="685800" y="6248400"/>
            <a:ext cx="19050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8400"/>
            <a:ext cx="1905000" cy="457200"/>
          </a:xfrm>
        </p:spPr>
        <p:txBody>
          <a:bodyPr/>
          <a:lstStyle>
            <a:lvl1pPr>
              <a:defRPr/>
            </a:lvl1pPr>
          </a:lstStyle>
          <a:p>
            <a:fld id="{08ADD9AA-53C5-4679-ABD2-8B73E4731C43}"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19213DF-C792-4017-B992-51E76247D08F}" type="slidenum">
              <a:rPr lang="fr-F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B65B076-8158-494A-946C-5F1B968F37F0}"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2BD886E-75D3-4A4E-A805-F8015D3307F5}"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24E0AE80-77A3-44BA-92B3-86A37A3242E0}"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1154C81A-8C42-4ABF-A0DE-577F806CD394}"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8EE0A932-6A30-4945-9DB5-C3C606C02B04}"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7FDB2F7D-782D-4A39-8C62-EC0632C627E2}"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A0D65168-4010-440A-876B-F5E1BAF06926}"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4056326E-F2BA-4D5F-8D7B-1C76E0C5875E}" type="slidenum">
              <a:rPr lang="fr-FR"/>
              <a:pPr/>
              <a:t>‹#›</a:t>
            </a:fld>
            <a:endParaRPr lang="fr-FR"/>
          </a:p>
        </p:txBody>
      </p:sp>
      <p:grpSp>
        <p:nvGrpSpPr>
          <p:cNvPr id="1041" name="Group 17"/>
          <p:cNvGrpSpPr>
            <a:grpSpLocks/>
          </p:cNvGrpSpPr>
          <p:nvPr userDrawn="1"/>
        </p:nvGrpSpPr>
        <p:grpSpPr bwMode="auto">
          <a:xfrm>
            <a:off x="8305800" y="304800"/>
            <a:ext cx="457200" cy="838200"/>
            <a:chOff x="4082" y="2468"/>
            <a:chExt cx="385" cy="628"/>
          </a:xfrm>
        </p:grpSpPr>
        <p:sp>
          <p:nvSpPr>
            <p:cNvPr id="1042" name="Freeform 18"/>
            <p:cNvSpPr>
              <a:spLocks/>
            </p:cNvSpPr>
            <p:nvPr/>
          </p:nvSpPr>
          <p:spPr bwMode="auto">
            <a:xfrm>
              <a:off x="4082" y="2574"/>
              <a:ext cx="200" cy="149"/>
            </a:xfrm>
            <a:custGeom>
              <a:avLst/>
              <a:gdLst/>
              <a:ahLst/>
              <a:cxnLst>
                <a:cxn ang="0">
                  <a:pos x="157" y="0"/>
                </a:cxn>
                <a:cxn ang="0">
                  <a:pos x="143" y="1"/>
                </a:cxn>
                <a:cxn ang="0">
                  <a:pos x="130" y="2"/>
                </a:cxn>
                <a:cxn ang="0">
                  <a:pos x="112" y="8"/>
                </a:cxn>
                <a:cxn ang="0">
                  <a:pos x="89" y="16"/>
                </a:cxn>
                <a:cxn ang="0">
                  <a:pos x="71" y="27"/>
                </a:cxn>
                <a:cxn ang="0">
                  <a:pos x="46" y="42"/>
                </a:cxn>
                <a:cxn ang="0">
                  <a:pos x="28" y="57"/>
                </a:cxn>
                <a:cxn ang="0">
                  <a:pos x="10" y="78"/>
                </a:cxn>
                <a:cxn ang="0">
                  <a:pos x="1" y="99"/>
                </a:cxn>
                <a:cxn ang="0">
                  <a:pos x="0" y="111"/>
                </a:cxn>
                <a:cxn ang="0">
                  <a:pos x="1" y="119"/>
                </a:cxn>
                <a:cxn ang="0">
                  <a:pos x="9" y="127"/>
                </a:cxn>
                <a:cxn ang="0">
                  <a:pos x="18" y="130"/>
                </a:cxn>
                <a:cxn ang="0">
                  <a:pos x="35" y="137"/>
                </a:cxn>
                <a:cxn ang="0">
                  <a:pos x="49" y="141"/>
                </a:cxn>
                <a:cxn ang="0">
                  <a:pos x="64" y="144"/>
                </a:cxn>
                <a:cxn ang="0">
                  <a:pos x="83" y="145"/>
                </a:cxn>
                <a:cxn ang="0">
                  <a:pos x="109" y="148"/>
                </a:cxn>
                <a:cxn ang="0">
                  <a:pos x="127" y="149"/>
                </a:cxn>
                <a:cxn ang="0">
                  <a:pos x="142" y="149"/>
                </a:cxn>
                <a:cxn ang="0">
                  <a:pos x="160" y="148"/>
                </a:cxn>
                <a:cxn ang="0">
                  <a:pos x="186" y="141"/>
                </a:cxn>
                <a:cxn ang="0">
                  <a:pos x="200" y="133"/>
                </a:cxn>
                <a:cxn ang="0">
                  <a:pos x="194" y="133"/>
                </a:cxn>
                <a:cxn ang="0">
                  <a:pos x="177" y="136"/>
                </a:cxn>
                <a:cxn ang="0">
                  <a:pos x="166" y="137"/>
                </a:cxn>
                <a:cxn ang="0">
                  <a:pos x="155" y="138"/>
                </a:cxn>
                <a:cxn ang="0">
                  <a:pos x="136" y="137"/>
                </a:cxn>
                <a:cxn ang="0">
                  <a:pos x="121" y="137"/>
                </a:cxn>
                <a:cxn ang="0">
                  <a:pos x="108" y="136"/>
                </a:cxn>
                <a:cxn ang="0">
                  <a:pos x="90" y="132"/>
                </a:cxn>
                <a:cxn ang="0">
                  <a:pos x="75" y="129"/>
                </a:cxn>
                <a:cxn ang="0">
                  <a:pos x="65" y="126"/>
                </a:cxn>
                <a:cxn ang="0">
                  <a:pos x="56" y="123"/>
                </a:cxn>
                <a:cxn ang="0">
                  <a:pos x="44" y="118"/>
                </a:cxn>
                <a:cxn ang="0">
                  <a:pos x="35" y="114"/>
                </a:cxn>
                <a:cxn ang="0">
                  <a:pos x="31" y="111"/>
                </a:cxn>
                <a:cxn ang="0">
                  <a:pos x="30" y="104"/>
                </a:cxn>
                <a:cxn ang="0">
                  <a:pos x="31" y="97"/>
                </a:cxn>
                <a:cxn ang="0">
                  <a:pos x="35" y="89"/>
                </a:cxn>
                <a:cxn ang="0">
                  <a:pos x="43" y="82"/>
                </a:cxn>
                <a:cxn ang="0">
                  <a:pos x="55" y="70"/>
                </a:cxn>
                <a:cxn ang="0">
                  <a:pos x="64" y="62"/>
                </a:cxn>
                <a:cxn ang="0">
                  <a:pos x="74" y="56"/>
                </a:cxn>
                <a:cxn ang="0">
                  <a:pos x="87" y="46"/>
                </a:cxn>
                <a:cxn ang="0">
                  <a:pos x="105" y="35"/>
                </a:cxn>
                <a:cxn ang="0">
                  <a:pos x="121" y="29"/>
                </a:cxn>
                <a:cxn ang="0">
                  <a:pos x="140" y="23"/>
                </a:cxn>
                <a:cxn ang="0">
                  <a:pos x="155" y="23"/>
                </a:cxn>
                <a:cxn ang="0">
                  <a:pos x="163" y="23"/>
                </a:cxn>
                <a:cxn ang="0">
                  <a:pos x="175" y="22"/>
                </a:cxn>
                <a:cxn ang="0">
                  <a:pos x="183" y="19"/>
                </a:cxn>
                <a:cxn ang="0">
                  <a:pos x="189" y="15"/>
                </a:cxn>
                <a:cxn ang="0">
                  <a:pos x="191" y="11"/>
                </a:cxn>
                <a:cxn ang="0">
                  <a:pos x="189" y="7"/>
                </a:cxn>
                <a:cxn ang="0">
                  <a:pos x="186" y="4"/>
                </a:cxn>
                <a:cxn ang="0">
                  <a:pos x="185" y="2"/>
                </a:cxn>
                <a:cxn ang="0">
                  <a:pos x="183" y="2"/>
                </a:cxn>
                <a:cxn ang="0">
                  <a:pos x="183" y="2"/>
                </a:cxn>
                <a:cxn ang="0">
                  <a:pos x="180" y="1"/>
                </a:cxn>
                <a:cxn ang="0">
                  <a:pos x="176" y="0"/>
                </a:cxn>
              </a:cxnLst>
              <a:rect l="0" t="0" r="r" b="b"/>
              <a:pathLst>
                <a:path w="200" h="149">
                  <a:moveTo>
                    <a:pt x="175" y="0"/>
                  </a:moveTo>
                  <a:lnTo>
                    <a:pt x="172" y="0"/>
                  </a:lnTo>
                  <a:lnTo>
                    <a:pt x="169" y="0"/>
                  </a:lnTo>
                  <a:lnTo>
                    <a:pt x="167" y="0"/>
                  </a:lnTo>
                  <a:lnTo>
                    <a:pt x="164" y="0"/>
                  </a:lnTo>
                  <a:lnTo>
                    <a:pt x="161" y="0"/>
                  </a:lnTo>
                  <a:lnTo>
                    <a:pt x="160" y="0"/>
                  </a:lnTo>
                  <a:lnTo>
                    <a:pt x="157" y="0"/>
                  </a:lnTo>
                  <a:lnTo>
                    <a:pt x="155" y="0"/>
                  </a:lnTo>
                  <a:lnTo>
                    <a:pt x="154" y="0"/>
                  </a:lnTo>
                  <a:lnTo>
                    <a:pt x="151" y="0"/>
                  </a:lnTo>
                  <a:lnTo>
                    <a:pt x="149" y="0"/>
                  </a:lnTo>
                  <a:lnTo>
                    <a:pt x="148" y="0"/>
                  </a:lnTo>
                  <a:lnTo>
                    <a:pt x="146" y="0"/>
                  </a:lnTo>
                  <a:lnTo>
                    <a:pt x="145" y="1"/>
                  </a:lnTo>
                  <a:lnTo>
                    <a:pt x="143" y="1"/>
                  </a:lnTo>
                  <a:lnTo>
                    <a:pt x="142" y="1"/>
                  </a:lnTo>
                  <a:lnTo>
                    <a:pt x="140" y="1"/>
                  </a:lnTo>
                  <a:lnTo>
                    <a:pt x="139" y="1"/>
                  </a:lnTo>
                  <a:lnTo>
                    <a:pt x="138" y="1"/>
                  </a:lnTo>
                  <a:lnTo>
                    <a:pt x="136" y="1"/>
                  </a:lnTo>
                  <a:lnTo>
                    <a:pt x="133" y="2"/>
                  </a:lnTo>
                  <a:lnTo>
                    <a:pt x="132" y="2"/>
                  </a:lnTo>
                  <a:lnTo>
                    <a:pt x="130" y="2"/>
                  </a:lnTo>
                  <a:lnTo>
                    <a:pt x="129" y="4"/>
                  </a:lnTo>
                  <a:lnTo>
                    <a:pt x="127" y="4"/>
                  </a:lnTo>
                  <a:lnTo>
                    <a:pt x="124" y="5"/>
                  </a:lnTo>
                  <a:lnTo>
                    <a:pt x="123" y="5"/>
                  </a:lnTo>
                  <a:lnTo>
                    <a:pt x="120" y="5"/>
                  </a:lnTo>
                  <a:lnTo>
                    <a:pt x="118" y="7"/>
                  </a:lnTo>
                  <a:lnTo>
                    <a:pt x="115" y="8"/>
                  </a:lnTo>
                  <a:lnTo>
                    <a:pt x="112" y="8"/>
                  </a:lnTo>
                  <a:lnTo>
                    <a:pt x="109" y="9"/>
                  </a:lnTo>
                  <a:lnTo>
                    <a:pt x="106" y="11"/>
                  </a:lnTo>
                  <a:lnTo>
                    <a:pt x="102" y="11"/>
                  </a:lnTo>
                  <a:lnTo>
                    <a:pt x="99" y="12"/>
                  </a:lnTo>
                  <a:lnTo>
                    <a:pt x="96" y="13"/>
                  </a:lnTo>
                  <a:lnTo>
                    <a:pt x="93" y="15"/>
                  </a:lnTo>
                  <a:lnTo>
                    <a:pt x="92" y="15"/>
                  </a:lnTo>
                  <a:lnTo>
                    <a:pt x="89" y="16"/>
                  </a:lnTo>
                  <a:lnTo>
                    <a:pt x="87" y="18"/>
                  </a:lnTo>
                  <a:lnTo>
                    <a:pt x="86" y="18"/>
                  </a:lnTo>
                  <a:lnTo>
                    <a:pt x="83" y="19"/>
                  </a:lnTo>
                  <a:lnTo>
                    <a:pt x="81" y="20"/>
                  </a:lnTo>
                  <a:lnTo>
                    <a:pt x="78" y="22"/>
                  </a:lnTo>
                  <a:lnTo>
                    <a:pt x="77" y="23"/>
                  </a:lnTo>
                  <a:lnTo>
                    <a:pt x="74" y="26"/>
                  </a:lnTo>
                  <a:lnTo>
                    <a:pt x="71" y="27"/>
                  </a:lnTo>
                  <a:lnTo>
                    <a:pt x="67" y="30"/>
                  </a:lnTo>
                  <a:lnTo>
                    <a:pt x="64" y="31"/>
                  </a:lnTo>
                  <a:lnTo>
                    <a:pt x="59" y="34"/>
                  </a:lnTo>
                  <a:lnTo>
                    <a:pt x="56" y="35"/>
                  </a:lnTo>
                  <a:lnTo>
                    <a:pt x="53" y="38"/>
                  </a:lnTo>
                  <a:lnTo>
                    <a:pt x="50" y="40"/>
                  </a:lnTo>
                  <a:lnTo>
                    <a:pt x="49" y="41"/>
                  </a:lnTo>
                  <a:lnTo>
                    <a:pt x="46" y="42"/>
                  </a:lnTo>
                  <a:lnTo>
                    <a:pt x="44" y="44"/>
                  </a:lnTo>
                  <a:lnTo>
                    <a:pt x="41" y="45"/>
                  </a:lnTo>
                  <a:lnTo>
                    <a:pt x="40" y="46"/>
                  </a:lnTo>
                  <a:lnTo>
                    <a:pt x="38" y="48"/>
                  </a:lnTo>
                  <a:lnTo>
                    <a:pt x="35" y="51"/>
                  </a:lnTo>
                  <a:lnTo>
                    <a:pt x="34" y="52"/>
                  </a:lnTo>
                  <a:lnTo>
                    <a:pt x="31" y="55"/>
                  </a:lnTo>
                  <a:lnTo>
                    <a:pt x="28" y="57"/>
                  </a:lnTo>
                  <a:lnTo>
                    <a:pt x="27" y="62"/>
                  </a:lnTo>
                  <a:lnTo>
                    <a:pt x="22" y="64"/>
                  </a:lnTo>
                  <a:lnTo>
                    <a:pt x="21" y="67"/>
                  </a:lnTo>
                  <a:lnTo>
                    <a:pt x="18" y="70"/>
                  </a:lnTo>
                  <a:lnTo>
                    <a:pt x="16" y="73"/>
                  </a:lnTo>
                  <a:lnTo>
                    <a:pt x="13" y="74"/>
                  </a:lnTo>
                  <a:lnTo>
                    <a:pt x="12" y="77"/>
                  </a:lnTo>
                  <a:lnTo>
                    <a:pt x="10" y="78"/>
                  </a:lnTo>
                  <a:lnTo>
                    <a:pt x="9" y="81"/>
                  </a:lnTo>
                  <a:lnTo>
                    <a:pt x="9" y="82"/>
                  </a:lnTo>
                  <a:lnTo>
                    <a:pt x="7" y="85"/>
                  </a:lnTo>
                  <a:lnTo>
                    <a:pt x="6" y="86"/>
                  </a:lnTo>
                  <a:lnTo>
                    <a:pt x="4" y="89"/>
                  </a:lnTo>
                  <a:lnTo>
                    <a:pt x="4" y="92"/>
                  </a:lnTo>
                  <a:lnTo>
                    <a:pt x="3" y="95"/>
                  </a:lnTo>
                  <a:lnTo>
                    <a:pt x="1" y="99"/>
                  </a:lnTo>
                  <a:lnTo>
                    <a:pt x="1" y="103"/>
                  </a:lnTo>
                  <a:lnTo>
                    <a:pt x="0" y="104"/>
                  </a:lnTo>
                  <a:lnTo>
                    <a:pt x="0" y="105"/>
                  </a:lnTo>
                  <a:lnTo>
                    <a:pt x="0" y="107"/>
                  </a:lnTo>
                  <a:lnTo>
                    <a:pt x="0" y="108"/>
                  </a:lnTo>
                  <a:lnTo>
                    <a:pt x="0" y="110"/>
                  </a:lnTo>
                  <a:lnTo>
                    <a:pt x="0" y="111"/>
                  </a:lnTo>
                  <a:lnTo>
                    <a:pt x="0" y="111"/>
                  </a:lnTo>
                  <a:lnTo>
                    <a:pt x="0" y="112"/>
                  </a:lnTo>
                  <a:lnTo>
                    <a:pt x="0" y="114"/>
                  </a:lnTo>
                  <a:lnTo>
                    <a:pt x="0" y="115"/>
                  </a:lnTo>
                  <a:lnTo>
                    <a:pt x="0" y="115"/>
                  </a:lnTo>
                  <a:lnTo>
                    <a:pt x="0" y="116"/>
                  </a:lnTo>
                  <a:lnTo>
                    <a:pt x="0" y="118"/>
                  </a:lnTo>
                  <a:lnTo>
                    <a:pt x="1" y="119"/>
                  </a:lnTo>
                  <a:lnTo>
                    <a:pt x="1" y="119"/>
                  </a:lnTo>
                  <a:lnTo>
                    <a:pt x="3" y="121"/>
                  </a:lnTo>
                  <a:lnTo>
                    <a:pt x="3" y="122"/>
                  </a:lnTo>
                  <a:lnTo>
                    <a:pt x="4" y="123"/>
                  </a:lnTo>
                  <a:lnTo>
                    <a:pt x="4" y="125"/>
                  </a:lnTo>
                  <a:lnTo>
                    <a:pt x="6" y="125"/>
                  </a:lnTo>
                  <a:lnTo>
                    <a:pt x="6" y="126"/>
                  </a:lnTo>
                  <a:lnTo>
                    <a:pt x="7" y="126"/>
                  </a:lnTo>
                  <a:lnTo>
                    <a:pt x="9" y="127"/>
                  </a:lnTo>
                  <a:lnTo>
                    <a:pt x="9" y="127"/>
                  </a:lnTo>
                  <a:lnTo>
                    <a:pt x="10" y="127"/>
                  </a:lnTo>
                  <a:lnTo>
                    <a:pt x="10" y="127"/>
                  </a:lnTo>
                  <a:lnTo>
                    <a:pt x="12" y="129"/>
                  </a:lnTo>
                  <a:lnTo>
                    <a:pt x="13" y="129"/>
                  </a:lnTo>
                  <a:lnTo>
                    <a:pt x="13" y="129"/>
                  </a:lnTo>
                  <a:lnTo>
                    <a:pt x="15" y="130"/>
                  </a:lnTo>
                  <a:lnTo>
                    <a:pt x="18" y="130"/>
                  </a:lnTo>
                  <a:lnTo>
                    <a:pt x="18" y="132"/>
                  </a:lnTo>
                  <a:lnTo>
                    <a:pt x="21" y="132"/>
                  </a:lnTo>
                  <a:lnTo>
                    <a:pt x="24" y="133"/>
                  </a:lnTo>
                  <a:lnTo>
                    <a:pt x="27" y="134"/>
                  </a:lnTo>
                  <a:lnTo>
                    <a:pt x="28" y="136"/>
                  </a:lnTo>
                  <a:lnTo>
                    <a:pt x="31" y="136"/>
                  </a:lnTo>
                  <a:lnTo>
                    <a:pt x="33" y="137"/>
                  </a:lnTo>
                  <a:lnTo>
                    <a:pt x="35" y="137"/>
                  </a:lnTo>
                  <a:lnTo>
                    <a:pt x="37" y="138"/>
                  </a:lnTo>
                  <a:lnTo>
                    <a:pt x="38" y="138"/>
                  </a:lnTo>
                  <a:lnTo>
                    <a:pt x="41" y="140"/>
                  </a:lnTo>
                  <a:lnTo>
                    <a:pt x="43" y="140"/>
                  </a:lnTo>
                  <a:lnTo>
                    <a:pt x="44" y="141"/>
                  </a:lnTo>
                  <a:lnTo>
                    <a:pt x="46" y="141"/>
                  </a:lnTo>
                  <a:lnTo>
                    <a:pt x="47" y="141"/>
                  </a:lnTo>
                  <a:lnTo>
                    <a:pt x="49" y="141"/>
                  </a:lnTo>
                  <a:lnTo>
                    <a:pt x="50" y="141"/>
                  </a:lnTo>
                  <a:lnTo>
                    <a:pt x="53" y="143"/>
                  </a:lnTo>
                  <a:lnTo>
                    <a:pt x="53" y="143"/>
                  </a:lnTo>
                  <a:lnTo>
                    <a:pt x="56" y="143"/>
                  </a:lnTo>
                  <a:lnTo>
                    <a:pt x="58" y="143"/>
                  </a:lnTo>
                  <a:lnTo>
                    <a:pt x="59" y="144"/>
                  </a:lnTo>
                  <a:lnTo>
                    <a:pt x="61" y="144"/>
                  </a:lnTo>
                  <a:lnTo>
                    <a:pt x="64" y="144"/>
                  </a:lnTo>
                  <a:lnTo>
                    <a:pt x="65" y="144"/>
                  </a:lnTo>
                  <a:lnTo>
                    <a:pt x="68" y="144"/>
                  </a:lnTo>
                  <a:lnTo>
                    <a:pt x="70" y="144"/>
                  </a:lnTo>
                  <a:lnTo>
                    <a:pt x="72" y="145"/>
                  </a:lnTo>
                  <a:lnTo>
                    <a:pt x="74" y="145"/>
                  </a:lnTo>
                  <a:lnTo>
                    <a:pt x="77" y="145"/>
                  </a:lnTo>
                  <a:lnTo>
                    <a:pt x="80" y="145"/>
                  </a:lnTo>
                  <a:lnTo>
                    <a:pt x="83" y="145"/>
                  </a:lnTo>
                  <a:lnTo>
                    <a:pt x="86" y="145"/>
                  </a:lnTo>
                  <a:lnTo>
                    <a:pt x="90" y="147"/>
                  </a:lnTo>
                  <a:lnTo>
                    <a:pt x="95" y="147"/>
                  </a:lnTo>
                  <a:lnTo>
                    <a:pt x="98" y="147"/>
                  </a:lnTo>
                  <a:lnTo>
                    <a:pt x="101" y="147"/>
                  </a:lnTo>
                  <a:lnTo>
                    <a:pt x="104" y="148"/>
                  </a:lnTo>
                  <a:lnTo>
                    <a:pt x="106" y="148"/>
                  </a:lnTo>
                  <a:lnTo>
                    <a:pt x="109" y="148"/>
                  </a:lnTo>
                  <a:lnTo>
                    <a:pt x="112" y="148"/>
                  </a:lnTo>
                  <a:lnTo>
                    <a:pt x="114" y="149"/>
                  </a:lnTo>
                  <a:lnTo>
                    <a:pt x="117" y="149"/>
                  </a:lnTo>
                  <a:lnTo>
                    <a:pt x="118" y="149"/>
                  </a:lnTo>
                  <a:lnTo>
                    <a:pt x="121" y="149"/>
                  </a:lnTo>
                  <a:lnTo>
                    <a:pt x="123" y="149"/>
                  </a:lnTo>
                  <a:lnTo>
                    <a:pt x="126" y="149"/>
                  </a:lnTo>
                  <a:lnTo>
                    <a:pt x="127" y="149"/>
                  </a:lnTo>
                  <a:lnTo>
                    <a:pt x="130" y="149"/>
                  </a:lnTo>
                  <a:lnTo>
                    <a:pt x="132" y="149"/>
                  </a:lnTo>
                  <a:lnTo>
                    <a:pt x="133" y="149"/>
                  </a:lnTo>
                  <a:lnTo>
                    <a:pt x="135" y="149"/>
                  </a:lnTo>
                  <a:lnTo>
                    <a:pt x="136" y="149"/>
                  </a:lnTo>
                  <a:lnTo>
                    <a:pt x="138" y="149"/>
                  </a:lnTo>
                  <a:lnTo>
                    <a:pt x="140" y="149"/>
                  </a:lnTo>
                  <a:lnTo>
                    <a:pt x="142" y="149"/>
                  </a:lnTo>
                  <a:lnTo>
                    <a:pt x="143" y="149"/>
                  </a:lnTo>
                  <a:lnTo>
                    <a:pt x="146" y="149"/>
                  </a:lnTo>
                  <a:lnTo>
                    <a:pt x="148" y="149"/>
                  </a:lnTo>
                  <a:lnTo>
                    <a:pt x="149" y="149"/>
                  </a:lnTo>
                  <a:lnTo>
                    <a:pt x="152" y="149"/>
                  </a:lnTo>
                  <a:lnTo>
                    <a:pt x="155" y="149"/>
                  </a:lnTo>
                  <a:lnTo>
                    <a:pt x="157" y="148"/>
                  </a:lnTo>
                  <a:lnTo>
                    <a:pt x="160" y="148"/>
                  </a:lnTo>
                  <a:lnTo>
                    <a:pt x="163" y="148"/>
                  </a:lnTo>
                  <a:lnTo>
                    <a:pt x="166" y="147"/>
                  </a:lnTo>
                  <a:lnTo>
                    <a:pt x="170" y="147"/>
                  </a:lnTo>
                  <a:lnTo>
                    <a:pt x="173" y="145"/>
                  </a:lnTo>
                  <a:lnTo>
                    <a:pt x="176" y="144"/>
                  </a:lnTo>
                  <a:lnTo>
                    <a:pt x="179" y="144"/>
                  </a:lnTo>
                  <a:lnTo>
                    <a:pt x="182" y="143"/>
                  </a:lnTo>
                  <a:lnTo>
                    <a:pt x="186" y="141"/>
                  </a:lnTo>
                  <a:lnTo>
                    <a:pt x="188" y="140"/>
                  </a:lnTo>
                  <a:lnTo>
                    <a:pt x="191" y="138"/>
                  </a:lnTo>
                  <a:lnTo>
                    <a:pt x="192" y="137"/>
                  </a:lnTo>
                  <a:lnTo>
                    <a:pt x="195" y="136"/>
                  </a:lnTo>
                  <a:lnTo>
                    <a:pt x="197" y="136"/>
                  </a:lnTo>
                  <a:lnTo>
                    <a:pt x="197" y="134"/>
                  </a:lnTo>
                  <a:lnTo>
                    <a:pt x="198" y="133"/>
                  </a:lnTo>
                  <a:lnTo>
                    <a:pt x="200" y="133"/>
                  </a:lnTo>
                  <a:lnTo>
                    <a:pt x="200" y="132"/>
                  </a:lnTo>
                  <a:lnTo>
                    <a:pt x="198" y="132"/>
                  </a:lnTo>
                  <a:lnTo>
                    <a:pt x="198" y="132"/>
                  </a:lnTo>
                  <a:lnTo>
                    <a:pt x="198" y="132"/>
                  </a:lnTo>
                  <a:lnTo>
                    <a:pt x="197" y="132"/>
                  </a:lnTo>
                  <a:lnTo>
                    <a:pt x="195" y="132"/>
                  </a:lnTo>
                  <a:lnTo>
                    <a:pt x="195" y="132"/>
                  </a:lnTo>
                  <a:lnTo>
                    <a:pt x="194" y="133"/>
                  </a:lnTo>
                  <a:lnTo>
                    <a:pt x="191" y="133"/>
                  </a:lnTo>
                  <a:lnTo>
                    <a:pt x="189" y="133"/>
                  </a:lnTo>
                  <a:lnTo>
                    <a:pt x="188" y="133"/>
                  </a:lnTo>
                  <a:lnTo>
                    <a:pt x="186" y="134"/>
                  </a:lnTo>
                  <a:lnTo>
                    <a:pt x="185" y="134"/>
                  </a:lnTo>
                  <a:lnTo>
                    <a:pt x="182" y="134"/>
                  </a:lnTo>
                  <a:lnTo>
                    <a:pt x="180" y="136"/>
                  </a:lnTo>
                  <a:lnTo>
                    <a:pt x="177" y="136"/>
                  </a:lnTo>
                  <a:lnTo>
                    <a:pt x="176" y="136"/>
                  </a:lnTo>
                  <a:lnTo>
                    <a:pt x="173" y="136"/>
                  </a:lnTo>
                  <a:lnTo>
                    <a:pt x="172" y="136"/>
                  </a:lnTo>
                  <a:lnTo>
                    <a:pt x="170" y="137"/>
                  </a:lnTo>
                  <a:lnTo>
                    <a:pt x="169" y="137"/>
                  </a:lnTo>
                  <a:lnTo>
                    <a:pt x="167" y="137"/>
                  </a:lnTo>
                  <a:lnTo>
                    <a:pt x="167" y="137"/>
                  </a:lnTo>
                  <a:lnTo>
                    <a:pt x="166" y="137"/>
                  </a:lnTo>
                  <a:lnTo>
                    <a:pt x="164" y="137"/>
                  </a:lnTo>
                  <a:lnTo>
                    <a:pt x="163" y="137"/>
                  </a:lnTo>
                  <a:lnTo>
                    <a:pt x="163" y="137"/>
                  </a:lnTo>
                  <a:lnTo>
                    <a:pt x="161" y="137"/>
                  </a:lnTo>
                  <a:lnTo>
                    <a:pt x="160" y="137"/>
                  </a:lnTo>
                  <a:lnTo>
                    <a:pt x="158" y="138"/>
                  </a:lnTo>
                  <a:lnTo>
                    <a:pt x="157" y="138"/>
                  </a:lnTo>
                  <a:lnTo>
                    <a:pt x="155" y="138"/>
                  </a:lnTo>
                  <a:lnTo>
                    <a:pt x="154" y="138"/>
                  </a:lnTo>
                  <a:lnTo>
                    <a:pt x="149" y="138"/>
                  </a:lnTo>
                  <a:lnTo>
                    <a:pt x="148" y="138"/>
                  </a:lnTo>
                  <a:lnTo>
                    <a:pt x="145" y="137"/>
                  </a:lnTo>
                  <a:lnTo>
                    <a:pt x="142" y="137"/>
                  </a:lnTo>
                  <a:lnTo>
                    <a:pt x="140" y="137"/>
                  </a:lnTo>
                  <a:lnTo>
                    <a:pt x="138" y="137"/>
                  </a:lnTo>
                  <a:lnTo>
                    <a:pt x="136" y="137"/>
                  </a:lnTo>
                  <a:lnTo>
                    <a:pt x="133" y="137"/>
                  </a:lnTo>
                  <a:lnTo>
                    <a:pt x="132" y="137"/>
                  </a:lnTo>
                  <a:lnTo>
                    <a:pt x="130" y="137"/>
                  </a:lnTo>
                  <a:lnTo>
                    <a:pt x="127" y="137"/>
                  </a:lnTo>
                  <a:lnTo>
                    <a:pt x="127" y="137"/>
                  </a:lnTo>
                  <a:lnTo>
                    <a:pt x="124" y="137"/>
                  </a:lnTo>
                  <a:lnTo>
                    <a:pt x="123" y="137"/>
                  </a:lnTo>
                  <a:lnTo>
                    <a:pt x="121" y="137"/>
                  </a:lnTo>
                  <a:lnTo>
                    <a:pt x="120" y="137"/>
                  </a:lnTo>
                  <a:lnTo>
                    <a:pt x="118" y="137"/>
                  </a:lnTo>
                  <a:lnTo>
                    <a:pt x="117" y="136"/>
                  </a:lnTo>
                  <a:lnTo>
                    <a:pt x="115" y="136"/>
                  </a:lnTo>
                  <a:lnTo>
                    <a:pt x="114" y="136"/>
                  </a:lnTo>
                  <a:lnTo>
                    <a:pt x="112" y="136"/>
                  </a:lnTo>
                  <a:lnTo>
                    <a:pt x="109" y="136"/>
                  </a:lnTo>
                  <a:lnTo>
                    <a:pt x="108" y="136"/>
                  </a:lnTo>
                  <a:lnTo>
                    <a:pt x="106" y="134"/>
                  </a:lnTo>
                  <a:lnTo>
                    <a:pt x="105" y="134"/>
                  </a:lnTo>
                  <a:lnTo>
                    <a:pt x="102" y="134"/>
                  </a:lnTo>
                  <a:lnTo>
                    <a:pt x="101" y="134"/>
                  </a:lnTo>
                  <a:lnTo>
                    <a:pt x="98" y="133"/>
                  </a:lnTo>
                  <a:lnTo>
                    <a:pt x="96" y="133"/>
                  </a:lnTo>
                  <a:lnTo>
                    <a:pt x="93" y="132"/>
                  </a:lnTo>
                  <a:lnTo>
                    <a:pt x="90" y="132"/>
                  </a:lnTo>
                  <a:lnTo>
                    <a:pt x="87" y="132"/>
                  </a:lnTo>
                  <a:lnTo>
                    <a:pt x="86" y="130"/>
                  </a:lnTo>
                  <a:lnTo>
                    <a:pt x="83" y="130"/>
                  </a:lnTo>
                  <a:lnTo>
                    <a:pt x="81" y="130"/>
                  </a:lnTo>
                  <a:lnTo>
                    <a:pt x="80" y="129"/>
                  </a:lnTo>
                  <a:lnTo>
                    <a:pt x="78" y="129"/>
                  </a:lnTo>
                  <a:lnTo>
                    <a:pt x="77" y="129"/>
                  </a:lnTo>
                  <a:lnTo>
                    <a:pt x="75" y="129"/>
                  </a:lnTo>
                  <a:lnTo>
                    <a:pt x="74" y="127"/>
                  </a:lnTo>
                  <a:lnTo>
                    <a:pt x="72" y="127"/>
                  </a:lnTo>
                  <a:lnTo>
                    <a:pt x="71" y="127"/>
                  </a:lnTo>
                  <a:lnTo>
                    <a:pt x="70" y="127"/>
                  </a:lnTo>
                  <a:lnTo>
                    <a:pt x="68" y="127"/>
                  </a:lnTo>
                  <a:lnTo>
                    <a:pt x="67" y="126"/>
                  </a:lnTo>
                  <a:lnTo>
                    <a:pt x="67" y="126"/>
                  </a:lnTo>
                  <a:lnTo>
                    <a:pt x="65" y="126"/>
                  </a:lnTo>
                  <a:lnTo>
                    <a:pt x="64" y="126"/>
                  </a:lnTo>
                  <a:lnTo>
                    <a:pt x="64" y="125"/>
                  </a:lnTo>
                  <a:lnTo>
                    <a:pt x="62" y="125"/>
                  </a:lnTo>
                  <a:lnTo>
                    <a:pt x="61" y="125"/>
                  </a:lnTo>
                  <a:lnTo>
                    <a:pt x="59" y="123"/>
                  </a:lnTo>
                  <a:lnTo>
                    <a:pt x="58" y="123"/>
                  </a:lnTo>
                  <a:lnTo>
                    <a:pt x="58" y="123"/>
                  </a:lnTo>
                  <a:lnTo>
                    <a:pt x="56" y="123"/>
                  </a:lnTo>
                  <a:lnTo>
                    <a:pt x="55" y="122"/>
                  </a:lnTo>
                  <a:lnTo>
                    <a:pt x="53" y="122"/>
                  </a:lnTo>
                  <a:lnTo>
                    <a:pt x="52" y="121"/>
                  </a:lnTo>
                  <a:lnTo>
                    <a:pt x="50" y="121"/>
                  </a:lnTo>
                  <a:lnTo>
                    <a:pt x="49" y="119"/>
                  </a:lnTo>
                  <a:lnTo>
                    <a:pt x="47" y="119"/>
                  </a:lnTo>
                  <a:lnTo>
                    <a:pt x="46" y="118"/>
                  </a:lnTo>
                  <a:lnTo>
                    <a:pt x="44" y="118"/>
                  </a:lnTo>
                  <a:lnTo>
                    <a:pt x="41" y="116"/>
                  </a:lnTo>
                  <a:lnTo>
                    <a:pt x="40" y="115"/>
                  </a:lnTo>
                  <a:lnTo>
                    <a:pt x="40" y="115"/>
                  </a:lnTo>
                  <a:lnTo>
                    <a:pt x="38" y="115"/>
                  </a:lnTo>
                  <a:lnTo>
                    <a:pt x="38" y="115"/>
                  </a:lnTo>
                  <a:lnTo>
                    <a:pt x="37" y="115"/>
                  </a:lnTo>
                  <a:lnTo>
                    <a:pt x="35" y="114"/>
                  </a:lnTo>
                  <a:lnTo>
                    <a:pt x="35" y="114"/>
                  </a:lnTo>
                  <a:lnTo>
                    <a:pt x="35" y="114"/>
                  </a:lnTo>
                  <a:lnTo>
                    <a:pt x="34" y="114"/>
                  </a:lnTo>
                  <a:lnTo>
                    <a:pt x="34" y="112"/>
                  </a:lnTo>
                  <a:lnTo>
                    <a:pt x="34" y="112"/>
                  </a:lnTo>
                  <a:lnTo>
                    <a:pt x="33" y="112"/>
                  </a:lnTo>
                  <a:lnTo>
                    <a:pt x="33" y="111"/>
                  </a:lnTo>
                  <a:lnTo>
                    <a:pt x="31" y="111"/>
                  </a:lnTo>
                  <a:lnTo>
                    <a:pt x="31" y="111"/>
                  </a:lnTo>
                  <a:lnTo>
                    <a:pt x="31" y="110"/>
                  </a:lnTo>
                  <a:lnTo>
                    <a:pt x="31" y="108"/>
                  </a:lnTo>
                  <a:lnTo>
                    <a:pt x="30" y="107"/>
                  </a:lnTo>
                  <a:lnTo>
                    <a:pt x="30" y="107"/>
                  </a:lnTo>
                  <a:lnTo>
                    <a:pt x="30" y="107"/>
                  </a:lnTo>
                  <a:lnTo>
                    <a:pt x="30" y="105"/>
                  </a:lnTo>
                  <a:lnTo>
                    <a:pt x="30" y="104"/>
                  </a:lnTo>
                  <a:lnTo>
                    <a:pt x="30" y="104"/>
                  </a:lnTo>
                  <a:lnTo>
                    <a:pt x="30" y="103"/>
                  </a:lnTo>
                  <a:lnTo>
                    <a:pt x="30" y="103"/>
                  </a:lnTo>
                  <a:lnTo>
                    <a:pt x="30" y="101"/>
                  </a:lnTo>
                  <a:lnTo>
                    <a:pt x="30" y="101"/>
                  </a:lnTo>
                  <a:lnTo>
                    <a:pt x="31" y="100"/>
                  </a:lnTo>
                  <a:lnTo>
                    <a:pt x="31" y="100"/>
                  </a:lnTo>
                  <a:lnTo>
                    <a:pt x="31" y="99"/>
                  </a:lnTo>
                  <a:lnTo>
                    <a:pt x="31" y="97"/>
                  </a:lnTo>
                  <a:lnTo>
                    <a:pt x="31" y="97"/>
                  </a:lnTo>
                  <a:lnTo>
                    <a:pt x="33" y="95"/>
                  </a:lnTo>
                  <a:lnTo>
                    <a:pt x="33" y="95"/>
                  </a:lnTo>
                  <a:lnTo>
                    <a:pt x="34" y="93"/>
                  </a:lnTo>
                  <a:lnTo>
                    <a:pt x="34" y="92"/>
                  </a:lnTo>
                  <a:lnTo>
                    <a:pt x="34" y="90"/>
                  </a:lnTo>
                  <a:lnTo>
                    <a:pt x="35" y="90"/>
                  </a:lnTo>
                  <a:lnTo>
                    <a:pt x="35" y="89"/>
                  </a:lnTo>
                  <a:lnTo>
                    <a:pt x="35" y="88"/>
                  </a:lnTo>
                  <a:lnTo>
                    <a:pt x="37" y="88"/>
                  </a:lnTo>
                  <a:lnTo>
                    <a:pt x="37" y="86"/>
                  </a:lnTo>
                  <a:lnTo>
                    <a:pt x="38" y="86"/>
                  </a:lnTo>
                  <a:lnTo>
                    <a:pt x="40" y="85"/>
                  </a:lnTo>
                  <a:lnTo>
                    <a:pt x="40" y="85"/>
                  </a:lnTo>
                  <a:lnTo>
                    <a:pt x="41" y="84"/>
                  </a:lnTo>
                  <a:lnTo>
                    <a:pt x="43" y="82"/>
                  </a:lnTo>
                  <a:lnTo>
                    <a:pt x="43" y="81"/>
                  </a:lnTo>
                  <a:lnTo>
                    <a:pt x="44" y="79"/>
                  </a:lnTo>
                  <a:lnTo>
                    <a:pt x="47" y="77"/>
                  </a:lnTo>
                  <a:lnTo>
                    <a:pt x="49" y="75"/>
                  </a:lnTo>
                  <a:lnTo>
                    <a:pt x="50" y="74"/>
                  </a:lnTo>
                  <a:lnTo>
                    <a:pt x="52" y="73"/>
                  </a:lnTo>
                  <a:lnTo>
                    <a:pt x="53" y="71"/>
                  </a:lnTo>
                  <a:lnTo>
                    <a:pt x="55" y="70"/>
                  </a:lnTo>
                  <a:lnTo>
                    <a:pt x="56" y="68"/>
                  </a:lnTo>
                  <a:lnTo>
                    <a:pt x="56" y="68"/>
                  </a:lnTo>
                  <a:lnTo>
                    <a:pt x="58" y="67"/>
                  </a:lnTo>
                  <a:lnTo>
                    <a:pt x="59" y="66"/>
                  </a:lnTo>
                  <a:lnTo>
                    <a:pt x="61" y="64"/>
                  </a:lnTo>
                  <a:lnTo>
                    <a:pt x="62" y="64"/>
                  </a:lnTo>
                  <a:lnTo>
                    <a:pt x="62" y="63"/>
                  </a:lnTo>
                  <a:lnTo>
                    <a:pt x="64" y="62"/>
                  </a:lnTo>
                  <a:lnTo>
                    <a:pt x="65" y="62"/>
                  </a:lnTo>
                  <a:lnTo>
                    <a:pt x="67" y="60"/>
                  </a:lnTo>
                  <a:lnTo>
                    <a:pt x="68" y="60"/>
                  </a:lnTo>
                  <a:lnTo>
                    <a:pt x="68" y="59"/>
                  </a:lnTo>
                  <a:lnTo>
                    <a:pt x="70" y="59"/>
                  </a:lnTo>
                  <a:lnTo>
                    <a:pt x="71" y="57"/>
                  </a:lnTo>
                  <a:lnTo>
                    <a:pt x="72" y="56"/>
                  </a:lnTo>
                  <a:lnTo>
                    <a:pt x="74" y="56"/>
                  </a:lnTo>
                  <a:lnTo>
                    <a:pt x="75" y="55"/>
                  </a:lnTo>
                  <a:lnTo>
                    <a:pt x="77" y="53"/>
                  </a:lnTo>
                  <a:lnTo>
                    <a:pt x="78" y="53"/>
                  </a:lnTo>
                  <a:lnTo>
                    <a:pt x="80" y="52"/>
                  </a:lnTo>
                  <a:lnTo>
                    <a:pt x="81" y="51"/>
                  </a:lnTo>
                  <a:lnTo>
                    <a:pt x="83" y="49"/>
                  </a:lnTo>
                  <a:lnTo>
                    <a:pt x="86" y="48"/>
                  </a:lnTo>
                  <a:lnTo>
                    <a:pt x="87" y="46"/>
                  </a:lnTo>
                  <a:lnTo>
                    <a:pt x="90" y="45"/>
                  </a:lnTo>
                  <a:lnTo>
                    <a:pt x="93" y="44"/>
                  </a:lnTo>
                  <a:lnTo>
                    <a:pt x="95" y="42"/>
                  </a:lnTo>
                  <a:lnTo>
                    <a:pt x="98" y="41"/>
                  </a:lnTo>
                  <a:lnTo>
                    <a:pt x="99" y="40"/>
                  </a:lnTo>
                  <a:lnTo>
                    <a:pt x="102" y="38"/>
                  </a:lnTo>
                  <a:lnTo>
                    <a:pt x="104" y="37"/>
                  </a:lnTo>
                  <a:lnTo>
                    <a:pt x="105" y="35"/>
                  </a:lnTo>
                  <a:lnTo>
                    <a:pt x="106" y="35"/>
                  </a:lnTo>
                  <a:lnTo>
                    <a:pt x="108" y="34"/>
                  </a:lnTo>
                  <a:lnTo>
                    <a:pt x="109" y="33"/>
                  </a:lnTo>
                  <a:lnTo>
                    <a:pt x="112" y="33"/>
                  </a:lnTo>
                  <a:lnTo>
                    <a:pt x="114" y="31"/>
                  </a:lnTo>
                  <a:lnTo>
                    <a:pt x="117" y="31"/>
                  </a:lnTo>
                  <a:lnTo>
                    <a:pt x="118" y="30"/>
                  </a:lnTo>
                  <a:lnTo>
                    <a:pt x="121" y="29"/>
                  </a:lnTo>
                  <a:lnTo>
                    <a:pt x="124" y="27"/>
                  </a:lnTo>
                  <a:lnTo>
                    <a:pt x="127" y="27"/>
                  </a:lnTo>
                  <a:lnTo>
                    <a:pt x="130" y="26"/>
                  </a:lnTo>
                  <a:lnTo>
                    <a:pt x="133" y="26"/>
                  </a:lnTo>
                  <a:lnTo>
                    <a:pt x="135" y="24"/>
                  </a:lnTo>
                  <a:lnTo>
                    <a:pt x="138" y="24"/>
                  </a:lnTo>
                  <a:lnTo>
                    <a:pt x="139" y="24"/>
                  </a:lnTo>
                  <a:lnTo>
                    <a:pt x="140" y="23"/>
                  </a:lnTo>
                  <a:lnTo>
                    <a:pt x="143" y="23"/>
                  </a:lnTo>
                  <a:lnTo>
                    <a:pt x="145" y="23"/>
                  </a:lnTo>
                  <a:lnTo>
                    <a:pt x="146" y="23"/>
                  </a:lnTo>
                  <a:lnTo>
                    <a:pt x="148" y="23"/>
                  </a:lnTo>
                  <a:lnTo>
                    <a:pt x="149" y="23"/>
                  </a:lnTo>
                  <a:lnTo>
                    <a:pt x="151" y="23"/>
                  </a:lnTo>
                  <a:lnTo>
                    <a:pt x="154" y="23"/>
                  </a:lnTo>
                  <a:lnTo>
                    <a:pt x="155" y="23"/>
                  </a:lnTo>
                  <a:lnTo>
                    <a:pt x="157" y="23"/>
                  </a:lnTo>
                  <a:lnTo>
                    <a:pt x="158" y="23"/>
                  </a:lnTo>
                  <a:lnTo>
                    <a:pt x="158" y="23"/>
                  </a:lnTo>
                  <a:lnTo>
                    <a:pt x="160" y="23"/>
                  </a:lnTo>
                  <a:lnTo>
                    <a:pt x="160" y="23"/>
                  </a:lnTo>
                  <a:lnTo>
                    <a:pt x="161" y="23"/>
                  </a:lnTo>
                  <a:lnTo>
                    <a:pt x="163" y="23"/>
                  </a:lnTo>
                  <a:lnTo>
                    <a:pt x="163" y="23"/>
                  </a:lnTo>
                  <a:lnTo>
                    <a:pt x="164" y="22"/>
                  </a:lnTo>
                  <a:lnTo>
                    <a:pt x="166" y="22"/>
                  </a:lnTo>
                  <a:lnTo>
                    <a:pt x="167" y="22"/>
                  </a:lnTo>
                  <a:lnTo>
                    <a:pt x="167" y="22"/>
                  </a:lnTo>
                  <a:lnTo>
                    <a:pt x="169" y="22"/>
                  </a:lnTo>
                  <a:lnTo>
                    <a:pt x="172" y="22"/>
                  </a:lnTo>
                  <a:lnTo>
                    <a:pt x="173" y="22"/>
                  </a:lnTo>
                  <a:lnTo>
                    <a:pt x="175" y="22"/>
                  </a:lnTo>
                  <a:lnTo>
                    <a:pt x="177" y="22"/>
                  </a:lnTo>
                  <a:lnTo>
                    <a:pt x="179" y="20"/>
                  </a:lnTo>
                  <a:lnTo>
                    <a:pt x="179" y="20"/>
                  </a:lnTo>
                  <a:lnTo>
                    <a:pt x="180" y="20"/>
                  </a:lnTo>
                  <a:lnTo>
                    <a:pt x="182" y="20"/>
                  </a:lnTo>
                  <a:lnTo>
                    <a:pt x="182" y="20"/>
                  </a:lnTo>
                  <a:lnTo>
                    <a:pt x="183" y="19"/>
                  </a:lnTo>
                  <a:lnTo>
                    <a:pt x="183" y="19"/>
                  </a:lnTo>
                  <a:lnTo>
                    <a:pt x="185" y="19"/>
                  </a:lnTo>
                  <a:lnTo>
                    <a:pt x="186" y="18"/>
                  </a:lnTo>
                  <a:lnTo>
                    <a:pt x="186" y="18"/>
                  </a:lnTo>
                  <a:lnTo>
                    <a:pt x="186" y="18"/>
                  </a:lnTo>
                  <a:lnTo>
                    <a:pt x="188" y="18"/>
                  </a:lnTo>
                  <a:lnTo>
                    <a:pt x="188" y="16"/>
                  </a:lnTo>
                  <a:lnTo>
                    <a:pt x="189" y="15"/>
                  </a:lnTo>
                  <a:lnTo>
                    <a:pt x="189" y="15"/>
                  </a:lnTo>
                  <a:lnTo>
                    <a:pt x="189" y="13"/>
                  </a:lnTo>
                  <a:lnTo>
                    <a:pt x="191" y="13"/>
                  </a:lnTo>
                  <a:lnTo>
                    <a:pt x="191" y="13"/>
                  </a:lnTo>
                  <a:lnTo>
                    <a:pt x="191" y="12"/>
                  </a:lnTo>
                  <a:lnTo>
                    <a:pt x="191" y="12"/>
                  </a:lnTo>
                  <a:lnTo>
                    <a:pt x="191" y="11"/>
                  </a:lnTo>
                  <a:lnTo>
                    <a:pt x="191" y="11"/>
                  </a:lnTo>
                  <a:lnTo>
                    <a:pt x="191" y="11"/>
                  </a:lnTo>
                  <a:lnTo>
                    <a:pt x="191" y="9"/>
                  </a:lnTo>
                  <a:lnTo>
                    <a:pt x="191" y="9"/>
                  </a:lnTo>
                  <a:lnTo>
                    <a:pt x="191" y="9"/>
                  </a:lnTo>
                  <a:lnTo>
                    <a:pt x="191" y="9"/>
                  </a:lnTo>
                  <a:lnTo>
                    <a:pt x="191" y="8"/>
                  </a:lnTo>
                  <a:lnTo>
                    <a:pt x="189" y="8"/>
                  </a:lnTo>
                  <a:lnTo>
                    <a:pt x="189" y="7"/>
                  </a:lnTo>
                  <a:lnTo>
                    <a:pt x="189" y="7"/>
                  </a:lnTo>
                  <a:lnTo>
                    <a:pt x="189" y="5"/>
                  </a:lnTo>
                  <a:lnTo>
                    <a:pt x="189" y="5"/>
                  </a:lnTo>
                  <a:lnTo>
                    <a:pt x="188" y="5"/>
                  </a:lnTo>
                  <a:lnTo>
                    <a:pt x="188" y="5"/>
                  </a:lnTo>
                  <a:lnTo>
                    <a:pt x="188" y="5"/>
                  </a:lnTo>
                  <a:lnTo>
                    <a:pt x="188" y="4"/>
                  </a:lnTo>
                  <a:lnTo>
                    <a:pt x="186" y="4"/>
                  </a:lnTo>
                  <a:lnTo>
                    <a:pt x="186" y="4"/>
                  </a:lnTo>
                  <a:lnTo>
                    <a:pt x="186" y="4"/>
                  </a:lnTo>
                  <a:lnTo>
                    <a:pt x="186" y="4"/>
                  </a:lnTo>
                  <a:lnTo>
                    <a:pt x="186" y="2"/>
                  </a:lnTo>
                  <a:lnTo>
                    <a:pt x="185" y="2"/>
                  </a:lnTo>
                  <a:lnTo>
                    <a:pt x="185" y="2"/>
                  </a:lnTo>
                  <a:lnTo>
                    <a:pt x="185" y="2"/>
                  </a:lnTo>
                  <a:lnTo>
                    <a:pt x="185" y="2"/>
                  </a:lnTo>
                  <a:lnTo>
                    <a:pt x="185" y="2"/>
                  </a:lnTo>
                  <a:lnTo>
                    <a:pt x="183" y="2"/>
                  </a:lnTo>
                  <a:lnTo>
                    <a:pt x="183" y="2"/>
                  </a:lnTo>
                  <a:lnTo>
                    <a:pt x="183" y="2"/>
                  </a:lnTo>
                  <a:lnTo>
                    <a:pt x="183" y="2"/>
                  </a:lnTo>
                  <a:lnTo>
                    <a:pt x="183" y="2"/>
                  </a:lnTo>
                  <a:lnTo>
                    <a:pt x="183" y="2"/>
                  </a:lnTo>
                  <a:lnTo>
                    <a:pt x="183" y="2"/>
                  </a:lnTo>
                  <a:lnTo>
                    <a:pt x="183" y="2"/>
                  </a:lnTo>
                  <a:lnTo>
                    <a:pt x="183" y="2"/>
                  </a:lnTo>
                  <a:lnTo>
                    <a:pt x="183" y="2"/>
                  </a:lnTo>
                  <a:lnTo>
                    <a:pt x="183" y="2"/>
                  </a:lnTo>
                  <a:lnTo>
                    <a:pt x="183" y="2"/>
                  </a:lnTo>
                  <a:lnTo>
                    <a:pt x="183" y="2"/>
                  </a:lnTo>
                  <a:lnTo>
                    <a:pt x="183" y="2"/>
                  </a:lnTo>
                  <a:lnTo>
                    <a:pt x="183" y="2"/>
                  </a:lnTo>
                  <a:lnTo>
                    <a:pt x="183" y="2"/>
                  </a:lnTo>
                  <a:lnTo>
                    <a:pt x="183" y="2"/>
                  </a:lnTo>
                  <a:lnTo>
                    <a:pt x="183" y="2"/>
                  </a:lnTo>
                  <a:lnTo>
                    <a:pt x="183" y="1"/>
                  </a:lnTo>
                  <a:lnTo>
                    <a:pt x="182" y="1"/>
                  </a:lnTo>
                  <a:lnTo>
                    <a:pt x="182" y="1"/>
                  </a:lnTo>
                  <a:lnTo>
                    <a:pt x="182" y="1"/>
                  </a:lnTo>
                  <a:lnTo>
                    <a:pt x="182" y="1"/>
                  </a:lnTo>
                  <a:lnTo>
                    <a:pt x="180" y="1"/>
                  </a:lnTo>
                  <a:lnTo>
                    <a:pt x="180" y="1"/>
                  </a:lnTo>
                  <a:lnTo>
                    <a:pt x="180" y="1"/>
                  </a:lnTo>
                  <a:lnTo>
                    <a:pt x="179" y="1"/>
                  </a:lnTo>
                  <a:lnTo>
                    <a:pt x="179" y="1"/>
                  </a:lnTo>
                  <a:lnTo>
                    <a:pt x="177" y="1"/>
                  </a:lnTo>
                  <a:lnTo>
                    <a:pt x="177" y="1"/>
                  </a:lnTo>
                  <a:lnTo>
                    <a:pt x="176" y="0"/>
                  </a:lnTo>
                  <a:lnTo>
                    <a:pt x="176" y="0"/>
                  </a:lnTo>
                  <a:lnTo>
                    <a:pt x="175" y="0"/>
                  </a:lnTo>
                  <a:lnTo>
                    <a:pt x="175" y="0"/>
                  </a:lnTo>
                  <a:close/>
                </a:path>
              </a:pathLst>
            </a:custGeom>
            <a:solidFill>
              <a:srgbClr val="33CCFF"/>
            </a:solidFill>
            <a:ln w="9525">
              <a:noFill/>
              <a:round/>
              <a:headEnd/>
              <a:tailEnd/>
            </a:ln>
          </p:spPr>
          <p:txBody>
            <a:bodyPr/>
            <a:lstStyle/>
            <a:p>
              <a:endParaRPr lang="fr-FR"/>
            </a:p>
          </p:txBody>
        </p:sp>
        <p:sp>
          <p:nvSpPr>
            <p:cNvPr id="1043" name="Freeform 19"/>
            <p:cNvSpPr>
              <a:spLocks/>
            </p:cNvSpPr>
            <p:nvPr/>
          </p:nvSpPr>
          <p:spPr bwMode="auto">
            <a:xfrm>
              <a:off x="4265" y="2571"/>
              <a:ext cx="202" cy="198"/>
            </a:xfrm>
            <a:custGeom>
              <a:avLst/>
              <a:gdLst/>
              <a:ahLst/>
              <a:cxnLst>
                <a:cxn ang="0">
                  <a:pos x="125" y="14"/>
                </a:cxn>
                <a:cxn ang="0">
                  <a:pos x="138" y="16"/>
                </a:cxn>
                <a:cxn ang="0">
                  <a:pos x="148" y="25"/>
                </a:cxn>
                <a:cxn ang="0">
                  <a:pos x="157" y="33"/>
                </a:cxn>
                <a:cxn ang="0">
                  <a:pos x="166" y="44"/>
                </a:cxn>
                <a:cxn ang="0">
                  <a:pos x="172" y="55"/>
                </a:cxn>
                <a:cxn ang="0">
                  <a:pos x="175" y="67"/>
                </a:cxn>
                <a:cxn ang="0">
                  <a:pos x="176" y="78"/>
                </a:cxn>
                <a:cxn ang="0">
                  <a:pos x="176" y="88"/>
                </a:cxn>
                <a:cxn ang="0">
                  <a:pos x="176" y="100"/>
                </a:cxn>
                <a:cxn ang="0">
                  <a:pos x="172" y="121"/>
                </a:cxn>
                <a:cxn ang="0">
                  <a:pos x="162" y="137"/>
                </a:cxn>
                <a:cxn ang="0">
                  <a:pos x="151" y="151"/>
                </a:cxn>
                <a:cxn ang="0">
                  <a:pos x="142" y="157"/>
                </a:cxn>
                <a:cxn ang="0">
                  <a:pos x="132" y="162"/>
                </a:cxn>
                <a:cxn ang="0">
                  <a:pos x="117" y="168"/>
                </a:cxn>
                <a:cxn ang="0">
                  <a:pos x="101" y="173"/>
                </a:cxn>
                <a:cxn ang="0">
                  <a:pos x="89" y="177"/>
                </a:cxn>
                <a:cxn ang="0">
                  <a:pos x="79" y="179"/>
                </a:cxn>
                <a:cxn ang="0">
                  <a:pos x="64" y="181"/>
                </a:cxn>
                <a:cxn ang="0">
                  <a:pos x="45" y="185"/>
                </a:cxn>
                <a:cxn ang="0">
                  <a:pos x="30" y="188"/>
                </a:cxn>
                <a:cxn ang="0">
                  <a:pos x="11" y="190"/>
                </a:cxn>
                <a:cxn ang="0">
                  <a:pos x="0" y="191"/>
                </a:cxn>
                <a:cxn ang="0">
                  <a:pos x="3" y="194"/>
                </a:cxn>
                <a:cxn ang="0">
                  <a:pos x="14" y="196"/>
                </a:cxn>
                <a:cxn ang="0">
                  <a:pos x="26" y="198"/>
                </a:cxn>
                <a:cxn ang="0">
                  <a:pos x="34" y="198"/>
                </a:cxn>
                <a:cxn ang="0">
                  <a:pos x="49" y="198"/>
                </a:cxn>
                <a:cxn ang="0">
                  <a:pos x="61" y="198"/>
                </a:cxn>
                <a:cxn ang="0">
                  <a:pos x="70" y="195"/>
                </a:cxn>
                <a:cxn ang="0">
                  <a:pos x="85" y="194"/>
                </a:cxn>
                <a:cxn ang="0">
                  <a:pos x="107" y="188"/>
                </a:cxn>
                <a:cxn ang="0">
                  <a:pos x="128" y="181"/>
                </a:cxn>
                <a:cxn ang="0">
                  <a:pos x="148" y="173"/>
                </a:cxn>
                <a:cxn ang="0">
                  <a:pos x="165" y="162"/>
                </a:cxn>
                <a:cxn ang="0">
                  <a:pos x="178" y="150"/>
                </a:cxn>
                <a:cxn ang="0">
                  <a:pos x="188" y="137"/>
                </a:cxn>
                <a:cxn ang="0">
                  <a:pos x="194" y="126"/>
                </a:cxn>
                <a:cxn ang="0">
                  <a:pos x="199" y="118"/>
                </a:cxn>
                <a:cxn ang="0">
                  <a:pos x="200" y="107"/>
                </a:cxn>
                <a:cxn ang="0">
                  <a:pos x="202" y="92"/>
                </a:cxn>
                <a:cxn ang="0">
                  <a:pos x="202" y="77"/>
                </a:cxn>
                <a:cxn ang="0">
                  <a:pos x="200" y="66"/>
                </a:cxn>
                <a:cxn ang="0">
                  <a:pos x="197" y="56"/>
                </a:cxn>
                <a:cxn ang="0">
                  <a:pos x="191" y="44"/>
                </a:cxn>
                <a:cxn ang="0">
                  <a:pos x="181" y="26"/>
                </a:cxn>
                <a:cxn ang="0">
                  <a:pos x="166" y="15"/>
                </a:cxn>
                <a:cxn ang="0">
                  <a:pos x="153" y="5"/>
                </a:cxn>
                <a:cxn ang="0">
                  <a:pos x="139" y="1"/>
                </a:cxn>
                <a:cxn ang="0">
                  <a:pos x="132" y="0"/>
                </a:cxn>
                <a:cxn ang="0">
                  <a:pos x="126" y="0"/>
                </a:cxn>
                <a:cxn ang="0">
                  <a:pos x="122" y="0"/>
                </a:cxn>
                <a:cxn ang="0">
                  <a:pos x="120" y="0"/>
                </a:cxn>
                <a:cxn ang="0">
                  <a:pos x="119" y="0"/>
                </a:cxn>
                <a:cxn ang="0">
                  <a:pos x="119" y="0"/>
                </a:cxn>
                <a:cxn ang="0">
                  <a:pos x="117" y="4"/>
                </a:cxn>
                <a:cxn ang="0">
                  <a:pos x="116" y="8"/>
                </a:cxn>
              </a:cxnLst>
              <a:rect l="0" t="0" r="r" b="b"/>
              <a:pathLst>
                <a:path w="202" h="198">
                  <a:moveTo>
                    <a:pt x="117" y="8"/>
                  </a:moveTo>
                  <a:lnTo>
                    <a:pt x="117" y="10"/>
                  </a:lnTo>
                  <a:lnTo>
                    <a:pt x="117" y="11"/>
                  </a:lnTo>
                  <a:lnTo>
                    <a:pt x="119" y="12"/>
                  </a:lnTo>
                  <a:lnTo>
                    <a:pt x="120" y="12"/>
                  </a:lnTo>
                  <a:lnTo>
                    <a:pt x="122" y="12"/>
                  </a:lnTo>
                  <a:lnTo>
                    <a:pt x="123" y="14"/>
                  </a:lnTo>
                  <a:lnTo>
                    <a:pt x="125" y="14"/>
                  </a:lnTo>
                  <a:lnTo>
                    <a:pt x="126" y="14"/>
                  </a:lnTo>
                  <a:lnTo>
                    <a:pt x="126" y="14"/>
                  </a:lnTo>
                  <a:lnTo>
                    <a:pt x="129" y="15"/>
                  </a:lnTo>
                  <a:lnTo>
                    <a:pt x="131" y="15"/>
                  </a:lnTo>
                  <a:lnTo>
                    <a:pt x="132" y="15"/>
                  </a:lnTo>
                  <a:lnTo>
                    <a:pt x="133" y="16"/>
                  </a:lnTo>
                  <a:lnTo>
                    <a:pt x="135" y="16"/>
                  </a:lnTo>
                  <a:lnTo>
                    <a:pt x="138" y="16"/>
                  </a:lnTo>
                  <a:lnTo>
                    <a:pt x="139" y="18"/>
                  </a:lnTo>
                  <a:lnTo>
                    <a:pt x="141" y="19"/>
                  </a:lnTo>
                  <a:lnTo>
                    <a:pt x="144" y="21"/>
                  </a:lnTo>
                  <a:lnTo>
                    <a:pt x="144" y="22"/>
                  </a:lnTo>
                  <a:lnTo>
                    <a:pt x="145" y="22"/>
                  </a:lnTo>
                  <a:lnTo>
                    <a:pt x="147" y="23"/>
                  </a:lnTo>
                  <a:lnTo>
                    <a:pt x="148" y="23"/>
                  </a:lnTo>
                  <a:lnTo>
                    <a:pt x="148" y="25"/>
                  </a:lnTo>
                  <a:lnTo>
                    <a:pt x="150" y="25"/>
                  </a:lnTo>
                  <a:lnTo>
                    <a:pt x="151" y="26"/>
                  </a:lnTo>
                  <a:lnTo>
                    <a:pt x="153" y="27"/>
                  </a:lnTo>
                  <a:lnTo>
                    <a:pt x="153" y="27"/>
                  </a:lnTo>
                  <a:lnTo>
                    <a:pt x="154" y="29"/>
                  </a:lnTo>
                  <a:lnTo>
                    <a:pt x="154" y="30"/>
                  </a:lnTo>
                  <a:lnTo>
                    <a:pt x="156" y="32"/>
                  </a:lnTo>
                  <a:lnTo>
                    <a:pt x="157" y="33"/>
                  </a:lnTo>
                  <a:lnTo>
                    <a:pt x="159" y="34"/>
                  </a:lnTo>
                  <a:lnTo>
                    <a:pt x="160" y="36"/>
                  </a:lnTo>
                  <a:lnTo>
                    <a:pt x="162" y="38"/>
                  </a:lnTo>
                  <a:lnTo>
                    <a:pt x="162" y="38"/>
                  </a:lnTo>
                  <a:lnTo>
                    <a:pt x="163" y="40"/>
                  </a:lnTo>
                  <a:lnTo>
                    <a:pt x="165" y="41"/>
                  </a:lnTo>
                  <a:lnTo>
                    <a:pt x="166" y="43"/>
                  </a:lnTo>
                  <a:lnTo>
                    <a:pt x="166" y="44"/>
                  </a:lnTo>
                  <a:lnTo>
                    <a:pt x="166" y="44"/>
                  </a:lnTo>
                  <a:lnTo>
                    <a:pt x="168" y="45"/>
                  </a:lnTo>
                  <a:lnTo>
                    <a:pt x="168" y="47"/>
                  </a:lnTo>
                  <a:lnTo>
                    <a:pt x="169" y="48"/>
                  </a:lnTo>
                  <a:lnTo>
                    <a:pt x="169" y="49"/>
                  </a:lnTo>
                  <a:lnTo>
                    <a:pt x="170" y="51"/>
                  </a:lnTo>
                  <a:lnTo>
                    <a:pt x="170" y="52"/>
                  </a:lnTo>
                  <a:lnTo>
                    <a:pt x="172" y="55"/>
                  </a:lnTo>
                  <a:lnTo>
                    <a:pt x="172" y="56"/>
                  </a:lnTo>
                  <a:lnTo>
                    <a:pt x="172" y="58"/>
                  </a:lnTo>
                  <a:lnTo>
                    <a:pt x="173" y="60"/>
                  </a:lnTo>
                  <a:lnTo>
                    <a:pt x="173" y="62"/>
                  </a:lnTo>
                  <a:lnTo>
                    <a:pt x="173" y="63"/>
                  </a:lnTo>
                  <a:lnTo>
                    <a:pt x="175" y="65"/>
                  </a:lnTo>
                  <a:lnTo>
                    <a:pt x="175" y="66"/>
                  </a:lnTo>
                  <a:lnTo>
                    <a:pt x="175" y="67"/>
                  </a:lnTo>
                  <a:lnTo>
                    <a:pt x="175" y="69"/>
                  </a:lnTo>
                  <a:lnTo>
                    <a:pt x="176" y="70"/>
                  </a:lnTo>
                  <a:lnTo>
                    <a:pt x="176" y="71"/>
                  </a:lnTo>
                  <a:lnTo>
                    <a:pt x="176" y="73"/>
                  </a:lnTo>
                  <a:lnTo>
                    <a:pt x="176" y="74"/>
                  </a:lnTo>
                  <a:lnTo>
                    <a:pt x="176" y="76"/>
                  </a:lnTo>
                  <a:lnTo>
                    <a:pt x="176" y="77"/>
                  </a:lnTo>
                  <a:lnTo>
                    <a:pt x="176" y="78"/>
                  </a:lnTo>
                  <a:lnTo>
                    <a:pt x="176" y="80"/>
                  </a:lnTo>
                  <a:lnTo>
                    <a:pt x="176" y="80"/>
                  </a:lnTo>
                  <a:lnTo>
                    <a:pt x="176" y="81"/>
                  </a:lnTo>
                  <a:lnTo>
                    <a:pt x="176" y="82"/>
                  </a:lnTo>
                  <a:lnTo>
                    <a:pt x="176" y="84"/>
                  </a:lnTo>
                  <a:lnTo>
                    <a:pt x="176" y="85"/>
                  </a:lnTo>
                  <a:lnTo>
                    <a:pt x="176" y="87"/>
                  </a:lnTo>
                  <a:lnTo>
                    <a:pt x="176" y="88"/>
                  </a:lnTo>
                  <a:lnTo>
                    <a:pt x="176" y="89"/>
                  </a:lnTo>
                  <a:lnTo>
                    <a:pt x="176" y="91"/>
                  </a:lnTo>
                  <a:lnTo>
                    <a:pt x="176" y="92"/>
                  </a:lnTo>
                  <a:lnTo>
                    <a:pt x="176" y="93"/>
                  </a:lnTo>
                  <a:lnTo>
                    <a:pt x="176" y="95"/>
                  </a:lnTo>
                  <a:lnTo>
                    <a:pt x="176" y="98"/>
                  </a:lnTo>
                  <a:lnTo>
                    <a:pt x="176" y="99"/>
                  </a:lnTo>
                  <a:lnTo>
                    <a:pt x="176" y="100"/>
                  </a:lnTo>
                  <a:lnTo>
                    <a:pt x="175" y="103"/>
                  </a:lnTo>
                  <a:lnTo>
                    <a:pt x="175" y="106"/>
                  </a:lnTo>
                  <a:lnTo>
                    <a:pt x="175" y="110"/>
                  </a:lnTo>
                  <a:lnTo>
                    <a:pt x="173" y="113"/>
                  </a:lnTo>
                  <a:lnTo>
                    <a:pt x="173" y="115"/>
                  </a:lnTo>
                  <a:lnTo>
                    <a:pt x="173" y="117"/>
                  </a:lnTo>
                  <a:lnTo>
                    <a:pt x="172" y="119"/>
                  </a:lnTo>
                  <a:lnTo>
                    <a:pt x="172" y="121"/>
                  </a:lnTo>
                  <a:lnTo>
                    <a:pt x="172" y="124"/>
                  </a:lnTo>
                  <a:lnTo>
                    <a:pt x="170" y="125"/>
                  </a:lnTo>
                  <a:lnTo>
                    <a:pt x="169" y="126"/>
                  </a:lnTo>
                  <a:lnTo>
                    <a:pt x="169" y="129"/>
                  </a:lnTo>
                  <a:lnTo>
                    <a:pt x="168" y="130"/>
                  </a:lnTo>
                  <a:lnTo>
                    <a:pt x="166" y="133"/>
                  </a:lnTo>
                  <a:lnTo>
                    <a:pt x="165" y="135"/>
                  </a:lnTo>
                  <a:lnTo>
                    <a:pt x="162" y="137"/>
                  </a:lnTo>
                  <a:lnTo>
                    <a:pt x="160" y="140"/>
                  </a:lnTo>
                  <a:lnTo>
                    <a:pt x="159" y="141"/>
                  </a:lnTo>
                  <a:lnTo>
                    <a:pt x="157" y="144"/>
                  </a:lnTo>
                  <a:lnTo>
                    <a:pt x="156" y="146"/>
                  </a:lnTo>
                  <a:lnTo>
                    <a:pt x="154" y="147"/>
                  </a:lnTo>
                  <a:lnTo>
                    <a:pt x="153" y="148"/>
                  </a:lnTo>
                  <a:lnTo>
                    <a:pt x="153" y="150"/>
                  </a:lnTo>
                  <a:lnTo>
                    <a:pt x="151" y="151"/>
                  </a:lnTo>
                  <a:lnTo>
                    <a:pt x="150" y="151"/>
                  </a:lnTo>
                  <a:lnTo>
                    <a:pt x="148" y="152"/>
                  </a:lnTo>
                  <a:lnTo>
                    <a:pt x="148" y="154"/>
                  </a:lnTo>
                  <a:lnTo>
                    <a:pt x="147" y="154"/>
                  </a:lnTo>
                  <a:lnTo>
                    <a:pt x="145" y="155"/>
                  </a:lnTo>
                  <a:lnTo>
                    <a:pt x="144" y="157"/>
                  </a:lnTo>
                  <a:lnTo>
                    <a:pt x="144" y="157"/>
                  </a:lnTo>
                  <a:lnTo>
                    <a:pt x="142" y="157"/>
                  </a:lnTo>
                  <a:lnTo>
                    <a:pt x="141" y="158"/>
                  </a:lnTo>
                  <a:lnTo>
                    <a:pt x="139" y="158"/>
                  </a:lnTo>
                  <a:lnTo>
                    <a:pt x="138" y="159"/>
                  </a:lnTo>
                  <a:lnTo>
                    <a:pt x="136" y="159"/>
                  </a:lnTo>
                  <a:lnTo>
                    <a:pt x="135" y="161"/>
                  </a:lnTo>
                  <a:lnTo>
                    <a:pt x="135" y="161"/>
                  </a:lnTo>
                  <a:lnTo>
                    <a:pt x="133" y="161"/>
                  </a:lnTo>
                  <a:lnTo>
                    <a:pt x="132" y="162"/>
                  </a:lnTo>
                  <a:lnTo>
                    <a:pt x="131" y="162"/>
                  </a:lnTo>
                  <a:lnTo>
                    <a:pt x="129" y="163"/>
                  </a:lnTo>
                  <a:lnTo>
                    <a:pt x="126" y="163"/>
                  </a:lnTo>
                  <a:lnTo>
                    <a:pt x="125" y="165"/>
                  </a:lnTo>
                  <a:lnTo>
                    <a:pt x="123" y="165"/>
                  </a:lnTo>
                  <a:lnTo>
                    <a:pt x="122" y="165"/>
                  </a:lnTo>
                  <a:lnTo>
                    <a:pt x="119" y="166"/>
                  </a:lnTo>
                  <a:lnTo>
                    <a:pt x="117" y="168"/>
                  </a:lnTo>
                  <a:lnTo>
                    <a:pt x="116" y="169"/>
                  </a:lnTo>
                  <a:lnTo>
                    <a:pt x="113" y="169"/>
                  </a:lnTo>
                  <a:lnTo>
                    <a:pt x="111" y="170"/>
                  </a:lnTo>
                  <a:lnTo>
                    <a:pt x="108" y="170"/>
                  </a:lnTo>
                  <a:lnTo>
                    <a:pt x="107" y="172"/>
                  </a:lnTo>
                  <a:lnTo>
                    <a:pt x="104" y="173"/>
                  </a:lnTo>
                  <a:lnTo>
                    <a:pt x="102" y="173"/>
                  </a:lnTo>
                  <a:lnTo>
                    <a:pt x="101" y="173"/>
                  </a:lnTo>
                  <a:lnTo>
                    <a:pt x="99" y="174"/>
                  </a:lnTo>
                  <a:lnTo>
                    <a:pt x="98" y="174"/>
                  </a:lnTo>
                  <a:lnTo>
                    <a:pt x="97" y="174"/>
                  </a:lnTo>
                  <a:lnTo>
                    <a:pt x="95" y="176"/>
                  </a:lnTo>
                  <a:lnTo>
                    <a:pt x="94" y="176"/>
                  </a:lnTo>
                  <a:lnTo>
                    <a:pt x="92" y="176"/>
                  </a:lnTo>
                  <a:lnTo>
                    <a:pt x="91" y="177"/>
                  </a:lnTo>
                  <a:lnTo>
                    <a:pt x="89" y="177"/>
                  </a:lnTo>
                  <a:lnTo>
                    <a:pt x="89" y="177"/>
                  </a:lnTo>
                  <a:lnTo>
                    <a:pt x="88" y="177"/>
                  </a:lnTo>
                  <a:lnTo>
                    <a:pt x="86" y="177"/>
                  </a:lnTo>
                  <a:lnTo>
                    <a:pt x="85" y="177"/>
                  </a:lnTo>
                  <a:lnTo>
                    <a:pt x="83" y="177"/>
                  </a:lnTo>
                  <a:lnTo>
                    <a:pt x="82" y="179"/>
                  </a:lnTo>
                  <a:lnTo>
                    <a:pt x="80" y="179"/>
                  </a:lnTo>
                  <a:lnTo>
                    <a:pt x="79" y="179"/>
                  </a:lnTo>
                  <a:lnTo>
                    <a:pt x="77" y="179"/>
                  </a:lnTo>
                  <a:lnTo>
                    <a:pt x="76" y="180"/>
                  </a:lnTo>
                  <a:lnTo>
                    <a:pt x="74" y="180"/>
                  </a:lnTo>
                  <a:lnTo>
                    <a:pt x="71" y="180"/>
                  </a:lnTo>
                  <a:lnTo>
                    <a:pt x="70" y="180"/>
                  </a:lnTo>
                  <a:lnTo>
                    <a:pt x="68" y="181"/>
                  </a:lnTo>
                  <a:lnTo>
                    <a:pt x="65" y="181"/>
                  </a:lnTo>
                  <a:lnTo>
                    <a:pt x="64" y="181"/>
                  </a:lnTo>
                  <a:lnTo>
                    <a:pt x="61" y="183"/>
                  </a:lnTo>
                  <a:lnTo>
                    <a:pt x="58" y="183"/>
                  </a:lnTo>
                  <a:lnTo>
                    <a:pt x="55" y="183"/>
                  </a:lnTo>
                  <a:lnTo>
                    <a:pt x="54" y="184"/>
                  </a:lnTo>
                  <a:lnTo>
                    <a:pt x="51" y="184"/>
                  </a:lnTo>
                  <a:lnTo>
                    <a:pt x="49" y="184"/>
                  </a:lnTo>
                  <a:lnTo>
                    <a:pt x="48" y="185"/>
                  </a:lnTo>
                  <a:lnTo>
                    <a:pt x="45" y="185"/>
                  </a:lnTo>
                  <a:lnTo>
                    <a:pt x="43" y="185"/>
                  </a:lnTo>
                  <a:lnTo>
                    <a:pt x="42" y="185"/>
                  </a:lnTo>
                  <a:lnTo>
                    <a:pt x="40" y="185"/>
                  </a:lnTo>
                  <a:lnTo>
                    <a:pt x="39" y="185"/>
                  </a:lnTo>
                  <a:lnTo>
                    <a:pt x="36" y="187"/>
                  </a:lnTo>
                  <a:lnTo>
                    <a:pt x="34" y="187"/>
                  </a:lnTo>
                  <a:lnTo>
                    <a:pt x="31" y="187"/>
                  </a:lnTo>
                  <a:lnTo>
                    <a:pt x="30" y="188"/>
                  </a:lnTo>
                  <a:lnTo>
                    <a:pt x="26" y="188"/>
                  </a:lnTo>
                  <a:lnTo>
                    <a:pt x="24" y="188"/>
                  </a:lnTo>
                  <a:lnTo>
                    <a:pt x="21" y="188"/>
                  </a:lnTo>
                  <a:lnTo>
                    <a:pt x="18" y="190"/>
                  </a:lnTo>
                  <a:lnTo>
                    <a:pt x="17" y="190"/>
                  </a:lnTo>
                  <a:lnTo>
                    <a:pt x="14" y="190"/>
                  </a:lnTo>
                  <a:lnTo>
                    <a:pt x="12" y="190"/>
                  </a:lnTo>
                  <a:lnTo>
                    <a:pt x="11" y="190"/>
                  </a:lnTo>
                  <a:lnTo>
                    <a:pt x="8" y="190"/>
                  </a:lnTo>
                  <a:lnTo>
                    <a:pt x="6" y="190"/>
                  </a:lnTo>
                  <a:lnTo>
                    <a:pt x="5" y="190"/>
                  </a:lnTo>
                  <a:lnTo>
                    <a:pt x="3" y="190"/>
                  </a:lnTo>
                  <a:lnTo>
                    <a:pt x="2" y="190"/>
                  </a:lnTo>
                  <a:lnTo>
                    <a:pt x="2" y="190"/>
                  </a:lnTo>
                  <a:lnTo>
                    <a:pt x="0" y="191"/>
                  </a:lnTo>
                  <a:lnTo>
                    <a:pt x="0" y="191"/>
                  </a:lnTo>
                  <a:lnTo>
                    <a:pt x="0" y="192"/>
                  </a:lnTo>
                  <a:lnTo>
                    <a:pt x="0" y="192"/>
                  </a:lnTo>
                  <a:lnTo>
                    <a:pt x="0" y="194"/>
                  </a:lnTo>
                  <a:lnTo>
                    <a:pt x="0" y="194"/>
                  </a:lnTo>
                  <a:lnTo>
                    <a:pt x="2" y="194"/>
                  </a:lnTo>
                  <a:lnTo>
                    <a:pt x="2" y="194"/>
                  </a:lnTo>
                  <a:lnTo>
                    <a:pt x="3" y="194"/>
                  </a:lnTo>
                  <a:lnTo>
                    <a:pt x="3" y="194"/>
                  </a:lnTo>
                  <a:lnTo>
                    <a:pt x="5" y="195"/>
                  </a:lnTo>
                  <a:lnTo>
                    <a:pt x="6" y="195"/>
                  </a:lnTo>
                  <a:lnTo>
                    <a:pt x="8" y="195"/>
                  </a:lnTo>
                  <a:lnTo>
                    <a:pt x="8" y="195"/>
                  </a:lnTo>
                  <a:lnTo>
                    <a:pt x="9" y="195"/>
                  </a:lnTo>
                  <a:lnTo>
                    <a:pt x="12" y="195"/>
                  </a:lnTo>
                  <a:lnTo>
                    <a:pt x="12" y="195"/>
                  </a:lnTo>
                  <a:lnTo>
                    <a:pt x="14" y="196"/>
                  </a:lnTo>
                  <a:lnTo>
                    <a:pt x="17" y="196"/>
                  </a:lnTo>
                  <a:lnTo>
                    <a:pt x="18" y="196"/>
                  </a:lnTo>
                  <a:lnTo>
                    <a:pt x="20" y="196"/>
                  </a:lnTo>
                  <a:lnTo>
                    <a:pt x="21" y="196"/>
                  </a:lnTo>
                  <a:lnTo>
                    <a:pt x="23" y="198"/>
                  </a:lnTo>
                  <a:lnTo>
                    <a:pt x="23" y="198"/>
                  </a:lnTo>
                  <a:lnTo>
                    <a:pt x="24" y="198"/>
                  </a:lnTo>
                  <a:lnTo>
                    <a:pt x="26" y="198"/>
                  </a:lnTo>
                  <a:lnTo>
                    <a:pt x="26" y="198"/>
                  </a:lnTo>
                  <a:lnTo>
                    <a:pt x="27" y="198"/>
                  </a:lnTo>
                  <a:lnTo>
                    <a:pt x="28" y="198"/>
                  </a:lnTo>
                  <a:lnTo>
                    <a:pt x="30" y="198"/>
                  </a:lnTo>
                  <a:lnTo>
                    <a:pt x="30" y="198"/>
                  </a:lnTo>
                  <a:lnTo>
                    <a:pt x="31" y="198"/>
                  </a:lnTo>
                  <a:lnTo>
                    <a:pt x="33" y="198"/>
                  </a:lnTo>
                  <a:lnTo>
                    <a:pt x="34" y="198"/>
                  </a:lnTo>
                  <a:lnTo>
                    <a:pt x="36" y="198"/>
                  </a:lnTo>
                  <a:lnTo>
                    <a:pt x="39" y="198"/>
                  </a:lnTo>
                  <a:lnTo>
                    <a:pt x="40" y="198"/>
                  </a:lnTo>
                  <a:lnTo>
                    <a:pt x="43" y="198"/>
                  </a:lnTo>
                  <a:lnTo>
                    <a:pt x="45" y="198"/>
                  </a:lnTo>
                  <a:lnTo>
                    <a:pt x="46" y="198"/>
                  </a:lnTo>
                  <a:lnTo>
                    <a:pt x="48" y="198"/>
                  </a:lnTo>
                  <a:lnTo>
                    <a:pt x="49" y="198"/>
                  </a:lnTo>
                  <a:lnTo>
                    <a:pt x="52" y="198"/>
                  </a:lnTo>
                  <a:lnTo>
                    <a:pt x="54" y="198"/>
                  </a:lnTo>
                  <a:lnTo>
                    <a:pt x="54" y="198"/>
                  </a:lnTo>
                  <a:lnTo>
                    <a:pt x="55" y="198"/>
                  </a:lnTo>
                  <a:lnTo>
                    <a:pt x="57" y="198"/>
                  </a:lnTo>
                  <a:lnTo>
                    <a:pt x="58" y="198"/>
                  </a:lnTo>
                  <a:lnTo>
                    <a:pt x="60" y="198"/>
                  </a:lnTo>
                  <a:lnTo>
                    <a:pt x="61" y="198"/>
                  </a:lnTo>
                  <a:lnTo>
                    <a:pt x="63" y="196"/>
                  </a:lnTo>
                  <a:lnTo>
                    <a:pt x="63" y="196"/>
                  </a:lnTo>
                  <a:lnTo>
                    <a:pt x="64" y="196"/>
                  </a:lnTo>
                  <a:lnTo>
                    <a:pt x="65" y="196"/>
                  </a:lnTo>
                  <a:lnTo>
                    <a:pt x="67" y="196"/>
                  </a:lnTo>
                  <a:lnTo>
                    <a:pt x="67" y="196"/>
                  </a:lnTo>
                  <a:lnTo>
                    <a:pt x="68" y="196"/>
                  </a:lnTo>
                  <a:lnTo>
                    <a:pt x="70" y="195"/>
                  </a:lnTo>
                  <a:lnTo>
                    <a:pt x="71" y="195"/>
                  </a:lnTo>
                  <a:lnTo>
                    <a:pt x="73" y="195"/>
                  </a:lnTo>
                  <a:lnTo>
                    <a:pt x="76" y="195"/>
                  </a:lnTo>
                  <a:lnTo>
                    <a:pt x="76" y="195"/>
                  </a:lnTo>
                  <a:lnTo>
                    <a:pt x="79" y="194"/>
                  </a:lnTo>
                  <a:lnTo>
                    <a:pt x="80" y="194"/>
                  </a:lnTo>
                  <a:lnTo>
                    <a:pt x="82" y="194"/>
                  </a:lnTo>
                  <a:lnTo>
                    <a:pt x="85" y="194"/>
                  </a:lnTo>
                  <a:lnTo>
                    <a:pt x="86" y="192"/>
                  </a:lnTo>
                  <a:lnTo>
                    <a:pt x="91" y="192"/>
                  </a:lnTo>
                  <a:lnTo>
                    <a:pt x="94" y="191"/>
                  </a:lnTo>
                  <a:lnTo>
                    <a:pt x="98" y="191"/>
                  </a:lnTo>
                  <a:lnTo>
                    <a:pt x="99" y="190"/>
                  </a:lnTo>
                  <a:lnTo>
                    <a:pt x="102" y="190"/>
                  </a:lnTo>
                  <a:lnTo>
                    <a:pt x="105" y="190"/>
                  </a:lnTo>
                  <a:lnTo>
                    <a:pt x="107" y="188"/>
                  </a:lnTo>
                  <a:lnTo>
                    <a:pt x="110" y="188"/>
                  </a:lnTo>
                  <a:lnTo>
                    <a:pt x="111" y="187"/>
                  </a:lnTo>
                  <a:lnTo>
                    <a:pt x="114" y="187"/>
                  </a:lnTo>
                  <a:lnTo>
                    <a:pt x="116" y="185"/>
                  </a:lnTo>
                  <a:lnTo>
                    <a:pt x="119" y="185"/>
                  </a:lnTo>
                  <a:lnTo>
                    <a:pt x="122" y="184"/>
                  </a:lnTo>
                  <a:lnTo>
                    <a:pt x="125" y="183"/>
                  </a:lnTo>
                  <a:lnTo>
                    <a:pt x="128" y="181"/>
                  </a:lnTo>
                  <a:lnTo>
                    <a:pt x="131" y="180"/>
                  </a:lnTo>
                  <a:lnTo>
                    <a:pt x="135" y="179"/>
                  </a:lnTo>
                  <a:lnTo>
                    <a:pt x="138" y="177"/>
                  </a:lnTo>
                  <a:lnTo>
                    <a:pt x="139" y="177"/>
                  </a:lnTo>
                  <a:lnTo>
                    <a:pt x="142" y="176"/>
                  </a:lnTo>
                  <a:lnTo>
                    <a:pt x="145" y="174"/>
                  </a:lnTo>
                  <a:lnTo>
                    <a:pt x="147" y="174"/>
                  </a:lnTo>
                  <a:lnTo>
                    <a:pt x="148" y="173"/>
                  </a:lnTo>
                  <a:lnTo>
                    <a:pt x="151" y="173"/>
                  </a:lnTo>
                  <a:lnTo>
                    <a:pt x="153" y="172"/>
                  </a:lnTo>
                  <a:lnTo>
                    <a:pt x="154" y="170"/>
                  </a:lnTo>
                  <a:lnTo>
                    <a:pt x="156" y="169"/>
                  </a:lnTo>
                  <a:lnTo>
                    <a:pt x="159" y="168"/>
                  </a:lnTo>
                  <a:lnTo>
                    <a:pt x="160" y="166"/>
                  </a:lnTo>
                  <a:lnTo>
                    <a:pt x="162" y="165"/>
                  </a:lnTo>
                  <a:lnTo>
                    <a:pt x="165" y="162"/>
                  </a:lnTo>
                  <a:lnTo>
                    <a:pt x="168" y="161"/>
                  </a:lnTo>
                  <a:lnTo>
                    <a:pt x="169" y="158"/>
                  </a:lnTo>
                  <a:lnTo>
                    <a:pt x="172" y="157"/>
                  </a:lnTo>
                  <a:lnTo>
                    <a:pt x="173" y="155"/>
                  </a:lnTo>
                  <a:lnTo>
                    <a:pt x="175" y="154"/>
                  </a:lnTo>
                  <a:lnTo>
                    <a:pt x="176" y="152"/>
                  </a:lnTo>
                  <a:lnTo>
                    <a:pt x="176" y="151"/>
                  </a:lnTo>
                  <a:lnTo>
                    <a:pt x="178" y="150"/>
                  </a:lnTo>
                  <a:lnTo>
                    <a:pt x="179" y="148"/>
                  </a:lnTo>
                  <a:lnTo>
                    <a:pt x="181" y="148"/>
                  </a:lnTo>
                  <a:lnTo>
                    <a:pt x="181" y="147"/>
                  </a:lnTo>
                  <a:lnTo>
                    <a:pt x="182" y="146"/>
                  </a:lnTo>
                  <a:lnTo>
                    <a:pt x="184" y="144"/>
                  </a:lnTo>
                  <a:lnTo>
                    <a:pt x="185" y="141"/>
                  </a:lnTo>
                  <a:lnTo>
                    <a:pt x="187" y="140"/>
                  </a:lnTo>
                  <a:lnTo>
                    <a:pt x="188" y="137"/>
                  </a:lnTo>
                  <a:lnTo>
                    <a:pt x="190" y="135"/>
                  </a:lnTo>
                  <a:lnTo>
                    <a:pt x="190" y="135"/>
                  </a:lnTo>
                  <a:lnTo>
                    <a:pt x="191" y="132"/>
                  </a:lnTo>
                  <a:lnTo>
                    <a:pt x="191" y="130"/>
                  </a:lnTo>
                  <a:lnTo>
                    <a:pt x="193" y="130"/>
                  </a:lnTo>
                  <a:lnTo>
                    <a:pt x="193" y="129"/>
                  </a:lnTo>
                  <a:lnTo>
                    <a:pt x="194" y="128"/>
                  </a:lnTo>
                  <a:lnTo>
                    <a:pt x="194" y="126"/>
                  </a:lnTo>
                  <a:lnTo>
                    <a:pt x="196" y="125"/>
                  </a:lnTo>
                  <a:lnTo>
                    <a:pt x="196" y="124"/>
                  </a:lnTo>
                  <a:lnTo>
                    <a:pt x="196" y="122"/>
                  </a:lnTo>
                  <a:lnTo>
                    <a:pt x="197" y="122"/>
                  </a:lnTo>
                  <a:lnTo>
                    <a:pt x="197" y="121"/>
                  </a:lnTo>
                  <a:lnTo>
                    <a:pt x="197" y="119"/>
                  </a:lnTo>
                  <a:lnTo>
                    <a:pt x="199" y="118"/>
                  </a:lnTo>
                  <a:lnTo>
                    <a:pt x="199" y="118"/>
                  </a:lnTo>
                  <a:lnTo>
                    <a:pt x="199" y="117"/>
                  </a:lnTo>
                  <a:lnTo>
                    <a:pt x="199" y="115"/>
                  </a:lnTo>
                  <a:lnTo>
                    <a:pt x="199" y="114"/>
                  </a:lnTo>
                  <a:lnTo>
                    <a:pt x="199" y="113"/>
                  </a:lnTo>
                  <a:lnTo>
                    <a:pt x="200" y="111"/>
                  </a:lnTo>
                  <a:lnTo>
                    <a:pt x="200" y="110"/>
                  </a:lnTo>
                  <a:lnTo>
                    <a:pt x="200" y="108"/>
                  </a:lnTo>
                  <a:lnTo>
                    <a:pt x="200" y="107"/>
                  </a:lnTo>
                  <a:lnTo>
                    <a:pt x="200" y="106"/>
                  </a:lnTo>
                  <a:lnTo>
                    <a:pt x="200" y="104"/>
                  </a:lnTo>
                  <a:lnTo>
                    <a:pt x="200" y="103"/>
                  </a:lnTo>
                  <a:lnTo>
                    <a:pt x="200" y="100"/>
                  </a:lnTo>
                  <a:lnTo>
                    <a:pt x="202" y="99"/>
                  </a:lnTo>
                  <a:lnTo>
                    <a:pt x="202" y="98"/>
                  </a:lnTo>
                  <a:lnTo>
                    <a:pt x="202" y="95"/>
                  </a:lnTo>
                  <a:lnTo>
                    <a:pt x="202" y="92"/>
                  </a:lnTo>
                  <a:lnTo>
                    <a:pt x="202" y="89"/>
                  </a:lnTo>
                  <a:lnTo>
                    <a:pt x="202" y="88"/>
                  </a:lnTo>
                  <a:lnTo>
                    <a:pt x="202" y="87"/>
                  </a:lnTo>
                  <a:lnTo>
                    <a:pt x="202" y="84"/>
                  </a:lnTo>
                  <a:lnTo>
                    <a:pt x="202" y="82"/>
                  </a:lnTo>
                  <a:lnTo>
                    <a:pt x="202" y="81"/>
                  </a:lnTo>
                  <a:lnTo>
                    <a:pt x="202" y="80"/>
                  </a:lnTo>
                  <a:lnTo>
                    <a:pt x="202" y="77"/>
                  </a:lnTo>
                  <a:lnTo>
                    <a:pt x="202" y="76"/>
                  </a:lnTo>
                  <a:lnTo>
                    <a:pt x="202" y="74"/>
                  </a:lnTo>
                  <a:lnTo>
                    <a:pt x="200" y="73"/>
                  </a:lnTo>
                  <a:lnTo>
                    <a:pt x="200" y="71"/>
                  </a:lnTo>
                  <a:lnTo>
                    <a:pt x="200" y="70"/>
                  </a:lnTo>
                  <a:lnTo>
                    <a:pt x="200" y="69"/>
                  </a:lnTo>
                  <a:lnTo>
                    <a:pt x="200" y="67"/>
                  </a:lnTo>
                  <a:lnTo>
                    <a:pt x="200" y="66"/>
                  </a:lnTo>
                  <a:lnTo>
                    <a:pt x="199" y="65"/>
                  </a:lnTo>
                  <a:lnTo>
                    <a:pt x="199" y="63"/>
                  </a:lnTo>
                  <a:lnTo>
                    <a:pt x="199" y="63"/>
                  </a:lnTo>
                  <a:lnTo>
                    <a:pt x="199" y="62"/>
                  </a:lnTo>
                  <a:lnTo>
                    <a:pt x="199" y="60"/>
                  </a:lnTo>
                  <a:lnTo>
                    <a:pt x="197" y="59"/>
                  </a:lnTo>
                  <a:lnTo>
                    <a:pt x="197" y="58"/>
                  </a:lnTo>
                  <a:lnTo>
                    <a:pt x="197" y="56"/>
                  </a:lnTo>
                  <a:lnTo>
                    <a:pt x="196" y="55"/>
                  </a:lnTo>
                  <a:lnTo>
                    <a:pt x="196" y="54"/>
                  </a:lnTo>
                  <a:lnTo>
                    <a:pt x="194" y="52"/>
                  </a:lnTo>
                  <a:lnTo>
                    <a:pt x="194" y="51"/>
                  </a:lnTo>
                  <a:lnTo>
                    <a:pt x="194" y="49"/>
                  </a:lnTo>
                  <a:lnTo>
                    <a:pt x="193" y="47"/>
                  </a:lnTo>
                  <a:lnTo>
                    <a:pt x="193" y="45"/>
                  </a:lnTo>
                  <a:lnTo>
                    <a:pt x="191" y="44"/>
                  </a:lnTo>
                  <a:lnTo>
                    <a:pt x="191" y="43"/>
                  </a:lnTo>
                  <a:lnTo>
                    <a:pt x="190" y="38"/>
                  </a:lnTo>
                  <a:lnTo>
                    <a:pt x="188" y="37"/>
                  </a:lnTo>
                  <a:lnTo>
                    <a:pt x="187" y="34"/>
                  </a:lnTo>
                  <a:lnTo>
                    <a:pt x="185" y="32"/>
                  </a:lnTo>
                  <a:lnTo>
                    <a:pt x="184" y="30"/>
                  </a:lnTo>
                  <a:lnTo>
                    <a:pt x="182" y="29"/>
                  </a:lnTo>
                  <a:lnTo>
                    <a:pt x="181" y="26"/>
                  </a:lnTo>
                  <a:lnTo>
                    <a:pt x="179" y="25"/>
                  </a:lnTo>
                  <a:lnTo>
                    <a:pt x="178" y="23"/>
                  </a:lnTo>
                  <a:lnTo>
                    <a:pt x="176" y="22"/>
                  </a:lnTo>
                  <a:lnTo>
                    <a:pt x="175" y="21"/>
                  </a:lnTo>
                  <a:lnTo>
                    <a:pt x="172" y="19"/>
                  </a:lnTo>
                  <a:lnTo>
                    <a:pt x="170" y="18"/>
                  </a:lnTo>
                  <a:lnTo>
                    <a:pt x="168" y="16"/>
                  </a:lnTo>
                  <a:lnTo>
                    <a:pt x="166" y="15"/>
                  </a:lnTo>
                  <a:lnTo>
                    <a:pt x="163" y="12"/>
                  </a:lnTo>
                  <a:lnTo>
                    <a:pt x="162" y="11"/>
                  </a:lnTo>
                  <a:lnTo>
                    <a:pt x="159" y="10"/>
                  </a:lnTo>
                  <a:lnTo>
                    <a:pt x="157" y="8"/>
                  </a:lnTo>
                  <a:lnTo>
                    <a:pt x="156" y="7"/>
                  </a:lnTo>
                  <a:lnTo>
                    <a:pt x="154" y="7"/>
                  </a:lnTo>
                  <a:lnTo>
                    <a:pt x="153" y="5"/>
                  </a:lnTo>
                  <a:lnTo>
                    <a:pt x="153" y="5"/>
                  </a:lnTo>
                  <a:lnTo>
                    <a:pt x="151" y="4"/>
                  </a:lnTo>
                  <a:lnTo>
                    <a:pt x="150" y="4"/>
                  </a:lnTo>
                  <a:lnTo>
                    <a:pt x="148" y="4"/>
                  </a:lnTo>
                  <a:lnTo>
                    <a:pt x="147" y="3"/>
                  </a:lnTo>
                  <a:lnTo>
                    <a:pt x="145" y="3"/>
                  </a:lnTo>
                  <a:lnTo>
                    <a:pt x="144" y="1"/>
                  </a:lnTo>
                  <a:lnTo>
                    <a:pt x="141" y="1"/>
                  </a:lnTo>
                  <a:lnTo>
                    <a:pt x="139" y="1"/>
                  </a:lnTo>
                  <a:lnTo>
                    <a:pt x="136" y="0"/>
                  </a:lnTo>
                  <a:lnTo>
                    <a:pt x="135" y="0"/>
                  </a:lnTo>
                  <a:lnTo>
                    <a:pt x="135" y="0"/>
                  </a:lnTo>
                  <a:lnTo>
                    <a:pt x="135" y="0"/>
                  </a:lnTo>
                  <a:lnTo>
                    <a:pt x="133" y="0"/>
                  </a:lnTo>
                  <a:lnTo>
                    <a:pt x="133" y="0"/>
                  </a:lnTo>
                  <a:lnTo>
                    <a:pt x="132" y="0"/>
                  </a:lnTo>
                  <a:lnTo>
                    <a:pt x="132" y="0"/>
                  </a:lnTo>
                  <a:lnTo>
                    <a:pt x="131" y="0"/>
                  </a:lnTo>
                  <a:lnTo>
                    <a:pt x="131" y="0"/>
                  </a:lnTo>
                  <a:lnTo>
                    <a:pt x="131" y="0"/>
                  </a:lnTo>
                  <a:lnTo>
                    <a:pt x="129" y="0"/>
                  </a:lnTo>
                  <a:lnTo>
                    <a:pt x="129" y="0"/>
                  </a:lnTo>
                  <a:lnTo>
                    <a:pt x="128" y="0"/>
                  </a:lnTo>
                  <a:lnTo>
                    <a:pt x="128" y="0"/>
                  </a:lnTo>
                  <a:lnTo>
                    <a:pt x="126" y="0"/>
                  </a:lnTo>
                  <a:lnTo>
                    <a:pt x="125" y="0"/>
                  </a:lnTo>
                  <a:lnTo>
                    <a:pt x="125" y="0"/>
                  </a:lnTo>
                  <a:lnTo>
                    <a:pt x="125" y="0"/>
                  </a:lnTo>
                  <a:lnTo>
                    <a:pt x="123" y="0"/>
                  </a:lnTo>
                  <a:lnTo>
                    <a:pt x="123" y="0"/>
                  </a:lnTo>
                  <a:lnTo>
                    <a:pt x="123" y="0"/>
                  </a:lnTo>
                  <a:lnTo>
                    <a:pt x="122" y="0"/>
                  </a:lnTo>
                  <a:lnTo>
                    <a:pt x="122" y="0"/>
                  </a:lnTo>
                  <a:lnTo>
                    <a:pt x="122" y="0"/>
                  </a:lnTo>
                  <a:lnTo>
                    <a:pt x="122" y="0"/>
                  </a:lnTo>
                  <a:lnTo>
                    <a:pt x="122" y="0"/>
                  </a:lnTo>
                  <a:lnTo>
                    <a:pt x="120" y="0"/>
                  </a:lnTo>
                  <a:lnTo>
                    <a:pt x="120" y="0"/>
                  </a:lnTo>
                  <a:lnTo>
                    <a:pt x="120" y="0"/>
                  </a:lnTo>
                  <a:lnTo>
                    <a:pt x="120" y="0"/>
                  </a:lnTo>
                  <a:lnTo>
                    <a:pt x="120" y="0"/>
                  </a:lnTo>
                  <a:lnTo>
                    <a:pt x="119" y="0"/>
                  </a:lnTo>
                  <a:lnTo>
                    <a:pt x="119" y="0"/>
                  </a:lnTo>
                  <a:lnTo>
                    <a:pt x="119" y="0"/>
                  </a:lnTo>
                  <a:lnTo>
                    <a:pt x="119" y="0"/>
                  </a:lnTo>
                  <a:lnTo>
                    <a:pt x="119" y="0"/>
                  </a:lnTo>
                  <a:lnTo>
                    <a:pt x="119" y="0"/>
                  </a:lnTo>
                  <a:lnTo>
                    <a:pt x="119" y="0"/>
                  </a:lnTo>
                  <a:lnTo>
                    <a:pt x="119" y="0"/>
                  </a:lnTo>
                  <a:lnTo>
                    <a:pt x="119" y="0"/>
                  </a:lnTo>
                  <a:lnTo>
                    <a:pt x="119" y="0"/>
                  </a:lnTo>
                  <a:lnTo>
                    <a:pt x="119" y="0"/>
                  </a:lnTo>
                  <a:lnTo>
                    <a:pt x="119" y="0"/>
                  </a:lnTo>
                  <a:lnTo>
                    <a:pt x="119" y="0"/>
                  </a:lnTo>
                  <a:lnTo>
                    <a:pt x="119" y="0"/>
                  </a:lnTo>
                  <a:lnTo>
                    <a:pt x="119" y="0"/>
                  </a:lnTo>
                  <a:lnTo>
                    <a:pt x="119" y="0"/>
                  </a:lnTo>
                  <a:lnTo>
                    <a:pt x="119" y="0"/>
                  </a:lnTo>
                  <a:lnTo>
                    <a:pt x="119" y="1"/>
                  </a:lnTo>
                  <a:lnTo>
                    <a:pt x="119" y="1"/>
                  </a:lnTo>
                  <a:lnTo>
                    <a:pt x="119" y="1"/>
                  </a:lnTo>
                  <a:lnTo>
                    <a:pt x="119" y="3"/>
                  </a:lnTo>
                  <a:lnTo>
                    <a:pt x="117" y="3"/>
                  </a:lnTo>
                  <a:lnTo>
                    <a:pt x="117" y="3"/>
                  </a:lnTo>
                  <a:lnTo>
                    <a:pt x="117" y="4"/>
                  </a:lnTo>
                  <a:lnTo>
                    <a:pt x="117" y="4"/>
                  </a:lnTo>
                  <a:lnTo>
                    <a:pt x="117" y="4"/>
                  </a:lnTo>
                  <a:lnTo>
                    <a:pt x="117" y="5"/>
                  </a:lnTo>
                  <a:lnTo>
                    <a:pt x="117" y="5"/>
                  </a:lnTo>
                  <a:lnTo>
                    <a:pt x="116" y="7"/>
                  </a:lnTo>
                  <a:lnTo>
                    <a:pt x="116" y="7"/>
                  </a:lnTo>
                  <a:lnTo>
                    <a:pt x="116" y="7"/>
                  </a:lnTo>
                  <a:lnTo>
                    <a:pt x="116" y="8"/>
                  </a:lnTo>
                  <a:lnTo>
                    <a:pt x="117" y="8"/>
                  </a:lnTo>
                  <a:lnTo>
                    <a:pt x="117" y="8"/>
                  </a:lnTo>
                  <a:close/>
                </a:path>
              </a:pathLst>
            </a:custGeom>
            <a:solidFill>
              <a:srgbClr val="33CCFF"/>
            </a:solidFill>
            <a:ln w="9525">
              <a:noFill/>
              <a:round/>
              <a:headEnd/>
              <a:tailEnd/>
            </a:ln>
          </p:spPr>
          <p:txBody>
            <a:bodyPr/>
            <a:lstStyle/>
            <a:p>
              <a:endParaRPr lang="fr-FR"/>
            </a:p>
          </p:txBody>
        </p:sp>
        <p:sp>
          <p:nvSpPr>
            <p:cNvPr id="1044" name="Freeform 20"/>
            <p:cNvSpPr>
              <a:spLocks/>
            </p:cNvSpPr>
            <p:nvPr/>
          </p:nvSpPr>
          <p:spPr bwMode="auto">
            <a:xfrm>
              <a:off x="4267" y="2468"/>
              <a:ext cx="130" cy="87"/>
            </a:xfrm>
            <a:custGeom>
              <a:avLst/>
              <a:gdLst/>
              <a:ahLst/>
              <a:cxnLst>
                <a:cxn ang="0">
                  <a:pos x="80" y="1"/>
                </a:cxn>
                <a:cxn ang="0">
                  <a:pos x="74" y="1"/>
                </a:cxn>
                <a:cxn ang="0">
                  <a:pos x="69" y="3"/>
                </a:cxn>
                <a:cxn ang="0">
                  <a:pos x="63" y="5"/>
                </a:cxn>
                <a:cxn ang="0">
                  <a:pos x="55" y="10"/>
                </a:cxn>
                <a:cxn ang="0">
                  <a:pos x="47" y="12"/>
                </a:cxn>
                <a:cxn ang="0">
                  <a:pos x="43" y="15"/>
                </a:cxn>
                <a:cxn ang="0">
                  <a:pos x="35" y="19"/>
                </a:cxn>
                <a:cxn ang="0">
                  <a:pos x="26" y="26"/>
                </a:cxn>
                <a:cxn ang="0">
                  <a:pos x="19" y="29"/>
                </a:cxn>
                <a:cxn ang="0">
                  <a:pos x="13" y="33"/>
                </a:cxn>
                <a:cxn ang="0">
                  <a:pos x="9" y="40"/>
                </a:cxn>
                <a:cxn ang="0">
                  <a:pos x="3" y="47"/>
                </a:cxn>
                <a:cxn ang="0">
                  <a:pos x="1" y="52"/>
                </a:cxn>
                <a:cxn ang="0">
                  <a:pos x="0" y="58"/>
                </a:cxn>
                <a:cxn ang="0">
                  <a:pos x="1" y="65"/>
                </a:cxn>
                <a:cxn ang="0">
                  <a:pos x="1" y="70"/>
                </a:cxn>
                <a:cxn ang="0">
                  <a:pos x="3" y="74"/>
                </a:cxn>
                <a:cxn ang="0">
                  <a:pos x="6" y="77"/>
                </a:cxn>
                <a:cxn ang="0">
                  <a:pos x="10" y="80"/>
                </a:cxn>
                <a:cxn ang="0">
                  <a:pos x="16" y="82"/>
                </a:cxn>
                <a:cxn ang="0">
                  <a:pos x="24" y="85"/>
                </a:cxn>
                <a:cxn ang="0">
                  <a:pos x="28" y="87"/>
                </a:cxn>
                <a:cxn ang="0">
                  <a:pos x="34" y="87"/>
                </a:cxn>
                <a:cxn ang="0">
                  <a:pos x="40" y="85"/>
                </a:cxn>
                <a:cxn ang="0">
                  <a:pos x="46" y="84"/>
                </a:cxn>
                <a:cxn ang="0">
                  <a:pos x="53" y="82"/>
                </a:cxn>
                <a:cxn ang="0">
                  <a:pos x="62" y="81"/>
                </a:cxn>
                <a:cxn ang="0">
                  <a:pos x="71" y="80"/>
                </a:cxn>
                <a:cxn ang="0">
                  <a:pos x="78" y="78"/>
                </a:cxn>
                <a:cxn ang="0">
                  <a:pos x="86" y="77"/>
                </a:cxn>
                <a:cxn ang="0">
                  <a:pos x="92" y="77"/>
                </a:cxn>
                <a:cxn ang="0">
                  <a:pos x="96" y="76"/>
                </a:cxn>
                <a:cxn ang="0">
                  <a:pos x="100" y="73"/>
                </a:cxn>
                <a:cxn ang="0">
                  <a:pos x="106" y="70"/>
                </a:cxn>
                <a:cxn ang="0">
                  <a:pos x="112" y="65"/>
                </a:cxn>
                <a:cxn ang="0">
                  <a:pos x="121" y="58"/>
                </a:cxn>
                <a:cxn ang="0">
                  <a:pos x="127" y="49"/>
                </a:cxn>
                <a:cxn ang="0">
                  <a:pos x="130" y="41"/>
                </a:cxn>
                <a:cxn ang="0">
                  <a:pos x="130" y="32"/>
                </a:cxn>
                <a:cxn ang="0">
                  <a:pos x="129" y="21"/>
                </a:cxn>
                <a:cxn ang="0">
                  <a:pos x="124" y="14"/>
                </a:cxn>
                <a:cxn ang="0">
                  <a:pos x="120" y="7"/>
                </a:cxn>
                <a:cxn ang="0">
                  <a:pos x="115" y="1"/>
                </a:cxn>
                <a:cxn ang="0">
                  <a:pos x="114" y="1"/>
                </a:cxn>
                <a:cxn ang="0">
                  <a:pos x="114" y="1"/>
                </a:cxn>
                <a:cxn ang="0">
                  <a:pos x="114" y="1"/>
                </a:cxn>
                <a:cxn ang="0">
                  <a:pos x="114" y="1"/>
                </a:cxn>
                <a:cxn ang="0">
                  <a:pos x="109" y="0"/>
                </a:cxn>
                <a:cxn ang="0">
                  <a:pos x="105" y="0"/>
                </a:cxn>
                <a:cxn ang="0">
                  <a:pos x="97" y="0"/>
                </a:cxn>
                <a:cxn ang="0">
                  <a:pos x="89" y="0"/>
                </a:cxn>
              </a:cxnLst>
              <a:rect l="0" t="0" r="r" b="b"/>
              <a:pathLst>
                <a:path w="130" h="87">
                  <a:moveTo>
                    <a:pt x="87" y="0"/>
                  </a:moveTo>
                  <a:lnTo>
                    <a:pt x="84" y="0"/>
                  </a:lnTo>
                  <a:lnTo>
                    <a:pt x="83" y="1"/>
                  </a:lnTo>
                  <a:lnTo>
                    <a:pt x="80" y="1"/>
                  </a:lnTo>
                  <a:lnTo>
                    <a:pt x="78" y="1"/>
                  </a:lnTo>
                  <a:lnTo>
                    <a:pt x="77" y="1"/>
                  </a:lnTo>
                  <a:lnTo>
                    <a:pt x="75" y="1"/>
                  </a:lnTo>
                  <a:lnTo>
                    <a:pt x="74" y="1"/>
                  </a:lnTo>
                  <a:lnTo>
                    <a:pt x="74" y="1"/>
                  </a:lnTo>
                  <a:lnTo>
                    <a:pt x="72" y="3"/>
                  </a:lnTo>
                  <a:lnTo>
                    <a:pt x="71" y="3"/>
                  </a:lnTo>
                  <a:lnTo>
                    <a:pt x="69" y="3"/>
                  </a:lnTo>
                  <a:lnTo>
                    <a:pt x="68" y="4"/>
                  </a:lnTo>
                  <a:lnTo>
                    <a:pt x="66" y="4"/>
                  </a:lnTo>
                  <a:lnTo>
                    <a:pt x="65" y="5"/>
                  </a:lnTo>
                  <a:lnTo>
                    <a:pt x="63" y="5"/>
                  </a:lnTo>
                  <a:lnTo>
                    <a:pt x="61" y="5"/>
                  </a:lnTo>
                  <a:lnTo>
                    <a:pt x="58" y="7"/>
                  </a:lnTo>
                  <a:lnTo>
                    <a:pt x="56" y="8"/>
                  </a:lnTo>
                  <a:lnTo>
                    <a:pt x="55" y="10"/>
                  </a:lnTo>
                  <a:lnTo>
                    <a:pt x="52" y="10"/>
                  </a:lnTo>
                  <a:lnTo>
                    <a:pt x="50" y="11"/>
                  </a:lnTo>
                  <a:lnTo>
                    <a:pt x="49" y="11"/>
                  </a:lnTo>
                  <a:lnTo>
                    <a:pt x="47" y="12"/>
                  </a:lnTo>
                  <a:lnTo>
                    <a:pt x="46" y="12"/>
                  </a:lnTo>
                  <a:lnTo>
                    <a:pt x="46" y="14"/>
                  </a:lnTo>
                  <a:lnTo>
                    <a:pt x="44" y="14"/>
                  </a:lnTo>
                  <a:lnTo>
                    <a:pt x="43" y="15"/>
                  </a:lnTo>
                  <a:lnTo>
                    <a:pt x="41" y="16"/>
                  </a:lnTo>
                  <a:lnTo>
                    <a:pt x="40" y="18"/>
                  </a:lnTo>
                  <a:lnTo>
                    <a:pt x="37" y="18"/>
                  </a:lnTo>
                  <a:lnTo>
                    <a:pt x="35" y="19"/>
                  </a:lnTo>
                  <a:lnTo>
                    <a:pt x="32" y="22"/>
                  </a:lnTo>
                  <a:lnTo>
                    <a:pt x="31" y="23"/>
                  </a:lnTo>
                  <a:lnTo>
                    <a:pt x="28" y="25"/>
                  </a:lnTo>
                  <a:lnTo>
                    <a:pt x="26" y="26"/>
                  </a:lnTo>
                  <a:lnTo>
                    <a:pt x="24" y="27"/>
                  </a:lnTo>
                  <a:lnTo>
                    <a:pt x="22" y="27"/>
                  </a:lnTo>
                  <a:lnTo>
                    <a:pt x="21" y="29"/>
                  </a:lnTo>
                  <a:lnTo>
                    <a:pt x="19" y="29"/>
                  </a:lnTo>
                  <a:lnTo>
                    <a:pt x="18" y="30"/>
                  </a:lnTo>
                  <a:lnTo>
                    <a:pt x="16" y="32"/>
                  </a:lnTo>
                  <a:lnTo>
                    <a:pt x="15" y="32"/>
                  </a:lnTo>
                  <a:lnTo>
                    <a:pt x="13" y="33"/>
                  </a:lnTo>
                  <a:lnTo>
                    <a:pt x="12" y="34"/>
                  </a:lnTo>
                  <a:lnTo>
                    <a:pt x="10" y="36"/>
                  </a:lnTo>
                  <a:lnTo>
                    <a:pt x="10" y="37"/>
                  </a:lnTo>
                  <a:lnTo>
                    <a:pt x="9" y="40"/>
                  </a:lnTo>
                  <a:lnTo>
                    <a:pt x="6" y="41"/>
                  </a:lnTo>
                  <a:lnTo>
                    <a:pt x="6" y="44"/>
                  </a:lnTo>
                  <a:lnTo>
                    <a:pt x="4" y="45"/>
                  </a:lnTo>
                  <a:lnTo>
                    <a:pt x="3" y="47"/>
                  </a:lnTo>
                  <a:lnTo>
                    <a:pt x="3" y="48"/>
                  </a:lnTo>
                  <a:lnTo>
                    <a:pt x="1" y="49"/>
                  </a:lnTo>
                  <a:lnTo>
                    <a:pt x="1" y="51"/>
                  </a:lnTo>
                  <a:lnTo>
                    <a:pt x="1" y="52"/>
                  </a:lnTo>
                  <a:lnTo>
                    <a:pt x="0" y="54"/>
                  </a:lnTo>
                  <a:lnTo>
                    <a:pt x="0" y="55"/>
                  </a:lnTo>
                  <a:lnTo>
                    <a:pt x="0" y="56"/>
                  </a:lnTo>
                  <a:lnTo>
                    <a:pt x="0" y="58"/>
                  </a:lnTo>
                  <a:lnTo>
                    <a:pt x="0" y="59"/>
                  </a:lnTo>
                  <a:lnTo>
                    <a:pt x="0" y="60"/>
                  </a:lnTo>
                  <a:lnTo>
                    <a:pt x="0" y="63"/>
                  </a:lnTo>
                  <a:lnTo>
                    <a:pt x="1" y="65"/>
                  </a:lnTo>
                  <a:lnTo>
                    <a:pt x="1" y="67"/>
                  </a:lnTo>
                  <a:lnTo>
                    <a:pt x="1" y="69"/>
                  </a:lnTo>
                  <a:lnTo>
                    <a:pt x="1" y="70"/>
                  </a:lnTo>
                  <a:lnTo>
                    <a:pt x="1" y="70"/>
                  </a:lnTo>
                  <a:lnTo>
                    <a:pt x="3" y="71"/>
                  </a:lnTo>
                  <a:lnTo>
                    <a:pt x="3" y="73"/>
                  </a:lnTo>
                  <a:lnTo>
                    <a:pt x="3" y="73"/>
                  </a:lnTo>
                  <a:lnTo>
                    <a:pt x="3" y="74"/>
                  </a:lnTo>
                  <a:lnTo>
                    <a:pt x="4" y="76"/>
                  </a:lnTo>
                  <a:lnTo>
                    <a:pt x="4" y="76"/>
                  </a:lnTo>
                  <a:lnTo>
                    <a:pt x="6" y="77"/>
                  </a:lnTo>
                  <a:lnTo>
                    <a:pt x="6" y="77"/>
                  </a:lnTo>
                  <a:lnTo>
                    <a:pt x="6" y="78"/>
                  </a:lnTo>
                  <a:lnTo>
                    <a:pt x="7" y="78"/>
                  </a:lnTo>
                  <a:lnTo>
                    <a:pt x="9" y="80"/>
                  </a:lnTo>
                  <a:lnTo>
                    <a:pt x="10" y="80"/>
                  </a:lnTo>
                  <a:lnTo>
                    <a:pt x="10" y="81"/>
                  </a:lnTo>
                  <a:lnTo>
                    <a:pt x="13" y="81"/>
                  </a:lnTo>
                  <a:lnTo>
                    <a:pt x="15" y="82"/>
                  </a:lnTo>
                  <a:lnTo>
                    <a:pt x="16" y="82"/>
                  </a:lnTo>
                  <a:lnTo>
                    <a:pt x="18" y="84"/>
                  </a:lnTo>
                  <a:lnTo>
                    <a:pt x="19" y="84"/>
                  </a:lnTo>
                  <a:lnTo>
                    <a:pt x="21" y="85"/>
                  </a:lnTo>
                  <a:lnTo>
                    <a:pt x="24" y="85"/>
                  </a:lnTo>
                  <a:lnTo>
                    <a:pt x="24" y="85"/>
                  </a:lnTo>
                  <a:lnTo>
                    <a:pt x="25" y="85"/>
                  </a:lnTo>
                  <a:lnTo>
                    <a:pt x="26" y="85"/>
                  </a:lnTo>
                  <a:lnTo>
                    <a:pt x="28" y="87"/>
                  </a:lnTo>
                  <a:lnTo>
                    <a:pt x="29" y="87"/>
                  </a:lnTo>
                  <a:lnTo>
                    <a:pt x="31" y="87"/>
                  </a:lnTo>
                  <a:lnTo>
                    <a:pt x="32" y="87"/>
                  </a:lnTo>
                  <a:lnTo>
                    <a:pt x="34" y="87"/>
                  </a:lnTo>
                  <a:lnTo>
                    <a:pt x="35" y="85"/>
                  </a:lnTo>
                  <a:lnTo>
                    <a:pt x="37" y="85"/>
                  </a:lnTo>
                  <a:lnTo>
                    <a:pt x="38" y="85"/>
                  </a:lnTo>
                  <a:lnTo>
                    <a:pt x="40" y="85"/>
                  </a:lnTo>
                  <a:lnTo>
                    <a:pt x="41" y="85"/>
                  </a:lnTo>
                  <a:lnTo>
                    <a:pt x="43" y="85"/>
                  </a:lnTo>
                  <a:lnTo>
                    <a:pt x="44" y="84"/>
                  </a:lnTo>
                  <a:lnTo>
                    <a:pt x="46" y="84"/>
                  </a:lnTo>
                  <a:lnTo>
                    <a:pt x="47" y="84"/>
                  </a:lnTo>
                  <a:lnTo>
                    <a:pt x="50" y="82"/>
                  </a:lnTo>
                  <a:lnTo>
                    <a:pt x="52" y="82"/>
                  </a:lnTo>
                  <a:lnTo>
                    <a:pt x="53" y="82"/>
                  </a:lnTo>
                  <a:lnTo>
                    <a:pt x="56" y="82"/>
                  </a:lnTo>
                  <a:lnTo>
                    <a:pt x="58" y="81"/>
                  </a:lnTo>
                  <a:lnTo>
                    <a:pt x="61" y="81"/>
                  </a:lnTo>
                  <a:lnTo>
                    <a:pt x="62" y="81"/>
                  </a:lnTo>
                  <a:lnTo>
                    <a:pt x="65" y="80"/>
                  </a:lnTo>
                  <a:lnTo>
                    <a:pt x="66" y="80"/>
                  </a:lnTo>
                  <a:lnTo>
                    <a:pt x="69" y="80"/>
                  </a:lnTo>
                  <a:lnTo>
                    <a:pt x="71" y="80"/>
                  </a:lnTo>
                  <a:lnTo>
                    <a:pt x="74" y="78"/>
                  </a:lnTo>
                  <a:lnTo>
                    <a:pt x="75" y="78"/>
                  </a:lnTo>
                  <a:lnTo>
                    <a:pt x="77" y="78"/>
                  </a:lnTo>
                  <a:lnTo>
                    <a:pt x="78" y="78"/>
                  </a:lnTo>
                  <a:lnTo>
                    <a:pt x="80" y="78"/>
                  </a:lnTo>
                  <a:lnTo>
                    <a:pt x="83" y="78"/>
                  </a:lnTo>
                  <a:lnTo>
                    <a:pt x="84" y="77"/>
                  </a:lnTo>
                  <a:lnTo>
                    <a:pt x="86" y="77"/>
                  </a:lnTo>
                  <a:lnTo>
                    <a:pt x="87" y="77"/>
                  </a:lnTo>
                  <a:lnTo>
                    <a:pt x="89" y="77"/>
                  </a:lnTo>
                  <a:lnTo>
                    <a:pt x="90" y="77"/>
                  </a:lnTo>
                  <a:lnTo>
                    <a:pt x="92" y="77"/>
                  </a:lnTo>
                  <a:lnTo>
                    <a:pt x="92" y="76"/>
                  </a:lnTo>
                  <a:lnTo>
                    <a:pt x="93" y="76"/>
                  </a:lnTo>
                  <a:lnTo>
                    <a:pt x="95" y="76"/>
                  </a:lnTo>
                  <a:lnTo>
                    <a:pt x="96" y="76"/>
                  </a:lnTo>
                  <a:lnTo>
                    <a:pt x="97" y="74"/>
                  </a:lnTo>
                  <a:lnTo>
                    <a:pt x="99" y="74"/>
                  </a:lnTo>
                  <a:lnTo>
                    <a:pt x="100" y="73"/>
                  </a:lnTo>
                  <a:lnTo>
                    <a:pt x="100" y="73"/>
                  </a:lnTo>
                  <a:lnTo>
                    <a:pt x="102" y="73"/>
                  </a:lnTo>
                  <a:lnTo>
                    <a:pt x="103" y="71"/>
                  </a:lnTo>
                  <a:lnTo>
                    <a:pt x="105" y="70"/>
                  </a:lnTo>
                  <a:lnTo>
                    <a:pt x="106" y="70"/>
                  </a:lnTo>
                  <a:lnTo>
                    <a:pt x="108" y="69"/>
                  </a:lnTo>
                  <a:lnTo>
                    <a:pt x="109" y="67"/>
                  </a:lnTo>
                  <a:lnTo>
                    <a:pt x="111" y="66"/>
                  </a:lnTo>
                  <a:lnTo>
                    <a:pt x="112" y="65"/>
                  </a:lnTo>
                  <a:lnTo>
                    <a:pt x="114" y="65"/>
                  </a:lnTo>
                  <a:lnTo>
                    <a:pt x="117" y="62"/>
                  </a:lnTo>
                  <a:lnTo>
                    <a:pt x="118" y="59"/>
                  </a:lnTo>
                  <a:lnTo>
                    <a:pt x="121" y="58"/>
                  </a:lnTo>
                  <a:lnTo>
                    <a:pt x="123" y="56"/>
                  </a:lnTo>
                  <a:lnTo>
                    <a:pt x="124" y="54"/>
                  </a:lnTo>
                  <a:lnTo>
                    <a:pt x="126" y="52"/>
                  </a:lnTo>
                  <a:lnTo>
                    <a:pt x="127" y="49"/>
                  </a:lnTo>
                  <a:lnTo>
                    <a:pt x="129" y="48"/>
                  </a:lnTo>
                  <a:lnTo>
                    <a:pt x="129" y="45"/>
                  </a:lnTo>
                  <a:lnTo>
                    <a:pt x="129" y="44"/>
                  </a:lnTo>
                  <a:lnTo>
                    <a:pt x="130" y="41"/>
                  </a:lnTo>
                  <a:lnTo>
                    <a:pt x="130" y="40"/>
                  </a:lnTo>
                  <a:lnTo>
                    <a:pt x="130" y="36"/>
                  </a:lnTo>
                  <a:lnTo>
                    <a:pt x="130" y="34"/>
                  </a:lnTo>
                  <a:lnTo>
                    <a:pt x="130" y="32"/>
                  </a:lnTo>
                  <a:lnTo>
                    <a:pt x="130" y="27"/>
                  </a:lnTo>
                  <a:lnTo>
                    <a:pt x="130" y="25"/>
                  </a:lnTo>
                  <a:lnTo>
                    <a:pt x="129" y="22"/>
                  </a:lnTo>
                  <a:lnTo>
                    <a:pt x="129" y="21"/>
                  </a:lnTo>
                  <a:lnTo>
                    <a:pt x="127" y="18"/>
                  </a:lnTo>
                  <a:lnTo>
                    <a:pt x="127" y="16"/>
                  </a:lnTo>
                  <a:lnTo>
                    <a:pt x="126" y="15"/>
                  </a:lnTo>
                  <a:lnTo>
                    <a:pt x="124" y="14"/>
                  </a:lnTo>
                  <a:lnTo>
                    <a:pt x="123" y="11"/>
                  </a:lnTo>
                  <a:lnTo>
                    <a:pt x="121" y="10"/>
                  </a:lnTo>
                  <a:lnTo>
                    <a:pt x="120" y="8"/>
                  </a:lnTo>
                  <a:lnTo>
                    <a:pt x="120" y="7"/>
                  </a:lnTo>
                  <a:lnTo>
                    <a:pt x="118" y="5"/>
                  </a:lnTo>
                  <a:lnTo>
                    <a:pt x="117" y="4"/>
                  </a:lnTo>
                  <a:lnTo>
                    <a:pt x="115" y="3"/>
                  </a:lnTo>
                  <a:lnTo>
                    <a:pt x="115" y="1"/>
                  </a:lnTo>
                  <a:lnTo>
                    <a:pt x="114" y="1"/>
                  </a:lnTo>
                  <a:lnTo>
                    <a:pt x="114" y="1"/>
                  </a:lnTo>
                  <a:lnTo>
                    <a:pt x="114" y="1"/>
                  </a:lnTo>
                  <a:lnTo>
                    <a:pt x="114" y="1"/>
                  </a:lnTo>
                  <a:lnTo>
                    <a:pt x="114" y="1"/>
                  </a:lnTo>
                  <a:lnTo>
                    <a:pt x="114" y="1"/>
                  </a:lnTo>
                  <a:lnTo>
                    <a:pt x="114" y="1"/>
                  </a:lnTo>
                  <a:lnTo>
                    <a:pt x="114" y="1"/>
                  </a:lnTo>
                  <a:lnTo>
                    <a:pt x="114" y="1"/>
                  </a:lnTo>
                  <a:lnTo>
                    <a:pt x="114" y="1"/>
                  </a:lnTo>
                  <a:lnTo>
                    <a:pt x="114" y="1"/>
                  </a:lnTo>
                  <a:lnTo>
                    <a:pt x="114" y="1"/>
                  </a:lnTo>
                  <a:lnTo>
                    <a:pt x="114" y="1"/>
                  </a:lnTo>
                  <a:lnTo>
                    <a:pt x="114" y="1"/>
                  </a:lnTo>
                  <a:lnTo>
                    <a:pt x="114" y="1"/>
                  </a:lnTo>
                  <a:lnTo>
                    <a:pt x="114" y="1"/>
                  </a:lnTo>
                  <a:lnTo>
                    <a:pt x="114" y="1"/>
                  </a:lnTo>
                  <a:lnTo>
                    <a:pt x="112" y="1"/>
                  </a:lnTo>
                  <a:lnTo>
                    <a:pt x="111" y="0"/>
                  </a:lnTo>
                  <a:lnTo>
                    <a:pt x="109" y="0"/>
                  </a:lnTo>
                  <a:lnTo>
                    <a:pt x="108" y="0"/>
                  </a:lnTo>
                  <a:lnTo>
                    <a:pt x="106" y="0"/>
                  </a:lnTo>
                  <a:lnTo>
                    <a:pt x="105" y="0"/>
                  </a:lnTo>
                  <a:lnTo>
                    <a:pt x="105" y="0"/>
                  </a:lnTo>
                  <a:lnTo>
                    <a:pt x="102" y="0"/>
                  </a:lnTo>
                  <a:lnTo>
                    <a:pt x="100" y="0"/>
                  </a:lnTo>
                  <a:lnTo>
                    <a:pt x="99" y="0"/>
                  </a:lnTo>
                  <a:lnTo>
                    <a:pt x="97" y="0"/>
                  </a:lnTo>
                  <a:lnTo>
                    <a:pt x="96" y="0"/>
                  </a:lnTo>
                  <a:lnTo>
                    <a:pt x="93" y="0"/>
                  </a:lnTo>
                  <a:lnTo>
                    <a:pt x="92" y="0"/>
                  </a:lnTo>
                  <a:lnTo>
                    <a:pt x="89" y="0"/>
                  </a:lnTo>
                  <a:lnTo>
                    <a:pt x="87" y="0"/>
                  </a:lnTo>
                  <a:lnTo>
                    <a:pt x="87" y="0"/>
                  </a:lnTo>
                  <a:close/>
                </a:path>
              </a:pathLst>
            </a:custGeom>
            <a:solidFill>
              <a:srgbClr val="33CCFF"/>
            </a:solidFill>
            <a:ln w="9525">
              <a:noFill/>
              <a:round/>
              <a:headEnd/>
              <a:tailEnd/>
            </a:ln>
          </p:spPr>
          <p:txBody>
            <a:bodyPr/>
            <a:lstStyle/>
            <a:p>
              <a:endParaRPr lang="fr-FR"/>
            </a:p>
          </p:txBody>
        </p:sp>
        <p:sp>
          <p:nvSpPr>
            <p:cNvPr id="1045" name="Freeform 21"/>
            <p:cNvSpPr>
              <a:spLocks/>
            </p:cNvSpPr>
            <p:nvPr/>
          </p:nvSpPr>
          <p:spPr bwMode="auto">
            <a:xfrm>
              <a:off x="4280" y="2614"/>
              <a:ext cx="95" cy="57"/>
            </a:xfrm>
            <a:custGeom>
              <a:avLst/>
              <a:gdLst/>
              <a:ahLst/>
              <a:cxnLst>
                <a:cxn ang="0">
                  <a:pos x="15" y="12"/>
                </a:cxn>
                <a:cxn ang="0">
                  <a:pos x="18" y="11"/>
                </a:cxn>
                <a:cxn ang="0">
                  <a:pos x="21" y="9"/>
                </a:cxn>
                <a:cxn ang="0">
                  <a:pos x="24" y="8"/>
                </a:cxn>
                <a:cxn ang="0">
                  <a:pos x="27" y="8"/>
                </a:cxn>
                <a:cxn ang="0">
                  <a:pos x="31" y="6"/>
                </a:cxn>
                <a:cxn ang="0">
                  <a:pos x="36" y="5"/>
                </a:cxn>
                <a:cxn ang="0">
                  <a:pos x="39" y="4"/>
                </a:cxn>
                <a:cxn ang="0">
                  <a:pos x="42" y="4"/>
                </a:cxn>
                <a:cxn ang="0">
                  <a:pos x="46" y="4"/>
                </a:cxn>
                <a:cxn ang="0">
                  <a:pos x="50" y="2"/>
                </a:cxn>
                <a:cxn ang="0">
                  <a:pos x="56" y="2"/>
                </a:cxn>
                <a:cxn ang="0">
                  <a:pos x="61" y="1"/>
                </a:cxn>
                <a:cxn ang="0">
                  <a:pos x="65" y="1"/>
                </a:cxn>
                <a:cxn ang="0">
                  <a:pos x="68" y="0"/>
                </a:cxn>
                <a:cxn ang="0">
                  <a:pos x="73" y="1"/>
                </a:cxn>
                <a:cxn ang="0">
                  <a:pos x="79" y="2"/>
                </a:cxn>
                <a:cxn ang="0">
                  <a:pos x="82" y="4"/>
                </a:cxn>
                <a:cxn ang="0">
                  <a:pos x="84" y="5"/>
                </a:cxn>
                <a:cxn ang="0">
                  <a:pos x="87" y="6"/>
                </a:cxn>
                <a:cxn ang="0">
                  <a:pos x="90" y="9"/>
                </a:cxn>
                <a:cxn ang="0">
                  <a:pos x="92" y="12"/>
                </a:cxn>
                <a:cxn ang="0">
                  <a:pos x="93" y="15"/>
                </a:cxn>
                <a:cxn ang="0">
                  <a:pos x="95" y="16"/>
                </a:cxn>
                <a:cxn ang="0">
                  <a:pos x="95" y="19"/>
                </a:cxn>
                <a:cxn ang="0">
                  <a:pos x="95" y="20"/>
                </a:cxn>
                <a:cxn ang="0">
                  <a:pos x="93" y="23"/>
                </a:cxn>
                <a:cxn ang="0">
                  <a:pos x="92" y="28"/>
                </a:cxn>
                <a:cxn ang="0">
                  <a:pos x="87" y="33"/>
                </a:cxn>
                <a:cxn ang="0">
                  <a:pos x="83" y="37"/>
                </a:cxn>
                <a:cxn ang="0">
                  <a:pos x="77" y="39"/>
                </a:cxn>
                <a:cxn ang="0">
                  <a:pos x="70" y="44"/>
                </a:cxn>
                <a:cxn ang="0">
                  <a:pos x="62" y="48"/>
                </a:cxn>
                <a:cxn ang="0">
                  <a:pos x="56" y="50"/>
                </a:cxn>
                <a:cxn ang="0">
                  <a:pos x="52" y="55"/>
                </a:cxn>
                <a:cxn ang="0">
                  <a:pos x="46" y="56"/>
                </a:cxn>
                <a:cxn ang="0">
                  <a:pos x="40" y="57"/>
                </a:cxn>
                <a:cxn ang="0">
                  <a:pos x="31" y="57"/>
                </a:cxn>
                <a:cxn ang="0">
                  <a:pos x="25" y="56"/>
                </a:cxn>
                <a:cxn ang="0">
                  <a:pos x="19" y="55"/>
                </a:cxn>
                <a:cxn ang="0">
                  <a:pos x="15" y="53"/>
                </a:cxn>
                <a:cxn ang="0">
                  <a:pos x="11" y="50"/>
                </a:cxn>
                <a:cxn ang="0">
                  <a:pos x="6" y="46"/>
                </a:cxn>
                <a:cxn ang="0">
                  <a:pos x="3" y="41"/>
                </a:cxn>
                <a:cxn ang="0">
                  <a:pos x="2" y="37"/>
                </a:cxn>
                <a:cxn ang="0">
                  <a:pos x="2" y="34"/>
                </a:cxn>
                <a:cxn ang="0">
                  <a:pos x="0" y="30"/>
                </a:cxn>
                <a:cxn ang="0">
                  <a:pos x="0" y="27"/>
                </a:cxn>
                <a:cxn ang="0">
                  <a:pos x="0" y="26"/>
                </a:cxn>
                <a:cxn ang="0">
                  <a:pos x="0" y="26"/>
                </a:cxn>
                <a:cxn ang="0">
                  <a:pos x="0" y="26"/>
                </a:cxn>
                <a:cxn ang="0">
                  <a:pos x="0" y="26"/>
                </a:cxn>
                <a:cxn ang="0">
                  <a:pos x="0" y="26"/>
                </a:cxn>
                <a:cxn ang="0">
                  <a:pos x="0" y="24"/>
                </a:cxn>
                <a:cxn ang="0">
                  <a:pos x="2" y="23"/>
                </a:cxn>
                <a:cxn ang="0">
                  <a:pos x="5" y="22"/>
                </a:cxn>
                <a:cxn ang="0">
                  <a:pos x="6" y="19"/>
                </a:cxn>
                <a:cxn ang="0">
                  <a:pos x="9" y="16"/>
                </a:cxn>
                <a:cxn ang="0">
                  <a:pos x="13" y="15"/>
                </a:cxn>
              </a:cxnLst>
              <a:rect l="0" t="0" r="r" b="b"/>
              <a:pathLst>
                <a:path w="95" h="57">
                  <a:moveTo>
                    <a:pt x="13" y="15"/>
                  </a:moveTo>
                  <a:lnTo>
                    <a:pt x="15" y="13"/>
                  </a:lnTo>
                  <a:lnTo>
                    <a:pt x="15" y="12"/>
                  </a:lnTo>
                  <a:lnTo>
                    <a:pt x="16" y="12"/>
                  </a:lnTo>
                  <a:lnTo>
                    <a:pt x="18" y="12"/>
                  </a:lnTo>
                  <a:lnTo>
                    <a:pt x="18" y="11"/>
                  </a:lnTo>
                  <a:lnTo>
                    <a:pt x="19" y="11"/>
                  </a:lnTo>
                  <a:lnTo>
                    <a:pt x="19" y="11"/>
                  </a:lnTo>
                  <a:lnTo>
                    <a:pt x="21" y="9"/>
                  </a:lnTo>
                  <a:lnTo>
                    <a:pt x="21" y="9"/>
                  </a:lnTo>
                  <a:lnTo>
                    <a:pt x="22" y="9"/>
                  </a:lnTo>
                  <a:lnTo>
                    <a:pt x="24" y="8"/>
                  </a:lnTo>
                  <a:lnTo>
                    <a:pt x="24" y="8"/>
                  </a:lnTo>
                  <a:lnTo>
                    <a:pt x="25" y="8"/>
                  </a:lnTo>
                  <a:lnTo>
                    <a:pt x="27" y="8"/>
                  </a:lnTo>
                  <a:lnTo>
                    <a:pt x="28" y="6"/>
                  </a:lnTo>
                  <a:lnTo>
                    <a:pt x="28" y="6"/>
                  </a:lnTo>
                  <a:lnTo>
                    <a:pt x="31" y="6"/>
                  </a:lnTo>
                  <a:lnTo>
                    <a:pt x="33" y="5"/>
                  </a:lnTo>
                  <a:lnTo>
                    <a:pt x="34" y="5"/>
                  </a:lnTo>
                  <a:lnTo>
                    <a:pt x="36" y="5"/>
                  </a:lnTo>
                  <a:lnTo>
                    <a:pt x="37" y="4"/>
                  </a:lnTo>
                  <a:lnTo>
                    <a:pt x="37" y="4"/>
                  </a:lnTo>
                  <a:lnTo>
                    <a:pt x="39" y="4"/>
                  </a:lnTo>
                  <a:lnTo>
                    <a:pt x="40" y="4"/>
                  </a:lnTo>
                  <a:lnTo>
                    <a:pt x="40" y="4"/>
                  </a:lnTo>
                  <a:lnTo>
                    <a:pt x="42" y="4"/>
                  </a:lnTo>
                  <a:lnTo>
                    <a:pt x="43" y="4"/>
                  </a:lnTo>
                  <a:lnTo>
                    <a:pt x="45" y="4"/>
                  </a:lnTo>
                  <a:lnTo>
                    <a:pt x="46" y="4"/>
                  </a:lnTo>
                  <a:lnTo>
                    <a:pt x="48" y="4"/>
                  </a:lnTo>
                  <a:lnTo>
                    <a:pt x="49" y="2"/>
                  </a:lnTo>
                  <a:lnTo>
                    <a:pt x="50" y="2"/>
                  </a:lnTo>
                  <a:lnTo>
                    <a:pt x="53" y="2"/>
                  </a:lnTo>
                  <a:lnTo>
                    <a:pt x="55" y="2"/>
                  </a:lnTo>
                  <a:lnTo>
                    <a:pt x="56" y="2"/>
                  </a:lnTo>
                  <a:lnTo>
                    <a:pt x="58" y="1"/>
                  </a:lnTo>
                  <a:lnTo>
                    <a:pt x="59" y="1"/>
                  </a:lnTo>
                  <a:lnTo>
                    <a:pt x="61" y="1"/>
                  </a:lnTo>
                  <a:lnTo>
                    <a:pt x="62" y="1"/>
                  </a:lnTo>
                  <a:lnTo>
                    <a:pt x="64" y="1"/>
                  </a:lnTo>
                  <a:lnTo>
                    <a:pt x="65" y="1"/>
                  </a:lnTo>
                  <a:lnTo>
                    <a:pt x="65" y="0"/>
                  </a:lnTo>
                  <a:lnTo>
                    <a:pt x="67" y="0"/>
                  </a:lnTo>
                  <a:lnTo>
                    <a:pt x="68" y="0"/>
                  </a:lnTo>
                  <a:lnTo>
                    <a:pt x="70" y="1"/>
                  </a:lnTo>
                  <a:lnTo>
                    <a:pt x="71" y="1"/>
                  </a:lnTo>
                  <a:lnTo>
                    <a:pt x="73" y="1"/>
                  </a:lnTo>
                  <a:lnTo>
                    <a:pt x="76" y="1"/>
                  </a:lnTo>
                  <a:lnTo>
                    <a:pt x="77" y="2"/>
                  </a:lnTo>
                  <a:lnTo>
                    <a:pt x="79" y="2"/>
                  </a:lnTo>
                  <a:lnTo>
                    <a:pt x="80" y="2"/>
                  </a:lnTo>
                  <a:lnTo>
                    <a:pt x="80" y="4"/>
                  </a:lnTo>
                  <a:lnTo>
                    <a:pt x="82" y="4"/>
                  </a:lnTo>
                  <a:lnTo>
                    <a:pt x="83" y="4"/>
                  </a:lnTo>
                  <a:lnTo>
                    <a:pt x="83" y="5"/>
                  </a:lnTo>
                  <a:lnTo>
                    <a:pt x="84" y="5"/>
                  </a:lnTo>
                  <a:lnTo>
                    <a:pt x="86" y="5"/>
                  </a:lnTo>
                  <a:lnTo>
                    <a:pt x="86" y="6"/>
                  </a:lnTo>
                  <a:lnTo>
                    <a:pt x="87" y="6"/>
                  </a:lnTo>
                  <a:lnTo>
                    <a:pt x="87" y="8"/>
                  </a:lnTo>
                  <a:lnTo>
                    <a:pt x="89" y="8"/>
                  </a:lnTo>
                  <a:lnTo>
                    <a:pt x="90" y="9"/>
                  </a:lnTo>
                  <a:lnTo>
                    <a:pt x="90" y="11"/>
                  </a:lnTo>
                  <a:lnTo>
                    <a:pt x="92" y="12"/>
                  </a:lnTo>
                  <a:lnTo>
                    <a:pt x="92" y="12"/>
                  </a:lnTo>
                  <a:lnTo>
                    <a:pt x="92" y="13"/>
                  </a:lnTo>
                  <a:lnTo>
                    <a:pt x="93" y="15"/>
                  </a:lnTo>
                  <a:lnTo>
                    <a:pt x="93" y="15"/>
                  </a:lnTo>
                  <a:lnTo>
                    <a:pt x="93" y="16"/>
                  </a:lnTo>
                  <a:lnTo>
                    <a:pt x="95" y="16"/>
                  </a:lnTo>
                  <a:lnTo>
                    <a:pt x="95" y="16"/>
                  </a:lnTo>
                  <a:lnTo>
                    <a:pt x="95" y="17"/>
                  </a:lnTo>
                  <a:lnTo>
                    <a:pt x="95" y="17"/>
                  </a:lnTo>
                  <a:lnTo>
                    <a:pt x="95" y="19"/>
                  </a:lnTo>
                  <a:lnTo>
                    <a:pt x="95" y="19"/>
                  </a:lnTo>
                  <a:lnTo>
                    <a:pt x="95" y="20"/>
                  </a:lnTo>
                  <a:lnTo>
                    <a:pt x="95" y="20"/>
                  </a:lnTo>
                  <a:lnTo>
                    <a:pt x="95" y="22"/>
                  </a:lnTo>
                  <a:lnTo>
                    <a:pt x="95" y="22"/>
                  </a:lnTo>
                  <a:lnTo>
                    <a:pt x="93" y="23"/>
                  </a:lnTo>
                  <a:lnTo>
                    <a:pt x="93" y="24"/>
                  </a:lnTo>
                  <a:lnTo>
                    <a:pt x="92" y="27"/>
                  </a:lnTo>
                  <a:lnTo>
                    <a:pt x="92" y="28"/>
                  </a:lnTo>
                  <a:lnTo>
                    <a:pt x="90" y="30"/>
                  </a:lnTo>
                  <a:lnTo>
                    <a:pt x="89" y="33"/>
                  </a:lnTo>
                  <a:lnTo>
                    <a:pt x="87" y="33"/>
                  </a:lnTo>
                  <a:lnTo>
                    <a:pt x="86" y="34"/>
                  </a:lnTo>
                  <a:lnTo>
                    <a:pt x="84" y="35"/>
                  </a:lnTo>
                  <a:lnTo>
                    <a:pt x="83" y="37"/>
                  </a:lnTo>
                  <a:lnTo>
                    <a:pt x="82" y="37"/>
                  </a:lnTo>
                  <a:lnTo>
                    <a:pt x="79" y="38"/>
                  </a:lnTo>
                  <a:lnTo>
                    <a:pt x="77" y="39"/>
                  </a:lnTo>
                  <a:lnTo>
                    <a:pt x="76" y="41"/>
                  </a:lnTo>
                  <a:lnTo>
                    <a:pt x="73" y="42"/>
                  </a:lnTo>
                  <a:lnTo>
                    <a:pt x="70" y="44"/>
                  </a:lnTo>
                  <a:lnTo>
                    <a:pt x="67" y="45"/>
                  </a:lnTo>
                  <a:lnTo>
                    <a:pt x="65" y="46"/>
                  </a:lnTo>
                  <a:lnTo>
                    <a:pt x="62" y="48"/>
                  </a:lnTo>
                  <a:lnTo>
                    <a:pt x="61" y="49"/>
                  </a:lnTo>
                  <a:lnTo>
                    <a:pt x="58" y="50"/>
                  </a:lnTo>
                  <a:lnTo>
                    <a:pt x="56" y="50"/>
                  </a:lnTo>
                  <a:lnTo>
                    <a:pt x="55" y="52"/>
                  </a:lnTo>
                  <a:lnTo>
                    <a:pt x="53" y="53"/>
                  </a:lnTo>
                  <a:lnTo>
                    <a:pt x="52" y="55"/>
                  </a:lnTo>
                  <a:lnTo>
                    <a:pt x="50" y="55"/>
                  </a:lnTo>
                  <a:lnTo>
                    <a:pt x="48" y="55"/>
                  </a:lnTo>
                  <a:lnTo>
                    <a:pt x="46" y="56"/>
                  </a:lnTo>
                  <a:lnTo>
                    <a:pt x="45" y="56"/>
                  </a:lnTo>
                  <a:lnTo>
                    <a:pt x="43" y="56"/>
                  </a:lnTo>
                  <a:lnTo>
                    <a:pt x="40" y="57"/>
                  </a:lnTo>
                  <a:lnTo>
                    <a:pt x="37" y="57"/>
                  </a:lnTo>
                  <a:lnTo>
                    <a:pt x="34" y="57"/>
                  </a:lnTo>
                  <a:lnTo>
                    <a:pt x="31" y="57"/>
                  </a:lnTo>
                  <a:lnTo>
                    <a:pt x="30" y="57"/>
                  </a:lnTo>
                  <a:lnTo>
                    <a:pt x="27" y="56"/>
                  </a:lnTo>
                  <a:lnTo>
                    <a:pt x="25" y="56"/>
                  </a:lnTo>
                  <a:lnTo>
                    <a:pt x="24" y="56"/>
                  </a:lnTo>
                  <a:lnTo>
                    <a:pt x="22" y="56"/>
                  </a:lnTo>
                  <a:lnTo>
                    <a:pt x="19" y="55"/>
                  </a:lnTo>
                  <a:lnTo>
                    <a:pt x="18" y="55"/>
                  </a:lnTo>
                  <a:lnTo>
                    <a:pt x="16" y="55"/>
                  </a:lnTo>
                  <a:lnTo>
                    <a:pt x="15" y="53"/>
                  </a:lnTo>
                  <a:lnTo>
                    <a:pt x="13" y="52"/>
                  </a:lnTo>
                  <a:lnTo>
                    <a:pt x="12" y="50"/>
                  </a:lnTo>
                  <a:lnTo>
                    <a:pt x="11" y="50"/>
                  </a:lnTo>
                  <a:lnTo>
                    <a:pt x="11" y="49"/>
                  </a:lnTo>
                  <a:lnTo>
                    <a:pt x="8" y="48"/>
                  </a:lnTo>
                  <a:lnTo>
                    <a:pt x="6" y="46"/>
                  </a:lnTo>
                  <a:lnTo>
                    <a:pt x="6" y="44"/>
                  </a:lnTo>
                  <a:lnTo>
                    <a:pt x="5" y="42"/>
                  </a:lnTo>
                  <a:lnTo>
                    <a:pt x="3" y="41"/>
                  </a:lnTo>
                  <a:lnTo>
                    <a:pt x="3" y="41"/>
                  </a:lnTo>
                  <a:lnTo>
                    <a:pt x="2" y="38"/>
                  </a:lnTo>
                  <a:lnTo>
                    <a:pt x="2" y="37"/>
                  </a:lnTo>
                  <a:lnTo>
                    <a:pt x="2" y="37"/>
                  </a:lnTo>
                  <a:lnTo>
                    <a:pt x="2" y="35"/>
                  </a:lnTo>
                  <a:lnTo>
                    <a:pt x="2" y="34"/>
                  </a:lnTo>
                  <a:lnTo>
                    <a:pt x="2" y="33"/>
                  </a:lnTo>
                  <a:lnTo>
                    <a:pt x="2" y="31"/>
                  </a:lnTo>
                  <a:lnTo>
                    <a:pt x="0" y="30"/>
                  </a:lnTo>
                  <a:lnTo>
                    <a:pt x="0" y="28"/>
                  </a:lnTo>
                  <a:lnTo>
                    <a:pt x="0" y="27"/>
                  </a:lnTo>
                  <a:lnTo>
                    <a:pt x="0" y="27"/>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4"/>
                  </a:lnTo>
                  <a:lnTo>
                    <a:pt x="2" y="24"/>
                  </a:lnTo>
                  <a:lnTo>
                    <a:pt x="2" y="24"/>
                  </a:lnTo>
                  <a:lnTo>
                    <a:pt x="2" y="23"/>
                  </a:lnTo>
                  <a:lnTo>
                    <a:pt x="3" y="23"/>
                  </a:lnTo>
                  <a:lnTo>
                    <a:pt x="3" y="22"/>
                  </a:lnTo>
                  <a:lnTo>
                    <a:pt x="5" y="22"/>
                  </a:lnTo>
                  <a:lnTo>
                    <a:pt x="5" y="20"/>
                  </a:lnTo>
                  <a:lnTo>
                    <a:pt x="6" y="20"/>
                  </a:lnTo>
                  <a:lnTo>
                    <a:pt x="6" y="19"/>
                  </a:lnTo>
                  <a:lnTo>
                    <a:pt x="8" y="19"/>
                  </a:lnTo>
                  <a:lnTo>
                    <a:pt x="9" y="17"/>
                  </a:lnTo>
                  <a:lnTo>
                    <a:pt x="9" y="16"/>
                  </a:lnTo>
                  <a:lnTo>
                    <a:pt x="11" y="16"/>
                  </a:lnTo>
                  <a:lnTo>
                    <a:pt x="12" y="15"/>
                  </a:lnTo>
                  <a:lnTo>
                    <a:pt x="13" y="15"/>
                  </a:lnTo>
                  <a:lnTo>
                    <a:pt x="13" y="15"/>
                  </a:lnTo>
                  <a:close/>
                </a:path>
              </a:pathLst>
            </a:custGeom>
            <a:solidFill>
              <a:srgbClr val="33CCFF"/>
            </a:solidFill>
            <a:ln w="9525">
              <a:noFill/>
              <a:round/>
              <a:headEnd/>
              <a:tailEnd/>
            </a:ln>
          </p:spPr>
          <p:txBody>
            <a:bodyPr/>
            <a:lstStyle/>
            <a:p>
              <a:endParaRPr lang="fr-FR"/>
            </a:p>
          </p:txBody>
        </p:sp>
        <p:sp>
          <p:nvSpPr>
            <p:cNvPr id="1046" name="Freeform 22"/>
            <p:cNvSpPr>
              <a:spLocks/>
            </p:cNvSpPr>
            <p:nvPr/>
          </p:nvSpPr>
          <p:spPr bwMode="auto">
            <a:xfrm>
              <a:off x="4175" y="2798"/>
              <a:ext cx="79" cy="298"/>
            </a:xfrm>
            <a:custGeom>
              <a:avLst/>
              <a:gdLst/>
              <a:ahLst/>
              <a:cxnLst>
                <a:cxn ang="0">
                  <a:pos x="42" y="0"/>
                </a:cxn>
                <a:cxn ang="0">
                  <a:pos x="39" y="0"/>
                </a:cxn>
                <a:cxn ang="0">
                  <a:pos x="33" y="1"/>
                </a:cxn>
                <a:cxn ang="0">
                  <a:pos x="27" y="2"/>
                </a:cxn>
                <a:cxn ang="0">
                  <a:pos x="24" y="5"/>
                </a:cxn>
                <a:cxn ang="0">
                  <a:pos x="18" y="9"/>
                </a:cxn>
                <a:cxn ang="0">
                  <a:pos x="15" y="12"/>
                </a:cxn>
                <a:cxn ang="0">
                  <a:pos x="12" y="16"/>
                </a:cxn>
                <a:cxn ang="0">
                  <a:pos x="11" y="20"/>
                </a:cxn>
                <a:cxn ang="0">
                  <a:pos x="9" y="23"/>
                </a:cxn>
                <a:cxn ang="0">
                  <a:pos x="8" y="30"/>
                </a:cxn>
                <a:cxn ang="0">
                  <a:pos x="3" y="41"/>
                </a:cxn>
                <a:cxn ang="0">
                  <a:pos x="2" y="50"/>
                </a:cxn>
                <a:cxn ang="0">
                  <a:pos x="0" y="66"/>
                </a:cxn>
                <a:cxn ang="0">
                  <a:pos x="2" y="79"/>
                </a:cxn>
                <a:cxn ang="0">
                  <a:pos x="2" y="89"/>
                </a:cxn>
                <a:cxn ang="0">
                  <a:pos x="5" y="98"/>
                </a:cxn>
                <a:cxn ang="0">
                  <a:pos x="6" y="111"/>
                </a:cxn>
                <a:cxn ang="0">
                  <a:pos x="9" y="127"/>
                </a:cxn>
                <a:cxn ang="0">
                  <a:pos x="11" y="145"/>
                </a:cxn>
                <a:cxn ang="0">
                  <a:pos x="13" y="156"/>
                </a:cxn>
                <a:cxn ang="0">
                  <a:pos x="15" y="167"/>
                </a:cxn>
                <a:cxn ang="0">
                  <a:pos x="16" y="180"/>
                </a:cxn>
                <a:cxn ang="0">
                  <a:pos x="19" y="196"/>
                </a:cxn>
                <a:cxn ang="0">
                  <a:pos x="24" y="221"/>
                </a:cxn>
                <a:cxn ang="0">
                  <a:pos x="25" y="244"/>
                </a:cxn>
                <a:cxn ang="0">
                  <a:pos x="25" y="263"/>
                </a:cxn>
                <a:cxn ang="0">
                  <a:pos x="30" y="280"/>
                </a:cxn>
                <a:cxn ang="0">
                  <a:pos x="40" y="292"/>
                </a:cxn>
                <a:cxn ang="0">
                  <a:pos x="49" y="298"/>
                </a:cxn>
                <a:cxn ang="0">
                  <a:pos x="52" y="298"/>
                </a:cxn>
                <a:cxn ang="0">
                  <a:pos x="53" y="296"/>
                </a:cxn>
                <a:cxn ang="0">
                  <a:pos x="58" y="295"/>
                </a:cxn>
                <a:cxn ang="0">
                  <a:pos x="61" y="294"/>
                </a:cxn>
                <a:cxn ang="0">
                  <a:pos x="64" y="289"/>
                </a:cxn>
                <a:cxn ang="0">
                  <a:pos x="71" y="277"/>
                </a:cxn>
                <a:cxn ang="0">
                  <a:pos x="73" y="266"/>
                </a:cxn>
                <a:cxn ang="0">
                  <a:pos x="76" y="241"/>
                </a:cxn>
                <a:cxn ang="0">
                  <a:pos x="79" y="218"/>
                </a:cxn>
                <a:cxn ang="0">
                  <a:pos x="79" y="199"/>
                </a:cxn>
                <a:cxn ang="0">
                  <a:pos x="77" y="180"/>
                </a:cxn>
                <a:cxn ang="0">
                  <a:pos x="76" y="158"/>
                </a:cxn>
                <a:cxn ang="0">
                  <a:pos x="73" y="130"/>
                </a:cxn>
                <a:cxn ang="0">
                  <a:pos x="73" y="118"/>
                </a:cxn>
                <a:cxn ang="0">
                  <a:pos x="71" y="111"/>
                </a:cxn>
                <a:cxn ang="0">
                  <a:pos x="70" y="103"/>
                </a:cxn>
                <a:cxn ang="0">
                  <a:pos x="70" y="94"/>
                </a:cxn>
                <a:cxn ang="0">
                  <a:pos x="68" y="83"/>
                </a:cxn>
                <a:cxn ang="0">
                  <a:pos x="68" y="70"/>
                </a:cxn>
                <a:cxn ang="0">
                  <a:pos x="67" y="60"/>
                </a:cxn>
                <a:cxn ang="0">
                  <a:pos x="67" y="48"/>
                </a:cxn>
                <a:cxn ang="0">
                  <a:pos x="64" y="37"/>
                </a:cxn>
                <a:cxn ang="0">
                  <a:pos x="61" y="30"/>
                </a:cxn>
                <a:cxn ang="0">
                  <a:pos x="59" y="20"/>
                </a:cxn>
                <a:cxn ang="0">
                  <a:pos x="58" y="17"/>
                </a:cxn>
                <a:cxn ang="0">
                  <a:pos x="56" y="15"/>
                </a:cxn>
                <a:cxn ang="0">
                  <a:pos x="56" y="13"/>
                </a:cxn>
                <a:cxn ang="0">
                  <a:pos x="56" y="13"/>
                </a:cxn>
                <a:cxn ang="0">
                  <a:pos x="56" y="13"/>
                </a:cxn>
                <a:cxn ang="0">
                  <a:pos x="53" y="8"/>
                </a:cxn>
                <a:cxn ang="0">
                  <a:pos x="49" y="2"/>
                </a:cxn>
              </a:cxnLst>
              <a:rect l="0" t="0" r="r" b="b"/>
              <a:pathLst>
                <a:path w="79" h="298">
                  <a:moveTo>
                    <a:pt x="46" y="1"/>
                  </a:moveTo>
                  <a:lnTo>
                    <a:pt x="45" y="0"/>
                  </a:lnTo>
                  <a:lnTo>
                    <a:pt x="43" y="0"/>
                  </a:lnTo>
                  <a:lnTo>
                    <a:pt x="43" y="0"/>
                  </a:lnTo>
                  <a:lnTo>
                    <a:pt x="43" y="0"/>
                  </a:lnTo>
                  <a:lnTo>
                    <a:pt x="42" y="0"/>
                  </a:lnTo>
                  <a:lnTo>
                    <a:pt x="42" y="0"/>
                  </a:lnTo>
                  <a:lnTo>
                    <a:pt x="40" y="0"/>
                  </a:lnTo>
                  <a:lnTo>
                    <a:pt x="40" y="0"/>
                  </a:lnTo>
                  <a:lnTo>
                    <a:pt x="39" y="0"/>
                  </a:lnTo>
                  <a:lnTo>
                    <a:pt x="39" y="0"/>
                  </a:lnTo>
                  <a:lnTo>
                    <a:pt x="39" y="0"/>
                  </a:lnTo>
                  <a:lnTo>
                    <a:pt x="37" y="0"/>
                  </a:lnTo>
                  <a:lnTo>
                    <a:pt x="37" y="0"/>
                  </a:lnTo>
                  <a:lnTo>
                    <a:pt x="36" y="1"/>
                  </a:lnTo>
                  <a:lnTo>
                    <a:pt x="34" y="1"/>
                  </a:lnTo>
                  <a:lnTo>
                    <a:pt x="34" y="1"/>
                  </a:lnTo>
                  <a:lnTo>
                    <a:pt x="33" y="1"/>
                  </a:lnTo>
                  <a:lnTo>
                    <a:pt x="31" y="1"/>
                  </a:lnTo>
                  <a:lnTo>
                    <a:pt x="30" y="1"/>
                  </a:lnTo>
                  <a:lnTo>
                    <a:pt x="30" y="2"/>
                  </a:lnTo>
                  <a:lnTo>
                    <a:pt x="30" y="2"/>
                  </a:lnTo>
                  <a:lnTo>
                    <a:pt x="28" y="2"/>
                  </a:lnTo>
                  <a:lnTo>
                    <a:pt x="27" y="2"/>
                  </a:lnTo>
                  <a:lnTo>
                    <a:pt x="27" y="4"/>
                  </a:lnTo>
                  <a:lnTo>
                    <a:pt x="27" y="4"/>
                  </a:lnTo>
                  <a:lnTo>
                    <a:pt x="25" y="4"/>
                  </a:lnTo>
                  <a:lnTo>
                    <a:pt x="25" y="5"/>
                  </a:lnTo>
                  <a:lnTo>
                    <a:pt x="24" y="5"/>
                  </a:lnTo>
                  <a:lnTo>
                    <a:pt x="24" y="5"/>
                  </a:lnTo>
                  <a:lnTo>
                    <a:pt x="22" y="6"/>
                  </a:lnTo>
                  <a:lnTo>
                    <a:pt x="22" y="6"/>
                  </a:lnTo>
                  <a:lnTo>
                    <a:pt x="21" y="8"/>
                  </a:lnTo>
                  <a:lnTo>
                    <a:pt x="19" y="8"/>
                  </a:lnTo>
                  <a:lnTo>
                    <a:pt x="19" y="9"/>
                  </a:lnTo>
                  <a:lnTo>
                    <a:pt x="18" y="9"/>
                  </a:lnTo>
                  <a:lnTo>
                    <a:pt x="18" y="9"/>
                  </a:lnTo>
                  <a:lnTo>
                    <a:pt x="16" y="11"/>
                  </a:lnTo>
                  <a:lnTo>
                    <a:pt x="16" y="11"/>
                  </a:lnTo>
                  <a:lnTo>
                    <a:pt x="16" y="11"/>
                  </a:lnTo>
                  <a:lnTo>
                    <a:pt x="15" y="12"/>
                  </a:lnTo>
                  <a:lnTo>
                    <a:pt x="15" y="12"/>
                  </a:lnTo>
                  <a:lnTo>
                    <a:pt x="15" y="12"/>
                  </a:lnTo>
                  <a:lnTo>
                    <a:pt x="15" y="13"/>
                  </a:lnTo>
                  <a:lnTo>
                    <a:pt x="13" y="13"/>
                  </a:lnTo>
                  <a:lnTo>
                    <a:pt x="13" y="13"/>
                  </a:lnTo>
                  <a:lnTo>
                    <a:pt x="13" y="15"/>
                  </a:lnTo>
                  <a:lnTo>
                    <a:pt x="12" y="16"/>
                  </a:lnTo>
                  <a:lnTo>
                    <a:pt x="12" y="16"/>
                  </a:lnTo>
                  <a:lnTo>
                    <a:pt x="11" y="17"/>
                  </a:lnTo>
                  <a:lnTo>
                    <a:pt x="11" y="17"/>
                  </a:lnTo>
                  <a:lnTo>
                    <a:pt x="11" y="19"/>
                  </a:lnTo>
                  <a:lnTo>
                    <a:pt x="11" y="19"/>
                  </a:lnTo>
                  <a:lnTo>
                    <a:pt x="11" y="20"/>
                  </a:lnTo>
                  <a:lnTo>
                    <a:pt x="11" y="20"/>
                  </a:lnTo>
                  <a:lnTo>
                    <a:pt x="9" y="22"/>
                  </a:lnTo>
                  <a:lnTo>
                    <a:pt x="9" y="22"/>
                  </a:lnTo>
                  <a:lnTo>
                    <a:pt x="9" y="22"/>
                  </a:lnTo>
                  <a:lnTo>
                    <a:pt x="9" y="23"/>
                  </a:lnTo>
                  <a:lnTo>
                    <a:pt x="9" y="23"/>
                  </a:lnTo>
                  <a:lnTo>
                    <a:pt x="9" y="23"/>
                  </a:lnTo>
                  <a:lnTo>
                    <a:pt x="9" y="24"/>
                  </a:lnTo>
                  <a:lnTo>
                    <a:pt x="9" y="26"/>
                  </a:lnTo>
                  <a:lnTo>
                    <a:pt x="8" y="26"/>
                  </a:lnTo>
                  <a:lnTo>
                    <a:pt x="8" y="27"/>
                  </a:lnTo>
                  <a:lnTo>
                    <a:pt x="8" y="30"/>
                  </a:lnTo>
                  <a:lnTo>
                    <a:pt x="6" y="31"/>
                  </a:lnTo>
                  <a:lnTo>
                    <a:pt x="6" y="34"/>
                  </a:lnTo>
                  <a:lnTo>
                    <a:pt x="5" y="35"/>
                  </a:lnTo>
                  <a:lnTo>
                    <a:pt x="5" y="38"/>
                  </a:lnTo>
                  <a:lnTo>
                    <a:pt x="5" y="39"/>
                  </a:lnTo>
                  <a:lnTo>
                    <a:pt x="3" y="41"/>
                  </a:lnTo>
                  <a:lnTo>
                    <a:pt x="3" y="42"/>
                  </a:lnTo>
                  <a:lnTo>
                    <a:pt x="3" y="44"/>
                  </a:lnTo>
                  <a:lnTo>
                    <a:pt x="2" y="45"/>
                  </a:lnTo>
                  <a:lnTo>
                    <a:pt x="2" y="46"/>
                  </a:lnTo>
                  <a:lnTo>
                    <a:pt x="2" y="48"/>
                  </a:lnTo>
                  <a:lnTo>
                    <a:pt x="2" y="50"/>
                  </a:lnTo>
                  <a:lnTo>
                    <a:pt x="2" y="52"/>
                  </a:lnTo>
                  <a:lnTo>
                    <a:pt x="2" y="55"/>
                  </a:lnTo>
                  <a:lnTo>
                    <a:pt x="2" y="57"/>
                  </a:lnTo>
                  <a:lnTo>
                    <a:pt x="2" y="60"/>
                  </a:lnTo>
                  <a:lnTo>
                    <a:pt x="2" y="63"/>
                  </a:lnTo>
                  <a:lnTo>
                    <a:pt x="0" y="66"/>
                  </a:lnTo>
                  <a:lnTo>
                    <a:pt x="0" y="68"/>
                  </a:lnTo>
                  <a:lnTo>
                    <a:pt x="0" y="71"/>
                  </a:lnTo>
                  <a:lnTo>
                    <a:pt x="0" y="72"/>
                  </a:lnTo>
                  <a:lnTo>
                    <a:pt x="2" y="75"/>
                  </a:lnTo>
                  <a:lnTo>
                    <a:pt x="2" y="77"/>
                  </a:lnTo>
                  <a:lnTo>
                    <a:pt x="2" y="79"/>
                  </a:lnTo>
                  <a:lnTo>
                    <a:pt x="2" y="81"/>
                  </a:lnTo>
                  <a:lnTo>
                    <a:pt x="2" y="82"/>
                  </a:lnTo>
                  <a:lnTo>
                    <a:pt x="2" y="85"/>
                  </a:lnTo>
                  <a:lnTo>
                    <a:pt x="2" y="86"/>
                  </a:lnTo>
                  <a:lnTo>
                    <a:pt x="2" y="88"/>
                  </a:lnTo>
                  <a:lnTo>
                    <a:pt x="2" y="89"/>
                  </a:lnTo>
                  <a:lnTo>
                    <a:pt x="2" y="90"/>
                  </a:lnTo>
                  <a:lnTo>
                    <a:pt x="3" y="93"/>
                  </a:lnTo>
                  <a:lnTo>
                    <a:pt x="3" y="94"/>
                  </a:lnTo>
                  <a:lnTo>
                    <a:pt x="3" y="96"/>
                  </a:lnTo>
                  <a:lnTo>
                    <a:pt x="3" y="97"/>
                  </a:lnTo>
                  <a:lnTo>
                    <a:pt x="5" y="98"/>
                  </a:lnTo>
                  <a:lnTo>
                    <a:pt x="5" y="101"/>
                  </a:lnTo>
                  <a:lnTo>
                    <a:pt x="5" y="103"/>
                  </a:lnTo>
                  <a:lnTo>
                    <a:pt x="6" y="104"/>
                  </a:lnTo>
                  <a:lnTo>
                    <a:pt x="6" y="107"/>
                  </a:lnTo>
                  <a:lnTo>
                    <a:pt x="6" y="108"/>
                  </a:lnTo>
                  <a:lnTo>
                    <a:pt x="6" y="111"/>
                  </a:lnTo>
                  <a:lnTo>
                    <a:pt x="6" y="114"/>
                  </a:lnTo>
                  <a:lnTo>
                    <a:pt x="8" y="116"/>
                  </a:lnTo>
                  <a:lnTo>
                    <a:pt x="8" y="119"/>
                  </a:lnTo>
                  <a:lnTo>
                    <a:pt x="8" y="122"/>
                  </a:lnTo>
                  <a:lnTo>
                    <a:pt x="9" y="125"/>
                  </a:lnTo>
                  <a:lnTo>
                    <a:pt x="9" y="127"/>
                  </a:lnTo>
                  <a:lnTo>
                    <a:pt x="9" y="131"/>
                  </a:lnTo>
                  <a:lnTo>
                    <a:pt x="11" y="134"/>
                  </a:lnTo>
                  <a:lnTo>
                    <a:pt x="11" y="137"/>
                  </a:lnTo>
                  <a:lnTo>
                    <a:pt x="11" y="140"/>
                  </a:lnTo>
                  <a:lnTo>
                    <a:pt x="11" y="142"/>
                  </a:lnTo>
                  <a:lnTo>
                    <a:pt x="11" y="145"/>
                  </a:lnTo>
                  <a:lnTo>
                    <a:pt x="12" y="147"/>
                  </a:lnTo>
                  <a:lnTo>
                    <a:pt x="12" y="149"/>
                  </a:lnTo>
                  <a:lnTo>
                    <a:pt x="12" y="151"/>
                  </a:lnTo>
                  <a:lnTo>
                    <a:pt x="12" y="153"/>
                  </a:lnTo>
                  <a:lnTo>
                    <a:pt x="12" y="155"/>
                  </a:lnTo>
                  <a:lnTo>
                    <a:pt x="13" y="156"/>
                  </a:lnTo>
                  <a:lnTo>
                    <a:pt x="13" y="158"/>
                  </a:lnTo>
                  <a:lnTo>
                    <a:pt x="13" y="160"/>
                  </a:lnTo>
                  <a:lnTo>
                    <a:pt x="13" y="162"/>
                  </a:lnTo>
                  <a:lnTo>
                    <a:pt x="13" y="163"/>
                  </a:lnTo>
                  <a:lnTo>
                    <a:pt x="13" y="166"/>
                  </a:lnTo>
                  <a:lnTo>
                    <a:pt x="15" y="167"/>
                  </a:lnTo>
                  <a:lnTo>
                    <a:pt x="15" y="169"/>
                  </a:lnTo>
                  <a:lnTo>
                    <a:pt x="15" y="171"/>
                  </a:lnTo>
                  <a:lnTo>
                    <a:pt x="15" y="173"/>
                  </a:lnTo>
                  <a:lnTo>
                    <a:pt x="15" y="174"/>
                  </a:lnTo>
                  <a:lnTo>
                    <a:pt x="16" y="177"/>
                  </a:lnTo>
                  <a:lnTo>
                    <a:pt x="16" y="180"/>
                  </a:lnTo>
                  <a:lnTo>
                    <a:pt x="16" y="182"/>
                  </a:lnTo>
                  <a:lnTo>
                    <a:pt x="18" y="184"/>
                  </a:lnTo>
                  <a:lnTo>
                    <a:pt x="18" y="186"/>
                  </a:lnTo>
                  <a:lnTo>
                    <a:pt x="19" y="189"/>
                  </a:lnTo>
                  <a:lnTo>
                    <a:pt x="19" y="192"/>
                  </a:lnTo>
                  <a:lnTo>
                    <a:pt x="19" y="196"/>
                  </a:lnTo>
                  <a:lnTo>
                    <a:pt x="21" y="199"/>
                  </a:lnTo>
                  <a:lnTo>
                    <a:pt x="21" y="204"/>
                  </a:lnTo>
                  <a:lnTo>
                    <a:pt x="22" y="208"/>
                  </a:lnTo>
                  <a:lnTo>
                    <a:pt x="24" y="212"/>
                  </a:lnTo>
                  <a:lnTo>
                    <a:pt x="24" y="217"/>
                  </a:lnTo>
                  <a:lnTo>
                    <a:pt x="24" y="221"/>
                  </a:lnTo>
                  <a:lnTo>
                    <a:pt x="24" y="225"/>
                  </a:lnTo>
                  <a:lnTo>
                    <a:pt x="25" y="229"/>
                  </a:lnTo>
                  <a:lnTo>
                    <a:pt x="25" y="233"/>
                  </a:lnTo>
                  <a:lnTo>
                    <a:pt x="25" y="237"/>
                  </a:lnTo>
                  <a:lnTo>
                    <a:pt x="25" y="240"/>
                  </a:lnTo>
                  <a:lnTo>
                    <a:pt x="25" y="244"/>
                  </a:lnTo>
                  <a:lnTo>
                    <a:pt x="25" y="247"/>
                  </a:lnTo>
                  <a:lnTo>
                    <a:pt x="25" y="251"/>
                  </a:lnTo>
                  <a:lnTo>
                    <a:pt x="25" y="254"/>
                  </a:lnTo>
                  <a:lnTo>
                    <a:pt x="25" y="258"/>
                  </a:lnTo>
                  <a:lnTo>
                    <a:pt x="25" y="261"/>
                  </a:lnTo>
                  <a:lnTo>
                    <a:pt x="25" y="263"/>
                  </a:lnTo>
                  <a:lnTo>
                    <a:pt x="27" y="266"/>
                  </a:lnTo>
                  <a:lnTo>
                    <a:pt x="27" y="269"/>
                  </a:lnTo>
                  <a:lnTo>
                    <a:pt x="27" y="272"/>
                  </a:lnTo>
                  <a:lnTo>
                    <a:pt x="28" y="274"/>
                  </a:lnTo>
                  <a:lnTo>
                    <a:pt x="30" y="277"/>
                  </a:lnTo>
                  <a:lnTo>
                    <a:pt x="30" y="280"/>
                  </a:lnTo>
                  <a:lnTo>
                    <a:pt x="31" y="281"/>
                  </a:lnTo>
                  <a:lnTo>
                    <a:pt x="33" y="284"/>
                  </a:lnTo>
                  <a:lnTo>
                    <a:pt x="34" y="287"/>
                  </a:lnTo>
                  <a:lnTo>
                    <a:pt x="36" y="288"/>
                  </a:lnTo>
                  <a:lnTo>
                    <a:pt x="37" y="291"/>
                  </a:lnTo>
                  <a:lnTo>
                    <a:pt x="40" y="292"/>
                  </a:lnTo>
                  <a:lnTo>
                    <a:pt x="43" y="294"/>
                  </a:lnTo>
                  <a:lnTo>
                    <a:pt x="45" y="296"/>
                  </a:lnTo>
                  <a:lnTo>
                    <a:pt x="47" y="298"/>
                  </a:lnTo>
                  <a:lnTo>
                    <a:pt x="47" y="298"/>
                  </a:lnTo>
                  <a:lnTo>
                    <a:pt x="49" y="298"/>
                  </a:lnTo>
                  <a:lnTo>
                    <a:pt x="49" y="298"/>
                  </a:lnTo>
                  <a:lnTo>
                    <a:pt x="49" y="298"/>
                  </a:lnTo>
                  <a:lnTo>
                    <a:pt x="49" y="298"/>
                  </a:lnTo>
                  <a:lnTo>
                    <a:pt x="50" y="298"/>
                  </a:lnTo>
                  <a:lnTo>
                    <a:pt x="50" y="298"/>
                  </a:lnTo>
                  <a:lnTo>
                    <a:pt x="50" y="298"/>
                  </a:lnTo>
                  <a:lnTo>
                    <a:pt x="52" y="298"/>
                  </a:lnTo>
                  <a:lnTo>
                    <a:pt x="52" y="298"/>
                  </a:lnTo>
                  <a:lnTo>
                    <a:pt x="52" y="298"/>
                  </a:lnTo>
                  <a:lnTo>
                    <a:pt x="52" y="296"/>
                  </a:lnTo>
                  <a:lnTo>
                    <a:pt x="53" y="296"/>
                  </a:lnTo>
                  <a:lnTo>
                    <a:pt x="53" y="296"/>
                  </a:lnTo>
                  <a:lnTo>
                    <a:pt x="53" y="296"/>
                  </a:lnTo>
                  <a:lnTo>
                    <a:pt x="55" y="296"/>
                  </a:lnTo>
                  <a:lnTo>
                    <a:pt x="55" y="296"/>
                  </a:lnTo>
                  <a:lnTo>
                    <a:pt x="56" y="295"/>
                  </a:lnTo>
                  <a:lnTo>
                    <a:pt x="56" y="295"/>
                  </a:lnTo>
                  <a:lnTo>
                    <a:pt x="56" y="295"/>
                  </a:lnTo>
                  <a:lnTo>
                    <a:pt x="58" y="295"/>
                  </a:lnTo>
                  <a:lnTo>
                    <a:pt x="58" y="295"/>
                  </a:lnTo>
                  <a:lnTo>
                    <a:pt x="58" y="295"/>
                  </a:lnTo>
                  <a:lnTo>
                    <a:pt x="59" y="295"/>
                  </a:lnTo>
                  <a:lnTo>
                    <a:pt x="59" y="294"/>
                  </a:lnTo>
                  <a:lnTo>
                    <a:pt x="59" y="294"/>
                  </a:lnTo>
                  <a:lnTo>
                    <a:pt x="61" y="294"/>
                  </a:lnTo>
                  <a:lnTo>
                    <a:pt x="61" y="294"/>
                  </a:lnTo>
                  <a:lnTo>
                    <a:pt x="61" y="292"/>
                  </a:lnTo>
                  <a:lnTo>
                    <a:pt x="61" y="292"/>
                  </a:lnTo>
                  <a:lnTo>
                    <a:pt x="61" y="292"/>
                  </a:lnTo>
                  <a:lnTo>
                    <a:pt x="62" y="292"/>
                  </a:lnTo>
                  <a:lnTo>
                    <a:pt x="64" y="289"/>
                  </a:lnTo>
                  <a:lnTo>
                    <a:pt x="65" y="287"/>
                  </a:lnTo>
                  <a:lnTo>
                    <a:pt x="67" y="285"/>
                  </a:lnTo>
                  <a:lnTo>
                    <a:pt x="68" y="283"/>
                  </a:lnTo>
                  <a:lnTo>
                    <a:pt x="70" y="281"/>
                  </a:lnTo>
                  <a:lnTo>
                    <a:pt x="70" y="280"/>
                  </a:lnTo>
                  <a:lnTo>
                    <a:pt x="71" y="277"/>
                  </a:lnTo>
                  <a:lnTo>
                    <a:pt x="71" y="276"/>
                  </a:lnTo>
                  <a:lnTo>
                    <a:pt x="71" y="274"/>
                  </a:lnTo>
                  <a:lnTo>
                    <a:pt x="73" y="272"/>
                  </a:lnTo>
                  <a:lnTo>
                    <a:pt x="73" y="270"/>
                  </a:lnTo>
                  <a:lnTo>
                    <a:pt x="73" y="267"/>
                  </a:lnTo>
                  <a:lnTo>
                    <a:pt x="73" y="266"/>
                  </a:lnTo>
                  <a:lnTo>
                    <a:pt x="73" y="263"/>
                  </a:lnTo>
                  <a:lnTo>
                    <a:pt x="74" y="261"/>
                  </a:lnTo>
                  <a:lnTo>
                    <a:pt x="74" y="258"/>
                  </a:lnTo>
                  <a:lnTo>
                    <a:pt x="74" y="252"/>
                  </a:lnTo>
                  <a:lnTo>
                    <a:pt x="76" y="247"/>
                  </a:lnTo>
                  <a:lnTo>
                    <a:pt x="76" y="241"/>
                  </a:lnTo>
                  <a:lnTo>
                    <a:pt x="76" y="237"/>
                  </a:lnTo>
                  <a:lnTo>
                    <a:pt x="77" y="233"/>
                  </a:lnTo>
                  <a:lnTo>
                    <a:pt x="77" y="229"/>
                  </a:lnTo>
                  <a:lnTo>
                    <a:pt x="77" y="225"/>
                  </a:lnTo>
                  <a:lnTo>
                    <a:pt x="77" y="221"/>
                  </a:lnTo>
                  <a:lnTo>
                    <a:pt x="79" y="218"/>
                  </a:lnTo>
                  <a:lnTo>
                    <a:pt x="79" y="214"/>
                  </a:lnTo>
                  <a:lnTo>
                    <a:pt x="79" y="211"/>
                  </a:lnTo>
                  <a:lnTo>
                    <a:pt x="79" y="208"/>
                  </a:lnTo>
                  <a:lnTo>
                    <a:pt x="79" y="204"/>
                  </a:lnTo>
                  <a:lnTo>
                    <a:pt x="79" y="201"/>
                  </a:lnTo>
                  <a:lnTo>
                    <a:pt x="79" y="199"/>
                  </a:lnTo>
                  <a:lnTo>
                    <a:pt x="79" y="196"/>
                  </a:lnTo>
                  <a:lnTo>
                    <a:pt x="79" y="192"/>
                  </a:lnTo>
                  <a:lnTo>
                    <a:pt x="77" y="189"/>
                  </a:lnTo>
                  <a:lnTo>
                    <a:pt x="77" y="186"/>
                  </a:lnTo>
                  <a:lnTo>
                    <a:pt x="77" y="182"/>
                  </a:lnTo>
                  <a:lnTo>
                    <a:pt x="77" y="180"/>
                  </a:lnTo>
                  <a:lnTo>
                    <a:pt x="77" y="177"/>
                  </a:lnTo>
                  <a:lnTo>
                    <a:pt x="77" y="173"/>
                  </a:lnTo>
                  <a:lnTo>
                    <a:pt x="76" y="169"/>
                  </a:lnTo>
                  <a:lnTo>
                    <a:pt x="76" y="166"/>
                  </a:lnTo>
                  <a:lnTo>
                    <a:pt x="76" y="162"/>
                  </a:lnTo>
                  <a:lnTo>
                    <a:pt x="76" y="158"/>
                  </a:lnTo>
                  <a:lnTo>
                    <a:pt x="74" y="153"/>
                  </a:lnTo>
                  <a:lnTo>
                    <a:pt x="74" y="148"/>
                  </a:lnTo>
                  <a:lnTo>
                    <a:pt x="74" y="142"/>
                  </a:lnTo>
                  <a:lnTo>
                    <a:pt x="74" y="138"/>
                  </a:lnTo>
                  <a:lnTo>
                    <a:pt x="74" y="131"/>
                  </a:lnTo>
                  <a:lnTo>
                    <a:pt x="73" y="130"/>
                  </a:lnTo>
                  <a:lnTo>
                    <a:pt x="73" y="127"/>
                  </a:lnTo>
                  <a:lnTo>
                    <a:pt x="73" y="126"/>
                  </a:lnTo>
                  <a:lnTo>
                    <a:pt x="73" y="123"/>
                  </a:lnTo>
                  <a:lnTo>
                    <a:pt x="73" y="122"/>
                  </a:lnTo>
                  <a:lnTo>
                    <a:pt x="73" y="119"/>
                  </a:lnTo>
                  <a:lnTo>
                    <a:pt x="73" y="118"/>
                  </a:lnTo>
                  <a:lnTo>
                    <a:pt x="73" y="116"/>
                  </a:lnTo>
                  <a:lnTo>
                    <a:pt x="71" y="115"/>
                  </a:lnTo>
                  <a:lnTo>
                    <a:pt x="71" y="114"/>
                  </a:lnTo>
                  <a:lnTo>
                    <a:pt x="71" y="112"/>
                  </a:lnTo>
                  <a:lnTo>
                    <a:pt x="71" y="111"/>
                  </a:lnTo>
                  <a:lnTo>
                    <a:pt x="71" y="111"/>
                  </a:lnTo>
                  <a:lnTo>
                    <a:pt x="71" y="109"/>
                  </a:lnTo>
                  <a:lnTo>
                    <a:pt x="71" y="108"/>
                  </a:lnTo>
                  <a:lnTo>
                    <a:pt x="71" y="107"/>
                  </a:lnTo>
                  <a:lnTo>
                    <a:pt x="70" y="105"/>
                  </a:lnTo>
                  <a:lnTo>
                    <a:pt x="70" y="104"/>
                  </a:lnTo>
                  <a:lnTo>
                    <a:pt x="70" y="103"/>
                  </a:lnTo>
                  <a:lnTo>
                    <a:pt x="70" y="103"/>
                  </a:lnTo>
                  <a:lnTo>
                    <a:pt x="70" y="101"/>
                  </a:lnTo>
                  <a:lnTo>
                    <a:pt x="70" y="100"/>
                  </a:lnTo>
                  <a:lnTo>
                    <a:pt x="70" y="98"/>
                  </a:lnTo>
                  <a:lnTo>
                    <a:pt x="70" y="97"/>
                  </a:lnTo>
                  <a:lnTo>
                    <a:pt x="70" y="94"/>
                  </a:lnTo>
                  <a:lnTo>
                    <a:pt x="70" y="93"/>
                  </a:lnTo>
                  <a:lnTo>
                    <a:pt x="70" y="92"/>
                  </a:lnTo>
                  <a:lnTo>
                    <a:pt x="70" y="90"/>
                  </a:lnTo>
                  <a:lnTo>
                    <a:pt x="68" y="88"/>
                  </a:lnTo>
                  <a:lnTo>
                    <a:pt x="68" y="86"/>
                  </a:lnTo>
                  <a:lnTo>
                    <a:pt x="68" y="83"/>
                  </a:lnTo>
                  <a:lnTo>
                    <a:pt x="68" y="81"/>
                  </a:lnTo>
                  <a:lnTo>
                    <a:pt x="68" y="78"/>
                  </a:lnTo>
                  <a:lnTo>
                    <a:pt x="68" y="77"/>
                  </a:lnTo>
                  <a:lnTo>
                    <a:pt x="68" y="74"/>
                  </a:lnTo>
                  <a:lnTo>
                    <a:pt x="68" y="72"/>
                  </a:lnTo>
                  <a:lnTo>
                    <a:pt x="68" y="70"/>
                  </a:lnTo>
                  <a:lnTo>
                    <a:pt x="68" y="68"/>
                  </a:lnTo>
                  <a:lnTo>
                    <a:pt x="67" y="67"/>
                  </a:lnTo>
                  <a:lnTo>
                    <a:pt x="67" y="66"/>
                  </a:lnTo>
                  <a:lnTo>
                    <a:pt x="67" y="64"/>
                  </a:lnTo>
                  <a:lnTo>
                    <a:pt x="67" y="63"/>
                  </a:lnTo>
                  <a:lnTo>
                    <a:pt x="67" y="60"/>
                  </a:lnTo>
                  <a:lnTo>
                    <a:pt x="67" y="59"/>
                  </a:lnTo>
                  <a:lnTo>
                    <a:pt x="67" y="57"/>
                  </a:lnTo>
                  <a:lnTo>
                    <a:pt x="67" y="55"/>
                  </a:lnTo>
                  <a:lnTo>
                    <a:pt x="67" y="52"/>
                  </a:lnTo>
                  <a:lnTo>
                    <a:pt x="67" y="50"/>
                  </a:lnTo>
                  <a:lnTo>
                    <a:pt x="67" y="48"/>
                  </a:lnTo>
                  <a:lnTo>
                    <a:pt x="65" y="45"/>
                  </a:lnTo>
                  <a:lnTo>
                    <a:pt x="65" y="44"/>
                  </a:lnTo>
                  <a:lnTo>
                    <a:pt x="65" y="41"/>
                  </a:lnTo>
                  <a:lnTo>
                    <a:pt x="65" y="39"/>
                  </a:lnTo>
                  <a:lnTo>
                    <a:pt x="65" y="39"/>
                  </a:lnTo>
                  <a:lnTo>
                    <a:pt x="64" y="37"/>
                  </a:lnTo>
                  <a:lnTo>
                    <a:pt x="64" y="37"/>
                  </a:lnTo>
                  <a:lnTo>
                    <a:pt x="64" y="35"/>
                  </a:lnTo>
                  <a:lnTo>
                    <a:pt x="62" y="34"/>
                  </a:lnTo>
                  <a:lnTo>
                    <a:pt x="62" y="33"/>
                  </a:lnTo>
                  <a:lnTo>
                    <a:pt x="62" y="31"/>
                  </a:lnTo>
                  <a:lnTo>
                    <a:pt x="61" y="30"/>
                  </a:lnTo>
                  <a:lnTo>
                    <a:pt x="61" y="27"/>
                  </a:lnTo>
                  <a:lnTo>
                    <a:pt x="61" y="26"/>
                  </a:lnTo>
                  <a:lnTo>
                    <a:pt x="59" y="23"/>
                  </a:lnTo>
                  <a:lnTo>
                    <a:pt x="59" y="22"/>
                  </a:lnTo>
                  <a:lnTo>
                    <a:pt x="59" y="22"/>
                  </a:lnTo>
                  <a:lnTo>
                    <a:pt x="59" y="20"/>
                  </a:lnTo>
                  <a:lnTo>
                    <a:pt x="59" y="20"/>
                  </a:lnTo>
                  <a:lnTo>
                    <a:pt x="59" y="19"/>
                  </a:lnTo>
                  <a:lnTo>
                    <a:pt x="59" y="19"/>
                  </a:lnTo>
                  <a:lnTo>
                    <a:pt x="58" y="17"/>
                  </a:lnTo>
                  <a:lnTo>
                    <a:pt x="58" y="17"/>
                  </a:lnTo>
                  <a:lnTo>
                    <a:pt x="58" y="17"/>
                  </a:lnTo>
                  <a:lnTo>
                    <a:pt x="58" y="16"/>
                  </a:lnTo>
                  <a:lnTo>
                    <a:pt x="58" y="16"/>
                  </a:lnTo>
                  <a:lnTo>
                    <a:pt x="58" y="16"/>
                  </a:lnTo>
                  <a:lnTo>
                    <a:pt x="58" y="15"/>
                  </a:lnTo>
                  <a:lnTo>
                    <a:pt x="58" y="15"/>
                  </a:lnTo>
                  <a:lnTo>
                    <a:pt x="56" y="15"/>
                  </a:lnTo>
                  <a:lnTo>
                    <a:pt x="56" y="13"/>
                  </a:lnTo>
                  <a:lnTo>
                    <a:pt x="56" y="13"/>
                  </a:lnTo>
                  <a:lnTo>
                    <a:pt x="56" y="13"/>
                  </a:lnTo>
                  <a:lnTo>
                    <a:pt x="56" y="13"/>
                  </a:lnTo>
                  <a:lnTo>
                    <a:pt x="56" y="13"/>
                  </a:lnTo>
                  <a:lnTo>
                    <a:pt x="56" y="13"/>
                  </a:lnTo>
                  <a:lnTo>
                    <a:pt x="56" y="13"/>
                  </a:lnTo>
                  <a:lnTo>
                    <a:pt x="56" y="13"/>
                  </a:lnTo>
                  <a:lnTo>
                    <a:pt x="56" y="13"/>
                  </a:lnTo>
                  <a:lnTo>
                    <a:pt x="56" y="13"/>
                  </a:lnTo>
                  <a:lnTo>
                    <a:pt x="56" y="13"/>
                  </a:lnTo>
                  <a:lnTo>
                    <a:pt x="56" y="13"/>
                  </a:lnTo>
                  <a:lnTo>
                    <a:pt x="56" y="13"/>
                  </a:lnTo>
                  <a:lnTo>
                    <a:pt x="56" y="13"/>
                  </a:lnTo>
                  <a:lnTo>
                    <a:pt x="56" y="13"/>
                  </a:lnTo>
                  <a:lnTo>
                    <a:pt x="56" y="13"/>
                  </a:lnTo>
                  <a:lnTo>
                    <a:pt x="56" y="13"/>
                  </a:lnTo>
                  <a:lnTo>
                    <a:pt x="56" y="13"/>
                  </a:lnTo>
                  <a:lnTo>
                    <a:pt x="56" y="13"/>
                  </a:lnTo>
                  <a:lnTo>
                    <a:pt x="56" y="12"/>
                  </a:lnTo>
                  <a:lnTo>
                    <a:pt x="55" y="11"/>
                  </a:lnTo>
                  <a:lnTo>
                    <a:pt x="55" y="9"/>
                  </a:lnTo>
                  <a:lnTo>
                    <a:pt x="53" y="9"/>
                  </a:lnTo>
                  <a:lnTo>
                    <a:pt x="53" y="8"/>
                  </a:lnTo>
                  <a:lnTo>
                    <a:pt x="53" y="6"/>
                  </a:lnTo>
                  <a:lnTo>
                    <a:pt x="52" y="6"/>
                  </a:lnTo>
                  <a:lnTo>
                    <a:pt x="52" y="5"/>
                  </a:lnTo>
                  <a:lnTo>
                    <a:pt x="50" y="4"/>
                  </a:lnTo>
                  <a:lnTo>
                    <a:pt x="50" y="4"/>
                  </a:lnTo>
                  <a:lnTo>
                    <a:pt x="49" y="2"/>
                  </a:lnTo>
                  <a:lnTo>
                    <a:pt x="47" y="1"/>
                  </a:lnTo>
                  <a:lnTo>
                    <a:pt x="47" y="1"/>
                  </a:lnTo>
                  <a:lnTo>
                    <a:pt x="46" y="1"/>
                  </a:lnTo>
                  <a:lnTo>
                    <a:pt x="46" y="1"/>
                  </a:lnTo>
                  <a:close/>
                </a:path>
              </a:pathLst>
            </a:custGeom>
            <a:solidFill>
              <a:srgbClr val="33CCFF"/>
            </a:solidFill>
            <a:ln w="9525">
              <a:noFill/>
              <a:round/>
              <a:headEnd/>
              <a:tailEnd/>
            </a:ln>
          </p:spPr>
          <p:txBody>
            <a:bodyPr/>
            <a:lstStyle/>
            <a:p>
              <a:endParaRPr lang="fr-FR"/>
            </a:p>
          </p:txBody>
        </p:sp>
        <p:sp>
          <p:nvSpPr>
            <p:cNvPr id="1047" name="Freeform 23"/>
            <p:cNvSpPr>
              <a:spLocks/>
            </p:cNvSpPr>
            <p:nvPr/>
          </p:nvSpPr>
          <p:spPr bwMode="auto">
            <a:xfrm>
              <a:off x="4308" y="2791"/>
              <a:ext cx="99" cy="292"/>
            </a:xfrm>
            <a:custGeom>
              <a:avLst/>
              <a:gdLst/>
              <a:ahLst/>
              <a:cxnLst>
                <a:cxn ang="0">
                  <a:pos x="31" y="0"/>
                </a:cxn>
                <a:cxn ang="0">
                  <a:pos x="27" y="1"/>
                </a:cxn>
                <a:cxn ang="0">
                  <a:pos x="20" y="4"/>
                </a:cxn>
                <a:cxn ang="0">
                  <a:pos x="15" y="8"/>
                </a:cxn>
                <a:cxn ang="0">
                  <a:pos x="11" y="12"/>
                </a:cxn>
                <a:cxn ang="0">
                  <a:pos x="8" y="16"/>
                </a:cxn>
                <a:cxn ang="0">
                  <a:pos x="5" y="22"/>
                </a:cxn>
                <a:cxn ang="0">
                  <a:pos x="3" y="26"/>
                </a:cxn>
                <a:cxn ang="0">
                  <a:pos x="3" y="30"/>
                </a:cxn>
                <a:cxn ang="0">
                  <a:pos x="0" y="42"/>
                </a:cxn>
                <a:cxn ang="0">
                  <a:pos x="0" y="53"/>
                </a:cxn>
                <a:cxn ang="0">
                  <a:pos x="2" y="71"/>
                </a:cxn>
                <a:cxn ang="0">
                  <a:pos x="5" y="86"/>
                </a:cxn>
                <a:cxn ang="0">
                  <a:pos x="11" y="97"/>
                </a:cxn>
                <a:cxn ang="0">
                  <a:pos x="17" y="108"/>
                </a:cxn>
                <a:cxn ang="0">
                  <a:pos x="24" y="125"/>
                </a:cxn>
                <a:cxn ang="0">
                  <a:pos x="28" y="145"/>
                </a:cxn>
                <a:cxn ang="0">
                  <a:pos x="31" y="159"/>
                </a:cxn>
                <a:cxn ang="0">
                  <a:pos x="33" y="171"/>
                </a:cxn>
                <a:cxn ang="0">
                  <a:pos x="37" y="187"/>
                </a:cxn>
                <a:cxn ang="0">
                  <a:pos x="46" y="208"/>
                </a:cxn>
                <a:cxn ang="0">
                  <a:pos x="55" y="233"/>
                </a:cxn>
                <a:cxn ang="0">
                  <a:pos x="59" y="251"/>
                </a:cxn>
                <a:cxn ang="0">
                  <a:pos x="67" y="268"/>
                </a:cxn>
                <a:cxn ang="0">
                  <a:pos x="77" y="283"/>
                </a:cxn>
                <a:cxn ang="0">
                  <a:pos x="85" y="291"/>
                </a:cxn>
                <a:cxn ang="0">
                  <a:pos x="88" y="292"/>
                </a:cxn>
                <a:cxn ang="0">
                  <a:pos x="89" y="292"/>
                </a:cxn>
                <a:cxn ang="0">
                  <a:pos x="90" y="292"/>
                </a:cxn>
                <a:cxn ang="0">
                  <a:pos x="92" y="291"/>
                </a:cxn>
                <a:cxn ang="0">
                  <a:pos x="95" y="290"/>
                </a:cxn>
                <a:cxn ang="0">
                  <a:pos x="96" y="288"/>
                </a:cxn>
                <a:cxn ang="0">
                  <a:pos x="98" y="285"/>
                </a:cxn>
                <a:cxn ang="0">
                  <a:pos x="99" y="281"/>
                </a:cxn>
                <a:cxn ang="0">
                  <a:pos x="99" y="272"/>
                </a:cxn>
                <a:cxn ang="0">
                  <a:pos x="99" y="261"/>
                </a:cxn>
                <a:cxn ang="0">
                  <a:pos x="98" y="239"/>
                </a:cxn>
                <a:cxn ang="0">
                  <a:pos x="96" y="211"/>
                </a:cxn>
                <a:cxn ang="0">
                  <a:pos x="95" y="191"/>
                </a:cxn>
                <a:cxn ang="0">
                  <a:pos x="92" y="170"/>
                </a:cxn>
                <a:cxn ang="0">
                  <a:pos x="85" y="143"/>
                </a:cxn>
                <a:cxn ang="0">
                  <a:pos x="80" y="121"/>
                </a:cxn>
                <a:cxn ang="0">
                  <a:pos x="79" y="110"/>
                </a:cxn>
                <a:cxn ang="0">
                  <a:pos x="76" y="101"/>
                </a:cxn>
                <a:cxn ang="0">
                  <a:pos x="74" y="92"/>
                </a:cxn>
                <a:cxn ang="0">
                  <a:pos x="71" y="77"/>
                </a:cxn>
                <a:cxn ang="0">
                  <a:pos x="67" y="64"/>
                </a:cxn>
                <a:cxn ang="0">
                  <a:pos x="64" y="52"/>
                </a:cxn>
                <a:cxn ang="0">
                  <a:pos x="59" y="38"/>
                </a:cxn>
                <a:cxn ang="0">
                  <a:pos x="55" y="27"/>
                </a:cxn>
                <a:cxn ang="0">
                  <a:pos x="52" y="18"/>
                </a:cxn>
                <a:cxn ang="0">
                  <a:pos x="51" y="15"/>
                </a:cxn>
                <a:cxn ang="0">
                  <a:pos x="49" y="12"/>
                </a:cxn>
                <a:cxn ang="0">
                  <a:pos x="49" y="12"/>
                </a:cxn>
                <a:cxn ang="0">
                  <a:pos x="49" y="12"/>
                </a:cxn>
                <a:cxn ang="0">
                  <a:pos x="45" y="7"/>
                </a:cxn>
                <a:cxn ang="0">
                  <a:pos x="37" y="1"/>
                </a:cxn>
              </a:cxnLst>
              <a:rect l="0" t="0" r="r" b="b"/>
              <a:pathLst>
                <a:path w="99" h="292">
                  <a:moveTo>
                    <a:pt x="36" y="0"/>
                  </a:moveTo>
                  <a:lnTo>
                    <a:pt x="34" y="0"/>
                  </a:lnTo>
                  <a:lnTo>
                    <a:pt x="33" y="0"/>
                  </a:lnTo>
                  <a:lnTo>
                    <a:pt x="33" y="0"/>
                  </a:lnTo>
                  <a:lnTo>
                    <a:pt x="33" y="0"/>
                  </a:lnTo>
                  <a:lnTo>
                    <a:pt x="31" y="0"/>
                  </a:lnTo>
                  <a:lnTo>
                    <a:pt x="31" y="0"/>
                  </a:lnTo>
                  <a:lnTo>
                    <a:pt x="30" y="0"/>
                  </a:lnTo>
                  <a:lnTo>
                    <a:pt x="30" y="0"/>
                  </a:lnTo>
                  <a:lnTo>
                    <a:pt x="28" y="0"/>
                  </a:lnTo>
                  <a:lnTo>
                    <a:pt x="28" y="1"/>
                  </a:lnTo>
                  <a:lnTo>
                    <a:pt x="28" y="1"/>
                  </a:lnTo>
                  <a:lnTo>
                    <a:pt x="27" y="1"/>
                  </a:lnTo>
                  <a:lnTo>
                    <a:pt x="27" y="1"/>
                  </a:lnTo>
                  <a:lnTo>
                    <a:pt x="25" y="2"/>
                  </a:lnTo>
                  <a:lnTo>
                    <a:pt x="24" y="2"/>
                  </a:lnTo>
                  <a:lnTo>
                    <a:pt x="24" y="2"/>
                  </a:lnTo>
                  <a:lnTo>
                    <a:pt x="22" y="4"/>
                  </a:lnTo>
                  <a:lnTo>
                    <a:pt x="21" y="4"/>
                  </a:lnTo>
                  <a:lnTo>
                    <a:pt x="21" y="4"/>
                  </a:lnTo>
                  <a:lnTo>
                    <a:pt x="20" y="4"/>
                  </a:lnTo>
                  <a:lnTo>
                    <a:pt x="20" y="5"/>
                  </a:lnTo>
                  <a:lnTo>
                    <a:pt x="18" y="5"/>
                  </a:lnTo>
                  <a:lnTo>
                    <a:pt x="18" y="5"/>
                  </a:lnTo>
                  <a:lnTo>
                    <a:pt x="17" y="7"/>
                  </a:lnTo>
                  <a:lnTo>
                    <a:pt x="17" y="7"/>
                  </a:lnTo>
                  <a:lnTo>
                    <a:pt x="17" y="7"/>
                  </a:lnTo>
                  <a:lnTo>
                    <a:pt x="15" y="8"/>
                  </a:lnTo>
                  <a:lnTo>
                    <a:pt x="15" y="8"/>
                  </a:lnTo>
                  <a:lnTo>
                    <a:pt x="15" y="8"/>
                  </a:lnTo>
                  <a:lnTo>
                    <a:pt x="14" y="9"/>
                  </a:lnTo>
                  <a:lnTo>
                    <a:pt x="12" y="11"/>
                  </a:lnTo>
                  <a:lnTo>
                    <a:pt x="12" y="11"/>
                  </a:lnTo>
                  <a:lnTo>
                    <a:pt x="11" y="12"/>
                  </a:lnTo>
                  <a:lnTo>
                    <a:pt x="11" y="12"/>
                  </a:lnTo>
                  <a:lnTo>
                    <a:pt x="11" y="13"/>
                  </a:lnTo>
                  <a:lnTo>
                    <a:pt x="9" y="13"/>
                  </a:lnTo>
                  <a:lnTo>
                    <a:pt x="9" y="13"/>
                  </a:lnTo>
                  <a:lnTo>
                    <a:pt x="8" y="15"/>
                  </a:lnTo>
                  <a:lnTo>
                    <a:pt x="8" y="15"/>
                  </a:lnTo>
                  <a:lnTo>
                    <a:pt x="8" y="16"/>
                  </a:lnTo>
                  <a:lnTo>
                    <a:pt x="8" y="16"/>
                  </a:lnTo>
                  <a:lnTo>
                    <a:pt x="6" y="16"/>
                  </a:lnTo>
                  <a:lnTo>
                    <a:pt x="6" y="18"/>
                  </a:lnTo>
                  <a:lnTo>
                    <a:pt x="6" y="18"/>
                  </a:lnTo>
                  <a:lnTo>
                    <a:pt x="6" y="19"/>
                  </a:lnTo>
                  <a:lnTo>
                    <a:pt x="5" y="19"/>
                  </a:lnTo>
                  <a:lnTo>
                    <a:pt x="5" y="20"/>
                  </a:lnTo>
                  <a:lnTo>
                    <a:pt x="5" y="22"/>
                  </a:lnTo>
                  <a:lnTo>
                    <a:pt x="5" y="22"/>
                  </a:lnTo>
                  <a:lnTo>
                    <a:pt x="5" y="23"/>
                  </a:lnTo>
                  <a:lnTo>
                    <a:pt x="3" y="23"/>
                  </a:lnTo>
                  <a:lnTo>
                    <a:pt x="3" y="24"/>
                  </a:lnTo>
                  <a:lnTo>
                    <a:pt x="3" y="24"/>
                  </a:lnTo>
                  <a:lnTo>
                    <a:pt x="3" y="26"/>
                  </a:lnTo>
                  <a:lnTo>
                    <a:pt x="3" y="26"/>
                  </a:lnTo>
                  <a:lnTo>
                    <a:pt x="3" y="26"/>
                  </a:lnTo>
                  <a:lnTo>
                    <a:pt x="3" y="27"/>
                  </a:lnTo>
                  <a:lnTo>
                    <a:pt x="3" y="27"/>
                  </a:lnTo>
                  <a:lnTo>
                    <a:pt x="3" y="29"/>
                  </a:lnTo>
                  <a:lnTo>
                    <a:pt x="3" y="29"/>
                  </a:lnTo>
                  <a:lnTo>
                    <a:pt x="3" y="29"/>
                  </a:lnTo>
                  <a:lnTo>
                    <a:pt x="3" y="30"/>
                  </a:lnTo>
                  <a:lnTo>
                    <a:pt x="2" y="31"/>
                  </a:lnTo>
                  <a:lnTo>
                    <a:pt x="2" y="33"/>
                  </a:lnTo>
                  <a:lnTo>
                    <a:pt x="2" y="34"/>
                  </a:lnTo>
                  <a:lnTo>
                    <a:pt x="2" y="37"/>
                  </a:lnTo>
                  <a:lnTo>
                    <a:pt x="2" y="40"/>
                  </a:lnTo>
                  <a:lnTo>
                    <a:pt x="0" y="41"/>
                  </a:lnTo>
                  <a:lnTo>
                    <a:pt x="0" y="42"/>
                  </a:lnTo>
                  <a:lnTo>
                    <a:pt x="0" y="45"/>
                  </a:lnTo>
                  <a:lnTo>
                    <a:pt x="0" y="46"/>
                  </a:lnTo>
                  <a:lnTo>
                    <a:pt x="0" y="48"/>
                  </a:lnTo>
                  <a:lnTo>
                    <a:pt x="0" y="49"/>
                  </a:lnTo>
                  <a:lnTo>
                    <a:pt x="0" y="51"/>
                  </a:lnTo>
                  <a:lnTo>
                    <a:pt x="0" y="52"/>
                  </a:lnTo>
                  <a:lnTo>
                    <a:pt x="0" y="53"/>
                  </a:lnTo>
                  <a:lnTo>
                    <a:pt x="0" y="56"/>
                  </a:lnTo>
                  <a:lnTo>
                    <a:pt x="0" y="57"/>
                  </a:lnTo>
                  <a:lnTo>
                    <a:pt x="0" y="60"/>
                  </a:lnTo>
                  <a:lnTo>
                    <a:pt x="0" y="63"/>
                  </a:lnTo>
                  <a:lnTo>
                    <a:pt x="0" y="66"/>
                  </a:lnTo>
                  <a:lnTo>
                    <a:pt x="2" y="68"/>
                  </a:lnTo>
                  <a:lnTo>
                    <a:pt x="2" y="71"/>
                  </a:lnTo>
                  <a:lnTo>
                    <a:pt x="2" y="74"/>
                  </a:lnTo>
                  <a:lnTo>
                    <a:pt x="3" y="77"/>
                  </a:lnTo>
                  <a:lnTo>
                    <a:pt x="3" y="78"/>
                  </a:lnTo>
                  <a:lnTo>
                    <a:pt x="3" y="81"/>
                  </a:lnTo>
                  <a:lnTo>
                    <a:pt x="5" y="82"/>
                  </a:lnTo>
                  <a:lnTo>
                    <a:pt x="5" y="84"/>
                  </a:lnTo>
                  <a:lnTo>
                    <a:pt x="5" y="86"/>
                  </a:lnTo>
                  <a:lnTo>
                    <a:pt x="6" y="88"/>
                  </a:lnTo>
                  <a:lnTo>
                    <a:pt x="6" y="89"/>
                  </a:lnTo>
                  <a:lnTo>
                    <a:pt x="8" y="92"/>
                  </a:lnTo>
                  <a:lnTo>
                    <a:pt x="8" y="93"/>
                  </a:lnTo>
                  <a:lnTo>
                    <a:pt x="9" y="95"/>
                  </a:lnTo>
                  <a:lnTo>
                    <a:pt x="11" y="96"/>
                  </a:lnTo>
                  <a:lnTo>
                    <a:pt x="11" y="97"/>
                  </a:lnTo>
                  <a:lnTo>
                    <a:pt x="12" y="99"/>
                  </a:lnTo>
                  <a:lnTo>
                    <a:pt x="12" y="100"/>
                  </a:lnTo>
                  <a:lnTo>
                    <a:pt x="14" y="101"/>
                  </a:lnTo>
                  <a:lnTo>
                    <a:pt x="14" y="103"/>
                  </a:lnTo>
                  <a:lnTo>
                    <a:pt x="15" y="105"/>
                  </a:lnTo>
                  <a:lnTo>
                    <a:pt x="15" y="107"/>
                  </a:lnTo>
                  <a:lnTo>
                    <a:pt x="17" y="108"/>
                  </a:lnTo>
                  <a:lnTo>
                    <a:pt x="18" y="111"/>
                  </a:lnTo>
                  <a:lnTo>
                    <a:pt x="18" y="112"/>
                  </a:lnTo>
                  <a:lnTo>
                    <a:pt x="20" y="115"/>
                  </a:lnTo>
                  <a:lnTo>
                    <a:pt x="20" y="118"/>
                  </a:lnTo>
                  <a:lnTo>
                    <a:pt x="21" y="119"/>
                  </a:lnTo>
                  <a:lnTo>
                    <a:pt x="22" y="122"/>
                  </a:lnTo>
                  <a:lnTo>
                    <a:pt x="24" y="125"/>
                  </a:lnTo>
                  <a:lnTo>
                    <a:pt x="24" y="127"/>
                  </a:lnTo>
                  <a:lnTo>
                    <a:pt x="25" y="132"/>
                  </a:lnTo>
                  <a:lnTo>
                    <a:pt x="25" y="134"/>
                  </a:lnTo>
                  <a:lnTo>
                    <a:pt x="27" y="137"/>
                  </a:lnTo>
                  <a:lnTo>
                    <a:pt x="28" y="140"/>
                  </a:lnTo>
                  <a:lnTo>
                    <a:pt x="28" y="143"/>
                  </a:lnTo>
                  <a:lnTo>
                    <a:pt x="28" y="145"/>
                  </a:lnTo>
                  <a:lnTo>
                    <a:pt x="28" y="148"/>
                  </a:lnTo>
                  <a:lnTo>
                    <a:pt x="30" y="149"/>
                  </a:lnTo>
                  <a:lnTo>
                    <a:pt x="30" y="152"/>
                  </a:lnTo>
                  <a:lnTo>
                    <a:pt x="30" y="154"/>
                  </a:lnTo>
                  <a:lnTo>
                    <a:pt x="31" y="156"/>
                  </a:lnTo>
                  <a:lnTo>
                    <a:pt x="31" y="158"/>
                  </a:lnTo>
                  <a:lnTo>
                    <a:pt x="31" y="159"/>
                  </a:lnTo>
                  <a:lnTo>
                    <a:pt x="31" y="160"/>
                  </a:lnTo>
                  <a:lnTo>
                    <a:pt x="33" y="163"/>
                  </a:lnTo>
                  <a:lnTo>
                    <a:pt x="33" y="165"/>
                  </a:lnTo>
                  <a:lnTo>
                    <a:pt x="33" y="166"/>
                  </a:lnTo>
                  <a:lnTo>
                    <a:pt x="33" y="169"/>
                  </a:lnTo>
                  <a:lnTo>
                    <a:pt x="33" y="170"/>
                  </a:lnTo>
                  <a:lnTo>
                    <a:pt x="33" y="171"/>
                  </a:lnTo>
                  <a:lnTo>
                    <a:pt x="34" y="173"/>
                  </a:lnTo>
                  <a:lnTo>
                    <a:pt x="34" y="176"/>
                  </a:lnTo>
                  <a:lnTo>
                    <a:pt x="34" y="177"/>
                  </a:lnTo>
                  <a:lnTo>
                    <a:pt x="36" y="180"/>
                  </a:lnTo>
                  <a:lnTo>
                    <a:pt x="36" y="181"/>
                  </a:lnTo>
                  <a:lnTo>
                    <a:pt x="37" y="184"/>
                  </a:lnTo>
                  <a:lnTo>
                    <a:pt x="37" y="187"/>
                  </a:lnTo>
                  <a:lnTo>
                    <a:pt x="39" y="189"/>
                  </a:lnTo>
                  <a:lnTo>
                    <a:pt x="39" y="191"/>
                  </a:lnTo>
                  <a:lnTo>
                    <a:pt x="40" y="193"/>
                  </a:lnTo>
                  <a:lnTo>
                    <a:pt x="42" y="198"/>
                  </a:lnTo>
                  <a:lnTo>
                    <a:pt x="43" y="200"/>
                  </a:lnTo>
                  <a:lnTo>
                    <a:pt x="45" y="204"/>
                  </a:lnTo>
                  <a:lnTo>
                    <a:pt x="46" y="208"/>
                  </a:lnTo>
                  <a:lnTo>
                    <a:pt x="48" y="213"/>
                  </a:lnTo>
                  <a:lnTo>
                    <a:pt x="49" y="217"/>
                  </a:lnTo>
                  <a:lnTo>
                    <a:pt x="51" y="221"/>
                  </a:lnTo>
                  <a:lnTo>
                    <a:pt x="51" y="224"/>
                  </a:lnTo>
                  <a:lnTo>
                    <a:pt x="52" y="228"/>
                  </a:lnTo>
                  <a:lnTo>
                    <a:pt x="54" y="230"/>
                  </a:lnTo>
                  <a:lnTo>
                    <a:pt x="55" y="233"/>
                  </a:lnTo>
                  <a:lnTo>
                    <a:pt x="55" y="236"/>
                  </a:lnTo>
                  <a:lnTo>
                    <a:pt x="55" y="239"/>
                  </a:lnTo>
                  <a:lnTo>
                    <a:pt x="56" y="241"/>
                  </a:lnTo>
                  <a:lnTo>
                    <a:pt x="58" y="244"/>
                  </a:lnTo>
                  <a:lnTo>
                    <a:pt x="58" y="247"/>
                  </a:lnTo>
                  <a:lnTo>
                    <a:pt x="59" y="250"/>
                  </a:lnTo>
                  <a:lnTo>
                    <a:pt x="59" y="251"/>
                  </a:lnTo>
                  <a:lnTo>
                    <a:pt x="61" y="254"/>
                  </a:lnTo>
                  <a:lnTo>
                    <a:pt x="61" y="257"/>
                  </a:lnTo>
                  <a:lnTo>
                    <a:pt x="62" y="258"/>
                  </a:lnTo>
                  <a:lnTo>
                    <a:pt x="64" y="261"/>
                  </a:lnTo>
                  <a:lnTo>
                    <a:pt x="64" y="262"/>
                  </a:lnTo>
                  <a:lnTo>
                    <a:pt x="65" y="265"/>
                  </a:lnTo>
                  <a:lnTo>
                    <a:pt x="67" y="268"/>
                  </a:lnTo>
                  <a:lnTo>
                    <a:pt x="68" y="269"/>
                  </a:lnTo>
                  <a:lnTo>
                    <a:pt x="70" y="272"/>
                  </a:lnTo>
                  <a:lnTo>
                    <a:pt x="70" y="273"/>
                  </a:lnTo>
                  <a:lnTo>
                    <a:pt x="71" y="276"/>
                  </a:lnTo>
                  <a:lnTo>
                    <a:pt x="74" y="279"/>
                  </a:lnTo>
                  <a:lnTo>
                    <a:pt x="76" y="280"/>
                  </a:lnTo>
                  <a:lnTo>
                    <a:pt x="77" y="283"/>
                  </a:lnTo>
                  <a:lnTo>
                    <a:pt x="79" y="285"/>
                  </a:lnTo>
                  <a:lnTo>
                    <a:pt x="82" y="288"/>
                  </a:lnTo>
                  <a:lnTo>
                    <a:pt x="83" y="288"/>
                  </a:lnTo>
                  <a:lnTo>
                    <a:pt x="83" y="290"/>
                  </a:lnTo>
                  <a:lnTo>
                    <a:pt x="83" y="290"/>
                  </a:lnTo>
                  <a:lnTo>
                    <a:pt x="85" y="291"/>
                  </a:lnTo>
                  <a:lnTo>
                    <a:pt x="85" y="291"/>
                  </a:lnTo>
                  <a:lnTo>
                    <a:pt x="85" y="291"/>
                  </a:lnTo>
                  <a:lnTo>
                    <a:pt x="86" y="291"/>
                  </a:lnTo>
                  <a:lnTo>
                    <a:pt x="86" y="291"/>
                  </a:lnTo>
                  <a:lnTo>
                    <a:pt x="86" y="291"/>
                  </a:lnTo>
                  <a:lnTo>
                    <a:pt x="88" y="291"/>
                  </a:lnTo>
                  <a:lnTo>
                    <a:pt x="88" y="292"/>
                  </a:lnTo>
                  <a:lnTo>
                    <a:pt x="88" y="292"/>
                  </a:lnTo>
                  <a:lnTo>
                    <a:pt x="88" y="292"/>
                  </a:lnTo>
                  <a:lnTo>
                    <a:pt x="88" y="292"/>
                  </a:lnTo>
                  <a:lnTo>
                    <a:pt x="89" y="292"/>
                  </a:lnTo>
                  <a:lnTo>
                    <a:pt x="89" y="292"/>
                  </a:lnTo>
                  <a:lnTo>
                    <a:pt x="89" y="292"/>
                  </a:lnTo>
                  <a:lnTo>
                    <a:pt x="89" y="292"/>
                  </a:lnTo>
                  <a:lnTo>
                    <a:pt x="89" y="292"/>
                  </a:lnTo>
                  <a:lnTo>
                    <a:pt x="89" y="292"/>
                  </a:lnTo>
                  <a:lnTo>
                    <a:pt x="90" y="292"/>
                  </a:lnTo>
                  <a:lnTo>
                    <a:pt x="90" y="292"/>
                  </a:lnTo>
                  <a:lnTo>
                    <a:pt x="90" y="292"/>
                  </a:lnTo>
                  <a:lnTo>
                    <a:pt x="90" y="292"/>
                  </a:lnTo>
                  <a:lnTo>
                    <a:pt x="90" y="292"/>
                  </a:lnTo>
                  <a:lnTo>
                    <a:pt x="90" y="292"/>
                  </a:lnTo>
                  <a:lnTo>
                    <a:pt x="90" y="292"/>
                  </a:lnTo>
                  <a:lnTo>
                    <a:pt x="92" y="292"/>
                  </a:lnTo>
                  <a:lnTo>
                    <a:pt x="92" y="292"/>
                  </a:lnTo>
                  <a:lnTo>
                    <a:pt x="92" y="292"/>
                  </a:lnTo>
                  <a:lnTo>
                    <a:pt x="92" y="291"/>
                  </a:lnTo>
                  <a:lnTo>
                    <a:pt x="92" y="291"/>
                  </a:lnTo>
                  <a:lnTo>
                    <a:pt x="92" y="291"/>
                  </a:lnTo>
                  <a:lnTo>
                    <a:pt x="92" y="291"/>
                  </a:lnTo>
                  <a:lnTo>
                    <a:pt x="93" y="291"/>
                  </a:lnTo>
                  <a:lnTo>
                    <a:pt x="93" y="291"/>
                  </a:lnTo>
                  <a:lnTo>
                    <a:pt x="93" y="291"/>
                  </a:lnTo>
                  <a:lnTo>
                    <a:pt x="93" y="291"/>
                  </a:lnTo>
                  <a:lnTo>
                    <a:pt x="93" y="291"/>
                  </a:lnTo>
                  <a:lnTo>
                    <a:pt x="95" y="290"/>
                  </a:lnTo>
                  <a:lnTo>
                    <a:pt x="95" y="290"/>
                  </a:lnTo>
                  <a:lnTo>
                    <a:pt x="95" y="290"/>
                  </a:lnTo>
                  <a:lnTo>
                    <a:pt x="95" y="290"/>
                  </a:lnTo>
                  <a:lnTo>
                    <a:pt x="95" y="288"/>
                  </a:lnTo>
                  <a:lnTo>
                    <a:pt x="95" y="288"/>
                  </a:lnTo>
                  <a:lnTo>
                    <a:pt x="96" y="288"/>
                  </a:lnTo>
                  <a:lnTo>
                    <a:pt x="96" y="288"/>
                  </a:lnTo>
                  <a:lnTo>
                    <a:pt x="96" y="288"/>
                  </a:lnTo>
                  <a:lnTo>
                    <a:pt x="96" y="287"/>
                  </a:lnTo>
                  <a:lnTo>
                    <a:pt x="96" y="287"/>
                  </a:lnTo>
                  <a:lnTo>
                    <a:pt x="96" y="287"/>
                  </a:lnTo>
                  <a:lnTo>
                    <a:pt x="98" y="285"/>
                  </a:lnTo>
                  <a:lnTo>
                    <a:pt x="98" y="285"/>
                  </a:lnTo>
                  <a:lnTo>
                    <a:pt x="98" y="285"/>
                  </a:lnTo>
                  <a:lnTo>
                    <a:pt x="98" y="284"/>
                  </a:lnTo>
                  <a:lnTo>
                    <a:pt x="98" y="284"/>
                  </a:lnTo>
                  <a:lnTo>
                    <a:pt x="98" y="283"/>
                  </a:lnTo>
                  <a:lnTo>
                    <a:pt x="98" y="283"/>
                  </a:lnTo>
                  <a:lnTo>
                    <a:pt x="99" y="283"/>
                  </a:lnTo>
                  <a:lnTo>
                    <a:pt x="99" y="283"/>
                  </a:lnTo>
                  <a:lnTo>
                    <a:pt x="99" y="281"/>
                  </a:lnTo>
                  <a:lnTo>
                    <a:pt x="99" y="281"/>
                  </a:lnTo>
                  <a:lnTo>
                    <a:pt x="99" y="280"/>
                  </a:lnTo>
                  <a:lnTo>
                    <a:pt x="99" y="280"/>
                  </a:lnTo>
                  <a:lnTo>
                    <a:pt x="99" y="277"/>
                  </a:lnTo>
                  <a:lnTo>
                    <a:pt x="99" y="274"/>
                  </a:lnTo>
                  <a:lnTo>
                    <a:pt x="99" y="273"/>
                  </a:lnTo>
                  <a:lnTo>
                    <a:pt x="99" y="272"/>
                  </a:lnTo>
                  <a:lnTo>
                    <a:pt x="99" y="270"/>
                  </a:lnTo>
                  <a:lnTo>
                    <a:pt x="99" y="269"/>
                  </a:lnTo>
                  <a:lnTo>
                    <a:pt x="99" y="266"/>
                  </a:lnTo>
                  <a:lnTo>
                    <a:pt x="99" y="266"/>
                  </a:lnTo>
                  <a:lnTo>
                    <a:pt x="99" y="265"/>
                  </a:lnTo>
                  <a:lnTo>
                    <a:pt x="99" y="262"/>
                  </a:lnTo>
                  <a:lnTo>
                    <a:pt x="99" y="261"/>
                  </a:lnTo>
                  <a:lnTo>
                    <a:pt x="99" y="259"/>
                  </a:lnTo>
                  <a:lnTo>
                    <a:pt x="99" y="258"/>
                  </a:lnTo>
                  <a:lnTo>
                    <a:pt x="98" y="255"/>
                  </a:lnTo>
                  <a:lnTo>
                    <a:pt x="98" y="252"/>
                  </a:lnTo>
                  <a:lnTo>
                    <a:pt x="98" y="248"/>
                  </a:lnTo>
                  <a:lnTo>
                    <a:pt x="98" y="244"/>
                  </a:lnTo>
                  <a:lnTo>
                    <a:pt x="98" y="239"/>
                  </a:lnTo>
                  <a:lnTo>
                    <a:pt x="98" y="233"/>
                  </a:lnTo>
                  <a:lnTo>
                    <a:pt x="98" y="229"/>
                  </a:lnTo>
                  <a:lnTo>
                    <a:pt x="98" y="225"/>
                  </a:lnTo>
                  <a:lnTo>
                    <a:pt x="96" y="221"/>
                  </a:lnTo>
                  <a:lnTo>
                    <a:pt x="96" y="217"/>
                  </a:lnTo>
                  <a:lnTo>
                    <a:pt x="96" y="214"/>
                  </a:lnTo>
                  <a:lnTo>
                    <a:pt x="96" y="211"/>
                  </a:lnTo>
                  <a:lnTo>
                    <a:pt x="96" y="207"/>
                  </a:lnTo>
                  <a:lnTo>
                    <a:pt x="96" y="204"/>
                  </a:lnTo>
                  <a:lnTo>
                    <a:pt x="96" y="202"/>
                  </a:lnTo>
                  <a:lnTo>
                    <a:pt x="96" y="199"/>
                  </a:lnTo>
                  <a:lnTo>
                    <a:pt x="95" y="196"/>
                  </a:lnTo>
                  <a:lnTo>
                    <a:pt x="95" y="193"/>
                  </a:lnTo>
                  <a:lnTo>
                    <a:pt x="95" y="191"/>
                  </a:lnTo>
                  <a:lnTo>
                    <a:pt x="95" y="188"/>
                  </a:lnTo>
                  <a:lnTo>
                    <a:pt x="93" y="185"/>
                  </a:lnTo>
                  <a:lnTo>
                    <a:pt x="93" y="182"/>
                  </a:lnTo>
                  <a:lnTo>
                    <a:pt x="93" y="180"/>
                  </a:lnTo>
                  <a:lnTo>
                    <a:pt x="92" y="177"/>
                  </a:lnTo>
                  <a:lnTo>
                    <a:pt x="92" y="173"/>
                  </a:lnTo>
                  <a:lnTo>
                    <a:pt x="92" y="170"/>
                  </a:lnTo>
                  <a:lnTo>
                    <a:pt x="90" y="167"/>
                  </a:lnTo>
                  <a:lnTo>
                    <a:pt x="89" y="163"/>
                  </a:lnTo>
                  <a:lnTo>
                    <a:pt x="89" y="159"/>
                  </a:lnTo>
                  <a:lnTo>
                    <a:pt x="88" y="155"/>
                  </a:lnTo>
                  <a:lnTo>
                    <a:pt x="88" y="151"/>
                  </a:lnTo>
                  <a:lnTo>
                    <a:pt x="86" y="147"/>
                  </a:lnTo>
                  <a:lnTo>
                    <a:pt x="85" y="143"/>
                  </a:lnTo>
                  <a:lnTo>
                    <a:pt x="83" y="137"/>
                  </a:lnTo>
                  <a:lnTo>
                    <a:pt x="83" y="132"/>
                  </a:lnTo>
                  <a:lnTo>
                    <a:pt x="82" y="129"/>
                  </a:lnTo>
                  <a:lnTo>
                    <a:pt x="82" y="126"/>
                  </a:lnTo>
                  <a:lnTo>
                    <a:pt x="82" y="125"/>
                  </a:lnTo>
                  <a:lnTo>
                    <a:pt x="80" y="123"/>
                  </a:lnTo>
                  <a:lnTo>
                    <a:pt x="80" y="121"/>
                  </a:lnTo>
                  <a:lnTo>
                    <a:pt x="80" y="119"/>
                  </a:lnTo>
                  <a:lnTo>
                    <a:pt x="79" y="118"/>
                  </a:lnTo>
                  <a:lnTo>
                    <a:pt x="79" y="116"/>
                  </a:lnTo>
                  <a:lnTo>
                    <a:pt x="79" y="114"/>
                  </a:lnTo>
                  <a:lnTo>
                    <a:pt x="79" y="114"/>
                  </a:lnTo>
                  <a:lnTo>
                    <a:pt x="79" y="112"/>
                  </a:lnTo>
                  <a:lnTo>
                    <a:pt x="79" y="110"/>
                  </a:lnTo>
                  <a:lnTo>
                    <a:pt x="77" y="110"/>
                  </a:lnTo>
                  <a:lnTo>
                    <a:pt x="77" y="108"/>
                  </a:lnTo>
                  <a:lnTo>
                    <a:pt x="77" y="107"/>
                  </a:lnTo>
                  <a:lnTo>
                    <a:pt x="77" y="105"/>
                  </a:lnTo>
                  <a:lnTo>
                    <a:pt x="77" y="104"/>
                  </a:lnTo>
                  <a:lnTo>
                    <a:pt x="76" y="103"/>
                  </a:lnTo>
                  <a:lnTo>
                    <a:pt x="76" y="101"/>
                  </a:lnTo>
                  <a:lnTo>
                    <a:pt x="76" y="100"/>
                  </a:lnTo>
                  <a:lnTo>
                    <a:pt x="76" y="99"/>
                  </a:lnTo>
                  <a:lnTo>
                    <a:pt x="76" y="97"/>
                  </a:lnTo>
                  <a:lnTo>
                    <a:pt x="74" y="96"/>
                  </a:lnTo>
                  <a:lnTo>
                    <a:pt x="74" y="95"/>
                  </a:lnTo>
                  <a:lnTo>
                    <a:pt x="74" y="93"/>
                  </a:lnTo>
                  <a:lnTo>
                    <a:pt x="74" y="92"/>
                  </a:lnTo>
                  <a:lnTo>
                    <a:pt x="74" y="89"/>
                  </a:lnTo>
                  <a:lnTo>
                    <a:pt x="74" y="88"/>
                  </a:lnTo>
                  <a:lnTo>
                    <a:pt x="73" y="86"/>
                  </a:lnTo>
                  <a:lnTo>
                    <a:pt x="73" y="84"/>
                  </a:lnTo>
                  <a:lnTo>
                    <a:pt x="73" y="81"/>
                  </a:lnTo>
                  <a:lnTo>
                    <a:pt x="71" y="79"/>
                  </a:lnTo>
                  <a:lnTo>
                    <a:pt x="71" y="77"/>
                  </a:lnTo>
                  <a:lnTo>
                    <a:pt x="70" y="74"/>
                  </a:lnTo>
                  <a:lnTo>
                    <a:pt x="70" y="73"/>
                  </a:lnTo>
                  <a:lnTo>
                    <a:pt x="70" y="70"/>
                  </a:lnTo>
                  <a:lnTo>
                    <a:pt x="68" y="68"/>
                  </a:lnTo>
                  <a:lnTo>
                    <a:pt x="68" y="67"/>
                  </a:lnTo>
                  <a:lnTo>
                    <a:pt x="68" y="66"/>
                  </a:lnTo>
                  <a:lnTo>
                    <a:pt x="67" y="64"/>
                  </a:lnTo>
                  <a:lnTo>
                    <a:pt x="67" y="63"/>
                  </a:lnTo>
                  <a:lnTo>
                    <a:pt x="65" y="62"/>
                  </a:lnTo>
                  <a:lnTo>
                    <a:pt x="65" y="60"/>
                  </a:lnTo>
                  <a:lnTo>
                    <a:pt x="64" y="59"/>
                  </a:lnTo>
                  <a:lnTo>
                    <a:pt x="64" y="56"/>
                  </a:lnTo>
                  <a:lnTo>
                    <a:pt x="64" y="55"/>
                  </a:lnTo>
                  <a:lnTo>
                    <a:pt x="64" y="52"/>
                  </a:lnTo>
                  <a:lnTo>
                    <a:pt x="62" y="49"/>
                  </a:lnTo>
                  <a:lnTo>
                    <a:pt x="62" y="46"/>
                  </a:lnTo>
                  <a:lnTo>
                    <a:pt x="61" y="45"/>
                  </a:lnTo>
                  <a:lnTo>
                    <a:pt x="61" y="42"/>
                  </a:lnTo>
                  <a:lnTo>
                    <a:pt x="61" y="41"/>
                  </a:lnTo>
                  <a:lnTo>
                    <a:pt x="59" y="40"/>
                  </a:lnTo>
                  <a:lnTo>
                    <a:pt x="59" y="38"/>
                  </a:lnTo>
                  <a:lnTo>
                    <a:pt x="59" y="35"/>
                  </a:lnTo>
                  <a:lnTo>
                    <a:pt x="58" y="34"/>
                  </a:lnTo>
                  <a:lnTo>
                    <a:pt x="58" y="34"/>
                  </a:lnTo>
                  <a:lnTo>
                    <a:pt x="58" y="31"/>
                  </a:lnTo>
                  <a:lnTo>
                    <a:pt x="56" y="30"/>
                  </a:lnTo>
                  <a:lnTo>
                    <a:pt x="56" y="29"/>
                  </a:lnTo>
                  <a:lnTo>
                    <a:pt x="55" y="27"/>
                  </a:lnTo>
                  <a:lnTo>
                    <a:pt x="55" y="24"/>
                  </a:lnTo>
                  <a:lnTo>
                    <a:pt x="54" y="23"/>
                  </a:lnTo>
                  <a:lnTo>
                    <a:pt x="54" y="20"/>
                  </a:lnTo>
                  <a:lnTo>
                    <a:pt x="52" y="20"/>
                  </a:lnTo>
                  <a:lnTo>
                    <a:pt x="52" y="19"/>
                  </a:lnTo>
                  <a:lnTo>
                    <a:pt x="52" y="19"/>
                  </a:lnTo>
                  <a:lnTo>
                    <a:pt x="52" y="18"/>
                  </a:lnTo>
                  <a:lnTo>
                    <a:pt x="52" y="18"/>
                  </a:lnTo>
                  <a:lnTo>
                    <a:pt x="51" y="16"/>
                  </a:lnTo>
                  <a:lnTo>
                    <a:pt x="51" y="16"/>
                  </a:lnTo>
                  <a:lnTo>
                    <a:pt x="51" y="16"/>
                  </a:lnTo>
                  <a:lnTo>
                    <a:pt x="51" y="15"/>
                  </a:lnTo>
                  <a:lnTo>
                    <a:pt x="51" y="15"/>
                  </a:lnTo>
                  <a:lnTo>
                    <a:pt x="51" y="15"/>
                  </a:lnTo>
                  <a:lnTo>
                    <a:pt x="49" y="13"/>
                  </a:lnTo>
                  <a:lnTo>
                    <a:pt x="49" y="13"/>
                  </a:lnTo>
                  <a:lnTo>
                    <a:pt x="49" y="13"/>
                  </a:lnTo>
                  <a:lnTo>
                    <a:pt x="49" y="12"/>
                  </a:lnTo>
                  <a:lnTo>
                    <a:pt x="49" y="12"/>
                  </a:lnTo>
                  <a:lnTo>
                    <a:pt x="49" y="12"/>
                  </a:lnTo>
                  <a:lnTo>
                    <a:pt x="49" y="12"/>
                  </a:lnTo>
                  <a:lnTo>
                    <a:pt x="49" y="12"/>
                  </a:lnTo>
                  <a:lnTo>
                    <a:pt x="49" y="12"/>
                  </a:lnTo>
                  <a:lnTo>
                    <a:pt x="49" y="12"/>
                  </a:lnTo>
                  <a:lnTo>
                    <a:pt x="49" y="12"/>
                  </a:lnTo>
                  <a:lnTo>
                    <a:pt x="49" y="12"/>
                  </a:lnTo>
                  <a:lnTo>
                    <a:pt x="49" y="12"/>
                  </a:lnTo>
                  <a:lnTo>
                    <a:pt x="49" y="12"/>
                  </a:lnTo>
                  <a:lnTo>
                    <a:pt x="49" y="12"/>
                  </a:lnTo>
                  <a:lnTo>
                    <a:pt x="49" y="12"/>
                  </a:lnTo>
                  <a:lnTo>
                    <a:pt x="49" y="12"/>
                  </a:lnTo>
                  <a:lnTo>
                    <a:pt x="49" y="12"/>
                  </a:lnTo>
                  <a:lnTo>
                    <a:pt x="49" y="12"/>
                  </a:lnTo>
                  <a:lnTo>
                    <a:pt x="49" y="12"/>
                  </a:lnTo>
                  <a:lnTo>
                    <a:pt x="49" y="12"/>
                  </a:lnTo>
                  <a:lnTo>
                    <a:pt x="48" y="12"/>
                  </a:lnTo>
                  <a:lnTo>
                    <a:pt x="48" y="11"/>
                  </a:lnTo>
                  <a:lnTo>
                    <a:pt x="48" y="11"/>
                  </a:lnTo>
                  <a:lnTo>
                    <a:pt x="46" y="9"/>
                  </a:lnTo>
                  <a:lnTo>
                    <a:pt x="46" y="8"/>
                  </a:lnTo>
                  <a:lnTo>
                    <a:pt x="45" y="8"/>
                  </a:lnTo>
                  <a:lnTo>
                    <a:pt x="45" y="7"/>
                  </a:lnTo>
                  <a:lnTo>
                    <a:pt x="43" y="7"/>
                  </a:lnTo>
                  <a:lnTo>
                    <a:pt x="43" y="5"/>
                  </a:lnTo>
                  <a:lnTo>
                    <a:pt x="42" y="4"/>
                  </a:lnTo>
                  <a:lnTo>
                    <a:pt x="42" y="4"/>
                  </a:lnTo>
                  <a:lnTo>
                    <a:pt x="40" y="2"/>
                  </a:lnTo>
                  <a:lnTo>
                    <a:pt x="39" y="2"/>
                  </a:lnTo>
                  <a:lnTo>
                    <a:pt x="37" y="1"/>
                  </a:lnTo>
                  <a:lnTo>
                    <a:pt x="37" y="1"/>
                  </a:lnTo>
                  <a:lnTo>
                    <a:pt x="36" y="0"/>
                  </a:lnTo>
                  <a:lnTo>
                    <a:pt x="36" y="0"/>
                  </a:lnTo>
                  <a:close/>
                </a:path>
              </a:pathLst>
            </a:custGeom>
            <a:solidFill>
              <a:srgbClr val="33CCFF"/>
            </a:solidFill>
            <a:ln w="9525">
              <a:noFill/>
              <a:round/>
              <a:headEnd/>
              <a:tailEnd/>
            </a:ln>
          </p:spPr>
          <p:txBody>
            <a:bodyPr/>
            <a:lstStyle/>
            <a:p>
              <a:endParaRPr lang="fr-F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Comic Sans MS" pitchFamily="66" charset="0"/>
        </a:defRPr>
      </a:lvl2pPr>
      <a:lvl3pPr algn="ctr" rtl="0" fontAlgn="base">
        <a:spcBef>
          <a:spcPct val="0"/>
        </a:spcBef>
        <a:spcAft>
          <a:spcPct val="0"/>
        </a:spcAft>
        <a:defRPr sz="4000">
          <a:solidFill>
            <a:schemeClr val="tx2"/>
          </a:solidFill>
          <a:latin typeface="Comic Sans MS" pitchFamily="66" charset="0"/>
        </a:defRPr>
      </a:lvl3pPr>
      <a:lvl4pPr algn="ctr" rtl="0" fontAlgn="base">
        <a:spcBef>
          <a:spcPct val="0"/>
        </a:spcBef>
        <a:spcAft>
          <a:spcPct val="0"/>
        </a:spcAft>
        <a:defRPr sz="4000">
          <a:solidFill>
            <a:schemeClr val="tx2"/>
          </a:solidFill>
          <a:latin typeface="Comic Sans MS" pitchFamily="66" charset="0"/>
        </a:defRPr>
      </a:lvl4pPr>
      <a:lvl5pPr algn="ctr" rtl="0" fontAlgn="base">
        <a:spcBef>
          <a:spcPct val="0"/>
        </a:spcBef>
        <a:spcAft>
          <a:spcPct val="0"/>
        </a:spcAft>
        <a:defRPr sz="4000">
          <a:solidFill>
            <a:schemeClr val="tx2"/>
          </a:solidFill>
          <a:latin typeface="Comic Sans MS" pitchFamily="66" charset="0"/>
        </a:defRPr>
      </a:lvl5pPr>
      <a:lvl6pPr marL="457200" algn="ctr" rtl="0" fontAlgn="base">
        <a:spcBef>
          <a:spcPct val="0"/>
        </a:spcBef>
        <a:spcAft>
          <a:spcPct val="0"/>
        </a:spcAft>
        <a:defRPr sz="4000">
          <a:solidFill>
            <a:schemeClr val="tx2"/>
          </a:solidFill>
          <a:latin typeface="Comic Sans MS" pitchFamily="66" charset="0"/>
        </a:defRPr>
      </a:lvl6pPr>
      <a:lvl7pPr marL="914400" algn="ctr" rtl="0" fontAlgn="base">
        <a:spcBef>
          <a:spcPct val="0"/>
        </a:spcBef>
        <a:spcAft>
          <a:spcPct val="0"/>
        </a:spcAft>
        <a:defRPr sz="4000">
          <a:solidFill>
            <a:schemeClr val="tx2"/>
          </a:solidFill>
          <a:latin typeface="Comic Sans MS" pitchFamily="66" charset="0"/>
        </a:defRPr>
      </a:lvl7pPr>
      <a:lvl8pPr marL="1371600" algn="ctr" rtl="0" fontAlgn="base">
        <a:spcBef>
          <a:spcPct val="0"/>
        </a:spcBef>
        <a:spcAft>
          <a:spcPct val="0"/>
        </a:spcAft>
        <a:defRPr sz="4000">
          <a:solidFill>
            <a:schemeClr val="tx2"/>
          </a:solidFill>
          <a:latin typeface="Comic Sans MS" pitchFamily="66" charset="0"/>
        </a:defRPr>
      </a:lvl8pPr>
      <a:lvl9pPr marL="1828800" algn="ctr" rtl="0" fontAlgn="base">
        <a:spcBef>
          <a:spcPct val="0"/>
        </a:spcBef>
        <a:spcAft>
          <a:spcPct val="0"/>
        </a:spcAft>
        <a:defRPr sz="4000">
          <a:solidFill>
            <a:schemeClr val="tx2"/>
          </a:solidFill>
          <a:latin typeface="Comic Sans MS" pitchFamily="66" charset="0"/>
        </a:defRPr>
      </a:lvl9pPr>
    </p:titleStyle>
    <p:bodyStyle>
      <a:lvl1pPr marL="342900" indent="-342900" algn="l" rtl="0" fontAlgn="base">
        <a:spcBef>
          <a:spcPct val="20000"/>
        </a:spcBef>
        <a:spcAft>
          <a:spcPct val="0"/>
        </a:spcAft>
        <a:buClr>
          <a:srgbClr val="33CCFF"/>
        </a:buClr>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52002" name="Rectangle 2"/>
          <p:cNvSpPr>
            <a:spLocks noGrp="1" noChangeArrowheads="1"/>
          </p:cNvSpPr>
          <p:nvPr>
            <p:ph type="ctrTitle"/>
          </p:nvPr>
        </p:nvSpPr>
        <p:spPr>
          <a:xfrm>
            <a:off x="323528" y="1916832"/>
            <a:ext cx="8568952" cy="2160240"/>
          </a:xfrm>
        </p:spPr>
        <p:txBody>
          <a:bodyPr/>
          <a:lstStyle/>
          <a:p>
            <a:r>
              <a:rPr lang="fr-CA" b="1" dirty="0" smtClean="0">
                <a:cs typeface="Arial" charset="0"/>
              </a:rPr>
              <a:t>Agressions sexuelles au Sénégal: </a:t>
            </a:r>
            <a:r>
              <a:rPr lang="fr-CA" b="1" dirty="0" err="1" smtClean="0">
                <a:cs typeface="Arial" charset="0"/>
              </a:rPr>
              <a:t>Epidémiologie</a:t>
            </a:r>
            <a:r>
              <a:rPr lang="fr-CA" b="1" dirty="0" smtClean="0">
                <a:cs typeface="Arial" charset="0"/>
              </a:rPr>
              <a:t> et prise en charge</a:t>
            </a:r>
            <a:endParaRPr lang="fr-CA" b="1" dirty="0">
              <a:solidFill>
                <a:srgbClr val="112C4D"/>
              </a:solidFill>
              <a:cs typeface="Arial" charset="0"/>
            </a:endParaRPr>
          </a:p>
        </p:txBody>
      </p:sp>
      <p:sp>
        <p:nvSpPr>
          <p:cNvPr id="1152003" name="Rectangle 3"/>
          <p:cNvSpPr>
            <a:spLocks noGrp="1" noChangeArrowheads="1"/>
          </p:cNvSpPr>
          <p:nvPr>
            <p:ph type="subTitle" idx="1"/>
          </p:nvPr>
        </p:nvSpPr>
        <p:spPr>
          <a:xfrm>
            <a:off x="0" y="5105400"/>
            <a:ext cx="9144000" cy="1491952"/>
          </a:xfrm>
        </p:spPr>
        <p:txBody>
          <a:bodyPr/>
          <a:lstStyle/>
          <a:p>
            <a:pPr algn="r"/>
            <a:r>
              <a:rPr lang="fr-CA" sz="2400" b="1" dirty="0" smtClean="0">
                <a:cs typeface="Arial" charset="0"/>
              </a:rPr>
              <a:t>Dr Abdou NDIAYE</a:t>
            </a:r>
          </a:p>
          <a:p>
            <a:pPr algn="l"/>
            <a:r>
              <a:rPr lang="fr-FR" sz="2000" b="1" dirty="0">
                <a:latin typeface="Comic Sans MS" charset="0"/>
              </a:rPr>
              <a:t>Société Sénégalaise de colposcopie et pathologie liée au papillomavirus</a:t>
            </a:r>
            <a:r>
              <a:rPr lang="fr-FR" sz="2000" b="1" dirty="0" smtClean="0">
                <a:latin typeface="Comic Sans MS" charset="0"/>
              </a:rPr>
              <a:t>: 3</a:t>
            </a:r>
            <a:r>
              <a:rPr lang="fr-FR" sz="2000" b="1" baseline="30000" dirty="0" smtClean="0">
                <a:latin typeface="Comic Sans MS" charset="0"/>
              </a:rPr>
              <a:t>ème</a:t>
            </a:r>
            <a:r>
              <a:rPr lang="fr-FR" sz="2000" b="1" dirty="0" smtClean="0">
                <a:latin typeface="Comic Sans MS" charset="0"/>
              </a:rPr>
              <a:t> </a:t>
            </a:r>
            <a:r>
              <a:rPr lang="fr-FR" sz="2000" b="1" dirty="0">
                <a:latin typeface="Comic Sans MS" charset="0"/>
              </a:rPr>
              <a:t>Congrès national, </a:t>
            </a:r>
            <a:r>
              <a:rPr lang="fr-FR" sz="2000" b="1" dirty="0" smtClean="0">
                <a:latin typeface="Comic Sans MS" charset="0"/>
              </a:rPr>
              <a:t>2</a:t>
            </a:r>
            <a:r>
              <a:rPr lang="fr-FR" sz="2000" b="1" baseline="30000" dirty="0" smtClean="0">
                <a:latin typeface="Comic Sans MS" charset="0"/>
              </a:rPr>
              <a:t>ème</a:t>
            </a:r>
            <a:r>
              <a:rPr lang="fr-FR" sz="2000" b="1" dirty="0" smtClean="0">
                <a:latin typeface="Comic Sans MS" charset="0"/>
              </a:rPr>
              <a:t> </a:t>
            </a:r>
            <a:r>
              <a:rPr lang="fr-FR" sz="2000" b="1" dirty="0">
                <a:latin typeface="Comic Sans MS" charset="0"/>
              </a:rPr>
              <a:t>congrès international</a:t>
            </a:r>
          </a:p>
          <a:p>
            <a:pPr algn="l"/>
            <a:endParaRPr lang="fr-CA" sz="2400" b="1" dirty="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Attentat à la pudeur</a:t>
            </a:r>
            <a:r>
              <a:rPr lang="fr-CA" b="1" dirty="0" smtClean="0">
                <a:cs typeface="Arial" charset="0"/>
              </a:rPr>
              <a:t>  (article 320 du code pénal)</a:t>
            </a:r>
          </a:p>
          <a:p>
            <a:pPr marL="0" indent="0" algn="just">
              <a:buNone/>
            </a:pPr>
            <a:endParaRPr lang="fr-FR" dirty="0" smtClean="0">
              <a:cs typeface="Arial" charset="0"/>
            </a:endParaRPr>
          </a:p>
          <a:p>
            <a:pPr marL="0" indent="0" algn="just">
              <a:buNone/>
            </a:pPr>
            <a:r>
              <a:rPr lang="fr-FR" dirty="0" smtClean="0">
                <a:cs typeface="Arial" charset="0"/>
              </a:rPr>
              <a:t>Peine: emprisonnement de 2 à 5 ans avec peine maximale si victime vulnérable (état de grossesse, âge avancé, déficience </a:t>
            </a:r>
            <a:r>
              <a:rPr lang="fr-FR" dirty="0" err="1" smtClean="0">
                <a:cs typeface="Arial" charset="0"/>
              </a:rPr>
              <a:t>phisique</a:t>
            </a:r>
            <a:r>
              <a:rPr lang="fr-FR" dirty="0" smtClean="0">
                <a:cs typeface="Arial" charset="0"/>
              </a:rPr>
              <a:t> ou psychique)</a:t>
            </a:r>
            <a:endParaRPr lang="fr-CA" dirty="0" smtClean="0">
              <a:cs typeface="Arial" charset="0"/>
            </a:endParaRPr>
          </a:p>
          <a:p>
            <a:pPr marL="0" indent="0">
              <a:buNone/>
            </a:pPr>
            <a:r>
              <a:rPr lang="fr-FR" dirty="0"/>
              <a:t/>
            </a:r>
            <a:br>
              <a:rPr lang="fr-FR" dirty="0"/>
            </a:br>
            <a:endParaRPr lang="fr-FR" dirty="0"/>
          </a:p>
          <a:p>
            <a:pPr>
              <a:buFont typeface="Wingdings" charset="2"/>
              <a:buChar char="u"/>
            </a:pPr>
            <a:endParaRPr lang="fr-CA" b="1" dirty="0" smtClean="0">
              <a:cs typeface="Arial" charset="0"/>
            </a:endParaRPr>
          </a:p>
          <a:p>
            <a:endParaRPr lang="fr-CA" b="1" dirty="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21419250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Viol (Article 320 du code pénal)</a:t>
            </a:r>
            <a:endParaRPr lang="fr-CA" b="1" dirty="0">
              <a:cs typeface="Arial" charset="0"/>
            </a:endParaRPr>
          </a:p>
          <a:p>
            <a:pPr marL="0" indent="0" algn="just">
              <a:buNone/>
            </a:pPr>
            <a:r>
              <a:rPr lang="fr-FR" dirty="0"/>
              <a:t>T</a:t>
            </a:r>
            <a:r>
              <a:rPr lang="fr-FR" dirty="0" smtClean="0"/>
              <a:t>out </a:t>
            </a:r>
            <a:r>
              <a:rPr lang="fr-FR" dirty="0"/>
              <a:t>acte de </a:t>
            </a:r>
            <a:r>
              <a:rPr lang="fr-FR" dirty="0" smtClean="0"/>
              <a:t>pénétration </a:t>
            </a:r>
            <a:r>
              <a:rPr lang="fr-FR" dirty="0"/>
              <a:t>sexuelle, de quelque nature qu’il soit, commis sur la personne d’autrui par violence, contrainte, menace ou </a:t>
            </a:r>
            <a:r>
              <a:rPr lang="fr-FR" dirty="0" smtClean="0"/>
              <a:t>surprise</a:t>
            </a:r>
          </a:p>
          <a:p>
            <a:pPr marL="0" indent="0">
              <a:buNone/>
            </a:pPr>
            <a:r>
              <a:rPr lang="fr-FR" dirty="0"/>
              <a:t/>
            </a:r>
            <a:br>
              <a:rPr lang="fr-FR" dirty="0"/>
            </a:br>
            <a:endParaRPr lang="fr-FR" dirty="0"/>
          </a:p>
          <a:p>
            <a:pPr>
              <a:buFont typeface="Wingdings" charset="2"/>
              <a:buChar char="u"/>
            </a:pPr>
            <a:endParaRPr lang="fr-CA" b="1" dirty="0" smtClean="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42479702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Viol (Article 320 du code pénal)</a:t>
            </a:r>
            <a:endParaRPr lang="fr-FR" dirty="0" smtClean="0"/>
          </a:p>
          <a:p>
            <a:pPr marL="0" indent="0">
              <a:buNone/>
            </a:pPr>
            <a:r>
              <a:rPr lang="fr-FR" dirty="0" smtClean="0"/>
              <a:t>Peine: </a:t>
            </a:r>
          </a:p>
          <a:p>
            <a:pPr>
              <a:buFont typeface="Wingdings" charset="2"/>
              <a:buChar char="ü"/>
            </a:pPr>
            <a:r>
              <a:rPr lang="fr-FR" dirty="0" smtClean="0"/>
              <a:t>réclusion criminelle de 10 à 20 ans sans possibilité de réduction de peine au dessous de 10 ans si:</a:t>
            </a:r>
          </a:p>
          <a:p>
            <a:pPr marL="0" indent="0">
              <a:buNone/>
            </a:pPr>
            <a:r>
              <a:rPr lang="fr-FR" dirty="0"/>
              <a:t> </a:t>
            </a:r>
            <a:r>
              <a:rPr lang="fr-FR" dirty="0" smtClean="0"/>
              <a:t>- mutilation, infirmité permanente, séquestration, </a:t>
            </a:r>
          </a:p>
          <a:p>
            <a:pPr marL="0" indent="0">
              <a:buNone/>
            </a:pPr>
            <a:r>
              <a:rPr lang="fr-FR" dirty="0"/>
              <a:t> </a:t>
            </a:r>
            <a:r>
              <a:rPr lang="fr-FR" dirty="0" smtClean="0"/>
              <a:t>  ou actes commis par plusieurs personnes</a:t>
            </a:r>
          </a:p>
          <a:p>
            <a:pPr marL="0" indent="0">
              <a:buNone/>
            </a:pPr>
            <a:r>
              <a:rPr lang="fr-FR" dirty="0"/>
              <a:t> </a:t>
            </a:r>
            <a:r>
              <a:rPr lang="fr-FR" dirty="0" smtClean="0"/>
              <a:t>- si victime &lt; 13 ans, enceinte, âge avancé,</a:t>
            </a:r>
          </a:p>
          <a:p>
            <a:pPr marL="0" indent="0">
              <a:buNone/>
            </a:pPr>
            <a:r>
              <a:rPr lang="fr-FR" dirty="0"/>
              <a:t> </a:t>
            </a:r>
            <a:r>
              <a:rPr lang="fr-FR" dirty="0" smtClean="0"/>
              <a:t>  déficience physique ou psychique </a:t>
            </a:r>
            <a:r>
              <a:rPr lang="fr-FR" dirty="0"/>
              <a:t/>
            </a:r>
            <a:br>
              <a:rPr lang="fr-FR" dirty="0"/>
            </a:br>
            <a:endParaRPr lang="fr-FR" dirty="0"/>
          </a:p>
          <a:p>
            <a:pPr>
              <a:buFont typeface="Wingdings" charset="2"/>
              <a:buChar char="u"/>
            </a:pPr>
            <a:endParaRPr lang="fr-CA" b="1" dirty="0" smtClean="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10254173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Viol (Article 320 du code pénal)</a:t>
            </a:r>
            <a:endParaRPr lang="fr-FR" dirty="0" smtClean="0"/>
          </a:p>
          <a:p>
            <a:pPr marL="0" indent="0">
              <a:buNone/>
            </a:pPr>
            <a:r>
              <a:rPr lang="fr-FR" dirty="0" smtClean="0"/>
              <a:t>Peine: </a:t>
            </a:r>
          </a:p>
          <a:p>
            <a:pPr>
              <a:buFont typeface="Wingdings" charset="2"/>
              <a:buChar char="ü"/>
            </a:pPr>
            <a:r>
              <a:rPr lang="fr-FR" dirty="0" smtClean="0"/>
              <a:t>réclusion criminelle à perpétuité sans possibilité de réduction de la peine au dessous de 20 ans si</a:t>
            </a:r>
          </a:p>
          <a:p>
            <a:pPr marL="0" indent="0">
              <a:buNone/>
            </a:pPr>
            <a:r>
              <a:rPr lang="fr-FR" dirty="0"/>
              <a:t> </a:t>
            </a:r>
            <a:r>
              <a:rPr lang="fr-FR" dirty="0" smtClean="0"/>
              <a:t>- mort de la victime, torture ou actes de barbarie</a:t>
            </a:r>
          </a:p>
          <a:p>
            <a:pPr marL="0" indent="0">
              <a:buNone/>
            </a:pPr>
            <a:r>
              <a:rPr lang="fr-FR" dirty="0"/>
              <a:t> </a:t>
            </a:r>
            <a:r>
              <a:rPr lang="fr-FR" dirty="0" smtClean="0"/>
              <a:t> </a:t>
            </a:r>
            <a:r>
              <a:rPr lang="fr-FR" dirty="0"/>
              <a:t/>
            </a:r>
            <a:br>
              <a:rPr lang="fr-FR" dirty="0"/>
            </a:br>
            <a:endParaRPr lang="fr-FR" dirty="0"/>
          </a:p>
          <a:p>
            <a:pPr>
              <a:buFont typeface="Wingdings" charset="2"/>
              <a:buChar char="u"/>
            </a:pPr>
            <a:endParaRPr lang="fr-CA" b="1" dirty="0" smtClean="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4501119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 Pédophilie (Article 320 bis du code pénal)</a:t>
            </a:r>
            <a:endParaRPr lang="fr-CA" b="1" dirty="0">
              <a:cs typeface="Arial" charset="0"/>
            </a:endParaRPr>
          </a:p>
          <a:p>
            <a:pPr marL="0" indent="0" algn="just">
              <a:buNone/>
            </a:pPr>
            <a:r>
              <a:rPr lang="fr-FR" dirty="0"/>
              <a:t>T</a:t>
            </a:r>
            <a:r>
              <a:rPr lang="fr-FR" dirty="0" smtClean="0"/>
              <a:t>out geste, attouchement , caresse, manipulation pornographique, utilisation d’images ou de son par un procédé technique quelconque, à des fins sexuelles sur un mineur de 16 ans, de l’un ou l’autre sexe.</a:t>
            </a:r>
          </a:p>
          <a:p>
            <a:pPr marL="0" indent="0">
              <a:buNone/>
            </a:pPr>
            <a:r>
              <a:rPr lang="fr-FR" dirty="0"/>
              <a:t/>
            </a:r>
            <a:br>
              <a:rPr lang="fr-FR" dirty="0"/>
            </a:br>
            <a:endParaRPr lang="fr-FR" dirty="0"/>
          </a:p>
          <a:p>
            <a:pPr>
              <a:buFont typeface="Wingdings" charset="2"/>
              <a:buChar char="u"/>
            </a:pPr>
            <a:endParaRPr lang="fr-CA" b="1" dirty="0" smtClean="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31300047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 Acte de pédophilie (Article 320 bis du code pénal)</a:t>
            </a:r>
            <a:endParaRPr lang="fr-CA" b="1" dirty="0">
              <a:cs typeface="Arial" charset="0"/>
            </a:endParaRPr>
          </a:p>
          <a:p>
            <a:pPr marL="0" indent="0" algn="just">
              <a:buNone/>
            </a:pPr>
            <a:r>
              <a:rPr lang="fr-FR" dirty="0" smtClean="0"/>
              <a:t>Peine: réclusion criminelle de 5 à 10 ans avec maximum de peine si:</a:t>
            </a:r>
            <a:endParaRPr lang="fr-FR" dirty="0"/>
          </a:p>
          <a:p>
            <a:pPr marL="0" indent="0" algn="just">
              <a:buNone/>
            </a:pPr>
            <a:r>
              <a:rPr lang="fr-FR" dirty="0" smtClean="0"/>
              <a:t>  - coupable est un ascendant, ou a une autorité</a:t>
            </a:r>
          </a:p>
          <a:p>
            <a:pPr marL="0" indent="0" algn="just">
              <a:buNone/>
            </a:pPr>
            <a:r>
              <a:rPr lang="fr-FR" dirty="0"/>
              <a:t> </a:t>
            </a:r>
            <a:r>
              <a:rPr lang="fr-FR" dirty="0" smtClean="0"/>
              <a:t>    sur le mineur</a:t>
            </a:r>
          </a:p>
          <a:p>
            <a:pPr marL="0" indent="0" algn="just">
              <a:buNone/>
            </a:pPr>
            <a:r>
              <a:rPr lang="fr-FR" dirty="0"/>
              <a:t> </a:t>
            </a:r>
            <a:r>
              <a:rPr lang="fr-FR" dirty="0" smtClean="0"/>
              <a:t> - si victime &lt; 13 ans, ou vulnérable par déficience</a:t>
            </a:r>
            <a:endParaRPr lang="fr-FR" dirty="0"/>
          </a:p>
          <a:p>
            <a:pPr marL="0" indent="0" algn="just">
              <a:buNone/>
            </a:pPr>
            <a:r>
              <a:rPr lang="fr-FR" dirty="0" smtClean="0"/>
              <a:t>     physique ou psychique</a:t>
            </a:r>
          </a:p>
          <a:p>
            <a:pPr marL="0" indent="0">
              <a:buNone/>
            </a:pPr>
            <a:r>
              <a:rPr lang="fr-FR" dirty="0"/>
              <a:t/>
            </a:r>
            <a:br>
              <a:rPr lang="fr-FR" dirty="0"/>
            </a:br>
            <a:endParaRPr lang="fr-FR" dirty="0"/>
          </a:p>
          <a:p>
            <a:pPr>
              <a:buFont typeface="Wingdings" charset="2"/>
              <a:buChar char="u"/>
            </a:pPr>
            <a:endParaRPr lang="fr-CA" b="1" dirty="0" smtClean="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41427381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748464" cy="4724400"/>
          </a:xfrm>
        </p:spPr>
        <p:txBody>
          <a:bodyPr/>
          <a:lstStyle/>
          <a:p>
            <a:pPr marL="319088" indent="-319088" defTabSz="449263">
              <a:lnSpc>
                <a:spcPts val="3813"/>
              </a:lnSpc>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fr-CA" b="1" dirty="0" smtClean="0">
                <a:solidFill>
                  <a:srgbClr val="FF0000"/>
                </a:solidFill>
                <a:cs typeface="Arial" charset="0"/>
              </a:rPr>
              <a:t>Virginité</a:t>
            </a:r>
            <a:r>
              <a:rPr lang="fr-CA" b="1" dirty="0" smtClean="0">
                <a:cs typeface="Arial" charset="0"/>
              </a:rPr>
              <a:t>: </a:t>
            </a:r>
            <a:r>
              <a:rPr lang="en-GB" dirty="0" smtClean="0"/>
              <a:t>vierge = personne </a:t>
            </a:r>
            <a:r>
              <a:rPr lang="en-GB" dirty="0"/>
              <a:t>qui n'a jamais eu de relation </a:t>
            </a:r>
            <a:r>
              <a:rPr lang="en-GB" dirty="0" smtClean="0"/>
              <a:t>sexuelle. </a:t>
            </a:r>
          </a:p>
          <a:p>
            <a:pPr marL="319088" indent="-319088" defTabSz="449263">
              <a:lnSpc>
                <a:spcPts val="3813"/>
              </a:lnSpc>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fr-FR" dirty="0" smtClean="0"/>
              <a:t>N</a:t>
            </a:r>
            <a:r>
              <a:rPr lang="en-GB" dirty="0" smtClean="0"/>
              <a:t>on liée a l’intégrité l’hymen ni  au saignement</a:t>
            </a:r>
          </a:p>
          <a:p>
            <a:pPr defTabSz="449263">
              <a:lnSpc>
                <a:spcPts val="3813"/>
              </a:lnSpc>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1</a:t>
            </a:r>
            <a:r>
              <a:rPr lang="en-GB" dirty="0"/>
              <a:t>/5 </a:t>
            </a:r>
            <a:r>
              <a:rPr lang="en-GB" dirty="0" smtClean="0"/>
              <a:t>des </a:t>
            </a:r>
            <a:r>
              <a:rPr lang="en-GB" dirty="0"/>
              <a:t>jeunes filles ayant une activité </a:t>
            </a:r>
            <a:r>
              <a:rPr lang="en-GB" dirty="0" smtClean="0"/>
              <a:t>sexuelle, on ne note pas </a:t>
            </a:r>
            <a:r>
              <a:rPr lang="en-GB" dirty="0"/>
              <a:t>d'anomalies au niveau de </a:t>
            </a:r>
            <a:r>
              <a:rPr lang="en-GB" dirty="0" smtClean="0"/>
              <a:t>l'hymen</a:t>
            </a:r>
          </a:p>
          <a:p>
            <a:pPr defTabSz="449263">
              <a:lnSpc>
                <a:spcPts val="3813"/>
              </a:lnSpc>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err="1" smtClean="0"/>
              <a:t>L’examen</a:t>
            </a:r>
            <a:r>
              <a:rPr lang="en-GB" dirty="0" smtClean="0"/>
              <a:t> de hymen est normal ou  </a:t>
            </a:r>
            <a:r>
              <a:rPr lang="en-GB" dirty="0"/>
              <a:t>non </a:t>
            </a:r>
            <a:r>
              <a:rPr lang="en-GB" dirty="0" smtClean="0"/>
              <a:t>spécifique chez 60% adolescents enceintes</a:t>
            </a:r>
          </a:p>
          <a:p>
            <a:pPr defTabSz="449263">
              <a:lnSpc>
                <a:spcPts val="3813"/>
              </a:lnSpc>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Pas </a:t>
            </a:r>
            <a:r>
              <a:rPr lang="en-GB" dirty="0"/>
              <a:t>toujours de saignement lors de la première relation </a:t>
            </a:r>
            <a:r>
              <a:rPr lang="en-GB" dirty="0" err="1"/>
              <a:t>sexuelle</a:t>
            </a:r>
            <a:r>
              <a:rPr lang="en-GB" dirty="0"/>
              <a:t> </a:t>
            </a:r>
            <a:r>
              <a:rPr lang="en-GB" dirty="0" err="1" smtClean="0"/>
              <a:t>complète</a:t>
            </a:r>
            <a:endParaRPr lang="en-GB" dirty="0"/>
          </a:p>
        </p:txBody>
      </p:sp>
    </p:spTree>
    <p:extLst>
      <p:ext uri="{BB962C8B-B14F-4D97-AF65-F5344CB8AC3E}">
        <p14:creationId xmlns:p14="http://schemas.microsoft.com/office/powerpoint/2010/main" val="16596993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564904"/>
            <a:ext cx="7772400" cy="1362075"/>
          </a:xfrm>
        </p:spPr>
        <p:txBody>
          <a:bodyPr/>
          <a:lstStyle/>
          <a:p>
            <a:r>
              <a:rPr lang="fr-FR" dirty="0" smtClean="0"/>
              <a:t>Epidémiologie des victimes d’agressions sexuelles au </a:t>
            </a:r>
            <a:r>
              <a:rPr lang="fr-FR" dirty="0" err="1" smtClean="0"/>
              <a:t>senegal</a:t>
            </a:r>
            <a:endParaRPr lang="fr-FR" dirty="0"/>
          </a:p>
        </p:txBody>
      </p:sp>
    </p:spTree>
    <p:extLst>
      <p:ext uri="{BB962C8B-B14F-4D97-AF65-F5344CB8AC3E}">
        <p14:creationId xmlns:p14="http://schemas.microsoft.com/office/powerpoint/2010/main" val="39779717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Victimes d’agressions sexuelles au Sénégal</a:t>
            </a:r>
            <a:endParaRPr lang="fr-CA" sz="3600" dirty="0"/>
          </a:p>
        </p:txBody>
      </p:sp>
      <p:sp>
        <p:nvSpPr>
          <p:cNvPr id="1155075" name="Rectangle 1027"/>
          <p:cNvSpPr>
            <a:spLocks noGrp="1" noChangeArrowheads="1"/>
          </p:cNvSpPr>
          <p:nvPr>
            <p:ph type="body" idx="1"/>
          </p:nvPr>
        </p:nvSpPr>
        <p:spPr>
          <a:xfrm>
            <a:off x="395536" y="3645024"/>
            <a:ext cx="8748464" cy="2831976"/>
          </a:xfrm>
        </p:spPr>
        <p:txBody>
          <a:bodyPr/>
          <a:lstStyle/>
          <a:p>
            <a:pPr marL="0" indent="0">
              <a:buNone/>
            </a:pPr>
            <a:endParaRPr lang="fr-CA" b="1" dirty="0" smtClean="0">
              <a:solidFill>
                <a:srgbClr val="FFFFFF"/>
              </a:solidFill>
              <a:cs typeface="Arial" charset="0"/>
            </a:endParaRPr>
          </a:p>
          <a:p>
            <a:pPr marL="0" indent="0">
              <a:buNone/>
            </a:pPr>
            <a:endParaRPr lang="fr-CA" b="1" dirty="0">
              <a:solidFill>
                <a:srgbClr val="FFFFFF"/>
              </a:solidFill>
              <a:cs typeface="Arial" charset="0"/>
            </a:endParaRPr>
          </a:p>
          <a:p>
            <a:pPr marL="0" indent="0">
              <a:buNone/>
            </a:pPr>
            <a:r>
              <a:rPr lang="fr-FR" dirty="0" smtClean="0"/>
              <a:t>-1992 -2011 (19 ans) </a:t>
            </a:r>
          </a:p>
          <a:p>
            <a:pPr marL="0" indent="0">
              <a:buNone/>
            </a:pPr>
            <a:r>
              <a:rPr lang="fr-FR" dirty="0" smtClean="0"/>
              <a:t>-Dossiers </a:t>
            </a:r>
            <a:r>
              <a:rPr lang="fr-FR" dirty="0"/>
              <a:t>judiciaires </a:t>
            </a:r>
            <a:r>
              <a:rPr lang="fr-FR" dirty="0" smtClean="0"/>
              <a:t>des </a:t>
            </a:r>
            <a:r>
              <a:rPr lang="fr-FR" dirty="0"/>
              <a:t>enfants de moins de 18 ans (mineurs) victimes </a:t>
            </a:r>
            <a:r>
              <a:rPr lang="fr-FR" dirty="0" smtClean="0"/>
              <a:t>d’agressions sexuelles</a:t>
            </a:r>
          </a:p>
          <a:p>
            <a:pPr marL="0" indent="0">
              <a:buNone/>
            </a:pPr>
            <a:r>
              <a:rPr lang="fr-FR" dirty="0" smtClean="0"/>
              <a:t>-162 cas</a:t>
            </a:r>
          </a:p>
          <a:p>
            <a:pPr marL="0" indent="0">
              <a:buNone/>
            </a:pPr>
            <a:r>
              <a:rPr lang="fr-FR" dirty="0" smtClean="0"/>
              <a:t> </a:t>
            </a:r>
            <a:endParaRPr lang="fr-FR" dirty="0"/>
          </a:p>
          <a:p>
            <a:pPr marL="0" indent="0">
              <a:buNone/>
            </a:pPr>
            <a:endParaRPr lang="fr-CA" b="1" dirty="0" smtClean="0">
              <a:solidFill>
                <a:srgbClr val="112C4D"/>
              </a:solidFill>
              <a:cs typeface="Arial" charset="0"/>
            </a:endParaRPr>
          </a:p>
          <a:p>
            <a:pPr marL="0" indent="0">
              <a:buNone/>
            </a:pPr>
            <a:endParaRPr lang="fr-CA" b="1" dirty="0">
              <a:solidFill>
                <a:srgbClr val="112C4D"/>
              </a:solidFill>
              <a:cs typeface="Arial" charset="0"/>
            </a:endParaRPr>
          </a:p>
          <a:p>
            <a:pPr marL="0" indent="0">
              <a:buNone/>
            </a:pPr>
            <a:endParaRPr lang="fr-CA" b="1" dirty="0" smtClean="0">
              <a:solidFill>
                <a:srgbClr val="112C4D"/>
              </a:solidFill>
              <a:cs typeface="Arial" charset="0"/>
            </a:endParaRPr>
          </a:p>
          <a:p>
            <a:pPr marL="0" indent="0">
              <a:buNone/>
            </a:pPr>
            <a:endParaRPr lang="fr-CA" b="1" dirty="0">
              <a:solidFill>
                <a:srgbClr val="112C4D"/>
              </a:solidFill>
              <a:cs typeface="Arial" charset="0"/>
            </a:endParaRPr>
          </a:p>
        </p:txBody>
      </p:sp>
      <p:pic>
        <p:nvPicPr>
          <p:cNvPr id="3" name="Image 2"/>
          <p:cNvPicPr>
            <a:picLocks noChangeAspect="1"/>
          </p:cNvPicPr>
          <p:nvPr/>
        </p:nvPicPr>
        <p:blipFill>
          <a:blip r:embed="rId2"/>
          <a:stretch>
            <a:fillRect/>
          </a:stretch>
        </p:blipFill>
        <p:spPr>
          <a:xfrm>
            <a:off x="0" y="2120900"/>
            <a:ext cx="9144000" cy="2599765"/>
          </a:xfrm>
          <a:prstGeom prst="rect">
            <a:avLst/>
          </a:prstGeom>
        </p:spPr>
      </p:pic>
    </p:spTree>
    <p:extLst>
      <p:ext uri="{BB962C8B-B14F-4D97-AF65-F5344CB8AC3E}">
        <p14:creationId xmlns:p14="http://schemas.microsoft.com/office/powerpoint/2010/main" val="32755668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Victimes d’agressions sexuelles au Sénégal</a:t>
            </a:r>
            <a:endParaRPr lang="fr-CA" sz="3600" dirty="0"/>
          </a:p>
        </p:txBody>
      </p:sp>
      <p:sp>
        <p:nvSpPr>
          <p:cNvPr id="1155075" name="Rectangle 1027"/>
          <p:cNvSpPr>
            <a:spLocks noGrp="1" noChangeArrowheads="1"/>
          </p:cNvSpPr>
          <p:nvPr>
            <p:ph type="body" idx="1"/>
          </p:nvPr>
        </p:nvSpPr>
        <p:spPr>
          <a:xfrm>
            <a:off x="395536" y="3645024"/>
            <a:ext cx="8748464" cy="2831976"/>
          </a:xfrm>
        </p:spPr>
        <p:txBody>
          <a:bodyPr/>
          <a:lstStyle/>
          <a:p>
            <a:pPr marL="0" indent="0">
              <a:buNone/>
            </a:pPr>
            <a:r>
              <a:rPr lang="fr-FR" dirty="0" smtClean="0">
                <a:latin typeface="+mj-lt"/>
              </a:rPr>
              <a:t>-Journal </a:t>
            </a:r>
            <a:r>
              <a:rPr lang="fr-FR" dirty="0">
                <a:latin typeface="+mj-lt"/>
              </a:rPr>
              <a:t>de la SAGO, 2017, vol. 18, n°2 </a:t>
            </a:r>
            <a:endParaRPr lang="fr-CA" dirty="0" smtClean="0">
              <a:solidFill>
                <a:srgbClr val="FFFFFF"/>
              </a:solidFill>
              <a:latin typeface="+mj-lt"/>
              <a:cs typeface="Arial" charset="0"/>
            </a:endParaRPr>
          </a:p>
          <a:p>
            <a:pPr marL="0" indent="0">
              <a:buNone/>
            </a:pPr>
            <a:r>
              <a:rPr lang="fr-CA" dirty="0" smtClean="0">
                <a:solidFill>
                  <a:srgbClr val="FFFFFF"/>
                </a:solidFill>
                <a:latin typeface="+mj-lt"/>
                <a:cs typeface="Arial" charset="0"/>
              </a:rPr>
              <a:t>-2012 /1 an</a:t>
            </a:r>
            <a:r>
              <a:rPr lang="fr-CA" dirty="0">
                <a:solidFill>
                  <a:srgbClr val="112C4D"/>
                </a:solidFill>
                <a:latin typeface="+mj-lt"/>
                <a:cs typeface="Arial" charset="0"/>
              </a:rPr>
              <a:t/>
            </a:r>
            <a:br>
              <a:rPr lang="fr-CA" dirty="0">
                <a:solidFill>
                  <a:srgbClr val="112C4D"/>
                </a:solidFill>
                <a:latin typeface="+mj-lt"/>
                <a:cs typeface="Arial" charset="0"/>
              </a:rPr>
            </a:br>
            <a:r>
              <a:rPr lang="fr-CA" dirty="0">
                <a:solidFill>
                  <a:srgbClr val="FFFFFF"/>
                </a:solidFill>
                <a:latin typeface="+mj-lt"/>
                <a:cs typeface="Arial" charset="0"/>
              </a:rPr>
              <a:t>-</a:t>
            </a:r>
            <a:r>
              <a:rPr lang="fr-FR" dirty="0" smtClean="0">
                <a:latin typeface="+mj-lt"/>
              </a:rPr>
              <a:t>140 </a:t>
            </a:r>
            <a:r>
              <a:rPr lang="fr-FR" dirty="0">
                <a:latin typeface="+mj-lt"/>
              </a:rPr>
              <a:t>victimes d’agressions </a:t>
            </a:r>
            <a:r>
              <a:rPr lang="fr-FR" dirty="0" smtClean="0">
                <a:latin typeface="+mj-lt"/>
              </a:rPr>
              <a:t>sexuelles </a:t>
            </a:r>
            <a:endParaRPr lang="fr-FR" dirty="0">
              <a:latin typeface="+mj-lt"/>
            </a:endParaRPr>
          </a:p>
          <a:p>
            <a:pPr marL="0" indent="0">
              <a:buNone/>
            </a:pPr>
            <a:endParaRPr lang="fr-CA" dirty="0" smtClean="0">
              <a:solidFill>
                <a:srgbClr val="112C4D"/>
              </a:solidFill>
              <a:latin typeface="+mj-lt"/>
              <a:cs typeface="Arial" charset="0"/>
            </a:endParaRPr>
          </a:p>
          <a:p>
            <a:pPr marL="0" indent="0">
              <a:buNone/>
            </a:pPr>
            <a:endParaRPr lang="fr-CA" b="1" dirty="0">
              <a:solidFill>
                <a:srgbClr val="112C4D"/>
              </a:solidFill>
              <a:cs typeface="Arial" charset="0"/>
            </a:endParaRPr>
          </a:p>
          <a:p>
            <a:pPr marL="0" indent="0">
              <a:buNone/>
            </a:pPr>
            <a:endParaRPr lang="fr-CA" b="1" dirty="0" smtClean="0">
              <a:solidFill>
                <a:srgbClr val="112C4D"/>
              </a:solidFill>
              <a:cs typeface="Arial" charset="0"/>
            </a:endParaRPr>
          </a:p>
          <a:p>
            <a:pPr marL="0" indent="0">
              <a:buNone/>
            </a:pPr>
            <a:endParaRPr lang="fr-CA" b="1" dirty="0">
              <a:solidFill>
                <a:srgbClr val="112C4D"/>
              </a:solidFill>
              <a:cs typeface="Arial" charset="0"/>
            </a:endParaRPr>
          </a:p>
        </p:txBody>
      </p:sp>
      <p:pic>
        <p:nvPicPr>
          <p:cNvPr id="4" name="Image 3"/>
          <p:cNvPicPr>
            <a:picLocks noChangeAspect="1"/>
          </p:cNvPicPr>
          <p:nvPr/>
        </p:nvPicPr>
        <p:blipFill>
          <a:blip r:embed="rId2"/>
          <a:stretch>
            <a:fillRect/>
          </a:stretch>
        </p:blipFill>
        <p:spPr>
          <a:xfrm>
            <a:off x="0" y="1988840"/>
            <a:ext cx="9144000" cy="1287010"/>
          </a:xfrm>
          <a:prstGeom prst="rect">
            <a:avLst/>
          </a:prstGeom>
        </p:spPr>
      </p:pic>
    </p:spTree>
    <p:extLst>
      <p:ext uri="{BB962C8B-B14F-4D97-AF65-F5344CB8AC3E}">
        <p14:creationId xmlns:p14="http://schemas.microsoft.com/office/powerpoint/2010/main" val="14756604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Agressions sexuelles</a:t>
            </a:r>
          </a:p>
          <a:p>
            <a:pPr>
              <a:buFont typeface="Wingdings" charset="2"/>
              <a:buChar char="u"/>
            </a:pPr>
            <a:r>
              <a:rPr lang="fr-CA" b="1" dirty="0" smtClean="0">
                <a:solidFill>
                  <a:srgbClr val="FF0000"/>
                </a:solidFill>
                <a:cs typeface="Arial" charset="0"/>
              </a:rPr>
              <a:t>Abus sexuels</a:t>
            </a:r>
            <a:endParaRPr lang="fr-CA" b="1" dirty="0" smtClean="0">
              <a:cs typeface="Arial" charset="0"/>
            </a:endParaRPr>
          </a:p>
          <a:p>
            <a:endParaRPr lang="fr-CA" b="1" dirty="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35199252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Victimes d’agressions sexuelles au Sénégal</a:t>
            </a:r>
            <a:endParaRPr lang="fr-CA" sz="3600" dirty="0"/>
          </a:p>
        </p:txBody>
      </p:sp>
      <p:sp>
        <p:nvSpPr>
          <p:cNvPr id="1155075" name="Rectangle 1027"/>
          <p:cNvSpPr>
            <a:spLocks noGrp="1" noChangeArrowheads="1"/>
          </p:cNvSpPr>
          <p:nvPr>
            <p:ph type="body" idx="1"/>
          </p:nvPr>
        </p:nvSpPr>
        <p:spPr>
          <a:xfrm>
            <a:off x="395536" y="6030829"/>
            <a:ext cx="8748464" cy="815752"/>
          </a:xfrm>
        </p:spPr>
        <p:txBody>
          <a:bodyPr/>
          <a:lstStyle/>
          <a:p>
            <a:pPr marL="0" indent="0">
              <a:buNone/>
            </a:pPr>
            <a:r>
              <a:rPr lang="fr-CA" dirty="0" smtClean="0">
                <a:solidFill>
                  <a:srgbClr val="FFFFFF"/>
                </a:solidFill>
                <a:latin typeface="+mj-lt"/>
                <a:cs typeface="Arial" charset="0"/>
              </a:rPr>
              <a:t>-</a:t>
            </a:r>
            <a:r>
              <a:rPr lang="fr-FR" dirty="0" smtClean="0">
                <a:latin typeface="+mj-lt"/>
              </a:rPr>
              <a:t>331 victimes d’agressions sexuelles (2017-2021) </a:t>
            </a:r>
          </a:p>
          <a:p>
            <a:pPr marL="0" indent="0">
              <a:buNone/>
            </a:pPr>
            <a:endParaRPr lang="fr-CA" dirty="0" smtClean="0">
              <a:solidFill>
                <a:srgbClr val="112C4D"/>
              </a:solidFill>
              <a:latin typeface="+mj-lt"/>
              <a:cs typeface="Arial" charset="0"/>
            </a:endParaRPr>
          </a:p>
          <a:p>
            <a:pPr marL="0" indent="0">
              <a:buNone/>
            </a:pPr>
            <a:endParaRPr lang="fr-CA" b="1" dirty="0" smtClean="0">
              <a:solidFill>
                <a:srgbClr val="112C4D"/>
              </a:solidFill>
              <a:cs typeface="Arial" charset="0"/>
            </a:endParaRPr>
          </a:p>
          <a:p>
            <a:pPr marL="0" indent="0">
              <a:buNone/>
            </a:pPr>
            <a:endParaRPr lang="fr-CA" b="1" dirty="0" smtClean="0">
              <a:solidFill>
                <a:srgbClr val="112C4D"/>
              </a:solidFill>
              <a:cs typeface="Arial" charset="0"/>
            </a:endParaRPr>
          </a:p>
          <a:p>
            <a:pPr marL="0" indent="0">
              <a:buNone/>
            </a:pPr>
            <a:endParaRPr lang="fr-CA" b="1" dirty="0">
              <a:solidFill>
                <a:srgbClr val="112C4D"/>
              </a:solidFill>
              <a:cs typeface="Arial" charset="0"/>
            </a:endParaRPr>
          </a:p>
        </p:txBody>
      </p:sp>
      <p:pic>
        <p:nvPicPr>
          <p:cNvPr id="3" name="Image 2"/>
          <p:cNvPicPr>
            <a:picLocks noChangeAspect="1"/>
          </p:cNvPicPr>
          <p:nvPr/>
        </p:nvPicPr>
        <p:blipFill>
          <a:blip r:embed="rId2"/>
          <a:stretch>
            <a:fillRect/>
          </a:stretch>
        </p:blipFill>
        <p:spPr>
          <a:xfrm>
            <a:off x="31576" y="1700808"/>
            <a:ext cx="9144000" cy="4241800"/>
          </a:xfrm>
          <a:prstGeom prst="rect">
            <a:avLst/>
          </a:prstGeom>
        </p:spPr>
      </p:pic>
    </p:spTree>
    <p:extLst>
      <p:ext uri="{BB962C8B-B14F-4D97-AF65-F5344CB8AC3E}">
        <p14:creationId xmlns:p14="http://schemas.microsoft.com/office/powerpoint/2010/main" val="11367499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Victimes d’agressions sexuelles au Sénégal</a:t>
            </a:r>
            <a:endParaRPr lang="fr-CA" sz="3600" dirty="0"/>
          </a:p>
        </p:txBody>
      </p:sp>
      <p:sp>
        <p:nvSpPr>
          <p:cNvPr id="1155075" name="Rectangle 1027"/>
          <p:cNvSpPr>
            <a:spLocks noGrp="1" noChangeArrowheads="1"/>
          </p:cNvSpPr>
          <p:nvPr>
            <p:ph type="body" idx="1"/>
          </p:nvPr>
        </p:nvSpPr>
        <p:spPr>
          <a:xfrm>
            <a:off x="395536" y="1752600"/>
            <a:ext cx="8748464" cy="4724400"/>
          </a:xfrm>
        </p:spPr>
        <p:txBody>
          <a:bodyPr/>
          <a:lstStyle/>
          <a:p>
            <a:pPr>
              <a:buFont typeface="Wingdings" charset="2"/>
              <a:buChar char="²"/>
            </a:pPr>
            <a:r>
              <a:rPr lang="fr-CA" b="1" dirty="0" smtClean="0">
                <a:solidFill>
                  <a:srgbClr val="FF0066"/>
                </a:solidFill>
                <a:cs typeface="Arial" charset="0"/>
              </a:rPr>
              <a:t>Sexe</a:t>
            </a:r>
          </a:p>
          <a:p>
            <a:pPr marL="0" indent="0">
              <a:buNone/>
            </a:pPr>
            <a:r>
              <a:rPr lang="fr-CA" b="1" dirty="0">
                <a:solidFill>
                  <a:srgbClr val="112C4D"/>
                </a:solidFill>
                <a:cs typeface="Arial" charset="0"/>
              </a:rPr>
              <a:t> </a:t>
            </a:r>
            <a:r>
              <a:rPr lang="fr-CA" b="1" dirty="0" smtClean="0">
                <a:solidFill>
                  <a:srgbClr val="112C4D"/>
                </a:solidFill>
                <a:cs typeface="Arial" charset="0"/>
              </a:rPr>
              <a:t>   </a:t>
            </a:r>
            <a:r>
              <a:rPr lang="fr-CA" b="1" dirty="0" smtClean="0">
                <a:solidFill>
                  <a:srgbClr val="FFFFFF"/>
                </a:solidFill>
                <a:cs typeface="Arial" charset="0"/>
              </a:rPr>
              <a:t>Féminin (&lt;99%)    </a:t>
            </a:r>
          </a:p>
          <a:p>
            <a:pPr marL="0" indent="0">
              <a:buNone/>
            </a:pPr>
            <a:endParaRPr lang="fr-CA" b="1" dirty="0" smtClean="0">
              <a:solidFill>
                <a:srgbClr val="FFFFFF"/>
              </a:solidFill>
              <a:cs typeface="Arial" charset="0"/>
            </a:endParaRPr>
          </a:p>
          <a:p>
            <a:pPr>
              <a:buFont typeface="Wingdings" charset="2"/>
              <a:buChar char="²"/>
            </a:pPr>
            <a:r>
              <a:rPr lang="fr-CA" b="1" dirty="0" smtClean="0">
                <a:solidFill>
                  <a:srgbClr val="FF0066"/>
                </a:solidFill>
                <a:cs typeface="Arial" charset="0"/>
              </a:rPr>
              <a:t>Age</a:t>
            </a:r>
          </a:p>
          <a:p>
            <a:pPr marL="0" indent="0">
              <a:buNone/>
            </a:pPr>
            <a:r>
              <a:rPr lang="fr-CA" b="1" dirty="0">
                <a:solidFill>
                  <a:srgbClr val="FFFFFF"/>
                </a:solidFill>
                <a:cs typeface="Arial" charset="0"/>
              </a:rPr>
              <a:t> </a:t>
            </a:r>
            <a:r>
              <a:rPr lang="fr-CA" b="1" dirty="0" smtClean="0">
                <a:solidFill>
                  <a:srgbClr val="FFFFFF"/>
                </a:solidFill>
                <a:cs typeface="Arial" charset="0"/>
              </a:rPr>
              <a:t>   12 ans   </a:t>
            </a:r>
          </a:p>
          <a:p>
            <a:pPr marL="0" indent="0">
              <a:buNone/>
            </a:pPr>
            <a:endParaRPr lang="fr-CA" b="1" dirty="0" smtClean="0">
              <a:solidFill>
                <a:srgbClr val="FFFFFF"/>
              </a:solidFill>
              <a:cs typeface="Arial" charset="0"/>
            </a:endParaRPr>
          </a:p>
          <a:p>
            <a:pPr>
              <a:buFont typeface="Wingdings" charset="2"/>
              <a:buChar char="²"/>
            </a:pPr>
            <a:r>
              <a:rPr lang="fr-CA" b="1" dirty="0" smtClean="0">
                <a:solidFill>
                  <a:srgbClr val="FF0066"/>
                </a:solidFill>
                <a:cs typeface="Arial" charset="0"/>
              </a:rPr>
              <a:t>Célibataire</a:t>
            </a:r>
            <a:r>
              <a:rPr lang="fr-CA" b="1" dirty="0" smtClean="0">
                <a:solidFill>
                  <a:srgbClr val="FFFFFF"/>
                </a:solidFill>
                <a:cs typeface="Arial" charset="0"/>
              </a:rPr>
              <a:t> </a:t>
            </a:r>
          </a:p>
          <a:p>
            <a:pPr marL="0" indent="0">
              <a:buNone/>
            </a:pPr>
            <a:endParaRPr lang="fr-CA" b="1" dirty="0">
              <a:solidFill>
                <a:srgbClr val="FFFFFF"/>
              </a:solidFill>
              <a:cs typeface="Arial" charset="0"/>
            </a:endParaRPr>
          </a:p>
          <a:p>
            <a:pPr>
              <a:buFont typeface="Wingdings" charset="2"/>
              <a:buChar char="²"/>
            </a:pPr>
            <a:r>
              <a:rPr lang="fr-CA" b="1" dirty="0" smtClean="0">
                <a:solidFill>
                  <a:srgbClr val="FF0066"/>
                </a:solidFill>
                <a:cs typeface="Arial" charset="0"/>
              </a:rPr>
              <a:t>Élève</a:t>
            </a:r>
            <a:r>
              <a:rPr lang="fr-CA" b="1" dirty="0" smtClean="0">
                <a:solidFill>
                  <a:srgbClr val="FFFFFF"/>
                </a:solidFill>
                <a:cs typeface="Arial" charset="0"/>
              </a:rPr>
              <a:t>  </a:t>
            </a:r>
            <a:r>
              <a:rPr lang="fr-CA" b="1" dirty="0" smtClean="0">
                <a:solidFill>
                  <a:srgbClr val="112C4D"/>
                </a:solidFill>
                <a:cs typeface="Arial" charset="0"/>
              </a:rPr>
              <a:t>   </a:t>
            </a: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32060962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a:t>Victimes d’agressions sexuelles au Sénégal</a:t>
            </a:r>
          </a:p>
        </p:txBody>
      </p:sp>
      <p:sp>
        <p:nvSpPr>
          <p:cNvPr id="1155075" name="Rectangle 1027"/>
          <p:cNvSpPr>
            <a:spLocks noGrp="1" noChangeArrowheads="1"/>
          </p:cNvSpPr>
          <p:nvPr>
            <p:ph type="body" idx="1"/>
          </p:nvPr>
        </p:nvSpPr>
        <p:spPr>
          <a:xfrm>
            <a:off x="395536" y="1752600"/>
            <a:ext cx="8748464" cy="4724400"/>
          </a:xfrm>
        </p:spPr>
        <p:txBody>
          <a:bodyPr/>
          <a:lstStyle/>
          <a:p>
            <a:pPr>
              <a:buFont typeface="Wingdings" charset="2"/>
              <a:buChar char="²"/>
            </a:pPr>
            <a:r>
              <a:rPr lang="fr-CA" b="1" dirty="0" smtClean="0">
                <a:solidFill>
                  <a:srgbClr val="FF0066"/>
                </a:solidFill>
                <a:cs typeface="Arial" charset="0"/>
              </a:rPr>
              <a:t>Circonstance de l’agression</a:t>
            </a:r>
          </a:p>
          <a:p>
            <a:pPr marL="0" indent="0">
              <a:buNone/>
            </a:pPr>
            <a:r>
              <a:rPr lang="fr-CA" b="1" dirty="0">
                <a:solidFill>
                  <a:srgbClr val="112C4D"/>
                </a:solidFill>
                <a:cs typeface="Arial" charset="0"/>
              </a:rPr>
              <a:t> </a:t>
            </a:r>
            <a:r>
              <a:rPr lang="fr-CA" b="1" dirty="0" smtClean="0">
                <a:solidFill>
                  <a:srgbClr val="112C4D"/>
                </a:solidFill>
                <a:cs typeface="Arial" charset="0"/>
              </a:rPr>
              <a:t>   </a:t>
            </a:r>
            <a:r>
              <a:rPr lang="fr-CA" b="1" dirty="0" smtClean="0">
                <a:solidFill>
                  <a:srgbClr val="FFFFFF"/>
                </a:solidFill>
                <a:cs typeface="Arial" charset="0"/>
              </a:rPr>
              <a:t>- en pleine journée</a:t>
            </a:r>
          </a:p>
          <a:p>
            <a:pPr marL="0" indent="0">
              <a:buNone/>
            </a:pPr>
            <a:r>
              <a:rPr lang="fr-CA" b="1" dirty="0">
                <a:solidFill>
                  <a:srgbClr val="FFFFFF"/>
                </a:solidFill>
                <a:cs typeface="Arial" charset="0"/>
              </a:rPr>
              <a:t> </a:t>
            </a:r>
            <a:r>
              <a:rPr lang="fr-CA" b="1" dirty="0" smtClean="0">
                <a:solidFill>
                  <a:srgbClr val="FFFFFF"/>
                </a:solidFill>
                <a:cs typeface="Arial" charset="0"/>
              </a:rPr>
              <a:t>   - au domicile de l’agresseur</a:t>
            </a:r>
          </a:p>
          <a:p>
            <a:pPr marL="0" indent="0">
              <a:buNone/>
            </a:pPr>
            <a:r>
              <a:rPr lang="fr-CA" b="1" dirty="0">
                <a:solidFill>
                  <a:srgbClr val="FFFFFF"/>
                </a:solidFill>
                <a:cs typeface="Arial" charset="0"/>
              </a:rPr>
              <a:t> </a:t>
            </a:r>
            <a:r>
              <a:rPr lang="fr-CA" b="1" dirty="0" smtClean="0">
                <a:solidFill>
                  <a:srgbClr val="FFFFFF"/>
                </a:solidFill>
                <a:cs typeface="Arial" charset="0"/>
              </a:rPr>
              <a:t>   - en solitaire</a:t>
            </a:r>
          </a:p>
          <a:p>
            <a:pPr marL="0" indent="0">
              <a:buNone/>
            </a:pPr>
            <a:r>
              <a:rPr lang="fr-CA" b="1" dirty="0">
                <a:solidFill>
                  <a:srgbClr val="FFFFFF"/>
                </a:solidFill>
                <a:cs typeface="Arial" charset="0"/>
              </a:rPr>
              <a:t> </a:t>
            </a:r>
            <a:r>
              <a:rPr lang="fr-CA" b="1" dirty="0" smtClean="0">
                <a:solidFill>
                  <a:srgbClr val="FFFFFF"/>
                </a:solidFill>
                <a:cs typeface="Arial" charset="0"/>
              </a:rPr>
              <a:t>   - connue de la victime</a:t>
            </a:r>
          </a:p>
          <a:p>
            <a:pPr marL="0" indent="0">
              <a:buNone/>
            </a:pPr>
            <a:r>
              <a:rPr lang="fr-CA" b="1" dirty="0">
                <a:solidFill>
                  <a:srgbClr val="FFFFFF"/>
                </a:solidFill>
                <a:cs typeface="Arial" charset="0"/>
              </a:rPr>
              <a:t> </a:t>
            </a:r>
            <a:r>
              <a:rPr lang="fr-CA" b="1" dirty="0" smtClean="0">
                <a:solidFill>
                  <a:srgbClr val="FFFFFF"/>
                </a:solidFill>
                <a:cs typeface="Arial" charset="0"/>
              </a:rPr>
              <a:t>   - mais sans lien de parenté</a:t>
            </a:r>
          </a:p>
          <a:p>
            <a:pPr marL="0" indent="0">
              <a:buNone/>
            </a:pPr>
            <a:r>
              <a:rPr lang="fr-CA" b="1" dirty="0">
                <a:solidFill>
                  <a:srgbClr val="FFFFFF"/>
                </a:solidFill>
                <a:cs typeface="Arial" charset="0"/>
              </a:rPr>
              <a:t> </a:t>
            </a:r>
            <a:r>
              <a:rPr lang="fr-CA" b="1" dirty="0" smtClean="0">
                <a:solidFill>
                  <a:srgbClr val="FFFFFF"/>
                </a:solidFill>
                <a:cs typeface="Arial" charset="0"/>
              </a:rPr>
              <a:t>   - viol (plus de 50% des cas)</a:t>
            </a: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36377878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a:t>Victimes d’agressions sexuelles au Sénégal</a:t>
            </a:r>
          </a:p>
        </p:txBody>
      </p:sp>
      <p:sp>
        <p:nvSpPr>
          <p:cNvPr id="1155075" name="Rectangle 1027"/>
          <p:cNvSpPr>
            <a:spLocks noGrp="1" noChangeArrowheads="1"/>
          </p:cNvSpPr>
          <p:nvPr>
            <p:ph type="body" idx="1"/>
          </p:nvPr>
        </p:nvSpPr>
        <p:spPr>
          <a:xfrm>
            <a:off x="395536" y="1752600"/>
            <a:ext cx="8748464" cy="4724400"/>
          </a:xfrm>
        </p:spPr>
        <p:txBody>
          <a:bodyPr/>
          <a:lstStyle/>
          <a:p>
            <a:pPr>
              <a:buFont typeface="Wingdings" charset="2"/>
              <a:buChar char="²"/>
            </a:pPr>
            <a:r>
              <a:rPr lang="fr-CA" b="1" dirty="0" smtClean="0">
                <a:solidFill>
                  <a:srgbClr val="FF0066"/>
                </a:solidFill>
                <a:cs typeface="Arial" charset="0"/>
              </a:rPr>
              <a:t>La consultation</a:t>
            </a:r>
          </a:p>
          <a:p>
            <a:pPr marL="0" indent="0">
              <a:buNone/>
            </a:pPr>
            <a:r>
              <a:rPr lang="fr-CA" b="1" dirty="0">
                <a:solidFill>
                  <a:srgbClr val="112C4D"/>
                </a:solidFill>
                <a:cs typeface="Arial" charset="0"/>
              </a:rPr>
              <a:t> </a:t>
            </a:r>
            <a:r>
              <a:rPr lang="fr-CA" b="1" dirty="0" smtClean="0">
                <a:solidFill>
                  <a:srgbClr val="112C4D"/>
                </a:solidFill>
                <a:cs typeface="Arial" charset="0"/>
              </a:rPr>
              <a:t>   </a:t>
            </a:r>
            <a:r>
              <a:rPr lang="fr-CA" b="1" dirty="0" smtClean="0">
                <a:solidFill>
                  <a:srgbClr val="FFFFFF"/>
                </a:solidFill>
                <a:cs typeface="Arial" charset="0"/>
              </a:rPr>
              <a:t>- délai court (&lt;24h)</a:t>
            </a:r>
          </a:p>
          <a:p>
            <a:pPr marL="0" indent="0">
              <a:buNone/>
            </a:pPr>
            <a:r>
              <a:rPr lang="fr-CA" b="1" dirty="0">
                <a:solidFill>
                  <a:srgbClr val="FFFFFF"/>
                </a:solidFill>
                <a:cs typeface="Arial" charset="0"/>
              </a:rPr>
              <a:t> </a:t>
            </a:r>
            <a:r>
              <a:rPr lang="fr-CA" b="1" dirty="0" smtClean="0">
                <a:solidFill>
                  <a:srgbClr val="FFFFFF"/>
                </a:solidFill>
                <a:cs typeface="Arial" charset="0"/>
              </a:rPr>
              <a:t>   - réquisition (&lt; 50%)</a:t>
            </a:r>
          </a:p>
          <a:p>
            <a:pPr marL="0" indent="0">
              <a:buNone/>
            </a:pPr>
            <a:r>
              <a:rPr lang="fr-CA" b="1" dirty="0">
                <a:solidFill>
                  <a:srgbClr val="FFFFFF"/>
                </a:solidFill>
                <a:cs typeface="Arial" charset="0"/>
              </a:rPr>
              <a:t> </a:t>
            </a:r>
            <a:r>
              <a:rPr lang="fr-CA" b="1" dirty="0" smtClean="0">
                <a:solidFill>
                  <a:srgbClr val="FFFFFF"/>
                </a:solidFill>
                <a:cs typeface="Arial" charset="0"/>
              </a:rPr>
              <a:t>   - pas de lésion de lutte</a:t>
            </a:r>
          </a:p>
          <a:p>
            <a:pPr marL="0" indent="0">
              <a:buNone/>
            </a:pPr>
            <a:r>
              <a:rPr lang="fr-CA" b="1" dirty="0">
                <a:solidFill>
                  <a:srgbClr val="FFFFFF"/>
                </a:solidFill>
                <a:cs typeface="Arial" charset="0"/>
              </a:rPr>
              <a:t> </a:t>
            </a:r>
            <a:r>
              <a:rPr lang="fr-CA" b="1" dirty="0" smtClean="0">
                <a:solidFill>
                  <a:srgbClr val="FFFFFF"/>
                </a:solidFill>
                <a:cs typeface="Arial" charset="0"/>
              </a:rPr>
              <a:t>   - défloration ancienne</a:t>
            </a:r>
          </a:p>
          <a:p>
            <a:pPr marL="0" indent="0">
              <a:buNone/>
            </a:pPr>
            <a:r>
              <a:rPr lang="fr-CA" b="1" dirty="0">
                <a:solidFill>
                  <a:srgbClr val="FFFFFF"/>
                </a:solidFill>
                <a:cs typeface="Arial" charset="0"/>
              </a:rPr>
              <a:t> </a:t>
            </a:r>
            <a:r>
              <a:rPr lang="fr-CA" b="1" dirty="0" smtClean="0">
                <a:solidFill>
                  <a:srgbClr val="FFFFFF"/>
                </a:solidFill>
                <a:cs typeface="Arial" charset="0"/>
              </a:rPr>
              <a:t>   - pas de sperme trouvé (peu recherché)</a:t>
            </a:r>
          </a:p>
          <a:p>
            <a:pPr marL="0" indent="0">
              <a:buNone/>
            </a:pPr>
            <a:r>
              <a:rPr lang="fr-CA" b="1" dirty="0">
                <a:solidFill>
                  <a:srgbClr val="FFFFFF"/>
                </a:solidFill>
                <a:cs typeface="Arial" charset="0"/>
              </a:rPr>
              <a:t> </a:t>
            </a:r>
            <a:r>
              <a:rPr lang="fr-CA" b="1" dirty="0" smtClean="0">
                <a:solidFill>
                  <a:srgbClr val="FFFFFF"/>
                </a:solidFill>
                <a:cs typeface="Arial" charset="0"/>
              </a:rPr>
              <a:t>   -</a:t>
            </a:r>
            <a:r>
              <a:rPr lang="fr-CA" b="1" dirty="0">
                <a:solidFill>
                  <a:srgbClr val="FFFFFF"/>
                </a:solidFill>
                <a:cs typeface="Arial" charset="0"/>
              </a:rPr>
              <a:t> </a:t>
            </a:r>
            <a:r>
              <a:rPr lang="fr-CA" b="1" dirty="0" smtClean="0">
                <a:solidFill>
                  <a:srgbClr val="FFFFFF"/>
                </a:solidFill>
                <a:cs typeface="Arial" charset="0"/>
              </a:rPr>
              <a:t>prélèvement bactériologique, sérologies</a:t>
            </a: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23934309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a:t>Victimes d’agressions sexuelles au Sénégal</a:t>
            </a:r>
          </a:p>
        </p:txBody>
      </p:sp>
      <p:sp>
        <p:nvSpPr>
          <p:cNvPr id="1155075" name="Rectangle 1027"/>
          <p:cNvSpPr>
            <a:spLocks noGrp="1" noChangeArrowheads="1"/>
          </p:cNvSpPr>
          <p:nvPr>
            <p:ph type="body" idx="1"/>
          </p:nvPr>
        </p:nvSpPr>
        <p:spPr>
          <a:xfrm>
            <a:off x="395536" y="1752600"/>
            <a:ext cx="8748464" cy="4724400"/>
          </a:xfrm>
        </p:spPr>
        <p:txBody>
          <a:bodyPr/>
          <a:lstStyle/>
          <a:p>
            <a:pPr>
              <a:buFont typeface="Wingdings" charset="2"/>
              <a:buChar char="²"/>
            </a:pPr>
            <a:r>
              <a:rPr lang="fr-CA" b="1" dirty="0" smtClean="0">
                <a:solidFill>
                  <a:srgbClr val="FF0066"/>
                </a:solidFill>
                <a:cs typeface="Arial" charset="0"/>
              </a:rPr>
              <a:t>Traitements reçus</a:t>
            </a:r>
          </a:p>
          <a:p>
            <a:pPr marL="0" indent="0">
              <a:buNone/>
            </a:pPr>
            <a:r>
              <a:rPr lang="fr-CA" b="1" dirty="0">
                <a:solidFill>
                  <a:srgbClr val="112C4D"/>
                </a:solidFill>
                <a:cs typeface="Arial" charset="0"/>
              </a:rPr>
              <a:t> </a:t>
            </a:r>
            <a:r>
              <a:rPr lang="fr-CA" b="1" dirty="0" smtClean="0">
                <a:solidFill>
                  <a:srgbClr val="112C4D"/>
                </a:solidFill>
                <a:cs typeface="Arial" charset="0"/>
              </a:rPr>
              <a:t>   </a:t>
            </a:r>
            <a:r>
              <a:rPr lang="fr-CA" b="1" dirty="0" smtClean="0">
                <a:solidFill>
                  <a:srgbClr val="FFFFFF"/>
                </a:solidFill>
                <a:cs typeface="Arial" charset="0"/>
              </a:rPr>
              <a:t>- contraception d’urgence</a:t>
            </a:r>
          </a:p>
          <a:p>
            <a:pPr marL="0" indent="0">
              <a:buNone/>
            </a:pPr>
            <a:r>
              <a:rPr lang="fr-CA" b="1" dirty="0">
                <a:solidFill>
                  <a:srgbClr val="FFFFFF"/>
                </a:solidFill>
                <a:cs typeface="Arial" charset="0"/>
              </a:rPr>
              <a:t> </a:t>
            </a:r>
            <a:r>
              <a:rPr lang="fr-CA" b="1" dirty="0" smtClean="0">
                <a:solidFill>
                  <a:srgbClr val="FFFFFF"/>
                </a:solidFill>
                <a:cs typeface="Arial" charset="0"/>
              </a:rPr>
              <a:t>   - antibiotique</a:t>
            </a:r>
          </a:p>
          <a:p>
            <a:pPr marL="0" indent="0">
              <a:buNone/>
            </a:pPr>
            <a:r>
              <a:rPr lang="fr-CA" b="1" dirty="0" smtClean="0">
                <a:solidFill>
                  <a:srgbClr val="FFFFFF"/>
                </a:solidFill>
                <a:cs typeface="Arial" charset="0"/>
              </a:rPr>
              <a:t>    - pas de prophylaxie VIH</a:t>
            </a:r>
          </a:p>
          <a:p>
            <a:pPr marL="0" indent="0">
              <a:buNone/>
            </a:pPr>
            <a:r>
              <a:rPr lang="fr-CA" b="1" dirty="0">
                <a:solidFill>
                  <a:srgbClr val="FFFFFF"/>
                </a:solidFill>
                <a:cs typeface="Arial" charset="0"/>
              </a:rPr>
              <a:t> </a:t>
            </a:r>
            <a:r>
              <a:rPr lang="fr-CA" b="1" dirty="0" smtClean="0">
                <a:solidFill>
                  <a:srgbClr val="FFFFFF"/>
                </a:solidFill>
                <a:cs typeface="Arial" charset="0"/>
              </a:rPr>
              <a:t>   - pas de suivi psychologique</a:t>
            </a: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13622184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a:t>Victimes d’agressions sexuelles au Sénégal</a:t>
            </a:r>
          </a:p>
        </p:txBody>
      </p:sp>
      <p:sp>
        <p:nvSpPr>
          <p:cNvPr id="1155075" name="Rectangle 1027"/>
          <p:cNvSpPr>
            <a:spLocks noGrp="1" noChangeArrowheads="1"/>
          </p:cNvSpPr>
          <p:nvPr>
            <p:ph type="body" idx="1"/>
          </p:nvPr>
        </p:nvSpPr>
        <p:spPr>
          <a:xfrm>
            <a:off x="395536" y="1752600"/>
            <a:ext cx="8748464" cy="4724400"/>
          </a:xfrm>
        </p:spPr>
        <p:txBody>
          <a:bodyPr/>
          <a:lstStyle/>
          <a:p>
            <a:pPr>
              <a:buFont typeface="Wingdings" charset="2"/>
              <a:buChar char="²"/>
            </a:pPr>
            <a:r>
              <a:rPr lang="fr-CA" b="1" dirty="0" smtClean="0">
                <a:solidFill>
                  <a:srgbClr val="FF0066"/>
                </a:solidFill>
                <a:cs typeface="Arial" charset="0"/>
              </a:rPr>
              <a:t>Jugement</a:t>
            </a:r>
          </a:p>
          <a:p>
            <a:pPr marL="0" indent="0">
              <a:buNone/>
            </a:pPr>
            <a:r>
              <a:rPr lang="fr-CA" b="1" dirty="0">
                <a:solidFill>
                  <a:srgbClr val="112C4D"/>
                </a:solidFill>
                <a:cs typeface="Arial" charset="0"/>
              </a:rPr>
              <a:t> </a:t>
            </a:r>
            <a:r>
              <a:rPr lang="fr-CA" b="1" dirty="0" smtClean="0">
                <a:solidFill>
                  <a:srgbClr val="112C4D"/>
                </a:solidFill>
                <a:cs typeface="Arial" charset="0"/>
              </a:rPr>
              <a:t>   </a:t>
            </a:r>
            <a:r>
              <a:rPr lang="fr-CA" b="1" dirty="0" smtClean="0">
                <a:solidFill>
                  <a:srgbClr val="FFFFFF"/>
                </a:solidFill>
                <a:cs typeface="Arial" charset="0"/>
              </a:rPr>
              <a:t>- condamnation  </a:t>
            </a:r>
          </a:p>
          <a:p>
            <a:pPr marL="0" indent="0">
              <a:buNone/>
            </a:pPr>
            <a:r>
              <a:rPr lang="fr-CA" b="1" dirty="0">
                <a:solidFill>
                  <a:srgbClr val="FFFFFF"/>
                </a:solidFill>
                <a:cs typeface="Arial" charset="0"/>
              </a:rPr>
              <a:t> </a:t>
            </a:r>
            <a:r>
              <a:rPr lang="fr-CA" b="1" dirty="0" smtClean="0">
                <a:solidFill>
                  <a:srgbClr val="FFFFFF"/>
                </a:solidFill>
                <a:cs typeface="Arial" charset="0"/>
              </a:rPr>
              <a:t>   - durée moyenne d’emprisonnement : 4 ans</a:t>
            </a:r>
          </a:p>
          <a:p>
            <a:pPr marL="0" indent="0">
              <a:buNone/>
            </a:pPr>
            <a:r>
              <a:rPr lang="fr-CA" b="1" dirty="0" smtClean="0">
                <a:solidFill>
                  <a:srgbClr val="FFFFFF"/>
                </a:solidFill>
                <a:cs typeface="Arial" charset="0"/>
              </a:rPr>
              <a:t>    </a:t>
            </a: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18739105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a:t>Victimes d’agressions sexuelles au Sénégal</a:t>
            </a:r>
          </a:p>
        </p:txBody>
      </p:sp>
      <p:sp>
        <p:nvSpPr>
          <p:cNvPr id="1155075" name="Rectangle 1027"/>
          <p:cNvSpPr>
            <a:spLocks noGrp="1" noChangeArrowheads="1"/>
          </p:cNvSpPr>
          <p:nvPr>
            <p:ph type="body" idx="1"/>
          </p:nvPr>
        </p:nvSpPr>
        <p:spPr>
          <a:xfrm>
            <a:off x="395536" y="1752600"/>
            <a:ext cx="8748464" cy="4724400"/>
          </a:xfrm>
        </p:spPr>
        <p:txBody>
          <a:bodyPr/>
          <a:lstStyle/>
          <a:p>
            <a:pPr>
              <a:buFont typeface="Wingdings" charset="2"/>
              <a:buChar char="²"/>
            </a:pPr>
            <a:r>
              <a:rPr lang="fr-CA" b="1" dirty="0" smtClean="0">
                <a:solidFill>
                  <a:srgbClr val="FF0066"/>
                </a:solidFill>
                <a:cs typeface="Arial" charset="0"/>
              </a:rPr>
              <a:t>Problème</a:t>
            </a:r>
          </a:p>
          <a:p>
            <a:pPr marL="0" indent="0">
              <a:buNone/>
            </a:pPr>
            <a:r>
              <a:rPr lang="fr-CA" b="1" dirty="0">
                <a:solidFill>
                  <a:srgbClr val="112C4D"/>
                </a:solidFill>
                <a:cs typeface="Arial" charset="0"/>
              </a:rPr>
              <a:t> </a:t>
            </a:r>
            <a:r>
              <a:rPr lang="fr-CA" b="1" dirty="0" smtClean="0">
                <a:solidFill>
                  <a:srgbClr val="112C4D"/>
                </a:solidFill>
                <a:cs typeface="Arial" charset="0"/>
              </a:rPr>
              <a:t>   </a:t>
            </a:r>
            <a:r>
              <a:rPr lang="fr-CA" b="1" dirty="0" smtClean="0">
                <a:solidFill>
                  <a:srgbClr val="FFFFFF"/>
                </a:solidFill>
                <a:cs typeface="Arial" charset="0"/>
              </a:rPr>
              <a:t>- Dossier incomplet</a:t>
            </a:r>
          </a:p>
          <a:p>
            <a:pPr marL="0" indent="0">
              <a:buNone/>
            </a:pPr>
            <a:r>
              <a:rPr lang="fr-CA" b="1" dirty="0">
                <a:solidFill>
                  <a:srgbClr val="FFFFFF"/>
                </a:solidFill>
                <a:cs typeface="Arial" charset="0"/>
              </a:rPr>
              <a:t> </a:t>
            </a:r>
            <a:r>
              <a:rPr lang="fr-CA" b="1" dirty="0" smtClean="0">
                <a:solidFill>
                  <a:srgbClr val="FFFFFF"/>
                </a:solidFill>
                <a:cs typeface="Arial" charset="0"/>
              </a:rPr>
              <a:t>   - Expérience des examinateur</a:t>
            </a:r>
          </a:p>
          <a:p>
            <a:pPr marL="0" indent="0">
              <a:buNone/>
            </a:pPr>
            <a:r>
              <a:rPr lang="fr-CA" b="1" dirty="0">
                <a:solidFill>
                  <a:srgbClr val="FFFFFF"/>
                </a:solidFill>
                <a:cs typeface="Arial" charset="0"/>
              </a:rPr>
              <a:t> </a:t>
            </a:r>
            <a:r>
              <a:rPr lang="fr-CA" b="1" dirty="0" smtClean="0">
                <a:solidFill>
                  <a:srgbClr val="FFFFFF"/>
                </a:solidFill>
                <a:cs typeface="Arial" charset="0"/>
              </a:rPr>
              <a:t>   - Pas suffisamment d’équipement</a:t>
            </a:r>
          </a:p>
          <a:p>
            <a:pPr marL="0" indent="0">
              <a:buNone/>
            </a:pPr>
            <a:r>
              <a:rPr lang="fr-CA" b="1" dirty="0">
                <a:solidFill>
                  <a:srgbClr val="FFFFFF"/>
                </a:solidFill>
                <a:cs typeface="Arial" charset="0"/>
              </a:rPr>
              <a:t> </a:t>
            </a:r>
            <a:r>
              <a:rPr lang="fr-CA" b="1" dirty="0" smtClean="0">
                <a:solidFill>
                  <a:srgbClr val="FFFFFF"/>
                </a:solidFill>
                <a:cs typeface="Arial" charset="0"/>
              </a:rPr>
              <a:t>   - Pas de centre spécialisé</a:t>
            </a: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40927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564904"/>
            <a:ext cx="8496944" cy="1362075"/>
          </a:xfrm>
        </p:spPr>
        <p:txBody>
          <a:bodyPr/>
          <a:lstStyle/>
          <a:p>
            <a:r>
              <a:rPr lang="fr-FR" sz="3600" dirty="0" smtClean="0"/>
              <a:t>Prise en charge d’une victime d’agressions sexuelles</a:t>
            </a:r>
            <a:endParaRPr lang="fr-FR" sz="3600" dirty="0"/>
          </a:p>
        </p:txBody>
      </p:sp>
    </p:spTree>
    <p:extLst>
      <p:ext uri="{BB962C8B-B14F-4D97-AF65-F5344CB8AC3E}">
        <p14:creationId xmlns:p14="http://schemas.microsoft.com/office/powerpoint/2010/main" val="25085993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pPr marL="0" indent="0">
              <a:buNone/>
            </a:pPr>
            <a:r>
              <a:rPr lang="fr-FR" sz="3600" dirty="0">
                <a:solidFill>
                  <a:srgbClr val="FF0066"/>
                </a:solidFill>
              </a:rPr>
              <a:t>Objectifs: trois </a:t>
            </a:r>
            <a:endParaRPr lang="fr-CA" sz="3600" dirty="0"/>
          </a:p>
        </p:txBody>
      </p:sp>
      <p:sp>
        <p:nvSpPr>
          <p:cNvPr id="1155075" name="Rectangle 1027"/>
          <p:cNvSpPr>
            <a:spLocks noGrp="1" noChangeArrowheads="1"/>
          </p:cNvSpPr>
          <p:nvPr>
            <p:ph type="body" idx="1"/>
          </p:nvPr>
        </p:nvSpPr>
        <p:spPr>
          <a:xfrm>
            <a:off x="467544" y="1752600"/>
            <a:ext cx="8676456" cy="4724400"/>
          </a:xfrm>
        </p:spPr>
        <p:txBody>
          <a:bodyPr/>
          <a:lstStyle/>
          <a:p>
            <a:pPr marL="0" indent="0">
              <a:buNone/>
            </a:pPr>
            <a:r>
              <a:rPr lang="fr-FR" dirty="0" smtClean="0"/>
              <a:t>PEC médicale</a:t>
            </a:r>
            <a:endParaRPr lang="fr-FR" dirty="0"/>
          </a:p>
          <a:p>
            <a:pPr marL="0" indent="0">
              <a:buNone/>
            </a:pPr>
            <a:endParaRPr lang="fr-FR" dirty="0" smtClean="0"/>
          </a:p>
          <a:p>
            <a:pPr marL="0" indent="0">
              <a:buNone/>
            </a:pPr>
            <a:endParaRPr lang="fr-FR" dirty="0"/>
          </a:p>
          <a:p>
            <a:pPr marL="0" indent="0">
              <a:buNone/>
            </a:pPr>
            <a:r>
              <a:rPr lang="fr-FR" dirty="0"/>
              <a:t>PEC judiciaire </a:t>
            </a:r>
            <a:endParaRPr lang="fr-FR" dirty="0" smtClean="0"/>
          </a:p>
          <a:p>
            <a:pPr marL="0" indent="0">
              <a:buNone/>
            </a:pPr>
            <a:endParaRPr lang="fr-FR" dirty="0"/>
          </a:p>
          <a:p>
            <a:pPr marL="0" indent="0">
              <a:buNone/>
            </a:pPr>
            <a:endParaRPr lang="fr-FR" dirty="0"/>
          </a:p>
          <a:p>
            <a:pPr marL="0" indent="0">
              <a:buNone/>
            </a:pPr>
            <a:r>
              <a:rPr lang="fr-FR" dirty="0" smtClean="0"/>
              <a:t>PEC psychologique</a:t>
            </a:r>
          </a:p>
          <a:p>
            <a:pPr marL="0" indent="0">
              <a:buNone/>
            </a:pPr>
            <a:endParaRPr lang="fr-FR" dirty="0" smtClean="0"/>
          </a:p>
          <a:p>
            <a:pPr marL="0" indent="0">
              <a:buNone/>
            </a:pPr>
            <a:endParaRPr lang="fr-FR" dirty="0" smtClean="0"/>
          </a:p>
          <a:p>
            <a:pPr marL="0" indent="0">
              <a:buNone/>
            </a:pPr>
            <a:endParaRPr lang="fr-CA" b="1" dirty="0">
              <a:solidFill>
                <a:srgbClr val="112C4D"/>
              </a:solidFill>
              <a:cs typeface="Arial" charset="0"/>
            </a:endParaRPr>
          </a:p>
        </p:txBody>
      </p:sp>
    </p:spTree>
    <p:extLst>
      <p:ext uri="{BB962C8B-B14F-4D97-AF65-F5344CB8AC3E}">
        <p14:creationId xmlns:p14="http://schemas.microsoft.com/office/powerpoint/2010/main" val="32499382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fr-FR" dirty="0">
                <a:solidFill>
                  <a:srgbClr val="FF0066"/>
                </a:solidFill>
              </a:rPr>
              <a:t>Objectifs: trois </a:t>
            </a:r>
            <a:endParaRPr lang="fr-CA" dirty="0"/>
          </a:p>
        </p:txBody>
      </p:sp>
      <p:sp>
        <p:nvSpPr>
          <p:cNvPr id="1080323" name="Rectangle 2051"/>
          <p:cNvSpPr>
            <a:spLocks noGrp="1" noChangeArrowheads="1"/>
          </p:cNvSpPr>
          <p:nvPr>
            <p:ph type="body" idx="1"/>
          </p:nvPr>
        </p:nvSpPr>
        <p:spPr>
          <a:xfrm>
            <a:off x="467544" y="1981200"/>
            <a:ext cx="8676456" cy="4114800"/>
          </a:xfrm>
        </p:spPr>
        <p:txBody>
          <a:bodyPr/>
          <a:lstStyle/>
          <a:p>
            <a:pPr marL="0" indent="0">
              <a:lnSpc>
                <a:spcPct val="110000"/>
              </a:lnSpc>
              <a:buNone/>
            </a:pPr>
            <a:r>
              <a:rPr lang="en-US" dirty="0" smtClean="0">
                <a:solidFill>
                  <a:srgbClr val="FF0066"/>
                </a:solidFill>
              </a:rPr>
              <a:t>1- PEC médicale</a:t>
            </a:r>
          </a:p>
          <a:p>
            <a:pPr>
              <a:lnSpc>
                <a:spcPct val="110000"/>
              </a:lnSpc>
            </a:pPr>
            <a:r>
              <a:rPr lang="en-US" dirty="0"/>
              <a:t>Identification et traitement des </a:t>
            </a:r>
            <a:r>
              <a:rPr lang="en-US" dirty="0" smtClean="0">
                <a:solidFill>
                  <a:srgbClr val="33CCFF"/>
                </a:solidFill>
              </a:rPr>
              <a:t>lésions</a:t>
            </a:r>
          </a:p>
          <a:p>
            <a:pPr>
              <a:lnSpc>
                <a:spcPct val="110000"/>
              </a:lnSpc>
            </a:pPr>
            <a:r>
              <a:rPr lang="en-US" dirty="0" smtClean="0"/>
              <a:t>Dépistage </a:t>
            </a:r>
            <a:r>
              <a:rPr lang="en-US" dirty="0"/>
              <a:t>et prévention des </a:t>
            </a:r>
            <a:r>
              <a:rPr lang="en-US" dirty="0" smtClean="0">
                <a:solidFill>
                  <a:srgbClr val="33CCFF"/>
                </a:solidFill>
              </a:rPr>
              <a:t>IST </a:t>
            </a:r>
          </a:p>
          <a:p>
            <a:pPr>
              <a:lnSpc>
                <a:spcPct val="110000"/>
              </a:lnSpc>
            </a:pPr>
            <a:r>
              <a:rPr lang="en-US" dirty="0" err="1" smtClean="0"/>
              <a:t>Prévention</a:t>
            </a:r>
            <a:r>
              <a:rPr lang="en-US" dirty="0" smtClean="0"/>
              <a:t> </a:t>
            </a:r>
            <a:r>
              <a:rPr lang="en-US" dirty="0"/>
              <a:t>de </a:t>
            </a:r>
            <a:r>
              <a:rPr lang="en-US" dirty="0" smtClean="0"/>
              <a:t>la </a:t>
            </a:r>
            <a:r>
              <a:rPr lang="en-US" dirty="0" err="1" smtClean="0">
                <a:solidFill>
                  <a:srgbClr val="33CCFF"/>
                </a:solidFill>
              </a:rPr>
              <a:t>grossesse</a:t>
            </a:r>
            <a:endParaRPr lang="en-US" dirty="0"/>
          </a:p>
        </p:txBody>
      </p:sp>
    </p:spTree>
    <p:extLst>
      <p:ext uri="{BB962C8B-B14F-4D97-AF65-F5344CB8AC3E}">
        <p14:creationId xmlns:p14="http://schemas.microsoft.com/office/powerpoint/2010/main" val="9656973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Agression sexuelle</a:t>
            </a:r>
            <a:r>
              <a:rPr lang="fr-CA" b="1" dirty="0" smtClean="0">
                <a:cs typeface="Arial" charset="0"/>
              </a:rPr>
              <a:t>: </a:t>
            </a:r>
            <a:r>
              <a:rPr lang="fr-CA" dirty="0" smtClean="0">
                <a:cs typeface="Arial" charset="0"/>
              </a:rPr>
              <a:t>toute atteinte sexuelle commise avec violence, contrainte, menace ou surprise </a:t>
            </a:r>
          </a:p>
          <a:p>
            <a:pPr marL="0" indent="0">
              <a:buNone/>
            </a:pPr>
            <a:r>
              <a:rPr lang="fr-FR" dirty="0"/>
              <a:t/>
            </a:r>
            <a:br>
              <a:rPr lang="fr-FR" dirty="0"/>
            </a:br>
            <a:endParaRPr lang="fr-FR" dirty="0"/>
          </a:p>
          <a:p>
            <a:pPr>
              <a:buFont typeface="Wingdings" charset="2"/>
              <a:buChar char="u"/>
            </a:pPr>
            <a:endParaRPr lang="fr-CA" b="1" dirty="0" smtClean="0">
              <a:cs typeface="Arial" charset="0"/>
            </a:endParaRPr>
          </a:p>
          <a:p>
            <a:endParaRPr lang="fr-CA" b="1" dirty="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29545575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fr-FR" dirty="0">
                <a:solidFill>
                  <a:srgbClr val="FF0066"/>
                </a:solidFill>
              </a:rPr>
              <a:t>Objectifs: trois </a:t>
            </a:r>
            <a:endParaRPr lang="fr-CA" dirty="0"/>
          </a:p>
        </p:txBody>
      </p:sp>
      <p:sp>
        <p:nvSpPr>
          <p:cNvPr id="1080323" name="Rectangle 2051"/>
          <p:cNvSpPr>
            <a:spLocks noGrp="1" noChangeArrowheads="1"/>
          </p:cNvSpPr>
          <p:nvPr>
            <p:ph type="body" idx="1"/>
          </p:nvPr>
        </p:nvSpPr>
        <p:spPr>
          <a:xfrm>
            <a:off x="467544" y="1981200"/>
            <a:ext cx="8676456" cy="4114800"/>
          </a:xfrm>
        </p:spPr>
        <p:txBody>
          <a:bodyPr/>
          <a:lstStyle/>
          <a:p>
            <a:pPr marL="0" indent="0">
              <a:lnSpc>
                <a:spcPct val="110000"/>
              </a:lnSpc>
              <a:buNone/>
            </a:pPr>
            <a:r>
              <a:rPr lang="en-US" dirty="0" smtClean="0">
                <a:solidFill>
                  <a:srgbClr val="FF0066"/>
                </a:solidFill>
              </a:rPr>
              <a:t>2- PEC  judiciaire</a:t>
            </a:r>
          </a:p>
          <a:p>
            <a:pPr>
              <a:lnSpc>
                <a:spcPct val="110000"/>
              </a:lnSpc>
            </a:pPr>
            <a:r>
              <a:rPr lang="fr-FR" dirty="0" smtClean="0"/>
              <a:t>Documentation </a:t>
            </a:r>
            <a:r>
              <a:rPr lang="fr-FR" dirty="0"/>
              <a:t>de la réalité des </a:t>
            </a:r>
            <a:r>
              <a:rPr lang="fr-FR" dirty="0" smtClean="0"/>
              <a:t>faits</a:t>
            </a:r>
          </a:p>
          <a:p>
            <a:pPr>
              <a:lnSpc>
                <a:spcPct val="110000"/>
              </a:lnSpc>
            </a:pPr>
            <a:r>
              <a:rPr lang="fr-FR" dirty="0" smtClean="0">
                <a:solidFill>
                  <a:srgbClr val="FF0000"/>
                </a:solidFill>
              </a:rPr>
              <a:t>Identification de l’agresseur</a:t>
            </a:r>
          </a:p>
          <a:p>
            <a:pPr>
              <a:lnSpc>
                <a:spcPct val="110000"/>
              </a:lnSpc>
            </a:pPr>
            <a:r>
              <a:rPr lang="fr-FR" dirty="0"/>
              <a:t>délai de consultation &lt; </a:t>
            </a:r>
            <a:r>
              <a:rPr lang="fr-FR" dirty="0">
                <a:solidFill>
                  <a:srgbClr val="FF0000"/>
                </a:solidFill>
              </a:rPr>
              <a:t>72 </a:t>
            </a:r>
            <a:r>
              <a:rPr lang="fr-FR" dirty="0" smtClean="0">
                <a:solidFill>
                  <a:srgbClr val="FF0000"/>
                </a:solidFill>
              </a:rPr>
              <a:t>heures</a:t>
            </a:r>
          </a:p>
          <a:p>
            <a:pPr>
              <a:lnSpc>
                <a:spcPct val="110000"/>
              </a:lnSpc>
            </a:pPr>
            <a:r>
              <a:rPr lang="fr-CA" dirty="0"/>
              <a:t>En dehors de l’urgence</a:t>
            </a:r>
            <a:r>
              <a:rPr lang="fr-FR" dirty="0"/>
              <a:t>, il est souhaitable dans la mesure du possible, d’obtenir préalablement une </a:t>
            </a:r>
            <a:r>
              <a:rPr lang="fr-FR" dirty="0" smtClean="0"/>
              <a:t>réquisition </a:t>
            </a:r>
            <a:r>
              <a:rPr lang="fr-FR" dirty="0"/>
              <a:t>des autorités de justice</a:t>
            </a:r>
          </a:p>
          <a:p>
            <a:pPr>
              <a:lnSpc>
                <a:spcPct val="110000"/>
              </a:lnSpc>
            </a:pPr>
            <a:r>
              <a:rPr lang="fr-FR" dirty="0"/>
              <a:t>C</a:t>
            </a:r>
            <a:r>
              <a:rPr lang="en-GB" dirty="0" err="1"/>
              <a:t>onsultation</a:t>
            </a:r>
            <a:r>
              <a:rPr lang="en-GB" dirty="0">
                <a:solidFill>
                  <a:schemeClr val="tx2"/>
                </a:solidFill>
              </a:rPr>
              <a:t> </a:t>
            </a:r>
            <a:r>
              <a:rPr lang="en-GB" dirty="0" err="1">
                <a:solidFill>
                  <a:schemeClr val="tx2"/>
                </a:solidFill>
              </a:rPr>
              <a:t>sur</a:t>
            </a:r>
            <a:r>
              <a:rPr lang="en-GB" dirty="0">
                <a:solidFill>
                  <a:schemeClr val="tx2"/>
                </a:solidFill>
              </a:rPr>
              <a:t> </a:t>
            </a:r>
            <a:r>
              <a:rPr lang="en-GB" dirty="0" err="1">
                <a:solidFill>
                  <a:schemeClr val="tx2"/>
                </a:solidFill>
              </a:rPr>
              <a:t>rendez-</a:t>
            </a:r>
            <a:r>
              <a:rPr lang="en-GB" dirty="0" err="1" smtClean="0">
                <a:solidFill>
                  <a:schemeClr val="tx2"/>
                </a:solidFill>
              </a:rPr>
              <a:t>vous</a:t>
            </a:r>
            <a:endParaRPr lang="fr-FR" dirty="0"/>
          </a:p>
          <a:p>
            <a:pPr>
              <a:lnSpc>
                <a:spcPct val="110000"/>
              </a:lnSpc>
            </a:pPr>
            <a:endParaRPr lang="fr-FR" dirty="0" smtClean="0">
              <a:solidFill>
                <a:srgbClr val="FF0000"/>
              </a:solidFill>
            </a:endParaRPr>
          </a:p>
          <a:p>
            <a:pPr marL="0" indent="0">
              <a:buNone/>
            </a:pPr>
            <a:r>
              <a:rPr lang="fr-FR" dirty="0" smtClean="0"/>
              <a:t>   </a:t>
            </a:r>
            <a:endParaRPr lang="en-US" dirty="0"/>
          </a:p>
        </p:txBody>
      </p:sp>
    </p:spTree>
    <p:extLst>
      <p:ext uri="{BB962C8B-B14F-4D97-AF65-F5344CB8AC3E}">
        <p14:creationId xmlns:p14="http://schemas.microsoft.com/office/powerpoint/2010/main" val="27490252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fr-FR" dirty="0">
                <a:solidFill>
                  <a:srgbClr val="FF0066"/>
                </a:solidFill>
              </a:rPr>
              <a:t>Objectifs: trois </a:t>
            </a:r>
            <a:endParaRPr lang="fr-CA" dirty="0"/>
          </a:p>
        </p:txBody>
      </p:sp>
      <p:sp>
        <p:nvSpPr>
          <p:cNvPr id="1080323" name="Rectangle 2051"/>
          <p:cNvSpPr>
            <a:spLocks noGrp="1" noChangeArrowheads="1"/>
          </p:cNvSpPr>
          <p:nvPr>
            <p:ph type="body" idx="1"/>
          </p:nvPr>
        </p:nvSpPr>
        <p:spPr>
          <a:xfrm>
            <a:off x="467544" y="1981200"/>
            <a:ext cx="8676456" cy="4114800"/>
          </a:xfrm>
        </p:spPr>
        <p:txBody>
          <a:bodyPr/>
          <a:lstStyle/>
          <a:p>
            <a:pPr marL="0" indent="0">
              <a:lnSpc>
                <a:spcPct val="110000"/>
              </a:lnSpc>
              <a:buNone/>
            </a:pPr>
            <a:r>
              <a:rPr lang="en-US" dirty="0" smtClean="0">
                <a:solidFill>
                  <a:srgbClr val="FF0066"/>
                </a:solidFill>
              </a:rPr>
              <a:t>3- PEC  Psychologique</a:t>
            </a:r>
          </a:p>
          <a:p>
            <a:pPr>
              <a:lnSpc>
                <a:spcPct val="110000"/>
              </a:lnSpc>
            </a:pPr>
            <a:r>
              <a:rPr lang="fr-FR" dirty="0" smtClean="0"/>
              <a:t>Soutient psychologique</a:t>
            </a:r>
            <a:endParaRPr lang="fr-FR" dirty="0"/>
          </a:p>
        </p:txBody>
      </p:sp>
    </p:spTree>
    <p:extLst>
      <p:ext uri="{BB962C8B-B14F-4D97-AF65-F5344CB8AC3E}">
        <p14:creationId xmlns:p14="http://schemas.microsoft.com/office/powerpoint/2010/main" val="15485446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pPr>
              <a:lnSpc>
                <a:spcPct val="120000"/>
              </a:lnSpc>
              <a:buFont typeface="Wingdings" charset="2"/>
              <a:buChar char="§"/>
            </a:pPr>
            <a:r>
              <a:rPr lang="fr-FR" dirty="0" smtClean="0"/>
              <a:t>Equipe multidisciplinaire: médecin, psychologue, assistante sociale</a:t>
            </a:r>
          </a:p>
          <a:p>
            <a:pPr>
              <a:lnSpc>
                <a:spcPct val="90000"/>
              </a:lnSpc>
            </a:pPr>
            <a:r>
              <a:rPr lang="fr-CA" dirty="0"/>
              <a:t>éviter la multiplication des examens</a:t>
            </a:r>
          </a:p>
          <a:p>
            <a:pPr>
              <a:lnSpc>
                <a:spcPct val="90000"/>
              </a:lnSpc>
            </a:pPr>
            <a:r>
              <a:rPr lang="fr-CA" dirty="0">
                <a:solidFill>
                  <a:srgbClr val="00CCFF"/>
                </a:solidFill>
              </a:rPr>
              <a:t>si possible</a:t>
            </a:r>
            <a:r>
              <a:rPr lang="fr-CA" dirty="0"/>
              <a:t>, un seul examen par un médecin compétent et expérimenté</a:t>
            </a:r>
          </a:p>
          <a:p>
            <a:pPr marL="0" indent="0">
              <a:lnSpc>
                <a:spcPct val="90000"/>
              </a:lnSpc>
              <a:buNone/>
            </a:pPr>
            <a:r>
              <a:rPr lang="fr-CA" dirty="0"/>
              <a:t>     « le bon médecin au bon moment »</a:t>
            </a:r>
          </a:p>
          <a:p>
            <a:pPr>
              <a:lnSpc>
                <a:spcPct val="140000"/>
              </a:lnSpc>
            </a:pPr>
            <a:r>
              <a:rPr lang="fr-CA" dirty="0"/>
              <a:t>Rarement examen sous anesthésie</a:t>
            </a:r>
          </a:p>
          <a:p>
            <a:pPr>
              <a:lnSpc>
                <a:spcPct val="120000"/>
              </a:lnSpc>
              <a:buFont typeface="Wingdings" charset="2"/>
              <a:buChar char="§"/>
            </a:pPr>
            <a:r>
              <a:rPr lang="fr-FR" dirty="0"/>
              <a:t>Dossier stéréotypé </a:t>
            </a:r>
            <a:endParaRPr lang="fr-CA" dirty="0"/>
          </a:p>
        </p:txBody>
      </p:sp>
    </p:spTree>
    <p:extLst>
      <p:ext uri="{BB962C8B-B14F-4D97-AF65-F5344CB8AC3E}">
        <p14:creationId xmlns:p14="http://schemas.microsoft.com/office/powerpoint/2010/main" val="21392684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27584" y="-6296"/>
            <a:ext cx="8008829" cy="6836109"/>
          </a:xfrm>
          <a:prstGeom prst="rect">
            <a:avLst/>
          </a:prstGeom>
        </p:spPr>
      </p:pic>
    </p:spTree>
    <p:extLst>
      <p:ext uri="{BB962C8B-B14F-4D97-AF65-F5344CB8AC3E}">
        <p14:creationId xmlns:p14="http://schemas.microsoft.com/office/powerpoint/2010/main" val="12762644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905000"/>
          </a:xfrm>
          <a:noFill/>
          <a:ln w="25400">
            <a:solidFill>
              <a:schemeClr val="tx1"/>
            </a:solidFill>
          </a:ln>
        </p:spPr>
        <p:txBody>
          <a:bodyPr/>
          <a:lstStyle/>
          <a:p>
            <a:r>
              <a:rPr lang="fr-CA" sz="2800" dirty="0"/>
              <a:t>Pourcentage de médecins identifiant correctement les organes génitaux d’une  fillette prépubère</a:t>
            </a:r>
            <a:br>
              <a:rPr lang="fr-CA" sz="2800" dirty="0"/>
            </a:br>
            <a:r>
              <a:rPr lang="fr-CA" sz="2800" dirty="0"/>
              <a:t>				</a:t>
            </a:r>
            <a:r>
              <a:rPr lang="fr-CA" sz="1600" dirty="0" err="1"/>
              <a:t>Lentsch</a:t>
            </a:r>
            <a:r>
              <a:rPr lang="fr-CA" sz="1600" dirty="0"/>
              <a:t> KA, </a:t>
            </a:r>
            <a:r>
              <a:rPr lang="fr-CA" sz="1600" dirty="0" err="1"/>
              <a:t>JohnsonCF</a:t>
            </a:r>
            <a:r>
              <a:rPr lang="fr-CA" sz="1600" dirty="0"/>
              <a:t>, </a:t>
            </a:r>
            <a:r>
              <a:rPr lang="fr-CA" sz="1600" dirty="0" err="1"/>
              <a:t>fév</a:t>
            </a:r>
            <a:r>
              <a:rPr lang="fr-CA" sz="1600" dirty="0"/>
              <a:t> 2000</a:t>
            </a:r>
            <a:endParaRPr lang="fr-FR" sz="1600" dirty="0"/>
          </a:p>
        </p:txBody>
      </p:sp>
      <p:graphicFrame>
        <p:nvGraphicFramePr>
          <p:cNvPr id="84995" name="Group 3"/>
          <p:cNvGraphicFramePr>
            <a:graphicFrameLocks noGrp="1"/>
          </p:cNvGraphicFramePr>
          <p:nvPr>
            <p:ph type="tbl" idx="1"/>
          </p:nvPr>
        </p:nvGraphicFramePr>
        <p:xfrm>
          <a:off x="685800" y="2133600"/>
          <a:ext cx="7772400" cy="4114801"/>
        </p:xfrm>
        <a:graphic>
          <a:graphicData uri="http://schemas.openxmlformats.org/drawingml/2006/table">
            <a:tbl>
              <a:tblPr/>
              <a:tblGrid>
                <a:gridCol w="2590800"/>
                <a:gridCol w="2590800"/>
                <a:gridCol w="2590800"/>
              </a:tblGrid>
              <a:tr h="587375">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endParaRPr kumimoji="0" lang="fr-CA" sz="2400" b="0"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rgbClr val="0099FF"/>
                          </a:solidFill>
                          <a:effectLst/>
                          <a:latin typeface="Comic Sans MS" pitchFamily="66" charset="0"/>
                        </a:rPr>
                        <a:t>1986</a:t>
                      </a:r>
                      <a:endParaRPr kumimoji="0" lang="fr-FR" sz="2400" b="0" i="0" u="none" strike="noStrike" cap="none" normalizeH="0" baseline="0" smtClean="0">
                        <a:ln>
                          <a:noFill/>
                        </a:ln>
                        <a:solidFill>
                          <a:srgbClr val="0099FF"/>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rgbClr val="0099FF"/>
                          </a:solidFill>
                          <a:effectLst/>
                          <a:latin typeface="Comic Sans MS" pitchFamily="66" charset="0"/>
                        </a:rPr>
                        <a:t>1996</a:t>
                      </a:r>
                      <a:endParaRPr kumimoji="0" lang="fr-FR" sz="2400" b="0" i="0" u="none" strike="noStrike" cap="none" normalizeH="0" baseline="0" smtClean="0">
                        <a:ln>
                          <a:noFill/>
                        </a:ln>
                        <a:solidFill>
                          <a:srgbClr val="0099FF"/>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rgbClr val="0099FF"/>
                          </a:solidFill>
                          <a:effectLst/>
                          <a:latin typeface="Comic Sans MS" pitchFamily="66" charset="0"/>
                        </a:rPr>
                        <a:t>clitoris</a:t>
                      </a:r>
                      <a:endParaRPr kumimoji="0" lang="fr-FR" sz="2400" b="0" i="0" u="none" strike="noStrike" cap="none" normalizeH="0" baseline="0" smtClean="0">
                        <a:ln>
                          <a:noFill/>
                        </a:ln>
                        <a:solidFill>
                          <a:srgbClr val="0099FF"/>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1"/>
                          </a:solidFill>
                          <a:effectLst/>
                          <a:latin typeface="Comic Sans MS" pitchFamily="66" charset="0"/>
                        </a:rPr>
                        <a:t>89.4</a:t>
                      </a:r>
                      <a:endParaRPr kumimoji="0" lang="fr-F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1"/>
                          </a:solidFill>
                          <a:effectLst/>
                          <a:latin typeface="Comic Sans MS" pitchFamily="66" charset="0"/>
                        </a:rPr>
                        <a:t>93.7</a:t>
                      </a:r>
                      <a:endParaRPr kumimoji="0" lang="fr-F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rgbClr val="0099FF"/>
                          </a:solidFill>
                          <a:effectLst/>
                          <a:latin typeface="Comic Sans MS" pitchFamily="66" charset="0"/>
                        </a:rPr>
                        <a:t>petites lèvres</a:t>
                      </a:r>
                      <a:endParaRPr kumimoji="0" lang="fr-FR" sz="2400" b="0" i="0" u="none" strike="noStrike" cap="none" normalizeH="0" baseline="0" smtClean="0">
                        <a:ln>
                          <a:noFill/>
                        </a:ln>
                        <a:solidFill>
                          <a:srgbClr val="0099FF"/>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1"/>
                          </a:solidFill>
                          <a:effectLst/>
                          <a:latin typeface="Comic Sans MS" pitchFamily="66" charset="0"/>
                        </a:rPr>
                        <a:t>76.4</a:t>
                      </a:r>
                      <a:endParaRPr kumimoji="0" lang="fr-F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1"/>
                          </a:solidFill>
                          <a:effectLst/>
                          <a:latin typeface="Comic Sans MS" pitchFamily="66" charset="0"/>
                        </a:rPr>
                        <a:t>83.0</a:t>
                      </a:r>
                      <a:endParaRPr kumimoji="0" lang="fr-F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rgbClr val="0099FF"/>
                          </a:solidFill>
                          <a:effectLst/>
                          <a:latin typeface="Comic Sans MS" pitchFamily="66" charset="0"/>
                        </a:rPr>
                        <a:t>orifice urétral</a:t>
                      </a:r>
                      <a:endParaRPr kumimoji="0" lang="fr-FR" sz="2400" b="0" i="0" u="none" strike="noStrike" cap="none" normalizeH="0" baseline="0" smtClean="0">
                        <a:ln>
                          <a:noFill/>
                        </a:ln>
                        <a:solidFill>
                          <a:srgbClr val="0099FF"/>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1"/>
                          </a:solidFill>
                          <a:effectLst/>
                          <a:latin typeface="Comic Sans MS" pitchFamily="66" charset="0"/>
                        </a:rPr>
                        <a:t>78.4</a:t>
                      </a:r>
                      <a:endParaRPr kumimoji="0" lang="fr-F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1"/>
                          </a:solidFill>
                          <a:effectLst/>
                          <a:latin typeface="Comic Sans MS" pitchFamily="66" charset="0"/>
                        </a:rPr>
                        <a:t>72.4</a:t>
                      </a:r>
                      <a:endParaRPr kumimoji="0" lang="fr-F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rgbClr val="0099FF"/>
                          </a:solidFill>
                          <a:effectLst/>
                          <a:latin typeface="Comic Sans MS" pitchFamily="66" charset="0"/>
                        </a:rPr>
                        <a:t>fourchette post.</a:t>
                      </a:r>
                      <a:endParaRPr kumimoji="0" lang="fr-FR" sz="2400" b="0" i="0" u="none" strike="noStrike" cap="none" normalizeH="0" baseline="0" smtClean="0">
                        <a:ln>
                          <a:noFill/>
                        </a:ln>
                        <a:solidFill>
                          <a:srgbClr val="0099FF"/>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1"/>
                          </a:solidFill>
                          <a:effectLst/>
                          <a:latin typeface="Comic Sans MS" pitchFamily="66" charset="0"/>
                        </a:rPr>
                        <a:t>80.9</a:t>
                      </a:r>
                      <a:endParaRPr kumimoji="0" lang="fr-F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1"/>
                          </a:solidFill>
                          <a:effectLst/>
                          <a:latin typeface="Comic Sans MS" pitchFamily="66" charset="0"/>
                        </a:rPr>
                        <a:t>86.7</a:t>
                      </a:r>
                      <a:endParaRPr kumimoji="0" lang="fr-F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dirty="0" smtClean="0">
                          <a:ln>
                            <a:noFill/>
                          </a:ln>
                          <a:solidFill>
                            <a:srgbClr val="0099FF"/>
                          </a:solidFill>
                          <a:effectLst/>
                          <a:latin typeface="Comic Sans MS" pitchFamily="66" charset="0"/>
                        </a:rPr>
                        <a:t>hymen</a:t>
                      </a:r>
                      <a:endParaRPr kumimoji="0" lang="fr-FR" sz="2400" b="0" i="0" u="none" strike="noStrike" cap="none" normalizeH="0" baseline="0" dirty="0" smtClean="0">
                        <a:ln>
                          <a:noFill/>
                        </a:ln>
                        <a:solidFill>
                          <a:srgbClr val="0099FF"/>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2"/>
                          </a:solidFill>
                          <a:effectLst/>
                          <a:latin typeface="Comic Sans MS" pitchFamily="66" charset="0"/>
                        </a:rPr>
                        <a:t>59.1</a:t>
                      </a:r>
                      <a:endParaRPr kumimoji="0" lang="fr-FR" sz="2400" b="0" i="0" u="none" strike="noStrike" cap="none" normalizeH="0" baseline="0" smtClean="0">
                        <a:ln>
                          <a:noFill/>
                        </a:ln>
                        <a:solidFill>
                          <a:schemeClr val="tx2"/>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2"/>
                          </a:solidFill>
                          <a:effectLst/>
                          <a:latin typeface="Comic Sans MS" pitchFamily="66" charset="0"/>
                        </a:rPr>
                        <a:t>61.7</a:t>
                      </a:r>
                      <a:endParaRPr kumimoji="0" lang="fr-FR" sz="2400" b="0" i="0" u="none" strike="noStrike" cap="none" normalizeH="0" baseline="0" smtClean="0">
                        <a:ln>
                          <a:noFill/>
                        </a:ln>
                        <a:solidFill>
                          <a:schemeClr val="tx2"/>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rgbClr val="0099FF"/>
                          </a:solidFill>
                          <a:effectLst/>
                          <a:latin typeface="Comic Sans MS" pitchFamily="66" charset="0"/>
                        </a:rPr>
                        <a:t>grandes lèvres</a:t>
                      </a:r>
                      <a:endParaRPr kumimoji="0" lang="fr-FR" sz="2400" b="0" i="0" u="none" strike="noStrike" cap="none" normalizeH="0" baseline="0" smtClean="0">
                        <a:ln>
                          <a:noFill/>
                        </a:ln>
                        <a:solidFill>
                          <a:srgbClr val="0099FF"/>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smtClean="0">
                          <a:ln>
                            <a:noFill/>
                          </a:ln>
                          <a:solidFill>
                            <a:schemeClr val="tx1"/>
                          </a:solidFill>
                          <a:effectLst/>
                          <a:latin typeface="Comic Sans MS" pitchFamily="66" charset="0"/>
                        </a:rPr>
                        <a:t>61.5*</a:t>
                      </a:r>
                      <a:endParaRPr kumimoji="0" lang="fr-FR"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CCFF"/>
                        </a:buClr>
                        <a:buSzTx/>
                        <a:buFont typeface="Wingdings" pitchFamily="2" charset="2"/>
                        <a:buNone/>
                        <a:tabLst/>
                      </a:pPr>
                      <a:r>
                        <a:rPr kumimoji="0" lang="fr-CA" sz="2400" b="0" i="0" u="none" strike="noStrike" cap="none" normalizeH="0" baseline="0" dirty="0" smtClean="0">
                          <a:ln>
                            <a:noFill/>
                          </a:ln>
                          <a:solidFill>
                            <a:schemeClr val="tx1"/>
                          </a:solidFill>
                          <a:effectLst/>
                          <a:latin typeface="Comic Sans MS" pitchFamily="66" charset="0"/>
                        </a:rPr>
                        <a:t>79.1*</a:t>
                      </a:r>
                      <a:endParaRPr kumimoji="0" lang="fr-FR" sz="2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907229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pPr>
              <a:lnSpc>
                <a:spcPct val="120000"/>
              </a:lnSpc>
              <a:buFont typeface="Wingdings" charset="2"/>
              <a:buChar char="§"/>
            </a:pPr>
            <a:r>
              <a:rPr lang="fr-FR" dirty="0" smtClean="0"/>
              <a:t>Salle </a:t>
            </a:r>
            <a:r>
              <a:rPr lang="fr-FR" dirty="0"/>
              <a:t>calme </a:t>
            </a:r>
            <a:endParaRPr lang="fr-CA" dirty="0"/>
          </a:p>
          <a:p>
            <a:pPr>
              <a:lnSpc>
                <a:spcPct val="120000"/>
              </a:lnSpc>
              <a:buFont typeface="Wingdings" charset="2"/>
              <a:buChar char="§"/>
            </a:pPr>
            <a:r>
              <a:rPr lang="fr-FR" dirty="0"/>
              <a:t>Salle équipée (pas de consultation en…. Pointillé, )</a:t>
            </a:r>
          </a:p>
          <a:p>
            <a:pPr>
              <a:lnSpc>
                <a:spcPct val="120000"/>
              </a:lnSpc>
              <a:buFont typeface="Wingdings" charset="2"/>
              <a:buChar char="§"/>
            </a:pPr>
            <a:r>
              <a:rPr lang="fr-FR" dirty="0"/>
              <a:t>tout doit être réalisé en un seul temps (interrogatoire médical, examen clinique, prélèvements, soins, conseils...) </a:t>
            </a:r>
          </a:p>
          <a:p>
            <a:pPr marL="0" indent="0">
              <a:lnSpc>
                <a:spcPct val="120000"/>
              </a:lnSpc>
              <a:buNone/>
            </a:pPr>
            <a:endParaRPr lang="fr-FR" dirty="0"/>
          </a:p>
        </p:txBody>
      </p:sp>
    </p:spTree>
    <p:extLst>
      <p:ext uri="{BB962C8B-B14F-4D97-AF65-F5344CB8AC3E}">
        <p14:creationId xmlns:p14="http://schemas.microsoft.com/office/powerpoint/2010/main" val="7100189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r>
              <a:rPr lang="fr-CA" dirty="0" smtClean="0"/>
              <a:t>Relation de confiance</a:t>
            </a:r>
            <a:endParaRPr lang="fr-CA" dirty="0"/>
          </a:p>
          <a:p>
            <a:r>
              <a:rPr lang="fr-FR" dirty="0" smtClean="0"/>
              <a:t>R</a:t>
            </a:r>
            <a:r>
              <a:rPr lang="fr-CA" dirty="0" err="1" smtClean="0"/>
              <a:t>espect</a:t>
            </a:r>
            <a:r>
              <a:rPr lang="fr-CA" dirty="0" smtClean="0"/>
              <a:t> de la vie privée</a:t>
            </a:r>
          </a:p>
          <a:p>
            <a:r>
              <a:rPr lang="fr-CA" dirty="0" smtClean="0"/>
              <a:t>Approche respectueuse des traumatismes</a:t>
            </a:r>
          </a:p>
          <a:p>
            <a:r>
              <a:rPr lang="fr-CA" dirty="0"/>
              <a:t>Respect du refus</a:t>
            </a:r>
          </a:p>
          <a:p>
            <a:pPr>
              <a:lnSpc>
                <a:spcPct val="120000"/>
              </a:lnSpc>
            </a:pPr>
            <a:r>
              <a:rPr lang="fr-CA" dirty="0"/>
              <a:t>consentement de l’enfant à toutes les étapes de la </a:t>
            </a:r>
            <a:r>
              <a:rPr lang="fr-CA" dirty="0" smtClean="0"/>
              <a:t>procédure</a:t>
            </a:r>
            <a:endParaRPr lang="fr-CA" dirty="0"/>
          </a:p>
        </p:txBody>
      </p:sp>
    </p:spTree>
    <p:extLst>
      <p:ext uri="{BB962C8B-B14F-4D97-AF65-F5344CB8AC3E}">
        <p14:creationId xmlns:p14="http://schemas.microsoft.com/office/powerpoint/2010/main" val="385087669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pPr>
              <a:lnSpc>
                <a:spcPct val="120000"/>
              </a:lnSpc>
              <a:buFont typeface="Wingdings" charset="2"/>
              <a:buChar char="§"/>
            </a:pPr>
            <a:r>
              <a:rPr lang="fr-FR" dirty="0" smtClean="0"/>
              <a:t>La </a:t>
            </a:r>
            <a:r>
              <a:rPr lang="fr-FR" dirty="0"/>
              <a:t>parole de l’enfant est </a:t>
            </a:r>
            <a:r>
              <a:rPr lang="fr-FR" dirty="0" smtClean="0"/>
              <a:t>fondamentale</a:t>
            </a:r>
          </a:p>
          <a:p>
            <a:pPr>
              <a:lnSpc>
                <a:spcPct val="120000"/>
              </a:lnSpc>
              <a:buFont typeface="Wingdings" charset="2"/>
              <a:buChar char="§"/>
            </a:pPr>
            <a:r>
              <a:rPr lang="fr-CA" dirty="0"/>
              <a:t>M</a:t>
            </a:r>
            <a:r>
              <a:rPr lang="fr-CA" dirty="0" smtClean="0"/>
              <a:t>ais l’enfant </a:t>
            </a:r>
            <a:r>
              <a:rPr lang="fr-CA" dirty="0"/>
              <a:t>ne veut pas dire ou ne sait pas </a:t>
            </a:r>
            <a:r>
              <a:rPr lang="fr-CA" dirty="0" smtClean="0"/>
              <a:t>dire</a:t>
            </a:r>
            <a:endParaRPr lang="fr-FR" dirty="0"/>
          </a:p>
          <a:p>
            <a:pPr>
              <a:lnSpc>
                <a:spcPct val="120000"/>
              </a:lnSpc>
              <a:buFont typeface="Wingdings" charset="2"/>
              <a:buChar char="§"/>
            </a:pPr>
            <a:r>
              <a:rPr lang="fr-CA" dirty="0" smtClean="0"/>
              <a:t>Interrogatoire de l’enfant doit se limiter au strict minimum en évitant des questions directes</a:t>
            </a:r>
          </a:p>
          <a:p>
            <a:pPr>
              <a:lnSpc>
                <a:spcPct val="120000"/>
              </a:lnSpc>
              <a:buFont typeface="Wingdings" charset="2"/>
              <a:buChar char="§"/>
            </a:pPr>
            <a:r>
              <a:rPr lang="fr-FR" dirty="0"/>
              <a:t>L’</a:t>
            </a:r>
            <a:r>
              <a:rPr lang="fr-CA" dirty="0"/>
              <a:t>enfant ne dit pas tout</a:t>
            </a:r>
          </a:p>
          <a:p>
            <a:pPr>
              <a:lnSpc>
                <a:spcPct val="120000"/>
              </a:lnSpc>
              <a:buFont typeface="Wingdings" charset="2"/>
              <a:buChar char="§"/>
            </a:pPr>
            <a:r>
              <a:rPr lang="fr-CA" dirty="0"/>
              <a:t>Importance des symptômes</a:t>
            </a:r>
          </a:p>
          <a:p>
            <a:pPr>
              <a:lnSpc>
                <a:spcPct val="120000"/>
              </a:lnSpc>
              <a:buFont typeface="Wingdings" charset="2"/>
              <a:buChar char="§"/>
            </a:pPr>
            <a:endParaRPr lang="fr-FR" dirty="0"/>
          </a:p>
          <a:p>
            <a:pPr marL="0" indent="0">
              <a:buNone/>
            </a:pPr>
            <a:endParaRPr lang="fr-CA" dirty="0"/>
          </a:p>
        </p:txBody>
      </p:sp>
    </p:spTree>
    <p:extLst>
      <p:ext uri="{BB962C8B-B14F-4D97-AF65-F5344CB8AC3E}">
        <p14:creationId xmlns:p14="http://schemas.microsoft.com/office/powerpoint/2010/main" val="414820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3657600" y="1143000"/>
            <a:ext cx="5257800" cy="4100513"/>
          </a:xfrm>
          <a:prstGeom prst="rect">
            <a:avLst/>
          </a:prstGeom>
          <a:noFill/>
          <a:ln w="12700">
            <a:noFill/>
            <a:miter lim="800000"/>
            <a:headEnd type="none" w="sm" len="sm"/>
            <a:tailEnd type="none" w="sm" len="sm"/>
          </a:ln>
          <a:effectLst/>
        </p:spPr>
        <p:txBody>
          <a:bodyPr>
            <a:spAutoFit/>
          </a:bodyPr>
          <a:lstStyle/>
          <a:p>
            <a:pPr algn="l">
              <a:lnSpc>
                <a:spcPct val="170000"/>
              </a:lnSpc>
            </a:pPr>
            <a:r>
              <a:rPr lang="fr-CA" sz="3600" dirty="0">
                <a:solidFill>
                  <a:schemeClr val="tx2"/>
                </a:solidFill>
              </a:rPr>
              <a:t>« Ce que l’enfant ne dit pas avec des </a:t>
            </a:r>
            <a:r>
              <a:rPr lang="fr-CA" sz="3600" dirty="0">
                <a:solidFill>
                  <a:srgbClr val="33CCFF"/>
                </a:solidFill>
              </a:rPr>
              <a:t>mots</a:t>
            </a:r>
            <a:r>
              <a:rPr lang="fr-CA" sz="3600" dirty="0">
                <a:solidFill>
                  <a:schemeClr val="tx2"/>
                </a:solidFill>
              </a:rPr>
              <a:t>, il le dit par des </a:t>
            </a:r>
            <a:r>
              <a:rPr lang="fr-CA" sz="3600" dirty="0">
                <a:solidFill>
                  <a:srgbClr val="33CCFF"/>
                </a:solidFill>
              </a:rPr>
              <a:t>maux</a:t>
            </a:r>
            <a:r>
              <a:rPr lang="fr-CA" sz="3600" dirty="0">
                <a:solidFill>
                  <a:schemeClr val="tx2"/>
                </a:solidFill>
              </a:rPr>
              <a:t> »</a:t>
            </a:r>
          </a:p>
          <a:p>
            <a:pPr algn="l">
              <a:lnSpc>
                <a:spcPct val="170000"/>
              </a:lnSpc>
              <a:spcBef>
                <a:spcPct val="50000"/>
              </a:spcBef>
            </a:pPr>
            <a:r>
              <a:rPr lang="fr-CA" sz="3600" dirty="0"/>
              <a:t>			 </a:t>
            </a:r>
            <a:r>
              <a:rPr lang="fr-CA" sz="2000" dirty="0" err="1">
                <a:solidFill>
                  <a:srgbClr val="33CCFF"/>
                </a:solidFill>
              </a:rPr>
              <a:t>M.Desurmont</a:t>
            </a:r>
            <a:endParaRPr lang="fr-CA" sz="2000" dirty="0">
              <a:solidFill>
                <a:srgbClr val="33CCFF"/>
              </a:solidFill>
            </a:endParaRPr>
          </a:p>
        </p:txBody>
      </p:sp>
      <p:pic>
        <p:nvPicPr>
          <p:cNvPr id="484355" name="Picture 3" descr="PetitPrince01"/>
          <p:cNvPicPr>
            <a:picLocks noChangeAspect="1" noChangeArrowheads="1"/>
          </p:cNvPicPr>
          <p:nvPr/>
        </p:nvPicPr>
        <p:blipFill>
          <a:blip r:embed="rId3" cstate="print"/>
          <a:srcRect/>
          <a:stretch>
            <a:fillRect/>
          </a:stretch>
        </p:blipFill>
        <p:spPr bwMode="auto">
          <a:xfrm>
            <a:off x="533400" y="3657600"/>
            <a:ext cx="2667000" cy="2819400"/>
          </a:xfrm>
          <a:prstGeom prst="rect">
            <a:avLst/>
          </a:prstGeom>
          <a:noFill/>
        </p:spPr>
      </p:pic>
    </p:spTree>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pPr>
              <a:lnSpc>
                <a:spcPct val="120000"/>
              </a:lnSpc>
              <a:buFont typeface="Wingdings" charset="2"/>
              <a:buChar char="§"/>
            </a:pPr>
            <a:r>
              <a:rPr lang="fr-FR" dirty="0" smtClean="0"/>
              <a:t>Interrogation de l’accompagnant</a:t>
            </a:r>
          </a:p>
          <a:p>
            <a:pPr marL="0" indent="0">
              <a:lnSpc>
                <a:spcPct val="120000"/>
              </a:lnSpc>
              <a:buNone/>
            </a:pPr>
            <a:r>
              <a:rPr lang="fr-FR" dirty="0">
                <a:solidFill>
                  <a:srgbClr val="008000"/>
                </a:solidFill>
              </a:rPr>
              <a:t>En l’absence de l’enfant</a:t>
            </a:r>
          </a:p>
          <a:p>
            <a:pPr marL="0" indent="0">
              <a:lnSpc>
                <a:spcPct val="120000"/>
              </a:lnSpc>
              <a:buNone/>
            </a:pPr>
            <a:r>
              <a:rPr lang="fr-FR" dirty="0"/>
              <a:t> </a:t>
            </a:r>
            <a:r>
              <a:rPr lang="fr-FR" dirty="0">
                <a:solidFill>
                  <a:srgbClr val="FF0066"/>
                </a:solidFill>
              </a:rPr>
              <a:t>Histoire médicale actuelle et </a:t>
            </a:r>
            <a:r>
              <a:rPr lang="fr-FR" dirty="0" smtClean="0">
                <a:solidFill>
                  <a:srgbClr val="FF0066"/>
                </a:solidFill>
              </a:rPr>
              <a:t>passée</a:t>
            </a:r>
            <a:endParaRPr lang="fr-FR" dirty="0" smtClean="0"/>
          </a:p>
          <a:p>
            <a:pPr marL="0" indent="0">
              <a:lnSpc>
                <a:spcPct val="120000"/>
              </a:lnSpc>
              <a:buNone/>
            </a:pPr>
            <a:r>
              <a:rPr lang="fr-FR" dirty="0" smtClean="0"/>
              <a:t>   - Identité </a:t>
            </a:r>
            <a:r>
              <a:rPr lang="fr-FR" dirty="0"/>
              <a:t>de la victime et de son </a:t>
            </a:r>
            <a:r>
              <a:rPr lang="fr-FR" dirty="0" smtClean="0"/>
              <a:t>accompagnant</a:t>
            </a:r>
          </a:p>
          <a:p>
            <a:pPr marL="0" indent="0">
              <a:lnSpc>
                <a:spcPct val="120000"/>
              </a:lnSpc>
              <a:buNone/>
            </a:pPr>
            <a:r>
              <a:rPr lang="fr-FR" dirty="0"/>
              <a:t> </a:t>
            </a:r>
            <a:r>
              <a:rPr lang="fr-FR" dirty="0" smtClean="0"/>
              <a:t>  -</a:t>
            </a:r>
            <a:r>
              <a:rPr lang="fr-CA" dirty="0"/>
              <a:t>B</a:t>
            </a:r>
            <a:r>
              <a:rPr lang="fr-CA" dirty="0" smtClean="0"/>
              <a:t>rève </a:t>
            </a:r>
            <a:r>
              <a:rPr lang="fr-CA" dirty="0"/>
              <a:t>histoire socio-familiale, contexte de </a:t>
            </a:r>
            <a:r>
              <a:rPr lang="fr-CA" dirty="0" smtClean="0"/>
              <a:t>vie</a:t>
            </a:r>
          </a:p>
          <a:p>
            <a:pPr marL="0" indent="0">
              <a:lnSpc>
                <a:spcPct val="120000"/>
              </a:lnSpc>
              <a:buNone/>
            </a:pPr>
            <a:r>
              <a:rPr lang="fr-CA" dirty="0"/>
              <a:t> </a:t>
            </a:r>
            <a:r>
              <a:rPr lang="fr-CA" dirty="0" smtClean="0"/>
              <a:t>   de </a:t>
            </a:r>
            <a:r>
              <a:rPr lang="fr-CA" dirty="0"/>
              <a:t>l’enfant/adolescente</a:t>
            </a:r>
            <a:r>
              <a:rPr lang="fr-FR" dirty="0"/>
              <a:t> </a:t>
            </a:r>
            <a:endParaRPr lang="fr-FR" dirty="0" smtClean="0"/>
          </a:p>
          <a:p>
            <a:pPr marL="0" indent="0">
              <a:lnSpc>
                <a:spcPct val="120000"/>
              </a:lnSpc>
              <a:buNone/>
            </a:pPr>
            <a:r>
              <a:rPr lang="fr-FR" dirty="0"/>
              <a:t> </a:t>
            </a:r>
            <a:r>
              <a:rPr lang="fr-FR" dirty="0" smtClean="0"/>
              <a:t>  </a:t>
            </a:r>
            <a:endParaRPr lang="fr-FR" dirty="0"/>
          </a:p>
        </p:txBody>
      </p:sp>
    </p:spTree>
    <p:extLst>
      <p:ext uri="{BB962C8B-B14F-4D97-AF65-F5344CB8AC3E}">
        <p14:creationId xmlns:p14="http://schemas.microsoft.com/office/powerpoint/2010/main" val="103715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748464" cy="4724400"/>
          </a:xfrm>
        </p:spPr>
        <p:txBody>
          <a:bodyPr/>
          <a:lstStyle/>
          <a:p>
            <a:pPr>
              <a:buFont typeface="Wingdings" charset="2"/>
              <a:buChar char="u"/>
            </a:pPr>
            <a:r>
              <a:rPr lang="fr-CA" b="1" dirty="0" smtClean="0">
                <a:solidFill>
                  <a:srgbClr val="FF0000"/>
                </a:solidFill>
                <a:cs typeface="Arial" charset="0"/>
              </a:rPr>
              <a:t>Abu sexuel</a:t>
            </a:r>
            <a:r>
              <a:rPr lang="fr-CA" b="1" dirty="0" smtClean="0">
                <a:cs typeface="Arial" charset="0"/>
              </a:rPr>
              <a:t>: </a:t>
            </a:r>
            <a:r>
              <a:rPr lang="en-US" dirty="0"/>
              <a:t>t</a:t>
            </a:r>
            <a:r>
              <a:rPr lang="en-US" dirty="0" smtClean="0"/>
              <a:t>oute </a:t>
            </a:r>
            <a:r>
              <a:rPr lang="en-US" dirty="0"/>
              <a:t>implication d ’enfants ou adolescents dans des activités sexuelles </a:t>
            </a:r>
          </a:p>
          <a:p>
            <a:pPr marL="0" indent="0">
              <a:buNone/>
            </a:pPr>
            <a:r>
              <a:rPr lang="en-US" dirty="0"/>
              <a:t> </a:t>
            </a:r>
            <a:r>
              <a:rPr lang="en-US" dirty="0" smtClean="0"/>
              <a:t>      - qu</a:t>
            </a:r>
            <a:r>
              <a:rPr lang="en-US" dirty="0"/>
              <a:t> ’ils ne </a:t>
            </a:r>
            <a:r>
              <a:rPr lang="en-US" dirty="0" err="1"/>
              <a:t>peuvent</a:t>
            </a:r>
            <a:r>
              <a:rPr lang="en-US" dirty="0"/>
              <a:t> </a:t>
            </a:r>
            <a:r>
              <a:rPr lang="en-US" dirty="0" err="1" smtClean="0"/>
              <a:t>comprendre</a:t>
            </a:r>
            <a:r>
              <a:rPr lang="en-US" dirty="0" smtClean="0"/>
              <a:t> </a:t>
            </a:r>
            <a:endParaRPr lang="en-US" dirty="0"/>
          </a:p>
          <a:p>
            <a:pPr>
              <a:buNone/>
            </a:pPr>
            <a:r>
              <a:rPr lang="en-US" dirty="0"/>
              <a:t>	</a:t>
            </a:r>
            <a:r>
              <a:rPr lang="en-US" dirty="0" smtClean="0"/>
              <a:t>    - auxquelles </a:t>
            </a:r>
            <a:r>
              <a:rPr lang="en-US" dirty="0"/>
              <a:t>ils ne peuvent </a:t>
            </a:r>
            <a:r>
              <a:rPr lang="en-US" dirty="0" smtClean="0"/>
              <a:t>donner de</a:t>
            </a:r>
          </a:p>
          <a:p>
            <a:pPr>
              <a:buNone/>
            </a:pPr>
            <a:r>
              <a:rPr lang="en-US" dirty="0"/>
              <a:t> </a:t>
            </a:r>
            <a:r>
              <a:rPr lang="en-US" dirty="0" smtClean="0"/>
              <a:t>         consentement </a:t>
            </a:r>
            <a:r>
              <a:rPr lang="en-US" dirty="0"/>
              <a:t>éclairé </a:t>
            </a:r>
            <a:endParaRPr lang="en-US" dirty="0" smtClean="0"/>
          </a:p>
          <a:p>
            <a:pPr>
              <a:buNone/>
            </a:pPr>
            <a:r>
              <a:rPr lang="en-US" dirty="0"/>
              <a:t> </a:t>
            </a:r>
            <a:r>
              <a:rPr lang="en-US" dirty="0" smtClean="0"/>
              <a:t>      - ou </a:t>
            </a:r>
            <a:r>
              <a:rPr lang="en-US" dirty="0"/>
              <a:t>qui violent des tabous </a:t>
            </a:r>
            <a:r>
              <a:rPr lang="en-US" dirty="0" smtClean="0"/>
              <a:t>sociaux</a:t>
            </a:r>
            <a:endParaRPr lang="en-US" dirty="0"/>
          </a:p>
          <a:p>
            <a:pPr marL="0" indent="0">
              <a:buNone/>
            </a:pPr>
            <a:r>
              <a:rPr lang="fr-CA" b="1" dirty="0" smtClean="0">
                <a:solidFill>
                  <a:srgbClr val="FF0066"/>
                </a:solidFill>
                <a:cs typeface="Arial" charset="0"/>
              </a:rPr>
              <a:t>Abus sexuel = agression sexuelle sur mineur (AMS)</a:t>
            </a:r>
            <a:endParaRPr lang="fr-CA" b="1" dirty="0">
              <a:solidFill>
                <a:srgbClr val="FF0066"/>
              </a:solidFill>
              <a:cs typeface="Arial" charset="0"/>
            </a:endParaRPr>
          </a:p>
        </p:txBody>
      </p:sp>
    </p:spTree>
    <p:extLst>
      <p:ext uri="{BB962C8B-B14F-4D97-AF65-F5344CB8AC3E}">
        <p14:creationId xmlns:p14="http://schemas.microsoft.com/office/powerpoint/2010/main" val="20246487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pPr>
              <a:lnSpc>
                <a:spcPct val="120000"/>
              </a:lnSpc>
              <a:buFont typeface="Wingdings" charset="2"/>
              <a:buChar char="§"/>
            </a:pPr>
            <a:r>
              <a:rPr lang="fr-FR" dirty="0" smtClean="0"/>
              <a:t>Interrogation de l’accompagnant</a:t>
            </a:r>
          </a:p>
          <a:p>
            <a:pPr marL="0" indent="0">
              <a:lnSpc>
                <a:spcPct val="120000"/>
              </a:lnSpc>
              <a:buNone/>
            </a:pPr>
            <a:r>
              <a:rPr lang="fr-FR" dirty="0" smtClean="0"/>
              <a:t>   -</a:t>
            </a:r>
            <a:r>
              <a:rPr lang="fr-FR" dirty="0"/>
              <a:t>La date, l’heure et le lieu de l’agression </a:t>
            </a:r>
          </a:p>
          <a:p>
            <a:pPr marL="0" indent="0">
              <a:lnSpc>
                <a:spcPct val="120000"/>
              </a:lnSpc>
              <a:buNone/>
            </a:pPr>
            <a:r>
              <a:rPr lang="fr-FR" dirty="0"/>
              <a:t>   -Utilisation de forces, menaces </a:t>
            </a:r>
            <a:endParaRPr lang="fr-FR" dirty="0" smtClean="0"/>
          </a:p>
          <a:p>
            <a:pPr marL="0" indent="0">
              <a:lnSpc>
                <a:spcPct val="120000"/>
              </a:lnSpc>
              <a:buNone/>
            </a:pPr>
            <a:r>
              <a:rPr lang="fr-FR" dirty="0" smtClean="0"/>
              <a:t>   -Activités impliquées</a:t>
            </a:r>
          </a:p>
          <a:p>
            <a:pPr marL="0" indent="0">
              <a:lnSpc>
                <a:spcPct val="120000"/>
              </a:lnSpc>
              <a:buNone/>
            </a:pPr>
            <a:r>
              <a:rPr lang="fr-FR" dirty="0"/>
              <a:t> </a:t>
            </a:r>
            <a:r>
              <a:rPr lang="fr-FR" dirty="0" smtClean="0"/>
              <a:t>  -Usage </a:t>
            </a:r>
            <a:r>
              <a:rPr lang="fr-FR" dirty="0"/>
              <a:t>ou non de </a:t>
            </a:r>
            <a:r>
              <a:rPr lang="fr-FR" dirty="0" smtClean="0"/>
              <a:t>préservatif</a:t>
            </a:r>
          </a:p>
          <a:p>
            <a:pPr marL="0" indent="0">
              <a:lnSpc>
                <a:spcPct val="120000"/>
              </a:lnSpc>
              <a:buNone/>
            </a:pPr>
            <a:r>
              <a:rPr lang="fr-FR" dirty="0"/>
              <a:t> </a:t>
            </a:r>
            <a:r>
              <a:rPr lang="fr-FR" dirty="0" smtClean="0"/>
              <a:t>  -Existence </a:t>
            </a:r>
            <a:r>
              <a:rPr lang="fr-FR" dirty="0"/>
              <a:t>ou non d’une </a:t>
            </a:r>
            <a:r>
              <a:rPr lang="fr-FR" dirty="0" smtClean="0"/>
              <a:t>éjaculation</a:t>
            </a:r>
          </a:p>
          <a:p>
            <a:pPr marL="0" indent="0">
              <a:lnSpc>
                <a:spcPct val="120000"/>
              </a:lnSpc>
              <a:buNone/>
            </a:pPr>
            <a:r>
              <a:rPr lang="fr-FR" dirty="0"/>
              <a:t> </a:t>
            </a:r>
            <a:r>
              <a:rPr lang="fr-FR" dirty="0" smtClean="0"/>
              <a:t>  -Nombre  </a:t>
            </a:r>
            <a:r>
              <a:rPr lang="fr-FR" dirty="0"/>
              <a:t>et </a:t>
            </a:r>
            <a:r>
              <a:rPr lang="fr-CA" dirty="0" smtClean="0">
                <a:solidFill>
                  <a:srgbClr val="33CCFF"/>
                </a:solidFill>
              </a:rPr>
              <a:t>durée</a:t>
            </a:r>
            <a:r>
              <a:rPr lang="fr-CA" dirty="0" smtClean="0">
                <a:solidFill>
                  <a:srgbClr val="0066FF"/>
                </a:solidFill>
              </a:rPr>
              <a:t> </a:t>
            </a:r>
            <a:r>
              <a:rPr lang="fr-CA" dirty="0" smtClean="0"/>
              <a:t>de l’agression (</a:t>
            </a:r>
            <a:r>
              <a:rPr lang="fr-CA" dirty="0"/>
              <a:t>unique</a:t>
            </a:r>
            <a:r>
              <a:rPr lang="fr-CA" dirty="0" smtClean="0"/>
              <a:t>,</a:t>
            </a:r>
          </a:p>
          <a:p>
            <a:pPr marL="0" indent="0">
              <a:lnSpc>
                <a:spcPct val="120000"/>
              </a:lnSpc>
              <a:buNone/>
            </a:pPr>
            <a:r>
              <a:rPr lang="fr-CA" dirty="0"/>
              <a:t> </a:t>
            </a:r>
            <a:r>
              <a:rPr lang="fr-CA" dirty="0" smtClean="0"/>
              <a:t>   chronique</a:t>
            </a:r>
            <a:r>
              <a:rPr lang="fr-CA" dirty="0"/>
              <a:t>…</a:t>
            </a:r>
            <a:r>
              <a:rPr lang="fr-CA" dirty="0" smtClean="0"/>
              <a:t>)</a:t>
            </a:r>
          </a:p>
          <a:p>
            <a:pPr marL="0" indent="0">
              <a:lnSpc>
                <a:spcPct val="120000"/>
              </a:lnSpc>
              <a:buNone/>
            </a:pPr>
            <a:endParaRPr lang="fr-FR" dirty="0"/>
          </a:p>
          <a:p>
            <a:pPr marL="0" indent="0">
              <a:lnSpc>
                <a:spcPct val="120000"/>
              </a:lnSpc>
              <a:buNone/>
            </a:pPr>
            <a:endParaRPr lang="fr-FR"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4050356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pPr>
              <a:lnSpc>
                <a:spcPct val="120000"/>
              </a:lnSpc>
              <a:buFont typeface="Wingdings" charset="2"/>
              <a:buChar char="§"/>
            </a:pPr>
            <a:r>
              <a:rPr lang="fr-FR" dirty="0" smtClean="0"/>
              <a:t>Interrogation de l’accompagnant</a:t>
            </a:r>
          </a:p>
          <a:p>
            <a:pPr marL="0" indent="0">
              <a:lnSpc>
                <a:spcPct val="120000"/>
              </a:lnSpc>
              <a:buNone/>
            </a:pPr>
            <a:r>
              <a:rPr lang="fr-FR" dirty="0"/>
              <a:t> </a:t>
            </a:r>
            <a:r>
              <a:rPr lang="fr-FR" dirty="0" smtClean="0"/>
              <a:t>  -Nombre </a:t>
            </a:r>
            <a:r>
              <a:rPr lang="fr-FR" dirty="0"/>
              <a:t>d’agresseurs et les liens éventuels </a:t>
            </a:r>
            <a:r>
              <a:rPr lang="fr-FR" dirty="0" smtClean="0"/>
              <a:t>avec</a:t>
            </a:r>
          </a:p>
          <a:p>
            <a:pPr marL="0" indent="0">
              <a:lnSpc>
                <a:spcPct val="120000"/>
              </a:lnSpc>
              <a:buNone/>
            </a:pPr>
            <a:r>
              <a:rPr lang="fr-FR" dirty="0"/>
              <a:t> </a:t>
            </a:r>
            <a:r>
              <a:rPr lang="fr-FR" dirty="0" smtClean="0"/>
              <a:t>   le </a:t>
            </a:r>
            <a:r>
              <a:rPr lang="fr-FR" dirty="0"/>
              <a:t>ou les </a:t>
            </a:r>
            <a:r>
              <a:rPr lang="fr-FR" dirty="0" smtClean="0"/>
              <a:t>agresseurs</a:t>
            </a:r>
          </a:p>
          <a:p>
            <a:pPr marL="0" lvl="2" indent="0">
              <a:lnSpc>
                <a:spcPct val="120000"/>
              </a:lnSpc>
              <a:buClr>
                <a:srgbClr val="33CCFF"/>
              </a:buClr>
              <a:buNone/>
            </a:pPr>
            <a:r>
              <a:rPr lang="fr-CA" dirty="0" smtClean="0"/>
              <a:t>   </a:t>
            </a:r>
            <a:r>
              <a:rPr lang="fr-CA" dirty="0"/>
              <a:t> </a:t>
            </a:r>
            <a:r>
              <a:rPr lang="fr-CA" dirty="0" smtClean="0"/>
              <a:t>-</a:t>
            </a:r>
            <a:r>
              <a:rPr lang="fr-CA" dirty="0">
                <a:solidFill>
                  <a:srgbClr val="FF0000"/>
                </a:solidFill>
              </a:rPr>
              <a:t>A</a:t>
            </a:r>
            <a:r>
              <a:rPr lang="fr-CA" dirty="0" smtClean="0">
                <a:solidFill>
                  <a:srgbClr val="FF0000"/>
                </a:solidFill>
              </a:rPr>
              <a:t>bus </a:t>
            </a:r>
            <a:r>
              <a:rPr lang="fr-CA" dirty="0" err="1">
                <a:solidFill>
                  <a:srgbClr val="FF0000"/>
                </a:solidFill>
              </a:rPr>
              <a:t>intra-familial</a:t>
            </a:r>
            <a:r>
              <a:rPr lang="fr-CA" dirty="0"/>
              <a:t>: </a:t>
            </a:r>
            <a:r>
              <a:rPr lang="fr-CA" altLang="en-US" dirty="0">
                <a:solidFill>
                  <a:schemeClr val="tx2"/>
                </a:solidFill>
              </a:rPr>
              <a:t>père, mère</a:t>
            </a:r>
            <a:r>
              <a:rPr lang="fr-CA" altLang="en-US" dirty="0"/>
              <a:t>, </a:t>
            </a:r>
            <a:r>
              <a:rPr lang="fr-CA" altLang="en-US" i="1" dirty="0"/>
              <a:t>fratrie,</a:t>
            </a:r>
            <a:endParaRPr lang="en-US" altLang="en-US" i="1" dirty="0"/>
          </a:p>
          <a:p>
            <a:pPr marL="0" lvl="2" indent="0">
              <a:lnSpc>
                <a:spcPct val="120000"/>
              </a:lnSpc>
              <a:buClr>
                <a:srgbClr val="33CCFF"/>
              </a:buClr>
              <a:buNone/>
            </a:pPr>
            <a:r>
              <a:rPr lang="en-US" altLang="en-US" i="1" dirty="0"/>
              <a:t>     </a:t>
            </a:r>
            <a:r>
              <a:rPr lang="en-US" altLang="en-US" dirty="0"/>
              <a:t>conjoint, </a:t>
            </a:r>
            <a:r>
              <a:rPr lang="en-US" altLang="en-US" dirty="0" err="1"/>
              <a:t>conjointe</a:t>
            </a:r>
            <a:r>
              <a:rPr lang="en-US" altLang="en-US" dirty="0"/>
              <a:t>, </a:t>
            </a:r>
            <a:r>
              <a:rPr lang="en-US" altLang="en-US" dirty="0" err="1"/>
              <a:t>enfants</a:t>
            </a:r>
            <a:r>
              <a:rPr lang="en-US" altLang="en-US" dirty="0"/>
              <a:t> de conjoint/e </a:t>
            </a:r>
            <a:r>
              <a:rPr lang="en-US" altLang="en-US" dirty="0" err="1"/>
              <a:t>ou</a:t>
            </a:r>
            <a:endParaRPr lang="en-US" altLang="en-US" dirty="0"/>
          </a:p>
          <a:p>
            <a:pPr marL="0" lvl="2" indent="0">
              <a:lnSpc>
                <a:spcPct val="120000"/>
              </a:lnSpc>
              <a:buClr>
                <a:srgbClr val="33CCFF"/>
              </a:buClr>
              <a:buNone/>
            </a:pPr>
            <a:r>
              <a:rPr lang="en-US" altLang="en-US" dirty="0"/>
              <a:t>     </a:t>
            </a:r>
            <a:r>
              <a:rPr lang="en-US" altLang="en-US" dirty="0" err="1"/>
              <a:t>toute</a:t>
            </a:r>
            <a:r>
              <a:rPr lang="en-US" altLang="en-US" dirty="0"/>
              <a:t> </a:t>
            </a:r>
            <a:r>
              <a:rPr lang="en-US" altLang="en-US" dirty="0" err="1"/>
              <a:t>autre</a:t>
            </a:r>
            <a:r>
              <a:rPr lang="en-US" altLang="en-US" dirty="0"/>
              <a:t> </a:t>
            </a:r>
            <a:r>
              <a:rPr lang="en-US" altLang="en-US" dirty="0" err="1"/>
              <a:t>personne</a:t>
            </a:r>
            <a:r>
              <a:rPr lang="en-US" altLang="en-US" dirty="0"/>
              <a:t>  vivant sous le </a:t>
            </a:r>
            <a:r>
              <a:rPr lang="en-US" altLang="en-US" dirty="0" err="1"/>
              <a:t>même</a:t>
            </a:r>
            <a:r>
              <a:rPr lang="en-US" altLang="en-US" dirty="0"/>
              <a:t> </a:t>
            </a:r>
            <a:r>
              <a:rPr lang="en-US" altLang="en-US" dirty="0" err="1"/>
              <a:t>toit</a:t>
            </a:r>
            <a:endParaRPr lang="en-US" altLang="en-US" dirty="0"/>
          </a:p>
          <a:p>
            <a:pPr marL="0" indent="0">
              <a:lnSpc>
                <a:spcPct val="120000"/>
              </a:lnSpc>
              <a:buNone/>
            </a:pPr>
            <a:r>
              <a:rPr lang="en-US" altLang="en-US" i="1" dirty="0"/>
              <a:t>   </a:t>
            </a:r>
            <a:endParaRPr lang="fr-FR" dirty="0"/>
          </a:p>
          <a:p>
            <a:pPr marL="0" indent="0">
              <a:lnSpc>
                <a:spcPct val="120000"/>
              </a:lnSpc>
              <a:buNone/>
            </a:pPr>
            <a:endParaRPr lang="fr-FR" dirty="0"/>
          </a:p>
          <a:p>
            <a:pPr>
              <a:lnSpc>
                <a:spcPct val="120000"/>
              </a:lnSpc>
              <a:buFont typeface="Wingdings" charset="2"/>
              <a:buChar char="§"/>
            </a:pPr>
            <a:endParaRPr lang="fr-FR" dirty="0"/>
          </a:p>
        </p:txBody>
      </p:sp>
    </p:spTree>
    <p:extLst>
      <p:ext uri="{BB962C8B-B14F-4D97-AF65-F5344CB8AC3E}">
        <p14:creationId xmlns:p14="http://schemas.microsoft.com/office/powerpoint/2010/main" val="429462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pPr>
              <a:lnSpc>
                <a:spcPct val="120000"/>
              </a:lnSpc>
              <a:buFont typeface="Wingdings" charset="2"/>
              <a:buChar char="§"/>
            </a:pPr>
            <a:r>
              <a:rPr lang="fr-FR" dirty="0" smtClean="0"/>
              <a:t>Interrogation de l’accompagnant:</a:t>
            </a:r>
          </a:p>
          <a:p>
            <a:pPr marL="0" indent="0">
              <a:lnSpc>
                <a:spcPct val="120000"/>
              </a:lnSpc>
              <a:buNone/>
            </a:pPr>
            <a:r>
              <a:rPr lang="fr-FR" altLang="en-US" i="1" dirty="0" smtClean="0"/>
              <a:t>   </a:t>
            </a:r>
            <a:r>
              <a:rPr lang="en-US" altLang="en-US" i="1" dirty="0" smtClean="0"/>
              <a:t>- </a:t>
            </a:r>
            <a:r>
              <a:rPr lang="en-US" altLang="en-US" dirty="0" err="1" smtClean="0"/>
              <a:t>Abus</a:t>
            </a:r>
            <a:r>
              <a:rPr lang="en-US" altLang="en-US" dirty="0" smtClean="0"/>
              <a:t> extra</a:t>
            </a:r>
            <a:r>
              <a:rPr lang="en-US" altLang="en-US" dirty="0"/>
              <a:t>-familial: </a:t>
            </a:r>
            <a:r>
              <a:rPr kumimoji="1" lang="fr-CA" dirty="0"/>
              <a:t>membres de la </a:t>
            </a:r>
            <a:r>
              <a:rPr kumimoji="1" lang="fr-CA" dirty="0">
                <a:solidFill>
                  <a:srgbClr val="33CCFF"/>
                </a:solidFill>
              </a:rPr>
              <a:t>famille</a:t>
            </a:r>
          </a:p>
          <a:p>
            <a:pPr marL="0" indent="0">
              <a:lnSpc>
                <a:spcPct val="120000"/>
              </a:lnSpc>
              <a:buNone/>
            </a:pPr>
            <a:r>
              <a:rPr kumimoji="1" lang="fr-CA" dirty="0">
                <a:solidFill>
                  <a:srgbClr val="33CCFF"/>
                </a:solidFill>
              </a:rPr>
              <a:t>     élargie, </a:t>
            </a:r>
            <a:r>
              <a:rPr kumimoji="1" lang="fr-CA" dirty="0"/>
              <a:t>personnes </a:t>
            </a:r>
            <a:r>
              <a:rPr kumimoji="1" lang="fr-CA" dirty="0">
                <a:solidFill>
                  <a:srgbClr val="33CCFF"/>
                </a:solidFill>
              </a:rPr>
              <a:t>extérieures, inconnu (rare)</a:t>
            </a:r>
          </a:p>
          <a:p>
            <a:pPr marL="0" indent="0">
              <a:lnSpc>
                <a:spcPct val="120000"/>
              </a:lnSpc>
              <a:buNone/>
            </a:pPr>
            <a:r>
              <a:rPr kumimoji="1" lang="fr-CA" altLang="en-US" dirty="0">
                <a:solidFill>
                  <a:srgbClr val="33CCFF"/>
                </a:solidFill>
              </a:rPr>
              <a:t>   </a:t>
            </a:r>
            <a:r>
              <a:rPr kumimoji="1" lang="fr-CA" altLang="en-US" dirty="0">
                <a:solidFill>
                  <a:srgbClr val="FFFFFF"/>
                </a:solidFill>
              </a:rPr>
              <a:t>-</a:t>
            </a:r>
            <a:r>
              <a:rPr kumimoji="1" lang="fr-CA" altLang="en-US" dirty="0">
                <a:solidFill>
                  <a:srgbClr val="33CCFF"/>
                </a:solidFill>
              </a:rPr>
              <a:t> </a:t>
            </a:r>
            <a:r>
              <a:rPr lang="fr-CA" dirty="0"/>
              <a:t>Abus sexuel institutionnel: </a:t>
            </a:r>
            <a:r>
              <a:rPr lang="fr-CA" dirty="0">
                <a:solidFill>
                  <a:srgbClr val="33CCFF"/>
                </a:solidFill>
              </a:rPr>
              <a:t>employé ou bénévole</a:t>
            </a:r>
            <a:r>
              <a:rPr lang="fr-CA" dirty="0"/>
              <a:t> </a:t>
            </a:r>
            <a:endParaRPr lang="fr-CA" altLang="en-US" dirty="0"/>
          </a:p>
          <a:p>
            <a:pPr>
              <a:lnSpc>
                <a:spcPct val="120000"/>
              </a:lnSpc>
              <a:buFont typeface="Wingdings" charset="2"/>
              <a:buChar char="ü"/>
            </a:pPr>
            <a:endParaRPr lang="fr-FR" dirty="0"/>
          </a:p>
          <a:p>
            <a:pPr marL="0" indent="0">
              <a:lnSpc>
                <a:spcPct val="120000"/>
              </a:lnSpc>
              <a:buNone/>
            </a:pPr>
            <a:endParaRPr lang="fr-FR" dirty="0"/>
          </a:p>
          <a:p>
            <a:pPr>
              <a:lnSpc>
                <a:spcPct val="120000"/>
              </a:lnSpc>
              <a:buFont typeface="Wingdings" charset="2"/>
              <a:buChar char="§"/>
            </a:pPr>
            <a:endParaRPr lang="fr-FR" dirty="0"/>
          </a:p>
        </p:txBody>
      </p:sp>
    </p:spTree>
    <p:extLst>
      <p:ext uri="{BB962C8B-B14F-4D97-AF65-F5344CB8AC3E}">
        <p14:creationId xmlns:p14="http://schemas.microsoft.com/office/powerpoint/2010/main" val="703524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pPr>
              <a:lnSpc>
                <a:spcPct val="120000"/>
              </a:lnSpc>
              <a:buFont typeface="Wingdings" charset="2"/>
              <a:buChar char="§"/>
            </a:pPr>
            <a:r>
              <a:rPr lang="fr-FR" dirty="0" smtClean="0"/>
              <a:t>Interrogation de l’accompagnant</a:t>
            </a:r>
          </a:p>
          <a:p>
            <a:pPr marL="0" indent="0">
              <a:lnSpc>
                <a:spcPct val="120000"/>
              </a:lnSpc>
              <a:buNone/>
            </a:pPr>
            <a:r>
              <a:rPr lang="fr-FR" dirty="0" smtClean="0"/>
              <a:t>   -Existence </a:t>
            </a:r>
            <a:r>
              <a:rPr lang="fr-FR" dirty="0"/>
              <a:t>d’une toilette intime depuis </a:t>
            </a:r>
            <a:r>
              <a:rPr lang="fr-FR" dirty="0" smtClean="0"/>
              <a:t>agression</a:t>
            </a:r>
          </a:p>
          <a:p>
            <a:pPr marL="0" indent="0">
              <a:lnSpc>
                <a:spcPct val="120000"/>
              </a:lnSpc>
              <a:buNone/>
            </a:pPr>
            <a:r>
              <a:rPr lang="fr-FR" dirty="0"/>
              <a:t> </a:t>
            </a:r>
            <a:r>
              <a:rPr lang="fr-FR" dirty="0" smtClean="0"/>
              <a:t>  -</a:t>
            </a:r>
            <a:r>
              <a:rPr lang="fr-CA" dirty="0"/>
              <a:t>C</a:t>
            </a:r>
            <a:r>
              <a:rPr lang="fr-CA" dirty="0" smtClean="0"/>
              <a:t>irconstances </a:t>
            </a:r>
            <a:r>
              <a:rPr lang="fr-CA" dirty="0"/>
              <a:t>du dévoilement et </a:t>
            </a:r>
            <a:r>
              <a:rPr lang="fr-CA" dirty="0" smtClean="0"/>
              <a:t>comportement</a:t>
            </a:r>
          </a:p>
          <a:p>
            <a:pPr marL="0" indent="0">
              <a:lnSpc>
                <a:spcPct val="120000"/>
              </a:lnSpc>
              <a:buNone/>
            </a:pPr>
            <a:r>
              <a:rPr lang="fr-CA" dirty="0"/>
              <a:t> </a:t>
            </a:r>
            <a:r>
              <a:rPr lang="fr-CA" dirty="0" smtClean="0"/>
              <a:t>    depuis l’agression</a:t>
            </a:r>
          </a:p>
          <a:p>
            <a:pPr marL="0" indent="0">
              <a:lnSpc>
                <a:spcPct val="120000"/>
              </a:lnSpc>
              <a:buNone/>
            </a:pPr>
            <a:r>
              <a:rPr lang="fr-CA" dirty="0">
                <a:solidFill>
                  <a:srgbClr val="00CCFF"/>
                </a:solidFill>
              </a:rPr>
              <a:t> </a:t>
            </a:r>
            <a:r>
              <a:rPr lang="fr-CA" dirty="0" smtClean="0">
                <a:solidFill>
                  <a:srgbClr val="00CCFF"/>
                </a:solidFill>
              </a:rPr>
              <a:t>  -Signes </a:t>
            </a:r>
            <a:r>
              <a:rPr lang="fr-CA" dirty="0">
                <a:solidFill>
                  <a:srgbClr val="00CCFF"/>
                </a:solidFill>
              </a:rPr>
              <a:t>d’appel</a:t>
            </a:r>
            <a:r>
              <a:rPr lang="fr-CA" dirty="0"/>
              <a:t>: douleurs, saignements…</a:t>
            </a:r>
          </a:p>
          <a:p>
            <a:pPr>
              <a:lnSpc>
                <a:spcPct val="120000"/>
              </a:lnSpc>
              <a:buFont typeface="Wingdings" charset="2"/>
              <a:buChar char="§"/>
            </a:pPr>
            <a:endParaRPr lang="fr-FR" dirty="0"/>
          </a:p>
        </p:txBody>
      </p:sp>
    </p:spTree>
    <p:extLst>
      <p:ext uri="{BB962C8B-B14F-4D97-AF65-F5344CB8AC3E}">
        <p14:creationId xmlns:p14="http://schemas.microsoft.com/office/powerpoint/2010/main" val="3289112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pPr>
              <a:lnSpc>
                <a:spcPct val="120000"/>
              </a:lnSpc>
              <a:buFont typeface="Wingdings" charset="2"/>
              <a:buChar char="§"/>
            </a:pPr>
            <a:r>
              <a:rPr lang="fr-FR" dirty="0" smtClean="0"/>
              <a:t>Interrogation de l’accompagnant</a:t>
            </a:r>
          </a:p>
          <a:p>
            <a:pPr marL="0" indent="0">
              <a:lnSpc>
                <a:spcPct val="120000"/>
              </a:lnSpc>
              <a:buNone/>
            </a:pPr>
            <a:r>
              <a:rPr lang="fr-FR" dirty="0"/>
              <a:t> </a:t>
            </a:r>
            <a:r>
              <a:rPr lang="fr-FR" dirty="0" smtClean="0"/>
              <a:t>  -ATCD </a:t>
            </a:r>
            <a:r>
              <a:rPr lang="fr-FR" dirty="0"/>
              <a:t>: date des dernières règles, </a:t>
            </a:r>
            <a:r>
              <a:rPr lang="fr-FR" dirty="0" smtClean="0"/>
              <a:t>utilisation</a:t>
            </a:r>
          </a:p>
          <a:p>
            <a:pPr marL="0" indent="0">
              <a:lnSpc>
                <a:spcPct val="120000"/>
              </a:lnSpc>
              <a:buNone/>
            </a:pPr>
            <a:r>
              <a:rPr lang="fr-FR" dirty="0"/>
              <a:t> </a:t>
            </a:r>
            <a:r>
              <a:rPr lang="fr-FR" dirty="0" smtClean="0"/>
              <a:t>   d’une </a:t>
            </a:r>
            <a:r>
              <a:rPr lang="fr-FR" dirty="0"/>
              <a:t>contraception, date des derniers </a:t>
            </a:r>
            <a:r>
              <a:rPr lang="fr-FR" dirty="0" smtClean="0"/>
              <a:t>rapports</a:t>
            </a:r>
          </a:p>
          <a:p>
            <a:pPr marL="0" indent="0">
              <a:lnSpc>
                <a:spcPct val="120000"/>
              </a:lnSpc>
              <a:buNone/>
            </a:pPr>
            <a:r>
              <a:rPr lang="fr-FR" dirty="0"/>
              <a:t> </a:t>
            </a:r>
            <a:r>
              <a:rPr lang="fr-FR" dirty="0" smtClean="0"/>
              <a:t>   sexuels </a:t>
            </a:r>
            <a:r>
              <a:rPr lang="fr-FR" dirty="0"/>
              <a:t>consentis et leurs types, </a:t>
            </a:r>
            <a:r>
              <a:rPr lang="fr-FR" dirty="0" smtClean="0"/>
              <a:t>statut</a:t>
            </a:r>
          </a:p>
          <a:p>
            <a:pPr marL="0" indent="0">
              <a:lnSpc>
                <a:spcPct val="120000"/>
              </a:lnSpc>
              <a:buNone/>
            </a:pPr>
            <a:r>
              <a:rPr lang="fr-FR" dirty="0"/>
              <a:t> </a:t>
            </a:r>
            <a:r>
              <a:rPr lang="fr-FR" dirty="0" smtClean="0"/>
              <a:t>   sérologique </a:t>
            </a:r>
            <a:r>
              <a:rPr lang="fr-FR" dirty="0"/>
              <a:t>et </a:t>
            </a:r>
            <a:r>
              <a:rPr lang="fr-FR" dirty="0" smtClean="0"/>
              <a:t>vaccinal</a:t>
            </a:r>
            <a:endParaRPr lang="fr-FR" dirty="0"/>
          </a:p>
        </p:txBody>
      </p:sp>
    </p:spTree>
    <p:extLst>
      <p:ext uri="{BB962C8B-B14F-4D97-AF65-F5344CB8AC3E}">
        <p14:creationId xmlns:p14="http://schemas.microsoft.com/office/powerpoint/2010/main" val="1778752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114800"/>
          </a:xfrm>
        </p:spPr>
        <p:txBody>
          <a:bodyPr/>
          <a:lstStyle/>
          <a:p>
            <a:pPr>
              <a:lnSpc>
                <a:spcPct val="120000"/>
              </a:lnSpc>
              <a:buFont typeface="Wingdings" charset="2"/>
              <a:buChar char="§"/>
            </a:pPr>
            <a:r>
              <a:rPr lang="fr-FR" dirty="0" smtClean="0"/>
              <a:t>Interrogation de l’accompagnant:</a:t>
            </a:r>
          </a:p>
          <a:p>
            <a:pPr marL="0" indent="0">
              <a:lnSpc>
                <a:spcPct val="120000"/>
              </a:lnSpc>
              <a:buNone/>
            </a:pPr>
            <a:r>
              <a:rPr lang="fr-FR" dirty="0"/>
              <a:t> </a:t>
            </a:r>
            <a:r>
              <a:rPr lang="fr-FR" dirty="0" smtClean="0"/>
              <a:t>  -Troubles </a:t>
            </a:r>
            <a:r>
              <a:rPr lang="fr-FR" dirty="0"/>
              <a:t>du comportement ou de la </a:t>
            </a:r>
            <a:r>
              <a:rPr lang="fr-FR" dirty="0" smtClean="0"/>
              <a:t>mémoire</a:t>
            </a:r>
          </a:p>
          <a:p>
            <a:pPr marL="0" indent="0">
              <a:lnSpc>
                <a:spcPct val="120000"/>
              </a:lnSpc>
              <a:buNone/>
            </a:pPr>
            <a:r>
              <a:rPr lang="fr-FR" dirty="0"/>
              <a:t> </a:t>
            </a:r>
            <a:r>
              <a:rPr lang="fr-FR" dirty="0" smtClean="0"/>
              <a:t>    pouvant </a:t>
            </a:r>
            <a:r>
              <a:rPr lang="fr-FR" dirty="0"/>
              <a:t>faire évoquer une </a:t>
            </a:r>
            <a:r>
              <a:rPr lang="fr-FR" dirty="0" smtClean="0"/>
              <a:t>soumission</a:t>
            </a:r>
          </a:p>
          <a:p>
            <a:pPr marL="0" indent="0">
              <a:lnSpc>
                <a:spcPct val="120000"/>
              </a:lnSpc>
              <a:buNone/>
            </a:pPr>
            <a:r>
              <a:rPr lang="fr-FR" dirty="0"/>
              <a:t> </a:t>
            </a:r>
            <a:r>
              <a:rPr lang="fr-FR" dirty="0" smtClean="0"/>
              <a:t>    médicamenteuse</a:t>
            </a:r>
          </a:p>
          <a:p>
            <a:pPr marL="0" indent="0">
              <a:lnSpc>
                <a:spcPct val="120000"/>
              </a:lnSpc>
              <a:buNone/>
            </a:pPr>
            <a:r>
              <a:rPr lang="fr-FR" dirty="0"/>
              <a:t> </a:t>
            </a:r>
            <a:r>
              <a:rPr lang="fr-FR" dirty="0" smtClean="0"/>
              <a:t>  -Rechercher </a:t>
            </a:r>
            <a:r>
              <a:rPr lang="fr-FR" dirty="0"/>
              <a:t>et quantifier une </a:t>
            </a:r>
            <a:r>
              <a:rPr lang="fr-FR" dirty="0" smtClean="0"/>
              <a:t>éventuelle prise</a:t>
            </a:r>
          </a:p>
          <a:p>
            <a:pPr marL="0" indent="0">
              <a:lnSpc>
                <a:spcPct val="120000"/>
              </a:lnSpc>
              <a:buNone/>
            </a:pPr>
            <a:r>
              <a:rPr lang="fr-FR" dirty="0"/>
              <a:t> </a:t>
            </a:r>
            <a:r>
              <a:rPr lang="fr-FR" dirty="0" smtClean="0"/>
              <a:t>   de</a:t>
            </a:r>
            <a:r>
              <a:rPr lang="fr-FR" dirty="0"/>
              <a:t> </a:t>
            </a:r>
            <a:r>
              <a:rPr lang="fr-FR" dirty="0" smtClean="0"/>
              <a:t>toxique </a:t>
            </a:r>
            <a:endParaRPr lang="fr-FR" dirty="0"/>
          </a:p>
          <a:p>
            <a:pPr marL="0" indent="0">
              <a:lnSpc>
                <a:spcPct val="120000"/>
              </a:lnSpc>
              <a:buNone/>
            </a:pPr>
            <a:endParaRPr lang="fr-FR" dirty="0"/>
          </a:p>
          <a:p>
            <a:pPr>
              <a:lnSpc>
                <a:spcPct val="120000"/>
              </a:lnSpc>
              <a:buFont typeface="Wingdings" charset="2"/>
              <a:buChar char="§"/>
            </a:pPr>
            <a:endParaRPr lang="fr-FR" dirty="0"/>
          </a:p>
        </p:txBody>
      </p:sp>
    </p:spTree>
    <p:extLst>
      <p:ext uri="{BB962C8B-B14F-4D97-AF65-F5344CB8AC3E}">
        <p14:creationId xmlns:p14="http://schemas.microsoft.com/office/powerpoint/2010/main" val="580136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pPr>
              <a:lnSpc>
                <a:spcPct val="120000"/>
              </a:lnSpc>
              <a:buFont typeface="Wingdings" charset="2"/>
              <a:buChar char="§"/>
            </a:pPr>
            <a:r>
              <a:rPr lang="fr-FR" dirty="0" smtClean="0"/>
              <a:t>Inspection des téguments </a:t>
            </a:r>
            <a:r>
              <a:rPr lang="fr-FR" dirty="0"/>
              <a:t>et des muqueuses à la recherche </a:t>
            </a:r>
            <a:r>
              <a:rPr lang="fr-FR" dirty="0" smtClean="0"/>
              <a:t>de lésions </a:t>
            </a:r>
            <a:r>
              <a:rPr lang="fr-FR" dirty="0"/>
              <a:t>traumatiques: zones de défense et de </a:t>
            </a:r>
            <a:r>
              <a:rPr lang="fr-FR" dirty="0" smtClean="0"/>
              <a:t>«déshabillage </a:t>
            </a:r>
            <a:r>
              <a:rPr lang="fr-FR" dirty="0"/>
              <a:t>», zones de prise </a:t>
            </a:r>
          </a:p>
          <a:p>
            <a:pPr lvl="2">
              <a:lnSpc>
                <a:spcPct val="80000"/>
              </a:lnSpc>
            </a:pPr>
            <a:r>
              <a:rPr lang="fr-CA" dirty="0"/>
              <a:t>rougeurs aux poignets</a:t>
            </a:r>
          </a:p>
          <a:p>
            <a:pPr lvl="2">
              <a:lnSpc>
                <a:spcPct val="80000"/>
              </a:lnSpc>
            </a:pPr>
            <a:r>
              <a:rPr lang="fr-CA" dirty="0"/>
              <a:t>marques d’empoignade aux bras</a:t>
            </a:r>
          </a:p>
          <a:p>
            <a:pPr lvl="2">
              <a:lnSpc>
                <a:spcPct val="80000"/>
              </a:lnSpc>
            </a:pPr>
            <a:r>
              <a:rPr lang="fr-CA" dirty="0"/>
              <a:t>ecchymoses aux cuisses</a:t>
            </a:r>
          </a:p>
          <a:p>
            <a:pPr lvl="2">
              <a:lnSpc>
                <a:spcPct val="80000"/>
              </a:lnSpc>
            </a:pPr>
            <a:r>
              <a:rPr lang="fr-CA" dirty="0"/>
              <a:t>pétéchies au cou, aux seins</a:t>
            </a:r>
          </a:p>
          <a:p>
            <a:pPr lvl="2">
              <a:lnSpc>
                <a:spcPct val="80000"/>
              </a:lnSpc>
            </a:pPr>
            <a:r>
              <a:rPr lang="fr-CA" dirty="0"/>
              <a:t>morsures	</a:t>
            </a:r>
          </a:p>
          <a:p>
            <a:pPr marL="0" indent="0">
              <a:lnSpc>
                <a:spcPct val="90000"/>
              </a:lnSpc>
              <a:buNone/>
            </a:pPr>
            <a:endParaRPr lang="fr-CA" dirty="0" smtClean="0"/>
          </a:p>
          <a:p>
            <a:pPr marL="914400" lvl="2" indent="0">
              <a:lnSpc>
                <a:spcPct val="9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601570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pPr>
              <a:lnSpc>
                <a:spcPct val="120000"/>
              </a:lnSpc>
              <a:buFont typeface="Wingdings" charset="2"/>
              <a:buChar char="§"/>
            </a:pPr>
            <a:r>
              <a:rPr lang="fr-CA" dirty="0" smtClean="0"/>
              <a:t>Chez </a:t>
            </a:r>
            <a:r>
              <a:rPr lang="fr-CA" dirty="0"/>
              <a:t>l’enfant rechercher d’autres formes de maltraitance (mauvais traitements physiques, négligence)</a:t>
            </a:r>
          </a:p>
          <a:p>
            <a:pPr marL="0" indent="0">
              <a:lnSpc>
                <a:spcPct val="90000"/>
              </a:lnSpc>
              <a:buNone/>
            </a:pPr>
            <a:endParaRPr lang="fr-CA" dirty="0" smtClean="0"/>
          </a:p>
          <a:p>
            <a:pPr marL="914400" lvl="2" indent="0">
              <a:lnSpc>
                <a:spcPct val="9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graphicFrame>
        <p:nvGraphicFramePr>
          <p:cNvPr id="4" name="Object 1024"/>
          <p:cNvGraphicFramePr>
            <a:graphicFrameLocks noChangeAspect="1"/>
          </p:cNvGraphicFramePr>
          <p:nvPr>
            <p:extLst>
              <p:ext uri="{D42A27DB-BD31-4B8C-83A1-F6EECF244321}">
                <p14:modId xmlns:p14="http://schemas.microsoft.com/office/powerpoint/2010/main" val="1054515866"/>
              </p:ext>
            </p:extLst>
          </p:nvPr>
        </p:nvGraphicFramePr>
        <p:xfrm>
          <a:off x="6733340" y="4267200"/>
          <a:ext cx="2405063" cy="2590800"/>
        </p:xfrm>
        <a:graphic>
          <a:graphicData uri="http://schemas.openxmlformats.org/presentationml/2006/ole">
            <mc:AlternateContent xmlns:mc="http://schemas.openxmlformats.org/markup-compatibility/2006">
              <mc:Choice xmlns:v="urn:schemas-microsoft-com:vml" Requires="v">
                <p:oleObj spid="_x0000_s2095" name="Clip" r:id="rId3" imgW="2063880" imgH="2222640" progId="MS_ClipArt_Gallery.2">
                  <p:embed/>
                </p:oleObj>
              </mc:Choice>
              <mc:Fallback>
                <p:oleObj name="Clip" r:id="rId3" imgW="2063880" imgH="222264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340" y="4267200"/>
                        <a:ext cx="24050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8565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r>
              <a:rPr lang="fr-FR" dirty="0" smtClean="0"/>
              <a:t>Position: gynécologique, grenouille chez l’enfant</a:t>
            </a:r>
            <a:endParaRPr lang="fr-FR" dirty="0"/>
          </a:p>
          <a:p>
            <a:pPr>
              <a:buFont typeface="Wingdings" charset="2"/>
              <a:buChar char="§"/>
            </a:pPr>
            <a:r>
              <a:rPr lang="fr-FR" dirty="0"/>
              <a:t>Techniques:</a:t>
            </a:r>
          </a:p>
          <a:p>
            <a:pPr marL="0" indent="0">
              <a:buNone/>
            </a:pPr>
            <a:r>
              <a:rPr lang="fr-FR" dirty="0"/>
              <a:t>   - </a:t>
            </a:r>
            <a:r>
              <a:rPr lang="fr-CA" dirty="0"/>
              <a:t>séparation des grandes lèvres</a:t>
            </a:r>
          </a:p>
          <a:p>
            <a:pPr marL="0" indent="0">
              <a:buNone/>
            </a:pPr>
            <a:r>
              <a:rPr lang="fr-CA" dirty="0"/>
              <a:t>   - traction des grandes lèvres</a:t>
            </a:r>
          </a:p>
          <a:p>
            <a:pPr marL="0" indent="0">
              <a:buNone/>
            </a:pPr>
            <a:r>
              <a:rPr lang="fr-CA" dirty="0"/>
              <a:t>   - utilisation d’un coton-tige </a:t>
            </a:r>
          </a:p>
          <a:p>
            <a:pPr marL="0" indent="0">
              <a:buNone/>
            </a:pPr>
            <a:r>
              <a:rPr lang="fr-CA" dirty="0"/>
              <a:t>   </a:t>
            </a:r>
            <a:r>
              <a:rPr lang="fr-CA" dirty="0">
                <a:solidFill>
                  <a:srgbClr val="FF0000"/>
                </a:solidFill>
              </a:rPr>
              <a:t>- épreuve à la sonde à éviter</a:t>
            </a:r>
            <a:endParaRPr lang="fr-FR" dirty="0">
              <a:solidFill>
                <a:srgbClr val="FF0000"/>
              </a:solidFill>
            </a:endParaRPr>
          </a:p>
          <a:p>
            <a:pPr marL="0" indent="0">
              <a:lnSpc>
                <a:spcPct val="90000"/>
              </a:lnSpc>
              <a:buNone/>
            </a:pPr>
            <a:endParaRPr lang="fr-CA" dirty="0" smtClean="0"/>
          </a:p>
          <a:p>
            <a:pPr marL="914400" lvl="2" indent="0">
              <a:lnSpc>
                <a:spcPct val="9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pic>
        <p:nvPicPr>
          <p:cNvPr id="5" name="Picture 3" descr="grenouille"/>
          <p:cNvPicPr>
            <a:picLocks noChangeAspect="1" noChangeArrowheads="1"/>
          </p:cNvPicPr>
          <p:nvPr/>
        </p:nvPicPr>
        <p:blipFill>
          <a:blip r:embed="rId2" cstate="print"/>
          <a:srcRect/>
          <a:stretch>
            <a:fillRect/>
          </a:stretch>
        </p:blipFill>
        <p:spPr bwMode="auto">
          <a:xfrm>
            <a:off x="6177730" y="3717032"/>
            <a:ext cx="2937007" cy="3140967"/>
          </a:xfrm>
          <a:prstGeom prst="rect">
            <a:avLst/>
          </a:prstGeom>
          <a:noFill/>
          <a:ln w="9525">
            <a:noFill/>
            <a:miter lim="800000"/>
            <a:headEnd/>
            <a:tailEnd/>
          </a:ln>
          <a:effectLst/>
        </p:spPr>
      </p:pic>
    </p:spTree>
    <p:extLst>
      <p:ext uri="{BB962C8B-B14F-4D97-AF65-F5344CB8AC3E}">
        <p14:creationId xmlns:p14="http://schemas.microsoft.com/office/powerpoint/2010/main" val="4050950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pPr>
              <a:buFont typeface="Wingdings" charset="2"/>
              <a:buChar char="§"/>
            </a:pPr>
            <a:r>
              <a:rPr lang="fr-FR" dirty="0" smtClean="0"/>
              <a:t>C</a:t>
            </a:r>
            <a:r>
              <a:rPr lang="fr-CA" dirty="0" err="1" smtClean="0"/>
              <a:t>hez</a:t>
            </a:r>
            <a:r>
              <a:rPr lang="fr-CA" dirty="0" smtClean="0"/>
              <a:t> </a:t>
            </a:r>
            <a:r>
              <a:rPr lang="fr-CA" dirty="0"/>
              <a:t>la fille </a:t>
            </a:r>
            <a:r>
              <a:rPr lang="fr-CA" dirty="0" err="1"/>
              <a:t>prépubère</a:t>
            </a:r>
            <a:r>
              <a:rPr lang="fr-CA" dirty="0"/>
              <a:t>, examen </a:t>
            </a:r>
            <a:r>
              <a:rPr lang="fr-CA" dirty="0">
                <a:solidFill>
                  <a:srgbClr val="33CCFF"/>
                </a:solidFill>
              </a:rPr>
              <a:t>externe</a:t>
            </a:r>
            <a:r>
              <a:rPr lang="fr-CA" dirty="0">
                <a:solidFill>
                  <a:srgbClr val="0099CC"/>
                </a:solidFill>
              </a:rPr>
              <a:t> </a:t>
            </a:r>
            <a:r>
              <a:rPr lang="fr-CA" dirty="0"/>
              <a:t>seulement</a:t>
            </a:r>
          </a:p>
          <a:p>
            <a:pPr lvl="2">
              <a:buClr>
                <a:srgbClr val="FFCC00"/>
              </a:buClr>
              <a:buSzPct val="55000"/>
              <a:buFont typeface="Wingdings" pitchFamily="2" charset="2"/>
              <a:buChar char="Ø"/>
            </a:pPr>
            <a:r>
              <a:rPr lang="fr-CA" dirty="0">
                <a:solidFill>
                  <a:srgbClr val="FF0066"/>
                </a:solidFill>
              </a:rPr>
              <a:t>pas</a:t>
            </a:r>
            <a:r>
              <a:rPr lang="fr-CA" dirty="0"/>
              <a:t> de spéculum  </a:t>
            </a:r>
          </a:p>
          <a:p>
            <a:pPr lvl="2">
              <a:buClr>
                <a:srgbClr val="FFCC00"/>
              </a:buClr>
              <a:buSzPct val="55000"/>
              <a:buFont typeface="Wingdings" pitchFamily="2" charset="2"/>
              <a:buChar char="Ø"/>
            </a:pPr>
            <a:r>
              <a:rPr lang="fr-CA" dirty="0">
                <a:solidFill>
                  <a:srgbClr val="FF0066"/>
                </a:solidFill>
              </a:rPr>
              <a:t>pas</a:t>
            </a:r>
            <a:r>
              <a:rPr lang="fr-CA" dirty="0"/>
              <a:t> de toucher vaginal</a:t>
            </a:r>
          </a:p>
          <a:p>
            <a:pPr lvl="2">
              <a:buClr>
                <a:srgbClr val="FFCC00"/>
              </a:buClr>
              <a:buSzPct val="55000"/>
              <a:buFont typeface="Wingdings" pitchFamily="2" charset="2"/>
              <a:buChar char="Ø"/>
            </a:pPr>
            <a:r>
              <a:rPr lang="fr-CA" dirty="0">
                <a:solidFill>
                  <a:srgbClr val="FF0066"/>
                </a:solidFill>
              </a:rPr>
              <a:t>pas </a:t>
            </a:r>
            <a:r>
              <a:rPr lang="fr-CA" dirty="0"/>
              <a:t>de toucher rectal</a:t>
            </a:r>
          </a:p>
          <a:p>
            <a:pPr marL="0" indent="0">
              <a:lnSpc>
                <a:spcPct val="90000"/>
              </a:lnSpc>
              <a:buNone/>
            </a:pPr>
            <a:endParaRPr lang="fr-CA" dirty="0" smtClean="0"/>
          </a:p>
          <a:p>
            <a:pPr marL="914400" lvl="2" indent="0">
              <a:lnSpc>
                <a:spcPct val="9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pic>
        <p:nvPicPr>
          <p:cNvPr id="10" name="Picture 1028" descr="dansereau-09"/>
          <p:cNvPicPr>
            <a:picLocks noChangeAspect="1" noChangeArrowheads="1"/>
          </p:cNvPicPr>
          <p:nvPr/>
        </p:nvPicPr>
        <p:blipFill>
          <a:blip r:embed="rId2" cstate="print">
            <a:lum contrast="6000"/>
          </a:blip>
          <a:srcRect r="34427" b="63333"/>
          <a:stretch>
            <a:fillRect/>
          </a:stretch>
        </p:blipFill>
        <p:spPr bwMode="auto">
          <a:xfrm>
            <a:off x="6080555" y="4149080"/>
            <a:ext cx="3048000" cy="2514600"/>
          </a:xfrm>
          <a:prstGeom prst="rect">
            <a:avLst/>
          </a:prstGeom>
          <a:noFill/>
        </p:spPr>
      </p:pic>
    </p:spTree>
    <p:extLst>
      <p:ext uri="{BB962C8B-B14F-4D97-AF65-F5344CB8AC3E}">
        <p14:creationId xmlns:p14="http://schemas.microsoft.com/office/powerpoint/2010/main" val="255022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748464" cy="4724400"/>
          </a:xfrm>
        </p:spPr>
        <p:txBody>
          <a:bodyPr/>
          <a:lstStyle/>
          <a:p>
            <a:pPr marL="0" indent="0">
              <a:buNone/>
            </a:pPr>
            <a:r>
              <a:rPr lang="fr-CA" dirty="0" smtClean="0"/>
              <a:t>Types d’activité: </a:t>
            </a:r>
          </a:p>
          <a:p>
            <a:pPr marL="0" indent="0">
              <a:buNone/>
            </a:pPr>
            <a:r>
              <a:rPr lang="fr-CA" dirty="0" smtClean="0"/>
              <a:t>   - exhibitionnisme</a:t>
            </a:r>
            <a:r>
              <a:rPr lang="fr-CA" dirty="0"/>
              <a:t>, visionnement ou production </a:t>
            </a:r>
            <a:r>
              <a:rPr lang="fr-CA" dirty="0" smtClean="0"/>
              <a:t>de</a:t>
            </a:r>
          </a:p>
          <a:p>
            <a:pPr marL="0" indent="0">
              <a:buNone/>
            </a:pPr>
            <a:r>
              <a:rPr lang="fr-CA" dirty="0"/>
              <a:t> </a:t>
            </a:r>
            <a:r>
              <a:rPr lang="fr-CA" dirty="0" smtClean="0"/>
              <a:t>    matériel pornographique, </a:t>
            </a:r>
          </a:p>
          <a:p>
            <a:pPr marL="0" indent="0">
              <a:buNone/>
            </a:pPr>
            <a:r>
              <a:rPr lang="fr-CA" dirty="0"/>
              <a:t> </a:t>
            </a:r>
            <a:r>
              <a:rPr lang="fr-CA" dirty="0" smtClean="0"/>
              <a:t>  - baisers</a:t>
            </a:r>
            <a:r>
              <a:rPr lang="fr-CA" dirty="0"/>
              <a:t>, attouchements, </a:t>
            </a:r>
            <a:r>
              <a:rPr lang="fr-CA" dirty="0" smtClean="0"/>
              <a:t>masturbation</a:t>
            </a:r>
          </a:p>
          <a:p>
            <a:pPr marL="0" indent="0">
              <a:buNone/>
            </a:pPr>
            <a:r>
              <a:rPr lang="fr-CA" dirty="0"/>
              <a:t> </a:t>
            </a:r>
            <a:r>
              <a:rPr lang="fr-CA" dirty="0" smtClean="0"/>
              <a:t>    réciproque</a:t>
            </a:r>
          </a:p>
          <a:p>
            <a:pPr marL="0" indent="0">
              <a:buNone/>
            </a:pPr>
            <a:r>
              <a:rPr lang="fr-CA" dirty="0"/>
              <a:t> </a:t>
            </a:r>
            <a:r>
              <a:rPr lang="fr-CA" dirty="0" smtClean="0"/>
              <a:t>  - contact </a:t>
            </a:r>
            <a:r>
              <a:rPr lang="fr-CA" dirty="0"/>
              <a:t>oral-génital ou oral-</a:t>
            </a:r>
            <a:r>
              <a:rPr lang="fr-CA" dirty="0" smtClean="0"/>
              <a:t>anal</a:t>
            </a:r>
          </a:p>
          <a:p>
            <a:pPr marL="0" indent="0">
              <a:buNone/>
            </a:pPr>
            <a:r>
              <a:rPr lang="fr-CA" dirty="0"/>
              <a:t> </a:t>
            </a:r>
            <a:r>
              <a:rPr lang="fr-CA" dirty="0" smtClean="0"/>
              <a:t>  - tentatives </a:t>
            </a:r>
            <a:r>
              <a:rPr lang="fr-CA" dirty="0"/>
              <a:t>de pénétration anale ou génitale </a:t>
            </a:r>
            <a:r>
              <a:rPr lang="fr-CA" dirty="0" smtClean="0"/>
              <a:t>avec</a:t>
            </a:r>
          </a:p>
          <a:p>
            <a:pPr marL="0" indent="0">
              <a:buNone/>
            </a:pPr>
            <a:r>
              <a:rPr lang="fr-CA" dirty="0"/>
              <a:t> </a:t>
            </a:r>
            <a:r>
              <a:rPr lang="fr-CA" dirty="0" smtClean="0"/>
              <a:t>    des objets</a:t>
            </a:r>
          </a:p>
          <a:p>
            <a:pPr marL="0" indent="0">
              <a:buNone/>
            </a:pPr>
            <a:r>
              <a:rPr lang="fr-CA" dirty="0" smtClean="0"/>
              <a:t>   - contact </a:t>
            </a:r>
            <a:r>
              <a:rPr lang="fr-CA" dirty="0"/>
              <a:t>génital-génital ou génital-anal</a:t>
            </a: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280889721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pPr>
              <a:buFont typeface="Wingdings" charset="2"/>
              <a:buChar char="§"/>
            </a:pPr>
            <a:r>
              <a:rPr lang="fr-FR" dirty="0" smtClean="0"/>
              <a:t>chez </a:t>
            </a:r>
            <a:r>
              <a:rPr lang="fr-FR" dirty="0"/>
              <a:t>la femme en </a:t>
            </a:r>
            <a:r>
              <a:rPr lang="fr-FR" dirty="0" smtClean="0"/>
              <a:t>activité génital: examen au</a:t>
            </a:r>
          </a:p>
          <a:p>
            <a:pPr marL="0" indent="0">
              <a:buNone/>
            </a:pPr>
            <a:r>
              <a:rPr lang="fr-FR" dirty="0" smtClean="0"/>
              <a:t>spéculum  </a:t>
            </a:r>
            <a:r>
              <a:rPr lang="fr-FR" dirty="0"/>
              <a:t>permet d’</a:t>
            </a:r>
            <a:r>
              <a:rPr lang="fr-FR" dirty="0" err="1"/>
              <a:t>apprécier</a:t>
            </a:r>
            <a:r>
              <a:rPr lang="fr-FR" dirty="0"/>
              <a:t> l’</a:t>
            </a:r>
            <a:r>
              <a:rPr lang="fr-FR" dirty="0" err="1"/>
              <a:t>état</a:t>
            </a:r>
            <a:r>
              <a:rPr lang="fr-FR" dirty="0"/>
              <a:t> des </a:t>
            </a:r>
            <a:r>
              <a:rPr lang="fr-FR" dirty="0" smtClean="0"/>
              <a:t>parois vaginales </a:t>
            </a:r>
            <a:r>
              <a:rPr lang="fr-FR" dirty="0"/>
              <a:t>et du col et de réaliser </a:t>
            </a:r>
            <a:r>
              <a:rPr lang="fr-FR" dirty="0" smtClean="0"/>
              <a:t>les prélèvements </a:t>
            </a:r>
            <a:endParaRPr lang="fr-FR" dirty="0"/>
          </a:p>
          <a:p>
            <a:pPr marL="914400" lvl="2" indent="0">
              <a:lnSpc>
                <a:spcPct val="9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pic>
        <p:nvPicPr>
          <p:cNvPr id="6" name="Picture 4" descr="Speculum"/>
          <p:cNvPicPr>
            <a:picLocks noChangeAspect="1" noChangeArrowheads="1"/>
          </p:cNvPicPr>
          <p:nvPr/>
        </p:nvPicPr>
        <p:blipFill>
          <a:blip r:embed="rId2" cstate="print"/>
          <a:srcRect/>
          <a:stretch>
            <a:fillRect/>
          </a:stretch>
        </p:blipFill>
        <p:spPr bwMode="auto">
          <a:xfrm>
            <a:off x="6012160" y="4332196"/>
            <a:ext cx="3095848" cy="2513227"/>
          </a:xfrm>
          <a:prstGeom prst="rect">
            <a:avLst/>
          </a:prstGeom>
          <a:noFill/>
        </p:spPr>
      </p:pic>
    </p:spTree>
    <p:extLst>
      <p:ext uri="{BB962C8B-B14F-4D97-AF65-F5344CB8AC3E}">
        <p14:creationId xmlns:p14="http://schemas.microsoft.com/office/powerpoint/2010/main" val="291618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pPr>
              <a:buFont typeface="Wingdings" charset="2"/>
              <a:buChar char="§"/>
            </a:pPr>
            <a:r>
              <a:rPr lang="fr-CA" dirty="0" smtClean="0">
                <a:cs typeface="Times New Roman" pitchFamily="18" charset="0"/>
              </a:rPr>
              <a:t>Examen de l’hymen</a:t>
            </a:r>
          </a:p>
          <a:p>
            <a:pPr marL="0" indent="0">
              <a:buNone/>
            </a:pPr>
            <a:r>
              <a:rPr lang="fr-CA" dirty="0" smtClean="0">
                <a:cs typeface="Times New Roman" pitchFamily="18" charset="0"/>
              </a:rPr>
              <a:t>   -</a:t>
            </a:r>
            <a:r>
              <a:rPr lang="fr-CA" dirty="0" err="1"/>
              <a:t>l’hymen</a:t>
            </a:r>
            <a:r>
              <a:rPr lang="fr-CA" dirty="0"/>
              <a:t> est d’emblée « perforé </a:t>
            </a:r>
            <a:r>
              <a:rPr lang="fr-CA" dirty="0" smtClean="0"/>
              <a:t>»</a:t>
            </a:r>
          </a:p>
          <a:p>
            <a:pPr marL="0" indent="0">
              <a:buNone/>
            </a:pPr>
            <a:r>
              <a:rPr lang="fr-CA" dirty="0" smtClean="0">
                <a:cs typeface="Times New Roman" pitchFamily="18" charset="0"/>
              </a:rPr>
              <a:t>   -</a:t>
            </a:r>
            <a:r>
              <a:rPr lang="fr-CA" dirty="0"/>
              <a:t>Grande variabilité de l’orifice hyménal et </a:t>
            </a:r>
            <a:r>
              <a:rPr lang="fr-CA" dirty="0" smtClean="0"/>
              <a:t>de</a:t>
            </a:r>
          </a:p>
          <a:p>
            <a:pPr marL="0" indent="0">
              <a:buNone/>
            </a:pPr>
            <a:r>
              <a:rPr lang="fr-CA" dirty="0"/>
              <a:t> </a:t>
            </a:r>
            <a:r>
              <a:rPr lang="fr-CA" dirty="0" smtClean="0"/>
              <a:t>   l’épaisseur </a:t>
            </a:r>
            <a:r>
              <a:rPr lang="fr-CA" dirty="0"/>
              <a:t>des </a:t>
            </a:r>
            <a:r>
              <a:rPr lang="fr-CA" dirty="0" smtClean="0"/>
              <a:t>bords</a:t>
            </a:r>
          </a:p>
          <a:p>
            <a:pPr marL="0" indent="0">
              <a:buNone/>
            </a:pPr>
            <a:r>
              <a:rPr lang="fr-CA" dirty="0" smtClean="0"/>
              <a:t>ne </a:t>
            </a:r>
            <a:r>
              <a:rPr lang="fr-CA" dirty="0"/>
              <a:t>pas être impressionné par un hymen « béant »</a:t>
            </a:r>
          </a:p>
          <a:p>
            <a:pPr marL="0" indent="0">
              <a:buNone/>
            </a:pPr>
            <a:endParaRPr lang="fr-CA" dirty="0" smtClean="0">
              <a:cs typeface="Times New Roman" pitchFamily="18" charset="0"/>
            </a:endParaRPr>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pic>
        <p:nvPicPr>
          <p:cNvPr id="5" name="Picture 6" descr="audrey-anne lacasse_12"/>
          <p:cNvPicPr>
            <a:picLocks noChangeAspect="1" noChangeArrowheads="1"/>
          </p:cNvPicPr>
          <p:nvPr/>
        </p:nvPicPr>
        <p:blipFill>
          <a:blip r:embed="rId2" cstate="print"/>
          <a:srcRect/>
          <a:stretch>
            <a:fillRect/>
          </a:stretch>
        </p:blipFill>
        <p:spPr bwMode="auto">
          <a:xfrm>
            <a:off x="6959757" y="5031178"/>
            <a:ext cx="2184243" cy="1826822"/>
          </a:xfrm>
          <a:prstGeom prst="rect">
            <a:avLst/>
          </a:prstGeom>
          <a:noFill/>
          <a:ln w="9525">
            <a:noFill/>
            <a:miter lim="800000"/>
            <a:headEnd/>
            <a:tailEnd/>
          </a:ln>
        </p:spPr>
      </p:pic>
    </p:spTree>
    <p:extLst>
      <p:ext uri="{BB962C8B-B14F-4D97-AF65-F5344CB8AC3E}">
        <p14:creationId xmlns:p14="http://schemas.microsoft.com/office/powerpoint/2010/main" val="2350289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pic>
        <p:nvPicPr>
          <p:cNvPr id="2" name="Image 1"/>
          <p:cNvPicPr>
            <a:picLocks noChangeAspect="1"/>
          </p:cNvPicPr>
          <p:nvPr/>
        </p:nvPicPr>
        <p:blipFill>
          <a:blip r:embed="rId2"/>
          <a:stretch>
            <a:fillRect/>
          </a:stretch>
        </p:blipFill>
        <p:spPr>
          <a:xfrm>
            <a:off x="2489200" y="0"/>
            <a:ext cx="4152025" cy="6858000"/>
          </a:xfrm>
          <a:prstGeom prst="rect">
            <a:avLst/>
          </a:prstGeom>
        </p:spPr>
      </p:pic>
    </p:spTree>
    <p:extLst>
      <p:ext uri="{BB962C8B-B14F-4D97-AF65-F5344CB8AC3E}">
        <p14:creationId xmlns:p14="http://schemas.microsoft.com/office/powerpoint/2010/main" val="1918435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pPr>
              <a:buFont typeface="Wingdings" charset="2"/>
              <a:buChar char="§"/>
            </a:pPr>
            <a:r>
              <a:rPr lang="fr-CA" dirty="0" smtClean="0">
                <a:cs typeface="Times New Roman" pitchFamily="18" charset="0"/>
              </a:rPr>
              <a:t>mesures </a:t>
            </a:r>
            <a:r>
              <a:rPr lang="fr-CA" dirty="0">
                <a:cs typeface="Times New Roman" pitchFamily="18" charset="0"/>
              </a:rPr>
              <a:t>hyménales difficiles et </a:t>
            </a:r>
            <a:r>
              <a:rPr lang="fr-CA" dirty="0" smtClean="0">
                <a:cs typeface="Times New Roman" pitchFamily="18" charset="0"/>
              </a:rPr>
              <a:t>rarement utiles </a:t>
            </a:r>
            <a:r>
              <a:rPr lang="fr-CA" dirty="0">
                <a:cs typeface="Times New Roman" pitchFamily="18" charset="0"/>
              </a:rPr>
              <a:t>comme </a:t>
            </a:r>
            <a:r>
              <a:rPr lang="fr-CA" dirty="0" smtClean="0">
                <a:cs typeface="Times New Roman" pitchFamily="18" charset="0"/>
              </a:rPr>
              <a:t>outil diagnostique</a:t>
            </a:r>
            <a:endParaRPr lang="fr-CA" dirty="0">
              <a:cs typeface="Times New Roman" pitchFamily="18" charset="0"/>
            </a:endParaRPr>
          </a:p>
          <a:p>
            <a:pPr marL="0" indent="0">
              <a:lnSpc>
                <a:spcPct val="130000"/>
              </a:lnSpc>
              <a:buNone/>
            </a:pPr>
            <a:r>
              <a:rPr lang="fr-CA" dirty="0">
                <a:solidFill>
                  <a:srgbClr val="33CCFF"/>
                </a:solidFill>
                <a:cs typeface="Times New Roman" pitchFamily="18" charset="0"/>
              </a:rPr>
              <a:t>   - tissu hyménal &lt;1.0 mm à 6h : 100% spécificité</a:t>
            </a:r>
          </a:p>
          <a:p>
            <a:pPr marL="0" indent="0">
              <a:lnSpc>
                <a:spcPct val="130000"/>
              </a:lnSpc>
              <a:buNone/>
            </a:pPr>
            <a:r>
              <a:rPr lang="fr-CA" dirty="0">
                <a:solidFill>
                  <a:srgbClr val="33CCFF"/>
                </a:solidFill>
                <a:cs typeface="Times New Roman" pitchFamily="18" charset="0"/>
              </a:rPr>
              <a:t>     mais très rare (2% seulement des AS)</a:t>
            </a:r>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3651531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3" name="Rectangle 2051"/>
          <p:cNvSpPr>
            <a:spLocks noGrp="1" noChangeArrowheads="1"/>
          </p:cNvSpPr>
          <p:nvPr>
            <p:ph type="body" idx="1"/>
          </p:nvPr>
        </p:nvSpPr>
        <p:spPr>
          <a:xfrm>
            <a:off x="323528" y="188640"/>
            <a:ext cx="8676456" cy="1512168"/>
          </a:xfrm>
        </p:spPr>
        <p:txBody>
          <a:bodyPr/>
          <a:lstStyle/>
          <a:p>
            <a:pPr marL="0" indent="0">
              <a:buNone/>
            </a:pPr>
            <a:r>
              <a:rPr lang="en-US" i="1" dirty="0"/>
              <a:t>Source : De Slaughter L., Brown CRV. : Cervical findings in rape victims, Am J Ob </a:t>
            </a:r>
            <a:r>
              <a:rPr lang="en-US" i="1" dirty="0" err="1"/>
              <a:t>Gyn</a:t>
            </a:r>
            <a:r>
              <a:rPr lang="en-US" i="1" dirty="0"/>
              <a:t> 164 : 528, 1991 </a:t>
            </a:r>
            <a:endParaRPr lang="en-US" dirty="0"/>
          </a:p>
          <a:p>
            <a:pPr marL="0" indent="0">
              <a:buNone/>
            </a:pPr>
            <a:endParaRPr lang="fr-FR" dirty="0" smtClean="0"/>
          </a:p>
          <a:p>
            <a:pPr marL="0" indent="0">
              <a:lnSpc>
                <a:spcPct val="130000"/>
              </a:lnSpc>
              <a:buNone/>
            </a:pPr>
            <a:r>
              <a:rPr lang="fr-FR" dirty="0"/>
              <a:t> </a:t>
            </a:r>
            <a:r>
              <a:rPr lang="fr-FR" dirty="0" smtClean="0"/>
              <a:t>  </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4197812199"/>
              </p:ext>
            </p:extLst>
          </p:nvPr>
        </p:nvGraphicFramePr>
        <p:xfrm>
          <a:off x="0" y="1700806"/>
          <a:ext cx="9144000" cy="5039338"/>
        </p:xfrm>
        <a:graphic>
          <a:graphicData uri="http://schemas.openxmlformats.org/drawingml/2006/table">
            <a:tbl>
              <a:tblPr firstRow="1" bandRow="1">
                <a:tableStyleId>{5C22544A-7EE6-4342-B048-85BDC9FD1C3A}</a:tableStyleId>
              </a:tblPr>
              <a:tblGrid>
                <a:gridCol w="3954162"/>
                <a:gridCol w="2141838"/>
                <a:gridCol w="3048000"/>
              </a:tblGrid>
              <a:tr h="722693">
                <a:tc>
                  <a:txBody>
                    <a:bodyPr/>
                    <a:lstStyle/>
                    <a:p>
                      <a:r>
                        <a:rPr lang="fr-FR" dirty="0" smtClean="0"/>
                        <a:t>site</a:t>
                      </a:r>
                      <a:endParaRPr lang="fr-FR" dirty="0"/>
                    </a:p>
                  </a:txBody>
                  <a:tcPr>
                    <a:noFill/>
                  </a:tcPr>
                </a:tc>
                <a:tc>
                  <a:txBody>
                    <a:bodyPr/>
                    <a:lstStyle/>
                    <a:p>
                      <a:r>
                        <a:rPr lang="fr-FR" dirty="0" smtClean="0"/>
                        <a:t>Incidence des lésions</a:t>
                      </a:r>
                      <a:endParaRPr lang="fr-FR" dirty="0"/>
                    </a:p>
                  </a:txBody>
                  <a:tcPr>
                    <a:noFill/>
                  </a:tcPr>
                </a:tc>
                <a:tc>
                  <a:txBody>
                    <a:bodyPr/>
                    <a:lstStyle/>
                    <a:p>
                      <a:r>
                        <a:rPr lang="fr-FR" dirty="0" smtClean="0"/>
                        <a:t>Type de lésion</a:t>
                      </a:r>
                      <a:endParaRPr lang="fr-FR" dirty="0"/>
                    </a:p>
                  </a:txBody>
                  <a:tcPr>
                    <a:noFill/>
                  </a:tcPr>
                </a:tc>
              </a:tr>
              <a:tr h="722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rgbClr val="FF0000"/>
                          </a:solidFill>
                          <a:effectLst/>
                          <a:latin typeface="+mn-lt"/>
                          <a:ea typeface="+mn-ea"/>
                          <a:cs typeface="+mn-cs"/>
                        </a:rPr>
                        <a:t>Fourchette postérieure </a:t>
                      </a:r>
                      <a:endParaRPr lang="fr-FR" dirty="0" smtClean="0">
                        <a:solidFill>
                          <a:srgbClr val="FF0000"/>
                        </a:solidFill>
                      </a:endParaRPr>
                    </a:p>
                    <a:p>
                      <a:endParaRPr lang="fr-FR" dirty="0">
                        <a:solidFill>
                          <a:srgbClr val="FF0000"/>
                        </a:solidFill>
                      </a:endParaRPr>
                    </a:p>
                  </a:txBody>
                  <a:tcPr>
                    <a:noFill/>
                  </a:tcPr>
                </a:tc>
                <a:tc>
                  <a:txBody>
                    <a:bodyPr/>
                    <a:lstStyle/>
                    <a:p>
                      <a:r>
                        <a:rPr lang="fr-FR" dirty="0" smtClean="0"/>
                        <a:t>70%</a:t>
                      </a:r>
                      <a:endParaRPr lang="fr-FR" dirty="0"/>
                    </a:p>
                  </a:txBody>
                  <a:tcPr>
                    <a:noFill/>
                  </a:tcPr>
                </a:tc>
                <a:tc>
                  <a:txBody>
                    <a:bodyPr/>
                    <a:lstStyle/>
                    <a:p>
                      <a:r>
                        <a:rPr lang="fr-FR" dirty="0" smtClean="0"/>
                        <a:t>Lacération, abrasion</a:t>
                      </a:r>
                      <a:endParaRPr lang="fr-FR" dirty="0"/>
                    </a:p>
                  </a:txBody>
                  <a:tcPr>
                    <a:noFill/>
                  </a:tcPr>
                </a:tc>
              </a:tr>
              <a:tr h="449244">
                <a:tc>
                  <a:txBody>
                    <a:bodyPr/>
                    <a:lstStyle/>
                    <a:p>
                      <a:r>
                        <a:rPr lang="fr-FR" dirty="0" smtClean="0">
                          <a:solidFill>
                            <a:srgbClr val="FF0000"/>
                          </a:solidFill>
                        </a:rPr>
                        <a:t>Petites lèvres</a:t>
                      </a:r>
                      <a:endParaRPr lang="fr-FR" dirty="0">
                        <a:solidFill>
                          <a:srgbClr val="FF0000"/>
                        </a:solidFill>
                      </a:endParaRPr>
                    </a:p>
                  </a:txBody>
                  <a:tcPr>
                    <a:noFill/>
                  </a:tcPr>
                </a:tc>
                <a:tc>
                  <a:txBody>
                    <a:bodyPr/>
                    <a:lstStyle/>
                    <a:p>
                      <a:r>
                        <a:rPr lang="fr-FR" dirty="0" smtClean="0"/>
                        <a:t>53%</a:t>
                      </a:r>
                      <a:endParaRPr lang="fr-FR" dirty="0"/>
                    </a:p>
                  </a:txBody>
                  <a:tcPr>
                    <a:noFill/>
                  </a:tcPr>
                </a:tc>
                <a:tc>
                  <a:txBody>
                    <a:bodyPr/>
                    <a:lstStyle/>
                    <a:p>
                      <a:r>
                        <a:rPr lang="fr-FR" dirty="0" smtClean="0"/>
                        <a:t>Abrasion, ecchymose</a:t>
                      </a:r>
                      <a:endParaRPr lang="fr-FR" dirty="0"/>
                    </a:p>
                  </a:txBody>
                  <a:tcPr>
                    <a:noFill/>
                  </a:tcPr>
                </a:tc>
              </a:tr>
              <a:tr h="449244">
                <a:tc>
                  <a:txBody>
                    <a:bodyPr/>
                    <a:lstStyle/>
                    <a:p>
                      <a:r>
                        <a:rPr lang="fr-FR" dirty="0" smtClean="0">
                          <a:solidFill>
                            <a:srgbClr val="FF0000"/>
                          </a:solidFill>
                        </a:rPr>
                        <a:t>hymen</a:t>
                      </a:r>
                      <a:endParaRPr lang="fr-FR" dirty="0">
                        <a:solidFill>
                          <a:srgbClr val="FF0000"/>
                        </a:solidFill>
                      </a:endParaRPr>
                    </a:p>
                  </a:txBody>
                  <a:tcPr>
                    <a:noFill/>
                  </a:tcPr>
                </a:tc>
                <a:tc>
                  <a:txBody>
                    <a:bodyPr/>
                    <a:lstStyle/>
                    <a:p>
                      <a:r>
                        <a:rPr lang="fr-FR" dirty="0" smtClean="0"/>
                        <a:t>29%</a:t>
                      </a:r>
                      <a:endParaRPr lang="fr-FR" dirty="0"/>
                    </a:p>
                  </a:txBody>
                  <a:tcPr>
                    <a:noFill/>
                  </a:tcPr>
                </a:tc>
                <a:tc>
                  <a:txBody>
                    <a:bodyPr/>
                    <a:lstStyle/>
                    <a:p>
                      <a:r>
                        <a:rPr lang="fr-FR" dirty="0" smtClean="0"/>
                        <a:t>Ecchymose, lacération</a:t>
                      </a:r>
                    </a:p>
                  </a:txBody>
                  <a:tcPr>
                    <a:noFill/>
                  </a:tcPr>
                </a:tc>
              </a:tr>
              <a:tr h="449244">
                <a:tc>
                  <a:txBody>
                    <a:bodyPr/>
                    <a:lstStyle/>
                    <a:p>
                      <a:r>
                        <a:rPr lang="fr-FR" dirty="0" smtClean="0">
                          <a:solidFill>
                            <a:srgbClr val="FF0000"/>
                          </a:solidFill>
                        </a:rPr>
                        <a:t>Fossettes naviculaires</a:t>
                      </a:r>
                      <a:endParaRPr lang="fr-FR" dirty="0">
                        <a:solidFill>
                          <a:srgbClr val="FF0000"/>
                        </a:solidFill>
                      </a:endParaRPr>
                    </a:p>
                  </a:txBody>
                  <a:tcPr>
                    <a:noFill/>
                  </a:tcPr>
                </a:tc>
                <a:tc>
                  <a:txBody>
                    <a:bodyPr/>
                    <a:lstStyle/>
                    <a:p>
                      <a:r>
                        <a:rPr lang="fr-FR" dirty="0" smtClean="0"/>
                        <a:t>25%</a:t>
                      </a:r>
                      <a:endParaRPr lang="fr-FR" dirty="0"/>
                    </a:p>
                  </a:txBody>
                  <a:tcPr>
                    <a:noFill/>
                  </a:tcPr>
                </a:tc>
                <a:tc>
                  <a:txBody>
                    <a:bodyPr/>
                    <a:lstStyle/>
                    <a:p>
                      <a:r>
                        <a:rPr lang="fr-FR" dirty="0" smtClean="0"/>
                        <a:t>Lacération, abrasion</a:t>
                      </a:r>
                      <a:endParaRPr lang="fr-FR" dirty="0"/>
                    </a:p>
                  </a:txBody>
                  <a:tcPr>
                    <a:noFill/>
                  </a:tcPr>
                </a:tc>
              </a:tr>
              <a:tr h="449244">
                <a:tc>
                  <a:txBody>
                    <a:bodyPr/>
                    <a:lstStyle/>
                    <a:p>
                      <a:r>
                        <a:rPr lang="fr-FR" dirty="0" smtClean="0">
                          <a:solidFill>
                            <a:srgbClr val="FF0000"/>
                          </a:solidFill>
                        </a:rPr>
                        <a:t>col</a:t>
                      </a:r>
                      <a:endParaRPr lang="fr-FR" dirty="0">
                        <a:solidFill>
                          <a:srgbClr val="FF0000"/>
                        </a:solidFill>
                      </a:endParaRPr>
                    </a:p>
                  </a:txBody>
                  <a:tcPr>
                    <a:noFill/>
                  </a:tcPr>
                </a:tc>
                <a:tc>
                  <a:txBody>
                    <a:bodyPr/>
                    <a:lstStyle/>
                    <a:p>
                      <a:r>
                        <a:rPr lang="fr-FR" dirty="0" smtClean="0"/>
                        <a:t>13%</a:t>
                      </a:r>
                      <a:endParaRPr lang="fr-FR" dirty="0"/>
                    </a:p>
                  </a:txBody>
                  <a:tcPr>
                    <a:noFill/>
                  </a:tcPr>
                </a:tc>
                <a:tc>
                  <a:txBody>
                    <a:bodyPr/>
                    <a:lstStyle/>
                    <a:p>
                      <a:r>
                        <a:rPr lang="fr-FR" dirty="0" smtClean="0"/>
                        <a:t>ecchymose</a:t>
                      </a:r>
                      <a:endParaRPr lang="fr-FR" dirty="0"/>
                    </a:p>
                  </a:txBody>
                  <a:tcPr>
                    <a:noFill/>
                  </a:tcPr>
                </a:tc>
              </a:tr>
              <a:tr h="449244">
                <a:tc>
                  <a:txBody>
                    <a:bodyPr/>
                    <a:lstStyle/>
                    <a:p>
                      <a:r>
                        <a:rPr lang="fr-FR" dirty="0" smtClean="0">
                          <a:solidFill>
                            <a:srgbClr val="FF0000"/>
                          </a:solidFill>
                        </a:rPr>
                        <a:t>vagin</a:t>
                      </a:r>
                      <a:endParaRPr lang="fr-FR" dirty="0">
                        <a:solidFill>
                          <a:srgbClr val="FF0000"/>
                        </a:solidFill>
                      </a:endParaRPr>
                    </a:p>
                  </a:txBody>
                  <a:tcPr>
                    <a:noFill/>
                  </a:tcPr>
                </a:tc>
                <a:tc>
                  <a:txBody>
                    <a:bodyPr/>
                    <a:lstStyle/>
                    <a:p>
                      <a:r>
                        <a:rPr lang="fr-FR" dirty="0" smtClean="0"/>
                        <a:t>11%</a:t>
                      </a:r>
                      <a:endParaRPr lang="fr-FR" dirty="0"/>
                    </a:p>
                  </a:txBody>
                  <a:tcPr>
                    <a:noFill/>
                  </a:tcPr>
                </a:tc>
                <a:tc>
                  <a:txBody>
                    <a:bodyPr/>
                    <a:lstStyle/>
                    <a:p>
                      <a:r>
                        <a:rPr lang="fr-FR" dirty="0" smtClean="0"/>
                        <a:t>Lacération, ecchymose</a:t>
                      </a:r>
                      <a:endParaRPr lang="fr-FR" dirty="0"/>
                    </a:p>
                  </a:txBody>
                  <a:tcPr>
                    <a:noFill/>
                  </a:tcPr>
                </a:tc>
              </a:tr>
              <a:tr h="449244">
                <a:tc>
                  <a:txBody>
                    <a:bodyPr/>
                    <a:lstStyle/>
                    <a:p>
                      <a:r>
                        <a:rPr lang="fr-FR" dirty="0" smtClean="0">
                          <a:solidFill>
                            <a:srgbClr val="FF0000"/>
                          </a:solidFill>
                        </a:rPr>
                        <a:t>périnée</a:t>
                      </a:r>
                      <a:endParaRPr lang="fr-FR" dirty="0">
                        <a:solidFill>
                          <a:srgbClr val="FF0000"/>
                        </a:solidFill>
                      </a:endParaRPr>
                    </a:p>
                  </a:txBody>
                  <a:tcPr>
                    <a:noFill/>
                  </a:tcPr>
                </a:tc>
                <a:tc>
                  <a:txBody>
                    <a:bodyPr/>
                    <a:lstStyle/>
                    <a:p>
                      <a:r>
                        <a:rPr lang="fr-FR" dirty="0" smtClean="0"/>
                        <a:t>11%</a:t>
                      </a:r>
                      <a:endParaRPr lang="fr-FR" dirty="0"/>
                    </a:p>
                  </a:txBody>
                  <a:tcPr>
                    <a:noFill/>
                  </a:tcPr>
                </a:tc>
                <a:tc>
                  <a:txBody>
                    <a:bodyPr/>
                    <a:lstStyle/>
                    <a:p>
                      <a:r>
                        <a:rPr lang="fr-FR" dirty="0" smtClean="0"/>
                        <a:t>Lacération, abrasion</a:t>
                      </a:r>
                      <a:endParaRPr lang="fr-FR" dirty="0"/>
                    </a:p>
                  </a:txBody>
                  <a:tcPr>
                    <a:noFill/>
                  </a:tcPr>
                </a:tc>
              </a:tr>
              <a:tr h="449244">
                <a:tc>
                  <a:txBody>
                    <a:bodyPr/>
                    <a:lstStyle/>
                    <a:p>
                      <a:r>
                        <a:rPr lang="fr-FR" dirty="0" smtClean="0">
                          <a:solidFill>
                            <a:srgbClr val="FF0000"/>
                          </a:solidFill>
                        </a:rPr>
                        <a:t>Région péri-</a:t>
                      </a:r>
                      <a:r>
                        <a:rPr lang="fr-FR" dirty="0" err="1" smtClean="0">
                          <a:solidFill>
                            <a:srgbClr val="FF0000"/>
                          </a:solidFill>
                        </a:rPr>
                        <a:t>uréthrale</a:t>
                      </a:r>
                      <a:endParaRPr lang="fr-FR" dirty="0">
                        <a:solidFill>
                          <a:srgbClr val="FF0000"/>
                        </a:solidFill>
                      </a:endParaRPr>
                    </a:p>
                  </a:txBody>
                  <a:tcPr>
                    <a:noFill/>
                  </a:tcPr>
                </a:tc>
                <a:tc>
                  <a:txBody>
                    <a:bodyPr/>
                    <a:lstStyle/>
                    <a:p>
                      <a:r>
                        <a:rPr lang="fr-FR" dirty="0" smtClean="0"/>
                        <a:t>9%</a:t>
                      </a:r>
                      <a:endParaRPr lang="fr-FR" dirty="0"/>
                    </a:p>
                  </a:txBody>
                  <a:tcPr>
                    <a:noFill/>
                  </a:tcPr>
                </a:tc>
                <a:tc>
                  <a:txBody>
                    <a:bodyPr/>
                    <a:lstStyle/>
                    <a:p>
                      <a:r>
                        <a:rPr lang="fr-FR" dirty="0" smtClean="0"/>
                        <a:t>ecchymose</a:t>
                      </a:r>
                      <a:endParaRPr lang="fr-FR" dirty="0"/>
                    </a:p>
                  </a:txBody>
                  <a:tcPr>
                    <a:noFill/>
                  </a:tcPr>
                </a:tc>
              </a:tr>
              <a:tr h="449244">
                <a:tc>
                  <a:txBody>
                    <a:bodyPr/>
                    <a:lstStyle/>
                    <a:p>
                      <a:r>
                        <a:rPr lang="fr-FR" dirty="0" smtClean="0">
                          <a:solidFill>
                            <a:srgbClr val="FF0000"/>
                          </a:solidFill>
                        </a:rPr>
                        <a:t>Grandes lèvres</a:t>
                      </a:r>
                      <a:endParaRPr lang="fr-FR" dirty="0">
                        <a:solidFill>
                          <a:srgbClr val="FF0000"/>
                        </a:solidFill>
                      </a:endParaRPr>
                    </a:p>
                  </a:txBody>
                  <a:tcPr>
                    <a:noFill/>
                  </a:tcPr>
                </a:tc>
                <a:tc>
                  <a:txBody>
                    <a:bodyPr/>
                    <a:lstStyle/>
                    <a:p>
                      <a:r>
                        <a:rPr lang="fr-FR" dirty="0" smtClean="0"/>
                        <a:t>7%</a:t>
                      </a:r>
                      <a:endParaRPr lang="fr-FR" dirty="0"/>
                    </a:p>
                  </a:txBody>
                  <a:tcPr>
                    <a:noFill/>
                  </a:tcPr>
                </a:tc>
                <a:tc>
                  <a:txBody>
                    <a:bodyPr/>
                    <a:lstStyle/>
                    <a:p>
                      <a:r>
                        <a:rPr lang="fr-FR" dirty="0" smtClean="0"/>
                        <a:t>Erythème , abrasion</a:t>
                      </a:r>
                      <a:endParaRPr lang="fr-FR" dirty="0"/>
                    </a:p>
                  </a:txBody>
                  <a:tcPr>
                    <a:noFill/>
                  </a:tcPr>
                </a:tc>
              </a:tr>
            </a:tbl>
          </a:graphicData>
        </a:graphic>
      </p:graphicFrame>
    </p:spTree>
    <p:extLst>
      <p:ext uri="{BB962C8B-B14F-4D97-AF65-F5344CB8AC3E}">
        <p14:creationId xmlns:p14="http://schemas.microsoft.com/office/powerpoint/2010/main" val="3358574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pPr>
              <a:lnSpc>
                <a:spcPct val="80000"/>
              </a:lnSpc>
            </a:pPr>
            <a:r>
              <a:rPr lang="fr-FR" dirty="0" smtClean="0">
                <a:solidFill>
                  <a:srgbClr val="00CCFF"/>
                </a:solidFill>
              </a:rPr>
              <a:t>Chez le garçon</a:t>
            </a:r>
            <a:endParaRPr lang="fr-CA" dirty="0"/>
          </a:p>
          <a:p>
            <a:pPr marL="0" indent="0">
              <a:lnSpc>
                <a:spcPct val="80000"/>
              </a:lnSpc>
              <a:buNone/>
            </a:pPr>
            <a:r>
              <a:rPr lang="fr-CA" dirty="0"/>
              <a:t>   - I</a:t>
            </a:r>
            <a:r>
              <a:rPr lang="fr-CA" dirty="0" smtClean="0"/>
              <a:t>nspection du pénis, des testicules et du</a:t>
            </a:r>
          </a:p>
          <a:p>
            <a:pPr marL="0" indent="0">
              <a:lnSpc>
                <a:spcPct val="80000"/>
              </a:lnSpc>
              <a:buNone/>
            </a:pPr>
            <a:r>
              <a:rPr lang="fr-CA" dirty="0"/>
              <a:t> </a:t>
            </a:r>
            <a:r>
              <a:rPr lang="fr-CA" dirty="0" smtClean="0"/>
              <a:t>    scrotum</a:t>
            </a:r>
          </a:p>
          <a:p>
            <a:pPr marL="0" indent="0">
              <a:lnSpc>
                <a:spcPct val="80000"/>
              </a:lnSpc>
              <a:buNone/>
            </a:pPr>
            <a:r>
              <a:rPr lang="fr-CA" dirty="0"/>
              <a:t> </a:t>
            </a:r>
            <a:r>
              <a:rPr lang="fr-CA" dirty="0" smtClean="0"/>
              <a:t>  - Consignation soigneuse de toute anomalie</a:t>
            </a:r>
          </a:p>
          <a:p>
            <a:pPr marL="0" indent="0">
              <a:lnSpc>
                <a:spcPct val="130000"/>
              </a:lnSpc>
              <a:buNone/>
            </a:pPr>
            <a:r>
              <a:rPr lang="fr-CA" dirty="0" smtClean="0"/>
              <a:t>   </a:t>
            </a: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576162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a:solidFill>
                  <a:srgbClr val="FF0066"/>
                </a:solidFill>
              </a:rPr>
              <a:t>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pPr>
              <a:lnSpc>
                <a:spcPct val="80000"/>
              </a:lnSpc>
            </a:pPr>
            <a:r>
              <a:rPr lang="fr-CA" dirty="0" smtClean="0">
                <a:solidFill>
                  <a:srgbClr val="00CCFF"/>
                </a:solidFill>
              </a:rPr>
              <a:t>bouche </a:t>
            </a:r>
            <a:endParaRPr lang="fr-CA" dirty="0">
              <a:solidFill>
                <a:srgbClr val="00CCFF"/>
              </a:solidFill>
            </a:endParaRPr>
          </a:p>
          <a:p>
            <a:pPr>
              <a:lnSpc>
                <a:spcPct val="80000"/>
              </a:lnSpc>
            </a:pPr>
            <a:r>
              <a:rPr lang="fr-FR" dirty="0">
                <a:solidFill>
                  <a:srgbClr val="00CCFF"/>
                </a:solidFill>
              </a:rPr>
              <a:t>A</a:t>
            </a:r>
            <a:r>
              <a:rPr lang="fr-CA" dirty="0">
                <a:solidFill>
                  <a:srgbClr val="00CCFF"/>
                </a:solidFill>
              </a:rPr>
              <a:t>nus</a:t>
            </a:r>
            <a:r>
              <a:rPr lang="fr-CA" dirty="0"/>
              <a:t> </a:t>
            </a:r>
          </a:p>
          <a:p>
            <a:pPr marL="0" indent="0">
              <a:lnSpc>
                <a:spcPct val="80000"/>
              </a:lnSpc>
              <a:buNone/>
            </a:pPr>
            <a:r>
              <a:rPr lang="fr-CA" dirty="0"/>
              <a:t>   - position </a:t>
            </a:r>
            <a:r>
              <a:rPr lang="fr-CA" dirty="0" err="1"/>
              <a:t>génu</a:t>
            </a:r>
            <a:r>
              <a:rPr lang="fr-CA" dirty="0"/>
              <a:t>-</a:t>
            </a:r>
            <a:r>
              <a:rPr lang="fr-CA" dirty="0" smtClean="0"/>
              <a:t>pectorale </a:t>
            </a:r>
          </a:p>
          <a:p>
            <a:pPr marL="0" indent="0">
              <a:lnSpc>
                <a:spcPct val="130000"/>
              </a:lnSpc>
              <a:buNone/>
            </a:pPr>
            <a:r>
              <a:rPr lang="fr-CA" dirty="0" smtClean="0"/>
              <a:t>   - rarement </a:t>
            </a:r>
            <a:r>
              <a:rPr lang="fr-CA" dirty="0"/>
              <a:t>signes suspects:</a:t>
            </a:r>
          </a:p>
          <a:p>
            <a:pPr lvl="2">
              <a:lnSpc>
                <a:spcPct val="130000"/>
              </a:lnSpc>
            </a:pPr>
            <a:r>
              <a:rPr lang="fr-CA" dirty="0">
                <a:solidFill>
                  <a:srgbClr val="33CCFF"/>
                </a:solidFill>
              </a:rPr>
              <a:t>fissures anales multiples</a:t>
            </a:r>
            <a:r>
              <a:rPr lang="fr-CA" dirty="0"/>
              <a:t> en dehors de la ligne médiane sans autre cause</a:t>
            </a:r>
          </a:p>
          <a:p>
            <a:pPr lvl="2">
              <a:lnSpc>
                <a:spcPct val="130000"/>
              </a:lnSpc>
            </a:pPr>
            <a:r>
              <a:rPr lang="fr-CA" dirty="0">
                <a:solidFill>
                  <a:srgbClr val="33CCFF"/>
                </a:solidFill>
              </a:rPr>
              <a:t>dilatation anale</a:t>
            </a:r>
            <a:r>
              <a:rPr lang="fr-CA" dirty="0"/>
              <a:t> spontanée de plus de 20 mm sans autre explication</a:t>
            </a:r>
          </a:p>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pic>
        <p:nvPicPr>
          <p:cNvPr id="4" name="Picture 3" descr="genupectoral"/>
          <p:cNvPicPr>
            <a:picLocks noChangeAspect="1" noChangeArrowheads="1"/>
          </p:cNvPicPr>
          <p:nvPr/>
        </p:nvPicPr>
        <p:blipFill>
          <a:blip r:embed="rId2" cstate="print"/>
          <a:srcRect/>
          <a:stretch>
            <a:fillRect/>
          </a:stretch>
        </p:blipFill>
        <p:spPr bwMode="auto">
          <a:xfrm flipH="1">
            <a:off x="5624160" y="1628800"/>
            <a:ext cx="3519840" cy="1800200"/>
          </a:xfrm>
          <a:prstGeom prst="rect">
            <a:avLst/>
          </a:prstGeom>
          <a:noFill/>
          <a:ln w="9525">
            <a:noFill/>
            <a:miter lim="800000"/>
            <a:headEnd/>
            <a:tailEnd/>
          </a:ln>
          <a:effectLst/>
        </p:spPr>
      </p:pic>
    </p:spTree>
    <p:extLst>
      <p:ext uri="{BB962C8B-B14F-4D97-AF65-F5344CB8AC3E}">
        <p14:creationId xmlns:p14="http://schemas.microsoft.com/office/powerpoint/2010/main" val="1553697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smtClean="0">
                <a:solidFill>
                  <a:srgbClr val="FF0066"/>
                </a:solidFill>
              </a:rPr>
              <a:t>paraclinique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
        <p:nvSpPr>
          <p:cNvPr id="5" name="Text Box 2"/>
          <p:cNvSpPr txBox="1">
            <a:spLocks noChangeArrowheads="1"/>
          </p:cNvSpPr>
          <p:nvPr/>
        </p:nvSpPr>
        <p:spPr bwMode="auto">
          <a:xfrm>
            <a:off x="3886200" y="2754287"/>
            <a:ext cx="5257800" cy="4100513"/>
          </a:xfrm>
          <a:prstGeom prst="rect">
            <a:avLst/>
          </a:prstGeom>
          <a:noFill/>
          <a:ln w="12700">
            <a:noFill/>
            <a:miter lim="800000"/>
            <a:headEnd type="none" w="sm" len="sm"/>
            <a:tailEnd type="none" w="sm" len="sm"/>
          </a:ln>
          <a:effectLst/>
        </p:spPr>
        <p:txBody>
          <a:bodyPr>
            <a:spAutoFit/>
          </a:bodyPr>
          <a:lstStyle/>
          <a:p>
            <a:pPr algn="l">
              <a:lnSpc>
                <a:spcPct val="170000"/>
              </a:lnSpc>
            </a:pPr>
            <a:r>
              <a:rPr lang="fr-CA" sz="3600" dirty="0">
                <a:solidFill>
                  <a:schemeClr val="tx2"/>
                </a:solidFill>
              </a:rPr>
              <a:t>« L’enfant ne dit pas tout et ne sait pas tout »</a:t>
            </a:r>
          </a:p>
          <a:p>
            <a:pPr algn="l">
              <a:lnSpc>
                <a:spcPct val="170000"/>
              </a:lnSpc>
              <a:spcBef>
                <a:spcPct val="50000"/>
              </a:spcBef>
            </a:pPr>
            <a:r>
              <a:rPr lang="fr-CA" sz="3600" dirty="0"/>
              <a:t>			</a:t>
            </a:r>
            <a:r>
              <a:rPr lang="fr-CA" sz="2000" dirty="0" err="1">
                <a:solidFill>
                  <a:srgbClr val="33CCFF"/>
                </a:solidFill>
              </a:rPr>
              <a:t>M.Desurmont</a:t>
            </a:r>
            <a:endParaRPr lang="fr-CA" sz="2000" dirty="0">
              <a:solidFill>
                <a:srgbClr val="33CCFF"/>
              </a:solidFill>
            </a:endParaRPr>
          </a:p>
        </p:txBody>
      </p:sp>
      <p:pic>
        <p:nvPicPr>
          <p:cNvPr id="6" name="Picture 3" descr="PetitPrince01"/>
          <p:cNvPicPr>
            <a:picLocks noChangeAspect="1" noChangeArrowheads="1"/>
          </p:cNvPicPr>
          <p:nvPr/>
        </p:nvPicPr>
        <p:blipFill>
          <a:blip r:embed="rId2" cstate="print"/>
          <a:srcRect/>
          <a:stretch>
            <a:fillRect/>
          </a:stretch>
        </p:blipFill>
        <p:spPr bwMode="auto">
          <a:xfrm>
            <a:off x="539552" y="3068960"/>
            <a:ext cx="2667000" cy="2819400"/>
          </a:xfrm>
          <a:prstGeom prst="rect">
            <a:avLst/>
          </a:prstGeom>
          <a:noFill/>
        </p:spPr>
      </p:pic>
    </p:spTree>
    <p:extLst>
      <p:ext uri="{BB962C8B-B14F-4D97-AF65-F5344CB8AC3E}">
        <p14:creationId xmlns:p14="http://schemas.microsoft.com/office/powerpoint/2010/main" val="21758628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smtClean="0">
                <a:solidFill>
                  <a:srgbClr val="FF0066"/>
                </a:solidFill>
              </a:rPr>
              <a:t>paraclinique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r>
              <a:rPr lang="fr-FR" dirty="0" smtClean="0"/>
              <a:t>bactériologie </a:t>
            </a:r>
            <a:r>
              <a:rPr lang="fr-FR" dirty="0"/>
              <a:t>: prélèvement vaginal, </a:t>
            </a:r>
            <a:r>
              <a:rPr lang="fr-FR" dirty="0" smtClean="0"/>
              <a:t>PCR urinaire chlamydiae</a:t>
            </a:r>
          </a:p>
          <a:p>
            <a:r>
              <a:rPr lang="fr-FR" dirty="0" smtClean="0"/>
              <a:t>sérologies </a:t>
            </a:r>
            <a:r>
              <a:rPr lang="fr-FR" dirty="0"/>
              <a:t>: syphilis, VIH, VHB, </a:t>
            </a:r>
            <a:r>
              <a:rPr lang="fr-FR" dirty="0" smtClean="0"/>
              <a:t>VHC</a:t>
            </a:r>
          </a:p>
          <a:p>
            <a:r>
              <a:rPr lang="fr-FR" dirty="0" err="1" smtClean="0"/>
              <a:t>Béta</a:t>
            </a:r>
            <a:r>
              <a:rPr lang="fr-FR" dirty="0" err="1"/>
              <a:t>-HCG</a:t>
            </a:r>
            <a:r>
              <a:rPr lang="fr-FR" dirty="0"/>
              <a:t> </a:t>
            </a:r>
          </a:p>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pic>
        <p:nvPicPr>
          <p:cNvPr id="5" name="Picture 12" descr="gc"/>
          <p:cNvPicPr>
            <a:picLocks noChangeAspect="1" noChangeArrowheads="1"/>
          </p:cNvPicPr>
          <p:nvPr/>
        </p:nvPicPr>
        <p:blipFill>
          <a:blip r:embed="rId2" cstate="print"/>
          <a:srcRect l="-8736" t="-10260" r="-8736" b="-10260"/>
          <a:stretch>
            <a:fillRect/>
          </a:stretch>
        </p:blipFill>
        <p:spPr bwMode="auto">
          <a:xfrm>
            <a:off x="2456" y="4342562"/>
            <a:ext cx="3168352" cy="2490865"/>
          </a:xfrm>
          <a:prstGeom prst="rect">
            <a:avLst/>
          </a:prstGeom>
          <a:noFill/>
          <a:ln w="9525">
            <a:noFill/>
            <a:miter lim="800000"/>
            <a:headEnd/>
            <a:tailEnd/>
          </a:ln>
          <a:effectLst/>
        </p:spPr>
      </p:pic>
      <p:pic>
        <p:nvPicPr>
          <p:cNvPr id="6" name="Picture 29" descr="tpal"/>
          <p:cNvPicPr>
            <a:picLocks noChangeAspect="1" noChangeArrowheads="1"/>
          </p:cNvPicPr>
          <p:nvPr/>
        </p:nvPicPr>
        <p:blipFill>
          <a:blip r:embed="rId3" cstate="print"/>
          <a:srcRect/>
          <a:stretch>
            <a:fillRect/>
          </a:stretch>
        </p:blipFill>
        <p:spPr bwMode="auto">
          <a:xfrm>
            <a:off x="2987824" y="5085184"/>
            <a:ext cx="3067914" cy="1477144"/>
          </a:xfrm>
          <a:prstGeom prst="rect">
            <a:avLst/>
          </a:prstGeom>
          <a:noFill/>
        </p:spPr>
      </p:pic>
      <p:sp>
        <p:nvSpPr>
          <p:cNvPr id="7" name="Text Box 30"/>
          <p:cNvSpPr txBox="1">
            <a:spLocks noChangeArrowheads="1"/>
          </p:cNvSpPr>
          <p:nvPr/>
        </p:nvSpPr>
        <p:spPr bwMode="auto">
          <a:xfrm>
            <a:off x="4211960" y="5157192"/>
            <a:ext cx="1131888" cy="457200"/>
          </a:xfrm>
          <a:prstGeom prst="rect">
            <a:avLst/>
          </a:prstGeom>
          <a:noFill/>
          <a:ln w="9525">
            <a:noFill/>
            <a:miter lim="800000"/>
            <a:headEnd/>
            <a:tailEnd/>
          </a:ln>
          <a:effectLst/>
        </p:spPr>
        <p:txBody>
          <a:bodyPr wrap="none">
            <a:spAutoFit/>
          </a:bodyPr>
          <a:lstStyle/>
          <a:p>
            <a:pPr algn="l"/>
            <a:r>
              <a:rPr lang="fr-CA" dirty="0">
                <a:solidFill>
                  <a:srgbClr val="000000"/>
                </a:solidFill>
                <a:latin typeface="Times New Roman" pitchFamily="18" charset="0"/>
              </a:rPr>
              <a:t>syphilis</a:t>
            </a:r>
          </a:p>
        </p:txBody>
      </p:sp>
      <p:pic>
        <p:nvPicPr>
          <p:cNvPr id="9" name="Picture 37" descr="[Item Image]"/>
          <p:cNvPicPr>
            <a:picLocks noChangeAspect="1" noChangeArrowheads="1"/>
          </p:cNvPicPr>
          <p:nvPr/>
        </p:nvPicPr>
        <p:blipFill>
          <a:blip r:embed="rId4" cstate="print"/>
          <a:srcRect l="-19685" r="-14174"/>
          <a:stretch>
            <a:fillRect/>
          </a:stretch>
        </p:blipFill>
        <p:spPr bwMode="auto">
          <a:xfrm>
            <a:off x="6228185" y="5085184"/>
            <a:ext cx="2915816" cy="1348349"/>
          </a:xfrm>
          <a:prstGeom prst="rect">
            <a:avLst/>
          </a:prstGeom>
          <a:noFill/>
          <a:ln w="9525">
            <a:noFill/>
            <a:miter lim="800000"/>
            <a:headEnd/>
            <a:tailEnd/>
          </a:ln>
        </p:spPr>
      </p:pic>
      <p:sp>
        <p:nvSpPr>
          <p:cNvPr id="10" name="Text Box 38"/>
          <p:cNvSpPr txBox="1">
            <a:spLocks noChangeArrowheads="1"/>
          </p:cNvSpPr>
          <p:nvPr/>
        </p:nvSpPr>
        <p:spPr bwMode="auto">
          <a:xfrm>
            <a:off x="6804248" y="5998816"/>
            <a:ext cx="1728192" cy="830997"/>
          </a:xfrm>
          <a:prstGeom prst="rect">
            <a:avLst/>
          </a:prstGeom>
          <a:noFill/>
          <a:ln w="9525">
            <a:noFill/>
            <a:miter lim="800000"/>
            <a:headEnd/>
            <a:tailEnd/>
          </a:ln>
          <a:effectLst/>
        </p:spPr>
        <p:txBody>
          <a:bodyPr wrap="square">
            <a:spAutoFit/>
          </a:bodyPr>
          <a:lstStyle/>
          <a:p>
            <a:pPr algn="l"/>
            <a:r>
              <a:rPr lang="fr-CA" dirty="0">
                <a:latin typeface="Times New Roman" pitchFamily="18" charset="0"/>
              </a:rPr>
              <a:t>Chlamydia </a:t>
            </a:r>
            <a:r>
              <a:rPr lang="fr-CA" dirty="0" err="1">
                <a:latin typeface="Times New Roman" pitchFamily="18" charset="0"/>
              </a:rPr>
              <a:t>trachomatis</a:t>
            </a:r>
            <a:endParaRPr lang="fr-CA" dirty="0">
              <a:latin typeface="Times New Roman" pitchFamily="18" charset="0"/>
            </a:endParaRPr>
          </a:p>
        </p:txBody>
      </p:sp>
    </p:spTree>
    <p:extLst>
      <p:ext uri="{BB962C8B-B14F-4D97-AF65-F5344CB8AC3E}">
        <p14:creationId xmlns:p14="http://schemas.microsoft.com/office/powerpoint/2010/main" val="398745722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smtClean="0">
                <a:solidFill>
                  <a:srgbClr val="FF0066"/>
                </a:solidFill>
              </a:rPr>
              <a:t>paraclinique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r>
              <a:rPr lang="fr-FR" dirty="0" smtClean="0"/>
              <a:t>Recherche de sperme</a:t>
            </a:r>
          </a:p>
          <a:p>
            <a:pPr marL="0" indent="0">
              <a:buNone/>
            </a:pPr>
            <a:r>
              <a:rPr lang="fr-FR" dirty="0" smtClean="0"/>
              <a:t>   -Biochimique </a:t>
            </a:r>
            <a:r>
              <a:rPr lang="fr-FR" dirty="0"/>
              <a:t>: test de détection de la</a:t>
            </a:r>
          </a:p>
          <a:p>
            <a:pPr marL="0" indent="0">
              <a:buNone/>
            </a:pPr>
            <a:r>
              <a:rPr lang="fr-FR" dirty="0"/>
              <a:t>     phosphatase acide prostatique </a:t>
            </a:r>
            <a:r>
              <a:rPr lang="fr-FR" dirty="0" smtClean="0"/>
              <a:t>(possible</a:t>
            </a:r>
            <a:endParaRPr lang="fr-FR" dirty="0"/>
          </a:p>
          <a:p>
            <a:pPr marL="0" indent="0">
              <a:buNone/>
            </a:pPr>
            <a:r>
              <a:rPr lang="fr-FR" dirty="0"/>
              <a:t>     pendant 24 h) </a:t>
            </a:r>
            <a:endParaRPr lang="fr-FR" dirty="0" smtClean="0"/>
          </a:p>
          <a:p>
            <a:pPr marL="0" indent="0">
              <a:buNone/>
            </a:pPr>
            <a:r>
              <a:rPr lang="fr-FR" dirty="0"/>
              <a:t> </a:t>
            </a:r>
            <a:r>
              <a:rPr lang="fr-FR" dirty="0" smtClean="0"/>
              <a:t>  -</a:t>
            </a:r>
            <a:r>
              <a:rPr lang="fr-FR" dirty="0"/>
              <a:t>C</a:t>
            </a:r>
            <a:r>
              <a:rPr lang="fr-FR" dirty="0" smtClean="0"/>
              <a:t>ytologique </a:t>
            </a:r>
            <a:r>
              <a:rPr lang="fr-FR" dirty="0"/>
              <a:t>: présence de </a:t>
            </a:r>
            <a:r>
              <a:rPr lang="fr-FR" dirty="0" smtClean="0"/>
              <a:t>spermatozoïdes:</a:t>
            </a:r>
          </a:p>
          <a:p>
            <a:pPr marL="0" indent="0">
              <a:buNone/>
            </a:pPr>
            <a:r>
              <a:rPr lang="fr-FR" dirty="0"/>
              <a:t> </a:t>
            </a:r>
            <a:r>
              <a:rPr lang="fr-FR" dirty="0" smtClean="0"/>
              <a:t>    pendant </a:t>
            </a:r>
            <a:r>
              <a:rPr lang="fr-FR" dirty="0"/>
              <a:t>72 h </a:t>
            </a:r>
            <a:r>
              <a:rPr lang="fr-FR" dirty="0" smtClean="0"/>
              <a:t>dans la </a:t>
            </a:r>
            <a:r>
              <a:rPr lang="fr-FR" dirty="0"/>
              <a:t>cavité </a:t>
            </a:r>
            <a:r>
              <a:rPr lang="fr-FR" dirty="0" smtClean="0"/>
              <a:t>vaginale,  </a:t>
            </a:r>
            <a:r>
              <a:rPr lang="fr-FR" dirty="0"/>
              <a:t>6 </a:t>
            </a:r>
            <a:r>
              <a:rPr lang="fr-FR" dirty="0" smtClean="0"/>
              <a:t>h dans</a:t>
            </a:r>
          </a:p>
          <a:p>
            <a:pPr marL="0" indent="0">
              <a:buNone/>
            </a:pPr>
            <a:r>
              <a:rPr lang="fr-FR" dirty="0"/>
              <a:t> </a:t>
            </a:r>
            <a:r>
              <a:rPr lang="fr-FR" dirty="0" smtClean="0"/>
              <a:t>    les cavités buccale </a:t>
            </a:r>
            <a:r>
              <a:rPr lang="fr-FR" dirty="0"/>
              <a:t>et rectale </a:t>
            </a:r>
          </a:p>
          <a:p>
            <a:pPr marL="0" indent="0">
              <a:buNone/>
            </a:pPr>
            <a:endParaRPr lang="fr-FR" dirty="0"/>
          </a:p>
          <a:p>
            <a:pPr marL="0" indent="0">
              <a:buNone/>
            </a:pPr>
            <a:endParaRPr lang="fr-FR" dirty="0"/>
          </a:p>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16599485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748464" cy="4724400"/>
          </a:xfrm>
        </p:spPr>
        <p:txBody>
          <a:bodyPr/>
          <a:lstStyle/>
          <a:p>
            <a:pPr marL="0" indent="0">
              <a:buNone/>
            </a:pPr>
            <a:r>
              <a:rPr lang="fr-CA" dirty="0" smtClean="0"/>
              <a:t>Code pénal Sénégalais: 4 types d’infraction: </a:t>
            </a:r>
          </a:p>
          <a:p>
            <a:pPr>
              <a:buFont typeface="Wingdings" charset="2"/>
              <a:buChar char="u"/>
            </a:pPr>
            <a:r>
              <a:rPr lang="fr-CA" b="1" dirty="0" smtClean="0">
                <a:solidFill>
                  <a:srgbClr val="FF0000"/>
                </a:solidFill>
                <a:cs typeface="Arial" charset="0"/>
              </a:rPr>
              <a:t>Le harcèlement sexuel</a:t>
            </a:r>
          </a:p>
          <a:p>
            <a:pPr>
              <a:buFont typeface="Wingdings" charset="2"/>
              <a:buChar char="u"/>
            </a:pPr>
            <a:r>
              <a:rPr lang="fr-CA" b="1" dirty="0" smtClean="0">
                <a:solidFill>
                  <a:srgbClr val="FF0000"/>
                </a:solidFill>
                <a:cs typeface="Arial" charset="0"/>
              </a:rPr>
              <a:t>L’attentat à la pudeur</a:t>
            </a:r>
            <a:endParaRPr lang="fr-CA" b="1" dirty="0">
              <a:solidFill>
                <a:srgbClr val="FF0000"/>
              </a:solidFill>
              <a:cs typeface="Arial" charset="0"/>
            </a:endParaRPr>
          </a:p>
          <a:p>
            <a:pPr>
              <a:buFont typeface="Wingdings" charset="2"/>
              <a:buChar char="u"/>
            </a:pPr>
            <a:r>
              <a:rPr lang="fr-CA" b="1" u="sng" dirty="0">
                <a:solidFill>
                  <a:srgbClr val="FF0000"/>
                </a:solidFill>
                <a:cs typeface="Arial" charset="0"/>
              </a:rPr>
              <a:t>L</a:t>
            </a:r>
            <a:r>
              <a:rPr lang="fr-CA" b="1" u="sng" dirty="0" smtClean="0">
                <a:solidFill>
                  <a:srgbClr val="FF0000"/>
                </a:solidFill>
                <a:cs typeface="Arial" charset="0"/>
              </a:rPr>
              <a:t>e </a:t>
            </a:r>
            <a:r>
              <a:rPr lang="fr-CA" b="1" u="sng" dirty="0">
                <a:solidFill>
                  <a:srgbClr val="FF0000"/>
                </a:solidFill>
                <a:cs typeface="Arial" charset="0"/>
              </a:rPr>
              <a:t>viol</a:t>
            </a:r>
          </a:p>
          <a:p>
            <a:pPr>
              <a:buFont typeface="Wingdings" charset="2"/>
              <a:buChar char="u"/>
            </a:pPr>
            <a:r>
              <a:rPr lang="fr-CA" b="1" u="sng" dirty="0" smtClean="0">
                <a:solidFill>
                  <a:srgbClr val="FF0000"/>
                </a:solidFill>
                <a:cs typeface="Arial" charset="0"/>
              </a:rPr>
              <a:t>La </a:t>
            </a:r>
            <a:r>
              <a:rPr lang="fr-CA" b="1" u="sng" dirty="0">
                <a:solidFill>
                  <a:srgbClr val="FF0000"/>
                </a:solidFill>
                <a:cs typeface="Arial" charset="0"/>
              </a:rPr>
              <a:t>pédophilie</a:t>
            </a:r>
          </a:p>
          <a:p>
            <a:pPr>
              <a:buFont typeface="Wingdings" charset="2"/>
              <a:buChar char="u"/>
            </a:pPr>
            <a:endParaRPr lang="fr-CA" b="1" dirty="0">
              <a:solidFill>
                <a:srgbClr val="FF0000"/>
              </a:solidFill>
              <a:cs typeface="Arial" charset="0"/>
            </a:endParaRPr>
          </a:p>
        </p:txBody>
      </p:sp>
      <p:pic>
        <p:nvPicPr>
          <p:cNvPr id="2" name="Image 1"/>
          <p:cNvPicPr>
            <a:picLocks noChangeAspect="1"/>
          </p:cNvPicPr>
          <p:nvPr/>
        </p:nvPicPr>
        <p:blipFill>
          <a:blip r:embed="rId2"/>
          <a:stretch>
            <a:fillRect/>
          </a:stretch>
        </p:blipFill>
        <p:spPr>
          <a:xfrm>
            <a:off x="0" y="4835904"/>
            <a:ext cx="9144000" cy="1997523"/>
          </a:xfrm>
          <a:prstGeom prst="rect">
            <a:avLst/>
          </a:prstGeom>
        </p:spPr>
      </p:pic>
    </p:spTree>
    <p:extLst>
      <p:ext uri="{BB962C8B-B14F-4D97-AF65-F5344CB8AC3E}">
        <p14:creationId xmlns:p14="http://schemas.microsoft.com/office/powerpoint/2010/main" val="49375464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a:solidFill>
                  <a:srgbClr val="FF0066"/>
                </a:solidFill>
              </a:rPr>
              <a:t>Examen </a:t>
            </a:r>
            <a:r>
              <a:rPr lang="en-US" dirty="0" err="1" smtClean="0">
                <a:solidFill>
                  <a:srgbClr val="FF0066"/>
                </a:solidFill>
              </a:rPr>
              <a:t>paraclinique</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r>
              <a:rPr lang="fr-FR" dirty="0" smtClean="0"/>
              <a:t>Recherche d’empreintes </a:t>
            </a:r>
            <a:r>
              <a:rPr lang="fr-FR" dirty="0"/>
              <a:t>génétiques : écouvillons au niveau du cul de sac vaginal postérieur, vêtements, recherche de poils pubiens de </a:t>
            </a:r>
            <a:r>
              <a:rPr lang="fr-FR" dirty="0" smtClean="0"/>
              <a:t>l’agresseur </a:t>
            </a:r>
            <a:r>
              <a:rPr lang="fr-FR" dirty="0"/>
              <a:t>(</a:t>
            </a:r>
            <a:r>
              <a:rPr lang="fr-FR" dirty="0" smtClean="0"/>
              <a:t>pendant </a:t>
            </a:r>
            <a:r>
              <a:rPr lang="fr-FR" dirty="0"/>
              <a:t>24 h) </a:t>
            </a:r>
            <a:endParaRPr lang="fr-FR" dirty="0" smtClean="0"/>
          </a:p>
          <a:p>
            <a:endParaRPr lang="fr-FR" dirty="0"/>
          </a:p>
          <a:p>
            <a:r>
              <a:rPr lang="fr-FR" dirty="0" smtClean="0"/>
              <a:t>Recherche d’une soumission </a:t>
            </a:r>
            <a:r>
              <a:rPr lang="fr-FR" dirty="0"/>
              <a:t>chimique : recherche toxicologique dans le sang ou les urines</a:t>
            </a:r>
          </a:p>
          <a:p>
            <a:pPr>
              <a:lnSpc>
                <a:spcPct val="80000"/>
              </a:lnSpc>
            </a:pPr>
            <a:endParaRPr lang="fr-FR" dirty="0" smtClean="0"/>
          </a:p>
          <a:p>
            <a:pPr marL="0" indent="0">
              <a:buNone/>
            </a:pPr>
            <a:r>
              <a:rPr lang="fr-FR" dirty="0"/>
              <a:t> </a:t>
            </a:r>
            <a:r>
              <a:rPr lang="fr-FR" dirty="0" smtClean="0"/>
              <a:t>  </a:t>
            </a:r>
            <a:endParaRPr lang="fr-FR" dirty="0"/>
          </a:p>
          <a:p>
            <a:pPr marL="0" indent="0">
              <a:lnSpc>
                <a:spcPct val="80000"/>
              </a:lnSpc>
              <a:buNone/>
            </a:pPr>
            <a:endParaRPr lang="fr-FR" dirty="0"/>
          </a:p>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156828101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en-US" dirty="0">
                <a:solidFill>
                  <a:srgbClr val="FF0066"/>
                </a:solidFill>
              </a:rPr>
              <a:t>Examen </a:t>
            </a:r>
            <a:r>
              <a:rPr lang="en-US" dirty="0" smtClean="0">
                <a:solidFill>
                  <a:srgbClr val="FF0066"/>
                </a:solidFill>
              </a:rPr>
              <a:t>de l’agresseur</a:t>
            </a:r>
            <a:r>
              <a:rPr lang="en-US" dirty="0">
                <a:solidFill>
                  <a:srgbClr val="FF0066"/>
                </a:solidFill>
              </a:rPr>
              <a:t/>
            </a:r>
            <a:br>
              <a:rPr lang="en-US" dirty="0">
                <a:solidFill>
                  <a:srgbClr val="FF0066"/>
                </a:solidFill>
              </a:rPr>
            </a:br>
            <a:endParaRPr lang="fr-CA" dirty="0"/>
          </a:p>
        </p:txBody>
      </p:sp>
      <p:sp>
        <p:nvSpPr>
          <p:cNvPr id="1080323" name="Rectangle 2051"/>
          <p:cNvSpPr>
            <a:spLocks noGrp="1" noChangeArrowheads="1"/>
          </p:cNvSpPr>
          <p:nvPr>
            <p:ph type="body" idx="1"/>
          </p:nvPr>
        </p:nvSpPr>
        <p:spPr>
          <a:xfrm>
            <a:off x="467544" y="1981200"/>
            <a:ext cx="8676456" cy="4328120"/>
          </a:xfrm>
        </p:spPr>
        <p:txBody>
          <a:bodyPr/>
          <a:lstStyle/>
          <a:p>
            <a:r>
              <a:rPr lang="fr-FR" dirty="0" smtClean="0"/>
              <a:t>Sur </a:t>
            </a:r>
            <a:r>
              <a:rPr lang="fr-FR" dirty="0" err="1"/>
              <a:t>réqusition</a:t>
            </a:r>
            <a:endParaRPr lang="fr-FR" dirty="0"/>
          </a:p>
          <a:p>
            <a:r>
              <a:rPr lang="fr-FR" dirty="0"/>
              <a:t>Recherche de </a:t>
            </a:r>
            <a:r>
              <a:rPr lang="fr-FR" dirty="0" err="1"/>
              <a:t>lésions</a:t>
            </a:r>
            <a:r>
              <a:rPr lang="fr-FR" dirty="0"/>
              <a:t> de </a:t>
            </a:r>
            <a:r>
              <a:rPr lang="fr-FR" dirty="0" err="1"/>
              <a:t>défense</a:t>
            </a:r>
            <a:r>
              <a:rPr lang="fr-FR" dirty="0"/>
              <a:t> </a:t>
            </a:r>
          </a:p>
          <a:p>
            <a:r>
              <a:rPr lang="fr-FR" dirty="0" err="1"/>
              <a:t>Prélèvements</a:t>
            </a:r>
            <a:r>
              <a:rPr lang="fr-FR" dirty="0"/>
              <a:t> biologiques pour identification ou pour </a:t>
            </a:r>
            <a:r>
              <a:rPr lang="fr-FR" dirty="0" err="1"/>
              <a:t>déterminer</a:t>
            </a:r>
            <a:r>
              <a:rPr lang="fr-FR" dirty="0"/>
              <a:t> le statut </a:t>
            </a:r>
            <a:r>
              <a:rPr lang="fr-FR" dirty="0" err="1"/>
              <a:t>sérologique</a:t>
            </a:r>
            <a:r>
              <a:rPr lang="fr-FR" dirty="0"/>
              <a:t> </a:t>
            </a:r>
          </a:p>
          <a:p>
            <a:pPr>
              <a:lnSpc>
                <a:spcPct val="80000"/>
              </a:lnSpc>
            </a:pPr>
            <a:endParaRPr lang="fr-FR" dirty="0" smtClean="0"/>
          </a:p>
          <a:p>
            <a:pPr marL="0" indent="0">
              <a:buNone/>
            </a:pPr>
            <a:r>
              <a:rPr lang="fr-FR" dirty="0"/>
              <a:t> </a:t>
            </a:r>
            <a:r>
              <a:rPr lang="fr-FR" dirty="0" smtClean="0"/>
              <a:t>  </a:t>
            </a:r>
            <a:endParaRPr lang="fr-FR" dirty="0"/>
          </a:p>
          <a:p>
            <a:pPr marL="0" indent="0">
              <a:lnSpc>
                <a:spcPct val="80000"/>
              </a:lnSpc>
              <a:buNone/>
            </a:pPr>
            <a:endParaRPr lang="fr-FR" dirty="0"/>
          </a:p>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169049888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smtClean="0">
                <a:solidFill>
                  <a:srgbClr val="FF0066"/>
                </a:solidFill>
              </a:rPr>
              <a:t>Interprétation des résultats</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r>
              <a:rPr lang="fr-FR" dirty="0" smtClean="0"/>
              <a:t>Objectif judiciaire</a:t>
            </a:r>
          </a:p>
          <a:p>
            <a:r>
              <a:rPr lang="fr-FR" dirty="0" smtClean="0"/>
              <a:t>Infractions recherchées</a:t>
            </a:r>
          </a:p>
          <a:p>
            <a:pPr marL="0" indent="0">
              <a:buNone/>
            </a:pPr>
            <a:r>
              <a:rPr lang="fr-FR" dirty="0" smtClean="0"/>
              <a:t>   </a:t>
            </a:r>
            <a:r>
              <a:rPr lang="fr-CA" b="1" dirty="0" smtClean="0">
                <a:solidFill>
                  <a:srgbClr val="FF0000"/>
                </a:solidFill>
                <a:cs typeface="Arial" charset="0"/>
              </a:rPr>
              <a:t>-Le </a:t>
            </a:r>
            <a:r>
              <a:rPr lang="fr-CA" b="1" dirty="0">
                <a:solidFill>
                  <a:srgbClr val="FF0000"/>
                </a:solidFill>
                <a:cs typeface="Arial" charset="0"/>
              </a:rPr>
              <a:t>harcèlement sexuel</a:t>
            </a:r>
          </a:p>
          <a:p>
            <a:pPr marL="0" indent="0">
              <a:buNone/>
            </a:pPr>
            <a:r>
              <a:rPr lang="fr-CA" b="1" dirty="0" smtClean="0">
                <a:solidFill>
                  <a:srgbClr val="FF0000"/>
                </a:solidFill>
                <a:cs typeface="Arial" charset="0"/>
              </a:rPr>
              <a:t>  -L’attentat </a:t>
            </a:r>
            <a:r>
              <a:rPr lang="fr-CA" b="1" dirty="0">
                <a:solidFill>
                  <a:srgbClr val="FF0000"/>
                </a:solidFill>
                <a:cs typeface="Arial" charset="0"/>
              </a:rPr>
              <a:t>à la </a:t>
            </a:r>
            <a:r>
              <a:rPr lang="fr-CA" b="1" dirty="0" smtClean="0">
                <a:solidFill>
                  <a:srgbClr val="FF0000"/>
                </a:solidFill>
                <a:cs typeface="Arial" charset="0"/>
              </a:rPr>
              <a:t>pudeur</a:t>
            </a:r>
          </a:p>
          <a:p>
            <a:pPr marL="0" indent="0">
              <a:buNone/>
            </a:pPr>
            <a:r>
              <a:rPr lang="fr-CA" b="1" dirty="0">
                <a:solidFill>
                  <a:srgbClr val="FF0000"/>
                </a:solidFill>
                <a:cs typeface="Arial" charset="0"/>
              </a:rPr>
              <a:t> </a:t>
            </a:r>
            <a:r>
              <a:rPr lang="fr-CA" b="1" dirty="0" smtClean="0">
                <a:solidFill>
                  <a:srgbClr val="FF0000"/>
                </a:solidFill>
                <a:cs typeface="Arial" charset="0"/>
              </a:rPr>
              <a:t> -Le viol</a:t>
            </a:r>
          </a:p>
          <a:p>
            <a:pPr marL="0" indent="0">
              <a:buNone/>
            </a:pPr>
            <a:r>
              <a:rPr lang="fr-CA" b="1" dirty="0">
                <a:solidFill>
                  <a:srgbClr val="FF0000"/>
                </a:solidFill>
                <a:cs typeface="Arial" charset="0"/>
              </a:rPr>
              <a:t> </a:t>
            </a:r>
            <a:r>
              <a:rPr lang="fr-CA" b="1" dirty="0" smtClean="0">
                <a:solidFill>
                  <a:srgbClr val="FF0000"/>
                </a:solidFill>
                <a:cs typeface="Arial" charset="0"/>
              </a:rPr>
              <a:t> -La </a:t>
            </a:r>
            <a:r>
              <a:rPr lang="fr-CA" b="1" dirty="0">
                <a:solidFill>
                  <a:srgbClr val="FF0000"/>
                </a:solidFill>
                <a:cs typeface="Arial" charset="0"/>
              </a:rPr>
              <a:t>pédophilie</a:t>
            </a:r>
          </a:p>
          <a:p>
            <a:pPr marL="0" indent="0">
              <a:buNone/>
            </a:pPr>
            <a:endParaRPr lang="en-GB" dirty="0"/>
          </a:p>
          <a:p>
            <a:endParaRPr lang="fr-CA" dirty="0"/>
          </a:p>
          <a:p>
            <a:endParaRPr lang="fr-FR" dirty="0" smtClean="0"/>
          </a:p>
          <a:p>
            <a:pPr marL="0" indent="0">
              <a:buNone/>
            </a:pPr>
            <a:r>
              <a:rPr lang="fr-FR" dirty="0"/>
              <a:t> </a:t>
            </a:r>
            <a:r>
              <a:rPr lang="fr-FR" dirty="0" smtClean="0"/>
              <a:t>  </a:t>
            </a:r>
            <a:endParaRPr lang="fr-FR" dirty="0"/>
          </a:p>
          <a:p>
            <a:pPr marL="0" indent="0">
              <a:lnSpc>
                <a:spcPct val="80000"/>
              </a:lnSpc>
              <a:buNone/>
            </a:pPr>
            <a:endParaRPr lang="fr-FR" dirty="0"/>
          </a:p>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152642431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smtClean="0">
                <a:solidFill>
                  <a:srgbClr val="FF0066"/>
                </a:solidFill>
              </a:rPr>
              <a:t>Interprétation des résultats</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r>
              <a:rPr lang="fr-FR" dirty="0" smtClean="0"/>
              <a:t>Examen souvent normal, surtout chez l’adulte et l’adolescent</a:t>
            </a:r>
            <a:endParaRPr lang="fr-FR" dirty="0"/>
          </a:p>
          <a:p>
            <a:pPr marL="319088" indent="-319088" defTabSz="449263">
              <a:lnSpc>
                <a:spcPts val="3050"/>
              </a:lnSpc>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err="1" smtClean="0"/>
              <a:t>peu</a:t>
            </a:r>
            <a:r>
              <a:rPr lang="en-GB" dirty="0" smtClean="0"/>
              <a:t> </a:t>
            </a:r>
            <a:r>
              <a:rPr lang="en-GB" dirty="0"/>
              <a:t>de </a:t>
            </a:r>
            <a:r>
              <a:rPr lang="en-GB" dirty="0" err="1" smtClean="0"/>
              <a:t>violences</a:t>
            </a:r>
            <a:r>
              <a:rPr lang="en-GB" dirty="0" smtClean="0"/>
              <a:t> (enfant) </a:t>
            </a:r>
            <a:endParaRPr lang="en-GB" dirty="0"/>
          </a:p>
          <a:p>
            <a:pPr marL="319088" indent="-319088" defTabSz="449263">
              <a:lnSpc>
                <a:spcPct val="110000"/>
              </a:lnSpc>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perception des </a:t>
            </a:r>
            <a:r>
              <a:rPr lang="en-GB" dirty="0" err="1"/>
              <a:t>enfants</a:t>
            </a:r>
            <a:r>
              <a:rPr lang="en-GB" dirty="0"/>
              <a:t> de « </a:t>
            </a:r>
            <a:r>
              <a:rPr lang="en-GB" dirty="0" err="1"/>
              <a:t>pénétration</a:t>
            </a:r>
            <a:r>
              <a:rPr lang="en-GB" dirty="0"/>
              <a:t> </a:t>
            </a:r>
            <a:r>
              <a:rPr lang="en-GB" dirty="0" smtClean="0"/>
              <a:t>»: </a:t>
            </a:r>
            <a:r>
              <a:rPr lang="en-GB" dirty="0" err="1" smtClean="0"/>
              <a:t>coït</a:t>
            </a:r>
            <a:r>
              <a:rPr lang="en-GB" dirty="0" smtClean="0"/>
              <a:t> </a:t>
            </a:r>
            <a:r>
              <a:rPr lang="en-GB" dirty="0" err="1"/>
              <a:t>vulvaire</a:t>
            </a:r>
            <a:r>
              <a:rPr lang="en-GB" dirty="0"/>
              <a:t> </a:t>
            </a:r>
            <a:r>
              <a:rPr lang="en-GB" dirty="0" err="1"/>
              <a:t>ou</a:t>
            </a:r>
            <a:r>
              <a:rPr lang="en-GB" dirty="0"/>
              <a:t> </a:t>
            </a:r>
            <a:r>
              <a:rPr lang="en-GB" dirty="0" err="1"/>
              <a:t>vestibulaire</a:t>
            </a:r>
            <a:endParaRPr lang="en-GB" dirty="0"/>
          </a:p>
          <a:p>
            <a:endParaRPr lang="fr-CA" dirty="0"/>
          </a:p>
          <a:p>
            <a:endParaRPr lang="fr-FR" dirty="0" smtClean="0"/>
          </a:p>
          <a:p>
            <a:pPr marL="0" indent="0">
              <a:buNone/>
            </a:pPr>
            <a:r>
              <a:rPr lang="fr-FR" dirty="0"/>
              <a:t> </a:t>
            </a:r>
            <a:r>
              <a:rPr lang="fr-FR" dirty="0" smtClean="0"/>
              <a:t>  </a:t>
            </a:r>
            <a:endParaRPr lang="fr-FR" dirty="0"/>
          </a:p>
          <a:p>
            <a:pPr marL="0" indent="0">
              <a:lnSpc>
                <a:spcPct val="80000"/>
              </a:lnSpc>
              <a:buNone/>
            </a:pPr>
            <a:endParaRPr lang="fr-FR" dirty="0"/>
          </a:p>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132996541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pPr marL="0" indent="0">
              <a:lnSpc>
                <a:spcPct val="110000"/>
              </a:lnSpc>
            </a:pPr>
            <a:r>
              <a:rPr lang="en-US" dirty="0" smtClean="0">
                <a:solidFill>
                  <a:srgbClr val="FF0066"/>
                </a:solidFill>
              </a:rPr>
              <a:t>Interprétation des résultats</a:t>
            </a:r>
            <a:endParaRPr lang="en-US" dirty="0">
              <a:solidFill>
                <a:srgbClr val="FF0066"/>
              </a:solidFill>
            </a:endParaRPr>
          </a:p>
        </p:txBody>
      </p:sp>
      <p:sp>
        <p:nvSpPr>
          <p:cNvPr id="1080323" name="Rectangle 2051"/>
          <p:cNvSpPr>
            <a:spLocks noGrp="1" noChangeArrowheads="1"/>
          </p:cNvSpPr>
          <p:nvPr>
            <p:ph type="body" idx="1"/>
          </p:nvPr>
        </p:nvSpPr>
        <p:spPr>
          <a:xfrm>
            <a:off x="467544" y="1981200"/>
            <a:ext cx="8676456" cy="4328120"/>
          </a:xfrm>
        </p:spPr>
        <p:txBody>
          <a:bodyPr/>
          <a:lstStyle/>
          <a:p>
            <a:r>
              <a:rPr lang="fr-FR" dirty="0" smtClean="0"/>
              <a:t>Attention: </a:t>
            </a:r>
            <a:r>
              <a:rPr lang="fr-FR" dirty="0" err="1" smtClean="0"/>
              <a:t>prolasus</a:t>
            </a:r>
            <a:r>
              <a:rPr lang="fr-FR" dirty="0" smtClean="0"/>
              <a:t> urétral</a:t>
            </a:r>
            <a:endParaRPr lang="en-GB" dirty="0"/>
          </a:p>
          <a:p>
            <a:endParaRPr lang="fr-CA" dirty="0"/>
          </a:p>
          <a:p>
            <a:endParaRPr lang="fr-FR" dirty="0" smtClean="0"/>
          </a:p>
          <a:p>
            <a:pPr marL="0" indent="0">
              <a:buNone/>
            </a:pPr>
            <a:r>
              <a:rPr lang="fr-FR" dirty="0"/>
              <a:t> </a:t>
            </a:r>
            <a:r>
              <a:rPr lang="fr-FR" dirty="0" smtClean="0"/>
              <a:t>  </a:t>
            </a:r>
            <a:endParaRPr lang="fr-FR" dirty="0"/>
          </a:p>
          <a:p>
            <a:pPr marL="0" indent="0">
              <a:lnSpc>
                <a:spcPct val="80000"/>
              </a:lnSpc>
              <a:buNone/>
            </a:pPr>
            <a:endParaRPr lang="fr-FR" dirty="0"/>
          </a:p>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pic>
        <p:nvPicPr>
          <p:cNvPr id="2" name="Image 1"/>
          <p:cNvPicPr>
            <a:picLocks noChangeAspect="1"/>
          </p:cNvPicPr>
          <p:nvPr/>
        </p:nvPicPr>
        <p:blipFill>
          <a:blip r:embed="rId2"/>
          <a:stretch>
            <a:fillRect/>
          </a:stretch>
        </p:blipFill>
        <p:spPr>
          <a:xfrm>
            <a:off x="2267745" y="2715826"/>
            <a:ext cx="4608512" cy="4142174"/>
          </a:xfrm>
          <a:prstGeom prst="rect">
            <a:avLst/>
          </a:prstGeom>
        </p:spPr>
      </p:pic>
    </p:spTree>
    <p:extLst>
      <p:ext uri="{BB962C8B-B14F-4D97-AF65-F5344CB8AC3E}">
        <p14:creationId xmlns:p14="http://schemas.microsoft.com/office/powerpoint/2010/main" val="388588779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en-US" dirty="0">
                <a:solidFill>
                  <a:srgbClr val="FF0066"/>
                </a:solidFill>
              </a:rPr>
              <a:t>Interprétation des résultats</a:t>
            </a:r>
            <a:endParaRPr lang="fr-CA" dirty="0"/>
          </a:p>
        </p:txBody>
      </p:sp>
      <p:sp>
        <p:nvSpPr>
          <p:cNvPr id="1080323" name="Rectangle 2051"/>
          <p:cNvSpPr>
            <a:spLocks noGrp="1" noChangeArrowheads="1"/>
          </p:cNvSpPr>
          <p:nvPr>
            <p:ph type="body" idx="1"/>
          </p:nvPr>
        </p:nvSpPr>
        <p:spPr>
          <a:xfrm>
            <a:off x="467544" y="1981200"/>
            <a:ext cx="8676456" cy="4328120"/>
          </a:xfrm>
        </p:spPr>
        <p:txBody>
          <a:bodyPr/>
          <a:lstStyle/>
          <a:p>
            <a:pPr marL="319088" indent="-319088" defTabSz="449263">
              <a:lnSpc>
                <a:spcPct val="110000"/>
              </a:lnSpc>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err="1" smtClean="0"/>
              <a:t>peu</a:t>
            </a:r>
            <a:r>
              <a:rPr lang="en-GB" dirty="0" smtClean="0"/>
              <a:t> </a:t>
            </a:r>
            <a:r>
              <a:rPr lang="en-GB" dirty="0"/>
              <a:t>de </a:t>
            </a:r>
            <a:r>
              <a:rPr lang="en-GB" dirty="0" err="1"/>
              <a:t>signes</a:t>
            </a:r>
            <a:r>
              <a:rPr lang="en-GB" dirty="0"/>
              <a:t> de la </a:t>
            </a:r>
            <a:r>
              <a:rPr lang="en-GB" dirty="0" err="1"/>
              <a:t>sphère</a:t>
            </a:r>
            <a:r>
              <a:rPr lang="en-GB" dirty="0"/>
              <a:t> </a:t>
            </a:r>
            <a:r>
              <a:rPr lang="en-GB" dirty="0" err="1"/>
              <a:t>anale</a:t>
            </a:r>
            <a:endParaRPr lang="en-GB" dirty="0"/>
          </a:p>
          <a:p>
            <a:pPr marL="319088" indent="-319088" defTabSz="449263">
              <a:lnSpc>
                <a:spcPct val="110000"/>
              </a:lnSpc>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err="1"/>
              <a:t>guérison</a:t>
            </a:r>
            <a:r>
              <a:rPr lang="en-GB" dirty="0"/>
              <a:t> </a:t>
            </a:r>
            <a:r>
              <a:rPr lang="en-GB" dirty="0" err="1"/>
              <a:t>très</a:t>
            </a:r>
            <a:r>
              <a:rPr lang="en-GB" dirty="0"/>
              <a:t> </a:t>
            </a:r>
            <a:r>
              <a:rPr lang="en-GB" dirty="0" err="1"/>
              <a:t>rapide</a:t>
            </a:r>
            <a:r>
              <a:rPr lang="en-GB" dirty="0"/>
              <a:t> des </a:t>
            </a:r>
            <a:r>
              <a:rPr lang="en-GB" dirty="0" err="1"/>
              <a:t>lésions</a:t>
            </a:r>
            <a:r>
              <a:rPr lang="en-GB" dirty="0"/>
              <a:t> (7-14 j)</a:t>
            </a:r>
          </a:p>
          <a:p>
            <a:pPr marL="319088" indent="-319088" defTabSz="449263">
              <a:lnSpc>
                <a:spcPct val="110000"/>
              </a:lnSpc>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fr-CA" dirty="0">
                <a:solidFill>
                  <a:srgbClr val="FF0066"/>
                </a:solidFill>
              </a:rPr>
              <a:t>15%</a:t>
            </a:r>
            <a:r>
              <a:rPr lang="fr-CA" dirty="0"/>
              <a:t> seulement guériront en laissant des </a:t>
            </a:r>
            <a:r>
              <a:rPr lang="fr-CA" dirty="0">
                <a:solidFill>
                  <a:srgbClr val="FF0066"/>
                </a:solidFill>
              </a:rPr>
              <a:t>signes physiques </a:t>
            </a:r>
            <a:r>
              <a:rPr lang="fr-CA" dirty="0" smtClean="0">
                <a:solidFill>
                  <a:srgbClr val="FF0066"/>
                </a:solidFill>
              </a:rPr>
              <a:t>persistants</a:t>
            </a:r>
          </a:p>
          <a:p>
            <a:pPr marL="319088" indent="-319088" defTabSz="449263">
              <a:lnSpc>
                <a:spcPct val="110000"/>
              </a:lnSpc>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fr-FR" dirty="0" smtClean="0"/>
              <a:t>Guide d’</a:t>
            </a:r>
            <a:r>
              <a:rPr lang="fr-CA" dirty="0" smtClean="0"/>
              <a:t> </a:t>
            </a:r>
            <a:r>
              <a:rPr lang="fr-CA" dirty="0"/>
              <a:t>ADAMS</a:t>
            </a:r>
            <a:endParaRPr lang="fr-FR" dirty="0"/>
          </a:p>
          <a:p>
            <a:pPr marL="319088" indent="-319088" defTabSz="449263">
              <a:lnSpc>
                <a:spcPct val="110000"/>
              </a:lnSpc>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endParaRPr lang="en-GB" dirty="0"/>
          </a:p>
          <a:p>
            <a:pPr marL="0" indent="0">
              <a:buNone/>
            </a:pPr>
            <a:endParaRPr lang="fr-CA" dirty="0"/>
          </a:p>
          <a:p>
            <a:endParaRPr lang="fr-FR" dirty="0" smtClean="0"/>
          </a:p>
          <a:p>
            <a:pPr marL="0" indent="0">
              <a:buNone/>
            </a:pPr>
            <a:r>
              <a:rPr lang="fr-FR" dirty="0"/>
              <a:t> </a:t>
            </a:r>
            <a:r>
              <a:rPr lang="fr-FR" dirty="0" smtClean="0"/>
              <a:t>  </a:t>
            </a:r>
            <a:endParaRPr lang="fr-FR" dirty="0"/>
          </a:p>
          <a:p>
            <a:pPr marL="0" indent="0">
              <a:lnSpc>
                <a:spcPct val="80000"/>
              </a:lnSpc>
              <a:buNone/>
            </a:pPr>
            <a:endParaRPr lang="fr-FR" dirty="0"/>
          </a:p>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195714489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685800" y="407988"/>
            <a:ext cx="7772400" cy="2030412"/>
          </a:xfrm>
          <a:ln/>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Guide </a:t>
            </a:r>
            <a:r>
              <a:rPr lang="en-GB" dirty="0" err="1" smtClean="0"/>
              <a:t>d’Adams</a:t>
            </a:r>
            <a:r>
              <a:rPr lang="en-GB" dirty="0" smtClean="0"/>
              <a:t/>
            </a:r>
            <a:br>
              <a:rPr lang="en-GB" dirty="0" smtClean="0"/>
            </a:br>
            <a:r>
              <a:rPr lang="en-GB" dirty="0" smtClean="0"/>
              <a:t>AS possible</a:t>
            </a:r>
            <a:r>
              <a:rPr lang="fr-CA" dirty="0"/>
              <a:t/>
            </a:r>
            <a:br>
              <a:rPr lang="fr-CA" dirty="0"/>
            </a:br>
            <a:endParaRPr lang="en-GB" dirty="0"/>
          </a:p>
        </p:txBody>
      </p:sp>
      <p:sp>
        <p:nvSpPr>
          <p:cNvPr id="1188867" name="Rectangle 3"/>
          <p:cNvSpPr>
            <a:spLocks noGrp="1" noChangeArrowheads="1"/>
          </p:cNvSpPr>
          <p:nvPr>
            <p:ph type="body" idx="1"/>
          </p:nvPr>
        </p:nvSpPr>
        <p:spPr>
          <a:xfrm>
            <a:off x="1219200" y="2438400"/>
            <a:ext cx="7924800" cy="4158952"/>
          </a:xfrm>
          <a:ln/>
        </p:spPr>
        <p:txBody>
          <a:bodyPr lIns="90000" tIns="46800" rIns="90000" bIns="46800"/>
          <a:lstStyle/>
          <a:p>
            <a:pPr defTabSz="449263">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err="1" smtClean="0">
                <a:solidFill>
                  <a:srgbClr val="FF0066"/>
                </a:solidFill>
              </a:rPr>
              <a:t>Variante</a:t>
            </a:r>
            <a:r>
              <a:rPr lang="en-GB" dirty="0" smtClean="0">
                <a:solidFill>
                  <a:srgbClr val="FF0066"/>
                </a:solidFill>
              </a:rPr>
              <a:t> de la </a:t>
            </a:r>
            <a:r>
              <a:rPr lang="en-GB" dirty="0" err="1" smtClean="0">
                <a:solidFill>
                  <a:srgbClr val="FF0066"/>
                </a:solidFill>
              </a:rPr>
              <a:t>normale</a:t>
            </a:r>
            <a:r>
              <a:rPr lang="en-GB" dirty="0" smtClean="0">
                <a:solidFill>
                  <a:srgbClr val="FF0066"/>
                </a:solidFill>
              </a:rPr>
              <a:t> </a:t>
            </a:r>
            <a:r>
              <a:rPr lang="en-GB" dirty="0" smtClean="0"/>
              <a:t>: </a:t>
            </a:r>
            <a:r>
              <a:rPr lang="en-GB" dirty="0" err="1" smtClean="0"/>
              <a:t>signes</a:t>
            </a:r>
            <a:r>
              <a:rPr lang="en-GB" dirty="0" smtClean="0"/>
              <a:t> </a:t>
            </a:r>
            <a:r>
              <a:rPr lang="en-GB" dirty="0" err="1" smtClean="0"/>
              <a:t>connus</a:t>
            </a:r>
            <a:r>
              <a:rPr lang="en-GB" dirty="0" smtClean="0"/>
              <a:t> chez le </a:t>
            </a:r>
            <a:r>
              <a:rPr lang="en-GB" dirty="0" err="1" smtClean="0"/>
              <a:t>nouvea</a:t>
            </a:r>
            <a:r>
              <a:rPr lang="en-GB" dirty="0" smtClean="0"/>
              <a:t>-né </a:t>
            </a:r>
            <a:r>
              <a:rPr lang="en-GB" dirty="0" err="1" smtClean="0"/>
              <a:t>ou</a:t>
            </a:r>
            <a:r>
              <a:rPr lang="en-GB" dirty="0" smtClean="0"/>
              <a:t> courants chez les </a:t>
            </a:r>
            <a:r>
              <a:rPr lang="en-GB" dirty="0" err="1" smtClean="0"/>
              <a:t>enfants</a:t>
            </a:r>
            <a:r>
              <a:rPr lang="en-GB" dirty="0" smtClean="0"/>
              <a:t> non </a:t>
            </a:r>
            <a:r>
              <a:rPr lang="en-GB" dirty="0" err="1" smtClean="0"/>
              <a:t>violentés</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 </a:t>
            </a:r>
            <a:r>
              <a:rPr lang="en-GB" dirty="0"/>
              <a:t>H</a:t>
            </a:r>
            <a:r>
              <a:rPr lang="en-GB" dirty="0" smtClean="0"/>
              <a:t>ymen </a:t>
            </a:r>
            <a:r>
              <a:rPr lang="en-GB" dirty="0" err="1" smtClean="0"/>
              <a:t>dentelé</a:t>
            </a:r>
            <a:r>
              <a:rPr lang="en-GB" dirty="0" smtClean="0"/>
              <a:t> </a:t>
            </a:r>
            <a:r>
              <a:rPr lang="en-GB" dirty="0" err="1" smtClean="0"/>
              <a:t>ou</a:t>
            </a:r>
            <a:r>
              <a:rPr lang="en-GB" dirty="0" smtClean="0"/>
              <a:t> </a:t>
            </a:r>
            <a:r>
              <a:rPr lang="en-GB" dirty="0" err="1" smtClean="0"/>
              <a:t>bosselé</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 </a:t>
            </a:r>
            <a:r>
              <a:rPr lang="en-GB" dirty="0" err="1"/>
              <a:t>C</a:t>
            </a:r>
            <a:r>
              <a:rPr lang="en-GB" dirty="0" err="1" smtClean="0"/>
              <a:t>rête</a:t>
            </a:r>
            <a:r>
              <a:rPr lang="en-GB" dirty="0" smtClean="0"/>
              <a:t> </a:t>
            </a:r>
            <a:r>
              <a:rPr lang="en-GB" dirty="0" err="1" smtClean="0"/>
              <a:t>intravaginale</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 Dilatation </a:t>
            </a:r>
            <a:r>
              <a:rPr lang="en-GB" dirty="0" err="1" smtClean="0"/>
              <a:t>partielle</a:t>
            </a:r>
            <a:r>
              <a:rPr lang="en-GB" dirty="0" smtClean="0"/>
              <a:t> du sphincter anal</a:t>
            </a:r>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a:t>
            </a:r>
            <a:r>
              <a:rPr lang="en-GB" dirty="0" err="1" smtClean="0"/>
              <a:t>externe</a:t>
            </a:r>
            <a:endParaRPr lang="en-GB" dirty="0"/>
          </a:p>
          <a:p>
            <a:pPr lvl="2" defTabSz="449263">
              <a:buSzPct val="55000"/>
              <a:buFontTx/>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endParaRPr lang="en-GB" dirty="0"/>
          </a:p>
        </p:txBody>
      </p:sp>
    </p:spTree>
    <p:extLst>
      <p:ext uri="{BB962C8B-B14F-4D97-AF65-F5344CB8AC3E}">
        <p14:creationId xmlns:p14="http://schemas.microsoft.com/office/powerpoint/2010/main" val="524822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685800" y="407988"/>
            <a:ext cx="7772400" cy="2030412"/>
          </a:xfrm>
          <a:ln/>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Guide </a:t>
            </a:r>
            <a:r>
              <a:rPr lang="en-GB" dirty="0" err="1" smtClean="0"/>
              <a:t>d’Adams</a:t>
            </a:r>
            <a:r>
              <a:rPr lang="en-GB" dirty="0" smtClean="0"/>
              <a:t/>
            </a:r>
            <a:br>
              <a:rPr lang="en-GB" dirty="0" smtClean="0"/>
            </a:br>
            <a:r>
              <a:rPr lang="en-GB" dirty="0" smtClean="0"/>
              <a:t>AS possible</a:t>
            </a:r>
            <a:r>
              <a:rPr lang="fr-CA" dirty="0"/>
              <a:t/>
            </a:r>
            <a:br>
              <a:rPr lang="fr-CA" dirty="0"/>
            </a:br>
            <a:endParaRPr lang="en-GB" dirty="0"/>
          </a:p>
        </p:txBody>
      </p:sp>
      <p:sp>
        <p:nvSpPr>
          <p:cNvPr id="1188867" name="Rectangle 3"/>
          <p:cNvSpPr>
            <a:spLocks noGrp="1" noChangeArrowheads="1"/>
          </p:cNvSpPr>
          <p:nvPr>
            <p:ph type="body" idx="1"/>
          </p:nvPr>
        </p:nvSpPr>
        <p:spPr>
          <a:xfrm>
            <a:off x="1219200" y="2438400"/>
            <a:ext cx="7924800" cy="4158952"/>
          </a:xfrm>
          <a:ln/>
        </p:spPr>
        <p:txBody>
          <a:bodyPr lIns="90000" tIns="46800" rIns="90000" bIns="46800"/>
          <a:lstStyle/>
          <a:p>
            <a:pPr defTabSz="449263">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solidFill>
                  <a:srgbClr val="FF0066"/>
                </a:solidFill>
              </a:rPr>
              <a:t>Constatations </a:t>
            </a:r>
            <a:r>
              <a:rPr lang="en-GB" dirty="0" err="1" smtClean="0">
                <a:solidFill>
                  <a:srgbClr val="FF0066"/>
                </a:solidFill>
              </a:rPr>
              <a:t>souvent</a:t>
            </a:r>
            <a:r>
              <a:rPr lang="en-GB" dirty="0" smtClean="0">
                <a:solidFill>
                  <a:srgbClr val="FF0066"/>
                </a:solidFill>
              </a:rPr>
              <a:t> </a:t>
            </a:r>
            <a:r>
              <a:rPr lang="en-GB" dirty="0" err="1" smtClean="0">
                <a:solidFill>
                  <a:srgbClr val="FF0066"/>
                </a:solidFill>
              </a:rPr>
              <a:t>causées</a:t>
            </a:r>
            <a:r>
              <a:rPr lang="en-GB" dirty="0" smtClean="0">
                <a:solidFill>
                  <a:srgbClr val="FF0066"/>
                </a:solidFill>
              </a:rPr>
              <a:t> par </a:t>
            </a:r>
            <a:r>
              <a:rPr lang="en-GB" dirty="0" err="1" smtClean="0">
                <a:solidFill>
                  <a:srgbClr val="FF0066"/>
                </a:solidFill>
              </a:rPr>
              <a:t>d’autres</a:t>
            </a:r>
            <a:r>
              <a:rPr lang="en-GB" dirty="0" smtClean="0">
                <a:solidFill>
                  <a:srgbClr val="FF0066"/>
                </a:solidFill>
              </a:rPr>
              <a:t> affections </a:t>
            </a:r>
            <a:r>
              <a:rPr lang="en-GB" dirty="0" err="1" smtClean="0">
                <a:solidFill>
                  <a:srgbClr val="FF0066"/>
                </a:solidFill>
              </a:rPr>
              <a:t>médicales</a:t>
            </a:r>
            <a:r>
              <a:rPr lang="en-GB" dirty="0" smtClean="0">
                <a:solidFill>
                  <a:srgbClr val="FF0066"/>
                </a:solidFill>
              </a:rPr>
              <a:t> </a:t>
            </a:r>
            <a:r>
              <a:rPr lang="en-GB" dirty="0" smtClean="0"/>
              <a:t> </a:t>
            </a:r>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a:t>
            </a:r>
            <a:r>
              <a:rPr lang="en-GB" dirty="0" err="1" smtClean="0"/>
              <a:t>Erythème</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 </a:t>
            </a:r>
            <a:r>
              <a:rPr lang="en-GB" dirty="0" err="1" smtClean="0"/>
              <a:t>Adhérences</a:t>
            </a:r>
            <a:r>
              <a:rPr lang="en-GB" dirty="0" smtClean="0"/>
              <a:t> </a:t>
            </a:r>
            <a:r>
              <a:rPr lang="en-GB" dirty="0" err="1" smtClean="0"/>
              <a:t>labiales</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 Fissures </a:t>
            </a:r>
            <a:r>
              <a:rPr lang="en-GB" dirty="0" err="1" smtClean="0"/>
              <a:t>analees</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endParaRPr lang="en-GB" dirty="0"/>
          </a:p>
        </p:txBody>
      </p:sp>
    </p:spTree>
    <p:extLst>
      <p:ext uri="{BB962C8B-B14F-4D97-AF65-F5344CB8AC3E}">
        <p14:creationId xmlns:p14="http://schemas.microsoft.com/office/powerpoint/2010/main" val="35442505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685800" y="407988"/>
            <a:ext cx="7772400" cy="2030412"/>
          </a:xfrm>
          <a:ln/>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Guide </a:t>
            </a:r>
            <a:r>
              <a:rPr lang="en-GB" dirty="0" err="1" smtClean="0"/>
              <a:t>d’Adams</a:t>
            </a:r>
            <a:r>
              <a:rPr lang="en-GB" dirty="0" smtClean="0"/>
              <a:t/>
            </a:r>
            <a:br>
              <a:rPr lang="en-GB" dirty="0" smtClean="0"/>
            </a:br>
            <a:r>
              <a:rPr lang="en-GB" dirty="0" smtClean="0"/>
              <a:t>AS possible</a:t>
            </a:r>
            <a:r>
              <a:rPr lang="fr-CA" dirty="0"/>
              <a:t/>
            </a:r>
            <a:br>
              <a:rPr lang="fr-CA" dirty="0"/>
            </a:br>
            <a:endParaRPr lang="en-GB" dirty="0"/>
          </a:p>
        </p:txBody>
      </p:sp>
      <p:sp>
        <p:nvSpPr>
          <p:cNvPr id="1188867" name="Rectangle 3"/>
          <p:cNvSpPr>
            <a:spLocks noGrp="1" noChangeArrowheads="1"/>
          </p:cNvSpPr>
          <p:nvPr>
            <p:ph type="body" idx="1"/>
          </p:nvPr>
        </p:nvSpPr>
        <p:spPr>
          <a:xfrm>
            <a:off x="1219200" y="2438400"/>
            <a:ext cx="7924800" cy="4158952"/>
          </a:xfrm>
          <a:ln/>
        </p:spPr>
        <p:txBody>
          <a:bodyPr lIns="90000" tIns="46800" rIns="90000" bIns="46800"/>
          <a:lstStyle/>
          <a:p>
            <a:pPr defTabSz="449263">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solidFill>
                  <a:srgbClr val="FF0066"/>
                </a:solidFill>
              </a:rPr>
              <a:t>Constatations </a:t>
            </a:r>
            <a:r>
              <a:rPr lang="en-GB" dirty="0" err="1" smtClean="0">
                <a:solidFill>
                  <a:srgbClr val="FF0066"/>
                </a:solidFill>
              </a:rPr>
              <a:t>considérées</a:t>
            </a:r>
            <a:r>
              <a:rPr lang="en-GB" dirty="0" smtClean="0">
                <a:solidFill>
                  <a:srgbClr val="FF0066"/>
                </a:solidFill>
              </a:rPr>
              <a:t> </a:t>
            </a:r>
            <a:r>
              <a:rPr lang="en-GB" dirty="0" err="1" smtClean="0">
                <a:solidFill>
                  <a:srgbClr val="FF0066"/>
                </a:solidFill>
              </a:rPr>
              <a:t>à</a:t>
            </a:r>
            <a:r>
              <a:rPr lang="en-GB" dirty="0" smtClean="0">
                <a:solidFill>
                  <a:srgbClr val="FF0066"/>
                </a:solidFill>
              </a:rPr>
              <a:t> tors </a:t>
            </a:r>
            <a:r>
              <a:rPr lang="en-GB" dirty="0" err="1" smtClean="0">
                <a:solidFill>
                  <a:srgbClr val="FF0066"/>
                </a:solidFill>
              </a:rPr>
              <a:t>comme</a:t>
            </a:r>
            <a:r>
              <a:rPr lang="en-GB" dirty="0" smtClean="0">
                <a:solidFill>
                  <a:srgbClr val="FF0066"/>
                </a:solidFill>
              </a:rPr>
              <a:t> </a:t>
            </a:r>
            <a:r>
              <a:rPr lang="en-GB" dirty="0" err="1" smtClean="0">
                <a:solidFill>
                  <a:srgbClr val="FF0066"/>
                </a:solidFill>
              </a:rPr>
              <a:t>découlant</a:t>
            </a:r>
            <a:r>
              <a:rPr lang="en-GB" dirty="0" smtClean="0">
                <a:solidFill>
                  <a:srgbClr val="FF0066"/>
                </a:solidFill>
              </a:rPr>
              <a:t> </a:t>
            </a:r>
            <a:r>
              <a:rPr lang="en-GB" dirty="0" err="1" smtClean="0">
                <a:solidFill>
                  <a:srgbClr val="FF0066"/>
                </a:solidFill>
              </a:rPr>
              <a:t>d’une</a:t>
            </a:r>
            <a:r>
              <a:rPr lang="en-GB" dirty="0" smtClean="0">
                <a:solidFill>
                  <a:srgbClr val="FF0066"/>
                </a:solidFill>
              </a:rPr>
              <a:t> </a:t>
            </a:r>
            <a:r>
              <a:rPr lang="en-GB" dirty="0" err="1" smtClean="0">
                <a:solidFill>
                  <a:srgbClr val="FF0066"/>
                </a:solidFill>
              </a:rPr>
              <a:t>agression</a:t>
            </a:r>
            <a:r>
              <a:rPr lang="en-GB" dirty="0" smtClean="0">
                <a:solidFill>
                  <a:srgbClr val="FF0066"/>
                </a:solidFill>
              </a:rPr>
              <a:t> </a:t>
            </a:r>
            <a:r>
              <a:rPr lang="en-GB" dirty="0" err="1" smtClean="0">
                <a:solidFill>
                  <a:srgbClr val="FF0066"/>
                </a:solidFill>
              </a:rPr>
              <a:t>mais</a:t>
            </a:r>
            <a:r>
              <a:rPr lang="en-GB" dirty="0" smtClean="0">
                <a:solidFill>
                  <a:srgbClr val="FF0066"/>
                </a:solidFill>
              </a:rPr>
              <a:t> qui </a:t>
            </a:r>
            <a:r>
              <a:rPr lang="en-GB" dirty="0" err="1" smtClean="0">
                <a:solidFill>
                  <a:srgbClr val="FF0066"/>
                </a:solidFill>
              </a:rPr>
              <a:t>sont</a:t>
            </a:r>
            <a:r>
              <a:rPr lang="en-GB" dirty="0" smtClean="0">
                <a:solidFill>
                  <a:srgbClr val="FF0066"/>
                </a:solidFill>
              </a:rPr>
              <a:t> </a:t>
            </a:r>
            <a:r>
              <a:rPr lang="en-GB" dirty="0" err="1" smtClean="0">
                <a:solidFill>
                  <a:srgbClr val="FF0066"/>
                </a:solidFill>
              </a:rPr>
              <a:t>d’une</a:t>
            </a:r>
            <a:r>
              <a:rPr lang="en-GB" dirty="0" smtClean="0">
                <a:solidFill>
                  <a:srgbClr val="FF0066"/>
                </a:solidFill>
              </a:rPr>
              <a:t> </a:t>
            </a:r>
            <a:r>
              <a:rPr lang="en-GB" dirty="0" err="1" smtClean="0">
                <a:solidFill>
                  <a:srgbClr val="FF0066"/>
                </a:solidFill>
              </a:rPr>
              <a:t>autre</a:t>
            </a:r>
            <a:r>
              <a:rPr lang="en-GB" dirty="0" smtClean="0">
                <a:solidFill>
                  <a:srgbClr val="FF0066"/>
                </a:solidFill>
              </a:rPr>
              <a:t> nature</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a:t>
            </a:r>
            <a:r>
              <a:rPr lang="en-GB" dirty="0" err="1" smtClean="0"/>
              <a:t>Prolapsus</a:t>
            </a:r>
            <a:r>
              <a:rPr lang="en-GB" dirty="0" smtClean="0"/>
              <a:t> </a:t>
            </a:r>
            <a:r>
              <a:rPr lang="en-GB" dirty="0" err="1" smtClean="0"/>
              <a:t>urétral</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 Lichen </a:t>
            </a:r>
            <a:r>
              <a:rPr lang="en-GB" dirty="0" err="1" smtClean="0"/>
              <a:t>cléreux</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 </a:t>
            </a:r>
            <a:r>
              <a:rPr lang="en-GB" dirty="0" err="1" smtClean="0"/>
              <a:t>Ulcères</a:t>
            </a:r>
            <a:r>
              <a:rPr lang="en-GB" dirty="0" smtClean="0"/>
              <a:t> </a:t>
            </a:r>
            <a:r>
              <a:rPr lang="en-GB" dirty="0" err="1" smtClean="0"/>
              <a:t>vulvaires</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endParaRPr lang="en-GB" dirty="0"/>
          </a:p>
        </p:txBody>
      </p:sp>
    </p:spTree>
    <p:extLst>
      <p:ext uri="{BB962C8B-B14F-4D97-AF65-F5344CB8AC3E}">
        <p14:creationId xmlns:p14="http://schemas.microsoft.com/office/powerpoint/2010/main" val="2431150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685800" y="407988"/>
            <a:ext cx="7772400" cy="2030412"/>
          </a:xfrm>
          <a:ln/>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Guide </a:t>
            </a:r>
            <a:r>
              <a:rPr lang="en-GB" dirty="0" err="1" smtClean="0"/>
              <a:t>d’Adams</a:t>
            </a:r>
            <a:r>
              <a:rPr lang="en-GB" dirty="0" smtClean="0"/>
              <a:t/>
            </a:r>
            <a:br>
              <a:rPr lang="en-GB" dirty="0" smtClean="0"/>
            </a:br>
            <a:r>
              <a:rPr lang="en-GB" dirty="0" smtClean="0"/>
              <a:t>AS possible</a:t>
            </a:r>
            <a:r>
              <a:rPr lang="fr-CA" dirty="0"/>
              <a:t/>
            </a:r>
            <a:br>
              <a:rPr lang="fr-CA" dirty="0"/>
            </a:br>
            <a:endParaRPr lang="en-GB" dirty="0"/>
          </a:p>
        </p:txBody>
      </p:sp>
      <p:sp>
        <p:nvSpPr>
          <p:cNvPr id="1188867" name="Rectangle 3"/>
          <p:cNvSpPr>
            <a:spLocks noGrp="1" noChangeArrowheads="1"/>
          </p:cNvSpPr>
          <p:nvPr>
            <p:ph type="body" idx="1"/>
          </p:nvPr>
        </p:nvSpPr>
        <p:spPr>
          <a:xfrm>
            <a:off x="1219200" y="2438400"/>
            <a:ext cx="7924800" cy="4158952"/>
          </a:xfrm>
          <a:ln/>
        </p:spPr>
        <p:txBody>
          <a:bodyPr lIns="90000" tIns="46800" rIns="90000" bIns="46800"/>
          <a:lstStyle/>
          <a:p>
            <a:pPr defTabSz="449263">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fr-FR" dirty="0" smtClean="0">
                <a:solidFill>
                  <a:srgbClr val="FF0066"/>
                </a:solidFill>
              </a:rPr>
              <a:t>Infections non liés à un contact sexuel </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a:t>
            </a:r>
            <a:r>
              <a:rPr lang="en-GB" dirty="0" err="1" smtClean="0"/>
              <a:t>Vaginite</a:t>
            </a:r>
            <a:r>
              <a:rPr lang="en-GB" dirty="0" smtClean="0"/>
              <a:t> </a:t>
            </a:r>
            <a:r>
              <a:rPr lang="en-GB" dirty="0" err="1" smtClean="0"/>
              <a:t>causé</a:t>
            </a:r>
            <a:r>
              <a:rPr lang="en-GB" dirty="0" smtClean="0"/>
              <a:t> par des </a:t>
            </a:r>
            <a:r>
              <a:rPr lang="en-GB" dirty="0" err="1" smtClean="0"/>
              <a:t>organismes</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r>
              <a:rPr lang="en-GB" dirty="0" err="1" smtClean="0"/>
              <a:t>transmis</a:t>
            </a:r>
            <a:r>
              <a:rPr lang="en-GB" dirty="0" smtClean="0"/>
              <a:t> par </a:t>
            </a:r>
            <a:r>
              <a:rPr lang="en-GB" dirty="0" err="1" smtClean="0"/>
              <a:t>voie</a:t>
            </a:r>
            <a:r>
              <a:rPr lang="en-GB" dirty="0" smtClean="0"/>
              <a:t> non </a:t>
            </a:r>
            <a:r>
              <a:rPr lang="en-GB" dirty="0" err="1" smtClean="0"/>
              <a:t>sexuelle</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a:t>
            </a:r>
            <a:r>
              <a:rPr lang="en-GB" dirty="0" err="1" smtClean="0"/>
              <a:t>Ulcères</a:t>
            </a:r>
            <a:r>
              <a:rPr lang="en-GB" dirty="0" smtClean="0"/>
              <a:t> </a:t>
            </a:r>
            <a:r>
              <a:rPr lang="en-GB" dirty="0" err="1" smtClean="0"/>
              <a:t>génitaux</a:t>
            </a:r>
            <a:r>
              <a:rPr lang="en-GB" dirty="0" smtClean="0"/>
              <a:t> </a:t>
            </a:r>
            <a:r>
              <a:rPr lang="en-GB" dirty="0" err="1" smtClean="0"/>
              <a:t>causés</a:t>
            </a:r>
            <a:r>
              <a:rPr lang="en-GB" dirty="0" smtClean="0"/>
              <a:t> par des virus</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endParaRPr lang="en-GB" dirty="0"/>
          </a:p>
        </p:txBody>
      </p:sp>
    </p:spTree>
    <p:extLst>
      <p:ext uri="{BB962C8B-B14F-4D97-AF65-F5344CB8AC3E}">
        <p14:creationId xmlns:p14="http://schemas.microsoft.com/office/powerpoint/2010/main" val="31977583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Harcèlement sexuel</a:t>
            </a:r>
            <a:r>
              <a:rPr lang="fr-CA" b="1" dirty="0">
                <a:cs typeface="Arial" charset="0"/>
              </a:rPr>
              <a:t> </a:t>
            </a:r>
            <a:r>
              <a:rPr lang="fr-CA" b="1" dirty="0" smtClean="0">
                <a:cs typeface="Arial" charset="0"/>
              </a:rPr>
              <a:t> (article 319 bis du code pénal)</a:t>
            </a:r>
          </a:p>
          <a:p>
            <a:pPr marL="0" indent="0" algn="just">
              <a:buNone/>
            </a:pPr>
            <a:r>
              <a:rPr lang="fr-FR" dirty="0" smtClean="0">
                <a:cs typeface="Arial" charset="0"/>
              </a:rPr>
              <a:t>L</a:t>
            </a:r>
            <a:r>
              <a:rPr lang="fr-CA" dirty="0" smtClean="0">
                <a:cs typeface="Arial" charset="0"/>
              </a:rPr>
              <a:t>e fait de harceler autrui en usant d’ordres, de gestes, de menaces, de paroles, d’écrits ou de contraintes dans le but d’obtenir des faveurs de nature sexuelle, par une personne abusant de l’autorité que lui confèrent ses fonctions.</a:t>
            </a:r>
          </a:p>
          <a:p>
            <a:pPr marL="0" indent="0">
              <a:buNone/>
            </a:pPr>
            <a:r>
              <a:rPr lang="fr-FR" dirty="0"/>
              <a:t/>
            </a:r>
            <a:br>
              <a:rPr lang="fr-FR" dirty="0"/>
            </a:br>
            <a:endParaRPr lang="fr-FR" dirty="0"/>
          </a:p>
          <a:p>
            <a:pPr>
              <a:buFont typeface="Wingdings" charset="2"/>
              <a:buChar char="u"/>
            </a:pPr>
            <a:endParaRPr lang="fr-CA" b="1" dirty="0" smtClean="0">
              <a:cs typeface="Arial" charset="0"/>
            </a:endParaRPr>
          </a:p>
          <a:p>
            <a:endParaRPr lang="fr-CA" b="1" dirty="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302860311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685800" y="407988"/>
            <a:ext cx="7772400" cy="2030412"/>
          </a:xfrm>
          <a:ln/>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Guide </a:t>
            </a:r>
            <a:r>
              <a:rPr lang="en-GB" dirty="0" err="1" smtClean="0"/>
              <a:t>d’Adams</a:t>
            </a:r>
            <a:r>
              <a:rPr lang="en-GB" dirty="0" smtClean="0"/>
              <a:t/>
            </a:r>
            <a:br>
              <a:rPr lang="en-GB" dirty="0" smtClean="0"/>
            </a:br>
            <a:r>
              <a:rPr lang="en-GB" dirty="0" smtClean="0"/>
              <a:t>AS probable</a:t>
            </a:r>
            <a:r>
              <a:rPr lang="fr-CA" dirty="0"/>
              <a:t/>
            </a:r>
            <a:br>
              <a:rPr lang="fr-CA" dirty="0"/>
            </a:br>
            <a:endParaRPr lang="en-GB" dirty="0"/>
          </a:p>
        </p:txBody>
      </p:sp>
      <p:sp>
        <p:nvSpPr>
          <p:cNvPr id="1188867" name="Rectangle 3"/>
          <p:cNvSpPr>
            <a:spLocks noGrp="1" noChangeArrowheads="1"/>
          </p:cNvSpPr>
          <p:nvPr>
            <p:ph type="body" idx="1"/>
          </p:nvPr>
        </p:nvSpPr>
        <p:spPr>
          <a:xfrm>
            <a:off x="1219200" y="2438400"/>
            <a:ext cx="7924800" cy="4158952"/>
          </a:xfrm>
          <a:ln/>
        </p:spPr>
        <p:txBody>
          <a:bodyPr lIns="90000" tIns="46800" rIns="90000" bIns="46800"/>
          <a:lstStyle/>
          <a:p>
            <a:pPr defTabSz="449263">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solidFill>
                  <a:srgbClr val="FF0066"/>
                </a:solidFill>
              </a:rPr>
              <a:t>Constatations </a:t>
            </a:r>
            <a:r>
              <a:rPr lang="en-GB" dirty="0" err="1" smtClean="0">
                <a:solidFill>
                  <a:srgbClr val="FF0066"/>
                </a:solidFill>
              </a:rPr>
              <a:t>dont</a:t>
            </a:r>
            <a:r>
              <a:rPr lang="en-GB" dirty="0" smtClean="0">
                <a:solidFill>
                  <a:srgbClr val="FF0066"/>
                </a:solidFill>
              </a:rPr>
              <a:t> la signification ne fait pas </a:t>
            </a:r>
            <a:r>
              <a:rPr lang="en-GB" dirty="0" err="1" smtClean="0">
                <a:solidFill>
                  <a:srgbClr val="FF0066"/>
                </a:solidFill>
              </a:rPr>
              <a:t>l’objet</a:t>
            </a:r>
            <a:r>
              <a:rPr lang="en-GB" dirty="0" smtClean="0">
                <a:solidFill>
                  <a:srgbClr val="FF0066"/>
                </a:solidFill>
              </a:rPr>
              <a:t> d’un  consensus </a:t>
            </a:r>
            <a:r>
              <a:rPr lang="en-GB" dirty="0" err="1" smtClean="0">
                <a:solidFill>
                  <a:srgbClr val="FF0066"/>
                </a:solidFill>
              </a:rPr>
              <a:t>d’experts</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Dilatation </a:t>
            </a:r>
            <a:r>
              <a:rPr lang="en-GB" dirty="0" err="1" smtClean="0"/>
              <a:t>anale</a:t>
            </a:r>
            <a:r>
              <a:rPr lang="en-GB" dirty="0" smtClean="0"/>
              <a:t> </a:t>
            </a:r>
            <a:r>
              <a:rPr lang="en-GB" dirty="0" err="1" smtClean="0"/>
              <a:t>complète</a:t>
            </a:r>
            <a:r>
              <a:rPr lang="en-GB" dirty="0" smtClean="0"/>
              <a:t> avec relaxation</a:t>
            </a:r>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des sphincters sans facteurs prédisposants</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 </a:t>
            </a:r>
            <a:r>
              <a:rPr lang="en-GB" dirty="0" err="1" smtClean="0"/>
              <a:t>Encoche</a:t>
            </a:r>
            <a:r>
              <a:rPr lang="en-GB" dirty="0" smtClean="0"/>
              <a:t> </a:t>
            </a:r>
            <a:r>
              <a:rPr lang="en-GB" dirty="0" err="1" smtClean="0"/>
              <a:t>ou</a:t>
            </a:r>
            <a:r>
              <a:rPr lang="en-GB" dirty="0" smtClean="0"/>
              <a:t> </a:t>
            </a:r>
            <a:r>
              <a:rPr lang="en-GB" dirty="0" err="1" smtClean="0"/>
              <a:t>échancrure</a:t>
            </a:r>
            <a:r>
              <a:rPr lang="en-GB" dirty="0" smtClean="0"/>
              <a:t> </a:t>
            </a:r>
            <a:r>
              <a:rPr lang="en-GB" dirty="0" err="1" smtClean="0"/>
              <a:t>près</a:t>
            </a:r>
            <a:r>
              <a:rPr lang="en-GB" dirty="0" smtClean="0"/>
              <a:t> de la base de</a:t>
            </a:r>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a:t>
            </a:r>
            <a:r>
              <a:rPr lang="en-GB" dirty="0" err="1" smtClean="0"/>
              <a:t>l’hymen</a:t>
            </a:r>
            <a:r>
              <a:rPr lang="en-GB" dirty="0" smtClean="0"/>
              <a:t>, au </a:t>
            </a:r>
            <a:r>
              <a:rPr lang="en-GB" dirty="0" err="1" smtClean="0"/>
              <a:t>niveau</a:t>
            </a:r>
            <a:r>
              <a:rPr lang="en-GB" dirty="0" smtClean="0"/>
              <a:t>  de la </a:t>
            </a:r>
            <a:r>
              <a:rPr lang="en-GB" dirty="0" err="1" smtClean="0"/>
              <a:t>ligne</a:t>
            </a:r>
            <a:r>
              <a:rPr lang="en-GB" dirty="0" smtClean="0"/>
              <a:t> de 3h </a:t>
            </a:r>
            <a:r>
              <a:rPr lang="en-GB" dirty="0" err="1" smtClean="0"/>
              <a:t>à</a:t>
            </a:r>
            <a:r>
              <a:rPr lang="en-GB" dirty="0" smtClean="0"/>
              <a:t> 9h </a:t>
            </a:r>
            <a:r>
              <a:rPr lang="en-GB" dirty="0" err="1" smtClean="0"/>
              <a:t>ou</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sous </a:t>
            </a:r>
            <a:r>
              <a:rPr lang="en-GB" dirty="0" err="1" smtClean="0"/>
              <a:t>cette</a:t>
            </a:r>
            <a:r>
              <a:rPr lang="en-GB" dirty="0" smtClean="0"/>
              <a:t> </a:t>
            </a:r>
            <a:r>
              <a:rPr lang="en-GB" dirty="0" err="1" smtClean="0"/>
              <a:t>ligne</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endParaRPr lang="en-GB" dirty="0"/>
          </a:p>
        </p:txBody>
      </p:sp>
    </p:spTree>
    <p:extLst>
      <p:ext uri="{BB962C8B-B14F-4D97-AF65-F5344CB8AC3E}">
        <p14:creationId xmlns:p14="http://schemas.microsoft.com/office/powerpoint/2010/main" val="36273329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685800" y="407988"/>
            <a:ext cx="7772400" cy="2030412"/>
          </a:xfrm>
          <a:ln/>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Guide </a:t>
            </a:r>
            <a:r>
              <a:rPr lang="en-GB" dirty="0" err="1" smtClean="0"/>
              <a:t>d’Adams</a:t>
            </a:r>
            <a:r>
              <a:rPr lang="en-GB" dirty="0" smtClean="0"/>
              <a:t/>
            </a:r>
            <a:br>
              <a:rPr lang="en-GB" dirty="0" smtClean="0"/>
            </a:br>
            <a:r>
              <a:rPr lang="en-GB" dirty="0" smtClean="0"/>
              <a:t>Probable</a:t>
            </a:r>
            <a:r>
              <a:rPr lang="fr-CA" dirty="0"/>
              <a:t/>
            </a:r>
            <a:br>
              <a:rPr lang="fr-CA" dirty="0"/>
            </a:br>
            <a:endParaRPr lang="en-GB" dirty="0"/>
          </a:p>
        </p:txBody>
      </p:sp>
      <p:sp>
        <p:nvSpPr>
          <p:cNvPr id="1188867" name="Rectangle 3"/>
          <p:cNvSpPr>
            <a:spLocks noGrp="1" noChangeArrowheads="1"/>
          </p:cNvSpPr>
          <p:nvPr>
            <p:ph type="body" idx="1"/>
          </p:nvPr>
        </p:nvSpPr>
        <p:spPr>
          <a:xfrm>
            <a:off x="1219200" y="2438400"/>
            <a:ext cx="7924800" cy="4158952"/>
          </a:xfrm>
          <a:ln/>
        </p:spPr>
        <p:txBody>
          <a:bodyPr lIns="90000" tIns="46800" rIns="90000" bIns="46800"/>
          <a:lstStyle/>
          <a:p>
            <a:pPr defTabSz="449263">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fr-FR" dirty="0" smtClean="0">
                <a:solidFill>
                  <a:srgbClr val="FF0066"/>
                </a:solidFill>
              </a:rPr>
              <a:t>Infections à transmission non sexuelle ou sexuelle</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a:t>
            </a:r>
            <a:r>
              <a:rPr lang="en-GB" dirty="0" err="1" smtClean="0"/>
              <a:t>Molluscum</a:t>
            </a:r>
            <a:r>
              <a:rPr lang="en-GB" dirty="0" smtClean="0"/>
              <a:t> </a:t>
            </a:r>
            <a:r>
              <a:rPr lang="en-GB" dirty="0" err="1" smtClean="0"/>
              <a:t>contagiosum</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r>
              <a:rPr lang="en-GB" dirty="0" smtClean="0">
                <a:solidFill>
                  <a:srgbClr val="008000"/>
                </a:solidFill>
              </a:rPr>
              <a:t> -Virus du </a:t>
            </a:r>
            <a:r>
              <a:rPr lang="en-GB" dirty="0" err="1" smtClean="0">
                <a:solidFill>
                  <a:srgbClr val="008000"/>
                </a:solidFill>
              </a:rPr>
              <a:t>papillome</a:t>
            </a:r>
            <a:r>
              <a:rPr lang="en-GB" dirty="0" smtClean="0">
                <a:solidFill>
                  <a:srgbClr val="008000"/>
                </a:solidFill>
              </a:rPr>
              <a:t> </a:t>
            </a:r>
            <a:r>
              <a:rPr lang="en-GB" dirty="0" err="1" smtClean="0">
                <a:solidFill>
                  <a:srgbClr val="008000"/>
                </a:solidFill>
              </a:rPr>
              <a:t>humain</a:t>
            </a:r>
            <a:r>
              <a:rPr lang="en-GB" dirty="0" smtClean="0">
                <a:solidFill>
                  <a:srgbClr val="008000"/>
                </a:solidFill>
              </a:rPr>
              <a:t> (HPV)</a:t>
            </a:r>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Virus </a:t>
            </a:r>
            <a:r>
              <a:rPr lang="en-GB" dirty="0" err="1" smtClean="0"/>
              <a:t>herpès</a:t>
            </a:r>
            <a:r>
              <a:rPr lang="en-GB" dirty="0" smtClean="0"/>
              <a:t> simplex </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endParaRPr lang="en-GB" dirty="0"/>
          </a:p>
        </p:txBody>
      </p:sp>
    </p:spTree>
    <p:extLst>
      <p:ext uri="{BB962C8B-B14F-4D97-AF65-F5344CB8AC3E}">
        <p14:creationId xmlns:p14="http://schemas.microsoft.com/office/powerpoint/2010/main" val="2433139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685800" y="407988"/>
            <a:ext cx="7772400" cy="2030412"/>
          </a:xfrm>
          <a:ln/>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Guide </a:t>
            </a:r>
            <a:r>
              <a:rPr lang="en-GB" dirty="0" err="1" smtClean="0"/>
              <a:t>d’Adams</a:t>
            </a:r>
            <a:r>
              <a:rPr lang="en-GB" dirty="0" smtClean="0"/>
              <a:t/>
            </a:r>
            <a:br>
              <a:rPr lang="en-GB" dirty="0" smtClean="0"/>
            </a:br>
            <a:r>
              <a:rPr lang="en-GB" dirty="0" smtClean="0"/>
              <a:t>AS </a:t>
            </a:r>
            <a:r>
              <a:rPr lang="en-GB" dirty="0" err="1" smtClean="0"/>
              <a:t>certaine</a:t>
            </a:r>
            <a:r>
              <a:rPr lang="fr-CA" dirty="0"/>
              <a:t/>
            </a:r>
            <a:br>
              <a:rPr lang="fr-CA" dirty="0"/>
            </a:br>
            <a:endParaRPr lang="en-GB" dirty="0"/>
          </a:p>
        </p:txBody>
      </p:sp>
      <p:sp>
        <p:nvSpPr>
          <p:cNvPr id="1188867" name="Rectangle 3"/>
          <p:cNvSpPr>
            <a:spLocks noGrp="1" noChangeArrowheads="1"/>
          </p:cNvSpPr>
          <p:nvPr>
            <p:ph type="body" idx="1"/>
          </p:nvPr>
        </p:nvSpPr>
        <p:spPr>
          <a:xfrm>
            <a:off x="1219200" y="2438400"/>
            <a:ext cx="7924800" cy="4158952"/>
          </a:xfrm>
          <a:ln/>
        </p:spPr>
        <p:txBody>
          <a:bodyPr lIns="90000" tIns="46800" rIns="90000" bIns="46800"/>
          <a:lstStyle/>
          <a:p>
            <a:pPr defTabSz="449263">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solidFill>
                  <a:srgbClr val="FF0066"/>
                </a:solidFill>
              </a:rPr>
              <a:t>Constatations </a:t>
            </a:r>
            <a:r>
              <a:rPr lang="fr-FR" dirty="0" smtClean="0">
                <a:solidFill>
                  <a:srgbClr val="FF0066"/>
                </a:solidFill>
              </a:rPr>
              <a:t>découlant d’un traumatisme</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a:t>
            </a:r>
            <a:r>
              <a:rPr lang="en-GB" dirty="0" err="1" smtClean="0"/>
              <a:t>Lésion</a:t>
            </a:r>
            <a:r>
              <a:rPr lang="en-GB" dirty="0" smtClean="0"/>
              <a:t> </a:t>
            </a:r>
            <a:r>
              <a:rPr lang="en-GB" dirty="0" err="1" smtClean="0"/>
              <a:t>aiguë</a:t>
            </a:r>
            <a:r>
              <a:rPr lang="en-GB" dirty="0" smtClean="0"/>
              <a:t> </a:t>
            </a:r>
            <a:r>
              <a:rPr lang="en-GB" dirty="0" err="1" smtClean="0"/>
              <a:t>ou</a:t>
            </a:r>
            <a:r>
              <a:rPr lang="en-GB" dirty="0" smtClean="0"/>
              <a:t> </a:t>
            </a:r>
            <a:r>
              <a:rPr lang="en-GB" dirty="0" err="1" smtClean="0"/>
              <a:t>signe</a:t>
            </a:r>
            <a:r>
              <a:rPr lang="en-GB" dirty="0" smtClean="0"/>
              <a:t> de </a:t>
            </a:r>
            <a:r>
              <a:rPr lang="en-GB" dirty="0" err="1" smtClean="0"/>
              <a:t>blessure</a:t>
            </a:r>
            <a:r>
              <a:rPr lang="en-GB" dirty="0" smtClean="0"/>
              <a:t> </a:t>
            </a:r>
            <a:r>
              <a:rPr lang="en-GB" dirty="0" err="1" smtClean="0"/>
              <a:t>résiduelle</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aux </a:t>
            </a:r>
            <a:r>
              <a:rPr lang="en-GB" dirty="0" err="1" smtClean="0"/>
              <a:t>tissus</a:t>
            </a:r>
            <a:r>
              <a:rPr lang="en-GB" dirty="0" smtClean="0"/>
              <a:t> </a:t>
            </a:r>
            <a:r>
              <a:rPr lang="en-GB" dirty="0" err="1" smtClean="0"/>
              <a:t>génitaux</a:t>
            </a:r>
            <a:r>
              <a:rPr lang="en-GB" dirty="0" smtClean="0"/>
              <a:t> et </a:t>
            </a:r>
            <a:r>
              <a:rPr lang="en-GB" dirty="0" err="1" smtClean="0"/>
              <a:t>anaux</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a:t>
            </a:r>
            <a:r>
              <a:rPr lang="en-GB" dirty="0" err="1" smtClean="0"/>
              <a:t>Echancrure</a:t>
            </a:r>
            <a:r>
              <a:rPr lang="en-GB" dirty="0" smtClean="0"/>
              <a:t> </a:t>
            </a:r>
            <a:r>
              <a:rPr lang="en-GB" dirty="0" err="1" smtClean="0"/>
              <a:t>complète</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a:t>
            </a:r>
            <a:r>
              <a:rPr lang="en-GB" dirty="0" err="1" smtClean="0"/>
              <a:t>Transsection</a:t>
            </a:r>
            <a:r>
              <a:rPr lang="en-GB" dirty="0" smtClean="0"/>
              <a:t> </a:t>
            </a:r>
            <a:r>
              <a:rPr lang="en-GB" dirty="0" err="1" smtClean="0"/>
              <a:t>hyménale</a:t>
            </a:r>
            <a:r>
              <a:rPr lang="en-GB" dirty="0" smtClean="0"/>
              <a:t> </a:t>
            </a:r>
            <a:r>
              <a:rPr lang="en-GB" dirty="0" err="1" smtClean="0"/>
              <a:t>située</a:t>
            </a:r>
            <a:r>
              <a:rPr lang="en-GB" dirty="0" smtClean="0"/>
              <a:t> sous la </a:t>
            </a:r>
            <a:r>
              <a:rPr lang="en-GB" dirty="0" err="1" smtClean="0"/>
              <a:t>ligne</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de 3h </a:t>
            </a:r>
            <a:r>
              <a:rPr lang="en-GB" dirty="0" err="1" smtClean="0"/>
              <a:t>à</a:t>
            </a:r>
            <a:r>
              <a:rPr lang="en-GB" dirty="0" smtClean="0"/>
              <a:t> 9h, qui traverse </a:t>
            </a:r>
            <a:r>
              <a:rPr lang="en-GB" dirty="0" err="1" smtClean="0"/>
              <a:t>l’hymen</a:t>
            </a:r>
            <a:r>
              <a:rPr lang="en-GB" dirty="0" smtClean="0"/>
              <a:t> </a:t>
            </a:r>
            <a:r>
              <a:rPr lang="en-GB" dirty="0" err="1" smtClean="0"/>
              <a:t>jusqu’a</a:t>
            </a:r>
            <a:r>
              <a:rPr lang="en-GB" dirty="0" smtClean="0"/>
              <a:t>  </a:t>
            </a:r>
            <a:r>
              <a:rPr lang="en-GB" dirty="0" err="1" smtClean="0"/>
              <a:t>sa</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base</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endParaRPr lang="en-GB" dirty="0"/>
          </a:p>
        </p:txBody>
      </p:sp>
    </p:spTree>
    <p:extLst>
      <p:ext uri="{BB962C8B-B14F-4D97-AF65-F5344CB8AC3E}">
        <p14:creationId xmlns:p14="http://schemas.microsoft.com/office/powerpoint/2010/main" val="3847642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685800" y="407988"/>
            <a:ext cx="7772400" cy="2030412"/>
          </a:xfrm>
          <a:ln/>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Guide </a:t>
            </a:r>
            <a:r>
              <a:rPr lang="en-GB" dirty="0" err="1" smtClean="0"/>
              <a:t>d’Adams</a:t>
            </a:r>
            <a:r>
              <a:rPr lang="en-GB" dirty="0" smtClean="0"/>
              <a:t/>
            </a:r>
            <a:br>
              <a:rPr lang="en-GB" dirty="0" smtClean="0"/>
            </a:br>
            <a:r>
              <a:rPr lang="en-GB" dirty="0" smtClean="0"/>
              <a:t>AS </a:t>
            </a:r>
            <a:r>
              <a:rPr lang="en-GB" dirty="0" err="1" smtClean="0"/>
              <a:t>certaine</a:t>
            </a:r>
            <a:r>
              <a:rPr lang="fr-CA" dirty="0"/>
              <a:t/>
            </a:r>
            <a:br>
              <a:rPr lang="fr-CA" dirty="0"/>
            </a:br>
            <a:endParaRPr lang="en-GB" dirty="0"/>
          </a:p>
        </p:txBody>
      </p:sp>
      <p:sp>
        <p:nvSpPr>
          <p:cNvPr id="1188867" name="Rectangle 3"/>
          <p:cNvSpPr>
            <a:spLocks noGrp="1" noChangeArrowheads="1"/>
          </p:cNvSpPr>
          <p:nvPr>
            <p:ph type="body" idx="1"/>
          </p:nvPr>
        </p:nvSpPr>
        <p:spPr>
          <a:xfrm>
            <a:off x="1219200" y="2438400"/>
            <a:ext cx="7924800" cy="4158952"/>
          </a:xfrm>
          <a:ln/>
        </p:spPr>
        <p:txBody>
          <a:bodyPr lIns="90000" tIns="46800" rIns="90000" bIns="46800"/>
          <a:lstStyle/>
          <a:p>
            <a:pPr defTabSz="449263">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fr-FR" dirty="0" smtClean="0">
                <a:solidFill>
                  <a:srgbClr val="FF0066"/>
                </a:solidFill>
              </a:rPr>
              <a:t>Infections causées par un contact sexuel</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Neisseria </a:t>
            </a:r>
            <a:r>
              <a:rPr lang="en-GB" dirty="0" err="1" smtClean="0"/>
              <a:t>gonorrhéae</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r>
              <a:rPr lang="en-GB" dirty="0" smtClean="0">
                <a:solidFill>
                  <a:srgbClr val="008000"/>
                </a:solidFill>
              </a:rPr>
              <a:t> </a:t>
            </a:r>
            <a:r>
              <a:rPr lang="en-GB" dirty="0" smtClean="0"/>
              <a:t>- Chlamydia trachomatis</a:t>
            </a:r>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a:t>
            </a:r>
            <a:r>
              <a:rPr lang="en-GB" dirty="0" err="1" smtClean="0"/>
              <a:t>Trichomonas</a:t>
            </a:r>
            <a:r>
              <a:rPr lang="en-GB" dirty="0" smtClean="0"/>
              <a:t> </a:t>
            </a:r>
            <a:r>
              <a:rPr lang="en-GB" dirty="0" err="1" smtClean="0"/>
              <a:t>vaginalis</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Virus de </a:t>
            </a:r>
            <a:r>
              <a:rPr lang="en-GB" dirty="0" err="1" smtClean="0"/>
              <a:t>l’immunodéficience</a:t>
            </a:r>
            <a:r>
              <a:rPr lang="en-GB" dirty="0" smtClean="0"/>
              <a:t> </a:t>
            </a:r>
            <a:r>
              <a:rPr lang="en-GB" dirty="0" err="1" smtClean="0"/>
              <a:t>humaine</a:t>
            </a:r>
            <a:r>
              <a:rPr lang="en-GB" dirty="0" smtClean="0"/>
              <a:t> (VIH)</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endParaRPr lang="en-GB" dirty="0"/>
          </a:p>
        </p:txBody>
      </p:sp>
    </p:spTree>
    <p:extLst>
      <p:ext uri="{BB962C8B-B14F-4D97-AF65-F5344CB8AC3E}">
        <p14:creationId xmlns:p14="http://schemas.microsoft.com/office/powerpoint/2010/main" val="651874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685800" y="407988"/>
            <a:ext cx="7772400" cy="2030412"/>
          </a:xfrm>
          <a:ln/>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Guide </a:t>
            </a:r>
            <a:r>
              <a:rPr lang="en-GB" dirty="0" err="1" smtClean="0"/>
              <a:t>d’Adams</a:t>
            </a:r>
            <a:r>
              <a:rPr lang="en-GB" dirty="0" smtClean="0"/>
              <a:t/>
            </a:r>
            <a:br>
              <a:rPr lang="en-GB" dirty="0" smtClean="0"/>
            </a:br>
            <a:r>
              <a:rPr lang="en-GB" dirty="0" smtClean="0"/>
              <a:t>AS </a:t>
            </a:r>
            <a:r>
              <a:rPr lang="en-GB" dirty="0" err="1" smtClean="0"/>
              <a:t>certaine</a:t>
            </a:r>
            <a:r>
              <a:rPr lang="fr-CA" dirty="0"/>
              <a:t/>
            </a:r>
            <a:br>
              <a:rPr lang="fr-CA" dirty="0"/>
            </a:br>
            <a:endParaRPr lang="en-GB" dirty="0"/>
          </a:p>
        </p:txBody>
      </p:sp>
      <p:sp>
        <p:nvSpPr>
          <p:cNvPr id="1188867" name="Rectangle 3"/>
          <p:cNvSpPr>
            <a:spLocks noGrp="1" noChangeArrowheads="1"/>
          </p:cNvSpPr>
          <p:nvPr>
            <p:ph type="body" idx="1"/>
          </p:nvPr>
        </p:nvSpPr>
        <p:spPr>
          <a:xfrm>
            <a:off x="1219200" y="2438400"/>
            <a:ext cx="7924800" cy="4158952"/>
          </a:xfrm>
          <a:ln/>
        </p:spPr>
        <p:txBody>
          <a:bodyPr lIns="90000" tIns="46800" rIns="90000" bIns="46800"/>
          <a:lstStyle/>
          <a:p>
            <a:pPr defTabSz="449263">
              <a:buFont typeface="Wingdings" charset="2"/>
              <a:buChar char="§"/>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fr-FR" dirty="0" smtClean="0">
                <a:solidFill>
                  <a:srgbClr val="FF0066"/>
                </a:solidFill>
              </a:rPr>
              <a:t>Mise en évidence</a:t>
            </a:r>
            <a:endParaRPr lang="en-GB" dirty="0" smtClean="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 </a:t>
            </a:r>
            <a:r>
              <a:rPr lang="en-GB" dirty="0" err="1" smtClean="0"/>
              <a:t>Grossesse</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r>
              <a:rPr lang="en-GB" dirty="0" smtClean="0">
                <a:solidFill>
                  <a:srgbClr val="008000"/>
                </a:solidFill>
              </a:rPr>
              <a:t> </a:t>
            </a:r>
            <a:r>
              <a:rPr lang="en-GB" dirty="0" smtClean="0"/>
              <a:t>- </a:t>
            </a:r>
            <a:r>
              <a:rPr lang="en-GB" dirty="0" err="1"/>
              <a:t>S</a:t>
            </a:r>
            <a:r>
              <a:rPr lang="en-GB" dirty="0" err="1" smtClean="0"/>
              <a:t>perme</a:t>
            </a:r>
            <a:r>
              <a:rPr lang="en-GB" dirty="0" smtClean="0"/>
              <a:t> </a:t>
            </a:r>
            <a:r>
              <a:rPr lang="en-GB" dirty="0" err="1" smtClean="0"/>
              <a:t>identifié</a:t>
            </a:r>
            <a:r>
              <a:rPr lang="en-GB" dirty="0" smtClean="0"/>
              <a:t> </a:t>
            </a:r>
            <a:r>
              <a:rPr lang="en-GB" dirty="0" err="1" smtClean="0"/>
              <a:t>dans</a:t>
            </a:r>
            <a:r>
              <a:rPr lang="en-GB" dirty="0" smtClean="0"/>
              <a:t> les </a:t>
            </a:r>
            <a:r>
              <a:rPr lang="en-GB" dirty="0" err="1" smtClean="0"/>
              <a:t>prélévements</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r>
              <a:rPr lang="en-GB" dirty="0" err="1" smtClean="0"/>
              <a:t>médicolégaux</a:t>
            </a:r>
            <a:r>
              <a:rPr lang="en-GB" dirty="0" smtClean="0"/>
              <a:t> </a:t>
            </a:r>
            <a:r>
              <a:rPr lang="en-GB" dirty="0" err="1" smtClean="0"/>
              <a:t>provenant</a:t>
            </a:r>
            <a:r>
              <a:rPr lang="en-GB" dirty="0" smtClean="0"/>
              <a:t> </a:t>
            </a:r>
            <a:r>
              <a:rPr lang="en-GB" dirty="0" err="1" smtClean="0"/>
              <a:t>directement</a:t>
            </a:r>
            <a:r>
              <a:rPr lang="en-GB" dirty="0" smtClean="0"/>
              <a:t> du</a:t>
            </a:r>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a:t> </a:t>
            </a:r>
            <a:r>
              <a:rPr lang="en-GB" dirty="0" smtClean="0"/>
              <a:t>    corps de </a:t>
            </a:r>
            <a:r>
              <a:rPr lang="en-GB" dirty="0" err="1" smtClean="0"/>
              <a:t>l’enfant</a:t>
            </a:r>
            <a:endParaRPr lang="en-GB" dirty="0"/>
          </a:p>
          <a:p>
            <a:pPr marL="0" indent="0" defTabSz="449263">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4288" algn="l"/>
                <a:tab pos="8081963" algn="l"/>
                <a:tab pos="8531225" algn="l"/>
                <a:tab pos="8980488" algn="l"/>
              </a:tabLst>
            </a:pPr>
            <a:r>
              <a:rPr lang="en-GB" dirty="0" smtClean="0"/>
              <a:t>   </a:t>
            </a:r>
            <a:endParaRPr lang="en-GB" dirty="0"/>
          </a:p>
        </p:txBody>
      </p:sp>
    </p:spTree>
    <p:extLst>
      <p:ext uri="{BB962C8B-B14F-4D97-AF65-F5344CB8AC3E}">
        <p14:creationId xmlns:p14="http://schemas.microsoft.com/office/powerpoint/2010/main" val="3744735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en-US" dirty="0" smtClean="0">
                <a:solidFill>
                  <a:srgbClr val="FF0066"/>
                </a:solidFill>
              </a:rPr>
              <a:t>Conduite </a:t>
            </a:r>
            <a:r>
              <a:rPr lang="en-US" dirty="0" err="1" smtClean="0">
                <a:solidFill>
                  <a:srgbClr val="FF0066"/>
                </a:solidFill>
              </a:rPr>
              <a:t>à</a:t>
            </a:r>
            <a:r>
              <a:rPr lang="en-US" dirty="0" smtClean="0">
                <a:solidFill>
                  <a:srgbClr val="FF0066"/>
                </a:solidFill>
              </a:rPr>
              <a:t> </a:t>
            </a:r>
            <a:r>
              <a:rPr lang="en-US" dirty="0" err="1" smtClean="0">
                <a:solidFill>
                  <a:srgbClr val="FF0066"/>
                </a:solidFill>
              </a:rPr>
              <a:t>tenir</a:t>
            </a:r>
            <a:endParaRPr lang="fr-CA" dirty="0"/>
          </a:p>
        </p:txBody>
      </p:sp>
      <p:sp>
        <p:nvSpPr>
          <p:cNvPr id="1080323" name="Rectangle 2051"/>
          <p:cNvSpPr>
            <a:spLocks noGrp="1" noChangeArrowheads="1"/>
          </p:cNvSpPr>
          <p:nvPr>
            <p:ph type="body" idx="1"/>
          </p:nvPr>
        </p:nvSpPr>
        <p:spPr>
          <a:xfrm>
            <a:off x="467544" y="1981200"/>
            <a:ext cx="8676456" cy="4328120"/>
          </a:xfrm>
        </p:spPr>
        <p:txBody>
          <a:bodyPr/>
          <a:lstStyle/>
          <a:p>
            <a:pPr>
              <a:lnSpc>
                <a:spcPct val="90000"/>
              </a:lnSpc>
            </a:pPr>
            <a:r>
              <a:rPr lang="fr-CA" dirty="0" smtClean="0">
                <a:solidFill>
                  <a:srgbClr val="33CCFF"/>
                </a:solidFill>
              </a:rPr>
              <a:t>Prévention du VIH</a:t>
            </a:r>
            <a:endParaRPr lang="fr-CA" dirty="0">
              <a:solidFill>
                <a:srgbClr val="33CCFF"/>
              </a:solidFill>
            </a:endParaRPr>
          </a:p>
          <a:p>
            <a:pPr marL="0" indent="0">
              <a:buNone/>
            </a:pPr>
            <a:r>
              <a:rPr lang="fr-CA" dirty="0"/>
              <a:t> </a:t>
            </a:r>
            <a:r>
              <a:rPr lang="fr-CA" dirty="0" smtClean="0"/>
              <a:t> - </a:t>
            </a:r>
            <a:r>
              <a:rPr lang="fr-FR" dirty="0"/>
              <a:t>S</a:t>
            </a:r>
            <a:r>
              <a:rPr lang="fr-FR" dirty="0" smtClean="0"/>
              <a:t>i </a:t>
            </a:r>
            <a:r>
              <a:rPr lang="fr-FR" dirty="0"/>
              <a:t>statut sérologique de l'agresseur</a:t>
            </a:r>
          </a:p>
          <a:p>
            <a:pPr marL="0" indent="0">
              <a:buNone/>
            </a:pPr>
            <a:r>
              <a:rPr lang="fr-FR" dirty="0"/>
              <a:t>    connu ou facteurs de risques (rapport anal,</a:t>
            </a:r>
          </a:p>
          <a:p>
            <a:pPr marL="0" indent="0">
              <a:buNone/>
            </a:pPr>
            <a:r>
              <a:rPr lang="fr-FR" dirty="0"/>
              <a:t>    vaginal, défloration, période menstruelle...</a:t>
            </a:r>
            <a:r>
              <a:rPr lang="fr-FR" dirty="0" smtClean="0"/>
              <a:t>)</a:t>
            </a:r>
            <a:endParaRPr lang="fr-CA" dirty="0" smtClean="0"/>
          </a:p>
          <a:p>
            <a:pPr marL="0" indent="0">
              <a:buNone/>
            </a:pPr>
            <a:r>
              <a:rPr lang="fr-CA" dirty="0"/>
              <a:t> </a:t>
            </a:r>
            <a:r>
              <a:rPr lang="fr-CA" dirty="0" smtClean="0"/>
              <a:t>  -</a:t>
            </a:r>
            <a:r>
              <a:rPr lang="fr-FR" dirty="0"/>
              <a:t>Doit être débutée si possible dans les 72 heures</a:t>
            </a:r>
          </a:p>
          <a:p>
            <a:pPr marL="0" indent="0">
              <a:buNone/>
            </a:pPr>
            <a:r>
              <a:rPr lang="fr-FR" dirty="0" smtClean="0"/>
              <a:t>   -Au </a:t>
            </a:r>
            <a:r>
              <a:rPr lang="fr-FR" dirty="0"/>
              <a:t>delà, </a:t>
            </a:r>
            <a:r>
              <a:rPr lang="fr-FR" dirty="0" smtClean="0"/>
              <a:t>elle </a:t>
            </a:r>
            <a:r>
              <a:rPr lang="fr-FR" dirty="0"/>
              <a:t>est </a:t>
            </a:r>
            <a:r>
              <a:rPr lang="fr-FR" dirty="0" smtClean="0"/>
              <a:t>effectuée </a:t>
            </a:r>
            <a:r>
              <a:rPr lang="fr-FR" dirty="0"/>
              <a:t>sur demande de </a:t>
            </a:r>
            <a:r>
              <a:rPr lang="fr-FR" dirty="0" smtClean="0"/>
              <a:t>la</a:t>
            </a:r>
          </a:p>
          <a:p>
            <a:pPr marL="0" indent="0">
              <a:buNone/>
            </a:pPr>
            <a:r>
              <a:rPr lang="fr-FR" dirty="0"/>
              <a:t> </a:t>
            </a:r>
            <a:r>
              <a:rPr lang="fr-FR" dirty="0" smtClean="0"/>
              <a:t>   victime </a:t>
            </a:r>
            <a:r>
              <a:rPr lang="fr-FR" dirty="0"/>
              <a:t>compte tenu des </a:t>
            </a:r>
            <a:r>
              <a:rPr lang="fr-FR" dirty="0" smtClean="0"/>
              <a:t>circonstances</a:t>
            </a:r>
          </a:p>
          <a:p>
            <a:pPr marL="0" indent="0">
              <a:buNone/>
            </a:pPr>
            <a:r>
              <a:rPr lang="fr-FR" dirty="0"/>
              <a:t> </a:t>
            </a:r>
            <a:r>
              <a:rPr lang="fr-FR" dirty="0" smtClean="0"/>
              <a:t>   d'exposition </a:t>
            </a:r>
            <a:endParaRPr lang="fr-FR" dirty="0"/>
          </a:p>
          <a:p>
            <a:pPr marL="0" indent="0">
              <a:buNone/>
            </a:pPr>
            <a:r>
              <a:rPr lang="fr-FR" dirty="0" smtClean="0"/>
              <a:t>  </a:t>
            </a: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359216235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en-US" dirty="0">
                <a:solidFill>
                  <a:srgbClr val="FF0066"/>
                </a:solidFill>
              </a:rPr>
              <a:t>Conduite </a:t>
            </a:r>
            <a:r>
              <a:rPr lang="en-US" dirty="0" err="1">
                <a:solidFill>
                  <a:srgbClr val="FF0066"/>
                </a:solidFill>
              </a:rPr>
              <a:t>à</a:t>
            </a:r>
            <a:r>
              <a:rPr lang="en-US" dirty="0">
                <a:solidFill>
                  <a:srgbClr val="FF0066"/>
                </a:solidFill>
              </a:rPr>
              <a:t> </a:t>
            </a:r>
            <a:r>
              <a:rPr lang="en-US" dirty="0" err="1">
                <a:solidFill>
                  <a:srgbClr val="FF0066"/>
                </a:solidFill>
              </a:rPr>
              <a:t>tenir</a:t>
            </a:r>
            <a:endParaRPr lang="fr-CA" dirty="0"/>
          </a:p>
        </p:txBody>
      </p:sp>
      <p:sp>
        <p:nvSpPr>
          <p:cNvPr id="1080323" name="Rectangle 2051"/>
          <p:cNvSpPr>
            <a:spLocks noGrp="1" noChangeArrowheads="1"/>
          </p:cNvSpPr>
          <p:nvPr>
            <p:ph type="body" idx="1"/>
          </p:nvPr>
        </p:nvSpPr>
        <p:spPr>
          <a:xfrm>
            <a:off x="467544" y="1981200"/>
            <a:ext cx="8676456" cy="4616152"/>
          </a:xfrm>
        </p:spPr>
        <p:txBody>
          <a:bodyPr/>
          <a:lstStyle/>
          <a:p>
            <a:pPr>
              <a:lnSpc>
                <a:spcPct val="90000"/>
              </a:lnSpc>
            </a:pPr>
            <a:r>
              <a:rPr lang="fr-CA" dirty="0" smtClean="0">
                <a:solidFill>
                  <a:srgbClr val="33CCFF"/>
                </a:solidFill>
              </a:rPr>
              <a:t>Prévention du VIH</a:t>
            </a:r>
            <a:endParaRPr lang="fr-CA" dirty="0">
              <a:solidFill>
                <a:srgbClr val="33CCFF"/>
              </a:solidFill>
            </a:endParaRPr>
          </a:p>
          <a:p>
            <a:pPr marL="0" indent="0">
              <a:buNone/>
            </a:pPr>
            <a:r>
              <a:rPr lang="fr-FR" dirty="0" smtClean="0"/>
              <a:t>   -Trithérapie: </a:t>
            </a:r>
            <a:endParaRPr lang="fr-FR" dirty="0" smtClean="0"/>
          </a:p>
          <a:p>
            <a:pPr marL="0" indent="0">
              <a:buNone/>
            </a:pPr>
            <a:r>
              <a:rPr lang="fr-FR" dirty="0"/>
              <a:t> </a:t>
            </a:r>
            <a:r>
              <a:rPr lang="fr-FR" dirty="0" smtClean="0"/>
              <a:t>         </a:t>
            </a:r>
            <a:r>
              <a:rPr lang="fr-FR" dirty="0" err="1" smtClean="0"/>
              <a:t>Tenofovir</a:t>
            </a:r>
            <a:r>
              <a:rPr lang="fr-FR" dirty="0" smtClean="0"/>
              <a:t> + </a:t>
            </a:r>
            <a:r>
              <a:rPr lang="fr-FR" dirty="0" err="1" smtClean="0"/>
              <a:t>Lamivudine</a:t>
            </a:r>
            <a:r>
              <a:rPr lang="fr-FR" dirty="0" smtClean="0"/>
              <a:t> + </a:t>
            </a:r>
            <a:r>
              <a:rPr lang="fr-FR" dirty="0" err="1" smtClean="0"/>
              <a:t>Dolutegravir</a:t>
            </a:r>
            <a:endParaRPr lang="fr-FR" dirty="0" smtClean="0"/>
          </a:p>
          <a:p>
            <a:pPr marL="0" indent="0">
              <a:buNone/>
            </a:pPr>
            <a:r>
              <a:rPr lang="fr-FR" dirty="0"/>
              <a:t> </a:t>
            </a:r>
            <a:r>
              <a:rPr lang="fr-FR" dirty="0" smtClean="0"/>
              <a:t>          1 </a:t>
            </a:r>
            <a:r>
              <a:rPr lang="fr-FR" dirty="0" err="1" smtClean="0"/>
              <a:t>cp</a:t>
            </a:r>
            <a:r>
              <a:rPr lang="fr-FR" dirty="0" smtClean="0"/>
              <a:t> par jour à heure fixe</a:t>
            </a:r>
            <a:endParaRPr lang="fr-FR" dirty="0" smtClean="0"/>
          </a:p>
          <a:p>
            <a:pPr marL="0" indent="0">
              <a:buNone/>
            </a:pPr>
            <a:r>
              <a:rPr lang="fr-FR" dirty="0"/>
              <a:t> </a:t>
            </a:r>
            <a:r>
              <a:rPr lang="fr-FR" dirty="0" smtClean="0"/>
              <a:t>  -</a:t>
            </a:r>
            <a:r>
              <a:rPr lang="fr-FR" dirty="0"/>
              <a:t>Traitement pendant 3 à 4 </a:t>
            </a:r>
            <a:r>
              <a:rPr lang="fr-FR" dirty="0" smtClean="0"/>
              <a:t>j puis réévaluation du</a:t>
            </a:r>
          </a:p>
          <a:p>
            <a:pPr marL="0" indent="0">
              <a:buNone/>
            </a:pPr>
            <a:r>
              <a:rPr lang="fr-FR" dirty="0"/>
              <a:t> </a:t>
            </a:r>
            <a:r>
              <a:rPr lang="fr-FR" dirty="0" smtClean="0"/>
              <a:t>   risque</a:t>
            </a:r>
            <a:r>
              <a:rPr lang="fr-FR" dirty="0"/>
              <a:t>, des modalités de traitement, des </a:t>
            </a:r>
            <a:r>
              <a:rPr lang="fr-FR" dirty="0" smtClean="0"/>
              <a:t>effets</a:t>
            </a:r>
          </a:p>
          <a:p>
            <a:pPr marL="0" indent="0">
              <a:buNone/>
            </a:pPr>
            <a:r>
              <a:rPr lang="fr-FR" dirty="0"/>
              <a:t> </a:t>
            </a:r>
            <a:r>
              <a:rPr lang="fr-FR" dirty="0" smtClean="0"/>
              <a:t>   secondaires </a:t>
            </a:r>
            <a:r>
              <a:rPr lang="fr-FR" dirty="0"/>
              <a:t>par un médecin </a:t>
            </a:r>
            <a:r>
              <a:rPr lang="fr-FR" dirty="0" smtClean="0"/>
              <a:t>référent</a:t>
            </a:r>
          </a:p>
          <a:p>
            <a:pPr marL="0" indent="0">
              <a:buNone/>
            </a:pPr>
            <a:r>
              <a:rPr lang="fr-FR" dirty="0"/>
              <a:t> </a:t>
            </a:r>
            <a:r>
              <a:rPr lang="fr-FR" dirty="0" smtClean="0"/>
              <a:t>  -un mois</a:t>
            </a:r>
            <a:endParaRPr lang="fr-FR" dirty="0"/>
          </a:p>
          <a:p>
            <a:pPr marL="0" indent="0">
              <a:buNone/>
            </a:pPr>
            <a:r>
              <a:rPr lang="fr-FR" dirty="0" smtClean="0"/>
              <a:t>   </a:t>
            </a: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346857767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en-US" dirty="0">
                <a:solidFill>
                  <a:srgbClr val="FF0066"/>
                </a:solidFill>
              </a:rPr>
              <a:t>Conduite </a:t>
            </a:r>
            <a:r>
              <a:rPr lang="en-US" dirty="0" err="1">
                <a:solidFill>
                  <a:srgbClr val="FF0066"/>
                </a:solidFill>
              </a:rPr>
              <a:t>à</a:t>
            </a:r>
            <a:r>
              <a:rPr lang="en-US" dirty="0">
                <a:solidFill>
                  <a:srgbClr val="FF0066"/>
                </a:solidFill>
              </a:rPr>
              <a:t> </a:t>
            </a:r>
            <a:r>
              <a:rPr lang="en-US" dirty="0" err="1">
                <a:solidFill>
                  <a:srgbClr val="FF0066"/>
                </a:solidFill>
              </a:rPr>
              <a:t>tenir</a:t>
            </a:r>
            <a:endParaRPr lang="fr-CA" dirty="0"/>
          </a:p>
        </p:txBody>
      </p:sp>
      <p:sp>
        <p:nvSpPr>
          <p:cNvPr id="1080323" name="Rectangle 2051"/>
          <p:cNvSpPr>
            <a:spLocks noGrp="1" noChangeArrowheads="1"/>
          </p:cNvSpPr>
          <p:nvPr>
            <p:ph type="body" idx="1"/>
          </p:nvPr>
        </p:nvSpPr>
        <p:spPr>
          <a:xfrm>
            <a:off x="467544" y="1981200"/>
            <a:ext cx="8676456" cy="4616152"/>
          </a:xfrm>
        </p:spPr>
        <p:txBody>
          <a:bodyPr/>
          <a:lstStyle/>
          <a:p>
            <a:pPr>
              <a:lnSpc>
                <a:spcPct val="90000"/>
              </a:lnSpc>
            </a:pPr>
            <a:r>
              <a:rPr lang="fr-CA" dirty="0" smtClean="0">
                <a:solidFill>
                  <a:srgbClr val="33CCFF"/>
                </a:solidFill>
              </a:rPr>
              <a:t>Prévention hépatite B</a:t>
            </a:r>
            <a:endParaRPr lang="fr-CA" dirty="0">
              <a:solidFill>
                <a:srgbClr val="33CCFF"/>
              </a:solidFill>
            </a:endParaRPr>
          </a:p>
          <a:p>
            <a:pPr marL="0" indent="0">
              <a:buNone/>
            </a:pPr>
            <a:r>
              <a:rPr lang="fr-FR" dirty="0" smtClean="0"/>
              <a:t>   -Vaccination </a:t>
            </a:r>
            <a:r>
              <a:rPr lang="fr-FR" dirty="0"/>
              <a:t>en cas de contact </a:t>
            </a:r>
            <a:r>
              <a:rPr lang="fr-FR" dirty="0" smtClean="0"/>
              <a:t> documenté</a:t>
            </a:r>
          </a:p>
          <a:p>
            <a:pPr marL="0" indent="0">
              <a:buNone/>
            </a:pPr>
            <a:r>
              <a:rPr lang="fr-FR" dirty="0"/>
              <a:t> </a:t>
            </a:r>
            <a:r>
              <a:rPr lang="fr-FR" dirty="0" smtClean="0"/>
              <a:t>  -Première </a:t>
            </a:r>
            <a:r>
              <a:rPr lang="fr-FR" dirty="0"/>
              <a:t>administration associée à une </a:t>
            </a:r>
            <a:r>
              <a:rPr lang="fr-FR" dirty="0" smtClean="0"/>
              <a:t>injection</a:t>
            </a:r>
          </a:p>
          <a:p>
            <a:pPr marL="0" indent="0">
              <a:buNone/>
            </a:pPr>
            <a:r>
              <a:rPr lang="fr-FR" dirty="0"/>
              <a:t> </a:t>
            </a:r>
            <a:r>
              <a:rPr lang="fr-FR" dirty="0" smtClean="0"/>
              <a:t>   d’immunoglobulines </a:t>
            </a:r>
            <a:r>
              <a:rPr lang="fr-FR" dirty="0"/>
              <a:t>(dans un autre site)</a:t>
            </a:r>
          </a:p>
          <a:p>
            <a:pPr marL="0" indent="0">
              <a:lnSpc>
                <a:spcPct val="80000"/>
              </a:lnSpc>
              <a:buNone/>
            </a:pPr>
            <a:endParaRPr lang="fr-CA"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307013920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en-US" dirty="0">
                <a:solidFill>
                  <a:srgbClr val="FF0066"/>
                </a:solidFill>
              </a:rPr>
              <a:t>Conduite </a:t>
            </a:r>
            <a:r>
              <a:rPr lang="en-US" dirty="0" err="1">
                <a:solidFill>
                  <a:srgbClr val="FF0066"/>
                </a:solidFill>
              </a:rPr>
              <a:t>à</a:t>
            </a:r>
            <a:r>
              <a:rPr lang="en-US" dirty="0">
                <a:solidFill>
                  <a:srgbClr val="FF0066"/>
                </a:solidFill>
              </a:rPr>
              <a:t> </a:t>
            </a:r>
            <a:r>
              <a:rPr lang="en-US" dirty="0" err="1">
                <a:solidFill>
                  <a:srgbClr val="FF0066"/>
                </a:solidFill>
              </a:rPr>
              <a:t>tenir</a:t>
            </a:r>
            <a:endParaRPr lang="fr-CA" dirty="0"/>
          </a:p>
        </p:txBody>
      </p:sp>
      <p:sp>
        <p:nvSpPr>
          <p:cNvPr id="1080323" name="Rectangle 2051"/>
          <p:cNvSpPr>
            <a:spLocks noGrp="1" noChangeArrowheads="1"/>
          </p:cNvSpPr>
          <p:nvPr>
            <p:ph type="body" idx="1"/>
          </p:nvPr>
        </p:nvSpPr>
        <p:spPr>
          <a:xfrm>
            <a:off x="467544" y="1981200"/>
            <a:ext cx="8676456" cy="4616152"/>
          </a:xfrm>
        </p:spPr>
        <p:txBody>
          <a:bodyPr/>
          <a:lstStyle/>
          <a:p>
            <a:pPr>
              <a:lnSpc>
                <a:spcPct val="90000"/>
              </a:lnSpc>
            </a:pPr>
            <a:r>
              <a:rPr lang="fr-CA" dirty="0" smtClean="0">
                <a:solidFill>
                  <a:srgbClr val="33CCFF"/>
                </a:solidFill>
              </a:rPr>
              <a:t>Prévention de chlamydia</a:t>
            </a:r>
            <a:endParaRPr lang="fr-CA" dirty="0">
              <a:solidFill>
                <a:srgbClr val="33CCFF"/>
              </a:solidFill>
            </a:endParaRPr>
          </a:p>
          <a:p>
            <a:pPr marL="0" indent="0">
              <a:buNone/>
            </a:pPr>
            <a:r>
              <a:rPr lang="fr-FR" dirty="0" smtClean="0"/>
              <a:t>   -Antibiothérapie </a:t>
            </a:r>
            <a:r>
              <a:rPr lang="fr-FR" dirty="0"/>
              <a:t>efficace, sans attendre </a:t>
            </a:r>
            <a:r>
              <a:rPr lang="fr-FR" dirty="0" smtClean="0"/>
              <a:t>le</a:t>
            </a:r>
          </a:p>
          <a:p>
            <a:pPr marL="0" indent="0">
              <a:buNone/>
            </a:pPr>
            <a:r>
              <a:rPr lang="fr-FR" dirty="0"/>
              <a:t> </a:t>
            </a:r>
            <a:r>
              <a:rPr lang="fr-FR" dirty="0" smtClean="0"/>
              <a:t>   résultat </a:t>
            </a:r>
            <a:r>
              <a:rPr lang="fr-FR" dirty="0"/>
              <a:t>des prélèvements </a:t>
            </a:r>
            <a:r>
              <a:rPr lang="fr-FR" dirty="0" smtClean="0"/>
              <a:t>bactériologiques</a:t>
            </a:r>
          </a:p>
          <a:p>
            <a:pPr marL="0" indent="0">
              <a:buNone/>
            </a:pPr>
            <a:r>
              <a:rPr lang="fr-FR" dirty="0"/>
              <a:t> </a:t>
            </a:r>
            <a:r>
              <a:rPr lang="fr-FR" dirty="0" smtClean="0"/>
              <a:t>  -</a:t>
            </a:r>
            <a:r>
              <a:rPr lang="fr-FR" dirty="0" err="1"/>
              <a:t>A</a:t>
            </a:r>
            <a:r>
              <a:rPr lang="fr-FR" dirty="0" err="1" smtClean="0"/>
              <a:t>zithromycine</a:t>
            </a:r>
            <a:r>
              <a:rPr lang="fr-FR" dirty="0" smtClean="0"/>
              <a:t> (2O mg/kg en </a:t>
            </a:r>
            <a:r>
              <a:rPr lang="fr-FR" dirty="0" err="1"/>
              <a:t>monodose</a:t>
            </a:r>
            <a:r>
              <a:rPr lang="fr-FR" dirty="0"/>
              <a:t>) </a:t>
            </a:r>
            <a:r>
              <a:rPr lang="fr-FR" dirty="0" smtClean="0"/>
              <a:t>ou</a:t>
            </a:r>
          </a:p>
          <a:p>
            <a:pPr marL="0" indent="0">
              <a:buNone/>
            </a:pPr>
            <a:r>
              <a:rPr lang="fr-FR" dirty="0"/>
              <a:t> </a:t>
            </a:r>
            <a:r>
              <a:rPr lang="fr-FR" dirty="0" smtClean="0"/>
              <a:t>   </a:t>
            </a:r>
            <a:r>
              <a:rPr lang="fr-FR" dirty="0" err="1" smtClean="0"/>
              <a:t>doxicycline</a:t>
            </a:r>
            <a:r>
              <a:rPr lang="fr-FR" dirty="0"/>
              <a:t>  </a:t>
            </a:r>
            <a:r>
              <a:rPr lang="fr-FR" dirty="0" smtClean="0"/>
              <a:t>(100 </a:t>
            </a:r>
            <a:r>
              <a:rPr lang="fr-FR" dirty="0"/>
              <a:t>mg </a:t>
            </a:r>
            <a:r>
              <a:rPr lang="fr-FR" dirty="0" smtClean="0"/>
              <a:t>2 </a:t>
            </a:r>
            <a:r>
              <a:rPr lang="fr-FR" dirty="0"/>
              <a:t>fois par jour pendant </a:t>
            </a:r>
            <a:r>
              <a:rPr lang="fr-FR" dirty="0" smtClean="0"/>
              <a:t>8</a:t>
            </a:r>
          </a:p>
          <a:p>
            <a:pPr marL="0" indent="0">
              <a:buNone/>
            </a:pPr>
            <a:r>
              <a:rPr lang="fr-FR" dirty="0"/>
              <a:t> </a:t>
            </a:r>
            <a:r>
              <a:rPr lang="fr-FR" dirty="0" smtClean="0"/>
              <a:t>   jours) </a:t>
            </a:r>
            <a:endParaRPr lang="fr-FR" dirty="0"/>
          </a:p>
          <a:p>
            <a:pPr marL="914400" lvl="2" indent="0">
              <a:lnSpc>
                <a:spcPct val="90000"/>
              </a:lnSpc>
              <a:buNone/>
            </a:pPr>
            <a:endParaRPr lang="fr-CA" dirty="0" smtClean="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359301138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en-US" dirty="0">
                <a:solidFill>
                  <a:srgbClr val="FF0066"/>
                </a:solidFill>
              </a:rPr>
              <a:t>Conduite </a:t>
            </a:r>
            <a:r>
              <a:rPr lang="en-US" dirty="0" err="1">
                <a:solidFill>
                  <a:srgbClr val="FF0066"/>
                </a:solidFill>
              </a:rPr>
              <a:t>à</a:t>
            </a:r>
            <a:r>
              <a:rPr lang="en-US" dirty="0">
                <a:solidFill>
                  <a:srgbClr val="FF0066"/>
                </a:solidFill>
              </a:rPr>
              <a:t> </a:t>
            </a:r>
            <a:r>
              <a:rPr lang="en-US" dirty="0" err="1">
                <a:solidFill>
                  <a:srgbClr val="FF0066"/>
                </a:solidFill>
              </a:rPr>
              <a:t>tenir</a:t>
            </a:r>
            <a:endParaRPr lang="fr-CA" dirty="0"/>
          </a:p>
        </p:txBody>
      </p:sp>
      <p:sp>
        <p:nvSpPr>
          <p:cNvPr id="1080323" name="Rectangle 2051"/>
          <p:cNvSpPr>
            <a:spLocks noGrp="1" noChangeArrowheads="1"/>
          </p:cNvSpPr>
          <p:nvPr>
            <p:ph type="body" idx="1"/>
          </p:nvPr>
        </p:nvSpPr>
        <p:spPr>
          <a:xfrm>
            <a:off x="467544" y="1981200"/>
            <a:ext cx="8676456" cy="4616152"/>
          </a:xfrm>
        </p:spPr>
        <p:txBody>
          <a:bodyPr/>
          <a:lstStyle/>
          <a:p>
            <a:pPr>
              <a:lnSpc>
                <a:spcPct val="90000"/>
              </a:lnSpc>
            </a:pPr>
            <a:r>
              <a:rPr lang="fr-CA" dirty="0" smtClean="0">
                <a:solidFill>
                  <a:srgbClr val="33CCFF"/>
                </a:solidFill>
              </a:rPr>
              <a:t>Prévention de la grossesse</a:t>
            </a:r>
            <a:endParaRPr lang="fr-CA" dirty="0">
              <a:solidFill>
                <a:srgbClr val="33CCFF"/>
              </a:solidFill>
            </a:endParaRPr>
          </a:p>
          <a:p>
            <a:pPr marL="0" indent="0">
              <a:buNone/>
            </a:pPr>
            <a:r>
              <a:rPr lang="fr-FR" dirty="0" smtClean="0"/>
              <a:t>   -Prise « </a:t>
            </a:r>
            <a:r>
              <a:rPr lang="fr-FR" i="1" dirty="0"/>
              <a:t>pilule du lendemain </a:t>
            </a:r>
            <a:r>
              <a:rPr lang="fr-FR" dirty="0"/>
              <a:t>» quelle que soit </a:t>
            </a:r>
            <a:r>
              <a:rPr lang="fr-FR" dirty="0" smtClean="0"/>
              <a:t>la</a:t>
            </a:r>
          </a:p>
          <a:p>
            <a:pPr marL="0" indent="0">
              <a:buNone/>
            </a:pPr>
            <a:r>
              <a:rPr lang="fr-FR" dirty="0"/>
              <a:t> </a:t>
            </a:r>
            <a:r>
              <a:rPr lang="fr-FR" dirty="0" smtClean="0"/>
              <a:t>   date </a:t>
            </a:r>
            <a:r>
              <a:rPr lang="fr-FR" dirty="0"/>
              <a:t>du </a:t>
            </a:r>
            <a:r>
              <a:rPr lang="fr-FR" dirty="0" smtClean="0"/>
              <a:t>cycle</a:t>
            </a:r>
          </a:p>
          <a:p>
            <a:pPr marL="0" indent="0">
              <a:buNone/>
            </a:pPr>
            <a:r>
              <a:rPr lang="fr-FR" dirty="0"/>
              <a:t> </a:t>
            </a:r>
            <a:r>
              <a:rPr lang="fr-FR" dirty="0" smtClean="0"/>
              <a:t>  -Dans </a:t>
            </a:r>
            <a:r>
              <a:rPr lang="fr-FR" dirty="0"/>
              <a:t>les 72h suivant l’agression</a:t>
            </a:r>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18426510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Harcèlement sexuel</a:t>
            </a:r>
            <a:r>
              <a:rPr lang="fr-CA" b="1" dirty="0" smtClean="0">
                <a:cs typeface="Arial" charset="0"/>
              </a:rPr>
              <a:t>  (article 319 bis du code pénal)</a:t>
            </a:r>
          </a:p>
          <a:p>
            <a:pPr marL="0" indent="0" algn="just">
              <a:buNone/>
            </a:pPr>
            <a:endParaRPr lang="fr-FR" dirty="0" smtClean="0">
              <a:cs typeface="Arial" charset="0"/>
            </a:endParaRPr>
          </a:p>
          <a:p>
            <a:pPr marL="0" indent="0" algn="just">
              <a:buNone/>
            </a:pPr>
            <a:r>
              <a:rPr lang="fr-FR" dirty="0" smtClean="0">
                <a:cs typeface="Arial" charset="0"/>
              </a:rPr>
              <a:t>Peine: avec ou sans violence, emprisonnement de 2 à 5 ans (peine maximale si victime de moins de 16 ans) et amende de 1 à 3 millions de FCFA</a:t>
            </a:r>
            <a:endParaRPr lang="fr-CA" dirty="0" smtClean="0">
              <a:cs typeface="Arial" charset="0"/>
            </a:endParaRPr>
          </a:p>
          <a:p>
            <a:pPr marL="0" indent="0">
              <a:buNone/>
            </a:pPr>
            <a:r>
              <a:rPr lang="fr-FR" dirty="0"/>
              <a:t/>
            </a:r>
            <a:br>
              <a:rPr lang="fr-FR" dirty="0"/>
            </a:br>
            <a:endParaRPr lang="fr-FR" dirty="0"/>
          </a:p>
          <a:p>
            <a:pPr>
              <a:buFont typeface="Wingdings" charset="2"/>
              <a:buChar char="u"/>
            </a:pPr>
            <a:endParaRPr lang="fr-CA" b="1" dirty="0" smtClean="0">
              <a:cs typeface="Arial" charset="0"/>
            </a:endParaRPr>
          </a:p>
          <a:p>
            <a:endParaRPr lang="fr-CA" b="1" dirty="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290762781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en-US" dirty="0">
                <a:solidFill>
                  <a:srgbClr val="FF0066"/>
                </a:solidFill>
              </a:rPr>
              <a:t>Conduite </a:t>
            </a:r>
            <a:r>
              <a:rPr lang="en-US" dirty="0" err="1">
                <a:solidFill>
                  <a:srgbClr val="FF0066"/>
                </a:solidFill>
              </a:rPr>
              <a:t>à</a:t>
            </a:r>
            <a:r>
              <a:rPr lang="en-US" dirty="0">
                <a:solidFill>
                  <a:srgbClr val="FF0066"/>
                </a:solidFill>
              </a:rPr>
              <a:t> </a:t>
            </a:r>
            <a:r>
              <a:rPr lang="en-US" dirty="0" err="1">
                <a:solidFill>
                  <a:srgbClr val="FF0066"/>
                </a:solidFill>
              </a:rPr>
              <a:t>tenir</a:t>
            </a:r>
            <a:endParaRPr lang="fr-CA" dirty="0"/>
          </a:p>
        </p:txBody>
      </p:sp>
      <p:sp>
        <p:nvSpPr>
          <p:cNvPr id="1080323" name="Rectangle 2051"/>
          <p:cNvSpPr>
            <a:spLocks noGrp="1" noChangeArrowheads="1"/>
          </p:cNvSpPr>
          <p:nvPr>
            <p:ph type="body" idx="1"/>
          </p:nvPr>
        </p:nvSpPr>
        <p:spPr>
          <a:xfrm>
            <a:off x="467544" y="1981200"/>
            <a:ext cx="8676456" cy="4616152"/>
          </a:xfrm>
        </p:spPr>
        <p:txBody>
          <a:bodyPr/>
          <a:lstStyle/>
          <a:p>
            <a:pPr>
              <a:lnSpc>
                <a:spcPct val="90000"/>
              </a:lnSpc>
            </a:pPr>
            <a:r>
              <a:rPr lang="fr-CA" dirty="0" smtClean="0">
                <a:solidFill>
                  <a:srgbClr val="33CCFF"/>
                </a:solidFill>
              </a:rPr>
              <a:t>Prise en charge psychologique</a:t>
            </a:r>
            <a:endParaRPr lang="fr-CA" dirty="0">
              <a:solidFill>
                <a:srgbClr val="33CCFF"/>
              </a:solidFill>
            </a:endParaRPr>
          </a:p>
          <a:p>
            <a:pPr marL="0" indent="0">
              <a:buNone/>
            </a:pPr>
            <a:r>
              <a:rPr lang="fr-FR" dirty="0" smtClean="0"/>
              <a:t>   -Précoce </a:t>
            </a:r>
            <a:r>
              <a:rPr lang="fr-FR" dirty="0"/>
              <a:t>puis </a:t>
            </a:r>
            <a:r>
              <a:rPr lang="fr-FR" dirty="0" err="1"/>
              <a:t>relayée</a:t>
            </a:r>
            <a:r>
              <a:rPr lang="fr-FR" dirty="0"/>
              <a:t> par des </a:t>
            </a:r>
            <a:r>
              <a:rPr lang="fr-FR" dirty="0" err="1"/>
              <a:t>spécialistes</a:t>
            </a:r>
            <a:r>
              <a:rPr lang="fr-FR" dirty="0"/>
              <a:t> </a:t>
            </a:r>
            <a:r>
              <a:rPr lang="fr-FR" dirty="0" smtClean="0"/>
              <a:t>ayant</a:t>
            </a:r>
          </a:p>
          <a:p>
            <a:pPr marL="0" indent="0">
              <a:buNone/>
            </a:pPr>
            <a:r>
              <a:rPr lang="fr-FR" dirty="0"/>
              <a:t> </a:t>
            </a:r>
            <a:r>
              <a:rPr lang="fr-FR" dirty="0" smtClean="0"/>
              <a:t>   l’</a:t>
            </a:r>
            <a:r>
              <a:rPr lang="fr-FR" dirty="0" err="1" smtClean="0"/>
              <a:t>expérience</a:t>
            </a:r>
            <a:r>
              <a:rPr lang="fr-FR" dirty="0" smtClean="0"/>
              <a:t> </a:t>
            </a:r>
            <a:r>
              <a:rPr lang="fr-FR" dirty="0"/>
              <a:t>des entretiens avec ces </a:t>
            </a:r>
            <a:r>
              <a:rPr lang="fr-FR" dirty="0" smtClean="0"/>
              <a:t>victimes</a:t>
            </a:r>
          </a:p>
          <a:p>
            <a:pPr marL="0" indent="0">
              <a:buNone/>
            </a:pPr>
            <a:r>
              <a:rPr lang="fr-FR" dirty="0"/>
              <a:t> </a:t>
            </a:r>
            <a:r>
              <a:rPr lang="fr-FR" dirty="0" smtClean="0"/>
              <a:t>   surtout </a:t>
            </a:r>
            <a:r>
              <a:rPr lang="fr-FR" dirty="0"/>
              <a:t>si elles sont mineures </a:t>
            </a:r>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322942871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en-US" dirty="0">
                <a:solidFill>
                  <a:srgbClr val="FF0066"/>
                </a:solidFill>
              </a:rPr>
              <a:t>Conduite </a:t>
            </a:r>
            <a:r>
              <a:rPr lang="en-US" dirty="0" err="1">
                <a:solidFill>
                  <a:srgbClr val="FF0066"/>
                </a:solidFill>
              </a:rPr>
              <a:t>à</a:t>
            </a:r>
            <a:r>
              <a:rPr lang="en-US" dirty="0">
                <a:solidFill>
                  <a:srgbClr val="FF0066"/>
                </a:solidFill>
              </a:rPr>
              <a:t> </a:t>
            </a:r>
            <a:r>
              <a:rPr lang="en-US" dirty="0" err="1">
                <a:solidFill>
                  <a:srgbClr val="FF0066"/>
                </a:solidFill>
              </a:rPr>
              <a:t>tenir</a:t>
            </a:r>
            <a:endParaRPr lang="fr-CA" dirty="0"/>
          </a:p>
        </p:txBody>
      </p:sp>
      <p:sp>
        <p:nvSpPr>
          <p:cNvPr id="1080323" name="Rectangle 2051"/>
          <p:cNvSpPr>
            <a:spLocks noGrp="1" noChangeArrowheads="1"/>
          </p:cNvSpPr>
          <p:nvPr>
            <p:ph type="body" idx="1"/>
          </p:nvPr>
        </p:nvSpPr>
        <p:spPr>
          <a:xfrm>
            <a:off x="467544" y="1981200"/>
            <a:ext cx="8676456" cy="4616152"/>
          </a:xfrm>
        </p:spPr>
        <p:txBody>
          <a:bodyPr/>
          <a:lstStyle/>
          <a:p>
            <a:pPr>
              <a:lnSpc>
                <a:spcPct val="90000"/>
              </a:lnSpc>
            </a:pPr>
            <a:r>
              <a:rPr lang="fr-CA" dirty="0" err="1" smtClean="0">
                <a:solidFill>
                  <a:srgbClr val="33CCFF"/>
                </a:solidFill>
              </a:rPr>
              <a:t>Etablissement</a:t>
            </a:r>
            <a:r>
              <a:rPr lang="fr-CA" dirty="0" smtClean="0">
                <a:solidFill>
                  <a:srgbClr val="33CCFF"/>
                </a:solidFill>
              </a:rPr>
              <a:t> du certificat médical</a:t>
            </a:r>
            <a:endParaRPr lang="fr-CA" dirty="0">
              <a:solidFill>
                <a:srgbClr val="33CCFF"/>
              </a:solidFill>
            </a:endParaRPr>
          </a:p>
          <a:p>
            <a:pPr marL="0" indent="0">
              <a:buNone/>
            </a:pPr>
            <a:r>
              <a:rPr lang="fr-FR" dirty="0" smtClean="0"/>
              <a:t>   -Indispensable </a:t>
            </a:r>
            <a:r>
              <a:rPr lang="fr-FR" dirty="0"/>
              <a:t>pour obtenir le dép</a:t>
            </a:r>
            <a:r>
              <a:rPr lang="sk-SK" dirty="0"/>
              <a:t>ô</a:t>
            </a:r>
            <a:r>
              <a:rPr lang="fr-FR" dirty="0" err="1"/>
              <a:t>t</a:t>
            </a:r>
            <a:r>
              <a:rPr lang="fr-FR" dirty="0"/>
              <a:t> de la </a:t>
            </a:r>
            <a:r>
              <a:rPr lang="fr-FR" dirty="0" smtClean="0"/>
              <a:t>plainte</a:t>
            </a:r>
          </a:p>
          <a:p>
            <a:pPr marL="0" indent="0">
              <a:buNone/>
            </a:pPr>
            <a:r>
              <a:rPr lang="fr-FR" dirty="0"/>
              <a:t> </a:t>
            </a:r>
            <a:r>
              <a:rPr lang="fr-FR" dirty="0" smtClean="0"/>
              <a:t>   de </a:t>
            </a:r>
            <a:r>
              <a:rPr lang="fr-FR" dirty="0"/>
              <a:t>la </a:t>
            </a:r>
            <a:r>
              <a:rPr lang="fr-FR" dirty="0" smtClean="0"/>
              <a:t>victime</a:t>
            </a:r>
          </a:p>
          <a:p>
            <a:pPr marL="0" indent="0">
              <a:buNone/>
            </a:pPr>
            <a:r>
              <a:rPr lang="fr-FR" dirty="0"/>
              <a:t> </a:t>
            </a:r>
            <a:r>
              <a:rPr lang="fr-FR" dirty="0" smtClean="0"/>
              <a:t>  -Rédigé </a:t>
            </a:r>
            <a:r>
              <a:rPr lang="fr-FR" dirty="0"/>
              <a:t>avec </a:t>
            </a:r>
            <a:r>
              <a:rPr lang="fr-FR" dirty="0" smtClean="0"/>
              <a:t> </a:t>
            </a:r>
            <a:r>
              <a:rPr lang="fr-FR" dirty="0"/>
              <a:t>prudence </a:t>
            </a:r>
            <a:r>
              <a:rPr lang="fr-FR" dirty="0" smtClean="0"/>
              <a:t>, au conditionnel pour les</a:t>
            </a:r>
          </a:p>
          <a:p>
            <a:pPr marL="0" indent="0">
              <a:buNone/>
            </a:pPr>
            <a:r>
              <a:rPr lang="fr-FR" dirty="0"/>
              <a:t> </a:t>
            </a:r>
            <a:r>
              <a:rPr lang="fr-FR" dirty="0" smtClean="0"/>
              <a:t>   dires, </a:t>
            </a:r>
            <a:r>
              <a:rPr lang="fr-FR" dirty="0"/>
              <a:t>pour ne pas </a:t>
            </a:r>
            <a:r>
              <a:rPr lang="fr-FR" dirty="0" smtClean="0"/>
              <a:t>être complice </a:t>
            </a:r>
            <a:r>
              <a:rPr lang="fr-FR" dirty="0"/>
              <a:t>de </a:t>
            </a:r>
            <a:r>
              <a:rPr lang="fr-FR" dirty="0" smtClean="0"/>
              <a:t>fausses</a:t>
            </a:r>
          </a:p>
          <a:p>
            <a:pPr marL="0" indent="0">
              <a:buNone/>
            </a:pPr>
            <a:r>
              <a:rPr lang="fr-FR" dirty="0"/>
              <a:t> </a:t>
            </a:r>
            <a:r>
              <a:rPr lang="fr-FR" dirty="0" smtClean="0"/>
              <a:t>   allégations</a:t>
            </a:r>
            <a:endParaRPr lang="fr-FR" dirty="0"/>
          </a:p>
          <a:p>
            <a:pPr marL="914400" lvl="2" indent="0">
              <a:lnSpc>
                <a:spcPct val="90000"/>
              </a:lnSpc>
              <a:buNone/>
            </a:pPr>
            <a:endParaRPr lang="fr-CA" dirty="0"/>
          </a:p>
          <a:p>
            <a:endParaRPr lang="fr-CA" dirty="0"/>
          </a:p>
          <a:p>
            <a:pPr>
              <a:lnSpc>
                <a:spcPct val="120000"/>
              </a:lnSpc>
              <a:buFont typeface="Wingdings" charset="2"/>
              <a:buChar char="§"/>
            </a:pPr>
            <a:endParaRPr lang="fr-FR" dirty="0"/>
          </a:p>
        </p:txBody>
      </p:sp>
    </p:spTree>
    <p:extLst>
      <p:ext uri="{BB962C8B-B14F-4D97-AF65-F5344CB8AC3E}">
        <p14:creationId xmlns:p14="http://schemas.microsoft.com/office/powerpoint/2010/main" val="390153842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en-US" dirty="0">
                <a:solidFill>
                  <a:srgbClr val="FF0066"/>
                </a:solidFill>
              </a:rPr>
              <a:t>Conduite </a:t>
            </a:r>
            <a:r>
              <a:rPr lang="en-US" dirty="0" err="1">
                <a:solidFill>
                  <a:srgbClr val="FF0066"/>
                </a:solidFill>
              </a:rPr>
              <a:t>à</a:t>
            </a:r>
            <a:r>
              <a:rPr lang="en-US" dirty="0">
                <a:solidFill>
                  <a:srgbClr val="FF0066"/>
                </a:solidFill>
              </a:rPr>
              <a:t> </a:t>
            </a:r>
            <a:r>
              <a:rPr lang="en-US" dirty="0" err="1">
                <a:solidFill>
                  <a:srgbClr val="FF0066"/>
                </a:solidFill>
              </a:rPr>
              <a:t>tenir</a:t>
            </a:r>
            <a:endParaRPr lang="fr-CA" dirty="0"/>
          </a:p>
        </p:txBody>
      </p:sp>
      <p:sp>
        <p:nvSpPr>
          <p:cNvPr id="1080323" name="Rectangle 2051"/>
          <p:cNvSpPr>
            <a:spLocks noGrp="1" noChangeArrowheads="1"/>
          </p:cNvSpPr>
          <p:nvPr>
            <p:ph type="body" idx="1"/>
          </p:nvPr>
        </p:nvSpPr>
        <p:spPr>
          <a:xfrm>
            <a:off x="467544" y="1981200"/>
            <a:ext cx="8676456" cy="4616152"/>
          </a:xfrm>
        </p:spPr>
        <p:txBody>
          <a:bodyPr/>
          <a:lstStyle/>
          <a:p>
            <a:pPr>
              <a:lnSpc>
                <a:spcPct val="90000"/>
              </a:lnSpc>
            </a:pPr>
            <a:r>
              <a:rPr lang="fr-CA" dirty="0" smtClean="0">
                <a:solidFill>
                  <a:srgbClr val="33CCFF"/>
                </a:solidFill>
              </a:rPr>
              <a:t>Planifier le suivi</a:t>
            </a:r>
            <a:endParaRPr lang="fr-CA" dirty="0">
              <a:solidFill>
                <a:srgbClr val="33CCFF"/>
              </a:solidFill>
            </a:endParaRPr>
          </a:p>
          <a:p>
            <a:pPr marL="0" indent="0">
              <a:buNone/>
            </a:pPr>
            <a:r>
              <a:rPr lang="fr-FR" dirty="0" smtClean="0"/>
              <a:t>  </a:t>
            </a:r>
            <a:endParaRPr lang="fr-CA" dirty="0"/>
          </a:p>
          <a:p>
            <a:endParaRPr lang="fr-CA" dirty="0"/>
          </a:p>
          <a:p>
            <a:pPr>
              <a:lnSpc>
                <a:spcPct val="120000"/>
              </a:lnSpc>
              <a:buFont typeface="Wingdings" charset="2"/>
              <a:buChar char="§"/>
            </a:pPr>
            <a:endParaRPr lang="fr-FR" dirty="0"/>
          </a:p>
        </p:txBody>
      </p:sp>
      <p:pic>
        <p:nvPicPr>
          <p:cNvPr id="2" name="Image 1"/>
          <p:cNvPicPr>
            <a:picLocks noChangeAspect="1"/>
          </p:cNvPicPr>
          <p:nvPr/>
        </p:nvPicPr>
        <p:blipFill>
          <a:blip r:embed="rId2"/>
          <a:stretch>
            <a:fillRect/>
          </a:stretch>
        </p:blipFill>
        <p:spPr>
          <a:xfrm>
            <a:off x="1536102" y="2636912"/>
            <a:ext cx="6486238" cy="4104456"/>
          </a:xfrm>
          <a:prstGeom prst="rect">
            <a:avLst/>
          </a:prstGeom>
        </p:spPr>
      </p:pic>
    </p:spTree>
    <p:extLst>
      <p:ext uri="{BB962C8B-B14F-4D97-AF65-F5344CB8AC3E}">
        <p14:creationId xmlns:p14="http://schemas.microsoft.com/office/powerpoint/2010/main" val="228095519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fr-FR" dirty="0" smtClean="0"/>
              <a:t>C</a:t>
            </a:r>
            <a:r>
              <a:rPr lang="fr-CA" dirty="0" err="1" smtClean="0"/>
              <a:t>onclusion</a:t>
            </a:r>
            <a:r>
              <a:rPr lang="fr-CA" dirty="0" smtClean="0"/>
              <a:t> </a:t>
            </a:r>
            <a:endParaRPr lang="fr-CA" dirty="0"/>
          </a:p>
        </p:txBody>
      </p:sp>
      <p:sp>
        <p:nvSpPr>
          <p:cNvPr id="1080323" name="Rectangle 2051"/>
          <p:cNvSpPr>
            <a:spLocks noGrp="1" noChangeArrowheads="1"/>
          </p:cNvSpPr>
          <p:nvPr>
            <p:ph type="body" idx="1"/>
          </p:nvPr>
        </p:nvSpPr>
        <p:spPr>
          <a:xfrm>
            <a:off x="685800" y="1981200"/>
            <a:ext cx="8458200" cy="4616152"/>
          </a:xfrm>
        </p:spPr>
        <p:txBody>
          <a:bodyPr/>
          <a:lstStyle/>
          <a:p>
            <a:r>
              <a:rPr lang="fr-FR" dirty="0"/>
              <a:t>L’agression sexuelle </a:t>
            </a:r>
            <a:r>
              <a:rPr lang="fr-FR" dirty="0" err="1"/>
              <a:t>représente</a:t>
            </a:r>
            <a:r>
              <a:rPr lang="fr-FR" dirty="0"/>
              <a:t> un </a:t>
            </a:r>
            <a:r>
              <a:rPr lang="fr-FR" dirty="0" err="1"/>
              <a:t>évènement</a:t>
            </a:r>
            <a:r>
              <a:rPr lang="fr-FR" dirty="0"/>
              <a:t> traumatisant pour la victime qui </a:t>
            </a:r>
            <a:r>
              <a:rPr lang="fr-FR" dirty="0" err="1"/>
              <a:t>entraîne</a:t>
            </a:r>
            <a:r>
              <a:rPr lang="fr-FR" dirty="0"/>
              <a:t> des effets </a:t>
            </a:r>
            <a:r>
              <a:rPr lang="fr-FR" dirty="0" err="1" smtClean="0"/>
              <a:t>médicaux</a:t>
            </a:r>
            <a:r>
              <a:rPr lang="fr-FR" dirty="0" smtClean="0"/>
              <a:t>, judiciaires et psychologiques </a:t>
            </a:r>
          </a:p>
          <a:p>
            <a:endParaRPr lang="fr-FR" dirty="0" smtClean="0"/>
          </a:p>
          <a:p>
            <a:r>
              <a:rPr lang="fr-FR" dirty="0" smtClean="0"/>
              <a:t>Au Sénégal il pose un problème de santé publique </a:t>
            </a:r>
            <a:r>
              <a:rPr lang="fr-FR" dirty="0" err="1" smtClean="0"/>
              <a:t>malgrès</a:t>
            </a:r>
            <a:r>
              <a:rPr lang="fr-FR" dirty="0" smtClean="0"/>
              <a:t> les mesures judiciaires prises</a:t>
            </a:r>
          </a:p>
          <a:p>
            <a:endParaRPr lang="fr-FR" dirty="0"/>
          </a:p>
          <a:p>
            <a:r>
              <a:rPr lang="fr-FR" dirty="0" smtClean="0"/>
              <a:t>Prise en charge urgente et multidisciplinaire </a:t>
            </a:r>
          </a:p>
          <a:p>
            <a:pPr marL="0" indent="0">
              <a:buClr>
                <a:srgbClr val="FF0000"/>
              </a:buClr>
              <a:buNone/>
            </a:pPr>
            <a:endParaRPr lang="fr-FR" dirty="0"/>
          </a:p>
          <a:p>
            <a:pPr>
              <a:lnSpc>
                <a:spcPct val="120000"/>
              </a:lnSpc>
              <a:buClr>
                <a:srgbClr val="FF0000"/>
              </a:buClr>
              <a:buFont typeface="Wingdings" charset="2"/>
              <a:buChar char="u"/>
            </a:pPr>
            <a:endParaRPr lang="fr-CA" b="1" dirty="0">
              <a:solidFill>
                <a:srgbClr val="FF0000"/>
              </a:solidFill>
            </a:endParaRPr>
          </a:p>
          <a:p>
            <a:pPr>
              <a:lnSpc>
                <a:spcPct val="120000"/>
              </a:lnSpc>
            </a:pPr>
            <a:endParaRPr lang="fr-CA" dirty="0"/>
          </a:p>
        </p:txBody>
      </p:sp>
    </p:spTree>
    <p:extLst>
      <p:ext uri="{BB962C8B-B14F-4D97-AF65-F5344CB8AC3E}">
        <p14:creationId xmlns:p14="http://schemas.microsoft.com/office/powerpoint/2010/main" val="265542890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050"/>
          <p:cNvSpPr>
            <a:spLocks noGrp="1" noChangeArrowheads="1"/>
          </p:cNvSpPr>
          <p:nvPr>
            <p:ph type="title"/>
          </p:nvPr>
        </p:nvSpPr>
        <p:spPr/>
        <p:txBody>
          <a:bodyPr/>
          <a:lstStyle/>
          <a:p>
            <a:r>
              <a:rPr lang="fr-FR" dirty="0" smtClean="0"/>
              <a:t>C</a:t>
            </a:r>
            <a:r>
              <a:rPr lang="fr-CA" dirty="0" err="1" smtClean="0"/>
              <a:t>onclusion</a:t>
            </a:r>
            <a:r>
              <a:rPr lang="fr-CA" dirty="0" smtClean="0"/>
              <a:t> </a:t>
            </a:r>
            <a:endParaRPr lang="fr-CA" dirty="0"/>
          </a:p>
        </p:txBody>
      </p:sp>
      <p:sp>
        <p:nvSpPr>
          <p:cNvPr id="1080323" name="Rectangle 2051"/>
          <p:cNvSpPr>
            <a:spLocks noGrp="1" noChangeArrowheads="1"/>
          </p:cNvSpPr>
          <p:nvPr>
            <p:ph type="body" idx="1"/>
          </p:nvPr>
        </p:nvSpPr>
        <p:spPr>
          <a:xfrm>
            <a:off x="685800" y="1981200"/>
            <a:ext cx="8458200" cy="4616152"/>
          </a:xfrm>
        </p:spPr>
        <p:txBody>
          <a:bodyPr/>
          <a:lstStyle/>
          <a:p>
            <a:r>
              <a:rPr lang="fr-FR" dirty="0" smtClean="0"/>
              <a:t>l’examen est souvent normal </a:t>
            </a:r>
          </a:p>
          <a:p>
            <a:pPr marL="0" indent="0">
              <a:buNone/>
            </a:pPr>
            <a:r>
              <a:rPr lang="en-US" dirty="0" smtClean="0"/>
              <a:t>      “</a:t>
            </a:r>
            <a:r>
              <a:rPr lang="en-US" dirty="0"/>
              <a:t>It’s normal to be normal</a:t>
            </a:r>
            <a:r>
              <a:rPr lang="en-US" dirty="0" smtClean="0"/>
              <a:t>”  </a:t>
            </a:r>
            <a:r>
              <a:rPr lang="en-US" dirty="0" smtClean="0">
                <a:solidFill>
                  <a:srgbClr val="FF0000"/>
                </a:solidFill>
              </a:rPr>
              <a:t>Adams 1994</a:t>
            </a:r>
          </a:p>
          <a:p>
            <a:pPr marL="0" indent="0">
              <a:buNone/>
            </a:pPr>
            <a:endParaRPr lang="en-US" dirty="0" smtClean="0">
              <a:solidFill>
                <a:srgbClr val="FF0000"/>
              </a:solidFill>
            </a:endParaRPr>
          </a:p>
          <a:p>
            <a:pPr>
              <a:buFont typeface="Wingdings" charset="2"/>
              <a:buChar char="§"/>
            </a:pPr>
            <a:r>
              <a:rPr lang="fr-CA" altLang="en-US" dirty="0">
                <a:solidFill>
                  <a:srgbClr val="33CCFF"/>
                </a:solidFill>
              </a:rPr>
              <a:t>Un</a:t>
            </a:r>
            <a:r>
              <a:rPr lang="fr-CA" altLang="en-US" dirty="0"/>
              <a:t> </a:t>
            </a:r>
            <a:r>
              <a:rPr lang="fr-CA" altLang="en-US" dirty="0">
                <a:solidFill>
                  <a:srgbClr val="33CCFF"/>
                </a:solidFill>
              </a:rPr>
              <a:t>examen normal</a:t>
            </a:r>
            <a:r>
              <a:rPr lang="fr-CA" altLang="en-US" dirty="0"/>
              <a:t> </a:t>
            </a:r>
            <a:r>
              <a:rPr lang="fr-CA" altLang="en-US" dirty="0">
                <a:solidFill>
                  <a:srgbClr val="33CCFF"/>
                </a:solidFill>
              </a:rPr>
              <a:t>n’exclut </a:t>
            </a:r>
            <a:r>
              <a:rPr lang="fr-CA" altLang="en-US" dirty="0"/>
              <a:t>pas</a:t>
            </a:r>
            <a:r>
              <a:rPr lang="fr-CA" altLang="en-US" dirty="0">
                <a:solidFill>
                  <a:srgbClr val="33CCFF"/>
                </a:solidFill>
              </a:rPr>
              <a:t> la possibilité </a:t>
            </a:r>
            <a:r>
              <a:rPr lang="fr-CA" altLang="en-US" dirty="0" smtClean="0">
                <a:solidFill>
                  <a:srgbClr val="33CCFF"/>
                </a:solidFill>
              </a:rPr>
              <a:t>d</a:t>
            </a:r>
            <a:r>
              <a:rPr lang="en-US" altLang="en-US" dirty="0" smtClean="0">
                <a:solidFill>
                  <a:srgbClr val="33CCFF"/>
                </a:solidFill>
              </a:rPr>
              <a:t>’un </a:t>
            </a:r>
            <a:r>
              <a:rPr lang="en-US" altLang="en-US" dirty="0" err="1" smtClean="0">
                <a:solidFill>
                  <a:srgbClr val="33CCFF"/>
                </a:solidFill>
              </a:rPr>
              <a:t>abus</a:t>
            </a:r>
            <a:r>
              <a:rPr lang="fr-CA" altLang="en-US" dirty="0" smtClean="0">
                <a:solidFill>
                  <a:srgbClr val="33CCFF"/>
                </a:solidFill>
              </a:rPr>
              <a:t> sexuels et ne doit pas entrainer </a:t>
            </a:r>
            <a:r>
              <a:rPr lang="fr-CA" dirty="0" smtClean="0"/>
              <a:t>automatiquement </a:t>
            </a:r>
            <a:r>
              <a:rPr lang="fr-CA" dirty="0"/>
              <a:t>la fermeture </a:t>
            </a:r>
            <a:r>
              <a:rPr lang="fr-CA" dirty="0" smtClean="0"/>
              <a:t>de l’investigation</a:t>
            </a:r>
            <a:endParaRPr lang="fr-CA" dirty="0"/>
          </a:p>
          <a:p>
            <a:pPr marL="0" indent="0">
              <a:buNone/>
            </a:pPr>
            <a:endParaRPr lang="en-US" dirty="0" smtClean="0">
              <a:solidFill>
                <a:srgbClr val="FF0000"/>
              </a:solidFill>
            </a:endParaRPr>
          </a:p>
          <a:p>
            <a:pPr marL="0" indent="0">
              <a:buNone/>
            </a:pPr>
            <a:endParaRPr lang="fr-CA" b="1" dirty="0">
              <a:solidFill>
                <a:srgbClr val="FF0000"/>
              </a:solidFill>
            </a:endParaRPr>
          </a:p>
          <a:p>
            <a:pPr marL="0" indent="0">
              <a:buNone/>
            </a:pPr>
            <a:r>
              <a:rPr lang="fr-FR" dirty="0"/>
              <a:t/>
            </a:r>
            <a:br>
              <a:rPr lang="fr-FR" dirty="0"/>
            </a:br>
            <a:r>
              <a:rPr lang="fr-FR" dirty="0" smtClean="0">
                <a:latin typeface="Wingdings"/>
              </a:rPr>
              <a:t>􏰀</a:t>
            </a:r>
            <a:endParaRPr lang="fr-FR" dirty="0" smtClean="0"/>
          </a:p>
          <a:p>
            <a:pPr>
              <a:lnSpc>
                <a:spcPct val="120000"/>
              </a:lnSpc>
              <a:buClr>
                <a:srgbClr val="FF0000"/>
              </a:buClr>
              <a:buFont typeface="Wingdings" charset="2"/>
              <a:buChar char="u"/>
            </a:pPr>
            <a:endParaRPr lang="fr-FR" dirty="0"/>
          </a:p>
          <a:p>
            <a:pPr>
              <a:lnSpc>
                <a:spcPct val="120000"/>
              </a:lnSpc>
              <a:buClr>
                <a:srgbClr val="FF0000"/>
              </a:buClr>
              <a:buFont typeface="Wingdings" charset="2"/>
              <a:buChar char="u"/>
            </a:pPr>
            <a:endParaRPr lang="fr-CA" b="1" dirty="0">
              <a:solidFill>
                <a:srgbClr val="FF0000"/>
              </a:solidFill>
            </a:endParaRPr>
          </a:p>
          <a:p>
            <a:pPr>
              <a:lnSpc>
                <a:spcPct val="120000"/>
              </a:lnSpc>
            </a:pPr>
            <a:endParaRPr lang="fr-CA" dirty="0"/>
          </a:p>
        </p:txBody>
      </p:sp>
    </p:spTree>
    <p:extLst>
      <p:ext uri="{BB962C8B-B14F-4D97-AF65-F5344CB8AC3E}">
        <p14:creationId xmlns:p14="http://schemas.microsoft.com/office/powerpoint/2010/main" val="3269396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fr-CA" sz="3600" dirty="0" smtClean="0"/>
              <a:t>Nosologie</a:t>
            </a:r>
            <a:endParaRPr lang="fr-CA" sz="3600" dirty="0"/>
          </a:p>
        </p:txBody>
      </p:sp>
      <p:sp>
        <p:nvSpPr>
          <p:cNvPr id="1155075" name="Rectangle 1027"/>
          <p:cNvSpPr>
            <a:spLocks noGrp="1" noChangeArrowheads="1"/>
          </p:cNvSpPr>
          <p:nvPr>
            <p:ph type="body" idx="1"/>
          </p:nvPr>
        </p:nvSpPr>
        <p:spPr>
          <a:xfrm>
            <a:off x="395536" y="1752600"/>
            <a:ext cx="8568952" cy="4724400"/>
          </a:xfrm>
        </p:spPr>
        <p:txBody>
          <a:bodyPr/>
          <a:lstStyle/>
          <a:p>
            <a:pPr>
              <a:buFont typeface="Wingdings" charset="2"/>
              <a:buChar char="u"/>
            </a:pPr>
            <a:r>
              <a:rPr lang="fr-CA" b="1" dirty="0" smtClean="0">
                <a:solidFill>
                  <a:srgbClr val="FF0000"/>
                </a:solidFill>
                <a:cs typeface="Arial" charset="0"/>
              </a:rPr>
              <a:t>Attentat à la pudeur</a:t>
            </a:r>
            <a:r>
              <a:rPr lang="fr-CA" b="1" dirty="0" smtClean="0">
                <a:cs typeface="Arial" charset="0"/>
              </a:rPr>
              <a:t> </a:t>
            </a:r>
            <a:endParaRPr lang="fr-CA" b="1" dirty="0">
              <a:cs typeface="Arial" charset="0"/>
            </a:endParaRPr>
          </a:p>
          <a:p>
            <a:pPr marL="0" indent="0">
              <a:buNone/>
            </a:pPr>
            <a:r>
              <a:rPr lang="fr-CA" b="1" dirty="0" smtClean="0">
                <a:cs typeface="Arial" charset="0"/>
              </a:rPr>
              <a:t>   -</a:t>
            </a:r>
            <a:r>
              <a:rPr lang="fr-FR" dirty="0" smtClean="0">
                <a:cs typeface="Arial" charset="0"/>
              </a:rPr>
              <a:t>N’est pas définit légalement</a:t>
            </a:r>
          </a:p>
          <a:p>
            <a:pPr marL="0" indent="0">
              <a:buNone/>
            </a:pPr>
            <a:r>
              <a:rPr lang="fr-FR" dirty="0" smtClean="0"/>
              <a:t>     -Soumise à interprétation</a:t>
            </a:r>
          </a:p>
          <a:p>
            <a:pPr marL="0" indent="0">
              <a:buNone/>
            </a:pPr>
            <a:r>
              <a:rPr lang="fr-FR" dirty="0"/>
              <a:t> </a:t>
            </a:r>
            <a:r>
              <a:rPr lang="fr-FR" dirty="0" smtClean="0"/>
              <a:t>    -Tout acte sexuel effectué sous la contrainte</a:t>
            </a:r>
          </a:p>
          <a:p>
            <a:pPr marL="0" indent="0">
              <a:buNone/>
            </a:pPr>
            <a:r>
              <a:rPr lang="fr-FR" dirty="0"/>
              <a:t> </a:t>
            </a:r>
            <a:r>
              <a:rPr lang="fr-FR" dirty="0" smtClean="0"/>
              <a:t>      et ou portant atteinte à l’intégrité sexuelle</a:t>
            </a:r>
            <a:endParaRPr lang="fr-FR" dirty="0"/>
          </a:p>
          <a:p>
            <a:pPr marL="0" indent="0">
              <a:buNone/>
            </a:pPr>
            <a:r>
              <a:rPr lang="fr-FR" dirty="0" smtClean="0"/>
              <a:t>       d’une personne</a:t>
            </a:r>
          </a:p>
          <a:p>
            <a:pPr marL="0" indent="0">
              <a:buNone/>
            </a:pPr>
            <a:r>
              <a:rPr lang="fr-FR" dirty="0"/>
              <a:t> </a:t>
            </a:r>
            <a:r>
              <a:rPr lang="fr-FR" dirty="0" smtClean="0"/>
              <a:t>    -Cela n’inclut toutefois pas les pénétrations</a:t>
            </a:r>
          </a:p>
          <a:p>
            <a:pPr marL="0" indent="0">
              <a:buNone/>
            </a:pPr>
            <a:r>
              <a:rPr lang="fr-FR" dirty="0"/>
              <a:t/>
            </a:r>
            <a:br>
              <a:rPr lang="fr-FR" dirty="0"/>
            </a:br>
            <a:endParaRPr lang="fr-FR" dirty="0"/>
          </a:p>
          <a:p>
            <a:pPr>
              <a:buFont typeface="Wingdings" charset="2"/>
              <a:buChar char="u"/>
            </a:pPr>
            <a:endParaRPr lang="fr-CA" b="1" dirty="0" smtClean="0">
              <a:cs typeface="Arial" charset="0"/>
            </a:endParaRPr>
          </a:p>
          <a:p>
            <a:endParaRPr lang="fr-CA" b="1" dirty="0">
              <a:cs typeface="Arial" charset="0"/>
            </a:endParaRPr>
          </a:p>
          <a:p>
            <a:pPr marL="0" indent="0">
              <a:buNone/>
            </a:pPr>
            <a:r>
              <a:rPr lang="fr-CA" b="1" dirty="0">
                <a:solidFill>
                  <a:srgbClr val="112C4D"/>
                </a:solidFill>
                <a:cs typeface="Arial" charset="0"/>
              </a:rPr>
              <a:t/>
            </a:r>
            <a:br>
              <a:rPr lang="fr-CA" b="1" dirty="0">
                <a:solidFill>
                  <a:srgbClr val="112C4D"/>
                </a:solidFill>
                <a:cs typeface="Arial" charset="0"/>
              </a:rPr>
            </a:br>
            <a:endParaRPr lang="fr-CA" b="1" dirty="0">
              <a:solidFill>
                <a:srgbClr val="112C4D"/>
              </a:solidFill>
              <a:cs typeface="Arial" charset="0"/>
            </a:endParaRPr>
          </a:p>
        </p:txBody>
      </p:sp>
    </p:spTree>
    <p:extLst>
      <p:ext uri="{BB962C8B-B14F-4D97-AF65-F5344CB8AC3E}">
        <p14:creationId xmlns:p14="http://schemas.microsoft.com/office/powerpoint/2010/main" val="2001073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dèle par défaut">
  <a:themeElements>
    <a:clrScheme name="">
      <a:dk1>
        <a:srgbClr val="808080"/>
      </a:dk1>
      <a:lt1>
        <a:srgbClr val="FFFFFF"/>
      </a:lt1>
      <a:dk2>
        <a:srgbClr val="000066"/>
      </a:dk2>
      <a:lt2>
        <a:srgbClr val="FFCC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Modèle par défau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Designs\Labyrinthe.pot</Template>
  <TotalTime>11656</TotalTime>
  <Words>2740</Words>
  <Application>Microsoft Macintosh PowerPoint</Application>
  <PresentationFormat>Présentation à l'écran (4:3)</PresentationFormat>
  <Paragraphs>670</Paragraphs>
  <Slides>84</Slides>
  <Notes>11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84</vt:i4>
      </vt:variant>
    </vt:vector>
  </HeadingPairs>
  <TitlesOfParts>
    <vt:vector size="86" baseType="lpstr">
      <vt:lpstr>Modèle par défaut</vt:lpstr>
      <vt:lpstr>Clip</vt:lpstr>
      <vt:lpstr>Agressions sexuelles au Sénégal: Epidémiologie et prise en charge</vt:lpstr>
      <vt:lpstr>Nosologie</vt:lpstr>
      <vt:lpstr>Nosologie</vt:lpstr>
      <vt:lpstr>Nosologie</vt:lpstr>
      <vt:lpstr>Nosologie</vt:lpstr>
      <vt:lpstr>Nosologie</vt:lpstr>
      <vt:lpstr>Nosologie</vt:lpstr>
      <vt:lpstr>Nosologie</vt:lpstr>
      <vt:lpstr>Nosologie</vt:lpstr>
      <vt:lpstr>Nosologie</vt:lpstr>
      <vt:lpstr>Nosologie</vt:lpstr>
      <vt:lpstr>Nosologie</vt:lpstr>
      <vt:lpstr>Nosologie</vt:lpstr>
      <vt:lpstr>Nosologie</vt:lpstr>
      <vt:lpstr>Nosologie</vt:lpstr>
      <vt:lpstr>Nosologie</vt:lpstr>
      <vt:lpstr>Epidémiologie des victimes d’agressions sexuelles au senegal</vt:lpstr>
      <vt:lpstr>Victimes d’agressions sexuelles au Sénégal</vt:lpstr>
      <vt:lpstr>Victimes d’agressions sexuelles au Sénégal</vt:lpstr>
      <vt:lpstr>Victimes d’agressions sexuelles au Sénégal</vt:lpstr>
      <vt:lpstr>Victimes d’agressions sexuelles au Sénégal</vt:lpstr>
      <vt:lpstr>Victimes d’agressions sexuelles au Sénégal</vt:lpstr>
      <vt:lpstr>Victimes d’agressions sexuelles au Sénégal</vt:lpstr>
      <vt:lpstr>Victimes d’agressions sexuelles au Sénégal</vt:lpstr>
      <vt:lpstr>Victimes d’agressions sexuelles au Sénégal</vt:lpstr>
      <vt:lpstr>Victimes d’agressions sexuelles au Sénégal</vt:lpstr>
      <vt:lpstr>Prise en charge d’une victime d’agressions sexuelles</vt:lpstr>
      <vt:lpstr>Objectifs: trois </vt:lpstr>
      <vt:lpstr>Objectifs: trois </vt:lpstr>
      <vt:lpstr>Objectifs: trois </vt:lpstr>
      <vt:lpstr>Objectifs: trois </vt:lpstr>
      <vt:lpstr>Examen clinique</vt:lpstr>
      <vt:lpstr>Présentation PowerPoint</vt:lpstr>
      <vt:lpstr>Pourcentage de médecins identifiant correctement les organes génitaux d’une  fillette prépubère     Lentsch KA, JohnsonCF, fév 2000</vt:lpstr>
      <vt:lpstr>Examen clinique</vt:lpstr>
      <vt:lpstr>Examen clinique</vt:lpstr>
      <vt:lpstr>Examen clinique</vt:lpstr>
      <vt:lpstr>Présentation PowerPoint</vt:lpstr>
      <vt:lpstr>Examen clinique</vt:lpstr>
      <vt:lpstr>Examen clinique</vt:lpstr>
      <vt:lpstr>Examen clinique</vt:lpstr>
      <vt:lpstr>Examen clinique</vt:lpstr>
      <vt:lpstr>Examen clinique</vt:lpstr>
      <vt:lpstr>Examen clinique</vt:lpstr>
      <vt:lpstr>Examen clinique</vt:lpstr>
      <vt:lpstr>Examen clinique</vt:lpstr>
      <vt:lpstr>Examen clinique</vt:lpstr>
      <vt:lpstr>Examen clinique</vt:lpstr>
      <vt:lpstr>Examen clinique</vt:lpstr>
      <vt:lpstr>Examen clinique</vt:lpstr>
      <vt:lpstr>Examen clinique</vt:lpstr>
      <vt:lpstr>Examen clinique</vt:lpstr>
      <vt:lpstr>Examen clinique</vt:lpstr>
      <vt:lpstr>Présentation PowerPoint</vt:lpstr>
      <vt:lpstr>Examen clinique</vt:lpstr>
      <vt:lpstr>Examen clinique</vt:lpstr>
      <vt:lpstr>Examen paraclinique</vt:lpstr>
      <vt:lpstr>Examen paraclinique</vt:lpstr>
      <vt:lpstr>Examen paraclinique</vt:lpstr>
      <vt:lpstr>Examen paraclinique</vt:lpstr>
      <vt:lpstr>Examen de l’agresseur </vt:lpstr>
      <vt:lpstr>Interprétation des résultats</vt:lpstr>
      <vt:lpstr>Interprétation des résultats</vt:lpstr>
      <vt:lpstr>Interprétation des résultats</vt:lpstr>
      <vt:lpstr>Interprétation des résultats</vt:lpstr>
      <vt:lpstr>Guide d’Adams AS possible </vt:lpstr>
      <vt:lpstr>Guide d’Adams AS possible </vt:lpstr>
      <vt:lpstr>Guide d’Adams AS possible </vt:lpstr>
      <vt:lpstr>Guide d’Adams AS possible </vt:lpstr>
      <vt:lpstr>Guide d’Adams AS probable </vt:lpstr>
      <vt:lpstr>Guide d’Adams Probable </vt:lpstr>
      <vt:lpstr>Guide d’Adams AS certaine </vt:lpstr>
      <vt:lpstr>Guide d’Adams AS certaine </vt:lpstr>
      <vt:lpstr>Guide d’Adams AS certaine </vt:lpstr>
      <vt:lpstr>Conduite à tenir</vt:lpstr>
      <vt:lpstr>Conduite à tenir</vt:lpstr>
      <vt:lpstr>Conduite à tenir</vt:lpstr>
      <vt:lpstr>Conduite à tenir</vt:lpstr>
      <vt:lpstr>Conduite à tenir</vt:lpstr>
      <vt:lpstr>Conduite à tenir</vt:lpstr>
      <vt:lpstr>Conduite à tenir</vt:lpstr>
      <vt:lpstr>Conduite à tenir</vt:lpstr>
      <vt:lpstr>Conclusion </vt:lpstr>
      <vt:lpstr>Conclusion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Agression sexuelle chez l’enfant </dc:title>
  <dc:creator>Jacques Albert Dansereau</dc:creator>
  <cp:lastModifiedBy>apple</cp:lastModifiedBy>
  <cp:revision>432</cp:revision>
  <dcterms:created xsi:type="dcterms:W3CDTF">2001-03-28T01:53:25Z</dcterms:created>
  <dcterms:modified xsi:type="dcterms:W3CDTF">2024-05-25T09:14:17Z</dcterms:modified>
</cp:coreProperties>
</file>