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144" r:id="rId3"/>
    <p:sldId id="2147" r:id="rId4"/>
    <p:sldId id="2123" r:id="rId5"/>
    <p:sldId id="2074" r:id="rId6"/>
    <p:sldId id="2126" r:id="rId7"/>
    <p:sldId id="463" r:id="rId8"/>
    <p:sldId id="2149" r:id="rId9"/>
    <p:sldId id="2153" r:id="rId10"/>
    <p:sldId id="271" r:id="rId11"/>
    <p:sldId id="280" r:id="rId12"/>
    <p:sldId id="2156" r:id="rId13"/>
    <p:sldId id="2157" r:id="rId14"/>
    <p:sldId id="288" r:id="rId15"/>
    <p:sldId id="285" r:id="rId16"/>
    <p:sldId id="2154" r:id="rId17"/>
    <p:sldId id="2158" r:id="rId18"/>
    <p:sldId id="214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539" autoAdjust="0"/>
  </p:normalViewPr>
  <p:slideViewPr>
    <p:cSldViewPr snapToGrid="0">
      <p:cViewPr varScale="1">
        <p:scale>
          <a:sx n="104" d="100"/>
          <a:sy n="104" d="100"/>
        </p:scale>
        <p:origin x="8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2B309-3407-40FA-8AAD-2DFEE30A8F47}" type="datetimeFigureOut">
              <a:rPr lang="fr-FR" smtClean="0"/>
              <a:t>25/05/2024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76DD0-BC63-4EC8-B6FB-247062CEDE0E}" type="slidenum">
              <a:rPr lang="fr-FR" smtClean="0"/>
              <a:t>‹#›</a:t>
            </a:fld>
            <a:endParaRPr lang="fr-FR"/>
          </a:p>
        </p:txBody>
      </p:sp>
    </p:spTree>
    <p:extLst>
      <p:ext uri="{BB962C8B-B14F-4D97-AF65-F5344CB8AC3E}">
        <p14:creationId xmlns:p14="http://schemas.microsoft.com/office/powerpoint/2010/main" val="375281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1">
            <a:extLst>
              <a:ext uri="{FF2B5EF4-FFF2-40B4-BE49-F238E27FC236}">
                <a16:creationId xmlns:a16="http://schemas.microsoft.com/office/drawing/2014/main" id="{EA3A9866-1F7C-F549-8F94-80B0773E9DA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 name="PlaceHolder 2">
            <a:extLst>
              <a:ext uri="{FF2B5EF4-FFF2-40B4-BE49-F238E27FC236}">
                <a16:creationId xmlns:a16="http://schemas.microsoft.com/office/drawing/2014/main" id="{71E21158-59B8-594E-8B60-1AFAE8CE7CFE}"/>
              </a:ext>
            </a:extLst>
          </p:cNvPr>
          <p:cNvSpPr>
            <a:spLocks noGrp="1"/>
          </p:cNvSpPr>
          <p:nvPr>
            <p:ph type="body"/>
          </p:nvPr>
        </p:nvSpPr>
        <p:spPr>
          <a:xfrm>
            <a:off x="685800" y="4343400"/>
            <a:ext cx="5486400" cy="4114800"/>
          </a:xfrm>
        </p:spPr>
        <p:txBody>
          <a:bodyPr/>
          <a:lstStyle/>
          <a:p>
            <a:pPr algn="l">
              <a:buFont typeface="Arial" panose="020B0604020202020204" pitchFamily="34" charset="0"/>
              <a:buChar char="•"/>
            </a:pPr>
            <a:r>
              <a:rPr lang="fr-FR" sz="3200" b="0" i="0" dirty="0">
                <a:solidFill>
                  <a:srgbClr val="333333"/>
                </a:solidFill>
                <a:effectLst/>
                <a:latin typeface="Source Serif Pro" panose="02040603050405020204" pitchFamily="18" charset="0"/>
              </a:rPr>
              <a:t>Dans le monde, on estime que 736 millions de femmes – soit près d’une sur trois – ont subi au moins une fois des violences sexuelles et/ou physiques de la part d’un partenaire intime, des violences sexuelles en dehors du couple, ou les deux (30 pour cent des femmes âgées de 15 ans et plus). </a:t>
            </a:r>
          </a:p>
          <a:p>
            <a:pPr algn="l">
              <a:buFont typeface="Arial" panose="020B0604020202020204" pitchFamily="34" charset="0"/>
              <a:buChar char="•"/>
            </a:pPr>
            <a:r>
              <a:rPr lang="fr-FR" sz="3200" b="0" i="0" dirty="0">
                <a:solidFill>
                  <a:srgbClr val="333333"/>
                </a:solidFill>
                <a:effectLst/>
                <a:latin typeface="Source Serif Pro" panose="02040603050405020204" pitchFamily="18" charset="0"/>
              </a:rPr>
              <a:t>Ce chiffre ne tient pas compte du harcèlement sexuel. Les taux de dépression, de troubles anxieux, de grossesses non planifiées, d’infections sexuellement transmissibles et de VIH sont plus élevés chez les femmes qui ont subi des violences que chez celles qui n’en ont pas subi, de même que de nombreux autres problèmes de santé qui peuvent perdurer après la fin des violences.</a:t>
            </a:r>
          </a:p>
          <a:p>
            <a:pPr algn="l">
              <a:buFont typeface="Arial" panose="020B0604020202020204" pitchFamily="34" charset="0"/>
              <a:buChar char="•"/>
            </a:pPr>
            <a:r>
              <a:rPr lang="fr-FR" sz="3200" b="0" i="0" dirty="0">
                <a:solidFill>
                  <a:srgbClr val="333333"/>
                </a:solidFill>
                <a:effectLst/>
                <a:latin typeface="Source Serif Pro" panose="02040603050405020204" pitchFamily="18" charset="0"/>
              </a:rPr>
              <a:t>La plupart des violences contre les femmes sont perpétrées par le mari ou le partenaire intime actuel ou passé. Plus de 640 millions de femmes âgées de 15 ans et plus ont subi des violences de la part d’un partenaire intime (26 pour cent de cette tranche de population).</a:t>
            </a:r>
          </a:p>
          <a:p>
            <a:pPr algn="l">
              <a:buFont typeface="Arial" panose="020B0604020202020204" pitchFamily="34" charset="0"/>
              <a:buChar char="•"/>
            </a:pPr>
            <a:r>
              <a:rPr lang="fr-FR" sz="3200" b="0" i="0" dirty="0">
                <a:solidFill>
                  <a:srgbClr val="333333"/>
                </a:solidFill>
                <a:effectLst/>
                <a:latin typeface="Source Serif Pro" panose="02040603050405020204" pitchFamily="18" charset="0"/>
              </a:rPr>
              <a:t>Près d’une adolescente sur quatre âgée de 15 à 19 ans ayant eu une relation de couple (24 pour cent) a subi des violences physiques et/ou sexuelles de la part d’un partenaire intime ou d’un mari. 16 pour cent des jeunes femmes âgées de 15 à 24 ans ont subi cette forme de violence au cours des 12 derniers mois </a:t>
            </a:r>
          </a:p>
          <a:p>
            <a:pPr>
              <a:defRPr/>
            </a:pPr>
            <a:endParaRPr lang="en-GB" sz="2000" spc="-1" dirty="0">
              <a:latin typeface="Arial"/>
            </a:endParaRPr>
          </a:p>
        </p:txBody>
      </p:sp>
      <p:sp>
        <p:nvSpPr>
          <p:cNvPr id="328" name="TextShape 3">
            <a:extLst>
              <a:ext uri="{FF2B5EF4-FFF2-40B4-BE49-F238E27FC236}">
                <a16:creationId xmlns:a16="http://schemas.microsoft.com/office/drawing/2014/main" id="{2C744ED0-DCED-5740-8E52-591899D91FFD}"/>
              </a:ext>
            </a:extLst>
          </p:cNvPr>
          <p:cNvSpPr txBox="1"/>
          <p:nvPr/>
        </p:nvSpPr>
        <p:spPr>
          <a:xfrm>
            <a:off x="3884613" y="8685213"/>
            <a:ext cx="2971800" cy="457200"/>
          </a:xfrm>
          <a:prstGeom prst="rect">
            <a:avLst/>
          </a:prstGeom>
          <a:noFill/>
          <a:ln>
            <a:noFill/>
          </a:ln>
        </p:spPr>
        <p:txBody>
          <a:bodyPr anchor="b"/>
          <a:lstStyle/>
          <a:p>
            <a:pPr algn="r">
              <a:defRPr/>
            </a:pPr>
            <a:fld id="{605F2B35-A978-BA42-B89A-C893B0E76AF8}" type="slidenum">
              <a:rPr lang="en-GB" sz="1200" spc="-1">
                <a:solidFill>
                  <a:srgbClr val="000000"/>
                </a:solidFill>
                <a:latin typeface="+mn-lt"/>
              </a:rPr>
              <a:pPr algn="r">
                <a:defRPr/>
              </a:pPr>
              <a:t>4</a:t>
            </a:fld>
            <a:endParaRPr lang="en-GB" sz="1200" spc="-1">
              <a:latin typeface="Times New Roman"/>
            </a:endParaRPr>
          </a:p>
        </p:txBody>
      </p:sp>
    </p:spTree>
    <p:extLst>
      <p:ext uri="{BB962C8B-B14F-4D97-AF65-F5344CB8AC3E}">
        <p14:creationId xmlns:p14="http://schemas.microsoft.com/office/powerpoint/2010/main" val="418312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0A76DD0-BC63-4EC8-B6FB-247062CEDE0E}" type="slidenum">
              <a:rPr lang="fr-FR" smtClean="0"/>
              <a:t>6</a:t>
            </a:fld>
            <a:endParaRPr lang="fr-FR"/>
          </a:p>
        </p:txBody>
      </p:sp>
    </p:spTree>
    <p:extLst>
      <p:ext uri="{BB962C8B-B14F-4D97-AF65-F5344CB8AC3E}">
        <p14:creationId xmlns:p14="http://schemas.microsoft.com/office/powerpoint/2010/main" val="127562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rPr>
              <a:t> </a:t>
            </a:r>
            <a:endParaRPr lang="fr-FR" sz="1200" kern="1200" dirty="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5"/>
          </p:nvPr>
        </p:nvSpPr>
        <p:spPr/>
        <p:txBody>
          <a:bodyPr/>
          <a:lstStyle/>
          <a:p>
            <a:fld id="{36C9EBEB-0CBE-478D-9173-580607AF1F85}" type="slidenum">
              <a:rPr lang="en-GB" smtClean="0"/>
              <a:t>7</a:t>
            </a:fld>
            <a:endParaRPr lang="fr-FR"/>
          </a:p>
        </p:txBody>
      </p:sp>
    </p:spTree>
    <p:extLst>
      <p:ext uri="{BB962C8B-B14F-4D97-AF65-F5344CB8AC3E}">
        <p14:creationId xmlns:p14="http://schemas.microsoft.com/office/powerpoint/2010/main" val="65174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333333"/>
                </a:solidFill>
                <a:effectLst/>
                <a:latin typeface="Cambria" panose="02040503050406030204" pitchFamily="18" charset="0"/>
              </a:rPr>
              <a:t>Association entre le VPH et les lésions cliniques chez les nouveau-nés et les enfants. Le VPH peut être transmis par </a:t>
            </a:r>
            <a:r>
              <a:rPr lang="fr-FR" b="0" i="0" dirty="0" err="1">
                <a:solidFill>
                  <a:srgbClr val="333333"/>
                </a:solidFill>
                <a:effectLst/>
                <a:latin typeface="Cambria" panose="02040503050406030204" pitchFamily="18" charset="0"/>
              </a:rPr>
              <a:t>auto-inoculation</a:t>
            </a:r>
            <a:r>
              <a:rPr lang="fr-FR" b="0" i="0" dirty="0">
                <a:solidFill>
                  <a:srgbClr val="333333"/>
                </a:solidFill>
                <a:effectLst/>
                <a:latin typeface="Cambria" panose="02040503050406030204" pitchFamily="18" charset="0"/>
              </a:rPr>
              <a:t> ou via des vecteurs passifs, par contact sexuel ou verticalement de la mère positive au VPH à son nouveau-né, provoquant initialement une infection transitoire au VPH, qui peut par conséquent évoluer vers une infection persistante au VPH. La persistance du VPH peut soit régresser, soit devenir symptomatique, établissant des lésions cliniques dans différents sites anatomiques. Durant la petite enfance et l’enfance, l’élimination du VPH peut se produire automatiquement. HPV, virus du papillome humain ; RRV, </a:t>
            </a:r>
            <a:r>
              <a:rPr lang="fr-FR" b="0" i="0" dirty="0" err="1">
                <a:solidFill>
                  <a:srgbClr val="333333"/>
                </a:solidFill>
                <a:effectLst/>
                <a:latin typeface="Cambria" panose="02040503050406030204" pitchFamily="18" charset="0"/>
              </a:rPr>
              <a:t>papillomatose</a:t>
            </a:r>
            <a:r>
              <a:rPr lang="fr-FR" b="0" i="0" dirty="0">
                <a:solidFill>
                  <a:srgbClr val="333333"/>
                </a:solidFill>
                <a:effectLst/>
                <a:latin typeface="Cambria" panose="02040503050406030204" pitchFamily="18" charset="0"/>
              </a:rPr>
              <a:t> respiratoire récurrente ; SIL, lésions épidermoïdes intraépithéliales ; URR, région de régulation amont.</a:t>
            </a:r>
            <a:endParaRPr lang="en-US" dirty="0"/>
          </a:p>
        </p:txBody>
      </p:sp>
      <p:sp>
        <p:nvSpPr>
          <p:cNvPr id="4" name="Slide Number Placeholder 3"/>
          <p:cNvSpPr>
            <a:spLocks noGrp="1"/>
          </p:cNvSpPr>
          <p:nvPr>
            <p:ph type="sldNum" sz="quarter" idx="5"/>
          </p:nvPr>
        </p:nvSpPr>
        <p:spPr/>
        <p:txBody>
          <a:bodyPr/>
          <a:lstStyle/>
          <a:p>
            <a:fld id="{EB66844C-89FC-4C5A-B1AB-8F7A37094485}" type="slidenum">
              <a:rPr lang="en-US" smtClean="0"/>
              <a:t>10</a:t>
            </a:fld>
            <a:endParaRPr lang="en-US"/>
          </a:p>
        </p:txBody>
      </p:sp>
    </p:spTree>
    <p:extLst>
      <p:ext uri="{BB962C8B-B14F-4D97-AF65-F5344CB8AC3E}">
        <p14:creationId xmlns:p14="http://schemas.microsoft.com/office/powerpoint/2010/main" val="100419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212121"/>
                </a:solidFill>
                <a:effectLst/>
                <a:latin typeface="Cambria" panose="02040503050406030204" pitchFamily="18" charset="0"/>
              </a:rPr>
              <a:t>Parmi les participants âgés de 18 à 24 ans, des analyses de régression logistique multiple stratifiées selon l'âge, ajustées pour tenir compte de </a:t>
            </a:r>
            <a:r>
              <a:rPr lang="fr-FR" b="0" i="0" dirty="0" err="1">
                <a:solidFill>
                  <a:srgbClr val="212121"/>
                </a:solidFill>
                <a:effectLst/>
                <a:latin typeface="Cambria" panose="02040503050406030204" pitchFamily="18" charset="0"/>
              </a:rPr>
              <a:t>covariables</a:t>
            </a:r>
            <a:r>
              <a:rPr lang="fr-FR" b="0" i="0" dirty="0">
                <a:solidFill>
                  <a:srgbClr val="212121"/>
                </a:solidFill>
                <a:effectLst/>
                <a:latin typeface="Cambria" panose="02040503050406030204" pitchFamily="18" charset="0"/>
              </a:rPr>
              <a:t> significatives, ont observé que les participants ayant des antécédents d'abus sexuels au cours des 12 derniers mois, par rapport aux participants sans antécédents d'abus sexuels au cours des 12 derniers mois. mois, étaient 4,5 fois plus susceptibles d’être testés positifs pour une infection à HPV à haut risque. Cette relation n'était pas significative pour l'échantillon global ni pour les femmes âgées de 25 à 29 ans</a:t>
            </a:r>
            <a:endParaRPr lang="en-US" dirty="0"/>
          </a:p>
        </p:txBody>
      </p:sp>
      <p:sp>
        <p:nvSpPr>
          <p:cNvPr id="4" name="Slide Number Placeholder 3"/>
          <p:cNvSpPr>
            <a:spLocks noGrp="1"/>
          </p:cNvSpPr>
          <p:nvPr>
            <p:ph type="sldNum" sz="quarter" idx="5"/>
          </p:nvPr>
        </p:nvSpPr>
        <p:spPr/>
        <p:txBody>
          <a:bodyPr/>
          <a:lstStyle/>
          <a:p>
            <a:fld id="{EB66844C-89FC-4C5A-B1AB-8F7A37094485}" type="slidenum">
              <a:rPr lang="en-US" smtClean="0"/>
              <a:t>11</a:t>
            </a:fld>
            <a:endParaRPr lang="en-US"/>
          </a:p>
        </p:txBody>
      </p:sp>
    </p:spTree>
    <p:extLst>
      <p:ext uri="{BB962C8B-B14F-4D97-AF65-F5344CB8AC3E}">
        <p14:creationId xmlns:p14="http://schemas.microsoft.com/office/powerpoint/2010/main" val="369076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76DD0-BC63-4EC8-B6FB-247062CEDE0E}" type="slidenum">
              <a:rPr lang="fr-FR" smtClean="0"/>
              <a:t>12</a:t>
            </a:fld>
            <a:endParaRPr lang="fr-FR"/>
          </a:p>
        </p:txBody>
      </p:sp>
    </p:spTree>
    <p:extLst>
      <p:ext uri="{BB962C8B-B14F-4D97-AF65-F5344CB8AC3E}">
        <p14:creationId xmlns:p14="http://schemas.microsoft.com/office/powerpoint/2010/main" val="214128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81B3-F56F-44FB-9FCD-2F3262E70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341690E8-5625-4971-8868-997EE3F25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1616DE01-EAE5-4C0D-AA80-99B7B8ACC909}"/>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5" name="Footer Placeholder 4">
            <a:extLst>
              <a:ext uri="{FF2B5EF4-FFF2-40B4-BE49-F238E27FC236}">
                <a16:creationId xmlns:a16="http://schemas.microsoft.com/office/drawing/2014/main" id="{CE800885-FE65-4929-857E-A5D57CB798C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7E31B3B-3928-46B7-81BD-E5C08E9E762A}"/>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219827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06E2-2E94-46FD-BC68-9B1E1875A0E1}"/>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93AFF9F-8588-424C-8C60-603F1573E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208648A-5F97-40F9-ABEC-48CC6D173C62}"/>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5" name="Footer Placeholder 4">
            <a:extLst>
              <a:ext uri="{FF2B5EF4-FFF2-40B4-BE49-F238E27FC236}">
                <a16:creationId xmlns:a16="http://schemas.microsoft.com/office/drawing/2014/main" id="{D5D7FF76-7D50-4B49-BFA9-2CDDF604D2C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8853F30-32BB-4F32-B905-7271766D5E95}"/>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95328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820EC-B915-454E-9EEC-E5DA24233D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A003940-BDCB-4788-9FD2-147CD522D3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FCAF625-7CEA-4859-93B6-66CD5F22F51A}"/>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5" name="Footer Placeholder 4">
            <a:extLst>
              <a:ext uri="{FF2B5EF4-FFF2-40B4-BE49-F238E27FC236}">
                <a16:creationId xmlns:a16="http://schemas.microsoft.com/office/drawing/2014/main" id="{977CC6FE-80A5-4F3C-A174-A537EDA94E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E935547-AC5A-41FF-B244-4DB84D693471}"/>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229344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D88E-CF9E-4305-B829-66BA854EA4B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76D0915A-EE65-4CC5-9B66-8AE5AA86F3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5765A41-F20C-46C9-A5F5-E71D46ACBA2B}"/>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5" name="Footer Placeholder 4">
            <a:extLst>
              <a:ext uri="{FF2B5EF4-FFF2-40B4-BE49-F238E27FC236}">
                <a16:creationId xmlns:a16="http://schemas.microsoft.com/office/drawing/2014/main" id="{EC2B801F-5730-47EA-BA45-9B6B2FE89A1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7D37029-B76A-4023-B2F9-727BF7B7E1D7}"/>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115778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4DAB-2CB6-43B0-8FE7-B0087B8D9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E3B001C0-97A9-45D8-AC92-EC884A286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04B88E-872E-4242-809D-071D023B0887}"/>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5" name="Footer Placeholder 4">
            <a:extLst>
              <a:ext uri="{FF2B5EF4-FFF2-40B4-BE49-F238E27FC236}">
                <a16:creationId xmlns:a16="http://schemas.microsoft.com/office/drawing/2014/main" id="{0CDF90DD-2B36-4C34-8596-4D0BC3BEEBF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837DA2D-BB7D-432E-9C32-7B036C68C587}"/>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40015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3222-D1A9-42E6-8529-77FC09B1A8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007756F-3B1A-4F17-9B3B-AD59DC8E0F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468FA7F8-EED1-44CD-BBEF-E3EEBC241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190A08E5-CFC7-499B-8054-23F4B2FC12C7}"/>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6" name="Footer Placeholder 5">
            <a:extLst>
              <a:ext uri="{FF2B5EF4-FFF2-40B4-BE49-F238E27FC236}">
                <a16:creationId xmlns:a16="http://schemas.microsoft.com/office/drawing/2014/main" id="{9679E74A-27A5-47AD-B079-3FDDE7F731B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3BE8A08-7E49-4C79-8F8B-9E40918286CF}"/>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359103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47E0-535A-481A-9974-C390B691E5FA}"/>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D70A62A-522C-4ECC-AEDB-098D761D6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26003C-EDCC-4401-901B-56690F682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25D0D54E-CAD7-46B1-BD95-12FC7CA9C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DD0477-955E-47E4-AEBB-50EC8AFCB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F48379AF-9E7C-4147-8DA4-7248DF8DD9D4}"/>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8" name="Footer Placeholder 7">
            <a:extLst>
              <a:ext uri="{FF2B5EF4-FFF2-40B4-BE49-F238E27FC236}">
                <a16:creationId xmlns:a16="http://schemas.microsoft.com/office/drawing/2014/main" id="{A55724E7-E06D-49E6-9B43-8DAACCB556C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426AAE29-D458-4A5C-A508-FA4FA67309F8}"/>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242320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6B2F-7792-4287-8585-404D50591EB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B9E57E76-4BBC-4E8D-BB71-75D6142A0FCA}"/>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4" name="Footer Placeholder 3">
            <a:extLst>
              <a:ext uri="{FF2B5EF4-FFF2-40B4-BE49-F238E27FC236}">
                <a16:creationId xmlns:a16="http://schemas.microsoft.com/office/drawing/2014/main" id="{CE33C794-F83C-4E42-990B-479DA8F17B02}"/>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B9DE46F-EE2F-468E-9E4B-F0E3FCAC9E40}"/>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144530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3AD78-396A-48D3-87B5-A700DF75A87A}"/>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3" name="Footer Placeholder 2">
            <a:extLst>
              <a:ext uri="{FF2B5EF4-FFF2-40B4-BE49-F238E27FC236}">
                <a16:creationId xmlns:a16="http://schemas.microsoft.com/office/drawing/2014/main" id="{EF7E433A-11A7-4115-993C-4462FF44DD9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01E08F55-0774-433D-B0FB-7A8C7B135FE3}"/>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233220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213E-2DFE-493E-8C58-744670B09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A48CB1B-A212-4FFA-B23A-F58194E13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C0BDA5F0-F0FD-457A-ABD7-BE998AC1B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4CB5CA-9713-43B9-A0C1-D3FEA3858D7C}"/>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6" name="Footer Placeholder 5">
            <a:extLst>
              <a:ext uri="{FF2B5EF4-FFF2-40B4-BE49-F238E27FC236}">
                <a16:creationId xmlns:a16="http://schemas.microsoft.com/office/drawing/2014/main" id="{9E4E2C21-68A4-4759-BC2B-322B0153278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E3395C5-7AAE-4D77-A1D1-2B5F53C707AB}"/>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41316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BCE4-4505-4E4D-98AB-E9769BEED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81120958-44FE-4228-97A2-1C7645F1F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AD39EDA7-B32D-4371-8BD9-8FEE075A3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BF8AE-097F-4E2B-9BC0-491F2BE5BA1B}"/>
              </a:ext>
            </a:extLst>
          </p:cNvPr>
          <p:cNvSpPr>
            <a:spLocks noGrp="1"/>
          </p:cNvSpPr>
          <p:nvPr>
            <p:ph type="dt" sz="half" idx="10"/>
          </p:nvPr>
        </p:nvSpPr>
        <p:spPr/>
        <p:txBody>
          <a:bodyPr/>
          <a:lstStyle/>
          <a:p>
            <a:fld id="{3B678034-975C-48A1-8D56-E67C06AA8F7E}" type="datetimeFigureOut">
              <a:rPr lang="fr-FR" smtClean="0"/>
              <a:t>25/05/2024</a:t>
            </a:fld>
            <a:endParaRPr lang="fr-FR"/>
          </a:p>
        </p:txBody>
      </p:sp>
      <p:sp>
        <p:nvSpPr>
          <p:cNvPr id="6" name="Footer Placeholder 5">
            <a:extLst>
              <a:ext uri="{FF2B5EF4-FFF2-40B4-BE49-F238E27FC236}">
                <a16:creationId xmlns:a16="http://schemas.microsoft.com/office/drawing/2014/main" id="{62F391ED-F89D-4454-979A-24E18DA826D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EC87072-E45B-43A7-9056-A50D75E0DA1D}"/>
              </a:ext>
            </a:extLst>
          </p:cNvPr>
          <p:cNvSpPr>
            <a:spLocks noGrp="1"/>
          </p:cNvSpPr>
          <p:nvPr>
            <p:ph type="sldNum" sz="quarter" idx="12"/>
          </p:nvPr>
        </p:nvSpPr>
        <p:spPr/>
        <p:txBody>
          <a:bodyPr/>
          <a:lstStyle/>
          <a:p>
            <a:fld id="{4D1DF286-BB89-4492-B1A6-4F25870ED19A}" type="slidenum">
              <a:rPr lang="fr-FR" smtClean="0"/>
              <a:t>‹#›</a:t>
            </a:fld>
            <a:endParaRPr lang="fr-FR"/>
          </a:p>
        </p:txBody>
      </p:sp>
    </p:spTree>
    <p:extLst>
      <p:ext uri="{BB962C8B-B14F-4D97-AF65-F5344CB8AC3E}">
        <p14:creationId xmlns:p14="http://schemas.microsoft.com/office/powerpoint/2010/main" val="340097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79022-5229-48CD-AA0D-801D67AAE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F9DE3DB-803A-40D8-830F-3C4342138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82D9EC6-2B39-46FE-9C35-1158F8F9F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78034-975C-48A1-8D56-E67C06AA8F7E}" type="datetimeFigureOut">
              <a:rPr lang="fr-FR" smtClean="0"/>
              <a:t>25/05/2024</a:t>
            </a:fld>
            <a:endParaRPr lang="fr-FR"/>
          </a:p>
        </p:txBody>
      </p:sp>
      <p:sp>
        <p:nvSpPr>
          <p:cNvPr id="5" name="Footer Placeholder 4">
            <a:extLst>
              <a:ext uri="{FF2B5EF4-FFF2-40B4-BE49-F238E27FC236}">
                <a16:creationId xmlns:a16="http://schemas.microsoft.com/office/drawing/2014/main" id="{930BC980-4263-48CE-B3F6-9680EB66B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AF2AE5E-ADCA-4551-B6AB-8EC4D30B2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DF286-BB89-4492-B1A6-4F25870ED19A}" type="slidenum">
              <a:rPr lang="fr-FR" smtClean="0"/>
              <a:t>‹#›</a:t>
            </a:fld>
            <a:endParaRPr lang="fr-FR"/>
          </a:p>
        </p:txBody>
      </p:sp>
    </p:spTree>
    <p:extLst>
      <p:ext uri="{BB962C8B-B14F-4D97-AF65-F5344CB8AC3E}">
        <p14:creationId xmlns:p14="http://schemas.microsoft.com/office/powerpoint/2010/main" val="364583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ejm.org/toc/nejm/372/8"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D7-1A56-EF77-C50A-4097A0687488}"/>
              </a:ext>
            </a:extLst>
          </p:cNvPr>
          <p:cNvSpPr>
            <a:spLocks noGrp="1"/>
          </p:cNvSpPr>
          <p:nvPr>
            <p:ph type="ctrTitle"/>
          </p:nvPr>
        </p:nvSpPr>
        <p:spPr>
          <a:xfrm>
            <a:off x="0" y="4100945"/>
            <a:ext cx="12192000" cy="1170998"/>
          </a:xfrm>
          <a:solidFill>
            <a:schemeClr val="accent4">
              <a:lumMod val="20000"/>
              <a:lumOff val="80000"/>
            </a:schemeClr>
          </a:solidFill>
        </p:spPr>
        <p:txBody>
          <a:bodyPr/>
          <a:lstStyle/>
          <a:p>
            <a:r>
              <a:rPr lang="fr-FR" b="1" dirty="0"/>
              <a:t>ABUS SEXUEL ET PAPILLOMAVIRUS</a:t>
            </a:r>
            <a:endParaRPr lang="en-US" b="1" dirty="0"/>
          </a:p>
        </p:txBody>
      </p:sp>
      <p:sp>
        <p:nvSpPr>
          <p:cNvPr id="3" name="Subtitle 2">
            <a:extLst>
              <a:ext uri="{FF2B5EF4-FFF2-40B4-BE49-F238E27FC236}">
                <a16:creationId xmlns:a16="http://schemas.microsoft.com/office/drawing/2014/main" id="{402822AB-A458-9BBC-D485-0691C283BB23}"/>
              </a:ext>
            </a:extLst>
          </p:cNvPr>
          <p:cNvSpPr>
            <a:spLocks noGrp="1"/>
          </p:cNvSpPr>
          <p:nvPr>
            <p:ph type="subTitle" idx="1"/>
          </p:nvPr>
        </p:nvSpPr>
        <p:spPr>
          <a:xfrm>
            <a:off x="1300973" y="5538883"/>
            <a:ext cx="9144000" cy="545284"/>
          </a:xfrm>
        </p:spPr>
        <p:txBody>
          <a:bodyPr/>
          <a:lstStyle/>
          <a:p>
            <a:r>
              <a:rPr lang="fr-FR" i="1" dirty="0"/>
              <a:t>Dr Ousmane Dieng </a:t>
            </a:r>
            <a:endParaRPr lang="en-US" i="1" dirty="0"/>
          </a:p>
        </p:txBody>
      </p:sp>
      <p:pic>
        <p:nvPicPr>
          <p:cNvPr id="5" name="Picture 4">
            <a:extLst>
              <a:ext uri="{FF2B5EF4-FFF2-40B4-BE49-F238E27FC236}">
                <a16:creationId xmlns:a16="http://schemas.microsoft.com/office/drawing/2014/main" id="{C9BE2AD7-FB2F-E6DA-8635-A6C2AF83E72A}"/>
              </a:ext>
            </a:extLst>
          </p:cNvPr>
          <p:cNvPicPr>
            <a:picLocks noChangeAspect="1"/>
          </p:cNvPicPr>
          <p:nvPr/>
        </p:nvPicPr>
        <p:blipFill>
          <a:blip r:embed="rId2"/>
          <a:stretch>
            <a:fillRect/>
          </a:stretch>
        </p:blipFill>
        <p:spPr>
          <a:xfrm>
            <a:off x="0" y="0"/>
            <a:ext cx="12192000" cy="4100945"/>
          </a:xfrm>
          <a:prstGeom prst="rect">
            <a:avLst/>
          </a:prstGeom>
        </p:spPr>
      </p:pic>
    </p:spTree>
    <p:extLst>
      <p:ext uri="{BB962C8B-B14F-4D97-AF65-F5344CB8AC3E}">
        <p14:creationId xmlns:p14="http://schemas.microsoft.com/office/powerpoint/2010/main" val="30171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5D93-A89F-5B9A-FAAC-03B18F91D1D6}"/>
              </a:ext>
            </a:extLst>
          </p:cNvPr>
          <p:cNvSpPr>
            <a:spLocks noGrp="1"/>
          </p:cNvSpPr>
          <p:nvPr>
            <p:ph type="title"/>
          </p:nvPr>
        </p:nvSpPr>
        <p:spPr>
          <a:xfrm>
            <a:off x="838200" y="124256"/>
            <a:ext cx="10515600" cy="761711"/>
          </a:xfrm>
        </p:spPr>
        <p:txBody>
          <a:bodyPr/>
          <a:lstStyle/>
          <a:p>
            <a:pPr algn="ctr"/>
            <a:r>
              <a:rPr lang="fr-FR" dirty="0"/>
              <a:t>Modes de transmission du HPV </a:t>
            </a:r>
            <a:endParaRPr lang="en-US" dirty="0"/>
          </a:p>
        </p:txBody>
      </p:sp>
      <p:pic>
        <p:nvPicPr>
          <p:cNvPr id="5" name="Content Placeholder 4">
            <a:extLst>
              <a:ext uri="{FF2B5EF4-FFF2-40B4-BE49-F238E27FC236}">
                <a16:creationId xmlns:a16="http://schemas.microsoft.com/office/drawing/2014/main" id="{EC69E430-6B47-8935-E49D-322F714E6CB8}"/>
              </a:ext>
            </a:extLst>
          </p:cNvPr>
          <p:cNvPicPr>
            <a:picLocks noGrp="1" noChangeAspect="1"/>
          </p:cNvPicPr>
          <p:nvPr>
            <p:ph idx="1"/>
          </p:nvPr>
        </p:nvPicPr>
        <p:blipFill>
          <a:blip r:embed="rId3"/>
          <a:stretch>
            <a:fillRect/>
          </a:stretch>
        </p:blipFill>
        <p:spPr>
          <a:xfrm>
            <a:off x="4756726" y="1336458"/>
            <a:ext cx="6982691" cy="4824196"/>
          </a:xfrm>
        </p:spPr>
      </p:pic>
      <p:sp>
        <p:nvSpPr>
          <p:cNvPr id="6" name="TextBox 5">
            <a:extLst>
              <a:ext uri="{FF2B5EF4-FFF2-40B4-BE49-F238E27FC236}">
                <a16:creationId xmlns:a16="http://schemas.microsoft.com/office/drawing/2014/main" id="{485CE742-5F38-6ECC-2D08-AC483AA3CF6B}"/>
              </a:ext>
            </a:extLst>
          </p:cNvPr>
          <p:cNvSpPr txBox="1"/>
          <p:nvPr/>
        </p:nvSpPr>
        <p:spPr>
          <a:xfrm>
            <a:off x="212436" y="2056686"/>
            <a:ext cx="4174837" cy="4801314"/>
          </a:xfrm>
          <a:prstGeom prst="rect">
            <a:avLst/>
          </a:prstGeom>
          <a:noFill/>
          <a:ln>
            <a:solidFill>
              <a:srgbClr val="0070C0"/>
            </a:solidFill>
          </a:ln>
        </p:spPr>
        <p:txBody>
          <a:bodyPr wrap="square">
            <a:spAutoFit/>
          </a:bodyPr>
          <a:lstStyle/>
          <a:p>
            <a:pPr marL="285750" indent="-285750">
              <a:buFont typeface="Arial" panose="020B0604020202020204" pitchFamily="34" charset="0"/>
              <a:buChar char="•"/>
            </a:pPr>
            <a:r>
              <a:rPr lang="fr-FR" dirty="0"/>
              <a:t>relations sexuelles réceptives ou insertives vaginales, anales et buccales et de relations sexuelles non insertives (</a:t>
            </a:r>
            <a:r>
              <a:rPr lang="fr-FR" dirty="0" err="1"/>
              <a:t>digito</a:t>
            </a:r>
            <a:r>
              <a:rPr lang="fr-FR" dirty="0"/>
              <a:t>-vaginales et contact de peau à peau)</a:t>
            </a:r>
          </a:p>
          <a:p>
            <a:pPr marL="285750" indent="-285750">
              <a:buFont typeface="Arial" panose="020B0604020202020204" pitchFamily="34" charset="0"/>
              <a:buChar char="•"/>
            </a:pPr>
            <a:r>
              <a:rPr lang="fr-FR" b="0" i="0" dirty="0">
                <a:solidFill>
                  <a:srgbClr val="212121"/>
                </a:solidFill>
                <a:effectLst/>
                <a:latin typeface="Cambria" panose="02040503050406030204" pitchFamily="18" charset="0"/>
              </a:rPr>
              <a:t>contact physique via l'</a:t>
            </a:r>
            <a:r>
              <a:rPr lang="fr-FR" b="0" i="0" dirty="0" err="1">
                <a:solidFill>
                  <a:srgbClr val="212121"/>
                </a:solidFill>
                <a:effectLst/>
                <a:latin typeface="Cambria" panose="02040503050406030204" pitchFamily="18" charset="0"/>
              </a:rPr>
              <a:t>auto-inoculation</a:t>
            </a:r>
            <a:r>
              <a:rPr lang="fr-FR" b="0" i="0" dirty="0">
                <a:solidFill>
                  <a:srgbClr val="212121"/>
                </a:solidFill>
                <a:effectLst/>
                <a:latin typeface="Cambria" panose="02040503050406030204" pitchFamily="18" charset="0"/>
              </a:rPr>
              <a:t> ou des vecteurs passifs</a:t>
            </a:r>
            <a:endParaRPr lang="fr-FR" dirty="0"/>
          </a:p>
          <a:p>
            <a:pPr marL="285750" indent="-285750">
              <a:buFont typeface="Arial" panose="020B0604020202020204" pitchFamily="34" charset="0"/>
              <a:buChar char="•"/>
            </a:pPr>
            <a:r>
              <a:rPr lang="fr-FR" dirty="0"/>
              <a:t> Une transmission verticale est aussi possible, mais ses mécanismes n’ont pas encore été élucidés</a:t>
            </a:r>
          </a:p>
          <a:p>
            <a:pPr marL="285750" indent="-285750">
              <a:buFont typeface="Arial" panose="020B0604020202020204" pitchFamily="34" charset="0"/>
              <a:buChar char="•"/>
            </a:pPr>
            <a:r>
              <a:rPr lang="fr-FR" dirty="0"/>
              <a:t>L’infection simultanée par plusieurs types est fréquente, en particulier chez les sujets qui présentent des VAG</a:t>
            </a:r>
          </a:p>
          <a:p>
            <a:pPr marL="285750" indent="-285750">
              <a:buFont typeface="Arial" panose="020B0604020202020204" pitchFamily="34" charset="0"/>
              <a:buChar char="•"/>
            </a:pPr>
            <a:r>
              <a:rPr lang="fr-FR" dirty="0"/>
              <a:t>L’infection par un type de VPH ne semble pas conférer de protection contre l’infection par d’autres types de VPH apparentés</a:t>
            </a:r>
            <a:endParaRPr lang="en-US" dirty="0"/>
          </a:p>
        </p:txBody>
      </p:sp>
      <p:sp>
        <p:nvSpPr>
          <p:cNvPr id="7" name="TextBox 6">
            <a:extLst>
              <a:ext uri="{FF2B5EF4-FFF2-40B4-BE49-F238E27FC236}">
                <a16:creationId xmlns:a16="http://schemas.microsoft.com/office/drawing/2014/main" id="{0782B511-613D-86B0-816C-76B8196023D2}"/>
              </a:ext>
            </a:extLst>
          </p:cNvPr>
          <p:cNvSpPr txBox="1"/>
          <p:nvPr/>
        </p:nvSpPr>
        <p:spPr>
          <a:xfrm>
            <a:off x="212436" y="1336458"/>
            <a:ext cx="4027054" cy="646331"/>
          </a:xfrm>
          <a:prstGeom prst="rect">
            <a:avLst/>
          </a:prstGeom>
          <a:noFill/>
          <a:ln>
            <a:solidFill>
              <a:srgbClr val="0070C0"/>
            </a:solidFill>
          </a:ln>
        </p:spPr>
        <p:txBody>
          <a:bodyPr wrap="square" rtlCol="0">
            <a:spAutoFit/>
          </a:bodyPr>
          <a:lstStyle/>
          <a:p>
            <a:pPr algn="ctr"/>
            <a:r>
              <a:rPr lang="fr-FR" sz="3600" dirty="0"/>
              <a:t>3 modalités </a:t>
            </a:r>
            <a:endParaRPr lang="en-US" sz="3600" dirty="0"/>
          </a:p>
        </p:txBody>
      </p:sp>
    </p:spTree>
    <p:extLst>
      <p:ext uri="{BB962C8B-B14F-4D97-AF65-F5344CB8AC3E}">
        <p14:creationId xmlns:p14="http://schemas.microsoft.com/office/powerpoint/2010/main" val="380894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FD892F-A038-7750-AEF5-E56FF105DD17}"/>
              </a:ext>
            </a:extLst>
          </p:cNvPr>
          <p:cNvGraphicFramePr>
            <a:graphicFrameLocks noGrp="1"/>
          </p:cNvGraphicFramePr>
          <p:nvPr>
            <p:ph idx="1"/>
          </p:nvPr>
        </p:nvGraphicFramePr>
        <p:xfrm>
          <a:off x="185736" y="2408713"/>
          <a:ext cx="11820528" cy="3474720"/>
        </p:xfrm>
        <a:graphic>
          <a:graphicData uri="http://schemas.openxmlformats.org/drawingml/2006/table">
            <a:tbl>
              <a:tblPr/>
              <a:tblGrid>
                <a:gridCol w="1313392">
                  <a:extLst>
                    <a:ext uri="{9D8B030D-6E8A-4147-A177-3AD203B41FA5}">
                      <a16:colId xmlns:a16="http://schemas.microsoft.com/office/drawing/2014/main" val="2504493570"/>
                    </a:ext>
                  </a:extLst>
                </a:gridCol>
                <a:gridCol w="1313392">
                  <a:extLst>
                    <a:ext uri="{9D8B030D-6E8A-4147-A177-3AD203B41FA5}">
                      <a16:colId xmlns:a16="http://schemas.microsoft.com/office/drawing/2014/main" val="3482321389"/>
                    </a:ext>
                  </a:extLst>
                </a:gridCol>
                <a:gridCol w="1313392">
                  <a:extLst>
                    <a:ext uri="{9D8B030D-6E8A-4147-A177-3AD203B41FA5}">
                      <a16:colId xmlns:a16="http://schemas.microsoft.com/office/drawing/2014/main" val="1797535090"/>
                    </a:ext>
                  </a:extLst>
                </a:gridCol>
                <a:gridCol w="1313392">
                  <a:extLst>
                    <a:ext uri="{9D8B030D-6E8A-4147-A177-3AD203B41FA5}">
                      <a16:colId xmlns:a16="http://schemas.microsoft.com/office/drawing/2014/main" val="2403491016"/>
                    </a:ext>
                  </a:extLst>
                </a:gridCol>
                <a:gridCol w="1313392">
                  <a:extLst>
                    <a:ext uri="{9D8B030D-6E8A-4147-A177-3AD203B41FA5}">
                      <a16:colId xmlns:a16="http://schemas.microsoft.com/office/drawing/2014/main" val="3878736074"/>
                    </a:ext>
                  </a:extLst>
                </a:gridCol>
                <a:gridCol w="1313392">
                  <a:extLst>
                    <a:ext uri="{9D8B030D-6E8A-4147-A177-3AD203B41FA5}">
                      <a16:colId xmlns:a16="http://schemas.microsoft.com/office/drawing/2014/main" val="851474909"/>
                    </a:ext>
                  </a:extLst>
                </a:gridCol>
                <a:gridCol w="1313392">
                  <a:extLst>
                    <a:ext uri="{9D8B030D-6E8A-4147-A177-3AD203B41FA5}">
                      <a16:colId xmlns:a16="http://schemas.microsoft.com/office/drawing/2014/main" val="1763407893"/>
                    </a:ext>
                  </a:extLst>
                </a:gridCol>
                <a:gridCol w="1313392">
                  <a:extLst>
                    <a:ext uri="{9D8B030D-6E8A-4147-A177-3AD203B41FA5}">
                      <a16:colId xmlns:a16="http://schemas.microsoft.com/office/drawing/2014/main" val="3536529729"/>
                    </a:ext>
                  </a:extLst>
                </a:gridCol>
                <a:gridCol w="1313392">
                  <a:extLst>
                    <a:ext uri="{9D8B030D-6E8A-4147-A177-3AD203B41FA5}">
                      <a16:colId xmlns:a16="http://schemas.microsoft.com/office/drawing/2014/main" val="2035968481"/>
                    </a:ext>
                  </a:extLst>
                </a:gridCol>
              </a:tblGrid>
              <a:tr h="363638">
                <a:tc>
                  <a:txBody>
                    <a:bodyPr/>
                    <a:lstStyle/>
                    <a:p>
                      <a:pPr algn="l" fontAlgn="b"/>
                      <a:endParaRPr lang="en-US" b="1" dirty="0">
                        <a:effectLs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l" fontAlgn="b"/>
                      <a:r>
                        <a:rPr lang="en-US" b="1">
                          <a:effectLst/>
                        </a:rPr>
                        <a:t>Analyses non ajustées</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b="1">
                          <a:effectLst/>
                        </a:rPr>
                        <a:t>Analyses multivariées </a:t>
                      </a:r>
                      <a:r>
                        <a:rPr lang="en-US" b="1" baseline="30000">
                          <a:effectLst/>
                        </a:rPr>
                        <a:t>†</a:t>
                      </a:r>
                      <a:endParaRPr lang="en-US" b="1">
                        <a:effectLs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5792926"/>
                  </a:ext>
                </a:extLst>
              </a:tr>
              <a:tr h="1454551">
                <a:tc>
                  <a:txBody>
                    <a:bodyPr/>
                    <a:lstStyle/>
                    <a:p>
                      <a:pPr algn="l" fontAlgn="b"/>
                      <a:r>
                        <a:rPr lang="en-US" b="1" dirty="0" err="1">
                          <a:effectLst/>
                        </a:rPr>
                        <a:t>Âge</a:t>
                      </a:r>
                      <a:endParaRPr lang="en-US" b="1" dirty="0">
                        <a:effectLs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b="1" dirty="0" err="1">
                          <a:effectLst/>
                        </a:rPr>
                        <a:t>Antécédents</a:t>
                      </a:r>
                      <a:r>
                        <a:rPr lang="en-US" b="1" dirty="0">
                          <a:effectLst/>
                        </a:rPr>
                        <a:t> </a:t>
                      </a:r>
                      <a:r>
                        <a:rPr lang="en-US" b="1" dirty="0" err="1">
                          <a:effectLst/>
                        </a:rPr>
                        <a:t>récents</a:t>
                      </a:r>
                      <a:r>
                        <a:rPr lang="en-US" b="1" dirty="0">
                          <a:effectLst/>
                        </a:rPr>
                        <a:t> </a:t>
                      </a:r>
                      <a:r>
                        <a:rPr lang="en-US" b="1" dirty="0" err="1">
                          <a:effectLst/>
                        </a:rPr>
                        <a:t>d'abus</a:t>
                      </a:r>
                      <a:r>
                        <a:rPr lang="en-US" b="1" dirty="0">
                          <a:effectLst/>
                        </a:rPr>
                        <a:t> </a:t>
                      </a:r>
                      <a:r>
                        <a:rPr lang="en-US" b="1" dirty="0" err="1">
                          <a:effectLst/>
                        </a:rPr>
                        <a:t>sexuels</a:t>
                      </a:r>
                      <a:r>
                        <a:rPr lang="en-US" b="1" dirty="0">
                          <a:effectLst/>
                        </a:rPr>
                        <a:t> (%)</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b="1" dirty="0">
                          <a:effectLst/>
                        </a:rPr>
                        <a:t>Aucun antécédent récent d'abus sexuel (%)</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b="1" dirty="0">
                          <a:effectLst/>
                        </a:rPr>
                        <a:t>PR </a:t>
                      </a:r>
                      <a:r>
                        <a:rPr lang="en-US" b="1" baseline="30000" dirty="0">
                          <a:effectLst/>
                        </a:rPr>
                        <a:t>un</a:t>
                      </a:r>
                      <a:endParaRPr lang="en-US" b="1" dirty="0">
                        <a:effectLs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b="1" dirty="0">
                          <a:effectLst/>
                        </a:rPr>
                        <a:t>(IC à 95 %) </a:t>
                      </a:r>
                      <a:r>
                        <a:rPr lang="en-US" b="1" baseline="30000" dirty="0">
                          <a:effectLst/>
                        </a:rPr>
                        <a:t>b</a:t>
                      </a:r>
                      <a:endParaRPr lang="en-US" b="1" dirty="0">
                        <a:effectLs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b="1" dirty="0">
                          <a:effectLst/>
                        </a:rPr>
                        <a:t>P.</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b="1" dirty="0">
                          <a:effectLst/>
                        </a:rPr>
                        <a:t>OU </a:t>
                      </a:r>
                      <a:r>
                        <a:rPr lang="en-US" b="1" baseline="30000" dirty="0">
                          <a:effectLst/>
                        </a:rPr>
                        <a:t>c</a:t>
                      </a:r>
                      <a:endParaRPr lang="en-US" b="1" dirty="0">
                        <a:effectLs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b="1" dirty="0">
                          <a:effectLst/>
                        </a:rPr>
                        <a:t>(IC à 95 %)</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b="1" dirty="0">
                          <a:effectLst/>
                        </a:rPr>
                        <a:t>P.</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946501"/>
                  </a:ext>
                </a:extLst>
              </a:tr>
              <a:tr h="636366">
                <a:tc>
                  <a:txBody>
                    <a:bodyPr/>
                    <a:lstStyle/>
                    <a:p>
                      <a:pPr algn="ctr" fontAlgn="t"/>
                      <a:r>
                        <a:rPr lang="en-US" b="0">
                          <a:effectLst/>
                        </a:rPr>
                        <a:t>18 – 29</a:t>
                      </a: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t"/>
                      <a:r>
                        <a:rPr lang="en-US" b="0">
                          <a:effectLst/>
                        </a:rPr>
                        <a:t>22.4</a:t>
                      </a: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t"/>
                      <a:r>
                        <a:rPr lang="en-US" b="0">
                          <a:effectLst/>
                        </a:rPr>
                        <a:t>77,6</a:t>
                      </a: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t"/>
                      <a:r>
                        <a:rPr lang="en-US" b="0">
                          <a:effectLst/>
                        </a:rPr>
                        <a:t>2.37</a:t>
                      </a: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t"/>
                      <a:endParaRPr lang="en-US" b="0">
                        <a:effectLst/>
                      </a:endParaRP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t"/>
                      <a:r>
                        <a:rPr lang="en-US" b="0" dirty="0">
                          <a:effectLst/>
                        </a:rPr>
                        <a:t>.03</a:t>
                      </a: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t"/>
                      <a:r>
                        <a:rPr lang="en-US" b="0" dirty="0">
                          <a:effectLst/>
                        </a:rPr>
                        <a:t>2.12</a:t>
                      </a: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t"/>
                      <a:r>
                        <a:rPr lang="en-US" b="0">
                          <a:effectLst/>
                        </a:rPr>
                        <a:t>(0,97 à 4,65)</a:t>
                      </a: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t"/>
                      <a:r>
                        <a:rPr lang="en-US" b="0">
                          <a:effectLst/>
                        </a:rPr>
                        <a:t>.06</a:t>
                      </a:r>
                    </a:p>
                  </a:txBody>
                  <a:tcP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797315817"/>
                  </a:ext>
                </a:extLst>
              </a:tr>
              <a:tr h="636366">
                <a:tc>
                  <a:txBody>
                    <a:bodyPr/>
                    <a:lstStyle/>
                    <a:p>
                      <a:pPr algn="ctr" fontAlgn="t"/>
                      <a:r>
                        <a:rPr lang="en-US" b="0">
                          <a:effectLst/>
                        </a:rPr>
                        <a:t>18-24</a:t>
                      </a:r>
                    </a:p>
                  </a:txBody>
                  <a:tcPr>
                    <a:lnL>
                      <a:noFill/>
                    </a:lnL>
                    <a:lnR>
                      <a:noFill/>
                    </a:lnR>
                    <a:lnT>
                      <a:noFill/>
                    </a:lnT>
                    <a:lnB>
                      <a:noFill/>
                    </a:lnB>
                  </a:tcPr>
                </a:tc>
                <a:tc>
                  <a:txBody>
                    <a:bodyPr/>
                    <a:lstStyle/>
                    <a:p>
                      <a:pPr algn="l" fontAlgn="t"/>
                      <a:r>
                        <a:rPr lang="en-US" b="0">
                          <a:effectLst/>
                        </a:rPr>
                        <a:t>21.3</a:t>
                      </a:r>
                    </a:p>
                  </a:txBody>
                  <a:tcPr>
                    <a:lnL>
                      <a:noFill/>
                    </a:lnL>
                    <a:lnR>
                      <a:noFill/>
                    </a:lnR>
                    <a:lnT>
                      <a:noFill/>
                    </a:lnT>
                    <a:lnB>
                      <a:noFill/>
                    </a:lnB>
                  </a:tcPr>
                </a:tc>
                <a:tc>
                  <a:txBody>
                    <a:bodyPr/>
                    <a:lstStyle/>
                    <a:p>
                      <a:pPr algn="l" fontAlgn="t"/>
                      <a:r>
                        <a:rPr lang="en-US" b="0">
                          <a:effectLst/>
                        </a:rPr>
                        <a:t>78,7</a:t>
                      </a:r>
                    </a:p>
                  </a:txBody>
                  <a:tcPr>
                    <a:lnL>
                      <a:noFill/>
                    </a:lnL>
                    <a:lnR>
                      <a:noFill/>
                    </a:lnR>
                    <a:lnT>
                      <a:noFill/>
                    </a:lnT>
                    <a:lnB>
                      <a:noFill/>
                    </a:lnB>
                  </a:tcPr>
                </a:tc>
                <a:tc>
                  <a:txBody>
                    <a:bodyPr/>
                    <a:lstStyle/>
                    <a:p>
                      <a:pPr algn="l" fontAlgn="t"/>
                      <a:r>
                        <a:rPr lang="en-US" b="0">
                          <a:effectLst/>
                        </a:rPr>
                        <a:t>4.16</a:t>
                      </a:r>
                    </a:p>
                  </a:txBody>
                  <a:tcPr>
                    <a:lnL>
                      <a:noFill/>
                    </a:lnL>
                    <a:lnR>
                      <a:noFill/>
                    </a:lnR>
                    <a:lnT>
                      <a:noFill/>
                    </a:lnT>
                    <a:lnB>
                      <a:noFill/>
                    </a:lnB>
                  </a:tcPr>
                </a:tc>
                <a:tc>
                  <a:txBody>
                    <a:bodyPr/>
                    <a:lstStyle/>
                    <a:p>
                      <a:pPr algn="l" fontAlgn="t"/>
                      <a:r>
                        <a:rPr lang="en-US" b="0">
                          <a:effectLst/>
                        </a:rPr>
                        <a:t>(1h55-11h15)</a:t>
                      </a:r>
                    </a:p>
                  </a:txBody>
                  <a:tcPr>
                    <a:lnL>
                      <a:noFill/>
                    </a:lnL>
                    <a:lnR>
                      <a:noFill/>
                    </a:lnR>
                    <a:lnT>
                      <a:noFill/>
                    </a:lnT>
                    <a:lnB>
                      <a:noFill/>
                    </a:lnB>
                  </a:tcPr>
                </a:tc>
                <a:tc>
                  <a:txBody>
                    <a:bodyPr/>
                    <a:lstStyle/>
                    <a:p>
                      <a:pPr algn="l" fontAlgn="t"/>
                      <a:r>
                        <a:rPr lang="en-US" b="0">
                          <a:effectLst/>
                        </a:rPr>
                        <a:t>.005</a:t>
                      </a:r>
                    </a:p>
                  </a:txBody>
                  <a:tcPr>
                    <a:lnL>
                      <a:noFill/>
                    </a:lnL>
                    <a:lnR>
                      <a:noFill/>
                    </a:lnR>
                    <a:lnT>
                      <a:noFill/>
                    </a:lnT>
                    <a:lnB>
                      <a:noFill/>
                    </a:lnB>
                  </a:tcPr>
                </a:tc>
                <a:tc>
                  <a:txBody>
                    <a:bodyPr/>
                    <a:lstStyle/>
                    <a:p>
                      <a:pPr algn="l" fontAlgn="t"/>
                      <a:r>
                        <a:rPr lang="en-US" b="0">
                          <a:effectLst/>
                        </a:rPr>
                        <a:t>4,50</a:t>
                      </a:r>
                    </a:p>
                  </a:txBody>
                  <a:tcPr>
                    <a:lnL>
                      <a:noFill/>
                    </a:lnL>
                    <a:lnR>
                      <a:noFill/>
                    </a:lnR>
                    <a:lnT>
                      <a:noFill/>
                    </a:lnT>
                    <a:lnB>
                      <a:noFill/>
                    </a:lnB>
                  </a:tcPr>
                </a:tc>
                <a:tc>
                  <a:txBody>
                    <a:bodyPr/>
                    <a:lstStyle/>
                    <a:p>
                      <a:pPr algn="l" fontAlgn="t"/>
                      <a:r>
                        <a:rPr lang="en-US" b="0">
                          <a:effectLst/>
                        </a:rPr>
                        <a:t>(1h51-13h42)</a:t>
                      </a:r>
                    </a:p>
                  </a:txBody>
                  <a:tcPr>
                    <a:lnL>
                      <a:noFill/>
                    </a:lnL>
                    <a:lnR>
                      <a:noFill/>
                    </a:lnR>
                    <a:lnT>
                      <a:noFill/>
                    </a:lnT>
                    <a:lnB>
                      <a:noFill/>
                    </a:lnB>
                  </a:tcPr>
                </a:tc>
                <a:tc>
                  <a:txBody>
                    <a:bodyPr/>
                    <a:lstStyle/>
                    <a:p>
                      <a:pPr algn="l" fontAlgn="t"/>
                      <a:r>
                        <a:rPr lang="en-US" b="0">
                          <a:effectLst/>
                        </a:rPr>
                        <a:t>.007</a:t>
                      </a:r>
                    </a:p>
                  </a:txBody>
                  <a:tcPr>
                    <a:lnL>
                      <a:noFill/>
                    </a:lnL>
                    <a:lnR>
                      <a:noFill/>
                    </a:lnR>
                    <a:lnT>
                      <a:noFill/>
                    </a:lnT>
                    <a:lnB>
                      <a:noFill/>
                    </a:lnB>
                  </a:tcPr>
                </a:tc>
                <a:extLst>
                  <a:ext uri="{0D108BD9-81ED-4DB2-BD59-A6C34878D82A}">
                    <a16:rowId xmlns:a16="http://schemas.microsoft.com/office/drawing/2014/main" val="4089622880"/>
                  </a:ext>
                </a:extLst>
              </a:tr>
              <a:tr h="363638">
                <a:tc>
                  <a:txBody>
                    <a:bodyPr/>
                    <a:lstStyle/>
                    <a:p>
                      <a:pPr algn="ctr" fontAlgn="t"/>
                      <a:r>
                        <a:rPr lang="en-US" b="0" dirty="0">
                          <a:effectLst/>
                        </a:rPr>
                        <a:t>25-29</a:t>
                      </a: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b="0" dirty="0">
                          <a:effectLst/>
                        </a:rPr>
                        <a:t>24.6</a:t>
                      </a: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b="0" dirty="0">
                          <a:effectLst/>
                        </a:rPr>
                        <a:t>75.4</a:t>
                      </a: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b="0" dirty="0">
                          <a:effectLst/>
                        </a:rPr>
                        <a:t>0,98</a:t>
                      </a: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b="0" dirty="0">
                          <a:effectLst/>
                        </a:rPr>
                        <a:t>(0,27-3,52)</a:t>
                      </a: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b="0" dirty="0">
                          <a:effectLst/>
                        </a:rPr>
                        <a:t>.98</a:t>
                      </a: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b="0" dirty="0">
                          <a:effectLst/>
                        </a:rPr>
                        <a:t>0,99</a:t>
                      </a: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b="0" dirty="0">
                          <a:effectLst/>
                        </a:rPr>
                        <a:t>(0,25-3,86)</a:t>
                      </a:r>
                    </a:p>
                  </a:txBody>
                  <a:tcP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b="0" dirty="0">
                          <a:effectLst/>
                        </a:rPr>
                        <a:t>.99</a:t>
                      </a:r>
                    </a:p>
                  </a:txBody>
                  <a:tcP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2021862"/>
                  </a:ext>
                </a:extLst>
              </a:tr>
            </a:tbl>
          </a:graphicData>
        </a:graphic>
      </p:graphicFrame>
      <p:sp>
        <p:nvSpPr>
          <p:cNvPr id="6" name="Rectangle 2">
            <a:extLst>
              <a:ext uri="{FF2B5EF4-FFF2-40B4-BE49-F238E27FC236}">
                <a16:creationId xmlns:a16="http://schemas.microsoft.com/office/drawing/2014/main" id="{A3C53303-4AA1-F728-8100-0779E6814B97}"/>
              </a:ext>
            </a:extLst>
          </p:cNvPr>
          <p:cNvSpPr>
            <a:spLocks noChangeArrowheads="1"/>
          </p:cNvSpPr>
          <p:nvPr/>
        </p:nvSpPr>
        <p:spPr bwMode="auto">
          <a:xfrm>
            <a:off x="257175" y="5883433"/>
            <a:ext cx="10887075" cy="861774"/>
          </a:xfrm>
          <a:prstGeom prst="rect">
            <a:avLst/>
          </a:prstGeom>
          <a:solidFill>
            <a:schemeClr val="bg1"/>
          </a:solidFill>
          <a:ln>
            <a:noFill/>
          </a:ln>
          <a:effec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30000" dirty="0">
                <a:ln>
                  <a:noFill/>
                </a:ln>
                <a:solidFill>
                  <a:srgbClr val="333333"/>
                </a:solidFill>
                <a:effectLst/>
                <a:latin typeface="Cambria" panose="02040503050406030204" pitchFamily="18" charset="0"/>
              </a:rPr>
              <a:t>un</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taux</a:t>
            </a:r>
            <a:r>
              <a:rPr kumimoji="0" lang="en-US" altLang="en-US" sz="1200" b="0" i="0" u="none" strike="noStrike" cap="none" normalizeH="0" baseline="0" dirty="0">
                <a:ln>
                  <a:noFill/>
                </a:ln>
                <a:solidFill>
                  <a:srgbClr val="333333"/>
                </a:solidFill>
                <a:effectLst/>
                <a:latin typeface="Cambria" panose="02040503050406030204" pitchFamily="18" charset="0"/>
              </a:rPr>
              <a:t> de </a:t>
            </a:r>
            <a:r>
              <a:rPr kumimoji="0" lang="en-US" altLang="en-US" sz="1200" b="0" i="0" u="none" strike="noStrike" cap="none" normalizeH="0" baseline="0" dirty="0" err="1">
                <a:ln>
                  <a:noFill/>
                </a:ln>
                <a:solidFill>
                  <a:srgbClr val="333333"/>
                </a:solidFill>
                <a:effectLst/>
                <a:latin typeface="Cambria" panose="02040503050406030204" pitchFamily="18" charset="0"/>
              </a:rPr>
              <a:t>prévalence</a:t>
            </a:r>
            <a:endParaRPr kumimoji="0" lang="en-US" altLang="en-US" sz="1200" b="0" i="0" u="none" strike="noStrike" cap="none" normalizeH="0" baseline="0" dirty="0">
              <a:ln>
                <a:noFill/>
              </a:ln>
              <a:solidFill>
                <a:srgbClr val="333333"/>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30000" dirty="0">
                <a:ln>
                  <a:noFill/>
                </a:ln>
                <a:solidFill>
                  <a:srgbClr val="333333"/>
                </a:solidFill>
                <a:effectLst/>
                <a:latin typeface="Cambria" panose="02040503050406030204" pitchFamily="18" charset="0"/>
              </a:rPr>
              <a:t>b</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Intervalle</a:t>
            </a:r>
            <a:r>
              <a:rPr kumimoji="0" lang="en-US" altLang="en-US" sz="1200" b="0" i="0" u="none" strike="noStrike" cap="none" normalizeH="0" baseline="0" dirty="0">
                <a:ln>
                  <a:noFill/>
                </a:ln>
                <a:solidFill>
                  <a:srgbClr val="333333"/>
                </a:solidFill>
                <a:effectLst/>
                <a:latin typeface="Cambria" panose="02040503050406030204" pitchFamily="18" charset="0"/>
              </a:rPr>
              <a:t> de </a:t>
            </a:r>
            <a:r>
              <a:rPr kumimoji="0" lang="en-US" altLang="en-US" sz="1200" b="0" i="0" u="none" strike="noStrike" cap="none" normalizeH="0" baseline="0" dirty="0" err="1">
                <a:ln>
                  <a:noFill/>
                </a:ln>
                <a:solidFill>
                  <a:srgbClr val="333333"/>
                </a:solidFill>
                <a:effectLst/>
                <a:latin typeface="Cambria" panose="02040503050406030204" pitchFamily="18" charset="0"/>
              </a:rPr>
              <a:t>confiance</a:t>
            </a:r>
            <a:r>
              <a:rPr kumimoji="0" lang="en-US" altLang="en-US" sz="1200" b="0" i="0" u="none" strike="noStrike" cap="none" normalizeH="0" baseline="0" dirty="0">
                <a:ln>
                  <a:noFill/>
                </a:ln>
                <a:solidFill>
                  <a:srgbClr val="333333"/>
                </a:solidFill>
                <a:effectLst/>
                <a:latin typeface="Cambria" panose="02040503050406030204" pitchFamily="18" charset="0"/>
              </a:rPr>
              <a:t> à 95 %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30000" dirty="0">
                <a:ln>
                  <a:noFill/>
                </a:ln>
                <a:solidFill>
                  <a:srgbClr val="333333"/>
                </a:solidFill>
                <a:effectLst/>
                <a:latin typeface="Cambria" panose="02040503050406030204" pitchFamily="18" charset="0"/>
              </a:rPr>
              <a:t>c</a:t>
            </a:r>
            <a:r>
              <a:rPr kumimoji="0" lang="en-US" altLang="en-US" sz="1200" b="0" i="0" u="none" strike="noStrike" cap="none" normalizeH="0" baseline="0" dirty="0">
                <a:ln>
                  <a:noFill/>
                </a:ln>
                <a:solidFill>
                  <a:srgbClr val="333333"/>
                </a:solidFill>
                <a:effectLst/>
                <a:latin typeface="Cambria" panose="02040503050406030204" pitchFamily="18" charset="0"/>
              </a:rPr>
              <a:t> Rapport de cotes </a:t>
            </a:r>
            <a:r>
              <a:rPr kumimoji="0" lang="en-US" altLang="en-US" sz="1200" b="0" i="0" u="none" strike="noStrike" cap="none" normalizeH="0" baseline="0" dirty="0" err="1">
                <a:ln>
                  <a:noFill/>
                </a:ln>
                <a:solidFill>
                  <a:srgbClr val="333333"/>
                </a:solidFill>
                <a:effectLst/>
                <a:latin typeface="Cambria" panose="02040503050406030204" pitchFamily="18" charset="0"/>
              </a:rPr>
              <a:t>ajusté</a:t>
            </a:r>
            <a:r>
              <a:rPr kumimoji="0" lang="en-US" altLang="en-US" sz="1200" b="0" i="0" u="none" strike="noStrike" cap="none" normalizeH="0" baseline="0" dirty="0">
                <a:ln>
                  <a:noFill/>
                </a:ln>
                <a:solidFill>
                  <a:srgbClr val="333333"/>
                </a:solidFill>
                <a:effectLst/>
                <a:latin typeface="Cambria" panose="02040503050406030204" pitchFamily="18" charset="0"/>
              </a:rPr>
              <a:t> par </a:t>
            </a:r>
            <a:r>
              <a:rPr kumimoji="0" lang="en-US" altLang="en-US" sz="1200" b="0" i="0" u="none" strike="noStrike" cap="none" normalizeH="0" baseline="0" dirty="0" err="1">
                <a:ln>
                  <a:noFill/>
                </a:ln>
                <a:solidFill>
                  <a:srgbClr val="333333"/>
                </a:solidFill>
                <a:effectLst/>
                <a:latin typeface="Cambria" panose="02040503050406030204" pitchFamily="18" charset="0"/>
              </a:rPr>
              <a:t>groupe</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d'intervention</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antécédents</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d'IST</a:t>
            </a:r>
            <a:r>
              <a:rPr kumimoji="0" lang="en-US" altLang="en-US" sz="1200" b="0" i="0" u="none" strike="noStrike" cap="none" normalizeH="0" baseline="0" dirty="0">
                <a:ln>
                  <a:noFill/>
                </a:ln>
                <a:solidFill>
                  <a:srgbClr val="333333"/>
                </a:solidFill>
                <a:effectLst/>
                <a:latin typeface="Cambria" panose="02040503050406030204" pitchFamily="18" charset="0"/>
              </a:rPr>
              <a:t> non </a:t>
            </a:r>
            <a:r>
              <a:rPr kumimoji="0" lang="en-US" altLang="en-US" sz="1200" b="0" i="0" u="none" strike="noStrike" cap="none" normalizeH="0" baseline="0" dirty="0" err="1">
                <a:ln>
                  <a:noFill/>
                </a:ln>
                <a:solidFill>
                  <a:srgbClr val="333333"/>
                </a:solidFill>
                <a:effectLst/>
                <a:latin typeface="Cambria" panose="02040503050406030204" pitchFamily="18" charset="0"/>
              </a:rPr>
              <a:t>virales</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signalés</a:t>
            </a:r>
            <a:r>
              <a:rPr kumimoji="0" lang="en-US" altLang="en-US" sz="1200" b="0" i="0" u="none" strike="noStrike" cap="none" normalizeH="0" baseline="0" dirty="0">
                <a:ln>
                  <a:noFill/>
                </a:ln>
                <a:solidFill>
                  <a:srgbClr val="333333"/>
                </a:solidFill>
                <a:effectLst/>
                <a:latin typeface="Cambria" panose="02040503050406030204" pitchFamily="18" charset="0"/>
              </a:rPr>
              <a:t> au </a:t>
            </a:r>
            <a:r>
              <a:rPr kumimoji="0" lang="en-US" altLang="en-US" sz="1200" b="0" i="0" u="none" strike="noStrike" cap="none" normalizeH="0" baseline="0" dirty="0" err="1">
                <a:ln>
                  <a:noFill/>
                </a:ln>
                <a:solidFill>
                  <a:srgbClr val="333333"/>
                </a:solidFill>
                <a:effectLst/>
                <a:latin typeface="Cambria" panose="02040503050406030204" pitchFamily="18" charset="0"/>
              </a:rPr>
              <a:t>départ</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utilisation</a:t>
            </a:r>
            <a:r>
              <a:rPr kumimoji="0" lang="en-US" altLang="en-US" sz="1200" b="0" i="0" u="none" strike="noStrike" cap="none" normalizeH="0" baseline="0" dirty="0">
                <a:ln>
                  <a:noFill/>
                </a:ln>
                <a:solidFill>
                  <a:srgbClr val="333333"/>
                </a:solidFill>
                <a:effectLst/>
                <a:latin typeface="Cambria" panose="02040503050406030204" pitchFamily="18" charset="0"/>
              </a:rPr>
              <a:t> de </a:t>
            </a:r>
            <a:r>
              <a:rPr kumimoji="0" lang="en-US" altLang="en-US" sz="1200" b="0" i="0" u="none" strike="noStrike" cap="none" normalizeH="0" baseline="0" dirty="0" err="1">
                <a:ln>
                  <a:noFill/>
                </a:ln>
                <a:solidFill>
                  <a:srgbClr val="333333"/>
                </a:solidFill>
                <a:effectLst/>
                <a:latin typeface="Cambria" panose="02040503050406030204" pitchFamily="18" charset="0"/>
              </a:rPr>
              <a:t>contraceptifs</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oraux</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tabagisme</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partenaires</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sexuels</a:t>
            </a:r>
            <a:r>
              <a:rPr kumimoji="0" lang="en-US" altLang="en-US" sz="1200" b="0" i="0" u="none" strike="noStrike" cap="none" normalizeH="0" baseline="0" dirty="0">
                <a:ln>
                  <a:noFill/>
                </a:ln>
                <a:solidFill>
                  <a:srgbClr val="333333"/>
                </a:solidFill>
                <a:effectLst/>
                <a:latin typeface="Cambria" panose="02040503050406030204" pitchFamily="18" charset="0"/>
              </a:rPr>
              <a:t> multiples et </a:t>
            </a:r>
            <a:r>
              <a:rPr kumimoji="0" lang="en-US" altLang="en-US" sz="1200" b="0" i="0" u="none" strike="noStrike" cap="none" normalizeH="0" baseline="0" dirty="0" err="1">
                <a:ln>
                  <a:noFill/>
                </a:ln>
                <a:solidFill>
                  <a:srgbClr val="333333"/>
                </a:solidFill>
                <a:effectLst/>
                <a:latin typeface="Cambria" panose="02040503050406030204" pitchFamily="18" charset="0"/>
              </a:rPr>
              <a:t>partenaire</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masculin</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ayant</a:t>
            </a:r>
            <a:r>
              <a:rPr kumimoji="0" lang="en-US" altLang="en-US" sz="1200" b="0" i="0" u="none" strike="noStrike" cap="none" normalizeH="0" baseline="0" dirty="0">
                <a:ln>
                  <a:noFill/>
                </a:ln>
                <a:solidFill>
                  <a:srgbClr val="333333"/>
                </a:solidFill>
                <a:effectLst/>
                <a:latin typeface="Cambria" panose="02040503050406030204" pitchFamily="18" charset="0"/>
              </a:rPr>
              <a:t> des </a:t>
            </a:r>
            <a:r>
              <a:rPr kumimoji="0" lang="en-US" altLang="en-US" sz="1200" b="0" i="0" u="none" strike="noStrike" cap="none" normalizeH="0" baseline="0" dirty="0" err="1">
                <a:ln>
                  <a:noFill/>
                </a:ln>
                <a:solidFill>
                  <a:srgbClr val="333333"/>
                </a:solidFill>
                <a:effectLst/>
                <a:latin typeface="Cambria" panose="02040503050406030204" pitchFamily="18" charset="0"/>
              </a:rPr>
              <a:t>partenaires</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sexuels</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simultanés</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signalés</a:t>
            </a:r>
            <a:r>
              <a:rPr kumimoji="0" lang="en-US" altLang="en-US" sz="1200" b="0" i="0" u="none" strike="noStrike" cap="none" normalizeH="0" baseline="0" dirty="0">
                <a:ln>
                  <a:noFill/>
                </a:ln>
                <a:solidFill>
                  <a:srgbClr val="333333"/>
                </a:solidFill>
                <a:effectLst/>
                <a:latin typeface="Cambria" panose="02040503050406030204" pitchFamily="18" charset="0"/>
              </a:rPr>
              <a:t> </a:t>
            </a:r>
            <a:r>
              <a:rPr kumimoji="0" lang="en-US" altLang="en-US" sz="1200" b="0" i="0" u="none" strike="noStrike" cap="none" normalizeH="0" baseline="0" dirty="0" err="1">
                <a:ln>
                  <a:noFill/>
                </a:ln>
                <a:solidFill>
                  <a:srgbClr val="333333"/>
                </a:solidFill>
                <a:effectLst/>
                <a:latin typeface="Cambria" panose="02040503050406030204" pitchFamily="18" charset="0"/>
              </a:rPr>
              <a:t>lors</a:t>
            </a:r>
            <a:r>
              <a:rPr kumimoji="0" lang="en-US" altLang="en-US" sz="1200" b="0" i="0" u="none" strike="noStrike" cap="none" normalizeH="0" baseline="0" dirty="0">
                <a:ln>
                  <a:noFill/>
                </a:ln>
                <a:solidFill>
                  <a:srgbClr val="333333"/>
                </a:solidFill>
                <a:effectLst/>
                <a:latin typeface="Cambria" panose="02040503050406030204" pitchFamily="18" charset="0"/>
              </a:rPr>
              <a:t> de </a:t>
            </a:r>
            <a:r>
              <a:rPr kumimoji="0" lang="en-US" altLang="en-US" sz="1200" b="0" i="0" u="none" strike="noStrike" cap="none" normalizeH="0" baseline="0" dirty="0" err="1">
                <a:ln>
                  <a:noFill/>
                </a:ln>
                <a:solidFill>
                  <a:srgbClr val="333333"/>
                </a:solidFill>
                <a:effectLst/>
                <a:latin typeface="Cambria" panose="02040503050406030204" pitchFamily="18" charset="0"/>
              </a:rPr>
              <a:t>l'évaluation</a:t>
            </a:r>
            <a:r>
              <a:rPr kumimoji="0" lang="en-US" altLang="en-US" sz="1200" b="0" i="0" u="none" strike="noStrike" cap="none" normalizeH="0" baseline="0" dirty="0">
                <a:ln>
                  <a:noFill/>
                </a:ln>
                <a:solidFill>
                  <a:srgbClr val="333333"/>
                </a:solidFill>
                <a:effectLst/>
                <a:latin typeface="Cambria" panose="02040503050406030204" pitchFamily="18" charset="0"/>
              </a:rPr>
              <a:t> à 12 </a:t>
            </a:r>
            <a:r>
              <a:rPr kumimoji="0" lang="en-US" altLang="en-US" sz="1200" b="0" i="0" u="none" strike="noStrike" cap="none" normalizeH="0" baseline="0" dirty="0" err="1">
                <a:ln>
                  <a:noFill/>
                </a:ln>
                <a:solidFill>
                  <a:srgbClr val="333333"/>
                </a:solidFill>
                <a:effectLst/>
                <a:latin typeface="Cambria" panose="02040503050406030204" pitchFamily="18" charset="0"/>
              </a:rPr>
              <a:t>mois</a:t>
            </a:r>
            <a:r>
              <a:rPr kumimoji="0" lang="en-US" altLang="en-US" sz="1200" b="0" i="0" u="none" strike="noStrike" cap="none" normalizeH="0" baseline="0" dirty="0">
                <a:ln>
                  <a:noFill/>
                </a:ln>
                <a:solidFill>
                  <a:srgbClr val="333333"/>
                </a:solidFill>
                <a:effectLst/>
                <a:latin typeface="Cambria" panose="020405030504060302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C541ADC7-8479-348F-F094-C25DE352C157}"/>
              </a:ext>
            </a:extLst>
          </p:cNvPr>
          <p:cNvPicPr>
            <a:picLocks noChangeAspect="1"/>
          </p:cNvPicPr>
          <p:nvPr/>
        </p:nvPicPr>
        <p:blipFill>
          <a:blip r:embed="rId3"/>
          <a:stretch>
            <a:fillRect/>
          </a:stretch>
        </p:blipFill>
        <p:spPr>
          <a:xfrm>
            <a:off x="0" y="0"/>
            <a:ext cx="7315200" cy="2408713"/>
          </a:xfrm>
          <a:prstGeom prst="rect">
            <a:avLst/>
          </a:prstGeom>
        </p:spPr>
      </p:pic>
      <p:sp>
        <p:nvSpPr>
          <p:cNvPr id="2" name="Oval 1">
            <a:extLst>
              <a:ext uri="{FF2B5EF4-FFF2-40B4-BE49-F238E27FC236}">
                <a16:creationId xmlns:a16="http://schemas.microsoft.com/office/drawing/2014/main" id="{3E436140-2D4E-1836-5FF8-EA19D88DA93F}"/>
              </a:ext>
            </a:extLst>
          </p:cNvPr>
          <p:cNvSpPr/>
          <p:nvPr/>
        </p:nvSpPr>
        <p:spPr>
          <a:xfrm>
            <a:off x="6503437" y="4861249"/>
            <a:ext cx="2192694" cy="5318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382781C-8F06-0FE6-F59D-121D1E265860}"/>
              </a:ext>
            </a:extLst>
          </p:cNvPr>
          <p:cNvSpPr txBox="1"/>
          <p:nvPr/>
        </p:nvSpPr>
        <p:spPr>
          <a:xfrm>
            <a:off x="8017164" y="112793"/>
            <a:ext cx="3989100" cy="2031325"/>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fr-FR" dirty="0"/>
              <a:t> l'absence de protection, </a:t>
            </a:r>
          </a:p>
          <a:p>
            <a:pPr marL="285750" indent="-285750">
              <a:buFont typeface="Arial" panose="020B0604020202020204" pitchFamily="34" charset="0"/>
              <a:buChar char="•"/>
            </a:pPr>
            <a:r>
              <a:rPr lang="fr-FR" dirty="0"/>
              <a:t>traumatismes génitaux, </a:t>
            </a:r>
          </a:p>
          <a:p>
            <a:pPr marL="285750" indent="-285750">
              <a:buFont typeface="Arial" panose="020B0604020202020204" pitchFamily="34" charset="0"/>
              <a:buChar char="•"/>
            </a:pPr>
            <a:r>
              <a:rPr lang="fr-FR" dirty="0"/>
              <a:t>fragilité des muqueuses </a:t>
            </a:r>
          </a:p>
          <a:p>
            <a:pPr marL="285750" indent="-285750">
              <a:buFont typeface="Arial" panose="020B0604020202020204" pitchFamily="34" charset="0"/>
              <a:buChar char="•"/>
            </a:pPr>
            <a:r>
              <a:rPr lang="fr-FR" dirty="0"/>
              <a:t>possibilité d'exposition à de multiples souches de HPV chez les auteurs de viol qui ont souvent de nombreuses victimes.</a:t>
            </a:r>
          </a:p>
        </p:txBody>
      </p:sp>
    </p:spTree>
    <p:extLst>
      <p:ext uri="{BB962C8B-B14F-4D97-AF65-F5344CB8AC3E}">
        <p14:creationId xmlns:p14="http://schemas.microsoft.com/office/powerpoint/2010/main" val="212166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CDA2E0B-E573-FE54-DB82-9E163900A45C}"/>
              </a:ext>
            </a:extLst>
          </p:cNvPr>
          <p:cNvPicPr>
            <a:picLocks noGrp="1" noChangeAspect="1"/>
          </p:cNvPicPr>
          <p:nvPr>
            <p:ph idx="1"/>
          </p:nvPr>
        </p:nvPicPr>
        <p:blipFill>
          <a:blip r:embed="rId3"/>
          <a:stretch>
            <a:fillRect/>
          </a:stretch>
        </p:blipFill>
        <p:spPr>
          <a:xfrm>
            <a:off x="681183" y="1180442"/>
            <a:ext cx="8643503" cy="5599050"/>
          </a:xfrm>
          <a:prstGeom prst="rect">
            <a:avLst/>
          </a:prstGeom>
        </p:spPr>
      </p:pic>
      <p:sp>
        <p:nvSpPr>
          <p:cNvPr id="5" name="TextBox 4">
            <a:extLst>
              <a:ext uri="{FF2B5EF4-FFF2-40B4-BE49-F238E27FC236}">
                <a16:creationId xmlns:a16="http://schemas.microsoft.com/office/drawing/2014/main" id="{5AF15966-1053-9BD2-0F7E-8FD31E56178D}"/>
              </a:ext>
            </a:extLst>
          </p:cNvPr>
          <p:cNvSpPr txBox="1"/>
          <p:nvPr/>
        </p:nvSpPr>
        <p:spPr>
          <a:xfrm>
            <a:off x="8543637" y="3805382"/>
            <a:ext cx="3648363" cy="1754326"/>
          </a:xfrm>
          <a:prstGeom prst="rect">
            <a:avLst/>
          </a:prstGeom>
          <a:noFill/>
        </p:spPr>
        <p:txBody>
          <a:bodyPr wrap="square">
            <a:spAutoFit/>
          </a:bodyPr>
          <a:lstStyle/>
          <a:p>
            <a:pPr marL="285750" indent="-285750">
              <a:buFont typeface="Arial" panose="020B0604020202020204" pitchFamily="34" charset="0"/>
              <a:buChar char="•"/>
            </a:pPr>
            <a:r>
              <a:rPr lang="fr-FR" b="0" i="0" dirty="0">
                <a:solidFill>
                  <a:srgbClr val="212121"/>
                </a:solidFill>
                <a:effectLst/>
                <a:latin typeface="Cambria" panose="02040503050406030204" pitchFamily="18" charset="0"/>
              </a:rPr>
              <a:t>le typage du VPH à l'aide de techniques moléculaires n'était pas suffisant pour déterminer la source de l'infection par le VPH et rechercher la possibilité d'abus sexuels  Dans l'étude de </a:t>
            </a:r>
            <a:endParaRPr lang="en-US" dirty="0"/>
          </a:p>
        </p:txBody>
      </p:sp>
      <p:sp>
        <p:nvSpPr>
          <p:cNvPr id="7" name="TextBox 6">
            <a:extLst>
              <a:ext uri="{FF2B5EF4-FFF2-40B4-BE49-F238E27FC236}">
                <a16:creationId xmlns:a16="http://schemas.microsoft.com/office/drawing/2014/main" id="{3C7E263A-6CD8-573D-4CEA-CF3A13976411}"/>
              </a:ext>
            </a:extLst>
          </p:cNvPr>
          <p:cNvSpPr txBox="1"/>
          <p:nvPr/>
        </p:nvSpPr>
        <p:spPr>
          <a:xfrm>
            <a:off x="10186553" y="6077300"/>
            <a:ext cx="1544781" cy="369332"/>
          </a:xfrm>
          <a:prstGeom prst="rect">
            <a:avLst/>
          </a:prstGeom>
          <a:noFill/>
        </p:spPr>
        <p:txBody>
          <a:bodyPr wrap="square">
            <a:spAutoFit/>
          </a:bodyPr>
          <a:lstStyle/>
          <a:p>
            <a:r>
              <a:rPr lang="fr-FR" b="0" i="0" dirty="0" err="1">
                <a:solidFill>
                  <a:srgbClr val="212121"/>
                </a:solidFill>
                <a:effectLst/>
                <a:latin typeface="Cambria" panose="02040503050406030204" pitchFamily="18" charset="0"/>
              </a:rPr>
              <a:t>Padel</a:t>
            </a:r>
            <a:r>
              <a:rPr lang="fr-FR" b="0" i="0" dirty="0">
                <a:solidFill>
                  <a:srgbClr val="212121"/>
                </a:solidFill>
                <a:effectLst/>
                <a:latin typeface="Cambria" panose="02040503050406030204" pitchFamily="18" charset="0"/>
              </a:rPr>
              <a:t> </a:t>
            </a:r>
            <a:r>
              <a:rPr lang="fr-FR" b="0" i="1" dirty="0">
                <a:solidFill>
                  <a:srgbClr val="212121"/>
                </a:solidFill>
                <a:effectLst/>
                <a:latin typeface="Cambria" panose="02040503050406030204" pitchFamily="18" charset="0"/>
              </a:rPr>
              <a:t>et al</a:t>
            </a:r>
            <a:r>
              <a:rPr lang="fr-FR" b="0" i="0" dirty="0">
                <a:solidFill>
                  <a:srgbClr val="212121"/>
                </a:solidFill>
                <a:effectLst/>
                <a:latin typeface="Cambria" panose="02040503050406030204" pitchFamily="18" charset="0"/>
              </a:rPr>
              <a:t> </a:t>
            </a:r>
            <a:endParaRPr lang="en-US" dirty="0"/>
          </a:p>
        </p:txBody>
      </p:sp>
      <p:sp>
        <p:nvSpPr>
          <p:cNvPr id="6" name="Title 5">
            <a:extLst>
              <a:ext uri="{FF2B5EF4-FFF2-40B4-BE49-F238E27FC236}">
                <a16:creationId xmlns:a16="http://schemas.microsoft.com/office/drawing/2014/main" id="{2911C6AA-2662-5749-7BC3-22E61FB6E8A9}"/>
              </a:ext>
            </a:extLst>
          </p:cNvPr>
          <p:cNvSpPr>
            <a:spLocks noGrp="1"/>
          </p:cNvSpPr>
          <p:nvPr>
            <p:ph type="title"/>
          </p:nvPr>
        </p:nvSpPr>
        <p:spPr>
          <a:xfrm>
            <a:off x="681183" y="249382"/>
            <a:ext cx="9044708" cy="659110"/>
          </a:xfrm>
        </p:spPr>
        <p:txBody>
          <a:bodyPr>
            <a:normAutofit fontScale="90000"/>
          </a:bodyPr>
          <a:lstStyle/>
          <a:p>
            <a:r>
              <a:rPr lang="fr-FR" b="1" dirty="0"/>
              <a:t>Découverte de condylome chez un enfant ?</a:t>
            </a:r>
            <a:endParaRPr lang="en-US" b="1" dirty="0"/>
          </a:p>
        </p:txBody>
      </p:sp>
      <p:pic>
        <p:nvPicPr>
          <p:cNvPr id="8" name="Picture 7">
            <a:extLst>
              <a:ext uri="{FF2B5EF4-FFF2-40B4-BE49-F238E27FC236}">
                <a16:creationId xmlns:a16="http://schemas.microsoft.com/office/drawing/2014/main" id="{2847A893-9B79-0260-6B75-430EE32BC0AB}"/>
              </a:ext>
            </a:extLst>
          </p:cNvPr>
          <p:cNvPicPr>
            <a:picLocks noChangeAspect="1"/>
          </p:cNvPicPr>
          <p:nvPr/>
        </p:nvPicPr>
        <p:blipFill>
          <a:blip r:embed="rId4"/>
          <a:stretch>
            <a:fillRect/>
          </a:stretch>
        </p:blipFill>
        <p:spPr>
          <a:xfrm>
            <a:off x="9324686" y="1180441"/>
            <a:ext cx="2086264" cy="1862184"/>
          </a:xfrm>
          <a:prstGeom prst="rect">
            <a:avLst/>
          </a:prstGeom>
        </p:spPr>
      </p:pic>
    </p:spTree>
    <p:extLst>
      <p:ext uri="{BB962C8B-B14F-4D97-AF65-F5344CB8AC3E}">
        <p14:creationId xmlns:p14="http://schemas.microsoft.com/office/powerpoint/2010/main" val="362781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3BE0-D226-A1C9-7B92-09FD5F0CD0F6}"/>
              </a:ext>
            </a:extLst>
          </p:cNvPr>
          <p:cNvSpPr>
            <a:spLocks noGrp="1"/>
          </p:cNvSpPr>
          <p:nvPr>
            <p:ph type="title"/>
          </p:nvPr>
        </p:nvSpPr>
        <p:spPr>
          <a:xfrm>
            <a:off x="838200" y="365126"/>
            <a:ext cx="10515600" cy="801202"/>
          </a:xfrm>
        </p:spPr>
        <p:txBody>
          <a:bodyPr/>
          <a:lstStyle/>
          <a:p>
            <a:pPr algn="ctr"/>
            <a:r>
              <a:rPr lang="fr-FR" dirty="0"/>
              <a:t>Prise en charge classique  </a:t>
            </a:r>
            <a:endParaRPr lang="en-US" dirty="0"/>
          </a:p>
        </p:txBody>
      </p:sp>
      <p:pic>
        <p:nvPicPr>
          <p:cNvPr id="5" name="Content Placeholder 4">
            <a:extLst>
              <a:ext uri="{FF2B5EF4-FFF2-40B4-BE49-F238E27FC236}">
                <a16:creationId xmlns:a16="http://schemas.microsoft.com/office/drawing/2014/main" id="{B2B0B65D-FFE2-E214-5ABA-025406CD0EE0}"/>
              </a:ext>
            </a:extLst>
          </p:cNvPr>
          <p:cNvPicPr>
            <a:picLocks noGrp="1" noChangeAspect="1"/>
          </p:cNvPicPr>
          <p:nvPr>
            <p:ph idx="1"/>
          </p:nvPr>
        </p:nvPicPr>
        <p:blipFill>
          <a:blip r:embed="rId2"/>
          <a:stretch>
            <a:fillRect/>
          </a:stretch>
        </p:blipFill>
        <p:spPr>
          <a:xfrm>
            <a:off x="998375" y="1376218"/>
            <a:ext cx="9675845" cy="4961326"/>
          </a:xfrm>
        </p:spPr>
      </p:pic>
      <p:sp>
        <p:nvSpPr>
          <p:cNvPr id="6" name="TextBox 5">
            <a:extLst>
              <a:ext uri="{FF2B5EF4-FFF2-40B4-BE49-F238E27FC236}">
                <a16:creationId xmlns:a16="http://schemas.microsoft.com/office/drawing/2014/main" id="{4EA4FA66-B432-F0E8-23C8-442D4167507C}"/>
              </a:ext>
            </a:extLst>
          </p:cNvPr>
          <p:cNvSpPr txBox="1"/>
          <p:nvPr/>
        </p:nvSpPr>
        <p:spPr>
          <a:xfrm>
            <a:off x="8571345" y="4812146"/>
            <a:ext cx="1791854" cy="369332"/>
          </a:xfrm>
          <a:prstGeom prst="rect">
            <a:avLst/>
          </a:prstGeom>
          <a:noFill/>
        </p:spPr>
        <p:txBody>
          <a:bodyPr wrap="square" rtlCol="0">
            <a:spAutoFit/>
          </a:bodyPr>
          <a:lstStyle/>
          <a:p>
            <a:r>
              <a:rPr lang="fr-FR" dirty="0">
                <a:solidFill>
                  <a:srgbClr val="FF0000"/>
                </a:solidFill>
              </a:rPr>
              <a:t>ET LE HPV?</a:t>
            </a:r>
            <a:endParaRPr lang="en-US" dirty="0">
              <a:solidFill>
                <a:srgbClr val="FF0000"/>
              </a:solidFill>
            </a:endParaRPr>
          </a:p>
        </p:txBody>
      </p:sp>
    </p:spTree>
    <p:extLst>
      <p:ext uri="{BB962C8B-B14F-4D97-AF65-F5344CB8AC3E}">
        <p14:creationId xmlns:p14="http://schemas.microsoft.com/office/powerpoint/2010/main" val="378902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9DB4-08C7-4961-3E56-36F8D74652DD}"/>
              </a:ext>
            </a:extLst>
          </p:cNvPr>
          <p:cNvSpPr>
            <a:spLocks noGrp="1"/>
          </p:cNvSpPr>
          <p:nvPr>
            <p:ph type="title"/>
          </p:nvPr>
        </p:nvSpPr>
        <p:spPr>
          <a:xfrm>
            <a:off x="2499918" y="453006"/>
            <a:ext cx="8853881" cy="1237682"/>
          </a:xfrm>
        </p:spPr>
        <p:txBody>
          <a:bodyPr>
            <a:noAutofit/>
          </a:bodyPr>
          <a:lstStyle/>
          <a:p>
            <a:r>
              <a:rPr lang="en-US" sz="1100" b="1" i="0" dirty="0">
                <a:solidFill>
                  <a:srgbClr val="1A1A1A"/>
                </a:solidFill>
                <a:effectLst/>
                <a:latin typeface="OTNEJMQuadraat"/>
              </a:rPr>
              <a:t>Un </a:t>
            </a:r>
            <a:r>
              <a:rPr lang="en-US" sz="1100" b="1" i="0" dirty="0" err="1">
                <a:solidFill>
                  <a:srgbClr val="1A1A1A"/>
                </a:solidFill>
                <a:effectLst/>
                <a:latin typeface="OTNEJMQuadraat"/>
              </a:rPr>
              <a:t>vaccin</a:t>
            </a:r>
            <a:r>
              <a:rPr lang="en-US" sz="1100" b="1" i="0" dirty="0">
                <a:solidFill>
                  <a:srgbClr val="1A1A1A"/>
                </a:solidFill>
                <a:effectLst/>
                <a:latin typeface="OTNEJMQuadraat"/>
              </a:rPr>
              <a:t> contre le VPH à 9 valences contre </a:t>
            </a:r>
            <a:r>
              <a:rPr lang="en-US" sz="1100" b="1" i="0" dirty="0" err="1">
                <a:solidFill>
                  <a:srgbClr val="1A1A1A"/>
                </a:solidFill>
                <a:effectLst/>
                <a:latin typeface="OTNEJMQuadraat"/>
              </a:rPr>
              <a:t>l'infection</a:t>
            </a:r>
            <a:r>
              <a:rPr lang="en-US" sz="1100" b="1" i="0" dirty="0">
                <a:solidFill>
                  <a:srgbClr val="1A1A1A"/>
                </a:solidFill>
                <a:effectLst/>
                <a:latin typeface="OTNEJMQuadraat"/>
              </a:rPr>
              <a:t> et la </a:t>
            </a:r>
            <a:r>
              <a:rPr lang="en-US" sz="1100" b="1" i="0" dirty="0" err="1">
                <a:solidFill>
                  <a:srgbClr val="1A1A1A"/>
                </a:solidFill>
                <a:effectLst/>
                <a:latin typeface="OTNEJMQuadraat"/>
              </a:rPr>
              <a:t>néoplasie</a:t>
            </a:r>
            <a:r>
              <a:rPr lang="en-US" sz="1100" b="1" i="0" dirty="0">
                <a:solidFill>
                  <a:srgbClr val="1A1A1A"/>
                </a:solidFill>
                <a:effectLst/>
                <a:latin typeface="OTNEJMQuadraat"/>
              </a:rPr>
              <a:t> </a:t>
            </a:r>
            <a:r>
              <a:rPr lang="en-US" sz="1100" b="1" i="0" dirty="0" err="1">
                <a:solidFill>
                  <a:srgbClr val="1A1A1A"/>
                </a:solidFill>
                <a:effectLst/>
                <a:latin typeface="OTNEJMQuadraat"/>
              </a:rPr>
              <a:t>intraépithéliale</a:t>
            </a:r>
            <a:r>
              <a:rPr lang="en-US" sz="1100" b="1" i="0" dirty="0">
                <a:solidFill>
                  <a:srgbClr val="1A1A1A"/>
                </a:solidFill>
                <a:effectLst/>
                <a:latin typeface="OTNEJMQuadraat"/>
              </a:rPr>
              <a:t> chez la femme</a:t>
            </a:r>
            <a:br>
              <a:rPr lang="en-US" sz="1100" b="1" i="0" dirty="0">
                <a:solidFill>
                  <a:srgbClr val="1A1A1A"/>
                </a:solidFill>
                <a:effectLst/>
                <a:latin typeface="OTNEJMQuadraat"/>
              </a:rPr>
            </a:br>
            <a:r>
              <a:rPr lang="en-US" sz="1100" b="1" i="0" dirty="0">
                <a:solidFill>
                  <a:srgbClr val="1A1A1A"/>
                </a:solidFill>
                <a:effectLst/>
                <a:latin typeface="OTNEJMScalaSansLF"/>
              </a:rPr>
              <a:t>Auteurs</a:t>
            </a:r>
            <a:r>
              <a:rPr lang="en-US" sz="1100" b="0" i="0" dirty="0">
                <a:solidFill>
                  <a:srgbClr val="666666"/>
                </a:solidFill>
                <a:effectLst/>
                <a:latin typeface="OTNEJMScalaSansLF"/>
              </a:rPr>
              <a:t> : </a:t>
            </a:r>
            <a:r>
              <a:rPr lang="en-US" sz="1100" b="0" i="0" u="none" strike="noStrike" dirty="0">
                <a:solidFill>
                  <a:srgbClr val="666666"/>
                </a:solidFill>
                <a:effectLst/>
                <a:latin typeface="OTNEJMScalaSansLF"/>
              </a:rPr>
              <a:t>Elmar A. </a:t>
            </a:r>
            <a:r>
              <a:rPr lang="en-US" sz="1100" b="0" i="0" u="none" strike="noStrike" dirty="0" err="1">
                <a:solidFill>
                  <a:srgbClr val="666666"/>
                </a:solidFill>
                <a:effectLst/>
                <a:latin typeface="OTNEJMScalaSansLF"/>
              </a:rPr>
              <a:t>Joura</a:t>
            </a:r>
            <a:r>
              <a:rPr lang="en-US" sz="1100" b="0" i="0" u="none" strike="noStrike" dirty="0">
                <a:solidFill>
                  <a:srgbClr val="666666"/>
                </a:solidFill>
                <a:effectLst/>
                <a:latin typeface="OTNEJMScalaSansLF"/>
              </a:rPr>
              <a:t> , MD</a:t>
            </a:r>
            <a:r>
              <a:rPr lang="en-US" sz="1100" b="0" i="0" dirty="0">
                <a:solidFill>
                  <a:srgbClr val="666666"/>
                </a:solidFill>
                <a:effectLst/>
                <a:latin typeface="OTNEJMScalaSansLF"/>
              </a:rPr>
              <a:t> , </a:t>
            </a:r>
            <a:r>
              <a:rPr lang="en-US" sz="1100" b="0" i="0" u="none" strike="noStrike" dirty="0">
                <a:solidFill>
                  <a:srgbClr val="666666"/>
                </a:solidFill>
                <a:effectLst/>
                <a:latin typeface="OTNEJMScalaSansLF"/>
              </a:rPr>
              <a:t>Anna R. Giuliano , Ph.D.</a:t>
            </a:r>
            <a:r>
              <a:rPr lang="en-US" sz="1100" b="0" i="0" dirty="0">
                <a:solidFill>
                  <a:srgbClr val="666666"/>
                </a:solidFill>
                <a:effectLst/>
                <a:latin typeface="OTNEJMScalaSansLF"/>
              </a:rPr>
              <a:t> , </a:t>
            </a:r>
            <a:r>
              <a:rPr lang="en-US" sz="1100" b="0" i="0" u="none" strike="noStrike" dirty="0">
                <a:solidFill>
                  <a:srgbClr val="666666"/>
                </a:solidFill>
                <a:effectLst/>
                <a:latin typeface="OTNEJMScalaSansLF"/>
              </a:rPr>
              <a:t>Ole-Erik Iversen , MD</a:t>
            </a:r>
            <a:r>
              <a:rPr lang="en-US" sz="1100" b="0" i="0" dirty="0">
                <a:solidFill>
                  <a:srgbClr val="666666"/>
                </a:solidFill>
                <a:effectLst/>
                <a:latin typeface="OTNEJMScalaSansLF"/>
              </a:rPr>
              <a:t> , </a:t>
            </a:r>
            <a:r>
              <a:rPr lang="en-US" sz="1100" b="0" i="0" u="none" strike="noStrike" dirty="0">
                <a:solidFill>
                  <a:srgbClr val="666666"/>
                </a:solidFill>
                <a:effectLst/>
                <a:latin typeface="OTNEJMScalaSansLF"/>
              </a:rPr>
              <a:t>Céline Bouchard , MD</a:t>
            </a:r>
            <a:r>
              <a:rPr lang="en-US" sz="1100" b="0" i="0" dirty="0">
                <a:solidFill>
                  <a:srgbClr val="666666"/>
                </a:solidFill>
                <a:effectLst/>
                <a:latin typeface="OTNEJMScalaSansLF"/>
              </a:rPr>
              <a:t> , </a:t>
            </a:r>
            <a:r>
              <a:rPr lang="en-US" sz="1100" b="0" i="0" u="none" strike="noStrike" dirty="0">
                <a:solidFill>
                  <a:srgbClr val="666666"/>
                </a:solidFill>
                <a:effectLst/>
                <a:latin typeface="OTNEJMScalaSansLF"/>
              </a:rPr>
              <a:t>Constance Mao , MD</a:t>
            </a:r>
            <a:r>
              <a:rPr lang="en-US" sz="1100" b="0" i="0" dirty="0">
                <a:solidFill>
                  <a:srgbClr val="666666"/>
                </a:solidFill>
                <a:effectLst/>
                <a:latin typeface="OTNEJMScalaSansLF"/>
              </a:rPr>
              <a:t> , </a:t>
            </a:r>
            <a:r>
              <a:rPr lang="en-US" sz="1100" b="0" i="0" u="none" strike="noStrike" dirty="0">
                <a:solidFill>
                  <a:srgbClr val="666666"/>
                </a:solidFill>
                <a:effectLst/>
                <a:latin typeface="OTNEJMScalaSansLF"/>
              </a:rPr>
              <a:t>Jesper </a:t>
            </a:r>
            <a:r>
              <a:rPr lang="en-US" sz="1100" b="0" i="0" u="none" strike="noStrike" dirty="0" err="1">
                <a:solidFill>
                  <a:srgbClr val="666666"/>
                </a:solidFill>
                <a:effectLst/>
                <a:latin typeface="OTNEJMScalaSansLF"/>
              </a:rPr>
              <a:t>Mehlsen</a:t>
            </a:r>
            <a:r>
              <a:rPr lang="en-US" sz="1100" b="0" i="0" u="none" strike="noStrike" dirty="0">
                <a:solidFill>
                  <a:srgbClr val="666666"/>
                </a:solidFill>
                <a:effectLst/>
                <a:latin typeface="OTNEJMScalaSansLF"/>
              </a:rPr>
              <a:t> , MD</a:t>
            </a:r>
            <a:r>
              <a:rPr lang="en-US" sz="1100" b="0" i="0" dirty="0">
                <a:solidFill>
                  <a:srgbClr val="666666"/>
                </a:solidFill>
                <a:effectLst/>
                <a:latin typeface="OTNEJMScalaSansLF"/>
              </a:rPr>
              <a:t> , </a:t>
            </a:r>
            <a:r>
              <a:rPr lang="en-US" sz="1100" b="0" i="0" u="none" strike="noStrike" dirty="0">
                <a:solidFill>
                  <a:srgbClr val="666666"/>
                </a:solidFill>
                <a:effectLst/>
                <a:latin typeface="OTNEJMScalaSansLF"/>
              </a:rPr>
              <a:t>Edson D. Moreira , Jr.,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Yuen Ngan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Lone Kjeld Petersen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Eduardo </a:t>
            </a:r>
            <a:r>
              <a:rPr lang="en-US" sz="1100" b="0" i="0" u="none" strike="noStrike" dirty="0" err="1">
                <a:solidFill>
                  <a:srgbClr val="666666"/>
                </a:solidFill>
                <a:effectLst/>
                <a:latin typeface="OTNEJMScalaSansLF"/>
              </a:rPr>
              <a:t>Lazcano</a:t>
            </a:r>
            <a:r>
              <a:rPr lang="en-US" sz="1100" b="0" i="0" u="none" strike="noStrike" dirty="0">
                <a:solidFill>
                  <a:srgbClr val="666666"/>
                </a:solidFill>
                <a:effectLst/>
                <a:latin typeface="OTNEJMScalaSansLF"/>
              </a:rPr>
              <a:t>-Ponce , MD</a:t>
            </a:r>
            <a:r>
              <a:rPr lang="en-US" sz="1100" b="0" i="0" dirty="0">
                <a:solidFill>
                  <a:srgbClr val="666666"/>
                </a:solidFill>
                <a:effectLst/>
                <a:latin typeface="OTNEJMScalaSansLF"/>
              </a:rPr>
              <a:t>, </a:t>
            </a:r>
            <a:r>
              <a:rPr lang="en-US" sz="1100" b="0" i="0" u="none" strike="noStrike" dirty="0" err="1">
                <a:solidFill>
                  <a:srgbClr val="666666"/>
                </a:solidFill>
                <a:effectLst/>
                <a:latin typeface="OTNEJMScalaSansLF"/>
              </a:rPr>
              <a:t>Punee</a:t>
            </a:r>
            <a:r>
              <a:rPr lang="en-US" sz="1100" b="0" i="0" u="none" strike="noStrike" dirty="0">
                <a:solidFill>
                  <a:srgbClr val="666666"/>
                </a:solidFill>
                <a:effectLst/>
                <a:latin typeface="OTNEJMScalaSansLF"/>
              </a:rPr>
              <a:t> </a:t>
            </a:r>
            <a:r>
              <a:rPr lang="en-US" sz="1100" b="0" i="0" u="none" strike="noStrike" dirty="0" err="1">
                <a:solidFill>
                  <a:srgbClr val="666666"/>
                </a:solidFill>
                <a:effectLst/>
                <a:latin typeface="OTNEJMScalaSansLF"/>
              </a:rPr>
              <a:t>Pitisuttithum</a:t>
            </a:r>
            <a:r>
              <a:rPr lang="en-US" sz="1100" b="0" i="0" u="none" strike="noStrike" dirty="0">
                <a:solidFill>
                  <a:srgbClr val="666666"/>
                </a:solidFill>
                <a:effectLst/>
                <a:latin typeface="OTNEJMScalaSansLF"/>
              </a:rPr>
              <a:t>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Jaime Alberto Restrepo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Gavin Stuart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Linn </a:t>
            </a:r>
            <a:r>
              <a:rPr lang="en-US" sz="1100" b="0" i="0" u="none" strike="noStrike" dirty="0" err="1">
                <a:solidFill>
                  <a:srgbClr val="666666"/>
                </a:solidFill>
                <a:effectLst/>
                <a:latin typeface="OTNEJMScalaSansLF"/>
              </a:rPr>
              <a:t>Woelber</a:t>
            </a:r>
            <a:r>
              <a:rPr lang="en-US" sz="1100" b="0" i="0" u="none" strike="noStrike" dirty="0">
                <a:solidFill>
                  <a:srgbClr val="666666"/>
                </a:solidFill>
                <a:effectLst/>
                <a:latin typeface="OTNEJMScalaSansLF"/>
              </a:rPr>
              <a:t>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Yuh Cheng Yang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Jack </a:t>
            </a:r>
            <a:r>
              <a:rPr lang="en-US" sz="1100" b="0" i="0" u="none" strike="noStrike" dirty="0" err="1">
                <a:solidFill>
                  <a:srgbClr val="666666"/>
                </a:solidFill>
                <a:effectLst/>
                <a:latin typeface="OTNEJMScalaSansLF"/>
              </a:rPr>
              <a:t>Cuzick</a:t>
            </a:r>
            <a:r>
              <a:rPr lang="en-US" sz="1100" b="0" i="0" u="none" strike="noStrike" dirty="0">
                <a:solidFill>
                  <a:srgbClr val="666666"/>
                </a:solidFill>
                <a:effectLst/>
                <a:latin typeface="OTNEJMScalaSansLF"/>
              </a:rPr>
              <a:t> , Ph.D.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Suzanne M. Garland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Warner Huh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Susanne K. </a:t>
            </a:r>
            <a:r>
              <a:rPr lang="en-US" sz="1100" b="0" i="0" u="none" strike="noStrike" dirty="0" err="1">
                <a:solidFill>
                  <a:srgbClr val="666666"/>
                </a:solidFill>
                <a:effectLst/>
                <a:latin typeface="OTNEJMScalaSansLF"/>
              </a:rPr>
              <a:t>Kjaer</a:t>
            </a:r>
            <a:r>
              <a:rPr lang="en-US" sz="1100" b="0" i="0" u="none" strike="noStrike" dirty="0">
                <a:solidFill>
                  <a:srgbClr val="666666"/>
                </a:solidFill>
                <a:effectLst/>
                <a:latin typeface="OTNEJMScalaSansLF"/>
              </a:rPr>
              <a:t>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Oliver M. Bautista , Ph.D.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Ivan SF Chan , Ph.D.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Joshua Chen , Ph.D.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Richard </a:t>
            </a:r>
            <a:r>
              <a:rPr lang="en-US" sz="1100" b="0" i="0" u="none" strike="noStrike" dirty="0" err="1">
                <a:solidFill>
                  <a:srgbClr val="666666"/>
                </a:solidFill>
                <a:effectLst/>
                <a:latin typeface="OTNEJMScalaSansLF"/>
              </a:rPr>
              <a:t>Gesser</a:t>
            </a:r>
            <a:r>
              <a:rPr lang="en-US" sz="1100" b="0" i="0" u="none" strike="noStrike" dirty="0">
                <a:solidFill>
                  <a:srgbClr val="666666"/>
                </a:solidFill>
                <a:effectLst/>
                <a:latin typeface="OTNEJMScalaSansLF"/>
              </a:rPr>
              <a:t> , MD</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Erin Moeller , MPH</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Michael Ritter​​</a:t>
            </a:r>
            <a:r>
              <a:rPr lang="en-US" sz="1100" b="0" i="0" dirty="0">
                <a:solidFill>
                  <a:srgbClr val="666666"/>
                </a:solidFill>
                <a:effectLst/>
                <a:latin typeface="OTNEJMScalaSansLF"/>
              </a:rPr>
              <a:t>, </a:t>
            </a:r>
            <a:r>
              <a:rPr lang="en-US" sz="1100" b="0" i="0" u="none" strike="noStrike" dirty="0">
                <a:solidFill>
                  <a:srgbClr val="666666"/>
                </a:solidFill>
                <a:effectLst/>
                <a:latin typeface="OTNEJMScalaSansLF"/>
              </a:rPr>
              <a:t>Scott </a:t>
            </a:r>
            <a:r>
              <a:rPr lang="en-US" sz="1100" b="0" i="0" u="none" strike="noStrike" dirty="0" err="1">
                <a:solidFill>
                  <a:srgbClr val="666666"/>
                </a:solidFill>
                <a:effectLst/>
                <a:latin typeface="OTNEJMScalaSansLF"/>
              </a:rPr>
              <a:t>Vuocolo</a:t>
            </a:r>
            <a:r>
              <a:rPr lang="en-US" sz="1100" b="0" i="0" u="none" strike="noStrike" dirty="0">
                <a:solidFill>
                  <a:srgbClr val="666666"/>
                </a:solidFill>
                <a:effectLst/>
                <a:latin typeface="OTNEJMScalaSansLF"/>
              </a:rPr>
              <a:t> , Ph.D.</a:t>
            </a:r>
            <a:r>
              <a:rPr lang="en-US" sz="1100" b="0" i="0" dirty="0">
                <a:solidFill>
                  <a:srgbClr val="666666"/>
                </a:solidFill>
                <a:effectLst/>
                <a:latin typeface="OTNEJMScalaSansLF"/>
              </a:rPr>
              <a:t>, et </a:t>
            </a:r>
            <a:r>
              <a:rPr lang="en-US" sz="1100" b="0" i="0" u="none" strike="noStrike" dirty="0">
                <a:solidFill>
                  <a:srgbClr val="666666"/>
                </a:solidFill>
                <a:effectLst/>
                <a:latin typeface="OTNEJMScalaSansLF"/>
              </a:rPr>
              <a:t>Alain Luxembourg , MD, Ph.D.</a:t>
            </a:r>
            <a:r>
              <a:rPr lang="en-US" sz="1100" b="0" i="0" dirty="0">
                <a:solidFill>
                  <a:srgbClr val="666666"/>
                </a:solidFill>
                <a:effectLst/>
                <a:latin typeface="OTNEJMScalaSansLF"/>
              </a:rPr>
              <a:t>, pour </a:t>
            </a:r>
            <a:r>
              <a:rPr lang="en-US" sz="1100" b="0" i="0" u="none" strike="noStrike" dirty="0" err="1">
                <a:solidFill>
                  <a:srgbClr val="666666"/>
                </a:solidFill>
                <a:effectLst/>
                <a:latin typeface="OTNEJMScalaSansLF"/>
              </a:rPr>
              <a:t>l'étude</a:t>
            </a:r>
            <a:r>
              <a:rPr lang="en-US" sz="1100" b="0" i="0" u="none" strike="noStrike" dirty="0">
                <a:solidFill>
                  <a:srgbClr val="666666"/>
                </a:solidFill>
                <a:effectLst/>
                <a:latin typeface="OTNEJMScalaSansLF"/>
              </a:rPr>
              <a:t> sur le </a:t>
            </a:r>
            <a:r>
              <a:rPr lang="en-US" sz="1100" b="0" i="0" u="none" strike="noStrike" dirty="0" err="1">
                <a:solidFill>
                  <a:srgbClr val="666666"/>
                </a:solidFill>
                <a:effectLst/>
                <a:latin typeface="OTNEJMScalaSansLF"/>
              </a:rPr>
              <a:t>vaccin</a:t>
            </a:r>
            <a:r>
              <a:rPr lang="en-US" sz="1100" b="0" i="0" u="none" strike="noStrike" dirty="0">
                <a:solidFill>
                  <a:srgbClr val="666666"/>
                </a:solidFill>
                <a:effectLst/>
                <a:latin typeface="OTNEJMScalaSansLF"/>
              </a:rPr>
              <a:t> à large </a:t>
            </a:r>
            <a:r>
              <a:rPr lang="en-US" sz="1100" b="0" i="0" u="none" strike="noStrike" dirty="0" err="1">
                <a:solidFill>
                  <a:srgbClr val="666666"/>
                </a:solidFill>
                <a:effectLst/>
                <a:latin typeface="OTNEJMScalaSansLF"/>
              </a:rPr>
              <a:t>spectre</a:t>
            </a:r>
            <a:r>
              <a:rPr lang="en-US" sz="1100" b="0" i="0" u="none" strike="noStrike" dirty="0">
                <a:solidFill>
                  <a:srgbClr val="666666"/>
                </a:solidFill>
                <a:effectLst/>
                <a:latin typeface="OTNEJMScalaSansLF"/>
              </a:rPr>
              <a:t> contre le VPH </a:t>
            </a:r>
            <a:br>
              <a:rPr lang="en-US" sz="1100" b="1" i="0" dirty="0">
                <a:solidFill>
                  <a:srgbClr val="4D4D4D"/>
                </a:solidFill>
                <a:effectLst/>
                <a:latin typeface="OTNEJMScalaSansLF"/>
              </a:rPr>
            </a:br>
            <a:r>
              <a:rPr lang="en-US" sz="1100" b="1" i="0" dirty="0" err="1">
                <a:solidFill>
                  <a:srgbClr val="4D4D4D"/>
                </a:solidFill>
                <a:effectLst/>
                <a:latin typeface="OTNEJMScalaSansLF"/>
              </a:rPr>
              <a:t>Publié</a:t>
            </a:r>
            <a:r>
              <a:rPr lang="en-US" sz="1100" b="1" i="0" dirty="0">
                <a:solidFill>
                  <a:srgbClr val="4D4D4D"/>
                </a:solidFill>
                <a:effectLst/>
                <a:latin typeface="OTNEJMScalaSansLF"/>
              </a:rPr>
              <a:t> le 19 </a:t>
            </a:r>
            <a:r>
              <a:rPr lang="en-US" sz="1100" b="1" i="0" dirty="0" err="1">
                <a:solidFill>
                  <a:srgbClr val="4D4D4D"/>
                </a:solidFill>
                <a:effectLst/>
                <a:latin typeface="OTNEJMScalaSansLF"/>
              </a:rPr>
              <a:t>février</a:t>
            </a:r>
            <a:r>
              <a:rPr lang="en-US" sz="1100" b="1" i="0" dirty="0">
                <a:solidFill>
                  <a:srgbClr val="4D4D4D"/>
                </a:solidFill>
                <a:effectLst/>
                <a:latin typeface="OTNEJMScalaSansLF"/>
              </a:rPr>
              <a:t> 2015 N </a:t>
            </a:r>
            <a:r>
              <a:rPr lang="en-US" sz="1100" b="1" i="0" dirty="0" err="1">
                <a:solidFill>
                  <a:srgbClr val="4D4D4D"/>
                </a:solidFill>
                <a:effectLst/>
                <a:latin typeface="OTNEJMScalaSansLF"/>
              </a:rPr>
              <a:t>Anglais</a:t>
            </a:r>
            <a:r>
              <a:rPr lang="en-US" sz="1100" b="1" i="0" dirty="0">
                <a:solidFill>
                  <a:srgbClr val="4D4D4D"/>
                </a:solidFill>
                <a:effectLst/>
                <a:latin typeface="OTNEJMScalaSansLF"/>
              </a:rPr>
              <a:t> J Med 2015 ; 372 : 711 - 723   DOI : 10.1056/NEJMoa1405044</a:t>
            </a:r>
            <a:br>
              <a:rPr lang="en-US" sz="1100" b="1" i="0" dirty="0">
                <a:solidFill>
                  <a:srgbClr val="4D4D4D"/>
                </a:solidFill>
                <a:effectLst/>
                <a:latin typeface="OTNEJMScalaSansLF"/>
              </a:rPr>
            </a:br>
            <a:r>
              <a:rPr lang="en-US" sz="1100" b="1" i="0" u="sng" dirty="0">
                <a:solidFill>
                  <a:srgbClr val="1A1A1A"/>
                </a:solidFill>
                <a:effectLst/>
                <a:latin typeface="OTNEJMScalaSansLF"/>
                <a:hlinkClick r:id="rId2"/>
              </a:rPr>
              <a:t>VOL. 372 NON. </a:t>
            </a:r>
            <a:br>
              <a:rPr lang="en-US" sz="1100" b="1" i="0" dirty="0">
                <a:solidFill>
                  <a:srgbClr val="4D4D4D"/>
                </a:solidFill>
                <a:effectLst/>
                <a:latin typeface="OTNEJMScalaSansLF"/>
              </a:rPr>
            </a:br>
            <a:endParaRPr lang="en-US" sz="1100" dirty="0"/>
          </a:p>
        </p:txBody>
      </p:sp>
      <p:sp>
        <p:nvSpPr>
          <p:cNvPr id="3" name="Content Placeholder 2">
            <a:extLst>
              <a:ext uri="{FF2B5EF4-FFF2-40B4-BE49-F238E27FC236}">
                <a16:creationId xmlns:a16="http://schemas.microsoft.com/office/drawing/2014/main" id="{11ABE971-F0D0-A13F-94E5-01C28A6DE906}"/>
              </a:ext>
            </a:extLst>
          </p:cNvPr>
          <p:cNvSpPr>
            <a:spLocks noGrp="1"/>
          </p:cNvSpPr>
          <p:nvPr>
            <p:ph idx="1"/>
          </p:nvPr>
        </p:nvSpPr>
        <p:spPr>
          <a:xfrm>
            <a:off x="160363" y="2026961"/>
            <a:ext cx="3950242" cy="1764863"/>
          </a:xfrm>
        </p:spPr>
        <p:txBody>
          <a:bodyPr>
            <a:normAutofit/>
          </a:bodyPr>
          <a:lstStyle/>
          <a:p>
            <a:pPr algn="just"/>
            <a:r>
              <a:rPr lang="fr-FR" sz="2000" dirty="0"/>
              <a:t>Étude randomisée, internationale, multicentrique et en double aveugle sur l'immunogénicité, l'efficacité et le profil des effets secondaires du vaccin 9vHPV chez les femmes âgées de 16 à 26 ans</a:t>
            </a:r>
            <a:endParaRPr lang="en-US" sz="2000" dirty="0"/>
          </a:p>
        </p:txBody>
      </p:sp>
      <p:pic>
        <p:nvPicPr>
          <p:cNvPr id="4" name="Picture 3">
            <a:extLst>
              <a:ext uri="{FF2B5EF4-FFF2-40B4-BE49-F238E27FC236}">
                <a16:creationId xmlns:a16="http://schemas.microsoft.com/office/drawing/2014/main" id="{A64DC665-7434-F96D-1668-601C91233CED}"/>
              </a:ext>
            </a:extLst>
          </p:cNvPr>
          <p:cNvPicPr>
            <a:picLocks noChangeAspect="1"/>
          </p:cNvPicPr>
          <p:nvPr/>
        </p:nvPicPr>
        <p:blipFill>
          <a:blip r:embed="rId3"/>
          <a:stretch>
            <a:fillRect/>
          </a:stretch>
        </p:blipFill>
        <p:spPr>
          <a:xfrm>
            <a:off x="160363" y="377505"/>
            <a:ext cx="2339555" cy="1237682"/>
          </a:xfrm>
          <a:prstGeom prst="rect">
            <a:avLst/>
          </a:prstGeom>
          <a:solidFill>
            <a:schemeClr val="tx1"/>
          </a:solidFill>
          <a:ln>
            <a:solidFill>
              <a:schemeClr val="tx1"/>
            </a:solidFill>
          </a:ln>
        </p:spPr>
      </p:pic>
      <p:pic>
        <p:nvPicPr>
          <p:cNvPr id="1026" name="Picture 2">
            <a:extLst>
              <a:ext uri="{FF2B5EF4-FFF2-40B4-BE49-F238E27FC236}">
                <a16:creationId xmlns:a16="http://schemas.microsoft.com/office/drawing/2014/main" id="{75450066-532A-7D50-F0EA-B44254631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139" y="1839374"/>
            <a:ext cx="5956182" cy="50040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FA14A3-B695-0C3A-86CF-021C4FFE0CD8}"/>
              </a:ext>
            </a:extLst>
          </p:cNvPr>
          <p:cNvSpPr txBox="1"/>
          <p:nvPr/>
        </p:nvSpPr>
        <p:spPr>
          <a:xfrm>
            <a:off x="228037" y="4622062"/>
            <a:ext cx="3814893" cy="1631216"/>
          </a:xfrm>
          <a:prstGeom prst="rect">
            <a:avLst/>
          </a:prstGeom>
          <a:noFill/>
        </p:spPr>
        <p:txBody>
          <a:bodyPr wrap="square">
            <a:spAutoFit/>
          </a:bodyPr>
          <a:lstStyle/>
          <a:p>
            <a:pPr marL="285750" indent="-285750" algn="just">
              <a:buFont typeface="Arial" panose="020B0604020202020204" pitchFamily="34" charset="0"/>
              <a:buChar char="•"/>
            </a:pPr>
            <a:r>
              <a:rPr lang="fr-FR" sz="2000" dirty="0"/>
              <a:t>l’administration prophylactique du vaccin 9vHPV prévenait l’infection et la maladie associées aux types de VPH vaccinaux</a:t>
            </a:r>
            <a:endParaRPr lang="en-US" sz="2000" dirty="0"/>
          </a:p>
        </p:txBody>
      </p:sp>
      <p:sp>
        <p:nvSpPr>
          <p:cNvPr id="5" name="Oval 4">
            <a:extLst>
              <a:ext uri="{FF2B5EF4-FFF2-40B4-BE49-F238E27FC236}">
                <a16:creationId xmlns:a16="http://schemas.microsoft.com/office/drawing/2014/main" id="{552332B3-6116-F86B-7637-FBA3ED3550EB}"/>
              </a:ext>
            </a:extLst>
          </p:cNvPr>
          <p:cNvSpPr/>
          <p:nvPr/>
        </p:nvSpPr>
        <p:spPr>
          <a:xfrm>
            <a:off x="8876145" y="4341390"/>
            <a:ext cx="203200" cy="2124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5302C59-EBEB-020A-94EB-5AAE582BEF04}"/>
              </a:ext>
            </a:extLst>
          </p:cNvPr>
          <p:cNvSpPr/>
          <p:nvPr/>
        </p:nvSpPr>
        <p:spPr>
          <a:xfrm>
            <a:off x="10145933" y="4341390"/>
            <a:ext cx="203200" cy="2124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6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4B8FA02-7245-A567-18DC-62EBDC5F3D8D}"/>
              </a:ext>
            </a:extLst>
          </p:cNvPr>
          <p:cNvPicPr>
            <a:picLocks noGrp="1" noChangeAspect="1"/>
          </p:cNvPicPr>
          <p:nvPr>
            <p:ph idx="1"/>
          </p:nvPr>
        </p:nvPicPr>
        <p:blipFill>
          <a:blip r:embed="rId2"/>
          <a:stretch>
            <a:fillRect/>
          </a:stretch>
        </p:blipFill>
        <p:spPr>
          <a:xfrm>
            <a:off x="2472976" y="151623"/>
            <a:ext cx="7573432" cy="1381318"/>
          </a:xfrm>
          <a:prstGeom prst="rect">
            <a:avLst/>
          </a:prstGeom>
        </p:spPr>
      </p:pic>
      <p:pic>
        <p:nvPicPr>
          <p:cNvPr id="6" name="Picture 5">
            <a:extLst>
              <a:ext uri="{FF2B5EF4-FFF2-40B4-BE49-F238E27FC236}">
                <a16:creationId xmlns:a16="http://schemas.microsoft.com/office/drawing/2014/main" id="{5C1CD30D-D5AA-2E38-AC25-0EC95772E3D3}"/>
              </a:ext>
            </a:extLst>
          </p:cNvPr>
          <p:cNvPicPr>
            <a:picLocks noChangeAspect="1"/>
          </p:cNvPicPr>
          <p:nvPr/>
        </p:nvPicPr>
        <p:blipFill>
          <a:blip r:embed="rId3"/>
          <a:stretch>
            <a:fillRect/>
          </a:stretch>
        </p:blipFill>
        <p:spPr>
          <a:xfrm>
            <a:off x="320901" y="151623"/>
            <a:ext cx="2152075" cy="1381318"/>
          </a:xfrm>
          <a:prstGeom prst="rect">
            <a:avLst/>
          </a:prstGeom>
        </p:spPr>
      </p:pic>
      <p:graphicFrame>
        <p:nvGraphicFramePr>
          <p:cNvPr id="11" name="Table 11">
            <a:extLst>
              <a:ext uri="{FF2B5EF4-FFF2-40B4-BE49-F238E27FC236}">
                <a16:creationId xmlns:a16="http://schemas.microsoft.com/office/drawing/2014/main" id="{D59E0B80-422E-E875-F518-507A0DA2ED03}"/>
              </a:ext>
            </a:extLst>
          </p:cNvPr>
          <p:cNvGraphicFramePr>
            <a:graphicFrameLocks noGrp="1"/>
          </p:cNvGraphicFramePr>
          <p:nvPr>
            <p:extLst>
              <p:ext uri="{D42A27DB-BD31-4B8C-83A1-F6EECF244321}">
                <p14:modId xmlns:p14="http://schemas.microsoft.com/office/powerpoint/2010/main" val="2057835676"/>
              </p:ext>
            </p:extLst>
          </p:nvPr>
        </p:nvGraphicFramePr>
        <p:xfrm>
          <a:off x="314037" y="2165676"/>
          <a:ext cx="10006542" cy="1645920"/>
        </p:xfrm>
        <a:graphic>
          <a:graphicData uri="http://schemas.openxmlformats.org/drawingml/2006/table">
            <a:tbl>
              <a:tblPr firstRow="1" bandRow="1">
                <a:tableStyleId>{5C22544A-7EE6-4342-B048-85BDC9FD1C3A}</a:tableStyleId>
              </a:tblPr>
              <a:tblGrid>
                <a:gridCol w="4583272">
                  <a:extLst>
                    <a:ext uri="{9D8B030D-6E8A-4147-A177-3AD203B41FA5}">
                      <a16:colId xmlns:a16="http://schemas.microsoft.com/office/drawing/2014/main" val="3721439268"/>
                    </a:ext>
                  </a:extLst>
                </a:gridCol>
                <a:gridCol w="5423270">
                  <a:extLst>
                    <a:ext uri="{9D8B030D-6E8A-4147-A177-3AD203B41FA5}">
                      <a16:colId xmlns:a16="http://schemas.microsoft.com/office/drawing/2014/main" val="3431306112"/>
                    </a:ext>
                  </a:extLst>
                </a:gridCol>
              </a:tblGrid>
              <a:tr h="629061">
                <a:tc>
                  <a:txBody>
                    <a:bodyPr/>
                    <a:lstStyle/>
                    <a:p>
                      <a:r>
                        <a:rPr lang="fr-FR" dirty="0"/>
                        <a:t>Groupe</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Incidence des verrues génitales</a:t>
                      </a:r>
                    </a:p>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200183"/>
                  </a:ext>
                </a:extLst>
              </a:tr>
              <a:tr h="629061">
                <a:tc>
                  <a:txBody>
                    <a:bodyPr/>
                    <a:lstStyle/>
                    <a:p>
                      <a:r>
                        <a:rPr lang="fr-FR" dirty="0"/>
                        <a:t>Groupe vacciné contre le HPV</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1,6 cas pour 100 personnes-années</a:t>
                      </a:r>
                    </a:p>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6019757"/>
                  </a:ext>
                </a:extLst>
              </a:tr>
              <a:tr h="364456">
                <a:tc>
                  <a:txBody>
                    <a:bodyPr/>
                    <a:lstStyle/>
                    <a:p>
                      <a:r>
                        <a:rPr lang="fr-FR" dirty="0"/>
                        <a:t>Groupe non vacciné</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dirty="0"/>
                        <a:t>3,4 cas pour 100 personnes-années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4814345"/>
                  </a:ext>
                </a:extLst>
              </a:tr>
            </a:tbl>
          </a:graphicData>
        </a:graphic>
      </p:graphicFrame>
      <p:sp>
        <p:nvSpPr>
          <p:cNvPr id="5" name="TextBox 4">
            <a:extLst>
              <a:ext uri="{FF2B5EF4-FFF2-40B4-BE49-F238E27FC236}">
                <a16:creationId xmlns:a16="http://schemas.microsoft.com/office/drawing/2014/main" id="{E31AE8C9-AE48-E45D-1896-44DDBF144BA1}"/>
              </a:ext>
            </a:extLst>
          </p:cNvPr>
          <p:cNvSpPr txBox="1"/>
          <p:nvPr/>
        </p:nvSpPr>
        <p:spPr>
          <a:xfrm>
            <a:off x="120073" y="4439253"/>
            <a:ext cx="10806545" cy="1754326"/>
          </a:xfrm>
          <a:prstGeom prst="rect">
            <a:avLst/>
          </a:prstGeom>
          <a:noFill/>
        </p:spPr>
        <p:txBody>
          <a:bodyPr wrap="square">
            <a:spAutoFit/>
          </a:bodyPr>
          <a:lstStyle/>
          <a:p>
            <a:pPr marL="285750" indent="-285750">
              <a:buFont typeface="Arial" panose="020B0604020202020204" pitchFamily="34" charset="0"/>
              <a:buChar char="•"/>
            </a:pPr>
            <a:r>
              <a:rPr lang="fr-FR" dirty="0"/>
              <a:t>"Proposer la vaccination contre les principaux types de HPV à risque, même si la victime a déjà été exposée. La vaccination peut encore être bénéfique en limitant les risques de réinfection par d'autres types de HPV."</a:t>
            </a:r>
          </a:p>
          <a:p>
            <a:endParaRPr lang="fr-FR" dirty="0"/>
          </a:p>
          <a:p>
            <a:pPr marL="285750" indent="-285750">
              <a:buFont typeface="Arial" panose="020B0604020202020204" pitchFamily="34" charset="0"/>
              <a:buChar char="•"/>
            </a:pPr>
            <a:r>
              <a:rPr lang="fr-FR" dirty="0"/>
              <a:t>En effet, même si la personne a déjà été exposée à certains types de HPV lors du viol, la vaccination peut toujours offrir une protection contre d'autres souches du virus, réduisant ainsi les risques de réinfection et de développement de lésions précancéreuses ou cancéreuses liées au HPV.</a:t>
            </a:r>
          </a:p>
        </p:txBody>
      </p:sp>
      <p:sp>
        <p:nvSpPr>
          <p:cNvPr id="8" name="TextBox 7">
            <a:extLst>
              <a:ext uri="{FF2B5EF4-FFF2-40B4-BE49-F238E27FC236}">
                <a16:creationId xmlns:a16="http://schemas.microsoft.com/office/drawing/2014/main" id="{45B821A6-E4F4-CEE9-40E8-1F80E1E42F02}"/>
              </a:ext>
            </a:extLst>
          </p:cNvPr>
          <p:cNvSpPr txBox="1"/>
          <p:nvPr/>
        </p:nvSpPr>
        <p:spPr>
          <a:xfrm>
            <a:off x="1602509" y="6362639"/>
            <a:ext cx="8986982" cy="261610"/>
          </a:xfrm>
          <a:prstGeom prst="rect">
            <a:avLst/>
          </a:prstGeom>
          <a:noFill/>
        </p:spPr>
        <p:txBody>
          <a:bodyPr wrap="square">
            <a:spAutoFit/>
          </a:bodyPr>
          <a:lstStyle/>
          <a:p>
            <a:r>
              <a:rPr lang="fr-FR" sz="1100" dirty="0"/>
              <a:t>Centers for </a:t>
            </a:r>
            <a:r>
              <a:rPr lang="fr-FR" sz="1100" dirty="0" err="1"/>
              <a:t>Disease</a:t>
            </a:r>
            <a:r>
              <a:rPr lang="fr-FR" sz="1100" dirty="0"/>
              <a:t> Control and Prevention (CDC). </a:t>
            </a:r>
            <a:r>
              <a:rPr lang="fr-FR" sz="1100" dirty="0" err="1"/>
              <a:t>Sexually</a:t>
            </a:r>
            <a:r>
              <a:rPr lang="fr-FR" sz="1100" dirty="0"/>
              <a:t> </a:t>
            </a:r>
            <a:r>
              <a:rPr lang="fr-FR" sz="1100" dirty="0" err="1"/>
              <a:t>Transmitted</a:t>
            </a:r>
            <a:r>
              <a:rPr lang="fr-FR" sz="1100" dirty="0"/>
              <a:t> </a:t>
            </a:r>
            <a:r>
              <a:rPr lang="fr-FR" sz="1100" dirty="0" err="1"/>
              <a:t>Diseases</a:t>
            </a:r>
            <a:r>
              <a:rPr lang="fr-FR" sz="1100" dirty="0"/>
              <a:t> </a:t>
            </a:r>
            <a:r>
              <a:rPr lang="fr-FR" sz="1100" dirty="0" err="1"/>
              <a:t>Treatment</a:t>
            </a:r>
            <a:r>
              <a:rPr lang="fr-FR" sz="1100" dirty="0"/>
              <a:t> Guidelines, 2021. MMWR </a:t>
            </a:r>
            <a:r>
              <a:rPr lang="fr-FR" sz="1100" dirty="0" err="1"/>
              <a:t>Recomm</a:t>
            </a:r>
            <a:r>
              <a:rPr lang="fr-FR" sz="1100" dirty="0"/>
              <a:t> Rep. 2021;70(4):1-187.</a:t>
            </a:r>
          </a:p>
        </p:txBody>
      </p:sp>
    </p:spTree>
    <p:extLst>
      <p:ext uri="{BB962C8B-B14F-4D97-AF65-F5344CB8AC3E}">
        <p14:creationId xmlns:p14="http://schemas.microsoft.com/office/powerpoint/2010/main" val="345911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286" y="348343"/>
            <a:ext cx="11683999" cy="6096000"/>
          </a:xfrm>
        </p:spPr>
      </p:pic>
    </p:spTree>
    <p:extLst>
      <p:ext uri="{BB962C8B-B14F-4D97-AF65-F5344CB8AC3E}">
        <p14:creationId xmlns:p14="http://schemas.microsoft.com/office/powerpoint/2010/main" val="327008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CF7F-EBB9-F1BA-B5E2-24DC74001D1E}"/>
              </a:ext>
            </a:extLst>
          </p:cNvPr>
          <p:cNvSpPr>
            <a:spLocks noGrp="1"/>
          </p:cNvSpPr>
          <p:nvPr>
            <p:ph type="title"/>
          </p:nvPr>
        </p:nvSpPr>
        <p:spPr/>
        <p:txBody>
          <a:bodyPr/>
          <a:lstStyle/>
          <a:p>
            <a:pPr algn="ctr"/>
            <a:r>
              <a:rPr lang="fr-FR" dirty="0"/>
              <a:t>Conclusion </a:t>
            </a:r>
            <a:endParaRPr lang="en-US" dirty="0"/>
          </a:p>
        </p:txBody>
      </p:sp>
      <p:sp>
        <p:nvSpPr>
          <p:cNvPr id="3" name="Content Placeholder 2">
            <a:extLst>
              <a:ext uri="{FF2B5EF4-FFF2-40B4-BE49-F238E27FC236}">
                <a16:creationId xmlns:a16="http://schemas.microsoft.com/office/drawing/2014/main" id="{19B53AE8-A215-EC22-2972-B3C0980F09BE}"/>
              </a:ext>
            </a:extLst>
          </p:cNvPr>
          <p:cNvSpPr>
            <a:spLocks noGrp="1"/>
          </p:cNvSpPr>
          <p:nvPr>
            <p:ph idx="1"/>
          </p:nvPr>
        </p:nvSpPr>
        <p:spPr>
          <a:xfrm>
            <a:off x="838200" y="1825625"/>
            <a:ext cx="9312564" cy="4351338"/>
          </a:xfrm>
        </p:spPr>
        <p:txBody>
          <a:bodyPr/>
          <a:lstStyle/>
          <a:p>
            <a:r>
              <a:rPr lang="fr-FR" dirty="0"/>
              <a:t>Pas de relation de cause à effet </a:t>
            </a:r>
          </a:p>
          <a:p>
            <a:r>
              <a:rPr lang="fr-FR" dirty="0"/>
              <a:t>Abus sexuel augmente  le risque  d’infection à HPV  et de cancer du col</a:t>
            </a:r>
          </a:p>
          <a:p>
            <a:r>
              <a:rPr lang="fr-FR" dirty="0"/>
              <a:t>Casse tête parfois   découverte  verrue ano-génitale chez un enfant  </a:t>
            </a:r>
          </a:p>
          <a:p>
            <a:r>
              <a:rPr lang="fr-FR" dirty="0"/>
              <a:t>Prise en charge habituelle pluridisciplinaire </a:t>
            </a:r>
          </a:p>
          <a:p>
            <a:r>
              <a:rPr lang="fr-FR" dirty="0"/>
              <a:t>Vaccination HPV et suivi </a:t>
            </a:r>
          </a:p>
          <a:p>
            <a:endParaRPr lang="en-US" dirty="0"/>
          </a:p>
        </p:txBody>
      </p:sp>
    </p:spTree>
    <p:extLst>
      <p:ext uri="{BB962C8B-B14F-4D97-AF65-F5344CB8AC3E}">
        <p14:creationId xmlns:p14="http://schemas.microsoft.com/office/powerpoint/2010/main" val="3928466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486888-0D50-EB4A-AFB7-8FB04642C6E6}"/>
              </a:ext>
            </a:extLst>
          </p:cNvPr>
          <p:cNvSpPr>
            <a:spLocks noGrp="1"/>
          </p:cNvSpPr>
          <p:nvPr>
            <p:ph idx="1"/>
          </p:nvPr>
        </p:nvSpPr>
        <p:spPr/>
        <p:txBody>
          <a:bodyPr>
            <a:normAutofit/>
          </a:bodyPr>
          <a:lstStyle/>
          <a:p>
            <a:pPr marL="0" indent="0" algn="ctr">
              <a:buNone/>
            </a:pPr>
            <a:r>
              <a:rPr lang="fr-FR" sz="13800" dirty="0"/>
              <a:t>MERCI </a:t>
            </a:r>
            <a:endParaRPr lang="en-US" sz="13800" dirty="0"/>
          </a:p>
        </p:txBody>
      </p:sp>
    </p:spTree>
    <p:extLst>
      <p:ext uri="{BB962C8B-B14F-4D97-AF65-F5344CB8AC3E}">
        <p14:creationId xmlns:p14="http://schemas.microsoft.com/office/powerpoint/2010/main" val="86836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4C2438-9A9C-B85A-ED79-50E635294243}"/>
              </a:ext>
            </a:extLst>
          </p:cNvPr>
          <p:cNvSpPr>
            <a:spLocks noGrp="1"/>
          </p:cNvSpPr>
          <p:nvPr>
            <p:ph idx="1"/>
          </p:nvPr>
        </p:nvSpPr>
        <p:spPr>
          <a:xfrm>
            <a:off x="429489" y="1810328"/>
            <a:ext cx="7005783" cy="3426690"/>
          </a:xfrm>
          <a:ln>
            <a:solidFill>
              <a:schemeClr val="tx1"/>
            </a:solidFill>
          </a:ln>
        </p:spPr>
        <p:txBody>
          <a:bodyPr>
            <a:normAutofit/>
          </a:bodyPr>
          <a:lstStyle/>
          <a:p>
            <a:r>
              <a:rPr lang="fr-FR" dirty="0"/>
              <a:t>2 Problèmes majeur de santé publique  </a:t>
            </a:r>
          </a:p>
          <a:p>
            <a:pPr lvl="1">
              <a:buFont typeface="Wingdings" panose="05000000000000000000" pitchFamily="2" charset="2"/>
              <a:buChar char="ü"/>
            </a:pPr>
            <a:r>
              <a:rPr lang="fr-FR" dirty="0"/>
              <a:t>ODD 16 : réduire toutes les formes de violences </a:t>
            </a:r>
          </a:p>
          <a:p>
            <a:pPr lvl="1">
              <a:buFont typeface="Wingdings" panose="05000000000000000000" pitchFamily="2" charset="2"/>
              <a:buChar char="ü"/>
            </a:pPr>
            <a:r>
              <a:rPr lang="fr-FR" dirty="0"/>
              <a:t>Stratégie mondiale d’élimination du cancer du col  2030 </a:t>
            </a:r>
          </a:p>
          <a:p>
            <a:r>
              <a:rPr lang="fr-FR" dirty="0" err="1"/>
              <a:t>Pourvouyeurs</a:t>
            </a:r>
            <a:r>
              <a:rPr lang="fr-FR" dirty="0"/>
              <a:t>  d’une forte morbi-mortalité </a:t>
            </a:r>
          </a:p>
          <a:p>
            <a:r>
              <a:rPr lang="fr-FR" dirty="0"/>
              <a:t>Prise en charge multidisciplinaire centrés sur les besoins du patient </a:t>
            </a:r>
          </a:p>
          <a:p>
            <a:endParaRPr lang="fr-FR" dirty="0"/>
          </a:p>
        </p:txBody>
      </p:sp>
      <p:sp>
        <p:nvSpPr>
          <p:cNvPr id="5" name="Title 4">
            <a:extLst>
              <a:ext uri="{FF2B5EF4-FFF2-40B4-BE49-F238E27FC236}">
                <a16:creationId xmlns:a16="http://schemas.microsoft.com/office/drawing/2014/main" id="{95D09E7E-E374-06E4-66F0-02EE537B4C9E}"/>
              </a:ext>
            </a:extLst>
          </p:cNvPr>
          <p:cNvSpPr>
            <a:spLocks noGrp="1"/>
          </p:cNvSpPr>
          <p:nvPr>
            <p:ph type="title"/>
          </p:nvPr>
        </p:nvSpPr>
        <p:spPr>
          <a:xfrm>
            <a:off x="789709" y="208108"/>
            <a:ext cx="10515600" cy="1075748"/>
          </a:xfrm>
        </p:spPr>
        <p:txBody>
          <a:bodyPr/>
          <a:lstStyle/>
          <a:p>
            <a:pPr algn="ctr"/>
            <a:r>
              <a:rPr lang="fr-FR" dirty="0"/>
              <a:t>Problématique  </a:t>
            </a:r>
            <a:endParaRPr lang="en-US" dirty="0"/>
          </a:p>
        </p:txBody>
      </p:sp>
      <p:sp>
        <p:nvSpPr>
          <p:cNvPr id="2" name="TextBox 1">
            <a:extLst>
              <a:ext uri="{FF2B5EF4-FFF2-40B4-BE49-F238E27FC236}">
                <a16:creationId xmlns:a16="http://schemas.microsoft.com/office/drawing/2014/main" id="{902F5B9E-C05D-1C4E-29DA-28245FB04DFC}"/>
              </a:ext>
            </a:extLst>
          </p:cNvPr>
          <p:cNvSpPr txBox="1"/>
          <p:nvPr/>
        </p:nvSpPr>
        <p:spPr>
          <a:xfrm>
            <a:off x="120073" y="6176963"/>
            <a:ext cx="11927915" cy="461665"/>
          </a:xfrm>
          <a:prstGeom prst="rect">
            <a:avLst/>
          </a:prstGeom>
          <a:solidFill>
            <a:srgbClr val="2683C6"/>
          </a:solidFill>
        </p:spPr>
        <p:txBody>
          <a:bodyPr wrap="square" rtlCol="0">
            <a:spAutoFit/>
          </a:bodyPr>
          <a:lstStyle/>
          <a:p>
            <a:r>
              <a:rPr lang="fr-CA" sz="1200" dirty="0">
                <a:solidFill>
                  <a:schemeClr val="bg1"/>
                </a:solidFill>
              </a:rPr>
              <a:t>Estimations mondiales, régionales et nationales de la prévalence de la violence à l’égard des femmes exercée par un partenaire intime et estimations de la prévalence mondiale et régionale de la violence sexuelle exercée par d’autres que le partenaire, Groupe </a:t>
            </a:r>
            <a:r>
              <a:rPr lang="fr-CA" sz="1200" dirty="0" err="1">
                <a:solidFill>
                  <a:schemeClr val="bg1"/>
                </a:solidFill>
              </a:rPr>
              <a:t>interinstitutions</a:t>
            </a:r>
            <a:r>
              <a:rPr lang="fr-CA" sz="1200" dirty="0">
                <a:solidFill>
                  <a:schemeClr val="bg1"/>
                </a:solidFill>
              </a:rPr>
              <a:t> sur les estimations et les données relatives à la violence à l’égard des femmes (VAW-IAWGED)</a:t>
            </a:r>
          </a:p>
        </p:txBody>
      </p:sp>
      <p:pic>
        <p:nvPicPr>
          <p:cNvPr id="4" name="Image 5">
            <a:extLst>
              <a:ext uri="{FF2B5EF4-FFF2-40B4-BE49-F238E27FC236}">
                <a16:creationId xmlns:a16="http://schemas.microsoft.com/office/drawing/2014/main" id="{337FD254-C38D-EADE-4DE9-7AA300F2B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036" y="1810329"/>
            <a:ext cx="3990109" cy="3426690"/>
          </a:xfrm>
          <a:prstGeom prst="rect">
            <a:avLst/>
          </a:prstGeom>
        </p:spPr>
      </p:pic>
    </p:spTree>
    <p:extLst>
      <p:ext uri="{BB962C8B-B14F-4D97-AF65-F5344CB8AC3E}">
        <p14:creationId xmlns:p14="http://schemas.microsoft.com/office/powerpoint/2010/main" val="205491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D09E7E-E374-06E4-66F0-02EE537B4C9E}"/>
              </a:ext>
            </a:extLst>
          </p:cNvPr>
          <p:cNvSpPr>
            <a:spLocks noGrp="1"/>
          </p:cNvSpPr>
          <p:nvPr>
            <p:ph type="title"/>
          </p:nvPr>
        </p:nvSpPr>
        <p:spPr>
          <a:xfrm>
            <a:off x="838200" y="254289"/>
            <a:ext cx="10515600" cy="780184"/>
          </a:xfrm>
        </p:spPr>
        <p:txBody>
          <a:bodyPr/>
          <a:lstStyle/>
          <a:p>
            <a:pPr algn="ctr"/>
            <a:r>
              <a:rPr lang="fr-FR" dirty="0"/>
              <a:t>Définition </a:t>
            </a:r>
            <a:endParaRPr lang="en-US" dirty="0"/>
          </a:p>
        </p:txBody>
      </p:sp>
      <p:sp>
        <p:nvSpPr>
          <p:cNvPr id="3" name="Content Placeholder 2">
            <a:extLst>
              <a:ext uri="{FF2B5EF4-FFF2-40B4-BE49-F238E27FC236}">
                <a16:creationId xmlns:a16="http://schemas.microsoft.com/office/drawing/2014/main" id="{3D4C2438-9A9C-B85A-ED79-50E635294243}"/>
              </a:ext>
            </a:extLst>
          </p:cNvPr>
          <p:cNvSpPr>
            <a:spLocks noGrp="1"/>
          </p:cNvSpPr>
          <p:nvPr>
            <p:ph sz="half" idx="1"/>
          </p:nvPr>
        </p:nvSpPr>
        <p:spPr>
          <a:xfrm>
            <a:off x="295564" y="1690688"/>
            <a:ext cx="5585691" cy="4202112"/>
          </a:xfrm>
          <a:ln>
            <a:solidFill>
              <a:schemeClr val="tx1"/>
            </a:solidFill>
          </a:ln>
        </p:spPr>
        <p:txBody>
          <a:bodyPr>
            <a:normAutofit lnSpcReduction="10000"/>
          </a:bodyPr>
          <a:lstStyle/>
          <a:p>
            <a:pPr marL="0" indent="0" algn="just">
              <a:buNone/>
              <a:defRPr/>
            </a:pPr>
            <a:r>
              <a:rPr lang="fr-FR" dirty="0">
                <a:solidFill>
                  <a:srgbClr val="212529"/>
                </a:solidFill>
                <a:latin typeface="Open Sans" panose="020B0606030504020204" pitchFamily="34" charset="0"/>
              </a:rPr>
              <a:t>   </a:t>
            </a:r>
            <a:r>
              <a:rPr lang="fr-FR" b="1" dirty="0">
                <a:solidFill>
                  <a:srgbClr val="212529"/>
                </a:solidFill>
                <a:latin typeface="Open Sans" panose="020B0606030504020204" pitchFamily="34" charset="0"/>
              </a:rPr>
              <a:t>Abus sexuel </a:t>
            </a:r>
            <a:r>
              <a:rPr lang="fr-FR" dirty="0">
                <a:solidFill>
                  <a:srgbClr val="212529"/>
                </a:solidFill>
                <a:latin typeface="Open Sans" panose="020B0606030504020204" pitchFamily="34" charset="0"/>
              </a:rPr>
              <a:t>: </a:t>
            </a:r>
            <a:r>
              <a:rPr lang="fr-FR" dirty="0">
                <a:latin typeface="Calibri" pitchFamily="34" charset="0"/>
              </a:rPr>
              <a:t> </a:t>
            </a:r>
            <a:r>
              <a:rPr lang="fr-FR" dirty="0">
                <a:cs typeface="Arial" panose="020B0604020202020204" pitchFamily="34" charset="0"/>
              </a:rPr>
              <a:t>“Toute acte sexuel, tentative d’acte sexuel, avances ou commentaires sexuels non voulus; tout acte visant à exploiter la sexualité d’une personne en utilisant la coercition, des menaces de blessures ou la force physique, par tout personne, quelque soit sa relation avec la victime ou le contexte, y compris le domicile et les lieux de travail.”  </a:t>
            </a:r>
            <a:endParaRPr lang="fr-FR" dirty="0">
              <a:latin typeface="Calibri" pitchFamily="34" charset="0"/>
            </a:endParaRPr>
          </a:p>
        </p:txBody>
      </p:sp>
      <p:sp>
        <p:nvSpPr>
          <p:cNvPr id="2" name="Content Placeholder 1">
            <a:extLst>
              <a:ext uri="{FF2B5EF4-FFF2-40B4-BE49-F238E27FC236}">
                <a16:creationId xmlns:a16="http://schemas.microsoft.com/office/drawing/2014/main" id="{2380B8D6-EBC2-8D32-E3E9-A3A04EB9C76C}"/>
              </a:ext>
            </a:extLst>
          </p:cNvPr>
          <p:cNvSpPr>
            <a:spLocks noGrp="1"/>
          </p:cNvSpPr>
          <p:nvPr>
            <p:ph sz="half" idx="2"/>
          </p:nvPr>
        </p:nvSpPr>
        <p:spPr>
          <a:xfrm>
            <a:off x="6788726" y="1825626"/>
            <a:ext cx="5107710" cy="3743902"/>
          </a:xfrm>
          <a:ln>
            <a:solidFill>
              <a:schemeClr val="tx1"/>
            </a:solidFill>
          </a:ln>
        </p:spPr>
        <p:txBody>
          <a:bodyPr>
            <a:normAutofit lnSpcReduction="10000"/>
          </a:bodyPr>
          <a:lstStyle/>
          <a:p>
            <a:pPr>
              <a:buFont typeface="Wingdings" panose="05000000000000000000" pitchFamily="2" charset="2"/>
              <a:buChar char="ü"/>
            </a:pPr>
            <a:r>
              <a:rPr lang="fr-FR" dirty="0"/>
              <a:t> </a:t>
            </a:r>
            <a:r>
              <a:rPr lang="fr-FR" sz="2200" dirty="0"/>
              <a:t>agressions sexuelles </a:t>
            </a:r>
            <a:r>
              <a:rPr lang="fr-FR" sz="2200" b="1" dirty="0"/>
              <a:t>sans contact physique </a:t>
            </a:r>
            <a:r>
              <a:rPr lang="fr-FR" sz="2200" dirty="0"/>
              <a:t>(exhibitionnisme, voyeurisme, fabrication et visionnement de matériel pornographique) ;</a:t>
            </a:r>
          </a:p>
          <a:p>
            <a:pPr>
              <a:buFont typeface="Wingdings" panose="05000000000000000000" pitchFamily="2" charset="2"/>
              <a:buChar char="ü"/>
            </a:pPr>
            <a:r>
              <a:rPr lang="fr-FR" sz="2200" dirty="0"/>
              <a:t>agressions sexuelles </a:t>
            </a:r>
            <a:r>
              <a:rPr lang="fr-FR" sz="2200" b="1" dirty="0"/>
              <a:t>avec contact physique mais sans pénétration </a:t>
            </a:r>
            <a:r>
              <a:rPr lang="fr-FR" sz="2200" dirty="0"/>
              <a:t>(attouchements sur le corps et les organes génitaux, baisers, masturbation) </a:t>
            </a:r>
          </a:p>
          <a:p>
            <a:pPr>
              <a:buFont typeface="Wingdings" panose="05000000000000000000" pitchFamily="2" charset="2"/>
              <a:buChar char="ü"/>
            </a:pPr>
            <a:r>
              <a:rPr lang="fr-FR" sz="2200" dirty="0"/>
              <a:t> agressions sexuelles </a:t>
            </a:r>
            <a:r>
              <a:rPr lang="fr-FR" sz="2200" b="1" dirty="0"/>
              <a:t>avec pénétration </a:t>
            </a:r>
            <a:r>
              <a:rPr lang="fr-FR" sz="2200" dirty="0"/>
              <a:t>(pénétration anale, vaginale ou orale avec le pénis, les doigts ou un objet).</a:t>
            </a:r>
          </a:p>
          <a:p>
            <a:endParaRPr lang="en-US" dirty="0"/>
          </a:p>
        </p:txBody>
      </p:sp>
    </p:spTree>
    <p:extLst>
      <p:ext uri="{BB962C8B-B14F-4D97-AF65-F5344CB8AC3E}">
        <p14:creationId xmlns:p14="http://schemas.microsoft.com/office/powerpoint/2010/main" val="275909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3285CE-A4EA-AB60-F53E-EDF30967D3B1}"/>
              </a:ext>
            </a:extLst>
          </p:cNvPr>
          <p:cNvSpPr txBox="1"/>
          <p:nvPr/>
        </p:nvSpPr>
        <p:spPr>
          <a:xfrm>
            <a:off x="144011" y="6349017"/>
            <a:ext cx="11903977" cy="461665"/>
          </a:xfrm>
          <a:prstGeom prst="rect">
            <a:avLst/>
          </a:prstGeom>
          <a:solidFill>
            <a:srgbClr val="2683C6"/>
          </a:solidFill>
        </p:spPr>
        <p:txBody>
          <a:bodyPr wrap="square" rtlCol="0">
            <a:spAutoFit/>
          </a:bodyPr>
          <a:lstStyle/>
          <a:p>
            <a:r>
              <a:rPr lang="fr-CA" sz="1200" dirty="0">
                <a:solidFill>
                  <a:schemeClr val="bg1"/>
                </a:solidFill>
              </a:rPr>
              <a:t>Estimations mondiales, régionales et nationales de la prévalence de la violence à l’égard des femmes exercée par un partenaire intime et estimations de la prévalence mondiale et régionale de la violence sexuelle exercée par d’autres que le partenaire, Groupe </a:t>
            </a:r>
            <a:r>
              <a:rPr lang="fr-CA" sz="1200" dirty="0" err="1">
                <a:solidFill>
                  <a:schemeClr val="bg1"/>
                </a:solidFill>
              </a:rPr>
              <a:t>interinstitutions</a:t>
            </a:r>
            <a:r>
              <a:rPr lang="fr-CA" sz="1200" dirty="0">
                <a:solidFill>
                  <a:schemeClr val="bg1"/>
                </a:solidFill>
              </a:rPr>
              <a:t> sur les estimations et les données relatives à la violence à l’égard des femmes (VAW-IAWGED)</a:t>
            </a:r>
          </a:p>
        </p:txBody>
      </p:sp>
      <p:sp>
        <p:nvSpPr>
          <p:cNvPr id="6" name="Rectangle 5">
            <a:extLst>
              <a:ext uri="{FF2B5EF4-FFF2-40B4-BE49-F238E27FC236}">
                <a16:creationId xmlns:a16="http://schemas.microsoft.com/office/drawing/2014/main" id="{117E58C3-A7C6-4294-9808-2B537F400290}"/>
              </a:ext>
            </a:extLst>
          </p:cNvPr>
          <p:cNvSpPr txBox="1">
            <a:spLocks noChangeArrowheads="1"/>
          </p:cNvSpPr>
          <p:nvPr/>
        </p:nvSpPr>
        <p:spPr>
          <a:xfrm>
            <a:off x="838200" y="188206"/>
            <a:ext cx="10515600" cy="6415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4200" b="1" dirty="0" err="1">
                <a:solidFill>
                  <a:srgbClr val="002060"/>
                </a:solidFill>
                <a:latin typeface="+mn-lt"/>
              </a:rPr>
              <a:t>Ampleur</a:t>
            </a:r>
            <a:r>
              <a:rPr lang="en-CA" altLang="en-US" sz="4200" b="1" dirty="0">
                <a:solidFill>
                  <a:srgbClr val="002060"/>
                </a:solidFill>
                <a:latin typeface="+mn-lt"/>
              </a:rPr>
              <a:t> du </a:t>
            </a:r>
            <a:r>
              <a:rPr lang="en-CA" altLang="en-US" sz="4200" b="1" dirty="0" err="1">
                <a:solidFill>
                  <a:srgbClr val="002060"/>
                </a:solidFill>
                <a:latin typeface="+mn-lt"/>
              </a:rPr>
              <a:t>probleme</a:t>
            </a:r>
            <a:r>
              <a:rPr lang="en-CA" altLang="en-US" sz="4200" b="1" dirty="0">
                <a:solidFill>
                  <a:srgbClr val="002060"/>
                </a:solidFill>
                <a:latin typeface="+mn-lt"/>
              </a:rPr>
              <a:t> dans le monde  </a:t>
            </a:r>
            <a:endParaRPr lang="en-US" altLang="en-US" sz="4200" b="1" dirty="0">
              <a:solidFill>
                <a:srgbClr val="002060"/>
              </a:solidFill>
              <a:latin typeface="+mn-lt"/>
            </a:endParaRPr>
          </a:p>
        </p:txBody>
      </p:sp>
      <p:pic>
        <p:nvPicPr>
          <p:cNvPr id="5" name="Picture 4">
            <a:extLst>
              <a:ext uri="{FF2B5EF4-FFF2-40B4-BE49-F238E27FC236}">
                <a16:creationId xmlns:a16="http://schemas.microsoft.com/office/drawing/2014/main" id="{B2085237-F56F-4B31-9E08-A4B5C5864F04}"/>
              </a:ext>
            </a:extLst>
          </p:cNvPr>
          <p:cNvPicPr>
            <a:picLocks noChangeAspect="1"/>
          </p:cNvPicPr>
          <p:nvPr/>
        </p:nvPicPr>
        <p:blipFill>
          <a:blip r:embed="rId3"/>
          <a:stretch>
            <a:fillRect/>
          </a:stretch>
        </p:blipFill>
        <p:spPr>
          <a:xfrm>
            <a:off x="4387272" y="1597891"/>
            <a:ext cx="7804727" cy="4384223"/>
          </a:xfrm>
          <a:prstGeom prst="rect">
            <a:avLst/>
          </a:prstGeom>
        </p:spPr>
      </p:pic>
      <p:sp>
        <p:nvSpPr>
          <p:cNvPr id="8" name="TextBox 7">
            <a:extLst>
              <a:ext uri="{FF2B5EF4-FFF2-40B4-BE49-F238E27FC236}">
                <a16:creationId xmlns:a16="http://schemas.microsoft.com/office/drawing/2014/main" id="{1386B3B0-F934-4AC1-BCCB-5577426E7FA6}"/>
              </a:ext>
            </a:extLst>
          </p:cNvPr>
          <p:cNvSpPr txBox="1"/>
          <p:nvPr/>
        </p:nvSpPr>
        <p:spPr>
          <a:xfrm>
            <a:off x="7191680" y="5979685"/>
            <a:ext cx="4430263" cy="369332"/>
          </a:xfrm>
          <a:prstGeom prst="rect">
            <a:avLst/>
          </a:prstGeom>
          <a:noFill/>
        </p:spPr>
        <p:txBody>
          <a:bodyPr wrap="square">
            <a:spAutoFit/>
          </a:bodyPr>
          <a:lstStyle/>
          <a:p>
            <a:r>
              <a:rPr lang="fr-FR" dirty="0"/>
              <a:t>https://vaw-data.srhr.org/map</a:t>
            </a:r>
          </a:p>
        </p:txBody>
      </p:sp>
      <p:sp>
        <p:nvSpPr>
          <p:cNvPr id="9" name="TextBox 8">
            <a:extLst>
              <a:ext uri="{FF2B5EF4-FFF2-40B4-BE49-F238E27FC236}">
                <a16:creationId xmlns:a16="http://schemas.microsoft.com/office/drawing/2014/main" id="{90B28C48-7C71-4E7E-8921-799F104006AD}"/>
              </a:ext>
            </a:extLst>
          </p:cNvPr>
          <p:cNvSpPr txBox="1"/>
          <p:nvPr/>
        </p:nvSpPr>
        <p:spPr>
          <a:xfrm>
            <a:off x="223692" y="1973560"/>
            <a:ext cx="3858781" cy="132343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000" dirty="0"/>
              <a:t>Tous les pays </a:t>
            </a:r>
          </a:p>
          <a:p>
            <a:pPr marL="285750" indent="-285750">
              <a:buFont typeface="Arial" panose="020B0604020202020204" pitchFamily="34" charset="0"/>
              <a:buChar char="•"/>
            </a:pPr>
            <a:r>
              <a:rPr lang="en-US" sz="2000" dirty="0" err="1"/>
              <a:t>Toutes</a:t>
            </a:r>
            <a:r>
              <a:rPr lang="en-US" sz="2000" dirty="0"/>
              <a:t> les categories</a:t>
            </a:r>
          </a:p>
          <a:p>
            <a:pPr marL="285750" indent="-285750">
              <a:buFont typeface="Arial" panose="020B0604020202020204" pitchFamily="34" charset="0"/>
              <a:buChar char="•"/>
            </a:pPr>
            <a:r>
              <a:rPr lang="en-US" sz="2000" dirty="0"/>
              <a:t>Surtout en situation d’urgence  </a:t>
            </a:r>
            <a:r>
              <a:rPr lang="en-US" sz="2000" dirty="0" err="1"/>
              <a:t>humanitaire</a:t>
            </a:r>
            <a:r>
              <a:rPr lang="en-US" sz="2000" dirty="0"/>
              <a:t> </a:t>
            </a:r>
          </a:p>
        </p:txBody>
      </p:sp>
      <p:sp>
        <p:nvSpPr>
          <p:cNvPr id="4" name="TextBox 3">
            <a:extLst>
              <a:ext uri="{FF2B5EF4-FFF2-40B4-BE49-F238E27FC236}">
                <a16:creationId xmlns:a16="http://schemas.microsoft.com/office/drawing/2014/main" id="{50882728-56FB-A23E-ED1A-8CAF829E692E}"/>
              </a:ext>
            </a:extLst>
          </p:cNvPr>
          <p:cNvSpPr txBox="1"/>
          <p:nvPr/>
        </p:nvSpPr>
        <p:spPr>
          <a:xfrm>
            <a:off x="312881" y="4075848"/>
            <a:ext cx="3584863" cy="1631216"/>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fr-FR" sz="2000" dirty="0"/>
              <a:t>1 femme sur 3 dans le monde subira des violences sexuelles au cours de sa vie, </a:t>
            </a:r>
          </a:p>
          <a:p>
            <a:pPr marL="285750" indent="-285750">
              <a:buFont typeface="Arial" panose="020B0604020202020204" pitchFamily="34" charset="0"/>
              <a:buChar char="•"/>
            </a:pPr>
            <a:r>
              <a:rPr lang="fr-FR" sz="2000" dirty="0"/>
              <a:t>dont 7% ayant subi un viol ou une tentative de viol</a:t>
            </a:r>
            <a:endParaRPr lang="en-US" sz="2000" dirty="0"/>
          </a:p>
        </p:txBody>
      </p:sp>
    </p:spTree>
    <p:extLst>
      <p:ext uri="{BB962C8B-B14F-4D97-AF65-F5344CB8AC3E}">
        <p14:creationId xmlns:p14="http://schemas.microsoft.com/office/powerpoint/2010/main" val="92477934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927B56-9499-43BA-8A89-EDE9BEAA1704}"/>
              </a:ext>
            </a:extLst>
          </p:cNvPr>
          <p:cNvPicPr>
            <a:picLocks noChangeAspect="1"/>
          </p:cNvPicPr>
          <p:nvPr/>
        </p:nvPicPr>
        <p:blipFill>
          <a:blip r:embed="rId2"/>
          <a:stretch>
            <a:fillRect/>
          </a:stretch>
        </p:blipFill>
        <p:spPr>
          <a:xfrm>
            <a:off x="6421035" y="864108"/>
            <a:ext cx="5129784" cy="5129784"/>
          </a:xfrm>
          <a:prstGeom prst="rect">
            <a:avLst/>
          </a:prstGeom>
        </p:spPr>
      </p:pic>
      <p:pic>
        <p:nvPicPr>
          <p:cNvPr id="4" name="Content Placeholder 3">
            <a:extLst>
              <a:ext uri="{FF2B5EF4-FFF2-40B4-BE49-F238E27FC236}">
                <a16:creationId xmlns:a16="http://schemas.microsoft.com/office/drawing/2014/main" id="{223F090C-7C5C-43D8-A734-1FC4D5B2D21D}"/>
              </a:ext>
            </a:extLst>
          </p:cNvPr>
          <p:cNvPicPr>
            <a:picLocks noGrp="1" noChangeAspect="1"/>
          </p:cNvPicPr>
          <p:nvPr>
            <p:ph idx="4294967295"/>
          </p:nvPr>
        </p:nvPicPr>
        <p:blipFill>
          <a:blip r:embed="rId3"/>
          <a:stretch>
            <a:fillRect/>
          </a:stretch>
        </p:blipFill>
        <p:spPr>
          <a:xfrm>
            <a:off x="641180" y="864108"/>
            <a:ext cx="5129784" cy="5129784"/>
          </a:xfrm>
          <a:prstGeom prst="rect">
            <a:avLst/>
          </a:prstGeom>
        </p:spPr>
      </p:pic>
      <p:sp>
        <p:nvSpPr>
          <p:cNvPr id="7" name="Rectangle 5">
            <a:extLst>
              <a:ext uri="{FF2B5EF4-FFF2-40B4-BE49-F238E27FC236}">
                <a16:creationId xmlns:a16="http://schemas.microsoft.com/office/drawing/2014/main" id="{8F2FBA25-44D4-4A24-8F23-2EF32D372451}"/>
              </a:ext>
            </a:extLst>
          </p:cNvPr>
          <p:cNvSpPr txBox="1">
            <a:spLocks noChangeArrowheads="1"/>
          </p:cNvSpPr>
          <p:nvPr/>
        </p:nvSpPr>
        <p:spPr>
          <a:xfrm>
            <a:off x="838200" y="131056"/>
            <a:ext cx="10515600" cy="6415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4200" b="1" dirty="0" err="1">
                <a:solidFill>
                  <a:srgbClr val="002060"/>
                </a:solidFill>
                <a:latin typeface="+mn-lt"/>
              </a:rPr>
              <a:t>Ampleur</a:t>
            </a:r>
            <a:r>
              <a:rPr lang="en-CA" altLang="en-US" sz="4200" b="1" dirty="0">
                <a:solidFill>
                  <a:srgbClr val="002060"/>
                </a:solidFill>
                <a:latin typeface="+mn-lt"/>
              </a:rPr>
              <a:t> du </a:t>
            </a:r>
            <a:r>
              <a:rPr lang="en-CA" altLang="en-US" sz="4200" b="1" dirty="0" err="1">
                <a:solidFill>
                  <a:srgbClr val="002060"/>
                </a:solidFill>
                <a:latin typeface="+mn-lt"/>
              </a:rPr>
              <a:t>probleme</a:t>
            </a:r>
            <a:r>
              <a:rPr lang="en-CA" altLang="en-US" sz="4200" b="1" dirty="0">
                <a:solidFill>
                  <a:srgbClr val="002060"/>
                </a:solidFill>
                <a:latin typeface="+mn-lt"/>
              </a:rPr>
              <a:t> en Afrique  </a:t>
            </a:r>
            <a:endParaRPr lang="en-US" altLang="en-US" sz="4200" b="1" dirty="0">
              <a:solidFill>
                <a:srgbClr val="002060"/>
              </a:solidFill>
              <a:latin typeface="+mn-lt"/>
            </a:endParaRPr>
          </a:p>
        </p:txBody>
      </p:sp>
    </p:spTree>
    <p:extLst>
      <p:ext uri="{BB962C8B-B14F-4D97-AF65-F5344CB8AC3E}">
        <p14:creationId xmlns:p14="http://schemas.microsoft.com/office/powerpoint/2010/main" val="134918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09EB4-842D-41A8-8CD6-6C1FA8707023}"/>
              </a:ext>
            </a:extLst>
          </p:cNvPr>
          <p:cNvPicPr>
            <a:picLocks noChangeAspect="1"/>
          </p:cNvPicPr>
          <p:nvPr/>
        </p:nvPicPr>
        <p:blipFill>
          <a:blip r:embed="rId3"/>
          <a:stretch>
            <a:fillRect/>
          </a:stretch>
        </p:blipFill>
        <p:spPr>
          <a:xfrm>
            <a:off x="79156" y="1135116"/>
            <a:ext cx="11639878" cy="5076498"/>
          </a:xfrm>
          <a:prstGeom prst="rect">
            <a:avLst/>
          </a:prstGeom>
        </p:spPr>
      </p:pic>
      <p:sp>
        <p:nvSpPr>
          <p:cNvPr id="5" name="TextBox 4">
            <a:extLst>
              <a:ext uri="{FF2B5EF4-FFF2-40B4-BE49-F238E27FC236}">
                <a16:creationId xmlns:a16="http://schemas.microsoft.com/office/drawing/2014/main" id="{71D3DEDC-F3B8-40D5-B391-A4ADB9B87544}"/>
              </a:ext>
            </a:extLst>
          </p:cNvPr>
          <p:cNvSpPr txBox="1"/>
          <p:nvPr/>
        </p:nvSpPr>
        <p:spPr>
          <a:xfrm>
            <a:off x="168166" y="5892773"/>
            <a:ext cx="3689131" cy="261610"/>
          </a:xfrm>
          <a:prstGeom prst="rect">
            <a:avLst/>
          </a:prstGeom>
          <a:noFill/>
        </p:spPr>
        <p:txBody>
          <a:bodyPr wrap="square">
            <a:spAutoFit/>
          </a:bodyPr>
          <a:lstStyle/>
          <a:p>
            <a:r>
              <a:rPr lang="fr-FR" sz="1100" b="1" i="1" dirty="0"/>
              <a:t>Enquête démographique et de santé (EDS) (2018)</a:t>
            </a:r>
          </a:p>
        </p:txBody>
      </p:sp>
      <p:sp>
        <p:nvSpPr>
          <p:cNvPr id="7" name="TextBox 6">
            <a:extLst>
              <a:ext uri="{FF2B5EF4-FFF2-40B4-BE49-F238E27FC236}">
                <a16:creationId xmlns:a16="http://schemas.microsoft.com/office/drawing/2014/main" id="{35F0A67A-74ED-4FC4-8B2B-D649AE3A9386}"/>
              </a:ext>
            </a:extLst>
          </p:cNvPr>
          <p:cNvSpPr txBox="1"/>
          <p:nvPr/>
        </p:nvSpPr>
        <p:spPr>
          <a:xfrm>
            <a:off x="1145628" y="6453352"/>
            <a:ext cx="10573406" cy="261610"/>
          </a:xfrm>
          <a:prstGeom prst="rect">
            <a:avLst/>
          </a:prstGeom>
          <a:solidFill>
            <a:schemeClr val="accent1">
              <a:lumMod val="20000"/>
              <a:lumOff val="80000"/>
            </a:schemeClr>
          </a:solidFill>
        </p:spPr>
        <p:txBody>
          <a:bodyPr wrap="square">
            <a:spAutoFit/>
          </a:bodyPr>
          <a:lstStyle/>
          <a:p>
            <a:r>
              <a:rPr lang="fr-FR" sz="1100" dirty="0"/>
              <a:t>https://vaw-data.srhr.org/data?chart1%5Bviolence_time%5D=lifetime&amp;chart1%5Bviolence_type%5D=ipv&amp;chart1%5Bage_group%5D=15_49&amp;chart1%5Bcountries%5D%5B%5D=SEN</a:t>
            </a:r>
          </a:p>
        </p:txBody>
      </p:sp>
      <p:sp>
        <p:nvSpPr>
          <p:cNvPr id="9" name="Rectangle 5">
            <a:extLst>
              <a:ext uri="{FF2B5EF4-FFF2-40B4-BE49-F238E27FC236}">
                <a16:creationId xmlns:a16="http://schemas.microsoft.com/office/drawing/2014/main" id="{BF891F37-4DA1-46A4-8CD2-23923A982A2B}"/>
              </a:ext>
            </a:extLst>
          </p:cNvPr>
          <p:cNvSpPr txBox="1">
            <a:spLocks noChangeArrowheads="1"/>
          </p:cNvSpPr>
          <p:nvPr/>
        </p:nvSpPr>
        <p:spPr>
          <a:xfrm>
            <a:off x="838200" y="188206"/>
            <a:ext cx="10515600" cy="6415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sz="4200" b="1" dirty="0" err="1">
                <a:solidFill>
                  <a:srgbClr val="002060"/>
                </a:solidFill>
                <a:latin typeface="+mn-lt"/>
              </a:rPr>
              <a:t>Ampleur</a:t>
            </a:r>
            <a:r>
              <a:rPr lang="en-CA" altLang="en-US" sz="4200" b="1" dirty="0">
                <a:solidFill>
                  <a:srgbClr val="002060"/>
                </a:solidFill>
                <a:latin typeface="+mn-lt"/>
              </a:rPr>
              <a:t> du </a:t>
            </a:r>
            <a:r>
              <a:rPr lang="en-CA" altLang="en-US" sz="4200" b="1" dirty="0" err="1">
                <a:solidFill>
                  <a:srgbClr val="002060"/>
                </a:solidFill>
                <a:latin typeface="+mn-lt"/>
              </a:rPr>
              <a:t>probleme</a:t>
            </a:r>
            <a:r>
              <a:rPr lang="en-CA" altLang="en-US" sz="4200" b="1" dirty="0">
                <a:solidFill>
                  <a:srgbClr val="002060"/>
                </a:solidFill>
                <a:latin typeface="+mn-lt"/>
              </a:rPr>
              <a:t> au Senegal </a:t>
            </a:r>
            <a:endParaRPr lang="en-US" altLang="en-US" sz="4200" b="1" dirty="0">
              <a:solidFill>
                <a:srgbClr val="002060"/>
              </a:solidFill>
              <a:latin typeface="+mn-lt"/>
            </a:endParaRPr>
          </a:p>
        </p:txBody>
      </p:sp>
    </p:spTree>
    <p:extLst>
      <p:ext uri="{BB962C8B-B14F-4D97-AF65-F5344CB8AC3E}">
        <p14:creationId xmlns:p14="http://schemas.microsoft.com/office/powerpoint/2010/main" val="389804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87513" y="1233256"/>
            <a:ext cx="8828087" cy="2438400"/>
          </a:xfrm>
          <a:prstGeom prst="roundRect">
            <a:avLst/>
          </a:prstGeom>
          <a:solidFill>
            <a:srgbClr val="25AC4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600" dirty="0"/>
          </a:p>
        </p:txBody>
      </p:sp>
      <p:sp>
        <p:nvSpPr>
          <p:cNvPr id="8" name="Rounded Rectangle 7"/>
          <p:cNvSpPr/>
          <p:nvPr/>
        </p:nvSpPr>
        <p:spPr>
          <a:xfrm>
            <a:off x="1668616" y="3570170"/>
            <a:ext cx="4596059" cy="3117288"/>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p>
        </p:txBody>
      </p:sp>
      <p:sp>
        <p:nvSpPr>
          <p:cNvPr id="9" name="Rounded Rectangle 8"/>
          <p:cNvSpPr/>
          <p:nvPr/>
        </p:nvSpPr>
        <p:spPr>
          <a:xfrm>
            <a:off x="6320193" y="3590014"/>
            <a:ext cx="4232029" cy="3097444"/>
          </a:xfrm>
          <a:prstGeom prst="roundRect">
            <a:avLst/>
          </a:prstGeom>
          <a:solidFill>
            <a:srgbClr val="D02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p>
        </p:txBody>
      </p:sp>
      <p:sp>
        <p:nvSpPr>
          <p:cNvPr id="2" name="Title 1"/>
          <p:cNvSpPr>
            <a:spLocks noGrp="1"/>
          </p:cNvSpPr>
          <p:nvPr>
            <p:ph type="title"/>
          </p:nvPr>
        </p:nvSpPr>
        <p:spPr>
          <a:xfrm>
            <a:off x="888923" y="71150"/>
            <a:ext cx="10515600" cy="754745"/>
          </a:xfrm>
        </p:spPr>
        <p:txBody>
          <a:bodyPr>
            <a:noAutofit/>
          </a:bodyPr>
          <a:lstStyle/>
          <a:p>
            <a:pPr algn="ctr"/>
            <a:br>
              <a:rPr lang="fr-CA" dirty="0"/>
            </a:br>
            <a:r>
              <a:rPr lang="fr-CA" sz="3600" b="1" dirty="0">
                <a:solidFill>
                  <a:srgbClr val="002060"/>
                </a:solidFill>
                <a:latin typeface="+mn-lt"/>
              </a:rPr>
              <a:t>Conséquences des VBG sur la santé</a:t>
            </a:r>
            <a:br>
              <a:rPr lang="fr-CA" dirty="0"/>
            </a:br>
            <a:endParaRPr lang="fr-FR" sz="3400" dirty="0">
              <a:solidFill>
                <a:schemeClr val="accent6"/>
              </a:solidFill>
            </a:endParaRPr>
          </a:p>
        </p:txBody>
      </p:sp>
      <p:sp>
        <p:nvSpPr>
          <p:cNvPr id="3" name="Rounded Rectangle 2"/>
          <p:cNvSpPr/>
          <p:nvPr/>
        </p:nvSpPr>
        <p:spPr>
          <a:xfrm>
            <a:off x="1789114" y="1363034"/>
            <a:ext cx="8612187" cy="2032397"/>
          </a:xfrm>
          <a:prstGeom prst="round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100"/>
              </a:spcBef>
            </a:pPr>
            <a:r>
              <a:rPr lang="fr-FR" sz="2800" b="1" dirty="0">
                <a:solidFill>
                  <a:srgbClr val="000000"/>
                </a:solidFill>
                <a:latin typeface="Segoe Condensed" panose="020B0606040200020203" pitchFamily="34" charset="0"/>
              </a:rPr>
              <a:t>Physique</a:t>
            </a:r>
          </a:p>
          <a:p>
            <a:pPr marL="1339850">
              <a:spcBef>
                <a:spcPts val="100"/>
              </a:spcBef>
            </a:pPr>
            <a:r>
              <a:rPr lang="fr-FR" sz="2000" dirty="0">
                <a:solidFill>
                  <a:srgbClr val="000000"/>
                </a:solidFill>
                <a:latin typeface="Segoe Condensed" panose="020B0606040200020203" pitchFamily="34" charset="0"/>
              </a:rPr>
              <a:t>Blessures physiques			</a:t>
            </a:r>
            <a:r>
              <a:rPr lang="fr-FR" sz="2000" b="1" dirty="0">
                <a:solidFill>
                  <a:srgbClr val="000000"/>
                </a:solidFill>
                <a:latin typeface="Segoe Condensed" panose="020B0606040200020203" pitchFamily="34" charset="0"/>
              </a:rPr>
              <a:t>VIH et IST  </a:t>
            </a:r>
            <a:r>
              <a:rPr lang="fr-FR" sz="2000" b="1" dirty="0">
                <a:solidFill>
                  <a:srgbClr val="FF0000"/>
                </a:solidFill>
                <a:latin typeface="Segoe Condensed" panose="020B0606040200020203" pitchFamily="34" charset="0"/>
              </a:rPr>
              <a:t>Infection à VPV </a:t>
            </a:r>
          </a:p>
          <a:p>
            <a:pPr marL="1339850">
              <a:spcBef>
                <a:spcPts val="100"/>
              </a:spcBef>
            </a:pPr>
            <a:r>
              <a:rPr lang="fr-FR" sz="2000" dirty="0">
                <a:solidFill>
                  <a:srgbClr val="000000"/>
                </a:solidFill>
                <a:latin typeface="Segoe Condensed" panose="020B0606040200020203" pitchFamily="34" charset="0"/>
              </a:rPr>
              <a:t>Fistule				Grossesse non désirée</a:t>
            </a:r>
          </a:p>
          <a:p>
            <a:pPr marL="1339850">
              <a:spcBef>
                <a:spcPts val="100"/>
              </a:spcBef>
            </a:pPr>
            <a:r>
              <a:rPr lang="fr-FR" sz="2000" dirty="0">
                <a:solidFill>
                  <a:srgbClr val="000000"/>
                </a:solidFill>
                <a:latin typeface="Segoe Condensed" panose="020B0606040200020203" pitchFamily="34" charset="0"/>
              </a:rPr>
              <a:t>Avortement non sécurisé			Complications de la grossesse</a:t>
            </a:r>
          </a:p>
          <a:p>
            <a:pPr marL="1339850">
              <a:spcBef>
                <a:spcPts val="100"/>
              </a:spcBef>
            </a:pPr>
            <a:r>
              <a:rPr lang="fr-FR" sz="2000" dirty="0">
                <a:solidFill>
                  <a:srgbClr val="000000"/>
                </a:solidFill>
                <a:latin typeface="Segoe Condensed" panose="020B0606040200020203" pitchFamily="34" charset="0"/>
              </a:rPr>
              <a:t>Difficultés à l’accouchement		Décès</a:t>
            </a:r>
          </a:p>
        </p:txBody>
      </p:sp>
      <p:sp>
        <p:nvSpPr>
          <p:cNvPr id="4" name="Rounded Rectangle 3"/>
          <p:cNvSpPr/>
          <p:nvPr/>
        </p:nvSpPr>
        <p:spPr>
          <a:xfrm>
            <a:off x="1786570" y="3825419"/>
            <a:ext cx="4360153" cy="2708275"/>
          </a:xfrm>
          <a:prstGeom prst="round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100"/>
              </a:spcBef>
            </a:pPr>
            <a:r>
              <a:rPr lang="fr-FR" sz="2800" b="1" dirty="0">
                <a:solidFill>
                  <a:srgbClr val="000000"/>
                </a:solidFill>
                <a:latin typeface="Segoe Condensed" panose="020B0606040200020203" pitchFamily="34" charset="0"/>
              </a:rPr>
              <a:t>Psychologique/émotionnelle</a:t>
            </a:r>
          </a:p>
          <a:p>
            <a:pPr>
              <a:spcBef>
                <a:spcPts val="100"/>
              </a:spcBef>
            </a:pPr>
            <a:r>
              <a:rPr lang="fr-FR" sz="2000" dirty="0">
                <a:solidFill>
                  <a:srgbClr val="000000"/>
                </a:solidFill>
                <a:latin typeface="Segoe Condensed" panose="020B0606040200020203" pitchFamily="34" charset="0"/>
              </a:rPr>
              <a:t>Stress post-traumatique	Peur</a:t>
            </a:r>
            <a:r>
              <a:rPr lang="en-US" sz="2000" dirty="0">
                <a:solidFill>
                  <a:srgbClr val="000000"/>
                </a:solidFill>
                <a:latin typeface="Segoe Condensed" panose="020B0606040200020203" pitchFamily="34" charset="0"/>
              </a:rPr>
              <a:t>	</a:t>
            </a:r>
          </a:p>
          <a:p>
            <a:pPr>
              <a:spcBef>
                <a:spcPts val="100"/>
              </a:spcBef>
            </a:pPr>
            <a:r>
              <a:rPr lang="fr-FR" sz="2000" dirty="0">
                <a:solidFill>
                  <a:srgbClr val="000000"/>
                </a:solidFill>
                <a:latin typeface="Segoe Condensed" panose="020B0606040200020203" pitchFamily="34" charset="0"/>
              </a:rPr>
              <a:t>Dépression		Colère</a:t>
            </a:r>
          </a:p>
          <a:p>
            <a:pPr>
              <a:spcBef>
                <a:spcPts val="100"/>
              </a:spcBef>
            </a:pPr>
            <a:r>
              <a:rPr lang="fr-FR" sz="2000" dirty="0">
                <a:solidFill>
                  <a:srgbClr val="000000"/>
                </a:solidFill>
                <a:latin typeface="Segoe Condensed" panose="020B0606040200020203" pitchFamily="34" charset="0"/>
              </a:rPr>
              <a:t>Anxiété</a:t>
            </a:r>
            <a:r>
              <a:rPr lang="en-US" sz="2000" dirty="0">
                <a:solidFill>
                  <a:srgbClr val="000000"/>
                </a:solidFill>
                <a:latin typeface="Segoe Condensed" panose="020B0606040200020203" pitchFamily="34" charset="0"/>
              </a:rPr>
              <a:t>			</a:t>
            </a:r>
            <a:r>
              <a:rPr lang="fr-FR" sz="2000" dirty="0">
                <a:solidFill>
                  <a:srgbClr val="000000"/>
                </a:solidFill>
                <a:latin typeface="Segoe Condensed" panose="020B0606040200020203" pitchFamily="34" charset="0"/>
              </a:rPr>
              <a:t>Honte</a:t>
            </a:r>
          </a:p>
          <a:p>
            <a:pPr>
              <a:spcBef>
                <a:spcPts val="100"/>
              </a:spcBef>
            </a:pPr>
            <a:r>
              <a:rPr lang="fr-FR" sz="2000" dirty="0">
                <a:solidFill>
                  <a:srgbClr val="000000"/>
                </a:solidFill>
                <a:latin typeface="Segoe Condensed" panose="020B0606040200020203" pitchFamily="34" charset="0"/>
              </a:rPr>
              <a:t>Faible estime de soi	</a:t>
            </a:r>
            <a:r>
              <a:rPr lang="en-US" sz="2000" dirty="0">
                <a:solidFill>
                  <a:srgbClr val="000000"/>
                </a:solidFill>
                <a:latin typeface="Segoe Condensed" panose="020B0606040200020203" pitchFamily="34" charset="0"/>
              </a:rPr>
              <a:t>	</a:t>
            </a:r>
            <a:r>
              <a:rPr lang="fr-FR" sz="2000" dirty="0">
                <a:solidFill>
                  <a:srgbClr val="000000"/>
                </a:solidFill>
                <a:latin typeface="Segoe Condensed" panose="020B0606040200020203" pitchFamily="34" charset="0"/>
              </a:rPr>
              <a:t>Culpabilité Maladie mentale	   	Idées noires</a:t>
            </a:r>
          </a:p>
          <a:p>
            <a:pPr>
              <a:spcBef>
                <a:spcPts val="100"/>
              </a:spcBef>
            </a:pPr>
            <a:r>
              <a:rPr lang="fr-FR" sz="2000" dirty="0">
                <a:solidFill>
                  <a:srgbClr val="000000"/>
                </a:solidFill>
                <a:latin typeface="Segoe Condensed" panose="020B0606040200020203" pitchFamily="34" charset="0"/>
              </a:rPr>
              <a:t>Tentatives de suicide 	Suicide</a:t>
            </a:r>
          </a:p>
        </p:txBody>
      </p:sp>
      <p:sp>
        <p:nvSpPr>
          <p:cNvPr id="6" name="Rounded Rectangle 5"/>
          <p:cNvSpPr/>
          <p:nvPr/>
        </p:nvSpPr>
        <p:spPr>
          <a:xfrm>
            <a:off x="6491335" y="3715227"/>
            <a:ext cx="4024265" cy="2847019"/>
          </a:xfrm>
          <a:prstGeom prst="round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100"/>
              </a:spcBef>
            </a:pPr>
            <a:r>
              <a:rPr lang="fr-FR" sz="2800" b="1" dirty="0">
                <a:solidFill>
                  <a:srgbClr val="000000"/>
                </a:solidFill>
                <a:latin typeface="Segoe Condensed" panose="020B0606040200020203" pitchFamily="34" charset="0"/>
              </a:rPr>
              <a:t>Sociales</a:t>
            </a:r>
          </a:p>
          <a:p>
            <a:pPr algn="ctr">
              <a:spcBef>
                <a:spcPts val="100"/>
              </a:spcBef>
            </a:pPr>
            <a:r>
              <a:rPr lang="fr-FR" sz="2000" dirty="0">
                <a:solidFill>
                  <a:srgbClr val="000000"/>
                </a:solidFill>
                <a:latin typeface="Segoe Condensed" panose="020B0606040200020203" pitchFamily="34" charset="0"/>
              </a:rPr>
              <a:t>Honte pour la survivante</a:t>
            </a:r>
          </a:p>
          <a:p>
            <a:pPr algn="ctr">
              <a:spcBef>
                <a:spcPts val="100"/>
              </a:spcBef>
            </a:pPr>
            <a:r>
              <a:rPr lang="fr-FR" sz="2000" dirty="0">
                <a:solidFill>
                  <a:srgbClr val="000000"/>
                </a:solidFill>
                <a:latin typeface="Segoe Condensed" panose="020B0606040200020203" pitchFamily="34" charset="0"/>
              </a:rPr>
              <a:t>Stigmatisation sociale</a:t>
            </a:r>
          </a:p>
          <a:p>
            <a:pPr algn="ctr">
              <a:spcBef>
                <a:spcPts val="100"/>
              </a:spcBef>
            </a:pPr>
            <a:r>
              <a:rPr lang="fr-FR" sz="2000" dirty="0">
                <a:solidFill>
                  <a:srgbClr val="000000"/>
                </a:solidFill>
                <a:latin typeface="Segoe Condensed" panose="020B0606040200020203" pitchFamily="34" charset="0"/>
              </a:rPr>
              <a:t>Rejet social et isolement</a:t>
            </a:r>
          </a:p>
          <a:p>
            <a:pPr algn="ctr">
              <a:spcBef>
                <a:spcPts val="100"/>
              </a:spcBef>
            </a:pPr>
            <a:r>
              <a:rPr lang="fr-FR" sz="2000" dirty="0">
                <a:solidFill>
                  <a:srgbClr val="000000"/>
                </a:solidFill>
                <a:latin typeface="Segoe Condensed" panose="020B0606040200020203" pitchFamily="34" charset="0"/>
              </a:rPr>
              <a:t>Rejet par le partenaire et/ou la famille</a:t>
            </a:r>
          </a:p>
          <a:p>
            <a:pPr algn="ctr">
              <a:spcBef>
                <a:spcPts val="100"/>
              </a:spcBef>
            </a:pPr>
            <a:r>
              <a:rPr lang="fr-FR" sz="2000" dirty="0">
                <a:solidFill>
                  <a:srgbClr val="000000"/>
                </a:solidFill>
                <a:latin typeface="Segoe Condensed" panose="020B0606040200020203" pitchFamily="34" charset="0"/>
              </a:rPr>
              <a:t>Perte de la capacité de fonctionner dans la communauté</a:t>
            </a:r>
          </a:p>
        </p:txBody>
      </p:sp>
    </p:spTree>
    <p:extLst>
      <p:ext uri="{BB962C8B-B14F-4D97-AF65-F5344CB8AC3E}">
        <p14:creationId xmlns:p14="http://schemas.microsoft.com/office/powerpoint/2010/main" val="23199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46439"/>
          </a:xfrm>
        </p:spPr>
        <p:txBody>
          <a:bodyPr/>
          <a:lstStyle/>
          <a:p>
            <a:pPr algn="ctr"/>
            <a:r>
              <a:rPr lang="fr-SN" b="1" dirty="0"/>
              <a:t>Fardeau de HPV dans le monde </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2259" y="2262909"/>
            <a:ext cx="7121480" cy="4114324"/>
          </a:xfrm>
        </p:spPr>
      </p:pic>
      <p:pic>
        <p:nvPicPr>
          <p:cNvPr id="3" name="Picture 2">
            <a:extLst>
              <a:ext uri="{FF2B5EF4-FFF2-40B4-BE49-F238E27FC236}">
                <a16:creationId xmlns:a16="http://schemas.microsoft.com/office/drawing/2014/main" id="{7D496E36-A366-B302-5942-ECC6CBF08DBF}"/>
              </a:ext>
            </a:extLst>
          </p:cNvPr>
          <p:cNvPicPr>
            <a:picLocks noChangeAspect="1"/>
          </p:cNvPicPr>
          <p:nvPr/>
        </p:nvPicPr>
        <p:blipFill>
          <a:blip r:embed="rId3"/>
          <a:stretch>
            <a:fillRect/>
          </a:stretch>
        </p:blipFill>
        <p:spPr>
          <a:xfrm>
            <a:off x="8136293" y="2355273"/>
            <a:ext cx="3944733" cy="4021961"/>
          </a:xfrm>
          <a:prstGeom prst="rect">
            <a:avLst/>
          </a:prstGeom>
        </p:spPr>
      </p:pic>
      <p:sp>
        <p:nvSpPr>
          <p:cNvPr id="6" name="TextBox 5">
            <a:extLst>
              <a:ext uri="{FF2B5EF4-FFF2-40B4-BE49-F238E27FC236}">
                <a16:creationId xmlns:a16="http://schemas.microsoft.com/office/drawing/2014/main" id="{F4472B6B-1277-B7A3-B78A-A4F6CB35BEBB}"/>
              </a:ext>
            </a:extLst>
          </p:cNvPr>
          <p:cNvSpPr txBox="1"/>
          <p:nvPr/>
        </p:nvSpPr>
        <p:spPr>
          <a:xfrm>
            <a:off x="2216727" y="4013261"/>
            <a:ext cx="4664364" cy="400110"/>
          </a:xfrm>
          <a:prstGeom prst="rect">
            <a:avLst/>
          </a:prstGeom>
          <a:noFill/>
        </p:spPr>
        <p:txBody>
          <a:bodyPr wrap="square">
            <a:spAutoFit/>
          </a:bodyPr>
          <a:lstStyle/>
          <a:p>
            <a:r>
              <a:rPr lang="fr-FR" sz="2000" b="1" dirty="0"/>
              <a:t>Prévalence mondiale environs de 11,7%</a:t>
            </a:r>
          </a:p>
        </p:txBody>
      </p:sp>
      <p:sp>
        <p:nvSpPr>
          <p:cNvPr id="8" name="TextBox 7">
            <a:extLst>
              <a:ext uri="{FF2B5EF4-FFF2-40B4-BE49-F238E27FC236}">
                <a16:creationId xmlns:a16="http://schemas.microsoft.com/office/drawing/2014/main" id="{E1074CA3-B40A-30DD-2B74-F0DAFA300EC4}"/>
              </a:ext>
            </a:extLst>
          </p:cNvPr>
          <p:cNvSpPr txBox="1"/>
          <p:nvPr/>
        </p:nvSpPr>
        <p:spPr>
          <a:xfrm>
            <a:off x="581742" y="6163723"/>
            <a:ext cx="6299349" cy="646331"/>
          </a:xfrm>
          <a:prstGeom prst="rect">
            <a:avLst/>
          </a:prstGeom>
          <a:noFill/>
          <a:ln>
            <a:solidFill>
              <a:srgbClr val="FF0000"/>
            </a:solidFill>
          </a:ln>
        </p:spPr>
        <p:txBody>
          <a:bodyPr wrap="square" rtlCol="0">
            <a:spAutoFit/>
          </a:bodyPr>
          <a:lstStyle/>
          <a:p>
            <a:r>
              <a:rPr lang="fr-FR" b="1" dirty="0">
                <a:solidFill>
                  <a:schemeClr val="accent1">
                    <a:lumMod val="75000"/>
                  </a:schemeClr>
                </a:solidFill>
              </a:rPr>
              <a:t>+ élevée chez les  PVVIH, les MSM, les victimes d’abus sexuel,                                         les coinfectés  par d’autres IST, sous immunosuppresseurs  </a:t>
            </a:r>
            <a:endParaRPr lang="en-US" b="1" dirty="0">
              <a:solidFill>
                <a:schemeClr val="accent1">
                  <a:lumMod val="75000"/>
                </a:schemeClr>
              </a:solidFill>
            </a:endParaRPr>
          </a:p>
        </p:txBody>
      </p:sp>
    </p:spTree>
    <p:extLst>
      <p:ext uri="{BB962C8B-B14F-4D97-AF65-F5344CB8AC3E}">
        <p14:creationId xmlns:p14="http://schemas.microsoft.com/office/powerpoint/2010/main" val="232801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E55C-2405-1487-F607-61A06E6D0C10}"/>
              </a:ext>
            </a:extLst>
          </p:cNvPr>
          <p:cNvSpPr>
            <a:spLocks noGrp="1"/>
          </p:cNvSpPr>
          <p:nvPr>
            <p:ph type="title"/>
          </p:nvPr>
        </p:nvSpPr>
        <p:spPr>
          <a:xfrm>
            <a:off x="1357746" y="106507"/>
            <a:ext cx="9633528" cy="1325563"/>
          </a:xfrm>
        </p:spPr>
        <p:txBody>
          <a:bodyPr>
            <a:normAutofit/>
          </a:bodyPr>
          <a:lstStyle/>
          <a:p>
            <a:r>
              <a:rPr lang="fr-FR" dirty="0"/>
              <a:t>Pas de lien direct de cause à effet entre les abus sexuels et l'infection par le VPH</a:t>
            </a:r>
            <a:endParaRPr lang="en-US" dirty="0"/>
          </a:p>
        </p:txBody>
      </p:sp>
      <p:sp>
        <p:nvSpPr>
          <p:cNvPr id="3" name="Content Placeholder 2">
            <a:extLst>
              <a:ext uri="{FF2B5EF4-FFF2-40B4-BE49-F238E27FC236}">
                <a16:creationId xmlns:a16="http://schemas.microsoft.com/office/drawing/2014/main" id="{C28B5976-455B-54B4-21CF-ADCC40C3E2C0}"/>
              </a:ext>
            </a:extLst>
          </p:cNvPr>
          <p:cNvSpPr>
            <a:spLocks noGrp="1"/>
          </p:cNvSpPr>
          <p:nvPr>
            <p:ph idx="1"/>
          </p:nvPr>
        </p:nvSpPr>
        <p:spPr>
          <a:xfrm>
            <a:off x="406399" y="2069667"/>
            <a:ext cx="4054765" cy="2718666"/>
          </a:xfrm>
        </p:spPr>
        <p:txBody>
          <a:bodyPr/>
          <a:lstStyle/>
          <a:p>
            <a:r>
              <a:rPr lang="fr-FR" dirty="0"/>
              <a:t>Statut HPV du partenaire </a:t>
            </a:r>
          </a:p>
          <a:p>
            <a:r>
              <a:rPr lang="fr-FR" dirty="0"/>
              <a:t>Nombre de partenaire sexuel  </a:t>
            </a:r>
          </a:p>
          <a:p>
            <a:r>
              <a:rPr lang="fr-FR" dirty="0"/>
              <a:t>Utilisation de préservatif</a:t>
            </a:r>
          </a:p>
          <a:p>
            <a:r>
              <a:rPr lang="fr-FR" dirty="0"/>
              <a:t> Age du patient </a:t>
            </a:r>
          </a:p>
          <a:p>
            <a:endParaRPr lang="fr-FR" dirty="0"/>
          </a:p>
          <a:p>
            <a:endParaRPr lang="en-US" dirty="0"/>
          </a:p>
        </p:txBody>
      </p:sp>
      <p:pic>
        <p:nvPicPr>
          <p:cNvPr id="4" name="Espace réservé du contenu 3">
            <a:extLst>
              <a:ext uri="{FF2B5EF4-FFF2-40B4-BE49-F238E27FC236}">
                <a16:creationId xmlns:a16="http://schemas.microsoft.com/office/drawing/2014/main" id="{CE79372B-8E32-4D06-C859-5F734AA75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592" y="1825625"/>
            <a:ext cx="6335009" cy="3810532"/>
          </a:xfrm>
          <a:prstGeom prst="rect">
            <a:avLst/>
          </a:prstGeom>
        </p:spPr>
      </p:pic>
      <p:sp>
        <p:nvSpPr>
          <p:cNvPr id="6" name="TextBox 5">
            <a:extLst>
              <a:ext uri="{FF2B5EF4-FFF2-40B4-BE49-F238E27FC236}">
                <a16:creationId xmlns:a16="http://schemas.microsoft.com/office/drawing/2014/main" id="{0CD40D6F-7B7B-C760-F9B8-572673F06E3C}"/>
              </a:ext>
            </a:extLst>
          </p:cNvPr>
          <p:cNvSpPr txBox="1"/>
          <p:nvPr/>
        </p:nvSpPr>
        <p:spPr>
          <a:xfrm>
            <a:off x="1357746" y="5874345"/>
            <a:ext cx="8626764" cy="646331"/>
          </a:xfrm>
          <a:prstGeom prst="rect">
            <a:avLst/>
          </a:prstGeom>
          <a:noFill/>
          <a:ln>
            <a:solidFill>
              <a:srgbClr val="0070C0"/>
            </a:solidFill>
          </a:ln>
        </p:spPr>
        <p:txBody>
          <a:bodyPr wrap="square">
            <a:spAutoFit/>
          </a:bodyPr>
          <a:lstStyle/>
          <a:p>
            <a:pPr marL="285750" indent="-285750">
              <a:buFont typeface="Arial" panose="020B0604020202020204" pitchFamily="34" charset="0"/>
              <a:buChar char="•"/>
            </a:pPr>
            <a:r>
              <a:rPr lang="fr-FR" dirty="0"/>
              <a:t>la grande majorité des personnes sexuellement actives finissent par contracter une infection à VPH, indépendamment des antécédents d'abus  </a:t>
            </a:r>
            <a:r>
              <a:rPr lang="fr-FR" b="1" dirty="0"/>
              <a:t>« Obligatoire »</a:t>
            </a:r>
            <a:endParaRPr lang="en-US" b="1" dirty="0"/>
          </a:p>
        </p:txBody>
      </p:sp>
      <p:sp>
        <p:nvSpPr>
          <p:cNvPr id="7" name="TextBox 6">
            <a:extLst>
              <a:ext uri="{FF2B5EF4-FFF2-40B4-BE49-F238E27FC236}">
                <a16:creationId xmlns:a16="http://schemas.microsoft.com/office/drawing/2014/main" id="{61FA3E63-45D9-F457-20C0-7F954316D981}"/>
              </a:ext>
            </a:extLst>
          </p:cNvPr>
          <p:cNvSpPr txBox="1"/>
          <p:nvPr/>
        </p:nvSpPr>
        <p:spPr>
          <a:xfrm>
            <a:off x="10197513" y="6029712"/>
            <a:ext cx="1273481" cy="369332"/>
          </a:xfrm>
          <a:prstGeom prst="rect">
            <a:avLst/>
          </a:prstGeom>
          <a:solidFill>
            <a:schemeClr val="accent4">
              <a:lumMod val="40000"/>
              <a:lumOff val="60000"/>
            </a:schemeClr>
          </a:solidFill>
          <a:ln>
            <a:solidFill>
              <a:schemeClr val="accent4"/>
            </a:solidFill>
          </a:ln>
        </p:spPr>
        <p:txBody>
          <a:bodyPr wrap="square" rtlCol="0">
            <a:spAutoFit/>
          </a:bodyPr>
          <a:lstStyle/>
          <a:p>
            <a:r>
              <a:rPr lang="fr-FR" b="1" dirty="0"/>
              <a:t>30 à 60%</a:t>
            </a:r>
            <a:endParaRPr lang="en-US" b="1" dirty="0"/>
          </a:p>
        </p:txBody>
      </p:sp>
    </p:spTree>
    <p:extLst>
      <p:ext uri="{BB962C8B-B14F-4D97-AF65-F5344CB8AC3E}">
        <p14:creationId xmlns:p14="http://schemas.microsoft.com/office/powerpoint/2010/main" val="2297516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TotalTime>
  <Words>1857</Words>
  <Application>Microsoft Office PowerPoint</Application>
  <PresentationFormat>Widescreen</PresentationFormat>
  <Paragraphs>144</Paragraphs>
  <Slides>18</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Calibri</vt:lpstr>
      <vt:lpstr>Calibri Light</vt:lpstr>
      <vt:lpstr>Cambria</vt:lpstr>
      <vt:lpstr>Open Sans</vt:lpstr>
      <vt:lpstr>OTNEJMQuadraat</vt:lpstr>
      <vt:lpstr>OTNEJMScalaSansLF</vt:lpstr>
      <vt:lpstr>Segoe Condensed</vt:lpstr>
      <vt:lpstr>Source Serif Pro</vt:lpstr>
      <vt:lpstr>Times New Roman</vt:lpstr>
      <vt:lpstr>Wingdings</vt:lpstr>
      <vt:lpstr>Office Theme</vt:lpstr>
      <vt:lpstr>ABUS SEXUEL ET PAPILLOMAVIRUS</vt:lpstr>
      <vt:lpstr>Problématique  </vt:lpstr>
      <vt:lpstr>Définition </vt:lpstr>
      <vt:lpstr>PowerPoint Presentation</vt:lpstr>
      <vt:lpstr>PowerPoint Presentation</vt:lpstr>
      <vt:lpstr>PowerPoint Presentation</vt:lpstr>
      <vt:lpstr> Conséquences des VBG sur la santé </vt:lpstr>
      <vt:lpstr>Fardeau de HPV dans le monde </vt:lpstr>
      <vt:lpstr>Pas de lien direct de cause à effet entre les abus sexuels et l'infection par le VPH</vt:lpstr>
      <vt:lpstr>Modes de transmission du HPV </vt:lpstr>
      <vt:lpstr>PowerPoint Presentation</vt:lpstr>
      <vt:lpstr>Découverte de condylome chez un enfant ?</vt:lpstr>
      <vt:lpstr>Prise en charge classique  </vt:lpstr>
      <vt:lpstr>Un vaccin contre le VPH à 9 valences contre l'infection et la néoplasie intraépithéliale chez la femme Auteurs : Elmar A. Joura , MD , Anna R. Giuliano , Ph.D. , Ole-Erik Iversen , MD , Céline Bouchard , MD , Constance Mao , MD , Jesper Mehlsen , MD , Edson D. Moreira , Jr., MD, Yuen Ngan , MD, Lone Kjeld Petersen , MD, Eduardo Lazcano-Ponce , MD, Punee Pitisuttithum , MD, Jaime Alberto Restrepo , MD, Gavin Stuart , MD, Linn Woelber , MD, Yuh Cheng Yang , MD, Jack Cuzick , Ph.D., Suzanne M. Garland , MD, Warner Huh , MD, Susanne K. Kjaer , MD, Oliver M. Bautista , Ph.D., Ivan SF Chan , Ph.D., Joshua Chen , Ph.D., Richard Gesser , MD, Erin Moeller , MPH, Michael Ritter​​, Scott Vuocolo , Ph.D., et Alain Luxembourg , MD, Ph.D., pour l'étude sur le vaccin à large spectre contre le VPH  Publié le 19 février 2015 N Anglais J Med 2015 ; 372 : 711 - 723   DOI : 10.1056/NEJMoa1405044 VOL. 372 NON.  </vt:lpstr>
      <vt:lpstr>PowerPoint Presentation</vt:lpstr>
      <vt:lpstr>PowerPoint Presentation</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DIENG, Ousmane</dc:creator>
  <cp:lastModifiedBy>DIENG, Ousmane</cp:lastModifiedBy>
  <cp:revision>51</cp:revision>
  <dcterms:created xsi:type="dcterms:W3CDTF">2023-11-11T21:22:37Z</dcterms:created>
  <dcterms:modified xsi:type="dcterms:W3CDTF">2024-05-25T09:37:01Z</dcterms:modified>
</cp:coreProperties>
</file>