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519" r:id="rId3"/>
    <p:sldId id="257" r:id="rId4"/>
    <p:sldId id="1211" r:id="rId5"/>
    <p:sldId id="1209" r:id="rId6"/>
    <p:sldId id="1212" r:id="rId7"/>
    <p:sldId id="1210" r:id="rId8"/>
    <p:sldId id="1213" r:id="rId9"/>
    <p:sldId id="562" r:id="rId10"/>
    <p:sldId id="525" r:id="rId11"/>
    <p:sldId id="1201" r:id="rId12"/>
    <p:sldId id="258" r:id="rId13"/>
    <p:sldId id="1225" r:id="rId14"/>
    <p:sldId id="345" r:id="rId15"/>
    <p:sldId id="1214" r:id="rId16"/>
    <p:sldId id="279" r:id="rId17"/>
    <p:sldId id="332" r:id="rId18"/>
    <p:sldId id="339" r:id="rId19"/>
    <p:sldId id="276" r:id="rId20"/>
    <p:sldId id="1221" r:id="rId21"/>
    <p:sldId id="273" r:id="rId22"/>
    <p:sldId id="290" r:id="rId23"/>
    <p:sldId id="291" r:id="rId24"/>
    <p:sldId id="292" r:id="rId25"/>
    <p:sldId id="368" r:id="rId26"/>
    <p:sldId id="283" r:id="rId27"/>
    <p:sldId id="1222" r:id="rId28"/>
    <p:sldId id="342" r:id="rId29"/>
    <p:sldId id="1204" r:id="rId30"/>
    <p:sldId id="1224" r:id="rId31"/>
    <p:sldId id="1226" r:id="rId32"/>
    <p:sldId id="522" r:id="rId33"/>
    <p:sldId id="260" r:id="rId34"/>
    <p:sldId id="308" r:id="rId35"/>
    <p:sldId id="602" r:id="rId36"/>
    <p:sldId id="1216" r:id="rId37"/>
    <p:sldId id="265" r:id="rId38"/>
    <p:sldId id="267" r:id="rId39"/>
    <p:sldId id="393" r:id="rId40"/>
    <p:sldId id="1215" r:id="rId41"/>
    <p:sldId id="541" r:id="rId42"/>
    <p:sldId id="327" r:id="rId43"/>
    <p:sldId id="1230" r:id="rId44"/>
    <p:sldId id="413" r:id="rId45"/>
    <p:sldId id="1231" r:id="rId46"/>
    <p:sldId id="415" r:id="rId47"/>
    <p:sldId id="295" r:id="rId48"/>
    <p:sldId id="294" r:id="rId49"/>
    <p:sldId id="334" r:id="rId50"/>
    <p:sldId id="271" r:id="rId51"/>
    <p:sldId id="384" r:id="rId52"/>
    <p:sldId id="338" r:id="rId53"/>
    <p:sldId id="1232" r:id="rId54"/>
    <p:sldId id="346" r:id="rId55"/>
    <p:sldId id="1233" r:id="rId56"/>
    <p:sldId id="545" r:id="rId57"/>
    <p:sldId id="544" r:id="rId58"/>
    <p:sldId id="554" r:id="rId59"/>
    <p:sldId id="549" r:id="rId60"/>
    <p:sldId id="551" r:id="rId61"/>
    <p:sldId id="556" r:id="rId62"/>
    <p:sldId id="364" r:id="rId63"/>
    <p:sldId id="557" r:id="rId64"/>
    <p:sldId id="488" r:id="rId65"/>
    <p:sldId id="1227"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2"/>
    <p:restoredTop sz="95846"/>
  </p:normalViewPr>
  <p:slideViewPr>
    <p:cSldViewPr snapToGrid="0" snapToObjects="1">
      <p:cViewPr varScale="1">
        <p:scale>
          <a:sx n="69" d="100"/>
          <a:sy n="69" d="100"/>
        </p:scale>
        <p:origin x="492" y="52"/>
      </p:cViewPr>
      <p:guideLst/>
    </p:cSldViewPr>
  </p:slideViewPr>
  <p:notesTextViewPr>
    <p:cViewPr>
      <p:scale>
        <a:sx n="1" d="1"/>
        <a:sy n="1" d="1"/>
      </p:scale>
      <p:origin x="0" y="0"/>
    </p:cViewPr>
  </p:notesTextViewPr>
  <p:sorterViewPr>
    <p:cViewPr>
      <p:scale>
        <a:sx n="114" d="100"/>
        <a:sy n="11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oleObject" Target="file:///E:\Th&#232;se%20CATHY%20CISSE\Analyse%20HPV%2017092011(2).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U1052NB\dcohen\Desktop\Final%20Analysis%20Serum%20Sample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chemeClr val="accent6">
                  <a:lumMod val="40000"/>
                  <a:lumOff val="60000"/>
                </a:schemeClr>
              </a:solidFill>
            </c:spPr>
            <c:extLst>
              <c:ext xmlns:c16="http://schemas.microsoft.com/office/drawing/2014/chart" uri="{C3380CC4-5D6E-409C-BE32-E72D297353CC}">
                <c16:uniqueId val="{00000001-8EAA-E145-BC8C-19500EA41B84}"/>
              </c:ext>
            </c:extLst>
          </c:dPt>
          <c:dPt>
            <c:idx val="1"/>
            <c:invertIfNegative val="0"/>
            <c:bubble3D val="0"/>
            <c:spPr>
              <a:solidFill>
                <a:schemeClr val="accent6">
                  <a:lumMod val="75000"/>
                </a:schemeClr>
              </a:solidFill>
            </c:spPr>
            <c:extLst>
              <c:ext xmlns:c16="http://schemas.microsoft.com/office/drawing/2014/chart" uri="{C3380CC4-5D6E-409C-BE32-E72D297353CC}">
                <c16:uniqueId val="{00000003-8EAA-E145-BC8C-19500EA41B84}"/>
              </c:ext>
            </c:extLst>
          </c:dPt>
          <c:dPt>
            <c:idx val="2"/>
            <c:invertIfNegative val="0"/>
            <c:bubble3D val="0"/>
            <c:spPr>
              <a:solidFill>
                <a:schemeClr val="accent5">
                  <a:lumMod val="40000"/>
                  <a:lumOff val="60000"/>
                </a:schemeClr>
              </a:solidFill>
            </c:spPr>
            <c:extLst>
              <c:ext xmlns:c16="http://schemas.microsoft.com/office/drawing/2014/chart" uri="{C3380CC4-5D6E-409C-BE32-E72D297353CC}">
                <c16:uniqueId val="{00000005-8EAA-E145-BC8C-19500EA41B84}"/>
              </c:ext>
            </c:extLst>
          </c:dPt>
          <c:dPt>
            <c:idx val="3"/>
            <c:invertIfNegative val="0"/>
            <c:bubble3D val="0"/>
            <c:spPr>
              <a:solidFill>
                <a:schemeClr val="accent5">
                  <a:lumMod val="75000"/>
                </a:schemeClr>
              </a:solidFill>
            </c:spPr>
            <c:extLst>
              <c:ext xmlns:c16="http://schemas.microsoft.com/office/drawing/2014/chart" uri="{C3380CC4-5D6E-409C-BE32-E72D297353CC}">
                <c16:uniqueId val="{00000007-8EAA-E145-BC8C-19500EA41B84}"/>
              </c:ext>
            </c:extLst>
          </c:dPt>
          <c:dPt>
            <c:idx val="4"/>
            <c:invertIfNegative val="0"/>
            <c:bubble3D val="0"/>
            <c:spPr>
              <a:solidFill>
                <a:schemeClr val="accent2">
                  <a:lumMod val="60000"/>
                  <a:lumOff val="40000"/>
                </a:schemeClr>
              </a:solidFill>
            </c:spPr>
            <c:extLst>
              <c:ext xmlns:c16="http://schemas.microsoft.com/office/drawing/2014/chart" uri="{C3380CC4-5D6E-409C-BE32-E72D297353CC}">
                <c16:uniqueId val="{00000009-8EAA-E145-BC8C-19500EA41B84}"/>
              </c:ext>
            </c:extLst>
          </c:dPt>
          <c:dPt>
            <c:idx val="5"/>
            <c:invertIfNegative val="0"/>
            <c:bubble3D val="0"/>
            <c:spPr>
              <a:solidFill>
                <a:schemeClr val="accent3">
                  <a:lumMod val="40000"/>
                  <a:lumOff val="60000"/>
                </a:schemeClr>
              </a:solidFill>
            </c:spPr>
            <c:extLst>
              <c:ext xmlns:c16="http://schemas.microsoft.com/office/drawing/2014/chart" uri="{C3380CC4-5D6E-409C-BE32-E72D297353CC}">
                <c16:uniqueId val="{0000000B-8EAA-E145-BC8C-19500EA41B84}"/>
              </c:ext>
            </c:extLst>
          </c:dPt>
          <c:dPt>
            <c:idx val="6"/>
            <c:invertIfNegative val="0"/>
            <c:bubble3D val="0"/>
            <c:spPr>
              <a:solidFill>
                <a:schemeClr val="accent3">
                  <a:lumMod val="75000"/>
                </a:schemeClr>
              </a:solidFill>
            </c:spPr>
            <c:extLst>
              <c:ext xmlns:c16="http://schemas.microsoft.com/office/drawing/2014/chart" uri="{C3380CC4-5D6E-409C-BE32-E72D297353CC}">
                <c16:uniqueId val="{0000000D-8EAA-E145-BC8C-19500EA41B84}"/>
              </c:ext>
            </c:extLst>
          </c:dPt>
          <c:dPt>
            <c:idx val="7"/>
            <c:invertIfNegative val="0"/>
            <c:bubble3D val="0"/>
            <c:spPr>
              <a:solidFill>
                <a:schemeClr val="bg2">
                  <a:lumMod val="50000"/>
                </a:schemeClr>
              </a:solidFill>
            </c:spPr>
            <c:extLst>
              <c:ext xmlns:c16="http://schemas.microsoft.com/office/drawing/2014/chart" uri="{C3380CC4-5D6E-409C-BE32-E72D297353CC}">
                <c16:uniqueId val="{0000000F-8EAA-E145-BC8C-19500EA41B84}"/>
              </c:ext>
            </c:extLst>
          </c:dPt>
          <c:dLbls>
            <c:spPr>
              <a:noFill/>
              <a:ln>
                <a:noFill/>
              </a:ln>
              <a:effectLst/>
            </c:spPr>
            <c:txPr>
              <a:bodyPr/>
              <a:lstStyle/>
              <a:p>
                <a:pPr>
                  <a:defRPr sz="1800"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Feuil3!$A$1:$A$9</c:f>
              <c:strCache>
                <c:ptCount val="9"/>
                <c:pt idx="0">
                  <c:v>2 HPV</c:v>
                </c:pt>
                <c:pt idx="1">
                  <c:v>3 HPV</c:v>
                </c:pt>
                <c:pt idx="2">
                  <c:v>4 HPV</c:v>
                </c:pt>
                <c:pt idx="3">
                  <c:v>5 HPV</c:v>
                </c:pt>
                <c:pt idx="4">
                  <c:v>6 HPV</c:v>
                </c:pt>
                <c:pt idx="5">
                  <c:v>7 HPV</c:v>
                </c:pt>
                <c:pt idx="6">
                  <c:v>8 HPV</c:v>
                </c:pt>
                <c:pt idx="7">
                  <c:v>10 HPV</c:v>
                </c:pt>
                <c:pt idx="8">
                  <c:v>11 HPV</c:v>
                </c:pt>
              </c:strCache>
            </c:strRef>
          </c:cat>
          <c:val>
            <c:numRef>
              <c:f>Feuil3!$B$1:$B$9</c:f>
              <c:numCache>
                <c:formatCode>General</c:formatCode>
                <c:ptCount val="9"/>
                <c:pt idx="0">
                  <c:v>35</c:v>
                </c:pt>
                <c:pt idx="1">
                  <c:v>35</c:v>
                </c:pt>
                <c:pt idx="2">
                  <c:v>9</c:v>
                </c:pt>
                <c:pt idx="3">
                  <c:v>14</c:v>
                </c:pt>
                <c:pt idx="4">
                  <c:v>3</c:v>
                </c:pt>
                <c:pt idx="5">
                  <c:v>3</c:v>
                </c:pt>
                <c:pt idx="6">
                  <c:v>4</c:v>
                </c:pt>
                <c:pt idx="7">
                  <c:v>2</c:v>
                </c:pt>
                <c:pt idx="8">
                  <c:v>1</c:v>
                </c:pt>
              </c:numCache>
            </c:numRef>
          </c:val>
          <c:extLst>
            <c:ext xmlns:c16="http://schemas.microsoft.com/office/drawing/2014/chart" uri="{C3380CC4-5D6E-409C-BE32-E72D297353CC}">
              <c16:uniqueId val="{00000010-8EAA-E145-BC8C-19500EA41B84}"/>
            </c:ext>
          </c:extLst>
        </c:ser>
        <c:dLbls>
          <c:showLegendKey val="0"/>
          <c:showVal val="0"/>
          <c:showCatName val="0"/>
          <c:showSerName val="0"/>
          <c:showPercent val="0"/>
          <c:showBubbleSize val="0"/>
        </c:dLbls>
        <c:gapWidth val="150"/>
        <c:shape val="cylinder"/>
        <c:axId val="-2117698136"/>
        <c:axId val="-2117684376"/>
        <c:axId val="0"/>
      </c:bar3DChart>
      <c:catAx>
        <c:axId val="-2117698136"/>
        <c:scaling>
          <c:orientation val="minMax"/>
        </c:scaling>
        <c:delete val="0"/>
        <c:axPos val="b"/>
        <c:numFmt formatCode="General" sourceLinked="0"/>
        <c:majorTickMark val="out"/>
        <c:minorTickMark val="none"/>
        <c:tickLblPos val="nextTo"/>
        <c:txPr>
          <a:bodyPr/>
          <a:lstStyle/>
          <a:p>
            <a:pPr>
              <a:defRPr sz="1200"/>
            </a:pPr>
            <a:endParaRPr lang="fr-FR"/>
          </a:p>
        </c:txPr>
        <c:crossAx val="-2117684376"/>
        <c:crosses val="autoZero"/>
        <c:auto val="1"/>
        <c:lblAlgn val="ctr"/>
        <c:lblOffset val="100"/>
        <c:noMultiLvlLbl val="0"/>
      </c:catAx>
      <c:valAx>
        <c:axId val="-2117684376"/>
        <c:scaling>
          <c:orientation val="minMax"/>
        </c:scaling>
        <c:delete val="0"/>
        <c:axPos val="l"/>
        <c:numFmt formatCode="General" sourceLinked="1"/>
        <c:majorTickMark val="out"/>
        <c:minorTickMark val="none"/>
        <c:tickLblPos val="nextTo"/>
        <c:crossAx val="-2117698136"/>
        <c:crosses val="autoZero"/>
        <c:crossBetween val="between"/>
      </c:valAx>
    </c:plotArea>
    <c:legend>
      <c:legendPos val="r"/>
      <c:layout>
        <c:manualLayout>
          <c:xMode val="edge"/>
          <c:yMode val="edge"/>
          <c:x val="0.87178684691599895"/>
          <c:y val="3.7315761211717202E-2"/>
          <c:w val="0.11641887137665401"/>
          <c:h val="0.92841350961004299"/>
        </c:manualLayout>
      </c:layout>
      <c:overlay val="0"/>
      <c:txPr>
        <a:bodyPr/>
        <a:lstStyle/>
        <a:p>
          <a:pPr>
            <a:defRPr sz="1600"/>
          </a:pPr>
          <a:endParaRPr lang="fr-FR"/>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Feuil1!$R$3</c:f>
              <c:strCache>
                <c:ptCount val="1"/>
                <c:pt idx="0">
                  <c:v>HBV PreS2 Mutants</c:v>
                </c:pt>
              </c:strCache>
            </c:strRef>
          </c:tx>
          <c:spPr>
            <a:solidFill>
              <a:schemeClr val="accent1"/>
            </a:solidFill>
            <a:ln>
              <a:noFill/>
            </a:ln>
            <a:effectLst/>
          </c:spPr>
          <c:invertIfNegative val="0"/>
          <c:dPt>
            <c:idx val="0"/>
            <c:invertIfNegative val="0"/>
            <c:bubble3D val="0"/>
            <c:spPr>
              <a:solidFill>
                <a:schemeClr val="bg2">
                  <a:lumMod val="90000"/>
                </a:schemeClr>
              </a:solidFill>
              <a:ln>
                <a:noFill/>
              </a:ln>
              <a:effectLst/>
            </c:spPr>
            <c:extLst>
              <c:ext xmlns:c16="http://schemas.microsoft.com/office/drawing/2014/chart" uri="{C3380CC4-5D6E-409C-BE32-E72D297353CC}">
                <c16:uniqueId val="{00000000-A939-964B-A93F-0FA238B8CE7D}"/>
              </c:ext>
            </c:extLst>
          </c:dPt>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1-A939-964B-A93F-0FA238B8CE7D}"/>
              </c:ext>
            </c:extLst>
          </c:dPt>
          <c:dPt>
            <c:idx val="2"/>
            <c:invertIfNegative val="0"/>
            <c:bubble3D val="0"/>
            <c:spPr>
              <a:solidFill>
                <a:schemeClr val="tx1">
                  <a:lumMod val="95000"/>
                  <a:lumOff val="5000"/>
                </a:schemeClr>
              </a:solidFill>
              <a:ln>
                <a:noFill/>
              </a:ln>
              <a:effectLst/>
            </c:spPr>
            <c:extLst>
              <c:ext xmlns:c16="http://schemas.microsoft.com/office/drawing/2014/chart" uri="{C3380CC4-5D6E-409C-BE32-E72D297353CC}">
                <c16:uniqueId val="{00000002-A939-964B-A93F-0FA238B8CE7D}"/>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Feuil1!$Q$4:$Q$6</c:f>
              <c:strCache>
                <c:ptCount val="3"/>
                <c:pt idx="0">
                  <c:v>Chronic Carriers</c:v>
                </c:pt>
                <c:pt idx="1">
                  <c:v>Liver Cirrhosis</c:v>
                </c:pt>
                <c:pt idx="2">
                  <c:v>Hepatocellular Carcinoma</c:v>
                </c:pt>
              </c:strCache>
            </c:strRef>
          </c:cat>
          <c:val>
            <c:numRef>
              <c:f>Feuil1!$R$4:$R$6</c:f>
              <c:numCache>
                <c:formatCode>0%</c:formatCode>
                <c:ptCount val="3"/>
                <c:pt idx="0">
                  <c:v>0.30801687763713109</c:v>
                </c:pt>
                <c:pt idx="1">
                  <c:v>0.3809523809523811</c:v>
                </c:pt>
                <c:pt idx="2">
                  <c:v>0.51351351351351404</c:v>
                </c:pt>
              </c:numCache>
            </c:numRef>
          </c:val>
          <c:extLst>
            <c:ext xmlns:c16="http://schemas.microsoft.com/office/drawing/2014/chart" uri="{C3380CC4-5D6E-409C-BE32-E72D297353CC}">
              <c16:uniqueId val="{00000003-A939-964B-A93F-0FA238B8CE7D}"/>
            </c:ext>
          </c:extLst>
        </c:ser>
        <c:dLbls>
          <c:showLegendKey val="0"/>
          <c:showVal val="1"/>
          <c:showCatName val="0"/>
          <c:showSerName val="0"/>
          <c:showPercent val="0"/>
          <c:showBubbleSize val="0"/>
        </c:dLbls>
        <c:gapWidth val="219"/>
        <c:overlap val="-27"/>
        <c:axId val="141836608"/>
        <c:axId val="141834256"/>
      </c:barChart>
      <c:catAx>
        <c:axId val="14183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41834256"/>
        <c:crosses val="autoZero"/>
        <c:auto val="1"/>
        <c:lblAlgn val="ctr"/>
        <c:lblOffset val="100"/>
        <c:noMultiLvlLbl val="0"/>
      </c:catAx>
      <c:valAx>
        <c:axId val="141834256"/>
        <c:scaling>
          <c:orientation val="minMax"/>
        </c:scaling>
        <c:delete val="1"/>
        <c:axPos val="l"/>
        <c:numFmt formatCode="0%" sourceLinked="1"/>
        <c:majorTickMark val="none"/>
        <c:minorTickMark val="none"/>
        <c:tickLblPos val="nextTo"/>
        <c:crossAx val="141836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59077-A6B5-BA41-A19A-CF6D2EEF7DA4}" type="datetimeFigureOut">
              <a:rPr lang="fr-FR" smtClean="0"/>
              <a:t>27/05/2024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27B7D-CF1A-2A40-AA23-7A61E08DFC46}" type="slidenum">
              <a:rPr lang="fr-FR" smtClean="0"/>
              <a:t>‹N°›</a:t>
            </a:fld>
            <a:endParaRPr lang="fr-FR"/>
          </a:p>
        </p:txBody>
      </p:sp>
    </p:spTree>
    <p:extLst>
      <p:ext uri="{BB962C8B-B14F-4D97-AF65-F5344CB8AC3E}">
        <p14:creationId xmlns:p14="http://schemas.microsoft.com/office/powerpoint/2010/main" val="2816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a:extLst>
              <a:ext uri="{FF2B5EF4-FFF2-40B4-BE49-F238E27FC236}">
                <a16:creationId xmlns:a16="http://schemas.microsoft.com/office/drawing/2014/main" id="{EB17F1C6-B65A-8143-AC4B-64ED345EA8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Espace réservé des notes 2">
            <a:extLst>
              <a:ext uri="{FF2B5EF4-FFF2-40B4-BE49-F238E27FC236}">
                <a16:creationId xmlns:a16="http://schemas.microsoft.com/office/drawing/2014/main" id="{AA0E5ACB-0AA6-9048-BFE4-CC9B48B84F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6627" name="Espace réservé du numéro de diapositive 3">
            <a:extLst>
              <a:ext uri="{FF2B5EF4-FFF2-40B4-BE49-F238E27FC236}">
                <a16:creationId xmlns:a16="http://schemas.microsoft.com/office/drawing/2014/main" id="{7CEC2F15-52BE-4240-ADAD-ECC021C2BF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886B03F-9D8A-2441-8D87-5DC679F11AD5}" type="slidenum">
              <a:rPr lang="fr-FR" altLang="fr-FR" smtClean="0">
                <a:latin typeface="Calibri" panose="020F0502020204030204" pitchFamily="34" charset="0"/>
              </a:rPr>
              <a:pPr/>
              <a:t>14</a:t>
            </a:fld>
            <a:endParaRPr lang="fr-FR" altLang="fr-FR">
              <a:latin typeface="Calibri" panose="020F0502020204030204" pitchFamily="34" charset="0"/>
            </a:endParaRPr>
          </a:p>
        </p:txBody>
      </p:sp>
    </p:spTree>
    <p:extLst>
      <p:ext uri="{BB962C8B-B14F-4D97-AF65-F5344CB8AC3E}">
        <p14:creationId xmlns:p14="http://schemas.microsoft.com/office/powerpoint/2010/main" val="1370244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laceholder 2">
            <a:extLst>
              <a:ext uri="{FF2B5EF4-FFF2-40B4-BE49-F238E27FC236}">
                <a16:creationId xmlns:a16="http://schemas.microsoft.com/office/drawing/2014/main" id="{D199CB70-AAA2-B742-8CC8-ED0954E32DB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Placeholder 3">
            <a:extLst>
              <a:ext uri="{FF2B5EF4-FFF2-40B4-BE49-F238E27FC236}">
                <a16:creationId xmlns:a16="http://schemas.microsoft.com/office/drawing/2014/main" id="{3DFA23D6-A7AF-CC47-8D30-758ADF3DF0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ea typeface="ＭＳ Ｐゴシック" panose="020B0600070205080204" pitchFamily="34" charset="-128"/>
            </a:endParaRPr>
          </a:p>
        </p:txBody>
      </p:sp>
    </p:spTree>
    <p:extLst>
      <p:ext uri="{BB962C8B-B14F-4D97-AF65-F5344CB8AC3E}">
        <p14:creationId xmlns:p14="http://schemas.microsoft.com/office/powerpoint/2010/main" val="2498383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48353B5-AB73-3249-9658-8EA868AE0B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8DE763A-627D-2242-9AF8-4D60346E1BE4}" type="slidenum">
              <a:rPr lang="fr-FR" altLang="fr-FR" smtClean="0"/>
              <a:pPr>
                <a:spcBef>
                  <a:spcPct val="0"/>
                </a:spcBef>
              </a:pPr>
              <a:t>44</a:t>
            </a:fld>
            <a:endParaRPr lang="fr-FR" altLang="fr-FR"/>
          </a:p>
        </p:txBody>
      </p:sp>
      <p:sp>
        <p:nvSpPr>
          <p:cNvPr id="34819" name="Rectangle 7">
            <a:extLst>
              <a:ext uri="{FF2B5EF4-FFF2-40B4-BE49-F238E27FC236}">
                <a16:creationId xmlns:a16="http://schemas.microsoft.com/office/drawing/2014/main" id="{B12D2D3D-9ACE-794A-B8A4-76FC8AAE67F1}"/>
              </a:ext>
            </a:extLst>
          </p:cNvPr>
          <p:cNvSpPr txBox="1">
            <a:spLocks noGrp="1" noChangeArrowheads="1"/>
          </p:cNvSpPr>
          <p:nvPr/>
        </p:nvSpPr>
        <p:spPr bwMode="auto">
          <a:xfrm>
            <a:off x="3886200" y="9237663"/>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nchor="b"/>
          <a:lstStyle>
            <a:lvl1pPr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48BFF4CF-65E9-974C-8EDD-897DA40602DF}" type="slidenum">
              <a:rPr lang="fr-FR" altLang="fr-FR"/>
              <a:pPr algn="r">
                <a:spcBef>
                  <a:spcPct val="0"/>
                </a:spcBef>
              </a:pPr>
              <a:t>44</a:t>
            </a:fld>
            <a:endParaRPr lang="fr-FR" altLang="fr-FR"/>
          </a:p>
        </p:txBody>
      </p:sp>
      <p:sp>
        <p:nvSpPr>
          <p:cNvPr id="34820" name="Rectangle 2">
            <a:extLst>
              <a:ext uri="{FF2B5EF4-FFF2-40B4-BE49-F238E27FC236}">
                <a16:creationId xmlns:a16="http://schemas.microsoft.com/office/drawing/2014/main" id="{E2250A07-FF59-D34E-80FB-CD76549E439C}"/>
              </a:ext>
            </a:extLst>
          </p:cNvPr>
          <p:cNvSpPr>
            <a:spLocks noGrp="1" noRot="1" noChangeAspect="1" noChangeArrowheads="1" noTextEdit="1"/>
          </p:cNvSpPr>
          <p:nvPr>
            <p:ph type="sldImg"/>
          </p:nvPr>
        </p:nvSpPr>
        <p:spPr>
          <a:xfrm>
            <a:off x="190500" y="730250"/>
            <a:ext cx="6480175" cy="3646488"/>
          </a:xfrm>
          <a:ln/>
        </p:spPr>
      </p:sp>
      <p:sp>
        <p:nvSpPr>
          <p:cNvPr id="34821" name="Rectangle 3">
            <a:extLst>
              <a:ext uri="{FF2B5EF4-FFF2-40B4-BE49-F238E27FC236}">
                <a16:creationId xmlns:a16="http://schemas.microsoft.com/office/drawing/2014/main" id="{34F9AF2A-2A1F-CB48-AAAF-8AB638682C19}"/>
              </a:ext>
            </a:extLst>
          </p:cNvPr>
          <p:cNvSpPr>
            <a:spLocks noGrp="1" noChangeArrowheads="1"/>
          </p:cNvSpPr>
          <p:nvPr>
            <p:ph type="body" idx="1"/>
          </p:nvPr>
        </p:nvSpPr>
        <p:spPr>
          <a:xfrm>
            <a:off x="914400" y="4619625"/>
            <a:ext cx="5029200"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152546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844A044D-E14F-B245-BD71-44362CBF1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1CCE1DA-522F-5E41-89B9-147F552D96EE}" type="slidenum">
              <a:rPr lang="fr-FR" altLang="fr-FR" smtClean="0"/>
              <a:pPr>
                <a:spcBef>
                  <a:spcPct val="0"/>
                </a:spcBef>
              </a:pPr>
              <a:t>46</a:t>
            </a:fld>
            <a:endParaRPr lang="fr-FR" altLang="fr-FR"/>
          </a:p>
        </p:txBody>
      </p:sp>
      <p:sp>
        <p:nvSpPr>
          <p:cNvPr id="38915" name="Rectangle 7">
            <a:extLst>
              <a:ext uri="{FF2B5EF4-FFF2-40B4-BE49-F238E27FC236}">
                <a16:creationId xmlns:a16="http://schemas.microsoft.com/office/drawing/2014/main" id="{3A88899C-316B-D346-BFF6-571324285571}"/>
              </a:ext>
            </a:extLst>
          </p:cNvPr>
          <p:cNvSpPr txBox="1">
            <a:spLocks noGrp="1" noChangeArrowheads="1"/>
          </p:cNvSpPr>
          <p:nvPr/>
        </p:nvSpPr>
        <p:spPr bwMode="auto">
          <a:xfrm>
            <a:off x="3886200" y="9237663"/>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nchor="b"/>
          <a:lstStyle>
            <a:lvl1pPr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6036F875-C507-8247-A87F-CA1E314DD61C}" type="slidenum">
              <a:rPr lang="fr-FR" altLang="fr-FR"/>
              <a:pPr algn="r">
                <a:spcBef>
                  <a:spcPct val="0"/>
                </a:spcBef>
              </a:pPr>
              <a:t>46</a:t>
            </a:fld>
            <a:endParaRPr lang="fr-FR" altLang="fr-FR"/>
          </a:p>
        </p:txBody>
      </p:sp>
      <p:sp>
        <p:nvSpPr>
          <p:cNvPr id="38916" name="Rectangle 2">
            <a:extLst>
              <a:ext uri="{FF2B5EF4-FFF2-40B4-BE49-F238E27FC236}">
                <a16:creationId xmlns:a16="http://schemas.microsoft.com/office/drawing/2014/main" id="{8F5F9DA9-9183-7148-8E86-840D7D7C8589}"/>
              </a:ext>
            </a:extLst>
          </p:cNvPr>
          <p:cNvSpPr>
            <a:spLocks noGrp="1" noRot="1" noChangeAspect="1" noChangeArrowheads="1" noTextEdit="1"/>
          </p:cNvSpPr>
          <p:nvPr>
            <p:ph type="sldImg"/>
          </p:nvPr>
        </p:nvSpPr>
        <p:spPr>
          <a:xfrm>
            <a:off x="190500" y="730250"/>
            <a:ext cx="6480175" cy="3646488"/>
          </a:xfrm>
          <a:ln/>
        </p:spPr>
      </p:sp>
      <p:sp>
        <p:nvSpPr>
          <p:cNvPr id="38917" name="Rectangle 3">
            <a:extLst>
              <a:ext uri="{FF2B5EF4-FFF2-40B4-BE49-F238E27FC236}">
                <a16:creationId xmlns:a16="http://schemas.microsoft.com/office/drawing/2014/main" id="{D6051E8A-2FD0-634C-980E-3459FE1A271F}"/>
              </a:ext>
            </a:extLst>
          </p:cNvPr>
          <p:cNvSpPr>
            <a:spLocks noGrp="1" noChangeArrowheads="1"/>
          </p:cNvSpPr>
          <p:nvPr>
            <p:ph type="body" idx="1"/>
          </p:nvPr>
        </p:nvSpPr>
        <p:spPr>
          <a:xfrm>
            <a:off x="914400" y="4619625"/>
            <a:ext cx="5029200"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197652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Placeholder 2">
            <a:extLst>
              <a:ext uri="{FF2B5EF4-FFF2-40B4-BE49-F238E27FC236}">
                <a16:creationId xmlns:a16="http://schemas.microsoft.com/office/drawing/2014/main" id="{C497BCBC-0A9C-2741-9E07-CCAFC96D10C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Placeholder 3">
            <a:extLst>
              <a:ext uri="{FF2B5EF4-FFF2-40B4-BE49-F238E27FC236}">
                <a16:creationId xmlns:a16="http://schemas.microsoft.com/office/drawing/2014/main" id="{C7B7BFFC-C0FD-A845-ABDB-8A365F8B18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ea typeface="ＭＳ Ｐゴシック" panose="020B0600070205080204" pitchFamily="34" charset="-128"/>
            </a:endParaRPr>
          </a:p>
        </p:txBody>
      </p:sp>
    </p:spTree>
    <p:extLst>
      <p:ext uri="{BB962C8B-B14F-4D97-AF65-F5344CB8AC3E}">
        <p14:creationId xmlns:p14="http://schemas.microsoft.com/office/powerpoint/2010/main" val="306652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ACFB465F-99E3-4144-99D2-84EB1DA5D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EB3FB06-995E-3743-AA1C-ED8A300E4598}" type="slidenum">
              <a:rPr lang="fr-FR" altLang="fr-FR" smtClean="0"/>
              <a:pPr>
                <a:spcBef>
                  <a:spcPct val="0"/>
                </a:spcBef>
              </a:pPr>
              <a:t>52</a:t>
            </a:fld>
            <a:endParaRPr lang="fr-FR" altLang="fr-FR"/>
          </a:p>
        </p:txBody>
      </p:sp>
      <p:sp>
        <p:nvSpPr>
          <p:cNvPr id="77827" name="Rectangle 7">
            <a:extLst>
              <a:ext uri="{FF2B5EF4-FFF2-40B4-BE49-F238E27FC236}">
                <a16:creationId xmlns:a16="http://schemas.microsoft.com/office/drawing/2014/main" id="{48805F5D-A37E-0A41-A2AD-F6D0360068BD}"/>
              </a:ext>
            </a:extLst>
          </p:cNvPr>
          <p:cNvSpPr txBox="1">
            <a:spLocks noGrp="1" noChangeArrowheads="1"/>
          </p:cNvSpPr>
          <p:nvPr/>
        </p:nvSpPr>
        <p:spPr bwMode="auto">
          <a:xfrm>
            <a:off x="3886200" y="9237663"/>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nchor="b"/>
          <a:lstStyle>
            <a:lvl1pPr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24CA90E6-41C4-1D41-B941-CA8BC69329C9}" type="slidenum">
              <a:rPr lang="fr-FR" altLang="fr-FR"/>
              <a:pPr algn="r">
                <a:spcBef>
                  <a:spcPct val="0"/>
                </a:spcBef>
              </a:pPr>
              <a:t>52</a:t>
            </a:fld>
            <a:endParaRPr lang="fr-FR" altLang="fr-FR"/>
          </a:p>
        </p:txBody>
      </p:sp>
      <p:sp>
        <p:nvSpPr>
          <p:cNvPr id="77828" name="Rectangle 2">
            <a:extLst>
              <a:ext uri="{FF2B5EF4-FFF2-40B4-BE49-F238E27FC236}">
                <a16:creationId xmlns:a16="http://schemas.microsoft.com/office/drawing/2014/main" id="{7BCE1A93-14EF-994E-A9B6-0EDE14B16731}"/>
              </a:ext>
            </a:extLst>
          </p:cNvPr>
          <p:cNvSpPr>
            <a:spLocks noGrp="1" noRot="1" noChangeAspect="1" noChangeArrowheads="1" noTextEdit="1"/>
          </p:cNvSpPr>
          <p:nvPr>
            <p:ph type="sldImg"/>
          </p:nvPr>
        </p:nvSpPr>
        <p:spPr>
          <a:xfrm>
            <a:off x="190500" y="730250"/>
            <a:ext cx="6480175" cy="3646488"/>
          </a:xfrm>
          <a:ln/>
        </p:spPr>
      </p:sp>
      <p:sp>
        <p:nvSpPr>
          <p:cNvPr id="77829" name="Rectangle 3">
            <a:extLst>
              <a:ext uri="{FF2B5EF4-FFF2-40B4-BE49-F238E27FC236}">
                <a16:creationId xmlns:a16="http://schemas.microsoft.com/office/drawing/2014/main" id="{946ADD0D-4824-EF49-B4B1-3A5F78BD3AF1}"/>
              </a:ext>
            </a:extLst>
          </p:cNvPr>
          <p:cNvSpPr>
            <a:spLocks noGrp="1" noChangeArrowheads="1"/>
          </p:cNvSpPr>
          <p:nvPr>
            <p:ph type="body" idx="1"/>
          </p:nvPr>
        </p:nvSpPr>
        <p:spPr>
          <a:xfrm>
            <a:off x="914400" y="4619625"/>
            <a:ext cx="5029200"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lstStyle/>
          <a:p>
            <a:pPr marL="228600" indent="-228600" eaLnBrk="1" hangingPunct="1"/>
            <a:r>
              <a:rPr lang="fr-FR" altLang="fr-FR">
                <a:ea typeface="ＭＳ Ｐゴシック" panose="020B0600070205080204" pitchFamily="34" charset="-128"/>
              </a:rPr>
              <a:t>L</a:t>
            </a:r>
            <a:r>
              <a:rPr lang="ja-JP" altLang="fr-FR">
                <a:ea typeface="ＭＳ Ｐゴシック" panose="020B0600070205080204" pitchFamily="34" charset="-128"/>
              </a:rPr>
              <a:t>’</a:t>
            </a:r>
            <a:r>
              <a:rPr lang="fr-FR" altLang="ja-JP">
                <a:ea typeface="ＭＳ Ｐゴシック" panose="020B0600070205080204" pitchFamily="34" charset="-128"/>
              </a:rPr>
              <a:t>infection par le HDV a une répartition mondiale, et bien qu</a:t>
            </a:r>
            <a:r>
              <a:rPr lang="ja-JP" altLang="fr-FR">
                <a:ea typeface="ＭＳ Ｐゴシック" panose="020B0600070205080204" pitchFamily="34" charset="-128"/>
              </a:rPr>
              <a:t>’</a:t>
            </a:r>
            <a:r>
              <a:rPr lang="fr-FR" altLang="ja-JP">
                <a:ea typeface="ＭＳ Ｐゴシック" panose="020B0600070205080204" pitchFamily="34" charset="-128"/>
              </a:rPr>
              <a:t>il y ait des différences entre certaines zones géographiques, cela n</a:t>
            </a:r>
            <a:r>
              <a:rPr lang="ja-JP" altLang="fr-FR">
                <a:ea typeface="ＭＳ Ｐゴシック" panose="020B0600070205080204" pitchFamily="34" charset="-128"/>
              </a:rPr>
              <a:t>’</a:t>
            </a:r>
            <a:r>
              <a:rPr lang="fr-FR" altLang="ja-JP">
                <a:ea typeface="ＭＳ Ｐゴシック" panose="020B0600070205080204" pitchFamily="34" charset="-128"/>
              </a:rPr>
              <a:t>est aucunement le reflet de la prévalence de l</a:t>
            </a:r>
            <a:r>
              <a:rPr lang="ja-JP" altLang="fr-FR">
                <a:ea typeface="ＭＳ Ｐゴシック" panose="020B0600070205080204" pitchFamily="34" charset="-128"/>
              </a:rPr>
              <a:t>’</a:t>
            </a:r>
            <a:r>
              <a:rPr lang="fr-FR" altLang="ja-JP">
                <a:ea typeface="ＭＳ Ｐゴシック" panose="020B0600070205080204" pitchFamily="34" charset="-128"/>
              </a:rPr>
              <a:t>infection par le HBV (3). Globalement environ 5% des porteurs chroniques du HBV, soit 15 millions de personnes sont infectées par le HDV dans le monde (2,3). Dans le nord de l</a:t>
            </a:r>
            <a:r>
              <a:rPr lang="ja-JP" altLang="fr-FR">
                <a:ea typeface="ＭＳ Ｐゴシック" panose="020B0600070205080204" pitchFamily="34" charset="-128"/>
              </a:rPr>
              <a:t>’</a:t>
            </a:r>
            <a:r>
              <a:rPr lang="fr-FR" altLang="ja-JP">
                <a:ea typeface="ＭＳ Ｐゴシック" panose="020B0600070205080204" pitchFamily="34" charset="-128"/>
              </a:rPr>
              <a:t>Europe et aux USA, où le HDV n</a:t>
            </a:r>
            <a:r>
              <a:rPr lang="ja-JP" altLang="fr-FR">
                <a:ea typeface="ＭＳ Ｐゴシック" panose="020B0600070205080204" pitchFamily="34" charset="-128"/>
              </a:rPr>
              <a:t>’</a:t>
            </a:r>
            <a:r>
              <a:rPr lang="fr-FR" altLang="ja-JP">
                <a:ea typeface="ＭＳ Ｐゴシック" panose="020B0600070205080204" pitchFamily="34" charset="-128"/>
              </a:rPr>
              <a:t>est pas endémique, l</a:t>
            </a:r>
            <a:r>
              <a:rPr lang="ja-JP" altLang="fr-FR">
                <a:ea typeface="ＭＳ Ｐゴシック" panose="020B0600070205080204" pitchFamily="34" charset="-128"/>
              </a:rPr>
              <a:t>’</a:t>
            </a:r>
            <a:r>
              <a:rPr lang="fr-FR" altLang="ja-JP">
                <a:ea typeface="ＭＳ Ｐゴシック" panose="020B0600070205080204" pitchFamily="34" charset="-128"/>
              </a:rPr>
              <a:t>infection est principalement confinée chez les usagers de drogue intraveineuse. L</a:t>
            </a:r>
            <a:r>
              <a:rPr lang="ja-JP" altLang="fr-FR">
                <a:ea typeface="ＭＳ Ｐゴシック" panose="020B0600070205080204" pitchFamily="34" charset="-128"/>
              </a:rPr>
              <a:t>’</a:t>
            </a:r>
            <a:r>
              <a:rPr lang="fr-FR" altLang="ja-JP">
                <a:ea typeface="ＭＳ Ｐゴシック" panose="020B0600070205080204" pitchFamily="34" charset="-128"/>
              </a:rPr>
              <a:t>infection par le HDV a quasiment disparu parmi les polytransfusés et les sujets hémophiles grâce à la recherche dans le sang des donneurs de l</a:t>
            </a:r>
            <a:r>
              <a:rPr lang="ja-JP" altLang="fr-FR">
                <a:ea typeface="ＭＳ Ｐゴシック" panose="020B0600070205080204" pitchFamily="34" charset="-128"/>
              </a:rPr>
              <a:t>’</a:t>
            </a:r>
            <a:r>
              <a:rPr lang="fr-FR" altLang="ja-JP">
                <a:ea typeface="ＭＳ Ｐゴシック" panose="020B0600070205080204" pitchFamily="34" charset="-128"/>
              </a:rPr>
              <a:t>Ag HBs et à la vaccination contre le HBV (3). Finalement, la prévalence du HDV a considérablement diminué ces 20 dernières années, en partie, notamment, par l</a:t>
            </a:r>
            <a:r>
              <a:rPr lang="ja-JP" altLang="fr-FR">
                <a:ea typeface="ＭＳ Ｐゴシック" panose="020B0600070205080204" pitchFamily="34" charset="-128"/>
              </a:rPr>
              <a:t>’</a:t>
            </a:r>
            <a:r>
              <a:rPr lang="fr-FR" altLang="ja-JP">
                <a:ea typeface="ＭＳ Ｐゴシック" panose="020B0600070205080204" pitchFamily="34" charset="-128"/>
              </a:rPr>
              <a:t>augmentation du taux de vaccination contre le HBV et par le mesures générales prises à l</a:t>
            </a:r>
            <a:r>
              <a:rPr lang="ja-JP" altLang="fr-FR">
                <a:ea typeface="ＭＳ Ｐゴシック" panose="020B0600070205080204" pitchFamily="34" charset="-128"/>
              </a:rPr>
              <a:t>’</a:t>
            </a:r>
            <a:r>
              <a:rPr lang="fr-FR" altLang="ja-JP">
                <a:ea typeface="ＭＳ Ｐゴシック" panose="020B0600070205080204" pitchFamily="34" charset="-128"/>
              </a:rPr>
              <a:t>encontre du HIV (2,3).</a:t>
            </a:r>
            <a:endParaRPr lang="en-GB" altLang="ja-JP">
              <a:ea typeface="ＭＳ Ｐゴシック" panose="020B0600070205080204" pitchFamily="34" charset="-128"/>
            </a:endParaRPr>
          </a:p>
          <a:p>
            <a:pPr marL="228600" indent="-228600" eaLnBrk="1" hangingPunct="1"/>
            <a:r>
              <a:rPr lang="en-GB" altLang="fr-FR">
                <a:ea typeface="ＭＳ Ｐゴシック" panose="020B0600070205080204" pitchFamily="34" charset="-128"/>
              </a:rPr>
              <a:t>2-Shukla N.B. Poles M.A. Hepatitis B virus infection : coinfection with hepatitis C virus, hepatitis D virus and human immunodeficiency virus. </a:t>
            </a:r>
            <a:r>
              <a:rPr lang="en-GB" altLang="fr-FR" i="1">
                <a:ea typeface="ＭＳ Ｐゴシック" panose="020B0600070205080204" pitchFamily="34" charset="-128"/>
              </a:rPr>
              <a:t>Clin in Liver Dis</a:t>
            </a:r>
            <a:r>
              <a:rPr lang="en-GB" altLang="fr-FR">
                <a:ea typeface="ＭＳ Ｐゴシック" panose="020B0600070205080204" pitchFamily="34" charset="-128"/>
              </a:rPr>
              <a:t>. 2004; 8, 445-460.</a:t>
            </a:r>
          </a:p>
          <a:p>
            <a:pPr marL="228600" indent="-228600" eaLnBrk="1" hangingPunct="1"/>
            <a:r>
              <a:rPr lang="en-GB" altLang="fr-FR">
                <a:ea typeface="ＭＳ Ｐゴシック" panose="020B0600070205080204" pitchFamily="34" charset="-128"/>
              </a:rPr>
              <a:t>3-Farci P. Delta hepatitis: an update. </a:t>
            </a:r>
            <a:r>
              <a:rPr lang="en-GB" altLang="fr-FR" i="1">
                <a:ea typeface="ＭＳ Ｐゴシック" panose="020B0600070205080204" pitchFamily="34" charset="-128"/>
              </a:rPr>
              <a:t>Journal of Hepatology</a:t>
            </a:r>
            <a:r>
              <a:rPr lang="en-GB" altLang="fr-FR">
                <a:ea typeface="ＭＳ Ｐゴシック" panose="020B0600070205080204" pitchFamily="34" charset="-128"/>
              </a:rPr>
              <a:t>. 2003, 39:S212-S219.</a:t>
            </a:r>
            <a:endParaRPr lang="fr-FR" altLang="fr-FR">
              <a:ea typeface="ＭＳ Ｐゴシック" panose="020B0600070205080204" pitchFamily="34" charset="-128"/>
            </a:endParaRPr>
          </a:p>
          <a:p>
            <a:pPr marL="228600" indent="-228600" eaLnBrk="1" hangingPunct="1"/>
            <a:endParaRPr lang="fr-FR" altLang="fr-FR">
              <a:ea typeface="ＭＳ Ｐゴシック" panose="020B0600070205080204" pitchFamily="34" charset="-128"/>
            </a:endParaRPr>
          </a:p>
          <a:p>
            <a:pPr marL="228600" indent="-228600" eaLnBrk="1" hangingPunct="1">
              <a:buFontTx/>
              <a:buChar char="-"/>
            </a:pPr>
            <a:endParaRPr lang="fr-FR" altLang="fr-FR">
              <a:ea typeface="ＭＳ Ｐゴシック" panose="020B0600070205080204" pitchFamily="34" charset="-128"/>
            </a:endParaRPr>
          </a:p>
        </p:txBody>
      </p:sp>
    </p:spTree>
    <p:extLst>
      <p:ext uri="{BB962C8B-B14F-4D97-AF65-F5344CB8AC3E}">
        <p14:creationId xmlns:p14="http://schemas.microsoft.com/office/powerpoint/2010/main" val="2827693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5F514BC-DF41-0444-A031-854FDC1AF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0A779A0-A4BB-374A-B047-DC1B1D658792}" type="slidenum">
              <a:rPr lang="fr-FR" altLang="fr-FR" smtClean="0"/>
              <a:pPr>
                <a:spcBef>
                  <a:spcPct val="0"/>
                </a:spcBef>
              </a:pPr>
              <a:t>53</a:t>
            </a:fld>
            <a:endParaRPr lang="fr-FR" altLang="fr-FR"/>
          </a:p>
        </p:txBody>
      </p:sp>
      <p:sp>
        <p:nvSpPr>
          <p:cNvPr id="79875" name="Rectangle 7">
            <a:extLst>
              <a:ext uri="{FF2B5EF4-FFF2-40B4-BE49-F238E27FC236}">
                <a16:creationId xmlns:a16="http://schemas.microsoft.com/office/drawing/2014/main" id="{60A71B2D-507B-D14F-ACCE-0DEAF65EA44E}"/>
              </a:ext>
            </a:extLst>
          </p:cNvPr>
          <p:cNvSpPr txBox="1">
            <a:spLocks noGrp="1" noChangeArrowheads="1"/>
          </p:cNvSpPr>
          <p:nvPr/>
        </p:nvSpPr>
        <p:spPr bwMode="auto">
          <a:xfrm>
            <a:off x="3886200" y="9237663"/>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nchor="b"/>
          <a:lstStyle>
            <a:lvl1pPr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CB12B919-7B02-BE40-ACC4-30C212A17752}" type="slidenum">
              <a:rPr lang="fr-FR" altLang="fr-FR"/>
              <a:pPr algn="r">
                <a:spcBef>
                  <a:spcPct val="0"/>
                </a:spcBef>
              </a:pPr>
              <a:t>53</a:t>
            </a:fld>
            <a:endParaRPr lang="fr-FR" altLang="fr-FR"/>
          </a:p>
        </p:txBody>
      </p:sp>
      <p:sp>
        <p:nvSpPr>
          <p:cNvPr id="79876" name="Rectangle 2">
            <a:extLst>
              <a:ext uri="{FF2B5EF4-FFF2-40B4-BE49-F238E27FC236}">
                <a16:creationId xmlns:a16="http://schemas.microsoft.com/office/drawing/2014/main" id="{B056E79A-381E-5444-B968-8A2EBAD361F6}"/>
              </a:ext>
            </a:extLst>
          </p:cNvPr>
          <p:cNvSpPr>
            <a:spLocks noGrp="1" noRot="1" noChangeAspect="1" noChangeArrowheads="1" noTextEdit="1"/>
          </p:cNvSpPr>
          <p:nvPr>
            <p:ph type="sldImg"/>
          </p:nvPr>
        </p:nvSpPr>
        <p:spPr>
          <a:xfrm>
            <a:off x="190500" y="730250"/>
            <a:ext cx="6480175" cy="3646488"/>
          </a:xfrm>
          <a:ln/>
        </p:spPr>
      </p:sp>
      <p:sp>
        <p:nvSpPr>
          <p:cNvPr id="79877" name="Rectangle 3">
            <a:extLst>
              <a:ext uri="{FF2B5EF4-FFF2-40B4-BE49-F238E27FC236}">
                <a16:creationId xmlns:a16="http://schemas.microsoft.com/office/drawing/2014/main" id="{E90B8ECF-0E58-6D4F-93CE-1A9582B3C085}"/>
              </a:ext>
            </a:extLst>
          </p:cNvPr>
          <p:cNvSpPr>
            <a:spLocks noGrp="1" noChangeArrowheads="1"/>
          </p:cNvSpPr>
          <p:nvPr>
            <p:ph type="body" idx="1"/>
          </p:nvPr>
        </p:nvSpPr>
        <p:spPr>
          <a:xfrm>
            <a:off x="914400" y="4619625"/>
            <a:ext cx="5029200"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lstStyle/>
          <a:p>
            <a:pPr marL="228600" indent="-228600" eaLnBrk="1" hangingPunct="1"/>
            <a:r>
              <a:rPr lang="fr-FR" altLang="fr-FR">
                <a:ea typeface="ＭＳ Ｐゴシック" panose="020B0600070205080204" pitchFamily="34" charset="-128"/>
              </a:rPr>
              <a:t>Les modes de transmission du HDV sont similaires à ceux du HBV (1):</a:t>
            </a:r>
          </a:p>
          <a:p>
            <a:pPr marL="228600" indent="-228600" eaLnBrk="1" hangingPunct="1">
              <a:buFont typeface="Wingdings" pitchFamily="2" charset="2"/>
              <a:buNone/>
            </a:pPr>
            <a:r>
              <a:rPr lang="fr-FR" altLang="fr-FR">
                <a:ea typeface="ＭＳ Ｐゴシック" panose="020B0600070205080204" pitchFamily="34" charset="-128"/>
              </a:rPr>
              <a:t>- Parentérale essentiellement: usage de drogue intraveineuse;</a:t>
            </a:r>
          </a:p>
          <a:p>
            <a:pPr marL="228600" indent="-228600" eaLnBrk="1" hangingPunct="1">
              <a:buFont typeface="Wingdings" pitchFamily="2" charset="2"/>
              <a:buNone/>
            </a:pPr>
            <a:r>
              <a:rPr lang="fr-FR" altLang="fr-FR">
                <a:ea typeface="ＭＳ Ｐゴシック" panose="020B0600070205080204" pitchFamily="34" charset="-128"/>
              </a:rPr>
              <a:t>- Sexuel: homosexuels masculins,</a:t>
            </a:r>
          </a:p>
          <a:p>
            <a:pPr marL="228600" indent="-228600" eaLnBrk="1" hangingPunct="1">
              <a:buFont typeface="Wingdings" pitchFamily="2" charset="2"/>
              <a:buNone/>
            </a:pPr>
            <a:r>
              <a:rPr lang="fr-FR" altLang="fr-FR">
                <a:ea typeface="ＭＳ Ｐゴシック" panose="020B0600070205080204" pitchFamily="34" charset="-128"/>
              </a:rPr>
              <a:t>- Materno-fœtale: vertical ou horizontal par surinfection d</a:t>
            </a:r>
            <a:r>
              <a:rPr lang="ja-JP" altLang="fr-FR">
                <a:ea typeface="ＭＳ Ｐゴシック" panose="020B0600070205080204" pitchFamily="34" charset="-128"/>
              </a:rPr>
              <a:t>’</a:t>
            </a:r>
            <a:r>
              <a:rPr lang="fr-FR" altLang="ja-JP">
                <a:ea typeface="ＭＳ Ｐゴシック" panose="020B0600070205080204" pitchFamily="34" charset="-128"/>
              </a:rPr>
              <a:t>un nouveau-né porteur de l</a:t>
            </a:r>
            <a:r>
              <a:rPr lang="ja-JP" altLang="fr-FR">
                <a:ea typeface="ＭＳ Ｐゴシック" panose="020B0600070205080204" pitchFamily="34" charset="-128"/>
              </a:rPr>
              <a:t>’</a:t>
            </a:r>
            <a:r>
              <a:rPr lang="fr-FR" altLang="ja-JP">
                <a:ea typeface="ＭＳ Ｐゴシック" panose="020B0600070205080204" pitchFamily="34" charset="-128"/>
              </a:rPr>
              <a:t>antigène HBs; au sein d</a:t>
            </a:r>
            <a:r>
              <a:rPr lang="ja-JP" altLang="fr-FR">
                <a:ea typeface="ＭＳ Ｐゴシック" panose="020B0600070205080204" pitchFamily="34" charset="-128"/>
              </a:rPr>
              <a:t>’</a:t>
            </a:r>
            <a:r>
              <a:rPr lang="fr-FR" altLang="ja-JP">
                <a:ea typeface="ＭＳ Ｐゴシック" panose="020B0600070205080204" pitchFamily="34" charset="-128"/>
              </a:rPr>
              <a:t>une même famille (3).</a:t>
            </a:r>
          </a:p>
          <a:p>
            <a:pPr marL="228600" indent="-228600" eaLnBrk="1" hangingPunct="1">
              <a:buFont typeface="Wingdings" pitchFamily="2" charset="2"/>
              <a:buNone/>
            </a:pPr>
            <a:r>
              <a:rPr lang="fr-FR" altLang="fr-FR">
                <a:ea typeface="ＭＳ Ｐゴシック" panose="020B0600070205080204" pitchFamily="34" charset="-128"/>
              </a:rPr>
              <a:t>Le HDV ne peut infecter que des sujets porteurs du HBV (1). On distingue deux types de contamination (1).:</a:t>
            </a:r>
          </a:p>
          <a:p>
            <a:pPr marL="228600" indent="-228600" eaLnBrk="1" hangingPunct="1">
              <a:buFont typeface="Wingdings" pitchFamily="2" charset="2"/>
              <a:buNone/>
            </a:pPr>
            <a:r>
              <a:rPr lang="fr-FR" altLang="fr-FR">
                <a:ea typeface="ＭＳ Ｐゴシック" panose="020B0600070205080204" pitchFamily="34" charset="-128"/>
              </a:rPr>
              <a:t>- La co-infection ou infection simultanée par le HBV et le HDV.</a:t>
            </a:r>
          </a:p>
          <a:p>
            <a:pPr marL="228600" indent="-228600" eaLnBrk="1" hangingPunct="1"/>
            <a:r>
              <a:rPr lang="fr-FR" altLang="fr-FR">
                <a:ea typeface="ＭＳ Ｐゴシック" panose="020B0600070205080204" pitchFamily="34" charset="-128"/>
              </a:rPr>
              <a:t>- La surinfection ou infection séquentielle, initialement par le HBV puis secondairement par le HDV chez un patient porteur de l</a:t>
            </a:r>
            <a:r>
              <a:rPr lang="ja-JP" altLang="fr-FR">
                <a:ea typeface="ＭＳ Ｐゴシック" panose="020B0600070205080204" pitchFamily="34" charset="-128"/>
              </a:rPr>
              <a:t>’</a:t>
            </a:r>
            <a:r>
              <a:rPr lang="fr-FR" altLang="ja-JP">
                <a:ea typeface="ＭＳ Ｐゴシック" panose="020B0600070205080204" pitchFamily="34" charset="-128"/>
              </a:rPr>
              <a:t>Ag HBs (1).</a:t>
            </a:r>
          </a:p>
          <a:p>
            <a:pPr marL="228600" indent="-228600" eaLnBrk="1" hangingPunct="1"/>
            <a:r>
              <a:rPr lang="fr-FR" altLang="fr-FR">
                <a:ea typeface="ＭＳ Ｐゴシック" panose="020B0600070205080204" pitchFamily="34" charset="-128"/>
              </a:rPr>
              <a:t>Ag HBs = antigène HBs de la protéine S de surface du HBV.</a:t>
            </a:r>
          </a:p>
          <a:p>
            <a:pPr marL="228600" indent="-228600" eaLnBrk="1" hangingPunct="1"/>
            <a:r>
              <a:rPr lang="fr-FR" altLang="fr-FR">
                <a:ea typeface="ＭＳ Ｐゴシック" panose="020B0600070205080204" pitchFamily="34" charset="-128"/>
              </a:rPr>
              <a:t>1-Pol S. P. Traitements des hépatites virales delta. </a:t>
            </a:r>
            <a:r>
              <a:rPr lang="fr-FR" altLang="fr-FR" i="1">
                <a:ea typeface="ＭＳ Ｐゴシック" panose="020B0600070205080204" pitchFamily="34" charset="-128"/>
              </a:rPr>
              <a:t>Gastroenterol Clin Biol. </a:t>
            </a:r>
            <a:r>
              <a:rPr lang="fr-FR" altLang="fr-FR">
                <a:ea typeface="ＭＳ Ｐゴシック" panose="020B0600070205080204" pitchFamily="34" charset="-128"/>
              </a:rPr>
              <a:t>2005, 29 : 384-387.</a:t>
            </a:r>
          </a:p>
          <a:p>
            <a:pPr marL="228600" indent="-228600" eaLnBrk="1" hangingPunct="1">
              <a:buFontTx/>
              <a:buChar char="-"/>
            </a:pPr>
            <a:endParaRPr lang="fr-FR" altLang="fr-FR">
              <a:ea typeface="ＭＳ Ｐゴシック" panose="020B0600070205080204" pitchFamily="34" charset="-128"/>
            </a:endParaRPr>
          </a:p>
        </p:txBody>
      </p:sp>
    </p:spTree>
    <p:extLst>
      <p:ext uri="{BB962C8B-B14F-4D97-AF65-F5344CB8AC3E}">
        <p14:creationId xmlns:p14="http://schemas.microsoft.com/office/powerpoint/2010/main" val="551919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FA28C7BB-6630-AD4C-BB55-1C033B6F1F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4B7BF26-AFA6-2142-BA6E-EE96306B03E7}" type="slidenum">
              <a:rPr lang="fr-FR" altLang="fr-FR" smtClean="0"/>
              <a:pPr>
                <a:spcBef>
                  <a:spcPct val="0"/>
                </a:spcBef>
              </a:pPr>
              <a:t>54</a:t>
            </a:fld>
            <a:endParaRPr lang="fr-FR" altLang="fr-FR"/>
          </a:p>
        </p:txBody>
      </p:sp>
      <p:sp>
        <p:nvSpPr>
          <p:cNvPr id="81923" name="Rectangle 7">
            <a:extLst>
              <a:ext uri="{FF2B5EF4-FFF2-40B4-BE49-F238E27FC236}">
                <a16:creationId xmlns:a16="http://schemas.microsoft.com/office/drawing/2014/main" id="{B6A09BFF-CE2B-AD4F-903F-FDDE0ABC6862}"/>
              </a:ext>
            </a:extLst>
          </p:cNvPr>
          <p:cNvSpPr txBox="1">
            <a:spLocks noGrp="1" noChangeArrowheads="1"/>
          </p:cNvSpPr>
          <p:nvPr/>
        </p:nvSpPr>
        <p:spPr bwMode="auto">
          <a:xfrm>
            <a:off x="3886200" y="9237663"/>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nchor="b"/>
          <a:lstStyle>
            <a:lvl1pPr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3D6D964D-A625-9345-8120-74CF42C9426E}" type="slidenum">
              <a:rPr lang="fr-FR" altLang="fr-FR"/>
              <a:pPr algn="r">
                <a:spcBef>
                  <a:spcPct val="0"/>
                </a:spcBef>
              </a:pPr>
              <a:t>54</a:t>
            </a:fld>
            <a:endParaRPr lang="fr-FR" altLang="fr-FR"/>
          </a:p>
        </p:txBody>
      </p:sp>
      <p:sp>
        <p:nvSpPr>
          <p:cNvPr id="81924" name="Rectangle 2">
            <a:extLst>
              <a:ext uri="{FF2B5EF4-FFF2-40B4-BE49-F238E27FC236}">
                <a16:creationId xmlns:a16="http://schemas.microsoft.com/office/drawing/2014/main" id="{89B12776-E89D-5B4E-A028-8DB5ABF4AF71}"/>
              </a:ext>
            </a:extLst>
          </p:cNvPr>
          <p:cNvSpPr>
            <a:spLocks noGrp="1" noRot="1" noChangeAspect="1" noChangeArrowheads="1" noTextEdit="1"/>
          </p:cNvSpPr>
          <p:nvPr>
            <p:ph type="sldImg"/>
          </p:nvPr>
        </p:nvSpPr>
        <p:spPr>
          <a:xfrm>
            <a:off x="190500" y="730250"/>
            <a:ext cx="6480175" cy="3646488"/>
          </a:xfrm>
          <a:ln/>
        </p:spPr>
      </p:sp>
      <p:sp>
        <p:nvSpPr>
          <p:cNvPr id="81925" name="Rectangle 3">
            <a:extLst>
              <a:ext uri="{FF2B5EF4-FFF2-40B4-BE49-F238E27FC236}">
                <a16:creationId xmlns:a16="http://schemas.microsoft.com/office/drawing/2014/main" id="{AE433CD6-FBBD-7640-B3FC-3B1A8BB932F3}"/>
              </a:ext>
            </a:extLst>
          </p:cNvPr>
          <p:cNvSpPr>
            <a:spLocks noGrp="1" noChangeArrowheads="1"/>
          </p:cNvSpPr>
          <p:nvPr>
            <p:ph type="body" idx="1"/>
          </p:nvPr>
        </p:nvSpPr>
        <p:spPr>
          <a:xfrm>
            <a:off x="914400" y="4619625"/>
            <a:ext cx="5029200"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lstStyle/>
          <a:p>
            <a:pPr eaLnBrk="1" hangingPunct="1"/>
            <a:r>
              <a:rPr lang="fr-FR" altLang="fr-FR">
                <a:ea typeface="ＭＳ Ｐゴシック" panose="020B0600070205080204" pitchFamily="34" charset="-128"/>
              </a:rPr>
              <a:t>L</a:t>
            </a:r>
            <a:r>
              <a:rPr lang="ja-JP" altLang="fr-FR">
                <a:ea typeface="ＭＳ Ｐゴシック" panose="020B0600070205080204" pitchFamily="34" charset="-128"/>
              </a:rPr>
              <a:t>’</a:t>
            </a:r>
            <a:r>
              <a:rPr lang="fr-FR" altLang="ja-JP">
                <a:ea typeface="ＭＳ Ｐゴシック" panose="020B0600070205080204" pitchFamily="34" charset="-128"/>
              </a:rPr>
              <a:t>hépatite chronique delta est beaucoup plus fréquemment secondaire à une surinfection qu</a:t>
            </a:r>
            <a:r>
              <a:rPr lang="ja-JP" altLang="fr-FR">
                <a:ea typeface="ＭＳ Ｐゴシック" panose="020B0600070205080204" pitchFamily="34" charset="-128"/>
              </a:rPr>
              <a:t>’</a:t>
            </a:r>
            <a:r>
              <a:rPr lang="fr-FR" altLang="ja-JP">
                <a:ea typeface="ＭＳ Ｐゴシック" panose="020B0600070205080204" pitchFamily="34" charset="-128"/>
              </a:rPr>
              <a:t>à une coinfection HBV /HDV.</a:t>
            </a:r>
          </a:p>
          <a:p>
            <a:pPr eaLnBrk="1" hangingPunct="1"/>
            <a:r>
              <a:rPr lang="fr-FR" altLang="fr-FR">
                <a:ea typeface="ＭＳ Ｐゴシック" panose="020B0600070205080204" pitchFamily="34" charset="-128"/>
              </a:rPr>
              <a:t>Lors d</a:t>
            </a:r>
            <a:r>
              <a:rPr lang="ja-JP" altLang="fr-FR">
                <a:ea typeface="ＭＳ Ｐゴシック" panose="020B0600070205080204" pitchFamily="34" charset="-128"/>
              </a:rPr>
              <a:t>’</a:t>
            </a:r>
            <a:r>
              <a:rPr lang="fr-FR" altLang="ja-JP">
                <a:ea typeface="ＭＳ Ｐゴシック" panose="020B0600070205080204" pitchFamily="34" charset="-128"/>
              </a:rPr>
              <a:t>une coinfection par le HBV et le HDV, le pourcentage d</a:t>
            </a:r>
            <a:r>
              <a:rPr lang="ja-JP" altLang="fr-FR">
                <a:ea typeface="ＭＳ Ｐゴシック" panose="020B0600070205080204" pitchFamily="34" charset="-128"/>
              </a:rPr>
              <a:t>’</a:t>
            </a:r>
            <a:r>
              <a:rPr lang="fr-FR" altLang="ja-JP">
                <a:ea typeface="ＭＳ Ｐゴシック" panose="020B0600070205080204" pitchFamily="34" charset="-128"/>
              </a:rPr>
              <a:t>hépatites fulminantes est supérieur à celui observé en cas d</a:t>
            </a:r>
            <a:r>
              <a:rPr lang="ja-JP" altLang="fr-FR">
                <a:ea typeface="ＭＳ Ｐゴシック" panose="020B0600070205080204" pitchFamily="34" charset="-128"/>
              </a:rPr>
              <a:t>’</a:t>
            </a:r>
            <a:r>
              <a:rPr lang="fr-FR" altLang="ja-JP">
                <a:ea typeface="ＭＳ Ｐゴシック" panose="020B0600070205080204" pitchFamily="34" charset="-128"/>
              </a:rPr>
              <a:t>infection par le HBV seul : respectivement de 5 à 20% contre 1% (1). En revanche, le pourcentage d </a:t>
            </a:r>
            <a:r>
              <a:rPr lang="ja-JP" altLang="fr-FR">
                <a:ea typeface="ＭＳ Ｐゴシック" panose="020B0600070205080204" pitchFamily="34" charset="-128"/>
              </a:rPr>
              <a:t>’</a:t>
            </a:r>
            <a:r>
              <a:rPr lang="fr-FR" altLang="ja-JP">
                <a:ea typeface="ＭＳ Ｐゴシック" panose="020B0600070205080204" pitchFamily="34" charset="-128"/>
              </a:rPr>
              <a:t>évolution vers l</a:t>
            </a:r>
            <a:r>
              <a:rPr lang="ja-JP" altLang="fr-FR">
                <a:ea typeface="ＭＳ Ｐゴシック" panose="020B0600070205080204" pitchFamily="34" charset="-128"/>
              </a:rPr>
              <a:t>’</a:t>
            </a:r>
            <a:r>
              <a:rPr lang="fr-FR" altLang="ja-JP">
                <a:ea typeface="ＭＳ Ｐゴシック" panose="020B0600070205080204" pitchFamily="34" charset="-128"/>
              </a:rPr>
              <a:t>hépatite chronique est faible : environ 2%, il n</a:t>
            </a:r>
            <a:r>
              <a:rPr lang="ja-JP" altLang="fr-FR">
                <a:ea typeface="ＭＳ Ｐゴシック" panose="020B0600070205080204" pitchFamily="34" charset="-128"/>
              </a:rPr>
              <a:t>’</a:t>
            </a:r>
            <a:r>
              <a:rPr lang="fr-FR" altLang="ja-JP">
                <a:ea typeface="ＭＳ Ｐゴシック" panose="020B0600070205080204" pitchFamily="34" charset="-128"/>
              </a:rPr>
              <a:t>est pas différent de celui observé en cas de monoinfection par le HBV (1,2).</a:t>
            </a:r>
          </a:p>
          <a:p>
            <a:pPr eaLnBrk="1" hangingPunct="1"/>
            <a:r>
              <a:rPr lang="fr-FR" altLang="fr-FR">
                <a:ea typeface="ＭＳ Ｐゴシック" panose="020B0600070205080204" pitchFamily="34" charset="-128"/>
              </a:rPr>
              <a:t>Lors d</a:t>
            </a:r>
            <a:r>
              <a:rPr lang="ja-JP" altLang="fr-FR">
                <a:ea typeface="ＭＳ Ｐゴシック" panose="020B0600070205080204" pitchFamily="34" charset="-128"/>
              </a:rPr>
              <a:t>’</a:t>
            </a:r>
            <a:r>
              <a:rPr lang="fr-FR" altLang="ja-JP">
                <a:ea typeface="ＭＳ Ｐゴシック" panose="020B0600070205080204" pitchFamily="34" charset="-128"/>
              </a:rPr>
              <a:t>une surinfection par le HDV chez un porteur chronique de l</a:t>
            </a:r>
            <a:r>
              <a:rPr lang="ja-JP" altLang="fr-FR">
                <a:ea typeface="ＭＳ Ｐゴシック" panose="020B0600070205080204" pitchFamily="34" charset="-128"/>
              </a:rPr>
              <a:t>’</a:t>
            </a:r>
            <a:r>
              <a:rPr lang="fr-FR" altLang="ja-JP">
                <a:ea typeface="ＭＳ Ｐゴシック" panose="020B0600070205080204" pitchFamily="34" charset="-128"/>
              </a:rPr>
              <a:t>Ag HBs, l</a:t>
            </a:r>
            <a:r>
              <a:rPr lang="ja-JP" altLang="fr-FR">
                <a:ea typeface="ＭＳ Ｐゴシック" panose="020B0600070205080204" pitchFamily="34" charset="-128"/>
              </a:rPr>
              <a:t>’</a:t>
            </a:r>
            <a:r>
              <a:rPr lang="fr-FR" altLang="ja-JP">
                <a:ea typeface="ＭＳ Ｐゴシック" panose="020B0600070205080204" pitchFamily="34" charset="-128"/>
              </a:rPr>
              <a:t>évolution vers la cirrhose est fréquente: entre 70 et 80% après 15 ans d</a:t>
            </a:r>
            <a:r>
              <a:rPr lang="ja-JP" altLang="fr-FR">
                <a:ea typeface="ＭＳ Ｐゴシック" panose="020B0600070205080204" pitchFamily="34" charset="-128"/>
              </a:rPr>
              <a:t>’</a:t>
            </a:r>
            <a:r>
              <a:rPr lang="fr-FR" altLang="ja-JP">
                <a:ea typeface="ＭＳ Ｐゴシック" panose="020B0600070205080204" pitchFamily="34" charset="-128"/>
              </a:rPr>
              <a:t>évolution. L</a:t>
            </a:r>
            <a:r>
              <a:rPr lang="ja-JP" altLang="fr-FR">
                <a:ea typeface="ＭＳ Ｐゴシック" panose="020B0600070205080204" pitchFamily="34" charset="-128"/>
              </a:rPr>
              <a:t>’</a:t>
            </a:r>
            <a:r>
              <a:rPr lang="fr-FR" altLang="ja-JP">
                <a:ea typeface="ＭＳ Ｐゴシック" panose="020B0600070205080204" pitchFamily="34" charset="-128"/>
              </a:rPr>
              <a:t>évolution cirrhogène de l</a:t>
            </a:r>
            <a:r>
              <a:rPr lang="ja-JP" altLang="fr-FR">
                <a:ea typeface="ＭＳ Ｐゴシック" panose="020B0600070205080204" pitchFamily="34" charset="-128"/>
              </a:rPr>
              <a:t>’</a:t>
            </a:r>
            <a:r>
              <a:rPr lang="fr-FR" altLang="ja-JP">
                <a:ea typeface="ＭＳ Ｐゴシック" panose="020B0600070205080204" pitchFamily="34" charset="-128"/>
              </a:rPr>
              <a:t>hépatite chroniques B seule est moins fréquente :15 à 30%, chiffre assez comparable à l</a:t>
            </a:r>
            <a:r>
              <a:rPr lang="ja-JP" altLang="fr-FR">
                <a:ea typeface="ＭＳ Ｐゴシック" panose="020B0600070205080204" pitchFamily="34" charset="-128"/>
              </a:rPr>
              <a:t>’</a:t>
            </a:r>
            <a:r>
              <a:rPr lang="fr-FR" altLang="ja-JP">
                <a:ea typeface="ＭＳ Ｐゴシック" panose="020B0600070205080204" pitchFamily="34" charset="-128"/>
              </a:rPr>
              <a:t>évolution cirrhogène de l</a:t>
            </a:r>
            <a:r>
              <a:rPr lang="ja-JP" altLang="fr-FR">
                <a:ea typeface="ＭＳ Ｐゴシック" panose="020B0600070205080204" pitchFamily="34" charset="-128"/>
              </a:rPr>
              <a:t>’</a:t>
            </a:r>
            <a:r>
              <a:rPr lang="fr-FR" altLang="ja-JP">
                <a:ea typeface="ＭＳ Ｐゴシック" panose="020B0600070205080204" pitchFamily="34" charset="-128"/>
              </a:rPr>
              <a:t>hépatite chronique C qui se situe entre 10 à 25% selon les études (1).</a:t>
            </a:r>
          </a:p>
          <a:p>
            <a:pPr eaLnBrk="1" hangingPunct="1"/>
            <a:r>
              <a:rPr lang="fr-FR" altLang="fr-FR">
                <a:ea typeface="ＭＳ Ｐゴシック" panose="020B0600070205080204" pitchFamily="34" charset="-128"/>
              </a:rPr>
              <a:t>1-Pol S. P. Traitements des hépatites virales delta. </a:t>
            </a:r>
            <a:r>
              <a:rPr lang="fr-FR" altLang="fr-FR" i="1">
                <a:ea typeface="ＭＳ Ｐゴシック" panose="020B0600070205080204" pitchFamily="34" charset="-128"/>
              </a:rPr>
              <a:t>Gastroenterol Clin Biol. </a:t>
            </a:r>
            <a:r>
              <a:rPr lang="fr-FR" altLang="fr-FR">
                <a:ea typeface="ＭＳ Ｐゴシック" panose="020B0600070205080204" pitchFamily="34" charset="-128"/>
              </a:rPr>
              <a:t>2005, 29 : 384-387.</a:t>
            </a:r>
          </a:p>
          <a:p>
            <a:pPr eaLnBrk="1" hangingPunct="1"/>
            <a:r>
              <a:rPr lang="en-GB" altLang="fr-FR">
                <a:ea typeface="ＭＳ Ｐゴシック" panose="020B0600070205080204" pitchFamily="34" charset="-128"/>
              </a:rPr>
              <a:t>2-Shukla N.B. Poles M.A. Hepatitis B virus infection : coinfection with hepatitis C virus, hepatitis D virus and human immunodeficiency virus. </a:t>
            </a:r>
            <a:r>
              <a:rPr lang="en-GB" altLang="fr-FR" i="1">
                <a:ea typeface="ＭＳ Ｐゴシック" panose="020B0600070205080204" pitchFamily="34" charset="-128"/>
              </a:rPr>
              <a:t>Clin in Liver Dis</a:t>
            </a:r>
            <a:r>
              <a:rPr lang="en-GB" altLang="fr-FR">
                <a:ea typeface="ＭＳ Ｐゴシック" panose="020B0600070205080204" pitchFamily="34" charset="-128"/>
              </a:rPr>
              <a:t>. 2004; 8, 445-460.</a:t>
            </a:r>
            <a:endParaRPr lang="fr-FR" altLang="fr-FR">
              <a:ea typeface="ＭＳ Ｐゴシック" panose="020B0600070205080204" pitchFamily="34" charset="-128"/>
            </a:endParaRPr>
          </a:p>
        </p:txBody>
      </p:sp>
    </p:spTree>
    <p:extLst>
      <p:ext uri="{BB962C8B-B14F-4D97-AF65-F5344CB8AC3E}">
        <p14:creationId xmlns:p14="http://schemas.microsoft.com/office/powerpoint/2010/main" val="3187319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5759E09-58E4-764C-BF9B-46331B665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88E2A86-9F8A-B343-9AB1-6B27EAB06388}" type="slidenum">
              <a:rPr lang="fr-FR" altLang="fr-FR" smtClean="0"/>
              <a:pPr>
                <a:spcBef>
                  <a:spcPct val="0"/>
                </a:spcBef>
              </a:pPr>
              <a:t>55</a:t>
            </a:fld>
            <a:endParaRPr lang="fr-FR" altLang="fr-FR"/>
          </a:p>
        </p:txBody>
      </p:sp>
      <p:sp>
        <p:nvSpPr>
          <p:cNvPr id="84995" name="Rectangle 7">
            <a:extLst>
              <a:ext uri="{FF2B5EF4-FFF2-40B4-BE49-F238E27FC236}">
                <a16:creationId xmlns:a16="http://schemas.microsoft.com/office/drawing/2014/main" id="{2546F31A-1920-8F49-8CF9-C8807F4A5699}"/>
              </a:ext>
            </a:extLst>
          </p:cNvPr>
          <p:cNvSpPr txBox="1">
            <a:spLocks noGrp="1" noChangeArrowheads="1"/>
          </p:cNvSpPr>
          <p:nvPr/>
        </p:nvSpPr>
        <p:spPr bwMode="auto">
          <a:xfrm>
            <a:off x="3886200" y="9237663"/>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nchor="b"/>
          <a:lstStyle>
            <a:lvl1pPr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32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3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3AE9E56D-B527-7242-933A-11F3A7D7496C}" type="slidenum">
              <a:rPr lang="fr-FR" altLang="fr-FR"/>
              <a:pPr algn="r">
                <a:spcBef>
                  <a:spcPct val="0"/>
                </a:spcBef>
              </a:pPr>
              <a:t>55</a:t>
            </a:fld>
            <a:endParaRPr lang="fr-FR" altLang="fr-FR"/>
          </a:p>
        </p:txBody>
      </p:sp>
      <p:sp>
        <p:nvSpPr>
          <p:cNvPr id="84996" name="Rectangle 2">
            <a:extLst>
              <a:ext uri="{FF2B5EF4-FFF2-40B4-BE49-F238E27FC236}">
                <a16:creationId xmlns:a16="http://schemas.microsoft.com/office/drawing/2014/main" id="{1437C79D-0875-9E4C-8624-C091E782D8BD}"/>
              </a:ext>
            </a:extLst>
          </p:cNvPr>
          <p:cNvSpPr>
            <a:spLocks noGrp="1" noRot="1" noChangeAspect="1" noChangeArrowheads="1" noTextEdit="1"/>
          </p:cNvSpPr>
          <p:nvPr>
            <p:ph type="sldImg"/>
          </p:nvPr>
        </p:nvSpPr>
        <p:spPr>
          <a:xfrm>
            <a:off x="190500" y="730250"/>
            <a:ext cx="6480175" cy="3646488"/>
          </a:xfrm>
          <a:ln/>
        </p:spPr>
      </p:sp>
      <p:sp>
        <p:nvSpPr>
          <p:cNvPr id="84997" name="Rectangle 3">
            <a:extLst>
              <a:ext uri="{FF2B5EF4-FFF2-40B4-BE49-F238E27FC236}">
                <a16:creationId xmlns:a16="http://schemas.microsoft.com/office/drawing/2014/main" id="{8EB8D1C6-DB8C-D848-985A-AC3D60A45CF0}"/>
              </a:ext>
            </a:extLst>
          </p:cNvPr>
          <p:cNvSpPr>
            <a:spLocks noGrp="1" noChangeArrowheads="1"/>
          </p:cNvSpPr>
          <p:nvPr>
            <p:ph type="body" idx="1"/>
          </p:nvPr>
        </p:nvSpPr>
        <p:spPr>
          <a:xfrm>
            <a:off x="914400" y="4619625"/>
            <a:ext cx="5029200"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88" tIns="45194" rIns="90388" bIns="45194"/>
          <a:lstStyle/>
          <a:p>
            <a:pPr eaLnBrk="1" hangingPunct="1"/>
            <a:r>
              <a:rPr lang="fr-FR" altLang="fr-FR">
                <a:ea typeface="ＭＳ Ｐゴシック" panose="020B0600070205080204" pitchFamily="34" charset="-128"/>
              </a:rPr>
              <a:t>L</a:t>
            </a:r>
            <a:r>
              <a:rPr lang="ja-JP" altLang="fr-FR">
                <a:ea typeface="ＭＳ Ｐゴシック" panose="020B0600070205080204" pitchFamily="34" charset="-128"/>
              </a:rPr>
              <a:t>’</a:t>
            </a:r>
            <a:r>
              <a:rPr lang="fr-FR" altLang="ja-JP">
                <a:ea typeface="ＭＳ Ｐゴシック" panose="020B0600070205080204" pitchFamily="34" charset="-128"/>
              </a:rPr>
              <a:t>hépatite chronique delta est beaucoup plus fréquemment secondaire à une surinfection qu</a:t>
            </a:r>
            <a:r>
              <a:rPr lang="ja-JP" altLang="fr-FR">
                <a:ea typeface="ＭＳ Ｐゴシック" panose="020B0600070205080204" pitchFamily="34" charset="-128"/>
              </a:rPr>
              <a:t>’</a:t>
            </a:r>
            <a:r>
              <a:rPr lang="fr-FR" altLang="ja-JP">
                <a:ea typeface="ＭＳ Ｐゴシック" panose="020B0600070205080204" pitchFamily="34" charset="-128"/>
              </a:rPr>
              <a:t>à une coinfection HBV /HDV.</a:t>
            </a:r>
          </a:p>
          <a:p>
            <a:pPr eaLnBrk="1" hangingPunct="1"/>
            <a:r>
              <a:rPr lang="fr-FR" altLang="fr-FR">
                <a:ea typeface="ＭＳ Ｐゴシック" panose="020B0600070205080204" pitchFamily="34" charset="-128"/>
              </a:rPr>
              <a:t>Lors d</a:t>
            </a:r>
            <a:r>
              <a:rPr lang="ja-JP" altLang="fr-FR">
                <a:ea typeface="ＭＳ Ｐゴシック" panose="020B0600070205080204" pitchFamily="34" charset="-128"/>
              </a:rPr>
              <a:t>’</a:t>
            </a:r>
            <a:r>
              <a:rPr lang="fr-FR" altLang="ja-JP">
                <a:ea typeface="ＭＳ Ｐゴシック" panose="020B0600070205080204" pitchFamily="34" charset="-128"/>
              </a:rPr>
              <a:t>une coinfection par le HBV et le HDV, le pourcentage d</a:t>
            </a:r>
            <a:r>
              <a:rPr lang="ja-JP" altLang="fr-FR">
                <a:ea typeface="ＭＳ Ｐゴシック" panose="020B0600070205080204" pitchFamily="34" charset="-128"/>
              </a:rPr>
              <a:t>’</a:t>
            </a:r>
            <a:r>
              <a:rPr lang="fr-FR" altLang="ja-JP">
                <a:ea typeface="ＭＳ Ｐゴシック" panose="020B0600070205080204" pitchFamily="34" charset="-128"/>
              </a:rPr>
              <a:t>hépatites fulminantes est supérieur à celui observé en cas d</a:t>
            </a:r>
            <a:r>
              <a:rPr lang="ja-JP" altLang="fr-FR">
                <a:ea typeface="ＭＳ Ｐゴシック" panose="020B0600070205080204" pitchFamily="34" charset="-128"/>
              </a:rPr>
              <a:t>’</a:t>
            </a:r>
            <a:r>
              <a:rPr lang="fr-FR" altLang="ja-JP">
                <a:ea typeface="ＭＳ Ｐゴシック" panose="020B0600070205080204" pitchFamily="34" charset="-128"/>
              </a:rPr>
              <a:t>infection par le HBV seul : respectivement de 5 à 20% contre 1% (1). En revanche, le pourcentage d </a:t>
            </a:r>
            <a:r>
              <a:rPr lang="ja-JP" altLang="fr-FR">
                <a:ea typeface="ＭＳ Ｐゴシック" panose="020B0600070205080204" pitchFamily="34" charset="-128"/>
              </a:rPr>
              <a:t>’</a:t>
            </a:r>
            <a:r>
              <a:rPr lang="fr-FR" altLang="ja-JP">
                <a:ea typeface="ＭＳ Ｐゴシック" panose="020B0600070205080204" pitchFamily="34" charset="-128"/>
              </a:rPr>
              <a:t>évolution vers l</a:t>
            </a:r>
            <a:r>
              <a:rPr lang="ja-JP" altLang="fr-FR">
                <a:ea typeface="ＭＳ Ｐゴシック" panose="020B0600070205080204" pitchFamily="34" charset="-128"/>
              </a:rPr>
              <a:t>’</a:t>
            </a:r>
            <a:r>
              <a:rPr lang="fr-FR" altLang="ja-JP">
                <a:ea typeface="ＭＳ Ｐゴシック" panose="020B0600070205080204" pitchFamily="34" charset="-128"/>
              </a:rPr>
              <a:t>hépatite chronique est faible : environ 2%, il n</a:t>
            </a:r>
            <a:r>
              <a:rPr lang="ja-JP" altLang="fr-FR">
                <a:ea typeface="ＭＳ Ｐゴシック" panose="020B0600070205080204" pitchFamily="34" charset="-128"/>
              </a:rPr>
              <a:t>’</a:t>
            </a:r>
            <a:r>
              <a:rPr lang="fr-FR" altLang="ja-JP">
                <a:ea typeface="ＭＳ Ｐゴシック" panose="020B0600070205080204" pitchFamily="34" charset="-128"/>
              </a:rPr>
              <a:t>est pas différent de celui observé en cas de monoinfection par le HBV (1,2).</a:t>
            </a:r>
          </a:p>
          <a:p>
            <a:pPr eaLnBrk="1" hangingPunct="1"/>
            <a:r>
              <a:rPr lang="fr-FR" altLang="fr-FR">
                <a:ea typeface="ＭＳ Ｐゴシック" panose="020B0600070205080204" pitchFamily="34" charset="-128"/>
              </a:rPr>
              <a:t>Lors d</a:t>
            </a:r>
            <a:r>
              <a:rPr lang="ja-JP" altLang="fr-FR">
                <a:ea typeface="ＭＳ Ｐゴシック" panose="020B0600070205080204" pitchFamily="34" charset="-128"/>
              </a:rPr>
              <a:t>’</a:t>
            </a:r>
            <a:r>
              <a:rPr lang="fr-FR" altLang="ja-JP">
                <a:ea typeface="ＭＳ Ｐゴシック" panose="020B0600070205080204" pitchFamily="34" charset="-128"/>
              </a:rPr>
              <a:t>une surinfection par le HDV chez un porteur chronique de l</a:t>
            </a:r>
            <a:r>
              <a:rPr lang="ja-JP" altLang="fr-FR">
                <a:ea typeface="ＭＳ Ｐゴシック" panose="020B0600070205080204" pitchFamily="34" charset="-128"/>
              </a:rPr>
              <a:t>’</a:t>
            </a:r>
            <a:r>
              <a:rPr lang="fr-FR" altLang="ja-JP">
                <a:ea typeface="ＭＳ Ｐゴシック" panose="020B0600070205080204" pitchFamily="34" charset="-128"/>
              </a:rPr>
              <a:t>Ag HBs, l</a:t>
            </a:r>
            <a:r>
              <a:rPr lang="ja-JP" altLang="fr-FR">
                <a:ea typeface="ＭＳ Ｐゴシック" panose="020B0600070205080204" pitchFamily="34" charset="-128"/>
              </a:rPr>
              <a:t>’</a:t>
            </a:r>
            <a:r>
              <a:rPr lang="fr-FR" altLang="ja-JP">
                <a:ea typeface="ＭＳ Ｐゴシック" panose="020B0600070205080204" pitchFamily="34" charset="-128"/>
              </a:rPr>
              <a:t>évolution vers la cirrhose est fréquente: entre 70 et 80% après 15 ans d</a:t>
            </a:r>
            <a:r>
              <a:rPr lang="ja-JP" altLang="fr-FR">
                <a:ea typeface="ＭＳ Ｐゴシック" panose="020B0600070205080204" pitchFamily="34" charset="-128"/>
              </a:rPr>
              <a:t>’</a:t>
            </a:r>
            <a:r>
              <a:rPr lang="fr-FR" altLang="ja-JP">
                <a:ea typeface="ＭＳ Ｐゴシック" panose="020B0600070205080204" pitchFamily="34" charset="-128"/>
              </a:rPr>
              <a:t>évolution. L</a:t>
            </a:r>
            <a:r>
              <a:rPr lang="ja-JP" altLang="fr-FR">
                <a:ea typeface="ＭＳ Ｐゴシック" panose="020B0600070205080204" pitchFamily="34" charset="-128"/>
              </a:rPr>
              <a:t>’</a:t>
            </a:r>
            <a:r>
              <a:rPr lang="fr-FR" altLang="ja-JP">
                <a:ea typeface="ＭＳ Ｐゴシック" panose="020B0600070205080204" pitchFamily="34" charset="-128"/>
              </a:rPr>
              <a:t>évolution cirrhogène de l</a:t>
            </a:r>
            <a:r>
              <a:rPr lang="ja-JP" altLang="fr-FR">
                <a:ea typeface="ＭＳ Ｐゴシック" panose="020B0600070205080204" pitchFamily="34" charset="-128"/>
              </a:rPr>
              <a:t>’</a:t>
            </a:r>
            <a:r>
              <a:rPr lang="fr-FR" altLang="ja-JP">
                <a:ea typeface="ＭＳ Ｐゴシック" panose="020B0600070205080204" pitchFamily="34" charset="-128"/>
              </a:rPr>
              <a:t>hépatite chroniques B seule est moins fréquente :15 à 30%, chiffre assez comparable à l</a:t>
            </a:r>
            <a:r>
              <a:rPr lang="ja-JP" altLang="fr-FR">
                <a:ea typeface="ＭＳ Ｐゴシック" panose="020B0600070205080204" pitchFamily="34" charset="-128"/>
              </a:rPr>
              <a:t>’</a:t>
            </a:r>
            <a:r>
              <a:rPr lang="fr-FR" altLang="ja-JP">
                <a:ea typeface="ＭＳ Ｐゴシック" panose="020B0600070205080204" pitchFamily="34" charset="-128"/>
              </a:rPr>
              <a:t>évolution cirrhogène de l</a:t>
            </a:r>
            <a:r>
              <a:rPr lang="ja-JP" altLang="fr-FR">
                <a:ea typeface="ＭＳ Ｐゴシック" panose="020B0600070205080204" pitchFamily="34" charset="-128"/>
              </a:rPr>
              <a:t>’</a:t>
            </a:r>
            <a:r>
              <a:rPr lang="fr-FR" altLang="ja-JP">
                <a:ea typeface="ＭＳ Ｐゴシック" panose="020B0600070205080204" pitchFamily="34" charset="-128"/>
              </a:rPr>
              <a:t>hépatite chronique C qui se situe entre 10 à 25% selon les études (1).</a:t>
            </a:r>
          </a:p>
          <a:p>
            <a:pPr eaLnBrk="1" hangingPunct="1"/>
            <a:r>
              <a:rPr lang="fr-FR" altLang="fr-FR">
                <a:ea typeface="ＭＳ Ｐゴシック" panose="020B0600070205080204" pitchFamily="34" charset="-128"/>
              </a:rPr>
              <a:t>1-Pol S. P. Traitements des hépatites virales delta. </a:t>
            </a:r>
            <a:r>
              <a:rPr lang="fr-FR" altLang="fr-FR" i="1">
                <a:ea typeface="ＭＳ Ｐゴシック" panose="020B0600070205080204" pitchFamily="34" charset="-128"/>
              </a:rPr>
              <a:t>Gastroenterol Clin Biol. </a:t>
            </a:r>
            <a:r>
              <a:rPr lang="fr-FR" altLang="fr-FR">
                <a:ea typeface="ＭＳ Ｐゴシック" panose="020B0600070205080204" pitchFamily="34" charset="-128"/>
              </a:rPr>
              <a:t>2005, 29 : 384-387.</a:t>
            </a:r>
          </a:p>
          <a:p>
            <a:pPr eaLnBrk="1" hangingPunct="1"/>
            <a:r>
              <a:rPr lang="en-GB" altLang="fr-FR">
                <a:ea typeface="ＭＳ Ｐゴシック" panose="020B0600070205080204" pitchFamily="34" charset="-128"/>
              </a:rPr>
              <a:t>2-Shukla N.B. Poles M.A. Hepatitis B virus infection : coinfection with hepatitis C virus, hepatitis D virus and human immunodeficiency virus. </a:t>
            </a:r>
            <a:r>
              <a:rPr lang="en-GB" altLang="fr-FR" i="1">
                <a:ea typeface="ＭＳ Ｐゴシック" panose="020B0600070205080204" pitchFamily="34" charset="-128"/>
              </a:rPr>
              <a:t>Clin in Liver Dis</a:t>
            </a:r>
            <a:r>
              <a:rPr lang="en-GB" altLang="fr-FR">
                <a:ea typeface="ＭＳ Ｐゴシック" panose="020B0600070205080204" pitchFamily="34" charset="-128"/>
              </a:rPr>
              <a:t>. 2004; 8, 445-460.</a:t>
            </a:r>
            <a:endParaRPr lang="fr-FR" altLang="fr-FR">
              <a:ea typeface="ＭＳ Ｐゴシック" panose="020B0600070205080204" pitchFamily="34" charset="-128"/>
            </a:endParaRPr>
          </a:p>
        </p:txBody>
      </p:sp>
    </p:spTree>
    <p:extLst>
      <p:ext uri="{BB962C8B-B14F-4D97-AF65-F5344CB8AC3E}">
        <p14:creationId xmlns:p14="http://schemas.microsoft.com/office/powerpoint/2010/main" val="1695280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8C00796-8A25-544A-B056-B7A28F7EB958}" type="slidenum">
              <a:rPr lang="es-VE">
                <a:solidFill>
                  <a:srgbClr val="000000"/>
                </a:solidFill>
                <a:latin typeface="Arial" charset="0"/>
              </a:rPr>
              <a:pPr/>
              <a:t>56</a:t>
            </a:fld>
            <a:endParaRPr lang="es-VE">
              <a:solidFill>
                <a:srgbClr val="000000"/>
              </a:solidFill>
              <a:latin typeface="Arial" charset="0"/>
            </a:endParaRPr>
          </a:p>
        </p:txBody>
      </p:sp>
      <p:sp>
        <p:nvSpPr>
          <p:cNvPr id="5529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30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5530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lgn="r"/>
            <a:fld id="{2D4A26D2-DC46-024A-B1E5-D7DD374C34CD}" type="slidenum">
              <a:rPr lang="en-US">
                <a:solidFill>
                  <a:srgbClr val="000000"/>
                </a:solidFill>
                <a:latin typeface="Arial" charset="0"/>
                <a:cs typeface="Arial" charset="0"/>
              </a:rPr>
              <a:pPr algn="r"/>
              <a:t>56</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4149767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MS PGothic" charset="0"/>
            </a:endParaRPr>
          </a:p>
        </p:txBody>
      </p:sp>
      <p:sp>
        <p:nvSpPr>
          <p:cNvPr id="1024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58EDB4C8-22A2-5C43-B2C7-0721991A95FB}" type="slidenum">
              <a:rPr lang="fr-FR"/>
              <a:pPr/>
              <a:t>58</a:t>
            </a:fld>
            <a:endParaRPr lang="fr-FR"/>
          </a:p>
        </p:txBody>
      </p:sp>
    </p:spTree>
    <p:extLst>
      <p:ext uri="{BB962C8B-B14F-4D97-AF65-F5344CB8AC3E}">
        <p14:creationId xmlns:p14="http://schemas.microsoft.com/office/powerpoint/2010/main" val="44239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a:extLst>
              <a:ext uri="{FF2B5EF4-FFF2-40B4-BE49-F238E27FC236}">
                <a16:creationId xmlns:a16="http://schemas.microsoft.com/office/drawing/2014/main" id="{03510004-F242-5B4E-931C-355350F353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Espace réservé des notes 2">
            <a:extLst>
              <a:ext uri="{FF2B5EF4-FFF2-40B4-BE49-F238E27FC236}">
                <a16:creationId xmlns:a16="http://schemas.microsoft.com/office/drawing/2014/main" id="{2CCA8815-8962-D44C-843E-4B699210A2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39939" name="Espace réservé du numéro de diapositive 3">
            <a:extLst>
              <a:ext uri="{FF2B5EF4-FFF2-40B4-BE49-F238E27FC236}">
                <a16:creationId xmlns:a16="http://schemas.microsoft.com/office/drawing/2014/main" id="{41562B09-A21B-E641-9CF6-CD189D6FFD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3A4A79-7F71-194F-93CB-38F1CEED714F}" type="slidenum">
              <a:rPr lang="fr-FR" altLang="fr-FR" smtClean="0">
                <a:latin typeface="Calibri" panose="020F0502020204030204" pitchFamily="34" charset="0"/>
              </a:rPr>
              <a:pPr/>
              <a:t>16</a:t>
            </a:fld>
            <a:endParaRPr lang="fr-FR" altLang="fr-FR">
              <a:latin typeface="Calibri" panose="020F0502020204030204" pitchFamily="34" charset="0"/>
            </a:endParaRPr>
          </a:p>
        </p:txBody>
      </p:sp>
    </p:spTree>
    <p:extLst>
      <p:ext uri="{BB962C8B-B14F-4D97-AF65-F5344CB8AC3E}">
        <p14:creationId xmlns:p14="http://schemas.microsoft.com/office/powerpoint/2010/main" val="3595987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ce réservé de l'image des diapositives 1">
            <a:extLst>
              <a:ext uri="{FF2B5EF4-FFF2-40B4-BE49-F238E27FC236}">
                <a16:creationId xmlns:a16="http://schemas.microsoft.com/office/drawing/2014/main" id="{556C349B-5A3B-3649-B7E9-109AA578B08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Espace réservé des commentaires 2">
            <a:extLst>
              <a:ext uri="{FF2B5EF4-FFF2-40B4-BE49-F238E27FC236}">
                <a16:creationId xmlns:a16="http://schemas.microsoft.com/office/drawing/2014/main" id="{AAAFA33C-E3C6-AA42-9365-7F6C128B1F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ea typeface="ＭＳ Ｐゴシック" panose="020B0600070205080204" pitchFamily="34" charset="-128"/>
            </a:endParaRPr>
          </a:p>
        </p:txBody>
      </p:sp>
      <p:sp>
        <p:nvSpPr>
          <p:cNvPr id="72707" name="Espace réservé du numéro de diapositive 3">
            <a:extLst>
              <a:ext uri="{FF2B5EF4-FFF2-40B4-BE49-F238E27FC236}">
                <a16:creationId xmlns:a16="http://schemas.microsoft.com/office/drawing/2014/main" id="{01881ADE-FFD4-4F46-A376-5B4B7D495A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72E3321-6B48-1349-8A47-FF8FE6E18DC5}" type="slidenum">
              <a:rPr lang="fr-FR" altLang="fr-FR" sz="1200"/>
              <a:pPr eaLnBrk="1" hangingPunct="1"/>
              <a:t>62</a:t>
            </a:fld>
            <a:endParaRPr lang="fr-FR" altLang="fr-FR" sz="1200"/>
          </a:p>
        </p:txBody>
      </p:sp>
    </p:spTree>
    <p:extLst>
      <p:ext uri="{BB962C8B-B14F-4D97-AF65-F5344CB8AC3E}">
        <p14:creationId xmlns:p14="http://schemas.microsoft.com/office/powerpoint/2010/main" val="375911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dirty="0"/>
          </a:p>
        </p:txBody>
      </p:sp>
      <p:sp>
        <p:nvSpPr>
          <p:cNvPr id="4" name="Espace réservé du numéro de diapositive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3CBE04-C996-41C6-B8D9-96346777C5E0}" type="slidenum">
              <a:rPr lang="fr-FR">
                <a:latin typeface="Calibri" panose="020F0502020204030204" pitchFamily="34" charset="0"/>
              </a:rPr>
              <a:pPr eaLnBrk="1" hangingPunct="1"/>
              <a:t>64</a:t>
            </a:fld>
            <a:endParaRPr lang="fr-FR">
              <a:latin typeface="Calibri" panose="020F0502020204030204" pitchFamily="34" charset="0"/>
            </a:endParaRPr>
          </a:p>
        </p:txBody>
      </p:sp>
    </p:spTree>
    <p:extLst>
      <p:ext uri="{BB962C8B-B14F-4D97-AF65-F5344CB8AC3E}">
        <p14:creationId xmlns:p14="http://schemas.microsoft.com/office/powerpoint/2010/main" val="1897227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a:extLst>
              <a:ext uri="{FF2B5EF4-FFF2-40B4-BE49-F238E27FC236}">
                <a16:creationId xmlns:a16="http://schemas.microsoft.com/office/drawing/2014/main" id="{DB07DFCC-DD79-904F-B9BC-20BF6E597B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Espace réservé des commentaires 2">
            <a:extLst>
              <a:ext uri="{FF2B5EF4-FFF2-40B4-BE49-F238E27FC236}">
                <a16:creationId xmlns:a16="http://schemas.microsoft.com/office/drawing/2014/main" id="{7E0175D8-30F7-4144-A694-5D244AE3FC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
        <p:nvSpPr>
          <p:cNvPr id="47107" name="Espace réservé du numéro de diapositive 3">
            <a:extLst>
              <a:ext uri="{FF2B5EF4-FFF2-40B4-BE49-F238E27FC236}">
                <a16:creationId xmlns:a16="http://schemas.microsoft.com/office/drawing/2014/main" id="{6F2491FC-6C86-2A44-A8E1-78C8E3911C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9282DB8-BF74-124F-A0FC-C3A32A82682F}" type="slidenum">
              <a:rPr lang="fr-FR" altLang="fr-FR" smtClean="0">
                <a:latin typeface="Calibri" panose="020F0502020204030204" pitchFamily="34" charset="0"/>
              </a:rPr>
              <a:pPr/>
              <a:t>18</a:t>
            </a:fld>
            <a:endParaRPr lang="fr-FR" altLang="fr-FR">
              <a:latin typeface="Calibri" panose="020F0502020204030204" pitchFamily="34" charset="0"/>
            </a:endParaRPr>
          </a:p>
        </p:txBody>
      </p:sp>
    </p:spTree>
    <p:extLst>
      <p:ext uri="{BB962C8B-B14F-4D97-AF65-F5344CB8AC3E}">
        <p14:creationId xmlns:p14="http://schemas.microsoft.com/office/powerpoint/2010/main" val="10822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ce réservé de l'image des diapositives 1">
            <a:extLst>
              <a:ext uri="{FF2B5EF4-FFF2-40B4-BE49-F238E27FC236}">
                <a16:creationId xmlns:a16="http://schemas.microsoft.com/office/drawing/2014/main" id="{B840F65D-5D63-C44C-8B77-35005DF461B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Espace réservé des commentaires 2">
            <a:extLst>
              <a:ext uri="{FF2B5EF4-FFF2-40B4-BE49-F238E27FC236}">
                <a16:creationId xmlns:a16="http://schemas.microsoft.com/office/drawing/2014/main" id="{8E78B8D2-32A6-8D4C-B7A9-53D564CEE2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fr-FR">
              <a:ea typeface="ＭＳ Ｐゴシック" panose="020B0600070205080204" pitchFamily="34" charset="-128"/>
            </a:endParaRPr>
          </a:p>
        </p:txBody>
      </p:sp>
      <p:sp>
        <p:nvSpPr>
          <p:cNvPr id="89091" name="Espace réservé du numéro de diapositive 3">
            <a:extLst>
              <a:ext uri="{FF2B5EF4-FFF2-40B4-BE49-F238E27FC236}">
                <a16:creationId xmlns:a16="http://schemas.microsoft.com/office/drawing/2014/main" id="{349D091B-886F-094E-9F74-96CD874515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6F59899-1B26-DE4A-B12F-147732746141}" type="slidenum">
              <a:rPr lang="fr-FR" altLang="fr-FR" sz="1200"/>
              <a:pPr eaLnBrk="1" hangingPunct="1"/>
              <a:t>23</a:t>
            </a:fld>
            <a:endParaRPr lang="fr-FR" altLang="fr-FR" sz="1200"/>
          </a:p>
        </p:txBody>
      </p:sp>
    </p:spTree>
    <p:extLst>
      <p:ext uri="{BB962C8B-B14F-4D97-AF65-F5344CB8AC3E}">
        <p14:creationId xmlns:p14="http://schemas.microsoft.com/office/powerpoint/2010/main" val="355123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2038E15-3266-7845-978A-5A1B0FB7AE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090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685800" indent="-263525" defTabSz="85090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054100" indent="-209550" defTabSz="8509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476375" indent="-209550" defTabSz="8509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898650" indent="-209550" defTabSz="8509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355850" indent="-209550" defTabSz="8509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13050" indent="-209550" defTabSz="8509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270250" indent="-209550" defTabSz="8509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27450" indent="-209550" defTabSz="8509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899486C-B6D1-3849-A308-11F2EB5185DF}" type="slidenum">
              <a:rPr lang="en-US" altLang="fr-FR" smtClean="0">
                <a:latin typeface="Arial" panose="020B0604020202020204" pitchFamily="34" charset="0"/>
              </a:rPr>
              <a:pPr>
                <a:spcBef>
                  <a:spcPct val="0"/>
                </a:spcBef>
              </a:pPr>
              <a:t>25</a:t>
            </a:fld>
            <a:endParaRPr lang="en-US" altLang="fr-FR">
              <a:latin typeface="Arial" panose="020B0604020202020204" pitchFamily="34" charset="0"/>
            </a:endParaRPr>
          </a:p>
        </p:txBody>
      </p:sp>
      <p:sp>
        <p:nvSpPr>
          <p:cNvPr id="53250" name="Rectangle 7">
            <a:extLst>
              <a:ext uri="{FF2B5EF4-FFF2-40B4-BE49-F238E27FC236}">
                <a16:creationId xmlns:a16="http://schemas.microsoft.com/office/drawing/2014/main" id="{9DBEAEDC-23BE-D547-9F82-7B008606A21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109" tIns="42554" rIns="85109" bIns="42554" anchor="b"/>
          <a:lstStyle>
            <a:lvl1pPr defTabSz="9223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23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23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23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23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23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23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23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23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993B2D98-2E8E-FF42-ACF9-45DA0DE526CC}" type="slidenum">
              <a:rPr lang="en-US" altLang="fr-FR" sz="1100">
                <a:latin typeface="Arial" panose="020B0604020202020204" pitchFamily="34" charset="0"/>
              </a:rPr>
              <a:pPr algn="r" eaLnBrk="1" hangingPunct="1">
                <a:spcBef>
                  <a:spcPct val="0"/>
                </a:spcBef>
              </a:pPr>
              <a:t>25</a:t>
            </a:fld>
            <a:endParaRPr lang="en-US" altLang="fr-FR" sz="1100">
              <a:latin typeface="Arial" panose="020B0604020202020204" pitchFamily="34" charset="0"/>
            </a:endParaRPr>
          </a:p>
        </p:txBody>
      </p:sp>
      <p:sp>
        <p:nvSpPr>
          <p:cNvPr id="53251" name="Rectangle 2">
            <a:extLst>
              <a:ext uri="{FF2B5EF4-FFF2-40B4-BE49-F238E27FC236}">
                <a16:creationId xmlns:a16="http://schemas.microsoft.com/office/drawing/2014/main" id="{C1EF8C10-4C74-454C-9D33-9C784303B5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EC1BA8DA-DB3D-9143-A619-225782AC2F4C}"/>
              </a:ext>
            </a:extLst>
          </p:cNvPr>
          <p:cNvSpPr>
            <a:spLocks noGrp="1" noChangeArrowheads="1"/>
          </p:cNvSpPr>
          <p:nvPr>
            <p:ph type="body" idx="1"/>
          </p:nvPr>
        </p:nvSpPr>
        <p:spPr bwMode="auto">
          <a:xfrm>
            <a:off x="1150938" y="4344988"/>
            <a:ext cx="4583112"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8275" indent="-168275"/>
            <a:r>
              <a:rPr lang="fr-FR" altLang="fr-FR" sz="1100" b="1" u="sng">
                <a:solidFill>
                  <a:srgbClr val="000000"/>
                </a:solidFill>
              </a:rPr>
              <a:t>Cycle de vie du PVH dans le col de l'utérus</a:t>
            </a:r>
          </a:p>
          <a:p>
            <a:pPr marL="168275" indent="-168275">
              <a:buFontTx/>
              <a:buChar char="•"/>
            </a:pPr>
            <a:r>
              <a:rPr lang="fr-FR" altLang="fr-FR" sz="1100">
                <a:solidFill>
                  <a:srgbClr val="000000"/>
                </a:solidFill>
              </a:rPr>
              <a:t>Le cycle de vie du PVH est limité à l'épithélium du col de l'utérus ; il n'y a pas de virémie.</a:t>
            </a:r>
          </a:p>
          <a:p>
            <a:pPr marL="168275" indent="-168275">
              <a:buFontTx/>
              <a:buChar char="•"/>
            </a:pPr>
            <a:r>
              <a:rPr lang="fr-FR" altLang="fr-FR" sz="1100">
                <a:solidFill>
                  <a:srgbClr val="000000"/>
                </a:solidFill>
              </a:rPr>
              <a:t>Le virus devrait infecter la couche des cellules basales de l'épithélium via des micro-abrasions.</a:t>
            </a:r>
          </a:p>
          <a:p>
            <a:pPr marL="168275" indent="-168275">
              <a:buFontTx/>
              <a:buChar char="•"/>
            </a:pPr>
            <a:r>
              <a:rPr lang="fr-FR" altLang="fr-FR" sz="1100">
                <a:solidFill>
                  <a:srgbClr val="000000"/>
                </a:solidFill>
              </a:rPr>
              <a:t>Il utilise alors le mécanisme cellulaire hôte pour répliquer l'ADN viral et exprimer les protéines encodées de façon virale.</a:t>
            </a:r>
          </a:p>
          <a:p>
            <a:pPr marL="168275" indent="-168275">
              <a:buFontTx/>
              <a:buChar char="•"/>
            </a:pPr>
            <a:r>
              <a:rPr lang="fr-FR" altLang="fr-FR" sz="1100">
                <a:solidFill>
                  <a:srgbClr val="000000"/>
                </a:solidFill>
              </a:rPr>
              <a:t>Enfin, de nouvelles particules virales sont assemblées dans les couches supérieures de l'épithélium et le virus est libéré avec les cellules au fur et à mesure qu'elles sont éliminées de la surface épithéliale.</a:t>
            </a:r>
          </a:p>
          <a:p>
            <a:pPr marL="168275" indent="-168275">
              <a:buFontTx/>
              <a:buChar char="•"/>
            </a:pPr>
            <a:r>
              <a:rPr lang="fr-FR" altLang="fr-FR" sz="1100">
                <a:solidFill>
                  <a:srgbClr val="000000"/>
                </a:solidFill>
              </a:rPr>
              <a:t>La « furtivité » du PVH et les mécanismes d'évasion immunitaire permettent à l'infection de persister.</a:t>
            </a:r>
          </a:p>
          <a:p>
            <a:pPr marL="168275" indent="-168275"/>
            <a:endParaRPr lang="en-GB" altLang="fr-FR"/>
          </a:p>
          <a:p>
            <a:pPr marL="168275" indent="-168275"/>
            <a:r>
              <a:rPr lang="fr-FR" altLang="fr-FR" sz="1100" b="1">
                <a:solidFill>
                  <a:srgbClr val="000000"/>
                </a:solidFill>
              </a:rPr>
              <a:t>Références</a:t>
            </a:r>
          </a:p>
          <a:p>
            <a:pPr marL="168275" indent="-168275"/>
            <a:r>
              <a:rPr lang="fr-FR" altLang="fr-FR" sz="1100">
                <a:solidFill>
                  <a:srgbClr val="000000"/>
                </a:solidFill>
              </a:rPr>
              <a:t>Frazer IH. </a:t>
            </a:r>
            <a:r>
              <a:rPr lang="fr-FR" altLang="fr-FR" sz="1100" i="1">
                <a:solidFill>
                  <a:srgbClr val="000000"/>
                </a:solidFill>
              </a:rPr>
              <a:t>Nat Rev Immunol</a:t>
            </a:r>
            <a:r>
              <a:rPr lang="fr-FR" altLang="fr-FR" sz="1100">
                <a:solidFill>
                  <a:srgbClr val="000000"/>
                </a:solidFill>
              </a:rPr>
              <a:t> 2004; </a:t>
            </a:r>
            <a:r>
              <a:rPr lang="fr-FR" altLang="fr-FR" sz="1100" b="1">
                <a:solidFill>
                  <a:srgbClr val="000000"/>
                </a:solidFill>
              </a:rPr>
              <a:t>4:</a:t>
            </a:r>
            <a:r>
              <a:rPr lang="fr-FR" altLang="fr-FR" sz="1100">
                <a:solidFill>
                  <a:srgbClr val="000000"/>
                </a:solidFill>
              </a:rPr>
              <a:t>46–54.</a:t>
            </a:r>
          </a:p>
          <a:p>
            <a:pPr marL="168275" indent="-168275">
              <a:spcBef>
                <a:spcPct val="0"/>
              </a:spcBef>
            </a:pPr>
            <a:r>
              <a:rPr lang="fr-FR" altLang="fr-FR" sz="1100">
                <a:solidFill>
                  <a:srgbClr val="000000"/>
                </a:solidFill>
              </a:rPr>
              <a:t>Stanley M, </a:t>
            </a:r>
            <a:r>
              <a:rPr lang="fr-FR" altLang="fr-FR" sz="1100" i="1">
                <a:solidFill>
                  <a:srgbClr val="000000"/>
                </a:solidFill>
              </a:rPr>
              <a:t>et al. Vaccine </a:t>
            </a:r>
            <a:r>
              <a:rPr lang="fr-FR" altLang="fr-FR" sz="1100">
                <a:solidFill>
                  <a:srgbClr val="000000"/>
                </a:solidFill>
              </a:rPr>
              <a:t>2006; </a:t>
            </a:r>
            <a:r>
              <a:rPr lang="fr-FR" altLang="fr-FR" sz="1100" b="1">
                <a:solidFill>
                  <a:srgbClr val="000000"/>
                </a:solidFill>
              </a:rPr>
              <a:t>24S1:</a:t>
            </a:r>
            <a:r>
              <a:rPr lang="fr-FR" altLang="fr-FR" sz="1100">
                <a:solidFill>
                  <a:srgbClr val="000000"/>
                </a:solidFill>
              </a:rPr>
              <a:t>S1/16–S1/22.</a:t>
            </a:r>
          </a:p>
          <a:p>
            <a:pPr marL="168275" indent="-168275"/>
            <a:endParaRPr lang="en-US" altLang="fr-FR">
              <a:solidFill>
                <a:srgbClr val="422A7D"/>
              </a:solidFill>
            </a:endParaRPr>
          </a:p>
        </p:txBody>
      </p:sp>
      <p:sp>
        <p:nvSpPr>
          <p:cNvPr id="53253" name="Date Placeholder 1">
            <a:extLst>
              <a:ext uri="{FF2B5EF4-FFF2-40B4-BE49-F238E27FC236}">
                <a16:creationId xmlns:a16="http://schemas.microsoft.com/office/drawing/2014/main" id="{BE843032-8F15-FD48-B55A-605C20E652D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fr-FR">
              <a:latin typeface="Calibri" panose="020F0502020204030204" pitchFamily="34" charset="0"/>
            </a:endParaRPr>
          </a:p>
        </p:txBody>
      </p:sp>
      <p:sp>
        <p:nvSpPr>
          <p:cNvPr id="3" name="Header Placeholder 2">
            <a:extLst>
              <a:ext uri="{FF2B5EF4-FFF2-40B4-BE49-F238E27FC236}">
                <a16:creationId xmlns:a16="http://schemas.microsoft.com/office/drawing/2014/main" id="{0FF77E4F-2FCF-574F-94D5-176B33CEE2FC}"/>
              </a:ext>
            </a:extLst>
          </p:cNvPr>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36512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a:extLst>
              <a:ext uri="{FF2B5EF4-FFF2-40B4-BE49-F238E27FC236}">
                <a16:creationId xmlns:a16="http://schemas.microsoft.com/office/drawing/2014/main" id="{A53328A6-D273-3045-9E97-2374C7DED1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Espace réservé des commentaires 2">
            <a:extLst>
              <a:ext uri="{FF2B5EF4-FFF2-40B4-BE49-F238E27FC236}">
                <a16:creationId xmlns:a16="http://schemas.microsoft.com/office/drawing/2014/main" id="{425F9490-8FC1-B347-956C-9885FB1580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
        <p:nvSpPr>
          <p:cNvPr id="55299" name="Espace réservé du numéro de diapositive 3">
            <a:extLst>
              <a:ext uri="{FF2B5EF4-FFF2-40B4-BE49-F238E27FC236}">
                <a16:creationId xmlns:a16="http://schemas.microsoft.com/office/drawing/2014/main" id="{BCA6576A-742D-8940-9A86-667AC8EE61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367802D-F4D1-2346-A38E-AB230572C406}"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extLst>
      <p:ext uri="{BB962C8B-B14F-4D97-AF65-F5344CB8AC3E}">
        <p14:creationId xmlns:p14="http://schemas.microsoft.com/office/powerpoint/2010/main" val="307136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a:extLst>
              <a:ext uri="{FF2B5EF4-FFF2-40B4-BE49-F238E27FC236}">
                <a16:creationId xmlns:a16="http://schemas.microsoft.com/office/drawing/2014/main" id="{13F894A7-3624-E24A-A943-A6A646A101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Espace réservé des commentaires 2">
            <a:extLst>
              <a:ext uri="{FF2B5EF4-FFF2-40B4-BE49-F238E27FC236}">
                <a16:creationId xmlns:a16="http://schemas.microsoft.com/office/drawing/2014/main" id="{B6E75468-1F88-B843-8FC0-3068195A4D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t>The overall prevalence of HPV infection was 79.8% (348/436)</a:t>
            </a:r>
          </a:p>
          <a:p>
            <a:r>
              <a:rPr lang="en-US" altLang="fr-FR"/>
              <a:t>while HIV prevalence was 15.4% (67/436). According to HIV infection,</a:t>
            </a:r>
          </a:p>
          <a:p>
            <a:r>
              <a:rPr lang="en-US" altLang="fr-FR"/>
              <a:t>seropositive FSW were globally significantly more affected by HPV</a:t>
            </a:r>
          </a:p>
          <a:p>
            <a:r>
              <a:rPr lang="en-US" altLang="fr-FR"/>
              <a:t>(94% vs 77%; p &lt; 0.01) and for any risk group (91% vs 69.1%, 56.7%</a:t>
            </a:r>
          </a:p>
          <a:p>
            <a:r>
              <a:rPr lang="en-US" altLang="fr-FR"/>
              <a:t>vs 41.5%, and 19.4% vs 9.4% for HR-HPV, pHR-HPV, and LR-HPV,</a:t>
            </a:r>
          </a:p>
          <a:p>
            <a:r>
              <a:rPr lang="en-US" altLang="fr-FR"/>
              <a:t>respectively). No differences in HPV infection prevalence existed across</a:t>
            </a:r>
          </a:p>
          <a:p>
            <a:r>
              <a:rPr lang="en-US" altLang="fr-FR"/>
              <a:t>age groups (p=0.4032).</a:t>
            </a:r>
          </a:p>
          <a:p>
            <a:r>
              <a:rPr lang="fr-FR" altLang="fr-FR"/>
              <a:t>N</a:t>
            </a:r>
            <a:r>
              <a:rPr lang="en-US" altLang="fr-FR"/>
              <a:t>otion d’infection à la fois par plusieurs génotypes</a:t>
            </a:r>
            <a:endParaRPr lang="fr-FR" altLang="fr-FR"/>
          </a:p>
          <a:p>
            <a:endParaRPr lang="fr-FR" altLang="fr-FR"/>
          </a:p>
        </p:txBody>
      </p:sp>
      <p:sp>
        <p:nvSpPr>
          <p:cNvPr id="69635" name="Espace réservé du numéro de diapositive 3">
            <a:extLst>
              <a:ext uri="{FF2B5EF4-FFF2-40B4-BE49-F238E27FC236}">
                <a16:creationId xmlns:a16="http://schemas.microsoft.com/office/drawing/2014/main" id="{CE35D613-DA9C-6148-91EF-1C06E08CAE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A4138FB-3F2B-B344-B10A-71374CC52BF5}" type="slidenum">
              <a:rPr lang="fr-FR" altLang="fr-FR" smtClean="0">
                <a:latin typeface="Calibri" panose="020F0502020204030204" pitchFamily="34" charset="0"/>
              </a:rPr>
              <a:pPr/>
              <a:t>32</a:t>
            </a:fld>
            <a:endParaRPr lang="fr-FR" altLang="fr-FR">
              <a:latin typeface="Calibri" panose="020F0502020204030204" pitchFamily="34" charset="0"/>
            </a:endParaRPr>
          </a:p>
        </p:txBody>
      </p:sp>
    </p:spTree>
    <p:extLst>
      <p:ext uri="{BB962C8B-B14F-4D97-AF65-F5344CB8AC3E}">
        <p14:creationId xmlns:p14="http://schemas.microsoft.com/office/powerpoint/2010/main" val="149677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e l'image des diapositives 1">
            <a:extLst>
              <a:ext uri="{FF2B5EF4-FFF2-40B4-BE49-F238E27FC236}">
                <a16:creationId xmlns:a16="http://schemas.microsoft.com/office/drawing/2014/main" id="{6BB00F73-6B67-F041-B3BB-9B00584585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Espace réservé des commentaires 2">
            <a:extLst>
              <a:ext uri="{FF2B5EF4-FFF2-40B4-BE49-F238E27FC236}">
                <a16:creationId xmlns:a16="http://schemas.microsoft.com/office/drawing/2014/main" id="{795295B3-1301-1148-B44E-D376F26FAA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COFAC –COL c simplement Consortium ……. Au départ c’était un projet qui devait se faire uniquement au Sénégal dans le cadre de l’accord de partenariat triennal entre l’INCA et le ministère de la santé du Sénégal. Avec le rôle majeur de Christine Berling responsable des relations internationales. Nous avons eu l’idée pour avoir plus d’impact de l’élargir à d’autres pays francophones sous l’égide de l’INCA dont nous remercions l’ensemble des responsables pour leur contribution. C’est ainsi que le projet du Sénégal a été partagé à ces pays francophones. Et la première réunion de mise en place du réseau s’était tenue à Durban en 2013.</a:t>
            </a:r>
          </a:p>
        </p:txBody>
      </p:sp>
      <p:sp>
        <p:nvSpPr>
          <p:cNvPr id="78851" name="Espace réservé du numéro de diapositive 3">
            <a:extLst>
              <a:ext uri="{FF2B5EF4-FFF2-40B4-BE49-F238E27FC236}">
                <a16:creationId xmlns:a16="http://schemas.microsoft.com/office/drawing/2014/main" id="{D369E78B-80FB-774C-92F3-2EAACC8707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FB1D509-947B-1640-B776-85AB104C02CB}" type="slidenum">
              <a:rPr lang="fr-FR" altLang="fr-FR" smtClean="0">
                <a:latin typeface="Calibri" panose="020F0502020204030204" pitchFamily="34" charset="0"/>
              </a:rPr>
              <a:pPr/>
              <a:t>34</a:t>
            </a:fld>
            <a:endParaRPr lang="fr-FR" altLang="fr-FR">
              <a:latin typeface="Calibri" panose="020F0502020204030204" pitchFamily="34" charset="0"/>
            </a:endParaRPr>
          </a:p>
        </p:txBody>
      </p:sp>
    </p:spTree>
    <p:extLst>
      <p:ext uri="{BB962C8B-B14F-4D97-AF65-F5344CB8AC3E}">
        <p14:creationId xmlns:p14="http://schemas.microsoft.com/office/powerpoint/2010/main" val="351301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Espace réservé de l'image des diapositives 1">
            <a:extLst>
              <a:ext uri="{FF2B5EF4-FFF2-40B4-BE49-F238E27FC236}">
                <a16:creationId xmlns:a16="http://schemas.microsoft.com/office/drawing/2014/main" id="{0C384295-C9EA-DD45-86E2-2A82C4FCB4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Espace réservé des notes 2">
            <a:extLst>
              <a:ext uri="{FF2B5EF4-FFF2-40B4-BE49-F238E27FC236}">
                <a16:creationId xmlns:a16="http://schemas.microsoft.com/office/drawing/2014/main" id="{01FE391D-6214-5E4C-8CCF-14AC11E269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81923" name="Espace réservé du numéro de diapositive 3">
            <a:extLst>
              <a:ext uri="{FF2B5EF4-FFF2-40B4-BE49-F238E27FC236}">
                <a16:creationId xmlns:a16="http://schemas.microsoft.com/office/drawing/2014/main" id="{E9E7A210-D367-E04D-A228-A7229CF503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31F1625-6EC3-FC4A-9542-BA77ECB11ADC}" type="slidenum">
              <a:rPr lang="fr-FR" altLang="fr-FR" smtClean="0">
                <a:latin typeface="Calibri" panose="020F0502020204030204" pitchFamily="34" charset="0"/>
              </a:rPr>
              <a:pPr/>
              <a:t>35</a:t>
            </a:fld>
            <a:endParaRPr lang="fr-FR" altLang="fr-FR">
              <a:latin typeface="Calibri" panose="020F0502020204030204" pitchFamily="34" charset="0"/>
            </a:endParaRPr>
          </a:p>
        </p:txBody>
      </p:sp>
    </p:spTree>
    <p:extLst>
      <p:ext uri="{BB962C8B-B14F-4D97-AF65-F5344CB8AC3E}">
        <p14:creationId xmlns:p14="http://schemas.microsoft.com/office/powerpoint/2010/main" val="54555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3711EB-9B4A-314D-AC86-34C0AC53D1B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436B3CD-E890-BE4C-9357-E94FDBE5F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ADA2FBC-3CC1-174C-869B-4C0678E89204}"/>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BE689A73-586C-144B-8424-D2ACE142C7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2A372F-7941-D847-8B47-4845D630B09D}"/>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333525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F0961F-D6BD-E24A-9162-2B6C75611B1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176F7D5-57F0-7943-A5F7-07894DAD8F0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7BD69CE-0395-8744-8987-8DC6D0234F79}"/>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45E97B8D-2723-4F45-BE84-5E3F58BE0C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A9B910-4BD9-E54D-8D99-1C6D6F3D1031}"/>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2885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AA188BB-651D-6840-8D4B-163CF986BF4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7D6AF7A-C7F1-0140-AEBC-7FCB5C537470}"/>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D4FFD46-977A-A74E-9D84-92154EEB730C}"/>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719C9F11-329E-D645-99B2-F7880A7568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111FAE-AF0E-554C-A479-DED6B4738A1E}"/>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388723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2208B2-F63C-0B41-9295-10A137B36C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8194D64-4725-6C4B-B9B8-D136BAEF542B}"/>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0E93C42-8B62-C04B-A2C6-58C35EE285E3}"/>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756839BB-63CD-B24F-9372-A25751338E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8506CD-F676-CF49-9C0E-798AFA14A38A}"/>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180375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956D11-0178-384C-919A-5607AAF3000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A484A46-BC10-0D4F-A285-51204668C4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FECE918-3F83-1049-B1A0-F3EEB39F1322}"/>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6B8DE6D1-8184-E646-ABE6-3F77531DF2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D225F8-508F-9B48-8865-915DB88BE319}"/>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308591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96337-3261-7E48-AE17-391279AF2E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DD9651-7C39-6F4F-9D78-FC2403244F9B}"/>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EB314077-3F04-8F40-8EC2-CAA05F95FD14}"/>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4695F77-AA12-B248-8194-9525C6BEFF37}"/>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6" name="Espace réservé du pied de page 5">
            <a:extLst>
              <a:ext uri="{FF2B5EF4-FFF2-40B4-BE49-F238E27FC236}">
                <a16:creationId xmlns:a16="http://schemas.microsoft.com/office/drawing/2014/main" id="{F2D7E587-5981-F84D-9F05-9A81C24DB4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A46DA39-289D-C545-800F-DD7BB0AC2CD5}"/>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1399438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4F500-27E3-394A-AA6D-0DD272527F3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B26454-CEED-D646-BCC5-D448CA2D0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C6867260-03BC-0D4B-A59D-76F08E7B3D00}"/>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560236A-B0CB-5343-A949-01E0D8A5B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02AD0AC-CA21-EA46-AF55-C9FFB361282C}"/>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99348334-CF2A-EA46-BFB3-EC34C3FCFDB1}"/>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8" name="Espace réservé du pied de page 7">
            <a:extLst>
              <a:ext uri="{FF2B5EF4-FFF2-40B4-BE49-F238E27FC236}">
                <a16:creationId xmlns:a16="http://schemas.microsoft.com/office/drawing/2014/main" id="{2BF12D05-545F-E74C-B949-9D45BE3F91D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4135BB2-0ADB-8D4D-B17F-F73754DB5249}"/>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355088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F3E220-ED02-A841-8322-55BAF00592B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B69A5AF-C09C-9446-8627-EE1799BB079C}"/>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4" name="Espace réservé du pied de page 3">
            <a:extLst>
              <a:ext uri="{FF2B5EF4-FFF2-40B4-BE49-F238E27FC236}">
                <a16:creationId xmlns:a16="http://schemas.microsoft.com/office/drawing/2014/main" id="{1358B681-A10B-DF4A-A06B-44728FAC8DA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B11332-7089-7047-A4E0-D5336544C006}"/>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12874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8576F9F-F71F-7147-8A8B-F822601E5E20}"/>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3" name="Espace réservé du pied de page 2">
            <a:extLst>
              <a:ext uri="{FF2B5EF4-FFF2-40B4-BE49-F238E27FC236}">
                <a16:creationId xmlns:a16="http://schemas.microsoft.com/office/drawing/2014/main" id="{6A455AC2-83AD-E34C-BF9D-C7FCDEA6AFA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4DF6611-78AC-BD4E-9BFB-1AC9C5C75DBE}"/>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188037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2DE1C-EEFA-6C49-8123-EC7AF7377E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16C837B-5AA4-354D-84F2-8410AB080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E134D79F-00B5-9343-A421-318F605FAA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80BC118-DCA8-4546-933C-7007CDAC9656}"/>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6" name="Espace réservé du pied de page 5">
            <a:extLst>
              <a:ext uri="{FF2B5EF4-FFF2-40B4-BE49-F238E27FC236}">
                <a16:creationId xmlns:a16="http://schemas.microsoft.com/office/drawing/2014/main" id="{AB8F4343-CC69-2D4E-A08B-3E8142EF6A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82B43B-531A-B345-A4E6-66C292442E26}"/>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1175685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0C92B-9A16-DD47-8ED8-72861722A9A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A66792-E16A-1842-A409-F4AD3FC178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EFE0C41-D99C-DE48-823F-8ECC7FBBD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5E2F977-7A6D-D140-92AA-0909E1437C77}"/>
              </a:ext>
            </a:extLst>
          </p:cNvPr>
          <p:cNvSpPr>
            <a:spLocks noGrp="1"/>
          </p:cNvSpPr>
          <p:nvPr>
            <p:ph type="dt" sz="half" idx="10"/>
          </p:nvPr>
        </p:nvSpPr>
        <p:spPr/>
        <p:txBody>
          <a:bodyPr/>
          <a:lstStyle/>
          <a:p>
            <a:fld id="{11524E66-1D3E-7C47-871B-159897B25119}" type="datetimeFigureOut">
              <a:rPr lang="fr-FR" smtClean="0"/>
              <a:t>27/05/2024</a:t>
            </a:fld>
            <a:endParaRPr lang="fr-FR"/>
          </a:p>
        </p:txBody>
      </p:sp>
      <p:sp>
        <p:nvSpPr>
          <p:cNvPr id="6" name="Espace réservé du pied de page 5">
            <a:extLst>
              <a:ext uri="{FF2B5EF4-FFF2-40B4-BE49-F238E27FC236}">
                <a16:creationId xmlns:a16="http://schemas.microsoft.com/office/drawing/2014/main" id="{AED413C6-79E3-2742-BB82-5D6E3019F27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561745-B2BB-484F-B381-8D6B4D6A9E2F}"/>
              </a:ext>
            </a:extLst>
          </p:cNvPr>
          <p:cNvSpPr>
            <a:spLocks noGrp="1"/>
          </p:cNvSpPr>
          <p:nvPr>
            <p:ph type="sldNum" sz="quarter" idx="12"/>
          </p:nvPr>
        </p:nvSpPr>
        <p:spPr/>
        <p:txBody>
          <a:bodyPr/>
          <a:lstStyle/>
          <a:p>
            <a:fld id="{01C9B165-1D04-C349-9748-401F6410A1DD}" type="slidenum">
              <a:rPr lang="fr-FR" smtClean="0"/>
              <a:t>‹N°›</a:t>
            </a:fld>
            <a:endParaRPr lang="fr-FR"/>
          </a:p>
        </p:txBody>
      </p:sp>
    </p:spTree>
    <p:extLst>
      <p:ext uri="{BB962C8B-B14F-4D97-AF65-F5344CB8AC3E}">
        <p14:creationId xmlns:p14="http://schemas.microsoft.com/office/powerpoint/2010/main" val="79411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89597A4-1007-254A-8749-51B6B65273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EF8BBB7-BF2F-384E-AE47-2D6048E9B1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1C8D17B-9CDF-3746-BD8E-686680D6F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24E66-1D3E-7C47-871B-159897B25119}"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1A4EE57D-F3EA-2444-B1C4-E8F4D9D84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7085A23-F0A0-8B49-AEE4-586CA3719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9B165-1D04-C349-9748-401F6410A1DD}" type="slidenum">
              <a:rPr lang="fr-FR" smtClean="0"/>
              <a:t>‹N°›</a:t>
            </a:fld>
            <a:endParaRPr lang="fr-FR"/>
          </a:p>
        </p:txBody>
      </p:sp>
    </p:spTree>
    <p:extLst>
      <p:ext uri="{BB962C8B-B14F-4D97-AF65-F5344CB8AC3E}">
        <p14:creationId xmlns:p14="http://schemas.microsoft.com/office/powerpoint/2010/main" val="971996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3.tif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hyperlink" Target="http://www.ncbi.nlm.nih.gov/pubmed?term=Schiffman%20M%5BAuthor%5D&amp;cauthor=true&amp;cauthor_uid=20354192" TargetMode="Externa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www.ncbi.nlm.nih.gov/pubmed/20354192"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4.png"/><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9.tiff"/><Relationship Id="rId5" Type="http://schemas.openxmlformats.org/officeDocument/2006/relationships/image" Target="../media/image98.png"/><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7B8FE-2264-3E48-BC02-9228F34B8A9C}"/>
              </a:ext>
            </a:extLst>
          </p:cNvPr>
          <p:cNvSpPr>
            <a:spLocks noGrp="1"/>
          </p:cNvSpPr>
          <p:nvPr>
            <p:ph type="ctrTitle"/>
          </p:nvPr>
        </p:nvSpPr>
        <p:spPr>
          <a:xfrm>
            <a:off x="1367414" y="2183149"/>
            <a:ext cx="9144000" cy="2387600"/>
          </a:xfrm>
        </p:spPr>
        <p:txBody>
          <a:bodyPr>
            <a:normAutofit fontScale="90000"/>
          </a:bodyPr>
          <a:lstStyle/>
          <a:p>
            <a:r>
              <a:rPr lang="fr-SN" b="1" dirty="0"/>
              <a:t>Aspects virologiques des Papillomavirus humains et cancers </a:t>
            </a:r>
            <a:r>
              <a:rPr lang="fr-SN" b="1" dirty="0" err="1"/>
              <a:t>viro</a:t>
            </a:r>
            <a:r>
              <a:rPr lang="fr-SN" b="1" dirty="0"/>
              <a:t>-induits</a:t>
            </a:r>
            <a:endParaRPr lang="fr-FR" b="1" dirty="0"/>
          </a:p>
        </p:txBody>
      </p:sp>
      <p:sp>
        <p:nvSpPr>
          <p:cNvPr id="3" name="Sous-titre 2">
            <a:extLst>
              <a:ext uri="{FF2B5EF4-FFF2-40B4-BE49-F238E27FC236}">
                <a16:creationId xmlns:a16="http://schemas.microsoft.com/office/drawing/2014/main" id="{0A40E7B0-3541-5846-BF40-545BD212B4C7}"/>
              </a:ext>
            </a:extLst>
          </p:cNvPr>
          <p:cNvSpPr>
            <a:spLocks noGrp="1"/>
          </p:cNvSpPr>
          <p:nvPr>
            <p:ph type="subTitle" idx="1"/>
          </p:nvPr>
        </p:nvSpPr>
        <p:spPr>
          <a:xfrm>
            <a:off x="1397390" y="5174255"/>
            <a:ext cx="9144000" cy="1137202"/>
          </a:xfrm>
        </p:spPr>
        <p:txBody>
          <a:bodyPr>
            <a:normAutofit lnSpcReduction="10000"/>
          </a:bodyPr>
          <a:lstStyle/>
          <a:p>
            <a:pPr algn="l"/>
            <a:r>
              <a:rPr lang="fr-FR" dirty="0"/>
              <a:t>Pr Halimatou DIOP-NDIAYE</a:t>
            </a:r>
          </a:p>
          <a:p>
            <a:pPr algn="l">
              <a:lnSpc>
                <a:spcPct val="100000"/>
              </a:lnSpc>
              <a:spcBef>
                <a:spcPts val="0"/>
              </a:spcBef>
            </a:pPr>
            <a:r>
              <a:rPr lang="fr-FR" dirty="0"/>
              <a:t>Laboratoire National de Reference VIH/SIDA</a:t>
            </a:r>
          </a:p>
          <a:p>
            <a:pPr algn="l">
              <a:lnSpc>
                <a:spcPct val="100000"/>
              </a:lnSpc>
              <a:spcBef>
                <a:spcPts val="0"/>
              </a:spcBef>
            </a:pPr>
            <a:r>
              <a:rPr lang="fr-FR" dirty="0"/>
              <a:t>Université Cheikh </a:t>
            </a:r>
            <a:r>
              <a:rPr lang="fr-FR" dirty="0" err="1"/>
              <a:t>Anta</a:t>
            </a:r>
            <a:r>
              <a:rPr lang="fr-FR" dirty="0"/>
              <a:t> DIOP -Dakar, SENEGAL</a:t>
            </a:r>
          </a:p>
          <a:p>
            <a:endParaRPr lang="fr-FR" dirty="0"/>
          </a:p>
        </p:txBody>
      </p:sp>
      <p:pic>
        <p:nvPicPr>
          <p:cNvPr id="4" name="Image 3">
            <a:extLst>
              <a:ext uri="{FF2B5EF4-FFF2-40B4-BE49-F238E27FC236}">
                <a16:creationId xmlns:a16="http://schemas.microsoft.com/office/drawing/2014/main" id="{C86F3238-02D3-B147-852D-F5AD6EE63659}"/>
              </a:ext>
            </a:extLst>
          </p:cNvPr>
          <p:cNvPicPr>
            <a:picLocks noChangeAspect="1"/>
          </p:cNvPicPr>
          <p:nvPr/>
        </p:nvPicPr>
        <p:blipFill rotWithShape="1">
          <a:blip r:embed="rId2"/>
          <a:srcRect b="35970"/>
          <a:stretch/>
        </p:blipFill>
        <p:spPr>
          <a:xfrm>
            <a:off x="9817043" y="73686"/>
            <a:ext cx="2374957" cy="1051730"/>
          </a:xfrm>
          <a:prstGeom prst="rect">
            <a:avLst/>
          </a:prstGeom>
        </p:spPr>
      </p:pic>
      <p:pic>
        <p:nvPicPr>
          <p:cNvPr id="5" name="Image 4">
            <a:extLst>
              <a:ext uri="{FF2B5EF4-FFF2-40B4-BE49-F238E27FC236}">
                <a16:creationId xmlns:a16="http://schemas.microsoft.com/office/drawing/2014/main" id="{4BE7DA50-BA16-6D4F-9F00-BA010593E489}"/>
              </a:ext>
            </a:extLst>
          </p:cNvPr>
          <p:cNvPicPr>
            <a:picLocks noChangeAspect="1"/>
          </p:cNvPicPr>
          <p:nvPr/>
        </p:nvPicPr>
        <p:blipFill>
          <a:blip r:embed="rId3"/>
          <a:stretch>
            <a:fillRect/>
          </a:stretch>
        </p:blipFill>
        <p:spPr>
          <a:xfrm>
            <a:off x="0" y="46091"/>
            <a:ext cx="2264897" cy="989559"/>
          </a:xfrm>
          <a:prstGeom prst="rect">
            <a:avLst/>
          </a:prstGeom>
        </p:spPr>
      </p:pic>
      <p:pic>
        <p:nvPicPr>
          <p:cNvPr id="6" name="Image 5">
            <a:extLst>
              <a:ext uri="{FF2B5EF4-FFF2-40B4-BE49-F238E27FC236}">
                <a16:creationId xmlns:a16="http://schemas.microsoft.com/office/drawing/2014/main" id="{A270DFEA-30A8-9749-98AB-1D7EB6E0DB3A}"/>
              </a:ext>
            </a:extLst>
          </p:cNvPr>
          <p:cNvPicPr>
            <a:picLocks noChangeAspect="1"/>
          </p:cNvPicPr>
          <p:nvPr/>
        </p:nvPicPr>
        <p:blipFill>
          <a:blip r:embed="rId4"/>
          <a:stretch>
            <a:fillRect/>
          </a:stretch>
        </p:blipFill>
        <p:spPr>
          <a:xfrm>
            <a:off x="9497768" y="6195044"/>
            <a:ext cx="2666524" cy="626012"/>
          </a:xfrm>
          <a:prstGeom prst="rect">
            <a:avLst/>
          </a:prstGeom>
        </p:spPr>
      </p:pic>
      <p:pic>
        <p:nvPicPr>
          <p:cNvPr id="7" name="Image 1">
            <a:extLst>
              <a:ext uri="{FF2B5EF4-FFF2-40B4-BE49-F238E27FC236}">
                <a16:creationId xmlns:a16="http://schemas.microsoft.com/office/drawing/2014/main" id="{6CF9293E-D093-F741-9219-8AE1F054A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054" y="480098"/>
            <a:ext cx="950721" cy="8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54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p:cNvSpPr>
            <a:spLocks noGrp="1"/>
          </p:cNvSpPr>
          <p:nvPr>
            <p:ph type="title"/>
          </p:nvPr>
        </p:nvSpPr>
        <p:spPr>
          <a:xfrm>
            <a:off x="267287" y="146600"/>
            <a:ext cx="8780585" cy="589548"/>
          </a:xfrm>
          <a:noFill/>
        </p:spPr>
        <p:txBody>
          <a:bodyPr>
            <a:normAutofit/>
          </a:bodyPr>
          <a:lstStyle/>
          <a:p>
            <a:r>
              <a:rPr lang="fr-FR" sz="3600" b="1" dirty="0"/>
              <a:t>Principaux virus associés à des cancers </a:t>
            </a:r>
          </a:p>
        </p:txBody>
      </p:sp>
      <p:graphicFrame>
        <p:nvGraphicFramePr>
          <p:cNvPr id="4" name="Espace réservé du contenu 3"/>
          <p:cNvGraphicFramePr>
            <a:graphicFrameLocks noGrp="1"/>
          </p:cNvGraphicFramePr>
          <p:nvPr>
            <p:ph idx="1"/>
          </p:nvPr>
        </p:nvGraphicFramePr>
        <p:xfrm>
          <a:off x="267287" y="886265"/>
          <a:ext cx="11563643" cy="5699760"/>
        </p:xfrm>
        <a:graphic>
          <a:graphicData uri="http://schemas.openxmlformats.org/drawingml/2006/table">
            <a:tbl>
              <a:tblPr/>
              <a:tblGrid>
                <a:gridCol w="1498990">
                  <a:extLst>
                    <a:ext uri="{9D8B030D-6E8A-4147-A177-3AD203B41FA5}">
                      <a16:colId xmlns:a16="http://schemas.microsoft.com/office/drawing/2014/main" val="20000"/>
                    </a:ext>
                  </a:extLst>
                </a:gridCol>
                <a:gridCol w="2241347">
                  <a:extLst>
                    <a:ext uri="{9D8B030D-6E8A-4147-A177-3AD203B41FA5}">
                      <a16:colId xmlns:a16="http://schemas.microsoft.com/office/drawing/2014/main" val="20001"/>
                    </a:ext>
                  </a:extLst>
                </a:gridCol>
                <a:gridCol w="1827342">
                  <a:extLst>
                    <a:ext uri="{9D8B030D-6E8A-4147-A177-3AD203B41FA5}">
                      <a16:colId xmlns:a16="http://schemas.microsoft.com/office/drawing/2014/main" val="20002"/>
                    </a:ext>
                  </a:extLst>
                </a:gridCol>
                <a:gridCol w="2741012">
                  <a:extLst>
                    <a:ext uri="{9D8B030D-6E8A-4147-A177-3AD203B41FA5}">
                      <a16:colId xmlns:a16="http://schemas.microsoft.com/office/drawing/2014/main" val="20003"/>
                    </a:ext>
                  </a:extLst>
                </a:gridCol>
                <a:gridCol w="3254952">
                  <a:extLst>
                    <a:ext uri="{9D8B030D-6E8A-4147-A177-3AD203B41FA5}">
                      <a16:colId xmlns:a16="http://schemas.microsoft.com/office/drawing/2014/main" val="20004"/>
                    </a:ext>
                  </a:extLst>
                </a:gridCol>
              </a:tblGrid>
              <a:tr h="0">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Virus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Famille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Mat Gén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Transmission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Types de Cancers associés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22325">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VHB</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1"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Hepadnavirus</a:t>
                      </a:r>
                      <a:endParaRPr kumimoji="0" lang="fr-FR" sz="1800" b="1" i="1"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Part dSDNA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Mer-</a:t>
                      </a: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Enft</a:t>
                      </a:r>
                      <a:endPar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Enft-Enft</a:t>
                      </a:r>
                      <a:endPar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Parenteral</a:t>
                      </a: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/sexuel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CHC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79438">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VHC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1"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Flavivirus</a:t>
                      </a:r>
                      <a:r>
                        <a:rPr kumimoji="0" lang="fr-FR" sz="1800" b="1" i="1"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SS RNA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Parenteral</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Autres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CHC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861144">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HPV</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1"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Papillomavirus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DSDNA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Sexuel</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cutané</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Cancer col</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Ano</a:t>
                      </a: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-génitaux</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Oro-pharyx</a:t>
                      </a:r>
                      <a:endPar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52541">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EBV</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1"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Herpesviridae</a:t>
                      </a:r>
                      <a:endParaRPr kumimoji="0" lang="fr-FR" sz="1800" b="1" i="1"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DS DNA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Mère-enfant (salive)</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Enft-Enft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Lymp</a:t>
                      </a: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Burkitt</a:t>
                      </a: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Mal de Hodgkin</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Immmunodéprimé</a:t>
                      </a: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0">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HHV-8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1"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Herpesviridae</a:t>
                      </a:r>
                      <a:endParaRPr kumimoji="0" lang="fr-FR" sz="1800" b="1" i="1"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DS DNA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Mère-enfant (salive)</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Enft-Enft</a:t>
                      </a: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/sexuel (Homo)</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Sarcome de Kaposi</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Lymphomes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551046">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HTLV-1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1" u="none" strike="noStrike" cap="none" normalizeH="0" baseline="0">
                          <a:ln>
                            <a:noFill/>
                          </a:ln>
                          <a:solidFill>
                            <a:srgbClr val="000000"/>
                          </a:solidFill>
                          <a:effectLst/>
                          <a:latin typeface="Calibri" panose="020F0502020204030204" pitchFamily="34" charset="0"/>
                          <a:ea typeface="MS PGothic" panose="020B0600070205080204" pitchFamily="34" charset="-128"/>
                        </a:rPr>
                        <a:t>Retroviridae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SS RNA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Mère-enfant </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Sexuel /transfusion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Leucémie T Adulte</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Lymphome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563911">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HIV-1&amp;2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1" u="none" strike="noStrike" cap="none" normalizeH="0" baseline="0">
                          <a:ln>
                            <a:noFill/>
                          </a:ln>
                          <a:solidFill>
                            <a:srgbClr val="000000"/>
                          </a:solidFill>
                          <a:effectLst/>
                          <a:latin typeface="Calibri" panose="020F0502020204030204" pitchFamily="34" charset="0"/>
                          <a:ea typeface="MS PGothic" panose="020B0600070205080204" pitchFamily="34" charset="-128"/>
                        </a:rPr>
                        <a:t>Retroviridae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SS RNA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Mère-enfant </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Sexuel /transfusion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Sarcome de Kaposi</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Lymphomes NH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8023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3">
            <a:extLst>
              <a:ext uri="{FF2B5EF4-FFF2-40B4-BE49-F238E27FC236}">
                <a16:creationId xmlns:a16="http://schemas.microsoft.com/office/drawing/2014/main" id="{5271DD84-5941-A742-BA2C-49ACEB7D4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71" t="11690" r="21474" b="5180"/>
          <a:stretch>
            <a:fillRect/>
          </a:stretch>
        </p:blipFill>
        <p:spPr bwMode="auto">
          <a:xfrm>
            <a:off x="5811383" y="1477560"/>
            <a:ext cx="6318250" cy="5117701"/>
          </a:xfrm>
          <a:prstGeom prst="rect">
            <a:avLst/>
          </a:prstGeom>
          <a:solidFill>
            <a:srgbClr val="7030A0"/>
          </a:solidFill>
          <a:ln>
            <a:noFill/>
          </a:ln>
        </p:spPr>
      </p:pic>
      <p:sp>
        <p:nvSpPr>
          <p:cNvPr id="22530" name="Titre 4">
            <a:extLst>
              <a:ext uri="{FF2B5EF4-FFF2-40B4-BE49-F238E27FC236}">
                <a16:creationId xmlns:a16="http://schemas.microsoft.com/office/drawing/2014/main" id="{A16E7104-F763-694D-843E-7E4D1232B082}"/>
              </a:ext>
            </a:extLst>
          </p:cNvPr>
          <p:cNvSpPr txBox="1">
            <a:spLocks/>
          </p:cNvSpPr>
          <p:nvPr/>
        </p:nvSpPr>
        <p:spPr bwMode="auto">
          <a:xfrm>
            <a:off x="323557" y="249935"/>
            <a:ext cx="749807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3600" b="1" dirty="0"/>
              <a:t>Cancers liés aux agents infectieux </a:t>
            </a:r>
          </a:p>
        </p:txBody>
      </p:sp>
      <p:grpSp>
        <p:nvGrpSpPr>
          <p:cNvPr id="4" name="Groupe 3">
            <a:extLst>
              <a:ext uri="{FF2B5EF4-FFF2-40B4-BE49-F238E27FC236}">
                <a16:creationId xmlns:a16="http://schemas.microsoft.com/office/drawing/2014/main" id="{9C952ED1-9FCD-7D40-BA84-1DF7BB8963EB}"/>
              </a:ext>
            </a:extLst>
          </p:cNvPr>
          <p:cNvGrpSpPr/>
          <p:nvPr/>
        </p:nvGrpSpPr>
        <p:grpSpPr>
          <a:xfrm>
            <a:off x="4893418" y="1162177"/>
            <a:ext cx="7400660" cy="5042852"/>
            <a:chOff x="4773548" y="1168092"/>
            <a:chExt cx="6965336" cy="4468328"/>
          </a:xfrm>
        </p:grpSpPr>
        <p:sp>
          <p:nvSpPr>
            <p:cNvPr id="3" name="ZoneTexte 2">
              <a:extLst>
                <a:ext uri="{FF2B5EF4-FFF2-40B4-BE49-F238E27FC236}">
                  <a16:creationId xmlns:a16="http://schemas.microsoft.com/office/drawing/2014/main" id="{7C2A657C-D8FF-B44D-9D09-79D41761C8CC}"/>
                </a:ext>
              </a:extLst>
            </p:cNvPr>
            <p:cNvSpPr txBox="1"/>
            <p:nvPr/>
          </p:nvSpPr>
          <p:spPr>
            <a:xfrm>
              <a:off x="9651040" y="2455024"/>
              <a:ext cx="2087844" cy="627238"/>
            </a:xfrm>
            <a:prstGeom prst="rect">
              <a:avLst/>
            </a:prstGeom>
            <a:solidFill>
              <a:schemeClr val="accent6">
                <a:lumMod val="20000"/>
                <a:lumOff val="80000"/>
              </a:schemeClr>
            </a:solidFill>
          </p:spPr>
          <p:txBody>
            <a:bodyPr wrap="square" rtlCol="0">
              <a:spAutoFit/>
            </a:bodyPr>
            <a:lstStyle/>
            <a:p>
              <a:pPr algn="ctr"/>
              <a:r>
                <a:rPr lang="fr-FR" sz="2000" b="1" dirty="0"/>
                <a:t>Helicobacter </a:t>
              </a:r>
              <a:r>
                <a:rPr lang="fr-FR" sz="2000" b="1" dirty="0" err="1"/>
                <a:t>pilory</a:t>
              </a:r>
              <a:r>
                <a:rPr lang="fr-FR" sz="2000" b="1" dirty="0"/>
                <a:t> </a:t>
              </a:r>
              <a:r>
                <a:rPr lang="fr-FR" sz="2000" dirty="0"/>
                <a:t>36.3%</a:t>
              </a:r>
            </a:p>
          </p:txBody>
        </p:sp>
        <p:sp>
          <p:nvSpPr>
            <p:cNvPr id="7" name="ZoneTexte 6">
              <a:extLst>
                <a:ext uri="{FF2B5EF4-FFF2-40B4-BE49-F238E27FC236}">
                  <a16:creationId xmlns:a16="http://schemas.microsoft.com/office/drawing/2014/main" id="{413B7224-61F3-0545-9BAA-DD22EA2A24AA}"/>
                </a:ext>
              </a:extLst>
            </p:cNvPr>
            <p:cNvSpPr txBox="1"/>
            <p:nvPr/>
          </p:nvSpPr>
          <p:spPr>
            <a:xfrm>
              <a:off x="5713217" y="4990089"/>
              <a:ext cx="2602524" cy="646331"/>
            </a:xfrm>
            <a:prstGeom prst="rect">
              <a:avLst/>
            </a:prstGeom>
            <a:solidFill>
              <a:srgbClr val="C00000"/>
            </a:solidFill>
          </p:spPr>
          <p:txBody>
            <a:bodyPr wrap="square" rtlCol="0">
              <a:spAutoFit/>
            </a:bodyPr>
            <a:lstStyle/>
            <a:p>
              <a:pPr algn="ctr"/>
              <a:r>
                <a:rPr lang="fr-FR" sz="2000" b="1" dirty="0" err="1">
                  <a:solidFill>
                    <a:schemeClr val="bg1"/>
                  </a:solidFill>
                </a:rPr>
                <a:t>Human</a:t>
              </a:r>
              <a:r>
                <a:rPr lang="fr-FR" sz="2000" b="1" dirty="0">
                  <a:solidFill>
                    <a:schemeClr val="bg1"/>
                  </a:solidFill>
                </a:rPr>
                <a:t> papillomavirus </a:t>
              </a:r>
              <a:r>
                <a:rPr lang="fr-FR" sz="2000" dirty="0">
                  <a:solidFill>
                    <a:schemeClr val="bg1"/>
                  </a:solidFill>
                </a:rPr>
                <a:t>36.3%</a:t>
              </a:r>
            </a:p>
          </p:txBody>
        </p:sp>
        <p:sp>
          <p:nvSpPr>
            <p:cNvPr id="8" name="ZoneTexte 7">
              <a:extLst>
                <a:ext uri="{FF2B5EF4-FFF2-40B4-BE49-F238E27FC236}">
                  <a16:creationId xmlns:a16="http://schemas.microsoft.com/office/drawing/2014/main" id="{40BC835E-DD36-2E44-91D4-7D33F72E2A6C}"/>
                </a:ext>
              </a:extLst>
            </p:cNvPr>
            <p:cNvSpPr txBox="1"/>
            <p:nvPr/>
          </p:nvSpPr>
          <p:spPr>
            <a:xfrm>
              <a:off x="4773548" y="2977097"/>
              <a:ext cx="1769601" cy="627238"/>
            </a:xfrm>
            <a:prstGeom prst="rect">
              <a:avLst/>
            </a:prstGeom>
            <a:solidFill>
              <a:srgbClr val="0070C0"/>
            </a:solidFill>
          </p:spPr>
          <p:txBody>
            <a:bodyPr wrap="square" rtlCol="0">
              <a:spAutoFit/>
            </a:bodyPr>
            <a:lstStyle/>
            <a:p>
              <a:pPr algn="ctr"/>
              <a:r>
                <a:rPr lang="fr-FR" sz="2000" b="1" dirty="0" err="1">
                  <a:solidFill>
                    <a:schemeClr val="bg1"/>
                  </a:solidFill>
                </a:rPr>
                <a:t>Hepatitis</a:t>
              </a:r>
              <a:r>
                <a:rPr lang="fr-FR" sz="2000" b="1" dirty="0">
                  <a:solidFill>
                    <a:schemeClr val="bg1"/>
                  </a:solidFill>
                </a:rPr>
                <a:t> B virus </a:t>
              </a:r>
              <a:r>
                <a:rPr lang="fr-FR" sz="2000" dirty="0">
                  <a:solidFill>
                    <a:schemeClr val="bg1"/>
                  </a:solidFill>
                </a:rPr>
                <a:t>16.3%</a:t>
              </a:r>
            </a:p>
          </p:txBody>
        </p:sp>
        <p:sp>
          <p:nvSpPr>
            <p:cNvPr id="9" name="ZoneTexte 8">
              <a:extLst>
                <a:ext uri="{FF2B5EF4-FFF2-40B4-BE49-F238E27FC236}">
                  <a16:creationId xmlns:a16="http://schemas.microsoft.com/office/drawing/2014/main" id="{AF801B68-EA24-B04D-A553-408D4D7B744C}"/>
                </a:ext>
              </a:extLst>
            </p:cNvPr>
            <p:cNvSpPr txBox="1"/>
            <p:nvPr/>
          </p:nvSpPr>
          <p:spPr>
            <a:xfrm>
              <a:off x="5327970" y="1865120"/>
              <a:ext cx="1686509" cy="646331"/>
            </a:xfrm>
            <a:prstGeom prst="rect">
              <a:avLst/>
            </a:prstGeom>
            <a:solidFill>
              <a:srgbClr val="7030A0"/>
            </a:solidFill>
          </p:spPr>
          <p:txBody>
            <a:bodyPr wrap="square" rtlCol="0">
              <a:spAutoFit/>
            </a:bodyPr>
            <a:lstStyle/>
            <a:p>
              <a:pPr algn="ctr"/>
              <a:r>
                <a:rPr lang="fr-FR" sz="2000" b="1" dirty="0" err="1">
                  <a:solidFill>
                    <a:schemeClr val="bg1"/>
                  </a:solidFill>
                </a:rPr>
                <a:t>Hepatitis</a:t>
              </a:r>
              <a:r>
                <a:rPr lang="fr-FR" sz="2000" b="1" dirty="0">
                  <a:solidFill>
                    <a:schemeClr val="bg1"/>
                  </a:solidFill>
                </a:rPr>
                <a:t> C virus 7.1</a:t>
              </a:r>
              <a:r>
                <a:rPr lang="fr-FR" sz="2000" dirty="0">
                  <a:solidFill>
                    <a:schemeClr val="bg1"/>
                  </a:solidFill>
                </a:rPr>
                <a:t>%</a:t>
              </a:r>
            </a:p>
          </p:txBody>
        </p:sp>
        <p:sp>
          <p:nvSpPr>
            <p:cNvPr id="10" name="ZoneTexte 9">
              <a:extLst>
                <a:ext uri="{FF2B5EF4-FFF2-40B4-BE49-F238E27FC236}">
                  <a16:creationId xmlns:a16="http://schemas.microsoft.com/office/drawing/2014/main" id="{E2A1886C-0617-B047-BEC9-B3D93D1097EA}"/>
                </a:ext>
              </a:extLst>
            </p:cNvPr>
            <p:cNvSpPr txBox="1"/>
            <p:nvPr/>
          </p:nvSpPr>
          <p:spPr>
            <a:xfrm>
              <a:off x="6543149" y="1168092"/>
              <a:ext cx="1476743" cy="627238"/>
            </a:xfrm>
            <a:prstGeom prst="rect">
              <a:avLst/>
            </a:prstGeom>
            <a:solidFill>
              <a:schemeClr val="bg2">
                <a:lumMod val="75000"/>
              </a:schemeClr>
            </a:solidFill>
          </p:spPr>
          <p:txBody>
            <a:bodyPr wrap="square" rtlCol="0">
              <a:spAutoFit/>
            </a:bodyPr>
            <a:lstStyle/>
            <a:p>
              <a:pPr algn="ctr"/>
              <a:r>
                <a:rPr lang="fr-FR" sz="2000" b="1" dirty="0" err="1">
                  <a:solidFill>
                    <a:schemeClr val="bg1"/>
                  </a:solidFill>
                </a:rPr>
                <a:t>Other</a:t>
              </a:r>
              <a:r>
                <a:rPr lang="fr-FR" sz="2000" b="1" dirty="0">
                  <a:solidFill>
                    <a:schemeClr val="bg1"/>
                  </a:solidFill>
                </a:rPr>
                <a:t> agents</a:t>
              </a:r>
            </a:p>
            <a:p>
              <a:pPr algn="ctr"/>
              <a:r>
                <a:rPr lang="fr-FR" sz="2000" b="1" dirty="0">
                  <a:solidFill>
                    <a:schemeClr val="bg1"/>
                  </a:solidFill>
                </a:rPr>
                <a:t>9.3%</a:t>
              </a:r>
              <a:endParaRPr lang="fr-FR" sz="2000" dirty="0">
                <a:solidFill>
                  <a:schemeClr val="bg1"/>
                </a:solidFill>
              </a:endParaRPr>
            </a:p>
          </p:txBody>
        </p:sp>
      </p:grpSp>
      <p:pic>
        <p:nvPicPr>
          <p:cNvPr id="6" name="Image 5">
            <a:extLst>
              <a:ext uri="{FF2B5EF4-FFF2-40B4-BE49-F238E27FC236}">
                <a16:creationId xmlns:a16="http://schemas.microsoft.com/office/drawing/2014/main" id="{822BFC48-B1F3-3A42-BF50-3FA2AE09F101}"/>
              </a:ext>
            </a:extLst>
          </p:cNvPr>
          <p:cNvPicPr>
            <a:picLocks noChangeAspect="1"/>
          </p:cNvPicPr>
          <p:nvPr/>
        </p:nvPicPr>
        <p:blipFill>
          <a:blip r:embed="rId3"/>
          <a:stretch>
            <a:fillRect/>
          </a:stretch>
        </p:blipFill>
        <p:spPr>
          <a:xfrm>
            <a:off x="456223" y="1177147"/>
            <a:ext cx="4186115" cy="1136397"/>
          </a:xfrm>
          <a:prstGeom prst="rect">
            <a:avLst/>
          </a:prstGeom>
        </p:spPr>
      </p:pic>
      <p:sp>
        <p:nvSpPr>
          <p:cNvPr id="14" name="ZoneTexte 13">
            <a:extLst>
              <a:ext uri="{FF2B5EF4-FFF2-40B4-BE49-F238E27FC236}">
                <a16:creationId xmlns:a16="http://schemas.microsoft.com/office/drawing/2014/main" id="{E11296AC-87E9-BA41-8FBD-C897CCA2F436}"/>
              </a:ext>
            </a:extLst>
          </p:cNvPr>
          <p:cNvSpPr txBox="1"/>
          <p:nvPr/>
        </p:nvSpPr>
        <p:spPr>
          <a:xfrm>
            <a:off x="542857" y="4858860"/>
            <a:ext cx="4186115" cy="1200329"/>
          </a:xfrm>
          <a:prstGeom prst="rect">
            <a:avLst/>
          </a:prstGeom>
          <a:solidFill>
            <a:schemeClr val="accent6">
              <a:lumMod val="20000"/>
              <a:lumOff val="80000"/>
            </a:schemeClr>
          </a:solidFill>
        </p:spPr>
        <p:txBody>
          <a:bodyPr wrap="square">
            <a:spAutoFit/>
          </a:bodyPr>
          <a:lstStyle/>
          <a:p>
            <a:pPr algn="ctr">
              <a:defRPr/>
            </a:pPr>
            <a:r>
              <a:rPr lang="fr-FR" sz="2400" b="1" dirty="0"/>
              <a:t>HPV : 1/3 des cancers liés à des agents infectieux </a:t>
            </a:r>
          </a:p>
          <a:p>
            <a:pPr algn="ctr">
              <a:defRPr/>
            </a:pPr>
            <a:r>
              <a:rPr lang="fr-FR" sz="2400" b="1" dirty="0"/>
              <a:t>(2018, hommes et femmes) </a:t>
            </a:r>
          </a:p>
        </p:txBody>
      </p:sp>
      <p:sp>
        <p:nvSpPr>
          <p:cNvPr id="11" name="Rectangle 10">
            <a:extLst>
              <a:ext uri="{FF2B5EF4-FFF2-40B4-BE49-F238E27FC236}">
                <a16:creationId xmlns:a16="http://schemas.microsoft.com/office/drawing/2014/main" id="{4D028081-1A64-CB46-9773-3FA3761345C1}"/>
              </a:ext>
            </a:extLst>
          </p:cNvPr>
          <p:cNvSpPr/>
          <p:nvPr/>
        </p:nvSpPr>
        <p:spPr>
          <a:xfrm>
            <a:off x="542857" y="2678261"/>
            <a:ext cx="4186115" cy="1815882"/>
          </a:xfrm>
          <a:prstGeom prst="rect">
            <a:avLst/>
          </a:prstGeom>
          <a:solidFill>
            <a:schemeClr val="accent4">
              <a:lumMod val="20000"/>
              <a:lumOff val="80000"/>
            </a:schemeClr>
          </a:solidFill>
        </p:spPr>
        <p:txBody>
          <a:bodyPr wrap="square">
            <a:spAutoFit/>
          </a:bodyPr>
          <a:lstStyle/>
          <a:p>
            <a:r>
              <a:rPr lang="fr-FR" altLang="fr-FR" sz="2800" b="1" dirty="0"/>
              <a:t>Cancers liés aux virus +++</a:t>
            </a:r>
          </a:p>
          <a:p>
            <a:r>
              <a:rPr lang="fr-FR" sz="2800" b="1" dirty="0"/>
              <a:t>HPV</a:t>
            </a:r>
          </a:p>
          <a:p>
            <a:r>
              <a:rPr lang="fr-FR" sz="2800" b="1" dirty="0"/>
              <a:t>HBV</a:t>
            </a:r>
          </a:p>
          <a:p>
            <a:r>
              <a:rPr lang="fr-FR" sz="2800" b="1" dirty="0"/>
              <a:t>HCV</a:t>
            </a:r>
            <a:endParaRPr lang="fr-FR" sz="2800" dirty="0"/>
          </a:p>
        </p:txBody>
      </p:sp>
    </p:spTree>
    <p:extLst>
      <p:ext uri="{BB962C8B-B14F-4D97-AF65-F5344CB8AC3E}">
        <p14:creationId xmlns:p14="http://schemas.microsoft.com/office/powerpoint/2010/main" val="144642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3">
            <a:extLst>
              <a:ext uri="{FF2B5EF4-FFF2-40B4-BE49-F238E27FC236}">
                <a16:creationId xmlns:a16="http://schemas.microsoft.com/office/drawing/2014/main" id="{0766731E-C58D-CA4D-84BB-61AD67EF0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883" y="1037347"/>
            <a:ext cx="9228500" cy="551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re 2">
            <a:extLst>
              <a:ext uri="{FF2B5EF4-FFF2-40B4-BE49-F238E27FC236}">
                <a16:creationId xmlns:a16="http://schemas.microsoft.com/office/drawing/2014/main" id="{DBB4A953-E4AA-454D-9D41-08A1AF7D23A1}"/>
              </a:ext>
            </a:extLst>
          </p:cNvPr>
          <p:cNvSpPr>
            <a:spLocks noGrp="1"/>
          </p:cNvSpPr>
          <p:nvPr>
            <p:ph type="title"/>
          </p:nvPr>
        </p:nvSpPr>
        <p:spPr>
          <a:xfrm>
            <a:off x="1291883" y="330910"/>
            <a:ext cx="9047871" cy="706437"/>
          </a:xfrm>
        </p:spPr>
        <p:txBody>
          <a:bodyPr>
            <a:normAutofit fontScale="90000"/>
          </a:bodyPr>
          <a:lstStyle/>
          <a:p>
            <a:r>
              <a:rPr lang="fr-FR" altLang="fr-FR" sz="3200" b="1" dirty="0"/>
              <a:t>Place de HPV dans les cancers liés aux agents infectieux </a:t>
            </a:r>
          </a:p>
        </p:txBody>
      </p:sp>
    </p:spTree>
    <p:extLst>
      <p:ext uri="{BB962C8B-B14F-4D97-AF65-F5344CB8AC3E}">
        <p14:creationId xmlns:p14="http://schemas.microsoft.com/office/powerpoint/2010/main" val="180976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An external file that holds a picture, illustration, etc.&#10;Object name is nihms184303f1.jpg">
            <a:extLst>
              <a:ext uri="{FF2B5EF4-FFF2-40B4-BE49-F238E27FC236}">
                <a16:creationId xmlns:a16="http://schemas.microsoft.com/office/drawing/2014/main" id="{D94CBF37-2176-6340-984A-186F3ABC5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2523" y="3526963"/>
            <a:ext cx="2316699" cy="27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HPV - Virus HPV - Human Papilloma Virus">
            <a:extLst>
              <a:ext uri="{FF2B5EF4-FFF2-40B4-BE49-F238E27FC236}">
                <a16:creationId xmlns:a16="http://schemas.microsoft.com/office/drawing/2014/main" id="{82212A97-CDD2-C64A-A0CC-2F53D8DAB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323" y="691058"/>
            <a:ext cx="24892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re 4">
            <a:extLst>
              <a:ext uri="{FF2B5EF4-FFF2-40B4-BE49-F238E27FC236}">
                <a16:creationId xmlns:a16="http://schemas.microsoft.com/office/drawing/2014/main" id="{47E855AB-F9DB-424C-A9E1-71932E36A9F4}"/>
              </a:ext>
            </a:extLst>
          </p:cNvPr>
          <p:cNvSpPr>
            <a:spLocks noGrp="1"/>
          </p:cNvSpPr>
          <p:nvPr>
            <p:ph type="title"/>
          </p:nvPr>
        </p:nvSpPr>
        <p:spPr>
          <a:xfrm>
            <a:off x="632876" y="2774355"/>
            <a:ext cx="8404225" cy="695325"/>
          </a:xfrm>
        </p:spPr>
        <p:txBody>
          <a:bodyPr>
            <a:normAutofit/>
          </a:bodyPr>
          <a:lstStyle/>
          <a:p>
            <a:pPr eaLnBrk="1" hangingPunct="1">
              <a:defRPr/>
            </a:pPr>
            <a:r>
              <a:rPr lang="fr-FR" b="1" dirty="0">
                <a:solidFill>
                  <a:srgbClr val="000000"/>
                </a:solidFill>
              </a:rPr>
              <a:t>Papillomavirus Humains </a:t>
            </a:r>
          </a:p>
        </p:txBody>
      </p:sp>
      <p:sp>
        <p:nvSpPr>
          <p:cNvPr id="56326" name="Espace réservé du numéro de diapositive 1">
            <a:extLst>
              <a:ext uri="{FF2B5EF4-FFF2-40B4-BE49-F238E27FC236}">
                <a16:creationId xmlns:a16="http://schemas.microsoft.com/office/drawing/2014/main" id="{619DF65E-EC8B-264A-B85F-4F662C30C0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FF8150B-1AAA-9146-84F0-463CFE51B33A}" type="slidenum">
              <a:rPr lang="fr-FR" altLang="fr-FR" sz="1200">
                <a:solidFill>
                  <a:srgbClr val="898989"/>
                </a:solidFill>
              </a:rPr>
              <a:pPr>
                <a:spcBef>
                  <a:spcPct val="0"/>
                </a:spcBef>
                <a:buFontTx/>
                <a:buNone/>
              </a:pPr>
              <a:t>13</a:t>
            </a:fld>
            <a:endParaRPr lang="fr-FR" altLang="fr-FR" sz="1200">
              <a:solidFill>
                <a:srgbClr val="898989"/>
              </a:solidFill>
            </a:endParaRPr>
          </a:p>
        </p:txBody>
      </p:sp>
    </p:spTree>
    <p:extLst>
      <p:ext uri="{BB962C8B-B14F-4D97-AF65-F5344CB8AC3E}">
        <p14:creationId xmlns:p14="http://schemas.microsoft.com/office/powerpoint/2010/main" val="254384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a:extLst>
              <a:ext uri="{FF2B5EF4-FFF2-40B4-BE49-F238E27FC236}">
                <a16:creationId xmlns:a16="http://schemas.microsoft.com/office/drawing/2014/main" id="{59234095-B7A1-D547-BBAC-544D42C04C20}"/>
              </a:ext>
            </a:extLst>
          </p:cNvPr>
          <p:cNvSpPr>
            <a:spLocks noGrp="1"/>
          </p:cNvSpPr>
          <p:nvPr>
            <p:ph type="title"/>
          </p:nvPr>
        </p:nvSpPr>
        <p:spPr>
          <a:xfrm>
            <a:off x="899320" y="1112608"/>
            <a:ext cx="7151688" cy="638175"/>
          </a:xfrm>
        </p:spPr>
        <p:txBody>
          <a:bodyPr/>
          <a:lstStyle/>
          <a:p>
            <a:pPr eaLnBrk="1" hangingPunct="1"/>
            <a:r>
              <a:rPr lang="fr-FR" altLang="fr-FR" sz="2400" b="1" dirty="0">
                <a:latin typeface="Constantia" panose="02030602050306030303" pitchFamily="18" charset="0"/>
              </a:rPr>
              <a:t>Papillomavirus et Cancer du col de l’</a:t>
            </a:r>
            <a:r>
              <a:rPr lang="fr-FR" altLang="ja-JP" sz="2400" b="1" dirty="0">
                <a:latin typeface="Constantia" panose="02030602050306030303" pitchFamily="18" charset="0"/>
              </a:rPr>
              <a:t>utérus</a:t>
            </a:r>
            <a:endParaRPr lang="fr-FR" altLang="fr-FR" sz="2400" b="1" dirty="0">
              <a:latin typeface="Constantia" panose="02030602050306030303" pitchFamily="18" charset="0"/>
            </a:endParaRPr>
          </a:p>
        </p:txBody>
      </p:sp>
      <p:pic>
        <p:nvPicPr>
          <p:cNvPr id="25602" name="Image 2">
            <a:extLst>
              <a:ext uri="{FF2B5EF4-FFF2-40B4-BE49-F238E27FC236}">
                <a16:creationId xmlns:a16="http://schemas.microsoft.com/office/drawing/2014/main" id="{BBFC63B1-1EF7-944B-ABAC-A9FA4F5FC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320" y="1802939"/>
            <a:ext cx="241141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Image 4">
            <a:extLst>
              <a:ext uri="{FF2B5EF4-FFF2-40B4-BE49-F238E27FC236}">
                <a16:creationId xmlns:a16="http://schemas.microsoft.com/office/drawing/2014/main" id="{5089B72C-15E4-8748-A2AE-74442360DE7C}"/>
              </a:ext>
            </a:extLst>
          </p:cNvPr>
          <p:cNvPicPr>
            <a:picLocks noChangeAspect="1"/>
          </p:cNvPicPr>
          <p:nvPr/>
        </p:nvPicPr>
        <p:blipFill>
          <a:blip r:embed="rId4">
            <a:extLst>
              <a:ext uri="{28A0092B-C50C-407E-A947-70E740481C1C}">
                <a14:useLocalDpi xmlns:a14="http://schemas.microsoft.com/office/drawing/2010/main" val="0"/>
              </a:ext>
            </a:extLst>
          </a:blip>
          <a:srcRect l="50394" t="26201" r="26375" b="12199"/>
          <a:stretch>
            <a:fillRect/>
          </a:stretch>
        </p:blipFill>
        <p:spPr bwMode="auto">
          <a:xfrm>
            <a:off x="3577481" y="1481895"/>
            <a:ext cx="3268752" cy="487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ZoneTexte 5">
            <a:extLst>
              <a:ext uri="{FF2B5EF4-FFF2-40B4-BE49-F238E27FC236}">
                <a16:creationId xmlns:a16="http://schemas.microsoft.com/office/drawing/2014/main" id="{A827E948-9E6A-B14E-BDA1-C7BD29FC3C70}"/>
              </a:ext>
            </a:extLst>
          </p:cNvPr>
          <p:cNvSpPr txBox="1">
            <a:spLocks noChangeArrowheads="1"/>
          </p:cNvSpPr>
          <p:nvPr/>
        </p:nvSpPr>
        <p:spPr bwMode="auto">
          <a:xfrm>
            <a:off x="577973" y="5009028"/>
            <a:ext cx="3107762" cy="82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400" b="1" dirty="0">
                <a:latin typeface="Constantia" panose="02030602050306030303" pitchFamily="18" charset="0"/>
              </a:rPr>
              <a:t>Prix Nobel de Médecine en 2008</a:t>
            </a:r>
          </a:p>
        </p:txBody>
      </p:sp>
      <p:sp>
        <p:nvSpPr>
          <p:cNvPr id="25605" name="Espace réservé du numéro de diapositive 1">
            <a:extLst>
              <a:ext uri="{FF2B5EF4-FFF2-40B4-BE49-F238E27FC236}">
                <a16:creationId xmlns:a16="http://schemas.microsoft.com/office/drawing/2014/main" id="{01C9537F-7D0C-D441-995C-31A48362B2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04812B9-56CC-1141-83CB-76D68FBED46B}" type="slidenum">
              <a:rPr lang="fr-FR" altLang="fr-FR" sz="1200">
                <a:solidFill>
                  <a:srgbClr val="898989"/>
                </a:solidFill>
              </a:rPr>
              <a:pPr>
                <a:spcBef>
                  <a:spcPct val="0"/>
                </a:spcBef>
                <a:buFontTx/>
                <a:buNone/>
              </a:pPr>
              <a:t>14</a:t>
            </a:fld>
            <a:endParaRPr lang="fr-FR" altLang="fr-FR" sz="1200">
              <a:solidFill>
                <a:srgbClr val="898989"/>
              </a:solidFill>
            </a:endParaRPr>
          </a:p>
        </p:txBody>
      </p:sp>
      <p:sp>
        <p:nvSpPr>
          <p:cNvPr id="25606" name="Rectangle 6">
            <a:extLst>
              <a:ext uri="{FF2B5EF4-FFF2-40B4-BE49-F238E27FC236}">
                <a16:creationId xmlns:a16="http://schemas.microsoft.com/office/drawing/2014/main" id="{7A7DE401-AF1E-CC4E-BA3D-A30AD55D01EE}"/>
              </a:ext>
            </a:extLst>
          </p:cNvPr>
          <p:cNvSpPr>
            <a:spLocks noChangeArrowheads="1"/>
          </p:cNvSpPr>
          <p:nvPr/>
        </p:nvSpPr>
        <p:spPr bwMode="auto">
          <a:xfrm>
            <a:off x="811725" y="352427"/>
            <a:ext cx="3532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4000" b="1" dirty="0">
                <a:latin typeface="Constantia" panose="02030602050306030303" pitchFamily="18" charset="0"/>
              </a:rPr>
              <a:t>HPV et cancer</a:t>
            </a:r>
            <a:endParaRPr lang="fr-FR" altLang="fr-FR" sz="4000" dirty="0">
              <a:latin typeface="Arial" panose="020B0604020202020204" pitchFamily="34" charset="0"/>
            </a:endParaRPr>
          </a:p>
        </p:txBody>
      </p:sp>
      <p:pic>
        <p:nvPicPr>
          <p:cNvPr id="8" name="Image 7">
            <a:extLst>
              <a:ext uri="{FF2B5EF4-FFF2-40B4-BE49-F238E27FC236}">
                <a16:creationId xmlns:a16="http://schemas.microsoft.com/office/drawing/2014/main" id="{546CA1BC-8225-1F40-8CDE-376806358114}"/>
              </a:ext>
            </a:extLst>
          </p:cNvPr>
          <p:cNvPicPr>
            <a:picLocks noChangeAspect="1"/>
          </p:cNvPicPr>
          <p:nvPr/>
        </p:nvPicPr>
        <p:blipFill rotWithShape="1">
          <a:blip r:embed="rId5"/>
          <a:srcRect b="51795"/>
          <a:stretch/>
        </p:blipFill>
        <p:spPr>
          <a:xfrm>
            <a:off x="7532405" y="1802939"/>
            <a:ext cx="3927705" cy="2678333"/>
          </a:xfrm>
          <a:prstGeom prst="rect">
            <a:avLst/>
          </a:prstGeom>
        </p:spPr>
      </p:pic>
      <p:pic>
        <p:nvPicPr>
          <p:cNvPr id="9" name="Image 8">
            <a:extLst>
              <a:ext uri="{FF2B5EF4-FFF2-40B4-BE49-F238E27FC236}">
                <a16:creationId xmlns:a16="http://schemas.microsoft.com/office/drawing/2014/main" id="{5E7BCB07-A1AC-3144-904A-517FB46DD38D}"/>
              </a:ext>
            </a:extLst>
          </p:cNvPr>
          <p:cNvPicPr>
            <a:picLocks noChangeAspect="1"/>
          </p:cNvPicPr>
          <p:nvPr/>
        </p:nvPicPr>
        <p:blipFill>
          <a:blip r:embed="rId6"/>
          <a:stretch>
            <a:fillRect/>
          </a:stretch>
        </p:blipFill>
        <p:spPr>
          <a:xfrm>
            <a:off x="7723163" y="4985414"/>
            <a:ext cx="4034030" cy="1095111"/>
          </a:xfrm>
          <a:prstGeom prst="rect">
            <a:avLst/>
          </a:prstGeom>
        </p:spPr>
      </p:pic>
    </p:spTree>
    <p:extLst>
      <p:ext uri="{BB962C8B-B14F-4D97-AF65-F5344CB8AC3E}">
        <p14:creationId xmlns:p14="http://schemas.microsoft.com/office/powerpoint/2010/main" val="3549393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21844-32EF-7248-830E-3D6F6641FF2B}"/>
              </a:ext>
            </a:extLst>
          </p:cNvPr>
          <p:cNvSpPr>
            <a:spLocks noGrp="1"/>
          </p:cNvSpPr>
          <p:nvPr>
            <p:ph type="title"/>
          </p:nvPr>
        </p:nvSpPr>
        <p:spPr>
          <a:xfrm>
            <a:off x="7458075" y="1229533"/>
            <a:ext cx="2800350" cy="411162"/>
          </a:xfrm>
          <a:solidFill>
            <a:schemeClr val="accent6">
              <a:lumMod val="20000"/>
              <a:lumOff val="80000"/>
            </a:schemeClr>
          </a:solidFill>
        </p:spPr>
        <p:txBody>
          <a:bodyPr>
            <a:noAutofit/>
          </a:bodyPr>
          <a:lstStyle/>
          <a:p>
            <a:pPr>
              <a:defRPr/>
            </a:pPr>
            <a:r>
              <a:rPr lang="fr-FR" sz="2800" b="1" dirty="0"/>
              <a:t>GLOBOCAN 2012</a:t>
            </a:r>
          </a:p>
        </p:txBody>
      </p:sp>
      <p:sp>
        <p:nvSpPr>
          <p:cNvPr id="4" name="Espace réservé du contenu 2">
            <a:extLst>
              <a:ext uri="{FF2B5EF4-FFF2-40B4-BE49-F238E27FC236}">
                <a16:creationId xmlns:a16="http://schemas.microsoft.com/office/drawing/2014/main" id="{138C1E45-C70C-8249-B0FD-66B1DB58003A}"/>
              </a:ext>
            </a:extLst>
          </p:cNvPr>
          <p:cNvSpPr>
            <a:spLocks noGrp="1" noChangeArrowheads="1"/>
          </p:cNvSpPr>
          <p:nvPr>
            <p:ph idx="1"/>
          </p:nvPr>
        </p:nvSpPr>
        <p:spPr>
          <a:xfrm>
            <a:off x="7458075" y="1758170"/>
            <a:ext cx="3078627" cy="905216"/>
          </a:xfrm>
        </p:spPr>
        <p:txBody>
          <a:bodyPr>
            <a:normAutofit/>
          </a:bodyPr>
          <a:lstStyle/>
          <a:p>
            <a:pPr eaLnBrk="1" hangingPunct="1">
              <a:defRPr/>
            </a:pPr>
            <a:r>
              <a:rPr lang="en-US" altLang="fr-FR" sz="2400" dirty="0">
                <a:latin typeface="Arial Narrow" panose="020B0604020202020204" pitchFamily="34" charset="0"/>
              </a:rPr>
              <a:t>528,000 nouveaux </a:t>
            </a:r>
            <a:r>
              <a:rPr lang="en-US" altLang="fr-FR" sz="2400" dirty="0" err="1">
                <a:latin typeface="Arial Narrow" panose="020B0604020202020204" pitchFamily="34" charset="0"/>
              </a:rPr>
              <a:t>cas</a:t>
            </a:r>
            <a:endParaRPr lang="en-US" altLang="fr-FR" sz="2400" dirty="0">
              <a:latin typeface="Arial Narrow" panose="020B0604020202020204" pitchFamily="34" charset="0"/>
            </a:endParaRPr>
          </a:p>
          <a:p>
            <a:pPr eaLnBrk="1" hangingPunct="1">
              <a:defRPr/>
            </a:pPr>
            <a:r>
              <a:rPr lang="en-US" altLang="fr-FR" sz="2400" dirty="0">
                <a:latin typeface="Arial Narrow" panose="020B0604020202020204" pitchFamily="34" charset="0"/>
              </a:rPr>
              <a:t>266000 </a:t>
            </a:r>
            <a:r>
              <a:rPr lang="en-US" altLang="fr-FR" sz="2400" dirty="0" err="1">
                <a:latin typeface="Arial Narrow" panose="020B0604020202020204" pitchFamily="34" charset="0"/>
              </a:rPr>
              <a:t>décès</a:t>
            </a:r>
            <a:endParaRPr lang="en-US" altLang="fr-FR" sz="2400" dirty="0">
              <a:latin typeface="Arial Narrow" panose="020B0604020202020204" pitchFamily="34" charset="0"/>
            </a:endParaRPr>
          </a:p>
        </p:txBody>
      </p:sp>
      <p:sp>
        <p:nvSpPr>
          <p:cNvPr id="9" name="TextShape 1">
            <a:extLst>
              <a:ext uri="{FF2B5EF4-FFF2-40B4-BE49-F238E27FC236}">
                <a16:creationId xmlns:a16="http://schemas.microsoft.com/office/drawing/2014/main" id="{5523F7E0-0EAA-C74F-B4D4-5E0786161891}"/>
              </a:ext>
            </a:extLst>
          </p:cNvPr>
          <p:cNvSpPr txBox="1"/>
          <p:nvPr/>
        </p:nvSpPr>
        <p:spPr>
          <a:xfrm>
            <a:off x="489195" y="1134258"/>
            <a:ext cx="5400675" cy="439737"/>
          </a:xfrm>
          <a:prstGeom prst="rect">
            <a:avLst/>
          </a:prstGeom>
          <a:noFill/>
          <a:ln>
            <a:noFill/>
          </a:ln>
        </p:spPr>
        <p:txBody>
          <a:bodyPr lIns="67500" tIns="35100" rIns="67500" bIns="35100">
            <a:spAutoFit/>
          </a:bodyPr>
          <a:lstStyle/>
          <a:p>
            <a:pPr>
              <a:defRPr/>
            </a:pPr>
            <a:r>
              <a:rPr lang="en-US" sz="2400" b="1" spc="-1" dirty="0">
                <a:solidFill>
                  <a:srgbClr val="000000"/>
                </a:solidFill>
                <a:latin typeface="Arial"/>
              </a:rPr>
              <a:t>Global Cancer Statistics, 2022</a:t>
            </a:r>
          </a:p>
        </p:txBody>
      </p:sp>
      <p:sp>
        <p:nvSpPr>
          <p:cNvPr id="10" name="TextShape 2">
            <a:extLst>
              <a:ext uri="{FF2B5EF4-FFF2-40B4-BE49-F238E27FC236}">
                <a16:creationId xmlns:a16="http://schemas.microsoft.com/office/drawing/2014/main" id="{B7072D11-6C4F-484C-91C3-8F816A3D86A7}"/>
              </a:ext>
            </a:extLst>
          </p:cNvPr>
          <p:cNvSpPr txBox="1"/>
          <p:nvPr/>
        </p:nvSpPr>
        <p:spPr>
          <a:xfrm>
            <a:off x="6639376" y="6425641"/>
            <a:ext cx="5481637" cy="311150"/>
          </a:xfrm>
          <a:prstGeom prst="rect">
            <a:avLst/>
          </a:prstGeom>
          <a:noFill/>
          <a:ln>
            <a:noFill/>
          </a:ln>
        </p:spPr>
        <p:txBody>
          <a:bodyPr lIns="67500" tIns="33750" rIns="67500" bIns="33750">
            <a:spAutoFit/>
          </a:bodyPr>
          <a:lstStyle/>
          <a:p>
            <a:pPr>
              <a:defRPr/>
            </a:pPr>
            <a:r>
              <a:rPr lang="en-US" sz="788" b="1" spc="-1" dirty="0">
                <a:solidFill>
                  <a:srgbClr val="0054A6"/>
                </a:solidFill>
                <a:latin typeface="Arial"/>
              </a:rPr>
              <a:t>CA A Cancer J Clinicians, Volume: 55, Issue: 2, Pages: 74-108, First published: March/April 2005, DOI: (10.3322/canjclin.55.2.74) </a:t>
            </a:r>
            <a:endParaRPr lang="en-US" sz="788" spc="-1" dirty="0">
              <a:solidFill>
                <a:srgbClr val="000000"/>
              </a:solidFill>
              <a:latin typeface="Arial"/>
            </a:endParaRPr>
          </a:p>
        </p:txBody>
      </p:sp>
      <p:sp>
        <p:nvSpPr>
          <p:cNvPr id="30728" name="Rectangle 6">
            <a:extLst>
              <a:ext uri="{FF2B5EF4-FFF2-40B4-BE49-F238E27FC236}">
                <a16:creationId xmlns:a16="http://schemas.microsoft.com/office/drawing/2014/main" id="{2EBC3B57-3C9E-F846-9C35-1B94CB5C5D14}"/>
              </a:ext>
            </a:extLst>
          </p:cNvPr>
          <p:cNvSpPr>
            <a:spLocks noChangeArrowheads="1"/>
          </p:cNvSpPr>
          <p:nvPr/>
        </p:nvSpPr>
        <p:spPr bwMode="auto">
          <a:xfrm>
            <a:off x="489195" y="323594"/>
            <a:ext cx="3532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4000" b="1" dirty="0">
                <a:latin typeface="Constantia" panose="02030602050306030303" pitchFamily="18" charset="0"/>
              </a:rPr>
              <a:t>HPV et cancer</a:t>
            </a:r>
            <a:endParaRPr lang="fr-FR" altLang="fr-FR" sz="4000" dirty="0">
              <a:latin typeface="Arial" panose="020B0604020202020204" pitchFamily="34" charset="0"/>
            </a:endParaRPr>
          </a:p>
        </p:txBody>
      </p:sp>
      <p:sp>
        <p:nvSpPr>
          <p:cNvPr id="3" name="Rectangle 2">
            <a:extLst>
              <a:ext uri="{FF2B5EF4-FFF2-40B4-BE49-F238E27FC236}">
                <a16:creationId xmlns:a16="http://schemas.microsoft.com/office/drawing/2014/main" id="{5254D8C0-BC69-C242-B5F3-5089F3BF797A}"/>
              </a:ext>
            </a:extLst>
          </p:cNvPr>
          <p:cNvSpPr/>
          <p:nvPr/>
        </p:nvSpPr>
        <p:spPr>
          <a:xfrm>
            <a:off x="7458076" y="3680471"/>
            <a:ext cx="3205236" cy="88537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defRPr/>
            </a:pPr>
            <a:r>
              <a:rPr lang="en-US" sz="2400" dirty="0">
                <a:latin typeface="Arial Narrow" panose="020B0604020202020204" pitchFamily="34" charset="0"/>
                <a:ea typeface="ＭＳ Ｐゴシック" panose="020B0600070205080204" pitchFamily="34" charset="-128"/>
              </a:rPr>
              <a:t>604 000 nouveaux </a:t>
            </a:r>
            <a:r>
              <a:rPr lang="en-US" sz="2400" dirty="0" err="1">
                <a:latin typeface="Arial Narrow" panose="020B0604020202020204" pitchFamily="34" charset="0"/>
                <a:ea typeface="ＭＳ Ｐゴシック" panose="020B0600070205080204" pitchFamily="34" charset="-128"/>
              </a:rPr>
              <a:t>cas</a:t>
            </a:r>
            <a:r>
              <a:rPr lang="en-US" sz="2400" dirty="0">
                <a:latin typeface="Arial Narrow" panose="020B0604020202020204" pitchFamily="34" charset="0"/>
                <a:ea typeface="ＭＳ Ｐゴシック" panose="020B0600070205080204" pitchFamily="34" charset="-128"/>
              </a:rPr>
              <a:t> </a:t>
            </a:r>
          </a:p>
          <a:p>
            <a:pPr marL="228600" indent="-228600">
              <a:lnSpc>
                <a:spcPct val="90000"/>
              </a:lnSpc>
              <a:spcBef>
                <a:spcPts val="1000"/>
              </a:spcBef>
              <a:buFont typeface="Arial" panose="020B0604020202020204" pitchFamily="34" charset="0"/>
              <a:buChar char="•"/>
              <a:defRPr/>
            </a:pPr>
            <a:r>
              <a:rPr lang="en-US" sz="2400" dirty="0">
                <a:latin typeface="Arial Narrow" panose="020B0604020202020204" pitchFamily="34" charset="0"/>
                <a:ea typeface="ＭＳ Ｐゴシック" panose="020B0600070205080204" pitchFamily="34" charset="-128"/>
              </a:rPr>
              <a:t>342 000 </a:t>
            </a:r>
            <a:r>
              <a:rPr lang="en-US" sz="2400" dirty="0" err="1">
                <a:latin typeface="Arial Narrow" panose="020B0604020202020204" pitchFamily="34" charset="0"/>
                <a:ea typeface="ＭＳ Ｐゴシック" panose="020B0600070205080204" pitchFamily="34" charset="-128"/>
              </a:rPr>
              <a:t>décès</a:t>
            </a:r>
            <a:r>
              <a:rPr lang="en-US" sz="2400" dirty="0">
                <a:latin typeface="Arial Narrow" panose="020B0604020202020204" pitchFamily="34" charset="0"/>
                <a:ea typeface="ＭＳ Ｐゴシック" panose="020B0600070205080204" pitchFamily="34" charset="-128"/>
              </a:rPr>
              <a:t> </a:t>
            </a:r>
            <a:r>
              <a:rPr lang="en-US" sz="2400" dirty="0" err="1">
                <a:latin typeface="Arial Narrow" panose="020B0604020202020204" pitchFamily="34" charset="0"/>
                <a:ea typeface="ＭＳ Ｐゴシック" panose="020B0600070205080204" pitchFamily="34" charset="-128"/>
              </a:rPr>
              <a:t>en</a:t>
            </a:r>
            <a:r>
              <a:rPr lang="en-US" sz="2400" dirty="0">
                <a:latin typeface="Arial Narrow" panose="020B0604020202020204" pitchFamily="34" charset="0"/>
                <a:ea typeface="ＭＳ Ｐゴシック" panose="020B0600070205080204" pitchFamily="34" charset="-128"/>
              </a:rPr>
              <a:t> 2020</a:t>
            </a:r>
          </a:p>
        </p:txBody>
      </p:sp>
      <p:sp>
        <p:nvSpPr>
          <p:cNvPr id="11" name="Titre 1">
            <a:extLst>
              <a:ext uri="{FF2B5EF4-FFF2-40B4-BE49-F238E27FC236}">
                <a16:creationId xmlns:a16="http://schemas.microsoft.com/office/drawing/2014/main" id="{F4A3FCA6-6672-3F4F-850D-C5780300E5BA}"/>
              </a:ext>
            </a:extLst>
          </p:cNvPr>
          <p:cNvSpPr txBox="1">
            <a:spLocks/>
          </p:cNvSpPr>
          <p:nvPr/>
        </p:nvSpPr>
        <p:spPr>
          <a:xfrm>
            <a:off x="7458075" y="3087745"/>
            <a:ext cx="2347107" cy="412750"/>
          </a:xfrm>
          <a:prstGeom prst="rect">
            <a:avLst/>
          </a:prstGeom>
          <a:solidFill>
            <a:schemeClr val="accent6">
              <a:lumMod val="20000"/>
              <a:lumOff val="80000"/>
            </a:schemeClr>
          </a:solidFill>
        </p:spPr>
        <p:txBody>
          <a:bodyPr lIns="68580" tIns="34290" rIns="68580" bIns="3429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2400" b="1" dirty="0"/>
              <a:t>GLOBOCAN 2020</a:t>
            </a:r>
          </a:p>
        </p:txBody>
      </p:sp>
      <p:pic>
        <p:nvPicPr>
          <p:cNvPr id="12" name="Main graphic">
            <a:extLst>
              <a:ext uri="{FF2B5EF4-FFF2-40B4-BE49-F238E27FC236}">
                <a16:creationId xmlns:a16="http://schemas.microsoft.com/office/drawing/2014/main" id="{2D9DAE78-403A-1148-8C70-EE9D22380F99}"/>
              </a:ext>
            </a:extLst>
          </p:cNvPr>
          <p:cNvPicPr/>
          <p:nvPr/>
        </p:nvPicPr>
        <p:blipFill>
          <a:blip r:embed="rId2"/>
          <a:stretch/>
        </p:blipFill>
        <p:spPr>
          <a:xfrm>
            <a:off x="705138" y="1779271"/>
            <a:ext cx="5184732" cy="4463061"/>
          </a:xfrm>
          <a:prstGeom prst="rect">
            <a:avLst/>
          </a:prstGeom>
          <a:ln>
            <a:noFill/>
          </a:ln>
        </p:spPr>
      </p:pic>
      <p:sp>
        <p:nvSpPr>
          <p:cNvPr id="13" name="TextShape 2">
            <a:extLst>
              <a:ext uri="{FF2B5EF4-FFF2-40B4-BE49-F238E27FC236}">
                <a16:creationId xmlns:a16="http://schemas.microsoft.com/office/drawing/2014/main" id="{A0B3B983-7C6A-9C46-BAF3-EDFB86866C80}"/>
              </a:ext>
            </a:extLst>
          </p:cNvPr>
          <p:cNvSpPr txBox="1"/>
          <p:nvPr/>
        </p:nvSpPr>
        <p:spPr>
          <a:xfrm>
            <a:off x="168595" y="6425641"/>
            <a:ext cx="6041873" cy="451800"/>
          </a:xfrm>
          <a:prstGeom prst="rect">
            <a:avLst/>
          </a:prstGeom>
          <a:noFill/>
          <a:ln>
            <a:noFill/>
          </a:ln>
        </p:spPr>
        <p:txBody>
          <a:bodyPr lIns="90000" tIns="45000" rIns="90000" bIns="45000"/>
          <a:lstStyle/>
          <a:p>
            <a:r>
              <a:rPr lang="en-US" sz="800" b="1" spc="-1" dirty="0">
                <a:solidFill>
                  <a:srgbClr val="0054A6"/>
                </a:solidFill>
                <a:latin typeface="Arial"/>
              </a:rPr>
              <a:t>CA A Cancer J Clinicians, Volume: 74, Issue: 3, Pages: 229-263, First published: 04 April 2024, DOI: (10.3322/caac.21834) </a:t>
            </a:r>
            <a:endParaRPr lang="en-US" sz="800" spc="-1" dirty="0">
              <a:solidFill>
                <a:srgbClr val="000000"/>
              </a:solidFill>
              <a:latin typeface="Arial"/>
            </a:endParaRPr>
          </a:p>
        </p:txBody>
      </p:sp>
      <p:sp>
        <p:nvSpPr>
          <p:cNvPr id="14" name="Rectangle à coins arrondis 13">
            <a:extLst>
              <a:ext uri="{FF2B5EF4-FFF2-40B4-BE49-F238E27FC236}">
                <a16:creationId xmlns:a16="http://schemas.microsoft.com/office/drawing/2014/main" id="{DC6FE817-7580-F44F-9A01-6ACA24CDF1B1}"/>
              </a:ext>
            </a:extLst>
          </p:cNvPr>
          <p:cNvSpPr/>
          <p:nvPr/>
        </p:nvSpPr>
        <p:spPr>
          <a:xfrm>
            <a:off x="6882870" y="4991710"/>
            <a:ext cx="4355647" cy="10080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1 femme </a:t>
            </a:r>
            <a:r>
              <a:rPr lang="en-US" sz="2400" b="1" dirty="0" err="1">
                <a:solidFill>
                  <a:schemeClr val="tx1"/>
                </a:solidFill>
              </a:rPr>
              <a:t>meurt</a:t>
            </a:r>
            <a:r>
              <a:rPr lang="en-US" sz="2400" b="1" dirty="0">
                <a:solidFill>
                  <a:schemeClr val="tx1"/>
                </a:solidFill>
              </a:rPr>
              <a:t> de cancer du col </a:t>
            </a:r>
            <a:r>
              <a:rPr lang="en-US" sz="2400" b="1" dirty="0" err="1">
                <a:solidFill>
                  <a:schemeClr val="tx1"/>
                </a:solidFill>
              </a:rPr>
              <a:t>toutes</a:t>
            </a:r>
            <a:r>
              <a:rPr lang="en-US" sz="2400" b="1" dirty="0">
                <a:solidFill>
                  <a:schemeClr val="tx1"/>
                </a:solidFill>
              </a:rPr>
              <a:t> les 2 minutes </a:t>
            </a:r>
          </a:p>
        </p:txBody>
      </p:sp>
      <p:pic>
        <p:nvPicPr>
          <p:cNvPr id="15" name="Image 14">
            <a:extLst>
              <a:ext uri="{FF2B5EF4-FFF2-40B4-BE49-F238E27FC236}">
                <a16:creationId xmlns:a16="http://schemas.microsoft.com/office/drawing/2014/main" id="{9998AA71-4278-8F48-BE46-2C184D00976D}"/>
              </a:ext>
            </a:extLst>
          </p:cNvPr>
          <p:cNvPicPr>
            <a:picLocks noChangeAspect="1"/>
          </p:cNvPicPr>
          <p:nvPr/>
        </p:nvPicPr>
        <p:blipFill rotWithShape="1">
          <a:blip r:embed="rId3"/>
          <a:srcRect r="56312"/>
          <a:stretch/>
        </p:blipFill>
        <p:spPr>
          <a:xfrm>
            <a:off x="9199490" y="266955"/>
            <a:ext cx="2451100" cy="554038"/>
          </a:xfrm>
          <a:prstGeom prst="rect">
            <a:avLst/>
          </a:prstGeom>
          <a:ln w="28575" cmpd="sng">
            <a:solidFill>
              <a:schemeClr val="bg1">
                <a:lumMod val="50000"/>
              </a:schemeClr>
            </a:solidFill>
          </a:ln>
        </p:spPr>
      </p:pic>
    </p:spTree>
    <p:extLst>
      <p:ext uri="{BB962C8B-B14F-4D97-AF65-F5344CB8AC3E}">
        <p14:creationId xmlns:p14="http://schemas.microsoft.com/office/powerpoint/2010/main" val="245024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 5">
            <a:extLst>
              <a:ext uri="{FF2B5EF4-FFF2-40B4-BE49-F238E27FC236}">
                <a16:creationId xmlns:a16="http://schemas.microsoft.com/office/drawing/2014/main" id="{A01174C2-9FBF-374C-AD4E-F2AAA03DF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388" y="1974850"/>
            <a:ext cx="6589712"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Image 7">
            <a:extLst>
              <a:ext uri="{FF2B5EF4-FFF2-40B4-BE49-F238E27FC236}">
                <a16:creationId xmlns:a16="http://schemas.microsoft.com/office/drawing/2014/main" id="{75366165-5D00-9C4B-A3B7-1156B667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1981200"/>
            <a:ext cx="2206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age 8">
            <a:extLst>
              <a:ext uri="{FF2B5EF4-FFF2-40B4-BE49-F238E27FC236}">
                <a16:creationId xmlns:a16="http://schemas.microsoft.com/office/drawing/2014/main" id="{9C053560-2EF1-FC48-8FE2-4CCD074DDB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2900" y="3197226"/>
            <a:ext cx="22733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CD1565DB-B51C-EE4E-8C3C-AEF1E8B7A3BB}"/>
              </a:ext>
            </a:extLst>
          </p:cNvPr>
          <p:cNvSpPr txBox="1"/>
          <p:nvPr/>
        </p:nvSpPr>
        <p:spPr>
          <a:xfrm>
            <a:off x="7932739" y="3197226"/>
            <a:ext cx="1613327" cy="1131079"/>
          </a:xfrm>
          <a:prstGeom prst="rect">
            <a:avLst/>
          </a:prstGeom>
          <a:solidFill>
            <a:schemeClr val="accent3">
              <a:lumMod val="20000"/>
              <a:lumOff val="80000"/>
            </a:schemeClr>
          </a:solidFill>
          <a:ln>
            <a:solidFill>
              <a:srgbClr val="4F81BD"/>
            </a:solidFill>
          </a:ln>
        </p:spPr>
        <p:txBody>
          <a:bodyPr wrap="none">
            <a:spAutoFit/>
          </a:bodyPr>
          <a:lstStyle/>
          <a:p>
            <a:pPr>
              <a:lnSpc>
                <a:spcPct val="90000"/>
              </a:lnSpc>
              <a:defRPr/>
            </a:pPr>
            <a:r>
              <a:rPr lang="fr-FR" sz="1500" dirty="0"/>
              <a:t>Incidence     </a:t>
            </a:r>
            <a:r>
              <a:rPr lang="fr-CA" sz="1500" dirty="0"/>
              <a:t>1937</a:t>
            </a:r>
          </a:p>
          <a:p>
            <a:pPr>
              <a:lnSpc>
                <a:spcPct val="90000"/>
              </a:lnSpc>
              <a:defRPr/>
            </a:pPr>
            <a:r>
              <a:rPr lang="fr-FR" sz="1500" dirty="0"/>
              <a:t> </a:t>
            </a:r>
          </a:p>
          <a:p>
            <a:pPr>
              <a:lnSpc>
                <a:spcPct val="90000"/>
              </a:lnSpc>
              <a:defRPr/>
            </a:pPr>
            <a:r>
              <a:rPr lang="fr-FR" sz="1500" dirty="0"/>
              <a:t>Mortalité       </a:t>
            </a:r>
            <a:r>
              <a:rPr lang="fr-CA" sz="1500" dirty="0"/>
              <a:t>1312</a:t>
            </a:r>
          </a:p>
          <a:p>
            <a:pPr>
              <a:lnSpc>
                <a:spcPct val="90000"/>
              </a:lnSpc>
              <a:defRPr/>
            </a:pPr>
            <a:endParaRPr lang="fr-FR" sz="1500" dirty="0"/>
          </a:p>
          <a:p>
            <a:pPr>
              <a:lnSpc>
                <a:spcPct val="90000"/>
              </a:lnSpc>
              <a:defRPr/>
            </a:pPr>
            <a:r>
              <a:rPr lang="fr-FR" sz="1500" dirty="0"/>
              <a:t>1</a:t>
            </a:r>
            <a:r>
              <a:rPr lang="fr-FR" sz="1500" baseline="30000" dirty="0"/>
              <a:t>er</a:t>
            </a:r>
            <a:r>
              <a:rPr lang="fr-FR" sz="1500" dirty="0"/>
              <a:t> rang</a:t>
            </a:r>
          </a:p>
        </p:txBody>
      </p:sp>
      <p:sp>
        <p:nvSpPr>
          <p:cNvPr id="7" name="Titre 1">
            <a:extLst>
              <a:ext uri="{FF2B5EF4-FFF2-40B4-BE49-F238E27FC236}">
                <a16:creationId xmlns:a16="http://schemas.microsoft.com/office/drawing/2014/main" id="{D07A71FD-3085-924A-8E88-D24071165CF7}"/>
              </a:ext>
            </a:extLst>
          </p:cNvPr>
          <p:cNvSpPr txBox="1">
            <a:spLocks/>
          </p:cNvSpPr>
          <p:nvPr/>
        </p:nvSpPr>
        <p:spPr>
          <a:xfrm>
            <a:off x="838200" y="365126"/>
            <a:ext cx="10515600" cy="10416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altLang="fr-FR" b="1"/>
              <a:t>Cancers au Sénégal en 2018</a:t>
            </a:r>
            <a:endParaRPr lang="fr-FR" altLang="fr-FR" dirty="0"/>
          </a:p>
        </p:txBody>
      </p:sp>
    </p:spTree>
    <p:extLst>
      <p:ext uri="{BB962C8B-B14F-4D97-AF65-F5344CB8AC3E}">
        <p14:creationId xmlns:p14="http://schemas.microsoft.com/office/powerpoint/2010/main" val="103758604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4BAA5-718F-8341-842B-0BDFDFFBDC4B}"/>
              </a:ext>
            </a:extLst>
          </p:cNvPr>
          <p:cNvSpPr>
            <a:spLocks noGrp="1"/>
          </p:cNvSpPr>
          <p:nvPr>
            <p:ph type="title"/>
          </p:nvPr>
        </p:nvSpPr>
        <p:spPr>
          <a:xfrm>
            <a:off x="490025" y="258764"/>
            <a:ext cx="8229600" cy="654050"/>
          </a:xfrm>
        </p:spPr>
        <p:txBody>
          <a:bodyPr rtlCol="0">
            <a:normAutofit fontScale="90000"/>
          </a:bodyPr>
          <a:lstStyle/>
          <a:p>
            <a:pPr>
              <a:defRPr/>
            </a:pPr>
            <a:r>
              <a:rPr lang="fr-FR" b="1" dirty="0">
                <a:latin typeface="Constantia" panose="02030602050306030303" pitchFamily="18" charset="0"/>
                <a:ea typeface="+mj-ea"/>
                <a:cs typeface="+mj-cs"/>
              </a:rPr>
              <a:t>Caractères virologiques de HPV</a:t>
            </a:r>
          </a:p>
        </p:txBody>
      </p:sp>
      <p:sp>
        <p:nvSpPr>
          <p:cNvPr id="43010" name="Espace réservé du contenu 2">
            <a:extLst>
              <a:ext uri="{FF2B5EF4-FFF2-40B4-BE49-F238E27FC236}">
                <a16:creationId xmlns:a16="http://schemas.microsoft.com/office/drawing/2014/main" id="{E721A635-CA52-0449-9028-47376323CDF8}"/>
              </a:ext>
            </a:extLst>
          </p:cNvPr>
          <p:cNvSpPr>
            <a:spLocks noGrp="1"/>
          </p:cNvSpPr>
          <p:nvPr>
            <p:ph idx="1"/>
          </p:nvPr>
        </p:nvSpPr>
        <p:spPr>
          <a:xfrm>
            <a:off x="1703388" y="1196975"/>
            <a:ext cx="8856662" cy="2592388"/>
          </a:xfrm>
        </p:spPr>
        <p:txBody>
          <a:bodyPr/>
          <a:lstStyle/>
          <a:p>
            <a:pPr eaLnBrk="1" hangingPunct="1"/>
            <a:r>
              <a:rPr lang="fr-FR" altLang="fr-FR" b="1" i="1">
                <a:latin typeface="Constantia" panose="02030602050306030303" pitchFamily="18" charset="0"/>
              </a:rPr>
              <a:t>Virus </a:t>
            </a:r>
            <a:r>
              <a:rPr lang="fr-FR" altLang="fr-FR" b="1" i="1">
                <a:solidFill>
                  <a:srgbClr val="FF0000"/>
                </a:solidFill>
                <a:latin typeface="Constantia" panose="02030602050306030303" pitchFamily="18" charset="0"/>
              </a:rPr>
              <a:t>nu</a:t>
            </a:r>
            <a:r>
              <a:rPr lang="fr-FR" altLang="fr-FR" b="1">
                <a:solidFill>
                  <a:srgbClr val="FF0000"/>
                </a:solidFill>
                <a:latin typeface="Constantia" panose="02030602050306030303" pitchFamily="18" charset="0"/>
              </a:rPr>
              <a:t>s</a:t>
            </a:r>
          </a:p>
          <a:p>
            <a:pPr lvl="1" eaLnBrk="1" hangingPunct="1"/>
            <a:r>
              <a:rPr lang="fr-FR" altLang="fr-FR" b="1">
                <a:solidFill>
                  <a:schemeClr val="tx2"/>
                </a:solidFill>
                <a:latin typeface="Constantia" panose="02030602050306030303" pitchFamily="18" charset="0"/>
              </a:rPr>
              <a:t>Capside icosaédrique </a:t>
            </a:r>
            <a:r>
              <a:rPr lang="fr-FR" altLang="fr-FR" b="1">
                <a:latin typeface="Constantia" panose="02030602050306030303" pitchFamily="18" charset="0"/>
              </a:rPr>
              <a:t>(</a:t>
            </a:r>
            <a:r>
              <a:rPr lang="fr-FR" altLang="fr-FR" b="1">
                <a:solidFill>
                  <a:schemeClr val="tx2"/>
                </a:solidFill>
                <a:latin typeface="Constantia" panose="02030602050306030303" pitchFamily="18" charset="0"/>
              </a:rPr>
              <a:t>72 capsomères</a:t>
            </a:r>
            <a:r>
              <a:rPr lang="fr-FR" altLang="fr-FR" b="1">
                <a:latin typeface="Constantia" panose="02030602050306030303" pitchFamily="18" charset="0"/>
              </a:rPr>
              <a:t>) </a:t>
            </a:r>
          </a:p>
          <a:p>
            <a:pPr lvl="1" eaLnBrk="1" hangingPunct="1"/>
            <a:r>
              <a:rPr lang="fr-FR" altLang="fr-FR" b="1">
                <a:latin typeface="Constantia" panose="02030602050306030303" pitchFamily="18" charset="0"/>
              </a:rPr>
              <a:t>Petites particules hexagonales </a:t>
            </a:r>
          </a:p>
          <a:p>
            <a:pPr lvl="1" eaLnBrk="1" hangingPunct="1"/>
            <a:r>
              <a:rPr lang="fr-FR" altLang="fr-FR" b="1">
                <a:solidFill>
                  <a:schemeClr val="tx2"/>
                </a:solidFill>
                <a:latin typeface="Constantia" panose="02030602050306030303" pitchFamily="18" charset="0"/>
              </a:rPr>
              <a:t>Taille </a:t>
            </a:r>
            <a:r>
              <a:rPr lang="fr-FR" altLang="fr-FR" b="1">
                <a:solidFill>
                  <a:srgbClr val="C00000"/>
                </a:solidFill>
                <a:latin typeface="Constantia" panose="02030602050306030303" pitchFamily="18" charset="0"/>
              </a:rPr>
              <a:t>52-55 nm</a:t>
            </a:r>
            <a:r>
              <a:rPr lang="fr-FR" altLang="fr-FR" b="1">
                <a:solidFill>
                  <a:schemeClr val="tx2"/>
                </a:solidFill>
                <a:latin typeface="Constantia" panose="02030602050306030303" pitchFamily="18" charset="0"/>
              </a:rPr>
              <a:t> </a:t>
            </a:r>
            <a:r>
              <a:rPr lang="fr-FR" altLang="fr-FR" b="1">
                <a:latin typeface="Constantia" panose="02030602050306030303" pitchFamily="18" charset="0"/>
              </a:rPr>
              <a:t> (parmi les plus petits virus à ADN)</a:t>
            </a:r>
          </a:p>
          <a:p>
            <a:pPr lvl="1" eaLnBrk="1" hangingPunct="1"/>
            <a:r>
              <a:rPr lang="fr-FR" altLang="fr-FR" b="1">
                <a:latin typeface="Constantia" panose="02030602050306030303" pitchFamily="18" charset="0"/>
              </a:rPr>
              <a:t>Relativement </a:t>
            </a:r>
            <a:r>
              <a:rPr lang="fr-FR" altLang="fr-FR" b="1">
                <a:solidFill>
                  <a:schemeClr val="tx2"/>
                </a:solidFill>
                <a:latin typeface="Constantia" panose="02030602050306030303" pitchFamily="18" charset="0"/>
              </a:rPr>
              <a:t>résistants</a:t>
            </a:r>
            <a:r>
              <a:rPr lang="fr-FR" altLang="fr-FR" b="1">
                <a:latin typeface="Constantia" panose="02030602050306030303" pitchFamily="18" charset="0"/>
              </a:rPr>
              <a:t> aux procédés d’inactivation physico-chimique</a:t>
            </a:r>
          </a:p>
          <a:p>
            <a:pPr lvl="1" eaLnBrk="1" hangingPunct="1"/>
            <a:endParaRPr lang="fr-FR" altLang="fr-FR"/>
          </a:p>
        </p:txBody>
      </p:sp>
      <p:pic>
        <p:nvPicPr>
          <p:cNvPr id="43011" name="Picture 3">
            <a:extLst>
              <a:ext uri="{FF2B5EF4-FFF2-40B4-BE49-F238E27FC236}">
                <a16:creationId xmlns:a16="http://schemas.microsoft.com/office/drawing/2014/main" id="{0C8F3E1A-323C-224B-BDAD-77155385A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726" y="4005263"/>
            <a:ext cx="28098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EF3AE12-EAB5-A74E-A846-F8597D0C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4017964"/>
            <a:ext cx="45593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Espace réservé du numéro de diapositive 2">
            <a:extLst>
              <a:ext uri="{FF2B5EF4-FFF2-40B4-BE49-F238E27FC236}">
                <a16:creationId xmlns:a16="http://schemas.microsoft.com/office/drawing/2014/main" id="{32F6CE3D-8590-B942-851F-5218AC2312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1F5FBB8-1D48-5340-A33F-35E9752477F1}" type="slidenum">
              <a:rPr lang="fr-FR" altLang="fr-FR" sz="1200">
                <a:solidFill>
                  <a:srgbClr val="898989"/>
                </a:solidFill>
              </a:rPr>
              <a:pPr>
                <a:spcBef>
                  <a:spcPct val="0"/>
                </a:spcBef>
                <a:buFontTx/>
                <a:buNone/>
              </a:pPr>
              <a:t>17</a:t>
            </a:fld>
            <a:endParaRPr lang="fr-FR" altLang="fr-FR" sz="1200">
              <a:solidFill>
                <a:srgbClr val="898989"/>
              </a:solidFill>
            </a:endParaRPr>
          </a:p>
        </p:txBody>
      </p:sp>
      <p:pic>
        <p:nvPicPr>
          <p:cNvPr id="43014" name="Picture 249" descr="1">
            <a:extLst>
              <a:ext uri="{FF2B5EF4-FFF2-40B4-BE49-F238E27FC236}">
                <a16:creationId xmlns:a16="http://schemas.microsoft.com/office/drawing/2014/main" id="{32D0A39A-9607-2046-981F-6FBC6D8C5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5638" y="598271"/>
            <a:ext cx="1808162" cy="15208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569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DA6F95F8-B1E2-B64D-A096-BF2312748F99}"/>
              </a:ext>
            </a:extLst>
          </p:cNvPr>
          <p:cNvSpPr>
            <a:spLocks noGrp="1"/>
          </p:cNvSpPr>
          <p:nvPr>
            <p:ph type="body" idx="1"/>
          </p:nvPr>
        </p:nvSpPr>
        <p:spPr>
          <a:xfrm>
            <a:off x="979439" y="955675"/>
            <a:ext cx="9150350" cy="647700"/>
          </a:xfrm>
        </p:spPr>
        <p:txBody>
          <a:bodyPr/>
          <a:lstStyle/>
          <a:p>
            <a:pPr marL="0" indent="0">
              <a:buNone/>
            </a:pPr>
            <a:r>
              <a:rPr lang="fr-FR" altLang="fr-FR" sz="2400" b="1" dirty="0">
                <a:solidFill>
                  <a:schemeClr val="accent2"/>
                </a:solidFill>
              </a:rPr>
              <a:t>Génome : ADN </a:t>
            </a:r>
            <a:r>
              <a:rPr lang="fr-FR" altLang="fr-FR" sz="2400" b="1" dirty="0" err="1">
                <a:solidFill>
                  <a:schemeClr val="accent2"/>
                </a:solidFill>
              </a:rPr>
              <a:t>db</a:t>
            </a:r>
            <a:r>
              <a:rPr lang="fr-FR" altLang="fr-FR" sz="2400" b="1" dirty="0">
                <a:solidFill>
                  <a:schemeClr val="accent2"/>
                </a:solidFill>
              </a:rPr>
              <a:t> circulaire (8000 </a:t>
            </a:r>
            <a:r>
              <a:rPr lang="fr-FR" altLang="fr-FR" sz="2400" b="1" dirty="0" err="1">
                <a:solidFill>
                  <a:schemeClr val="accent2"/>
                </a:solidFill>
              </a:rPr>
              <a:t>pb</a:t>
            </a:r>
            <a:r>
              <a:rPr lang="fr-FR" altLang="fr-FR" sz="2400" b="1" dirty="0">
                <a:solidFill>
                  <a:schemeClr val="accent2"/>
                </a:solidFill>
              </a:rPr>
              <a:t>) </a:t>
            </a:r>
          </a:p>
        </p:txBody>
      </p:sp>
      <p:pic>
        <p:nvPicPr>
          <p:cNvPr id="46082" name="Picture 2">
            <a:extLst>
              <a:ext uri="{FF2B5EF4-FFF2-40B4-BE49-F238E27FC236}">
                <a16:creationId xmlns:a16="http://schemas.microsoft.com/office/drawing/2014/main" id="{3EFB9D7D-5985-5441-9CD7-F8C9D9CA3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807" y="1806575"/>
            <a:ext cx="5164054" cy="399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62118AA0-4353-B345-A46B-9AD9BB6425F3}"/>
              </a:ext>
            </a:extLst>
          </p:cNvPr>
          <p:cNvSpPr>
            <a:spLocks noGrp="1"/>
          </p:cNvSpPr>
          <p:nvPr>
            <p:ph type="title"/>
          </p:nvPr>
        </p:nvSpPr>
        <p:spPr>
          <a:xfrm>
            <a:off x="979439" y="104775"/>
            <a:ext cx="8229600" cy="850900"/>
          </a:xfrm>
        </p:spPr>
        <p:txBody>
          <a:bodyPr/>
          <a:lstStyle/>
          <a:p>
            <a:pPr eaLnBrk="1" hangingPunct="1"/>
            <a:r>
              <a:rPr lang="fr-FR" altLang="fr-FR" sz="4000" b="1" dirty="0"/>
              <a:t>Structure</a:t>
            </a:r>
            <a:r>
              <a:rPr lang="fr-FR" altLang="fr-FR" sz="4000" b="1" dirty="0">
                <a:solidFill>
                  <a:srgbClr val="C00000"/>
                </a:solidFill>
              </a:rPr>
              <a:t> </a:t>
            </a:r>
          </a:p>
        </p:txBody>
      </p:sp>
      <p:sp>
        <p:nvSpPr>
          <p:cNvPr id="2" name="Rectangle 1">
            <a:extLst>
              <a:ext uri="{FF2B5EF4-FFF2-40B4-BE49-F238E27FC236}">
                <a16:creationId xmlns:a16="http://schemas.microsoft.com/office/drawing/2014/main" id="{9813BF4D-5E00-7F4E-A845-EDD2A4833311}"/>
              </a:ext>
            </a:extLst>
          </p:cNvPr>
          <p:cNvSpPr/>
          <p:nvPr/>
        </p:nvSpPr>
        <p:spPr>
          <a:xfrm>
            <a:off x="361071" y="1806575"/>
            <a:ext cx="6096000" cy="3903504"/>
          </a:xfrm>
          <a:prstGeom prst="rect">
            <a:avLst/>
          </a:prstGeom>
        </p:spPr>
        <p:txBody>
          <a:bodyPr>
            <a:spAutoFit/>
          </a:bodyPr>
          <a:lstStyle/>
          <a:p>
            <a:pPr marL="457200" indent="-457200">
              <a:lnSpc>
                <a:spcPct val="150000"/>
              </a:lnSpc>
              <a:buFont typeface="Arial" panose="020B0604020202020204" pitchFamily="34" charset="0"/>
              <a:buChar char="•"/>
            </a:pPr>
            <a:r>
              <a:rPr lang="fr-FR" altLang="fr-FR" sz="2800" b="1" dirty="0"/>
              <a:t>ADN </a:t>
            </a:r>
            <a:r>
              <a:rPr lang="fr-FR" altLang="fr-FR" sz="2800" b="1" dirty="0" err="1"/>
              <a:t>db</a:t>
            </a:r>
            <a:r>
              <a:rPr lang="fr-FR" altLang="fr-FR" sz="2800" b="1" dirty="0"/>
              <a:t> circulaire = 8000 </a:t>
            </a:r>
            <a:r>
              <a:rPr lang="fr-FR" altLang="fr-FR" sz="2800" b="1" dirty="0" err="1"/>
              <a:t>pb</a:t>
            </a:r>
            <a:endParaRPr lang="fr-FR" altLang="fr-FR" sz="2800" b="1" dirty="0"/>
          </a:p>
          <a:p>
            <a:pPr lvl="1">
              <a:lnSpc>
                <a:spcPct val="150000"/>
              </a:lnSpc>
            </a:pPr>
            <a:r>
              <a:rPr lang="fr-FR" altLang="fr-FR" sz="2800" dirty="0"/>
              <a:t>1 seul brin est codant : </a:t>
            </a:r>
          </a:p>
          <a:p>
            <a:pPr marL="1371600" lvl="2" indent="-457200">
              <a:lnSpc>
                <a:spcPct val="150000"/>
              </a:lnSpc>
              <a:buFont typeface="Arial" panose="020B0604020202020204" pitchFamily="34" charset="0"/>
              <a:buChar char="•"/>
            </a:pPr>
            <a:r>
              <a:rPr lang="fr-FR" altLang="fr-FR" sz="2800" dirty="0"/>
              <a:t>région précoce E (</a:t>
            </a:r>
            <a:r>
              <a:rPr lang="fr-FR" altLang="fr-FR" sz="2800" dirty="0" err="1"/>
              <a:t>Early</a:t>
            </a:r>
            <a:r>
              <a:rPr lang="fr-FR" altLang="fr-FR" sz="2800" dirty="0"/>
              <a:t>)</a:t>
            </a:r>
          </a:p>
          <a:p>
            <a:pPr marL="1371600" lvl="2" indent="-457200">
              <a:lnSpc>
                <a:spcPct val="150000"/>
              </a:lnSpc>
              <a:buFont typeface="Arial" panose="020B0604020202020204" pitchFamily="34" charset="0"/>
              <a:buChar char="•"/>
            </a:pPr>
            <a:r>
              <a:rPr lang="fr-FR" altLang="fr-FR" sz="2800" dirty="0"/>
              <a:t>région tardive L (</a:t>
            </a:r>
            <a:r>
              <a:rPr lang="fr-FR" altLang="fr-FR" sz="2800" dirty="0" err="1"/>
              <a:t>Late</a:t>
            </a:r>
            <a:r>
              <a:rPr lang="fr-FR" altLang="fr-FR" sz="2800" dirty="0"/>
              <a:t>) </a:t>
            </a:r>
          </a:p>
          <a:p>
            <a:pPr marL="1371600" lvl="2" indent="-457200">
              <a:lnSpc>
                <a:spcPct val="150000"/>
              </a:lnSpc>
              <a:buFont typeface="Arial" panose="020B0604020202020204" pitchFamily="34" charset="0"/>
              <a:buChar char="•"/>
            </a:pPr>
            <a:r>
              <a:rPr lang="fr-FR" altLang="fr-FR" sz="2800" dirty="0"/>
              <a:t>région de contrôle appelée LCR (Long Control </a:t>
            </a:r>
            <a:r>
              <a:rPr lang="fr-FR" altLang="fr-FR" sz="2800" dirty="0" err="1"/>
              <a:t>Region</a:t>
            </a:r>
            <a:r>
              <a:rPr lang="fr-FR" altLang="fr-FR" sz="2800" dirty="0"/>
              <a:t>)</a:t>
            </a:r>
          </a:p>
        </p:txBody>
      </p:sp>
    </p:spTree>
    <p:extLst>
      <p:ext uri="{BB962C8B-B14F-4D97-AF65-F5344CB8AC3E}">
        <p14:creationId xmlns:p14="http://schemas.microsoft.com/office/powerpoint/2010/main" val="4189192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a:extLst>
              <a:ext uri="{FF2B5EF4-FFF2-40B4-BE49-F238E27FC236}">
                <a16:creationId xmlns:a16="http://schemas.microsoft.com/office/drawing/2014/main" id="{77D12D72-2AB1-DF40-ADFC-4AF6ED45AAF8}"/>
              </a:ext>
            </a:extLst>
          </p:cNvPr>
          <p:cNvSpPr>
            <a:spLocks noGrp="1"/>
          </p:cNvSpPr>
          <p:nvPr>
            <p:ph type="title"/>
          </p:nvPr>
        </p:nvSpPr>
        <p:spPr>
          <a:xfrm>
            <a:off x="6888164" y="274638"/>
            <a:ext cx="3322637" cy="825500"/>
          </a:xfrm>
        </p:spPr>
        <p:txBody>
          <a:bodyPr/>
          <a:lstStyle/>
          <a:p>
            <a:pPr eaLnBrk="1" hangingPunct="1"/>
            <a:r>
              <a:rPr lang="fr-FR" altLang="fr-FR" b="1">
                <a:solidFill>
                  <a:srgbClr val="C00000"/>
                </a:solidFill>
              </a:rPr>
              <a:t>Génome</a:t>
            </a:r>
          </a:p>
        </p:txBody>
      </p:sp>
      <p:sp>
        <p:nvSpPr>
          <p:cNvPr id="48130" name="Espace réservé du contenu 2">
            <a:extLst>
              <a:ext uri="{FF2B5EF4-FFF2-40B4-BE49-F238E27FC236}">
                <a16:creationId xmlns:a16="http://schemas.microsoft.com/office/drawing/2014/main" id="{362F001C-D3DE-A64F-92EB-352F576909D2}"/>
              </a:ext>
            </a:extLst>
          </p:cNvPr>
          <p:cNvSpPr>
            <a:spLocks noGrp="1"/>
          </p:cNvSpPr>
          <p:nvPr>
            <p:ph idx="1"/>
          </p:nvPr>
        </p:nvSpPr>
        <p:spPr>
          <a:xfrm>
            <a:off x="278008" y="687388"/>
            <a:ext cx="5714829" cy="4081560"/>
          </a:xfrm>
        </p:spPr>
        <p:txBody>
          <a:bodyPr>
            <a:normAutofit fontScale="92500" lnSpcReduction="10000"/>
          </a:bodyPr>
          <a:lstStyle/>
          <a:p>
            <a:pPr eaLnBrk="1" hangingPunct="1">
              <a:lnSpc>
                <a:spcPct val="150000"/>
              </a:lnSpc>
            </a:pPr>
            <a:r>
              <a:rPr lang="fr-FR" altLang="fr-FR" b="1" dirty="0"/>
              <a:t>2 protéines de capsides </a:t>
            </a:r>
          </a:p>
          <a:p>
            <a:pPr lvl="1" eaLnBrk="1" hangingPunct="1">
              <a:lnSpc>
                <a:spcPct val="150000"/>
              </a:lnSpc>
            </a:pPr>
            <a:r>
              <a:rPr lang="fr-FR" altLang="fr-FR" dirty="0"/>
              <a:t>L1 et L2 sont des protéines tardives</a:t>
            </a:r>
          </a:p>
          <a:p>
            <a:pPr lvl="1" eaLnBrk="1" hangingPunct="1">
              <a:lnSpc>
                <a:spcPct val="150000"/>
              </a:lnSpc>
            </a:pPr>
            <a:r>
              <a:rPr lang="fr-FR" altLang="fr-FR" dirty="0"/>
              <a:t>L1 (protéine majeure) et L2 (protéine mineur en quantité)</a:t>
            </a:r>
          </a:p>
          <a:p>
            <a:pPr eaLnBrk="1" hangingPunct="1">
              <a:lnSpc>
                <a:spcPct val="150000"/>
              </a:lnSpc>
              <a:buFont typeface="Arial" panose="020B0604020202020204" pitchFamily="34" charset="0"/>
              <a:buNone/>
            </a:pPr>
            <a:r>
              <a:rPr lang="fr-FR" altLang="fr-FR" sz="2400" dirty="0"/>
              <a:t>	</a:t>
            </a:r>
            <a:r>
              <a:rPr lang="fr-FR" altLang="fr-FR" b="1" dirty="0"/>
              <a:t>Capacité de s'auto-assembler </a:t>
            </a:r>
            <a:r>
              <a:rPr lang="fr-FR" altLang="fr-FR" dirty="0"/>
              <a:t>en pseudo-particules immunogènes mais non infectieuses</a:t>
            </a:r>
          </a:p>
        </p:txBody>
      </p:sp>
      <p:pic>
        <p:nvPicPr>
          <p:cNvPr id="48131" name="Picture 2">
            <a:extLst>
              <a:ext uri="{FF2B5EF4-FFF2-40B4-BE49-F238E27FC236}">
                <a16:creationId xmlns:a16="http://schemas.microsoft.com/office/drawing/2014/main" id="{D7854A54-2A87-8746-9A02-6008B90F6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5" y="1643063"/>
            <a:ext cx="36004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2">
            <a:extLst>
              <a:ext uri="{FF2B5EF4-FFF2-40B4-BE49-F238E27FC236}">
                <a16:creationId xmlns:a16="http://schemas.microsoft.com/office/drawing/2014/main" id="{52EA085A-EB4F-6D46-A186-DB50ACC79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4941888"/>
            <a:ext cx="8129587"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0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1"/>
          <p:cNvSpPr>
            <a:spLocks noGrp="1"/>
          </p:cNvSpPr>
          <p:nvPr>
            <p:ph type="title"/>
          </p:nvPr>
        </p:nvSpPr>
        <p:spPr>
          <a:xfrm>
            <a:off x="838200" y="365126"/>
            <a:ext cx="3968931" cy="741780"/>
          </a:xfrm>
          <a:noFill/>
        </p:spPr>
        <p:txBody>
          <a:bodyPr/>
          <a:lstStyle/>
          <a:p>
            <a:pPr eaLnBrk="1" hangingPunct="1"/>
            <a:r>
              <a:rPr lang="fr-FR" b="1" dirty="0"/>
              <a:t>Introduction</a:t>
            </a:r>
          </a:p>
        </p:txBody>
      </p:sp>
      <p:sp>
        <p:nvSpPr>
          <p:cNvPr id="14338" name="Espace réservé du contenu 2"/>
          <p:cNvSpPr>
            <a:spLocks noGrp="1"/>
          </p:cNvSpPr>
          <p:nvPr>
            <p:ph idx="1"/>
          </p:nvPr>
        </p:nvSpPr>
        <p:spPr>
          <a:xfrm>
            <a:off x="725659" y="1709874"/>
            <a:ext cx="10556630" cy="4958212"/>
          </a:xfrm>
        </p:spPr>
        <p:txBody>
          <a:bodyPr>
            <a:normAutofit/>
          </a:bodyPr>
          <a:lstStyle/>
          <a:p>
            <a:pPr>
              <a:lnSpc>
                <a:spcPct val="150000"/>
              </a:lnSpc>
            </a:pPr>
            <a:r>
              <a:rPr lang="fr-FR" dirty="0"/>
              <a:t>CANCER = mal du siècle </a:t>
            </a:r>
          </a:p>
          <a:p>
            <a:pPr>
              <a:lnSpc>
                <a:spcPct val="150000"/>
              </a:lnSpc>
            </a:pPr>
            <a:r>
              <a:rPr lang="fr-FR" dirty="0"/>
              <a:t>Statistiques en fin 2022 </a:t>
            </a:r>
          </a:p>
          <a:p>
            <a:pPr lvl="1">
              <a:lnSpc>
                <a:spcPct val="150000"/>
              </a:lnSpc>
            </a:pPr>
            <a:r>
              <a:rPr lang="fr-FR" dirty="0"/>
              <a:t>20 millions de nouveaux cas et 9,7 millions de décès</a:t>
            </a:r>
          </a:p>
          <a:p>
            <a:pPr lvl="1">
              <a:lnSpc>
                <a:spcPct val="150000"/>
              </a:lnSpc>
            </a:pPr>
            <a:r>
              <a:rPr lang="fr-SN" dirty="0"/>
              <a:t>1 personne sur 5 développe un cancer au cours de sa vie</a:t>
            </a:r>
          </a:p>
          <a:p>
            <a:pPr lvl="1">
              <a:lnSpc>
                <a:spcPct val="150000"/>
              </a:lnSpc>
            </a:pPr>
            <a:r>
              <a:rPr lang="fr-SN" dirty="0"/>
              <a:t>1 homme sur 9 et 1 femme sur 12 meurent de CANCER</a:t>
            </a:r>
            <a:endParaRPr lang="fr-FR" dirty="0"/>
          </a:p>
          <a:p>
            <a:pPr>
              <a:lnSpc>
                <a:spcPct val="150000"/>
              </a:lnSpc>
            </a:pPr>
            <a:r>
              <a:rPr lang="fr-FR" dirty="0"/>
              <a:t>15-20% cancers chez Homme </a:t>
            </a:r>
            <a:r>
              <a:rPr lang="fr-FR" dirty="0">
                <a:sym typeface="Wingdings" panose="05000000000000000000" pitchFamily="2" charset="2"/>
              </a:rPr>
              <a:t> agents infectieux dont les virus</a:t>
            </a:r>
          </a:p>
          <a:p>
            <a:pPr marL="0" indent="0">
              <a:buNone/>
            </a:pPr>
            <a:r>
              <a:rPr lang="fr-FR" sz="2400" i="1" dirty="0"/>
              <a:t>			</a:t>
            </a:r>
            <a:r>
              <a:rPr lang="fr-FR" sz="2000" i="1" dirty="0"/>
              <a:t> 					CIRC 2022</a:t>
            </a:r>
          </a:p>
        </p:txBody>
      </p:sp>
      <p:pic>
        <p:nvPicPr>
          <p:cNvPr id="4" name="Image 3">
            <a:extLst>
              <a:ext uri="{FF2B5EF4-FFF2-40B4-BE49-F238E27FC236}">
                <a16:creationId xmlns:a16="http://schemas.microsoft.com/office/drawing/2014/main" id="{2AFCD7D1-2CE0-3943-934C-49B840513AD0}"/>
              </a:ext>
            </a:extLst>
          </p:cNvPr>
          <p:cNvPicPr>
            <a:picLocks noChangeAspect="1"/>
          </p:cNvPicPr>
          <p:nvPr/>
        </p:nvPicPr>
        <p:blipFill>
          <a:blip r:embed="rId2"/>
          <a:stretch>
            <a:fillRect/>
          </a:stretch>
        </p:blipFill>
        <p:spPr>
          <a:xfrm>
            <a:off x="5303520" y="113970"/>
            <a:ext cx="6696222" cy="2769777"/>
          </a:xfrm>
          <a:prstGeom prst="rect">
            <a:avLst/>
          </a:prstGeom>
        </p:spPr>
      </p:pic>
    </p:spTree>
    <p:extLst>
      <p:ext uri="{BB962C8B-B14F-4D97-AF65-F5344CB8AC3E}">
        <p14:creationId xmlns:p14="http://schemas.microsoft.com/office/powerpoint/2010/main" val="1991690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re 1">
            <a:extLst>
              <a:ext uri="{FF2B5EF4-FFF2-40B4-BE49-F238E27FC236}">
                <a16:creationId xmlns:a16="http://schemas.microsoft.com/office/drawing/2014/main" id="{177449FD-6A91-284B-9D45-76EE8DF01925}"/>
              </a:ext>
            </a:extLst>
          </p:cNvPr>
          <p:cNvSpPr>
            <a:spLocks noGrp="1"/>
          </p:cNvSpPr>
          <p:nvPr>
            <p:ph type="title"/>
          </p:nvPr>
        </p:nvSpPr>
        <p:spPr>
          <a:xfrm>
            <a:off x="6888164" y="274638"/>
            <a:ext cx="3322637" cy="825500"/>
          </a:xfrm>
        </p:spPr>
        <p:txBody>
          <a:bodyPr/>
          <a:lstStyle/>
          <a:p>
            <a:pPr eaLnBrk="1" hangingPunct="1"/>
            <a:r>
              <a:rPr lang="fr-FR" altLang="fr-FR" b="1" dirty="0">
                <a:solidFill>
                  <a:srgbClr val="C00000"/>
                </a:solidFill>
              </a:rPr>
              <a:t>Génome</a:t>
            </a:r>
          </a:p>
        </p:txBody>
      </p:sp>
      <p:sp>
        <p:nvSpPr>
          <p:cNvPr id="29698" name="Espace réservé du contenu 2">
            <a:extLst>
              <a:ext uri="{FF2B5EF4-FFF2-40B4-BE49-F238E27FC236}">
                <a16:creationId xmlns:a16="http://schemas.microsoft.com/office/drawing/2014/main" id="{C8A6CF72-4FD7-7B45-8ABD-1C313A95888C}"/>
              </a:ext>
            </a:extLst>
          </p:cNvPr>
          <p:cNvSpPr>
            <a:spLocks noGrp="1"/>
          </p:cNvSpPr>
          <p:nvPr>
            <p:ph idx="1"/>
          </p:nvPr>
        </p:nvSpPr>
        <p:spPr>
          <a:xfrm>
            <a:off x="896987" y="852489"/>
            <a:ext cx="5822950" cy="754062"/>
          </a:xfrm>
        </p:spPr>
        <p:txBody>
          <a:bodyPr>
            <a:normAutofit fontScale="92500" lnSpcReduction="10000"/>
          </a:bodyPr>
          <a:lstStyle/>
          <a:p>
            <a:pPr eaLnBrk="1" hangingPunct="1">
              <a:defRPr/>
            </a:pPr>
            <a:r>
              <a:rPr lang="fr-FR" altLang="fr-FR" b="1" dirty="0">
                <a:solidFill>
                  <a:schemeClr val="bg1">
                    <a:lumMod val="85000"/>
                  </a:schemeClr>
                </a:solidFill>
              </a:rPr>
              <a:t>2 protéines de capsides </a:t>
            </a:r>
          </a:p>
          <a:p>
            <a:pPr lvl="1" eaLnBrk="1" hangingPunct="1">
              <a:defRPr/>
            </a:pPr>
            <a:r>
              <a:rPr lang="fr-FR" altLang="fr-FR" dirty="0">
                <a:solidFill>
                  <a:schemeClr val="bg1">
                    <a:lumMod val="85000"/>
                  </a:schemeClr>
                </a:solidFill>
              </a:rPr>
              <a:t>L1 et L2 sont des protéines tardives</a:t>
            </a:r>
          </a:p>
        </p:txBody>
      </p:sp>
      <p:pic>
        <p:nvPicPr>
          <p:cNvPr id="49155" name="Picture 2">
            <a:extLst>
              <a:ext uri="{FF2B5EF4-FFF2-40B4-BE49-F238E27FC236}">
                <a16:creationId xmlns:a16="http://schemas.microsoft.com/office/drawing/2014/main" id="{1B77FEEF-567B-B244-9E20-83700B4C8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5013326"/>
            <a:ext cx="81295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a:extLst>
              <a:ext uri="{FF2B5EF4-FFF2-40B4-BE49-F238E27FC236}">
                <a16:creationId xmlns:a16="http://schemas.microsoft.com/office/drawing/2014/main" id="{A34C9BFC-E1D6-AB4A-85FD-3136BA424B9F}"/>
              </a:ext>
            </a:extLst>
          </p:cNvPr>
          <p:cNvSpPr txBox="1">
            <a:spLocks/>
          </p:cNvSpPr>
          <p:nvPr/>
        </p:nvSpPr>
        <p:spPr bwMode="auto">
          <a:xfrm>
            <a:off x="713252" y="1824038"/>
            <a:ext cx="792162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r>
              <a:rPr lang="fr-FR" altLang="fr-FR" sz="2800" b="1" dirty="0"/>
              <a:t>6 protéines sont précoces</a:t>
            </a:r>
          </a:p>
          <a:p>
            <a:pPr lvl="1" eaLnBrk="1" hangingPunct="1"/>
            <a:r>
              <a:rPr lang="fr-FR" altLang="fr-FR" sz="2400" dirty="0"/>
              <a:t>E1 à E7</a:t>
            </a:r>
          </a:p>
          <a:p>
            <a:pPr lvl="1" eaLnBrk="1" hangingPunct="1"/>
            <a:r>
              <a:rPr lang="fr-FR" altLang="fr-FR" sz="2400" dirty="0"/>
              <a:t>Il y a des chevauchements partiels (E2 et E4), le CT de E6 correspond au NT d’E1 et le CT d’E1 est le NT d’E2</a:t>
            </a:r>
          </a:p>
        </p:txBody>
      </p:sp>
      <p:sp>
        <p:nvSpPr>
          <p:cNvPr id="2" name="Rectangle 1">
            <a:extLst>
              <a:ext uri="{FF2B5EF4-FFF2-40B4-BE49-F238E27FC236}">
                <a16:creationId xmlns:a16="http://schemas.microsoft.com/office/drawing/2014/main" id="{ECEB2AED-39C2-AB43-801E-1F10934618EB}"/>
              </a:ext>
            </a:extLst>
          </p:cNvPr>
          <p:cNvSpPr>
            <a:spLocks noChangeArrowheads="1"/>
          </p:cNvSpPr>
          <p:nvPr/>
        </p:nvSpPr>
        <p:spPr bwMode="auto">
          <a:xfrm>
            <a:off x="713252" y="3940176"/>
            <a:ext cx="8064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2400" dirty="0">
                <a:latin typeface="Arial" panose="020B0604020202020204" pitchFamily="34" charset="0"/>
              </a:rPr>
              <a:t>E6 et E7 sont des proto-oncogènes : ils interagissent avec des gènes cellulaires impliqués dans la cancérogenèse</a:t>
            </a:r>
          </a:p>
        </p:txBody>
      </p:sp>
    </p:spTree>
    <p:extLst>
      <p:ext uri="{BB962C8B-B14F-4D97-AF65-F5344CB8AC3E}">
        <p14:creationId xmlns:p14="http://schemas.microsoft.com/office/powerpoint/2010/main" val="940350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re 1">
            <a:extLst>
              <a:ext uri="{FF2B5EF4-FFF2-40B4-BE49-F238E27FC236}">
                <a16:creationId xmlns:a16="http://schemas.microsoft.com/office/drawing/2014/main" id="{905680B3-2517-754E-A938-9A2AC70966C3}"/>
              </a:ext>
            </a:extLst>
          </p:cNvPr>
          <p:cNvSpPr>
            <a:spLocks noGrp="1"/>
          </p:cNvSpPr>
          <p:nvPr>
            <p:ph type="title"/>
          </p:nvPr>
        </p:nvSpPr>
        <p:spPr>
          <a:xfrm>
            <a:off x="900332" y="231777"/>
            <a:ext cx="8229600" cy="654050"/>
          </a:xfrm>
        </p:spPr>
        <p:txBody>
          <a:bodyPr/>
          <a:lstStyle/>
          <a:p>
            <a:pPr algn="l" eaLnBrk="1" hangingPunct="1"/>
            <a:r>
              <a:rPr lang="fr-FR" altLang="fr-FR" sz="3600" b="1" dirty="0">
                <a:latin typeface="Constantia" panose="02030602050306030303" pitchFamily="18" charset="0"/>
              </a:rPr>
              <a:t>Transmission</a:t>
            </a:r>
          </a:p>
        </p:txBody>
      </p:sp>
      <p:sp>
        <p:nvSpPr>
          <p:cNvPr id="50178" name="Espace réservé du contenu 2">
            <a:extLst>
              <a:ext uri="{FF2B5EF4-FFF2-40B4-BE49-F238E27FC236}">
                <a16:creationId xmlns:a16="http://schemas.microsoft.com/office/drawing/2014/main" id="{D5FF9C1A-71A8-754A-8A5D-BD6453E15EC7}"/>
              </a:ext>
            </a:extLst>
          </p:cNvPr>
          <p:cNvSpPr>
            <a:spLocks noGrp="1"/>
          </p:cNvSpPr>
          <p:nvPr>
            <p:ph idx="1"/>
          </p:nvPr>
        </p:nvSpPr>
        <p:spPr>
          <a:xfrm>
            <a:off x="900332" y="1097756"/>
            <a:ext cx="9588282" cy="720725"/>
          </a:xfrm>
        </p:spPr>
        <p:txBody>
          <a:bodyPr/>
          <a:lstStyle/>
          <a:p>
            <a:pPr eaLnBrk="1" hangingPunct="1">
              <a:lnSpc>
                <a:spcPct val="150000"/>
              </a:lnSpc>
            </a:pPr>
            <a:r>
              <a:rPr lang="fr-FR" altLang="fr-FR" sz="2400" b="1" dirty="0">
                <a:latin typeface="Constantia" panose="02030602050306030303" pitchFamily="18" charset="0"/>
              </a:rPr>
              <a:t>Virus nus, </a:t>
            </a:r>
            <a:r>
              <a:rPr lang="fr-FR" altLang="fr-FR" sz="2400" b="1" dirty="0">
                <a:solidFill>
                  <a:srgbClr val="C00000"/>
                </a:solidFill>
                <a:latin typeface="Constantia" panose="02030602050306030303" pitchFamily="18" charset="0"/>
              </a:rPr>
              <a:t>très résistants </a:t>
            </a:r>
            <a:r>
              <a:rPr lang="fr-FR" altLang="fr-FR" sz="2400" b="1" dirty="0">
                <a:latin typeface="Constantia" panose="02030602050306030303" pitchFamily="18" charset="0"/>
              </a:rPr>
              <a:t>dans le milieu extérieur</a:t>
            </a:r>
          </a:p>
        </p:txBody>
      </p:sp>
      <p:sp>
        <p:nvSpPr>
          <p:cNvPr id="4" name="Espace réservé du contenu 2">
            <a:extLst>
              <a:ext uri="{FF2B5EF4-FFF2-40B4-BE49-F238E27FC236}">
                <a16:creationId xmlns:a16="http://schemas.microsoft.com/office/drawing/2014/main" id="{6C9DCCAF-AB18-344D-AD03-8BFE341D1709}"/>
              </a:ext>
            </a:extLst>
          </p:cNvPr>
          <p:cNvSpPr txBox="1">
            <a:spLocks/>
          </p:cNvSpPr>
          <p:nvPr/>
        </p:nvSpPr>
        <p:spPr bwMode="auto">
          <a:xfrm>
            <a:off x="900332" y="1828006"/>
            <a:ext cx="931046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20000"/>
              </a:lnSpc>
              <a:defRPr/>
            </a:pPr>
            <a:r>
              <a:rPr lang="fr-FR" altLang="fr-FR" sz="2400" b="1" dirty="0">
                <a:latin typeface="Constantia" panose="02030602050306030303" pitchFamily="18" charset="0"/>
              </a:rPr>
              <a:t>HPV sont strictement humains </a:t>
            </a:r>
          </a:p>
          <a:p>
            <a:pPr marL="0" indent="0">
              <a:lnSpc>
                <a:spcPct val="120000"/>
              </a:lnSpc>
              <a:buNone/>
              <a:defRPr/>
            </a:pPr>
            <a:r>
              <a:rPr lang="fr-FR" altLang="fr-FR" sz="2400" b="1" dirty="0">
                <a:latin typeface="Constantia" panose="02030602050306030303" pitchFamily="18" charset="0"/>
              </a:rPr>
              <a:t>   Contamination se fait par </a:t>
            </a:r>
            <a:r>
              <a:rPr lang="fr-FR" altLang="fr-FR" sz="2400" b="1" dirty="0">
                <a:solidFill>
                  <a:srgbClr val="0070C0"/>
                </a:solidFill>
                <a:latin typeface="Constantia" panose="02030602050306030303" pitchFamily="18" charset="0"/>
              </a:rPr>
              <a:t>contact direct</a:t>
            </a:r>
          </a:p>
          <a:p>
            <a:pPr marL="457200" lvl="1" indent="0">
              <a:lnSpc>
                <a:spcPct val="120000"/>
              </a:lnSpc>
              <a:buNone/>
              <a:defRPr/>
            </a:pPr>
            <a:r>
              <a:rPr lang="fr-FR" altLang="fr-FR" sz="2000" b="1" dirty="0">
                <a:solidFill>
                  <a:srgbClr val="0070C0"/>
                </a:solidFill>
                <a:latin typeface="Constantia" panose="02030602050306030303" pitchFamily="18" charset="0"/>
              </a:rPr>
              <a:t>   </a:t>
            </a:r>
            <a:r>
              <a:rPr lang="fr-FR" altLang="fr-FR" sz="2000" b="1" dirty="0">
                <a:latin typeface="Constantia" panose="02030602050306030303" pitchFamily="18" charset="0"/>
              </a:rPr>
              <a:t>à travers des </a:t>
            </a:r>
            <a:r>
              <a:rPr lang="fr-FR" altLang="fr-FR" sz="2000" b="1" dirty="0">
                <a:solidFill>
                  <a:srgbClr val="0070C0"/>
                </a:solidFill>
                <a:latin typeface="Constantia" panose="02030602050306030303" pitchFamily="18" charset="0"/>
              </a:rPr>
              <a:t>abrasions cutanées </a:t>
            </a:r>
            <a:r>
              <a:rPr lang="fr-FR" altLang="fr-FR" sz="2000" b="1" dirty="0">
                <a:latin typeface="Constantia" panose="02030602050306030303" pitchFamily="18" charset="0"/>
              </a:rPr>
              <a:t>(bord des piscines) </a:t>
            </a:r>
          </a:p>
          <a:p>
            <a:pPr marL="457200" lvl="1" indent="0">
              <a:lnSpc>
                <a:spcPct val="120000"/>
              </a:lnSpc>
              <a:buNone/>
              <a:defRPr/>
            </a:pPr>
            <a:r>
              <a:rPr lang="fr-FR" altLang="fr-FR" sz="2000" b="1" dirty="0">
                <a:latin typeface="Constantia" panose="02030602050306030303" pitchFamily="18" charset="0"/>
              </a:rPr>
              <a:t>   ou bien par </a:t>
            </a:r>
            <a:r>
              <a:rPr lang="fr-FR" altLang="fr-FR" sz="2000" b="1" dirty="0">
                <a:solidFill>
                  <a:srgbClr val="0070C0"/>
                </a:solidFill>
                <a:latin typeface="Constantia" panose="02030602050306030303" pitchFamily="18" charset="0"/>
              </a:rPr>
              <a:t>rapports sexuels</a:t>
            </a:r>
          </a:p>
        </p:txBody>
      </p:sp>
      <p:sp>
        <p:nvSpPr>
          <p:cNvPr id="50180" name="Espace réservé du numéro de diapositive 1">
            <a:extLst>
              <a:ext uri="{FF2B5EF4-FFF2-40B4-BE49-F238E27FC236}">
                <a16:creationId xmlns:a16="http://schemas.microsoft.com/office/drawing/2014/main" id="{D117AB52-DC57-DD4B-A5E3-B749BE12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D338FE1-1E9F-AD46-9581-525B69B768EE}" type="slidenum">
              <a:rPr lang="fr-FR" altLang="fr-FR" sz="1200">
                <a:solidFill>
                  <a:srgbClr val="898989"/>
                </a:solidFill>
              </a:rPr>
              <a:pPr>
                <a:spcBef>
                  <a:spcPct val="0"/>
                </a:spcBef>
                <a:buFontTx/>
                <a:buNone/>
              </a:pPr>
              <a:t>21</a:t>
            </a:fld>
            <a:endParaRPr lang="fr-FR" altLang="fr-FR" sz="1200">
              <a:solidFill>
                <a:srgbClr val="898989"/>
              </a:solidFill>
            </a:endParaRPr>
          </a:p>
        </p:txBody>
      </p:sp>
      <p:sp>
        <p:nvSpPr>
          <p:cNvPr id="7" name="Espace réservé du contenu 2">
            <a:extLst>
              <a:ext uri="{FF2B5EF4-FFF2-40B4-BE49-F238E27FC236}">
                <a16:creationId xmlns:a16="http://schemas.microsoft.com/office/drawing/2014/main" id="{B310E392-0D96-8343-8A61-00A74146A406}"/>
              </a:ext>
            </a:extLst>
          </p:cNvPr>
          <p:cNvSpPr txBox="1">
            <a:spLocks/>
          </p:cNvSpPr>
          <p:nvPr/>
        </p:nvSpPr>
        <p:spPr>
          <a:xfrm>
            <a:off x="900332" y="3921125"/>
            <a:ext cx="9889587" cy="28003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FR" altLang="fr-FR" sz="2400" b="1" dirty="0">
                <a:latin typeface="Constantia" panose="02030602050306030303" pitchFamily="18" charset="0"/>
              </a:rPr>
              <a:t>L'infection à HPV = </a:t>
            </a:r>
            <a:r>
              <a:rPr lang="fr-FR" altLang="fr-FR" sz="2400" b="1" dirty="0">
                <a:solidFill>
                  <a:srgbClr val="0070C0"/>
                </a:solidFill>
                <a:latin typeface="Constantia" panose="02030602050306030303" pitchFamily="18" charset="0"/>
              </a:rPr>
              <a:t>la plus fréquente des IST</a:t>
            </a:r>
          </a:p>
          <a:p>
            <a:pPr marL="457200" lvl="1" indent="0">
              <a:lnSpc>
                <a:spcPct val="120000"/>
              </a:lnSpc>
              <a:buFont typeface="Arial" panose="020B0604020202020204" pitchFamily="34" charset="0"/>
              <a:buNone/>
            </a:pPr>
            <a:r>
              <a:rPr lang="fr-FR" altLang="fr-FR" sz="2000" b="1" dirty="0">
                <a:latin typeface="Constantia" panose="02030602050306030303" pitchFamily="18" charset="0"/>
              </a:rPr>
              <a:t>principalement les femmes jeunes entre 20 et 30 ans </a:t>
            </a:r>
          </a:p>
          <a:p>
            <a:pPr>
              <a:lnSpc>
                <a:spcPct val="120000"/>
              </a:lnSpc>
            </a:pPr>
            <a:r>
              <a:rPr lang="fr-FR" altLang="fr-FR" sz="2400" b="1" dirty="0">
                <a:latin typeface="Constantia" panose="02030602050306030303" pitchFamily="18" charset="0"/>
              </a:rPr>
              <a:t>Infection </a:t>
            </a:r>
            <a:r>
              <a:rPr lang="fr-FR" altLang="fr-FR" sz="2400" b="1" dirty="0">
                <a:solidFill>
                  <a:srgbClr val="0070C0"/>
                </a:solidFill>
                <a:latin typeface="Constantia" panose="02030602050306030303" pitchFamily="18" charset="0"/>
              </a:rPr>
              <a:t>acquise précocement lors de la vie sexuelle</a:t>
            </a:r>
            <a:r>
              <a:rPr lang="fr-FR" altLang="fr-FR" sz="2400" b="1" dirty="0">
                <a:latin typeface="Constantia" panose="02030602050306030303" pitchFamily="18" charset="0"/>
              </a:rPr>
              <a:t> </a:t>
            </a:r>
          </a:p>
          <a:p>
            <a:pPr marL="457200" lvl="1" indent="0">
              <a:lnSpc>
                <a:spcPct val="120000"/>
              </a:lnSpc>
              <a:buFont typeface="Arial" panose="020B0604020202020204" pitchFamily="34" charset="0"/>
              <a:buNone/>
            </a:pPr>
            <a:r>
              <a:rPr lang="fr-FR" altLang="fr-FR" b="1" dirty="0">
                <a:latin typeface="Constantia" panose="02030602050306030303" pitchFamily="18" charset="0"/>
              </a:rPr>
              <a:t>- </a:t>
            </a:r>
            <a:r>
              <a:rPr lang="fr-FR" altLang="fr-FR" sz="2000" b="1" dirty="0">
                <a:latin typeface="Constantia" panose="02030602050306030303" pitchFamily="18" charset="0"/>
              </a:rPr>
              <a:t>40% dans les deux ans qui suivent le premier rapport sexuel </a:t>
            </a:r>
          </a:p>
          <a:p>
            <a:pPr marL="457200" lvl="1" indent="0">
              <a:lnSpc>
                <a:spcPct val="120000"/>
              </a:lnSpc>
              <a:buFont typeface="Arial" panose="020B0604020202020204" pitchFamily="34" charset="0"/>
              <a:buNone/>
            </a:pPr>
            <a:r>
              <a:rPr lang="fr-FR" altLang="fr-FR" sz="2000" b="1" dirty="0">
                <a:latin typeface="Constantia" panose="02030602050306030303" pitchFamily="18" charset="0"/>
              </a:rPr>
              <a:t>- Plus l'âge augmente, plus la proportion d'infections persistantes est importante par rapport aux infections transitoires</a:t>
            </a:r>
          </a:p>
          <a:p>
            <a:pPr>
              <a:lnSpc>
                <a:spcPct val="120000"/>
              </a:lnSpc>
            </a:pPr>
            <a:endParaRPr lang="fr-FR" altLang="fr-FR" dirty="0"/>
          </a:p>
        </p:txBody>
      </p:sp>
    </p:spTree>
    <p:extLst>
      <p:ext uri="{BB962C8B-B14F-4D97-AF65-F5344CB8AC3E}">
        <p14:creationId xmlns:p14="http://schemas.microsoft.com/office/powerpoint/2010/main" val="30170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re 1">
            <a:extLst>
              <a:ext uri="{FF2B5EF4-FFF2-40B4-BE49-F238E27FC236}">
                <a16:creationId xmlns:a16="http://schemas.microsoft.com/office/drawing/2014/main" id="{531EB279-1296-EB40-802E-862C2360354A}"/>
              </a:ext>
            </a:extLst>
          </p:cNvPr>
          <p:cNvSpPr>
            <a:spLocks noGrp="1"/>
          </p:cNvSpPr>
          <p:nvPr>
            <p:ph type="title"/>
          </p:nvPr>
        </p:nvSpPr>
        <p:spPr>
          <a:xfrm>
            <a:off x="1293813" y="292102"/>
            <a:ext cx="7886700" cy="738187"/>
          </a:xfrm>
        </p:spPr>
        <p:txBody>
          <a:bodyPr>
            <a:normAutofit fontScale="90000"/>
          </a:bodyPr>
          <a:lstStyle/>
          <a:p>
            <a:pPr eaLnBrk="1" hangingPunct="1"/>
            <a:r>
              <a:rPr lang="fr-FR" altLang="fr-FR" sz="3600" dirty="0">
                <a:latin typeface="Arial Narrow" panose="020B0604020202020204" pitchFamily="34" charset="0"/>
                <a:ea typeface="ＭＳ Ｐゴシック" panose="020B0600070205080204" pitchFamily="34" charset="-128"/>
              </a:rPr>
              <a:t>HPV et travailleuses du sexe (n=186, Sénégal)</a:t>
            </a:r>
          </a:p>
        </p:txBody>
      </p:sp>
      <p:graphicFrame>
        <p:nvGraphicFramePr>
          <p:cNvPr id="87042" name="Objet 2">
            <a:extLst>
              <a:ext uri="{FF2B5EF4-FFF2-40B4-BE49-F238E27FC236}">
                <a16:creationId xmlns:a16="http://schemas.microsoft.com/office/drawing/2014/main" id="{C90F0D52-0679-6B46-B1B1-B8C2B3EE8FDC}"/>
              </a:ext>
            </a:extLst>
          </p:cNvPr>
          <p:cNvGraphicFramePr>
            <a:graphicFrameLocks noChangeAspect="1"/>
          </p:cNvGraphicFramePr>
          <p:nvPr/>
        </p:nvGraphicFramePr>
        <p:xfrm>
          <a:off x="1524001" y="2673351"/>
          <a:ext cx="8964613" cy="3960813"/>
        </p:xfrm>
        <a:graphic>
          <a:graphicData uri="http://schemas.openxmlformats.org/presentationml/2006/ole">
            <mc:AlternateContent xmlns:mc="http://schemas.openxmlformats.org/markup-compatibility/2006">
              <mc:Choice xmlns:v="urn:schemas-microsoft-com:vml" Requires="v">
                <p:oleObj spid="_x0000_s1026" name="Graphique" r:id="rId3" imgW="6197600" imgH="1663700" progId="Excel.Chart.8">
                  <p:embed/>
                </p:oleObj>
              </mc:Choice>
              <mc:Fallback>
                <p:oleObj name="Graphique" r:id="rId3" imgW="6197600" imgH="1663700" progId="Excel.Chart.8">
                  <p:embed/>
                  <p:pic>
                    <p:nvPicPr>
                      <p:cNvPr id="87042" name="Objet 2">
                        <a:extLst>
                          <a:ext uri="{FF2B5EF4-FFF2-40B4-BE49-F238E27FC236}">
                            <a16:creationId xmlns:a16="http://schemas.microsoft.com/office/drawing/2014/main" id="{C90F0D52-0679-6B46-B1B1-B8C2B3EE8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673351"/>
                        <a:ext cx="8964613"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7043" name="Rectangle 3">
            <a:extLst>
              <a:ext uri="{FF2B5EF4-FFF2-40B4-BE49-F238E27FC236}">
                <a16:creationId xmlns:a16="http://schemas.microsoft.com/office/drawing/2014/main" id="{00AF3CA1-0389-1346-B607-409E0106E153}"/>
              </a:ext>
            </a:extLst>
          </p:cNvPr>
          <p:cNvSpPr>
            <a:spLocks noChangeArrowheads="1"/>
          </p:cNvSpPr>
          <p:nvPr/>
        </p:nvSpPr>
        <p:spPr bwMode="auto">
          <a:xfrm>
            <a:off x="2155825" y="1131888"/>
            <a:ext cx="7024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30000"/>
              </a:lnSpc>
            </a:pPr>
            <a:r>
              <a:rPr lang="fr-FR" altLang="fr-FR" sz="2000" b="1" dirty="0">
                <a:latin typeface="Arial Narrow" panose="020B0604020202020204" pitchFamily="34" charset="0"/>
              </a:rPr>
              <a:t>Prévalence 78,5% (n=146) </a:t>
            </a:r>
          </a:p>
          <a:p>
            <a:pPr eaLnBrk="1" hangingPunct="1">
              <a:lnSpc>
                <a:spcPct val="130000"/>
              </a:lnSpc>
            </a:pPr>
            <a:r>
              <a:rPr lang="fr-FR" altLang="fr-FR" sz="2000" dirty="0">
                <a:latin typeface="Arial Narrow" panose="020B0604020202020204" pitchFamily="34" charset="0"/>
              </a:rPr>
              <a:t>27,4% de mono-infection et 72,7% d</a:t>
            </a:r>
            <a:r>
              <a:rPr lang="fr-FR" altLang="en-US" sz="2000" dirty="0">
                <a:latin typeface="Arial Narrow" panose="020B0604020202020204" pitchFamily="34" charset="0"/>
              </a:rPr>
              <a:t>’</a:t>
            </a:r>
            <a:r>
              <a:rPr lang="fr-FR" altLang="fr-FR" sz="2000" dirty="0">
                <a:latin typeface="Arial Narrow" panose="020B0604020202020204" pitchFamily="34" charset="0"/>
              </a:rPr>
              <a:t>infections multiples. </a:t>
            </a:r>
          </a:p>
          <a:p>
            <a:pPr eaLnBrk="1" hangingPunct="1">
              <a:lnSpc>
                <a:spcPct val="130000"/>
              </a:lnSpc>
            </a:pPr>
            <a:r>
              <a:rPr lang="fr-FR" altLang="fr-FR" sz="2000" dirty="0">
                <a:latin typeface="Arial Narrow" panose="020B0604020202020204" pitchFamily="34" charset="0"/>
              </a:rPr>
              <a:t>Prédominance des </a:t>
            </a:r>
            <a:r>
              <a:rPr lang="fr-FR" altLang="fr-FR" sz="2000" b="1" dirty="0">
                <a:latin typeface="Arial Narrow" panose="020B0604020202020204" pitchFamily="34" charset="0"/>
              </a:rPr>
              <a:t>HPV-52 (29%)</a:t>
            </a:r>
            <a:r>
              <a:rPr lang="fr-FR" altLang="fr-FR" sz="2000" dirty="0">
                <a:latin typeface="Arial Narrow" panose="020B0604020202020204" pitchFamily="34" charset="0"/>
              </a:rPr>
              <a:t> et </a:t>
            </a:r>
            <a:r>
              <a:rPr lang="fr-FR" altLang="fr-FR" sz="2000" b="1" dirty="0">
                <a:latin typeface="Arial Narrow" panose="020B0604020202020204" pitchFamily="34" charset="0"/>
              </a:rPr>
              <a:t>HPV-66 (22%)</a:t>
            </a:r>
            <a:r>
              <a:rPr lang="fr-FR" altLang="fr-FR" sz="2000" dirty="0">
                <a:latin typeface="Arial Narrow" panose="020B0604020202020204" pitchFamily="34" charset="0"/>
              </a:rPr>
              <a:t> ; </a:t>
            </a:r>
          </a:p>
          <a:p>
            <a:pPr eaLnBrk="1" hangingPunct="1">
              <a:lnSpc>
                <a:spcPct val="130000"/>
              </a:lnSpc>
            </a:pPr>
            <a:r>
              <a:rPr lang="fr-FR" altLang="fr-FR" sz="2000" dirty="0">
                <a:latin typeface="Arial Narrow" panose="020B0604020202020204" pitchFamily="34" charset="0"/>
              </a:rPr>
              <a:t>les HPV-16 et HPV-18 représentaient respectivement 10% et 13%. </a:t>
            </a:r>
          </a:p>
        </p:txBody>
      </p:sp>
      <p:sp>
        <p:nvSpPr>
          <p:cNvPr id="87044" name="Rectangle 2">
            <a:extLst>
              <a:ext uri="{FF2B5EF4-FFF2-40B4-BE49-F238E27FC236}">
                <a16:creationId xmlns:a16="http://schemas.microsoft.com/office/drawing/2014/main" id="{869103A4-96B7-6C47-A45E-60166D3CBA90}"/>
              </a:ext>
            </a:extLst>
          </p:cNvPr>
          <p:cNvSpPr>
            <a:spLocks noChangeArrowheads="1"/>
          </p:cNvSpPr>
          <p:nvPr/>
        </p:nvSpPr>
        <p:spPr bwMode="auto">
          <a:xfrm>
            <a:off x="2039938" y="6488113"/>
            <a:ext cx="4470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fr-FR" altLang="fr-FR" sz="1000" b="1">
                <a:solidFill>
                  <a:srgbClr val="000000"/>
                </a:solidFill>
                <a:latin typeface="BAPFE F+ Gulliver RM" charset="0"/>
              </a:rPr>
              <a:t>Diop-Ndiaye H et al, communication personnelle</a:t>
            </a:r>
            <a:endParaRPr lang="fr-FR" altLang="fr-FR" b="1"/>
          </a:p>
        </p:txBody>
      </p:sp>
    </p:spTree>
    <p:extLst>
      <p:ext uri="{BB962C8B-B14F-4D97-AF65-F5344CB8AC3E}">
        <p14:creationId xmlns:p14="http://schemas.microsoft.com/office/powerpoint/2010/main" val="1968721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re 1">
            <a:extLst>
              <a:ext uri="{FF2B5EF4-FFF2-40B4-BE49-F238E27FC236}">
                <a16:creationId xmlns:a16="http://schemas.microsoft.com/office/drawing/2014/main" id="{729A8EC4-7F72-AC46-93B9-2AED8D7B7ABF}"/>
              </a:ext>
            </a:extLst>
          </p:cNvPr>
          <p:cNvSpPr>
            <a:spLocks noGrp="1"/>
          </p:cNvSpPr>
          <p:nvPr>
            <p:ph type="title"/>
          </p:nvPr>
        </p:nvSpPr>
        <p:spPr>
          <a:xfrm>
            <a:off x="2141538" y="223839"/>
            <a:ext cx="7886700" cy="720725"/>
          </a:xfrm>
        </p:spPr>
        <p:txBody>
          <a:bodyPr/>
          <a:lstStyle/>
          <a:p>
            <a:pPr eaLnBrk="1" hangingPunct="1"/>
            <a:r>
              <a:rPr lang="fr-FR" altLang="fr-FR">
                <a:latin typeface="Arial Narrow" panose="020B0604020202020204" pitchFamily="34" charset="0"/>
                <a:ea typeface="ＭＳ Ｐゴシック" panose="020B0600070205080204" pitchFamily="34" charset="-128"/>
              </a:rPr>
              <a:t>HPV et travailleuses du sexe</a:t>
            </a:r>
          </a:p>
        </p:txBody>
      </p:sp>
      <p:sp>
        <p:nvSpPr>
          <p:cNvPr id="88066" name="Espace réservé du numéro de diapositive 3">
            <a:extLst>
              <a:ext uri="{FF2B5EF4-FFF2-40B4-BE49-F238E27FC236}">
                <a16:creationId xmlns:a16="http://schemas.microsoft.com/office/drawing/2014/main" id="{6E798D1D-FE66-094E-8E97-EE43735735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60F604E-3068-8248-AF1F-82498F02F568}" type="slidenum">
              <a:rPr lang="fr-FR" altLang="fr-FR" sz="1800">
                <a:latin typeface="Arial" panose="020B0604020202020204" pitchFamily="34" charset="0"/>
              </a:rPr>
              <a:pPr eaLnBrk="1" hangingPunct="1"/>
              <a:t>23</a:t>
            </a:fld>
            <a:endParaRPr lang="fr-FR" altLang="fr-FR" sz="1800">
              <a:latin typeface="Arial" panose="020B0604020202020204" pitchFamily="34" charset="0"/>
            </a:endParaRPr>
          </a:p>
        </p:txBody>
      </p:sp>
      <p:pic>
        <p:nvPicPr>
          <p:cNvPr id="88067" name="Image 4">
            <a:extLst>
              <a:ext uri="{FF2B5EF4-FFF2-40B4-BE49-F238E27FC236}">
                <a16:creationId xmlns:a16="http://schemas.microsoft.com/office/drawing/2014/main" id="{E692C93E-51C1-854E-B774-9F02F8A03FFC}"/>
              </a:ext>
            </a:extLst>
          </p:cNvPr>
          <p:cNvPicPr>
            <a:picLocks noChangeAspect="1"/>
          </p:cNvPicPr>
          <p:nvPr/>
        </p:nvPicPr>
        <p:blipFill>
          <a:blip r:embed="rId3">
            <a:extLst>
              <a:ext uri="{28A0092B-C50C-407E-A947-70E740481C1C}">
                <a14:useLocalDpi xmlns:a14="http://schemas.microsoft.com/office/drawing/2010/main" val="0"/>
              </a:ext>
            </a:extLst>
          </a:blip>
          <a:srcRect l="13692" r="14484"/>
          <a:stretch>
            <a:fillRect/>
          </a:stretch>
        </p:blipFill>
        <p:spPr bwMode="auto">
          <a:xfrm>
            <a:off x="1968500" y="954089"/>
            <a:ext cx="65039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aphique 5">
            <a:extLst>
              <a:ext uri="{FF2B5EF4-FFF2-40B4-BE49-F238E27FC236}">
                <a16:creationId xmlns:a16="http://schemas.microsoft.com/office/drawing/2014/main" id="{124679AA-C426-E244-9CFC-AD8D4FE9A512}"/>
              </a:ext>
            </a:extLst>
          </p:cNvPr>
          <p:cNvGraphicFramePr/>
          <p:nvPr/>
        </p:nvGraphicFramePr>
        <p:xfrm>
          <a:off x="1871046" y="4195522"/>
          <a:ext cx="7920880" cy="2160240"/>
        </p:xfrm>
        <a:graphic>
          <a:graphicData uri="http://schemas.openxmlformats.org/drawingml/2006/chart">
            <c:chart xmlns:c="http://schemas.openxmlformats.org/drawingml/2006/chart" xmlns:r="http://schemas.openxmlformats.org/officeDocument/2006/relationships" r:id="rId4"/>
          </a:graphicData>
        </a:graphic>
      </p:graphicFrame>
      <p:sp>
        <p:nvSpPr>
          <p:cNvPr id="88069" name="ZoneTexte 7">
            <a:extLst>
              <a:ext uri="{FF2B5EF4-FFF2-40B4-BE49-F238E27FC236}">
                <a16:creationId xmlns:a16="http://schemas.microsoft.com/office/drawing/2014/main" id="{FF0AEBD6-4C18-B543-A627-8EF1B6E43DA3}"/>
              </a:ext>
            </a:extLst>
          </p:cNvPr>
          <p:cNvSpPr txBox="1">
            <a:spLocks noChangeArrowheads="1"/>
          </p:cNvSpPr>
          <p:nvPr/>
        </p:nvSpPr>
        <p:spPr bwMode="auto">
          <a:xfrm>
            <a:off x="8399463" y="1341438"/>
            <a:ext cx="152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altLang="fr-FR" sz="2000" b="1">
                <a:latin typeface="Arial" panose="020B0604020202020204" pitchFamily="34" charset="0"/>
              </a:rPr>
              <a:t>GP</a:t>
            </a:r>
          </a:p>
        </p:txBody>
      </p:sp>
      <p:sp>
        <p:nvSpPr>
          <p:cNvPr id="88070" name="ZoneTexte 8">
            <a:extLst>
              <a:ext uri="{FF2B5EF4-FFF2-40B4-BE49-F238E27FC236}">
                <a16:creationId xmlns:a16="http://schemas.microsoft.com/office/drawing/2014/main" id="{93AAE69E-CCE7-A34F-B15D-43A2260415BC}"/>
              </a:ext>
            </a:extLst>
          </p:cNvPr>
          <p:cNvSpPr txBox="1">
            <a:spLocks noChangeArrowheads="1"/>
          </p:cNvSpPr>
          <p:nvPr/>
        </p:nvSpPr>
        <p:spPr bwMode="auto">
          <a:xfrm>
            <a:off x="8975726" y="4005264"/>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altLang="fr-FR" sz="1800" b="1">
                <a:latin typeface="Arial" panose="020B0604020202020204" pitchFamily="34" charset="0"/>
              </a:rPr>
              <a:t>FSW</a:t>
            </a:r>
          </a:p>
        </p:txBody>
      </p:sp>
      <p:sp>
        <p:nvSpPr>
          <p:cNvPr id="88071" name="ZoneTexte 1">
            <a:extLst>
              <a:ext uri="{FF2B5EF4-FFF2-40B4-BE49-F238E27FC236}">
                <a16:creationId xmlns:a16="http://schemas.microsoft.com/office/drawing/2014/main" id="{135D779C-814C-BB4B-B3FA-8A3C969BA0FA}"/>
              </a:ext>
            </a:extLst>
          </p:cNvPr>
          <p:cNvSpPr txBox="1">
            <a:spLocks noChangeArrowheads="1"/>
          </p:cNvSpPr>
          <p:nvPr/>
        </p:nvSpPr>
        <p:spPr bwMode="auto">
          <a:xfrm>
            <a:off x="1900239" y="6356351"/>
            <a:ext cx="7596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fr-FR" altLang="fr-FR" sz="1400"/>
              <a:t>Mbaye ES et al, Journal of Medical Virology, 2013; Diop-Ndiaye H, communication personnelle</a:t>
            </a:r>
          </a:p>
        </p:txBody>
      </p:sp>
    </p:spTree>
    <p:extLst>
      <p:ext uri="{BB962C8B-B14F-4D97-AF65-F5344CB8AC3E}">
        <p14:creationId xmlns:p14="http://schemas.microsoft.com/office/powerpoint/2010/main" val="112073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re 1">
            <a:extLst>
              <a:ext uri="{FF2B5EF4-FFF2-40B4-BE49-F238E27FC236}">
                <a16:creationId xmlns:a16="http://schemas.microsoft.com/office/drawing/2014/main" id="{D1A63FDF-51B4-8344-AD3C-ACB47E95D6D9}"/>
              </a:ext>
            </a:extLst>
          </p:cNvPr>
          <p:cNvSpPr>
            <a:spLocks noGrp="1"/>
          </p:cNvSpPr>
          <p:nvPr>
            <p:ph type="title"/>
          </p:nvPr>
        </p:nvSpPr>
        <p:spPr>
          <a:xfrm>
            <a:off x="999099" y="322922"/>
            <a:ext cx="7886700" cy="501650"/>
          </a:xfrm>
        </p:spPr>
        <p:txBody>
          <a:bodyPr>
            <a:normAutofit fontScale="90000"/>
          </a:bodyPr>
          <a:lstStyle/>
          <a:p>
            <a:pPr eaLnBrk="1" hangingPunct="1"/>
            <a:r>
              <a:rPr lang="fr-FR" altLang="fr-FR" sz="3600" b="1" dirty="0">
                <a:latin typeface="Arial Narrow" panose="020B0604020202020204" pitchFamily="34" charset="0"/>
                <a:ea typeface="ＭＳ Ｐゴシック" panose="020B0600070205080204" pitchFamily="34" charset="-128"/>
              </a:rPr>
              <a:t>HIV et risque d</a:t>
            </a:r>
            <a:r>
              <a:rPr lang="fr-FR" altLang="en-US" sz="3600" b="1" dirty="0">
                <a:latin typeface="Arial Narrow" panose="020B0604020202020204" pitchFamily="34" charset="0"/>
                <a:ea typeface="ＭＳ Ｐゴシック" panose="020B0600070205080204" pitchFamily="34" charset="-128"/>
              </a:rPr>
              <a:t>’</a:t>
            </a:r>
            <a:r>
              <a:rPr lang="fr-FR" altLang="fr-FR" sz="3600" b="1" dirty="0">
                <a:latin typeface="Arial Narrow" panose="020B0604020202020204" pitchFamily="34" charset="0"/>
                <a:ea typeface="ＭＳ Ｐゴシック" panose="020B0600070205080204" pitchFamily="34" charset="-128"/>
              </a:rPr>
              <a:t>infection avec HR-HPV</a:t>
            </a:r>
          </a:p>
        </p:txBody>
      </p:sp>
      <p:pic>
        <p:nvPicPr>
          <p:cNvPr id="90114" name="Image 2">
            <a:extLst>
              <a:ext uri="{FF2B5EF4-FFF2-40B4-BE49-F238E27FC236}">
                <a16:creationId xmlns:a16="http://schemas.microsoft.com/office/drawing/2014/main" id="{91C8F4A4-1224-6F42-B3C2-85149F6394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265" y="1069975"/>
            <a:ext cx="939721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006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3">
            <a:extLst>
              <a:ext uri="{FF2B5EF4-FFF2-40B4-BE49-F238E27FC236}">
                <a16:creationId xmlns:a16="http://schemas.microsoft.com/office/drawing/2014/main" id="{194CE12C-D47F-944C-BAC4-10102E0261A0}"/>
              </a:ext>
            </a:extLst>
          </p:cNvPr>
          <p:cNvSpPr txBox="1">
            <a:spLocks noChangeArrowheads="1"/>
          </p:cNvSpPr>
          <p:nvPr/>
        </p:nvSpPr>
        <p:spPr bwMode="auto">
          <a:xfrm>
            <a:off x="2819401" y="5800726"/>
            <a:ext cx="2092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fr-FR" altLang="fr-FR" sz="1400" b="1">
                <a:latin typeface="Arial" panose="020B0604020202020204" pitchFamily="34" charset="0"/>
              </a:rPr>
              <a:t>Épithélium </a:t>
            </a:r>
          </a:p>
          <a:p>
            <a:pPr algn="ctr">
              <a:spcBef>
                <a:spcPct val="0"/>
              </a:spcBef>
              <a:buFontTx/>
              <a:buNone/>
            </a:pPr>
            <a:r>
              <a:rPr lang="fr-FR" altLang="fr-FR" sz="1400" b="1">
                <a:latin typeface="Arial" panose="020B0604020202020204" pitchFamily="34" charset="0"/>
              </a:rPr>
              <a:t>normal</a:t>
            </a:r>
          </a:p>
        </p:txBody>
      </p:sp>
      <p:sp>
        <p:nvSpPr>
          <p:cNvPr id="52226" name="Text Box 5">
            <a:extLst>
              <a:ext uri="{FF2B5EF4-FFF2-40B4-BE49-F238E27FC236}">
                <a16:creationId xmlns:a16="http://schemas.microsoft.com/office/drawing/2014/main" id="{44C70242-2138-C54B-BA13-12FC4FAEC18C}"/>
              </a:ext>
            </a:extLst>
          </p:cNvPr>
          <p:cNvSpPr txBox="1">
            <a:spLocks noChangeArrowheads="1"/>
          </p:cNvSpPr>
          <p:nvPr/>
        </p:nvSpPr>
        <p:spPr bwMode="auto">
          <a:xfrm>
            <a:off x="3429000" y="5486401"/>
            <a:ext cx="250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400">
                <a:solidFill>
                  <a:srgbClr val="422A7D"/>
                </a:solidFill>
                <a:latin typeface="Arial" panose="020B0604020202020204" pitchFamily="34" charset="0"/>
              </a:rPr>
              <a:t>Membrane basale</a:t>
            </a:r>
          </a:p>
        </p:txBody>
      </p:sp>
      <p:sp>
        <p:nvSpPr>
          <p:cNvPr id="52227" name="Text Box 6">
            <a:extLst>
              <a:ext uri="{FF2B5EF4-FFF2-40B4-BE49-F238E27FC236}">
                <a16:creationId xmlns:a16="http://schemas.microsoft.com/office/drawing/2014/main" id="{A2D2F66C-9FCA-1C4B-A115-6A003534F3AD}"/>
              </a:ext>
            </a:extLst>
          </p:cNvPr>
          <p:cNvSpPr txBox="1">
            <a:spLocks noChangeArrowheads="1"/>
          </p:cNvSpPr>
          <p:nvPr/>
        </p:nvSpPr>
        <p:spPr bwMode="auto">
          <a:xfrm>
            <a:off x="1687513" y="4997451"/>
            <a:ext cx="1490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400">
                <a:latin typeface="Arial" panose="020B0604020202020204" pitchFamily="34" charset="0"/>
              </a:rPr>
              <a:t>Cellules basales</a:t>
            </a:r>
            <a:br>
              <a:rPr lang="fr-FR" altLang="fr-FR" sz="1400">
                <a:latin typeface="Arial" panose="020B0604020202020204" pitchFamily="34" charset="0"/>
              </a:rPr>
            </a:br>
            <a:r>
              <a:rPr lang="fr-FR" altLang="fr-FR" sz="1400">
                <a:latin typeface="Arial" panose="020B0604020202020204" pitchFamily="34" charset="0"/>
              </a:rPr>
              <a:t>(souches)</a:t>
            </a:r>
          </a:p>
        </p:txBody>
      </p:sp>
      <p:sp>
        <p:nvSpPr>
          <p:cNvPr id="52228" name="Text Box 7">
            <a:extLst>
              <a:ext uri="{FF2B5EF4-FFF2-40B4-BE49-F238E27FC236}">
                <a16:creationId xmlns:a16="http://schemas.microsoft.com/office/drawing/2014/main" id="{92E6699C-D258-9A4C-8096-15FEB6EC3FAA}"/>
              </a:ext>
            </a:extLst>
          </p:cNvPr>
          <p:cNvSpPr txBox="1">
            <a:spLocks noChangeArrowheads="1"/>
          </p:cNvSpPr>
          <p:nvPr/>
        </p:nvSpPr>
        <p:spPr bwMode="auto">
          <a:xfrm>
            <a:off x="1920875" y="4129089"/>
            <a:ext cx="1162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400">
                <a:latin typeface="Arial" panose="020B0604020202020204" pitchFamily="34" charset="0"/>
              </a:rPr>
              <a:t>Cellules</a:t>
            </a:r>
            <a:br>
              <a:rPr lang="fr-FR" altLang="fr-FR" sz="1400">
                <a:latin typeface="Arial" panose="020B0604020202020204" pitchFamily="34" charset="0"/>
              </a:rPr>
            </a:br>
            <a:r>
              <a:rPr lang="fr-FR" altLang="fr-FR" sz="1400">
                <a:latin typeface="Arial" panose="020B0604020202020204" pitchFamily="34" charset="0"/>
              </a:rPr>
              <a:t>parabasales</a:t>
            </a:r>
          </a:p>
        </p:txBody>
      </p:sp>
      <p:sp>
        <p:nvSpPr>
          <p:cNvPr id="52229" name="AutoShape 8">
            <a:extLst>
              <a:ext uri="{FF2B5EF4-FFF2-40B4-BE49-F238E27FC236}">
                <a16:creationId xmlns:a16="http://schemas.microsoft.com/office/drawing/2014/main" id="{61501DC7-064E-1943-91FC-471EE3B1B738}"/>
              </a:ext>
            </a:extLst>
          </p:cNvPr>
          <p:cNvSpPr>
            <a:spLocks/>
          </p:cNvSpPr>
          <p:nvPr/>
        </p:nvSpPr>
        <p:spPr bwMode="auto">
          <a:xfrm flipH="1">
            <a:off x="3219450" y="3776664"/>
            <a:ext cx="120650" cy="1296987"/>
          </a:xfrm>
          <a:prstGeom prst="rightBrace">
            <a:avLst>
              <a:gd name="adj1" fmla="val 89583"/>
              <a:gd name="adj2" fmla="val 50000"/>
            </a:avLst>
          </a:prstGeom>
          <a:noFill/>
          <a:ln w="19050">
            <a:solidFill>
              <a:srgbClr val="422A7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30" name="Text Box 9">
            <a:extLst>
              <a:ext uri="{FF2B5EF4-FFF2-40B4-BE49-F238E27FC236}">
                <a16:creationId xmlns:a16="http://schemas.microsoft.com/office/drawing/2014/main" id="{8EC650DD-7CFF-2F42-A639-D2847A9603F0}"/>
              </a:ext>
            </a:extLst>
          </p:cNvPr>
          <p:cNvSpPr txBox="1">
            <a:spLocks noChangeArrowheads="1"/>
          </p:cNvSpPr>
          <p:nvPr/>
        </p:nvSpPr>
        <p:spPr bwMode="auto">
          <a:xfrm>
            <a:off x="1981786" y="3138488"/>
            <a:ext cx="1159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400">
                <a:latin typeface="Arial" panose="020B0604020202020204" pitchFamily="34" charset="0"/>
              </a:rPr>
              <a:t>Couche </a:t>
            </a:r>
          </a:p>
          <a:p>
            <a:pPr algn="ctr" eaLnBrk="1" hangingPunct="1">
              <a:spcBef>
                <a:spcPct val="0"/>
              </a:spcBef>
              <a:buFontTx/>
              <a:buNone/>
            </a:pPr>
            <a:r>
              <a:rPr lang="fr-FR" altLang="fr-FR" sz="1400">
                <a:latin typeface="Arial" panose="020B0604020202020204" pitchFamily="34" charset="0"/>
              </a:rPr>
              <a:t>squameuse </a:t>
            </a:r>
          </a:p>
        </p:txBody>
      </p:sp>
      <p:sp>
        <p:nvSpPr>
          <p:cNvPr id="52231" name="Text Box 10">
            <a:extLst>
              <a:ext uri="{FF2B5EF4-FFF2-40B4-BE49-F238E27FC236}">
                <a16:creationId xmlns:a16="http://schemas.microsoft.com/office/drawing/2014/main" id="{CFB30AA1-C633-C14D-9507-85644F17E26F}"/>
              </a:ext>
            </a:extLst>
          </p:cNvPr>
          <p:cNvSpPr txBox="1">
            <a:spLocks noChangeArrowheads="1"/>
          </p:cNvSpPr>
          <p:nvPr/>
        </p:nvSpPr>
        <p:spPr bwMode="auto">
          <a:xfrm>
            <a:off x="1965325" y="2192339"/>
            <a:ext cx="11128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400">
                <a:latin typeface="Arial" panose="020B0604020202020204" pitchFamily="34" charset="0"/>
              </a:rPr>
              <a:t>Couche </a:t>
            </a:r>
          </a:p>
          <a:p>
            <a:pPr algn="ctr" eaLnBrk="1" hangingPunct="1">
              <a:spcBef>
                <a:spcPct val="0"/>
              </a:spcBef>
              <a:buFontTx/>
              <a:buNone/>
            </a:pPr>
            <a:r>
              <a:rPr lang="fr-FR" altLang="fr-FR" sz="1400">
                <a:latin typeface="Arial" panose="020B0604020202020204" pitchFamily="34" charset="0"/>
              </a:rPr>
              <a:t>squameuse</a:t>
            </a:r>
          </a:p>
          <a:p>
            <a:pPr algn="ctr" eaLnBrk="1" hangingPunct="1">
              <a:spcBef>
                <a:spcPct val="0"/>
              </a:spcBef>
              <a:buFontTx/>
              <a:buNone/>
            </a:pPr>
            <a:r>
              <a:rPr lang="fr-FR" altLang="fr-FR" sz="1400">
                <a:latin typeface="Arial" panose="020B0604020202020204" pitchFamily="34" charset="0"/>
              </a:rPr>
              <a:t>mature</a:t>
            </a:r>
          </a:p>
        </p:txBody>
      </p:sp>
      <p:sp>
        <p:nvSpPr>
          <p:cNvPr id="52232" name="Freeform 12">
            <a:extLst>
              <a:ext uri="{FF2B5EF4-FFF2-40B4-BE49-F238E27FC236}">
                <a16:creationId xmlns:a16="http://schemas.microsoft.com/office/drawing/2014/main" id="{5A6CB481-18FB-714D-9260-0272A7B92483}"/>
              </a:ext>
            </a:extLst>
          </p:cNvPr>
          <p:cNvSpPr>
            <a:spLocks noChangeAspect="1"/>
          </p:cNvSpPr>
          <p:nvPr/>
        </p:nvSpPr>
        <p:spPr bwMode="auto">
          <a:xfrm>
            <a:off x="3378201" y="4648201"/>
            <a:ext cx="500063"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33" name="Freeform 13">
            <a:extLst>
              <a:ext uri="{FF2B5EF4-FFF2-40B4-BE49-F238E27FC236}">
                <a16:creationId xmlns:a16="http://schemas.microsoft.com/office/drawing/2014/main" id="{886689CE-6C18-5C4F-9BE9-10D22D82BAF4}"/>
              </a:ext>
            </a:extLst>
          </p:cNvPr>
          <p:cNvSpPr>
            <a:spLocks noChangeAspect="1"/>
          </p:cNvSpPr>
          <p:nvPr/>
        </p:nvSpPr>
        <p:spPr bwMode="auto">
          <a:xfrm>
            <a:off x="3854451" y="4648201"/>
            <a:ext cx="500063"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34" name="Freeform 14">
            <a:extLst>
              <a:ext uri="{FF2B5EF4-FFF2-40B4-BE49-F238E27FC236}">
                <a16:creationId xmlns:a16="http://schemas.microsoft.com/office/drawing/2014/main" id="{477C1066-14B0-BB4D-B695-285881042BE3}"/>
              </a:ext>
            </a:extLst>
          </p:cNvPr>
          <p:cNvSpPr>
            <a:spLocks noChangeAspect="1"/>
          </p:cNvSpPr>
          <p:nvPr/>
        </p:nvSpPr>
        <p:spPr bwMode="auto">
          <a:xfrm>
            <a:off x="4327526" y="4648201"/>
            <a:ext cx="500063"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35" name="Freeform 15">
            <a:extLst>
              <a:ext uri="{FF2B5EF4-FFF2-40B4-BE49-F238E27FC236}">
                <a16:creationId xmlns:a16="http://schemas.microsoft.com/office/drawing/2014/main" id="{F73CCC38-5686-AD41-86C7-214080297F04}"/>
              </a:ext>
            </a:extLst>
          </p:cNvPr>
          <p:cNvSpPr>
            <a:spLocks noChangeAspect="1"/>
          </p:cNvSpPr>
          <p:nvPr/>
        </p:nvSpPr>
        <p:spPr bwMode="auto">
          <a:xfrm>
            <a:off x="4799013" y="4648201"/>
            <a:ext cx="501650"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36" name="Freeform 16">
            <a:extLst>
              <a:ext uri="{FF2B5EF4-FFF2-40B4-BE49-F238E27FC236}">
                <a16:creationId xmlns:a16="http://schemas.microsoft.com/office/drawing/2014/main" id="{B34D0FA4-6C95-724D-B734-A79BAC99BA8F}"/>
              </a:ext>
            </a:extLst>
          </p:cNvPr>
          <p:cNvSpPr>
            <a:spLocks noChangeAspect="1"/>
          </p:cNvSpPr>
          <p:nvPr/>
        </p:nvSpPr>
        <p:spPr bwMode="auto">
          <a:xfrm>
            <a:off x="5272089" y="4648201"/>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37" name="Freeform 17">
            <a:extLst>
              <a:ext uri="{FF2B5EF4-FFF2-40B4-BE49-F238E27FC236}">
                <a16:creationId xmlns:a16="http://schemas.microsoft.com/office/drawing/2014/main" id="{264460E5-3C3F-804E-9C3D-B3530680FB6C}"/>
              </a:ext>
            </a:extLst>
          </p:cNvPr>
          <p:cNvSpPr>
            <a:spLocks noChangeAspect="1"/>
          </p:cNvSpPr>
          <p:nvPr/>
        </p:nvSpPr>
        <p:spPr bwMode="auto">
          <a:xfrm>
            <a:off x="5745163" y="4648201"/>
            <a:ext cx="500062"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38" name="Freeform 18">
            <a:extLst>
              <a:ext uri="{FF2B5EF4-FFF2-40B4-BE49-F238E27FC236}">
                <a16:creationId xmlns:a16="http://schemas.microsoft.com/office/drawing/2014/main" id="{36429C2B-EBD7-CB43-8CF3-1AE3CF6BC536}"/>
              </a:ext>
            </a:extLst>
          </p:cNvPr>
          <p:cNvSpPr>
            <a:spLocks noChangeAspect="1"/>
          </p:cNvSpPr>
          <p:nvPr/>
        </p:nvSpPr>
        <p:spPr bwMode="auto">
          <a:xfrm>
            <a:off x="6218239" y="4648201"/>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39" name="Oval 19">
            <a:extLst>
              <a:ext uri="{FF2B5EF4-FFF2-40B4-BE49-F238E27FC236}">
                <a16:creationId xmlns:a16="http://schemas.microsoft.com/office/drawing/2014/main" id="{313E1316-B907-7A4C-B22A-21BF63B23BF0}"/>
              </a:ext>
            </a:extLst>
          </p:cNvPr>
          <p:cNvSpPr>
            <a:spLocks noChangeAspect="1" noChangeArrowheads="1"/>
          </p:cNvSpPr>
          <p:nvPr/>
        </p:nvSpPr>
        <p:spPr bwMode="auto">
          <a:xfrm>
            <a:off x="3503614" y="4787901"/>
            <a:ext cx="211137"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40" name="Oval 20">
            <a:extLst>
              <a:ext uri="{FF2B5EF4-FFF2-40B4-BE49-F238E27FC236}">
                <a16:creationId xmlns:a16="http://schemas.microsoft.com/office/drawing/2014/main" id="{9FEC26B5-0C15-EB42-A80D-50B618B4AF3F}"/>
              </a:ext>
            </a:extLst>
          </p:cNvPr>
          <p:cNvSpPr>
            <a:spLocks noChangeAspect="1" noChangeArrowheads="1"/>
          </p:cNvSpPr>
          <p:nvPr/>
        </p:nvSpPr>
        <p:spPr bwMode="auto">
          <a:xfrm>
            <a:off x="3957638" y="4787901"/>
            <a:ext cx="214312"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41" name="Oval 21">
            <a:extLst>
              <a:ext uri="{FF2B5EF4-FFF2-40B4-BE49-F238E27FC236}">
                <a16:creationId xmlns:a16="http://schemas.microsoft.com/office/drawing/2014/main" id="{909E924E-F989-C840-B705-0DB0C06BB892}"/>
              </a:ext>
            </a:extLst>
          </p:cNvPr>
          <p:cNvSpPr>
            <a:spLocks noChangeAspect="1" noChangeArrowheads="1"/>
          </p:cNvSpPr>
          <p:nvPr/>
        </p:nvSpPr>
        <p:spPr bwMode="auto">
          <a:xfrm>
            <a:off x="4473576" y="4787901"/>
            <a:ext cx="214313"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42" name="Oval 22">
            <a:extLst>
              <a:ext uri="{FF2B5EF4-FFF2-40B4-BE49-F238E27FC236}">
                <a16:creationId xmlns:a16="http://schemas.microsoft.com/office/drawing/2014/main" id="{B3723516-056C-8A40-992B-D8F83564316F}"/>
              </a:ext>
            </a:extLst>
          </p:cNvPr>
          <p:cNvSpPr>
            <a:spLocks noChangeAspect="1" noChangeArrowheads="1"/>
          </p:cNvSpPr>
          <p:nvPr/>
        </p:nvSpPr>
        <p:spPr bwMode="auto">
          <a:xfrm>
            <a:off x="4937126" y="4787901"/>
            <a:ext cx="214313"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43" name="Oval 23">
            <a:extLst>
              <a:ext uri="{FF2B5EF4-FFF2-40B4-BE49-F238E27FC236}">
                <a16:creationId xmlns:a16="http://schemas.microsoft.com/office/drawing/2014/main" id="{A2272401-9538-6B42-8D63-0C2768B9C0C0}"/>
              </a:ext>
            </a:extLst>
          </p:cNvPr>
          <p:cNvSpPr>
            <a:spLocks noChangeAspect="1" noChangeArrowheads="1"/>
          </p:cNvSpPr>
          <p:nvPr/>
        </p:nvSpPr>
        <p:spPr bwMode="auto">
          <a:xfrm>
            <a:off x="5429250" y="4787901"/>
            <a:ext cx="211138"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44" name="Oval 24">
            <a:extLst>
              <a:ext uri="{FF2B5EF4-FFF2-40B4-BE49-F238E27FC236}">
                <a16:creationId xmlns:a16="http://schemas.microsoft.com/office/drawing/2014/main" id="{64356AD4-2FE6-C540-99E8-8A35C03C1734}"/>
              </a:ext>
            </a:extLst>
          </p:cNvPr>
          <p:cNvSpPr>
            <a:spLocks noChangeAspect="1" noChangeArrowheads="1"/>
          </p:cNvSpPr>
          <p:nvPr/>
        </p:nvSpPr>
        <p:spPr bwMode="auto">
          <a:xfrm>
            <a:off x="5922964" y="4787901"/>
            <a:ext cx="211137"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45" name="Oval 25">
            <a:extLst>
              <a:ext uri="{FF2B5EF4-FFF2-40B4-BE49-F238E27FC236}">
                <a16:creationId xmlns:a16="http://schemas.microsoft.com/office/drawing/2014/main" id="{15515CFB-3A14-8249-BAEF-E976B994E33E}"/>
              </a:ext>
            </a:extLst>
          </p:cNvPr>
          <p:cNvSpPr>
            <a:spLocks noChangeAspect="1" noChangeArrowheads="1"/>
          </p:cNvSpPr>
          <p:nvPr/>
        </p:nvSpPr>
        <p:spPr bwMode="auto">
          <a:xfrm>
            <a:off x="6380163" y="4787901"/>
            <a:ext cx="214312"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46" name="Freeform 28">
            <a:extLst>
              <a:ext uri="{FF2B5EF4-FFF2-40B4-BE49-F238E27FC236}">
                <a16:creationId xmlns:a16="http://schemas.microsoft.com/office/drawing/2014/main" id="{09D06629-E72B-DD46-9177-25248FD2D5E2}"/>
              </a:ext>
            </a:extLst>
          </p:cNvPr>
          <p:cNvSpPr>
            <a:spLocks noChangeAspect="1"/>
          </p:cNvSpPr>
          <p:nvPr/>
        </p:nvSpPr>
        <p:spPr bwMode="auto">
          <a:xfrm>
            <a:off x="3368675"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47" name="Freeform 29">
            <a:extLst>
              <a:ext uri="{FF2B5EF4-FFF2-40B4-BE49-F238E27FC236}">
                <a16:creationId xmlns:a16="http://schemas.microsoft.com/office/drawing/2014/main" id="{730D7BB3-8CDC-8048-9C48-AF26D3314BFC}"/>
              </a:ext>
            </a:extLst>
          </p:cNvPr>
          <p:cNvSpPr>
            <a:spLocks noChangeAspect="1"/>
          </p:cNvSpPr>
          <p:nvPr/>
        </p:nvSpPr>
        <p:spPr bwMode="auto">
          <a:xfrm>
            <a:off x="3789363"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48" name="Freeform 30">
            <a:extLst>
              <a:ext uri="{FF2B5EF4-FFF2-40B4-BE49-F238E27FC236}">
                <a16:creationId xmlns:a16="http://schemas.microsoft.com/office/drawing/2014/main" id="{08E6E705-02EA-F948-8CD2-65DA49D4183E}"/>
              </a:ext>
            </a:extLst>
          </p:cNvPr>
          <p:cNvSpPr>
            <a:spLocks noChangeAspect="1"/>
          </p:cNvSpPr>
          <p:nvPr/>
        </p:nvSpPr>
        <p:spPr bwMode="auto">
          <a:xfrm>
            <a:off x="4210051" y="5095875"/>
            <a:ext cx="442913"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49" name="Freeform 31">
            <a:extLst>
              <a:ext uri="{FF2B5EF4-FFF2-40B4-BE49-F238E27FC236}">
                <a16:creationId xmlns:a16="http://schemas.microsoft.com/office/drawing/2014/main" id="{017084EF-4559-EC49-AB50-96692F997DE4}"/>
              </a:ext>
            </a:extLst>
          </p:cNvPr>
          <p:cNvSpPr>
            <a:spLocks noChangeAspect="1"/>
          </p:cNvSpPr>
          <p:nvPr/>
        </p:nvSpPr>
        <p:spPr bwMode="auto">
          <a:xfrm>
            <a:off x="4625975"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50" name="Freeform 32">
            <a:extLst>
              <a:ext uri="{FF2B5EF4-FFF2-40B4-BE49-F238E27FC236}">
                <a16:creationId xmlns:a16="http://schemas.microsoft.com/office/drawing/2014/main" id="{A8962033-D335-E84E-BB5E-B047216BB8E0}"/>
              </a:ext>
            </a:extLst>
          </p:cNvPr>
          <p:cNvSpPr>
            <a:spLocks noChangeAspect="1"/>
          </p:cNvSpPr>
          <p:nvPr/>
        </p:nvSpPr>
        <p:spPr bwMode="auto">
          <a:xfrm>
            <a:off x="5048251" y="5100638"/>
            <a:ext cx="442913"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51" name="Freeform 33">
            <a:extLst>
              <a:ext uri="{FF2B5EF4-FFF2-40B4-BE49-F238E27FC236}">
                <a16:creationId xmlns:a16="http://schemas.microsoft.com/office/drawing/2014/main" id="{8E5AADCD-E4B7-954F-8623-71CA2AD73974}"/>
              </a:ext>
            </a:extLst>
          </p:cNvPr>
          <p:cNvSpPr>
            <a:spLocks noChangeAspect="1"/>
          </p:cNvSpPr>
          <p:nvPr/>
        </p:nvSpPr>
        <p:spPr bwMode="auto">
          <a:xfrm>
            <a:off x="5464175"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52" name="Freeform 34">
            <a:extLst>
              <a:ext uri="{FF2B5EF4-FFF2-40B4-BE49-F238E27FC236}">
                <a16:creationId xmlns:a16="http://schemas.microsoft.com/office/drawing/2014/main" id="{B4F3F8A1-BA89-B641-8108-C0B50D7E9696}"/>
              </a:ext>
            </a:extLst>
          </p:cNvPr>
          <p:cNvSpPr>
            <a:spLocks noChangeAspect="1"/>
          </p:cNvSpPr>
          <p:nvPr/>
        </p:nvSpPr>
        <p:spPr bwMode="auto">
          <a:xfrm>
            <a:off x="5884863"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53" name="Freeform 35">
            <a:extLst>
              <a:ext uri="{FF2B5EF4-FFF2-40B4-BE49-F238E27FC236}">
                <a16:creationId xmlns:a16="http://schemas.microsoft.com/office/drawing/2014/main" id="{883D7585-3CC7-F948-A1F8-D00A292771B3}"/>
              </a:ext>
            </a:extLst>
          </p:cNvPr>
          <p:cNvSpPr>
            <a:spLocks noChangeAspect="1"/>
          </p:cNvSpPr>
          <p:nvPr/>
        </p:nvSpPr>
        <p:spPr bwMode="auto">
          <a:xfrm>
            <a:off x="6300788"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54" name="Oval 36">
            <a:extLst>
              <a:ext uri="{FF2B5EF4-FFF2-40B4-BE49-F238E27FC236}">
                <a16:creationId xmlns:a16="http://schemas.microsoft.com/office/drawing/2014/main" id="{6E2C43E7-3534-F64E-97F7-22DBF19EC45E}"/>
              </a:ext>
            </a:extLst>
          </p:cNvPr>
          <p:cNvSpPr>
            <a:spLocks noChangeArrowheads="1"/>
          </p:cNvSpPr>
          <p:nvPr/>
        </p:nvSpPr>
        <p:spPr bwMode="auto">
          <a:xfrm>
            <a:off x="3503614" y="5214938"/>
            <a:ext cx="187325"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55" name="Oval 37">
            <a:extLst>
              <a:ext uri="{FF2B5EF4-FFF2-40B4-BE49-F238E27FC236}">
                <a16:creationId xmlns:a16="http://schemas.microsoft.com/office/drawing/2014/main" id="{E0021E47-C8A5-B44D-A640-DC0ED6D6ACB2}"/>
              </a:ext>
            </a:extLst>
          </p:cNvPr>
          <p:cNvSpPr>
            <a:spLocks noChangeArrowheads="1"/>
          </p:cNvSpPr>
          <p:nvPr/>
        </p:nvSpPr>
        <p:spPr bwMode="auto">
          <a:xfrm>
            <a:off x="3906838" y="5214938"/>
            <a:ext cx="188912"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56" name="Oval 38">
            <a:extLst>
              <a:ext uri="{FF2B5EF4-FFF2-40B4-BE49-F238E27FC236}">
                <a16:creationId xmlns:a16="http://schemas.microsoft.com/office/drawing/2014/main" id="{A74BF792-E01A-AA42-9E45-82D3A775627F}"/>
              </a:ext>
            </a:extLst>
          </p:cNvPr>
          <p:cNvSpPr>
            <a:spLocks noChangeArrowheads="1"/>
          </p:cNvSpPr>
          <p:nvPr/>
        </p:nvSpPr>
        <p:spPr bwMode="auto">
          <a:xfrm>
            <a:off x="4364039" y="5214938"/>
            <a:ext cx="187325"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57" name="Oval 39">
            <a:extLst>
              <a:ext uri="{FF2B5EF4-FFF2-40B4-BE49-F238E27FC236}">
                <a16:creationId xmlns:a16="http://schemas.microsoft.com/office/drawing/2014/main" id="{592D56EB-66B6-FB4F-9CE8-3F28F1660BA0}"/>
              </a:ext>
            </a:extLst>
          </p:cNvPr>
          <p:cNvSpPr>
            <a:spLocks noChangeArrowheads="1"/>
          </p:cNvSpPr>
          <p:nvPr/>
        </p:nvSpPr>
        <p:spPr bwMode="auto">
          <a:xfrm>
            <a:off x="4773613" y="5214938"/>
            <a:ext cx="190500"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58" name="Oval 40">
            <a:extLst>
              <a:ext uri="{FF2B5EF4-FFF2-40B4-BE49-F238E27FC236}">
                <a16:creationId xmlns:a16="http://schemas.microsoft.com/office/drawing/2014/main" id="{B851ECE8-C3DC-6D4C-9441-42075FB12FED}"/>
              </a:ext>
            </a:extLst>
          </p:cNvPr>
          <p:cNvSpPr>
            <a:spLocks noChangeArrowheads="1"/>
          </p:cNvSpPr>
          <p:nvPr/>
        </p:nvSpPr>
        <p:spPr bwMode="auto">
          <a:xfrm>
            <a:off x="5208589" y="5214938"/>
            <a:ext cx="187325"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59" name="Oval 41">
            <a:extLst>
              <a:ext uri="{FF2B5EF4-FFF2-40B4-BE49-F238E27FC236}">
                <a16:creationId xmlns:a16="http://schemas.microsoft.com/office/drawing/2014/main" id="{0E678ADD-A5EC-A647-A070-741BC766D836}"/>
              </a:ext>
            </a:extLst>
          </p:cNvPr>
          <p:cNvSpPr>
            <a:spLocks noChangeArrowheads="1"/>
          </p:cNvSpPr>
          <p:nvPr/>
        </p:nvSpPr>
        <p:spPr bwMode="auto">
          <a:xfrm>
            <a:off x="5646739" y="5214938"/>
            <a:ext cx="187325"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60" name="Oval 42">
            <a:extLst>
              <a:ext uri="{FF2B5EF4-FFF2-40B4-BE49-F238E27FC236}">
                <a16:creationId xmlns:a16="http://schemas.microsoft.com/office/drawing/2014/main" id="{0F7FE479-B7F4-3047-AE7A-0CBA5C7E9475}"/>
              </a:ext>
            </a:extLst>
          </p:cNvPr>
          <p:cNvSpPr>
            <a:spLocks noChangeArrowheads="1"/>
          </p:cNvSpPr>
          <p:nvPr/>
        </p:nvSpPr>
        <p:spPr bwMode="auto">
          <a:xfrm>
            <a:off x="6067426" y="5214938"/>
            <a:ext cx="187325"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61" name="Oval 43">
            <a:extLst>
              <a:ext uri="{FF2B5EF4-FFF2-40B4-BE49-F238E27FC236}">
                <a16:creationId xmlns:a16="http://schemas.microsoft.com/office/drawing/2014/main" id="{D8BB5236-3D07-AD42-B0A6-1A0926DF4871}"/>
              </a:ext>
            </a:extLst>
          </p:cNvPr>
          <p:cNvSpPr>
            <a:spLocks noChangeArrowheads="1"/>
          </p:cNvSpPr>
          <p:nvPr/>
        </p:nvSpPr>
        <p:spPr bwMode="auto">
          <a:xfrm>
            <a:off x="6478588" y="5214938"/>
            <a:ext cx="188912"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62" name="Freeform 45">
            <a:extLst>
              <a:ext uri="{FF2B5EF4-FFF2-40B4-BE49-F238E27FC236}">
                <a16:creationId xmlns:a16="http://schemas.microsoft.com/office/drawing/2014/main" id="{6DFC8865-671E-3341-9EED-AB94B413F735}"/>
              </a:ext>
            </a:extLst>
          </p:cNvPr>
          <p:cNvSpPr>
            <a:spLocks noChangeAspect="1"/>
          </p:cNvSpPr>
          <p:nvPr/>
        </p:nvSpPr>
        <p:spPr bwMode="auto">
          <a:xfrm>
            <a:off x="3378201" y="4167189"/>
            <a:ext cx="500063"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63" name="Freeform 46">
            <a:extLst>
              <a:ext uri="{FF2B5EF4-FFF2-40B4-BE49-F238E27FC236}">
                <a16:creationId xmlns:a16="http://schemas.microsoft.com/office/drawing/2014/main" id="{24B95DAD-98D8-F34E-A30B-3D93D825E117}"/>
              </a:ext>
            </a:extLst>
          </p:cNvPr>
          <p:cNvSpPr>
            <a:spLocks noChangeAspect="1"/>
          </p:cNvSpPr>
          <p:nvPr/>
        </p:nvSpPr>
        <p:spPr bwMode="auto">
          <a:xfrm>
            <a:off x="3854451" y="4167189"/>
            <a:ext cx="500063"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64" name="Freeform 47">
            <a:extLst>
              <a:ext uri="{FF2B5EF4-FFF2-40B4-BE49-F238E27FC236}">
                <a16:creationId xmlns:a16="http://schemas.microsoft.com/office/drawing/2014/main" id="{41BE1EF6-652D-3244-8FB1-C2C8B45BED63}"/>
              </a:ext>
            </a:extLst>
          </p:cNvPr>
          <p:cNvSpPr>
            <a:spLocks noChangeAspect="1"/>
          </p:cNvSpPr>
          <p:nvPr/>
        </p:nvSpPr>
        <p:spPr bwMode="auto">
          <a:xfrm>
            <a:off x="4327526" y="4167189"/>
            <a:ext cx="500063"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65" name="Freeform 48">
            <a:extLst>
              <a:ext uri="{FF2B5EF4-FFF2-40B4-BE49-F238E27FC236}">
                <a16:creationId xmlns:a16="http://schemas.microsoft.com/office/drawing/2014/main" id="{CB0743EF-3274-3A4E-8B6D-D97361F03F24}"/>
              </a:ext>
            </a:extLst>
          </p:cNvPr>
          <p:cNvSpPr>
            <a:spLocks noChangeAspect="1"/>
          </p:cNvSpPr>
          <p:nvPr/>
        </p:nvSpPr>
        <p:spPr bwMode="auto">
          <a:xfrm>
            <a:off x="4799013" y="4167189"/>
            <a:ext cx="501650"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66" name="Freeform 49">
            <a:extLst>
              <a:ext uri="{FF2B5EF4-FFF2-40B4-BE49-F238E27FC236}">
                <a16:creationId xmlns:a16="http://schemas.microsoft.com/office/drawing/2014/main" id="{EACD7AEA-74A4-4940-B4D0-A759C6AB7756}"/>
              </a:ext>
            </a:extLst>
          </p:cNvPr>
          <p:cNvSpPr>
            <a:spLocks noChangeAspect="1"/>
          </p:cNvSpPr>
          <p:nvPr/>
        </p:nvSpPr>
        <p:spPr bwMode="auto">
          <a:xfrm>
            <a:off x="5272089" y="4167189"/>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67" name="Freeform 50">
            <a:extLst>
              <a:ext uri="{FF2B5EF4-FFF2-40B4-BE49-F238E27FC236}">
                <a16:creationId xmlns:a16="http://schemas.microsoft.com/office/drawing/2014/main" id="{61BD4C8B-DFDF-684A-A37C-3312CC372266}"/>
              </a:ext>
            </a:extLst>
          </p:cNvPr>
          <p:cNvSpPr>
            <a:spLocks noChangeAspect="1"/>
          </p:cNvSpPr>
          <p:nvPr/>
        </p:nvSpPr>
        <p:spPr bwMode="auto">
          <a:xfrm>
            <a:off x="5745163" y="4167189"/>
            <a:ext cx="500062"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68" name="Freeform 51">
            <a:extLst>
              <a:ext uri="{FF2B5EF4-FFF2-40B4-BE49-F238E27FC236}">
                <a16:creationId xmlns:a16="http://schemas.microsoft.com/office/drawing/2014/main" id="{A61EB6F4-6461-E54B-ABD2-70FD04DBE4EC}"/>
              </a:ext>
            </a:extLst>
          </p:cNvPr>
          <p:cNvSpPr>
            <a:spLocks noChangeAspect="1"/>
          </p:cNvSpPr>
          <p:nvPr/>
        </p:nvSpPr>
        <p:spPr bwMode="auto">
          <a:xfrm>
            <a:off x="6218239" y="4167189"/>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69" name="Oval 52">
            <a:extLst>
              <a:ext uri="{FF2B5EF4-FFF2-40B4-BE49-F238E27FC236}">
                <a16:creationId xmlns:a16="http://schemas.microsoft.com/office/drawing/2014/main" id="{C9BD21A9-4BB5-CB45-873B-DB458BB597B9}"/>
              </a:ext>
            </a:extLst>
          </p:cNvPr>
          <p:cNvSpPr>
            <a:spLocks noChangeAspect="1" noChangeArrowheads="1"/>
          </p:cNvSpPr>
          <p:nvPr/>
        </p:nvSpPr>
        <p:spPr bwMode="auto">
          <a:xfrm>
            <a:off x="3530600" y="4306889"/>
            <a:ext cx="211138"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70" name="Oval 53">
            <a:extLst>
              <a:ext uri="{FF2B5EF4-FFF2-40B4-BE49-F238E27FC236}">
                <a16:creationId xmlns:a16="http://schemas.microsoft.com/office/drawing/2014/main" id="{6B2F2257-8C4C-9B45-A9E8-8415E1C5C1EC}"/>
              </a:ext>
            </a:extLst>
          </p:cNvPr>
          <p:cNvSpPr>
            <a:spLocks noChangeAspect="1" noChangeArrowheads="1"/>
          </p:cNvSpPr>
          <p:nvPr/>
        </p:nvSpPr>
        <p:spPr bwMode="auto">
          <a:xfrm>
            <a:off x="3957638" y="4306889"/>
            <a:ext cx="214312"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71" name="Oval 54">
            <a:extLst>
              <a:ext uri="{FF2B5EF4-FFF2-40B4-BE49-F238E27FC236}">
                <a16:creationId xmlns:a16="http://schemas.microsoft.com/office/drawing/2014/main" id="{09F6E838-7580-B84F-9590-223A4B6B7860}"/>
              </a:ext>
            </a:extLst>
          </p:cNvPr>
          <p:cNvSpPr>
            <a:spLocks noChangeAspect="1" noChangeArrowheads="1"/>
          </p:cNvSpPr>
          <p:nvPr/>
        </p:nvSpPr>
        <p:spPr bwMode="auto">
          <a:xfrm>
            <a:off x="4473576" y="4306889"/>
            <a:ext cx="214313"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72" name="Oval 55">
            <a:extLst>
              <a:ext uri="{FF2B5EF4-FFF2-40B4-BE49-F238E27FC236}">
                <a16:creationId xmlns:a16="http://schemas.microsoft.com/office/drawing/2014/main" id="{A7E8B477-31D8-0D4E-AD22-DFF50A781CA2}"/>
              </a:ext>
            </a:extLst>
          </p:cNvPr>
          <p:cNvSpPr>
            <a:spLocks noChangeAspect="1" noChangeArrowheads="1"/>
          </p:cNvSpPr>
          <p:nvPr/>
        </p:nvSpPr>
        <p:spPr bwMode="auto">
          <a:xfrm>
            <a:off x="4937126" y="4306889"/>
            <a:ext cx="214313"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73" name="Oval 56">
            <a:extLst>
              <a:ext uri="{FF2B5EF4-FFF2-40B4-BE49-F238E27FC236}">
                <a16:creationId xmlns:a16="http://schemas.microsoft.com/office/drawing/2014/main" id="{F0268FAC-4F7D-EE4D-88E7-406FFA23A509}"/>
              </a:ext>
            </a:extLst>
          </p:cNvPr>
          <p:cNvSpPr>
            <a:spLocks noChangeAspect="1" noChangeArrowheads="1"/>
          </p:cNvSpPr>
          <p:nvPr/>
        </p:nvSpPr>
        <p:spPr bwMode="auto">
          <a:xfrm>
            <a:off x="5429250" y="4306889"/>
            <a:ext cx="211138"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74" name="Oval 57">
            <a:extLst>
              <a:ext uri="{FF2B5EF4-FFF2-40B4-BE49-F238E27FC236}">
                <a16:creationId xmlns:a16="http://schemas.microsoft.com/office/drawing/2014/main" id="{48C45BB6-EECB-3E46-B305-FC43088F92F2}"/>
              </a:ext>
            </a:extLst>
          </p:cNvPr>
          <p:cNvSpPr>
            <a:spLocks noChangeAspect="1" noChangeArrowheads="1"/>
          </p:cNvSpPr>
          <p:nvPr/>
        </p:nvSpPr>
        <p:spPr bwMode="auto">
          <a:xfrm>
            <a:off x="5922964" y="4306889"/>
            <a:ext cx="211137"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75" name="Oval 58">
            <a:extLst>
              <a:ext uri="{FF2B5EF4-FFF2-40B4-BE49-F238E27FC236}">
                <a16:creationId xmlns:a16="http://schemas.microsoft.com/office/drawing/2014/main" id="{B2FB3ED1-F344-9B40-AB3C-678D9016B8F6}"/>
              </a:ext>
            </a:extLst>
          </p:cNvPr>
          <p:cNvSpPr>
            <a:spLocks noChangeAspect="1" noChangeArrowheads="1"/>
          </p:cNvSpPr>
          <p:nvPr/>
        </p:nvSpPr>
        <p:spPr bwMode="auto">
          <a:xfrm>
            <a:off x="6380163" y="4306889"/>
            <a:ext cx="214312"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76" name="Freeform 60">
            <a:extLst>
              <a:ext uri="{FF2B5EF4-FFF2-40B4-BE49-F238E27FC236}">
                <a16:creationId xmlns:a16="http://schemas.microsoft.com/office/drawing/2014/main" id="{E3632861-F623-4E47-8CD2-E8FDF60CADB0}"/>
              </a:ext>
            </a:extLst>
          </p:cNvPr>
          <p:cNvSpPr>
            <a:spLocks noChangeAspect="1"/>
          </p:cNvSpPr>
          <p:nvPr/>
        </p:nvSpPr>
        <p:spPr bwMode="auto">
          <a:xfrm>
            <a:off x="3378201" y="3763963"/>
            <a:ext cx="500063"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77" name="Freeform 61">
            <a:extLst>
              <a:ext uri="{FF2B5EF4-FFF2-40B4-BE49-F238E27FC236}">
                <a16:creationId xmlns:a16="http://schemas.microsoft.com/office/drawing/2014/main" id="{BA7B29DE-FB64-BC48-8519-69DF0498FDEC}"/>
              </a:ext>
            </a:extLst>
          </p:cNvPr>
          <p:cNvSpPr>
            <a:spLocks noChangeAspect="1"/>
          </p:cNvSpPr>
          <p:nvPr/>
        </p:nvSpPr>
        <p:spPr bwMode="auto">
          <a:xfrm>
            <a:off x="3854451" y="3763963"/>
            <a:ext cx="500063"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78" name="Freeform 62">
            <a:extLst>
              <a:ext uri="{FF2B5EF4-FFF2-40B4-BE49-F238E27FC236}">
                <a16:creationId xmlns:a16="http://schemas.microsoft.com/office/drawing/2014/main" id="{5F6E3971-38C6-4E4D-9884-5CC9C84D900D}"/>
              </a:ext>
            </a:extLst>
          </p:cNvPr>
          <p:cNvSpPr>
            <a:spLocks noChangeAspect="1"/>
          </p:cNvSpPr>
          <p:nvPr/>
        </p:nvSpPr>
        <p:spPr bwMode="auto">
          <a:xfrm>
            <a:off x="4327526" y="3763963"/>
            <a:ext cx="500063"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79" name="Freeform 63">
            <a:extLst>
              <a:ext uri="{FF2B5EF4-FFF2-40B4-BE49-F238E27FC236}">
                <a16:creationId xmlns:a16="http://schemas.microsoft.com/office/drawing/2014/main" id="{23ADCE49-AF26-584B-8CA9-AA5E780D9495}"/>
              </a:ext>
            </a:extLst>
          </p:cNvPr>
          <p:cNvSpPr>
            <a:spLocks noChangeAspect="1"/>
          </p:cNvSpPr>
          <p:nvPr/>
        </p:nvSpPr>
        <p:spPr bwMode="auto">
          <a:xfrm>
            <a:off x="4799013" y="3763963"/>
            <a:ext cx="501650"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80" name="Freeform 64">
            <a:extLst>
              <a:ext uri="{FF2B5EF4-FFF2-40B4-BE49-F238E27FC236}">
                <a16:creationId xmlns:a16="http://schemas.microsoft.com/office/drawing/2014/main" id="{9284BB03-26FC-D54C-8814-F3D1714F8E26}"/>
              </a:ext>
            </a:extLst>
          </p:cNvPr>
          <p:cNvSpPr>
            <a:spLocks noChangeAspect="1"/>
          </p:cNvSpPr>
          <p:nvPr/>
        </p:nvSpPr>
        <p:spPr bwMode="auto">
          <a:xfrm>
            <a:off x="5272089" y="3763963"/>
            <a:ext cx="503237"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81" name="Freeform 65">
            <a:extLst>
              <a:ext uri="{FF2B5EF4-FFF2-40B4-BE49-F238E27FC236}">
                <a16:creationId xmlns:a16="http://schemas.microsoft.com/office/drawing/2014/main" id="{558EDBCF-06D2-3C44-90FD-562AB6B59245}"/>
              </a:ext>
            </a:extLst>
          </p:cNvPr>
          <p:cNvSpPr>
            <a:spLocks noChangeAspect="1"/>
          </p:cNvSpPr>
          <p:nvPr/>
        </p:nvSpPr>
        <p:spPr bwMode="auto">
          <a:xfrm>
            <a:off x="5745163" y="3763963"/>
            <a:ext cx="500062"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82" name="Freeform 66">
            <a:extLst>
              <a:ext uri="{FF2B5EF4-FFF2-40B4-BE49-F238E27FC236}">
                <a16:creationId xmlns:a16="http://schemas.microsoft.com/office/drawing/2014/main" id="{14E86992-6929-7946-8039-2E907287BE20}"/>
              </a:ext>
            </a:extLst>
          </p:cNvPr>
          <p:cNvSpPr>
            <a:spLocks noChangeAspect="1"/>
          </p:cNvSpPr>
          <p:nvPr/>
        </p:nvSpPr>
        <p:spPr bwMode="auto">
          <a:xfrm>
            <a:off x="6218239" y="3763963"/>
            <a:ext cx="503237"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83" name="Oval 67">
            <a:extLst>
              <a:ext uri="{FF2B5EF4-FFF2-40B4-BE49-F238E27FC236}">
                <a16:creationId xmlns:a16="http://schemas.microsoft.com/office/drawing/2014/main" id="{EF719FBE-EECC-0B4F-94EA-4970D80E8155}"/>
              </a:ext>
            </a:extLst>
          </p:cNvPr>
          <p:cNvSpPr>
            <a:spLocks noChangeAspect="1" noChangeArrowheads="1"/>
          </p:cNvSpPr>
          <p:nvPr/>
        </p:nvSpPr>
        <p:spPr bwMode="auto">
          <a:xfrm>
            <a:off x="3503614" y="3884613"/>
            <a:ext cx="211137"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84" name="Oval 68">
            <a:extLst>
              <a:ext uri="{FF2B5EF4-FFF2-40B4-BE49-F238E27FC236}">
                <a16:creationId xmlns:a16="http://schemas.microsoft.com/office/drawing/2014/main" id="{3F4BAD83-E3DD-8B48-9DA5-6EDEFD9C2F01}"/>
              </a:ext>
            </a:extLst>
          </p:cNvPr>
          <p:cNvSpPr>
            <a:spLocks noChangeAspect="1" noChangeArrowheads="1"/>
          </p:cNvSpPr>
          <p:nvPr/>
        </p:nvSpPr>
        <p:spPr bwMode="auto">
          <a:xfrm>
            <a:off x="3957638" y="3884613"/>
            <a:ext cx="214312"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85" name="Oval 69">
            <a:extLst>
              <a:ext uri="{FF2B5EF4-FFF2-40B4-BE49-F238E27FC236}">
                <a16:creationId xmlns:a16="http://schemas.microsoft.com/office/drawing/2014/main" id="{0B575B40-8BFF-134D-9BA8-434AE33E0121}"/>
              </a:ext>
            </a:extLst>
          </p:cNvPr>
          <p:cNvSpPr>
            <a:spLocks noChangeAspect="1" noChangeArrowheads="1"/>
          </p:cNvSpPr>
          <p:nvPr/>
        </p:nvSpPr>
        <p:spPr bwMode="auto">
          <a:xfrm>
            <a:off x="4473576" y="3884613"/>
            <a:ext cx="214313"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86" name="Oval 70">
            <a:extLst>
              <a:ext uri="{FF2B5EF4-FFF2-40B4-BE49-F238E27FC236}">
                <a16:creationId xmlns:a16="http://schemas.microsoft.com/office/drawing/2014/main" id="{479F30A9-D858-0843-8326-846C346F9F8D}"/>
              </a:ext>
            </a:extLst>
          </p:cNvPr>
          <p:cNvSpPr>
            <a:spLocks noChangeAspect="1" noChangeArrowheads="1"/>
          </p:cNvSpPr>
          <p:nvPr/>
        </p:nvSpPr>
        <p:spPr bwMode="auto">
          <a:xfrm>
            <a:off x="4937126" y="3884613"/>
            <a:ext cx="214313"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87" name="Oval 71">
            <a:extLst>
              <a:ext uri="{FF2B5EF4-FFF2-40B4-BE49-F238E27FC236}">
                <a16:creationId xmlns:a16="http://schemas.microsoft.com/office/drawing/2014/main" id="{8B25063A-A855-EA49-AA5A-A71624BCC8FC}"/>
              </a:ext>
            </a:extLst>
          </p:cNvPr>
          <p:cNvSpPr>
            <a:spLocks noChangeAspect="1" noChangeArrowheads="1"/>
          </p:cNvSpPr>
          <p:nvPr/>
        </p:nvSpPr>
        <p:spPr bwMode="auto">
          <a:xfrm>
            <a:off x="5429250" y="3884613"/>
            <a:ext cx="211138"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88" name="Oval 72">
            <a:extLst>
              <a:ext uri="{FF2B5EF4-FFF2-40B4-BE49-F238E27FC236}">
                <a16:creationId xmlns:a16="http://schemas.microsoft.com/office/drawing/2014/main" id="{2EA6EC5F-2672-664B-A884-AF6F5D5452A8}"/>
              </a:ext>
            </a:extLst>
          </p:cNvPr>
          <p:cNvSpPr>
            <a:spLocks noChangeAspect="1" noChangeArrowheads="1"/>
          </p:cNvSpPr>
          <p:nvPr/>
        </p:nvSpPr>
        <p:spPr bwMode="auto">
          <a:xfrm>
            <a:off x="5922964" y="3884613"/>
            <a:ext cx="211137"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89" name="Oval 73">
            <a:extLst>
              <a:ext uri="{FF2B5EF4-FFF2-40B4-BE49-F238E27FC236}">
                <a16:creationId xmlns:a16="http://schemas.microsoft.com/office/drawing/2014/main" id="{2D2B1159-A6D2-6141-AC1D-6FF39B55922B}"/>
              </a:ext>
            </a:extLst>
          </p:cNvPr>
          <p:cNvSpPr>
            <a:spLocks noChangeAspect="1" noChangeArrowheads="1"/>
          </p:cNvSpPr>
          <p:nvPr/>
        </p:nvSpPr>
        <p:spPr bwMode="auto">
          <a:xfrm>
            <a:off x="6380163" y="3884613"/>
            <a:ext cx="214312"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90" name="Freeform 75">
            <a:extLst>
              <a:ext uri="{FF2B5EF4-FFF2-40B4-BE49-F238E27FC236}">
                <a16:creationId xmlns:a16="http://schemas.microsoft.com/office/drawing/2014/main" id="{0921B9EB-8A93-9D4E-8F60-7A3CA84FB5AF}"/>
              </a:ext>
            </a:extLst>
          </p:cNvPr>
          <p:cNvSpPr>
            <a:spLocks noChangeAspect="1"/>
          </p:cNvSpPr>
          <p:nvPr/>
        </p:nvSpPr>
        <p:spPr bwMode="auto">
          <a:xfrm>
            <a:off x="3378201" y="3482976"/>
            <a:ext cx="500063"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91" name="Freeform 76">
            <a:extLst>
              <a:ext uri="{FF2B5EF4-FFF2-40B4-BE49-F238E27FC236}">
                <a16:creationId xmlns:a16="http://schemas.microsoft.com/office/drawing/2014/main" id="{3340D6D7-9A7A-F04A-B3CB-0BD5ADA3AE08}"/>
              </a:ext>
            </a:extLst>
          </p:cNvPr>
          <p:cNvSpPr>
            <a:spLocks noChangeAspect="1"/>
          </p:cNvSpPr>
          <p:nvPr/>
        </p:nvSpPr>
        <p:spPr bwMode="auto">
          <a:xfrm>
            <a:off x="3854451" y="3482976"/>
            <a:ext cx="500063"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92" name="Freeform 77">
            <a:extLst>
              <a:ext uri="{FF2B5EF4-FFF2-40B4-BE49-F238E27FC236}">
                <a16:creationId xmlns:a16="http://schemas.microsoft.com/office/drawing/2014/main" id="{2BA0DC63-3491-1E4B-9090-BA51F3D184DA}"/>
              </a:ext>
            </a:extLst>
          </p:cNvPr>
          <p:cNvSpPr>
            <a:spLocks noChangeAspect="1"/>
          </p:cNvSpPr>
          <p:nvPr/>
        </p:nvSpPr>
        <p:spPr bwMode="auto">
          <a:xfrm>
            <a:off x="4327526" y="3482976"/>
            <a:ext cx="500063"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93" name="Freeform 78">
            <a:extLst>
              <a:ext uri="{FF2B5EF4-FFF2-40B4-BE49-F238E27FC236}">
                <a16:creationId xmlns:a16="http://schemas.microsoft.com/office/drawing/2014/main" id="{DDAB47A6-ED90-AD45-8CED-C651E025B201}"/>
              </a:ext>
            </a:extLst>
          </p:cNvPr>
          <p:cNvSpPr>
            <a:spLocks noChangeAspect="1"/>
          </p:cNvSpPr>
          <p:nvPr/>
        </p:nvSpPr>
        <p:spPr bwMode="auto">
          <a:xfrm>
            <a:off x="4799013" y="3482976"/>
            <a:ext cx="501650"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94" name="Freeform 79">
            <a:extLst>
              <a:ext uri="{FF2B5EF4-FFF2-40B4-BE49-F238E27FC236}">
                <a16:creationId xmlns:a16="http://schemas.microsoft.com/office/drawing/2014/main" id="{3220E5A4-3249-F54C-AB01-F08BB707F5F8}"/>
              </a:ext>
            </a:extLst>
          </p:cNvPr>
          <p:cNvSpPr>
            <a:spLocks noChangeAspect="1"/>
          </p:cNvSpPr>
          <p:nvPr/>
        </p:nvSpPr>
        <p:spPr bwMode="auto">
          <a:xfrm>
            <a:off x="5272089" y="3482976"/>
            <a:ext cx="503237"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95" name="Freeform 80">
            <a:extLst>
              <a:ext uri="{FF2B5EF4-FFF2-40B4-BE49-F238E27FC236}">
                <a16:creationId xmlns:a16="http://schemas.microsoft.com/office/drawing/2014/main" id="{E0281E7E-0036-6745-B49B-2C4838480D78}"/>
              </a:ext>
            </a:extLst>
          </p:cNvPr>
          <p:cNvSpPr>
            <a:spLocks noChangeAspect="1"/>
          </p:cNvSpPr>
          <p:nvPr/>
        </p:nvSpPr>
        <p:spPr bwMode="auto">
          <a:xfrm>
            <a:off x="5745163" y="3482976"/>
            <a:ext cx="500062"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96" name="Freeform 81">
            <a:extLst>
              <a:ext uri="{FF2B5EF4-FFF2-40B4-BE49-F238E27FC236}">
                <a16:creationId xmlns:a16="http://schemas.microsoft.com/office/drawing/2014/main" id="{9892F48B-CF4B-2E40-954D-7C5880562252}"/>
              </a:ext>
            </a:extLst>
          </p:cNvPr>
          <p:cNvSpPr>
            <a:spLocks noChangeAspect="1"/>
          </p:cNvSpPr>
          <p:nvPr/>
        </p:nvSpPr>
        <p:spPr bwMode="auto">
          <a:xfrm>
            <a:off x="6218239" y="3482976"/>
            <a:ext cx="503237"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297" name="Oval 82">
            <a:extLst>
              <a:ext uri="{FF2B5EF4-FFF2-40B4-BE49-F238E27FC236}">
                <a16:creationId xmlns:a16="http://schemas.microsoft.com/office/drawing/2014/main" id="{EE05875A-D70B-0546-973D-9C38F6779A0C}"/>
              </a:ext>
            </a:extLst>
          </p:cNvPr>
          <p:cNvSpPr>
            <a:spLocks noChangeAspect="1" noChangeArrowheads="1"/>
          </p:cNvSpPr>
          <p:nvPr/>
        </p:nvSpPr>
        <p:spPr bwMode="auto">
          <a:xfrm>
            <a:off x="3503614" y="3567114"/>
            <a:ext cx="211137"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98" name="Oval 83">
            <a:extLst>
              <a:ext uri="{FF2B5EF4-FFF2-40B4-BE49-F238E27FC236}">
                <a16:creationId xmlns:a16="http://schemas.microsoft.com/office/drawing/2014/main" id="{2E3CC02E-0B4C-2F41-A20F-B5BF7CD39379}"/>
              </a:ext>
            </a:extLst>
          </p:cNvPr>
          <p:cNvSpPr>
            <a:spLocks noChangeAspect="1" noChangeArrowheads="1"/>
          </p:cNvSpPr>
          <p:nvPr/>
        </p:nvSpPr>
        <p:spPr bwMode="auto">
          <a:xfrm>
            <a:off x="3957638" y="3567114"/>
            <a:ext cx="214312"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299" name="Oval 84">
            <a:extLst>
              <a:ext uri="{FF2B5EF4-FFF2-40B4-BE49-F238E27FC236}">
                <a16:creationId xmlns:a16="http://schemas.microsoft.com/office/drawing/2014/main" id="{CDCAEF4E-B610-3948-840C-CC9EDF80FD4B}"/>
              </a:ext>
            </a:extLst>
          </p:cNvPr>
          <p:cNvSpPr>
            <a:spLocks noChangeAspect="1" noChangeArrowheads="1"/>
          </p:cNvSpPr>
          <p:nvPr/>
        </p:nvSpPr>
        <p:spPr bwMode="auto">
          <a:xfrm>
            <a:off x="4473576" y="3567114"/>
            <a:ext cx="214313"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0" name="Oval 85">
            <a:extLst>
              <a:ext uri="{FF2B5EF4-FFF2-40B4-BE49-F238E27FC236}">
                <a16:creationId xmlns:a16="http://schemas.microsoft.com/office/drawing/2014/main" id="{D2EB7F43-B3E7-514A-9B91-31EDF22D8152}"/>
              </a:ext>
            </a:extLst>
          </p:cNvPr>
          <p:cNvSpPr>
            <a:spLocks noChangeAspect="1" noChangeArrowheads="1"/>
          </p:cNvSpPr>
          <p:nvPr/>
        </p:nvSpPr>
        <p:spPr bwMode="auto">
          <a:xfrm>
            <a:off x="4937126" y="3567114"/>
            <a:ext cx="214313"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1" name="Oval 86">
            <a:extLst>
              <a:ext uri="{FF2B5EF4-FFF2-40B4-BE49-F238E27FC236}">
                <a16:creationId xmlns:a16="http://schemas.microsoft.com/office/drawing/2014/main" id="{C0A5B7BF-6EB6-4F45-975F-A7C09CC469B7}"/>
              </a:ext>
            </a:extLst>
          </p:cNvPr>
          <p:cNvSpPr>
            <a:spLocks noChangeAspect="1" noChangeArrowheads="1"/>
          </p:cNvSpPr>
          <p:nvPr/>
        </p:nvSpPr>
        <p:spPr bwMode="auto">
          <a:xfrm>
            <a:off x="5429250" y="3567114"/>
            <a:ext cx="211138"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2" name="Oval 87">
            <a:extLst>
              <a:ext uri="{FF2B5EF4-FFF2-40B4-BE49-F238E27FC236}">
                <a16:creationId xmlns:a16="http://schemas.microsoft.com/office/drawing/2014/main" id="{6D4072E4-22CB-F44D-8E40-A474B486C072}"/>
              </a:ext>
            </a:extLst>
          </p:cNvPr>
          <p:cNvSpPr>
            <a:spLocks noChangeAspect="1" noChangeArrowheads="1"/>
          </p:cNvSpPr>
          <p:nvPr/>
        </p:nvSpPr>
        <p:spPr bwMode="auto">
          <a:xfrm>
            <a:off x="5922964" y="3567114"/>
            <a:ext cx="211137"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3" name="Oval 88">
            <a:extLst>
              <a:ext uri="{FF2B5EF4-FFF2-40B4-BE49-F238E27FC236}">
                <a16:creationId xmlns:a16="http://schemas.microsoft.com/office/drawing/2014/main" id="{74EFCA82-5827-5D4F-8996-E157E7C9A6E8}"/>
              </a:ext>
            </a:extLst>
          </p:cNvPr>
          <p:cNvSpPr>
            <a:spLocks noChangeAspect="1" noChangeArrowheads="1"/>
          </p:cNvSpPr>
          <p:nvPr/>
        </p:nvSpPr>
        <p:spPr bwMode="auto">
          <a:xfrm>
            <a:off x="6380163" y="3567114"/>
            <a:ext cx="214312"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4" name="Line 184">
            <a:extLst>
              <a:ext uri="{FF2B5EF4-FFF2-40B4-BE49-F238E27FC236}">
                <a16:creationId xmlns:a16="http://schemas.microsoft.com/office/drawing/2014/main" id="{ED8DE755-2B82-A84A-8198-B61DE635F9E5}"/>
              </a:ext>
            </a:extLst>
          </p:cNvPr>
          <p:cNvSpPr>
            <a:spLocks noChangeShapeType="1"/>
          </p:cNvSpPr>
          <p:nvPr/>
        </p:nvSpPr>
        <p:spPr bwMode="auto">
          <a:xfrm>
            <a:off x="6569076" y="5529263"/>
            <a:ext cx="1590675" cy="0"/>
          </a:xfrm>
          <a:prstGeom prst="line">
            <a:avLst/>
          </a:prstGeom>
          <a:noFill/>
          <a:ln w="76200">
            <a:solidFill>
              <a:srgbClr val="B17E7E"/>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2305" name="Text Box 215">
            <a:extLst>
              <a:ext uri="{FF2B5EF4-FFF2-40B4-BE49-F238E27FC236}">
                <a16:creationId xmlns:a16="http://schemas.microsoft.com/office/drawing/2014/main" id="{641CD6A4-D9A1-7A4C-A768-9D7417D01C0A}"/>
              </a:ext>
            </a:extLst>
          </p:cNvPr>
          <p:cNvSpPr txBox="1">
            <a:spLocks noChangeArrowheads="1"/>
          </p:cNvSpPr>
          <p:nvPr/>
        </p:nvSpPr>
        <p:spPr bwMode="auto">
          <a:xfrm>
            <a:off x="5486400" y="5791201"/>
            <a:ext cx="151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fr-FR" altLang="fr-FR" sz="1400" b="1">
                <a:latin typeface="Arial" panose="020B0604020202020204" pitchFamily="34" charset="0"/>
              </a:rPr>
              <a:t>Épithélium </a:t>
            </a:r>
          </a:p>
          <a:p>
            <a:pPr algn="ctr">
              <a:spcBef>
                <a:spcPct val="0"/>
              </a:spcBef>
              <a:buFontTx/>
              <a:buNone/>
            </a:pPr>
            <a:r>
              <a:rPr lang="fr-FR" altLang="fr-FR" sz="1400" b="1">
                <a:latin typeface="Arial" panose="020B0604020202020204" pitchFamily="34" charset="0"/>
              </a:rPr>
              <a:t>infecté</a:t>
            </a:r>
          </a:p>
        </p:txBody>
      </p:sp>
      <p:sp>
        <p:nvSpPr>
          <p:cNvPr id="52306" name="AutoShape 238">
            <a:extLst>
              <a:ext uri="{FF2B5EF4-FFF2-40B4-BE49-F238E27FC236}">
                <a16:creationId xmlns:a16="http://schemas.microsoft.com/office/drawing/2014/main" id="{AA7B65B5-5CAC-454C-9DE5-E8F6FF7341CF}"/>
              </a:ext>
            </a:extLst>
          </p:cNvPr>
          <p:cNvSpPr>
            <a:spLocks/>
          </p:cNvSpPr>
          <p:nvPr/>
        </p:nvSpPr>
        <p:spPr bwMode="auto">
          <a:xfrm flipH="1">
            <a:off x="3219450" y="5100639"/>
            <a:ext cx="120650" cy="363537"/>
          </a:xfrm>
          <a:prstGeom prst="rightBrace">
            <a:avLst>
              <a:gd name="adj1" fmla="val 25110"/>
              <a:gd name="adj2" fmla="val 50000"/>
            </a:avLst>
          </a:prstGeom>
          <a:noFill/>
          <a:ln w="19050">
            <a:solidFill>
              <a:srgbClr val="422A7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7" name="AutoShape 239">
            <a:extLst>
              <a:ext uri="{FF2B5EF4-FFF2-40B4-BE49-F238E27FC236}">
                <a16:creationId xmlns:a16="http://schemas.microsoft.com/office/drawing/2014/main" id="{14B463B5-781E-7F45-BA97-83FB110E8E30}"/>
              </a:ext>
            </a:extLst>
          </p:cNvPr>
          <p:cNvSpPr>
            <a:spLocks/>
          </p:cNvSpPr>
          <p:nvPr/>
        </p:nvSpPr>
        <p:spPr bwMode="auto">
          <a:xfrm flipH="1">
            <a:off x="3219450" y="3001963"/>
            <a:ext cx="120650" cy="749300"/>
          </a:xfrm>
          <a:prstGeom prst="rightBrace">
            <a:avLst>
              <a:gd name="adj1" fmla="val 51754"/>
              <a:gd name="adj2" fmla="val 50000"/>
            </a:avLst>
          </a:prstGeom>
          <a:noFill/>
          <a:ln w="19050">
            <a:solidFill>
              <a:srgbClr val="422A7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8" name="AutoShape 240">
            <a:extLst>
              <a:ext uri="{FF2B5EF4-FFF2-40B4-BE49-F238E27FC236}">
                <a16:creationId xmlns:a16="http://schemas.microsoft.com/office/drawing/2014/main" id="{B7FAFD1A-6DCA-FC4D-A987-D60C634C0D41}"/>
              </a:ext>
            </a:extLst>
          </p:cNvPr>
          <p:cNvSpPr>
            <a:spLocks/>
          </p:cNvSpPr>
          <p:nvPr/>
        </p:nvSpPr>
        <p:spPr bwMode="auto">
          <a:xfrm flipH="1">
            <a:off x="3219450" y="2316163"/>
            <a:ext cx="120650" cy="660400"/>
          </a:xfrm>
          <a:prstGeom prst="rightBrace">
            <a:avLst>
              <a:gd name="adj1" fmla="val 45614"/>
              <a:gd name="adj2" fmla="val 50000"/>
            </a:avLst>
          </a:prstGeom>
          <a:noFill/>
          <a:ln w="19050">
            <a:solidFill>
              <a:srgbClr val="422A7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09" name="Freeform 16">
            <a:extLst>
              <a:ext uri="{FF2B5EF4-FFF2-40B4-BE49-F238E27FC236}">
                <a16:creationId xmlns:a16="http://schemas.microsoft.com/office/drawing/2014/main" id="{7B7DCC4E-1131-9747-90AE-2CDF11DF7ED8}"/>
              </a:ext>
            </a:extLst>
          </p:cNvPr>
          <p:cNvSpPr>
            <a:spLocks noChangeAspect="1"/>
          </p:cNvSpPr>
          <p:nvPr/>
        </p:nvSpPr>
        <p:spPr bwMode="auto">
          <a:xfrm>
            <a:off x="6697664" y="4648201"/>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10" name="Freeform 17">
            <a:extLst>
              <a:ext uri="{FF2B5EF4-FFF2-40B4-BE49-F238E27FC236}">
                <a16:creationId xmlns:a16="http://schemas.microsoft.com/office/drawing/2014/main" id="{A7655212-F810-D848-87E9-D6A9AD4560FD}"/>
              </a:ext>
            </a:extLst>
          </p:cNvPr>
          <p:cNvSpPr>
            <a:spLocks noChangeAspect="1"/>
          </p:cNvSpPr>
          <p:nvPr/>
        </p:nvSpPr>
        <p:spPr bwMode="auto">
          <a:xfrm>
            <a:off x="7170738" y="4648201"/>
            <a:ext cx="500062"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11" name="Freeform 18">
            <a:extLst>
              <a:ext uri="{FF2B5EF4-FFF2-40B4-BE49-F238E27FC236}">
                <a16:creationId xmlns:a16="http://schemas.microsoft.com/office/drawing/2014/main" id="{6CA27AA0-3993-9C4C-8021-9454135638B3}"/>
              </a:ext>
            </a:extLst>
          </p:cNvPr>
          <p:cNvSpPr>
            <a:spLocks noChangeAspect="1"/>
          </p:cNvSpPr>
          <p:nvPr/>
        </p:nvSpPr>
        <p:spPr bwMode="auto">
          <a:xfrm>
            <a:off x="7643814" y="4648201"/>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12" name="Oval 23">
            <a:extLst>
              <a:ext uri="{FF2B5EF4-FFF2-40B4-BE49-F238E27FC236}">
                <a16:creationId xmlns:a16="http://schemas.microsoft.com/office/drawing/2014/main" id="{B60BCDE2-2A8B-6642-8E02-6C2262773EC8}"/>
              </a:ext>
            </a:extLst>
          </p:cNvPr>
          <p:cNvSpPr>
            <a:spLocks noChangeAspect="1" noChangeArrowheads="1"/>
          </p:cNvSpPr>
          <p:nvPr/>
        </p:nvSpPr>
        <p:spPr bwMode="auto">
          <a:xfrm>
            <a:off x="6888164" y="4787901"/>
            <a:ext cx="211137"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13" name="Oval 24">
            <a:extLst>
              <a:ext uri="{FF2B5EF4-FFF2-40B4-BE49-F238E27FC236}">
                <a16:creationId xmlns:a16="http://schemas.microsoft.com/office/drawing/2014/main" id="{6E1A12DC-113C-724B-AC1A-3E3CFBE81511}"/>
              </a:ext>
            </a:extLst>
          </p:cNvPr>
          <p:cNvSpPr>
            <a:spLocks noChangeAspect="1" noChangeArrowheads="1"/>
          </p:cNvSpPr>
          <p:nvPr/>
        </p:nvSpPr>
        <p:spPr bwMode="auto">
          <a:xfrm>
            <a:off x="7381875" y="4787901"/>
            <a:ext cx="211138"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14" name="Oval 25">
            <a:extLst>
              <a:ext uri="{FF2B5EF4-FFF2-40B4-BE49-F238E27FC236}">
                <a16:creationId xmlns:a16="http://schemas.microsoft.com/office/drawing/2014/main" id="{FDE90D92-9991-BD4B-BA3B-15555434F516}"/>
              </a:ext>
            </a:extLst>
          </p:cNvPr>
          <p:cNvSpPr>
            <a:spLocks noChangeAspect="1" noChangeArrowheads="1"/>
          </p:cNvSpPr>
          <p:nvPr/>
        </p:nvSpPr>
        <p:spPr bwMode="auto">
          <a:xfrm>
            <a:off x="7839076" y="4787901"/>
            <a:ext cx="214313"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15" name="Freeform 49">
            <a:extLst>
              <a:ext uri="{FF2B5EF4-FFF2-40B4-BE49-F238E27FC236}">
                <a16:creationId xmlns:a16="http://schemas.microsoft.com/office/drawing/2014/main" id="{7042C3CE-A518-D343-94F6-2F31EB34381C}"/>
              </a:ext>
            </a:extLst>
          </p:cNvPr>
          <p:cNvSpPr>
            <a:spLocks noChangeAspect="1"/>
          </p:cNvSpPr>
          <p:nvPr/>
        </p:nvSpPr>
        <p:spPr bwMode="auto">
          <a:xfrm>
            <a:off x="6697664" y="4167189"/>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16" name="Freeform 50">
            <a:extLst>
              <a:ext uri="{FF2B5EF4-FFF2-40B4-BE49-F238E27FC236}">
                <a16:creationId xmlns:a16="http://schemas.microsoft.com/office/drawing/2014/main" id="{B18F9C07-4BD2-9247-AB26-42F8594DF563}"/>
              </a:ext>
            </a:extLst>
          </p:cNvPr>
          <p:cNvSpPr>
            <a:spLocks noChangeAspect="1"/>
          </p:cNvSpPr>
          <p:nvPr/>
        </p:nvSpPr>
        <p:spPr bwMode="auto">
          <a:xfrm>
            <a:off x="7170738" y="4167189"/>
            <a:ext cx="500062"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17" name="Freeform 51">
            <a:extLst>
              <a:ext uri="{FF2B5EF4-FFF2-40B4-BE49-F238E27FC236}">
                <a16:creationId xmlns:a16="http://schemas.microsoft.com/office/drawing/2014/main" id="{1911C61B-4CE4-2E43-A6E9-7C9E6256BFD3}"/>
              </a:ext>
            </a:extLst>
          </p:cNvPr>
          <p:cNvSpPr>
            <a:spLocks noChangeAspect="1"/>
          </p:cNvSpPr>
          <p:nvPr/>
        </p:nvSpPr>
        <p:spPr bwMode="auto">
          <a:xfrm>
            <a:off x="7643814" y="4167189"/>
            <a:ext cx="503237" cy="4476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18" name="Oval 56">
            <a:extLst>
              <a:ext uri="{FF2B5EF4-FFF2-40B4-BE49-F238E27FC236}">
                <a16:creationId xmlns:a16="http://schemas.microsoft.com/office/drawing/2014/main" id="{42BC4D82-D67F-7F44-91A4-A311C9558786}"/>
              </a:ext>
            </a:extLst>
          </p:cNvPr>
          <p:cNvSpPr>
            <a:spLocks noChangeAspect="1" noChangeArrowheads="1"/>
          </p:cNvSpPr>
          <p:nvPr/>
        </p:nvSpPr>
        <p:spPr bwMode="auto">
          <a:xfrm>
            <a:off x="6854825" y="4306889"/>
            <a:ext cx="211138"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19" name="Oval 57">
            <a:extLst>
              <a:ext uri="{FF2B5EF4-FFF2-40B4-BE49-F238E27FC236}">
                <a16:creationId xmlns:a16="http://schemas.microsoft.com/office/drawing/2014/main" id="{96A1B980-2A06-BF4F-92A0-60CF51A0EF21}"/>
              </a:ext>
            </a:extLst>
          </p:cNvPr>
          <p:cNvSpPr>
            <a:spLocks noChangeAspect="1" noChangeArrowheads="1"/>
          </p:cNvSpPr>
          <p:nvPr/>
        </p:nvSpPr>
        <p:spPr bwMode="auto">
          <a:xfrm>
            <a:off x="7348539" y="4306889"/>
            <a:ext cx="211137"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20" name="Oval 58">
            <a:extLst>
              <a:ext uri="{FF2B5EF4-FFF2-40B4-BE49-F238E27FC236}">
                <a16:creationId xmlns:a16="http://schemas.microsoft.com/office/drawing/2014/main" id="{AE933545-5AE5-844F-A803-93C459C0F3F8}"/>
              </a:ext>
            </a:extLst>
          </p:cNvPr>
          <p:cNvSpPr>
            <a:spLocks noChangeAspect="1" noChangeArrowheads="1"/>
          </p:cNvSpPr>
          <p:nvPr/>
        </p:nvSpPr>
        <p:spPr bwMode="auto">
          <a:xfrm>
            <a:off x="7805738" y="4306889"/>
            <a:ext cx="214312" cy="1619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21" name="Freeform 64">
            <a:extLst>
              <a:ext uri="{FF2B5EF4-FFF2-40B4-BE49-F238E27FC236}">
                <a16:creationId xmlns:a16="http://schemas.microsoft.com/office/drawing/2014/main" id="{7A15CAE0-76CA-1D45-AE8D-C27E13E58FA0}"/>
              </a:ext>
            </a:extLst>
          </p:cNvPr>
          <p:cNvSpPr>
            <a:spLocks noChangeAspect="1"/>
          </p:cNvSpPr>
          <p:nvPr/>
        </p:nvSpPr>
        <p:spPr bwMode="auto">
          <a:xfrm>
            <a:off x="6697664" y="3763963"/>
            <a:ext cx="503237"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22" name="Freeform 65">
            <a:extLst>
              <a:ext uri="{FF2B5EF4-FFF2-40B4-BE49-F238E27FC236}">
                <a16:creationId xmlns:a16="http://schemas.microsoft.com/office/drawing/2014/main" id="{CA06E9F0-A027-914B-A9CD-7A67DE3CDCE2}"/>
              </a:ext>
            </a:extLst>
          </p:cNvPr>
          <p:cNvSpPr>
            <a:spLocks noChangeAspect="1"/>
          </p:cNvSpPr>
          <p:nvPr/>
        </p:nvSpPr>
        <p:spPr bwMode="auto">
          <a:xfrm>
            <a:off x="7170738" y="3763963"/>
            <a:ext cx="500062"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23" name="Freeform 66">
            <a:extLst>
              <a:ext uri="{FF2B5EF4-FFF2-40B4-BE49-F238E27FC236}">
                <a16:creationId xmlns:a16="http://schemas.microsoft.com/office/drawing/2014/main" id="{8BD6EB0A-4902-E840-908F-2040C7F65AA7}"/>
              </a:ext>
            </a:extLst>
          </p:cNvPr>
          <p:cNvSpPr>
            <a:spLocks noChangeAspect="1"/>
          </p:cNvSpPr>
          <p:nvPr/>
        </p:nvSpPr>
        <p:spPr bwMode="auto">
          <a:xfrm>
            <a:off x="7643814" y="3763963"/>
            <a:ext cx="503237" cy="387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24" name="Oval 71">
            <a:extLst>
              <a:ext uri="{FF2B5EF4-FFF2-40B4-BE49-F238E27FC236}">
                <a16:creationId xmlns:a16="http://schemas.microsoft.com/office/drawing/2014/main" id="{2D27613A-BEA0-3142-860B-3C060CD5EE5F}"/>
              </a:ext>
            </a:extLst>
          </p:cNvPr>
          <p:cNvSpPr>
            <a:spLocks noChangeAspect="1" noChangeArrowheads="1"/>
          </p:cNvSpPr>
          <p:nvPr/>
        </p:nvSpPr>
        <p:spPr bwMode="auto">
          <a:xfrm>
            <a:off x="6854825" y="3884613"/>
            <a:ext cx="211138"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25" name="Oval 72">
            <a:extLst>
              <a:ext uri="{FF2B5EF4-FFF2-40B4-BE49-F238E27FC236}">
                <a16:creationId xmlns:a16="http://schemas.microsoft.com/office/drawing/2014/main" id="{217A15C8-A884-7C40-98A8-0D7950ADC70C}"/>
              </a:ext>
            </a:extLst>
          </p:cNvPr>
          <p:cNvSpPr>
            <a:spLocks noChangeAspect="1" noChangeArrowheads="1"/>
          </p:cNvSpPr>
          <p:nvPr/>
        </p:nvSpPr>
        <p:spPr bwMode="auto">
          <a:xfrm>
            <a:off x="7348539" y="3884613"/>
            <a:ext cx="211137"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26" name="Oval 73">
            <a:extLst>
              <a:ext uri="{FF2B5EF4-FFF2-40B4-BE49-F238E27FC236}">
                <a16:creationId xmlns:a16="http://schemas.microsoft.com/office/drawing/2014/main" id="{5D12285D-C0F4-0E40-B680-8B101F30BDCC}"/>
              </a:ext>
            </a:extLst>
          </p:cNvPr>
          <p:cNvSpPr>
            <a:spLocks noChangeAspect="1" noChangeArrowheads="1"/>
          </p:cNvSpPr>
          <p:nvPr/>
        </p:nvSpPr>
        <p:spPr bwMode="auto">
          <a:xfrm>
            <a:off x="7805738" y="3884613"/>
            <a:ext cx="214312" cy="1397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27" name="Freeform 79">
            <a:extLst>
              <a:ext uri="{FF2B5EF4-FFF2-40B4-BE49-F238E27FC236}">
                <a16:creationId xmlns:a16="http://schemas.microsoft.com/office/drawing/2014/main" id="{85F5B003-BC3B-1A4B-8774-685949E88CCD}"/>
              </a:ext>
            </a:extLst>
          </p:cNvPr>
          <p:cNvSpPr>
            <a:spLocks noChangeAspect="1"/>
          </p:cNvSpPr>
          <p:nvPr/>
        </p:nvSpPr>
        <p:spPr bwMode="auto">
          <a:xfrm>
            <a:off x="6697664" y="3482976"/>
            <a:ext cx="503237"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28" name="Freeform 80">
            <a:extLst>
              <a:ext uri="{FF2B5EF4-FFF2-40B4-BE49-F238E27FC236}">
                <a16:creationId xmlns:a16="http://schemas.microsoft.com/office/drawing/2014/main" id="{321A7B09-CB0B-2346-A258-08CC87131B03}"/>
              </a:ext>
            </a:extLst>
          </p:cNvPr>
          <p:cNvSpPr>
            <a:spLocks noChangeAspect="1"/>
          </p:cNvSpPr>
          <p:nvPr/>
        </p:nvSpPr>
        <p:spPr bwMode="auto">
          <a:xfrm>
            <a:off x="7170738" y="3482976"/>
            <a:ext cx="500062"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29" name="Freeform 81">
            <a:extLst>
              <a:ext uri="{FF2B5EF4-FFF2-40B4-BE49-F238E27FC236}">
                <a16:creationId xmlns:a16="http://schemas.microsoft.com/office/drawing/2014/main" id="{D67B1E05-721B-C840-B9BF-3D81AE6FC69B}"/>
              </a:ext>
            </a:extLst>
          </p:cNvPr>
          <p:cNvSpPr>
            <a:spLocks noChangeAspect="1"/>
          </p:cNvSpPr>
          <p:nvPr/>
        </p:nvSpPr>
        <p:spPr bwMode="auto">
          <a:xfrm>
            <a:off x="7643814" y="3482976"/>
            <a:ext cx="503237" cy="271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30" name="Oval 86">
            <a:extLst>
              <a:ext uri="{FF2B5EF4-FFF2-40B4-BE49-F238E27FC236}">
                <a16:creationId xmlns:a16="http://schemas.microsoft.com/office/drawing/2014/main" id="{35D45D60-421F-6344-B4A4-EB83CE148FD1}"/>
              </a:ext>
            </a:extLst>
          </p:cNvPr>
          <p:cNvSpPr>
            <a:spLocks noChangeAspect="1" noChangeArrowheads="1"/>
          </p:cNvSpPr>
          <p:nvPr/>
        </p:nvSpPr>
        <p:spPr bwMode="auto">
          <a:xfrm>
            <a:off x="6854825" y="3567114"/>
            <a:ext cx="211138"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31" name="Oval 87">
            <a:extLst>
              <a:ext uri="{FF2B5EF4-FFF2-40B4-BE49-F238E27FC236}">
                <a16:creationId xmlns:a16="http://schemas.microsoft.com/office/drawing/2014/main" id="{56A47AAB-D0B0-BF48-B349-F461565DC48F}"/>
              </a:ext>
            </a:extLst>
          </p:cNvPr>
          <p:cNvSpPr>
            <a:spLocks noChangeAspect="1" noChangeArrowheads="1"/>
          </p:cNvSpPr>
          <p:nvPr/>
        </p:nvSpPr>
        <p:spPr bwMode="auto">
          <a:xfrm>
            <a:off x="7348539" y="3567114"/>
            <a:ext cx="211137"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32" name="Oval 88">
            <a:extLst>
              <a:ext uri="{FF2B5EF4-FFF2-40B4-BE49-F238E27FC236}">
                <a16:creationId xmlns:a16="http://schemas.microsoft.com/office/drawing/2014/main" id="{57AE8D8E-A7C2-6C40-BE40-F5D7C5E71642}"/>
              </a:ext>
            </a:extLst>
          </p:cNvPr>
          <p:cNvSpPr>
            <a:spLocks noChangeAspect="1" noChangeArrowheads="1"/>
          </p:cNvSpPr>
          <p:nvPr/>
        </p:nvSpPr>
        <p:spPr bwMode="auto">
          <a:xfrm>
            <a:off x="7805738" y="3567114"/>
            <a:ext cx="214312" cy="984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33" name="Freeform 90">
            <a:extLst>
              <a:ext uri="{FF2B5EF4-FFF2-40B4-BE49-F238E27FC236}">
                <a16:creationId xmlns:a16="http://schemas.microsoft.com/office/drawing/2014/main" id="{7D891354-FF2E-984A-B6A9-4AE2625649E0}"/>
              </a:ext>
            </a:extLst>
          </p:cNvPr>
          <p:cNvSpPr>
            <a:spLocks noChangeAspect="1"/>
          </p:cNvSpPr>
          <p:nvPr/>
        </p:nvSpPr>
        <p:spPr bwMode="auto">
          <a:xfrm>
            <a:off x="3378201" y="3208338"/>
            <a:ext cx="715963" cy="277812"/>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34" name="Freeform 91">
            <a:extLst>
              <a:ext uri="{FF2B5EF4-FFF2-40B4-BE49-F238E27FC236}">
                <a16:creationId xmlns:a16="http://schemas.microsoft.com/office/drawing/2014/main" id="{BE9419F4-F766-E94C-91C2-A6C2463015B7}"/>
              </a:ext>
            </a:extLst>
          </p:cNvPr>
          <p:cNvSpPr>
            <a:spLocks noChangeAspect="1"/>
          </p:cNvSpPr>
          <p:nvPr/>
        </p:nvSpPr>
        <p:spPr bwMode="auto">
          <a:xfrm>
            <a:off x="4054475" y="3208338"/>
            <a:ext cx="717550" cy="277812"/>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35" name="Freeform 92">
            <a:extLst>
              <a:ext uri="{FF2B5EF4-FFF2-40B4-BE49-F238E27FC236}">
                <a16:creationId xmlns:a16="http://schemas.microsoft.com/office/drawing/2014/main" id="{7ED4B0C4-046C-1F46-A85F-7BDFC26D3E63}"/>
              </a:ext>
            </a:extLst>
          </p:cNvPr>
          <p:cNvSpPr>
            <a:spLocks noChangeAspect="1"/>
          </p:cNvSpPr>
          <p:nvPr/>
        </p:nvSpPr>
        <p:spPr bwMode="auto">
          <a:xfrm>
            <a:off x="4732338" y="3208338"/>
            <a:ext cx="715962" cy="277812"/>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36" name="Freeform 93">
            <a:extLst>
              <a:ext uri="{FF2B5EF4-FFF2-40B4-BE49-F238E27FC236}">
                <a16:creationId xmlns:a16="http://schemas.microsoft.com/office/drawing/2014/main" id="{1A966C6B-72B4-1A43-AB94-C841D7A5E01F}"/>
              </a:ext>
            </a:extLst>
          </p:cNvPr>
          <p:cNvSpPr>
            <a:spLocks noChangeAspect="1"/>
          </p:cNvSpPr>
          <p:nvPr/>
        </p:nvSpPr>
        <p:spPr bwMode="auto">
          <a:xfrm>
            <a:off x="5410200" y="3208338"/>
            <a:ext cx="711200" cy="277812"/>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37" name="Freeform 94">
            <a:extLst>
              <a:ext uri="{FF2B5EF4-FFF2-40B4-BE49-F238E27FC236}">
                <a16:creationId xmlns:a16="http://schemas.microsoft.com/office/drawing/2014/main" id="{8560E920-893D-6743-AF81-0AFED7A7D94B}"/>
              </a:ext>
            </a:extLst>
          </p:cNvPr>
          <p:cNvSpPr>
            <a:spLocks noChangeAspect="1"/>
          </p:cNvSpPr>
          <p:nvPr/>
        </p:nvSpPr>
        <p:spPr bwMode="auto">
          <a:xfrm>
            <a:off x="6083301" y="3208338"/>
            <a:ext cx="720725" cy="277812"/>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38" name="Oval 95">
            <a:extLst>
              <a:ext uri="{FF2B5EF4-FFF2-40B4-BE49-F238E27FC236}">
                <a16:creationId xmlns:a16="http://schemas.microsoft.com/office/drawing/2014/main" id="{EFBFF403-CFAB-8540-810D-0BE0CDB013F6}"/>
              </a:ext>
            </a:extLst>
          </p:cNvPr>
          <p:cNvSpPr>
            <a:spLocks noChangeAspect="1" noChangeArrowheads="1"/>
          </p:cNvSpPr>
          <p:nvPr/>
        </p:nvSpPr>
        <p:spPr bwMode="auto">
          <a:xfrm>
            <a:off x="3567113" y="3294063"/>
            <a:ext cx="303212" cy="1016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39" name="Oval 96">
            <a:extLst>
              <a:ext uri="{FF2B5EF4-FFF2-40B4-BE49-F238E27FC236}">
                <a16:creationId xmlns:a16="http://schemas.microsoft.com/office/drawing/2014/main" id="{CC399BCC-6C74-C34D-A12C-D1ACDC9C1C04}"/>
              </a:ext>
            </a:extLst>
          </p:cNvPr>
          <p:cNvSpPr>
            <a:spLocks noChangeAspect="1" noChangeArrowheads="1"/>
          </p:cNvSpPr>
          <p:nvPr/>
        </p:nvSpPr>
        <p:spPr bwMode="auto">
          <a:xfrm>
            <a:off x="4216401" y="3294063"/>
            <a:ext cx="307975" cy="1016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40" name="Oval 97">
            <a:extLst>
              <a:ext uri="{FF2B5EF4-FFF2-40B4-BE49-F238E27FC236}">
                <a16:creationId xmlns:a16="http://schemas.microsoft.com/office/drawing/2014/main" id="{99B64577-2E2E-0546-9DE5-D48A28903E64}"/>
              </a:ext>
            </a:extLst>
          </p:cNvPr>
          <p:cNvSpPr>
            <a:spLocks noChangeAspect="1" noChangeArrowheads="1"/>
          </p:cNvSpPr>
          <p:nvPr/>
        </p:nvSpPr>
        <p:spPr bwMode="auto">
          <a:xfrm>
            <a:off x="4956176" y="3294063"/>
            <a:ext cx="307975" cy="1016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41" name="Oval 98">
            <a:extLst>
              <a:ext uri="{FF2B5EF4-FFF2-40B4-BE49-F238E27FC236}">
                <a16:creationId xmlns:a16="http://schemas.microsoft.com/office/drawing/2014/main" id="{F1FE8CD4-0CFA-FF40-BEFF-83CB527C91E7}"/>
              </a:ext>
            </a:extLst>
          </p:cNvPr>
          <p:cNvSpPr>
            <a:spLocks noChangeAspect="1" noChangeArrowheads="1"/>
          </p:cNvSpPr>
          <p:nvPr/>
        </p:nvSpPr>
        <p:spPr bwMode="auto">
          <a:xfrm>
            <a:off x="5618163" y="3294063"/>
            <a:ext cx="303212" cy="1016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42" name="Oval 99">
            <a:extLst>
              <a:ext uri="{FF2B5EF4-FFF2-40B4-BE49-F238E27FC236}">
                <a16:creationId xmlns:a16="http://schemas.microsoft.com/office/drawing/2014/main" id="{C763D523-D830-D24E-AD7B-7F052915F47B}"/>
              </a:ext>
            </a:extLst>
          </p:cNvPr>
          <p:cNvSpPr>
            <a:spLocks noChangeAspect="1" noChangeArrowheads="1"/>
          </p:cNvSpPr>
          <p:nvPr/>
        </p:nvSpPr>
        <p:spPr bwMode="auto">
          <a:xfrm>
            <a:off x="6319839" y="3294063"/>
            <a:ext cx="301625" cy="1016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43" name="Freeform 101">
            <a:extLst>
              <a:ext uri="{FF2B5EF4-FFF2-40B4-BE49-F238E27FC236}">
                <a16:creationId xmlns:a16="http://schemas.microsoft.com/office/drawing/2014/main" id="{878FC228-EF00-FA4A-84DD-8F4AE297C4A3}"/>
              </a:ext>
            </a:extLst>
          </p:cNvPr>
          <p:cNvSpPr>
            <a:spLocks noChangeAspect="1"/>
          </p:cNvSpPr>
          <p:nvPr/>
        </p:nvSpPr>
        <p:spPr bwMode="auto">
          <a:xfrm>
            <a:off x="3378201" y="3008314"/>
            <a:ext cx="715963" cy="1984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44" name="Freeform 102">
            <a:extLst>
              <a:ext uri="{FF2B5EF4-FFF2-40B4-BE49-F238E27FC236}">
                <a16:creationId xmlns:a16="http://schemas.microsoft.com/office/drawing/2014/main" id="{15D58214-5CF9-B547-88E5-B38ECCD6C48A}"/>
              </a:ext>
            </a:extLst>
          </p:cNvPr>
          <p:cNvSpPr>
            <a:spLocks noChangeAspect="1"/>
          </p:cNvSpPr>
          <p:nvPr/>
        </p:nvSpPr>
        <p:spPr bwMode="auto">
          <a:xfrm>
            <a:off x="4054475" y="3008314"/>
            <a:ext cx="717550" cy="1984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45" name="Freeform 103">
            <a:extLst>
              <a:ext uri="{FF2B5EF4-FFF2-40B4-BE49-F238E27FC236}">
                <a16:creationId xmlns:a16="http://schemas.microsoft.com/office/drawing/2014/main" id="{A2766862-622C-B74F-84F2-A1FEC7F56E16}"/>
              </a:ext>
            </a:extLst>
          </p:cNvPr>
          <p:cNvSpPr>
            <a:spLocks noChangeAspect="1"/>
          </p:cNvSpPr>
          <p:nvPr/>
        </p:nvSpPr>
        <p:spPr bwMode="auto">
          <a:xfrm>
            <a:off x="4732338" y="3008314"/>
            <a:ext cx="715962" cy="1984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46" name="Freeform 104">
            <a:extLst>
              <a:ext uri="{FF2B5EF4-FFF2-40B4-BE49-F238E27FC236}">
                <a16:creationId xmlns:a16="http://schemas.microsoft.com/office/drawing/2014/main" id="{FC2D451C-0D83-F640-92FD-8CC15254DD2D}"/>
              </a:ext>
            </a:extLst>
          </p:cNvPr>
          <p:cNvSpPr>
            <a:spLocks noChangeAspect="1"/>
          </p:cNvSpPr>
          <p:nvPr/>
        </p:nvSpPr>
        <p:spPr bwMode="auto">
          <a:xfrm>
            <a:off x="5410200" y="3008314"/>
            <a:ext cx="711200" cy="1984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47" name="Freeform 105">
            <a:extLst>
              <a:ext uri="{FF2B5EF4-FFF2-40B4-BE49-F238E27FC236}">
                <a16:creationId xmlns:a16="http://schemas.microsoft.com/office/drawing/2014/main" id="{B679416D-DF1F-2141-B03E-A6FEF6E9EA90}"/>
              </a:ext>
            </a:extLst>
          </p:cNvPr>
          <p:cNvSpPr>
            <a:spLocks noChangeAspect="1"/>
          </p:cNvSpPr>
          <p:nvPr/>
        </p:nvSpPr>
        <p:spPr bwMode="auto">
          <a:xfrm>
            <a:off x="6083301" y="3008314"/>
            <a:ext cx="720725" cy="1984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48" name="Oval 106">
            <a:extLst>
              <a:ext uri="{FF2B5EF4-FFF2-40B4-BE49-F238E27FC236}">
                <a16:creationId xmlns:a16="http://schemas.microsoft.com/office/drawing/2014/main" id="{6CFAE4BD-9948-A247-BE86-0018D63CBF86}"/>
              </a:ext>
            </a:extLst>
          </p:cNvPr>
          <p:cNvSpPr>
            <a:spLocks noChangeAspect="1" noChangeArrowheads="1"/>
          </p:cNvSpPr>
          <p:nvPr/>
        </p:nvSpPr>
        <p:spPr bwMode="auto">
          <a:xfrm>
            <a:off x="3567113" y="3070225"/>
            <a:ext cx="303212" cy="71438"/>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49" name="Oval 107">
            <a:extLst>
              <a:ext uri="{FF2B5EF4-FFF2-40B4-BE49-F238E27FC236}">
                <a16:creationId xmlns:a16="http://schemas.microsoft.com/office/drawing/2014/main" id="{26EAC338-598B-2342-9826-9EDB28234082}"/>
              </a:ext>
            </a:extLst>
          </p:cNvPr>
          <p:cNvSpPr>
            <a:spLocks noChangeAspect="1" noChangeArrowheads="1"/>
          </p:cNvSpPr>
          <p:nvPr/>
        </p:nvSpPr>
        <p:spPr bwMode="auto">
          <a:xfrm>
            <a:off x="4216401" y="3070225"/>
            <a:ext cx="307975" cy="71438"/>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50" name="Oval 108">
            <a:extLst>
              <a:ext uri="{FF2B5EF4-FFF2-40B4-BE49-F238E27FC236}">
                <a16:creationId xmlns:a16="http://schemas.microsoft.com/office/drawing/2014/main" id="{75A1BF68-5D75-9944-BF35-8F1AD27329AE}"/>
              </a:ext>
            </a:extLst>
          </p:cNvPr>
          <p:cNvSpPr>
            <a:spLocks noChangeAspect="1" noChangeArrowheads="1"/>
          </p:cNvSpPr>
          <p:nvPr/>
        </p:nvSpPr>
        <p:spPr bwMode="auto">
          <a:xfrm>
            <a:off x="4956176" y="3070225"/>
            <a:ext cx="307975" cy="71438"/>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51" name="Oval 109">
            <a:extLst>
              <a:ext uri="{FF2B5EF4-FFF2-40B4-BE49-F238E27FC236}">
                <a16:creationId xmlns:a16="http://schemas.microsoft.com/office/drawing/2014/main" id="{B1B27D78-6778-E341-A2C0-F8AD4665E44D}"/>
              </a:ext>
            </a:extLst>
          </p:cNvPr>
          <p:cNvSpPr>
            <a:spLocks noChangeAspect="1" noChangeArrowheads="1"/>
          </p:cNvSpPr>
          <p:nvPr/>
        </p:nvSpPr>
        <p:spPr bwMode="auto">
          <a:xfrm>
            <a:off x="5618163" y="3070225"/>
            <a:ext cx="303212" cy="71438"/>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52" name="Oval 110">
            <a:extLst>
              <a:ext uri="{FF2B5EF4-FFF2-40B4-BE49-F238E27FC236}">
                <a16:creationId xmlns:a16="http://schemas.microsoft.com/office/drawing/2014/main" id="{61CD79EF-6845-1B43-8F39-F4CD96F8A11F}"/>
              </a:ext>
            </a:extLst>
          </p:cNvPr>
          <p:cNvSpPr>
            <a:spLocks noChangeAspect="1" noChangeArrowheads="1"/>
          </p:cNvSpPr>
          <p:nvPr/>
        </p:nvSpPr>
        <p:spPr bwMode="auto">
          <a:xfrm>
            <a:off x="6319839" y="3070225"/>
            <a:ext cx="301625" cy="71438"/>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53" name="Freeform 93">
            <a:extLst>
              <a:ext uri="{FF2B5EF4-FFF2-40B4-BE49-F238E27FC236}">
                <a16:creationId xmlns:a16="http://schemas.microsoft.com/office/drawing/2014/main" id="{2BAE04DA-7CE7-3840-A701-0BDC5908E43C}"/>
              </a:ext>
            </a:extLst>
          </p:cNvPr>
          <p:cNvSpPr>
            <a:spLocks noChangeAspect="1"/>
          </p:cNvSpPr>
          <p:nvPr/>
        </p:nvSpPr>
        <p:spPr bwMode="auto">
          <a:xfrm>
            <a:off x="6765925" y="3208338"/>
            <a:ext cx="712788" cy="277812"/>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54" name="Freeform 94">
            <a:extLst>
              <a:ext uri="{FF2B5EF4-FFF2-40B4-BE49-F238E27FC236}">
                <a16:creationId xmlns:a16="http://schemas.microsoft.com/office/drawing/2014/main" id="{BA3E2A43-774E-C946-9586-42CF9E54FF78}"/>
              </a:ext>
            </a:extLst>
          </p:cNvPr>
          <p:cNvSpPr>
            <a:spLocks noChangeAspect="1"/>
          </p:cNvSpPr>
          <p:nvPr/>
        </p:nvSpPr>
        <p:spPr bwMode="auto">
          <a:xfrm>
            <a:off x="7439026" y="3208338"/>
            <a:ext cx="720725" cy="277812"/>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55" name="Oval 98">
            <a:extLst>
              <a:ext uri="{FF2B5EF4-FFF2-40B4-BE49-F238E27FC236}">
                <a16:creationId xmlns:a16="http://schemas.microsoft.com/office/drawing/2014/main" id="{B79E0C04-6360-734B-AB7D-07E7D7D6F0BE}"/>
              </a:ext>
            </a:extLst>
          </p:cNvPr>
          <p:cNvSpPr>
            <a:spLocks noChangeAspect="1" noChangeArrowheads="1"/>
          </p:cNvSpPr>
          <p:nvPr/>
        </p:nvSpPr>
        <p:spPr bwMode="auto">
          <a:xfrm>
            <a:off x="6975476" y="3294063"/>
            <a:ext cx="301625" cy="1016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56" name="Oval 99">
            <a:extLst>
              <a:ext uri="{FF2B5EF4-FFF2-40B4-BE49-F238E27FC236}">
                <a16:creationId xmlns:a16="http://schemas.microsoft.com/office/drawing/2014/main" id="{D5B14869-A3E2-D649-8CF2-010F814053CF}"/>
              </a:ext>
            </a:extLst>
          </p:cNvPr>
          <p:cNvSpPr>
            <a:spLocks noChangeAspect="1" noChangeArrowheads="1"/>
          </p:cNvSpPr>
          <p:nvPr/>
        </p:nvSpPr>
        <p:spPr bwMode="auto">
          <a:xfrm>
            <a:off x="7675563" y="3294063"/>
            <a:ext cx="303212" cy="1016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57" name="Freeform 104">
            <a:extLst>
              <a:ext uri="{FF2B5EF4-FFF2-40B4-BE49-F238E27FC236}">
                <a16:creationId xmlns:a16="http://schemas.microsoft.com/office/drawing/2014/main" id="{0C2AFE5D-E767-CB44-8689-1070067F8635}"/>
              </a:ext>
            </a:extLst>
          </p:cNvPr>
          <p:cNvSpPr>
            <a:spLocks noChangeAspect="1"/>
          </p:cNvSpPr>
          <p:nvPr/>
        </p:nvSpPr>
        <p:spPr bwMode="auto">
          <a:xfrm>
            <a:off x="6765925" y="3008314"/>
            <a:ext cx="712788" cy="1984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58" name="Freeform 105">
            <a:extLst>
              <a:ext uri="{FF2B5EF4-FFF2-40B4-BE49-F238E27FC236}">
                <a16:creationId xmlns:a16="http://schemas.microsoft.com/office/drawing/2014/main" id="{BBA7C37B-00BE-5640-8E54-37C3654A98DE}"/>
              </a:ext>
            </a:extLst>
          </p:cNvPr>
          <p:cNvSpPr>
            <a:spLocks noChangeAspect="1"/>
          </p:cNvSpPr>
          <p:nvPr/>
        </p:nvSpPr>
        <p:spPr bwMode="auto">
          <a:xfrm>
            <a:off x="7439026" y="3008314"/>
            <a:ext cx="720725" cy="1984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59" name="Oval 109">
            <a:extLst>
              <a:ext uri="{FF2B5EF4-FFF2-40B4-BE49-F238E27FC236}">
                <a16:creationId xmlns:a16="http://schemas.microsoft.com/office/drawing/2014/main" id="{280BACBE-6FEC-7D4E-A56E-559D63B0F0A8}"/>
              </a:ext>
            </a:extLst>
          </p:cNvPr>
          <p:cNvSpPr>
            <a:spLocks noChangeAspect="1" noChangeArrowheads="1"/>
          </p:cNvSpPr>
          <p:nvPr/>
        </p:nvSpPr>
        <p:spPr bwMode="auto">
          <a:xfrm>
            <a:off x="6975476" y="3070225"/>
            <a:ext cx="301625" cy="71438"/>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60" name="Oval 110">
            <a:extLst>
              <a:ext uri="{FF2B5EF4-FFF2-40B4-BE49-F238E27FC236}">
                <a16:creationId xmlns:a16="http://schemas.microsoft.com/office/drawing/2014/main" id="{2EE6E779-14A3-D74D-98ED-C9BA497FB176}"/>
              </a:ext>
            </a:extLst>
          </p:cNvPr>
          <p:cNvSpPr>
            <a:spLocks noChangeAspect="1" noChangeArrowheads="1"/>
          </p:cNvSpPr>
          <p:nvPr/>
        </p:nvSpPr>
        <p:spPr bwMode="auto">
          <a:xfrm>
            <a:off x="7675563" y="3070225"/>
            <a:ext cx="303212" cy="71438"/>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61" name="Freeform 112">
            <a:extLst>
              <a:ext uri="{FF2B5EF4-FFF2-40B4-BE49-F238E27FC236}">
                <a16:creationId xmlns:a16="http://schemas.microsoft.com/office/drawing/2014/main" id="{D3B408CB-EABB-9D4D-94DC-508FEAEDA7A0}"/>
              </a:ext>
            </a:extLst>
          </p:cNvPr>
          <p:cNvSpPr>
            <a:spLocks noChangeAspect="1"/>
          </p:cNvSpPr>
          <p:nvPr/>
        </p:nvSpPr>
        <p:spPr bwMode="auto">
          <a:xfrm>
            <a:off x="3378201" y="2878139"/>
            <a:ext cx="1192213" cy="1476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62" name="Freeform 113">
            <a:extLst>
              <a:ext uri="{FF2B5EF4-FFF2-40B4-BE49-F238E27FC236}">
                <a16:creationId xmlns:a16="http://schemas.microsoft.com/office/drawing/2014/main" id="{2719CAB6-1420-6E40-9E01-086B004586C1}"/>
              </a:ext>
            </a:extLst>
          </p:cNvPr>
          <p:cNvSpPr>
            <a:spLocks noChangeAspect="1"/>
          </p:cNvSpPr>
          <p:nvPr/>
        </p:nvSpPr>
        <p:spPr bwMode="auto">
          <a:xfrm>
            <a:off x="4508501" y="2878139"/>
            <a:ext cx="1185863" cy="1476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63" name="Freeform 114">
            <a:extLst>
              <a:ext uri="{FF2B5EF4-FFF2-40B4-BE49-F238E27FC236}">
                <a16:creationId xmlns:a16="http://schemas.microsoft.com/office/drawing/2014/main" id="{C5D367A5-F872-6641-9199-85A01DDC2510}"/>
              </a:ext>
            </a:extLst>
          </p:cNvPr>
          <p:cNvSpPr>
            <a:spLocks noChangeAspect="1"/>
          </p:cNvSpPr>
          <p:nvPr/>
        </p:nvSpPr>
        <p:spPr bwMode="auto">
          <a:xfrm>
            <a:off x="5632451" y="2878139"/>
            <a:ext cx="1192213" cy="1476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64" name="Oval 115">
            <a:extLst>
              <a:ext uri="{FF2B5EF4-FFF2-40B4-BE49-F238E27FC236}">
                <a16:creationId xmlns:a16="http://schemas.microsoft.com/office/drawing/2014/main" id="{5160B2D6-E02C-C940-8B3A-78F7CE0B9C03}"/>
              </a:ext>
            </a:extLst>
          </p:cNvPr>
          <p:cNvSpPr>
            <a:spLocks noChangeAspect="1" noChangeArrowheads="1"/>
          </p:cNvSpPr>
          <p:nvPr/>
        </p:nvSpPr>
        <p:spPr bwMode="auto">
          <a:xfrm>
            <a:off x="3740151" y="2925763"/>
            <a:ext cx="504825" cy="508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65" name="Oval 116">
            <a:extLst>
              <a:ext uri="{FF2B5EF4-FFF2-40B4-BE49-F238E27FC236}">
                <a16:creationId xmlns:a16="http://schemas.microsoft.com/office/drawing/2014/main" id="{5F33703E-07BE-6943-B4B8-42AE79D5387D}"/>
              </a:ext>
            </a:extLst>
          </p:cNvPr>
          <p:cNvSpPr>
            <a:spLocks noChangeAspect="1" noChangeArrowheads="1"/>
          </p:cNvSpPr>
          <p:nvPr/>
        </p:nvSpPr>
        <p:spPr bwMode="auto">
          <a:xfrm>
            <a:off x="4816476" y="2925763"/>
            <a:ext cx="511175" cy="508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66" name="Oval 117">
            <a:extLst>
              <a:ext uri="{FF2B5EF4-FFF2-40B4-BE49-F238E27FC236}">
                <a16:creationId xmlns:a16="http://schemas.microsoft.com/office/drawing/2014/main" id="{5C00DF70-2740-614E-B486-35778FA0BA64}"/>
              </a:ext>
            </a:extLst>
          </p:cNvPr>
          <p:cNvSpPr>
            <a:spLocks noChangeAspect="1" noChangeArrowheads="1"/>
          </p:cNvSpPr>
          <p:nvPr/>
        </p:nvSpPr>
        <p:spPr bwMode="auto">
          <a:xfrm>
            <a:off x="6051550" y="2925763"/>
            <a:ext cx="509588" cy="508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67" name="Freeform 119">
            <a:extLst>
              <a:ext uri="{FF2B5EF4-FFF2-40B4-BE49-F238E27FC236}">
                <a16:creationId xmlns:a16="http://schemas.microsoft.com/office/drawing/2014/main" id="{8FF67774-3C0D-4F46-8E49-519A45F43ECF}"/>
              </a:ext>
            </a:extLst>
          </p:cNvPr>
          <p:cNvSpPr>
            <a:spLocks noChangeAspect="1"/>
          </p:cNvSpPr>
          <p:nvPr/>
        </p:nvSpPr>
        <p:spPr bwMode="auto">
          <a:xfrm>
            <a:off x="3378200" y="2724151"/>
            <a:ext cx="1220788" cy="1698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68" name="Freeform 120">
            <a:extLst>
              <a:ext uri="{FF2B5EF4-FFF2-40B4-BE49-F238E27FC236}">
                <a16:creationId xmlns:a16="http://schemas.microsoft.com/office/drawing/2014/main" id="{35A939F3-F0C5-C844-9C27-2B4C2D9D2FDD}"/>
              </a:ext>
            </a:extLst>
          </p:cNvPr>
          <p:cNvSpPr>
            <a:spLocks noChangeAspect="1"/>
          </p:cNvSpPr>
          <p:nvPr/>
        </p:nvSpPr>
        <p:spPr bwMode="auto">
          <a:xfrm>
            <a:off x="4533901" y="2724151"/>
            <a:ext cx="1216025" cy="1698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69" name="Freeform 121">
            <a:extLst>
              <a:ext uri="{FF2B5EF4-FFF2-40B4-BE49-F238E27FC236}">
                <a16:creationId xmlns:a16="http://schemas.microsoft.com/office/drawing/2014/main" id="{F8702842-0241-9549-96F1-61EAD884C2A7}"/>
              </a:ext>
            </a:extLst>
          </p:cNvPr>
          <p:cNvSpPr>
            <a:spLocks noChangeAspect="1"/>
          </p:cNvSpPr>
          <p:nvPr/>
        </p:nvSpPr>
        <p:spPr bwMode="auto">
          <a:xfrm>
            <a:off x="5684839" y="2724151"/>
            <a:ext cx="1220787" cy="1698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70" name="Oval 122">
            <a:extLst>
              <a:ext uri="{FF2B5EF4-FFF2-40B4-BE49-F238E27FC236}">
                <a16:creationId xmlns:a16="http://schemas.microsoft.com/office/drawing/2014/main" id="{18DFD69E-8937-3943-8572-B4DCC348F698}"/>
              </a:ext>
            </a:extLst>
          </p:cNvPr>
          <p:cNvSpPr>
            <a:spLocks noChangeAspect="1" noChangeArrowheads="1"/>
          </p:cNvSpPr>
          <p:nvPr/>
        </p:nvSpPr>
        <p:spPr bwMode="auto">
          <a:xfrm>
            <a:off x="3748089" y="2778126"/>
            <a:ext cx="515937" cy="603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71" name="Oval 123">
            <a:extLst>
              <a:ext uri="{FF2B5EF4-FFF2-40B4-BE49-F238E27FC236}">
                <a16:creationId xmlns:a16="http://schemas.microsoft.com/office/drawing/2014/main" id="{4D1AFDEE-3D63-C34F-AEFC-577B746A3D45}"/>
              </a:ext>
            </a:extLst>
          </p:cNvPr>
          <p:cNvSpPr>
            <a:spLocks noChangeAspect="1" noChangeArrowheads="1"/>
          </p:cNvSpPr>
          <p:nvPr/>
        </p:nvSpPr>
        <p:spPr bwMode="auto">
          <a:xfrm>
            <a:off x="4852988" y="2778126"/>
            <a:ext cx="520700" cy="603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72" name="Oval 124">
            <a:extLst>
              <a:ext uri="{FF2B5EF4-FFF2-40B4-BE49-F238E27FC236}">
                <a16:creationId xmlns:a16="http://schemas.microsoft.com/office/drawing/2014/main" id="{4938F55B-105E-2842-AAAC-D0AA0F82D4B2}"/>
              </a:ext>
            </a:extLst>
          </p:cNvPr>
          <p:cNvSpPr>
            <a:spLocks noChangeAspect="1" noChangeArrowheads="1"/>
          </p:cNvSpPr>
          <p:nvPr/>
        </p:nvSpPr>
        <p:spPr bwMode="auto">
          <a:xfrm>
            <a:off x="6113464" y="2778126"/>
            <a:ext cx="522287" cy="603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73" name="Freeform 126">
            <a:extLst>
              <a:ext uri="{FF2B5EF4-FFF2-40B4-BE49-F238E27FC236}">
                <a16:creationId xmlns:a16="http://schemas.microsoft.com/office/drawing/2014/main" id="{C5EE3459-DE01-3847-B824-2A570105EAA8}"/>
              </a:ext>
            </a:extLst>
          </p:cNvPr>
          <p:cNvSpPr>
            <a:spLocks noChangeAspect="1"/>
          </p:cNvSpPr>
          <p:nvPr/>
        </p:nvSpPr>
        <p:spPr bwMode="auto">
          <a:xfrm>
            <a:off x="3378200" y="2619376"/>
            <a:ext cx="1220788" cy="1190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74" name="Freeform 127">
            <a:extLst>
              <a:ext uri="{FF2B5EF4-FFF2-40B4-BE49-F238E27FC236}">
                <a16:creationId xmlns:a16="http://schemas.microsoft.com/office/drawing/2014/main" id="{95050D3C-84FB-4546-B764-39E3F40C7305}"/>
              </a:ext>
            </a:extLst>
          </p:cNvPr>
          <p:cNvSpPr>
            <a:spLocks noChangeAspect="1"/>
          </p:cNvSpPr>
          <p:nvPr/>
        </p:nvSpPr>
        <p:spPr bwMode="auto">
          <a:xfrm>
            <a:off x="4533901" y="2619376"/>
            <a:ext cx="1216025" cy="1190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75" name="Freeform 128">
            <a:extLst>
              <a:ext uri="{FF2B5EF4-FFF2-40B4-BE49-F238E27FC236}">
                <a16:creationId xmlns:a16="http://schemas.microsoft.com/office/drawing/2014/main" id="{D8B43274-C1BB-324D-B8A4-EBA8398C48E1}"/>
              </a:ext>
            </a:extLst>
          </p:cNvPr>
          <p:cNvSpPr>
            <a:spLocks noChangeAspect="1"/>
          </p:cNvSpPr>
          <p:nvPr/>
        </p:nvSpPr>
        <p:spPr bwMode="auto">
          <a:xfrm>
            <a:off x="5684839" y="2619376"/>
            <a:ext cx="1220787" cy="1190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76" name="Oval 129">
            <a:extLst>
              <a:ext uri="{FF2B5EF4-FFF2-40B4-BE49-F238E27FC236}">
                <a16:creationId xmlns:a16="http://schemas.microsoft.com/office/drawing/2014/main" id="{98419636-F50C-5B41-B469-365A615DF058}"/>
              </a:ext>
            </a:extLst>
          </p:cNvPr>
          <p:cNvSpPr>
            <a:spLocks noChangeAspect="1" noChangeArrowheads="1"/>
          </p:cNvSpPr>
          <p:nvPr/>
        </p:nvSpPr>
        <p:spPr bwMode="auto">
          <a:xfrm>
            <a:off x="3748089" y="2657476"/>
            <a:ext cx="515937" cy="428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77" name="Oval 130">
            <a:extLst>
              <a:ext uri="{FF2B5EF4-FFF2-40B4-BE49-F238E27FC236}">
                <a16:creationId xmlns:a16="http://schemas.microsoft.com/office/drawing/2014/main" id="{55B20599-E096-8441-A97A-9956693DA358}"/>
              </a:ext>
            </a:extLst>
          </p:cNvPr>
          <p:cNvSpPr>
            <a:spLocks noChangeAspect="1" noChangeArrowheads="1"/>
          </p:cNvSpPr>
          <p:nvPr/>
        </p:nvSpPr>
        <p:spPr bwMode="auto">
          <a:xfrm>
            <a:off x="4852988" y="2657476"/>
            <a:ext cx="520700" cy="428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78" name="Oval 131">
            <a:extLst>
              <a:ext uri="{FF2B5EF4-FFF2-40B4-BE49-F238E27FC236}">
                <a16:creationId xmlns:a16="http://schemas.microsoft.com/office/drawing/2014/main" id="{951AB3E9-8071-DC47-ACDF-27DDDD6073BB}"/>
              </a:ext>
            </a:extLst>
          </p:cNvPr>
          <p:cNvSpPr>
            <a:spLocks noChangeAspect="1" noChangeArrowheads="1"/>
          </p:cNvSpPr>
          <p:nvPr/>
        </p:nvSpPr>
        <p:spPr bwMode="auto">
          <a:xfrm>
            <a:off x="6113464" y="2657476"/>
            <a:ext cx="522287" cy="428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79" name="Freeform 132">
            <a:extLst>
              <a:ext uri="{FF2B5EF4-FFF2-40B4-BE49-F238E27FC236}">
                <a16:creationId xmlns:a16="http://schemas.microsoft.com/office/drawing/2014/main" id="{90D21036-35F3-4540-B7F1-3C0C6D6B163D}"/>
              </a:ext>
            </a:extLst>
          </p:cNvPr>
          <p:cNvSpPr>
            <a:spLocks noChangeAspect="1"/>
          </p:cNvSpPr>
          <p:nvPr/>
        </p:nvSpPr>
        <p:spPr bwMode="auto">
          <a:xfrm>
            <a:off x="4503739" y="2465388"/>
            <a:ext cx="1184275" cy="133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80" name="Freeform 133">
            <a:extLst>
              <a:ext uri="{FF2B5EF4-FFF2-40B4-BE49-F238E27FC236}">
                <a16:creationId xmlns:a16="http://schemas.microsoft.com/office/drawing/2014/main" id="{EEAB2BB4-7207-7841-BB77-3C45C2685293}"/>
              </a:ext>
            </a:extLst>
          </p:cNvPr>
          <p:cNvSpPr>
            <a:spLocks noChangeAspect="1"/>
          </p:cNvSpPr>
          <p:nvPr/>
        </p:nvSpPr>
        <p:spPr bwMode="auto">
          <a:xfrm>
            <a:off x="5599113" y="2463801"/>
            <a:ext cx="1306512" cy="144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81" name="Freeform 134">
            <a:extLst>
              <a:ext uri="{FF2B5EF4-FFF2-40B4-BE49-F238E27FC236}">
                <a16:creationId xmlns:a16="http://schemas.microsoft.com/office/drawing/2014/main" id="{DEEC9317-6CCD-5240-B27D-0CC80BAB2DB1}"/>
              </a:ext>
            </a:extLst>
          </p:cNvPr>
          <p:cNvSpPr>
            <a:spLocks noChangeAspect="1"/>
          </p:cNvSpPr>
          <p:nvPr/>
        </p:nvSpPr>
        <p:spPr bwMode="auto">
          <a:xfrm>
            <a:off x="4473576" y="2311401"/>
            <a:ext cx="1185863" cy="1301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82" name="Freeform 135">
            <a:extLst>
              <a:ext uri="{FF2B5EF4-FFF2-40B4-BE49-F238E27FC236}">
                <a16:creationId xmlns:a16="http://schemas.microsoft.com/office/drawing/2014/main" id="{165AC570-7B45-4448-A73A-E33E789BE70A}"/>
              </a:ext>
            </a:extLst>
          </p:cNvPr>
          <p:cNvSpPr>
            <a:spLocks noChangeAspect="1"/>
          </p:cNvSpPr>
          <p:nvPr/>
        </p:nvSpPr>
        <p:spPr bwMode="auto">
          <a:xfrm>
            <a:off x="5549900" y="2305050"/>
            <a:ext cx="1335088" cy="147638"/>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83" name="Freeform 213">
            <a:extLst>
              <a:ext uri="{FF2B5EF4-FFF2-40B4-BE49-F238E27FC236}">
                <a16:creationId xmlns:a16="http://schemas.microsoft.com/office/drawing/2014/main" id="{FEEA25F7-CDE7-DE45-AE8F-63A2B9967FB6}"/>
              </a:ext>
            </a:extLst>
          </p:cNvPr>
          <p:cNvSpPr>
            <a:spLocks noChangeAspect="1"/>
          </p:cNvSpPr>
          <p:nvPr/>
        </p:nvSpPr>
        <p:spPr bwMode="auto">
          <a:xfrm>
            <a:off x="3378201" y="2465388"/>
            <a:ext cx="1184275" cy="13335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84" name="Freeform 214">
            <a:extLst>
              <a:ext uri="{FF2B5EF4-FFF2-40B4-BE49-F238E27FC236}">
                <a16:creationId xmlns:a16="http://schemas.microsoft.com/office/drawing/2014/main" id="{B548674B-64F0-6D4C-A7AF-56FDD3AEDF3B}"/>
              </a:ext>
            </a:extLst>
          </p:cNvPr>
          <p:cNvSpPr>
            <a:spLocks noChangeAspect="1"/>
          </p:cNvSpPr>
          <p:nvPr/>
        </p:nvSpPr>
        <p:spPr bwMode="auto">
          <a:xfrm>
            <a:off x="3348038" y="2311401"/>
            <a:ext cx="1185862" cy="130175"/>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85" name="Freeform 114">
            <a:extLst>
              <a:ext uri="{FF2B5EF4-FFF2-40B4-BE49-F238E27FC236}">
                <a16:creationId xmlns:a16="http://schemas.microsoft.com/office/drawing/2014/main" id="{AAC63AEF-4FF3-C349-898D-1A5FE0A44D58}"/>
              </a:ext>
            </a:extLst>
          </p:cNvPr>
          <p:cNvSpPr>
            <a:spLocks noChangeAspect="1"/>
          </p:cNvSpPr>
          <p:nvPr/>
        </p:nvSpPr>
        <p:spPr bwMode="auto">
          <a:xfrm>
            <a:off x="6765926" y="2878139"/>
            <a:ext cx="1192213" cy="147637"/>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86" name="Oval 117">
            <a:extLst>
              <a:ext uri="{FF2B5EF4-FFF2-40B4-BE49-F238E27FC236}">
                <a16:creationId xmlns:a16="http://schemas.microsoft.com/office/drawing/2014/main" id="{B2E62E4B-5148-B844-AD6F-38757D9D09E4}"/>
              </a:ext>
            </a:extLst>
          </p:cNvPr>
          <p:cNvSpPr>
            <a:spLocks noChangeAspect="1" noChangeArrowheads="1"/>
          </p:cNvSpPr>
          <p:nvPr/>
        </p:nvSpPr>
        <p:spPr bwMode="auto">
          <a:xfrm>
            <a:off x="7185025" y="2925763"/>
            <a:ext cx="509588" cy="5080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87" name="Freeform 121">
            <a:extLst>
              <a:ext uri="{FF2B5EF4-FFF2-40B4-BE49-F238E27FC236}">
                <a16:creationId xmlns:a16="http://schemas.microsoft.com/office/drawing/2014/main" id="{22BA8DF9-7CB1-614F-BE04-1CEB12D72345}"/>
              </a:ext>
            </a:extLst>
          </p:cNvPr>
          <p:cNvSpPr>
            <a:spLocks noChangeAspect="1"/>
          </p:cNvSpPr>
          <p:nvPr/>
        </p:nvSpPr>
        <p:spPr bwMode="auto">
          <a:xfrm>
            <a:off x="6845300" y="2724151"/>
            <a:ext cx="1220788" cy="1698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88" name="Oval 124">
            <a:extLst>
              <a:ext uri="{FF2B5EF4-FFF2-40B4-BE49-F238E27FC236}">
                <a16:creationId xmlns:a16="http://schemas.microsoft.com/office/drawing/2014/main" id="{34B93B57-FC46-E443-A3ED-F2F04AC6A952}"/>
              </a:ext>
            </a:extLst>
          </p:cNvPr>
          <p:cNvSpPr>
            <a:spLocks noChangeAspect="1" noChangeArrowheads="1"/>
          </p:cNvSpPr>
          <p:nvPr/>
        </p:nvSpPr>
        <p:spPr bwMode="auto">
          <a:xfrm>
            <a:off x="7273925" y="2778126"/>
            <a:ext cx="522288" cy="6032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89" name="Freeform 128">
            <a:extLst>
              <a:ext uri="{FF2B5EF4-FFF2-40B4-BE49-F238E27FC236}">
                <a16:creationId xmlns:a16="http://schemas.microsoft.com/office/drawing/2014/main" id="{FCAFC098-46BE-514E-9404-D7D3BB574F5C}"/>
              </a:ext>
            </a:extLst>
          </p:cNvPr>
          <p:cNvSpPr>
            <a:spLocks noChangeAspect="1"/>
          </p:cNvSpPr>
          <p:nvPr/>
        </p:nvSpPr>
        <p:spPr bwMode="auto">
          <a:xfrm>
            <a:off x="6845300" y="2619376"/>
            <a:ext cx="1220788" cy="1190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90" name="Oval 131">
            <a:extLst>
              <a:ext uri="{FF2B5EF4-FFF2-40B4-BE49-F238E27FC236}">
                <a16:creationId xmlns:a16="http://schemas.microsoft.com/office/drawing/2014/main" id="{A37DBEB8-298A-A744-8471-4C188F8371A7}"/>
              </a:ext>
            </a:extLst>
          </p:cNvPr>
          <p:cNvSpPr>
            <a:spLocks noChangeAspect="1" noChangeArrowheads="1"/>
          </p:cNvSpPr>
          <p:nvPr/>
        </p:nvSpPr>
        <p:spPr bwMode="auto">
          <a:xfrm>
            <a:off x="7273925" y="2657476"/>
            <a:ext cx="522288" cy="428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91" name="Freeform 133">
            <a:extLst>
              <a:ext uri="{FF2B5EF4-FFF2-40B4-BE49-F238E27FC236}">
                <a16:creationId xmlns:a16="http://schemas.microsoft.com/office/drawing/2014/main" id="{6746F2AD-F496-834C-ADD6-F830ABE2F7D9}"/>
              </a:ext>
            </a:extLst>
          </p:cNvPr>
          <p:cNvSpPr>
            <a:spLocks noChangeAspect="1"/>
          </p:cNvSpPr>
          <p:nvPr/>
        </p:nvSpPr>
        <p:spPr bwMode="auto">
          <a:xfrm>
            <a:off x="6853238" y="2463801"/>
            <a:ext cx="1306512" cy="144463"/>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92" name="Freeform 135">
            <a:extLst>
              <a:ext uri="{FF2B5EF4-FFF2-40B4-BE49-F238E27FC236}">
                <a16:creationId xmlns:a16="http://schemas.microsoft.com/office/drawing/2014/main" id="{1BBDB98E-0789-574A-AED4-9E7FAA067797}"/>
              </a:ext>
            </a:extLst>
          </p:cNvPr>
          <p:cNvSpPr>
            <a:spLocks noChangeAspect="1"/>
          </p:cNvSpPr>
          <p:nvPr/>
        </p:nvSpPr>
        <p:spPr bwMode="auto">
          <a:xfrm>
            <a:off x="6824664" y="2305050"/>
            <a:ext cx="1335087" cy="147638"/>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52393" name="Freeform 33">
            <a:extLst>
              <a:ext uri="{FF2B5EF4-FFF2-40B4-BE49-F238E27FC236}">
                <a16:creationId xmlns:a16="http://schemas.microsoft.com/office/drawing/2014/main" id="{5FE19B0F-F44E-7146-A9AA-FC6D980BAD83}"/>
              </a:ext>
            </a:extLst>
          </p:cNvPr>
          <p:cNvSpPr>
            <a:spLocks noChangeAspect="1"/>
          </p:cNvSpPr>
          <p:nvPr/>
        </p:nvSpPr>
        <p:spPr bwMode="auto">
          <a:xfrm>
            <a:off x="6729413"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94" name="Freeform 34">
            <a:extLst>
              <a:ext uri="{FF2B5EF4-FFF2-40B4-BE49-F238E27FC236}">
                <a16:creationId xmlns:a16="http://schemas.microsoft.com/office/drawing/2014/main" id="{FC614479-2BD9-E64E-ADF9-5F926D42F477}"/>
              </a:ext>
            </a:extLst>
          </p:cNvPr>
          <p:cNvSpPr>
            <a:spLocks noChangeAspect="1"/>
          </p:cNvSpPr>
          <p:nvPr/>
        </p:nvSpPr>
        <p:spPr bwMode="auto">
          <a:xfrm>
            <a:off x="7150100"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95" name="Freeform 35">
            <a:extLst>
              <a:ext uri="{FF2B5EF4-FFF2-40B4-BE49-F238E27FC236}">
                <a16:creationId xmlns:a16="http://schemas.microsoft.com/office/drawing/2014/main" id="{EA788998-4F5E-2E46-8442-209B4A3F217F}"/>
              </a:ext>
            </a:extLst>
          </p:cNvPr>
          <p:cNvSpPr>
            <a:spLocks noChangeAspect="1"/>
          </p:cNvSpPr>
          <p:nvPr/>
        </p:nvSpPr>
        <p:spPr bwMode="auto">
          <a:xfrm>
            <a:off x="7572375" y="5100638"/>
            <a:ext cx="444500" cy="368300"/>
          </a:xfrm>
          <a:custGeom>
            <a:avLst/>
            <a:gdLst>
              <a:gd name="T0" fmla="*/ 2147483646 w 471"/>
              <a:gd name="T1" fmla="*/ 2147483646 h 484"/>
              <a:gd name="T2" fmla="*/ 2147483646 w 471"/>
              <a:gd name="T3" fmla="*/ 2147483646 h 484"/>
              <a:gd name="T4" fmla="*/ 2147483646 w 471"/>
              <a:gd name="T5" fmla="*/ 2147483646 h 484"/>
              <a:gd name="T6" fmla="*/ 2147483646 w 471"/>
              <a:gd name="T7" fmla="*/ 2147483646 h 484"/>
              <a:gd name="T8" fmla="*/ 2147483646 w 471"/>
              <a:gd name="T9" fmla="*/ 2147483646 h 484"/>
              <a:gd name="T10" fmla="*/ 2147483646 w 471"/>
              <a:gd name="T11" fmla="*/ 2147483646 h 484"/>
              <a:gd name="T12" fmla="*/ 2147483646 w 471"/>
              <a:gd name="T13" fmla="*/ 2147483646 h 484"/>
              <a:gd name="T14" fmla="*/ 2147483646 w 471"/>
              <a:gd name="T15" fmla="*/ 2147483646 h 484"/>
              <a:gd name="T16" fmla="*/ 2147483646 w 471"/>
              <a:gd name="T17" fmla="*/ 2147483646 h 484"/>
              <a:gd name="T18" fmla="*/ 2147483646 w 471"/>
              <a:gd name="T19" fmla="*/ 2147483646 h 484"/>
              <a:gd name="T20" fmla="*/ 2147483646 w 471"/>
              <a:gd name="T21" fmla="*/ 2147483646 h 484"/>
              <a:gd name="T22" fmla="*/ 2147483646 w 471"/>
              <a:gd name="T23" fmla="*/ 2147483646 h 4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1"/>
              <a:gd name="T37" fmla="*/ 0 h 484"/>
              <a:gd name="T38" fmla="*/ 471 w 471"/>
              <a:gd name="T39" fmla="*/ 484 h 4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1" h="484">
                <a:moveTo>
                  <a:pt x="26" y="41"/>
                </a:moveTo>
                <a:cubicBezTo>
                  <a:pt x="37" y="156"/>
                  <a:pt x="0" y="449"/>
                  <a:pt x="59" y="460"/>
                </a:cubicBezTo>
                <a:cubicBezTo>
                  <a:pt x="97" y="467"/>
                  <a:pt x="136" y="465"/>
                  <a:pt x="174" y="468"/>
                </a:cubicBezTo>
                <a:cubicBezTo>
                  <a:pt x="239" y="484"/>
                  <a:pt x="253" y="484"/>
                  <a:pt x="330" y="476"/>
                </a:cubicBezTo>
                <a:cubicBezTo>
                  <a:pt x="405" y="458"/>
                  <a:pt x="374" y="467"/>
                  <a:pt x="421" y="452"/>
                </a:cubicBezTo>
                <a:cubicBezTo>
                  <a:pt x="455" y="416"/>
                  <a:pt x="443" y="390"/>
                  <a:pt x="454" y="337"/>
                </a:cubicBezTo>
                <a:cubicBezTo>
                  <a:pt x="457" y="320"/>
                  <a:pt x="470" y="287"/>
                  <a:pt x="470" y="287"/>
                </a:cubicBezTo>
                <a:cubicBezTo>
                  <a:pt x="467" y="194"/>
                  <a:pt x="471" y="101"/>
                  <a:pt x="462" y="8"/>
                </a:cubicBezTo>
                <a:cubicBezTo>
                  <a:pt x="461" y="0"/>
                  <a:pt x="453" y="23"/>
                  <a:pt x="445" y="24"/>
                </a:cubicBezTo>
                <a:cubicBezTo>
                  <a:pt x="431" y="26"/>
                  <a:pt x="418" y="17"/>
                  <a:pt x="404" y="16"/>
                </a:cubicBezTo>
                <a:cubicBezTo>
                  <a:pt x="338" y="12"/>
                  <a:pt x="273" y="4"/>
                  <a:pt x="207" y="8"/>
                </a:cubicBezTo>
                <a:cubicBezTo>
                  <a:pt x="146" y="12"/>
                  <a:pt x="86" y="30"/>
                  <a:pt x="26" y="41"/>
                </a:cubicBezTo>
                <a:close/>
              </a:path>
            </a:pathLst>
          </a:custGeom>
          <a:solidFill>
            <a:srgbClr val="FFCAC2"/>
          </a:solidFill>
          <a:ln w="15875">
            <a:solidFill>
              <a:srgbClr val="B17E7E"/>
            </a:solidFill>
            <a:round/>
            <a:headEnd/>
            <a:tailEnd/>
          </a:ln>
        </p:spPr>
        <p:txBody>
          <a:bodyPr wrap="none" anchor="ctr"/>
          <a:lstStyle/>
          <a:p>
            <a:endParaRPr lang="fr-FR"/>
          </a:p>
        </p:txBody>
      </p:sp>
      <p:sp>
        <p:nvSpPr>
          <p:cNvPr id="52396" name="Oval 41">
            <a:extLst>
              <a:ext uri="{FF2B5EF4-FFF2-40B4-BE49-F238E27FC236}">
                <a16:creationId xmlns:a16="http://schemas.microsoft.com/office/drawing/2014/main" id="{B291DC73-5342-FE44-83C4-42920222CEE8}"/>
              </a:ext>
            </a:extLst>
          </p:cNvPr>
          <p:cNvSpPr>
            <a:spLocks noChangeArrowheads="1"/>
          </p:cNvSpPr>
          <p:nvPr/>
        </p:nvSpPr>
        <p:spPr bwMode="auto">
          <a:xfrm>
            <a:off x="6911976" y="5214938"/>
            <a:ext cx="187325"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97" name="Oval 42">
            <a:extLst>
              <a:ext uri="{FF2B5EF4-FFF2-40B4-BE49-F238E27FC236}">
                <a16:creationId xmlns:a16="http://schemas.microsoft.com/office/drawing/2014/main" id="{F62243F1-F0D4-4240-9574-2EDF6885B68A}"/>
              </a:ext>
            </a:extLst>
          </p:cNvPr>
          <p:cNvSpPr>
            <a:spLocks noChangeArrowheads="1"/>
          </p:cNvSpPr>
          <p:nvPr/>
        </p:nvSpPr>
        <p:spPr bwMode="auto">
          <a:xfrm>
            <a:off x="7324726" y="5214938"/>
            <a:ext cx="187325"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98" name="Oval 43">
            <a:extLst>
              <a:ext uri="{FF2B5EF4-FFF2-40B4-BE49-F238E27FC236}">
                <a16:creationId xmlns:a16="http://schemas.microsoft.com/office/drawing/2014/main" id="{1D8B21F4-D884-954A-8081-F074A89584CE}"/>
              </a:ext>
            </a:extLst>
          </p:cNvPr>
          <p:cNvSpPr>
            <a:spLocks noChangeArrowheads="1"/>
          </p:cNvSpPr>
          <p:nvPr/>
        </p:nvSpPr>
        <p:spPr bwMode="auto">
          <a:xfrm>
            <a:off x="7743826" y="5210175"/>
            <a:ext cx="188913" cy="1333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fr-FR" sz="2800">
              <a:latin typeface="Arial" panose="020B0604020202020204" pitchFamily="34" charset="0"/>
            </a:endParaRPr>
          </a:p>
        </p:txBody>
      </p:sp>
      <p:sp>
        <p:nvSpPr>
          <p:cNvPr id="52399" name="Line 212">
            <a:extLst>
              <a:ext uri="{FF2B5EF4-FFF2-40B4-BE49-F238E27FC236}">
                <a16:creationId xmlns:a16="http://schemas.microsoft.com/office/drawing/2014/main" id="{81FD5E4A-7DDC-B649-A9DF-A212F3DE0233}"/>
              </a:ext>
            </a:extLst>
          </p:cNvPr>
          <p:cNvSpPr>
            <a:spLocks noChangeShapeType="1"/>
          </p:cNvSpPr>
          <p:nvPr/>
        </p:nvSpPr>
        <p:spPr bwMode="auto">
          <a:xfrm>
            <a:off x="3444876" y="5529263"/>
            <a:ext cx="3343275" cy="0"/>
          </a:xfrm>
          <a:prstGeom prst="line">
            <a:avLst/>
          </a:prstGeom>
          <a:noFill/>
          <a:ln w="76200">
            <a:solidFill>
              <a:srgbClr val="B17E7E"/>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2400" name="Text Box 4">
            <a:extLst>
              <a:ext uri="{FF2B5EF4-FFF2-40B4-BE49-F238E27FC236}">
                <a16:creationId xmlns:a16="http://schemas.microsoft.com/office/drawing/2014/main" id="{4C2B5218-7328-7148-A4BE-0CD9AC268D0E}"/>
              </a:ext>
            </a:extLst>
          </p:cNvPr>
          <p:cNvSpPr txBox="1">
            <a:spLocks noChangeArrowheads="1"/>
          </p:cNvSpPr>
          <p:nvPr/>
        </p:nvSpPr>
        <p:spPr bwMode="auto">
          <a:xfrm>
            <a:off x="4876800" y="1143001"/>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fr-FR" altLang="fr-FR" sz="2000" b="1">
                <a:latin typeface="Arial" panose="020B0604020202020204" pitchFamily="34" charset="0"/>
              </a:rPr>
              <a:t>Canal cervical</a:t>
            </a:r>
          </a:p>
        </p:txBody>
      </p:sp>
      <p:sp>
        <p:nvSpPr>
          <p:cNvPr id="324786" name="Freeform 171">
            <a:extLst>
              <a:ext uri="{FF2B5EF4-FFF2-40B4-BE49-F238E27FC236}">
                <a16:creationId xmlns:a16="http://schemas.microsoft.com/office/drawing/2014/main" id="{19A19598-5650-0044-9EC5-411D96C647E6}"/>
              </a:ext>
            </a:extLst>
          </p:cNvPr>
          <p:cNvSpPr>
            <a:spLocks/>
          </p:cNvSpPr>
          <p:nvPr/>
        </p:nvSpPr>
        <p:spPr bwMode="auto">
          <a:xfrm>
            <a:off x="5057776" y="2555875"/>
            <a:ext cx="517525" cy="306388"/>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7B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787" name="Oval 188">
            <a:extLst>
              <a:ext uri="{FF2B5EF4-FFF2-40B4-BE49-F238E27FC236}">
                <a16:creationId xmlns:a16="http://schemas.microsoft.com/office/drawing/2014/main" id="{4AB6F6BA-F1E1-4E4B-A0D7-5943190F2C11}"/>
              </a:ext>
            </a:extLst>
          </p:cNvPr>
          <p:cNvSpPr>
            <a:spLocks noChangeArrowheads="1"/>
          </p:cNvSpPr>
          <p:nvPr/>
        </p:nvSpPr>
        <p:spPr bwMode="auto">
          <a:xfrm>
            <a:off x="5148263" y="2633664"/>
            <a:ext cx="265112" cy="15557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788" name="Freeform 172">
            <a:extLst>
              <a:ext uri="{FF2B5EF4-FFF2-40B4-BE49-F238E27FC236}">
                <a16:creationId xmlns:a16="http://schemas.microsoft.com/office/drawing/2014/main" id="{E8276D4E-6C84-1746-AA60-F74332DED0C3}"/>
              </a:ext>
            </a:extLst>
          </p:cNvPr>
          <p:cNvSpPr>
            <a:spLocks/>
          </p:cNvSpPr>
          <p:nvPr/>
        </p:nvSpPr>
        <p:spPr bwMode="auto">
          <a:xfrm>
            <a:off x="5053014" y="2398714"/>
            <a:ext cx="560387" cy="230187"/>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789" name="Freeform 148">
            <a:extLst>
              <a:ext uri="{FF2B5EF4-FFF2-40B4-BE49-F238E27FC236}">
                <a16:creationId xmlns:a16="http://schemas.microsoft.com/office/drawing/2014/main" id="{1A39FE93-A17E-9940-9A5A-D6984FDD6B2C}"/>
              </a:ext>
            </a:extLst>
          </p:cNvPr>
          <p:cNvSpPr>
            <a:spLocks/>
          </p:cNvSpPr>
          <p:nvPr/>
        </p:nvSpPr>
        <p:spPr bwMode="auto">
          <a:xfrm>
            <a:off x="5016500" y="4192588"/>
            <a:ext cx="558800" cy="696912"/>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790" name="Freeform 170">
            <a:extLst>
              <a:ext uri="{FF2B5EF4-FFF2-40B4-BE49-F238E27FC236}">
                <a16:creationId xmlns:a16="http://schemas.microsoft.com/office/drawing/2014/main" id="{1EB8AF0A-3377-F84A-8840-8360AD51FFA3}"/>
              </a:ext>
            </a:extLst>
          </p:cNvPr>
          <p:cNvSpPr>
            <a:spLocks/>
          </p:cNvSpPr>
          <p:nvPr/>
        </p:nvSpPr>
        <p:spPr bwMode="auto">
          <a:xfrm>
            <a:off x="5037138" y="2789238"/>
            <a:ext cx="538162" cy="46355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791" name="Freeform 136">
            <a:extLst>
              <a:ext uri="{FF2B5EF4-FFF2-40B4-BE49-F238E27FC236}">
                <a16:creationId xmlns:a16="http://schemas.microsoft.com/office/drawing/2014/main" id="{1663DD83-D885-0641-9FDD-7A10703DFFE4}"/>
              </a:ext>
            </a:extLst>
          </p:cNvPr>
          <p:cNvSpPr>
            <a:spLocks/>
          </p:cNvSpPr>
          <p:nvPr/>
        </p:nvSpPr>
        <p:spPr bwMode="auto">
          <a:xfrm>
            <a:off x="6076950" y="3570289"/>
            <a:ext cx="558800" cy="69532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792" name="Freeform 137">
            <a:extLst>
              <a:ext uri="{FF2B5EF4-FFF2-40B4-BE49-F238E27FC236}">
                <a16:creationId xmlns:a16="http://schemas.microsoft.com/office/drawing/2014/main" id="{27381D39-E0FB-2145-B924-57EC415A7252}"/>
              </a:ext>
            </a:extLst>
          </p:cNvPr>
          <p:cNvSpPr>
            <a:spLocks/>
          </p:cNvSpPr>
          <p:nvPr/>
        </p:nvSpPr>
        <p:spPr bwMode="auto">
          <a:xfrm>
            <a:off x="5583239" y="3570289"/>
            <a:ext cx="560387" cy="69532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793" name="Oval 138">
            <a:extLst>
              <a:ext uri="{FF2B5EF4-FFF2-40B4-BE49-F238E27FC236}">
                <a16:creationId xmlns:a16="http://schemas.microsoft.com/office/drawing/2014/main" id="{8AD49D41-0710-D247-8650-B6F159A90CEE}"/>
              </a:ext>
            </a:extLst>
          </p:cNvPr>
          <p:cNvSpPr>
            <a:spLocks noChangeArrowheads="1"/>
          </p:cNvSpPr>
          <p:nvPr/>
        </p:nvSpPr>
        <p:spPr bwMode="auto">
          <a:xfrm>
            <a:off x="5678488" y="3803651"/>
            <a:ext cx="265112" cy="2333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794" name="Freeform 140">
            <a:extLst>
              <a:ext uri="{FF2B5EF4-FFF2-40B4-BE49-F238E27FC236}">
                <a16:creationId xmlns:a16="http://schemas.microsoft.com/office/drawing/2014/main" id="{75C84BD6-891A-8642-BF11-51E4B852E620}"/>
              </a:ext>
            </a:extLst>
          </p:cNvPr>
          <p:cNvSpPr>
            <a:spLocks/>
          </p:cNvSpPr>
          <p:nvPr/>
        </p:nvSpPr>
        <p:spPr bwMode="auto">
          <a:xfrm>
            <a:off x="6076950" y="4192588"/>
            <a:ext cx="558800" cy="696912"/>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795" name="Oval 141">
            <a:extLst>
              <a:ext uri="{FF2B5EF4-FFF2-40B4-BE49-F238E27FC236}">
                <a16:creationId xmlns:a16="http://schemas.microsoft.com/office/drawing/2014/main" id="{2F484B97-FEFD-E74E-BF7C-4DF8783742E4}"/>
              </a:ext>
            </a:extLst>
          </p:cNvPr>
          <p:cNvSpPr>
            <a:spLocks noChangeArrowheads="1"/>
          </p:cNvSpPr>
          <p:nvPr/>
        </p:nvSpPr>
        <p:spPr bwMode="auto">
          <a:xfrm>
            <a:off x="6208713" y="3883026"/>
            <a:ext cx="265112" cy="2333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796" name="Oval 143">
            <a:extLst>
              <a:ext uri="{FF2B5EF4-FFF2-40B4-BE49-F238E27FC236}">
                <a16:creationId xmlns:a16="http://schemas.microsoft.com/office/drawing/2014/main" id="{928E8F73-F8B4-FF4D-905E-5EC474783EA7}"/>
              </a:ext>
            </a:extLst>
          </p:cNvPr>
          <p:cNvSpPr>
            <a:spLocks noChangeArrowheads="1"/>
          </p:cNvSpPr>
          <p:nvPr/>
        </p:nvSpPr>
        <p:spPr bwMode="auto">
          <a:xfrm>
            <a:off x="6208713" y="4427538"/>
            <a:ext cx="265112"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797" name="Freeform 145">
            <a:extLst>
              <a:ext uri="{FF2B5EF4-FFF2-40B4-BE49-F238E27FC236}">
                <a16:creationId xmlns:a16="http://schemas.microsoft.com/office/drawing/2014/main" id="{FA6DF02B-96D7-9D40-A8FE-A3F54D6FA84F}"/>
              </a:ext>
            </a:extLst>
          </p:cNvPr>
          <p:cNvSpPr>
            <a:spLocks/>
          </p:cNvSpPr>
          <p:nvPr/>
        </p:nvSpPr>
        <p:spPr bwMode="auto">
          <a:xfrm>
            <a:off x="5546725" y="4192588"/>
            <a:ext cx="558800" cy="696912"/>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798" name="Oval 146">
            <a:extLst>
              <a:ext uri="{FF2B5EF4-FFF2-40B4-BE49-F238E27FC236}">
                <a16:creationId xmlns:a16="http://schemas.microsoft.com/office/drawing/2014/main" id="{A8329014-B713-5F4C-8EEC-51BF855C50DC}"/>
              </a:ext>
            </a:extLst>
          </p:cNvPr>
          <p:cNvSpPr>
            <a:spLocks noChangeArrowheads="1"/>
          </p:cNvSpPr>
          <p:nvPr/>
        </p:nvSpPr>
        <p:spPr bwMode="auto">
          <a:xfrm>
            <a:off x="5678488" y="4505325"/>
            <a:ext cx="265112"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799" name="Freeform 152">
            <a:extLst>
              <a:ext uri="{FF2B5EF4-FFF2-40B4-BE49-F238E27FC236}">
                <a16:creationId xmlns:a16="http://schemas.microsoft.com/office/drawing/2014/main" id="{54E82FDE-8D62-0B43-A63A-0858976B4BA7}"/>
              </a:ext>
            </a:extLst>
          </p:cNvPr>
          <p:cNvSpPr>
            <a:spLocks/>
          </p:cNvSpPr>
          <p:nvPr/>
        </p:nvSpPr>
        <p:spPr bwMode="auto">
          <a:xfrm>
            <a:off x="5511800" y="4816475"/>
            <a:ext cx="558800" cy="6985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00" name="Freeform 154">
            <a:extLst>
              <a:ext uri="{FF2B5EF4-FFF2-40B4-BE49-F238E27FC236}">
                <a16:creationId xmlns:a16="http://schemas.microsoft.com/office/drawing/2014/main" id="{1C599840-7412-2042-A6B2-95161558C2EC}"/>
              </a:ext>
            </a:extLst>
          </p:cNvPr>
          <p:cNvSpPr>
            <a:spLocks/>
          </p:cNvSpPr>
          <p:nvPr/>
        </p:nvSpPr>
        <p:spPr bwMode="auto">
          <a:xfrm>
            <a:off x="6042025" y="4816475"/>
            <a:ext cx="558800" cy="6985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01" name="Oval 155">
            <a:extLst>
              <a:ext uri="{FF2B5EF4-FFF2-40B4-BE49-F238E27FC236}">
                <a16:creationId xmlns:a16="http://schemas.microsoft.com/office/drawing/2014/main" id="{8AFB4F21-3985-F149-AA18-2870F40FD20F}"/>
              </a:ext>
            </a:extLst>
          </p:cNvPr>
          <p:cNvSpPr>
            <a:spLocks noChangeArrowheads="1"/>
          </p:cNvSpPr>
          <p:nvPr/>
        </p:nvSpPr>
        <p:spPr bwMode="auto">
          <a:xfrm>
            <a:off x="5168901" y="4427538"/>
            <a:ext cx="265113"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802" name="Freeform 156">
            <a:extLst>
              <a:ext uri="{FF2B5EF4-FFF2-40B4-BE49-F238E27FC236}">
                <a16:creationId xmlns:a16="http://schemas.microsoft.com/office/drawing/2014/main" id="{98A2938A-E564-DA49-AE6D-7BF1823B57E0}"/>
              </a:ext>
            </a:extLst>
          </p:cNvPr>
          <p:cNvSpPr>
            <a:spLocks/>
          </p:cNvSpPr>
          <p:nvPr/>
        </p:nvSpPr>
        <p:spPr bwMode="auto">
          <a:xfrm>
            <a:off x="5059364" y="3570289"/>
            <a:ext cx="560387" cy="69532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03" name="Freeform 157">
            <a:extLst>
              <a:ext uri="{FF2B5EF4-FFF2-40B4-BE49-F238E27FC236}">
                <a16:creationId xmlns:a16="http://schemas.microsoft.com/office/drawing/2014/main" id="{34DBD8F5-3BB1-E74C-9189-632C3AB20BBC}"/>
              </a:ext>
            </a:extLst>
          </p:cNvPr>
          <p:cNvSpPr>
            <a:spLocks/>
          </p:cNvSpPr>
          <p:nvPr/>
        </p:nvSpPr>
        <p:spPr bwMode="auto">
          <a:xfrm>
            <a:off x="6076950" y="2555875"/>
            <a:ext cx="596900" cy="306388"/>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04" name="Freeform 158">
            <a:extLst>
              <a:ext uri="{FF2B5EF4-FFF2-40B4-BE49-F238E27FC236}">
                <a16:creationId xmlns:a16="http://schemas.microsoft.com/office/drawing/2014/main" id="{E924D8D7-4FA7-D841-9EC5-AFCBB4F0BC60}"/>
              </a:ext>
            </a:extLst>
          </p:cNvPr>
          <p:cNvSpPr>
            <a:spLocks/>
          </p:cNvSpPr>
          <p:nvPr/>
        </p:nvSpPr>
        <p:spPr bwMode="auto">
          <a:xfrm>
            <a:off x="5083175" y="2322514"/>
            <a:ext cx="558800" cy="14922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7B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05" name="Freeform 159">
            <a:extLst>
              <a:ext uri="{FF2B5EF4-FFF2-40B4-BE49-F238E27FC236}">
                <a16:creationId xmlns:a16="http://schemas.microsoft.com/office/drawing/2014/main" id="{EBA1E3F8-A0ED-7F47-8CFF-72A33333E360}"/>
              </a:ext>
            </a:extLst>
          </p:cNvPr>
          <p:cNvSpPr>
            <a:spLocks/>
          </p:cNvSpPr>
          <p:nvPr/>
        </p:nvSpPr>
        <p:spPr bwMode="auto">
          <a:xfrm>
            <a:off x="5613400" y="2322514"/>
            <a:ext cx="558800" cy="14922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06" name="Freeform 160">
            <a:extLst>
              <a:ext uri="{FF2B5EF4-FFF2-40B4-BE49-F238E27FC236}">
                <a16:creationId xmlns:a16="http://schemas.microsoft.com/office/drawing/2014/main" id="{97739A9A-FE0C-8248-946B-BDDE24991CB6}"/>
              </a:ext>
            </a:extLst>
          </p:cNvPr>
          <p:cNvSpPr>
            <a:spLocks/>
          </p:cNvSpPr>
          <p:nvPr/>
        </p:nvSpPr>
        <p:spPr bwMode="auto">
          <a:xfrm>
            <a:off x="6113463" y="3179763"/>
            <a:ext cx="558800" cy="46355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07" name="Freeform 161">
            <a:extLst>
              <a:ext uri="{FF2B5EF4-FFF2-40B4-BE49-F238E27FC236}">
                <a16:creationId xmlns:a16="http://schemas.microsoft.com/office/drawing/2014/main" id="{FA5A1C27-EC7E-8042-86CA-7DEF98C19228}"/>
              </a:ext>
            </a:extLst>
          </p:cNvPr>
          <p:cNvSpPr>
            <a:spLocks/>
          </p:cNvSpPr>
          <p:nvPr/>
        </p:nvSpPr>
        <p:spPr bwMode="auto">
          <a:xfrm>
            <a:off x="6076950" y="2789238"/>
            <a:ext cx="558800" cy="46355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25400">
            <a:solidFill>
              <a:srgbClr val="87441F"/>
            </a:solidFill>
            <a:round/>
            <a:headEnd/>
            <a:tailEnd/>
          </a:ln>
        </p:spPr>
        <p:txBody>
          <a:bodyPr/>
          <a:lstStyle/>
          <a:p>
            <a:endParaRPr lang="fr-FR"/>
          </a:p>
        </p:txBody>
      </p:sp>
      <p:sp>
        <p:nvSpPr>
          <p:cNvPr id="324808" name="Freeform 162">
            <a:extLst>
              <a:ext uri="{FF2B5EF4-FFF2-40B4-BE49-F238E27FC236}">
                <a16:creationId xmlns:a16="http://schemas.microsoft.com/office/drawing/2014/main" id="{8852C2FA-287D-5947-B47A-0A8559D082F3}"/>
              </a:ext>
            </a:extLst>
          </p:cNvPr>
          <p:cNvSpPr>
            <a:spLocks/>
          </p:cNvSpPr>
          <p:nvPr/>
        </p:nvSpPr>
        <p:spPr bwMode="auto">
          <a:xfrm>
            <a:off x="5583238" y="3179763"/>
            <a:ext cx="558800" cy="46355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09" name="Freeform 163">
            <a:extLst>
              <a:ext uri="{FF2B5EF4-FFF2-40B4-BE49-F238E27FC236}">
                <a16:creationId xmlns:a16="http://schemas.microsoft.com/office/drawing/2014/main" id="{5730FE3C-46EE-0C4B-B1C2-581913E9358A}"/>
              </a:ext>
            </a:extLst>
          </p:cNvPr>
          <p:cNvSpPr>
            <a:spLocks/>
          </p:cNvSpPr>
          <p:nvPr/>
        </p:nvSpPr>
        <p:spPr bwMode="auto">
          <a:xfrm>
            <a:off x="5094289" y="3179763"/>
            <a:ext cx="517525" cy="46355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10" name="Oval 164">
            <a:extLst>
              <a:ext uri="{FF2B5EF4-FFF2-40B4-BE49-F238E27FC236}">
                <a16:creationId xmlns:a16="http://schemas.microsoft.com/office/drawing/2014/main" id="{EC4CC1BC-2D91-6C45-BB2B-9D6810A3DA6A}"/>
              </a:ext>
            </a:extLst>
          </p:cNvPr>
          <p:cNvSpPr>
            <a:spLocks noChangeArrowheads="1"/>
          </p:cNvSpPr>
          <p:nvPr/>
        </p:nvSpPr>
        <p:spPr bwMode="auto">
          <a:xfrm>
            <a:off x="5154613" y="3883026"/>
            <a:ext cx="265112" cy="2333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811" name="Freeform 168">
            <a:extLst>
              <a:ext uri="{FF2B5EF4-FFF2-40B4-BE49-F238E27FC236}">
                <a16:creationId xmlns:a16="http://schemas.microsoft.com/office/drawing/2014/main" id="{A1167F9A-1BCB-6340-919C-ED1AD366DBEE}"/>
              </a:ext>
            </a:extLst>
          </p:cNvPr>
          <p:cNvSpPr>
            <a:spLocks/>
          </p:cNvSpPr>
          <p:nvPr/>
        </p:nvSpPr>
        <p:spPr bwMode="auto">
          <a:xfrm>
            <a:off x="5546725" y="2789238"/>
            <a:ext cx="558800" cy="46355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12" name="Freeform 169">
            <a:extLst>
              <a:ext uri="{FF2B5EF4-FFF2-40B4-BE49-F238E27FC236}">
                <a16:creationId xmlns:a16="http://schemas.microsoft.com/office/drawing/2014/main" id="{71605CB3-0C47-E14C-B10C-9E8F756CC1AE}"/>
              </a:ext>
            </a:extLst>
          </p:cNvPr>
          <p:cNvSpPr>
            <a:spLocks/>
          </p:cNvSpPr>
          <p:nvPr/>
        </p:nvSpPr>
        <p:spPr bwMode="auto">
          <a:xfrm>
            <a:off x="5546725" y="2555875"/>
            <a:ext cx="558800" cy="306388"/>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13" name="Freeform 173">
            <a:extLst>
              <a:ext uri="{FF2B5EF4-FFF2-40B4-BE49-F238E27FC236}">
                <a16:creationId xmlns:a16="http://schemas.microsoft.com/office/drawing/2014/main" id="{4D0323C4-1314-9A47-8B10-49056E6B4B9B}"/>
              </a:ext>
            </a:extLst>
          </p:cNvPr>
          <p:cNvSpPr>
            <a:spLocks/>
          </p:cNvSpPr>
          <p:nvPr/>
        </p:nvSpPr>
        <p:spPr bwMode="auto">
          <a:xfrm>
            <a:off x="6143625" y="2322514"/>
            <a:ext cx="558800" cy="14922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7B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14" name="Oval 174">
            <a:extLst>
              <a:ext uri="{FF2B5EF4-FFF2-40B4-BE49-F238E27FC236}">
                <a16:creationId xmlns:a16="http://schemas.microsoft.com/office/drawing/2014/main" id="{608AF7B6-2F80-D84B-8FFA-2FFE4347383A}"/>
              </a:ext>
            </a:extLst>
          </p:cNvPr>
          <p:cNvSpPr>
            <a:spLocks noChangeArrowheads="1"/>
          </p:cNvSpPr>
          <p:nvPr/>
        </p:nvSpPr>
        <p:spPr bwMode="auto">
          <a:xfrm>
            <a:off x="5184776" y="3335338"/>
            <a:ext cx="265113"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815" name="Oval 175">
            <a:extLst>
              <a:ext uri="{FF2B5EF4-FFF2-40B4-BE49-F238E27FC236}">
                <a16:creationId xmlns:a16="http://schemas.microsoft.com/office/drawing/2014/main" id="{2272DA0B-ACFD-924F-A3A4-51489B30009C}"/>
              </a:ext>
            </a:extLst>
          </p:cNvPr>
          <p:cNvSpPr>
            <a:spLocks noChangeArrowheads="1"/>
          </p:cNvSpPr>
          <p:nvPr/>
        </p:nvSpPr>
        <p:spPr bwMode="auto">
          <a:xfrm>
            <a:off x="5715001" y="3335338"/>
            <a:ext cx="265113"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solidFill>
                <a:srgbClr val="007148"/>
              </a:solidFill>
              <a:latin typeface="Arial" panose="020B0604020202020204" pitchFamily="34" charset="0"/>
              <a:ea typeface="PMingLiU" panose="02020500000000000000" pitchFamily="18" charset="-120"/>
            </a:endParaRPr>
          </a:p>
        </p:txBody>
      </p:sp>
      <p:sp>
        <p:nvSpPr>
          <p:cNvPr id="324816" name="Oval 177">
            <a:extLst>
              <a:ext uri="{FF2B5EF4-FFF2-40B4-BE49-F238E27FC236}">
                <a16:creationId xmlns:a16="http://schemas.microsoft.com/office/drawing/2014/main" id="{0728A4DB-656C-2343-934E-B735E4F10EAE}"/>
              </a:ext>
            </a:extLst>
          </p:cNvPr>
          <p:cNvSpPr>
            <a:spLocks noChangeArrowheads="1"/>
          </p:cNvSpPr>
          <p:nvPr/>
        </p:nvSpPr>
        <p:spPr bwMode="auto">
          <a:xfrm>
            <a:off x="6245226" y="3335338"/>
            <a:ext cx="265113"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817" name="Oval 185">
            <a:extLst>
              <a:ext uri="{FF2B5EF4-FFF2-40B4-BE49-F238E27FC236}">
                <a16:creationId xmlns:a16="http://schemas.microsoft.com/office/drawing/2014/main" id="{FC47BDE9-C3DE-8F45-BBB7-87EAB00B020B}"/>
              </a:ext>
            </a:extLst>
          </p:cNvPr>
          <p:cNvSpPr>
            <a:spLocks noChangeArrowheads="1"/>
          </p:cNvSpPr>
          <p:nvPr/>
        </p:nvSpPr>
        <p:spPr bwMode="auto">
          <a:xfrm>
            <a:off x="5148263" y="2946401"/>
            <a:ext cx="265112" cy="2333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818" name="Oval 186">
            <a:extLst>
              <a:ext uri="{FF2B5EF4-FFF2-40B4-BE49-F238E27FC236}">
                <a16:creationId xmlns:a16="http://schemas.microsoft.com/office/drawing/2014/main" id="{5F5AE441-7A55-CE4B-A835-4D0EBBB00E6B}"/>
              </a:ext>
            </a:extLst>
          </p:cNvPr>
          <p:cNvSpPr>
            <a:spLocks noChangeArrowheads="1"/>
          </p:cNvSpPr>
          <p:nvPr/>
        </p:nvSpPr>
        <p:spPr bwMode="auto">
          <a:xfrm>
            <a:off x="5678488" y="2946401"/>
            <a:ext cx="265112" cy="2333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819" name="Oval 187">
            <a:extLst>
              <a:ext uri="{FF2B5EF4-FFF2-40B4-BE49-F238E27FC236}">
                <a16:creationId xmlns:a16="http://schemas.microsoft.com/office/drawing/2014/main" id="{EE36EE19-BEFC-0A49-8825-EFFBC7502679}"/>
              </a:ext>
            </a:extLst>
          </p:cNvPr>
          <p:cNvSpPr>
            <a:spLocks noChangeArrowheads="1"/>
          </p:cNvSpPr>
          <p:nvPr/>
        </p:nvSpPr>
        <p:spPr bwMode="auto">
          <a:xfrm>
            <a:off x="6208713" y="2633664"/>
            <a:ext cx="265112" cy="15557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820" name="Oval 189">
            <a:extLst>
              <a:ext uri="{FF2B5EF4-FFF2-40B4-BE49-F238E27FC236}">
                <a16:creationId xmlns:a16="http://schemas.microsoft.com/office/drawing/2014/main" id="{FDCDDEE7-BDC1-0245-87D8-1A9A6C333929}"/>
              </a:ext>
            </a:extLst>
          </p:cNvPr>
          <p:cNvSpPr>
            <a:spLocks noChangeArrowheads="1"/>
          </p:cNvSpPr>
          <p:nvPr/>
        </p:nvSpPr>
        <p:spPr bwMode="auto">
          <a:xfrm>
            <a:off x="6208713" y="2946401"/>
            <a:ext cx="265112" cy="233363"/>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821" name="Oval 190">
            <a:extLst>
              <a:ext uri="{FF2B5EF4-FFF2-40B4-BE49-F238E27FC236}">
                <a16:creationId xmlns:a16="http://schemas.microsoft.com/office/drawing/2014/main" id="{E54A5BE7-D347-FF4B-B7C0-E8B51DFED8BD}"/>
              </a:ext>
            </a:extLst>
          </p:cNvPr>
          <p:cNvSpPr>
            <a:spLocks noChangeArrowheads="1"/>
          </p:cNvSpPr>
          <p:nvPr/>
        </p:nvSpPr>
        <p:spPr bwMode="auto">
          <a:xfrm>
            <a:off x="5678489" y="2633664"/>
            <a:ext cx="200025" cy="15557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324822" name="Freeform 191">
            <a:extLst>
              <a:ext uri="{FF2B5EF4-FFF2-40B4-BE49-F238E27FC236}">
                <a16:creationId xmlns:a16="http://schemas.microsoft.com/office/drawing/2014/main" id="{5AC3E2A9-FDA8-854F-BFED-5593B2AB7F49}"/>
              </a:ext>
            </a:extLst>
          </p:cNvPr>
          <p:cNvSpPr>
            <a:spLocks/>
          </p:cNvSpPr>
          <p:nvPr/>
        </p:nvSpPr>
        <p:spPr bwMode="auto">
          <a:xfrm>
            <a:off x="5583239" y="2398714"/>
            <a:ext cx="560387" cy="230187"/>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7B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23" name="Freeform 192">
            <a:extLst>
              <a:ext uri="{FF2B5EF4-FFF2-40B4-BE49-F238E27FC236}">
                <a16:creationId xmlns:a16="http://schemas.microsoft.com/office/drawing/2014/main" id="{0CB99199-9068-B84D-903E-D81898172351}"/>
              </a:ext>
            </a:extLst>
          </p:cNvPr>
          <p:cNvSpPr>
            <a:spLocks/>
          </p:cNvSpPr>
          <p:nvPr/>
        </p:nvSpPr>
        <p:spPr bwMode="auto">
          <a:xfrm>
            <a:off x="6113464" y="2398714"/>
            <a:ext cx="560387" cy="230187"/>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24" name="Freeform 193">
            <a:extLst>
              <a:ext uri="{FF2B5EF4-FFF2-40B4-BE49-F238E27FC236}">
                <a16:creationId xmlns:a16="http://schemas.microsoft.com/office/drawing/2014/main" id="{78EFC514-4737-994C-9198-B2062E639523}"/>
              </a:ext>
            </a:extLst>
          </p:cNvPr>
          <p:cNvSpPr>
            <a:spLocks/>
          </p:cNvSpPr>
          <p:nvPr/>
        </p:nvSpPr>
        <p:spPr bwMode="auto">
          <a:xfrm>
            <a:off x="5613400" y="2165351"/>
            <a:ext cx="558800" cy="150813"/>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25" name="Freeform 194">
            <a:extLst>
              <a:ext uri="{FF2B5EF4-FFF2-40B4-BE49-F238E27FC236}">
                <a16:creationId xmlns:a16="http://schemas.microsoft.com/office/drawing/2014/main" id="{9267DEB9-73C6-1749-BE75-CB7F454524BC}"/>
              </a:ext>
            </a:extLst>
          </p:cNvPr>
          <p:cNvSpPr>
            <a:spLocks/>
          </p:cNvSpPr>
          <p:nvPr/>
        </p:nvSpPr>
        <p:spPr bwMode="auto">
          <a:xfrm>
            <a:off x="6143625" y="2165351"/>
            <a:ext cx="558800" cy="150813"/>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26" name="Freeform 195">
            <a:extLst>
              <a:ext uri="{FF2B5EF4-FFF2-40B4-BE49-F238E27FC236}">
                <a16:creationId xmlns:a16="http://schemas.microsoft.com/office/drawing/2014/main" id="{A19DF89E-BFF0-E143-AA33-8A785E8E83E0}"/>
              </a:ext>
            </a:extLst>
          </p:cNvPr>
          <p:cNvSpPr>
            <a:spLocks/>
          </p:cNvSpPr>
          <p:nvPr/>
        </p:nvSpPr>
        <p:spPr bwMode="auto">
          <a:xfrm>
            <a:off x="5083175" y="2165351"/>
            <a:ext cx="558800" cy="150813"/>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324827" name="Freeform 196">
            <a:extLst>
              <a:ext uri="{FF2B5EF4-FFF2-40B4-BE49-F238E27FC236}">
                <a16:creationId xmlns:a16="http://schemas.microsoft.com/office/drawing/2014/main" id="{529AA717-2B66-214E-B7C6-358DEB828C0C}"/>
              </a:ext>
            </a:extLst>
          </p:cNvPr>
          <p:cNvSpPr>
            <a:spLocks/>
          </p:cNvSpPr>
          <p:nvPr/>
        </p:nvSpPr>
        <p:spPr bwMode="auto">
          <a:xfrm>
            <a:off x="6208714" y="2085976"/>
            <a:ext cx="465137" cy="7937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28" name="Freeform 197">
            <a:extLst>
              <a:ext uri="{FF2B5EF4-FFF2-40B4-BE49-F238E27FC236}">
                <a16:creationId xmlns:a16="http://schemas.microsoft.com/office/drawing/2014/main" id="{AC57360E-D81E-B14F-BB74-756E8D07C092}"/>
              </a:ext>
            </a:extLst>
          </p:cNvPr>
          <p:cNvSpPr>
            <a:spLocks/>
          </p:cNvSpPr>
          <p:nvPr/>
        </p:nvSpPr>
        <p:spPr bwMode="auto">
          <a:xfrm>
            <a:off x="5649913" y="2085976"/>
            <a:ext cx="558800" cy="7937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29" name="Freeform 198">
            <a:extLst>
              <a:ext uri="{FF2B5EF4-FFF2-40B4-BE49-F238E27FC236}">
                <a16:creationId xmlns:a16="http://schemas.microsoft.com/office/drawing/2014/main" id="{1B8FD545-1CA3-9549-946A-48B092978B54}"/>
              </a:ext>
            </a:extLst>
          </p:cNvPr>
          <p:cNvSpPr>
            <a:spLocks/>
          </p:cNvSpPr>
          <p:nvPr/>
        </p:nvSpPr>
        <p:spPr bwMode="auto">
          <a:xfrm>
            <a:off x="5119688" y="2085976"/>
            <a:ext cx="558800" cy="7937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0" name="Freeform 199">
            <a:extLst>
              <a:ext uri="{FF2B5EF4-FFF2-40B4-BE49-F238E27FC236}">
                <a16:creationId xmlns:a16="http://schemas.microsoft.com/office/drawing/2014/main" id="{E76B05C5-B0E6-6048-A2E4-CB04106FD960}"/>
              </a:ext>
            </a:extLst>
          </p:cNvPr>
          <p:cNvSpPr>
            <a:spLocks/>
          </p:cNvSpPr>
          <p:nvPr/>
        </p:nvSpPr>
        <p:spPr bwMode="auto">
          <a:xfrm rot="21314182">
            <a:off x="6208714" y="2009775"/>
            <a:ext cx="465137" cy="762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1" name="Freeform 200">
            <a:extLst>
              <a:ext uri="{FF2B5EF4-FFF2-40B4-BE49-F238E27FC236}">
                <a16:creationId xmlns:a16="http://schemas.microsoft.com/office/drawing/2014/main" id="{66AD7034-6D4D-214F-BEFA-36A152424E09}"/>
              </a:ext>
            </a:extLst>
          </p:cNvPr>
          <p:cNvSpPr>
            <a:spLocks/>
          </p:cNvSpPr>
          <p:nvPr/>
        </p:nvSpPr>
        <p:spPr bwMode="auto">
          <a:xfrm rot="20892271">
            <a:off x="5678489" y="2009775"/>
            <a:ext cx="465137" cy="762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2" name="Freeform 201">
            <a:extLst>
              <a:ext uri="{FF2B5EF4-FFF2-40B4-BE49-F238E27FC236}">
                <a16:creationId xmlns:a16="http://schemas.microsoft.com/office/drawing/2014/main" id="{E372B7BF-13B3-5F4D-905B-CDA65F04960F}"/>
              </a:ext>
            </a:extLst>
          </p:cNvPr>
          <p:cNvSpPr>
            <a:spLocks/>
          </p:cNvSpPr>
          <p:nvPr/>
        </p:nvSpPr>
        <p:spPr bwMode="auto">
          <a:xfrm>
            <a:off x="5148264" y="2009775"/>
            <a:ext cx="530225" cy="762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3" name="Freeform 202">
            <a:extLst>
              <a:ext uri="{FF2B5EF4-FFF2-40B4-BE49-F238E27FC236}">
                <a16:creationId xmlns:a16="http://schemas.microsoft.com/office/drawing/2014/main" id="{AD902861-5B13-0E4F-9789-3C20D01D6846}"/>
              </a:ext>
            </a:extLst>
          </p:cNvPr>
          <p:cNvSpPr>
            <a:spLocks/>
          </p:cNvSpPr>
          <p:nvPr/>
        </p:nvSpPr>
        <p:spPr bwMode="auto">
          <a:xfrm rot="21316605">
            <a:off x="5148264" y="1931989"/>
            <a:ext cx="530225" cy="77787"/>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4" name="Freeform 203">
            <a:extLst>
              <a:ext uri="{FF2B5EF4-FFF2-40B4-BE49-F238E27FC236}">
                <a16:creationId xmlns:a16="http://schemas.microsoft.com/office/drawing/2014/main" id="{1B3C7B99-7703-D443-85F1-704A0FF92A80}"/>
              </a:ext>
            </a:extLst>
          </p:cNvPr>
          <p:cNvSpPr>
            <a:spLocks/>
          </p:cNvSpPr>
          <p:nvPr/>
        </p:nvSpPr>
        <p:spPr bwMode="auto">
          <a:xfrm rot="842174">
            <a:off x="5148264" y="1776413"/>
            <a:ext cx="530225" cy="762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5" name="Freeform 204">
            <a:extLst>
              <a:ext uri="{FF2B5EF4-FFF2-40B4-BE49-F238E27FC236}">
                <a16:creationId xmlns:a16="http://schemas.microsoft.com/office/drawing/2014/main" id="{08ED1256-0EF9-0A45-9422-FB091E2255A9}"/>
              </a:ext>
            </a:extLst>
          </p:cNvPr>
          <p:cNvSpPr>
            <a:spLocks/>
          </p:cNvSpPr>
          <p:nvPr/>
        </p:nvSpPr>
        <p:spPr bwMode="auto">
          <a:xfrm rot="285818">
            <a:off x="6143626" y="1931989"/>
            <a:ext cx="530225" cy="77787"/>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6" name="Freeform 205">
            <a:extLst>
              <a:ext uri="{FF2B5EF4-FFF2-40B4-BE49-F238E27FC236}">
                <a16:creationId xmlns:a16="http://schemas.microsoft.com/office/drawing/2014/main" id="{9C7A2146-15FE-E649-AD2D-9B82A6A87DB9}"/>
              </a:ext>
            </a:extLst>
          </p:cNvPr>
          <p:cNvSpPr>
            <a:spLocks/>
          </p:cNvSpPr>
          <p:nvPr/>
        </p:nvSpPr>
        <p:spPr bwMode="auto">
          <a:xfrm rot="21316605">
            <a:off x="5613401" y="1852614"/>
            <a:ext cx="530225" cy="7937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7" name="Freeform 206">
            <a:extLst>
              <a:ext uri="{FF2B5EF4-FFF2-40B4-BE49-F238E27FC236}">
                <a16:creationId xmlns:a16="http://schemas.microsoft.com/office/drawing/2014/main" id="{761F1B89-C973-3E4F-BDA9-B07758DE5253}"/>
              </a:ext>
            </a:extLst>
          </p:cNvPr>
          <p:cNvSpPr>
            <a:spLocks/>
          </p:cNvSpPr>
          <p:nvPr/>
        </p:nvSpPr>
        <p:spPr bwMode="auto">
          <a:xfrm rot="285818">
            <a:off x="5678489" y="1776413"/>
            <a:ext cx="530225" cy="762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8" name="Freeform 207">
            <a:extLst>
              <a:ext uri="{FF2B5EF4-FFF2-40B4-BE49-F238E27FC236}">
                <a16:creationId xmlns:a16="http://schemas.microsoft.com/office/drawing/2014/main" id="{C088B321-089C-A34E-9B2A-67A56BAC9A87}"/>
              </a:ext>
            </a:extLst>
          </p:cNvPr>
          <p:cNvSpPr>
            <a:spLocks/>
          </p:cNvSpPr>
          <p:nvPr/>
        </p:nvSpPr>
        <p:spPr bwMode="auto">
          <a:xfrm rot="21316605">
            <a:off x="6143626" y="1852614"/>
            <a:ext cx="530225" cy="79375"/>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839" name="Freeform 208">
            <a:extLst>
              <a:ext uri="{FF2B5EF4-FFF2-40B4-BE49-F238E27FC236}">
                <a16:creationId xmlns:a16="http://schemas.microsoft.com/office/drawing/2014/main" id="{4975C536-534E-284F-B974-6AA5970FD662}"/>
              </a:ext>
            </a:extLst>
          </p:cNvPr>
          <p:cNvSpPr>
            <a:spLocks/>
          </p:cNvSpPr>
          <p:nvPr/>
        </p:nvSpPr>
        <p:spPr bwMode="auto">
          <a:xfrm rot="21316605">
            <a:off x="5546726" y="1619250"/>
            <a:ext cx="530225" cy="77788"/>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2" name="Group 232">
            <a:extLst>
              <a:ext uri="{FF2B5EF4-FFF2-40B4-BE49-F238E27FC236}">
                <a16:creationId xmlns:a16="http://schemas.microsoft.com/office/drawing/2014/main" id="{7B354832-F5E8-8241-9528-99305A2E9895}"/>
              </a:ext>
            </a:extLst>
          </p:cNvPr>
          <p:cNvGrpSpPr>
            <a:grpSpLocks/>
          </p:cNvGrpSpPr>
          <p:nvPr/>
        </p:nvGrpSpPr>
        <p:grpSpPr bwMode="auto">
          <a:xfrm>
            <a:off x="5214939" y="2427288"/>
            <a:ext cx="795337" cy="171450"/>
            <a:chOff x="2325" y="1529"/>
            <a:chExt cx="501" cy="108"/>
          </a:xfrm>
        </p:grpSpPr>
        <p:sp>
          <p:nvSpPr>
            <p:cNvPr id="52595" name="Oval 209">
              <a:extLst>
                <a:ext uri="{FF2B5EF4-FFF2-40B4-BE49-F238E27FC236}">
                  <a16:creationId xmlns:a16="http://schemas.microsoft.com/office/drawing/2014/main" id="{8DA73044-7D9A-9644-8727-704CDBF2CEFC}"/>
                </a:ext>
              </a:extLst>
            </p:cNvPr>
            <p:cNvSpPr>
              <a:spLocks noChangeArrowheads="1"/>
            </p:cNvSpPr>
            <p:nvPr/>
          </p:nvSpPr>
          <p:spPr bwMode="auto">
            <a:xfrm>
              <a:off x="2325" y="1566"/>
              <a:ext cx="101" cy="71"/>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52596" name="Oval 210">
              <a:extLst>
                <a:ext uri="{FF2B5EF4-FFF2-40B4-BE49-F238E27FC236}">
                  <a16:creationId xmlns:a16="http://schemas.microsoft.com/office/drawing/2014/main" id="{7BE46039-6F21-284E-B95C-0F31C95CC1AF}"/>
                </a:ext>
              </a:extLst>
            </p:cNvPr>
            <p:cNvSpPr>
              <a:spLocks noChangeArrowheads="1"/>
            </p:cNvSpPr>
            <p:nvPr/>
          </p:nvSpPr>
          <p:spPr bwMode="auto">
            <a:xfrm>
              <a:off x="2659" y="1529"/>
              <a:ext cx="167" cy="81"/>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grpSp>
      <p:sp>
        <p:nvSpPr>
          <p:cNvPr id="1732843" name="Oval 211">
            <a:extLst>
              <a:ext uri="{FF2B5EF4-FFF2-40B4-BE49-F238E27FC236}">
                <a16:creationId xmlns:a16="http://schemas.microsoft.com/office/drawing/2014/main" id="{FFB790EB-955A-7C4C-998A-103CAB1142B4}"/>
              </a:ext>
            </a:extLst>
          </p:cNvPr>
          <p:cNvSpPr>
            <a:spLocks noChangeArrowheads="1"/>
          </p:cNvSpPr>
          <p:nvPr/>
        </p:nvSpPr>
        <p:spPr bwMode="auto">
          <a:xfrm>
            <a:off x="6208713" y="2427289"/>
            <a:ext cx="265112" cy="128587"/>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zh-TW" altLang="en-GB" sz="1800">
              <a:solidFill>
                <a:srgbClr val="007148"/>
              </a:solidFill>
              <a:latin typeface="Arial" panose="020B0604020202020204" pitchFamily="34" charset="0"/>
              <a:ea typeface="PMingLiU" panose="02020500000000000000" pitchFamily="18" charset="-120"/>
              <a:sym typeface="Symbol" pitchFamily="2" charset="2"/>
            </a:endParaRPr>
          </a:p>
        </p:txBody>
      </p:sp>
      <p:sp>
        <p:nvSpPr>
          <p:cNvPr id="52457" name="Freeform 235">
            <a:extLst>
              <a:ext uri="{FF2B5EF4-FFF2-40B4-BE49-F238E27FC236}">
                <a16:creationId xmlns:a16="http://schemas.microsoft.com/office/drawing/2014/main" id="{51742692-9861-E042-A61B-29D56EC9CA21}"/>
              </a:ext>
            </a:extLst>
          </p:cNvPr>
          <p:cNvSpPr>
            <a:spLocks/>
          </p:cNvSpPr>
          <p:nvPr/>
        </p:nvSpPr>
        <p:spPr bwMode="auto">
          <a:xfrm>
            <a:off x="4094163" y="2282825"/>
            <a:ext cx="1397000" cy="3232150"/>
          </a:xfrm>
          <a:custGeom>
            <a:avLst/>
            <a:gdLst>
              <a:gd name="T0" fmla="*/ 2147483646 w 696"/>
              <a:gd name="T1" fmla="*/ 2147483646 h 2036"/>
              <a:gd name="T2" fmla="*/ 2147483646 w 696"/>
              <a:gd name="T3" fmla="*/ 2147483646 h 2036"/>
              <a:gd name="T4" fmla="*/ 2147483646 w 696"/>
              <a:gd name="T5" fmla="*/ 2147483646 h 2036"/>
              <a:gd name="T6" fmla="*/ 2147483646 w 696"/>
              <a:gd name="T7" fmla="*/ 2147483646 h 2036"/>
              <a:gd name="T8" fmla="*/ 2147483646 w 696"/>
              <a:gd name="T9" fmla="*/ 2147483646 h 2036"/>
              <a:gd name="T10" fmla="*/ 2147483646 w 696"/>
              <a:gd name="T11" fmla="*/ 2147483646 h 2036"/>
              <a:gd name="T12" fmla="*/ 2147483646 w 696"/>
              <a:gd name="T13" fmla="*/ 2147483646 h 2036"/>
              <a:gd name="T14" fmla="*/ 2147483646 w 696"/>
              <a:gd name="T15" fmla="*/ 2147483646 h 2036"/>
              <a:gd name="T16" fmla="*/ 2147483646 w 696"/>
              <a:gd name="T17" fmla="*/ 2147483646 h 2036"/>
              <a:gd name="T18" fmla="*/ 2147483646 w 696"/>
              <a:gd name="T19" fmla="*/ 2147483646 h 2036"/>
              <a:gd name="T20" fmla="*/ 2147483646 w 696"/>
              <a:gd name="T21" fmla="*/ 2147483646 h 2036"/>
              <a:gd name="T22" fmla="*/ 2147483646 w 696"/>
              <a:gd name="T23" fmla="*/ 2147483646 h 2036"/>
              <a:gd name="T24" fmla="*/ 2147483646 w 696"/>
              <a:gd name="T25" fmla="*/ 2147483646 h 2036"/>
              <a:gd name="T26" fmla="*/ 2147483646 w 696"/>
              <a:gd name="T27" fmla="*/ 2147483646 h 2036"/>
              <a:gd name="T28" fmla="*/ 2147483646 w 696"/>
              <a:gd name="T29" fmla="*/ 2147483646 h 2036"/>
              <a:gd name="T30" fmla="*/ 2147483646 w 696"/>
              <a:gd name="T31" fmla="*/ 2147483646 h 2036"/>
              <a:gd name="T32" fmla="*/ 2147483646 w 696"/>
              <a:gd name="T33" fmla="*/ 2147483646 h 2036"/>
              <a:gd name="T34" fmla="*/ 2147483646 w 696"/>
              <a:gd name="T35" fmla="*/ 2147483646 h 2036"/>
              <a:gd name="T36" fmla="*/ 2147483646 w 696"/>
              <a:gd name="T37" fmla="*/ 2147483646 h 2036"/>
              <a:gd name="T38" fmla="*/ 2147483646 w 696"/>
              <a:gd name="T39" fmla="*/ 0 h 2036"/>
              <a:gd name="T40" fmla="*/ 0 w 696"/>
              <a:gd name="T41" fmla="*/ 2147483646 h 2036"/>
              <a:gd name="T42" fmla="*/ 2147483646 w 696"/>
              <a:gd name="T43" fmla="*/ 2147483646 h 2036"/>
              <a:gd name="T44" fmla="*/ 2147483646 w 696"/>
              <a:gd name="T45" fmla="*/ 2147483646 h 20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2036"/>
              <a:gd name="T71" fmla="*/ 696 w 696"/>
              <a:gd name="T72" fmla="*/ 2036 h 20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2036">
                <a:moveTo>
                  <a:pt x="24" y="164"/>
                </a:moveTo>
                <a:lnTo>
                  <a:pt x="44" y="356"/>
                </a:lnTo>
                <a:lnTo>
                  <a:pt x="56" y="484"/>
                </a:lnTo>
                <a:lnTo>
                  <a:pt x="52" y="696"/>
                </a:lnTo>
                <a:lnTo>
                  <a:pt x="100" y="1028"/>
                </a:lnTo>
                <a:lnTo>
                  <a:pt x="88" y="1188"/>
                </a:lnTo>
                <a:lnTo>
                  <a:pt x="104" y="1252"/>
                </a:lnTo>
                <a:lnTo>
                  <a:pt x="152" y="1404"/>
                </a:lnTo>
                <a:lnTo>
                  <a:pt x="304" y="1556"/>
                </a:lnTo>
                <a:lnTo>
                  <a:pt x="456" y="1844"/>
                </a:lnTo>
                <a:lnTo>
                  <a:pt x="696" y="2036"/>
                </a:lnTo>
                <a:lnTo>
                  <a:pt x="552" y="1796"/>
                </a:lnTo>
                <a:lnTo>
                  <a:pt x="456" y="1604"/>
                </a:lnTo>
                <a:lnTo>
                  <a:pt x="408" y="1412"/>
                </a:lnTo>
                <a:lnTo>
                  <a:pt x="308" y="1216"/>
                </a:lnTo>
                <a:lnTo>
                  <a:pt x="288" y="940"/>
                </a:lnTo>
                <a:lnTo>
                  <a:pt x="208" y="716"/>
                </a:lnTo>
                <a:lnTo>
                  <a:pt x="236" y="452"/>
                </a:lnTo>
                <a:lnTo>
                  <a:pt x="168" y="212"/>
                </a:lnTo>
                <a:lnTo>
                  <a:pt x="132" y="0"/>
                </a:lnTo>
                <a:lnTo>
                  <a:pt x="0" y="4"/>
                </a:lnTo>
                <a:lnTo>
                  <a:pt x="12" y="140"/>
                </a:lnTo>
                <a:lnTo>
                  <a:pt x="24" y="1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pic>
        <p:nvPicPr>
          <p:cNvPr id="324844" name="Picture 236" descr="hpv_virus">
            <a:extLst>
              <a:ext uri="{FF2B5EF4-FFF2-40B4-BE49-F238E27FC236}">
                <a16:creationId xmlns:a16="http://schemas.microsoft.com/office/drawing/2014/main" id="{E3ADE8BB-66C3-564F-BADF-D42D8040A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488" y="1851025"/>
            <a:ext cx="323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845" name="Picture 237" descr="hpv_virus">
            <a:extLst>
              <a:ext uri="{FF2B5EF4-FFF2-40B4-BE49-F238E27FC236}">
                <a16:creationId xmlns:a16="http://schemas.microsoft.com/office/drawing/2014/main" id="{FAFF23A9-2BDF-834C-BB6F-E9C054ABE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275" y="1912938"/>
            <a:ext cx="306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846" name="Picture 238" descr="hpv_virus">
            <a:extLst>
              <a:ext uri="{FF2B5EF4-FFF2-40B4-BE49-F238E27FC236}">
                <a16:creationId xmlns:a16="http://schemas.microsoft.com/office/drawing/2014/main" id="{D5F9BD14-E779-D549-9E85-CE3D56659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1854200"/>
            <a:ext cx="306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847" name="Picture 239" descr="hpv_virus">
            <a:extLst>
              <a:ext uri="{FF2B5EF4-FFF2-40B4-BE49-F238E27FC236}">
                <a16:creationId xmlns:a16="http://schemas.microsoft.com/office/drawing/2014/main" id="{4FD73BE0-05A7-4D4F-B6B7-93BEC1E9A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9" y="1635125"/>
            <a:ext cx="3063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848" name="Text Box 20">
            <a:extLst>
              <a:ext uri="{FF2B5EF4-FFF2-40B4-BE49-F238E27FC236}">
                <a16:creationId xmlns:a16="http://schemas.microsoft.com/office/drawing/2014/main" id="{6E5CEA23-5EB7-7041-A8B5-FF071DB6C701}"/>
              </a:ext>
            </a:extLst>
          </p:cNvPr>
          <p:cNvSpPr txBox="1">
            <a:spLocks noChangeArrowheads="1"/>
          </p:cNvSpPr>
          <p:nvPr/>
        </p:nvSpPr>
        <p:spPr bwMode="auto">
          <a:xfrm>
            <a:off x="8424864" y="4727575"/>
            <a:ext cx="22431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30000"/>
              </a:spcBef>
              <a:buFontTx/>
              <a:buNone/>
            </a:pPr>
            <a:r>
              <a:rPr lang="fr-FR" altLang="fr-FR" sz="1400">
                <a:latin typeface="Arial" panose="020B0604020202020204" pitchFamily="34" charset="0"/>
              </a:rPr>
              <a:t>Le PVH infecte la couche basale de l'épithélium cervical</a:t>
            </a:r>
          </a:p>
        </p:txBody>
      </p:sp>
      <p:sp>
        <p:nvSpPr>
          <p:cNvPr id="324849" name="AutoShape 241">
            <a:extLst>
              <a:ext uri="{FF2B5EF4-FFF2-40B4-BE49-F238E27FC236}">
                <a16:creationId xmlns:a16="http://schemas.microsoft.com/office/drawing/2014/main" id="{90C815E2-003E-CC4A-A03D-5840593E1E61}"/>
              </a:ext>
            </a:extLst>
          </p:cNvPr>
          <p:cNvSpPr>
            <a:spLocks/>
          </p:cNvSpPr>
          <p:nvPr/>
        </p:nvSpPr>
        <p:spPr bwMode="auto">
          <a:xfrm>
            <a:off x="8207375" y="2971800"/>
            <a:ext cx="203200" cy="400050"/>
          </a:xfrm>
          <a:prstGeom prst="rightBracket">
            <a:avLst>
              <a:gd name="adj" fmla="val 16406"/>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324850" name="AutoShape 242">
            <a:extLst>
              <a:ext uri="{FF2B5EF4-FFF2-40B4-BE49-F238E27FC236}">
                <a16:creationId xmlns:a16="http://schemas.microsoft.com/office/drawing/2014/main" id="{4AB0E936-2C05-4F43-B929-F0EFDC433169}"/>
              </a:ext>
            </a:extLst>
          </p:cNvPr>
          <p:cNvSpPr>
            <a:spLocks/>
          </p:cNvSpPr>
          <p:nvPr/>
        </p:nvSpPr>
        <p:spPr bwMode="auto">
          <a:xfrm>
            <a:off x="8201025" y="1927225"/>
            <a:ext cx="203200" cy="400050"/>
          </a:xfrm>
          <a:prstGeom prst="rightBracket">
            <a:avLst>
              <a:gd name="adj" fmla="val 16406"/>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324851" name="AutoShape 243">
            <a:extLst>
              <a:ext uri="{FF2B5EF4-FFF2-40B4-BE49-F238E27FC236}">
                <a16:creationId xmlns:a16="http://schemas.microsoft.com/office/drawing/2014/main" id="{DCF493EF-C065-3F48-BA79-B6B415832901}"/>
              </a:ext>
            </a:extLst>
          </p:cNvPr>
          <p:cNvSpPr>
            <a:spLocks/>
          </p:cNvSpPr>
          <p:nvPr/>
        </p:nvSpPr>
        <p:spPr bwMode="auto">
          <a:xfrm>
            <a:off x="8210550" y="5095875"/>
            <a:ext cx="203200" cy="400050"/>
          </a:xfrm>
          <a:prstGeom prst="rightBracket">
            <a:avLst>
              <a:gd name="adj" fmla="val 16406"/>
            </a:avLst>
          </a:prstGeom>
          <a:noFill/>
          <a:ln w="19050">
            <a:solidFill>
              <a:srgbClr val="422E7D"/>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324852" name="Freeform 150">
            <a:extLst>
              <a:ext uri="{FF2B5EF4-FFF2-40B4-BE49-F238E27FC236}">
                <a16:creationId xmlns:a16="http://schemas.microsoft.com/office/drawing/2014/main" id="{6B3B90F7-1B7C-684D-A70A-9E28599A5193}"/>
              </a:ext>
            </a:extLst>
          </p:cNvPr>
          <p:cNvSpPr>
            <a:spLocks/>
          </p:cNvSpPr>
          <p:nvPr/>
        </p:nvSpPr>
        <p:spPr bwMode="auto">
          <a:xfrm>
            <a:off x="5048250" y="4816475"/>
            <a:ext cx="558800" cy="698500"/>
          </a:xfrm>
          <a:custGeom>
            <a:avLst/>
            <a:gdLst>
              <a:gd name="T0" fmla="*/ 2147483646 w 330"/>
              <a:gd name="T1" fmla="*/ 2147483646 h 429"/>
              <a:gd name="T2" fmla="*/ 2147483646 w 330"/>
              <a:gd name="T3" fmla="*/ 2147483646 h 429"/>
              <a:gd name="T4" fmla="*/ 2147483646 w 330"/>
              <a:gd name="T5" fmla="*/ 2147483646 h 429"/>
              <a:gd name="T6" fmla="*/ 2147483646 w 330"/>
              <a:gd name="T7" fmla="*/ 2147483646 h 429"/>
              <a:gd name="T8" fmla="*/ 2147483646 w 330"/>
              <a:gd name="T9" fmla="*/ 2147483646 h 429"/>
              <a:gd name="T10" fmla="*/ 2147483646 w 330"/>
              <a:gd name="T11" fmla="*/ 2147483646 h 429"/>
              <a:gd name="T12" fmla="*/ 2147483646 w 330"/>
              <a:gd name="T13" fmla="*/ 2147483646 h 429"/>
              <a:gd name="T14" fmla="*/ 0 w 330"/>
              <a:gd name="T15" fmla="*/ 2147483646 h 429"/>
              <a:gd name="T16" fmla="*/ 2147483646 w 330"/>
              <a:gd name="T17" fmla="*/ 2147483646 h 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429"/>
              <a:gd name="T29" fmla="*/ 330 w 330"/>
              <a:gd name="T30" fmla="*/ 429 h 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429">
                <a:moveTo>
                  <a:pt x="14" y="55"/>
                </a:moveTo>
                <a:cubicBezTo>
                  <a:pt x="41" y="46"/>
                  <a:pt x="69" y="36"/>
                  <a:pt x="96" y="27"/>
                </a:cubicBezTo>
                <a:cubicBezTo>
                  <a:pt x="140" y="12"/>
                  <a:pt x="234" y="55"/>
                  <a:pt x="234" y="55"/>
                </a:cubicBezTo>
                <a:cubicBezTo>
                  <a:pt x="330" y="22"/>
                  <a:pt x="307" y="0"/>
                  <a:pt x="330" y="69"/>
                </a:cubicBezTo>
                <a:cubicBezTo>
                  <a:pt x="325" y="156"/>
                  <a:pt x="324" y="243"/>
                  <a:pt x="316" y="329"/>
                </a:cubicBezTo>
                <a:cubicBezTo>
                  <a:pt x="314" y="345"/>
                  <a:pt x="297" y="393"/>
                  <a:pt x="275" y="398"/>
                </a:cubicBezTo>
                <a:cubicBezTo>
                  <a:pt x="226" y="409"/>
                  <a:pt x="174" y="407"/>
                  <a:pt x="124" y="411"/>
                </a:cubicBezTo>
                <a:cubicBezTo>
                  <a:pt x="70" y="429"/>
                  <a:pt x="41" y="424"/>
                  <a:pt x="0" y="384"/>
                </a:cubicBezTo>
                <a:cubicBezTo>
                  <a:pt x="8" y="263"/>
                  <a:pt x="33" y="168"/>
                  <a:pt x="14" y="55"/>
                </a:cubicBezTo>
                <a:close/>
              </a:path>
            </a:pathLst>
          </a:custGeom>
          <a:solidFill>
            <a:srgbClr val="D1B3B3"/>
          </a:solidFill>
          <a:ln w="19050">
            <a:solidFill>
              <a:srgbClr val="87441F"/>
            </a:solidFill>
            <a:round/>
            <a:headEnd/>
            <a:tailEnd/>
          </a:ln>
        </p:spPr>
        <p:txBody>
          <a:bodyPr/>
          <a:lstStyle/>
          <a:p>
            <a:endParaRPr lang="fr-FR"/>
          </a:p>
        </p:txBody>
      </p:sp>
      <p:sp>
        <p:nvSpPr>
          <p:cNvPr id="52467" name="Text Box 80">
            <a:extLst>
              <a:ext uri="{FF2B5EF4-FFF2-40B4-BE49-F238E27FC236}">
                <a16:creationId xmlns:a16="http://schemas.microsoft.com/office/drawing/2014/main" id="{E1B16571-D76E-7545-9331-6B6C0B8D2A8E}"/>
              </a:ext>
            </a:extLst>
          </p:cNvPr>
          <p:cNvSpPr txBox="1">
            <a:spLocks noChangeArrowheads="1"/>
          </p:cNvSpPr>
          <p:nvPr/>
        </p:nvSpPr>
        <p:spPr bwMode="auto">
          <a:xfrm>
            <a:off x="1919288" y="6557964"/>
            <a:ext cx="8748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fr-FR" altLang="fr-FR" sz="1200">
                <a:solidFill>
                  <a:srgbClr val="000000"/>
                </a:solidFill>
                <a:latin typeface="Arial" panose="020B0604020202020204" pitchFamily="34" charset="0"/>
              </a:rPr>
              <a:t>Adaptation de Frazer IH. </a:t>
            </a:r>
            <a:r>
              <a:rPr lang="fr-FR" altLang="fr-FR" sz="1200" i="1">
                <a:solidFill>
                  <a:srgbClr val="000000"/>
                </a:solidFill>
                <a:latin typeface="Arial" panose="020B0604020202020204" pitchFamily="34" charset="0"/>
              </a:rPr>
              <a:t>Nat Rev Immunol</a:t>
            </a:r>
            <a:r>
              <a:rPr lang="fr-FR" altLang="fr-FR" sz="1200">
                <a:solidFill>
                  <a:srgbClr val="000000"/>
                </a:solidFill>
                <a:latin typeface="Arial" panose="020B0604020202020204" pitchFamily="34" charset="0"/>
              </a:rPr>
              <a:t> 2004; </a:t>
            </a:r>
            <a:r>
              <a:rPr lang="fr-FR" altLang="fr-FR" sz="1200" b="1">
                <a:solidFill>
                  <a:srgbClr val="000000"/>
                </a:solidFill>
                <a:latin typeface="Arial" panose="020B0604020202020204" pitchFamily="34" charset="0"/>
              </a:rPr>
              <a:t>4:</a:t>
            </a:r>
            <a:r>
              <a:rPr lang="fr-FR" altLang="fr-FR" sz="1200">
                <a:solidFill>
                  <a:srgbClr val="000000"/>
                </a:solidFill>
                <a:latin typeface="Arial" panose="020B0604020202020204" pitchFamily="34" charset="0"/>
              </a:rPr>
              <a:t>46–54.</a:t>
            </a:r>
          </a:p>
        </p:txBody>
      </p:sp>
      <p:sp>
        <p:nvSpPr>
          <p:cNvPr id="324855" name="Text Box 247">
            <a:extLst>
              <a:ext uri="{FF2B5EF4-FFF2-40B4-BE49-F238E27FC236}">
                <a16:creationId xmlns:a16="http://schemas.microsoft.com/office/drawing/2014/main" id="{F02428DC-C023-504A-86CC-6305BFE676F5}"/>
              </a:ext>
            </a:extLst>
          </p:cNvPr>
          <p:cNvSpPr txBox="1">
            <a:spLocks noChangeArrowheads="1"/>
          </p:cNvSpPr>
          <p:nvPr/>
        </p:nvSpPr>
        <p:spPr bwMode="auto">
          <a:xfrm>
            <a:off x="8472488" y="1703389"/>
            <a:ext cx="21955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fr-FR" altLang="fr-FR" sz="1400">
                <a:latin typeface="Arial" panose="020B0604020202020204" pitchFamily="34" charset="0"/>
              </a:rPr>
              <a:t>Les particules virales s'assemblent et le virus est libéré</a:t>
            </a:r>
          </a:p>
        </p:txBody>
      </p:sp>
      <p:sp>
        <p:nvSpPr>
          <p:cNvPr id="324856" name="Text Box 248">
            <a:extLst>
              <a:ext uri="{FF2B5EF4-FFF2-40B4-BE49-F238E27FC236}">
                <a16:creationId xmlns:a16="http://schemas.microsoft.com/office/drawing/2014/main" id="{85F79C2E-7D63-EA4E-98E9-49A41E817BE5}"/>
              </a:ext>
            </a:extLst>
          </p:cNvPr>
          <p:cNvSpPr txBox="1">
            <a:spLocks noChangeArrowheads="1"/>
          </p:cNvSpPr>
          <p:nvPr/>
        </p:nvSpPr>
        <p:spPr bwMode="auto">
          <a:xfrm>
            <a:off x="8472488" y="2762250"/>
            <a:ext cx="2195512" cy="14927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30000"/>
              </a:spcBef>
              <a:buFontTx/>
              <a:buNone/>
            </a:pPr>
            <a:r>
              <a:rPr lang="fr-FR" altLang="fr-FR" sz="1400">
                <a:latin typeface="Arial" panose="020B0604020202020204" pitchFamily="34" charset="0"/>
              </a:rPr>
              <a:t>Il utilise alors la cellule hôte pour répliquer l'ADN viral et exprimer les protéines encodées de façon virale</a:t>
            </a:r>
          </a:p>
          <a:p>
            <a:pPr eaLnBrk="1" hangingPunct="1">
              <a:spcBef>
                <a:spcPct val="50000"/>
              </a:spcBef>
              <a:buFontTx/>
              <a:buNone/>
            </a:pPr>
            <a:endParaRPr lang="en-US" altLang="fr-FR" sz="1400">
              <a:latin typeface="Arial" panose="020B0604020202020204" pitchFamily="34" charset="0"/>
            </a:endParaRPr>
          </a:p>
        </p:txBody>
      </p:sp>
      <p:sp>
        <p:nvSpPr>
          <p:cNvPr id="324857" name="Oval 143">
            <a:extLst>
              <a:ext uri="{FF2B5EF4-FFF2-40B4-BE49-F238E27FC236}">
                <a16:creationId xmlns:a16="http://schemas.microsoft.com/office/drawing/2014/main" id="{B9C9305C-FC2F-9645-B8F3-88A322BBBF8F}"/>
              </a:ext>
            </a:extLst>
          </p:cNvPr>
          <p:cNvSpPr>
            <a:spLocks noChangeArrowheads="1"/>
          </p:cNvSpPr>
          <p:nvPr/>
        </p:nvSpPr>
        <p:spPr bwMode="auto">
          <a:xfrm>
            <a:off x="6199188" y="5067300"/>
            <a:ext cx="265112"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858" name="Oval 146">
            <a:extLst>
              <a:ext uri="{FF2B5EF4-FFF2-40B4-BE49-F238E27FC236}">
                <a16:creationId xmlns:a16="http://schemas.microsoft.com/office/drawing/2014/main" id="{545BB947-958C-9D42-BF8F-075832767DD0}"/>
              </a:ext>
            </a:extLst>
          </p:cNvPr>
          <p:cNvSpPr>
            <a:spLocks noChangeArrowheads="1"/>
          </p:cNvSpPr>
          <p:nvPr/>
        </p:nvSpPr>
        <p:spPr bwMode="auto">
          <a:xfrm>
            <a:off x="5668963" y="5145088"/>
            <a:ext cx="265112" cy="234950"/>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sp>
        <p:nvSpPr>
          <p:cNvPr id="324859" name="Oval 155">
            <a:extLst>
              <a:ext uri="{FF2B5EF4-FFF2-40B4-BE49-F238E27FC236}">
                <a16:creationId xmlns:a16="http://schemas.microsoft.com/office/drawing/2014/main" id="{CE3E2782-866E-0342-89A0-6C9F188343AE}"/>
              </a:ext>
            </a:extLst>
          </p:cNvPr>
          <p:cNvSpPr>
            <a:spLocks noChangeArrowheads="1"/>
          </p:cNvSpPr>
          <p:nvPr/>
        </p:nvSpPr>
        <p:spPr bwMode="auto">
          <a:xfrm>
            <a:off x="5159376" y="5019676"/>
            <a:ext cx="288925" cy="282575"/>
          </a:xfrm>
          <a:prstGeom prst="ellipse">
            <a:avLst/>
          </a:prstGeom>
          <a:solidFill>
            <a:srgbClr val="B17E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GB" altLang="zh-TW" sz="1800">
              <a:latin typeface="Arial" panose="020B0604020202020204" pitchFamily="34" charset="0"/>
              <a:ea typeface="PMingLiU" panose="02020500000000000000" pitchFamily="18" charset="-120"/>
            </a:endParaRPr>
          </a:p>
        </p:txBody>
      </p:sp>
      <p:grpSp>
        <p:nvGrpSpPr>
          <p:cNvPr id="3" name="Group 252">
            <a:extLst>
              <a:ext uri="{FF2B5EF4-FFF2-40B4-BE49-F238E27FC236}">
                <a16:creationId xmlns:a16="http://schemas.microsoft.com/office/drawing/2014/main" id="{E38ECCAB-70FC-2446-A255-6991AF56E246}"/>
              </a:ext>
            </a:extLst>
          </p:cNvPr>
          <p:cNvGrpSpPr>
            <a:grpSpLocks/>
          </p:cNvGrpSpPr>
          <p:nvPr/>
        </p:nvGrpSpPr>
        <p:grpSpPr bwMode="auto">
          <a:xfrm>
            <a:off x="5181601" y="4438650"/>
            <a:ext cx="233363" cy="215900"/>
            <a:chOff x="2306" y="3316"/>
            <a:chExt cx="147" cy="136"/>
          </a:xfrm>
        </p:grpSpPr>
        <p:sp>
          <p:nvSpPr>
            <p:cNvPr id="52590" name="Oval 253">
              <a:extLst>
                <a:ext uri="{FF2B5EF4-FFF2-40B4-BE49-F238E27FC236}">
                  <a16:creationId xmlns:a16="http://schemas.microsoft.com/office/drawing/2014/main" id="{FEF24904-BE78-6F46-9D6B-A7B8634DE1F7}"/>
                </a:ext>
              </a:extLst>
            </p:cNvPr>
            <p:cNvSpPr>
              <a:spLocks noChangeArrowheads="1"/>
            </p:cNvSpPr>
            <p:nvPr/>
          </p:nvSpPr>
          <p:spPr bwMode="auto">
            <a:xfrm>
              <a:off x="2350" y="3316"/>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91" name="Oval 254">
              <a:extLst>
                <a:ext uri="{FF2B5EF4-FFF2-40B4-BE49-F238E27FC236}">
                  <a16:creationId xmlns:a16="http://schemas.microsoft.com/office/drawing/2014/main" id="{6D94D140-A01A-E045-BA08-2099766C022D}"/>
                </a:ext>
              </a:extLst>
            </p:cNvPr>
            <p:cNvSpPr>
              <a:spLocks noChangeArrowheads="1"/>
            </p:cNvSpPr>
            <p:nvPr/>
          </p:nvSpPr>
          <p:spPr bwMode="auto">
            <a:xfrm>
              <a:off x="2306" y="3359"/>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92" name="Oval 255">
              <a:extLst>
                <a:ext uri="{FF2B5EF4-FFF2-40B4-BE49-F238E27FC236}">
                  <a16:creationId xmlns:a16="http://schemas.microsoft.com/office/drawing/2014/main" id="{CB0972AF-CA8E-304E-B9DF-CB6F9ABF90E2}"/>
                </a:ext>
              </a:extLst>
            </p:cNvPr>
            <p:cNvSpPr>
              <a:spLocks noChangeArrowheads="1"/>
            </p:cNvSpPr>
            <p:nvPr/>
          </p:nvSpPr>
          <p:spPr bwMode="auto">
            <a:xfrm>
              <a:off x="2393" y="3401"/>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93" name="Oval 256">
              <a:extLst>
                <a:ext uri="{FF2B5EF4-FFF2-40B4-BE49-F238E27FC236}">
                  <a16:creationId xmlns:a16="http://schemas.microsoft.com/office/drawing/2014/main" id="{98C976CC-AFDA-5643-9BBA-753E6C524686}"/>
                </a:ext>
              </a:extLst>
            </p:cNvPr>
            <p:cNvSpPr>
              <a:spLocks noChangeArrowheads="1"/>
            </p:cNvSpPr>
            <p:nvPr/>
          </p:nvSpPr>
          <p:spPr bwMode="auto">
            <a:xfrm>
              <a:off x="2336" y="340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94" name="Oval 257">
              <a:extLst>
                <a:ext uri="{FF2B5EF4-FFF2-40B4-BE49-F238E27FC236}">
                  <a16:creationId xmlns:a16="http://schemas.microsoft.com/office/drawing/2014/main" id="{2A273E23-51F9-BE4B-B469-00559B7F0DB8}"/>
                </a:ext>
              </a:extLst>
            </p:cNvPr>
            <p:cNvSpPr>
              <a:spLocks noChangeArrowheads="1"/>
            </p:cNvSpPr>
            <p:nvPr/>
          </p:nvSpPr>
          <p:spPr bwMode="auto">
            <a:xfrm>
              <a:off x="2408" y="334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sp>
        <p:nvSpPr>
          <p:cNvPr id="324866" name="Oval 258">
            <a:extLst>
              <a:ext uri="{FF2B5EF4-FFF2-40B4-BE49-F238E27FC236}">
                <a16:creationId xmlns:a16="http://schemas.microsoft.com/office/drawing/2014/main" id="{1A44EF8C-6E4D-F148-905E-8D4E05E12B04}"/>
              </a:ext>
            </a:extLst>
          </p:cNvPr>
          <p:cNvSpPr>
            <a:spLocks noChangeArrowheads="1"/>
          </p:cNvSpPr>
          <p:nvPr/>
        </p:nvSpPr>
        <p:spPr bwMode="auto">
          <a:xfrm>
            <a:off x="5808664" y="5235576"/>
            <a:ext cx="73025" cy="7302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324867" name="Oval 259">
            <a:extLst>
              <a:ext uri="{FF2B5EF4-FFF2-40B4-BE49-F238E27FC236}">
                <a16:creationId xmlns:a16="http://schemas.microsoft.com/office/drawing/2014/main" id="{7CC3C215-D0DA-3F46-A3F8-21134949FD21}"/>
              </a:ext>
            </a:extLst>
          </p:cNvPr>
          <p:cNvSpPr>
            <a:spLocks noChangeArrowheads="1"/>
          </p:cNvSpPr>
          <p:nvPr/>
        </p:nvSpPr>
        <p:spPr bwMode="auto">
          <a:xfrm>
            <a:off x="5692775" y="5224464"/>
            <a:ext cx="71438" cy="71437"/>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324868" name="Oval 260">
            <a:extLst>
              <a:ext uri="{FF2B5EF4-FFF2-40B4-BE49-F238E27FC236}">
                <a16:creationId xmlns:a16="http://schemas.microsoft.com/office/drawing/2014/main" id="{AC5615E1-3B48-4D44-A005-547471251D67}"/>
              </a:ext>
            </a:extLst>
          </p:cNvPr>
          <p:cNvSpPr>
            <a:spLocks noChangeArrowheads="1"/>
          </p:cNvSpPr>
          <p:nvPr/>
        </p:nvSpPr>
        <p:spPr bwMode="auto">
          <a:xfrm>
            <a:off x="5318125" y="5149850"/>
            <a:ext cx="71438" cy="71438"/>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324869" name="Oval 261">
            <a:extLst>
              <a:ext uri="{FF2B5EF4-FFF2-40B4-BE49-F238E27FC236}">
                <a16:creationId xmlns:a16="http://schemas.microsoft.com/office/drawing/2014/main" id="{EE245F73-2E45-CF40-934D-9C41FB45D062}"/>
              </a:ext>
            </a:extLst>
          </p:cNvPr>
          <p:cNvSpPr>
            <a:spLocks noChangeArrowheads="1"/>
          </p:cNvSpPr>
          <p:nvPr/>
        </p:nvSpPr>
        <p:spPr bwMode="auto">
          <a:xfrm>
            <a:off x="5203825" y="5135564"/>
            <a:ext cx="71438" cy="71437"/>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nvGrpSpPr>
          <p:cNvPr id="4" name="Group 262">
            <a:extLst>
              <a:ext uri="{FF2B5EF4-FFF2-40B4-BE49-F238E27FC236}">
                <a16:creationId xmlns:a16="http://schemas.microsoft.com/office/drawing/2014/main" id="{C5DB5493-A7D0-C345-B628-D90E0FD16B26}"/>
              </a:ext>
            </a:extLst>
          </p:cNvPr>
          <p:cNvGrpSpPr>
            <a:grpSpLocks/>
          </p:cNvGrpSpPr>
          <p:nvPr/>
        </p:nvGrpSpPr>
        <p:grpSpPr bwMode="auto">
          <a:xfrm>
            <a:off x="6216651" y="4433888"/>
            <a:ext cx="233363" cy="215900"/>
            <a:chOff x="2442" y="3452"/>
            <a:chExt cx="147" cy="136"/>
          </a:xfrm>
        </p:grpSpPr>
        <p:sp>
          <p:nvSpPr>
            <p:cNvPr id="52585" name="Oval 263">
              <a:extLst>
                <a:ext uri="{FF2B5EF4-FFF2-40B4-BE49-F238E27FC236}">
                  <a16:creationId xmlns:a16="http://schemas.microsoft.com/office/drawing/2014/main" id="{0CAFBD77-4990-F847-98F7-CD0706E8C075}"/>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86" name="Oval 264">
              <a:extLst>
                <a:ext uri="{FF2B5EF4-FFF2-40B4-BE49-F238E27FC236}">
                  <a16:creationId xmlns:a16="http://schemas.microsoft.com/office/drawing/2014/main" id="{BC5A0CBC-56A6-C441-A09F-2EC648B387CC}"/>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87" name="Oval 265">
              <a:extLst>
                <a:ext uri="{FF2B5EF4-FFF2-40B4-BE49-F238E27FC236}">
                  <a16:creationId xmlns:a16="http://schemas.microsoft.com/office/drawing/2014/main" id="{9AC304B4-41D2-3E4A-948F-3365A2B98EC8}"/>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88" name="Oval 266">
              <a:extLst>
                <a:ext uri="{FF2B5EF4-FFF2-40B4-BE49-F238E27FC236}">
                  <a16:creationId xmlns:a16="http://schemas.microsoft.com/office/drawing/2014/main" id="{92D7FF8B-B467-364B-9C27-A6ACDBC77031}"/>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89" name="Oval 267">
              <a:extLst>
                <a:ext uri="{FF2B5EF4-FFF2-40B4-BE49-F238E27FC236}">
                  <a16:creationId xmlns:a16="http://schemas.microsoft.com/office/drawing/2014/main" id="{CD66D9D5-0399-BF4E-BA56-748396231D2A}"/>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5" name="Group 268">
            <a:extLst>
              <a:ext uri="{FF2B5EF4-FFF2-40B4-BE49-F238E27FC236}">
                <a16:creationId xmlns:a16="http://schemas.microsoft.com/office/drawing/2014/main" id="{1547D2BD-16C4-D543-BF9E-E827BE07E031}"/>
              </a:ext>
            </a:extLst>
          </p:cNvPr>
          <p:cNvGrpSpPr>
            <a:grpSpLocks/>
          </p:cNvGrpSpPr>
          <p:nvPr/>
        </p:nvGrpSpPr>
        <p:grpSpPr bwMode="auto">
          <a:xfrm>
            <a:off x="5692776" y="4510088"/>
            <a:ext cx="233363" cy="215900"/>
            <a:chOff x="2442" y="3452"/>
            <a:chExt cx="147" cy="136"/>
          </a:xfrm>
        </p:grpSpPr>
        <p:sp>
          <p:nvSpPr>
            <p:cNvPr id="52580" name="Oval 269">
              <a:extLst>
                <a:ext uri="{FF2B5EF4-FFF2-40B4-BE49-F238E27FC236}">
                  <a16:creationId xmlns:a16="http://schemas.microsoft.com/office/drawing/2014/main" id="{4DAE8527-CE5A-0749-9AED-188C5AD7B8ED}"/>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81" name="Oval 270">
              <a:extLst>
                <a:ext uri="{FF2B5EF4-FFF2-40B4-BE49-F238E27FC236}">
                  <a16:creationId xmlns:a16="http://schemas.microsoft.com/office/drawing/2014/main" id="{B0143215-3580-6E4D-A4D6-4611F668EFA6}"/>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82" name="Oval 271">
              <a:extLst>
                <a:ext uri="{FF2B5EF4-FFF2-40B4-BE49-F238E27FC236}">
                  <a16:creationId xmlns:a16="http://schemas.microsoft.com/office/drawing/2014/main" id="{C2B5A71D-9413-504D-9354-BF30E52941C3}"/>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83" name="Oval 272">
              <a:extLst>
                <a:ext uri="{FF2B5EF4-FFF2-40B4-BE49-F238E27FC236}">
                  <a16:creationId xmlns:a16="http://schemas.microsoft.com/office/drawing/2014/main" id="{89EAE06A-4C99-BF4D-BAC7-CDB1E35BD14D}"/>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84" name="Oval 273">
              <a:extLst>
                <a:ext uri="{FF2B5EF4-FFF2-40B4-BE49-F238E27FC236}">
                  <a16:creationId xmlns:a16="http://schemas.microsoft.com/office/drawing/2014/main" id="{4DE737B3-8B3E-FE4B-B95B-A6DEFA05B38F}"/>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6" name="Group 274">
            <a:extLst>
              <a:ext uri="{FF2B5EF4-FFF2-40B4-BE49-F238E27FC236}">
                <a16:creationId xmlns:a16="http://schemas.microsoft.com/office/drawing/2014/main" id="{1B17646F-D573-8648-9412-2B4FFEA55000}"/>
              </a:ext>
            </a:extLst>
          </p:cNvPr>
          <p:cNvGrpSpPr>
            <a:grpSpLocks/>
          </p:cNvGrpSpPr>
          <p:nvPr/>
        </p:nvGrpSpPr>
        <p:grpSpPr bwMode="auto">
          <a:xfrm>
            <a:off x="5168901" y="3886200"/>
            <a:ext cx="233363" cy="215900"/>
            <a:chOff x="2442" y="3452"/>
            <a:chExt cx="147" cy="136"/>
          </a:xfrm>
        </p:grpSpPr>
        <p:sp>
          <p:nvSpPr>
            <p:cNvPr id="52575" name="Oval 275">
              <a:extLst>
                <a:ext uri="{FF2B5EF4-FFF2-40B4-BE49-F238E27FC236}">
                  <a16:creationId xmlns:a16="http://schemas.microsoft.com/office/drawing/2014/main" id="{7D40796A-FAA1-8C4C-9407-882F187CA1A9}"/>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76" name="Oval 276">
              <a:extLst>
                <a:ext uri="{FF2B5EF4-FFF2-40B4-BE49-F238E27FC236}">
                  <a16:creationId xmlns:a16="http://schemas.microsoft.com/office/drawing/2014/main" id="{1AC3E28A-0279-894D-B47D-7596E45C1B27}"/>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77" name="Oval 277">
              <a:extLst>
                <a:ext uri="{FF2B5EF4-FFF2-40B4-BE49-F238E27FC236}">
                  <a16:creationId xmlns:a16="http://schemas.microsoft.com/office/drawing/2014/main" id="{7E83FECF-D319-774E-A07B-53F8598275E4}"/>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78" name="Oval 278">
              <a:extLst>
                <a:ext uri="{FF2B5EF4-FFF2-40B4-BE49-F238E27FC236}">
                  <a16:creationId xmlns:a16="http://schemas.microsoft.com/office/drawing/2014/main" id="{8E626D7C-5FFE-BC41-9A14-339973B671F5}"/>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79" name="Oval 279">
              <a:extLst>
                <a:ext uri="{FF2B5EF4-FFF2-40B4-BE49-F238E27FC236}">
                  <a16:creationId xmlns:a16="http://schemas.microsoft.com/office/drawing/2014/main" id="{9049A9F7-C363-6948-AB8E-EF7EFF71D78E}"/>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7" name="Group 280">
            <a:extLst>
              <a:ext uri="{FF2B5EF4-FFF2-40B4-BE49-F238E27FC236}">
                <a16:creationId xmlns:a16="http://schemas.microsoft.com/office/drawing/2014/main" id="{313D8E27-0777-FD49-B073-6754AC406C10}"/>
              </a:ext>
            </a:extLst>
          </p:cNvPr>
          <p:cNvGrpSpPr>
            <a:grpSpLocks/>
          </p:cNvGrpSpPr>
          <p:nvPr/>
        </p:nvGrpSpPr>
        <p:grpSpPr bwMode="auto">
          <a:xfrm>
            <a:off x="5692776" y="3810000"/>
            <a:ext cx="233363" cy="215900"/>
            <a:chOff x="2442" y="3452"/>
            <a:chExt cx="147" cy="136"/>
          </a:xfrm>
        </p:grpSpPr>
        <p:sp>
          <p:nvSpPr>
            <p:cNvPr id="52570" name="Oval 281">
              <a:extLst>
                <a:ext uri="{FF2B5EF4-FFF2-40B4-BE49-F238E27FC236}">
                  <a16:creationId xmlns:a16="http://schemas.microsoft.com/office/drawing/2014/main" id="{5D26AF29-E39F-F240-B220-4E0D0D19126F}"/>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71" name="Oval 282">
              <a:extLst>
                <a:ext uri="{FF2B5EF4-FFF2-40B4-BE49-F238E27FC236}">
                  <a16:creationId xmlns:a16="http://schemas.microsoft.com/office/drawing/2014/main" id="{3632D77B-0E7A-E349-B8A8-5DC5AA1E9B35}"/>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72" name="Oval 283">
              <a:extLst>
                <a:ext uri="{FF2B5EF4-FFF2-40B4-BE49-F238E27FC236}">
                  <a16:creationId xmlns:a16="http://schemas.microsoft.com/office/drawing/2014/main" id="{8ACF19B8-930A-CE48-8E5A-E412502AC264}"/>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73" name="Oval 284">
              <a:extLst>
                <a:ext uri="{FF2B5EF4-FFF2-40B4-BE49-F238E27FC236}">
                  <a16:creationId xmlns:a16="http://schemas.microsoft.com/office/drawing/2014/main" id="{79803587-0608-7B4C-9BF7-08EFB30F2859}"/>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74" name="Oval 285">
              <a:extLst>
                <a:ext uri="{FF2B5EF4-FFF2-40B4-BE49-F238E27FC236}">
                  <a16:creationId xmlns:a16="http://schemas.microsoft.com/office/drawing/2014/main" id="{A862AC34-DE66-E347-B84D-B8A3F8105044}"/>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8" name="Group 286">
            <a:extLst>
              <a:ext uri="{FF2B5EF4-FFF2-40B4-BE49-F238E27FC236}">
                <a16:creationId xmlns:a16="http://schemas.microsoft.com/office/drawing/2014/main" id="{7AAC2411-42BE-D74C-8650-11565421EA3B}"/>
              </a:ext>
            </a:extLst>
          </p:cNvPr>
          <p:cNvGrpSpPr>
            <a:grpSpLocks/>
          </p:cNvGrpSpPr>
          <p:nvPr/>
        </p:nvGrpSpPr>
        <p:grpSpPr bwMode="auto">
          <a:xfrm>
            <a:off x="6219826" y="3887788"/>
            <a:ext cx="233363" cy="215900"/>
            <a:chOff x="2442" y="3452"/>
            <a:chExt cx="147" cy="136"/>
          </a:xfrm>
        </p:grpSpPr>
        <p:sp>
          <p:nvSpPr>
            <p:cNvPr id="52565" name="Oval 287">
              <a:extLst>
                <a:ext uri="{FF2B5EF4-FFF2-40B4-BE49-F238E27FC236}">
                  <a16:creationId xmlns:a16="http://schemas.microsoft.com/office/drawing/2014/main" id="{D0680660-6CF6-0344-9F12-36205E87EA25}"/>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66" name="Oval 288">
              <a:extLst>
                <a:ext uri="{FF2B5EF4-FFF2-40B4-BE49-F238E27FC236}">
                  <a16:creationId xmlns:a16="http://schemas.microsoft.com/office/drawing/2014/main" id="{9B30C99E-DAC0-BF48-BEF5-8F2178B3BF12}"/>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67" name="Oval 289">
              <a:extLst>
                <a:ext uri="{FF2B5EF4-FFF2-40B4-BE49-F238E27FC236}">
                  <a16:creationId xmlns:a16="http://schemas.microsoft.com/office/drawing/2014/main" id="{EE2ACE4A-3EC1-E74E-959B-D6ACC063BE3B}"/>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68" name="Oval 290">
              <a:extLst>
                <a:ext uri="{FF2B5EF4-FFF2-40B4-BE49-F238E27FC236}">
                  <a16:creationId xmlns:a16="http://schemas.microsoft.com/office/drawing/2014/main" id="{02172C28-B7A9-5C4C-9A58-6E218804804D}"/>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69" name="Oval 291">
              <a:extLst>
                <a:ext uri="{FF2B5EF4-FFF2-40B4-BE49-F238E27FC236}">
                  <a16:creationId xmlns:a16="http://schemas.microsoft.com/office/drawing/2014/main" id="{F4D080F3-87E1-A349-ACF8-CB57A97C6E41}"/>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sp>
        <p:nvSpPr>
          <p:cNvPr id="324900" name="Oval 292">
            <a:extLst>
              <a:ext uri="{FF2B5EF4-FFF2-40B4-BE49-F238E27FC236}">
                <a16:creationId xmlns:a16="http://schemas.microsoft.com/office/drawing/2014/main" id="{FD6F6DD7-6874-B446-8EC3-D84B276F15EF}"/>
              </a:ext>
            </a:extLst>
          </p:cNvPr>
          <p:cNvSpPr>
            <a:spLocks noChangeArrowheads="1"/>
          </p:cNvSpPr>
          <p:nvPr/>
        </p:nvSpPr>
        <p:spPr bwMode="auto">
          <a:xfrm>
            <a:off x="6354764" y="5156201"/>
            <a:ext cx="73025" cy="7302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324901" name="Oval 293">
            <a:extLst>
              <a:ext uri="{FF2B5EF4-FFF2-40B4-BE49-F238E27FC236}">
                <a16:creationId xmlns:a16="http://schemas.microsoft.com/office/drawing/2014/main" id="{04E524FB-DF8D-1043-9226-6E2980034222}"/>
              </a:ext>
            </a:extLst>
          </p:cNvPr>
          <p:cNvSpPr>
            <a:spLocks noChangeArrowheads="1"/>
          </p:cNvSpPr>
          <p:nvPr/>
        </p:nvSpPr>
        <p:spPr bwMode="auto">
          <a:xfrm>
            <a:off x="6238875" y="5145089"/>
            <a:ext cx="71438" cy="71437"/>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nvGrpSpPr>
          <p:cNvPr id="9" name="Group 294">
            <a:extLst>
              <a:ext uri="{FF2B5EF4-FFF2-40B4-BE49-F238E27FC236}">
                <a16:creationId xmlns:a16="http://schemas.microsoft.com/office/drawing/2014/main" id="{83EE450E-9EFF-4A41-8C10-48018012E413}"/>
              </a:ext>
            </a:extLst>
          </p:cNvPr>
          <p:cNvGrpSpPr>
            <a:grpSpLocks/>
          </p:cNvGrpSpPr>
          <p:nvPr/>
        </p:nvGrpSpPr>
        <p:grpSpPr bwMode="auto">
          <a:xfrm>
            <a:off x="6253163" y="3332163"/>
            <a:ext cx="233362" cy="215900"/>
            <a:chOff x="2442" y="3452"/>
            <a:chExt cx="147" cy="136"/>
          </a:xfrm>
        </p:grpSpPr>
        <p:sp>
          <p:nvSpPr>
            <p:cNvPr id="52560" name="Oval 295">
              <a:extLst>
                <a:ext uri="{FF2B5EF4-FFF2-40B4-BE49-F238E27FC236}">
                  <a16:creationId xmlns:a16="http://schemas.microsoft.com/office/drawing/2014/main" id="{C849F68E-4CB2-1D44-8C2C-CD8B14B5F9BD}"/>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61" name="Oval 296">
              <a:extLst>
                <a:ext uri="{FF2B5EF4-FFF2-40B4-BE49-F238E27FC236}">
                  <a16:creationId xmlns:a16="http://schemas.microsoft.com/office/drawing/2014/main" id="{325C081D-1C30-7448-ADAB-7CA7895991E1}"/>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62" name="Oval 297">
              <a:extLst>
                <a:ext uri="{FF2B5EF4-FFF2-40B4-BE49-F238E27FC236}">
                  <a16:creationId xmlns:a16="http://schemas.microsoft.com/office/drawing/2014/main" id="{54FEF120-B3A0-5C40-A073-A19D8B2CAEE7}"/>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63" name="Oval 298">
              <a:extLst>
                <a:ext uri="{FF2B5EF4-FFF2-40B4-BE49-F238E27FC236}">
                  <a16:creationId xmlns:a16="http://schemas.microsoft.com/office/drawing/2014/main" id="{F26A6C12-13EB-9D44-AB61-601AC63883A8}"/>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64" name="Oval 299">
              <a:extLst>
                <a:ext uri="{FF2B5EF4-FFF2-40B4-BE49-F238E27FC236}">
                  <a16:creationId xmlns:a16="http://schemas.microsoft.com/office/drawing/2014/main" id="{6609A2A0-92C6-2F4C-83DC-969386C36213}"/>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0" name="Group 300">
            <a:extLst>
              <a:ext uri="{FF2B5EF4-FFF2-40B4-BE49-F238E27FC236}">
                <a16:creationId xmlns:a16="http://schemas.microsoft.com/office/drawing/2014/main" id="{2B569B54-53AC-6E4F-993E-92DB74959379}"/>
              </a:ext>
            </a:extLst>
          </p:cNvPr>
          <p:cNvGrpSpPr>
            <a:grpSpLocks/>
          </p:cNvGrpSpPr>
          <p:nvPr/>
        </p:nvGrpSpPr>
        <p:grpSpPr bwMode="auto">
          <a:xfrm>
            <a:off x="5195888" y="3338513"/>
            <a:ext cx="233362" cy="215900"/>
            <a:chOff x="2442" y="3452"/>
            <a:chExt cx="147" cy="136"/>
          </a:xfrm>
        </p:grpSpPr>
        <p:sp>
          <p:nvSpPr>
            <p:cNvPr id="52555" name="Oval 301">
              <a:extLst>
                <a:ext uri="{FF2B5EF4-FFF2-40B4-BE49-F238E27FC236}">
                  <a16:creationId xmlns:a16="http://schemas.microsoft.com/office/drawing/2014/main" id="{8DC91D9D-405E-4D40-B5FE-B15B84B064FA}"/>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56" name="Oval 302">
              <a:extLst>
                <a:ext uri="{FF2B5EF4-FFF2-40B4-BE49-F238E27FC236}">
                  <a16:creationId xmlns:a16="http://schemas.microsoft.com/office/drawing/2014/main" id="{EDF204B4-3583-1747-B9E6-FFCC70839402}"/>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57" name="Oval 303">
              <a:extLst>
                <a:ext uri="{FF2B5EF4-FFF2-40B4-BE49-F238E27FC236}">
                  <a16:creationId xmlns:a16="http://schemas.microsoft.com/office/drawing/2014/main" id="{9F7614AD-452F-8A4F-94D7-1EC3CA7F05AA}"/>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58" name="Oval 304">
              <a:extLst>
                <a:ext uri="{FF2B5EF4-FFF2-40B4-BE49-F238E27FC236}">
                  <a16:creationId xmlns:a16="http://schemas.microsoft.com/office/drawing/2014/main" id="{B0A6F049-7B0F-7543-BE80-F7FC14AE05C0}"/>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59" name="Oval 305">
              <a:extLst>
                <a:ext uri="{FF2B5EF4-FFF2-40B4-BE49-F238E27FC236}">
                  <a16:creationId xmlns:a16="http://schemas.microsoft.com/office/drawing/2014/main" id="{0C36AC92-ECC0-5342-B991-F095D201562C}"/>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1" name="Group 306">
            <a:extLst>
              <a:ext uri="{FF2B5EF4-FFF2-40B4-BE49-F238E27FC236}">
                <a16:creationId xmlns:a16="http://schemas.microsoft.com/office/drawing/2014/main" id="{E2D183A9-20F3-1947-A9CB-2B8CEB89E2C7}"/>
              </a:ext>
            </a:extLst>
          </p:cNvPr>
          <p:cNvGrpSpPr>
            <a:grpSpLocks/>
          </p:cNvGrpSpPr>
          <p:nvPr/>
        </p:nvGrpSpPr>
        <p:grpSpPr bwMode="auto">
          <a:xfrm>
            <a:off x="6221413" y="2951163"/>
            <a:ext cx="233362" cy="215900"/>
            <a:chOff x="2442" y="3452"/>
            <a:chExt cx="147" cy="136"/>
          </a:xfrm>
        </p:grpSpPr>
        <p:sp>
          <p:nvSpPr>
            <p:cNvPr id="52550" name="Oval 307">
              <a:extLst>
                <a:ext uri="{FF2B5EF4-FFF2-40B4-BE49-F238E27FC236}">
                  <a16:creationId xmlns:a16="http://schemas.microsoft.com/office/drawing/2014/main" id="{AC6DC1E2-476D-D24B-811B-4ED5341A4E7F}"/>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51" name="Oval 308">
              <a:extLst>
                <a:ext uri="{FF2B5EF4-FFF2-40B4-BE49-F238E27FC236}">
                  <a16:creationId xmlns:a16="http://schemas.microsoft.com/office/drawing/2014/main" id="{5AFEE282-193F-F044-ADC3-B806D5BA2AD3}"/>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52" name="Oval 309">
              <a:extLst>
                <a:ext uri="{FF2B5EF4-FFF2-40B4-BE49-F238E27FC236}">
                  <a16:creationId xmlns:a16="http://schemas.microsoft.com/office/drawing/2014/main" id="{8C82124B-46EE-0D46-812F-46FBC4C29926}"/>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53" name="Oval 310">
              <a:extLst>
                <a:ext uri="{FF2B5EF4-FFF2-40B4-BE49-F238E27FC236}">
                  <a16:creationId xmlns:a16="http://schemas.microsoft.com/office/drawing/2014/main" id="{FB28C994-B449-A742-BE4E-B2DE67D3F8F2}"/>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54" name="Oval 311">
              <a:extLst>
                <a:ext uri="{FF2B5EF4-FFF2-40B4-BE49-F238E27FC236}">
                  <a16:creationId xmlns:a16="http://schemas.microsoft.com/office/drawing/2014/main" id="{5769A1EF-2D5F-9141-B147-98F54DD1CB38}"/>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2" name="Group 312">
            <a:extLst>
              <a:ext uri="{FF2B5EF4-FFF2-40B4-BE49-F238E27FC236}">
                <a16:creationId xmlns:a16="http://schemas.microsoft.com/office/drawing/2014/main" id="{FF068A47-8B68-1E48-BF65-DA4A5747DE95}"/>
              </a:ext>
            </a:extLst>
          </p:cNvPr>
          <p:cNvGrpSpPr>
            <a:grpSpLocks/>
          </p:cNvGrpSpPr>
          <p:nvPr/>
        </p:nvGrpSpPr>
        <p:grpSpPr bwMode="auto">
          <a:xfrm>
            <a:off x="5691188" y="2957513"/>
            <a:ext cx="233362" cy="215900"/>
            <a:chOff x="2442" y="3452"/>
            <a:chExt cx="147" cy="136"/>
          </a:xfrm>
        </p:grpSpPr>
        <p:sp>
          <p:nvSpPr>
            <p:cNvPr id="52545" name="Oval 313">
              <a:extLst>
                <a:ext uri="{FF2B5EF4-FFF2-40B4-BE49-F238E27FC236}">
                  <a16:creationId xmlns:a16="http://schemas.microsoft.com/office/drawing/2014/main" id="{49A56C0D-54C7-C44E-A352-51DAC5FA27D1}"/>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46" name="Oval 314">
              <a:extLst>
                <a:ext uri="{FF2B5EF4-FFF2-40B4-BE49-F238E27FC236}">
                  <a16:creationId xmlns:a16="http://schemas.microsoft.com/office/drawing/2014/main" id="{C9B58008-A151-6448-9C3C-3D5C5E569324}"/>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47" name="Oval 315">
              <a:extLst>
                <a:ext uri="{FF2B5EF4-FFF2-40B4-BE49-F238E27FC236}">
                  <a16:creationId xmlns:a16="http://schemas.microsoft.com/office/drawing/2014/main" id="{54E5E32E-6D64-FB42-9FF9-8609CBB7F8D3}"/>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48" name="Oval 316">
              <a:extLst>
                <a:ext uri="{FF2B5EF4-FFF2-40B4-BE49-F238E27FC236}">
                  <a16:creationId xmlns:a16="http://schemas.microsoft.com/office/drawing/2014/main" id="{000C2E09-9A12-764D-B918-9501647183A6}"/>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49" name="Oval 317">
              <a:extLst>
                <a:ext uri="{FF2B5EF4-FFF2-40B4-BE49-F238E27FC236}">
                  <a16:creationId xmlns:a16="http://schemas.microsoft.com/office/drawing/2014/main" id="{2FF4346C-92C7-E14D-8F07-2014360A1248}"/>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3" name="Group 318">
            <a:extLst>
              <a:ext uri="{FF2B5EF4-FFF2-40B4-BE49-F238E27FC236}">
                <a16:creationId xmlns:a16="http://schemas.microsoft.com/office/drawing/2014/main" id="{1730B142-0406-BA4D-BC96-31363F344CB2}"/>
              </a:ext>
            </a:extLst>
          </p:cNvPr>
          <p:cNvGrpSpPr>
            <a:grpSpLocks/>
          </p:cNvGrpSpPr>
          <p:nvPr/>
        </p:nvGrpSpPr>
        <p:grpSpPr bwMode="auto">
          <a:xfrm>
            <a:off x="5727701" y="3341688"/>
            <a:ext cx="233363" cy="215900"/>
            <a:chOff x="2442" y="3452"/>
            <a:chExt cx="147" cy="136"/>
          </a:xfrm>
        </p:grpSpPr>
        <p:sp>
          <p:nvSpPr>
            <p:cNvPr id="52540" name="Oval 319">
              <a:extLst>
                <a:ext uri="{FF2B5EF4-FFF2-40B4-BE49-F238E27FC236}">
                  <a16:creationId xmlns:a16="http://schemas.microsoft.com/office/drawing/2014/main" id="{6B2403CC-84FE-B542-B04C-2426D2E1B987}"/>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41" name="Oval 320">
              <a:extLst>
                <a:ext uri="{FF2B5EF4-FFF2-40B4-BE49-F238E27FC236}">
                  <a16:creationId xmlns:a16="http://schemas.microsoft.com/office/drawing/2014/main" id="{CFD23101-9890-134D-AB35-60BF79B712BA}"/>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42" name="Oval 321">
              <a:extLst>
                <a:ext uri="{FF2B5EF4-FFF2-40B4-BE49-F238E27FC236}">
                  <a16:creationId xmlns:a16="http://schemas.microsoft.com/office/drawing/2014/main" id="{918D2F17-5C44-EC4A-B6C7-136D35BDA788}"/>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43" name="Oval 322">
              <a:extLst>
                <a:ext uri="{FF2B5EF4-FFF2-40B4-BE49-F238E27FC236}">
                  <a16:creationId xmlns:a16="http://schemas.microsoft.com/office/drawing/2014/main" id="{B30CA688-F749-D147-922E-BE0FC6B7FFB0}"/>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44" name="Oval 323">
              <a:extLst>
                <a:ext uri="{FF2B5EF4-FFF2-40B4-BE49-F238E27FC236}">
                  <a16:creationId xmlns:a16="http://schemas.microsoft.com/office/drawing/2014/main" id="{27D277B5-CB0F-8741-B1EC-07BAE9BF72A7}"/>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4" name="Group 324">
            <a:extLst>
              <a:ext uri="{FF2B5EF4-FFF2-40B4-BE49-F238E27FC236}">
                <a16:creationId xmlns:a16="http://schemas.microsoft.com/office/drawing/2014/main" id="{CC992C8C-B597-D14B-AEB6-D90E6262FF96}"/>
              </a:ext>
            </a:extLst>
          </p:cNvPr>
          <p:cNvGrpSpPr>
            <a:grpSpLocks/>
          </p:cNvGrpSpPr>
          <p:nvPr/>
        </p:nvGrpSpPr>
        <p:grpSpPr bwMode="auto">
          <a:xfrm>
            <a:off x="6253163" y="2624138"/>
            <a:ext cx="163512" cy="163512"/>
            <a:chOff x="2442" y="3452"/>
            <a:chExt cx="147" cy="136"/>
          </a:xfrm>
        </p:grpSpPr>
        <p:sp>
          <p:nvSpPr>
            <p:cNvPr id="52535" name="Oval 325">
              <a:extLst>
                <a:ext uri="{FF2B5EF4-FFF2-40B4-BE49-F238E27FC236}">
                  <a16:creationId xmlns:a16="http://schemas.microsoft.com/office/drawing/2014/main" id="{698B904A-6C1B-894D-A189-784FB74F315B}"/>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36" name="Oval 326">
              <a:extLst>
                <a:ext uri="{FF2B5EF4-FFF2-40B4-BE49-F238E27FC236}">
                  <a16:creationId xmlns:a16="http://schemas.microsoft.com/office/drawing/2014/main" id="{79DFBEFA-3AC8-1E43-BD98-8F2C1EC718A9}"/>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37" name="Oval 327">
              <a:extLst>
                <a:ext uri="{FF2B5EF4-FFF2-40B4-BE49-F238E27FC236}">
                  <a16:creationId xmlns:a16="http://schemas.microsoft.com/office/drawing/2014/main" id="{20C93167-05F9-0940-83C0-26E8B11AA3EA}"/>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38" name="Oval 328">
              <a:extLst>
                <a:ext uri="{FF2B5EF4-FFF2-40B4-BE49-F238E27FC236}">
                  <a16:creationId xmlns:a16="http://schemas.microsoft.com/office/drawing/2014/main" id="{7B51374D-DBE9-A343-93B6-BAE4F8CF2D49}"/>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39" name="Oval 329">
              <a:extLst>
                <a:ext uri="{FF2B5EF4-FFF2-40B4-BE49-F238E27FC236}">
                  <a16:creationId xmlns:a16="http://schemas.microsoft.com/office/drawing/2014/main" id="{962B2A31-B1FF-3840-8E40-0BA15FF6BD40}"/>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5" name="Group 330">
            <a:extLst>
              <a:ext uri="{FF2B5EF4-FFF2-40B4-BE49-F238E27FC236}">
                <a16:creationId xmlns:a16="http://schemas.microsoft.com/office/drawing/2014/main" id="{B3AEE467-AE6C-C14F-9E9C-8EDB9E185371}"/>
              </a:ext>
            </a:extLst>
          </p:cNvPr>
          <p:cNvGrpSpPr>
            <a:grpSpLocks/>
          </p:cNvGrpSpPr>
          <p:nvPr/>
        </p:nvGrpSpPr>
        <p:grpSpPr bwMode="auto">
          <a:xfrm>
            <a:off x="5695951" y="2624138"/>
            <a:ext cx="163513" cy="163512"/>
            <a:chOff x="2442" y="3452"/>
            <a:chExt cx="147" cy="136"/>
          </a:xfrm>
        </p:grpSpPr>
        <p:sp>
          <p:nvSpPr>
            <p:cNvPr id="52530" name="Oval 331">
              <a:extLst>
                <a:ext uri="{FF2B5EF4-FFF2-40B4-BE49-F238E27FC236}">
                  <a16:creationId xmlns:a16="http://schemas.microsoft.com/office/drawing/2014/main" id="{2AE4C833-838C-194B-9DCC-26593F10E929}"/>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31" name="Oval 332">
              <a:extLst>
                <a:ext uri="{FF2B5EF4-FFF2-40B4-BE49-F238E27FC236}">
                  <a16:creationId xmlns:a16="http://schemas.microsoft.com/office/drawing/2014/main" id="{E77E1904-C68A-584F-A878-32543412D7D8}"/>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32" name="Oval 333">
              <a:extLst>
                <a:ext uri="{FF2B5EF4-FFF2-40B4-BE49-F238E27FC236}">
                  <a16:creationId xmlns:a16="http://schemas.microsoft.com/office/drawing/2014/main" id="{71E0B5F9-50CA-FD41-A1A9-DA6479BF4214}"/>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33" name="Oval 334">
              <a:extLst>
                <a:ext uri="{FF2B5EF4-FFF2-40B4-BE49-F238E27FC236}">
                  <a16:creationId xmlns:a16="http://schemas.microsoft.com/office/drawing/2014/main" id="{37010FB0-1043-884B-B8B2-F0C368054148}"/>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34" name="Oval 335">
              <a:extLst>
                <a:ext uri="{FF2B5EF4-FFF2-40B4-BE49-F238E27FC236}">
                  <a16:creationId xmlns:a16="http://schemas.microsoft.com/office/drawing/2014/main" id="{6FF8F2CB-56B7-064D-A42B-B782EBA47953}"/>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6" name="Group 336">
            <a:extLst>
              <a:ext uri="{FF2B5EF4-FFF2-40B4-BE49-F238E27FC236}">
                <a16:creationId xmlns:a16="http://schemas.microsoft.com/office/drawing/2014/main" id="{16CF34AC-08F9-CC45-A459-E003EC05AC5C}"/>
              </a:ext>
            </a:extLst>
          </p:cNvPr>
          <p:cNvGrpSpPr>
            <a:grpSpLocks/>
          </p:cNvGrpSpPr>
          <p:nvPr/>
        </p:nvGrpSpPr>
        <p:grpSpPr bwMode="auto">
          <a:xfrm>
            <a:off x="5186363" y="2624138"/>
            <a:ext cx="163512" cy="163512"/>
            <a:chOff x="2442" y="3452"/>
            <a:chExt cx="147" cy="136"/>
          </a:xfrm>
        </p:grpSpPr>
        <p:sp>
          <p:nvSpPr>
            <p:cNvPr id="52525" name="Oval 337">
              <a:extLst>
                <a:ext uri="{FF2B5EF4-FFF2-40B4-BE49-F238E27FC236}">
                  <a16:creationId xmlns:a16="http://schemas.microsoft.com/office/drawing/2014/main" id="{C097F070-2610-9143-A531-EA4982738F29}"/>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26" name="Oval 338">
              <a:extLst>
                <a:ext uri="{FF2B5EF4-FFF2-40B4-BE49-F238E27FC236}">
                  <a16:creationId xmlns:a16="http://schemas.microsoft.com/office/drawing/2014/main" id="{4E94E6A7-7868-FC4B-85D9-5D0019105CC8}"/>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27" name="Oval 339">
              <a:extLst>
                <a:ext uri="{FF2B5EF4-FFF2-40B4-BE49-F238E27FC236}">
                  <a16:creationId xmlns:a16="http://schemas.microsoft.com/office/drawing/2014/main" id="{52F7AC6D-0234-DF4B-8807-3B6CB2853BD9}"/>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28" name="Oval 340">
              <a:extLst>
                <a:ext uri="{FF2B5EF4-FFF2-40B4-BE49-F238E27FC236}">
                  <a16:creationId xmlns:a16="http://schemas.microsoft.com/office/drawing/2014/main" id="{816BA0B8-273C-7640-A943-324563A63292}"/>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29" name="Oval 341">
              <a:extLst>
                <a:ext uri="{FF2B5EF4-FFF2-40B4-BE49-F238E27FC236}">
                  <a16:creationId xmlns:a16="http://schemas.microsoft.com/office/drawing/2014/main" id="{7021ED1F-BB63-3F4D-832E-39B0B2C42881}"/>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7" name="Group 342">
            <a:extLst>
              <a:ext uri="{FF2B5EF4-FFF2-40B4-BE49-F238E27FC236}">
                <a16:creationId xmlns:a16="http://schemas.microsoft.com/office/drawing/2014/main" id="{AA40FA1A-C570-CB40-B643-468DAB6E591A}"/>
              </a:ext>
            </a:extLst>
          </p:cNvPr>
          <p:cNvGrpSpPr>
            <a:grpSpLocks/>
          </p:cNvGrpSpPr>
          <p:nvPr/>
        </p:nvGrpSpPr>
        <p:grpSpPr bwMode="auto">
          <a:xfrm>
            <a:off x="5159376" y="2959100"/>
            <a:ext cx="233363" cy="215900"/>
            <a:chOff x="2442" y="3452"/>
            <a:chExt cx="147" cy="136"/>
          </a:xfrm>
        </p:grpSpPr>
        <p:sp>
          <p:nvSpPr>
            <p:cNvPr id="52520" name="Oval 343">
              <a:extLst>
                <a:ext uri="{FF2B5EF4-FFF2-40B4-BE49-F238E27FC236}">
                  <a16:creationId xmlns:a16="http://schemas.microsoft.com/office/drawing/2014/main" id="{8D7880A4-DB49-5146-A55B-6E6903C1D114}"/>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21" name="Oval 344">
              <a:extLst>
                <a:ext uri="{FF2B5EF4-FFF2-40B4-BE49-F238E27FC236}">
                  <a16:creationId xmlns:a16="http://schemas.microsoft.com/office/drawing/2014/main" id="{1667844D-6A00-6943-BC93-5A2430148F38}"/>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22" name="Oval 345">
              <a:extLst>
                <a:ext uri="{FF2B5EF4-FFF2-40B4-BE49-F238E27FC236}">
                  <a16:creationId xmlns:a16="http://schemas.microsoft.com/office/drawing/2014/main" id="{57A97A9A-95C9-B649-B73F-FA0C2DE840D3}"/>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23" name="Oval 346">
              <a:extLst>
                <a:ext uri="{FF2B5EF4-FFF2-40B4-BE49-F238E27FC236}">
                  <a16:creationId xmlns:a16="http://schemas.microsoft.com/office/drawing/2014/main" id="{EDC60F55-A024-AB46-8579-F61348C05FAA}"/>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24" name="Oval 347">
              <a:extLst>
                <a:ext uri="{FF2B5EF4-FFF2-40B4-BE49-F238E27FC236}">
                  <a16:creationId xmlns:a16="http://schemas.microsoft.com/office/drawing/2014/main" id="{9139F29E-E3EA-FA4B-8948-6DEC66E64CA6}"/>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8" name="Group 348">
            <a:extLst>
              <a:ext uri="{FF2B5EF4-FFF2-40B4-BE49-F238E27FC236}">
                <a16:creationId xmlns:a16="http://schemas.microsoft.com/office/drawing/2014/main" id="{5CDF48B3-D520-074D-8DA5-8493891DA6D9}"/>
              </a:ext>
            </a:extLst>
          </p:cNvPr>
          <p:cNvGrpSpPr>
            <a:grpSpLocks/>
          </p:cNvGrpSpPr>
          <p:nvPr/>
        </p:nvGrpSpPr>
        <p:grpSpPr bwMode="auto">
          <a:xfrm>
            <a:off x="6272214" y="2446339"/>
            <a:ext cx="142875" cy="92075"/>
            <a:chOff x="2442" y="3452"/>
            <a:chExt cx="147" cy="136"/>
          </a:xfrm>
        </p:grpSpPr>
        <p:sp>
          <p:nvSpPr>
            <p:cNvPr id="52515" name="Oval 349">
              <a:extLst>
                <a:ext uri="{FF2B5EF4-FFF2-40B4-BE49-F238E27FC236}">
                  <a16:creationId xmlns:a16="http://schemas.microsoft.com/office/drawing/2014/main" id="{4EEE9227-897D-CF4E-9118-53373EC64566}"/>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16" name="Oval 350">
              <a:extLst>
                <a:ext uri="{FF2B5EF4-FFF2-40B4-BE49-F238E27FC236}">
                  <a16:creationId xmlns:a16="http://schemas.microsoft.com/office/drawing/2014/main" id="{463D6CDC-D292-2F41-8835-482E7A7898CA}"/>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17" name="Oval 351">
              <a:extLst>
                <a:ext uri="{FF2B5EF4-FFF2-40B4-BE49-F238E27FC236}">
                  <a16:creationId xmlns:a16="http://schemas.microsoft.com/office/drawing/2014/main" id="{FAB44486-96C1-064F-91C3-7AE622F817D2}"/>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18" name="Oval 352">
              <a:extLst>
                <a:ext uri="{FF2B5EF4-FFF2-40B4-BE49-F238E27FC236}">
                  <a16:creationId xmlns:a16="http://schemas.microsoft.com/office/drawing/2014/main" id="{BFCAAB13-6CFA-1F48-9B00-C1A2645CA0B8}"/>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19" name="Oval 353">
              <a:extLst>
                <a:ext uri="{FF2B5EF4-FFF2-40B4-BE49-F238E27FC236}">
                  <a16:creationId xmlns:a16="http://schemas.microsoft.com/office/drawing/2014/main" id="{B5C7C0EE-DA75-8641-85F6-827201D471DF}"/>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19" name="Group 354">
            <a:extLst>
              <a:ext uri="{FF2B5EF4-FFF2-40B4-BE49-F238E27FC236}">
                <a16:creationId xmlns:a16="http://schemas.microsoft.com/office/drawing/2014/main" id="{947794CA-08D0-CC4F-9719-598660DEAD02}"/>
              </a:ext>
            </a:extLst>
          </p:cNvPr>
          <p:cNvGrpSpPr>
            <a:grpSpLocks/>
          </p:cNvGrpSpPr>
          <p:nvPr/>
        </p:nvGrpSpPr>
        <p:grpSpPr bwMode="auto">
          <a:xfrm>
            <a:off x="5219701" y="2498726"/>
            <a:ext cx="142875" cy="92075"/>
            <a:chOff x="2442" y="3452"/>
            <a:chExt cx="147" cy="136"/>
          </a:xfrm>
        </p:grpSpPr>
        <p:sp>
          <p:nvSpPr>
            <p:cNvPr id="52510" name="Oval 355">
              <a:extLst>
                <a:ext uri="{FF2B5EF4-FFF2-40B4-BE49-F238E27FC236}">
                  <a16:creationId xmlns:a16="http://schemas.microsoft.com/office/drawing/2014/main" id="{98065D54-3A99-0147-843C-9FC8382ED397}"/>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11" name="Oval 356">
              <a:extLst>
                <a:ext uri="{FF2B5EF4-FFF2-40B4-BE49-F238E27FC236}">
                  <a16:creationId xmlns:a16="http://schemas.microsoft.com/office/drawing/2014/main" id="{C3313CC0-EFE5-DD4D-8A41-FF47C99B3450}"/>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12" name="Oval 357">
              <a:extLst>
                <a:ext uri="{FF2B5EF4-FFF2-40B4-BE49-F238E27FC236}">
                  <a16:creationId xmlns:a16="http://schemas.microsoft.com/office/drawing/2014/main" id="{0FAA7851-1E48-FF4B-AA51-1A6CAE773355}"/>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13" name="Oval 358">
              <a:extLst>
                <a:ext uri="{FF2B5EF4-FFF2-40B4-BE49-F238E27FC236}">
                  <a16:creationId xmlns:a16="http://schemas.microsoft.com/office/drawing/2014/main" id="{C921DA10-2576-9049-810C-2C0DDEC31E69}"/>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14" name="Oval 359">
              <a:extLst>
                <a:ext uri="{FF2B5EF4-FFF2-40B4-BE49-F238E27FC236}">
                  <a16:creationId xmlns:a16="http://schemas.microsoft.com/office/drawing/2014/main" id="{7CC967B5-88BF-B543-B802-CFD901247F69}"/>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grpSp>
        <p:nvGrpSpPr>
          <p:cNvPr id="20" name="Group 360">
            <a:extLst>
              <a:ext uri="{FF2B5EF4-FFF2-40B4-BE49-F238E27FC236}">
                <a16:creationId xmlns:a16="http://schemas.microsoft.com/office/drawing/2014/main" id="{D71FBBFE-0FB3-BE43-BE06-BEEF470F8E41}"/>
              </a:ext>
            </a:extLst>
          </p:cNvPr>
          <p:cNvGrpSpPr>
            <a:grpSpLocks/>
          </p:cNvGrpSpPr>
          <p:nvPr/>
        </p:nvGrpSpPr>
        <p:grpSpPr bwMode="auto">
          <a:xfrm>
            <a:off x="5808664" y="2439989"/>
            <a:ext cx="142875" cy="92075"/>
            <a:chOff x="2442" y="3452"/>
            <a:chExt cx="147" cy="136"/>
          </a:xfrm>
        </p:grpSpPr>
        <p:sp>
          <p:nvSpPr>
            <p:cNvPr id="52505" name="Oval 361">
              <a:extLst>
                <a:ext uri="{FF2B5EF4-FFF2-40B4-BE49-F238E27FC236}">
                  <a16:creationId xmlns:a16="http://schemas.microsoft.com/office/drawing/2014/main" id="{33EB5E33-D594-514C-B3BD-890DEDDF1C60}"/>
                </a:ext>
              </a:extLst>
            </p:cNvPr>
            <p:cNvSpPr>
              <a:spLocks noChangeArrowheads="1"/>
            </p:cNvSpPr>
            <p:nvPr/>
          </p:nvSpPr>
          <p:spPr bwMode="auto">
            <a:xfrm>
              <a:off x="2486" y="3452"/>
              <a:ext cx="46" cy="46"/>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fr-FR" sz="1800">
                <a:latin typeface="Arial" panose="020B0604020202020204" pitchFamily="34" charset="0"/>
              </a:endParaRPr>
            </a:p>
          </p:txBody>
        </p:sp>
        <p:sp>
          <p:nvSpPr>
            <p:cNvPr id="52506" name="Oval 362">
              <a:extLst>
                <a:ext uri="{FF2B5EF4-FFF2-40B4-BE49-F238E27FC236}">
                  <a16:creationId xmlns:a16="http://schemas.microsoft.com/office/drawing/2014/main" id="{FEA4A726-D534-B74E-84A2-602024090C6F}"/>
                </a:ext>
              </a:extLst>
            </p:cNvPr>
            <p:cNvSpPr>
              <a:spLocks noChangeArrowheads="1"/>
            </p:cNvSpPr>
            <p:nvPr/>
          </p:nvSpPr>
          <p:spPr bwMode="auto">
            <a:xfrm>
              <a:off x="2442" y="3495"/>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07" name="Oval 363">
              <a:extLst>
                <a:ext uri="{FF2B5EF4-FFF2-40B4-BE49-F238E27FC236}">
                  <a16:creationId xmlns:a16="http://schemas.microsoft.com/office/drawing/2014/main" id="{D7753BAF-67FC-D740-9B87-30F652ED05CB}"/>
                </a:ext>
              </a:extLst>
            </p:cNvPr>
            <p:cNvSpPr>
              <a:spLocks noChangeArrowheads="1"/>
            </p:cNvSpPr>
            <p:nvPr/>
          </p:nvSpPr>
          <p:spPr bwMode="auto">
            <a:xfrm>
              <a:off x="2529" y="3537"/>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08" name="Oval 364">
              <a:extLst>
                <a:ext uri="{FF2B5EF4-FFF2-40B4-BE49-F238E27FC236}">
                  <a16:creationId xmlns:a16="http://schemas.microsoft.com/office/drawing/2014/main" id="{E3D4B505-33B8-344A-ADE3-EF9D4E1CA63C}"/>
                </a:ext>
              </a:extLst>
            </p:cNvPr>
            <p:cNvSpPr>
              <a:spLocks noChangeArrowheads="1"/>
            </p:cNvSpPr>
            <p:nvPr/>
          </p:nvSpPr>
          <p:spPr bwMode="auto">
            <a:xfrm>
              <a:off x="2472" y="354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sp>
          <p:nvSpPr>
            <p:cNvPr id="52509" name="Oval 365">
              <a:extLst>
                <a:ext uri="{FF2B5EF4-FFF2-40B4-BE49-F238E27FC236}">
                  <a16:creationId xmlns:a16="http://schemas.microsoft.com/office/drawing/2014/main" id="{58C6A874-C343-3E41-A073-CEE3A4B51470}"/>
                </a:ext>
              </a:extLst>
            </p:cNvPr>
            <p:cNvSpPr>
              <a:spLocks noChangeArrowheads="1"/>
            </p:cNvSpPr>
            <p:nvPr/>
          </p:nvSpPr>
          <p:spPr bwMode="auto">
            <a:xfrm>
              <a:off x="2544" y="3483"/>
              <a:ext cx="45" cy="45"/>
            </a:xfrm>
            <a:prstGeom prst="ellipse">
              <a:avLst/>
            </a:prstGeom>
            <a:solidFill>
              <a:srgbClr val="5A2D1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fr-FR" sz="1800">
                  <a:latin typeface="Arial" panose="020B0604020202020204" pitchFamily="34" charset="0"/>
                </a:rPr>
                <a:t> </a:t>
              </a:r>
              <a:endParaRPr lang="en-US" altLang="fr-FR" sz="1800">
                <a:latin typeface="Arial" panose="020B0604020202020204" pitchFamily="34" charset="0"/>
              </a:endParaRPr>
            </a:p>
          </p:txBody>
        </p:sp>
      </p:grpSp>
      <p:pic>
        <p:nvPicPr>
          <p:cNvPr id="324974" name="Picture 366" descr="hpv_virus">
            <a:extLst>
              <a:ext uri="{FF2B5EF4-FFF2-40B4-BE49-F238E27FC236}">
                <a16:creationId xmlns:a16="http://schemas.microsoft.com/office/drawing/2014/main" id="{D82A3A8D-5733-1D4C-856E-CF013DD94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4" y="2211388"/>
            <a:ext cx="7143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975" name="Picture 367" descr="hpv_virus">
            <a:extLst>
              <a:ext uri="{FF2B5EF4-FFF2-40B4-BE49-F238E27FC236}">
                <a16:creationId xmlns:a16="http://schemas.microsoft.com/office/drawing/2014/main" id="{606F7C22-7798-3444-8D8A-9AE9D88E5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2211388"/>
            <a:ext cx="7143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976" name="Picture 368" descr="hpv_virus">
            <a:extLst>
              <a:ext uri="{FF2B5EF4-FFF2-40B4-BE49-F238E27FC236}">
                <a16:creationId xmlns:a16="http://schemas.microsoft.com/office/drawing/2014/main" id="{0364E0F3-90D3-994A-AF66-EEA4D777F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2355850"/>
            <a:ext cx="7143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977" name="Picture 369" descr="hpv_virus">
            <a:extLst>
              <a:ext uri="{FF2B5EF4-FFF2-40B4-BE49-F238E27FC236}">
                <a16:creationId xmlns:a16="http://schemas.microsoft.com/office/drawing/2014/main" id="{A88CE9FF-A9B4-B040-ADB4-9B44F98B9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2427288"/>
            <a:ext cx="7143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978" name="Picture 370" descr="hpv_virus">
            <a:extLst>
              <a:ext uri="{FF2B5EF4-FFF2-40B4-BE49-F238E27FC236}">
                <a16:creationId xmlns:a16="http://schemas.microsoft.com/office/drawing/2014/main" id="{DC98784B-A3F2-DF4A-8EDD-4E0678308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4" y="2211388"/>
            <a:ext cx="7143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979" name="Picture 371" descr="hpv_virus">
            <a:extLst>
              <a:ext uri="{FF2B5EF4-FFF2-40B4-BE49-F238E27FC236}">
                <a16:creationId xmlns:a16="http://schemas.microsoft.com/office/drawing/2014/main" id="{257A42D9-8B19-2543-B22A-EED151F4F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4" y="2206625"/>
            <a:ext cx="7143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Espace réservé du pied de page 20">
            <a:extLst>
              <a:ext uri="{FF2B5EF4-FFF2-40B4-BE49-F238E27FC236}">
                <a16:creationId xmlns:a16="http://schemas.microsoft.com/office/drawing/2014/main" id="{6FCAF3E2-77CE-F44A-80D7-94D35989725E}"/>
              </a:ext>
            </a:extLst>
          </p:cNvPr>
          <p:cNvSpPr>
            <a:spLocks noGrp="1"/>
          </p:cNvSpPr>
          <p:nvPr>
            <p:ph type="ftr" sz="quarter" idx="11"/>
          </p:nvPr>
        </p:nvSpPr>
        <p:spPr/>
        <p:txBody>
          <a:bodyPr/>
          <a:lstStyle/>
          <a:p>
            <a:pPr>
              <a:defRPr/>
            </a:pPr>
            <a:r>
              <a:rPr lang="fr-FR" b="0"/>
              <a:t>Pr Mamadou Diop - IJCurie - Dakar</a:t>
            </a:r>
          </a:p>
        </p:txBody>
      </p:sp>
      <p:sp>
        <p:nvSpPr>
          <p:cNvPr id="52504" name="Rectangle 21">
            <a:extLst>
              <a:ext uri="{FF2B5EF4-FFF2-40B4-BE49-F238E27FC236}">
                <a16:creationId xmlns:a16="http://schemas.microsoft.com/office/drawing/2014/main" id="{DAA51F72-5243-C748-8129-5313CB39CEE7}"/>
              </a:ext>
            </a:extLst>
          </p:cNvPr>
          <p:cNvSpPr>
            <a:spLocks noChangeArrowheads="1"/>
          </p:cNvSpPr>
          <p:nvPr/>
        </p:nvSpPr>
        <p:spPr bwMode="auto">
          <a:xfrm>
            <a:off x="2224089" y="333375"/>
            <a:ext cx="5335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3600" b="1">
                <a:latin typeface="Arial" panose="020B0604020202020204" pitchFamily="34" charset="0"/>
              </a:rPr>
              <a:t>Réplication</a:t>
            </a:r>
            <a:endParaRPr lang="fr-FR" altLang="fr-FR" sz="3600">
              <a:latin typeface="Arial" panose="020B0604020202020204" pitchFamily="34" charset="0"/>
            </a:endParaRPr>
          </a:p>
        </p:txBody>
      </p:sp>
    </p:spTree>
    <p:extLst>
      <p:ext uri="{BB962C8B-B14F-4D97-AF65-F5344CB8AC3E}">
        <p14:creationId xmlns:p14="http://schemas.microsoft.com/office/powerpoint/2010/main" val="10081944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5.27778E-6 5.78035E-7 C 0.01077 0.03445 0.02154 0.06913 0.02727 0.09942 C 0.033 0.12971 0.03282 0.1563 0.03456 0.18173 C 0.03629 0.20717 0.03612 0.23376 0.0382 0.25179 C 0.04029 0.26983 0.04237 0.27167 0.04723 0.29063 C 0.05209 0.30959 0.05296 0.3348 0.0672 0.36578 C 0.08143 0.39676 0.1205 0.45734 0.13265 0.47699 " pathEditMode="relative" ptsTypes="aaaaaaA">
                                      <p:cBhvr>
                                        <p:cTn id="6" dur="2000" fill="hold"/>
                                        <p:tgtEl>
                                          <p:spTgt spid="324844"/>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2485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2480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2479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248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3248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48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48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48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48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49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49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48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48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485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480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47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478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47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479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47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48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479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480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479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479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479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2480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2480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480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481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481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481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2479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2481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2480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2482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48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481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2481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2478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2478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2482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2480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2481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2484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2485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6"/>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nodeType="clickEffect">
                                  <p:stCondLst>
                                    <p:cond delay="0"/>
                                  </p:stCondLst>
                                  <p:childTnLst>
                                    <p:set>
                                      <p:cBhvr>
                                        <p:cTn id="138" dur="1" fill="hold">
                                          <p:stCondLst>
                                            <p:cond delay="0"/>
                                          </p:stCondLst>
                                        </p:cTn>
                                        <p:tgtEl>
                                          <p:spTgt spid="32482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32482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24826"/>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324827"/>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324828"/>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32482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32483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324831"/>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32483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324833"/>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324834"/>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32483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324836"/>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324837"/>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324838"/>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24839"/>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324788"/>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324822"/>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324823"/>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324813"/>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324805"/>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324804"/>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24855"/>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24850"/>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324846"/>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324847"/>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324845"/>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732843"/>
                                        </p:tgtEl>
                                        <p:attrNameLst>
                                          <p:attrName>style.visibility</p:attrName>
                                        </p:attrNameLst>
                                      </p:cBhvr>
                                      <p:to>
                                        <p:strVal val="visible"/>
                                      </p:to>
                                    </p:set>
                                  </p:childTnLst>
                                </p:cTn>
                              </p:par>
                            </p:childTnLst>
                          </p:cTn>
                        </p:par>
                        <p:par>
                          <p:cTn id="195" fill="hold" nodeType="afterGroup">
                            <p:stCondLst>
                              <p:cond delay="0"/>
                            </p:stCondLst>
                            <p:childTnLst>
                              <p:par>
                                <p:cTn id="196" presetID="0" presetClass="path" presetSubtype="0" accel="50000" decel="50000" fill="hold" nodeType="afterEffect">
                                  <p:stCondLst>
                                    <p:cond delay="0"/>
                                  </p:stCondLst>
                                  <p:childTnLst>
                                    <p:animMotion origin="layout" path="M 0.0 0.0 C 0.00625 -0.01341 0.01267 -0.02659 0.02986 -0.02821 C 0.04705 -0.02983 0.08298 -0.00879 0.10347 -0.00948 C 0.12395 -0.01017 0.13819 -0.0215 0.1526 -0.03283 " pathEditMode="relative" ptsTypes="aaaA">
                                      <p:cBhvr>
                                        <p:cTn id="197" dur="2000" fill="hold"/>
                                        <p:tgtEl>
                                          <p:spTgt spid="324846"/>
                                        </p:tgtEl>
                                        <p:attrNameLst>
                                          <p:attrName>ppt_x</p:attrName>
                                          <p:attrName>ppt_y</p:attrName>
                                        </p:attrNameLst>
                                      </p:cBhvr>
                                    </p:animMotion>
                                  </p:childTnLst>
                                </p:cTn>
                              </p:par>
                              <p:par>
                                <p:cTn id="198" presetID="0" presetClass="path" presetSubtype="0" accel="50000" decel="50000" fill="hold" nodeType="withEffect">
                                  <p:stCondLst>
                                    <p:cond delay="0"/>
                                  </p:stCondLst>
                                  <p:childTnLst>
                                    <p:animMotion origin="layout" path="M 0.0 0.0 C 0.00625 -0.01341 0.01267 -0.02659 0.02986 -0.02821 C 0.04705 -0.02983 0.08298 -0.00879 0.10347 -0.00948 C 0.12395 -0.01017 0.13819 -0.0215 0.1526 -0.03283 " pathEditMode="relative" ptsTypes="aaaA">
                                      <p:cBhvr>
                                        <p:cTn id="199" dur="2000" fill="hold"/>
                                        <p:tgtEl>
                                          <p:spTgt spid="324847"/>
                                        </p:tgtEl>
                                        <p:attrNameLst>
                                          <p:attrName>ppt_x</p:attrName>
                                          <p:attrName>ppt_y</p:attrName>
                                        </p:attrNameLst>
                                      </p:cBhvr>
                                    </p:animMotion>
                                  </p:childTnLst>
                                </p:cTn>
                              </p:par>
                              <p:par>
                                <p:cTn id="200" presetID="0" presetClass="path" presetSubtype="0" accel="50000" decel="50000" fill="hold" nodeType="withEffect">
                                  <p:stCondLst>
                                    <p:cond delay="0"/>
                                  </p:stCondLst>
                                  <p:childTnLst>
                                    <p:animMotion origin="layout" path="M 0.0 0.0 C 0.00625 -0.01341 0.01267 -0.02659 0.02986 -0.02821 C 0.04705 -0.02983 0.08298 -0.00879 0.10347 -0.00948 C 0.12395 -0.01017 0.13819 -0.0215 0.1526 -0.03283 " pathEditMode="relative" ptsTypes="aaaA">
                                      <p:cBhvr>
                                        <p:cTn id="201" dur="2000" fill="hold"/>
                                        <p:tgtEl>
                                          <p:spTgt spid="324845"/>
                                        </p:tgtEl>
                                        <p:attrNameLst>
                                          <p:attrName>ppt_x</p:attrName>
                                          <p:attrName>ppt_y</p:attrName>
                                        </p:attrNameLst>
                                      </p:cBhvr>
                                    </p:animMotion>
                                  </p:childTnLst>
                                </p:cTn>
                              </p:par>
                              <p:par>
                                <p:cTn id="202" presetID="1" presetClass="entr" presetSubtype="0" fill="hold" nodeType="withEffect">
                                  <p:stCondLst>
                                    <p:cond delay="1000"/>
                                  </p:stCondLst>
                                  <p:childTnLst>
                                    <p:set>
                                      <p:cBhvr>
                                        <p:cTn id="203" dur="1" fill="hold">
                                          <p:stCondLst>
                                            <p:cond delay="0"/>
                                          </p:stCondLst>
                                        </p:cTn>
                                        <p:tgtEl>
                                          <p:spTgt spid="324974"/>
                                        </p:tgtEl>
                                        <p:attrNameLst>
                                          <p:attrName>style.visibility</p:attrName>
                                        </p:attrNameLst>
                                      </p:cBhvr>
                                      <p:to>
                                        <p:strVal val="visible"/>
                                      </p:to>
                                    </p:set>
                                  </p:childTnLst>
                                </p:cTn>
                              </p:par>
                              <p:par>
                                <p:cTn id="204" presetID="1" presetClass="entr" presetSubtype="0" fill="hold" nodeType="withEffect">
                                  <p:stCondLst>
                                    <p:cond delay="1000"/>
                                  </p:stCondLst>
                                  <p:childTnLst>
                                    <p:set>
                                      <p:cBhvr>
                                        <p:cTn id="205" dur="1" fill="hold">
                                          <p:stCondLst>
                                            <p:cond delay="0"/>
                                          </p:stCondLst>
                                        </p:cTn>
                                        <p:tgtEl>
                                          <p:spTgt spid="324975"/>
                                        </p:tgtEl>
                                        <p:attrNameLst>
                                          <p:attrName>style.visibility</p:attrName>
                                        </p:attrNameLst>
                                      </p:cBhvr>
                                      <p:to>
                                        <p:strVal val="visible"/>
                                      </p:to>
                                    </p:set>
                                  </p:childTnLst>
                                </p:cTn>
                              </p:par>
                              <p:par>
                                <p:cTn id="206" presetID="1" presetClass="entr" presetSubtype="0" fill="hold" nodeType="withEffect">
                                  <p:stCondLst>
                                    <p:cond delay="1000"/>
                                  </p:stCondLst>
                                  <p:childTnLst>
                                    <p:set>
                                      <p:cBhvr>
                                        <p:cTn id="207" dur="1" fill="hold">
                                          <p:stCondLst>
                                            <p:cond delay="0"/>
                                          </p:stCondLst>
                                        </p:cTn>
                                        <p:tgtEl>
                                          <p:spTgt spid="324976"/>
                                        </p:tgtEl>
                                        <p:attrNameLst>
                                          <p:attrName>style.visibility</p:attrName>
                                        </p:attrNameLst>
                                      </p:cBhvr>
                                      <p:to>
                                        <p:strVal val="visible"/>
                                      </p:to>
                                    </p:set>
                                  </p:childTnLst>
                                </p:cTn>
                              </p:par>
                              <p:par>
                                <p:cTn id="208" presetID="1" presetClass="entr" presetSubtype="0" fill="hold" nodeType="withEffect">
                                  <p:stCondLst>
                                    <p:cond delay="1000"/>
                                  </p:stCondLst>
                                  <p:childTnLst>
                                    <p:set>
                                      <p:cBhvr>
                                        <p:cTn id="209" dur="1" fill="hold">
                                          <p:stCondLst>
                                            <p:cond delay="0"/>
                                          </p:stCondLst>
                                        </p:cTn>
                                        <p:tgtEl>
                                          <p:spTgt spid="324978"/>
                                        </p:tgtEl>
                                        <p:attrNameLst>
                                          <p:attrName>style.visibility</p:attrName>
                                        </p:attrNameLst>
                                      </p:cBhvr>
                                      <p:to>
                                        <p:strVal val="visible"/>
                                      </p:to>
                                    </p:set>
                                  </p:childTnLst>
                                </p:cTn>
                              </p:par>
                              <p:par>
                                <p:cTn id="210" presetID="1" presetClass="entr" presetSubtype="0" fill="hold" nodeType="withEffect">
                                  <p:stCondLst>
                                    <p:cond delay="1000"/>
                                  </p:stCondLst>
                                  <p:childTnLst>
                                    <p:set>
                                      <p:cBhvr>
                                        <p:cTn id="211" dur="1" fill="hold">
                                          <p:stCondLst>
                                            <p:cond delay="0"/>
                                          </p:stCondLst>
                                        </p:cTn>
                                        <p:tgtEl>
                                          <p:spTgt spid="324979"/>
                                        </p:tgtEl>
                                        <p:attrNameLst>
                                          <p:attrName>style.visibility</p:attrName>
                                        </p:attrNameLst>
                                      </p:cBhvr>
                                      <p:to>
                                        <p:strVal val="visible"/>
                                      </p:to>
                                    </p:set>
                                  </p:childTnLst>
                                </p:cTn>
                              </p:par>
                              <p:par>
                                <p:cTn id="212" presetID="1"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childTnLst>
                                </p:cTn>
                              </p:par>
                              <p:par>
                                <p:cTn id="214" presetID="1" presetClass="entr" presetSubtype="0" fill="hold" nodeType="withEffect">
                                  <p:stCondLst>
                                    <p:cond delay="0"/>
                                  </p:stCondLst>
                                  <p:childTnLst>
                                    <p:set>
                                      <p:cBhvr>
                                        <p:cTn id="215" dur="1" fill="hold">
                                          <p:stCondLst>
                                            <p:cond delay="0"/>
                                          </p:stCondLst>
                                        </p:cTn>
                                        <p:tgtEl>
                                          <p:spTgt spid="19"/>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18"/>
                                        </p:tgtEl>
                                        <p:attrNameLst>
                                          <p:attrName>style.visibility</p:attrName>
                                        </p:attrNameLst>
                                      </p:cBhvr>
                                      <p:to>
                                        <p:strVal val="visible"/>
                                      </p:to>
                                    </p:set>
                                  </p:childTnLst>
                                </p:cTn>
                              </p:par>
                              <p:par>
                                <p:cTn id="218" presetID="1" presetClass="entr" presetSubtype="0" fill="hold" nodeType="withEffect">
                                  <p:stCondLst>
                                    <p:cond delay="0"/>
                                  </p:stCondLst>
                                  <p:childTnLst>
                                    <p:set>
                                      <p:cBhvr>
                                        <p:cTn id="219" dur="1" fill="hold">
                                          <p:stCondLst>
                                            <p:cond delay="0"/>
                                          </p:stCondLst>
                                        </p:cTn>
                                        <p:tgtEl>
                                          <p:spTgt spid="324976"/>
                                        </p:tgtEl>
                                        <p:attrNameLst>
                                          <p:attrName>style.visibility</p:attrName>
                                        </p:attrNameLst>
                                      </p:cBhvr>
                                      <p:to>
                                        <p:strVal val="visible"/>
                                      </p:to>
                                    </p:set>
                                  </p:childTnLst>
                                </p:cTn>
                              </p:par>
                              <p:par>
                                <p:cTn id="220" presetID="1" presetClass="entr" presetSubtype="0" fill="hold" nodeType="withEffect">
                                  <p:stCondLst>
                                    <p:cond delay="0"/>
                                  </p:stCondLst>
                                  <p:childTnLst>
                                    <p:set>
                                      <p:cBhvr>
                                        <p:cTn id="221" dur="1" fill="hold">
                                          <p:stCondLst>
                                            <p:cond delay="0"/>
                                          </p:stCondLst>
                                        </p:cTn>
                                        <p:tgtEl>
                                          <p:spTgt spid="324979"/>
                                        </p:tgtEl>
                                        <p:attrNameLst>
                                          <p:attrName>style.visibility</p:attrName>
                                        </p:attrNameLst>
                                      </p:cBhvr>
                                      <p:to>
                                        <p:strVal val="visible"/>
                                      </p:to>
                                    </p:set>
                                  </p:childTnLst>
                                </p:cTn>
                              </p:par>
                              <p:par>
                                <p:cTn id="222" presetID="1" presetClass="entr" presetSubtype="0" fill="hold" nodeType="withEffect">
                                  <p:stCondLst>
                                    <p:cond delay="0"/>
                                  </p:stCondLst>
                                  <p:childTnLst>
                                    <p:set>
                                      <p:cBhvr>
                                        <p:cTn id="223" dur="1" fill="hold">
                                          <p:stCondLst>
                                            <p:cond delay="0"/>
                                          </p:stCondLst>
                                        </p:cTn>
                                        <p:tgtEl>
                                          <p:spTgt spid="324978"/>
                                        </p:tgtEl>
                                        <p:attrNameLst>
                                          <p:attrName>style.visibility</p:attrName>
                                        </p:attrNameLst>
                                      </p:cBhvr>
                                      <p:to>
                                        <p:strVal val="visible"/>
                                      </p:to>
                                    </p:set>
                                  </p:childTnLst>
                                </p:cTn>
                              </p:par>
                              <p:par>
                                <p:cTn id="224" presetID="1" presetClass="entr" presetSubtype="0" fill="hold" nodeType="withEffect">
                                  <p:stCondLst>
                                    <p:cond delay="0"/>
                                  </p:stCondLst>
                                  <p:childTnLst>
                                    <p:set>
                                      <p:cBhvr>
                                        <p:cTn id="225" dur="1" fill="hold">
                                          <p:stCondLst>
                                            <p:cond delay="0"/>
                                          </p:stCondLst>
                                        </p:cTn>
                                        <p:tgtEl>
                                          <p:spTgt spid="324975"/>
                                        </p:tgtEl>
                                        <p:attrNameLst>
                                          <p:attrName>style.visibility</p:attrName>
                                        </p:attrNameLst>
                                      </p:cBhvr>
                                      <p:to>
                                        <p:strVal val="visible"/>
                                      </p:to>
                                    </p:set>
                                  </p:childTnLst>
                                </p:cTn>
                              </p:par>
                              <p:par>
                                <p:cTn id="226" presetID="1" presetClass="entr" presetSubtype="0" fill="hold" nodeType="withEffect">
                                  <p:stCondLst>
                                    <p:cond delay="0"/>
                                  </p:stCondLst>
                                  <p:childTnLst>
                                    <p:set>
                                      <p:cBhvr>
                                        <p:cTn id="227" dur="1" fill="hold">
                                          <p:stCondLst>
                                            <p:cond delay="0"/>
                                          </p:stCondLst>
                                        </p:cTn>
                                        <p:tgtEl>
                                          <p:spTgt spid="324974"/>
                                        </p:tgtEl>
                                        <p:attrNameLst>
                                          <p:attrName>style.visibility</p:attrName>
                                        </p:attrNameLst>
                                      </p:cBhvr>
                                      <p:to>
                                        <p:strVal val="visible"/>
                                      </p:to>
                                    </p:set>
                                  </p:childTnLst>
                                </p:cTn>
                              </p:par>
                              <p:par>
                                <p:cTn id="228" presetID="1" presetClass="entr" presetSubtype="0" fill="hold" nodeType="withEffect">
                                  <p:stCondLst>
                                    <p:cond delay="0"/>
                                  </p:stCondLst>
                                  <p:childTnLst>
                                    <p:set>
                                      <p:cBhvr>
                                        <p:cTn id="229" dur="1" fill="hold">
                                          <p:stCondLst>
                                            <p:cond delay="0"/>
                                          </p:stCondLst>
                                        </p:cTn>
                                        <p:tgtEl>
                                          <p:spTgt spid="324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787" grpId="0" animBg="1"/>
      <p:bldP spid="324793" grpId="0" animBg="1"/>
      <p:bldP spid="324795" grpId="0" animBg="1"/>
      <p:bldP spid="324796" grpId="0" animBg="1"/>
      <p:bldP spid="324798" grpId="0" animBg="1"/>
      <p:bldP spid="324801" grpId="0" animBg="1"/>
      <p:bldP spid="324810" grpId="0" animBg="1"/>
      <p:bldP spid="324814" grpId="0" animBg="1"/>
      <p:bldP spid="324815" grpId="0" animBg="1"/>
      <p:bldP spid="324816" grpId="0" animBg="1"/>
      <p:bldP spid="324817" grpId="0" animBg="1"/>
      <p:bldP spid="324818" grpId="0" animBg="1"/>
      <p:bldP spid="324819" grpId="0" animBg="1"/>
      <p:bldP spid="324820" grpId="0" animBg="1"/>
      <p:bldP spid="324821" grpId="0" animBg="1"/>
      <p:bldP spid="1732843" grpId="0" animBg="1"/>
      <p:bldP spid="324848" grpId="0"/>
      <p:bldP spid="324849" grpId="0" animBg="1"/>
      <p:bldP spid="324850" grpId="0" animBg="1"/>
      <p:bldP spid="324851" grpId="0" animBg="1"/>
      <p:bldP spid="324855" grpId="0"/>
      <p:bldP spid="324856" grpId="0" animBg="1"/>
      <p:bldP spid="324857" grpId="0" animBg="1"/>
      <p:bldP spid="324858" grpId="0" animBg="1"/>
      <p:bldP spid="324859" grpId="0" animBg="1"/>
      <p:bldP spid="324866" grpId="0" animBg="1"/>
      <p:bldP spid="324867" grpId="0" animBg="1"/>
      <p:bldP spid="324868" grpId="0" animBg="1"/>
      <p:bldP spid="324869" grpId="0" animBg="1"/>
      <p:bldP spid="324900" grpId="0" animBg="1"/>
      <p:bldP spid="3249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5BBD2C39-0D35-BE40-A9BB-BDBB1E9363BA}"/>
              </a:ext>
            </a:extLst>
          </p:cNvPr>
          <p:cNvSpPr>
            <a:spLocks noGrp="1"/>
          </p:cNvSpPr>
          <p:nvPr>
            <p:ph type="title"/>
          </p:nvPr>
        </p:nvSpPr>
        <p:spPr>
          <a:xfrm>
            <a:off x="1981200" y="188914"/>
            <a:ext cx="8229600" cy="706437"/>
          </a:xfrm>
        </p:spPr>
        <p:txBody>
          <a:bodyPr/>
          <a:lstStyle/>
          <a:p>
            <a:pPr algn="l" eaLnBrk="1" hangingPunct="1"/>
            <a:r>
              <a:rPr lang="fr-FR" altLang="fr-FR" sz="4000" b="1">
                <a:latin typeface="Constantia" panose="02030602050306030303" pitchFamily="18" charset="0"/>
              </a:rPr>
              <a:t>Réplication</a:t>
            </a:r>
          </a:p>
        </p:txBody>
      </p:sp>
      <p:sp>
        <p:nvSpPr>
          <p:cNvPr id="54274" name="Rectangle 3">
            <a:extLst>
              <a:ext uri="{FF2B5EF4-FFF2-40B4-BE49-F238E27FC236}">
                <a16:creationId xmlns:a16="http://schemas.microsoft.com/office/drawing/2014/main" id="{FE05CDB5-E6C0-E841-8D19-0AD1FCFC52C4}"/>
              </a:ext>
            </a:extLst>
          </p:cNvPr>
          <p:cNvSpPr>
            <a:spLocks noGrp="1"/>
          </p:cNvSpPr>
          <p:nvPr>
            <p:ph type="body" idx="1"/>
          </p:nvPr>
        </p:nvSpPr>
        <p:spPr>
          <a:xfrm>
            <a:off x="1774826" y="1052513"/>
            <a:ext cx="7921625" cy="1655762"/>
          </a:xfrm>
        </p:spPr>
        <p:txBody>
          <a:bodyPr/>
          <a:lstStyle/>
          <a:p>
            <a:pPr eaLnBrk="1" hangingPunct="1">
              <a:lnSpc>
                <a:spcPct val="130000"/>
              </a:lnSpc>
            </a:pPr>
            <a:r>
              <a:rPr lang="fr-FR" altLang="fr-FR" sz="2400" b="1">
                <a:solidFill>
                  <a:srgbClr val="0070C0"/>
                </a:solidFill>
                <a:latin typeface="Constantia" panose="02030602050306030303" pitchFamily="18" charset="0"/>
              </a:rPr>
              <a:t>Infection</a:t>
            </a:r>
            <a:r>
              <a:rPr lang="fr-FR" altLang="fr-FR" sz="2400" b="1">
                <a:latin typeface="Constantia" panose="02030602050306030303" pitchFamily="18" charset="0"/>
              </a:rPr>
              <a:t> à HPV =&gt;prolifération cellulaire </a:t>
            </a:r>
          </a:p>
          <a:p>
            <a:pPr lvl="1" eaLnBrk="1" hangingPunct="1">
              <a:lnSpc>
                <a:spcPct val="130000"/>
              </a:lnSpc>
            </a:pPr>
            <a:r>
              <a:rPr lang="fr-FR" altLang="fr-FR" b="1">
                <a:latin typeface="Constantia" panose="02030602050306030303" pitchFamily="18" charset="0"/>
              </a:rPr>
              <a:t>effet cytopathique = </a:t>
            </a:r>
            <a:r>
              <a:rPr lang="fr-FR" altLang="fr-FR" b="1">
                <a:solidFill>
                  <a:srgbClr val="C00000"/>
                </a:solidFill>
                <a:latin typeface="Constantia" panose="02030602050306030303" pitchFamily="18" charset="0"/>
              </a:rPr>
              <a:t>koïlocytose </a:t>
            </a:r>
          </a:p>
        </p:txBody>
      </p:sp>
      <p:sp>
        <p:nvSpPr>
          <p:cNvPr id="54275" name="Espace réservé du numéro de diapositive 1">
            <a:extLst>
              <a:ext uri="{FF2B5EF4-FFF2-40B4-BE49-F238E27FC236}">
                <a16:creationId xmlns:a16="http://schemas.microsoft.com/office/drawing/2014/main" id="{48150C92-6DC2-4B4F-9D9C-3ED3E0EF50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C822E45-0A36-7842-8D00-FF3D5184F1DF}" type="slidenum">
              <a:rPr lang="fr-FR" altLang="fr-FR" sz="1200">
                <a:solidFill>
                  <a:srgbClr val="898989"/>
                </a:solidFill>
              </a:rPr>
              <a:pPr>
                <a:spcBef>
                  <a:spcPct val="0"/>
                </a:spcBef>
                <a:buFontTx/>
                <a:buNone/>
              </a:pPr>
              <a:t>26</a:t>
            </a:fld>
            <a:endParaRPr lang="fr-FR" altLang="fr-FR" sz="1200">
              <a:solidFill>
                <a:srgbClr val="898989"/>
              </a:solidFill>
            </a:endParaRPr>
          </a:p>
        </p:txBody>
      </p:sp>
      <p:pic>
        <p:nvPicPr>
          <p:cNvPr id="54276" name="Picture 3" descr="Image koilofrot.jpg">
            <a:extLst>
              <a:ext uri="{FF2B5EF4-FFF2-40B4-BE49-F238E27FC236}">
                <a16:creationId xmlns:a16="http://schemas.microsoft.com/office/drawing/2014/main" id="{EFA40E9B-284A-974E-BD84-39D462815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9" r="240"/>
          <a:stretch>
            <a:fillRect/>
          </a:stretch>
        </p:blipFill>
        <p:spPr bwMode="auto">
          <a:xfrm>
            <a:off x="2119313" y="2698750"/>
            <a:ext cx="358775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7" name="Groupe 7">
            <a:extLst>
              <a:ext uri="{FF2B5EF4-FFF2-40B4-BE49-F238E27FC236}">
                <a16:creationId xmlns:a16="http://schemas.microsoft.com/office/drawing/2014/main" id="{FCCB8CD8-6186-DE4C-BC57-5A913B03204C}"/>
              </a:ext>
            </a:extLst>
          </p:cNvPr>
          <p:cNvGrpSpPr>
            <a:grpSpLocks/>
          </p:cNvGrpSpPr>
          <p:nvPr/>
        </p:nvGrpSpPr>
        <p:grpSpPr bwMode="auto">
          <a:xfrm>
            <a:off x="5808663" y="2727325"/>
            <a:ext cx="3149600" cy="2012950"/>
            <a:chOff x="1258888" y="1844675"/>
            <a:chExt cx="6534150" cy="4279900"/>
          </a:xfrm>
        </p:grpSpPr>
        <p:pic>
          <p:nvPicPr>
            <p:cNvPr id="54279" name="Picture 2" descr="micro cx hpv infection">
              <a:extLst>
                <a:ext uri="{FF2B5EF4-FFF2-40B4-BE49-F238E27FC236}">
                  <a16:creationId xmlns:a16="http://schemas.microsoft.com/office/drawing/2014/main" id="{DD8A798B-F67D-104D-AC06-3B5EA705F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844675"/>
              <a:ext cx="653415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AutoShape 4">
              <a:extLst>
                <a:ext uri="{FF2B5EF4-FFF2-40B4-BE49-F238E27FC236}">
                  <a16:creationId xmlns:a16="http://schemas.microsoft.com/office/drawing/2014/main" id="{A08924A6-F5AD-FE4B-9314-F5A2D4A557BC}"/>
                </a:ext>
              </a:extLst>
            </p:cNvPr>
            <p:cNvSpPr>
              <a:spLocks noChangeArrowheads="1"/>
            </p:cNvSpPr>
            <p:nvPr/>
          </p:nvSpPr>
          <p:spPr bwMode="auto">
            <a:xfrm rot="445201">
              <a:off x="3657600" y="2743200"/>
              <a:ext cx="685800" cy="685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fr-FR" sz="1800">
                <a:latin typeface="Arial" panose="020B0604020202020204" pitchFamily="34" charset="0"/>
              </a:endParaRPr>
            </a:p>
          </p:txBody>
        </p:sp>
        <p:sp>
          <p:nvSpPr>
            <p:cNvPr id="54281" name="AutoShape 5">
              <a:extLst>
                <a:ext uri="{FF2B5EF4-FFF2-40B4-BE49-F238E27FC236}">
                  <a16:creationId xmlns:a16="http://schemas.microsoft.com/office/drawing/2014/main" id="{F6867DE0-99ED-2D43-8171-38527159B468}"/>
                </a:ext>
              </a:extLst>
            </p:cNvPr>
            <p:cNvSpPr>
              <a:spLocks noChangeArrowheads="1"/>
            </p:cNvSpPr>
            <p:nvPr/>
          </p:nvSpPr>
          <p:spPr bwMode="auto">
            <a:xfrm rot="-4707137">
              <a:off x="5105400" y="4572000"/>
              <a:ext cx="685800" cy="685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fr-FR" sz="1800">
                <a:latin typeface="Arial" panose="020B0604020202020204" pitchFamily="34" charset="0"/>
              </a:endParaRPr>
            </a:p>
          </p:txBody>
        </p:sp>
      </p:grpSp>
      <p:pic>
        <p:nvPicPr>
          <p:cNvPr id="54278" name="Picture 5" descr="Image koilohisto.jpg">
            <a:extLst>
              <a:ext uri="{FF2B5EF4-FFF2-40B4-BE49-F238E27FC236}">
                <a16:creationId xmlns:a16="http://schemas.microsoft.com/office/drawing/2014/main" id="{D8B9AF3B-0AC4-E54B-A162-9907D69A8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4816476"/>
            <a:ext cx="31496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373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An external file that holds a picture, illustration, etc.&#10;Object name is nihms184303f1.jpg">
            <a:extLst>
              <a:ext uri="{FF2B5EF4-FFF2-40B4-BE49-F238E27FC236}">
                <a16:creationId xmlns:a16="http://schemas.microsoft.com/office/drawing/2014/main" id="{D94CBF37-2176-6340-984A-186F3ABC5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064" y="1349376"/>
            <a:ext cx="4078287"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a:extLst>
              <a:ext uri="{FF2B5EF4-FFF2-40B4-BE49-F238E27FC236}">
                <a16:creationId xmlns:a16="http://schemas.microsoft.com/office/drawing/2014/main" id="{F9792665-9C4A-4D43-8F34-5ED636524B2E}"/>
              </a:ext>
            </a:extLst>
          </p:cNvPr>
          <p:cNvSpPr>
            <a:spLocks noChangeArrowheads="1"/>
          </p:cNvSpPr>
          <p:nvPr/>
        </p:nvSpPr>
        <p:spPr bwMode="auto">
          <a:xfrm>
            <a:off x="6078538" y="6067426"/>
            <a:ext cx="4425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1200" b="1">
                <a:latin typeface="Arial" panose="020B0604020202020204" pitchFamily="34" charset="0"/>
              </a:rPr>
              <a:t>.</a:t>
            </a:r>
          </a:p>
          <a:p>
            <a:pPr>
              <a:spcBef>
                <a:spcPct val="0"/>
              </a:spcBef>
              <a:buFontTx/>
              <a:buNone/>
            </a:pPr>
            <a:r>
              <a:rPr lang="fr-FR" altLang="fr-FR" sz="1200">
                <a:latin typeface="Arial" panose="020B0604020202020204" pitchFamily="34" charset="0"/>
                <a:hlinkClick r:id="rId3"/>
              </a:rPr>
              <a:t>Schiffman M</a:t>
            </a:r>
            <a:r>
              <a:rPr lang="fr-FR" altLang="fr-FR" sz="1200">
                <a:latin typeface="Arial" panose="020B0604020202020204" pitchFamily="34" charset="0"/>
              </a:rPr>
              <a:t> et al; </a:t>
            </a:r>
            <a:r>
              <a:rPr lang="fr-FR" altLang="fr-FR" sz="1200">
                <a:latin typeface="Arial" panose="020B0604020202020204" pitchFamily="34" charset="0"/>
                <a:hlinkClick r:id="rId4" tooltip="Cancer research."/>
              </a:rPr>
              <a:t>Cancer Res.</a:t>
            </a:r>
            <a:r>
              <a:rPr lang="fr-FR" altLang="fr-FR" sz="1200">
                <a:latin typeface="Arial" panose="020B0604020202020204" pitchFamily="34" charset="0"/>
              </a:rPr>
              <a:t> 2010 </a:t>
            </a:r>
            <a:r>
              <a:rPr lang="fr-FR" altLang="fr-FR" sz="1200" b="1">
                <a:latin typeface="Arial" panose="020B0604020202020204" pitchFamily="34" charset="0"/>
              </a:rPr>
              <a:t>A population-based prospective study of carcinogenic human papillomavirus variant lineages, viral persistence, and cervical neoplasia</a:t>
            </a:r>
            <a:endParaRPr lang="fr-FR" altLang="fr-FR" sz="1200">
              <a:latin typeface="Arial" panose="020B0604020202020204" pitchFamily="34" charset="0"/>
            </a:endParaRPr>
          </a:p>
        </p:txBody>
      </p:sp>
      <p:pic>
        <p:nvPicPr>
          <p:cNvPr id="56323" name="Picture 4" descr="HPV - Virus HPV - Human Papilloma Virus">
            <a:extLst>
              <a:ext uri="{FF2B5EF4-FFF2-40B4-BE49-F238E27FC236}">
                <a16:creationId xmlns:a16="http://schemas.microsoft.com/office/drawing/2014/main" id="{82212A97-CDD2-C64A-A0CC-2F53D8DAB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0" y="1536700"/>
            <a:ext cx="24892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re 4">
            <a:extLst>
              <a:ext uri="{FF2B5EF4-FFF2-40B4-BE49-F238E27FC236}">
                <a16:creationId xmlns:a16="http://schemas.microsoft.com/office/drawing/2014/main" id="{47E855AB-F9DB-424C-A9E1-71932E36A9F4}"/>
              </a:ext>
            </a:extLst>
          </p:cNvPr>
          <p:cNvSpPr>
            <a:spLocks noGrp="1"/>
          </p:cNvSpPr>
          <p:nvPr>
            <p:ph type="title"/>
          </p:nvPr>
        </p:nvSpPr>
        <p:spPr>
          <a:xfrm>
            <a:off x="1806576" y="271464"/>
            <a:ext cx="8404225" cy="695325"/>
          </a:xfrm>
        </p:spPr>
        <p:txBody>
          <a:bodyPr>
            <a:normAutofit fontScale="90000"/>
          </a:bodyPr>
          <a:lstStyle/>
          <a:p>
            <a:pPr eaLnBrk="1" hangingPunct="1">
              <a:defRPr/>
            </a:pPr>
            <a:r>
              <a:rPr lang="fr-FR" b="1" dirty="0">
                <a:solidFill>
                  <a:srgbClr val="000000"/>
                </a:solidFill>
              </a:rPr>
              <a:t>Diversité des Papillomavirus Humains</a:t>
            </a:r>
          </a:p>
        </p:txBody>
      </p:sp>
      <p:sp>
        <p:nvSpPr>
          <p:cNvPr id="7" name="Espace réservé du contenu 6">
            <a:extLst>
              <a:ext uri="{FF2B5EF4-FFF2-40B4-BE49-F238E27FC236}">
                <a16:creationId xmlns:a16="http://schemas.microsoft.com/office/drawing/2014/main" id="{BF0C45EF-3E61-9044-8C47-96F37DF58D31}"/>
              </a:ext>
            </a:extLst>
          </p:cNvPr>
          <p:cNvSpPr>
            <a:spLocks noGrp="1"/>
          </p:cNvSpPr>
          <p:nvPr>
            <p:ph idx="1"/>
          </p:nvPr>
        </p:nvSpPr>
        <p:spPr>
          <a:xfrm>
            <a:off x="1987551" y="4456113"/>
            <a:ext cx="4276725" cy="855662"/>
          </a:xfrm>
        </p:spPr>
        <p:txBody>
          <a:bodyPr rtlCol="0">
            <a:normAutofit/>
          </a:bodyPr>
          <a:lstStyle/>
          <a:p>
            <a:pPr marL="0" indent="0">
              <a:buNone/>
              <a:defRPr/>
            </a:pPr>
            <a:r>
              <a:rPr lang="fr-FR" dirty="0"/>
              <a:t>Plus de 200 génotypes</a:t>
            </a:r>
          </a:p>
          <a:p>
            <a:pPr marL="0" indent="0">
              <a:buNone/>
              <a:defRPr/>
            </a:pPr>
            <a:endParaRPr lang="fr-FR" dirty="0"/>
          </a:p>
        </p:txBody>
      </p:sp>
      <p:sp>
        <p:nvSpPr>
          <p:cNvPr id="56326" name="Espace réservé du numéro de diapositive 1">
            <a:extLst>
              <a:ext uri="{FF2B5EF4-FFF2-40B4-BE49-F238E27FC236}">
                <a16:creationId xmlns:a16="http://schemas.microsoft.com/office/drawing/2014/main" id="{619DF65E-EC8B-264A-B85F-4F662C30C0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FF8150B-1AAA-9146-84F0-463CFE51B33A}" type="slidenum">
              <a:rPr lang="fr-FR" altLang="fr-FR" sz="1200">
                <a:solidFill>
                  <a:srgbClr val="898989"/>
                </a:solidFill>
              </a:rPr>
              <a:pPr>
                <a:spcBef>
                  <a:spcPct val="0"/>
                </a:spcBef>
                <a:buFontTx/>
                <a:buNone/>
              </a:pPr>
              <a:t>27</a:t>
            </a:fld>
            <a:endParaRPr lang="fr-FR" altLang="fr-FR" sz="1200">
              <a:solidFill>
                <a:srgbClr val="898989"/>
              </a:solidFill>
            </a:endParaRPr>
          </a:p>
        </p:txBody>
      </p:sp>
    </p:spTree>
    <p:extLst>
      <p:ext uri="{BB962C8B-B14F-4D97-AF65-F5344CB8AC3E}">
        <p14:creationId xmlns:p14="http://schemas.microsoft.com/office/powerpoint/2010/main" val="3060078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034A7E6-B86E-0F46-811E-612E4F8ABAA7}"/>
              </a:ext>
            </a:extLst>
          </p:cNvPr>
          <p:cNvPicPr>
            <a:picLocks noChangeAspect="1"/>
          </p:cNvPicPr>
          <p:nvPr/>
        </p:nvPicPr>
        <p:blipFill>
          <a:blip r:embed="rId2">
            <a:extLst>
              <a:ext uri="{28A0092B-C50C-407E-A947-70E740481C1C}">
                <a14:useLocalDpi xmlns:a14="http://schemas.microsoft.com/office/drawing/2010/main" val="0"/>
              </a:ext>
            </a:extLst>
          </a:blip>
          <a:srcRect l="67979" t="61356" r="7475" b="26852"/>
          <a:stretch>
            <a:fillRect/>
          </a:stretch>
        </p:blipFill>
        <p:spPr bwMode="auto">
          <a:xfrm>
            <a:off x="3209926" y="3648076"/>
            <a:ext cx="569912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5">
            <a:extLst>
              <a:ext uri="{FF2B5EF4-FFF2-40B4-BE49-F238E27FC236}">
                <a16:creationId xmlns:a16="http://schemas.microsoft.com/office/drawing/2014/main" id="{89CADE82-B143-254E-AD96-2E9BF990FCFD}"/>
              </a:ext>
            </a:extLst>
          </p:cNvPr>
          <p:cNvSpPr>
            <a:spLocks noChangeArrowheads="1"/>
          </p:cNvSpPr>
          <p:nvPr/>
        </p:nvSpPr>
        <p:spPr bwMode="auto">
          <a:xfrm>
            <a:off x="1866900" y="1203325"/>
            <a:ext cx="84963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2400" b="1">
                <a:solidFill>
                  <a:srgbClr val="C00000"/>
                </a:solidFill>
                <a:latin typeface="Arial" panose="020B0604020202020204" pitchFamily="34" charset="0"/>
              </a:rPr>
              <a:t>Tropisme : cutané/muqueux</a:t>
            </a:r>
          </a:p>
          <a:p>
            <a:pPr eaLnBrk="1" hangingPunct="1">
              <a:spcBef>
                <a:spcPct val="0"/>
              </a:spcBef>
              <a:buFontTx/>
              <a:buNone/>
            </a:pPr>
            <a:endParaRPr lang="fr-FR" altLang="fr-FR" sz="2000" b="1">
              <a:solidFill>
                <a:srgbClr val="C00000"/>
              </a:solidFill>
              <a:latin typeface="Arial" panose="020B0604020202020204" pitchFamily="34" charset="0"/>
            </a:endParaRPr>
          </a:p>
          <a:p>
            <a:pPr eaLnBrk="1" hangingPunct="1">
              <a:spcBef>
                <a:spcPct val="0"/>
              </a:spcBef>
              <a:buFontTx/>
              <a:buNone/>
            </a:pPr>
            <a:r>
              <a:rPr lang="fr-FR" altLang="fr-FR" sz="2400" b="1">
                <a:solidFill>
                  <a:srgbClr val="C00000"/>
                </a:solidFill>
                <a:latin typeface="Arial" panose="020B0604020202020204" pitchFamily="34" charset="0"/>
              </a:rPr>
              <a:t>Pouvoir oncogène ++++</a:t>
            </a:r>
            <a:endParaRPr lang="fr-FR" altLang="fr-FR" sz="2400">
              <a:latin typeface="Arial" panose="020B0604020202020204" pitchFamily="34" charset="0"/>
            </a:endParaRPr>
          </a:p>
          <a:p>
            <a:pPr eaLnBrk="1" hangingPunct="1">
              <a:spcBef>
                <a:spcPct val="0"/>
              </a:spcBef>
              <a:buFontTx/>
              <a:buNone/>
            </a:pPr>
            <a:r>
              <a:rPr lang="fr-FR" altLang="fr-FR" sz="2400">
                <a:latin typeface="Arial" panose="020B0604020202020204" pitchFamily="34" charset="0"/>
              </a:rPr>
              <a:t>- </a:t>
            </a:r>
            <a:r>
              <a:rPr lang="fr-FR" altLang="fr-FR" sz="1800">
                <a:latin typeface="Arial" panose="020B0604020202020204" pitchFamily="34" charset="0"/>
              </a:rPr>
              <a:t>les </a:t>
            </a:r>
            <a:r>
              <a:rPr lang="fr-FR" altLang="fr-FR" sz="1800" b="1">
                <a:latin typeface="Arial" panose="020B0604020202020204" pitchFamily="34" charset="0"/>
              </a:rPr>
              <a:t>HPV à haut risque </a:t>
            </a:r>
            <a:r>
              <a:rPr lang="fr-FR" altLang="fr-FR" sz="1800">
                <a:latin typeface="Arial" panose="020B0604020202020204" pitchFamily="34" charset="0"/>
              </a:rPr>
              <a:t>qui ont un pouvoir oncogène démontré et qui sont donc retrouvés dans les lésions cancéreuses, </a:t>
            </a:r>
          </a:p>
          <a:p>
            <a:pPr eaLnBrk="1" hangingPunct="1">
              <a:spcBef>
                <a:spcPct val="0"/>
              </a:spcBef>
              <a:buFontTx/>
              <a:buNone/>
            </a:pPr>
            <a:r>
              <a:rPr lang="fr-FR" altLang="fr-FR" sz="1800">
                <a:latin typeface="Arial" panose="020B0604020202020204" pitchFamily="34" charset="0"/>
              </a:rPr>
              <a:t>- les </a:t>
            </a:r>
            <a:r>
              <a:rPr lang="fr-FR" altLang="fr-FR" sz="1800" b="1">
                <a:latin typeface="Arial" panose="020B0604020202020204" pitchFamily="34" charset="0"/>
              </a:rPr>
              <a:t>HPV à bas risque </a:t>
            </a:r>
            <a:r>
              <a:rPr lang="fr-FR" altLang="fr-FR" sz="1800">
                <a:latin typeface="Arial" panose="020B0604020202020204" pitchFamily="34" charset="0"/>
              </a:rPr>
              <a:t>associés à des lésions sans potentiel d'évolution vers des lésions de haut grade et le cancer invasif</a:t>
            </a:r>
            <a:r>
              <a:rPr lang="fr-FR" altLang="fr-FR" sz="2000">
                <a:latin typeface="Arial" panose="020B0604020202020204" pitchFamily="34" charset="0"/>
              </a:rPr>
              <a:t> </a:t>
            </a:r>
            <a:r>
              <a:rPr lang="fr-FR" altLang="fr-FR" sz="2400">
                <a:latin typeface="Arial" panose="020B0604020202020204" pitchFamily="34" charset="0"/>
              </a:rPr>
              <a:t> </a:t>
            </a:r>
          </a:p>
        </p:txBody>
      </p:sp>
      <p:sp>
        <p:nvSpPr>
          <p:cNvPr id="7" name="Rectangle 6">
            <a:extLst>
              <a:ext uri="{FF2B5EF4-FFF2-40B4-BE49-F238E27FC236}">
                <a16:creationId xmlns:a16="http://schemas.microsoft.com/office/drawing/2014/main" id="{13E220E9-61D4-9C41-96F7-0F940DB54FAB}"/>
              </a:ext>
            </a:extLst>
          </p:cNvPr>
          <p:cNvSpPr>
            <a:spLocks noChangeArrowheads="1"/>
          </p:cNvSpPr>
          <p:nvPr/>
        </p:nvSpPr>
        <p:spPr bwMode="auto">
          <a:xfrm>
            <a:off x="2351089" y="5589588"/>
            <a:ext cx="7170737" cy="830262"/>
          </a:xfrm>
          <a:prstGeom prst="rect">
            <a:avLst/>
          </a:prstGeom>
          <a:solidFill>
            <a:schemeClr val="accent6">
              <a:lumMod val="20000"/>
              <a:lumOff val="8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r>
              <a:rPr lang="fr-FR" altLang="fr-FR" sz="2400" b="1" dirty="0">
                <a:latin typeface="Arial" panose="020B0604020202020204" pitchFamily="34" charset="0"/>
              </a:rPr>
              <a:t>Important de distinguer ces groupes de HPV</a:t>
            </a:r>
          </a:p>
          <a:p>
            <a:pPr algn="ctr" eaLnBrk="1" hangingPunct="1">
              <a:spcBef>
                <a:spcPct val="0"/>
              </a:spcBef>
              <a:buFontTx/>
              <a:buNone/>
              <a:defRPr/>
            </a:pPr>
            <a:r>
              <a:rPr lang="fr-FR" altLang="fr-FR" sz="2400" b="1" dirty="0">
                <a:latin typeface="Arial" panose="020B0604020202020204" pitchFamily="34" charset="0"/>
              </a:rPr>
              <a:t>=&gt; différences en terme de pathogénicité</a:t>
            </a:r>
          </a:p>
        </p:txBody>
      </p:sp>
      <p:sp>
        <p:nvSpPr>
          <p:cNvPr id="6" name="Titre 4">
            <a:extLst>
              <a:ext uri="{FF2B5EF4-FFF2-40B4-BE49-F238E27FC236}">
                <a16:creationId xmlns:a16="http://schemas.microsoft.com/office/drawing/2014/main" id="{CC05D8EA-7E34-A842-8E91-6C65698F47EF}"/>
              </a:ext>
            </a:extLst>
          </p:cNvPr>
          <p:cNvSpPr>
            <a:spLocks noGrp="1"/>
          </p:cNvSpPr>
          <p:nvPr>
            <p:ph type="title"/>
          </p:nvPr>
        </p:nvSpPr>
        <p:spPr>
          <a:xfrm>
            <a:off x="1857376" y="387351"/>
            <a:ext cx="8404225" cy="695325"/>
          </a:xfrm>
        </p:spPr>
        <p:txBody>
          <a:bodyPr>
            <a:normAutofit fontScale="90000"/>
          </a:bodyPr>
          <a:lstStyle/>
          <a:p>
            <a:pPr eaLnBrk="1" hangingPunct="1">
              <a:defRPr/>
            </a:pPr>
            <a:r>
              <a:rPr lang="fr-FR" b="1" dirty="0">
                <a:solidFill>
                  <a:srgbClr val="000000"/>
                </a:solidFill>
              </a:rPr>
              <a:t>Diversité des Papillomavirus Humains</a:t>
            </a:r>
          </a:p>
        </p:txBody>
      </p:sp>
    </p:spTree>
    <p:extLst>
      <p:ext uri="{BB962C8B-B14F-4D97-AF65-F5344CB8AC3E}">
        <p14:creationId xmlns:p14="http://schemas.microsoft.com/office/powerpoint/2010/main" val="510017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611CDF4-CDF3-024B-8D55-21A02DF1DCEE}"/>
              </a:ext>
            </a:extLst>
          </p:cNvPr>
          <p:cNvPicPr>
            <a:picLocks noChangeAspect="1"/>
          </p:cNvPicPr>
          <p:nvPr/>
        </p:nvPicPr>
        <p:blipFill rotWithShape="1">
          <a:blip r:embed="rId2"/>
          <a:srcRect t="50051"/>
          <a:stretch/>
        </p:blipFill>
        <p:spPr>
          <a:xfrm>
            <a:off x="2266212" y="908672"/>
            <a:ext cx="7934038" cy="5605975"/>
          </a:xfrm>
          <a:prstGeom prst="rect">
            <a:avLst/>
          </a:prstGeom>
        </p:spPr>
      </p:pic>
      <p:sp>
        <p:nvSpPr>
          <p:cNvPr id="7" name="Rectangle 6">
            <a:extLst>
              <a:ext uri="{FF2B5EF4-FFF2-40B4-BE49-F238E27FC236}">
                <a16:creationId xmlns:a16="http://schemas.microsoft.com/office/drawing/2014/main" id="{FD786B7D-2EB0-3B4B-B8EA-2E85F631CAC3}"/>
              </a:ext>
            </a:extLst>
          </p:cNvPr>
          <p:cNvSpPr/>
          <p:nvPr/>
        </p:nvSpPr>
        <p:spPr>
          <a:xfrm>
            <a:off x="642426" y="365264"/>
            <a:ext cx="10921218" cy="400110"/>
          </a:xfrm>
          <a:prstGeom prst="rect">
            <a:avLst/>
          </a:prstGeom>
        </p:spPr>
        <p:txBody>
          <a:bodyPr wrap="square">
            <a:spAutoFit/>
          </a:bodyPr>
          <a:lstStyle/>
          <a:p>
            <a:r>
              <a:rPr lang="fr-SN" sz="2000" b="1" i="0" dirty="0">
                <a:solidFill>
                  <a:srgbClr val="505050"/>
                </a:solidFill>
                <a:effectLst/>
                <a:latin typeface="Source Sans Pro"/>
              </a:rPr>
              <a:t>HPV-</a:t>
            </a:r>
            <a:r>
              <a:rPr lang="fr-SN" sz="2000" b="1" i="0" dirty="0" err="1">
                <a:solidFill>
                  <a:srgbClr val="505050"/>
                </a:solidFill>
                <a:effectLst/>
                <a:latin typeface="Source Sans Pro"/>
              </a:rPr>
              <a:t>attributable</a:t>
            </a:r>
            <a:r>
              <a:rPr lang="fr-SN" sz="2000" b="1" i="0" dirty="0">
                <a:solidFill>
                  <a:srgbClr val="505050"/>
                </a:solidFill>
                <a:effectLst/>
                <a:latin typeface="Source Sans Pro"/>
              </a:rPr>
              <a:t> cancer by </a:t>
            </a:r>
            <a:r>
              <a:rPr lang="fr-SN" sz="2000" b="1" i="0" dirty="0" err="1">
                <a:solidFill>
                  <a:srgbClr val="505050"/>
                </a:solidFill>
                <a:effectLst/>
                <a:latin typeface="Source Sans Pro"/>
              </a:rPr>
              <a:t>sex</a:t>
            </a:r>
            <a:r>
              <a:rPr lang="fr-SN" sz="2000" b="1" i="0" dirty="0">
                <a:solidFill>
                  <a:srgbClr val="505050"/>
                </a:solidFill>
                <a:effectLst/>
                <a:latin typeface="Source Sans Pro"/>
              </a:rPr>
              <a:t> and World Bank </a:t>
            </a:r>
            <a:r>
              <a:rPr lang="fr-SN" sz="2000" b="1" i="0" dirty="0" err="1">
                <a:solidFill>
                  <a:srgbClr val="505050"/>
                </a:solidFill>
                <a:effectLst/>
                <a:latin typeface="Source Sans Pro"/>
              </a:rPr>
              <a:t>income</a:t>
            </a:r>
            <a:r>
              <a:rPr lang="fr-SN" sz="2000" b="1" i="0" dirty="0">
                <a:solidFill>
                  <a:srgbClr val="505050"/>
                </a:solidFill>
                <a:effectLst/>
                <a:latin typeface="Source Sans Pro"/>
              </a:rPr>
              <a:t> groups, </a:t>
            </a:r>
            <a:r>
              <a:rPr lang="fr-SN" sz="2000" b="1" i="0" dirty="0" err="1">
                <a:solidFill>
                  <a:srgbClr val="505050"/>
                </a:solidFill>
                <a:effectLst/>
                <a:latin typeface="Source Sans Pro"/>
              </a:rPr>
              <a:t>according</a:t>
            </a:r>
            <a:r>
              <a:rPr lang="fr-SN" sz="2000" b="1" i="0" dirty="0">
                <a:solidFill>
                  <a:srgbClr val="505050"/>
                </a:solidFill>
                <a:effectLst/>
                <a:latin typeface="Source Sans Pro"/>
              </a:rPr>
              <a:t> to HPV type</a:t>
            </a:r>
            <a:endParaRPr lang="fr-FR" sz="2000" dirty="0"/>
          </a:p>
        </p:txBody>
      </p:sp>
      <p:pic>
        <p:nvPicPr>
          <p:cNvPr id="8" name="Image 7">
            <a:extLst>
              <a:ext uri="{FF2B5EF4-FFF2-40B4-BE49-F238E27FC236}">
                <a16:creationId xmlns:a16="http://schemas.microsoft.com/office/drawing/2014/main" id="{09C9ECD0-FD8D-9747-8B29-9C5FEAF4B7E9}"/>
              </a:ext>
            </a:extLst>
          </p:cNvPr>
          <p:cNvPicPr>
            <a:picLocks noChangeAspect="1"/>
          </p:cNvPicPr>
          <p:nvPr/>
        </p:nvPicPr>
        <p:blipFill rotWithShape="1">
          <a:blip r:embed="rId3"/>
          <a:srcRect b="67055"/>
          <a:stretch/>
        </p:blipFill>
        <p:spPr>
          <a:xfrm>
            <a:off x="0" y="6466715"/>
            <a:ext cx="4375052" cy="391285"/>
          </a:xfrm>
          <a:prstGeom prst="rect">
            <a:avLst/>
          </a:prstGeom>
        </p:spPr>
      </p:pic>
    </p:spTree>
    <p:extLst>
      <p:ext uri="{BB962C8B-B14F-4D97-AF65-F5344CB8AC3E}">
        <p14:creationId xmlns:p14="http://schemas.microsoft.com/office/powerpoint/2010/main" val="354132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a:extLst>
              <a:ext uri="{FF2B5EF4-FFF2-40B4-BE49-F238E27FC236}">
                <a16:creationId xmlns:a16="http://schemas.microsoft.com/office/drawing/2014/main" id="{84A3C4F0-C14F-8A47-AD4D-EB29837A311B}"/>
              </a:ext>
            </a:extLst>
          </p:cNvPr>
          <p:cNvSpPr>
            <a:spLocks noGrp="1"/>
          </p:cNvSpPr>
          <p:nvPr>
            <p:ph type="title"/>
          </p:nvPr>
        </p:nvSpPr>
        <p:spPr>
          <a:xfrm>
            <a:off x="908538" y="238516"/>
            <a:ext cx="10515600" cy="844697"/>
          </a:xfrm>
        </p:spPr>
        <p:txBody>
          <a:bodyPr>
            <a:normAutofit fontScale="90000"/>
          </a:bodyPr>
          <a:lstStyle/>
          <a:p>
            <a:r>
              <a:rPr lang="fr-FR" altLang="fr-FR" b="1" dirty="0">
                <a:ea typeface="ＭＳ Ｐゴシック" panose="020B0600070205080204" pitchFamily="34" charset="-128"/>
              </a:rPr>
              <a:t>Virus et cancer: </a:t>
            </a:r>
            <a:r>
              <a:rPr lang="fr-FR" altLang="fr-FR" dirty="0">
                <a:ea typeface="ＭＳ Ｐゴシック" panose="020B0600070205080204" pitchFamily="34" charset="-128"/>
              </a:rPr>
              <a:t>une longue histoire plus d</a:t>
            </a:r>
            <a:r>
              <a:rPr lang="fr-FR" altLang="en-US" dirty="0">
                <a:ea typeface="ＭＳ Ｐゴシック" panose="020B0600070205080204" pitchFamily="34" charset="-128"/>
              </a:rPr>
              <a:t>’</a:t>
            </a:r>
            <a:r>
              <a:rPr lang="fr-FR" altLang="fr-FR" dirty="0">
                <a:ea typeface="ＭＳ Ｐゴシック" panose="020B0600070205080204" pitchFamily="34" charset="-128"/>
              </a:rPr>
              <a:t>1 siècle </a:t>
            </a:r>
            <a:endParaRPr lang="fr-FR" altLang="fr-FR" b="1" dirty="0">
              <a:ea typeface="ＭＳ Ｐゴシック" panose="020B0600070205080204" pitchFamily="34" charset="-128"/>
            </a:endParaRPr>
          </a:p>
        </p:txBody>
      </p:sp>
      <p:pic>
        <p:nvPicPr>
          <p:cNvPr id="7" name="Image 6">
            <a:extLst>
              <a:ext uri="{FF2B5EF4-FFF2-40B4-BE49-F238E27FC236}">
                <a16:creationId xmlns:a16="http://schemas.microsoft.com/office/drawing/2014/main" id="{F691F9E7-834D-934D-8D91-28DF6A33E7CE}"/>
              </a:ext>
            </a:extLst>
          </p:cNvPr>
          <p:cNvPicPr>
            <a:picLocks noChangeAspect="1"/>
          </p:cNvPicPr>
          <p:nvPr/>
        </p:nvPicPr>
        <p:blipFill>
          <a:blip r:embed="rId2"/>
          <a:stretch>
            <a:fillRect/>
          </a:stretch>
        </p:blipFill>
        <p:spPr>
          <a:xfrm>
            <a:off x="2266552" y="1209822"/>
            <a:ext cx="7440156" cy="5610920"/>
          </a:xfrm>
          <a:prstGeom prst="rect">
            <a:avLst/>
          </a:prstGeom>
        </p:spPr>
      </p:pic>
    </p:spTree>
    <p:extLst>
      <p:ext uri="{BB962C8B-B14F-4D97-AF65-F5344CB8AC3E}">
        <p14:creationId xmlns:p14="http://schemas.microsoft.com/office/powerpoint/2010/main" val="1733306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 3">
            <a:extLst>
              <a:ext uri="{FF2B5EF4-FFF2-40B4-BE49-F238E27FC236}">
                <a16:creationId xmlns:a16="http://schemas.microsoft.com/office/drawing/2014/main" id="{5641F3CE-7773-C141-AEF4-83705E7D5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68" y="399415"/>
            <a:ext cx="10611785" cy="633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438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re 1">
            <a:extLst>
              <a:ext uri="{FF2B5EF4-FFF2-40B4-BE49-F238E27FC236}">
                <a16:creationId xmlns:a16="http://schemas.microsoft.com/office/drawing/2014/main" id="{B4CD972D-5E50-0340-9892-AC6A73C4105C}"/>
              </a:ext>
            </a:extLst>
          </p:cNvPr>
          <p:cNvSpPr>
            <a:spLocks noGrp="1"/>
          </p:cNvSpPr>
          <p:nvPr>
            <p:ph type="title"/>
          </p:nvPr>
        </p:nvSpPr>
        <p:spPr>
          <a:xfrm>
            <a:off x="450166" y="274639"/>
            <a:ext cx="8229600" cy="777875"/>
          </a:xfrm>
        </p:spPr>
        <p:txBody>
          <a:bodyPr/>
          <a:lstStyle/>
          <a:p>
            <a:pPr algn="l"/>
            <a:r>
              <a:rPr lang="fr-FR" altLang="fr-FR" b="1" dirty="0"/>
              <a:t>Prévalence HPV en Afrique</a:t>
            </a:r>
          </a:p>
        </p:txBody>
      </p:sp>
      <p:sp>
        <p:nvSpPr>
          <p:cNvPr id="67586" name="Espace réservé du numéro de diapositive 3">
            <a:extLst>
              <a:ext uri="{FF2B5EF4-FFF2-40B4-BE49-F238E27FC236}">
                <a16:creationId xmlns:a16="http://schemas.microsoft.com/office/drawing/2014/main" id="{CDB5535E-6221-9B43-9E23-C68EDA27F1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8DDB32E-E168-8D4D-AC1F-A058F1E9CB74}" type="slidenum">
              <a:rPr lang="fr-FR" altLang="fr-FR" sz="1200">
                <a:solidFill>
                  <a:srgbClr val="898989"/>
                </a:solidFill>
              </a:rPr>
              <a:pPr>
                <a:spcBef>
                  <a:spcPct val="0"/>
                </a:spcBef>
                <a:buFontTx/>
                <a:buNone/>
              </a:pPr>
              <a:t>31</a:t>
            </a:fld>
            <a:endParaRPr lang="fr-FR" altLang="fr-FR" sz="1200">
              <a:solidFill>
                <a:srgbClr val="898989"/>
              </a:solidFill>
            </a:endParaRPr>
          </a:p>
        </p:txBody>
      </p:sp>
      <p:pic>
        <p:nvPicPr>
          <p:cNvPr id="67587" name="Image 4">
            <a:extLst>
              <a:ext uri="{FF2B5EF4-FFF2-40B4-BE49-F238E27FC236}">
                <a16:creationId xmlns:a16="http://schemas.microsoft.com/office/drawing/2014/main" id="{E4F3151D-B07E-F744-8277-10291D336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66" y="1204038"/>
            <a:ext cx="5147286" cy="21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age 5">
            <a:extLst>
              <a:ext uri="{FF2B5EF4-FFF2-40B4-BE49-F238E27FC236}">
                <a16:creationId xmlns:a16="http://schemas.microsoft.com/office/drawing/2014/main" id="{3C1FD234-0B09-7D4A-84D4-2109CC7CA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63" y="3504324"/>
            <a:ext cx="10499787"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ZoneTexte 6">
            <a:extLst>
              <a:ext uri="{FF2B5EF4-FFF2-40B4-BE49-F238E27FC236}">
                <a16:creationId xmlns:a16="http://schemas.microsoft.com/office/drawing/2014/main" id="{136D0241-EEBF-E242-B9D1-29E69F5AE4CB}"/>
              </a:ext>
            </a:extLst>
          </p:cNvPr>
          <p:cNvSpPr txBox="1">
            <a:spLocks noChangeArrowheads="1"/>
          </p:cNvSpPr>
          <p:nvPr/>
        </p:nvSpPr>
        <p:spPr bwMode="auto">
          <a:xfrm>
            <a:off x="7060706" y="1539755"/>
            <a:ext cx="40494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1800" b="1" dirty="0">
                <a:latin typeface="Arial" panose="020B0604020202020204" pitchFamily="34" charset="0"/>
              </a:rPr>
              <a:t>Femmes VIH positives</a:t>
            </a:r>
          </a:p>
          <a:p>
            <a:pPr>
              <a:spcBef>
                <a:spcPct val="0"/>
              </a:spcBef>
              <a:buFontTx/>
              <a:buNone/>
            </a:pPr>
            <a:r>
              <a:rPr lang="fr-FR" altLang="fr-FR" sz="1800" dirty="0">
                <a:latin typeface="Arial" panose="020B0604020202020204" pitchFamily="34" charset="0"/>
              </a:rPr>
              <a:t>MLW, NIG, UGD, ZIM</a:t>
            </a:r>
          </a:p>
          <a:p>
            <a:pPr>
              <a:spcBef>
                <a:spcPct val="0"/>
              </a:spcBef>
              <a:buFontTx/>
              <a:buNone/>
            </a:pPr>
            <a:endParaRPr lang="fr-FR" altLang="fr-FR" sz="1800" dirty="0">
              <a:latin typeface="Arial" panose="020B0604020202020204" pitchFamily="34" charset="0"/>
            </a:endParaRPr>
          </a:p>
          <a:p>
            <a:pPr>
              <a:spcBef>
                <a:spcPct val="0"/>
              </a:spcBef>
              <a:buFontTx/>
              <a:buNone/>
            </a:pPr>
            <a:r>
              <a:rPr lang="fr-FR" altLang="fr-FR" sz="1800" b="1" dirty="0">
                <a:latin typeface="Arial" panose="020B0604020202020204" pitchFamily="34" charset="0"/>
              </a:rPr>
              <a:t>Femmes séronégatives au VIH </a:t>
            </a:r>
            <a:r>
              <a:rPr lang="fr-FR" altLang="fr-FR" sz="1800" dirty="0">
                <a:latin typeface="Arial" panose="020B0604020202020204" pitchFamily="34" charset="0"/>
              </a:rPr>
              <a:t>+++</a:t>
            </a:r>
          </a:p>
          <a:p>
            <a:pPr>
              <a:spcBef>
                <a:spcPct val="0"/>
              </a:spcBef>
              <a:buFontTx/>
              <a:buNone/>
            </a:pPr>
            <a:r>
              <a:rPr lang="fr-FR" altLang="fr-FR" sz="1800" dirty="0">
                <a:latin typeface="Arial" panose="020B0604020202020204" pitchFamily="34" charset="0"/>
              </a:rPr>
              <a:t>SEN:</a:t>
            </a:r>
          </a:p>
        </p:txBody>
      </p:sp>
      <p:sp>
        <p:nvSpPr>
          <p:cNvPr id="8" name="Rectangle à coins arrondis 7">
            <a:extLst>
              <a:ext uri="{FF2B5EF4-FFF2-40B4-BE49-F238E27FC236}">
                <a16:creationId xmlns:a16="http://schemas.microsoft.com/office/drawing/2014/main" id="{1BF09B6D-9943-2745-8ECD-5000E098A78D}"/>
              </a:ext>
            </a:extLst>
          </p:cNvPr>
          <p:cNvSpPr/>
          <p:nvPr/>
        </p:nvSpPr>
        <p:spPr>
          <a:xfrm>
            <a:off x="1827971" y="5468893"/>
            <a:ext cx="8374063" cy="2159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à coins arrondis 8">
            <a:extLst>
              <a:ext uri="{FF2B5EF4-FFF2-40B4-BE49-F238E27FC236}">
                <a16:creationId xmlns:a16="http://schemas.microsoft.com/office/drawing/2014/main" id="{9AB3A82A-31A5-794E-BD02-EFB98A4E06C9}"/>
              </a:ext>
            </a:extLst>
          </p:cNvPr>
          <p:cNvSpPr/>
          <p:nvPr/>
        </p:nvSpPr>
        <p:spPr>
          <a:xfrm>
            <a:off x="3390314" y="6340506"/>
            <a:ext cx="6274192" cy="2689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595624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9E92C6-E305-8D4E-AC86-5E9C63979764}"/>
              </a:ext>
            </a:extLst>
          </p:cNvPr>
          <p:cNvPicPr>
            <a:picLocks noChangeAspect="1"/>
          </p:cNvPicPr>
          <p:nvPr/>
        </p:nvPicPr>
        <p:blipFill>
          <a:blip r:embed="rId3"/>
          <a:stretch>
            <a:fillRect/>
          </a:stretch>
        </p:blipFill>
        <p:spPr>
          <a:xfrm>
            <a:off x="534158" y="500064"/>
            <a:ext cx="6083300" cy="1257300"/>
          </a:xfrm>
          <a:prstGeom prst="rect">
            <a:avLst/>
          </a:prstGeom>
          <a:ln w="38100" cmpd="sng">
            <a:solidFill>
              <a:schemeClr val="accent5">
                <a:lumMod val="75000"/>
              </a:schemeClr>
            </a:solidFill>
          </a:ln>
        </p:spPr>
      </p:pic>
      <p:pic>
        <p:nvPicPr>
          <p:cNvPr id="68610" name="Image 5">
            <a:extLst>
              <a:ext uri="{FF2B5EF4-FFF2-40B4-BE49-F238E27FC236}">
                <a16:creationId xmlns:a16="http://schemas.microsoft.com/office/drawing/2014/main" id="{540C7E03-5CFC-E943-AA6B-3A086982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458" y="500064"/>
            <a:ext cx="1077912"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age 6">
            <a:extLst>
              <a:ext uri="{FF2B5EF4-FFF2-40B4-BE49-F238E27FC236}">
                <a16:creationId xmlns:a16="http://schemas.microsoft.com/office/drawing/2014/main" id="{E99DB041-D660-F84C-A01A-75DEB6E364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6430" y="1876158"/>
            <a:ext cx="5413375" cy="4795837"/>
          </a:xfrm>
          <a:prstGeom prst="rect">
            <a:avLst/>
          </a:prstGeom>
          <a:noFill/>
          <a:ln w="38100">
            <a:solidFill>
              <a:srgbClr val="62753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7B8BA6-1C4E-1344-A17A-D7E0BA7F2687}"/>
              </a:ext>
            </a:extLst>
          </p:cNvPr>
          <p:cNvSpPr/>
          <p:nvPr/>
        </p:nvSpPr>
        <p:spPr>
          <a:xfrm>
            <a:off x="2509838" y="2366964"/>
            <a:ext cx="6831012" cy="727075"/>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326492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re 3">
            <a:extLst>
              <a:ext uri="{FF2B5EF4-FFF2-40B4-BE49-F238E27FC236}">
                <a16:creationId xmlns:a16="http://schemas.microsoft.com/office/drawing/2014/main" id="{05C2F7CF-2B8B-3045-B212-492C5BBA9662}"/>
              </a:ext>
            </a:extLst>
          </p:cNvPr>
          <p:cNvSpPr>
            <a:spLocks noGrp="1"/>
          </p:cNvSpPr>
          <p:nvPr>
            <p:ph type="title"/>
          </p:nvPr>
        </p:nvSpPr>
        <p:spPr>
          <a:xfrm>
            <a:off x="723900" y="244475"/>
            <a:ext cx="7886700" cy="674688"/>
          </a:xfrm>
        </p:spPr>
        <p:txBody>
          <a:bodyPr/>
          <a:lstStyle/>
          <a:p>
            <a:pPr eaLnBrk="1" hangingPunct="1"/>
            <a:r>
              <a:rPr lang="fr-FR" altLang="fr-FR" sz="3200" b="1" dirty="0">
                <a:latin typeface="Arial Narrow" panose="020B0604020202020204" pitchFamily="34" charset="0"/>
              </a:rPr>
              <a:t>Types de HPV dans les cancers invasifs</a:t>
            </a:r>
          </a:p>
        </p:txBody>
      </p:sp>
      <p:pic>
        <p:nvPicPr>
          <p:cNvPr id="74754" name="Image 1">
            <a:extLst>
              <a:ext uri="{FF2B5EF4-FFF2-40B4-BE49-F238E27FC236}">
                <a16:creationId xmlns:a16="http://schemas.microsoft.com/office/drawing/2014/main" id="{B7232CFF-A910-E34A-B473-C8124C8C9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51" y="1807988"/>
            <a:ext cx="4856889" cy="437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Espace réservé du numéro de diapositive 1">
            <a:extLst>
              <a:ext uri="{FF2B5EF4-FFF2-40B4-BE49-F238E27FC236}">
                <a16:creationId xmlns:a16="http://schemas.microsoft.com/office/drawing/2014/main" id="{5A2A4594-EEA0-2E4F-81E4-45B668D8B70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DA658E6-6B6A-E843-B0C1-C11A133C11A0}" type="slidenum">
              <a:rPr lang="fr-FR" altLang="fr-FR" sz="1200">
                <a:solidFill>
                  <a:srgbClr val="898989"/>
                </a:solidFill>
              </a:rPr>
              <a:pPr>
                <a:spcBef>
                  <a:spcPct val="0"/>
                </a:spcBef>
                <a:buFontTx/>
                <a:buNone/>
              </a:pPr>
              <a:t>33</a:t>
            </a:fld>
            <a:endParaRPr lang="fr-FR" altLang="fr-FR" sz="1200">
              <a:solidFill>
                <a:srgbClr val="898989"/>
              </a:solidFill>
            </a:endParaRPr>
          </a:p>
        </p:txBody>
      </p:sp>
      <p:graphicFrame>
        <p:nvGraphicFramePr>
          <p:cNvPr id="5" name="Tableau 4">
            <a:extLst>
              <a:ext uri="{FF2B5EF4-FFF2-40B4-BE49-F238E27FC236}">
                <a16:creationId xmlns:a16="http://schemas.microsoft.com/office/drawing/2014/main" id="{25366696-BBF6-5845-8690-8C4DAC4B147B}"/>
              </a:ext>
            </a:extLst>
          </p:cNvPr>
          <p:cNvGraphicFramePr>
            <a:graphicFrameLocks noGrp="1"/>
          </p:cNvGraphicFramePr>
          <p:nvPr>
            <p:extLst>
              <p:ext uri="{D42A27DB-BD31-4B8C-83A1-F6EECF244321}">
                <p14:modId xmlns:p14="http://schemas.microsoft.com/office/powerpoint/2010/main" val="2867986465"/>
              </p:ext>
            </p:extLst>
          </p:nvPr>
        </p:nvGraphicFramePr>
        <p:xfrm>
          <a:off x="6203999" y="1679205"/>
          <a:ext cx="5795743" cy="4630372"/>
        </p:xfrm>
        <a:graphic>
          <a:graphicData uri="http://schemas.openxmlformats.org/drawingml/2006/table">
            <a:tbl>
              <a:tblPr firstRow="1" bandRow="1">
                <a:tableStyleId>{5C22544A-7EE6-4342-B048-85BDC9FD1C3A}</a:tableStyleId>
              </a:tblPr>
              <a:tblGrid>
                <a:gridCol w="1464741">
                  <a:extLst>
                    <a:ext uri="{9D8B030D-6E8A-4147-A177-3AD203B41FA5}">
                      <a16:colId xmlns:a16="http://schemas.microsoft.com/office/drawing/2014/main" val="20000"/>
                    </a:ext>
                  </a:extLst>
                </a:gridCol>
                <a:gridCol w="765922">
                  <a:extLst>
                    <a:ext uri="{9D8B030D-6E8A-4147-A177-3AD203B41FA5}">
                      <a16:colId xmlns:a16="http://schemas.microsoft.com/office/drawing/2014/main" val="20001"/>
                    </a:ext>
                  </a:extLst>
                </a:gridCol>
                <a:gridCol w="746657">
                  <a:extLst>
                    <a:ext uri="{9D8B030D-6E8A-4147-A177-3AD203B41FA5}">
                      <a16:colId xmlns:a16="http://schemas.microsoft.com/office/drawing/2014/main" val="20002"/>
                    </a:ext>
                  </a:extLst>
                </a:gridCol>
                <a:gridCol w="707258">
                  <a:extLst>
                    <a:ext uri="{9D8B030D-6E8A-4147-A177-3AD203B41FA5}">
                      <a16:colId xmlns:a16="http://schemas.microsoft.com/office/drawing/2014/main" val="20003"/>
                    </a:ext>
                  </a:extLst>
                </a:gridCol>
                <a:gridCol w="617417">
                  <a:extLst>
                    <a:ext uri="{9D8B030D-6E8A-4147-A177-3AD203B41FA5}">
                      <a16:colId xmlns:a16="http://schemas.microsoft.com/office/drawing/2014/main" val="20004"/>
                    </a:ext>
                  </a:extLst>
                </a:gridCol>
                <a:gridCol w="756832">
                  <a:extLst>
                    <a:ext uri="{9D8B030D-6E8A-4147-A177-3AD203B41FA5}">
                      <a16:colId xmlns:a16="http://schemas.microsoft.com/office/drawing/2014/main" val="20005"/>
                    </a:ext>
                  </a:extLst>
                </a:gridCol>
                <a:gridCol w="736916">
                  <a:extLst>
                    <a:ext uri="{9D8B030D-6E8A-4147-A177-3AD203B41FA5}">
                      <a16:colId xmlns:a16="http://schemas.microsoft.com/office/drawing/2014/main" val="20006"/>
                    </a:ext>
                  </a:extLst>
                </a:gridCol>
              </a:tblGrid>
              <a:tr h="499104">
                <a:tc>
                  <a:txBody>
                    <a:bodyPr/>
                    <a:lstStyle/>
                    <a:p>
                      <a:r>
                        <a:rPr lang="fr-FR" sz="1500" dirty="0"/>
                        <a:t>Pays</a:t>
                      </a:r>
                    </a:p>
                  </a:txBody>
                  <a:tcPr marL="51427" marR="51427" marT="34290" marB="34290"/>
                </a:tc>
                <a:tc>
                  <a:txBody>
                    <a:bodyPr/>
                    <a:lstStyle/>
                    <a:p>
                      <a:pPr algn="ctr"/>
                      <a:r>
                        <a:rPr lang="fr-FR" sz="1500" dirty="0"/>
                        <a:t>%</a:t>
                      </a:r>
                      <a:r>
                        <a:rPr lang="fr-FR" sz="1500" baseline="0" dirty="0"/>
                        <a:t> HPV</a:t>
                      </a:r>
                      <a:endParaRPr lang="fr-FR" sz="1500" dirty="0"/>
                    </a:p>
                  </a:txBody>
                  <a:tcPr marL="51427" marR="51427" marT="34290" marB="34290"/>
                </a:tc>
                <a:tc>
                  <a:txBody>
                    <a:bodyPr/>
                    <a:lstStyle/>
                    <a:p>
                      <a:pPr algn="ctr"/>
                      <a:r>
                        <a:rPr lang="fr-FR" sz="1500" dirty="0"/>
                        <a:t>1er</a:t>
                      </a:r>
                    </a:p>
                  </a:txBody>
                  <a:tcPr marL="51429" marR="51429" marT="34291" marB="34291"/>
                </a:tc>
                <a:tc>
                  <a:txBody>
                    <a:bodyPr/>
                    <a:lstStyle/>
                    <a:p>
                      <a:pPr algn="ctr"/>
                      <a:r>
                        <a:rPr lang="fr-FR" sz="1500" dirty="0"/>
                        <a:t>2ème</a:t>
                      </a:r>
                    </a:p>
                  </a:txBody>
                  <a:tcPr marL="51429" marR="51429" marT="34291" marB="34291"/>
                </a:tc>
                <a:tc>
                  <a:txBody>
                    <a:bodyPr/>
                    <a:lstStyle/>
                    <a:p>
                      <a:pPr algn="ctr"/>
                      <a:r>
                        <a:rPr lang="fr-FR" sz="1500" dirty="0"/>
                        <a:t>3ème</a:t>
                      </a:r>
                    </a:p>
                  </a:txBody>
                  <a:tcPr marL="51429" marR="51429" marT="34291" marB="34291"/>
                </a:tc>
                <a:tc>
                  <a:txBody>
                    <a:bodyPr/>
                    <a:lstStyle/>
                    <a:p>
                      <a:pPr algn="ctr"/>
                      <a:r>
                        <a:rPr lang="fr-FR" sz="1500" dirty="0"/>
                        <a:t>4</a:t>
                      </a:r>
                      <a:r>
                        <a:rPr lang="fr-FR" sz="1500" baseline="30000" dirty="0"/>
                        <a:t>ème</a:t>
                      </a:r>
                      <a:endParaRPr lang="fr-FR" sz="1500" dirty="0"/>
                    </a:p>
                  </a:txBody>
                  <a:tcPr marL="51429" marR="51429" marT="34291" marB="34291"/>
                </a:tc>
                <a:tc>
                  <a:txBody>
                    <a:bodyPr/>
                    <a:lstStyle/>
                    <a:p>
                      <a:pPr algn="ctr"/>
                      <a:r>
                        <a:rPr lang="fr-FR" sz="1500" dirty="0"/>
                        <a:t>5ème</a:t>
                      </a:r>
                    </a:p>
                  </a:txBody>
                  <a:tcPr marL="51429" marR="51429" marT="34291" marB="34291"/>
                </a:tc>
                <a:extLst>
                  <a:ext uri="{0D108BD9-81ED-4DB2-BD59-A6C34878D82A}">
                    <a16:rowId xmlns:a16="http://schemas.microsoft.com/office/drawing/2014/main" val="10000"/>
                  </a:ext>
                </a:extLst>
              </a:tr>
              <a:tr h="439958">
                <a:tc>
                  <a:txBody>
                    <a:bodyPr/>
                    <a:lstStyle/>
                    <a:p>
                      <a:r>
                        <a:rPr lang="fr-FR" sz="1500" dirty="0"/>
                        <a:t>RCI (132)</a:t>
                      </a:r>
                    </a:p>
                  </a:txBody>
                  <a:tcPr marL="51427" marR="51427" marT="34290" marB="34290">
                    <a:solidFill>
                      <a:schemeClr val="bg1"/>
                    </a:solidFill>
                  </a:tcPr>
                </a:tc>
                <a:tc>
                  <a:txBody>
                    <a:bodyPr/>
                    <a:lstStyle/>
                    <a:p>
                      <a:pPr algn="ctr"/>
                      <a:r>
                        <a:rPr lang="fr-FR" sz="1500" dirty="0"/>
                        <a:t>89,4</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35</a:t>
                      </a:r>
                    </a:p>
                  </a:txBody>
                  <a:tcPr marL="51429" marR="51429" marT="34291" marB="34291">
                    <a:solidFill>
                      <a:schemeClr val="accent3">
                        <a:lumMod val="75000"/>
                      </a:schemeClr>
                    </a:solidFill>
                  </a:tcPr>
                </a:tc>
                <a:tc>
                  <a:txBody>
                    <a:bodyPr/>
                    <a:lstStyle/>
                    <a:p>
                      <a:pPr algn="ctr"/>
                      <a:r>
                        <a:rPr lang="fr-FR" sz="1500" dirty="0"/>
                        <a:t>31</a:t>
                      </a:r>
                    </a:p>
                  </a:txBody>
                  <a:tcPr marL="51429" marR="51429" marT="34291" marB="34291">
                    <a:solidFill>
                      <a:schemeClr val="accent2">
                        <a:lumMod val="60000"/>
                        <a:lumOff val="40000"/>
                      </a:schemeClr>
                    </a:solidFill>
                  </a:tcPr>
                </a:tc>
                <a:extLst>
                  <a:ext uri="{0D108BD9-81ED-4DB2-BD59-A6C34878D82A}">
                    <a16:rowId xmlns:a16="http://schemas.microsoft.com/office/drawing/2014/main" val="10001"/>
                  </a:ext>
                </a:extLst>
              </a:tr>
              <a:tr h="439958">
                <a:tc>
                  <a:txBody>
                    <a:bodyPr/>
                    <a:lstStyle/>
                    <a:p>
                      <a:r>
                        <a:rPr lang="fr-FR" sz="1500" dirty="0"/>
                        <a:t>Guinée (77)</a:t>
                      </a:r>
                    </a:p>
                  </a:txBody>
                  <a:tcPr marL="51427" marR="51427" marT="34290" marB="34290">
                    <a:solidFill>
                      <a:schemeClr val="bg1"/>
                    </a:solidFill>
                  </a:tcPr>
                </a:tc>
                <a:tc>
                  <a:txBody>
                    <a:bodyPr/>
                    <a:lstStyle/>
                    <a:p>
                      <a:pPr algn="ctr"/>
                      <a:r>
                        <a:rPr lang="fr-FR" sz="1500" dirty="0"/>
                        <a:t>90,9</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35</a:t>
                      </a:r>
                    </a:p>
                  </a:txBody>
                  <a:tcPr marL="51429" marR="51429" marT="34291" marB="34291">
                    <a:solidFill>
                      <a:schemeClr val="accent3">
                        <a:lumMod val="75000"/>
                      </a:schemeClr>
                    </a:solidFill>
                  </a:tcPr>
                </a:tc>
                <a:tc>
                  <a:txBody>
                    <a:bodyPr/>
                    <a:lstStyle/>
                    <a:p>
                      <a:pPr algn="ctr"/>
                      <a:r>
                        <a:rPr lang="fr-FR" sz="1500" dirty="0"/>
                        <a:t>33</a:t>
                      </a:r>
                    </a:p>
                  </a:txBody>
                  <a:tcPr marL="51429" marR="51429" marT="34291" marB="34291">
                    <a:solidFill>
                      <a:schemeClr val="bg2">
                        <a:lumMod val="75000"/>
                      </a:schemeClr>
                    </a:solidFill>
                  </a:tcPr>
                </a:tc>
                <a:extLst>
                  <a:ext uri="{0D108BD9-81ED-4DB2-BD59-A6C34878D82A}">
                    <a16:rowId xmlns:a16="http://schemas.microsoft.com/office/drawing/2014/main" val="10002"/>
                  </a:ext>
                </a:extLst>
              </a:tr>
              <a:tr h="439958">
                <a:tc>
                  <a:txBody>
                    <a:bodyPr/>
                    <a:lstStyle/>
                    <a:p>
                      <a:r>
                        <a:rPr lang="fr-FR" sz="1500" dirty="0"/>
                        <a:t>Mali (123)</a:t>
                      </a:r>
                    </a:p>
                  </a:txBody>
                  <a:tcPr marL="51427" marR="51427" marT="34290" marB="34290">
                    <a:solidFill>
                      <a:schemeClr val="bg1"/>
                    </a:solidFill>
                  </a:tcPr>
                </a:tc>
                <a:tc>
                  <a:txBody>
                    <a:bodyPr/>
                    <a:lstStyle/>
                    <a:p>
                      <a:pPr algn="ctr"/>
                      <a:r>
                        <a:rPr lang="fr-FR" sz="1500" dirty="0"/>
                        <a:t>93,5</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58</a:t>
                      </a:r>
                    </a:p>
                  </a:txBody>
                  <a:tcPr marL="51429" marR="51429" marT="34291" marB="34291">
                    <a:solidFill>
                      <a:schemeClr val="bg1">
                        <a:lumMod val="85000"/>
                      </a:schemeClr>
                    </a:solidFill>
                  </a:tcPr>
                </a:tc>
                <a:tc>
                  <a:txBody>
                    <a:bodyPr/>
                    <a:lstStyle/>
                    <a:p>
                      <a:pPr algn="ctr"/>
                      <a:r>
                        <a:rPr lang="fr-FR" sz="1500" dirty="0"/>
                        <a:t>35</a:t>
                      </a:r>
                    </a:p>
                  </a:txBody>
                  <a:tcPr marL="51429" marR="51429" marT="34291" marB="34291">
                    <a:solidFill>
                      <a:schemeClr val="accent3">
                        <a:lumMod val="75000"/>
                      </a:schemeClr>
                    </a:solidFill>
                  </a:tcPr>
                </a:tc>
                <a:extLst>
                  <a:ext uri="{0D108BD9-81ED-4DB2-BD59-A6C34878D82A}">
                    <a16:rowId xmlns:a16="http://schemas.microsoft.com/office/drawing/2014/main" val="10003"/>
                  </a:ext>
                </a:extLst>
              </a:tr>
              <a:tr h="439958">
                <a:tc>
                  <a:txBody>
                    <a:bodyPr/>
                    <a:lstStyle/>
                    <a:p>
                      <a:r>
                        <a:rPr lang="fr-FR" sz="1500" dirty="0"/>
                        <a:t>Nigéria (75)</a:t>
                      </a:r>
                    </a:p>
                  </a:txBody>
                  <a:tcPr marL="51427" marR="51427" marT="34290" marB="34290">
                    <a:solidFill>
                      <a:schemeClr val="bg1"/>
                    </a:solidFill>
                  </a:tcPr>
                </a:tc>
                <a:tc>
                  <a:txBody>
                    <a:bodyPr/>
                    <a:lstStyle/>
                    <a:p>
                      <a:pPr algn="ctr"/>
                      <a:r>
                        <a:rPr lang="fr-FR" sz="1500" dirty="0"/>
                        <a:t>90,7</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u="sng" dirty="0"/>
                        <a:t>18</a:t>
                      </a:r>
                      <a:endParaRPr lang="fr-FR" sz="1500" dirty="0"/>
                    </a:p>
                  </a:txBody>
                  <a:tcPr marL="51429" marR="51429" marT="34291" marB="34291">
                    <a:solidFill>
                      <a:schemeClr val="accent6">
                        <a:lumMod val="60000"/>
                        <a:lumOff val="40000"/>
                      </a:schemeClr>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35</a:t>
                      </a:r>
                    </a:p>
                  </a:txBody>
                  <a:tcPr marL="51429" marR="51429" marT="34291" marB="34291">
                    <a:solidFill>
                      <a:schemeClr val="accent3">
                        <a:lumMod val="75000"/>
                      </a:schemeClr>
                    </a:solidFill>
                  </a:tcPr>
                </a:tc>
                <a:tc>
                  <a:txBody>
                    <a:bodyPr/>
                    <a:lstStyle/>
                    <a:p>
                      <a:pPr algn="ctr"/>
                      <a:r>
                        <a:rPr lang="fr-FR" sz="1500" dirty="0"/>
                        <a:t>31,33</a:t>
                      </a:r>
                    </a:p>
                  </a:txBody>
                  <a:tcPr marL="51429" marR="51429" marT="34291" marB="34291">
                    <a:solidFill>
                      <a:schemeClr val="bg1"/>
                    </a:solidFill>
                  </a:tcPr>
                </a:tc>
                <a:extLst>
                  <a:ext uri="{0D108BD9-81ED-4DB2-BD59-A6C34878D82A}">
                    <a16:rowId xmlns:a16="http://schemas.microsoft.com/office/drawing/2014/main" val="10004"/>
                  </a:ext>
                </a:extLst>
              </a:tr>
              <a:tr h="439958">
                <a:tc>
                  <a:txBody>
                    <a:bodyPr/>
                    <a:lstStyle/>
                    <a:p>
                      <a:r>
                        <a:rPr lang="fr-FR" sz="1500" dirty="0"/>
                        <a:t>Sénégal</a:t>
                      </a:r>
                      <a:r>
                        <a:rPr lang="fr-FR" sz="1500" baseline="0" dirty="0"/>
                        <a:t> (71)</a:t>
                      </a:r>
                      <a:endParaRPr lang="fr-FR" sz="1500" dirty="0"/>
                    </a:p>
                  </a:txBody>
                  <a:tcPr marL="51427" marR="51427" marT="34290" marB="34290">
                    <a:solidFill>
                      <a:schemeClr val="bg1"/>
                    </a:solidFill>
                  </a:tcPr>
                </a:tc>
                <a:tc>
                  <a:txBody>
                    <a:bodyPr/>
                    <a:lstStyle/>
                    <a:p>
                      <a:pPr algn="ctr"/>
                      <a:r>
                        <a:rPr lang="fr-FR" sz="1500" dirty="0"/>
                        <a:t>67,6</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58</a:t>
                      </a:r>
                    </a:p>
                  </a:txBody>
                  <a:tcPr marL="51429" marR="51429" marT="34291" marB="34291">
                    <a:solidFill>
                      <a:schemeClr val="bg1">
                        <a:lumMod val="85000"/>
                      </a:schemeClr>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31,52</a:t>
                      </a:r>
                    </a:p>
                  </a:txBody>
                  <a:tcPr marL="51429" marR="51429" marT="34291" marB="34291">
                    <a:solidFill>
                      <a:schemeClr val="bg1"/>
                    </a:solidFill>
                  </a:tcPr>
                </a:tc>
                <a:extLst>
                  <a:ext uri="{0D108BD9-81ED-4DB2-BD59-A6C34878D82A}">
                    <a16:rowId xmlns:a16="http://schemas.microsoft.com/office/drawing/2014/main" val="10005"/>
                  </a:ext>
                </a:extLst>
              </a:tr>
              <a:tr h="472833">
                <a:tc>
                  <a:txBody>
                    <a:bodyPr/>
                    <a:lstStyle/>
                    <a:p>
                      <a:r>
                        <a:rPr lang="fr-FR" sz="1500" dirty="0"/>
                        <a:t>Ethiopie</a:t>
                      </a:r>
                      <a:r>
                        <a:rPr lang="fr-FR" sz="1500" baseline="0" dirty="0"/>
                        <a:t> (244)</a:t>
                      </a:r>
                      <a:endParaRPr lang="fr-FR" sz="1500" dirty="0"/>
                    </a:p>
                  </a:txBody>
                  <a:tcPr marL="51427" marR="51427" marT="34290" marB="34290">
                    <a:solidFill>
                      <a:schemeClr val="bg1"/>
                    </a:solidFill>
                  </a:tcPr>
                </a:tc>
                <a:tc>
                  <a:txBody>
                    <a:bodyPr/>
                    <a:lstStyle/>
                    <a:p>
                      <a:pPr algn="ctr"/>
                      <a:r>
                        <a:rPr lang="fr-FR" sz="1500" dirty="0"/>
                        <a:t>97,9</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31,35,52</a:t>
                      </a:r>
                    </a:p>
                  </a:txBody>
                  <a:tcPr marL="51429" marR="51429" marT="34291" marB="34291">
                    <a:solidFill>
                      <a:schemeClr val="bg1"/>
                    </a:solidFill>
                  </a:tcPr>
                </a:tc>
                <a:tc>
                  <a:txBody>
                    <a:bodyPr/>
                    <a:lstStyle/>
                    <a:p>
                      <a:pPr algn="ctr"/>
                      <a:r>
                        <a:rPr lang="fr-FR" sz="1500" dirty="0"/>
                        <a:t>58</a:t>
                      </a:r>
                    </a:p>
                  </a:txBody>
                  <a:tcPr marL="51429" marR="51429" marT="34291" marB="34291">
                    <a:solidFill>
                      <a:schemeClr val="bg1">
                        <a:lumMod val="85000"/>
                      </a:schemeClr>
                    </a:solidFill>
                  </a:tcPr>
                </a:tc>
                <a:extLst>
                  <a:ext uri="{0D108BD9-81ED-4DB2-BD59-A6C34878D82A}">
                    <a16:rowId xmlns:a16="http://schemas.microsoft.com/office/drawing/2014/main" val="10006"/>
                  </a:ext>
                </a:extLst>
              </a:tr>
              <a:tr h="439958">
                <a:tc>
                  <a:txBody>
                    <a:bodyPr/>
                    <a:lstStyle/>
                    <a:p>
                      <a:r>
                        <a:rPr lang="fr-FR" sz="1500" dirty="0"/>
                        <a:t>Kenya</a:t>
                      </a:r>
                      <a:r>
                        <a:rPr lang="fr-FR" sz="1500" baseline="0" dirty="0"/>
                        <a:t> (238)</a:t>
                      </a:r>
                      <a:endParaRPr lang="fr-FR" sz="1500" dirty="0"/>
                    </a:p>
                  </a:txBody>
                  <a:tcPr marL="51427" marR="51427" marT="34290" marB="34290">
                    <a:solidFill>
                      <a:schemeClr val="bg1"/>
                    </a:solidFill>
                  </a:tcPr>
                </a:tc>
                <a:tc>
                  <a:txBody>
                    <a:bodyPr/>
                    <a:lstStyle/>
                    <a:p>
                      <a:pPr algn="ctr"/>
                      <a:r>
                        <a:rPr lang="fr-FR" sz="1500" dirty="0"/>
                        <a:t>96,2</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35</a:t>
                      </a:r>
                    </a:p>
                  </a:txBody>
                  <a:tcPr marL="51429" marR="51429" marT="34291" marB="34291">
                    <a:solidFill>
                      <a:schemeClr val="accent3">
                        <a:lumMod val="75000"/>
                      </a:schemeClr>
                    </a:solidFill>
                  </a:tcPr>
                </a:tc>
                <a:tc>
                  <a:txBody>
                    <a:bodyPr/>
                    <a:lstStyle/>
                    <a:p>
                      <a:pPr algn="ctr"/>
                      <a:r>
                        <a:rPr lang="fr-FR" sz="1500" dirty="0"/>
                        <a:t>52</a:t>
                      </a:r>
                    </a:p>
                  </a:txBody>
                  <a:tcPr marL="51429" marR="51429" marT="34291" marB="34291">
                    <a:solidFill>
                      <a:schemeClr val="accent5">
                        <a:lumMod val="60000"/>
                        <a:lumOff val="40000"/>
                      </a:schemeClr>
                    </a:solidFill>
                  </a:tcPr>
                </a:tc>
                <a:extLst>
                  <a:ext uri="{0D108BD9-81ED-4DB2-BD59-A6C34878D82A}">
                    <a16:rowId xmlns:a16="http://schemas.microsoft.com/office/drawing/2014/main" val="10007"/>
                  </a:ext>
                </a:extLst>
              </a:tr>
              <a:tr h="426696">
                <a:tc>
                  <a:txBody>
                    <a:bodyPr/>
                    <a:lstStyle/>
                    <a:p>
                      <a:r>
                        <a:rPr lang="fr-FR" sz="1500" dirty="0"/>
                        <a:t>Mozambique (451)</a:t>
                      </a:r>
                    </a:p>
                  </a:txBody>
                  <a:tcPr marL="51427" marR="51427" marT="34290" marB="34290">
                    <a:solidFill>
                      <a:schemeClr val="bg1"/>
                    </a:solidFill>
                  </a:tcPr>
                </a:tc>
                <a:tc>
                  <a:txBody>
                    <a:bodyPr/>
                    <a:lstStyle/>
                    <a:p>
                      <a:pPr algn="ctr"/>
                      <a:r>
                        <a:rPr lang="fr-FR" sz="1500" dirty="0"/>
                        <a:t>95,3</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35</a:t>
                      </a:r>
                    </a:p>
                  </a:txBody>
                  <a:tcPr marL="51429" marR="51429" marT="34291" marB="34291">
                    <a:solidFill>
                      <a:schemeClr val="accent3">
                        <a:lumMod val="75000"/>
                      </a:schemeClr>
                    </a:solidFill>
                  </a:tcPr>
                </a:tc>
                <a:tc>
                  <a:txBody>
                    <a:bodyPr/>
                    <a:lstStyle/>
                    <a:p>
                      <a:pPr algn="ctr"/>
                      <a:r>
                        <a:rPr lang="fr-FR" sz="1500" dirty="0"/>
                        <a:t>52</a:t>
                      </a:r>
                    </a:p>
                  </a:txBody>
                  <a:tcPr marL="51429" marR="51429" marT="34291" marB="34291">
                    <a:solidFill>
                      <a:schemeClr val="accent5">
                        <a:lumMod val="60000"/>
                        <a:lumOff val="40000"/>
                      </a:schemeClr>
                    </a:solidFill>
                  </a:tcPr>
                </a:tc>
                <a:extLst>
                  <a:ext uri="{0D108BD9-81ED-4DB2-BD59-A6C34878D82A}">
                    <a16:rowId xmlns:a16="http://schemas.microsoft.com/office/drawing/2014/main" val="10008"/>
                  </a:ext>
                </a:extLst>
              </a:tr>
              <a:tr h="439958">
                <a:tc>
                  <a:txBody>
                    <a:bodyPr/>
                    <a:lstStyle/>
                    <a:p>
                      <a:r>
                        <a:rPr lang="fr-FR" sz="1500" dirty="0"/>
                        <a:t>Tanzanie</a:t>
                      </a:r>
                      <a:r>
                        <a:rPr lang="fr-FR" sz="1500" baseline="0" dirty="0"/>
                        <a:t> (139</a:t>
                      </a:r>
                      <a:endParaRPr lang="fr-FR" sz="1500" dirty="0"/>
                    </a:p>
                  </a:txBody>
                  <a:tcPr marL="51427" marR="51427" marT="34290" marB="34290">
                    <a:solidFill>
                      <a:schemeClr val="bg1"/>
                    </a:solidFill>
                  </a:tcPr>
                </a:tc>
                <a:tc>
                  <a:txBody>
                    <a:bodyPr/>
                    <a:lstStyle/>
                    <a:p>
                      <a:pPr algn="ctr"/>
                      <a:r>
                        <a:rPr lang="fr-FR" sz="1500" dirty="0"/>
                        <a:t>88,5</a:t>
                      </a:r>
                    </a:p>
                  </a:txBody>
                  <a:tcPr marL="51427" marR="51427" marT="34290" marB="34290"/>
                </a:tc>
                <a:tc>
                  <a:txBody>
                    <a:bodyPr/>
                    <a:lstStyle/>
                    <a:p>
                      <a:pPr algn="ctr"/>
                      <a:r>
                        <a:rPr lang="fr-FR" sz="1500" dirty="0"/>
                        <a:t>16</a:t>
                      </a:r>
                    </a:p>
                  </a:txBody>
                  <a:tcPr marL="51429" marR="51429" marT="34291" marB="34291">
                    <a:solidFill>
                      <a:srgbClr val="FFC000"/>
                    </a:solidFill>
                  </a:tcPr>
                </a:tc>
                <a:tc>
                  <a:txBody>
                    <a:bodyPr/>
                    <a:lstStyle/>
                    <a:p>
                      <a:pPr algn="ctr"/>
                      <a:r>
                        <a:rPr lang="fr-FR" sz="1500" dirty="0"/>
                        <a:t>18</a:t>
                      </a:r>
                    </a:p>
                  </a:txBody>
                  <a:tcPr marL="51429" marR="51429" marT="34291" marB="34291">
                    <a:solidFill>
                      <a:schemeClr val="accent6">
                        <a:lumMod val="60000"/>
                        <a:lumOff val="40000"/>
                      </a:schemeClr>
                    </a:solidFill>
                  </a:tcPr>
                </a:tc>
                <a:tc>
                  <a:txBody>
                    <a:bodyPr/>
                    <a:lstStyle/>
                    <a:p>
                      <a:pPr algn="ctr"/>
                      <a:r>
                        <a:rPr lang="fr-FR" sz="1500" dirty="0"/>
                        <a:t>45</a:t>
                      </a:r>
                    </a:p>
                  </a:txBody>
                  <a:tcPr marL="51429" marR="51429" marT="34291" marB="34291">
                    <a:solidFill>
                      <a:schemeClr val="accent3">
                        <a:lumMod val="60000"/>
                        <a:lumOff val="40000"/>
                      </a:schemeClr>
                    </a:solidFill>
                  </a:tcPr>
                </a:tc>
                <a:tc>
                  <a:txBody>
                    <a:bodyPr/>
                    <a:lstStyle/>
                    <a:p>
                      <a:pPr algn="ctr"/>
                      <a:r>
                        <a:rPr lang="fr-FR" sz="1500" dirty="0"/>
                        <a:t>52</a:t>
                      </a:r>
                    </a:p>
                  </a:txBody>
                  <a:tcPr marL="51429" marR="51429" marT="34291" marB="34291">
                    <a:solidFill>
                      <a:schemeClr val="accent5">
                        <a:lumMod val="60000"/>
                        <a:lumOff val="40000"/>
                      </a:schemeClr>
                    </a:solidFill>
                  </a:tcPr>
                </a:tc>
                <a:tc>
                  <a:txBody>
                    <a:bodyPr/>
                    <a:lstStyle/>
                    <a:p>
                      <a:pPr algn="ctr"/>
                      <a:r>
                        <a:rPr lang="fr-FR" sz="1500" dirty="0"/>
                        <a:t>33</a:t>
                      </a:r>
                    </a:p>
                  </a:txBody>
                  <a:tcPr marL="51429" marR="51429" marT="34291" marB="34291">
                    <a:solidFill>
                      <a:schemeClr val="bg2">
                        <a:lumMod val="75000"/>
                      </a:schemeClr>
                    </a:solidFill>
                  </a:tcPr>
                </a:tc>
                <a:extLst>
                  <a:ext uri="{0D108BD9-81ED-4DB2-BD59-A6C34878D82A}">
                    <a16:rowId xmlns:a16="http://schemas.microsoft.com/office/drawing/2014/main" val="10009"/>
                  </a:ext>
                </a:extLst>
              </a:tr>
            </a:tbl>
          </a:graphicData>
        </a:graphic>
      </p:graphicFrame>
      <p:sp>
        <p:nvSpPr>
          <p:cNvPr id="6" name="Titre 4">
            <a:extLst>
              <a:ext uri="{FF2B5EF4-FFF2-40B4-BE49-F238E27FC236}">
                <a16:creationId xmlns:a16="http://schemas.microsoft.com/office/drawing/2014/main" id="{4C6C1BB3-1355-304D-AE7C-DB74D4863BD1}"/>
              </a:ext>
            </a:extLst>
          </p:cNvPr>
          <p:cNvSpPr txBox="1">
            <a:spLocks/>
          </p:cNvSpPr>
          <p:nvPr/>
        </p:nvSpPr>
        <p:spPr>
          <a:xfrm>
            <a:off x="2982498" y="1073632"/>
            <a:ext cx="8170863" cy="558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fr-FR" sz="3200" b="1" dirty="0">
                <a:solidFill>
                  <a:srgbClr val="0163A0"/>
                </a:solidFill>
              </a:rPr>
              <a:t>HPV en Afrique : cancer du col</a:t>
            </a:r>
          </a:p>
        </p:txBody>
      </p:sp>
      <p:sp>
        <p:nvSpPr>
          <p:cNvPr id="2" name="Rectangle 1">
            <a:extLst>
              <a:ext uri="{FF2B5EF4-FFF2-40B4-BE49-F238E27FC236}">
                <a16:creationId xmlns:a16="http://schemas.microsoft.com/office/drawing/2014/main" id="{8903F36E-F250-A243-9E09-6E1A2F0F038F}"/>
              </a:ext>
            </a:extLst>
          </p:cNvPr>
          <p:cNvSpPr/>
          <p:nvPr/>
        </p:nvSpPr>
        <p:spPr>
          <a:xfrm>
            <a:off x="2982498" y="6488668"/>
            <a:ext cx="5751254" cy="369332"/>
          </a:xfrm>
          <a:prstGeom prst="rect">
            <a:avLst/>
          </a:prstGeom>
        </p:spPr>
        <p:txBody>
          <a:bodyPr wrap="none">
            <a:spAutoFit/>
          </a:bodyPr>
          <a:lstStyle/>
          <a:p>
            <a:pPr>
              <a:spcBef>
                <a:spcPct val="0"/>
              </a:spcBef>
              <a:buFontTx/>
              <a:buNone/>
            </a:pPr>
            <a:r>
              <a:rPr lang="fr-FR" altLang="fr-FR" b="1" dirty="0">
                <a:solidFill>
                  <a:srgbClr val="000000"/>
                </a:solidFill>
                <a:latin typeface="BAPFE F+ Gulliver RM" charset="0"/>
              </a:rPr>
              <a:t>DE </a:t>
            </a:r>
            <a:r>
              <a:rPr lang="fr-FR" altLang="fr-FR" b="1" dirty="0" err="1">
                <a:solidFill>
                  <a:srgbClr val="000000"/>
                </a:solidFill>
                <a:latin typeface="BAPFE F+ Gulliver RM" charset="0"/>
              </a:rPr>
              <a:t>Vuyst</a:t>
            </a:r>
            <a:r>
              <a:rPr lang="fr-FR" altLang="fr-FR" b="1" dirty="0">
                <a:solidFill>
                  <a:srgbClr val="000000"/>
                </a:solidFill>
                <a:latin typeface="BAPFE F+ Gulliver RM" charset="0"/>
              </a:rPr>
              <a:t> H et al Vaccine 2013 Adapté de GLOBOCAN 2008 </a:t>
            </a:r>
            <a:endParaRPr lang="fr-FR" altLang="fr-FR" sz="6000" b="1" dirty="0">
              <a:latin typeface="Arial" panose="020B0604020202020204" pitchFamily="34" charset="0"/>
            </a:endParaRPr>
          </a:p>
        </p:txBody>
      </p:sp>
    </p:spTree>
    <p:extLst>
      <p:ext uri="{BB962C8B-B14F-4D97-AF65-F5344CB8AC3E}">
        <p14:creationId xmlns:p14="http://schemas.microsoft.com/office/powerpoint/2010/main" val="1412842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a:extLst>
              <a:ext uri="{FF2B5EF4-FFF2-40B4-BE49-F238E27FC236}">
                <a16:creationId xmlns:a16="http://schemas.microsoft.com/office/drawing/2014/main" id="{1B7B420D-0EE3-9E40-A2DF-279DF5726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67" y="2960796"/>
            <a:ext cx="1326065" cy="75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descr="https://encrypted-tbn1.gstatic.com/images?q=tbn:ANd9GcQRebFdCt-Y7yjdc5cwIEAeavBN6OQNn_K3kowWb1U1heG5HsHPIV5pjd45">
            <a:extLst>
              <a:ext uri="{FF2B5EF4-FFF2-40B4-BE49-F238E27FC236}">
                <a16:creationId xmlns:a16="http://schemas.microsoft.com/office/drawing/2014/main" id="{76DEA4BE-E648-F344-B6E0-2BC63AC89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67" y="1188124"/>
            <a:ext cx="1436407" cy="6429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A221CC2-55F9-AA4D-84C1-16ABD20420B6}"/>
              </a:ext>
            </a:extLst>
          </p:cNvPr>
          <p:cNvSpPr txBox="1"/>
          <p:nvPr/>
        </p:nvSpPr>
        <p:spPr>
          <a:xfrm>
            <a:off x="536303" y="3778887"/>
            <a:ext cx="4739081" cy="276999"/>
          </a:xfrm>
          <a:prstGeom prst="rect">
            <a:avLst/>
          </a:prstGeom>
          <a:solidFill>
            <a:schemeClr val="tx2">
              <a:lumMod val="20000"/>
              <a:lumOff val="80000"/>
            </a:schemeClr>
          </a:solidFill>
          <a:ln>
            <a:solidFill>
              <a:srgbClr val="4F81BD"/>
            </a:solidFill>
          </a:ln>
        </p:spPr>
        <p:txBody>
          <a:bodyPr wrap="square">
            <a:spAutoFit/>
          </a:bodyPr>
          <a:lstStyle/>
          <a:p>
            <a:pPr>
              <a:defRPr/>
            </a:pPr>
            <a:r>
              <a:rPr lang="fr-FR" sz="1200" b="1" dirty="0"/>
              <a:t>CAMEROUN – COTE D’IVOIRE – GABON – MADAGASCAR – SENEGAL</a:t>
            </a:r>
          </a:p>
        </p:txBody>
      </p:sp>
      <p:sp>
        <p:nvSpPr>
          <p:cNvPr id="7" name="ZoneTexte 6">
            <a:extLst>
              <a:ext uri="{FF2B5EF4-FFF2-40B4-BE49-F238E27FC236}">
                <a16:creationId xmlns:a16="http://schemas.microsoft.com/office/drawing/2014/main" id="{9755A23C-1E2D-5042-80F2-02840B36CE79}"/>
              </a:ext>
            </a:extLst>
          </p:cNvPr>
          <p:cNvSpPr txBox="1"/>
          <p:nvPr/>
        </p:nvSpPr>
        <p:spPr>
          <a:xfrm>
            <a:off x="2048596" y="1170358"/>
            <a:ext cx="10007416" cy="1200329"/>
          </a:xfrm>
          <a:prstGeom prst="rect">
            <a:avLst/>
          </a:prstGeom>
          <a:solidFill>
            <a:schemeClr val="accent2">
              <a:lumMod val="20000"/>
              <a:lumOff val="80000"/>
            </a:schemeClr>
          </a:solidFill>
          <a:ln>
            <a:solidFill>
              <a:srgbClr val="4F81BD"/>
            </a:solidFill>
          </a:ln>
        </p:spPr>
        <p:txBody>
          <a:bodyPr wrap="square">
            <a:spAutoFit/>
          </a:bodyPr>
          <a:lstStyle/>
          <a:p>
            <a:pPr algn="ctr">
              <a:defRPr/>
            </a:pPr>
            <a:r>
              <a:rPr lang="fr-FR" sz="2400" dirty="0"/>
              <a:t>Consortium of French </a:t>
            </a:r>
            <a:r>
              <a:rPr lang="fr-FR" sz="2400" dirty="0" err="1"/>
              <a:t>African</a:t>
            </a:r>
            <a:r>
              <a:rPr lang="fr-FR" sz="2400" dirty="0"/>
              <a:t> Countries on Cervical Cancer    (COFAC – </a:t>
            </a:r>
            <a:r>
              <a:rPr lang="fr-FR" sz="2400" dirty="0" err="1"/>
              <a:t>COl</a:t>
            </a:r>
            <a:r>
              <a:rPr lang="fr-FR" sz="2400" dirty="0"/>
              <a:t>)</a:t>
            </a:r>
          </a:p>
          <a:p>
            <a:pPr algn="ctr">
              <a:defRPr/>
            </a:pPr>
            <a:r>
              <a:rPr lang="fr-FR" sz="2400" dirty="0"/>
              <a:t>Cervical Cancer Control Networking Initiative in 5 French-</a:t>
            </a:r>
            <a:r>
              <a:rPr lang="fr-FR" sz="2400" dirty="0" err="1"/>
              <a:t>Speaking</a:t>
            </a:r>
            <a:r>
              <a:rPr lang="fr-FR" sz="2400" dirty="0"/>
              <a:t> </a:t>
            </a:r>
            <a:r>
              <a:rPr lang="fr-FR" sz="2400" dirty="0" err="1"/>
              <a:t>African</a:t>
            </a:r>
            <a:r>
              <a:rPr lang="fr-FR" sz="2400" dirty="0"/>
              <a:t> countries</a:t>
            </a:r>
          </a:p>
        </p:txBody>
      </p:sp>
      <p:pic>
        <p:nvPicPr>
          <p:cNvPr id="77830" name="Image 8">
            <a:extLst>
              <a:ext uri="{FF2B5EF4-FFF2-40B4-BE49-F238E27FC236}">
                <a16:creationId xmlns:a16="http://schemas.microsoft.com/office/drawing/2014/main" id="{4135E27B-C236-ED4E-8A3D-5A9028045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069" y="2953309"/>
            <a:ext cx="1281701" cy="7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 descr="C:\Users\DIOP\Desktop\drapeau gabon.png">
            <a:extLst>
              <a:ext uri="{FF2B5EF4-FFF2-40B4-BE49-F238E27FC236}">
                <a16:creationId xmlns:a16="http://schemas.microsoft.com/office/drawing/2014/main" id="{EAC4AF34-36F6-F842-904B-888F1E85C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3404" y="4077336"/>
            <a:ext cx="480578" cy="3222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7832" name="Picture 3" descr="C:\Users\DIOP\Desktop\drapeau madagascar.png">
            <a:extLst>
              <a:ext uri="{FF2B5EF4-FFF2-40B4-BE49-F238E27FC236}">
                <a16:creationId xmlns:a16="http://schemas.microsoft.com/office/drawing/2014/main" id="{DC31E5D3-D1FE-E241-8B60-A483E0CE7E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4344" y="4078924"/>
            <a:ext cx="539152" cy="3206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7833" name="Picture 4" descr="C:\Users\DIOP\Desktop\drapeau senegal.png">
            <a:extLst>
              <a:ext uri="{FF2B5EF4-FFF2-40B4-BE49-F238E27FC236}">
                <a16:creationId xmlns:a16="http://schemas.microsoft.com/office/drawing/2014/main" id="{A273EE99-A76C-3E44-AF12-8AB22B0A39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305" y="4077336"/>
            <a:ext cx="540483" cy="3222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7834" name="Picture 5" descr="C:\Users\DIOP\Desktop\cameroun.png">
            <a:extLst>
              <a:ext uri="{FF2B5EF4-FFF2-40B4-BE49-F238E27FC236}">
                <a16:creationId xmlns:a16="http://schemas.microsoft.com/office/drawing/2014/main" id="{89E5B67B-EAB4-0249-BE0A-77BD1B2DDF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919" y="4078924"/>
            <a:ext cx="539152" cy="3222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7835" name="Picture 6" descr="C:\Users\DIOP\Desktop\drapeau cote d'ivoire.png">
            <a:extLst>
              <a:ext uri="{FF2B5EF4-FFF2-40B4-BE49-F238E27FC236}">
                <a16:creationId xmlns:a16="http://schemas.microsoft.com/office/drawing/2014/main" id="{AB667C83-8402-DE4A-896F-427B51A719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9444" y="4078924"/>
            <a:ext cx="539152" cy="3222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7836" name="Titre 4">
            <a:extLst>
              <a:ext uri="{FF2B5EF4-FFF2-40B4-BE49-F238E27FC236}">
                <a16:creationId xmlns:a16="http://schemas.microsoft.com/office/drawing/2014/main" id="{31AB5CF0-4139-8A49-86C2-DE87C4AD60BE}"/>
              </a:ext>
            </a:extLst>
          </p:cNvPr>
          <p:cNvSpPr txBox="1">
            <a:spLocks/>
          </p:cNvSpPr>
          <p:nvPr/>
        </p:nvSpPr>
        <p:spPr bwMode="auto">
          <a:xfrm>
            <a:off x="488667" y="191476"/>
            <a:ext cx="81708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b="1" dirty="0">
                <a:solidFill>
                  <a:srgbClr val="0163A0"/>
                </a:solidFill>
              </a:rPr>
              <a:t>HPV en Afrique : cancer du col</a:t>
            </a:r>
          </a:p>
        </p:txBody>
      </p:sp>
      <p:pic>
        <p:nvPicPr>
          <p:cNvPr id="77837" name="Image 17">
            <a:extLst>
              <a:ext uri="{FF2B5EF4-FFF2-40B4-BE49-F238E27FC236}">
                <a16:creationId xmlns:a16="http://schemas.microsoft.com/office/drawing/2014/main" id="{D6D5BC53-1252-8B42-8105-8CD364DEE0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7854" y="4603740"/>
            <a:ext cx="3553079"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au 14">
            <a:extLst>
              <a:ext uri="{FF2B5EF4-FFF2-40B4-BE49-F238E27FC236}">
                <a16:creationId xmlns:a16="http://schemas.microsoft.com/office/drawing/2014/main" id="{0154D8C4-2C2D-FE42-B911-2A50520C3E9C}"/>
              </a:ext>
            </a:extLst>
          </p:cNvPr>
          <p:cNvGraphicFramePr>
            <a:graphicFrameLocks noGrp="1"/>
          </p:cNvGraphicFramePr>
          <p:nvPr>
            <p:extLst>
              <p:ext uri="{D42A27DB-BD31-4B8C-83A1-F6EECF244321}">
                <p14:modId xmlns:p14="http://schemas.microsoft.com/office/powerpoint/2010/main" val="1835237183"/>
              </p:ext>
            </p:extLst>
          </p:nvPr>
        </p:nvGraphicFramePr>
        <p:xfrm>
          <a:off x="5960192" y="2837438"/>
          <a:ext cx="5920710" cy="3398434"/>
        </p:xfrm>
        <a:graphic>
          <a:graphicData uri="http://schemas.openxmlformats.org/drawingml/2006/table">
            <a:tbl>
              <a:tblPr firstRow="1" bandRow="1">
                <a:tableStyleId>{5C22544A-7EE6-4342-B048-85BDC9FD1C3A}</a:tableStyleId>
              </a:tblPr>
              <a:tblGrid>
                <a:gridCol w="1784909">
                  <a:extLst>
                    <a:ext uri="{9D8B030D-6E8A-4147-A177-3AD203B41FA5}">
                      <a16:colId xmlns:a16="http://schemas.microsoft.com/office/drawing/2014/main" val="20000"/>
                    </a:ext>
                  </a:extLst>
                </a:gridCol>
                <a:gridCol w="982351">
                  <a:extLst>
                    <a:ext uri="{9D8B030D-6E8A-4147-A177-3AD203B41FA5}">
                      <a16:colId xmlns:a16="http://schemas.microsoft.com/office/drawing/2014/main" val="20001"/>
                    </a:ext>
                  </a:extLst>
                </a:gridCol>
                <a:gridCol w="1065710">
                  <a:extLst>
                    <a:ext uri="{9D8B030D-6E8A-4147-A177-3AD203B41FA5}">
                      <a16:colId xmlns:a16="http://schemas.microsoft.com/office/drawing/2014/main" val="20002"/>
                    </a:ext>
                  </a:extLst>
                </a:gridCol>
                <a:gridCol w="1153060">
                  <a:extLst>
                    <a:ext uri="{9D8B030D-6E8A-4147-A177-3AD203B41FA5}">
                      <a16:colId xmlns:a16="http://schemas.microsoft.com/office/drawing/2014/main" val="20003"/>
                    </a:ext>
                  </a:extLst>
                </a:gridCol>
                <a:gridCol w="934680">
                  <a:extLst>
                    <a:ext uri="{9D8B030D-6E8A-4147-A177-3AD203B41FA5}">
                      <a16:colId xmlns:a16="http://schemas.microsoft.com/office/drawing/2014/main" val="20004"/>
                    </a:ext>
                  </a:extLst>
                </a:gridCol>
              </a:tblGrid>
              <a:tr h="379494">
                <a:tc>
                  <a:txBody>
                    <a:bodyPr/>
                    <a:lstStyle/>
                    <a:p>
                      <a:r>
                        <a:rPr lang="fr-FR" sz="2000" dirty="0"/>
                        <a:t>Pays</a:t>
                      </a:r>
                    </a:p>
                  </a:txBody>
                  <a:tcPr marL="51432" marR="51432" marT="34292" marB="34292"/>
                </a:tc>
                <a:tc>
                  <a:txBody>
                    <a:bodyPr/>
                    <a:lstStyle/>
                    <a:p>
                      <a:pPr algn="ctr"/>
                      <a:r>
                        <a:rPr lang="fr-FR" sz="2000" dirty="0"/>
                        <a:t>1</a:t>
                      </a:r>
                      <a:r>
                        <a:rPr lang="fr-FR" sz="2000" baseline="30000" dirty="0"/>
                        <a:t>er</a:t>
                      </a:r>
                      <a:endParaRPr lang="fr-FR" sz="2000" dirty="0"/>
                    </a:p>
                  </a:txBody>
                  <a:tcPr marL="51434" marR="51434" marT="34293" marB="34293"/>
                </a:tc>
                <a:tc>
                  <a:txBody>
                    <a:bodyPr/>
                    <a:lstStyle/>
                    <a:p>
                      <a:pPr algn="ctr"/>
                      <a:r>
                        <a:rPr lang="fr-FR" sz="2000" dirty="0"/>
                        <a:t>2</a:t>
                      </a:r>
                      <a:r>
                        <a:rPr lang="fr-FR" sz="2000" baseline="30000" dirty="0"/>
                        <a:t>ème</a:t>
                      </a:r>
                      <a:endParaRPr lang="fr-FR" sz="2000" dirty="0"/>
                    </a:p>
                  </a:txBody>
                  <a:tcPr marL="51434" marR="51434" marT="34293" marB="3429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a:t>3</a:t>
                      </a:r>
                      <a:r>
                        <a:rPr lang="fr-FR" sz="2000" baseline="30000" dirty="0"/>
                        <a:t>ème</a:t>
                      </a:r>
                      <a:endParaRPr lang="fr-FR" sz="2000" dirty="0"/>
                    </a:p>
                  </a:txBody>
                  <a:tcPr marL="51434" marR="51434" marT="34293" marB="34293"/>
                </a:tc>
                <a:tc>
                  <a:txBody>
                    <a:bodyPr/>
                    <a:lstStyle/>
                    <a:p>
                      <a:pPr algn="ctr"/>
                      <a:r>
                        <a:rPr lang="fr-FR" sz="2000" dirty="0"/>
                        <a:t>4</a:t>
                      </a:r>
                      <a:r>
                        <a:rPr lang="fr-FR" sz="2000" baseline="30000" dirty="0"/>
                        <a:t>ème</a:t>
                      </a:r>
                      <a:endParaRPr lang="fr-FR" sz="2000" dirty="0"/>
                    </a:p>
                  </a:txBody>
                  <a:tcPr marL="51434" marR="51434" marT="34293" marB="34293"/>
                </a:tc>
                <a:extLst>
                  <a:ext uri="{0D108BD9-81ED-4DB2-BD59-A6C34878D82A}">
                    <a16:rowId xmlns:a16="http://schemas.microsoft.com/office/drawing/2014/main" val="10000"/>
                  </a:ext>
                </a:extLst>
              </a:tr>
              <a:tr h="600429">
                <a:tc>
                  <a:txBody>
                    <a:bodyPr/>
                    <a:lstStyle/>
                    <a:p>
                      <a:r>
                        <a:rPr lang="fr-FR" sz="1800" b="0" dirty="0"/>
                        <a:t>Cameroun (133)</a:t>
                      </a:r>
                    </a:p>
                  </a:txBody>
                  <a:tcPr marL="51432" marR="51432" marT="34292" marB="34292" anchor="ctr">
                    <a:solidFill>
                      <a:schemeClr val="bg1"/>
                    </a:solidFill>
                  </a:tcPr>
                </a:tc>
                <a:tc>
                  <a:txBody>
                    <a:bodyPr/>
                    <a:lstStyle/>
                    <a:p>
                      <a:pPr algn="ctr"/>
                      <a:r>
                        <a:rPr lang="fr-FR" sz="2000" b="0" dirty="0"/>
                        <a:t>16</a:t>
                      </a:r>
                    </a:p>
                  </a:txBody>
                  <a:tcPr marL="51434" marR="51434" marT="34293" marB="34293" anchor="ctr">
                    <a:solidFill>
                      <a:srgbClr val="FFC000"/>
                    </a:solidFill>
                  </a:tcPr>
                </a:tc>
                <a:tc>
                  <a:txBody>
                    <a:bodyPr/>
                    <a:lstStyle/>
                    <a:p>
                      <a:pPr algn="ctr"/>
                      <a:r>
                        <a:rPr lang="fr-FR" sz="2000" b="0" dirty="0"/>
                        <a:t>18</a:t>
                      </a:r>
                    </a:p>
                  </a:txBody>
                  <a:tcPr marL="51434" marR="51434" marT="34293" marB="34293" anchor="ctr">
                    <a:solidFill>
                      <a:schemeClr val="accent6">
                        <a:lumMod val="60000"/>
                        <a:lumOff val="40000"/>
                      </a:schemeClr>
                    </a:solidFill>
                  </a:tcPr>
                </a:tc>
                <a:tc>
                  <a:txBody>
                    <a:bodyPr/>
                    <a:lstStyle/>
                    <a:p>
                      <a:pPr algn="ctr"/>
                      <a:r>
                        <a:rPr lang="fr-FR" sz="2000" b="0" dirty="0"/>
                        <a:t>45</a:t>
                      </a:r>
                    </a:p>
                  </a:txBody>
                  <a:tcPr marL="51434" marR="51434" marT="34293" marB="34293" anchor="ctr">
                    <a:solidFill>
                      <a:srgbClr val="92D050"/>
                    </a:solidFill>
                  </a:tcPr>
                </a:tc>
                <a:tc>
                  <a:txBody>
                    <a:bodyPr/>
                    <a:lstStyle/>
                    <a:p>
                      <a:pPr algn="ctr"/>
                      <a:r>
                        <a:rPr lang="fr-FR" sz="2000" b="0" dirty="0"/>
                        <a:t>58</a:t>
                      </a:r>
                    </a:p>
                  </a:txBody>
                  <a:tcPr marL="51434" marR="51434" marT="34293" marB="34293" anchor="ctr">
                    <a:solidFill>
                      <a:srgbClr val="00B0F0"/>
                    </a:solidFill>
                  </a:tcPr>
                </a:tc>
                <a:extLst>
                  <a:ext uri="{0D108BD9-81ED-4DB2-BD59-A6C34878D82A}">
                    <a16:rowId xmlns:a16="http://schemas.microsoft.com/office/drawing/2014/main" val="10001"/>
                  </a:ext>
                </a:extLst>
              </a:tr>
              <a:tr h="600429">
                <a:tc>
                  <a:txBody>
                    <a:bodyPr/>
                    <a:lstStyle/>
                    <a:p>
                      <a:r>
                        <a:rPr lang="fr-FR" sz="1800" b="0" dirty="0"/>
                        <a:t>Gabon  (158)</a:t>
                      </a:r>
                    </a:p>
                  </a:txBody>
                  <a:tcPr marL="51432" marR="51432" marT="34292" marB="34292" anchor="ctr">
                    <a:solidFill>
                      <a:schemeClr val="bg1"/>
                    </a:solidFill>
                  </a:tcPr>
                </a:tc>
                <a:tc>
                  <a:txBody>
                    <a:bodyPr/>
                    <a:lstStyle/>
                    <a:p>
                      <a:pPr algn="ctr"/>
                      <a:r>
                        <a:rPr lang="fr-FR" sz="2000" b="0" dirty="0"/>
                        <a:t>16</a:t>
                      </a:r>
                    </a:p>
                  </a:txBody>
                  <a:tcPr marL="51434" marR="51434" marT="34293" marB="34293" anchor="ctr">
                    <a:solidFill>
                      <a:srgbClr val="FFC000"/>
                    </a:solidFill>
                  </a:tcPr>
                </a:tc>
                <a:tc>
                  <a:txBody>
                    <a:bodyPr/>
                    <a:lstStyle/>
                    <a:p>
                      <a:pPr algn="ctr"/>
                      <a:r>
                        <a:rPr lang="fr-FR" sz="2000" b="0" dirty="0"/>
                        <a:t>18</a:t>
                      </a:r>
                    </a:p>
                  </a:txBody>
                  <a:tcPr marL="51434" marR="51434" marT="34293" marB="34293" anchor="ctr">
                    <a:solidFill>
                      <a:schemeClr val="accent6">
                        <a:lumMod val="60000"/>
                        <a:lumOff val="40000"/>
                      </a:schemeClr>
                    </a:solidFill>
                  </a:tcPr>
                </a:tc>
                <a:tc>
                  <a:txBody>
                    <a:bodyPr/>
                    <a:lstStyle/>
                    <a:p>
                      <a:pPr algn="ctr"/>
                      <a:r>
                        <a:rPr lang="fr-FR" sz="2000" b="0" dirty="0"/>
                        <a:t>58</a:t>
                      </a:r>
                    </a:p>
                  </a:txBody>
                  <a:tcPr marL="51434" marR="51434" marT="34293" marB="34293" anchor="ctr">
                    <a:solidFill>
                      <a:srgbClr val="00B0F0"/>
                    </a:solidFill>
                  </a:tcPr>
                </a:tc>
                <a:tc>
                  <a:txBody>
                    <a:bodyPr/>
                    <a:lstStyle/>
                    <a:p>
                      <a:pPr algn="ctr"/>
                      <a:r>
                        <a:rPr lang="fr-FR" sz="2000" b="0" dirty="0"/>
                        <a:t>33,</a:t>
                      </a:r>
                      <a:r>
                        <a:rPr lang="fr-FR" sz="2000" b="0" baseline="0" dirty="0"/>
                        <a:t> 45</a:t>
                      </a:r>
                      <a:endParaRPr lang="fr-FR" sz="2000" b="0" dirty="0"/>
                    </a:p>
                  </a:txBody>
                  <a:tcPr marL="51434" marR="51434" marT="34293" marB="34293" anchor="ctr">
                    <a:solidFill>
                      <a:schemeClr val="bg1"/>
                    </a:solidFill>
                  </a:tcPr>
                </a:tc>
                <a:extLst>
                  <a:ext uri="{0D108BD9-81ED-4DB2-BD59-A6C34878D82A}">
                    <a16:rowId xmlns:a16="http://schemas.microsoft.com/office/drawing/2014/main" val="10002"/>
                  </a:ext>
                </a:extLst>
              </a:tr>
              <a:tr h="600429">
                <a:tc>
                  <a:txBody>
                    <a:bodyPr/>
                    <a:lstStyle/>
                    <a:p>
                      <a:r>
                        <a:rPr lang="fr-FR" sz="1800" b="0" dirty="0"/>
                        <a:t>Madagascar (300)</a:t>
                      </a:r>
                    </a:p>
                  </a:txBody>
                  <a:tcPr marL="51432" marR="51432" marT="34292" marB="34292" anchor="ctr">
                    <a:solidFill>
                      <a:schemeClr val="bg1"/>
                    </a:solidFill>
                  </a:tcPr>
                </a:tc>
                <a:tc>
                  <a:txBody>
                    <a:bodyPr/>
                    <a:lstStyle/>
                    <a:p>
                      <a:pPr algn="ctr"/>
                      <a:r>
                        <a:rPr lang="fr-FR" sz="2000" b="0" dirty="0"/>
                        <a:t>16</a:t>
                      </a:r>
                    </a:p>
                  </a:txBody>
                  <a:tcPr marL="51434" marR="51434" marT="34293" marB="34293" anchor="ctr">
                    <a:solidFill>
                      <a:srgbClr val="FFC000"/>
                    </a:solidFill>
                  </a:tcPr>
                </a:tc>
                <a:tc>
                  <a:txBody>
                    <a:bodyPr/>
                    <a:lstStyle/>
                    <a:p>
                      <a:pPr algn="ctr"/>
                      <a:r>
                        <a:rPr lang="fr-FR" sz="2000" b="0" dirty="0"/>
                        <a:t>45</a:t>
                      </a:r>
                    </a:p>
                  </a:txBody>
                  <a:tcPr marL="51434" marR="51434" marT="34293" marB="34293" anchor="ctr">
                    <a:solidFill>
                      <a:srgbClr val="92D050"/>
                    </a:solidFill>
                  </a:tcPr>
                </a:tc>
                <a:tc>
                  <a:txBody>
                    <a:bodyPr/>
                    <a:lstStyle/>
                    <a:p>
                      <a:pPr algn="ctr"/>
                      <a:r>
                        <a:rPr lang="fr-FR" sz="2000" b="0" dirty="0"/>
                        <a:t>18</a:t>
                      </a:r>
                    </a:p>
                  </a:txBody>
                  <a:tcPr marL="51434" marR="51434" marT="34293" marB="34293" anchor="ctr">
                    <a:solidFill>
                      <a:schemeClr val="accent6">
                        <a:lumMod val="60000"/>
                        <a:lumOff val="40000"/>
                      </a:schemeClr>
                    </a:solidFill>
                  </a:tcPr>
                </a:tc>
                <a:tc>
                  <a:txBody>
                    <a:bodyPr/>
                    <a:lstStyle/>
                    <a:p>
                      <a:pPr algn="ctr"/>
                      <a:r>
                        <a:rPr lang="fr-FR" sz="2000" b="0" dirty="0"/>
                        <a:t>35</a:t>
                      </a:r>
                    </a:p>
                  </a:txBody>
                  <a:tcPr marL="51434" marR="51434" marT="34293" marB="34293" anchor="ctr">
                    <a:solidFill>
                      <a:srgbClr val="FFFF00"/>
                    </a:solidFill>
                  </a:tcPr>
                </a:tc>
                <a:extLst>
                  <a:ext uri="{0D108BD9-81ED-4DB2-BD59-A6C34878D82A}">
                    <a16:rowId xmlns:a16="http://schemas.microsoft.com/office/drawing/2014/main" val="10003"/>
                  </a:ext>
                </a:extLst>
              </a:tr>
              <a:tr h="600429">
                <a:tc>
                  <a:txBody>
                    <a:bodyPr/>
                    <a:lstStyle/>
                    <a:p>
                      <a:r>
                        <a:rPr lang="fr-FR" sz="1800" b="0" dirty="0"/>
                        <a:t>Côte d’Ivoire (150)</a:t>
                      </a:r>
                    </a:p>
                  </a:txBody>
                  <a:tcPr marL="51432" marR="51432" marT="34292" marB="34292" anchor="ctr">
                    <a:solidFill>
                      <a:schemeClr val="bg1"/>
                    </a:solidFill>
                  </a:tcPr>
                </a:tc>
                <a:tc>
                  <a:txBody>
                    <a:bodyPr/>
                    <a:lstStyle/>
                    <a:p>
                      <a:pPr algn="ctr"/>
                      <a:r>
                        <a:rPr lang="fr-FR" sz="2000" b="0" dirty="0"/>
                        <a:t>16</a:t>
                      </a:r>
                    </a:p>
                  </a:txBody>
                  <a:tcPr marL="51434" marR="51434" marT="34293" marB="34293" anchor="ctr">
                    <a:solidFill>
                      <a:srgbClr val="FFC000"/>
                    </a:solidFill>
                  </a:tcPr>
                </a:tc>
                <a:tc>
                  <a:txBody>
                    <a:bodyPr/>
                    <a:lstStyle/>
                    <a:p>
                      <a:pPr algn="ctr"/>
                      <a:r>
                        <a:rPr lang="fr-FR" sz="2000" b="0" u="sng" dirty="0"/>
                        <a:t>18</a:t>
                      </a:r>
                      <a:endParaRPr lang="fr-FR" sz="2000" b="0" dirty="0"/>
                    </a:p>
                  </a:txBody>
                  <a:tcPr marL="51434" marR="51434" marT="34293" marB="34293" anchor="ctr">
                    <a:solidFill>
                      <a:schemeClr val="accent6">
                        <a:lumMod val="60000"/>
                        <a:lumOff val="40000"/>
                      </a:schemeClr>
                    </a:solidFill>
                  </a:tcPr>
                </a:tc>
                <a:tc>
                  <a:txBody>
                    <a:bodyPr/>
                    <a:lstStyle/>
                    <a:p>
                      <a:pPr algn="ctr"/>
                      <a:r>
                        <a:rPr lang="fr-FR" sz="2000" b="0" dirty="0"/>
                        <a:t>45</a:t>
                      </a:r>
                    </a:p>
                  </a:txBody>
                  <a:tcPr marL="51434" marR="51434" marT="34293" marB="34293" anchor="ctr">
                    <a:solidFill>
                      <a:srgbClr val="92D050"/>
                    </a:solidFill>
                  </a:tcPr>
                </a:tc>
                <a:tc>
                  <a:txBody>
                    <a:bodyPr/>
                    <a:lstStyle/>
                    <a:p>
                      <a:pPr algn="ctr"/>
                      <a:endParaRPr lang="fr-FR" sz="2000" b="0" dirty="0"/>
                    </a:p>
                  </a:txBody>
                  <a:tcPr marL="51434" marR="51434" marT="34293" marB="34293" anchor="ctr">
                    <a:solidFill>
                      <a:schemeClr val="bg1"/>
                    </a:solidFill>
                  </a:tcPr>
                </a:tc>
                <a:extLst>
                  <a:ext uri="{0D108BD9-81ED-4DB2-BD59-A6C34878D82A}">
                    <a16:rowId xmlns:a16="http://schemas.microsoft.com/office/drawing/2014/main" val="10004"/>
                  </a:ext>
                </a:extLst>
              </a:tr>
              <a:tr h="600429">
                <a:tc>
                  <a:txBody>
                    <a:bodyPr/>
                    <a:lstStyle/>
                    <a:p>
                      <a:r>
                        <a:rPr lang="fr-FR" sz="1800" b="1" dirty="0"/>
                        <a:t>Sénégal</a:t>
                      </a:r>
                      <a:r>
                        <a:rPr lang="fr-FR" sz="1800" b="1" baseline="0" dirty="0"/>
                        <a:t> (259)</a:t>
                      </a:r>
                      <a:endParaRPr lang="fr-FR" sz="1800" b="1" dirty="0"/>
                    </a:p>
                  </a:txBody>
                  <a:tcPr marL="51432" marR="51432" marT="34292" marB="34292" anchor="ctr">
                    <a:solidFill>
                      <a:schemeClr val="bg1"/>
                    </a:solidFill>
                  </a:tcPr>
                </a:tc>
                <a:tc>
                  <a:txBody>
                    <a:bodyPr/>
                    <a:lstStyle/>
                    <a:p>
                      <a:pPr algn="ctr"/>
                      <a:r>
                        <a:rPr lang="fr-FR" sz="2000" b="0" dirty="0"/>
                        <a:t>16</a:t>
                      </a:r>
                    </a:p>
                  </a:txBody>
                  <a:tcPr marL="51434" marR="51434" marT="34293" marB="34293" anchor="ctr">
                    <a:solidFill>
                      <a:srgbClr val="FFC000"/>
                    </a:solidFill>
                  </a:tcPr>
                </a:tc>
                <a:tc>
                  <a:txBody>
                    <a:bodyPr/>
                    <a:lstStyle/>
                    <a:p>
                      <a:pPr algn="ctr"/>
                      <a:r>
                        <a:rPr lang="fr-FR" sz="2000" b="0" dirty="0"/>
                        <a:t>18</a:t>
                      </a:r>
                    </a:p>
                  </a:txBody>
                  <a:tcPr marL="51434" marR="51434" marT="34293" marB="34293" anchor="ctr">
                    <a:solidFill>
                      <a:schemeClr val="accent6">
                        <a:lumMod val="60000"/>
                        <a:lumOff val="40000"/>
                      </a:schemeClr>
                    </a:solidFill>
                  </a:tcPr>
                </a:tc>
                <a:tc>
                  <a:txBody>
                    <a:bodyPr/>
                    <a:lstStyle/>
                    <a:p>
                      <a:pPr algn="ctr"/>
                      <a:r>
                        <a:rPr lang="fr-FR" sz="2000" b="0" dirty="0"/>
                        <a:t>45</a:t>
                      </a:r>
                    </a:p>
                  </a:txBody>
                  <a:tcPr marL="51434" marR="51434" marT="34293" marB="34293" anchor="ctr">
                    <a:solidFill>
                      <a:srgbClr val="92D050"/>
                    </a:solidFill>
                  </a:tcPr>
                </a:tc>
                <a:tc>
                  <a:txBody>
                    <a:bodyPr/>
                    <a:lstStyle/>
                    <a:p>
                      <a:pPr algn="ctr"/>
                      <a:r>
                        <a:rPr lang="fr-FR" sz="2000" b="0" dirty="0"/>
                        <a:t>58</a:t>
                      </a:r>
                    </a:p>
                  </a:txBody>
                  <a:tcPr marL="51434" marR="51434" marT="34293" marB="34293" anchor="ctr">
                    <a:solidFill>
                      <a:srgbClr val="00B0F0"/>
                    </a:solidFill>
                  </a:tcPr>
                </a:tc>
                <a:extLst>
                  <a:ext uri="{0D108BD9-81ED-4DB2-BD59-A6C34878D82A}">
                    <a16:rowId xmlns:a16="http://schemas.microsoft.com/office/drawing/2014/main" val="10005"/>
                  </a:ext>
                </a:extLst>
              </a:tr>
            </a:tbl>
          </a:graphicData>
        </a:graphic>
      </p:graphicFrame>
      <p:sp>
        <p:nvSpPr>
          <p:cNvPr id="16" name="ZoneTexte 5">
            <a:extLst>
              <a:ext uri="{FF2B5EF4-FFF2-40B4-BE49-F238E27FC236}">
                <a16:creationId xmlns:a16="http://schemas.microsoft.com/office/drawing/2014/main" id="{E72F024F-895C-DA4D-9898-828CAEC9CC34}"/>
              </a:ext>
            </a:extLst>
          </p:cNvPr>
          <p:cNvSpPr txBox="1">
            <a:spLocks noChangeArrowheads="1"/>
          </p:cNvSpPr>
          <p:nvPr/>
        </p:nvSpPr>
        <p:spPr bwMode="auto">
          <a:xfrm>
            <a:off x="5357135" y="6334325"/>
            <a:ext cx="6626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fr-FR" sz="2000" b="1" dirty="0" err="1">
                <a:latin typeface="Arial" panose="020B0604020202020204" pitchFamily="34" charset="0"/>
              </a:rPr>
              <a:t>Autres</a:t>
            </a:r>
            <a:r>
              <a:rPr lang="en-US" altLang="fr-FR" sz="2000" b="1" dirty="0">
                <a:latin typeface="Arial" panose="020B0604020202020204" pitchFamily="34" charset="0"/>
              </a:rPr>
              <a:t> genotypes : HPV31, 33, 35, 39, 56 et 59</a:t>
            </a:r>
            <a:endParaRPr lang="fr-FR" altLang="fr-FR" sz="2000" b="1" dirty="0">
              <a:latin typeface="Arial" panose="020B0604020202020204" pitchFamily="34" charset="0"/>
            </a:endParaRPr>
          </a:p>
        </p:txBody>
      </p:sp>
    </p:spTree>
    <p:extLst>
      <p:ext uri="{BB962C8B-B14F-4D97-AF65-F5344CB8AC3E}">
        <p14:creationId xmlns:p14="http://schemas.microsoft.com/office/powerpoint/2010/main" val="339697751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AF1921-957B-A148-ADCB-F41715610330}"/>
              </a:ext>
            </a:extLst>
          </p:cNvPr>
          <p:cNvSpPr txBox="1">
            <a:spLocks noChangeArrowheads="1"/>
          </p:cNvSpPr>
          <p:nvPr/>
        </p:nvSpPr>
        <p:spPr>
          <a:xfrm>
            <a:off x="756555" y="377460"/>
            <a:ext cx="6858000" cy="762023"/>
          </a:xfrm>
          <a:prstGeom prst="rect">
            <a:avLst/>
          </a:prstGeom>
        </p:spPr>
        <p:txBody>
          <a:bodyPr lIns="68580" tIns="34290" rIns="68580" bIns="34290" anchor="b">
            <a:normAutofit/>
          </a:bodyPr>
          <a:lstStyle>
            <a:lvl1pPr algn="l" defTabSz="914400" rtl="0" eaLnBrk="1" latinLnBrk="0" hangingPunct="1">
              <a:lnSpc>
                <a:spcPct val="90000"/>
              </a:lnSpc>
              <a:spcBef>
                <a:spcPct val="0"/>
              </a:spcBef>
              <a:buNone/>
              <a:defRPr sz="4400" kern="1200" cap="all" baseline="0">
                <a:solidFill>
                  <a:schemeClr val="accent1">
                    <a:lumMod val="50000"/>
                  </a:schemeClr>
                </a:solidFill>
                <a:latin typeface="+mj-lt"/>
                <a:ea typeface="+mj-ea"/>
                <a:cs typeface="+mj-cs"/>
              </a:defRPr>
            </a:lvl1pPr>
          </a:lstStyle>
          <a:p>
            <a:pPr>
              <a:defRPr/>
            </a:pPr>
            <a:r>
              <a:rPr lang="en-US" altLang="en-US" sz="3300" b="1" dirty="0"/>
              <a:t>Cancer du col et HPV</a:t>
            </a:r>
          </a:p>
        </p:txBody>
      </p:sp>
      <p:pic>
        <p:nvPicPr>
          <p:cNvPr id="80899" name="Picture 2">
            <a:extLst>
              <a:ext uri="{FF2B5EF4-FFF2-40B4-BE49-F238E27FC236}">
                <a16:creationId xmlns:a16="http://schemas.microsoft.com/office/drawing/2014/main" id="{971E46E6-CDAB-9D48-93B1-2A7E01561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112" y="937747"/>
            <a:ext cx="2472276" cy="118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Image 1">
            <a:extLst>
              <a:ext uri="{FF2B5EF4-FFF2-40B4-BE49-F238E27FC236}">
                <a16:creationId xmlns:a16="http://schemas.microsoft.com/office/drawing/2014/main" id="{AB59E8F9-ED13-E747-B2F4-81513F3B2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96" y="1298026"/>
            <a:ext cx="430371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Image 6">
            <a:extLst>
              <a:ext uri="{FF2B5EF4-FFF2-40B4-BE49-F238E27FC236}">
                <a16:creationId xmlns:a16="http://schemas.microsoft.com/office/drawing/2014/main" id="{032DA2B9-A04A-214A-81DD-EDA187EA8C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3196" y="3615397"/>
            <a:ext cx="5253612" cy="178291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5">
            <a:extLst>
              <a:ext uri="{FF2B5EF4-FFF2-40B4-BE49-F238E27FC236}">
                <a16:creationId xmlns:a16="http://schemas.microsoft.com/office/drawing/2014/main" id="{E83E0D52-15EE-8340-B31D-F7E23A86C3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20296" y="2855742"/>
            <a:ext cx="6156380" cy="358213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0252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a:extLst>
              <a:ext uri="{FF2B5EF4-FFF2-40B4-BE49-F238E27FC236}">
                <a16:creationId xmlns:a16="http://schemas.microsoft.com/office/drawing/2014/main" id="{FC4796F2-95EC-B442-AAF5-37A2EF6E84F7}"/>
              </a:ext>
            </a:extLst>
          </p:cNvPr>
          <p:cNvSpPr>
            <a:spLocks noGrp="1"/>
          </p:cNvSpPr>
          <p:nvPr>
            <p:ph type="title"/>
          </p:nvPr>
        </p:nvSpPr>
        <p:spPr>
          <a:xfrm>
            <a:off x="1981200" y="274639"/>
            <a:ext cx="8229600" cy="700087"/>
          </a:xfrm>
        </p:spPr>
        <p:txBody>
          <a:bodyPr/>
          <a:lstStyle/>
          <a:p>
            <a:pPr algn="l"/>
            <a:r>
              <a:rPr lang="en-GB" altLang="fr-FR" sz="3600" b="1" dirty="0"/>
              <a:t>Cancer du col </a:t>
            </a:r>
            <a:r>
              <a:rPr lang="en-GB" altLang="fr-FR" sz="3600" b="1" dirty="0" err="1"/>
              <a:t>utérin</a:t>
            </a:r>
            <a:endParaRPr lang="fr-FR" altLang="fr-FR" sz="3600" dirty="0"/>
          </a:p>
        </p:txBody>
      </p:sp>
      <p:sp>
        <p:nvSpPr>
          <p:cNvPr id="19458" name="Espace réservé du numéro de diapositive 3">
            <a:extLst>
              <a:ext uri="{FF2B5EF4-FFF2-40B4-BE49-F238E27FC236}">
                <a16:creationId xmlns:a16="http://schemas.microsoft.com/office/drawing/2014/main" id="{9AB0B949-F432-BC47-AD93-DEC0FDABAC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9B8F2B2-2A3D-B842-BADC-AB4E1CC930A8}" type="slidenum">
              <a:rPr lang="fr-FR" altLang="fr-FR" sz="1200">
                <a:solidFill>
                  <a:srgbClr val="898989"/>
                </a:solidFill>
              </a:rPr>
              <a:pPr>
                <a:spcBef>
                  <a:spcPct val="0"/>
                </a:spcBef>
                <a:buFontTx/>
                <a:buNone/>
              </a:pPr>
              <a:t>36</a:t>
            </a:fld>
            <a:endParaRPr lang="fr-FR" altLang="fr-FR" sz="1200">
              <a:solidFill>
                <a:srgbClr val="898989"/>
              </a:solidFill>
            </a:endParaRPr>
          </a:p>
        </p:txBody>
      </p:sp>
      <p:sp>
        <p:nvSpPr>
          <p:cNvPr id="6" name="Rectangle à coins arrondis 5">
            <a:extLst>
              <a:ext uri="{FF2B5EF4-FFF2-40B4-BE49-F238E27FC236}">
                <a16:creationId xmlns:a16="http://schemas.microsoft.com/office/drawing/2014/main" id="{A8883255-2F92-9F44-8B58-4B372BA16D5B}"/>
              </a:ext>
            </a:extLst>
          </p:cNvPr>
          <p:cNvSpPr/>
          <p:nvPr/>
        </p:nvSpPr>
        <p:spPr>
          <a:xfrm>
            <a:off x="1892300" y="1109663"/>
            <a:ext cx="3703638" cy="6223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Cancer evitable et </a:t>
            </a:r>
            <a:r>
              <a:rPr lang="en-US" sz="2400" b="1" dirty="0" err="1">
                <a:solidFill>
                  <a:schemeClr val="tx1"/>
                </a:solidFill>
              </a:rPr>
              <a:t>traitable</a:t>
            </a:r>
            <a:endParaRPr lang="en-US" sz="2400" b="1" dirty="0">
              <a:solidFill>
                <a:schemeClr val="tx1"/>
              </a:solidFill>
            </a:endParaRPr>
          </a:p>
        </p:txBody>
      </p:sp>
      <p:pic>
        <p:nvPicPr>
          <p:cNvPr id="19460" name="Image 6">
            <a:extLst>
              <a:ext uri="{FF2B5EF4-FFF2-40B4-BE49-F238E27FC236}">
                <a16:creationId xmlns:a16="http://schemas.microsoft.com/office/drawing/2014/main" id="{41D07553-8376-714D-9052-B61A4DFCA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58" t="4160" r="2158" b="22873"/>
          <a:stretch>
            <a:fillRect/>
          </a:stretch>
        </p:blipFill>
        <p:spPr bwMode="auto">
          <a:xfrm>
            <a:off x="3513139" y="5630863"/>
            <a:ext cx="437832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 7">
            <a:extLst>
              <a:ext uri="{FF2B5EF4-FFF2-40B4-BE49-F238E27FC236}">
                <a16:creationId xmlns:a16="http://schemas.microsoft.com/office/drawing/2014/main" id="{D0C6BD65-F9EA-8C47-BC0F-0C18377A9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463" y="6069013"/>
            <a:ext cx="11874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3DD84A74-52F8-AE44-8B60-D911EF7C7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1" y="4440239"/>
            <a:ext cx="6381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 10">
            <a:extLst>
              <a:ext uri="{FF2B5EF4-FFF2-40B4-BE49-F238E27FC236}">
                <a16:creationId xmlns:a16="http://schemas.microsoft.com/office/drawing/2014/main" id="{CFC7EA2B-E930-4B48-88C4-766406C61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064" y="1893889"/>
            <a:ext cx="3946525"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Image 14">
            <a:extLst>
              <a:ext uri="{FF2B5EF4-FFF2-40B4-BE49-F238E27FC236}">
                <a16:creationId xmlns:a16="http://schemas.microsoft.com/office/drawing/2014/main" id="{85A20914-3045-8E47-ABB1-DFFEC112C2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9" y="4759326"/>
            <a:ext cx="1474787"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 12">
            <a:extLst>
              <a:ext uri="{FF2B5EF4-FFF2-40B4-BE49-F238E27FC236}">
                <a16:creationId xmlns:a16="http://schemas.microsoft.com/office/drawing/2014/main" id="{67BC8DEE-705C-AB41-9D52-06EE9299F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6114" y="1779589"/>
            <a:ext cx="482123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a:extLst>
              <a:ext uri="{FF2B5EF4-FFF2-40B4-BE49-F238E27FC236}">
                <a16:creationId xmlns:a16="http://schemas.microsoft.com/office/drawing/2014/main" id="{C90609F1-84ED-A94D-B839-F987FF2C71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2300" y="4243389"/>
            <a:ext cx="47498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904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a:extLst>
              <a:ext uri="{FF2B5EF4-FFF2-40B4-BE49-F238E27FC236}">
                <a16:creationId xmlns:a16="http://schemas.microsoft.com/office/drawing/2014/main" id="{F3645EF2-2633-9D41-B939-E96FEAFFD7D6}"/>
              </a:ext>
            </a:extLst>
          </p:cNvPr>
          <p:cNvSpPr>
            <a:spLocks noGrp="1"/>
          </p:cNvSpPr>
          <p:nvPr>
            <p:ph type="title"/>
          </p:nvPr>
        </p:nvSpPr>
        <p:spPr>
          <a:xfrm>
            <a:off x="3365500" y="477839"/>
            <a:ext cx="6675438" cy="758825"/>
          </a:xfrm>
        </p:spPr>
        <p:txBody>
          <a:bodyPr/>
          <a:lstStyle/>
          <a:p>
            <a:r>
              <a:rPr lang="fr-FR" altLang="fr-FR" b="1"/>
              <a:t>Objectifs pour 2030</a:t>
            </a:r>
          </a:p>
        </p:txBody>
      </p:sp>
      <p:pic>
        <p:nvPicPr>
          <p:cNvPr id="20482" name="Image 3">
            <a:extLst>
              <a:ext uri="{FF2B5EF4-FFF2-40B4-BE49-F238E27FC236}">
                <a16:creationId xmlns:a16="http://schemas.microsoft.com/office/drawing/2014/main" id="{A547D3AB-2B39-C046-96C1-696893D10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664" y="1236664"/>
            <a:ext cx="70453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 4">
            <a:extLst>
              <a:ext uri="{FF2B5EF4-FFF2-40B4-BE49-F238E27FC236}">
                <a16:creationId xmlns:a16="http://schemas.microsoft.com/office/drawing/2014/main" id="{C165115C-3442-FE4E-BD15-5B58DD8E6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6" y="857250"/>
            <a:ext cx="16859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5782617-4B71-5047-9F77-0E2DC87BC6E3}"/>
              </a:ext>
            </a:extLst>
          </p:cNvPr>
          <p:cNvSpPr>
            <a:spLocks noChangeArrowheads="1"/>
          </p:cNvSpPr>
          <p:nvPr/>
        </p:nvSpPr>
        <p:spPr bwMode="auto">
          <a:xfrm>
            <a:off x="3544889" y="3521075"/>
            <a:ext cx="2078037" cy="1754188"/>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SN" altLang="fr-FR" sz="1800">
                <a:solidFill>
                  <a:srgbClr val="3C4245"/>
                </a:solidFill>
                <a:latin typeface="Arial" panose="020B0604020202020204" pitchFamily="34" charset="0"/>
              </a:rPr>
              <a:t> 90 % des filles sont entièrement </a:t>
            </a:r>
            <a:r>
              <a:rPr lang="fr-SN" altLang="fr-FR" sz="1800" b="1">
                <a:solidFill>
                  <a:srgbClr val="3C4245"/>
                </a:solidFill>
                <a:latin typeface="Arial" panose="020B0604020202020204" pitchFamily="34" charset="0"/>
              </a:rPr>
              <a:t>vaccinées</a:t>
            </a:r>
            <a:r>
              <a:rPr lang="fr-SN" altLang="fr-FR" sz="1800">
                <a:solidFill>
                  <a:srgbClr val="3C4245"/>
                </a:solidFill>
                <a:latin typeface="Arial" panose="020B0604020202020204" pitchFamily="34" charset="0"/>
              </a:rPr>
              <a:t> contre le papillomavirus humain à l’âge de 15 ans </a:t>
            </a:r>
          </a:p>
        </p:txBody>
      </p:sp>
      <p:sp>
        <p:nvSpPr>
          <p:cNvPr id="8" name="Rectangle 7">
            <a:extLst>
              <a:ext uri="{FF2B5EF4-FFF2-40B4-BE49-F238E27FC236}">
                <a16:creationId xmlns:a16="http://schemas.microsoft.com/office/drawing/2014/main" id="{54B271BD-E120-F74A-9C1B-00227245A1AC}"/>
              </a:ext>
            </a:extLst>
          </p:cNvPr>
          <p:cNvSpPr>
            <a:spLocks noChangeArrowheads="1"/>
          </p:cNvSpPr>
          <p:nvPr/>
        </p:nvSpPr>
        <p:spPr bwMode="auto">
          <a:xfrm>
            <a:off x="5802314" y="3521076"/>
            <a:ext cx="2098675" cy="2308225"/>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SN" altLang="fr-FR" sz="1800">
                <a:solidFill>
                  <a:srgbClr val="3C4245"/>
                </a:solidFill>
                <a:latin typeface="Arial" panose="020B0604020202020204" pitchFamily="34" charset="0"/>
              </a:rPr>
              <a:t> 70 % des femmes bénéficient d’un </a:t>
            </a:r>
            <a:r>
              <a:rPr lang="fr-SN" altLang="fr-FR" sz="1800" b="1">
                <a:solidFill>
                  <a:srgbClr val="3C4245"/>
                </a:solidFill>
                <a:latin typeface="Arial" panose="020B0604020202020204" pitchFamily="34" charset="0"/>
              </a:rPr>
              <a:t>dépistage réalisé </a:t>
            </a:r>
            <a:r>
              <a:rPr lang="fr-SN" altLang="fr-FR" sz="1800">
                <a:solidFill>
                  <a:srgbClr val="3C4245"/>
                </a:solidFill>
                <a:latin typeface="Arial" panose="020B0604020202020204" pitchFamily="34" charset="0"/>
              </a:rPr>
              <a:t>à l’aide d’un test de haute performance à l’âge de 35 ans et de 45 ans </a:t>
            </a:r>
          </a:p>
        </p:txBody>
      </p:sp>
      <p:sp>
        <p:nvSpPr>
          <p:cNvPr id="9" name="Rectangle 8">
            <a:extLst>
              <a:ext uri="{FF2B5EF4-FFF2-40B4-BE49-F238E27FC236}">
                <a16:creationId xmlns:a16="http://schemas.microsoft.com/office/drawing/2014/main" id="{1AA5A24C-C675-E749-A610-746E4181F9FF}"/>
              </a:ext>
            </a:extLst>
          </p:cNvPr>
          <p:cNvSpPr>
            <a:spLocks noChangeArrowheads="1"/>
          </p:cNvSpPr>
          <p:nvPr/>
        </p:nvSpPr>
        <p:spPr bwMode="auto">
          <a:xfrm>
            <a:off x="8080375" y="3524251"/>
            <a:ext cx="2565400" cy="286226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SN" altLang="fr-FR" sz="1800">
                <a:solidFill>
                  <a:srgbClr val="3C4245"/>
                </a:solidFill>
                <a:latin typeface="Arial" panose="020B0604020202020204" pitchFamily="34" charset="0"/>
              </a:rPr>
              <a:t>90 % des femmes chez qui une maladie du col de l’utérus a été diagnostiquée sont t</a:t>
            </a:r>
            <a:r>
              <a:rPr lang="fr-SN" altLang="fr-FR" sz="1800" b="1">
                <a:solidFill>
                  <a:srgbClr val="3C4245"/>
                </a:solidFill>
                <a:latin typeface="Arial" panose="020B0604020202020204" pitchFamily="34" charset="0"/>
              </a:rPr>
              <a:t>raitées</a:t>
            </a:r>
            <a:r>
              <a:rPr lang="fr-SN" altLang="fr-FR" sz="1800">
                <a:solidFill>
                  <a:srgbClr val="3C4245"/>
                </a:solidFill>
                <a:latin typeface="Arial" panose="020B0604020202020204" pitchFamily="34" charset="0"/>
              </a:rPr>
              <a:t> (90 % des lésions précancéreuses sont traitées et 90 % des cas de cancer invasif sont pris en charge)</a:t>
            </a:r>
            <a:endParaRPr lang="fr-FR" altLang="fr-FR" sz="1800">
              <a:latin typeface="Arial" panose="020B0604020202020204" pitchFamily="34" charset="0"/>
            </a:endParaRPr>
          </a:p>
        </p:txBody>
      </p:sp>
      <p:pic>
        <p:nvPicPr>
          <p:cNvPr id="20487" name="Image 9">
            <a:extLst>
              <a:ext uri="{FF2B5EF4-FFF2-40B4-BE49-F238E27FC236}">
                <a16:creationId xmlns:a16="http://schemas.microsoft.com/office/drawing/2014/main" id="{C0C3F361-8914-9B46-A841-8EBE97930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14688"/>
            <a:ext cx="18415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074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a:extLst>
              <a:ext uri="{FF2B5EF4-FFF2-40B4-BE49-F238E27FC236}">
                <a16:creationId xmlns:a16="http://schemas.microsoft.com/office/drawing/2014/main" id="{7DE80433-B955-8141-9DD7-1B5BCADFBC19}"/>
              </a:ext>
            </a:extLst>
          </p:cNvPr>
          <p:cNvSpPr>
            <a:spLocks noGrp="1"/>
          </p:cNvSpPr>
          <p:nvPr>
            <p:ph type="title"/>
          </p:nvPr>
        </p:nvSpPr>
        <p:spPr>
          <a:xfrm>
            <a:off x="970375" y="2631927"/>
            <a:ext cx="8229600" cy="1143000"/>
          </a:xfrm>
        </p:spPr>
        <p:txBody>
          <a:bodyPr>
            <a:noAutofit/>
          </a:bodyPr>
          <a:lstStyle/>
          <a:p>
            <a:pPr eaLnBrk="1" hangingPunct="1"/>
            <a:r>
              <a:rPr lang="fr-FR" altLang="fr-FR" b="1" dirty="0">
                <a:ea typeface="ＭＳ Ｐゴシック" panose="020B0600070205080204" pitchFamily="34" charset="-128"/>
              </a:rPr>
              <a:t>Virus des cancers hépatiques</a:t>
            </a:r>
            <a:br>
              <a:rPr lang="fr-FR" altLang="fr-FR" b="1" dirty="0">
                <a:ea typeface="ＭＳ Ｐゴシック" panose="020B0600070205080204" pitchFamily="34" charset="-128"/>
              </a:rPr>
            </a:br>
            <a:r>
              <a:rPr lang="fr-FR" altLang="fr-FR" b="1" dirty="0">
                <a:ea typeface="ＭＳ Ｐゴシック" panose="020B0600070205080204" pitchFamily="34" charset="-128"/>
              </a:rPr>
              <a:t>VHB et VHC </a:t>
            </a:r>
          </a:p>
        </p:txBody>
      </p:sp>
      <p:pic>
        <p:nvPicPr>
          <p:cNvPr id="26626" name="Picture 103" descr="V05_2H1_Hepatites_8HBV">
            <a:extLst>
              <a:ext uri="{FF2B5EF4-FFF2-40B4-BE49-F238E27FC236}">
                <a16:creationId xmlns:a16="http://schemas.microsoft.com/office/drawing/2014/main" id="{3C14186F-1717-F449-9885-8C0B99B4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142" y="3825230"/>
            <a:ext cx="2908659" cy="26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Grouper 1">
            <a:extLst>
              <a:ext uri="{FF2B5EF4-FFF2-40B4-BE49-F238E27FC236}">
                <a16:creationId xmlns:a16="http://schemas.microsoft.com/office/drawing/2014/main" id="{3DC6C257-7D9A-5745-A731-9C4D519FA562}"/>
              </a:ext>
            </a:extLst>
          </p:cNvPr>
          <p:cNvGrpSpPr>
            <a:grpSpLocks/>
          </p:cNvGrpSpPr>
          <p:nvPr/>
        </p:nvGrpSpPr>
        <p:grpSpPr bwMode="auto">
          <a:xfrm>
            <a:off x="8465553" y="281354"/>
            <a:ext cx="3509823" cy="3063659"/>
            <a:chOff x="1413534" y="2027852"/>
            <a:chExt cx="4635516" cy="5050358"/>
          </a:xfrm>
        </p:grpSpPr>
        <p:pic>
          <p:nvPicPr>
            <p:cNvPr id="26628" name="Picture 5" descr="hepc">
              <a:extLst>
                <a:ext uri="{FF2B5EF4-FFF2-40B4-BE49-F238E27FC236}">
                  <a16:creationId xmlns:a16="http://schemas.microsoft.com/office/drawing/2014/main" id="{0DA96D88-905D-C441-B8D6-7E07CA5CD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534" y="2952483"/>
              <a:ext cx="2667977" cy="320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25">
              <a:extLst>
                <a:ext uri="{FF2B5EF4-FFF2-40B4-BE49-F238E27FC236}">
                  <a16:creationId xmlns:a16="http://schemas.microsoft.com/office/drawing/2014/main" id="{F23707FE-11D7-254D-A406-D87B8266188F}"/>
                </a:ext>
              </a:extLst>
            </p:cNvPr>
            <p:cNvSpPr txBox="1">
              <a:spLocks noChangeArrowheads="1"/>
            </p:cNvSpPr>
            <p:nvPr/>
          </p:nvSpPr>
          <p:spPr bwMode="auto">
            <a:xfrm>
              <a:off x="1804690" y="2027852"/>
              <a:ext cx="2920232" cy="11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altLang="fr-FR" sz="2000" b="1" dirty="0">
                  <a:solidFill>
                    <a:srgbClr val="FF9933"/>
                  </a:solidFill>
                  <a:latin typeface="Arial" panose="020B0604020202020204" pitchFamily="34" charset="0"/>
                  <a:cs typeface="Arial" panose="020B0604020202020204" pitchFamily="34" charset="0"/>
                </a:rPr>
                <a:t>Enveloppe</a:t>
              </a:r>
              <a:endParaRPr lang="fr-FR" altLang="fr-FR" sz="2000" dirty="0">
                <a:solidFill>
                  <a:srgbClr val="FF9933"/>
                </a:solidFill>
                <a:latin typeface="Arial" panose="020B0604020202020204" pitchFamily="34" charset="0"/>
                <a:cs typeface="Arial" panose="020B0604020202020204" pitchFamily="34" charset="0"/>
              </a:endParaRPr>
            </a:p>
            <a:p>
              <a:pPr algn="ctr" eaLnBrk="1" hangingPunct="1"/>
              <a:r>
                <a:rPr lang="fr-FR" altLang="fr-FR" sz="2000" dirty="0">
                  <a:solidFill>
                    <a:srgbClr val="FF9933"/>
                  </a:solidFill>
                  <a:latin typeface="Arial" panose="020B0604020202020204" pitchFamily="34" charset="0"/>
                  <a:cs typeface="Arial" panose="020B0604020202020204" pitchFamily="34" charset="0"/>
                </a:rPr>
                <a:t>Glycoprotéines </a:t>
              </a:r>
            </a:p>
          </p:txBody>
        </p:sp>
        <p:sp>
          <p:nvSpPr>
            <p:cNvPr id="26630" name="Text Box 26">
              <a:extLst>
                <a:ext uri="{FF2B5EF4-FFF2-40B4-BE49-F238E27FC236}">
                  <a16:creationId xmlns:a16="http://schemas.microsoft.com/office/drawing/2014/main" id="{ACA533B5-F36E-B646-BA97-4D7769DF937E}"/>
                </a:ext>
              </a:extLst>
            </p:cNvPr>
            <p:cNvSpPr txBox="1">
              <a:spLocks noChangeArrowheads="1"/>
            </p:cNvSpPr>
            <p:nvPr/>
          </p:nvSpPr>
          <p:spPr bwMode="auto">
            <a:xfrm>
              <a:off x="4096962" y="4270762"/>
              <a:ext cx="1952088" cy="10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altLang="fr-FR" sz="2000" b="1" dirty="0">
                  <a:solidFill>
                    <a:srgbClr val="FF9933"/>
                  </a:solidFill>
                  <a:latin typeface="Arial" panose="020B0604020202020204" pitchFamily="34" charset="0"/>
                  <a:cs typeface="Arial" panose="020B0604020202020204" pitchFamily="34" charset="0"/>
                </a:rPr>
                <a:t>Capside</a:t>
              </a:r>
              <a:r>
                <a:rPr lang="fr-FR" altLang="fr-FR" sz="2000" dirty="0">
                  <a:solidFill>
                    <a:srgbClr val="FF9933"/>
                  </a:solidFill>
                  <a:latin typeface="Arial" panose="020B0604020202020204" pitchFamily="34" charset="0"/>
                  <a:cs typeface="Arial" panose="020B0604020202020204" pitchFamily="34" charset="0"/>
                </a:rPr>
                <a:t> </a:t>
              </a:r>
            </a:p>
            <a:p>
              <a:pPr algn="ctr" eaLnBrk="1" hangingPunct="1"/>
              <a:r>
                <a:rPr lang="fr-FR" altLang="fr-FR" sz="2000" dirty="0">
                  <a:solidFill>
                    <a:srgbClr val="FF9933"/>
                  </a:solidFill>
                  <a:latin typeface="Arial" panose="020B0604020202020204" pitchFamily="34" charset="0"/>
                  <a:cs typeface="Arial" panose="020B0604020202020204" pitchFamily="34" charset="0"/>
                </a:rPr>
                <a:t>Protéine C </a:t>
              </a:r>
            </a:p>
          </p:txBody>
        </p:sp>
        <p:sp>
          <p:nvSpPr>
            <p:cNvPr id="26631" name="Text Box 27">
              <a:extLst>
                <a:ext uri="{FF2B5EF4-FFF2-40B4-BE49-F238E27FC236}">
                  <a16:creationId xmlns:a16="http://schemas.microsoft.com/office/drawing/2014/main" id="{14BD394D-B4ED-8249-9745-7CFD1C60468D}"/>
                </a:ext>
              </a:extLst>
            </p:cNvPr>
            <p:cNvSpPr txBox="1">
              <a:spLocks noChangeArrowheads="1"/>
            </p:cNvSpPr>
            <p:nvPr/>
          </p:nvSpPr>
          <p:spPr bwMode="auto">
            <a:xfrm>
              <a:off x="1692755" y="5978918"/>
              <a:ext cx="1952088" cy="10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altLang="fr-FR" sz="2000" b="1" dirty="0">
                  <a:solidFill>
                    <a:srgbClr val="FF9933"/>
                  </a:solidFill>
                  <a:latin typeface="Arial" panose="020B0604020202020204" pitchFamily="34" charset="0"/>
                  <a:cs typeface="Arial" panose="020B0604020202020204" pitchFamily="34" charset="0"/>
                </a:rPr>
                <a:t>Génome</a:t>
              </a:r>
              <a:r>
                <a:rPr lang="fr-FR" altLang="fr-FR" sz="2000" dirty="0">
                  <a:solidFill>
                    <a:srgbClr val="FF9933"/>
                  </a:solidFill>
                  <a:latin typeface="Arial" panose="020B0604020202020204" pitchFamily="34" charset="0"/>
                  <a:cs typeface="Arial" panose="020B0604020202020204" pitchFamily="34" charset="0"/>
                </a:rPr>
                <a:t> </a:t>
              </a:r>
            </a:p>
            <a:p>
              <a:pPr algn="ctr" eaLnBrk="1" hangingPunct="1"/>
              <a:r>
                <a:rPr lang="fr-FR" altLang="fr-FR" sz="2000" dirty="0">
                  <a:solidFill>
                    <a:srgbClr val="FF9933"/>
                  </a:solidFill>
                  <a:latin typeface="Arial" panose="020B0604020202020204" pitchFamily="34" charset="0"/>
                  <a:cs typeface="Arial" panose="020B0604020202020204" pitchFamily="34" charset="0"/>
                </a:rPr>
                <a:t>ARN (+)</a:t>
              </a:r>
              <a:r>
                <a:rPr lang="fr-FR" altLang="fr-FR" sz="2000" dirty="0">
                  <a:solidFill>
                    <a:schemeClr val="bg1"/>
                  </a:solidFill>
                  <a:latin typeface="Arial" panose="020B0604020202020204" pitchFamily="34" charset="0"/>
                  <a:cs typeface="Arial" panose="020B0604020202020204" pitchFamily="34" charset="0"/>
                </a:rPr>
                <a:t> </a:t>
              </a:r>
            </a:p>
          </p:txBody>
        </p:sp>
        <p:sp>
          <p:nvSpPr>
            <p:cNvPr id="26632" name="Line 28">
              <a:extLst>
                <a:ext uri="{FF2B5EF4-FFF2-40B4-BE49-F238E27FC236}">
                  <a16:creationId xmlns:a16="http://schemas.microsoft.com/office/drawing/2014/main" id="{BFA5E134-9D7F-F445-9ADF-17DA1B456082}"/>
                </a:ext>
              </a:extLst>
            </p:cNvPr>
            <p:cNvSpPr>
              <a:spLocks noChangeShapeType="1"/>
            </p:cNvSpPr>
            <p:nvPr/>
          </p:nvSpPr>
          <p:spPr bwMode="auto">
            <a:xfrm flipV="1">
              <a:off x="2585771" y="4861485"/>
              <a:ext cx="277991" cy="1046829"/>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633" name="Line 29">
              <a:extLst>
                <a:ext uri="{FF2B5EF4-FFF2-40B4-BE49-F238E27FC236}">
                  <a16:creationId xmlns:a16="http://schemas.microsoft.com/office/drawing/2014/main" id="{72E4FA2B-F270-9046-A241-6825BE2B0584}"/>
                </a:ext>
              </a:extLst>
            </p:cNvPr>
            <p:cNvSpPr>
              <a:spLocks noChangeShapeType="1"/>
            </p:cNvSpPr>
            <p:nvPr/>
          </p:nvSpPr>
          <p:spPr bwMode="auto">
            <a:xfrm>
              <a:off x="2696476" y="2705371"/>
              <a:ext cx="0" cy="492865"/>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634" name="Line 30">
              <a:extLst>
                <a:ext uri="{FF2B5EF4-FFF2-40B4-BE49-F238E27FC236}">
                  <a16:creationId xmlns:a16="http://schemas.microsoft.com/office/drawing/2014/main" id="{C339F313-15C6-AB47-996A-F2A0DF2EAC42}"/>
                </a:ext>
              </a:extLst>
            </p:cNvPr>
            <p:cNvSpPr>
              <a:spLocks noChangeShapeType="1"/>
            </p:cNvSpPr>
            <p:nvPr/>
          </p:nvSpPr>
          <p:spPr bwMode="auto">
            <a:xfrm flipH="1">
              <a:off x="3868713" y="4492176"/>
              <a:ext cx="279221" cy="0"/>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Tree>
    <p:extLst>
      <p:ext uri="{BB962C8B-B14F-4D97-AF65-F5344CB8AC3E}">
        <p14:creationId xmlns:p14="http://schemas.microsoft.com/office/powerpoint/2010/main" val="2038219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E18DC0-07B2-0C44-BBCB-95330B28301A}"/>
              </a:ext>
            </a:extLst>
          </p:cNvPr>
          <p:cNvPicPr>
            <a:picLocks noChangeAspect="1"/>
          </p:cNvPicPr>
          <p:nvPr/>
        </p:nvPicPr>
        <p:blipFill>
          <a:blip r:embed="rId2"/>
          <a:stretch>
            <a:fillRect/>
          </a:stretch>
        </p:blipFill>
        <p:spPr>
          <a:xfrm>
            <a:off x="4452128" y="133755"/>
            <a:ext cx="7195930" cy="6724245"/>
          </a:xfrm>
          <a:prstGeom prst="rect">
            <a:avLst/>
          </a:prstGeom>
        </p:spPr>
      </p:pic>
      <p:sp>
        <p:nvSpPr>
          <p:cNvPr id="5" name="Rectangle 2">
            <a:extLst>
              <a:ext uri="{FF2B5EF4-FFF2-40B4-BE49-F238E27FC236}">
                <a16:creationId xmlns:a16="http://schemas.microsoft.com/office/drawing/2014/main" id="{ABC223CA-4A7F-2948-9A1E-86EF60FBA261}"/>
              </a:ext>
            </a:extLst>
          </p:cNvPr>
          <p:cNvSpPr>
            <a:spLocks noGrp="1" noChangeArrowheads="1"/>
          </p:cNvSpPr>
          <p:nvPr>
            <p:ph type="title"/>
          </p:nvPr>
        </p:nvSpPr>
        <p:spPr>
          <a:xfrm>
            <a:off x="159326" y="392835"/>
            <a:ext cx="4412673" cy="1186584"/>
          </a:xfrm>
        </p:spPr>
        <p:txBody>
          <a:bodyPr>
            <a:noAutofit/>
          </a:bodyPr>
          <a:lstStyle/>
          <a:p>
            <a:pPr eaLnBrk="1" hangingPunct="1"/>
            <a:r>
              <a:rPr lang="fr-CA" altLang="fr-FR" sz="3600" b="1" dirty="0">
                <a:latin typeface="+mn-lt"/>
                <a:ea typeface="ＭＳ Ｐゴシック" panose="020B0600070205080204" pitchFamily="34" charset="-128"/>
              </a:rPr>
              <a:t>Hépatites B et C </a:t>
            </a:r>
            <a:br>
              <a:rPr lang="fr-CA" altLang="fr-FR" sz="3600" b="1" dirty="0">
                <a:latin typeface="+mn-lt"/>
                <a:ea typeface="ＭＳ Ｐゴシック" panose="020B0600070205080204" pitchFamily="34" charset="-128"/>
              </a:rPr>
            </a:br>
            <a:r>
              <a:rPr lang="fr-CA" altLang="fr-FR" sz="3600" dirty="0">
                <a:latin typeface="+mn-lt"/>
                <a:ea typeface="ＭＳ Ｐゴシック" panose="020B0600070205080204" pitchFamily="34" charset="-128"/>
              </a:rPr>
              <a:t>quelques chiffres….</a:t>
            </a:r>
          </a:p>
        </p:txBody>
      </p:sp>
      <p:pic>
        <p:nvPicPr>
          <p:cNvPr id="6" name="Image 5">
            <a:extLst>
              <a:ext uri="{FF2B5EF4-FFF2-40B4-BE49-F238E27FC236}">
                <a16:creationId xmlns:a16="http://schemas.microsoft.com/office/drawing/2014/main" id="{9CD2FF7A-17A5-FE4F-9FE1-AB0465FFA7BF}"/>
              </a:ext>
            </a:extLst>
          </p:cNvPr>
          <p:cNvPicPr>
            <a:picLocks noChangeAspect="1"/>
          </p:cNvPicPr>
          <p:nvPr/>
        </p:nvPicPr>
        <p:blipFill>
          <a:blip r:embed="rId3"/>
          <a:stretch>
            <a:fillRect/>
          </a:stretch>
        </p:blipFill>
        <p:spPr>
          <a:xfrm>
            <a:off x="584903" y="2256880"/>
            <a:ext cx="2332382" cy="3246675"/>
          </a:xfrm>
          <a:prstGeom prst="rect">
            <a:avLst/>
          </a:prstGeom>
        </p:spPr>
      </p:pic>
    </p:spTree>
    <p:extLst>
      <p:ext uri="{BB962C8B-B14F-4D97-AF65-F5344CB8AC3E}">
        <p14:creationId xmlns:p14="http://schemas.microsoft.com/office/powerpoint/2010/main" val="1779150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a:extLst>
              <a:ext uri="{FF2B5EF4-FFF2-40B4-BE49-F238E27FC236}">
                <a16:creationId xmlns:a16="http://schemas.microsoft.com/office/drawing/2014/main" id="{84A3C4F0-C14F-8A47-AD4D-EB29837A311B}"/>
              </a:ext>
            </a:extLst>
          </p:cNvPr>
          <p:cNvSpPr>
            <a:spLocks noGrp="1"/>
          </p:cNvSpPr>
          <p:nvPr>
            <p:ph type="title"/>
          </p:nvPr>
        </p:nvSpPr>
        <p:spPr>
          <a:xfrm>
            <a:off x="838200" y="365125"/>
            <a:ext cx="10515600" cy="844697"/>
          </a:xfrm>
        </p:spPr>
        <p:txBody>
          <a:bodyPr>
            <a:normAutofit fontScale="90000"/>
          </a:bodyPr>
          <a:lstStyle/>
          <a:p>
            <a:r>
              <a:rPr lang="fr-FR" altLang="fr-FR" b="1" dirty="0">
                <a:ea typeface="ＭＳ Ｐゴシック" panose="020B0600070205080204" pitchFamily="34" charset="-128"/>
              </a:rPr>
              <a:t>Virus et cancer: </a:t>
            </a:r>
            <a:r>
              <a:rPr lang="fr-FR" altLang="fr-FR" dirty="0">
                <a:ea typeface="ＭＳ Ｐゴシック" panose="020B0600070205080204" pitchFamily="34" charset="-128"/>
              </a:rPr>
              <a:t>une longue histoire plus d</a:t>
            </a:r>
            <a:r>
              <a:rPr lang="fr-FR" altLang="en-US" dirty="0">
                <a:ea typeface="ＭＳ Ｐゴシック" panose="020B0600070205080204" pitchFamily="34" charset="-128"/>
              </a:rPr>
              <a:t>’</a:t>
            </a:r>
            <a:r>
              <a:rPr lang="fr-FR" altLang="fr-FR" dirty="0">
                <a:ea typeface="ＭＳ Ｐゴシック" panose="020B0600070205080204" pitchFamily="34" charset="-128"/>
              </a:rPr>
              <a:t>1 siècle </a:t>
            </a:r>
            <a:endParaRPr lang="fr-FR" altLang="fr-FR" b="1" dirty="0">
              <a:ea typeface="ＭＳ Ｐゴシック" panose="020B0600070205080204" pitchFamily="34" charset="-128"/>
            </a:endParaRPr>
          </a:p>
        </p:txBody>
      </p:sp>
      <p:sp>
        <p:nvSpPr>
          <p:cNvPr id="3" name="Espace réservé du contenu 2">
            <a:extLst>
              <a:ext uri="{FF2B5EF4-FFF2-40B4-BE49-F238E27FC236}">
                <a16:creationId xmlns:a16="http://schemas.microsoft.com/office/drawing/2014/main" id="{1889BF3F-BD1A-4F4F-BAEA-ECCE7705F4FB}"/>
              </a:ext>
            </a:extLst>
          </p:cNvPr>
          <p:cNvSpPr>
            <a:spLocks noGrp="1"/>
          </p:cNvSpPr>
          <p:nvPr>
            <p:ph idx="1"/>
          </p:nvPr>
        </p:nvSpPr>
        <p:spPr>
          <a:xfrm>
            <a:off x="237978" y="1487660"/>
            <a:ext cx="5858022" cy="4547381"/>
          </a:xfrm>
        </p:spPr>
        <p:txBody>
          <a:bodyPr>
            <a:normAutofit/>
          </a:bodyPr>
          <a:lstStyle/>
          <a:p>
            <a:r>
              <a:rPr lang="fr-FR" altLang="fr-FR" sz="2400" b="1" dirty="0">
                <a:ea typeface="ＭＳ Ｐゴシック" panose="020B0600070205080204" pitchFamily="34" charset="-128"/>
              </a:rPr>
              <a:t>1898</a:t>
            </a:r>
            <a:r>
              <a:rPr lang="fr-FR" altLang="fr-FR" sz="2400" dirty="0">
                <a:ea typeface="ＭＳ Ｐゴシック" panose="020B0600070205080204" pitchFamily="34" charset="-128"/>
              </a:rPr>
              <a:t> : Transmission des verrues par des extraits acellulaires chez le chien puis chez l</a:t>
            </a:r>
            <a:r>
              <a:rPr lang="fr-FR" altLang="en-US" sz="2400" dirty="0">
                <a:ea typeface="ＭＳ Ｐゴシック" panose="020B0600070205080204" pitchFamily="34" charset="-128"/>
              </a:rPr>
              <a:t>’</a:t>
            </a:r>
            <a:r>
              <a:rPr lang="fr-FR" altLang="fr-FR" sz="2400" dirty="0">
                <a:ea typeface="ＭＳ Ｐゴシック" panose="020B0600070205080204" pitchFamily="34" charset="-128"/>
              </a:rPr>
              <a:t>homme (1907)</a:t>
            </a:r>
          </a:p>
          <a:p>
            <a:r>
              <a:rPr lang="fr-FR" altLang="fr-FR" sz="2400" b="1" dirty="0">
                <a:ea typeface="ＭＳ Ｐゴシック" panose="020B0600070205080204" pitchFamily="34" charset="-128"/>
              </a:rPr>
              <a:t>1908</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Elerman</a:t>
            </a:r>
            <a:r>
              <a:rPr lang="fr-FR" altLang="fr-FR" sz="2400" dirty="0">
                <a:ea typeface="ＭＳ Ｐゴシック" panose="020B0600070205080204" pitchFamily="34" charset="-128"/>
              </a:rPr>
              <a:t> et Bang </a:t>
            </a:r>
            <a:r>
              <a:rPr lang="fr-FR" altLang="fr-FR" sz="2400" dirty="0" err="1">
                <a:ea typeface="ＭＳ Ｐゴシック" panose="020B0600070205080204" pitchFamily="34" charset="-128"/>
              </a:rPr>
              <a:t>démontrent</a:t>
            </a:r>
            <a:r>
              <a:rPr lang="fr-FR" altLang="fr-FR" sz="2400" dirty="0">
                <a:ea typeface="ＭＳ Ｐゴシック" panose="020B0600070205080204" pitchFamily="34" charset="-128"/>
              </a:rPr>
              <a:t> la nature virale des </a:t>
            </a:r>
            <a:r>
              <a:rPr lang="fr-FR" altLang="fr-FR" sz="2400" dirty="0" err="1">
                <a:ea typeface="ＭＳ Ｐゴシック" panose="020B0600070205080204" pitchFamily="34" charset="-128"/>
              </a:rPr>
              <a:t>leucémies</a:t>
            </a:r>
            <a:r>
              <a:rPr lang="fr-FR" altLang="fr-FR" sz="2400" dirty="0">
                <a:ea typeface="ＭＳ Ｐゴシック" panose="020B0600070205080204" pitchFamily="34" charset="-128"/>
              </a:rPr>
              <a:t> du poulet.</a:t>
            </a:r>
          </a:p>
          <a:p>
            <a:r>
              <a:rPr lang="fr-FR" altLang="fr-FR" sz="2400" b="1" dirty="0">
                <a:ea typeface="ＭＳ Ｐゴシック" panose="020B0600070205080204" pitchFamily="34" charset="-128"/>
              </a:rPr>
              <a:t>1911</a:t>
            </a:r>
            <a:r>
              <a:rPr lang="fr-FR" altLang="fr-FR" sz="2400" dirty="0">
                <a:ea typeface="ＭＳ Ｐゴシック" panose="020B0600070205080204" pitchFamily="34" charset="-128"/>
              </a:rPr>
              <a:t> : </a:t>
            </a:r>
            <a:r>
              <a:rPr lang="fr-FR" altLang="fr-FR" sz="2400" dirty="0">
                <a:solidFill>
                  <a:srgbClr val="C00000"/>
                </a:solidFill>
                <a:ea typeface="ＭＳ Ｐゴシック" panose="020B0600070205080204" pitchFamily="34" charset="-128"/>
              </a:rPr>
              <a:t>Rous démontre la transmission de sarcome de poulet par extrait acellulaire de la tumeur </a:t>
            </a:r>
          </a:p>
          <a:p>
            <a:r>
              <a:rPr lang="fr-FR" altLang="fr-FR" sz="2400" b="1" dirty="0">
                <a:ea typeface="ＭＳ Ｐゴシック" panose="020B0600070205080204" pitchFamily="34" charset="-128"/>
              </a:rPr>
              <a:t>1936</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Bittner</a:t>
            </a:r>
            <a:r>
              <a:rPr lang="fr-FR" altLang="fr-FR" sz="2400" dirty="0">
                <a:ea typeface="ＭＳ Ｐゴシック" panose="020B0600070205080204" pitchFamily="34" charset="-128"/>
              </a:rPr>
              <a:t> montre que des tumeurs </a:t>
            </a:r>
            <a:r>
              <a:rPr lang="fr-FR" altLang="fr-FR" sz="2400" dirty="0" err="1">
                <a:ea typeface="ＭＳ Ｐゴシック" panose="020B0600070205080204" pitchFamily="34" charset="-128"/>
              </a:rPr>
              <a:t>spontanées</a:t>
            </a:r>
            <a:r>
              <a:rPr lang="fr-FR" altLang="fr-FR" sz="2400" dirty="0">
                <a:ea typeface="ＭＳ Ｐゴシック" panose="020B0600070205080204" pitchFamily="34" charset="-128"/>
              </a:rPr>
              <a:t> de souris </a:t>
            </a:r>
            <a:r>
              <a:rPr lang="fr-FR" altLang="fr-FR" sz="2400" dirty="0" err="1">
                <a:ea typeface="ＭＳ Ｐゴシック" panose="020B0600070205080204" pitchFamily="34" charset="-128"/>
              </a:rPr>
              <a:t>étaient</a:t>
            </a:r>
            <a:r>
              <a:rPr lang="fr-FR" altLang="fr-FR" sz="2400" dirty="0">
                <a:ea typeface="ＭＳ Ｐゴシック" panose="020B0600070205080204" pitchFamily="34" charset="-128"/>
              </a:rPr>
              <a:t> </a:t>
            </a:r>
            <a:r>
              <a:rPr lang="fr-FR" altLang="fr-FR" sz="2400" dirty="0" err="1">
                <a:ea typeface="ＭＳ Ｐゴシック" panose="020B0600070205080204" pitchFamily="34" charset="-128"/>
              </a:rPr>
              <a:t>liées</a:t>
            </a:r>
            <a:r>
              <a:rPr lang="fr-FR" altLang="fr-FR" sz="2400" dirty="0">
                <a:ea typeface="ＭＳ Ｐゴシック" panose="020B0600070205080204" pitchFamily="34" charset="-128"/>
              </a:rPr>
              <a:t> à la </a:t>
            </a:r>
            <a:r>
              <a:rPr lang="fr-FR" altLang="fr-FR" sz="2400" dirty="0" err="1">
                <a:ea typeface="ＭＳ Ｐゴシック" panose="020B0600070205080204" pitchFamily="34" charset="-128"/>
              </a:rPr>
              <a:t>présence</a:t>
            </a:r>
            <a:r>
              <a:rPr lang="fr-FR" altLang="fr-FR" sz="2400" dirty="0">
                <a:ea typeface="ＭＳ Ｐゴシック" panose="020B0600070205080204" pitchFamily="34" charset="-128"/>
              </a:rPr>
              <a:t> d</a:t>
            </a:r>
            <a:r>
              <a:rPr lang="fr-FR" altLang="en-US" sz="2400" dirty="0">
                <a:ea typeface="ＭＳ Ｐゴシック" panose="020B0600070205080204" pitchFamily="34" charset="-128"/>
              </a:rPr>
              <a:t>’</a:t>
            </a:r>
            <a:r>
              <a:rPr lang="fr-FR" altLang="fr-FR" sz="2400" dirty="0">
                <a:ea typeface="ＭＳ Ｐゴシック" panose="020B0600070205080204" pitchFamily="34" charset="-128"/>
              </a:rPr>
              <a:t>un virus transmis à la descendance par le lait de </a:t>
            </a:r>
            <a:r>
              <a:rPr lang="fr-FR" altLang="fr-FR" sz="2400" dirty="0" err="1">
                <a:ea typeface="ＭＳ Ｐゴシック" panose="020B0600070205080204" pitchFamily="34" charset="-128"/>
              </a:rPr>
              <a:t>mères</a:t>
            </a:r>
            <a:r>
              <a:rPr lang="fr-FR" altLang="fr-FR" sz="2400" dirty="0">
                <a:ea typeface="ＭＳ Ｐゴシック" panose="020B0600070205080204" pitchFamily="34" charset="-128"/>
              </a:rPr>
              <a:t> atteintes</a:t>
            </a:r>
          </a:p>
          <a:p>
            <a:pPr eaLnBrk="1" hangingPunct="1"/>
            <a:endParaRPr lang="fr-FR" altLang="fr-FR" sz="2400" dirty="0">
              <a:ea typeface="ＭＳ Ｐゴシック" panose="020B0600070205080204" pitchFamily="34" charset="-128"/>
            </a:endParaRPr>
          </a:p>
        </p:txBody>
      </p:sp>
      <p:pic>
        <p:nvPicPr>
          <p:cNvPr id="4" name="Image 3">
            <a:extLst>
              <a:ext uri="{FF2B5EF4-FFF2-40B4-BE49-F238E27FC236}">
                <a16:creationId xmlns:a16="http://schemas.microsoft.com/office/drawing/2014/main" id="{C67AB470-3364-DA41-A076-E9308061C6E5}"/>
              </a:ext>
            </a:extLst>
          </p:cNvPr>
          <p:cNvPicPr>
            <a:picLocks noChangeAspect="1"/>
          </p:cNvPicPr>
          <p:nvPr/>
        </p:nvPicPr>
        <p:blipFill>
          <a:blip r:embed="rId2"/>
          <a:stretch>
            <a:fillRect/>
          </a:stretch>
        </p:blipFill>
        <p:spPr>
          <a:xfrm>
            <a:off x="6217198" y="1674055"/>
            <a:ext cx="5974802" cy="4128867"/>
          </a:xfrm>
          <a:prstGeom prst="rect">
            <a:avLst/>
          </a:prstGeom>
        </p:spPr>
      </p:pic>
    </p:spTree>
    <p:extLst>
      <p:ext uri="{BB962C8B-B14F-4D97-AF65-F5344CB8AC3E}">
        <p14:creationId xmlns:p14="http://schemas.microsoft.com/office/powerpoint/2010/main" val="11653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930D2E-24A0-894D-9322-037208D95D00}"/>
              </a:ext>
            </a:extLst>
          </p:cNvPr>
          <p:cNvPicPr>
            <a:picLocks noChangeAspect="1"/>
          </p:cNvPicPr>
          <p:nvPr/>
        </p:nvPicPr>
        <p:blipFill>
          <a:blip r:embed="rId2"/>
          <a:stretch>
            <a:fillRect/>
          </a:stretch>
        </p:blipFill>
        <p:spPr>
          <a:xfrm>
            <a:off x="879764" y="2128105"/>
            <a:ext cx="2625528" cy="3654734"/>
          </a:xfrm>
          <a:prstGeom prst="rect">
            <a:avLst/>
          </a:prstGeom>
        </p:spPr>
      </p:pic>
      <p:pic>
        <p:nvPicPr>
          <p:cNvPr id="2" name="Image 1">
            <a:extLst>
              <a:ext uri="{FF2B5EF4-FFF2-40B4-BE49-F238E27FC236}">
                <a16:creationId xmlns:a16="http://schemas.microsoft.com/office/drawing/2014/main" id="{4CE3C2F5-79CD-4940-B3B3-97A164C213D6}"/>
              </a:ext>
            </a:extLst>
          </p:cNvPr>
          <p:cNvPicPr>
            <a:picLocks noChangeAspect="1"/>
          </p:cNvPicPr>
          <p:nvPr/>
        </p:nvPicPr>
        <p:blipFill rotWithShape="1">
          <a:blip r:embed="rId3"/>
          <a:srcRect t="12552"/>
          <a:stretch/>
        </p:blipFill>
        <p:spPr>
          <a:xfrm>
            <a:off x="5181599" y="871110"/>
            <a:ext cx="6646815" cy="5986890"/>
          </a:xfrm>
          <a:prstGeom prst="rect">
            <a:avLst/>
          </a:prstGeom>
        </p:spPr>
      </p:pic>
      <p:sp>
        <p:nvSpPr>
          <p:cNvPr id="5" name="Rectangle 2">
            <a:extLst>
              <a:ext uri="{FF2B5EF4-FFF2-40B4-BE49-F238E27FC236}">
                <a16:creationId xmlns:a16="http://schemas.microsoft.com/office/drawing/2014/main" id="{48321C77-37F5-4143-BF5E-7D155470CD91}"/>
              </a:ext>
            </a:extLst>
          </p:cNvPr>
          <p:cNvSpPr>
            <a:spLocks noGrp="1" noChangeArrowheads="1"/>
          </p:cNvSpPr>
          <p:nvPr>
            <p:ph type="title"/>
          </p:nvPr>
        </p:nvSpPr>
        <p:spPr>
          <a:xfrm>
            <a:off x="339436" y="422565"/>
            <a:ext cx="4648199" cy="1186584"/>
          </a:xfrm>
        </p:spPr>
        <p:txBody>
          <a:bodyPr>
            <a:noAutofit/>
          </a:bodyPr>
          <a:lstStyle/>
          <a:p>
            <a:r>
              <a:rPr lang="fr-CA" altLang="fr-FR" sz="3600" b="1" dirty="0">
                <a:latin typeface="+mn-lt"/>
                <a:ea typeface="ＭＳ Ｐゴシック" panose="020B0600070205080204" pitchFamily="34" charset="-128"/>
              </a:rPr>
              <a:t>Hépatites B et C </a:t>
            </a:r>
            <a:br>
              <a:rPr lang="fr-CA" altLang="fr-FR" sz="3600" b="1" dirty="0">
                <a:latin typeface="+mn-lt"/>
                <a:ea typeface="ＭＳ Ｐゴシック" panose="020B0600070205080204" pitchFamily="34" charset="-128"/>
              </a:rPr>
            </a:br>
            <a:r>
              <a:rPr lang="fr-CA" altLang="fr-FR" sz="3600" dirty="0">
                <a:ea typeface="ＭＳ Ｐゴシック" panose="020B0600070205080204" pitchFamily="34" charset="-128"/>
              </a:rPr>
              <a:t>quelques chiffres….</a:t>
            </a:r>
            <a:endParaRPr lang="fr-CA" altLang="fr-FR" sz="3600" dirty="0">
              <a:latin typeface="+mn-lt"/>
              <a:ea typeface="ＭＳ Ｐゴシック" panose="020B0600070205080204" pitchFamily="34" charset="-128"/>
            </a:endParaRPr>
          </a:p>
        </p:txBody>
      </p:sp>
    </p:spTree>
    <p:extLst>
      <p:ext uri="{BB962C8B-B14F-4D97-AF65-F5344CB8AC3E}">
        <p14:creationId xmlns:p14="http://schemas.microsoft.com/office/powerpoint/2010/main" val="3934633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re 1"/>
          <p:cNvSpPr>
            <a:spLocks noGrp="1"/>
          </p:cNvSpPr>
          <p:nvPr>
            <p:ph type="title"/>
          </p:nvPr>
        </p:nvSpPr>
        <p:spPr>
          <a:xfrm>
            <a:off x="838200" y="365126"/>
            <a:ext cx="10515600" cy="752474"/>
          </a:xfrm>
        </p:spPr>
        <p:txBody>
          <a:bodyPr/>
          <a:lstStyle/>
          <a:p>
            <a:pPr eaLnBrk="1" hangingPunct="1"/>
            <a:r>
              <a:rPr lang="fr-FR" b="1" dirty="0"/>
              <a:t>Virus des hépatites B et C</a:t>
            </a:r>
          </a:p>
        </p:txBody>
      </p:sp>
      <p:grpSp>
        <p:nvGrpSpPr>
          <p:cNvPr id="4" name="Group 14"/>
          <p:cNvGrpSpPr>
            <a:grpSpLocks/>
          </p:cNvGrpSpPr>
          <p:nvPr/>
        </p:nvGrpSpPr>
        <p:grpSpPr bwMode="auto">
          <a:xfrm>
            <a:off x="1133384" y="4048217"/>
            <a:ext cx="10602895" cy="2564599"/>
            <a:chOff x="218645" y="2492896"/>
            <a:chExt cx="9173257" cy="3438182"/>
          </a:xfrm>
        </p:grpSpPr>
        <p:grpSp>
          <p:nvGrpSpPr>
            <p:cNvPr id="5" name="Group 12"/>
            <p:cNvGrpSpPr>
              <a:grpSpLocks/>
            </p:cNvGrpSpPr>
            <p:nvPr/>
          </p:nvGrpSpPr>
          <p:grpSpPr bwMode="auto">
            <a:xfrm>
              <a:off x="218645" y="2492896"/>
              <a:ext cx="9173257" cy="3425088"/>
              <a:chOff x="1730813" y="3212976"/>
              <a:chExt cx="9173257" cy="3425088"/>
            </a:xfrm>
          </p:grpSpPr>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2482"/>
              <a:stretch>
                <a:fillRect/>
              </a:stretch>
            </p:blipFill>
            <p:spPr bwMode="auto">
              <a:xfrm>
                <a:off x="5007549" y="4927330"/>
                <a:ext cx="2232248" cy="171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7950826" y="6190183"/>
                <a:ext cx="29532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GB" sz="1400" i="1"/>
                  <a:t>Jemal, A Cancer, 2012, Globocan 2008</a:t>
                </a:r>
              </a:p>
            </p:txBody>
          </p:sp>
          <p:sp>
            <p:nvSpPr>
              <p:cNvPr id="9" name="TextBox 11"/>
              <p:cNvSpPr txBox="1"/>
              <p:nvPr/>
            </p:nvSpPr>
            <p:spPr>
              <a:xfrm>
                <a:off x="1730813" y="3212976"/>
                <a:ext cx="8117403" cy="1980552"/>
              </a:xfrm>
              <a:prstGeom prst="rect">
                <a:avLst/>
              </a:prstGeom>
              <a:noFill/>
            </p:spPr>
            <p:txBody>
              <a:bodyPr wrap="square">
                <a:spAutoFit/>
              </a:bodyPr>
              <a:lstStyle/>
              <a:p>
                <a:pPr>
                  <a:buFont typeface="Arial" pitchFamily="34" charset="0"/>
                  <a:buChar char="•"/>
                  <a:defRPr/>
                </a:pPr>
                <a:r>
                  <a:rPr lang="en-US" dirty="0">
                    <a:latin typeface="Calibri" charset="0"/>
                    <a:ea typeface="ＭＳ Ｐゴシック" charset="0"/>
                    <a:cs typeface="ＭＳ Ｐゴシック" charset="0"/>
                  </a:rPr>
                  <a:t>   HBV and HCV are a leading cause of </a:t>
                </a:r>
                <a:r>
                  <a:rPr lang="en-US" b="1" dirty="0">
                    <a:latin typeface="Calibri" charset="0"/>
                    <a:ea typeface="ＭＳ Ｐゴシック" charset="0"/>
                    <a:cs typeface="ＭＳ Ｐゴシック" charset="0"/>
                  </a:rPr>
                  <a:t>CIRRHOSIS and Hepatocellular Carcinoma (HCC)</a:t>
                </a:r>
              </a:p>
              <a:p>
                <a:pPr marL="285750" indent="-285750">
                  <a:buFont typeface="Symbol" charset="0"/>
                  <a:buChar char=""/>
                  <a:defRPr/>
                </a:pPr>
                <a:r>
                  <a:rPr lang="en-US" dirty="0">
                    <a:latin typeface="Calibri" charset="0"/>
                    <a:ea typeface="ＭＳ Ｐゴシック" charset="0"/>
                    <a:cs typeface="ＭＳ Ｐゴシック" charset="0"/>
                  </a:rPr>
                  <a:t>the </a:t>
                </a:r>
                <a:r>
                  <a:rPr lang="en-US" b="1" dirty="0">
                    <a:latin typeface="Calibri" charset="0"/>
                    <a:ea typeface="ＭＳ Ｐゴシック" charset="0"/>
                    <a:cs typeface="ＭＳ Ｐゴシック" charset="0"/>
                  </a:rPr>
                  <a:t>third commonest cancer in RLC</a:t>
                </a:r>
              </a:p>
              <a:p>
                <a:pPr marL="285750" indent="-285750">
                  <a:buFont typeface="Arial"/>
                  <a:buChar char="•"/>
                  <a:defRPr/>
                </a:pPr>
                <a:r>
                  <a:rPr lang="en-US" b="1" dirty="0">
                    <a:latin typeface="Calibri" charset="0"/>
                    <a:ea typeface="ＭＳ Ｐゴシック" charset="0"/>
                    <a:cs typeface="ＭＳ Ｐゴシック" charset="0"/>
                  </a:rPr>
                  <a:t>In Sub-Saharan Africa: </a:t>
                </a:r>
              </a:p>
              <a:p>
                <a:pPr>
                  <a:defRPr/>
                </a:pPr>
                <a:r>
                  <a:rPr lang="en-US" dirty="0">
                    <a:latin typeface="Calibri" charset="0"/>
                    <a:ea typeface="ＭＳ Ｐゴシック" charset="0"/>
                    <a:cs typeface="ＭＳ Ｐゴシック" charset="0"/>
                  </a:rPr>
                  <a:t>  HCC is the </a:t>
                </a:r>
                <a:r>
                  <a:rPr lang="en-US" b="1" dirty="0">
                    <a:latin typeface="Calibri" charset="0"/>
                    <a:ea typeface="ＭＳ Ｐゴシック" charset="0"/>
                    <a:cs typeface="ＭＳ Ｐゴシック" charset="0"/>
                  </a:rPr>
                  <a:t>first cancer in males, third commonest cancer in women, affecting young people</a:t>
                </a:r>
              </a:p>
              <a:p>
                <a:pPr>
                  <a:defRPr/>
                </a:pPr>
                <a:r>
                  <a:rPr lang="en-US" dirty="0">
                    <a:latin typeface="Calibri" charset="0"/>
                    <a:ea typeface="ＭＳ Ｐゴシック" charset="0"/>
                    <a:cs typeface="ＭＳ Ｐゴシック" charset="0"/>
                  </a:rPr>
                  <a:t>  </a:t>
                </a:r>
                <a:endParaRPr lang="en-GB" dirty="0">
                  <a:latin typeface="Calibri" charset="0"/>
                  <a:ea typeface="ＭＳ Ｐゴシック" charset="0"/>
                  <a:cs typeface="ＭＳ Ｐゴシック" charset="0"/>
                </a:endParaRPr>
              </a:p>
            </p:txBody>
          </p:sp>
        </p:grpSp>
        <p:pic>
          <p:nvPicPr>
            <p:cNvPr id="6" name="Bild 6"/>
            <p:cNvPicPr>
              <a:picLocks noChangeAspect="1"/>
            </p:cNvPicPr>
            <p:nvPr/>
          </p:nvPicPr>
          <p:blipFill>
            <a:blip r:embed="rId3">
              <a:extLst>
                <a:ext uri="{28A0092B-C50C-407E-A947-70E740481C1C}">
                  <a14:useLocalDpi xmlns:a14="http://schemas.microsoft.com/office/drawing/2010/main" val="0"/>
                </a:ext>
              </a:extLst>
            </a:blip>
            <a:srcRect l="-845" t="25459" r="845"/>
            <a:stretch>
              <a:fillRect/>
            </a:stretch>
          </p:blipFill>
          <p:spPr bwMode="auto">
            <a:xfrm>
              <a:off x="874955" y="4171132"/>
              <a:ext cx="1763527" cy="17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l="2039" t="5612" r="1225"/>
          <a:stretch>
            <a:fillRect/>
          </a:stretch>
        </p:blipFill>
        <p:spPr bwMode="auto">
          <a:xfrm>
            <a:off x="1133385" y="1550270"/>
            <a:ext cx="3697287" cy="22320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relief.unboundmedicine.com/relief/ub/image?na=app:14580:395.bmp"/>
          <p:cNvPicPr>
            <a:picLocks noChangeAspect="1" noChangeArrowheads="1"/>
          </p:cNvPicPr>
          <p:nvPr/>
        </p:nvPicPr>
        <p:blipFill>
          <a:blip r:embed="rId5">
            <a:extLst>
              <a:ext uri="{28A0092B-C50C-407E-A947-70E740481C1C}">
                <a14:useLocalDpi xmlns:a14="http://schemas.microsoft.com/office/drawing/2010/main" val="0"/>
              </a:ext>
            </a:extLst>
          </a:blip>
          <a:srcRect t="2702" r="1750"/>
          <a:stretch>
            <a:fillRect/>
          </a:stretch>
        </p:blipFill>
        <p:spPr bwMode="auto">
          <a:xfrm>
            <a:off x="6201793" y="1501955"/>
            <a:ext cx="3758406" cy="23965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p:cNvSpPr txBox="1"/>
          <p:nvPr/>
        </p:nvSpPr>
        <p:spPr>
          <a:xfrm>
            <a:off x="972253" y="1202961"/>
            <a:ext cx="4019550" cy="36830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350 million infected with HBV worldwide</a:t>
            </a:r>
          </a:p>
        </p:txBody>
      </p:sp>
      <p:sp>
        <p:nvSpPr>
          <p:cNvPr id="14" name="TextBox 17"/>
          <p:cNvSpPr txBox="1"/>
          <p:nvPr/>
        </p:nvSpPr>
        <p:spPr>
          <a:xfrm>
            <a:off x="6139132" y="1133655"/>
            <a:ext cx="4016375" cy="36830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170 million infected with HCV worldwide</a:t>
            </a:r>
          </a:p>
        </p:txBody>
      </p:sp>
    </p:spTree>
    <p:extLst>
      <p:ext uri="{BB962C8B-B14F-4D97-AF65-F5344CB8AC3E}">
        <p14:creationId xmlns:p14="http://schemas.microsoft.com/office/powerpoint/2010/main" val="33821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Second_Top">
            <a:extLst>
              <a:ext uri="{FF2B5EF4-FFF2-40B4-BE49-F238E27FC236}">
                <a16:creationId xmlns:a16="http://schemas.microsoft.com/office/drawing/2014/main" id="{A01FA516-2AEA-B442-9C4A-0F5957F2F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6">
            <a:extLst>
              <a:ext uri="{FF2B5EF4-FFF2-40B4-BE49-F238E27FC236}">
                <a16:creationId xmlns:a16="http://schemas.microsoft.com/office/drawing/2014/main" id="{FF10395A-B61D-D44C-B6F9-A69C473C37B5}"/>
              </a:ext>
            </a:extLst>
          </p:cNvPr>
          <p:cNvSpPr txBox="1">
            <a:spLocks noChangeArrowheads="1"/>
          </p:cNvSpPr>
          <p:nvPr/>
        </p:nvSpPr>
        <p:spPr bwMode="auto">
          <a:xfrm>
            <a:off x="1524000" y="654050"/>
            <a:ext cx="91440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07" tIns="9453" rIns="18907" bIns="9453">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endParaRPr lang="en-US" altLang="fr-FR" sz="1800"/>
          </a:p>
        </p:txBody>
      </p:sp>
      <p:sp>
        <p:nvSpPr>
          <p:cNvPr id="36867" name="Text Box 7">
            <a:extLst>
              <a:ext uri="{FF2B5EF4-FFF2-40B4-BE49-F238E27FC236}">
                <a16:creationId xmlns:a16="http://schemas.microsoft.com/office/drawing/2014/main" id="{8B9A4FF5-0052-704F-A041-48F3D021613F}"/>
              </a:ext>
            </a:extLst>
          </p:cNvPr>
          <p:cNvSpPr txBox="1">
            <a:spLocks noChangeArrowheads="1"/>
          </p:cNvSpPr>
          <p:nvPr/>
        </p:nvSpPr>
        <p:spPr bwMode="auto">
          <a:xfrm>
            <a:off x="1336675" y="60326"/>
            <a:ext cx="93726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93" tIns="9447" rIns="18893" bIns="9447">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GB" altLang="fr-FR" sz="800" b="1">
                <a:solidFill>
                  <a:srgbClr val="0E207F"/>
                </a:solidFill>
              </a:rPr>
              <a:t>										</a:t>
            </a:r>
            <a:endParaRPr lang="en-GB" altLang="fr-FR" sz="1200" b="1">
              <a:solidFill>
                <a:srgbClr val="0E207F"/>
              </a:solidFill>
            </a:endParaRPr>
          </a:p>
        </p:txBody>
      </p:sp>
      <p:sp>
        <p:nvSpPr>
          <p:cNvPr id="36868" name="Line 1144">
            <a:extLst>
              <a:ext uri="{FF2B5EF4-FFF2-40B4-BE49-F238E27FC236}">
                <a16:creationId xmlns:a16="http://schemas.microsoft.com/office/drawing/2014/main" id="{D143E7B3-9E5B-6F45-A73C-6DB19E50B293}"/>
              </a:ext>
            </a:extLst>
          </p:cNvPr>
          <p:cNvSpPr>
            <a:spLocks noChangeShapeType="1"/>
          </p:cNvSpPr>
          <p:nvPr/>
        </p:nvSpPr>
        <p:spPr bwMode="auto">
          <a:xfrm flipV="1">
            <a:off x="6019800" y="5872163"/>
            <a:ext cx="0" cy="12541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lIns="18910" tIns="9455" rIns="18910" bIns="9455"/>
          <a:lstStyle/>
          <a:p>
            <a:endParaRPr lang="fr-FR"/>
          </a:p>
        </p:txBody>
      </p:sp>
      <p:sp>
        <p:nvSpPr>
          <p:cNvPr id="36869" name="Line 1145">
            <a:extLst>
              <a:ext uri="{FF2B5EF4-FFF2-40B4-BE49-F238E27FC236}">
                <a16:creationId xmlns:a16="http://schemas.microsoft.com/office/drawing/2014/main" id="{AF109E83-E08F-E143-B5BC-0986E0FDF2FF}"/>
              </a:ext>
            </a:extLst>
          </p:cNvPr>
          <p:cNvSpPr>
            <a:spLocks noChangeShapeType="1"/>
          </p:cNvSpPr>
          <p:nvPr/>
        </p:nvSpPr>
        <p:spPr bwMode="auto">
          <a:xfrm flipV="1">
            <a:off x="6910388" y="5910263"/>
            <a:ext cx="0" cy="12541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lIns="18910" tIns="9455" rIns="18910" bIns="9455"/>
          <a:lstStyle/>
          <a:p>
            <a:endParaRPr lang="fr-FR"/>
          </a:p>
        </p:txBody>
      </p:sp>
      <p:sp>
        <p:nvSpPr>
          <p:cNvPr id="36870" name="TextBox 2">
            <a:extLst>
              <a:ext uri="{FF2B5EF4-FFF2-40B4-BE49-F238E27FC236}">
                <a16:creationId xmlns:a16="http://schemas.microsoft.com/office/drawing/2014/main" id="{9079FDE0-E9FC-D741-881A-88973E39AB66}"/>
              </a:ext>
            </a:extLst>
          </p:cNvPr>
          <p:cNvSpPr txBox="1">
            <a:spLocks noChangeArrowheads="1"/>
          </p:cNvSpPr>
          <p:nvPr/>
        </p:nvSpPr>
        <p:spPr bwMode="auto">
          <a:xfrm>
            <a:off x="4130676" y="155575"/>
            <a:ext cx="4227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fr-FR" sz="3200" b="1">
                <a:solidFill>
                  <a:srgbClr val="800000"/>
                </a:solidFill>
              </a:rPr>
              <a:t>UNE ÉPIDÉMIE INÉGALE</a:t>
            </a:r>
          </a:p>
        </p:txBody>
      </p:sp>
      <p:pic>
        <p:nvPicPr>
          <p:cNvPr id="36871" name="Picture 1">
            <a:extLst>
              <a:ext uri="{FF2B5EF4-FFF2-40B4-BE49-F238E27FC236}">
                <a16:creationId xmlns:a16="http://schemas.microsoft.com/office/drawing/2014/main" id="{F1FC8D28-102C-1442-9ED1-3E233D58C4ED}"/>
              </a:ext>
            </a:extLst>
          </p:cNvPr>
          <p:cNvPicPr>
            <a:picLocks noChangeAspect="1"/>
          </p:cNvPicPr>
          <p:nvPr/>
        </p:nvPicPr>
        <p:blipFill>
          <a:blip r:embed="rId4">
            <a:extLst>
              <a:ext uri="{28A0092B-C50C-407E-A947-70E740481C1C}">
                <a14:useLocalDpi xmlns:a14="http://schemas.microsoft.com/office/drawing/2010/main" val="0"/>
              </a:ext>
            </a:extLst>
          </a:blip>
          <a:srcRect r="3195" b="15900"/>
          <a:stretch>
            <a:fillRect/>
          </a:stretch>
        </p:blipFill>
        <p:spPr bwMode="auto">
          <a:xfrm>
            <a:off x="1598614" y="1079500"/>
            <a:ext cx="8948737"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urved Connector 4">
            <a:extLst>
              <a:ext uri="{FF2B5EF4-FFF2-40B4-BE49-F238E27FC236}">
                <a16:creationId xmlns:a16="http://schemas.microsoft.com/office/drawing/2014/main" id="{1F489D55-E2BE-EF47-8D83-AB7F9F2D0CC2}"/>
              </a:ext>
            </a:extLst>
          </p:cNvPr>
          <p:cNvCxnSpPr>
            <a:cxnSpLocks noChangeShapeType="1"/>
          </p:cNvCxnSpPr>
          <p:nvPr/>
        </p:nvCxnSpPr>
        <p:spPr bwMode="auto">
          <a:xfrm flipV="1">
            <a:off x="5219700" y="2628900"/>
            <a:ext cx="4203700" cy="1587500"/>
          </a:xfrm>
          <a:prstGeom prst="curvedConnector3">
            <a:avLst>
              <a:gd name="adj1" fmla="val 9514"/>
            </a:avLst>
          </a:prstGeom>
          <a:noFill/>
          <a:ln w="25400">
            <a:solidFill>
              <a:srgbClr val="17375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6873" name="TextBox 3">
            <a:extLst>
              <a:ext uri="{FF2B5EF4-FFF2-40B4-BE49-F238E27FC236}">
                <a16:creationId xmlns:a16="http://schemas.microsoft.com/office/drawing/2014/main" id="{298064AC-E518-C540-92B0-44229BA42346}"/>
              </a:ext>
            </a:extLst>
          </p:cNvPr>
          <p:cNvSpPr txBox="1">
            <a:spLocks noChangeArrowheads="1"/>
          </p:cNvSpPr>
          <p:nvPr/>
        </p:nvSpPr>
        <p:spPr bwMode="auto">
          <a:xfrm>
            <a:off x="8504238" y="6488114"/>
            <a:ext cx="1700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fr-FR" sz="1600" i="1"/>
              <a:t>Ott, Vaccine 2012</a:t>
            </a:r>
          </a:p>
        </p:txBody>
      </p:sp>
      <p:sp>
        <p:nvSpPr>
          <p:cNvPr id="36874" name="TextBox 5">
            <a:extLst>
              <a:ext uri="{FF2B5EF4-FFF2-40B4-BE49-F238E27FC236}">
                <a16:creationId xmlns:a16="http://schemas.microsoft.com/office/drawing/2014/main" id="{992B1886-D91E-FD44-9325-FE88FF37429F}"/>
              </a:ext>
            </a:extLst>
          </p:cNvPr>
          <p:cNvSpPr txBox="1">
            <a:spLocks noChangeArrowheads="1"/>
          </p:cNvSpPr>
          <p:nvPr/>
        </p:nvSpPr>
        <p:spPr bwMode="auto">
          <a:xfrm>
            <a:off x="2905125" y="1104901"/>
            <a:ext cx="6681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fr-FR" sz="1800" b="1"/>
              <a:t>2 milliards d</a:t>
            </a:r>
            <a:r>
              <a:rPr lang="en-US" altLang="en-US" sz="1800" b="1"/>
              <a:t>’</a:t>
            </a:r>
            <a:r>
              <a:rPr lang="en-US" altLang="fr-FR" sz="1800" b="1"/>
              <a:t>individus ont été infectés</a:t>
            </a:r>
          </a:p>
          <a:p>
            <a:pPr algn="ctr" eaLnBrk="1" hangingPunct="1"/>
            <a:r>
              <a:rPr lang="en-US" altLang="fr-FR" sz="1800" b="1"/>
              <a:t>350 millions sont porteurs chroniques du virus de l</a:t>
            </a:r>
            <a:r>
              <a:rPr lang="en-US" altLang="en-US" sz="1800" b="1"/>
              <a:t>’</a:t>
            </a:r>
            <a:r>
              <a:rPr lang="en-US" altLang="fr-FR" sz="1800" b="1"/>
              <a:t>hépatite B (VHB) </a:t>
            </a:r>
          </a:p>
        </p:txBody>
      </p:sp>
      <p:sp>
        <p:nvSpPr>
          <p:cNvPr id="36875" name="TextBox 6">
            <a:extLst>
              <a:ext uri="{FF2B5EF4-FFF2-40B4-BE49-F238E27FC236}">
                <a16:creationId xmlns:a16="http://schemas.microsoft.com/office/drawing/2014/main" id="{6C02FE7A-8582-4F4B-AB21-4275BF2A4EAA}"/>
              </a:ext>
            </a:extLst>
          </p:cNvPr>
          <p:cNvSpPr txBox="1">
            <a:spLocks noChangeArrowheads="1"/>
          </p:cNvSpPr>
          <p:nvPr/>
        </p:nvSpPr>
        <p:spPr bwMode="auto">
          <a:xfrm>
            <a:off x="6018214" y="5989639"/>
            <a:ext cx="452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fr-FR" sz="1400"/>
              <a:t>Global prevalence of chronic HBV infection worldwide, 2005</a:t>
            </a:r>
          </a:p>
        </p:txBody>
      </p:sp>
      <p:sp>
        <p:nvSpPr>
          <p:cNvPr id="36876" name="TextBox 7">
            <a:extLst>
              <a:ext uri="{FF2B5EF4-FFF2-40B4-BE49-F238E27FC236}">
                <a16:creationId xmlns:a16="http://schemas.microsoft.com/office/drawing/2014/main" id="{FB5784FD-F7EA-024B-9F08-0217E1CD63E2}"/>
              </a:ext>
            </a:extLst>
          </p:cNvPr>
          <p:cNvSpPr txBox="1">
            <a:spLocks noChangeArrowheads="1"/>
          </p:cNvSpPr>
          <p:nvPr/>
        </p:nvSpPr>
        <p:spPr bwMode="auto">
          <a:xfrm>
            <a:off x="5537200" y="2305050"/>
            <a:ext cx="314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fr-FR" sz="1800" b="1"/>
              <a:t>15 millions en Europe</a:t>
            </a:r>
          </a:p>
        </p:txBody>
      </p:sp>
      <p:sp>
        <p:nvSpPr>
          <p:cNvPr id="36877" name="TextBox 14">
            <a:extLst>
              <a:ext uri="{FF2B5EF4-FFF2-40B4-BE49-F238E27FC236}">
                <a16:creationId xmlns:a16="http://schemas.microsoft.com/office/drawing/2014/main" id="{54B952F4-AECD-3340-86C4-1BAF186BC14E}"/>
              </a:ext>
            </a:extLst>
          </p:cNvPr>
          <p:cNvSpPr txBox="1">
            <a:spLocks noChangeArrowheads="1"/>
          </p:cNvSpPr>
          <p:nvPr/>
        </p:nvSpPr>
        <p:spPr bwMode="auto">
          <a:xfrm>
            <a:off x="5424488" y="3727450"/>
            <a:ext cx="314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fr-FR" sz="1800" b="1"/>
              <a:t>60 millions en ASS</a:t>
            </a:r>
          </a:p>
        </p:txBody>
      </p:sp>
      <p:sp>
        <p:nvSpPr>
          <p:cNvPr id="36878" name="TextBox 15">
            <a:extLst>
              <a:ext uri="{FF2B5EF4-FFF2-40B4-BE49-F238E27FC236}">
                <a16:creationId xmlns:a16="http://schemas.microsoft.com/office/drawing/2014/main" id="{24F9AC62-744E-4C4C-A570-AC8FEBBB3373}"/>
              </a:ext>
            </a:extLst>
          </p:cNvPr>
          <p:cNvSpPr txBox="1">
            <a:spLocks noChangeArrowheads="1"/>
          </p:cNvSpPr>
          <p:nvPr/>
        </p:nvSpPr>
        <p:spPr bwMode="auto">
          <a:xfrm>
            <a:off x="7747000" y="3011489"/>
            <a:ext cx="314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fr-FR" sz="1800" b="1"/>
              <a:t>93 millions en Chine</a:t>
            </a:r>
          </a:p>
        </p:txBody>
      </p:sp>
      <p:sp>
        <p:nvSpPr>
          <p:cNvPr id="36879" name="TextBox 16">
            <a:extLst>
              <a:ext uri="{FF2B5EF4-FFF2-40B4-BE49-F238E27FC236}">
                <a16:creationId xmlns:a16="http://schemas.microsoft.com/office/drawing/2014/main" id="{146DD86D-AC79-0F46-B7CB-3CEA2F56AF25}"/>
              </a:ext>
            </a:extLst>
          </p:cNvPr>
          <p:cNvSpPr txBox="1">
            <a:spLocks noChangeArrowheads="1"/>
          </p:cNvSpPr>
          <p:nvPr/>
        </p:nvSpPr>
        <p:spPr bwMode="auto">
          <a:xfrm>
            <a:off x="2387600" y="2827338"/>
            <a:ext cx="314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fr-FR" sz="1800" b="1"/>
              <a:t>1.2 à 1.4  millions aux USA</a:t>
            </a:r>
          </a:p>
        </p:txBody>
      </p:sp>
    </p:spTree>
    <p:extLst>
      <p:ext uri="{BB962C8B-B14F-4D97-AF65-F5344CB8AC3E}">
        <p14:creationId xmlns:p14="http://schemas.microsoft.com/office/powerpoint/2010/main" val="2425317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70_3">
            <a:extLst>
              <a:ext uri="{FF2B5EF4-FFF2-40B4-BE49-F238E27FC236}">
                <a16:creationId xmlns:a16="http://schemas.microsoft.com/office/drawing/2014/main" id="{B9FDE6BB-FACC-734F-9582-7274F76CE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32" y="2506548"/>
            <a:ext cx="5104436" cy="385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AC4FC66D-8DE3-2146-994B-504DB86A3DCD}"/>
              </a:ext>
            </a:extLst>
          </p:cNvPr>
          <p:cNvSpPr txBox="1">
            <a:spLocks noChangeArrowheads="1"/>
          </p:cNvSpPr>
          <p:nvPr/>
        </p:nvSpPr>
        <p:spPr bwMode="auto">
          <a:xfrm>
            <a:off x="625032" y="242138"/>
            <a:ext cx="756984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4000" dirty="0">
                <a:solidFill>
                  <a:schemeClr val="tx1"/>
                </a:solidFill>
              </a:rPr>
              <a:t>VHB: </a:t>
            </a:r>
          </a:p>
        </p:txBody>
      </p:sp>
      <p:sp>
        <p:nvSpPr>
          <p:cNvPr id="4" name="ZoneTexte 3">
            <a:extLst>
              <a:ext uri="{FF2B5EF4-FFF2-40B4-BE49-F238E27FC236}">
                <a16:creationId xmlns:a16="http://schemas.microsoft.com/office/drawing/2014/main" id="{F8725FB0-519A-A447-84CD-ED1580565728}"/>
              </a:ext>
            </a:extLst>
          </p:cNvPr>
          <p:cNvSpPr txBox="1"/>
          <p:nvPr/>
        </p:nvSpPr>
        <p:spPr>
          <a:xfrm>
            <a:off x="2255517" y="297482"/>
            <a:ext cx="2513253" cy="646331"/>
          </a:xfrm>
          <a:prstGeom prst="rect">
            <a:avLst/>
          </a:prstGeom>
          <a:noFill/>
        </p:spPr>
        <p:txBody>
          <a:bodyPr wrap="square" rtlCol="0">
            <a:spAutoFit/>
          </a:bodyPr>
          <a:lstStyle/>
          <a:p>
            <a:r>
              <a:rPr lang="fr-FR" sz="3600" dirty="0"/>
              <a:t>Virus  ADN</a:t>
            </a:r>
          </a:p>
        </p:txBody>
      </p:sp>
      <p:pic>
        <p:nvPicPr>
          <p:cNvPr id="5" name="Picture 4" descr="Hepv1">
            <a:extLst>
              <a:ext uri="{FF2B5EF4-FFF2-40B4-BE49-F238E27FC236}">
                <a16:creationId xmlns:a16="http://schemas.microsoft.com/office/drawing/2014/main" id="{4F6E69B0-D14D-5341-847F-612124A6A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8" t="-2931" r="-1758" b="-2931"/>
          <a:stretch>
            <a:fillRect/>
          </a:stretch>
        </p:blipFill>
        <p:spPr bwMode="auto">
          <a:xfrm>
            <a:off x="6188596" y="2595722"/>
            <a:ext cx="5386949" cy="3680770"/>
          </a:xfrm>
          <a:prstGeom prst="rect">
            <a:avLst/>
          </a:prstGeom>
          <a:noFill/>
          <a:ln w="2857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59CEC3-68E8-5A42-9769-A3DC0F865244}"/>
              </a:ext>
            </a:extLst>
          </p:cNvPr>
          <p:cNvSpPr/>
          <p:nvPr/>
        </p:nvSpPr>
        <p:spPr>
          <a:xfrm>
            <a:off x="1034004" y="943813"/>
            <a:ext cx="10541541" cy="1562735"/>
          </a:xfrm>
          <a:prstGeom prst="rect">
            <a:avLst/>
          </a:prstGeom>
        </p:spPr>
        <p:txBody>
          <a:bodyPr wrap="square">
            <a:spAutoFit/>
          </a:bodyPr>
          <a:lstStyle/>
          <a:p>
            <a:pPr>
              <a:lnSpc>
                <a:spcPct val="130000"/>
              </a:lnSpc>
              <a:spcBef>
                <a:spcPct val="0"/>
              </a:spcBef>
              <a:buSzPct val="135000"/>
            </a:pPr>
            <a:r>
              <a:rPr lang="fr-FR" altLang="fr-FR" sz="2800" b="1" dirty="0">
                <a:latin typeface="Arial" panose="020B0604020202020204" pitchFamily="34" charset="0"/>
              </a:rPr>
              <a:t>2 types de particules virales dans le sérum</a:t>
            </a:r>
          </a:p>
          <a:p>
            <a:pPr lvl="1">
              <a:lnSpc>
                <a:spcPct val="130000"/>
              </a:lnSpc>
              <a:spcBef>
                <a:spcPct val="0"/>
              </a:spcBef>
              <a:buSzPct val="135000"/>
              <a:buFontTx/>
              <a:buChar char="•"/>
            </a:pPr>
            <a:r>
              <a:rPr lang="fr-FR" altLang="fr-FR" sz="2400" dirty="0">
                <a:latin typeface="Arial" panose="020B0604020202020204" pitchFamily="34" charset="0"/>
              </a:rPr>
              <a:t>Sphériques, infectieuses  d=42nm (particule de </a:t>
            </a:r>
            <a:r>
              <a:rPr lang="fr-FR" altLang="fr-FR" sz="2400" dirty="0" err="1">
                <a:latin typeface="Arial" panose="020B0604020202020204" pitchFamily="34" charset="0"/>
              </a:rPr>
              <a:t>Dane</a:t>
            </a:r>
            <a:r>
              <a:rPr lang="fr-FR" altLang="fr-FR" sz="2400" dirty="0">
                <a:latin typeface="Arial" panose="020B0604020202020204" pitchFamily="34" charset="0"/>
              </a:rPr>
              <a:t>) </a:t>
            </a:r>
          </a:p>
          <a:p>
            <a:pPr lvl="1">
              <a:lnSpc>
                <a:spcPct val="130000"/>
              </a:lnSpc>
              <a:spcBef>
                <a:spcPct val="0"/>
              </a:spcBef>
              <a:buSzPct val="135000"/>
              <a:buFontTx/>
              <a:buChar char="•"/>
            </a:pPr>
            <a:r>
              <a:rPr lang="fr-FR" altLang="fr-FR" sz="2400" dirty="0">
                <a:latin typeface="Arial" panose="020B0604020202020204" pitchFamily="34" charset="0"/>
              </a:rPr>
              <a:t>Enveloppes vides non infectieuses +++</a:t>
            </a:r>
          </a:p>
        </p:txBody>
      </p:sp>
    </p:spTree>
    <p:extLst>
      <p:ext uri="{BB962C8B-B14F-4D97-AF65-F5344CB8AC3E}">
        <p14:creationId xmlns:p14="http://schemas.microsoft.com/office/powerpoint/2010/main" val="1918405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a:extLst>
              <a:ext uri="{FF2B5EF4-FFF2-40B4-BE49-F238E27FC236}">
                <a16:creationId xmlns:a16="http://schemas.microsoft.com/office/drawing/2014/main" id="{F9D81564-F1E1-C849-AC47-A76680A24A32}"/>
              </a:ext>
            </a:extLst>
          </p:cNvPr>
          <p:cNvSpPr>
            <a:spLocks noChangeArrowheads="1"/>
          </p:cNvSpPr>
          <p:nvPr/>
        </p:nvSpPr>
        <p:spPr bwMode="auto">
          <a:xfrm>
            <a:off x="327259" y="1435605"/>
            <a:ext cx="5256212" cy="2952750"/>
          </a:xfrm>
          <a:prstGeom prst="rect">
            <a:avLst/>
          </a:prstGeom>
          <a:solidFill>
            <a:schemeClr val="bg1"/>
          </a:solidFill>
          <a:ln w="9525">
            <a:solidFill>
              <a:schemeClr val="tx1"/>
            </a:solidFill>
            <a:miter lim="800000"/>
            <a:headEnd/>
            <a:tailEnd/>
          </a:ln>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FontTx/>
              <a:buNone/>
            </a:pPr>
            <a:endParaRPr lang="fr-FR" altLang="fr-FR" sz="2400" b="0">
              <a:solidFill>
                <a:schemeClr val="tx1"/>
              </a:solidFill>
              <a:latin typeface="Times New Roman" panose="02020603050405020304" pitchFamily="18" charset="0"/>
            </a:endParaRPr>
          </a:p>
        </p:txBody>
      </p:sp>
      <p:sp>
        <p:nvSpPr>
          <p:cNvPr id="33797" name="Text Box 4">
            <a:extLst>
              <a:ext uri="{FF2B5EF4-FFF2-40B4-BE49-F238E27FC236}">
                <a16:creationId xmlns:a16="http://schemas.microsoft.com/office/drawing/2014/main" id="{BC64B444-7C2B-AC4D-8363-A0DA5A35786F}"/>
              </a:ext>
            </a:extLst>
          </p:cNvPr>
          <p:cNvSpPr txBox="1">
            <a:spLocks noChangeArrowheads="1"/>
          </p:cNvSpPr>
          <p:nvPr/>
        </p:nvSpPr>
        <p:spPr bwMode="auto">
          <a:xfrm>
            <a:off x="625032" y="276920"/>
            <a:ext cx="756984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4000" dirty="0">
                <a:solidFill>
                  <a:schemeClr val="tx1"/>
                </a:solidFill>
              </a:rPr>
              <a:t>VHB: </a:t>
            </a:r>
          </a:p>
        </p:txBody>
      </p:sp>
      <p:sp>
        <p:nvSpPr>
          <p:cNvPr id="33798" name="Text Box 5">
            <a:extLst>
              <a:ext uri="{FF2B5EF4-FFF2-40B4-BE49-F238E27FC236}">
                <a16:creationId xmlns:a16="http://schemas.microsoft.com/office/drawing/2014/main" id="{B14030A6-C5D8-2645-B4B0-CE4A00F949D6}"/>
              </a:ext>
            </a:extLst>
          </p:cNvPr>
          <p:cNvSpPr txBox="1">
            <a:spLocks noChangeArrowheads="1"/>
          </p:cNvSpPr>
          <p:nvPr/>
        </p:nvSpPr>
        <p:spPr bwMode="auto">
          <a:xfrm>
            <a:off x="398696" y="1432033"/>
            <a:ext cx="5184775" cy="28574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lnSpc>
                <a:spcPct val="130000"/>
              </a:lnSpc>
              <a:spcBef>
                <a:spcPct val="0"/>
              </a:spcBef>
              <a:buClrTx/>
              <a:buFontTx/>
              <a:buNone/>
            </a:pPr>
            <a:r>
              <a:rPr lang="fr-FR" altLang="fr-FR" sz="2000" dirty="0">
                <a:solidFill>
                  <a:schemeClr val="accent1"/>
                </a:solidFill>
              </a:rPr>
              <a:t>Gène </a:t>
            </a:r>
            <a:r>
              <a:rPr lang="fr-FR" altLang="fr-FR" sz="2000" i="1" dirty="0">
                <a:solidFill>
                  <a:schemeClr val="accent1"/>
                </a:solidFill>
              </a:rPr>
              <a:t>C </a:t>
            </a:r>
          </a:p>
          <a:p>
            <a:pPr>
              <a:lnSpc>
                <a:spcPct val="130000"/>
              </a:lnSpc>
              <a:spcBef>
                <a:spcPct val="0"/>
              </a:spcBef>
              <a:buClrTx/>
              <a:buFontTx/>
              <a:buNone/>
            </a:pPr>
            <a:r>
              <a:rPr lang="fr-FR" altLang="fr-FR" sz="2000" i="1" dirty="0">
                <a:solidFill>
                  <a:schemeClr val="accent1"/>
                </a:solidFill>
              </a:rPr>
              <a:t>C</a:t>
            </a:r>
            <a:r>
              <a:rPr lang="fr-FR" altLang="fr-FR" sz="2000" dirty="0">
                <a:solidFill>
                  <a:schemeClr val="accent1"/>
                </a:solidFill>
              </a:rPr>
              <a:t> </a:t>
            </a:r>
            <a:r>
              <a:rPr lang="fr-FR" altLang="fr-FR" sz="2000" dirty="0">
                <a:solidFill>
                  <a:schemeClr val="tx1"/>
                </a:solidFill>
              </a:rPr>
              <a:t>	</a:t>
            </a:r>
            <a:r>
              <a:rPr lang="fr-FR" altLang="fr-FR" sz="2000" dirty="0">
                <a:solidFill>
                  <a:schemeClr val="accent2"/>
                </a:solidFill>
              </a:rPr>
              <a:t>Protéine de capside C :</a:t>
            </a:r>
            <a:r>
              <a:rPr lang="fr-FR" altLang="fr-FR" sz="2000" dirty="0">
                <a:solidFill>
                  <a:srgbClr val="008000"/>
                </a:solidFill>
              </a:rPr>
              <a:t> Ag-</a:t>
            </a:r>
            <a:r>
              <a:rPr lang="fr-FR" altLang="fr-FR" sz="2000" dirty="0" err="1">
                <a:solidFill>
                  <a:srgbClr val="008000"/>
                </a:solidFill>
              </a:rPr>
              <a:t>HBc</a:t>
            </a:r>
            <a:endParaRPr lang="fr-FR" altLang="fr-FR" sz="2000" dirty="0">
              <a:solidFill>
                <a:srgbClr val="008000"/>
              </a:solidFill>
            </a:endParaRPr>
          </a:p>
          <a:p>
            <a:pPr>
              <a:lnSpc>
                <a:spcPct val="130000"/>
              </a:lnSpc>
              <a:spcBef>
                <a:spcPct val="0"/>
              </a:spcBef>
              <a:buClrTx/>
              <a:buFontTx/>
              <a:buNone/>
            </a:pPr>
            <a:r>
              <a:rPr lang="fr-FR" altLang="fr-FR" sz="2000" i="1" dirty="0" err="1">
                <a:solidFill>
                  <a:schemeClr val="accent1"/>
                </a:solidFill>
              </a:rPr>
              <a:t>preC</a:t>
            </a:r>
            <a:r>
              <a:rPr lang="fr-FR" altLang="fr-FR" sz="2000" i="1" dirty="0">
                <a:solidFill>
                  <a:schemeClr val="accent1"/>
                </a:solidFill>
              </a:rPr>
              <a:t>/C</a:t>
            </a:r>
            <a:r>
              <a:rPr lang="fr-FR" altLang="fr-FR" sz="2000" dirty="0">
                <a:solidFill>
                  <a:schemeClr val="tx1"/>
                </a:solidFill>
              </a:rPr>
              <a:t> </a:t>
            </a:r>
            <a:r>
              <a:rPr lang="fr-FR" altLang="fr-FR" sz="2000" dirty="0">
                <a:solidFill>
                  <a:schemeClr val="accent2"/>
                </a:solidFill>
              </a:rPr>
              <a:t>Protéine soluble E : </a:t>
            </a:r>
            <a:r>
              <a:rPr lang="fr-FR" altLang="fr-FR" sz="2000" dirty="0">
                <a:solidFill>
                  <a:srgbClr val="008000"/>
                </a:solidFill>
              </a:rPr>
              <a:t>Ag-</a:t>
            </a:r>
            <a:r>
              <a:rPr lang="fr-FR" altLang="fr-FR" sz="2000" dirty="0" err="1">
                <a:solidFill>
                  <a:srgbClr val="008000"/>
                </a:solidFill>
              </a:rPr>
              <a:t>Hbe</a:t>
            </a:r>
            <a:endParaRPr lang="fr-FR" altLang="fr-FR" sz="2000" dirty="0">
              <a:solidFill>
                <a:srgbClr val="008000"/>
              </a:solidFill>
            </a:endParaRPr>
          </a:p>
          <a:p>
            <a:pPr>
              <a:lnSpc>
                <a:spcPct val="130000"/>
              </a:lnSpc>
              <a:spcBef>
                <a:spcPct val="0"/>
              </a:spcBef>
              <a:buClrTx/>
              <a:buFontTx/>
              <a:buNone/>
            </a:pPr>
            <a:endParaRPr lang="fr-FR" altLang="fr-FR" sz="2000" dirty="0">
              <a:solidFill>
                <a:schemeClr val="tx1"/>
              </a:solidFill>
            </a:endParaRPr>
          </a:p>
          <a:p>
            <a:pPr>
              <a:lnSpc>
                <a:spcPct val="130000"/>
              </a:lnSpc>
              <a:spcBef>
                <a:spcPct val="0"/>
              </a:spcBef>
              <a:buClrTx/>
              <a:buFontTx/>
              <a:buNone/>
            </a:pPr>
            <a:r>
              <a:rPr lang="fr-FR" altLang="fr-FR" sz="2000" dirty="0">
                <a:solidFill>
                  <a:schemeClr val="accent1"/>
                </a:solidFill>
              </a:rPr>
              <a:t>Gène </a:t>
            </a:r>
            <a:r>
              <a:rPr lang="fr-FR" altLang="fr-FR" sz="2000" i="1" dirty="0">
                <a:solidFill>
                  <a:schemeClr val="accent1"/>
                </a:solidFill>
              </a:rPr>
              <a:t>P</a:t>
            </a:r>
            <a:r>
              <a:rPr lang="fr-FR" altLang="fr-FR" sz="2000" i="1" dirty="0">
                <a:solidFill>
                  <a:schemeClr val="tx1"/>
                </a:solidFill>
              </a:rPr>
              <a:t> </a:t>
            </a:r>
            <a:r>
              <a:rPr lang="fr-FR" altLang="fr-FR" sz="2000" dirty="0">
                <a:solidFill>
                  <a:schemeClr val="accent2"/>
                </a:solidFill>
              </a:rPr>
              <a:t>Transcriptase inverse (</a:t>
            </a:r>
            <a:r>
              <a:rPr lang="fr-FR" altLang="fr-FR" sz="2000" dirty="0">
                <a:solidFill>
                  <a:srgbClr val="008000"/>
                </a:solidFill>
              </a:rPr>
              <a:t>RT</a:t>
            </a:r>
            <a:r>
              <a:rPr lang="fr-FR" altLang="fr-FR" sz="2000" dirty="0">
                <a:solidFill>
                  <a:schemeClr val="accent2"/>
                </a:solidFill>
              </a:rPr>
              <a:t>)</a:t>
            </a:r>
          </a:p>
          <a:p>
            <a:pPr>
              <a:lnSpc>
                <a:spcPct val="130000"/>
              </a:lnSpc>
              <a:spcBef>
                <a:spcPct val="0"/>
              </a:spcBef>
              <a:buClrTx/>
              <a:buFontTx/>
              <a:buNone/>
            </a:pPr>
            <a:r>
              <a:rPr lang="fr-FR" altLang="fr-FR" sz="2000" dirty="0">
                <a:solidFill>
                  <a:schemeClr val="accent2"/>
                </a:solidFill>
              </a:rPr>
              <a:t>	</a:t>
            </a:r>
            <a:r>
              <a:rPr lang="fr-FR" altLang="fr-FR" sz="2000" dirty="0" err="1">
                <a:solidFill>
                  <a:srgbClr val="008000"/>
                </a:solidFill>
              </a:rPr>
              <a:t>RNase</a:t>
            </a:r>
            <a:r>
              <a:rPr lang="fr-FR" altLang="fr-FR" sz="2000" dirty="0">
                <a:solidFill>
                  <a:srgbClr val="008000"/>
                </a:solidFill>
              </a:rPr>
              <a:t> H</a:t>
            </a:r>
            <a:r>
              <a:rPr lang="fr-FR" altLang="fr-FR" sz="2000" dirty="0">
                <a:solidFill>
                  <a:schemeClr val="accent2"/>
                </a:solidFill>
              </a:rPr>
              <a:t> (liée à la RT)</a:t>
            </a:r>
          </a:p>
          <a:p>
            <a:pPr>
              <a:lnSpc>
                <a:spcPct val="130000"/>
              </a:lnSpc>
              <a:spcBef>
                <a:spcPct val="0"/>
              </a:spcBef>
              <a:buClrTx/>
              <a:buFontTx/>
              <a:buNone/>
            </a:pPr>
            <a:r>
              <a:rPr lang="fr-FR" altLang="fr-FR" sz="2000" dirty="0">
                <a:solidFill>
                  <a:schemeClr val="accent2"/>
                </a:solidFill>
              </a:rPr>
              <a:t>	Terminal </a:t>
            </a:r>
            <a:r>
              <a:rPr lang="fr-FR" altLang="fr-FR" sz="2000" dirty="0" err="1">
                <a:solidFill>
                  <a:schemeClr val="accent2"/>
                </a:solidFill>
              </a:rPr>
              <a:t>protein</a:t>
            </a:r>
            <a:r>
              <a:rPr lang="fr-FR" altLang="fr-FR" sz="2000" dirty="0">
                <a:solidFill>
                  <a:schemeClr val="accent2"/>
                </a:solidFill>
              </a:rPr>
              <a:t> (</a:t>
            </a:r>
            <a:r>
              <a:rPr lang="fr-FR" altLang="fr-FR" sz="2000" dirty="0">
                <a:solidFill>
                  <a:srgbClr val="008000"/>
                </a:solidFill>
              </a:rPr>
              <a:t>TP</a:t>
            </a:r>
            <a:r>
              <a:rPr lang="fr-FR" altLang="fr-FR" sz="2000" dirty="0">
                <a:solidFill>
                  <a:schemeClr val="accent2"/>
                </a:solidFill>
              </a:rPr>
              <a:t>)</a:t>
            </a:r>
          </a:p>
        </p:txBody>
      </p:sp>
      <p:graphicFrame>
        <p:nvGraphicFramePr>
          <p:cNvPr id="33799" name="Object 7">
            <a:extLst>
              <a:ext uri="{FF2B5EF4-FFF2-40B4-BE49-F238E27FC236}">
                <a16:creationId xmlns:a16="http://schemas.microsoft.com/office/drawing/2014/main" id="{3942DD2B-6804-DB4E-98BC-CFD6565F4BCB}"/>
              </a:ext>
            </a:extLst>
          </p:cNvPr>
          <p:cNvGraphicFramePr>
            <a:graphicFrameLocks noChangeAspect="1"/>
          </p:cNvGraphicFramePr>
          <p:nvPr>
            <p:extLst>
              <p:ext uri="{D42A27DB-BD31-4B8C-83A1-F6EECF244321}">
                <p14:modId xmlns:p14="http://schemas.microsoft.com/office/powerpoint/2010/main" val="2201898729"/>
              </p:ext>
            </p:extLst>
          </p:nvPr>
        </p:nvGraphicFramePr>
        <p:xfrm>
          <a:off x="5999632" y="935535"/>
          <a:ext cx="5173884" cy="5173884"/>
        </p:xfrm>
        <a:graphic>
          <a:graphicData uri="http://schemas.openxmlformats.org/presentationml/2006/ole">
            <mc:AlternateContent xmlns:mc="http://schemas.openxmlformats.org/markup-compatibility/2006">
              <mc:Choice xmlns:v="urn:schemas-microsoft-com:vml" Requires="v">
                <p:oleObj spid="_x0000_s2050" name="Image Photo Editor" r:id="rId4" imgW="4495800" imgH="4495800" progId="">
                  <p:embed/>
                </p:oleObj>
              </mc:Choice>
              <mc:Fallback>
                <p:oleObj name="Image Photo Editor" r:id="rId4" imgW="4495800" imgH="4495800" progId="">
                  <p:embed/>
                  <p:pic>
                    <p:nvPicPr>
                      <p:cNvPr id="33799" name="Object 7">
                        <a:extLst>
                          <a:ext uri="{FF2B5EF4-FFF2-40B4-BE49-F238E27FC236}">
                            <a16:creationId xmlns:a16="http://schemas.microsoft.com/office/drawing/2014/main" id="{3942DD2B-6804-DB4E-98BC-CFD6565F4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632" y="935535"/>
                        <a:ext cx="5173884" cy="5173884"/>
                      </a:xfrm>
                      <a:prstGeom prst="rect">
                        <a:avLst/>
                      </a:prstGeom>
                      <a:noFill/>
                      <a:ln>
                        <a:noFill/>
                      </a:ln>
                    </p:spPr>
                  </p:pic>
                </p:oleObj>
              </mc:Fallback>
            </mc:AlternateContent>
          </a:graphicData>
        </a:graphic>
      </p:graphicFrame>
      <p:sp>
        <p:nvSpPr>
          <p:cNvPr id="33800" name="Text Box 4">
            <a:extLst>
              <a:ext uri="{FF2B5EF4-FFF2-40B4-BE49-F238E27FC236}">
                <a16:creationId xmlns:a16="http://schemas.microsoft.com/office/drawing/2014/main" id="{1FA51113-8D3B-6F47-9D89-117441DDE5F8}"/>
              </a:ext>
            </a:extLst>
          </p:cNvPr>
          <p:cNvSpPr txBox="1">
            <a:spLocks noChangeArrowheads="1"/>
          </p:cNvSpPr>
          <p:nvPr/>
        </p:nvSpPr>
        <p:spPr bwMode="auto">
          <a:xfrm>
            <a:off x="625032" y="4785980"/>
            <a:ext cx="5374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000" dirty="0">
                <a:solidFill>
                  <a:schemeClr val="accent1"/>
                </a:solidFill>
              </a:rPr>
              <a:t>Gène </a:t>
            </a:r>
            <a:r>
              <a:rPr lang="fr-FR" altLang="fr-FR" sz="2000" i="1" dirty="0">
                <a:solidFill>
                  <a:schemeClr val="accent1"/>
                </a:solidFill>
              </a:rPr>
              <a:t>S :</a:t>
            </a:r>
          </a:p>
          <a:p>
            <a:pPr>
              <a:spcBef>
                <a:spcPct val="0"/>
              </a:spcBef>
              <a:buClrTx/>
              <a:buFontTx/>
              <a:buNone/>
            </a:pPr>
            <a:r>
              <a:rPr lang="fr-FR" altLang="fr-FR" sz="2000" dirty="0">
                <a:solidFill>
                  <a:schemeClr val="accent2"/>
                </a:solidFill>
              </a:rPr>
              <a:t>Glycoprotéines d</a:t>
            </a:r>
            <a:r>
              <a:rPr lang="ja-JP" altLang="fr-FR" sz="2000">
                <a:solidFill>
                  <a:schemeClr val="accent2"/>
                </a:solidFill>
              </a:rPr>
              <a:t>’</a:t>
            </a:r>
            <a:r>
              <a:rPr lang="fr-FR" altLang="ja-JP" sz="2000" dirty="0">
                <a:solidFill>
                  <a:schemeClr val="accent2"/>
                </a:solidFill>
              </a:rPr>
              <a:t>enveloppe :</a:t>
            </a:r>
            <a:r>
              <a:rPr lang="fr-FR" altLang="ja-JP" sz="2000" dirty="0">
                <a:solidFill>
                  <a:schemeClr val="tx1"/>
                </a:solidFill>
              </a:rPr>
              <a:t> </a:t>
            </a:r>
            <a:r>
              <a:rPr lang="fr-FR" altLang="ja-JP" sz="2000" dirty="0">
                <a:solidFill>
                  <a:srgbClr val="008000"/>
                </a:solidFill>
              </a:rPr>
              <a:t>Ag-</a:t>
            </a:r>
            <a:r>
              <a:rPr lang="fr-FR" altLang="ja-JP" sz="2000" dirty="0" err="1">
                <a:solidFill>
                  <a:srgbClr val="008000"/>
                </a:solidFill>
              </a:rPr>
              <a:t>HBs</a:t>
            </a:r>
            <a:endParaRPr lang="fr-FR" altLang="ja-JP" sz="2000" dirty="0">
              <a:solidFill>
                <a:srgbClr val="008000"/>
              </a:solidFill>
            </a:endParaRPr>
          </a:p>
          <a:p>
            <a:pPr>
              <a:spcBef>
                <a:spcPct val="0"/>
              </a:spcBef>
              <a:buClrTx/>
              <a:buFontTx/>
              <a:buNone/>
            </a:pPr>
            <a:endParaRPr lang="fr-FR" altLang="ja-JP" sz="2000" dirty="0">
              <a:solidFill>
                <a:srgbClr val="008000"/>
              </a:solidFill>
            </a:endParaRPr>
          </a:p>
          <a:p>
            <a:pPr>
              <a:spcBef>
                <a:spcPct val="0"/>
              </a:spcBef>
              <a:buClrTx/>
              <a:buFontTx/>
              <a:buNone/>
            </a:pPr>
            <a:r>
              <a:rPr lang="fr-FR" altLang="fr-FR" sz="2000" dirty="0">
                <a:solidFill>
                  <a:schemeClr val="accent1"/>
                </a:solidFill>
              </a:rPr>
              <a:t>Gène </a:t>
            </a:r>
            <a:r>
              <a:rPr lang="fr-FR" altLang="fr-FR" sz="2000" i="1" dirty="0">
                <a:solidFill>
                  <a:schemeClr val="accent1"/>
                </a:solidFill>
              </a:rPr>
              <a:t>X :</a:t>
            </a:r>
          </a:p>
          <a:p>
            <a:pPr>
              <a:spcBef>
                <a:spcPct val="0"/>
              </a:spcBef>
              <a:buClrTx/>
              <a:buFontTx/>
              <a:buNone/>
            </a:pPr>
            <a:r>
              <a:rPr lang="fr-FR" altLang="fr-FR" sz="2000" dirty="0">
                <a:solidFill>
                  <a:schemeClr val="accent2"/>
                </a:solidFill>
              </a:rPr>
              <a:t>Protéine </a:t>
            </a:r>
            <a:r>
              <a:rPr lang="fr-FR" altLang="fr-FR" sz="2000" dirty="0" err="1">
                <a:solidFill>
                  <a:schemeClr val="accent2"/>
                </a:solidFill>
              </a:rPr>
              <a:t>transactivatrice</a:t>
            </a:r>
            <a:r>
              <a:rPr lang="fr-FR" altLang="fr-FR" sz="2000" dirty="0">
                <a:solidFill>
                  <a:schemeClr val="accent2"/>
                </a:solidFill>
              </a:rPr>
              <a:t> X :</a:t>
            </a:r>
            <a:r>
              <a:rPr lang="fr-FR" altLang="fr-FR" sz="2000" dirty="0">
                <a:solidFill>
                  <a:schemeClr val="tx1"/>
                </a:solidFill>
              </a:rPr>
              <a:t> </a:t>
            </a:r>
            <a:r>
              <a:rPr lang="fr-FR" altLang="fr-FR" sz="2000" dirty="0">
                <a:solidFill>
                  <a:srgbClr val="008000"/>
                </a:solidFill>
              </a:rPr>
              <a:t>Ag-</a:t>
            </a:r>
            <a:r>
              <a:rPr lang="fr-FR" altLang="fr-FR" sz="2000" dirty="0" err="1">
                <a:solidFill>
                  <a:srgbClr val="008000"/>
                </a:solidFill>
              </a:rPr>
              <a:t>HBx</a:t>
            </a:r>
            <a:endParaRPr lang="fr-FR" altLang="fr-FR" sz="2000" dirty="0">
              <a:solidFill>
                <a:srgbClr val="008000"/>
              </a:solidFill>
            </a:endParaRPr>
          </a:p>
        </p:txBody>
      </p:sp>
      <p:sp>
        <p:nvSpPr>
          <p:cNvPr id="9" name="ZoneTexte 8">
            <a:extLst>
              <a:ext uri="{FF2B5EF4-FFF2-40B4-BE49-F238E27FC236}">
                <a16:creationId xmlns:a16="http://schemas.microsoft.com/office/drawing/2014/main" id="{6B58B3D0-E444-0D41-8383-2BA42A58EC73}"/>
              </a:ext>
            </a:extLst>
          </p:cNvPr>
          <p:cNvSpPr txBox="1"/>
          <p:nvPr/>
        </p:nvSpPr>
        <p:spPr>
          <a:xfrm>
            <a:off x="2255517" y="366147"/>
            <a:ext cx="1750800" cy="523220"/>
          </a:xfrm>
          <a:prstGeom prst="rect">
            <a:avLst/>
          </a:prstGeom>
          <a:noFill/>
        </p:spPr>
        <p:txBody>
          <a:bodyPr wrap="none" rtlCol="0">
            <a:spAutoFit/>
          </a:bodyPr>
          <a:lstStyle/>
          <a:p>
            <a:r>
              <a:rPr lang="fr-FR" sz="2800" dirty="0"/>
              <a:t>Virus  ADN</a:t>
            </a:r>
          </a:p>
        </p:txBody>
      </p:sp>
    </p:spTree>
    <p:extLst>
      <p:ext uri="{BB962C8B-B14F-4D97-AF65-F5344CB8AC3E}">
        <p14:creationId xmlns:p14="http://schemas.microsoft.com/office/powerpoint/2010/main" val="1093153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6E40FD0-39F7-C945-A8C4-224FDABDFA86}"/>
              </a:ext>
            </a:extLst>
          </p:cNvPr>
          <p:cNvSpPr>
            <a:spLocks noGrp="1" noChangeArrowheads="1"/>
          </p:cNvSpPr>
          <p:nvPr>
            <p:ph type="title"/>
          </p:nvPr>
        </p:nvSpPr>
        <p:spPr>
          <a:xfrm>
            <a:off x="1981200" y="228601"/>
            <a:ext cx="7772400" cy="752475"/>
          </a:xfrm>
        </p:spPr>
        <p:txBody>
          <a:bodyPr/>
          <a:lstStyle/>
          <a:p>
            <a:pPr eaLnBrk="1" hangingPunct="1"/>
            <a:r>
              <a:rPr lang="fr-FR" altLang="fr-FR" sz="3600">
                <a:ea typeface="ＭＳ Ｐゴシック" panose="020B0600070205080204" pitchFamily="34" charset="-128"/>
              </a:rPr>
              <a:t>Réservoirs du virus</a:t>
            </a:r>
          </a:p>
        </p:txBody>
      </p:sp>
      <p:sp>
        <p:nvSpPr>
          <p:cNvPr id="43011" name="Rectangle 3">
            <a:extLst>
              <a:ext uri="{FF2B5EF4-FFF2-40B4-BE49-F238E27FC236}">
                <a16:creationId xmlns:a16="http://schemas.microsoft.com/office/drawing/2014/main" id="{D402B247-5A5B-CC4C-B8C9-3D4ECDD5F131}"/>
              </a:ext>
            </a:extLst>
          </p:cNvPr>
          <p:cNvSpPr>
            <a:spLocks noGrp="1" noChangeArrowheads="1"/>
          </p:cNvSpPr>
          <p:nvPr>
            <p:ph type="body" idx="1"/>
          </p:nvPr>
        </p:nvSpPr>
        <p:spPr>
          <a:xfrm>
            <a:off x="1919288" y="1341439"/>
            <a:ext cx="8458200" cy="5183187"/>
          </a:xfrm>
        </p:spPr>
        <p:txBody>
          <a:bodyPr/>
          <a:lstStyle/>
          <a:p>
            <a:pPr eaLnBrk="1" hangingPunct="1">
              <a:lnSpc>
                <a:spcPct val="110000"/>
              </a:lnSpc>
            </a:pPr>
            <a:r>
              <a:rPr lang="fr-FR" altLang="fr-FR" sz="2400">
                <a:solidFill>
                  <a:schemeClr val="accent2"/>
                </a:solidFill>
                <a:ea typeface="ＭＳ Ｐゴシック" panose="020B0600070205080204" pitchFamily="34" charset="-128"/>
              </a:rPr>
              <a:t>Semble être strictement humain </a:t>
            </a:r>
          </a:p>
          <a:p>
            <a:pPr eaLnBrk="1" hangingPunct="1">
              <a:lnSpc>
                <a:spcPct val="110000"/>
              </a:lnSpc>
              <a:buFontTx/>
              <a:buNone/>
            </a:pPr>
            <a:r>
              <a:rPr lang="fr-FR" altLang="fr-FR" sz="2400">
                <a:solidFill>
                  <a:schemeClr val="accent2"/>
                </a:solidFill>
                <a:ea typeface="ＭＳ Ｐゴシック" panose="020B0600070205080204" pitchFamily="34" charset="-128"/>
              </a:rPr>
              <a:t>	</a:t>
            </a:r>
            <a:r>
              <a:rPr lang="fr-FR" altLang="fr-FR" sz="2000">
                <a:solidFill>
                  <a:schemeClr val="accent2"/>
                </a:solidFill>
                <a:ea typeface="ＭＳ Ｐゴシック" panose="020B0600070205080204" pitchFamily="34" charset="-128"/>
              </a:rPr>
              <a:t>(Il existe peut être chez certains singes)</a:t>
            </a:r>
          </a:p>
          <a:p>
            <a:pPr eaLnBrk="1" hangingPunct="1">
              <a:lnSpc>
                <a:spcPct val="110000"/>
              </a:lnSpc>
            </a:pPr>
            <a:r>
              <a:rPr lang="fr-FR" altLang="fr-FR" sz="2400">
                <a:ea typeface="ＭＳ Ｐゴシック" panose="020B0600070205080204" pitchFamily="34" charset="-128"/>
              </a:rPr>
              <a:t>Seul virus enveloppé à pouvoir résister dans le milieu extérieur pendant plus de 7 jours</a:t>
            </a:r>
          </a:p>
          <a:p>
            <a:pPr eaLnBrk="1" hangingPunct="1">
              <a:lnSpc>
                <a:spcPct val="110000"/>
              </a:lnSpc>
              <a:buFontTx/>
              <a:buNone/>
            </a:pPr>
            <a:endParaRPr lang="fr-FR" altLang="fr-FR" sz="1800">
              <a:solidFill>
                <a:schemeClr val="accent2"/>
              </a:solidFill>
              <a:ea typeface="ＭＳ Ｐゴシック" panose="020B0600070205080204" pitchFamily="34" charset="-128"/>
            </a:endParaRPr>
          </a:p>
          <a:p>
            <a:pPr eaLnBrk="1" hangingPunct="1">
              <a:lnSpc>
                <a:spcPct val="110000"/>
              </a:lnSpc>
            </a:pPr>
            <a:r>
              <a:rPr lang="fr-FR" altLang="fr-FR" sz="2400">
                <a:solidFill>
                  <a:schemeClr val="accent2"/>
                </a:solidFill>
                <a:ea typeface="ＭＳ Ｐゴシック" panose="020B0600070205080204" pitchFamily="34" charset="-128"/>
              </a:rPr>
              <a:t>AgHBs est retrouv</a:t>
            </a:r>
            <a:r>
              <a:rPr lang="fr-FR" altLang="fr-FR" sz="2400">
                <a:solidFill>
                  <a:schemeClr val="accent2"/>
                </a:solidFill>
                <a:latin typeface="Times New Roman" panose="02020603050405020304" pitchFamily="18" charset="0"/>
                <a:ea typeface="ＭＳ Ｐゴシック" panose="020B0600070205080204" pitchFamily="34" charset="-128"/>
              </a:rPr>
              <a:t>é</a:t>
            </a:r>
            <a:r>
              <a:rPr lang="fr-FR" altLang="fr-FR" sz="2400">
                <a:solidFill>
                  <a:schemeClr val="accent2"/>
                </a:solidFill>
                <a:ea typeface="ＭＳ Ｐゴシック" panose="020B0600070205080204" pitchFamily="34" charset="-128"/>
              </a:rPr>
              <a:t> dans toutes les s</a:t>
            </a:r>
            <a:r>
              <a:rPr lang="fr-FR" altLang="fr-FR" sz="2400">
                <a:solidFill>
                  <a:schemeClr val="accent2"/>
                </a:solidFill>
                <a:latin typeface="Times New Roman" panose="02020603050405020304" pitchFamily="18" charset="0"/>
                <a:ea typeface="ＭＳ Ｐゴシック" panose="020B0600070205080204" pitchFamily="34" charset="-128"/>
              </a:rPr>
              <a:t>é</a:t>
            </a:r>
            <a:r>
              <a:rPr lang="fr-FR" altLang="fr-FR" sz="2400">
                <a:solidFill>
                  <a:schemeClr val="accent2"/>
                </a:solidFill>
                <a:ea typeface="ＭＳ Ｐゴシック" panose="020B0600070205080204" pitchFamily="34" charset="-128"/>
              </a:rPr>
              <a:t>cr</a:t>
            </a:r>
            <a:r>
              <a:rPr lang="fr-FR" altLang="fr-FR" sz="2400">
                <a:solidFill>
                  <a:schemeClr val="accent2"/>
                </a:solidFill>
                <a:latin typeface="Times New Roman" panose="02020603050405020304" pitchFamily="18" charset="0"/>
                <a:ea typeface="ＭＳ Ｐゴシック" panose="020B0600070205080204" pitchFamily="34" charset="-128"/>
              </a:rPr>
              <a:t>é</a:t>
            </a:r>
            <a:r>
              <a:rPr lang="fr-FR" altLang="fr-FR" sz="2400">
                <a:solidFill>
                  <a:schemeClr val="accent2"/>
                </a:solidFill>
                <a:ea typeface="ＭＳ Ｐゴシック" panose="020B0600070205080204" pitchFamily="34" charset="-128"/>
              </a:rPr>
              <a:t>tions des sujets infect</a:t>
            </a:r>
            <a:r>
              <a:rPr lang="fr-FR" altLang="fr-FR" sz="2400">
                <a:solidFill>
                  <a:schemeClr val="accent2"/>
                </a:solidFill>
                <a:latin typeface="Times New Roman" panose="02020603050405020304" pitchFamily="18" charset="0"/>
                <a:ea typeface="ＭＳ Ｐゴシック" panose="020B0600070205080204" pitchFamily="34" charset="-128"/>
              </a:rPr>
              <a:t>é</a:t>
            </a:r>
            <a:r>
              <a:rPr lang="fr-FR" altLang="fr-FR" sz="2400">
                <a:solidFill>
                  <a:schemeClr val="accent2"/>
                </a:solidFill>
                <a:ea typeface="ＭＳ Ｐゴシック" panose="020B0600070205080204" pitchFamily="34" charset="-128"/>
              </a:rPr>
              <a:t>s :</a:t>
            </a:r>
            <a:br>
              <a:rPr lang="fr-FR" altLang="fr-FR" sz="2400">
                <a:solidFill>
                  <a:schemeClr val="accent2"/>
                </a:solidFill>
                <a:ea typeface="ＭＳ Ｐゴシック" panose="020B0600070205080204" pitchFamily="34" charset="-128"/>
              </a:rPr>
            </a:br>
            <a:r>
              <a:rPr lang="fr-FR" altLang="fr-FR" sz="2400">
                <a:solidFill>
                  <a:schemeClr val="accent2"/>
                </a:solidFill>
                <a:ea typeface="ＭＳ Ｐゴシック" panose="020B0600070205080204" pitchFamily="34" charset="-128"/>
              </a:rPr>
              <a:t>- </a:t>
            </a:r>
            <a:r>
              <a:rPr lang="fr-FR" altLang="fr-FR" sz="2000">
                <a:solidFill>
                  <a:schemeClr val="accent2"/>
                </a:solidFill>
                <a:ea typeface="ＭＳ Ｐゴシック" panose="020B0600070205080204" pitchFamily="34" charset="-128"/>
              </a:rPr>
              <a:t>sang et ses d</a:t>
            </a:r>
            <a:r>
              <a:rPr lang="fr-FR" altLang="fr-FR" sz="2000">
                <a:solidFill>
                  <a:schemeClr val="accent2"/>
                </a:solidFill>
                <a:latin typeface="Times New Roman" panose="02020603050405020304" pitchFamily="18" charset="0"/>
                <a:ea typeface="ＭＳ Ｐゴシック" panose="020B0600070205080204" pitchFamily="34" charset="-128"/>
              </a:rPr>
              <a:t>é</a:t>
            </a:r>
            <a:r>
              <a:rPr lang="fr-FR" altLang="fr-FR" sz="2000">
                <a:solidFill>
                  <a:schemeClr val="accent2"/>
                </a:solidFill>
                <a:ea typeface="ＭＳ Ｐゴシック" panose="020B0600070205080204" pitchFamily="34" charset="-128"/>
              </a:rPr>
              <a:t>riv</a:t>
            </a:r>
            <a:r>
              <a:rPr lang="fr-FR" altLang="fr-FR" sz="2000">
                <a:solidFill>
                  <a:schemeClr val="accent2"/>
                </a:solidFill>
                <a:latin typeface="Times New Roman" panose="02020603050405020304" pitchFamily="18" charset="0"/>
                <a:ea typeface="ＭＳ Ｐゴシック" panose="020B0600070205080204" pitchFamily="34" charset="-128"/>
              </a:rPr>
              <a:t>é</a:t>
            </a:r>
            <a:r>
              <a:rPr lang="fr-FR" altLang="fr-FR" sz="2000">
                <a:solidFill>
                  <a:schemeClr val="accent2"/>
                </a:solidFill>
                <a:ea typeface="ＭＳ Ｐゴシック" panose="020B0600070205080204" pitchFamily="34" charset="-128"/>
              </a:rPr>
              <a:t>s, le s</a:t>
            </a:r>
            <a:r>
              <a:rPr lang="fr-FR" altLang="fr-FR" sz="2000">
                <a:solidFill>
                  <a:schemeClr val="accent2"/>
                </a:solidFill>
                <a:latin typeface="Times New Roman" panose="02020603050405020304" pitchFamily="18" charset="0"/>
                <a:ea typeface="ＭＳ Ｐゴシック" panose="020B0600070205080204" pitchFamily="34" charset="-128"/>
              </a:rPr>
              <a:t>é</a:t>
            </a:r>
            <a:r>
              <a:rPr lang="fr-FR" altLang="fr-FR" sz="2000">
                <a:solidFill>
                  <a:schemeClr val="accent2"/>
                </a:solidFill>
                <a:ea typeface="ＭＳ Ｐゴシック" panose="020B0600070205080204" pitchFamily="34" charset="-128"/>
              </a:rPr>
              <a:t>rum et les plaies (10</a:t>
            </a:r>
            <a:r>
              <a:rPr lang="fr-FR" altLang="fr-FR" sz="2000" baseline="30000">
                <a:solidFill>
                  <a:schemeClr val="accent2"/>
                </a:solidFill>
                <a:ea typeface="ＭＳ Ｐゴシック" panose="020B0600070205080204" pitchFamily="34" charset="-128"/>
              </a:rPr>
              <a:t>8</a:t>
            </a:r>
            <a:r>
              <a:rPr lang="fr-FR" altLang="fr-FR" sz="2000">
                <a:solidFill>
                  <a:schemeClr val="accent2"/>
                </a:solidFill>
                <a:ea typeface="ＭＳ Ｐゴシック" panose="020B0600070205080204" pitchFamily="34" charset="-128"/>
              </a:rPr>
              <a:t> </a:t>
            </a:r>
            <a:r>
              <a:rPr lang="fr-FR" altLang="fr-FR" sz="2000">
                <a:solidFill>
                  <a:schemeClr val="accent2"/>
                </a:solidFill>
                <a:latin typeface="Times New Roman" panose="02020603050405020304" pitchFamily="18" charset="0"/>
                <a:ea typeface="ＭＳ Ｐゴシック" panose="020B0600070205080204" pitchFamily="34" charset="-128"/>
              </a:rPr>
              <a:t>à</a:t>
            </a:r>
            <a:r>
              <a:rPr lang="fr-FR" altLang="fr-FR" sz="2000">
                <a:solidFill>
                  <a:schemeClr val="accent2"/>
                </a:solidFill>
                <a:ea typeface="ＭＳ Ｐゴシック" panose="020B0600070205080204" pitchFamily="34" charset="-128"/>
              </a:rPr>
              <a:t> 10</a:t>
            </a:r>
            <a:r>
              <a:rPr lang="fr-FR" altLang="fr-FR" sz="2000" baseline="30000">
                <a:solidFill>
                  <a:schemeClr val="accent2"/>
                </a:solidFill>
                <a:ea typeface="ＭＳ Ｐゴシック" panose="020B0600070205080204" pitchFamily="34" charset="-128"/>
              </a:rPr>
              <a:t>9</a:t>
            </a:r>
            <a:r>
              <a:rPr lang="fr-FR" altLang="fr-FR" sz="2000">
                <a:solidFill>
                  <a:schemeClr val="accent2"/>
                </a:solidFill>
                <a:ea typeface="ＭＳ Ｐゴシック" panose="020B0600070205080204" pitchFamily="34" charset="-128"/>
              </a:rPr>
              <a:t> virions/ml)</a:t>
            </a:r>
            <a:br>
              <a:rPr lang="fr-FR" altLang="fr-FR" sz="2000">
                <a:solidFill>
                  <a:schemeClr val="accent2"/>
                </a:solidFill>
                <a:ea typeface="ＭＳ Ｐゴシック" panose="020B0600070205080204" pitchFamily="34" charset="-128"/>
              </a:rPr>
            </a:br>
            <a:r>
              <a:rPr lang="fr-FR" altLang="fr-FR" sz="2000">
                <a:solidFill>
                  <a:schemeClr val="accent2"/>
                </a:solidFill>
                <a:ea typeface="ＭＳ Ｐゴシック" panose="020B0600070205080204" pitchFamily="34" charset="-128"/>
              </a:rPr>
              <a:t>- sperme, les s</a:t>
            </a:r>
            <a:r>
              <a:rPr lang="fr-FR" altLang="fr-FR" sz="2000">
                <a:solidFill>
                  <a:schemeClr val="accent2"/>
                </a:solidFill>
                <a:latin typeface="Times New Roman" panose="02020603050405020304" pitchFamily="18" charset="0"/>
                <a:ea typeface="ＭＳ Ｐゴシック" panose="020B0600070205080204" pitchFamily="34" charset="-128"/>
              </a:rPr>
              <a:t>é</a:t>
            </a:r>
            <a:r>
              <a:rPr lang="fr-FR" altLang="fr-FR" sz="2000">
                <a:solidFill>
                  <a:schemeClr val="accent2"/>
                </a:solidFill>
                <a:ea typeface="ＭＳ Ｐゴシック" panose="020B0600070205080204" pitchFamily="34" charset="-128"/>
              </a:rPr>
              <a:t>cr</a:t>
            </a:r>
            <a:r>
              <a:rPr lang="fr-FR" altLang="fr-FR" sz="2000">
                <a:solidFill>
                  <a:schemeClr val="accent2"/>
                </a:solidFill>
                <a:latin typeface="Times New Roman" panose="02020603050405020304" pitchFamily="18" charset="0"/>
                <a:ea typeface="ＭＳ Ｐゴシック" panose="020B0600070205080204" pitchFamily="34" charset="-128"/>
              </a:rPr>
              <a:t>é</a:t>
            </a:r>
            <a:r>
              <a:rPr lang="fr-FR" altLang="fr-FR" sz="2000">
                <a:solidFill>
                  <a:schemeClr val="accent2"/>
                </a:solidFill>
                <a:ea typeface="ＭＳ Ｐゴシック" panose="020B0600070205080204" pitchFamily="34" charset="-128"/>
              </a:rPr>
              <a:t>tions vaginales et la salive (10</a:t>
            </a:r>
            <a:r>
              <a:rPr lang="fr-FR" altLang="fr-FR" sz="2000" baseline="30000">
                <a:solidFill>
                  <a:schemeClr val="accent2"/>
                </a:solidFill>
                <a:ea typeface="ＭＳ Ｐゴシック" panose="020B0600070205080204" pitchFamily="34" charset="-128"/>
              </a:rPr>
              <a:t>7</a:t>
            </a:r>
            <a:r>
              <a:rPr lang="fr-FR" altLang="fr-FR" sz="2000">
                <a:solidFill>
                  <a:schemeClr val="accent2"/>
                </a:solidFill>
                <a:ea typeface="ＭＳ Ｐゴシック" panose="020B0600070205080204" pitchFamily="34" charset="-128"/>
              </a:rPr>
              <a:t> virions/ml)</a:t>
            </a:r>
            <a:br>
              <a:rPr lang="fr-FR" altLang="fr-FR" sz="2000">
                <a:solidFill>
                  <a:schemeClr val="accent2"/>
                </a:solidFill>
                <a:ea typeface="ＭＳ Ｐゴシック" panose="020B0600070205080204" pitchFamily="34" charset="-128"/>
              </a:rPr>
            </a:br>
            <a:r>
              <a:rPr lang="fr-FR" altLang="fr-FR" sz="2000">
                <a:solidFill>
                  <a:schemeClr val="accent2"/>
                </a:solidFill>
                <a:ea typeface="ＭＳ Ｐゴシック" panose="020B0600070205080204" pitchFamily="34" charset="-128"/>
              </a:rPr>
              <a:t>- urines, les selles, la sueur, les larmes et le lait maternel (pr</a:t>
            </a:r>
            <a:r>
              <a:rPr lang="fr-FR" altLang="fr-FR" sz="2000">
                <a:solidFill>
                  <a:schemeClr val="accent2"/>
                </a:solidFill>
                <a:latin typeface="Times New Roman" panose="02020603050405020304" pitchFamily="18" charset="0"/>
                <a:ea typeface="ＭＳ Ｐゴシック" panose="020B0600070205080204" pitchFamily="34" charset="-128"/>
              </a:rPr>
              <a:t>é</a:t>
            </a:r>
            <a:r>
              <a:rPr lang="fr-FR" altLang="fr-FR" sz="2000">
                <a:solidFill>
                  <a:schemeClr val="accent2"/>
                </a:solidFill>
                <a:ea typeface="ＭＳ Ｐゴシック" panose="020B0600070205080204" pitchFamily="34" charset="-128"/>
              </a:rPr>
              <a:t>sence d'ADN viral).</a:t>
            </a:r>
            <a:r>
              <a:rPr lang="fr-FR" altLang="fr-FR" sz="1800">
                <a:solidFill>
                  <a:schemeClr val="accent2"/>
                </a:solidFill>
                <a:ea typeface="ＭＳ Ｐゴシック" panose="020B0600070205080204" pitchFamily="34" charset="-128"/>
              </a:rPr>
              <a:t> </a:t>
            </a:r>
            <a:br>
              <a:rPr lang="fr-FR" altLang="fr-FR" sz="1800">
                <a:solidFill>
                  <a:schemeClr val="accent2"/>
                </a:solidFill>
                <a:ea typeface="ＭＳ Ｐゴシック" panose="020B0600070205080204" pitchFamily="34" charset="-128"/>
              </a:rPr>
            </a:br>
            <a:endParaRPr lang="fr-FR" altLang="fr-FR" sz="1800">
              <a:solidFill>
                <a:schemeClr val="accent2"/>
              </a:solidFill>
              <a:ea typeface="ＭＳ Ｐゴシック" panose="020B0600070205080204" pitchFamily="34" charset="-128"/>
            </a:endParaRPr>
          </a:p>
        </p:txBody>
      </p:sp>
    </p:spTree>
    <p:extLst>
      <p:ext uri="{BB962C8B-B14F-4D97-AF65-F5344CB8AC3E}">
        <p14:creationId xmlns:p14="http://schemas.microsoft.com/office/powerpoint/2010/main" val="1928822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hbv_replication">
            <a:extLst>
              <a:ext uri="{FF2B5EF4-FFF2-40B4-BE49-F238E27FC236}">
                <a16:creationId xmlns:a16="http://schemas.microsoft.com/office/drawing/2014/main" id="{8CBB90BD-DD13-6349-8DD7-E92911542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38"/>
          <a:stretch/>
        </p:blipFill>
        <p:spPr bwMode="auto">
          <a:xfrm>
            <a:off x="1535575" y="972273"/>
            <a:ext cx="8673296" cy="596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C56E9F6A-A128-CA4B-9D1A-D67C8868D82A}"/>
              </a:ext>
            </a:extLst>
          </p:cNvPr>
          <p:cNvSpPr txBox="1">
            <a:spLocks noChangeArrowheads="1"/>
          </p:cNvSpPr>
          <p:nvPr/>
        </p:nvSpPr>
        <p:spPr bwMode="auto">
          <a:xfrm>
            <a:off x="625032" y="242138"/>
            <a:ext cx="756984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4000" dirty="0" err="1">
                <a:solidFill>
                  <a:schemeClr val="tx1"/>
                </a:solidFill>
              </a:rPr>
              <a:t>VHB:cycle</a:t>
            </a:r>
            <a:r>
              <a:rPr lang="fr-FR" altLang="fr-FR" sz="4000" dirty="0">
                <a:solidFill>
                  <a:schemeClr val="tx1"/>
                </a:solidFill>
              </a:rPr>
              <a:t> de réplication </a:t>
            </a:r>
          </a:p>
        </p:txBody>
      </p:sp>
    </p:spTree>
    <p:extLst>
      <p:ext uri="{BB962C8B-B14F-4D97-AF65-F5344CB8AC3E}">
        <p14:creationId xmlns:p14="http://schemas.microsoft.com/office/powerpoint/2010/main" val="387689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3697EBB-D3E8-7D4A-9630-E6C5C93889D3}"/>
              </a:ext>
            </a:extLst>
          </p:cNvPr>
          <p:cNvSpPr>
            <a:spLocks noGrp="1" noChangeArrowheads="1"/>
          </p:cNvSpPr>
          <p:nvPr>
            <p:ph type="title"/>
          </p:nvPr>
        </p:nvSpPr>
        <p:spPr>
          <a:xfrm>
            <a:off x="1056673" y="399328"/>
            <a:ext cx="7772400" cy="739775"/>
          </a:xfrm>
        </p:spPr>
        <p:txBody>
          <a:bodyPr/>
          <a:lstStyle/>
          <a:p>
            <a:pPr eaLnBrk="1" hangingPunct="1"/>
            <a:r>
              <a:rPr lang="fr-FR" altLang="fr-FR" sz="4000" b="1" dirty="0">
                <a:ea typeface="ＭＳ Ｐゴシック" panose="020B0600070205080204" pitchFamily="34" charset="-128"/>
              </a:rPr>
              <a:t>Tropisme cellulaire</a:t>
            </a:r>
          </a:p>
        </p:txBody>
      </p:sp>
      <p:sp>
        <p:nvSpPr>
          <p:cNvPr id="47107" name="Rectangle 3">
            <a:extLst>
              <a:ext uri="{FF2B5EF4-FFF2-40B4-BE49-F238E27FC236}">
                <a16:creationId xmlns:a16="http://schemas.microsoft.com/office/drawing/2014/main" id="{DC5167B7-F7EE-D940-85EF-A630F3295E11}"/>
              </a:ext>
            </a:extLst>
          </p:cNvPr>
          <p:cNvSpPr>
            <a:spLocks noGrp="1" noChangeArrowheads="1"/>
          </p:cNvSpPr>
          <p:nvPr>
            <p:ph type="body" idx="1"/>
          </p:nvPr>
        </p:nvSpPr>
        <p:spPr>
          <a:xfrm>
            <a:off x="1056673" y="1276109"/>
            <a:ext cx="9429990" cy="4648200"/>
          </a:xfrm>
        </p:spPr>
        <p:txBody>
          <a:bodyPr/>
          <a:lstStyle/>
          <a:p>
            <a:pPr eaLnBrk="1" hangingPunct="1">
              <a:lnSpc>
                <a:spcPct val="150000"/>
              </a:lnSpc>
            </a:pPr>
            <a:r>
              <a:rPr lang="fr-FR" altLang="fr-FR" b="1" dirty="0">
                <a:ea typeface="ＭＳ Ｐゴシック" panose="020B0600070205080204" pitchFamily="34" charset="-128"/>
              </a:rPr>
              <a:t>Virus strictement humain</a:t>
            </a:r>
          </a:p>
          <a:p>
            <a:pPr eaLnBrk="1" hangingPunct="1">
              <a:lnSpc>
                <a:spcPct val="150000"/>
              </a:lnSpc>
            </a:pPr>
            <a:r>
              <a:rPr lang="fr-FR" altLang="fr-FR" b="1" dirty="0" err="1">
                <a:ea typeface="ＭＳ Ｐゴシック" panose="020B0600070205080204" pitchFamily="34" charset="-128"/>
              </a:rPr>
              <a:t>Hépatotropisme</a:t>
            </a:r>
            <a:r>
              <a:rPr lang="fr-FR" altLang="fr-FR" dirty="0">
                <a:ea typeface="ＭＳ Ｐゴシック" panose="020B0600070205080204" pitchFamily="34" charset="-128"/>
              </a:rPr>
              <a:t>  </a:t>
            </a:r>
          </a:p>
          <a:p>
            <a:pPr eaLnBrk="1" hangingPunct="1">
              <a:lnSpc>
                <a:spcPct val="150000"/>
              </a:lnSpc>
              <a:buClr>
                <a:schemeClr val="accent2"/>
              </a:buClr>
            </a:pPr>
            <a:r>
              <a:rPr lang="fr-FR" altLang="fr-FR" b="1" dirty="0">
                <a:ea typeface="ＭＳ Ｐゴシック" panose="020B0600070205080204" pitchFamily="34" charset="-128"/>
              </a:rPr>
              <a:t>Autres organes </a:t>
            </a:r>
            <a:r>
              <a:rPr lang="fr-FR" altLang="fr-FR" dirty="0">
                <a:ea typeface="ＭＳ Ｐゴシック" panose="020B0600070205080204" pitchFamily="34" charset="-128"/>
              </a:rPr>
              <a:t>: </a:t>
            </a:r>
          </a:p>
          <a:p>
            <a:pPr lvl="1" eaLnBrk="1" hangingPunct="1">
              <a:lnSpc>
                <a:spcPct val="150000"/>
              </a:lnSpc>
              <a:buClr>
                <a:schemeClr val="accent2"/>
              </a:buClr>
            </a:pPr>
            <a:r>
              <a:rPr lang="fr-FR" altLang="fr-FR" sz="2800" dirty="0">
                <a:ea typeface="ＭＳ Ｐゴシック" panose="020B0600070205080204" pitchFamily="34" charset="-128"/>
              </a:rPr>
              <a:t>Cellules </a:t>
            </a:r>
            <a:r>
              <a:rPr lang="fr-FR" altLang="fr-FR" sz="2800" dirty="0" err="1">
                <a:ea typeface="ＭＳ Ｐゴシック" panose="020B0600070205080204" pitchFamily="34" charset="-128"/>
              </a:rPr>
              <a:t>mono-nucléées</a:t>
            </a:r>
            <a:r>
              <a:rPr lang="fr-FR" altLang="fr-FR" sz="2800" dirty="0">
                <a:ea typeface="ＭＳ Ｐゴシック" panose="020B0600070205080204" pitchFamily="34" charset="-128"/>
              </a:rPr>
              <a:t>, (sang, moelle osseuse) </a:t>
            </a:r>
          </a:p>
          <a:p>
            <a:pPr lvl="1" eaLnBrk="1" hangingPunct="1">
              <a:lnSpc>
                <a:spcPct val="150000"/>
              </a:lnSpc>
              <a:buClr>
                <a:schemeClr val="accent2"/>
              </a:buClr>
            </a:pPr>
            <a:r>
              <a:rPr lang="fr-FR" altLang="fr-FR" sz="2800" dirty="0">
                <a:ea typeface="ＭＳ Ｐゴシック" panose="020B0600070205080204" pitchFamily="34" charset="-128"/>
              </a:rPr>
              <a:t>Les lymphocytes : réservoir viral </a:t>
            </a:r>
            <a:r>
              <a:rPr lang="fr-FR" altLang="fr-FR" sz="2800" dirty="0" err="1">
                <a:ea typeface="ＭＳ Ｐゴシック" panose="020B0600070205080204" pitchFamily="34" charset="-128"/>
              </a:rPr>
              <a:t>extrahépatique</a:t>
            </a:r>
            <a:endParaRPr lang="fr-FR" altLang="fr-FR" sz="2800" dirty="0">
              <a:ea typeface="ＭＳ Ｐゴシック" panose="020B0600070205080204" pitchFamily="34" charset="-128"/>
            </a:endParaRPr>
          </a:p>
          <a:p>
            <a:pPr lvl="1" eaLnBrk="1" hangingPunct="1">
              <a:lnSpc>
                <a:spcPct val="150000"/>
              </a:lnSpc>
            </a:pPr>
            <a:endParaRPr lang="fr-FR" altLang="fr-FR" sz="2800" dirty="0">
              <a:ea typeface="ＭＳ Ｐゴシック" panose="020B0600070205080204" pitchFamily="34" charset="-128"/>
            </a:endParaRPr>
          </a:p>
        </p:txBody>
      </p:sp>
    </p:spTree>
    <p:extLst>
      <p:ext uri="{BB962C8B-B14F-4D97-AF65-F5344CB8AC3E}">
        <p14:creationId xmlns:p14="http://schemas.microsoft.com/office/powerpoint/2010/main" val="2325903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DD9A9C8-A4EA-914E-9781-4F8FF0E3E62A}"/>
              </a:ext>
            </a:extLst>
          </p:cNvPr>
          <p:cNvSpPr>
            <a:spLocks noGrp="1" noChangeArrowheads="1"/>
          </p:cNvSpPr>
          <p:nvPr>
            <p:ph type="title"/>
          </p:nvPr>
        </p:nvSpPr>
        <p:spPr>
          <a:xfrm>
            <a:off x="856527" y="316376"/>
            <a:ext cx="7772400" cy="676275"/>
          </a:xfrm>
        </p:spPr>
        <p:txBody>
          <a:bodyPr/>
          <a:lstStyle/>
          <a:p>
            <a:pPr eaLnBrk="1" hangingPunct="1"/>
            <a:r>
              <a:rPr lang="fr-FR" altLang="fr-FR" sz="4000" b="1" dirty="0">
                <a:ea typeface="ＭＳ Ｐゴシック" panose="020B0600070205080204" pitchFamily="34" charset="-128"/>
              </a:rPr>
              <a:t>Transmission du VHB</a:t>
            </a:r>
          </a:p>
        </p:txBody>
      </p:sp>
      <p:sp>
        <p:nvSpPr>
          <p:cNvPr id="45059" name="Rectangle 3">
            <a:extLst>
              <a:ext uri="{FF2B5EF4-FFF2-40B4-BE49-F238E27FC236}">
                <a16:creationId xmlns:a16="http://schemas.microsoft.com/office/drawing/2014/main" id="{B2735461-26CC-FA4D-8722-5C2EB0C0784D}"/>
              </a:ext>
            </a:extLst>
          </p:cNvPr>
          <p:cNvSpPr>
            <a:spLocks noGrp="1" noChangeArrowheads="1"/>
          </p:cNvSpPr>
          <p:nvPr>
            <p:ph type="body" idx="1"/>
          </p:nvPr>
        </p:nvSpPr>
        <p:spPr>
          <a:xfrm>
            <a:off x="497712" y="1111170"/>
            <a:ext cx="5879939" cy="5442031"/>
          </a:xfrm>
        </p:spPr>
        <p:txBody>
          <a:bodyPr>
            <a:normAutofit fontScale="85000" lnSpcReduction="10000"/>
          </a:bodyPr>
          <a:lstStyle/>
          <a:p>
            <a:pPr eaLnBrk="1" hangingPunct="1">
              <a:lnSpc>
                <a:spcPct val="150000"/>
              </a:lnSpc>
            </a:pPr>
            <a:r>
              <a:rPr lang="fr-FR" altLang="fr-FR" sz="3300" b="1" dirty="0">
                <a:ea typeface="ＭＳ Ｐゴシック" panose="020B0600070205080204" pitchFamily="34" charset="-128"/>
              </a:rPr>
              <a:t>Virus hautement infectieux</a:t>
            </a:r>
          </a:p>
          <a:p>
            <a:pPr eaLnBrk="1" hangingPunct="1">
              <a:lnSpc>
                <a:spcPct val="150000"/>
              </a:lnSpc>
            </a:pPr>
            <a:r>
              <a:rPr lang="fr-FR" altLang="fr-FR" b="1" dirty="0">
                <a:ea typeface="ＭＳ Ｐゴシック" panose="020B0600070205080204" pitchFamily="34" charset="-128"/>
              </a:rPr>
              <a:t>Contact étroit</a:t>
            </a:r>
          </a:p>
          <a:p>
            <a:pPr lvl="1" eaLnBrk="1" hangingPunct="1">
              <a:lnSpc>
                <a:spcPct val="150000"/>
              </a:lnSpc>
            </a:pPr>
            <a:r>
              <a:rPr lang="fr-FR" altLang="fr-FR" dirty="0">
                <a:ea typeface="ＭＳ Ｐゴシック" panose="020B0600070205080204" pitchFamily="34" charset="-128"/>
              </a:rPr>
              <a:t>transmission </a:t>
            </a:r>
            <a:r>
              <a:rPr lang="fr-FR" altLang="fr-FR" dirty="0" err="1">
                <a:ea typeface="ＭＳ Ｐゴシック" panose="020B0600070205080204" pitchFamily="34" charset="-128"/>
              </a:rPr>
              <a:t>intra-familiale</a:t>
            </a:r>
            <a:r>
              <a:rPr lang="fr-FR" altLang="fr-FR" dirty="0">
                <a:ea typeface="ＭＳ Ｐゴシック" panose="020B0600070205080204" pitchFamily="34" charset="-128"/>
              </a:rPr>
              <a:t> fréquente</a:t>
            </a:r>
          </a:p>
          <a:p>
            <a:pPr lvl="1" eaLnBrk="1" hangingPunct="1">
              <a:lnSpc>
                <a:spcPct val="150000"/>
              </a:lnSpc>
            </a:pPr>
            <a:r>
              <a:rPr lang="fr-FR" altLang="fr-FR" dirty="0">
                <a:ea typeface="ＭＳ Ｐゴシック" panose="020B0600070205080204" pitchFamily="34" charset="-128"/>
              </a:rPr>
              <a:t>transmission dans les collectivités (institutions pour malades mentaux et handicapés, prisons</a:t>
            </a:r>
          </a:p>
          <a:p>
            <a:pPr eaLnBrk="1" hangingPunct="1">
              <a:lnSpc>
                <a:spcPct val="150000"/>
              </a:lnSpc>
            </a:pPr>
            <a:r>
              <a:rPr lang="fr-FR" altLang="fr-FR" b="1" dirty="0">
                <a:ea typeface="ＭＳ Ｐゴシック" panose="020B0600070205080204" pitchFamily="34" charset="-128"/>
              </a:rPr>
              <a:t>Périnatale</a:t>
            </a:r>
          </a:p>
          <a:p>
            <a:pPr lvl="1" eaLnBrk="1" hangingPunct="1">
              <a:lnSpc>
                <a:spcPct val="150000"/>
              </a:lnSpc>
            </a:pPr>
            <a:r>
              <a:rPr lang="fr-FR" altLang="fr-FR" dirty="0">
                <a:ea typeface="ＭＳ Ｐゴシック" panose="020B0600070205080204" pitchFamily="34" charset="-128"/>
              </a:rPr>
              <a:t>sécrétions cervicales et vaginales à la naissance</a:t>
            </a:r>
          </a:p>
          <a:p>
            <a:pPr lvl="1" eaLnBrk="1" hangingPunct="1">
              <a:lnSpc>
                <a:spcPct val="150000"/>
              </a:lnSpc>
            </a:pPr>
            <a:r>
              <a:rPr lang="fr-FR" altLang="fr-FR" dirty="0">
                <a:ea typeface="ＭＳ Ｐゴシック" panose="020B0600070205080204" pitchFamily="34" charset="-128"/>
              </a:rPr>
              <a:t>lait maternel</a:t>
            </a:r>
          </a:p>
          <a:p>
            <a:pPr lvl="1" eaLnBrk="1" hangingPunct="1">
              <a:lnSpc>
                <a:spcPct val="150000"/>
              </a:lnSpc>
            </a:pPr>
            <a:r>
              <a:rPr lang="fr-FR" altLang="fr-FR" dirty="0">
                <a:ea typeface="ＭＳ Ｐゴシック" panose="020B0600070205080204" pitchFamily="34" charset="-128"/>
              </a:rPr>
              <a:t>salive</a:t>
            </a:r>
            <a:endParaRPr lang="fr-FR" altLang="fr-FR" sz="2000" dirty="0">
              <a:ea typeface="ＭＳ Ｐゴシック" panose="020B0600070205080204" pitchFamily="34" charset="-128"/>
            </a:endParaRPr>
          </a:p>
        </p:txBody>
      </p:sp>
      <p:sp>
        <p:nvSpPr>
          <p:cNvPr id="4" name="Rectangle 3">
            <a:extLst>
              <a:ext uri="{FF2B5EF4-FFF2-40B4-BE49-F238E27FC236}">
                <a16:creationId xmlns:a16="http://schemas.microsoft.com/office/drawing/2014/main" id="{AF708DA1-D43F-C349-A3BA-B18871937A16}"/>
              </a:ext>
            </a:extLst>
          </p:cNvPr>
          <p:cNvSpPr txBox="1">
            <a:spLocks noChangeArrowheads="1"/>
          </p:cNvSpPr>
          <p:nvPr/>
        </p:nvSpPr>
        <p:spPr>
          <a:xfrm>
            <a:off x="6927451" y="1239797"/>
            <a:ext cx="4959750" cy="51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FR" altLang="fr-FR" b="1" dirty="0">
                <a:ea typeface="ＭＳ Ｐゴシック" panose="020B0600070205080204" pitchFamily="34" charset="-128"/>
              </a:rPr>
              <a:t>Facteurs de risque</a:t>
            </a:r>
          </a:p>
          <a:p>
            <a:pPr lvl="1">
              <a:lnSpc>
                <a:spcPct val="120000"/>
              </a:lnSpc>
            </a:pPr>
            <a:r>
              <a:rPr lang="fr-FR" altLang="fr-FR" dirty="0">
                <a:ea typeface="ＭＳ Ｐゴシック" panose="020B0600070205080204" pitchFamily="34" charset="-128"/>
              </a:rPr>
              <a:t>hétérosexuels : (partenaires multiples surtout)</a:t>
            </a:r>
          </a:p>
          <a:p>
            <a:pPr lvl="1">
              <a:lnSpc>
                <a:spcPct val="120000"/>
              </a:lnSpc>
            </a:pPr>
            <a:r>
              <a:rPr lang="fr-FR" altLang="fr-FR" dirty="0">
                <a:ea typeface="ＭＳ Ｐゴシック" panose="020B0600070205080204" pitchFamily="34" charset="-128"/>
              </a:rPr>
              <a:t>Usage de drogues par voie injectable</a:t>
            </a:r>
          </a:p>
          <a:p>
            <a:pPr lvl="1">
              <a:lnSpc>
                <a:spcPct val="120000"/>
              </a:lnSpc>
            </a:pPr>
            <a:r>
              <a:rPr lang="fr-FR" altLang="fr-FR" dirty="0">
                <a:ea typeface="ＭＳ Ｐゴシック" panose="020B0600070205080204" pitchFamily="34" charset="-128"/>
              </a:rPr>
              <a:t>Homosexuels  </a:t>
            </a:r>
          </a:p>
          <a:p>
            <a:pPr lvl="1">
              <a:lnSpc>
                <a:spcPct val="120000"/>
              </a:lnSpc>
            </a:pPr>
            <a:r>
              <a:rPr lang="fr-FR" altLang="fr-FR" dirty="0">
                <a:ea typeface="ＭＳ Ｐゴシック" panose="020B0600070205080204" pitchFamily="34" charset="-128"/>
              </a:rPr>
              <a:t>Personnel soignant</a:t>
            </a:r>
            <a:r>
              <a:rPr lang="fr-FR" altLang="fr-FR" sz="2000" dirty="0">
                <a:ea typeface="ＭＳ Ｐゴシック" panose="020B0600070205080204" pitchFamily="34" charset="-128"/>
              </a:rPr>
              <a:t> </a:t>
            </a:r>
          </a:p>
          <a:p>
            <a:pPr lvl="1">
              <a:lnSpc>
                <a:spcPct val="120000"/>
              </a:lnSpc>
            </a:pPr>
            <a:r>
              <a:rPr lang="fr-FR" altLang="fr-FR" dirty="0">
                <a:ea typeface="ＭＳ Ｐゴシック" panose="020B0600070205080204" pitchFamily="34" charset="-128"/>
              </a:rPr>
              <a:t>Promiscuité</a:t>
            </a:r>
          </a:p>
        </p:txBody>
      </p:sp>
    </p:spTree>
    <p:extLst>
      <p:ext uri="{BB962C8B-B14F-4D97-AF65-F5344CB8AC3E}">
        <p14:creationId xmlns:p14="http://schemas.microsoft.com/office/powerpoint/2010/main" val="783420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7">
            <a:extLst>
              <a:ext uri="{FF2B5EF4-FFF2-40B4-BE49-F238E27FC236}">
                <a16:creationId xmlns:a16="http://schemas.microsoft.com/office/drawing/2014/main" id="{973F14E8-FA67-B14E-BA3C-E1CC2A400CF6}"/>
              </a:ext>
            </a:extLst>
          </p:cNvPr>
          <p:cNvSpPr txBox="1">
            <a:spLocks noChangeArrowheads="1"/>
          </p:cNvSpPr>
          <p:nvPr/>
        </p:nvSpPr>
        <p:spPr bwMode="auto">
          <a:xfrm>
            <a:off x="1336675" y="60326"/>
            <a:ext cx="93726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93" tIns="9447" rIns="18893" bIns="9447">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GB" altLang="fr-FR" sz="800" b="1">
                <a:solidFill>
                  <a:srgbClr val="0E207F"/>
                </a:solidFill>
              </a:rPr>
              <a:t>										</a:t>
            </a:r>
            <a:endParaRPr lang="en-GB" altLang="fr-FR" sz="1200" b="1">
              <a:solidFill>
                <a:srgbClr val="0E207F"/>
              </a:solidFill>
            </a:endParaRPr>
          </a:p>
        </p:txBody>
      </p:sp>
      <p:sp>
        <p:nvSpPr>
          <p:cNvPr id="45058" name="Line 1144">
            <a:extLst>
              <a:ext uri="{FF2B5EF4-FFF2-40B4-BE49-F238E27FC236}">
                <a16:creationId xmlns:a16="http://schemas.microsoft.com/office/drawing/2014/main" id="{2F3143FB-8745-6A41-BC5F-DC534E6F29A7}"/>
              </a:ext>
            </a:extLst>
          </p:cNvPr>
          <p:cNvSpPr>
            <a:spLocks noChangeShapeType="1"/>
          </p:cNvSpPr>
          <p:nvPr/>
        </p:nvSpPr>
        <p:spPr bwMode="auto">
          <a:xfrm flipV="1">
            <a:off x="6019800" y="5872163"/>
            <a:ext cx="0" cy="12541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lIns="18910" tIns="9455" rIns="18910" bIns="9455"/>
          <a:lstStyle/>
          <a:p>
            <a:endParaRPr lang="fr-FR"/>
          </a:p>
        </p:txBody>
      </p:sp>
      <p:sp>
        <p:nvSpPr>
          <p:cNvPr id="45059" name="Line 1145">
            <a:extLst>
              <a:ext uri="{FF2B5EF4-FFF2-40B4-BE49-F238E27FC236}">
                <a16:creationId xmlns:a16="http://schemas.microsoft.com/office/drawing/2014/main" id="{CDD62CF7-75A1-E343-A6F4-9DED2C121ACC}"/>
              </a:ext>
            </a:extLst>
          </p:cNvPr>
          <p:cNvSpPr>
            <a:spLocks noChangeShapeType="1"/>
          </p:cNvSpPr>
          <p:nvPr/>
        </p:nvSpPr>
        <p:spPr bwMode="auto">
          <a:xfrm flipV="1">
            <a:off x="6910388" y="5910263"/>
            <a:ext cx="0" cy="12541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lIns="18910" tIns="9455" rIns="18910" bIns="9455"/>
          <a:lstStyle/>
          <a:p>
            <a:endParaRPr lang="fr-FR"/>
          </a:p>
        </p:txBody>
      </p:sp>
      <p:sp>
        <p:nvSpPr>
          <p:cNvPr id="45060" name="TextBox 2">
            <a:extLst>
              <a:ext uri="{FF2B5EF4-FFF2-40B4-BE49-F238E27FC236}">
                <a16:creationId xmlns:a16="http://schemas.microsoft.com/office/drawing/2014/main" id="{66663144-EF04-9B4C-B01B-7E9AFD5E7E14}"/>
              </a:ext>
            </a:extLst>
          </p:cNvPr>
          <p:cNvSpPr txBox="1">
            <a:spLocks noChangeArrowheads="1"/>
          </p:cNvSpPr>
          <p:nvPr/>
        </p:nvSpPr>
        <p:spPr bwMode="auto">
          <a:xfrm>
            <a:off x="1080275" y="561579"/>
            <a:ext cx="6753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fr-FR" sz="3200" b="1" dirty="0"/>
              <a:t>UNE TRANSMISSION PRÉCOCE AU SUD</a:t>
            </a:r>
          </a:p>
        </p:txBody>
      </p:sp>
      <p:graphicFrame>
        <p:nvGraphicFramePr>
          <p:cNvPr id="10" name="コンテンツ プレースホルダ 3">
            <a:extLst>
              <a:ext uri="{FF2B5EF4-FFF2-40B4-BE49-F238E27FC236}">
                <a16:creationId xmlns:a16="http://schemas.microsoft.com/office/drawing/2014/main" id="{10CFBE0A-0F0F-994C-BD9A-0916069B6283}"/>
              </a:ext>
            </a:extLst>
          </p:cNvPr>
          <p:cNvGraphicFramePr>
            <a:graphicFrameLocks noGrp="1"/>
          </p:cNvGraphicFramePr>
          <p:nvPr>
            <p:extLst>
              <p:ext uri="{D42A27DB-BD31-4B8C-83A1-F6EECF244321}">
                <p14:modId xmlns:p14="http://schemas.microsoft.com/office/powerpoint/2010/main" val="3656927455"/>
              </p:ext>
            </p:extLst>
          </p:nvPr>
        </p:nvGraphicFramePr>
        <p:xfrm>
          <a:off x="1301751" y="1342663"/>
          <a:ext cx="9173338" cy="4630306"/>
        </p:xfrm>
        <a:graphic>
          <a:graphicData uri="http://schemas.openxmlformats.org/drawingml/2006/table">
            <a:tbl>
              <a:tblPr/>
              <a:tblGrid>
                <a:gridCol w="1835022">
                  <a:extLst>
                    <a:ext uri="{9D8B030D-6E8A-4147-A177-3AD203B41FA5}">
                      <a16:colId xmlns:a16="http://schemas.microsoft.com/office/drawing/2014/main" val="3248571007"/>
                    </a:ext>
                  </a:extLst>
                </a:gridCol>
                <a:gridCol w="1835021">
                  <a:extLst>
                    <a:ext uri="{9D8B030D-6E8A-4147-A177-3AD203B41FA5}">
                      <a16:colId xmlns:a16="http://schemas.microsoft.com/office/drawing/2014/main" val="264723571"/>
                    </a:ext>
                  </a:extLst>
                </a:gridCol>
                <a:gridCol w="1833252">
                  <a:extLst>
                    <a:ext uri="{9D8B030D-6E8A-4147-A177-3AD203B41FA5}">
                      <a16:colId xmlns:a16="http://schemas.microsoft.com/office/drawing/2014/main" val="3321008671"/>
                    </a:ext>
                  </a:extLst>
                </a:gridCol>
                <a:gridCol w="1835022">
                  <a:extLst>
                    <a:ext uri="{9D8B030D-6E8A-4147-A177-3AD203B41FA5}">
                      <a16:colId xmlns:a16="http://schemas.microsoft.com/office/drawing/2014/main" val="139936155"/>
                    </a:ext>
                  </a:extLst>
                </a:gridCol>
                <a:gridCol w="1835021">
                  <a:extLst>
                    <a:ext uri="{9D8B030D-6E8A-4147-A177-3AD203B41FA5}">
                      <a16:colId xmlns:a16="http://schemas.microsoft.com/office/drawing/2014/main" val="4289708348"/>
                    </a:ext>
                  </a:extLst>
                </a:gridCol>
              </a:tblGrid>
              <a:tr h="1699612">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34" charset="-128"/>
                        </a:rPr>
                        <a:t>Prévalence</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34" charset="-128"/>
                        </a:rPr>
                        <a:t> de</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34" charset="-128"/>
                        </a:rPr>
                        <a:t>l’infection</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34" charset="-128"/>
                        </a:rPr>
                        <a:t> </a:t>
                      </a:r>
                      <a:r>
                        <a:rPr kumimoji="1" lang="en-US" altLang="ja-JP" sz="1800" b="1"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34" charset="-128"/>
                        </a:rPr>
                        <a:t>chronique</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34" charset="-128"/>
                        </a:rPr>
                        <a:t> par le VHB</a:t>
                      </a:r>
                      <a:endPar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Régions</a:t>
                      </a:r>
                      <a:endPar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Transmission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Perinatale</a:t>
                      </a:r>
                      <a:endPar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Transmission horizontale dans l’enfance</a:t>
                      </a:r>
                      <a:endPar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Transmission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à l’âge adulte</a:t>
                      </a:r>
                      <a:endPar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9800731"/>
                  </a:ext>
                </a:extLst>
              </a:tr>
              <a:tr h="976898">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Elevée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Chine, Asie du Sud-Est</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40%</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60%</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34" charset="-128"/>
                        </a:rPr>
                        <a:t>rare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extLst>
                  <a:ext uri="{0D108BD9-81ED-4DB2-BD59-A6C34878D82A}">
                    <a16:rowId xmlns:a16="http://schemas.microsoft.com/office/drawing/2014/main" val="2525776960"/>
                  </a:ext>
                </a:extLst>
              </a:tr>
              <a:tr h="976898">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34" charset="-128"/>
                        </a:rPr>
                        <a:t>Elevée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Afrique</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Sub-Saharienne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34" charset="-128"/>
                        </a:rPr>
                        <a:t>10%</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34" charset="-128"/>
                        </a:rPr>
                        <a:t>90%</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rare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98450562"/>
                  </a:ext>
                </a:extLst>
              </a:tr>
              <a:tr h="976898">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Faible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Europe del’Ouest, USA</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rare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rPr>
                        <a:t>rare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eaLnBrk="0" hangingPunct="0">
                        <a:spcBef>
                          <a:spcPct val="20000"/>
                        </a:spcBef>
                        <a:buFont typeface="Arial" panose="020B0604020202020204" pitchFamily="34" charset="0"/>
                        <a:defRPr sz="2800" b="1">
                          <a:solidFill>
                            <a:srgbClr val="0000F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b="1">
                          <a:solidFill>
                            <a:srgbClr val="0000F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b="1">
                          <a:solidFill>
                            <a:srgbClr val="0000F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b="1">
                          <a:solidFill>
                            <a:srgbClr val="0000FF"/>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34" charset="-128"/>
                        </a:rPr>
                        <a:t>fréquente</a:t>
                      </a:r>
                      <a:endPar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T="45729" marB="4572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extLst>
                  <a:ext uri="{0D108BD9-81ED-4DB2-BD59-A6C34878D82A}">
                    <a16:rowId xmlns:a16="http://schemas.microsoft.com/office/drawing/2014/main" val="3476720403"/>
                  </a:ext>
                </a:extLst>
              </a:tr>
            </a:tbl>
          </a:graphicData>
        </a:graphic>
      </p:graphicFrame>
      <p:sp>
        <p:nvSpPr>
          <p:cNvPr id="45085" name="TextBox 1">
            <a:extLst>
              <a:ext uri="{FF2B5EF4-FFF2-40B4-BE49-F238E27FC236}">
                <a16:creationId xmlns:a16="http://schemas.microsoft.com/office/drawing/2014/main" id="{2451F6B8-2B5B-2B4B-B33C-17B633413AB2}"/>
              </a:ext>
            </a:extLst>
          </p:cNvPr>
          <p:cNvSpPr txBox="1">
            <a:spLocks noChangeArrowheads="1"/>
          </p:cNvSpPr>
          <p:nvPr/>
        </p:nvSpPr>
        <p:spPr bwMode="auto">
          <a:xfrm>
            <a:off x="7833500" y="6159620"/>
            <a:ext cx="3119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fr-FR" sz="1600" i="1" dirty="0"/>
              <a:t>Edmunds WJ, Epidemiol </a:t>
            </a:r>
            <a:r>
              <a:rPr lang="en-US" altLang="fr-FR" sz="1600" i="1" dirty="0" err="1"/>
              <a:t>Infec</a:t>
            </a:r>
            <a:r>
              <a:rPr lang="en-US" altLang="fr-FR" sz="1600" i="1" dirty="0"/>
              <a:t> 1996</a:t>
            </a:r>
          </a:p>
          <a:p>
            <a:pPr eaLnBrk="1" hangingPunct="1"/>
            <a:r>
              <a:rPr lang="en-US" altLang="fr-FR" sz="1600" i="1" dirty="0"/>
              <a:t>Howell, J   J Viral Hep 2014</a:t>
            </a:r>
          </a:p>
        </p:txBody>
      </p:sp>
      <p:sp>
        <p:nvSpPr>
          <p:cNvPr id="2" name="Rectangle à coins arrondis 1">
            <a:extLst>
              <a:ext uri="{FF2B5EF4-FFF2-40B4-BE49-F238E27FC236}">
                <a16:creationId xmlns:a16="http://schemas.microsoft.com/office/drawing/2014/main" id="{7BB8ED13-D1C2-B84C-84CA-29FDB1E2ECCD}"/>
              </a:ext>
            </a:extLst>
          </p:cNvPr>
          <p:cNvSpPr/>
          <p:nvPr/>
        </p:nvSpPr>
        <p:spPr>
          <a:xfrm>
            <a:off x="1504709" y="4062714"/>
            <a:ext cx="8715737" cy="86528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575268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a:extLst>
              <a:ext uri="{FF2B5EF4-FFF2-40B4-BE49-F238E27FC236}">
                <a16:creationId xmlns:a16="http://schemas.microsoft.com/office/drawing/2014/main" id="{84A3C4F0-C14F-8A47-AD4D-EB29837A311B}"/>
              </a:ext>
            </a:extLst>
          </p:cNvPr>
          <p:cNvSpPr>
            <a:spLocks noGrp="1"/>
          </p:cNvSpPr>
          <p:nvPr>
            <p:ph type="title"/>
          </p:nvPr>
        </p:nvSpPr>
        <p:spPr>
          <a:xfrm>
            <a:off x="838200" y="365125"/>
            <a:ext cx="10515600" cy="844697"/>
          </a:xfrm>
        </p:spPr>
        <p:txBody>
          <a:bodyPr>
            <a:normAutofit fontScale="90000"/>
          </a:bodyPr>
          <a:lstStyle/>
          <a:p>
            <a:r>
              <a:rPr lang="fr-FR" altLang="fr-FR" b="1" dirty="0">
                <a:ea typeface="ＭＳ Ｐゴシック" panose="020B0600070205080204" pitchFamily="34" charset="-128"/>
              </a:rPr>
              <a:t>Virus et cancer: </a:t>
            </a:r>
            <a:r>
              <a:rPr lang="fr-FR" altLang="fr-FR" dirty="0">
                <a:ea typeface="ＭＳ Ｐゴシック" panose="020B0600070205080204" pitchFamily="34" charset="-128"/>
              </a:rPr>
              <a:t>une longue histoire plus d</a:t>
            </a:r>
            <a:r>
              <a:rPr lang="fr-FR" altLang="en-US" dirty="0">
                <a:ea typeface="ＭＳ Ｐゴシック" panose="020B0600070205080204" pitchFamily="34" charset="-128"/>
              </a:rPr>
              <a:t>’</a:t>
            </a:r>
            <a:r>
              <a:rPr lang="fr-FR" altLang="fr-FR" dirty="0">
                <a:ea typeface="ＭＳ Ｐゴシック" panose="020B0600070205080204" pitchFamily="34" charset="-128"/>
              </a:rPr>
              <a:t>1 siècle </a:t>
            </a:r>
            <a:endParaRPr lang="fr-FR" altLang="fr-FR" b="1" dirty="0">
              <a:ea typeface="ＭＳ Ｐゴシック" panose="020B0600070205080204" pitchFamily="34" charset="-128"/>
            </a:endParaRPr>
          </a:p>
        </p:txBody>
      </p:sp>
      <p:pic>
        <p:nvPicPr>
          <p:cNvPr id="6" name="Image 5">
            <a:extLst>
              <a:ext uri="{FF2B5EF4-FFF2-40B4-BE49-F238E27FC236}">
                <a16:creationId xmlns:a16="http://schemas.microsoft.com/office/drawing/2014/main" id="{7DB308CD-299E-9D4F-86FC-5D9210704477}"/>
              </a:ext>
            </a:extLst>
          </p:cNvPr>
          <p:cNvPicPr>
            <a:picLocks noChangeAspect="1"/>
          </p:cNvPicPr>
          <p:nvPr/>
        </p:nvPicPr>
        <p:blipFill>
          <a:blip r:embed="rId2"/>
          <a:stretch>
            <a:fillRect/>
          </a:stretch>
        </p:blipFill>
        <p:spPr>
          <a:xfrm>
            <a:off x="1447800" y="1397651"/>
            <a:ext cx="8591550" cy="5114273"/>
          </a:xfrm>
          <a:prstGeom prst="rect">
            <a:avLst/>
          </a:prstGeom>
        </p:spPr>
      </p:pic>
    </p:spTree>
    <p:extLst>
      <p:ext uri="{BB962C8B-B14F-4D97-AF65-F5344CB8AC3E}">
        <p14:creationId xmlns:p14="http://schemas.microsoft.com/office/powerpoint/2010/main" val="4160519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E155871-08CA-6C4F-88D0-C1FBCACCD700}"/>
              </a:ext>
            </a:extLst>
          </p:cNvPr>
          <p:cNvSpPr>
            <a:spLocks noGrp="1" noChangeArrowheads="1"/>
          </p:cNvSpPr>
          <p:nvPr>
            <p:ph type="title"/>
          </p:nvPr>
        </p:nvSpPr>
        <p:spPr>
          <a:xfrm>
            <a:off x="838200" y="365125"/>
            <a:ext cx="10515600" cy="884941"/>
          </a:xfrm>
        </p:spPr>
        <p:txBody>
          <a:bodyPr/>
          <a:lstStyle/>
          <a:p>
            <a:pPr eaLnBrk="1" hangingPunct="1"/>
            <a:r>
              <a:rPr lang="fr-FR" altLang="fr-FR" b="1" dirty="0">
                <a:ea typeface="ＭＳ Ｐゴシック" panose="020B0600070205080204" pitchFamily="34" charset="-128"/>
              </a:rPr>
              <a:t>Histoire naturelle</a:t>
            </a:r>
          </a:p>
        </p:txBody>
      </p:sp>
      <p:pic>
        <p:nvPicPr>
          <p:cNvPr id="48131" name="Picture 3" descr="VHB6">
            <a:extLst>
              <a:ext uri="{FF2B5EF4-FFF2-40B4-BE49-F238E27FC236}">
                <a16:creationId xmlns:a16="http://schemas.microsoft.com/office/drawing/2014/main" id="{92E49308-7790-F74B-8C5D-AC1722685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4" t="-2798" r="-1924" b="-2798"/>
          <a:stretch>
            <a:fillRect/>
          </a:stretch>
        </p:blipFill>
        <p:spPr bwMode="auto">
          <a:xfrm>
            <a:off x="1458410" y="1203767"/>
            <a:ext cx="8437944" cy="5430436"/>
          </a:xfrm>
          <a:prstGeom prst="rect">
            <a:avLst/>
          </a:prstGeom>
          <a:noFill/>
          <a:ln w="2857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607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re 1">
            <a:extLst>
              <a:ext uri="{FF2B5EF4-FFF2-40B4-BE49-F238E27FC236}">
                <a16:creationId xmlns:a16="http://schemas.microsoft.com/office/drawing/2014/main" id="{ECEF926E-04BF-5440-9608-C3B39906A845}"/>
              </a:ext>
            </a:extLst>
          </p:cNvPr>
          <p:cNvSpPr>
            <a:spLocks noGrp="1"/>
          </p:cNvSpPr>
          <p:nvPr>
            <p:ph type="title"/>
          </p:nvPr>
        </p:nvSpPr>
        <p:spPr>
          <a:xfrm>
            <a:off x="838200" y="365126"/>
            <a:ext cx="10515600" cy="1073150"/>
          </a:xfrm>
        </p:spPr>
        <p:txBody>
          <a:bodyPr/>
          <a:lstStyle/>
          <a:p>
            <a:r>
              <a:rPr lang="fr-FR" altLang="fr-FR" b="1" dirty="0">
                <a:ea typeface="ＭＳ Ｐゴシック" panose="020B0600070205080204" pitchFamily="34" charset="-128"/>
              </a:rPr>
              <a:t>Hépatite Chronique : le Problème</a:t>
            </a:r>
          </a:p>
        </p:txBody>
      </p:sp>
      <p:sp>
        <p:nvSpPr>
          <p:cNvPr id="4" name="Flèche vers la droite 3">
            <a:extLst>
              <a:ext uri="{FF2B5EF4-FFF2-40B4-BE49-F238E27FC236}">
                <a16:creationId xmlns:a16="http://schemas.microsoft.com/office/drawing/2014/main" id="{0E56D61E-448B-5148-8FE9-EEC466555295}"/>
              </a:ext>
            </a:extLst>
          </p:cNvPr>
          <p:cNvSpPr>
            <a:spLocks noChangeArrowheads="1"/>
          </p:cNvSpPr>
          <p:nvPr/>
        </p:nvSpPr>
        <p:spPr bwMode="auto">
          <a:xfrm>
            <a:off x="1981201" y="2220913"/>
            <a:ext cx="8031163" cy="3105150"/>
          </a:xfrm>
          <a:prstGeom prst="rightArrow">
            <a:avLst>
              <a:gd name="adj1" fmla="val 50000"/>
              <a:gd name="adj2" fmla="val 50004"/>
            </a:avLst>
          </a:prstGeom>
          <a:solidFill>
            <a:srgbClr val="DBECF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fr-FR">
              <a:solidFill>
                <a:schemeClr val="lt1"/>
              </a:solidFill>
              <a:latin typeface="Calibri"/>
              <a:cs typeface="Calibri"/>
            </a:endParaRPr>
          </a:p>
        </p:txBody>
      </p:sp>
      <p:sp>
        <p:nvSpPr>
          <p:cNvPr id="5" name="Rectangle à coins arrondis 4">
            <a:extLst>
              <a:ext uri="{FF2B5EF4-FFF2-40B4-BE49-F238E27FC236}">
                <a16:creationId xmlns:a16="http://schemas.microsoft.com/office/drawing/2014/main" id="{EA6F1736-C820-1940-80C5-3C5D776DBF3F}"/>
              </a:ext>
            </a:extLst>
          </p:cNvPr>
          <p:cNvSpPr>
            <a:spLocks noChangeArrowheads="1"/>
          </p:cNvSpPr>
          <p:nvPr/>
        </p:nvSpPr>
        <p:spPr bwMode="auto">
          <a:xfrm>
            <a:off x="1981201" y="2768600"/>
            <a:ext cx="1662113" cy="958850"/>
          </a:xfrm>
          <a:prstGeom prst="roundRect">
            <a:avLst>
              <a:gd name="adj" fmla="val 16667"/>
            </a:avLst>
          </a:prstGeom>
          <a:gradFill rotWithShape="1">
            <a:gsLst>
              <a:gs pos="0">
                <a:srgbClr val="E6B9B8"/>
              </a:gs>
              <a:gs pos="100000">
                <a:srgbClr val="3366FF"/>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altLang="fr-FR" sz="1800">
                <a:solidFill>
                  <a:srgbClr val="FFFFFF"/>
                </a:solidFill>
              </a:rPr>
              <a:t>Hépatite Chronique</a:t>
            </a:r>
          </a:p>
        </p:txBody>
      </p:sp>
      <p:sp>
        <p:nvSpPr>
          <p:cNvPr id="6" name="Rectangle à coins arrondis 5">
            <a:extLst>
              <a:ext uri="{FF2B5EF4-FFF2-40B4-BE49-F238E27FC236}">
                <a16:creationId xmlns:a16="http://schemas.microsoft.com/office/drawing/2014/main" id="{99146405-69CB-1E4F-BE8E-01F675EDEFE1}"/>
              </a:ext>
            </a:extLst>
          </p:cNvPr>
          <p:cNvSpPr>
            <a:spLocks noChangeArrowheads="1"/>
          </p:cNvSpPr>
          <p:nvPr/>
        </p:nvSpPr>
        <p:spPr bwMode="auto">
          <a:xfrm>
            <a:off x="4024313" y="2768600"/>
            <a:ext cx="1663700" cy="958850"/>
          </a:xfrm>
          <a:prstGeom prst="roundRect">
            <a:avLst>
              <a:gd name="adj" fmla="val 16667"/>
            </a:avLst>
          </a:prstGeom>
          <a:gradFill rotWithShape="1">
            <a:gsLst>
              <a:gs pos="0">
                <a:srgbClr val="FFFFFF"/>
              </a:gs>
              <a:gs pos="100000">
                <a:srgbClr val="008000"/>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fr-FR" dirty="0">
                <a:solidFill>
                  <a:schemeClr val="lt1"/>
                </a:solidFill>
                <a:latin typeface="Calibri"/>
                <a:cs typeface="Calibri"/>
              </a:rPr>
              <a:t>Cirrhose</a:t>
            </a:r>
          </a:p>
        </p:txBody>
      </p:sp>
      <p:sp>
        <p:nvSpPr>
          <p:cNvPr id="7" name="Rectangle à coins arrondis 6">
            <a:extLst>
              <a:ext uri="{FF2B5EF4-FFF2-40B4-BE49-F238E27FC236}">
                <a16:creationId xmlns:a16="http://schemas.microsoft.com/office/drawing/2014/main" id="{0A5A67AE-4FF9-2544-A555-AA171AFBED25}"/>
              </a:ext>
            </a:extLst>
          </p:cNvPr>
          <p:cNvSpPr>
            <a:spLocks noChangeArrowheads="1"/>
          </p:cNvSpPr>
          <p:nvPr/>
        </p:nvSpPr>
        <p:spPr bwMode="auto">
          <a:xfrm>
            <a:off x="6145213" y="2768600"/>
            <a:ext cx="1662112" cy="958850"/>
          </a:xfrm>
          <a:prstGeom prst="roundRect">
            <a:avLst>
              <a:gd name="adj" fmla="val 16667"/>
            </a:avLst>
          </a:prstGeom>
          <a:gradFill rotWithShape="1">
            <a:gsLst>
              <a:gs pos="0">
                <a:srgbClr val="FFFFFF"/>
              </a:gs>
              <a:gs pos="100000">
                <a:schemeClr val="tx1"/>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fr-FR" altLang="fr-FR" sz="1800">
                <a:solidFill>
                  <a:srgbClr val="FFFFFF"/>
                </a:solidFill>
              </a:rPr>
              <a:t>Evènements</a:t>
            </a:r>
          </a:p>
        </p:txBody>
      </p:sp>
      <p:sp>
        <p:nvSpPr>
          <p:cNvPr id="8" name="Rectangle à coins arrondis 7">
            <a:extLst>
              <a:ext uri="{FF2B5EF4-FFF2-40B4-BE49-F238E27FC236}">
                <a16:creationId xmlns:a16="http://schemas.microsoft.com/office/drawing/2014/main" id="{B5F8FEAB-7570-FD49-B77D-BBE72DA0EA8D}"/>
              </a:ext>
            </a:extLst>
          </p:cNvPr>
          <p:cNvSpPr>
            <a:spLocks noChangeArrowheads="1"/>
          </p:cNvSpPr>
          <p:nvPr/>
        </p:nvSpPr>
        <p:spPr bwMode="auto">
          <a:xfrm>
            <a:off x="8237538" y="2768600"/>
            <a:ext cx="1662112" cy="958850"/>
          </a:xfrm>
          <a:prstGeom prst="roundRect">
            <a:avLst>
              <a:gd name="adj" fmla="val 16667"/>
            </a:avLst>
          </a:prstGeom>
          <a:gradFill rotWithShape="1">
            <a:gsLst>
              <a:gs pos="0">
                <a:srgbClr val="FFFFFF"/>
              </a:gs>
              <a:gs pos="100000">
                <a:srgbClr val="FF0000"/>
              </a:gs>
            </a:gsLst>
            <a:lin ang="5400000"/>
          </a:gra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a:defRPr/>
            </a:pPr>
            <a:r>
              <a:rPr lang="fr-FR" dirty="0">
                <a:solidFill>
                  <a:schemeClr val="lt1"/>
                </a:solidFill>
                <a:latin typeface="Calibri"/>
                <a:cs typeface="Calibri"/>
              </a:rPr>
              <a:t>Cancer</a:t>
            </a:r>
          </a:p>
        </p:txBody>
      </p:sp>
      <p:sp>
        <p:nvSpPr>
          <p:cNvPr id="50183" name="Rectangle 9">
            <a:extLst>
              <a:ext uri="{FF2B5EF4-FFF2-40B4-BE49-F238E27FC236}">
                <a16:creationId xmlns:a16="http://schemas.microsoft.com/office/drawing/2014/main" id="{0BB40C6D-2152-F946-BF3B-6CA84ACC900E}"/>
              </a:ext>
            </a:extLst>
          </p:cNvPr>
          <p:cNvSpPr>
            <a:spLocks noChangeArrowheads="1"/>
          </p:cNvSpPr>
          <p:nvPr/>
        </p:nvSpPr>
        <p:spPr bwMode="auto">
          <a:xfrm>
            <a:off x="1981201" y="5972175"/>
            <a:ext cx="42529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fr-FR" altLang="fr-FR" sz="1000">
                <a:latin typeface="Tahoma" panose="020B0604030504040204" pitchFamily="34" charset="0"/>
              </a:rPr>
              <a:t>Hajarizadeh et al., Nat Rev Gastroenterol Hepatol 2013;10(9):553-62</a:t>
            </a:r>
            <a:r>
              <a:rPr lang="en-US" altLang="fr-FR" sz="1000">
                <a:latin typeface="Tahoma" panose="020B0604030504040204" pitchFamily="34" charset="0"/>
              </a:rPr>
              <a:t>. </a:t>
            </a:r>
          </a:p>
        </p:txBody>
      </p:sp>
      <p:sp>
        <p:nvSpPr>
          <p:cNvPr id="50184" name="ZoneTexte 11">
            <a:extLst>
              <a:ext uri="{FF2B5EF4-FFF2-40B4-BE49-F238E27FC236}">
                <a16:creationId xmlns:a16="http://schemas.microsoft.com/office/drawing/2014/main" id="{94DD12BC-71B4-6A46-B979-A6DEF5BBA6A0}"/>
              </a:ext>
            </a:extLst>
          </p:cNvPr>
          <p:cNvSpPr txBox="1">
            <a:spLocks noChangeArrowheads="1"/>
          </p:cNvSpPr>
          <p:nvPr/>
        </p:nvSpPr>
        <p:spPr bwMode="auto">
          <a:xfrm>
            <a:off x="1524000" y="4972051"/>
            <a:ext cx="803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 typeface="Lucida Grande" panose="020B0600040502020204" pitchFamily="34" charset="0"/>
              <a:buChar char="-"/>
            </a:pPr>
            <a:r>
              <a:rPr lang="fr-FR" altLang="fr-FR" sz="2000" b="1"/>
              <a:t> 25% des sujets AgHBs-positif développeront une cirrhose ou un CHC</a:t>
            </a:r>
          </a:p>
          <a:p>
            <a:pPr eaLnBrk="1" hangingPunct="1">
              <a:buFont typeface="Lucida Grande" panose="020B0600040502020204" pitchFamily="34" charset="0"/>
              <a:buChar char="-"/>
            </a:pPr>
            <a:r>
              <a:rPr lang="fr-FR" altLang="fr-FR" sz="2000" b="1"/>
              <a:t> 16% des sujets VHC-positif développeront une cirrhose et 1-3% un CHC</a:t>
            </a:r>
          </a:p>
        </p:txBody>
      </p:sp>
      <p:sp>
        <p:nvSpPr>
          <p:cNvPr id="50185" name="ZoneTexte 1">
            <a:extLst>
              <a:ext uri="{FF2B5EF4-FFF2-40B4-BE49-F238E27FC236}">
                <a16:creationId xmlns:a16="http://schemas.microsoft.com/office/drawing/2014/main" id="{AF8D7024-DB2C-A14C-A8EA-DFEE5949A51C}"/>
              </a:ext>
            </a:extLst>
          </p:cNvPr>
          <p:cNvSpPr txBox="1">
            <a:spLocks noChangeArrowheads="1"/>
          </p:cNvSpPr>
          <p:nvPr/>
        </p:nvSpPr>
        <p:spPr bwMode="auto">
          <a:xfrm>
            <a:off x="6883400" y="6108701"/>
            <a:ext cx="301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fr-FR" altLang="fr-FR" b="1"/>
              <a:t>=</a:t>
            </a:r>
            <a:r>
              <a:rPr lang="fr-FR" altLang="fr-FR" b="1">
                <a:sym typeface="Wingdings" pitchFamily="2" charset="2"/>
              </a:rPr>
              <a:t></a:t>
            </a:r>
            <a:r>
              <a:rPr lang="fr-FR" altLang="fr-FR" b="1"/>
              <a:t>Dépistage précoce</a:t>
            </a:r>
          </a:p>
        </p:txBody>
      </p:sp>
    </p:spTree>
    <p:extLst>
      <p:ext uri="{BB962C8B-B14F-4D97-AF65-F5344CB8AC3E}">
        <p14:creationId xmlns:p14="http://schemas.microsoft.com/office/powerpoint/2010/main" val="1881827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4124E-0DDE-6A40-9549-CBEEC78A9351}"/>
              </a:ext>
            </a:extLst>
          </p:cNvPr>
          <p:cNvSpPr/>
          <p:nvPr/>
        </p:nvSpPr>
        <p:spPr>
          <a:xfrm>
            <a:off x="3309939" y="1714501"/>
            <a:ext cx="642937"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wo-SN"/>
          </a:p>
        </p:txBody>
      </p:sp>
      <p:sp>
        <p:nvSpPr>
          <p:cNvPr id="76803" name="Rectangle 4">
            <a:extLst>
              <a:ext uri="{FF2B5EF4-FFF2-40B4-BE49-F238E27FC236}">
                <a16:creationId xmlns:a16="http://schemas.microsoft.com/office/drawing/2014/main" id="{DE4133D3-5DD0-234E-B145-0D75E2ED4F99}"/>
              </a:ext>
            </a:extLst>
          </p:cNvPr>
          <p:cNvSpPr>
            <a:spLocks noChangeArrowheads="1"/>
          </p:cNvSpPr>
          <p:nvPr/>
        </p:nvSpPr>
        <p:spPr bwMode="auto">
          <a:xfrm>
            <a:off x="1524000" y="1122744"/>
            <a:ext cx="9144000" cy="573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800100" indent="-34290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lvl="1">
              <a:buClrTx/>
              <a:buSzPct val="70000"/>
              <a:buFont typeface="Wingdings" pitchFamily="2" charset="2"/>
              <a:buNone/>
            </a:pPr>
            <a:r>
              <a:rPr lang="fr-FR" altLang="fr-FR" sz="2800" dirty="0">
                <a:latin typeface="Times New Roman" panose="02020603050405020304" pitchFamily="18" charset="0"/>
              </a:rPr>
              <a:t>Problème de santé publique</a:t>
            </a:r>
          </a:p>
          <a:p>
            <a:pPr lvl="1">
              <a:buClrTx/>
              <a:buSzPct val="70000"/>
              <a:buFont typeface="Wingdings" pitchFamily="2" charset="2"/>
              <a:buNone/>
            </a:pPr>
            <a:r>
              <a:rPr lang="fr-FR" altLang="fr-FR" sz="2400" dirty="0">
                <a:latin typeface="Times New Roman" panose="02020603050405020304" pitchFamily="18" charset="0"/>
              </a:rPr>
              <a:t>Environ    5%   des porteurs chroniques d</a:t>
            </a:r>
            <a:r>
              <a:rPr lang="ja-JP" altLang="fr-FR" sz="2400">
                <a:latin typeface="Times New Roman" panose="02020603050405020304" pitchFamily="18" charset="0"/>
              </a:rPr>
              <a:t>’</a:t>
            </a:r>
            <a:r>
              <a:rPr lang="fr-FR" altLang="ja-JP" sz="2400" dirty="0">
                <a:latin typeface="Times New Roman" panose="02020603050405020304" pitchFamily="18" charset="0"/>
              </a:rPr>
              <a:t>HBV</a:t>
            </a:r>
          </a:p>
          <a:p>
            <a:pPr>
              <a:buClrTx/>
              <a:buSzPct val="70000"/>
              <a:buFont typeface="Wingdings" pitchFamily="2" charset="2"/>
              <a:buNone/>
            </a:pPr>
            <a:r>
              <a:rPr lang="fr-FR" altLang="fr-FR" sz="2400" dirty="0">
                <a:solidFill>
                  <a:schemeClr val="tx1"/>
                </a:solidFill>
                <a:latin typeface="Times New Roman" panose="02020603050405020304" pitchFamily="18" charset="0"/>
              </a:rPr>
              <a:t>						de personnes infectées par 						  HDV dans le mon</a:t>
            </a:r>
            <a:r>
              <a:rPr lang="fr-FR" altLang="fr-FR" sz="2800" dirty="0">
                <a:solidFill>
                  <a:schemeClr val="tx1"/>
                </a:solidFill>
                <a:latin typeface="Times New Roman" panose="02020603050405020304" pitchFamily="18" charset="0"/>
              </a:rPr>
              <a:t>de</a:t>
            </a:r>
            <a:endParaRPr lang="fr-FR" altLang="fr-FR" sz="2400" dirty="0">
              <a:solidFill>
                <a:schemeClr val="tx1"/>
              </a:solidFill>
              <a:latin typeface="Times New Roman" panose="02020603050405020304" pitchFamily="18" charset="0"/>
            </a:endParaRPr>
          </a:p>
          <a:p>
            <a:pPr>
              <a:buClrTx/>
              <a:buSzPct val="70000"/>
              <a:buFont typeface="Wingdings" pitchFamily="2" charset="2"/>
              <a:buNone/>
            </a:pPr>
            <a:r>
              <a:rPr lang="fr-FR" altLang="fr-FR" sz="2400" dirty="0">
                <a:solidFill>
                  <a:schemeClr val="tx1"/>
                </a:solidFill>
                <a:latin typeface="Times New Roman" panose="02020603050405020304" pitchFamily="18" charset="0"/>
              </a:rPr>
              <a:t>						</a:t>
            </a:r>
            <a:endParaRPr lang="fr-FR" altLang="fr-FR" sz="2800" dirty="0">
              <a:solidFill>
                <a:schemeClr val="tx1"/>
              </a:solidFill>
              <a:latin typeface="Times New Roman" panose="02020603050405020304" pitchFamily="18" charset="0"/>
            </a:endParaRPr>
          </a:p>
          <a:p>
            <a:pPr>
              <a:buClrTx/>
              <a:buSzPct val="70000"/>
              <a:buFont typeface="Wingdings" pitchFamily="2" charset="2"/>
              <a:buNone/>
            </a:pPr>
            <a:r>
              <a:rPr lang="fr-FR" altLang="fr-FR" sz="2800" dirty="0">
                <a:solidFill>
                  <a:schemeClr val="tx1"/>
                </a:solidFill>
                <a:latin typeface="Times New Roman" panose="02020603050405020304" pitchFamily="18" charset="0"/>
              </a:rPr>
              <a:t>	</a:t>
            </a:r>
            <a:r>
              <a:rPr lang="fr-FR" altLang="fr-FR" sz="2400" dirty="0">
                <a:solidFill>
                  <a:schemeClr val="accent2"/>
                </a:solidFill>
                <a:latin typeface="Times New Roman" panose="02020603050405020304" pitchFamily="18" charset="0"/>
              </a:rPr>
              <a:t>Pays du Nord Europe et USA (</a:t>
            </a:r>
            <a:r>
              <a:rPr lang="fr-FR" altLang="fr-FR" sz="2400" dirty="0" err="1">
                <a:solidFill>
                  <a:schemeClr val="accent2"/>
                </a:solidFill>
                <a:latin typeface="Times New Roman" panose="02020603050405020304" pitchFamily="18" charset="0"/>
              </a:rPr>
              <a:t>AgHBs</a:t>
            </a:r>
            <a:r>
              <a:rPr lang="fr-FR" altLang="fr-FR" sz="2400" dirty="0">
                <a:solidFill>
                  <a:schemeClr val="accent2"/>
                </a:solidFill>
                <a:latin typeface="Times New Roman" panose="02020603050405020304" pitchFamily="18" charset="0"/>
              </a:rPr>
              <a:t>&lt;1%)</a:t>
            </a:r>
          </a:p>
          <a:p>
            <a:pPr>
              <a:buClrTx/>
              <a:buSzPct val="70000"/>
              <a:buFont typeface="Wingdings" pitchFamily="2" charset="2"/>
              <a:buNone/>
            </a:pPr>
            <a:r>
              <a:rPr lang="fr-FR" altLang="fr-FR" sz="2400" dirty="0">
                <a:solidFill>
                  <a:schemeClr val="tx1"/>
                </a:solidFill>
                <a:latin typeface="Times New Roman" panose="02020603050405020304" pitchFamily="18" charset="0"/>
              </a:rPr>
              <a:t>	-</a:t>
            </a:r>
            <a:r>
              <a:rPr lang="fr-FR" altLang="fr-FR" sz="2000" dirty="0">
                <a:solidFill>
                  <a:schemeClr val="tx1"/>
                </a:solidFill>
                <a:latin typeface="Times New Roman" panose="02020603050405020304" pitchFamily="18" charset="0"/>
              </a:rPr>
              <a:t>usagers de drogue par voie injectable</a:t>
            </a:r>
            <a:endParaRPr lang="fr-FR" altLang="fr-FR" sz="2400" dirty="0">
              <a:solidFill>
                <a:schemeClr val="tx1"/>
              </a:solidFill>
              <a:latin typeface="Times New Roman" panose="02020603050405020304" pitchFamily="18" charset="0"/>
            </a:endParaRPr>
          </a:p>
          <a:p>
            <a:pPr>
              <a:buClrTx/>
              <a:buSzPct val="70000"/>
              <a:buFont typeface="Wingdings" pitchFamily="2" charset="2"/>
              <a:buNone/>
            </a:pPr>
            <a:r>
              <a:rPr lang="fr-FR" altLang="fr-FR" sz="2400" dirty="0">
                <a:solidFill>
                  <a:schemeClr val="tx1"/>
                </a:solidFill>
                <a:latin typeface="Times New Roman" panose="02020603050405020304" pitchFamily="18" charset="0"/>
              </a:rPr>
              <a:t>	 </a:t>
            </a:r>
            <a:r>
              <a:rPr lang="fr-FR" altLang="fr-FR" sz="2400" dirty="0">
                <a:solidFill>
                  <a:schemeClr val="accent2"/>
                </a:solidFill>
                <a:latin typeface="Times New Roman" panose="02020603050405020304" pitchFamily="18" charset="0"/>
              </a:rPr>
              <a:t>Méditerranée (Sud Italie, Grèce), </a:t>
            </a:r>
            <a:r>
              <a:rPr lang="fr-FR" altLang="fr-FR" sz="2400" dirty="0" err="1">
                <a:solidFill>
                  <a:schemeClr val="accent2"/>
                </a:solidFill>
                <a:latin typeface="Times New Roman" panose="02020603050405020304" pitchFamily="18" charset="0"/>
              </a:rPr>
              <a:t>Moyen-orient</a:t>
            </a:r>
            <a:r>
              <a:rPr lang="fr-FR" altLang="fr-FR" sz="2400" dirty="0">
                <a:solidFill>
                  <a:schemeClr val="accent2"/>
                </a:solidFill>
                <a:latin typeface="Times New Roman" panose="02020603050405020304" pitchFamily="18" charset="0"/>
              </a:rPr>
              <a:t>  (</a:t>
            </a:r>
            <a:r>
              <a:rPr lang="fr-FR" altLang="fr-FR" sz="2400" dirty="0" err="1">
                <a:solidFill>
                  <a:schemeClr val="accent2"/>
                </a:solidFill>
                <a:latin typeface="Times New Roman" panose="02020603050405020304" pitchFamily="18" charset="0"/>
              </a:rPr>
              <a:t>AgHbs</a:t>
            </a:r>
            <a:r>
              <a:rPr lang="fr-FR" altLang="fr-FR" sz="2400" dirty="0">
                <a:solidFill>
                  <a:schemeClr val="accent2"/>
                </a:solidFill>
                <a:latin typeface="Times New Roman" panose="02020603050405020304" pitchFamily="18" charset="0"/>
              </a:rPr>
              <a:t> 1-5%)</a:t>
            </a:r>
          </a:p>
          <a:p>
            <a:pPr>
              <a:buClrTx/>
              <a:buSzPct val="70000"/>
              <a:buFont typeface="Wingdings" pitchFamily="2" charset="2"/>
              <a:buNone/>
            </a:pPr>
            <a:r>
              <a:rPr lang="fr-FR" altLang="fr-FR" sz="2400" dirty="0">
                <a:solidFill>
                  <a:schemeClr val="tx1"/>
                </a:solidFill>
                <a:latin typeface="Times New Roman" panose="02020603050405020304" pitchFamily="18" charset="0"/>
              </a:rPr>
              <a:t>	- </a:t>
            </a:r>
            <a:r>
              <a:rPr lang="fr-FR" altLang="fr-FR" sz="2000" dirty="0">
                <a:solidFill>
                  <a:schemeClr val="tx1"/>
                </a:solidFill>
                <a:latin typeface="Times New Roman" panose="02020603050405020304" pitchFamily="18" charset="0"/>
              </a:rPr>
              <a:t>5-20% des VHB positifs</a:t>
            </a:r>
            <a:endParaRPr lang="fr-FR" altLang="fr-FR" sz="2400" dirty="0">
              <a:solidFill>
                <a:schemeClr val="tx1"/>
              </a:solidFill>
              <a:latin typeface="Times New Roman" panose="02020603050405020304" pitchFamily="18" charset="0"/>
            </a:endParaRPr>
          </a:p>
          <a:p>
            <a:pPr>
              <a:buClrTx/>
              <a:buSzPct val="70000"/>
              <a:buFont typeface="Wingdings" pitchFamily="2" charset="2"/>
              <a:buNone/>
            </a:pPr>
            <a:r>
              <a:rPr lang="fr-FR" altLang="fr-FR" sz="2400" dirty="0">
                <a:solidFill>
                  <a:schemeClr val="tx1"/>
                </a:solidFill>
                <a:latin typeface="Times New Roman" panose="02020603050405020304" pitchFamily="18" charset="0"/>
              </a:rPr>
              <a:t>	</a:t>
            </a:r>
            <a:r>
              <a:rPr lang="fr-FR" altLang="fr-FR" sz="2400" dirty="0">
                <a:solidFill>
                  <a:schemeClr val="accent2"/>
                </a:solidFill>
                <a:latin typeface="Times New Roman" panose="02020603050405020304" pitchFamily="18" charset="0"/>
              </a:rPr>
              <a:t>Zone d</a:t>
            </a:r>
            <a:r>
              <a:rPr lang="ja-JP" altLang="fr-FR" sz="2400">
                <a:solidFill>
                  <a:schemeClr val="accent2"/>
                </a:solidFill>
                <a:latin typeface="Times New Roman" panose="02020603050405020304" pitchFamily="18" charset="0"/>
              </a:rPr>
              <a:t>’</a:t>
            </a:r>
            <a:r>
              <a:rPr lang="fr-FR" altLang="ja-JP" sz="2400" dirty="0">
                <a:solidFill>
                  <a:schemeClr val="accent2"/>
                </a:solidFill>
                <a:latin typeface="Times New Roman" panose="02020603050405020304" pitchFamily="18" charset="0"/>
              </a:rPr>
              <a:t>endémie VHB (10-20%)</a:t>
            </a:r>
          </a:p>
          <a:p>
            <a:pPr>
              <a:buClrTx/>
              <a:buSzPct val="70000"/>
              <a:buFont typeface="Wingdings" pitchFamily="2" charset="2"/>
              <a:buNone/>
            </a:pPr>
            <a:r>
              <a:rPr lang="fr-FR" altLang="fr-FR" sz="2400" dirty="0">
                <a:solidFill>
                  <a:schemeClr val="tx1"/>
                </a:solidFill>
                <a:latin typeface="Times New Roman" panose="02020603050405020304" pitchFamily="18" charset="0"/>
              </a:rPr>
              <a:t>	-</a:t>
            </a:r>
            <a:r>
              <a:rPr lang="fr-FR" altLang="fr-FR" sz="2000" dirty="0">
                <a:solidFill>
                  <a:schemeClr val="tx1"/>
                </a:solidFill>
                <a:latin typeface="Times New Roman" panose="02020603050405020304" pitchFamily="18" charset="0"/>
              </a:rPr>
              <a:t>Asie: VHD peu fréquent ()</a:t>
            </a:r>
          </a:p>
          <a:p>
            <a:pPr>
              <a:buClrTx/>
              <a:buSzPct val="70000"/>
              <a:buFont typeface="Wingdings" pitchFamily="2" charset="2"/>
              <a:buNone/>
            </a:pPr>
            <a:r>
              <a:rPr lang="fr-FR" altLang="fr-FR" sz="2400" dirty="0">
                <a:solidFill>
                  <a:schemeClr val="tx1"/>
                </a:solidFill>
                <a:latin typeface="Times New Roman" panose="02020603050405020304" pitchFamily="18" charset="0"/>
              </a:rPr>
              <a:t>	- </a:t>
            </a:r>
            <a:r>
              <a:rPr lang="fr-FR" altLang="fr-FR" sz="2000" dirty="0">
                <a:solidFill>
                  <a:schemeClr val="tx1"/>
                </a:solidFill>
                <a:latin typeface="Times New Roman" panose="02020603050405020304" pitchFamily="18" charset="0"/>
              </a:rPr>
              <a:t>Afrique: Taux variables (25 %  en RCA)</a:t>
            </a:r>
            <a:endParaRPr lang="fr-FR" altLang="fr-FR" sz="2400" dirty="0">
              <a:solidFill>
                <a:schemeClr val="tx1"/>
              </a:solidFill>
              <a:latin typeface="Times New Roman" panose="02020603050405020304" pitchFamily="18" charset="0"/>
            </a:endParaRPr>
          </a:p>
        </p:txBody>
      </p:sp>
      <p:sp>
        <p:nvSpPr>
          <p:cNvPr id="76804" name="Oval 8">
            <a:extLst>
              <a:ext uri="{FF2B5EF4-FFF2-40B4-BE49-F238E27FC236}">
                <a16:creationId xmlns:a16="http://schemas.microsoft.com/office/drawing/2014/main" id="{ADD12630-0B2D-FD43-9DD4-4721EA58EB43}"/>
              </a:ext>
            </a:extLst>
          </p:cNvPr>
          <p:cNvSpPr>
            <a:spLocks noChangeArrowheads="1"/>
          </p:cNvSpPr>
          <p:nvPr/>
        </p:nvSpPr>
        <p:spPr bwMode="auto">
          <a:xfrm>
            <a:off x="3309939" y="2143126"/>
            <a:ext cx="2522537" cy="7207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FontTx/>
              <a:buNone/>
            </a:pPr>
            <a:r>
              <a:rPr lang="fr-FR" altLang="fr-FR" sz="2800">
                <a:solidFill>
                  <a:schemeClr val="tx1"/>
                </a:solidFill>
                <a:latin typeface="Times New Roman" panose="02020603050405020304" pitchFamily="18" charset="0"/>
              </a:rPr>
              <a:t>20 millions</a:t>
            </a:r>
          </a:p>
        </p:txBody>
      </p:sp>
      <p:sp>
        <p:nvSpPr>
          <p:cNvPr id="76805" name="Rectangle 3">
            <a:extLst>
              <a:ext uri="{FF2B5EF4-FFF2-40B4-BE49-F238E27FC236}">
                <a16:creationId xmlns:a16="http://schemas.microsoft.com/office/drawing/2014/main" id="{ED9C8D8B-87B3-A348-9A04-D197BD0BABDF}"/>
              </a:ext>
            </a:extLst>
          </p:cNvPr>
          <p:cNvSpPr>
            <a:spLocks noGrp="1" noChangeArrowheads="1"/>
          </p:cNvSpPr>
          <p:nvPr>
            <p:ph type="title" idx="4294967295"/>
          </p:nvPr>
        </p:nvSpPr>
        <p:spPr>
          <a:xfrm>
            <a:off x="1771650" y="188913"/>
            <a:ext cx="8896350" cy="747712"/>
          </a:xfrm>
        </p:spPr>
        <p:txBody>
          <a:bodyPr/>
          <a:lstStyle/>
          <a:p>
            <a:pPr eaLnBrk="1" hangingPunct="1"/>
            <a:r>
              <a:rPr lang="fr-FR" altLang="fr-FR" sz="4000">
                <a:ea typeface="ＭＳ Ｐゴシック" panose="020B0600070205080204" pitchFamily="34" charset="-128"/>
              </a:rPr>
              <a:t>épidémiologie</a:t>
            </a:r>
          </a:p>
        </p:txBody>
      </p:sp>
      <p:sp>
        <p:nvSpPr>
          <p:cNvPr id="76806" name="AutoShape 6">
            <a:extLst>
              <a:ext uri="{FF2B5EF4-FFF2-40B4-BE49-F238E27FC236}">
                <a16:creationId xmlns:a16="http://schemas.microsoft.com/office/drawing/2014/main" id="{735A9A4C-6F95-1742-99DA-3FC1779A2904}"/>
              </a:ext>
            </a:extLst>
          </p:cNvPr>
          <p:cNvSpPr>
            <a:spLocks noChangeArrowheads="1"/>
          </p:cNvSpPr>
          <p:nvPr/>
        </p:nvSpPr>
        <p:spPr bwMode="auto">
          <a:xfrm rot="16200000">
            <a:off x="2203451" y="2035176"/>
            <a:ext cx="576262" cy="935037"/>
          </a:xfrm>
          <a:prstGeom prst="downArrow">
            <a:avLst>
              <a:gd name="adj1" fmla="val 50000"/>
              <a:gd name="adj2" fmla="val 37447"/>
            </a:avLst>
          </a:prstGeom>
          <a:solidFill>
            <a:schemeClr val="accent1"/>
          </a:solidFill>
          <a:ln w="9525">
            <a:solidFill>
              <a:schemeClr val="tx1"/>
            </a:solidFill>
            <a:miter lim="800000"/>
            <a:headEnd/>
            <a:tailEnd/>
          </a:ln>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a:solidFill>
                  <a:schemeClr val="tx1"/>
                </a:solidFill>
                <a:latin typeface="Times New Roman" panose="02020603050405020304" pitchFamily="18" charset="0"/>
              </a:rPr>
              <a:t>         </a:t>
            </a:r>
          </a:p>
        </p:txBody>
      </p:sp>
      <p:sp>
        <p:nvSpPr>
          <p:cNvPr id="76807" name="Rectangle 8">
            <a:extLst>
              <a:ext uri="{FF2B5EF4-FFF2-40B4-BE49-F238E27FC236}">
                <a16:creationId xmlns:a16="http://schemas.microsoft.com/office/drawing/2014/main" id="{D2207DE2-AB94-FC41-B7E3-A28AB49B50C2}"/>
              </a:ext>
            </a:extLst>
          </p:cNvPr>
          <p:cNvSpPr>
            <a:spLocks noChangeArrowheads="1"/>
          </p:cNvSpPr>
          <p:nvPr/>
        </p:nvSpPr>
        <p:spPr bwMode="auto">
          <a:xfrm>
            <a:off x="2041525" y="188914"/>
            <a:ext cx="81867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FontTx/>
              <a:buNone/>
            </a:pPr>
            <a:endParaRPr lang="fr-FR" altLang="fr-FR" sz="40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448900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09A2064E-29EA-404C-9C2C-A76C6515A501}"/>
              </a:ext>
            </a:extLst>
          </p:cNvPr>
          <p:cNvSpPr>
            <a:spLocks noGrp="1" noChangeArrowheads="1"/>
          </p:cNvSpPr>
          <p:nvPr>
            <p:ph type="body" idx="4294967295"/>
          </p:nvPr>
        </p:nvSpPr>
        <p:spPr>
          <a:xfrm>
            <a:off x="2208213" y="1289050"/>
            <a:ext cx="8020050" cy="4876800"/>
          </a:xfrm>
        </p:spPr>
        <p:txBody>
          <a:bodyPr/>
          <a:lstStyle/>
          <a:p>
            <a:pPr eaLnBrk="1" hangingPunct="1">
              <a:buFont typeface="Wingdings" pitchFamily="2" charset="2"/>
              <a:buNone/>
            </a:pPr>
            <a:endParaRPr lang="fr-FR" altLang="fr-FR">
              <a:ea typeface="ＭＳ Ｐゴシック" panose="020B0600070205080204" pitchFamily="34" charset="-128"/>
            </a:endParaRPr>
          </a:p>
          <a:p>
            <a:pPr eaLnBrk="1" hangingPunct="1">
              <a:buFont typeface="Wingdings" pitchFamily="2" charset="2"/>
              <a:buNone/>
            </a:pPr>
            <a:endParaRPr lang="fr-FR" altLang="fr-FR">
              <a:ea typeface="ＭＳ Ｐゴシック" panose="020B0600070205080204" pitchFamily="34" charset="-128"/>
            </a:endParaRPr>
          </a:p>
          <a:p>
            <a:pPr eaLnBrk="1" hangingPunct="1">
              <a:buFont typeface="Wingdings" pitchFamily="2" charset="2"/>
              <a:buNone/>
            </a:pPr>
            <a:endParaRPr lang="fr-FR" altLang="fr-FR">
              <a:ea typeface="ＭＳ Ｐゴシック" panose="020B0600070205080204" pitchFamily="34" charset="-128"/>
            </a:endParaRPr>
          </a:p>
        </p:txBody>
      </p:sp>
      <p:sp>
        <p:nvSpPr>
          <p:cNvPr id="78851" name="Rectangle 3">
            <a:extLst>
              <a:ext uri="{FF2B5EF4-FFF2-40B4-BE49-F238E27FC236}">
                <a16:creationId xmlns:a16="http://schemas.microsoft.com/office/drawing/2014/main" id="{5B268ABE-920F-9F45-9A79-0BC518947BAE}"/>
              </a:ext>
            </a:extLst>
          </p:cNvPr>
          <p:cNvSpPr>
            <a:spLocks noGrp="1" noChangeArrowheads="1"/>
          </p:cNvSpPr>
          <p:nvPr>
            <p:ph type="title" idx="4294967295"/>
          </p:nvPr>
        </p:nvSpPr>
        <p:spPr>
          <a:xfrm>
            <a:off x="1243013" y="269875"/>
            <a:ext cx="8896350" cy="630238"/>
          </a:xfrm>
        </p:spPr>
        <p:txBody>
          <a:bodyPr>
            <a:normAutofit fontScale="90000"/>
          </a:bodyPr>
          <a:lstStyle/>
          <a:p>
            <a:pPr eaLnBrk="1" hangingPunct="1"/>
            <a:r>
              <a:rPr lang="fr-FR" altLang="fr-FR" sz="4000" b="1" dirty="0">
                <a:ea typeface="ＭＳ Ｐゴシック" panose="020B0600070205080204" pitchFamily="34" charset="-128"/>
              </a:rPr>
              <a:t>Modes de transmission du HDV</a:t>
            </a:r>
          </a:p>
        </p:txBody>
      </p:sp>
      <p:sp>
        <p:nvSpPr>
          <p:cNvPr id="78852" name="Rectangle 5">
            <a:extLst>
              <a:ext uri="{FF2B5EF4-FFF2-40B4-BE49-F238E27FC236}">
                <a16:creationId xmlns:a16="http://schemas.microsoft.com/office/drawing/2014/main" id="{7D50E5A3-8966-FC40-8BCF-246B7825AA15}"/>
              </a:ext>
            </a:extLst>
          </p:cNvPr>
          <p:cNvSpPr>
            <a:spLocks noChangeArrowheads="1"/>
          </p:cNvSpPr>
          <p:nvPr/>
        </p:nvSpPr>
        <p:spPr bwMode="auto">
          <a:xfrm>
            <a:off x="1703388" y="857251"/>
            <a:ext cx="8535987"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800100" indent="-34290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buClrTx/>
              <a:buSzPct val="70000"/>
              <a:buFont typeface="Wingdings" pitchFamily="2" charset="2"/>
              <a:buNone/>
            </a:pPr>
            <a:r>
              <a:rPr lang="fr-FR" altLang="fr-FR" sz="2400" dirty="0">
                <a:solidFill>
                  <a:schemeClr val="tx1"/>
                </a:solidFill>
                <a:latin typeface="Times New Roman" panose="02020603050405020304" pitchFamily="18" charset="0"/>
              </a:rPr>
              <a:t>Identiques à ceux du HBV:</a:t>
            </a:r>
          </a:p>
          <a:p>
            <a:pPr>
              <a:buClrTx/>
              <a:buSzPct val="70000"/>
              <a:buFont typeface="Wingdings" pitchFamily="2" charset="2"/>
              <a:buChar char="ü"/>
            </a:pPr>
            <a:r>
              <a:rPr lang="fr-FR" altLang="fr-FR" sz="2000" dirty="0">
                <a:solidFill>
                  <a:schemeClr val="tx1"/>
                </a:solidFill>
                <a:latin typeface="Times New Roman" panose="02020603050405020304" pitchFamily="18" charset="0"/>
              </a:rPr>
              <a:t>Parentérale essentiellement: usage de drogue intraveineuse;</a:t>
            </a:r>
          </a:p>
          <a:p>
            <a:pPr>
              <a:buClrTx/>
              <a:buSzPct val="70000"/>
              <a:buFont typeface="Wingdings" pitchFamily="2" charset="2"/>
              <a:buChar char="ü"/>
            </a:pPr>
            <a:r>
              <a:rPr lang="fr-FR" altLang="fr-FR" sz="2000" dirty="0">
                <a:solidFill>
                  <a:schemeClr val="tx1"/>
                </a:solidFill>
                <a:latin typeface="Times New Roman" panose="02020603050405020304" pitchFamily="18" charset="0"/>
              </a:rPr>
              <a:t>Sexuel: homosexuels masculins,</a:t>
            </a:r>
          </a:p>
          <a:p>
            <a:pPr>
              <a:buClrTx/>
              <a:buSzPct val="70000"/>
              <a:buFont typeface="Wingdings" pitchFamily="2" charset="2"/>
              <a:buChar char="ü"/>
            </a:pPr>
            <a:r>
              <a:rPr lang="fr-FR" altLang="fr-FR" sz="2000" dirty="0" err="1">
                <a:solidFill>
                  <a:schemeClr val="tx1"/>
                </a:solidFill>
                <a:latin typeface="Times New Roman" panose="02020603050405020304" pitchFamily="18" charset="0"/>
              </a:rPr>
              <a:t>Materno</a:t>
            </a:r>
            <a:r>
              <a:rPr lang="fr-FR" altLang="fr-FR" sz="2000" dirty="0">
                <a:solidFill>
                  <a:schemeClr val="tx1"/>
                </a:solidFill>
                <a:latin typeface="Times New Roman" panose="02020603050405020304" pitchFamily="18" charset="0"/>
              </a:rPr>
              <a:t>-fœtale: vertical ou horizontal ?</a:t>
            </a:r>
          </a:p>
          <a:p>
            <a:pPr>
              <a:buClrTx/>
              <a:buSzPct val="70000"/>
              <a:buFont typeface="Wingdings" pitchFamily="2" charset="2"/>
              <a:buChar char="ü"/>
            </a:pPr>
            <a:r>
              <a:rPr lang="fr-FR" altLang="fr-FR" sz="2000" dirty="0">
                <a:solidFill>
                  <a:schemeClr val="tx1"/>
                </a:solidFill>
                <a:latin typeface="Times New Roman" panose="02020603050405020304" pitchFamily="18" charset="0"/>
              </a:rPr>
              <a:t>Zone d</a:t>
            </a:r>
            <a:r>
              <a:rPr lang="ja-JP" altLang="fr-FR" sz="2000">
                <a:solidFill>
                  <a:schemeClr val="tx1"/>
                </a:solidFill>
                <a:latin typeface="Times New Roman" panose="02020603050405020304" pitchFamily="18" charset="0"/>
              </a:rPr>
              <a:t>’</a:t>
            </a:r>
            <a:r>
              <a:rPr lang="fr-FR" altLang="ja-JP" sz="2000" dirty="0">
                <a:solidFill>
                  <a:schemeClr val="tx1"/>
                </a:solidFill>
                <a:latin typeface="Times New Roman" panose="02020603050405020304" pitchFamily="18" charset="0"/>
              </a:rPr>
              <a:t>endémie: par contact familial ou sexuel</a:t>
            </a:r>
          </a:p>
          <a:p>
            <a:pPr lvl="1">
              <a:buClrTx/>
              <a:buSzPct val="70000"/>
              <a:buFont typeface="Wingdings" pitchFamily="2" charset="2"/>
              <a:buChar char="ü"/>
            </a:pPr>
            <a:r>
              <a:rPr lang="fr-FR" altLang="fr-FR" sz="1800" b="0" dirty="0">
                <a:latin typeface="Times New Roman" panose="02020603050405020304" pitchFamily="18" charset="0"/>
              </a:rPr>
              <a:t>Favorisée par la promiscuité et la surpopulation. </a:t>
            </a:r>
          </a:p>
          <a:p>
            <a:pPr lvl="1">
              <a:buClrTx/>
              <a:buSzPct val="70000"/>
              <a:buFont typeface="Wingdings" pitchFamily="2" charset="2"/>
              <a:buChar char="ü"/>
            </a:pPr>
            <a:r>
              <a:rPr lang="fr-FR" altLang="fr-FR" sz="1800" b="0" dirty="0">
                <a:latin typeface="Times New Roman" panose="02020603050405020304" pitchFamily="18" charset="0"/>
              </a:rPr>
              <a:t>Les lésions cutanées des enfants (impétigo, gale, maladies de peau) favorisent la transmission du VHD</a:t>
            </a:r>
          </a:p>
          <a:p>
            <a:pPr lvl="1">
              <a:buClrTx/>
              <a:buSzPct val="70000"/>
              <a:buFont typeface="Wingdings" pitchFamily="2" charset="2"/>
              <a:buChar char="ü"/>
            </a:pPr>
            <a:endParaRPr lang="fr-FR" altLang="fr-FR" sz="2800" dirty="0">
              <a:latin typeface="Times New Roman" panose="02020603050405020304" pitchFamily="18" charset="0"/>
            </a:endParaRPr>
          </a:p>
          <a:p>
            <a:pPr>
              <a:buClrTx/>
              <a:buSzPct val="70000"/>
              <a:buFont typeface="Wingdings" pitchFamily="2" charset="2"/>
              <a:buNone/>
            </a:pPr>
            <a:r>
              <a:rPr lang="fr-FR" altLang="fr-FR" sz="2400" dirty="0">
                <a:solidFill>
                  <a:schemeClr val="tx1"/>
                </a:solidFill>
                <a:latin typeface="Times New Roman" panose="02020603050405020304" pitchFamily="18" charset="0"/>
              </a:rPr>
              <a:t>Le HDV ne peut infecter que des sujets porteurs d</a:t>
            </a:r>
            <a:r>
              <a:rPr lang="ja-JP" altLang="fr-FR" sz="2400">
                <a:solidFill>
                  <a:schemeClr val="tx1"/>
                </a:solidFill>
                <a:latin typeface="Times New Roman" panose="02020603050405020304" pitchFamily="18" charset="0"/>
              </a:rPr>
              <a:t>’</a:t>
            </a:r>
            <a:r>
              <a:rPr lang="fr-FR" altLang="ja-JP" sz="2400" dirty="0">
                <a:solidFill>
                  <a:schemeClr val="tx1"/>
                </a:solidFill>
                <a:latin typeface="Times New Roman" panose="02020603050405020304" pitchFamily="18" charset="0"/>
              </a:rPr>
              <a:t>HBV</a:t>
            </a:r>
          </a:p>
          <a:p>
            <a:pPr>
              <a:buClrTx/>
              <a:buSzPct val="70000"/>
              <a:buFont typeface="Wingdings" pitchFamily="2" charset="2"/>
              <a:buNone/>
            </a:pPr>
            <a:r>
              <a:rPr lang="fr-FR" altLang="fr-FR" sz="2400" dirty="0">
                <a:solidFill>
                  <a:schemeClr val="tx1"/>
                </a:solidFill>
                <a:latin typeface="Times New Roman" panose="02020603050405020304" pitchFamily="18" charset="0"/>
              </a:rPr>
              <a:t>		                                          HBV + HDV</a:t>
            </a:r>
          </a:p>
          <a:p>
            <a:pPr>
              <a:buClrTx/>
              <a:buSzPct val="70000"/>
              <a:buFont typeface="Wingdings" pitchFamily="2" charset="2"/>
              <a:buNone/>
            </a:pPr>
            <a:r>
              <a:rPr lang="fr-FR" altLang="fr-FR" sz="2400" dirty="0">
                <a:solidFill>
                  <a:schemeClr val="tx1"/>
                </a:solidFill>
                <a:latin typeface="Times New Roman" panose="02020603050405020304" pitchFamily="18" charset="0"/>
              </a:rPr>
              <a:t>				         </a:t>
            </a:r>
          </a:p>
          <a:p>
            <a:pPr>
              <a:buClrTx/>
              <a:buSzPct val="70000"/>
              <a:buFont typeface="Wingdings" pitchFamily="2" charset="2"/>
              <a:buNone/>
            </a:pPr>
            <a:r>
              <a:rPr lang="fr-FR" altLang="fr-FR" sz="2400" dirty="0">
                <a:solidFill>
                  <a:schemeClr val="tx1"/>
                </a:solidFill>
                <a:latin typeface="Times New Roman" panose="02020603050405020304" pitchFamily="18" charset="0"/>
              </a:rPr>
              <a:t>					séquentielle HBV puis HDV					</a:t>
            </a:r>
          </a:p>
          <a:p>
            <a:pPr>
              <a:buClrTx/>
              <a:buSzPct val="70000"/>
              <a:buFont typeface="Wingdings" pitchFamily="2" charset="2"/>
              <a:buNone/>
            </a:pPr>
            <a:r>
              <a:rPr lang="fr-FR" altLang="fr-FR" sz="2400" dirty="0">
                <a:solidFill>
                  <a:schemeClr val="tx1"/>
                </a:solidFill>
                <a:latin typeface="Times New Roman" panose="02020603050405020304" pitchFamily="18" charset="0"/>
              </a:rPr>
              <a:t>						</a:t>
            </a:r>
          </a:p>
        </p:txBody>
      </p:sp>
      <p:sp>
        <p:nvSpPr>
          <p:cNvPr id="78853" name="AutoShape 10">
            <a:extLst>
              <a:ext uri="{FF2B5EF4-FFF2-40B4-BE49-F238E27FC236}">
                <a16:creationId xmlns:a16="http://schemas.microsoft.com/office/drawing/2014/main" id="{4C66696D-0556-CE4E-BE9B-0E0EF9AD7E06}"/>
              </a:ext>
            </a:extLst>
          </p:cNvPr>
          <p:cNvSpPr>
            <a:spLocks noChangeArrowheads="1"/>
          </p:cNvSpPr>
          <p:nvPr/>
        </p:nvSpPr>
        <p:spPr bwMode="auto">
          <a:xfrm>
            <a:off x="2309813" y="4786313"/>
            <a:ext cx="792162" cy="215900"/>
          </a:xfrm>
          <a:prstGeom prst="rightArrow">
            <a:avLst>
              <a:gd name="adj1" fmla="val 50000"/>
              <a:gd name="adj2" fmla="val 84678"/>
            </a:avLst>
          </a:prstGeom>
          <a:solidFill>
            <a:schemeClr val="accent1"/>
          </a:solidFill>
          <a:ln w="9525">
            <a:solidFill>
              <a:schemeClr val="tx1"/>
            </a:solidFill>
            <a:miter lim="800000"/>
            <a:headEnd/>
            <a:tailEnd/>
          </a:ln>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endParaRPr lang="fr-FR" altLang="fr-FR">
              <a:solidFill>
                <a:schemeClr val="accent2"/>
              </a:solidFill>
              <a:latin typeface="Times New Roman" panose="02020603050405020304" pitchFamily="18" charset="0"/>
            </a:endParaRPr>
          </a:p>
        </p:txBody>
      </p:sp>
      <p:sp>
        <p:nvSpPr>
          <p:cNvPr id="78854" name="AutoShape 11">
            <a:extLst>
              <a:ext uri="{FF2B5EF4-FFF2-40B4-BE49-F238E27FC236}">
                <a16:creationId xmlns:a16="http://schemas.microsoft.com/office/drawing/2014/main" id="{51CD4C91-FDFF-6047-8A1D-69DE0386149D}"/>
              </a:ext>
            </a:extLst>
          </p:cNvPr>
          <p:cNvSpPr>
            <a:spLocks noChangeArrowheads="1"/>
          </p:cNvSpPr>
          <p:nvPr/>
        </p:nvSpPr>
        <p:spPr bwMode="auto">
          <a:xfrm>
            <a:off x="1738314" y="5643563"/>
            <a:ext cx="790575" cy="215900"/>
          </a:xfrm>
          <a:prstGeom prst="rightArrow">
            <a:avLst>
              <a:gd name="adj1" fmla="val 50000"/>
              <a:gd name="adj2" fmla="val 84509"/>
            </a:avLst>
          </a:prstGeom>
          <a:solidFill>
            <a:schemeClr val="accent1"/>
          </a:solidFill>
          <a:ln w="9525">
            <a:solidFill>
              <a:schemeClr val="tx1"/>
            </a:solidFill>
            <a:miter lim="800000"/>
            <a:headEnd/>
            <a:tailEnd/>
          </a:ln>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endParaRPr lang="fr-FR" altLang="fr-FR">
              <a:solidFill>
                <a:schemeClr val="accent2"/>
              </a:solidFill>
              <a:latin typeface="Times New Roman" panose="02020603050405020304" pitchFamily="18" charset="0"/>
            </a:endParaRPr>
          </a:p>
        </p:txBody>
      </p:sp>
      <p:sp>
        <p:nvSpPr>
          <p:cNvPr id="78855" name="Rectangle 12">
            <a:extLst>
              <a:ext uri="{FF2B5EF4-FFF2-40B4-BE49-F238E27FC236}">
                <a16:creationId xmlns:a16="http://schemas.microsoft.com/office/drawing/2014/main" id="{BB6C4E74-3F88-F341-9AE6-3832EC07315A}"/>
              </a:ext>
            </a:extLst>
          </p:cNvPr>
          <p:cNvSpPr>
            <a:spLocks noChangeArrowheads="1"/>
          </p:cNvSpPr>
          <p:nvPr/>
        </p:nvSpPr>
        <p:spPr bwMode="auto">
          <a:xfrm>
            <a:off x="3309938" y="4714875"/>
            <a:ext cx="238125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FontTx/>
              <a:buNone/>
            </a:pPr>
            <a:r>
              <a:rPr lang="fr-FR" altLang="fr-FR" sz="2400">
                <a:solidFill>
                  <a:srgbClr val="0D11A7"/>
                </a:solidFill>
                <a:latin typeface="Times New Roman" panose="02020603050405020304" pitchFamily="18" charset="0"/>
              </a:rPr>
              <a:t>Soit co-infection</a:t>
            </a:r>
          </a:p>
        </p:txBody>
      </p:sp>
      <p:sp>
        <p:nvSpPr>
          <p:cNvPr id="78856" name="Rectangle 13">
            <a:extLst>
              <a:ext uri="{FF2B5EF4-FFF2-40B4-BE49-F238E27FC236}">
                <a16:creationId xmlns:a16="http://schemas.microsoft.com/office/drawing/2014/main" id="{F3C6C330-28A6-D24D-B5C8-3F87687D07BF}"/>
              </a:ext>
            </a:extLst>
          </p:cNvPr>
          <p:cNvSpPr>
            <a:spLocks noChangeArrowheads="1"/>
          </p:cNvSpPr>
          <p:nvPr/>
        </p:nvSpPr>
        <p:spPr bwMode="auto">
          <a:xfrm>
            <a:off x="2738439" y="5572125"/>
            <a:ext cx="2428875"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FontTx/>
              <a:buNone/>
            </a:pPr>
            <a:r>
              <a:rPr lang="fr-FR" altLang="fr-FR" sz="2400">
                <a:solidFill>
                  <a:srgbClr val="0D11A7"/>
                </a:solidFill>
                <a:latin typeface="Times New Roman" panose="02020603050405020304" pitchFamily="18" charset="0"/>
              </a:rPr>
              <a:t>Soit surinfection</a:t>
            </a:r>
          </a:p>
        </p:txBody>
      </p:sp>
    </p:spTree>
    <p:extLst>
      <p:ext uri="{BB962C8B-B14F-4D97-AF65-F5344CB8AC3E}">
        <p14:creationId xmlns:p14="http://schemas.microsoft.com/office/powerpoint/2010/main" val="2726422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Oval 7">
            <a:extLst>
              <a:ext uri="{FF2B5EF4-FFF2-40B4-BE49-F238E27FC236}">
                <a16:creationId xmlns:a16="http://schemas.microsoft.com/office/drawing/2014/main" id="{308083A1-D7B0-C14E-838F-5C988546CFFC}"/>
              </a:ext>
            </a:extLst>
          </p:cNvPr>
          <p:cNvSpPr>
            <a:spLocks noChangeArrowheads="1"/>
          </p:cNvSpPr>
          <p:nvPr/>
        </p:nvSpPr>
        <p:spPr bwMode="auto">
          <a:xfrm>
            <a:off x="3935413" y="1773238"/>
            <a:ext cx="360362" cy="36036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endParaRPr lang="fr-FR" altLang="fr-FR" sz="2000">
              <a:solidFill>
                <a:schemeClr val="tx1"/>
              </a:solidFill>
              <a:latin typeface="Times New Roman" panose="02020603050405020304" pitchFamily="18" charset="0"/>
            </a:endParaRPr>
          </a:p>
        </p:txBody>
      </p:sp>
      <p:sp>
        <p:nvSpPr>
          <p:cNvPr id="54" name="Rectangle 11">
            <a:extLst>
              <a:ext uri="{FF2B5EF4-FFF2-40B4-BE49-F238E27FC236}">
                <a16:creationId xmlns:a16="http://schemas.microsoft.com/office/drawing/2014/main" id="{4F2ABB66-23A0-404C-A19F-7530BEE4960C}"/>
              </a:ext>
            </a:extLst>
          </p:cNvPr>
          <p:cNvSpPr>
            <a:spLocks noChangeArrowheads="1"/>
          </p:cNvSpPr>
          <p:nvPr/>
        </p:nvSpPr>
        <p:spPr bwMode="auto">
          <a:xfrm>
            <a:off x="1140619" y="304008"/>
            <a:ext cx="6310312" cy="615950"/>
          </a:xfrm>
          <a:prstGeom prst="rect">
            <a:avLst/>
          </a:prstGeom>
          <a:noFill/>
          <a:ln w="9525">
            <a:noFill/>
            <a:miter lim="800000"/>
            <a:headEnd/>
            <a:tailEnd/>
          </a:ln>
        </p:spPr>
        <p:txBody>
          <a:bodyPr lIns="0" tIns="0" rIns="0" bIns="0">
            <a:spAutoFit/>
          </a:bodyPr>
          <a:lstStyle/>
          <a:p>
            <a:pPr>
              <a:defRPr/>
            </a:pPr>
            <a:r>
              <a:rPr lang="fr-FR" sz="4000" b="1" dirty="0" err="1">
                <a:latin typeface="+mj-lt"/>
              </a:rPr>
              <a:t>Co-infection</a:t>
            </a:r>
            <a:r>
              <a:rPr lang="fr-FR" sz="4000" b="1" dirty="0">
                <a:latin typeface="+mj-lt"/>
              </a:rPr>
              <a:t> </a:t>
            </a:r>
            <a:r>
              <a:rPr lang="fr-FR" sz="4000" b="1" dirty="0"/>
              <a:t>VHB + VHD</a:t>
            </a:r>
            <a:r>
              <a:rPr lang="fr-FR" sz="4000" b="1" dirty="0">
                <a:latin typeface="+mj-lt"/>
              </a:rPr>
              <a:t> </a:t>
            </a:r>
          </a:p>
        </p:txBody>
      </p:sp>
      <p:sp>
        <p:nvSpPr>
          <p:cNvPr id="80900" name="Rectangle 24">
            <a:extLst>
              <a:ext uri="{FF2B5EF4-FFF2-40B4-BE49-F238E27FC236}">
                <a16:creationId xmlns:a16="http://schemas.microsoft.com/office/drawing/2014/main" id="{1CC38B35-C388-644F-B984-48C14B086442}"/>
              </a:ext>
            </a:extLst>
          </p:cNvPr>
          <p:cNvSpPr>
            <a:spLocks noChangeArrowheads="1"/>
          </p:cNvSpPr>
          <p:nvPr/>
        </p:nvSpPr>
        <p:spPr bwMode="auto">
          <a:xfrm>
            <a:off x="7751764" y="4017963"/>
            <a:ext cx="2708275" cy="861774"/>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800">
                <a:solidFill>
                  <a:schemeClr val="tx1"/>
                </a:solidFill>
              </a:rPr>
              <a:t>Hépatite </a:t>
            </a:r>
          </a:p>
          <a:p>
            <a:pPr>
              <a:spcBef>
                <a:spcPct val="0"/>
              </a:spcBef>
              <a:buClrTx/>
              <a:buFontTx/>
              <a:buNone/>
            </a:pPr>
            <a:r>
              <a:rPr lang="fr-FR" altLang="fr-FR" sz="2800">
                <a:solidFill>
                  <a:schemeClr val="tx1"/>
                </a:solidFill>
              </a:rPr>
              <a:t>chronique</a:t>
            </a:r>
          </a:p>
        </p:txBody>
      </p:sp>
      <p:sp>
        <p:nvSpPr>
          <p:cNvPr id="80901" name="Rectangle 24">
            <a:extLst>
              <a:ext uri="{FF2B5EF4-FFF2-40B4-BE49-F238E27FC236}">
                <a16:creationId xmlns:a16="http://schemas.microsoft.com/office/drawing/2014/main" id="{002C9C7F-2B21-CC4A-A02A-7C86B679CCAD}"/>
              </a:ext>
            </a:extLst>
          </p:cNvPr>
          <p:cNvSpPr>
            <a:spLocks noChangeArrowheads="1"/>
          </p:cNvSpPr>
          <p:nvPr/>
        </p:nvSpPr>
        <p:spPr bwMode="auto">
          <a:xfrm>
            <a:off x="4638676" y="4017963"/>
            <a:ext cx="2752725" cy="861774"/>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800">
                <a:solidFill>
                  <a:schemeClr val="tx1"/>
                </a:solidFill>
              </a:rPr>
              <a:t>Hépatite </a:t>
            </a:r>
          </a:p>
          <a:p>
            <a:pPr>
              <a:spcBef>
                <a:spcPct val="0"/>
              </a:spcBef>
              <a:buClrTx/>
              <a:buFontTx/>
              <a:buNone/>
            </a:pPr>
            <a:r>
              <a:rPr lang="fr-FR" altLang="fr-FR" sz="2800">
                <a:solidFill>
                  <a:schemeClr val="tx1"/>
                </a:solidFill>
              </a:rPr>
              <a:t>fulminante</a:t>
            </a:r>
          </a:p>
        </p:txBody>
      </p:sp>
      <p:sp>
        <p:nvSpPr>
          <p:cNvPr id="58" name="Rectangle 68">
            <a:extLst>
              <a:ext uri="{FF2B5EF4-FFF2-40B4-BE49-F238E27FC236}">
                <a16:creationId xmlns:a16="http://schemas.microsoft.com/office/drawing/2014/main" id="{783842C2-1C5D-B147-9958-0D36C447A19B}"/>
              </a:ext>
            </a:extLst>
          </p:cNvPr>
          <p:cNvSpPr>
            <a:spLocks noChangeArrowheads="1"/>
          </p:cNvSpPr>
          <p:nvPr/>
        </p:nvSpPr>
        <p:spPr bwMode="auto">
          <a:xfrm>
            <a:off x="2847976" y="3444876"/>
            <a:ext cx="618759" cy="430887"/>
          </a:xfrm>
          <a:prstGeom prst="rect">
            <a:avLst/>
          </a:prstGeom>
          <a:noFill/>
          <a:ln w="9525">
            <a:noFill/>
            <a:miter lim="800000"/>
            <a:headEnd/>
            <a:tailEnd/>
          </a:ln>
        </p:spPr>
        <p:txBody>
          <a:bodyPr wrap="none" lIns="0" tIns="0" rIns="0" bIns="0">
            <a:spAutoFit/>
          </a:bodyPr>
          <a:lstStyle/>
          <a:p>
            <a:pPr>
              <a:defRPr/>
            </a:pPr>
            <a:r>
              <a:rPr lang="fr-FR" sz="2800" b="1" dirty="0">
                <a:latin typeface="+mj-lt"/>
              </a:rPr>
              <a:t>93%</a:t>
            </a:r>
          </a:p>
        </p:txBody>
      </p:sp>
      <p:sp>
        <p:nvSpPr>
          <p:cNvPr id="59" name="Rectangle 70">
            <a:extLst>
              <a:ext uri="{FF2B5EF4-FFF2-40B4-BE49-F238E27FC236}">
                <a16:creationId xmlns:a16="http://schemas.microsoft.com/office/drawing/2014/main" id="{BCC7CB9C-983E-C046-9D11-B9F2590B7E55}"/>
              </a:ext>
            </a:extLst>
          </p:cNvPr>
          <p:cNvSpPr>
            <a:spLocks noChangeArrowheads="1"/>
          </p:cNvSpPr>
          <p:nvPr/>
        </p:nvSpPr>
        <p:spPr bwMode="auto">
          <a:xfrm>
            <a:off x="5810251" y="3446464"/>
            <a:ext cx="436017" cy="430887"/>
          </a:xfrm>
          <a:prstGeom prst="rect">
            <a:avLst/>
          </a:prstGeom>
          <a:noFill/>
          <a:ln w="9525">
            <a:noFill/>
            <a:miter lim="800000"/>
            <a:headEnd/>
            <a:tailEnd/>
          </a:ln>
        </p:spPr>
        <p:txBody>
          <a:bodyPr wrap="none" lIns="0" tIns="0" rIns="0" bIns="0">
            <a:spAutoFit/>
          </a:bodyPr>
          <a:lstStyle/>
          <a:p>
            <a:pPr>
              <a:defRPr/>
            </a:pPr>
            <a:r>
              <a:rPr lang="fr-FR" sz="2800" b="1" dirty="0">
                <a:latin typeface="+mj-lt"/>
              </a:rPr>
              <a:t>5%</a:t>
            </a:r>
          </a:p>
        </p:txBody>
      </p:sp>
      <p:sp>
        <p:nvSpPr>
          <p:cNvPr id="60" name="Rectangle 71">
            <a:extLst>
              <a:ext uri="{FF2B5EF4-FFF2-40B4-BE49-F238E27FC236}">
                <a16:creationId xmlns:a16="http://schemas.microsoft.com/office/drawing/2014/main" id="{9ECBF23F-92A0-D148-AC3E-B7EF667A43ED}"/>
              </a:ext>
            </a:extLst>
          </p:cNvPr>
          <p:cNvSpPr>
            <a:spLocks noChangeArrowheads="1"/>
          </p:cNvSpPr>
          <p:nvPr/>
        </p:nvSpPr>
        <p:spPr bwMode="auto">
          <a:xfrm>
            <a:off x="8739189" y="3446464"/>
            <a:ext cx="436017" cy="430887"/>
          </a:xfrm>
          <a:prstGeom prst="rect">
            <a:avLst/>
          </a:prstGeom>
          <a:noFill/>
          <a:ln w="9525">
            <a:noFill/>
            <a:miter lim="800000"/>
            <a:headEnd/>
            <a:tailEnd/>
          </a:ln>
        </p:spPr>
        <p:txBody>
          <a:bodyPr wrap="none" lIns="0" tIns="0" rIns="0" bIns="0">
            <a:spAutoFit/>
          </a:bodyPr>
          <a:lstStyle/>
          <a:p>
            <a:pPr>
              <a:defRPr/>
            </a:pPr>
            <a:r>
              <a:rPr lang="fr-FR" sz="2800" b="1" dirty="0">
                <a:latin typeface="+mj-lt"/>
              </a:rPr>
              <a:t>3%</a:t>
            </a:r>
          </a:p>
        </p:txBody>
      </p:sp>
      <p:sp>
        <p:nvSpPr>
          <p:cNvPr id="80905" name="Rectangle 18">
            <a:extLst>
              <a:ext uri="{FF2B5EF4-FFF2-40B4-BE49-F238E27FC236}">
                <a16:creationId xmlns:a16="http://schemas.microsoft.com/office/drawing/2014/main" id="{367496A9-5C48-EB40-8246-0E03FAE0DEDC}"/>
              </a:ext>
            </a:extLst>
          </p:cNvPr>
          <p:cNvSpPr>
            <a:spLocks noChangeArrowheads="1"/>
          </p:cNvSpPr>
          <p:nvPr/>
        </p:nvSpPr>
        <p:spPr bwMode="auto">
          <a:xfrm>
            <a:off x="1997076" y="4090989"/>
            <a:ext cx="1812925" cy="430887"/>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800">
                <a:solidFill>
                  <a:schemeClr val="tx1"/>
                </a:solidFill>
              </a:rPr>
              <a:t>Guérison</a:t>
            </a:r>
          </a:p>
        </p:txBody>
      </p:sp>
      <p:sp>
        <p:nvSpPr>
          <p:cNvPr id="80906" name="Rectangle 48">
            <a:extLst>
              <a:ext uri="{FF2B5EF4-FFF2-40B4-BE49-F238E27FC236}">
                <a16:creationId xmlns:a16="http://schemas.microsoft.com/office/drawing/2014/main" id="{02F831FB-963F-B548-81BF-70CF848FA288}"/>
              </a:ext>
            </a:extLst>
          </p:cNvPr>
          <p:cNvSpPr>
            <a:spLocks noChangeArrowheads="1"/>
          </p:cNvSpPr>
          <p:nvPr/>
        </p:nvSpPr>
        <p:spPr bwMode="auto">
          <a:xfrm>
            <a:off x="6167439" y="5875338"/>
            <a:ext cx="4357687" cy="738664"/>
          </a:xfrm>
          <a:prstGeom prst="rect">
            <a:avLst/>
          </a:prstGeom>
          <a:noFill/>
          <a:ln w="635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400" b="0">
                <a:solidFill>
                  <a:schemeClr val="tx1"/>
                </a:solidFill>
              </a:rPr>
              <a:t>Cirrhose</a:t>
            </a:r>
          </a:p>
          <a:p>
            <a:pPr>
              <a:spcBef>
                <a:spcPct val="0"/>
              </a:spcBef>
              <a:buClrTx/>
              <a:buFontTx/>
              <a:buNone/>
            </a:pPr>
            <a:r>
              <a:rPr lang="fr-FR" altLang="fr-FR" sz="2400" b="0">
                <a:solidFill>
                  <a:schemeClr val="tx1"/>
                </a:solidFill>
              </a:rPr>
              <a:t>Carcinome hépatocellulaire </a:t>
            </a:r>
            <a:endParaRPr lang="fr-FR" altLang="fr-FR" sz="2400">
              <a:solidFill>
                <a:schemeClr val="tx1"/>
              </a:solidFill>
            </a:endParaRPr>
          </a:p>
        </p:txBody>
      </p:sp>
      <p:cxnSp>
        <p:nvCxnSpPr>
          <p:cNvPr id="80907" name="Connecteur droit avec flèche 63">
            <a:extLst>
              <a:ext uri="{FF2B5EF4-FFF2-40B4-BE49-F238E27FC236}">
                <a16:creationId xmlns:a16="http://schemas.microsoft.com/office/drawing/2014/main" id="{751D82EC-507A-3448-9A4E-1A2AE496C13C}"/>
              </a:ext>
            </a:extLst>
          </p:cNvPr>
          <p:cNvCxnSpPr>
            <a:cxnSpLocks noChangeShapeType="1"/>
          </p:cNvCxnSpPr>
          <p:nvPr/>
        </p:nvCxnSpPr>
        <p:spPr bwMode="auto">
          <a:xfrm rot="10800000" flipV="1">
            <a:off x="3768725" y="2143126"/>
            <a:ext cx="1981200" cy="1357313"/>
          </a:xfrm>
          <a:prstGeom prst="straightConnector1">
            <a:avLst/>
          </a:prstGeom>
          <a:noFill/>
          <a:ln w="63500">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80908" name="Connecteur droit avec flèche 66">
            <a:extLst>
              <a:ext uri="{FF2B5EF4-FFF2-40B4-BE49-F238E27FC236}">
                <a16:creationId xmlns:a16="http://schemas.microsoft.com/office/drawing/2014/main" id="{01776F86-2F8D-6F45-9377-E02B0533C182}"/>
              </a:ext>
            </a:extLst>
          </p:cNvPr>
          <p:cNvCxnSpPr>
            <a:cxnSpLocks noChangeShapeType="1"/>
          </p:cNvCxnSpPr>
          <p:nvPr/>
        </p:nvCxnSpPr>
        <p:spPr bwMode="auto">
          <a:xfrm rot="5400000">
            <a:off x="5453063" y="2838451"/>
            <a:ext cx="1023938" cy="14287"/>
          </a:xfrm>
          <a:prstGeom prst="straightConnector1">
            <a:avLst/>
          </a:prstGeom>
          <a:noFill/>
          <a:ln w="63500">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80909" name="Connecteur droit avec flèche 68">
            <a:extLst>
              <a:ext uri="{FF2B5EF4-FFF2-40B4-BE49-F238E27FC236}">
                <a16:creationId xmlns:a16="http://schemas.microsoft.com/office/drawing/2014/main" id="{209619F0-DCB1-9D49-AB76-A40760D16E72}"/>
              </a:ext>
            </a:extLst>
          </p:cNvPr>
          <p:cNvCxnSpPr>
            <a:cxnSpLocks noChangeShapeType="1"/>
          </p:cNvCxnSpPr>
          <p:nvPr/>
        </p:nvCxnSpPr>
        <p:spPr bwMode="auto">
          <a:xfrm>
            <a:off x="6024563" y="2125664"/>
            <a:ext cx="2660650" cy="1303337"/>
          </a:xfrm>
          <a:prstGeom prst="straightConnector1">
            <a:avLst/>
          </a:prstGeom>
          <a:noFill/>
          <a:ln w="63500">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80910" name="Connecteur droit avec flèche 82">
            <a:extLst>
              <a:ext uri="{FF2B5EF4-FFF2-40B4-BE49-F238E27FC236}">
                <a16:creationId xmlns:a16="http://schemas.microsoft.com/office/drawing/2014/main" id="{1AAA3A6A-0D6A-DF45-A66B-9E095762339F}"/>
              </a:ext>
            </a:extLst>
          </p:cNvPr>
          <p:cNvCxnSpPr>
            <a:cxnSpLocks noChangeShapeType="1"/>
          </p:cNvCxnSpPr>
          <p:nvPr/>
        </p:nvCxnSpPr>
        <p:spPr bwMode="auto">
          <a:xfrm rot="5400000">
            <a:off x="8523289" y="5305426"/>
            <a:ext cx="733425" cy="15875"/>
          </a:xfrm>
          <a:prstGeom prst="straightConnector1">
            <a:avLst/>
          </a:prstGeom>
          <a:noFill/>
          <a:ln w="63500">
            <a:solidFill>
              <a:srgbClr val="FF3300"/>
            </a:solidFill>
            <a:round/>
            <a:headEnd/>
            <a:tailEnd type="arrow" w="med" len="med"/>
          </a:ln>
          <a:extLst>
            <a:ext uri="{909E8E84-426E-40DD-AFC4-6F175D3DCCD1}">
              <a14:hiddenFill xmlns:a14="http://schemas.microsoft.com/office/drawing/2010/main">
                <a:noFill/>
              </a14:hiddenFill>
            </a:ext>
          </a:extLst>
        </p:spPr>
      </p:cxnSp>
      <p:sp>
        <p:nvSpPr>
          <p:cNvPr id="80911" name="Rectangle 24">
            <a:extLst>
              <a:ext uri="{FF2B5EF4-FFF2-40B4-BE49-F238E27FC236}">
                <a16:creationId xmlns:a16="http://schemas.microsoft.com/office/drawing/2014/main" id="{D527FF43-8EE4-5442-8AEC-8C31C6CCF582}"/>
              </a:ext>
            </a:extLst>
          </p:cNvPr>
          <p:cNvSpPr>
            <a:spLocks noChangeArrowheads="1"/>
          </p:cNvSpPr>
          <p:nvPr/>
        </p:nvSpPr>
        <p:spPr bwMode="auto">
          <a:xfrm>
            <a:off x="4440238" y="1582739"/>
            <a:ext cx="2970212" cy="430887"/>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800">
                <a:solidFill>
                  <a:schemeClr val="tx1"/>
                </a:solidFill>
              </a:rPr>
              <a:t>Hépatite aigüe</a:t>
            </a:r>
          </a:p>
        </p:txBody>
      </p:sp>
    </p:spTree>
    <p:extLst>
      <p:ext uri="{BB962C8B-B14F-4D97-AF65-F5344CB8AC3E}">
        <p14:creationId xmlns:p14="http://schemas.microsoft.com/office/powerpoint/2010/main" val="3059660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Oval 7">
            <a:extLst>
              <a:ext uri="{FF2B5EF4-FFF2-40B4-BE49-F238E27FC236}">
                <a16:creationId xmlns:a16="http://schemas.microsoft.com/office/drawing/2014/main" id="{24661027-8A91-6B4B-92FE-DD914312BCBF}"/>
              </a:ext>
            </a:extLst>
          </p:cNvPr>
          <p:cNvSpPr>
            <a:spLocks noChangeArrowheads="1"/>
          </p:cNvSpPr>
          <p:nvPr/>
        </p:nvSpPr>
        <p:spPr bwMode="auto">
          <a:xfrm>
            <a:off x="3935413" y="2647951"/>
            <a:ext cx="360362" cy="3603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endParaRPr lang="fr-FR" altLang="fr-FR" sz="2400">
              <a:solidFill>
                <a:schemeClr val="accent2"/>
              </a:solidFill>
              <a:latin typeface="Times New Roman" panose="02020603050405020304" pitchFamily="18" charset="0"/>
            </a:endParaRPr>
          </a:p>
        </p:txBody>
      </p:sp>
      <p:sp>
        <p:nvSpPr>
          <p:cNvPr id="54" name="Rectangle 11">
            <a:extLst>
              <a:ext uri="{FF2B5EF4-FFF2-40B4-BE49-F238E27FC236}">
                <a16:creationId xmlns:a16="http://schemas.microsoft.com/office/drawing/2014/main" id="{BEB0673D-31B7-F24F-BD56-C9136DD7AA88}"/>
              </a:ext>
            </a:extLst>
          </p:cNvPr>
          <p:cNvSpPr>
            <a:spLocks noChangeArrowheads="1"/>
          </p:cNvSpPr>
          <p:nvPr/>
        </p:nvSpPr>
        <p:spPr bwMode="auto">
          <a:xfrm>
            <a:off x="1441452" y="372607"/>
            <a:ext cx="6310312" cy="554038"/>
          </a:xfrm>
          <a:prstGeom prst="rect">
            <a:avLst/>
          </a:prstGeom>
          <a:noFill/>
          <a:ln w="9525">
            <a:noFill/>
            <a:miter lim="800000"/>
            <a:headEnd/>
            <a:tailEnd/>
          </a:ln>
        </p:spPr>
        <p:txBody>
          <a:bodyPr lIns="0" tIns="0" rIns="0" bIns="0">
            <a:spAutoFit/>
          </a:bodyPr>
          <a:lstStyle/>
          <a:p>
            <a:pPr>
              <a:defRPr/>
            </a:pPr>
            <a:r>
              <a:rPr lang="fr-FR" sz="3600" b="1" dirty="0">
                <a:latin typeface="+mj-lt"/>
              </a:rPr>
              <a:t>Surinfection </a:t>
            </a:r>
            <a:r>
              <a:rPr lang="fr-FR" sz="3600" b="1" dirty="0"/>
              <a:t>HBV + HDV</a:t>
            </a:r>
            <a:r>
              <a:rPr lang="fr-FR" sz="3600" b="1" dirty="0">
                <a:latin typeface="+mj-lt"/>
              </a:rPr>
              <a:t> </a:t>
            </a:r>
          </a:p>
        </p:txBody>
      </p:sp>
      <p:sp>
        <p:nvSpPr>
          <p:cNvPr id="83972" name="Rectangle 24">
            <a:extLst>
              <a:ext uri="{FF2B5EF4-FFF2-40B4-BE49-F238E27FC236}">
                <a16:creationId xmlns:a16="http://schemas.microsoft.com/office/drawing/2014/main" id="{3F386E1B-9FC3-B244-859C-C986EFFBB738}"/>
              </a:ext>
            </a:extLst>
          </p:cNvPr>
          <p:cNvSpPr>
            <a:spLocks noChangeArrowheads="1"/>
          </p:cNvSpPr>
          <p:nvPr/>
        </p:nvSpPr>
        <p:spPr bwMode="auto">
          <a:xfrm>
            <a:off x="7751764" y="3946526"/>
            <a:ext cx="2708275" cy="984885"/>
          </a:xfrm>
          <a:prstGeom prst="rect">
            <a:avLst/>
          </a:prstGeom>
          <a:noFill/>
          <a:ln w="50800">
            <a:solidFill>
              <a:srgbClr val="006666"/>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a:solidFill>
                  <a:srgbClr val="C00000"/>
                </a:solidFill>
              </a:rPr>
              <a:t>Hépatite </a:t>
            </a:r>
          </a:p>
          <a:p>
            <a:pPr>
              <a:spcBef>
                <a:spcPct val="0"/>
              </a:spcBef>
              <a:buClrTx/>
              <a:buFontTx/>
              <a:buNone/>
            </a:pPr>
            <a:r>
              <a:rPr lang="fr-FR" altLang="fr-FR">
                <a:solidFill>
                  <a:srgbClr val="C00000"/>
                </a:solidFill>
              </a:rPr>
              <a:t>chronique</a:t>
            </a:r>
          </a:p>
        </p:txBody>
      </p:sp>
      <p:sp>
        <p:nvSpPr>
          <p:cNvPr id="83973" name="Rectangle 24">
            <a:extLst>
              <a:ext uri="{FF2B5EF4-FFF2-40B4-BE49-F238E27FC236}">
                <a16:creationId xmlns:a16="http://schemas.microsoft.com/office/drawing/2014/main" id="{E02E6E9D-8C71-1D46-B84E-9A1FB37C32A1}"/>
              </a:ext>
            </a:extLst>
          </p:cNvPr>
          <p:cNvSpPr>
            <a:spLocks noChangeArrowheads="1"/>
          </p:cNvSpPr>
          <p:nvPr/>
        </p:nvSpPr>
        <p:spPr bwMode="auto">
          <a:xfrm>
            <a:off x="4638675" y="3946526"/>
            <a:ext cx="2897188" cy="984885"/>
          </a:xfrm>
          <a:prstGeom prst="rect">
            <a:avLst/>
          </a:prstGeom>
          <a:noFill/>
          <a:ln w="50800">
            <a:solidFill>
              <a:srgbClr val="006666"/>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a:solidFill>
                  <a:srgbClr val="C00000"/>
                </a:solidFill>
              </a:rPr>
              <a:t>Hépatite </a:t>
            </a:r>
          </a:p>
          <a:p>
            <a:pPr>
              <a:spcBef>
                <a:spcPct val="0"/>
              </a:spcBef>
              <a:buClrTx/>
              <a:buFontTx/>
              <a:buNone/>
            </a:pPr>
            <a:r>
              <a:rPr lang="fr-FR" altLang="fr-FR">
                <a:solidFill>
                  <a:srgbClr val="C00000"/>
                </a:solidFill>
              </a:rPr>
              <a:t>fulminante</a:t>
            </a:r>
          </a:p>
        </p:txBody>
      </p:sp>
      <p:sp>
        <p:nvSpPr>
          <p:cNvPr id="58" name="Rectangle 68">
            <a:extLst>
              <a:ext uri="{FF2B5EF4-FFF2-40B4-BE49-F238E27FC236}">
                <a16:creationId xmlns:a16="http://schemas.microsoft.com/office/drawing/2014/main" id="{1487ECB0-61AC-2D4C-8FDB-3D98C5E28D36}"/>
              </a:ext>
            </a:extLst>
          </p:cNvPr>
          <p:cNvSpPr>
            <a:spLocks noChangeArrowheads="1"/>
          </p:cNvSpPr>
          <p:nvPr/>
        </p:nvSpPr>
        <p:spPr bwMode="auto">
          <a:xfrm>
            <a:off x="2733675" y="3355976"/>
            <a:ext cx="498534" cy="492443"/>
          </a:xfrm>
          <a:prstGeom prst="rect">
            <a:avLst/>
          </a:prstGeom>
          <a:noFill/>
          <a:ln w="9525">
            <a:noFill/>
            <a:miter lim="800000"/>
            <a:headEnd/>
            <a:tailEnd/>
          </a:ln>
        </p:spPr>
        <p:txBody>
          <a:bodyPr wrap="none" lIns="0" tIns="0" rIns="0" bIns="0">
            <a:spAutoFit/>
          </a:bodyPr>
          <a:lstStyle/>
          <a:p>
            <a:pPr>
              <a:defRPr/>
            </a:pPr>
            <a:r>
              <a:rPr lang="fr-FR" sz="3200" b="1" dirty="0">
                <a:solidFill>
                  <a:srgbClr val="006666"/>
                </a:solidFill>
                <a:latin typeface="+mj-lt"/>
              </a:rPr>
              <a:t>2%</a:t>
            </a:r>
          </a:p>
        </p:txBody>
      </p:sp>
      <p:sp>
        <p:nvSpPr>
          <p:cNvPr id="59" name="Rectangle 70">
            <a:extLst>
              <a:ext uri="{FF2B5EF4-FFF2-40B4-BE49-F238E27FC236}">
                <a16:creationId xmlns:a16="http://schemas.microsoft.com/office/drawing/2014/main" id="{67586972-7499-EF48-95A9-44EB303B4DDF}"/>
              </a:ext>
            </a:extLst>
          </p:cNvPr>
          <p:cNvSpPr>
            <a:spLocks noChangeArrowheads="1"/>
          </p:cNvSpPr>
          <p:nvPr/>
        </p:nvSpPr>
        <p:spPr bwMode="auto">
          <a:xfrm>
            <a:off x="5435600" y="3325814"/>
            <a:ext cx="498534" cy="492443"/>
          </a:xfrm>
          <a:prstGeom prst="rect">
            <a:avLst/>
          </a:prstGeom>
          <a:noFill/>
          <a:ln w="9525">
            <a:noFill/>
            <a:miter lim="800000"/>
            <a:headEnd/>
            <a:tailEnd/>
          </a:ln>
        </p:spPr>
        <p:txBody>
          <a:bodyPr wrap="none" lIns="0" tIns="0" rIns="0" bIns="0">
            <a:spAutoFit/>
          </a:bodyPr>
          <a:lstStyle/>
          <a:p>
            <a:pPr>
              <a:defRPr/>
            </a:pPr>
            <a:r>
              <a:rPr lang="fr-FR" sz="3200" b="1" dirty="0">
                <a:solidFill>
                  <a:srgbClr val="006666"/>
                </a:solidFill>
                <a:latin typeface="+mj-lt"/>
              </a:rPr>
              <a:t>5%</a:t>
            </a:r>
          </a:p>
        </p:txBody>
      </p:sp>
      <p:sp>
        <p:nvSpPr>
          <p:cNvPr id="60" name="Rectangle 71">
            <a:extLst>
              <a:ext uri="{FF2B5EF4-FFF2-40B4-BE49-F238E27FC236}">
                <a16:creationId xmlns:a16="http://schemas.microsoft.com/office/drawing/2014/main" id="{71F9F01A-57EA-C24D-BC67-0A5B076138EA}"/>
              </a:ext>
            </a:extLst>
          </p:cNvPr>
          <p:cNvSpPr>
            <a:spLocks noChangeArrowheads="1"/>
          </p:cNvSpPr>
          <p:nvPr/>
        </p:nvSpPr>
        <p:spPr bwMode="auto">
          <a:xfrm>
            <a:off x="8647114" y="3336926"/>
            <a:ext cx="706925" cy="492443"/>
          </a:xfrm>
          <a:prstGeom prst="rect">
            <a:avLst/>
          </a:prstGeom>
          <a:noFill/>
          <a:ln w="9525">
            <a:noFill/>
            <a:miter lim="800000"/>
            <a:headEnd/>
            <a:tailEnd/>
          </a:ln>
        </p:spPr>
        <p:txBody>
          <a:bodyPr wrap="none" lIns="0" tIns="0" rIns="0" bIns="0">
            <a:spAutoFit/>
          </a:bodyPr>
          <a:lstStyle/>
          <a:p>
            <a:pPr>
              <a:defRPr/>
            </a:pPr>
            <a:r>
              <a:rPr lang="fr-FR" sz="3200" b="1" dirty="0">
                <a:solidFill>
                  <a:srgbClr val="006666"/>
                </a:solidFill>
                <a:latin typeface="+mj-lt"/>
              </a:rPr>
              <a:t>93%</a:t>
            </a:r>
          </a:p>
        </p:txBody>
      </p:sp>
      <p:sp>
        <p:nvSpPr>
          <p:cNvPr id="83977" name="Rectangle 18">
            <a:extLst>
              <a:ext uri="{FF2B5EF4-FFF2-40B4-BE49-F238E27FC236}">
                <a16:creationId xmlns:a16="http://schemas.microsoft.com/office/drawing/2014/main" id="{0EA70949-51A1-4D43-A683-48FE49458E85}"/>
              </a:ext>
            </a:extLst>
          </p:cNvPr>
          <p:cNvSpPr>
            <a:spLocks noChangeArrowheads="1"/>
          </p:cNvSpPr>
          <p:nvPr/>
        </p:nvSpPr>
        <p:spPr bwMode="auto">
          <a:xfrm>
            <a:off x="1997076" y="3943351"/>
            <a:ext cx="2443163" cy="492443"/>
          </a:xfrm>
          <a:prstGeom prst="rect">
            <a:avLst/>
          </a:prstGeom>
          <a:noFill/>
          <a:ln w="50800">
            <a:solidFill>
              <a:srgbClr val="006666"/>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a:solidFill>
                  <a:srgbClr val="C00000"/>
                </a:solidFill>
              </a:rPr>
              <a:t>Guérison</a:t>
            </a:r>
          </a:p>
        </p:txBody>
      </p:sp>
      <p:sp>
        <p:nvSpPr>
          <p:cNvPr id="83978" name="Rectangle 48">
            <a:extLst>
              <a:ext uri="{FF2B5EF4-FFF2-40B4-BE49-F238E27FC236}">
                <a16:creationId xmlns:a16="http://schemas.microsoft.com/office/drawing/2014/main" id="{2586DB4A-8067-524B-9BC8-3A54E0459DF7}"/>
              </a:ext>
            </a:extLst>
          </p:cNvPr>
          <p:cNvSpPr>
            <a:spLocks noChangeArrowheads="1"/>
          </p:cNvSpPr>
          <p:nvPr/>
        </p:nvSpPr>
        <p:spPr bwMode="auto">
          <a:xfrm>
            <a:off x="5595938" y="5875338"/>
            <a:ext cx="5072062" cy="738664"/>
          </a:xfrm>
          <a:prstGeom prst="rect">
            <a:avLst/>
          </a:prstGeom>
          <a:noFill/>
          <a:ln w="635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400" b="0">
                <a:solidFill>
                  <a:srgbClr val="A50021"/>
                </a:solidFill>
              </a:rPr>
              <a:t>Cirrhose</a:t>
            </a:r>
          </a:p>
          <a:p>
            <a:pPr>
              <a:spcBef>
                <a:spcPct val="0"/>
              </a:spcBef>
              <a:buClrTx/>
              <a:buFontTx/>
              <a:buNone/>
            </a:pPr>
            <a:r>
              <a:rPr lang="fr-FR" altLang="fr-FR" sz="2400" b="0">
                <a:solidFill>
                  <a:srgbClr val="A50021"/>
                </a:solidFill>
              </a:rPr>
              <a:t>Carcinome hépatocellulaire </a:t>
            </a:r>
            <a:endParaRPr lang="fr-FR" altLang="fr-FR" sz="2400">
              <a:solidFill>
                <a:srgbClr val="A50021"/>
              </a:solidFill>
            </a:endParaRPr>
          </a:p>
        </p:txBody>
      </p:sp>
      <p:cxnSp>
        <p:nvCxnSpPr>
          <p:cNvPr id="83979" name="Connecteur droit avec flèche 63">
            <a:extLst>
              <a:ext uri="{FF2B5EF4-FFF2-40B4-BE49-F238E27FC236}">
                <a16:creationId xmlns:a16="http://schemas.microsoft.com/office/drawing/2014/main" id="{0301C0A4-2E6A-784F-81D4-1B9DE1EA962C}"/>
              </a:ext>
            </a:extLst>
          </p:cNvPr>
          <p:cNvCxnSpPr>
            <a:cxnSpLocks noChangeShapeType="1"/>
          </p:cNvCxnSpPr>
          <p:nvPr/>
        </p:nvCxnSpPr>
        <p:spPr bwMode="auto">
          <a:xfrm rot="10800000" flipV="1">
            <a:off x="3643314" y="1997075"/>
            <a:ext cx="2162175" cy="1371600"/>
          </a:xfrm>
          <a:prstGeom prst="straightConnector1">
            <a:avLst/>
          </a:prstGeom>
          <a:noFill/>
          <a:ln w="63500">
            <a:solidFill>
              <a:srgbClr val="006666"/>
            </a:solidFill>
            <a:round/>
            <a:headEnd/>
            <a:tailEnd type="arrow" w="med" len="med"/>
          </a:ln>
          <a:extLst>
            <a:ext uri="{909E8E84-426E-40DD-AFC4-6F175D3DCCD1}">
              <a14:hiddenFill xmlns:a14="http://schemas.microsoft.com/office/drawing/2010/main">
                <a:noFill/>
              </a14:hiddenFill>
            </a:ext>
          </a:extLst>
        </p:spPr>
      </p:cxnSp>
      <p:cxnSp>
        <p:nvCxnSpPr>
          <p:cNvPr id="83980" name="Connecteur droit avec flèche 66">
            <a:extLst>
              <a:ext uri="{FF2B5EF4-FFF2-40B4-BE49-F238E27FC236}">
                <a16:creationId xmlns:a16="http://schemas.microsoft.com/office/drawing/2014/main" id="{96AC86AE-5255-0A4C-ACF7-C28E778BF46E}"/>
              </a:ext>
            </a:extLst>
          </p:cNvPr>
          <p:cNvCxnSpPr>
            <a:cxnSpLocks noChangeShapeType="1"/>
          </p:cNvCxnSpPr>
          <p:nvPr/>
        </p:nvCxnSpPr>
        <p:spPr bwMode="auto">
          <a:xfrm rot="5400000">
            <a:off x="5410995" y="2599532"/>
            <a:ext cx="1204912" cy="28575"/>
          </a:xfrm>
          <a:prstGeom prst="straightConnector1">
            <a:avLst/>
          </a:prstGeom>
          <a:noFill/>
          <a:ln w="63500">
            <a:solidFill>
              <a:srgbClr val="006666"/>
            </a:solidFill>
            <a:round/>
            <a:headEnd/>
            <a:tailEnd type="arrow" w="med" len="med"/>
          </a:ln>
          <a:extLst>
            <a:ext uri="{909E8E84-426E-40DD-AFC4-6F175D3DCCD1}">
              <a14:hiddenFill xmlns:a14="http://schemas.microsoft.com/office/drawing/2010/main">
                <a:noFill/>
              </a14:hiddenFill>
            </a:ext>
          </a:extLst>
        </p:spPr>
      </p:cxnSp>
      <p:cxnSp>
        <p:nvCxnSpPr>
          <p:cNvPr id="83981" name="Connecteur droit avec flèche 68">
            <a:extLst>
              <a:ext uri="{FF2B5EF4-FFF2-40B4-BE49-F238E27FC236}">
                <a16:creationId xmlns:a16="http://schemas.microsoft.com/office/drawing/2014/main" id="{BEB125E8-83B0-3C4D-BD51-6DEC1B9E0E5A}"/>
              </a:ext>
            </a:extLst>
          </p:cNvPr>
          <p:cNvCxnSpPr>
            <a:cxnSpLocks noChangeShapeType="1"/>
          </p:cNvCxnSpPr>
          <p:nvPr/>
        </p:nvCxnSpPr>
        <p:spPr bwMode="auto">
          <a:xfrm>
            <a:off x="6248401" y="1968500"/>
            <a:ext cx="2784475" cy="1303338"/>
          </a:xfrm>
          <a:prstGeom prst="straightConnector1">
            <a:avLst/>
          </a:prstGeom>
          <a:noFill/>
          <a:ln w="63500">
            <a:solidFill>
              <a:srgbClr val="006666"/>
            </a:solidFill>
            <a:round/>
            <a:headEnd/>
            <a:tailEnd type="arrow" w="med" len="med"/>
          </a:ln>
          <a:extLst>
            <a:ext uri="{909E8E84-426E-40DD-AFC4-6F175D3DCCD1}">
              <a14:hiddenFill xmlns:a14="http://schemas.microsoft.com/office/drawing/2010/main">
                <a:noFill/>
              </a14:hiddenFill>
            </a:ext>
          </a:extLst>
        </p:spPr>
      </p:cxnSp>
      <p:cxnSp>
        <p:nvCxnSpPr>
          <p:cNvPr id="83982" name="Connecteur droit avec flèche 13">
            <a:extLst>
              <a:ext uri="{FF2B5EF4-FFF2-40B4-BE49-F238E27FC236}">
                <a16:creationId xmlns:a16="http://schemas.microsoft.com/office/drawing/2014/main" id="{B862130D-B853-A142-81E9-E72377B5FE8E}"/>
              </a:ext>
            </a:extLst>
          </p:cNvPr>
          <p:cNvCxnSpPr>
            <a:cxnSpLocks noChangeShapeType="1"/>
          </p:cNvCxnSpPr>
          <p:nvPr/>
        </p:nvCxnSpPr>
        <p:spPr bwMode="auto">
          <a:xfrm>
            <a:off x="9024938" y="5160964"/>
            <a:ext cx="0" cy="688975"/>
          </a:xfrm>
          <a:prstGeom prst="straightConnector1">
            <a:avLst/>
          </a:prstGeom>
          <a:noFill/>
          <a:ln w="63500">
            <a:solidFill>
              <a:srgbClr val="006666"/>
            </a:solidFill>
            <a:round/>
            <a:headEnd/>
            <a:tailEnd type="arrow" w="med" len="med"/>
          </a:ln>
          <a:extLst>
            <a:ext uri="{909E8E84-426E-40DD-AFC4-6F175D3DCCD1}">
              <a14:hiddenFill xmlns:a14="http://schemas.microsoft.com/office/drawing/2010/main">
                <a:noFill/>
              </a14:hiddenFill>
            </a:ext>
          </a:extLst>
        </p:spPr>
      </p:cxnSp>
      <p:sp>
        <p:nvSpPr>
          <p:cNvPr id="83983" name="Rectangle 24">
            <a:extLst>
              <a:ext uri="{FF2B5EF4-FFF2-40B4-BE49-F238E27FC236}">
                <a16:creationId xmlns:a16="http://schemas.microsoft.com/office/drawing/2014/main" id="{D04BB60D-75A2-A74E-800A-5BD3844110E0}"/>
              </a:ext>
            </a:extLst>
          </p:cNvPr>
          <p:cNvSpPr>
            <a:spLocks noChangeArrowheads="1"/>
          </p:cNvSpPr>
          <p:nvPr/>
        </p:nvSpPr>
        <p:spPr bwMode="auto">
          <a:xfrm>
            <a:off x="4440238" y="1582739"/>
            <a:ext cx="2970212" cy="430887"/>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144000" tIns="0" rIns="144000" bIns="0">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FontTx/>
              <a:buNone/>
            </a:pPr>
            <a:r>
              <a:rPr lang="fr-FR" altLang="fr-FR" sz="2800">
                <a:solidFill>
                  <a:schemeClr val="tx1"/>
                </a:solidFill>
              </a:rPr>
              <a:t>Hépatite aigüe </a:t>
            </a:r>
          </a:p>
        </p:txBody>
      </p:sp>
      <p:sp>
        <p:nvSpPr>
          <p:cNvPr id="83984" name="Text Box 17">
            <a:extLst>
              <a:ext uri="{FF2B5EF4-FFF2-40B4-BE49-F238E27FC236}">
                <a16:creationId xmlns:a16="http://schemas.microsoft.com/office/drawing/2014/main" id="{7F645087-772C-B144-AA24-6D2DB76DEEAC}"/>
              </a:ext>
            </a:extLst>
          </p:cNvPr>
          <p:cNvSpPr txBox="1">
            <a:spLocks noChangeArrowheads="1"/>
          </p:cNvSpPr>
          <p:nvPr/>
        </p:nvSpPr>
        <p:spPr bwMode="auto">
          <a:xfrm>
            <a:off x="8040689" y="1557338"/>
            <a:ext cx="1582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ClrTx/>
              <a:buFontTx/>
              <a:buNone/>
            </a:pPr>
            <a:endParaRPr lang="fr-FR" altLang="fr-FR" sz="2400" b="0">
              <a:solidFill>
                <a:schemeClr val="tx1"/>
              </a:solidFill>
              <a:latin typeface="Times New Roman" panose="02020603050405020304" pitchFamily="18" charset="0"/>
            </a:endParaRPr>
          </a:p>
        </p:txBody>
      </p:sp>
      <p:sp>
        <p:nvSpPr>
          <p:cNvPr id="83985" name="Text Box 18">
            <a:extLst>
              <a:ext uri="{FF2B5EF4-FFF2-40B4-BE49-F238E27FC236}">
                <a16:creationId xmlns:a16="http://schemas.microsoft.com/office/drawing/2014/main" id="{1C6F49CF-A75D-434E-AD1E-08C0660EB0BA}"/>
              </a:ext>
            </a:extLst>
          </p:cNvPr>
          <p:cNvSpPr txBox="1">
            <a:spLocks noChangeArrowheads="1"/>
          </p:cNvSpPr>
          <p:nvPr/>
        </p:nvSpPr>
        <p:spPr bwMode="auto">
          <a:xfrm>
            <a:off x="7608889" y="1557338"/>
            <a:ext cx="136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ClrTx/>
              <a:buFontTx/>
              <a:buNone/>
            </a:pPr>
            <a:r>
              <a:rPr lang="fr-FR" altLang="fr-FR" sz="2400">
                <a:solidFill>
                  <a:schemeClr val="tx1"/>
                </a:solidFill>
              </a:rPr>
              <a:t>50-70%</a:t>
            </a:r>
          </a:p>
        </p:txBody>
      </p:sp>
      <p:sp>
        <p:nvSpPr>
          <p:cNvPr id="83986" name="Text Box 19">
            <a:extLst>
              <a:ext uri="{FF2B5EF4-FFF2-40B4-BE49-F238E27FC236}">
                <a16:creationId xmlns:a16="http://schemas.microsoft.com/office/drawing/2014/main" id="{76D1E968-2D50-C243-8298-3CBFA8AC4D74}"/>
              </a:ext>
            </a:extLst>
          </p:cNvPr>
          <p:cNvSpPr txBox="1">
            <a:spLocks noChangeArrowheads="1"/>
          </p:cNvSpPr>
          <p:nvPr/>
        </p:nvSpPr>
        <p:spPr bwMode="auto">
          <a:xfrm>
            <a:off x="7535864" y="5203825"/>
            <a:ext cx="136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b="1">
                <a:solidFill>
                  <a:srgbClr val="CC3300"/>
                </a:solidFill>
                <a:latin typeface="Comic Sans MS" panose="030F0902030302020204" pitchFamily="66" charset="0"/>
                <a:ea typeface="ＭＳ Ｐゴシック" panose="020B0600070205080204" pitchFamily="34" charset="-128"/>
              </a:defRPr>
            </a:lvl1pPr>
            <a:lvl2pPr marL="742950" indent="-285750">
              <a:spcBef>
                <a:spcPct val="20000"/>
              </a:spcBef>
              <a:buClr>
                <a:srgbClr val="FF0000"/>
              </a:buClr>
              <a:buFont typeface="Times New Roman" panose="02020603050405020304" pitchFamily="18" charset="0"/>
              <a:buChar char="–"/>
              <a:defRPr sz="3200" b="1">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32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ClrTx/>
              <a:buFontTx/>
              <a:buNone/>
            </a:pPr>
            <a:r>
              <a:rPr lang="fr-FR" altLang="fr-FR" sz="2400">
                <a:solidFill>
                  <a:schemeClr val="tx1"/>
                </a:solidFill>
              </a:rPr>
              <a:t>50-70%</a:t>
            </a:r>
          </a:p>
        </p:txBody>
      </p:sp>
    </p:spTree>
    <p:extLst>
      <p:ext uri="{BB962C8B-B14F-4D97-AF65-F5344CB8AC3E}">
        <p14:creationId xmlns:p14="http://schemas.microsoft.com/office/powerpoint/2010/main" val="3461586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123825"/>
            <a:ext cx="3700462" cy="2078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59" name="Picture 2" descr="Figure 7"/>
          <p:cNvPicPr>
            <a:picLocks noChangeAspect="1" noChangeArrowheads="1"/>
          </p:cNvPicPr>
          <p:nvPr/>
        </p:nvPicPr>
        <p:blipFill>
          <a:blip r:embed="rId4">
            <a:extLst>
              <a:ext uri="{28A0092B-C50C-407E-A947-70E740481C1C}">
                <a14:useLocalDpi xmlns:a14="http://schemas.microsoft.com/office/drawing/2010/main" val="0"/>
              </a:ext>
            </a:extLst>
          </a:blip>
          <a:srcRect t="6717" b="17709"/>
          <a:stretch>
            <a:fillRect/>
          </a:stretch>
        </p:blipFill>
        <p:spPr bwMode="auto">
          <a:xfrm>
            <a:off x="1876426" y="692151"/>
            <a:ext cx="5299075" cy="533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Rectangle 3"/>
          <p:cNvSpPr>
            <a:spLocks noChangeArrowheads="1"/>
          </p:cNvSpPr>
          <p:nvPr/>
        </p:nvSpPr>
        <p:spPr bwMode="auto">
          <a:xfrm>
            <a:off x="1543050" y="6411914"/>
            <a:ext cx="4191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eaLnBrk="0" hangingPunct="0"/>
            <a:r>
              <a:rPr lang="en-GB" sz="1200">
                <a:solidFill>
                  <a:srgbClr val="000000"/>
                </a:solidFill>
                <a:latin typeface="Times New Roman" charset="0"/>
                <a:cs typeface="Times New Roman" charset="0"/>
              </a:rPr>
              <a:t>Pujol FH et al., Mol Evol of Hepatitis Viruses, Intech 2012</a:t>
            </a:r>
          </a:p>
        </p:txBody>
      </p:sp>
      <p:sp>
        <p:nvSpPr>
          <p:cNvPr id="19461" name="AutoShape 6"/>
          <p:cNvSpPr>
            <a:spLocks noChangeArrowheads="1"/>
          </p:cNvSpPr>
          <p:nvPr/>
        </p:nvSpPr>
        <p:spPr bwMode="auto">
          <a:xfrm>
            <a:off x="4872039" y="908050"/>
            <a:ext cx="2447925" cy="1225550"/>
          </a:xfrm>
          <a:custGeom>
            <a:avLst/>
            <a:gdLst>
              <a:gd name="T0" fmla="*/ 2147483647 w 21600"/>
              <a:gd name="T1" fmla="*/ 1970399289 h 21600"/>
              <a:gd name="T2" fmla="*/ 2147483647 w 21600"/>
              <a:gd name="T3" fmla="*/ 2147483647 h 21600"/>
              <a:gd name="T4" fmla="*/ 2147483647 w 21600"/>
              <a:gd name="T5" fmla="*/ 1970399289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CCCCFF"/>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s-VE" sz="1600">
                <a:solidFill>
                  <a:srgbClr val="000000"/>
                </a:solidFill>
              </a:rPr>
              <a:t>Diversity </a:t>
            </a:r>
          </a:p>
          <a:p>
            <a:pPr algn="ctr"/>
            <a:r>
              <a:rPr lang="es-VE" sz="1600">
                <a:solidFill>
                  <a:srgbClr val="000000"/>
                </a:solidFill>
              </a:rPr>
              <a:t>(Genotypes,</a:t>
            </a:r>
          </a:p>
          <a:p>
            <a:pPr algn="ctr"/>
            <a:r>
              <a:rPr lang="es-VE" sz="1600">
                <a:solidFill>
                  <a:srgbClr val="000000"/>
                </a:solidFill>
              </a:rPr>
              <a:t>Subgenotypes</a:t>
            </a:r>
            <a:r>
              <a:rPr lang="es-VE">
                <a:solidFill>
                  <a:srgbClr val="000000"/>
                </a:solidFill>
              </a:rPr>
              <a:t>)</a:t>
            </a:r>
          </a:p>
        </p:txBody>
      </p:sp>
      <p:sp>
        <p:nvSpPr>
          <p:cNvPr id="19462" name="AutoShape 8"/>
          <p:cNvSpPr>
            <a:spLocks noChangeArrowheads="1"/>
          </p:cNvSpPr>
          <p:nvPr/>
        </p:nvSpPr>
        <p:spPr bwMode="auto">
          <a:xfrm>
            <a:off x="4483100" y="3789364"/>
            <a:ext cx="2160588" cy="1152525"/>
          </a:xfrm>
          <a:custGeom>
            <a:avLst/>
            <a:gdLst>
              <a:gd name="T0" fmla="*/ 2147483647 w 21600"/>
              <a:gd name="T1" fmla="*/ 1640642441 h 21600"/>
              <a:gd name="T2" fmla="*/ 2147483647 w 21600"/>
              <a:gd name="T3" fmla="*/ 2147483647 h 21600"/>
              <a:gd name="T4" fmla="*/ 2147483647 w 21600"/>
              <a:gd name="T5" fmla="*/ 1640642441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CCCCFF"/>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s-VE" sz="1600">
                <a:solidFill>
                  <a:srgbClr val="000000"/>
                </a:solidFill>
              </a:rPr>
              <a:t>Diversity in the host</a:t>
            </a:r>
          </a:p>
          <a:p>
            <a:pPr algn="ctr"/>
            <a:r>
              <a:rPr lang="es-VE" sz="1600">
                <a:solidFill>
                  <a:srgbClr val="000000"/>
                </a:solidFill>
              </a:rPr>
              <a:t>(Mutations,</a:t>
            </a:r>
          </a:p>
          <a:p>
            <a:pPr algn="ctr"/>
            <a:r>
              <a:rPr lang="es-VE" sz="1600">
                <a:solidFill>
                  <a:srgbClr val="000000"/>
                </a:solidFill>
              </a:rPr>
              <a:t>quasispecies</a:t>
            </a:r>
            <a:r>
              <a:rPr lang="es-VE">
                <a:solidFill>
                  <a:srgbClr val="000000"/>
                </a:solidFill>
              </a:rPr>
              <a:t>)</a:t>
            </a:r>
          </a:p>
        </p:txBody>
      </p:sp>
      <p:sp>
        <p:nvSpPr>
          <p:cNvPr id="19463" name="Text Box 1027"/>
          <p:cNvSpPr txBox="1">
            <a:spLocks noChangeArrowheads="1"/>
          </p:cNvSpPr>
          <p:nvPr/>
        </p:nvSpPr>
        <p:spPr bwMode="auto">
          <a:xfrm>
            <a:off x="2027238" y="209551"/>
            <a:ext cx="4219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Wingdings" charset="0"/>
              <a:buNone/>
            </a:pPr>
            <a:r>
              <a:rPr lang="es-MX" sz="2400" b="1" i="1" dirty="0" err="1">
                <a:solidFill>
                  <a:srgbClr val="000000"/>
                </a:solidFill>
                <a:cs typeface="Arial" charset="0"/>
              </a:rPr>
              <a:t>Diversité</a:t>
            </a:r>
            <a:r>
              <a:rPr lang="es-MX" sz="2400" b="1" i="1" dirty="0">
                <a:solidFill>
                  <a:srgbClr val="000000"/>
                </a:solidFill>
                <a:cs typeface="Arial" charset="0"/>
              </a:rPr>
              <a:t> </a:t>
            </a:r>
            <a:r>
              <a:rPr lang="es-MX" sz="2400" b="1" i="1" dirty="0" err="1">
                <a:solidFill>
                  <a:srgbClr val="000000"/>
                </a:solidFill>
                <a:cs typeface="Arial" charset="0"/>
              </a:rPr>
              <a:t>génétique</a:t>
            </a:r>
            <a:r>
              <a:rPr lang="es-MX" sz="2400" b="1" i="1" dirty="0">
                <a:solidFill>
                  <a:srgbClr val="000000"/>
                </a:solidFill>
                <a:cs typeface="Arial" charset="0"/>
              </a:rPr>
              <a:t> du VHB</a:t>
            </a:r>
            <a:endParaRPr lang="es-ES" sz="2400" b="1" i="1" dirty="0">
              <a:solidFill>
                <a:srgbClr val="000000"/>
              </a:solidFill>
              <a:cs typeface="Arial" charset="0"/>
            </a:endParaRPr>
          </a:p>
        </p:txBody>
      </p:sp>
      <p:sp>
        <p:nvSpPr>
          <p:cNvPr id="4" name="TextBox 3"/>
          <p:cNvSpPr txBox="1"/>
          <p:nvPr/>
        </p:nvSpPr>
        <p:spPr>
          <a:xfrm>
            <a:off x="7132638" y="3508375"/>
            <a:ext cx="3427412" cy="1600200"/>
          </a:xfrm>
          <a:prstGeom prst="rect">
            <a:avLst/>
          </a:prstGeom>
          <a:noFill/>
          <a:ln>
            <a:solidFill>
              <a:schemeClr val="accent4"/>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HBV’s DNA-directed DNA polymerase that replicates the HBV genome lacks proof-reading activity &gt; error prone. </a:t>
            </a:r>
          </a:p>
          <a:p>
            <a:pPr eaLnBrk="1" hangingPunct="1"/>
            <a:r>
              <a:rPr lang="en-US" sz="1400"/>
              <a:t>This error-prone polymerase creates the genetic variability observed as viral quasi-species i.e. a closely related set of viral variants found in an individual</a:t>
            </a:r>
          </a:p>
        </p:txBody>
      </p:sp>
      <p:sp>
        <p:nvSpPr>
          <p:cNvPr id="19465" name="Rectangle 4"/>
          <p:cNvSpPr>
            <a:spLocks noChangeArrowheads="1"/>
          </p:cNvSpPr>
          <p:nvPr/>
        </p:nvSpPr>
        <p:spPr bwMode="auto">
          <a:xfrm>
            <a:off x="7132638" y="5108575"/>
            <a:ext cx="3427412" cy="738664"/>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r>
              <a:rPr lang="en-US" sz="1400"/>
              <a:t>DNA can also be targeted by chemical carcinogens/reactive oxygen and nitrogen species &gt; DNA adducts&gt; mutations</a:t>
            </a:r>
          </a:p>
        </p:txBody>
      </p:sp>
      <p:sp>
        <p:nvSpPr>
          <p:cNvPr id="19466" name="TextBox 1"/>
          <p:cNvSpPr txBox="1">
            <a:spLocks noChangeArrowheads="1"/>
          </p:cNvSpPr>
          <p:nvPr/>
        </p:nvSpPr>
        <p:spPr bwMode="auto">
          <a:xfrm>
            <a:off x="7535864" y="2287589"/>
            <a:ext cx="2981325" cy="3079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Recombination between genotypes</a:t>
            </a:r>
          </a:p>
        </p:txBody>
      </p:sp>
      <p:sp>
        <p:nvSpPr>
          <p:cNvPr id="19467" name="Line 8"/>
          <p:cNvSpPr>
            <a:spLocks noChangeShapeType="1"/>
          </p:cNvSpPr>
          <p:nvPr/>
        </p:nvSpPr>
        <p:spPr bwMode="auto">
          <a:xfrm>
            <a:off x="1524001" y="692696"/>
            <a:ext cx="5292725" cy="0"/>
          </a:xfrm>
          <a:prstGeom prst="line">
            <a:avLst/>
          </a:prstGeom>
          <a:noFill/>
          <a:ln w="38100">
            <a:solidFill>
              <a:srgbClr val="C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Tree>
    <p:extLst>
      <p:ext uri="{BB962C8B-B14F-4D97-AF65-F5344CB8AC3E}">
        <p14:creationId xmlns:p14="http://schemas.microsoft.com/office/powerpoint/2010/main" val="4199017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891" y="286749"/>
            <a:ext cx="7112726" cy="600889"/>
          </a:xfrm>
        </p:spPr>
        <p:txBody>
          <a:bodyPr>
            <a:normAutofit fontScale="90000"/>
          </a:bodyPr>
          <a:lstStyle/>
          <a:p>
            <a:r>
              <a:rPr lang="fr-FR" dirty="0"/>
              <a:t>Diversité génétique du VHB</a:t>
            </a:r>
          </a:p>
        </p:txBody>
      </p:sp>
      <p:sp>
        <p:nvSpPr>
          <p:cNvPr id="4" name="Espace réservé du numéro de diapositive 3"/>
          <p:cNvSpPr>
            <a:spLocks noGrp="1"/>
          </p:cNvSpPr>
          <p:nvPr>
            <p:ph type="sldNum" sz="quarter" idx="12"/>
          </p:nvPr>
        </p:nvSpPr>
        <p:spPr/>
        <p:txBody>
          <a:bodyPr/>
          <a:lstStyle/>
          <a:p>
            <a:fld id="{1B8F6D6A-A722-4044-9428-8EC77531131D}" type="slidenum">
              <a:rPr lang="fr-FR" smtClean="0"/>
              <a:t>57</a:t>
            </a:fld>
            <a:endParaRPr lang="fr-FR"/>
          </a:p>
        </p:txBody>
      </p:sp>
      <p:pic>
        <p:nvPicPr>
          <p:cNvPr id="5" name="table"/>
          <p:cNvPicPr>
            <a:picLocks noChangeAspect="1"/>
          </p:cNvPicPr>
          <p:nvPr/>
        </p:nvPicPr>
        <p:blipFill rotWithShape="1">
          <a:blip r:embed="rId2"/>
          <a:srcRect t="26149"/>
          <a:stretch/>
        </p:blipFill>
        <p:spPr>
          <a:xfrm>
            <a:off x="5437092" y="3030583"/>
            <a:ext cx="5916708" cy="2238103"/>
          </a:xfrm>
          <a:prstGeom prst="rect">
            <a:avLst/>
          </a:prstGeom>
        </p:spPr>
      </p:pic>
      <p:sp>
        <p:nvSpPr>
          <p:cNvPr id="7" name="ZoneTexte 6"/>
          <p:cNvSpPr txBox="1"/>
          <p:nvPr/>
        </p:nvSpPr>
        <p:spPr>
          <a:xfrm>
            <a:off x="766355" y="1425941"/>
            <a:ext cx="4267200" cy="461665"/>
          </a:xfrm>
          <a:prstGeom prst="rect">
            <a:avLst/>
          </a:prstGeom>
          <a:noFill/>
        </p:spPr>
        <p:txBody>
          <a:bodyPr wrap="square" rtlCol="0">
            <a:spAutoFit/>
          </a:bodyPr>
          <a:lstStyle/>
          <a:p>
            <a:r>
              <a:rPr lang="fr-FR" sz="2400" b="1" dirty="0"/>
              <a:t>Cas du Sénégal</a:t>
            </a:r>
          </a:p>
        </p:txBody>
      </p:sp>
      <p:grpSp>
        <p:nvGrpSpPr>
          <p:cNvPr id="8" name="Groupe 7"/>
          <p:cNvGrpSpPr/>
          <p:nvPr/>
        </p:nvGrpSpPr>
        <p:grpSpPr>
          <a:xfrm>
            <a:off x="929984" y="2180952"/>
            <a:ext cx="4093391" cy="4357960"/>
            <a:chOff x="2298700" y="1201738"/>
            <a:chExt cx="7081838" cy="5699125"/>
          </a:xfrm>
        </p:grpSpPr>
        <p:pic>
          <p:nvPicPr>
            <p:cNvPr id="9"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1201738"/>
              <a:ext cx="7081838"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colade fermante 9"/>
            <p:cNvSpPr/>
            <p:nvPr/>
          </p:nvSpPr>
          <p:spPr>
            <a:xfrm>
              <a:off x="8022017" y="2027341"/>
              <a:ext cx="309716" cy="2079522"/>
            </a:xfrm>
            <a:prstGeom prst="rightBrace">
              <a:avLst/>
            </a:prstGeom>
          </p:spPr>
          <p:style>
            <a:lnRef idx="3">
              <a:schemeClr val="accent1"/>
            </a:lnRef>
            <a:fillRef idx="0">
              <a:schemeClr val="accent1"/>
            </a:fillRef>
            <a:effectRef idx="2">
              <a:schemeClr val="accent1"/>
            </a:effectRef>
            <a:fontRef idx="minor">
              <a:schemeClr val="tx1"/>
            </a:fontRef>
          </p:style>
          <p:txBody>
            <a:bodyPr anchor="ctr"/>
            <a:lstStyle/>
            <a:p>
              <a:pPr algn="ctr" eaLnBrk="1" fontAlgn="auto" hangingPunct="1">
                <a:spcBef>
                  <a:spcPts val="0"/>
                </a:spcBef>
                <a:spcAft>
                  <a:spcPts val="0"/>
                </a:spcAft>
                <a:defRPr/>
              </a:pPr>
              <a:endParaRPr lang="fr-FR">
                <a:solidFill>
                  <a:srgbClr val="C00000"/>
                </a:solidFill>
              </a:endParaRPr>
            </a:p>
          </p:txBody>
        </p:sp>
        <p:sp>
          <p:nvSpPr>
            <p:cNvPr id="11" name="Accolade fermante 10"/>
            <p:cNvSpPr/>
            <p:nvPr/>
          </p:nvSpPr>
          <p:spPr>
            <a:xfrm>
              <a:off x="8021638" y="4184650"/>
              <a:ext cx="309562" cy="460375"/>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fr-FR"/>
            </a:p>
          </p:txBody>
        </p:sp>
        <p:sp>
          <p:nvSpPr>
            <p:cNvPr id="12" name="Accolade fermante 11"/>
            <p:cNvSpPr/>
            <p:nvPr/>
          </p:nvSpPr>
          <p:spPr>
            <a:xfrm>
              <a:off x="7392988" y="5691188"/>
              <a:ext cx="304800" cy="1017587"/>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fr-FR"/>
            </a:p>
          </p:txBody>
        </p:sp>
        <p:sp>
          <p:nvSpPr>
            <p:cNvPr id="13" name="ZoneTexte 4"/>
            <p:cNvSpPr txBox="1">
              <a:spLocks noChangeArrowheads="1"/>
            </p:cNvSpPr>
            <p:nvPr/>
          </p:nvSpPr>
          <p:spPr bwMode="auto">
            <a:xfrm>
              <a:off x="8632825" y="2882900"/>
              <a:ext cx="20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eaLnBrk="1" hangingPunct="1"/>
              <a:r>
                <a:rPr lang="fr-FR" altLang="fr-FR" b="1">
                  <a:solidFill>
                    <a:srgbClr val="C00000"/>
                  </a:solidFill>
                </a:rPr>
                <a:t>E</a:t>
              </a:r>
            </a:p>
          </p:txBody>
        </p:sp>
        <p:sp>
          <p:nvSpPr>
            <p:cNvPr id="14" name="ZoneTexte 5"/>
            <p:cNvSpPr txBox="1">
              <a:spLocks noChangeArrowheads="1"/>
            </p:cNvSpPr>
            <p:nvPr/>
          </p:nvSpPr>
          <p:spPr bwMode="auto">
            <a:xfrm>
              <a:off x="8331200" y="4200525"/>
              <a:ext cx="33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r>
                <a:rPr lang="fr-FR" altLang="fr-FR" b="1">
                  <a:solidFill>
                    <a:srgbClr val="C00000"/>
                  </a:solidFill>
                </a:rPr>
                <a:t>D</a:t>
              </a:r>
            </a:p>
          </p:txBody>
        </p:sp>
        <p:sp>
          <p:nvSpPr>
            <p:cNvPr id="15" name="ZoneTexte 7"/>
            <p:cNvSpPr txBox="1">
              <a:spLocks noChangeArrowheads="1"/>
            </p:cNvSpPr>
            <p:nvPr/>
          </p:nvSpPr>
          <p:spPr bwMode="auto">
            <a:xfrm>
              <a:off x="7826375" y="6015038"/>
              <a:ext cx="701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r>
                <a:rPr lang="fr-FR" altLang="fr-FR" b="1">
                  <a:solidFill>
                    <a:srgbClr val="C00000"/>
                  </a:solidFill>
                </a:rPr>
                <a:t>A</a:t>
              </a:r>
            </a:p>
          </p:txBody>
        </p:sp>
      </p:grpSp>
    </p:spTree>
    <p:extLst>
      <p:ext uri="{BB962C8B-B14F-4D97-AF65-F5344CB8AC3E}">
        <p14:creationId xmlns:p14="http://schemas.microsoft.com/office/powerpoint/2010/main" val="144107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ZoneTexte 5"/>
          <p:cNvSpPr txBox="1">
            <a:spLocks noChangeArrowheads="1"/>
          </p:cNvSpPr>
          <p:nvPr/>
        </p:nvSpPr>
        <p:spPr bwMode="auto">
          <a:xfrm>
            <a:off x="3575051" y="461963"/>
            <a:ext cx="66976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r>
              <a:rPr lang="fr-FR" b="1" dirty="0" err="1">
                <a:solidFill>
                  <a:schemeClr val="accent6"/>
                </a:solidFill>
              </a:rPr>
              <a:t>O</a:t>
            </a:r>
            <a:r>
              <a:rPr lang="fr-FR" dirty="0" err="1">
                <a:solidFill>
                  <a:schemeClr val="accent6"/>
                </a:solidFill>
              </a:rPr>
              <a:t>ccult</a:t>
            </a:r>
            <a:r>
              <a:rPr lang="fr-FR" b="1" dirty="0">
                <a:solidFill>
                  <a:schemeClr val="accent6"/>
                </a:solidFill>
              </a:rPr>
              <a:t> </a:t>
            </a:r>
            <a:r>
              <a:rPr lang="fr-FR" dirty="0">
                <a:solidFill>
                  <a:schemeClr val="accent6"/>
                </a:solidFill>
              </a:rPr>
              <a:t>H</a:t>
            </a:r>
            <a:r>
              <a:rPr lang="fr-FR" b="1" dirty="0">
                <a:solidFill>
                  <a:schemeClr val="accent6"/>
                </a:solidFill>
              </a:rPr>
              <a:t>B</a:t>
            </a:r>
            <a:r>
              <a:rPr lang="fr-FR" dirty="0">
                <a:solidFill>
                  <a:schemeClr val="accent6"/>
                </a:solidFill>
              </a:rPr>
              <a:t>V</a:t>
            </a:r>
            <a:r>
              <a:rPr lang="fr-FR" b="1" dirty="0">
                <a:solidFill>
                  <a:schemeClr val="accent6"/>
                </a:solidFill>
              </a:rPr>
              <a:t> I</a:t>
            </a:r>
            <a:r>
              <a:rPr lang="fr-FR" dirty="0">
                <a:solidFill>
                  <a:schemeClr val="accent6"/>
                </a:solidFill>
              </a:rPr>
              <a:t>nfection</a:t>
            </a:r>
            <a:r>
              <a:rPr lang="fr-FR" b="1" dirty="0">
                <a:solidFill>
                  <a:schemeClr val="accent6"/>
                </a:solidFill>
              </a:rPr>
              <a:t> (OBI)</a:t>
            </a:r>
          </a:p>
        </p:txBody>
      </p:sp>
      <p:sp>
        <p:nvSpPr>
          <p:cNvPr id="4100" name="ZoneTexte 6"/>
          <p:cNvSpPr txBox="1">
            <a:spLocks noChangeArrowheads="1"/>
          </p:cNvSpPr>
          <p:nvPr/>
        </p:nvSpPr>
        <p:spPr bwMode="auto">
          <a:xfrm>
            <a:off x="2063751" y="1212851"/>
            <a:ext cx="8208963"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b="1">
                <a:solidFill>
                  <a:srgbClr val="0C2A57"/>
                </a:solidFill>
                <a:latin typeface="Arial" charset="0"/>
                <a:ea typeface="MS PGothic" charset="0"/>
                <a:cs typeface="MS PGothic" charset="0"/>
              </a:defRPr>
            </a:lvl1pPr>
            <a:lvl2pPr marL="742950" indent="-285750">
              <a:defRPr sz="1500">
                <a:solidFill>
                  <a:schemeClr val="tx1"/>
                </a:solidFill>
                <a:latin typeface="Arial" charset="0"/>
                <a:ea typeface="MS PGothic" charset="0"/>
                <a:cs typeface="MS PGothic" charset="0"/>
              </a:defRPr>
            </a:lvl2pPr>
            <a:lvl3pPr marL="1143000" indent="-228600">
              <a:defRPr sz="1300">
                <a:solidFill>
                  <a:srgbClr val="767878"/>
                </a:solidFill>
                <a:latin typeface="Arial" charset="0"/>
                <a:ea typeface="MS PGothic" charset="0"/>
                <a:cs typeface="MS PGothic" charset="0"/>
              </a:defRPr>
            </a:lvl3pPr>
            <a:lvl4pPr marL="1600200" indent="-228600">
              <a:defRPr sz="1000">
                <a:solidFill>
                  <a:srgbClr val="767878"/>
                </a:solidFill>
                <a:latin typeface="Arial" charset="0"/>
                <a:ea typeface="MS PGothic" charset="0"/>
                <a:cs typeface="MS PGothic" charset="0"/>
              </a:defRPr>
            </a:lvl4pPr>
            <a:lvl5pPr marL="2057400" indent="-228600">
              <a:defRPr sz="1000">
                <a:solidFill>
                  <a:srgbClr val="767878"/>
                </a:solidFill>
                <a:latin typeface="Arial" charset="0"/>
                <a:ea typeface="MS PGothic" charset="0"/>
                <a:cs typeface="MS PGothic" charset="0"/>
              </a:defRPr>
            </a:lvl5pPr>
            <a:lvl6pPr marL="2514600" indent="-228600" eaLnBrk="0" hangingPunct="0">
              <a:defRPr sz="1000">
                <a:solidFill>
                  <a:srgbClr val="767878"/>
                </a:solidFill>
                <a:latin typeface="Arial" charset="0"/>
                <a:ea typeface="MS PGothic" charset="0"/>
                <a:cs typeface="MS PGothic" charset="0"/>
              </a:defRPr>
            </a:lvl6pPr>
            <a:lvl7pPr marL="2971800" indent="-228600" eaLnBrk="0" hangingPunct="0">
              <a:defRPr sz="1000">
                <a:solidFill>
                  <a:srgbClr val="767878"/>
                </a:solidFill>
                <a:latin typeface="Arial" charset="0"/>
                <a:ea typeface="MS PGothic" charset="0"/>
                <a:cs typeface="MS PGothic" charset="0"/>
              </a:defRPr>
            </a:lvl7pPr>
            <a:lvl8pPr marL="3429000" indent="-228600" eaLnBrk="0" hangingPunct="0">
              <a:defRPr sz="1000">
                <a:solidFill>
                  <a:srgbClr val="767878"/>
                </a:solidFill>
                <a:latin typeface="Arial" charset="0"/>
                <a:ea typeface="MS PGothic" charset="0"/>
                <a:cs typeface="MS PGothic" charset="0"/>
              </a:defRPr>
            </a:lvl8pPr>
            <a:lvl9pPr marL="3886200" indent="-228600" eaLnBrk="0" hangingPunct="0">
              <a:defRPr sz="1000">
                <a:solidFill>
                  <a:srgbClr val="767878"/>
                </a:solidFill>
                <a:latin typeface="Arial" charset="0"/>
                <a:ea typeface="MS PGothic" charset="0"/>
                <a:cs typeface="MS PGothic" charset="0"/>
              </a:defRPr>
            </a:lvl9pPr>
          </a:lstStyle>
          <a:p>
            <a:pPr>
              <a:buFontTx/>
              <a:buChar char="•"/>
            </a:pPr>
            <a:r>
              <a:rPr lang="fr-FR" b="0" u="sng">
                <a:solidFill>
                  <a:srgbClr val="2D2D8A"/>
                </a:solidFill>
              </a:rPr>
              <a:t>Definition</a:t>
            </a:r>
            <a:r>
              <a:rPr lang="fr-FR" b="0">
                <a:solidFill>
                  <a:srgbClr val="2D2D8A"/>
                </a:solidFill>
              </a:rPr>
              <a:t> : « presence of viral DNA in the liver (with detectable or undetectable HBV DNA in the serum) of individuals testing negative for HBsAg » </a:t>
            </a:r>
            <a:r>
              <a:rPr lang="fr-FR" sz="1200" b="0">
                <a:solidFill>
                  <a:schemeClr val="tx1"/>
                </a:solidFill>
              </a:rPr>
              <a:t>(J. Hepatol- Raimondo et al / 2008 – also review in 2013)</a:t>
            </a:r>
          </a:p>
        </p:txBody>
      </p:sp>
      <p:cxnSp>
        <p:nvCxnSpPr>
          <p:cNvPr id="3" name="Connecteur droit avec flèche 2"/>
          <p:cNvCxnSpPr>
            <a:cxnSpLocks noChangeShapeType="1"/>
          </p:cNvCxnSpPr>
          <p:nvPr/>
        </p:nvCxnSpPr>
        <p:spPr bwMode="auto">
          <a:xfrm flipH="1">
            <a:off x="4511675" y="2781301"/>
            <a:ext cx="1296988" cy="576263"/>
          </a:xfrm>
          <a:prstGeom prst="straightConnector1">
            <a:avLst/>
          </a:prstGeom>
          <a:noFill/>
          <a:ln w="9525">
            <a:solidFill>
              <a:schemeClr val="tx1"/>
            </a:solidFill>
            <a:round/>
            <a:headEn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cxnSp>
        <p:nvCxnSpPr>
          <p:cNvPr id="5" name="Connecteur droit avec flèche 4"/>
          <p:cNvCxnSpPr>
            <a:cxnSpLocks noChangeShapeType="1"/>
          </p:cNvCxnSpPr>
          <p:nvPr/>
        </p:nvCxnSpPr>
        <p:spPr bwMode="auto">
          <a:xfrm>
            <a:off x="6167439" y="2781300"/>
            <a:ext cx="1296987" cy="647700"/>
          </a:xfrm>
          <a:prstGeom prst="straightConnector1">
            <a:avLst/>
          </a:prstGeom>
          <a:noFill/>
          <a:ln w="9525">
            <a:solidFill>
              <a:schemeClr val="tx1"/>
            </a:solidFill>
            <a:round/>
            <a:headEn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
        <p:nvSpPr>
          <p:cNvPr id="3078" name="ZoneTexte 5"/>
          <p:cNvSpPr txBox="1">
            <a:spLocks noChangeArrowheads="1"/>
          </p:cNvSpPr>
          <p:nvPr/>
        </p:nvSpPr>
        <p:spPr bwMode="auto">
          <a:xfrm>
            <a:off x="3000375" y="3409951"/>
            <a:ext cx="2808288"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rgbClr val="0C2A57"/>
                </a:solidFill>
                <a:latin typeface="Arial" charset="0"/>
                <a:ea typeface="MS PGothic" charset="0"/>
                <a:cs typeface="MS PGothic" charset="0"/>
              </a:defRPr>
            </a:lvl1pPr>
            <a:lvl2pPr marL="742950" indent="-285750">
              <a:defRPr sz="1500">
                <a:solidFill>
                  <a:schemeClr val="tx1"/>
                </a:solidFill>
                <a:latin typeface="Arial" charset="0"/>
                <a:ea typeface="MS PGothic" charset="0"/>
                <a:cs typeface="MS PGothic" charset="0"/>
              </a:defRPr>
            </a:lvl2pPr>
            <a:lvl3pPr marL="1143000" indent="-228600">
              <a:defRPr sz="1300">
                <a:solidFill>
                  <a:srgbClr val="767878"/>
                </a:solidFill>
                <a:latin typeface="Arial" charset="0"/>
                <a:ea typeface="MS PGothic" charset="0"/>
                <a:cs typeface="MS PGothic" charset="0"/>
              </a:defRPr>
            </a:lvl3pPr>
            <a:lvl4pPr marL="1600200" indent="-228600">
              <a:defRPr sz="1000">
                <a:solidFill>
                  <a:srgbClr val="767878"/>
                </a:solidFill>
                <a:latin typeface="Arial" charset="0"/>
                <a:ea typeface="MS PGothic" charset="0"/>
                <a:cs typeface="MS PGothic" charset="0"/>
              </a:defRPr>
            </a:lvl4pPr>
            <a:lvl5pPr marL="2057400" indent="-228600">
              <a:defRPr sz="1000">
                <a:solidFill>
                  <a:srgbClr val="767878"/>
                </a:solidFill>
                <a:latin typeface="Arial" charset="0"/>
                <a:ea typeface="MS PGothic" charset="0"/>
                <a:cs typeface="MS PGothic" charset="0"/>
              </a:defRPr>
            </a:lvl5pPr>
            <a:lvl6pPr marL="2514600" indent="-228600" eaLnBrk="0" hangingPunct="0">
              <a:defRPr sz="1000">
                <a:solidFill>
                  <a:srgbClr val="767878"/>
                </a:solidFill>
                <a:latin typeface="Arial" charset="0"/>
                <a:ea typeface="MS PGothic" charset="0"/>
                <a:cs typeface="MS PGothic" charset="0"/>
              </a:defRPr>
            </a:lvl6pPr>
            <a:lvl7pPr marL="2971800" indent="-228600" eaLnBrk="0" hangingPunct="0">
              <a:defRPr sz="1000">
                <a:solidFill>
                  <a:srgbClr val="767878"/>
                </a:solidFill>
                <a:latin typeface="Arial" charset="0"/>
                <a:ea typeface="MS PGothic" charset="0"/>
                <a:cs typeface="MS PGothic" charset="0"/>
              </a:defRPr>
            </a:lvl7pPr>
            <a:lvl8pPr marL="3429000" indent="-228600" eaLnBrk="0" hangingPunct="0">
              <a:defRPr sz="1000">
                <a:solidFill>
                  <a:srgbClr val="767878"/>
                </a:solidFill>
                <a:latin typeface="Arial" charset="0"/>
                <a:ea typeface="MS PGothic" charset="0"/>
                <a:cs typeface="MS PGothic" charset="0"/>
              </a:defRPr>
            </a:lvl8pPr>
            <a:lvl9pPr marL="3886200" indent="-228600" eaLnBrk="0" hangingPunct="0">
              <a:defRPr sz="1000">
                <a:solidFill>
                  <a:srgbClr val="767878"/>
                </a:solidFill>
                <a:latin typeface="Arial" charset="0"/>
                <a:ea typeface="MS PGothic" charset="0"/>
                <a:cs typeface="MS PGothic" charset="0"/>
              </a:defRPr>
            </a:lvl9pPr>
          </a:lstStyle>
          <a:p>
            <a:r>
              <a:rPr lang="fr-FR">
                <a:solidFill>
                  <a:schemeClr val="tx1"/>
                </a:solidFill>
              </a:rPr>
              <a:t>Seropositive OBI </a:t>
            </a:r>
          </a:p>
          <a:p>
            <a:r>
              <a:rPr lang="fr-FR" sz="1200" b="0">
                <a:solidFill>
                  <a:schemeClr val="tx1"/>
                </a:solidFill>
              </a:rPr>
              <a:t>anti HBc and/or </a:t>
            </a:r>
            <a:r>
              <a:rPr lang="fr-FR" sz="1200">
                <a:solidFill>
                  <a:srgbClr val="FF0000"/>
                </a:solidFill>
              </a:rPr>
              <a:t>anti HBs positive</a:t>
            </a:r>
            <a:endParaRPr lang="fr-FR" sz="1200" b="0">
              <a:solidFill>
                <a:schemeClr val="tx1"/>
              </a:solidFill>
            </a:endParaRPr>
          </a:p>
          <a:p>
            <a:endParaRPr lang="fr-FR" sz="1200" b="0">
              <a:solidFill>
                <a:schemeClr val="tx1"/>
              </a:solidFill>
            </a:endParaRPr>
          </a:p>
        </p:txBody>
      </p:sp>
      <p:sp>
        <p:nvSpPr>
          <p:cNvPr id="3079" name="ZoneTexte 9"/>
          <p:cNvSpPr txBox="1">
            <a:spLocks noChangeArrowheads="1"/>
          </p:cNvSpPr>
          <p:nvPr/>
        </p:nvSpPr>
        <p:spPr bwMode="auto">
          <a:xfrm>
            <a:off x="6672264" y="3357564"/>
            <a:ext cx="280828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rgbClr val="0C2A57"/>
                </a:solidFill>
                <a:latin typeface="Arial" charset="0"/>
                <a:ea typeface="MS PGothic" charset="0"/>
                <a:cs typeface="MS PGothic" charset="0"/>
              </a:defRPr>
            </a:lvl1pPr>
            <a:lvl2pPr marL="742950" indent="-285750">
              <a:defRPr sz="1500">
                <a:solidFill>
                  <a:schemeClr val="tx1"/>
                </a:solidFill>
                <a:latin typeface="Arial" charset="0"/>
                <a:ea typeface="MS PGothic" charset="0"/>
                <a:cs typeface="MS PGothic" charset="0"/>
              </a:defRPr>
            </a:lvl2pPr>
            <a:lvl3pPr marL="1143000" indent="-228600">
              <a:defRPr sz="1300">
                <a:solidFill>
                  <a:srgbClr val="767878"/>
                </a:solidFill>
                <a:latin typeface="Arial" charset="0"/>
                <a:ea typeface="MS PGothic" charset="0"/>
                <a:cs typeface="MS PGothic" charset="0"/>
              </a:defRPr>
            </a:lvl3pPr>
            <a:lvl4pPr marL="1600200" indent="-228600">
              <a:defRPr sz="1000">
                <a:solidFill>
                  <a:srgbClr val="767878"/>
                </a:solidFill>
                <a:latin typeface="Arial" charset="0"/>
                <a:ea typeface="MS PGothic" charset="0"/>
                <a:cs typeface="MS PGothic" charset="0"/>
              </a:defRPr>
            </a:lvl4pPr>
            <a:lvl5pPr marL="2057400" indent="-228600">
              <a:defRPr sz="1000">
                <a:solidFill>
                  <a:srgbClr val="767878"/>
                </a:solidFill>
                <a:latin typeface="Arial" charset="0"/>
                <a:ea typeface="MS PGothic" charset="0"/>
                <a:cs typeface="MS PGothic" charset="0"/>
              </a:defRPr>
            </a:lvl5pPr>
            <a:lvl6pPr marL="2514600" indent="-228600" eaLnBrk="0" hangingPunct="0">
              <a:defRPr sz="1000">
                <a:solidFill>
                  <a:srgbClr val="767878"/>
                </a:solidFill>
                <a:latin typeface="Arial" charset="0"/>
                <a:ea typeface="MS PGothic" charset="0"/>
                <a:cs typeface="MS PGothic" charset="0"/>
              </a:defRPr>
            </a:lvl6pPr>
            <a:lvl7pPr marL="2971800" indent="-228600" eaLnBrk="0" hangingPunct="0">
              <a:defRPr sz="1000">
                <a:solidFill>
                  <a:srgbClr val="767878"/>
                </a:solidFill>
                <a:latin typeface="Arial" charset="0"/>
                <a:ea typeface="MS PGothic" charset="0"/>
                <a:cs typeface="MS PGothic" charset="0"/>
              </a:defRPr>
            </a:lvl7pPr>
            <a:lvl8pPr marL="3429000" indent="-228600" eaLnBrk="0" hangingPunct="0">
              <a:defRPr sz="1000">
                <a:solidFill>
                  <a:srgbClr val="767878"/>
                </a:solidFill>
                <a:latin typeface="Arial" charset="0"/>
                <a:ea typeface="MS PGothic" charset="0"/>
                <a:cs typeface="MS PGothic" charset="0"/>
              </a:defRPr>
            </a:lvl8pPr>
            <a:lvl9pPr marL="3886200" indent="-228600" eaLnBrk="0" hangingPunct="0">
              <a:defRPr sz="1000">
                <a:solidFill>
                  <a:srgbClr val="767878"/>
                </a:solidFill>
                <a:latin typeface="Arial" charset="0"/>
                <a:ea typeface="MS PGothic" charset="0"/>
                <a:cs typeface="MS PGothic" charset="0"/>
              </a:defRPr>
            </a:lvl9pPr>
          </a:lstStyle>
          <a:p>
            <a:r>
              <a:rPr lang="fr-FR">
                <a:solidFill>
                  <a:schemeClr val="tx1"/>
                </a:solidFill>
              </a:rPr>
              <a:t>Seronegative OBI </a:t>
            </a:r>
          </a:p>
          <a:p>
            <a:r>
              <a:rPr lang="fr-FR" sz="1200" b="0">
                <a:solidFill>
                  <a:schemeClr val="tx1"/>
                </a:solidFill>
              </a:rPr>
              <a:t>anti HBV Ab negative cause either anti HBV Ab never present (primary occult infection) or they progressively disappeared over time </a:t>
            </a:r>
          </a:p>
        </p:txBody>
      </p:sp>
      <p:sp>
        <p:nvSpPr>
          <p:cNvPr id="7" name="ZoneTexte 6"/>
          <p:cNvSpPr txBox="1"/>
          <p:nvPr/>
        </p:nvSpPr>
        <p:spPr>
          <a:xfrm>
            <a:off x="5591176" y="2276475"/>
            <a:ext cx="792163" cy="369332"/>
          </a:xfrm>
          <a:prstGeom prst="rect">
            <a:avLst/>
          </a:prstGeom>
          <a:noFill/>
        </p:spPr>
        <p:txBody>
          <a:bodyPr>
            <a:spAutoFit/>
          </a:bodyPr>
          <a:lstStyle/>
          <a:p>
            <a:pPr>
              <a:defRPr/>
            </a:pPr>
            <a:r>
              <a:rPr lang="fr-FR" b="1" dirty="0">
                <a:solidFill>
                  <a:schemeClr val="accent6"/>
                </a:solidFill>
                <a:latin typeface="Arial" pitchFamily="34" charset="0"/>
                <a:ea typeface="MS PGothic" pitchFamily="34" charset="-128"/>
              </a:rPr>
              <a:t>OBI</a:t>
            </a:r>
          </a:p>
        </p:txBody>
      </p:sp>
      <p:sp>
        <p:nvSpPr>
          <p:cNvPr id="15" name="ZoneTexte 6"/>
          <p:cNvSpPr txBox="1">
            <a:spLocks noChangeArrowheads="1"/>
          </p:cNvSpPr>
          <p:nvPr/>
        </p:nvSpPr>
        <p:spPr bwMode="auto">
          <a:xfrm>
            <a:off x="1919537" y="4437112"/>
            <a:ext cx="8208963" cy="230832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b="1">
                <a:solidFill>
                  <a:srgbClr val="0C2A57"/>
                </a:solidFill>
                <a:latin typeface="Arial" charset="0"/>
                <a:ea typeface="MS PGothic" charset="0"/>
                <a:cs typeface="MS PGothic" charset="0"/>
              </a:defRPr>
            </a:lvl1pPr>
            <a:lvl2pPr marL="742950" indent="-285750">
              <a:defRPr sz="1500">
                <a:solidFill>
                  <a:schemeClr val="tx1"/>
                </a:solidFill>
                <a:latin typeface="Arial" charset="0"/>
                <a:ea typeface="MS PGothic" charset="0"/>
                <a:cs typeface="MS PGothic" charset="0"/>
              </a:defRPr>
            </a:lvl2pPr>
            <a:lvl3pPr marL="1143000" indent="-228600">
              <a:defRPr sz="1300">
                <a:solidFill>
                  <a:srgbClr val="767878"/>
                </a:solidFill>
                <a:latin typeface="Arial" charset="0"/>
                <a:ea typeface="MS PGothic" charset="0"/>
                <a:cs typeface="MS PGothic" charset="0"/>
              </a:defRPr>
            </a:lvl3pPr>
            <a:lvl4pPr marL="1600200" indent="-228600">
              <a:defRPr sz="1000">
                <a:solidFill>
                  <a:srgbClr val="767878"/>
                </a:solidFill>
                <a:latin typeface="Arial" charset="0"/>
                <a:ea typeface="MS PGothic" charset="0"/>
                <a:cs typeface="MS PGothic" charset="0"/>
              </a:defRPr>
            </a:lvl4pPr>
            <a:lvl5pPr marL="2057400" indent="-228600">
              <a:defRPr sz="1000">
                <a:solidFill>
                  <a:srgbClr val="767878"/>
                </a:solidFill>
                <a:latin typeface="Arial" charset="0"/>
                <a:ea typeface="MS PGothic" charset="0"/>
                <a:cs typeface="MS PGothic" charset="0"/>
              </a:defRPr>
            </a:lvl5pPr>
            <a:lvl6pPr marL="2514600" indent="-228600" eaLnBrk="0" hangingPunct="0">
              <a:defRPr sz="1000">
                <a:solidFill>
                  <a:srgbClr val="767878"/>
                </a:solidFill>
                <a:latin typeface="Arial" charset="0"/>
                <a:ea typeface="MS PGothic" charset="0"/>
                <a:cs typeface="MS PGothic" charset="0"/>
              </a:defRPr>
            </a:lvl6pPr>
            <a:lvl7pPr marL="2971800" indent="-228600" eaLnBrk="0" hangingPunct="0">
              <a:defRPr sz="1000">
                <a:solidFill>
                  <a:srgbClr val="767878"/>
                </a:solidFill>
                <a:latin typeface="Arial" charset="0"/>
                <a:ea typeface="MS PGothic" charset="0"/>
                <a:cs typeface="MS PGothic" charset="0"/>
              </a:defRPr>
            </a:lvl7pPr>
            <a:lvl8pPr marL="3429000" indent="-228600" eaLnBrk="0" hangingPunct="0">
              <a:defRPr sz="1000">
                <a:solidFill>
                  <a:srgbClr val="767878"/>
                </a:solidFill>
                <a:latin typeface="Arial" charset="0"/>
                <a:ea typeface="MS PGothic" charset="0"/>
                <a:cs typeface="MS PGothic" charset="0"/>
              </a:defRPr>
            </a:lvl8pPr>
            <a:lvl9pPr marL="3886200" indent="-228600" eaLnBrk="0" hangingPunct="0">
              <a:defRPr sz="1000">
                <a:solidFill>
                  <a:srgbClr val="767878"/>
                </a:solidFill>
                <a:latin typeface="Arial" charset="0"/>
                <a:ea typeface="MS PGothic" charset="0"/>
                <a:cs typeface="MS PGothic" charset="0"/>
              </a:defRPr>
            </a:lvl9pPr>
          </a:lstStyle>
          <a:p>
            <a:r>
              <a:rPr lang="fr-FR" b="0" dirty="0" err="1">
                <a:solidFill>
                  <a:schemeClr val="tx1"/>
                </a:solidFill>
              </a:rPr>
              <a:t>Lack</a:t>
            </a:r>
            <a:r>
              <a:rPr lang="fr-FR" b="0" dirty="0">
                <a:solidFill>
                  <a:schemeClr val="tx1"/>
                </a:solidFill>
              </a:rPr>
              <a:t> of </a:t>
            </a:r>
            <a:r>
              <a:rPr lang="fr-FR" b="0" dirty="0" err="1">
                <a:solidFill>
                  <a:schemeClr val="tx1"/>
                </a:solidFill>
              </a:rPr>
              <a:t>detectable</a:t>
            </a:r>
            <a:r>
              <a:rPr lang="fr-FR" b="0" dirty="0">
                <a:solidFill>
                  <a:schemeClr val="tx1"/>
                </a:solidFill>
              </a:rPr>
              <a:t> </a:t>
            </a:r>
            <a:r>
              <a:rPr lang="fr-FR" b="0" dirty="0" err="1">
                <a:solidFill>
                  <a:schemeClr val="tx1"/>
                </a:solidFill>
              </a:rPr>
              <a:t>HBsAg</a:t>
            </a:r>
            <a:r>
              <a:rPr lang="fr-FR" b="0" dirty="0">
                <a:solidFill>
                  <a:schemeClr val="tx1"/>
                </a:solidFill>
              </a:rPr>
              <a:t> </a:t>
            </a:r>
            <a:r>
              <a:rPr lang="fr-FR" b="0" dirty="0" err="1">
                <a:solidFill>
                  <a:schemeClr val="tx1"/>
                </a:solidFill>
              </a:rPr>
              <a:t>attributed</a:t>
            </a:r>
            <a:r>
              <a:rPr lang="fr-FR" b="0" dirty="0">
                <a:solidFill>
                  <a:schemeClr val="tx1"/>
                </a:solidFill>
              </a:rPr>
              <a:t> to </a:t>
            </a:r>
            <a:r>
              <a:rPr lang="fr-FR" b="0" dirty="0">
                <a:solidFill>
                  <a:srgbClr val="2D2D8A"/>
                </a:solidFill>
              </a:rPr>
              <a:t>: </a:t>
            </a:r>
          </a:p>
          <a:p>
            <a:endParaRPr lang="fr-FR" b="0" dirty="0">
              <a:solidFill>
                <a:srgbClr val="2D2D8A"/>
              </a:solidFill>
            </a:endParaRPr>
          </a:p>
          <a:p>
            <a:pPr>
              <a:buFont typeface="Wingdings" charset="0"/>
              <a:buChar char="ü"/>
            </a:pPr>
            <a:r>
              <a:rPr lang="fr-FR" b="0" dirty="0">
                <a:solidFill>
                  <a:srgbClr val="2D2D8A"/>
                </a:solidFill>
              </a:rPr>
              <a:t>S </a:t>
            </a:r>
            <a:r>
              <a:rPr lang="fr-FR" b="0" dirty="0" err="1">
                <a:solidFill>
                  <a:srgbClr val="2D2D8A"/>
                </a:solidFill>
              </a:rPr>
              <a:t>gene</a:t>
            </a:r>
            <a:r>
              <a:rPr lang="fr-FR" b="0" dirty="0">
                <a:solidFill>
                  <a:srgbClr val="2D2D8A"/>
                </a:solidFill>
              </a:rPr>
              <a:t> </a:t>
            </a:r>
            <a:r>
              <a:rPr lang="fr-FR" b="0" dirty="0" err="1">
                <a:solidFill>
                  <a:srgbClr val="2D2D8A"/>
                </a:solidFill>
              </a:rPr>
              <a:t>variants</a:t>
            </a:r>
            <a:r>
              <a:rPr lang="fr-FR" b="0" dirty="0">
                <a:solidFill>
                  <a:srgbClr val="2D2D8A"/>
                </a:solidFill>
              </a:rPr>
              <a:t> = </a:t>
            </a:r>
            <a:r>
              <a:rPr lang="fr-FR" b="0" dirty="0">
                <a:solidFill>
                  <a:srgbClr val="FF0000"/>
                </a:solidFill>
              </a:rPr>
              <a:t>S-escape mutants </a:t>
            </a:r>
            <a:r>
              <a:rPr lang="fr-FR" b="0" dirty="0" err="1">
                <a:solidFill>
                  <a:srgbClr val="2D2D8A"/>
                </a:solidFill>
              </a:rPr>
              <a:t>with</a:t>
            </a:r>
            <a:r>
              <a:rPr lang="fr-FR" b="0" dirty="0">
                <a:solidFill>
                  <a:srgbClr val="2D2D8A"/>
                </a:solidFill>
              </a:rPr>
              <a:t> </a:t>
            </a:r>
            <a:r>
              <a:rPr lang="fr-FR" b="0" dirty="0" err="1">
                <a:solidFill>
                  <a:srgbClr val="2D2D8A"/>
                </a:solidFill>
              </a:rPr>
              <a:t>defective</a:t>
            </a:r>
            <a:r>
              <a:rPr lang="fr-FR" b="0" dirty="0">
                <a:solidFill>
                  <a:srgbClr val="2D2D8A"/>
                </a:solidFill>
              </a:rPr>
              <a:t> </a:t>
            </a:r>
            <a:r>
              <a:rPr lang="fr-FR" b="0" dirty="0" err="1">
                <a:solidFill>
                  <a:srgbClr val="2D2D8A"/>
                </a:solidFill>
              </a:rPr>
              <a:t>replication</a:t>
            </a:r>
            <a:r>
              <a:rPr lang="fr-FR" b="0" dirty="0">
                <a:solidFill>
                  <a:srgbClr val="2D2D8A"/>
                </a:solidFill>
              </a:rPr>
              <a:t> </a:t>
            </a:r>
            <a:r>
              <a:rPr lang="fr-FR" b="0" dirty="0" err="1">
                <a:solidFill>
                  <a:srgbClr val="2D2D8A"/>
                </a:solidFill>
              </a:rPr>
              <a:t>activity</a:t>
            </a:r>
            <a:r>
              <a:rPr lang="fr-FR" b="0" dirty="0">
                <a:solidFill>
                  <a:srgbClr val="2D2D8A"/>
                </a:solidFill>
              </a:rPr>
              <a:t> or </a:t>
            </a:r>
            <a:r>
              <a:rPr lang="fr-FR" b="0" dirty="0" err="1">
                <a:solidFill>
                  <a:srgbClr val="2D2D8A"/>
                </a:solidFill>
              </a:rPr>
              <a:t>synthesis</a:t>
            </a:r>
            <a:r>
              <a:rPr lang="fr-FR" b="0" dirty="0">
                <a:solidFill>
                  <a:srgbClr val="2D2D8A"/>
                </a:solidFill>
              </a:rPr>
              <a:t> of </a:t>
            </a:r>
            <a:r>
              <a:rPr lang="fr-FR" b="0" dirty="0" err="1">
                <a:solidFill>
                  <a:srgbClr val="2D2D8A"/>
                </a:solidFill>
              </a:rPr>
              <a:t>HBsAg</a:t>
            </a:r>
            <a:r>
              <a:rPr lang="fr-FR" b="0" dirty="0">
                <a:solidFill>
                  <a:srgbClr val="2D2D8A"/>
                </a:solidFill>
              </a:rPr>
              <a:t> </a:t>
            </a:r>
          </a:p>
          <a:p>
            <a:endParaRPr lang="fr-FR" b="0" dirty="0">
              <a:solidFill>
                <a:srgbClr val="2D2D8A"/>
              </a:solidFill>
            </a:endParaRPr>
          </a:p>
          <a:p>
            <a:pPr>
              <a:buFont typeface="Wingdings" charset="0"/>
              <a:buChar char="ü"/>
            </a:pPr>
            <a:r>
              <a:rPr lang="fr-FR" dirty="0">
                <a:solidFill>
                  <a:srgbClr val="2D2D8A"/>
                </a:solidFill>
              </a:rPr>
              <a:t>BUT</a:t>
            </a:r>
            <a:r>
              <a:rPr lang="fr-FR" b="0" dirty="0">
                <a:solidFill>
                  <a:srgbClr val="2D2D8A"/>
                </a:solidFill>
              </a:rPr>
              <a:t> in the </a:t>
            </a:r>
            <a:r>
              <a:rPr lang="fr-FR" b="0" dirty="0" err="1">
                <a:solidFill>
                  <a:srgbClr val="2D2D8A"/>
                </a:solidFill>
              </a:rPr>
              <a:t>majority</a:t>
            </a:r>
            <a:r>
              <a:rPr lang="fr-FR" b="0" dirty="0">
                <a:solidFill>
                  <a:srgbClr val="2D2D8A"/>
                </a:solidFill>
              </a:rPr>
              <a:t> of cases = </a:t>
            </a:r>
            <a:r>
              <a:rPr lang="fr-FR" b="0" dirty="0" err="1">
                <a:solidFill>
                  <a:srgbClr val="2D2D8A"/>
                </a:solidFill>
              </a:rPr>
              <a:t>replication-competent</a:t>
            </a:r>
            <a:r>
              <a:rPr lang="fr-FR" b="0" dirty="0">
                <a:solidFill>
                  <a:srgbClr val="2D2D8A"/>
                </a:solidFill>
              </a:rPr>
              <a:t> </a:t>
            </a:r>
            <a:r>
              <a:rPr lang="fr-FR" b="0" dirty="0" err="1">
                <a:solidFill>
                  <a:srgbClr val="2D2D8A"/>
                </a:solidFill>
              </a:rPr>
              <a:t>viruses</a:t>
            </a:r>
            <a:r>
              <a:rPr lang="fr-FR" b="0" dirty="0">
                <a:solidFill>
                  <a:srgbClr val="2D2D8A"/>
                </a:solidFill>
              </a:rPr>
              <a:t> =&gt; </a:t>
            </a:r>
            <a:r>
              <a:rPr lang="fr-FR" b="0" dirty="0" err="1">
                <a:solidFill>
                  <a:srgbClr val="2D2D8A"/>
                </a:solidFill>
              </a:rPr>
              <a:t>it</a:t>
            </a:r>
            <a:r>
              <a:rPr lang="fr-FR" b="0" dirty="0">
                <a:solidFill>
                  <a:srgbClr val="2D2D8A"/>
                </a:solidFill>
              </a:rPr>
              <a:t> </a:t>
            </a:r>
            <a:r>
              <a:rPr lang="fr-FR" b="0" dirty="0" err="1">
                <a:solidFill>
                  <a:srgbClr val="2D2D8A"/>
                </a:solidFill>
              </a:rPr>
              <a:t>is</a:t>
            </a:r>
            <a:r>
              <a:rPr lang="fr-FR" b="0" dirty="0">
                <a:solidFill>
                  <a:srgbClr val="2D2D8A"/>
                </a:solidFill>
              </a:rPr>
              <a:t> </a:t>
            </a:r>
            <a:r>
              <a:rPr lang="fr-FR" b="0" dirty="0" err="1">
                <a:solidFill>
                  <a:srgbClr val="2D2D8A"/>
                </a:solidFill>
              </a:rPr>
              <a:t>believed</a:t>
            </a:r>
            <a:r>
              <a:rPr lang="fr-FR" b="0" dirty="0">
                <a:solidFill>
                  <a:srgbClr val="2D2D8A"/>
                </a:solidFill>
              </a:rPr>
              <a:t>  </a:t>
            </a:r>
            <a:r>
              <a:rPr lang="fr-FR" b="0" dirty="0" err="1">
                <a:solidFill>
                  <a:srgbClr val="2D2D8A"/>
                </a:solidFill>
              </a:rPr>
              <a:t>that</a:t>
            </a:r>
            <a:r>
              <a:rPr lang="fr-FR" b="0" dirty="0">
                <a:solidFill>
                  <a:srgbClr val="2D2D8A"/>
                </a:solidFill>
              </a:rPr>
              <a:t> </a:t>
            </a:r>
            <a:r>
              <a:rPr lang="fr-FR" b="0" dirty="0" err="1">
                <a:solidFill>
                  <a:srgbClr val="2D2D8A"/>
                </a:solidFill>
              </a:rPr>
              <a:t>it</a:t>
            </a:r>
            <a:r>
              <a:rPr lang="fr-FR" b="0" dirty="0">
                <a:solidFill>
                  <a:srgbClr val="2D2D8A"/>
                </a:solidFill>
              </a:rPr>
              <a:t> </a:t>
            </a:r>
            <a:r>
              <a:rPr lang="fr-FR" b="0" dirty="0" err="1">
                <a:solidFill>
                  <a:srgbClr val="2D2D8A"/>
                </a:solidFill>
              </a:rPr>
              <a:t>is</a:t>
            </a:r>
            <a:r>
              <a:rPr lang="fr-FR" b="0" dirty="0">
                <a:solidFill>
                  <a:srgbClr val="2D2D8A"/>
                </a:solidFill>
              </a:rPr>
              <a:t> the </a:t>
            </a:r>
            <a:r>
              <a:rPr lang="fr-FR" b="0" dirty="0" err="1">
                <a:solidFill>
                  <a:srgbClr val="2D2D8A"/>
                </a:solidFill>
              </a:rPr>
              <a:t>consequence</a:t>
            </a:r>
            <a:r>
              <a:rPr lang="fr-FR" b="0" dirty="0">
                <a:solidFill>
                  <a:srgbClr val="2D2D8A"/>
                </a:solidFill>
              </a:rPr>
              <a:t> of a </a:t>
            </a:r>
            <a:r>
              <a:rPr lang="fr-FR" b="0" dirty="0" err="1">
                <a:solidFill>
                  <a:srgbClr val="2D2D8A"/>
                </a:solidFill>
              </a:rPr>
              <a:t>strong</a:t>
            </a:r>
            <a:r>
              <a:rPr lang="fr-FR" b="0" dirty="0">
                <a:solidFill>
                  <a:srgbClr val="2D2D8A"/>
                </a:solidFill>
              </a:rPr>
              <a:t> suppression of HBV </a:t>
            </a:r>
            <a:r>
              <a:rPr lang="fr-FR" b="0" dirty="0" err="1">
                <a:solidFill>
                  <a:srgbClr val="2D2D8A"/>
                </a:solidFill>
              </a:rPr>
              <a:t>replication</a:t>
            </a:r>
            <a:r>
              <a:rPr lang="fr-FR" b="0" dirty="0">
                <a:solidFill>
                  <a:srgbClr val="2D2D8A"/>
                </a:solidFill>
              </a:rPr>
              <a:t> and </a:t>
            </a:r>
            <a:r>
              <a:rPr lang="fr-FR" b="0" dirty="0" err="1">
                <a:solidFill>
                  <a:srgbClr val="2D2D8A"/>
                </a:solidFill>
              </a:rPr>
              <a:t>gene</a:t>
            </a:r>
            <a:r>
              <a:rPr lang="fr-FR" b="0" dirty="0">
                <a:solidFill>
                  <a:srgbClr val="2D2D8A"/>
                </a:solidFill>
              </a:rPr>
              <a:t> expression</a:t>
            </a:r>
          </a:p>
        </p:txBody>
      </p:sp>
      <p:sp>
        <p:nvSpPr>
          <p:cNvPr id="10" name="Line 8"/>
          <p:cNvSpPr>
            <a:spLocks noChangeShapeType="1"/>
          </p:cNvSpPr>
          <p:nvPr/>
        </p:nvSpPr>
        <p:spPr bwMode="auto">
          <a:xfrm flipV="1">
            <a:off x="1554163" y="980729"/>
            <a:ext cx="9113837" cy="347"/>
          </a:xfrm>
          <a:prstGeom prst="line">
            <a:avLst/>
          </a:prstGeom>
          <a:noFill/>
          <a:ln w="38100">
            <a:solidFill>
              <a:srgbClr val="C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Tree>
    <p:extLst>
      <p:ext uri="{BB962C8B-B14F-4D97-AF65-F5344CB8AC3E}">
        <p14:creationId xmlns:p14="http://schemas.microsoft.com/office/powerpoint/2010/main" val="299721292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3"/>
          <p:cNvGrpSpPr>
            <a:grpSpLocks/>
          </p:cNvGrpSpPr>
          <p:nvPr/>
        </p:nvGrpSpPr>
        <p:grpSpPr bwMode="auto">
          <a:xfrm>
            <a:off x="67947" y="1225841"/>
            <a:ext cx="5566500" cy="5189537"/>
            <a:chOff x="251520" y="710134"/>
            <a:chExt cx="6625530" cy="5954763"/>
          </a:xfrm>
        </p:grpSpPr>
        <p:pic>
          <p:nvPicPr>
            <p:cNvPr id="266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10134"/>
              <a:ext cx="6625530" cy="59547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ctangle 12"/>
            <p:cNvSpPr/>
            <p:nvPr/>
          </p:nvSpPr>
          <p:spPr>
            <a:xfrm>
              <a:off x="467397" y="6093392"/>
              <a:ext cx="863509" cy="215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6627" name="TextBox 11"/>
          <p:cNvSpPr txBox="1">
            <a:spLocks noChangeArrowheads="1"/>
          </p:cNvSpPr>
          <p:nvPr/>
        </p:nvSpPr>
        <p:spPr bwMode="auto">
          <a:xfrm>
            <a:off x="246768" y="5959169"/>
            <a:ext cx="12319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a:t>PreS2 deletion </a:t>
            </a:r>
          </a:p>
        </p:txBody>
      </p:sp>
      <p:sp>
        <p:nvSpPr>
          <p:cNvPr id="26629" name="TextBox 15"/>
          <p:cNvSpPr txBox="1">
            <a:spLocks noChangeArrowheads="1"/>
          </p:cNvSpPr>
          <p:nvPr/>
        </p:nvSpPr>
        <p:spPr bwMode="auto">
          <a:xfrm>
            <a:off x="5810250" y="1313861"/>
            <a:ext cx="30956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dirty="0"/>
              <a:t>139 </a:t>
            </a:r>
            <a:r>
              <a:rPr lang="en-GB" dirty="0" err="1"/>
              <a:t>HBsAg</a:t>
            </a:r>
            <a:r>
              <a:rPr lang="en-GB" dirty="0"/>
              <a:t>+ </a:t>
            </a:r>
          </a:p>
          <a:p>
            <a:pPr eaLnBrk="1" hangingPunct="1"/>
            <a:r>
              <a:rPr lang="en-GB" dirty="0"/>
              <a:t>individuals: </a:t>
            </a:r>
          </a:p>
          <a:p>
            <a:pPr eaLnBrk="1" hangingPunct="1"/>
            <a:r>
              <a:rPr lang="en-GB" dirty="0"/>
              <a:t>42 with liver cirrhosis </a:t>
            </a:r>
          </a:p>
          <a:p>
            <a:pPr eaLnBrk="1" hangingPunct="1"/>
            <a:r>
              <a:rPr lang="en-GB" dirty="0"/>
              <a:t>36 with HCC</a:t>
            </a:r>
            <a:endParaRPr lang="en-US" dirty="0"/>
          </a:p>
        </p:txBody>
      </p:sp>
      <p:sp>
        <p:nvSpPr>
          <p:cNvPr id="26630" name="TextBox 1"/>
          <p:cNvSpPr txBox="1">
            <a:spLocks noChangeArrowheads="1"/>
          </p:cNvSpPr>
          <p:nvPr/>
        </p:nvSpPr>
        <p:spPr bwMode="auto">
          <a:xfrm>
            <a:off x="5897336" y="4841517"/>
            <a:ext cx="12493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Genotype </a:t>
            </a:r>
          </a:p>
          <a:p>
            <a:pPr eaLnBrk="1" hangingPunct="1"/>
            <a:r>
              <a:rPr lang="en-US" dirty="0"/>
              <a:t>E - 90%</a:t>
            </a:r>
          </a:p>
          <a:p>
            <a:pPr eaLnBrk="1" hangingPunct="1"/>
            <a:r>
              <a:rPr lang="en-US" dirty="0"/>
              <a:t>A - 10%</a:t>
            </a:r>
          </a:p>
        </p:txBody>
      </p:sp>
      <p:sp>
        <p:nvSpPr>
          <p:cNvPr id="26631" name="Line 8"/>
          <p:cNvSpPr>
            <a:spLocks noChangeShapeType="1"/>
          </p:cNvSpPr>
          <p:nvPr/>
        </p:nvSpPr>
        <p:spPr bwMode="auto">
          <a:xfrm>
            <a:off x="862718" y="978398"/>
            <a:ext cx="8686800" cy="0"/>
          </a:xfrm>
          <a:prstGeom prst="line">
            <a:avLst/>
          </a:prstGeom>
          <a:noFill/>
          <a:ln w="38100">
            <a:solidFill>
              <a:srgbClr val="C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 name="ZoneTexte 1"/>
          <p:cNvSpPr txBox="1"/>
          <p:nvPr/>
        </p:nvSpPr>
        <p:spPr>
          <a:xfrm>
            <a:off x="1273912" y="373676"/>
            <a:ext cx="5544900" cy="461665"/>
          </a:xfrm>
          <a:prstGeom prst="rect">
            <a:avLst/>
          </a:prstGeom>
          <a:noFill/>
        </p:spPr>
        <p:txBody>
          <a:bodyPr wrap="square" rtlCol="0">
            <a:spAutoFit/>
          </a:bodyPr>
          <a:lstStyle/>
          <a:p>
            <a:r>
              <a:rPr lang="fr-FR" sz="2400" b="1" dirty="0"/>
              <a:t>Modifications sur le génome du VHB</a:t>
            </a:r>
          </a:p>
        </p:txBody>
      </p:sp>
      <p:graphicFrame>
        <p:nvGraphicFramePr>
          <p:cNvPr id="11" name="Graphique 10"/>
          <p:cNvGraphicFramePr>
            <a:graphicFrameLocks/>
          </p:cNvGraphicFramePr>
          <p:nvPr/>
        </p:nvGraphicFramePr>
        <p:xfrm>
          <a:off x="7236323" y="2514011"/>
          <a:ext cx="4567159" cy="2272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1455853240"/>
              </p:ext>
            </p:extLst>
          </p:nvPr>
        </p:nvGraphicFramePr>
        <p:xfrm>
          <a:off x="7352172" y="4770180"/>
          <a:ext cx="4500304" cy="1541155"/>
        </p:xfrm>
        <a:graphic>
          <a:graphicData uri="http://schemas.openxmlformats.org/drawingml/2006/table">
            <a:tbl>
              <a:tblPr firstRow="1" firstCol="1">
                <a:tableStyleId>{F5AB1C69-6EDB-4FF4-983F-18BD219EF322}</a:tableStyleId>
              </a:tblPr>
              <a:tblGrid>
                <a:gridCol w="1637710">
                  <a:extLst>
                    <a:ext uri="{9D8B030D-6E8A-4147-A177-3AD203B41FA5}">
                      <a16:colId xmlns:a16="http://schemas.microsoft.com/office/drawing/2014/main" val="20000"/>
                    </a:ext>
                  </a:extLst>
                </a:gridCol>
                <a:gridCol w="1048376">
                  <a:extLst>
                    <a:ext uri="{9D8B030D-6E8A-4147-A177-3AD203B41FA5}">
                      <a16:colId xmlns:a16="http://schemas.microsoft.com/office/drawing/2014/main" val="20001"/>
                    </a:ext>
                  </a:extLst>
                </a:gridCol>
                <a:gridCol w="1104633">
                  <a:extLst>
                    <a:ext uri="{9D8B030D-6E8A-4147-A177-3AD203B41FA5}">
                      <a16:colId xmlns:a16="http://schemas.microsoft.com/office/drawing/2014/main" val="20002"/>
                    </a:ext>
                  </a:extLst>
                </a:gridCol>
                <a:gridCol w="709585">
                  <a:extLst>
                    <a:ext uri="{9D8B030D-6E8A-4147-A177-3AD203B41FA5}">
                      <a16:colId xmlns:a16="http://schemas.microsoft.com/office/drawing/2014/main" val="20003"/>
                    </a:ext>
                  </a:extLst>
                </a:gridCol>
              </a:tblGrid>
              <a:tr h="306594">
                <a:tc>
                  <a:txBody>
                    <a:bodyPr/>
                    <a:lstStyle/>
                    <a:p>
                      <a:pPr algn="l" fontAlgn="b"/>
                      <a:endParaRPr lang="fr-FR" sz="1400" b="0" i="0" u="none" strike="noStrike" dirty="0">
                        <a:solidFill>
                          <a:schemeClr val="tx1"/>
                        </a:solidFill>
                        <a:effectLst/>
                        <a:latin typeface="+mj-lt"/>
                      </a:endParaRPr>
                    </a:p>
                  </a:txBody>
                  <a:tcPr marL="7144" marR="7144" marT="9527" marB="0" anchor="b"/>
                </a:tc>
                <a:tc>
                  <a:txBody>
                    <a:bodyPr/>
                    <a:lstStyle/>
                    <a:p>
                      <a:pPr algn="ctr" fontAlgn="ctr"/>
                      <a:r>
                        <a:rPr lang="fr-FR" sz="1400" u="none" strike="noStrike" dirty="0">
                          <a:solidFill>
                            <a:schemeClr val="tx1"/>
                          </a:solidFill>
                          <a:effectLst/>
                        </a:rPr>
                        <a:t>HBV PreS2 Mutants</a:t>
                      </a:r>
                      <a:endParaRPr lang="fr-FR" sz="1400" b="1"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HBV WT</a:t>
                      </a:r>
                      <a:endParaRPr lang="fr-FR" sz="1400" b="1" i="0" u="none" strike="noStrike" dirty="0">
                        <a:solidFill>
                          <a:schemeClr val="tx1"/>
                        </a:solidFill>
                        <a:effectLst/>
                        <a:latin typeface="+mj-lt"/>
                      </a:endParaRPr>
                    </a:p>
                  </a:txBody>
                  <a:tcPr marL="7144" marR="7144" marT="9527" marB="0" anchor="ctr"/>
                </a:tc>
                <a:tc>
                  <a:txBody>
                    <a:bodyPr/>
                    <a:lstStyle/>
                    <a:p>
                      <a:pPr algn="ctr" fontAlgn="b"/>
                      <a:r>
                        <a:rPr lang="fr-FR" sz="1400" u="none" strike="noStrike" dirty="0" err="1">
                          <a:solidFill>
                            <a:schemeClr val="tx1"/>
                          </a:solidFill>
                          <a:effectLst/>
                        </a:rPr>
                        <a:t>Number</a:t>
                      </a:r>
                      <a:endParaRPr lang="fr-FR" sz="1400" b="1" i="0" u="none" strike="noStrike" dirty="0">
                        <a:solidFill>
                          <a:schemeClr val="tx1"/>
                        </a:solidFill>
                        <a:effectLst/>
                        <a:latin typeface="+mj-lt"/>
                      </a:endParaRPr>
                    </a:p>
                  </a:txBody>
                  <a:tcPr marL="7144" marR="7144" marT="9527" marB="0" anchor="b"/>
                </a:tc>
                <a:extLst>
                  <a:ext uri="{0D108BD9-81ED-4DB2-BD59-A6C34878D82A}">
                    <a16:rowId xmlns:a16="http://schemas.microsoft.com/office/drawing/2014/main" val="10000"/>
                  </a:ext>
                </a:extLst>
              </a:tr>
              <a:tr h="191634">
                <a:tc>
                  <a:txBody>
                    <a:bodyPr/>
                    <a:lstStyle/>
                    <a:p>
                      <a:pPr algn="r" fontAlgn="ctr"/>
                      <a:r>
                        <a:rPr lang="fr-FR" sz="1400" u="none" strike="noStrike" dirty="0">
                          <a:solidFill>
                            <a:schemeClr val="tx1"/>
                          </a:solidFill>
                          <a:effectLst/>
                        </a:rPr>
                        <a:t>Chronic Carriers</a:t>
                      </a:r>
                      <a:endParaRPr lang="fr-FR" sz="1400" b="1"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32%</a:t>
                      </a:r>
                      <a:endParaRPr lang="fr-FR" sz="1400" b="0"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58%</a:t>
                      </a:r>
                      <a:endParaRPr lang="fr-FR" sz="1400" b="0"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237</a:t>
                      </a:r>
                      <a:endParaRPr lang="fr-FR" sz="1400" b="0" i="0" u="none" strike="noStrike" dirty="0">
                        <a:solidFill>
                          <a:schemeClr val="tx1"/>
                        </a:solidFill>
                        <a:effectLst/>
                        <a:latin typeface="+mj-lt"/>
                      </a:endParaRPr>
                    </a:p>
                  </a:txBody>
                  <a:tcPr marL="7144" marR="7144" marT="9527" marB="0" anchor="ctr"/>
                </a:tc>
                <a:extLst>
                  <a:ext uri="{0D108BD9-81ED-4DB2-BD59-A6C34878D82A}">
                    <a16:rowId xmlns:a16="http://schemas.microsoft.com/office/drawing/2014/main" val="10001"/>
                  </a:ext>
                </a:extLst>
              </a:tr>
              <a:tr h="191634">
                <a:tc>
                  <a:txBody>
                    <a:bodyPr/>
                    <a:lstStyle/>
                    <a:p>
                      <a:pPr algn="r" fontAlgn="ctr"/>
                      <a:r>
                        <a:rPr lang="fr-FR" sz="1400" u="none" strike="noStrike" dirty="0">
                          <a:solidFill>
                            <a:schemeClr val="tx1"/>
                          </a:solidFill>
                          <a:effectLst/>
                        </a:rPr>
                        <a:t>Liver Cirrhosis</a:t>
                      </a:r>
                      <a:endParaRPr lang="fr-FR" sz="1400" b="1"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38%</a:t>
                      </a:r>
                      <a:endParaRPr lang="fr-FR" sz="1400" b="0"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62%</a:t>
                      </a:r>
                      <a:endParaRPr lang="fr-FR" sz="1400" b="0"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63</a:t>
                      </a:r>
                      <a:endParaRPr lang="fr-FR" sz="1400" b="0" i="0" u="none" strike="noStrike" dirty="0">
                        <a:solidFill>
                          <a:schemeClr val="tx1"/>
                        </a:solidFill>
                        <a:effectLst/>
                        <a:latin typeface="+mj-lt"/>
                      </a:endParaRPr>
                    </a:p>
                  </a:txBody>
                  <a:tcPr marL="7144" marR="7144" marT="9527" marB="0" anchor="ctr"/>
                </a:tc>
                <a:extLst>
                  <a:ext uri="{0D108BD9-81ED-4DB2-BD59-A6C34878D82A}">
                    <a16:rowId xmlns:a16="http://schemas.microsoft.com/office/drawing/2014/main" val="10002"/>
                  </a:ext>
                </a:extLst>
              </a:tr>
              <a:tr h="191634">
                <a:tc>
                  <a:txBody>
                    <a:bodyPr/>
                    <a:lstStyle/>
                    <a:p>
                      <a:pPr algn="r" fontAlgn="ctr"/>
                      <a:r>
                        <a:rPr lang="fr-FR" sz="1400" u="none" strike="noStrike" dirty="0" err="1">
                          <a:solidFill>
                            <a:schemeClr val="tx1"/>
                          </a:solidFill>
                          <a:effectLst/>
                        </a:rPr>
                        <a:t>Hepatocellular</a:t>
                      </a:r>
                      <a:r>
                        <a:rPr lang="fr-FR" sz="1400" u="none" strike="noStrike" dirty="0">
                          <a:solidFill>
                            <a:schemeClr val="tx1"/>
                          </a:solidFill>
                          <a:effectLst/>
                        </a:rPr>
                        <a:t> Carcinoma</a:t>
                      </a:r>
                      <a:endParaRPr lang="fr-FR" sz="1400" b="1"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51%</a:t>
                      </a:r>
                      <a:endParaRPr lang="fr-FR" sz="1400" b="0"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49%</a:t>
                      </a:r>
                      <a:endParaRPr lang="fr-FR" sz="1400" b="0" i="0" u="none" strike="noStrike" dirty="0">
                        <a:solidFill>
                          <a:schemeClr val="tx1"/>
                        </a:solidFill>
                        <a:effectLst/>
                        <a:latin typeface="+mj-lt"/>
                      </a:endParaRPr>
                    </a:p>
                  </a:txBody>
                  <a:tcPr marL="7144" marR="7144" marT="9527" marB="0" anchor="ctr"/>
                </a:tc>
                <a:tc>
                  <a:txBody>
                    <a:bodyPr/>
                    <a:lstStyle/>
                    <a:p>
                      <a:pPr algn="ctr" fontAlgn="ctr"/>
                      <a:r>
                        <a:rPr lang="fr-FR" sz="1400" u="none" strike="noStrike" dirty="0">
                          <a:solidFill>
                            <a:schemeClr val="tx1"/>
                          </a:solidFill>
                          <a:effectLst/>
                        </a:rPr>
                        <a:t>37</a:t>
                      </a:r>
                      <a:endParaRPr lang="fr-FR" sz="1400" b="0" i="0" u="none" strike="noStrike" dirty="0">
                        <a:solidFill>
                          <a:schemeClr val="tx1"/>
                        </a:solidFill>
                        <a:effectLst/>
                        <a:latin typeface="+mj-lt"/>
                      </a:endParaRPr>
                    </a:p>
                  </a:txBody>
                  <a:tcPr marL="7144" marR="7144" marT="9527" marB="0" anchor="ctr"/>
                </a:tc>
                <a:extLst>
                  <a:ext uri="{0D108BD9-81ED-4DB2-BD59-A6C34878D82A}">
                    <a16:rowId xmlns:a16="http://schemas.microsoft.com/office/drawing/2014/main" val="10003"/>
                  </a:ext>
                </a:extLst>
              </a:tr>
              <a:tr h="191634">
                <a:tc>
                  <a:txBody>
                    <a:bodyPr/>
                    <a:lstStyle/>
                    <a:p>
                      <a:pPr algn="r" fontAlgn="b"/>
                      <a:r>
                        <a:rPr lang="fr-FR" sz="1400" u="none" strike="noStrike" dirty="0">
                          <a:solidFill>
                            <a:schemeClr val="tx1"/>
                          </a:solidFill>
                          <a:effectLst/>
                        </a:rPr>
                        <a:t>Total </a:t>
                      </a:r>
                      <a:r>
                        <a:rPr lang="fr-FR" sz="1400" u="none" strike="noStrike">
                          <a:solidFill>
                            <a:schemeClr val="tx1"/>
                          </a:solidFill>
                          <a:effectLst/>
                        </a:rPr>
                        <a:t>Number</a:t>
                      </a:r>
                      <a:endParaRPr lang="fr-FR" sz="1400" b="0" i="0" u="none" strike="noStrike" dirty="0">
                        <a:solidFill>
                          <a:schemeClr val="tx1"/>
                        </a:solidFill>
                        <a:effectLst/>
                        <a:latin typeface="+mj-lt"/>
                      </a:endParaRPr>
                    </a:p>
                  </a:txBody>
                  <a:tcPr marL="7144" marR="7144" marT="9527" marB="0" anchor="b"/>
                </a:tc>
                <a:tc>
                  <a:txBody>
                    <a:bodyPr/>
                    <a:lstStyle/>
                    <a:p>
                      <a:pPr algn="ctr" fontAlgn="b"/>
                      <a:r>
                        <a:rPr lang="fr-FR" sz="1400" u="none" strike="noStrike" dirty="0">
                          <a:solidFill>
                            <a:schemeClr val="tx1"/>
                          </a:solidFill>
                          <a:effectLst/>
                        </a:rPr>
                        <a:t>116</a:t>
                      </a:r>
                      <a:endParaRPr lang="fr-FR" sz="1400" b="0" i="0" u="none" strike="noStrike" dirty="0">
                        <a:solidFill>
                          <a:schemeClr val="tx1"/>
                        </a:solidFill>
                        <a:effectLst/>
                        <a:latin typeface="+mj-lt"/>
                      </a:endParaRPr>
                    </a:p>
                  </a:txBody>
                  <a:tcPr marL="7144" marR="7144" marT="9527" marB="0" anchor="b"/>
                </a:tc>
                <a:tc>
                  <a:txBody>
                    <a:bodyPr/>
                    <a:lstStyle/>
                    <a:p>
                      <a:pPr algn="ctr" fontAlgn="b"/>
                      <a:r>
                        <a:rPr lang="fr-FR" sz="1400" u="none" strike="noStrike" dirty="0">
                          <a:solidFill>
                            <a:schemeClr val="tx1"/>
                          </a:solidFill>
                          <a:effectLst/>
                        </a:rPr>
                        <a:t>221</a:t>
                      </a:r>
                      <a:endParaRPr lang="fr-FR" sz="1400" b="0" i="0" u="none" strike="noStrike" dirty="0">
                        <a:solidFill>
                          <a:schemeClr val="tx1"/>
                        </a:solidFill>
                        <a:effectLst/>
                        <a:latin typeface="+mj-lt"/>
                      </a:endParaRPr>
                    </a:p>
                  </a:txBody>
                  <a:tcPr marL="7144" marR="7144" marT="9527" marB="0" anchor="b"/>
                </a:tc>
                <a:tc>
                  <a:txBody>
                    <a:bodyPr/>
                    <a:lstStyle/>
                    <a:p>
                      <a:pPr algn="ctr" fontAlgn="ctr"/>
                      <a:r>
                        <a:rPr lang="fr-FR" sz="1400" u="none" strike="noStrike" dirty="0">
                          <a:solidFill>
                            <a:schemeClr val="tx1"/>
                          </a:solidFill>
                          <a:effectLst/>
                        </a:rPr>
                        <a:t>337</a:t>
                      </a:r>
                      <a:endParaRPr lang="fr-FR" sz="1400" b="0" i="0" u="none" strike="noStrike" dirty="0">
                        <a:solidFill>
                          <a:schemeClr val="tx1"/>
                        </a:solidFill>
                        <a:effectLst/>
                        <a:latin typeface="+mj-lt"/>
                      </a:endParaRPr>
                    </a:p>
                  </a:txBody>
                  <a:tcPr marL="7144" marR="7144" marT="9527" marB="0" anchor="ctr"/>
                </a:tc>
                <a:extLst>
                  <a:ext uri="{0D108BD9-81ED-4DB2-BD59-A6C34878D82A}">
                    <a16:rowId xmlns:a16="http://schemas.microsoft.com/office/drawing/2014/main" val="10004"/>
                  </a:ext>
                </a:extLst>
              </a:tr>
            </a:tbl>
          </a:graphicData>
        </a:graphic>
      </p:graphicFrame>
      <p:sp>
        <p:nvSpPr>
          <p:cNvPr id="3" name="ZoneTexte 2"/>
          <p:cNvSpPr txBox="1"/>
          <p:nvPr/>
        </p:nvSpPr>
        <p:spPr>
          <a:xfrm>
            <a:off x="8334102" y="6488668"/>
            <a:ext cx="3657600" cy="369332"/>
          </a:xfrm>
          <a:prstGeom prst="rect">
            <a:avLst/>
          </a:prstGeom>
          <a:noFill/>
        </p:spPr>
        <p:txBody>
          <a:bodyPr wrap="square" rtlCol="0">
            <a:spAutoFit/>
          </a:bodyPr>
          <a:lstStyle/>
          <a:p>
            <a:r>
              <a:rPr lang="fr-FR" b="1" i="1" dirty="0"/>
              <a:t>Chemin I, présentation personnelle</a:t>
            </a:r>
          </a:p>
        </p:txBody>
      </p:sp>
    </p:spTree>
    <p:extLst>
      <p:ext uri="{BB962C8B-B14F-4D97-AF65-F5344CB8AC3E}">
        <p14:creationId xmlns:p14="http://schemas.microsoft.com/office/powerpoint/2010/main" val="6499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a:extLst>
              <a:ext uri="{FF2B5EF4-FFF2-40B4-BE49-F238E27FC236}">
                <a16:creationId xmlns:a16="http://schemas.microsoft.com/office/drawing/2014/main" id="{84A3C4F0-C14F-8A47-AD4D-EB29837A311B}"/>
              </a:ext>
            </a:extLst>
          </p:cNvPr>
          <p:cNvSpPr>
            <a:spLocks noGrp="1"/>
          </p:cNvSpPr>
          <p:nvPr>
            <p:ph type="title"/>
          </p:nvPr>
        </p:nvSpPr>
        <p:spPr>
          <a:xfrm>
            <a:off x="838200" y="365125"/>
            <a:ext cx="10515600" cy="844697"/>
          </a:xfrm>
        </p:spPr>
        <p:txBody>
          <a:bodyPr>
            <a:normAutofit fontScale="90000"/>
          </a:bodyPr>
          <a:lstStyle/>
          <a:p>
            <a:r>
              <a:rPr lang="fr-FR" altLang="fr-FR" b="1" dirty="0">
                <a:ea typeface="ＭＳ Ｐゴシック" panose="020B0600070205080204" pitchFamily="34" charset="-128"/>
              </a:rPr>
              <a:t>Virus et cancer: </a:t>
            </a:r>
            <a:r>
              <a:rPr lang="fr-FR" altLang="fr-FR" dirty="0">
                <a:ea typeface="ＭＳ Ｐゴシック" panose="020B0600070205080204" pitchFamily="34" charset="-128"/>
              </a:rPr>
              <a:t>une longue histoire plus d</a:t>
            </a:r>
            <a:r>
              <a:rPr lang="fr-FR" altLang="en-US" dirty="0">
                <a:ea typeface="ＭＳ Ｐゴシック" panose="020B0600070205080204" pitchFamily="34" charset="-128"/>
              </a:rPr>
              <a:t>’</a:t>
            </a:r>
            <a:r>
              <a:rPr lang="fr-FR" altLang="fr-FR" dirty="0">
                <a:ea typeface="ＭＳ Ｐゴシック" panose="020B0600070205080204" pitchFamily="34" charset="-128"/>
              </a:rPr>
              <a:t>1 siècle </a:t>
            </a:r>
            <a:endParaRPr lang="fr-FR" altLang="fr-FR" b="1" dirty="0">
              <a:ea typeface="ＭＳ Ｐゴシック" panose="020B0600070205080204" pitchFamily="34" charset="-128"/>
            </a:endParaRPr>
          </a:p>
        </p:txBody>
      </p:sp>
      <p:pic>
        <p:nvPicPr>
          <p:cNvPr id="2" name="Image 1">
            <a:extLst>
              <a:ext uri="{FF2B5EF4-FFF2-40B4-BE49-F238E27FC236}">
                <a16:creationId xmlns:a16="http://schemas.microsoft.com/office/drawing/2014/main" id="{E8EFD36C-23E4-F048-88FC-688B0B8445E2}"/>
              </a:ext>
            </a:extLst>
          </p:cNvPr>
          <p:cNvPicPr>
            <a:picLocks noChangeAspect="1"/>
          </p:cNvPicPr>
          <p:nvPr/>
        </p:nvPicPr>
        <p:blipFill>
          <a:blip r:embed="rId2"/>
          <a:stretch>
            <a:fillRect/>
          </a:stretch>
        </p:blipFill>
        <p:spPr>
          <a:xfrm>
            <a:off x="657838" y="1828800"/>
            <a:ext cx="4975809" cy="3917852"/>
          </a:xfrm>
          <a:prstGeom prst="rect">
            <a:avLst/>
          </a:prstGeom>
        </p:spPr>
      </p:pic>
      <p:pic>
        <p:nvPicPr>
          <p:cNvPr id="3" name="Image 2">
            <a:extLst>
              <a:ext uri="{FF2B5EF4-FFF2-40B4-BE49-F238E27FC236}">
                <a16:creationId xmlns:a16="http://schemas.microsoft.com/office/drawing/2014/main" id="{A62292EC-DAF9-184C-92C7-38AC9B83A8DB}"/>
              </a:ext>
            </a:extLst>
          </p:cNvPr>
          <p:cNvPicPr>
            <a:picLocks noChangeAspect="1"/>
          </p:cNvPicPr>
          <p:nvPr/>
        </p:nvPicPr>
        <p:blipFill>
          <a:blip r:embed="rId3"/>
          <a:stretch>
            <a:fillRect/>
          </a:stretch>
        </p:blipFill>
        <p:spPr>
          <a:xfrm>
            <a:off x="6358596" y="1828800"/>
            <a:ext cx="5422385" cy="3964985"/>
          </a:xfrm>
          <a:prstGeom prst="rect">
            <a:avLst/>
          </a:prstGeom>
        </p:spPr>
      </p:pic>
    </p:spTree>
    <p:extLst>
      <p:ext uri="{BB962C8B-B14F-4D97-AF65-F5344CB8AC3E}">
        <p14:creationId xmlns:p14="http://schemas.microsoft.com/office/powerpoint/2010/main" val="2300962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04174978"/>
              </p:ext>
            </p:extLst>
          </p:nvPr>
        </p:nvGraphicFramePr>
        <p:xfrm>
          <a:off x="5495109" y="1886673"/>
          <a:ext cx="6598485" cy="4864076"/>
        </p:xfrm>
        <a:graphic>
          <a:graphicData uri="http://schemas.openxmlformats.org/drawingml/2006/table">
            <a:tbl>
              <a:tblPr/>
              <a:tblGrid>
                <a:gridCol w="1942121">
                  <a:extLst>
                    <a:ext uri="{9D8B030D-6E8A-4147-A177-3AD203B41FA5}">
                      <a16:colId xmlns:a16="http://schemas.microsoft.com/office/drawing/2014/main" val="20000"/>
                    </a:ext>
                  </a:extLst>
                </a:gridCol>
                <a:gridCol w="1308010">
                  <a:extLst>
                    <a:ext uri="{9D8B030D-6E8A-4147-A177-3AD203B41FA5}">
                      <a16:colId xmlns:a16="http://schemas.microsoft.com/office/drawing/2014/main" val="20001"/>
                    </a:ext>
                  </a:extLst>
                </a:gridCol>
                <a:gridCol w="1584034">
                  <a:extLst>
                    <a:ext uri="{9D8B030D-6E8A-4147-A177-3AD203B41FA5}">
                      <a16:colId xmlns:a16="http://schemas.microsoft.com/office/drawing/2014/main" val="20002"/>
                    </a:ext>
                  </a:extLst>
                </a:gridCol>
                <a:gridCol w="1764320">
                  <a:extLst>
                    <a:ext uri="{9D8B030D-6E8A-4147-A177-3AD203B41FA5}">
                      <a16:colId xmlns:a16="http://schemas.microsoft.com/office/drawing/2014/main" val="20003"/>
                    </a:ext>
                  </a:extLst>
                </a:gridCol>
              </a:tblGrid>
              <a:tr h="678696">
                <a:tc>
                  <a:txBody>
                    <a:body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fr-FR" sz="1600" b="0" i="0" u="none" strike="noStrike" cap="none" normalizeH="0" baseline="0" dirty="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a:ln>
                            <a:noFill/>
                          </a:ln>
                          <a:solidFill>
                            <a:schemeClr val="tx1"/>
                          </a:solidFill>
                          <a:effectLst/>
                          <a:latin typeface="Arial" charset="0"/>
                          <a:ea typeface="ＭＳ Ｐゴシック" charset="0"/>
                          <a:cs typeface="Calibri" charset="0"/>
                        </a:rPr>
                        <a:t>PreS deletion</a:t>
                      </a:r>
                      <a:endParaRPr kumimoji="0" lang="fr-FR" sz="20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a:ln>
                            <a:noFill/>
                          </a:ln>
                          <a:solidFill>
                            <a:schemeClr val="tx1"/>
                          </a:solidFill>
                          <a:effectLst/>
                          <a:latin typeface="Arial" charset="0"/>
                          <a:ea typeface="ＭＳ Ｐゴシック" charset="0"/>
                          <a:cs typeface="Calibri" charset="0"/>
                        </a:rPr>
                        <a:t>No PreS deletion</a:t>
                      </a:r>
                      <a:endParaRPr kumimoji="0" lang="fr-FR" sz="20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925" marR="0" lvl="0" indent="0" algn="l" defTabSz="457200" rtl="0" eaLnBrk="1" fontAlgn="base" latinLnBrk="0" hangingPunct="1">
                        <a:lnSpc>
                          <a:spcPct val="115000"/>
                        </a:lnSpc>
                        <a:spcBef>
                          <a:spcPct val="0"/>
                        </a:spcBef>
                        <a:spcAft>
                          <a:spcPct val="0"/>
                        </a:spcAft>
                        <a:buClrTx/>
                        <a:buSzTx/>
                        <a:buFontTx/>
                        <a:buNone/>
                        <a:tabLst/>
                      </a:pPr>
                      <a:r>
                        <a:rPr kumimoji="0" lang="fr-FR" sz="2000" b="1" i="1" u="none" strike="noStrike" cap="none" normalizeH="0" baseline="0">
                          <a:ln>
                            <a:noFill/>
                          </a:ln>
                          <a:solidFill>
                            <a:schemeClr val="tx1"/>
                          </a:solidFill>
                          <a:effectLst/>
                          <a:latin typeface="Arial" charset="0"/>
                          <a:ea typeface="ＭＳ Ｐゴシック" charset="0"/>
                          <a:cs typeface="Calibri" charset="0"/>
                        </a:rPr>
                        <a:t>p-value</a:t>
                      </a:r>
                      <a:r>
                        <a:rPr kumimoji="0" lang="fr-FR" sz="2000" b="1" i="0" u="none" strike="noStrike" cap="none" normalizeH="0" baseline="30000">
                          <a:ln>
                            <a:noFill/>
                          </a:ln>
                          <a:solidFill>
                            <a:schemeClr val="tx1"/>
                          </a:solidFill>
                          <a:effectLst/>
                          <a:latin typeface="Arial" charset="0"/>
                          <a:ea typeface="ＭＳ Ｐゴシック" charset="0"/>
                          <a:cs typeface="Calibri" charset="0"/>
                        </a:rPr>
                        <a:t>$</a:t>
                      </a:r>
                      <a:endParaRPr kumimoji="0" lang="fr-FR" sz="20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9407">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Arial" charset="0"/>
                          <a:ea typeface="ＭＳ Ｐゴシック" charset="0"/>
                          <a:cs typeface="Calibri" charset="0"/>
                        </a:rPr>
                        <a:t>N</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75</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142</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925" marR="0" lvl="0" indent="0" algn="l" defTabSz="457200" rtl="0" eaLnBrk="1" fontAlgn="base" latinLnBrk="0" hangingPunct="1">
                        <a:lnSpc>
                          <a:spcPct val="115000"/>
                        </a:lnSpc>
                        <a:spcBef>
                          <a:spcPct val="0"/>
                        </a:spcBef>
                        <a:spcAft>
                          <a:spcPct val="0"/>
                        </a:spcAft>
                        <a:buClrTx/>
                        <a:buSzTx/>
                        <a:buFontTx/>
                        <a:buNone/>
                        <a:tabLst/>
                      </a:pPr>
                      <a:endParaRPr kumimoji="0" lang="fr-FR" sz="16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9407">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Arial" charset="0"/>
                          <a:ea typeface="ＭＳ Ｐゴシック" charset="0"/>
                          <a:cs typeface="Calibri" charset="0"/>
                        </a:rPr>
                        <a:t>Age (mean ± SD)</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39.7 ± 12.0</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39.0 ± 13.4</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1" u="none" strike="noStrike" cap="none" normalizeH="0" baseline="0">
                          <a:ln>
                            <a:noFill/>
                          </a:ln>
                          <a:solidFill>
                            <a:schemeClr val="tx1"/>
                          </a:solidFill>
                          <a:effectLst/>
                          <a:latin typeface="Arial" charset="0"/>
                          <a:ea typeface="ＭＳ Ｐゴシック" charset="0"/>
                          <a:cs typeface="Calibri" charset="0"/>
                        </a:rPr>
                        <a:t>p = 0.075</a:t>
                      </a:r>
                      <a:endParaRPr kumimoji="0" lang="fr-FR" sz="16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9821">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ea typeface="ＭＳ Ｐゴシック" charset="0"/>
                          <a:cs typeface="Calibri" charset="0"/>
                        </a:rPr>
                        <a:t>ALT (mean ± SD)</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charset="0"/>
                          <a:ea typeface="ＭＳ Ｐゴシック" charset="0"/>
                          <a:cs typeface="Calibri" charset="0"/>
                        </a:rPr>
                        <a:t>66.4 ± 38.0</a:t>
                      </a:r>
                      <a:endParaRPr kumimoji="0" lang="fr-FR" sz="1800" b="0" i="0" u="none" strike="noStrike" cap="none" normalizeH="0" baseline="0" dirty="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ea typeface="ＭＳ Ｐゴシック" charset="0"/>
                          <a:cs typeface="Calibri" charset="0"/>
                        </a:rPr>
                        <a:t>54.5 ± 5</a:t>
                      </a:r>
                      <a:endParaRPr kumimoji="0" lang="fr-FR" sz="18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800" b="1" i="1" u="none" strike="noStrike" cap="none" normalizeH="0" baseline="0">
                          <a:ln>
                            <a:noFill/>
                          </a:ln>
                          <a:solidFill>
                            <a:schemeClr val="tx1"/>
                          </a:solidFill>
                          <a:effectLst/>
                          <a:latin typeface="Arial" charset="0"/>
                          <a:ea typeface="ＭＳ Ｐゴシック" charset="0"/>
                          <a:cs typeface="Calibri" charset="0"/>
                        </a:rPr>
                        <a:t>P*= 0.003,  95% CI (5.525 – 18.275) </a:t>
                      </a:r>
                      <a:endParaRPr kumimoji="0" lang="fr-FR" sz="18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2957">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Arial" charset="0"/>
                          <a:ea typeface="ＭＳ Ｐゴシック" charset="0"/>
                          <a:cs typeface="Calibri" charset="0"/>
                        </a:rPr>
                        <a:t>AST (mean ± SD)</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131.2 ± 181.8</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96.1 ± 198.2</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1" u="none" strike="noStrike" cap="none" normalizeH="0" baseline="0">
                          <a:ln>
                            <a:noFill/>
                          </a:ln>
                          <a:solidFill>
                            <a:schemeClr val="tx1"/>
                          </a:solidFill>
                          <a:effectLst/>
                          <a:latin typeface="Arial" charset="0"/>
                          <a:ea typeface="ＭＳ Ｐゴシック" charset="0"/>
                          <a:cs typeface="Calibri" charset="0"/>
                        </a:rPr>
                        <a:t>p = 0.203</a:t>
                      </a:r>
                      <a:endParaRPr kumimoji="0" lang="fr-FR" sz="16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2957">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ea typeface="ＭＳ Ｐゴシック" charset="0"/>
                          <a:cs typeface="Calibri" charset="0"/>
                        </a:rPr>
                        <a:t>AFP (</a:t>
                      </a:r>
                      <a:r>
                        <a:rPr kumimoji="0" lang="fr-FR" sz="1600" b="1" i="0" u="none" strike="noStrike" cap="none" normalizeH="0" baseline="0" dirty="0" err="1">
                          <a:ln>
                            <a:noFill/>
                          </a:ln>
                          <a:solidFill>
                            <a:schemeClr val="tx1"/>
                          </a:solidFill>
                          <a:effectLst/>
                          <a:latin typeface="Arial" charset="0"/>
                          <a:ea typeface="ＭＳ Ｐゴシック" charset="0"/>
                          <a:cs typeface="Calibri" charset="0"/>
                        </a:rPr>
                        <a:t>mean</a:t>
                      </a:r>
                      <a:r>
                        <a:rPr kumimoji="0" lang="fr-FR" sz="1600" b="1" i="0" u="none" strike="noStrike" cap="none" normalizeH="0" baseline="0" dirty="0">
                          <a:ln>
                            <a:noFill/>
                          </a:ln>
                          <a:solidFill>
                            <a:schemeClr val="tx1"/>
                          </a:solidFill>
                          <a:effectLst/>
                          <a:latin typeface="Arial" charset="0"/>
                          <a:ea typeface="ＭＳ Ｐゴシック" charset="0"/>
                          <a:cs typeface="Calibri" charset="0"/>
                        </a:rPr>
                        <a:t> ± SD)</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1327.2 ± 4762.2</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657.4 ± 3437.9</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1" u="none" strike="noStrike" cap="none" normalizeH="0" baseline="0">
                          <a:ln>
                            <a:noFill/>
                          </a:ln>
                          <a:solidFill>
                            <a:schemeClr val="tx1"/>
                          </a:solidFill>
                          <a:effectLst/>
                          <a:latin typeface="Arial" charset="0"/>
                          <a:ea typeface="ＭＳ Ｐゴシック" charset="0"/>
                          <a:cs typeface="Calibri" charset="0"/>
                        </a:rPr>
                        <a:t>p = 0.235</a:t>
                      </a:r>
                      <a:endParaRPr kumimoji="0" lang="fr-FR" sz="16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07874">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Arial" charset="0"/>
                          <a:ea typeface="ＭＳ Ｐゴシック" charset="0"/>
                          <a:cs typeface="Calibri" charset="0"/>
                        </a:rPr>
                        <a:t>HBsAg Quantitative, IU/ml, (Mean±SD), n </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14331 ± 19665, 67</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17167 ± 26128, 142</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1" u="none" strike="noStrike" cap="none" normalizeH="0" baseline="0">
                          <a:ln>
                            <a:noFill/>
                          </a:ln>
                          <a:solidFill>
                            <a:schemeClr val="tx1"/>
                          </a:solidFill>
                          <a:effectLst/>
                          <a:latin typeface="Arial" charset="0"/>
                          <a:ea typeface="ＭＳ Ｐゴシック" charset="0"/>
                          <a:cs typeface="Calibri" charset="0"/>
                        </a:rPr>
                        <a:t>p = 0.444</a:t>
                      </a:r>
                      <a:endParaRPr kumimoji="0" lang="fr-FR" sz="1600" b="0" i="0" u="none" strike="noStrike" cap="none" normalizeH="0" baseline="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2957">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ea typeface="ＭＳ Ｐゴシック" charset="0"/>
                          <a:cs typeface="Calibri" charset="0"/>
                        </a:rPr>
                        <a:t>HBV DNA, IU/ml, (</a:t>
                      </a:r>
                      <a:r>
                        <a:rPr kumimoji="0" lang="fr-FR" sz="1600" b="1" i="0" u="none" strike="noStrike" cap="none" normalizeH="0" baseline="0" dirty="0" err="1">
                          <a:ln>
                            <a:noFill/>
                          </a:ln>
                          <a:solidFill>
                            <a:schemeClr val="tx1"/>
                          </a:solidFill>
                          <a:effectLst/>
                          <a:latin typeface="Arial" charset="0"/>
                          <a:ea typeface="ＭＳ Ｐゴシック" charset="0"/>
                          <a:cs typeface="Calibri" charset="0"/>
                        </a:rPr>
                        <a:t>Mean±SD</a:t>
                      </a:r>
                      <a:r>
                        <a:rPr kumimoji="0" lang="fr-FR" sz="1600" b="1" i="0" u="none" strike="noStrike" cap="none" normalizeH="0" baseline="0" dirty="0">
                          <a:ln>
                            <a:noFill/>
                          </a:ln>
                          <a:solidFill>
                            <a:schemeClr val="tx1"/>
                          </a:solidFill>
                          <a:effectLst/>
                          <a:latin typeface="Arial" charset="0"/>
                          <a:ea typeface="ＭＳ Ｐゴシック" charset="0"/>
                          <a:cs typeface="Calibri" charset="0"/>
                        </a:rPr>
                        <a:t>)</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1.1E+7 ± 5.7E+7</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Arial" charset="0"/>
                          <a:ea typeface="ＭＳ Ｐゴシック" charset="0"/>
                          <a:cs typeface="Calibri" charset="0"/>
                        </a:rPr>
                        <a:t>1.1E+8 ± 1.1E+9</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sz="1600" b="0" i="1" u="none" strike="noStrike" cap="none" normalizeH="0" baseline="0" dirty="0">
                          <a:ln>
                            <a:noFill/>
                          </a:ln>
                          <a:solidFill>
                            <a:schemeClr val="tx1"/>
                          </a:solidFill>
                          <a:effectLst/>
                          <a:latin typeface="Arial" charset="0"/>
                          <a:ea typeface="ＭＳ Ｐゴシック" charset="0"/>
                          <a:cs typeface="Calibri" charset="0"/>
                        </a:rPr>
                        <a:t>p = 0.480</a:t>
                      </a:r>
                      <a:endParaRPr kumimoji="0" lang="fr-FR" sz="1600" b="0" i="0" u="none" strike="noStrike" cap="none" normalizeH="0" baseline="0" dirty="0">
                        <a:ln>
                          <a:noFill/>
                        </a:ln>
                        <a:solidFill>
                          <a:schemeClr val="tx1"/>
                        </a:solidFill>
                        <a:effectLst/>
                        <a:latin typeface="Arial" charset="0"/>
                        <a:ea typeface="ＭＳ Ｐゴシック" charset="0"/>
                        <a:cs typeface="Calibri"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4390" name="TextBox 2"/>
          <p:cNvSpPr txBox="1">
            <a:spLocks noChangeArrowheads="1"/>
          </p:cNvSpPr>
          <p:nvPr/>
        </p:nvSpPr>
        <p:spPr bwMode="auto">
          <a:xfrm>
            <a:off x="2218670" y="303214"/>
            <a:ext cx="77324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14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defRPr/>
            </a:pPr>
            <a:r>
              <a:rPr lang="en-US" altLang="en-US" sz="2400" b="1" dirty="0">
                <a:latin typeface="+mn-lt"/>
              </a:rPr>
              <a:t>HBV PreS2 Deletion mutant is associated with liver damage</a:t>
            </a:r>
            <a:endParaRPr lang="fr-FR" altLang="en-US" sz="2400" b="1" dirty="0">
              <a:latin typeface="+mn-lt"/>
            </a:endParaRPr>
          </a:p>
        </p:txBody>
      </p:sp>
      <p:sp>
        <p:nvSpPr>
          <p:cNvPr id="30770" name="Rectangle 6"/>
          <p:cNvSpPr>
            <a:spLocks noChangeArrowheads="1"/>
          </p:cNvSpPr>
          <p:nvPr/>
        </p:nvSpPr>
        <p:spPr bwMode="auto">
          <a:xfrm>
            <a:off x="980259" y="6516690"/>
            <a:ext cx="45148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US" sz="1400" i="1" dirty="0">
                <a:solidFill>
                  <a:srgbClr val="0070C0"/>
                </a:solidFill>
                <a:latin typeface="Arial Narrow" charset="0"/>
                <a:cs typeface="Calibri" charset="0"/>
              </a:rPr>
              <a:t>(p* = Unpaired t test p value, p</a:t>
            </a:r>
            <a:r>
              <a:rPr lang="en-US" sz="1400" i="1" baseline="30000" dirty="0">
                <a:solidFill>
                  <a:srgbClr val="0070C0"/>
                </a:solidFill>
                <a:latin typeface="Arial Narrow" charset="0"/>
                <a:cs typeface="Calibri" charset="0"/>
              </a:rPr>
              <a:t>1</a:t>
            </a:r>
            <a:r>
              <a:rPr lang="en-US" sz="1400" i="1" dirty="0">
                <a:solidFill>
                  <a:srgbClr val="0070C0"/>
                </a:solidFill>
                <a:latin typeface="Arial Narrow" charset="0"/>
                <a:cs typeface="Calibri" charset="0"/>
              </a:rPr>
              <a:t> = Fisher's exact test p value)</a:t>
            </a:r>
            <a:endParaRPr lang="en-US" sz="1400" dirty="0">
              <a:solidFill>
                <a:srgbClr val="0070C0"/>
              </a:solidFill>
              <a:latin typeface="Arial Narrow" charset="0"/>
              <a:cs typeface="Arial" charset="0"/>
            </a:endParaRPr>
          </a:p>
        </p:txBody>
      </p:sp>
      <p:sp>
        <p:nvSpPr>
          <p:cNvPr id="30771" name="Line 8"/>
          <p:cNvSpPr>
            <a:spLocks noChangeShapeType="1"/>
          </p:cNvSpPr>
          <p:nvPr/>
        </p:nvSpPr>
        <p:spPr bwMode="auto">
          <a:xfrm>
            <a:off x="1524000" y="836613"/>
            <a:ext cx="8686800" cy="0"/>
          </a:xfrm>
          <a:prstGeom prst="line">
            <a:avLst/>
          </a:prstGeom>
          <a:noFill/>
          <a:ln w="38100">
            <a:solidFill>
              <a:srgbClr val="C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348"/>
            <a:ext cx="5185092" cy="16232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28697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B8F6D6A-A722-4044-9428-8EC77531131D}" type="slidenum">
              <a:rPr lang="fr-FR" smtClean="0"/>
              <a:t>61</a:t>
            </a:fld>
            <a:endParaRPr lang="fr-FR"/>
          </a:p>
        </p:txBody>
      </p:sp>
      <p:sp>
        <p:nvSpPr>
          <p:cNvPr id="3" name="ZoneTexte 2"/>
          <p:cNvSpPr txBox="1"/>
          <p:nvPr/>
        </p:nvSpPr>
        <p:spPr>
          <a:xfrm>
            <a:off x="2105656" y="25177"/>
            <a:ext cx="4380411" cy="646331"/>
          </a:xfrm>
          <a:prstGeom prst="rect">
            <a:avLst/>
          </a:prstGeom>
          <a:solidFill>
            <a:schemeClr val="bg2">
              <a:lumMod val="90000"/>
            </a:schemeClr>
          </a:solidFill>
        </p:spPr>
        <p:txBody>
          <a:bodyPr wrap="square" rtlCol="0">
            <a:spAutoFit/>
          </a:bodyPr>
          <a:lstStyle/>
          <a:p>
            <a:r>
              <a:rPr lang="fr-FR" sz="3600" dirty="0"/>
              <a:t>Virus de l’hépatite C</a:t>
            </a:r>
          </a:p>
        </p:txBody>
      </p:sp>
      <p:pic>
        <p:nvPicPr>
          <p:cNvPr id="4" name="Image 3"/>
          <p:cNvPicPr>
            <a:picLocks noChangeAspect="1"/>
          </p:cNvPicPr>
          <p:nvPr/>
        </p:nvPicPr>
        <p:blipFill rotWithShape="1">
          <a:blip r:embed="rId2"/>
          <a:srcRect l="19093" t="26505" r="25567" b="8512"/>
          <a:stretch/>
        </p:blipFill>
        <p:spPr>
          <a:xfrm>
            <a:off x="468321" y="1314994"/>
            <a:ext cx="3520205" cy="2325188"/>
          </a:xfrm>
          <a:prstGeom prst="rect">
            <a:avLst/>
          </a:prstGeom>
        </p:spPr>
      </p:pic>
      <p:pic>
        <p:nvPicPr>
          <p:cNvPr id="6" name="Image 5"/>
          <p:cNvPicPr>
            <a:picLocks noChangeAspect="1"/>
          </p:cNvPicPr>
          <p:nvPr/>
        </p:nvPicPr>
        <p:blipFill rotWithShape="1">
          <a:blip r:embed="rId3"/>
          <a:srcRect l="17395" t="7519" r="16294" b="20334"/>
          <a:stretch/>
        </p:blipFill>
        <p:spPr>
          <a:xfrm>
            <a:off x="4295862" y="783771"/>
            <a:ext cx="7558381" cy="4625773"/>
          </a:xfrm>
          <a:prstGeom prst="rect">
            <a:avLst/>
          </a:prstGeom>
        </p:spPr>
      </p:pic>
    </p:spTree>
    <p:extLst>
      <p:ext uri="{BB962C8B-B14F-4D97-AF65-F5344CB8AC3E}">
        <p14:creationId xmlns:p14="http://schemas.microsoft.com/office/powerpoint/2010/main" val="1211265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re 1">
            <a:extLst>
              <a:ext uri="{FF2B5EF4-FFF2-40B4-BE49-F238E27FC236}">
                <a16:creationId xmlns:a16="http://schemas.microsoft.com/office/drawing/2014/main" id="{ED95B9B6-D0D0-8846-8651-DC13E5DB5DB9}"/>
              </a:ext>
            </a:extLst>
          </p:cNvPr>
          <p:cNvSpPr>
            <a:spLocks noGrp="1"/>
          </p:cNvSpPr>
          <p:nvPr>
            <p:ph type="title"/>
          </p:nvPr>
        </p:nvSpPr>
        <p:spPr/>
        <p:txBody>
          <a:bodyPr/>
          <a:lstStyle/>
          <a:p>
            <a:r>
              <a:rPr lang="fr-FR" altLang="fr-FR">
                <a:ea typeface="ＭＳ Ｐゴシック" panose="020B0600070205080204" pitchFamily="34" charset="-128"/>
              </a:rPr>
              <a:t>Traitements Disponibles en 2014</a:t>
            </a:r>
          </a:p>
        </p:txBody>
      </p:sp>
      <p:sp>
        <p:nvSpPr>
          <p:cNvPr id="71682" name="Rectangle à coins arrondis 3">
            <a:extLst>
              <a:ext uri="{FF2B5EF4-FFF2-40B4-BE49-F238E27FC236}">
                <a16:creationId xmlns:a16="http://schemas.microsoft.com/office/drawing/2014/main" id="{3FA4D78E-F789-FF44-BD4D-01F955E724B6}"/>
              </a:ext>
            </a:extLst>
          </p:cNvPr>
          <p:cNvSpPr>
            <a:spLocks noChangeArrowheads="1"/>
          </p:cNvSpPr>
          <p:nvPr/>
        </p:nvSpPr>
        <p:spPr bwMode="auto">
          <a:xfrm>
            <a:off x="4608513" y="1524000"/>
            <a:ext cx="3048000" cy="914400"/>
          </a:xfrm>
          <a:prstGeom prst="roundRect">
            <a:avLst>
              <a:gd name="adj" fmla="val 16667"/>
            </a:avLst>
          </a:prstGeom>
          <a:solidFill>
            <a:srgbClr val="FF6600"/>
          </a:solidFill>
          <a:ln w="9525">
            <a:solidFill>
              <a:schemeClr val="tx1"/>
            </a:solidFill>
            <a:round/>
            <a:headEnd/>
            <a:tailEnd/>
          </a:ln>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fr-FR" altLang="fr-FR" sz="2800" b="1"/>
              <a:t>Génotype VHC</a:t>
            </a:r>
          </a:p>
        </p:txBody>
      </p:sp>
      <p:sp>
        <p:nvSpPr>
          <p:cNvPr id="71683" name="Rectangle à coins arrondis 4">
            <a:extLst>
              <a:ext uri="{FF2B5EF4-FFF2-40B4-BE49-F238E27FC236}">
                <a16:creationId xmlns:a16="http://schemas.microsoft.com/office/drawing/2014/main" id="{B5A723DD-C2C7-4641-AB40-6E41ACD4FD81}"/>
              </a:ext>
            </a:extLst>
          </p:cNvPr>
          <p:cNvSpPr>
            <a:spLocks noChangeArrowheads="1"/>
          </p:cNvSpPr>
          <p:nvPr/>
        </p:nvSpPr>
        <p:spPr bwMode="auto">
          <a:xfrm>
            <a:off x="2493964" y="2819400"/>
            <a:ext cx="2592387" cy="914400"/>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fr-FR" altLang="fr-FR" sz="2800" b="1"/>
              <a:t>Génotypes 1-6</a:t>
            </a:r>
          </a:p>
        </p:txBody>
      </p:sp>
      <p:sp>
        <p:nvSpPr>
          <p:cNvPr id="6" name="Rectangle à coins arrondis 5">
            <a:extLst>
              <a:ext uri="{FF2B5EF4-FFF2-40B4-BE49-F238E27FC236}">
                <a16:creationId xmlns:a16="http://schemas.microsoft.com/office/drawing/2014/main" id="{874F9EE7-80A5-DA47-B9FF-606886ECA521}"/>
              </a:ext>
            </a:extLst>
          </p:cNvPr>
          <p:cNvSpPr/>
          <p:nvPr/>
        </p:nvSpPr>
        <p:spPr bwMode="auto">
          <a:xfrm>
            <a:off x="7162800" y="2819400"/>
            <a:ext cx="2590800" cy="914400"/>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fr-FR" altLang="fr-FR" sz="2800" b="1"/>
              <a:t>Génotypes 2/3</a:t>
            </a:r>
          </a:p>
        </p:txBody>
      </p:sp>
      <p:sp>
        <p:nvSpPr>
          <p:cNvPr id="71685" name="Rectangle à coins arrondis 6">
            <a:extLst>
              <a:ext uri="{FF2B5EF4-FFF2-40B4-BE49-F238E27FC236}">
                <a16:creationId xmlns:a16="http://schemas.microsoft.com/office/drawing/2014/main" id="{23076260-DC20-5849-AD79-B8464348EB2A}"/>
              </a:ext>
            </a:extLst>
          </p:cNvPr>
          <p:cNvSpPr>
            <a:spLocks noChangeArrowheads="1"/>
          </p:cNvSpPr>
          <p:nvPr/>
        </p:nvSpPr>
        <p:spPr bwMode="auto">
          <a:xfrm>
            <a:off x="2493964" y="4152900"/>
            <a:ext cx="2592387" cy="914400"/>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fr-FR" altLang="fr-FR" sz="2800" b="1"/>
              <a:t>Trithérapie</a:t>
            </a:r>
          </a:p>
          <a:p>
            <a:pPr algn="ctr"/>
            <a:r>
              <a:rPr lang="fr-FR" altLang="fr-FR" sz="1600" b="1"/>
              <a:t>SMV-pegIFN-RBV</a:t>
            </a:r>
            <a:r>
              <a:rPr lang="fr-FR" altLang="fr-FR" sz="1600" b="1" baseline="30000"/>
              <a:t>1</a:t>
            </a:r>
          </a:p>
          <a:p>
            <a:pPr algn="ctr"/>
            <a:r>
              <a:rPr lang="fr-FR" altLang="fr-FR" sz="1600" b="1"/>
              <a:t>SOF-pegIFN-RBV</a:t>
            </a:r>
            <a:r>
              <a:rPr lang="fr-FR" altLang="fr-FR" sz="1600" b="1" baseline="30000"/>
              <a:t>2</a:t>
            </a:r>
          </a:p>
        </p:txBody>
      </p:sp>
      <p:sp>
        <p:nvSpPr>
          <p:cNvPr id="8" name="Rectangle à coins arrondis 7">
            <a:extLst>
              <a:ext uri="{FF2B5EF4-FFF2-40B4-BE49-F238E27FC236}">
                <a16:creationId xmlns:a16="http://schemas.microsoft.com/office/drawing/2014/main" id="{86B8B24F-AF62-5941-ACE9-3E0C9BF45636}"/>
              </a:ext>
            </a:extLst>
          </p:cNvPr>
          <p:cNvSpPr/>
          <p:nvPr/>
        </p:nvSpPr>
        <p:spPr bwMode="auto">
          <a:xfrm>
            <a:off x="7161214" y="4152900"/>
            <a:ext cx="2592387" cy="914400"/>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fr-FR" altLang="fr-FR" sz="2800" b="1"/>
              <a:t>Bithérapie</a:t>
            </a:r>
          </a:p>
          <a:p>
            <a:pPr algn="ctr"/>
            <a:r>
              <a:rPr lang="fr-FR" altLang="fr-FR" sz="1600" b="1"/>
              <a:t>SOF-RBV</a:t>
            </a:r>
          </a:p>
        </p:txBody>
      </p:sp>
      <p:sp>
        <p:nvSpPr>
          <p:cNvPr id="71687" name="Rectangle à coins arrondis 8">
            <a:extLst>
              <a:ext uri="{FF2B5EF4-FFF2-40B4-BE49-F238E27FC236}">
                <a16:creationId xmlns:a16="http://schemas.microsoft.com/office/drawing/2014/main" id="{C62E1CCB-FFD5-644C-B373-6DADCA4D6115}"/>
              </a:ext>
            </a:extLst>
          </p:cNvPr>
          <p:cNvSpPr>
            <a:spLocks noChangeArrowheads="1"/>
          </p:cNvSpPr>
          <p:nvPr/>
        </p:nvSpPr>
        <p:spPr bwMode="auto">
          <a:xfrm>
            <a:off x="2493964" y="5486400"/>
            <a:ext cx="2592387" cy="914400"/>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fr-FR" altLang="fr-FR" sz="2800" b="1"/>
              <a:t>RVS 80-90%</a:t>
            </a:r>
          </a:p>
        </p:txBody>
      </p:sp>
      <p:sp>
        <p:nvSpPr>
          <p:cNvPr id="10" name="Rectangle à coins arrondis 9">
            <a:extLst>
              <a:ext uri="{FF2B5EF4-FFF2-40B4-BE49-F238E27FC236}">
                <a16:creationId xmlns:a16="http://schemas.microsoft.com/office/drawing/2014/main" id="{4CEADE5A-73E4-A341-B2B9-9893A686A417}"/>
              </a:ext>
            </a:extLst>
          </p:cNvPr>
          <p:cNvSpPr/>
          <p:nvPr/>
        </p:nvSpPr>
        <p:spPr bwMode="auto">
          <a:xfrm>
            <a:off x="7161214" y="5486400"/>
            <a:ext cx="2592387" cy="914400"/>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fr-FR" sz="2800" b="1" dirty="0">
                <a:latin typeface="Calibri"/>
                <a:ea typeface="ＭＳ Ｐゴシック" charset="0"/>
                <a:cs typeface="Calibri"/>
              </a:rPr>
              <a:t>RVS 85-95%</a:t>
            </a:r>
          </a:p>
        </p:txBody>
      </p:sp>
      <p:cxnSp>
        <p:nvCxnSpPr>
          <p:cNvPr id="71689" name="Forme 22">
            <a:extLst>
              <a:ext uri="{FF2B5EF4-FFF2-40B4-BE49-F238E27FC236}">
                <a16:creationId xmlns:a16="http://schemas.microsoft.com/office/drawing/2014/main" id="{EC4C6276-559F-D64B-A11E-DE70DEEF94A3}"/>
              </a:ext>
            </a:extLst>
          </p:cNvPr>
          <p:cNvCxnSpPr>
            <a:cxnSpLocks noChangeShapeType="1"/>
            <a:stCxn id="71682" idx="3"/>
            <a:endCxn id="6" idx="0"/>
          </p:cNvCxnSpPr>
          <p:nvPr/>
        </p:nvCxnSpPr>
        <p:spPr bwMode="auto">
          <a:xfrm>
            <a:off x="7656514" y="1981200"/>
            <a:ext cx="801687" cy="838200"/>
          </a:xfrm>
          <a:prstGeom prst="bentConnector2">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1690" name="Forme 24">
            <a:extLst>
              <a:ext uri="{FF2B5EF4-FFF2-40B4-BE49-F238E27FC236}">
                <a16:creationId xmlns:a16="http://schemas.microsoft.com/office/drawing/2014/main" id="{1A2993F6-6264-6042-9BAD-A728EA9F1C99}"/>
              </a:ext>
            </a:extLst>
          </p:cNvPr>
          <p:cNvCxnSpPr>
            <a:cxnSpLocks noChangeShapeType="1"/>
            <a:stCxn id="71682" idx="1"/>
          </p:cNvCxnSpPr>
          <p:nvPr/>
        </p:nvCxnSpPr>
        <p:spPr bwMode="auto">
          <a:xfrm rot="10800000" flipV="1">
            <a:off x="3810001" y="1981200"/>
            <a:ext cx="798513" cy="838200"/>
          </a:xfrm>
          <a:prstGeom prst="bentConnector2">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1691" name="Connecteur droit avec flèche 12">
            <a:extLst>
              <a:ext uri="{FF2B5EF4-FFF2-40B4-BE49-F238E27FC236}">
                <a16:creationId xmlns:a16="http://schemas.microsoft.com/office/drawing/2014/main" id="{F75BBDC1-C4EF-354F-A676-5A46445B8833}"/>
              </a:ext>
            </a:extLst>
          </p:cNvPr>
          <p:cNvCxnSpPr>
            <a:cxnSpLocks noChangeShapeType="1"/>
            <a:endCxn id="71685" idx="0"/>
          </p:cNvCxnSpPr>
          <p:nvPr/>
        </p:nvCxnSpPr>
        <p:spPr bwMode="auto">
          <a:xfrm rot="5400000">
            <a:off x="3582988" y="3940175"/>
            <a:ext cx="419100"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1692" name="Connecteur droit avec flèche 13">
            <a:extLst>
              <a:ext uri="{FF2B5EF4-FFF2-40B4-BE49-F238E27FC236}">
                <a16:creationId xmlns:a16="http://schemas.microsoft.com/office/drawing/2014/main" id="{C8B57D58-8FE4-304A-9213-624B9AFC2031}"/>
              </a:ext>
            </a:extLst>
          </p:cNvPr>
          <p:cNvCxnSpPr>
            <a:cxnSpLocks noChangeShapeType="1"/>
          </p:cNvCxnSpPr>
          <p:nvPr/>
        </p:nvCxnSpPr>
        <p:spPr bwMode="auto">
          <a:xfrm rot="5400000">
            <a:off x="3563938" y="5273675"/>
            <a:ext cx="419100"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1693" name="Connecteur droit avec flèche 14">
            <a:extLst>
              <a:ext uri="{FF2B5EF4-FFF2-40B4-BE49-F238E27FC236}">
                <a16:creationId xmlns:a16="http://schemas.microsoft.com/office/drawing/2014/main" id="{08D2D5F5-E4CD-764D-A49C-315E3B7375CB}"/>
              </a:ext>
            </a:extLst>
          </p:cNvPr>
          <p:cNvCxnSpPr>
            <a:cxnSpLocks noChangeShapeType="1"/>
          </p:cNvCxnSpPr>
          <p:nvPr/>
        </p:nvCxnSpPr>
        <p:spPr bwMode="auto">
          <a:xfrm rot="5400000">
            <a:off x="8275638" y="3940175"/>
            <a:ext cx="419100"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1694" name="Connecteur droit avec flèche 15">
            <a:extLst>
              <a:ext uri="{FF2B5EF4-FFF2-40B4-BE49-F238E27FC236}">
                <a16:creationId xmlns:a16="http://schemas.microsoft.com/office/drawing/2014/main" id="{60FD83AE-A54F-8845-AE78-8953D983DCB4}"/>
              </a:ext>
            </a:extLst>
          </p:cNvPr>
          <p:cNvCxnSpPr>
            <a:cxnSpLocks noChangeShapeType="1"/>
          </p:cNvCxnSpPr>
          <p:nvPr/>
        </p:nvCxnSpPr>
        <p:spPr bwMode="auto">
          <a:xfrm rot="5400000">
            <a:off x="8250238" y="5273675"/>
            <a:ext cx="419100"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71695" name="ZoneTexte 16">
            <a:extLst>
              <a:ext uri="{FF2B5EF4-FFF2-40B4-BE49-F238E27FC236}">
                <a16:creationId xmlns:a16="http://schemas.microsoft.com/office/drawing/2014/main" id="{D8DD2A2E-DB32-044A-9259-2DDE4662A312}"/>
              </a:ext>
            </a:extLst>
          </p:cNvPr>
          <p:cNvSpPr txBox="1">
            <a:spLocks noChangeArrowheads="1"/>
          </p:cNvSpPr>
          <p:nvPr/>
        </p:nvSpPr>
        <p:spPr bwMode="auto">
          <a:xfrm>
            <a:off x="1992313" y="6381750"/>
            <a:ext cx="2374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fr-FR" altLang="fr-FR" sz="1000" b="1" baseline="30000"/>
              <a:t>1</a:t>
            </a:r>
            <a:r>
              <a:rPr lang="fr-FR" altLang="fr-FR" sz="1000" b="1"/>
              <a:t>sauf génotype 1a avec Q80K</a:t>
            </a:r>
          </a:p>
          <a:p>
            <a:pPr eaLnBrk="1" hangingPunct="1"/>
            <a:r>
              <a:rPr lang="fr-FR" altLang="fr-FR" sz="1000" b="1" baseline="30000"/>
              <a:t>2</a:t>
            </a:r>
            <a:r>
              <a:rPr lang="fr-FR" altLang="fr-FR" sz="1000" b="1"/>
              <a:t>Pas de données pour génotype 3  </a:t>
            </a:r>
          </a:p>
        </p:txBody>
      </p:sp>
    </p:spTree>
    <p:extLst>
      <p:ext uri="{BB962C8B-B14F-4D97-AF65-F5344CB8AC3E}">
        <p14:creationId xmlns:p14="http://schemas.microsoft.com/office/powerpoint/2010/main" val="3100946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83177" y="1323702"/>
            <a:ext cx="5930537" cy="4955177"/>
          </a:xfrm>
        </p:spPr>
        <p:txBody>
          <a:bodyPr>
            <a:normAutofit fontScale="92500"/>
          </a:bodyPr>
          <a:lstStyle/>
          <a:p>
            <a:pPr>
              <a:lnSpc>
                <a:spcPct val="150000"/>
              </a:lnSpc>
            </a:pPr>
            <a:r>
              <a:rPr lang="fr-FR" dirty="0"/>
              <a:t>Diagnostic moléculaire</a:t>
            </a:r>
          </a:p>
          <a:p>
            <a:pPr lvl="1">
              <a:lnSpc>
                <a:spcPct val="150000"/>
              </a:lnSpc>
            </a:pPr>
            <a:r>
              <a:rPr lang="fr-FR" dirty="0"/>
              <a:t>Quantification de l’ARN viral</a:t>
            </a:r>
          </a:p>
          <a:p>
            <a:pPr lvl="1">
              <a:lnSpc>
                <a:spcPct val="150000"/>
              </a:lnSpc>
            </a:pPr>
            <a:r>
              <a:rPr lang="fr-FR" dirty="0" err="1"/>
              <a:t>Génotypage</a:t>
            </a:r>
            <a:r>
              <a:rPr lang="fr-FR" dirty="0"/>
              <a:t> =&gt; mise en route du traitement </a:t>
            </a:r>
          </a:p>
          <a:p>
            <a:pPr lvl="1">
              <a:lnSpc>
                <a:spcPct val="150000"/>
              </a:lnSpc>
            </a:pPr>
            <a:r>
              <a:rPr lang="fr-FR" dirty="0"/>
              <a:t>Evaluation du succès thérapeutique</a:t>
            </a:r>
          </a:p>
          <a:p>
            <a:pPr lvl="1">
              <a:lnSpc>
                <a:spcPct val="150000"/>
              </a:lnSpc>
            </a:pPr>
            <a:r>
              <a:rPr lang="fr-FR" dirty="0"/>
              <a:t>Surveillance de la résistance aux antiviraux</a:t>
            </a:r>
          </a:p>
          <a:p>
            <a:pPr lvl="2">
              <a:lnSpc>
                <a:spcPct val="150000"/>
              </a:lnSpc>
            </a:pPr>
            <a:r>
              <a:rPr lang="fr-FR" dirty="0"/>
              <a:t>Certains </a:t>
            </a:r>
            <a:r>
              <a:rPr lang="fr-FR" dirty="0" err="1"/>
              <a:t>variants</a:t>
            </a:r>
            <a:r>
              <a:rPr lang="fr-FR" dirty="0"/>
              <a:t> résistants sont problématiques en particulier chez les patients infectés par le virus de GT3 en échec d’antiviraux anti-NS5A</a:t>
            </a:r>
          </a:p>
          <a:p>
            <a:pPr lvl="1">
              <a:lnSpc>
                <a:spcPct val="150000"/>
              </a:lnSpc>
            </a:pPr>
            <a:endParaRPr lang="fr-FR" dirty="0"/>
          </a:p>
          <a:p>
            <a:pPr lvl="1">
              <a:lnSpc>
                <a:spcPct val="150000"/>
              </a:lnSpc>
            </a:pPr>
            <a:endParaRPr lang="fr-FR" dirty="0"/>
          </a:p>
          <a:p>
            <a:pPr lvl="1">
              <a:lnSpc>
                <a:spcPct val="150000"/>
              </a:lnSpc>
            </a:pPr>
            <a:endParaRPr lang="fr-FR" dirty="0"/>
          </a:p>
        </p:txBody>
      </p:sp>
      <p:sp>
        <p:nvSpPr>
          <p:cNvPr id="2" name="Espace réservé du numéro de diapositive 1"/>
          <p:cNvSpPr>
            <a:spLocks noGrp="1"/>
          </p:cNvSpPr>
          <p:nvPr>
            <p:ph type="sldNum" sz="quarter" idx="12"/>
          </p:nvPr>
        </p:nvSpPr>
        <p:spPr/>
        <p:txBody>
          <a:bodyPr/>
          <a:lstStyle/>
          <a:p>
            <a:fld id="{1B8F6D6A-A722-4044-9428-8EC77531131D}" type="slidenum">
              <a:rPr lang="fr-FR" smtClean="0"/>
              <a:t>63</a:t>
            </a:fld>
            <a:endParaRPr lang="fr-FR"/>
          </a:p>
        </p:txBody>
      </p:sp>
      <p:sp>
        <p:nvSpPr>
          <p:cNvPr id="3" name="ZoneTexte 2"/>
          <p:cNvSpPr txBox="1"/>
          <p:nvPr/>
        </p:nvSpPr>
        <p:spPr>
          <a:xfrm>
            <a:off x="2105656" y="348342"/>
            <a:ext cx="4380411" cy="646331"/>
          </a:xfrm>
          <a:prstGeom prst="rect">
            <a:avLst/>
          </a:prstGeom>
          <a:solidFill>
            <a:schemeClr val="bg2">
              <a:lumMod val="90000"/>
            </a:schemeClr>
          </a:solidFill>
        </p:spPr>
        <p:txBody>
          <a:bodyPr wrap="square" rtlCol="0">
            <a:spAutoFit/>
          </a:bodyPr>
          <a:lstStyle/>
          <a:p>
            <a:r>
              <a:rPr lang="fr-FR" sz="3600" dirty="0"/>
              <a:t>Virus de l’hépatite C</a:t>
            </a:r>
          </a:p>
        </p:txBody>
      </p:sp>
      <p:pic>
        <p:nvPicPr>
          <p:cNvPr id="6" name="Image 5"/>
          <p:cNvPicPr>
            <a:picLocks noChangeAspect="1"/>
          </p:cNvPicPr>
          <p:nvPr/>
        </p:nvPicPr>
        <p:blipFill rotWithShape="1">
          <a:blip r:embed="rId2"/>
          <a:srcRect l="11435" t="2477" r="11139" b="-1258"/>
          <a:stretch/>
        </p:blipFill>
        <p:spPr>
          <a:xfrm>
            <a:off x="6106339" y="1680754"/>
            <a:ext cx="5668957" cy="4068231"/>
          </a:xfrm>
          <a:prstGeom prst="rect">
            <a:avLst/>
          </a:prstGeom>
        </p:spPr>
      </p:pic>
    </p:spTree>
    <p:extLst>
      <p:ext uri="{BB962C8B-B14F-4D97-AF65-F5344CB8AC3E}">
        <p14:creationId xmlns:p14="http://schemas.microsoft.com/office/powerpoint/2010/main" val="802265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bwMode="auto">
          <a:xfrm>
            <a:off x="568004" y="324646"/>
            <a:ext cx="8747445" cy="633413"/>
          </a:xfrm>
          <a:solidFill>
            <a:schemeClr val="bg2">
              <a:lumMod val="90000"/>
            </a:schemeClr>
          </a:solidFill>
        </p:spPr>
        <p:txBody>
          <a:bodyPr vert="horz" wrap="square" lIns="91440" tIns="45720" rIns="91440" bIns="45720" numCol="1" rtlCol="0" anchor="ctr" anchorCtr="0" compatLnSpc="1">
            <a:prstTxWarp prst="textNoShape">
              <a:avLst/>
            </a:prstTxWarp>
            <a:normAutofit/>
          </a:bodyPr>
          <a:lstStyle/>
          <a:p>
            <a:r>
              <a:rPr lang="fr-FR" sz="3600" dirty="0"/>
              <a:t>Diagnostic Virus des hépatites HPV, VHB, VHC</a:t>
            </a:r>
          </a:p>
        </p:txBody>
      </p:sp>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l="21036" t="14722" r="18427" b="8421"/>
          <a:stretch>
            <a:fillRect/>
          </a:stretch>
        </p:blipFill>
        <p:spPr bwMode="auto">
          <a:xfrm>
            <a:off x="455980" y="2354804"/>
            <a:ext cx="4374336" cy="325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ZoneTexte 5"/>
          <p:cNvSpPr txBox="1">
            <a:spLocks noChangeArrowheads="1"/>
          </p:cNvSpPr>
          <p:nvPr/>
        </p:nvSpPr>
        <p:spPr bwMode="auto">
          <a:xfrm>
            <a:off x="5518028" y="3702566"/>
            <a:ext cx="1135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sz="1400" b="1" dirty="0"/>
              <a:t>SIEMENS</a:t>
            </a:r>
          </a:p>
        </p:txBody>
      </p:sp>
      <p:pic>
        <p:nvPicPr>
          <p:cNvPr id="8" name="Picture 10" descr="MED_DX_KP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621" y="2412543"/>
            <a:ext cx="2146598" cy="120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1173" y="1218937"/>
            <a:ext cx="8994277" cy="671851"/>
          </a:xfrm>
          <a:prstGeom prst="rect">
            <a:avLst/>
          </a:prstGeom>
        </p:spPr>
        <p:txBody>
          <a:bodyPr wrap="square">
            <a:spAutoFit/>
          </a:bodyPr>
          <a:lstStyle/>
          <a:p>
            <a:pPr>
              <a:lnSpc>
                <a:spcPct val="150000"/>
              </a:lnSpc>
            </a:pPr>
            <a:r>
              <a:rPr lang="fr-FR" sz="2800" b="1" dirty="0"/>
              <a:t>Quantification virale ADN VHB et ARN VHC</a:t>
            </a:r>
          </a:p>
        </p:txBody>
      </p:sp>
      <p:grpSp>
        <p:nvGrpSpPr>
          <p:cNvPr id="4" name="Groupe 3"/>
          <p:cNvGrpSpPr/>
          <p:nvPr/>
        </p:nvGrpSpPr>
        <p:grpSpPr>
          <a:xfrm>
            <a:off x="7852699" y="2007886"/>
            <a:ext cx="3544264" cy="2987342"/>
            <a:chOff x="7852699" y="2007886"/>
            <a:chExt cx="3544264" cy="2987342"/>
          </a:xfrm>
        </p:grpSpPr>
        <p:grpSp>
          <p:nvGrpSpPr>
            <p:cNvPr id="13" name="Groupe 12">
              <a:extLst>
                <a:ext uri="{FF2B5EF4-FFF2-40B4-BE49-F238E27FC236}">
                  <a16:creationId xmlns:a16="http://schemas.microsoft.com/office/drawing/2014/main" id="{A9342771-190E-9F44-B42E-96AFEA0EB346}"/>
                </a:ext>
              </a:extLst>
            </p:cNvPr>
            <p:cNvGrpSpPr/>
            <p:nvPr/>
          </p:nvGrpSpPr>
          <p:grpSpPr>
            <a:xfrm>
              <a:off x="8035605" y="2007886"/>
              <a:ext cx="3361358" cy="1614374"/>
              <a:chOff x="649497" y="1384345"/>
              <a:chExt cx="3361358" cy="2036258"/>
            </a:xfrm>
          </p:grpSpPr>
          <p:pic>
            <p:nvPicPr>
              <p:cNvPr id="14" name="Image 13">
                <a:extLst>
                  <a:ext uri="{FF2B5EF4-FFF2-40B4-BE49-F238E27FC236}">
                    <a16:creationId xmlns:a16="http://schemas.microsoft.com/office/drawing/2014/main" id="{9B30BDE8-90C2-E44E-8778-611E16926C20}"/>
                  </a:ext>
                </a:extLst>
              </p:cNvPr>
              <p:cNvPicPr>
                <a:picLocks noChangeAspect="1"/>
              </p:cNvPicPr>
              <p:nvPr/>
            </p:nvPicPr>
            <p:blipFill>
              <a:blip r:embed="rId5"/>
              <a:stretch>
                <a:fillRect/>
              </a:stretch>
            </p:blipFill>
            <p:spPr>
              <a:xfrm>
                <a:off x="649497" y="1384345"/>
                <a:ext cx="1464517" cy="2036258"/>
              </a:xfrm>
              <a:prstGeom prst="rect">
                <a:avLst/>
              </a:prstGeom>
            </p:spPr>
          </p:pic>
          <p:pic>
            <p:nvPicPr>
              <p:cNvPr id="15" name="Image 14">
                <a:extLst>
                  <a:ext uri="{FF2B5EF4-FFF2-40B4-BE49-F238E27FC236}">
                    <a16:creationId xmlns:a16="http://schemas.microsoft.com/office/drawing/2014/main" id="{6E21FF29-0CE7-824A-8919-C1C2FA8AE476}"/>
                  </a:ext>
                </a:extLst>
              </p:cNvPr>
              <p:cNvPicPr>
                <a:picLocks noChangeAspect="1"/>
              </p:cNvPicPr>
              <p:nvPr/>
            </p:nvPicPr>
            <p:blipFill rotWithShape="1">
              <a:blip r:embed="rId6"/>
              <a:srcRect l="10412" r="8242" b="11155"/>
              <a:stretch/>
            </p:blipFill>
            <p:spPr>
              <a:xfrm>
                <a:off x="2114014" y="1411705"/>
                <a:ext cx="1896841" cy="2008897"/>
              </a:xfrm>
              <a:prstGeom prst="rect">
                <a:avLst/>
              </a:prstGeom>
            </p:spPr>
          </p:pic>
        </p:grpSp>
        <p:sp>
          <p:nvSpPr>
            <p:cNvPr id="16" name="ZoneTexte 15">
              <a:extLst>
                <a:ext uri="{FF2B5EF4-FFF2-40B4-BE49-F238E27FC236}">
                  <a16:creationId xmlns:a16="http://schemas.microsoft.com/office/drawing/2014/main" id="{507A5E43-534A-0C43-A139-03EB50DF9622}"/>
                </a:ext>
              </a:extLst>
            </p:cNvPr>
            <p:cNvSpPr txBox="1"/>
            <p:nvPr/>
          </p:nvSpPr>
          <p:spPr>
            <a:xfrm>
              <a:off x="7852699" y="3856455"/>
              <a:ext cx="3448470" cy="1138773"/>
            </a:xfrm>
            <a:prstGeom prst="rect">
              <a:avLst/>
            </a:prstGeom>
            <a:solidFill>
              <a:schemeClr val="accent2">
                <a:lumMod val="20000"/>
                <a:lumOff val="80000"/>
              </a:schemeClr>
            </a:solidFill>
            <a:ln>
              <a:solidFill>
                <a:srgbClr val="0070C0"/>
              </a:solidFill>
            </a:ln>
          </p:spPr>
          <p:txBody>
            <a:bodyPr wrap="square" rtlCol="0">
              <a:spAutoFit/>
            </a:bodyPr>
            <a:lstStyle/>
            <a:p>
              <a:r>
                <a:rPr lang="fr-FR" sz="2400" b="1" dirty="0">
                  <a:solidFill>
                    <a:srgbClr val="00B0F0"/>
                  </a:solidFill>
                </a:rPr>
                <a:t>CEPHEID Gene </a:t>
              </a:r>
              <a:r>
                <a:rPr lang="fr-FR" sz="2400" b="1" dirty="0" err="1">
                  <a:solidFill>
                    <a:srgbClr val="00B0F0"/>
                  </a:solidFill>
                </a:rPr>
                <a:t>Xpert</a:t>
              </a:r>
              <a:endParaRPr lang="fr-FR" sz="2400" b="1" dirty="0">
                <a:solidFill>
                  <a:srgbClr val="00B0F0"/>
                </a:solidFill>
              </a:endParaRPr>
            </a:p>
            <a:p>
              <a:r>
                <a:rPr lang="fr-FR" sz="2400" b="1" dirty="0" err="1"/>
                <a:t>Xpert</a:t>
              </a:r>
              <a:r>
                <a:rPr lang="fr-FR" sz="2400" b="1" baseline="30000" dirty="0"/>
                <a:t>®</a:t>
              </a:r>
              <a:r>
                <a:rPr lang="fr-FR" sz="2400" b="1" dirty="0"/>
                <a:t> HCV Viral </a:t>
              </a:r>
              <a:r>
                <a:rPr lang="fr-FR" sz="2400" b="1" dirty="0" err="1"/>
                <a:t>Load</a:t>
              </a:r>
              <a:endParaRPr lang="fr-FR" sz="2400" b="1" dirty="0"/>
            </a:p>
            <a:p>
              <a:r>
                <a:rPr lang="fr-FR" sz="2000" b="1" dirty="0"/>
                <a:t> </a:t>
              </a:r>
              <a:endParaRPr lang="fr-FR" sz="2400" b="1" dirty="0"/>
            </a:p>
          </p:txBody>
        </p:sp>
      </p:grpSp>
    </p:spTree>
    <p:extLst>
      <p:ext uri="{BB962C8B-B14F-4D97-AF65-F5344CB8AC3E}">
        <p14:creationId xmlns:p14="http://schemas.microsoft.com/office/powerpoint/2010/main" val="12733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descr="Une image contenant stylo, instrument d’écriture, stationnaire&#10;&#10;Description générée automatiquement">
            <a:extLst>
              <a:ext uri="{FF2B5EF4-FFF2-40B4-BE49-F238E27FC236}">
                <a16:creationId xmlns:a16="http://schemas.microsoft.com/office/drawing/2014/main" id="{A8938BF7-29B5-4475-962A-C4A17F65FDED}"/>
              </a:ext>
            </a:extLst>
          </p:cNvPr>
          <p:cNvPicPr>
            <a:picLocks noGrp="1" noChangeAspect="1"/>
          </p:cNvPicPr>
          <p:nvPr>
            <p:ph idx="1"/>
          </p:nvPr>
        </p:nvPicPr>
        <p:blipFill>
          <a:blip r:embed="rId2"/>
          <a:stretch>
            <a:fillRect/>
          </a:stretch>
        </p:blipFill>
        <p:spPr>
          <a:xfrm>
            <a:off x="729049" y="365125"/>
            <a:ext cx="10836875" cy="5360194"/>
          </a:xfrm>
          <a:prstGeom prst="rect">
            <a:avLst/>
          </a:prstGeom>
        </p:spPr>
      </p:pic>
      <p:sp>
        <p:nvSpPr>
          <p:cNvPr id="3" name="Espace réservé du numéro de diapositive 2"/>
          <p:cNvSpPr>
            <a:spLocks noGrp="1"/>
          </p:cNvSpPr>
          <p:nvPr>
            <p:ph type="sldNum" sz="quarter" idx="12"/>
          </p:nvPr>
        </p:nvSpPr>
        <p:spPr/>
        <p:txBody>
          <a:bodyPr/>
          <a:lstStyle/>
          <a:p>
            <a:fld id="{98C01B40-D087-4CD3-BF9A-2B17FED8B95F}" type="slidenum">
              <a:rPr lang="en-US" smtClean="0"/>
              <a:t>65</a:t>
            </a:fld>
            <a:endParaRPr lang="en-US"/>
          </a:p>
        </p:txBody>
      </p:sp>
    </p:spTree>
    <p:extLst>
      <p:ext uri="{BB962C8B-B14F-4D97-AF65-F5344CB8AC3E}">
        <p14:creationId xmlns:p14="http://schemas.microsoft.com/office/powerpoint/2010/main" val="71904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D3DD5-2D70-A44C-B330-B9E02BA891AB}"/>
              </a:ext>
            </a:extLst>
          </p:cNvPr>
          <p:cNvSpPr>
            <a:spLocks noGrp="1"/>
          </p:cNvSpPr>
          <p:nvPr>
            <p:ph type="title"/>
          </p:nvPr>
        </p:nvSpPr>
        <p:spPr>
          <a:xfrm>
            <a:off x="838200" y="365125"/>
            <a:ext cx="10515600" cy="915035"/>
          </a:xfrm>
        </p:spPr>
        <p:txBody>
          <a:bodyPr>
            <a:normAutofit/>
          </a:bodyPr>
          <a:lstStyle/>
          <a:p>
            <a:r>
              <a:rPr lang="fr-FR" altLang="fr-FR" sz="4000" b="1" dirty="0">
                <a:ea typeface="ＭＳ Ｐゴシック" panose="020B0600070205080204" pitchFamily="34" charset="-128"/>
              </a:rPr>
              <a:t>Virus et cancer: </a:t>
            </a:r>
            <a:r>
              <a:rPr lang="fr-FR" altLang="fr-FR" sz="4000" dirty="0">
                <a:ea typeface="ＭＳ Ｐゴシック" panose="020B0600070205080204" pitchFamily="34" charset="-128"/>
              </a:rPr>
              <a:t>une longue histoire plus d</a:t>
            </a:r>
            <a:r>
              <a:rPr lang="fr-FR" altLang="en-US" sz="4000" dirty="0">
                <a:ea typeface="ＭＳ Ｐゴシック" panose="020B0600070205080204" pitchFamily="34" charset="-128"/>
              </a:rPr>
              <a:t>’</a:t>
            </a:r>
            <a:r>
              <a:rPr lang="fr-FR" altLang="fr-FR" sz="4000" dirty="0">
                <a:ea typeface="ＭＳ Ｐゴシック" panose="020B0600070205080204" pitchFamily="34" charset="-128"/>
              </a:rPr>
              <a:t>1 siècle </a:t>
            </a:r>
            <a:endParaRPr lang="fr-FR" sz="4000" dirty="0"/>
          </a:p>
        </p:txBody>
      </p:sp>
      <p:pic>
        <p:nvPicPr>
          <p:cNvPr id="4" name="Image 3">
            <a:extLst>
              <a:ext uri="{FF2B5EF4-FFF2-40B4-BE49-F238E27FC236}">
                <a16:creationId xmlns:a16="http://schemas.microsoft.com/office/drawing/2014/main" id="{277A5A3E-0BC5-E04A-8DC8-1A3F97815049}"/>
              </a:ext>
            </a:extLst>
          </p:cNvPr>
          <p:cNvPicPr>
            <a:picLocks noChangeAspect="1"/>
          </p:cNvPicPr>
          <p:nvPr/>
        </p:nvPicPr>
        <p:blipFill>
          <a:blip r:embed="rId2"/>
          <a:stretch>
            <a:fillRect/>
          </a:stretch>
        </p:blipFill>
        <p:spPr>
          <a:xfrm>
            <a:off x="182588" y="2124221"/>
            <a:ext cx="5407041" cy="3612173"/>
          </a:xfrm>
          <a:prstGeom prst="rect">
            <a:avLst/>
          </a:prstGeom>
        </p:spPr>
      </p:pic>
      <p:pic>
        <p:nvPicPr>
          <p:cNvPr id="5" name="Image 4">
            <a:extLst>
              <a:ext uri="{FF2B5EF4-FFF2-40B4-BE49-F238E27FC236}">
                <a16:creationId xmlns:a16="http://schemas.microsoft.com/office/drawing/2014/main" id="{77E437EF-AF42-D448-B3DE-8C33656ED337}"/>
              </a:ext>
            </a:extLst>
          </p:cNvPr>
          <p:cNvPicPr>
            <a:picLocks noChangeAspect="1"/>
          </p:cNvPicPr>
          <p:nvPr/>
        </p:nvPicPr>
        <p:blipFill>
          <a:blip r:embed="rId3"/>
          <a:stretch>
            <a:fillRect/>
          </a:stretch>
        </p:blipFill>
        <p:spPr>
          <a:xfrm>
            <a:off x="6220619" y="2124220"/>
            <a:ext cx="5867045" cy="3612173"/>
          </a:xfrm>
          <a:prstGeom prst="rect">
            <a:avLst/>
          </a:prstGeom>
        </p:spPr>
      </p:pic>
    </p:spTree>
    <p:extLst>
      <p:ext uri="{BB962C8B-B14F-4D97-AF65-F5344CB8AC3E}">
        <p14:creationId xmlns:p14="http://schemas.microsoft.com/office/powerpoint/2010/main" val="795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27487F4-6706-4D48-A645-2C6B629D48E3}"/>
              </a:ext>
            </a:extLst>
          </p:cNvPr>
          <p:cNvSpPr>
            <a:spLocks noGrp="1"/>
          </p:cNvSpPr>
          <p:nvPr>
            <p:ph type="title"/>
          </p:nvPr>
        </p:nvSpPr>
        <p:spPr>
          <a:xfrm>
            <a:off x="838200" y="365125"/>
            <a:ext cx="10515600" cy="816561"/>
          </a:xfrm>
        </p:spPr>
        <p:txBody>
          <a:bodyPr>
            <a:normAutofit/>
          </a:bodyPr>
          <a:lstStyle/>
          <a:p>
            <a:r>
              <a:rPr lang="fr-FR" altLang="fr-FR" sz="4000" b="1" dirty="0">
                <a:ea typeface="ＭＳ Ｐゴシック" panose="020B0600070205080204" pitchFamily="34" charset="-128"/>
              </a:rPr>
              <a:t>Virus et cancer: </a:t>
            </a:r>
            <a:r>
              <a:rPr lang="fr-FR" altLang="fr-FR" sz="4000" dirty="0">
                <a:ea typeface="ＭＳ Ｐゴシック" panose="020B0600070205080204" pitchFamily="34" charset="-128"/>
              </a:rPr>
              <a:t>une longue histoire plus d</a:t>
            </a:r>
            <a:r>
              <a:rPr lang="fr-FR" altLang="en-US" sz="4000" dirty="0">
                <a:ea typeface="ＭＳ Ｐゴシック" panose="020B0600070205080204" pitchFamily="34" charset="-128"/>
              </a:rPr>
              <a:t>’</a:t>
            </a:r>
            <a:r>
              <a:rPr lang="fr-FR" altLang="fr-FR" sz="4000" dirty="0">
                <a:ea typeface="ＭＳ Ｐゴシック" panose="020B0600070205080204" pitchFamily="34" charset="-128"/>
              </a:rPr>
              <a:t>1 siècle </a:t>
            </a:r>
            <a:endParaRPr lang="fr-FR" sz="4000" dirty="0"/>
          </a:p>
        </p:txBody>
      </p:sp>
      <p:pic>
        <p:nvPicPr>
          <p:cNvPr id="6" name="Image 5">
            <a:extLst>
              <a:ext uri="{FF2B5EF4-FFF2-40B4-BE49-F238E27FC236}">
                <a16:creationId xmlns:a16="http://schemas.microsoft.com/office/drawing/2014/main" id="{828C800D-22D2-4947-B9A0-A775C5760801}"/>
              </a:ext>
            </a:extLst>
          </p:cNvPr>
          <p:cNvPicPr>
            <a:picLocks noChangeAspect="1"/>
          </p:cNvPicPr>
          <p:nvPr/>
        </p:nvPicPr>
        <p:blipFill>
          <a:blip r:embed="rId2"/>
          <a:stretch>
            <a:fillRect/>
          </a:stretch>
        </p:blipFill>
        <p:spPr>
          <a:xfrm>
            <a:off x="844990" y="3319975"/>
            <a:ext cx="10567582" cy="3580862"/>
          </a:xfrm>
          <a:prstGeom prst="rect">
            <a:avLst/>
          </a:prstGeom>
        </p:spPr>
      </p:pic>
      <p:pic>
        <p:nvPicPr>
          <p:cNvPr id="4" name="Image 3">
            <a:extLst>
              <a:ext uri="{FF2B5EF4-FFF2-40B4-BE49-F238E27FC236}">
                <a16:creationId xmlns:a16="http://schemas.microsoft.com/office/drawing/2014/main" id="{F9D9DD73-1EC3-754F-8D1E-265647C90A00}"/>
              </a:ext>
            </a:extLst>
          </p:cNvPr>
          <p:cNvPicPr>
            <a:picLocks noChangeAspect="1"/>
          </p:cNvPicPr>
          <p:nvPr/>
        </p:nvPicPr>
        <p:blipFill>
          <a:blip r:embed="rId3"/>
          <a:stretch>
            <a:fillRect/>
          </a:stretch>
        </p:blipFill>
        <p:spPr>
          <a:xfrm>
            <a:off x="5790027" y="1181686"/>
            <a:ext cx="4465321" cy="2795737"/>
          </a:xfrm>
          <a:prstGeom prst="rect">
            <a:avLst/>
          </a:prstGeom>
        </p:spPr>
      </p:pic>
    </p:spTree>
    <p:extLst>
      <p:ext uri="{BB962C8B-B14F-4D97-AF65-F5344CB8AC3E}">
        <p14:creationId xmlns:p14="http://schemas.microsoft.com/office/powerpoint/2010/main" val="307555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0B0218-F93B-3D4F-A93E-05FC501191C1}"/>
              </a:ext>
            </a:extLst>
          </p:cNvPr>
          <p:cNvSpPr>
            <a:spLocks noGrp="1"/>
          </p:cNvSpPr>
          <p:nvPr>
            <p:ph type="title"/>
          </p:nvPr>
        </p:nvSpPr>
        <p:spPr>
          <a:xfrm>
            <a:off x="838200" y="365126"/>
            <a:ext cx="10515600" cy="774358"/>
          </a:xfrm>
        </p:spPr>
        <p:txBody>
          <a:bodyPr/>
          <a:lstStyle/>
          <a:p>
            <a:r>
              <a:rPr lang="fr-FR" b="1" dirty="0"/>
              <a:t>Virus et cancer</a:t>
            </a:r>
          </a:p>
        </p:txBody>
      </p:sp>
      <p:sp>
        <p:nvSpPr>
          <p:cNvPr id="3" name="Espace réservé du contenu 2">
            <a:extLst>
              <a:ext uri="{FF2B5EF4-FFF2-40B4-BE49-F238E27FC236}">
                <a16:creationId xmlns:a16="http://schemas.microsoft.com/office/drawing/2014/main" id="{84D22338-18C7-854D-B6F1-41FDB08B3A33}"/>
              </a:ext>
            </a:extLst>
          </p:cNvPr>
          <p:cNvSpPr>
            <a:spLocks noGrp="1"/>
          </p:cNvSpPr>
          <p:nvPr>
            <p:ph idx="1"/>
          </p:nvPr>
        </p:nvSpPr>
        <p:spPr>
          <a:xfrm>
            <a:off x="838200" y="1413538"/>
            <a:ext cx="8398412" cy="5085735"/>
          </a:xfrm>
        </p:spPr>
        <p:txBody>
          <a:bodyPr/>
          <a:lstStyle/>
          <a:p>
            <a:pPr>
              <a:lnSpc>
                <a:spcPct val="150000"/>
              </a:lnSpc>
            </a:pPr>
            <a:r>
              <a:rPr lang="fr-SN" dirty="0"/>
              <a:t>&gt; 1 cancer sur 6 dans le monde est d’origine infectieuse </a:t>
            </a:r>
          </a:p>
          <a:p>
            <a:pPr>
              <a:lnSpc>
                <a:spcPct val="150000"/>
              </a:lnSpc>
            </a:pPr>
            <a:r>
              <a:rPr lang="fr-SN" dirty="0"/>
              <a:t>2,2 millions de nouveaux cas de </a:t>
            </a:r>
            <a:r>
              <a:rPr lang="fr-SN" b="1" dirty="0"/>
              <a:t>cancers liés à une infection</a:t>
            </a:r>
            <a:r>
              <a:rPr lang="fr-SN" dirty="0"/>
              <a:t> par un agent pathogène</a:t>
            </a:r>
          </a:p>
          <a:p>
            <a:pPr lvl="1">
              <a:lnSpc>
                <a:spcPct val="150000"/>
              </a:lnSpc>
            </a:pPr>
            <a:r>
              <a:rPr lang="fr-SN" b="1" dirty="0"/>
              <a:t>8 virus</a:t>
            </a:r>
          </a:p>
          <a:p>
            <a:pPr lvl="1">
              <a:lnSpc>
                <a:spcPct val="150000"/>
              </a:lnSpc>
            </a:pPr>
            <a:r>
              <a:rPr lang="fr-SN" dirty="0"/>
              <a:t>1 bactérie </a:t>
            </a:r>
          </a:p>
          <a:p>
            <a:pPr lvl="1">
              <a:lnSpc>
                <a:spcPct val="150000"/>
              </a:lnSpc>
            </a:pPr>
            <a:r>
              <a:rPr lang="fr-SN" dirty="0"/>
              <a:t>3 parasites </a:t>
            </a:r>
          </a:p>
          <a:p>
            <a:pPr marL="0" indent="0">
              <a:lnSpc>
                <a:spcPct val="150000"/>
              </a:lnSpc>
              <a:buNone/>
            </a:pPr>
            <a:r>
              <a:rPr lang="fr-SN" dirty="0"/>
              <a:t>Classés agents cancérigènes du groupe 1</a:t>
            </a:r>
            <a:endParaRPr lang="fr-FR" dirty="0"/>
          </a:p>
        </p:txBody>
      </p:sp>
      <p:pic>
        <p:nvPicPr>
          <p:cNvPr id="4" name="Image 3">
            <a:extLst>
              <a:ext uri="{FF2B5EF4-FFF2-40B4-BE49-F238E27FC236}">
                <a16:creationId xmlns:a16="http://schemas.microsoft.com/office/drawing/2014/main" id="{A262C3A1-C471-2B4F-A718-B7DAFD792158}"/>
              </a:ext>
            </a:extLst>
          </p:cNvPr>
          <p:cNvPicPr>
            <a:picLocks noChangeAspect="1"/>
          </p:cNvPicPr>
          <p:nvPr/>
        </p:nvPicPr>
        <p:blipFill>
          <a:blip r:embed="rId2"/>
          <a:stretch>
            <a:fillRect/>
          </a:stretch>
        </p:blipFill>
        <p:spPr>
          <a:xfrm>
            <a:off x="7912524" y="2968283"/>
            <a:ext cx="4095423" cy="3140851"/>
          </a:xfrm>
          <a:prstGeom prst="rect">
            <a:avLst/>
          </a:prstGeom>
        </p:spPr>
      </p:pic>
    </p:spTree>
    <p:extLst>
      <p:ext uri="{BB962C8B-B14F-4D97-AF65-F5344CB8AC3E}">
        <p14:creationId xmlns:p14="http://schemas.microsoft.com/office/powerpoint/2010/main" val="19474952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608</TotalTime>
  <Words>4272</Words>
  <Application>Microsoft Office PowerPoint</Application>
  <PresentationFormat>Grand écran</PresentationFormat>
  <Paragraphs>768</Paragraphs>
  <Slides>65</Slides>
  <Notes>21</Notes>
  <HiddenSlides>0</HiddenSlides>
  <MMClips>0</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2</vt:i4>
      </vt:variant>
      <vt:variant>
        <vt:lpstr>Titres des diapositives</vt:lpstr>
      </vt:variant>
      <vt:variant>
        <vt:i4>65</vt:i4>
      </vt:variant>
    </vt:vector>
  </HeadingPairs>
  <TitlesOfParts>
    <vt:vector size="82" baseType="lpstr">
      <vt:lpstr>Arial</vt:lpstr>
      <vt:lpstr>Arial Narrow</vt:lpstr>
      <vt:lpstr>BAPFE F+ Gulliver RM</vt:lpstr>
      <vt:lpstr>Calibri</vt:lpstr>
      <vt:lpstr>Calibri Light</vt:lpstr>
      <vt:lpstr>Comic Sans MS</vt:lpstr>
      <vt:lpstr>Constantia</vt:lpstr>
      <vt:lpstr>Gill Sans MT</vt:lpstr>
      <vt:lpstr>Lucida Grande</vt:lpstr>
      <vt:lpstr>Source Sans Pro</vt:lpstr>
      <vt:lpstr>Symbol</vt:lpstr>
      <vt:lpstr>Tahoma</vt:lpstr>
      <vt:lpstr>Times New Roman</vt:lpstr>
      <vt:lpstr>Wingdings</vt:lpstr>
      <vt:lpstr>Thème Office</vt:lpstr>
      <vt:lpstr>Graphique</vt:lpstr>
      <vt:lpstr>Image Photo Editor</vt:lpstr>
      <vt:lpstr>Aspects virologiques des Papillomavirus humains et cancers viro-induits</vt:lpstr>
      <vt:lpstr>Introduction</vt:lpstr>
      <vt:lpstr>Virus et cancer: une longue histoire plus d’1 siècle </vt:lpstr>
      <vt:lpstr>Virus et cancer: une longue histoire plus d’1 siècle </vt:lpstr>
      <vt:lpstr>Virus et cancer: une longue histoire plus d’1 siècle </vt:lpstr>
      <vt:lpstr>Virus et cancer: une longue histoire plus d’1 siècle </vt:lpstr>
      <vt:lpstr>Virus et cancer: une longue histoire plus d’1 siècle </vt:lpstr>
      <vt:lpstr>Virus et cancer: une longue histoire plus d’1 siècle </vt:lpstr>
      <vt:lpstr>Virus et cancer</vt:lpstr>
      <vt:lpstr>Principaux virus associés à des cancers </vt:lpstr>
      <vt:lpstr>Présentation PowerPoint</vt:lpstr>
      <vt:lpstr>Place de HPV dans les cancers liés aux agents infectieux </vt:lpstr>
      <vt:lpstr>Papillomavirus Humains </vt:lpstr>
      <vt:lpstr>Papillomavirus et Cancer du col de l’utérus</vt:lpstr>
      <vt:lpstr>GLOBOCAN 2012</vt:lpstr>
      <vt:lpstr>Présentation PowerPoint</vt:lpstr>
      <vt:lpstr>Caractères virologiques de HPV</vt:lpstr>
      <vt:lpstr>Structure </vt:lpstr>
      <vt:lpstr>Génome</vt:lpstr>
      <vt:lpstr>Génome</vt:lpstr>
      <vt:lpstr>Transmission</vt:lpstr>
      <vt:lpstr>HPV et travailleuses du sexe (n=186, Sénégal)</vt:lpstr>
      <vt:lpstr>HPV et travailleuses du sexe</vt:lpstr>
      <vt:lpstr>HIV et risque d’infection avec HR-HPV</vt:lpstr>
      <vt:lpstr>Présentation PowerPoint</vt:lpstr>
      <vt:lpstr>Réplication</vt:lpstr>
      <vt:lpstr>Diversité des Papillomavirus Humains</vt:lpstr>
      <vt:lpstr>Diversité des Papillomavirus Humains</vt:lpstr>
      <vt:lpstr>Présentation PowerPoint</vt:lpstr>
      <vt:lpstr>Présentation PowerPoint</vt:lpstr>
      <vt:lpstr>Prévalence HPV en Afrique</vt:lpstr>
      <vt:lpstr>Présentation PowerPoint</vt:lpstr>
      <vt:lpstr>Types de HPV dans les cancers invasifs</vt:lpstr>
      <vt:lpstr>Présentation PowerPoint</vt:lpstr>
      <vt:lpstr>Présentation PowerPoint</vt:lpstr>
      <vt:lpstr>Cancer du col utérin</vt:lpstr>
      <vt:lpstr>Objectifs pour 2030</vt:lpstr>
      <vt:lpstr>Virus des cancers hépatiques VHB et VHC </vt:lpstr>
      <vt:lpstr>Hépatites B et C  quelques chiffres….</vt:lpstr>
      <vt:lpstr>Hépatites B et C  quelques chiffres….</vt:lpstr>
      <vt:lpstr>Virus des hépatites B et C</vt:lpstr>
      <vt:lpstr>Présentation PowerPoint</vt:lpstr>
      <vt:lpstr>Présentation PowerPoint</vt:lpstr>
      <vt:lpstr>Présentation PowerPoint</vt:lpstr>
      <vt:lpstr>Réservoirs du virus</vt:lpstr>
      <vt:lpstr>Présentation PowerPoint</vt:lpstr>
      <vt:lpstr>Tropisme cellulaire</vt:lpstr>
      <vt:lpstr>Transmission du VHB</vt:lpstr>
      <vt:lpstr>Présentation PowerPoint</vt:lpstr>
      <vt:lpstr>Histoire naturelle</vt:lpstr>
      <vt:lpstr>Hépatite Chronique : le Problème</vt:lpstr>
      <vt:lpstr>épidémiologie</vt:lpstr>
      <vt:lpstr>Modes de transmission du HDV</vt:lpstr>
      <vt:lpstr>Présentation PowerPoint</vt:lpstr>
      <vt:lpstr>Présentation PowerPoint</vt:lpstr>
      <vt:lpstr>Présentation PowerPoint</vt:lpstr>
      <vt:lpstr>Diversité génétique du VHB</vt:lpstr>
      <vt:lpstr>Présentation PowerPoint</vt:lpstr>
      <vt:lpstr>Présentation PowerPoint</vt:lpstr>
      <vt:lpstr>Présentation PowerPoint</vt:lpstr>
      <vt:lpstr>Présentation PowerPoint</vt:lpstr>
      <vt:lpstr>Traitements Disponibles en 2014</vt:lpstr>
      <vt:lpstr>Présentation PowerPoint</vt:lpstr>
      <vt:lpstr>Diagnostic Virus des hépatites HPV, VHB, VHC</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Aspects virologiques des Papillomavirus humains et cancers viro-induits</dc:title>
  <dc:creator>Halimatou Diop</dc:creator>
  <cp:lastModifiedBy>Ousmane Sadio</cp:lastModifiedBy>
  <cp:revision>27</cp:revision>
  <dcterms:created xsi:type="dcterms:W3CDTF">2024-05-24T00:00:11Z</dcterms:created>
  <dcterms:modified xsi:type="dcterms:W3CDTF">2024-05-27T20:41:37Z</dcterms:modified>
</cp:coreProperties>
</file>