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451" r:id="rId2"/>
    <p:sldId id="1657" r:id="rId3"/>
    <p:sldId id="326" r:id="rId4"/>
    <p:sldId id="870" r:id="rId5"/>
    <p:sldId id="1698" r:id="rId6"/>
    <p:sldId id="1701" r:id="rId7"/>
    <p:sldId id="1699" r:id="rId8"/>
    <p:sldId id="1693" r:id="rId9"/>
    <p:sldId id="1658" r:id="rId10"/>
    <p:sldId id="642" r:id="rId11"/>
    <p:sldId id="641" r:id="rId12"/>
    <p:sldId id="296" r:id="rId13"/>
    <p:sldId id="1723" r:id="rId14"/>
    <p:sldId id="1724" r:id="rId15"/>
    <p:sldId id="1692" r:id="rId16"/>
    <p:sldId id="1646" r:id="rId17"/>
    <p:sldId id="333" r:id="rId18"/>
    <p:sldId id="1700" r:id="rId19"/>
    <p:sldId id="332" r:id="rId20"/>
    <p:sldId id="1659" r:id="rId21"/>
    <p:sldId id="1666" r:id="rId22"/>
    <p:sldId id="325" r:id="rId23"/>
    <p:sldId id="1685" r:id="rId24"/>
    <p:sldId id="1684" r:id="rId25"/>
    <p:sldId id="1647" r:id="rId26"/>
    <p:sldId id="1641" r:id="rId27"/>
    <p:sldId id="1648" r:id="rId28"/>
    <p:sldId id="1726" r:id="rId29"/>
    <p:sldId id="1731" r:id="rId30"/>
    <p:sldId id="1728" r:id="rId31"/>
    <p:sldId id="1729" r:id="rId32"/>
    <p:sldId id="258" r:id="rId33"/>
    <p:sldId id="1633" r:id="rId34"/>
    <p:sldId id="1732" r:id="rId35"/>
    <p:sldId id="1636" r:id="rId36"/>
    <p:sldId id="511"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347"/>
    <p:restoredTop sz="96405"/>
  </p:normalViewPr>
  <p:slideViewPr>
    <p:cSldViewPr snapToGrid="0">
      <p:cViewPr>
        <p:scale>
          <a:sx n="95" d="100"/>
          <a:sy n="95" d="100"/>
        </p:scale>
        <p:origin x="488" y="7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Feuille_de_calcul_Microsoft_Excel2.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7.xml.rels><?xml version="1.0" encoding="UTF-8" standalone="yes"?>
<Relationships xmlns="http://schemas.openxmlformats.org/package/2006/relationships"><Relationship Id="rId3" Type="http://schemas.openxmlformats.org/officeDocument/2006/relationships/oleObject" Target="file:///C:\Users\ADione\AppData\Local\Microsoft\Windows\INetCache\Content.Outlook\AG963MB4\OUTIL%20DE%20GENERATION_CASCADES%2095-95-95%202021_USER_SCENARIO%2028%20J-PDV%20vf%2026042022%20SENEGAL.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Dione\AppData\Local\Microsoft\Windows\INetCache\Content.Outlook\AG963MB4\OUTIL%20DE%20GENERATION_CASCADES%2095-95-95%202021_USER_SCENARIO%2028%20J-PDV%20vf%2026042022%20SENEGAL.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4.1666666666666664E-2"/>
          <c:w val="0.93888888888888888"/>
          <c:h val="0.73577136191309422"/>
        </c:manualLayout>
      </c:layout>
      <c:lineChart>
        <c:grouping val="standard"/>
        <c:varyColors val="0"/>
        <c:ser>
          <c:idx val="0"/>
          <c:order val="0"/>
          <c:tx>
            <c:strRef>
              <c:f>Deces!$I$32</c:f>
              <c:strCache>
                <c:ptCount val="1"/>
                <c:pt idx="0">
                  <c:v>Décès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5555555555555552E-2"/>
                  <c:y val="5.5555555555555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14-4564-913B-98CF6AC394C1}"/>
                </c:ext>
              </c:extLst>
            </c:dLbl>
            <c:dLbl>
              <c:idx val="1"/>
              <c:delete val="1"/>
              <c:extLst>
                <c:ext xmlns:c15="http://schemas.microsoft.com/office/drawing/2012/chart" uri="{CE6537A1-D6FC-4f65-9D91-7224C49458BB}"/>
                <c:ext xmlns:c16="http://schemas.microsoft.com/office/drawing/2014/chart" uri="{C3380CC4-5D6E-409C-BE32-E72D297353CC}">
                  <c16:uniqueId val="{00000001-1314-4564-913B-98CF6AC394C1}"/>
                </c:ext>
              </c:extLst>
            </c:dLbl>
            <c:dLbl>
              <c:idx val="2"/>
              <c:layout>
                <c:manualLayout>
                  <c:x val="-7.5000000000000025E-2"/>
                  <c:y val="9.7222222222222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14-4564-913B-98CF6AC394C1}"/>
                </c:ext>
              </c:extLst>
            </c:dLbl>
            <c:dLbl>
              <c:idx val="3"/>
              <c:layout>
                <c:manualLayout>
                  <c:x val="-7.2222222222222215E-2"/>
                  <c:y val="7.870370370370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14-4564-913B-98CF6AC394C1}"/>
                </c:ext>
              </c:extLst>
            </c:dLbl>
            <c:dLbl>
              <c:idx val="4"/>
              <c:delete val="1"/>
              <c:extLst>
                <c:ext xmlns:c15="http://schemas.microsoft.com/office/drawing/2012/chart" uri="{CE6537A1-D6FC-4f65-9D91-7224C49458BB}"/>
                <c:ext xmlns:c16="http://schemas.microsoft.com/office/drawing/2014/chart" uri="{C3380CC4-5D6E-409C-BE32-E72D297353CC}">
                  <c16:uniqueId val="{00000004-1314-4564-913B-98CF6AC394C1}"/>
                </c:ext>
              </c:extLst>
            </c:dLbl>
            <c:dLbl>
              <c:idx val="5"/>
              <c:layout>
                <c:manualLayout>
                  <c:x val="-4.1666666666666664E-2"/>
                  <c:y val="9.72222222222223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14-4564-913B-98CF6AC394C1}"/>
                </c:ext>
              </c:extLst>
            </c:dLbl>
            <c:dLbl>
              <c:idx val="6"/>
              <c:layout>
                <c:manualLayout>
                  <c:x val="-2.7777777777777779E-3"/>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314-4564-913B-98CF6AC394C1}"/>
                </c:ext>
              </c:extLst>
            </c:dLbl>
            <c:dLbl>
              <c:idx val="7"/>
              <c:delete val="1"/>
              <c:extLst>
                <c:ext xmlns:c15="http://schemas.microsoft.com/office/drawing/2012/chart" uri="{CE6537A1-D6FC-4f65-9D91-7224C49458BB}"/>
                <c:ext xmlns:c16="http://schemas.microsoft.com/office/drawing/2014/chart" uri="{C3380CC4-5D6E-409C-BE32-E72D297353CC}">
                  <c16:uniqueId val="{00000007-1314-4564-913B-98CF6AC394C1}"/>
                </c:ext>
              </c:extLst>
            </c:dLbl>
            <c:dLbl>
              <c:idx val="8"/>
              <c:delete val="1"/>
              <c:extLst>
                <c:ext xmlns:c15="http://schemas.microsoft.com/office/drawing/2012/chart" uri="{CE6537A1-D6FC-4f65-9D91-7224C49458BB}"/>
                <c:ext xmlns:c16="http://schemas.microsoft.com/office/drawing/2014/chart" uri="{C3380CC4-5D6E-409C-BE32-E72D297353CC}">
                  <c16:uniqueId val="{00000008-1314-4564-913B-98CF6AC394C1}"/>
                </c:ext>
              </c:extLst>
            </c:dLbl>
            <c:dLbl>
              <c:idx val="9"/>
              <c:delete val="1"/>
              <c:extLst>
                <c:ext xmlns:c15="http://schemas.microsoft.com/office/drawing/2012/chart" uri="{CE6537A1-D6FC-4f65-9D91-7224C49458BB}"/>
                <c:ext xmlns:c16="http://schemas.microsoft.com/office/drawing/2014/chart" uri="{C3380CC4-5D6E-409C-BE32-E72D297353CC}">
                  <c16:uniqueId val="{00000009-1314-4564-913B-98CF6AC394C1}"/>
                </c:ext>
              </c:extLst>
            </c:dLbl>
            <c:dLbl>
              <c:idx val="10"/>
              <c:delete val="1"/>
              <c:extLst>
                <c:ext xmlns:c15="http://schemas.microsoft.com/office/drawing/2012/chart" uri="{CE6537A1-D6FC-4f65-9D91-7224C49458BB}"/>
                <c:ext xmlns:c16="http://schemas.microsoft.com/office/drawing/2014/chart" uri="{C3380CC4-5D6E-409C-BE32-E72D297353CC}">
                  <c16:uniqueId val="{0000000A-1314-4564-913B-98CF6AC394C1}"/>
                </c:ext>
              </c:extLst>
            </c:dLbl>
            <c:dLbl>
              <c:idx val="11"/>
              <c:delete val="1"/>
              <c:extLst>
                <c:ext xmlns:c15="http://schemas.microsoft.com/office/drawing/2012/chart" uri="{CE6537A1-D6FC-4f65-9D91-7224C49458BB}"/>
                <c:ext xmlns:c16="http://schemas.microsoft.com/office/drawing/2014/chart" uri="{C3380CC4-5D6E-409C-BE32-E72D297353CC}">
                  <c16:uniqueId val="{0000000B-1314-4564-913B-98CF6AC394C1}"/>
                </c:ext>
              </c:extLst>
            </c:dLbl>
            <c:dLbl>
              <c:idx val="12"/>
              <c:delete val="1"/>
              <c:extLst>
                <c:ext xmlns:c15="http://schemas.microsoft.com/office/drawing/2012/chart" uri="{CE6537A1-D6FC-4f65-9D91-7224C49458BB}"/>
                <c:ext xmlns:c16="http://schemas.microsoft.com/office/drawing/2014/chart" uri="{C3380CC4-5D6E-409C-BE32-E72D297353CC}">
                  <c16:uniqueId val="{0000000C-1314-4564-913B-98CF6AC394C1}"/>
                </c:ext>
              </c:extLst>
            </c:dLbl>
            <c:dLbl>
              <c:idx val="13"/>
              <c:layout>
                <c:manualLayout>
                  <c:x val="-3.0555555555555555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314-4564-913B-98CF6AC394C1}"/>
                </c:ext>
              </c:extLst>
            </c:dLbl>
            <c:dLbl>
              <c:idx val="14"/>
              <c:layout>
                <c:manualLayout>
                  <c:x val="-3.8888888888888785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314-4564-913B-98CF6AC394C1}"/>
                </c:ext>
              </c:extLst>
            </c:dLbl>
            <c:dLbl>
              <c:idx val="15"/>
              <c:layout>
                <c:manualLayout>
                  <c:x val="-1.3888888888888888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314-4564-913B-98CF6AC394C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Deces!$H$33:$H$48</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Deces!$I$33:$I$48</c:f>
              <c:numCache>
                <c:formatCode>General</c:formatCode>
                <c:ptCount val="16"/>
                <c:pt idx="0">
                  <c:v>3279</c:v>
                </c:pt>
                <c:pt idx="1">
                  <c:v>3482</c:v>
                </c:pt>
                <c:pt idx="2">
                  <c:v>3364</c:v>
                </c:pt>
                <c:pt idx="3">
                  <c:v>2211</c:v>
                </c:pt>
                <c:pt idx="4">
                  <c:v>1937</c:v>
                </c:pt>
                <c:pt idx="5">
                  <c:v>1943</c:v>
                </c:pt>
                <c:pt idx="6">
                  <c:v>2012</c:v>
                </c:pt>
                <c:pt idx="7">
                  <c:v>2100</c:v>
                </c:pt>
                <c:pt idx="8">
                  <c:v>2228</c:v>
                </c:pt>
                <c:pt idx="9">
                  <c:v>2290</c:v>
                </c:pt>
                <c:pt idx="10">
                  <c:v>2103</c:v>
                </c:pt>
                <c:pt idx="11">
                  <c:v>1886</c:v>
                </c:pt>
                <c:pt idx="12">
                  <c:v>1745</c:v>
                </c:pt>
                <c:pt idx="13">
                  <c:v>1559</c:v>
                </c:pt>
                <c:pt idx="14">
                  <c:v>1310</c:v>
                </c:pt>
                <c:pt idx="15">
                  <c:v>1110</c:v>
                </c:pt>
              </c:numCache>
            </c:numRef>
          </c:val>
          <c:smooth val="0"/>
          <c:extLst>
            <c:ext xmlns:c16="http://schemas.microsoft.com/office/drawing/2014/chart" uri="{C3380CC4-5D6E-409C-BE32-E72D297353CC}">
              <c16:uniqueId val="{00000010-1314-4564-913B-98CF6AC394C1}"/>
            </c:ext>
          </c:extLst>
        </c:ser>
        <c:ser>
          <c:idx val="1"/>
          <c:order val="1"/>
          <c:tx>
            <c:strRef>
              <c:f>Deces!$J$32</c:f>
              <c:strCache>
                <c:ptCount val="1"/>
                <c:pt idx="0">
                  <c:v>Nouvelles infections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5.000000000000001E-2"/>
                  <c:y val="-3.70370370370370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314-4564-913B-98CF6AC394C1}"/>
                </c:ext>
              </c:extLst>
            </c:dLbl>
            <c:dLbl>
              <c:idx val="1"/>
              <c:delete val="1"/>
              <c:extLst>
                <c:ext xmlns:c15="http://schemas.microsoft.com/office/drawing/2012/chart" uri="{CE6537A1-D6FC-4f65-9D91-7224C49458BB}"/>
                <c:ext xmlns:c16="http://schemas.microsoft.com/office/drawing/2014/chart" uri="{C3380CC4-5D6E-409C-BE32-E72D297353CC}">
                  <c16:uniqueId val="{00000012-1314-4564-913B-98CF6AC394C1}"/>
                </c:ext>
              </c:extLst>
            </c:dLbl>
            <c:dLbl>
              <c:idx val="2"/>
              <c:layout>
                <c:manualLayout>
                  <c:x val="-2.5000000000000026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314-4564-913B-98CF6AC394C1}"/>
                </c:ext>
              </c:extLst>
            </c:dLbl>
            <c:dLbl>
              <c:idx val="3"/>
              <c:layout>
                <c:manualLayout>
                  <c:x val="-5.5555555555555558E-3"/>
                  <c:y val="-5.5555555555555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314-4564-913B-98CF6AC394C1}"/>
                </c:ext>
              </c:extLst>
            </c:dLbl>
            <c:dLbl>
              <c:idx val="4"/>
              <c:delete val="1"/>
              <c:extLst>
                <c:ext xmlns:c15="http://schemas.microsoft.com/office/drawing/2012/chart" uri="{CE6537A1-D6FC-4f65-9D91-7224C49458BB}"/>
                <c:ext xmlns:c16="http://schemas.microsoft.com/office/drawing/2014/chart" uri="{C3380CC4-5D6E-409C-BE32-E72D297353CC}">
                  <c16:uniqueId val="{00000015-1314-4564-913B-98CF6AC394C1}"/>
                </c:ext>
              </c:extLst>
            </c:dLbl>
            <c:dLbl>
              <c:idx val="5"/>
              <c:layout>
                <c:manualLayout>
                  <c:x val="1.1111111111111112E-2"/>
                  <c:y val="-9.7222222222222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314-4564-913B-98CF6AC394C1}"/>
                </c:ext>
              </c:extLst>
            </c:dLbl>
            <c:dLbl>
              <c:idx val="6"/>
              <c:layout>
                <c:manualLayout>
                  <c:x val="-2.5000000000000001E-2"/>
                  <c:y val="7.8703703703703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314-4564-913B-98CF6AC394C1}"/>
                </c:ext>
              </c:extLst>
            </c:dLbl>
            <c:dLbl>
              <c:idx val="7"/>
              <c:delete val="1"/>
              <c:extLst>
                <c:ext xmlns:c15="http://schemas.microsoft.com/office/drawing/2012/chart" uri="{CE6537A1-D6FC-4f65-9D91-7224C49458BB}"/>
                <c:ext xmlns:c16="http://schemas.microsoft.com/office/drawing/2014/chart" uri="{C3380CC4-5D6E-409C-BE32-E72D297353CC}">
                  <c16:uniqueId val="{00000018-1314-4564-913B-98CF6AC394C1}"/>
                </c:ext>
              </c:extLst>
            </c:dLbl>
            <c:dLbl>
              <c:idx val="8"/>
              <c:delete val="1"/>
              <c:extLst>
                <c:ext xmlns:c15="http://schemas.microsoft.com/office/drawing/2012/chart" uri="{CE6537A1-D6FC-4f65-9D91-7224C49458BB}"/>
                <c:ext xmlns:c16="http://schemas.microsoft.com/office/drawing/2014/chart" uri="{C3380CC4-5D6E-409C-BE32-E72D297353CC}">
                  <c16:uniqueId val="{00000019-1314-4564-913B-98CF6AC394C1}"/>
                </c:ext>
              </c:extLst>
            </c:dLbl>
            <c:dLbl>
              <c:idx val="9"/>
              <c:delete val="1"/>
              <c:extLst>
                <c:ext xmlns:c15="http://schemas.microsoft.com/office/drawing/2012/chart" uri="{CE6537A1-D6FC-4f65-9D91-7224C49458BB}"/>
                <c:ext xmlns:c16="http://schemas.microsoft.com/office/drawing/2014/chart" uri="{C3380CC4-5D6E-409C-BE32-E72D297353CC}">
                  <c16:uniqueId val="{0000001A-1314-4564-913B-98CF6AC394C1}"/>
                </c:ext>
              </c:extLst>
            </c:dLbl>
            <c:dLbl>
              <c:idx val="10"/>
              <c:delete val="1"/>
              <c:extLst>
                <c:ext xmlns:c15="http://schemas.microsoft.com/office/drawing/2012/chart" uri="{CE6537A1-D6FC-4f65-9D91-7224C49458BB}"/>
                <c:ext xmlns:c16="http://schemas.microsoft.com/office/drawing/2014/chart" uri="{C3380CC4-5D6E-409C-BE32-E72D297353CC}">
                  <c16:uniqueId val="{0000001B-1314-4564-913B-98CF6AC394C1}"/>
                </c:ext>
              </c:extLst>
            </c:dLbl>
            <c:dLbl>
              <c:idx val="11"/>
              <c:delete val="1"/>
              <c:extLst>
                <c:ext xmlns:c15="http://schemas.microsoft.com/office/drawing/2012/chart" uri="{CE6537A1-D6FC-4f65-9D91-7224C49458BB}"/>
                <c:ext xmlns:c16="http://schemas.microsoft.com/office/drawing/2014/chart" uri="{C3380CC4-5D6E-409C-BE32-E72D297353CC}">
                  <c16:uniqueId val="{0000001C-1314-4564-913B-98CF6AC394C1}"/>
                </c:ext>
              </c:extLst>
            </c:dLbl>
            <c:dLbl>
              <c:idx val="12"/>
              <c:delete val="1"/>
              <c:extLst>
                <c:ext xmlns:c15="http://schemas.microsoft.com/office/drawing/2012/chart" uri="{CE6537A1-D6FC-4f65-9D91-7224C49458BB}"/>
                <c:ext xmlns:c16="http://schemas.microsoft.com/office/drawing/2014/chart" uri="{C3380CC4-5D6E-409C-BE32-E72D297353CC}">
                  <c16:uniqueId val="{0000001D-1314-4564-913B-98CF6AC394C1}"/>
                </c:ext>
              </c:extLst>
            </c:dLbl>
            <c:dLbl>
              <c:idx val="13"/>
              <c:layout>
                <c:manualLayout>
                  <c:x val="-5.5555555555555552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314-4564-913B-98CF6AC394C1}"/>
                </c:ext>
              </c:extLst>
            </c:dLbl>
            <c:dLbl>
              <c:idx val="14"/>
              <c:layout>
                <c:manualLayout>
                  <c:x val="-2.7777777777777776E-2"/>
                  <c:y val="-5.0925743657042957E-2"/>
                </c:manualLayout>
              </c:layout>
              <c:showLegendKey val="0"/>
              <c:showVal val="1"/>
              <c:showCatName val="0"/>
              <c:showSerName val="0"/>
              <c:showPercent val="0"/>
              <c:showBubbleSize val="0"/>
              <c:extLst>
                <c:ext xmlns:c15="http://schemas.microsoft.com/office/drawing/2012/chart" uri="{CE6537A1-D6FC-4f65-9D91-7224C49458BB}">
                  <c15:layout>
                    <c:manualLayout>
                      <c:w val="6.7333333333333328E-2"/>
                      <c:h val="8.3264071157771929E-2"/>
                    </c:manualLayout>
                  </c15:layout>
                </c:ext>
                <c:ext xmlns:c16="http://schemas.microsoft.com/office/drawing/2014/chart" uri="{C3380CC4-5D6E-409C-BE32-E72D297353CC}">
                  <c16:uniqueId val="{0000001F-1314-4564-913B-98CF6AC394C1}"/>
                </c:ext>
              </c:extLst>
            </c:dLbl>
            <c:dLbl>
              <c:idx val="15"/>
              <c:layout>
                <c:manualLayout>
                  <c:x val="-5.5555555555555558E-3"/>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314-4564-913B-98CF6AC394C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Deces!$H$33:$H$48</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Deces!$J$33:$J$48</c:f>
              <c:numCache>
                <c:formatCode>General</c:formatCode>
                <c:ptCount val="16"/>
                <c:pt idx="0">
                  <c:v>5165</c:v>
                </c:pt>
                <c:pt idx="1">
                  <c:v>4577</c:v>
                </c:pt>
                <c:pt idx="2">
                  <c:v>3942</c:v>
                </c:pt>
                <c:pt idx="3">
                  <c:v>2918</c:v>
                </c:pt>
                <c:pt idx="4">
                  <c:v>2518</c:v>
                </c:pt>
                <c:pt idx="5">
                  <c:v>2144</c:v>
                </c:pt>
                <c:pt idx="6">
                  <c:v>1817</c:v>
                </c:pt>
                <c:pt idx="7">
                  <c:v>1639</c:v>
                </c:pt>
                <c:pt idx="8">
                  <c:v>1444</c:v>
                </c:pt>
                <c:pt idx="9">
                  <c:v>1434</c:v>
                </c:pt>
                <c:pt idx="10">
                  <c:v>1346</c:v>
                </c:pt>
                <c:pt idx="11">
                  <c:v>1345</c:v>
                </c:pt>
                <c:pt idx="12">
                  <c:v>1364</c:v>
                </c:pt>
                <c:pt idx="13">
                  <c:v>1314</c:v>
                </c:pt>
                <c:pt idx="14">
                  <c:v>1244</c:v>
                </c:pt>
                <c:pt idx="15">
                  <c:v>1238</c:v>
                </c:pt>
              </c:numCache>
            </c:numRef>
          </c:val>
          <c:smooth val="0"/>
          <c:extLst>
            <c:ext xmlns:c16="http://schemas.microsoft.com/office/drawing/2014/chart" uri="{C3380CC4-5D6E-409C-BE32-E72D297353CC}">
              <c16:uniqueId val="{00000021-1314-4564-913B-98CF6AC394C1}"/>
            </c:ext>
          </c:extLst>
        </c:ser>
        <c:dLbls>
          <c:showLegendKey val="0"/>
          <c:showVal val="0"/>
          <c:showCatName val="0"/>
          <c:showSerName val="0"/>
          <c:showPercent val="0"/>
          <c:showBubbleSize val="0"/>
        </c:dLbls>
        <c:marker val="1"/>
        <c:smooth val="0"/>
        <c:axId val="192441360"/>
        <c:axId val="192433488"/>
      </c:lineChart>
      <c:catAx>
        <c:axId val="19244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92433488"/>
        <c:crosses val="autoZero"/>
        <c:auto val="1"/>
        <c:lblAlgn val="ctr"/>
        <c:lblOffset val="100"/>
        <c:noMultiLvlLbl val="0"/>
      </c:catAx>
      <c:valAx>
        <c:axId val="192433488"/>
        <c:scaling>
          <c:orientation val="minMax"/>
        </c:scaling>
        <c:delete val="1"/>
        <c:axPos val="l"/>
        <c:numFmt formatCode="General" sourceLinked="1"/>
        <c:majorTickMark val="none"/>
        <c:minorTickMark val="none"/>
        <c:tickLblPos val="nextTo"/>
        <c:crossAx val="192441360"/>
        <c:crosses val="autoZero"/>
        <c:crossBetween val="between"/>
      </c:valAx>
      <c:spPr>
        <a:noFill/>
        <a:ln>
          <a:noFill/>
        </a:ln>
        <a:effectLst/>
      </c:spPr>
    </c:plotArea>
    <c:legend>
      <c:legendPos val="b"/>
      <c:layout>
        <c:manualLayout>
          <c:xMode val="edge"/>
          <c:yMode val="edge"/>
          <c:x val="0.35647094220786846"/>
          <c:y val="0.87848655391355279"/>
          <c:w val="0.30791014254084409"/>
          <c:h val="0.1215134460864472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dLbl>
              <c:idx val="0"/>
              <c:layout>
                <c:manualLayout>
                  <c:x val="-3.6111111111111115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D6-469B-922E-4B2DE3F18632}"/>
                </c:ext>
              </c:extLst>
            </c:dLbl>
            <c:dLbl>
              <c:idx val="1"/>
              <c:layout>
                <c:manualLayout>
                  <c:x val="-3.0555555555555568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D6-469B-922E-4B2DE3F18632}"/>
                </c:ext>
              </c:extLst>
            </c:dLbl>
            <c:dLbl>
              <c:idx val="2"/>
              <c:layout>
                <c:manualLayout>
                  <c:x val="-1.9444444444444469E-2"/>
                  <c:y val="-4.6296296296296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D6-469B-922E-4B2DE3F18632}"/>
                </c:ext>
              </c:extLst>
            </c:dLbl>
            <c:dLbl>
              <c:idx val="3"/>
              <c:layout>
                <c:manualLayout>
                  <c:x val="-1.1111111111111086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D6-469B-922E-4B2DE3F18632}"/>
                </c:ext>
              </c:extLst>
            </c:dLbl>
            <c:dLbl>
              <c:idx val="4"/>
              <c:layout>
                <c:manualLayout>
                  <c:x val="-1.3888888888888888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D6-469B-922E-4B2DE3F18632}"/>
                </c:ext>
              </c:extLst>
            </c:dLbl>
            <c:dLbl>
              <c:idx val="6"/>
              <c:layout>
                <c:manualLayout>
                  <c:x val="-9.166666666666666E-2"/>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BD6-469B-922E-4B2DE3F18632}"/>
                </c:ext>
              </c:extLst>
            </c:dLbl>
            <c:dLbl>
              <c:idx val="7"/>
              <c:layout>
                <c:manualLayout>
                  <c:x val="-5.5555555555555552E-2"/>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BD6-469B-922E-4B2DE3F18632}"/>
                </c:ext>
              </c:extLst>
            </c:dLbl>
            <c:dLbl>
              <c:idx val="8"/>
              <c:layout>
                <c:manualLayout>
                  <c:x val="-3.6111111111111108E-2"/>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BD6-469B-922E-4B2DE3F18632}"/>
                </c:ext>
              </c:extLst>
            </c:dLbl>
            <c:dLbl>
              <c:idx val="9"/>
              <c:layout>
                <c:manualLayout>
                  <c:x val="-1.6666666666666666E-2"/>
                  <c:y val="-0.101851851851851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BD6-469B-922E-4B2DE3F18632}"/>
                </c:ext>
              </c:extLst>
            </c:dLbl>
            <c:dLbl>
              <c:idx val="10"/>
              <c:layout>
                <c:manualLayout>
                  <c:x val="-2.7777777777777779E-3"/>
                  <c:y val="9.2592592592592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BD6-469B-922E-4B2DE3F18632}"/>
                </c:ext>
              </c:extLst>
            </c:dLbl>
            <c:dLbl>
              <c:idx val="11"/>
              <c:layout>
                <c:manualLayout>
                  <c:x val="3.0555555555555454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BD6-469B-922E-4B2DE3F18632}"/>
                </c:ext>
              </c:extLst>
            </c:dLbl>
            <c:dLbl>
              <c:idx val="18"/>
              <c:layout>
                <c:manualLayout>
                  <c:x val="-9.4444444444444442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BD6-469B-922E-4B2DE3F18632}"/>
                </c:ext>
              </c:extLst>
            </c:dLbl>
            <c:dLbl>
              <c:idx val="19"/>
              <c:layout>
                <c:manualLayout>
                  <c:x val="0"/>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BD6-469B-922E-4B2DE3F1863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Feuil1!$B$3:$B$22</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Feuil1!$C$3:$C$22</c:f>
              <c:numCache>
                <c:formatCode>General</c:formatCode>
                <c:ptCount val="20"/>
                <c:pt idx="0">
                  <c:v>137</c:v>
                </c:pt>
                <c:pt idx="1">
                  <c:v>141</c:v>
                </c:pt>
                <c:pt idx="2">
                  <c:v>146</c:v>
                </c:pt>
                <c:pt idx="3">
                  <c:v>153</c:v>
                </c:pt>
                <c:pt idx="4">
                  <c:v>164</c:v>
                </c:pt>
                <c:pt idx="5">
                  <c:v>180</c:v>
                </c:pt>
                <c:pt idx="6">
                  <c:v>7404</c:v>
                </c:pt>
                <c:pt idx="7">
                  <c:v>8868</c:v>
                </c:pt>
                <c:pt idx="8">
                  <c:v>10333</c:v>
                </c:pt>
                <c:pt idx="9">
                  <c:v>11797</c:v>
                </c:pt>
                <c:pt idx="10">
                  <c:v>12771</c:v>
                </c:pt>
                <c:pt idx="11">
                  <c:v>11888</c:v>
                </c:pt>
                <c:pt idx="12">
                  <c:v>13716</c:v>
                </c:pt>
                <c:pt idx="13">
                  <c:v>16682</c:v>
                </c:pt>
                <c:pt idx="14">
                  <c:v>18375</c:v>
                </c:pt>
                <c:pt idx="15">
                  <c:v>21157</c:v>
                </c:pt>
                <c:pt idx="16">
                  <c:v>23202</c:v>
                </c:pt>
                <c:pt idx="17">
                  <c:v>26464</c:v>
                </c:pt>
                <c:pt idx="18">
                  <c:v>28960</c:v>
                </c:pt>
                <c:pt idx="19">
                  <c:v>30431</c:v>
                </c:pt>
              </c:numCache>
            </c:numRef>
          </c:val>
          <c:smooth val="0"/>
          <c:extLst>
            <c:ext xmlns:c16="http://schemas.microsoft.com/office/drawing/2014/chart" uri="{C3380CC4-5D6E-409C-BE32-E72D297353CC}">
              <c16:uniqueId val="{0000000D-CBD6-469B-922E-4B2DE3F18632}"/>
            </c:ext>
          </c:extLst>
        </c:ser>
        <c:dLbls>
          <c:showLegendKey val="0"/>
          <c:showVal val="0"/>
          <c:showCatName val="0"/>
          <c:showSerName val="0"/>
          <c:showPercent val="0"/>
          <c:showBubbleSize val="0"/>
        </c:dLbls>
        <c:smooth val="0"/>
        <c:axId val="622121104"/>
        <c:axId val="622127008"/>
      </c:lineChart>
      <c:catAx>
        <c:axId val="62212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622127008"/>
        <c:crosses val="autoZero"/>
        <c:auto val="1"/>
        <c:lblAlgn val="ctr"/>
        <c:lblOffset val="100"/>
        <c:noMultiLvlLbl val="0"/>
      </c:catAx>
      <c:valAx>
        <c:axId val="622127008"/>
        <c:scaling>
          <c:orientation val="minMax"/>
        </c:scaling>
        <c:delete val="1"/>
        <c:axPos val="l"/>
        <c:numFmt formatCode="General" sourceLinked="1"/>
        <c:majorTickMark val="none"/>
        <c:minorTickMark val="none"/>
        <c:tickLblPos val="nextTo"/>
        <c:crossAx val="622121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'[Copie de Informations Financières PSN 2018-2022 (2)-1.xlsx]Feuil3'!$C$15</c:f>
              <c:strCache>
                <c:ptCount val="1"/>
                <c:pt idx="0">
                  <c:v>Femme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'[Copie de Informations Financières PSN 2018-2022 (2)-1.xlsx]Feuil3'!$D$14:$I$14</c:f>
              <c:strCache>
                <c:ptCount val="6"/>
                <c:pt idx="0">
                  <c:v>EDS 2005</c:v>
                </c:pt>
                <c:pt idx="1">
                  <c:v>EDS 2010</c:v>
                </c:pt>
                <c:pt idx="2">
                  <c:v>EDS-C 2014</c:v>
                </c:pt>
                <c:pt idx="3">
                  <c:v>EDS-C 2015</c:v>
                </c:pt>
                <c:pt idx="4">
                  <c:v>EDS-C 2016</c:v>
                </c:pt>
                <c:pt idx="5">
                  <c:v>EDS-C 2017</c:v>
                </c:pt>
              </c:strCache>
            </c:strRef>
          </c:cat>
          <c:val>
            <c:numRef>
              <c:f>'[Copie de Informations Financières PSN 2018-2022 (2)-1.xlsx]Feuil3'!$D$15:$I$15</c:f>
              <c:numCache>
                <c:formatCode>General</c:formatCode>
                <c:ptCount val="6"/>
                <c:pt idx="0">
                  <c:v>19</c:v>
                </c:pt>
                <c:pt idx="1">
                  <c:v>29</c:v>
                </c:pt>
                <c:pt idx="2">
                  <c:v>28</c:v>
                </c:pt>
                <c:pt idx="3">
                  <c:v>27</c:v>
                </c:pt>
                <c:pt idx="4">
                  <c:v>26</c:v>
                </c:pt>
                <c:pt idx="5">
                  <c:v>26</c:v>
                </c:pt>
              </c:numCache>
            </c:numRef>
          </c:val>
          <c:extLst>
            <c:ext xmlns:c16="http://schemas.microsoft.com/office/drawing/2014/chart" uri="{C3380CC4-5D6E-409C-BE32-E72D297353CC}">
              <c16:uniqueId val="{00000000-9CCD-0440-94BC-993549A3D146}"/>
            </c:ext>
          </c:extLst>
        </c:ser>
        <c:ser>
          <c:idx val="1"/>
          <c:order val="1"/>
          <c:tx>
            <c:strRef>
              <c:f>'[Copie de Informations Financières PSN 2018-2022 (2)-1.xlsx]Feuil3'!$C$16</c:f>
              <c:strCache>
                <c:ptCount val="1"/>
                <c:pt idx="0">
                  <c:v>Homme </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'[Copie de Informations Financières PSN 2018-2022 (2)-1.xlsx]Feuil3'!$D$14:$I$14</c:f>
              <c:strCache>
                <c:ptCount val="6"/>
                <c:pt idx="0">
                  <c:v>EDS 2005</c:v>
                </c:pt>
                <c:pt idx="1">
                  <c:v>EDS 2010</c:v>
                </c:pt>
                <c:pt idx="2">
                  <c:v>EDS-C 2014</c:v>
                </c:pt>
                <c:pt idx="3">
                  <c:v>EDS-C 2015</c:v>
                </c:pt>
                <c:pt idx="4">
                  <c:v>EDS-C 2016</c:v>
                </c:pt>
                <c:pt idx="5">
                  <c:v>EDS-C 2017</c:v>
                </c:pt>
              </c:strCache>
            </c:strRef>
          </c:cat>
          <c:val>
            <c:numRef>
              <c:f>'[Copie de Informations Financières PSN 2018-2022 (2)-1.xlsx]Feuil3'!$D$16:$I$16</c:f>
              <c:numCache>
                <c:formatCode>General</c:formatCode>
                <c:ptCount val="6"/>
                <c:pt idx="0">
                  <c:v>24</c:v>
                </c:pt>
                <c:pt idx="1">
                  <c:v>31</c:v>
                </c:pt>
                <c:pt idx="2">
                  <c:v>36</c:v>
                </c:pt>
                <c:pt idx="3">
                  <c:v>33</c:v>
                </c:pt>
                <c:pt idx="4">
                  <c:v>32</c:v>
                </c:pt>
                <c:pt idx="5">
                  <c:v>33</c:v>
                </c:pt>
              </c:numCache>
            </c:numRef>
          </c:val>
          <c:extLst>
            <c:ext xmlns:c16="http://schemas.microsoft.com/office/drawing/2014/chart" uri="{C3380CC4-5D6E-409C-BE32-E72D297353CC}">
              <c16:uniqueId val="{00000001-9CCD-0440-94BC-993549A3D146}"/>
            </c:ext>
          </c:extLst>
        </c:ser>
        <c:dLbls>
          <c:showLegendKey val="0"/>
          <c:showVal val="0"/>
          <c:showCatName val="0"/>
          <c:showSerName val="0"/>
          <c:showPercent val="0"/>
          <c:showBubbleSize val="0"/>
        </c:dLbls>
        <c:gapWidth val="150"/>
        <c:shape val="box"/>
        <c:axId val="-117612784"/>
        <c:axId val="-72004672"/>
        <c:axId val="0"/>
      </c:bar3DChart>
      <c:catAx>
        <c:axId val="-117612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72004672"/>
        <c:crosses val="autoZero"/>
        <c:auto val="1"/>
        <c:lblAlgn val="ctr"/>
        <c:lblOffset val="100"/>
        <c:noMultiLvlLbl val="0"/>
      </c:catAx>
      <c:valAx>
        <c:axId val="-72004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117612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3816583050599E-2"/>
          <c:y val="0.134984415423376"/>
          <c:w val="0.96616035172886805"/>
          <c:h val="0.77061249750069005"/>
        </c:manualLayout>
      </c:layout>
      <c:barChart>
        <c:barDir val="col"/>
        <c:grouping val="clustered"/>
        <c:varyColors val="0"/>
        <c:ser>
          <c:idx val="0"/>
          <c:order val="0"/>
          <c:tx>
            <c:strRef>
              <c:f>Sheet1!$B$1</c:f>
              <c:strCache>
                <c:ptCount val="1"/>
                <c:pt idx="0">
                  <c:v>Femmes</c:v>
                </c:pt>
              </c:strCache>
            </c:strRef>
          </c:tx>
          <c:spPr>
            <a:solidFill>
              <a:srgbClr val="FFDC91"/>
            </a:solidFill>
            <a:ln>
              <a:noFill/>
            </a:ln>
            <a:effectLst/>
            <a:scene3d>
              <a:camera prst="orthographicFront"/>
              <a:lightRig rig="threePt" dir="t">
                <a:rot lat="0" lon="0" rev="1200000"/>
              </a:lightRig>
            </a:scene3d>
            <a:sp3d>
              <a:bevelT w="63500" h="25400"/>
            </a:sp3d>
          </c:spPr>
          <c:invertIfNegative val="0"/>
          <c:dPt>
            <c:idx val="0"/>
            <c:invertIfNegative val="0"/>
            <c:bubble3D val="0"/>
            <c:extLst>
              <c:ext xmlns:c16="http://schemas.microsoft.com/office/drawing/2014/chart" uri="{C3380CC4-5D6E-409C-BE32-E72D297353CC}">
                <c16:uniqueId val="{00000000-958B-434B-A87B-5CCFD96E2E64}"/>
              </c:ext>
            </c:extLst>
          </c:dPt>
          <c:dPt>
            <c:idx val="2"/>
            <c:invertIfNegative val="0"/>
            <c:bubble3D val="0"/>
            <c:extLst>
              <c:ext xmlns:c16="http://schemas.microsoft.com/office/drawing/2014/chart" uri="{C3380CC4-5D6E-409C-BE32-E72D297353CC}">
                <c16:uniqueId val="{00000001-958B-434B-A87B-5CCFD96E2E6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Ensemble</c:v>
                </c:pt>
                <c:pt idx="1">
                  <c:v>Urbain</c:v>
                </c:pt>
                <c:pt idx="2">
                  <c:v>Rural</c:v>
                </c:pt>
              </c:strCache>
            </c:strRef>
          </c:cat>
          <c:val>
            <c:numRef>
              <c:f>Sheet1!$B$2:$B$4</c:f>
              <c:numCache>
                <c:formatCode>General</c:formatCode>
                <c:ptCount val="3"/>
                <c:pt idx="0">
                  <c:v>26</c:v>
                </c:pt>
                <c:pt idx="1">
                  <c:v>38</c:v>
                </c:pt>
                <c:pt idx="2">
                  <c:v>15</c:v>
                </c:pt>
              </c:numCache>
            </c:numRef>
          </c:val>
          <c:extLst>
            <c:ext xmlns:c16="http://schemas.microsoft.com/office/drawing/2014/chart" uri="{C3380CC4-5D6E-409C-BE32-E72D297353CC}">
              <c16:uniqueId val="{00000002-958B-434B-A87B-5CCFD96E2E64}"/>
            </c:ext>
          </c:extLst>
        </c:ser>
        <c:ser>
          <c:idx val="1"/>
          <c:order val="1"/>
          <c:tx>
            <c:strRef>
              <c:f>Sheet1!$C$1</c:f>
              <c:strCache>
                <c:ptCount val="1"/>
                <c:pt idx="0">
                  <c:v>Hommes</c:v>
                </c:pt>
              </c:strCache>
            </c:strRef>
          </c:tx>
          <c:spPr>
            <a:solidFill>
              <a:srgbClr val="00936F"/>
            </a:solidFill>
            <a:ln>
              <a:noFill/>
            </a:ln>
            <a:effectLst/>
            <a:scene3d>
              <a:camera prst="orthographicFront"/>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Ensemble</c:v>
                </c:pt>
                <c:pt idx="1">
                  <c:v>Urbain</c:v>
                </c:pt>
                <c:pt idx="2">
                  <c:v>Rural</c:v>
                </c:pt>
              </c:strCache>
            </c:strRef>
          </c:cat>
          <c:val>
            <c:numRef>
              <c:f>Sheet1!$C$2:$C$4</c:f>
              <c:numCache>
                <c:formatCode>General</c:formatCode>
                <c:ptCount val="3"/>
                <c:pt idx="0">
                  <c:v>33</c:v>
                </c:pt>
                <c:pt idx="1">
                  <c:v>47</c:v>
                </c:pt>
                <c:pt idx="2">
                  <c:v>20</c:v>
                </c:pt>
              </c:numCache>
            </c:numRef>
          </c:val>
          <c:extLst>
            <c:ext xmlns:c16="http://schemas.microsoft.com/office/drawing/2014/chart" uri="{C3380CC4-5D6E-409C-BE32-E72D297353CC}">
              <c16:uniqueId val="{00000003-958B-434B-A87B-5CCFD96E2E64}"/>
            </c:ext>
          </c:extLst>
        </c:ser>
        <c:dLbls>
          <c:dLblPos val="outEnd"/>
          <c:showLegendKey val="0"/>
          <c:showVal val="1"/>
          <c:showCatName val="0"/>
          <c:showSerName val="0"/>
          <c:showPercent val="0"/>
          <c:showBubbleSize val="0"/>
        </c:dLbls>
        <c:gapWidth val="200"/>
        <c:axId val="-2124393432"/>
        <c:axId val="-2124397000"/>
      </c:barChart>
      <c:catAx>
        <c:axId val="-21243934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2124397000"/>
        <c:crosses val="autoZero"/>
        <c:auto val="1"/>
        <c:lblAlgn val="ctr"/>
        <c:lblOffset val="100"/>
        <c:noMultiLvlLbl val="0"/>
      </c:catAx>
      <c:valAx>
        <c:axId val="-2124397000"/>
        <c:scaling>
          <c:orientation val="minMax"/>
          <c:max val="100"/>
        </c:scaling>
        <c:delete val="1"/>
        <c:axPos val="l"/>
        <c:numFmt formatCode="General" sourceLinked="1"/>
        <c:majorTickMark val="out"/>
        <c:minorTickMark val="none"/>
        <c:tickLblPos val="nextTo"/>
        <c:crossAx val="-21243934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'Indicator Data'!$B$26</c:f>
              <c:strCache>
                <c:ptCount val="1"/>
                <c:pt idx="0">
                  <c:v>Premiers rapports sexuels avant d'atteindre l'âge exact de 15 ans [Femmes] des 20-49 ans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'Indicator Data'!$A$27:$A$30</c:f>
              <c:numCache>
                <c:formatCode>General</c:formatCode>
                <c:ptCount val="4"/>
                <c:pt idx="0">
                  <c:v>2017</c:v>
                </c:pt>
                <c:pt idx="1">
                  <c:v>2016</c:v>
                </c:pt>
                <c:pt idx="2">
                  <c:v>2015</c:v>
                </c:pt>
                <c:pt idx="3">
                  <c:v>2014</c:v>
                </c:pt>
              </c:numCache>
            </c:numRef>
          </c:cat>
          <c:val>
            <c:numRef>
              <c:f>'Indicator Data'!$B$27:$B$30</c:f>
              <c:numCache>
                <c:formatCode>General</c:formatCode>
                <c:ptCount val="4"/>
                <c:pt idx="0">
                  <c:v>10.3</c:v>
                </c:pt>
                <c:pt idx="1">
                  <c:v>10</c:v>
                </c:pt>
                <c:pt idx="2">
                  <c:v>10.3</c:v>
                </c:pt>
                <c:pt idx="3">
                  <c:v>11</c:v>
                </c:pt>
              </c:numCache>
            </c:numRef>
          </c:val>
          <c:extLst>
            <c:ext xmlns:c16="http://schemas.microsoft.com/office/drawing/2014/chart" uri="{C3380CC4-5D6E-409C-BE32-E72D297353CC}">
              <c16:uniqueId val="{00000000-DAA8-42D6-BFB5-087C309852AD}"/>
            </c:ext>
          </c:extLst>
        </c:ser>
        <c:ser>
          <c:idx val="1"/>
          <c:order val="1"/>
          <c:tx>
            <c:strRef>
              <c:f>'Indicator Data'!$C$26</c:f>
              <c:strCache>
                <c:ptCount val="1"/>
                <c:pt idx="0">
                  <c:v>Premiers rapports sexuels avant d'atteindre l'âge exact de 18 ans [Femmes] des 20-49 ans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'Indicator Data'!$A$27:$A$30</c:f>
              <c:numCache>
                <c:formatCode>General</c:formatCode>
                <c:ptCount val="4"/>
                <c:pt idx="0">
                  <c:v>2017</c:v>
                </c:pt>
                <c:pt idx="1">
                  <c:v>2016</c:v>
                </c:pt>
                <c:pt idx="2">
                  <c:v>2015</c:v>
                </c:pt>
                <c:pt idx="3">
                  <c:v>2014</c:v>
                </c:pt>
              </c:numCache>
            </c:numRef>
          </c:cat>
          <c:val>
            <c:numRef>
              <c:f>'Indicator Data'!$C$27:$C$30</c:f>
              <c:numCache>
                <c:formatCode>General</c:formatCode>
                <c:ptCount val="4"/>
                <c:pt idx="0">
                  <c:v>34.9</c:v>
                </c:pt>
                <c:pt idx="1">
                  <c:v>35.799999999999997</c:v>
                </c:pt>
                <c:pt idx="2">
                  <c:v>39.4</c:v>
                </c:pt>
                <c:pt idx="3">
                  <c:v>38</c:v>
                </c:pt>
              </c:numCache>
            </c:numRef>
          </c:val>
          <c:extLst>
            <c:ext xmlns:c16="http://schemas.microsoft.com/office/drawing/2014/chart" uri="{C3380CC4-5D6E-409C-BE32-E72D297353CC}">
              <c16:uniqueId val="{00000001-DAA8-42D6-BFB5-087C309852AD}"/>
            </c:ext>
          </c:extLst>
        </c:ser>
        <c:ser>
          <c:idx val="2"/>
          <c:order val="2"/>
          <c:tx>
            <c:strRef>
              <c:f>'Indicator Data'!$D$26</c:f>
              <c:strCache>
                <c:ptCount val="1"/>
                <c:pt idx="0">
                  <c:v>N'ayant jamais eu de rapports sexuels [Femmes]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'Indicator Data'!$A$27:$A$30</c:f>
              <c:numCache>
                <c:formatCode>General</c:formatCode>
                <c:ptCount val="4"/>
                <c:pt idx="0">
                  <c:v>2017</c:v>
                </c:pt>
                <c:pt idx="1">
                  <c:v>2016</c:v>
                </c:pt>
                <c:pt idx="2">
                  <c:v>2015</c:v>
                </c:pt>
                <c:pt idx="3">
                  <c:v>2014</c:v>
                </c:pt>
              </c:numCache>
            </c:numRef>
          </c:cat>
          <c:val>
            <c:numRef>
              <c:f>'Indicator Data'!$D$27:$D$30</c:f>
              <c:numCache>
                <c:formatCode>General</c:formatCode>
                <c:ptCount val="4"/>
                <c:pt idx="0">
                  <c:v>13.9</c:v>
                </c:pt>
                <c:pt idx="1">
                  <c:v>13.9</c:v>
                </c:pt>
                <c:pt idx="2">
                  <c:v>13.6</c:v>
                </c:pt>
                <c:pt idx="3">
                  <c:v>13.4</c:v>
                </c:pt>
              </c:numCache>
            </c:numRef>
          </c:val>
          <c:extLst>
            <c:ext xmlns:c16="http://schemas.microsoft.com/office/drawing/2014/chart" uri="{C3380CC4-5D6E-409C-BE32-E72D297353CC}">
              <c16:uniqueId val="{00000002-DAA8-42D6-BFB5-087C309852AD}"/>
            </c:ext>
          </c:extLst>
        </c:ser>
        <c:dLbls>
          <c:showLegendKey val="0"/>
          <c:showVal val="0"/>
          <c:showCatName val="0"/>
          <c:showSerName val="0"/>
          <c:showPercent val="0"/>
          <c:showBubbleSize val="0"/>
        </c:dLbls>
        <c:gapWidth val="150"/>
        <c:axId val="-2121467480"/>
        <c:axId val="-2121464424"/>
      </c:barChart>
      <c:catAx>
        <c:axId val="-2121467480"/>
        <c:scaling>
          <c:orientation val="minMax"/>
        </c:scaling>
        <c:delete val="0"/>
        <c:axPos val="b"/>
        <c:numFmt formatCode="General" sourceLinked="1"/>
        <c:majorTickMark val="out"/>
        <c:minorTickMark val="none"/>
        <c:tickLblPos val="nextTo"/>
        <c:crossAx val="-2121464424"/>
        <c:crosses val="autoZero"/>
        <c:auto val="1"/>
        <c:lblAlgn val="ctr"/>
        <c:lblOffset val="100"/>
        <c:noMultiLvlLbl val="0"/>
      </c:catAx>
      <c:valAx>
        <c:axId val="-2121464424"/>
        <c:scaling>
          <c:orientation val="minMax"/>
        </c:scaling>
        <c:delete val="0"/>
        <c:axPos val="l"/>
        <c:majorGridlines/>
        <c:numFmt formatCode="General" sourceLinked="1"/>
        <c:majorTickMark val="out"/>
        <c:minorTickMark val="none"/>
        <c:tickLblPos val="nextTo"/>
        <c:crossAx val="-2121467480"/>
        <c:crosses val="autoZero"/>
        <c:crossBetween val="between"/>
      </c:valAx>
    </c:plotArea>
    <c:legend>
      <c:legendPos val="r"/>
      <c:layout>
        <c:manualLayout>
          <c:xMode val="edge"/>
          <c:yMode val="edge"/>
          <c:x val="0.67306069078321695"/>
          <c:y val="4.98030720665689E-2"/>
          <c:w val="0.31969293240518798"/>
          <c:h val="0.87996335839688899"/>
        </c:manualLayou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'Indicator Data'!$B$56</c:f>
              <c:strCache>
                <c:ptCount val="1"/>
                <c:pt idx="0">
                  <c:v>Premiers rapports sexuels avant d'atteindre l'âge exact de 15 ans [Hommes] des 20-49 ans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'Indicator Data'!$A$57:$A$60</c:f>
              <c:numCache>
                <c:formatCode>General</c:formatCode>
                <c:ptCount val="4"/>
                <c:pt idx="0">
                  <c:v>2017</c:v>
                </c:pt>
                <c:pt idx="1">
                  <c:v>2016</c:v>
                </c:pt>
                <c:pt idx="2">
                  <c:v>2015</c:v>
                </c:pt>
                <c:pt idx="3">
                  <c:v>2014</c:v>
                </c:pt>
              </c:numCache>
            </c:numRef>
          </c:cat>
          <c:val>
            <c:numRef>
              <c:f>'Indicator Data'!$B$57:$B$60</c:f>
              <c:numCache>
                <c:formatCode>General</c:formatCode>
                <c:ptCount val="4"/>
                <c:pt idx="0">
                  <c:v>2.2000000000000002</c:v>
                </c:pt>
                <c:pt idx="1">
                  <c:v>2.9</c:v>
                </c:pt>
                <c:pt idx="2">
                  <c:v>2.2000000000000002</c:v>
                </c:pt>
                <c:pt idx="3">
                  <c:v>2.6</c:v>
                </c:pt>
              </c:numCache>
            </c:numRef>
          </c:val>
          <c:extLst>
            <c:ext xmlns:c16="http://schemas.microsoft.com/office/drawing/2014/chart" uri="{C3380CC4-5D6E-409C-BE32-E72D297353CC}">
              <c16:uniqueId val="{00000000-CB9A-4ECB-9EC3-3BB7A8940232}"/>
            </c:ext>
          </c:extLst>
        </c:ser>
        <c:ser>
          <c:idx val="1"/>
          <c:order val="1"/>
          <c:tx>
            <c:strRef>
              <c:f>'Indicator Data'!$C$56</c:f>
              <c:strCache>
                <c:ptCount val="1"/>
                <c:pt idx="0">
                  <c:v>Premiers rapports sexuels avant d'atteindre l'âge exact de 18 ans [Hommes]des 20-49 ans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'Indicator Data'!$A$57:$A$60</c:f>
              <c:numCache>
                <c:formatCode>General</c:formatCode>
                <c:ptCount val="4"/>
                <c:pt idx="0">
                  <c:v>2017</c:v>
                </c:pt>
                <c:pt idx="1">
                  <c:v>2016</c:v>
                </c:pt>
                <c:pt idx="2">
                  <c:v>2015</c:v>
                </c:pt>
                <c:pt idx="3">
                  <c:v>2014</c:v>
                </c:pt>
              </c:numCache>
            </c:numRef>
          </c:cat>
          <c:val>
            <c:numRef>
              <c:f>'Indicator Data'!$C$57:$C$60</c:f>
              <c:numCache>
                <c:formatCode>General</c:formatCode>
                <c:ptCount val="4"/>
                <c:pt idx="0">
                  <c:v>14.7</c:v>
                </c:pt>
                <c:pt idx="1">
                  <c:v>12</c:v>
                </c:pt>
                <c:pt idx="2">
                  <c:v>12.9</c:v>
                </c:pt>
                <c:pt idx="3">
                  <c:v>12.1</c:v>
                </c:pt>
              </c:numCache>
            </c:numRef>
          </c:val>
          <c:extLst>
            <c:ext xmlns:c16="http://schemas.microsoft.com/office/drawing/2014/chart" uri="{C3380CC4-5D6E-409C-BE32-E72D297353CC}">
              <c16:uniqueId val="{00000001-CB9A-4ECB-9EC3-3BB7A8940232}"/>
            </c:ext>
          </c:extLst>
        </c:ser>
        <c:ser>
          <c:idx val="2"/>
          <c:order val="2"/>
          <c:tx>
            <c:strRef>
              <c:f>'Indicator Data'!$D$56</c:f>
              <c:strCache>
                <c:ptCount val="1"/>
                <c:pt idx="0">
                  <c:v>N'ayant jamais eu de rapports sexuels [Hommes]des 20-49 ans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'Indicator Data'!$A$57:$A$60</c:f>
              <c:numCache>
                <c:formatCode>General</c:formatCode>
                <c:ptCount val="4"/>
                <c:pt idx="0">
                  <c:v>2017</c:v>
                </c:pt>
                <c:pt idx="1">
                  <c:v>2016</c:v>
                </c:pt>
                <c:pt idx="2">
                  <c:v>2015</c:v>
                </c:pt>
                <c:pt idx="3">
                  <c:v>2014</c:v>
                </c:pt>
              </c:numCache>
            </c:numRef>
          </c:cat>
          <c:val>
            <c:numRef>
              <c:f>'Indicator Data'!$D$57:$D$60</c:f>
              <c:numCache>
                <c:formatCode>General</c:formatCode>
                <c:ptCount val="4"/>
                <c:pt idx="0">
                  <c:v>25.8</c:v>
                </c:pt>
                <c:pt idx="1">
                  <c:v>27.7</c:v>
                </c:pt>
                <c:pt idx="2">
                  <c:v>25</c:v>
                </c:pt>
                <c:pt idx="3">
                  <c:v>27.1</c:v>
                </c:pt>
              </c:numCache>
            </c:numRef>
          </c:val>
          <c:extLst>
            <c:ext xmlns:c16="http://schemas.microsoft.com/office/drawing/2014/chart" uri="{C3380CC4-5D6E-409C-BE32-E72D297353CC}">
              <c16:uniqueId val="{00000002-CB9A-4ECB-9EC3-3BB7A8940232}"/>
            </c:ext>
          </c:extLst>
        </c:ser>
        <c:dLbls>
          <c:showLegendKey val="0"/>
          <c:showVal val="0"/>
          <c:showCatName val="0"/>
          <c:showSerName val="0"/>
          <c:showPercent val="0"/>
          <c:showBubbleSize val="0"/>
        </c:dLbls>
        <c:gapWidth val="150"/>
        <c:axId val="-2121429688"/>
        <c:axId val="-2121426632"/>
      </c:barChart>
      <c:catAx>
        <c:axId val="-2121429688"/>
        <c:scaling>
          <c:orientation val="minMax"/>
        </c:scaling>
        <c:delete val="0"/>
        <c:axPos val="b"/>
        <c:numFmt formatCode="General" sourceLinked="1"/>
        <c:majorTickMark val="out"/>
        <c:minorTickMark val="none"/>
        <c:tickLblPos val="nextTo"/>
        <c:crossAx val="-2121426632"/>
        <c:crosses val="autoZero"/>
        <c:auto val="1"/>
        <c:lblAlgn val="ctr"/>
        <c:lblOffset val="100"/>
        <c:noMultiLvlLbl val="0"/>
      </c:catAx>
      <c:valAx>
        <c:axId val="-2121426632"/>
        <c:scaling>
          <c:orientation val="minMax"/>
        </c:scaling>
        <c:delete val="0"/>
        <c:axPos val="l"/>
        <c:majorGridlines/>
        <c:numFmt formatCode="General" sourceLinked="1"/>
        <c:majorTickMark val="out"/>
        <c:minorTickMark val="none"/>
        <c:tickLblPos val="nextTo"/>
        <c:crossAx val="-2121429688"/>
        <c:crosses val="autoZero"/>
        <c:crossBetween val="between"/>
      </c:valAx>
    </c:plotArea>
    <c:legend>
      <c:legendPos val="r"/>
      <c:layout>
        <c:manualLayout>
          <c:xMode val="edge"/>
          <c:yMode val="edge"/>
          <c:x val="0.6649088021606"/>
          <c:y val="5.8558999553700503E-2"/>
          <c:w val="0.32784482102780599"/>
          <c:h val="0.89455657087544105"/>
        </c:manualLayout>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dirty="0"/>
              <a:t>Male</a:t>
            </a:r>
            <a:r>
              <a:rPr lang="fr-FR" b="1" baseline="0" dirty="0"/>
              <a:t> 15+</a:t>
            </a:r>
            <a:endParaRPr lang="fr-FR"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2">
                        <a:lumMod val="50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'Cascade H 15 ans+ 2021'!$A$1:$A$4</c:f>
              <c:strCache>
                <c:ptCount val="4"/>
                <c:pt idx="0">
                  <c:v>PLIHV</c:v>
                </c:pt>
                <c:pt idx="1">
                  <c:v>Known Status</c:v>
                </c:pt>
                <c:pt idx="2">
                  <c:v>On ART</c:v>
                </c:pt>
                <c:pt idx="3">
                  <c:v>viralLY Suppressed</c:v>
                </c:pt>
              </c:strCache>
            </c:strRef>
          </c:cat>
          <c:val>
            <c:numRef>
              <c:f>'Cascade H 15 ans+ 2021'!$B$1:$B$4</c:f>
              <c:numCache>
                <c:formatCode>0%</c:formatCode>
                <c:ptCount val="4"/>
                <c:pt idx="0">
                  <c:v>1</c:v>
                </c:pt>
                <c:pt idx="1">
                  <c:v>0.75499452654625065</c:v>
                </c:pt>
                <c:pt idx="2">
                  <c:v>0.62684729064039413</c:v>
                </c:pt>
                <c:pt idx="3">
                  <c:v>0.55701808214694815</c:v>
                </c:pt>
              </c:numCache>
            </c:numRef>
          </c:val>
          <c:extLst>
            <c:ext xmlns:c16="http://schemas.microsoft.com/office/drawing/2014/chart" uri="{C3380CC4-5D6E-409C-BE32-E72D297353CC}">
              <c16:uniqueId val="{00000000-8D45-7F41-AC79-443915666849}"/>
            </c:ext>
          </c:extLst>
        </c:ser>
        <c:dLbls>
          <c:showLegendKey val="0"/>
          <c:showVal val="0"/>
          <c:showCatName val="0"/>
          <c:showSerName val="0"/>
          <c:showPercent val="0"/>
          <c:showBubbleSize val="0"/>
        </c:dLbls>
        <c:gapWidth val="219"/>
        <c:overlap val="-27"/>
        <c:axId val="1539062448"/>
        <c:axId val="1539083248"/>
      </c:barChart>
      <c:catAx>
        <c:axId val="153906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1539083248"/>
        <c:crosses val="autoZero"/>
        <c:auto val="1"/>
        <c:lblAlgn val="ctr"/>
        <c:lblOffset val="100"/>
        <c:noMultiLvlLbl val="0"/>
      </c:catAx>
      <c:valAx>
        <c:axId val="153908324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3906244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fr-FR"/>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fr-FR" sz="1600" b="1"/>
              <a:t>Female 15+</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'Cascade F 15 ans+ 2021'!$A$1:$A$4</c:f>
              <c:strCache>
                <c:ptCount val="4"/>
                <c:pt idx="0">
                  <c:v>PLIHV</c:v>
                </c:pt>
                <c:pt idx="1">
                  <c:v>Known Status</c:v>
                </c:pt>
                <c:pt idx="2">
                  <c:v>On ART</c:v>
                </c:pt>
                <c:pt idx="3">
                  <c:v>viralLY Suppressed</c:v>
                </c:pt>
              </c:strCache>
            </c:strRef>
          </c:cat>
          <c:val>
            <c:numRef>
              <c:f>'Cascade F 15 ans+ 2021'!$B$1:$B$4</c:f>
              <c:numCache>
                <c:formatCode>0%</c:formatCode>
                <c:ptCount val="4"/>
                <c:pt idx="0">
                  <c:v>1</c:v>
                </c:pt>
                <c:pt idx="1">
                  <c:v>1.1384998157021746</c:v>
                </c:pt>
                <c:pt idx="2">
                  <c:v>0.96889974198304463</c:v>
                </c:pt>
                <c:pt idx="3">
                  <c:v>0.86065585875946859</c:v>
                </c:pt>
              </c:numCache>
            </c:numRef>
          </c:val>
          <c:extLst>
            <c:ext xmlns:c16="http://schemas.microsoft.com/office/drawing/2014/chart" uri="{C3380CC4-5D6E-409C-BE32-E72D297353CC}">
              <c16:uniqueId val="{00000000-AB68-6047-9C44-A707BD3C5F3A}"/>
            </c:ext>
          </c:extLst>
        </c:ser>
        <c:dLbls>
          <c:showLegendKey val="0"/>
          <c:showVal val="0"/>
          <c:showCatName val="0"/>
          <c:showSerName val="0"/>
          <c:showPercent val="0"/>
          <c:showBubbleSize val="0"/>
        </c:dLbls>
        <c:gapWidth val="219"/>
        <c:overlap val="-27"/>
        <c:axId val="1160870272"/>
        <c:axId val="1160871104"/>
      </c:barChart>
      <c:catAx>
        <c:axId val="116087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1160871104"/>
        <c:crosses val="autoZero"/>
        <c:auto val="1"/>
        <c:lblAlgn val="ctr"/>
        <c:lblOffset val="100"/>
        <c:noMultiLvlLbl val="0"/>
      </c:catAx>
      <c:valAx>
        <c:axId val="1160871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6087027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0.14722</cdr:x>
      <cdr:y>0.5463</cdr:y>
    </cdr:from>
    <cdr:to>
      <cdr:x>0.26597</cdr:x>
      <cdr:y>0.63773</cdr:y>
    </cdr:to>
    <cdr:sp macro="" textlink="">
      <cdr:nvSpPr>
        <cdr:cNvPr id="2" name="ZoneTexte 1">
          <a:extLst xmlns:a="http://schemas.openxmlformats.org/drawingml/2006/main">
            <a:ext uri="{FF2B5EF4-FFF2-40B4-BE49-F238E27FC236}">
              <a16:creationId xmlns:a16="http://schemas.microsoft.com/office/drawing/2014/main" id="{76BCF31B-36D4-AB74-0595-CD06FCDF222C}"/>
            </a:ext>
          </a:extLst>
        </cdr:cNvPr>
        <cdr:cNvSpPr txBox="1"/>
      </cdr:nvSpPr>
      <cdr:spPr>
        <a:xfrm xmlns:a="http://schemas.openxmlformats.org/drawingml/2006/main">
          <a:off x="673100" y="1498600"/>
          <a:ext cx="542925" cy="250825"/>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50"/>
            <a:t>14616</a:t>
          </a:r>
          <a:endParaRPr lang="fr-FR" sz="1000"/>
        </a:p>
      </cdr:txBody>
    </cdr:sp>
  </cdr:relSizeAnchor>
  <cdr:relSizeAnchor xmlns:cdr="http://schemas.openxmlformats.org/drawingml/2006/chartDrawing">
    <cdr:from>
      <cdr:x>0.59306</cdr:x>
      <cdr:y>0.67593</cdr:y>
    </cdr:from>
    <cdr:to>
      <cdr:x>0.7332</cdr:x>
      <cdr:y>0.76354</cdr:y>
    </cdr:to>
    <cdr:sp macro="" textlink="">
      <cdr:nvSpPr>
        <cdr:cNvPr id="3" name="ZoneTexte 1">
          <a:extLst xmlns:a="http://schemas.openxmlformats.org/drawingml/2006/main">
            <a:ext uri="{FF2B5EF4-FFF2-40B4-BE49-F238E27FC236}">
              <a16:creationId xmlns:a16="http://schemas.microsoft.com/office/drawing/2014/main" id="{4DF33236-3C81-5142-465B-E7B3A2A683C4}"/>
            </a:ext>
          </a:extLst>
        </cdr:cNvPr>
        <cdr:cNvSpPr txBox="1"/>
      </cdr:nvSpPr>
      <cdr:spPr>
        <a:xfrm xmlns:a="http://schemas.openxmlformats.org/drawingml/2006/main">
          <a:off x="2904265" y="1711432"/>
          <a:ext cx="686264" cy="221823"/>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50" dirty="0"/>
            <a:t>9162</a:t>
          </a:r>
          <a:endParaRPr lang="fr-FR" sz="1000" dirty="0"/>
        </a:p>
      </cdr:txBody>
    </cdr:sp>
  </cdr:relSizeAnchor>
  <cdr:relSizeAnchor xmlns:cdr="http://schemas.openxmlformats.org/drawingml/2006/chartDrawing">
    <cdr:from>
      <cdr:x>0.8125</cdr:x>
      <cdr:y>0.68056</cdr:y>
    </cdr:from>
    <cdr:to>
      <cdr:x>0.93125</cdr:x>
      <cdr:y>0.77199</cdr:y>
    </cdr:to>
    <cdr:sp macro="" textlink="">
      <cdr:nvSpPr>
        <cdr:cNvPr id="4" name="ZoneTexte 1">
          <a:extLst xmlns:a="http://schemas.openxmlformats.org/drawingml/2006/main">
            <a:ext uri="{FF2B5EF4-FFF2-40B4-BE49-F238E27FC236}">
              <a16:creationId xmlns:a16="http://schemas.microsoft.com/office/drawing/2014/main" id="{4DF33236-3C81-5142-465B-E7B3A2A683C4}"/>
            </a:ext>
          </a:extLst>
        </cdr:cNvPr>
        <cdr:cNvSpPr txBox="1"/>
      </cdr:nvSpPr>
      <cdr:spPr>
        <a:xfrm xmlns:a="http://schemas.openxmlformats.org/drawingml/2006/main">
          <a:off x="3714750" y="1866900"/>
          <a:ext cx="542925" cy="250825"/>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50"/>
            <a:t>8141</a:t>
          </a:r>
          <a:endParaRPr lang="fr-FR" sz="1000"/>
        </a:p>
      </cdr:txBody>
    </cdr:sp>
  </cdr:relSizeAnchor>
  <cdr:relSizeAnchor xmlns:cdr="http://schemas.openxmlformats.org/drawingml/2006/chartDrawing">
    <cdr:from>
      <cdr:x>0.36667</cdr:x>
      <cdr:y>0.62269</cdr:y>
    </cdr:from>
    <cdr:to>
      <cdr:x>0.48542</cdr:x>
      <cdr:y>0.71412</cdr:y>
    </cdr:to>
    <cdr:sp macro="" textlink="">
      <cdr:nvSpPr>
        <cdr:cNvPr id="5" name="ZoneTexte 1">
          <a:extLst xmlns:a="http://schemas.openxmlformats.org/drawingml/2006/main">
            <a:ext uri="{FF2B5EF4-FFF2-40B4-BE49-F238E27FC236}">
              <a16:creationId xmlns:a16="http://schemas.microsoft.com/office/drawing/2014/main" id="{4DF33236-3C81-5142-465B-E7B3A2A683C4}"/>
            </a:ext>
          </a:extLst>
        </cdr:cNvPr>
        <cdr:cNvSpPr txBox="1"/>
      </cdr:nvSpPr>
      <cdr:spPr>
        <a:xfrm xmlns:a="http://schemas.openxmlformats.org/drawingml/2006/main">
          <a:off x="1676400" y="1708150"/>
          <a:ext cx="542925" cy="250825"/>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50"/>
            <a:t>11035</a:t>
          </a:r>
          <a:endParaRPr lang="fr-FR" sz="1000"/>
        </a:p>
      </cdr:txBody>
    </cdr:sp>
  </cdr:relSizeAnchor>
  <cdr:relSizeAnchor xmlns:cdr="http://schemas.openxmlformats.org/drawingml/2006/chartDrawing">
    <cdr:from>
      <cdr:x>0.25694</cdr:x>
      <cdr:y>0.56713</cdr:y>
    </cdr:from>
    <cdr:to>
      <cdr:x>0.36021</cdr:x>
      <cdr:y>0.65509</cdr:y>
    </cdr:to>
    <cdr:sp macro="" textlink="">
      <cdr:nvSpPr>
        <cdr:cNvPr id="6" name="ZoneTexte 1">
          <a:extLst xmlns:a="http://schemas.openxmlformats.org/drawingml/2006/main">
            <a:ext uri="{FF2B5EF4-FFF2-40B4-BE49-F238E27FC236}">
              <a16:creationId xmlns:a16="http://schemas.microsoft.com/office/drawing/2014/main" id="{DAEE9DC8-088E-DFBD-2A7D-6086B79B4F41}"/>
            </a:ext>
          </a:extLst>
        </cdr:cNvPr>
        <cdr:cNvSpPr txBox="1"/>
      </cdr:nvSpPr>
      <cdr:spPr>
        <a:xfrm xmlns:a="http://schemas.openxmlformats.org/drawingml/2006/main">
          <a:off x="1174750" y="1555750"/>
          <a:ext cx="472141" cy="241299"/>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b="1">
              <a:solidFill>
                <a:srgbClr val="FF0000"/>
              </a:solidFill>
            </a:rPr>
            <a:t>75%</a:t>
          </a:r>
          <a:endParaRPr lang="fr-FR" sz="1100" b="1">
            <a:solidFill>
              <a:srgbClr val="FF0000"/>
            </a:solidFill>
          </a:endParaRPr>
        </a:p>
      </cdr:txBody>
    </cdr:sp>
  </cdr:relSizeAnchor>
  <cdr:relSizeAnchor xmlns:cdr="http://schemas.openxmlformats.org/drawingml/2006/chartDrawing">
    <cdr:from>
      <cdr:x>0.48056</cdr:x>
      <cdr:y>0.6713</cdr:y>
    </cdr:from>
    <cdr:to>
      <cdr:x>0.58382</cdr:x>
      <cdr:y>0.75926</cdr:y>
    </cdr:to>
    <cdr:sp macro="" textlink="">
      <cdr:nvSpPr>
        <cdr:cNvPr id="7" name="ZoneTexte 1">
          <a:extLst xmlns:a="http://schemas.openxmlformats.org/drawingml/2006/main">
            <a:ext uri="{FF2B5EF4-FFF2-40B4-BE49-F238E27FC236}">
              <a16:creationId xmlns:a16="http://schemas.microsoft.com/office/drawing/2014/main" id="{DAEE9DC8-088E-DFBD-2A7D-6086B79B4F41}"/>
            </a:ext>
          </a:extLst>
        </cdr:cNvPr>
        <cdr:cNvSpPr txBox="1"/>
      </cdr:nvSpPr>
      <cdr:spPr>
        <a:xfrm xmlns:a="http://schemas.openxmlformats.org/drawingml/2006/main">
          <a:off x="2197100" y="1841500"/>
          <a:ext cx="472141" cy="241299"/>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b="1">
              <a:solidFill>
                <a:srgbClr val="FF0000"/>
              </a:solidFill>
            </a:rPr>
            <a:t>83%</a:t>
          </a:r>
          <a:endParaRPr lang="fr-FR" sz="1100" b="1">
            <a:solidFill>
              <a:srgbClr val="FF0000"/>
            </a:solidFill>
          </a:endParaRPr>
        </a:p>
      </cdr:txBody>
    </cdr:sp>
  </cdr:relSizeAnchor>
  <cdr:relSizeAnchor xmlns:cdr="http://schemas.openxmlformats.org/drawingml/2006/chartDrawing">
    <cdr:from>
      <cdr:x>0.70972</cdr:x>
      <cdr:y>0.68981</cdr:y>
    </cdr:from>
    <cdr:to>
      <cdr:x>0.81299</cdr:x>
      <cdr:y>0.77778</cdr:y>
    </cdr:to>
    <cdr:sp macro="" textlink="">
      <cdr:nvSpPr>
        <cdr:cNvPr id="8" name="ZoneTexte 1">
          <a:extLst xmlns:a="http://schemas.openxmlformats.org/drawingml/2006/main">
            <a:ext uri="{FF2B5EF4-FFF2-40B4-BE49-F238E27FC236}">
              <a16:creationId xmlns:a16="http://schemas.microsoft.com/office/drawing/2014/main" id="{DAEE9DC8-088E-DFBD-2A7D-6086B79B4F41}"/>
            </a:ext>
          </a:extLst>
        </cdr:cNvPr>
        <cdr:cNvSpPr txBox="1"/>
      </cdr:nvSpPr>
      <cdr:spPr>
        <a:xfrm xmlns:a="http://schemas.openxmlformats.org/drawingml/2006/main">
          <a:off x="3244850" y="1892300"/>
          <a:ext cx="472141" cy="241299"/>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b="1">
              <a:solidFill>
                <a:srgbClr val="FF0000"/>
              </a:solidFill>
            </a:rPr>
            <a:t>89%</a:t>
          </a:r>
          <a:endParaRPr lang="fr-FR" sz="1100" b="1">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0.14861</cdr:x>
      <cdr:y>0.53935</cdr:y>
    </cdr:from>
    <cdr:to>
      <cdr:x>0.26736</cdr:x>
      <cdr:y>0.63079</cdr:y>
    </cdr:to>
    <cdr:sp macro="" textlink="">
      <cdr:nvSpPr>
        <cdr:cNvPr id="2" name="ZoneTexte 1">
          <a:extLst xmlns:a="http://schemas.openxmlformats.org/drawingml/2006/main">
            <a:ext uri="{FF2B5EF4-FFF2-40B4-BE49-F238E27FC236}">
              <a16:creationId xmlns:a16="http://schemas.microsoft.com/office/drawing/2014/main" id="{ECB2CB6C-14DE-FC31-F36F-DD6E66E921E4}"/>
            </a:ext>
          </a:extLst>
        </cdr:cNvPr>
        <cdr:cNvSpPr txBox="1"/>
      </cdr:nvSpPr>
      <cdr:spPr>
        <a:xfrm xmlns:a="http://schemas.openxmlformats.org/drawingml/2006/main">
          <a:off x="679450" y="1479550"/>
          <a:ext cx="542925" cy="250825"/>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50"/>
            <a:t>21704</a:t>
          </a:r>
          <a:endParaRPr lang="fr-FR" sz="1000"/>
        </a:p>
      </cdr:txBody>
    </cdr:sp>
  </cdr:relSizeAnchor>
  <cdr:relSizeAnchor xmlns:cdr="http://schemas.openxmlformats.org/drawingml/2006/chartDrawing">
    <cdr:from>
      <cdr:x>0.36667</cdr:x>
      <cdr:y>0.47685</cdr:y>
    </cdr:from>
    <cdr:to>
      <cdr:x>0.48542</cdr:x>
      <cdr:y>0.56829</cdr:y>
    </cdr:to>
    <cdr:sp macro="" textlink="">
      <cdr:nvSpPr>
        <cdr:cNvPr id="3" name="ZoneTexte 1">
          <a:extLst xmlns:a="http://schemas.openxmlformats.org/drawingml/2006/main">
            <a:ext uri="{FF2B5EF4-FFF2-40B4-BE49-F238E27FC236}">
              <a16:creationId xmlns:a16="http://schemas.microsoft.com/office/drawing/2014/main" id="{A4B8D4A3-B48D-9CF9-D12C-3650756D0093}"/>
            </a:ext>
          </a:extLst>
        </cdr:cNvPr>
        <cdr:cNvSpPr txBox="1"/>
      </cdr:nvSpPr>
      <cdr:spPr>
        <a:xfrm xmlns:a="http://schemas.openxmlformats.org/drawingml/2006/main">
          <a:off x="1676400" y="1308100"/>
          <a:ext cx="542925" cy="250825"/>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50"/>
            <a:t>24710</a:t>
          </a:r>
          <a:endParaRPr lang="fr-FR" sz="1000"/>
        </a:p>
      </cdr:txBody>
    </cdr:sp>
  </cdr:relSizeAnchor>
  <cdr:relSizeAnchor xmlns:cdr="http://schemas.openxmlformats.org/drawingml/2006/chartDrawing">
    <cdr:from>
      <cdr:x>0.59254</cdr:x>
      <cdr:y>0.54514</cdr:y>
    </cdr:from>
    <cdr:to>
      <cdr:x>0.71129</cdr:x>
      <cdr:y>0.63657</cdr:y>
    </cdr:to>
    <cdr:sp macro="" textlink="">
      <cdr:nvSpPr>
        <cdr:cNvPr id="4" name="ZoneTexte 1">
          <a:extLst xmlns:a="http://schemas.openxmlformats.org/drawingml/2006/main">
            <a:ext uri="{FF2B5EF4-FFF2-40B4-BE49-F238E27FC236}">
              <a16:creationId xmlns:a16="http://schemas.microsoft.com/office/drawing/2014/main" id="{A4B8D4A3-B48D-9CF9-D12C-3650756D0093}"/>
            </a:ext>
          </a:extLst>
        </cdr:cNvPr>
        <cdr:cNvSpPr txBox="1"/>
      </cdr:nvSpPr>
      <cdr:spPr>
        <a:xfrm xmlns:a="http://schemas.openxmlformats.org/drawingml/2006/main">
          <a:off x="3509120" y="1495434"/>
          <a:ext cx="703253" cy="250811"/>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50" dirty="0"/>
            <a:t>21029</a:t>
          </a:r>
          <a:endParaRPr lang="fr-FR" sz="1000" dirty="0"/>
        </a:p>
      </cdr:txBody>
    </cdr:sp>
  </cdr:relSizeAnchor>
  <cdr:relSizeAnchor xmlns:cdr="http://schemas.openxmlformats.org/drawingml/2006/chartDrawing">
    <cdr:from>
      <cdr:x>0.81747</cdr:x>
      <cdr:y>0.56713</cdr:y>
    </cdr:from>
    <cdr:to>
      <cdr:x>0.93622</cdr:x>
      <cdr:y>0.65856</cdr:y>
    </cdr:to>
    <cdr:sp macro="" textlink="">
      <cdr:nvSpPr>
        <cdr:cNvPr id="5" name="ZoneTexte 1">
          <a:extLst xmlns:a="http://schemas.openxmlformats.org/drawingml/2006/main">
            <a:ext uri="{FF2B5EF4-FFF2-40B4-BE49-F238E27FC236}">
              <a16:creationId xmlns:a16="http://schemas.microsoft.com/office/drawing/2014/main" id="{A4B8D4A3-B48D-9CF9-D12C-3650756D0093}"/>
            </a:ext>
          </a:extLst>
        </cdr:cNvPr>
        <cdr:cNvSpPr txBox="1"/>
      </cdr:nvSpPr>
      <cdr:spPr>
        <a:xfrm xmlns:a="http://schemas.openxmlformats.org/drawingml/2006/main">
          <a:off x="4084732" y="1312665"/>
          <a:ext cx="593370" cy="211622"/>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50" dirty="0"/>
            <a:t>18680</a:t>
          </a:r>
          <a:endParaRPr lang="fr-FR" sz="1000" dirty="0"/>
        </a:p>
      </cdr:txBody>
    </cdr:sp>
  </cdr:relSizeAnchor>
  <cdr:relSizeAnchor xmlns:cdr="http://schemas.openxmlformats.org/drawingml/2006/chartDrawing">
    <cdr:from>
      <cdr:x>0.26389</cdr:x>
      <cdr:y>0.55787</cdr:y>
    </cdr:from>
    <cdr:to>
      <cdr:x>0.36716</cdr:x>
      <cdr:y>0.64583</cdr:y>
    </cdr:to>
    <cdr:sp macro="" textlink="">
      <cdr:nvSpPr>
        <cdr:cNvPr id="6" name="ZoneTexte 1">
          <a:extLst xmlns:a="http://schemas.openxmlformats.org/drawingml/2006/main">
            <a:ext uri="{FF2B5EF4-FFF2-40B4-BE49-F238E27FC236}">
              <a16:creationId xmlns:a16="http://schemas.microsoft.com/office/drawing/2014/main" id="{093E86D8-8D9A-A0E1-C99B-1F6924D58582}"/>
            </a:ext>
          </a:extLst>
        </cdr:cNvPr>
        <cdr:cNvSpPr txBox="1"/>
      </cdr:nvSpPr>
      <cdr:spPr>
        <a:xfrm xmlns:a="http://schemas.openxmlformats.org/drawingml/2006/main">
          <a:off x="1206500" y="1530350"/>
          <a:ext cx="472141" cy="241299"/>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1">
              <a:solidFill>
                <a:srgbClr val="FF0000"/>
              </a:solidFill>
            </a:rPr>
            <a:t>114%</a:t>
          </a:r>
          <a:endParaRPr lang="fr-FR" sz="900" b="1">
            <a:solidFill>
              <a:srgbClr val="FF0000"/>
            </a:solidFill>
          </a:endParaRPr>
        </a:p>
      </cdr:txBody>
    </cdr:sp>
  </cdr:relSizeAnchor>
  <cdr:relSizeAnchor xmlns:cdr="http://schemas.openxmlformats.org/drawingml/2006/chartDrawing">
    <cdr:from>
      <cdr:x>0.48611</cdr:x>
      <cdr:y>0.56481</cdr:y>
    </cdr:from>
    <cdr:to>
      <cdr:x>0.58938</cdr:x>
      <cdr:y>0.65278</cdr:y>
    </cdr:to>
    <cdr:sp macro="" textlink="">
      <cdr:nvSpPr>
        <cdr:cNvPr id="7" name="ZoneTexte 1">
          <a:extLst xmlns:a="http://schemas.openxmlformats.org/drawingml/2006/main">
            <a:ext uri="{FF2B5EF4-FFF2-40B4-BE49-F238E27FC236}">
              <a16:creationId xmlns:a16="http://schemas.microsoft.com/office/drawing/2014/main" id="{1BB48841-2D48-8CBA-8502-B39E11FA438C}"/>
            </a:ext>
          </a:extLst>
        </cdr:cNvPr>
        <cdr:cNvSpPr txBox="1"/>
      </cdr:nvSpPr>
      <cdr:spPr>
        <a:xfrm xmlns:a="http://schemas.openxmlformats.org/drawingml/2006/main">
          <a:off x="2222500" y="1549400"/>
          <a:ext cx="472141" cy="241299"/>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1">
              <a:solidFill>
                <a:srgbClr val="FF0000"/>
              </a:solidFill>
            </a:rPr>
            <a:t>85%</a:t>
          </a:r>
          <a:endParaRPr lang="fr-FR" sz="900" b="1">
            <a:solidFill>
              <a:srgbClr val="FF0000"/>
            </a:solidFill>
          </a:endParaRPr>
        </a:p>
      </cdr:txBody>
    </cdr:sp>
  </cdr:relSizeAnchor>
  <cdr:relSizeAnchor xmlns:cdr="http://schemas.openxmlformats.org/drawingml/2006/chartDrawing">
    <cdr:from>
      <cdr:x>0.70833</cdr:x>
      <cdr:y>0.58565</cdr:y>
    </cdr:from>
    <cdr:to>
      <cdr:x>0.8116</cdr:x>
      <cdr:y>0.67361</cdr:y>
    </cdr:to>
    <cdr:sp macro="" textlink="">
      <cdr:nvSpPr>
        <cdr:cNvPr id="8" name="ZoneTexte 1">
          <a:extLst xmlns:a="http://schemas.openxmlformats.org/drawingml/2006/main">
            <a:ext uri="{FF2B5EF4-FFF2-40B4-BE49-F238E27FC236}">
              <a16:creationId xmlns:a16="http://schemas.microsoft.com/office/drawing/2014/main" id="{1BB48841-2D48-8CBA-8502-B39E11FA438C}"/>
            </a:ext>
          </a:extLst>
        </cdr:cNvPr>
        <cdr:cNvSpPr txBox="1"/>
      </cdr:nvSpPr>
      <cdr:spPr>
        <a:xfrm xmlns:a="http://schemas.openxmlformats.org/drawingml/2006/main">
          <a:off x="3238500" y="1606550"/>
          <a:ext cx="472141" cy="241299"/>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1">
              <a:solidFill>
                <a:srgbClr val="FF0000"/>
              </a:solidFill>
            </a:rPr>
            <a:t>89%</a:t>
          </a:r>
          <a:endParaRPr lang="fr-FR" sz="900" b="1">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FED4E6-755A-0A43-A4D8-9BAB475AD121}" type="datetimeFigureOut">
              <a:rPr lang="fr-FR" smtClean="0"/>
              <a:t>25/05/2024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450A9-6BD1-8546-9E9D-509C6F0A2BAB}" type="slidenum">
              <a:rPr lang="fr-FR" smtClean="0"/>
              <a:t>‹N°›</a:t>
            </a:fld>
            <a:endParaRPr lang="fr-FR"/>
          </a:p>
        </p:txBody>
      </p:sp>
    </p:spTree>
    <p:extLst>
      <p:ext uri="{BB962C8B-B14F-4D97-AF65-F5344CB8AC3E}">
        <p14:creationId xmlns:p14="http://schemas.microsoft.com/office/powerpoint/2010/main" val="2005408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2566CDC-1B45-AF4F-8EE2-6D0EF75D5C54}" type="slidenum">
              <a:rPr lang="fr-FR" smtClean="0"/>
              <a:t>1</a:t>
            </a:fld>
            <a:endParaRPr lang="fr-FR"/>
          </a:p>
        </p:txBody>
      </p:sp>
    </p:spTree>
    <p:extLst>
      <p:ext uri="{BB962C8B-B14F-4D97-AF65-F5344CB8AC3E}">
        <p14:creationId xmlns:p14="http://schemas.microsoft.com/office/powerpoint/2010/main" val="973602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00A9F4D-F772-49A4-83C5-9FD214FA434D}" type="slidenum">
              <a:rPr lang="fr-FR" smtClean="0"/>
              <a:t>8</a:t>
            </a:fld>
            <a:endParaRPr lang="fr-FR"/>
          </a:p>
        </p:txBody>
      </p:sp>
    </p:spTree>
    <p:extLst>
      <p:ext uri="{BB962C8B-B14F-4D97-AF65-F5344CB8AC3E}">
        <p14:creationId xmlns:p14="http://schemas.microsoft.com/office/powerpoint/2010/main" val="1434334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B9E35B5B-C253-AB6B-FF34-07DC917B51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anose="020B0604020202020204" pitchFamily="34" charset="0"/>
                <a:ea typeface="MS PGothic" panose="020B0600070205080204" pitchFamily="34" charset="-128"/>
              </a:defRPr>
            </a:lvl1pPr>
            <a:lvl2pPr marL="742950" indent="-285750">
              <a:defRPr sz="2400">
                <a:solidFill>
                  <a:schemeClr val="tx1"/>
                </a:solidFill>
                <a:latin typeface="Arial Narrow" panose="020B0604020202020204" pitchFamily="34" charset="0"/>
                <a:ea typeface="MS PGothic" panose="020B0600070205080204" pitchFamily="34" charset="-128"/>
              </a:defRPr>
            </a:lvl2pPr>
            <a:lvl3pPr marL="1143000" indent="-228600">
              <a:defRPr sz="2400">
                <a:solidFill>
                  <a:schemeClr val="tx1"/>
                </a:solidFill>
                <a:latin typeface="Arial Narrow" panose="020B0604020202020204" pitchFamily="34" charset="0"/>
                <a:ea typeface="MS PGothic" panose="020B0600070205080204" pitchFamily="34" charset="-128"/>
              </a:defRPr>
            </a:lvl3pPr>
            <a:lvl4pPr marL="1600200" indent="-228600">
              <a:defRPr sz="2400">
                <a:solidFill>
                  <a:schemeClr val="tx1"/>
                </a:solidFill>
                <a:latin typeface="Arial Narrow" panose="020B0604020202020204" pitchFamily="34" charset="0"/>
                <a:ea typeface="MS PGothic" panose="020B0600070205080204" pitchFamily="34" charset="-128"/>
              </a:defRPr>
            </a:lvl4pPr>
            <a:lvl5pPr marL="2057400" indent="-228600">
              <a:defRPr sz="2400">
                <a:solidFill>
                  <a:schemeClr val="tx1"/>
                </a:solidFill>
                <a:latin typeface="Arial Narrow"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fld id="{4D0D8895-E6DA-8B45-A944-A767EF5A29E6}" type="slidenum">
              <a:rPr lang="en-US" altLang="fr-FR" sz="1200">
                <a:latin typeface="Calibri" panose="020F0502020204030204" pitchFamily="34" charset="0"/>
              </a:rPr>
              <a:pPr/>
              <a:t>11</a:t>
            </a:fld>
            <a:endParaRPr lang="en-US" altLang="fr-FR" sz="1200">
              <a:latin typeface="Calibri" panose="020F0502020204030204" pitchFamily="34" charset="0"/>
            </a:endParaRPr>
          </a:p>
        </p:txBody>
      </p:sp>
      <p:sp>
        <p:nvSpPr>
          <p:cNvPr id="88066" name="Rectangle 2">
            <a:extLst>
              <a:ext uri="{FF2B5EF4-FFF2-40B4-BE49-F238E27FC236}">
                <a16:creationId xmlns:a16="http://schemas.microsoft.com/office/drawing/2014/main" id="{81709D8B-D7B1-DBC0-7459-D1DDD81C98C6}"/>
              </a:ext>
            </a:extLst>
          </p:cNvPr>
          <p:cNvSpPr>
            <a:spLocks noGrp="1" noRot="1" noChangeAspect="1" noChangeArrowheads="1" noTextEdit="1"/>
          </p:cNvSpPr>
          <p:nvPr>
            <p:ph type="sldImg"/>
          </p:nvPr>
        </p:nvSpPr>
        <p:spPr bwMode="auto">
          <a:xfrm>
            <a:off x="382588" y="685800"/>
            <a:ext cx="6094412" cy="3429000"/>
          </a:xfrm>
          <a:solidFill>
            <a:srgbClr val="FFFFFF"/>
          </a:solidFill>
          <a:ln>
            <a:solidFill>
              <a:srgbClr val="000000"/>
            </a:solidFill>
            <a:miter lim="800000"/>
            <a:headEnd/>
            <a:tailEnd/>
          </a:ln>
        </p:spPr>
      </p:sp>
      <p:sp>
        <p:nvSpPr>
          <p:cNvPr id="88067" name="Rectangle 3">
            <a:extLst>
              <a:ext uri="{FF2B5EF4-FFF2-40B4-BE49-F238E27FC236}">
                <a16:creationId xmlns:a16="http://schemas.microsoft.com/office/drawing/2014/main" id="{1BA3B662-79DE-F39D-93F2-78B775EE5E19}"/>
              </a:ext>
            </a:extLst>
          </p:cNvPr>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lIns="91432" tIns="45716" rIns="91432" bIns="45716"/>
          <a:lstStyle/>
          <a:p>
            <a:pPr eaLnBrk="1" hangingPunct="1">
              <a:spcBef>
                <a:spcPct val="0"/>
              </a:spcBef>
            </a:pPr>
            <a:endParaRPr lang="es-ES" altLang="fr-FR"/>
          </a:p>
        </p:txBody>
      </p:sp>
    </p:spTree>
    <p:extLst>
      <p:ext uri="{BB962C8B-B14F-4D97-AF65-F5344CB8AC3E}">
        <p14:creationId xmlns:p14="http://schemas.microsoft.com/office/powerpoint/2010/main" val="3608713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dirty="0"/>
          </a:p>
        </p:txBody>
      </p:sp>
    </p:spTree>
    <p:extLst>
      <p:ext uri="{BB962C8B-B14F-4D97-AF65-F5344CB8AC3E}">
        <p14:creationId xmlns:p14="http://schemas.microsoft.com/office/powerpoint/2010/main" val="2630106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B705FE2-EDE9-49F5-A20A-547CEF403024}" type="slidenum">
              <a:rPr lang="en-US" smtClean="0"/>
              <a:t>20</a:t>
            </a:fld>
            <a:endParaRPr lang="en-US"/>
          </a:p>
        </p:txBody>
      </p:sp>
    </p:spTree>
    <p:extLst>
      <p:ext uri="{BB962C8B-B14F-4D97-AF65-F5344CB8AC3E}">
        <p14:creationId xmlns:p14="http://schemas.microsoft.com/office/powerpoint/2010/main" val="3073469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1173C8-6166-156E-F9EA-B5EB589A153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F11565F-B944-2BB7-5E6F-C7AC04E5E8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4B31104-94D6-10EE-60E4-97E51CCBCFE3}"/>
              </a:ext>
            </a:extLst>
          </p:cNvPr>
          <p:cNvSpPr>
            <a:spLocks noGrp="1"/>
          </p:cNvSpPr>
          <p:nvPr>
            <p:ph type="dt" sz="half" idx="10"/>
          </p:nvPr>
        </p:nvSpPr>
        <p:spPr/>
        <p:txBody>
          <a:bodyPr/>
          <a:lstStyle/>
          <a:p>
            <a:fld id="{0A17A463-D1DD-764B-A2F5-483695F0740E}" type="datetimeFigureOut">
              <a:rPr lang="fr-FR" smtClean="0"/>
              <a:t>25/05/2024</a:t>
            </a:fld>
            <a:endParaRPr lang="fr-FR"/>
          </a:p>
        </p:txBody>
      </p:sp>
      <p:sp>
        <p:nvSpPr>
          <p:cNvPr id="5" name="Espace réservé du pied de page 4">
            <a:extLst>
              <a:ext uri="{FF2B5EF4-FFF2-40B4-BE49-F238E27FC236}">
                <a16:creationId xmlns:a16="http://schemas.microsoft.com/office/drawing/2014/main" id="{A34E0B12-AC9F-E3D1-88F4-4AC038C9B64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6158C00-D724-4BA6-EB7F-822B4F16A904}"/>
              </a:ext>
            </a:extLst>
          </p:cNvPr>
          <p:cNvSpPr>
            <a:spLocks noGrp="1"/>
          </p:cNvSpPr>
          <p:nvPr>
            <p:ph type="sldNum" sz="quarter" idx="12"/>
          </p:nvPr>
        </p:nvSpPr>
        <p:spPr/>
        <p:txBody>
          <a:bodyPr/>
          <a:lstStyle/>
          <a:p>
            <a:fld id="{9439E58D-7196-A740-B77F-8BCEA0A7E997}" type="slidenum">
              <a:rPr lang="fr-FR" smtClean="0"/>
              <a:t>‹N°›</a:t>
            </a:fld>
            <a:endParaRPr lang="fr-FR"/>
          </a:p>
        </p:txBody>
      </p:sp>
    </p:spTree>
    <p:extLst>
      <p:ext uri="{BB962C8B-B14F-4D97-AF65-F5344CB8AC3E}">
        <p14:creationId xmlns:p14="http://schemas.microsoft.com/office/powerpoint/2010/main" val="2489346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AF794C-22D8-9559-D0BE-FEDB31E0630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626DCAA-2CA3-3AC7-E3B8-FED8CA2D882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612106-3D96-892A-6488-B4E1D2E129C6}"/>
              </a:ext>
            </a:extLst>
          </p:cNvPr>
          <p:cNvSpPr>
            <a:spLocks noGrp="1"/>
          </p:cNvSpPr>
          <p:nvPr>
            <p:ph type="dt" sz="half" idx="10"/>
          </p:nvPr>
        </p:nvSpPr>
        <p:spPr/>
        <p:txBody>
          <a:bodyPr/>
          <a:lstStyle/>
          <a:p>
            <a:fld id="{0A17A463-D1DD-764B-A2F5-483695F0740E}" type="datetimeFigureOut">
              <a:rPr lang="fr-FR" smtClean="0"/>
              <a:t>25/05/2024</a:t>
            </a:fld>
            <a:endParaRPr lang="fr-FR"/>
          </a:p>
        </p:txBody>
      </p:sp>
      <p:sp>
        <p:nvSpPr>
          <p:cNvPr id="5" name="Espace réservé du pied de page 4">
            <a:extLst>
              <a:ext uri="{FF2B5EF4-FFF2-40B4-BE49-F238E27FC236}">
                <a16:creationId xmlns:a16="http://schemas.microsoft.com/office/drawing/2014/main" id="{4B508119-B5C3-8F94-0D50-B4534DA8512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995851-46E3-C346-FA66-648D2EED96AE}"/>
              </a:ext>
            </a:extLst>
          </p:cNvPr>
          <p:cNvSpPr>
            <a:spLocks noGrp="1"/>
          </p:cNvSpPr>
          <p:nvPr>
            <p:ph type="sldNum" sz="quarter" idx="12"/>
          </p:nvPr>
        </p:nvSpPr>
        <p:spPr/>
        <p:txBody>
          <a:bodyPr/>
          <a:lstStyle/>
          <a:p>
            <a:fld id="{9439E58D-7196-A740-B77F-8BCEA0A7E997}" type="slidenum">
              <a:rPr lang="fr-FR" smtClean="0"/>
              <a:t>‹N°›</a:t>
            </a:fld>
            <a:endParaRPr lang="fr-FR"/>
          </a:p>
        </p:txBody>
      </p:sp>
    </p:spTree>
    <p:extLst>
      <p:ext uri="{BB962C8B-B14F-4D97-AF65-F5344CB8AC3E}">
        <p14:creationId xmlns:p14="http://schemas.microsoft.com/office/powerpoint/2010/main" val="3162025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518AE79-ED4E-0586-0A97-2B3D0DCBF76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70945DC-B8EF-ECD6-1438-53543AA0EC2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25D638B-A474-D2E9-E073-26C86E60C23F}"/>
              </a:ext>
            </a:extLst>
          </p:cNvPr>
          <p:cNvSpPr>
            <a:spLocks noGrp="1"/>
          </p:cNvSpPr>
          <p:nvPr>
            <p:ph type="dt" sz="half" idx="10"/>
          </p:nvPr>
        </p:nvSpPr>
        <p:spPr/>
        <p:txBody>
          <a:bodyPr/>
          <a:lstStyle/>
          <a:p>
            <a:fld id="{0A17A463-D1DD-764B-A2F5-483695F0740E}" type="datetimeFigureOut">
              <a:rPr lang="fr-FR" smtClean="0"/>
              <a:t>25/05/2024</a:t>
            </a:fld>
            <a:endParaRPr lang="fr-FR"/>
          </a:p>
        </p:txBody>
      </p:sp>
      <p:sp>
        <p:nvSpPr>
          <p:cNvPr id="5" name="Espace réservé du pied de page 4">
            <a:extLst>
              <a:ext uri="{FF2B5EF4-FFF2-40B4-BE49-F238E27FC236}">
                <a16:creationId xmlns:a16="http://schemas.microsoft.com/office/drawing/2014/main" id="{1D2DE66F-2C08-BDC8-DD0B-CF340AA9E6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1AC0101-5C2B-7C48-F032-5CBC5940B842}"/>
              </a:ext>
            </a:extLst>
          </p:cNvPr>
          <p:cNvSpPr>
            <a:spLocks noGrp="1"/>
          </p:cNvSpPr>
          <p:nvPr>
            <p:ph type="sldNum" sz="quarter" idx="12"/>
          </p:nvPr>
        </p:nvSpPr>
        <p:spPr/>
        <p:txBody>
          <a:bodyPr/>
          <a:lstStyle/>
          <a:p>
            <a:fld id="{9439E58D-7196-A740-B77F-8BCEA0A7E997}" type="slidenum">
              <a:rPr lang="fr-FR" smtClean="0"/>
              <a:t>‹N°›</a:t>
            </a:fld>
            <a:endParaRPr lang="fr-FR"/>
          </a:p>
        </p:txBody>
      </p:sp>
    </p:spTree>
    <p:extLst>
      <p:ext uri="{BB962C8B-B14F-4D97-AF65-F5344CB8AC3E}">
        <p14:creationId xmlns:p14="http://schemas.microsoft.com/office/powerpoint/2010/main" val="4105492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C3CB3E2-A81B-41FC-AF03-18B63CF58835}"/>
              </a:ext>
            </a:extLst>
          </p:cNvPr>
          <p:cNvGraphicFramePr>
            <a:graphicFrameLocks noChangeAspect="1"/>
          </p:cNvGraphicFramePr>
          <p:nvPr>
            <p:custDataLst>
              <p:tags r:id="rId1"/>
            </p:custDataLst>
            <p:extLst>
              <p:ext uri="{D42A27DB-BD31-4B8C-83A1-F6EECF244321}">
                <p14:modId xmlns:p14="http://schemas.microsoft.com/office/powerpoint/2010/main" val="3105492968"/>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6C3CB3E2-A81B-41FC-AF03-18B63CF58835}"/>
                          </a:ext>
                        </a:extLst>
                      </p:cNvPr>
                      <p:cNvPicPr/>
                      <p:nvPr/>
                    </p:nvPicPr>
                    <p:blipFill>
                      <a:blip r:embed="rId4"/>
                      <a:stretch>
                        <a:fillRect/>
                      </a:stretch>
                    </p:blipFill>
                    <p:spPr>
                      <a:xfrm>
                        <a:off x="2118" y="1588"/>
                        <a:ext cx="2117" cy="1588"/>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C8E02514-1E4F-469E-85BB-1B1B3D36237C}"/>
              </a:ext>
            </a:extLst>
          </p:cNvPr>
          <p:cNvSpPr>
            <a:spLocks noGrp="1"/>
          </p:cNvSpPr>
          <p:nvPr>
            <p:ph type="dt" sz="half" idx="10"/>
          </p:nvPr>
        </p:nvSpPr>
        <p:spPr/>
        <p:txBody>
          <a:bodyPr/>
          <a:lstStyle/>
          <a:p>
            <a:fld id="{5586B75A-687E-405C-8A0B-8D00578BA2C3}" type="datetimeFigureOut">
              <a:rPr lang="en-US" smtClean="0"/>
              <a:pPr/>
              <a:t>5/25/24</a:t>
            </a:fld>
            <a:endParaRPr lang="en-US" dirty="0"/>
          </a:p>
        </p:txBody>
      </p:sp>
      <p:sp>
        <p:nvSpPr>
          <p:cNvPr id="4" name="Footer Placeholder 3">
            <a:extLst>
              <a:ext uri="{FF2B5EF4-FFF2-40B4-BE49-F238E27FC236}">
                <a16:creationId xmlns:a16="http://schemas.microsoft.com/office/drawing/2014/main" id="{9BEA4BF4-50FB-45E8-BF29-FCC8CBD051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A8A4849-C913-4587-990C-970B3FD9A345}"/>
              </a:ext>
            </a:extLst>
          </p:cNvPr>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10290865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rgbClr val="9F8C71"/>
                </a:solidFill>
                <a:effectLst/>
                <a:latin typeface="Calibri" pitchFamily="34" charset="0"/>
              </a:defRPr>
            </a:lvl1pPr>
          </a:lstStyle>
          <a:p>
            <a:r>
              <a:rPr lang="en-US" dirty="0"/>
              <a:t>Bottom band: CGH</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6336"/>
          <a:stretch/>
        </p:blipFill>
        <p:spPr>
          <a:xfrm>
            <a:off x="0" y="6662262"/>
            <a:ext cx="12192000" cy="195739"/>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342891" indent="-342891">
              <a:buClr>
                <a:srgbClr val="A59988"/>
              </a:buClr>
              <a:buFont typeface="Wingdings" panose="05000000000000000000" pitchFamily="2" charset="2"/>
              <a:buChar char="§"/>
              <a:defRPr sz="2000">
                <a:solidFill>
                  <a:schemeClr val="accent4">
                    <a:lumMod val="75000"/>
                  </a:schemeClr>
                </a:solidFill>
              </a:defRPr>
            </a:lvl1pPr>
            <a:lvl2pPr>
              <a:buClr>
                <a:srgbClr val="5E9732"/>
              </a:buClr>
              <a:defRPr sz="2000">
                <a:solidFill>
                  <a:schemeClr val="accent4">
                    <a:lumMod val="75000"/>
                  </a:schemeClr>
                </a:solidFill>
              </a:defRPr>
            </a:lvl2pPr>
            <a:lvl3pPr>
              <a:buClr>
                <a:srgbClr val="D59F0F"/>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34172" y="6245961"/>
            <a:ext cx="1403131" cy="349387"/>
          </a:xfrm>
          <a:prstGeom prst="rect">
            <a:avLst/>
          </a:prstGeom>
        </p:spPr>
      </p:pic>
      <p:pic>
        <p:nvPicPr>
          <p:cNvPr id="8" name="Picture 7"/>
          <p:cNvPicPr>
            <a:picLocks noChangeAspect="1"/>
          </p:cNvPicPr>
          <p:nvPr userDrawn="1"/>
        </p:nvPicPr>
        <p:blipFill>
          <a:blip r:embed="rId4"/>
          <a:stretch>
            <a:fillRect/>
          </a:stretch>
        </p:blipFill>
        <p:spPr>
          <a:xfrm>
            <a:off x="428809" y="6267759"/>
            <a:ext cx="5650020" cy="327588"/>
          </a:xfrm>
          <a:prstGeom prst="rect">
            <a:avLst/>
          </a:prstGeom>
        </p:spPr>
      </p:pic>
    </p:spTree>
    <p:extLst>
      <p:ext uri="{BB962C8B-B14F-4D97-AF65-F5344CB8AC3E}">
        <p14:creationId xmlns:p14="http://schemas.microsoft.com/office/powerpoint/2010/main" val="130791523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C9E5977-B92C-458A-962A-2DDD9EF3A13A}"/>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1" name="Object 10" hidden="1">
                        <a:extLst>
                          <a:ext uri="{FF2B5EF4-FFF2-40B4-BE49-F238E27FC236}">
                            <a16:creationId xmlns:a16="http://schemas.microsoft.com/office/drawing/2014/main" id="{BC9E5977-B92C-458A-962A-2DDD9EF3A13A}"/>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C1B9D64-724C-4650-9D2D-2123283926A8}"/>
              </a:ext>
            </a:extLst>
          </p:cNvPr>
          <p:cNvSpPr/>
          <p:nvPr userDrawn="1">
            <p:custDataLst>
              <p:tags r:id="rId2"/>
            </p:custDataLst>
          </p:nvPr>
        </p:nvSpPr>
        <p:spPr bwMode="auto">
          <a:xfrm>
            <a:off x="0" y="0"/>
            <a:ext cx="211667" cy="158750"/>
          </a:xfrm>
          <a:prstGeom prst="rect">
            <a:avLst/>
          </a:prstGeom>
          <a:noFill/>
          <a:ln w="9525" algn="ctr">
            <a:noFill/>
            <a:miter lim="800000"/>
            <a:headEnd/>
            <a:tailEnd/>
          </a:ln>
        </p:spPr>
        <p:txBody>
          <a:bodyPr wrap="none" lIns="0" tIns="0" rIns="0" bIns="0" numCol="1" spcCol="0" rtlCol="0" anchor="ctr" anchorCtr="0">
            <a:noAutofit/>
          </a:bodyPr>
          <a:lstStyle/>
          <a:p>
            <a:pPr marL="0" lvl="0" indent="0" algn="l" defTabSz="981075" eaLnBrk="0" fontAlgn="base" hangingPunct="0">
              <a:spcBef>
                <a:spcPct val="40000"/>
              </a:spcBef>
              <a:spcAft>
                <a:spcPct val="0"/>
              </a:spcAft>
              <a:buClr>
                <a:srgbClr val="000000"/>
              </a:buClr>
            </a:pPr>
            <a:endParaRPr lang="fr-FR" sz="3300" b="0" i="0" baseline="0" dirty="0">
              <a:solidFill>
                <a:srgbClr val="000000"/>
              </a:solidFill>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609600" y="1535113"/>
            <a:ext cx="5386917" cy="639762"/>
          </a:xfrm>
        </p:spPr>
        <p:txBody>
          <a:bodyPr anchor="b">
            <a:noAutofit/>
          </a:bodyPr>
          <a:lstStyle>
            <a:lvl1pPr marL="0" indent="0">
              <a:buNone/>
              <a:defRPr sz="2000" b="1">
                <a:solidFill>
                  <a:srgbClr val="2F7154"/>
                </a:solidFill>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fr-FR" dirty="0"/>
              <a:t>Click to </a:t>
            </a:r>
            <a:r>
              <a:rPr lang="fr-FR" dirty="0" err="1"/>
              <a:t>edit</a:t>
            </a:r>
            <a:r>
              <a:rPr lang="fr-FR" dirty="0"/>
              <a:t> Master </a:t>
            </a:r>
            <a:r>
              <a:rPr lang="fr-FR" dirty="0" err="1"/>
              <a:t>text</a:t>
            </a:r>
            <a:r>
              <a:rPr lang="fr-FR" dirty="0"/>
              <a:t> styles</a:t>
            </a:r>
          </a:p>
        </p:txBody>
      </p:sp>
      <p:sp>
        <p:nvSpPr>
          <p:cNvPr id="4" name="Content Placeholder 3"/>
          <p:cNvSpPr>
            <a:spLocks noGrp="1"/>
          </p:cNvSpPr>
          <p:nvPr>
            <p:ph sz="half" idx="2"/>
          </p:nvPr>
        </p:nvSpPr>
        <p:spPr>
          <a:xfrm>
            <a:off x="609600" y="2174875"/>
            <a:ext cx="5386917" cy="3951288"/>
          </a:xfrm>
        </p:spPr>
        <p:txBody>
          <a:bodyPr>
            <a:noAutofit/>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fr-FR" dirty="0"/>
              <a:t>Click to </a:t>
            </a:r>
            <a:r>
              <a:rPr lang="fr-FR" dirty="0" err="1"/>
              <a:t>edit</a:t>
            </a:r>
            <a:r>
              <a:rPr lang="fr-FR" dirty="0"/>
              <a:t> Master </a:t>
            </a:r>
            <a:r>
              <a:rPr lang="fr-FR" dirty="0" err="1"/>
              <a:t>text</a:t>
            </a:r>
            <a:r>
              <a:rPr lang="fr-FR" dirty="0"/>
              <a:t> styles</a:t>
            </a:r>
          </a:p>
        </p:txBody>
      </p:sp>
      <p:sp>
        <p:nvSpPr>
          <p:cNvPr id="5" name="Text Placeholder 4"/>
          <p:cNvSpPr>
            <a:spLocks noGrp="1"/>
          </p:cNvSpPr>
          <p:nvPr>
            <p:ph type="body" sz="quarter" idx="3"/>
          </p:nvPr>
        </p:nvSpPr>
        <p:spPr>
          <a:xfrm>
            <a:off x="6193372" y="1535113"/>
            <a:ext cx="5389033" cy="639762"/>
          </a:xfrm>
        </p:spPr>
        <p:txBody>
          <a:bodyPr anchor="b">
            <a:noAutofit/>
          </a:bodyPr>
          <a:lstStyle>
            <a:lvl1pPr marL="0" indent="0">
              <a:buNone/>
              <a:defRPr sz="2000" b="1">
                <a:solidFill>
                  <a:srgbClr val="2F7154"/>
                </a:solidFill>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fr-FR" dirty="0"/>
              <a:t>Click to </a:t>
            </a:r>
            <a:r>
              <a:rPr lang="fr-FR" dirty="0" err="1"/>
              <a:t>edit</a:t>
            </a:r>
            <a:r>
              <a:rPr lang="fr-FR" dirty="0"/>
              <a:t> Master </a:t>
            </a:r>
            <a:r>
              <a:rPr lang="fr-FR" dirty="0" err="1"/>
              <a:t>text</a:t>
            </a:r>
            <a:r>
              <a:rPr lang="fr-FR" dirty="0"/>
              <a:t> styles</a:t>
            </a:r>
          </a:p>
        </p:txBody>
      </p:sp>
      <p:sp>
        <p:nvSpPr>
          <p:cNvPr id="6" name="Content Placeholder 5"/>
          <p:cNvSpPr>
            <a:spLocks noGrp="1"/>
          </p:cNvSpPr>
          <p:nvPr>
            <p:ph sz="quarter" idx="4"/>
          </p:nvPr>
        </p:nvSpPr>
        <p:spPr>
          <a:xfrm>
            <a:off x="6193372" y="2174875"/>
            <a:ext cx="5389033" cy="3951288"/>
          </a:xfrm>
        </p:spPr>
        <p:txBody>
          <a:bodyPr>
            <a:noAutofit/>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fr-FR" dirty="0"/>
              <a:t>Click to </a:t>
            </a:r>
            <a:r>
              <a:rPr lang="fr-FR" dirty="0" err="1"/>
              <a:t>edit</a:t>
            </a:r>
            <a:r>
              <a:rPr lang="fr-FR" dirty="0"/>
              <a:t> Master </a:t>
            </a:r>
            <a:r>
              <a:rPr lang="fr-FR" dirty="0" err="1"/>
              <a:t>text</a:t>
            </a:r>
            <a:r>
              <a:rPr lang="fr-FR" dirty="0"/>
              <a:t> styles</a:t>
            </a:r>
          </a:p>
        </p:txBody>
      </p:sp>
      <p:sp>
        <p:nvSpPr>
          <p:cNvPr id="7" name="Date Placeholder 6"/>
          <p:cNvSpPr>
            <a:spLocks noGrp="1"/>
          </p:cNvSpPr>
          <p:nvPr>
            <p:ph type="dt" sz="half" idx="10"/>
          </p:nvPr>
        </p:nvSpPr>
        <p:spPr/>
        <p:txBody>
          <a:bodyPr/>
          <a:lstStyle/>
          <a:p>
            <a:pPr defTabSz="914400">
              <a:defRPr/>
            </a:pPr>
            <a:fld id="{9E24437B-D1F5-4AD7-BFE7-F12F122F624E}" type="datetime1">
              <a:rPr lang="fr-FR" smtClean="0">
                <a:solidFill>
                  <a:prstClr val="black">
                    <a:tint val="75000"/>
                  </a:prstClr>
                </a:solidFill>
              </a:rPr>
              <a:pPr defTabSz="914400">
                <a:defRPr/>
              </a:pPr>
              <a:t>25/05/2024</a:t>
            </a:fld>
            <a:endParaRPr lang="fr-FR" dirty="0">
              <a:solidFill>
                <a:prstClr val="black">
                  <a:tint val="75000"/>
                </a:prstClr>
              </a:solidFill>
            </a:endParaRPr>
          </a:p>
        </p:txBody>
      </p:sp>
      <p:sp>
        <p:nvSpPr>
          <p:cNvPr id="8" name="Footer Placeholder 7"/>
          <p:cNvSpPr>
            <a:spLocks noGrp="1"/>
          </p:cNvSpPr>
          <p:nvPr>
            <p:ph type="ftr" sz="quarter" idx="11"/>
          </p:nvPr>
        </p:nvSpPr>
        <p:spPr/>
        <p:txBody>
          <a:bodyPr/>
          <a:lstStyle/>
          <a:p>
            <a:pPr defTabSz="914400">
              <a:defRPr/>
            </a:pPr>
            <a:r>
              <a:rPr lang="fr-FR">
                <a:solidFill>
                  <a:prstClr val="black">
                    <a:tint val="75000"/>
                  </a:prstClr>
                </a:solidFill>
              </a:rPr>
              <a:t>DIVISION LUTTE CONTRE LE SIDA ET LES IST</a:t>
            </a:r>
            <a:endParaRPr lang="fr-FR"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400">
              <a:defRPr/>
            </a:pPr>
            <a:fld id="{AEE9E37A-4EAF-44F7-BC9F-FB713F1B08BE}" type="slidenum">
              <a:rPr lang="fr-FR" smtClean="0">
                <a:solidFill>
                  <a:prstClr val="black">
                    <a:tint val="75000"/>
                  </a:prstClr>
                </a:solidFill>
              </a:rPr>
              <a:pPr defTabSz="914400">
                <a:defRPr/>
              </a:pPr>
              <a:t>‹N°›</a:t>
            </a:fld>
            <a:endParaRPr lang="fr-FR" dirty="0">
              <a:solidFill>
                <a:prstClr val="black">
                  <a:tint val="75000"/>
                </a:prstClr>
              </a:solidFill>
            </a:endParaRPr>
          </a:p>
        </p:txBody>
      </p:sp>
      <p:sp>
        <p:nvSpPr>
          <p:cNvPr id="12" name="Rectangle 2">
            <a:extLst>
              <a:ext uri="{FF2B5EF4-FFF2-40B4-BE49-F238E27FC236}">
                <a16:creationId xmlns:a16="http://schemas.microsoft.com/office/drawing/2014/main" id="{DC8C770F-C52B-444D-BDE1-8D33B1929C8F}"/>
              </a:ext>
            </a:extLst>
          </p:cNvPr>
          <p:cNvSpPr txBox="1">
            <a:spLocks noChangeArrowheads="1"/>
          </p:cNvSpPr>
          <p:nvPr userDrawn="1"/>
        </p:nvSpPr>
        <p:spPr bwMode="gray">
          <a:xfrm>
            <a:off x="-35171" y="0"/>
            <a:ext cx="12227172" cy="1060704"/>
          </a:xfrm>
          <a:prstGeom prst="rect">
            <a:avLst/>
          </a:prstGeom>
          <a:solidFill>
            <a:srgbClr val="2F7154"/>
          </a:solid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defTabSz="685783" rtl="0" eaLnBrk="1" latinLnBrk="0" hangingPunct="1">
              <a:spcBef>
                <a:spcPct val="0"/>
              </a:spcBef>
              <a:buNone/>
              <a:defRPr sz="2100" kern="1200" baseline="0">
                <a:solidFill>
                  <a:schemeClr val="bg1"/>
                </a:solidFill>
                <a:latin typeface="+mj-lt"/>
                <a:ea typeface="+mj-ea"/>
                <a:cs typeface="+mj-cs"/>
              </a:defRPr>
            </a:lvl1pPr>
          </a:lstStyle>
          <a:p>
            <a:pPr marL="11113" marR="0" lvl="0" indent="-11113" algn="l" defTabSz="685783" rtl="0" eaLnBrk="1" fontAlgn="auto" latinLnBrk="0" hangingPunct="1">
              <a:lnSpc>
                <a:spcPct val="100000"/>
              </a:lnSpc>
              <a:spcBef>
                <a:spcPct val="0"/>
              </a:spcBef>
              <a:spcAft>
                <a:spcPts val="0"/>
              </a:spcAft>
              <a:buClrTx/>
              <a:buSzTx/>
              <a:buFontTx/>
              <a:buNone/>
              <a:tabLst/>
              <a:defRPr/>
            </a:pPr>
            <a:endParaRPr kumimoji="0" lang="fr-FR" sz="3600" b="1" i="0" u="none" strike="noStrike" kern="1200" cap="none" spc="0" normalizeH="0" baseline="0" noProof="0" dirty="0">
              <a:ln>
                <a:noFill/>
              </a:ln>
              <a:solidFill>
                <a:prstClr val="white"/>
              </a:solidFill>
              <a:effectLst/>
              <a:uLnTx/>
              <a:uFillTx/>
              <a:latin typeface="Calibri"/>
              <a:ea typeface="+mj-ea"/>
              <a:cs typeface="Calibri"/>
            </a:endParaRPr>
          </a:p>
        </p:txBody>
      </p:sp>
      <p:sp>
        <p:nvSpPr>
          <p:cNvPr id="13" name="Title 1">
            <a:extLst>
              <a:ext uri="{FF2B5EF4-FFF2-40B4-BE49-F238E27FC236}">
                <a16:creationId xmlns:a16="http://schemas.microsoft.com/office/drawing/2014/main" id="{DC1C343E-3315-45A2-B8F0-DB32E7EC805F}"/>
              </a:ext>
            </a:extLst>
          </p:cNvPr>
          <p:cNvSpPr>
            <a:spLocks noGrp="1"/>
          </p:cNvSpPr>
          <p:nvPr>
            <p:ph type="title"/>
          </p:nvPr>
        </p:nvSpPr>
        <p:spPr>
          <a:xfrm>
            <a:off x="431800" y="172371"/>
            <a:ext cx="11150600" cy="715962"/>
          </a:xfrm>
        </p:spPr>
        <p:txBody>
          <a:bodyPr vert="horz">
            <a:noAutofit/>
          </a:bodyPr>
          <a:lstStyle>
            <a:lvl1pPr algn="l">
              <a:defRPr sz="3200">
                <a:solidFill>
                  <a:schemeClr val="bg1"/>
                </a:solidFill>
              </a:defRPr>
            </a:lvl1pPr>
          </a:lstStyle>
          <a:p>
            <a:r>
              <a:rPr lang="fr-FR" dirty="0"/>
              <a:t>Click to </a:t>
            </a:r>
            <a:r>
              <a:rPr lang="fr-FR" dirty="0" err="1"/>
              <a:t>edit</a:t>
            </a:r>
            <a:r>
              <a:rPr lang="fr-FR" dirty="0"/>
              <a:t> Master </a:t>
            </a:r>
            <a:r>
              <a:rPr lang="fr-FR" dirty="0" err="1"/>
              <a:t>title</a:t>
            </a:r>
            <a:r>
              <a:rPr lang="fr-FR" dirty="0"/>
              <a:t> style</a:t>
            </a:r>
          </a:p>
        </p:txBody>
      </p:sp>
      <p:pic>
        <p:nvPicPr>
          <p:cNvPr id="14" name="Image 5">
            <a:extLst>
              <a:ext uri="{FF2B5EF4-FFF2-40B4-BE49-F238E27FC236}">
                <a16:creationId xmlns:a16="http://schemas.microsoft.com/office/drawing/2014/main" id="{0BA24CC7-28D0-485F-8ABD-43FFF962FAC5}"/>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417405" y="6088037"/>
            <a:ext cx="1164996" cy="785390"/>
          </a:xfrm>
          <a:prstGeom prst="rect">
            <a:avLst/>
          </a:prstGeom>
          <a:noFill/>
          <a:ln>
            <a:noFill/>
          </a:ln>
        </p:spPr>
      </p:pic>
      <p:pic>
        <p:nvPicPr>
          <p:cNvPr id="15" name="Image 14">
            <a:extLst>
              <a:ext uri="{FF2B5EF4-FFF2-40B4-BE49-F238E27FC236}">
                <a16:creationId xmlns:a16="http://schemas.microsoft.com/office/drawing/2014/main" id="{65249657-8A6B-470F-905A-06E3DCAD726D}"/>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36023" y="6248407"/>
            <a:ext cx="2055585" cy="473075"/>
          </a:xfrm>
          <a:prstGeom prst="rect">
            <a:avLst/>
          </a:prstGeom>
          <a:noFill/>
          <a:ln>
            <a:noFill/>
          </a:ln>
        </p:spPr>
      </p:pic>
    </p:spTree>
    <p:extLst>
      <p:ext uri="{BB962C8B-B14F-4D97-AF65-F5344CB8AC3E}">
        <p14:creationId xmlns:p14="http://schemas.microsoft.com/office/powerpoint/2010/main" val="4277115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13AE70-8105-CBCD-D908-45DBBB854B1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AFE826B-AAC4-6AD1-5205-FF37AE4CC5B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D0D2435-1147-9C7F-B6F4-9D11F0CB4CB1}"/>
              </a:ext>
            </a:extLst>
          </p:cNvPr>
          <p:cNvSpPr>
            <a:spLocks noGrp="1"/>
          </p:cNvSpPr>
          <p:nvPr>
            <p:ph type="dt" sz="half" idx="10"/>
          </p:nvPr>
        </p:nvSpPr>
        <p:spPr/>
        <p:txBody>
          <a:bodyPr/>
          <a:lstStyle/>
          <a:p>
            <a:fld id="{0A17A463-D1DD-764B-A2F5-483695F0740E}" type="datetimeFigureOut">
              <a:rPr lang="fr-FR" smtClean="0"/>
              <a:t>25/05/2024</a:t>
            </a:fld>
            <a:endParaRPr lang="fr-FR"/>
          </a:p>
        </p:txBody>
      </p:sp>
      <p:sp>
        <p:nvSpPr>
          <p:cNvPr id="5" name="Espace réservé du pied de page 4">
            <a:extLst>
              <a:ext uri="{FF2B5EF4-FFF2-40B4-BE49-F238E27FC236}">
                <a16:creationId xmlns:a16="http://schemas.microsoft.com/office/drawing/2014/main" id="{20F1F30F-ED46-B4A9-3373-3E3D0135EEE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64151F-D2C4-1E8F-F2DA-0E5D83A16D85}"/>
              </a:ext>
            </a:extLst>
          </p:cNvPr>
          <p:cNvSpPr>
            <a:spLocks noGrp="1"/>
          </p:cNvSpPr>
          <p:nvPr>
            <p:ph type="sldNum" sz="quarter" idx="12"/>
          </p:nvPr>
        </p:nvSpPr>
        <p:spPr/>
        <p:txBody>
          <a:bodyPr/>
          <a:lstStyle/>
          <a:p>
            <a:fld id="{9439E58D-7196-A740-B77F-8BCEA0A7E997}" type="slidenum">
              <a:rPr lang="fr-FR" smtClean="0"/>
              <a:t>‹N°›</a:t>
            </a:fld>
            <a:endParaRPr lang="fr-FR"/>
          </a:p>
        </p:txBody>
      </p:sp>
    </p:spTree>
    <p:extLst>
      <p:ext uri="{BB962C8B-B14F-4D97-AF65-F5344CB8AC3E}">
        <p14:creationId xmlns:p14="http://schemas.microsoft.com/office/powerpoint/2010/main" val="3048649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D040BA-E325-CF58-A2C2-97498E2D4A5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0E8C7FA-86CF-0F74-5530-5B98B0D7DE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AE60EC8-094B-C970-3A90-C8CD3BDDED85}"/>
              </a:ext>
            </a:extLst>
          </p:cNvPr>
          <p:cNvSpPr>
            <a:spLocks noGrp="1"/>
          </p:cNvSpPr>
          <p:nvPr>
            <p:ph type="dt" sz="half" idx="10"/>
          </p:nvPr>
        </p:nvSpPr>
        <p:spPr/>
        <p:txBody>
          <a:bodyPr/>
          <a:lstStyle/>
          <a:p>
            <a:fld id="{0A17A463-D1DD-764B-A2F5-483695F0740E}" type="datetimeFigureOut">
              <a:rPr lang="fr-FR" smtClean="0"/>
              <a:t>25/05/2024</a:t>
            </a:fld>
            <a:endParaRPr lang="fr-FR"/>
          </a:p>
        </p:txBody>
      </p:sp>
      <p:sp>
        <p:nvSpPr>
          <p:cNvPr id="5" name="Espace réservé du pied de page 4">
            <a:extLst>
              <a:ext uri="{FF2B5EF4-FFF2-40B4-BE49-F238E27FC236}">
                <a16:creationId xmlns:a16="http://schemas.microsoft.com/office/drawing/2014/main" id="{C02E3617-3A2A-8DFF-B5BC-4C543D7570D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BA6D1D2-1C65-AD8A-BBB5-88E6F455C1B9}"/>
              </a:ext>
            </a:extLst>
          </p:cNvPr>
          <p:cNvSpPr>
            <a:spLocks noGrp="1"/>
          </p:cNvSpPr>
          <p:nvPr>
            <p:ph type="sldNum" sz="quarter" idx="12"/>
          </p:nvPr>
        </p:nvSpPr>
        <p:spPr/>
        <p:txBody>
          <a:bodyPr/>
          <a:lstStyle/>
          <a:p>
            <a:fld id="{9439E58D-7196-A740-B77F-8BCEA0A7E997}" type="slidenum">
              <a:rPr lang="fr-FR" smtClean="0"/>
              <a:t>‹N°›</a:t>
            </a:fld>
            <a:endParaRPr lang="fr-FR"/>
          </a:p>
        </p:txBody>
      </p:sp>
    </p:spTree>
    <p:extLst>
      <p:ext uri="{BB962C8B-B14F-4D97-AF65-F5344CB8AC3E}">
        <p14:creationId xmlns:p14="http://schemas.microsoft.com/office/powerpoint/2010/main" val="9613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1C7F5-2862-6676-A400-4A42938FE61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60FE638-6BA0-255B-5FF2-5F752BDC8A8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88E0F63-E122-94FE-2271-480B658BC15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D0586DB-3B21-D8AD-F8D8-6E20B15164C0}"/>
              </a:ext>
            </a:extLst>
          </p:cNvPr>
          <p:cNvSpPr>
            <a:spLocks noGrp="1"/>
          </p:cNvSpPr>
          <p:nvPr>
            <p:ph type="dt" sz="half" idx="10"/>
          </p:nvPr>
        </p:nvSpPr>
        <p:spPr/>
        <p:txBody>
          <a:bodyPr/>
          <a:lstStyle/>
          <a:p>
            <a:fld id="{0A17A463-D1DD-764B-A2F5-483695F0740E}" type="datetimeFigureOut">
              <a:rPr lang="fr-FR" smtClean="0"/>
              <a:t>25/05/2024</a:t>
            </a:fld>
            <a:endParaRPr lang="fr-FR"/>
          </a:p>
        </p:txBody>
      </p:sp>
      <p:sp>
        <p:nvSpPr>
          <p:cNvPr id="6" name="Espace réservé du pied de page 5">
            <a:extLst>
              <a:ext uri="{FF2B5EF4-FFF2-40B4-BE49-F238E27FC236}">
                <a16:creationId xmlns:a16="http://schemas.microsoft.com/office/drawing/2014/main" id="{FE67EFBE-D211-1853-5C5B-2763FE04E02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7758A24-EB9F-947D-2794-5F2D47F39A36}"/>
              </a:ext>
            </a:extLst>
          </p:cNvPr>
          <p:cNvSpPr>
            <a:spLocks noGrp="1"/>
          </p:cNvSpPr>
          <p:nvPr>
            <p:ph type="sldNum" sz="quarter" idx="12"/>
          </p:nvPr>
        </p:nvSpPr>
        <p:spPr/>
        <p:txBody>
          <a:bodyPr/>
          <a:lstStyle/>
          <a:p>
            <a:fld id="{9439E58D-7196-A740-B77F-8BCEA0A7E997}" type="slidenum">
              <a:rPr lang="fr-FR" smtClean="0"/>
              <a:t>‹N°›</a:t>
            </a:fld>
            <a:endParaRPr lang="fr-FR"/>
          </a:p>
        </p:txBody>
      </p:sp>
    </p:spTree>
    <p:extLst>
      <p:ext uri="{BB962C8B-B14F-4D97-AF65-F5344CB8AC3E}">
        <p14:creationId xmlns:p14="http://schemas.microsoft.com/office/powerpoint/2010/main" val="64474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4365E1-5431-7892-03BA-3A7F34CADB0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3E76B1F-2CD8-B70C-B30C-9F1E30C272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CB17B92-D3AC-700C-F7F9-EC4B1F809AA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33CE0EA-EF0E-86EE-CA59-04052170FF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1ECCC23-6824-E9C1-2F50-9CFF4E58DA6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2B28AB1-D7D9-165E-9F8B-EA946B3C4F8F}"/>
              </a:ext>
            </a:extLst>
          </p:cNvPr>
          <p:cNvSpPr>
            <a:spLocks noGrp="1"/>
          </p:cNvSpPr>
          <p:nvPr>
            <p:ph type="dt" sz="half" idx="10"/>
          </p:nvPr>
        </p:nvSpPr>
        <p:spPr/>
        <p:txBody>
          <a:bodyPr/>
          <a:lstStyle/>
          <a:p>
            <a:fld id="{0A17A463-D1DD-764B-A2F5-483695F0740E}" type="datetimeFigureOut">
              <a:rPr lang="fr-FR" smtClean="0"/>
              <a:t>25/05/2024</a:t>
            </a:fld>
            <a:endParaRPr lang="fr-FR"/>
          </a:p>
        </p:txBody>
      </p:sp>
      <p:sp>
        <p:nvSpPr>
          <p:cNvPr id="8" name="Espace réservé du pied de page 7">
            <a:extLst>
              <a:ext uri="{FF2B5EF4-FFF2-40B4-BE49-F238E27FC236}">
                <a16:creationId xmlns:a16="http://schemas.microsoft.com/office/drawing/2014/main" id="{1A3C9DB6-30C4-90B2-16D3-38734CDBE65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3DAA389-A156-8D52-D83E-DBD4955C5D9F}"/>
              </a:ext>
            </a:extLst>
          </p:cNvPr>
          <p:cNvSpPr>
            <a:spLocks noGrp="1"/>
          </p:cNvSpPr>
          <p:nvPr>
            <p:ph type="sldNum" sz="quarter" idx="12"/>
          </p:nvPr>
        </p:nvSpPr>
        <p:spPr/>
        <p:txBody>
          <a:bodyPr/>
          <a:lstStyle/>
          <a:p>
            <a:fld id="{9439E58D-7196-A740-B77F-8BCEA0A7E997}" type="slidenum">
              <a:rPr lang="fr-FR" smtClean="0"/>
              <a:t>‹N°›</a:t>
            </a:fld>
            <a:endParaRPr lang="fr-FR"/>
          </a:p>
        </p:txBody>
      </p:sp>
    </p:spTree>
    <p:extLst>
      <p:ext uri="{BB962C8B-B14F-4D97-AF65-F5344CB8AC3E}">
        <p14:creationId xmlns:p14="http://schemas.microsoft.com/office/powerpoint/2010/main" val="915112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2A41F1-F59D-81D3-1596-D932C61E68F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B71BC5A-E72F-39CE-FED5-3469FC588F1C}"/>
              </a:ext>
            </a:extLst>
          </p:cNvPr>
          <p:cNvSpPr>
            <a:spLocks noGrp="1"/>
          </p:cNvSpPr>
          <p:nvPr>
            <p:ph type="dt" sz="half" idx="10"/>
          </p:nvPr>
        </p:nvSpPr>
        <p:spPr/>
        <p:txBody>
          <a:bodyPr/>
          <a:lstStyle/>
          <a:p>
            <a:fld id="{0A17A463-D1DD-764B-A2F5-483695F0740E}" type="datetimeFigureOut">
              <a:rPr lang="fr-FR" smtClean="0"/>
              <a:t>25/05/2024</a:t>
            </a:fld>
            <a:endParaRPr lang="fr-FR"/>
          </a:p>
        </p:txBody>
      </p:sp>
      <p:sp>
        <p:nvSpPr>
          <p:cNvPr id="4" name="Espace réservé du pied de page 3">
            <a:extLst>
              <a:ext uri="{FF2B5EF4-FFF2-40B4-BE49-F238E27FC236}">
                <a16:creationId xmlns:a16="http://schemas.microsoft.com/office/drawing/2014/main" id="{785E9EAB-0FE6-1E5B-0587-62877DA2354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CC8B6DC-4E8A-58A7-89E9-487C270007C3}"/>
              </a:ext>
            </a:extLst>
          </p:cNvPr>
          <p:cNvSpPr>
            <a:spLocks noGrp="1"/>
          </p:cNvSpPr>
          <p:nvPr>
            <p:ph type="sldNum" sz="quarter" idx="12"/>
          </p:nvPr>
        </p:nvSpPr>
        <p:spPr/>
        <p:txBody>
          <a:bodyPr/>
          <a:lstStyle/>
          <a:p>
            <a:fld id="{9439E58D-7196-A740-B77F-8BCEA0A7E997}" type="slidenum">
              <a:rPr lang="fr-FR" smtClean="0"/>
              <a:t>‹N°›</a:t>
            </a:fld>
            <a:endParaRPr lang="fr-FR"/>
          </a:p>
        </p:txBody>
      </p:sp>
    </p:spTree>
    <p:extLst>
      <p:ext uri="{BB962C8B-B14F-4D97-AF65-F5344CB8AC3E}">
        <p14:creationId xmlns:p14="http://schemas.microsoft.com/office/powerpoint/2010/main" val="129927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56A5740-97A9-4C01-394A-962671E3EA26}"/>
              </a:ext>
            </a:extLst>
          </p:cNvPr>
          <p:cNvSpPr>
            <a:spLocks noGrp="1"/>
          </p:cNvSpPr>
          <p:nvPr>
            <p:ph type="dt" sz="half" idx="10"/>
          </p:nvPr>
        </p:nvSpPr>
        <p:spPr/>
        <p:txBody>
          <a:bodyPr/>
          <a:lstStyle/>
          <a:p>
            <a:fld id="{0A17A463-D1DD-764B-A2F5-483695F0740E}" type="datetimeFigureOut">
              <a:rPr lang="fr-FR" smtClean="0"/>
              <a:t>25/05/2024</a:t>
            </a:fld>
            <a:endParaRPr lang="fr-FR"/>
          </a:p>
        </p:txBody>
      </p:sp>
      <p:sp>
        <p:nvSpPr>
          <p:cNvPr id="3" name="Espace réservé du pied de page 2">
            <a:extLst>
              <a:ext uri="{FF2B5EF4-FFF2-40B4-BE49-F238E27FC236}">
                <a16:creationId xmlns:a16="http://schemas.microsoft.com/office/drawing/2014/main" id="{C2CB4AE8-52D3-D435-DCFC-F2329DA2EA7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8A20332-88E3-8C5C-8737-D6723E93D07E}"/>
              </a:ext>
            </a:extLst>
          </p:cNvPr>
          <p:cNvSpPr>
            <a:spLocks noGrp="1"/>
          </p:cNvSpPr>
          <p:nvPr>
            <p:ph type="sldNum" sz="quarter" idx="12"/>
          </p:nvPr>
        </p:nvSpPr>
        <p:spPr/>
        <p:txBody>
          <a:bodyPr/>
          <a:lstStyle/>
          <a:p>
            <a:fld id="{9439E58D-7196-A740-B77F-8BCEA0A7E997}" type="slidenum">
              <a:rPr lang="fr-FR" smtClean="0"/>
              <a:t>‹N°›</a:t>
            </a:fld>
            <a:endParaRPr lang="fr-FR"/>
          </a:p>
        </p:txBody>
      </p:sp>
    </p:spTree>
    <p:extLst>
      <p:ext uri="{BB962C8B-B14F-4D97-AF65-F5344CB8AC3E}">
        <p14:creationId xmlns:p14="http://schemas.microsoft.com/office/powerpoint/2010/main" val="840222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1269D4-C07B-7376-CEC4-822998A4C02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DC0B0D1-A622-8DC2-1231-35B89F9BDA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7860306-809A-FC34-B7AA-9A6E13FBD2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1DB3752-BB96-7CF5-9603-1D615C888546}"/>
              </a:ext>
            </a:extLst>
          </p:cNvPr>
          <p:cNvSpPr>
            <a:spLocks noGrp="1"/>
          </p:cNvSpPr>
          <p:nvPr>
            <p:ph type="dt" sz="half" idx="10"/>
          </p:nvPr>
        </p:nvSpPr>
        <p:spPr/>
        <p:txBody>
          <a:bodyPr/>
          <a:lstStyle/>
          <a:p>
            <a:fld id="{0A17A463-D1DD-764B-A2F5-483695F0740E}" type="datetimeFigureOut">
              <a:rPr lang="fr-FR" smtClean="0"/>
              <a:t>25/05/2024</a:t>
            </a:fld>
            <a:endParaRPr lang="fr-FR"/>
          </a:p>
        </p:txBody>
      </p:sp>
      <p:sp>
        <p:nvSpPr>
          <p:cNvPr id="6" name="Espace réservé du pied de page 5">
            <a:extLst>
              <a:ext uri="{FF2B5EF4-FFF2-40B4-BE49-F238E27FC236}">
                <a16:creationId xmlns:a16="http://schemas.microsoft.com/office/drawing/2014/main" id="{7867E877-9F01-0E21-0E09-721AACC5A11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C8344E0-E5A6-CAD7-3E98-1EFE8B53355E}"/>
              </a:ext>
            </a:extLst>
          </p:cNvPr>
          <p:cNvSpPr>
            <a:spLocks noGrp="1"/>
          </p:cNvSpPr>
          <p:nvPr>
            <p:ph type="sldNum" sz="quarter" idx="12"/>
          </p:nvPr>
        </p:nvSpPr>
        <p:spPr/>
        <p:txBody>
          <a:bodyPr/>
          <a:lstStyle/>
          <a:p>
            <a:fld id="{9439E58D-7196-A740-B77F-8BCEA0A7E997}" type="slidenum">
              <a:rPr lang="fr-FR" smtClean="0"/>
              <a:t>‹N°›</a:t>
            </a:fld>
            <a:endParaRPr lang="fr-FR"/>
          </a:p>
        </p:txBody>
      </p:sp>
    </p:spTree>
    <p:extLst>
      <p:ext uri="{BB962C8B-B14F-4D97-AF65-F5344CB8AC3E}">
        <p14:creationId xmlns:p14="http://schemas.microsoft.com/office/powerpoint/2010/main" val="3813793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B3D0D1-61A9-DF13-CF84-7ABD1170D2D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FA7C05A-35D0-5332-0A71-5B5C3D1E7A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4665702-03AA-08F0-8B72-CED654F62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4E4B635-C9A9-1483-A695-842C92151889}"/>
              </a:ext>
            </a:extLst>
          </p:cNvPr>
          <p:cNvSpPr>
            <a:spLocks noGrp="1"/>
          </p:cNvSpPr>
          <p:nvPr>
            <p:ph type="dt" sz="half" idx="10"/>
          </p:nvPr>
        </p:nvSpPr>
        <p:spPr/>
        <p:txBody>
          <a:bodyPr/>
          <a:lstStyle/>
          <a:p>
            <a:fld id="{0A17A463-D1DD-764B-A2F5-483695F0740E}" type="datetimeFigureOut">
              <a:rPr lang="fr-FR" smtClean="0"/>
              <a:t>25/05/2024</a:t>
            </a:fld>
            <a:endParaRPr lang="fr-FR"/>
          </a:p>
        </p:txBody>
      </p:sp>
      <p:sp>
        <p:nvSpPr>
          <p:cNvPr id="6" name="Espace réservé du pied de page 5">
            <a:extLst>
              <a:ext uri="{FF2B5EF4-FFF2-40B4-BE49-F238E27FC236}">
                <a16:creationId xmlns:a16="http://schemas.microsoft.com/office/drawing/2014/main" id="{FCCD2A9A-D8C9-5B85-7F7C-C38D703A5F9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054E0F4-0283-8DEF-CBD2-731B8BFB780F}"/>
              </a:ext>
            </a:extLst>
          </p:cNvPr>
          <p:cNvSpPr>
            <a:spLocks noGrp="1"/>
          </p:cNvSpPr>
          <p:nvPr>
            <p:ph type="sldNum" sz="quarter" idx="12"/>
          </p:nvPr>
        </p:nvSpPr>
        <p:spPr/>
        <p:txBody>
          <a:bodyPr/>
          <a:lstStyle/>
          <a:p>
            <a:fld id="{9439E58D-7196-A740-B77F-8BCEA0A7E997}" type="slidenum">
              <a:rPr lang="fr-FR" smtClean="0"/>
              <a:t>‹N°›</a:t>
            </a:fld>
            <a:endParaRPr lang="fr-FR"/>
          </a:p>
        </p:txBody>
      </p:sp>
    </p:spTree>
    <p:extLst>
      <p:ext uri="{BB962C8B-B14F-4D97-AF65-F5344CB8AC3E}">
        <p14:creationId xmlns:p14="http://schemas.microsoft.com/office/powerpoint/2010/main" val="2532775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8B3474-1874-66F3-FD26-F214ABB635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A1058C0-0DEE-1235-6EFD-AE8AB1EE3C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D1E0137-C450-F029-853E-1352B9E64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7A463-D1DD-764B-A2F5-483695F0740E}" type="datetimeFigureOut">
              <a:rPr lang="fr-FR" smtClean="0"/>
              <a:t>25/05/2024</a:t>
            </a:fld>
            <a:endParaRPr lang="fr-FR"/>
          </a:p>
        </p:txBody>
      </p:sp>
      <p:sp>
        <p:nvSpPr>
          <p:cNvPr id="5" name="Espace réservé du pied de page 4">
            <a:extLst>
              <a:ext uri="{FF2B5EF4-FFF2-40B4-BE49-F238E27FC236}">
                <a16:creationId xmlns:a16="http://schemas.microsoft.com/office/drawing/2014/main" id="{119ECE44-3AF1-B3CC-625C-F5553E0F84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420C0BA-113E-10A3-6A9E-72CBDF9C97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9E58D-7196-A740-B77F-8BCEA0A7E997}" type="slidenum">
              <a:rPr lang="fr-FR" smtClean="0"/>
              <a:t>‹N°›</a:t>
            </a:fld>
            <a:endParaRPr lang="fr-FR"/>
          </a:p>
        </p:txBody>
      </p:sp>
    </p:spTree>
    <p:extLst>
      <p:ext uri="{BB962C8B-B14F-4D97-AF65-F5344CB8AC3E}">
        <p14:creationId xmlns:p14="http://schemas.microsoft.com/office/powerpoint/2010/main" val="858427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doi.org/10.1016/S2214-109X(20)30459-9"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ubmed.ncbi.nlm.nih.gov/21067372/" TargetMode="External"/><Relationship Id="rId2" Type="http://schemas.openxmlformats.org/officeDocument/2006/relationships/hyperlink" Target="https://pubmed.ncbi.nlm.nih.gov/31862245/"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A34CA2-5FA1-2441-A494-C873B7217470}"/>
              </a:ext>
            </a:extLst>
          </p:cNvPr>
          <p:cNvSpPr>
            <a:spLocks noGrp="1"/>
          </p:cNvSpPr>
          <p:nvPr>
            <p:ph type="ctrTitle"/>
          </p:nvPr>
        </p:nvSpPr>
        <p:spPr>
          <a:xfrm>
            <a:off x="1643974" y="2317740"/>
            <a:ext cx="9063206" cy="1715148"/>
          </a:xfrm>
          <a:solidFill>
            <a:schemeClr val="tx1"/>
          </a:solidFill>
        </p:spPr>
        <p:txBody>
          <a:bodyPr>
            <a:noAutofit/>
          </a:bodyPr>
          <a:lstStyle/>
          <a:p>
            <a:r>
              <a:rPr lang="fr-SN" sz="3200" b="1" dirty="0">
                <a:solidFill>
                  <a:schemeClr val="bg1"/>
                </a:solidFill>
              </a:rPr>
              <a:t>Cancers du col chez la femmes infectée par le VIH: Etat des lieux et challenges dans un contexte de pays à moyens limités</a:t>
            </a:r>
            <a:r>
              <a:rPr lang="fr-SN" sz="3200" dirty="0">
                <a:solidFill>
                  <a:schemeClr val="bg1"/>
                </a:solidFill>
              </a:rPr>
              <a:t> </a:t>
            </a:r>
            <a:br>
              <a:rPr lang="fr-FR" sz="3200" b="1" dirty="0">
                <a:solidFill>
                  <a:schemeClr val="bg1"/>
                </a:solidFill>
              </a:rPr>
            </a:br>
            <a:br>
              <a:rPr lang="fr-FR" sz="3200" b="1" dirty="0">
                <a:solidFill>
                  <a:schemeClr val="bg1"/>
                </a:solidFill>
              </a:rPr>
            </a:br>
            <a:endParaRPr lang="fr-FR" sz="3200" b="1" dirty="0">
              <a:solidFill>
                <a:schemeClr val="bg1"/>
              </a:solidFill>
            </a:endParaRPr>
          </a:p>
        </p:txBody>
      </p:sp>
      <p:sp>
        <p:nvSpPr>
          <p:cNvPr id="3" name="Sous-titre 2">
            <a:extLst>
              <a:ext uri="{FF2B5EF4-FFF2-40B4-BE49-F238E27FC236}">
                <a16:creationId xmlns:a16="http://schemas.microsoft.com/office/drawing/2014/main" id="{32ACA18D-7A95-5D49-BA3A-A9CADEF92E2C}"/>
              </a:ext>
            </a:extLst>
          </p:cNvPr>
          <p:cNvSpPr>
            <a:spLocks noGrp="1"/>
          </p:cNvSpPr>
          <p:nvPr>
            <p:ph type="subTitle" idx="1"/>
          </p:nvPr>
        </p:nvSpPr>
        <p:spPr>
          <a:xfrm>
            <a:off x="2954215" y="4242547"/>
            <a:ext cx="5225450" cy="1010494"/>
          </a:xfrm>
        </p:spPr>
        <p:txBody>
          <a:bodyPr>
            <a:normAutofit fontScale="92500"/>
          </a:bodyPr>
          <a:lstStyle/>
          <a:p>
            <a:r>
              <a:rPr lang="fr-FR" dirty="0">
                <a:latin typeface="Monotype Corsiva" panose="03010101010201010101" pitchFamily="66" charset="0"/>
                <a:cs typeface="Corsiva Hebrew" pitchFamily="2" charset="-79"/>
              </a:rPr>
              <a:t>           Dr </a:t>
            </a:r>
            <a:r>
              <a:rPr lang="fr-FR" dirty="0" err="1">
                <a:latin typeface="Monotype Corsiva" panose="03010101010201010101" pitchFamily="66" charset="0"/>
                <a:cs typeface="Corsiva Hebrew" pitchFamily="2" charset="-79"/>
              </a:rPr>
              <a:t>Kouro</a:t>
            </a:r>
            <a:r>
              <a:rPr lang="fr-FR" dirty="0">
                <a:latin typeface="Monotype Corsiva" panose="03010101010201010101" pitchFamily="66" charset="0"/>
                <a:cs typeface="Corsiva Hebrew" pitchFamily="2" charset="-79"/>
              </a:rPr>
              <a:t> BOUSSO</a:t>
            </a:r>
          </a:p>
          <a:p>
            <a:r>
              <a:rPr lang="fr-FR" dirty="0">
                <a:latin typeface="Monotype Corsiva" panose="03010101010201010101" pitchFamily="66" charset="0"/>
                <a:cs typeface="Corsiva Hebrew" pitchFamily="2" charset="-79"/>
              </a:rPr>
              <a:t>Division de Lutte contre le sida et les IST (MSAS)</a:t>
            </a:r>
          </a:p>
        </p:txBody>
      </p:sp>
      <p:sp>
        <p:nvSpPr>
          <p:cNvPr id="5" name="Sous-titre 2">
            <a:extLst>
              <a:ext uri="{FF2B5EF4-FFF2-40B4-BE49-F238E27FC236}">
                <a16:creationId xmlns:a16="http://schemas.microsoft.com/office/drawing/2014/main" id="{4A5181A0-60ED-2C49-B440-779A7AE6D366}"/>
              </a:ext>
            </a:extLst>
          </p:cNvPr>
          <p:cNvSpPr txBox="1">
            <a:spLocks/>
          </p:cNvSpPr>
          <p:nvPr/>
        </p:nvSpPr>
        <p:spPr>
          <a:xfrm>
            <a:off x="2157046" y="5651626"/>
            <a:ext cx="7630832" cy="1010494"/>
          </a:xfrm>
          <a:prstGeom prst="rect">
            <a:avLst/>
          </a:prstGeom>
          <a:solidFill>
            <a:schemeClr val="accent1"/>
          </a:solidFill>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500" i="1" dirty="0">
                <a:solidFill>
                  <a:schemeClr val="bg1"/>
                </a:solidFill>
                <a:latin typeface="Apple Chancery" panose="03020702040506060504" pitchFamily="66" charset="-79"/>
                <a:cs typeface="Apple Chancery" panose="03020702040506060504" pitchFamily="66" charset="-79"/>
              </a:rPr>
              <a:t>25 Mai 2024</a:t>
            </a:r>
          </a:p>
          <a:p>
            <a:r>
              <a:rPr lang="fr-FR" sz="1500" i="1" dirty="0">
                <a:solidFill>
                  <a:schemeClr val="bg1"/>
                </a:solidFill>
                <a:latin typeface="Apple Chancery" panose="03020702040506060504" pitchFamily="66" charset="-79"/>
                <a:cs typeface="Apple Chancery" panose="03020702040506060504" pitchFamily="66" charset="-79"/>
              </a:rPr>
              <a:t>Congrès  Société Sénégalaise de Colposcopie </a:t>
            </a:r>
          </a:p>
          <a:p>
            <a:r>
              <a:rPr lang="fr-FR" sz="1500" i="1" dirty="0" err="1">
                <a:solidFill>
                  <a:schemeClr val="bg1"/>
                </a:solidFill>
                <a:latin typeface="Apple Chancery" panose="03020702040506060504" pitchFamily="66" charset="-79"/>
                <a:cs typeface="Apple Chancery" panose="03020702040506060504" pitchFamily="66" charset="-79"/>
              </a:rPr>
              <a:t>Hotel</a:t>
            </a:r>
            <a:r>
              <a:rPr lang="fr-FR" sz="1500" i="1" dirty="0">
                <a:solidFill>
                  <a:schemeClr val="bg1"/>
                </a:solidFill>
                <a:latin typeface="Apple Chancery" panose="03020702040506060504" pitchFamily="66" charset="-79"/>
                <a:cs typeface="Apple Chancery" panose="03020702040506060504" pitchFamily="66" charset="-79"/>
              </a:rPr>
              <a:t> Azalai, Dakar</a:t>
            </a:r>
          </a:p>
          <a:p>
            <a:r>
              <a:rPr lang="fr-FR" sz="1500" i="1" dirty="0">
                <a:solidFill>
                  <a:schemeClr val="bg1"/>
                </a:solidFill>
                <a:latin typeface="Apple Chancery" panose="03020702040506060504" pitchFamily="66" charset="-79"/>
                <a:cs typeface="Apple Chancery" panose="03020702040506060504" pitchFamily="66" charset="-79"/>
              </a:rPr>
              <a:t>C</a:t>
            </a:r>
          </a:p>
        </p:txBody>
      </p:sp>
      <p:sp>
        <p:nvSpPr>
          <p:cNvPr id="12" name="Titre 1">
            <a:extLst>
              <a:ext uri="{FF2B5EF4-FFF2-40B4-BE49-F238E27FC236}">
                <a16:creationId xmlns:a16="http://schemas.microsoft.com/office/drawing/2014/main" id="{33E0803E-998F-1C4A-97FA-FA3A1E912D82}"/>
              </a:ext>
            </a:extLst>
          </p:cNvPr>
          <p:cNvSpPr txBox="1">
            <a:spLocks/>
          </p:cNvSpPr>
          <p:nvPr/>
        </p:nvSpPr>
        <p:spPr>
          <a:xfrm>
            <a:off x="1520133" y="2111143"/>
            <a:ext cx="9187047" cy="1818831"/>
          </a:xfrm>
          <a:prstGeom prst="rect">
            <a:avLst/>
          </a:prstGeom>
          <a:solidFill>
            <a:schemeClr val="tx1"/>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SN" sz="3200" b="1" dirty="0">
              <a:solidFill>
                <a:schemeClr val="bg1"/>
              </a:solidFill>
            </a:endParaRPr>
          </a:p>
          <a:p>
            <a:endParaRPr lang="fr-SN" sz="3200" b="1" dirty="0">
              <a:solidFill>
                <a:schemeClr val="bg1"/>
              </a:solidFill>
            </a:endParaRPr>
          </a:p>
          <a:p>
            <a:endParaRPr lang="fr-SN" sz="3200" b="1" dirty="0">
              <a:solidFill>
                <a:schemeClr val="bg1"/>
              </a:solidFill>
            </a:endParaRPr>
          </a:p>
          <a:p>
            <a:r>
              <a:rPr lang="fr-SN" sz="3200" b="1" dirty="0">
                <a:solidFill>
                  <a:schemeClr val="bg1"/>
                </a:solidFill>
              </a:rPr>
              <a:t>Papillomavirus humain et cancers chez les femmes infectées par le VIH: Etat des lieux et challenges</a:t>
            </a:r>
            <a:br>
              <a:rPr lang="fr-FR" sz="3200" b="1" dirty="0">
                <a:solidFill>
                  <a:schemeClr val="bg1"/>
                </a:solidFill>
              </a:rPr>
            </a:br>
            <a:br>
              <a:rPr lang="fr-FR" sz="3200" b="1" dirty="0">
                <a:solidFill>
                  <a:schemeClr val="bg1"/>
                </a:solidFill>
              </a:rPr>
            </a:br>
            <a:endParaRPr lang="fr-FR" sz="3200" b="1" dirty="0">
              <a:solidFill>
                <a:schemeClr val="bg1"/>
              </a:solidFill>
            </a:endParaRPr>
          </a:p>
        </p:txBody>
      </p:sp>
      <p:pic>
        <p:nvPicPr>
          <p:cNvPr id="14" name="Image 13">
            <a:extLst>
              <a:ext uri="{FF2B5EF4-FFF2-40B4-BE49-F238E27FC236}">
                <a16:creationId xmlns:a16="http://schemas.microsoft.com/office/drawing/2014/main" id="{B318904B-80B3-3740-8655-C4DECDB0F875}"/>
              </a:ext>
            </a:extLst>
          </p:cNvPr>
          <p:cNvPicPr>
            <a:picLocks noChangeAspect="1"/>
          </p:cNvPicPr>
          <p:nvPr/>
        </p:nvPicPr>
        <p:blipFill>
          <a:blip r:embed="rId3"/>
          <a:stretch>
            <a:fillRect/>
          </a:stretch>
        </p:blipFill>
        <p:spPr>
          <a:xfrm>
            <a:off x="9900897" y="5333886"/>
            <a:ext cx="2345478" cy="1471333"/>
          </a:xfrm>
          <a:prstGeom prst="rect">
            <a:avLst/>
          </a:prstGeom>
        </p:spPr>
      </p:pic>
      <p:pic>
        <p:nvPicPr>
          <p:cNvPr id="19" name="Picture 5">
            <a:extLst>
              <a:ext uri="{FF2B5EF4-FFF2-40B4-BE49-F238E27FC236}">
                <a16:creationId xmlns:a16="http://schemas.microsoft.com/office/drawing/2014/main" id="{403021C9-AF95-8D45-ACB5-26E978C1E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55" y="5430042"/>
            <a:ext cx="1453662" cy="1453662"/>
          </a:xfrm>
          <a:prstGeom prst="rect">
            <a:avLst/>
          </a:prstGeom>
        </p:spPr>
      </p:pic>
      <p:pic>
        <p:nvPicPr>
          <p:cNvPr id="20" name="Image 19">
            <a:extLst>
              <a:ext uri="{FF2B5EF4-FFF2-40B4-BE49-F238E27FC236}">
                <a16:creationId xmlns:a16="http://schemas.microsoft.com/office/drawing/2014/main" id="{29D49438-CBF9-744B-9A7D-ADB2E3F8B0DA}"/>
              </a:ext>
            </a:extLst>
          </p:cNvPr>
          <p:cNvPicPr>
            <a:picLocks noChangeAspect="1"/>
          </p:cNvPicPr>
          <p:nvPr/>
        </p:nvPicPr>
        <p:blipFill>
          <a:blip r:embed="rId5"/>
          <a:stretch>
            <a:fillRect/>
          </a:stretch>
        </p:blipFill>
        <p:spPr>
          <a:xfrm>
            <a:off x="4114800" y="-28017"/>
            <a:ext cx="3130062" cy="1491997"/>
          </a:xfrm>
          <a:prstGeom prst="rect">
            <a:avLst/>
          </a:prstGeom>
        </p:spPr>
      </p:pic>
      <p:pic>
        <p:nvPicPr>
          <p:cNvPr id="4" name="Image 3">
            <a:extLst>
              <a:ext uri="{FF2B5EF4-FFF2-40B4-BE49-F238E27FC236}">
                <a16:creationId xmlns:a16="http://schemas.microsoft.com/office/drawing/2014/main" id="{528456A0-5127-CAD1-9FDD-6743F8D02DE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5555" y="0"/>
            <a:ext cx="2901255" cy="707231"/>
          </a:xfrm>
          <a:prstGeom prst="rect">
            <a:avLst/>
          </a:prstGeom>
          <a:noFill/>
          <a:ln>
            <a:noFill/>
          </a:ln>
        </p:spPr>
      </p:pic>
      <p:pic>
        <p:nvPicPr>
          <p:cNvPr id="6" name="Image 5">
            <a:extLst>
              <a:ext uri="{FF2B5EF4-FFF2-40B4-BE49-F238E27FC236}">
                <a16:creationId xmlns:a16="http://schemas.microsoft.com/office/drawing/2014/main" id="{FE1FC9E9-12E2-E3CC-A36F-1C98FD5B6DA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21358" y="0"/>
            <a:ext cx="1221581" cy="1098050"/>
          </a:xfrm>
          <a:prstGeom prst="rect">
            <a:avLst/>
          </a:prstGeom>
          <a:noFill/>
          <a:ln>
            <a:noFill/>
          </a:ln>
        </p:spPr>
      </p:pic>
    </p:spTree>
    <p:extLst>
      <p:ext uri="{BB962C8B-B14F-4D97-AF65-F5344CB8AC3E}">
        <p14:creationId xmlns:p14="http://schemas.microsoft.com/office/powerpoint/2010/main" val="3980450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a:extLst>
              <a:ext uri="{FF2B5EF4-FFF2-40B4-BE49-F238E27FC236}">
                <a16:creationId xmlns:a16="http://schemas.microsoft.com/office/drawing/2014/main" id="{6BB230AC-B089-A68E-9812-112CB8672684}"/>
              </a:ext>
            </a:extLst>
          </p:cNvPr>
          <p:cNvSpPr>
            <a:spLocks noGrp="1"/>
          </p:cNvSpPr>
          <p:nvPr>
            <p:ph type="title"/>
          </p:nvPr>
        </p:nvSpPr>
        <p:spPr>
          <a:xfrm>
            <a:off x="0" y="80960"/>
            <a:ext cx="12192000" cy="719509"/>
          </a:xfrm>
          <a:solidFill>
            <a:schemeClr val="tx1"/>
          </a:solidFill>
        </p:spPr>
        <p:txBody>
          <a:bodyPr>
            <a:normAutofit/>
          </a:bodyPr>
          <a:lstStyle/>
          <a:p>
            <a:pPr algn="ctr" eaLnBrk="1" hangingPunct="1"/>
            <a:r>
              <a:rPr lang="en-AU" altLang="fr-FR" b="1" dirty="0">
                <a:solidFill>
                  <a:schemeClr val="bg1"/>
                </a:solidFill>
                <a:latin typeface="Calibri" panose="020F0502020204030204" pitchFamily="34" charset="0"/>
                <a:cs typeface="Calibri" panose="020F0502020204030204" pitchFamily="34" charset="0"/>
              </a:rPr>
              <a:t>VIH et </a:t>
            </a:r>
            <a:r>
              <a:rPr lang="en-AU" altLang="fr-FR" b="1" dirty="0" err="1">
                <a:solidFill>
                  <a:schemeClr val="bg1"/>
                </a:solidFill>
                <a:latin typeface="Calibri" panose="020F0502020204030204" pitchFamily="34" charset="0"/>
                <a:cs typeface="Calibri" panose="020F0502020204030204" pitchFamily="34" charset="0"/>
              </a:rPr>
              <a:t>vieillissement</a:t>
            </a:r>
            <a:r>
              <a:rPr lang="en-AU" altLang="fr-FR" b="1" dirty="0">
                <a:solidFill>
                  <a:schemeClr val="bg1"/>
                </a:solidFill>
                <a:latin typeface="Calibri" panose="020F0502020204030204" pitchFamily="34" charset="0"/>
                <a:cs typeface="Calibri" panose="020F0502020204030204" pitchFamily="34" charset="0"/>
              </a:rPr>
              <a:t> </a:t>
            </a:r>
            <a:r>
              <a:rPr lang="en-AU" altLang="fr-FR" b="1" dirty="0" err="1">
                <a:solidFill>
                  <a:schemeClr val="bg1"/>
                </a:solidFill>
                <a:latin typeface="Calibri" panose="020F0502020204030204" pitchFamily="34" charset="0"/>
                <a:cs typeface="Calibri" panose="020F0502020204030204" pitchFamily="34" charset="0"/>
              </a:rPr>
              <a:t>en</a:t>
            </a:r>
            <a:r>
              <a:rPr lang="en-AU" altLang="fr-FR" b="1" dirty="0">
                <a:solidFill>
                  <a:schemeClr val="bg1"/>
                </a:solidFill>
                <a:latin typeface="Calibri" panose="020F0502020204030204" pitchFamily="34" charset="0"/>
                <a:cs typeface="Calibri" panose="020F0502020204030204" pitchFamily="34" charset="0"/>
              </a:rPr>
              <a:t> Afrique</a:t>
            </a:r>
          </a:p>
        </p:txBody>
      </p:sp>
      <p:pic>
        <p:nvPicPr>
          <p:cNvPr id="86018" name="Picture 3">
            <a:extLst>
              <a:ext uri="{FF2B5EF4-FFF2-40B4-BE49-F238E27FC236}">
                <a16:creationId xmlns:a16="http://schemas.microsoft.com/office/drawing/2014/main" id="{6E2C4C75-0C95-DE8A-2F18-FC90F5059A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 y="890721"/>
            <a:ext cx="11454722" cy="5106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19" name="TextBox 2">
            <a:extLst>
              <a:ext uri="{FF2B5EF4-FFF2-40B4-BE49-F238E27FC236}">
                <a16:creationId xmlns:a16="http://schemas.microsoft.com/office/drawing/2014/main" id="{DCAC7E3B-3A16-30B4-9F89-BF098C93DF38}"/>
              </a:ext>
            </a:extLst>
          </p:cNvPr>
          <p:cNvSpPr txBox="1">
            <a:spLocks noChangeArrowheads="1"/>
          </p:cNvSpPr>
          <p:nvPr/>
        </p:nvSpPr>
        <p:spPr bwMode="auto">
          <a:xfrm>
            <a:off x="7356476" y="6469064"/>
            <a:ext cx="3249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Narrow" panose="020B0604020202020204" pitchFamily="34" charset="0"/>
                <a:ea typeface="MS PGothic" panose="020B0600070205080204" pitchFamily="34" charset="-128"/>
              </a:defRPr>
            </a:lvl1pPr>
            <a:lvl2pPr marL="742950" indent="-285750">
              <a:defRPr sz="2400">
                <a:solidFill>
                  <a:schemeClr val="tx1"/>
                </a:solidFill>
                <a:latin typeface="Arial Narrow" panose="020B0604020202020204" pitchFamily="34" charset="0"/>
                <a:ea typeface="MS PGothic" panose="020B0600070205080204" pitchFamily="34" charset="-128"/>
              </a:defRPr>
            </a:lvl2pPr>
            <a:lvl3pPr marL="1143000" indent="-228600">
              <a:defRPr sz="2400">
                <a:solidFill>
                  <a:schemeClr val="tx1"/>
                </a:solidFill>
                <a:latin typeface="Arial Narrow" panose="020B0604020202020204" pitchFamily="34" charset="0"/>
                <a:ea typeface="MS PGothic" panose="020B0600070205080204" pitchFamily="34" charset="-128"/>
              </a:defRPr>
            </a:lvl3pPr>
            <a:lvl4pPr marL="1600200" indent="-228600">
              <a:defRPr sz="2400">
                <a:solidFill>
                  <a:schemeClr val="tx1"/>
                </a:solidFill>
                <a:latin typeface="Arial Narrow" panose="020B0604020202020204" pitchFamily="34" charset="0"/>
                <a:ea typeface="MS PGothic" panose="020B0600070205080204" pitchFamily="34" charset="-128"/>
              </a:defRPr>
            </a:lvl4pPr>
            <a:lvl5pPr marL="2057400" indent="-228600">
              <a:defRPr sz="2400">
                <a:solidFill>
                  <a:schemeClr val="tx1"/>
                </a:solidFill>
                <a:latin typeface="Arial Narrow"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r>
              <a:rPr lang="en-AU" altLang="fr-FR" sz="1400">
                <a:latin typeface="Helvetica" pitchFamily="2" charset="0"/>
                <a:cs typeface="Arial" panose="020B0604020202020204" pitchFamily="34" charset="0"/>
              </a:rPr>
              <a:t>Mills et al., N Engl J Med 2012; 366:14</a:t>
            </a:r>
          </a:p>
        </p:txBody>
      </p:sp>
      <p:sp>
        <p:nvSpPr>
          <p:cNvPr id="86020" name="TextBox 3">
            <a:extLst>
              <a:ext uri="{FF2B5EF4-FFF2-40B4-BE49-F238E27FC236}">
                <a16:creationId xmlns:a16="http://schemas.microsoft.com/office/drawing/2014/main" id="{B0180961-D5B9-F3C1-5F1B-4B5DDBE2B12B}"/>
              </a:ext>
            </a:extLst>
          </p:cNvPr>
          <p:cNvSpPr txBox="1">
            <a:spLocks noChangeArrowheads="1"/>
          </p:cNvSpPr>
          <p:nvPr/>
        </p:nvSpPr>
        <p:spPr bwMode="auto">
          <a:xfrm>
            <a:off x="499623" y="5997406"/>
            <a:ext cx="10404574" cy="47165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Narrow" panose="020B0604020202020204" pitchFamily="34" charset="0"/>
                <a:ea typeface="MS PGothic" panose="020B0600070205080204" pitchFamily="34" charset="-128"/>
              </a:defRPr>
            </a:lvl1pPr>
            <a:lvl2pPr marL="742950" indent="-285750">
              <a:defRPr sz="2400">
                <a:solidFill>
                  <a:schemeClr val="tx1"/>
                </a:solidFill>
                <a:latin typeface="Arial Narrow" panose="020B0604020202020204" pitchFamily="34" charset="0"/>
                <a:ea typeface="MS PGothic" panose="020B0600070205080204" pitchFamily="34" charset="-128"/>
              </a:defRPr>
            </a:lvl2pPr>
            <a:lvl3pPr marL="1143000" indent="-228600">
              <a:defRPr sz="2400">
                <a:solidFill>
                  <a:schemeClr val="tx1"/>
                </a:solidFill>
                <a:latin typeface="Arial Narrow" panose="020B0604020202020204" pitchFamily="34" charset="0"/>
                <a:ea typeface="MS PGothic" panose="020B0600070205080204" pitchFamily="34" charset="-128"/>
              </a:defRPr>
            </a:lvl3pPr>
            <a:lvl4pPr marL="1600200" indent="-228600">
              <a:defRPr sz="2400">
                <a:solidFill>
                  <a:schemeClr val="tx1"/>
                </a:solidFill>
                <a:latin typeface="Arial Narrow" panose="020B0604020202020204" pitchFamily="34" charset="0"/>
                <a:ea typeface="MS PGothic" panose="020B0600070205080204" pitchFamily="34" charset="-128"/>
              </a:defRPr>
            </a:lvl4pPr>
            <a:lvl5pPr marL="2057400" indent="-228600">
              <a:defRPr sz="2400">
                <a:solidFill>
                  <a:schemeClr val="tx1"/>
                </a:solidFill>
                <a:latin typeface="Arial Narrow"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algn="ctr" eaLnBrk="1" hangingPunct="1"/>
            <a:r>
              <a:rPr lang="en-AU" altLang="fr-FR" dirty="0" err="1">
                <a:solidFill>
                  <a:schemeClr val="bg1"/>
                </a:solidFill>
                <a:latin typeface="Helvetica" pitchFamily="2" charset="0"/>
                <a:cs typeface="Arial" panose="020B0604020202020204" pitchFamily="34" charset="0"/>
              </a:rPr>
              <a:t>En</a:t>
            </a:r>
            <a:r>
              <a:rPr lang="en-AU" altLang="fr-FR" dirty="0">
                <a:solidFill>
                  <a:schemeClr val="bg1"/>
                </a:solidFill>
                <a:latin typeface="Helvetica" pitchFamily="2" charset="0"/>
                <a:cs typeface="Arial" panose="020B0604020202020204" pitchFamily="34" charset="0"/>
              </a:rPr>
              <a:t> 2040, 9 millions de </a:t>
            </a:r>
            <a:r>
              <a:rPr lang="en-AU" altLang="fr-FR" dirty="0" err="1">
                <a:solidFill>
                  <a:schemeClr val="bg1"/>
                </a:solidFill>
                <a:latin typeface="Helvetica" pitchFamily="2" charset="0"/>
                <a:cs typeface="Arial" panose="020B0604020202020204" pitchFamily="34" charset="0"/>
              </a:rPr>
              <a:t>personnes</a:t>
            </a:r>
            <a:r>
              <a:rPr lang="en-AU" altLang="fr-FR" dirty="0">
                <a:solidFill>
                  <a:schemeClr val="bg1"/>
                </a:solidFill>
                <a:latin typeface="Helvetica" pitchFamily="2" charset="0"/>
                <a:cs typeface="Arial" panose="020B0604020202020204" pitchFamily="34" charset="0"/>
              </a:rPr>
              <a:t> de plus de 50 </a:t>
            </a:r>
            <a:r>
              <a:rPr lang="en-AU" altLang="fr-FR" dirty="0" err="1">
                <a:solidFill>
                  <a:schemeClr val="bg1"/>
                </a:solidFill>
                <a:latin typeface="Helvetica" pitchFamily="2" charset="0"/>
                <a:cs typeface="Arial" panose="020B0604020202020204" pitchFamily="34" charset="0"/>
              </a:rPr>
              <a:t>ans</a:t>
            </a:r>
            <a:r>
              <a:rPr lang="en-AU" altLang="fr-FR" dirty="0">
                <a:solidFill>
                  <a:schemeClr val="bg1"/>
                </a:solidFill>
                <a:latin typeface="Helvetica" pitchFamily="2" charset="0"/>
                <a:cs typeface="Arial" panose="020B0604020202020204" pitchFamily="34" charset="0"/>
              </a:rPr>
              <a:t> vivant avec le VIH</a:t>
            </a:r>
          </a:p>
        </p:txBody>
      </p:sp>
    </p:spTree>
    <p:extLst>
      <p:ext uri="{BB962C8B-B14F-4D97-AF65-F5344CB8AC3E}">
        <p14:creationId xmlns:p14="http://schemas.microsoft.com/office/powerpoint/2010/main" val="175848841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3">
            <a:extLst>
              <a:ext uri="{FF2B5EF4-FFF2-40B4-BE49-F238E27FC236}">
                <a16:creationId xmlns:a16="http://schemas.microsoft.com/office/drawing/2014/main" id="{2B0FCBB3-3A91-CDB2-414E-C63864B92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5686" y="991020"/>
            <a:ext cx="2160549" cy="1669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2" name="Picture 4">
            <a:extLst>
              <a:ext uri="{FF2B5EF4-FFF2-40B4-BE49-F238E27FC236}">
                <a16:creationId xmlns:a16="http://schemas.microsoft.com/office/drawing/2014/main" id="{E5A9AC49-1103-E0F1-FED9-1D0F33A35A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1095" y="4452462"/>
            <a:ext cx="1038225"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5" descr="cerveau">
            <a:extLst>
              <a:ext uri="{FF2B5EF4-FFF2-40B4-BE49-F238E27FC236}">
                <a16:creationId xmlns:a16="http://schemas.microsoft.com/office/drawing/2014/main" id="{05E7FCDE-B562-4BB1-3192-B683C62E7F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5787" y="4452462"/>
            <a:ext cx="17526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Rectangle 8">
            <a:extLst>
              <a:ext uri="{FF2B5EF4-FFF2-40B4-BE49-F238E27FC236}">
                <a16:creationId xmlns:a16="http://schemas.microsoft.com/office/drawing/2014/main" id="{80517EF6-5D82-B26C-6BEB-1299B683D563}"/>
              </a:ext>
            </a:extLst>
          </p:cNvPr>
          <p:cNvSpPr>
            <a:spLocks noGrp="1" noChangeArrowheads="1"/>
          </p:cNvSpPr>
          <p:nvPr>
            <p:ph type="title"/>
          </p:nvPr>
        </p:nvSpPr>
        <p:spPr>
          <a:xfrm>
            <a:off x="25765" y="0"/>
            <a:ext cx="11688439" cy="868362"/>
          </a:xfrm>
          <a:solidFill>
            <a:schemeClr val="tx1"/>
          </a:solidFill>
        </p:spPr>
        <p:txBody>
          <a:bodyPr/>
          <a:lstStyle/>
          <a:p>
            <a:pPr algn="ctr" eaLnBrk="1" hangingPunct="1"/>
            <a:r>
              <a:rPr lang="fr-FR" altLang="fr-FR" sz="3800" b="1">
                <a:solidFill>
                  <a:srgbClr val="FFFFFF"/>
                </a:solidFill>
                <a:latin typeface="Calibri" panose="020F0502020204030204" pitchFamily="34" charset="0"/>
                <a:cs typeface="Calibri" panose="020F0502020204030204" pitchFamily="34" charset="0"/>
              </a:rPr>
              <a:t>HAART: Vieillissement prématuré</a:t>
            </a:r>
            <a:endParaRPr lang="fr-FR" altLang="fr-FR" sz="2600" b="1">
              <a:solidFill>
                <a:srgbClr val="FFFFFF"/>
              </a:solidFill>
              <a:latin typeface="Calibri" panose="020F0502020204030204" pitchFamily="34" charset="0"/>
              <a:cs typeface="Calibri" panose="020F0502020204030204" pitchFamily="34" charset="0"/>
            </a:endParaRPr>
          </a:p>
        </p:txBody>
      </p:sp>
      <p:grpSp>
        <p:nvGrpSpPr>
          <p:cNvPr id="87045" name="Group 15">
            <a:extLst>
              <a:ext uri="{FF2B5EF4-FFF2-40B4-BE49-F238E27FC236}">
                <a16:creationId xmlns:a16="http://schemas.microsoft.com/office/drawing/2014/main" id="{E7A28741-4FDF-D688-FE2D-7BC93242283E}"/>
              </a:ext>
            </a:extLst>
          </p:cNvPr>
          <p:cNvGrpSpPr>
            <a:grpSpLocks/>
          </p:cNvGrpSpPr>
          <p:nvPr/>
        </p:nvGrpSpPr>
        <p:grpSpPr bwMode="auto">
          <a:xfrm>
            <a:off x="6813556" y="901684"/>
            <a:ext cx="2027237" cy="2155734"/>
            <a:chOff x="4491" y="633"/>
            <a:chExt cx="1177" cy="1233"/>
          </a:xfrm>
        </p:grpSpPr>
        <p:sp>
          <p:nvSpPr>
            <p:cNvPr id="87049" name="Rectangle 14">
              <a:extLst>
                <a:ext uri="{FF2B5EF4-FFF2-40B4-BE49-F238E27FC236}">
                  <a16:creationId xmlns:a16="http://schemas.microsoft.com/office/drawing/2014/main" id="{66331DDF-B3E8-7436-AFDD-D4CE8EBF9631}"/>
                </a:ext>
              </a:extLst>
            </p:cNvPr>
            <p:cNvSpPr>
              <a:spLocks noChangeArrowheads="1"/>
            </p:cNvSpPr>
            <p:nvPr/>
          </p:nvSpPr>
          <p:spPr bwMode="auto">
            <a:xfrm>
              <a:off x="4492" y="671"/>
              <a:ext cx="1176" cy="1169"/>
            </a:xfrm>
            <a:prstGeom prst="rect">
              <a:avLst/>
            </a:prstGeom>
            <a:solidFill>
              <a:srgbClr val="ECECF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Narrow" panose="020B0604020202020204" pitchFamily="34" charset="0"/>
                  <a:ea typeface="MS PGothic" panose="020B0600070205080204" pitchFamily="34" charset="-128"/>
                </a:defRPr>
              </a:lvl1pPr>
              <a:lvl2pPr marL="742950" indent="-285750">
                <a:defRPr sz="2400">
                  <a:solidFill>
                    <a:schemeClr val="tx1"/>
                  </a:solidFill>
                  <a:latin typeface="Arial Narrow" panose="020B0604020202020204" pitchFamily="34" charset="0"/>
                  <a:ea typeface="MS PGothic" panose="020B0600070205080204" pitchFamily="34" charset="-128"/>
                </a:defRPr>
              </a:lvl2pPr>
              <a:lvl3pPr marL="1143000" indent="-228600">
                <a:defRPr sz="2400">
                  <a:solidFill>
                    <a:schemeClr val="tx1"/>
                  </a:solidFill>
                  <a:latin typeface="Arial Narrow" panose="020B0604020202020204" pitchFamily="34" charset="0"/>
                  <a:ea typeface="MS PGothic" panose="020B0600070205080204" pitchFamily="34" charset="-128"/>
                </a:defRPr>
              </a:lvl3pPr>
              <a:lvl4pPr marL="1600200" indent="-228600">
                <a:defRPr sz="2400">
                  <a:solidFill>
                    <a:schemeClr val="tx1"/>
                  </a:solidFill>
                  <a:latin typeface="Arial Narrow" panose="020B0604020202020204" pitchFamily="34" charset="0"/>
                  <a:ea typeface="MS PGothic" panose="020B0600070205080204" pitchFamily="34" charset="-128"/>
                </a:defRPr>
              </a:lvl4pPr>
              <a:lvl5pPr marL="2057400" indent="-228600">
                <a:defRPr sz="2400">
                  <a:solidFill>
                    <a:schemeClr val="tx1"/>
                  </a:solidFill>
                  <a:latin typeface="Arial Narrow"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endParaRPr lang="fr-FR" altLang="fr-FR" sz="1800">
                <a:latin typeface="Corbel" panose="020B0503020204020204" pitchFamily="34" charset="0"/>
              </a:endParaRPr>
            </a:p>
          </p:txBody>
        </p:sp>
        <p:pic>
          <p:nvPicPr>
            <p:cNvPr id="87050" name="Picture 9" descr="Rein3">
              <a:extLst>
                <a:ext uri="{FF2B5EF4-FFF2-40B4-BE49-F238E27FC236}">
                  <a16:creationId xmlns:a16="http://schemas.microsoft.com/office/drawing/2014/main" id="{BB770EC9-F02B-82AF-4663-0BA03EFB84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1" y="633"/>
              <a:ext cx="1059" cy="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7046" name="Picture 11">
            <a:extLst>
              <a:ext uri="{FF2B5EF4-FFF2-40B4-BE49-F238E27FC236}">
                <a16:creationId xmlns:a16="http://schemas.microsoft.com/office/drawing/2014/main" id="{C9F1817D-FF95-AABC-8853-3F1CEB5047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3651" y="987871"/>
            <a:ext cx="3029311" cy="198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87047" name="Picture 13" descr="R03-389_10">
            <a:extLst>
              <a:ext uri="{FF2B5EF4-FFF2-40B4-BE49-F238E27FC236}">
                <a16:creationId xmlns:a16="http://schemas.microsoft.com/office/drawing/2014/main" id="{362AB786-0703-CD38-0499-32A895AB648F}"/>
              </a:ext>
            </a:extLst>
          </p:cNvPr>
          <p:cNvPicPr>
            <a:picLocks noChangeAspect="1" noChangeArrowheads="1"/>
          </p:cNvPicPr>
          <p:nvPr/>
        </p:nvPicPr>
        <p:blipFill>
          <a:blip r:embed="rId8">
            <a:lum bright="6000" contrast="12000"/>
            <a:extLst>
              <a:ext uri="{28A0092B-C50C-407E-A947-70E740481C1C}">
                <a14:useLocalDpi xmlns:a14="http://schemas.microsoft.com/office/drawing/2010/main" val="0"/>
              </a:ext>
            </a:extLst>
          </a:blip>
          <a:srcRect/>
          <a:stretch>
            <a:fillRect/>
          </a:stretch>
        </p:blipFill>
        <p:spPr bwMode="auto">
          <a:xfrm>
            <a:off x="9824854" y="4918075"/>
            <a:ext cx="217011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8" name="Picture 16" descr="heart3-784876">
            <a:extLst>
              <a:ext uri="{FF2B5EF4-FFF2-40B4-BE49-F238E27FC236}">
                <a16:creationId xmlns:a16="http://schemas.microsoft.com/office/drawing/2014/main" id="{62E507B0-3155-FA49-92B1-4297FE35E2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65" y="901684"/>
            <a:ext cx="2027237"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descr="1-8">
            <a:extLst>
              <a:ext uri="{FF2B5EF4-FFF2-40B4-BE49-F238E27FC236}">
                <a16:creationId xmlns:a16="http://schemas.microsoft.com/office/drawing/2014/main" id="{785CC06F-3C10-8E19-FC6E-D634CD117020}"/>
              </a:ext>
            </a:extLst>
          </p:cNvPr>
          <p:cNvSpPr>
            <a:spLocks noGrp="1" noChangeAspect="1" noChangeArrowheads="1"/>
          </p:cNvSpPr>
          <p:nvPr isPhoto="1"/>
        </p:nvSpPr>
        <p:spPr bwMode="gray">
          <a:xfrm>
            <a:off x="245907" y="3783285"/>
            <a:ext cx="3337552" cy="2838286"/>
          </a:xfrm>
          <a:prstGeom prst="rect">
            <a:avLst/>
          </a:prstGeom>
          <a:blipFill dpi="0" rotWithShape="1">
            <a:blip r:embed="rId10"/>
            <a:srcRect/>
            <a:stretch>
              <a:fillRect b="-28518"/>
            </a:stretch>
          </a:blip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Tree>
    <p:extLst>
      <p:ext uri="{BB962C8B-B14F-4D97-AF65-F5344CB8AC3E}">
        <p14:creationId xmlns:p14="http://schemas.microsoft.com/office/powerpoint/2010/main" val="350654002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8282"/>
            <a:ext cx="11924270" cy="830997"/>
          </a:xfrm>
          <a:prstGeom prst="rect">
            <a:avLst/>
          </a:prstGeom>
          <a:noFill/>
        </p:spPr>
        <p:txBody>
          <a:bodyPr wrap="square" rtlCol="0">
            <a:spAutoFit/>
          </a:bodyPr>
          <a:lstStyle/>
          <a:p>
            <a:pPr algn="ctr"/>
            <a:r>
              <a:rPr lang="en-US" altLang="en-US" sz="2400" b="1" dirty="0">
                <a:solidFill>
                  <a:srgbClr val="002060"/>
                </a:solidFill>
                <a:latin typeface="Times New Roman" panose="02020603050405020304" pitchFamily="18" charset="0"/>
                <a:cs typeface="Times New Roman" panose="02020603050405020304" pitchFamily="18" charset="0"/>
              </a:rPr>
              <a:t>Chronic Inflammation and Increased Risk for Comorbidities </a:t>
            </a:r>
            <a:br>
              <a:rPr lang="en-US" altLang="en-US" sz="2400" b="1" dirty="0">
                <a:solidFill>
                  <a:srgbClr val="002060"/>
                </a:solidFill>
                <a:latin typeface="Times New Roman" panose="02020603050405020304" pitchFamily="18" charset="0"/>
                <a:cs typeface="Times New Roman" panose="02020603050405020304" pitchFamily="18" charset="0"/>
              </a:rPr>
            </a:br>
            <a:r>
              <a:rPr lang="en-US" altLang="en-US" sz="2400" b="1" dirty="0">
                <a:solidFill>
                  <a:srgbClr val="002060"/>
                </a:solidFill>
                <a:latin typeface="Times New Roman" panose="02020603050405020304" pitchFamily="18" charset="0"/>
                <a:cs typeface="Times New Roman" panose="02020603050405020304" pitchFamily="18" charset="0"/>
              </a:rPr>
              <a:t>in HIV-Positive Persons</a:t>
            </a:r>
            <a:endParaRPr lang="en-US" sz="2400" dirty="0">
              <a:solidFill>
                <a:srgbClr val="000000"/>
              </a:solidFill>
              <a:latin typeface="Calibri" panose="020F0502020204030204" pitchFamily="34" charset="0"/>
            </a:endParaRPr>
          </a:p>
        </p:txBody>
      </p:sp>
      <p:sp>
        <p:nvSpPr>
          <p:cNvPr id="6" name="Text Box 6"/>
          <p:cNvSpPr txBox="1">
            <a:spLocks noChangeArrowheads="1"/>
          </p:cNvSpPr>
          <p:nvPr/>
        </p:nvSpPr>
        <p:spPr bwMode="auto">
          <a:xfrm>
            <a:off x="1746359" y="5938407"/>
            <a:ext cx="8064392" cy="256545"/>
          </a:xfrm>
          <a:prstGeom prst="rect">
            <a:avLst/>
          </a:prstGeom>
          <a:noFill/>
          <a:ln>
            <a:noFill/>
          </a:ln>
        </p:spPr>
        <p:txBody>
          <a:bodyPr wrap="square"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sv-SE" sz="1067" dirty="0">
                <a:solidFill>
                  <a:prstClr val="black"/>
                </a:solidFill>
              </a:rPr>
              <a:t>Deeks SG. Annu Rev Med. 2011;62:141-155; </a:t>
            </a:r>
            <a:r>
              <a:rPr lang="en-US" sz="1067" dirty="0" err="1"/>
              <a:t>Deeks</a:t>
            </a:r>
            <a:r>
              <a:rPr lang="en-US" sz="1067" dirty="0"/>
              <a:t> SG et al. Lancet 2013; 382:1525-33</a:t>
            </a:r>
            <a:endParaRPr lang="en-US" sz="1067" dirty="0">
              <a:solidFill>
                <a:prstClr val="black"/>
              </a:solidFill>
            </a:endParaRPr>
          </a:p>
        </p:txBody>
      </p:sp>
      <p:pic>
        <p:nvPicPr>
          <p:cNvPr id="8" name="Picture 7"/>
          <p:cNvPicPr>
            <a:picLocks noChangeAspect="1"/>
          </p:cNvPicPr>
          <p:nvPr/>
        </p:nvPicPr>
        <p:blipFill>
          <a:blip r:embed="rId3"/>
          <a:stretch>
            <a:fillRect/>
          </a:stretch>
        </p:blipFill>
        <p:spPr>
          <a:xfrm>
            <a:off x="525293" y="1064881"/>
            <a:ext cx="11199335" cy="4873526"/>
          </a:xfrm>
          <a:prstGeom prst="rect">
            <a:avLst/>
          </a:prstGeom>
        </p:spPr>
      </p:pic>
    </p:spTree>
    <p:extLst>
      <p:ext uri="{BB962C8B-B14F-4D97-AF65-F5344CB8AC3E}">
        <p14:creationId xmlns:p14="http://schemas.microsoft.com/office/powerpoint/2010/main" val="20853966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BBB3FF-4A10-A6EE-1571-06B92ADAF7EC}"/>
              </a:ext>
            </a:extLst>
          </p:cNvPr>
          <p:cNvSpPr>
            <a:spLocks noGrp="1"/>
          </p:cNvSpPr>
          <p:nvPr>
            <p:ph type="title"/>
          </p:nvPr>
        </p:nvSpPr>
        <p:spPr>
          <a:xfrm>
            <a:off x="0" y="0"/>
            <a:ext cx="12192000" cy="1099751"/>
          </a:xfrm>
          <a:solidFill>
            <a:schemeClr val="tx1"/>
          </a:solidFill>
        </p:spPr>
        <p:txBody>
          <a:bodyPr/>
          <a:lstStyle/>
          <a:p>
            <a:pPr algn="ctr"/>
            <a:r>
              <a:rPr lang="fr-FR" b="1" dirty="0">
                <a:solidFill>
                  <a:schemeClr val="bg1"/>
                </a:solidFill>
                <a:latin typeface="Calibri" panose="020F0502020204030204" pitchFamily="34" charset="0"/>
                <a:cs typeface="Calibri" panose="020F0502020204030204" pitchFamily="34" charset="0"/>
              </a:rPr>
              <a:t>Comorbidités et âge</a:t>
            </a:r>
          </a:p>
        </p:txBody>
      </p:sp>
      <p:sp>
        <p:nvSpPr>
          <p:cNvPr id="3" name="Espace réservé du pied de page 2">
            <a:extLst>
              <a:ext uri="{FF2B5EF4-FFF2-40B4-BE49-F238E27FC236}">
                <a16:creationId xmlns:a16="http://schemas.microsoft.com/office/drawing/2014/main" id="{03900137-C03A-C905-7AE1-6118203CD4FD}"/>
              </a:ext>
            </a:extLst>
          </p:cNvPr>
          <p:cNvSpPr>
            <a:spLocks noGrp="1"/>
          </p:cNvSpPr>
          <p:nvPr>
            <p:ph type="ftr" sz="quarter" idx="11"/>
          </p:nvPr>
        </p:nvSpPr>
        <p:spPr/>
        <p:txBody>
          <a:bodyPr/>
          <a:lstStyle/>
          <a:p>
            <a:pPr>
              <a:defRPr/>
            </a:pPr>
            <a:endParaRPr lang="fr-FR"/>
          </a:p>
        </p:txBody>
      </p:sp>
      <p:sp>
        <p:nvSpPr>
          <p:cNvPr id="4" name="Espace réservé du numéro de diapositive 3">
            <a:extLst>
              <a:ext uri="{FF2B5EF4-FFF2-40B4-BE49-F238E27FC236}">
                <a16:creationId xmlns:a16="http://schemas.microsoft.com/office/drawing/2014/main" id="{10415DF0-7E95-0A97-03A8-78472EAE9D64}"/>
              </a:ext>
            </a:extLst>
          </p:cNvPr>
          <p:cNvSpPr>
            <a:spLocks noGrp="1"/>
          </p:cNvSpPr>
          <p:nvPr>
            <p:ph type="sldNum" sz="quarter" idx="12"/>
          </p:nvPr>
        </p:nvSpPr>
        <p:spPr/>
        <p:txBody>
          <a:bodyPr/>
          <a:lstStyle/>
          <a:p>
            <a:fld id="{7E741516-1967-DD41-B82A-35852B7176D7}" type="slidenum">
              <a:rPr lang="fr-FR" altLang="fr-FR" smtClean="0"/>
              <a:pPr/>
              <a:t>13</a:t>
            </a:fld>
            <a:endParaRPr lang="fr-FR" altLang="fr-FR"/>
          </a:p>
        </p:txBody>
      </p:sp>
      <p:pic>
        <p:nvPicPr>
          <p:cNvPr id="5" name="Image 4">
            <a:extLst>
              <a:ext uri="{FF2B5EF4-FFF2-40B4-BE49-F238E27FC236}">
                <a16:creationId xmlns:a16="http://schemas.microsoft.com/office/drawing/2014/main" id="{70754DDD-76DF-CAFD-A9BA-A019DA06401E}"/>
              </a:ext>
            </a:extLst>
          </p:cNvPr>
          <p:cNvPicPr>
            <a:picLocks noChangeAspect="1"/>
          </p:cNvPicPr>
          <p:nvPr/>
        </p:nvPicPr>
        <p:blipFill>
          <a:blip r:embed="rId2"/>
          <a:stretch>
            <a:fillRect/>
          </a:stretch>
        </p:blipFill>
        <p:spPr>
          <a:xfrm>
            <a:off x="2360141" y="1010792"/>
            <a:ext cx="8993659" cy="5886151"/>
          </a:xfrm>
          <a:prstGeom prst="rect">
            <a:avLst/>
          </a:prstGeom>
        </p:spPr>
      </p:pic>
    </p:spTree>
    <p:extLst>
      <p:ext uri="{BB962C8B-B14F-4D97-AF65-F5344CB8AC3E}">
        <p14:creationId xmlns:p14="http://schemas.microsoft.com/office/powerpoint/2010/main" val="2659957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6F874FB-D910-2347-94E1-8DD57597FA10}"/>
              </a:ext>
            </a:extLst>
          </p:cNvPr>
          <p:cNvPicPr>
            <a:picLocks noChangeAspect="1"/>
          </p:cNvPicPr>
          <p:nvPr/>
        </p:nvPicPr>
        <p:blipFill>
          <a:blip r:embed="rId2"/>
          <a:stretch>
            <a:fillRect/>
          </a:stretch>
        </p:blipFill>
        <p:spPr>
          <a:xfrm>
            <a:off x="1737360" y="1033"/>
            <a:ext cx="8804112" cy="6952047"/>
          </a:xfrm>
          <a:prstGeom prst="rect">
            <a:avLst/>
          </a:prstGeom>
        </p:spPr>
      </p:pic>
      <p:sp>
        <p:nvSpPr>
          <p:cNvPr id="5" name="ZoneTexte 4">
            <a:extLst>
              <a:ext uri="{FF2B5EF4-FFF2-40B4-BE49-F238E27FC236}">
                <a16:creationId xmlns:a16="http://schemas.microsoft.com/office/drawing/2014/main" id="{23DB38BC-4394-513B-D6CE-ADF35AFF6701}"/>
              </a:ext>
            </a:extLst>
          </p:cNvPr>
          <p:cNvSpPr txBox="1"/>
          <p:nvPr/>
        </p:nvSpPr>
        <p:spPr>
          <a:xfrm>
            <a:off x="7566660" y="1668780"/>
            <a:ext cx="2974812" cy="1600200"/>
          </a:xfrm>
          <a:prstGeom prst="rect">
            <a:avLst/>
          </a:prstGeom>
          <a:noFill/>
          <a:ln w="95250" cmpd="sng">
            <a:solidFill>
              <a:schemeClr val="accent1"/>
            </a:solidFill>
          </a:ln>
        </p:spPr>
        <p:txBody>
          <a:bodyPr wrap="square" rtlCol="0">
            <a:spAutoFit/>
          </a:bodyPr>
          <a:lstStyle/>
          <a:p>
            <a:endParaRPr lang="fr-FR" dirty="0"/>
          </a:p>
        </p:txBody>
      </p:sp>
      <p:sp>
        <p:nvSpPr>
          <p:cNvPr id="6" name="ZoneTexte 5">
            <a:extLst>
              <a:ext uri="{FF2B5EF4-FFF2-40B4-BE49-F238E27FC236}">
                <a16:creationId xmlns:a16="http://schemas.microsoft.com/office/drawing/2014/main" id="{3A1694AF-D95D-E85E-4CF1-9CE4C52309C2}"/>
              </a:ext>
            </a:extLst>
          </p:cNvPr>
          <p:cNvSpPr txBox="1"/>
          <p:nvPr/>
        </p:nvSpPr>
        <p:spPr>
          <a:xfrm>
            <a:off x="1943100" y="3032760"/>
            <a:ext cx="2974812" cy="1600200"/>
          </a:xfrm>
          <a:prstGeom prst="rect">
            <a:avLst/>
          </a:prstGeom>
          <a:noFill/>
          <a:ln w="95250" cmpd="sng">
            <a:solidFill>
              <a:schemeClr val="accent1"/>
            </a:solidFill>
          </a:ln>
        </p:spPr>
        <p:txBody>
          <a:bodyPr wrap="square" rtlCol="0">
            <a:spAutoFit/>
          </a:bodyPr>
          <a:lstStyle/>
          <a:p>
            <a:endParaRPr lang="fr-FR" dirty="0"/>
          </a:p>
        </p:txBody>
      </p:sp>
      <p:sp>
        <p:nvSpPr>
          <p:cNvPr id="7" name="ZoneTexte 6">
            <a:extLst>
              <a:ext uri="{FF2B5EF4-FFF2-40B4-BE49-F238E27FC236}">
                <a16:creationId xmlns:a16="http://schemas.microsoft.com/office/drawing/2014/main" id="{A719F6F9-251F-91CA-ED77-0D12A6CE0B3D}"/>
              </a:ext>
            </a:extLst>
          </p:cNvPr>
          <p:cNvSpPr txBox="1"/>
          <p:nvPr/>
        </p:nvSpPr>
        <p:spPr>
          <a:xfrm>
            <a:off x="7566660" y="3296512"/>
            <a:ext cx="2974812" cy="1600200"/>
          </a:xfrm>
          <a:prstGeom prst="rect">
            <a:avLst/>
          </a:prstGeom>
          <a:noFill/>
          <a:ln w="95250" cmpd="sng">
            <a:solidFill>
              <a:srgbClr val="FF0000"/>
            </a:solidFill>
          </a:ln>
        </p:spPr>
        <p:txBody>
          <a:bodyPr wrap="square" rtlCol="0">
            <a:spAutoFit/>
          </a:bodyPr>
          <a:lstStyle/>
          <a:p>
            <a:endParaRPr lang="fr-FR" dirty="0"/>
          </a:p>
        </p:txBody>
      </p:sp>
    </p:spTree>
    <p:extLst>
      <p:ext uri="{BB962C8B-B14F-4D97-AF65-F5344CB8AC3E}">
        <p14:creationId xmlns:p14="http://schemas.microsoft.com/office/powerpoint/2010/main" val="201392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621C48-11CF-8C6E-2563-1518C7718F3F}"/>
              </a:ext>
            </a:extLst>
          </p:cNvPr>
          <p:cNvSpPr>
            <a:spLocks noGrp="1"/>
          </p:cNvSpPr>
          <p:nvPr>
            <p:ph type="title"/>
          </p:nvPr>
        </p:nvSpPr>
        <p:spPr>
          <a:xfrm>
            <a:off x="0" y="1"/>
            <a:ext cx="12192000" cy="1016000"/>
          </a:xfrm>
          <a:solidFill>
            <a:schemeClr val="tx1"/>
          </a:solidFill>
        </p:spPr>
        <p:txBody>
          <a:bodyPr>
            <a:normAutofit/>
          </a:bodyPr>
          <a:lstStyle/>
          <a:p>
            <a:pPr algn="ctr"/>
            <a:r>
              <a:rPr lang="fr-FR" b="1" dirty="0">
                <a:solidFill>
                  <a:schemeClr val="bg1"/>
                </a:solidFill>
                <a:latin typeface="Calibri" panose="020F0502020204030204" pitchFamily="34" charset="0"/>
                <a:cs typeface="Calibri" panose="020F0502020204030204" pitchFamily="34" charset="0"/>
              </a:rPr>
              <a:t>Le HPV</a:t>
            </a:r>
          </a:p>
        </p:txBody>
      </p:sp>
      <p:sp>
        <p:nvSpPr>
          <p:cNvPr id="3" name="Espace réservé du contenu 2">
            <a:extLst>
              <a:ext uri="{FF2B5EF4-FFF2-40B4-BE49-F238E27FC236}">
                <a16:creationId xmlns:a16="http://schemas.microsoft.com/office/drawing/2014/main" id="{694472C5-00FD-FD93-E186-05CFA2592AFA}"/>
              </a:ext>
            </a:extLst>
          </p:cNvPr>
          <p:cNvSpPr>
            <a:spLocks noGrp="1"/>
          </p:cNvSpPr>
          <p:nvPr>
            <p:ph idx="1"/>
          </p:nvPr>
        </p:nvSpPr>
        <p:spPr>
          <a:xfrm>
            <a:off x="87549" y="897652"/>
            <a:ext cx="11994204" cy="5696188"/>
          </a:xfrm>
        </p:spPr>
        <p:txBody>
          <a:bodyPr>
            <a:noAutofit/>
          </a:bodyPr>
          <a:lstStyle/>
          <a:p>
            <a:pPr algn="just" fontAlgn="base">
              <a:lnSpc>
                <a:spcPct val="150000"/>
              </a:lnSpc>
            </a:pPr>
            <a:r>
              <a:rPr lang="fr-SN" sz="2000" b="0" i="0" dirty="0">
                <a:solidFill>
                  <a:srgbClr val="404040"/>
                </a:solidFill>
                <a:effectLst/>
              </a:rPr>
              <a:t>HPV (Human Papillomavirus) ou VPH (virus du papillome humain): virus à ADN de la famille des </a:t>
            </a:r>
            <a:r>
              <a:rPr lang="fr-SN" sz="2000" b="0" i="0" dirty="0" err="1">
                <a:solidFill>
                  <a:srgbClr val="404040"/>
                </a:solidFill>
                <a:effectLst/>
              </a:rPr>
              <a:t>Papillomaviridae</a:t>
            </a:r>
            <a:r>
              <a:rPr lang="fr-SN" sz="2000" b="0" i="0" dirty="0">
                <a:solidFill>
                  <a:srgbClr val="404040"/>
                </a:solidFill>
                <a:effectLst/>
              </a:rPr>
              <a:t>. </a:t>
            </a:r>
          </a:p>
          <a:p>
            <a:pPr algn="just" fontAlgn="base">
              <a:lnSpc>
                <a:spcPct val="150000"/>
              </a:lnSpc>
            </a:pPr>
            <a:r>
              <a:rPr lang="fr-SN" sz="2000" b="0" i="0" dirty="0">
                <a:solidFill>
                  <a:srgbClr val="404040"/>
                </a:solidFill>
                <a:effectLst/>
              </a:rPr>
              <a:t>Il en existe plus de 200 types, classés en fonction de leur tropisme et de leur pouvoir pathogène </a:t>
            </a:r>
          </a:p>
          <a:p>
            <a:pPr lvl="1" algn="just" fontAlgn="base">
              <a:lnSpc>
                <a:spcPct val="150000"/>
              </a:lnSpc>
            </a:pPr>
            <a:r>
              <a:rPr lang="fr-SN" sz="2000" b="0" i="0" dirty="0">
                <a:solidFill>
                  <a:srgbClr val="404040"/>
                </a:solidFill>
                <a:effectLst/>
              </a:rPr>
              <a:t>Tropisme cutané : cellules épithéliales de la peau. tumeurs bénignes comme les verrues plantaires mais aussi favoriser certaines tumeurs malignes tel que le carcinome spinocellulaire (= cancer de la peau).</a:t>
            </a:r>
          </a:p>
          <a:p>
            <a:pPr lvl="1" algn="just" fontAlgn="base">
              <a:lnSpc>
                <a:spcPct val="150000"/>
              </a:lnSpc>
            </a:pPr>
            <a:r>
              <a:rPr lang="fr-SN" sz="2000" b="0" i="0" dirty="0">
                <a:solidFill>
                  <a:srgbClr val="404040"/>
                </a:solidFill>
                <a:effectLst/>
              </a:rPr>
              <a:t>Tropisme muqueux : cellules épithéliales des muqueuses génitales et orales. On les sépare en deux sous-groupes :</a:t>
            </a:r>
          </a:p>
          <a:p>
            <a:pPr marL="1200150" lvl="2" indent="-285750" algn="just" fontAlgn="base">
              <a:lnSpc>
                <a:spcPct val="150000"/>
              </a:lnSpc>
            </a:pPr>
            <a:r>
              <a:rPr lang="fr-SN" b="0" i="0" dirty="0">
                <a:solidFill>
                  <a:srgbClr val="404040"/>
                </a:solidFill>
                <a:effectLst/>
              </a:rPr>
              <a:t>Les HPV à bas risque cancérogène: tumeurs bénignes ou condylomes (= verrues génitales). </a:t>
            </a:r>
          </a:p>
          <a:p>
            <a:pPr marL="1200150" lvl="2" indent="-285750" algn="just" fontAlgn="base">
              <a:lnSpc>
                <a:spcPct val="150000"/>
              </a:lnSpc>
            </a:pPr>
            <a:r>
              <a:rPr lang="fr-SN" b="0" i="0" dirty="0">
                <a:solidFill>
                  <a:srgbClr val="404040"/>
                </a:solidFill>
                <a:effectLst/>
              </a:rPr>
              <a:t>Les HPV à haut risque cancérogène qu’on appelle aussi oncogènes</a:t>
            </a:r>
            <a:endParaRPr lang="fr-FR" dirty="0"/>
          </a:p>
        </p:txBody>
      </p:sp>
      <p:sp>
        <p:nvSpPr>
          <p:cNvPr id="4" name="ZoneTexte 3">
            <a:extLst>
              <a:ext uri="{FF2B5EF4-FFF2-40B4-BE49-F238E27FC236}">
                <a16:creationId xmlns:a16="http://schemas.microsoft.com/office/drawing/2014/main" id="{D31DE443-7566-0B8C-C56A-851AB64206A3}"/>
              </a:ext>
            </a:extLst>
          </p:cNvPr>
          <p:cNvSpPr txBox="1"/>
          <p:nvPr/>
        </p:nvSpPr>
        <p:spPr>
          <a:xfrm>
            <a:off x="782320" y="264160"/>
            <a:ext cx="184731" cy="369332"/>
          </a:xfrm>
          <a:prstGeom prst="rect">
            <a:avLst/>
          </a:prstGeom>
          <a:noFill/>
        </p:spPr>
        <p:txBody>
          <a:bodyPr wrap="none" rtlCol="0">
            <a:spAutoFit/>
          </a:bodyPr>
          <a:lstStyle/>
          <a:p>
            <a:endParaRPr lang="fr-FR" dirty="0"/>
          </a:p>
        </p:txBody>
      </p:sp>
      <p:sp>
        <p:nvSpPr>
          <p:cNvPr id="6" name="ZoneTexte 5">
            <a:extLst>
              <a:ext uri="{FF2B5EF4-FFF2-40B4-BE49-F238E27FC236}">
                <a16:creationId xmlns:a16="http://schemas.microsoft.com/office/drawing/2014/main" id="{D141419C-BA1A-4FE8-8E2A-7438E6731847}"/>
              </a:ext>
            </a:extLst>
          </p:cNvPr>
          <p:cNvSpPr txBox="1"/>
          <p:nvPr/>
        </p:nvSpPr>
        <p:spPr>
          <a:xfrm>
            <a:off x="1285927" y="5772661"/>
            <a:ext cx="10484147" cy="553998"/>
          </a:xfrm>
          <a:prstGeom prst="rect">
            <a:avLst/>
          </a:prstGeom>
          <a:noFill/>
        </p:spPr>
        <p:txBody>
          <a:bodyPr wrap="square">
            <a:spAutoFit/>
          </a:bodyPr>
          <a:lstStyle/>
          <a:p>
            <a:pPr algn="l">
              <a:buFont typeface="+mj-lt"/>
              <a:buAutoNum type="arabicPeriod"/>
            </a:pPr>
            <a:r>
              <a:rPr lang="fr-SN" sz="1000" b="0" i="0" dirty="0">
                <a:solidFill>
                  <a:srgbClr val="3C4245"/>
                </a:solidFill>
                <a:effectLst/>
                <a:latin typeface="Noto Sans" panose="020B0502040504020204" pitchFamily="34" charset="0"/>
              </a:rPr>
              <a:t>Stelze, </a:t>
            </a:r>
            <a:r>
              <a:rPr lang="fr-SN" sz="1000" b="0" i="0" dirty="0" err="1">
                <a:solidFill>
                  <a:srgbClr val="3C4245"/>
                </a:solidFill>
                <a:effectLst/>
                <a:latin typeface="Noto Sans" panose="020B0502040504020204" pitchFamily="34" charset="0"/>
              </a:rPr>
              <a:t>Dominik</a:t>
            </a:r>
            <a:r>
              <a:rPr lang="fr-SN" sz="1000" b="0" i="0" dirty="0">
                <a:solidFill>
                  <a:srgbClr val="3C4245"/>
                </a:solidFill>
                <a:effectLst/>
                <a:latin typeface="Noto Sans" panose="020B0502040504020204" pitchFamily="34" charset="0"/>
              </a:rPr>
              <a:t> et al. </a:t>
            </a:r>
            <a:r>
              <a:rPr lang="fr-SN" sz="1000" b="0" i="0" dirty="0" err="1">
                <a:solidFill>
                  <a:srgbClr val="3C4245"/>
                </a:solidFill>
                <a:effectLst/>
                <a:latin typeface="Noto Sans" panose="020B0502040504020204" pitchFamily="34" charset="0"/>
              </a:rPr>
              <a:t>Estimates</a:t>
            </a:r>
            <a:r>
              <a:rPr lang="fr-SN" sz="1000" b="0" i="0" dirty="0">
                <a:solidFill>
                  <a:srgbClr val="3C4245"/>
                </a:solidFill>
                <a:effectLst/>
                <a:latin typeface="Noto Sans" panose="020B0502040504020204" pitchFamily="34" charset="0"/>
              </a:rPr>
              <a:t> of the global </a:t>
            </a:r>
            <a:r>
              <a:rPr lang="fr-SN" sz="1000" b="0" i="0" dirty="0" err="1">
                <a:solidFill>
                  <a:srgbClr val="3C4245"/>
                </a:solidFill>
                <a:effectLst/>
                <a:latin typeface="Noto Sans" panose="020B0502040504020204" pitchFamily="34" charset="0"/>
              </a:rPr>
              <a:t>burden</a:t>
            </a:r>
            <a:r>
              <a:rPr lang="fr-SN" sz="1000" b="0" i="0" dirty="0">
                <a:solidFill>
                  <a:srgbClr val="3C4245"/>
                </a:solidFill>
                <a:effectLst/>
                <a:latin typeface="Noto Sans" panose="020B0502040504020204" pitchFamily="34" charset="0"/>
              </a:rPr>
              <a:t> of cervical cancer </a:t>
            </a:r>
            <a:r>
              <a:rPr lang="fr-SN" sz="1000" b="0" i="0" dirty="0" err="1">
                <a:solidFill>
                  <a:srgbClr val="3C4245"/>
                </a:solidFill>
                <a:effectLst/>
                <a:latin typeface="Noto Sans" panose="020B0502040504020204" pitchFamily="34" charset="0"/>
              </a:rPr>
              <a:t>associated</a:t>
            </a:r>
            <a:r>
              <a:rPr lang="fr-SN" sz="1000" b="0" i="0" dirty="0">
                <a:solidFill>
                  <a:srgbClr val="3C4245"/>
                </a:solidFill>
                <a:effectLst/>
                <a:latin typeface="Noto Sans" panose="020B0502040504020204" pitchFamily="34" charset="0"/>
              </a:rPr>
              <a:t> </a:t>
            </a:r>
            <a:r>
              <a:rPr lang="fr-SN" sz="1000" b="0" i="0" dirty="0" err="1">
                <a:solidFill>
                  <a:srgbClr val="3C4245"/>
                </a:solidFill>
                <a:effectLst/>
                <a:latin typeface="Noto Sans" panose="020B0502040504020204" pitchFamily="34" charset="0"/>
              </a:rPr>
              <a:t>with</a:t>
            </a:r>
            <a:r>
              <a:rPr lang="fr-SN" sz="1000" b="0" i="0" dirty="0">
                <a:solidFill>
                  <a:srgbClr val="3C4245"/>
                </a:solidFill>
                <a:effectLst/>
                <a:latin typeface="Noto Sans" panose="020B0502040504020204" pitchFamily="34" charset="0"/>
              </a:rPr>
              <a:t> HIV. </a:t>
            </a:r>
            <a:r>
              <a:rPr lang="fr-SN" sz="1000" b="0" i="1" dirty="0">
                <a:solidFill>
                  <a:srgbClr val="3C4245"/>
                </a:solidFill>
                <a:effectLst/>
                <a:latin typeface="Noto Sans" panose="020B0502040504020204" pitchFamily="34" charset="0"/>
              </a:rPr>
              <a:t>The Lancet. </a:t>
            </a:r>
            <a:r>
              <a:rPr lang="fr-SN" sz="1000" b="0" i="0" dirty="0">
                <a:solidFill>
                  <a:srgbClr val="3C4245"/>
                </a:solidFill>
                <a:effectLst/>
                <a:latin typeface="Noto Sans" panose="020B0502040504020204" pitchFamily="34" charset="0"/>
              </a:rPr>
              <a:t>2020. </a:t>
            </a:r>
            <a:r>
              <a:rPr lang="fr-SN" sz="1000" b="0" i="0" u="none" strike="noStrike" dirty="0">
                <a:solidFill>
                  <a:srgbClr val="3C4245"/>
                </a:solidFill>
                <a:effectLst/>
                <a:latin typeface="Noto Sans" panose="020B0502040504020204" pitchFamily="34" charset="0"/>
                <a:hlinkClick r:id="rId2"/>
              </a:rPr>
              <a:t>https://doi.org/10.1016/S2214-109X(20)30459-9</a:t>
            </a:r>
            <a:endParaRPr lang="fr-SN" sz="1000" b="0" i="0" dirty="0">
              <a:solidFill>
                <a:srgbClr val="3C4245"/>
              </a:solidFill>
              <a:effectLst/>
              <a:latin typeface="Noto Sans" panose="020B0502040504020204" pitchFamily="34" charset="0"/>
            </a:endParaRPr>
          </a:p>
          <a:p>
            <a:pPr algn="l">
              <a:buFont typeface="+mj-lt"/>
              <a:buAutoNum type="arabicPeriod"/>
            </a:pPr>
            <a:r>
              <a:rPr lang="fr-SN" sz="1000" b="0" i="0" dirty="0">
                <a:solidFill>
                  <a:srgbClr val="3C4245"/>
                </a:solidFill>
                <a:effectLst/>
                <a:latin typeface="Noto Sans" panose="020B0502040504020204" pitchFamily="34" charset="0"/>
              </a:rPr>
              <a:t>Guida, F., Kidman, R., </a:t>
            </a:r>
            <a:r>
              <a:rPr lang="fr-SN" sz="1000" b="0" i="0" dirty="0" err="1">
                <a:solidFill>
                  <a:srgbClr val="3C4245"/>
                </a:solidFill>
                <a:effectLst/>
                <a:latin typeface="Noto Sans" panose="020B0502040504020204" pitchFamily="34" charset="0"/>
              </a:rPr>
              <a:t>Ferlay</a:t>
            </a:r>
            <a:r>
              <a:rPr lang="fr-SN" sz="1000" b="0" i="0" dirty="0">
                <a:solidFill>
                  <a:srgbClr val="3C4245"/>
                </a:solidFill>
                <a:effectLst/>
                <a:latin typeface="Noto Sans" panose="020B0502040504020204" pitchFamily="34" charset="0"/>
              </a:rPr>
              <a:t>, J. </a:t>
            </a:r>
            <a:r>
              <a:rPr lang="fr-SN" sz="1000" b="0" i="1" dirty="0">
                <a:solidFill>
                  <a:srgbClr val="3C4245"/>
                </a:solidFill>
                <a:effectLst/>
                <a:latin typeface="Noto Sans" panose="020B0502040504020204" pitchFamily="34" charset="0"/>
              </a:rPr>
              <a:t>et al.</a:t>
            </a:r>
            <a:r>
              <a:rPr lang="fr-SN" sz="1000" b="0" i="0" dirty="0">
                <a:solidFill>
                  <a:srgbClr val="3C4245"/>
                </a:solidFill>
                <a:effectLst/>
                <a:latin typeface="Noto Sans" panose="020B0502040504020204" pitchFamily="34" charset="0"/>
              </a:rPr>
              <a:t> Global and </a:t>
            </a:r>
            <a:r>
              <a:rPr lang="fr-SN" sz="1000" b="0" i="0" dirty="0" err="1">
                <a:solidFill>
                  <a:srgbClr val="3C4245"/>
                </a:solidFill>
                <a:effectLst/>
                <a:latin typeface="Noto Sans" panose="020B0502040504020204" pitchFamily="34" charset="0"/>
              </a:rPr>
              <a:t>regional</a:t>
            </a:r>
            <a:r>
              <a:rPr lang="fr-SN" sz="1000" b="0" i="0" dirty="0">
                <a:solidFill>
                  <a:srgbClr val="3C4245"/>
                </a:solidFill>
                <a:effectLst/>
                <a:latin typeface="Noto Sans" panose="020B0502040504020204" pitchFamily="34" charset="0"/>
              </a:rPr>
              <a:t> </a:t>
            </a:r>
            <a:r>
              <a:rPr lang="fr-SN" sz="1000" b="0" i="0" dirty="0" err="1">
                <a:solidFill>
                  <a:srgbClr val="3C4245"/>
                </a:solidFill>
                <a:effectLst/>
                <a:latin typeface="Noto Sans" panose="020B0502040504020204" pitchFamily="34" charset="0"/>
              </a:rPr>
              <a:t>estimates</a:t>
            </a:r>
            <a:r>
              <a:rPr lang="fr-SN" sz="1000" b="0" i="0" dirty="0">
                <a:solidFill>
                  <a:srgbClr val="3C4245"/>
                </a:solidFill>
                <a:effectLst/>
                <a:latin typeface="Noto Sans" panose="020B0502040504020204" pitchFamily="34" charset="0"/>
              </a:rPr>
              <a:t> of </a:t>
            </a:r>
            <a:r>
              <a:rPr lang="fr-SN" sz="1000" b="0" i="0" dirty="0" err="1">
                <a:solidFill>
                  <a:srgbClr val="3C4245"/>
                </a:solidFill>
                <a:effectLst/>
                <a:latin typeface="Noto Sans" panose="020B0502040504020204" pitchFamily="34" charset="0"/>
              </a:rPr>
              <a:t>orphans</a:t>
            </a:r>
            <a:r>
              <a:rPr lang="fr-SN" sz="1000" b="0" i="0" dirty="0">
                <a:solidFill>
                  <a:srgbClr val="3C4245"/>
                </a:solidFill>
                <a:effectLst/>
                <a:latin typeface="Noto Sans" panose="020B0502040504020204" pitchFamily="34" charset="0"/>
              </a:rPr>
              <a:t> </a:t>
            </a:r>
            <a:r>
              <a:rPr lang="fr-SN" sz="1000" b="0" i="0" dirty="0" err="1">
                <a:solidFill>
                  <a:srgbClr val="3C4245"/>
                </a:solidFill>
                <a:effectLst/>
                <a:latin typeface="Noto Sans" panose="020B0502040504020204" pitchFamily="34" charset="0"/>
              </a:rPr>
              <a:t>attributed</a:t>
            </a:r>
            <a:r>
              <a:rPr lang="fr-SN" sz="1000" b="0" i="0" dirty="0">
                <a:solidFill>
                  <a:srgbClr val="3C4245"/>
                </a:solidFill>
                <a:effectLst/>
                <a:latin typeface="Noto Sans" panose="020B0502040504020204" pitchFamily="34" charset="0"/>
              </a:rPr>
              <a:t> to </a:t>
            </a:r>
            <a:r>
              <a:rPr lang="fr-SN" sz="1000" b="0" i="0" dirty="0" err="1">
                <a:solidFill>
                  <a:srgbClr val="3C4245"/>
                </a:solidFill>
                <a:effectLst/>
                <a:latin typeface="Noto Sans" panose="020B0502040504020204" pitchFamily="34" charset="0"/>
              </a:rPr>
              <a:t>maternal</a:t>
            </a:r>
            <a:r>
              <a:rPr lang="fr-SN" sz="1000" b="0" i="0" dirty="0">
                <a:solidFill>
                  <a:srgbClr val="3C4245"/>
                </a:solidFill>
                <a:effectLst/>
                <a:latin typeface="Noto Sans" panose="020B0502040504020204" pitchFamily="34" charset="0"/>
              </a:rPr>
              <a:t> cancer </a:t>
            </a:r>
            <a:r>
              <a:rPr lang="fr-SN" sz="1000" b="0" i="0" dirty="0" err="1">
                <a:solidFill>
                  <a:srgbClr val="3C4245"/>
                </a:solidFill>
                <a:effectLst/>
                <a:latin typeface="Noto Sans" panose="020B0502040504020204" pitchFamily="34" charset="0"/>
              </a:rPr>
              <a:t>mortality</a:t>
            </a:r>
            <a:r>
              <a:rPr lang="fr-SN" sz="1000" b="0" i="0" dirty="0">
                <a:solidFill>
                  <a:srgbClr val="3C4245"/>
                </a:solidFill>
                <a:effectLst/>
                <a:latin typeface="Noto Sans" panose="020B0502040504020204" pitchFamily="34" charset="0"/>
              </a:rPr>
              <a:t> in 2020. </a:t>
            </a:r>
            <a:r>
              <a:rPr lang="fr-SN" sz="1000" b="0" i="1" dirty="0">
                <a:solidFill>
                  <a:srgbClr val="3C4245"/>
                </a:solidFill>
                <a:effectLst/>
                <a:latin typeface="Noto Sans" panose="020B0502040504020204" pitchFamily="34" charset="0"/>
              </a:rPr>
              <a:t>Nat Med</a:t>
            </a:r>
            <a:r>
              <a:rPr lang="fr-SN" sz="1000" b="0" i="0" dirty="0">
                <a:solidFill>
                  <a:srgbClr val="3C4245"/>
                </a:solidFill>
                <a:effectLst/>
                <a:latin typeface="Noto Sans" panose="020B0502040504020204" pitchFamily="34" charset="0"/>
              </a:rPr>
              <a:t> </a:t>
            </a:r>
            <a:r>
              <a:rPr lang="fr-SN" sz="1000" b="1" i="0" dirty="0">
                <a:solidFill>
                  <a:srgbClr val="3C4245"/>
                </a:solidFill>
                <a:effectLst/>
                <a:latin typeface="Noto Sans" panose="020B0502040504020204" pitchFamily="34" charset="0"/>
              </a:rPr>
              <a:t>28</a:t>
            </a:r>
            <a:r>
              <a:rPr lang="fr-SN" sz="1000" b="0" i="0" dirty="0">
                <a:solidFill>
                  <a:srgbClr val="3C4245"/>
                </a:solidFill>
                <a:effectLst/>
                <a:latin typeface="Noto Sans" panose="020B0502040504020204" pitchFamily="34" charset="0"/>
              </a:rPr>
              <a:t>, 2563–2572 (2022). https://</a:t>
            </a:r>
            <a:r>
              <a:rPr lang="fr-SN" sz="1000" b="0" i="0" dirty="0" err="1">
                <a:solidFill>
                  <a:srgbClr val="3C4245"/>
                </a:solidFill>
                <a:effectLst/>
                <a:latin typeface="Noto Sans" panose="020B0502040504020204" pitchFamily="34" charset="0"/>
              </a:rPr>
              <a:t>doi.org</a:t>
            </a:r>
            <a:r>
              <a:rPr lang="fr-SN" sz="1000" b="0" i="0" dirty="0">
                <a:solidFill>
                  <a:srgbClr val="3C4245"/>
                </a:solidFill>
                <a:effectLst/>
                <a:latin typeface="Noto Sans" panose="020B0502040504020204" pitchFamily="34" charset="0"/>
              </a:rPr>
              <a:t>/10.1038/s41591-022-02109-2</a:t>
            </a:r>
          </a:p>
        </p:txBody>
      </p:sp>
    </p:spTree>
    <p:extLst>
      <p:ext uri="{BB962C8B-B14F-4D97-AF65-F5344CB8AC3E}">
        <p14:creationId xmlns:p14="http://schemas.microsoft.com/office/powerpoint/2010/main" val="2849318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ypes de papillomavirus et association avec les différentes localisations cancéreuses">
            <a:extLst>
              <a:ext uri="{FF2B5EF4-FFF2-40B4-BE49-F238E27FC236}">
                <a16:creationId xmlns:a16="http://schemas.microsoft.com/office/drawing/2014/main" id="{62245BC2-D2B7-3AF9-3C9E-CDAEE424A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120"/>
            <a:ext cx="11856720" cy="350012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8670CC98-5FFB-B529-D52A-CF5023C32399}"/>
              </a:ext>
            </a:extLst>
          </p:cNvPr>
          <p:cNvPicPr>
            <a:picLocks noChangeAspect="1"/>
          </p:cNvPicPr>
          <p:nvPr/>
        </p:nvPicPr>
        <p:blipFill>
          <a:blip r:embed="rId3"/>
          <a:stretch>
            <a:fillRect/>
          </a:stretch>
        </p:blipFill>
        <p:spPr>
          <a:xfrm>
            <a:off x="125944" y="3458658"/>
            <a:ext cx="7220787" cy="3184074"/>
          </a:xfrm>
          <a:prstGeom prst="rect">
            <a:avLst/>
          </a:prstGeom>
        </p:spPr>
      </p:pic>
    </p:spTree>
    <p:extLst>
      <p:ext uri="{BB962C8B-B14F-4D97-AF65-F5344CB8AC3E}">
        <p14:creationId xmlns:p14="http://schemas.microsoft.com/office/powerpoint/2010/main" val="1519872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Image 2"/>
          <p:cNvPicPr>
            <a:picLocks noChangeAspect="1"/>
          </p:cNvPicPr>
          <p:nvPr/>
        </p:nvPicPr>
        <p:blipFill>
          <a:blip r:embed="rId2"/>
          <a:stretch>
            <a:fillRect/>
          </a:stretch>
        </p:blipFill>
        <p:spPr>
          <a:xfrm>
            <a:off x="116845" y="803189"/>
            <a:ext cx="11958312" cy="5251622"/>
          </a:xfrm>
          <a:prstGeom prst="rect">
            <a:avLst/>
          </a:prstGeom>
        </p:spPr>
      </p:pic>
      <p:sp>
        <p:nvSpPr>
          <p:cNvPr id="4" name="Cadre 3">
            <a:extLst>
              <a:ext uri="{FF2B5EF4-FFF2-40B4-BE49-F238E27FC236}">
                <a16:creationId xmlns:a16="http://schemas.microsoft.com/office/drawing/2014/main" id="{386620E3-7AF4-DE7B-647B-FFD3EFB4B755}"/>
              </a:ext>
            </a:extLst>
          </p:cNvPr>
          <p:cNvSpPr/>
          <p:nvPr/>
        </p:nvSpPr>
        <p:spPr>
          <a:xfrm>
            <a:off x="5659394" y="3064476"/>
            <a:ext cx="1334529" cy="259492"/>
          </a:xfrm>
          <a:prstGeom prst="frame">
            <a:avLst/>
          </a:prstGeom>
          <a:solidFill>
            <a:schemeClr val="accent2"/>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Cadre 4">
            <a:extLst>
              <a:ext uri="{FF2B5EF4-FFF2-40B4-BE49-F238E27FC236}">
                <a16:creationId xmlns:a16="http://schemas.microsoft.com/office/drawing/2014/main" id="{5FF91053-4221-DB37-7EF0-12C2BA69E18D}"/>
              </a:ext>
            </a:extLst>
          </p:cNvPr>
          <p:cNvSpPr/>
          <p:nvPr/>
        </p:nvSpPr>
        <p:spPr>
          <a:xfrm>
            <a:off x="5659395" y="2020331"/>
            <a:ext cx="1198605" cy="364523"/>
          </a:xfrm>
          <a:prstGeom prst="frame">
            <a:avLst/>
          </a:prstGeom>
          <a:solidFill>
            <a:schemeClr val="accent2"/>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92299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a:extLst>
              <a:ext uri="{FF2B5EF4-FFF2-40B4-BE49-F238E27FC236}">
                <a16:creationId xmlns:a16="http://schemas.microsoft.com/office/drawing/2014/main" id="{C709887C-14C2-103A-854C-0CFD5C25D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
            <a:ext cx="5350476" cy="334315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B614E03B-700D-AF3D-FC1D-C32C6FE27F56}"/>
              </a:ext>
            </a:extLst>
          </p:cNvPr>
          <p:cNvPicPr>
            <a:picLocks noChangeAspect="1"/>
          </p:cNvPicPr>
          <p:nvPr/>
        </p:nvPicPr>
        <p:blipFill>
          <a:blip r:embed="rId3"/>
          <a:stretch>
            <a:fillRect/>
          </a:stretch>
        </p:blipFill>
        <p:spPr>
          <a:xfrm>
            <a:off x="567974" y="3364718"/>
            <a:ext cx="5732565" cy="3493282"/>
          </a:xfrm>
          <a:prstGeom prst="rect">
            <a:avLst/>
          </a:prstGeom>
        </p:spPr>
      </p:pic>
      <p:pic>
        <p:nvPicPr>
          <p:cNvPr id="3" name="Image 2">
            <a:extLst>
              <a:ext uri="{FF2B5EF4-FFF2-40B4-BE49-F238E27FC236}">
                <a16:creationId xmlns:a16="http://schemas.microsoft.com/office/drawing/2014/main" id="{8E2D77EE-C21A-8465-9EA9-FCE558E2CEC3}"/>
              </a:ext>
            </a:extLst>
          </p:cNvPr>
          <p:cNvPicPr>
            <a:picLocks noChangeAspect="1"/>
          </p:cNvPicPr>
          <p:nvPr/>
        </p:nvPicPr>
        <p:blipFill>
          <a:blip r:embed="rId4"/>
          <a:stretch>
            <a:fillRect/>
          </a:stretch>
        </p:blipFill>
        <p:spPr>
          <a:xfrm>
            <a:off x="6411971" y="3428916"/>
            <a:ext cx="5780029" cy="3429084"/>
          </a:xfrm>
          <a:prstGeom prst="rect">
            <a:avLst/>
          </a:prstGeom>
        </p:spPr>
      </p:pic>
      <p:sp>
        <p:nvSpPr>
          <p:cNvPr id="4" name="Titre 1">
            <a:extLst>
              <a:ext uri="{FF2B5EF4-FFF2-40B4-BE49-F238E27FC236}">
                <a16:creationId xmlns:a16="http://schemas.microsoft.com/office/drawing/2014/main" id="{55AACDA6-5181-D9D5-E4BE-C8D6EBA5521E}"/>
              </a:ext>
            </a:extLst>
          </p:cNvPr>
          <p:cNvSpPr txBox="1">
            <a:spLocks/>
          </p:cNvSpPr>
          <p:nvPr/>
        </p:nvSpPr>
        <p:spPr>
          <a:xfrm>
            <a:off x="5904689" y="91440"/>
            <a:ext cx="6287311" cy="809625"/>
          </a:xfrm>
          <a:prstGeom prst="rect">
            <a:avLst/>
          </a:prstGeom>
          <a:solidFill>
            <a:schemeClr val="tx1"/>
          </a:solidFill>
        </p:spPr>
        <p:txBody>
          <a:bodyPr/>
          <a:lstStyle>
            <a:lvl1pPr algn="l" defTabSz="685783" rtl="0" eaLnBrk="1" latinLnBrk="0" hangingPunct="1">
              <a:spcBef>
                <a:spcPct val="0"/>
              </a:spcBef>
              <a:buNone/>
              <a:defRPr sz="3200" kern="1200">
                <a:solidFill>
                  <a:schemeClr val="tx1"/>
                </a:solidFill>
                <a:latin typeface="+mj-lt"/>
                <a:ea typeface="+mj-ea"/>
                <a:cs typeface="+mj-cs"/>
              </a:defRPr>
            </a:lvl1pPr>
          </a:lstStyle>
          <a:p>
            <a:pPr algn="ctr"/>
            <a:r>
              <a:rPr lang="fr-CA" altLang="fr-FR" b="1" dirty="0" err="1">
                <a:solidFill>
                  <a:schemeClr val="bg1"/>
                </a:solidFill>
                <a:effectLst>
                  <a:outerShdw blurRad="38100" dist="38100" dir="2700000" algn="tl">
                    <a:srgbClr val="5F5F5F"/>
                  </a:outerShdw>
                </a:effectLst>
              </a:rPr>
              <a:t>Etat</a:t>
            </a:r>
            <a:r>
              <a:rPr lang="fr-CA" altLang="fr-FR" b="1" dirty="0">
                <a:solidFill>
                  <a:schemeClr val="bg1"/>
                </a:solidFill>
                <a:effectLst>
                  <a:outerShdw blurRad="38100" dist="38100" dir="2700000" algn="tl">
                    <a:srgbClr val="5F5F5F"/>
                  </a:outerShdw>
                </a:effectLst>
              </a:rPr>
              <a:t> des lieux sur le HPV</a:t>
            </a:r>
          </a:p>
        </p:txBody>
      </p:sp>
    </p:spTree>
    <p:extLst>
      <p:ext uri="{BB962C8B-B14F-4D97-AF65-F5344CB8AC3E}">
        <p14:creationId xmlns:p14="http://schemas.microsoft.com/office/powerpoint/2010/main" val="1073927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921998" y="-30037"/>
            <a:ext cx="5430181" cy="6744895"/>
          </a:xfrm>
          <a:prstGeom prst="rect">
            <a:avLst/>
          </a:prstGeom>
        </p:spPr>
      </p:pic>
      <p:pic>
        <p:nvPicPr>
          <p:cNvPr id="4" name="Image 3"/>
          <p:cNvPicPr>
            <a:picLocks noChangeAspect="1"/>
          </p:cNvPicPr>
          <p:nvPr/>
        </p:nvPicPr>
        <p:blipFill>
          <a:blip r:embed="rId3"/>
          <a:stretch>
            <a:fillRect/>
          </a:stretch>
        </p:blipFill>
        <p:spPr>
          <a:xfrm>
            <a:off x="1" y="167778"/>
            <a:ext cx="4902740" cy="1114425"/>
          </a:xfrm>
          <a:prstGeom prst="rect">
            <a:avLst/>
          </a:prstGeom>
        </p:spPr>
      </p:pic>
      <p:pic>
        <p:nvPicPr>
          <p:cNvPr id="5" name="Image 4"/>
          <p:cNvPicPr>
            <a:picLocks noChangeAspect="1"/>
          </p:cNvPicPr>
          <p:nvPr/>
        </p:nvPicPr>
        <p:blipFill>
          <a:blip r:embed="rId4"/>
          <a:stretch>
            <a:fillRect/>
          </a:stretch>
        </p:blipFill>
        <p:spPr>
          <a:xfrm>
            <a:off x="56562" y="3044758"/>
            <a:ext cx="5865436" cy="3153016"/>
          </a:xfrm>
          <a:prstGeom prst="rect">
            <a:avLst/>
          </a:prstGeom>
        </p:spPr>
      </p:pic>
    </p:spTree>
    <p:extLst>
      <p:ext uri="{BB962C8B-B14F-4D97-AF65-F5344CB8AC3E}">
        <p14:creationId xmlns:p14="http://schemas.microsoft.com/office/powerpoint/2010/main" val="588945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2"/>
          </p:nvPr>
        </p:nvSpPr>
        <p:spPr>
          <a:xfrm>
            <a:off x="1" y="996593"/>
            <a:ext cx="12101208" cy="5861408"/>
          </a:xfrm>
        </p:spPr>
        <p:txBody>
          <a:bodyPr>
            <a:noAutofit/>
          </a:bodyPr>
          <a:lstStyle/>
          <a:p>
            <a:pPr algn="just">
              <a:lnSpc>
                <a:spcPct val="150000"/>
              </a:lnSpc>
              <a:buFont typeface="Wingdings" panose="05000000000000000000" pitchFamily="2" charset="2"/>
              <a:buChar char="§"/>
            </a:pPr>
            <a:r>
              <a:rPr lang="fr-SN" sz="2400" dirty="0">
                <a:solidFill>
                  <a:srgbClr val="000000"/>
                </a:solidFill>
                <a:latin typeface="Calibri" panose="020F0502020204030204" pitchFamily="34" charset="0"/>
                <a:cs typeface="Calibri" panose="020F0502020204030204" pitchFamily="34" charset="0"/>
              </a:rPr>
              <a:t>Introduction</a:t>
            </a:r>
          </a:p>
          <a:p>
            <a:pPr algn="just">
              <a:lnSpc>
                <a:spcPct val="150000"/>
              </a:lnSpc>
              <a:buFont typeface="Wingdings" panose="05000000000000000000" pitchFamily="2" charset="2"/>
              <a:buChar char="§"/>
            </a:pPr>
            <a:r>
              <a:rPr lang="fr-SN" sz="2400" dirty="0">
                <a:solidFill>
                  <a:srgbClr val="000000"/>
                </a:solidFill>
                <a:latin typeface="Calibri" panose="020F0502020204030204" pitchFamily="34" charset="0"/>
                <a:cs typeface="Calibri" panose="020F0502020204030204" pitchFamily="34" charset="0"/>
              </a:rPr>
              <a:t>Etat des lieux</a:t>
            </a:r>
          </a:p>
          <a:p>
            <a:pPr lvl="1" algn="just">
              <a:lnSpc>
                <a:spcPct val="150000"/>
              </a:lnSpc>
              <a:buFont typeface="Wingdings" panose="05000000000000000000" pitchFamily="2" charset="2"/>
              <a:buChar char="§"/>
            </a:pPr>
            <a:r>
              <a:rPr lang="fr-SN" dirty="0">
                <a:solidFill>
                  <a:srgbClr val="000000"/>
                </a:solidFill>
                <a:latin typeface="Calibri" panose="020F0502020204030204" pitchFamily="34" charset="0"/>
                <a:cs typeface="Calibri" panose="020F0502020204030204" pitchFamily="34" charset="0"/>
              </a:rPr>
              <a:t>Sur le VIH</a:t>
            </a:r>
          </a:p>
          <a:p>
            <a:pPr lvl="1" algn="just">
              <a:lnSpc>
                <a:spcPct val="150000"/>
              </a:lnSpc>
              <a:buFont typeface="Wingdings" panose="05000000000000000000" pitchFamily="2" charset="2"/>
              <a:buChar char="§"/>
            </a:pPr>
            <a:r>
              <a:rPr lang="fr-SN" dirty="0">
                <a:solidFill>
                  <a:srgbClr val="000000"/>
                </a:solidFill>
                <a:latin typeface="Calibri" panose="020F0502020204030204" pitchFamily="34" charset="0"/>
                <a:cs typeface="Calibri" panose="020F0502020204030204" pitchFamily="34" charset="0"/>
              </a:rPr>
              <a:t>Sur le HPV</a:t>
            </a:r>
          </a:p>
          <a:p>
            <a:pPr algn="just">
              <a:lnSpc>
                <a:spcPct val="150000"/>
              </a:lnSpc>
              <a:buFont typeface="Wingdings" panose="05000000000000000000" pitchFamily="2" charset="2"/>
              <a:buChar char="§"/>
            </a:pPr>
            <a:r>
              <a:rPr lang="fr-SN" sz="2400" dirty="0">
                <a:solidFill>
                  <a:srgbClr val="000000"/>
                </a:solidFill>
                <a:latin typeface="Calibri" panose="020F0502020204030204" pitchFamily="34" charset="0"/>
                <a:cs typeface="Calibri" panose="020F0502020204030204" pitchFamily="34" charset="0"/>
              </a:rPr>
              <a:t>Facteurs de vulnérabilité des femmes vis-à-vis des IST VIH sida</a:t>
            </a:r>
          </a:p>
          <a:p>
            <a:pPr algn="just">
              <a:lnSpc>
                <a:spcPct val="150000"/>
              </a:lnSpc>
              <a:buFont typeface="Wingdings" panose="05000000000000000000" pitchFamily="2" charset="2"/>
              <a:buChar char="§"/>
            </a:pPr>
            <a:r>
              <a:rPr lang="fr-SN" sz="2400" dirty="0">
                <a:solidFill>
                  <a:srgbClr val="000000"/>
                </a:solidFill>
                <a:latin typeface="Calibri" panose="020F0502020204030204" pitchFamily="34" charset="0"/>
                <a:cs typeface="Calibri" panose="020F0502020204030204" pitchFamily="34" charset="0"/>
              </a:rPr>
              <a:t>Interactions entre HPV et VIH</a:t>
            </a:r>
          </a:p>
          <a:p>
            <a:pPr algn="just">
              <a:lnSpc>
                <a:spcPct val="150000"/>
              </a:lnSpc>
              <a:buFont typeface="Wingdings" panose="05000000000000000000" pitchFamily="2" charset="2"/>
              <a:buChar char="§"/>
            </a:pPr>
            <a:r>
              <a:rPr lang="fr-SN" sz="2400" dirty="0">
                <a:solidFill>
                  <a:srgbClr val="000000"/>
                </a:solidFill>
                <a:latin typeface="Calibri" panose="020F0502020204030204" pitchFamily="34" charset="0"/>
                <a:cs typeface="Calibri" panose="020F0502020204030204" pitchFamily="34" charset="0"/>
              </a:rPr>
              <a:t>Dépistage du cancer du col chez les femmes vivant avec le VIH</a:t>
            </a:r>
          </a:p>
          <a:p>
            <a:pPr algn="just">
              <a:lnSpc>
                <a:spcPct val="150000"/>
              </a:lnSpc>
              <a:buFont typeface="Wingdings" panose="05000000000000000000" pitchFamily="2" charset="2"/>
              <a:buChar char="§"/>
            </a:pPr>
            <a:r>
              <a:rPr lang="fr-SN" sz="2400" dirty="0">
                <a:solidFill>
                  <a:srgbClr val="000000"/>
                </a:solidFill>
                <a:latin typeface="Calibri" panose="020F0502020204030204" pitchFamily="34" charset="0"/>
                <a:cs typeface="Calibri" panose="020F0502020204030204" pitchFamily="34" charset="0"/>
              </a:rPr>
              <a:t>Challenges de la prise en charge</a:t>
            </a:r>
          </a:p>
          <a:p>
            <a:pPr algn="just">
              <a:lnSpc>
                <a:spcPct val="150000"/>
              </a:lnSpc>
              <a:buFont typeface="Wingdings" panose="05000000000000000000" pitchFamily="2" charset="2"/>
              <a:buChar char="§"/>
            </a:pPr>
            <a:r>
              <a:rPr lang="fr-SN" sz="2400" dirty="0">
                <a:solidFill>
                  <a:srgbClr val="000000"/>
                </a:solidFill>
                <a:latin typeface="Calibri" panose="020F0502020204030204" pitchFamily="34" charset="0"/>
                <a:cs typeface="Calibri" panose="020F0502020204030204" pitchFamily="34" charset="0"/>
              </a:rPr>
              <a:t>Conclusion</a:t>
            </a:r>
          </a:p>
        </p:txBody>
      </p:sp>
      <p:sp>
        <p:nvSpPr>
          <p:cNvPr id="2" name="Titre 1"/>
          <p:cNvSpPr>
            <a:spLocks noGrp="1"/>
          </p:cNvSpPr>
          <p:nvPr>
            <p:ph type="title"/>
          </p:nvPr>
        </p:nvSpPr>
        <p:spPr>
          <a:xfrm>
            <a:off x="0" y="0"/>
            <a:ext cx="12192000" cy="889686"/>
          </a:xfrm>
          <a:solidFill>
            <a:schemeClr val="tx1"/>
          </a:solidFill>
        </p:spPr>
        <p:txBody>
          <a:bodyPr anchor="ctr">
            <a:normAutofit/>
          </a:bodyPr>
          <a:lstStyle/>
          <a:p>
            <a:pPr algn="ctr"/>
            <a:r>
              <a:rPr lang="fr-FR" sz="4000" b="1" dirty="0">
                <a:solidFill>
                  <a:schemeClr val="bg1"/>
                </a:solidFill>
                <a:latin typeface="Calibri" panose="020F0502020204030204" pitchFamily="34" charset="0"/>
                <a:cs typeface="Calibri" panose="020F0502020204030204" pitchFamily="34" charset="0"/>
              </a:rPr>
              <a:t>Plan</a:t>
            </a:r>
            <a:endParaRPr lang="en-US" sz="4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3994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2"/>
          </p:nvPr>
        </p:nvSpPr>
        <p:spPr>
          <a:xfrm>
            <a:off x="-1" y="751841"/>
            <a:ext cx="12266579" cy="6106160"/>
          </a:xfrm>
        </p:spPr>
        <p:txBody>
          <a:bodyPr>
            <a:noAutofit/>
          </a:bodyPr>
          <a:lstStyle/>
          <a:p>
            <a:pPr algn="just">
              <a:lnSpc>
                <a:spcPct val="150000"/>
              </a:lnSpc>
              <a:buFont typeface="Wingdings" panose="05000000000000000000" pitchFamily="2" charset="2"/>
              <a:buChar char="§"/>
            </a:pPr>
            <a:r>
              <a:rPr lang="fr-SN" sz="2000" dirty="0">
                <a:solidFill>
                  <a:srgbClr val="000000"/>
                </a:solidFill>
                <a:latin typeface="Calibri" panose="020F0502020204030204" pitchFamily="34" charset="0"/>
                <a:cs typeface="Calibri" panose="020F0502020204030204" pitchFamily="34" charset="0"/>
              </a:rPr>
              <a:t>Anatomique</a:t>
            </a:r>
          </a:p>
          <a:p>
            <a:pPr lvl="1" algn="just">
              <a:lnSpc>
                <a:spcPct val="150000"/>
              </a:lnSpc>
              <a:buFont typeface="Wingdings" panose="05000000000000000000" pitchFamily="2" charset="2"/>
              <a:buChar char="§"/>
            </a:pPr>
            <a:r>
              <a:rPr lang="fr-SN" sz="2000" dirty="0">
                <a:solidFill>
                  <a:srgbClr val="000000"/>
                </a:solidFill>
                <a:latin typeface="Calibri" panose="020F0502020204030204" pitchFamily="34" charset="0"/>
                <a:ea typeface="Calibri" panose="020F0502020204030204" pitchFamily="34" charset="0"/>
                <a:cs typeface="Calibri" panose="020F0502020204030204" pitchFamily="34" charset="0"/>
              </a:rPr>
              <a:t>Muqueuses vaginales, très vascularisées</a:t>
            </a:r>
          </a:p>
          <a:p>
            <a:pPr lvl="1" algn="just">
              <a:lnSpc>
                <a:spcPct val="150000"/>
              </a:lnSpc>
              <a:buFont typeface="Wingdings" panose="05000000000000000000" pitchFamily="2" charset="2"/>
              <a:buChar char="§"/>
            </a:pPr>
            <a:r>
              <a:rPr lang="fr-SN" sz="2000" dirty="0">
                <a:solidFill>
                  <a:srgbClr val="000000"/>
                </a:solidFill>
                <a:latin typeface="Calibri" panose="020F0502020204030204" pitchFamily="34" charset="0"/>
                <a:ea typeface="Calibri" panose="020F0502020204030204" pitchFamily="34" charset="0"/>
                <a:cs typeface="Calibri" panose="020F0502020204030204" pitchFamily="34" charset="0"/>
              </a:rPr>
              <a:t>concentration du virus plus élevée dans le sperme que dans les sécrétions vaginales</a:t>
            </a:r>
          </a:p>
          <a:p>
            <a:pPr lvl="1" algn="just">
              <a:lnSpc>
                <a:spcPct val="150000"/>
              </a:lnSpc>
              <a:buFont typeface="Wingdings" panose="05000000000000000000" pitchFamily="2" charset="2"/>
              <a:buChar char="§"/>
            </a:pPr>
            <a:r>
              <a:rPr lang="fr-SN" sz="2000" dirty="0">
                <a:solidFill>
                  <a:srgbClr val="000000"/>
                </a:solidFill>
                <a:latin typeface="Calibri" panose="020F0502020204030204" pitchFamily="34" charset="0"/>
                <a:ea typeface="Calibri" panose="020F0502020204030204" pitchFamily="34" charset="0"/>
                <a:cs typeface="Calibri" panose="020F0502020204030204" pitchFamily="34" charset="0"/>
              </a:rPr>
              <a:t>Muqueuse étendue, souvent siège de micro ulcérations</a:t>
            </a:r>
          </a:p>
          <a:p>
            <a:pPr lvl="1" algn="just">
              <a:lnSpc>
                <a:spcPct val="150000"/>
              </a:lnSpc>
              <a:buFont typeface="Wingdings" panose="05000000000000000000" pitchFamily="2" charset="2"/>
              <a:buChar char="§"/>
            </a:pPr>
            <a:r>
              <a:rPr lang="fr-SN" sz="2000" dirty="0">
                <a:solidFill>
                  <a:srgbClr val="000000"/>
                </a:solidFill>
                <a:latin typeface="Calibri" panose="020F0502020204030204" pitchFamily="34" charset="0"/>
                <a:ea typeface="Calibri" panose="020F0502020204030204" pitchFamily="34" charset="0"/>
                <a:cs typeface="Calibri" panose="020F0502020204030204" pitchFamily="34" charset="0"/>
              </a:rPr>
              <a:t>Temps de contact prolongé avec le produit contaminant</a:t>
            </a:r>
          </a:p>
          <a:p>
            <a:pPr algn="just">
              <a:lnSpc>
                <a:spcPct val="150000"/>
              </a:lnSpc>
              <a:buFont typeface="Wingdings" panose="05000000000000000000" pitchFamily="2" charset="2"/>
              <a:buChar char="§"/>
            </a:pPr>
            <a:r>
              <a:rPr lang="fr-SN" sz="2000" dirty="0">
                <a:solidFill>
                  <a:srgbClr val="000000"/>
                </a:solidFill>
                <a:latin typeface="Calibri" panose="020F0502020204030204" pitchFamily="34" charset="0"/>
                <a:ea typeface="Calibri" panose="020F0502020204030204" pitchFamily="34" charset="0"/>
                <a:cs typeface="Calibri" panose="020F0502020204030204" pitchFamily="34" charset="0"/>
              </a:rPr>
              <a:t>Autre IST asymptomatique</a:t>
            </a:r>
          </a:p>
          <a:p>
            <a:pPr algn="just">
              <a:lnSpc>
                <a:spcPct val="150000"/>
              </a:lnSpc>
              <a:buFont typeface="Wingdings" panose="05000000000000000000" pitchFamily="2" charset="2"/>
              <a:buChar char="§"/>
            </a:pPr>
            <a:r>
              <a:rPr lang="fr-SN" sz="2000" dirty="0">
                <a:solidFill>
                  <a:srgbClr val="000000"/>
                </a:solidFill>
                <a:latin typeface="Calibri" panose="020F0502020204030204" pitchFamily="34" charset="0"/>
                <a:ea typeface="Calibri" panose="020F0502020204030204" pitchFamily="34" charset="0"/>
                <a:cs typeface="Calibri" panose="020F0502020204030204" pitchFamily="34" charset="0"/>
              </a:rPr>
              <a:t>Manque d’éducation</a:t>
            </a:r>
          </a:p>
          <a:p>
            <a:pPr algn="just">
              <a:lnSpc>
                <a:spcPct val="150000"/>
              </a:lnSpc>
              <a:buFont typeface="Wingdings" panose="05000000000000000000" pitchFamily="2" charset="2"/>
              <a:buChar char="§"/>
            </a:pPr>
            <a:r>
              <a:rPr lang="fr-SN" sz="2000" dirty="0">
                <a:solidFill>
                  <a:srgbClr val="000000"/>
                </a:solidFill>
                <a:latin typeface="Calibri" panose="020F0502020204030204" pitchFamily="34" charset="0"/>
                <a:cs typeface="Calibri" panose="020F0502020204030204" pitchFamily="34" charset="0"/>
              </a:rPr>
              <a:t>Domination de genre dont les violences</a:t>
            </a:r>
          </a:p>
          <a:p>
            <a:pPr algn="just">
              <a:lnSpc>
                <a:spcPct val="150000"/>
              </a:lnSpc>
              <a:buFont typeface="Wingdings" panose="05000000000000000000" pitchFamily="2" charset="2"/>
              <a:buChar char="§"/>
            </a:pPr>
            <a:r>
              <a:rPr lang="fr-SN" sz="2000" dirty="0">
                <a:solidFill>
                  <a:srgbClr val="000000"/>
                </a:solidFill>
                <a:latin typeface="Calibri" panose="020F0502020204030204" pitchFamily="34" charset="0"/>
                <a:cs typeface="Calibri" panose="020F0502020204030204" pitchFamily="34" charset="0"/>
              </a:rPr>
              <a:t>Economique</a:t>
            </a:r>
          </a:p>
          <a:p>
            <a:pPr algn="just">
              <a:lnSpc>
                <a:spcPct val="150000"/>
              </a:lnSpc>
              <a:buFont typeface="Wingdings" panose="05000000000000000000" pitchFamily="2" charset="2"/>
              <a:buChar char="§"/>
            </a:pPr>
            <a:endParaRPr lang="en-US" sz="2000" dirty="0">
              <a:latin typeface="Calibri" panose="020F0502020204030204" pitchFamily="34" charset="0"/>
              <a:cs typeface="Calibri" panose="020F0502020204030204" pitchFamily="34" charset="0"/>
            </a:endParaRPr>
          </a:p>
        </p:txBody>
      </p:sp>
      <p:sp>
        <p:nvSpPr>
          <p:cNvPr id="2" name="Titre 1"/>
          <p:cNvSpPr>
            <a:spLocks noGrp="1"/>
          </p:cNvSpPr>
          <p:nvPr>
            <p:ph type="title"/>
          </p:nvPr>
        </p:nvSpPr>
        <p:spPr>
          <a:xfrm>
            <a:off x="98854" y="0"/>
            <a:ext cx="12093146" cy="751841"/>
          </a:xfrm>
          <a:solidFill>
            <a:schemeClr val="tx1"/>
          </a:solidFill>
        </p:spPr>
        <p:txBody>
          <a:bodyPr anchor="ctr">
            <a:normAutofit/>
          </a:bodyPr>
          <a:lstStyle/>
          <a:p>
            <a:pPr algn="ctr"/>
            <a:r>
              <a:rPr lang="fr-FR" sz="3038" b="1" dirty="0">
                <a:solidFill>
                  <a:schemeClr val="bg1"/>
                </a:solidFill>
                <a:latin typeface="Calibri" panose="020F0502020204030204" pitchFamily="34" charset="0"/>
                <a:cs typeface="Calibri" panose="020F0502020204030204" pitchFamily="34" charset="0"/>
              </a:rPr>
              <a:t>Pourquoi les femmes sont elles vulnérables?</a:t>
            </a:r>
            <a:endParaRPr lang="en-US" sz="3038" b="1" dirty="0">
              <a:solidFill>
                <a:schemeClr val="bg1"/>
              </a:solidFill>
              <a:latin typeface="Calibri" panose="020F0502020204030204" pitchFamily="34" charset="0"/>
              <a:cs typeface="Calibri" panose="020F0502020204030204" pitchFamily="34" charset="0"/>
            </a:endParaRPr>
          </a:p>
        </p:txBody>
      </p:sp>
      <p:sp>
        <p:nvSpPr>
          <p:cNvPr id="6" name="ZoneTexte 5">
            <a:extLst>
              <a:ext uri="{FF2B5EF4-FFF2-40B4-BE49-F238E27FC236}">
                <a16:creationId xmlns:a16="http://schemas.microsoft.com/office/drawing/2014/main" id="{94051C4A-EAFC-3846-A112-145646BEA2E8}"/>
              </a:ext>
            </a:extLst>
          </p:cNvPr>
          <p:cNvSpPr txBox="1"/>
          <p:nvPr/>
        </p:nvSpPr>
        <p:spPr>
          <a:xfrm>
            <a:off x="2051835" y="5861408"/>
            <a:ext cx="8460769" cy="369332"/>
          </a:xfrm>
          <a:prstGeom prst="rect">
            <a:avLst/>
          </a:prstGeom>
          <a:noFill/>
        </p:spPr>
        <p:txBody>
          <a:bodyPr wrap="square">
            <a:spAutoFit/>
          </a:bodyPr>
          <a:lstStyle/>
          <a:p>
            <a:pPr algn="ctr">
              <a:buFont typeface="Arial" panose="020B0604020202020204" pitchFamily="34" charset="0"/>
              <a:buChar char="•"/>
            </a:pPr>
            <a:r>
              <a:rPr lang="fr-SN" dirty="0" err="1">
                <a:solidFill>
                  <a:srgbClr val="009DE1"/>
                </a:solidFill>
                <a:latin typeface="Source Sans Pro" panose="020B0503030403020204" pitchFamily="34" charset="0"/>
              </a:rPr>
              <a:t>Desclaux</a:t>
            </a:r>
            <a:r>
              <a:rPr lang="fr-SN" dirty="0">
                <a:solidFill>
                  <a:srgbClr val="009DE1"/>
                </a:solidFill>
                <a:latin typeface="Source Sans Pro" panose="020B0503030403020204" pitchFamily="34" charset="0"/>
              </a:rPr>
              <a:t> A</a:t>
            </a:r>
            <a:r>
              <a:rPr lang="fr-SN" dirty="0">
                <a:latin typeface="Source Sans Pro" panose="020B0503030403020204" pitchFamily="34" charset="0"/>
              </a:rPr>
              <a:t>, Population &amp; société</a:t>
            </a:r>
          </a:p>
        </p:txBody>
      </p:sp>
    </p:spTree>
    <p:extLst>
      <p:ext uri="{BB962C8B-B14F-4D97-AF65-F5344CB8AC3E}">
        <p14:creationId xmlns:p14="http://schemas.microsoft.com/office/powerpoint/2010/main" val="162974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535E260-B043-A047-835E-5ADE929526BB}"/>
              </a:ext>
            </a:extLst>
          </p:cNvPr>
          <p:cNvSpPr>
            <a:spLocks noGrp="1"/>
          </p:cNvSpPr>
          <p:nvPr>
            <p:ph type="body" idx="1"/>
          </p:nvPr>
        </p:nvSpPr>
        <p:spPr>
          <a:xfrm>
            <a:off x="1200985" y="1243173"/>
            <a:ext cx="4811078" cy="931702"/>
          </a:xfrm>
        </p:spPr>
        <p:txBody>
          <a:bodyPr/>
          <a:lstStyle/>
          <a:p>
            <a:r>
              <a:rPr lang="fr-FR" sz="1400" dirty="0">
                <a:latin typeface="Arial" panose="020B0604020202020204" pitchFamily="34" charset="0"/>
                <a:ea typeface="Times New Roman" panose="02020603050405020304" pitchFamily="18" charset="0"/>
              </a:rPr>
              <a:t>Evolution des connaissances sur le VIH chez les jeunes femmes et hommes de 15-24 ans</a:t>
            </a:r>
            <a:endParaRPr lang="fr-FR" sz="1400" dirty="0"/>
          </a:p>
          <a:p>
            <a:endParaRPr lang="fr-FR" dirty="0"/>
          </a:p>
        </p:txBody>
      </p:sp>
      <p:sp>
        <p:nvSpPr>
          <p:cNvPr id="6" name="Titre 5">
            <a:extLst>
              <a:ext uri="{FF2B5EF4-FFF2-40B4-BE49-F238E27FC236}">
                <a16:creationId xmlns:a16="http://schemas.microsoft.com/office/drawing/2014/main" id="{741BF6B0-F037-B046-8897-1AB2D55095A6}"/>
              </a:ext>
            </a:extLst>
          </p:cNvPr>
          <p:cNvSpPr>
            <a:spLocks noGrp="1"/>
          </p:cNvSpPr>
          <p:nvPr>
            <p:ph type="title"/>
          </p:nvPr>
        </p:nvSpPr>
        <p:spPr>
          <a:xfrm>
            <a:off x="0" y="0"/>
            <a:ext cx="12191999" cy="888333"/>
          </a:xfrm>
          <a:solidFill>
            <a:schemeClr val="tx1"/>
          </a:solidFill>
        </p:spPr>
        <p:txBody>
          <a:bodyPr>
            <a:normAutofit/>
          </a:bodyPr>
          <a:lstStyle/>
          <a:p>
            <a:pPr algn="ctr"/>
            <a:r>
              <a:rPr lang="fr-FR" sz="4000" b="1" dirty="0">
                <a:solidFill>
                  <a:schemeClr val="bg1"/>
                </a:solidFill>
                <a:latin typeface="Calibri" panose="020F0502020204030204" pitchFamily="34" charset="0"/>
                <a:cs typeface="Calibri" panose="020F0502020204030204" pitchFamily="34" charset="0"/>
              </a:rPr>
              <a:t>Facteurs de vulnérabilité</a:t>
            </a:r>
          </a:p>
        </p:txBody>
      </p:sp>
      <p:graphicFrame>
        <p:nvGraphicFramePr>
          <p:cNvPr id="7" name="Espace réservé du contenu 3">
            <a:extLst>
              <a:ext uri="{FF2B5EF4-FFF2-40B4-BE49-F238E27FC236}">
                <a16:creationId xmlns:a16="http://schemas.microsoft.com/office/drawing/2014/main" id="{13452852-21CB-474F-AB8E-7B9789899C55}"/>
              </a:ext>
            </a:extLst>
          </p:cNvPr>
          <p:cNvGraphicFramePr>
            <a:graphicFrameLocks noGrp="1"/>
          </p:cNvGraphicFramePr>
          <p:nvPr>
            <p:ph sz="half" idx="2"/>
          </p:nvPr>
        </p:nvGraphicFramePr>
        <p:xfrm>
          <a:off x="428018" y="1974715"/>
          <a:ext cx="6493768" cy="4710914"/>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Texte 8">
            <a:extLst>
              <a:ext uri="{FF2B5EF4-FFF2-40B4-BE49-F238E27FC236}">
                <a16:creationId xmlns:a16="http://schemas.microsoft.com/office/drawing/2014/main" id="{8453ABE1-6F52-0043-BC1A-02D225BD2192}"/>
              </a:ext>
            </a:extLst>
          </p:cNvPr>
          <p:cNvSpPr txBox="1"/>
          <p:nvPr/>
        </p:nvSpPr>
        <p:spPr>
          <a:xfrm>
            <a:off x="1200984" y="6637428"/>
            <a:ext cx="2086912" cy="220573"/>
          </a:xfrm>
          <a:prstGeom prst="rect">
            <a:avLst/>
          </a:prstGeom>
          <a:noFill/>
        </p:spPr>
        <p:txBody>
          <a:bodyPr wrap="square">
            <a:spAutoFit/>
          </a:bodyPr>
          <a:lstStyle/>
          <a:p>
            <a:pPr>
              <a:lnSpc>
                <a:spcPts val="1013"/>
              </a:lnSpc>
              <a:spcAft>
                <a:spcPts val="506"/>
              </a:spcAft>
            </a:pPr>
            <a:r>
              <a:rPr lang="fr-FR" sz="844" i="1" dirty="0">
                <a:latin typeface="Arial" panose="020B0604020202020204" pitchFamily="34" charset="0"/>
                <a:ea typeface="Times New Roman" panose="02020603050405020304" pitchFamily="18" charset="0"/>
                <a:cs typeface="Arial" panose="020B0604020202020204" pitchFamily="34" charset="0"/>
              </a:rPr>
              <a:t>Source : EDS, 2017 (ANSD)</a:t>
            </a:r>
            <a:endParaRPr lang="fr-FR" sz="844" dirty="0">
              <a:latin typeface="Arial" panose="020B0604020202020204" pitchFamily="34" charset="0"/>
              <a:ea typeface="Arial" panose="020B0604020202020204" pitchFamily="34" charset="0"/>
              <a:cs typeface="Arial" panose="020B0604020202020204" pitchFamily="34" charset="0"/>
            </a:endParaRPr>
          </a:p>
        </p:txBody>
      </p:sp>
      <p:graphicFrame>
        <p:nvGraphicFramePr>
          <p:cNvPr id="12" name="Content Placeholder 8">
            <a:extLst>
              <a:ext uri="{FF2B5EF4-FFF2-40B4-BE49-F238E27FC236}">
                <a16:creationId xmlns:a16="http://schemas.microsoft.com/office/drawing/2014/main" id="{35FB4D29-634E-BF4B-8750-4F6A14E3248E}"/>
              </a:ext>
            </a:extLst>
          </p:cNvPr>
          <p:cNvGraphicFramePr>
            <a:graphicFrameLocks noGrp="1"/>
          </p:cNvGraphicFramePr>
          <p:nvPr>
            <p:ph sz="quarter" idx="4"/>
          </p:nvPr>
        </p:nvGraphicFramePr>
        <p:xfrm>
          <a:off x="6716302" y="2052536"/>
          <a:ext cx="5047680" cy="4073627"/>
        </p:xfrm>
        <a:graphic>
          <a:graphicData uri="http://schemas.openxmlformats.org/drawingml/2006/chart">
            <c:chart xmlns:c="http://schemas.openxmlformats.org/drawingml/2006/chart" xmlns:r="http://schemas.openxmlformats.org/officeDocument/2006/relationships" r:id="rId3"/>
          </a:graphicData>
        </a:graphic>
      </p:graphicFrame>
      <p:sp>
        <p:nvSpPr>
          <p:cNvPr id="14" name="ZoneTexte 13">
            <a:extLst>
              <a:ext uri="{FF2B5EF4-FFF2-40B4-BE49-F238E27FC236}">
                <a16:creationId xmlns:a16="http://schemas.microsoft.com/office/drawing/2014/main" id="{D9579E9E-C3FD-5546-94E6-C1DCF99B12C4}"/>
              </a:ext>
            </a:extLst>
          </p:cNvPr>
          <p:cNvSpPr txBox="1"/>
          <p:nvPr/>
        </p:nvSpPr>
        <p:spPr>
          <a:xfrm>
            <a:off x="6168115" y="1243174"/>
            <a:ext cx="5162764" cy="646331"/>
          </a:xfrm>
          <a:prstGeom prst="rect">
            <a:avLst/>
          </a:prstGeom>
          <a:noFill/>
        </p:spPr>
        <p:txBody>
          <a:bodyPr wrap="square">
            <a:spAutoFit/>
          </a:bodyPr>
          <a:lstStyle/>
          <a:p>
            <a:pPr algn="ctr"/>
            <a:r>
              <a:rPr lang="fr-FR" i="1" dirty="0">
                <a:latin typeface="+mj-lt"/>
              </a:rPr>
              <a:t>Pourcentage de femmes et d’hommes de 15-24 ans ayant une connaissance complète* sur le VIH </a:t>
            </a:r>
          </a:p>
        </p:txBody>
      </p:sp>
    </p:spTree>
    <p:extLst>
      <p:ext uri="{BB962C8B-B14F-4D97-AF65-F5344CB8AC3E}">
        <p14:creationId xmlns:p14="http://schemas.microsoft.com/office/powerpoint/2010/main" val="2797567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628" y="101600"/>
            <a:ext cx="11858171" cy="798286"/>
          </a:xfrm>
          <a:solidFill>
            <a:schemeClr val="tx1"/>
          </a:solidFill>
        </p:spPr>
        <p:txBody>
          <a:bodyPr>
            <a:normAutofit/>
          </a:bodyPr>
          <a:lstStyle/>
          <a:p>
            <a:pPr algn="ctr"/>
            <a:r>
              <a:rPr lang="fr-FR" sz="4000" b="1" dirty="0">
                <a:solidFill>
                  <a:schemeClr val="bg1"/>
                </a:solidFill>
                <a:latin typeface="Calibri" panose="020F0502020204030204" pitchFamily="34" charset="0"/>
                <a:cs typeface="Calibri" panose="020F0502020204030204" pitchFamily="34" charset="0"/>
              </a:rPr>
              <a:t>Facteurs de vulnérabilité  </a:t>
            </a:r>
          </a:p>
        </p:txBody>
      </p:sp>
      <p:sp>
        <p:nvSpPr>
          <p:cNvPr id="3" name="Espace réservé du texte 2"/>
          <p:cNvSpPr>
            <a:spLocks noGrp="1"/>
          </p:cNvSpPr>
          <p:nvPr>
            <p:ph type="body" idx="1"/>
          </p:nvPr>
        </p:nvSpPr>
        <p:spPr>
          <a:xfrm>
            <a:off x="1661072" y="1745117"/>
            <a:ext cx="4351883" cy="367392"/>
          </a:xfrm>
        </p:spPr>
        <p:txBody>
          <a:bodyPr>
            <a:normAutofit fontScale="62500" lnSpcReduction="20000"/>
          </a:bodyPr>
          <a:lstStyle/>
          <a:p>
            <a:r>
              <a:rPr lang="fr-FR" dirty="0"/>
              <a:t>Age des premiers rapports chez les femmes</a:t>
            </a:r>
          </a:p>
        </p:txBody>
      </p:sp>
      <p:graphicFrame>
        <p:nvGraphicFramePr>
          <p:cNvPr id="7" name="Espace réservé du contenu 3"/>
          <p:cNvGraphicFramePr>
            <a:graphicFrameLocks noGrp="1"/>
          </p:cNvGraphicFramePr>
          <p:nvPr>
            <p:ph sz="half" idx="2"/>
            <p:extLst>
              <p:ext uri="{D42A27DB-BD31-4B8C-83A1-F6EECF244321}">
                <p14:modId xmlns:p14="http://schemas.microsoft.com/office/powerpoint/2010/main" val="3779768090"/>
              </p:ext>
            </p:extLst>
          </p:nvPr>
        </p:nvGraphicFramePr>
        <p:xfrm>
          <a:off x="130628" y="2112509"/>
          <a:ext cx="6047079" cy="4462953"/>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texte 4"/>
          <p:cNvSpPr>
            <a:spLocks noGrp="1"/>
          </p:cNvSpPr>
          <p:nvPr>
            <p:ph type="body" sz="quarter" idx="3"/>
          </p:nvPr>
        </p:nvSpPr>
        <p:spPr>
          <a:xfrm>
            <a:off x="6178155" y="1831034"/>
            <a:ext cx="4546997" cy="539799"/>
          </a:xfrm>
        </p:spPr>
        <p:txBody>
          <a:bodyPr>
            <a:normAutofit fontScale="62500" lnSpcReduction="20000"/>
          </a:bodyPr>
          <a:lstStyle/>
          <a:p>
            <a:endParaRPr lang="fr-FR" dirty="0"/>
          </a:p>
          <a:p>
            <a:r>
              <a:rPr lang="fr-FR" dirty="0"/>
              <a:t>Age des premiers rapports chez les hommes </a:t>
            </a:r>
          </a:p>
          <a:p>
            <a:endParaRPr lang="fr-FR" dirty="0"/>
          </a:p>
        </p:txBody>
      </p:sp>
      <p:graphicFrame>
        <p:nvGraphicFramePr>
          <p:cNvPr id="8" name="Espace réservé du contenu 3"/>
          <p:cNvGraphicFramePr>
            <a:graphicFrameLocks noGrp="1"/>
          </p:cNvGraphicFramePr>
          <p:nvPr>
            <p:ph sz="quarter" idx="4"/>
            <p:extLst>
              <p:ext uri="{D42A27DB-BD31-4B8C-83A1-F6EECF244321}">
                <p14:modId xmlns:p14="http://schemas.microsoft.com/office/powerpoint/2010/main" val="3499894198"/>
              </p:ext>
            </p:extLst>
          </p:nvPr>
        </p:nvGraphicFramePr>
        <p:xfrm>
          <a:off x="6177708" y="2255521"/>
          <a:ext cx="5445332" cy="43199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195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D9444EE-2597-8541-A15F-84AC6419B14E}"/>
              </a:ext>
            </a:extLst>
          </p:cNvPr>
          <p:cNvPicPr>
            <a:picLocks noChangeAspect="1"/>
          </p:cNvPicPr>
          <p:nvPr/>
        </p:nvPicPr>
        <p:blipFill>
          <a:blip r:embed="rId2"/>
          <a:stretch>
            <a:fillRect/>
          </a:stretch>
        </p:blipFill>
        <p:spPr>
          <a:xfrm>
            <a:off x="1548401" y="35270"/>
            <a:ext cx="8486454" cy="6333175"/>
          </a:xfrm>
          <a:prstGeom prst="rect">
            <a:avLst/>
          </a:prstGeom>
        </p:spPr>
      </p:pic>
    </p:spTree>
    <p:extLst>
      <p:ext uri="{BB962C8B-B14F-4D97-AF65-F5344CB8AC3E}">
        <p14:creationId xmlns:p14="http://schemas.microsoft.com/office/powerpoint/2010/main" val="9004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D091679-EBF2-D747-BF05-DA5DBF1117AD}"/>
              </a:ext>
            </a:extLst>
          </p:cNvPr>
          <p:cNvPicPr>
            <a:picLocks noChangeAspect="1"/>
          </p:cNvPicPr>
          <p:nvPr/>
        </p:nvPicPr>
        <p:blipFill>
          <a:blip r:embed="rId2"/>
          <a:stretch>
            <a:fillRect/>
          </a:stretch>
        </p:blipFill>
        <p:spPr>
          <a:xfrm>
            <a:off x="246743" y="10275"/>
            <a:ext cx="5849257" cy="3308279"/>
          </a:xfrm>
          <a:prstGeom prst="rect">
            <a:avLst/>
          </a:prstGeom>
        </p:spPr>
      </p:pic>
      <p:pic>
        <p:nvPicPr>
          <p:cNvPr id="3" name="Image 2">
            <a:extLst>
              <a:ext uri="{FF2B5EF4-FFF2-40B4-BE49-F238E27FC236}">
                <a16:creationId xmlns:a16="http://schemas.microsoft.com/office/drawing/2014/main" id="{19E9CBB4-0506-234B-B54F-9C3AF2400C1B}"/>
              </a:ext>
            </a:extLst>
          </p:cNvPr>
          <p:cNvPicPr>
            <a:picLocks noChangeAspect="1"/>
          </p:cNvPicPr>
          <p:nvPr/>
        </p:nvPicPr>
        <p:blipFill>
          <a:blip r:embed="rId3"/>
          <a:stretch>
            <a:fillRect/>
          </a:stretch>
        </p:blipFill>
        <p:spPr>
          <a:xfrm>
            <a:off x="6397804" y="10275"/>
            <a:ext cx="5547453" cy="3435426"/>
          </a:xfrm>
          <a:prstGeom prst="rect">
            <a:avLst/>
          </a:prstGeom>
        </p:spPr>
      </p:pic>
      <p:graphicFrame>
        <p:nvGraphicFramePr>
          <p:cNvPr id="5" name="Graphique 4">
            <a:extLst>
              <a:ext uri="{FF2B5EF4-FFF2-40B4-BE49-F238E27FC236}">
                <a16:creationId xmlns:a16="http://schemas.microsoft.com/office/drawing/2014/main" id="{B8E811BA-5B91-3548-A502-0A0071D0F1F1}"/>
              </a:ext>
            </a:extLst>
          </p:cNvPr>
          <p:cNvGraphicFramePr>
            <a:graphicFrameLocks/>
          </p:cNvGraphicFramePr>
          <p:nvPr/>
        </p:nvGraphicFramePr>
        <p:xfrm>
          <a:off x="6397803" y="4061345"/>
          <a:ext cx="4841697" cy="25914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aphique 5">
            <a:extLst>
              <a:ext uri="{FF2B5EF4-FFF2-40B4-BE49-F238E27FC236}">
                <a16:creationId xmlns:a16="http://schemas.microsoft.com/office/drawing/2014/main" id="{6CD6C089-4BDB-6B44-AC87-15F6B5097C3E}"/>
              </a:ext>
            </a:extLst>
          </p:cNvPr>
          <p:cNvGraphicFramePr>
            <a:graphicFrameLocks/>
          </p:cNvGraphicFramePr>
          <p:nvPr/>
        </p:nvGraphicFramePr>
        <p:xfrm>
          <a:off x="399629" y="4150459"/>
          <a:ext cx="5178176" cy="24132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92451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A0DF54-78A8-2906-959D-C6A94A85A634}"/>
              </a:ext>
            </a:extLst>
          </p:cNvPr>
          <p:cNvSpPr>
            <a:spLocks noGrp="1"/>
          </p:cNvSpPr>
          <p:nvPr>
            <p:ph type="title"/>
          </p:nvPr>
        </p:nvSpPr>
        <p:spPr>
          <a:xfrm>
            <a:off x="0" y="87549"/>
            <a:ext cx="12130286" cy="800784"/>
          </a:xfrm>
          <a:solidFill>
            <a:schemeClr val="tx1"/>
          </a:solidFill>
        </p:spPr>
        <p:txBody>
          <a:bodyPr>
            <a:normAutofit/>
          </a:bodyPr>
          <a:lstStyle/>
          <a:p>
            <a:pPr algn="ctr"/>
            <a:r>
              <a:rPr lang="fr-FR" sz="4000" b="1" dirty="0">
                <a:solidFill>
                  <a:schemeClr val="bg1"/>
                </a:solidFill>
                <a:latin typeface="Calibri" panose="020F0502020204030204" pitchFamily="34" charset="0"/>
                <a:cs typeface="Calibri" panose="020F0502020204030204" pitchFamily="34" charset="0"/>
              </a:rPr>
              <a:t>Comment interagissent le VIH et HPV</a:t>
            </a:r>
          </a:p>
        </p:txBody>
      </p:sp>
      <p:sp>
        <p:nvSpPr>
          <p:cNvPr id="3" name="Espace réservé du contenu 2">
            <a:extLst>
              <a:ext uri="{FF2B5EF4-FFF2-40B4-BE49-F238E27FC236}">
                <a16:creationId xmlns:a16="http://schemas.microsoft.com/office/drawing/2014/main" id="{77188178-B6BC-4FF9-166D-30ED55717C56}"/>
              </a:ext>
            </a:extLst>
          </p:cNvPr>
          <p:cNvSpPr>
            <a:spLocks noGrp="1"/>
          </p:cNvSpPr>
          <p:nvPr>
            <p:ph idx="1"/>
          </p:nvPr>
        </p:nvSpPr>
        <p:spPr>
          <a:xfrm>
            <a:off x="-1" y="888334"/>
            <a:ext cx="11936627" cy="2775940"/>
          </a:xfrm>
        </p:spPr>
        <p:txBody>
          <a:bodyPr>
            <a:normAutofit/>
          </a:bodyPr>
          <a:lstStyle/>
          <a:p>
            <a:pPr algn="just" fontAlgn="base"/>
            <a:r>
              <a:rPr lang="fr-SN" sz="2200" b="1" i="0" dirty="0">
                <a:solidFill>
                  <a:srgbClr val="151515"/>
                </a:solidFill>
                <a:effectLst/>
              </a:rPr>
              <a:t>Une interaction délétère entre HPV et VIH</a:t>
            </a:r>
            <a:r>
              <a:rPr lang="fr-SN" sz="2200" b="0" i="0" dirty="0">
                <a:solidFill>
                  <a:srgbClr val="151515"/>
                </a:solidFill>
                <a:effectLst/>
              </a:rPr>
              <a:t>, responsables d’une mauvaise immunité locale, au niveau des muqueuses</a:t>
            </a:r>
          </a:p>
          <a:p>
            <a:pPr algn="just" fontAlgn="base"/>
            <a:r>
              <a:rPr lang="fr-SN" sz="2200" b="0" i="0" dirty="0">
                <a:solidFill>
                  <a:srgbClr val="151515"/>
                </a:solidFill>
                <a:effectLst/>
              </a:rPr>
              <a:t>Persistance du virus dans 10 % des </a:t>
            </a:r>
            <a:r>
              <a:rPr lang="fr-SN" sz="2200" b="0" i="0" dirty="0" err="1">
                <a:solidFill>
                  <a:srgbClr val="151515"/>
                </a:solidFill>
                <a:effectLst/>
              </a:rPr>
              <a:t>cas:</a:t>
            </a:r>
            <a:r>
              <a:rPr lang="fr-SN" sz="2200" dirty="0" err="1">
                <a:effectLst/>
              </a:rPr>
              <a:t>prolifération</a:t>
            </a:r>
            <a:r>
              <a:rPr lang="fr-SN" sz="2200" dirty="0">
                <a:effectLst/>
              </a:rPr>
              <a:t> des </a:t>
            </a:r>
            <a:r>
              <a:rPr lang="fr-SN" sz="2200" dirty="0" err="1">
                <a:effectLst/>
              </a:rPr>
              <a:t>cellules;lésions</a:t>
            </a:r>
            <a:r>
              <a:rPr lang="fr-SN" sz="2200" dirty="0">
                <a:effectLst/>
              </a:rPr>
              <a:t> pré-cancéreuses (dysplasies)</a:t>
            </a:r>
          </a:p>
          <a:p>
            <a:pPr lvl="1" algn="just"/>
            <a:r>
              <a:rPr lang="fr-SN" sz="2200" dirty="0">
                <a:effectLst/>
              </a:rPr>
              <a:t>lésions cancéreuses</a:t>
            </a:r>
          </a:p>
          <a:p>
            <a:pPr algn="just" fontAlgn="base"/>
            <a:endParaRPr lang="fr-SN" b="0" i="0" dirty="0">
              <a:solidFill>
                <a:srgbClr val="151515"/>
              </a:solidFill>
              <a:effectLst/>
            </a:endParaRPr>
          </a:p>
        </p:txBody>
      </p:sp>
      <p:pic>
        <p:nvPicPr>
          <p:cNvPr id="4" name="Image 3">
            <a:extLst>
              <a:ext uri="{FF2B5EF4-FFF2-40B4-BE49-F238E27FC236}">
                <a16:creationId xmlns:a16="http://schemas.microsoft.com/office/drawing/2014/main" id="{E356F6F5-B31F-BCC2-ED3B-0A5D4D6EDE49}"/>
              </a:ext>
            </a:extLst>
          </p:cNvPr>
          <p:cNvPicPr>
            <a:picLocks noChangeAspect="1"/>
          </p:cNvPicPr>
          <p:nvPr/>
        </p:nvPicPr>
        <p:blipFill>
          <a:blip r:embed="rId2"/>
          <a:stretch>
            <a:fillRect/>
          </a:stretch>
        </p:blipFill>
        <p:spPr>
          <a:xfrm>
            <a:off x="174479" y="2320663"/>
            <a:ext cx="10903424" cy="2216674"/>
          </a:xfrm>
          <a:prstGeom prst="rect">
            <a:avLst/>
          </a:prstGeom>
        </p:spPr>
      </p:pic>
      <p:pic>
        <p:nvPicPr>
          <p:cNvPr id="5" name="Picture 2" descr="https://sante.gouv.fr/local/adapt-img/560/10x/IMG/jpg/Papillomavirus_cancer_du_col_vignette_web.jpg?1680694079">
            <a:extLst>
              <a:ext uri="{FF2B5EF4-FFF2-40B4-BE49-F238E27FC236}">
                <a16:creationId xmlns:a16="http://schemas.microsoft.com/office/drawing/2014/main" id="{4FC8CD2E-281C-AC7B-F1E2-903AF238B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536" y="4537337"/>
            <a:ext cx="9252010" cy="223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87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F618A7-FFB7-CF4D-B652-27650A97EB36}"/>
              </a:ext>
            </a:extLst>
          </p:cNvPr>
          <p:cNvSpPr>
            <a:spLocks noGrp="1"/>
          </p:cNvSpPr>
          <p:nvPr>
            <p:ph type="title"/>
          </p:nvPr>
        </p:nvSpPr>
        <p:spPr>
          <a:xfrm>
            <a:off x="111908" y="211016"/>
            <a:ext cx="6535078" cy="680236"/>
          </a:xfrm>
          <a:solidFill>
            <a:schemeClr val="tx1"/>
          </a:solidFill>
        </p:spPr>
        <p:txBody>
          <a:bodyPr>
            <a:normAutofit/>
          </a:bodyPr>
          <a:lstStyle/>
          <a:p>
            <a:r>
              <a:rPr lang="fr-FR" sz="2400" b="1" dirty="0">
                <a:solidFill>
                  <a:schemeClr val="bg1"/>
                </a:solidFill>
                <a:latin typeface="Calibri" panose="020F0502020204030204" pitchFamily="34" charset="0"/>
                <a:cs typeface="Calibri" panose="020F0502020204030204" pitchFamily="34" charset="0"/>
              </a:rPr>
              <a:t>IMPACT VIH SUR L’HISTOIRE NATURELE DE HPV </a:t>
            </a:r>
          </a:p>
        </p:txBody>
      </p:sp>
      <p:sp>
        <p:nvSpPr>
          <p:cNvPr id="3" name="Espace réservé du contenu 2">
            <a:extLst>
              <a:ext uri="{FF2B5EF4-FFF2-40B4-BE49-F238E27FC236}">
                <a16:creationId xmlns:a16="http://schemas.microsoft.com/office/drawing/2014/main" id="{1C04D5F0-B177-594F-8B92-4EC49A0ECCAE}"/>
              </a:ext>
            </a:extLst>
          </p:cNvPr>
          <p:cNvSpPr>
            <a:spLocks noGrp="1"/>
          </p:cNvSpPr>
          <p:nvPr>
            <p:ph sz="half" idx="1"/>
          </p:nvPr>
        </p:nvSpPr>
        <p:spPr>
          <a:xfrm>
            <a:off x="1" y="983328"/>
            <a:ext cx="6019800" cy="5874671"/>
          </a:xfrm>
        </p:spPr>
        <p:txBody>
          <a:bodyPr>
            <a:normAutofit fontScale="77500" lnSpcReduction="20000"/>
          </a:bodyPr>
          <a:lstStyle/>
          <a:p>
            <a:pPr algn="just">
              <a:lnSpc>
                <a:spcPct val="150000"/>
              </a:lnSpc>
            </a:pPr>
            <a:r>
              <a:rPr lang="fr-FR" b="1" dirty="0"/>
              <a:t>Incidence HPV</a:t>
            </a:r>
          </a:p>
          <a:p>
            <a:pPr lvl="1" algn="just">
              <a:lnSpc>
                <a:spcPct val="150000"/>
              </a:lnSpc>
            </a:pPr>
            <a:r>
              <a:rPr lang="fr-FR" dirty="0"/>
              <a:t>Sérologie VIH +</a:t>
            </a:r>
          </a:p>
          <a:p>
            <a:pPr lvl="1" algn="just">
              <a:lnSpc>
                <a:spcPct val="150000"/>
              </a:lnSpc>
            </a:pPr>
            <a:r>
              <a:rPr lang="fr-FR" dirty="0"/>
              <a:t>Taux de CD4 bas</a:t>
            </a:r>
          </a:p>
          <a:p>
            <a:pPr lvl="1" algn="just">
              <a:lnSpc>
                <a:spcPct val="150000"/>
              </a:lnSpc>
            </a:pPr>
            <a:r>
              <a:rPr lang="fr-FR" dirty="0"/>
              <a:t>Effet traitement antirétroviral variable selon les études mais aucun effet sur HPV à haut risque</a:t>
            </a:r>
          </a:p>
          <a:p>
            <a:pPr lvl="1" algn="just">
              <a:lnSpc>
                <a:spcPct val="150000"/>
              </a:lnSpc>
            </a:pPr>
            <a:r>
              <a:rPr lang="fr-FR" dirty="0"/>
              <a:t>Charge virale élevée surtout si CD4 bas</a:t>
            </a:r>
          </a:p>
          <a:p>
            <a:pPr lvl="1" algn="just">
              <a:lnSpc>
                <a:spcPct val="150000"/>
              </a:lnSpc>
            </a:pPr>
            <a:r>
              <a:rPr lang="fr-FR" dirty="0"/>
              <a:t>Réactivation: taux 1,4-4 fois plus élevé si VIH+</a:t>
            </a:r>
          </a:p>
          <a:p>
            <a:pPr lvl="1"/>
            <a:endParaRPr lang="fr-FR" dirty="0"/>
          </a:p>
          <a:p>
            <a:pPr marL="457200" lvl="1" indent="0">
              <a:buNone/>
            </a:pPr>
            <a:r>
              <a:rPr lang="fr-FR" sz="1800" i="1" dirty="0">
                <a:solidFill>
                  <a:schemeClr val="accent1"/>
                </a:solidFill>
              </a:rPr>
              <a:t>Int J Cancer 2008; Infect Agent Cancer; 2010; </a:t>
            </a:r>
            <a:r>
              <a:rPr lang="fr-FR" sz="1800" i="1" dirty="0" err="1">
                <a:solidFill>
                  <a:schemeClr val="accent1"/>
                </a:solidFill>
              </a:rPr>
              <a:t>Obstet</a:t>
            </a:r>
            <a:r>
              <a:rPr lang="fr-FR" sz="1800" i="1" dirty="0">
                <a:solidFill>
                  <a:schemeClr val="accent1"/>
                </a:solidFill>
              </a:rPr>
              <a:t> </a:t>
            </a:r>
            <a:r>
              <a:rPr lang="fr-FR" sz="1800" i="1" dirty="0" err="1">
                <a:solidFill>
                  <a:schemeClr val="accent1"/>
                </a:solidFill>
              </a:rPr>
              <a:t>Gynecol</a:t>
            </a:r>
            <a:r>
              <a:rPr lang="fr-FR" sz="1800" i="1" dirty="0">
                <a:solidFill>
                  <a:schemeClr val="accent1"/>
                </a:solidFill>
              </a:rPr>
              <a:t> 2008; J Infect Dis 2001; J Infect Dis 2010</a:t>
            </a:r>
          </a:p>
        </p:txBody>
      </p:sp>
      <p:sp>
        <p:nvSpPr>
          <p:cNvPr id="4" name="Espace réservé du contenu 3">
            <a:extLst>
              <a:ext uri="{FF2B5EF4-FFF2-40B4-BE49-F238E27FC236}">
                <a16:creationId xmlns:a16="http://schemas.microsoft.com/office/drawing/2014/main" id="{DFE1F149-CF8D-584A-9D44-3A35749F09DA}"/>
              </a:ext>
            </a:extLst>
          </p:cNvPr>
          <p:cNvSpPr>
            <a:spLocks noGrp="1"/>
          </p:cNvSpPr>
          <p:nvPr>
            <p:ph sz="half" idx="2"/>
          </p:nvPr>
        </p:nvSpPr>
        <p:spPr>
          <a:xfrm>
            <a:off x="6096000" y="1564481"/>
            <a:ext cx="5884985" cy="5174579"/>
          </a:xfrm>
        </p:spPr>
        <p:txBody>
          <a:bodyPr>
            <a:normAutofit fontScale="77500" lnSpcReduction="20000"/>
          </a:bodyPr>
          <a:lstStyle/>
          <a:p>
            <a:pPr>
              <a:lnSpc>
                <a:spcPct val="160000"/>
              </a:lnSpc>
            </a:pPr>
            <a:r>
              <a:rPr lang="fr-FR" b="1" dirty="0"/>
              <a:t>Persistance</a:t>
            </a:r>
          </a:p>
          <a:p>
            <a:pPr lvl="1">
              <a:lnSpc>
                <a:spcPct val="160000"/>
              </a:lnSpc>
            </a:pPr>
            <a:r>
              <a:rPr lang="fr-FR" dirty="0"/>
              <a:t>Plus de risque chez les femmes infectées par le VIH</a:t>
            </a:r>
          </a:p>
          <a:p>
            <a:pPr lvl="1">
              <a:lnSpc>
                <a:spcPct val="160000"/>
              </a:lnSpc>
            </a:pPr>
            <a:r>
              <a:rPr lang="fr-FR" dirty="0"/>
              <a:t>Rôle des CD4, CV et du traitement ARV variables selon les études</a:t>
            </a:r>
          </a:p>
          <a:p>
            <a:pPr lvl="1"/>
            <a:endParaRPr lang="fr-FR" dirty="0"/>
          </a:p>
          <a:p>
            <a:pPr marL="457200" lvl="1" indent="0">
              <a:buNone/>
            </a:pPr>
            <a:r>
              <a:rPr lang="fr-FR" sz="1800" i="1" dirty="0">
                <a:solidFill>
                  <a:schemeClr val="accent1"/>
                </a:solidFill>
              </a:rPr>
              <a:t>Int J Cancer 2006; J Infect Dis 2013; Cancer </a:t>
            </a:r>
            <a:r>
              <a:rPr lang="fr-FR" sz="1800" i="1" dirty="0" err="1">
                <a:solidFill>
                  <a:schemeClr val="accent1"/>
                </a:solidFill>
              </a:rPr>
              <a:t>Epidemiol</a:t>
            </a:r>
            <a:r>
              <a:rPr lang="fr-FR" sz="1800" i="1" dirty="0">
                <a:solidFill>
                  <a:schemeClr val="accent1"/>
                </a:solidFill>
              </a:rPr>
              <a:t> </a:t>
            </a:r>
            <a:r>
              <a:rPr lang="fr-FR" sz="1800" i="1" dirty="0" err="1">
                <a:solidFill>
                  <a:schemeClr val="accent1"/>
                </a:solidFill>
              </a:rPr>
              <a:t>Biomarkers</a:t>
            </a:r>
            <a:r>
              <a:rPr lang="fr-FR" sz="1800" i="1" dirty="0">
                <a:solidFill>
                  <a:schemeClr val="accent1"/>
                </a:solidFill>
              </a:rPr>
              <a:t> </a:t>
            </a:r>
            <a:r>
              <a:rPr lang="fr-FR" sz="1800" i="1" dirty="0" err="1">
                <a:solidFill>
                  <a:schemeClr val="accent1"/>
                </a:solidFill>
              </a:rPr>
              <a:t>Prev</a:t>
            </a:r>
            <a:r>
              <a:rPr lang="fr-FR" sz="1800" i="1" dirty="0">
                <a:solidFill>
                  <a:schemeClr val="accent1"/>
                </a:solidFill>
              </a:rPr>
              <a:t> 2017; J Infect Dis 2007</a:t>
            </a:r>
          </a:p>
          <a:p>
            <a:pPr>
              <a:lnSpc>
                <a:spcPct val="150000"/>
              </a:lnSpc>
            </a:pPr>
            <a:r>
              <a:rPr lang="fr-FR" b="1" dirty="0"/>
              <a:t>Progression vers le Cancer du col</a:t>
            </a:r>
          </a:p>
          <a:p>
            <a:pPr lvl="1">
              <a:lnSpc>
                <a:spcPct val="150000"/>
              </a:lnSpc>
            </a:pPr>
            <a:r>
              <a:rPr lang="fr-FR" dirty="0"/>
              <a:t>Rôle du taux de LTCD4</a:t>
            </a:r>
          </a:p>
          <a:p>
            <a:pPr lvl="1">
              <a:lnSpc>
                <a:spcPct val="150000"/>
              </a:lnSpc>
            </a:pPr>
            <a:r>
              <a:rPr lang="fr-FR" dirty="0"/>
              <a:t>Traitement non associé à la progression</a:t>
            </a:r>
          </a:p>
          <a:p>
            <a:pPr lvl="1">
              <a:lnSpc>
                <a:spcPct val="150000"/>
              </a:lnSpc>
            </a:pPr>
            <a:endParaRPr lang="fr-FR" dirty="0"/>
          </a:p>
          <a:p>
            <a:pPr marL="457200" lvl="1" indent="0">
              <a:buNone/>
            </a:pPr>
            <a:r>
              <a:rPr lang="fr-FR" sz="1800" i="1" dirty="0">
                <a:solidFill>
                  <a:schemeClr val="accent1"/>
                </a:solidFill>
              </a:rPr>
              <a:t>J </a:t>
            </a:r>
            <a:r>
              <a:rPr lang="fr-FR" sz="1800" i="1" dirty="0" err="1">
                <a:solidFill>
                  <a:schemeClr val="accent1"/>
                </a:solidFill>
              </a:rPr>
              <a:t>Acquire</a:t>
            </a:r>
            <a:r>
              <a:rPr lang="fr-FR" sz="1800" i="1" dirty="0">
                <a:solidFill>
                  <a:schemeClr val="accent1"/>
                </a:solidFill>
              </a:rPr>
              <a:t> Immun </a:t>
            </a:r>
            <a:r>
              <a:rPr lang="fr-FR" sz="1800" i="1" dirty="0" err="1">
                <a:solidFill>
                  <a:schemeClr val="accent1"/>
                </a:solidFill>
              </a:rPr>
              <a:t>Def</a:t>
            </a:r>
            <a:r>
              <a:rPr lang="fr-FR" sz="1800" i="1" dirty="0">
                <a:solidFill>
                  <a:schemeClr val="accent1"/>
                </a:solidFill>
              </a:rPr>
              <a:t> </a:t>
            </a:r>
            <a:r>
              <a:rPr lang="fr-FR" sz="1800" i="1" dirty="0" err="1">
                <a:solidFill>
                  <a:schemeClr val="accent1"/>
                </a:solidFill>
              </a:rPr>
              <a:t>Syndr</a:t>
            </a:r>
            <a:r>
              <a:rPr lang="fr-FR" sz="1800" i="1" dirty="0">
                <a:solidFill>
                  <a:schemeClr val="accent1"/>
                </a:solidFill>
              </a:rPr>
              <a:t> 2013</a:t>
            </a:r>
          </a:p>
          <a:p>
            <a:pPr marL="457200" lvl="1" indent="0">
              <a:buNone/>
            </a:pPr>
            <a:r>
              <a:rPr lang="fr-FR" sz="1800" i="1" dirty="0">
                <a:solidFill>
                  <a:schemeClr val="accent1"/>
                </a:solidFill>
              </a:rPr>
              <a:t>Int J cancer 2016</a:t>
            </a:r>
          </a:p>
          <a:p>
            <a:pPr marL="457200" lvl="1" indent="0">
              <a:buNone/>
            </a:pPr>
            <a:endParaRPr lang="fr-FR" i="1" dirty="0">
              <a:solidFill>
                <a:schemeClr val="accent1"/>
              </a:solidFill>
            </a:endParaRPr>
          </a:p>
        </p:txBody>
      </p:sp>
      <p:pic>
        <p:nvPicPr>
          <p:cNvPr id="5" name="Image 4">
            <a:extLst>
              <a:ext uri="{FF2B5EF4-FFF2-40B4-BE49-F238E27FC236}">
                <a16:creationId xmlns:a16="http://schemas.microsoft.com/office/drawing/2014/main" id="{C01E6521-5F49-3A43-93BB-758A3F101A5F}"/>
              </a:ext>
            </a:extLst>
          </p:cNvPr>
          <p:cNvPicPr>
            <a:picLocks noChangeAspect="1"/>
          </p:cNvPicPr>
          <p:nvPr/>
        </p:nvPicPr>
        <p:blipFill>
          <a:blip r:embed="rId2"/>
          <a:stretch>
            <a:fillRect/>
          </a:stretch>
        </p:blipFill>
        <p:spPr>
          <a:xfrm>
            <a:off x="6482863" y="118940"/>
            <a:ext cx="5597230" cy="1217491"/>
          </a:xfrm>
          <a:prstGeom prst="rect">
            <a:avLst/>
          </a:prstGeom>
        </p:spPr>
      </p:pic>
    </p:spTree>
    <p:extLst>
      <p:ext uri="{BB962C8B-B14F-4D97-AF65-F5344CB8AC3E}">
        <p14:creationId xmlns:p14="http://schemas.microsoft.com/office/powerpoint/2010/main" val="3294136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5F20586-B714-3831-E508-427E96F76D56}"/>
              </a:ext>
            </a:extLst>
          </p:cNvPr>
          <p:cNvPicPr>
            <a:picLocks noChangeAspect="1"/>
          </p:cNvPicPr>
          <p:nvPr/>
        </p:nvPicPr>
        <p:blipFill>
          <a:blip r:embed="rId2"/>
          <a:stretch>
            <a:fillRect/>
          </a:stretch>
        </p:blipFill>
        <p:spPr>
          <a:xfrm>
            <a:off x="3052119" y="-5469"/>
            <a:ext cx="9097840" cy="6455696"/>
          </a:xfrm>
          <a:prstGeom prst="rect">
            <a:avLst/>
          </a:prstGeom>
        </p:spPr>
      </p:pic>
      <p:pic>
        <p:nvPicPr>
          <p:cNvPr id="3" name="Image 2">
            <a:extLst>
              <a:ext uri="{FF2B5EF4-FFF2-40B4-BE49-F238E27FC236}">
                <a16:creationId xmlns:a16="http://schemas.microsoft.com/office/drawing/2014/main" id="{545BEB7E-04E3-B51F-73DE-5A9050C744C0}"/>
              </a:ext>
            </a:extLst>
          </p:cNvPr>
          <p:cNvPicPr>
            <a:picLocks noChangeAspect="1"/>
          </p:cNvPicPr>
          <p:nvPr/>
        </p:nvPicPr>
        <p:blipFill>
          <a:blip r:embed="rId3"/>
          <a:stretch>
            <a:fillRect/>
          </a:stretch>
        </p:blipFill>
        <p:spPr>
          <a:xfrm>
            <a:off x="-469" y="-107004"/>
            <a:ext cx="3444060" cy="5395696"/>
          </a:xfrm>
          <a:prstGeom prst="rect">
            <a:avLst/>
          </a:prstGeom>
        </p:spPr>
      </p:pic>
      <p:pic>
        <p:nvPicPr>
          <p:cNvPr id="4" name="Image 3">
            <a:extLst>
              <a:ext uri="{FF2B5EF4-FFF2-40B4-BE49-F238E27FC236}">
                <a16:creationId xmlns:a16="http://schemas.microsoft.com/office/drawing/2014/main" id="{6F392581-F6C7-2ABD-EE51-B4B9698DAA20}"/>
              </a:ext>
            </a:extLst>
          </p:cNvPr>
          <p:cNvPicPr>
            <a:picLocks noChangeAspect="1"/>
          </p:cNvPicPr>
          <p:nvPr/>
        </p:nvPicPr>
        <p:blipFill>
          <a:blip r:embed="rId4"/>
          <a:stretch>
            <a:fillRect/>
          </a:stretch>
        </p:blipFill>
        <p:spPr>
          <a:xfrm>
            <a:off x="184827" y="6111359"/>
            <a:ext cx="2323596" cy="746640"/>
          </a:xfrm>
          <a:prstGeom prst="rect">
            <a:avLst/>
          </a:prstGeom>
        </p:spPr>
      </p:pic>
    </p:spTree>
    <p:extLst>
      <p:ext uri="{BB962C8B-B14F-4D97-AF65-F5344CB8AC3E}">
        <p14:creationId xmlns:p14="http://schemas.microsoft.com/office/powerpoint/2010/main" val="120041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4C0732-ADD7-091A-CC57-3C3A7DF1EC71}"/>
              </a:ext>
            </a:extLst>
          </p:cNvPr>
          <p:cNvSpPr>
            <a:spLocks noGrp="1"/>
          </p:cNvSpPr>
          <p:nvPr>
            <p:ph type="title"/>
          </p:nvPr>
        </p:nvSpPr>
        <p:spPr>
          <a:xfrm>
            <a:off x="98854" y="365125"/>
            <a:ext cx="11924270" cy="1325563"/>
          </a:xfrm>
        </p:spPr>
        <p:txBody>
          <a:bodyPr>
            <a:normAutofit/>
          </a:bodyPr>
          <a:lstStyle/>
          <a:p>
            <a:pPr algn="ctr"/>
            <a:r>
              <a:rPr lang="fr-FR" sz="3200" b="1" i="1" dirty="0"/>
              <a:t>Echange de mauvais procédés entre les deux virus</a:t>
            </a:r>
          </a:p>
        </p:txBody>
      </p:sp>
      <p:pic>
        <p:nvPicPr>
          <p:cNvPr id="4" name="Espace réservé du contenu 3">
            <a:extLst>
              <a:ext uri="{FF2B5EF4-FFF2-40B4-BE49-F238E27FC236}">
                <a16:creationId xmlns:a16="http://schemas.microsoft.com/office/drawing/2014/main" id="{02178DA6-34A9-EA5A-059A-2EF415CD1C11}"/>
              </a:ext>
            </a:extLst>
          </p:cNvPr>
          <p:cNvPicPr>
            <a:picLocks noGrp="1" noChangeAspect="1"/>
          </p:cNvPicPr>
          <p:nvPr>
            <p:ph idx="1"/>
          </p:nvPr>
        </p:nvPicPr>
        <p:blipFill>
          <a:blip r:embed="rId2"/>
          <a:stretch>
            <a:fillRect/>
          </a:stretch>
        </p:blipFill>
        <p:spPr>
          <a:xfrm>
            <a:off x="240696" y="1840158"/>
            <a:ext cx="11544537" cy="3782166"/>
          </a:xfrm>
          <a:prstGeom prst="rect">
            <a:avLst/>
          </a:prstGeom>
        </p:spPr>
      </p:pic>
    </p:spTree>
    <p:extLst>
      <p:ext uri="{BB962C8B-B14F-4D97-AF65-F5344CB8AC3E}">
        <p14:creationId xmlns:p14="http://schemas.microsoft.com/office/powerpoint/2010/main" val="711509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D57725-2AF3-90AB-6AAC-EC878D305480}"/>
              </a:ext>
            </a:extLst>
          </p:cNvPr>
          <p:cNvSpPr>
            <a:spLocks noGrp="1"/>
          </p:cNvSpPr>
          <p:nvPr>
            <p:ph type="title"/>
          </p:nvPr>
        </p:nvSpPr>
        <p:spPr>
          <a:xfrm>
            <a:off x="0" y="488663"/>
            <a:ext cx="11994292" cy="939114"/>
          </a:xfrm>
        </p:spPr>
        <p:txBody>
          <a:bodyPr>
            <a:noAutofit/>
          </a:bodyPr>
          <a:lstStyle/>
          <a:p>
            <a:pPr algn="ctr"/>
            <a:r>
              <a:rPr lang="fr-FR" sz="2800" dirty="0">
                <a:solidFill>
                  <a:schemeClr val="accent1"/>
                </a:solidFill>
              </a:rPr>
              <a:t>Risque accru d’association cancer du col de l'utérus et VIH relève de combinaison de facteurs.</a:t>
            </a:r>
            <a:br>
              <a:rPr lang="fr-FR" sz="2800" dirty="0">
                <a:solidFill>
                  <a:schemeClr val="accent1"/>
                </a:solidFill>
              </a:rPr>
            </a:br>
            <a:endParaRPr lang="fr-FR" sz="2800" dirty="0">
              <a:solidFill>
                <a:schemeClr val="accent1"/>
              </a:solidFill>
            </a:endParaRPr>
          </a:p>
        </p:txBody>
      </p:sp>
      <p:sp>
        <p:nvSpPr>
          <p:cNvPr id="3" name="Espace réservé du contenu 2">
            <a:extLst>
              <a:ext uri="{FF2B5EF4-FFF2-40B4-BE49-F238E27FC236}">
                <a16:creationId xmlns:a16="http://schemas.microsoft.com/office/drawing/2014/main" id="{B882AFBF-3431-90AA-3343-694583F4DFBD}"/>
              </a:ext>
            </a:extLst>
          </p:cNvPr>
          <p:cNvSpPr>
            <a:spLocks noGrp="1"/>
          </p:cNvSpPr>
          <p:nvPr>
            <p:ph idx="1"/>
          </p:nvPr>
        </p:nvSpPr>
        <p:spPr>
          <a:xfrm>
            <a:off x="98854" y="1581665"/>
            <a:ext cx="11254946" cy="5140410"/>
          </a:xfrm>
        </p:spPr>
        <p:txBody>
          <a:bodyPr>
            <a:normAutofit/>
          </a:bodyPr>
          <a:lstStyle/>
          <a:p>
            <a:pPr algn="just"/>
            <a:r>
              <a:rPr lang="fr-FR" sz="2400" dirty="0"/>
              <a:t>Infection à HPV</a:t>
            </a:r>
          </a:p>
          <a:p>
            <a:pPr algn="just"/>
            <a:r>
              <a:rPr lang="fr-FR" sz="2400" dirty="0"/>
              <a:t>les femmes vivant avec le VIH sont plus susceptibles de contracter une infection à HPV - et moins susceptibles de se débarrasser de l'infection (clearance)</a:t>
            </a:r>
          </a:p>
          <a:p>
            <a:pPr algn="just"/>
            <a:r>
              <a:rPr lang="fr-FR" sz="2400" dirty="0"/>
              <a:t>Le VIH joue un rôle indirect dans l'oncogenèse, par le biais de l’</a:t>
            </a:r>
            <a:r>
              <a:rPr lang="fr-FR" sz="2400" dirty="0" err="1"/>
              <a:t>immunodépresion</a:t>
            </a:r>
            <a:r>
              <a:rPr lang="fr-FR" sz="2400" dirty="0"/>
              <a:t>, en renforçant les effets du HPV à haut risque.</a:t>
            </a:r>
          </a:p>
          <a:p>
            <a:pPr algn="just"/>
            <a:r>
              <a:rPr lang="fr-FR" sz="2400" dirty="0"/>
              <a:t>le cancer du col de l'utérus est ainsi associé à un faible nombre de cellules CD4 et à l'absence de traitement antirétroviral chez les femmes vivant avec le VIH.</a:t>
            </a:r>
          </a:p>
          <a:p>
            <a:pPr algn="just"/>
            <a:r>
              <a:rPr lang="fr-FR" sz="2400" dirty="0"/>
              <a:t>le VIH augmente aussi bien le risque de cancer du col de l'utérus, que les taux de récidive après le traitement des lésions précancéreuses.</a:t>
            </a:r>
          </a:p>
          <a:p>
            <a:endParaRPr lang="fr-FR" sz="2400" dirty="0"/>
          </a:p>
        </p:txBody>
      </p:sp>
      <p:sp>
        <p:nvSpPr>
          <p:cNvPr id="5" name="ZoneTexte 4">
            <a:extLst>
              <a:ext uri="{FF2B5EF4-FFF2-40B4-BE49-F238E27FC236}">
                <a16:creationId xmlns:a16="http://schemas.microsoft.com/office/drawing/2014/main" id="{ECB395CE-C92C-F4DC-8B1E-B1C8D594B84B}"/>
              </a:ext>
            </a:extLst>
          </p:cNvPr>
          <p:cNvSpPr txBox="1"/>
          <p:nvPr/>
        </p:nvSpPr>
        <p:spPr>
          <a:xfrm>
            <a:off x="1358214" y="5718425"/>
            <a:ext cx="8736226" cy="523220"/>
          </a:xfrm>
          <a:prstGeom prst="rect">
            <a:avLst/>
          </a:prstGeom>
          <a:noFill/>
        </p:spPr>
        <p:txBody>
          <a:bodyPr wrap="square">
            <a:spAutoFit/>
          </a:bodyPr>
          <a:lstStyle/>
          <a:p>
            <a:r>
              <a:rPr lang="fr-FR" sz="1400" i="1" dirty="0">
                <a:solidFill>
                  <a:schemeClr val="accent1"/>
                </a:solidFill>
              </a:rPr>
              <a:t>Bosch FX, </a:t>
            </a:r>
            <a:r>
              <a:rPr lang="fr-FR" sz="1400" i="1" dirty="0" err="1">
                <a:solidFill>
                  <a:schemeClr val="accent1"/>
                </a:solidFill>
              </a:rPr>
              <a:t>Lorincz</a:t>
            </a:r>
            <a:r>
              <a:rPr lang="fr-FR" sz="1400" i="1" dirty="0">
                <a:solidFill>
                  <a:schemeClr val="accent1"/>
                </a:solidFill>
              </a:rPr>
              <a:t> A, Munoz N, </a:t>
            </a:r>
            <a:r>
              <a:rPr lang="fr-FR" sz="1400" i="1" dirty="0" err="1">
                <a:solidFill>
                  <a:schemeClr val="accent1"/>
                </a:solidFill>
              </a:rPr>
              <a:t>Meijer</a:t>
            </a:r>
            <a:r>
              <a:rPr lang="fr-FR" sz="1400" i="1" dirty="0">
                <a:solidFill>
                  <a:schemeClr val="accent1"/>
                </a:solidFill>
              </a:rPr>
              <a:t> CJ, Shah KV. The causal relation </a:t>
            </a:r>
            <a:r>
              <a:rPr lang="fr-FR" sz="1400" i="1" dirty="0" err="1">
                <a:solidFill>
                  <a:schemeClr val="accent1"/>
                </a:solidFill>
              </a:rPr>
              <a:t>between</a:t>
            </a:r>
            <a:r>
              <a:rPr lang="fr-FR" sz="1400" i="1" dirty="0">
                <a:solidFill>
                  <a:schemeClr val="accent1"/>
                </a:solidFill>
              </a:rPr>
              <a:t> </a:t>
            </a:r>
            <a:r>
              <a:rPr lang="fr-FR" sz="1400" i="1" dirty="0" err="1">
                <a:solidFill>
                  <a:schemeClr val="accent1"/>
                </a:solidFill>
              </a:rPr>
              <a:t>human</a:t>
            </a:r>
            <a:r>
              <a:rPr lang="fr-FR" sz="1400" i="1" dirty="0">
                <a:solidFill>
                  <a:schemeClr val="accent1"/>
                </a:solidFill>
              </a:rPr>
              <a:t> papillomavirus and cervical cancer. J Clin </a:t>
            </a:r>
            <a:r>
              <a:rPr lang="fr-FR" sz="1400" i="1" dirty="0" err="1">
                <a:solidFill>
                  <a:schemeClr val="accent1"/>
                </a:solidFill>
              </a:rPr>
              <a:t>Pathol</a:t>
            </a:r>
            <a:r>
              <a:rPr lang="fr-FR" sz="1400" i="1" dirty="0">
                <a:solidFill>
                  <a:schemeClr val="accent1"/>
                </a:solidFill>
              </a:rPr>
              <a:t> 2002; 55: 244–65</a:t>
            </a:r>
          </a:p>
        </p:txBody>
      </p:sp>
      <p:sp>
        <p:nvSpPr>
          <p:cNvPr id="8" name="ZoneTexte 7">
            <a:extLst>
              <a:ext uri="{FF2B5EF4-FFF2-40B4-BE49-F238E27FC236}">
                <a16:creationId xmlns:a16="http://schemas.microsoft.com/office/drawing/2014/main" id="{FD4D408C-0453-0EB7-FE96-6DC3669E9251}"/>
              </a:ext>
            </a:extLst>
          </p:cNvPr>
          <p:cNvSpPr txBox="1"/>
          <p:nvPr/>
        </p:nvSpPr>
        <p:spPr>
          <a:xfrm>
            <a:off x="1359244" y="6260410"/>
            <a:ext cx="9295369" cy="307777"/>
          </a:xfrm>
          <a:prstGeom prst="rect">
            <a:avLst/>
          </a:prstGeom>
          <a:noFill/>
        </p:spPr>
        <p:txBody>
          <a:bodyPr wrap="square">
            <a:spAutoFit/>
          </a:bodyPr>
          <a:lstStyle/>
          <a:p>
            <a:r>
              <a:rPr lang="fr-FR" sz="1400" i="1" dirty="0">
                <a:solidFill>
                  <a:schemeClr val="accent1"/>
                </a:solidFill>
              </a:rPr>
              <a:t>Liu G, </a:t>
            </a:r>
            <a:r>
              <a:rPr lang="fr-FR" sz="1400" i="1" dirty="0" err="1">
                <a:solidFill>
                  <a:schemeClr val="accent1"/>
                </a:solidFill>
              </a:rPr>
              <a:t>Monisha</a:t>
            </a:r>
            <a:r>
              <a:rPr lang="fr-FR" sz="1400" i="1" dirty="0">
                <a:solidFill>
                  <a:schemeClr val="accent1"/>
                </a:solidFill>
              </a:rPr>
              <a:t> S, et al. AIDS 2018; </a:t>
            </a:r>
            <a:r>
              <a:rPr lang="fr-FR" sz="1400" i="1" dirty="0" err="1">
                <a:solidFill>
                  <a:schemeClr val="accent1"/>
                </a:solidFill>
              </a:rPr>
              <a:t>Massad</a:t>
            </a:r>
            <a:r>
              <a:rPr lang="fr-FR" sz="1400" i="1" dirty="0">
                <a:solidFill>
                  <a:schemeClr val="accent1"/>
                </a:solidFill>
              </a:rPr>
              <a:t> </a:t>
            </a:r>
            <a:r>
              <a:rPr lang="fr-FR" sz="1400" i="1" dirty="0" err="1">
                <a:solidFill>
                  <a:schemeClr val="accent1"/>
                </a:solidFill>
              </a:rPr>
              <a:t>LSet</a:t>
            </a:r>
            <a:r>
              <a:rPr lang="fr-FR" sz="1400" i="1" dirty="0">
                <a:solidFill>
                  <a:schemeClr val="accent1"/>
                </a:solidFill>
              </a:rPr>
              <a:t> al.. AIDS 2014; Kelly H, et al Lancet HIV 2018</a:t>
            </a:r>
          </a:p>
        </p:txBody>
      </p:sp>
    </p:spTree>
    <p:extLst>
      <p:ext uri="{BB962C8B-B14F-4D97-AF65-F5344CB8AC3E}">
        <p14:creationId xmlns:p14="http://schemas.microsoft.com/office/powerpoint/2010/main" val="745662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784053"/>
          </a:xfrm>
          <a:solidFill>
            <a:schemeClr val="tx1"/>
          </a:solidFill>
        </p:spPr>
        <p:txBody>
          <a:bodyPr/>
          <a:lstStyle/>
          <a:p>
            <a:pPr algn="ctr"/>
            <a:r>
              <a:rPr lang="fr-FR" b="1" dirty="0">
                <a:solidFill>
                  <a:schemeClr val="bg1"/>
                </a:solidFill>
                <a:latin typeface="Calibri" panose="020F0502020204030204" pitchFamily="34" charset="0"/>
                <a:cs typeface="Calibri" panose="020F0502020204030204" pitchFamily="34" charset="0"/>
              </a:rPr>
              <a:t>Contexte</a:t>
            </a:r>
          </a:p>
        </p:txBody>
      </p:sp>
      <p:sp>
        <p:nvSpPr>
          <p:cNvPr id="3" name="Espace réservé du contenu 2"/>
          <p:cNvSpPr>
            <a:spLocks noGrp="1"/>
          </p:cNvSpPr>
          <p:nvPr>
            <p:ph idx="1"/>
          </p:nvPr>
        </p:nvSpPr>
        <p:spPr>
          <a:xfrm>
            <a:off x="111212" y="784053"/>
            <a:ext cx="11899556" cy="5708823"/>
          </a:xfrm>
        </p:spPr>
        <p:txBody>
          <a:bodyPr>
            <a:normAutofit/>
          </a:bodyPr>
          <a:lstStyle/>
          <a:p>
            <a:pPr algn="just"/>
            <a:r>
              <a:rPr lang="fr-FR" sz="2600" dirty="0"/>
              <a:t>Infections à VIH et infections à HPV: 2 IST qui posent un problème majeur de santé publique</a:t>
            </a:r>
          </a:p>
          <a:p>
            <a:pPr algn="just"/>
            <a:r>
              <a:rPr lang="fr-FR" sz="2600" dirty="0"/>
              <a:t>À l’échelle mondiale: 620 000 nouveaux cas de cancer chez les femmes et 70 000 nouveaux cas de cancer chez les hommes ont été causés par le VPH en 2019 </a:t>
            </a:r>
          </a:p>
          <a:p>
            <a:pPr algn="just"/>
            <a:r>
              <a:rPr lang="fr-FR" sz="2600" dirty="0"/>
              <a:t>Le cancer du col de l’utérus était la quatrième cause de cancer et de décès par cancer chez les femmes en 2022, avec quelque 660 000 nouveaux cas et près de 350 000 décès dans le monde</a:t>
            </a:r>
          </a:p>
          <a:p>
            <a:pPr algn="just"/>
            <a:r>
              <a:rPr lang="fr-FR" sz="2600" dirty="0"/>
              <a:t>. Les cancers du col de l’utérus représentent plus de 90 % des cancers dus à une infection à HPV chez les femmes </a:t>
            </a:r>
          </a:p>
          <a:p>
            <a:pPr algn="just"/>
            <a:r>
              <a:rPr lang="fr-FR" sz="2600" dirty="0"/>
              <a:t>La région où l’infection à HPV du col de l’utérus est la plus prévalente est l’Afrique subsaharienne (24 %) </a:t>
            </a:r>
          </a:p>
          <a:p>
            <a:pPr algn="just"/>
            <a:r>
              <a:rPr lang="fr-FR" sz="1100" i="1" dirty="0">
                <a:solidFill>
                  <a:srgbClr val="FF0000"/>
                </a:solidFill>
              </a:rPr>
              <a:t>de Martel et al, Lancet Global </a:t>
            </a:r>
            <a:r>
              <a:rPr lang="fr-FR" sz="1100" i="1" dirty="0" err="1">
                <a:solidFill>
                  <a:srgbClr val="FF0000"/>
                </a:solidFill>
              </a:rPr>
              <a:t>Health</a:t>
            </a:r>
            <a:r>
              <a:rPr lang="fr-FR" sz="1100" i="1" dirty="0">
                <a:solidFill>
                  <a:srgbClr val="FF0000"/>
                </a:solidFill>
              </a:rPr>
              <a:t> 2019, </a:t>
            </a:r>
            <a:r>
              <a:rPr lang="fr-FR" sz="1100" i="1" dirty="0">
                <a:solidFill>
                  <a:srgbClr val="FF0000"/>
                </a:solidFill>
                <a:hlinkClick r:id="rId2"/>
              </a:rPr>
              <a:t>https://pubmed.ncbi.nlm.nih.gov/31862245/</a:t>
            </a:r>
            <a:r>
              <a:rPr lang="fr-FR" sz="1100" i="1" dirty="0">
                <a:solidFill>
                  <a:srgbClr val="FF0000"/>
                </a:solidFill>
              </a:rPr>
              <a:t> </a:t>
            </a:r>
          </a:p>
          <a:p>
            <a:pPr algn="just"/>
            <a:r>
              <a:rPr lang="fr-FR" sz="1100" i="1" dirty="0">
                <a:solidFill>
                  <a:srgbClr val="FF0000"/>
                </a:solidFill>
              </a:rPr>
              <a:t>(Bruni L et al. Cervical </a:t>
            </a:r>
            <a:r>
              <a:rPr lang="fr-FR" sz="1100" i="1" dirty="0" err="1">
                <a:solidFill>
                  <a:srgbClr val="FF0000"/>
                </a:solidFill>
              </a:rPr>
              <a:t>human</a:t>
            </a:r>
            <a:r>
              <a:rPr lang="fr-FR" sz="1100" i="1" dirty="0">
                <a:solidFill>
                  <a:srgbClr val="FF0000"/>
                </a:solidFill>
              </a:rPr>
              <a:t> papillomavirus </a:t>
            </a:r>
            <a:r>
              <a:rPr lang="fr-FR" sz="1100" i="1" dirty="0" err="1">
                <a:solidFill>
                  <a:srgbClr val="FF0000"/>
                </a:solidFill>
              </a:rPr>
              <a:t>prevalence</a:t>
            </a:r>
            <a:r>
              <a:rPr lang="fr-FR" sz="1100" i="1" dirty="0">
                <a:solidFill>
                  <a:srgbClr val="FF0000"/>
                </a:solidFill>
              </a:rPr>
              <a:t> in 5 continents: </a:t>
            </a:r>
            <a:r>
              <a:rPr lang="fr-FR" sz="1100" i="1" dirty="0" err="1">
                <a:solidFill>
                  <a:srgbClr val="FF0000"/>
                </a:solidFill>
              </a:rPr>
              <a:t>meta-analysis</a:t>
            </a:r>
            <a:r>
              <a:rPr lang="fr-FR" sz="1100" i="1" dirty="0">
                <a:solidFill>
                  <a:srgbClr val="FF0000"/>
                </a:solidFill>
              </a:rPr>
              <a:t> of 1 million </a:t>
            </a:r>
            <a:r>
              <a:rPr lang="fr-FR" sz="1100" i="1" dirty="0" err="1">
                <a:solidFill>
                  <a:srgbClr val="FF0000"/>
                </a:solidFill>
              </a:rPr>
              <a:t>women</a:t>
            </a:r>
            <a:r>
              <a:rPr lang="fr-FR" sz="1100" i="1" dirty="0">
                <a:solidFill>
                  <a:srgbClr val="FF0000"/>
                </a:solidFill>
              </a:rPr>
              <a:t> </a:t>
            </a:r>
            <a:r>
              <a:rPr lang="fr-FR" sz="1100" i="1" dirty="0" err="1">
                <a:solidFill>
                  <a:srgbClr val="FF0000"/>
                </a:solidFill>
              </a:rPr>
              <a:t>with</a:t>
            </a:r>
            <a:r>
              <a:rPr lang="fr-FR" sz="1100" i="1" dirty="0">
                <a:solidFill>
                  <a:srgbClr val="FF0000"/>
                </a:solidFill>
              </a:rPr>
              <a:t> normal </a:t>
            </a:r>
            <a:r>
              <a:rPr lang="fr-FR" sz="1100" i="1" dirty="0" err="1">
                <a:solidFill>
                  <a:srgbClr val="FF0000"/>
                </a:solidFill>
              </a:rPr>
              <a:t>cytological</a:t>
            </a:r>
            <a:r>
              <a:rPr lang="fr-FR" sz="1100" i="1" dirty="0">
                <a:solidFill>
                  <a:srgbClr val="FF0000"/>
                </a:solidFill>
              </a:rPr>
              <a:t> </a:t>
            </a:r>
            <a:r>
              <a:rPr lang="fr-FR" sz="1100" i="1" dirty="0" err="1">
                <a:solidFill>
                  <a:srgbClr val="FF0000"/>
                </a:solidFill>
              </a:rPr>
              <a:t>findings</a:t>
            </a:r>
            <a:r>
              <a:rPr lang="fr-FR" sz="1100" i="1" dirty="0">
                <a:solidFill>
                  <a:srgbClr val="FF0000"/>
                </a:solidFill>
              </a:rPr>
              <a:t>. J Infect Dis. 2010; 202(12):1789–1799. </a:t>
            </a:r>
            <a:r>
              <a:rPr lang="fr-FR" sz="1100" i="1" dirty="0">
                <a:solidFill>
                  <a:srgbClr val="FF0000"/>
                </a:solidFill>
                <a:hlinkClick r:id="rId3"/>
              </a:rPr>
              <a:t>https://pubmed.ncbi.nlm.nih.gov/21067372/</a:t>
            </a:r>
            <a:r>
              <a:rPr lang="fr-FR" sz="1100" i="1" dirty="0">
                <a:solidFill>
                  <a:srgbClr val="FF0000"/>
                </a:solidFill>
              </a:rPr>
              <a:t> </a:t>
            </a:r>
          </a:p>
          <a:p>
            <a:endParaRPr lang="fr-FR" sz="2100" i="1" dirty="0">
              <a:solidFill>
                <a:srgbClr val="FF0000"/>
              </a:solidFill>
            </a:endParaRPr>
          </a:p>
        </p:txBody>
      </p:sp>
    </p:spTree>
    <p:extLst>
      <p:ext uri="{BB962C8B-B14F-4D97-AF65-F5344CB8AC3E}">
        <p14:creationId xmlns:p14="http://schemas.microsoft.com/office/powerpoint/2010/main" val="518006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EB58A0-90D7-015F-9A2C-3EABCABB0361}"/>
              </a:ext>
            </a:extLst>
          </p:cNvPr>
          <p:cNvSpPr>
            <a:spLocks noGrp="1"/>
          </p:cNvSpPr>
          <p:nvPr>
            <p:ph type="title"/>
          </p:nvPr>
        </p:nvSpPr>
        <p:spPr>
          <a:xfrm>
            <a:off x="0" y="0"/>
            <a:ext cx="12307330" cy="766120"/>
          </a:xfrm>
          <a:solidFill>
            <a:schemeClr val="tx1"/>
          </a:solidFill>
        </p:spPr>
        <p:txBody>
          <a:bodyPr>
            <a:noAutofit/>
          </a:bodyPr>
          <a:lstStyle/>
          <a:p>
            <a:pPr algn="ctr"/>
            <a:r>
              <a:rPr lang="fr-FR" sz="3200" b="1" dirty="0">
                <a:solidFill>
                  <a:schemeClr val="bg1"/>
                </a:solidFill>
                <a:latin typeface="Calibri" panose="020F0502020204030204" pitchFamily="34" charset="0"/>
                <a:cs typeface="Calibri" panose="020F0502020204030204" pitchFamily="34" charset="0"/>
              </a:rPr>
              <a:t>Recommandations </a:t>
            </a:r>
            <a:r>
              <a:rPr lang="fr-FR" sz="3200" b="1" dirty="0" err="1">
                <a:solidFill>
                  <a:schemeClr val="bg1"/>
                </a:solidFill>
                <a:latin typeface="Calibri" panose="020F0502020204030204" pitchFamily="34" charset="0"/>
                <a:cs typeface="Calibri" panose="020F0502020204030204" pitchFamily="34" charset="0"/>
              </a:rPr>
              <a:t>francaises</a:t>
            </a:r>
            <a:r>
              <a:rPr lang="fr-FR" sz="3200" b="1" dirty="0">
                <a:solidFill>
                  <a:schemeClr val="bg1"/>
                </a:solidFill>
                <a:latin typeface="Calibri" panose="020F0502020204030204" pitchFamily="34" charset="0"/>
                <a:cs typeface="Calibri" panose="020F0502020204030204" pitchFamily="34" charset="0"/>
              </a:rPr>
              <a:t> pour le dépistage du cancer du col </a:t>
            </a:r>
          </a:p>
        </p:txBody>
      </p:sp>
      <p:sp>
        <p:nvSpPr>
          <p:cNvPr id="3" name="Espace réservé du contenu 2">
            <a:extLst>
              <a:ext uri="{FF2B5EF4-FFF2-40B4-BE49-F238E27FC236}">
                <a16:creationId xmlns:a16="http://schemas.microsoft.com/office/drawing/2014/main" id="{B4BB45C4-E480-362D-5067-FE1406727CC6}"/>
              </a:ext>
            </a:extLst>
          </p:cNvPr>
          <p:cNvSpPr>
            <a:spLocks noGrp="1"/>
          </p:cNvSpPr>
          <p:nvPr>
            <p:ph idx="1"/>
          </p:nvPr>
        </p:nvSpPr>
        <p:spPr>
          <a:xfrm>
            <a:off x="1" y="766120"/>
            <a:ext cx="12084908" cy="6091880"/>
          </a:xfrm>
        </p:spPr>
        <p:txBody>
          <a:bodyPr>
            <a:noAutofit/>
          </a:bodyPr>
          <a:lstStyle/>
          <a:p>
            <a:pPr marL="0" indent="0" algn="just">
              <a:lnSpc>
                <a:spcPct val="150000"/>
              </a:lnSpc>
              <a:buNone/>
            </a:pPr>
            <a:r>
              <a:rPr lang="fr-SN" sz="2000" b="1" dirty="0">
                <a:effectLst/>
              </a:rPr>
              <a:t>Proposer chez toute femme infectée par le VIH</a:t>
            </a:r>
            <a:r>
              <a:rPr lang="fr-SN" sz="2000" dirty="0">
                <a:effectLst/>
              </a:rPr>
              <a:t> : </a:t>
            </a:r>
          </a:p>
          <a:p>
            <a:pPr algn="just">
              <a:lnSpc>
                <a:spcPct val="150000"/>
              </a:lnSpc>
              <a:buFont typeface="Courier New" panose="02070309020205020404" pitchFamily="49" charset="0"/>
              <a:buChar char="o"/>
            </a:pPr>
            <a:r>
              <a:rPr lang="fr-SN" sz="2000" dirty="0">
                <a:effectLst/>
              </a:rPr>
              <a:t>un </a:t>
            </a:r>
            <a:r>
              <a:rPr lang="fr-SN" sz="2000" b="1" dirty="0">
                <a:effectLst/>
              </a:rPr>
              <a:t>dépistage par cytologie cervico-utérine lors de la découverte de la séropositivité selon le rythme suivant:</a:t>
            </a:r>
            <a:endParaRPr lang="fr-SN" sz="2000" dirty="0">
              <a:effectLst/>
            </a:endParaRPr>
          </a:p>
          <a:p>
            <a:pPr lvl="1" algn="just">
              <a:lnSpc>
                <a:spcPct val="150000"/>
              </a:lnSpc>
              <a:buFont typeface="Courier New" panose="02070309020205020404" pitchFamily="49" charset="0"/>
              <a:buChar char="o"/>
            </a:pPr>
            <a:r>
              <a:rPr lang="fr-SN" sz="2000" b="1" dirty="0">
                <a:effectLst/>
              </a:rPr>
              <a:t>Sans ATCD de lésion malpighienne intra-épithéliale cervicale de bas grade ou de haut grade, avec cytologie initiale normale </a:t>
            </a:r>
            <a:endParaRPr lang="fr-SN" sz="2000" dirty="0">
              <a:effectLst/>
            </a:endParaRPr>
          </a:p>
          <a:p>
            <a:pPr lvl="2" algn="just">
              <a:lnSpc>
                <a:spcPct val="100000"/>
              </a:lnSpc>
              <a:buFont typeface="Wingdings" pitchFamily="2" charset="2"/>
              <a:buChar char="§"/>
            </a:pPr>
            <a:r>
              <a:rPr lang="fr-SN" dirty="0">
                <a:effectLst/>
              </a:rPr>
              <a:t>La cytologie est contrôlée de façon annuelle pendant 3 ans </a:t>
            </a:r>
          </a:p>
          <a:p>
            <a:pPr lvl="2" algn="just">
              <a:lnSpc>
                <a:spcPct val="100000"/>
              </a:lnSpc>
              <a:buFont typeface="Wingdings" pitchFamily="2" charset="2"/>
              <a:buChar char="§"/>
            </a:pPr>
            <a:r>
              <a:rPr lang="fr-SN" dirty="0">
                <a:effectLst/>
              </a:rPr>
              <a:t>Au bout de trois cytologies consécutives normales, sous réserve d’une charge VIH contrôlée et d’un taux de CD4 &gt; 500/mm</a:t>
            </a:r>
            <a:r>
              <a:rPr lang="fr-SN" baseline="30000" dirty="0">
                <a:effectLst/>
              </a:rPr>
              <a:t>3</a:t>
            </a:r>
            <a:r>
              <a:rPr lang="fr-SN" dirty="0">
                <a:effectLst/>
              </a:rPr>
              <a:t>, la cytologie est réalisée tous les 3 ans, au même rythme que la population générale. </a:t>
            </a:r>
          </a:p>
          <a:p>
            <a:pPr lvl="1" algn="just">
              <a:lnSpc>
                <a:spcPct val="150000"/>
              </a:lnSpc>
              <a:buFont typeface="Courier New" panose="02070309020205020404" pitchFamily="49" charset="0"/>
              <a:buChar char="o"/>
            </a:pPr>
            <a:r>
              <a:rPr lang="fr-SN" sz="2000" b="1" dirty="0">
                <a:effectLst/>
              </a:rPr>
              <a:t>Dans les autres situations la cytologie doit être contrôlée tous les ans. </a:t>
            </a:r>
            <a:endParaRPr lang="fr-SN" sz="2000" dirty="0">
              <a:effectLst/>
            </a:endParaRPr>
          </a:p>
          <a:p>
            <a:pPr algn="just">
              <a:lnSpc>
                <a:spcPct val="150000"/>
              </a:lnSpc>
              <a:buFont typeface="Courier New" panose="02070309020205020404" pitchFamily="49" charset="0"/>
              <a:buChar char="o"/>
            </a:pPr>
            <a:r>
              <a:rPr lang="fr-SN" sz="2000" dirty="0">
                <a:effectLst/>
              </a:rPr>
              <a:t>Chez les FVVIH contaminées par le VIH par voie périnatale, le dépistage du cancer du col doit débuter dans l’année qui suit le début de l’activité sexuelle </a:t>
            </a:r>
          </a:p>
          <a:p>
            <a:pPr algn="just">
              <a:lnSpc>
                <a:spcPct val="150000"/>
              </a:lnSpc>
              <a:buFont typeface="Courier New" panose="02070309020205020404" pitchFamily="49" charset="0"/>
              <a:buChar char="o"/>
            </a:pPr>
            <a:r>
              <a:rPr lang="fr-SN" sz="2000" dirty="0">
                <a:effectLst/>
              </a:rPr>
              <a:t>Le dépistage du cancer du col doit être poursuivi au-delà de </a:t>
            </a:r>
            <a:r>
              <a:rPr lang="fr-SN" sz="2000" b="1" dirty="0">
                <a:effectLst/>
              </a:rPr>
              <a:t>65 ans </a:t>
            </a:r>
            <a:r>
              <a:rPr lang="fr-SN" sz="2000" dirty="0">
                <a:effectLst/>
              </a:rPr>
              <a:t>chez toutes les FVVIH </a:t>
            </a:r>
          </a:p>
        </p:txBody>
      </p:sp>
    </p:spTree>
    <p:extLst>
      <p:ext uri="{BB962C8B-B14F-4D97-AF65-F5344CB8AC3E}">
        <p14:creationId xmlns:p14="http://schemas.microsoft.com/office/powerpoint/2010/main" val="2849898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CB025FC0-0C81-D30C-FE82-C529529616E2}"/>
              </a:ext>
            </a:extLst>
          </p:cNvPr>
          <p:cNvPicPr>
            <a:picLocks noGrp="1" noChangeAspect="1"/>
          </p:cNvPicPr>
          <p:nvPr>
            <p:ph idx="1"/>
          </p:nvPr>
        </p:nvPicPr>
        <p:blipFill>
          <a:blip r:embed="rId2"/>
          <a:stretch>
            <a:fillRect/>
          </a:stretch>
        </p:blipFill>
        <p:spPr>
          <a:xfrm>
            <a:off x="0" y="0"/>
            <a:ext cx="9692640" cy="7132320"/>
          </a:xfrm>
          <a:prstGeom prst="rect">
            <a:avLst/>
          </a:prstGeom>
        </p:spPr>
      </p:pic>
      <p:sp>
        <p:nvSpPr>
          <p:cNvPr id="7" name="Rectangle 6">
            <a:extLst>
              <a:ext uri="{FF2B5EF4-FFF2-40B4-BE49-F238E27FC236}">
                <a16:creationId xmlns:a16="http://schemas.microsoft.com/office/drawing/2014/main" id="{158A55A3-D5F5-5B07-E4BE-B641E7C49C8D}"/>
              </a:ext>
            </a:extLst>
          </p:cNvPr>
          <p:cNvSpPr/>
          <p:nvPr/>
        </p:nvSpPr>
        <p:spPr>
          <a:xfrm>
            <a:off x="9692640" y="2560320"/>
            <a:ext cx="2286000" cy="22174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Recommandation </a:t>
            </a:r>
            <a:r>
              <a:rPr lang="fr-FR" dirty="0" err="1"/>
              <a:t>francaises</a:t>
            </a:r>
            <a:r>
              <a:rPr lang="fr-FR" dirty="0"/>
              <a:t>  de PEC d’une cytologie anormale</a:t>
            </a:r>
          </a:p>
        </p:txBody>
      </p:sp>
    </p:spTree>
    <p:extLst>
      <p:ext uri="{BB962C8B-B14F-4D97-AF65-F5344CB8AC3E}">
        <p14:creationId xmlns:p14="http://schemas.microsoft.com/office/powerpoint/2010/main" val="1404425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25374" y="77321"/>
            <a:ext cx="2671527" cy="584775"/>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fr-CM" sz="1600" b="1" dirty="0">
                <a:solidFill>
                  <a:prstClr val="black"/>
                </a:solidFill>
              </a:rPr>
              <a:t>AUTO-PRELEVEMENT DU TEST HPV*</a:t>
            </a:r>
          </a:p>
        </p:txBody>
      </p:sp>
      <p:sp>
        <p:nvSpPr>
          <p:cNvPr id="7" name="ZoneTexte 6"/>
          <p:cNvSpPr txBox="1"/>
          <p:nvPr/>
        </p:nvSpPr>
        <p:spPr>
          <a:xfrm>
            <a:off x="1402080" y="1120072"/>
            <a:ext cx="1536192" cy="369332"/>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fr-CM" b="1" dirty="0">
                <a:solidFill>
                  <a:prstClr val="white"/>
                </a:solidFill>
              </a:rPr>
              <a:t>HPV -</a:t>
            </a:r>
          </a:p>
        </p:txBody>
      </p:sp>
      <p:sp>
        <p:nvSpPr>
          <p:cNvPr id="8" name="ZoneTexte 7"/>
          <p:cNvSpPr txBox="1"/>
          <p:nvPr/>
        </p:nvSpPr>
        <p:spPr>
          <a:xfrm>
            <a:off x="8698992" y="1100009"/>
            <a:ext cx="1536192" cy="369332"/>
          </a:xfrm>
          <a:prstGeom prst="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fr-CM" b="1" dirty="0">
                <a:solidFill>
                  <a:prstClr val="white"/>
                </a:solidFill>
              </a:rPr>
              <a:t>HPV +</a:t>
            </a:r>
          </a:p>
        </p:txBody>
      </p:sp>
      <p:sp>
        <p:nvSpPr>
          <p:cNvPr id="9" name="ZoneTexte 8"/>
          <p:cNvSpPr txBox="1"/>
          <p:nvPr/>
        </p:nvSpPr>
        <p:spPr>
          <a:xfrm>
            <a:off x="3655170" y="2977687"/>
            <a:ext cx="1740408" cy="307777"/>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CM" sz="1400" b="1" dirty="0">
                <a:solidFill>
                  <a:prstClr val="black"/>
                </a:solidFill>
              </a:rPr>
              <a:t>VIA + et éligible</a:t>
            </a:r>
          </a:p>
        </p:txBody>
      </p:sp>
      <p:sp>
        <p:nvSpPr>
          <p:cNvPr id="12" name="ZoneTexte 11"/>
          <p:cNvSpPr txBox="1"/>
          <p:nvPr/>
        </p:nvSpPr>
        <p:spPr>
          <a:xfrm>
            <a:off x="8668808" y="1833066"/>
            <a:ext cx="1709925" cy="523220"/>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CM" sz="1400" b="1" dirty="0">
                <a:solidFill>
                  <a:prstClr val="black"/>
                </a:solidFill>
              </a:rPr>
              <a:t>Inspection visuelle et  VIA</a:t>
            </a:r>
          </a:p>
        </p:txBody>
      </p:sp>
      <p:sp>
        <p:nvSpPr>
          <p:cNvPr id="13" name="ZoneTexte 12"/>
          <p:cNvSpPr txBox="1"/>
          <p:nvPr/>
        </p:nvSpPr>
        <p:spPr>
          <a:xfrm>
            <a:off x="1754583" y="2971691"/>
            <a:ext cx="1237488" cy="307777"/>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CM" sz="1400" b="1" dirty="0">
                <a:solidFill>
                  <a:prstClr val="black"/>
                </a:solidFill>
              </a:rPr>
              <a:t>VIA négatif</a:t>
            </a:r>
          </a:p>
        </p:txBody>
      </p:sp>
      <p:sp>
        <p:nvSpPr>
          <p:cNvPr id="14" name="ZoneTexte 13"/>
          <p:cNvSpPr txBox="1"/>
          <p:nvPr/>
        </p:nvSpPr>
        <p:spPr>
          <a:xfrm>
            <a:off x="57912" y="3510414"/>
            <a:ext cx="1274064" cy="738664"/>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CM" sz="1400" b="1" dirty="0">
                <a:solidFill>
                  <a:prstClr val="black"/>
                </a:solidFill>
              </a:rPr>
              <a:t>RV dans 1 an pour refaire le dépistage</a:t>
            </a:r>
          </a:p>
        </p:txBody>
      </p:sp>
      <p:sp>
        <p:nvSpPr>
          <p:cNvPr id="17" name="ZoneTexte 16"/>
          <p:cNvSpPr txBox="1"/>
          <p:nvPr/>
        </p:nvSpPr>
        <p:spPr>
          <a:xfrm>
            <a:off x="10456830" y="2976067"/>
            <a:ext cx="1329378" cy="523220"/>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CM" sz="1400" b="1" dirty="0">
                <a:solidFill>
                  <a:prstClr val="black"/>
                </a:solidFill>
              </a:rPr>
              <a:t>Suspicion cancer</a:t>
            </a:r>
          </a:p>
        </p:txBody>
      </p:sp>
      <p:sp>
        <p:nvSpPr>
          <p:cNvPr id="19" name="ZoneTexte 18"/>
          <p:cNvSpPr txBox="1"/>
          <p:nvPr/>
        </p:nvSpPr>
        <p:spPr>
          <a:xfrm>
            <a:off x="57912" y="1873320"/>
            <a:ext cx="1618488" cy="738664"/>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CM" sz="1400" b="1" dirty="0">
                <a:solidFill>
                  <a:prstClr val="black"/>
                </a:solidFill>
              </a:rPr>
              <a:t>Rassurer et  refaire le dépistage après 3 ans</a:t>
            </a:r>
          </a:p>
        </p:txBody>
      </p:sp>
      <p:sp>
        <p:nvSpPr>
          <p:cNvPr id="25" name="ZoneTexte 24"/>
          <p:cNvSpPr txBox="1"/>
          <p:nvPr/>
        </p:nvSpPr>
        <p:spPr>
          <a:xfrm>
            <a:off x="8257682" y="2976067"/>
            <a:ext cx="1536192" cy="523220"/>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CM" sz="1400" b="1" dirty="0">
                <a:solidFill>
                  <a:prstClr val="black"/>
                </a:solidFill>
              </a:rPr>
              <a:t>VIA+ et non éligible</a:t>
            </a:r>
          </a:p>
        </p:txBody>
      </p:sp>
      <p:sp>
        <p:nvSpPr>
          <p:cNvPr id="27" name="ZoneTexte 26"/>
          <p:cNvSpPr txBox="1"/>
          <p:nvPr/>
        </p:nvSpPr>
        <p:spPr>
          <a:xfrm>
            <a:off x="8282295" y="4762817"/>
            <a:ext cx="1536192" cy="738664"/>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CM" sz="1400" b="1" dirty="0">
                <a:solidFill>
                  <a:prstClr val="black"/>
                </a:solidFill>
              </a:rPr>
              <a:t>Référer au gynécologue ou Cancérologue</a:t>
            </a:r>
          </a:p>
        </p:txBody>
      </p:sp>
      <p:sp>
        <p:nvSpPr>
          <p:cNvPr id="28" name="ZoneTexte 27"/>
          <p:cNvSpPr txBox="1"/>
          <p:nvPr/>
        </p:nvSpPr>
        <p:spPr>
          <a:xfrm>
            <a:off x="6058534" y="2986214"/>
            <a:ext cx="1536192" cy="523220"/>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CM" sz="1400" b="1" dirty="0">
                <a:solidFill>
                  <a:prstClr val="black"/>
                </a:solidFill>
              </a:rPr>
              <a:t>Zone de jonction non visible</a:t>
            </a:r>
          </a:p>
        </p:txBody>
      </p:sp>
      <p:sp>
        <p:nvSpPr>
          <p:cNvPr id="29" name="ZoneTexte 28"/>
          <p:cNvSpPr txBox="1"/>
          <p:nvPr/>
        </p:nvSpPr>
        <p:spPr>
          <a:xfrm>
            <a:off x="3676409" y="3855524"/>
            <a:ext cx="1667253" cy="523220"/>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CM" sz="1400" b="1" dirty="0">
                <a:solidFill>
                  <a:prstClr val="black"/>
                </a:solidFill>
              </a:rPr>
              <a:t>Traitement par thermoablation</a:t>
            </a:r>
          </a:p>
        </p:txBody>
      </p:sp>
      <p:sp>
        <p:nvSpPr>
          <p:cNvPr id="31" name="Flèche vers le bas 30"/>
          <p:cNvSpPr/>
          <p:nvPr/>
        </p:nvSpPr>
        <p:spPr>
          <a:xfrm>
            <a:off x="6637654" y="3509434"/>
            <a:ext cx="188976" cy="28129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2" name="Flèche vers le bas 31"/>
          <p:cNvSpPr/>
          <p:nvPr/>
        </p:nvSpPr>
        <p:spPr>
          <a:xfrm>
            <a:off x="4381544" y="3290770"/>
            <a:ext cx="188976" cy="49969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4" name="ZoneTexte 33"/>
          <p:cNvSpPr txBox="1"/>
          <p:nvPr/>
        </p:nvSpPr>
        <p:spPr>
          <a:xfrm>
            <a:off x="5942050" y="4762817"/>
            <a:ext cx="1722865" cy="523220"/>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CM" sz="1400" b="1" dirty="0">
                <a:solidFill>
                  <a:prstClr val="black"/>
                </a:solidFill>
              </a:rPr>
              <a:t>RV dans 2 semaines pour refaire VIA</a:t>
            </a:r>
          </a:p>
        </p:txBody>
      </p:sp>
      <p:sp>
        <p:nvSpPr>
          <p:cNvPr id="35" name="ZoneTexte 34"/>
          <p:cNvSpPr txBox="1"/>
          <p:nvPr/>
        </p:nvSpPr>
        <p:spPr>
          <a:xfrm>
            <a:off x="5927556" y="3855524"/>
            <a:ext cx="1737359" cy="523220"/>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CM" sz="1400" b="1" dirty="0" err="1">
                <a:solidFill>
                  <a:prstClr val="black"/>
                </a:solidFill>
              </a:rPr>
              <a:t>Oestrogénothérapie</a:t>
            </a:r>
            <a:r>
              <a:rPr lang="fr-CM" sz="1400" b="1" dirty="0">
                <a:solidFill>
                  <a:prstClr val="black"/>
                </a:solidFill>
              </a:rPr>
              <a:t> pendant 5 jours</a:t>
            </a:r>
          </a:p>
        </p:txBody>
      </p:sp>
      <p:sp>
        <p:nvSpPr>
          <p:cNvPr id="36" name="Flèche vers le bas 35"/>
          <p:cNvSpPr/>
          <p:nvPr/>
        </p:nvSpPr>
        <p:spPr>
          <a:xfrm>
            <a:off x="6637654" y="4378744"/>
            <a:ext cx="188976" cy="30832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9" name="Flèche à trois pointes 38"/>
          <p:cNvSpPr/>
          <p:nvPr/>
        </p:nvSpPr>
        <p:spPr>
          <a:xfrm>
            <a:off x="2983991" y="681758"/>
            <a:ext cx="5660137" cy="686363"/>
          </a:xfrm>
          <a:prstGeom prst="leftRightUpArrow">
            <a:avLst>
              <a:gd name="adj1" fmla="val 16901"/>
              <a:gd name="adj2" fmla="val 15582"/>
              <a:gd name="adj3" fmla="val 1882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0" name="Rectangle 39"/>
          <p:cNvSpPr/>
          <p:nvPr/>
        </p:nvSpPr>
        <p:spPr>
          <a:xfrm>
            <a:off x="5711600" y="662033"/>
            <a:ext cx="215956" cy="16342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1" name="Flèche vers le bas 40"/>
          <p:cNvSpPr/>
          <p:nvPr/>
        </p:nvSpPr>
        <p:spPr>
          <a:xfrm rot="12692339">
            <a:off x="8030690" y="3448511"/>
            <a:ext cx="174991" cy="144797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2" name="Flèche vers le bas 41"/>
          <p:cNvSpPr/>
          <p:nvPr/>
        </p:nvSpPr>
        <p:spPr>
          <a:xfrm>
            <a:off x="8903542" y="2648835"/>
            <a:ext cx="188976" cy="28129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4" name="Flèche vers le bas 43"/>
          <p:cNvSpPr/>
          <p:nvPr/>
        </p:nvSpPr>
        <p:spPr>
          <a:xfrm>
            <a:off x="4381544" y="2642374"/>
            <a:ext cx="188976" cy="28129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5" name="Flèche vers le bas 44"/>
          <p:cNvSpPr/>
          <p:nvPr/>
        </p:nvSpPr>
        <p:spPr>
          <a:xfrm>
            <a:off x="6640605" y="2651010"/>
            <a:ext cx="188976" cy="28129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7" name="Flèche vers le bas 46"/>
          <p:cNvSpPr/>
          <p:nvPr/>
        </p:nvSpPr>
        <p:spPr>
          <a:xfrm>
            <a:off x="9301353" y="1489404"/>
            <a:ext cx="188976" cy="28129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8" name="Rectangle 47"/>
          <p:cNvSpPr/>
          <p:nvPr/>
        </p:nvSpPr>
        <p:spPr>
          <a:xfrm>
            <a:off x="2240280" y="2585979"/>
            <a:ext cx="8866632" cy="1079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9" name="Rectangle 48"/>
          <p:cNvSpPr/>
          <p:nvPr/>
        </p:nvSpPr>
        <p:spPr>
          <a:xfrm>
            <a:off x="9348979" y="2422614"/>
            <a:ext cx="93725" cy="2328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1" name="Rectangle 50"/>
          <p:cNvSpPr/>
          <p:nvPr/>
        </p:nvSpPr>
        <p:spPr>
          <a:xfrm>
            <a:off x="6006448" y="5652985"/>
            <a:ext cx="1348831" cy="307777"/>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wrap="none">
            <a:spAutoFit/>
          </a:bodyPr>
          <a:lstStyle/>
          <a:p>
            <a:r>
              <a:rPr lang="fr-CM" sz="1400" b="1" dirty="0">
                <a:solidFill>
                  <a:prstClr val="black"/>
                </a:solidFill>
              </a:rPr>
              <a:t>VIA + et éligible</a:t>
            </a:r>
          </a:p>
        </p:txBody>
      </p:sp>
      <p:sp>
        <p:nvSpPr>
          <p:cNvPr id="54" name="Flèche vers le bas 53"/>
          <p:cNvSpPr/>
          <p:nvPr/>
        </p:nvSpPr>
        <p:spPr>
          <a:xfrm>
            <a:off x="2188464" y="2642374"/>
            <a:ext cx="198120" cy="30159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7" name="Flèche vers le bas 56"/>
          <p:cNvSpPr/>
          <p:nvPr/>
        </p:nvSpPr>
        <p:spPr>
          <a:xfrm>
            <a:off x="8903542" y="3551171"/>
            <a:ext cx="188976" cy="113589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8" name="Flèche vers le bas 57"/>
          <p:cNvSpPr/>
          <p:nvPr/>
        </p:nvSpPr>
        <p:spPr>
          <a:xfrm>
            <a:off x="10969752" y="2694871"/>
            <a:ext cx="188976" cy="28129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2" name="Rectangle 61"/>
          <p:cNvSpPr/>
          <p:nvPr/>
        </p:nvSpPr>
        <p:spPr>
          <a:xfrm>
            <a:off x="91898" y="6241324"/>
            <a:ext cx="3762825" cy="388696"/>
          </a:xfrm>
          <a:prstGeom prst="rect">
            <a:avLst/>
          </a:prstGeom>
          <a:solidFill>
            <a:schemeClr val="bg1">
              <a:lumMod val="75000"/>
            </a:schemeClr>
          </a:solidFill>
          <a:ln>
            <a:solidFill>
              <a:srgbClr val="FF0000"/>
            </a:solidFill>
          </a:ln>
        </p:spPr>
        <p:txBody>
          <a:bodyPr wrap="none">
            <a:spAutoFit/>
          </a:bodyPr>
          <a:lstStyle/>
          <a:p>
            <a:pPr>
              <a:lnSpc>
                <a:spcPct val="107000"/>
              </a:lnSpc>
              <a:spcAft>
                <a:spcPts val="800"/>
              </a:spcAft>
            </a:pPr>
            <a:r>
              <a:rPr lang="fr-CM" b="1" dirty="0">
                <a:solidFill>
                  <a:prstClr val="black"/>
                </a:solidFill>
                <a:ea typeface="Calibri" panose="020F0502020204030204" pitchFamily="34" charset="0"/>
                <a:cs typeface="Times New Roman" panose="02020603050405020304" pitchFamily="18" charset="0"/>
              </a:rPr>
              <a:t>*Pour les femmes de moins de 69 ans</a:t>
            </a:r>
            <a:endParaRPr lang="fr-FR" b="1" dirty="0">
              <a:solidFill>
                <a:prstClr val="black"/>
              </a:solidFill>
              <a:ea typeface="Calibri" panose="020F0502020204030204" pitchFamily="34" charset="0"/>
              <a:cs typeface="Times New Roman" panose="02020603050405020304" pitchFamily="18" charset="0"/>
            </a:endParaRPr>
          </a:p>
        </p:txBody>
      </p:sp>
      <p:sp>
        <p:nvSpPr>
          <p:cNvPr id="46" name="Flèche vers le bas 35">
            <a:extLst>
              <a:ext uri="{FF2B5EF4-FFF2-40B4-BE49-F238E27FC236}">
                <a16:creationId xmlns:a16="http://schemas.microsoft.com/office/drawing/2014/main" id="{BB85AF1B-5936-44D2-ACB7-736061330793}"/>
              </a:ext>
            </a:extLst>
          </p:cNvPr>
          <p:cNvSpPr/>
          <p:nvPr/>
        </p:nvSpPr>
        <p:spPr>
          <a:xfrm>
            <a:off x="6637654" y="5297063"/>
            <a:ext cx="188976" cy="28129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 name="Flèche à angle droit 5"/>
          <p:cNvSpPr/>
          <p:nvPr/>
        </p:nvSpPr>
        <p:spPr>
          <a:xfrm rot="16200000" flipH="1">
            <a:off x="9695680" y="3679301"/>
            <a:ext cx="1575831" cy="1246633"/>
          </a:xfrm>
          <a:prstGeom prst="bentUpArrow">
            <a:avLst>
              <a:gd name="adj1" fmla="val 8218"/>
              <a:gd name="adj2" fmla="val 7903"/>
              <a:gd name="adj3" fmla="val 120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0" name="Flèche à angle droit 49"/>
          <p:cNvSpPr/>
          <p:nvPr/>
        </p:nvSpPr>
        <p:spPr>
          <a:xfrm flipH="1">
            <a:off x="2386584" y="3548926"/>
            <a:ext cx="3540972" cy="1564165"/>
          </a:xfrm>
          <a:prstGeom prst="bentUpArrow">
            <a:avLst>
              <a:gd name="adj1" fmla="val 6659"/>
              <a:gd name="adj2" fmla="val 6734"/>
              <a:gd name="adj3" fmla="val 972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2" name="Flèche à angle droit 51"/>
          <p:cNvSpPr/>
          <p:nvPr/>
        </p:nvSpPr>
        <p:spPr>
          <a:xfrm rot="16200000" flipH="1">
            <a:off x="1559479" y="3337515"/>
            <a:ext cx="523403" cy="838202"/>
          </a:xfrm>
          <a:prstGeom prst="bentUpArrow">
            <a:avLst>
              <a:gd name="adj1" fmla="val 17551"/>
              <a:gd name="adj2" fmla="val 21159"/>
              <a:gd name="adj3" fmla="val 238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6" name="Flèche à angle droit 55"/>
          <p:cNvSpPr/>
          <p:nvPr/>
        </p:nvSpPr>
        <p:spPr>
          <a:xfrm rot="16200000" flipH="1">
            <a:off x="1559073" y="1676577"/>
            <a:ext cx="787375" cy="396352"/>
          </a:xfrm>
          <a:prstGeom prst="bentUpArrow">
            <a:avLst>
              <a:gd name="adj1" fmla="val 20522"/>
              <a:gd name="adj2" fmla="val 24821"/>
              <a:gd name="adj3" fmla="val 3051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9" name="Flèche à angle droit 58"/>
          <p:cNvSpPr/>
          <p:nvPr/>
        </p:nvSpPr>
        <p:spPr>
          <a:xfrm flipH="1">
            <a:off x="4376470" y="4443536"/>
            <a:ext cx="1629977" cy="1420816"/>
          </a:xfrm>
          <a:prstGeom prst="bentUpArrow">
            <a:avLst>
              <a:gd name="adj1" fmla="val 7360"/>
              <a:gd name="adj2" fmla="val 7903"/>
              <a:gd name="adj3" fmla="val 1206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Rectangle 3">
            <a:extLst>
              <a:ext uri="{FF2B5EF4-FFF2-40B4-BE49-F238E27FC236}">
                <a16:creationId xmlns:a16="http://schemas.microsoft.com/office/drawing/2014/main" id="{A5D40F27-DE8C-2296-E738-120E33C6FF74}"/>
              </a:ext>
            </a:extLst>
          </p:cNvPr>
          <p:cNvSpPr/>
          <p:nvPr/>
        </p:nvSpPr>
        <p:spPr>
          <a:xfrm>
            <a:off x="8698992" y="5960762"/>
            <a:ext cx="3493008" cy="8972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err="1"/>
              <a:t>Agorithme</a:t>
            </a:r>
            <a:r>
              <a:rPr lang="fr-FR" dirty="0"/>
              <a:t> utilisé en projet pilote</a:t>
            </a:r>
          </a:p>
        </p:txBody>
      </p:sp>
    </p:spTree>
    <p:extLst>
      <p:ext uri="{BB962C8B-B14F-4D97-AF65-F5344CB8AC3E}">
        <p14:creationId xmlns:p14="http://schemas.microsoft.com/office/powerpoint/2010/main" val="1120680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AF7E06-21C3-804A-80FE-6C482F6D1316}"/>
              </a:ext>
            </a:extLst>
          </p:cNvPr>
          <p:cNvSpPr>
            <a:spLocks noGrp="1"/>
          </p:cNvSpPr>
          <p:nvPr>
            <p:ph type="title"/>
          </p:nvPr>
        </p:nvSpPr>
        <p:spPr>
          <a:xfrm>
            <a:off x="0" y="1"/>
            <a:ext cx="12192000" cy="681036"/>
          </a:xfrm>
          <a:solidFill>
            <a:schemeClr val="tx1"/>
          </a:solidFill>
        </p:spPr>
        <p:txBody>
          <a:bodyPr>
            <a:normAutofit fontScale="90000"/>
          </a:bodyPr>
          <a:lstStyle/>
          <a:p>
            <a:pPr algn="ctr"/>
            <a:r>
              <a:rPr lang="fr-FR" b="1" dirty="0">
                <a:solidFill>
                  <a:schemeClr val="bg1"/>
                </a:solidFill>
              </a:rPr>
              <a:t>Challenges</a:t>
            </a:r>
          </a:p>
        </p:txBody>
      </p:sp>
      <p:sp>
        <p:nvSpPr>
          <p:cNvPr id="3" name="Espace réservé du contenu 2">
            <a:extLst>
              <a:ext uri="{FF2B5EF4-FFF2-40B4-BE49-F238E27FC236}">
                <a16:creationId xmlns:a16="http://schemas.microsoft.com/office/drawing/2014/main" id="{6D58AEC2-728E-DB4F-9A29-311B1B2B4966}"/>
              </a:ext>
            </a:extLst>
          </p:cNvPr>
          <p:cNvSpPr>
            <a:spLocks noGrp="1"/>
          </p:cNvSpPr>
          <p:nvPr>
            <p:ph idx="1"/>
          </p:nvPr>
        </p:nvSpPr>
        <p:spPr>
          <a:xfrm>
            <a:off x="0" y="681037"/>
            <a:ext cx="12192000" cy="6176962"/>
          </a:xfrm>
        </p:spPr>
        <p:txBody>
          <a:bodyPr>
            <a:normAutofit/>
          </a:bodyPr>
          <a:lstStyle/>
          <a:p>
            <a:pPr marL="457200" lvl="1" indent="0" algn="just">
              <a:lnSpc>
                <a:spcPct val="150000"/>
              </a:lnSpc>
              <a:buNone/>
            </a:pPr>
            <a:endParaRPr lang="fr-FR" dirty="0"/>
          </a:p>
          <a:p>
            <a:pPr marL="457200" lvl="1" indent="0" algn="just">
              <a:lnSpc>
                <a:spcPct val="150000"/>
              </a:lnSpc>
              <a:buNone/>
            </a:pPr>
            <a:r>
              <a:rPr lang="fr-FR" dirty="0"/>
              <a:t>Mise a jour des POS ( Révision du guide de PEC en 2024)</a:t>
            </a:r>
          </a:p>
          <a:p>
            <a:pPr marL="457200" lvl="1" indent="0" algn="ctr">
              <a:lnSpc>
                <a:spcPct val="150000"/>
              </a:lnSpc>
              <a:buNone/>
            </a:pPr>
            <a:r>
              <a:rPr lang="fr-FR" dirty="0"/>
              <a:t>Prévention primaire</a:t>
            </a:r>
          </a:p>
          <a:p>
            <a:pPr lvl="1" algn="just">
              <a:lnSpc>
                <a:spcPct val="150000"/>
              </a:lnSpc>
              <a:buFont typeface="Wingdings" pitchFamily="2" charset="2"/>
              <a:buChar char="§"/>
            </a:pPr>
            <a:r>
              <a:rPr lang="fr-FR" dirty="0"/>
              <a:t>Vaccination des filles vivants avec le VIH (PEV)</a:t>
            </a:r>
          </a:p>
          <a:p>
            <a:pPr lvl="1" algn="just">
              <a:lnSpc>
                <a:spcPct val="150000"/>
              </a:lnSpc>
              <a:buFont typeface="Wingdings" pitchFamily="2" charset="2"/>
              <a:buChar char="§"/>
            </a:pPr>
            <a:r>
              <a:rPr lang="fr-FR" dirty="0"/>
              <a:t>Education sexuelle adaptée à l’âge et à la culture( filles et </a:t>
            </a:r>
            <a:r>
              <a:rPr lang="fr-FR" dirty="0" err="1"/>
              <a:t>garcons</a:t>
            </a:r>
            <a:r>
              <a:rPr lang="fr-FR" dirty="0"/>
              <a:t>)</a:t>
            </a:r>
          </a:p>
          <a:p>
            <a:pPr lvl="1" algn="just">
              <a:lnSpc>
                <a:spcPct val="150000"/>
              </a:lnSpc>
              <a:buFont typeface="Wingdings" pitchFamily="2" charset="2"/>
              <a:buChar char="§"/>
            </a:pPr>
            <a:r>
              <a:rPr lang="fr-FR" dirty="0"/>
              <a:t>Lutte contre le tabagisme</a:t>
            </a:r>
          </a:p>
          <a:p>
            <a:pPr lvl="1" algn="just">
              <a:lnSpc>
                <a:spcPct val="150000"/>
              </a:lnSpc>
              <a:buFont typeface="Wingdings" pitchFamily="2" charset="2"/>
              <a:buChar char="§"/>
            </a:pPr>
            <a:r>
              <a:rPr lang="fr-FR" dirty="0"/>
              <a:t>IEC CCC</a:t>
            </a:r>
          </a:p>
          <a:p>
            <a:pPr marL="0" indent="0">
              <a:buNone/>
            </a:pPr>
            <a:endParaRPr lang="fr-FR" dirty="0"/>
          </a:p>
          <a:p>
            <a:endParaRPr lang="fr-FR" dirty="0"/>
          </a:p>
          <a:p>
            <a:pPr marL="0" indent="0">
              <a:buNone/>
            </a:pPr>
            <a:endParaRPr lang="fr-FR" dirty="0"/>
          </a:p>
        </p:txBody>
      </p:sp>
    </p:spTree>
    <p:extLst>
      <p:ext uri="{BB962C8B-B14F-4D97-AF65-F5344CB8AC3E}">
        <p14:creationId xmlns:p14="http://schemas.microsoft.com/office/powerpoint/2010/main" val="3814228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AF7E06-21C3-804A-80FE-6C482F6D1316}"/>
              </a:ext>
            </a:extLst>
          </p:cNvPr>
          <p:cNvSpPr>
            <a:spLocks noGrp="1"/>
          </p:cNvSpPr>
          <p:nvPr>
            <p:ph type="title"/>
          </p:nvPr>
        </p:nvSpPr>
        <p:spPr>
          <a:xfrm>
            <a:off x="0" y="1"/>
            <a:ext cx="12192000" cy="681036"/>
          </a:xfrm>
          <a:solidFill>
            <a:schemeClr val="tx1"/>
          </a:solidFill>
        </p:spPr>
        <p:txBody>
          <a:bodyPr>
            <a:normAutofit fontScale="90000"/>
          </a:bodyPr>
          <a:lstStyle/>
          <a:p>
            <a:pPr algn="ctr"/>
            <a:r>
              <a:rPr lang="fr-FR" b="1" dirty="0">
                <a:solidFill>
                  <a:schemeClr val="bg1"/>
                </a:solidFill>
              </a:rPr>
              <a:t>Challenges</a:t>
            </a:r>
          </a:p>
        </p:txBody>
      </p:sp>
      <p:sp>
        <p:nvSpPr>
          <p:cNvPr id="3" name="Espace réservé du contenu 2">
            <a:extLst>
              <a:ext uri="{FF2B5EF4-FFF2-40B4-BE49-F238E27FC236}">
                <a16:creationId xmlns:a16="http://schemas.microsoft.com/office/drawing/2014/main" id="{6D58AEC2-728E-DB4F-9A29-311B1B2B4966}"/>
              </a:ext>
            </a:extLst>
          </p:cNvPr>
          <p:cNvSpPr>
            <a:spLocks noGrp="1"/>
          </p:cNvSpPr>
          <p:nvPr>
            <p:ph idx="1"/>
          </p:nvPr>
        </p:nvSpPr>
        <p:spPr>
          <a:xfrm>
            <a:off x="0" y="681037"/>
            <a:ext cx="12192000" cy="6176962"/>
          </a:xfrm>
        </p:spPr>
        <p:txBody>
          <a:bodyPr>
            <a:normAutofit/>
          </a:bodyPr>
          <a:lstStyle/>
          <a:p>
            <a:pPr marL="457200" lvl="1" indent="0" algn="ctr">
              <a:lnSpc>
                <a:spcPct val="150000"/>
              </a:lnSpc>
              <a:buNone/>
            </a:pPr>
            <a:r>
              <a:rPr lang="fr-FR" dirty="0"/>
              <a:t>Prévention secondaire </a:t>
            </a:r>
          </a:p>
          <a:p>
            <a:pPr lvl="1" algn="just">
              <a:lnSpc>
                <a:spcPct val="150000"/>
              </a:lnSpc>
              <a:buFont typeface="Wingdings" pitchFamily="2" charset="2"/>
              <a:buChar char="ü"/>
            </a:pPr>
            <a:r>
              <a:rPr lang="fr-FR" dirty="0"/>
              <a:t>Traitement antirétroviral</a:t>
            </a:r>
          </a:p>
          <a:p>
            <a:pPr lvl="1" algn="just">
              <a:lnSpc>
                <a:spcPct val="150000"/>
              </a:lnSpc>
              <a:buFont typeface="Wingdings" pitchFamily="2" charset="2"/>
              <a:buChar char="ü"/>
            </a:pPr>
            <a:r>
              <a:rPr lang="fr-FR" dirty="0"/>
              <a:t>Dépistage et traitement ( test and </a:t>
            </a:r>
            <a:r>
              <a:rPr lang="fr-FR" dirty="0" err="1"/>
              <a:t>treat</a:t>
            </a:r>
            <a:r>
              <a:rPr lang="fr-FR" dirty="0"/>
              <a:t>; HPV)</a:t>
            </a:r>
          </a:p>
          <a:p>
            <a:pPr lvl="1" algn="just">
              <a:lnSpc>
                <a:spcPct val="150000"/>
              </a:lnSpc>
              <a:buFont typeface="Wingdings" pitchFamily="2" charset="2"/>
              <a:buChar char="§"/>
            </a:pPr>
            <a:r>
              <a:rPr lang="fr-FR" dirty="0"/>
              <a:t>Accessibilité au test HPV (Point of care)</a:t>
            </a:r>
          </a:p>
          <a:p>
            <a:pPr lvl="1" algn="just">
              <a:lnSpc>
                <a:spcPct val="150000"/>
              </a:lnSpc>
              <a:buFont typeface="Wingdings" pitchFamily="2" charset="2"/>
              <a:buChar char="§"/>
            </a:pPr>
            <a:r>
              <a:rPr lang="fr-FR" dirty="0"/>
              <a:t>Accessibilité a la colposcopie et a l’anatomopathologie</a:t>
            </a:r>
          </a:p>
          <a:p>
            <a:pPr lvl="1" algn="just">
              <a:lnSpc>
                <a:spcPct val="150000"/>
              </a:lnSpc>
              <a:buFont typeface="Wingdings" pitchFamily="2" charset="2"/>
              <a:buChar char="§"/>
            </a:pPr>
            <a:r>
              <a:rPr lang="fr-FR" dirty="0"/>
              <a:t>Accessibilité au traitement des lésions précancéreuses</a:t>
            </a:r>
          </a:p>
          <a:p>
            <a:pPr marL="457200" lvl="1" indent="0" algn="ctr">
              <a:lnSpc>
                <a:spcPct val="150000"/>
              </a:lnSpc>
              <a:buNone/>
            </a:pPr>
            <a:r>
              <a:rPr lang="fr-FR" dirty="0"/>
              <a:t>Prévention tertiaire</a:t>
            </a:r>
          </a:p>
          <a:p>
            <a:pPr lvl="1">
              <a:lnSpc>
                <a:spcPct val="150000"/>
              </a:lnSpc>
            </a:pPr>
            <a:r>
              <a:rPr lang="fr-FR" dirty="0"/>
              <a:t>Traitement des formes invasives et soins palliatifs </a:t>
            </a:r>
          </a:p>
          <a:p>
            <a:endParaRPr lang="fr-FR" dirty="0"/>
          </a:p>
          <a:p>
            <a:pPr marL="0" indent="0">
              <a:buNone/>
            </a:pPr>
            <a:endParaRPr lang="fr-FR" dirty="0"/>
          </a:p>
        </p:txBody>
      </p:sp>
      <p:sp>
        <p:nvSpPr>
          <p:cNvPr id="4" name="Cadre 3">
            <a:extLst>
              <a:ext uri="{FF2B5EF4-FFF2-40B4-BE49-F238E27FC236}">
                <a16:creationId xmlns:a16="http://schemas.microsoft.com/office/drawing/2014/main" id="{ED155E94-4B9F-9861-C8E8-CD6F80934B1B}"/>
              </a:ext>
            </a:extLst>
          </p:cNvPr>
          <p:cNvSpPr/>
          <p:nvPr/>
        </p:nvSpPr>
        <p:spPr>
          <a:xfrm>
            <a:off x="2657605" y="6012493"/>
            <a:ext cx="6876789" cy="845506"/>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F0000"/>
                </a:solidFill>
              </a:rPr>
              <a:t>INTEGRATION ++++</a:t>
            </a:r>
          </a:p>
        </p:txBody>
      </p:sp>
    </p:spTree>
    <p:extLst>
      <p:ext uri="{BB962C8B-B14F-4D97-AF65-F5344CB8AC3E}">
        <p14:creationId xmlns:p14="http://schemas.microsoft.com/office/powerpoint/2010/main" val="27324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5699FD-F4B5-3848-A8A5-CD14FD79C3FC}"/>
              </a:ext>
            </a:extLst>
          </p:cNvPr>
          <p:cNvSpPr>
            <a:spLocks noGrp="1"/>
          </p:cNvSpPr>
          <p:nvPr>
            <p:ph type="title"/>
          </p:nvPr>
        </p:nvSpPr>
        <p:spPr>
          <a:xfrm>
            <a:off x="0" y="0"/>
            <a:ext cx="12192000" cy="971306"/>
          </a:xfrm>
          <a:solidFill>
            <a:schemeClr val="tx1"/>
          </a:solidFill>
        </p:spPr>
        <p:txBody>
          <a:bodyPr>
            <a:normAutofit/>
          </a:bodyPr>
          <a:lstStyle/>
          <a:p>
            <a:pPr algn="ctr"/>
            <a:r>
              <a:rPr lang="fr-FR" sz="3600" b="1" dirty="0">
                <a:solidFill>
                  <a:schemeClr val="bg1"/>
                </a:solidFill>
                <a:latin typeface="Calibri" panose="020F0502020204030204" pitchFamily="34" charset="0"/>
                <a:cs typeface="Calibri" panose="020F0502020204030204" pitchFamily="34" charset="0"/>
              </a:rPr>
              <a:t>Conclusion</a:t>
            </a:r>
          </a:p>
        </p:txBody>
      </p:sp>
      <p:sp>
        <p:nvSpPr>
          <p:cNvPr id="3" name="Espace réservé du contenu 2">
            <a:extLst>
              <a:ext uri="{FF2B5EF4-FFF2-40B4-BE49-F238E27FC236}">
                <a16:creationId xmlns:a16="http://schemas.microsoft.com/office/drawing/2014/main" id="{994E9EE5-861A-7847-9D6B-1EB327896CCE}"/>
              </a:ext>
            </a:extLst>
          </p:cNvPr>
          <p:cNvSpPr>
            <a:spLocks noGrp="1"/>
          </p:cNvSpPr>
          <p:nvPr>
            <p:ph idx="1"/>
          </p:nvPr>
        </p:nvSpPr>
        <p:spPr>
          <a:xfrm>
            <a:off x="0" y="971307"/>
            <a:ext cx="12192000" cy="5769462"/>
          </a:xfrm>
        </p:spPr>
        <p:txBody>
          <a:bodyPr>
            <a:normAutofit fontScale="92500" lnSpcReduction="10000"/>
          </a:bodyPr>
          <a:lstStyle/>
          <a:p>
            <a:pPr algn="just">
              <a:lnSpc>
                <a:spcPct val="150000"/>
              </a:lnSpc>
            </a:pPr>
            <a:r>
              <a:rPr lang="fr-FR" dirty="0"/>
              <a:t>Cancer fréquent chez les femmes avec une charge nettement plus élevée en cas de co-infection HPV et VIH</a:t>
            </a:r>
          </a:p>
          <a:p>
            <a:pPr algn="just">
              <a:lnSpc>
                <a:spcPct val="150000"/>
              </a:lnSpc>
            </a:pPr>
            <a:r>
              <a:rPr lang="fr-FR" dirty="0"/>
              <a:t>Le VIH augmente le risque de cancer cervicale et rend plus complexe les stratégies de dépistage</a:t>
            </a:r>
          </a:p>
          <a:p>
            <a:pPr algn="just">
              <a:lnSpc>
                <a:spcPct val="150000"/>
              </a:lnSpc>
            </a:pPr>
            <a:r>
              <a:rPr lang="fr-FR" dirty="0"/>
              <a:t>Le pronostic reste sombre dans un contexte de pays à moyens limités</a:t>
            </a:r>
          </a:p>
          <a:p>
            <a:pPr algn="just">
              <a:lnSpc>
                <a:spcPct val="150000"/>
              </a:lnSpc>
            </a:pPr>
            <a:r>
              <a:rPr lang="fr-FR" dirty="0"/>
              <a:t>Optimisation d’un maximum d’appareil de point of care (GeneXpert) pour l’accès au diagnostic</a:t>
            </a:r>
          </a:p>
          <a:p>
            <a:pPr algn="just">
              <a:lnSpc>
                <a:spcPct val="150000"/>
              </a:lnSpc>
            </a:pPr>
            <a:r>
              <a:rPr lang="fr-FR" dirty="0"/>
              <a:t>Nécessité de stratégies de prévention ciblant les jeunes filles avant l’entrée dans la vie sexuelle active et de recommandations harmonisées pour la prise en charge</a:t>
            </a:r>
          </a:p>
          <a:p>
            <a:endParaRPr lang="fr-FR" dirty="0"/>
          </a:p>
        </p:txBody>
      </p:sp>
    </p:spTree>
    <p:extLst>
      <p:ext uri="{BB962C8B-B14F-4D97-AF65-F5344CB8AC3E}">
        <p14:creationId xmlns:p14="http://schemas.microsoft.com/office/powerpoint/2010/main" val="3170908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776190" y="2273642"/>
            <a:ext cx="8415810" cy="4383015"/>
          </a:xfrm>
          <a:prstGeom prst="rect">
            <a:avLst/>
          </a:prstGeom>
        </p:spPr>
      </p:pic>
      <p:pic>
        <p:nvPicPr>
          <p:cNvPr id="2" name="Image 1">
            <a:extLst>
              <a:ext uri="{FF2B5EF4-FFF2-40B4-BE49-F238E27FC236}">
                <a16:creationId xmlns:a16="http://schemas.microsoft.com/office/drawing/2014/main" id="{9CFEF40B-1BD7-BC74-F6A8-ABC82E048DFC}"/>
              </a:ext>
            </a:extLst>
          </p:cNvPr>
          <p:cNvPicPr>
            <a:picLocks noChangeAspect="1"/>
          </p:cNvPicPr>
          <p:nvPr/>
        </p:nvPicPr>
        <p:blipFill>
          <a:blip r:embed="rId3"/>
          <a:stretch>
            <a:fillRect/>
          </a:stretch>
        </p:blipFill>
        <p:spPr>
          <a:xfrm>
            <a:off x="62307" y="201343"/>
            <a:ext cx="5790926" cy="2628354"/>
          </a:xfrm>
          <a:prstGeom prst="rect">
            <a:avLst/>
          </a:prstGeom>
        </p:spPr>
      </p:pic>
    </p:spTree>
    <p:extLst>
      <p:ext uri="{BB962C8B-B14F-4D97-AF65-F5344CB8AC3E}">
        <p14:creationId xmlns:p14="http://schemas.microsoft.com/office/powerpoint/2010/main" val="1514491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D3408C-ADB4-F9AA-E917-1C27A9B10B54}"/>
              </a:ext>
            </a:extLst>
          </p:cNvPr>
          <p:cNvSpPr>
            <a:spLocks noGrp="1"/>
          </p:cNvSpPr>
          <p:nvPr>
            <p:ph type="title"/>
          </p:nvPr>
        </p:nvSpPr>
        <p:spPr>
          <a:xfrm>
            <a:off x="0" y="998937"/>
            <a:ext cx="12192000" cy="809625"/>
          </a:xfrm>
          <a:solidFill>
            <a:schemeClr val="tx1"/>
          </a:solidFill>
        </p:spPr>
        <p:txBody>
          <a:bodyPr/>
          <a:lstStyle/>
          <a:p>
            <a:pPr algn="ctr"/>
            <a:r>
              <a:rPr lang="fr-CA" altLang="fr-FR" b="1" dirty="0">
                <a:solidFill>
                  <a:schemeClr val="bg1"/>
                </a:solidFill>
                <a:effectLst>
                  <a:outerShdw blurRad="38100" dist="38100" dir="2700000" algn="tl">
                    <a:srgbClr val="5F5F5F"/>
                  </a:outerShdw>
                </a:effectLst>
                <a:latin typeface="Calibri" panose="020F0502020204030204" pitchFamily="34" charset="0"/>
                <a:cs typeface="Calibri" panose="020F0502020204030204" pitchFamily="34" charset="0"/>
              </a:rPr>
              <a:t>Le VIH</a:t>
            </a:r>
          </a:p>
        </p:txBody>
      </p:sp>
      <p:sp>
        <p:nvSpPr>
          <p:cNvPr id="3" name="Espace réservé du contenu 2">
            <a:extLst>
              <a:ext uri="{FF2B5EF4-FFF2-40B4-BE49-F238E27FC236}">
                <a16:creationId xmlns:a16="http://schemas.microsoft.com/office/drawing/2014/main" id="{12224443-E0C1-8B40-A9C9-154FDFE874E5}"/>
              </a:ext>
            </a:extLst>
          </p:cNvPr>
          <p:cNvSpPr>
            <a:spLocks noGrp="1"/>
          </p:cNvSpPr>
          <p:nvPr>
            <p:ph idx="1"/>
          </p:nvPr>
        </p:nvSpPr>
        <p:spPr>
          <a:xfrm>
            <a:off x="1060315" y="1754982"/>
            <a:ext cx="10048672" cy="4645818"/>
          </a:xfrm>
        </p:spPr>
        <p:txBody>
          <a:bodyPr>
            <a:normAutofit lnSpcReduction="10000"/>
          </a:bodyPr>
          <a:lstStyle/>
          <a:p>
            <a:pPr>
              <a:lnSpc>
                <a:spcPct val="150000"/>
              </a:lnSpc>
            </a:pPr>
            <a:r>
              <a:rPr lang="fr-CA" altLang="fr-FR" dirty="0">
                <a:effectLst>
                  <a:outerShdw blurRad="38100" dist="38100" dir="2700000" algn="tl">
                    <a:srgbClr val="C0C0C0"/>
                  </a:outerShdw>
                </a:effectLst>
              </a:rPr>
              <a:t>Rétrovirus: ARN</a:t>
            </a:r>
            <a:r>
              <a:rPr lang="fr-CA" altLang="fr-FR" dirty="0">
                <a:effectLst>
                  <a:outerShdw blurRad="38100" dist="38100" dir="2700000" algn="tl">
                    <a:srgbClr val="C0C0C0"/>
                  </a:outerShdw>
                </a:effectLst>
                <a:sym typeface="Symbol" pitchFamily="2" charset="2"/>
              </a:rPr>
              <a:t> ADN</a:t>
            </a:r>
            <a:endParaRPr lang="fr-CA" altLang="fr-FR" dirty="0">
              <a:effectLst>
                <a:outerShdw blurRad="38100" dist="38100" dir="2700000" algn="tl">
                  <a:srgbClr val="C0C0C0"/>
                </a:outerShdw>
              </a:effectLst>
            </a:endParaRPr>
          </a:p>
          <a:p>
            <a:pPr>
              <a:lnSpc>
                <a:spcPct val="150000"/>
              </a:lnSpc>
            </a:pPr>
            <a:r>
              <a:rPr lang="fr-CA" altLang="fr-FR" dirty="0">
                <a:effectLst>
                  <a:outerShdw blurRad="38100" dist="38100" dir="2700000" algn="tl">
                    <a:srgbClr val="C0C0C0"/>
                  </a:outerShdw>
                </a:effectLst>
              </a:rPr>
              <a:t>Lentivirus: incubation longue</a:t>
            </a:r>
          </a:p>
          <a:p>
            <a:pPr>
              <a:lnSpc>
                <a:spcPct val="150000"/>
              </a:lnSpc>
            </a:pPr>
            <a:r>
              <a:rPr lang="fr-CA" altLang="fr-FR" dirty="0">
                <a:effectLst>
                  <a:outerShdw blurRad="38100" dist="38100" dir="2700000" algn="tl">
                    <a:srgbClr val="C0C0C0"/>
                  </a:outerShdw>
                </a:effectLst>
              </a:rPr>
              <a:t>3 enzymes</a:t>
            </a:r>
          </a:p>
          <a:p>
            <a:pPr lvl="1">
              <a:lnSpc>
                <a:spcPct val="150000"/>
              </a:lnSpc>
            </a:pPr>
            <a:r>
              <a:rPr lang="fr-CA" altLang="fr-FR" dirty="0">
                <a:effectLst>
                  <a:outerShdw blurRad="38100" dist="38100" dir="2700000" algn="tl">
                    <a:srgbClr val="C0C0C0"/>
                  </a:outerShdw>
                </a:effectLst>
              </a:rPr>
              <a:t>Transcriptase inverse</a:t>
            </a:r>
          </a:p>
          <a:p>
            <a:pPr lvl="1">
              <a:lnSpc>
                <a:spcPct val="150000"/>
              </a:lnSpc>
            </a:pPr>
            <a:r>
              <a:rPr lang="fr-CA" altLang="fr-FR" dirty="0">
                <a:effectLst>
                  <a:outerShdw blurRad="38100" dist="38100" dir="2700000" algn="tl">
                    <a:srgbClr val="C0C0C0"/>
                  </a:outerShdw>
                </a:effectLst>
              </a:rPr>
              <a:t>Intégrase</a:t>
            </a:r>
          </a:p>
          <a:p>
            <a:pPr lvl="1">
              <a:lnSpc>
                <a:spcPct val="150000"/>
              </a:lnSpc>
            </a:pPr>
            <a:r>
              <a:rPr lang="fr-CA" altLang="fr-FR" dirty="0">
                <a:effectLst>
                  <a:outerShdw blurRad="38100" dist="38100" dir="2700000" algn="tl">
                    <a:srgbClr val="C0C0C0"/>
                  </a:outerShdw>
                </a:effectLst>
              </a:rPr>
              <a:t>Protéase</a:t>
            </a:r>
          </a:p>
          <a:p>
            <a:pPr>
              <a:lnSpc>
                <a:spcPct val="150000"/>
              </a:lnSpc>
            </a:pPr>
            <a:r>
              <a:rPr lang="fr-CA" altLang="fr-FR" dirty="0">
                <a:effectLst>
                  <a:outerShdw blurRad="38100" dist="38100" dir="2700000" algn="tl">
                    <a:srgbClr val="C0C0C0"/>
                  </a:outerShdw>
                </a:effectLst>
              </a:rPr>
              <a:t>Tropisme molécules CD4</a:t>
            </a:r>
          </a:p>
        </p:txBody>
      </p:sp>
      <p:pic>
        <p:nvPicPr>
          <p:cNvPr id="4" name="Picture 4" descr="A picture containing indoor, object, clock&#10;&#10;Description automatically generated">
            <a:extLst>
              <a:ext uri="{FF2B5EF4-FFF2-40B4-BE49-F238E27FC236}">
                <a16:creationId xmlns:a16="http://schemas.microsoft.com/office/drawing/2014/main" id="{52B8C5BA-20F5-3412-6CA2-CDDF79DCF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6759" y="2162432"/>
            <a:ext cx="6103915" cy="373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6748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3D98D21-C976-FE8A-BCDD-BB56072516BC}"/>
              </a:ext>
            </a:extLst>
          </p:cNvPr>
          <p:cNvPicPr>
            <a:picLocks noChangeAspect="1"/>
          </p:cNvPicPr>
          <p:nvPr/>
        </p:nvPicPr>
        <p:blipFill>
          <a:blip r:embed="rId2"/>
          <a:stretch>
            <a:fillRect/>
          </a:stretch>
        </p:blipFill>
        <p:spPr>
          <a:xfrm>
            <a:off x="3540868" y="3182738"/>
            <a:ext cx="8651132" cy="3675261"/>
          </a:xfrm>
          <a:prstGeom prst="rect">
            <a:avLst/>
          </a:prstGeom>
        </p:spPr>
      </p:pic>
      <p:pic>
        <p:nvPicPr>
          <p:cNvPr id="3" name="Image 2">
            <a:extLst>
              <a:ext uri="{FF2B5EF4-FFF2-40B4-BE49-F238E27FC236}">
                <a16:creationId xmlns:a16="http://schemas.microsoft.com/office/drawing/2014/main" id="{9AE5FF80-8613-3336-5340-ABA1F5984FA4}"/>
              </a:ext>
            </a:extLst>
          </p:cNvPr>
          <p:cNvPicPr>
            <a:picLocks noChangeAspect="1"/>
          </p:cNvPicPr>
          <p:nvPr/>
        </p:nvPicPr>
        <p:blipFill>
          <a:blip r:embed="rId3"/>
          <a:stretch>
            <a:fillRect/>
          </a:stretch>
        </p:blipFill>
        <p:spPr>
          <a:xfrm>
            <a:off x="17429" y="0"/>
            <a:ext cx="5673252" cy="3283339"/>
          </a:xfrm>
          <a:prstGeom prst="rect">
            <a:avLst/>
          </a:prstGeom>
        </p:spPr>
      </p:pic>
      <p:sp>
        <p:nvSpPr>
          <p:cNvPr id="4" name="Titre 1">
            <a:extLst>
              <a:ext uri="{FF2B5EF4-FFF2-40B4-BE49-F238E27FC236}">
                <a16:creationId xmlns:a16="http://schemas.microsoft.com/office/drawing/2014/main" id="{DCA33B0C-18C6-3F10-029C-4F19A5B35449}"/>
              </a:ext>
            </a:extLst>
          </p:cNvPr>
          <p:cNvSpPr txBox="1">
            <a:spLocks/>
          </p:cNvSpPr>
          <p:nvPr/>
        </p:nvSpPr>
        <p:spPr>
          <a:xfrm>
            <a:off x="5797685" y="233680"/>
            <a:ext cx="6287311" cy="809625"/>
          </a:xfrm>
          <a:prstGeom prst="rect">
            <a:avLst/>
          </a:prstGeom>
          <a:solidFill>
            <a:schemeClr val="tx1"/>
          </a:solidFill>
        </p:spPr>
        <p:txBody>
          <a:bodyPr/>
          <a:lstStyle>
            <a:lvl1pPr algn="l" defTabSz="685783" rtl="0" eaLnBrk="1" latinLnBrk="0" hangingPunct="1">
              <a:spcBef>
                <a:spcPct val="0"/>
              </a:spcBef>
              <a:buNone/>
              <a:defRPr sz="3200" kern="1200">
                <a:solidFill>
                  <a:schemeClr val="tx1"/>
                </a:solidFill>
                <a:latin typeface="+mj-lt"/>
                <a:ea typeface="+mj-ea"/>
                <a:cs typeface="+mj-cs"/>
              </a:defRPr>
            </a:lvl1pPr>
          </a:lstStyle>
          <a:p>
            <a:pPr algn="ctr"/>
            <a:r>
              <a:rPr lang="fr-CA" altLang="fr-FR" b="1" dirty="0" err="1">
                <a:solidFill>
                  <a:schemeClr val="bg1"/>
                </a:solidFill>
                <a:effectLst>
                  <a:outerShdw blurRad="38100" dist="38100" dir="2700000" algn="tl">
                    <a:srgbClr val="5F5F5F"/>
                  </a:outerShdw>
                </a:effectLst>
              </a:rPr>
              <a:t>Etat</a:t>
            </a:r>
            <a:r>
              <a:rPr lang="fr-CA" altLang="fr-FR" b="1" dirty="0">
                <a:solidFill>
                  <a:schemeClr val="bg1"/>
                </a:solidFill>
                <a:effectLst>
                  <a:outerShdw blurRad="38100" dist="38100" dir="2700000" algn="tl">
                    <a:srgbClr val="5F5F5F"/>
                  </a:outerShdw>
                </a:effectLst>
              </a:rPr>
              <a:t> des lieux sur le VIH</a:t>
            </a:r>
          </a:p>
        </p:txBody>
      </p:sp>
      <p:sp>
        <p:nvSpPr>
          <p:cNvPr id="5" name="Cadre 4">
            <a:extLst>
              <a:ext uri="{FF2B5EF4-FFF2-40B4-BE49-F238E27FC236}">
                <a16:creationId xmlns:a16="http://schemas.microsoft.com/office/drawing/2014/main" id="{E704B731-B9AB-B0C4-4D09-667B95B8E0B5}"/>
              </a:ext>
            </a:extLst>
          </p:cNvPr>
          <p:cNvSpPr/>
          <p:nvPr/>
        </p:nvSpPr>
        <p:spPr>
          <a:xfrm>
            <a:off x="6096001" y="4955059"/>
            <a:ext cx="1738184" cy="667265"/>
          </a:xfrm>
          <a:prstGeom prst="frame">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74863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093366B-B5E3-9826-D04A-36296E351644}"/>
              </a:ext>
            </a:extLst>
          </p:cNvPr>
          <p:cNvPicPr>
            <a:picLocks noChangeAspect="1"/>
          </p:cNvPicPr>
          <p:nvPr/>
        </p:nvPicPr>
        <p:blipFill>
          <a:blip r:embed="rId2"/>
          <a:stretch>
            <a:fillRect/>
          </a:stretch>
        </p:blipFill>
        <p:spPr>
          <a:xfrm>
            <a:off x="0" y="1"/>
            <a:ext cx="5795384" cy="3339910"/>
          </a:xfrm>
          <a:prstGeom prst="rect">
            <a:avLst/>
          </a:prstGeom>
        </p:spPr>
      </p:pic>
      <p:pic>
        <p:nvPicPr>
          <p:cNvPr id="3" name="Image 2">
            <a:extLst>
              <a:ext uri="{FF2B5EF4-FFF2-40B4-BE49-F238E27FC236}">
                <a16:creationId xmlns:a16="http://schemas.microsoft.com/office/drawing/2014/main" id="{C90DF44D-34CB-9386-B79B-7CF81350E0C4}"/>
              </a:ext>
            </a:extLst>
          </p:cNvPr>
          <p:cNvPicPr>
            <a:picLocks noChangeAspect="1"/>
          </p:cNvPicPr>
          <p:nvPr/>
        </p:nvPicPr>
        <p:blipFill>
          <a:blip r:embed="rId3"/>
          <a:stretch>
            <a:fillRect/>
          </a:stretch>
        </p:blipFill>
        <p:spPr>
          <a:xfrm>
            <a:off x="5690681" y="3149600"/>
            <a:ext cx="6413500" cy="3708400"/>
          </a:xfrm>
          <a:prstGeom prst="rect">
            <a:avLst/>
          </a:prstGeom>
        </p:spPr>
      </p:pic>
    </p:spTree>
    <p:extLst>
      <p:ext uri="{BB962C8B-B14F-4D97-AF65-F5344CB8AC3E}">
        <p14:creationId xmlns:p14="http://schemas.microsoft.com/office/powerpoint/2010/main" val="1990008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A4C1109-4FCC-B1CC-093D-AB89723381E6}"/>
              </a:ext>
            </a:extLst>
          </p:cNvPr>
          <p:cNvPicPr>
            <a:picLocks noChangeAspect="1"/>
          </p:cNvPicPr>
          <p:nvPr/>
        </p:nvPicPr>
        <p:blipFill>
          <a:blip r:embed="rId2"/>
          <a:stretch>
            <a:fillRect/>
          </a:stretch>
        </p:blipFill>
        <p:spPr>
          <a:xfrm>
            <a:off x="0" y="0"/>
            <a:ext cx="6096000" cy="3233234"/>
          </a:xfrm>
          <a:prstGeom prst="rect">
            <a:avLst/>
          </a:prstGeom>
        </p:spPr>
      </p:pic>
      <p:pic>
        <p:nvPicPr>
          <p:cNvPr id="3" name="Image 2">
            <a:extLst>
              <a:ext uri="{FF2B5EF4-FFF2-40B4-BE49-F238E27FC236}">
                <a16:creationId xmlns:a16="http://schemas.microsoft.com/office/drawing/2014/main" id="{8CFCB327-676F-014C-134C-4545CDBC9B87}"/>
              </a:ext>
            </a:extLst>
          </p:cNvPr>
          <p:cNvPicPr>
            <a:picLocks noChangeAspect="1"/>
          </p:cNvPicPr>
          <p:nvPr/>
        </p:nvPicPr>
        <p:blipFill>
          <a:blip r:embed="rId3"/>
          <a:stretch>
            <a:fillRect/>
          </a:stretch>
        </p:blipFill>
        <p:spPr>
          <a:xfrm>
            <a:off x="4523362" y="3171178"/>
            <a:ext cx="7418827" cy="3686822"/>
          </a:xfrm>
          <a:prstGeom prst="rect">
            <a:avLst/>
          </a:prstGeom>
        </p:spPr>
      </p:pic>
    </p:spTree>
    <p:extLst>
      <p:ext uri="{BB962C8B-B14F-4D97-AF65-F5344CB8AC3E}">
        <p14:creationId xmlns:p14="http://schemas.microsoft.com/office/powerpoint/2010/main" val="1521091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166E13E8-08ED-4364-B16A-F5E92B0C38DC}"/>
              </a:ext>
            </a:extLst>
          </p:cNvPr>
          <p:cNvGraphicFramePr>
            <a:graphicFrameLocks noGrp="1"/>
          </p:cNvGraphicFramePr>
          <p:nvPr>
            <p:ph idx="1"/>
          </p:nvPr>
        </p:nvGraphicFramePr>
        <p:xfrm>
          <a:off x="838200" y="1196147"/>
          <a:ext cx="9744856" cy="2395381"/>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5">
            <a:extLst>
              <a:ext uri="{FF2B5EF4-FFF2-40B4-BE49-F238E27FC236}">
                <a16:creationId xmlns:a16="http://schemas.microsoft.com/office/drawing/2014/main" id="{26E9D9AF-BEB8-418D-88F1-2FC4E230ECDA}"/>
              </a:ext>
            </a:extLst>
          </p:cNvPr>
          <p:cNvSpPr txBox="1"/>
          <p:nvPr/>
        </p:nvSpPr>
        <p:spPr>
          <a:xfrm>
            <a:off x="1352863" y="3646241"/>
            <a:ext cx="9230193" cy="369332"/>
          </a:xfrm>
          <a:prstGeom prst="rect">
            <a:avLst/>
          </a:prstGeom>
          <a:noFill/>
        </p:spPr>
        <p:txBody>
          <a:bodyPr wrap="square">
            <a:spAutoFit/>
          </a:bodyPr>
          <a:lstStyle/>
          <a:p>
            <a:r>
              <a:rPr lang="fr-FR" sz="1800" b="1" dirty="0">
                <a:effectLst/>
                <a:latin typeface="Calibri" panose="020F0502020204030204" pitchFamily="34" charset="0"/>
                <a:ea typeface="Calibri" panose="020F0502020204030204" pitchFamily="34" charset="0"/>
                <a:cs typeface="Times New Roman" panose="02020603050405020304" pitchFamily="18" charset="0"/>
              </a:rPr>
              <a:t>Evolution des nouvelles infections et décès, Sénégal 2005-2020</a:t>
            </a:r>
            <a:endParaRPr lang="fr-FR" dirty="0"/>
          </a:p>
        </p:txBody>
      </p:sp>
      <p:graphicFrame>
        <p:nvGraphicFramePr>
          <p:cNvPr id="8" name="Graphique 7">
            <a:extLst>
              <a:ext uri="{FF2B5EF4-FFF2-40B4-BE49-F238E27FC236}">
                <a16:creationId xmlns:a16="http://schemas.microsoft.com/office/drawing/2014/main" id="{4368486E-94E8-433C-825D-9D9E9D05B940}"/>
              </a:ext>
            </a:extLst>
          </p:cNvPr>
          <p:cNvGraphicFramePr>
            <a:graphicFrameLocks/>
          </p:cNvGraphicFramePr>
          <p:nvPr/>
        </p:nvGraphicFramePr>
        <p:xfrm>
          <a:off x="1064302" y="3508216"/>
          <a:ext cx="951875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B8C3C9D-45CD-4E3A-9FA9-809A6ED49765}"/>
              </a:ext>
            </a:extLst>
          </p:cNvPr>
          <p:cNvSpPr/>
          <p:nvPr/>
        </p:nvSpPr>
        <p:spPr>
          <a:xfrm>
            <a:off x="4698822" y="6232968"/>
            <a:ext cx="5551520" cy="307777"/>
          </a:xfrm>
          <a:prstGeom prst="rect">
            <a:avLst/>
          </a:prstGeom>
        </p:spPr>
        <p:txBody>
          <a:bodyPr wrap="none">
            <a:spAutoFit/>
          </a:bodyPr>
          <a:lstStyle/>
          <a:p>
            <a:r>
              <a:rPr lang="fr-FR" sz="1400" b="1" dirty="0">
                <a:latin typeface="Arial" panose="020B0604020202020204" pitchFamily="34" charset="0"/>
                <a:ea typeface="Arial" panose="020B0604020202020204" pitchFamily="34" charset="0"/>
              </a:rPr>
              <a:t>Evolution du nombre de patients sous ARV, Sénégal 2005-2020</a:t>
            </a:r>
            <a:endParaRPr lang="en-US" sz="1400" b="1" dirty="0"/>
          </a:p>
        </p:txBody>
      </p:sp>
      <p:sp>
        <p:nvSpPr>
          <p:cNvPr id="10" name="Title 1">
            <a:extLst>
              <a:ext uri="{FF2B5EF4-FFF2-40B4-BE49-F238E27FC236}">
                <a16:creationId xmlns:a16="http://schemas.microsoft.com/office/drawing/2014/main" id="{E09C04F0-46AD-4F55-BC47-B601F4242905}"/>
              </a:ext>
            </a:extLst>
          </p:cNvPr>
          <p:cNvSpPr txBox="1">
            <a:spLocks/>
          </p:cNvSpPr>
          <p:nvPr/>
        </p:nvSpPr>
        <p:spPr>
          <a:xfrm>
            <a:off x="0" y="1"/>
            <a:ext cx="12192000" cy="606584"/>
          </a:xfrm>
          <a:prstGeom prst="rect">
            <a:avLst/>
          </a:prstGeom>
          <a:solidFill>
            <a:schemeClr val="tx1"/>
          </a:solidFill>
        </p:spPr>
        <p:txBody>
          <a:bodyPr vert="horz" lIns="0" tIns="0" rIns="0" bIns="0" rtlCol="0" anchor="ctr">
            <a:noAutofit/>
          </a:bodyPr>
          <a:lstStyle>
            <a:lvl1pPr algn="l" defTabSz="1218987" rtl="0" eaLnBrk="1" latinLnBrk="0" hangingPunct="1">
              <a:spcBef>
                <a:spcPct val="0"/>
              </a:spcBef>
              <a:buNone/>
              <a:defRPr sz="2800" kern="1200">
                <a:solidFill>
                  <a:srgbClr val="0563B8"/>
                </a:solidFill>
                <a:latin typeface="+mj-lt"/>
                <a:ea typeface="+mj-ea"/>
                <a:cs typeface="+mj-cs"/>
              </a:defRPr>
            </a:lvl1pPr>
          </a:lstStyle>
          <a:p>
            <a:pPr marR="0" lvl="0" algn="ctr" defTabSz="1218987" rtl="0" eaLnBrk="1" fontAlgn="auto" latinLnBrk="0" hangingPunct="1">
              <a:lnSpc>
                <a:spcPct val="100000"/>
              </a:lnSpc>
              <a:spcBef>
                <a:spcPct val="0"/>
              </a:spcBef>
              <a:spcAft>
                <a:spcPts val="0"/>
              </a:spcAft>
              <a:buClrTx/>
              <a:buSzTx/>
              <a:tabLst/>
              <a:defRPr/>
            </a:pPr>
            <a:r>
              <a:rPr kumimoji="0" lang="fr-FR" sz="4000" b="1" i="0" u="none" strike="noStrike" kern="1200" cap="none" spc="0" normalizeH="0" baseline="0" noProof="0" dirty="0">
                <a:ln>
                  <a:noFill/>
                </a:ln>
                <a:solidFill>
                  <a:schemeClr val="bg1"/>
                </a:solidFill>
                <a:effectLst/>
                <a:uLnTx/>
                <a:uFillTx/>
                <a:latin typeface="Calibri"/>
                <a:ea typeface="Arial" charset="0"/>
                <a:cs typeface="Arial" charset="0"/>
              </a:rPr>
              <a:t>Nouvelles infections, décès et traitement</a:t>
            </a:r>
            <a:endParaRPr kumimoji="0" lang="en-IN" sz="4000" i="0" u="none" strike="noStrike" kern="1200" cap="none" spc="0" normalizeH="0" baseline="0" noProof="0" dirty="0">
              <a:ln>
                <a:noFill/>
              </a:ln>
              <a:solidFill>
                <a:schemeClr val="bg1"/>
              </a:solidFill>
              <a:effectLst/>
              <a:uLnTx/>
              <a:uFillTx/>
              <a:latin typeface="Calibri"/>
              <a:ea typeface="+mj-ea"/>
              <a:cs typeface="+mj-cs"/>
            </a:endParaRPr>
          </a:p>
        </p:txBody>
      </p:sp>
    </p:spTree>
    <p:extLst>
      <p:ext uri="{BB962C8B-B14F-4D97-AF65-F5344CB8AC3E}">
        <p14:creationId xmlns:p14="http://schemas.microsoft.com/office/powerpoint/2010/main" val="3022594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062E9BBB-AC88-4341-ACCD-685F2A33DCC7}"/>
              </a:ext>
            </a:extLst>
          </p:cNvPr>
          <p:cNvPicPr>
            <a:picLocks noChangeAspect="1"/>
          </p:cNvPicPr>
          <p:nvPr/>
        </p:nvPicPr>
        <p:blipFill>
          <a:blip r:embed="rId2"/>
          <a:stretch>
            <a:fillRect/>
          </a:stretch>
        </p:blipFill>
        <p:spPr>
          <a:xfrm>
            <a:off x="8043964" y="1438304"/>
            <a:ext cx="3165926" cy="4757810"/>
          </a:xfrm>
          <a:prstGeom prst="rect">
            <a:avLst/>
          </a:prstGeom>
          <a:noFill/>
          <a:ln>
            <a:solidFill>
              <a:srgbClr val="0070C0"/>
            </a:solidFill>
          </a:ln>
          <a:effectLst>
            <a:glow rad="101600">
              <a:schemeClr val="accent1">
                <a:satMod val="175000"/>
                <a:alpha val="40000"/>
              </a:schemeClr>
            </a:glow>
          </a:effectLst>
        </p:spPr>
      </p:pic>
      <p:sp>
        <p:nvSpPr>
          <p:cNvPr id="4" name="Espace réservé du pied de page 3">
            <a:extLst>
              <a:ext uri="{FF2B5EF4-FFF2-40B4-BE49-F238E27FC236}">
                <a16:creationId xmlns:a16="http://schemas.microsoft.com/office/drawing/2014/main" id="{07F8F066-C7C0-4C07-8029-C2B4A0D65698}"/>
              </a:ext>
            </a:extLst>
          </p:cNvPr>
          <p:cNvSpPr>
            <a:spLocks noGrp="1"/>
          </p:cNvSpPr>
          <p:nvPr>
            <p:ph type="ftr" sz="quarter" idx="11"/>
          </p:nvPr>
        </p:nvSpPr>
        <p:spPr/>
        <p:txBody>
          <a:bodyPr anchor="ctr">
            <a:normAutofit/>
          </a:bodyPr>
          <a:lstStyle/>
          <a:p>
            <a:pPr defTabSz="771571">
              <a:spcAft>
                <a:spcPts val="506"/>
              </a:spcAft>
              <a:defRPr/>
            </a:pPr>
            <a:r>
              <a:rPr lang="fr-FR">
                <a:solidFill>
                  <a:prstClr val="black">
                    <a:tint val="75000"/>
                  </a:prstClr>
                </a:solidFill>
              </a:rPr>
              <a:t>DIVISION LUTTE CONTRE LE SIDA ET LES IST</a:t>
            </a:r>
          </a:p>
        </p:txBody>
      </p:sp>
      <p:sp>
        <p:nvSpPr>
          <p:cNvPr id="5" name="Espace réservé du numéro de diapositive 4">
            <a:extLst>
              <a:ext uri="{FF2B5EF4-FFF2-40B4-BE49-F238E27FC236}">
                <a16:creationId xmlns:a16="http://schemas.microsoft.com/office/drawing/2014/main" id="{97F921D1-ED6F-402F-B881-2BDA9C6C52CA}"/>
              </a:ext>
            </a:extLst>
          </p:cNvPr>
          <p:cNvSpPr>
            <a:spLocks noGrp="1"/>
          </p:cNvSpPr>
          <p:nvPr>
            <p:ph type="sldNum" sz="quarter" idx="12"/>
          </p:nvPr>
        </p:nvSpPr>
        <p:spPr/>
        <p:txBody>
          <a:bodyPr anchor="ctr">
            <a:normAutofit/>
          </a:bodyPr>
          <a:lstStyle/>
          <a:p>
            <a:pPr defTabSz="771571">
              <a:spcAft>
                <a:spcPts val="506"/>
              </a:spcAft>
              <a:defRPr/>
            </a:pPr>
            <a:fld id="{AEE9E37A-4EAF-44F7-BC9F-FB713F1B08BE}" type="slidenum">
              <a:rPr lang="fr-FR">
                <a:solidFill>
                  <a:prstClr val="black">
                    <a:tint val="75000"/>
                  </a:prstClr>
                </a:solidFill>
              </a:rPr>
              <a:pPr defTabSz="771571">
                <a:spcAft>
                  <a:spcPts val="506"/>
                </a:spcAft>
                <a:defRPr/>
              </a:pPr>
              <a:t>9</a:t>
            </a:fld>
            <a:endParaRPr lang="fr-FR">
              <a:solidFill>
                <a:prstClr val="black">
                  <a:tint val="75000"/>
                </a:prstClr>
              </a:solidFill>
            </a:endParaRPr>
          </a:p>
        </p:txBody>
      </p:sp>
      <p:pic>
        <p:nvPicPr>
          <p:cNvPr id="6" name="Picture 4">
            <a:extLst>
              <a:ext uri="{FF2B5EF4-FFF2-40B4-BE49-F238E27FC236}">
                <a16:creationId xmlns:a16="http://schemas.microsoft.com/office/drawing/2014/main" id="{D71A5FB1-70FE-1E40-BD45-5C5D3C11E156}"/>
              </a:ext>
            </a:extLst>
          </p:cNvPr>
          <p:cNvPicPr>
            <a:picLocks noChangeAspect="1"/>
          </p:cNvPicPr>
          <p:nvPr/>
        </p:nvPicPr>
        <p:blipFill>
          <a:blip r:embed="rId3"/>
          <a:stretch>
            <a:fillRect/>
          </a:stretch>
        </p:blipFill>
        <p:spPr>
          <a:xfrm>
            <a:off x="952502" y="1471462"/>
            <a:ext cx="3726301" cy="1543050"/>
          </a:xfrm>
          <a:prstGeom prst="rect">
            <a:avLst/>
          </a:prstGeom>
        </p:spPr>
      </p:pic>
      <p:pic>
        <p:nvPicPr>
          <p:cNvPr id="7" name="Picture 1">
            <a:extLst>
              <a:ext uri="{FF2B5EF4-FFF2-40B4-BE49-F238E27FC236}">
                <a16:creationId xmlns:a16="http://schemas.microsoft.com/office/drawing/2014/main" id="{C6683DEE-25B6-6442-BC59-86DC2380DACD}"/>
              </a:ext>
            </a:extLst>
          </p:cNvPr>
          <p:cNvPicPr>
            <a:picLocks noChangeAspect="1"/>
          </p:cNvPicPr>
          <p:nvPr/>
        </p:nvPicPr>
        <p:blipFill>
          <a:blip r:embed="rId4"/>
          <a:stretch>
            <a:fillRect/>
          </a:stretch>
        </p:blipFill>
        <p:spPr>
          <a:xfrm>
            <a:off x="952502" y="3014512"/>
            <a:ext cx="3726301" cy="1768078"/>
          </a:xfrm>
          <a:prstGeom prst="rect">
            <a:avLst/>
          </a:prstGeom>
        </p:spPr>
      </p:pic>
      <p:pic>
        <p:nvPicPr>
          <p:cNvPr id="10" name="Image 9">
            <a:extLst>
              <a:ext uri="{FF2B5EF4-FFF2-40B4-BE49-F238E27FC236}">
                <a16:creationId xmlns:a16="http://schemas.microsoft.com/office/drawing/2014/main" id="{E99CC474-241D-5E4B-BC1B-29F2A891CDE2}"/>
              </a:ext>
            </a:extLst>
          </p:cNvPr>
          <p:cNvPicPr>
            <a:picLocks noChangeAspect="1"/>
          </p:cNvPicPr>
          <p:nvPr/>
        </p:nvPicPr>
        <p:blipFill>
          <a:blip r:embed="rId5"/>
          <a:stretch>
            <a:fillRect/>
          </a:stretch>
        </p:blipFill>
        <p:spPr>
          <a:xfrm>
            <a:off x="1527041" y="4999480"/>
            <a:ext cx="2478728" cy="625795"/>
          </a:xfrm>
          <a:prstGeom prst="rect">
            <a:avLst/>
          </a:prstGeom>
        </p:spPr>
      </p:pic>
      <p:grpSp>
        <p:nvGrpSpPr>
          <p:cNvPr id="11" name="Group 1">
            <a:extLst>
              <a:ext uri="{FF2B5EF4-FFF2-40B4-BE49-F238E27FC236}">
                <a16:creationId xmlns:a16="http://schemas.microsoft.com/office/drawing/2014/main" id="{3109071F-B77C-4A4B-82E1-481F69EC6A3B}"/>
              </a:ext>
            </a:extLst>
          </p:cNvPr>
          <p:cNvGrpSpPr>
            <a:grpSpLocks/>
          </p:cNvGrpSpPr>
          <p:nvPr/>
        </p:nvGrpSpPr>
        <p:grpSpPr bwMode="auto">
          <a:xfrm>
            <a:off x="4755404" y="1833416"/>
            <a:ext cx="3672498" cy="3626100"/>
            <a:chOff x="0" y="449263"/>
            <a:chExt cx="10691813" cy="6503987"/>
          </a:xfrm>
        </p:grpSpPr>
        <p:grpSp>
          <p:nvGrpSpPr>
            <p:cNvPr id="12" name="Group 2">
              <a:extLst>
                <a:ext uri="{FF2B5EF4-FFF2-40B4-BE49-F238E27FC236}">
                  <a16:creationId xmlns:a16="http://schemas.microsoft.com/office/drawing/2014/main" id="{4704FAB3-A2C3-8746-B2CD-A0727E4166E0}"/>
                </a:ext>
              </a:extLst>
            </p:cNvPr>
            <p:cNvGrpSpPr>
              <a:grpSpLocks/>
            </p:cNvGrpSpPr>
            <p:nvPr/>
          </p:nvGrpSpPr>
          <p:grpSpPr bwMode="auto">
            <a:xfrm>
              <a:off x="0" y="449263"/>
              <a:ext cx="10691813" cy="6503987"/>
              <a:chOff x="0" y="449263"/>
              <a:chExt cx="10691813" cy="6503987"/>
            </a:xfrm>
          </p:grpSpPr>
          <p:pic>
            <p:nvPicPr>
              <p:cNvPr id="14" name="Picture 2">
                <a:extLst>
                  <a:ext uri="{FF2B5EF4-FFF2-40B4-BE49-F238E27FC236}">
                    <a16:creationId xmlns:a16="http://schemas.microsoft.com/office/drawing/2014/main" id="{A5BF3D7D-E029-9D41-8745-FA4A1DBC66B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449263"/>
                <a:ext cx="10691813"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a:extLst>
                  <a:ext uri="{FF2B5EF4-FFF2-40B4-BE49-F238E27FC236}">
                    <a16:creationId xmlns:a16="http://schemas.microsoft.com/office/drawing/2014/main" id="{85A8C29C-C8C9-834D-934C-4A7E3187F5B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2160588"/>
                <a:ext cx="10691813"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a:extLst>
                  <a:ext uri="{FF2B5EF4-FFF2-40B4-BE49-F238E27FC236}">
                    <a16:creationId xmlns:a16="http://schemas.microsoft.com/office/drawing/2014/main" id="{D1280282-12FE-DD45-B876-1141D87CD5E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556625" y="6661150"/>
                <a:ext cx="1498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5">
              <a:extLst>
                <a:ext uri="{FF2B5EF4-FFF2-40B4-BE49-F238E27FC236}">
                  <a16:creationId xmlns:a16="http://schemas.microsoft.com/office/drawing/2014/main" id="{52B2A7D4-7300-6D4A-A85E-FE18A7998A3F}"/>
                </a:ext>
              </a:extLst>
            </p:cNvPr>
            <p:cNvSpPr>
              <a:spLocks noChangeArrowheads="1"/>
            </p:cNvSpPr>
            <p:nvPr/>
          </p:nvSpPr>
          <p:spPr bwMode="auto">
            <a:xfrm>
              <a:off x="557998" y="468263"/>
              <a:ext cx="9217023" cy="1097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88" dirty="0">
                  <a:solidFill>
                    <a:srgbClr val="009AD0"/>
                  </a:solidFill>
                  <a:latin typeface="Avenir LT Std 65 Medium" panose="02000503020000020003" pitchFamily="2" charset="0"/>
                </a:rPr>
                <a:t>Targets for ending the AIDS epidemic</a:t>
              </a:r>
              <a:endParaRPr lang="en-GB" altLang="en-US" sz="1688" dirty="0">
                <a:solidFill>
                  <a:srgbClr val="009AD0"/>
                </a:solidFill>
                <a:latin typeface="Avenir LT Std 65 Medium" panose="02000503020000020003" pitchFamily="2" charset="0"/>
              </a:endParaRPr>
            </a:p>
          </p:txBody>
        </p:sp>
      </p:grpSp>
    </p:spTree>
    <p:extLst>
      <p:ext uri="{BB962C8B-B14F-4D97-AF65-F5344CB8AC3E}">
        <p14:creationId xmlns:p14="http://schemas.microsoft.com/office/powerpoint/2010/main" val="8328848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2Uc0avwjhheCBh.v_JdelQ"/>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1684</TotalTime>
  <Words>1659</Words>
  <Application>Microsoft Macintosh PowerPoint</Application>
  <PresentationFormat>Grand écran</PresentationFormat>
  <Paragraphs>217</Paragraphs>
  <Slides>36</Slides>
  <Notes>5</Notes>
  <HiddenSlides>0</HiddenSlides>
  <MMClips>0</MMClips>
  <ScaleCrop>false</ScaleCrop>
  <HeadingPairs>
    <vt:vector size="8" baseType="variant">
      <vt:variant>
        <vt:lpstr>Polices utilisées</vt:lpstr>
      </vt:variant>
      <vt:variant>
        <vt:i4>13</vt:i4>
      </vt:variant>
      <vt:variant>
        <vt:lpstr>Thème</vt:lpstr>
      </vt:variant>
      <vt:variant>
        <vt:i4>1</vt:i4>
      </vt:variant>
      <vt:variant>
        <vt:lpstr>Serveurs OLE incorporés</vt:lpstr>
      </vt:variant>
      <vt:variant>
        <vt:i4>1</vt:i4>
      </vt:variant>
      <vt:variant>
        <vt:lpstr>Titres des diapositives</vt:lpstr>
      </vt:variant>
      <vt:variant>
        <vt:i4>36</vt:i4>
      </vt:variant>
    </vt:vector>
  </HeadingPairs>
  <TitlesOfParts>
    <vt:vector size="51" baseType="lpstr">
      <vt:lpstr>Apple Chancery</vt:lpstr>
      <vt:lpstr>Arial</vt:lpstr>
      <vt:lpstr>Avenir LT Std 65 Medium</vt:lpstr>
      <vt:lpstr>Calibri</vt:lpstr>
      <vt:lpstr>Calibri Light</vt:lpstr>
      <vt:lpstr>Corbel</vt:lpstr>
      <vt:lpstr>Courier New</vt:lpstr>
      <vt:lpstr>Helvetica</vt:lpstr>
      <vt:lpstr>Monotype Corsiva</vt:lpstr>
      <vt:lpstr>Noto Sans</vt:lpstr>
      <vt:lpstr>Source Sans Pro</vt:lpstr>
      <vt:lpstr>Times New Roman</vt:lpstr>
      <vt:lpstr>Wingdings</vt:lpstr>
      <vt:lpstr>Thème Office</vt:lpstr>
      <vt:lpstr>think-cell Slide</vt:lpstr>
      <vt:lpstr>Cancers du col chez la femmes infectée par le VIH: Etat des lieux et challenges dans un contexte de pays à moyens limités   </vt:lpstr>
      <vt:lpstr>Plan</vt:lpstr>
      <vt:lpstr>Contexte</vt:lpstr>
      <vt:lpstr>Le VIH</vt:lpstr>
      <vt:lpstr>Présentation PowerPoint</vt:lpstr>
      <vt:lpstr>Présentation PowerPoint</vt:lpstr>
      <vt:lpstr>Présentation PowerPoint</vt:lpstr>
      <vt:lpstr>Présentation PowerPoint</vt:lpstr>
      <vt:lpstr>Présentation PowerPoint</vt:lpstr>
      <vt:lpstr>VIH et vieillissement en Afrique</vt:lpstr>
      <vt:lpstr>HAART: Vieillissement prématuré</vt:lpstr>
      <vt:lpstr>Présentation PowerPoint</vt:lpstr>
      <vt:lpstr>Comorbidités et âge</vt:lpstr>
      <vt:lpstr>Présentation PowerPoint</vt:lpstr>
      <vt:lpstr>Le HPV</vt:lpstr>
      <vt:lpstr>Présentation PowerPoint</vt:lpstr>
      <vt:lpstr>Présentation PowerPoint</vt:lpstr>
      <vt:lpstr>Présentation PowerPoint</vt:lpstr>
      <vt:lpstr>Présentation PowerPoint</vt:lpstr>
      <vt:lpstr>Pourquoi les femmes sont elles vulnérables?</vt:lpstr>
      <vt:lpstr>Facteurs de vulnérabilité</vt:lpstr>
      <vt:lpstr>Facteurs de vulnérabilité  </vt:lpstr>
      <vt:lpstr>Présentation PowerPoint</vt:lpstr>
      <vt:lpstr>Présentation PowerPoint</vt:lpstr>
      <vt:lpstr>Comment interagissent le VIH et HPV</vt:lpstr>
      <vt:lpstr>IMPACT VIH SUR L’HISTOIRE NATURELE DE HPV </vt:lpstr>
      <vt:lpstr>Présentation PowerPoint</vt:lpstr>
      <vt:lpstr>Echange de mauvais procédés entre les deux virus</vt:lpstr>
      <vt:lpstr>Risque accru d’association cancer du col de l'utérus et VIH relève de combinaison de facteurs. </vt:lpstr>
      <vt:lpstr>Recommandations francaises pour le dépistage du cancer du col </vt:lpstr>
      <vt:lpstr>Présentation PowerPoint</vt:lpstr>
      <vt:lpstr>Présentation PowerPoint</vt:lpstr>
      <vt:lpstr>Challenges</vt:lpstr>
      <vt:lpstr>Challenges</vt:lpstr>
      <vt:lpstr>Conclusion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Cancers du col chez la femmes infectée par le VIH: Etat des lieux et challenges dans un contexte de pays à moyens limités   </dc:title>
  <dc:creator>Cheikh Ndour</dc:creator>
  <cp:lastModifiedBy>KOURO BOUSSO</cp:lastModifiedBy>
  <cp:revision>14</cp:revision>
  <dcterms:created xsi:type="dcterms:W3CDTF">2024-05-23T20:13:06Z</dcterms:created>
  <dcterms:modified xsi:type="dcterms:W3CDTF">2024-05-25T10:10:31Z</dcterms:modified>
</cp:coreProperties>
</file>