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63" r:id="rId2"/>
    <p:sldId id="256" r:id="rId3"/>
    <p:sldId id="327" r:id="rId4"/>
    <p:sldId id="298" r:id="rId5"/>
    <p:sldId id="274" r:id="rId6"/>
    <p:sldId id="260" r:id="rId7"/>
    <p:sldId id="302" r:id="rId8"/>
    <p:sldId id="325" r:id="rId9"/>
    <p:sldId id="338" r:id="rId10"/>
    <p:sldId id="332" r:id="rId11"/>
    <p:sldId id="358" r:id="rId12"/>
    <p:sldId id="336" r:id="rId13"/>
    <p:sldId id="356" r:id="rId14"/>
    <p:sldId id="348" r:id="rId15"/>
    <p:sldId id="339" r:id="rId16"/>
    <p:sldId id="299" r:id="rId17"/>
    <p:sldId id="342" r:id="rId18"/>
    <p:sldId id="357" r:id="rId19"/>
    <p:sldId id="364" r:id="rId20"/>
    <p:sldId id="261" r:id="rId21"/>
    <p:sldId id="263" r:id="rId22"/>
    <p:sldId id="264" r:id="rId23"/>
    <p:sldId id="365" r:id="rId24"/>
    <p:sldId id="284" r:id="rId25"/>
    <p:sldId id="283" r:id="rId26"/>
    <p:sldId id="282" r:id="rId27"/>
    <p:sldId id="310" r:id="rId28"/>
    <p:sldId id="287" r:id="rId29"/>
    <p:sldId id="275" r:id="rId30"/>
    <p:sldId id="288" r:id="rId31"/>
    <p:sldId id="371" r:id="rId32"/>
    <p:sldId id="267" r:id="rId33"/>
    <p:sldId id="289" r:id="rId34"/>
    <p:sldId id="333" r:id="rId35"/>
    <p:sldId id="334" r:id="rId36"/>
    <p:sldId id="367" r:id="rId37"/>
    <p:sldId id="361" r:id="rId38"/>
    <p:sldId id="305" r:id="rId39"/>
    <p:sldId id="352" r:id="rId40"/>
    <p:sldId id="322" r:id="rId41"/>
    <p:sldId id="368" r:id="rId42"/>
    <p:sldId id="354" r:id="rId43"/>
    <p:sldId id="268" r:id="rId44"/>
    <p:sldId id="269" r:id="rId45"/>
    <p:sldId id="349" r:id="rId46"/>
    <p:sldId id="307" r:id="rId47"/>
    <p:sldId id="271" r:id="rId48"/>
    <p:sldId id="272" r:id="rId49"/>
    <p:sldId id="370" r:id="rId50"/>
    <p:sldId id="355" r:id="rId51"/>
    <p:sldId id="280" r:id="rId52"/>
    <p:sldId id="360" r:id="rId53"/>
    <p:sldId id="306" r:id="rId54"/>
    <p:sldId id="369" r:id="rId55"/>
    <p:sldId id="329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5803" autoAdjust="0"/>
  </p:normalViewPr>
  <p:slideViewPr>
    <p:cSldViewPr snapToGrid="0">
      <p:cViewPr>
        <p:scale>
          <a:sx n="94" d="100"/>
          <a:sy n="94" d="100"/>
        </p:scale>
        <p:origin x="60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24AFC-E585-4B61-AC3A-877C06AA49F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9827-6155-4CFB-AB9A-25CB048560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9827-6155-4CFB-AB9A-25CB048560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7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 b="1" dirty="0">
                <a:solidFill>
                  <a:srgbClr val="006666"/>
                </a:solidFill>
              </a:rPr>
              <a:t>Quel est l’intérêt de distinguer entre ces 3 formes ?</a:t>
            </a:r>
            <a:r>
              <a:rPr lang="fr-FR" dirty="0"/>
              <a:t> CAD CONDYLOME ACCUMINES PAPULEUX OU PLANS </a:t>
            </a:r>
            <a:endParaRPr lang="fr-FR" altLang="fr-FR" sz="1200" b="1" dirty="0">
              <a:solidFill>
                <a:srgbClr val="006666"/>
              </a:solidFill>
            </a:endParaRPr>
          </a:p>
          <a:p>
            <a:r>
              <a:rPr lang="fr-FR" dirty="0"/>
              <a:t>IL EST IMPORTANT dans la mesure où il existe une corrélation entre la clinique et les données histologiques : les lésions exophytiques sont exceptionnellement le siège de dysplasies histologiques, ce qui n’est pas le cas des lésions papuleuses ou planes.</a:t>
            </a:r>
            <a:endParaRPr lang="en-US" altLang="fr-FR" dirty="0"/>
          </a:p>
          <a:p>
            <a:r>
              <a:rPr lang="en-US" altLang="fr-FR" dirty="0"/>
              <a:t>lesions exophytiques + HPV </a:t>
            </a:r>
            <a:r>
              <a:rPr lang="en-US" altLang="fr-FR" dirty="0" err="1"/>
              <a:t>est</a:t>
            </a:r>
            <a:r>
              <a:rPr lang="en-US" altLang="fr-FR" dirty="0"/>
              <a:t> non oncogene</a:t>
            </a:r>
          </a:p>
          <a:p>
            <a:r>
              <a:rPr lang="en-US" altLang="fr-FR" dirty="0"/>
              <a:t>DONC IL FAUT biospier au </a:t>
            </a:r>
            <a:r>
              <a:rPr lang="fr-FR" altLang="fr-FR" noProof="0" dirty="0"/>
              <a:t>niveau</a:t>
            </a:r>
            <a:r>
              <a:rPr lang="en-US" altLang="fr-FR" dirty="0"/>
              <a:t> des </a:t>
            </a:r>
            <a:r>
              <a:rPr lang="fr-FR" altLang="fr-FR" noProof="0" dirty="0"/>
              <a:t>muqueuses</a:t>
            </a:r>
            <a:r>
              <a:rPr lang="en-US" altLang="fr-FR" dirty="0"/>
              <a:t> +++ds les</a:t>
            </a:r>
            <a:r>
              <a:rPr lang="en-US" altLang="fr-FR" baseline="0" dirty="0"/>
              <a:t> </a:t>
            </a:r>
            <a:r>
              <a:rPr lang="en-US" altLang="fr-FR" dirty="0"/>
              <a:t>lesions </a:t>
            </a:r>
            <a:r>
              <a:rPr lang="fr-FR" altLang="fr-FR" noProof="0" dirty="0"/>
              <a:t>papuleuses</a:t>
            </a:r>
            <a:r>
              <a:rPr lang="en-US" altLang="fr-FR" dirty="0"/>
              <a:t> et </a:t>
            </a:r>
            <a:r>
              <a:rPr lang="fr-FR" altLang="fr-FR" noProof="0" dirty="0"/>
              <a:t>maculeuses</a:t>
            </a:r>
          </a:p>
          <a:p>
            <a:endParaRPr lang="fr-FR" altLang="fr-FR" b="1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0B5918F-936D-4AD8-BFC2-CA0CD875E957}" type="slidenum">
              <a:rPr lang="fr-FR" altLang="fr-FR" sz="1200" smtClean="0"/>
              <a:pPr/>
              <a:t>27</a:t>
            </a:fld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298655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b="1" dirty="0"/>
              <a:t>TTT non codifié</a:t>
            </a:r>
          </a:p>
          <a:p>
            <a:r>
              <a:rPr lang="fr-FR" altLang="fr-FR" dirty="0"/>
              <a:t>Une recherche documentaire a été effectuée dans les bases de données suivantes: MEDLINE, </a:t>
            </a:r>
            <a:r>
              <a:rPr lang="fr-FR" altLang="fr-FR" dirty="0" err="1"/>
              <a:t>PubMed</a:t>
            </a:r>
            <a:r>
              <a:rPr lang="fr-FR" altLang="fr-FR" dirty="0"/>
              <a:t>, EMBASE, base de données des synthèses systématiques et registre central des études contrôlées de la Collaboration Cochrane (en anglais), ACP Journal Club et Trip. </a:t>
            </a:r>
          </a:p>
          <a:p>
            <a:r>
              <a:rPr lang="fr-FR" altLang="fr-FR" baseline="0" dirty="0"/>
              <a:t>-pour la patiente non enceinte : </a:t>
            </a:r>
          </a:p>
          <a:p>
            <a:r>
              <a:rPr lang="fr-FR" altLang="fr-FR" baseline="0" dirty="0"/>
              <a:t>en première intention elle applique par elle-même  l’</a:t>
            </a:r>
            <a:r>
              <a:rPr lang="fr-FR" altLang="fr-FR" baseline="0" dirty="0" err="1"/>
              <a:t>imiquimod</a:t>
            </a:r>
            <a:r>
              <a:rPr lang="fr-FR" altLang="fr-FR" baseline="0" dirty="0"/>
              <a:t> ou </a:t>
            </a:r>
            <a:r>
              <a:rPr lang="fr-FR" altLang="fr-FR" baseline="0" dirty="0" err="1"/>
              <a:t>podophyllotoxine</a:t>
            </a:r>
            <a:r>
              <a:rPr lang="fr-FR" altLang="fr-FR" baseline="0" dirty="0"/>
              <a:t> avec une surface limité à 10 cm² ou par le professionnelle la cryothérapie et acide </a:t>
            </a:r>
            <a:r>
              <a:rPr lang="fr-FR" altLang="fr-FR" baseline="0" dirty="0" err="1"/>
              <a:t>trichloracetique</a:t>
            </a:r>
            <a:r>
              <a:rPr lang="fr-FR" altLang="fr-FR" baseline="0" dirty="0"/>
              <a:t> et </a:t>
            </a:r>
          </a:p>
          <a:p>
            <a:r>
              <a:rPr lang="fr-FR" altLang="fr-FR" baseline="0" dirty="0"/>
              <a:t>en 2éme intention l’excision la  cautérisation et le laser; cette même pec est faite pour la  lésion localisée au vagin ,urètre ou anus </a:t>
            </a:r>
          </a:p>
          <a:p>
            <a:r>
              <a:rPr lang="fr-FR" altLang="fr-FR" baseline="0" dirty="0"/>
              <a:t>Pour ce qui est des </a:t>
            </a:r>
            <a:r>
              <a:rPr lang="fr-FR" altLang="fr-FR" baseline="0" dirty="0" err="1"/>
              <a:t>sinécatéchines</a:t>
            </a:r>
            <a:r>
              <a:rPr lang="fr-FR" altLang="fr-FR" baseline="0" dirty="0"/>
              <a:t>, </a:t>
            </a:r>
            <a:r>
              <a:rPr lang="fr-FR" altLang="fr-FR" baseline="0" dirty="0" err="1"/>
              <a:t>podophylline</a:t>
            </a:r>
            <a:r>
              <a:rPr lang="fr-FR" altLang="fr-FR" baseline="0" dirty="0"/>
              <a:t>, </a:t>
            </a:r>
            <a:r>
              <a:rPr lang="fr-FR" altLang="fr-FR" baseline="0" dirty="0" err="1"/>
              <a:t>fluoro</a:t>
            </a:r>
            <a:r>
              <a:rPr lang="fr-FR" altLang="fr-FR" baseline="0" dirty="0"/>
              <a:t>-uracile et interféron, généralement on ne les recommande pas si les </a:t>
            </a:r>
            <a:r>
              <a:rPr lang="fr-FR" altLang="fr-FR" baseline="0" dirty="0" err="1"/>
              <a:t>ttt</a:t>
            </a:r>
            <a:r>
              <a:rPr lang="fr-FR" altLang="fr-FR" baseline="0" dirty="0"/>
              <a:t> de 2è intention ont échoué mais ils sont cités ici à titre d’information pour montrer toutes les thérapeutiques disponibles</a:t>
            </a:r>
          </a:p>
          <a:p>
            <a:r>
              <a:rPr lang="fr-FR" altLang="fr-FR" baseline="0" dirty="0"/>
              <a:t>si les lésions sont asymptomatiques : observer seulement puis penser aussi au vaccin quadrivalent le </a:t>
            </a:r>
            <a:r>
              <a:rPr lang="fr-FR" altLang="fr-FR" baseline="0" dirty="0" err="1"/>
              <a:t>fcv</a:t>
            </a:r>
            <a:r>
              <a:rPr lang="fr-FR" altLang="fr-FR" baseline="0" dirty="0"/>
              <a:t>  le dépistage des autres </a:t>
            </a:r>
            <a:r>
              <a:rPr lang="fr-FR" altLang="fr-FR" baseline="0" dirty="0" err="1"/>
              <a:t>ist</a:t>
            </a:r>
            <a:r>
              <a:rPr lang="fr-FR" altLang="fr-FR" baseline="0" dirty="0"/>
              <a:t> et des conseils sur la contraception pour éviter la transmission </a:t>
            </a:r>
            <a:r>
              <a:rPr lang="fr-FR" altLang="fr-FR" baseline="0" dirty="0" err="1"/>
              <a:t>maternofoetale</a:t>
            </a:r>
            <a:r>
              <a:rPr lang="fr-FR" altLang="fr-FR" baseline="0" dirty="0"/>
              <a:t> avec risque de </a:t>
            </a:r>
            <a:r>
              <a:rPr lang="fr-FR" altLang="fr-FR" baseline="0" dirty="0" err="1"/>
              <a:t>papillomatose</a:t>
            </a:r>
            <a:r>
              <a:rPr lang="fr-FR" altLang="fr-FR" baseline="0" dirty="0"/>
              <a:t> laryngée chez le </a:t>
            </a:r>
            <a:r>
              <a:rPr lang="fr-FR" altLang="fr-FR" baseline="0" dirty="0" err="1"/>
              <a:t>nné</a:t>
            </a:r>
            <a:endParaRPr lang="fr-FR" altLang="fr-FR" dirty="0"/>
          </a:p>
          <a:p>
            <a:r>
              <a:rPr lang="fr-FR" altLang="fr-FR" dirty="0"/>
              <a:t> </a:t>
            </a:r>
          </a:p>
          <a:p>
            <a:endParaRPr lang="fr-FR" altLang="fr-FR" dirty="0"/>
          </a:p>
        </p:txBody>
      </p:sp>
      <p:sp>
        <p:nvSpPr>
          <p:cNvPr id="93188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B341983D-E18A-8540-818B-237F03F76586}" type="slidenum">
              <a:rPr lang="fr-FR" altLang="fr-FR" sz="1200"/>
              <a:pPr/>
              <a:t>46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71169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Sensibilisation par application d’acide acétique à 5 % puis de Lugol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9827-6155-4CFB-AB9A-25CB0485607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9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EB56-3646-4182-AFB3-C0B69F9EFA28}" type="datetime1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13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3105-E6F5-4512-92C0-6C1D7F690AA0}" type="datetime1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21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924F-7F26-45BE-918C-8BA4E2732865}" type="datetime1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86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42AF-03CD-447E-811E-7127987684CC}" type="datetime1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29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6BC-E368-4D5A-BF3F-548046C667F9}" type="datetime1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45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C1BF-1116-47BB-BF4A-2A61024F99C2}" type="datetime1">
              <a:rPr lang="fr-FR" smtClean="0"/>
              <a:t>25/05/2024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99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5CB9-AABF-48FC-BBF9-F27C8C795856}" type="datetime1">
              <a:rPr lang="fr-FR" smtClean="0"/>
              <a:t>25/05/2024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76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4B63-C801-4589-A11C-2A2BD0E42CDA}" type="datetime1">
              <a:rPr lang="fr-FR" smtClean="0"/>
              <a:t>25/05/2024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19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B835-320D-413C-B5E3-A5CE18D6CF27}" type="datetime1">
              <a:rPr lang="fr-FR" smtClean="0"/>
              <a:t>25/05/2024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70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E0F6-8A10-4769-B117-58B9F6866BC9}" type="datetime1">
              <a:rPr lang="fr-FR" smtClean="0"/>
              <a:t>25/05/2024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74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CD15-4D44-4BAA-91AC-57848CB439A4}" type="datetime1">
              <a:rPr lang="fr-FR" smtClean="0"/>
              <a:t>25/05/2024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11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64349-28BB-45CF-87DA-A7D971482423}" type="datetime1">
              <a:rPr lang="fr-FR" smtClean="0"/>
              <a:t>25/05/2024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F911-4C38-42B6-BFA5-11C270460E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25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662108-3D4E-E8CA-A9FA-6355B1ED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DA008D-AAE4-7064-0E29-BD2C648ED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3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2E5DEE-6BF1-4130-107A-F7A3D468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9CA792-6BF8-DD35-3B87-19DE161B9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9" t="29855" r="24957" b="22126"/>
          <a:stretch/>
        </p:blipFill>
        <p:spPr>
          <a:xfrm>
            <a:off x="980661" y="2376936"/>
            <a:ext cx="7270236" cy="39794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32DF44-1C4A-F921-AFAD-E7D321FC9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7" t="6763" r="22137" b="56039"/>
          <a:stretch/>
        </p:blipFill>
        <p:spPr>
          <a:xfrm>
            <a:off x="8547652" y="135016"/>
            <a:ext cx="3081132" cy="11710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D217FD2-3B7D-9E16-7C61-A68A8C122194}"/>
              </a:ext>
            </a:extLst>
          </p:cNvPr>
          <p:cNvSpPr txBox="1"/>
          <p:nvPr/>
        </p:nvSpPr>
        <p:spPr>
          <a:xfrm>
            <a:off x="8736496" y="2192270"/>
            <a:ext cx="3157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unvaccinated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MSM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96F9119-BABF-5212-671B-9AC6995DB364}"/>
              </a:ext>
            </a:extLst>
          </p:cNvPr>
          <p:cNvSpPr>
            <a:spLocks noChangeAspect="1"/>
          </p:cNvSpPr>
          <p:nvPr/>
        </p:nvSpPr>
        <p:spPr>
          <a:xfrm rot="5400000">
            <a:off x="3544954" y="3180527"/>
            <a:ext cx="3101014" cy="299499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7A9746F-B51F-7B9C-C408-D1D84796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6" y="226667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</p:spTree>
    <p:extLst>
      <p:ext uri="{BB962C8B-B14F-4D97-AF65-F5344CB8AC3E}">
        <p14:creationId xmlns:p14="http://schemas.microsoft.com/office/powerpoint/2010/main" val="3292892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2FD728-EDCA-3818-8165-4BCC9F49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C49C8F-3598-CBB1-B379-9830BA800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8" t="56329" r="17117" b="11111"/>
          <a:stretch/>
        </p:blipFill>
        <p:spPr>
          <a:xfrm>
            <a:off x="-7785" y="2020957"/>
            <a:ext cx="11491636" cy="40551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E8BCAC-5C58-665F-1ABC-296A465CF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4" t="10338" r="13732" b="47246"/>
          <a:stretch/>
        </p:blipFill>
        <p:spPr>
          <a:xfrm>
            <a:off x="7944678" y="87066"/>
            <a:ext cx="3849757" cy="165366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87D6747-9E2D-6DF6-9C60-12883CAE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A738A9-AEDB-B141-0502-70F707172F96}"/>
              </a:ext>
            </a:extLst>
          </p:cNvPr>
          <p:cNvSpPr txBox="1"/>
          <p:nvPr/>
        </p:nvSpPr>
        <p:spPr>
          <a:xfrm>
            <a:off x="2801178" y="1269760"/>
            <a:ext cx="6158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MSM  </a:t>
            </a:r>
          </a:p>
        </p:txBody>
      </p:sp>
    </p:spTree>
    <p:extLst>
      <p:ext uri="{BB962C8B-B14F-4D97-AF65-F5344CB8AC3E}">
        <p14:creationId xmlns:p14="http://schemas.microsoft.com/office/powerpoint/2010/main" val="3403487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C5BB71-3395-C0F3-CFF2-A78E1D12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561AB7-0213-968C-8E97-80B44031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3" t="10532" r="32176" b="47729"/>
          <a:stretch/>
        </p:blipFill>
        <p:spPr>
          <a:xfrm>
            <a:off x="874644" y="1646530"/>
            <a:ext cx="7407966" cy="49848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321A51-0B16-8592-07AA-6430842CF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7" t="6763" r="22137" b="56039"/>
          <a:stretch/>
        </p:blipFill>
        <p:spPr>
          <a:xfrm>
            <a:off x="8156712" y="226666"/>
            <a:ext cx="3197088" cy="121508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6057D3B-D53B-FCBE-EF74-8DB98616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6" y="226667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C4EE79-4F7E-EAE3-AFCE-550C8CBA9229}"/>
              </a:ext>
            </a:extLst>
          </p:cNvPr>
          <p:cNvSpPr>
            <a:spLocks noChangeAspect="1"/>
          </p:cNvSpPr>
          <p:nvPr/>
        </p:nvSpPr>
        <p:spPr>
          <a:xfrm rot="5400000">
            <a:off x="3038062" y="4436167"/>
            <a:ext cx="337928" cy="337930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63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D85B72-A3D1-B685-5302-EE49B03C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89360E-AE98-844D-7556-AAAA430C2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4" t="31594" r="21968" b="38068"/>
          <a:stretch/>
        </p:blipFill>
        <p:spPr>
          <a:xfrm>
            <a:off x="911086" y="2140566"/>
            <a:ext cx="8968513" cy="28359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2BBC45-606E-761A-D3D2-F29E54B3C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81" t="9854" r="23039" b="45121"/>
          <a:stretch/>
        </p:blipFill>
        <p:spPr>
          <a:xfrm>
            <a:off x="8610600" y="226667"/>
            <a:ext cx="2428461" cy="116306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CE7CCF9-11EF-0F8D-DBE3-D765E82B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6" y="226667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420A4B-FC32-B4B8-4360-C437C03930AB}"/>
              </a:ext>
            </a:extLst>
          </p:cNvPr>
          <p:cNvSpPr>
            <a:spLocks noChangeAspect="1"/>
          </p:cNvSpPr>
          <p:nvPr/>
        </p:nvSpPr>
        <p:spPr>
          <a:xfrm rot="5400000">
            <a:off x="7546944" y="3379479"/>
            <a:ext cx="2259834" cy="9342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B16DB7-4EB6-A5E8-0171-C56FCB84C593}"/>
              </a:ext>
            </a:extLst>
          </p:cNvPr>
          <p:cNvSpPr>
            <a:spLocks noChangeAspect="1"/>
          </p:cNvSpPr>
          <p:nvPr/>
        </p:nvSpPr>
        <p:spPr>
          <a:xfrm>
            <a:off x="911086" y="3677478"/>
            <a:ext cx="8816010" cy="49695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95884B4-19D7-83C7-36B0-1628962F6019}"/>
              </a:ext>
            </a:extLst>
          </p:cNvPr>
          <p:cNvSpPr>
            <a:spLocks noChangeAspect="1"/>
          </p:cNvSpPr>
          <p:nvPr/>
        </p:nvSpPr>
        <p:spPr>
          <a:xfrm rot="5400000">
            <a:off x="2852362" y="3379476"/>
            <a:ext cx="2259834" cy="9342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90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787" y="1509287"/>
            <a:ext cx="8115701" cy="45252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80062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783632" y="6367177"/>
            <a:ext cx="3602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Diop A et al. Médecine d’Afrique Noire 2017;64: 35-41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B6BC2E3-0EA8-C053-056E-7D9D75FC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78" y="97299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C793C62-B4C0-9789-A2F6-103279D43F3C}"/>
              </a:ext>
            </a:extLst>
          </p:cNvPr>
          <p:cNvSpPr>
            <a:spLocks noChangeAspect="1"/>
          </p:cNvSpPr>
          <p:nvPr/>
        </p:nvSpPr>
        <p:spPr>
          <a:xfrm>
            <a:off x="404958" y="3517498"/>
            <a:ext cx="8237529" cy="9342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412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CE4A52-74F8-8E40-9F4C-2C851D3F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0C043C-2A32-62BF-3477-4C30A5437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15" t="12851" r="8430" b="62125"/>
          <a:stretch/>
        </p:blipFill>
        <p:spPr>
          <a:xfrm>
            <a:off x="7384257" y="230083"/>
            <a:ext cx="3863436" cy="10759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56AD01-6573-2DEC-8619-D81CBF0DF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62" t="47053" r="8600" b="25833"/>
          <a:stretch/>
        </p:blipFill>
        <p:spPr>
          <a:xfrm>
            <a:off x="911087" y="2196547"/>
            <a:ext cx="10336606" cy="314407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C96631B-DF06-48DF-44C1-65D213E47E89}"/>
              </a:ext>
            </a:extLst>
          </p:cNvPr>
          <p:cNvSpPr>
            <a:spLocks noChangeAspect="1"/>
          </p:cNvSpPr>
          <p:nvPr/>
        </p:nvSpPr>
        <p:spPr>
          <a:xfrm rot="5400000">
            <a:off x="3846081" y="3117217"/>
            <a:ext cx="2372141" cy="19421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9296501-3072-71C2-D9FD-F442D0F1139D}"/>
              </a:ext>
            </a:extLst>
          </p:cNvPr>
          <p:cNvSpPr>
            <a:spLocks noChangeAspect="1"/>
          </p:cNvSpPr>
          <p:nvPr/>
        </p:nvSpPr>
        <p:spPr>
          <a:xfrm>
            <a:off x="911086" y="4545496"/>
            <a:ext cx="5976575" cy="19965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2C93AB25-48B0-526D-8276-DE789D41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6" y="226667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</p:spTree>
    <p:extLst>
      <p:ext uri="{BB962C8B-B14F-4D97-AF65-F5344CB8AC3E}">
        <p14:creationId xmlns:p14="http://schemas.microsoft.com/office/powerpoint/2010/main" val="3331732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141CEB-5B74-3907-663B-66BEF3B9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5" t="5324" r="14496" b="46568"/>
          <a:stretch/>
        </p:blipFill>
        <p:spPr>
          <a:xfrm>
            <a:off x="8610599" y="206886"/>
            <a:ext cx="2743199" cy="1324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BA6D79-96B1-87BF-918D-4035F925F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4" t="43188" r="22925" b="16038"/>
          <a:stretch/>
        </p:blipFill>
        <p:spPr>
          <a:xfrm>
            <a:off x="715617" y="1997764"/>
            <a:ext cx="8664252" cy="378681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EAF2D15-95AA-B098-7647-4EC9FFC79DBD}"/>
              </a:ext>
            </a:extLst>
          </p:cNvPr>
          <p:cNvSpPr txBox="1">
            <a:spLocks/>
          </p:cNvSpPr>
          <p:nvPr/>
        </p:nvSpPr>
        <p:spPr>
          <a:xfrm>
            <a:off x="715617" y="206887"/>
            <a:ext cx="6390861" cy="10793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FACTEURS DE RISQUE</a:t>
            </a:r>
            <a:endParaRPr lang="fr-FR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9C692F-7C24-F35D-1D3D-47890C072D78}"/>
              </a:ext>
            </a:extLst>
          </p:cNvPr>
          <p:cNvSpPr txBox="1"/>
          <p:nvPr/>
        </p:nvSpPr>
        <p:spPr>
          <a:xfrm>
            <a:off x="3829959" y="1521419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1910 MSM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5CF4EC3-163F-BB59-E56B-849DB95F5962}"/>
              </a:ext>
            </a:extLst>
          </p:cNvPr>
          <p:cNvSpPr>
            <a:spLocks noChangeAspect="1"/>
          </p:cNvSpPr>
          <p:nvPr/>
        </p:nvSpPr>
        <p:spPr>
          <a:xfrm>
            <a:off x="677335" y="3173896"/>
            <a:ext cx="8702534" cy="59634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2C7C85A-B353-DF74-187C-E3FDD8F5995E}"/>
              </a:ext>
            </a:extLst>
          </p:cNvPr>
          <p:cNvSpPr>
            <a:spLocks noChangeAspect="1"/>
          </p:cNvSpPr>
          <p:nvPr/>
        </p:nvSpPr>
        <p:spPr>
          <a:xfrm>
            <a:off x="677336" y="4946375"/>
            <a:ext cx="8740814" cy="77193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29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02E91E-5434-58F6-D4F5-F3A4C34B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DD4693-E202-31E3-24D0-B08125B52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5" t="4639" r="22362" b="78795"/>
          <a:stretch/>
        </p:blipFill>
        <p:spPr>
          <a:xfrm>
            <a:off x="1113181" y="1335502"/>
            <a:ext cx="7414592" cy="1285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037C03-4722-C057-9D42-208DB0D5F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96" t="10144" r="23321" b="51401"/>
          <a:stretch/>
        </p:blipFill>
        <p:spPr>
          <a:xfrm>
            <a:off x="8666921" y="11721"/>
            <a:ext cx="3293167" cy="1325259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44C6A1CB-07A8-3EBF-7073-1C0ACF51A0AE}"/>
              </a:ext>
            </a:extLst>
          </p:cNvPr>
          <p:cNvSpPr txBox="1">
            <a:spLocks/>
          </p:cNvSpPr>
          <p:nvPr/>
        </p:nvSpPr>
        <p:spPr>
          <a:xfrm>
            <a:off x="1305339" y="90487"/>
            <a:ext cx="6390861" cy="10793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FACTEURS DE RISQUE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D4BE724-CF98-1C1E-7DFB-654E926AB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7" t="31884" r="22363" b="24444"/>
          <a:stretch/>
        </p:blipFill>
        <p:spPr>
          <a:xfrm>
            <a:off x="1189381" y="3253410"/>
            <a:ext cx="7338391" cy="33985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FEA7F72-F0C3-2A38-A669-C35A53FBE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5" t="31880" r="22362" b="61545"/>
          <a:stretch/>
        </p:blipFill>
        <p:spPr>
          <a:xfrm>
            <a:off x="1113181" y="2621002"/>
            <a:ext cx="7414592" cy="5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84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E29C13-63DB-CEFE-76B9-33F2EE60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E4769E-B92B-5A8B-08EC-E0DC71EAB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5" t="46378" r="49211" b="10136"/>
          <a:stretch/>
        </p:blipFill>
        <p:spPr>
          <a:xfrm>
            <a:off x="1636644" y="1461955"/>
            <a:ext cx="4534053" cy="525952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82C7F60-E9DB-9575-C964-412044572002}"/>
              </a:ext>
            </a:extLst>
          </p:cNvPr>
          <p:cNvSpPr txBox="1">
            <a:spLocks/>
          </p:cNvSpPr>
          <p:nvPr/>
        </p:nvSpPr>
        <p:spPr>
          <a:xfrm>
            <a:off x="1305339" y="90487"/>
            <a:ext cx="6390861" cy="10793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FACTEURS DE RISQUE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7C2116-1EF4-685C-CEF1-85382695A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9" t="9276" r="15425" b="47053"/>
          <a:stretch/>
        </p:blipFill>
        <p:spPr>
          <a:xfrm>
            <a:off x="8124067" y="90487"/>
            <a:ext cx="3716266" cy="16764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977F8F-93EA-3E6D-1E46-B80E5471ADAD}"/>
              </a:ext>
            </a:extLst>
          </p:cNvPr>
          <p:cNvSpPr>
            <a:spLocks noChangeAspect="1"/>
          </p:cNvSpPr>
          <p:nvPr/>
        </p:nvSpPr>
        <p:spPr>
          <a:xfrm rot="5400000">
            <a:off x="1711532" y="3821251"/>
            <a:ext cx="4886049" cy="91440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9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BAE38B-E4E0-C1A9-B034-B8060C60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19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BF7C5E-BB51-9687-D8FF-7783A91C7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6" t="5624" r="22586" b="34591"/>
          <a:stretch/>
        </p:blipFill>
        <p:spPr>
          <a:xfrm>
            <a:off x="838200" y="1398947"/>
            <a:ext cx="8383437" cy="520175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B23DB37-A963-C5EE-E19F-9BFD50A6B2C3}"/>
              </a:ext>
            </a:extLst>
          </p:cNvPr>
          <p:cNvSpPr txBox="1">
            <a:spLocks/>
          </p:cNvSpPr>
          <p:nvPr/>
        </p:nvSpPr>
        <p:spPr>
          <a:xfrm>
            <a:off x="838200" y="198815"/>
            <a:ext cx="6390861" cy="10793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FACTEURS DE RISQUE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DFEE0D-3420-38E0-C5A0-DDB0417E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3" t="63270" r="29538" b="10063"/>
          <a:stretch/>
        </p:blipFill>
        <p:spPr>
          <a:xfrm>
            <a:off x="7293676" y="136525"/>
            <a:ext cx="4541766" cy="119907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8D247C9-A007-930E-39CE-5F42DB7E1D3B}"/>
              </a:ext>
            </a:extLst>
          </p:cNvPr>
          <p:cNvSpPr>
            <a:spLocks noChangeAspect="1"/>
          </p:cNvSpPr>
          <p:nvPr/>
        </p:nvSpPr>
        <p:spPr>
          <a:xfrm rot="10800000">
            <a:off x="838197" y="4002657"/>
            <a:ext cx="8383436" cy="63835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50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2152" y="2097978"/>
            <a:ext cx="9778314" cy="23876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PAPILLOMAVIRUS HUMAINS ET LESIONS ANALES CHEZ LES HOMMES AYANT DES RAPPORTS SEXUELS AVEC LES HOMMES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3492" y="4804763"/>
            <a:ext cx="9144000" cy="1655762"/>
          </a:xfrm>
        </p:spPr>
        <p:txBody>
          <a:bodyPr/>
          <a:lstStyle/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 Ag Assane DIOP</a:t>
            </a:r>
          </a:p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Dermatologie/IST IHS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1BD178-AA07-4E58-A92A-79B4E795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0" y="-8238"/>
            <a:ext cx="2159136" cy="210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Plusieurs millions disparaissent de la Polyclinique de la Médina : Le  caissier vide le coffr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928" y="-16476"/>
            <a:ext cx="3452169" cy="19037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20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95895"/>
            <a:ext cx="10515600" cy="58767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Directe par voie sexuelle +++</a:t>
            </a:r>
          </a:p>
          <a:p>
            <a:pPr marL="0" indent="0">
              <a:buNone/>
            </a:pPr>
            <a:r>
              <a:rPr lang="fr-FR" dirty="0"/>
              <a:t>Relations sexuelles anales et buccales ( bouche anus=</a:t>
            </a:r>
            <a:r>
              <a:rPr lang="fr-FR" dirty="0" err="1"/>
              <a:t>rimming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Jeux érotiques (avec jouets sexuels)</a:t>
            </a:r>
          </a:p>
          <a:p>
            <a:pPr marL="0" indent="0">
              <a:buNone/>
            </a:pP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b="1" dirty="0"/>
              <a:t>Indirecte:  linge de toilette ou surface souillée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Auto-inoculation</a:t>
            </a:r>
            <a:r>
              <a:rPr lang="fr-FR" dirty="0"/>
              <a:t> </a:t>
            </a:r>
            <a:r>
              <a:rPr lang="fr-FR" b="1" dirty="0"/>
              <a:t>autre site anatomique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72A6D69-504F-4D32-B846-C6FBFCF6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VOIES DE CONTAMINATION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374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978" y="1967206"/>
            <a:ext cx="105156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SIGNES DERMATOLOGIQUES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57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65% avec partenaires infectés  :      condylomes 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Incubation: 3 mois (Trois semaines à 8 mois)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Elimination virale naturelle spontanée dans 80% chez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immuno-compétent</a:t>
            </a: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Génotype HPV16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capacité persistance plus importante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718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BAAA1F-A8DF-83A3-11BF-0E3438D1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D74020-BEC8-C339-11C7-21E6D2430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7"/>
          <a:stretch/>
        </p:blipFill>
        <p:spPr>
          <a:xfrm>
            <a:off x="7162803" y="256127"/>
            <a:ext cx="4190997" cy="25819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073ED1-6435-D0D9-53EC-B57919D8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2"/>
          <a:stretch/>
        </p:blipFill>
        <p:spPr>
          <a:xfrm>
            <a:off x="7162803" y="3007171"/>
            <a:ext cx="3165895" cy="35317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800C53-AB52-1BB8-31C4-C378A5B2C18C}"/>
              </a:ext>
            </a:extLst>
          </p:cNvPr>
          <p:cNvSpPr txBox="1"/>
          <p:nvPr/>
        </p:nvSpPr>
        <p:spPr>
          <a:xfrm>
            <a:off x="682925" y="476083"/>
            <a:ext cx="5413075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04D747-FE41-9E7E-212D-A741D1E440D7}"/>
              </a:ext>
            </a:extLst>
          </p:cNvPr>
          <p:cNvSpPr txBox="1"/>
          <p:nvPr/>
        </p:nvSpPr>
        <p:spPr>
          <a:xfrm>
            <a:off x="682925" y="2284047"/>
            <a:ext cx="4123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POURTOUR ANAL</a:t>
            </a:r>
          </a:p>
          <a:p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MARGE ANALE</a:t>
            </a:r>
          </a:p>
          <a:p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CANAL ANAL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08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192" y="1329840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plans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Peine visibles à l’œil nu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e v par acide acétique à 5 %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Macules blanches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Association fréquente avec HPV 16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Loupe ou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dermatoscope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BAABAD-A590-4CFC-B38A-2DEBDCD5F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6" r="46994"/>
          <a:stretch/>
        </p:blipFill>
        <p:spPr bwMode="auto">
          <a:xfrm>
            <a:off x="6884551" y="1825625"/>
            <a:ext cx="5174927" cy="4225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01330D-9E7F-4663-A99E-542CADC024EE}"/>
              </a:ext>
            </a:extLst>
          </p:cNvPr>
          <p:cNvSpPr txBox="1"/>
          <p:nvPr/>
        </p:nvSpPr>
        <p:spPr>
          <a:xfrm>
            <a:off x="6606256" y="6234086"/>
            <a:ext cx="5528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fr-FR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dermatoscopique</a:t>
            </a:r>
            <a:r>
              <a:rPr lang="fr-F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condylome plan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61F667-2480-485F-9F03-35549E3E7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23" y="145741"/>
            <a:ext cx="3579329" cy="167988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1B9AC9-63CB-4481-A1E3-291A70104875}"/>
              </a:ext>
            </a:extLst>
          </p:cNvPr>
          <p:cNvSpPr txBox="1"/>
          <p:nvPr/>
        </p:nvSpPr>
        <p:spPr>
          <a:xfrm>
            <a:off x="682925" y="450204"/>
            <a:ext cx="5413075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59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2426" y="1027217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Lésions papuleuses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 6 et 11 +++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Pigmentées ou non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Lésions rouges ou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leucoplasiques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HSIL HPV: 16 et 18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3E2856-2DA7-41F3-B739-DF2C6F858B4B}"/>
              </a:ext>
            </a:extLst>
          </p:cNvPr>
          <p:cNvSpPr txBox="1"/>
          <p:nvPr/>
        </p:nvSpPr>
        <p:spPr>
          <a:xfrm>
            <a:off x="682925" y="284857"/>
            <a:ext cx="5413075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82C9C5-B2B8-65A6-4EE4-134FDAABE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982" y="862642"/>
            <a:ext cx="6281883" cy="42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1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276" y="911224"/>
            <a:ext cx="10703011" cy="46944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acuminés 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Végétations vénériennes 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 «crêtes de coq»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 6 et 11 +++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Plus fréquentes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Exophytiques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kératosiques± 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Blanchâtres ou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hypergigmentées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Multiples excroissances 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669AF1-FD26-4D7F-A5ED-9BE67D701C1E}"/>
              </a:ext>
            </a:extLst>
          </p:cNvPr>
          <p:cNvSpPr txBox="1"/>
          <p:nvPr/>
        </p:nvSpPr>
        <p:spPr>
          <a:xfrm>
            <a:off x="682925" y="284857"/>
            <a:ext cx="5413075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26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F84DD67-C52E-00E5-BAB1-B2BA18C16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15826"/>
          <a:stretch/>
        </p:blipFill>
        <p:spPr>
          <a:xfrm rot="5400000">
            <a:off x="8006905" y="-75988"/>
            <a:ext cx="2864205" cy="35858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D65E90-0F4F-918B-82EE-900E116FF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0210" r="36745" b="16206"/>
          <a:stretch/>
        </p:blipFill>
        <p:spPr>
          <a:xfrm rot="5400000">
            <a:off x="7892397" y="3000978"/>
            <a:ext cx="3109035" cy="36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A97BE88C-AF1B-482B-AE65-80A128D16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67781" y="954881"/>
            <a:ext cx="7313613" cy="4257675"/>
          </a:xfrm>
        </p:spPr>
        <p:txBody>
          <a:bodyPr/>
          <a:lstStyle/>
          <a:p>
            <a:pPr lvl="1">
              <a:tabLst>
                <a:tab pos="3852863" algn="l"/>
              </a:tabLst>
              <a:defRPr/>
            </a:pPr>
            <a:endParaRPr lang="fr-FR" altLang="fr-FR" sz="500" dirty="0"/>
          </a:p>
          <a:p>
            <a:pPr marL="0" indent="0">
              <a:buClr>
                <a:srgbClr val="006666"/>
              </a:buClr>
              <a:buNone/>
              <a:tabLst>
                <a:tab pos="3852863" algn="l"/>
              </a:tabLst>
              <a:defRPr/>
            </a:pPr>
            <a:r>
              <a:rPr lang="fr-FR" alt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Intérêt de la distinction entre ces 3 formes </a:t>
            </a:r>
          </a:p>
          <a:p>
            <a:pPr marL="457200" lvl="1" indent="0">
              <a:buNone/>
              <a:tabLst>
                <a:tab pos="3852863" algn="l"/>
              </a:tabLst>
              <a:defRPr/>
            </a:pPr>
            <a:endParaRPr lang="fr-FR" altLang="fr-FR" sz="1000" dirty="0"/>
          </a:p>
          <a:p>
            <a:pPr marL="365125" lvl="1" indent="0">
              <a:buNone/>
              <a:tabLst>
                <a:tab pos="3852863" algn="l"/>
              </a:tabLst>
              <a:defRPr/>
            </a:pPr>
            <a:endParaRPr lang="fr-FR" altLang="fr-FR" sz="2100" dirty="0"/>
          </a:p>
          <a:p>
            <a:pPr marL="457200" lvl="1" indent="0">
              <a:buNone/>
              <a:tabLst>
                <a:tab pos="3852863" algn="l"/>
              </a:tabLst>
              <a:defRPr/>
            </a:pPr>
            <a:r>
              <a:rPr lang="fr-FR" altLang="fr-FR" b="1" dirty="0">
                <a:solidFill>
                  <a:srgbClr val="FF0000"/>
                </a:solidFill>
              </a:rPr>
              <a:t>                          </a:t>
            </a:r>
          </a:p>
          <a:p>
            <a:pPr marL="457200" lvl="1" indent="0">
              <a:buNone/>
              <a:tabLst>
                <a:tab pos="3852863" algn="l"/>
              </a:tabLst>
              <a:defRPr/>
            </a:pPr>
            <a:r>
              <a:rPr lang="fr-FR" altLang="fr-FR" b="1" dirty="0">
                <a:solidFill>
                  <a:srgbClr val="FF0000"/>
                </a:solidFill>
              </a:rPr>
              <a:t>                                   </a:t>
            </a:r>
            <a:r>
              <a:rPr lang="fr-FR" altLang="fr-FR" sz="4000" b="1" dirty="0">
                <a:solidFill>
                  <a:schemeClr val="tx2"/>
                </a:solidFill>
              </a:rPr>
              <a:t>≠</a:t>
            </a:r>
            <a:endParaRPr lang="fr-FR" altLang="fr-FR" sz="4000" dirty="0">
              <a:solidFill>
                <a:schemeClr val="tx2"/>
              </a:solidFill>
            </a:endParaRPr>
          </a:p>
          <a:p>
            <a:pPr lvl="1">
              <a:buNone/>
              <a:tabLst>
                <a:tab pos="3852863" algn="l"/>
              </a:tabLst>
              <a:defRPr/>
            </a:pPr>
            <a:r>
              <a:rPr lang="fr-FR" altLang="fr-FR" sz="2100" dirty="0"/>
              <a:t>		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03B3A88-8AED-40DC-9D1C-80827A07B15C}"/>
              </a:ext>
            </a:extLst>
          </p:cNvPr>
          <p:cNvCxnSpPr>
            <a:cxnSpLocks/>
          </p:cNvCxnSpPr>
          <p:nvPr/>
        </p:nvCxnSpPr>
        <p:spPr>
          <a:xfrm flipH="1">
            <a:off x="4224338" y="2725738"/>
            <a:ext cx="1223962" cy="7239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6">
            <a:extLst>
              <a:ext uri="{FF2B5EF4-FFF2-40B4-BE49-F238E27FC236}">
                <a16:creationId xmlns:a16="http://schemas.microsoft.com/office/drawing/2014/main" id="{CA067046-CE6B-4974-8A7A-053D6E3FB3CE}"/>
              </a:ext>
            </a:extLst>
          </p:cNvPr>
          <p:cNvCxnSpPr>
            <a:cxnSpLocks/>
          </p:cNvCxnSpPr>
          <p:nvPr/>
        </p:nvCxnSpPr>
        <p:spPr>
          <a:xfrm>
            <a:off x="6745289" y="2725738"/>
            <a:ext cx="1368425" cy="5762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ZoneTexte 3"/>
          <p:cNvSpPr txBox="1">
            <a:spLocks noChangeArrowheads="1"/>
          </p:cNvSpPr>
          <p:nvPr/>
        </p:nvSpPr>
        <p:spPr bwMode="auto">
          <a:xfrm>
            <a:off x="2455161" y="3641726"/>
            <a:ext cx="364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SN" alt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Lésions exophytiques</a:t>
            </a:r>
          </a:p>
        </p:txBody>
      </p:sp>
      <p:sp>
        <p:nvSpPr>
          <p:cNvPr id="43015" name="ZoneTexte 11"/>
          <p:cNvSpPr txBox="1">
            <a:spLocks noChangeArrowheads="1"/>
          </p:cNvSpPr>
          <p:nvPr/>
        </p:nvSpPr>
        <p:spPr bwMode="auto">
          <a:xfrm>
            <a:off x="6612731" y="3377041"/>
            <a:ext cx="39957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SN" alt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Lésions papuleuses ou maculeuses / muqueuses</a:t>
            </a:r>
          </a:p>
        </p:txBody>
      </p:sp>
      <p:sp>
        <p:nvSpPr>
          <p:cNvPr id="13" name="Down Arrow 11">
            <a:extLst>
              <a:ext uri="{FF2B5EF4-FFF2-40B4-BE49-F238E27FC236}">
                <a16:creationId xmlns:a16="http://schemas.microsoft.com/office/drawing/2014/main" id="{C41CA4AC-72B2-4006-8E37-4AE303C4521B}"/>
              </a:ext>
            </a:extLst>
          </p:cNvPr>
          <p:cNvSpPr/>
          <p:nvPr/>
        </p:nvSpPr>
        <p:spPr>
          <a:xfrm>
            <a:off x="7967663" y="4508500"/>
            <a:ext cx="506412" cy="757238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017" name="ZoneTexte 13"/>
          <p:cNvSpPr txBox="1">
            <a:spLocks noChangeArrowheads="1"/>
          </p:cNvSpPr>
          <p:nvPr/>
        </p:nvSpPr>
        <p:spPr bwMode="auto">
          <a:xfrm>
            <a:off x="7500938" y="5445125"/>
            <a:ext cx="2679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SN" alt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BIOPSIE +++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DCC7-4CC2-4DAA-9903-E666D6C4FA01}" type="slidenum">
              <a:rPr lang="fr-FR" smtClean="0"/>
              <a:t>27</a:t>
            </a:fld>
            <a:endParaRPr lang="fr-FR" dirty="0"/>
          </a:p>
        </p:txBody>
      </p:sp>
      <p:sp>
        <p:nvSpPr>
          <p:cNvPr id="11" name="Down Arrow 11">
            <a:extLst>
              <a:ext uri="{FF2B5EF4-FFF2-40B4-BE49-F238E27FC236}">
                <a16:creationId xmlns:a16="http://schemas.microsoft.com/office/drawing/2014/main" id="{C41CA4AC-72B2-4006-8E37-4AE303C4521B}"/>
              </a:ext>
            </a:extLst>
          </p:cNvPr>
          <p:cNvSpPr/>
          <p:nvPr/>
        </p:nvSpPr>
        <p:spPr>
          <a:xfrm>
            <a:off x="3718201" y="4508500"/>
            <a:ext cx="506412" cy="757238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82801" y="5327160"/>
            <a:ext cx="29610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RAREMENT SIEGE</a:t>
            </a:r>
          </a:p>
          <a:p>
            <a:pPr algn="ctr"/>
            <a:r>
              <a:rPr lang="fr-F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DYSPLASIES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189029" y="7445829"/>
            <a:ext cx="18473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249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131" y="632929"/>
            <a:ext cx="10515600" cy="53835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Tumeur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Buschke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Lowenstein</a:t>
            </a: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 condylome géant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 6 et 11 +++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acuminés négligés 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 résistant 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Papillomateuse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bourgeonnante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Anfractuosités souvent surinfectées</a:t>
            </a:r>
            <a:r>
              <a:rPr lang="fr-FR" dirty="0"/>
              <a:t>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9A851E-6816-477A-B675-F6A6BFB53AA4}"/>
              </a:ext>
            </a:extLst>
          </p:cNvPr>
          <p:cNvSpPr txBox="1"/>
          <p:nvPr/>
        </p:nvSpPr>
        <p:spPr>
          <a:xfrm>
            <a:off x="442070" y="403178"/>
            <a:ext cx="5413075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28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CF14A84-43A0-7EE9-2654-C18D5C30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65" t="26055" r="52493" b="50207"/>
          <a:stretch/>
        </p:blipFill>
        <p:spPr>
          <a:xfrm>
            <a:off x="6201619" y="1854679"/>
            <a:ext cx="5441658" cy="45860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B183E7-2148-76DB-B5C3-C4E5B1E18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84" t="7296" r="13627" b="51069"/>
          <a:stretch/>
        </p:blipFill>
        <p:spPr>
          <a:xfrm>
            <a:off x="7942545" y="136525"/>
            <a:ext cx="3700732" cy="15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3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736" y="850962"/>
            <a:ext cx="10515600" cy="47693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d’extension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OGE: Pénienne+++++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Buccale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ORL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Surtout si immunodéprimé</a:t>
            </a:r>
            <a:endParaRPr lang="fr-FR" sz="2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29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AB2D4F-1516-D215-106D-30419524DFDB}"/>
              </a:ext>
            </a:extLst>
          </p:cNvPr>
          <p:cNvSpPr txBox="1"/>
          <p:nvPr/>
        </p:nvSpPr>
        <p:spPr>
          <a:xfrm>
            <a:off x="442070" y="403178"/>
            <a:ext cx="5413075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9257B4-064F-8C6D-70D8-A542F7804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9"/>
          <a:stretch/>
        </p:blipFill>
        <p:spPr>
          <a:xfrm>
            <a:off x="7409770" y="144200"/>
            <a:ext cx="3267774" cy="3284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BBD670-3916-BC28-7458-8D542450D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" r="3366" b="12288"/>
          <a:stretch/>
        </p:blipFill>
        <p:spPr>
          <a:xfrm>
            <a:off x="7409770" y="3527467"/>
            <a:ext cx="3267774" cy="30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6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DEFINITION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EPIDEMIOLOGIE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SIGNES DERMATOLOGIQUES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DIFFERENTIEL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800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6102" y="1284011"/>
            <a:ext cx="10515600" cy="48929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Maladie de Bowen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HSIL, HPV 16 +++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MSM de 20 à 45 ans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Plaque rosée, parfois pigmentée,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érythémateuse ou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érythémato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-squameuse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histopathologique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238752-4E4C-4CDE-8EBC-565E32E2F57E}"/>
              </a:ext>
            </a:extLst>
          </p:cNvPr>
          <p:cNvSpPr txBox="1"/>
          <p:nvPr/>
        </p:nvSpPr>
        <p:spPr>
          <a:xfrm>
            <a:off x="636102" y="319296"/>
            <a:ext cx="8521151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NÉOPLASIES INTRAÉPITHÉLIALES ANALES (VIN)</a:t>
            </a:r>
            <a:endParaRPr lang="fr-FR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30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800374-424E-9A20-9FA1-F7EF70B6F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2" t="31321" r="51371" b="9931"/>
          <a:stretch/>
        </p:blipFill>
        <p:spPr>
          <a:xfrm>
            <a:off x="6458308" y="1429410"/>
            <a:ext cx="4693393" cy="52506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9BA082-5364-F417-CA3E-60A9C7827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7" t="17358" r="31691" b="56227"/>
          <a:stretch/>
        </p:blipFill>
        <p:spPr>
          <a:xfrm>
            <a:off x="8542055" y="126712"/>
            <a:ext cx="3295545" cy="1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9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85A166-3A76-02B3-4FCB-341A497C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31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1657BCB-D6D1-E17B-E62A-9FDFE9E774E8}"/>
              </a:ext>
            </a:extLst>
          </p:cNvPr>
          <p:cNvSpPr txBox="1">
            <a:spLocks/>
          </p:cNvSpPr>
          <p:nvPr/>
        </p:nvSpPr>
        <p:spPr>
          <a:xfrm>
            <a:off x="838200" y="2942566"/>
            <a:ext cx="10515600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</a:t>
            </a:r>
          </a:p>
        </p:txBody>
      </p:sp>
    </p:spTree>
    <p:extLst>
      <p:ext uri="{BB962C8B-B14F-4D97-AF65-F5344CB8AC3E}">
        <p14:creationId xmlns:p14="http://schemas.microsoft.com/office/powerpoint/2010/main" val="743390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6343" y="1467816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diagnostique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 histologique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présence </a:t>
            </a:r>
            <a:r>
              <a:rPr lang="fr-FR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koïlocytes</a:t>
            </a:r>
            <a:endParaRPr lang="fr-FR" sz="2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Effet cytopathogène caractéristique des HPV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PCR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Hybridation in situ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B48321-A303-4F48-B225-55AA14F59B4E}"/>
              </a:ext>
            </a:extLst>
          </p:cNvPr>
          <p:cNvSpPr txBox="1"/>
          <p:nvPr/>
        </p:nvSpPr>
        <p:spPr>
          <a:xfrm>
            <a:off x="596343" y="626013"/>
            <a:ext cx="5539413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7FBC17-BBFD-7E11-61C7-A0396C6B1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7" t="51446" r="51665" b="12075"/>
          <a:stretch/>
        </p:blipFill>
        <p:spPr>
          <a:xfrm>
            <a:off x="7791091" y="1091991"/>
            <a:ext cx="4289318" cy="31651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FAF955-3D80-986B-E018-AFB9822C4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7" t="87799" r="56511" b="7315"/>
          <a:stretch/>
        </p:blipFill>
        <p:spPr>
          <a:xfrm>
            <a:off x="8471140" y="4310191"/>
            <a:ext cx="3786542" cy="5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55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52894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Recherche indirecte ou directe d’une dysplasie anale+++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HPV oncogènes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Anuscopie simple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Anuscopie à Haute Résolution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Frottis anal ou histopathologie 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sensibilité: 69 % / 93 % 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spécificité: 32 % / 59 %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A72E83-A0C9-412A-9804-DA45CAB5D4F4}"/>
              </a:ext>
            </a:extLst>
          </p:cNvPr>
          <p:cNvSpPr txBox="1"/>
          <p:nvPr/>
        </p:nvSpPr>
        <p:spPr>
          <a:xfrm>
            <a:off x="940900" y="681037"/>
            <a:ext cx="5539413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067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B234B0-5EC4-998F-9FC5-5E2DC838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34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0AF1A4-5595-72FF-52B9-E0A54A0EF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8" t="21275" r="19819" b="18431"/>
          <a:stretch/>
        </p:blipFill>
        <p:spPr>
          <a:xfrm>
            <a:off x="293594" y="1124105"/>
            <a:ext cx="4923865" cy="55973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CDA3C8-0449-02A3-5425-6133ED73D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9" t="34783" r="36413" b="31014"/>
          <a:stretch/>
        </p:blipFill>
        <p:spPr>
          <a:xfrm>
            <a:off x="8269357" y="60901"/>
            <a:ext cx="3819939" cy="16331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401BAEC-B1B4-04D6-8991-D4E482935FFC}"/>
              </a:ext>
            </a:extLst>
          </p:cNvPr>
          <p:cNvSpPr txBox="1"/>
          <p:nvPr/>
        </p:nvSpPr>
        <p:spPr>
          <a:xfrm>
            <a:off x="7061462" y="2184160"/>
            <a:ext cx="4035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1218 HIV-negative MSM, 18-89 years old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A845E8-A366-CAD1-4444-3442FCCB9152}"/>
              </a:ext>
            </a:extLst>
          </p:cNvPr>
          <p:cNvSpPr txBox="1"/>
          <p:nvPr/>
        </p:nvSpPr>
        <p:spPr>
          <a:xfrm>
            <a:off x="362930" y="318727"/>
            <a:ext cx="5539413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 </a:t>
            </a:r>
          </a:p>
        </p:txBody>
      </p:sp>
    </p:spTree>
    <p:extLst>
      <p:ext uri="{BB962C8B-B14F-4D97-AF65-F5344CB8AC3E}">
        <p14:creationId xmlns:p14="http://schemas.microsoft.com/office/powerpoint/2010/main" val="134571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4A1656-32B2-AA39-A337-A52400E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2CC67B-708A-2AEF-2E3D-2C0735CE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47" t="18808" r="19762" b="35392"/>
          <a:stretch/>
        </p:blipFill>
        <p:spPr>
          <a:xfrm>
            <a:off x="788503" y="2262749"/>
            <a:ext cx="5134927" cy="44587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258856-0CC7-2EEF-5243-1D251E7632F0}"/>
              </a:ext>
            </a:extLst>
          </p:cNvPr>
          <p:cNvSpPr txBox="1"/>
          <p:nvPr/>
        </p:nvSpPr>
        <p:spPr>
          <a:xfrm>
            <a:off x="914400" y="1893417"/>
            <a:ext cx="4275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346 HIV-positive and 262 HIV-</a:t>
            </a:r>
            <a:r>
              <a:rPr lang="fr-FR" dirty="0" err="1"/>
              <a:t>negative</a:t>
            </a:r>
            <a:r>
              <a:rPr lang="fr-FR" dirty="0"/>
              <a:t> men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A1E416-CA93-D9A0-3D6C-9B1FD47B5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6" t="34879" r="33674" b="37005"/>
          <a:stretch/>
        </p:blipFill>
        <p:spPr>
          <a:xfrm>
            <a:off x="987287" y="753627"/>
            <a:ext cx="3427201" cy="11397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25D247-21F4-24E2-6ACA-F31DE1F62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19" t="20483" r="51469" b="40966"/>
          <a:stretch/>
        </p:blipFill>
        <p:spPr>
          <a:xfrm>
            <a:off x="6473686" y="2262749"/>
            <a:ext cx="4989082" cy="396577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D091F91-7AB6-6BDB-9790-64D0AA8A6350}"/>
              </a:ext>
            </a:extLst>
          </p:cNvPr>
          <p:cNvSpPr txBox="1"/>
          <p:nvPr/>
        </p:nvSpPr>
        <p:spPr>
          <a:xfrm>
            <a:off x="6845037" y="1893417"/>
            <a:ext cx="5134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597 MSM HIV-positive, and 435 HIV-negative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0FCC3B4-7CC2-791F-4ACA-C29218D20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33" t="36328" r="34358" b="40774"/>
          <a:stretch/>
        </p:blipFill>
        <p:spPr>
          <a:xfrm>
            <a:off x="7454348" y="651264"/>
            <a:ext cx="4320208" cy="11782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7B42432-CC3D-28D7-E716-96E4D19362DB}"/>
              </a:ext>
            </a:extLst>
          </p:cNvPr>
          <p:cNvSpPr txBox="1"/>
          <p:nvPr/>
        </p:nvSpPr>
        <p:spPr>
          <a:xfrm>
            <a:off x="914400" y="189599"/>
            <a:ext cx="5539413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 </a:t>
            </a:r>
          </a:p>
        </p:txBody>
      </p:sp>
    </p:spTree>
    <p:extLst>
      <p:ext uri="{BB962C8B-B14F-4D97-AF65-F5344CB8AC3E}">
        <p14:creationId xmlns:p14="http://schemas.microsoft.com/office/powerpoint/2010/main" val="3242474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4E374D-1D75-EAC8-319D-382B3FE1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A0A061-A192-60A5-C27D-58444ED80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0" t="7924" r="8487" b="14340"/>
          <a:stretch/>
        </p:blipFill>
        <p:spPr>
          <a:xfrm>
            <a:off x="665645" y="1825625"/>
            <a:ext cx="8856703" cy="48480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BB8BBE-CA08-8573-990C-AE37DD152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9" t="35346" r="34368" b="33710"/>
          <a:stretch/>
        </p:blipFill>
        <p:spPr>
          <a:xfrm>
            <a:off x="7571608" y="184330"/>
            <a:ext cx="4168943" cy="15261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94608D1-BFB2-E4EF-DCB2-04D04BDD390D}"/>
              </a:ext>
            </a:extLst>
          </p:cNvPr>
          <p:cNvSpPr txBox="1"/>
          <p:nvPr/>
        </p:nvSpPr>
        <p:spPr>
          <a:xfrm>
            <a:off x="974785" y="638173"/>
            <a:ext cx="5539413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C13DEDC-331E-4D20-A581-9CA2CB3B5FDD}"/>
              </a:ext>
            </a:extLst>
          </p:cNvPr>
          <p:cNvSpPr>
            <a:spLocks noChangeAspect="1"/>
          </p:cNvSpPr>
          <p:nvPr/>
        </p:nvSpPr>
        <p:spPr>
          <a:xfrm rot="5400000">
            <a:off x="4240106" y="4030137"/>
            <a:ext cx="2512908" cy="237744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B10944-1182-77F8-176E-01CA3AB43876}"/>
              </a:ext>
            </a:extLst>
          </p:cNvPr>
          <p:cNvSpPr>
            <a:spLocks noChangeAspect="1"/>
          </p:cNvSpPr>
          <p:nvPr/>
        </p:nvSpPr>
        <p:spPr>
          <a:xfrm rot="5400000">
            <a:off x="7381972" y="4334935"/>
            <a:ext cx="1903311" cy="237744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8B6CD6C-A4BD-ECB2-F58A-A5346077E235}"/>
              </a:ext>
            </a:extLst>
          </p:cNvPr>
          <p:cNvSpPr>
            <a:spLocks noChangeAspect="1"/>
          </p:cNvSpPr>
          <p:nvPr/>
        </p:nvSpPr>
        <p:spPr>
          <a:xfrm rot="5400000">
            <a:off x="4907429" y="807139"/>
            <a:ext cx="489810" cy="877389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21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6D105-BBE9-5B59-EFF6-A7EADBBE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3045C2-5BB2-6C6B-85A2-3E52B0D5BB34}"/>
              </a:ext>
            </a:extLst>
          </p:cNvPr>
          <p:cNvSpPr txBox="1"/>
          <p:nvPr/>
        </p:nvSpPr>
        <p:spPr>
          <a:xfrm>
            <a:off x="940900" y="2080591"/>
            <a:ext cx="82031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d’association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Syphilis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Hépatite B</a:t>
            </a:r>
          </a:p>
          <a:p>
            <a:pPr marL="0" indent="0">
              <a:buNone/>
            </a:pPr>
            <a:r>
              <a:rPr lang="fr-F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Trichomonas vaginalis</a:t>
            </a:r>
          </a:p>
          <a:p>
            <a:pPr marL="0" indent="0">
              <a:buNone/>
            </a:pPr>
            <a:r>
              <a:rPr lang="fr-F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Chlamydia trachomatis</a:t>
            </a:r>
          </a:p>
          <a:p>
            <a:pPr marL="0" indent="0">
              <a:buNone/>
            </a:pPr>
            <a:r>
              <a:rPr lang="fr-F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Neisseria gonorrhoeae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175EE8-298E-CDE9-F887-C0FC5D3D626C}"/>
              </a:ext>
            </a:extLst>
          </p:cNvPr>
          <p:cNvSpPr txBox="1"/>
          <p:nvPr/>
        </p:nvSpPr>
        <p:spPr>
          <a:xfrm>
            <a:off x="940900" y="681037"/>
            <a:ext cx="5539413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EXAMENS PARACLINIQUES </a:t>
            </a:r>
          </a:p>
        </p:txBody>
      </p:sp>
    </p:spTree>
    <p:extLst>
      <p:ext uri="{BB962C8B-B14F-4D97-AF65-F5344CB8AC3E}">
        <p14:creationId xmlns:p14="http://schemas.microsoft.com/office/powerpoint/2010/main" val="195016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34F7C1F-2487-4E32-AF58-92E7A6414B20}"/>
              </a:ext>
            </a:extLst>
          </p:cNvPr>
          <p:cNvSpPr txBox="1">
            <a:spLocks/>
          </p:cNvSpPr>
          <p:nvPr/>
        </p:nvSpPr>
        <p:spPr>
          <a:xfrm>
            <a:off x="1040295" y="2664377"/>
            <a:ext cx="10515600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DIFFERENTIEL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88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D2EBE-A112-9818-8904-CA7A4DBD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95" y="365125"/>
            <a:ext cx="7737578" cy="1325563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Marisques</a:t>
            </a:r>
            <a:b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Cicatrices d’hémorroïdes , fissures ou chirurgie anale</a:t>
            </a:r>
            <a:b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Indolore, «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deshabitée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», sans ulcération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B89720-9E67-F2D2-17BC-60C81709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39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D4AE52-23B6-DFAF-21FD-7BDD8662C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8" t="62138" r="40870" b="8931"/>
          <a:stretch/>
        </p:blipFill>
        <p:spPr>
          <a:xfrm>
            <a:off x="1337096" y="2579297"/>
            <a:ext cx="7169674" cy="31055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5B7D37-0AB5-F03B-5492-5CA235CCE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5" t="11698" r="26110" b="65786"/>
          <a:stretch/>
        </p:blipFill>
        <p:spPr>
          <a:xfrm>
            <a:off x="7365129" y="211652"/>
            <a:ext cx="4556577" cy="11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3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0006" y="2350444"/>
            <a:ext cx="105156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DÉFINITION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639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40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460D14-7F55-C517-FB2A-D9BFE8D89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1" t="64831" r="67880" b="17391"/>
          <a:stretch/>
        </p:blipFill>
        <p:spPr>
          <a:xfrm>
            <a:off x="901149" y="1695343"/>
            <a:ext cx="4148577" cy="449022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D05FAE1-A423-D9AD-632D-482550BD1652}"/>
              </a:ext>
            </a:extLst>
          </p:cNvPr>
          <p:cNvSpPr txBox="1"/>
          <p:nvPr/>
        </p:nvSpPr>
        <p:spPr>
          <a:xfrm>
            <a:off x="901149" y="6023298"/>
            <a:ext cx="5128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Lésions </a:t>
            </a:r>
            <a:r>
              <a:rPr lang="fr-FR" sz="2400" b="1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pseudotumorales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FR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CD11FDF-8D92-BCB7-EB55-FC86A2C2A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1" t="63382" r="29905" b="10532"/>
          <a:stretch/>
        </p:blipFill>
        <p:spPr>
          <a:xfrm>
            <a:off x="331305" y="0"/>
            <a:ext cx="5814391" cy="153159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7F4243C-9E08-7D03-F84D-8B4F64E4D11B}"/>
              </a:ext>
            </a:extLst>
          </p:cNvPr>
          <p:cNvSpPr txBox="1"/>
          <p:nvPr/>
        </p:nvSpPr>
        <p:spPr>
          <a:xfrm>
            <a:off x="6667866" y="1226335"/>
            <a:ext cx="53495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aladie de </a:t>
            </a:r>
            <a:r>
              <a:rPr lang="fr-FR" sz="2400" b="1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Crohn</a:t>
            </a:r>
            <a:endParaRPr lang="fr-FR" sz="2400" b="1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Signes digestifs 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Autres signes anaux et périanaux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Histopathologie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867F9C6-454C-A5F6-7982-5CD605595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39" t="51322" r="37051" b="13333"/>
          <a:stretch/>
        </p:blipFill>
        <p:spPr>
          <a:xfrm>
            <a:off x="5444671" y="3062339"/>
            <a:ext cx="6536793" cy="31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7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5CFF34-ED80-ABD0-8802-47D072B7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1FD41-A6D4-0B15-335A-B5BB1F39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46" t="42263" r="15977" b="14717"/>
          <a:stretch/>
        </p:blipFill>
        <p:spPr>
          <a:xfrm>
            <a:off x="838200" y="1347555"/>
            <a:ext cx="5986732" cy="53739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91C61C-6032-418A-88F2-BEC0E5EB7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16" t="10063" r="15390" b="51447"/>
          <a:stretch/>
        </p:blipFill>
        <p:spPr>
          <a:xfrm>
            <a:off x="6903200" y="136525"/>
            <a:ext cx="4759714" cy="18964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6F8B9C7-8C01-E989-292D-C559C1B865B4}"/>
              </a:ext>
            </a:extLst>
          </p:cNvPr>
          <p:cNvSpPr txBox="1"/>
          <p:nvPr/>
        </p:nvSpPr>
        <p:spPr>
          <a:xfrm>
            <a:off x="7412247" y="3105834"/>
            <a:ext cx="4587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Mélanome</a:t>
            </a:r>
          </a:p>
          <a:p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Pigmentation inhomogène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Limites irrégulières</a:t>
            </a:r>
          </a:p>
          <a:p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Dermoscopie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+++++</a:t>
            </a:r>
          </a:p>
        </p:txBody>
      </p:sp>
    </p:spTree>
    <p:extLst>
      <p:ext uri="{BB962C8B-B14F-4D97-AF65-F5344CB8AC3E}">
        <p14:creationId xmlns:p14="http://schemas.microsoft.com/office/powerpoint/2010/main" val="186865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22E710-B67D-2D56-DF52-FAA4C53B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433286-75DC-814A-24CE-2E7EE05F2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1" t="15472" r="50000" b="55346"/>
          <a:stretch/>
        </p:blipFill>
        <p:spPr>
          <a:xfrm>
            <a:off x="86264" y="1777699"/>
            <a:ext cx="6957798" cy="42183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C697AB-B8AE-8FF9-FD4C-6ECFD5203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9" t="7170" r="23058" b="60755"/>
          <a:stretch/>
        </p:blipFill>
        <p:spPr>
          <a:xfrm>
            <a:off x="7392838" y="162283"/>
            <a:ext cx="4602787" cy="16154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9BE4911-BCAB-6F7B-0D15-2D98BEFB0A1B}"/>
              </a:ext>
            </a:extLst>
          </p:cNvPr>
          <p:cNvSpPr txBox="1"/>
          <p:nvPr/>
        </p:nvSpPr>
        <p:spPr>
          <a:xfrm>
            <a:off x="7113391" y="2205670"/>
            <a:ext cx="48822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Kyste épidermoïde</a:t>
            </a:r>
          </a:p>
          <a:p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Nodule sous cutanée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Indolore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Augmentation progressive de taille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p/p aux deux plan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clinique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histopathologique</a:t>
            </a:r>
          </a:p>
        </p:txBody>
      </p:sp>
    </p:spTree>
    <p:extLst>
      <p:ext uri="{BB962C8B-B14F-4D97-AF65-F5344CB8AC3E}">
        <p14:creationId xmlns:p14="http://schemas.microsoft.com/office/powerpoint/2010/main" val="3773861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7054" y="2778811"/>
            <a:ext cx="105156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378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b="1" dirty="0"/>
              <a:t>Eradication virale est illusoire</a:t>
            </a:r>
          </a:p>
          <a:p>
            <a:pPr marL="0" indent="0">
              <a:buNone/>
            </a:pPr>
            <a:r>
              <a:rPr lang="fr-FR" b="1" dirty="0"/>
              <a:t>Objectif: faire disparaître lésions visibles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/>
              <a:t>Méthodes destructrices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Chimiques </a:t>
            </a:r>
            <a:r>
              <a:rPr lang="fr-FR" dirty="0"/>
              <a:t>(acide trichloracétique)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Physiques</a:t>
            </a:r>
            <a:r>
              <a:rPr lang="fr-FR" dirty="0"/>
              <a:t> (électrocoagulation, laser, cryothérapie, </a:t>
            </a:r>
            <a:r>
              <a:rPr lang="fr-FR" dirty="0" err="1"/>
              <a:t>électrorésection</a:t>
            </a:r>
            <a:r>
              <a:rPr lang="fr-FR" dirty="0"/>
              <a:t> à l’anse diathermique)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 Immunologiques </a:t>
            </a:r>
            <a:r>
              <a:rPr lang="fr-FR" dirty="0"/>
              <a:t>(</a:t>
            </a:r>
            <a:r>
              <a:rPr lang="fr-FR" dirty="0" err="1"/>
              <a:t>imiquimod</a:t>
            </a:r>
            <a:r>
              <a:rPr lang="fr-FR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906DC2-0B7C-4A00-83C0-04EFDFD27D80}"/>
              </a:ext>
            </a:extLst>
          </p:cNvPr>
          <p:cNvSpPr txBox="1"/>
          <p:nvPr/>
        </p:nvSpPr>
        <p:spPr>
          <a:xfrm flipH="1">
            <a:off x="838200" y="821635"/>
            <a:ext cx="790558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CURATIF  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589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680412-732D-12D7-2235-E372DF81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69AEB7-B0FE-CF63-7222-8BB3767E7900}"/>
              </a:ext>
            </a:extLst>
          </p:cNvPr>
          <p:cNvSpPr txBox="1"/>
          <p:nvPr/>
        </p:nvSpPr>
        <p:spPr>
          <a:xfrm>
            <a:off x="195532" y="906601"/>
            <a:ext cx="1180093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Regimens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External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Anogenital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Warts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Perineum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External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Anus, or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Perianus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Imiquimod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3.75% or 5%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cream</a:t>
            </a:r>
            <a:r>
              <a:rPr lang="fr-FR" sz="24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†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Podofilox 0.5% solution or gel  (</a:t>
            </a:r>
            <a:r>
              <a:rPr lang="fr-FR" sz="2400" dirty="0" err="1"/>
              <a:t>Podophyllotoxine</a:t>
            </a:r>
            <a:r>
              <a:rPr lang="fr-FR" sz="2400" dirty="0"/>
              <a:t>)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Sinecatechins 15%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ointment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Cryotherapy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nitrogen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cryoprobe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Surgical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removal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tangential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scissor excision,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tangential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shave excision, curettage, laser, or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electrosurgery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Trichloroacetic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(TCA) or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bichloroacetic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(BCA) 80%–90% solution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AB639E-344E-FE0A-CE15-8BAC5FFFE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25" b="86473"/>
          <a:stretch/>
        </p:blipFill>
        <p:spPr>
          <a:xfrm>
            <a:off x="442698" y="165220"/>
            <a:ext cx="7088985" cy="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82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CC66A3C-CCA7-484C-A902-1792DA574E70}"/>
              </a:ext>
            </a:extLst>
          </p:cNvPr>
          <p:cNvSpPr/>
          <p:nvPr/>
        </p:nvSpPr>
        <p:spPr>
          <a:xfrm>
            <a:off x="3635376" y="1412876"/>
            <a:ext cx="1597025" cy="1819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S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9F4EB7-5480-4DC1-B4F5-3CC364A779B2}"/>
              </a:ext>
            </a:extLst>
          </p:cNvPr>
          <p:cNvSpPr/>
          <p:nvPr/>
        </p:nvSpPr>
        <p:spPr>
          <a:xfrm>
            <a:off x="2711451" y="1341439"/>
            <a:ext cx="257175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S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B1D56A-C17E-483B-903A-49051F13DBF1}"/>
              </a:ext>
            </a:extLst>
          </p:cNvPr>
          <p:cNvSpPr/>
          <p:nvPr/>
        </p:nvSpPr>
        <p:spPr>
          <a:xfrm>
            <a:off x="3028950" y="1484314"/>
            <a:ext cx="255588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S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E5B063-F41B-4BA0-AD06-D411AAFF6A25}"/>
              </a:ext>
            </a:extLst>
          </p:cNvPr>
          <p:cNvSpPr/>
          <p:nvPr/>
        </p:nvSpPr>
        <p:spPr>
          <a:xfrm>
            <a:off x="2957513" y="-46038"/>
            <a:ext cx="677862" cy="120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SN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46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18E56F-C14C-99BC-3361-3CED403CC8C3}"/>
              </a:ext>
            </a:extLst>
          </p:cNvPr>
          <p:cNvSpPr txBox="1"/>
          <p:nvPr/>
        </p:nvSpPr>
        <p:spPr>
          <a:xfrm>
            <a:off x="442698" y="1484314"/>
            <a:ext cx="102216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Regimens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Intra-Anal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Warts</a:t>
            </a: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Cryotherapy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nitrogen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Surgical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removal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Trichloracetic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(TCA) or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Bichloroacetic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(BCA) 80%–90% solution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5E1E47-0576-4185-43D0-0A3757576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25" b="86473"/>
          <a:stretch/>
        </p:blipFill>
        <p:spPr>
          <a:xfrm>
            <a:off x="442698" y="165220"/>
            <a:ext cx="7088985" cy="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17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0208"/>
            <a:ext cx="10515600" cy="49046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PRIMAIRE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ABC (Abstinence, Be faithful, use Condoms)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Préservatif: 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Prévention partielle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 pénétration sexuelle pas indispensable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 génitaux présents sur peau non recouverte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(périnée, testicules, poils pubiens et sécrétions génitales)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780BED-4628-49D3-9500-4F3D45CCB440}"/>
              </a:ext>
            </a:extLst>
          </p:cNvPr>
          <p:cNvSpPr txBox="1"/>
          <p:nvPr/>
        </p:nvSpPr>
        <p:spPr>
          <a:xfrm flipH="1">
            <a:off x="838200" y="821635"/>
            <a:ext cx="790558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PREVENTIF   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365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4380" y="1530162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PRIMAIRE</a:t>
            </a:r>
          </a:p>
          <a:p>
            <a:pPr mar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 quadrivalent: Gardasil®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contre HPV16 et 18, et HPV 6 et 11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Gardasil 9® nonavalent: contre HPV 6, 11, 16, 18, 31, 33, 45, 52 et 58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Efficacité proche de 100%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AA04E9-1652-5546-6D88-795468D001D0}"/>
              </a:ext>
            </a:extLst>
          </p:cNvPr>
          <p:cNvSpPr txBox="1"/>
          <p:nvPr/>
        </p:nvSpPr>
        <p:spPr>
          <a:xfrm flipH="1">
            <a:off x="838200" y="821635"/>
            <a:ext cx="790558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PREVENTIF    </a:t>
            </a:r>
          </a:p>
        </p:txBody>
      </p:sp>
    </p:spTree>
    <p:extLst>
      <p:ext uri="{BB962C8B-B14F-4D97-AF65-F5344CB8AC3E}">
        <p14:creationId xmlns:p14="http://schemas.microsoft.com/office/powerpoint/2010/main" val="3820416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E3316-2AF0-AF23-DA1F-CCEDA7E5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49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AE989D-BF19-D9F1-908E-0BA390F8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8" t="12327" r="14361" b="50000"/>
          <a:stretch/>
        </p:blipFill>
        <p:spPr>
          <a:xfrm>
            <a:off x="799783" y="136525"/>
            <a:ext cx="5140539" cy="22377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D2B510-E7E8-3357-4CA0-456A5489C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25032" r="14214"/>
          <a:stretch/>
        </p:blipFill>
        <p:spPr>
          <a:xfrm>
            <a:off x="893869" y="2374304"/>
            <a:ext cx="5046453" cy="44361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04C82C-9F90-2372-EF6B-D86103C64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74" t="22895" r="13774" b="48241"/>
          <a:stretch/>
        </p:blipFill>
        <p:spPr>
          <a:xfrm>
            <a:off x="6251680" y="136525"/>
            <a:ext cx="5693434" cy="16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Lésions cutanéo-muqueuses anales ou périanales dues au Human Papilloma Virus (HPV) chez un Homme ayant des rapports sexuels avec des hommes (HSH) ou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 who have sex with men (MSM) </a:t>
            </a:r>
          </a:p>
          <a:p>
            <a:pPr marL="0" indent="0">
              <a:buNone/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40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EB57BD-D9EC-C7C8-0E26-97B64A6B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8B25E-5570-ADE7-224C-8EFF9F1F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1" t="22029" r="23491" b="35749"/>
          <a:stretch/>
        </p:blipFill>
        <p:spPr>
          <a:xfrm>
            <a:off x="357750" y="1852206"/>
            <a:ext cx="10091590" cy="46081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B4CEDA-3872-A243-C38D-8219F2006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81" t="9854" r="23039" b="45121"/>
          <a:stretch/>
        </p:blipFill>
        <p:spPr>
          <a:xfrm>
            <a:off x="8501270" y="89239"/>
            <a:ext cx="3465444" cy="16597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3E50016-227A-A4DA-3EBE-33A30D7EDCA5}"/>
              </a:ext>
            </a:extLst>
          </p:cNvPr>
          <p:cNvSpPr txBox="1"/>
          <p:nvPr/>
        </p:nvSpPr>
        <p:spPr>
          <a:xfrm>
            <a:off x="357750" y="397617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PRIMAIRE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ECBA004-291A-6330-369B-4C5CF14EE496}"/>
              </a:ext>
            </a:extLst>
          </p:cNvPr>
          <p:cNvSpPr>
            <a:spLocks noChangeAspect="1"/>
          </p:cNvSpPr>
          <p:nvPr/>
        </p:nvSpPr>
        <p:spPr>
          <a:xfrm rot="5400000">
            <a:off x="4758693" y="2943440"/>
            <a:ext cx="2098880" cy="201168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771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095" y="1253330"/>
            <a:ext cx="10515600" cy="49036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SECONDAIRE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Dépistage systématique</a:t>
            </a:r>
          </a:p>
          <a:p>
            <a:pPr marL="0" indent="0">
              <a:buNone/>
            </a:pPr>
            <a:r>
              <a:rPr lang="fr-FR" sz="2400" dirty="0"/>
              <a:t>Toucher </a:t>
            </a:r>
            <a:r>
              <a:rPr lang="fr-FR" sz="2400" dirty="0" err="1"/>
              <a:t>ano-rectal</a:t>
            </a:r>
            <a:r>
              <a:rPr lang="fr-FR" sz="2400" dirty="0"/>
              <a:t> annuel: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HSH PVVIH et HSH avec relations sexuelles réceptives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Frottis anal PAP (faut négatifs+++)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Anuscopie de haute résolution</a:t>
            </a: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Sujets asymptomatiques ++++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Immunodépression (patients infectés par VIH ou transplantés) ou </a:t>
            </a: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Ayant facteurs de risque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572E6E-B96A-4FB1-57E3-2F112D1D0901}"/>
              </a:ext>
            </a:extLst>
          </p:cNvPr>
          <p:cNvSpPr txBox="1"/>
          <p:nvPr/>
        </p:nvSpPr>
        <p:spPr>
          <a:xfrm flipH="1">
            <a:off x="202095" y="86139"/>
            <a:ext cx="790558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PREVENTIF    </a:t>
            </a:r>
          </a:p>
        </p:txBody>
      </p:sp>
    </p:spTree>
    <p:extLst>
      <p:ext uri="{BB962C8B-B14F-4D97-AF65-F5344CB8AC3E}">
        <p14:creationId xmlns:p14="http://schemas.microsoft.com/office/powerpoint/2010/main" val="1534473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32530-0CF6-B165-3D8F-4C085AF4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94F04D-203A-ED5A-39B7-D1DEDB90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3" t="31036" r="44642" b="676"/>
          <a:stretch/>
        </p:blipFill>
        <p:spPr>
          <a:xfrm>
            <a:off x="3226904" y="987286"/>
            <a:ext cx="4697895" cy="57845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E81778-B193-1AA6-ECBD-8973CD491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8" t="14009" r="59194" b="83382"/>
          <a:stretch/>
        </p:blipFill>
        <p:spPr>
          <a:xfrm>
            <a:off x="3090710" y="728870"/>
            <a:ext cx="2746872" cy="25841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D257DA5-A443-E1DB-9FF6-501717583476}"/>
              </a:ext>
            </a:extLst>
          </p:cNvPr>
          <p:cNvSpPr txBox="1"/>
          <p:nvPr/>
        </p:nvSpPr>
        <p:spPr>
          <a:xfrm>
            <a:off x="8182388" y="0"/>
            <a:ext cx="4368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Recommandations pour la pratique clinique de la Société Nationale Française de Colo Proctologie (SNFCP 2023)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98FD66-A736-8A56-3C71-1846B60D3528}"/>
              </a:ext>
            </a:extLst>
          </p:cNvPr>
          <p:cNvSpPr txBox="1"/>
          <p:nvPr/>
        </p:nvSpPr>
        <p:spPr>
          <a:xfrm flipH="1">
            <a:off x="202095" y="86139"/>
            <a:ext cx="790558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PREVENTIF    </a:t>
            </a:r>
          </a:p>
        </p:txBody>
      </p:sp>
    </p:spTree>
    <p:extLst>
      <p:ext uri="{BB962C8B-B14F-4D97-AF65-F5344CB8AC3E}">
        <p14:creationId xmlns:p14="http://schemas.microsoft.com/office/powerpoint/2010/main" val="809883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F4053-25AC-40CA-8F66-A4EC0919D5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3A68B3-308D-4CE8-A11F-B2DDDD037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infections cutanéo-muqueuses anales liées aux HPV sont fréquentes chez les MSM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Elles sont dominées par les condylomes qui sont souvent associées à des lésions intraépithéliales de haut grade dues aux HPV oncogènes+++, surtout les MSM infectés par le VIH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prévention est possible et peut être faciliter par le vaccin </a:t>
            </a:r>
            <a:r>
              <a:rPr lang="fr-F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nanovalent</a:t>
            </a: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380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1072FF-4E35-322A-80BD-87E29B41B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MA BLOUSE DE MEDECIN DOUBLEE DE CELLE DE CHERCHEUR ME PROTEGE CONTRE MES CONVICTIONS RELIGIEUSES CULTURELLES ET POLITIQUES »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3A1C56-512D-CD3E-7DF7-82239741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938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0579" y="2647006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MERCI DE VOTRE ATTENTION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6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340" y="2432822"/>
            <a:ext cx="105156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EPIDEMIOLOGIE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67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48056F-50C3-43DF-B4E0-85A60308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334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VIRUS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6EEC7B-9840-48B1-9538-2417A99E1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97"/>
            <a:ext cx="11208026" cy="49190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Plus de 200</a:t>
            </a:r>
            <a:r>
              <a:rPr lang="fr-FR" sz="24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papilloma virus humains (PVH ) ou </a:t>
            </a:r>
          </a:p>
          <a:p>
            <a:pPr marL="0" indent="0">
              <a:buNone/>
            </a:pPr>
            <a:r>
              <a:rPr lang="fr-FR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Papilloma </a:t>
            </a:r>
            <a:r>
              <a:rPr lang="fr-FR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fr-FR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irus </a:t>
            </a:r>
            <a:r>
              <a:rPr lang="fr-FR" sz="24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(HPV)</a:t>
            </a:r>
          </a:p>
          <a:p>
            <a:pPr marL="0" indent="0">
              <a:buNone/>
            </a:pPr>
            <a:endParaRPr lang="fr-FR" sz="2400" b="1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 Humains</a:t>
            </a:r>
          </a:p>
          <a:p>
            <a:pPr marL="0" indent="0">
              <a:buNone/>
            </a:pPr>
            <a:b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Quarantaine d’HPV, muqueux infectant </a:t>
            </a:r>
            <a:r>
              <a:rPr lang="fr-FR" sz="2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région ano-génitale </a:t>
            </a:r>
          </a:p>
          <a:p>
            <a:pPr marL="0" indent="0">
              <a:buNone/>
            </a:pPr>
            <a:endParaRPr lang="fr-F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55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B8F1CD-0ECC-407B-9A61-1C16628E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 non oncogènes</a:t>
            </a: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et 11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plus rarement 2, 3, 27 30, 42, 43 et 57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fr-FR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Condylomes anaux</a:t>
            </a:r>
          </a:p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HPV oncogènes</a:t>
            </a:r>
            <a:r>
              <a:rPr lang="fr-FR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16, 18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fr-FR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33, 45, 52,56 et 58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fr-FR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 de haut grade, carcinome épidermoïde ,90% cancers anaux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44 fois chez MSM HIV négative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60 fois chez MSM HIV positive </a:t>
            </a:r>
          </a:p>
          <a:p>
            <a:pPr marL="0" indent="0">
              <a:buNone/>
            </a:pPr>
            <a:endParaRPr lang="fr-FR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Co-infection</a:t>
            </a:r>
            <a:r>
              <a:rPr lang="fr-F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HPV 6,11 et 16,18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0D0920E-6786-4E00-B9AA-D6B5DD7B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VIRUS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32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7C16D2-F1F8-825C-B1A5-CED83812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911-4C38-42B6-BFA5-11C270460E2F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FA785B-2CB2-EE28-8360-9908511E4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4" t="21739" r="20276" b="25894"/>
          <a:stretch/>
        </p:blipFill>
        <p:spPr>
          <a:xfrm>
            <a:off x="470452" y="1726459"/>
            <a:ext cx="9651545" cy="48124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8B1129-FE03-2CA8-B2F5-C7429934C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7" t="6667" r="20050" b="58549"/>
          <a:stretch/>
        </p:blipFill>
        <p:spPr>
          <a:xfrm>
            <a:off x="7885043" y="72888"/>
            <a:ext cx="4028661" cy="134537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330AF45-7CC1-6C01-C231-6EED60A5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6465"/>
            <a:ext cx="6390861" cy="1079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3C604F-5FDD-20FA-B57A-5BDACD487DEF}"/>
              </a:ext>
            </a:extLst>
          </p:cNvPr>
          <p:cNvSpPr>
            <a:spLocks noChangeAspect="1"/>
          </p:cNvSpPr>
          <p:nvPr/>
        </p:nvSpPr>
        <p:spPr>
          <a:xfrm rot="5400000">
            <a:off x="2412643" y="3339646"/>
            <a:ext cx="4320000" cy="22515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0492CE3-A578-A594-62DE-64D93AEC2B17}"/>
              </a:ext>
            </a:extLst>
          </p:cNvPr>
          <p:cNvSpPr>
            <a:spLocks noChangeAspect="1"/>
          </p:cNvSpPr>
          <p:nvPr/>
        </p:nvSpPr>
        <p:spPr>
          <a:xfrm>
            <a:off x="533400" y="3429000"/>
            <a:ext cx="5165036" cy="116950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4049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10156</TotalTime>
  <Words>1367</Words>
  <Application>Microsoft Office PowerPoint</Application>
  <PresentationFormat>Grand écran</PresentationFormat>
  <Paragraphs>356</Paragraphs>
  <Slides>55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Tahoma</vt:lpstr>
      <vt:lpstr>Wingdings</vt:lpstr>
      <vt:lpstr>Thème Office</vt:lpstr>
      <vt:lpstr>Présentation PowerPoint</vt:lpstr>
      <vt:lpstr> PAPILLOMAVIRUS HUMAINS ET LESIONS ANALES CHEZ LES HOMMES AYANT DES RAPPORTS SEXUELS AVEC LES HOMMES</vt:lpstr>
      <vt:lpstr>PLAN</vt:lpstr>
      <vt:lpstr>DÉFINITION</vt:lpstr>
      <vt:lpstr>Présentation PowerPoint</vt:lpstr>
      <vt:lpstr>EPIDEMIOLOGIE</vt:lpstr>
      <vt:lpstr>LES VIRUS</vt:lpstr>
      <vt:lpstr>LES VIRUS</vt:lpstr>
      <vt:lpstr>FREQUENCES</vt:lpstr>
      <vt:lpstr>FREQUENCES</vt:lpstr>
      <vt:lpstr>FREQUENCES</vt:lpstr>
      <vt:lpstr>FREQUENCES</vt:lpstr>
      <vt:lpstr>FREQUENCES</vt:lpstr>
      <vt:lpstr>FREQUENCES</vt:lpstr>
      <vt:lpstr>FREQUENCES</vt:lpstr>
      <vt:lpstr>Présentation PowerPoint</vt:lpstr>
      <vt:lpstr>Présentation PowerPoint</vt:lpstr>
      <vt:lpstr>Présentation PowerPoint</vt:lpstr>
      <vt:lpstr>Présentation PowerPoint</vt:lpstr>
      <vt:lpstr>VOIES DE CONTAMINATION</vt:lpstr>
      <vt:lpstr>SIGNES DERMATOLOGIQUES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Marisques  Cicatrices d’hémorroïdes , fissures ou chirurgie anale Indolore, « deshabitée », sans ulcération</vt:lpstr>
      <vt:lpstr>Présentation PowerPoint</vt:lpstr>
      <vt:lpstr>Présentation PowerPoint</vt:lpstr>
      <vt:lpstr>Présentation PowerPoint</vt:lpstr>
      <vt:lpstr>TRAITEMENT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SurFace</cp:lastModifiedBy>
  <cp:revision>541</cp:revision>
  <dcterms:created xsi:type="dcterms:W3CDTF">2022-02-26T19:49:34Z</dcterms:created>
  <dcterms:modified xsi:type="dcterms:W3CDTF">2024-05-25T10:26:10Z</dcterms:modified>
</cp:coreProperties>
</file>