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5" r:id="rId3"/>
    <p:sldId id="329" r:id="rId4"/>
    <p:sldId id="308" r:id="rId5"/>
    <p:sldId id="340" r:id="rId6"/>
    <p:sldId id="296" r:id="rId7"/>
    <p:sldId id="334" r:id="rId8"/>
    <p:sldId id="273" r:id="rId9"/>
    <p:sldId id="274" r:id="rId10"/>
    <p:sldId id="316" r:id="rId11"/>
    <p:sldId id="327" r:id="rId12"/>
    <p:sldId id="325" r:id="rId13"/>
    <p:sldId id="317" r:id="rId14"/>
    <p:sldId id="324" r:id="rId15"/>
    <p:sldId id="278" r:id="rId16"/>
    <p:sldId id="280" r:id="rId17"/>
    <p:sldId id="279" r:id="rId18"/>
    <p:sldId id="318" r:id="rId19"/>
    <p:sldId id="295" r:id="rId20"/>
    <p:sldId id="292" r:id="rId21"/>
    <p:sldId id="293" r:id="rId22"/>
    <p:sldId id="294" r:id="rId23"/>
    <p:sldId id="264" r:id="rId24"/>
    <p:sldId id="265" r:id="rId25"/>
    <p:sldId id="260" r:id="rId26"/>
    <p:sldId id="268" r:id="rId27"/>
    <p:sldId id="269" r:id="rId28"/>
    <p:sldId id="283" r:id="rId29"/>
    <p:sldId id="284" r:id="rId30"/>
    <p:sldId id="287" r:id="rId31"/>
    <p:sldId id="285" r:id="rId32"/>
    <p:sldId id="286" r:id="rId33"/>
    <p:sldId id="323" r:id="rId34"/>
    <p:sldId id="258" r:id="rId35"/>
    <p:sldId id="315" r:id="rId36"/>
    <p:sldId id="314" r:id="rId37"/>
    <p:sldId id="312" r:id="rId38"/>
    <p:sldId id="313" r:id="rId39"/>
    <p:sldId id="339" r:id="rId40"/>
    <p:sldId id="341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59"/>
  </p:normalViewPr>
  <p:slideViewPr>
    <p:cSldViewPr snapToGrid="0">
      <p:cViewPr varScale="1">
        <p:scale>
          <a:sx n="69" d="100"/>
          <a:sy n="69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8A54D78-3E1A-4E75-8B9C-AAEAA4855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D40F38-6FCC-4C17-8C9A-B291B66DDF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5E1D78-A33F-400F-9562-232D72ADC1D1}" type="datetimeFigureOut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8F5C1F4-47EF-4907-ABB8-BCC2B1E6F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4EB68ABB-F9AE-4CA7-A8B8-BE6CDE6AE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04A61E-9A45-447F-A75F-371AEE3062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032B49-652A-4C3D-8621-6BB061738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9446AF6-5292-4284-974E-1556568B38F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>
            <a:extLst>
              <a:ext uri="{FF2B5EF4-FFF2-40B4-BE49-F238E27FC236}">
                <a16:creationId xmlns:a16="http://schemas.microsoft.com/office/drawing/2014/main" id="{DFAF1E04-3B4C-41E6-9CBB-4409A4F63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ce réservé des notes 2">
            <a:extLst>
              <a:ext uri="{FF2B5EF4-FFF2-40B4-BE49-F238E27FC236}">
                <a16:creationId xmlns:a16="http://schemas.microsoft.com/office/drawing/2014/main" id="{FBBCC016-8646-49B2-A0AF-929ADE2B9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Espace réservé du numéro de diapositive 3">
            <a:extLst>
              <a:ext uri="{FF2B5EF4-FFF2-40B4-BE49-F238E27FC236}">
                <a16:creationId xmlns:a16="http://schemas.microsoft.com/office/drawing/2014/main" id="{C35D38D4-96EA-42B8-B31E-B28DE64B8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DD7C26-D36F-4ED1-8D7E-1DF3BFB104E1}" type="slidenum">
              <a:rPr lang="en-US" altLang="fr-FR"/>
              <a:pPr/>
              <a:t>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>
            <a:extLst>
              <a:ext uri="{FF2B5EF4-FFF2-40B4-BE49-F238E27FC236}">
                <a16:creationId xmlns:a16="http://schemas.microsoft.com/office/drawing/2014/main" id="{D2614C50-349E-4308-8EDA-AFFA240A0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Espace réservé des notes 2">
            <a:extLst>
              <a:ext uri="{FF2B5EF4-FFF2-40B4-BE49-F238E27FC236}">
                <a16:creationId xmlns:a16="http://schemas.microsoft.com/office/drawing/2014/main" id="{A87B11B4-8288-42E9-861B-7FEE2BA7BA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ETUDE AMERICAI  L’objectif était de cette étude était de comparer l’incidence de dysplasie et cancer cervical entre un groupe M systémique et un autre témoin</a:t>
            </a:r>
            <a:endParaRPr lang="en-US" altLang="en-US"/>
          </a:p>
        </p:txBody>
      </p:sp>
      <p:sp>
        <p:nvSpPr>
          <p:cNvPr id="45059" name="Espace réservé du numéro de diapositive 3">
            <a:extLst>
              <a:ext uri="{FF2B5EF4-FFF2-40B4-BE49-F238E27FC236}">
                <a16:creationId xmlns:a16="http://schemas.microsoft.com/office/drawing/2014/main" id="{629776AD-AB0C-430B-A16C-6A64A7C51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9F2299-2FE3-4790-ADB6-EC667853306C}" type="slidenum">
              <a:rPr lang="en-US" altLang="fr-FR"/>
              <a:pPr/>
              <a:t>20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>
            <a:extLst>
              <a:ext uri="{FF2B5EF4-FFF2-40B4-BE49-F238E27FC236}">
                <a16:creationId xmlns:a16="http://schemas.microsoft.com/office/drawing/2014/main" id="{4CF82796-7F3C-4B8E-84CC-74642365C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Espace réservé des notes 2">
            <a:extLst>
              <a:ext uri="{FF2B5EF4-FFF2-40B4-BE49-F238E27FC236}">
                <a16:creationId xmlns:a16="http://schemas.microsoft.com/office/drawing/2014/main" id="{5C5D27D8-5B7A-4005-885D-D3696C917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ETUDE AMERICAINE:  </a:t>
            </a:r>
            <a:r>
              <a:rPr lang="en-US" altLang="fr-FR">
                <a:solidFill>
                  <a:srgbClr val="FF0000"/>
                </a:solidFill>
                <a:latin typeface="Comic Sans MS" panose="030F0702030302020204" pitchFamily="66" charset="0"/>
              </a:rPr>
              <a:t>SID         N=  133,333</a:t>
            </a:r>
          </a:p>
          <a:p>
            <a:endParaRPr lang="fr-FR" altLang="fr-FR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fr-FR">
                <a:solidFill>
                  <a:srgbClr val="FF0000"/>
                </a:solidFill>
                <a:latin typeface="Comic Sans MS" panose="030F0702030302020204" pitchFamily="66" charset="0"/>
              </a:rPr>
              <a:t>Non-SID N= 533,332</a:t>
            </a:r>
          </a:p>
          <a:p>
            <a:endParaRPr lang="en-US" altLang="en-US"/>
          </a:p>
        </p:txBody>
      </p:sp>
      <p:sp>
        <p:nvSpPr>
          <p:cNvPr id="47107" name="Espace réservé du numéro de diapositive 3">
            <a:extLst>
              <a:ext uri="{FF2B5EF4-FFF2-40B4-BE49-F238E27FC236}">
                <a16:creationId xmlns:a16="http://schemas.microsoft.com/office/drawing/2014/main" id="{F94ADE6F-5D51-4BC3-B9E7-3EA1B04A9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67EB77-0EA9-4E17-898B-78FE8C883798}" type="slidenum">
              <a:rPr lang="en-US" altLang="fr-FR"/>
              <a:pPr/>
              <a:t>21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>
            <a:extLst>
              <a:ext uri="{FF2B5EF4-FFF2-40B4-BE49-F238E27FC236}">
                <a16:creationId xmlns:a16="http://schemas.microsoft.com/office/drawing/2014/main" id="{1A1D05E8-3CD3-42E2-8D36-2696E5E86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Espace réservé des notes 2">
            <a:extLst>
              <a:ext uri="{FF2B5EF4-FFF2-40B4-BE49-F238E27FC236}">
                <a16:creationId xmlns:a16="http://schemas.microsoft.com/office/drawing/2014/main" id="{6A568EF4-9B92-415C-9509-7F50928BC2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ETUDE AMERICAINE: Arthrite rumatoide  et lupus sont plus exposés aux dysplasie et cancer cervicaux  sans relation avec TTT IS </a:t>
            </a:r>
            <a:endParaRPr lang="en-US" altLang="en-US"/>
          </a:p>
        </p:txBody>
      </p:sp>
      <p:sp>
        <p:nvSpPr>
          <p:cNvPr id="49155" name="Espace réservé du numéro de diapositive 3">
            <a:extLst>
              <a:ext uri="{FF2B5EF4-FFF2-40B4-BE49-F238E27FC236}">
                <a16:creationId xmlns:a16="http://schemas.microsoft.com/office/drawing/2014/main" id="{CD00A18F-BD0F-4AA6-B164-B515C7219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271D76-C37D-497F-877E-30BC09B95D23}" type="slidenum">
              <a:rPr lang="en-US" altLang="fr-FR"/>
              <a:pPr/>
              <a:t>22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>
            <a:extLst>
              <a:ext uri="{FF2B5EF4-FFF2-40B4-BE49-F238E27FC236}">
                <a16:creationId xmlns:a16="http://schemas.microsoft.com/office/drawing/2014/main" id="{3189F70F-D10D-4202-B294-C305C893DC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Espace réservé des notes 2">
            <a:extLst>
              <a:ext uri="{FF2B5EF4-FFF2-40B4-BE49-F238E27FC236}">
                <a16:creationId xmlns:a16="http://schemas.microsoft.com/office/drawing/2014/main" id="{8EAD37B2-309B-4530-A810-8ADB6CE5A4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3" name="Espace réservé du numéro de diapositive 3">
            <a:extLst>
              <a:ext uri="{FF2B5EF4-FFF2-40B4-BE49-F238E27FC236}">
                <a16:creationId xmlns:a16="http://schemas.microsoft.com/office/drawing/2014/main" id="{775A2F8F-C360-45AC-94EE-3E321D836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7E5986-8CA9-473E-84E2-24CEFB9691FC}" type="slidenum">
              <a:rPr lang="en-US" altLang="fr-FR"/>
              <a:pPr/>
              <a:t>23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>
            <a:extLst>
              <a:ext uri="{FF2B5EF4-FFF2-40B4-BE49-F238E27FC236}">
                <a16:creationId xmlns:a16="http://schemas.microsoft.com/office/drawing/2014/main" id="{05739BD4-1F9B-4FFC-A382-65321B3B9A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Espace réservé des notes 2">
            <a:extLst>
              <a:ext uri="{FF2B5EF4-FFF2-40B4-BE49-F238E27FC236}">
                <a16:creationId xmlns:a16="http://schemas.microsoft.com/office/drawing/2014/main" id="{49B16D6C-F092-4592-9403-B8EE053AB2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Fréquence HPV-hr identique entre lupiques et témoins ce pendant les infection x par HPV-hr et anomalies cyto étaient + nbreuses chez lupiques</a:t>
            </a:r>
            <a:endParaRPr lang="en-US" altLang="en-US"/>
          </a:p>
        </p:txBody>
      </p:sp>
      <p:sp>
        <p:nvSpPr>
          <p:cNvPr id="53251" name="Espace réservé du numéro de diapositive 3">
            <a:extLst>
              <a:ext uri="{FF2B5EF4-FFF2-40B4-BE49-F238E27FC236}">
                <a16:creationId xmlns:a16="http://schemas.microsoft.com/office/drawing/2014/main" id="{F5311879-D2DF-453B-AEB2-11E896CD0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912A5B-F09D-4853-BDA1-1B1A69A74321}" type="slidenum">
              <a:rPr lang="en-US" altLang="fr-FR"/>
              <a:pPr/>
              <a:t>24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>
            <a:extLst>
              <a:ext uri="{FF2B5EF4-FFF2-40B4-BE49-F238E27FC236}">
                <a16:creationId xmlns:a16="http://schemas.microsoft.com/office/drawing/2014/main" id="{742E3D86-5091-4EBB-A7BC-0FA53F450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Espace réservé des notes 2">
            <a:extLst>
              <a:ext uri="{FF2B5EF4-FFF2-40B4-BE49-F238E27FC236}">
                <a16:creationId xmlns:a16="http://schemas.microsoft.com/office/drawing/2014/main" id="{051A256A-B93D-4F08-BCDF-B78F5B0FAD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Ce tableau est un résumé de ….Les résultats étaient sans appel  mettant en évidence une plus grande fréquence du HPV chez les  lupique….</a:t>
            </a:r>
            <a:endParaRPr lang="en-US" altLang="fr-FR"/>
          </a:p>
        </p:txBody>
      </p:sp>
      <p:sp>
        <p:nvSpPr>
          <p:cNvPr id="55299" name="Espace réservé du numéro de diapositive 3">
            <a:extLst>
              <a:ext uri="{FF2B5EF4-FFF2-40B4-BE49-F238E27FC236}">
                <a16:creationId xmlns:a16="http://schemas.microsoft.com/office/drawing/2014/main" id="{9FFB67A4-B485-4195-B598-702C02E56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88FC96-D520-461E-9C27-8F78C8742C00}" type="slidenum">
              <a:rPr lang="en-US" altLang="fr-FR"/>
              <a:pPr/>
              <a:t>25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>
            <a:extLst>
              <a:ext uri="{FF2B5EF4-FFF2-40B4-BE49-F238E27FC236}">
                <a16:creationId xmlns:a16="http://schemas.microsoft.com/office/drawing/2014/main" id="{847095B5-27F5-4A8E-8BDF-626260EE4D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Espace réservé des notes 2">
            <a:extLst>
              <a:ext uri="{FF2B5EF4-FFF2-40B4-BE49-F238E27FC236}">
                <a16:creationId xmlns:a16="http://schemas.microsoft.com/office/drawing/2014/main" id="{DB79072A-05FE-4C58-ACE1-DD285475B4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S’agissant du rôle des IS, les résultats sont contradictoires mais la majorité postulent que la prise IS constitue un terrain favorable dev dysp et K</a:t>
            </a:r>
            <a:endParaRPr lang="en-US" altLang="en-US"/>
          </a:p>
        </p:txBody>
      </p:sp>
      <p:sp>
        <p:nvSpPr>
          <p:cNvPr id="57347" name="Espace réservé du numéro de diapositive 3">
            <a:extLst>
              <a:ext uri="{FF2B5EF4-FFF2-40B4-BE49-F238E27FC236}">
                <a16:creationId xmlns:a16="http://schemas.microsoft.com/office/drawing/2014/main" id="{097BB6CC-112B-47EE-9F20-26A35A17E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7615A5-87A7-4EBF-AFE6-088EEEC30719}" type="slidenum">
              <a:rPr lang="en-US" altLang="fr-FR"/>
              <a:pPr/>
              <a:t>26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>
            <a:extLst>
              <a:ext uri="{FF2B5EF4-FFF2-40B4-BE49-F238E27FC236}">
                <a16:creationId xmlns:a16="http://schemas.microsoft.com/office/drawing/2014/main" id="{31C8E9D7-CCE4-4EDB-8540-58CABD8CA5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Espace réservé des notes 2">
            <a:extLst>
              <a:ext uri="{FF2B5EF4-FFF2-40B4-BE49-F238E27FC236}">
                <a16:creationId xmlns:a16="http://schemas.microsoft.com/office/drawing/2014/main" id="{89747569-1244-45A6-AA3C-2539E9ABB9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62467" name="Espace réservé du numéro de diapositive 3">
            <a:extLst>
              <a:ext uri="{FF2B5EF4-FFF2-40B4-BE49-F238E27FC236}">
                <a16:creationId xmlns:a16="http://schemas.microsoft.com/office/drawing/2014/main" id="{29F89FA6-8034-4BF4-B728-9AF802A2B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4569C4-241F-443B-A512-D9C24E3634F8}" type="slidenum">
              <a:rPr lang="en-US" altLang="fr-FR"/>
              <a:pPr/>
              <a:t>30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>
            <a:extLst>
              <a:ext uri="{FF2B5EF4-FFF2-40B4-BE49-F238E27FC236}">
                <a16:creationId xmlns:a16="http://schemas.microsoft.com/office/drawing/2014/main" id="{AF34A05C-EA00-4C2F-8A42-E5A3598F1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Espace réservé des notes 2">
            <a:extLst>
              <a:ext uri="{FF2B5EF4-FFF2-40B4-BE49-F238E27FC236}">
                <a16:creationId xmlns:a16="http://schemas.microsoft.com/office/drawing/2014/main" id="{588D121D-E126-48BD-AF63-97A3C1A70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</a:rPr>
              <a:t>Canadian Scleroderma Research Group</a:t>
            </a:r>
            <a:r>
              <a:rPr lang="fr-FR" altLang="en-US" b="1">
                <a:solidFill>
                  <a:srgbClr val="FF0000"/>
                </a:solidFill>
              </a:rPr>
              <a:t> visait </a:t>
            </a:r>
            <a:r>
              <a:rPr lang="fr-FR" altLang="en-US"/>
              <a:t>à évaluer la prévalence des anomalies cervicales chez des patientes présentaant une SS survenue avant 50 ans</a:t>
            </a:r>
            <a:endParaRPr lang="en-US" altLang="en-US"/>
          </a:p>
        </p:txBody>
      </p:sp>
      <p:sp>
        <p:nvSpPr>
          <p:cNvPr id="64515" name="Espace réservé du numéro de diapositive 3">
            <a:extLst>
              <a:ext uri="{FF2B5EF4-FFF2-40B4-BE49-F238E27FC236}">
                <a16:creationId xmlns:a16="http://schemas.microsoft.com/office/drawing/2014/main" id="{6DED8574-FA34-4221-88F1-2E86671A9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0BA758-AF5B-4DA5-8ACF-0A368B1101B5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e l'image des diapositives 1">
            <a:extLst>
              <a:ext uri="{FF2B5EF4-FFF2-40B4-BE49-F238E27FC236}">
                <a16:creationId xmlns:a16="http://schemas.microsoft.com/office/drawing/2014/main" id="{5DD28B94-69DF-4BE4-A3AF-3E0FEEF5B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Espace réservé des notes 2">
            <a:extLst>
              <a:ext uri="{FF2B5EF4-FFF2-40B4-BE49-F238E27FC236}">
                <a16:creationId xmlns:a16="http://schemas.microsoft.com/office/drawing/2014/main" id="{45149C31-C3F6-425C-9585-DB2B6BAA5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/>
              <a:t>La forme systémique était pourvoyeuse de cancer plus que la forme la localisée…La fréquence et gravité des lésions cervicale induite  </a:t>
            </a:r>
            <a:endParaRPr lang="en-US" altLang="en-US"/>
          </a:p>
        </p:txBody>
      </p:sp>
      <p:sp>
        <p:nvSpPr>
          <p:cNvPr id="66563" name="Espace réservé du numéro de diapositive 3">
            <a:extLst>
              <a:ext uri="{FF2B5EF4-FFF2-40B4-BE49-F238E27FC236}">
                <a16:creationId xmlns:a16="http://schemas.microsoft.com/office/drawing/2014/main" id="{2854B273-74EA-45EF-80F2-1B9980A7B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8F8083-039A-491D-BE8D-E8D66C360F6E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CDECB5AC-5EE8-4EE5-84F6-9713E38A08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notes 2">
            <a:extLst>
              <a:ext uri="{FF2B5EF4-FFF2-40B4-BE49-F238E27FC236}">
                <a16:creationId xmlns:a16="http://schemas.microsoft.com/office/drawing/2014/main" id="{E4AA1FA1-33EA-4F61-88C1-6E1B48061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Etude taiwanaise objectif voir l’impact du HPV dans la survenue de LES….Etude longitidunale -10 ans-43000 patient HPV/174… témoin</a:t>
            </a:r>
            <a:endParaRPr lang="en-US" altLang="en-US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C884474C-5D31-4853-891C-03CB7B3A4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80FDD3-2DE2-4D0A-BFC7-0B2C7039793D}" type="slidenum">
              <a:rPr lang="en-US" altLang="fr-FR"/>
              <a:pPr/>
              <a:t>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>
            <a:extLst>
              <a:ext uri="{FF2B5EF4-FFF2-40B4-BE49-F238E27FC236}">
                <a16:creationId xmlns:a16="http://schemas.microsoft.com/office/drawing/2014/main" id="{17E405EC-8166-41C8-9AEE-21400B17D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Espace réservé des notes 2">
            <a:extLst>
              <a:ext uri="{FF2B5EF4-FFF2-40B4-BE49-F238E27FC236}">
                <a16:creationId xmlns:a16="http://schemas.microsoft.com/office/drawing/2014/main" id="{94C36FC8-5B79-4E8A-9F64-A775E90B6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La réponse sérologique  au Gardasil a été évaluée chez les patients Lupiques comparativement à un groupe témoin (Japon)</a:t>
            </a:r>
            <a:endParaRPr lang="en-US" altLang="en-US"/>
          </a:p>
        </p:txBody>
      </p:sp>
      <p:sp>
        <p:nvSpPr>
          <p:cNvPr id="69635" name="Espace réservé du numéro de diapositive 3">
            <a:extLst>
              <a:ext uri="{FF2B5EF4-FFF2-40B4-BE49-F238E27FC236}">
                <a16:creationId xmlns:a16="http://schemas.microsoft.com/office/drawing/2014/main" id="{2A8FFFE1-909E-45EC-8F80-F166FDA0C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1017A4-BB2B-43FD-A95F-19C27A092143}" type="slidenum">
              <a:rPr lang="en-US" altLang="fr-FR"/>
              <a:pPr/>
              <a:t>34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>
            <a:extLst>
              <a:ext uri="{FF2B5EF4-FFF2-40B4-BE49-F238E27FC236}">
                <a16:creationId xmlns:a16="http://schemas.microsoft.com/office/drawing/2014/main" id="{00BF6176-409D-4DF3-A885-2B30AB6AD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Espace réservé des notes 2">
            <a:extLst>
              <a:ext uri="{FF2B5EF4-FFF2-40B4-BE49-F238E27FC236}">
                <a16:creationId xmlns:a16="http://schemas.microsoft.com/office/drawing/2014/main" id="{B3E4BEA1-2C7E-4F4E-B480-8D8520D6B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qu’il s’agisse du HPV…. Au début </a:t>
            </a:r>
            <a:endParaRPr lang="en-US" altLang="en-US"/>
          </a:p>
        </p:txBody>
      </p:sp>
      <p:sp>
        <p:nvSpPr>
          <p:cNvPr id="71683" name="Espace réservé du numéro de diapositive 3">
            <a:extLst>
              <a:ext uri="{FF2B5EF4-FFF2-40B4-BE49-F238E27FC236}">
                <a16:creationId xmlns:a16="http://schemas.microsoft.com/office/drawing/2014/main" id="{C22C0C70-CD48-4797-AB89-F45706E93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50D503-29FF-4A4D-A59C-EA84EB6F0DC7}" type="slidenum">
              <a:rPr lang="en-US" altLang="fr-FR"/>
              <a:pPr/>
              <a:t>35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>
            <a:extLst>
              <a:ext uri="{FF2B5EF4-FFF2-40B4-BE49-F238E27FC236}">
                <a16:creationId xmlns:a16="http://schemas.microsoft.com/office/drawing/2014/main" id="{B9CDD60B-6FA4-4DED-A8B7-2E4F63BA50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Espace réservé des notes 2">
            <a:extLst>
              <a:ext uri="{FF2B5EF4-FFF2-40B4-BE49-F238E27FC236}">
                <a16:creationId xmlns:a16="http://schemas.microsoft.com/office/drawing/2014/main" id="{C651FD02-32A2-4F65-BFA5-83845E1DAC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1" name="Espace réservé du numéro de diapositive 3">
            <a:extLst>
              <a:ext uri="{FF2B5EF4-FFF2-40B4-BE49-F238E27FC236}">
                <a16:creationId xmlns:a16="http://schemas.microsoft.com/office/drawing/2014/main" id="{96C6A58E-C82B-435A-A689-346100D8B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14E51A-F207-4A77-B2AA-56F62B03A970}" type="slidenum">
              <a:rPr lang="en-US" altLang="fr-FR"/>
              <a:pPr/>
              <a:t>36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'image des diapositives 1">
            <a:extLst>
              <a:ext uri="{FF2B5EF4-FFF2-40B4-BE49-F238E27FC236}">
                <a16:creationId xmlns:a16="http://schemas.microsoft.com/office/drawing/2014/main" id="{327B3875-4297-4B89-A929-51DE30B97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Espace réservé des notes 2">
            <a:extLst>
              <a:ext uri="{FF2B5EF4-FFF2-40B4-BE49-F238E27FC236}">
                <a16:creationId xmlns:a16="http://schemas.microsoft.com/office/drawing/2014/main" id="{8D1CC158-D050-476D-9D04-C69A402797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Les patients traités par MMF-CTC répondaient moins/ aux autres naïfs de cette combinaison/  …ceci présente indéniablement des implications thérapeutiques dans la choix TT mais encadré par Evaluation bénéfice et risque à travers des RCP</a:t>
            </a:r>
            <a:endParaRPr lang="en-US" altLang="en-US"/>
          </a:p>
        </p:txBody>
      </p:sp>
      <p:sp>
        <p:nvSpPr>
          <p:cNvPr id="75779" name="Espace réservé du numéro de diapositive 3">
            <a:extLst>
              <a:ext uri="{FF2B5EF4-FFF2-40B4-BE49-F238E27FC236}">
                <a16:creationId xmlns:a16="http://schemas.microsoft.com/office/drawing/2014/main" id="{9E0A647B-3342-47C1-ADBF-A06DE5BD6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3B442F-5B88-4BD5-8B41-92275832BF14}" type="slidenum">
              <a:rPr lang="en-US" altLang="fr-FR"/>
              <a:pPr/>
              <a:t>37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e l'image des diapositives 1">
            <a:extLst>
              <a:ext uri="{FF2B5EF4-FFF2-40B4-BE49-F238E27FC236}">
                <a16:creationId xmlns:a16="http://schemas.microsoft.com/office/drawing/2014/main" id="{ACCB1948-6E9F-4D78-859D-E1C3592C05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Espace réservé des notes 2">
            <a:extLst>
              <a:ext uri="{FF2B5EF4-FFF2-40B4-BE49-F238E27FC236}">
                <a16:creationId xmlns:a16="http://schemas.microsoft.com/office/drawing/2014/main" id="{A0A8FB1C-9418-4CC6-8EC1-5B0891D07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La vaccination ne modifie pas le score d’activité, le SLEDAI, ainsi elle n’entraîne pas de poussées</a:t>
            </a:r>
            <a:endParaRPr lang="en-US" altLang="fr-FR"/>
          </a:p>
        </p:txBody>
      </p:sp>
      <p:sp>
        <p:nvSpPr>
          <p:cNvPr id="77827" name="Espace réservé du numéro de diapositive 3">
            <a:extLst>
              <a:ext uri="{FF2B5EF4-FFF2-40B4-BE49-F238E27FC236}">
                <a16:creationId xmlns:a16="http://schemas.microsoft.com/office/drawing/2014/main" id="{1475E96F-A7F9-4C81-8567-1B9D28D7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A46B88-C70C-4A5F-A92B-38D17FD7D3C6}" type="slidenum">
              <a:rPr lang="en-US" altLang="fr-FR"/>
              <a:pPr/>
              <a:t>38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>
            <a:extLst>
              <a:ext uri="{FF2B5EF4-FFF2-40B4-BE49-F238E27FC236}">
                <a16:creationId xmlns:a16="http://schemas.microsoft.com/office/drawing/2014/main" id="{C988D936-E0F5-4B24-A364-AF94052ADE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notes 2">
            <a:extLst>
              <a:ext uri="{FF2B5EF4-FFF2-40B4-BE49-F238E27FC236}">
                <a16:creationId xmlns:a16="http://schemas.microsoft.com/office/drawing/2014/main" id="{57A9CBBA-6D4E-4677-A8F0-3F98FF9CF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Au vu du lien avec le sexe masculin qui est paradoxale, les auteurs suspectent une possible dérégulation hormonale induite par le HPV 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6627" name="Espace réservé du numéro de diapositive 3">
            <a:extLst>
              <a:ext uri="{FF2B5EF4-FFF2-40B4-BE49-F238E27FC236}">
                <a16:creationId xmlns:a16="http://schemas.microsoft.com/office/drawing/2014/main" id="{DCFEAC53-028F-4D9A-B30F-10243D2AD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D9AE0B-39D8-407B-A236-1E75B1DBD728}" type="slidenum">
              <a:rPr lang="en-US" altLang="fr-FR"/>
              <a:pPr/>
              <a:t>9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>
            <a:extLst>
              <a:ext uri="{FF2B5EF4-FFF2-40B4-BE49-F238E27FC236}">
                <a16:creationId xmlns:a16="http://schemas.microsoft.com/office/drawing/2014/main" id="{1FA43403-1F30-4982-974C-143A3B422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Espace réservé des notes 2">
            <a:extLst>
              <a:ext uri="{FF2B5EF4-FFF2-40B4-BE49-F238E27FC236}">
                <a16:creationId xmlns:a16="http://schemas.microsoft.com/office/drawing/2014/main" id="{FB27C2F5-A496-4EB4-A787-FD4DC723C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5" name="Espace réservé du numéro de diapositive 3">
            <a:extLst>
              <a:ext uri="{FF2B5EF4-FFF2-40B4-BE49-F238E27FC236}">
                <a16:creationId xmlns:a16="http://schemas.microsoft.com/office/drawing/2014/main" id="{49C0969C-22E7-4D60-8EFE-76A840757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62600C-9077-4A85-9ACF-34721DE98CEC}" type="slidenum">
              <a:rPr lang="en-US" altLang="fr-FR"/>
              <a:pPr/>
              <a:t>10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>
            <a:extLst>
              <a:ext uri="{FF2B5EF4-FFF2-40B4-BE49-F238E27FC236}">
                <a16:creationId xmlns:a16="http://schemas.microsoft.com/office/drawing/2014/main" id="{6EFB9892-AA5A-4EC7-9AB3-67BBC76AF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Espace réservé des notes 2">
            <a:extLst>
              <a:ext uri="{FF2B5EF4-FFF2-40B4-BE49-F238E27FC236}">
                <a16:creationId xmlns:a16="http://schemas.microsoft.com/office/drawing/2014/main" id="{47AA9DCA-CEE4-42DF-87BD-12264505D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="1">
                <a:solidFill>
                  <a:srgbClr val="FF0000"/>
                </a:solidFill>
              </a:rPr>
              <a:t>Etude canadien qui a comparé….</a:t>
            </a:r>
            <a:endParaRPr lang="en-US" altLang="en-US"/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396E0464-6B52-4B79-A14C-27716B3B6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153FDC-17E3-4286-954D-E81B532B34B3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>
            <a:extLst>
              <a:ext uri="{FF2B5EF4-FFF2-40B4-BE49-F238E27FC236}">
                <a16:creationId xmlns:a16="http://schemas.microsoft.com/office/drawing/2014/main" id="{2D334C78-2C8E-4235-9384-0158509756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Espace réservé des notes 2">
            <a:extLst>
              <a:ext uri="{FF2B5EF4-FFF2-40B4-BE49-F238E27FC236}">
                <a16:creationId xmlns:a16="http://schemas.microsoft.com/office/drawing/2014/main" id="{2C4C87FC-86F1-434B-9225-C642AB115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Les facteurs associés POUVANT influencer la survenue de SS  étaient le sexe féminin et l’existence d’autres MAI</a:t>
            </a:r>
            <a:endParaRPr lang="en-US" altLang="en-US"/>
          </a:p>
        </p:txBody>
      </p:sp>
      <p:sp>
        <p:nvSpPr>
          <p:cNvPr id="33795" name="Espace réservé du numéro de diapositive 3">
            <a:extLst>
              <a:ext uri="{FF2B5EF4-FFF2-40B4-BE49-F238E27FC236}">
                <a16:creationId xmlns:a16="http://schemas.microsoft.com/office/drawing/2014/main" id="{640CEFE9-0552-4623-B139-29A30929A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DC6C05-E959-4CE5-B85C-9CB1CCCA664C}" type="slidenum">
              <a:rPr lang="en-US" altLang="fr-FR"/>
              <a:pPr/>
              <a:t>13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>
            <a:extLst>
              <a:ext uri="{FF2B5EF4-FFF2-40B4-BE49-F238E27FC236}">
                <a16:creationId xmlns:a16="http://schemas.microsoft.com/office/drawing/2014/main" id="{4ECEA251-E608-47B5-83F1-89077D28D4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Espace réservé des notes 2">
            <a:extLst>
              <a:ext uri="{FF2B5EF4-FFF2-40B4-BE49-F238E27FC236}">
                <a16:creationId xmlns:a16="http://schemas.microsoft.com/office/drawing/2014/main" id="{2F0A9CC8-AE14-4D37-8A21-56C22758FF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Agence nationale de la sécurité des médicaments et des produits de santé…Ils ont suivi des filles ayant pris du Gradasil ou Cervarix suivis pendant 20 mois</a:t>
            </a:r>
            <a:endParaRPr lang="en-US" altLang="en-US"/>
          </a:p>
        </p:txBody>
      </p:sp>
      <p:sp>
        <p:nvSpPr>
          <p:cNvPr id="36867" name="Espace réservé du numéro de diapositive 3">
            <a:extLst>
              <a:ext uri="{FF2B5EF4-FFF2-40B4-BE49-F238E27FC236}">
                <a16:creationId xmlns:a16="http://schemas.microsoft.com/office/drawing/2014/main" id="{13896BE6-EA17-4B6B-91EA-275AD8193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58E8AD-C857-4233-A091-A269A75DF1C3}" type="slidenum">
              <a:rPr lang="en-US" altLang="fr-FR"/>
              <a:pPr/>
              <a:t>15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>
            <a:extLst>
              <a:ext uri="{FF2B5EF4-FFF2-40B4-BE49-F238E27FC236}">
                <a16:creationId xmlns:a16="http://schemas.microsoft.com/office/drawing/2014/main" id="{40555FFA-CEC5-478C-BC17-E6133793D2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Espace réservé des notes 2">
            <a:extLst>
              <a:ext uri="{FF2B5EF4-FFF2-40B4-BE49-F238E27FC236}">
                <a16:creationId xmlns:a16="http://schemas.microsoft.com/office/drawing/2014/main" id="{ED68CE22-265C-4BBF-9DEC-5338C28670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2.256.716 vacciné</a:t>
            </a:r>
            <a:endParaRPr lang="en-US" altLang="en-US"/>
          </a:p>
        </p:txBody>
      </p:sp>
      <p:sp>
        <p:nvSpPr>
          <p:cNvPr id="38915" name="Espace réservé du numéro de diapositive 3">
            <a:extLst>
              <a:ext uri="{FF2B5EF4-FFF2-40B4-BE49-F238E27FC236}">
                <a16:creationId xmlns:a16="http://schemas.microsoft.com/office/drawing/2014/main" id="{0DD08230-3677-4337-9D7B-C86B2D688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1CD4E5-68F0-4AAE-9ED7-3CE76894BC79}" type="slidenum">
              <a:rPr lang="en-US" altLang="fr-FR"/>
              <a:pPr/>
              <a:t>16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>
            <a:extLst>
              <a:ext uri="{FF2B5EF4-FFF2-40B4-BE49-F238E27FC236}">
                <a16:creationId xmlns:a16="http://schemas.microsoft.com/office/drawing/2014/main" id="{FDA48830-8000-4573-8A89-CC493DF860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Espace réservé des notes 2">
            <a:extLst>
              <a:ext uri="{FF2B5EF4-FFF2-40B4-BE49-F238E27FC236}">
                <a16:creationId xmlns:a16="http://schemas.microsoft.com/office/drawing/2014/main" id="{787690DC-04F7-4DFF-AF43-A5F1A4F57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Les malades vaccinés ne présentaient pas plus de MAI que les non vaccinés</a:t>
            </a:r>
            <a:endParaRPr lang="en-US" altLang="fr-FR"/>
          </a:p>
        </p:txBody>
      </p:sp>
      <p:sp>
        <p:nvSpPr>
          <p:cNvPr id="40963" name="Espace réservé du numéro de diapositive 3">
            <a:extLst>
              <a:ext uri="{FF2B5EF4-FFF2-40B4-BE49-F238E27FC236}">
                <a16:creationId xmlns:a16="http://schemas.microsoft.com/office/drawing/2014/main" id="{7B689201-61B2-45EB-BEEF-1D33300D9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6A5FAC-993F-43B5-9771-74D588426860}" type="slidenum">
              <a:rPr lang="en-US" altLang="fr-FR"/>
              <a:pPr/>
              <a:t>17</a:t>
            </a:fld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94D75-482A-42B2-A44B-5CCC5F32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577A-DA2E-40BC-B127-99D2C141F0FF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42775-C2E3-4AEF-8CA7-747856EF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DD384-460A-4086-8E94-D8A1B60E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1F59-B23C-409B-9384-F4CFFDF444A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786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72A00C-00BD-454E-BE52-1879620D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C535-70B8-489C-AD52-0C8F47DEE987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89EF1-98BE-49B5-873E-1D47748C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D3B573-D5BF-4D2F-B5CD-310B0A9E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ECE1-071F-4A2F-96C9-C47EFB42523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0618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69DEF-C569-4CA6-8649-D98F273F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182A-7448-4E65-B375-7CD77CE57A45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ABAF9C-80A8-4217-B7CE-8F7155DF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B66C7-942A-4DA5-92EE-F5E597DA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F4EA-FE4E-4F7E-B21E-7B90146CD88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393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03FFAE-7B59-42DA-8FC7-F2B1751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60F2-0B43-4FE1-9A54-F3F8C5A4BE10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3100AA-3CB6-4852-B10B-E033E4A0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64DBB-3781-4EA0-B4C1-0D966CA5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065E-4F92-4D02-B9BF-CDADF901689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86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433F9-DA9A-45C1-88FA-CB110E4E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94E0-1812-4770-BCFF-AC670F5788FF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51C06-D5D0-43AE-85CC-5FC46CFC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AE1E0-E598-4BF5-9CD8-5A478680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73EE-7BF6-4D3E-9FC7-D5BE2468C69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043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C700037-3EBB-48D8-BE1B-AE6949EA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9DB2-3FAE-4521-B80A-7D2A4FB2FADB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7246EEF-5377-41A8-B479-823E6600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A365D88-ED03-4239-BA61-83427C6A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A358-1433-445A-9729-D78633BAA81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0100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F1F6937-1EBB-4F95-8231-03A4273D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1BAB-A0A8-4B3A-A972-3468B4492322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D1FD8DA-6F24-4435-B767-D59B30E5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8268121-B4AC-44C0-BA75-949A878A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B121-A09F-4852-8624-01A2FBB6DEB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5592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A6B13DB-EA57-4278-ACCC-9FFB4FEF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42C9-DB16-47E7-AD9C-D4310FA82F9F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448E4B1-462A-408C-A289-12D17AC6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521F5C1-1BF2-4516-A9B4-B402D77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7EC1-89F0-4DD2-B428-3A1D1A4EE53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9800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F67BB61-7344-42B7-83F2-536F70BB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A36B-E102-4097-80A8-43B3B4B88628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13D603A-B4B0-4546-B854-824A8D22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51C6EA5-CE58-49ED-A192-E1B43CD0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2A10-59DB-4B03-83B4-46C697F2FD7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0407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A808D2B-76F8-4C18-9362-3F6AD6FC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780B-341E-4E6F-9211-D898AA85A115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F99C3E0-C4A8-406D-926F-A6CB4394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DDD0F63-C8F3-4221-9BC8-223D2D47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BE44-26DB-4D91-9D5F-E45D41AE8A8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9220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D5A54DD-9B29-4CF4-8622-6B535E69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7A35-EA86-417F-9269-E5739EC3358A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D79C4DF-F467-4022-8402-65CA0B3D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5E69119-6A53-4721-AEE9-91118CB4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16D9-99BF-4CD3-B4F4-939C1A39C9E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17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040289C-4E50-4C6B-BE5F-5140CE15F7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76311C9-2F94-4066-AE56-156D316B22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B03F9-40CF-49F3-BBC8-A473C6B6F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97E9E-833E-44F4-9D73-AA86F49C27B0}" type="datetime1">
              <a:rPr lang="en-US"/>
              <a:pPr>
                <a:defRPr/>
              </a:pPr>
              <a:t>8/3/2024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7D394-37DC-467E-BF68-C2A0BA090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HPV et maladies systémiques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B522A-C69A-48E7-8824-035AC037E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339215-87D8-40E2-A0B7-355E9ACC0B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journal/la-revue-de-medecine-interne" TargetMode="Externa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journal/la-revue-de-medecine-intern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FFF02-E432-4D9E-B96E-DA18BB25A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88" y="1254125"/>
            <a:ext cx="10931525" cy="2665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r-FR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Papillomavirus et maladies </a:t>
            </a:r>
            <a:r>
              <a:rPr lang="fr-FR" sz="4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autoimmunes</a:t>
            </a:r>
            <a:endParaRPr lang="en-US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2" name="Image 3">
            <a:extLst>
              <a:ext uri="{FF2B5EF4-FFF2-40B4-BE49-F238E27FC236}">
                <a16:creationId xmlns:a16="http://schemas.microsoft.com/office/drawing/2014/main" id="{4D12E479-632D-45DD-9BF1-5972BF14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5340350"/>
            <a:ext cx="31051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582CEA2D-8410-43FD-8C7C-28BC5ED7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4456113"/>
            <a:ext cx="257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Saër DIADIE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         </a:t>
            </a:r>
            <a:r>
              <a:rPr lang="fr-FR" altLang="en-US" sz="2000">
                <a:latin typeface="Comic Sans MS" panose="030F0702030302020204" pitchFamily="66" charset="0"/>
              </a:rPr>
              <a:t>MCA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5364" name="Espace réservé du numéro de diapositive 5">
            <a:extLst>
              <a:ext uri="{FF2B5EF4-FFF2-40B4-BE49-F238E27FC236}">
                <a16:creationId xmlns:a16="http://schemas.microsoft.com/office/drawing/2014/main" id="{6525AE3E-2FBE-40F9-8516-8CF95FA9F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8F4599-0B1B-4AC3-AE0E-A7221565B5D5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5365" name="Image 2">
            <a:extLst>
              <a:ext uri="{FF2B5EF4-FFF2-40B4-BE49-F238E27FC236}">
                <a16:creationId xmlns:a16="http://schemas.microsoft.com/office/drawing/2014/main" id="{DEA69CFD-6AD8-4CF9-99FE-010BB494F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09538"/>
            <a:ext cx="388461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2">
            <a:extLst>
              <a:ext uri="{FF2B5EF4-FFF2-40B4-BE49-F238E27FC236}">
                <a16:creationId xmlns:a16="http://schemas.microsoft.com/office/drawing/2014/main" id="{F7BA70D6-531F-4587-A430-D2C459A0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" y="14827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sp>
        <p:nvSpPr>
          <p:cNvPr id="27650" name="Espace réservé du numéro de diapositive 2">
            <a:extLst>
              <a:ext uri="{FF2B5EF4-FFF2-40B4-BE49-F238E27FC236}">
                <a16:creationId xmlns:a16="http://schemas.microsoft.com/office/drawing/2014/main" id="{13B454B4-7340-4A67-B510-5FF414C79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8777A9-A1BD-4BF8-BD65-E868A1C829CF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27651" name="Image 5">
            <a:extLst>
              <a:ext uri="{FF2B5EF4-FFF2-40B4-BE49-F238E27FC236}">
                <a16:creationId xmlns:a16="http://schemas.microsoft.com/office/drawing/2014/main" id="{30506930-A59A-44E7-BB5A-6C0F980B3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860425"/>
            <a:ext cx="82026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DA1672-CC91-41DF-8756-7870E0E7411F}"/>
              </a:ext>
            </a:extLst>
          </p:cNvPr>
          <p:cNvSpPr/>
          <p:nvPr/>
        </p:nvSpPr>
        <p:spPr>
          <a:xfrm>
            <a:off x="9432925" y="3408363"/>
            <a:ext cx="2508250" cy="414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estrone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DC70E-9FDB-4BC4-94EB-480CC524A04B}"/>
              </a:ext>
            </a:extLst>
          </p:cNvPr>
          <p:cNvSpPr/>
          <p:nvPr/>
        </p:nvSpPr>
        <p:spPr>
          <a:xfrm>
            <a:off x="9437688" y="5430838"/>
            <a:ext cx="2563812" cy="485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estrogène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6F273-9BA3-4C3C-8E54-869BB31224B1}"/>
              </a:ext>
            </a:extLst>
          </p:cNvPr>
          <p:cNvSpPr/>
          <p:nvPr/>
        </p:nvSpPr>
        <p:spPr>
          <a:xfrm>
            <a:off x="7551738" y="4389438"/>
            <a:ext cx="2506662" cy="539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17ß-hydroxysteroid dehydrogenase type 1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D71D2DB-B09B-4FB3-B815-D3714A1DE5AF}"/>
              </a:ext>
            </a:extLst>
          </p:cNvPr>
          <p:cNvCxnSpPr/>
          <p:nvPr/>
        </p:nvCxnSpPr>
        <p:spPr>
          <a:xfrm>
            <a:off x="10806113" y="3863975"/>
            <a:ext cx="28575" cy="1470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B51B51F-1EA6-46B1-B5F7-02CF936AFE44}"/>
              </a:ext>
            </a:extLst>
          </p:cNvPr>
          <p:cNvCxnSpPr/>
          <p:nvPr/>
        </p:nvCxnSpPr>
        <p:spPr>
          <a:xfrm>
            <a:off x="10058400" y="4697413"/>
            <a:ext cx="692150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>
            <a:extLst>
              <a:ext uri="{FF2B5EF4-FFF2-40B4-BE49-F238E27FC236}">
                <a16:creationId xmlns:a16="http://schemas.microsoft.com/office/drawing/2014/main" id="{E751DA0A-1A74-4760-A9FB-6DF38848B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220357-C0D0-46AB-A86E-BAEF527E3AA9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9698" name="Titre 1">
            <a:extLst>
              <a:ext uri="{FF2B5EF4-FFF2-40B4-BE49-F238E27FC236}">
                <a16:creationId xmlns:a16="http://schemas.microsoft.com/office/drawing/2014/main" id="{B461CB7C-1CA9-443D-B67D-33C94153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Espace réservé du contenu 4">
            <a:extLst>
              <a:ext uri="{FF2B5EF4-FFF2-40B4-BE49-F238E27FC236}">
                <a16:creationId xmlns:a16="http://schemas.microsoft.com/office/drawing/2014/main" id="{68327A62-8C45-4F72-B1BD-98D0358A4AC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" y="0"/>
            <a:ext cx="3832225" cy="4724400"/>
          </a:xfrm>
        </p:spPr>
      </p:pic>
      <p:pic>
        <p:nvPicPr>
          <p:cNvPr id="29700" name="object 3">
            <a:extLst>
              <a:ext uri="{FF2B5EF4-FFF2-40B4-BE49-F238E27FC236}">
                <a16:creationId xmlns:a16="http://schemas.microsoft.com/office/drawing/2014/main" id="{7667C6D4-CC04-4312-BFC1-5A3614A33FA2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725" y="792163"/>
            <a:ext cx="3581400" cy="4830762"/>
          </a:xfrm>
        </p:spPr>
      </p:pic>
      <p:pic>
        <p:nvPicPr>
          <p:cNvPr id="29701" name="object 3">
            <a:extLst>
              <a:ext uri="{FF2B5EF4-FFF2-40B4-BE49-F238E27FC236}">
                <a16:creationId xmlns:a16="http://schemas.microsoft.com/office/drawing/2014/main" id="{F2D10115-6BCA-498E-8EA5-F6C3928E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43973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E387E3EA-86D4-4866-9C81-60F43BD77F9D}"/>
              </a:ext>
            </a:extLst>
          </p:cNvPr>
          <p:cNvSpPr/>
          <p:nvPr/>
        </p:nvSpPr>
        <p:spPr>
          <a:xfrm>
            <a:off x="2705100" y="5818188"/>
            <a:ext cx="6110288" cy="903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Sclérodermie systémique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1BBC72A-E431-4299-80EF-EF9CD736418D}"/>
              </a:ext>
            </a:extLst>
          </p:cNvPr>
          <p:cNvSpPr/>
          <p:nvPr/>
        </p:nvSpPr>
        <p:spPr>
          <a:xfrm>
            <a:off x="941388" y="3363913"/>
            <a:ext cx="180975" cy="1793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DABF3B-08A3-435B-947C-459539205BD3}"/>
              </a:ext>
            </a:extLst>
          </p:cNvPr>
          <p:cNvSpPr/>
          <p:nvPr/>
        </p:nvSpPr>
        <p:spPr>
          <a:xfrm>
            <a:off x="2478088" y="3244850"/>
            <a:ext cx="134937" cy="2714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>
            <a:extLst>
              <a:ext uri="{FF2B5EF4-FFF2-40B4-BE49-F238E27FC236}">
                <a16:creationId xmlns:a16="http://schemas.microsoft.com/office/drawing/2014/main" id="{C1394054-40E6-4DA1-9355-B086AF78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044575"/>
          </a:xfrm>
        </p:spPr>
        <p:txBody>
          <a:bodyPr/>
          <a:lstStyle/>
          <a:p>
            <a:pPr algn="ctr" eaLnBrk="1" hangingPunct="1"/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HPV-Sclérodermie systémique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2" name="Espace réservé du contenu 5">
            <a:extLst>
              <a:ext uri="{FF2B5EF4-FFF2-40B4-BE49-F238E27FC236}">
                <a16:creationId xmlns:a16="http://schemas.microsoft.com/office/drawing/2014/main" id="{A83E04FE-1875-4C28-B37D-D41398A6C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81088"/>
            <a:ext cx="8899525" cy="148272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3" name="Espace réservé du numéro de diapositive 2">
            <a:extLst>
              <a:ext uri="{FF2B5EF4-FFF2-40B4-BE49-F238E27FC236}">
                <a16:creationId xmlns:a16="http://schemas.microsoft.com/office/drawing/2014/main" id="{1264F93C-6659-4161-A58F-377D615A0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C01235-8D7F-4D25-A61B-A29BF74F18A7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30724" name="Image 1">
            <a:extLst>
              <a:ext uri="{FF2B5EF4-FFF2-40B4-BE49-F238E27FC236}">
                <a16:creationId xmlns:a16="http://schemas.microsoft.com/office/drawing/2014/main" id="{023DD032-E21D-4B87-BF37-4BC8BFF5D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711450"/>
            <a:ext cx="637222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5FF3AB-C279-42FF-AE54-882637D98C56}"/>
              </a:ext>
            </a:extLst>
          </p:cNvPr>
          <p:cNvSpPr/>
          <p:nvPr/>
        </p:nvSpPr>
        <p:spPr>
          <a:xfrm>
            <a:off x="0" y="3463925"/>
            <a:ext cx="4073525" cy="130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Incidence de la SS était identique dans les groupes HPV+ et témoins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2">
            <a:extLst>
              <a:ext uri="{FF2B5EF4-FFF2-40B4-BE49-F238E27FC236}">
                <a16:creationId xmlns:a16="http://schemas.microsoft.com/office/drawing/2014/main" id="{CEB16724-3F66-4C1C-9F85-04AE8EC40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latin typeface="Comic Sans MS" panose="030F0702030302020204" pitchFamily="66" charset="0"/>
            </a:endParaRPr>
          </a:p>
        </p:txBody>
      </p:sp>
      <p:sp>
        <p:nvSpPr>
          <p:cNvPr id="32770" name="Espace réservé du numéro de diapositive 3">
            <a:extLst>
              <a:ext uri="{FF2B5EF4-FFF2-40B4-BE49-F238E27FC236}">
                <a16:creationId xmlns:a16="http://schemas.microsoft.com/office/drawing/2014/main" id="{8E9FA948-FBC4-4EAD-B1D1-1F2FDBCE7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0A9B5E-8C81-4ECB-AD6E-6A447029555F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32771" name="Image 4">
            <a:extLst>
              <a:ext uri="{FF2B5EF4-FFF2-40B4-BE49-F238E27FC236}">
                <a16:creationId xmlns:a16="http://schemas.microsoft.com/office/drawing/2014/main" id="{B9768122-D4DC-4604-87F1-23556CC7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66788"/>
            <a:ext cx="9617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7">
            <a:extLst>
              <a:ext uri="{FF2B5EF4-FFF2-40B4-BE49-F238E27FC236}">
                <a16:creationId xmlns:a16="http://schemas.microsoft.com/office/drawing/2014/main" id="{5C6E178D-3DA5-4923-9196-D4FCDEFE9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509963"/>
            <a:ext cx="85391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re 1">
            <a:extLst>
              <a:ext uri="{FF2B5EF4-FFF2-40B4-BE49-F238E27FC236}">
                <a16:creationId xmlns:a16="http://schemas.microsoft.com/office/drawing/2014/main" id="{CB426D91-FB37-465A-81D7-5C31FFD51474}"/>
              </a:ext>
            </a:extLst>
          </p:cNvPr>
          <p:cNvSpPr txBox="1">
            <a:spLocks/>
          </p:cNvSpPr>
          <p:nvPr/>
        </p:nvSpPr>
        <p:spPr bwMode="auto">
          <a:xfrm>
            <a:off x="838200" y="76200"/>
            <a:ext cx="10515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HPV-Sclérodermie systémique</a:t>
            </a:r>
            <a:endParaRPr lang="en-US" altLang="en-US" sz="44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>
            <a:extLst>
              <a:ext uri="{FF2B5EF4-FFF2-40B4-BE49-F238E27FC236}">
                <a16:creationId xmlns:a16="http://schemas.microsoft.com/office/drawing/2014/main" id="{A95BD540-C438-49B6-A6D4-A886A997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8" name="Espace réservé du contenu 2">
            <a:extLst>
              <a:ext uri="{FF2B5EF4-FFF2-40B4-BE49-F238E27FC236}">
                <a16:creationId xmlns:a16="http://schemas.microsoft.com/office/drawing/2014/main" id="{947320F0-A913-4B95-8453-CD88D026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en-US">
                <a:solidFill>
                  <a:srgbClr val="0070C0"/>
                </a:solidFill>
                <a:latin typeface="Comic Sans MS" panose="030F0702030302020204" pitchFamily="66" charset="0"/>
              </a:rPr>
              <a:t>Existe-t-il une induction de MAI par les vaccins anti HPV?</a:t>
            </a:r>
            <a:endParaRPr lang="en-US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19" name="Espace réservé du numéro de diapositive 3">
            <a:extLst>
              <a:ext uri="{FF2B5EF4-FFF2-40B4-BE49-F238E27FC236}">
                <a16:creationId xmlns:a16="http://schemas.microsoft.com/office/drawing/2014/main" id="{ABE49302-1D5B-43D7-BCFF-AE664D47A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7FE6EC-0F3F-44DD-AC79-F18A84B93195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F0B15-40A6-4531-9950-73A6100A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82563"/>
            <a:ext cx="11404600" cy="1058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Vaccination anti HPV-Maladies </a:t>
            </a:r>
            <a:r>
              <a:rPr lang="fr-FR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autoimmunes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2" name="Espace réservé du contenu 2">
            <a:extLst>
              <a:ext uri="{FF2B5EF4-FFF2-40B4-BE49-F238E27FC236}">
                <a16:creationId xmlns:a16="http://schemas.microsoft.com/office/drawing/2014/main" id="{3647179E-7672-400E-8B60-8E15CEA5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414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35843" name="Image 4">
            <a:extLst>
              <a:ext uri="{FF2B5EF4-FFF2-40B4-BE49-F238E27FC236}">
                <a16:creationId xmlns:a16="http://schemas.microsoft.com/office/drawing/2014/main" id="{835FF7BF-C124-4315-8387-2C63FE04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243513"/>
            <a:ext cx="8524875" cy="13970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Image 6">
            <a:extLst>
              <a:ext uri="{FF2B5EF4-FFF2-40B4-BE49-F238E27FC236}">
                <a16:creationId xmlns:a16="http://schemas.microsoft.com/office/drawing/2014/main" id="{3A958BA4-5A05-4E31-95FD-E292F08F5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57288"/>
            <a:ext cx="7627938" cy="3406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Espace réservé du numéro de diapositive 3">
            <a:extLst>
              <a:ext uri="{FF2B5EF4-FFF2-40B4-BE49-F238E27FC236}">
                <a16:creationId xmlns:a16="http://schemas.microsoft.com/office/drawing/2014/main" id="{41A53940-4D03-4311-AFC5-85209DCAE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7A8328-84E3-4669-91A6-68BBF8D6EB02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74F4D-678B-44CF-B51E-9868DEB6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82563"/>
            <a:ext cx="11404600" cy="1058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latin typeface="Comic Sans MS" panose="030F0702030302020204" pitchFamily="66" charset="0"/>
              </a:rPr>
              <a:t>	</a:t>
            </a:r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Vaccination anti HPV-Maladies systémiques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0" name="Espace réservé du contenu 2">
            <a:extLst>
              <a:ext uri="{FF2B5EF4-FFF2-40B4-BE49-F238E27FC236}">
                <a16:creationId xmlns:a16="http://schemas.microsoft.com/office/drawing/2014/main" id="{5D4BA6E7-B362-4A0A-961D-9644714E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414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37891" name="Image 5">
            <a:extLst>
              <a:ext uri="{FF2B5EF4-FFF2-40B4-BE49-F238E27FC236}">
                <a16:creationId xmlns:a16="http://schemas.microsoft.com/office/drawing/2014/main" id="{EB13A73D-A734-475B-A67C-24C85B820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0413"/>
            <a:ext cx="80533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6">
            <a:extLst>
              <a:ext uri="{FF2B5EF4-FFF2-40B4-BE49-F238E27FC236}">
                <a16:creationId xmlns:a16="http://schemas.microsoft.com/office/drawing/2014/main" id="{A280E35C-1949-478C-8BC5-B50EAFCDA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41425"/>
            <a:ext cx="36639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Espace réservé du numéro de diapositive 3">
            <a:extLst>
              <a:ext uri="{FF2B5EF4-FFF2-40B4-BE49-F238E27FC236}">
                <a16:creationId xmlns:a16="http://schemas.microsoft.com/office/drawing/2014/main" id="{B60D5FF5-8C78-4FFB-B685-AD91782F6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87EF88-EBF2-48A9-80A8-9D37B5BAB36E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E34E9-3A61-4E55-925C-C94E1092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-112713"/>
            <a:ext cx="11404600" cy="1058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latin typeface="Comic Sans MS" panose="030F0702030302020204" pitchFamily="66" charset="0"/>
              </a:rPr>
              <a:t>	</a:t>
            </a:r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Vaccination anti HPV-Maladies </a:t>
            </a:r>
            <a:r>
              <a:rPr lang="fr-FR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autoimmunes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8" name="Espace réservé du contenu 2">
            <a:extLst>
              <a:ext uri="{FF2B5EF4-FFF2-40B4-BE49-F238E27FC236}">
                <a16:creationId xmlns:a16="http://schemas.microsoft.com/office/drawing/2014/main" id="{9978ADF7-BEE8-42C9-A039-BD2712E6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5407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Absence de lien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18436" name="Image 3">
            <a:extLst>
              <a:ext uri="{FF2B5EF4-FFF2-40B4-BE49-F238E27FC236}">
                <a16:creationId xmlns:a16="http://schemas.microsoft.com/office/drawing/2014/main" id="{50361F35-522F-44C1-BAF0-F9686EA90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7188"/>
            <a:ext cx="816451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Espace réservé du numéro de diapositive 3">
            <a:extLst>
              <a:ext uri="{FF2B5EF4-FFF2-40B4-BE49-F238E27FC236}">
                <a16:creationId xmlns:a16="http://schemas.microsoft.com/office/drawing/2014/main" id="{F41EA42A-8A86-43F1-867E-A197D18AD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121E38-AD30-4D77-822E-4C34347740D2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8634F-7DD3-4B43-BBA3-2BA52A43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-112713"/>
            <a:ext cx="11404600" cy="1058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latin typeface="Comic Sans MS" panose="030F0702030302020204" pitchFamily="66" charset="0"/>
              </a:rPr>
              <a:t>	</a:t>
            </a:r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Vaccination anti HPV-Maladies </a:t>
            </a:r>
            <a:r>
              <a:rPr lang="fr-FR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autoimmunes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6" name="Espace réservé du contenu 2">
            <a:extLst>
              <a:ext uri="{FF2B5EF4-FFF2-40B4-BE49-F238E27FC236}">
                <a16:creationId xmlns:a16="http://schemas.microsoft.com/office/drawing/2014/main" id="{54A41D2B-9236-4B78-8E8C-5EC18D4E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946150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41987" name="Image 3">
            <a:extLst>
              <a:ext uri="{FF2B5EF4-FFF2-40B4-BE49-F238E27FC236}">
                <a16:creationId xmlns:a16="http://schemas.microsoft.com/office/drawing/2014/main" id="{AE6C459A-B2F6-46F7-8B5C-20517A5F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82750"/>
            <a:ext cx="95281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Espace réservé du numéro de diapositive 3">
            <a:extLst>
              <a:ext uri="{FF2B5EF4-FFF2-40B4-BE49-F238E27FC236}">
                <a16:creationId xmlns:a16="http://schemas.microsoft.com/office/drawing/2014/main" id="{F54F7DC4-8256-4588-8D23-5142C0754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67B19C-3B45-45EC-8857-9F06BADF6C72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EBF67-4677-45F2-8077-A9F6C4386CEE}"/>
              </a:ext>
            </a:extLst>
          </p:cNvPr>
          <p:cNvSpPr/>
          <p:nvPr/>
        </p:nvSpPr>
        <p:spPr>
          <a:xfrm>
            <a:off x="1316038" y="4959350"/>
            <a:ext cx="9366250" cy="40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6EA10-3E8B-4CAD-8C47-7F6B9FC7C42B}"/>
              </a:ext>
            </a:extLst>
          </p:cNvPr>
          <p:cNvSpPr/>
          <p:nvPr/>
        </p:nvSpPr>
        <p:spPr>
          <a:xfrm>
            <a:off x="1316038" y="2722563"/>
            <a:ext cx="9366250" cy="401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>
            <a:extLst>
              <a:ext uri="{FF2B5EF4-FFF2-40B4-BE49-F238E27FC236}">
                <a16:creationId xmlns:a16="http://schemas.microsoft.com/office/drawing/2014/main" id="{80A5C4D2-1297-49A4-BD3C-6DC136CA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0" name="Espace réservé du contenu 2">
            <a:extLst>
              <a:ext uri="{FF2B5EF4-FFF2-40B4-BE49-F238E27FC236}">
                <a16:creationId xmlns:a16="http://schemas.microsoft.com/office/drawing/2014/main" id="{2F2F5289-3CED-4CF9-829F-6048775FD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Impact des Maladies autoimmunes sur l’infection HPV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1" name="Espace réservé du numéro de diapositive 2">
            <a:extLst>
              <a:ext uri="{FF2B5EF4-FFF2-40B4-BE49-F238E27FC236}">
                <a16:creationId xmlns:a16="http://schemas.microsoft.com/office/drawing/2014/main" id="{2E977257-3CE5-4CBC-8E5C-2FDE57DBB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07C210-63FB-4921-8442-AF8DA4584746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>
            <a:extLst>
              <a:ext uri="{FF2B5EF4-FFF2-40B4-BE49-F238E27FC236}">
                <a16:creationId xmlns:a16="http://schemas.microsoft.com/office/drawing/2014/main" id="{29019345-088E-4E49-90AF-2311D5C2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058862"/>
          </a:xfrm>
        </p:spPr>
        <p:txBody>
          <a:bodyPr/>
          <a:lstStyle/>
          <a:p>
            <a:pPr eaLnBrk="1" hangingPunct="1"/>
            <a:r>
              <a:rPr lang="fr-FR" altLang="en-US"/>
              <a:t>			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F216D-EFE1-4DC0-B68A-A26CDA773675}"/>
              </a:ext>
            </a:extLst>
          </p:cNvPr>
          <p:cNvSpPr/>
          <p:nvPr/>
        </p:nvSpPr>
        <p:spPr>
          <a:xfrm>
            <a:off x="125413" y="2462213"/>
            <a:ext cx="2759075" cy="15573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Environnement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61222-EE63-4AF5-9EBD-60CFBF435854}"/>
              </a:ext>
            </a:extLst>
          </p:cNvPr>
          <p:cNvSpPr/>
          <p:nvPr/>
        </p:nvSpPr>
        <p:spPr>
          <a:xfrm>
            <a:off x="7807325" y="2503488"/>
            <a:ext cx="3546475" cy="1557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Facteurs génétiques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8" name="Image 7">
            <a:extLst>
              <a:ext uri="{FF2B5EF4-FFF2-40B4-BE49-F238E27FC236}">
                <a16:creationId xmlns:a16="http://schemas.microsoft.com/office/drawing/2014/main" id="{9DBBF4C3-B16E-4F3F-9862-5D33BB35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503488"/>
            <a:ext cx="19446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>
            <a:extLst>
              <a:ext uri="{FF2B5EF4-FFF2-40B4-BE49-F238E27FC236}">
                <a16:creationId xmlns:a16="http://schemas.microsoft.com/office/drawing/2014/main" id="{C51209B3-BD64-4D8C-8D4A-6DAE398B4B68}"/>
              </a:ext>
            </a:extLst>
          </p:cNvPr>
          <p:cNvSpPr/>
          <p:nvPr/>
        </p:nvSpPr>
        <p:spPr>
          <a:xfrm>
            <a:off x="3130550" y="3228975"/>
            <a:ext cx="725488" cy="2206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droite 9">
            <a:extLst>
              <a:ext uri="{FF2B5EF4-FFF2-40B4-BE49-F238E27FC236}">
                <a16:creationId xmlns:a16="http://schemas.microsoft.com/office/drawing/2014/main" id="{C1D0162B-C5E4-4560-A0DA-A2493C54D639}"/>
              </a:ext>
            </a:extLst>
          </p:cNvPr>
          <p:cNvSpPr/>
          <p:nvPr/>
        </p:nvSpPr>
        <p:spPr>
          <a:xfrm flipH="1" flipV="1">
            <a:off x="6702425" y="3248025"/>
            <a:ext cx="758825" cy="1825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391" name="Espace réservé du numéro de diapositive 6">
            <a:extLst>
              <a:ext uri="{FF2B5EF4-FFF2-40B4-BE49-F238E27FC236}">
                <a16:creationId xmlns:a16="http://schemas.microsoft.com/office/drawing/2014/main" id="{6BD20AA3-3D3D-4904-A3A8-7A6088B4A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422D71-B9D8-4703-8DB1-A9E6A08A085C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ED5C34-4101-4022-8044-AB51902CA7EA}"/>
              </a:ext>
            </a:extLst>
          </p:cNvPr>
          <p:cNvSpPr/>
          <p:nvPr/>
        </p:nvSpPr>
        <p:spPr>
          <a:xfrm>
            <a:off x="1641475" y="230188"/>
            <a:ext cx="8340725" cy="1184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Maladies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autoimmunes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(MAI)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8BFC7-635E-4907-9E2D-0D2F1C4CD82F}"/>
              </a:ext>
            </a:extLst>
          </p:cNvPr>
          <p:cNvSpPr/>
          <p:nvPr/>
        </p:nvSpPr>
        <p:spPr>
          <a:xfrm>
            <a:off x="1000125" y="4164013"/>
            <a:ext cx="2463800" cy="13874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Infection virale </a:t>
            </a:r>
          </a:p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EBV</a:t>
            </a:r>
          </a:p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CMV…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1E96F-C88C-48CA-8CB3-AD8D41176595}"/>
              </a:ext>
            </a:extLst>
          </p:cNvPr>
          <p:cNvSpPr/>
          <p:nvPr/>
        </p:nvSpPr>
        <p:spPr>
          <a:xfrm>
            <a:off x="1000125" y="5765800"/>
            <a:ext cx="2463800" cy="955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HPV?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5" name="Espace réservé du contenu 12">
            <a:extLst>
              <a:ext uri="{FF2B5EF4-FFF2-40B4-BE49-F238E27FC236}">
                <a16:creationId xmlns:a16="http://schemas.microsoft.com/office/drawing/2014/main" id="{CC73A80A-EDBC-4B55-BFB7-82FEED93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8913"/>
            <a:ext cx="10515600" cy="435133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4" name="Flèche droite 13">
            <a:extLst>
              <a:ext uri="{FF2B5EF4-FFF2-40B4-BE49-F238E27FC236}">
                <a16:creationId xmlns:a16="http://schemas.microsoft.com/office/drawing/2014/main" id="{92D085AE-2DF5-4A1D-B623-85672B2C0FD8}"/>
              </a:ext>
            </a:extLst>
          </p:cNvPr>
          <p:cNvSpPr/>
          <p:nvPr/>
        </p:nvSpPr>
        <p:spPr>
          <a:xfrm rot="16200000">
            <a:off x="4935538" y="1858963"/>
            <a:ext cx="831850" cy="158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>
            <a:extLst>
              <a:ext uri="{FF2B5EF4-FFF2-40B4-BE49-F238E27FC236}">
                <a16:creationId xmlns:a16="http://schemas.microsoft.com/office/drawing/2014/main" id="{264FD942-DD6C-4E44-9119-0E77F225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4" name="Espace réservé du contenu 3">
            <a:extLst>
              <a:ext uri="{FF2B5EF4-FFF2-40B4-BE49-F238E27FC236}">
                <a16:creationId xmlns:a16="http://schemas.microsoft.com/office/drawing/2014/main" id="{2E061AB8-7298-4180-A774-D7FEE0034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63" y="227013"/>
            <a:ext cx="8867775" cy="3543300"/>
          </a:xfrm>
        </p:spPr>
      </p:pic>
      <p:pic>
        <p:nvPicPr>
          <p:cNvPr id="44035" name="Image 4">
            <a:extLst>
              <a:ext uri="{FF2B5EF4-FFF2-40B4-BE49-F238E27FC236}">
                <a16:creationId xmlns:a16="http://schemas.microsoft.com/office/drawing/2014/main" id="{EDB4B2CE-C9EE-4955-8804-CD534950D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29088"/>
            <a:ext cx="112807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Espace réservé du numéro de diapositive 2">
            <a:extLst>
              <a:ext uri="{FF2B5EF4-FFF2-40B4-BE49-F238E27FC236}">
                <a16:creationId xmlns:a16="http://schemas.microsoft.com/office/drawing/2014/main" id="{482580C0-BB53-4FA9-A64F-794F57BF9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F07EC9-0B52-4289-8453-BC0ADE5CC13A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>
            <a:extLst>
              <a:ext uri="{FF2B5EF4-FFF2-40B4-BE49-F238E27FC236}">
                <a16:creationId xmlns:a16="http://schemas.microsoft.com/office/drawing/2014/main" id="{794F107F-9070-4868-8758-D43E939E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2" name="Espace réservé du contenu 3">
            <a:extLst>
              <a:ext uri="{FF2B5EF4-FFF2-40B4-BE49-F238E27FC236}">
                <a16:creationId xmlns:a16="http://schemas.microsoft.com/office/drawing/2014/main" id="{9FD5C535-93F2-494F-8539-B9153A2BF4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3038"/>
            <a:ext cx="6546850" cy="1768475"/>
          </a:xfrm>
        </p:spPr>
      </p:pic>
      <p:pic>
        <p:nvPicPr>
          <p:cNvPr id="46083" name="Image 2">
            <a:extLst>
              <a:ext uri="{FF2B5EF4-FFF2-40B4-BE49-F238E27FC236}">
                <a16:creationId xmlns:a16="http://schemas.microsoft.com/office/drawing/2014/main" id="{5F1ADA62-2087-4F48-9BA6-AD019C792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882775"/>
            <a:ext cx="9269413" cy="47958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76765D2-8E69-41F8-A8D3-644FCBF440EA}"/>
              </a:ext>
            </a:extLst>
          </p:cNvPr>
          <p:cNvSpPr/>
          <p:nvPr/>
        </p:nvSpPr>
        <p:spPr>
          <a:xfrm>
            <a:off x="10668000" y="3929063"/>
            <a:ext cx="1233488" cy="449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Espace réservé du numéro de diapositive 3">
            <a:extLst>
              <a:ext uri="{FF2B5EF4-FFF2-40B4-BE49-F238E27FC236}">
                <a16:creationId xmlns:a16="http://schemas.microsoft.com/office/drawing/2014/main" id="{6108F378-E7A5-4EDA-AB4A-4C5C2CC16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DE89DE-496C-4100-B4CB-84D9264B3718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>
            <a:extLst>
              <a:ext uri="{FF2B5EF4-FFF2-40B4-BE49-F238E27FC236}">
                <a16:creationId xmlns:a16="http://schemas.microsoft.com/office/drawing/2014/main" id="{BDF3005A-6583-4658-8C5B-5631B238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0" name="Espace réservé du contenu 3">
            <a:extLst>
              <a:ext uri="{FF2B5EF4-FFF2-40B4-BE49-F238E27FC236}">
                <a16:creationId xmlns:a16="http://schemas.microsoft.com/office/drawing/2014/main" id="{074803A4-118F-4BB5-865C-44CD453A8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" y="198438"/>
            <a:ext cx="8497888" cy="2295525"/>
          </a:xfrm>
        </p:spPr>
      </p:pic>
      <p:pic>
        <p:nvPicPr>
          <p:cNvPr id="48131" name="Image 7">
            <a:extLst>
              <a:ext uri="{FF2B5EF4-FFF2-40B4-BE49-F238E27FC236}">
                <a16:creationId xmlns:a16="http://schemas.microsoft.com/office/drawing/2014/main" id="{478D9467-C3EB-4F26-AA50-FD6FCA806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3050"/>
            <a:ext cx="1135221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Espace réservé du numéro de diapositive 2">
            <a:extLst>
              <a:ext uri="{FF2B5EF4-FFF2-40B4-BE49-F238E27FC236}">
                <a16:creationId xmlns:a16="http://schemas.microsoft.com/office/drawing/2014/main" id="{EBAD7A43-D7F6-40AE-B6FA-678B38591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199A00-A5CF-4EBB-B80A-B115D70E17A2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>
            <a:extLst>
              <a:ext uri="{FF2B5EF4-FFF2-40B4-BE49-F238E27FC236}">
                <a16:creationId xmlns:a16="http://schemas.microsoft.com/office/drawing/2014/main" id="{7BA63EC7-D61F-4563-9B74-980CC645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058862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			</a:t>
            </a:r>
            <a:r>
              <a:rPr lang="fr-FR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HPV-Lupus systémique</a:t>
            </a:r>
            <a:endParaRPr lang="en-US" altLang="en-US" sz="40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8" name="Espace réservé du contenu 2">
            <a:extLst>
              <a:ext uri="{FF2B5EF4-FFF2-40B4-BE49-F238E27FC236}">
                <a16:creationId xmlns:a16="http://schemas.microsoft.com/office/drawing/2014/main" id="{5FF633F5-33DB-4EB1-A620-84AA9EE2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414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50179" name="Image 3">
            <a:extLst>
              <a:ext uri="{FF2B5EF4-FFF2-40B4-BE49-F238E27FC236}">
                <a16:creationId xmlns:a16="http://schemas.microsoft.com/office/drawing/2014/main" id="{F44E296F-8BE1-41EE-8595-BBFB18025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17638"/>
            <a:ext cx="84455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B524F0-B12B-4038-9E58-5652DC105762}"/>
              </a:ext>
            </a:extLst>
          </p:cNvPr>
          <p:cNvSpPr/>
          <p:nvPr/>
        </p:nvSpPr>
        <p:spPr>
          <a:xfrm>
            <a:off x="8688388" y="1597025"/>
            <a:ext cx="3381375" cy="1436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Etude PAPILUP (2023)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81" name="Image 5">
            <a:extLst>
              <a:ext uri="{FF2B5EF4-FFF2-40B4-BE49-F238E27FC236}">
                <a16:creationId xmlns:a16="http://schemas.microsoft.com/office/drawing/2014/main" id="{A85A2279-9999-4F57-BE17-1DEA2CFFF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117975"/>
            <a:ext cx="695801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>
            <a:extLst>
              <a:ext uri="{FF2B5EF4-FFF2-40B4-BE49-F238E27FC236}">
                <a16:creationId xmlns:a16="http://schemas.microsoft.com/office/drawing/2014/main" id="{5199C000-8360-4EB0-ABC2-B96A616B9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6561138"/>
            <a:ext cx="2855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SN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5" tooltip="Go to La Revue de Médecine Interne on ScienceDirect"/>
              </a:rPr>
              <a:t>Revue Méd Int 2023 ;44(2</a:t>
            </a:r>
            <a:r>
              <a:rPr lang="en-US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5" tooltip="Go to La Revue de Médecine Interne on ScienceDirect"/>
              </a:rPr>
              <a:t>):</a:t>
            </a:r>
            <a:r>
              <a:rPr lang="fr-SN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5" tooltip="Go to La Revue de Médecine Interne on ScienceDirect"/>
              </a:rPr>
              <a:t>A336-A337</a:t>
            </a:r>
            <a:r>
              <a:rPr lang="en-US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5" tooltip="Go to La Revue de Médecine Interne on ScienceDirect"/>
              </a:rPr>
              <a:t> </a:t>
            </a:r>
            <a:endParaRPr lang="en-US" altLang="en-US" sz="11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3" name="Espace réservé du numéro de diapositive 2">
            <a:extLst>
              <a:ext uri="{FF2B5EF4-FFF2-40B4-BE49-F238E27FC236}">
                <a16:creationId xmlns:a16="http://schemas.microsoft.com/office/drawing/2014/main" id="{42FFAAC7-C649-43CC-8598-DDF3815F6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E97CEB-1D97-4E9B-8939-2E6FBD32E46D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>
            <a:extLst>
              <a:ext uri="{FF2B5EF4-FFF2-40B4-BE49-F238E27FC236}">
                <a16:creationId xmlns:a16="http://schemas.microsoft.com/office/drawing/2014/main" id="{455F2237-59F8-4E07-BEDC-1A4956F1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1375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			</a:t>
            </a:r>
            <a:r>
              <a:rPr lang="fr-FR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HPV-Lupus systémique</a:t>
            </a:r>
            <a:endParaRPr lang="en-US" altLang="en-US" sz="40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2F302-656A-468C-87D2-F30A0F5E9881}"/>
              </a:ext>
            </a:extLst>
          </p:cNvPr>
          <p:cNvSpPr/>
          <p:nvPr/>
        </p:nvSpPr>
        <p:spPr>
          <a:xfrm>
            <a:off x="4448175" y="823913"/>
            <a:ext cx="4162425" cy="655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Etude PAPILUP (2023)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227" name="Image 7">
            <a:extLst>
              <a:ext uri="{FF2B5EF4-FFF2-40B4-BE49-F238E27FC236}">
                <a16:creationId xmlns:a16="http://schemas.microsoft.com/office/drawing/2014/main" id="{02FA5FA7-4B02-44FF-B8B7-0D30DAF6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755775"/>
            <a:ext cx="10842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>
            <a:extLst>
              <a:ext uri="{FF2B5EF4-FFF2-40B4-BE49-F238E27FC236}">
                <a16:creationId xmlns:a16="http://schemas.microsoft.com/office/drawing/2014/main" id="{DEF38736-B93E-4C96-82CE-32BAE4C4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6577013"/>
            <a:ext cx="2855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SN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4" tooltip="Go to La Revue de Médecine Interne on ScienceDirect"/>
              </a:rPr>
              <a:t>Revue Méd Int 2023 ;44(2</a:t>
            </a:r>
            <a:r>
              <a:rPr lang="en-US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4" tooltip="Go to La Revue de Médecine Interne on ScienceDirect"/>
              </a:rPr>
              <a:t>):</a:t>
            </a:r>
            <a:r>
              <a:rPr lang="fr-SN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4" tooltip="Go to La Revue de Médecine Interne on ScienceDirect"/>
              </a:rPr>
              <a:t>A336-A337</a:t>
            </a:r>
            <a:r>
              <a:rPr lang="en-US" altLang="en-US" sz="110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4" tooltip="Go to La Revue de Médecine Interne on ScienceDirect"/>
              </a:rPr>
              <a:t> </a:t>
            </a:r>
            <a:endParaRPr lang="en-US" altLang="en-US" sz="11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9" name="Espace réservé du numéro de diapositive 2">
            <a:extLst>
              <a:ext uri="{FF2B5EF4-FFF2-40B4-BE49-F238E27FC236}">
                <a16:creationId xmlns:a16="http://schemas.microsoft.com/office/drawing/2014/main" id="{2D628C94-D4C8-4DAD-A727-B8D1FB548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8D92EC-D45A-4940-994B-07D97C2C0258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98DE5-F4F9-418C-825E-7B47F5C8C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49888"/>
            <a:ext cx="10621963" cy="879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SN" altLang="en-US" sz="1800">
                <a:latin typeface="Comic Sans MS" panose="030F0702030302020204" pitchFamily="66" charset="0"/>
              </a:rPr>
              <a:t>La durée de la maladie lupique, indépendamment de l’âge, augmente le risque d’infection HPV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SN" altLang="en-US" sz="1800">
                <a:latin typeface="Comic Sans MS" panose="030F0702030302020204" pitchFamily="66" charset="0"/>
              </a:rPr>
              <a:t>		OR 16,1 [1,7–156], </a:t>
            </a:r>
            <a:r>
              <a:rPr lang="fr-SN" altLang="en-US" sz="1800" i="1">
                <a:latin typeface="Comic Sans MS" panose="030F0702030302020204" pitchFamily="66" charset="0"/>
              </a:rPr>
              <a:t>p</a:t>
            </a:r>
            <a:r>
              <a:rPr lang="fr-SN" altLang="en-US" sz="1800">
                <a:latin typeface="Comic Sans MS" panose="030F0702030302020204" pitchFamily="66" charset="0"/>
              </a:rPr>
              <a:t> = 0,017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>
            <a:extLst>
              <a:ext uri="{FF2B5EF4-FFF2-40B4-BE49-F238E27FC236}">
                <a16:creationId xmlns:a16="http://schemas.microsoft.com/office/drawing/2014/main" id="{0D05863F-062C-4884-B996-8E309D95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"/>
            <a:ext cx="10515600" cy="809625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			</a:t>
            </a:r>
            <a:r>
              <a:rPr lang="fr-FR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HPV-lupus systémique</a:t>
            </a:r>
            <a:endParaRPr lang="en-US" altLang="en-US" sz="40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04998E2-F245-4460-AC07-379D51A67D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613" y="1071563"/>
          <a:ext cx="11231562" cy="522446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4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522">
                <a:tc rowSpan="2"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Série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Prévalence HPV (%)</a:t>
                      </a:r>
                      <a:endParaRPr lang="en-US" sz="20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5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Population Lupique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Population témoin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522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omic Sans MS" panose="030F0702030302020204" pitchFamily="66" charset="0"/>
                        </a:rPr>
                        <a:t>Chine,Tam</a:t>
                      </a:r>
                      <a:r>
                        <a:rPr lang="fr-FR" sz="2000" dirty="0">
                          <a:latin typeface="Comic Sans MS" panose="030F0702030302020204" pitchFamily="66" charset="0"/>
                        </a:rPr>
                        <a:t>, 2004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 11,8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Comic Sans MS" panose="030F0702030302020204" pitchFamily="66" charset="0"/>
                        </a:rPr>
                        <a:t>7,3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18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Corée, Lee, 2010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HPV-</a:t>
                      </a:r>
                      <a:r>
                        <a:rPr lang="fr-FR" sz="2000" dirty="0" err="1">
                          <a:latin typeface="Comic Sans MS" panose="030F0702030302020204" pitchFamily="66" charset="0"/>
                        </a:rPr>
                        <a:t>hr</a:t>
                      </a:r>
                      <a:r>
                        <a:rPr lang="fr-FR" sz="2000" dirty="0">
                          <a:latin typeface="Comic Sans MS" panose="030F0702030302020204" pitchFamily="66" charset="0"/>
                        </a:rPr>
                        <a:t>: 24,6</a:t>
                      </a:r>
                      <a:r>
                        <a:rPr lang="fr-FR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Comic Sans MS" panose="030F0702030302020204" pitchFamily="66" charset="0"/>
                        </a:rPr>
                        <a:t>HPV-</a:t>
                      </a:r>
                      <a:r>
                        <a:rPr lang="fr-FR" sz="2000" dirty="0" err="1">
                          <a:latin typeface="Comic Sans MS" panose="030F0702030302020204" pitchFamily="66" charset="0"/>
                        </a:rPr>
                        <a:t>hr</a:t>
                      </a:r>
                      <a:r>
                        <a:rPr lang="fr-FR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2000" dirty="0">
                          <a:latin typeface="Comic Sans MS" panose="030F0702030302020204" pitchFamily="66" charset="0"/>
                        </a:rPr>
                        <a:t>7,9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522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Brésil, </a:t>
                      </a:r>
                      <a:r>
                        <a:rPr lang="fr-FR" sz="2000" dirty="0" err="1">
                          <a:latin typeface="Comic Sans MS" panose="030F0702030302020204" pitchFamily="66" charset="0"/>
                        </a:rPr>
                        <a:t>Lyrio</a:t>
                      </a:r>
                      <a:r>
                        <a:rPr lang="fr-FR" sz="2000" dirty="0">
                          <a:latin typeface="Comic Sans MS" panose="030F0702030302020204" pitchFamily="66" charset="0"/>
                        </a:rPr>
                        <a:t>, 2013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80,7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 35,7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18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Mexique,</a:t>
                      </a:r>
                      <a:r>
                        <a:rPr lang="fr-FR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2000" dirty="0">
                          <a:latin typeface="Comic Sans MS" panose="030F0702030302020204" pitchFamily="66" charset="0"/>
                        </a:rPr>
                        <a:t>Mendoza-Pinto, 2013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Tout HPV           29</a:t>
                      </a:r>
                    </a:p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HPV-</a:t>
                      </a:r>
                      <a:r>
                        <a:rPr lang="fr-FR" sz="2000" dirty="0" err="1">
                          <a:latin typeface="Comic Sans MS" panose="030F0702030302020204" pitchFamily="66" charset="0"/>
                        </a:rPr>
                        <a:t>hr</a:t>
                      </a:r>
                      <a:r>
                        <a:rPr lang="fr-FR" sz="2000" dirty="0">
                          <a:latin typeface="Comic Sans MS" panose="030F0702030302020204" pitchFamily="66" charset="0"/>
                        </a:rPr>
                        <a:t>               7,2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omic Sans MS" panose="030F0702030302020204" pitchFamily="66" charset="0"/>
                        </a:rPr>
                        <a:t>-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34" marR="91434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296" name="Espace réservé du numéro de diapositive 2">
            <a:extLst>
              <a:ext uri="{FF2B5EF4-FFF2-40B4-BE49-F238E27FC236}">
                <a16:creationId xmlns:a16="http://schemas.microsoft.com/office/drawing/2014/main" id="{31F3E4F3-B492-4F3A-AF9A-26DFAFDFD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B1FBF4-76A1-4511-91EF-68E2F367DF1B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54297" name="Rectangle 1">
            <a:extLst>
              <a:ext uri="{FF2B5EF4-FFF2-40B4-BE49-F238E27FC236}">
                <a16:creationId xmlns:a16="http://schemas.microsoft.com/office/drawing/2014/main" id="{5763CCC6-0D42-49BA-B165-9E4ED47E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6296025"/>
            <a:ext cx="1073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E.David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Human papillomavirus and systemic lupus erythematosus https://www.sciencedirect.com/science/article/pii/S0248866320308626 Manuscript_1ebdc6924aa671af47b81dcf50862ae7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>
            <a:extLst>
              <a:ext uri="{FF2B5EF4-FFF2-40B4-BE49-F238E27FC236}">
                <a16:creationId xmlns:a16="http://schemas.microsoft.com/office/drawing/2014/main" id="{06E638CA-FA27-46B0-9077-2D678CFD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"/>
            <a:ext cx="10515600" cy="809625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			</a:t>
            </a:r>
            <a:r>
              <a:rPr lang="fr-FR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HPV-lupus systémique</a:t>
            </a:r>
            <a:endParaRPr lang="en-US" altLang="en-US" sz="40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AA9CE4E-4654-4195-93C4-285D810CAC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613" y="939800"/>
          <a:ext cx="11414125" cy="57086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0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711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Série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mic Sans MS" panose="030F0702030302020204" pitchFamily="66" charset="0"/>
                        </a:rPr>
                        <a:t>Impact du </a:t>
                      </a:r>
                      <a:r>
                        <a:rPr lang="en-US" sz="1800" dirty="0" err="1">
                          <a:latin typeface="Comic Sans MS" panose="030F0702030302020204" pitchFamily="66" charset="0"/>
                        </a:rPr>
                        <a:t>traitement</a:t>
                      </a:r>
                      <a:r>
                        <a:rPr lang="en-US" sz="1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 err="1">
                          <a:latin typeface="Comic Sans MS" panose="030F0702030302020204" pitchFamily="66" charset="0"/>
                        </a:rPr>
                        <a:t>immunosuppresseur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8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Chine, Tam, 2004</a:t>
                      </a:r>
                      <a:endParaRPr lang="en-US" sz="1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Pas d'association entre utilisation IS et frottis normal/anormal/ou lésion intra-épithéliale </a:t>
                      </a:r>
                      <a:endParaRPr lang="en-US" sz="1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73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Etats-</a:t>
                      </a:r>
                      <a:r>
                        <a:rPr lang="fr-FR" sz="1800" dirty="0" err="1">
                          <a:latin typeface="Comic Sans MS" panose="030F0702030302020204" pitchFamily="66" charset="0"/>
                        </a:rPr>
                        <a:t>Unisernatsky</a:t>
                      </a:r>
                      <a:r>
                        <a:rPr lang="fr-FR" sz="1800" dirty="0">
                          <a:latin typeface="Comic Sans MS" panose="030F0702030302020204" pitchFamily="66" charset="0"/>
                        </a:rPr>
                        <a:t>, 2004, </a:t>
                      </a:r>
                      <a:endParaRPr lang="en-US" sz="1800" b="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Augmentation du risque de frottis anormal après exposition aux IS* (OR 1,6, IC 95% 1-2,7) après ajustement. </a:t>
                      </a:r>
                    </a:p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Pas de différence spécifique pour chaque traitement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8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Brésil, </a:t>
                      </a:r>
                      <a:r>
                        <a:rPr lang="fr-FR" sz="1800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Lyrio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, 2013</a:t>
                      </a:r>
                      <a:endParaRPr lang="en-US" sz="1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Pas d'association entre l'utilisation d'IS et la présence de frottis anormal (p=0,20) </a:t>
                      </a:r>
                      <a:endParaRPr lang="en-US" sz="1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502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Mexique,</a:t>
                      </a:r>
                      <a:r>
                        <a:rPr lang="fr-FR" sz="18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800" dirty="0">
                          <a:latin typeface="Comic Sans MS" panose="030F0702030302020204" pitchFamily="66" charset="0"/>
                        </a:rPr>
                        <a:t>Mendoza-Pinto, 2013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En analyse de régression logistique, seule la dose cumulée de CTC ressortait comme facteur significativement associée à une infection cervicale à HPV (OR 1,03 IC95% 1,01-1,11)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73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Etats-Unis, </a:t>
                      </a:r>
                      <a:r>
                        <a:rPr lang="fr-FR" sz="1800" dirty="0" err="1">
                          <a:latin typeface="Comic Sans MS" panose="030F0702030302020204" pitchFamily="66" charset="0"/>
                        </a:rPr>
                        <a:t>Feldman</a:t>
                      </a:r>
                      <a:r>
                        <a:rPr lang="fr-FR" sz="1800" dirty="0">
                          <a:latin typeface="Comic Sans MS" panose="030F0702030302020204" pitchFamily="66" charset="0"/>
                        </a:rPr>
                        <a:t>, 2017., cohorte</a:t>
                      </a:r>
                      <a:endParaRPr lang="en-US" sz="9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Plus de lésions de haut grade/cancer du col chez les patients exposés aux IS versus HCQ mais non significatif : en analyse globale, HR 1,40 (IC95% 0,92–2,12). 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344" name="Espace réservé du numéro de diapositive 2">
            <a:extLst>
              <a:ext uri="{FF2B5EF4-FFF2-40B4-BE49-F238E27FC236}">
                <a16:creationId xmlns:a16="http://schemas.microsoft.com/office/drawing/2014/main" id="{5BB0EDE6-265E-43F8-9368-D088156D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7F4AF6-7BAF-4C40-8C63-1E31B0DD5BB1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>
            <a:extLst>
              <a:ext uri="{FF2B5EF4-FFF2-40B4-BE49-F238E27FC236}">
                <a16:creationId xmlns:a16="http://schemas.microsoft.com/office/drawing/2014/main" id="{C853750E-3662-4785-A6DA-36FFD893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88"/>
          </a:xfrm>
        </p:spPr>
        <p:txBody>
          <a:bodyPr/>
          <a:lstStyle/>
          <a:p>
            <a:pPr algn="ctr" eaLnBrk="1" hangingPunct="1"/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HPV-lupus systémique</a:t>
            </a:r>
            <a:endParaRPr lang="en-US" altLang="en-US"/>
          </a:p>
        </p:txBody>
      </p:sp>
      <p:sp>
        <p:nvSpPr>
          <p:cNvPr id="58370" name="Espace réservé du contenu 2">
            <a:extLst>
              <a:ext uri="{FF2B5EF4-FFF2-40B4-BE49-F238E27FC236}">
                <a16:creationId xmlns:a16="http://schemas.microsoft.com/office/drawing/2014/main" id="{8ADDAB52-63C5-433B-A590-4D38E884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213"/>
            <a:ext cx="10515600" cy="52911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FR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Cancer du col utérin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Augmentation de l’incidence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Dey et al. N= 595               </a:t>
            </a:r>
            <a:r>
              <a:rPr lang="en-US" altLang="en-US" sz="900" i="1">
                <a:latin typeface="Comic Sans MS" panose="030F0702030302020204" pitchFamily="66" charset="0"/>
              </a:rPr>
              <a:t>Lupus</a:t>
            </a:r>
            <a:r>
              <a:rPr lang="en-US" altLang="en-US" sz="900">
                <a:latin typeface="Comic Sans MS" panose="030F0702030302020204" pitchFamily="66" charset="0"/>
              </a:rPr>
              <a:t> 2013 ; 22 : 919–27 </a:t>
            </a:r>
            <a:endParaRPr lang="fr-FR" altLang="en-US" sz="90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	ratio standardisé d’incidence à 4,0 (IC 95% 3,50–4,50)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         Share et la N=395              </a:t>
            </a:r>
            <a:r>
              <a:rPr lang="pt-BR" altLang="en-US" sz="900">
                <a:latin typeface="Comic Sans MS" panose="030F0702030302020204" pitchFamily="66" charset="0"/>
              </a:rPr>
              <a:t>Rev Bras Ginecol E Obstet Rev Fed Bras Soc Ginecol E Obstet 2014 ; 36 : 367–71 </a:t>
            </a:r>
            <a:r>
              <a:rPr lang="fr-FR" altLang="en-US" sz="2400">
                <a:latin typeface="Comic Sans MS" panose="030F0702030302020204" pitchFamily="66" charset="0"/>
              </a:rPr>
              <a:t> 			augmentation/ population générale</a:t>
            </a: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p&lt; 0,0001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		</a:t>
            </a:r>
            <a:r>
              <a:rPr lang="fr-FR" altLang="en-US" sz="2400">
                <a:latin typeface="Comic Sans MS" panose="030F0702030302020204" pitchFamily="66" charset="0"/>
              </a:rPr>
              <a:t>Association avec durée maladie</a:t>
            </a: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p=0,006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58371" name="Espace réservé du numéro de diapositive 2">
            <a:extLst>
              <a:ext uri="{FF2B5EF4-FFF2-40B4-BE49-F238E27FC236}">
                <a16:creationId xmlns:a16="http://schemas.microsoft.com/office/drawing/2014/main" id="{1C6B35E7-774E-480F-9569-B24127262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6FE51B-CD89-4C3E-BDAE-7B7F69FDA480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6B5D9-08A7-48F1-A269-A4FD625A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HPV-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syndrome de Sjögren</a:t>
            </a:r>
            <a:br>
              <a:rPr lang="en-US" b="1" dirty="0"/>
            </a:br>
            <a:endParaRPr lang="en-US" dirty="0"/>
          </a:p>
        </p:txBody>
      </p:sp>
      <p:pic>
        <p:nvPicPr>
          <p:cNvPr id="59394" name="Espace réservé du contenu 4">
            <a:extLst>
              <a:ext uri="{FF2B5EF4-FFF2-40B4-BE49-F238E27FC236}">
                <a16:creationId xmlns:a16="http://schemas.microsoft.com/office/drawing/2014/main" id="{D87B6477-6DBF-4353-B393-A0343CBCA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3725863"/>
            <a:ext cx="8502650" cy="1093787"/>
          </a:xfrm>
        </p:spPr>
      </p:pic>
      <p:pic>
        <p:nvPicPr>
          <p:cNvPr id="59395" name="Image 3">
            <a:extLst>
              <a:ext uri="{FF2B5EF4-FFF2-40B4-BE49-F238E27FC236}">
                <a16:creationId xmlns:a16="http://schemas.microsoft.com/office/drawing/2014/main" id="{AD95E5AE-A05D-45B1-85D9-FE40201C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954088"/>
            <a:ext cx="6934200" cy="2771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Image 5">
            <a:extLst>
              <a:ext uri="{FF2B5EF4-FFF2-40B4-BE49-F238E27FC236}">
                <a16:creationId xmlns:a16="http://schemas.microsoft.com/office/drawing/2014/main" id="{C3F7D352-092E-45A5-8847-7C69B3ED8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5186363"/>
            <a:ext cx="945991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Espace réservé du numéro de diapositive 3">
            <a:extLst>
              <a:ext uri="{FF2B5EF4-FFF2-40B4-BE49-F238E27FC236}">
                <a16:creationId xmlns:a16="http://schemas.microsoft.com/office/drawing/2014/main" id="{FB723930-8F23-4BD6-816E-489F7D5D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DD01D5-8A7A-4847-A0AB-01D7E45248A5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>
            <a:extLst>
              <a:ext uri="{FF2B5EF4-FFF2-40B4-BE49-F238E27FC236}">
                <a16:creationId xmlns:a16="http://schemas.microsoft.com/office/drawing/2014/main" id="{43FC126C-5A9A-46C4-91C0-C3F5C18E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044575"/>
          </a:xfrm>
        </p:spPr>
        <p:txBody>
          <a:bodyPr/>
          <a:lstStyle/>
          <a:p>
            <a:pPr algn="ctr" eaLnBrk="1" hangingPunct="1"/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HPV-Polyarthite rhumatoïde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18" name="Espace réservé du contenu 2">
            <a:extLst>
              <a:ext uri="{FF2B5EF4-FFF2-40B4-BE49-F238E27FC236}">
                <a16:creationId xmlns:a16="http://schemas.microsoft.com/office/drawing/2014/main" id="{1145CB9F-B04E-448E-B33D-7EF3A70B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1201738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Prévalence HPV identique entre patients-PR et population générale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19" name="Image 4">
            <a:extLst>
              <a:ext uri="{FF2B5EF4-FFF2-40B4-BE49-F238E27FC236}">
                <a16:creationId xmlns:a16="http://schemas.microsoft.com/office/drawing/2014/main" id="{305242F8-C74F-472A-9E60-D6F400DB4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2513"/>
            <a:ext cx="114300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Espace réservé du numéro de diapositive 2">
            <a:extLst>
              <a:ext uri="{FF2B5EF4-FFF2-40B4-BE49-F238E27FC236}">
                <a16:creationId xmlns:a16="http://schemas.microsoft.com/office/drawing/2014/main" id="{FE8153BB-04EF-478B-BF08-454A120FF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E49AB8-086F-4D29-8AA9-15B70B1AFEB7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967BE-2B29-44C0-9321-564BBBCAAF6F}"/>
              </a:ext>
            </a:extLst>
          </p:cNvPr>
          <p:cNvSpPr/>
          <p:nvPr/>
        </p:nvSpPr>
        <p:spPr>
          <a:xfrm>
            <a:off x="2214563" y="6053138"/>
            <a:ext cx="739775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Gynecol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obstet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mex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2018;76(1):9-17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>
            <a:extLst>
              <a:ext uri="{FF2B5EF4-FFF2-40B4-BE49-F238E27FC236}">
                <a16:creationId xmlns:a16="http://schemas.microsoft.com/office/drawing/2014/main" id="{D0A474FE-FC83-4ED5-815B-4832F882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058862"/>
          </a:xfrm>
        </p:spPr>
        <p:txBody>
          <a:bodyPr/>
          <a:lstStyle/>
          <a:p>
            <a:pPr eaLnBrk="1" hangingPunct="1"/>
            <a:r>
              <a:rPr lang="fr-FR" altLang="en-US"/>
              <a:t>			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0" name="Espace réservé du numéro de diapositive 6">
            <a:extLst>
              <a:ext uri="{FF2B5EF4-FFF2-40B4-BE49-F238E27FC236}">
                <a16:creationId xmlns:a16="http://schemas.microsoft.com/office/drawing/2014/main" id="{B6BC4A9E-FBA7-4B01-829D-CD6E41C82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3A9356-22EA-4411-9A69-1138D8F643B8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B3FD7-F8F9-46AD-9BE6-E4BB042D8F61}"/>
              </a:ext>
            </a:extLst>
          </p:cNvPr>
          <p:cNvSpPr/>
          <p:nvPr/>
        </p:nvSpPr>
        <p:spPr>
          <a:xfrm>
            <a:off x="6538913" y="2617788"/>
            <a:ext cx="4489450" cy="1428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Maladies </a:t>
            </a:r>
            <a:r>
              <a:rPr lang="fr-FR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autoimmunes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EBD93-9307-4A6F-8BFF-9346293948E6}"/>
              </a:ext>
            </a:extLst>
          </p:cNvPr>
          <p:cNvSpPr/>
          <p:nvPr/>
        </p:nvSpPr>
        <p:spPr>
          <a:xfrm>
            <a:off x="695325" y="2649538"/>
            <a:ext cx="3544888" cy="1366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Infection virale </a:t>
            </a:r>
          </a:p>
          <a:p>
            <a:pPr algn="ctr">
              <a:defRPr/>
            </a:pP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…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Espace réservé du contenu 12">
            <a:extLst>
              <a:ext uri="{FF2B5EF4-FFF2-40B4-BE49-F238E27FC236}">
                <a16:creationId xmlns:a16="http://schemas.microsoft.com/office/drawing/2014/main" id="{5E35D5F6-8DA4-41CD-B399-51C4050F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8913"/>
            <a:ext cx="10515600" cy="435133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Flèche courbée vers le bas 2">
            <a:extLst>
              <a:ext uri="{FF2B5EF4-FFF2-40B4-BE49-F238E27FC236}">
                <a16:creationId xmlns:a16="http://schemas.microsoft.com/office/drawing/2014/main" id="{7F8754D5-5972-4B84-9918-2DF566BE74E5}"/>
              </a:ext>
            </a:extLst>
          </p:cNvPr>
          <p:cNvSpPr/>
          <p:nvPr/>
        </p:nvSpPr>
        <p:spPr>
          <a:xfrm>
            <a:off x="2617788" y="712788"/>
            <a:ext cx="5778500" cy="14478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èche courbée vers le bas 11">
            <a:extLst>
              <a:ext uri="{FF2B5EF4-FFF2-40B4-BE49-F238E27FC236}">
                <a16:creationId xmlns:a16="http://schemas.microsoft.com/office/drawing/2014/main" id="{033A4CBC-4EAB-4BFA-979E-EE45B5B468AD}"/>
              </a:ext>
            </a:extLst>
          </p:cNvPr>
          <p:cNvSpPr/>
          <p:nvPr/>
        </p:nvSpPr>
        <p:spPr>
          <a:xfrm rot="10800000">
            <a:off x="2466975" y="4503738"/>
            <a:ext cx="5705475" cy="1701800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6" name="Picture 10" descr="https://www.cshl.edu/wp-content/uploads/2021/05/HPV_virus.jpg">
            <a:extLst>
              <a:ext uri="{FF2B5EF4-FFF2-40B4-BE49-F238E27FC236}">
                <a16:creationId xmlns:a16="http://schemas.microsoft.com/office/drawing/2014/main" id="{87944E91-4180-4B24-B3FD-8E171567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652963"/>
            <a:ext cx="1790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https://www.cshl.edu/wp-content/uploads/2021/05/HPV_virus.jpg">
            <a:extLst>
              <a:ext uri="{FF2B5EF4-FFF2-40B4-BE49-F238E27FC236}">
                <a16:creationId xmlns:a16="http://schemas.microsoft.com/office/drawing/2014/main" id="{955748DA-44A8-4F77-96A6-7B43FE2A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012825"/>
            <a:ext cx="17907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>
            <a:extLst>
              <a:ext uri="{FF2B5EF4-FFF2-40B4-BE49-F238E27FC236}">
                <a16:creationId xmlns:a16="http://schemas.microsoft.com/office/drawing/2014/main" id="{AB163F56-34BA-46E4-9B5A-7AD9FAB0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26988"/>
            <a:ext cx="10515600" cy="984250"/>
          </a:xfrm>
        </p:spPr>
        <p:txBody>
          <a:bodyPr/>
          <a:lstStyle/>
          <a:p>
            <a:pPr algn="ctr" eaLnBrk="1" hangingPunct="1"/>
            <a:r>
              <a:rPr lang="fr-FR" alt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Sclérodermie systémique</a:t>
            </a:r>
            <a:br>
              <a:rPr lang="fr-FR" alt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alt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Classification</a:t>
            </a:r>
            <a:endParaRPr lang="en-US" altLang="en-US" sz="2800"/>
          </a:p>
        </p:txBody>
      </p:sp>
      <p:sp>
        <p:nvSpPr>
          <p:cNvPr id="61442" name="Espace réservé du numéro de diapositive 2">
            <a:extLst>
              <a:ext uri="{FF2B5EF4-FFF2-40B4-BE49-F238E27FC236}">
                <a16:creationId xmlns:a16="http://schemas.microsoft.com/office/drawing/2014/main" id="{EAE5EDB3-C5F2-44AB-B61D-59E099515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661BF-D324-4C86-BF8E-FC0C4ABAFDC2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61443" name="object 2">
            <a:extLst>
              <a:ext uri="{FF2B5EF4-FFF2-40B4-BE49-F238E27FC236}">
                <a16:creationId xmlns:a16="http://schemas.microsoft.com/office/drawing/2014/main" id="{612D3843-3D36-478E-AA67-FB3AFBAC345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" y="3270250"/>
            <a:ext cx="2036763" cy="2784475"/>
          </a:xfrm>
        </p:spPr>
      </p:pic>
      <p:pic>
        <p:nvPicPr>
          <p:cNvPr id="61444" name="object 3">
            <a:extLst>
              <a:ext uri="{FF2B5EF4-FFF2-40B4-BE49-F238E27FC236}">
                <a16:creationId xmlns:a16="http://schemas.microsoft.com/office/drawing/2014/main" id="{2DB56A1C-3799-45CB-BF8B-3B5C5E3F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460750"/>
            <a:ext cx="23717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BB1BF1-2511-48AE-9373-DCC1571EA43D}"/>
              </a:ext>
            </a:extLst>
          </p:cNvPr>
          <p:cNvSpPr/>
          <p:nvPr/>
        </p:nvSpPr>
        <p:spPr>
          <a:xfrm>
            <a:off x="8970963" y="4592638"/>
            <a:ext cx="275748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Sclérodermie sine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scleroderma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783B8-59F3-4432-A422-7B36185EF400}"/>
              </a:ext>
            </a:extLst>
          </p:cNvPr>
          <p:cNvSpPr/>
          <p:nvPr/>
        </p:nvSpPr>
        <p:spPr>
          <a:xfrm>
            <a:off x="123825" y="6311900"/>
            <a:ext cx="3273425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SS diffuse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329EFC-0587-4BCB-961B-3FE34E8C0588}"/>
              </a:ext>
            </a:extLst>
          </p:cNvPr>
          <p:cNvSpPr/>
          <p:nvPr/>
        </p:nvSpPr>
        <p:spPr>
          <a:xfrm>
            <a:off x="4252913" y="6356350"/>
            <a:ext cx="3408362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SS localisée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48" name="Image 6">
            <a:extLst>
              <a:ext uri="{FF2B5EF4-FFF2-40B4-BE49-F238E27FC236}">
                <a16:creationId xmlns:a16="http://schemas.microsoft.com/office/drawing/2014/main" id="{370B5352-05E8-40BE-ABD3-B84787D0F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073150"/>
            <a:ext cx="17716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Image 7">
            <a:extLst>
              <a:ext uri="{FF2B5EF4-FFF2-40B4-BE49-F238E27FC236}">
                <a16:creationId xmlns:a16="http://schemas.microsoft.com/office/drawing/2014/main" id="{DC959A89-97BF-4429-8B55-D575C260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0650"/>
            <a:ext cx="18573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Image 9">
            <a:extLst>
              <a:ext uri="{FF2B5EF4-FFF2-40B4-BE49-F238E27FC236}">
                <a16:creationId xmlns:a16="http://schemas.microsoft.com/office/drawing/2014/main" id="{D21738F8-F0EB-4094-B9C7-7B6A0077A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5" y="1011238"/>
            <a:ext cx="153511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BF6239-5E92-4165-A207-9AD4B24C1C93}"/>
              </a:ext>
            </a:extLst>
          </p:cNvPr>
          <p:cNvSpPr/>
          <p:nvPr/>
        </p:nvSpPr>
        <p:spPr>
          <a:xfrm>
            <a:off x="8335963" y="6116638"/>
            <a:ext cx="3767137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LeRoy EC, </a:t>
            </a:r>
            <a:r>
              <a:rPr lang="en-US" sz="1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Medsger</a:t>
            </a:r>
            <a:r>
              <a:rPr lang="en-US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 T. Criteria for the classification of early systemic sclerosis. J </a:t>
            </a:r>
            <a:r>
              <a:rPr lang="en-US" sz="1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Rheumatol</a:t>
            </a:r>
            <a:r>
              <a:rPr lang="en-US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. 2001; 28: 1573-6.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>
            <a:extLst>
              <a:ext uri="{FF2B5EF4-FFF2-40B4-BE49-F238E27FC236}">
                <a16:creationId xmlns:a16="http://schemas.microsoft.com/office/drawing/2014/main" id="{F68BD9F3-FE63-4035-8DD4-86D8C27A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044575"/>
          </a:xfrm>
        </p:spPr>
        <p:txBody>
          <a:bodyPr/>
          <a:lstStyle/>
          <a:p>
            <a:pPr algn="ctr" eaLnBrk="1" hangingPunct="1"/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HPV-Sclérodermie systémique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0" name="Espace réservé du contenu 5">
            <a:extLst>
              <a:ext uri="{FF2B5EF4-FFF2-40B4-BE49-F238E27FC236}">
                <a16:creationId xmlns:a16="http://schemas.microsoft.com/office/drawing/2014/main" id="{8618DE63-F25B-493A-901E-3E3737E4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513" y="1300163"/>
            <a:ext cx="7558087" cy="1595437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91" name="Image 6">
            <a:extLst>
              <a:ext uri="{FF2B5EF4-FFF2-40B4-BE49-F238E27FC236}">
                <a16:creationId xmlns:a16="http://schemas.microsoft.com/office/drawing/2014/main" id="{C1DBFFD5-8F66-4C64-92DF-0B2D9BDE1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097213"/>
            <a:ext cx="121221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Espace réservé du numéro de diapositive 2">
            <a:extLst>
              <a:ext uri="{FF2B5EF4-FFF2-40B4-BE49-F238E27FC236}">
                <a16:creationId xmlns:a16="http://schemas.microsoft.com/office/drawing/2014/main" id="{C18F149E-CCC9-4FAD-B333-F024D0050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0A7634-245C-4A76-A2EC-D96871CDB7A1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re 1">
            <a:extLst>
              <a:ext uri="{FF2B5EF4-FFF2-40B4-BE49-F238E27FC236}">
                <a16:creationId xmlns:a16="http://schemas.microsoft.com/office/drawing/2014/main" id="{B09F5A01-1317-4055-B316-A6C8FD7B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044575"/>
          </a:xfrm>
        </p:spPr>
        <p:txBody>
          <a:bodyPr/>
          <a:lstStyle/>
          <a:p>
            <a:pPr algn="ctr" eaLnBrk="1" hangingPunct="1"/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HPV-Sclérodermie systémique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538" name="Espace réservé du contenu 3">
            <a:extLst>
              <a:ext uri="{FF2B5EF4-FFF2-40B4-BE49-F238E27FC236}">
                <a16:creationId xmlns:a16="http://schemas.microsoft.com/office/drawing/2014/main" id="{75BAE281-DFAB-4BC8-8999-2D4901F6B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843088"/>
            <a:ext cx="9856787" cy="4857750"/>
          </a:xfrm>
        </p:spPr>
      </p:pic>
      <p:sp>
        <p:nvSpPr>
          <p:cNvPr id="65539" name="Espace réservé du numéro de diapositive 2">
            <a:extLst>
              <a:ext uri="{FF2B5EF4-FFF2-40B4-BE49-F238E27FC236}">
                <a16:creationId xmlns:a16="http://schemas.microsoft.com/office/drawing/2014/main" id="{FB630737-363A-4F9B-8267-2721E25E0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108A35-838F-464D-BC0A-61BB3D2521A1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0F412EA8-9AAA-4AEB-AB5D-81111FF765B6}"/>
              </a:ext>
            </a:extLst>
          </p:cNvPr>
          <p:cNvSpPr/>
          <p:nvPr/>
        </p:nvSpPr>
        <p:spPr>
          <a:xfrm>
            <a:off x="515938" y="928688"/>
            <a:ext cx="1030446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Forme systémique pourvoyeuse de cancer plus que la forme localisée </a:t>
            </a:r>
            <a:endParaRPr lang="en-US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EDD59BD5-353F-495F-AACB-89EE5E37A590}"/>
              </a:ext>
            </a:extLst>
          </p:cNvPr>
          <p:cNvSpPr/>
          <p:nvPr/>
        </p:nvSpPr>
        <p:spPr>
          <a:xfrm>
            <a:off x="650875" y="5154613"/>
            <a:ext cx="9721850" cy="2619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>
            <a:extLst>
              <a:ext uri="{FF2B5EF4-FFF2-40B4-BE49-F238E27FC236}">
                <a16:creationId xmlns:a16="http://schemas.microsoft.com/office/drawing/2014/main" id="{B49B0E2B-1D35-44D5-BC17-2A6853E0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57F46-D4C6-49AD-899B-AD2E6FB4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Quel est le retentissent de la vaccination/MAI ?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67587" name="Espace réservé du numéro de diapositive 3">
            <a:extLst>
              <a:ext uri="{FF2B5EF4-FFF2-40B4-BE49-F238E27FC236}">
                <a16:creationId xmlns:a16="http://schemas.microsoft.com/office/drawing/2014/main" id="{F0BD164C-4EE7-49EC-97ED-B9BEC5F3B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107C58-B570-404B-A3A5-BA187D068CAC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u numéro de diapositive 2">
            <a:extLst>
              <a:ext uri="{FF2B5EF4-FFF2-40B4-BE49-F238E27FC236}">
                <a16:creationId xmlns:a16="http://schemas.microsoft.com/office/drawing/2014/main" id="{070CA5B5-E315-41B0-8FE4-4CC3D48DF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36C113-D7EF-426F-9D27-53055B4D28CF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68610" name="Rectangle 8">
            <a:extLst>
              <a:ext uri="{FF2B5EF4-FFF2-40B4-BE49-F238E27FC236}">
                <a16:creationId xmlns:a16="http://schemas.microsoft.com/office/drawing/2014/main" id="{5190FD4C-9BAE-4770-AFA1-6887771D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6591300"/>
            <a:ext cx="7370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mic Sans MS" panose="030F0702030302020204" pitchFamily="66" charset="0"/>
              </a:rPr>
              <a:t>Ann Rheum Dis 2013;72:659–664. doi:10.1136/annrheumdis-2012-201393</a:t>
            </a:r>
          </a:p>
        </p:txBody>
      </p:sp>
      <p:sp>
        <p:nvSpPr>
          <p:cNvPr id="68611" name="Titre 1">
            <a:extLst>
              <a:ext uri="{FF2B5EF4-FFF2-40B4-BE49-F238E27FC236}">
                <a16:creationId xmlns:a16="http://schemas.microsoft.com/office/drawing/2014/main" id="{4F7598F2-737A-4345-909E-1F6001ABDBA1}"/>
              </a:ext>
            </a:extLst>
          </p:cNvPr>
          <p:cNvSpPr txBox="1">
            <a:spLocks/>
          </p:cNvSpPr>
          <p:nvPr/>
        </p:nvSpPr>
        <p:spPr bwMode="auto">
          <a:xfrm>
            <a:off x="838200" y="152400"/>
            <a:ext cx="10515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Vaccination anti HPV -Maladies autoimmunes</a:t>
            </a:r>
            <a:endParaRPr lang="en-US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8612" name="Image 7">
            <a:extLst>
              <a:ext uri="{FF2B5EF4-FFF2-40B4-BE49-F238E27FC236}">
                <a16:creationId xmlns:a16="http://schemas.microsoft.com/office/drawing/2014/main" id="{6828C56D-9C46-49D7-BFC1-F27BE87DA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08075"/>
            <a:ext cx="8750300" cy="1427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Image 9">
            <a:extLst>
              <a:ext uri="{FF2B5EF4-FFF2-40B4-BE49-F238E27FC236}">
                <a16:creationId xmlns:a16="http://schemas.microsoft.com/office/drawing/2014/main" id="{A74D09C7-8470-4BB3-8E7C-E8009604D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770188"/>
            <a:ext cx="550227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numéro de diapositive 2">
            <a:extLst>
              <a:ext uri="{FF2B5EF4-FFF2-40B4-BE49-F238E27FC236}">
                <a16:creationId xmlns:a16="http://schemas.microsoft.com/office/drawing/2014/main" id="{6FC55DA1-B8ED-4023-8311-60057C111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2EDD22-ADC5-483F-9557-19A3149A4CEC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70658" name="Espace réservé du contenu 4">
            <a:extLst>
              <a:ext uri="{FF2B5EF4-FFF2-40B4-BE49-F238E27FC236}">
                <a16:creationId xmlns:a16="http://schemas.microsoft.com/office/drawing/2014/main" id="{9F664638-2765-4259-8418-F3DD1DB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0659" name="Image 5">
            <a:extLst>
              <a:ext uri="{FF2B5EF4-FFF2-40B4-BE49-F238E27FC236}">
                <a16:creationId xmlns:a16="http://schemas.microsoft.com/office/drawing/2014/main" id="{B7B3EE14-4140-4F10-93B7-5E31FFA5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66850"/>
            <a:ext cx="107997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8">
            <a:extLst>
              <a:ext uri="{FF2B5EF4-FFF2-40B4-BE49-F238E27FC236}">
                <a16:creationId xmlns:a16="http://schemas.microsoft.com/office/drawing/2014/main" id="{B2E54087-230E-4DFC-B3E1-67D394A3C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6356350"/>
            <a:ext cx="737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Ann Rheum Dis 2013;72:659–664. doi:10.1136/annrheumdis-2012-201393</a:t>
            </a:r>
          </a:p>
        </p:txBody>
      </p:sp>
      <p:sp>
        <p:nvSpPr>
          <p:cNvPr id="70661" name="Titre 6">
            <a:extLst>
              <a:ext uri="{FF2B5EF4-FFF2-40B4-BE49-F238E27FC236}">
                <a16:creationId xmlns:a16="http://schemas.microsoft.com/office/drawing/2014/main" id="{736470B2-8E6E-4A56-810F-9DDC8724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0662" name="Titre 1">
            <a:extLst>
              <a:ext uri="{FF2B5EF4-FFF2-40B4-BE49-F238E27FC236}">
                <a16:creationId xmlns:a16="http://schemas.microsoft.com/office/drawing/2014/main" id="{074DC1C5-5547-4FA6-BFFE-1D9AEE9ABD67}"/>
              </a:ext>
            </a:extLst>
          </p:cNvPr>
          <p:cNvSpPr txBox="1">
            <a:spLocks/>
          </p:cNvSpPr>
          <p:nvPr/>
        </p:nvSpPr>
        <p:spPr bwMode="auto">
          <a:xfrm>
            <a:off x="838200" y="152400"/>
            <a:ext cx="10515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Vaccination anti HPV -Maladies autoimmunes</a:t>
            </a:r>
            <a:endParaRPr lang="en-US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numéro de diapositive 2">
            <a:extLst>
              <a:ext uri="{FF2B5EF4-FFF2-40B4-BE49-F238E27FC236}">
                <a16:creationId xmlns:a16="http://schemas.microsoft.com/office/drawing/2014/main" id="{C1D02454-1A1B-454E-A976-216B1CF1A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8FC056-ADF5-4F34-A52A-E6E92F47D673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72706" name="Espace réservé du contenu 3">
            <a:extLst>
              <a:ext uri="{FF2B5EF4-FFF2-40B4-BE49-F238E27FC236}">
                <a16:creationId xmlns:a16="http://schemas.microsoft.com/office/drawing/2014/main" id="{6F084466-3F76-4537-9E94-E731C755ED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1287463"/>
            <a:ext cx="10150475" cy="4808537"/>
          </a:xfrm>
        </p:spPr>
      </p:pic>
      <p:sp>
        <p:nvSpPr>
          <p:cNvPr id="72707" name="Rectangle 6">
            <a:extLst>
              <a:ext uri="{FF2B5EF4-FFF2-40B4-BE49-F238E27FC236}">
                <a16:creationId xmlns:a16="http://schemas.microsoft.com/office/drawing/2014/main" id="{7A4DE7C8-9B76-4698-A92F-16115D6C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6356350"/>
            <a:ext cx="7370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Ann Rheum Dis 2013;72:659–664. doi:10.1136/annrheumdis-2012-201393</a:t>
            </a:r>
          </a:p>
        </p:txBody>
      </p:sp>
      <p:sp>
        <p:nvSpPr>
          <p:cNvPr id="72708" name="Titre 1">
            <a:extLst>
              <a:ext uri="{FF2B5EF4-FFF2-40B4-BE49-F238E27FC236}">
                <a16:creationId xmlns:a16="http://schemas.microsoft.com/office/drawing/2014/main" id="{862AFB0D-CCA1-46E4-8D79-F50991B132B1}"/>
              </a:ext>
            </a:extLst>
          </p:cNvPr>
          <p:cNvSpPr txBox="1">
            <a:spLocks/>
          </p:cNvSpPr>
          <p:nvPr/>
        </p:nvSpPr>
        <p:spPr bwMode="auto">
          <a:xfrm>
            <a:off x="838200" y="152400"/>
            <a:ext cx="10515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Vaccination anti HPV -Maladies autoimmunes</a:t>
            </a:r>
            <a:endParaRPr lang="en-US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u numéro de diapositive 2">
            <a:extLst>
              <a:ext uri="{FF2B5EF4-FFF2-40B4-BE49-F238E27FC236}">
                <a16:creationId xmlns:a16="http://schemas.microsoft.com/office/drawing/2014/main" id="{30499E86-64FA-44EC-A148-DD0BEA971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E73ABA-B51A-4503-A589-6D5FDA7D676A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74754" name="Espace réservé du contenu 8">
            <a:extLst>
              <a:ext uri="{FF2B5EF4-FFF2-40B4-BE49-F238E27FC236}">
                <a16:creationId xmlns:a16="http://schemas.microsoft.com/office/drawing/2014/main" id="{B2720B2F-1EA4-42EA-9C2F-E40CC9E0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1357313"/>
            <a:ext cx="7473950" cy="2055812"/>
          </a:xfrm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5" name="Image 5">
            <a:extLst>
              <a:ext uri="{FF2B5EF4-FFF2-40B4-BE49-F238E27FC236}">
                <a16:creationId xmlns:a16="http://schemas.microsoft.com/office/drawing/2014/main" id="{EBB20E95-49D5-4EBF-AC6B-934C4DB8E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770313"/>
            <a:ext cx="9717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7">
            <a:extLst>
              <a:ext uri="{FF2B5EF4-FFF2-40B4-BE49-F238E27FC236}">
                <a16:creationId xmlns:a16="http://schemas.microsoft.com/office/drawing/2014/main" id="{9F0D2D2B-0A48-4F25-AB61-D83E9C839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6356350"/>
            <a:ext cx="737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Ann Rheum Dis 2013;72:659–664. doi:10.1136/annrheumdis-2012-201393</a:t>
            </a:r>
          </a:p>
        </p:txBody>
      </p:sp>
      <p:sp>
        <p:nvSpPr>
          <p:cNvPr id="74757" name="Titre 1">
            <a:extLst>
              <a:ext uri="{FF2B5EF4-FFF2-40B4-BE49-F238E27FC236}">
                <a16:creationId xmlns:a16="http://schemas.microsoft.com/office/drawing/2014/main" id="{BCB5EA83-C2E7-4AE7-A848-CEC02A7EF05D}"/>
              </a:ext>
            </a:extLst>
          </p:cNvPr>
          <p:cNvSpPr txBox="1">
            <a:spLocks/>
          </p:cNvSpPr>
          <p:nvPr/>
        </p:nvSpPr>
        <p:spPr bwMode="auto">
          <a:xfrm>
            <a:off x="838200" y="152400"/>
            <a:ext cx="10515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Vaccination anti HPV -Maladies autoimmunes</a:t>
            </a:r>
            <a:endParaRPr lang="en-US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>
            <a:extLst>
              <a:ext uri="{FF2B5EF4-FFF2-40B4-BE49-F238E27FC236}">
                <a16:creationId xmlns:a16="http://schemas.microsoft.com/office/drawing/2014/main" id="{C3DF94F7-A13E-4BE5-BF3A-B7D40A77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79513"/>
          </a:xfrm>
        </p:spPr>
        <p:txBody>
          <a:bodyPr/>
          <a:lstStyle/>
          <a:p>
            <a:pPr algn="ctr" eaLnBrk="1" hangingPunct="1"/>
            <a:r>
              <a:rPr lang="fr-FR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Vaccination anti HPV -Maladies autoimmunes</a:t>
            </a:r>
            <a:endParaRPr lang="en-US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2" name="Espace réservé du numéro de diapositive 2">
            <a:extLst>
              <a:ext uri="{FF2B5EF4-FFF2-40B4-BE49-F238E27FC236}">
                <a16:creationId xmlns:a16="http://schemas.microsoft.com/office/drawing/2014/main" id="{0B17C291-3919-472A-A89B-CF42F189A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679E5A-7715-4C98-BEE3-2D3909202614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76803" name="Image 5">
            <a:extLst>
              <a:ext uri="{FF2B5EF4-FFF2-40B4-BE49-F238E27FC236}">
                <a16:creationId xmlns:a16="http://schemas.microsoft.com/office/drawing/2014/main" id="{E9178301-4817-4F21-9610-A6F46271C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147888"/>
            <a:ext cx="110331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6">
            <a:extLst>
              <a:ext uri="{FF2B5EF4-FFF2-40B4-BE49-F238E27FC236}">
                <a16:creationId xmlns:a16="http://schemas.microsoft.com/office/drawing/2014/main" id="{B3277D76-1D74-4E1D-8EE0-437BAB37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6356350"/>
            <a:ext cx="737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Ann Rheum Dis 2013;72:659–664. doi:10.1136/annrheumdis-2012-201393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96EDD835-1F11-4CBA-AE52-B42F5FC82F86}"/>
              </a:ext>
            </a:extLst>
          </p:cNvPr>
          <p:cNvSpPr/>
          <p:nvPr/>
        </p:nvSpPr>
        <p:spPr>
          <a:xfrm>
            <a:off x="476250" y="1274763"/>
            <a:ext cx="9505950" cy="668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La vaccination n’induit pas de poussées lupiques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6C1442A4-0B85-4D02-8A9C-2058224F54FB}"/>
              </a:ext>
            </a:extLst>
          </p:cNvPr>
          <p:cNvSpPr/>
          <p:nvPr/>
        </p:nvSpPr>
        <p:spPr>
          <a:xfrm>
            <a:off x="692150" y="4267200"/>
            <a:ext cx="10017125" cy="290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>
            <a:extLst>
              <a:ext uri="{FF2B5EF4-FFF2-40B4-BE49-F238E27FC236}">
                <a16:creationId xmlns:a16="http://schemas.microsoft.com/office/drawing/2014/main" id="{D63174B1-7B8F-4DD6-9174-BC39FFA2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950913"/>
          </a:xfrm>
        </p:spPr>
        <p:txBody>
          <a:bodyPr/>
          <a:lstStyle/>
          <a:p>
            <a:pPr algn="ctr"/>
            <a:r>
              <a:rPr lang="fr-FR" altLang="en-US" b="1">
                <a:latin typeface="Comic Sans MS" panose="030F0702030302020204" pitchFamily="66" charset="0"/>
              </a:rPr>
              <a:t>CONCLUSION</a:t>
            </a: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78850" name="Espace réservé du contenu 2">
            <a:extLst>
              <a:ext uri="{FF2B5EF4-FFF2-40B4-BE49-F238E27FC236}">
                <a16:creationId xmlns:a16="http://schemas.microsoft.com/office/drawing/2014/main" id="{9EB329BF-334D-41BF-AB79-F6066646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163"/>
            <a:ext cx="10515600" cy="543083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Le papillomavirus serait un facteur inducteur de lupus, véritable terrain de coinfection HPV-hr, de survenue de dysplasies et de cancers du col.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La vaccination anti-HPV n’induirait pas de MAI.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La réponse sérologique post vaccinale est bonne et n’induit pas de poussées chez le patient lupique. Cependant l’association corticothérapie-MMF serait un facteur limitant le taux de séroconversion.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78851" name="Espace réservé du numéro de diapositive 3">
            <a:extLst>
              <a:ext uri="{FF2B5EF4-FFF2-40B4-BE49-F238E27FC236}">
                <a16:creationId xmlns:a16="http://schemas.microsoft.com/office/drawing/2014/main" id="{D9B93F96-0C15-408F-B4E6-F35654D26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7C5FB9-801B-4325-A869-001FF6407255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>
            <a:extLst>
              <a:ext uri="{FF2B5EF4-FFF2-40B4-BE49-F238E27FC236}">
                <a16:creationId xmlns:a16="http://schemas.microsoft.com/office/drawing/2014/main" id="{6CE0FA2A-F349-458A-A737-C5C74C56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6C64C-ADC0-403F-A017-A4EF6BBB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3" y="1363663"/>
            <a:ext cx="10883900" cy="43513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b="1" dirty="0">
                <a:latin typeface="Comic Sans MS" panose="030F0702030302020204" pitchFamily="66" charset="0"/>
              </a:rPr>
              <a:t>	Quel est l’impact du HPV dans la survenue de MAI?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b="1" dirty="0">
                <a:latin typeface="Comic Sans MS" panose="030F0702030302020204" pitchFamily="66" charset="0"/>
              </a:rPr>
              <a:t>	La vaccination anti-HPV est –elle inductrice de MAI?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b="1" dirty="0">
                <a:latin typeface="Comic Sans MS" panose="030F0702030302020204" pitchFamily="66" charset="0"/>
              </a:rPr>
              <a:t>	Le HPV présente t-il des particularités au cours des MAI?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400" b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b="1" dirty="0">
                <a:latin typeface="Comic Sans MS" panose="030F0702030302020204" pitchFamily="66" charset="0"/>
              </a:rPr>
              <a:t>	Quel est le retentissent de la vaccination anti-HPV/MAI ?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4F6C0C48-22E0-4566-A9DE-FCE478F02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D0C7E4-4B2A-412E-9F78-D39180AF9A4D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re 1">
            <a:extLst>
              <a:ext uri="{FF2B5EF4-FFF2-40B4-BE49-F238E27FC236}">
                <a16:creationId xmlns:a16="http://schemas.microsoft.com/office/drawing/2014/main" id="{CA149D27-9C17-4AFD-84A6-40D4F158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9874" name="Espace réservé du contenu 2">
            <a:extLst>
              <a:ext uri="{FF2B5EF4-FFF2-40B4-BE49-F238E27FC236}">
                <a16:creationId xmlns:a16="http://schemas.microsoft.com/office/drawing/2014/main" id="{F27337F6-576B-458B-806A-2CF27535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fr-FR" sz="3600" b="1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3600" b="1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3600" b="1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3600" b="1">
                <a:latin typeface="Comic Sans MS" panose="030F0702030302020204" pitchFamily="66" charset="0"/>
              </a:rPr>
              <a:t>MERCI</a:t>
            </a:r>
            <a:endParaRPr lang="en-US" altLang="fr-FR" sz="3600" b="1">
              <a:latin typeface="Comic Sans MS" panose="030F0702030302020204" pitchFamily="66" charset="0"/>
            </a:endParaRPr>
          </a:p>
        </p:txBody>
      </p:sp>
      <p:sp>
        <p:nvSpPr>
          <p:cNvPr id="79875" name="Espace réservé du numéro de diapositive 3">
            <a:extLst>
              <a:ext uri="{FF2B5EF4-FFF2-40B4-BE49-F238E27FC236}">
                <a16:creationId xmlns:a16="http://schemas.microsoft.com/office/drawing/2014/main" id="{4D8463A9-54F0-4A78-8F4F-94D2236BF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EB23A0-E07C-4D8C-A638-4C59D55B30CA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>
            <a:extLst>
              <a:ext uri="{FF2B5EF4-FFF2-40B4-BE49-F238E27FC236}">
                <a16:creationId xmlns:a16="http://schemas.microsoft.com/office/drawing/2014/main" id="{F807548D-50FB-4DA6-9556-99FE93E06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9300" y="3922713"/>
            <a:ext cx="11404600" cy="493553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sp>
        <p:nvSpPr>
          <p:cNvPr id="19458" name="Espace réservé du numéro de diapositive 2">
            <a:extLst>
              <a:ext uri="{FF2B5EF4-FFF2-40B4-BE49-F238E27FC236}">
                <a16:creationId xmlns:a16="http://schemas.microsoft.com/office/drawing/2014/main" id="{F036EC80-A501-4175-B6EB-B82BF2EB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BD20363-D231-4892-BE94-2CBD78267532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9459" name="Espace réservé du contenu 3">
            <a:extLst>
              <a:ext uri="{FF2B5EF4-FFF2-40B4-BE49-F238E27FC236}">
                <a16:creationId xmlns:a16="http://schemas.microsoft.com/office/drawing/2014/main" id="{E38043AE-2998-4561-AF8F-407CAA43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36663"/>
            <a:ext cx="352742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F:\machine 1\ICONOGRAPHIE\ICONOS\icono téléphoce J1\20160220_135449.jpg">
            <a:extLst>
              <a:ext uri="{FF2B5EF4-FFF2-40B4-BE49-F238E27FC236}">
                <a16:creationId xmlns:a16="http://schemas.microsoft.com/office/drawing/2014/main" id="{4C5AA1CF-83FD-41A3-AA56-700B832F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93675"/>
            <a:ext cx="3894138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9">
            <a:extLst>
              <a:ext uri="{FF2B5EF4-FFF2-40B4-BE49-F238E27FC236}">
                <a16:creationId xmlns:a16="http://schemas.microsoft.com/office/drawing/2014/main" id="{CDDB7BC6-6EA7-488C-8D9D-B04B4620C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687388"/>
            <a:ext cx="4522788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2438F05-6CB0-494C-84D0-D4A994C8840C}"/>
              </a:ext>
            </a:extLst>
          </p:cNvPr>
          <p:cNvSpPr/>
          <p:nvPr/>
        </p:nvSpPr>
        <p:spPr>
          <a:xfrm>
            <a:off x="8305800" y="2816225"/>
            <a:ext cx="1101725" cy="5524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EF455BC-259E-47BD-A853-A97B2674E5F4}"/>
              </a:ext>
            </a:extLst>
          </p:cNvPr>
          <p:cNvSpPr/>
          <p:nvPr/>
        </p:nvSpPr>
        <p:spPr>
          <a:xfrm>
            <a:off x="10140950" y="2835275"/>
            <a:ext cx="121285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1C7B6F5-49DA-499A-BA09-A96E01E369CD}"/>
              </a:ext>
            </a:extLst>
          </p:cNvPr>
          <p:cNvSpPr/>
          <p:nvPr/>
        </p:nvSpPr>
        <p:spPr>
          <a:xfrm>
            <a:off x="2843213" y="2538413"/>
            <a:ext cx="911225" cy="5540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C9FDE-AB0C-4C66-B1E2-3257E40AC51E}"/>
              </a:ext>
            </a:extLst>
          </p:cNvPr>
          <p:cNvSpPr/>
          <p:nvPr/>
        </p:nvSpPr>
        <p:spPr>
          <a:xfrm>
            <a:off x="2646363" y="6013450"/>
            <a:ext cx="6219825" cy="844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Maladie lupique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>
            <a:extLst>
              <a:ext uri="{FF2B5EF4-FFF2-40B4-BE49-F238E27FC236}">
                <a16:creationId xmlns:a16="http://schemas.microsoft.com/office/drawing/2014/main" id="{4034F783-A8BF-41ED-8C51-D6627A05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6" name="Espace réservé du contenu 2">
            <a:extLst>
              <a:ext uri="{FF2B5EF4-FFF2-40B4-BE49-F238E27FC236}">
                <a16:creationId xmlns:a16="http://schemas.microsoft.com/office/drawing/2014/main" id="{46A7683D-D6EC-4BC2-9617-EFA2D778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7850"/>
            <a:ext cx="10952162" cy="43513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Impact de l’infection HPV dans la survenue de Maladies autoimmunes</a:t>
            </a:r>
            <a:endParaRPr lang="en-US" altLang="en-US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Espace réservé du numéro de diapositive 2">
            <a:extLst>
              <a:ext uri="{FF2B5EF4-FFF2-40B4-BE49-F238E27FC236}">
                <a16:creationId xmlns:a16="http://schemas.microsoft.com/office/drawing/2014/main" id="{CD63D376-5CD7-4964-ABEB-6806BF9B5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CDCAB9-AAE7-4CE4-827E-E81870589EFD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2">
            <a:extLst>
              <a:ext uri="{FF2B5EF4-FFF2-40B4-BE49-F238E27FC236}">
                <a16:creationId xmlns:a16="http://schemas.microsoft.com/office/drawing/2014/main" id="{6ADBDDD1-DB30-4684-B14D-069B745A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414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22530" name="Image 4">
            <a:extLst>
              <a:ext uri="{FF2B5EF4-FFF2-40B4-BE49-F238E27FC236}">
                <a16:creationId xmlns:a16="http://schemas.microsoft.com/office/drawing/2014/main" id="{A35C3FDB-7B31-4951-8B7E-0FCBC7F4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93688"/>
            <a:ext cx="996791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 5">
            <a:extLst>
              <a:ext uri="{FF2B5EF4-FFF2-40B4-BE49-F238E27FC236}">
                <a16:creationId xmlns:a16="http://schemas.microsoft.com/office/drawing/2014/main" id="{E8F1A0DA-8A28-46F8-B07D-E2A44BD9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752850"/>
            <a:ext cx="10553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Espace réservé du numéro de diapositive 2">
            <a:extLst>
              <a:ext uri="{FF2B5EF4-FFF2-40B4-BE49-F238E27FC236}">
                <a16:creationId xmlns:a16="http://schemas.microsoft.com/office/drawing/2014/main" id="{5EAA39F8-501A-4D54-B992-4541DB24F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AA4AE2-A2DA-4220-A615-2602927EF50B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>
            <a:extLst>
              <a:ext uri="{FF2B5EF4-FFF2-40B4-BE49-F238E27FC236}">
                <a16:creationId xmlns:a16="http://schemas.microsoft.com/office/drawing/2014/main" id="{85DE621B-040A-4734-A4A7-889DBA6E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879475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			</a:t>
            </a:r>
            <a:r>
              <a:rPr lang="fr-FR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HPV et survenue de lupus</a:t>
            </a:r>
            <a:endParaRPr lang="en-US" altLang="en-US" sz="40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EEAB3C07-9197-4343-9591-633EF431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414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 b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24579" name="Image 3">
            <a:extLst>
              <a:ext uri="{FF2B5EF4-FFF2-40B4-BE49-F238E27FC236}">
                <a16:creationId xmlns:a16="http://schemas.microsoft.com/office/drawing/2014/main" id="{D440B462-3999-4B68-BBD4-FF4AC20B8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23938"/>
            <a:ext cx="7089775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Espace réservé du numéro de diapositive 2">
            <a:extLst>
              <a:ext uri="{FF2B5EF4-FFF2-40B4-BE49-F238E27FC236}">
                <a16:creationId xmlns:a16="http://schemas.microsoft.com/office/drawing/2014/main" id="{37004186-53B0-4C50-9E98-E9D07B555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36D16B-B2BD-4A4B-B07F-76E19DB6DB25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24581" name="Image 1">
            <a:extLst>
              <a:ext uri="{FF2B5EF4-FFF2-40B4-BE49-F238E27FC236}">
                <a16:creationId xmlns:a16="http://schemas.microsoft.com/office/drawing/2014/main" id="{AA72C0E2-51B9-4CD7-8A4B-1A101BDA1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426200"/>
            <a:ext cx="4543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>
            <a:extLst>
              <a:ext uri="{FF2B5EF4-FFF2-40B4-BE49-F238E27FC236}">
                <a16:creationId xmlns:a16="http://schemas.microsoft.com/office/drawing/2014/main" id="{A87EB172-A733-46D0-A7BD-CD66DB28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058862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			</a:t>
            </a:r>
            <a:r>
              <a:rPr lang="fr-FR" alt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HPV et survenue de lupus</a:t>
            </a:r>
            <a:endParaRPr lang="en-US" altLang="en-US" sz="40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2" name="Espace réservé du contenu 2">
            <a:extLst>
              <a:ext uri="{FF2B5EF4-FFF2-40B4-BE49-F238E27FC236}">
                <a16:creationId xmlns:a16="http://schemas.microsoft.com/office/drawing/2014/main" id="{2DA370E8-8185-49C9-A0DF-6BD4C379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41425"/>
            <a:ext cx="11404600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altLang="en-US" sz="240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en-US" sz="2400">
                <a:latin typeface="Comic Sans MS" panose="030F0702030302020204" pitchFamily="66" charset="0"/>
              </a:rPr>
              <a:t>	</a:t>
            </a:r>
            <a:endParaRPr lang="en-US" altLang="en-US" sz="1100">
              <a:latin typeface="Comic Sans MS" panose="030F0702030302020204" pitchFamily="66" charset="0"/>
            </a:endParaRPr>
          </a:p>
        </p:txBody>
      </p:sp>
      <p:pic>
        <p:nvPicPr>
          <p:cNvPr id="25603" name="Image 4">
            <a:extLst>
              <a:ext uri="{FF2B5EF4-FFF2-40B4-BE49-F238E27FC236}">
                <a16:creationId xmlns:a16="http://schemas.microsoft.com/office/drawing/2014/main" id="{5A7CA548-CE13-4CDC-86B8-B420D6E85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241425"/>
            <a:ext cx="84248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 6">
            <a:extLst>
              <a:ext uri="{FF2B5EF4-FFF2-40B4-BE49-F238E27FC236}">
                <a16:creationId xmlns:a16="http://schemas.microsoft.com/office/drawing/2014/main" id="{8A88197E-D703-44A1-A9F8-DDB5B9600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513"/>
            <a:ext cx="12192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Espace réservé du numéro de diapositive 2">
            <a:extLst>
              <a:ext uri="{FF2B5EF4-FFF2-40B4-BE49-F238E27FC236}">
                <a16:creationId xmlns:a16="http://schemas.microsoft.com/office/drawing/2014/main" id="{4A0F1CB2-F2B2-464B-B1E2-F713375BF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76AF3C-E1EA-4E65-A13A-958A01F265AB}" type="slidenum">
              <a:rPr lang="en-US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1EB78-AD73-420B-9EBB-351C43CBB9CC}"/>
              </a:ext>
            </a:extLst>
          </p:cNvPr>
          <p:cNvSpPr/>
          <p:nvPr/>
        </p:nvSpPr>
        <p:spPr>
          <a:xfrm>
            <a:off x="0" y="5292725"/>
            <a:ext cx="6151563" cy="665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1236</Words>
  <Application>Microsoft Office PowerPoint</Application>
  <PresentationFormat>Grand écran</PresentationFormat>
  <Paragraphs>256</Paragraphs>
  <Slides>40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Calibri</vt:lpstr>
      <vt:lpstr>Arial</vt:lpstr>
      <vt:lpstr>Calibri Light</vt:lpstr>
      <vt:lpstr>Comic Sans MS</vt:lpstr>
      <vt:lpstr>Times New Roman</vt:lpstr>
      <vt:lpstr>Thème Office</vt:lpstr>
      <vt:lpstr>Papillomavirus et maladies autoimmunes</vt:lpstr>
      <vt:lpstr>   </vt:lpstr>
      <vt:lpstr>   </vt:lpstr>
      <vt:lpstr>Présentation PowerPoint</vt:lpstr>
      <vt:lpstr>Présentation PowerPoint</vt:lpstr>
      <vt:lpstr>Présentation PowerPoint</vt:lpstr>
      <vt:lpstr>Présentation PowerPoint</vt:lpstr>
      <vt:lpstr>   HPV et survenue de lupus</vt:lpstr>
      <vt:lpstr>   HPV et survenue de lupus</vt:lpstr>
      <vt:lpstr>Présentation PowerPoint</vt:lpstr>
      <vt:lpstr>Présentation PowerPoint</vt:lpstr>
      <vt:lpstr>HPV-Sclérodermie systémique</vt:lpstr>
      <vt:lpstr>Présentation PowerPoint</vt:lpstr>
      <vt:lpstr>Présentation PowerPoint</vt:lpstr>
      <vt:lpstr> Vaccination anti HPV-Maladies autoimmunes</vt:lpstr>
      <vt:lpstr> Vaccination anti HPV-Maladies systémiques</vt:lpstr>
      <vt:lpstr> Vaccination anti HPV-Maladies autoimmunes</vt:lpstr>
      <vt:lpstr> Vaccination anti HPV-Maladies autoimmunes</vt:lpstr>
      <vt:lpstr>Présentation PowerPoint</vt:lpstr>
      <vt:lpstr>Présentation PowerPoint</vt:lpstr>
      <vt:lpstr>Présentation PowerPoint</vt:lpstr>
      <vt:lpstr>Présentation PowerPoint</vt:lpstr>
      <vt:lpstr>   HPV-Lupus systémique</vt:lpstr>
      <vt:lpstr>   HPV-Lupus systémique</vt:lpstr>
      <vt:lpstr>   HPV-lupus systémique</vt:lpstr>
      <vt:lpstr>   HPV-lupus systémique</vt:lpstr>
      <vt:lpstr>HPV-lupus systémique</vt:lpstr>
      <vt:lpstr>HPV- syndrome de Sjögren </vt:lpstr>
      <vt:lpstr>HPV-Polyarthite rhumatoïde</vt:lpstr>
      <vt:lpstr>Sclérodermie systémique Classification</vt:lpstr>
      <vt:lpstr>HPV-Sclérodermie systémique</vt:lpstr>
      <vt:lpstr>HPV-Sclérodermie systémique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Vaccination anti HPV -Maladies autoimmunes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Papillomavirus et maladies systémiques</dc:title>
  <dc:creator>ks computer</dc:creator>
  <cp:lastModifiedBy>Ousmane Sadio</cp:lastModifiedBy>
  <cp:revision>223</cp:revision>
  <dcterms:created xsi:type="dcterms:W3CDTF">2024-05-18T11:02:52Z</dcterms:created>
  <dcterms:modified xsi:type="dcterms:W3CDTF">2024-08-03T01:25:03Z</dcterms:modified>
</cp:coreProperties>
</file>