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4" r:id="rId3"/>
    <p:sldId id="295" r:id="rId4"/>
    <p:sldId id="280" r:id="rId5"/>
    <p:sldId id="292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7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8" r:id="rId29"/>
    <p:sldId id="293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8"/>
    <p:restoredTop sz="94718"/>
  </p:normalViewPr>
  <p:slideViewPr>
    <p:cSldViewPr snapToGrid="0" snapToObjects="1">
      <p:cViewPr varScale="1">
        <p:scale>
          <a:sx n="86" d="100"/>
          <a:sy n="86" d="100"/>
        </p:scale>
        <p:origin x="39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EF38D-61C7-7D4C-9DA0-71D7E3B6C98F}" type="datetimeFigureOut">
              <a:rPr lang="fr-FR" smtClean="0"/>
              <a:t>25/05/2024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6EB1-C56E-4F44-A72C-F49E963FBA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3428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EF38D-61C7-7D4C-9DA0-71D7E3B6C98F}" type="datetimeFigureOut">
              <a:rPr lang="fr-FR" smtClean="0"/>
              <a:t>25/05/2024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6EB1-C56E-4F44-A72C-F49E963FBA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5429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EF38D-61C7-7D4C-9DA0-71D7E3B6C98F}" type="datetimeFigureOut">
              <a:rPr lang="fr-FR" smtClean="0"/>
              <a:t>25/05/2024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6EB1-C56E-4F44-A72C-F49E963FBA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1300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EF38D-61C7-7D4C-9DA0-71D7E3B6C98F}" type="datetimeFigureOut">
              <a:rPr lang="fr-FR" smtClean="0"/>
              <a:t>25/05/2024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6EB1-C56E-4F44-A72C-F49E963FBA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2140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EF38D-61C7-7D4C-9DA0-71D7E3B6C98F}" type="datetimeFigureOut">
              <a:rPr lang="fr-FR" smtClean="0"/>
              <a:t>25/05/2024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6EB1-C56E-4F44-A72C-F49E963FBA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918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EF38D-61C7-7D4C-9DA0-71D7E3B6C98F}" type="datetimeFigureOut">
              <a:rPr lang="fr-FR" smtClean="0"/>
              <a:t>25/05/2024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6EB1-C56E-4F44-A72C-F49E963FBA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0996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EF38D-61C7-7D4C-9DA0-71D7E3B6C98F}" type="datetimeFigureOut">
              <a:rPr lang="fr-FR" smtClean="0"/>
              <a:t>25/05/2024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6EB1-C56E-4F44-A72C-F49E963FBA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4714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EF38D-61C7-7D4C-9DA0-71D7E3B6C98F}" type="datetimeFigureOut">
              <a:rPr lang="fr-FR" smtClean="0"/>
              <a:t>25/05/2024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6EB1-C56E-4F44-A72C-F49E963FBA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2665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EF38D-61C7-7D4C-9DA0-71D7E3B6C98F}" type="datetimeFigureOut">
              <a:rPr lang="fr-FR" smtClean="0"/>
              <a:t>25/05/2024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6EB1-C56E-4F44-A72C-F49E963FBA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081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EF38D-61C7-7D4C-9DA0-71D7E3B6C98F}" type="datetimeFigureOut">
              <a:rPr lang="fr-FR" smtClean="0"/>
              <a:t>25/05/2024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6EB1-C56E-4F44-A72C-F49E963FBA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5498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EF38D-61C7-7D4C-9DA0-71D7E3B6C98F}" type="datetimeFigureOut">
              <a:rPr lang="fr-FR" smtClean="0"/>
              <a:t>25/05/2024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6EB1-C56E-4F44-A72C-F49E963FBA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0388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EF38D-61C7-7D4C-9DA0-71D7E3B6C98F}" type="datetimeFigureOut">
              <a:rPr lang="fr-FR" smtClean="0"/>
              <a:t>25/05/2024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C6EB1-C56E-4F44-A72C-F49E963FBA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726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hopital-dcss.org/anuscopie-haute-resolution-ahr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>
                <a:latin typeface="Comic Sans MS" charset="0"/>
                <a:ea typeface="Comic Sans MS" charset="0"/>
                <a:cs typeface="Comic Sans MS" charset="0"/>
              </a:rPr>
              <a:t>CYTO-HISTOLOGIE DE L’ANUS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b="1" dirty="0"/>
              <a:t>Pr I THIAM</a:t>
            </a:r>
          </a:p>
        </p:txBody>
      </p:sp>
    </p:spTree>
    <p:extLst>
      <p:ext uri="{BB962C8B-B14F-4D97-AF65-F5344CB8AC3E}">
        <p14:creationId xmlns:p14="http://schemas.microsoft.com/office/powerpoint/2010/main" val="1831265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63236"/>
            <a:ext cx="10515600" cy="997528"/>
          </a:xfrm>
        </p:spPr>
        <p:txBody>
          <a:bodyPr>
            <a:normAutofit/>
          </a:bodyPr>
          <a:lstStyle/>
          <a:p>
            <a:r>
              <a:rPr lang="fr-FR" sz="3200" b="1" dirty="0">
                <a:latin typeface="Comic Sans MS" charset="0"/>
                <a:ea typeface="Comic Sans MS" charset="0"/>
                <a:cs typeface="Comic Sans MS" charset="0"/>
              </a:rPr>
              <a:t>Frottis anal pour cytologie anale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122218"/>
            <a:ext cx="10515600" cy="5597237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Réalisé avant l’examen clinique et avant l’utilisation d’un lubrifiant.</a:t>
            </a:r>
          </a:p>
          <a:p>
            <a:pPr>
              <a:lnSpc>
                <a:spcPct val="150000"/>
              </a:lnSpc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Réalisée à l’aide d’un petit écouvillon introduit dans l’anus </a:t>
            </a:r>
          </a:p>
          <a:p>
            <a:pPr>
              <a:lnSpc>
                <a:spcPct val="150000"/>
              </a:lnSpc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En frottant doucement les parois de l’anus. </a:t>
            </a:r>
          </a:p>
          <a:p>
            <a:pPr>
              <a:lnSpc>
                <a:spcPct val="150000"/>
              </a:lnSpc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Les cellules retirées et conservées dans une solution liquide adaptée jusqu’à l’arrivée au laboratoire</a:t>
            </a:r>
          </a:p>
          <a:p>
            <a:pPr>
              <a:lnSpc>
                <a:spcPct val="150000"/>
              </a:lnSpc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Au labo: cellules étalées sur une lame et colorées avant lecture au microscope. </a:t>
            </a:r>
          </a:p>
        </p:txBody>
      </p:sp>
    </p:spTree>
    <p:extLst>
      <p:ext uri="{BB962C8B-B14F-4D97-AF65-F5344CB8AC3E}">
        <p14:creationId xmlns:p14="http://schemas.microsoft.com/office/powerpoint/2010/main" val="364196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96982"/>
            <a:ext cx="10515600" cy="914400"/>
          </a:xfrm>
        </p:spPr>
        <p:txBody>
          <a:bodyPr>
            <a:normAutofit/>
          </a:bodyPr>
          <a:lstStyle/>
          <a:p>
            <a:r>
              <a:rPr lang="fr-FR" sz="3600" b="1" dirty="0">
                <a:latin typeface="Comic Sans MS" charset="0"/>
                <a:ea typeface="Comic Sans MS" charset="0"/>
                <a:cs typeface="Comic Sans MS" charset="0"/>
              </a:rPr>
              <a:t>Frottis anal pour cytologie anale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136072"/>
            <a:ext cx="10515600" cy="5472545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Résultats exprimés selon une classification internationale commune aux frottis du col de l’utérus (OMS 2014).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 - ASCUS : anomalies mineures de significations indéterminées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 - </a:t>
            </a:r>
            <a:r>
              <a:rPr lang="fr-FR">
                <a:latin typeface="Comic Sans MS" charset="0"/>
                <a:ea typeface="Comic Sans MS" charset="0"/>
                <a:cs typeface="Comic Sans MS" charset="0"/>
              </a:rPr>
              <a:t>LSIL (ACIN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1) : anomalies de bas grade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 - HSIL (ACIN 2 er 3): anomalies de haut grade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 - ASC-H : anomalies de significations indéterminées mais ne pouvant exclure une lésion de haut grade.</a:t>
            </a:r>
          </a:p>
        </p:txBody>
      </p:sp>
    </p:spTree>
    <p:extLst>
      <p:ext uri="{BB962C8B-B14F-4D97-AF65-F5344CB8AC3E}">
        <p14:creationId xmlns:p14="http://schemas.microsoft.com/office/powerpoint/2010/main" val="1970034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96982"/>
            <a:ext cx="10515600" cy="914400"/>
          </a:xfrm>
        </p:spPr>
        <p:txBody>
          <a:bodyPr>
            <a:normAutofit/>
          </a:bodyPr>
          <a:lstStyle/>
          <a:p>
            <a:r>
              <a:rPr lang="fr-FR" sz="3600" b="1" dirty="0">
                <a:latin typeface="Comic Sans MS" charset="0"/>
                <a:ea typeface="Comic Sans MS" charset="0"/>
                <a:cs typeface="Comic Sans MS" charset="0"/>
              </a:rPr>
              <a:t>Frottis anal pour cytologie anale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136072"/>
            <a:ext cx="10515600" cy="547254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Les frottis HSIL et ASC-H sont témoins de la présence de lésion de haut grade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sont une indication forte d’</a:t>
            </a:r>
            <a:r>
              <a:rPr lang="fr-FR" u="sng" dirty="0">
                <a:latin typeface="Comic Sans MS" charset="0"/>
                <a:ea typeface="Comic Sans MS" charset="0"/>
                <a:cs typeface="Comic Sans MS" charset="0"/>
                <a:hlinkClick r:id="rId2"/>
              </a:rPr>
              <a:t>anuscopie haute résolution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 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qui permet de localiser la ou les lésions de haut grade si elle(s) n’est ou ne sont pas visible(s) à l’œil nu.</a:t>
            </a:r>
          </a:p>
        </p:txBody>
      </p:sp>
    </p:spTree>
    <p:extLst>
      <p:ext uri="{BB962C8B-B14F-4D97-AF65-F5344CB8AC3E}">
        <p14:creationId xmlns:p14="http://schemas.microsoft.com/office/powerpoint/2010/main" val="43695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96982"/>
            <a:ext cx="10515600" cy="914400"/>
          </a:xfrm>
        </p:spPr>
        <p:txBody>
          <a:bodyPr>
            <a:normAutofit/>
          </a:bodyPr>
          <a:lstStyle/>
          <a:p>
            <a:r>
              <a:rPr lang="fr-FR" sz="3600" b="1" dirty="0">
                <a:latin typeface="Comic Sans MS" charset="0"/>
                <a:ea typeface="Comic Sans MS" charset="0"/>
                <a:cs typeface="Comic Sans MS" charset="0"/>
              </a:rPr>
              <a:t>Frottis anal pour cytologie anale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136072"/>
            <a:ext cx="10515600" cy="547254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Cible: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        - population homosexuelle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        - VIH positif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        - Femmes présentant </a:t>
            </a:r>
            <a:r>
              <a:rPr lang="fr-FR">
                <a:latin typeface="Comic Sans MS" charset="0"/>
                <a:ea typeface="Comic Sans MS" charset="0"/>
                <a:cs typeface="Comic Sans MS" charset="0"/>
              </a:rPr>
              <a:t>lésions vulvaires dues à VPH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942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4703618" cy="1325563"/>
          </a:xfrm>
        </p:spPr>
        <p:txBody>
          <a:bodyPr>
            <a:normAutofit/>
          </a:bodyPr>
          <a:lstStyle/>
          <a:p>
            <a:r>
              <a:rPr lang="fr-FR" sz="3200" b="1" dirty="0">
                <a:latin typeface="Comic Sans MS" charset="0"/>
                <a:ea typeface="Comic Sans MS" charset="0"/>
                <a:cs typeface="Comic Sans MS" charset="0"/>
              </a:rPr>
              <a:t>CONDYLOME ANAL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163782"/>
            <a:ext cx="4703618" cy="2563091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888182" y="0"/>
            <a:ext cx="6095999" cy="6677891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dirty="0"/>
              <a:t> </a:t>
            </a:r>
            <a:r>
              <a:rPr lang="fr-FR" sz="3300" dirty="0">
                <a:latin typeface="Comic Sans MS" charset="0"/>
                <a:ea typeface="Comic Sans MS" charset="0"/>
                <a:cs typeface="Comic Sans MS" charset="0"/>
              </a:rPr>
              <a:t>En rapport avec une infection par HPV surtout 6,11,2,10, 16 et 18.</a:t>
            </a:r>
          </a:p>
          <a:p>
            <a:pPr>
              <a:lnSpc>
                <a:spcPct val="120000"/>
              </a:lnSpc>
              <a:buFont typeface="Wingdings" charset="2"/>
              <a:buChar char="Ø"/>
            </a:pPr>
            <a:r>
              <a:rPr lang="fr-FR" sz="3300" dirty="0" err="1">
                <a:latin typeface="Comic Sans MS" charset="0"/>
                <a:ea typeface="Comic Sans MS" charset="0"/>
                <a:cs typeface="Comic Sans MS" charset="0"/>
              </a:rPr>
              <a:t>Fdr</a:t>
            </a:r>
            <a:r>
              <a:rPr lang="fr-FR" sz="3300" dirty="0">
                <a:latin typeface="Comic Sans MS" charset="0"/>
                <a:ea typeface="Comic Sans MS" charset="0"/>
                <a:cs typeface="Comic Sans MS" charset="0"/>
              </a:rPr>
              <a:t>: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fr-FR" sz="3300" dirty="0">
                <a:latin typeface="Comic Sans MS" charset="0"/>
                <a:ea typeface="Comic Sans MS" charset="0"/>
                <a:cs typeface="Comic Sans MS" charset="0"/>
              </a:rPr>
              <a:t>homosexualité,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fr-FR" sz="3300" dirty="0">
                <a:latin typeface="Comic Sans MS" charset="0"/>
                <a:ea typeface="Comic Sans MS" charset="0"/>
                <a:cs typeface="Comic Sans MS" charset="0"/>
              </a:rPr>
              <a:t>partenaires multiples,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fr-FR" sz="3300" dirty="0">
                <a:latin typeface="Comic Sans MS" charset="0"/>
                <a:ea typeface="Comic Sans MS" charset="0"/>
                <a:cs typeface="Comic Sans MS" charset="0"/>
              </a:rPr>
              <a:t>Immunodépression,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fr-FR" sz="3300" dirty="0">
                <a:latin typeface="Comic Sans MS" charset="0"/>
                <a:ea typeface="Comic Sans MS" charset="0"/>
                <a:cs typeface="Comic Sans MS" charset="0"/>
              </a:rPr>
              <a:t>grossesse, </a:t>
            </a:r>
            <a:r>
              <a:rPr lang="fr-FR" sz="3300" dirty="0" err="1">
                <a:latin typeface="Comic Sans MS" charset="0"/>
                <a:ea typeface="Comic Sans MS" charset="0"/>
                <a:cs typeface="Comic Sans MS" charset="0"/>
              </a:rPr>
              <a:t>diabte</a:t>
            </a:r>
            <a:r>
              <a:rPr lang="fr-FR" sz="3300" dirty="0">
                <a:latin typeface="Comic Sans MS" charset="0"/>
                <a:ea typeface="Comic Sans MS" charset="0"/>
                <a:cs typeface="Comic Sans MS" charset="0"/>
              </a:rPr>
              <a:t>, tabac,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fr-FR" sz="3300" dirty="0">
                <a:latin typeface="Comic Sans MS" charset="0"/>
                <a:ea typeface="Comic Sans MS" charset="0"/>
                <a:cs typeface="Comic Sans MS" charset="0"/>
              </a:rPr>
              <a:t>autres maladies vénériennes</a:t>
            </a:r>
          </a:p>
          <a:p>
            <a:pPr>
              <a:lnSpc>
                <a:spcPct val="120000"/>
              </a:lnSpc>
              <a:buFont typeface="Wingdings" charset="2"/>
              <a:buChar char="Ø"/>
            </a:pPr>
            <a:r>
              <a:rPr lang="fr-FR" sz="3300" dirty="0">
                <a:latin typeface="Comic Sans MS" charset="0"/>
                <a:ea typeface="Comic Sans MS" charset="0"/>
                <a:cs typeface="Comic Sans MS" charset="0"/>
              </a:rPr>
              <a:t>Histologie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3300" dirty="0">
                <a:latin typeface="Comic Sans MS" charset="0"/>
                <a:ea typeface="Comic Sans MS" charset="0"/>
                <a:cs typeface="Comic Sans MS" charset="0"/>
              </a:rPr>
              <a:t>    – Lésion </a:t>
            </a:r>
            <a:r>
              <a:rPr lang="fr-FR" sz="3300" dirty="0" err="1">
                <a:latin typeface="Comic Sans MS" charset="0"/>
                <a:ea typeface="Comic Sans MS" charset="0"/>
                <a:cs typeface="Comic Sans MS" charset="0"/>
              </a:rPr>
              <a:t>papillomateuse</a:t>
            </a:r>
            <a:endParaRPr lang="fr-FR" sz="33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fr-FR" sz="3300" dirty="0">
                <a:latin typeface="Comic Sans MS" charset="0"/>
                <a:ea typeface="Comic Sans MS" charset="0"/>
                <a:cs typeface="Comic Sans MS" charset="0"/>
              </a:rPr>
              <a:t>    – Ep </a:t>
            </a:r>
            <a:r>
              <a:rPr lang="fr-FR" sz="3300" dirty="0" err="1">
                <a:latin typeface="Comic Sans MS" charset="0"/>
                <a:ea typeface="Comic Sans MS" charset="0"/>
                <a:cs typeface="Comic Sans MS" charset="0"/>
              </a:rPr>
              <a:t>acanthosique</a:t>
            </a:r>
            <a:endParaRPr lang="fr-FR" sz="33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fr-FR" sz="3300" dirty="0">
                <a:latin typeface="Comic Sans MS" charset="0"/>
                <a:ea typeface="Comic Sans MS" charset="0"/>
                <a:cs typeface="Comic Sans MS" charset="0"/>
              </a:rPr>
              <a:t>    – Hyperplasie c basales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3300" dirty="0">
                <a:latin typeface="Comic Sans MS" charset="0"/>
                <a:ea typeface="Comic Sans MS" charset="0"/>
                <a:cs typeface="Comic Sans MS" charset="0"/>
              </a:rPr>
              <a:t>    – </a:t>
            </a:r>
            <a:r>
              <a:rPr lang="fr-FR" sz="3300" dirty="0" err="1">
                <a:latin typeface="Comic Sans MS" charset="0"/>
                <a:ea typeface="Comic Sans MS" charset="0"/>
                <a:cs typeface="Comic Sans MS" charset="0"/>
              </a:rPr>
              <a:t>Koilocytes</a:t>
            </a:r>
            <a:r>
              <a:rPr lang="fr-FR" sz="3300" dirty="0">
                <a:latin typeface="Comic Sans MS" charset="0"/>
                <a:ea typeface="Comic Sans MS" charset="0"/>
                <a:cs typeface="Comic Sans MS" charset="0"/>
              </a:rPr>
              <a:t> en surface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3300" dirty="0">
                <a:latin typeface="Comic Sans MS" charset="0"/>
                <a:ea typeface="Comic Sans MS" charset="0"/>
                <a:cs typeface="Comic Sans MS" charset="0"/>
              </a:rPr>
              <a:t>    – </a:t>
            </a:r>
            <a:r>
              <a:rPr lang="fr-FR" sz="3300" dirty="0" err="1">
                <a:latin typeface="Comic Sans MS" charset="0"/>
                <a:ea typeface="Comic Sans MS" charset="0"/>
                <a:cs typeface="Comic Sans MS" charset="0"/>
              </a:rPr>
              <a:t>Parakératose</a:t>
            </a:r>
            <a:endParaRPr lang="fr-FR" sz="33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851564"/>
            <a:ext cx="4703618" cy="254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68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276761" cy="1325563"/>
          </a:xfrm>
        </p:spPr>
        <p:txBody>
          <a:bodyPr>
            <a:normAutofit/>
          </a:bodyPr>
          <a:lstStyle/>
          <a:p>
            <a:r>
              <a:rPr lang="fr-FR" sz="2800" b="1" dirty="0">
                <a:latin typeface="Comic Sans MS" charset="0"/>
                <a:ea typeface="Comic Sans MS" charset="0"/>
                <a:cs typeface="Comic Sans MS" charset="0"/>
              </a:rPr>
              <a:t>Condylome géant anal</a:t>
            </a:r>
            <a:br>
              <a:rPr lang="fr-FR" sz="2800" b="1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fr-FR" sz="2800" b="1" dirty="0">
                <a:latin typeface="Comic Sans MS" charset="0"/>
                <a:ea typeface="Comic Sans MS" charset="0"/>
                <a:cs typeface="Comic Sans MS" charset="0"/>
              </a:rPr>
              <a:t>(tumeur de </a:t>
            </a:r>
            <a:r>
              <a:rPr lang="fr-FR" sz="2800" b="1" dirty="0" err="1">
                <a:latin typeface="Comic Sans MS" charset="0"/>
                <a:ea typeface="Comic Sans MS" charset="0"/>
                <a:cs typeface="Comic Sans MS" charset="0"/>
              </a:rPr>
              <a:t>Buschke-Lowenstein</a:t>
            </a:r>
            <a:r>
              <a:rPr lang="fr-FR" sz="2800" b="1" dirty="0">
                <a:latin typeface="Comic Sans MS" charset="0"/>
                <a:ea typeface="Comic Sans MS" charset="0"/>
                <a:cs typeface="Comic Sans MS" charset="0"/>
              </a:rPr>
              <a:t>)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83673" y="1825625"/>
            <a:ext cx="4131288" cy="4351338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721926" y="221674"/>
            <a:ext cx="5631873" cy="642850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Lésion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condylomateuse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de très grande taille.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Lésion agressive localement, destructrice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Ne métastase pas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Meme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aspect histologique condylome, 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Papilles élargies refoulant le chorion sous-jacent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Risque de dégénérescence en carcinome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épidermoide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351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5334000" cy="1325563"/>
          </a:xfrm>
        </p:spPr>
        <p:txBody>
          <a:bodyPr>
            <a:normAutofit/>
          </a:bodyPr>
          <a:lstStyle/>
          <a:p>
            <a:r>
              <a:rPr lang="fr-FR" sz="2800" b="1" dirty="0">
                <a:latin typeface="Comic Sans MS" charset="0"/>
                <a:ea typeface="Comic Sans MS" charset="0"/>
                <a:cs typeface="Comic Sans MS" charset="0"/>
              </a:rPr>
              <a:t>Condylome géant anal</a:t>
            </a:r>
            <a:br>
              <a:rPr lang="fr-FR" sz="2800" b="1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fr-FR" sz="2800" b="1" dirty="0">
                <a:latin typeface="Comic Sans MS" charset="0"/>
                <a:ea typeface="Comic Sans MS" charset="0"/>
                <a:cs typeface="Comic Sans MS" charset="0"/>
              </a:rPr>
              <a:t>(tumeur de </a:t>
            </a:r>
            <a:r>
              <a:rPr lang="fr-FR" sz="2800" b="1" dirty="0" err="1">
                <a:latin typeface="Comic Sans MS" charset="0"/>
                <a:ea typeface="Comic Sans MS" charset="0"/>
                <a:cs typeface="Comic Sans MS" charset="0"/>
              </a:rPr>
              <a:t>Buschke-Lowenstein</a:t>
            </a:r>
            <a:r>
              <a:rPr lang="fr-FR" sz="2800" b="1" dirty="0">
                <a:latin typeface="Comic Sans MS" charset="0"/>
                <a:ea typeface="Comic Sans MS" charset="0"/>
                <a:cs typeface="Comic Sans MS" charset="0"/>
              </a:rPr>
              <a:t>)</a:t>
            </a:r>
            <a:endParaRPr lang="fr-FR" sz="28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6684817" cy="49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93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537364" cy="1325563"/>
          </a:xfrm>
        </p:spPr>
        <p:txBody>
          <a:bodyPr>
            <a:normAutofit/>
          </a:bodyPr>
          <a:lstStyle/>
          <a:p>
            <a:r>
              <a:rPr lang="fr-FR" sz="2800" b="1" dirty="0">
                <a:latin typeface="Comic Sans MS" charset="0"/>
                <a:ea typeface="Comic Sans MS" charset="0"/>
                <a:cs typeface="Comic Sans MS" charset="0"/>
              </a:rPr>
              <a:t>Carcinome verruqueux anal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4800" y="1825625"/>
            <a:ext cx="5070764" cy="4351338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514109" y="166255"/>
            <a:ext cx="6677892" cy="652549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Sensiblement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meme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aspect macroscopique et histologique que condylome géant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Pour certains auteurs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meme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entité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Lésion agressive localement,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Ne métastase pas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Association à HPV 6/11 et 16/18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Par rapport condylome géant, bourgeonnement épithéliaux plus marqués, 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atypies et mitoses 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Risque élevé de dégénérescence en carcinome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épidermoide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invasif classique</a:t>
            </a:r>
          </a:p>
        </p:txBody>
      </p:sp>
    </p:spTree>
    <p:extLst>
      <p:ext uri="{BB962C8B-B14F-4D97-AF65-F5344CB8AC3E}">
        <p14:creationId xmlns:p14="http://schemas.microsoft.com/office/powerpoint/2010/main" val="933773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98327" y="2590801"/>
            <a:ext cx="4959927" cy="870051"/>
          </a:xfrm>
        </p:spPr>
        <p:txBody>
          <a:bodyPr>
            <a:normAutofit/>
          </a:bodyPr>
          <a:lstStyle/>
          <a:p>
            <a:r>
              <a:rPr lang="fr-FR" sz="2800" b="1" dirty="0">
                <a:latin typeface="Comic Sans MS" charset="0"/>
                <a:ea typeface="Comic Sans MS" charset="0"/>
                <a:cs typeface="Comic Sans MS" charset="0"/>
              </a:rPr>
              <a:t>Carcinome verruqueux anal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63236"/>
            <a:ext cx="6560127" cy="348961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752851"/>
            <a:ext cx="6560127" cy="310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64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"/>
            <a:ext cx="5257800" cy="845126"/>
          </a:xfrm>
        </p:spPr>
        <p:txBody>
          <a:bodyPr>
            <a:normAutofit/>
          </a:bodyPr>
          <a:lstStyle/>
          <a:p>
            <a:r>
              <a:rPr lang="fr-FR" sz="2800" b="1" dirty="0">
                <a:latin typeface="Comic Sans MS" charset="0"/>
                <a:ea typeface="Comic Sans MS" charset="0"/>
                <a:cs typeface="Comic Sans MS" charset="0"/>
              </a:rPr>
              <a:t>Maladie de Bowen anale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720437"/>
            <a:ext cx="5181600" cy="2798618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199" y="193964"/>
            <a:ext cx="5798127" cy="666403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Forme particulière de carcinome intra épithélial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Parfois HPV induit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Plaque eczématiforme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Histo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- Désorganisation architecturale totale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- Atypies ++, mitoses anormales,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- Cellules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dyskératosiques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Extension le long des canaux sudoraux ou follicules pileux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5% des lésions évoluent vers un carcinome invasif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3519056"/>
            <a:ext cx="5181601" cy="302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59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Comic Sans MS" charset="0"/>
                <a:ea typeface="Comic Sans MS" charset="0"/>
                <a:cs typeface="Comic Sans MS" charset="0"/>
              </a:rPr>
              <a:t>            RAPPEL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8098" y="1825625"/>
            <a:ext cx="8217451" cy="495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03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5181600" cy="831274"/>
          </a:xfrm>
        </p:spPr>
        <p:txBody>
          <a:bodyPr>
            <a:normAutofit/>
          </a:bodyPr>
          <a:lstStyle/>
          <a:p>
            <a:r>
              <a:rPr lang="fr-FR" sz="2800" b="1" dirty="0" err="1">
                <a:latin typeface="Comic Sans MS" charset="0"/>
                <a:ea typeface="Comic Sans MS" charset="0"/>
                <a:cs typeface="Comic Sans MS" charset="0"/>
              </a:rPr>
              <a:t>Papulose</a:t>
            </a:r>
            <a:r>
              <a:rPr lang="fr-FR" sz="2800" b="1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sz="2800" b="1" dirty="0" err="1">
                <a:latin typeface="Comic Sans MS" charset="0"/>
                <a:ea typeface="Comic Sans MS" charset="0"/>
                <a:cs typeface="Comic Sans MS" charset="0"/>
              </a:rPr>
              <a:t>bowénoide</a:t>
            </a:r>
            <a:r>
              <a:rPr lang="fr-FR" sz="2800" b="1" dirty="0">
                <a:latin typeface="Comic Sans MS" charset="0"/>
                <a:ea typeface="Comic Sans MS" charset="0"/>
                <a:cs typeface="Comic Sans MS" charset="0"/>
              </a:rPr>
              <a:t> anale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831274"/>
            <a:ext cx="5181600" cy="2687782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96982"/>
            <a:ext cx="5825836" cy="676101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Sujet jeune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Eruption de papules ou de macules pigmentées HPV induite (HPV16)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Histo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- Aspect similaire maladie de Bowen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- désorganisation architecturale et atypies un peu moins prononcée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Pas d’extension le long de la gaine des follicules pileux 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Maladie chronique mais priori bénigne, sans dégénérescence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519056"/>
            <a:ext cx="5181600" cy="333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66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52944"/>
          </a:xfrm>
        </p:spPr>
        <p:txBody>
          <a:bodyPr>
            <a:normAutofit/>
          </a:bodyPr>
          <a:lstStyle/>
          <a:p>
            <a:r>
              <a:rPr lang="fr-FR" sz="2800" b="1" dirty="0">
                <a:latin typeface="Comic Sans MS" charset="0"/>
                <a:ea typeface="Comic Sans MS" charset="0"/>
                <a:cs typeface="Comic Sans MS" charset="0"/>
              </a:rPr>
              <a:t>Carcinomes du canal anal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052944"/>
            <a:ext cx="10515600" cy="5805055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fr-FR" b="1" dirty="0">
                <a:latin typeface="Comic Sans MS" charset="0"/>
                <a:ea typeface="Comic Sans MS" charset="0"/>
                <a:cs typeface="Comic Sans MS" charset="0"/>
              </a:rPr>
              <a:t>Rares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, &lt;5% des cancers digestifs</a:t>
            </a:r>
          </a:p>
          <a:p>
            <a:pPr>
              <a:buFont typeface="Wingdings" charset="2"/>
              <a:buChar char="ü"/>
            </a:pPr>
            <a:r>
              <a:rPr lang="fr-FR" b="1" dirty="0" err="1">
                <a:latin typeface="Comic Sans MS" charset="0"/>
                <a:ea typeface="Comic Sans MS" charset="0"/>
                <a:cs typeface="Comic Sans MS" charset="0"/>
              </a:rPr>
              <a:t>Fdr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:</a:t>
            </a:r>
          </a:p>
          <a:p>
            <a:pPr marL="0" indent="0"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  - bas niveau socio-économique,</a:t>
            </a:r>
          </a:p>
          <a:p>
            <a:pPr marL="0" indent="0"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  - homosexualité,</a:t>
            </a:r>
          </a:p>
          <a:p>
            <a:pPr marL="0" indent="0"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  - partenaires multiples,</a:t>
            </a:r>
          </a:p>
          <a:p>
            <a:pPr marL="0" indent="0"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  -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atcd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de maladie vénérienne,</a:t>
            </a:r>
          </a:p>
          <a:p>
            <a:pPr marL="0" indent="0"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  - Immunodépression, HIV</a:t>
            </a:r>
          </a:p>
          <a:p>
            <a:pPr marL="0" indent="0"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  - Infection HPV (HPV 16 et 18, 31, 35, 51) dans 50 à 90% des cas</a:t>
            </a:r>
          </a:p>
          <a:p>
            <a:pPr marL="0" indent="0"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  - maladie de Bowen, fistule chronique…</a:t>
            </a:r>
          </a:p>
        </p:txBody>
      </p:sp>
    </p:spTree>
    <p:extLst>
      <p:ext uri="{BB962C8B-B14F-4D97-AF65-F5344CB8AC3E}">
        <p14:creationId xmlns:p14="http://schemas.microsoft.com/office/powerpoint/2010/main" val="1918502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0946" y="365125"/>
            <a:ext cx="4959928" cy="1325563"/>
          </a:xfrm>
        </p:spPr>
        <p:txBody>
          <a:bodyPr>
            <a:normAutofit/>
          </a:bodyPr>
          <a:lstStyle/>
          <a:p>
            <a:r>
              <a:rPr lang="fr-FR" sz="2800" b="1" dirty="0">
                <a:latin typeface="Comic Sans MS" charset="0"/>
                <a:ea typeface="Comic Sans MS" charset="0"/>
                <a:cs typeface="Comic Sans MS" charset="0"/>
              </a:rPr>
              <a:t>Carcinomes du canal anal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1055" y="1496291"/>
            <a:ext cx="4294909" cy="4680672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375564" y="526473"/>
            <a:ext cx="6622472" cy="619298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Carcinome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épidermo!de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kératinisant (20%) ou non (80%)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Carcinome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basaloide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ou transitionnel (40%)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Carcinome muco-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épidermoide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Adénocarcinome canalaire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Carcinoide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, 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Carcinome endocrine,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Carcinome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sarcomatoide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463480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07819"/>
            <a:ext cx="10515600" cy="775854"/>
          </a:xfrm>
        </p:spPr>
        <p:txBody>
          <a:bodyPr>
            <a:normAutofit/>
          </a:bodyPr>
          <a:lstStyle/>
          <a:p>
            <a:r>
              <a:rPr lang="fr-FR" sz="2800" b="1" dirty="0">
                <a:latin typeface="Comic Sans MS" charset="0"/>
                <a:ea typeface="Comic Sans MS" charset="0"/>
                <a:cs typeface="Comic Sans MS" charset="0"/>
              </a:rPr>
              <a:t>Pronostic des carcinomes du canal anal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122218"/>
            <a:ext cx="5451764" cy="505474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60000"/>
              </a:lnSpc>
              <a:buFont typeface="Wingdings" charset="2"/>
              <a:buChar char="ü"/>
            </a:pPr>
            <a:r>
              <a:rPr lang="fr-FR" b="1" dirty="0">
                <a:solidFill>
                  <a:schemeClr val="accent1"/>
                </a:solidFill>
                <a:latin typeface="Comic Sans MS" charset="0"/>
                <a:ea typeface="Comic Sans MS" charset="0"/>
                <a:cs typeface="Comic Sans MS" charset="0"/>
              </a:rPr>
              <a:t>Carcinome au dessus de la ligne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   - Ep transitionnel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   - 3F/1H, 55-60 ans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   - carcinome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ép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non kératinisant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   - Fréquence HPV? 0 à 90%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   - Moins bon pronostic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89964" y="1122218"/>
            <a:ext cx="5902036" cy="505474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fr-FR" b="1" dirty="0">
                <a:solidFill>
                  <a:schemeClr val="accent1"/>
                </a:solidFill>
                <a:latin typeface="Comic Sans MS" charset="0"/>
                <a:ea typeface="Comic Sans MS" charset="0"/>
                <a:cs typeface="Comic Sans MS" charset="0"/>
              </a:rPr>
              <a:t>Carcinome en dessous de la ligne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 - Ep malpighien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 - 4H/1F, 65 ans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 - C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épid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bien différencié kératinisant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 - HPV 85% des cas (HPV16)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 - Meilleur pronostic</a:t>
            </a:r>
          </a:p>
        </p:txBody>
      </p:sp>
    </p:spTree>
    <p:extLst>
      <p:ext uri="{BB962C8B-B14F-4D97-AF65-F5344CB8AC3E}">
        <p14:creationId xmlns:p14="http://schemas.microsoft.com/office/powerpoint/2010/main" val="1194953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199" y="249383"/>
            <a:ext cx="7308274" cy="3311236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68145" y="249382"/>
            <a:ext cx="2840183" cy="66086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b="1" dirty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buNone/>
            </a:pPr>
            <a:endParaRPr lang="fr-FR" b="1" dirty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buNone/>
            </a:pPr>
            <a:endParaRPr lang="fr-FR" b="1" dirty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buNone/>
            </a:pPr>
            <a:endParaRPr lang="fr-FR" b="1" dirty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buNone/>
            </a:pPr>
            <a:endParaRPr lang="fr-FR" b="1" dirty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buNone/>
            </a:pPr>
            <a:r>
              <a:rPr lang="fr-FR" b="1" dirty="0">
                <a:latin typeface="Comic Sans MS" charset="0"/>
                <a:ea typeface="Comic Sans MS" charset="0"/>
                <a:cs typeface="Comic Sans MS" charset="0"/>
              </a:rPr>
              <a:t>Carcinomes du canal anal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3560619"/>
            <a:ext cx="7308272" cy="329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59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66364" y="96982"/>
            <a:ext cx="3158836" cy="5597236"/>
          </a:xfrm>
        </p:spPr>
        <p:txBody>
          <a:bodyPr>
            <a:normAutofit/>
          </a:bodyPr>
          <a:lstStyle/>
          <a:p>
            <a:r>
              <a:rPr lang="fr-FR" sz="2800" b="1" dirty="0">
                <a:latin typeface="Comic Sans MS" charset="0"/>
                <a:ea typeface="Comic Sans MS" charset="0"/>
                <a:cs typeface="Comic Sans MS" charset="0"/>
              </a:rPr>
              <a:t>Adénocarcinomes</a:t>
            </a:r>
            <a:br>
              <a:rPr lang="fr-FR" sz="2800" b="1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fr-FR" sz="2800" b="1" dirty="0">
                <a:latin typeface="Comic Sans MS" charset="0"/>
                <a:ea typeface="Comic Sans MS" charset="0"/>
                <a:cs typeface="Comic Sans MS" charset="0"/>
              </a:rPr>
              <a:t>du canal anal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16182" y="96984"/>
            <a:ext cx="6497782" cy="336665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182" y="3463636"/>
            <a:ext cx="6497782" cy="335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35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11381"/>
          </a:xfrm>
        </p:spPr>
        <p:txBody>
          <a:bodyPr>
            <a:normAutofit/>
          </a:bodyPr>
          <a:lstStyle/>
          <a:p>
            <a:r>
              <a:rPr lang="fr-FR" sz="2800" b="1">
                <a:latin typeface="Comic Sans MS" charset="0"/>
                <a:ea typeface="Comic Sans MS" charset="0"/>
                <a:cs typeface="Comic Sans MS" charset="0"/>
              </a:rPr>
              <a:t>Fréquence des tumeurs malignes </a:t>
            </a:r>
            <a:r>
              <a:rPr lang="fr-FR" sz="2800" b="1" dirty="0">
                <a:latin typeface="Comic Sans MS" charset="0"/>
                <a:ea typeface="Comic Sans MS" charset="0"/>
                <a:cs typeface="Comic Sans MS" charset="0"/>
              </a:rPr>
              <a:t>de l’anus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011382"/>
            <a:ext cx="10515600" cy="5165581"/>
          </a:xfrm>
        </p:spPr>
        <p:txBody>
          <a:bodyPr/>
          <a:lstStyle/>
          <a:p>
            <a:pPr>
              <a:buFont typeface="Wingdings" charset="2"/>
              <a:buChar char="ü"/>
            </a:pPr>
            <a:r>
              <a:rPr lang="fr-FR" dirty="0"/>
              <a:t>Carcinome </a:t>
            </a:r>
            <a:r>
              <a:rPr lang="fr-FR" dirty="0" err="1"/>
              <a:t>épidermoide</a:t>
            </a:r>
            <a:r>
              <a:rPr lang="fr-FR" dirty="0"/>
              <a:t> 74%</a:t>
            </a:r>
          </a:p>
          <a:p>
            <a:pPr>
              <a:buFont typeface="Wingdings" charset="2"/>
              <a:buChar char="ü"/>
            </a:pPr>
            <a:r>
              <a:rPr lang="fr-FR" dirty="0"/>
              <a:t>Adénocarcinome 19%</a:t>
            </a:r>
          </a:p>
          <a:p>
            <a:pPr>
              <a:buFont typeface="Wingdings" charset="2"/>
              <a:buChar char="ü"/>
            </a:pPr>
            <a:r>
              <a:rPr lang="fr-FR" dirty="0"/>
              <a:t>Mélanome 4%</a:t>
            </a:r>
          </a:p>
          <a:p>
            <a:pPr>
              <a:buFont typeface="Wingdings" charset="2"/>
              <a:buChar char="ü"/>
            </a:pPr>
            <a:r>
              <a:rPr lang="fr-FR" dirty="0"/>
              <a:t>Carcinome à petites cellules 1%</a:t>
            </a:r>
          </a:p>
          <a:p>
            <a:pPr>
              <a:buFont typeface="Wingdings" charset="2"/>
              <a:buChar char="ü"/>
            </a:pPr>
            <a:r>
              <a:rPr lang="fr-FR" dirty="0" err="1"/>
              <a:t>Carcinoide</a:t>
            </a:r>
            <a:r>
              <a:rPr lang="fr-FR" dirty="0"/>
              <a:t> 0,5%</a:t>
            </a:r>
          </a:p>
          <a:p>
            <a:pPr>
              <a:buFont typeface="Wingdings" charset="2"/>
              <a:buChar char="ü"/>
            </a:pPr>
            <a:r>
              <a:rPr lang="fr-FR" dirty="0"/>
              <a:t>Sarcome de Kaposi 0,5%</a:t>
            </a:r>
          </a:p>
          <a:p>
            <a:pPr>
              <a:buFont typeface="Wingdings" charset="2"/>
              <a:buChar char="ü"/>
            </a:pPr>
            <a:r>
              <a:rPr lang="fr-FR" dirty="0" err="1"/>
              <a:t>Léiomyosarcome</a:t>
            </a:r>
            <a:r>
              <a:rPr lang="fr-FR" dirty="0"/>
              <a:t> 0,5%</a:t>
            </a:r>
          </a:p>
          <a:p>
            <a:pPr>
              <a:buFont typeface="Wingdings" charset="2"/>
              <a:buChar char="ü"/>
            </a:pPr>
            <a:r>
              <a:rPr lang="en-US" dirty="0" err="1"/>
              <a:t>Lymphome</a:t>
            </a:r>
            <a:r>
              <a:rPr lang="en-US" dirty="0"/>
              <a:t> 0,5%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90233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"/>
            <a:ext cx="5181600" cy="690345"/>
          </a:xfrm>
        </p:spPr>
        <p:txBody>
          <a:bodyPr>
            <a:normAutofit/>
          </a:bodyPr>
          <a:lstStyle/>
          <a:p>
            <a:r>
              <a:rPr lang="fr-FR" sz="2800" b="1" dirty="0">
                <a:latin typeface="Comic Sans MS" charset="0"/>
                <a:ea typeface="Comic Sans MS" charset="0"/>
                <a:cs typeface="Comic Sans MS" charset="0"/>
              </a:rPr>
              <a:t>Maladie de Paget anale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0945" y="690346"/>
            <a:ext cx="5728855" cy="2676309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83037" y="722600"/>
            <a:ext cx="5181600" cy="581674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Infiltration de l’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ép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malpighien péri-anal par des cellules  carcinomateuses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mucosécrétantes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Lésion eczématiforme,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Pathogénie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 - Extension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adk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rectal ou anal (45% des cas)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 - Carcinome primitif intraépithélial,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45" y="3366655"/>
            <a:ext cx="5728855" cy="317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73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799"/>
          </a:xfrm>
        </p:spPr>
        <p:txBody>
          <a:bodyPr>
            <a:normAutofit/>
          </a:bodyPr>
          <a:lstStyle/>
          <a:p>
            <a:r>
              <a:rPr lang="fr-FR" sz="2800" b="1" dirty="0">
                <a:latin typeface="Comic Sans MS" charset="0"/>
                <a:ea typeface="Comic Sans MS" charset="0"/>
                <a:cs typeface="Comic Sans MS" charset="0"/>
              </a:rPr>
              <a:t>Lymphome de l’anus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831273"/>
            <a:ext cx="5181600" cy="5106303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Très rare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SIDA, homosexuel masculin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B diffus ˆ grandes cellules</a:t>
            </a:r>
          </a:p>
        </p:txBody>
      </p:sp>
    </p:spTree>
    <p:extLst>
      <p:ext uri="{BB962C8B-B14F-4D97-AF65-F5344CB8AC3E}">
        <p14:creationId xmlns:p14="http://schemas.microsoft.com/office/powerpoint/2010/main" val="12373791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7818" y="1825625"/>
            <a:ext cx="11145982" cy="4351338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5400" b="1" dirty="0">
                <a:latin typeface="Comic Sans MS" charset="0"/>
                <a:ea typeface="Comic Sans MS" charset="0"/>
                <a:cs typeface="Comic Sans MS" charset="0"/>
              </a:rPr>
              <a:t>MERCI DE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179486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83128"/>
            <a:ext cx="10515600" cy="498763"/>
          </a:xfrm>
        </p:spPr>
        <p:txBody>
          <a:bodyPr>
            <a:normAutofit fontScale="90000"/>
          </a:bodyPr>
          <a:lstStyle/>
          <a:p>
            <a:r>
              <a:rPr lang="fr-FR" b="1" dirty="0">
                <a:latin typeface="Comic Sans MS" charset="0"/>
                <a:ea typeface="Comic Sans MS" charset="0"/>
                <a:cs typeface="Comic Sans MS" charset="0"/>
              </a:rPr>
              <a:t>             RAPPEL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2327" y="581891"/>
            <a:ext cx="9066415" cy="62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14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204537"/>
            <a:ext cx="8662737" cy="655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99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00544"/>
          </a:xfrm>
        </p:spPr>
        <p:txBody>
          <a:bodyPr>
            <a:normAutofit/>
          </a:bodyPr>
          <a:lstStyle/>
          <a:p>
            <a:r>
              <a:rPr lang="fr-FR" sz="3200" b="1" dirty="0">
                <a:latin typeface="Comic Sans MS" charset="0"/>
                <a:ea typeface="Comic Sans MS" charset="0"/>
                <a:cs typeface="Comic Sans MS" charset="0"/>
              </a:rPr>
              <a:t>Lésion anales HPV+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900544"/>
            <a:ext cx="10515600" cy="561109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dirty="0"/>
              <a:t>-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Néoplasie intra-épithéliale du canal anal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(Anal Canal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Intraepithélial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Neoplasia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) (ACIN ou AIN)</a:t>
            </a:r>
            <a:endParaRPr lang="fr-FR" dirty="0"/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- Condylome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-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Papulose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bowénoide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Condylome géant (tumeur de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Buschke-Lowenstein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Carcinome verruqueux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Maladie de Bowen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Carcinome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épidermoide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invasif</a:t>
            </a:r>
          </a:p>
        </p:txBody>
      </p:sp>
    </p:spTree>
    <p:extLst>
      <p:ext uri="{BB962C8B-B14F-4D97-AF65-F5344CB8AC3E}">
        <p14:creationId xmlns:p14="http://schemas.microsoft.com/office/powerpoint/2010/main" val="2066120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803564"/>
          </a:xfrm>
        </p:spPr>
        <p:txBody>
          <a:bodyPr>
            <a:normAutofit fontScale="90000"/>
          </a:bodyPr>
          <a:lstStyle/>
          <a:p>
            <a:r>
              <a:rPr lang="fr-FR" sz="2800" b="1" dirty="0">
                <a:latin typeface="Comic Sans MS" charset="0"/>
                <a:ea typeface="Comic Sans MS" charset="0"/>
                <a:cs typeface="Comic Sans MS" charset="0"/>
              </a:rPr>
              <a:t>Néoplasie intra-épithéliale du canal anal</a:t>
            </a:r>
            <a:br>
              <a:rPr lang="fr-FR" sz="2800" b="1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fr-FR" sz="2800" b="1" dirty="0">
                <a:latin typeface="Comic Sans MS" charset="0"/>
                <a:ea typeface="Comic Sans MS" charset="0"/>
                <a:cs typeface="Comic Sans MS" charset="0"/>
              </a:rPr>
              <a:t>(ACIN, Anal Canal </a:t>
            </a:r>
            <a:r>
              <a:rPr lang="fr-FR" sz="2800" b="1" dirty="0" err="1">
                <a:latin typeface="Comic Sans MS" charset="0"/>
                <a:ea typeface="Comic Sans MS" charset="0"/>
                <a:cs typeface="Comic Sans MS" charset="0"/>
              </a:rPr>
              <a:t>Intraepithelial</a:t>
            </a:r>
            <a:r>
              <a:rPr lang="fr-FR" sz="2800" b="1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sz="2800" b="1" dirty="0" err="1">
                <a:latin typeface="Comic Sans MS" charset="0"/>
                <a:ea typeface="Comic Sans MS" charset="0"/>
                <a:cs typeface="Comic Sans MS" charset="0"/>
              </a:rPr>
              <a:t>Neoplasia</a:t>
            </a:r>
            <a:r>
              <a:rPr lang="fr-FR" sz="2800" b="1" dirty="0">
                <a:latin typeface="Comic Sans MS" charset="0"/>
                <a:ea typeface="Comic Sans MS" charset="0"/>
                <a:cs typeface="Comic Sans MS" charset="0"/>
              </a:rPr>
              <a:t>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6983" y="803566"/>
            <a:ext cx="10792690" cy="590203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buFont typeface="Wingdings" charset="2"/>
              <a:buChar char="Ø"/>
            </a:pPr>
            <a:r>
              <a:rPr lang="fr-FR" b="1" dirty="0">
                <a:latin typeface="Comic Sans MS" charset="0"/>
                <a:ea typeface="Comic Sans MS" charset="0"/>
                <a:cs typeface="Comic Sans MS" charset="0"/>
              </a:rPr>
              <a:t>Fréquence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  - 1% dans une série cytologique de 410 femmes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    </a:t>
            </a:r>
            <a:r>
              <a:rPr lang="fr-FR" i="1" dirty="0">
                <a:solidFill>
                  <a:schemeClr val="accent1"/>
                </a:solidFill>
                <a:latin typeface="Comic Sans MS" charset="0"/>
                <a:ea typeface="Comic Sans MS" charset="0"/>
                <a:cs typeface="Comic Sans MS" charset="0"/>
              </a:rPr>
              <a:t>(</a:t>
            </a:r>
            <a:r>
              <a:rPr lang="fr-FR" i="1" dirty="0" err="1">
                <a:solidFill>
                  <a:schemeClr val="accent1"/>
                </a:solidFill>
                <a:latin typeface="Comic Sans MS" charset="0"/>
                <a:ea typeface="Comic Sans MS" charset="0"/>
                <a:cs typeface="Comic Sans MS" charset="0"/>
              </a:rPr>
              <a:t>Moscicki</a:t>
            </a:r>
            <a:r>
              <a:rPr lang="fr-FR" i="1" dirty="0">
                <a:solidFill>
                  <a:schemeClr val="accent1"/>
                </a:solidFill>
                <a:latin typeface="Comic Sans MS" charset="0"/>
                <a:ea typeface="Comic Sans MS" charset="0"/>
                <a:cs typeface="Comic Sans MS" charset="0"/>
              </a:rPr>
              <a:t> AB et al. Cancer </a:t>
            </a:r>
            <a:r>
              <a:rPr lang="fr-FR" i="1" dirty="0" err="1">
                <a:solidFill>
                  <a:schemeClr val="accent1"/>
                </a:solidFill>
                <a:latin typeface="Comic Sans MS" charset="0"/>
                <a:ea typeface="Comic Sans MS" charset="0"/>
                <a:cs typeface="Comic Sans MS" charset="0"/>
              </a:rPr>
              <a:t>Epid</a:t>
            </a:r>
            <a:r>
              <a:rPr lang="fr-FR" i="1" dirty="0">
                <a:solidFill>
                  <a:schemeClr val="accent1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i="1" dirty="0" err="1">
                <a:solidFill>
                  <a:schemeClr val="accent1"/>
                </a:solidFill>
                <a:latin typeface="Comic Sans MS" charset="0"/>
                <a:ea typeface="Comic Sans MS" charset="0"/>
                <a:cs typeface="Comic Sans MS" charset="0"/>
              </a:rPr>
              <a:t>Biom</a:t>
            </a:r>
            <a:r>
              <a:rPr lang="fr-FR" i="1" dirty="0">
                <a:solidFill>
                  <a:schemeClr val="accent1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i="1" dirty="0" err="1">
                <a:solidFill>
                  <a:schemeClr val="accent1"/>
                </a:solidFill>
                <a:latin typeface="Comic Sans MS" charset="0"/>
                <a:ea typeface="Comic Sans MS" charset="0"/>
                <a:cs typeface="Comic Sans MS" charset="0"/>
              </a:rPr>
              <a:t>Prev</a:t>
            </a:r>
            <a:r>
              <a:rPr lang="fr-FR" i="1" dirty="0">
                <a:solidFill>
                  <a:schemeClr val="accent1"/>
                </a:solidFill>
                <a:latin typeface="Comic Sans MS" charset="0"/>
                <a:ea typeface="Comic Sans MS" charset="0"/>
                <a:cs typeface="Comic Sans MS" charset="0"/>
              </a:rPr>
              <a:t> 1999;8:173-8)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  - 20% chez femmes ayant CIN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     </a:t>
            </a:r>
            <a:r>
              <a:rPr lang="fr-FR" i="1" dirty="0" err="1">
                <a:solidFill>
                  <a:schemeClr val="accent1"/>
                </a:solidFill>
                <a:latin typeface="Comic Sans MS" charset="0"/>
                <a:ea typeface="Comic Sans MS" charset="0"/>
                <a:cs typeface="Comic Sans MS" charset="0"/>
              </a:rPr>
              <a:t>Scholefield</a:t>
            </a:r>
            <a:r>
              <a:rPr lang="fr-FR" i="1" dirty="0">
                <a:solidFill>
                  <a:schemeClr val="accent1"/>
                </a:solidFill>
                <a:latin typeface="Comic Sans MS" charset="0"/>
                <a:ea typeface="Comic Sans MS" charset="0"/>
                <a:cs typeface="Comic Sans MS" charset="0"/>
              </a:rPr>
              <a:t> JH et al. Lancet 1992;340:1271-3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i="1" dirty="0">
                <a:solidFill>
                  <a:schemeClr val="accent1"/>
                </a:solidFill>
                <a:latin typeface="Comic Sans MS" charset="0"/>
                <a:ea typeface="Comic Sans MS" charset="0"/>
                <a:cs typeface="Comic Sans MS" charset="0"/>
              </a:rPr>
              <a:t>     -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30 à 60% chez homosexuel HIV+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    </a:t>
            </a:r>
            <a:r>
              <a:rPr lang="fr-FR" i="1" dirty="0">
                <a:solidFill>
                  <a:schemeClr val="accent1"/>
                </a:solidFill>
                <a:latin typeface="Comic Sans MS" charset="0"/>
                <a:ea typeface="Comic Sans MS" charset="0"/>
                <a:cs typeface="Comic Sans MS" charset="0"/>
              </a:rPr>
              <a:t>(</a:t>
            </a:r>
            <a:r>
              <a:rPr lang="fr-FR" i="1" dirty="0" err="1">
                <a:solidFill>
                  <a:schemeClr val="accent1"/>
                </a:solidFill>
                <a:latin typeface="Comic Sans MS" charset="0"/>
                <a:ea typeface="Comic Sans MS" charset="0"/>
                <a:cs typeface="Comic Sans MS" charset="0"/>
              </a:rPr>
              <a:t>Palefski</a:t>
            </a:r>
            <a:r>
              <a:rPr lang="fr-FR" i="1" dirty="0">
                <a:solidFill>
                  <a:schemeClr val="accent1"/>
                </a:solidFill>
                <a:latin typeface="Comic Sans MS" charset="0"/>
                <a:ea typeface="Comic Sans MS" charset="0"/>
                <a:cs typeface="Comic Sans MS" charset="0"/>
              </a:rPr>
              <a:t> JM et al. J Am Med Assoc 1990;263:2911-6)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i="1" dirty="0">
                <a:solidFill>
                  <a:schemeClr val="accent1"/>
                </a:solidFill>
                <a:latin typeface="Comic Sans MS" charset="0"/>
                <a:ea typeface="Comic Sans MS" charset="0"/>
                <a:cs typeface="Comic Sans MS" charset="0"/>
              </a:rPr>
              <a:t>      -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5% chez homosexuel HIV-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     (</a:t>
            </a:r>
            <a:r>
              <a:rPr lang="fr-FR" i="1" dirty="0" err="1">
                <a:solidFill>
                  <a:schemeClr val="accent1"/>
                </a:solidFill>
                <a:latin typeface="Comic Sans MS" charset="0"/>
                <a:ea typeface="Comic Sans MS" charset="0"/>
                <a:cs typeface="Comic Sans MS" charset="0"/>
              </a:rPr>
              <a:t>Sayers</a:t>
            </a:r>
            <a:r>
              <a:rPr lang="fr-FR" i="1" dirty="0">
                <a:solidFill>
                  <a:schemeClr val="accent1"/>
                </a:solidFill>
                <a:latin typeface="Comic Sans MS" charset="0"/>
                <a:ea typeface="Comic Sans MS" charset="0"/>
                <a:cs typeface="Comic Sans MS" charset="0"/>
              </a:rPr>
              <a:t> SJ et al. Int J STD AIDS 1998;9:37-40)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i="1" dirty="0">
                <a:solidFill>
                  <a:schemeClr val="accent1"/>
                </a:solidFill>
                <a:latin typeface="Comic Sans MS" charset="0"/>
                <a:ea typeface="Comic Sans MS" charset="0"/>
                <a:cs typeface="Comic Sans MS" charset="0"/>
              </a:rPr>
              <a:t>   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 - ACIN haut grade 20% chez homosexuels HIV+ et 8% chez homosexuel </a:t>
            </a:r>
            <a:r>
              <a:rPr lang="nb-NO" dirty="0">
                <a:latin typeface="Comic Sans MS" charset="0"/>
                <a:ea typeface="Comic Sans MS" charset="0"/>
                <a:cs typeface="Comic Sans MS" charset="0"/>
              </a:rPr>
              <a:t>HIV-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b-NO" dirty="0">
                <a:latin typeface="Comic Sans MS" charset="0"/>
                <a:ea typeface="Comic Sans MS" charset="0"/>
                <a:cs typeface="Comic Sans MS" charset="0"/>
              </a:rPr>
              <a:t>          </a:t>
            </a:r>
            <a:r>
              <a:rPr lang="nb-NO" i="1" dirty="0">
                <a:solidFill>
                  <a:schemeClr val="accent1"/>
                </a:solidFill>
                <a:latin typeface="Comic Sans MS" charset="0"/>
                <a:ea typeface="Comic Sans MS" charset="0"/>
                <a:cs typeface="Comic Sans MS" charset="0"/>
              </a:rPr>
              <a:t>(</a:t>
            </a:r>
            <a:r>
              <a:rPr lang="nb-NO" i="1" dirty="0" err="1">
                <a:solidFill>
                  <a:schemeClr val="accent1"/>
                </a:solidFill>
                <a:latin typeface="Comic Sans MS" charset="0"/>
                <a:ea typeface="Comic Sans MS" charset="0"/>
                <a:cs typeface="Comic Sans MS" charset="0"/>
              </a:rPr>
              <a:t>Palefski</a:t>
            </a:r>
            <a:r>
              <a:rPr lang="nb-NO" i="1" dirty="0">
                <a:solidFill>
                  <a:schemeClr val="accent1"/>
                </a:solidFill>
                <a:latin typeface="Comic Sans MS" charset="0"/>
                <a:ea typeface="Comic Sans MS" charset="0"/>
                <a:cs typeface="Comic Sans MS" charset="0"/>
              </a:rPr>
              <a:t> JM et al. JAIDSHR 1998;17:314-9)</a:t>
            </a:r>
          </a:p>
          <a:p>
            <a:pPr>
              <a:lnSpc>
                <a:spcPct val="120000"/>
              </a:lnSpc>
              <a:buFont typeface="Wingdings" charset="2"/>
              <a:buChar char="Ø"/>
            </a:pPr>
            <a:r>
              <a:rPr lang="nb-NO" b="1" dirty="0" err="1">
                <a:latin typeface="Comic Sans MS" charset="0"/>
                <a:ea typeface="Comic Sans MS" charset="0"/>
                <a:cs typeface="Comic Sans MS" charset="0"/>
              </a:rPr>
              <a:t>Pathogénie</a:t>
            </a:r>
            <a:endParaRPr lang="nb-NO" b="1" dirty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nb-NO" dirty="0">
                <a:latin typeface="Comic Sans MS" charset="0"/>
                <a:ea typeface="Comic Sans MS" charset="0"/>
                <a:cs typeface="Comic Sans MS" charset="0"/>
              </a:rPr>
              <a:t>   - HPV 6,11: ACIN de bas grade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b-NO" dirty="0">
                <a:latin typeface="Comic Sans MS" charset="0"/>
                <a:ea typeface="Comic Sans MS" charset="0"/>
                <a:cs typeface="Comic Sans MS" charset="0"/>
              </a:rPr>
              <a:t>   - HPV 16,18: ACIN de </a:t>
            </a:r>
            <a:r>
              <a:rPr lang="nb-NO" dirty="0" err="1">
                <a:latin typeface="Comic Sans MS" charset="0"/>
                <a:ea typeface="Comic Sans MS" charset="0"/>
                <a:cs typeface="Comic Sans MS" charset="0"/>
              </a:rPr>
              <a:t>haut</a:t>
            </a:r>
            <a:r>
              <a:rPr lang="nb-NO" dirty="0">
                <a:latin typeface="Comic Sans MS" charset="0"/>
                <a:ea typeface="Comic Sans MS" charset="0"/>
                <a:cs typeface="Comic Sans MS" charset="0"/>
              </a:rPr>
              <a:t> grade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116291" y="166255"/>
            <a:ext cx="2937164" cy="421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91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10837"/>
            <a:ext cx="10515600" cy="955963"/>
          </a:xfrm>
        </p:spPr>
        <p:txBody>
          <a:bodyPr>
            <a:normAutofit fontScale="90000"/>
          </a:bodyPr>
          <a:lstStyle/>
          <a:p>
            <a:r>
              <a:rPr lang="fr-FR" sz="3200" b="1" dirty="0">
                <a:latin typeface="Comic Sans MS" charset="0"/>
                <a:ea typeface="Comic Sans MS" charset="0"/>
                <a:cs typeface="Comic Sans MS" charset="0"/>
              </a:rPr>
              <a:t>Néoplasie intra-épithéliale du canal anal</a:t>
            </a:r>
            <a:br>
              <a:rPr lang="fr-FR" sz="3200" b="1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fr-FR" sz="3200" b="1" dirty="0">
                <a:latin typeface="Comic Sans MS" charset="0"/>
                <a:ea typeface="Comic Sans MS" charset="0"/>
                <a:cs typeface="Comic Sans MS" charset="0"/>
              </a:rPr>
              <a:t>(ACIN, Anal Canal </a:t>
            </a:r>
            <a:r>
              <a:rPr lang="fr-FR" sz="3200" b="1" dirty="0" err="1">
                <a:latin typeface="Comic Sans MS" charset="0"/>
                <a:ea typeface="Comic Sans MS" charset="0"/>
                <a:cs typeface="Comic Sans MS" charset="0"/>
              </a:rPr>
              <a:t>Intraepithelial</a:t>
            </a:r>
            <a:r>
              <a:rPr lang="fr-FR" sz="3200" b="1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sz="3200" b="1" dirty="0" err="1">
                <a:latin typeface="Comic Sans MS" charset="0"/>
                <a:ea typeface="Comic Sans MS" charset="0"/>
                <a:cs typeface="Comic Sans MS" charset="0"/>
              </a:rPr>
              <a:t>Neoplasia</a:t>
            </a:r>
            <a:r>
              <a:rPr lang="fr-FR" sz="3200" b="1" dirty="0">
                <a:latin typeface="Comic Sans MS" charset="0"/>
                <a:ea typeface="Comic Sans MS" charset="0"/>
                <a:cs typeface="Comic Sans MS" charset="0"/>
              </a:rPr>
              <a:t>)</a:t>
            </a:r>
            <a:endParaRPr lang="fr-FR" sz="32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066800"/>
            <a:ext cx="5181600" cy="3144982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066800"/>
            <a:ext cx="5181600" cy="594360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Histo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Memes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critères que CIN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Cyto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pour dépistage sensibilité 50 à 80% et spécificité 38%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Risque de dégénérescence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- Progression ACIN BG → HG en 2 ans chez 62% HIV+ et 36% HIV-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211782"/>
            <a:ext cx="5181600" cy="264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80109"/>
            <a:ext cx="10515600" cy="678873"/>
          </a:xfrm>
        </p:spPr>
        <p:txBody>
          <a:bodyPr>
            <a:normAutofit/>
          </a:bodyPr>
          <a:lstStyle/>
          <a:p>
            <a:r>
              <a:rPr lang="fr-FR" sz="2800" b="1" dirty="0">
                <a:latin typeface="Comic Sans MS" charset="0"/>
                <a:ea typeface="Comic Sans MS" charset="0"/>
                <a:cs typeface="Comic Sans MS" charset="0"/>
              </a:rPr>
              <a:t>ACIN sur pièce d’</a:t>
            </a:r>
            <a:r>
              <a:rPr lang="fr-FR" sz="2800" b="1" dirty="0" err="1">
                <a:latin typeface="Comic Sans MS" charset="0"/>
                <a:ea typeface="Comic Sans MS" charset="0"/>
                <a:cs typeface="Comic Sans MS" charset="0"/>
              </a:rPr>
              <a:t>hémorroidectomie</a:t>
            </a:r>
            <a:endParaRPr lang="fr-FR" sz="28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983672"/>
            <a:ext cx="10515600" cy="587432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0,1 à 2% des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pices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d’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hémorroidectomie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jusqu’à 4% dans une population homosexuelle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Localisé sur la muqueuse transitionnelle, s’étend sur le versant malpighien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Grade généralement élevé (ACIN III)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Fréquence des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koilocytes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051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24691"/>
            <a:ext cx="10515600" cy="845127"/>
          </a:xfrm>
        </p:spPr>
        <p:txBody>
          <a:bodyPr>
            <a:normAutofit/>
          </a:bodyPr>
          <a:lstStyle/>
          <a:p>
            <a:r>
              <a:rPr lang="fr-FR" sz="2800" b="1" dirty="0">
                <a:latin typeface="Comic Sans MS" charset="0"/>
                <a:ea typeface="Comic Sans MS" charset="0"/>
                <a:cs typeface="Comic Sans MS" charset="0"/>
              </a:rPr>
              <a:t>Reproductibilité du diagnostic d’ACIN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094510"/>
            <a:ext cx="5181600" cy="2646218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969818"/>
            <a:ext cx="5604164" cy="572192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dirty="0"/>
              <a:t>-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Reproductibilité moyenne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 Haut grade 48% des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cyto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et   77%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histo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correctement interprétés par au moins 3 des 4 pathologistes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i="1" dirty="0">
                <a:solidFill>
                  <a:schemeClr val="accent1"/>
                </a:solidFill>
                <a:latin typeface="Comic Sans MS" charset="0"/>
                <a:ea typeface="Comic Sans MS" charset="0"/>
                <a:cs typeface="Comic Sans MS" charset="0"/>
              </a:rPr>
              <a:t>(étude de </a:t>
            </a:r>
            <a:r>
              <a:rPr lang="fr-FR" i="1" dirty="0" err="1">
                <a:solidFill>
                  <a:schemeClr val="accent1"/>
                </a:solidFill>
                <a:latin typeface="Comic Sans MS" charset="0"/>
                <a:ea typeface="Comic Sans MS" charset="0"/>
                <a:cs typeface="Comic Sans MS" charset="0"/>
              </a:rPr>
              <a:t>Lytwyn</a:t>
            </a:r>
            <a:r>
              <a:rPr lang="fr-FR" i="1" dirty="0">
                <a:solidFill>
                  <a:schemeClr val="accent1"/>
                </a:solidFill>
                <a:latin typeface="Comic Sans MS" charset="0"/>
                <a:ea typeface="Comic Sans MS" charset="0"/>
                <a:cs typeface="Comic Sans MS" charset="0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Etude de </a:t>
            </a:r>
            <a:r>
              <a:rPr lang="fr-FR" dirty="0" err="1">
                <a:solidFill>
                  <a:schemeClr val="accent1"/>
                </a:solidFill>
                <a:latin typeface="Comic Sans MS" charset="0"/>
                <a:ea typeface="Comic Sans MS" charset="0"/>
                <a:cs typeface="Comic Sans MS" charset="0"/>
              </a:rPr>
              <a:t>Colquuhoun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accord pour seulement 32% des cas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865420"/>
            <a:ext cx="5181600" cy="296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576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987</Words>
  <Application>Microsoft Office PowerPoint</Application>
  <PresentationFormat>Widescreen</PresentationFormat>
  <Paragraphs>176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Thème Office</vt:lpstr>
      <vt:lpstr>CYTO-HISTOLOGIE DE L’ANUS</vt:lpstr>
      <vt:lpstr>            RAPPEL</vt:lpstr>
      <vt:lpstr>             RAPPEL</vt:lpstr>
      <vt:lpstr>PowerPoint Presentation</vt:lpstr>
      <vt:lpstr>Lésion anales HPV+</vt:lpstr>
      <vt:lpstr>Néoplasie intra-épithéliale du canal anal (ACIN, Anal Canal Intraepithelial Neoplasia)</vt:lpstr>
      <vt:lpstr>Néoplasie intra-épithéliale du canal anal (ACIN, Anal Canal Intraepithelial Neoplasia)</vt:lpstr>
      <vt:lpstr>ACIN sur pièce d’hémorroidectomie</vt:lpstr>
      <vt:lpstr>Reproductibilité du diagnostic d’ACIN</vt:lpstr>
      <vt:lpstr>Frottis anal pour cytologie anale</vt:lpstr>
      <vt:lpstr>Frottis anal pour cytologie anale</vt:lpstr>
      <vt:lpstr>Frottis anal pour cytologie anale</vt:lpstr>
      <vt:lpstr>Frottis anal pour cytologie anale</vt:lpstr>
      <vt:lpstr>CONDYLOME ANAL</vt:lpstr>
      <vt:lpstr>Condylome géant anal (tumeur de Buschke-Lowenstein)</vt:lpstr>
      <vt:lpstr>Condylome géant anal (tumeur de Buschke-Lowenstein)</vt:lpstr>
      <vt:lpstr>Carcinome verruqueux anal</vt:lpstr>
      <vt:lpstr>Carcinome verruqueux anal</vt:lpstr>
      <vt:lpstr>Maladie de Bowen anale</vt:lpstr>
      <vt:lpstr>Papulose bowénoide anale</vt:lpstr>
      <vt:lpstr>Carcinomes du canal anal</vt:lpstr>
      <vt:lpstr>Carcinomes du canal anal</vt:lpstr>
      <vt:lpstr>Pronostic des carcinomes du canal anal</vt:lpstr>
      <vt:lpstr>PowerPoint Presentation</vt:lpstr>
      <vt:lpstr>Adénocarcinomes du canal anal</vt:lpstr>
      <vt:lpstr>Fréquence des tumeurs malignes de l’anus</vt:lpstr>
      <vt:lpstr>Maladie de Paget anale</vt:lpstr>
      <vt:lpstr>Lymphome de l’anus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user</cp:lastModifiedBy>
  <cp:revision>42</cp:revision>
  <dcterms:created xsi:type="dcterms:W3CDTF">2024-05-24T21:13:45Z</dcterms:created>
  <dcterms:modified xsi:type="dcterms:W3CDTF">2024-05-25T12:35:00Z</dcterms:modified>
</cp:coreProperties>
</file>