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64" r:id="rId4"/>
    <p:sldId id="269" r:id="rId5"/>
    <p:sldId id="270" r:id="rId6"/>
    <p:sldId id="271" r:id="rId7"/>
    <p:sldId id="295" r:id="rId8"/>
    <p:sldId id="314" r:id="rId9"/>
    <p:sldId id="315" r:id="rId10"/>
    <p:sldId id="313" r:id="rId11"/>
    <p:sldId id="272" r:id="rId12"/>
    <p:sldId id="276" r:id="rId13"/>
    <p:sldId id="280" r:id="rId14"/>
    <p:sldId id="279" r:id="rId15"/>
    <p:sldId id="282" r:id="rId16"/>
    <p:sldId id="286" r:id="rId17"/>
    <p:sldId id="287" r:id="rId18"/>
    <p:sldId id="288" r:id="rId19"/>
    <p:sldId id="289" r:id="rId20"/>
    <p:sldId id="290" r:id="rId21"/>
    <p:sldId id="291" r:id="rId22"/>
    <p:sldId id="299" r:id="rId23"/>
    <p:sldId id="297" r:id="rId24"/>
    <p:sldId id="298" r:id="rId25"/>
    <p:sldId id="301" r:id="rId26"/>
    <p:sldId id="300" r:id="rId27"/>
    <p:sldId id="302" r:id="rId28"/>
    <p:sldId id="303" r:id="rId29"/>
    <p:sldId id="304" r:id="rId30"/>
    <p:sldId id="305" r:id="rId31"/>
    <p:sldId id="306" r:id="rId32"/>
    <p:sldId id="307" r:id="rId33"/>
    <p:sldId id="309" r:id="rId34"/>
    <p:sldId id="310" r:id="rId35"/>
    <p:sldId id="311" r:id="rId36"/>
    <p:sldId id="312" r:id="rId37"/>
    <p:sldId id="316" r:id="rId3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58AE3B5D-567D-45C3-B13C-AF44D780EAB6}">
          <p14:sldIdLst>
            <p14:sldId id="256"/>
            <p14:sldId id="257"/>
            <p14:sldId id="264"/>
            <p14:sldId id="269"/>
            <p14:sldId id="270"/>
          </p14:sldIdLst>
        </p14:section>
        <p14:section name="Section sans titre" id="{EEC4D225-8719-47A8-B4F3-676BAB553572}">
          <p14:sldIdLst>
            <p14:sldId id="271"/>
            <p14:sldId id="295"/>
            <p14:sldId id="314"/>
            <p14:sldId id="315"/>
            <p14:sldId id="313"/>
            <p14:sldId id="272"/>
            <p14:sldId id="276"/>
            <p14:sldId id="280"/>
            <p14:sldId id="279"/>
            <p14:sldId id="282"/>
            <p14:sldId id="286"/>
            <p14:sldId id="287"/>
            <p14:sldId id="288"/>
            <p14:sldId id="289"/>
            <p14:sldId id="290"/>
            <p14:sldId id="291"/>
            <p14:sldId id="299"/>
            <p14:sldId id="297"/>
            <p14:sldId id="298"/>
            <p14:sldId id="301"/>
            <p14:sldId id="300"/>
            <p14:sldId id="302"/>
            <p14:sldId id="303"/>
            <p14:sldId id="304"/>
            <p14:sldId id="305"/>
            <p14:sldId id="306"/>
            <p14:sldId id="307"/>
            <p14:sldId id="309"/>
            <p14:sldId id="310"/>
            <p14:sldId id="311"/>
            <p14:sldId id="312"/>
            <p14:sldId id="31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>
        <p:scale>
          <a:sx n="70" d="100"/>
          <a:sy n="70" d="100"/>
        </p:scale>
        <p:origin x="-1380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B1F838-6585-426B-B230-18DF82035F6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12F7886-B5B6-45E1-AD9F-CE5CEB01FD62}">
      <dgm:prSet phldrT="[Texte]"/>
      <dgm:spPr/>
      <dgm:t>
        <a:bodyPr/>
        <a:lstStyle/>
        <a:p>
          <a:r>
            <a:rPr lang="fr-FR" dirty="0" smtClean="0"/>
            <a:t>HPV</a:t>
          </a:r>
          <a:endParaRPr lang="fr-FR" dirty="0"/>
        </a:p>
      </dgm:t>
    </dgm:pt>
    <dgm:pt modelId="{D0FC813B-542E-4444-A03F-E8D6718EA022}" type="parTrans" cxnId="{D818437E-4385-4AF2-A88B-BB8A9B12E502}">
      <dgm:prSet/>
      <dgm:spPr/>
      <dgm:t>
        <a:bodyPr/>
        <a:lstStyle/>
        <a:p>
          <a:endParaRPr lang="fr-FR"/>
        </a:p>
      </dgm:t>
    </dgm:pt>
    <dgm:pt modelId="{D68832D6-01CB-4AA2-B139-9C5BA1A3FEBB}" type="sibTrans" cxnId="{D818437E-4385-4AF2-A88B-BB8A9B12E502}">
      <dgm:prSet/>
      <dgm:spPr/>
      <dgm:t>
        <a:bodyPr/>
        <a:lstStyle/>
        <a:p>
          <a:endParaRPr lang="fr-FR"/>
        </a:p>
      </dgm:t>
    </dgm:pt>
    <dgm:pt modelId="{53BF0128-6D33-48C1-AF9F-9289A61557C7}">
      <dgm:prSet phldrT="[Texte]" custT="1"/>
      <dgm:spPr/>
      <dgm:t>
        <a:bodyPr/>
        <a:lstStyle/>
        <a:p>
          <a:r>
            <a:rPr lang="fr-FR" sz="2000" b="1" dirty="0" err="1" smtClean="0"/>
            <a:t>Immuno</a:t>
          </a:r>
          <a:endParaRPr lang="fr-FR" sz="2000" b="1" dirty="0" smtClean="0"/>
        </a:p>
        <a:p>
          <a:r>
            <a:rPr lang="fr-FR" sz="2000" b="1" dirty="0" smtClean="0"/>
            <a:t>dépression</a:t>
          </a:r>
          <a:endParaRPr lang="fr-FR" sz="2000" b="1" dirty="0"/>
        </a:p>
      </dgm:t>
    </dgm:pt>
    <dgm:pt modelId="{B4CC0DB3-96C0-4801-B1A3-BC72B8F4981E}" type="parTrans" cxnId="{0A1B1999-A17F-43B6-9521-30C781DC2AF6}">
      <dgm:prSet/>
      <dgm:spPr/>
      <dgm:t>
        <a:bodyPr/>
        <a:lstStyle/>
        <a:p>
          <a:endParaRPr lang="fr-FR"/>
        </a:p>
      </dgm:t>
    </dgm:pt>
    <dgm:pt modelId="{B9A95AB7-9CFB-43DB-A329-A13764A59CBC}" type="sibTrans" cxnId="{0A1B1999-A17F-43B6-9521-30C781DC2AF6}">
      <dgm:prSet/>
      <dgm:spPr/>
      <dgm:t>
        <a:bodyPr/>
        <a:lstStyle/>
        <a:p>
          <a:endParaRPr lang="fr-FR"/>
        </a:p>
      </dgm:t>
    </dgm:pt>
    <dgm:pt modelId="{5B13BFF8-0438-4313-97DE-EAFE18252952}">
      <dgm:prSet phldrT="[Texte]"/>
      <dgm:spPr/>
      <dgm:t>
        <a:bodyPr/>
        <a:lstStyle/>
        <a:p>
          <a:r>
            <a:rPr lang="fr-FR" b="1" dirty="0" smtClean="0"/>
            <a:t>Sexe</a:t>
          </a:r>
        </a:p>
        <a:p>
          <a:r>
            <a:rPr lang="fr-FR" b="1" dirty="0" smtClean="0"/>
            <a:t>multiple</a:t>
          </a:r>
          <a:endParaRPr lang="fr-FR" b="1" dirty="0"/>
        </a:p>
      </dgm:t>
    </dgm:pt>
    <dgm:pt modelId="{A4550AEC-9D48-41C7-8417-EFFA0D6DE265}" type="parTrans" cxnId="{74F41663-B427-40C4-866D-D2452F76DF00}">
      <dgm:prSet/>
      <dgm:spPr/>
      <dgm:t>
        <a:bodyPr/>
        <a:lstStyle/>
        <a:p>
          <a:endParaRPr lang="fr-FR"/>
        </a:p>
      </dgm:t>
    </dgm:pt>
    <dgm:pt modelId="{9BC7015F-EAE3-4847-AE5D-9B7B59B6A155}" type="sibTrans" cxnId="{74F41663-B427-40C4-866D-D2452F76DF00}">
      <dgm:prSet/>
      <dgm:spPr/>
      <dgm:t>
        <a:bodyPr/>
        <a:lstStyle/>
        <a:p>
          <a:endParaRPr lang="fr-FR"/>
        </a:p>
      </dgm:t>
    </dgm:pt>
    <dgm:pt modelId="{833E4952-C4AC-4094-8479-024ACA00AD5C}">
      <dgm:prSet phldrT="[Texte]"/>
      <dgm:spPr/>
      <dgm:t>
        <a:bodyPr/>
        <a:lstStyle/>
        <a:p>
          <a:r>
            <a:rPr lang="fr-FR" b="1" dirty="0" smtClean="0"/>
            <a:t>Tabac</a:t>
          </a:r>
        </a:p>
        <a:p>
          <a:r>
            <a:rPr lang="fr-FR" b="1" dirty="0" smtClean="0"/>
            <a:t>IST</a:t>
          </a:r>
          <a:endParaRPr lang="fr-FR" b="1" dirty="0"/>
        </a:p>
      </dgm:t>
    </dgm:pt>
    <dgm:pt modelId="{4C574C9F-48B4-4ED2-A210-48701F0FCE25}" type="parTrans" cxnId="{4684F997-89FE-4DDB-80F1-C18073F75175}">
      <dgm:prSet/>
      <dgm:spPr/>
      <dgm:t>
        <a:bodyPr/>
        <a:lstStyle/>
        <a:p>
          <a:endParaRPr lang="fr-FR"/>
        </a:p>
      </dgm:t>
    </dgm:pt>
    <dgm:pt modelId="{08FD2E39-3350-4DBD-9679-17BAB2F916DA}" type="sibTrans" cxnId="{4684F997-89FE-4DDB-80F1-C18073F75175}">
      <dgm:prSet/>
      <dgm:spPr/>
      <dgm:t>
        <a:bodyPr/>
        <a:lstStyle/>
        <a:p>
          <a:endParaRPr lang="fr-FR"/>
        </a:p>
      </dgm:t>
    </dgm:pt>
    <dgm:pt modelId="{174F37AC-103D-4D14-BBAF-6D72F237620F}">
      <dgm:prSet phldrT="[Texte]"/>
      <dgm:spPr/>
      <dgm:t>
        <a:bodyPr/>
        <a:lstStyle/>
        <a:p>
          <a:r>
            <a:rPr lang="fr-FR" b="1" dirty="0" smtClean="0"/>
            <a:t>Rapports</a:t>
          </a:r>
        </a:p>
        <a:p>
          <a:r>
            <a:rPr lang="fr-FR" b="1" dirty="0" smtClean="0"/>
            <a:t>anaux</a:t>
          </a:r>
          <a:endParaRPr lang="fr-FR" b="1" dirty="0"/>
        </a:p>
      </dgm:t>
    </dgm:pt>
    <dgm:pt modelId="{0CBE3F63-977D-476A-A526-B948010E497F}" type="parTrans" cxnId="{8CFD526E-B215-45B6-8343-CF57270EFD38}">
      <dgm:prSet/>
      <dgm:spPr/>
      <dgm:t>
        <a:bodyPr/>
        <a:lstStyle/>
        <a:p>
          <a:endParaRPr lang="fr-FR"/>
        </a:p>
      </dgm:t>
    </dgm:pt>
    <dgm:pt modelId="{4E9963A1-22C9-4776-AEE8-D57DC5D73622}" type="sibTrans" cxnId="{8CFD526E-B215-45B6-8343-CF57270EFD38}">
      <dgm:prSet/>
      <dgm:spPr/>
      <dgm:t>
        <a:bodyPr/>
        <a:lstStyle/>
        <a:p>
          <a:endParaRPr lang="fr-FR"/>
        </a:p>
      </dgm:t>
    </dgm:pt>
    <dgm:pt modelId="{A35A681F-E9EC-4C61-8945-4123AD93FAD7}" type="pres">
      <dgm:prSet presAssocID="{62B1F838-6585-426B-B230-18DF82035F6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FDC7C2B-B487-4538-9AFA-56500041B92A}" type="pres">
      <dgm:prSet presAssocID="{812F7886-B5B6-45E1-AD9F-CE5CEB01FD62}" presName="centerShape" presStyleLbl="node0" presStyleIdx="0" presStyleCnt="1"/>
      <dgm:spPr/>
    </dgm:pt>
    <dgm:pt modelId="{7D0521DD-6122-426A-A9E0-27BE278D6EEC}" type="pres">
      <dgm:prSet presAssocID="{53BF0128-6D33-48C1-AF9F-9289A61557C7}" presName="node" presStyleLbl="node1" presStyleIdx="0" presStyleCnt="4" custScaleX="164972" custScaleY="120759">
        <dgm:presLayoutVars>
          <dgm:bulletEnabled val="1"/>
        </dgm:presLayoutVars>
      </dgm:prSet>
      <dgm:spPr/>
    </dgm:pt>
    <dgm:pt modelId="{3007EF50-E079-4D8C-8E4D-BB2B4981596E}" type="pres">
      <dgm:prSet presAssocID="{53BF0128-6D33-48C1-AF9F-9289A61557C7}" presName="dummy" presStyleCnt="0"/>
      <dgm:spPr/>
    </dgm:pt>
    <dgm:pt modelId="{4A9289F0-357F-4D00-8A38-A8D698C4511C}" type="pres">
      <dgm:prSet presAssocID="{B9A95AB7-9CFB-43DB-A329-A13764A59CBC}" presName="sibTrans" presStyleLbl="sibTrans2D1" presStyleIdx="0" presStyleCnt="4"/>
      <dgm:spPr/>
    </dgm:pt>
    <dgm:pt modelId="{86EEC28E-179D-4A0E-9D7B-5D8DCE4BD83B}" type="pres">
      <dgm:prSet presAssocID="{5B13BFF8-0438-4313-97DE-EAFE18252952}" presName="node" presStyleLbl="node1" presStyleIdx="1" presStyleCnt="4" custScaleX="126673" custScaleY="13134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DDEC396-3585-4D34-AC28-7ABA99932BDE}" type="pres">
      <dgm:prSet presAssocID="{5B13BFF8-0438-4313-97DE-EAFE18252952}" presName="dummy" presStyleCnt="0"/>
      <dgm:spPr/>
    </dgm:pt>
    <dgm:pt modelId="{1F0423F5-9904-422B-900F-58F4C588F7BE}" type="pres">
      <dgm:prSet presAssocID="{9BC7015F-EAE3-4847-AE5D-9B7B59B6A155}" presName="sibTrans" presStyleLbl="sibTrans2D1" presStyleIdx="1" presStyleCnt="4"/>
      <dgm:spPr/>
    </dgm:pt>
    <dgm:pt modelId="{96CCF846-D476-4F24-B78C-5396BA4B260E}" type="pres">
      <dgm:prSet presAssocID="{833E4952-C4AC-4094-8479-024ACA00AD5C}" presName="node" presStyleLbl="node1" presStyleIdx="2" presStyleCnt="4">
        <dgm:presLayoutVars>
          <dgm:bulletEnabled val="1"/>
        </dgm:presLayoutVars>
      </dgm:prSet>
      <dgm:spPr/>
    </dgm:pt>
    <dgm:pt modelId="{42E50982-9D8D-4A31-ACC0-31EED199A1B6}" type="pres">
      <dgm:prSet presAssocID="{833E4952-C4AC-4094-8479-024ACA00AD5C}" presName="dummy" presStyleCnt="0"/>
      <dgm:spPr/>
    </dgm:pt>
    <dgm:pt modelId="{C61D7BAA-69A1-44CC-9603-618E8C43ABBB}" type="pres">
      <dgm:prSet presAssocID="{08FD2E39-3350-4DBD-9679-17BAB2F916DA}" presName="sibTrans" presStyleLbl="sibTrans2D1" presStyleIdx="2" presStyleCnt="4"/>
      <dgm:spPr/>
    </dgm:pt>
    <dgm:pt modelId="{BD904DDC-94D8-40A1-9EF2-C6FFC2CD2F5D}" type="pres">
      <dgm:prSet presAssocID="{174F37AC-103D-4D14-BBAF-6D72F237620F}" presName="node" presStyleLbl="node1" presStyleIdx="3" presStyleCnt="4" custScaleX="135055" custScaleY="105679">
        <dgm:presLayoutVars>
          <dgm:bulletEnabled val="1"/>
        </dgm:presLayoutVars>
      </dgm:prSet>
      <dgm:spPr/>
    </dgm:pt>
    <dgm:pt modelId="{A137A7B7-8E6A-4305-A121-501E16E4281E}" type="pres">
      <dgm:prSet presAssocID="{174F37AC-103D-4D14-BBAF-6D72F237620F}" presName="dummy" presStyleCnt="0"/>
      <dgm:spPr/>
    </dgm:pt>
    <dgm:pt modelId="{CF907E37-E57E-404F-8333-4408A3C4A4A2}" type="pres">
      <dgm:prSet presAssocID="{4E9963A1-22C9-4776-AEE8-D57DC5D73622}" presName="sibTrans" presStyleLbl="sibTrans2D1" presStyleIdx="3" presStyleCnt="4"/>
      <dgm:spPr/>
    </dgm:pt>
  </dgm:ptLst>
  <dgm:cxnLst>
    <dgm:cxn modelId="{A0FF2C50-D481-4C49-8F3A-E833C68FB70A}" type="presOf" srcId="{4E9963A1-22C9-4776-AEE8-D57DC5D73622}" destId="{CF907E37-E57E-404F-8333-4408A3C4A4A2}" srcOrd="0" destOrd="0" presId="urn:microsoft.com/office/officeart/2005/8/layout/radial6"/>
    <dgm:cxn modelId="{BEC32277-2418-40E8-A147-388C20A1CC9B}" type="presOf" srcId="{833E4952-C4AC-4094-8479-024ACA00AD5C}" destId="{96CCF846-D476-4F24-B78C-5396BA4B260E}" srcOrd="0" destOrd="0" presId="urn:microsoft.com/office/officeart/2005/8/layout/radial6"/>
    <dgm:cxn modelId="{8CFD526E-B215-45B6-8343-CF57270EFD38}" srcId="{812F7886-B5B6-45E1-AD9F-CE5CEB01FD62}" destId="{174F37AC-103D-4D14-BBAF-6D72F237620F}" srcOrd="3" destOrd="0" parTransId="{0CBE3F63-977D-476A-A526-B948010E497F}" sibTransId="{4E9963A1-22C9-4776-AEE8-D57DC5D73622}"/>
    <dgm:cxn modelId="{03FDC154-1342-495C-99E5-00AEBD83F567}" type="presOf" srcId="{9BC7015F-EAE3-4847-AE5D-9B7B59B6A155}" destId="{1F0423F5-9904-422B-900F-58F4C588F7BE}" srcOrd="0" destOrd="0" presId="urn:microsoft.com/office/officeart/2005/8/layout/radial6"/>
    <dgm:cxn modelId="{4CC41168-0470-4D77-BF5A-938CD2ED5DCA}" type="presOf" srcId="{812F7886-B5B6-45E1-AD9F-CE5CEB01FD62}" destId="{DFDC7C2B-B487-4538-9AFA-56500041B92A}" srcOrd="0" destOrd="0" presId="urn:microsoft.com/office/officeart/2005/8/layout/radial6"/>
    <dgm:cxn modelId="{0A1B1999-A17F-43B6-9521-30C781DC2AF6}" srcId="{812F7886-B5B6-45E1-AD9F-CE5CEB01FD62}" destId="{53BF0128-6D33-48C1-AF9F-9289A61557C7}" srcOrd="0" destOrd="0" parTransId="{B4CC0DB3-96C0-4801-B1A3-BC72B8F4981E}" sibTransId="{B9A95AB7-9CFB-43DB-A329-A13764A59CBC}"/>
    <dgm:cxn modelId="{AF8E9317-0BE2-4C67-A5AC-5951EF8A198C}" type="presOf" srcId="{B9A95AB7-9CFB-43DB-A329-A13764A59CBC}" destId="{4A9289F0-357F-4D00-8A38-A8D698C4511C}" srcOrd="0" destOrd="0" presId="urn:microsoft.com/office/officeart/2005/8/layout/radial6"/>
    <dgm:cxn modelId="{3373FEAF-1FEC-476E-B9E3-4F703D3A5AD4}" type="presOf" srcId="{08FD2E39-3350-4DBD-9679-17BAB2F916DA}" destId="{C61D7BAA-69A1-44CC-9603-618E8C43ABBB}" srcOrd="0" destOrd="0" presId="urn:microsoft.com/office/officeart/2005/8/layout/radial6"/>
    <dgm:cxn modelId="{AC2DF678-96F0-48BE-AFB2-F24160A5C346}" type="presOf" srcId="{53BF0128-6D33-48C1-AF9F-9289A61557C7}" destId="{7D0521DD-6122-426A-A9E0-27BE278D6EEC}" srcOrd="0" destOrd="0" presId="urn:microsoft.com/office/officeart/2005/8/layout/radial6"/>
    <dgm:cxn modelId="{4684F997-89FE-4DDB-80F1-C18073F75175}" srcId="{812F7886-B5B6-45E1-AD9F-CE5CEB01FD62}" destId="{833E4952-C4AC-4094-8479-024ACA00AD5C}" srcOrd="2" destOrd="0" parTransId="{4C574C9F-48B4-4ED2-A210-48701F0FCE25}" sibTransId="{08FD2E39-3350-4DBD-9679-17BAB2F916DA}"/>
    <dgm:cxn modelId="{74F41663-B427-40C4-866D-D2452F76DF00}" srcId="{812F7886-B5B6-45E1-AD9F-CE5CEB01FD62}" destId="{5B13BFF8-0438-4313-97DE-EAFE18252952}" srcOrd="1" destOrd="0" parTransId="{A4550AEC-9D48-41C7-8417-EFFA0D6DE265}" sibTransId="{9BC7015F-EAE3-4847-AE5D-9B7B59B6A155}"/>
    <dgm:cxn modelId="{85169E05-6F30-4A84-960C-24BB981B4E01}" type="presOf" srcId="{174F37AC-103D-4D14-BBAF-6D72F237620F}" destId="{BD904DDC-94D8-40A1-9EF2-C6FFC2CD2F5D}" srcOrd="0" destOrd="0" presId="urn:microsoft.com/office/officeart/2005/8/layout/radial6"/>
    <dgm:cxn modelId="{A12D0C7A-0184-463E-B2C0-777E2B0E1597}" type="presOf" srcId="{5B13BFF8-0438-4313-97DE-EAFE18252952}" destId="{86EEC28E-179D-4A0E-9D7B-5D8DCE4BD83B}" srcOrd="0" destOrd="0" presId="urn:microsoft.com/office/officeart/2005/8/layout/radial6"/>
    <dgm:cxn modelId="{5ADD9CDF-A710-48CA-91D1-ADFF20E73CDA}" type="presOf" srcId="{62B1F838-6585-426B-B230-18DF82035F68}" destId="{A35A681F-E9EC-4C61-8945-4123AD93FAD7}" srcOrd="0" destOrd="0" presId="urn:microsoft.com/office/officeart/2005/8/layout/radial6"/>
    <dgm:cxn modelId="{D818437E-4385-4AF2-A88B-BB8A9B12E502}" srcId="{62B1F838-6585-426B-B230-18DF82035F68}" destId="{812F7886-B5B6-45E1-AD9F-CE5CEB01FD62}" srcOrd="0" destOrd="0" parTransId="{D0FC813B-542E-4444-A03F-E8D6718EA022}" sibTransId="{D68832D6-01CB-4AA2-B139-9C5BA1A3FEBB}"/>
    <dgm:cxn modelId="{D34BE4B1-3306-449C-8FCA-4B8D4D1F359E}" type="presParOf" srcId="{A35A681F-E9EC-4C61-8945-4123AD93FAD7}" destId="{DFDC7C2B-B487-4538-9AFA-56500041B92A}" srcOrd="0" destOrd="0" presId="urn:microsoft.com/office/officeart/2005/8/layout/radial6"/>
    <dgm:cxn modelId="{A4A76EC7-8384-41F7-A225-D315C0EE8161}" type="presParOf" srcId="{A35A681F-E9EC-4C61-8945-4123AD93FAD7}" destId="{7D0521DD-6122-426A-A9E0-27BE278D6EEC}" srcOrd="1" destOrd="0" presId="urn:microsoft.com/office/officeart/2005/8/layout/radial6"/>
    <dgm:cxn modelId="{7C3934D4-B451-42C5-A31B-78C9B82FAE74}" type="presParOf" srcId="{A35A681F-E9EC-4C61-8945-4123AD93FAD7}" destId="{3007EF50-E079-4D8C-8E4D-BB2B4981596E}" srcOrd="2" destOrd="0" presId="urn:microsoft.com/office/officeart/2005/8/layout/radial6"/>
    <dgm:cxn modelId="{1CC49DAD-4D89-4ABC-AA68-CE34E4D0B489}" type="presParOf" srcId="{A35A681F-E9EC-4C61-8945-4123AD93FAD7}" destId="{4A9289F0-357F-4D00-8A38-A8D698C4511C}" srcOrd="3" destOrd="0" presId="urn:microsoft.com/office/officeart/2005/8/layout/radial6"/>
    <dgm:cxn modelId="{968A1BE6-B826-41DE-9329-6F648014B9CC}" type="presParOf" srcId="{A35A681F-E9EC-4C61-8945-4123AD93FAD7}" destId="{86EEC28E-179D-4A0E-9D7B-5D8DCE4BD83B}" srcOrd="4" destOrd="0" presId="urn:microsoft.com/office/officeart/2005/8/layout/radial6"/>
    <dgm:cxn modelId="{32BEAD35-00EE-420D-8619-114AAF7CDAC5}" type="presParOf" srcId="{A35A681F-E9EC-4C61-8945-4123AD93FAD7}" destId="{1DDEC396-3585-4D34-AC28-7ABA99932BDE}" srcOrd="5" destOrd="0" presId="urn:microsoft.com/office/officeart/2005/8/layout/radial6"/>
    <dgm:cxn modelId="{64AB1904-697B-4D5E-A024-904F182994C6}" type="presParOf" srcId="{A35A681F-E9EC-4C61-8945-4123AD93FAD7}" destId="{1F0423F5-9904-422B-900F-58F4C588F7BE}" srcOrd="6" destOrd="0" presId="urn:microsoft.com/office/officeart/2005/8/layout/radial6"/>
    <dgm:cxn modelId="{7B4B01F3-F0D5-4F97-A877-73CF5FC480EA}" type="presParOf" srcId="{A35A681F-E9EC-4C61-8945-4123AD93FAD7}" destId="{96CCF846-D476-4F24-B78C-5396BA4B260E}" srcOrd="7" destOrd="0" presId="urn:microsoft.com/office/officeart/2005/8/layout/radial6"/>
    <dgm:cxn modelId="{CE76A4E4-6741-4A71-8942-B3F3A8783076}" type="presParOf" srcId="{A35A681F-E9EC-4C61-8945-4123AD93FAD7}" destId="{42E50982-9D8D-4A31-ACC0-31EED199A1B6}" srcOrd="8" destOrd="0" presId="urn:microsoft.com/office/officeart/2005/8/layout/radial6"/>
    <dgm:cxn modelId="{5749E2AC-C17D-4389-B125-B67394B2A676}" type="presParOf" srcId="{A35A681F-E9EC-4C61-8945-4123AD93FAD7}" destId="{C61D7BAA-69A1-44CC-9603-618E8C43ABBB}" srcOrd="9" destOrd="0" presId="urn:microsoft.com/office/officeart/2005/8/layout/radial6"/>
    <dgm:cxn modelId="{65295BC9-586F-429F-9406-7792F87E1215}" type="presParOf" srcId="{A35A681F-E9EC-4C61-8945-4123AD93FAD7}" destId="{BD904DDC-94D8-40A1-9EF2-C6FFC2CD2F5D}" srcOrd="10" destOrd="0" presId="urn:microsoft.com/office/officeart/2005/8/layout/radial6"/>
    <dgm:cxn modelId="{2B90A170-82F5-43DE-BDBE-6C21ED672BC1}" type="presParOf" srcId="{A35A681F-E9EC-4C61-8945-4123AD93FAD7}" destId="{A137A7B7-8E6A-4305-A121-501E16E4281E}" srcOrd="11" destOrd="0" presId="urn:microsoft.com/office/officeart/2005/8/layout/radial6"/>
    <dgm:cxn modelId="{E70FB982-3D9A-47E1-9602-9510A3E0B76D}" type="presParOf" srcId="{A35A681F-E9EC-4C61-8945-4123AD93FAD7}" destId="{CF907E37-E57E-404F-8333-4408A3C4A4A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07E37-E57E-404F-8333-4408A3C4A4A2}">
      <dsp:nvSpPr>
        <dsp:cNvPr id="0" name=""/>
        <dsp:cNvSpPr/>
      </dsp:nvSpPr>
      <dsp:spPr>
        <a:xfrm>
          <a:off x="2243400" y="701171"/>
          <a:ext cx="4210973" cy="4210973"/>
        </a:xfrm>
        <a:prstGeom prst="blockArc">
          <a:avLst>
            <a:gd name="adj1" fmla="val 10800000"/>
            <a:gd name="adj2" fmla="val 162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1D7BAA-69A1-44CC-9603-618E8C43ABBB}">
      <dsp:nvSpPr>
        <dsp:cNvPr id="0" name=""/>
        <dsp:cNvSpPr/>
      </dsp:nvSpPr>
      <dsp:spPr>
        <a:xfrm>
          <a:off x="2243400" y="701171"/>
          <a:ext cx="4210973" cy="4210973"/>
        </a:xfrm>
        <a:prstGeom prst="blockArc">
          <a:avLst>
            <a:gd name="adj1" fmla="val 5400000"/>
            <a:gd name="adj2" fmla="val 108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0423F5-9904-422B-900F-58F4C588F7BE}">
      <dsp:nvSpPr>
        <dsp:cNvPr id="0" name=""/>
        <dsp:cNvSpPr/>
      </dsp:nvSpPr>
      <dsp:spPr>
        <a:xfrm>
          <a:off x="2243400" y="701171"/>
          <a:ext cx="4210973" cy="4210973"/>
        </a:xfrm>
        <a:prstGeom prst="blockArc">
          <a:avLst>
            <a:gd name="adj1" fmla="val 0"/>
            <a:gd name="adj2" fmla="val 54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9289F0-357F-4D00-8A38-A8D698C4511C}">
      <dsp:nvSpPr>
        <dsp:cNvPr id="0" name=""/>
        <dsp:cNvSpPr/>
      </dsp:nvSpPr>
      <dsp:spPr>
        <a:xfrm>
          <a:off x="2243400" y="701171"/>
          <a:ext cx="4210973" cy="4210973"/>
        </a:xfrm>
        <a:prstGeom prst="blockArc">
          <a:avLst>
            <a:gd name="adj1" fmla="val 16200000"/>
            <a:gd name="adj2" fmla="val 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C7C2B-B487-4538-9AFA-56500041B92A}">
      <dsp:nvSpPr>
        <dsp:cNvPr id="0" name=""/>
        <dsp:cNvSpPr/>
      </dsp:nvSpPr>
      <dsp:spPr>
        <a:xfrm>
          <a:off x="3380576" y="1838347"/>
          <a:ext cx="1936621" cy="19366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600" kern="1200" dirty="0" smtClean="0"/>
            <a:t>HPV</a:t>
          </a:r>
          <a:endParaRPr lang="fr-FR" sz="5600" kern="1200" dirty="0"/>
        </a:p>
      </dsp:txBody>
      <dsp:txXfrm>
        <a:off x="3664188" y="2121959"/>
        <a:ext cx="1369397" cy="1369397"/>
      </dsp:txXfrm>
    </dsp:sp>
    <dsp:sp modelId="{7D0521DD-6122-426A-A9E0-27BE278D6EEC}">
      <dsp:nvSpPr>
        <dsp:cNvPr id="0" name=""/>
        <dsp:cNvSpPr/>
      </dsp:nvSpPr>
      <dsp:spPr>
        <a:xfrm>
          <a:off x="3230678" y="-68551"/>
          <a:ext cx="2236418" cy="16370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err="1" smtClean="0"/>
            <a:t>Immuno</a:t>
          </a:r>
          <a:endParaRPr lang="fr-FR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dépression</a:t>
          </a:r>
          <a:endParaRPr lang="fr-FR" sz="2000" b="1" kern="1200" dirty="0"/>
        </a:p>
      </dsp:txBody>
      <dsp:txXfrm>
        <a:off x="3558194" y="171190"/>
        <a:ext cx="1581386" cy="1157569"/>
      </dsp:txXfrm>
    </dsp:sp>
    <dsp:sp modelId="{86EEC28E-179D-4A0E-9D7B-5D8DCE4BD83B}">
      <dsp:nvSpPr>
        <dsp:cNvPr id="0" name=""/>
        <dsp:cNvSpPr/>
      </dsp:nvSpPr>
      <dsp:spPr>
        <a:xfrm>
          <a:off x="5546959" y="1916392"/>
          <a:ext cx="1717223" cy="17805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b="1" kern="1200" dirty="0" smtClean="0"/>
            <a:t>Sexe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b="1" kern="1200" dirty="0" smtClean="0"/>
            <a:t>multiple</a:t>
          </a:r>
          <a:endParaRPr lang="fr-FR" sz="2500" b="1" kern="1200" dirty="0"/>
        </a:p>
      </dsp:txBody>
      <dsp:txXfrm>
        <a:off x="5798440" y="2177145"/>
        <a:ext cx="1214261" cy="1259025"/>
      </dsp:txXfrm>
    </dsp:sp>
    <dsp:sp modelId="{96CCF846-D476-4F24-B78C-5396BA4B260E}">
      <dsp:nvSpPr>
        <dsp:cNvPr id="0" name=""/>
        <dsp:cNvSpPr/>
      </dsp:nvSpPr>
      <dsp:spPr>
        <a:xfrm>
          <a:off x="3671069" y="4185524"/>
          <a:ext cx="1355634" cy="13556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b="1" kern="1200" dirty="0" smtClean="0"/>
            <a:t>Tabac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b="1" kern="1200" dirty="0" smtClean="0"/>
            <a:t>IST</a:t>
          </a:r>
          <a:endParaRPr lang="fr-FR" sz="2500" b="1" kern="1200" dirty="0"/>
        </a:p>
      </dsp:txBody>
      <dsp:txXfrm>
        <a:off x="3869597" y="4384052"/>
        <a:ext cx="958578" cy="958578"/>
      </dsp:txXfrm>
    </dsp:sp>
    <dsp:sp modelId="{BD904DDC-94D8-40A1-9EF2-C6FFC2CD2F5D}">
      <dsp:nvSpPr>
        <dsp:cNvPr id="0" name=""/>
        <dsp:cNvSpPr/>
      </dsp:nvSpPr>
      <dsp:spPr>
        <a:xfrm>
          <a:off x="1376777" y="2090347"/>
          <a:ext cx="1830852" cy="14326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b="1" kern="1200" dirty="0" smtClean="0"/>
            <a:t>Rapports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b="1" kern="1200" dirty="0" smtClean="0"/>
            <a:t>anaux</a:t>
          </a:r>
          <a:endParaRPr lang="fr-FR" sz="2500" b="1" kern="1200" dirty="0"/>
        </a:p>
      </dsp:txBody>
      <dsp:txXfrm>
        <a:off x="1644899" y="2300149"/>
        <a:ext cx="1294608" cy="1013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24-05-24T20:40:02.4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11857 11658,'25'0,"0"0,-1 0,1 0,0 0,0 0,24-25,-24 25,0 0,0 0,0 0,24 0,-24 0,0 0,0 0,-1 0,1 0,0 0,0 0,0 0,-1 0,1 0,0 0,0 0,0 0,24 0,-24 0,0 0,0 0,-25-24,25 24,-1 0,1 0,0 0,0 0,0 0,-1 0,1 0,0 0,0 0,0 0,-1 0,1 0,0 0,0 0,0 0,-1 0,1 0,25 0,-25 0,-1 0,1 0,0 0,0 0,0 0,-1 0,1 0,0 0,0 0,0 0,-1 0,1 0,0 0,0 0,0 0,0 0,-1 0,1 0,0 0,0 0,0 24,-1-24,1 0,0 0,0 0,0 0,24 25,-24-25,0 0,0 0,-1 0,1 0,0 0,0 0,0 0,-1 0,1 0,0 0,0 0,0 0,-1 0,1 0,0 0,0 0,-25 25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24-05-24T20:40:08.21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4143 12030,'25'0,"-1"0,1 0,0 0,0 0,0 0,-1 0,1 0,0 0,0 0,0 0,-1 0,1 0,0 0,0 0,0 0,-1 25,1-25,0 0,0 0,0 0,-1 0,-24 25,50-25,-25 0,0 0,-1 0,1 0,0 0,0 0,0 0,-1 25,1-25,0 24,0-24,0 0,0 0,-1 0,1 0,-25 25,25-25,0 0,0 0,-1 0,1 25,0 0,0-25,0 0,-1 0,1 0,0 0,0 0,24 0,-24 25,0-25,0 0,0 0,-1 0,1 0,0 0,0 0,0 0,-25 25,24-25,1 0,0 0,0 0,0 0,-1 0,1 0,0 0,0 0,0 0,-1 0,1 0,0 0,0 0,0 0,-1 0,1 0,0 0,0 0,0 0,0 0,-25-25,24 25,1 0,0 0,0 0,0 0,-1 0,1 0,0 0,0-25,0 25,-1 0,-24-25,25 25,0 0,-25-25,50 25,-26-25,1 25,-25-24,25 24,0 0,0 0,24-25,-24 25,0 0,0 0,-1 0,1 0,0 0,-25-25,25 0,0 25,-1 0,-24-25,25 25,25 0,-25 0,-1 0,1 0,0 0,0 0,0 0,0 0,-1 0,1 0,0 0,0 0,0 0,-1 0,1 0,-25 25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24-05-24T20:40:19.09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14362 12129,'-25'0,"1"-24,-1 24,0 0,0 0,0 0,1 0,-1 0,0 0,0 0,25-25,-25 25,1 0,-1 0,0 0,0 0,0 0,1 0,-1 0,0 0,0 0,25-25,-25 25,1 0,-1 0,0 0,0 0,0 0,1 0,-1 0,0 0,0 0,0 0,1 0,-1 0,-25 0,25 0,0 0,1 0,-1 0,0 0,0 0,0 0,1 0,-1 0,0 25,0-25,0 0,1 0,-1 0,0 0,0 0,0 0,1 0,-1 0,0 0,0 0,-24 0,24 0,0 0,0 0,0 0,1 0,-1 0,0 0,0 0,0 0,1 0,-1 0,0 0,0 0,0-25,1 25,-1 0,0 0,0 0,0 0,0 0,1 0,-26 0,25 0,0 0,1 0,-1 0,0 0,0 0,0 0,1 0,-1 0,0 0,0 0,0 0,1 0,-1 0,0 0,0 0,0 0,1 0,-1 0,0 0,0 0,0 0,1 0,-1 0,25-25,-25 25,0 0,0 0,1 0,-1 0,0 0,0 0,0 0,1 0,-1 0,0 0,-25 0,26 0,-1 0,0 0,0 0,0 0,-24 0,24 0,0 0,0 0,0 0,1 0,-1 0,0 0,0 0,0 0,1 0,-1 0,0 0,0-25,0 25,1 0,-1 0,-25 0,25 0,1 0,-1 0,0 0,0 0,0 0,1 0,-1 0,0 0,-25 0,26 0,-1 0,0 0,0 0,0 0,1 0,-1 0,0 0,0 0,0 0,0 0,1 0,-1 0,0 0,0 0,0 0,1 0,-1 0,0 0,0 0,0 0,-24 0,24 0,0 0,0 0,1 0,-1 0,0 0,0 0,25 25,-25-25,1 0,-1 0,25 25,-25-25,0 0,0 0,1 0,-1 0,0 0,0 0,0 0,1 25,-1-25,0 0,0 0,0 0,1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24-05-24T20:40:26.16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11634 12973,'0'25,"0"-1,25-24,-1 0,1 0,0 0,0 0,-25-24,25 24,-1 0,1 0,0 0,0 0,-25-25,25 25,-1 0,1 0,0 0,0 0,0 0,-1 0,1 0,0 0,0 0,24 0,-24 0,0 0,0 0,0 0,-1 0,1 0,0 0,0 0,0 0,-1 0,1 0,0 0,0 0,0 0,0 0,-1 0,1 0,0 0,0 0,0 0,-1 0,26 0,-25 0,0 0,-1 0,1 0,25 0,-25 0,-1 0,1 0,0 0,0 0,0 0,-1 0,1 0,0 0,0 0,0 0,-1 0,1 0,0 0,0 0,0 0,-1 0,1 0,0 0,0 0,0 0,24 0,-24 0,0 0,0 0,0 0,-1 0,1 0,0 0,0 0,0 0,-1 0,1 0,0 0,-25 25,25-25,0 0,-1 0,1 0,0 0,0 0,0 0,-1 24,1-24,25 0,-25 0,-1 0,1 0,0 0,0 0,0 0,-1 0,1 0,0 0,0 0,0 0,-1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24-05-24T20:40:33.60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1761 13320,'25'-25,"0"25,0 0,0 0,24 0,-24 0,0 0,0 0,0 0,24 0,-24 0,0 0,0 0,24 0,1 0,-25 0,-1 0,26 0,0 0,-26 0,1 0,0 0,0 0,0 0,-1 0,1 0,0 0,0 0,0 0,-1 0,26 0,-25 0,0 0,-1 0,1 0,0 0,0 0,0 0,-1 0,1 0,0 0,0 0,0 0,0 0,-1 0,1 0,0 0,0 0,0 0,-1 0,1 0,25 0,-25 0,-1 0,1 0,0 0,0 0,0 0,-1 0,1 0,0 0,0 0,24 0,-24 0,0 0,0 0,0 0,-1 0,1 0,0 0,0 0,0 0,-1 0,1 0,0 0,0 0,0 0,-1 0,26 0,-25 0,0 0,0 0,-1 0,1 0,0 0,0 0,0 0,-1 0,1 0,0 0,0 0,0 0,-1 0,1 0,0 0,0 0,24-49,-24 49,0 0,25-25,49 0,-50 0,-24 25,50 0,-51 0,26 0,-25 0,0 0,-1 0,1 0,0 0,25 0,-1 0,-24 0,25 0,-25 0,-1 0,1 0,0 0,0 0,0 0,-1 0,1 0,0 0,0 0,0 0,-1 0,1 0,-25 25,50 0,-25-25,-1 25,-24 0,25-25,0 0,0 0,0 0,-1 0,1 0,0 0,0 0,0 0,-1 0,-24 24,25-24,0 0,0 0,0 0,-25 25,24-25,1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24-05-24T20:40:36.2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11758 13370,'25'0,"-1"0,1 0,0 0,0 0,0 0,-1 0,1 25,25-25,-1 0,-24 0,0 24,25-24,-26 25,1-25,0 0,0 0,0 0,-1 0,1 0,0 0,0 0,0 0,-1 0,1 0,0 0,0 0,0 0,0 0,-1 0,1 0,25 0,-25 0,-1 0,1 0,0 0,0 0,0 0,-1 0,1 0,0 0,0 0,0 0,-1 0,1 0,0 0,0 0,0 0,-1 0,1 0,0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24-05-24T20:40:41.7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8087 13791,'-25'0,"0"0,0 0,-24 0,24 0,0 0,0 0,0 0,1 0,-1 25,0-25,0 0,0 0,1 0,-1 0,0 0,0 0,0 0,1 0,-1 0,0 0,0 0,0 0,1 0,-1 0,0 0,0 0,0 0,1 0,-1 0,0 0,0 0,0 0,1 0,-1 0,0 0,0 0,0 0,0 0,1 0,-1 0,0 0,0 0,0 0,1 0,-1 0,0 0,0 0,0 0,1 0,-1 0,0 0,0 0,0 0,1 0,-1 0,0 0,0 0,0 0,-24 0,-1 0,25 0,-24 0,24 0,0 0,0 0,1 0,-1 0,0 0,0 0,0 0,-24 0,24 0,0 0,0 0,0 0,1-25,-1 25,0 0,0 0,0 0,1 0,-1 0,0 0,0 0,0 0,-24 0,24 0,0 0,0 0,1 0,-1 0,0 0,0 0,0 0,1 0,-1 0,0 0,0 0,0 0,1 0,-1 0,0 0,0 0,0 0,1 0,-1 0,0 0,0 0,0 0,1 0,-1 0,0 0,0 0,0 0,25-24,-24 24,-1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EC410-69DE-40FC-8B89-13D487B5216A}" type="datetimeFigureOut">
              <a:rPr lang="fr-FR" smtClean="0"/>
              <a:t>24/05/2024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36CF2-D3BD-423D-A033-88197A3230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3749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89A9-E616-4FDB-80C1-22320E91A60A}" type="datetimeFigureOut">
              <a:rPr lang="fr-FR" smtClean="0"/>
              <a:t>24/05/2024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704F0-09F8-4A0D-8BA2-36A69E1898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181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89A9-E616-4FDB-80C1-22320E91A60A}" type="datetimeFigureOut">
              <a:rPr lang="fr-FR" smtClean="0"/>
              <a:t>24/05/2024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704F0-09F8-4A0D-8BA2-36A69E1898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0780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89A9-E616-4FDB-80C1-22320E91A60A}" type="datetimeFigureOut">
              <a:rPr lang="fr-FR" smtClean="0"/>
              <a:t>24/05/2024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704F0-09F8-4A0D-8BA2-36A69E1898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537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513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89A9-E616-4FDB-80C1-22320E91A60A}" type="datetimeFigureOut">
              <a:rPr lang="fr-FR" smtClean="0"/>
              <a:t>24/05/2024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704F0-09F8-4A0D-8BA2-36A69E1898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520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89A9-E616-4FDB-80C1-22320E91A60A}" type="datetimeFigureOut">
              <a:rPr lang="fr-FR" smtClean="0"/>
              <a:t>24/05/2024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704F0-09F8-4A0D-8BA2-36A69E1898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7105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89A9-E616-4FDB-80C1-22320E91A60A}" type="datetimeFigureOut">
              <a:rPr lang="fr-FR" smtClean="0"/>
              <a:t>24/05/2024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704F0-09F8-4A0D-8BA2-36A69E1898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5846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89A9-E616-4FDB-80C1-22320E91A60A}" type="datetimeFigureOut">
              <a:rPr lang="fr-FR" smtClean="0"/>
              <a:t>24/05/2024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704F0-09F8-4A0D-8BA2-36A69E1898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9762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89A9-E616-4FDB-80C1-22320E91A60A}" type="datetimeFigureOut">
              <a:rPr lang="fr-FR" smtClean="0"/>
              <a:t>24/05/2024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704F0-09F8-4A0D-8BA2-36A69E1898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0359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89A9-E616-4FDB-80C1-22320E91A60A}" type="datetimeFigureOut">
              <a:rPr lang="fr-FR" smtClean="0"/>
              <a:t>24/05/2024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704F0-09F8-4A0D-8BA2-36A69E1898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708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89A9-E616-4FDB-80C1-22320E91A60A}" type="datetimeFigureOut">
              <a:rPr lang="fr-FR" smtClean="0"/>
              <a:t>24/05/2024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704F0-09F8-4A0D-8BA2-36A69E1898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0127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89A9-E616-4FDB-80C1-22320E91A60A}" type="datetimeFigureOut">
              <a:rPr lang="fr-FR" smtClean="0"/>
              <a:t>24/05/2024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704F0-09F8-4A0D-8BA2-36A69E1898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0669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289A9-E616-4FDB-80C1-22320E91A60A}" type="datetimeFigureOut">
              <a:rPr lang="fr-FR" smtClean="0"/>
              <a:t>24/05/2024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704F0-09F8-4A0D-8BA2-36A69E1898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3739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62.emf"/><Relationship Id="rId18" Type="http://schemas.openxmlformats.org/officeDocument/2006/relationships/customXml" Target="../ink/ink7.xml"/><Relationship Id="rId3" Type="http://schemas.openxmlformats.org/officeDocument/2006/relationships/image" Target="../media/image56.png"/><Relationship Id="rId7" Type="http://schemas.openxmlformats.org/officeDocument/2006/relationships/image" Target="../media/image59.emf"/><Relationship Id="rId12" Type="http://schemas.openxmlformats.org/officeDocument/2006/relationships/customXml" Target="../ink/ink4.xml"/><Relationship Id="rId17" Type="http://schemas.openxmlformats.org/officeDocument/2006/relationships/image" Target="../media/image64.emf"/><Relationship Id="rId2" Type="http://schemas.openxmlformats.org/officeDocument/2006/relationships/image" Target="../media/image55.png"/><Relationship Id="rId16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11" Type="http://schemas.openxmlformats.org/officeDocument/2006/relationships/image" Target="../media/image61.emf"/><Relationship Id="rId5" Type="http://schemas.openxmlformats.org/officeDocument/2006/relationships/image" Target="../media/image58.png"/><Relationship Id="rId15" Type="http://schemas.openxmlformats.org/officeDocument/2006/relationships/image" Target="../media/image63.emf"/><Relationship Id="rId10" Type="http://schemas.openxmlformats.org/officeDocument/2006/relationships/customXml" Target="../ink/ink3.xml"/><Relationship Id="rId19" Type="http://schemas.openxmlformats.org/officeDocument/2006/relationships/image" Target="../media/image65.emf"/><Relationship Id="rId4" Type="http://schemas.openxmlformats.org/officeDocument/2006/relationships/image" Target="../media/image57.png"/><Relationship Id="rId9" Type="http://schemas.openxmlformats.org/officeDocument/2006/relationships/image" Target="../media/image60.emf"/><Relationship Id="rId14" Type="http://schemas.openxmlformats.org/officeDocument/2006/relationships/customXml" Target="../ink/ink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04664" y="3645024"/>
            <a:ext cx="8134672" cy="1874635"/>
          </a:xfrm>
          <a:ln w="127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CANCER ANAL: épidémiologie, histoire naturelle et prise en charge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5589240"/>
            <a:ext cx="6400800" cy="960512"/>
          </a:xfrm>
          <a:ln w="1270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Pr Mamadou CISSE, Chirurgie générale</a:t>
            </a:r>
          </a:p>
          <a:p>
            <a:r>
              <a:rPr lang="fr-FR" dirty="0" smtClean="0"/>
              <a:t>CHN </a:t>
            </a:r>
            <a:r>
              <a:rPr lang="fr-FR" dirty="0" err="1"/>
              <a:t>D</a:t>
            </a:r>
            <a:r>
              <a:rPr lang="fr-FR" dirty="0" err="1" smtClean="0"/>
              <a:t>alal</a:t>
            </a:r>
            <a:r>
              <a:rPr lang="fr-FR" dirty="0" smtClean="0"/>
              <a:t> </a:t>
            </a:r>
            <a:r>
              <a:rPr lang="fr-FR" dirty="0" err="1"/>
              <a:t>J</a:t>
            </a:r>
            <a:r>
              <a:rPr lang="fr-FR" dirty="0" err="1" smtClean="0"/>
              <a:t>amm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1"/>
            <a:ext cx="8496944" cy="3240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88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EPIDEMIOLOGIE ANALYTIQUE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1277041"/>
              </p:ext>
            </p:extLst>
          </p:nvPr>
        </p:nvGraphicFramePr>
        <p:xfrm>
          <a:off x="251520" y="1124744"/>
          <a:ext cx="864096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508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84609"/>
            <a:ext cx="8229600" cy="1143000"/>
          </a:xfrm>
        </p:spPr>
        <p:txBody>
          <a:bodyPr/>
          <a:lstStyle/>
          <a:p>
            <a:r>
              <a:rPr lang="fr-FR" b="1" dirty="0" smtClean="0"/>
              <a:t>EPIDEMIOLOGIE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1" y="2564904"/>
            <a:ext cx="2304257" cy="748676"/>
          </a:xfrm>
          <a:ln w="12700"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b="1" dirty="0" smtClean="0"/>
              <a:t>Cancer </a:t>
            </a:r>
            <a:r>
              <a:rPr lang="fr-FR" b="1" dirty="0" err="1" smtClean="0"/>
              <a:t>viro</a:t>
            </a:r>
            <a:r>
              <a:rPr lang="fr-FR" b="1" dirty="0" smtClean="0"/>
              <a:t>-induit</a:t>
            </a:r>
          </a:p>
          <a:p>
            <a:pPr marL="0" indent="0">
              <a:buNone/>
            </a:pPr>
            <a:r>
              <a:rPr lang="fr-FR" b="1" dirty="0" smtClean="0"/>
              <a:t> HPV +++ (90%)</a:t>
            </a:r>
            <a:endParaRPr lang="fr-FR" b="1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054770"/>
            <a:ext cx="6173787" cy="4465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76" y="980728"/>
            <a:ext cx="7901978" cy="9197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49874" y="4581128"/>
            <a:ext cx="2448272" cy="95410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Tropisme épithélial et muqueux: </a:t>
            </a:r>
            <a:r>
              <a:rPr lang="fr-FR" sz="1600" b="1" dirty="0" smtClean="0"/>
              <a:t>épithélium malpighien</a:t>
            </a:r>
            <a:endParaRPr lang="fr-FR" sz="16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467544" y="3708803"/>
            <a:ext cx="1812932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HPV 16 et 18</a:t>
            </a:r>
            <a:endParaRPr lang="fr-FR" sz="2400" b="1" dirty="0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082795"/>
            <a:ext cx="1307778" cy="127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01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61515"/>
            <a:ext cx="7783114" cy="51711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116631"/>
            <a:ext cx="6049963" cy="13025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228184" y="404230"/>
            <a:ext cx="2736304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GROUPES A RISQUE</a:t>
            </a:r>
            <a:endParaRPr lang="fr-FR" sz="2400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193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HISTOIRE NATURELLE</a:t>
            </a:r>
            <a:endParaRPr lang="fr-FR" b="1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578391" cy="4392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87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69" y="188640"/>
            <a:ext cx="8496944" cy="381642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6562" y="5841193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*Wei F and al. Incidence and clearance of anal human papillomavirus infection in 16 164 individuals, according to HIV status, gender, and male sexuality: an international pooled analysis of 34 longitudinal studies. </a:t>
            </a:r>
            <a:r>
              <a:rPr lang="en-US" sz="900" dirty="0" err="1" smtClean="0"/>
              <a:t>Clin</a:t>
            </a:r>
            <a:r>
              <a:rPr lang="en-US" sz="900" dirty="0" smtClean="0"/>
              <a:t> Infect Dis. 2022.</a:t>
            </a:r>
          </a:p>
          <a:p>
            <a:r>
              <a:rPr lang="en-US" sz="900" dirty="0" smtClean="0"/>
              <a:t>*Alberts CJ and al. Incidence and clearance of anal human papillomavirus (HPV)-16 and HPV-18 infection, and their determinants, Among human immunodeficiency virus-infected</a:t>
            </a:r>
          </a:p>
          <a:p>
            <a:r>
              <a:rPr lang="en-US" sz="900" dirty="0" smtClean="0"/>
              <a:t>men who have sex with men in France. J Infect Dis. 2020</a:t>
            </a:r>
            <a:endParaRPr lang="fr-FR" sz="900" dirty="0"/>
          </a:p>
        </p:txBody>
      </p:sp>
      <p:sp>
        <p:nvSpPr>
          <p:cNvPr id="6" name="ZoneTexte 5"/>
          <p:cNvSpPr txBox="1"/>
          <p:nvPr/>
        </p:nvSpPr>
        <p:spPr>
          <a:xfrm>
            <a:off x="240482" y="4221088"/>
            <a:ext cx="4482894" cy="14773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F</a:t>
            </a:r>
            <a:r>
              <a:rPr lang="fr-FR" b="1" dirty="0" smtClean="0"/>
              <a:t>acteurs associés à la clairance des HSIL:</a:t>
            </a:r>
          </a:p>
          <a:p>
            <a:r>
              <a:rPr lang="fr-FR" b="1" dirty="0" smtClean="0"/>
              <a:t>-    Âge &lt; 45 ans</a:t>
            </a:r>
          </a:p>
          <a:p>
            <a:pPr marL="285750" indent="-285750">
              <a:buFontTx/>
              <a:buChar char="-"/>
            </a:pPr>
            <a:r>
              <a:rPr lang="fr-FR" b="1" dirty="0" smtClean="0"/>
              <a:t>lésions dysplasiques de plus bas grade </a:t>
            </a:r>
          </a:p>
          <a:p>
            <a:pPr marL="285750" indent="-285750">
              <a:buFontTx/>
              <a:buChar char="-"/>
            </a:pPr>
            <a:r>
              <a:rPr lang="fr-FR" b="1" dirty="0" smtClean="0"/>
              <a:t>taille de lésion macroscopique plus petite </a:t>
            </a:r>
          </a:p>
          <a:p>
            <a:pPr marL="285750" indent="-285750">
              <a:buFontTx/>
              <a:buChar char="-"/>
            </a:pPr>
            <a:r>
              <a:rPr lang="fr-FR" b="1" dirty="0" smtClean="0"/>
              <a:t>absence d’HPV 16 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6094712" y="3284984"/>
            <a:ext cx="2972352" cy="584775"/>
          </a:xfrm>
          <a:prstGeom prst="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Délai moyen HSIL-cancer &gt;  3 ans</a:t>
            </a:r>
          </a:p>
          <a:p>
            <a:r>
              <a:rPr lang="fr-FR" sz="1600" b="1" dirty="0">
                <a:solidFill>
                  <a:schemeClr val="bg1"/>
                </a:solidFill>
              </a:rPr>
              <a:t>T</a:t>
            </a:r>
            <a:r>
              <a:rPr lang="fr-FR" sz="1600" b="1" dirty="0" smtClean="0">
                <a:solidFill>
                  <a:schemeClr val="bg1"/>
                </a:solidFill>
              </a:rPr>
              <a:t>aux: 0,224%/année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95536" y="3789534"/>
            <a:ext cx="3805081" cy="400110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Clairance spontanée HSIL: 22%/an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540" y="4179948"/>
            <a:ext cx="4057650" cy="15184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16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fr-FR" b="1" dirty="0" smtClean="0"/>
              <a:t>Diagnostic </a:t>
            </a:r>
            <a:endParaRPr lang="fr-FR" b="1" dirty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67877"/>
            <a:ext cx="2271912" cy="4757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243" y="3212976"/>
            <a:ext cx="6528594" cy="21205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242" y="5517233"/>
            <a:ext cx="6528594" cy="5614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566" y="6221706"/>
            <a:ext cx="44291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129559" y="6225529"/>
            <a:ext cx="65274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/>
              <a:t>2024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608030" y="6364534"/>
            <a:ext cx="127086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/>
              <a:t>ESMO 2021</a:t>
            </a:r>
            <a:endParaRPr lang="fr-FR" b="1" dirty="0"/>
          </a:p>
        </p:txBody>
      </p:sp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243" y="1124744"/>
            <a:ext cx="6528594" cy="1924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18" y="20531"/>
            <a:ext cx="1292373" cy="1723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13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Diagnostic</a:t>
            </a:r>
            <a:endParaRPr lang="fr-FR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98798"/>
            <a:ext cx="2273688" cy="4694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903" y="2996952"/>
            <a:ext cx="6017169" cy="18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903" y="1988840"/>
            <a:ext cx="6080676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903" y="5301208"/>
            <a:ext cx="6017169" cy="504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762" y="6093296"/>
            <a:ext cx="521245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140826"/>
            <a:ext cx="1259628" cy="384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57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Diagnostic</a:t>
            </a:r>
            <a:endParaRPr lang="fr-FR" b="1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55839"/>
            <a:ext cx="2304256" cy="4809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724" y="1556792"/>
            <a:ext cx="6336704" cy="17190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3573016"/>
            <a:ext cx="6282587" cy="24609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194" y="6165304"/>
            <a:ext cx="521176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165304"/>
            <a:ext cx="13716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8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Diagnostic</a:t>
            </a:r>
            <a:endParaRPr lang="fr-FR" b="1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493397" cy="5767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309320"/>
            <a:ext cx="12557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20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3412"/>
            <a:ext cx="8640960" cy="349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8496944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63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INTRODUCTION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r-FR" dirty="0" smtClean="0">
                <a:latin typeface="+mj-lt"/>
              </a:rPr>
              <a:t>Cancer anal: relativement rare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r-FR" dirty="0" smtClean="0">
                <a:latin typeface="+mj-lt"/>
              </a:rPr>
              <a:t>Carcinome épidermoïde +++</a:t>
            </a:r>
            <a:endParaRPr lang="fr-FR" dirty="0" smtClean="0">
              <a:latin typeface="+mj-lt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r-FR" dirty="0">
                <a:latin typeface="+mj-lt"/>
              </a:rPr>
              <a:t>Histoire naturelle </a:t>
            </a:r>
            <a:r>
              <a:rPr lang="fr-FR" dirty="0" smtClean="0">
                <a:latin typeface="+mj-lt"/>
              </a:rPr>
              <a:t>longue liée au HPV</a:t>
            </a:r>
            <a:endParaRPr lang="fr-FR" dirty="0">
              <a:latin typeface="+mj-lt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r-FR" dirty="0" smtClean="0">
                <a:latin typeface="+mj-lt"/>
              </a:rPr>
              <a:t>Groupe à risque: HIV et homosexuel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r-FR" dirty="0" smtClean="0">
                <a:latin typeface="+mj-lt"/>
              </a:rPr>
              <a:t>Chirurgie mutilante (AAP) devenue rare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r-FR" dirty="0" smtClean="0">
                <a:latin typeface="+mj-lt"/>
              </a:rPr>
              <a:t>Radio chimiothérapie concomitante+++</a:t>
            </a:r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385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STADIFICATION</a:t>
            </a:r>
            <a:endParaRPr lang="fr-FR" b="1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657519" cy="56886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66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FACTEURS PRONOSTIQUES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r-FR" sz="2400" dirty="0" smtClean="0">
                <a:latin typeface="+mj-lt"/>
                <a:cs typeface="Times New Roman" panose="02020603050405020304" pitchFamily="18" charset="0"/>
              </a:rPr>
              <a:t>Taille tumorale &gt; 5 cm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r-FR" sz="2400" dirty="0" smtClean="0">
                <a:latin typeface="+mj-lt"/>
                <a:cs typeface="Times New Roman" panose="02020603050405020304" pitchFamily="18" charset="0"/>
              </a:rPr>
              <a:t>Lésion ulcérée en territoire </a:t>
            </a:r>
            <a:r>
              <a:rPr lang="fr-FR" sz="1600" dirty="0" smtClean="0">
                <a:latin typeface="+mj-lt"/>
                <a:cs typeface="Times New Roman" panose="02020603050405020304" pitchFamily="18" charset="0"/>
              </a:rPr>
              <a:t>(malpighien </a:t>
            </a:r>
            <a:r>
              <a:rPr lang="fr-FR" sz="1600" dirty="0" smtClean="0">
                <a:latin typeface="+mj-lt"/>
                <a:cs typeface="Times New Roman" panose="02020603050405020304" pitchFamily="18" charset="0"/>
              </a:rPr>
              <a:t>(</a:t>
            </a:r>
            <a:r>
              <a:rPr lang="fr-FR" sz="1600" dirty="0" err="1" smtClean="0">
                <a:latin typeface="+mj-lt"/>
                <a:cs typeface="Times New Roman" panose="02020603050405020304" pitchFamily="18" charset="0"/>
              </a:rPr>
              <a:t>Bartelink</a:t>
            </a:r>
            <a:r>
              <a:rPr lang="fr-FR" sz="1600" dirty="0" smtClean="0">
                <a:latin typeface="+mj-lt"/>
                <a:cs typeface="Times New Roman" panose="02020603050405020304" pitchFamily="18" charset="0"/>
              </a:rPr>
              <a:t> 1997, </a:t>
            </a:r>
            <a:r>
              <a:rPr lang="fr-FR" sz="1600" dirty="0" err="1" smtClean="0">
                <a:latin typeface="+mj-lt"/>
                <a:cs typeface="Times New Roman" panose="02020603050405020304" pitchFamily="18" charset="0"/>
              </a:rPr>
              <a:t>Fenger</a:t>
            </a:r>
            <a:r>
              <a:rPr lang="fr-FR" sz="1600" dirty="0" smtClean="0">
                <a:latin typeface="+mj-lt"/>
                <a:cs typeface="Times New Roman" panose="02020603050405020304" pitchFamily="18" charset="0"/>
              </a:rPr>
              <a:t> 2000)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r-FR" sz="2400" dirty="0" smtClean="0">
                <a:latin typeface="+mj-lt"/>
                <a:cs typeface="Times New Roman" panose="02020603050405020304" pitchFamily="18" charset="0"/>
              </a:rPr>
              <a:t>Atteinte ganglionnaire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r-FR" sz="2400" dirty="0" smtClean="0">
                <a:latin typeface="+mj-lt"/>
                <a:cs typeface="Times New Roman" panose="02020603050405020304" pitchFamily="18" charset="0"/>
              </a:rPr>
              <a:t>Métastases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r-FR" sz="2400" dirty="0" smtClean="0">
                <a:latin typeface="+mj-lt"/>
                <a:cs typeface="Times New Roman" panose="02020603050405020304" pitchFamily="18" charset="0"/>
              </a:rPr>
              <a:t>Statut HIV </a:t>
            </a:r>
            <a:r>
              <a:rPr lang="fr-FR" sz="1600" dirty="0" smtClean="0">
                <a:latin typeface="+mj-lt"/>
                <a:cs typeface="Times New Roman" panose="02020603050405020304" pitchFamily="18" charset="0"/>
              </a:rPr>
              <a:t>(</a:t>
            </a:r>
            <a:r>
              <a:rPr lang="fr-FR" sz="1600" dirty="0" err="1" smtClean="0">
                <a:latin typeface="+mj-lt"/>
                <a:cs typeface="Times New Roman" panose="02020603050405020304" pitchFamily="18" charset="0"/>
              </a:rPr>
              <a:t>Coghill</a:t>
            </a:r>
            <a:r>
              <a:rPr lang="fr-FR" sz="1600" dirty="0" smtClean="0">
                <a:latin typeface="+mj-lt"/>
                <a:cs typeface="Times New Roman" panose="02020603050405020304" pitchFamily="18" charset="0"/>
              </a:rPr>
              <a:t> 2015, </a:t>
            </a:r>
            <a:r>
              <a:rPr lang="fr-FR" sz="1600" dirty="0" err="1" smtClean="0">
                <a:latin typeface="+mj-lt"/>
                <a:cs typeface="Times New Roman" panose="02020603050405020304" pitchFamily="18" charset="0"/>
              </a:rPr>
              <a:t>Abramowitz</a:t>
            </a:r>
            <a:r>
              <a:rPr lang="fr-FR" sz="1600" dirty="0" smtClean="0">
                <a:latin typeface="+mj-lt"/>
                <a:cs typeface="Times New Roman" panose="02020603050405020304" pitchFamily="18" charset="0"/>
              </a:rPr>
              <a:t> 2019)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r-FR" sz="2400" dirty="0" smtClean="0">
                <a:latin typeface="+mj-lt"/>
                <a:cs typeface="Times New Roman" panose="02020603050405020304" pitchFamily="18" charset="0"/>
              </a:rPr>
              <a:t>Sexe masculin </a:t>
            </a:r>
            <a:r>
              <a:rPr lang="fr-FR" sz="1600" dirty="0" smtClean="0">
                <a:latin typeface="+mj-lt"/>
                <a:cs typeface="Times New Roman" panose="02020603050405020304" pitchFamily="18" charset="0"/>
              </a:rPr>
              <a:t>(American Cancer Society 2017)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r-FR" sz="2400" dirty="0" smtClean="0">
                <a:latin typeface="+mj-lt"/>
                <a:cs typeface="Times New Roman" panose="02020603050405020304" pitchFamily="18" charset="0"/>
              </a:rPr>
              <a:t>Le grade histologique peu différencié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632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TRAITEMENT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Objectifs</a:t>
            </a:r>
          </a:p>
          <a:p>
            <a:pPr lvl="1">
              <a:lnSpc>
                <a:spcPct val="200000"/>
              </a:lnSpc>
              <a:spcBef>
                <a:spcPts val="0"/>
              </a:spcBef>
            </a:pPr>
            <a:r>
              <a:rPr lang="fr-FR" dirty="0" smtClean="0"/>
              <a:t>Allonger Survie</a:t>
            </a:r>
            <a:r>
              <a:rPr lang="fr-FR" dirty="0"/>
              <a:t> </a:t>
            </a:r>
            <a:r>
              <a:rPr lang="fr-FR" dirty="0" smtClean="0"/>
              <a:t>(</a:t>
            </a:r>
            <a:r>
              <a:rPr lang="fr-FR" dirty="0" smtClean="0"/>
              <a:t>sans colostomie)</a:t>
            </a:r>
            <a:endParaRPr lang="fr-FR" dirty="0" smtClean="0"/>
          </a:p>
          <a:p>
            <a:pPr lvl="1">
              <a:lnSpc>
                <a:spcPct val="200000"/>
              </a:lnSpc>
              <a:spcBef>
                <a:spcPts val="0"/>
              </a:spcBef>
            </a:pPr>
            <a:r>
              <a:rPr lang="fr-FR" dirty="0" smtClean="0"/>
              <a:t>Contrôle local et régional</a:t>
            </a:r>
          </a:p>
          <a:p>
            <a:pPr lvl="1">
              <a:lnSpc>
                <a:spcPct val="200000"/>
              </a:lnSpc>
              <a:spcBef>
                <a:spcPts val="0"/>
              </a:spcBef>
            </a:pPr>
            <a:r>
              <a:rPr lang="fr-FR" dirty="0" smtClean="0"/>
              <a:t> </a:t>
            </a:r>
            <a:r>
              <a:rPr lang="fr-FR" dirty="0" smtClean="0"/>
              <a:t>Préserver fonction </a:t>
            </a:r>
            <a:r>
              <a:rPr lang="fr-FR" dirty="0" smtClean="0"/>
              <a:t>sphinctérienne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53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Méthodes Thérapeutiques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600204"/>
            <a:ext cx="4464496" cy="4525963"/>
          </a:xfrm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b="1" dirty="0" smtClean="0"/>
              <a:t>Radiothérapie </a:t>
            </a:r>
          </a:p>
          <a:p>
            <a:pPr lvl="1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adiothérapie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conformationnelle 3D avec modulation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d’intensité</a:t>
            </a:r>
          </a:p>
          <a:p>
            <a:pPr lvl="1"/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entre 36 et 45 Gy 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Boost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25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 (RE ou curiethérapie interstitielle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Volumes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cibles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4108231" cy="424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15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Méthodes Thérapeutiques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Chimiothérapie </a:t>
            </a:r>
            <a:r>
              <a:rPr lang="fr-FR" b="1" dirty="0" smtClean="0"/>
              <a:t>concomitante</a:t>
            </a:r>
          </a:p>
          <a:p>
            <a:endParaRPr lang="fr-FR" b="1" dirty="0" smtClean="0"/>
          </a:p>
          <a:p>
            <a:pPr lvl="1"/>
            <a:r>
              <a:rPr lang="fr-FR" b="1" dirty="0" smtClean="0"/>
              <a:t>5FU et </a:t>
            </a:r>
            <a:r>
              <a:rPr lang="fr-FR" b="1" dirty="0" err="1" smtClean="0"/>
              <a:t>Mitomycine</a:t>
            </a:r>
            <a:r>
              <a:rPr lang="fr-FR" b="1" dirty="0" smtClean="0"/>
              <a:t> </a:t>
            </a:r>
            <a:r>
              <a:rPr lang="fr-FR" b="1" dirty="0" smtClean="0"/>
              <a:t>++++</a:t>
            </a:r>
          </a:p>
          <a:p>
            <a:pPr marL="457200" lvl="1" indent="0">
              <a:buNone/>
            </a:pPr>
            <a:endParaRPr lang="fr-FR" b="1" dirty="0" smtClean="0"/>
          </a:p>
          <a:p>
            <a:pPr lvl="1"/>
            <a:r>
              <a:rPr lang="fr-FR" b="1" dirty="0" smtClean="0"/>
              <a:t>Option</a:t>
            </a:r>
            <a:r>
              <a:rPr lang="fr-FR" dirty="0" smtClean="0"/>
              <a:t> : </a:t>
            </a:r>
            <a:r>
              <a:rPr lang="fr-FR" dirty="0" err="1" smtClean="0"/>
              <a:t>Capécitabine</a:t>
            </a:r>
            <a:r>
              <a:rPr lang="fr-FR" dirty="0" smtClean="0"/>
              <a:t> (5FU</a:t>
            </a:r>
            <a:r>
              <a:rPr lang="fr-FR" dirty="0" smtClean="0"/>
              <a:t>)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15963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4464496" cy="16766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6672"/>
            <a:ext cx="28670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189704"/>
            <a:ext cx="3888433" cy="3183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38295"/>
            <a:ext cx="4449890" cy="2778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062" y="4221088"/>
            <a:ext cx="4137378" cy="24100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41553" y="5430828"/>
            <a:ext cx="3543605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radio-chimiothérapie </a:t>
            </a:r>
          </a:p>
          <a:p>
            <a:pPr algn="ctr"/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réduit le taux de récidive locale</a:t>
            </a:r>
          </a:p>
          <a:p>
            <a:pPr algn="ctr"/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Allonge la survie</a:t>
            </a:r>
          </a:p>
          <a:p>
            <a:pPr algn="ctr"/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Sans colostomie (p&lt;0,001) 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55776" y="103633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N=585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44399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Chimiothérapie exclusive</a:t>
            </a:r>
            <a:br>
              <a:rPr lang="fr-FR" b="1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dirty="0" smtClean="0"/>
              <a:t>5FU-cisplatine</a:t>
            </a:r>
          </a:p>
          <a:p>
            <a:pPr lvl="1"/>
            <a:endParaRPr lang="fr-FR" dirty="0"/>
          </a:p>
          <a:p>
            <a:pPr lvl="1"/>
            <a:r>
              <a:rPr lang="fr-FR" dirty="0" err="1" smtClean="0"/>
              <a:t>Paclitaxel-carboplatine</a:t>
            </a:r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dirty="0"/>
              <a:t>DCF (</a:t>
            </a:r>
            <a:r>
              <a:rPr lang="fr-FR" dirty="0" err="1"/>
              <a:t>docétaxel</a:t>
            </a:r>
            <a:r>
              <a:rPr lang="fr-FR" dirty="0"/>
              <a:t>, 5FU, </a:t>
            </a:r>
            <a:r>
              <a:rPr lang="fr-FR" dirty="0" err="1"/>
              <a:t>cisplatine</a:t>
            </a:r>
            <a:r>
              <a:rPr lang="fr-FR" dirty="0"/>
              <a:t>) </a:t>
            </a:r>
            <a:endParaRPr lang="fr-FR" dirty="0" smtClean="0"/>
          </a:p>
          <a:p>
            <a:pPr lvl="1"/>
            <a:endParaRPr lang="fr-FR" b="1" dirty="0"/>
          </a:p>
          <a:p>
            <a:pPr lvl="1"/>
            <a:r>
              <a:rPr lang="fr-FR" b="1" dirty="0" err="1" smtClean="0"/>
              <a:t>mDCF</a:t>
            </a:r>
            <a:endParaRPr lang="fr-FR" b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933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20072" y="404664"/>
            <a:ext cx="864096" cy="1143000"/>
          </a:xfrm>
        </p:spPr>
        <p:txBody>
          <a:bodyPr>
            <a:normAutofit/>
          </a:bodyPr>
          <a:lstStyle/>
          <a:p>
            <a:pPr algn="l"/>
            <a:r>
              <a:rPr lang="fr-FR" sz="1800" b="1" dirty="0" smtClean="0"/>
              <a:t>(N=91)</a:t>
            </a:r>
            <a:endParaRPr lang="fr-FR" sz="18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4752528" cy="1944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10" y="2408115"/>
            <a:ext cx="5183845" cy="3600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795541" y="5085184"/>
            <a:ext cx="2647140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Carboplatine</a:t>
            </a:r>
            <a:r>
              <a:rPr lang="fr-FR" b="1" dirty="0" smtClean="0"/>
              <a:t>/</a:t>
            </a:r>
            <a:r>
              <a:rPr lang="fr-FR" b="1" dirty="0" err="1" smtClean="0"/>
              <a:t>Paclitaxel</a:t>
            </a:r>
            <a:endParaRPr lang="fr-FR" b="1" dirty="0" smtClean="0"/>
          </a:p>
          <a:p>
            <a:pPr algn="ctr"/>
            <a:r>
              <a:rPr lang="fr-FR" b="1" dirty="0" smtClean="0"/>
              <a:t>Survie globale augmentée</a:t>
            </a:r>
          </a:p>
          <a:p>
            <a:pPr algn="ctr"/>
            <a:r>
              <a:rPr lang="fr-FR" b="1" dirty="0" smtClean="0"/>
              <a:t>Toxicité diminuée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678" y="1916832"/>
            <a:ext cx="3434867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14745"/>
            <a:ext cx="12477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51720" y="6165304"/>
            <a:ext cx="5640264" cy="46166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2400" b="1" dirty="0" smtClean="0"/>
              <a:t>Carcinome </a:t>
            </a:r>
            <a:r>
              <a:rPr lang="fr-FR" sz="2400" b="1" dirty="0"/>
              <a:t>épidermoïde de l’anus avancé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Encre 2"/>
              <p14:cNvContentPartPr/>
              <p14:nvPr/>
            </p14:nvContentPartPr>
            <p14:xfrm>
              <a:off x="4268520" y="4179240"/>
              <a:ext cx="875520" cy="27000"/>
            </p14:xfrm>
          </p:contentPart>
        </mc:Choice>
        <mc:Fallback>
          <p:pic>
            <p:nvPicPr>
              <p:cNvPr id="3" name="Encre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52680" y="4115520"/>
                <a:ext cx="90720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Encre 5"/>
              <p14:cNvContentPartPr/>
              <p14:nvPr/>
            </p14:nvContentPartPr>
            <p14:xfrm>
              <a:off x="1491480" y="4321800"/>
              <a:ext cx="1170000" cy="90000"/>
            </p14:xfrm>
          </p:contentPart>
        </mc:Choice>
        <mc:Fallback>
          <p:pic>
            <p:nvPicPr>
              <p:cNvPr id="6" name="Encre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75640" y="4258440"/>
                <a:ext cx="120168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Encre 6"/>
              <p14:cNvContentPartPr/>
              <p14:nvPr/>
            </p14:nvContentPartPr>
            <p14:xfrm>
              <a:off x="3375720" y="4321800"/>
              <a:ext cx="1794960" cy="45000"/>
            </p14:xfrm>
          </p:contentPart>
        </mc:Choice>
        <mc:Fallback>
          <p:pic>
            <p:nvPicPr>
              <p:cNvPr id="7" name="Encre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59520" y="4258440"/>
                <a:ext cx="182700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Encre 7"/>
              <p14:cNvContentPartPr/>
              <p14:nvPr/>
            </p14:nvContentPartPr>
            <p14:xfrm>
              <a:off x="4188240" y="4670280"/>
              <a:ext cx="973440" cy="18000"/>
            </p14:xfrm>
          </p:contentPart>
        </mc:Choice>
        <mc:Fallback>
          <p:pic>
            <p:nvPicPr>
              <p:cNvPr id="8" name="Encre 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172400" y="4606560"/>
                <a:ext cx="100548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" name="Encre 8"/>
              <p14:cNvContentPartPr/>
              <p14:nvPr/>
            </p14:nvContentPartPr>
            <p14:xfrm>
              <a:off x="633960" y="4741560"/>
              <a:ext cx="1518480" cy="54000"/>
            </p14:xfrm>
          </p:contentPart>
        </mc:Choice>
        <mc:Fallback>
          <p:pic>
            <p:nvPicPr>
              <p:cNvPr id="9" name="Encre 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8120" y="4678200"/>
                <a:ext cx="155016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" name="Encre 9"/>
              <p14:cNvContentPartPr/>
              <p14:nvPr/>
            </p14:nvContentPartPr>
            <p14:xfrm>
              <a:off x="4232880" y="4813200"/>
              <a:ext cx="491400" cy="27000"/>
            </p14:xfrm>
          </p:contentPart>
        </mc:Choice>
        <mc:Fallback>
          <p:pic>
            <p:nvPicPr>
              <p:cNvPr id="10" name="Encre 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17040" y="4749480"/>
                <a:ext cx="52308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1" name="Encre 10"/>
              <p14:cNvContentPartPr/>
              <p14:nvPr/>
            </p14:nvContentPartPr>
            <p14:xfrm>
              <a:off x="1812960" y="4956120"/>
              <a:ext cx="1098720" cy="18000"/>
            </p14:xfrm>
          </p:contentPart>
        </mc:Choice>
        <mc:Fallback>
          <p:pic>
            <p:nvPicPr>
              <p:cNvPr id="11" name="Encre 1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97120" y="4892400"/>
                <a:ext cx="1130400" cy="14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734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3843"/>
            <a:ext cx="8496943" cy="1959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8496942" cy="32448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39552" y="5782934"/>
            <a:ext cx="4248472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Survie sans progression à 1 an: 47%</a:t>
            </a:r>
          </a:p>
          <a:p>
            <a:r>
              <a:rPr lang="fr-FR" b="1" dirty="0" smtClean="0"/>
              <a:t>Taux de réponse: 87% (44% complète)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5652120" y="5782934"/>
            <a:ext cx="2713692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smtClean="0"/>
              <a:t>CE anal localement avancé</a:t>
            </a:r>
          </a:p>
          <a:p>
            <a:r>
              <a:rPr lang="fr-FR" b="1" dirty="0"/>
              <a:t>o</a:t>
            </a:r>
            <a:r>
              <a:rPr lang="fr-FR" b="1" dirty="0" smtClean="0"/>
              <a:t>u </a:t>
            </a:r>
            <a:r>
              <a:rPr lang="fr-FR" b="1" dirty="0" smtClean="0"/>
              <a:t>métastatique   </a:t>
            </a:r>
            <a:r>
              <a:rPr lang="fr-FR" b="1" dirty="0" err="1" smtClean="0">
                <a:solidFill>
                  <a:srgbClr val="FF0000"/>
                </a:solidFill>
              </a:rPr>
              <a:t>mDCF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52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fr-FR" b="1" dirty="0" smtClean="0"/>
              <a:t>QUID DU STATUT HIV?</a:t>
            </a:r>
            <a:endParaRPr lang="fr-FR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30" y="1484784"/>
            <a:ext cx="3744416" cy="18722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84784"/>
            <a:ext cx="4657725" cy="48965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23528" y="3933056"/>
            <a:ext cx="3811621" cy="14773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smtClean="0"/>
              <a:t>Idéalement</a:t>
            </a:r>
          </a:p>
          <a:p>
            <a:r>
              <a:rPr lang="fr-FR" b="1" dirty="0" smtClean="0"/>
              <a:t>Charge virale &lt; 10 000 copies/ml</a:t>
            </a:r>
          </a:p>
          <a:p>
            <a:r>
              <a:rPr lang="fr-FR" b="1" dirty="0" smtClean="0"/>
              <a:t>CD&gt;200/mm3</a:t>
            </a:r>
          </a:p>
          <a:p>
            <a:r>
              <a:rPr lang="fr-FR" b="1" dirty="0" smtClean="0"/>
              <a:t>Ajustement posologique</a:t>
            </a:r>
          </a:p>
          <a:p>
            <a:r>
              <a:rPr lang="de-DE" b="1" dirty="0" smtClean="0"/>
              <a:t>(Hoffman </a:t>
            </a:r>
            <a:r>
              <a:rPr lang="de-DE" b="1" dirty="0"/>
              <a:t>1999, Lim 2011, NCCN </a:t>
            </a:r>
            <a:r>
              <a:rPr lang="de-DE" b="1" dirty="0" smtClean="0"/>
              <a:t>2014)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78934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8086026" cy="633670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444208" y="332656"/>
            <a:ext cx="2115516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3600" b="1" dirty="0" smtClean="0"/>
              <a:t>Anatomie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750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4988"/>
            <a:ext cx="4752528" cy="1143000"/>
          </a:xfrm>
        </p:spPr>
        <p:txBody>
          <a:bodyPr/>
          <a:lstStyle/>
          <a:p>
            <a:r>
              <a:rPr lang="fr-FR" b="1" dirty="0" smtClean="0"/>
              <a:t>IMMUNOTHERAPIE</a:t>
            </a:r>
            <a:endParaRPr lang="fr-F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908721"/>
            <a:ext cx="4896543" cy="15121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82" y="2636912"/>
            <a:ext cx="8599623" cy="33123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1502"/>
            <a:ext cx="3598540" cy="23042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83568" y="6052646"/>
            <a:ext cx="302057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smtClean="0"/>
              <a:t>Seconde ligne  CE anal avancé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3838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CHIRURGIE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fr-FR" b="1" dirty="0" smtClean="0"/>
              <a:t>Exérèse locale</a:t>
            </a:r>
          </a:p>
          <a:p>
            <a:pPr lvl="1">
              <a:lnSpc>
                <a:spcPct val="200000"/>
              </a:lnSpc>
              <a:spcBef>
                <a:spcPts val="0"/>
              </a:spcBef>
            </a:pPr>
            <a:r>
              <a:rPr lang="fr-FR" dirty="0" smtClean="0"/>
              <a:t>Tumeur Ut1</a:t>
            </a:r>
          </a:p>
          <a:p>
            <a:pPr lvl="1">
              <a:lnSpc>
                <a:spcPct val="200000"/>
              </a:lnSpc>
              <a:spcBef>
                <a:spcPts val="0"/>
              </a:spcBef>
            </a:pPr>
            <a:r>
              <a:rPr lang="fr-FR" dirty="0" smtClean="0"/>
              <a:t>Marge &gt; 1mm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611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fr-FR" b="1" dirty="0" smtClean="0"/>
              <a:t>Chirurgie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/>
          <a:lstStyle/>
          <a:p>
            <a:r>
              <a:rPr lang="fr-FR" b="1" dirty="0" smtClean="0"/>
              <a:t>Amputation abdomino-pelvienne</a:t>
            </a:r>
            <a:endParaRPr lang="fr-FR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312" y="4088868"/>
            <a:ext cx="2371697" cy="18652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979" y="1784499"/>
            <a:ext cx="2240030" cy="19931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70494"/>
            <a:ext cx="2498981" cy="19707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851" y="4088868"/>
            <a:ext cx="2435330" cy="18652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9199"/>
            <a:ext cx="3528392" cy="3853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67544" y="5954141"/>
            <a:ext cx="43690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b="1" dirty="0" smtClean="0"/>
              <a:t>Colostomie définitive 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72630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498"/>
            <a:ext cx="8280920" cy="6689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13716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156176" y="169586"/>
            <a:ext cx="2420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INDICATIONS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412854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68952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13716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816404" y="3208330"/>
            <a:ext cx="1933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>
                <a:solidFill>
                  <a:schemeClr val="bg1"/>
                </a:solidFill>
              </a:rPr>
              <a:t>mDCF</a:t>
            </a:r>
            <a:r>
              <a:rPr lang="fr-FR" sz="2000" b="1" dirty="0" smtClean="0">
                <a:solidFill>
                  <a:schemeClr val="bg1"/>
                </a:solidFill>
              </a:rPr>
              <a:t> (OMS 0-1</a:t>
            </a:r>
            <a:r>
              <a:rPr lang="fr-FR" b="1" dirty="0" smtClean="0">
                <a:solidFill>
                  <a:schemeClr val="bg1"/>
                </a:solidFill>
              </a:rPr>
              <a:t>)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418194" y="4509120"/>
            <a:ext cx="4318694" cy="13849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 err="1" smtClean="0"/>
              <a:t>Chimioradiothérapie</a:t>
            </a:r>
            <a:endParaRPr lang="fr-FR" sz="2400" b="1" dirty="0" smtClean="0"/>
          </a:p>
          <a:p>
            <a:pPr marL="285750" indent="-285750">
              <a:buFontTx/>
              <a:buChar char="-"/>
            </a:pPr>
            <a:r>
              <a:rPr lang="fr-FR" sz="2000" b="1" dirty="0" smtClean="0"/>
              <a:t>Bonne réponse</a:t>
            </a:r>
            <a:r>
              <a:rPr lang="fr-FR" sz="2000" dirty="0" smtClean="0"/>
              <a:t>: </a:t>
            </a:r>
            <a:r>
              <a:rPr lang="fr-FR" sz="2000" b="1" dirty="0" smtClean="0"/>
              <a:t>contrôle local</a:t>
            </a:r>
          </a:p>
          <a:p>
            <a:pPr marL="285750" indent="-285750">
              <a:buFontTx/>
              <a:buChar char="-"/>
            </a:pPr>
            <a:r>
              <a:rPr lang="fr-FR" sz="2000" b="1" dirty="0" smtClean="0"/>
              <a:t>Méta </a:t>
            </a:r>
            <a:r>
              <a:rPr lang="fr-FR" sz="2000" b="1" dirty="0" err="1" smtClean="0"/>
              <a:t>ggnaires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lomboaortiques</a:t>
            </a:r>
            <a:r>
              <a:rPr lang="fr-FR" sz="2000" b="1" dirty="0" smtClean="0"/>
              <a:t> exclusives 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106008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Cancer métastatique</a:t>
            </a:r>
            <a:endParaRPr lang="fr-FR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8478025" cy="30243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558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Surveillance </a:t>
            </a:r>
            <a:endParaRPr lang="fr-FR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8342182" cy="38884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268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 FINIR…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r-FR" dirty="0" smtClean="0"/>
              <a:t>Cancer </a:t>
            </a:r>
            <a:r>
              <a:rPr lang="fr-FR" dirty="0" err="1" smtClean="0"/>
              <a:t>viro</a:t>
            </a:r>
            <a:r>
              <a:rPr lang="fr-FR" dirty="0" smtClean="0"/>
              <a:t>-induit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r-FR" dirty="0" smtClean="0"/>
              <a:t>HPV+++ et HIV++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r-FR" dirty="0" smtClean="0"/>
              <a:t>Histoire naturelle longue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r-FR" dirty="0"/>
              <a:t>P</a:t>
            </a:r>
            <a:r>
              <a:rPr lang="fr-FR" dirty="0" smtClean="0"/>
              <a:t>ossibilité de clairance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r-FR" dirty="0" smtClean="0"/>
              <a:t>Pertinence dépistage et prévention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1941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fr-FR" b="1" dirty="0" smtClean="0"/>
              <a:t>Structure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6157854" cy="54620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13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0325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Drainage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199" y="764704"/>
            <a:ext cx="4483993" cy="57606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764704"/>
            <a:ext cx="4228975" cy="57606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127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119" y="3429000"/>
            <a:ext cx="4068960" cy="30963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ZoneTexte 6"/>
          <p:cNvSpPr txBox="1"/>
          <p:nvPr/>
        </p:nvSpPr>
        <p:spPr>
          <a:xfrm>
            <a:off x="5327489" y="116632"/>
            <a:ext cx="3615670" cy="707886"/>
          </a:xfrm>
          <a:prstGeom prst="rect">
            <a:avLst/>
          </a:prstGeom>
          <a:solidFill>
            <a:schemeClr val="accent5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EPIDEMIOLOGIE</a:t>
            </a:r>
            <a:endParaRPr lang="fr-FR" sz="40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99" y="3429000"/>
            <a:ext cx="4262740" cy="3107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62663"/>
            <a:ext cx="8691639" cy="265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71600" y="4971608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ASR: 0.72</a:t>
            </a:r>
            <a:endParaRPr lang="fr-FR" b="1" dirty="0"/>
          </a:p>
        </p:txBody>
      </p:sp>
      <p:sp>
        <p:nvSpPr>
          <p:cNvPr id="4" name="Rectangle 3"/>
          <p:cNvSpPr/>
          <p:nvPr/>
        </p:nvSpPr>
        <p:spPr>
          <a:xfrm>
            <a:off x="349407" y="4986559"/>
            <a:ext cx="4262740" cy="3760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145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1032" y="2924944"/>
            <a:ext cx="3942760" cy="352839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9" y="116632"/>
            <a:ext cx="8693150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85" y="1646119"/>
            <a:ext cx="4598602" cy="48072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1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421687" cy="1228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5085641" cy="40324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912" y="2132856"/>
            <a:ext cx="3063565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4" y="3356992"/>
            <a:ext cx="482453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123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1" y="2420888"/>
            <a:ext cx="5251459" cy="29160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0" y="188638"/>
            <a:ext cx="8211645" cy="18950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4811" y="3878893"/>
            <a:ext cx="5043293" cy="2177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172019"/>
            <a:ext cx="2962275" cy="2333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4653136"/>
            <a:ext cx="2962275" cy="2013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516216" y="6268670"/>
            <a:ext cx="1461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Image CHNDJ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00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3817</TotalTime>
  <Words>501</Words>
  <Application>Microsoft Office PowerPoint</Application>
  <PresentationFormat>Affichage à l'écran (4:3)</PresentationFormat>
  <Paragraphs>130</Paragraphs>
  <Slides>37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38" baseType="lpstr">
      <vt:lpstr>Thème Office</vt:lpstr>
      <vt:lpstr>CANCER ANAL: épidémiologie, histoire naturelle et prise en charge</vt:lpstr>
      <vt:lpstr>INTRODUCTION</vt:lpstr>
      <vt:lpstr>Présentation PowerPoint</vt:lpstr>
      <vt:lpstr>Structure </vt:lpstr>
      <vt:lpstr>Drainage </vt:lpstr>
      <vt:lpstr>Présentation PowerPoint</vt:lpstr>
      <vt:lpstr>Présentation PowerPoint</vt:lpstr>
      <vt:lpstr>Présentation PowerPoint</vt:lpstr>
      <vt:lpstr>Présentation PowerPoint</vt:lpstr>
      <vt:lpstr>EPIDEMIOLOGIE ANALYTIQUE</vt:lpstr>
      <vt:lpstr>EPIDEMIOLOGIE</vt:lpstr>
      <vt:lpstr>Présentation PowerPoint</vt:lpstr>
      <vt:lpstr>HISTOIRE NATURELLE</vt:lpstr>
      <vt:lpstr>Présentation PowerPoint</vt:lpstr>
      <vt:lpstr>Diagnostic </vt:lpstr>
      <vt:lpstr>Diagnostic</vt:lpstr>
      <vt:lpstr>Diagnostic</vt:lpstr>
      <vt:lpstr>Diagnostic</vt:lpstr>
      <vt:lpstr>Présentation PowerPoint</vt:lpstr>
      <vt:lpstr>STADIFICATION</vt:lpstr>
      <vt:lpstr>FACTEURS PRONOSTIQUES</vt:lpstr>
      <vt:lpstr>TRAITEMENT </vt:lpstr>
      <vt:lpstr>Méthodes Thérapeutiques </vt:lpstr>
      <vt:lpstr>Méthodes Thérapeutiques </vt:lpstr>
      <vt:lpstr>Présentation PowerPoint</vt:lpstr>
      <vt:lpstr>Chimiothérapie exclusive </vt:lpstr>
      <vt:lpstr>(N=91)</vt:lpstr>
      <vt:lpstr>Présentation PowerPoint</vt:lpstr>
      <vt:lpstr>QUID DU STATUT HIV?</vt:lpstr>
      <vt:lpstr>IMMUNOTHERAPIE</vt:lpstr>
      <vt:lpstr>CHIRURGIE</vt:lpstr>
      <vt:lpstr>Chirurgie </vt:lpstr>
      <vt:lpstr>Présentation PowerPoint</vt:lpstr>
      <vt:lpstr>Présentation PowerPoint</vt:lpstr>
      <vt:lpstr>Cancer métastatique</vt:lpstr>
      <vt:lpstr>Surveillance </vt:lpstr>
      <vt:lpstr>POUR FINIR…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CANCER ANAL: épidémiologie, histoire naturelle et prise en charge</dc:title>
  <dc:creator>HR</dc:creator>
  <cp:lastModifiedBy>HR</cp:lastModifiedBy>
  <cp:revision>194</cp:revision>
  <dcterms:created xsi:type="dcterms:W3CDTF">2024-05-20T11:48:24Z</dcterms:created>
  <dcterms:modified xsi:type="dcterms:W3CDTF">2024-05-24T23:22:30Z</dcterms:modified>
</cp:coreProperties>
</file>