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7"/>
  </p:notesMasterIdLst>
  <p:sldIdLst>
    <p:sldId id="258" r:id="rId2"/>
    <p:sldId id="371" r:id="rId3"/>
    <p:sldId id="375" r:id="rId4"/>
    <p:sldId id="439" r:id="rId5"/>
    <p:sldId id="1798" r:id="rId6"/>
    <p:sldId id="377" r:id="rId7"/>
    <p:sldId id="1796" r:id="rId8"/>
    <p:sldId id="265" r:id="rId9"/>
    <p:sldId id="268" r:id="rId10"/>
    <p:sldId id="384" r:id="rId11"/>
    <p:sldId id="270" r:id="rId12"/>
    <p:sldId id="317" r:id="rId13"/>
    <p:sldId id="349" r:id="rId14"/>
    <p:sldId id="379" r:id="rId15"/>
    <p:sldId id="417" r:id="rId16"/>
    <p:sldId id="350" r:id="rId17"/>
    <p:sldId id="380" r:id="rId18"/>
    <p:sldId id="351" r:id="rId19"/>
    <p:sldId id="404" r:id="rId20"/>
    <p:sldId id="433" r:id="rId21"/>
    <p:sldId id="1799" r:id="rId22"/>
    <p:sldId id="1800" r:id="rId23"/>
    <p:sldId id="1801" r:id="rId24"/>
    <p:sldId id="1802" r:id="rId25"/>
    <p:sldId id="1804" r:id="rId26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59"/>
  </p:normalViewPr>
  <p:slideViewPr>
    <p:cSldViewPr snapToGrid="0">
      <p:cViewPr varScale="1">
        <p:scale>
          <a:sx n="110" d="100"/>
          <a:sy n="110" d="100"/>
        </p:scale>
        <p:origin x="63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795E93-CBF3-4EEA-9748-632907FA7B34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40D71DB-8BEC-4B21-A141-B287D0723C6E}">
      <dgm:prSet custT="1"/>
      <dgm:spPr/>
      <dgm:t>
        <a:bodyPr/>
        <a:lstStyle/>
        <a:p>
          <a:r>
            <a:rPr lang="en-US" sz="1600" dirty="0"/>
            <a:t>The US Cancer Registry: 657,317 HPV-cancers associés cancers de 2001 </a:t>
          </a:r>
          <a:r>
            <a:rPr lang="en-US" sz="1600" dirty="0" err="1"/>
            <a:t>à</a:t>
          </a:r>
          <a:r>
            <a:rPr lang="en-US" sz="1600" dirty="0"/>
            <a:t> 2017: 393, 298 chez les femmes( 59.8%) et 264, 019 chez les hommes  </a:t>
          </a:r>
        </a:p>
        <a:p>
          <a:r>
            <a:rPr lang="en-US" sz="1600" dirty="0"/>
            <a:t>( 40.2%)</a:t>
          </a:r>
        </a:p>
      </dgm:t>
    </dgm:pt>
    <dgm:pt modelId="{097E1E8C-37CC-42BF-BF14-7C8387D47A21}" type="parTrans" cxnId="{C2AA48DE-D485-4C0D-B79B-24C085E69C2D}">
      <dgm:prSet/>
      <dgm:spPr/>
      <dgm:t>
        <a:bodyPr/>
        <a:lstStyle/>
        <a:p>
          <a:endParaRPr lang="en-US" sz="2000"/>
        </a:p>
      </dgm:t>
    </dgm:pt>
    <dgm:pt modelId="{56404604-5CF7-4212-B9A9-BA81BD97D477}" type="sibTrans" cxnId="{C2AA48DE-D485-4C0D-B79B-24C085E69C2D}">
      <dgm:prSet/>
      <dgm:spPr/>
      <dgm:t>
        <a:bodyPr/>
        <a:lstStyle/>
        <a:p>
          <a:endParaRPr lang="en-US" sz="2000"/>
        </a:p>
      </dgm:t>
    </dgm:pt>
    <dgm:pt modelId="{4BC2A5DA-AAA3-4969-B9E5-4447B469ECCE}">
      <dgm:prSet custT="1"/>
      <dgm:spPr/>
      <dgm:t>
        <a:bodyPr/>
        <a:lstStyle/>
        <a:p>
          <a:r>
            <a:rPr lang="en-US" sz="1600" dirty="0"/>
            <a:t>Cancer </a:t>
          </a:r>
          <a:r>
            <a:rPr lang="en-US" sz="1600" dirty="0" err="1"/>
            <a:t>oropharyngé</a:t>
          </a:r>
          <a:r>
            <a:rPr lang="en-US" sz="1600" dirty="0"/>
            <a:t>: 40%; </a:t>
          </a:r>
        </a:p>
        <a:p>
          <a:r>
            <a:rPr lang="en-US" sz="1600" dirty="0"/>
            <a:t>Cancer </a:t>
          </a:r>
          <a:r>
            <a:rPr lang="en-US" sz="1600" dirty="0" err="1"/>
            <a:t>épidermoide</a:t>
          </a:r>
          <a:r>
            <a:rPr lang="en-US" sz="1600" dirty="0"/>
            <a:t> anal/rectal: 14.5%; </a:t>
          </a:r>
        </a:p>
      </dgm:t>
    </dgm:pt>
    <dgm:pt modelId="{FD3890C3-B9BD-496D-BEF3-64ADD02B8DE4}" type="parTrans" cxnId="{0FC30D3E-C023-44B7-B44B-B33BD01D7EC9}">
      <dgm:prSet/>
      <dgm:spPr/>
      <dgm:t>
        <a:bodyPr/>
        <a:lstStyle/>
        <a:p>
          <a:endParaRPr lang="en-US" sz="2000"/>
        </a:p>
      </dgm:t>
    </dgm:pt>
    <dgm:pt modelId="{6A397A2C-4FD2-4E63-8D29-4C3C15797E5D}" type="sibTrans" cxnId="{0FC30D3E-C023-44B7-B44B-B33BD01D7EC9}">
      <dgm:prSet/>
      <dgm:spPr/>
      <dgm:t>
        <a:bodyPr/>
        <a:lstStyle/>
        <a:p>
          <a:endParaRPr lang="en-US" sz="2000"/>
        </a:p>
      </dgm:t>
    </dgm:pt>
    <dgm:pt modelId="{315B97EC-82B4-4692-82E7-DA5E582F9586}">
      <dgm:prSet custT="1"/>
      <dgm:spPr/>
      <dgm:t>
        <a:bodyPr/>
        <a:lstStyle/>
        <a:p>
          <a:r>
            <a:rPr lang="en-US" sz="1600" dirty="0" err="1"/>
            <a:t>carcinome</a:t>
          </a:r>
          <a:r>
            <a:rPr lang="en-US" sz="1600" dirty="0"/>
            <a:t> </a:t>
          </a:r>
          <a:r>
            <a:rPr lang="en-US" sz="1600" dirty="0" err="1"/>
            <a:t>vulvaire</a:t>
          </a:r>
          <a:r>
            <a:rPr lang="en-US" sz="1600" dirty="0"/>
            <a:t> </a:t>
          </a:r>
          <a:r>
            <a:rPr lang="en-US" sz="1600" dirty="0" err="1"/>
            <a:t>épidermoïde</a:t>
          </a:r>
          <a:r>
            <a:rPr lang="en-US" sz="1600" dirty="0"/>
            <a:t>: 9.1%; </a:t>
          </a:r>
        </a:p>
      </dgm:t>
    </dgm:pt>
    <dgm:pt modelId="{81E97780-0008-453F-B6CA-DE02C725FAEF}" type="parTrans" cxnId="{7EE1796F-F30C-440B-A594-1DBF88608D14}">
      <dgm:prSet/>
      <dgm:spPr/>
      <dgm:t>
        <a:bodyPr/>
        <a:lstStyle/>
        <a:p>
          <a:endParaRPr lang="en-US" sz="2000"/>
        </a:p>
      </dgm:t>
    </dgm:pt>
    <dgm:pt modelId="{432BBBAF-0CC0-4D33-BA09-017EAD182745}" type="sibTrans" cxnId="{7EE1796F-F30C-440B-A594-1DBF88608D14}">
      <dgm:prSet/>
      <dgm:spPr/>
      <dgm:t>
        <a:bodyPr/>
        <a:lstStyle/>
        <a:p>
          <a:endParaRPr lang="en-US" sz="2000"/>
        </a:p>
      </dgm:t>
    </dgm:pt>
    <dgm:pt modelId="{F1E54DE3-74F8-4F3F-B2BD-921B5777BE5C}">
      <dgm:prSet custT="1"/>
      <dgm:spPr/>
      <dgm:t>
        <a:bodyPr/>
        <a:lstStyle/>
        <a:p>
          <a:r>
            <a:rPr lang="en-US" sz="1600" dirty="0"/>
            <a:t>Cancer vaginal </a:t>
          </a:r>
          <a:r>
            <a:rPr lang="en-US" sz="1600" dirty="0" err="1"/>
            <a:t>épidermoïde</a:t>
          </a:r>
          <a:r>
            <a:rPr lang="en-US" sz="1600" dirty="0"/>
            <a:t>: 2%</a:t>
          </a:r>
        </a:p>
      </dgm:t>
    </dgm:pt>
    <dgm:pt modelId="{68777E6E-0661-42BB-A3DB-9340FCE4C0E9}" type="parTrans" cxnId="{E5E4BC18-34D7-4BEF-9419-B4E5AADCCAF1}">
      <dgm:prSet/>
      <dgm:spPr/>
      <dgm:t>
        <a:bodyPr/>
        <a:lstStyle/>
        <a:p>
          <a:endParaRPr lang="en-US" sz="2000"/>
        </a:p>
      </dgm:t>
    </dgm:pt>
    <dgm:pt modelId="{428E6863-71CA-4AAB-91EF-A4FD6920EBFF}" type="sibTrans" cxnId="{E5E4BC18-34D7-4BEF-9419-B4E5AADCCAF1}">
      <dgm:prSet/>
      <dgm:spPr/>
      <dgm:t>
        <a:bodyPr/>
        <a:lstStyle/>
        <a:p>
          <a:endParaRPr lang="en-US" sz="2000"/>
        </a:p>
      </dgm:t>
    </dgm:pt>
    <dgm:pt modelId="{0399FC8E-CD90-406C-BE6B-4621AF75120C}">
      <dgm:prSet custT="1"/>
      <dgm:spPr/>
      <dgm:t>
        <a:bodyPr/>
        <a:lstStyle/>
        <a:p>
          <a:r>
            <a:rPr lang="en-US" sz="1600" dirty="0"/>
            <a:t>Cancer du col: 31.4%</a:t>
          </a:r>
        </a:p>
      </dgm:t>
    </dgm:pt>
    <dgm:pt modelId="{F52E6F64-4B16-4172-AD15-5EE103529E69}" type="parTrans" cxnId="{A40676AA-1EEC-4517-8B1B-031060DDA561}">
      <dgm:prSet/>
      <dgm:spPr/>
      <dgm:t>
        <a:bodyPr/>
        <a:lstStyle/>
        <a:p>
          <a:endParaRPr lang="en-US" sz="2000"/>
        </a:p>
      </dgm:t>
    </dgm:pt>
    <dgm:pt modelId="{2A854A06-FA69-4FC0-AF61-90E1B84EC0DC}" type="sibTrans" cxnId="{A40676AA-1EEC-4517-8B1B-031060DDA561}">
      <dgm:prSet/>
      <dgm:spPr/>
      <dgm:t>
        <a:bodyPr/>
        <a:lstStyle/>
        <a:p>
          <a:endParaRPr lang="en-US" sz="2000"/>
        </a:p>
      </dgm:t>
    </dgm:pt>
    <dgm:pt modelId="{198F4F46-AF7C-4ACF-8C8F-82ED97548F59}">
      <dgm:prSet custT="1"/>
      <dgm:spPr/>
      <dgm:t>
        <a:bodyPr/>
        <a:lstStyle/>
        <a:p>
          <a:r>
            <a:rPr lang="en-US" sz="1600" dirty="0"/>
            <a:t>Cancer du </a:t>
          </a:r>
          <a:r>
            <a:rPr lang="en-US" sz="1600" dirty="0" err="1"/>
            <a:t>pénis</a:t>
          </a:r>
          <a:r>
            <a:rPr lang="en-US" sz="1600" dirty="0"/>
            <a:t>:  3%</a:t>
          </a:r>
        </a:p>
      </dgm:t>
    </dgm:pt>
    <dgm:pt modelId="{554E9F38-C165-42B5-81DE-6D3775FFD9E2}" type="parTrans" cxnId="{0027774C-6F92-44BB-99A0-363F48537DE7}">
      <dgm:prSet/>
      <dgm:spPr/>
      <dgm:t>
        <a:bodyPr/>
        <a:lstStyle/>
        <a:p>
          <a:endParaRPr lang="en-US" sz="2000"/>
        </a:p>
      </dgm:t>
    </dgm:pt>
    <dgm:pt modelId="{524B8090-2B2C-4DDC-BA25-693E442E22CA}" type="sibTrans" cxnId="{0027774C-6F92-44BB-99A0-363F48537DE7}">
      <dgm:prSet/>
      <dgm:spPr/>
      <dgm:t>
        <a:bodyPr/>
        <a:lstStyle/>
        <a:p>
          <a:endParaRPr lang="en-US" sz="2000"/>
        </a:p>
      </dgm:t>
    </dgm:pt>
    <dgm:pt modelId="{EC54811C-0CEC-4012-A23C-0719795D3D15}">
      <dgm:prSet custT="1"/>
      <dgm:spPr/>
      <dgm:t>
        <a:bodyPr/>
        <a:lstStyle/>
        <a:p>
          <a:r>
            <a:rPr lang="en-US" sz="1600"/>
            <a:t>59.8% sont chez les femmes </a:t>
          </a:r>
        </a:p>
      </dgm:t>
    </dgm:pt>
    <dgm:pt modelId="{697E26A9-7838-40EE-A32A-3D8F0BC6E1D8}" type="parTrans" cxnId="{736FAD1A-0BD9-4E03-B7F7-D3CBB268E69C}">
      <dgm:prSet/>
      <dgm:spPr/>
      <dgm:t>
        <a:bodyPr/>
        <a:lstStyle/>
        <a:p>
          <a:endParaRPr lang="en-US" sz="2000"/>
        </a:p>
      </dgm:t>
    </dgm:pt>
    <dgm:pt modelId="{E492A7BF-4E4E-4A4F-B0B4-A403CE51ED3B}" type="sibTrans" cxnId="{736FAD1A-0BD9-4E03-B7F7-D3CBB268E69C}">
      <dgm:prSet/>
      <dgm:spPr/>
      <dgm:t>
        <a:bodyPr/>
        <a:lstStyle/>
        <a:p>
          <a:endParaRPr lang="en-US" sz="2000"/>
        </a:p>
      </dgm:t>
    </dgm:pt>
    <dgm:pt modelId="{27EA59ED-AC40-432B-854C-76FCA99CE58A}">
      <dgm:prSet custT="1"/>
      <dgm:spPr/>
      <dgm:t>
        <a:bodyPr/>
        <a:lstStyle/>
        <a:p>
          <a:r>
            <a:rPr lang="en-US" sz="1600" dirty="0"/>
            <a:t>Plus de la </a:t>
          </a:r>
          <a:r>
            <a:rPr lang="en-US" sz="1600" dirty="0" err="1"/>
            <a:t>moitié</a:t>
          </a:r>
          <a:r>
            <a:rPr lang="en-US" sz="1600" dirty="0"/>
            <a:t> des femmes </a:t>
          </a:r>
          <a:r>
            <a:rPr lang="en-US" sz="1600" dirty="0" err="1"/>
            <a:t>ont</a:t>
          </a:r>
          <a:r>
            <a:rPr lang="en-US" sz="1600" dirty="0"/>
            <a:t> le cancer du col (52.4%) </a:t>
          </a:r>
        </a:p>
      </dgm:t>
    </dgm:pt>
    <dgm:pt modelId="{7BD65699-650E-4EFC-98DA-5B3E65E17B22}" type="parTrans" cxnId="{5A0D04CB-4C31-458A-AB11-24AF1E0B9F5E}">
      <dgm:prSet/>
      <dgm:spPr/>
      <dgm:t>
        <a:bodyPr/>
        <a:lstStyle/>
        <a:p>
          <a:endParaRPr lang="en-US" sz="2000"/>
        </a:p>
      </dgm:t>
    </dgm:pt>
    <dgm:pt modelId="{DE370646-C041-4E98-9DA6-CB2448B7FCFD}" type="sibTrans" cxnId="{5A0D04CB-4C31-458A-AB11-24AF1E0B9F5E}">
      <dgm:prSet/>
      <dgm:spPr/>
      <dgm:t>
        <a:bodyPr/>
        <a:lstStyle/>
        <a:p>
          <a:endParaRPr lang="en-US" sz="2000"/>
        </a:p>
      </dgm:t>
    </dgm:pt>
    <dgm:pt modelId="{B7A5D173-BA35-43E8-9DBC-D35941CFFBFE}">
      <dgm:prSet custT="1"/>
      <dgm:spPr/>
      <dgm:t>
        <a:bodyPr/>
        <a:lstStyle/>
        <a:p>
          <a:r>
            <a:rPr lang="en-US" sz="1600" dirty="0"/>
            <a:t>La </a:t>
          </a:r>
          <a:r>
            <a:rPr lang="en-US" sz="1600" dirty="0" err="1"/>
            <a:t>majorité</a:t>
          </a:r>
          <a:r>
            <a:rPr lang="en-US" sz="1600" dirty="0"/>
            <a:t> des hommes (80.1%) </a:t>
          </a:r>
          <a:r>
            <a:rPr lang="en-US" sz="1600" dirty="0" err="1"/>
            <a:t>ont</a:t>
          </a:r>
          <a:r>
            <a:rPr lang="en-US" sz="1600" dirty="0"/>
            <a:t> </a:t>
          </a:r>
          <a:r>
            <a:rPr lang="en-US" sz="1600" dirty="0" err="1"/>
            <a:t>eu</a:t>
          </a:r>
          <a:r>
            <a:rPr lang="en-US" sz="1600" dirty="0"/>
            <a:t> un cancer </a:t>
          </a:r>
          <a:r>
            <a:rPr lang="en-US" sz="1600" dirty="0" err="1"/>
            <a:t>oro-pharyngé</a:t>
          </a:r>
          <a:endParaRPr lang="en-US" sz="1600" dirty="0"/>
        </a:p>
      </dgm:t>
    </dgm:pt>
    <dgm:pt modelId="{EB9A7403-FDD5-468A-9654-4E9AF2C2FEA4}" type="parTrans" cxnId="{204D2D1D-E72F-46BC-B0D0-377CDE7A817D}">
      <dgm:prSet/>
      <dgm:spPr/>
      <dgm:t>
        <a:bodyPr/>
        <a:lstStyle/>
        <a:p>
          <a:endParaRPr lang="en-US" sz="2000"/>
        </a:p>
      </dgm:t>
    </dgm:pt>
    <dgm:pt modelId="{5AD63603-C2CA-462A-A634-8F677C60FB50}" type="sibTrans" cxnId="{204D2D1D-E72F-46BC-B0D0-377CDE7A817D}">
      <dgm:prSet/>
      <dgm:spPr/>
      <dgm:t>
        <a:bodyPr/>
        <a:lstStyle/>
        <a:p>
          <a:endParaRPr lang="en-US" sz="2000"/>
        </a:p>
      </dgm:t>
    </dgm:pt>
    <dgm:pt modelId="{31D2EFD3-AA74-8648-B4C7-8B361739869A}" type="pres">
      <dgm:prSet presAssocID="{B9795E93-CBF3-4EEA-9748-632907FA7B34}" presName="diagram" presStyleCnt="0">
        <dgm:presLayoutVars>
          <dgm:dir/>
          <dgm:resizeHandles val="exact"/>
        </dgm:presLayoutVars>
      </dgm:prSet>
      <dgm:spPr/>
    </dgm:pt>
    <dgm:pt modelId="{4479EDB5-F7F6-994B-8726-2A51E8189E26}" type="pres">
      <dgm:prSet presAssocID="{340D71DB-8BEC-4B21-A141-B287D0723C6E}" presName="node" presStyleLbl="node1" presStyleIdx="0" presStyleCnt="9" custScaleX="127858" custScaleY="332770" custLinFactNeighborY="33297">
        <dgm:presLayoutVars>
          <dgm:bulletEnabled val="1"/>
        </dgm:presLayoutVars>
      </dgm:prSet>
      <dgm:spPr/>
    </dgm:pt>
    <dgm:pt modelId="{B9F08A29-2C67-E242-A05F-2A02AFB315BD}" type="pres">
      <dgm:prSet presAssocID="{56404604-5CF7-4212-B9A9-BA81BD97D477}" presName="sibTrans" presStyleCnt="0"/>
      <dgm:spPr/>
    </dgm:pt>
    <dgm:pt modelId="{B001545F-8FDD-3747-953A-EA45016BBD9F}" type="pres">
      <dgm:prSet presAssocID="{4BC2A5DA-AAA3-4969-B9E5-4447B469ECCE}" presName="node" presStyleLbl="node1" presStyleIdx="1" presStyleCnt="9" custScaleX="128854" custScaleY="251153" custLinFactNeighborX="7754" custLinFactNeighborY="5538">
        <dgm:presLayoutVars>
          <dgm:bulletEnabled val="1"/>
        </dgm:presLayoutVars>
      </dgm:prSet>
      <dgm:spPr/>
    </dgm:pt>
    <dgm:pt modelId="{F4C3F225-39AA-A44D-BB5A-34DF19046CD4}" type="pres">
      <dgm:prSet presAssocID="{6A397A2C-4FD2-4E63-8D29-4C3C15797E5D}" presName="sibTrans" presStyleCnt="0"/>
      <dgm:spPr/>
    </dgm:pt>
    <dgm:pt modelId="{146CC441-3353-7048-8852-A3DB057924E7}" type="pres">
      <dgm:prSet presAssocID="{315B97EC-82B4-4692-82E7-DA5E582F9586}" presName="node" presStyleLbl="node1" presStyleIdx="2" presStyleCnt="9" custScaleX="125170" custScaleY="171589" custLinFactNeighborX="12184" custLinFactNeighborY="5538">
        <dgm:presLayoutVars>
          <dgm:bulletEnabled val="1"/>
        </dgm:presLayoutVars>
      </dgm:prSet>
      <dgm:spPr/>
    </dgm:pt>
    <dgm:pt modelId="{78F05FF7-E1E7-FA4E-9F61-BF59432112F9}" type="pres">
      <dgm:prSet presAssocID="{432BBBAF-0CC0-4D33-BA09-017EAD182745}" presName="sibTrans" presStyleCnt="0"/>
      <dgm:spPr/>
    </dgm:pt>
    <dgm:pt modelId="{121F9CF5-4AA1-724F-B661-3C58C5FF7A5D}" type="pres">
      <dgm:prSet presAssocID="{F1E54DE3-74F8-4F3F-B2BD-921B5777BE5C}" presName="node" presStyleLbl="node1" presStyleIdx="3" presStyleCnt="9" custScaleY="161323" custLinFactNeighborX="14404">
        <dgm:presLayoutVars>
          <dgm:bulletEnabled val="1"/>
        </dgm:presLayoutVars>
      </dgm:prSet>
      <dgm:spPr/>
    </dgm:pt>
    <dgm:pt modelId="{46240FE4-3CCC-C942-B58B-554C4121FB6F}" type="pres">
      <dgm:prSet presAssocID="{428E6863-71CA-4AAB-91EF-A4FD6920EBFF}" presName="sibTrans" presStyleCnt="0"/>
      <dgm:spPr/>
    </dgm:pt>
    <dgm:pt modelId="{07B686D2-BEA0-EF4C-BDA8-F4CE994F30F6}" type="pres">
      <dgm:prSet presAssocID="{0399FC8E-CD90-406C-BE6B-4621AF75120C}" presName="node" presStyleLbl="node1" presStyleIdx="4" presStyleCnt="9" custLinFactNeighborX="21867" custLinFactNeighborY="-5234">
        <dgm:presLayoutVars>
          <dgm:bulletEnabled val="1"/>
        </dgm:presLayoutVars>
      </dgm:prSet>
      <dgm:spPr/>
    </dgm:pt>
    <dgm:pt modelId="{6CB9A930-72E3-BF44-B91C-F365EF14455F}" type="pres">
      <dgm:prSet presAssocID="{2A854A06-FA69-4FC0-AF61-90E1B84EC0DC}" presName="sibTrans" presStyleCnt="0"/>
      <dgm:spPr/>
    </dgm:pt>
    <dgm:pt modelId="{A390CD89-FBAD-BF42-9B4C-3F4A2F4F6D60}" type="pres">
      <dgm:prSet presAssocID="{198F4F46-AF7C-4ACF-8C8F-82ED97548F59}" presName="node" presStyleLbl="node1" presStyleIdx="5" presStyleCnt="9" custLinFactNeighborX="27430" custLinFactNeighborY="-3926">
        <dgm:presLayoutVars>
          <dgm:bulletEnabled val="1"/>
        </dgm:presLayoutVars>
      </dgm:prSet>
      <dgm:spPr/>
    </dgm:pt>
    <dgm:pt modelId="{3C44F949-7555-5E4E-A90E-A66379103D81}" type="pres">
      <dgm:prSet presAssocID="{524B8090-2B2C-4DDC-BA25-693E442E22CA}" presName="sibTrans" presStyleCnt="0"/>
      <dgm:spPr/>
    </dgm:pt>
    <dgm:pt modelId="{C90A9F1F-881B-3E4F-97F0-68A2191DD1F2}" type="pres">
      <dgm:prSet presAssocID="{EC54811C-0CEC-4012-A23C-0719795D3D15}" presName="node" presStyleLbl="node1" presStyleIdx="6" presStyleCnt="9">
        <dgm:presLayoutVars>
          <dgm:bulletEnabled val="1"/>
        </dgm:presLayoutVars>
      </dgm:prSet>
      <dgm:spPr/>
    </dgm:pt>
    <dgm:pt modelId="{53562879-9CA2-8E4E-81E0-0134F600C7A9}" type="pres">
      <dgm:prSet presAssocID="{E492A7BF-4E4E-4A4F-B0B4-A403CE51ED3B}" presName="sibTrans" presStyleCnt="0"/>
      <dgm:spPr/>
    </dgm:pt>
    <dgm:pt modelId="{3B7A484C-BF6E-D447-AE25-CCFA70382CCC}" type="pres">
      <dgm:prSet presAssocID="{27EA59ED-AC40-432B-854C-76FCA99CE58A}" presName="node" presStyleLbl="node1" presStyleIdx="7" presStyleCnt="9" custScaleY="196589">
        <dgm:presLayoutVars>
          <dgm:bulletEnabled val="1"/>
        </dgm:presLayoutVars>
      </dgm:prSet>
      <dgm:spPr/>
    </dgm:pt>
    <dgm:pt modelId="{4E50B84F-9A83-2A40-A426-89E3AD74F8D3}" type="pres">
      <dgm:prSet presAssocID="{DE370646-C041-4E98-9DA6-CB2448B7FCFD}" presName="sibTrans" presStyleCnt="0"/>
      <dgm:spPr/>
    </dgm:pt>
    <dgm:pt modelId="{A62ABDA9-F2E0-EC4F-8029-9C2A8ECD73E1}" type="pres">
      <dgm:prSet presAssocID="{B7A5D173-BA35-43E8-9DBC-D35941CFFBFE}" presName="node" presStyleLbl="node1" presStyleIdx="8" presStyleCnt="9" custScaleY="274576">
        <dgm:presLayoutVars>
          <dgm:bulletEnabled val="1"/>
        </dgm:presLayoutVars>
      </dgm:prSet>
      <dgm:spPr/>
    </dgm:pt>
  </dgm:ptLst>
  <dgm:cxnLst>
    <dgm:cxn modelId="{9CC0EB0D-2730-3C4B-A95B-479E597F8C7B}" type="presOf" srcId="{0399FC8E-CD90-406C-BE6B-4621AF75120C}" destId="{07B686D2-BEA0-EF4C-BDA8-F4CE994F30F6}" srcOrd="0" destOrd="0" presId="urn:microsoft.com/office/officeart/2005/8/layout/default"/>
    <dgm:cxn modelId="{E5E4BC18-34D7-4BEF-9419-B4E5AADCCAF1}" srcId="{B9795E93-CBF3-4EEA-9748-632907FA7B34}" destId="{F1E54DE3-74F8-4F3F-B2BD-921B5777BE5C}" srcOrd="3" destOrd="0" parTransId="{68777E6E-0661-42BB-A3DB-9340FCE4C0E9}" sibTransId="{428E6863-71CA-4AAB-91EF-A4FD6920EBFF}"/>
    <dgm:cxn modelId="{736FAD1A-0BD9-4E03-B7F7-D3CBB268E69C}" srcId="{B9795E93-CBF3-4EEA-9748-632907FA7B34}" destId="{EC54811C-0CEC-4012-A23C-0719795D3D15}" srcOrd="6" destOrd="0" parTransId="{697E26A9-7838-40EE-A32A-3D8F0BC6E1D8}" sibTransId="{E492A7BF-4E4E-4A4F-B0B4-A403CE51ED3B}"/>
    <dgm:cxn modelId="{204D2D1D-E72F-46BC-B0D0-377CDE7A817D}" srcId="{B9795E93-CBF3-4EEA-9748-632907FA7B34}" destId="{B7A5D173-BA35-43E8-9DBC-D35941CFFBFE}" srcOrd="8" destOrd="0" parTransId="{EB9A7403-FDD5-468A-9654-4E9AF2C2FEA4}" sibTransId="{5AD63603-C2CA-462A-A634-8F677C60FB50}"/>
    <dgm:cxn modelId="{3349601F-C3BF-D340-B6AE-84C8AABBA073}" type="presOf" srcId="{315B97EC-82B4-4692-82E7-DA5E582F9586}" destId="{146CC441-3353-7048-8852-A3DB057924E7}" srcOrd="0" destOrd="0" presId="urn:microsoft.com/office/officeart/2005/8/layout/default"/>
    <dgm:cxn modelId="{0FC30D3E-C023-44B7-B44B-B33BD01D7EC9}" srcId="{B9795E93-CBF3-4EEA-9748-632907FA7B34}" destId="{4BC2A5DA-AAA3-4969-B9E5-4447B469ECCE}" srcOrd="1" destOrd="0" parTransId="{FD3890C3-B9BD-496D-BEF3-64ADD02B8DE4}" sibTransId="{6A397A2C-4FD2-4E63-8D29-4C3C15797E5D}"/>
    <dgm:cxn modelId="{0027774C-6F92-44BB-99A0-363F48537DE7}" srcId="{B9795E93-CBF3-4EEA-9748-632907FA7B34}" destId="{198F4F46-AF7C-4ACF-8C8F-82ED97548F59}" srcOrd="5" destOrd="0" parTransId="{554E9F38-C165-42B5-81DE-6D3775FFD9E2}" sibTransId="{524B8090-2B2C-4DDC-BA25-693E442E22CA}"/>
    <dgm:cxn modelId="{C2927C58-E718-C841-BA6B-9CBB4255885C}" type="presOf" srcId="{EC54811C-0CEC-4012-A23C-0719795D3D15}" destId="{C90A9F1F-881B-3E4F-97F0-68A2191DD1F2}" srcOrd="0" destOrd="0" presId="urn:microsoft.com/office/officeart/2005/8/layout/default"/>
    <dgm:cxn modelId="{86896B60-0CF3-F849-B937-8908D688522E}" type="presOf" srcId="{B9795E93-CBF3-4EEA-9748-632907FA7B34}" destId="{31D2EFD3-AA74-8648-B4C7-8B361739869A}" srcOrd="0" destOrd="0" presId="urn:microsoft.com/office/officeart/2005/8/layout/default"/>
    <dgm:cxn modelId="{7EE1796F-F30C-440B-A594-1DBF88608D14}" srcId="{B9795E93-CBF3-4EEA-9748-632907FA7B34}" destId="{315B97EC-82B4-4692-82E7-DA5E582F9586}" srcOrd="2" destOrd="0" parTransId="{81E97780-0008-453F-B6CA-DE02C725FAEF}" sibTransId="{432BBBAF-0CC0-4D33-BA09-017EAD182745}"/>
    <dgm:cxn modelId="{A68FBA70-3D45-DF4A-8D10-4215230BC03A}" type="presOf" srcId="{4BC2A5DA-AAA3-4969-B9E5-4447B469ECCE}" destId="{B001545F-8FDD-3747-953A-EA45016BBD9F}" srcOrd="0" destOrd="0" presId="urn:microsoft.com/office/officeart/2005/8/layout/default"/>
    <dgm:cxn modelId="{60ED3589-83A0-4844-93BB-EC9105BA43AF}" type="presOf" srcId="{F1E54DE3-74F8-4F3F-B2BD-921B5777BE5C}" destId="{121F9CF5-4AA1-724F-B661-3C58C5FF7A5D}" srcOrd="0" destOrd="0" presId="urn:microsoft.com/office/officeart/2005/8/layout/default"/>
    <dgm:cxn modelId="{1C9EF19D-C25F-804F-8E95-42439FF58B3B}" type="presOf" srcId="{B7A5D173-BA35-43E8-9DBC-D35941CFFBFE}" destId="{A62ABDA9-F2E0-EC4F-8029-9C2A8ECD73E1}" srcOrd="0" destOrd="0" presId="urn:microsoft.com/office/officeart/2005/8/layout/default"/>
    <dgm:cxn modelId="{A40676AA-1EEC-4517-8B1B-031060DDA561}" srcId="{B9795E93-CBF3-4EEA-9748-632907FA7B34}" destId="{0399FC8E-CD90-406C-BE6B-4621AF75120C}" srcOrd="4" destOrd="0" parTransId="{F52E6F64-4B16-4172-AD15-5EE103529E69}" sibTransId="{2A854A06-FA69-4FC0-AF61-90E1B84EC0DC}"/>
    <dgm:cxn modelId="{5A0D04CB-4C31-458A-AB11-24AF1E0B9F5E}" srcId="{B9795E93-CBF3-4EEA-9748-632907FA7B34}" destId="{27EA59ED-AC40-432B-854C-76FCA99CE58A}" srcOrd="7" destOrd="0" parTransId="{7BD65699-650E-4EFC-98DA-5B3E65E17B22}" sibTransId="{DE370646-C041-4E98-9DA6-CB2448B7FCFD}"/>
    <dgm:cxn modelId="{C2AA48DE-D485-4C0D-B79B-24C085E69C2D}" srcId="{B9795E93-CBF3-4EEA-9748-632907FA7B34}" destId="{340D71DB-8BEC-4B21-A141-B287D0723C6E}" srcOrd="0" destOrd="0" parTransId="{097E1E8C-37CC-42BF-BF14-7C8387D47A21}" sibTransId="{56404604-5CF7-4212-B9A9-BA81BD97D477}"/>
    <dgm:cxn modelId="{046088E6-F885-9F4F-831E-824575829614}" type="presOf" srcId="{340D71DB-8BEC-4B21-A141-B287D0723C6E}" destId="{4479EDB5-F7F6-994B-8726-2A51E8189E26}" srcOrd="0" destOrd="0" presId="urn:microsoft.com/office/officeart/2005/8/layout/default"/>
    <dgm:cxn modelId="{940D13E9-4849-2947-B454-55A707C5F1CB}" type="presOf" srcId="{27EA59ED-AC40-432B-854C-76FCA99CE58A}" destId="{3B7A484C-BF6E-D447-AE25-CCFA70382CCC}" srcOrd="0" destOrd="0" presId="urn:microsoft.com/office/officeart/2005/8/layout/default"/>
    <dgm:cxn modelId="{69C715F9-6ECE-764A-952F-1886460A319E}" type="presOf" srcId="{198F4F46-AF7C-4ACF-8C8F-82ED97548F59}" destId="{A390CD89-FBAD-BF42-9B4C-3F4A2F4F6D60}" srcOrd="0" destOrd="0" presId="urn:microsoft.com/office/officeart/2005/8/layout/default"/>
    <dgm:cxn modelId="{42B57F91-AF08-494B-805C-DF79932FEE0C}" type="presParOf" srcId="{31D2EFD3-AA74-8648-B4C7-8B361739869A}" destId="{4479EDB5-F7F6-994B-8726-2A51E8189E26}" srcOrd="0" destOrd="0" presId="urn:microsoft.com/office/officeart/2005/8/layout/default"/>
    <dgm:cxn modelId="{919C67A5-7370-B74E-A85B-576DBA7E071D}" type="presParOf" srcId="{31D2EFD3-AA74-8648-B4C7-8B361739869A}" destId="{B9F08A29-2C67-E242-A05F-2A02AFB315BD}" srcOrd="1" destOrd="0" presId="urn:microsoft.com/office/officeart/2005/8/layout/default"/>
    <dgm:cxn modelId="{F7EDBD92-3F6F-5542-836C-9B833D9315AD}" type="presParOf" srcId="{31D2EFD3-AA74-8648-B4C7-8B361739869A}" destId="{B001545F-8FDD-3747-953A-EA45016BBD9F}" srcOrd="2" destOrd="0" presId="urn:microsoft.com/office/officeart/2005/8/layout/default"/>
    <dgm:cxn modelId="{C6C311EB-7963-524D-8DD1-03B60750E863}" type="presParOf" srcId="{31D2EFD3-AA74-8648-B4C7-8B361739869A}" destId="{F4C3F225-39AA-A44D-BB5A-34DF19046CD4}" srcOrd="3" destOrd="0" presId="urn:microsoft.com/office/officeart/2005/8/layout/default"/>
    <dgm:cxn modelId="{F3E3C16F-ED91-F641-81C9-9149D8CFF260}" type="presParOf" srcId="{31D2EFD3-AA74-8648-B4C7-8B361739869A}" destId="{146CC441-3353-7048-8852-A3DB057924E7}" srcOrd="4" destOrd="0" presId="urn:microsoft.com/office/officeart/2005/8/layout/default"/>
    <dgm:cxn modelId="{A9834395-0C7B-1A4B-BEBF-42850F4860AD}" type="presParOf" srcId="{31D2EFD3-AA74-8648-B4C7-8B361739869A}" destId="{78F05FF7-E1E7-FA4E-9F61-BF59432112F9}" srcOrd="5" destOrd="0" presId="urn:microsoft.com/office/officeart/2005/8/layout/default"/>
    <dgm:cxn modelId="{F8860D58-9514-BE43-BD9D-92C26B8F5646}" type="presParOf" srcId="{31D2EFD3-AA74-8648-B4C7-8B361739869A}" destId="{121F9CF5-4AA1-724F-B661-3C58C5FF7A5D}" srcOrd="6" destOrd="0" presId="urn:microsoft.com/office/officeart/2005/8/layout/default"/>
    <dgm:cxn modelId="{A05FD561-60B3-4848-A1EF-6EE4D04B6890}" type="presParOf" srcId="{31D2EFD3-AA74-8648-B4C7-8B361739869A}" destId="{46240FE4-3CCC-C942-B58B-554C4121FB6F}" srcOrd="7" destOrd="0" presId="urn:microsoft.com/office/officeart/2005/8/layout/default"/>
    <dgm:cxn modelId="{C9808815-BE03-8945-B66B-73B694C93C16}" type="presParOf" srcId="{31D2EFD3-AA74-8648-B4C7-8B361739869A}" destId="{07B686D2-BEA0-EF4C-BDA8-F4CE994F30F6}" srcOrd="8" destOrd="0" presId="urn:microsoft.com/office/officeart/2005/8/layout/default"/>
    <dgm:cxn modelId="{1C101F0E-0441-4F43-A6B5-76B45854C135}" type="presParOf" srcId="{31D2EFD3-AA74-8648-B4C7-8B361739869A}" destId="{6CB9A930-72E3-BF44-B91C-F365EF14455F}" srcOrd="9" destOrd="0" presId="urn:microsoft.com/office/officeart/2005/8/layout/default"/>
    <dgm:cxn modelId="{E076F071-EDE2-3A40-B6CE-691D53D6C984}" type="presParOf" srcId="{31D2EFD3-AA74-8648-B4C7-8B361739869A}" destId="{A390CD89-FBAD-BF42-9B4C-3F4A2F4F6D60}" srcOrd="10" destOrd="0" presId="urn:microsoft.com/office/officeart/2005/8/layout/default"/>
    <dgm:cxn modelId="{16AC992D-23FD-584C-9BC2-5AB2F0592DB0}" type="presParOf" srcId="{31D2EFD3-AA74-8648-B4C7-8B361739869A}" destId="{3C44F949-7555-5E4E-A90E-A66379103D81}" srcOrd="11" destOrd="0" presId="urn:microsoft.com/office/officeart/2005/8/layout/default"/>
    <dgm:cxn modelId="{3B128DAD-5D8E-AF4A-8CC1-2EBD05C40BC7}" type="presParOf" srcId="{31D2EFD3-AA74-8648-B4C7-8B361739869A}" destId="{C90A9F1F-881B-3E4F-97F0-68A2191DD1F2}" srcOrd="12" destOrd="0" presId="urn:microsoft.com/office/officeart/2005/8/layout/default"/>
    <dgm:cxn modelId="{2797DEEB-9435-D04D-A270-1C245F48C87E}" type="presParOf" srcId="{31D2EFD3-AA74-8648-B4C7-8B361739869A}" destId="{53562879-9CA2-8E4E-81E0-0134F600C7A9}" srcOrd="13" destOrd="0" presId="urn:microsoft.com/office/officeart/2005/8/layout/default"/>
    <dgm:cxn modelId="{1FCCF7FC-2C37-0347-8D96-787517E33358}" type="presParOf" srcId="{31D2EFD3-AA74-8648-B4C7-8B361739869A}" destId="{3B7A484C-BF6E-D447-AE25-CCFA70382CCC}" srcOrd="14" destOrd="0" presId="urn:microsoft.com/office/officeart/2005/8/layout/default"/>
    <dgm:cxn modelId="{C425A663-FE7F-FD42-AEF3-202D69DF1EA6}" type="presParOf" srcId="{31D2EFD3-AA74-8648-B4C7-8B361739869A}" destId="{4E50B84F-9A83-2A40-A426-89E3AD74F8D3}" srcOrd="15" destOrd="0" presId="urn:microsoft.com/office/officeart/2005/8/layout/default"/>
    <dgm:cxn modelId="{C645485C-B2C0-E340-AB00-85EBBD67CC55}" type="presParOf" srcId="{31D2EFD3-AA74-8648-B4C7-8B361739869A}" destId="{A62ABDA9-F2E0-EC4F-8029-9C2A8ECD73E1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79EDB5-F7F6-994B-8726-2A51E8189E26}">
      <dsp:nvSpPr>
        <dsp:cNvPr id="0" name=""/>
        <dsp:cNvSpPr/>
      </dsp:nvSpPr>
      <dsp:spPr>
        <a:xfrm>
          <a:off x="6426" y="282694"/>
          <a:ext cx="1793337" cy="28004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The US Cancer Registry: 657,317 HPV-cancers associés cancers de 2001 </a:t>
          </a:r>
          <a:r>
            <a:rPr lang="en-US" sz="1600" kern="1200" dirty="0" err="1"/>
            <a:t>à</a:t>
          </a:r>
          <a:r>
            <a:rPr lang="en-US" sz="1600" kern="1200" dirty="0"/>
            <a:t> 2017: 393, 298 chez les femmes( 59.8%) et 264, 019 chez les hommes 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( 40.2%)</a:t>
          </a:r>
        </a:p>
      </dsp:txBody>
      <dsp:txXfrm>
        <a:off x="6426" y="282694"/>
        <a:ext cx="1793337" cy="2800461"/>
      </dsp:txXfrm>
    </dsp:sp>
    <dsp:sp modelId="{B001545F-8FDD-3747-953A-EA45016BBD9F}">
      <dsp:nvSpPr>
        <dsp:cNvPr id="0" name=""/>
        <dsp:cNvSpPr/>
      </dsp:nvSpPr>
      <dsp:spPr>
        <a:xfrm>
          <a:off x="2048781" y="392513"/>
          <a:ext cx="1807307" cy="21136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Cancer </a:t>
          </a:r>
          <a:r>
            <a:rPr lang="en-US" sz="1600" kern="1200" dirty="0" err="1"/>
            <a:t>oropharyngé</a:t>
          </a:r>
          <a:r>
            <a:rPr lang="en-US" sz="1600" kern="1200" dirty="0"/>
            <a:t>: 40%;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Cancer </a:t>
          </a:r>
          <a:r>
            <a:rPr lang="en-US" sz="1600" kern="1200" dirty="0" err="1"/>
            <a:t>épidermoide</a:t>
          </a:r>
          <a:r>
            <a:rPr lang="en-US" sz="1600" kern="1200" dirty="0"/>
            <a:t> anal/rectal: 14.5%; </a:t>
          </a:r>
        </a:p>
      </dsp:txBody>
      <dsp:txXfrm>
        <a:off x="2048781" y="392513"/>
        <a:ext cx="1807307" cy="2113604"/>
      </dsp:txXfrm>
    </dsp:sp>
    <dsp:sp modelId="{146CC441-3353-7048-8852-A3DB057924E7}">
      <dsp:nvSpPr>
        <dsp:cNvPr id="0" name=""/>
        <dsp:cNvSpPr/>
      </dsp:nvSpPr>
      <dsp:spPr>
        <a:xfrm>
          <a:off x="4058484" y="727303"/>
          <a:ext cx="1755635" cy="14440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 err="1"/>
            <a:t>carcinome</a:t>
          </a:r>
          <a:r>
            <a:rPr lang="en-US" sz="1600" kern="1200" dirty="0"/>
            <a:t> </a:t>
          </a:r>
          <a:r>
            <a:rPr lang="en-US" sz="1600" kern="1200" dirty="0" err="1"/>
            <a:t>vulvaire</a:t>
          </a:r>
          <a:r>
            <a:rPr lang="en-US" sz="1600" kern="1200" dirty="0"/>
            <a:t> </a:t>
          </a:r>
          <a:r>
            <a:rPr lang="en-US" sz="1600" kern="1200" dirty="0" err="1"/>
            <a:t>épidermoïde</a:t>
          </a:r>
          <a:r>
            <a:rPr lang="en-US" sz="1600" kern="1200" dirty="0"/>
            <a:t>: 9.1%; </a:t>
          </a:r>
        </a:p>
      </dsp:txBody>
      <dsp:txXfrm>
        <a:off x="4058484" y="727303"/>
        <a:ext cx="1755635" cy="1444025"/>
      </dsp:txXfrm>
    </dsp:sp>
    <dsp:sp modelId="{121F9CF5-4AA1-724F-B661-3C58C5FF7A5D}">
      <dsp:nvSpPr>
        <dsp:cNvPr id="0" name=""/>
        <dsp:cNvSpPr/>
      </dsp:nvSpPr>
      <dsp:spPr>
        <a:xfrm>
          <a:off x="5985518" y="723895"/>
          <a:ext cx="1402601" cy="1357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Cancer vaginal </a:t>
          </a:r>
          <a:r>
            <a:rPr lang="en-US" sz="1600" kern="1200" dirty="0" err="1"/>
            <a:t>épidermoïde</a:t>
          </a:r>
          <a:r>
            <a:rPr lang="en-US" sz="1600" kern="1200" dirty="0"/>
            <a:t>: 2%</a:t>
          </a:r>
        </a:p>
      </dsp:txBody>
      <dsp:txXfrm>
        <a:off x="5985518" y="723895"/>
        <a:ext cx="1402601" cy="1357630"/>
      </dsp:txXfrm>
    </dsp:sp>
    <dsp:sp modelId="{07B686D2-BEA0-EF4C-BDA8-F4CE994F30F6}">
      <dsp:nvSpPr>
        <dsp:cNvPr id="0" name=""/>
        <dsp:cNvSpPr/>
      </dsp:nvSpPr>
      <dsp:spPr>
        <a:xfrm>
          <a:off x="7633055" y="937883"/>
          <a:ext cx="1402601" cy="8415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Cancer du col: 31.4%</a:t>
          </a:r>
        </a:p>
      </dsp:txBody>
      <dsp:txXfrm>
        <a:off x="7633055" y="937883"/>
        <a:ext cx="1402601" cy="841560"/>
      </dsp:txXfrm>
    </dsp:sp>
    <dsp:sp modelId="{A390CD89-FBAD-BF42-9B4C-3F4A2F4F6D60}">
      <dsp:nvSpPr>
        <dsp:cNvPr id="0" name=""/>
        <dsp:cNvSpPr/>
      </dsp:nvSpPr>
      <dsp:spPr>
        <a:xfrm>
          <a:off x="9253943" y="948890"/>
          <a:ext cx="1402601" cy="8415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Cancer du </a:t>
          </a:r>
          <a:r>
            <a:rPr lang="en-US" sz="1600" kern="1200" dirty="0" err="1"/>
            <a:t>pénis</a:t>
          </a:r>
          <a:r>
            <a:rPr lang="en-US" sz="1600" kern="1200" dirty="0"/>
            <a:t>:  3%</a:t>
          </a:r>
        </a:p>
      </dsp:txBody>
      <dsp:txXfrm>
        <a:off x="9253943" y="948890"/>
        <a:ext cx="1402601" cy="841560"/>
      </dsp:txXfrm>
    </dsp:sp>
    <dsp:sp modelId="{C90A9F1F-881B-3E4F-97F0-68A2191DD1F2}">
      <dsp:nvSpPr>
        <dsp:cNvPr id="0" name=""/>
        <dsp:cNvSpPr/>
      </dsp:nvSpPr>
      <dsp:spPr>
        <a:xfrm>
          <a:off x="10412071" y="981930"/>
          <a:ext cx="1402601" cy="8415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59.8% sont chez les femmes </a:t>
          </a:r>
        </a:p>
      </dsp:txBody>
      <dsp:txXfrm>
        <a:off x="10412071" y="981930"/>
        <a:ext cx="1402601" cy="841560"/>
      </dsp:txXfrm>
    </dsp:sp>
    <dsp:sp modelId="{3B7A484C-BF6E-D447-AE25-CCFA70382CCC}">
      <dsp:nvSpPr>
        <dsp:cNvPr id="0" name=""/>
        <dsp:cNvSpPr/>
      </dsp:nvSpPr>
      <dsp:spPr>
        <a:xfrm>
          <a:off x="4437818" y="3271355"/>
          <a:ext cx="1402601" cy="16544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Plus de la </a:t>
          </a:r>
          <a:r>
            <a:rPr lang="en-US" sz="1600" kern="1200" dirty="0" err="1"/>
            <a:t>moitié</a:t>
          </a:r>
          <a:r>
            <a:rPr lang="en-US" sz="1600" kern="1200" dirty="0"/>
            <a:t> des femmes </a:t>
          </a:r>
          <a:r>
            <a:rPr lang="en-US" sz="1600" kern="1200" dirty="0" err="1"/>
            <a:t>ont</a:t>
          </a:r>
          <a:r>
            <a:rPr lang="en-US" sz="1600" kern="1200" dirty="0"/>
            <a:t> le cancer du col (52.4%) </a:t>
          </a:r>
        </a:p>
      </dsp:txBody>
      <dsp:txXfrm>
        <a:off x="4437818" y="3271355"/>
        <a:ext cx="1402601" cy="1654415"/>
      </dsp:txXfrm>
    </dsp:sp>
    <dsp:sp modelId="{A62ABDA9-F2E0-EC4F-8029-9C2A8ECD73E1}">
      <dsp:nvSpPr>
        <dsp:cNvPr id="0" name=""/>
        <dsp:cNvSpPr/>
      </dsp:nvSpPr>
      <dsp:spPr>
        <a:xfrm>
          <a:off x="5980679" y="2943201"/>
          <a:ext cx="1402601" cy="23107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La </a:t>
          </a:r>
          <a:r>
            <a:rPr lang="en-US" sz="1600" kern="1200" dirty="0" err="1"/>
            <a:t>majorité</a:t>
          </a:r>
          <a:r>
            <a:rPr lang="en-US" sz="1600" kern="1200" dirty="0"/>
            <a:t> des hommes (80.1%) </a:t>
          </a:r>
          <a:r>
            <a:rPr lang="en-US" sz="1600" kern="1200" dirty="0" err="1"/>
            <a:t>ont</a:t>
          </a:r>
          <a:r>
            <a:rPr lang="en-US" sz="1600" kern="1200" dirty="0"/>
            <a:t> </a:t>
          </a:r>
          <a:r>
            <a:rPr lang="en-US" sz="1600" kern="1200" dirty="0" err="1"/>
            <a:t>eu</a:t>
          </a:r>
          <a:r>
            <a:rPr lang="en-US" sz="1600" kern="1200" dirty="0"/>
            <a:t> un cancer </a:t>
          </a:r>
          <a:r>
            <a:rPr lang="en-US" sz="1600" kern="1200" dirty="0" err="1"/>
            <a:t>oro-pharyngé</a:t>
          </a:r>
          <a:endParaRPr lang="en-US" sz="1600" kern="1200" dirty="0"/>
        </a:p>
      </dsp:txBody>
      <dsp:txXfrm>
        <a:off x="5980679" y="2943201"/>
        <a:ext cx="1402601" cy="23107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8E84A5-0831-CD4F-9313-8EEC9F499C60}" type="datetimeFigureOut">
              <a:rPr lang="fr-FR" smtClean="0"/>
              <a:t>25/05/2024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E20308-8659-2B45-8939-756C6DC05E4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6395170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28% des patients avec cancers anaux ont</a:t>
            </a:r>
            <a:r>
              <a:rPr lang="fr-FR" baseline="0" dirty="0"/>
              <a:t> une histoire de verrues génitales comparés à 1-2% chez le groupe contrôle. La pénétration anale est un facteur de risque chez  les 2 sexes. Chez la femme la contamination de la région anale par l’infection cervicale est aussi une source d’acquisition du virus à la région anale. Le risque relatif pour les transplantés est de 10 fois la population normale.</a:t>
            </a:r>
          </a:p>
          <a:p>
            <a:r>
              <a:rPr lang="fr-FR" baseline="0" dirty="0"/>
              <a:t>Patel HS et </a:t>
            </a:r>
            <a:r>
              <a:rPr lang="fr-FR" baseline="0" dirty="0" err="1"/>
              <a:t>al.Int</a:t>
            </a:r>
            <a:r>
              <a:rPr lang="fr-FR" baseline="0" dirty="0"/>
              <a:t> J Colorectal Dis 2007;22:1-5</a:t>
            </a: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5CD74-BCF3-DE48-8C9D-3C667BD73226}" type="slidenum">
              <a:rPr lang="en-CA" smtClean="0"/>
              <a:t>8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41146441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L’incidence de l’infection anale par le VPH</a:t>
            </a:r>
            <a:r>
              <a:rPr lang="fr-FR" baseline="0" dirty="0"/>
              <a:t> chez les femmes HIV négatif est </a:t>
            </a:r>
          </a:p>
          <a:p>
            <a:r>
              <a:rPr lang="fr-FR" baseline="0" dirty="0"/>
              <a:t>maintenant mieux documentée. </a:t>
            </a:r>
            <a:r>
              <a:rPr lang="fr-FR" dirty="0"/>
              <a:t>L’étude Hawaïenne est l’étude citée</a:t>
            </a:r>
            <a:r>
              <a:rPr lang="fr-FR" baseline="0" dirty="0"/>
              <a:t> la plus fréquemment pour la prévalence chez la femme en bonne santé de l’infection anale par le VPH. 1378 femmes  actives sexuellement d’âge moyen  38.3 ans ont été recrutées de 1998 à 2003  pour un suivi longitudinal sur l’infection cervicale et anale par le VPH . Des spécimens cervicaux et anaux ont été prélevés à la première entrevue. A chaque 4 mois, les examens étaient répétés. Les spécimens positifs pour l’ADN viral du VPH étaient par la suite  </a:t>
            </a:r>
            <a:r>
              <a:rPr lang="fr-FR" baseline="0" dirty="0" err="1"/>
              <a:t>génotypés</a:t>
            </a:r>
            <a:r>
              <a:rPr lang="fr-FR" baseline="0" dirty="0"/>
              <a:t>  pour détecter 36 types de VPH incluant les hauts risques et bas risques. L’infection anale par VPH est fréquente  et majoritairement transitoire. </a:t>
            </a:r>
            <a:r>
              <a:rPr lang="fr-FR" baseline="0" dirty="0" err="1"/>
              <a:t>Moscicki</a:t>
            </a:r>
            <a:r>
              <a:rPr lang="fr-FR" baseline="0" dirty="0"/>
              <a:t> et al ont rapporté que 66.7% des femmes avec cytologie anales anormales ont du VPH détectable comparée à 12.7% chez les femmes avec cytologies normales. </a:t>
            </a:r>
            <a:r>
              <a:rPr lang="fr-FR" baseline="0" dirty="0" err="1"/>
              <a:t>Palesky</a:t>
            </a:r>
            <a:r>
              <a:rPr lang="fr-FR" baseline="0" dirty="0"/>
              <a:t> et al rapporte une prévalence de 42% chez une cohorte de femmes HIV négatif  avec comportement à risques. L’infection anale est résolue dans 87%du temps à 1 an comparé à l’infection cervicale qui se résout en 2 ans chez 90% des femmes. Chez la cohorte Hawaïenne,  le risque d’acquérir une infection anale après une infection cervicale par le VPH du même génotype est de 20.5 (IC 16.3-25.7). Le résultat de cette étude suggère que l’infection à VPH est commune apparaissant consécutivement à l’anus et au col. La Le haut degré de concordance du génotype suggère que la source d’infection est commune, soit par </a:t>
            </a:r>
            <a:r>
              <a:rPr lang="fr-FR" baseline="0" dirty="0" err="1"/>
              <a:t>lapénétration</a:t>
            </a:r>
            <a:r>
              <a:rPr lang="fr-FR" baseline="0" dirty="0"/>
              <a:t> vaginale ou anale avec le même partenaire infecté.</a:t>
            </a:r>
          </a:p>
          <a:p>
            <a:r>
              <a:rPr lang="fr-FR" baseline="0" dirty="0" err="1"/>
              <a:t>Moscicki</a:t>
            </a:r>
            <a:r>
              <a:rPr lang="fr-FR" baseline="0" dirty="0"/>
              <a:t> AB et </a:t>
            </a:r>
            <a:r>
              <a:rPr lang="fr-FR" baseline="0" dirty="0" err="1"/>
              <a:t>al.Cancer</a:t>
            </a:r>
            <a:r>
              <a:rPr lang="fr-FR" baseline="0" dirty="0"/>
              <a:t> </a:t>
            </a:r>
            <a:r>
              <a:rPr lang="fr-FR" baseline="0" dirty="0" err="1"/>
              <a:t>Epidemiol</a:t>
            </a:r>
            <a:r>
              <a:rPr lang="fr-FR" baseline="0" dirty="0"/>
              <a:t> </a:t>
            </a:r>
            <a:r>
              <a:rPr lang="fr-FR" baseline="0" dirty="0" err="1"/>
              <a:t>Biomarkers</a:t>
            </a:r>
            <a:r>
              <a:rPr lang="fr-FR" baseline="0" dirty="0"/>
              <a:t> </a:t>
            </a:r>
            <a:r>
              <a:rPr lang="fr-FR" baseline="0" dirty="0" err="1"/>
              <a:t>Prev</a:t>
            </a:r>
            <a:r>
              <a:rPr lang="fr-FR" baseline="0" dirty="0"/>
              <a:t> 1999,8:173-8</a:t>
            </a:r>
          </a:p>
          <a:p>
            <a:r>
              <a:rPr lang="fr-FR" baseline="0" dirty="0" err="1"/>
              <a:t>Palefsky</a:t>
            </a:r>
            <a:r>
              <a:rPr lang="fr-FR" baseline="0" dirty="0"/>
              <a:t> JM et </a:t>
            </a:r>
            <a:r>
              <a:rPr lang="fr-FR" baseline="0" dirty="0" err="1"/>
              <a:t>al.J</a:t>
            </a:r>
            <a:r>
              <a:rPr lang="fr-FR" baseline="0" dirty="0"/>
              <a:t> Infect Dis 2001,183:383-391</a:t>
            </a: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5CD74-BCF3-DE48-8C9D-3C667BD73226}" type="slidenum">
              <a:rPr lang="en-CA" smtClean="0"/>
              <a:t>9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27463438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 err="1"/>
              <a:t>Santoso</a:t>
            </a:r>
            <a:r>
              <a:rPr lang="fr-FR" baseline="0" dirty="0"/>
              <a:t> et al ont étudié 205 femmes avec antécédents de néoplasie intra-épithéliale génitale. L’âge moyen de leur cohorte était de 39.6 ans. Toutes les femmes ont eu une cytologie anale et l’anuscopie à haute résolution. 25 femmes (12.2%) ont eu une néoplasie </a:t>
            </a:r>
            <a:r>
              <a:rPr lang="fr-FR" baseline="0" dirty="0" err="1"/>
              <a:t>intraépithéliale</a:t>
            </a:r>
            <a:r>
              <a:rPr lang="fr-FR" baseline="0" dirty="0"/>
              <a:t> prouvée par biopsie. 12 femmes (5.9%) ont eu une cytologie anormale: 9 avec ASC-US, 3 avec lésion </a:t>
            </a:r>
            <a:r>
              <a:rPr lang="fr-FR" baseline="0" dirty="0" err="1"/>
              <a:t>intraépithéliale</a:t>
            </a:r>
            <a:r>
              <a:rPr lang="fr-FR" baseline="0" dirty="0"/>
              <a:t> de bas grade. 78 (38%) patientes ont eu une anuscopie anormale. Les 25 biopsies avec néoplasie </a:t>
            </a:r>
            <a:r>
              <a:rPr lang="fr-FR" baseline="0" dirty="0" err="1"/>
              <a:t>intranépithéliale</a:t>
            </a:r>
            <a:r>
              <a:rPr lang="fr-FR" baseline="0" dirty="0"/>
              <a:t> anale se répartissaient comme suit: 8 avec NAI I, 5 avec NAI grade II et 12 avec NAI grade III. Les autres anomalies retrouvées furent des condylomes (11) et de l’hyperkératose(8). Dans cette étude, la cytologie anale n ’a pas démontré assez de de sensitivité (8%) pour être efficace comme outil de dépistage.</a:t>
            </a: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5CD74-BCF3-DE48-8C9D-3C667BD73226}" type="slidenum">
              <a:rPr lang="en-CA" smtClean="0"/>
              <a:t>11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19395027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44A7D33-6C4C-BB5D-0818-EAE29FBFEA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95BE0A82-5B24-3045-EC32-458A2092BE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DED4A19F-49A2-B224-C946-376D8A729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A5B4E-5ADC-DA47-9176-FD737D12DF1A}" type="datetimeFigureOut">
              <a:rPr lang="fr-FR" smtClean="0"/>
              <a:t>25/05/2024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73841911-AB3D-75B5-4272-1878F181C8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FF7B0D14-4BCA-A5B2-D449-9E411899F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50A65-787D-7945-A3B0-806ECDD1256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5563532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3E3BC72-4D11-4689-69C5-4016FD72B4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6C1E7A7-4976-F4A5-A019-6448ECFBAE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3B63054C-A0DF-A2F3-9A98-0E1BF7FE8F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A5B4E-5ADC-DA47-9176-FD737D12DF1A}" type="datetimeFigureOut">
              <a:rPr lang="fr-FR" smtClean="0"/>
              <a:t>25/05/2024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1B3E5ED3-0200-7E15-D9CE-5CC931C23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D9C8CC65-B760-C924-9BBE-4FFA0493FF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50A65-787D-7945-A3B0-806ECDD1256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132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6FC4B67-B884-818F-727B-9D08BBB91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E7078789-E751-2E7B-5259-19AD753FE6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0B0D2A34-3BEB-F374-F814-D5D99C591A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A5B4E-5ADC-DA47-9176-FD737D12DF1A}" type="datetimeFigureOut">
              <a:rPr lang="fr-FR" smtClean="0"/>
              <a:t>25/05/2024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307265EB-E96F-4F69-6846-F3AD37FA6C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1D5DA842-8800-C3B4-2731-94B1391090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50A65-787D-7945-A3B0-806ECDD1256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798736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A8B6B27-4020-E84D-7EB5-C4EA045653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DCFAF10E-5980-4EEF-DA47-CD55D4E4EC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A021A8F4-164E-CF21-6508-1ED1B2C23B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2E5AE06F-344B-C1D7-B138-7CC8735A1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A5B4E-5ADC-DA47-9176-FD737D12DF1A}" type="datetimeFigureOut">
              <a:rPr lang="fr-FR" smtClean="0"/>
              <a:t>25/05/2024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54DD4D5A-7C4E-0370-39E0-1E3AB28BA6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A8317EA3-2317-9BBD-CC1F-4C7C06FFB6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50A65-787D-7945-A3B0-806ECDD1256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2427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247F2B3-BE9A-1127-F35F-EC8923AD3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FE393808-2793-F709-74B2-8BB20837BB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9C02BD7E-A7B7-88CA-CB17-56AF13D36A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D15BAE3A-5E54-0A95-96ED-B06D49F29C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9F50F6DD-5B7C-5746-9BF4-43C813084E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928FA96F-56A8-4188-0974-ECDF039185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A5B4E-5ADC-DA47-9176-FD737D12DF1A}" type="datetimeFigureOut">
              <a:rPr lang="fr-FR" smtClean="0"/>
              <a:t>25/05/2024</a:t>
            </a:fld>
            <a:endParaRPr lang="fr-FR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E1C2B0A7-4B05-4664-A52F-BA8CCCE1A8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65557A67-99B5-C70F-FE06-657075D098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50A65-787D-7945-A3B0-806ECDD1256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68511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6092F92-4C86-B896-DE59-5CDE80794A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511286C6-7F7E-980B-DD4F-519879F09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A5B4E-5ADC-DA47-9176-FD737D12DF1A}" type="datetimeFigureOut">
              <a:rPr lang="fr-FR" smtClean="0"/>
              <a:t>25/05/2024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553EC38F-EBF1-BC9F-6481-3331D6E87D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9BD61576-5EDB-6746-18C0-19B3A2BEAB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50A65-787D-7945-A3B0-806ECDD1256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54953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0A56F6AD-69C9-3EC8-CE8E-4A61F136DC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A5B4E-5ADC-DA47-9176-FD737D12DF1A}" type="datetimeFigureOut">
              <a:rPr lang="fr-FR" smtClean="0"/>
              <a:t>25/05/2024</a:t>
            </a:fld>
            <a:endParaRPr lang="fr-FR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3A5C3BEB-8269-C0E3-E4CC-7EAF03BEE5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0C89911F-57DC-4266-033A-92F16C030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50A65-787D-7945-A3B0-806ECDD1256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365848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26F511D-23AF-B994-3A12-A41BA1D9F9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0996E4F1-84B6-07D1-7655-40B64B08E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94A5B98F-F827-FB24-09CA-3B1415ADBB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BEC77864-8C06-5B6D-B0B2-195F9DC78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A5B4E-5ADC-DA47-9176-FD737D12DF1A}" type="datetimeFigureOut">
              <a:rPr lang="fr-FR" smtClean="0"/>
              <a:t>25/05/2024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E3031299-A4AF-3BE8-1A61-A075AACF97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C5F94F7E-A7CF-D8AC-91D7-2A510431E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50A65-787D-7945-A3B0-806ECDD1256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891622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5D5BABB-777C-8F0C-D967-684B3427B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67B94B77-9A8F-3FD1-F3AC-CEE35019591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EFC4F523-3C53-2401-C6FC-83EBAC94A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0BE2FC4F-CBC1-69D9-9ADC-BD64E53839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A5B4E-5ADC-DA47-9176-FD737D12DF1A}" type="datetimeFigureOut">
              <a:rPr lang="fr-FR" smtClean="0"/>
              <a:t>25/05/2024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5C92143F-4C35-6CB8-714C-53E4A0A486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7D8DC45C-EC9A-421F-ED41-F244E6B27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50A65-787D-7945-A3B0-806ECDD1256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425676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4BC20B2-2F24-9104-94BE-89BE5C44BC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B41647E4-0D8B-A5A7-ABE1-0267A7E085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71D2256F-7D39-F447-A2B9-F33C97A03D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A5B4E-5ADC-DA47-9176-FD737D12DF1A}" type="datetimeFigureOut">
              <a:rPr lang="fr-FR" smtClean="0"/>
              <a:t>25/05/2024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E6612CE5-F5BC-52EC-E2B3-B49D0CFD89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CF323BA-435C-F7B5-CB24-D681DFC7BF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50A65-787D-7945-A3B0-806ECDD1256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579415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AAC0B913-6F04-97FD-802F-EEE5D78AE65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E6FD469F-756C-3E26-0EA6-5C1495AC61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E78152B-2EBE-4A22-2994-F07700DD8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A5B4E-5ADC-DA47-9176-FD737D12DF1A}" type="datetimeFigureOut">
              <a:rPr lang="fr-FR" smtClean="0"/>
              <a:t>25/05/2024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35B35D10-963A-1391-8A89-ACD79B96D3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D99A1672-3881-FDA9-1F70-477B6DD73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50A65-787D-7945-A3B0-806ECDD1256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24047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558D6682-43E6-1E39-0D17-4BF6998C6F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EF035625-3E6B-F099-F47A-ADD0101477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53CE9749-696F-F247-090A-53486BBE3F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8A5B4E-5ADC-DA47-9176-FD737D12DF1A}" type="datetimeFigureOut">
              <a:rPr lang="fr-FR" smtClean="0"/>
              <a:t>25/05/2024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52886B9B-6920-6BA4-4831-2598B16774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D72C8225-5185-BED8-B4FD-1BA7B34DDA4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650A65-787D-7945-A3B0-806ECDD1256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65406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8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25.png"/><Relationship Id="rId4" Type="http://schemas.openxmlformats.org/officeDocument/2006/relationships/image" Target="../media/image24.tif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363707B-D7AA-B5F2-1639-72F710A7E4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28" y="2287805"/>
            <a:ext cx="12128571" cy="1824421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fr-FR" b="1" dirty="0">
                <a:solidFill>
                  <a:srgbClr val="7030A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Dépistage et prévention du cancer du canal anal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58A50903-5940-7467-01A6-788935C751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52750" y="4855778"/>
            <a:ext cx="3829522" cy="1948881"/>
          </a:xfrm>
        </p:spPr>
        <p:txBody>
          <a:bodyPr>
            <a:normAutofit/>
          </a:bodyPr>
          <a:lstStyle/>
          <a:p>
            <a:r>
              <a:rPr lang="fr-FR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 Omar GASSAMA</a:t>
            </a:r>
          </a:p>
          <a:p>
            <a:r>
              <a:rPr lang="fr-FR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Université Cheikh Anta DIOP, Dakar, Sénégal </a:t>
            </a:r>
          </a:p>
          <a:p>
            <a:r>
              <a:rPr lang="fr-FR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Clinique Gynécologique et Obstétricale,</a:t>
            </a:r>
          </a:p>
          <a:p>
            <a:r>
              <a:rPr lang="fr-FR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CHU Aristide LE DANTEC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1D08EE76-5091-A792-8CC7-5CEF123523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728" y="4855779"/>
            <a:ext cx="5087306" cy="1824421"/>
          </a:xfrm>
          <a:prstGeom prst="rect">
            <a:avLst/>
          </a:prstGeom>
        </p:spPr>
      </p:pic>
      <p:pic>
        <p:nvPicPr>
          <p:cNvPr id="6" name="Picture 6" descr="age1image8424">
            <a:extLst>
              <a:ext uri="{FF2B5EF4-FFF2-40B4-BE49-F238E27FC236}">
                <a16:creationId xmlns:a16="http://schemas.microsoft.com/office/drawing/2014/main" id="{92FC703F-D177-04C3-D49F-355B4800AD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727" y="24597"/>
            <a:ext cx="2018417" cy="1975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B98C77D1-431F-8D34-161F-84F1541FC0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7187" y="135677"/>
            <a:ext cx="1729747" cy="1822341"/>
          </a:xfrm>
          <a:prstGeom prst="rect">
            <a:avLst/>
          </a:prstGeom>
        </p:spPr>
      </p:pic>
      <p:pic>
        <p:nvPicPr>
          <p:cNvPr id="8" name="Picture 2" descr="IPVS - International Papillomavirus Society">
            <a:extLst>
              <a:ext uri="{FF2B5EF4-FFF2-40B4-BE49-F238E27FC236}">
                <a16:creationId xmlns:a16="http://schemas.microsoft.com/office/drawing/2014/main" id="{1C1F628D-BFE7-AEBC-32C6-861AA47486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5978" y="95462"/>
            <a:ext cx="3926119" cy="2322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18674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065" y="188642"/>
            <a:ext cx="6249247" cy="5145967"/>
          </a:xfrm>
          <a:prstGeom prst="rect">
            <a:avLst/>
          </a:prstGeom>
        </p:spPr>
      </p:pic>
      <p:pic>
        <p:nvPicPr>
          <p:cNvPr id="7" name="Imag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45550" y="5301208"/>
            <a:ext cx="3438246" cy="1457638"/>
          </a:xfrm>
          <a:prstGeom prst="rect">
            <a:avLst/>
          </a:prstGeom>
        </p:spPr>
      </p:pic>
      <p:pic>
        <p:nvPicPr>
          <p:cNvPr id="8" name="Imag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68108" y="4869160"/>
            <a:ext cx="2970330" cy="1791236"/>
          </a:xfrm>
          <a:prstGeom prst="rect">
            <a:avLst/>
          </a:prstGeom>
        </p:spPr>
      </p:pic>
      <p:pic>
        <p:nvPicPr>
          <p:cNvPr id="3" name="Vidéo 2">
            <a:hlinkClick r:id="" action="ppaction://media"/>
            <a:extLst>
              <a:ext uri="{FF2B5EF4-FFF2-40B4-BE49-F238E27FC236}">
                <a16:creationId xmlns:a16="http://schemas.microsoft.com/office/drawing/2014/main" id="{35A9B2AE-D831-A719-5381-3F877D6C466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82000" y="5143500"/>
            <a:ext cx="2286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402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215"/>
    </mc:Choice>
    <mc:Fallback xmlns="">
      <p:transition spd="slow" advTm="592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2AB10FA-1FAD-3352-3068-612FE618A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777"/>
            <a:ext cx="12192000" cy="1116830"/>
          </a:xfrm>
          <a:solidFill>
            <a:schemeClr val="tx1"/>
          </a:solidFill>
        </p:spPr>
        <p:txBody>
          <a:bodyPr vert="horz" lIns="68580" tIns="34290" rIns="68580" bIns="34290" rtlCol="0" anchor="ctr" anchorCtr="0">
            <a:noAutofit/>
          </a:bodyPr>
          <a:lstStyle/>
          <a:p>
            <a:r>
              <a:rPr lang="en-US" sz="2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Cancers associés aux VPH aux </a:t>
            </a:r>
            <a:r>
              <a:rPr lang="en-US" sz="2700" b="1" dirty="0" err="1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États</a:t>
            </a:r>
            <a:r>
              <a:rPr lang="en-US" sz="2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-Unis (2001-2017)</a:t>
            </a:r>
            <a:r>
              <a:rPr lang="fr-CA" sz="27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45,000 cancers sont diagnostiqués/année (US) et auraient pu être prévenus</a:t>
            </a:r>
            <a:endParaRPr lang="en-US" sz="2700" b="1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aphicFrame>
        <p:nvGraphicFramePr>
          <p:cNvPr id="16" name="Espace réservé du contenu 2">
            <a:extLst>
              <a:ext uri="{FF2B5EF4-FFF2-40B4-BE49-F238E27FC236}">
                <a16:creationId xmlns:a16="http://schemas.microsoft.com/office/drawing/2014/main" id="{69037343-6061-8CB6-66E7-EC4FA3D017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1287415"/>
              </p:ext>
            </p:extLst>
          </p:nvPr>
        </p:nvGraphicFramePr>
        <p:xfrm>
          <a:off x="154236" y="1371601"/>
          <a:ext cx="11821099" cy="5256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ZoneTexte 6">
            <a:extLst>
              <a:ext uri="{FF2B5EF4-FFF2-40B4-BE49-F238E27FC236}">
                <a16:creationId xmlns:a16="http://schemas.microsoft.com/office/drawing/2014/main" id="{C5D21E18-37DD-5C7D-3DFF-AA3D2683D75C}"/>
              </a:ext>
            </a:extLst>
          </p:cNvPr>
          <p:cNvSpPr txBox="1"/>
          <p:nvPr/>
        </p:nvSpPr>
        <p:spPr>
          <a:xfrm>
            <a:off x="9360521" y="5459220"/>
            <a:ext cx="1839950" cy="2583441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/>
          <a:p>
            <a:pPr indent="-17145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US" altLang="fr-FR" sz="825" dirty="0"/>
              <a:t> Liao C-I, et al. </a:t>
            </a:r>
            <a:r>
              <a:rPr lang="en-US" altLang="fr-FR" sz="825" i="1" dirty="0"/>
              <a:t>JAMA </a:t>
            </a:r>
            <a:r>
              <a:rPr lang="en-US" altLang="fr-FR" sz="825" i="1" dirty="0" err="1"/>
              <a:t>Netw</a:t>
            </a:r>
            <a:r>
              <a:rPr lang="en-US" altLang="fr-FR" sz="825" i="1" dirty="0"/>
              <a:t> Open</a:t>
            </a:r>
            <a:r>
              <a:rPr lang="en-US" altLang="fr-FR" sz="825" dirty="0"/>
              <a:t>. 2022;doi:10.1001/jamanetworkopen.2022.2530</a:t>
            </a:r>
            <a:endParaRPr lang="en-US" sz="825" dirty="0"/>
          </a:p>
        </p:txBody>
      </p:sp>
      <p:sp>
        <p:nvSpPr>
          <p:cNvPr id="5" name="AutoShape 2" descr="Decrease in cervical cancer rates.">
            <a:extLst>
              <a:ext uri="{FF2B5EF4-FFF2-40B4-BE49-F238E27FC236}">
                <a16:creationId xmlns:a16="http://schemas.microsoft.com/office/drawing/2014/main" id="{D7DF4826-024B-2A78-F899-60B4A8D7544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619250" y="748904"/>
            <a:ext cx="228600" cy="228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fr-CA" sz="1350"/>
          </a:p>
        </p:txBody>
      </p:sp>
    </p:spTree>
    <p:extLst>
      <p:ext uri="{BB962C8B-B14F-4D97-AF65-F5344CB8AC3E}">
        <p14:creationId xmlns:p14="http://schemas.microsoft.com/office/powerpoint/2010/main" val="1924718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630"/>
    </mc:Choice>
    <mc:Fallback xmlns="">
      <p:transition spd="slow" advTm="6963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55E2C1C-9D0D-63B5-DE4C-0141CA5D8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2019402" cy="959207"/>
          </a:xfrm>
        </p:spPr>
        <p:txBody>
          <a:bodyPr>
            <a:normAutofit/>
          </a:bodyPr>
          <a:lstStyle/>
          <a:p>
            <a:pPr algn="ctr"/>
            <a:r>
              <a:rPr lang="fr-CA" sz="5400" b="1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Incidence et VIH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0C22FD3B-D9DD-E2E1-E73D-15FA623BC3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" y="1231392"/>
            <a:ext cx="11207496" cy="4945571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fr-CA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Quatrième cancer personnes  vivant avec HIV</a:t>
            </a:r>
          </a:p>
          <a:p>
            <a:pPr>
              <a:lnSpc>
                <a:spcPct val="200000"/>
              </a:lnSpc>
            </a:pPr>
            <a:r>
              <a:rPr lang="fr-CA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Incidence cancer anal: 89 per 100,000 parmi les hommes vivant avec HIV qui ont des relations avec des hommes </a:t>
            </a:r>
          </a:p>
          <a:p>
            <a:pPr>
              <a:lnSpc>
                <a:spcPct val="200000"/>
              </a:lnSpc>
            </a:pPr>
            <a:r>
              <a:rPr lang="fr-CA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Incidence  chez les femmes HIV+ : 18,6 -35.6 pour  100000</a:t>
            </a:r>
          </a:p>
          <a:p>
            <a:pPr>
              <a:lnSpc>
                <a:spcPct val="200000"/>
              </a:lnSpc>
            </a:pPr>
            <a:r>
              <a:rPr lang="fr-CA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Incidence: 1,6 pour100,000 dans la population générale   </a:t>
            </a:r>
          </a:p>
        </p:txBody>
      </p:sp>
    </p:spTree>
    <p:extLst>
      <p:ext uri="{BB962C8B-B14F-4D97-AF65-F5344CB8AC3E}">
        <p14:creationId xmlns:p14="http://schemas.microsoft.com/office/powerpoint/2010/main" val="3833056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769"/>
    </mc:Choice>
    <mc:Fallback xmlns="">
      <p:transition spd="slow" advTm="69769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2FC6AFA8-5F42-C61D-68FD-E5767069C0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393" y="1376855"/>
            <a:ext cx="11393214" cy="4445876"/>
          </a:xfrm>
          <a:prstGeom prst="rect">
            <a:avLst/>
          </a:prstGeom>
        </p:spPr>
      </p:pic>
      <p:sp>
        <p:nvSpPr>
          <p:cNvPr id="3" name="Titre 1">
            <a:extLst>
              <a:ext uri="{FF2B5EF4-FFF2-40B4-BE49-F238E27FC236}">
                <a16:creationId xmlns:a16="http://schemas.microsoft.com/office/drawing/2014/main" id="{A30B896B-8981-2F63-A0D8-74EC020752C6}"/>
              </a:ext>
            </a:extLst>
          </p:cNvPr>
          <p:cNvSpPr txBox="1">
            <a:spLocks/>
          </p:cNvSpPr>
          <p:nvPr/>
        </p:nvSpPr>
        <p:spPr>
          <a:xfrm>
            <a:off x="0" y="18255"/>
            <a:ext cx="12019402" cy="930869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fr-CA" sz="3600" b="1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Histoire naturelle du cancer du canal anal</a:t>
            </a:r>
          </a:p>
        </p:txBody>
      </p:sp>
    </p:spTree>
    <p:extLst>
      <p:ext uri="{BB962C8B-B14F-4D97-AF65-F5344CB8AC3E}">
        <p14:creationId xmlns:p14="http://schemas.microsoft.com/office/powerpoint/2010/main" val="11184608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34828" y="0"/>
            <a:ext cx="12192000" cy="1325563"/>
          </a:xfrm>
        </p:spPr>
        <p:txBody>
          <a:bodyPr>
            <a:normAutofit/>
          </a:bodyPr>
          <a:lstStyle/>
          <a:p>
            <a:r>
              <a:rPr lang="fr-FR" b="1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</a:t>
            </a:r>
            <a:r>
              <a:rPr lang="fr-FR" sz="4000" b="1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ancer anal: source de l’infection chez la femme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185194" y="1423687"/>
            <a:ext cx="11898775" cy="464183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 Contamination de la région vulvaire et péri-anale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 </a:t>
            </a:r>
            <a:r>
              <a:rPr lang="fr-FR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Auto-inoculation</a:t>
            </a:r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par sécrétions contaminées du col et du vagin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 Relations anales </a:t>
            </a:r>
          </a:p>
          <a:p>
            <a:pPr lvl="1">
              <a:lnSpc>
                <a:spcPct val="150000"/>
              </a:lnSpc>
            </a:pPr>
            <a:r>
              <a:rPr lang="fr-FR" sz="2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Résultats non significatifs ou significatifs dépendant des cohortes: mais facteur peu important chez la femme comparativement à l’homme avec relations avec homme</a:t>
            </a:r>
          </a:p>
        </p:txBody>
      </p:sp>
    </p:spTree>
    <p:extLst>
      <p:ext uri="{BB962C8B-B14F-4D97-AF65-F5344CB8AC3E}">
        <p14:creationId xmlns:p14="http://schemas.microsoft.com/office/powerpoint/2010/main" val="133464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559"/>
    </mc:Choice>
    <mc:Fallback xmlns="">
      <p:transition spd="slow" advTm="44559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57873" y="1"/>
            <a:ext cx="12076253" cy="1215342"/>
          </a:xfrm>
        </p:spPr>
        <p:txBody>
          <a:bodyPr>
            <a:normAutofit/>
          </a:bodyPr>
          <a:lstStyle/>
          <a:p>
            <a:r>
              <a:rPr lang="fr-FR" b="1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Cancer du col et cancer anal: similarités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57873" y="1643605"/>
            <a:ext cx="12076253" cy="4421920"/>
          </a:xfrm>
        </p:spPr>
        <p:txBody>
          <a:bodyPr>
            <a:normAutofit lnSpcReduction="10000"/>
          </a:bodyPr>
          <a:lstStyle/>
          <a:p>
            <a:r>
              <a:rPr lang="fr-FR" dirty="0"/>
              <a:t>Lésions histologiques des lésions pré-cancéreuses et cancéreuses partagent des similarités histologiques et cliniques</a:t>
            </a:r>
          </a:p>
          <a:p>
            <a:pPr marL="0" indent="0">
              <a:buNone/>
            </a:pPr>
            <a:endParaRPr lang="fr-FR" dirty="0"/>
          </a:p>
          <a:p>
            <a:r>
              <a:rPr lang="fr-FR" dirty="0"/>
              <a:t>L’anus a une zone de transformation constituée d’une jonction </a:t>
            </a:r>
            <a:r>
              <a:rPr lang="fr-FR" dirty="0" err="1"/>
              <a:t>squamo</a:t>
            </a:r>
            <a:r>
              <a:rPr lang="fr-FR" dirty="0"/>
              <a:t>-cylindrique de métaplasie active où l’épithélium squameux rencontre l’épithélium glandulaire colique</a:t>
            </a:r>
          </a:p>
          <a:p>
            <a:pPr marL="0" indent="0">
              <a:buNone/>
            </a:pPr>
            <a:endParaRPr lang="fr-FR" dirty="0"/>
          </a:p>
          <a:p>
            <a:r>
              <a:rPr lang="fr-FR" dirty="0"/>
              <a:t>AIN et CIN sont causés par l’infection à VPH (16-18)</a:t>
            </a:r>
          </a:p>
          <a:p>
            <a:pPr marL="0" indent="0">
              <a:buNone/>
            </a:pPr>
            <a:endParaRPr lang="fr-FR" dirty="0"/>
          </a:p>
          <a:p>
            <a:r>
              <a:rPr lang="fr-FR" dirty="0"/>
              <a:t>HGAIN est considéré un précurseur du cancer anal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193420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371"/>
    </mc:Choice>
    <mc:Fallback xmlns="">
      <p:transition spd="slow" advTm="61371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0" y="-54978"/>
            <a:ext cx="12192000" cy="1015678"/>
          </a:xfrm>
        </p:spPr>
        <p:txBody>
          <a:bodyPr>
            <a:normAutofit/>
          </a:bodyPr>
          <a:lstStyle/>
          <a:p>
            <a:r>
              <a:rPr lang="en-CA" b="1" dirty="0" err="1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Facteurs</a:t>
            </a:r>
            <a:r>
              <a:rPr lang="en-CA" b="1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de </a:t>
            </a:r>
            <a:r>
              <a:rPr lang="en-CA" b="1" dirty="0" err="1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risque</a:t>
            </a:r>
            <a:r>
              <a:rPr lang="en-CA" b="1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du cancer de </a:t>
            </a:r>
            <a:r>
              <a:rPr lang="en-CA" b="1" dirty="0" err="1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l'anus</a:t>
            </a:r>
            <a:r>
              <a:rPr lang="en-CA" b="1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150471" y="1365813"/>
            <a:ext cx="11921924" cy="5085109"/>
          </a:xfrm>
        </p:spPr>
        <p:txBody>
          <a:bodyPr>
            <a:normAutofit/>
          </a:bodyPr>
          <a:lstStyle/>
          <a:p>
            <a:r>
              <a:rPr lang="en-CA" b="1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Hommes</a:t>
            </a:r>
            <a:r>
              <a:rPr lang="en-CA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et femmes</a:t>
            </a:r>
          </a:p>
          <a:p>
            <a:pPr lvl="1"/>
            <a:r>
              <a:rPr lang="en-CA" sz="2800" dirty="0" err="1"/>
              <a:t>Pénétration</a:t>
            </a:r>
            <a:r>
              <a:rPr lang="en-CA" sz="2800" dirty="0"/>
              <a:t> </a:t>
            </a:r>
            <a:r>
              <a:rPr lang="en-CA" sz="2800" dirty="0" err="1"/>
              <a:t>anale</a:t>
            </a:r>
            <a:r>
              <a:rPr lang="en-CA" sz="2800" dirty="0"/>
              <a:t>:	</a:t>
            </a:r>
          </a:p>
          <a:p>
            <a:pPr lvl="2"/>
            <a:r>
              <a:rPr lang="en-CA" sz="2800" dirty="0"/>
              <a:t>Hommes: RR 33</a:t>
            </a:r>
          </a:p>
          <a:p>
            <a:pPr lvl="1"/>
            <a:r>
              <a:rPr lang="en-CA" sz="2800" dirty="0" err="1"/>
              <a:t>Nombre</a:t>
            </a:r>
            <a:r>
              <a:rPr lang="en-CA" sz="2800" dirty="0"/>
              <a:t> de </a:t>
            </a:r>
            <a:r>
              <a:rPr lang="en-CA" sz="2800" dirty="0" err="1"/>
              <a:t>partenaires</a:t>
            </a:r>
            <a:r>
              <a:rPr lang="en-CA" sz="2800" dirty="0"/>
              <a:t> </a:t>
            </a:r>
            <a:r>
              <a:rPr lang="en-CA" sz="2800" dirty="0" err="1"/>
              <a:t>à</a:t>
            </a:r>
            <a:r>
              <a:rPr lang="en-CA" sz="2800" dirty="0"/>
              <a:t> vie</a:t>
            </a:r>
          </a:p>
          <a:p>
            <a:pPr lvl="1"/>
            <a:r>
              <a:rPr lang="en-CA" sz="2800" dirty="0" err="1"/>
              <a:t>Verrues</a:t>
            </a:r>
            <a:r>
              <a:rPr lang="en-CA" sz="2800" dirty="0"/>
              <a:t> </a:t>
            </a:r>
            <a:r>
              <a:rPr lang="en-CA" sz="2800" dirty="0" err="1"/>
              <a:t>génitales</a:t>
            </a:r>
            <a:r>
              <a:rPr lang="en-CA" sz="2800" dirty="0"/>
              <a:t> </a:t>
            </a:r>
          </a:p>
          <a:p>
            <a:pPr lvl="1"/>
            <a:r>
              <a:rPr lang="en-CA" sz="2800" dirty="0"/>
              <a:t>Cigarette: RR 7.7 chez la femme et 9.4 chez </a:t>
            </a:r>
            <a:r>
              <a:rPr lang="en-CA" sz="2800" dirty="0" err="1"/>
              <a:t>l’homme</a:t>
            </a:r>
            <a:endParaRPr lang="en-CA" sz="2800" dirty="0"/>
          </a:p>
          <a:p>
            <a:pPr lvl="1"/>
            <a:r>
              <a:rPr lang="en-CA" sz="2800" dirty="0" err="1"/>
              <a:t>Immunocompromis</a:t>
            </a:r>
            <a:r>
              <a:rPr lang="en-CA" sz="2800" dirty="0"/>
              <a:t>:</a:t>
            </a:r>
          </a:p>
          <a:p>
            <a:pPr lvl="2"/>
            <a:r>
              <a:rPr lang="en-CA" sz="2800" dirty="0"/>
              <a:t>HIV+</a:t>
            </a:r>
          </a:p>
          <a:p>
            <a:pPr lvl="2"/>
            <a:r>
              <a:rPr lang="en-CA" sz="2800" dirty="0" err="1"/>
              <a:t>Transplantés</a:t>
            </a:r>
            <a:endParaRPr lang="en-CA" sz="2800" dirty="0"/>
          </a:p>
          <a:p>
            <a:r>
              <a:rPr lang="en-CA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Femmes</a:t>
            </a:r>
          </a:p>
          <a:p>
            <a:pPr lvl="1"/>
            <a:r>
              <a:rPr lang="en-CA" sz="2800" dirty="0"/>
              <a:t>Histoire de VIN 3, CIN 3, cancer de la </a:t>
            </a:r>
            <a:r>
              <a:rPr lang="en-CA" sz="2800" dirty="0" err="1"/>
              <a:t>vulve</a:t>
            </a:r>
            <a:r>
              <a:rPr lang="en-CA" sz="2800" dirty="0"/>
              <a:t> </a:t>
            </a:r>
            <a:r>
              <a:rPr lang="en-CA" sz="2800" dirty="0" err="1"/>
              <a:t>ou</a:t>
            </a:r>
            <a:r>
              <a:rPr lang="en-CA" sz="2800" dirty="0"/>
              <a:t> du col</a:t>
            </a:r>
          </a:p>
          <a:p>
            <a:pPr marL="457200" lvl="1" indent="0">
              <a:buNone/>
            </a:pPr>
            <a:endParaRPr lang="en-CA" sz="2800" dirty="0"/>
          </a:p>
          <a:p>
            <a:pPr lvl="1"/>
            <a:endParaRPr lang="en-CA" sz="2800" dirty="0"/>
          </a:p>
          <a:p>
            <a:pPr lvl="1"/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2298198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515"/>
    </mc:Choice>
    <mc:Fallback xmlns="">
      <p:transition spd="slow" advTm="52515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1023" y="140236"/>
            <a:ext cx="11979797" cy="656728"/>
          </a:xfrm>
        </p:spPr>
        <p:txBody>
          <a:bodyPr>
            <a:noAutofit/>
          </a:bodyPr>
          <a:lstStyle/>
          <a:p>
            <a:r>
              <a:rPr lang="fr-FR" sz="3600" b="1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Prévalence de l'infection anale par VPH 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0" y="900114"/>
            <a:ext cx="12060820" cy="4936260"/>
          </a:xfrm>
        </p:spPr>
        <p:txBody>
          <a:bodyPr>
            <a:noAutofit/>
          </a:bodyPr>
          <a:lstStyle/>
          <a:p>
            <a:pPr>
              <a:spcAft>
                <a:spcPts val="600"/>
              </a:spcAft>
            </a:pPr>
            <a:r>
              <a:rPr lang="fr-FR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Aussi élevée que celle du col utérin</a:t>
            </a:r>
          </a:p>
          <a:p>
            <a:pPr>
              <a:spcAft>
                <a:spcPts val="600"/>
              </a:spcAft>
            </a:pPr>
            <a:r>
              <a:rPr lang="fr-FR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Cohorte Hawaïenne (femmes en bonne santé) </a:t>
            </a:r>
            <a:r>
              <a:rPr lang="fr-FR" sz="2400" baseline="30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1-2-3</a:t>
            </a:r>
            <a:endParaRPr lang="fr-FR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lvl="1">
              <a:spcAft>
                <a:spcPts val="600"/>
              </a:spcAft>
            </a:pPr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27% positivité VPH anal vs 29% positivité VPH au col utérin</a:t>
            </a:r>
          </a:p>
          <a:p>
            <a:pPr lvl="1">
              <a:spcAft>
                <a:spcPts val="600"/>
              </a:spcAft>
            </a:pPr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Infection transitoire chez 50% de la cohorte</a:t>
            </a:r>
          </a:p>
          <a:p>
            <a:pPr lvl="1">
              <a:spcAft>
                <a:spcPts val="600"/>
              </a:spcAft>
            </a:pPr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87% du reste de la cohorte élimine l'infection dans la première année </a:t>
            </a:r>
            <a:endParaRPr lang="fr-FR" baseline="30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lvl="2">
              <a:spcAft>
                <a:spcPts val="600"/>
              </a:spcAft>
            </a:pPr>
            <a:r>
              <a:rPr lang="fr-FR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90% élimination du VPH après 2 ans au niveau du col</a:t>
            </a:r>
            <a:endParaRPr lang="fr-FR" sz="2400" baseline="30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spcAft>
                <a:spcPts val="600"/>
              </a:spcAft>
            </a:pPr>
            <a:r>
              <a:rPr lang="fr-FR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Femmes VIH positif</a:t>
            </a:r>
          </a:p>
          <a:p>
            <a:pPr lvl="1">
              <a:spcAft>
                <a:spcPts val="600"/>
              </a:spcAft>
            </a:pPr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79 % infections anales VPH vs 53% infections VPH cervicales </a:t>
            </a:r>
            <a:r>
              <a:rPr lang="fr-FR" baseline="30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4</a:t>
            </a:r>
          </a:p>
          <a:p>
            <a:pPr>
              <a:spcAft>
                <a:spcPts val="600"/>
              </a:spcAft>
            </a:pPr>
            <a:r>
              <a:rPr lang="fr-FR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Femmes avec transplantation rénale (âge moyen 58 ans)</a:t>
            </a:r>
          </a:p>
          <a:p>
            <a:pPr lvl="1">
              <a:spcAft>
                <a:spcPts val="600"/>
              </a:spcAft>
            </a:pPr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21% VPH anal </a:t>
            </a:r>
            <a:r>
              <a:rPr lang="fr-FR" baseline="30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5</a:t>
            </a:r>
          </a:p>
        </p:txBody>
      </p:sp>
      <p:sp>
        <p:nvSpPr>
          <p:cNvPr id="4" name="ZoneTexte 3"/>
          <p:cNvSpPr txBox="1"/>
          <p:nvPr/>
        </p:nvSpPr>
        <p:spPr>
          <a:xfrm>
            <a:off x="4197193" y="5777498"/>
            <a:ext cx="5819264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100" dirty="0"/>
              <a:t>1 </a:t>
            </a:r>
            <a:r>
              <a:rPr lang="fr-FR" sz="1100" dirty="0" err="1"/>
              <a:t>Hernandes</a:t>
            </a:r>
            <a:r>
              <a:rPr lang="fr-FR" sz="1100" dirty="0"/>
              <a:t> BY et al. Cancer </a:t>
            </a:r>
            <a:r>
              <a:rPr lang="fr-FR" sz="1100" dirty="0" err="1"/>
              <a:t>Epidemiol</a:t>
            </a:r>
            <a:r>
              <a:rPr lang="fr-FR" sz="1100" dirty="0"/>
              <a:t> </a:t>
            </a:r>
            <a:r>
              <a:rPr lang="fr-FR" sz="1100" dirty="0" err="1"/>
              <a:t>Biomarkers</a:t>
            </a:r>
            <a:r>
              <a:rPr lang="fr-FR" sz="1100" dirty="0"/>
              <a:t> </a:t>
            </a:r>
            <a:r>
              <a:rPr lang="fr-FR" sz="1100" dirty="0" err="1"/>
              <a:t>Prev</a:t>
            </a:r>
            <a:r>
              <a:rPr lang="fr-FR" sz="1100" dirty="0"/>
              <a:t> 2005;14(11 Pt 1):2550-6</a:t>
            </a:r>
          </a:p>
          <a:p>
            <a:r>
              <a:rPr lang="fr-FR" sz="1100" dirty="0"/>
              <a:t>2 </a:t>
            </a:r>
            <a:r>
              <a:rPr lang="fr-FR" sz="1100" dirty="0" err="1"/>
              <a:t>Shvetsov</a:t>
            </a:r>
            <a:r>
              <a:rPr lang="fr-FR" sz="1100" dirty="0"/>
              <a:t> YB et al. </a:t>
            </a:r>
            <a:r>
              <a:rPr lang="fr-FR" sz="1100" dirty="0" err="1"/>
              <a:t>Clinic</a:t>
            </a:r>
            <a:r>
              <a:rPr lang="fr-FR" sz="1100" dirty="0"/>
              <a:t> Infect Dis 2009;48(5):536-46</a:t>
            </a:r>
          </a:p>
          <a:p>
            <a:r>
              <a:rPr lang="fr-FR" sz="1100" dirty="0"/>
              <a:t>3 Goodman MT et al. J Infect Dis 2010;201:1331-39</a:t>
            </a:r>
          </a:p>
          <a:p>
            <a:r>
              <a:rPr lang="fr-FR" sz="1100" dirty="0"/>
              <a:t>4 </a:t>
            </a:r>
            <a:r>
              <a:rPr lang="fr-FR" sz="1100" dirty="0" err="1"/>
              <a:t>Palesfsky</a:t>
            </a:r>
            <a:r>
              <a:rPr lang="fr-FR" sz="1100" dirty="0"/>
              <a:t> JM et al. J Infect Dis 2001;183(3):383-91</a:t>
            </a:r>
          </a:p>
          <a:p>
            <a:r>
              <a:rPr lang="fr-FR" sz="1100" dirty="0"/>
              <a:t>5 Patel HS et al. </a:t>
            </a:r>
            <a:r>
              <a:rPr lang="fr-FR" sz="1100" dirty="0" err="1"/>
              <a:t>Br</a:t>
            </a:r>
            <a:r>
              <a:rPr lang="fr-FR" sz="1100" dirty="0"/>
              <a:t> J </a:t>
            </a:r>
            <a:r>
              <a:rPr lang="fr-FR" sz="1100" dirty="0" err="1"/>
              <a:t>Surg</a:t>
            </a:r>
            <a:r>
              <a:rPr lang="fr-FR" sz="1100" dirty="0"/>
              <a:t> 2010;97(11):1716-21</a:t>
            </a:r>
          </a:p>
        </p:txBody>
      </p:sp>
    </p:spTree>
    <p:extLst>
      <p:ext uri="{BB962C8B-B14F-4D97-AF65-F5344CB8AC3E}">
        <p14:creationId xmlns:p14="http://schemas.microsoft.com/office/powerpoint/2010/main" val="2708759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126"/>
    </mc:Choice>
    <mc:Fallback xmlns="">
      <p:transition spd="slow" advTm="106126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Dépistage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fr-FR" dirty="0"/>
              <a:t>Prévention et détection précoce du cancer anal</a:t>
            </a:r>
          </a:p>
          <a:p>
            <a:pPr lvl="1"/>
            <a:r>
              <a:rPr lang="fr-FR" dirty="0"/>
              <a:t>Impact sur la survie</a:t>
            </a:r>
          </a:p>
          <a:p>
            <a:pPr lvl="1"/>
            <a:r>
              <a:rPr lang="fr-FR" dirty="0"/>
              <a:t>Cancer localisé à l’anus: survie à 5 ans (80%)</a:t>
            </a:r>
          </a:p>
          <a:p>
            <a:pPr lvl="1"/>
            <a:r>
              <a:rPr lang="fr-FR" dirty="0"/>
              <a:t>Cancer métastatique: survie à 5 ans (30%)</a:t>
            </a:r>
          </a:p>
          <a:p>
            <a:r>
              <a:rPr lang="fr-FR" dirty="0"/>
              <a:t>Au minimum, faire EDAR* chez les patientes à risque</a:t>
            </a:r>
          </a:p>
          <a:p>
            <a:pPr lvl="1"/>
            <a:r>
              <a:rPr lang="fr-FR" dirty="0"/>
              <a:t>Si possible: cytologie, AHR et biopsie au besoin</a:t>
            </a:r>
          </a:p>
        </p:txBody>
      </p:sp>
      <p:sp>
        <p:nvSpPr>
          <p:cNvPr id="4" name="ZoneTexte 3"/>
          <p:cNvSpPr txBox="1"/>
          <p:nvPr/>
        </p:nvSpPr>
        <p:spPr>
          <a:xfrm>
            <a:off x="3268770" y="6413841"/>
            <a:ext cx="59096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 err="1"/>
              <a:t>Darragh</a:t>
            </a:r>
            <a:r>
              <a:rPr lang="fr-FR" dirty="0"/>
              <a:t> TM et al. Cancer (Cancer </a:t>
            </a:r>
            <a:r>
              <a:rPr lang="fr-FR" dirty="0" err="1"/>
              <a:t>Cyto</a:t>
            </a:r>
            <a:r>
              <a:rPr lang="fr-FR" dirty="0"/>
              <a:t> </a:t>
            </a:r>
            <a:r>
              <a:rPr lang="fr-FR" dirty="0" err="1"/>
              <a:t>Pathol</a:t>
            </a:r>
            <a:r>
              <a:rPr lang="fr-FR" dirty="0"/>
              <a:t>) 2011;119:5-19</a:t>
            </a:r>
          </a:p>
        </p:txBody>
      </p:sp>
      <p:sp>
        <p:nvSpPr>
          <p:cNvPr id="5" name="ZoneTexte 4"/>
          <p:cNvSpPr txBox="1"/>
          <p:nvPr/>
        </p:nvSpPr>
        <p:spPr>
          <a:xfrm>
            <a:off x="1769571" y="5828692"/>
            <a:ext cx="33644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* EDAR: examen digital </a:t>
            </a:r>
            <a:r>
              <a:rPr lang="fr-FR" dirty="0" err="1"/>
              <a:t>ano</a:t>
            </a:r>
            <a:r>
              <a:rPr lang="fr-FR" dirty="0"/>
              <a:t>-rectal</a:t>
            </a:r>
          </a:p>
        </p:txBody>
      </p:sp>
      <p:pic>
        <p:nvPicPr>
          <p:cNvPr id="6" name="Vidéo 5">
            <a:hlinkClick r:id="" action="ppaction://media"/>
            <a:extLst>
              <a:ext uri="{FF2B5EF4-FFF2-40B4-BE49-F238E27FC236}">
                <a16:creationId xmlns:a16="http://schemas.microsoft.com/office/drawing/2014/main" id="{5937DA3F-1C7C-28CA-6A7E-C5AFD534164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82000" y="5143500"/>
            <a:ext cx="2286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996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003"/>
    </mc:Choice>
    <mc:Fallback xmlns="">
      <p:transition spd="slow" advTm="640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0" y="12184"/>
            <a:ext cx="11864050" cy="746032"/>
          </a:xfrm>
        </p:spPr>
        <p:txBody>
          <a:bodyPr/>
          <a:lstStyle/>
          <a:p>
            <a:r>
              <a:rPr lang="fr-FR" b="1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Dépistage de AIN: qui cibler?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173619" y="758216"/>
            <a:ext cx="11864049" cy="5259182"/>
          </a:xfrm>
        </p:spPr>
        <p:txBody>
          <a:bodyPr>
            <a:noAutofit/>
          </a:bodyPr>
          <a:lstStyle/>
          <a:p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Femmes avec VIH </a:t>
            </a:r>
          </a:p>
          <a:p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Femmes immunosupprimées </a:t>
            </a:r>
            <a:r>
              <a:rPr lang="fr-FR" baseline="30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</a:t>
            </a:r>
            <a:endParaRPr lang="fr-FR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lvl="1"/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Transplantation d'organe</a:t>
            </a:r>
          </a:p>
          <a:p>
            <a:pPr lvl="1"/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Autres raisons (ex. lupus, corticothérapie, etc...)</a:t>
            </a:r>
          </a:p>
          <a:p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Antécédent de cancer de la vulve ou du col </a:t>
            </a:r>
            <a:r>
              <a:rPr lang="fr-FR" baseline="30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</a:t>
            </a:r>
          </a:p>
          <a:p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Antécédent de CIN, </a:t>
            </a:r>
            <a:r>
              <a:rPr lang="fr-FR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VaIN</a:t>
            </a:r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VIN </a:t>
            </a:r>
            <a:r>
              <a:rPr lang="fr-FR" baseline="30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</a:t>
            </a:r>
          </a:p>
          <a:p>
            <a:pPr lvl="1"/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12% ont des lésions positives à la biopsie </a:t>
            </a:r>
          </a:p>
          <a:p>
            <a:pPr lvl="1"/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17 sur 25 patientes ont des lésions de grade 2 à 3</a:t>
            </a:r>
          </a:p>
          <a:p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Condylomes </a:t>
            </a:r>
            <a:r>
              <a:rPr lang="fr-FR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péri-anaux</a:t>
            </a:r>
            <a:endParaRPr lang="fr-FR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Hommes ayant des rapports sexuels avec les hommes</a:t>
            </a:r>
          </a:p>
        </p:txBody>
      </p:sp>
      <p:sp>
        <p:nvSpPr>
          <p:cNvPr id="4" name="ZoneTexte 3"/>
          <p:cNvSpPr txBox="1"/>
          <p:nvPr/>
        </p:nvSpPr>
        <p:spPr>
          <a:xfrm>
            <a:off x="4021500" y="6017398"/>
            <a:ext cx="50065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1 </a:t>
            </a:r>
            <a:r>
              <a:rPr lang="fr-FR" dirty="0" err="1"/>
              <a:t>Palefsky</a:t>
            </a:r>
            <a:r>
              <a:rPr lang="fr-FR" dirty="0"/>
              <a:t> JM et al. Vaccine 2011;</a:t>
            </a:r>
          </a:p>
          <a:p>
            <a:r>
              <a:rPr lang="fr-FR" dirty="0"/>
              <a:t>2 </a:t>
            </a:r>
            <a:r>
              <a:rPr lang="fr-FR" dirty="0" err="1"/>
              <a:t>Santoso</a:t>
            </a:r>
            <a:r>
              <a:rPr lang="fr-FR" dirty="0"/>
              <a:t> JT et al. </a:t>
            </a:r>
            <a:r>
              <a:rPr lang="fr-FR" dirty="0" err="1"/>
              <a:t>Obstet</a:t>
            </a:r>
            <a:r>
              <a:rPr lang="fr-FR" dirty="0"/>
              <a:t> </a:t>
            </a:r>
            <a:r>
              <a:rPr lang="fr-FR" dirty="0" err="1"/>
              <a:t>Gynecol</a:t>
            </a:r>
            <a:r>
              <a:rPr lang="fr-FR" dirty="0"/>
              <a:t> 2010;116:578-82</a:t>
            </a:r>
          </a:p>
        </p:txBody>
      </p:sp>
    </p:spTree>
    <p:extLst>
      <p:ext uri="{BB962C8B-B14F-4D97-AF65-F5344CB8AC3E}">
        <p14:creationId xmlns:p14="http://schemas.microsoft.com/office/powerpoint/2010/main" val="227886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673"/>
    </mc:Choice>
    <mc:Fallback xmlns="">
      <p:transition spd="slow" advTm="60673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78827" y="18256"/>
            <a:ext cx="12034345" cy="990738"/>
          </a:xfrm>
        </p:spPr>
        <p:txBody>
          <a:bodyPr/>
          <a:lstStyle/>
          <a:p>
            <a:r>
              <a:rPr lang="fr-FR" b="1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Dépistage: méthodes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78827" y="1008994"/>
            <a:ext cx="12034345" cy="51679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 Cytologie anale: peu sensible mais spécifique</a:t>
            </a:r>
          </a:p>
          <a:p>
            <a:pPr lvl="1"/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Plus difficile d’interprétation pour les pathologistes</a:t>
            </a:r>
          </a:p>
          <a:p>
            <a:pPr lvl="1"/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Différents types cellulaires</a:t>
            </a:r>
          </a:p>
          <a:p>
            <a:pPr lvl="2"/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Plus de cellules kératinisées</a:t>
            </a:r>
          </a:p>
          <a:p>
            <a:pPr lvl="2"/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Plus d’organismes (vers, amibes, flore)</a:t>
            </a:r>
          </a:p>
          <a:p>
            <a:pPr lvl="1"/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ASCC* est difficile à différencier d’un HGAIN même pour un pathologiste expérimenté</a:t>
            </a:r>
          </a:p>
          <a:p>
            <a:pPr lvl="1"/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Matières fécales difficiles à différencier du matériel nécrotique</a:t>
            </a:r>
          </a:p>
          <a:p>
            <a:pPr marL="457200" lvl="1" indent="0">
              <a:buNone/>
            </a:pPr>
            <a:endParaRPr lang="fr-FR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 Test viral HPV</a:t>
            </a:r>
          </a:p>
          <a:p>
            <a:pPr marL="0" indent="0">
              <a:buNone/>
            </a:pPr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 Anuscopie supérieure à la cytologie pour le dépistage</a:t>
            </a:r>
          </a:p>
        </p:txBody>
      </p:sp>
      <p:sp>
        <p:nvSpPr>
          <p:cNvPr id="4" name="ZoneTexte 3"/>
          <p:cNvSpPr txBox="1"/>
          <p:nvPr/>
        </p:nvSpPr>
        <p:spPr>
          <a:xfrm>
            <a:off x="3268770" y="6413841"/>
            <a:ext cx="59096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 err="1"/>
              <a:t>Darragh</a:t>
            </a:r>
            <a:r>
              <a:rPr lang="fr-FR" dirty="0"/>
              <a:t> TM et al. Cancer (Cancer </a:t>
            </a:r>
            <a:r>
              <a:rPr lang="fr-FR" dirty="0" err="1"/>
              <a:t>Cyto</a:t>
            </a:r>
            <a:r>
              <a:rPr lang="fr-FR" dirty="0"/>
              <a:t> </a:t>
            </a:r>
            <a:r>
              <a:rPr lang="fr-FR" dirty="0" err="1"/>
              <a:t>Pathol</a:t>
            </a:r>
            <a:r>
              <a:rPr lang="fr-FR" dirty="0"/>
              <a:t>) 2011;119:5-19</a:t>
            </a:r>
          </a:p>
        </p:txBody>
      </p:sp>
      <p:sp>
        <p:nvSpPr>
          <p:cNvPr id="5" name="ZoneTexte 4"/>
          <p:cNvSpPr txBox="1"/>
          <p:nvPr/>
        </p:nvSpPr>
        <p:spPr>
          <a:xfrm>
            <a:off x="1835650" y="5941497"/>
            <a:ext cx="3849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* ASCC: Anal </a:t>
            </a:r>
            <a:r>
              <a:rPr lang="fr-FR" dirty="0" err="1"/>
              <a:t>Squamous</a:t>
            </a:r>
            <a:r>
              <a:rPr lang="fr-FR" dirty="0"/>
              <a:t> </a:t>
            </a:r>
            <a:r>
              <a:rPr lang="fr-FR" dirty="0" err="1"/>
              <a:t>Cell</a:t>
            </a:r>
            <a:r>
              <a:rPr lang="fr-FR" dirty="0"/>
              <a:t> </a:t>
            </a:r>
            <a:r>
              <a:rPr lang="fr-FR" dirty="0" err="1"/>
              <a:t>Carcinoma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325636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063"/>
    </mc:Choice>
    <mc:Fallback xmlns="">
      <p:transition spd="slow" advTm="70063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0" y="-17062"/>
            <a:ext cx="10515600" cy="838866"/>
          </a:xfrm>
        </p:spPr>
        <p:txBody>
          <a:bodyPr/>
          <a:lstStyle/>
          <a:p>
            <a:r>
              <a:rPr lang="fr-FR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Zone de remaniement anale</a:t>
            </a: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17037" y="1484208"/>
            <a:ext cx="7279030" cy="5198084"/>
          </a:xfrm>
          <a:prstGeom prst="rect">
            <a:avLst/>
          </a:prstGeom>
        </p:spPr>
      </p:pic>
      <p:pic>
        <p:nvPicPr>
          <p:cNvPr id="3" name="Vidéo 2">
            <a:hlinkClick r:id="" action="ppaction://media"/>
            <a:extLst>
              <a:ext uri="{FF2B5EF4-FFF2-40B4-BE49-F238E27FC236}">
                <a16:creationId xmlns:a16="http://schemas.microsoft.com/office/drawing/2014/main" id="{6213BAE5-8C87-7713-46A5-BD3DD0D6BB5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2000" y="5143500"/>
            <a:ext cx="2286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47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108"/>
    </mc:Choice>
    <mc:Fallback xmlns="">
      <p:transition spd="slow" advTm="251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1023" y="27473"/>
            <a:ext cx="12110977" cy="977538"/>
          </a:xfrm>
        </p:spPr>
        <p:txBody>
          <a:bodyPr/>
          <a:lstStyle/>
          <a:p>
            <a:r>
              <a:rPr lang="fr-CA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Condylomes anaux</a:t>
            </a:r>
          </a:p>
        </p:txBody>
      </p:sp>
      <p:pic>
        <p:nvPicPr>
          <p:cNvPr id="4" name="Picture 7" descr="Cove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6844" y="1835965"/>
            <a:ext cx="5890259" cy="4394161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Vidéo 2">
            <a:hlinkClick r:id="" action="ppaction://media"/>
            <a:extLst>
              <a:ext uri="{FF2B5EF4-FFF2-40B4-BE49-F238E27FC236}">
                <a16:creationId xmlns:a16="http://schemas.microsoft.com/office/drawing/2014/main" id="{DCC4E347-4ED5-809A-1B0A-F0143A5993D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2000" y="5143500"/>
            <a:ext cx="2286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430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420"/>
    </mc:Choice>
    <mc:Fallback xmlns="">
      <p:transition spd="slow" advTm="134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241" y="136525"/>
            <a:ext cx="11219201" cy="435695"/>
          </a:xfrm>
        </p:spPr>
        <p:txBody>
          <a:bodyPr>
            <a:noAutofit/>
          </a:bodyPr>
          <a:lstStyle/>
          <a:p>
            <a:r>
              <a:rPr lang="fr-FR" b="1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Extensive </a:t>
            </a:r>
            <a:r>
              <a:rPr lang="fr-FR" b="1" dirty="0" err="1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Condyloma</a:t>
            </a:r>
            <a:r>
              <a:rPr lang="fr-FR" b="1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fr-FR" b="1" dirty="0" err="1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at</a:t>
            </a:r>
            <a:r>
              <a:rPr lang="fr-FR" b="1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SCJ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93B8BEA-70ED-5A49-993E-B66E989D945D}" type="slidenum">
              <a:rPr lang="en-CA" smtClean="0"/>
              <a:pPr>
                <a:defRPr/>
              </a:pPr>
              <a:t>15</a:t>
            </a:fld>
            <a:endParaRPr lang="en-CA"/>
          </a:p>
        </p:txBody>
      </p:sp>
      <p:pic>
        <p:nvPicPr>
          <p:cNvPr id="5" name="Imag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292" y="1155997"/>
            <a:ext cx="6119521" cy="3510390"/>
          </a:xfrm>
          <a:prstGeom prst="rect">
            <a:avLst/>
          </a:prstGeom>
        </p:spPr>
      </p:pic>
      <p:sp>
        <p:nvSpPr>
          <p:cNvPr id="6" name="ZoneTexte 5"/>
          <p:cNvSpPr txBox="1"/>
          <p:nvPr/>
        </p:nvSpPr>
        <p:spPr>
          <a:xfrm>
            <a:off x="5773206" y="5436694"/>
            <a:ext cx="46079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>
                <a:solidFill>
                  <a:schemeClr val="bg1"/>
                </a:solidFill>
              </a:rPr>
              <a:t>Modern </a:t>
            </a:r>
            <a:r>
              <a:rPr lang="fr-FR" sz="1200" dirty="0" err="1">
                <a:solidFill>
                  <a:schemeClr val="bg1"/>
                </a:solidFill>
              </a:rPr>
              <a:t>Colposcopy</a:t>
            </a:r>
            <a:r>
              <a:rPr lang="fr-FR" sz="1200" dirty="0">
                <a:solidFill>
                  <a:schemeClr val="bg1"/>
                </a:solidFill>
              </a:rPr>
              <a:t> </a:t>
            </a:r>
            <a:r>
              <a:rPr lang="fr-FR" sz="1200" dirty="0" err="1">
                <a:solidFill>
                  <a:schemeClr val="bg1"/>
                </a:solidFill>
              </a:rPr>
              <a:t>Textbook</a:t>
            </a:r>
            <a:r>
              <a:rPr lang="fr-FR" sz="1200" dirty="0">
                <a:solidFill>
                  <a:schemeClr val="bg1"/>
                </a:solidFill>
              </a:rPr>
              <a:t> &amp; Atlas, </a:t>
            </a:r>
            <a:r>
              <a:rPr lang="fr-FR" sz="1200" dirty="0" err="1">
                <a:solidFill>
                  <a:schemeClr val="bg1"/>
                </a:solidFill>
              </a:rPr>
              <a:t>Lippincott</a:t>
            </a:r>
            <a:r>
              <a:rPr lang="fr-FR" sz="1200" dirty="0">
                <a:solidFill>
                  <a:schemeClr val="bg1"/>
                </a:solidFill>
              </a:rPr>
              <a:t> Williams &amp; Wilkins, 3rd Edition, 2012, </a:t>
            </a:r>
            <a:r>
              <a:rPr lang="fr-FR" sz="1200" dirty="0" err="1">
                <a:solidFill>
                  <a:schemeClr val="bg1"/>
                </a:solidFill>
              </a:rPr>
              <a:t>chapter</a:t>
            </a:r>
            <a:r>
              <a:rPr lang="fr-FR" sz="1200" dirty="0">
                <a:solidFill>
                  <a:schemeClr val="bg1"/>
                </a:solidFill>
              </a:rPr>
              <a:t> 17th</a:t>
            </a:r>
          </a:p>
        </p:txBody>
      </p:sp>
      <p:pic>
        <p:nvPicPr>
          <p:cNvPr id="3" name="Vidéo 2">
            <a:hlinkClick r:id="" action="ppaction://media"/>
            <a:extLst>
              <a:ext uri="{FF2B5EF4-FFF2-40B4-BE49-F238E27FC236}">
                <a16:creationId xmlns:a16="http://schemas.microsoft.com/office/drawing/2014/main" id="{B18FCA21-9CF1-682F-C5C3-94F037F58BD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2000" y="5143500"/>
            <a:ext cx="2286000" cy="1714500"/>
          </a:xfrm>
          <a:prstGeom prst="rect">
            <a:avLst/>
          </a:prstGeom>
        </p:spPr>
      </p:pic>
      <p:pic>
        <p:nvPicPr>
          <p:cNvPr id="7" name="Image 4">
            <a:extLst>
              <a:ext uri="{FF2B5EF4-FFF2-40B4-BE49-F238E27FC236}">
                <a16:creationId xmlns:a16="http://schemas.microsoft.com/office/drawing/2014/main" id="{B2F800BC-0DAC-38E8-9A52-7720BAAB34C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737262"/>
            <a:ext cx="5581403" cy="4120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42764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76"/>
    </mc:Choice>
    <mc:Fallback xmlns="">
      <p:transition spd="slow" advTm="64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Autofit/>
          </a:bodyPr>
          <a:lstStyle/>
          <a:p>
            <a:r>
              <a:rPr lang="fr-FR" sz="3600" b="1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LGAIN et HGAIN à la </a:t>
            </a:r>
            <a:r>
              <a:rPr lang="fr-FR" sz="3600" b="1" dirty="0" err="1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biopsieavec</a:t>
            </a:r>
            <a:r>
              <a:rPr lang="fr-FR" sz="3600" b="1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acide acétique (A) et </a:t>
            </a:r>
            <a:r>
              <a:rPr lang="fr-FR" sz="3600" b="1" dirty="0" err="1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lugol</a:t>
            </a:r>
            <a:r>
              <a:rPr lang="fr-FR" sz="3600" b="1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(B)</a:t>
            </a:r>
          </a:p>
        </p:txBody>
      </p:sp>
      <p:pic>
        <p:nvPicPr>
          <p:cNvPr id="3" name="Imag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22729" y="2445528"/>
            <a:ext cx="8498834" cy="3410174"/>
          </a:xfrm>
          <a:prstGeom prst="rect">
            <a:avLst/>
          </a:prstGeom>
        </p:spPr>
      </p:pic>
      <p:pic>
        <p:nvPicPr>
          <p:cNvPr id="4" name="Vidéo 3">
            <a:hlinkClick r:id="" action="ppaction://media"/>
            <a:extLst>
              <a:ext uri="{FF2B5EF4-FFF2-40B4-BE49-F238E27FC236}">
                <a16:creationId xmlns:a16="http://schemas.microsoft.com/office/drawing/2014/main" id="{DCB4CB41-7E45-9BF9-796A-5D3789C62EA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2000" y="5143500"/>
            <a:ext cx="2286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200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201"/>
    </mc:Choice>
    <mc:Fallback xmlns="">
      <p:transition spd="slow" advTm="322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0" y="1"/>
            <a:ext cx="11353800" cy="810227"/>
          </a:xfrm>
        </p:spPr>
        <p:txBody>
          <a:bodyPr/>
          <a:lstStyle/>
          <a:p>
            <a:r>
              <a:rPr lang="fr-CA" dirty="0"/>
              <a:t>HGAIN</a:t>
            </a:r>
          </a:p>
        </p:txBody>
      </p:sp>
      <p:pic>
        <p:nvPicPr>
          <p:cNvPr id="4" name="Picture 7" descr="Cov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9130" y="671332"/>
            <a:ext cx="7596444" cy="5693454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5758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321"/>
    </mc:Choice>
    <mc:Fallback xmlns="">
      <p:transition spd="slow" advTm="12321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0" y="1"/>
            <a:ext cx="12107119" cy="775504"/>
          </a:xfrm>
        </p:spPr>
        <p:txBody>
          <a:bodyPr>
            <a:normAutofit/>
          </a:bodyPr>
          <a:lstStyle/>
          <a:p>
            <a:r>
              <a:rPr lang="fr-FR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HGAIN (A) et suspicion d’invasion (B)</a:t>
            </a:r>
          </a:p>
        </p:txBody>
      </p:sp>
      <p:pic>
        <p:nvPicPr>
          <p:cNvPr id="3" name="Imag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4081988" y="-41402"/>
            <a:ext cx="4364915" cy="8166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61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028"/>
    </mc:Choice>
    <mc:Fallback xmlns="">
      <p:transition spd="slow" advTm="39028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451" name="Imag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6439" y="1366864"/>
            <a:ext cx="3751519" cy="38496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453" name="Imag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4046" y="1366865"/>
            <a:ext cx="3445811" cy="3849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oneTexte 2">
            <a:extLst>
              <a:ext uri="{FF2B5EF4-FFF2-40B4-BE49-F238E27FC236}">
                <a16:creationId xmlns:a16="http://schemas.microsoft.com/office/drawing/2014/main" id="{827EDDB9-446A-624F-8A94-0A9BD2161055}"/>
              </a:ext>
            </a:extLst>
          </p:cNvPr>
          <p:cNvSpPr txBox="1"/>
          <p:nvPr/>
        </p:nvSpPr>
        <p:spPr>
          <a:xfrm>
            <a:off x="104172" y="0"/>
            <a:ext cx="120878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CA" sz="4800" b="1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Test au </a:t>
            </a:r>
            <a:r>
              <a:rPr lang="fr-CA" sz="4800" b="1" dirty="0" err="1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lugol</a:t>
            </a:r>
            <a:endParaRPr lang="fr-CA" sz="4800" b="1" dirty="0">
              <a:solidFill>
                <a:srgbClr val="C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4335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56"/>
    </mc:Choice>
    <mc:Fallback xmlns="">
      <p:transition spd="slow" advTm="10656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8F6797F8-A5EC-EC4F-914A-195A05C9F2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0" y="381000"/>
            <a:ext cx="9144000" cy="6096000"/>
          </a:xfrm>
          <a:prstGeom prst="rect">
            <a:avLst/>
          </a:prstGeom>
        </p:spPr>
      </p:pic>
      <p:pic>
        <p:nvPicPr>
          <p:cNvPr id="3" name="Vidéo 2">
            <a:hlinkClick r:id="" action="ppaction://media"/>
            <a:extLst>
              <a:ext uri="{FF2B5EF4-FFF2-40B4-BE49-F238E27FC236}">
                <a16:creationId xmlns:a16="http://schemas.microsoft.com/office/drawing/2014/main" id="{CFA0515C-BF86-678E-4C8C-2AD37278BA3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2000" y="5143500"/>
            <a:ext cx="2286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993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90"/>
    </mc:Choice>
    <mc:Fallback xmlns="">
      <p:transition spd="slow" advTm="98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BBB84465-8471-FCFB-FCC6-F69D1D691B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2309" y="0"/>
            <a:ext cx="6030409" cy="6813421"/>
          </a:xfrm>
          <a:prstGeom prst="rect">
            <a:avLst/>
          </a:prstGeom>
        </p:spPr>
      </p:pic>
      <p:cxnSp>
        <p:nvCxnSpPr>
          <p:cNvPr id="4" name="Connecteur droit avec flèche 3">
            <a:extLst>
              <a:ext uri="{FF2B5EF4-FFF2-40B4-BE49-F238E27FC236}">
                <a16:creationId xmlns:a16="http://schemas.microsoft.com/office/drawing/2014/main" id="{E6F6BB3A-39D0-48D0-EAE0-69D57AF4FF95}"/>
              </a:ext>
            </a:extLst>
          </p:cNvPr>
          <p:cNvCxnSpPr>
            <a:cxnSpLocks/>
          </p:cNvCxnSpPr>
          <p:nvPr/>
        </p:nvCxnSpPr>
        <p:spPr>
          <a:xfrm flipH="1">
            <a:off x="4267200" y="756745"/>
            <a:ext cx="1082566" cy="578069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" name="Ellipse 6">
            <a:extLst>
              <a:ext uri="{FF2B5EF4-FFF2-40B4-BE49-F238E27FC236}">
                <a16:creationId xmlns:a16="http://schemas.microsoft.com/office/drawing/2014/main" id="{F0161F7A-FF9B-06F8-C479-9D3857BFE0F7}"/>
              </a:ext>
            </a:extLst>
          </p:cNvPr>
          <p:cNvSpPr/>
          <p:nvPr/>
        </p:nvSpPr>
        <p:spPr>
          <a:xfrm>
            <a:off x="2417379" y="1376855"/>
            <a:ext cx="2575035" cy="9144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3200" b="1" dirty="0"/>
              <a:t>IVA/IVL?</a:t>
            </a:r>
          </a:p>
        </p:txBody>
      </p:sp>
    </p:spTree>
    <p:extLst>
      <p:ext uri="{BB962C8B-B14F-4D97-AF65-F5344CB8AC3E}">
        <p14:creationId xmlns:p14="http://schemas.microsoft.com/office/powerpoint/2010/main" val="8419785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B7FE97C-DF39-178F-4028-F2FFC93228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2192000" cy="906655"/>
          </a:xfrm>
        </p:spPr>
        <p:txBody>
          <a:bodyPr>
            <a:normAutofit/>
          </a:bodyPr>
          <a:lstStyle/>
          <a:p>
            <a:r>
              <a:rPr lang="fr-FR" sz="5400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Prévention 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D5ECB9AE-7981-993A-5EA0-9B788722DC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738" y="924910"/>
            <a:ext cx="11112062" cy="525205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fr-FR" sz="3200" b="1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Primaire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fr-FR" sz="2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Lutter contre les facteurs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fr-FR" sz="2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IEC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fr-FR" sz="2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Vaccination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fr-FR" sz="2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Bivalent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fr-FR" sz="2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Quadrivalent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fr-FR" sz="2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Nonavalent </a:t>
            </a:r>
          </a:p>
        </p:txBody>
      </p:sp>
    </p:spTree>
    <p:extLst>
      <p:ext uri="{BB962C8B-B14F-4D97-AF65-F5344CB8AC3E}">
        <p14:creationId xmlns:p14="http://schemas.microsoft.com/office/powerpoint/2010/main" val="1948952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B7FE97C-DF39-178F-4028-F2FFC93228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2192000" cy="906655"/>
          </a:xfrm>
        </p:spPr>
        <p:txBody>
          <a:bodyPr>
            <a:normAutofit/>
          </a:bodyPr>
          <a:lstStyle/>
          <a:p>
            <a:r>
              <a:rPr lang="fr-FR" sz="5400" b="1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Prévention 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D5ECB9AE-7981-993A-5EA0-9B788722DC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738" y="924910"/>
            <a:ext cx="11112062" cy="577018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fr-FR" sz="3200" b="1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Secondaire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fr-FR" sz="2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IVA/IVL</a:t>
            </a:r>
            <a:br>
              <a:rPr lang="fr-FR" sz="2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fr-FR" sz="2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Cytologie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fr-FR" sz="2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Test viral HPV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fr-FR" sz="2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Vaccination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fr-FR" sz="2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Bivalent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fr-FR" sz="2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Quadrivalent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fr-FR" sz="2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Nonavalent </a:t>
            </a:r>
          </a:p>
        </p:txBody>
      </p:sp>
    </p:spTree>
    <p:extLst>
      <p:ext uri="{BB962C8B-B14F-4D97-AF65-F5344CB8AC3E}">
        <p14:creationId xmlns:p14="http://schemas.microsoft.com/office/powerpoint/2010/main" val="14572106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>
            <a:extLst>
              <a:ext uri="{FF2B5EF4-FFF2-40B4-BE49-F238E27FC236}">
                <a16:creationId xmlns:a16="http://schemas.microsoft.com/office/drawing/2014/main" id="{57B3C75E-7B4B-61EF-6AB2-820481223C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838" y="175364"/>
            <a:ext cx="11632324" cy="2113947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FD1A7CDC-88E0-197C-D29E-D99C13030F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8491" y="2294665"/>
            <a:ext cx="9028252" cy="4176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399669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C77A7C1-973D-28D3-B874-67265F551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23" y="18255"/>
            <a:ext cx="12110977" cy="1325563"/>
          </a:xfrm>
        </p:spPr>
        <p:txBody>
          <a:bodyPr/>
          <a:lstStyle/>
          <a:p>
            <a:r>
              <a:rPr lang="fr-FR" b="1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Conclusion</a:t>
            </a:r>
            <a:r>
              <a:rPr lang="fr-FR" sz="4400" b="1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endParaRPr lang="fr-FR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DCC8239C-FD69-2251-9992-09DC5D44B4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23" y="1145894"/>
            <a:ext cx="11921924" cy="5497974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 Pathologie de plus en plus fréquente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 Pratique sexuelle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 Immunodépressions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 Prévention</a:t>
            </a:r>
          </a:p>
          <a:p>
            <a:pPr>
              <a:lnSpc>
                <a:spcPct val="150000"/>
              </a:lnSpc>
            </a:pPr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Vaccination</a:t>
            </a:r>
          </a:p>
          <a:p>
            <a:pPr>
              <a:lnSpc>
                <a:spcPct val="150000"/>
              </a:lnSpc>
            </a:pPr>
            <a:r>
              <a:rPr lang="fr-FR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Dépistage: IVA/IVL, Cytologie, Test viral HPV, Anuscopie</a:t>
            </a:r>
          </a:p>
        </p:txBody>
      </p:sp>
    </p:spTree>
    <p:extLst>
      <p:ext uri="{BB962C8B-B14F-4D97-AF65-F5344CB8AC3E}">
        <p14:creationId xmlns:p14="http://schemas.microsoft.com/office/powerpoint/2010/main" val="3242902840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810</TotalTime>
  <Words>1476</Words>
  <Application>Microsoft Macintosh PowerPoint</Application>
  <PresentationFormat>Grand écran</PresentationFormat>
  <Paragraphs>144</Paragraphs>
  <Slides>25</Slides>
  <Notes>3</Notes>
  <HiddenSlides>0</HiddenSlides>
  <MMClips>7</MMClips>
  <ScaleCrop>false</ScaleCrop>
  <HeadingPairs>
    <vt:vector size="6" baseType="variant">
      <vt:variant>
        <vt:lpstr>Polices utilisées</vt:lpstr>
      </vt:variant>
      <vt:variant>
        <vt:i4>5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25</vt:i4>
      </vt:variant>
    </vt:vector>
  </HeadingPairs>
  <TitlesOfParts>
    <vt:vector size="31" baseType="lpstr">
      <vt:lpstr>Arial</vt:lpstr>
      <vt:lpstr>Calibri</vt:lpstr>
      <vt:lpstr>Calibri Light</vt:lpstr>
      <vt:lpstr>Tahoma</vt:lpstr>
      <vt:lpstr>Times New Roman</vt:lpstr>
      <vt:lpstr>Thème Office</vt:lpstr>
      <vt:lpstr>Dépistage et prévention du cancer du canal anal</vt:lpstr>
      <vt:lpstr>Présentation PowerPoint</vt:lpstr>
      <vt:lpstr>Cancers associés aux VPH aux États-Unis (2001-2017) 45,000 cancers sont diagnostiqués/année (US) et auraient pu être prévenus</vt:lpstr>
      <vt:lpstr>Incidence et VIH</vt:lpstr>
      <vt:lpstr>Présentation PowerPoint</vt:lpstr>
      <vt:lpstr>Cancer anal: source de l’infection chez la femme</vt:lpstr>
      <vt:lpstr>Cancer du col et cancer anal: similarités</vt:lpstr>
      <vt:lpstr>Facteurs de risque du cancer de l'anus </vt:lpstr>
      <vt:lpstr>Prévalence de l'infection anale par VPH </vt:lpstr>
      <vt:lpstr>Dépistage</vt:lpstr>
      <vt:lpstr>Dépistage de AIN: qui cibler?</vt:lpstr>
      <vt:lpstr>Dépistage: méthodes</vt:lpstr>
      <vt:lpstr>Zone de remaniement anale</vt:lpstr>
      <vt:lpstr>Condylomes anaux</vt:lpstr>
      <vt:lpstr>Extensive Condyloma at SCJ</vt:lpstr>
      <vt:lpstr>LGAIN et HGAIN à la biopsieavec acide acétique (A) et lugol (B)</vt:lpstr>
      <vt:lpstr>HGAIN</vt:lpstr>
      <vt:lpstr>HGAIN (A) et suspicion d’invasion (B)</vt:lpstr>
      <vt:lpstr>Présentation PowerPoint</vt:lpstr>
      <vt:lpstr>Présentation PowerPoint</vt:lpstr>
      <vt:lpstr>Présentation PowerPoint</vt:lpstr>
      <vt:lpstr>Prévention </vt:lpstr>
      <vt:lpstr>Prévention </vt:lpstr>
      <vt:lpstr>Présentation PowerPoint</vt:lpstr>
      <vt:lpstr>Conclusion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Dépistage et prévention du cancer du canal anal</dc:title>
  <dc:creator>Omar GASSAMA</dc:creator>
  <cp:lastModifiedBy>Omar GASSAMA</cp:lastModifiedBy>
  <cp:revision>5</cp:revision>
  <dcterms:created xsi:type="dcterms:W3CDTF">2024-05-24T21:38:39Z</dcterms:created>
  <dcterms:modified xsi:type="dcterms:W3CDTF">2024-05-25T12:52:15Z</dcterms:modified>
</cp:coreProperties>
</file>