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81" y="364235"/>
            <a:ext cx="792003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71091"/>
            <a:ext cx="8072119" cy="4500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00415" y="6428920"/>
            <a:ext cx="23177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2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068" y="2772156"/>
            <a:ext cx="8085455" cy="14916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065" marR="5080" indent="635">
              <a:lnSpc>
                <a:spcPct val="100299"/>
              </a:lnSpc>
              <a:spcBef>
                <a:spcPts val="85"/>
              </a:spcBef>
            </a:pPr>
            <a:r>
              <a:rPr dirty="0" sz="3200" spc="-5" b="1">
                <a:solidFill>
                  <a:srgbClr val="0056ED"/>
                </a:solidFill>
                <a:latin typeface="Calibri"/>
                <a:cs typeface="Calibri"/>
              </a:rPr>
              <a:t>CO-INFECTIONS</a:t>
            </a:r>
            <a:r>
              <a:rPr dirty="0" sz="3200" b="1">
                <a:solidFill>
                  <a:srgbClr val="0056ED"/>
                </a:solidFill>
                <a:latin typeface="Calibri"/>
                <a:cs typeface="Calibri"/>
              </a:rPr>
              <a:t> </a:t>
            </a:r>
            <a:r>
              <a:rPr dirty="0" sz="3200" spc="-40" b="1">
                <a:solidFill>
                  <a:srgbClr val="0056ED"/>
                </a:solidFill>
                <a:latin typeface="Calibri"/>
                <a:cs typeface="Calibri"/>
              </a:rPr>
              <a:t>PAPILLOMAVIRUS</a:t>
            </a:r>
            <a:r>
              <a:rPr dirty="0" sz="3200" b="1">
                <a:solidFill>
                  <a:srgbClr val="0056ED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56ED"/>
                </a:solidFill>
                <a:latin typeface="Calibri"/>
                <a:cs typeface="Calibri"/>
              </a:rPr>
              <a:t>HUMAINS, </a:t>
            </a:r>
            <a:r>
              <a:rPr dirty="0" sz="3200" b="1">
                <a:solidFill>
                  <a:srgbClr val="0056ED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0056ED"/>
                </a:solidFill>
                <a:latin typeface="Calibri"/>
                <a:cs typeface="Calibri"/>
              </a:rPr>
              <a:t>BILHARZIOSE </a:t>
            </a:r>
            <a:r>
              <a:rPr dirty="0" sz="3200" b="1">
                <a:solidFill>
                  <a:srgbClr val="0056ED"/>
                </a:solidFill>
                <a:latin typeface="Calibri"/>
                <a:cs typeface="Calibri"/>
              </a:rPr>
              <a:t>ET </a:t>
            </a:r>
            <a:r>
              <a:rPr dirty="0" sz="3200" spc="-10" b="1">
                <a:solidFill>
                  <a:srgbClr val="0056ED"/>
                </a:solidFill>
                <a:latin typeface="Calibri"/>
                <a:cs typeface="Calibri"/>
              </a:rPr>
              <a:t>TUBERCULOSE</a:t>
            </a:r>
            <a:r>
              <a:rPr dirty="0" sz="3200" spc="-5" b="1">
                <a:solidFill>
                  <a:srgbClr val="0056ED"/>
                </a:solidFill>
                <a:latin typeface="Calibri"/>
                <a:cs typeface="Calibri"/>
              </a:rPr>
              <a:t> DU </a:t>
            </a:r>
            <a:r>
              <a:rPr dirty="0" sz="3200" spc="-10" b="1">
                <a:solidFill>
                  <a:srgbClr val="0056ED"/>
                </a:solidFill>
                <a:latin typeface="Calibri"/>
                <a:cs typeface="Calibri"/>
              </a:rPr>
              <a:t>COL </a:t>
            </a:r>
            <a:r>
              <a:rPr dirty="0" sz="3200" spc="-5" b="1">
                <a:solidFill>
                  <a:srgbClr val="0056ED"/>
                </a:solidFill>
                <a:latin typeface="Calibri"/>
                <a:cs typeface="Calibri"/>
              </a:rPr>
              <a:t>UTERIN: </a:t>
            </a:r>
            <a:r>
              <a:rPr dirty="0" sz="3200" spc="-710" b="1">
                <a:solidFill>
                  <a:srgbClr val="0056ED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56ED"/>
                </a:solidFill>
                <a:latin typeface="Calibri"/>
                <a:cs typeface="Calibri"/>
              </a:rPr>
              <a:t>EPIDEMIOLOGIE </a:t>
            </a:r>
            <a:r>
              <a:rPr dirty="0" sz="3200" b="1">
                <a:solidFill>
                  <a:srgbClr val="0056ED"/>
                </a:solidFill>
                <a:latin typeface="Calibri"/>
                <a:cs typeface="Calibri"/>
              </a:rPr>
              <a:t>ET </a:t>
            </a:r>
            <a:r>
              <a:rPr dirty="0" sz="3200" spc="-10" b="1">
                <a:solidFill>
                  <a:srgbClr val="0056ED"/>
                </a:solidFill>
                <a:latin typeface="Calibri"/>
                <a:cs typeface="Calibri"/>
              </a:rPr>
              <a:t>DIAGNOSTIC</a:t>
            </a:r>
            <a:r>
              <a:rPr dirty="0" sz="3200" spc="-5" b="1">
                <a:solidFill>
                  <a:srgbClr val="0056ED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0056ED"/>
                </a:solidFill>
                <a:latin typeface="Calibri"/>
                <a:cs typeface="Calibri"/>
              </a:rPr>
              <a:t>BIOLOGIQUE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9143" y="5477764"/>
            <a:ext cx="3634740" cy="90360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dirty="0" sz="1600" spc="-5">
                <a:latin typeface="Calibri"/>
                <a:cs typeface="Calibri"/>
              </a:rPr>
              <a:t>Pr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Doudou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SOW</a:t>
            </a:r>
            <a:endParaRPr sz="1600">
              <a:latin typeface="Calibri"/>
              <a:cs typeface="Calibri"/>
            </a:endParaRPr>
          </a:p>
          <a:p>
            <a:pPr algn="ctr" marL="12065" marR="5080">
              <a:lnSpc>
                <a:spcPct val="120000"/>
              </a:lnSpc>
            </a:pPr>
            <a:r>
              <a:rPr dirty="0" sz="1600">
                <a:latin typeface="Calibri"/>
                <a:cs typeface="Calibri"/>
              </a:rPr>
              <a:t>Service</a:t>
            </a:r>
            <a:r>
              <a:rPr dirty="0" sz="1600" spc="-5">
                <a:latin typeface="Calibri"/>
                <a:cs typeface="Calibri"/>
              </a:rPr>
              <a:t> de </a:t>
            </a:r>
            <a:r>
              <a:rPr dirty="0" sz="1600" spc="-10">
                <a:latin typeface="Calibri"/>
                <a:cs typeface="Calibri"/>
              </a:rPr>
              <a:t>Parasitologie,</a:t>
            </a:r>
            <a:r>
              <a:rPr dirty="0" sz="1600" spc="-5">
                <a:latin typeface="Calibri"/>
                <a:cs typeface="Calibri"/>
              </a:rPr>
              <a:t> UGB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 </a:t>
            </a:r>
            <a:r>
              <a:rPr dirty="0" sz="1600" spc="-10">
                <a:latin typeface="Calibri"/>
                <a:cs typeface="Calibri"/>
              </a:rPr>
              <a:t>Saint-Louis </a:t>
            </a:r>
            <a:r>
              <a:rPr dirty="0" sz="1600" spc="-35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Congrès </a:t>
            </a:r>
            <a:r>
              <a:rPr dirty="0" sz="1600" spc="-35">
                <a:latin typeface="Calibri"/>
                <a:cs typeface="Calibri"/>
              </a:rPr>
              <a:t>SSCPP,</a:t>
            </a:r>
            <a:r>
              <a:rPr dirty="0" sz="1600" spc="-5">
                <a:latin typeface="Calibri"/>
                <a:cs typeface="Calibri"/>
              </a:rPr>
              <a:t> 23-25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Mai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1171" y="309220"/>
            <a:ext cx="2355669" cy="136910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008" y="82336"/>
            <a:ext cx="1928399" cy="20256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6535" marR="5080" indent="-137795">
              <a:lnSpc>
                <a:spcPct val="100000"/>
              </a:lnSpc>
              <a:spcBef>
                <a:spcPts val="100"/>
              </a:spcBef>
            </a:pPr>
            <a:r>
              <a:rPr dirty="0"/>
              <a:t>Aspect en </a:t>
            </a:r>
            <a:r>
              <a:rPr dirty="0" spc="-10"/>
              <a:t>grains </a:t>
            </a:r>
            <a:r>
              <a:rPr dirty="0" spc="-5"/>
              <a:t>de </a:t>
            </a:r>
            <a:r>
              <a:rPr dirty="0"/>
              <a:t>sable G) sur la </a:t>
            </a:r>
            <a:r>
              <a:rPr dirty="0" spc="-10"/>
              <a:t>paroi </a:t>
            </a:r>
            <a:r>
              <a:rPr dirty="0" spc="-5"/>
              <a:t>vaginale et </a:t>
            </a:r>
            <a:r>
              <a:rPr dirty="0"/>
              <a:t>sur le </a:t>
            </a:r>
            <a:r>
              <a:rPr dirty="0" spc="-10"/>
              <a:t>col </a:t>
            </a:r>
            <a:r>
              <a:rPr dirty="0" spc="-5"/>
              <a:t>utérin. </a:t>
            </a:r>
            <a:r>
              <a:rPr dirty="0" spc="-30"/>
              <a:t>Taches </a:t>
            </a:r>
            <a:r>
              <a:rPr dirty="0" spc="-440"/>
              <a:t> </a:t>
            </a:r>
            <a:r>
              <a:rPr dirty="0" spc="-10"/>
              <a:t>jaunâtres</a:t>
            </a:r>
            <a:r>
              <a:rPr dirty="0"/>
              <a:t> </a:t>
            </a:r>
            <a:r>
              <a:rPr dirty="0" spc="-5"/>
              <a:t>homogènes</a:t>
            </a:r>
            <a:r>
              <a:rPr dirty="0"/>
              <a:t> </a:t>
            </a:r>
            <a:r>
              <a:rPr dirty="0" spc="-20"/>
              <a:t>d’aspect</a:t>
            </a:r>
            <a:r>
              <a:rPr dirty="0"/>
              <a:t> </a:t>
            </a:r>
            <a:r>
              <a:rPr dirty="0" spc="-10"/>
              <a:t>granuleux </a:t>
            </a:r>
            <a:r>
              <a:rPr dirty="0"/>
              <a:t>(H).</a:t>
            </a:r>
            <a:r>
              <a:rPr dirty="0" spc="-10"/>
              <a:t> </a:t>
            </a:r>
            <a:r>
              <a:rPr dirty="0" spc="-5"/>
              <a:t>Saignement</a:t>
            </a:r>
            <a:r>
              <a:rPr dirty="0"/>
              <a:t> au</a:t>
            </a:r>
            <a:r>
              <a:rPr dirty="0" spc="-5"/>
              <a:t> </a:t>
            </a:r>
            <a:r>
              <a:rPr dirty="0" spc="-10"/>
              <a:t>contact</a:t>
            </a:r>
            <a:r>
              <a:rPr dirty="0"/>
              <a:t> (C).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561" y="1600200"/>
            <a:ext cx="8034238" cy="45259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72745" marR="5080" indent="-36068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Papules</a:t>
            </a:r>
            <a:r>
              <a:rPr dirty="0" spc="-5"/>
              <a:t> </a:t>
            </a:r>
            <a:r>
              <a:rPr dirty="0" spc="-20"/>
              <a:t>d’aspect</a:t>
            </a:r>
            <a:r>
              <a:rPr dirty="0"/>
              <a:t> </a:t>
            </a:r>
            <a:r>
              <a:rPr dirty="0" spc="-10"/>
              <a:t>caoutchouteux </a:t>
            </a:r>
            <a:r>
              <a:rPr dirty="0"/>
              <a:t>(P)</a:t>
            </a:r>
            <a:r>
              <a:rPr dirty="0" spc="-5"/>
              <a:t> </a:t>
            </a:r>
            <a:r>
              <a:rPr dirty="0"/>
              <a:t>sur</a:t>
            </a:r>
            <a:r>
              <a:rPr dirty="0" spc="-5"/>
              <a:t> </a:t>
            </a:r>
            <a:r>
              <a:rPr dirty="0" spc="-15"/>
              <a:t>fond</a:t>
            </a:r>
            <a:r>
              <a:rPr dirty="0" spc="-5"/>
              <a:t> de taches</a:t>
            </a:r>
            <a:r>
              <a:rPr dirty="0" spc="10"/>
              <a:t> </a:t>
            </a:r>
            <a:r>
              <a:rPr dirty="0" spc="-10"/>
              <a:t>jaunâtres</a:t>
            </a:r>
            <a:r>
              <a:rPr dirty="0"/>
              <a:t> </a:t>
            </a:r>
            <a:r>
              <a:rPr dirty="0" spc="-5"/>
              <a:t>homogènes </a:t>
            </a:r>
            <a:r>
              <a:rPr dirty="0" spc="-440"/>
              <a:t> </a:t>
            </a:r>
            <a:r>
              <a:rPr dirty="0" spc="-20"/>
              <a:t>d’aspect</a:t>
            </a:r>
            <a:r>
              <a:rPr dirty="0"/>
              <a:t> </a:t>
            </a:r>
            <a:r>
              <a:rPr dirty="0" spc="-10"/>
              <a:t>granuleux </a:t>
            </a:r>
            <a:r>
              <a:rPr dirty="0" spc="-5"/>
              <a:t>(ligne</a:t>
            </a:r>
            <a:r>
              <a:rPr dirty="0" spc="10"/>
              <a:t> </a:t>
            </a:r>
            <a:r>
              <a:rPr dirty="0" spc="-5"/>
              <a:t>pointillée).</a:t>
            </a:r>
            <a:r>
              <a:rPr dirty="0" spc="-10"/>
              <a:t> </a:t>
            </a:r>
            <a:r>
              <a:rPr dirty="0" spc="-5"/>
              <a:t>Léger</a:t>
            </a:r>
            <a:r>
              <a:rPr dirty="0"/>
              <a:t> </a:t>
            </a:r>
            <a:r>
              <a:rPr dirty="0" spc="-5"/>
              <a:t>saignement</a:t>
            </a:r>
            <a:r>
              <a:rPr dirty="0"/>
              <a:t> </a:t>
            </a:r>
            <a:r>
              <a:rPr dirty="0" spc="-5"/>
              <a:t>de</a:t>
            </a:r>
            <a:r>
              <a:rPr dirty="0" spc="5"/>
              <a:t> </a:t>
            </a:r>
            <a:r>
              <a:rPr dirty="0" spc="-10"/>
              <a:t>contact</a:t>
            </a:r>
            <a:r>
              <a:rPr dirty="0"/>
              <a:t> </a:t>
            </a:r>
            <a:r>
              <a:rPr dirty="0" spc="-5"/>
              <a:t>(C).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723" y="1600200"/>
            <a:ext cx="8119505" cy="45259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043" y="982314"/>
            <a:ext cx="8201913" cy="51140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6890" y="155955"/>
            <a:ext cx="560832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solidFill>
                  <a:srgbClr val="0000FF"/>
                </a:solidFill>
              </a:rPr>
              <a:t>BGF:</a:t>
            </a:r>
            <a:r>
              <a:rPr dirty="0" sz="4000" spc="-25">
                <a:solidFill>
                  <a:srgbClr val="0000FF"/>
                </a:solidFill>
              </a:rPr>
              <a:t> </a:t>
            </a:r>
            <a:r>
              <a:rPr dirty="0" sz="4000" spc="-5">
                <a:solidFill>
                  <a:srgbClr val="0000FF"/>
                </a:solidFill>
              </a:rPr>
              <a:t>RISQUE</a:t>
            </a:r>
            <a:r>
              <a:rPr dirty="0" sz="4000" spc="-25">
                <a:solidFill>
                  <a:srgbClr val="0000FF"/>
                </a:solidFill>
              </a:rPr>
              <a:t> </a:t>
            </a:r>
            <a:r>
              <a:rPr dirty="0" sz="4000">
                <a:solidFill>
                  <a:srgbClr val="0000FF"/>
                </a:solidFill>
              </a:rPr>
              <a:t>DE</a:t>
            </a:r>
            <a:r>
              <a:rPr dirty="0" sz="4000" spc="-25">
                <a:solidFill>
                  <a:srgbClr val="0000FF"/>
                </a:solidFill>
              </a:rPr>
              <a:t> </a:t>
            </a:r>
            <a:r>
              <a:rPr dirty="0" sz="4000" spc="-15">
                <a:solidFill>
                  <a:srgbClr val="0000FF"/>
                </a:solidFill>
              </a:rPr>
              <a:t>DYSPLASIE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8425815" y="6428920"/>
            <a:ext cx="180975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1" y="6495876"/>
            <a:ext cx="2891155" cy="19621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100" spc="-30">
                <a:solidFill>
                  <a:srgbClr val="111111"/>
                </a:solidFill>
                <a:latin typeface="Calibri"/>
                <a:cs typeface="Calibri"/>
              </a:rPr>
              <a:t>Raﬀerty</a:t>
            </a:r>
            <a:r>
              <a:rPr dirty="0" sz="1100" spc="-4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111111"/>
                </a:solidFill>
                <a:latin typeface="Calibri"/>
                <a:cs typeface="Calibri"/>
              </a:rPr>
              <a:t>et</a:t>
            </a:r>
            <a:r>
              <a:rPr dirty="0" sz="1100" spc="-2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100" spc="-15">
                <a:solidFill>
                  <a:srgbClr val="111111"/>
                </a:solidFill>
                <a:latin typeface="Calibri"/>
                <a:cs typeface="Calibri"/>
              </a:rPr>
              <a:t>al.</a:t>
            </a:r>
            <a:r>
              <a:rPr dirty="0" sz="1100" spc="-25">
                <a:solidFill>
                  <a:srgbClr val="111111"/>
                </a:solidFill>
                <a:latin typeface="Calibri"/>
                <a:cs typeface="Calibri"/>
              </a:rPr>
              <a:t> BMC</a:t>
            </a:r>
            <a:r>
              <a:rPr dirty="0" sz="1100" spc="-3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111111"/>
                </a:solidFill>
                <a:latin typeface="Calibri"/>
                <a:cs typeface="Calibri"/>
              </a:rPr>
              <a:t>Infectious Diseases</a:t>
            </a:r>
            <a:r>
              <a:rPr dirty="0" sz="1100" spc="-3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111111"/>
                </a:solidFill>
                <a:latin typeface="Calibri"/>
                <a:cs typeface="Calibri"/>
              </a:rPr>
              <a:t>(2021)</a:t>
            </a:r>
            <a:r>
              <a:rPr dirty="0" sz="1100" spc="-3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111111"/>
                </a:solidFill>
                <a:latin typeface="Calibri"/>
                <a:cs typeface="Calibri"/>
              </a:rPr>
              <a:t>21:691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1152444"/>
            <a:ext cx="4649873" cy="19624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46443"/>
            <a:ext cx="4667406" cy="10467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5031" y="1219529"/>
            <a:ext cx="3613228" cy="20922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3580" y="3795965"/>
            <a:ext cx="3514057" cy="226461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66850" y="140715"/>
            <a:ext cx="621157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>
                <a:solidFill>
                  <a:srgbClr val="0000FF"/>
                </a:solidFill>
              </a:rPr>
              <a:t>BGF</a:t>
            </a:r>
            <a:r>
              <a:rPr dirty="0" sz="4000" spc="-15">
                <a:solidFill>
                  <a:srgbClr val="0000FF"/>
                </a:solidFill>
              </a:rPr>
              <a:t> </a:t>
            </a:r>
            <a:r>
              <a:rPr dirty="0" sz="4000" spc="-5">
                <a:solidFill>
                  <a:srgbClr val="0000FF"/>
                </a:solidFill>
              </a:rPr>
              <a:t>ET</a:t>
            </a:r>
            <a:r>
              <a:rPr dirty="0" sz="4000" spc="-15">
                <a:solidFill>
                  <a:srgbClr val="0000FF"/>
                </a:solidFill>
              </a:rPr>
              <a:t> </a:t>
            </a:r>
            <a:r>
              <a:rPr dirty="0" sz="4000" spc="-10">
                <a:solidFill>
                  <a:srgbClr val="0000FF"/>
                </a:solidFill>
              </a:rPr>
              <a:t>NEOPLASIE</a:t>
            </a:r>
            <a:r>
              <a:rPr dirty="0" sz="4000" spc="-20">
                <a:solidFill>
                  <a:srgbClr val="0000FF"/>
                </a:solidFill>
              </a:rPr>
              <a:t> </a:t>
            </a:r>
            <a:r>
              <a:rPr dirty="0" sz="4000" spc="-10">
                <a:solidFill>
                  <a:srgbClr val="0000FF"/>
                </a:solidFill>
              </a:rPr>
              <a:t>CERVICALE</a:t>
            </a:r>
            <a:endParaRPr sz="4000"/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9611" y="128523"/>
            <a:ext cx="518477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5">
                <a:solidFill>
                  <a:srgbClr val="0000FF"/>
                </a:solidFill>
              </a:rPr>
              <a:t>Co-infections</a:t>
            </a:r>
            <a:r>
              <a:rPr dirty="0" sz="4000" spc="-35">
                <a:solidFill>
                  <a:srgbClr val="0000FF"/>
                </a:solidFill>
              </a:rPr>
              <a:t> </a:t>
            </a:r>
            <a:r>
              <a:rPr dirty="0" sz="4000" spc="-5">
                <a:solidFill>
                  <a:srgbClr val="0000FF"/>
                </a:solidFill>
              </a:rPr>
              <a:t>BGF</a:t>
            </a:r>
            <a:r>
              <a:rPr dirty="0" sz="4000" spc="-30">
                <a:solidFill>
                  <a:srgbClr val="0000FF"/>
                </a:solidFill>
              </a:rPr>
              <a:t> </a:t>
            </a:r>
            <a:r>
              <a:rPr dirty="0" sz="4000" spc="-10">
                <a:solidFill>
                  <a:srgbClr val="0000FF"/>
                </a:solidFill>
              </a:rPr>
              <a:t>et</a:t>
            </a:r>
            <a:r>
              <a:rPr dirty="0" sz="4000" spc="-35">
                <a:solidFill>
                  <a:srgbClr val="0000FF"/>
                </a:solidFill>
              </a:rPr>
              <a:t> </a:t>
            </a:r>
            <a:r>
              <a:rPr dirty="0" sz="4000" spc="-10">
                <a:solidFill>
                  <a:srgbClr val="0000FF"/>
                </a:solidFill>
              </a:rPr>
              <a:t>HPV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885" y="1285117"/>
            <a:ext cx="6744958" cy="14548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9368" y="3227581"/>
            <a:ext cx="6659692" cy="349389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237" y="2692908"/>
            <a:ext cx="331216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5">
                <a:solidFill>
                  <a:srgbClr val="0000FF"/>
                </a:solidFill>
              </a:rPr>
              <a:t>TUBERCULOSE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650" y="321563"/>
            <a:ext cx="43313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5">
                <a:solidFill>
                  <a:srgbClr val="0000FF"/>
                </a:solidFill>
              </a:rPr>
              <a:t>Tuberculose</a:t>
            </a:r>
            <a:r>
              <a:rPr dirty="0" sz="4400" spc="-25">
                <a:solidFill>
                  <a:srgbClr val="0000FF"/>
                </a:solidFill>
              </a:rPr>
              <a:t> </a:t>
            </a:r>
            <a:r>
              <a:rPr dirty="0" sz="4400">
                <a:solidFill>
                  <a:srgbClr val="0000FF"/>
                </a:solidFill>
              </a:rPr>
              <a:t>du</a:t>
            </a:r>
            <a:r>
              <a:rPr dirty="0" sz="4400" spc="-20">
                <a:solidFill>
                  <a:srgbClr val="0000FF"/>
                </a:solidFill>
              </a:rPr>
              <a:t> </a:t>
            </a:r>
            <a:r>
              <a:rPr dirty="0" sz="4400">
                <a:solidFill>
                  <a:srgbClr val="0000FF"/>
                </a:solidFill>
              </a:rPr>
              <a:t>Col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8835"/>
            <a:ext cx="7693025" cy="42411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42595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000" spc="-25">
                <a:latin typeface="Calibri"/>
                <a:cs typeface="Calibri"/>
              </a:rPr>
              <a:t>Tuberculose </a:t>
            </a:r>
            <a:r>
              <a:rPr dirty="0" sz="3000" spc="-10">
                <a:latin typeface="Calibri"/>
                <a:cs typeface="Calibri"/>
              </a:rPr>
              <a:t>pulmonaire: </a:t>
            </a:r>
            <a:r>
              <a:rPr dirty="0" sz="3000">
                <a:latin typeface="Calibri"/>
                <a:cs typeface="Calibri"/>
              </a:rPr>
              <a:t>5 à 13 % </a:t>
            </a:r>
            <a:r>
              <a:rPr dirty="0" sz="3000" spc="-5">
                <a:latin typeface="Calibri"/>
                <a:cs typeface="Calibri"/>
              </a:rPr>
              <a:t>des </a:t>
            </a:r>
            <a:r>
              <a:rPr dirty="0" sz="3000" spc="-10">
                <a:latin typeface="Calibri"/>
                <a:cs typeface="Calibri"/>
              </a:rPr>
              <a:t>cas </a:t>
            </a:r>
            <a:r>
              <a:rPr dirty="0" sz="3000" spc="-5">
                <a:latin typeface="Calibri"/>
                <a:cs typeface="Calibri"/>
              </a:rPr>
              <a:t>de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développent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une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infection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génitale.</a:t>
            </a:r>
            <a:endParaRPr sz="3000">
              <a:latin typeface="Calibri"/>
              <a:cs typeface="Calibri"/>
            </a:endParaRPr>
          </a:p>
          <a:p>
            <a:pPr lvl="1" marL="755650" marR="283210" indent="-285750">
              <a:lnSpc>
                <a:spcPts val="3100"/>
              </a:lnSpc>
              <a:spcBef>
                <a:spcPts val="805"/>
              </a:spcBef>
              <a:buFont typeface="Arial MT"/>
              <a:buChar char="–"/>
              <a:tabLst>
                <a:tab pos="755650" algn="l"/>
              </a:tabLst>
            </a:pPr>
            <a:r>
              <a:rPr dirty="0" sz="2600" spc="-35">
                <a:latin typeface="Calibri"/>
                <a:cs typeface="Calibri"/>
              </a:rPr>
              <a:t>Trompes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de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Fallope</a:t>
            </a:r>
            <a:r>
              <a:rPr dirty="0" sz="2600" spc="-10">
                <a:latin typeface="Calibri"/>
                <a:cs typeface="Calibri"/>
              </a:rPr>
              <a:t> sont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le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plus </a:t>
            </a:r>
            <a:r>
              <a:rPr dirty="0" sz="2600" spc="-15">
                <a:latin typeface="Calibri"/>
                <a:cs typeface="Calibri"/>
              </a:rPr>
              <a:t>souvent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touchées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(90%),</a:t>
            </a:r>
            <a:endParaRPr sz="26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475"/>
              </a:spcBef>
              <a:buFont typeface="Arial MT"/>
              <a:buChar char="–"/>
              <a:tabLst>
                <a:tab pos="755650" algn="l"/>
              </a:tabLst>
            </a:pPr>
            <a:r>
              <a:rPr dirty="0" sz="2600" spc="-5">
                <a:latin typeface="Calibri"/>
                <a:cs typeface="Calibri"/>
              </a:rPr>
              <a:t>suivies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par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l'endomètre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(50%)</a:t>
            </a:r>
            <a:endParaRPr sz="26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695"/>
              </a:spcBef>
              <a:buFont typeface="Arial MT"/>
              <a:buChar char="–"/>
              <a:tabLst>
                <a:tab pos="755650" algn="l"/>
              </a:tabLst>
            </a:pPr>
            <a:r>
              <a:rPr dirty="0" sz="2600" spc="-10">
                <a:latin typeface="Calibri"/>
                <a:cs typeface="Calibri"/>
              </a:rPr>
              <a:t>et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les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ovaires </a:t>
            </a:r>
            <a:r>
              <a:rPr dirty="0" sz="2600" spc="-5">
                <a:latin typeface="Calibri"/>
                <a:cs typeface="Calibri"/>
              </a:rPr>
              <a:t>(10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à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30%).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 MT"/>
              <a:buChar char="–"/>
            </a:pPr>
            <a:endParaRPr sz="355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000">
                <a:latin typeface="Calibri"/>
                <a:cs typeface="Calibri"/>
              </a:rPr>
              <a:t>Le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col de</a:t>
            </a:r>
            <a:r>
              <a:rPr dirty="0" sz="3000" spc="-20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l'utérus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est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rarement</a:t>
            </a:r>
            <a:r>
              <a:rPr dirty="0" sz="3000" spc="-10">
                <a:latin typeface="Calibri"/>
                <a:cs typeface="Calibri"/>
              </a:rPr>
              <a:t> </a:t>
            </a:r>
            <a:r>
              <a:rPr dirty="0" sz="3000" spc="-30">
                <a:latin typeface="Calibri"/>
                <a:cs typeface="Calibri"/>
              </a:rPr>
              <a:t>atteint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et </a:t>
            </a:r>
            <a:r>
              <a:rPr dirty="0" sz="3000" spc="-5">
                <a:latin typeface="Calibri"/>
                <a:cs typeface="Calibri"/>
              </a:rPr>
              <a:t> </a:t>
            </a:r>
            <a:r>
              <a:rPr dirty="0" sz="3000" spc="-20">
                <a:latin typeface="Calibri"/>
                <a:cs typeface="Calibri"/>
              </a:rPr>
              <a:t>représente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>
                <a:latin typeface="Calibri"/>
                <a:cs typeface="Calibri"/>
              </a:rPr>
              <a:t>5 % </a:t>
            </a:r>
            <a:r>
              <a:rPr dirty="0" sz="3000" spc="-5">
                <a:latin typeface="Calibri"/>
                <a:cs typeface="Calibri"/>
              </a:rPr>
              <a:t>des </a:t>
            </a:r>
            <a:r>
              <a:rPr dirty="0" sz="3000" spc="-15">
                <a:latin typeface="Calibri"/>
                <a:cs typeface="Calibri"/>
              </a:rPr>
              <a:t>cas</a:t>
            </a:r>
            <a:r>
              <a:rPr dirty="0" sz="3000" spc="-5">
                <a:latin typeface="Calibri"/>
                <a:cs typeface="Calibri"/>
              </a:rPr>
              <a:t> de</a:t>
            </a:r>
            <a:r>
              <a:rPr dirty="0" sz="3000" spc="-1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tuberculose </a:t>
            </a:r>
            <a:r>
              <a:rPr dirty="0" sz="3000" spc="-15">
                <a:latin typeface="Calibri"/>
                <a:cs typeface="Calibri"/>
              </a:rPr>
              <a:t>génitale.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6650" y="120395"/>
            <a:ext cx="43313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5">
                <a:solidFill>
                  <a:srgbClr val="0000FF"/>
                </a:solidFill>
              </a:rPr>
              <a:t>Tuberculose</a:t>
            </a:r>
            <a:r>
              <a:rPr dirty="0" sz="4400" spc="-25">
                <a:solidFill>
                  <a:srgbClr val="0000FF"/>
                </a:solidFill>
              </a:rPr>
              <a:t> </a:t>
            </a:r>
            <a:r>
              <a:rPr dirty="0" sz="4400">
                <a:solidFill>
                  <a:srgbClr val="0000FF"/>
                </a:solidFill>
              </a:rPr>
              <a:t>du</a:t>
            </a:r>
            <a:r>
              <a:rPr dirty="0" sz="4400" spc="-20">
                <a:solidFill>
                  <a:srgbClr val="0000FF"/>
                </a:solidFill>
              </a:rPr>
              <a:t> </a:t>
            </a:r>
            <a:r>
              <a:rPr dirty="0" sz="4400">
                <a:solidFill>
                  <a:srgbClr val="0000FF"/>
                </a:solidFill>
              </a:rPr>
              <a:t>Col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425815" y="6421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5955283"/>
            <a:ext cx="7724140" cy="845819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5">
                <a:latin typeface="Calibri"/>
                <a:cs typeface="Calibri"/>
              </a:rPr>
              <a:t>Multiples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nodules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caséeux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jaunâtres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l'ensemble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l'utérus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croissance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végétative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position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heures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l'utérus.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dirty="0" sz="1800" spc="-30">
                <a:latin typeface="Calibri"/>
                <a:cs typeface="Calibri"/>
              </a:rPr>
              <a:t>Yang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5209" y="2505592"/>
            <a:ext cx="4446606" cy="341890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9869" y="1264339"/>
            <a:ext cx="6676462" cy="11109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389" y="2384043"/>
            <a:ext cx="5445760" cy="1244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445260" marR="5080" indent="-1433195">
              <a:lnSpc>
                <a:spcPct val="100000"/>
              </a:lnSpc>
              <a:spcBef>
                <a:spcPts val="100"/>
              </a:spcBef>
            </a:pPr>
            <a:r>
              <a:rPr dirty="0" sz="4000" spc="-10" b="1">
                <a:solidFill>
                  <a:srgbClr val="0000FF"/>
                </a:solidFill>
                <a:latin typeface="Calibri"/>
                <a:cs typeface="Calibri"/>
              </a:rPr>
              <a:t>Diagnostic </a:t>
            </a:r>
            <a:r>
              <a:rPr dirty="0" sz="4000" spc="-5" b="1">
                <a:solidFill>
                  <a:srgbClr val="0000FF"/>
                </a:solidFill>
                <a:latin typeface="Calibri"/>
                <a:cs typeface="Calibri"/>
              </a:rPr>
              <a:t>au </a:t>
            </a:r>
            <a:r>
              <a:rPr dirty="0" sz="4000" spc="-20" b="1">
                <a:solidFill>
                  <a:srgbClr val="0000FF"/>
                </a:solidFill>
                <a:latin typeface="Calibri"/>
                <a:cs typeface="Calibri"/>
              </a:rPr>
              <a:t>laboratoire: </a:t>
            </a:r>
            <a:r>
              <a:rPr dirty="0" sz="4000" spc="-894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4000" spc="-25" b="1">
                <a:solidFill>
                  <a:srgbClr val="0000FF"/>
                </a:solidFill>
                <a:latin typeface="Calibri"/>
                <a:cs typeface="Calibri"/>
              </a:rPr>
              <a:t>BGF-HPV-TB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130" y="236219"/>
            <a:ext cx="729869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0000FF"/>
                </a:solidFill>
              </a:rPr>
              <a:t>TUBERCULOSE:</a:t>
            </a:r>
            <a:r>
              <a:rPr dirty="0" sz="3200" spc="-20">
                <a:solidFill>
                  <a:srgbClr val="0000FF"/>
                </a:solidFill>
              </a:rPr>
              <a:t> </a:t>
            </a:r>
            <a:r>
              <a:rPr dirty="0" sz="3200" spc="-10">
                <a:solidFill>
                  <a:srgbClr val="0000FF"/>
                </a:solidFill>
              </a:rPr>
              <a:t>DIAGNOSTIC</a:t>
            </a:r>
            <a:r>
              <a:rPr dirty="0" sz="3200" spc="-15">
                <a:solidFill>
                  <a:srgbClr val="0000FF"/>
                </a:solidFill>
              </a:rPr>
              <a:t> </a:t>
            </a:r>
            <a:r>
              <a:rPr dirty="0" sz="3200" spc="-20">
                <a:solidFill>
                  <a:srgbClr val="0000FF"/>
                </a:solidFill>
              </a:rPr>
              <a:t>HISTOLOGIQUE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277" y="3731912"/>
            <a:ext cx="3763495" cy="28514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52058" y="5693155"/>
            <a:ext cx="4278630" cy="833119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97200"/>
              </a:lnSpc>
              <a:spcBef>
                <a:spcPts val="160"/>
              </a:spcBef>
            </a:pPr>
            <a:r>
              <a:rPr dirty="0" sz="1800" spc="-5">
                <a:latin typeface="Tahoma"/>
                <a:cs typeface="Tahoma"/>
              </a:rPr>
              <a:t>Figure</a:t>
            </a:r>
            <a:r>
              <a:rPr dirty="0" sz="1800">
                <a:latin typeface="Tahoma"/>
                <a:cs typeface="Tahoma"/>
              </a:rPr>
              <a:t> : </a:t>
            </a:r>
            <a:r>
              <a:rPr dirty="0" sz="1800" spc="-5">
                <a:latin typeface="Tahoma"/>
                <a:cs typeface="Tahoma"/>
              </a:rPr>
              <a:t>Muqueuse endocervicale</a:t>
            </a:r>
            <a:r>
              <a:rPr dirty="0" sz="1800">
                <a:latin typeface="Tahoma"/>
                <a:cs typeface="Tahoma"/>
              </a:rPr>
              <a:t> siège 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d'un</a:t>
            </a:r>
            <a:r>
              <a:rPr dirty="0" sz="1800" spc="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infiltrat</a:t>
            </a:r>
            <a:r>
              <a:rPr dirty="0" sz="1800" spc="10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inflammatoire</a:t>
            </a:r>
            <a:r>
              <a:rPr dirty="0" sz="1800" spc="1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granulomateux </a:t>
            </a:r>
            <a:r>
              <a:rPr dirty="0" sz="1800" spc="-545">
                <a:latin typeface="Tahoma"/>
                <a:cs typeface="Tahoma"/>
              </a:rPr>
              <a:t> </a:t>
            </a:r>
            <a:r>
              <a:rPr dirty="0" sz="1800" spc="-5">
                <a:latin typeface="Tahoma"/>
                <a:cs typeface="Tahoma"/>
              </a:rPr>
              <a:t>épithélio-giganto-cellulaire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277" y="1202354"/>
            <a:ext cx="8746638" cy="22729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650" y="394715"/>
            <a:ext cx="71227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5">
                <a:solidFill>
                  <a:srgbClr val="0000FF"/>
                </a:solidFill>
              </a:rPr>
              <a:t>Stratégie</a:t>
            </a:r>
            <a:r>
              <a:rPr dirty="0" sz="4400" spc="-15">
                <a:solidFill>
                  <a:srgbClr val="0000FF"/>
                </a:solidFill>
              </a:rPr>
              <a:t> </a:t>
            </a:r>
            <a:r>
              <a:rPr dirty="0" sz="4400" spc="-5">
                <a:solidFill>
                  <a:srgbClr val="0000FF"/>
                </a:solidFill>
              </a:rPr>
              <a:t>de</a:t>
            </a:r>
            <a:r>
              <a:rPr dirty="0" sz="4400" spc="-10">
                <a:solidFill>
                  <a:srgbClr val="0000FF"/>
                </a:solidFill>
              </a:rPr>
              <a:t> </a:t>
            </a:r>
            <a:r>
              <a:rPr dirty="0" sz="4400" spc="-45">
                <a:solidFill>
                  <a:srgbClr val="0000FF"/>
                </a:solidFill>
              </a:rPr>
              <a:t>lutte</a:t>
            </a:r>
            <a:r>
              <a:rPr dirty="0" sz="4400" spc="-5">
                <a:solidFill>
                  <a:srgbClr val="0000FF"/>
                </a:solidFill>
              </a:rPr>
              <a:t> </a:t>
            </a:r>
            <a:r>
              <a:rPr dirty="0" sz="4400" spc="-25">
                <a:solidFill>
                  <a:srgbClr val="0000FF"/>
                </a:solidFill>
              </a:rPr>
              <a:t>contre</a:t>
            </a:r>
            <a:r>
              <a:rPr dirty="0" sz="4400" spc="-10">
                <a:solidFill>
                  <a:srgbClr val="0000FF"/>
                </a:solidFill>
              </a:rPr>
              <a:t> </a:t>
            </a:r>
            <a:r>
              <a:rPr dirty="0" sz="4400">
                <a:solidFill>
                  <a:srgbClr val="0000FF"/>
                </a:solidFill>
              </a:rPr>
              <a:t>le</a:t>
            </a:r>
            <a:r>
              <a:rPr dirty="0" sz="4400" spc="-15">
                <a:solidFill>
                  <a:srgbClr val="0000FF"/>
                </a:solidFill>
              </a:rPr>
              <a:t> </a:t>
            </a:r>
            <a:r>
              <a:rPr dirty="0" sz="4400" spc="-10">
                <a:solidFill>
                  <a:srgbClr val="0000FF"/>
                </a:solidFill>
              </a:rPr>
              <a:t>HPV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814" y="1472984"/>
            <a:ext cx="4158106" cy="277996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7516" y="2511729"/>
            <a:ext cx="3901904" cy="30541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12740" y="5744971"/>
            <a:ext cx="30835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HPV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vaccines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and </a:t>
            </a:r>
            <a:r>
              <a:rPr dirty="0" sz="1200" spc="-10">
                <a:latin typeface="Calibri"/>
                <a:cs typeface="Calibri"/>
              </a:rPr>
              <a:t>drug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5">
                <a:latin typeface="Calibri"/>
                <a:cs typeface="Calibri"/>
              </a:rPr>
              <a:t>targets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-5">
                <a:latin typeface="Calibri"/>
                <a:cs typeface="Calibri"/>
              </a:rPr>
              <a:t> types</a:t>
            </a:r>
            <a:r>
              <a:rPr dirty="0" sz="1200">
                <a:latin typeface="Calibri"/>
                <a:cs typeface="Calibri"/>
              </a:rPr>
              <a:t> of </a:t>
            </a:r>
            <a:r>
              <a:rPr dirty="0" sz="1200" spc="-20">
                <a:latin typeface="Calibri"/>
                <a:cs typeface="Calibri"/>
              </a:rPr>
              <a:t>cancer.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535940" y="6268211"/>
            <a:ext cx="25819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solidFill>
                  <a:srgbClr val="2196D1"/>
                </a:solidFill>
                <a:latin typeface="Calibri"/>
                <a:cs typeface="Calibri"/>
              </a:rPr>
              <a:t>Oyouni A.A.A. Journal </a:t>
            </a:r>
            <a:r>
              <a:rPr dirty="0" sz="800">
                <a:solidFill>
                  <a:srgbClr val="2196D1"/>
                </a:solidFill>
                <a:latin typeface="Calibri"/>
                <a:cs typeface="Calibri"/>
              </a:rPr>
              <a:t>of </a:t>
            </a:r>
            <a:r>
              <a:rPr dirty="0" sz="800" spc="-5">
                <a:solidFill>
                  <a:srgbClr val="2196D1"/>
                </a:solidFill>
                <a:latin typeface="Calibri"/>
                <a:cs typeface="Calibri"/>
              </a:rPr>
              <a:t>Infection </a:t>
            </a:r>
            <a:r>
              <a:rPr dirty="0" sz="800">
                <a:solidFill>
                  <a:srgbClr val="2196D1"/>
                </a:solidFill>
                <a:latin typeface="Calibri"/>
                <a:cs typeface="Calibri"/>
              </a:rPr>
              <a:t>and </a:t>
            </a:r>
            <a:r>
              <a:rPr dirty="0" sz="800" spc="-5">
                <a:solidFill>
                  <a:srgbClr val="2196D1"/>
                </a:solidFill>
                <a:latin typeface="Calibri"/>
                <a:cs typeface="Calibri"/>
              </a:rPr>
              <a:t>Public Health</a:t>
            </a:r>
            <a:r>
              <a:rPr dirty="0" sz="800">
                <a:solidFill>
                  <a:srgbClr val="2196D1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2196D1"/>
                </a:solidFill>
                <a:latin typeface="Calibri"/>
                <a:cs typeface="Calibri"/>
              </a:rPr>
              <a:t>16</a:t>
            </a:r>
            <a:r>
              <a:rPr dirty="0" sz="800" spc="-10">
                <a:solidFill>
                  <a:srgbClr val="2196D1"/>
                </a:solidFill>
                <a:latin typeface="Calibri"/>
                <a:cs typeface="Calibri"/>
              </a:rPr>
              <a:t> (2023)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503" y="1380235"/>
            <a:ext cx="4996815" cy="1040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BILHARZIOSE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GENITALE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FEMININE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000">
              <a:latin typeface="Calibri"/>
              <a:cs typeface="Calibri"/>
            </a:endParaRPr>
          </a:p>
          <a:p>
            <a:pPr marL="1979295">
              <a:lnSpc>
                <a:spcPct val="100000"/>
              </a:lnSpc>
            </a:pPr>
            <a:r>
              <a:rPr dirty="0" sz="1750" spc="30" b="1">
                <a:latin typeface="Comic Sans MS"/>
                <a:cs typeface="Comic Sans MS"/>
              </a:rPr>
              <a:t>G</a:t>
            </a:r>
            <a:r>
              <a:rPr dirty="0" sz="1750" spc="15" b="1">
                <a:latin typeface="Comic Sans MS"/>
                <a:cs typeface="Comic Sans MS"/>
              </a:rPr>
              <a:t>r</a:t>
            </a:r>
            <a:r>
              <a:rPr dirty="0" sz="1750" spc="-55" b="1">
                <a:latin typeface="Comic Sans MS"/>
                <a:cs typeface="Comic Sans MS"/>
              </a:rPr>
              <a:t>a</a:t>
            </a:r>
            <a:r>
              <a:rPr dirty="0" sz="1750" spc="15" b="1">
                <a:latin typeface="Comic Sans MS"/>
                <a:cs typeface="Comic Sans MS"/>
              </a:rPr>
              <a:t>n</a:t>
            </a:r>
            <a:r>
              <a:rPr dirty="0" sz="1750" spc="25" b="1">
                <a:latin typeface="Comic Sans MS"/>
                <a:cs typeface="Comic Sans MS"/>
              </a:rPr>
              <a:t>u</a:t>
            </a:r>
            <a:r>
              <a:rPr dirty="0" sz="1750" b="1">
                <a:latin typeface="Comic Sans MS"/>
                <a:cs typeface="Comic Sans MS"/>
              </a:rPr>
              <a:t>l</a:t>
            </a:r>
            <a:r>
              <a:rPr dirty="0" sz="1750" spc="25" b="1">
                <a:latin typeface="Comic Sans MS"/>
                <a:cs typeface="Comic Sans MS"/>
              </a:rPr>
              <a:t>o</a:t>
            </a:r>
            <a:r>
              <a:rPr dirty="0" sz="1750" spc="20" b="1">
                <a:latin typeface="Comic Sans MS"/>
                <a:cs typeface="Comic Sans MS"/>
              </a:rPr>
              <a:t>me</a:t>
            </a:r>
            <a:r>
              <a:rPr dirty="0" sz="1750" spc="-220" b="1">
                <a:latin typeface="Comic Sans MS"/>
                <a:cs typeface="Comic Sans MS"/>
              </a:rPr>
              <a:t> </a:t>
            </a:r>
            <a:r>
              <a:rPr dirty="0" sz="1750" spc="30" b="1">
                <a:latin typeface="Comic Sans MS"/>
                <a:cs typeface="Comic Sans MS"/>
              </a:rPr>
              <a:t>b</a:t>
            </a:r>
            <a:r>
              <a:rPr dirty="0" sz="1750" spc="10" b="1">
                <a:latin typeface="Comic Sans MS"/>
                <a:cs typeface="Comic Sans MS"/>
              </a:rPr>
              <a:t>ilh</a:t>
            </a:r>
            <a:r>
              <a:rPr dirty="0" sz="1750" spc="-55" b="1">
                <a:latin typeface="Comic Sans MS"/>
                <a:cs typeface="Comic Sans MS"/>
              </a:rPr>
              <a:t>a</a:t>
            </a:r>
            <a:r>
              <a:rPr dirty="0" sz="1750" spc="15" b="1">
                <a:latin typeface="Comic Sans MS"/>
                <a:cs typeface="Comic Sans MS"/>
              </a:rPr>
              <a:t>r</a:t>
            </a:r>
            <a:r>
              <a:rPr dirty="0" sz="1750" spc="30" b="1">
                <a:latin typeface="Comic Sans MS"/>
                <a:cs typeface="Comic Sans MS"/>
              </a:rPr>
              <a:t>z</a:t>
            </a:r>
            <a:r>
              <a:rPr dirty="0" sz="1750" spc="5" b="1">
                <a:latin typeface="Comic Sans MS"/>
                <a:cs typeface="Comic Sans MS"/>
              </a:rPr>
              <a:t>i</a:t>
            </a:r>
            <a:r>
              <a:rPr dirty="0" sz="1750" spc="5" b="1">
                <a:latin typeface="Comic Sans MS"/>
                <a:cs typeface="Comic Sans MS"/>
              </a:rPr>
              <a:t>e</a:t>
            </a:r>
            <a:r>
              <a:rPr dirty="0" sz="1750" spc="25" b="1">
                <a:latin typeface="Comic Sans MS"/>
                <a:cs typeface="Comic Sans MS"/>
              </a:rPr>
              <a:t>n</a:t>
            </a:r>
            <a:r>
              <a:rPr dirty="0" sz="1750" spc="-229" b="1">
                <a:latin typeface="Comic Sans MS"/>
                <a:cs typeface="Comic Sans MS"/>
              </a:rPr>
              <a:t> </a:t>
            </a:r>
            <a:r>
              <a:rPr dirty="0" sz="1750" spc="5" b="1">
                <a:latin typeface="Comic Sans MS"/>
                <a:cs typeface="Comic Sans MS"/>
              </a:rPr>
              <a:t>v</a:t>
            </a:r>
            <a:r>
              <a:rPr dirty="0" sz="1750" spc="15" b="1">
                <a:latin typeface="Comic Sans MS"/>
                <a:cs typeface="Comic Sans MS"/>
              </a:rPr>
              <a:t>é</a:t>
            </a:r>
            <a:r>
              <a:rPr dirty="0" sz="1750" spc="10" b="1">
                <a:latin typeface="Comic Sans MS"/>
                <a:cs typeface="Comic Sans MS"/>
              </a:rPr>
              <a:t>si</a:t>
            </a:r>
            <a:r>
              <a:rPr dirty="0" sz="1750" spc="-15" b="1">
                <a:latin typeface="Comic Sans MS"/>
                <a:cs typeface="Comic Sans MS"/>
              </a:rPr>
              <a:t>ca</a:t>
            </a:r>
            <a:r>
              <a:rPr dirty="0" sz="1750" spc="10" b="1">
                <a:latin typeface="Comic Sans MS"/>
                <a:cs typeface="Comic Sans MS"/>
              </a:rPr>
              <a:t>l</a:t>
            </a:r>
            <a:endParaRPr sz="1750">
              <a:latin typeface="Comic Sans MS"/>
              <a:cs typeface="Comic Sans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056" y="2555869"/>
            <a:ext cx="6969706" cy="371353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53258" y="315468"/>
            <a:ext cx="55733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00FF"/>
                </a:solidFill>
              </a:rPr>
              <a:t>BGF:</a:t>
            </a:r>
            <a:r>
              <a:rPr dirty="0" sz="3200" spc="-25">
                <a:solidFill>
                  <a:srgbClr val="0000FF"/>
                </a:solidFill>
              </a:rPr>
              <a:t> </a:t>
            </a:r>
            <a:r>
              <a:rPr dirty="0" sz="3200" spc="-10">
                <a:solidFill>
                  <a:srgbClr val="0000FF"/>
                </a:solidFill>
              </a:rPr>
              <a:t>DIAGNOSTIC</a:t>
            </a:r>
            <a:r>
              <a:rPr dirty="0" sz="3200" spc="-25">
                <a:solidFill>
                  <a:srgbClr val="0000FF"/>
                </a:solidFill>
              </a:rPr>
              <a:t> </a:t>
            </a:r>
            <a:r>
              <a:rPr dirty="0" sz="3200" spc="-20">
                <a:solidFill>
                  <a:srgbClr val="0000FF"/>
                </a:solidFill>
              </a:rPr>
              <a:t>HISTOLOGIQUE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331" y="98043"/>
            <a:ext cx="485965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DIAGNOSTIC</a:t>
            </a:r>
            <a:r>
              <a:rPr dirty="0" sz="2800" spc="-1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MOLECULAIRE:</a:t>
            </a:r>
            <a:r>
              <a:rPr dirty="0" sz="2800" spc="-2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FF"/>
                </a:solidFill>
                <a:latin typeface="Calibri"/>
                <a:cs typeface="Calibri"/>
              </a:rPr>
              <a:t>BGF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48" y="797102"/>
            <a:ext cx="5402697" cy="15496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370" y="2758830"/>
            <a:ext cx="7061699" cy="38857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0929" y="1831340"/>
            <a:ext cx="929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 MT"/>
                <a:cs typeface="Arial MT"/>
              </a:rPr>
              <a:t>July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14,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2020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19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131" y="223011"/>
            <a:ext cx="805878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DIAGNOSTIC</a:t>
            </a:r>
            <a:r>
              <a:rPr dirty="0" sz="2800" spc="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0000FF"/>
                </a:solidFill>
                <a:latin typeface="Calibri"/>
                <a:cs typeface="Calibri"/>
              </a:rPr>
              <a:t>AU</a:t>
            </a:r>
            <a:r>
              <a:rPr dirty="0" sz="2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30" b="1">
                <a:solidFill>
                  <a:srgbClr val="0000FF"/>
                </a:solidFill>
                <a:latin typeface="Calibri"/>
                <a:cs typeface="Calibri"/>
              </a:rPr>
              <a:t>LABORATOIRE:</a:t>
            </a:r>
            <a:r>
              <a:rPr dirty="0" sz="2800" spc="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ADN</a:t>
            </a:r>
            <a:r>
              <a:rPr dirty="0" sz="2800" spc="1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65" b="1">
                <a:solidFill>
                  <a:srgbClr val="0000FF"/>
                </a:solidFill>
                <a:latin typeface="Calibri"/>
                <a:cs typeface="Calibri"/>
              </a:rPr>
              <a:t>HPV,</a:t>
            </a:r>
            <a:r>
              <a:rPr dirty="0" sz="2800" spc="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FF"/>
                </a:solidFill>
                <a:latin typeface="Calibri"/>
                <a:cs typeface="Calibri"/>
              </a:rPr>
              <a:t>TB</a:t>
            </a:r>
            <a:r>
              <a:rPr dirty="0" sz="2800" spc="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0000FF"/>
                </a:solidFill>
                <a:latin typeface="Calibri"/>
                <a:cs typeface="Calibri"/>
              </a:rPr>
              <a:t>AND BGF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38515" y="6441620"/>
            <a:ext cx="155575" cy="186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85"/>
              </a:lnSpc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82" y="1233145"/>
            <a:ext cx="3077853" cy="191634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4036696"/>
            <a:ext cx="2505918" cy="18109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41151" y="3169411"/>
            <a:ext cx="1084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Ecouvillons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7255" y="6031483"/>
            <a:ext cx="7423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B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spc="-10" b="1">
                <a:latin typeface="Calibri"/>
                <a:cs typeface="Calibri"/>
              </a:rPr>
              <a:t>oss</a:t>
            </a:r>
            <a:r>
              <a:rPr dirty="0" sz="1800" spc="5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9222" y="4105147"/>
            <a:ext cx="17456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PCR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temps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réel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8805" y="4532829"/>
            <a:ext cx="2243270" cy="204149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5775" y="1718072"/>
            <a:ext cx="2062510" cy="176371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918574" y="1215644"/>
            <a:ext cx="3009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Extraction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ADN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et</a:t>
            </a:r>
            <a:r>
              <a:rPr dirty="0" sz="1800" spc="-10" b="1">
                <a:latin typeface="Calibri"/>
                <a:cs typeface="Calibri"/>
              </a:rPr>
              <a:t> ampliﬁcation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762" y="335787"/>
            <a:ext cx="532384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 b="1">
                <a:solidFill>
                  <a:srgbClr val="0000FF"/>
                </a:solidFill>
                <a:latin typeface="Calibri"/>
                <a:cs typeface="Calibri"/>
              </a:rPr>
              <a:t>DIAGNOSTIC</a:t>
            </a:r>
            <a:r>
              <a:rPr dirty="0" sz="2800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0000FF"/>
                </a:solidFill>
                <a:latin typeface="Calibri"/>
                <a:cs typeface="Calibri"/>
              </a:rPr>
              <a:t>AU</a:t>
            </a:r>
            <a:r>
              <a:rPr dirty="0" sz="2800" spc="-5" b="1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dirty="0" sz="2800" spc="-30" b="1">
                <a:solidFill>
                  <a:srgbClr val="0000FF"/>
                </a:solidFill>
                <a:latin typeface="Calibri"/>
                <a:cs typeface="Calibri"/>
              </a:rPr>
              <a:t>LABORATOIRE:</a:t>
            </a:r>
            <a:r>
              <a:rPr dirty="0" sz="2800" b="1">
                <a:solidFill>
                  <a:srgbClr val="0000FF"/>
                </a:solidFill>
                <a:latin typeface="Calibri"/>
                <a:cs typeface="Calibri"/>
              </a:rPr>
              <a:t> BGF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470" y="1342104"/>
            <a:ext cx="6971573" cy="42694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62420" y="6296659"/>
            <a:ext cx="1753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 MT"/>
                <a:cs typeface="Arial MT"/>
              </a:rPr>
              <a:t>Sturt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AS, Plos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NTD</a:t>
            </a:r>
            <a:r>
              <a:rPr dirty="0" sz="1200" spc="3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2020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38" y="136525"/>
            <a:ext cx="6175489" cy="2337451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5073" y="2661776"/>
          <a:ext cx="6183630" cy="353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2870"/>
                <a:gridCol w="1304925"/>
                <a:gridCol w="1304925"/>
                <a:gridCol w="1165860"/>
                <a:gridCol w="1012825"/>
              </a:tblGrid>
              <a:tr h="416640"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Prélèvement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2310"/>
                        </a:lnSpc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PCR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607847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">
                    <a:lnL w="19050">
                      <a:solidFill>
                        <a:srgbClr val="FFFFFF"/>
                      </a:solidFill>
                      <a:prstDash val="solid"/>
                    </a:lnL>
                    <a:lnR w="539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Négatif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Positif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dirty="0" sz="2000" spc="-45">
                          <a:latin typeface="Calibri"/>
                          <a:cs typeface="Calibri"/>
                        </a:rPr>
                        <a:t>Total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16640">
                <a:tc rowSpan="3">
                  <a:txBody>
                    <a:bodyPr/>
                    <a:lstStyle/>
                    <a:p>
                      <a:pPr marL="68580">
                        <a:lnSpc>
                          <a:spcPts val="2310"/>
                        </a:lnSpc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Brosses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1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Négatif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1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61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1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1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62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166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9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Positif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 spc="-5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27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166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00"/>
                        </a:lnSpc>
                      </a:pPr>
                      <a:r>
                        <a:rPr dirty="0" sz="2000" spc="-45">
                          <a:latin typeface="Calibri"/>
                          <a:cs typeface="Calibri"/>
                        </a:rPr>
                        <a:t>Total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0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61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0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28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00"/>
                        </a:lnSpc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89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16640">
                <a:tc rowSpan="3">
                  <a:txBody>
                    <a:bodyPr/>
                    <a:lstStyle/>
                    <a:p>
                      <a:pPr marL="68580">
                        <a:lnSpc>
                          <a:spcPts val="2305"/>
                        </a:lnSpc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Ecouvillon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05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Négatif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05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61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05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05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85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166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90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Positif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166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295"/>
                        </a:lnSpc>
                      </a:pPr>
                      <a:r>
                        <a:rPr dirty="0" sz="2000" spc="-45">
                          <a:latin typeface="Calibri"/>
                          <a:cs typeface="Calibri"/>
                        </a:rPr>
                        <a:t>Total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61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dirty="0" sz="2000" spc="-5">
                          <a:latin typeface="Calibri"/>
                          <a:cs typeface="Calibri"/>
                        </a:rPr>
                        <a:t>28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95"/>
                        </a:lnSpc>
                      </a:pPr>
                      <a:r>
                        <a:rPr dirty="0" sz="2000" spc="-5" b="1">
                          <a:latin typeface="Calibri"/>
                          <a:cs typeface="Calibri"/>
                        </a:rPr>
                        <a:t>89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6976" y="2133034"/>
            <a:ext cx="2133600" cy="154192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0" y="321563"/>
            <a:ext cx="299593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solidFill>
                  <a:srgbClr val="0000FF"/>
                </a:solidFill>
              </a:rPr>
              <a:t>TRAITEMENT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7828280" cy="217741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355600" marR="5080" indent="-342900">
              <a:lnSpc>
                <a:spcPts val="3790"/>
              </a:lnSpc>
              <a:spcBef>
                <a:spcPts val="2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BGF : </a:t>
            </a:r>
            <a:r>
              <a:rPr dirty="0" sz="3200" spc="-15" b="1">
                <a:latin typeface="Calibri"/>
                <a:cs typeface="Calibri"/>
              </a:rPr>
              <a:t>praziquantel </a:t>
            </a:r>
            <a:r>
              <a:rPr dirty="0" sz="3200" b="1">
                <a:latin typeface="Calibri"/>
                <a:cs typeface="Calibri"/>
              </a:rPr>
              <a:t>à 40 </a:t>
            </a:r>
            <a:r>
              <a:rPr dirty="0" sz="3200" spc="15" b="1">
                <a:latin typeface="Calibri"/>
                <a:cs typeface="Calibri"/>
              </a:rPr>
              <a:t>mg/kg </a:t>
            </a:r>
            <a:r>
              <a:rPr dirty="0" sz="3200" spc="-10" b="1">
                <a:latin typeface="Calibri"/>
                <a:cs typeface="Calibri"/>
              </a:rPr>
              <a:t>par voie </a:t>
            </a:r>
            <a:r>
              <a:rPr dirty="0" sz="3200" spc="-20" b="1">
                <a:latin typeface="Calibri"/>
                <a:cs typeface="Calibri"/>
              </a:rPr>
              <a:t>orale </a:t>
            </a:r>
            <a:r>
              <a:rPr dirty="0" sz="3200" spc="-7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en</a:t>
            </a:r>
            <a:r>
              <a:rPr dirty="0" sz="3200" spc="-15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dose</a:t>
            </a:r>
            <a:r>
              <a:rPr dirty="0" sz="320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unique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43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200" spc="-25">
                <a:latin typeface="Calibri"/>
                <a:cs typeface="Calibri"/>
              </a:rPr>
              <a:t>Tuberculose: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Antituberculeux.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875" y="458724"/>
            <a:ext cx="250825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solidFill>
                  <a:srgbClr val="0000FF"/>
                </a:solidFill>
              </a:rPr>
              <a:t>Conclusion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71091"/>
            <a:ext cx="7562850" cy="4500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28955" indent="-342900">
              <a:lnSpc>
                <a:spcPct val="1393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000" spc="-5">
                <a:latin typeface="Calibri"/>
                <a:cs typeface="Calibri"/>
              </a:rPr>
              <a:t>Lésions </a:t>
            </a:r>
            <a:r>
              <a:rPr dirty="0" sz="3000">
                <a:latin typeface="Calibri"/>
                <a:cs typeface="Calibri"/>
              </a:rPr>
              <a:t>au </a:t>
            </a:r>
            <a:r>
              <a:rPr dirty="0" sz="3000" spc="-10">
                <a:latin typeface="Calibri"/>
                <a:cs typeface="Calibri"/>
              </a:rPr>
              <a:t>niveau </a:t>
            </a:r>
            <a:r>
              <a:rPr dirty="0" sz="3000" spc="-5">
                <a:latin typeface="Calibri"/>
                <a:cs typeface="Calibri"/>
              </a:rPr>
              <a:t>du </a:t>
            </a:r>
            <a:r>
              <a:rPr dirty="0" sz="3000" spc="-10">
                <a:latin typeface="Calibri"/>
                <a:cs typeface="Calibri"/>
              </a:rPr>
              <a:t>col: </a:t>
            </a:r>
            <a:r>
              <a:rPr dirty="0" sz="3000">
                <a:latin typeface="Calibri"/>
                <a:cs typeface="Calibri"/>
              </a:rPr>
              <a:t>Ne </a:t>
            </a:r>
            <a:r>
              <a:rPr dirty="0" sz="3000" spc="-5">
                <a:latin typeface="Calibri"/>
                <a:cs typeface="Calibri"/>
              </a:rPr>
              <a:t>pas oublier les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pathologies</a:t>
            </a:r>
            <a:r>
              <a:rPr dirty="0" sz="3000" spc="-10">
                <a:latin typeface="Calibri"/>
                <a:cs typeface="Calibri"/>
              </a:rPr>
              <a:t> tropicales:</a:t>
            </a:r>
            <a:endParaRPr sz="30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spcBef>
                <a:spcPts val="1985"/>
              </a:spcBef>
              <a:buFont typeface="Wingdings"/>
              <a:buChar char=""/>
              <a:tabLst>
                <a:tab pos="755650" algn="l"/>
              </a:tabLst>
            </a:pPr>
            <a:r>
              <a:rPr dirty="0" sz="2600">
                <a:latin typeface="Calibri"/>
                <a:cs typeface="Calibri"/>
              </a:rPr>
              <a:t>Bilharziose</a:t>
            </a:r>
            <a:endParaRPr sz="2600">
              <a:latin typeface="Calibri"/>
              <a:cs typeface="Calibri"/>
            </a:endParaRPr>
          </a:p>
          <a:p>
            <a:pPr lvl="1" marL="755650" marR="356870" indent="-285750">
              <a:lnSpc>
                <a:spcPct val="137700"/>
              </a:lnSpc>
              <a:spcBef>
                <a:spcPts val="720"/>
              </a:spcBef>
              <a:buFont typeface="Wingdings"/>
              <a:buChar char=""/>
              <a:tabLst>
                <a:tab pos="755650" algn="l"/>
              </a:tabLst>
            </a:pPr>
            <a:r>
              <a:rPr dirty="0" sz="2600" spc="-25">
                <a:latin typeface="Calibri"/>
                <a:cs typeface="Calibri"/>
              </a:rPr>
              <a:t>Tuberculose: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 b="1">
                <a:latin typeface="Calibri"/>
                <a:cs typeface="Calibri"/>
              </a:rPr>
              <a:t>tout </a:t>
            </a:r>
            <a:r>
              <a:rPr dirty="0" sz="2600" spc="-5" b="1">
                <a:latin typeface="Calibri"/>
                <a:cs typeface="Calibri"/>
              </a:rPr>
              <a:t>col </a:t>
            </a:r>
            <a:r>
              <a:rPr dirty="0" sz="2600" spc="-15" b="1">
                <a:latin typeface="Calibri"/>
                <a:cs typeface="Calibri"/>
              </a:rPr>
              <a:t>rouge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qui</a:t>
            </a:r>
            <a:r>
              <a:rPr dirty="0" sz="2600" spc="-5" b="1">
                <a:latin typeface="Calibri"/>
                <a:cs typeface="Calibri"/>
              </a:rPr>
              <a:t> saigne n'est </a:t>
            </a:r>
            <a:r>
              <a:rPr dirty="0" sz="2600" b="1">
                <a:latin typeface="Calibri"/>
                <a:cs typeface="Calibri"/>
              </a:rPr>
              <a:t>pas </a:t>
            </a:r>
            <a:r>
              <a:rPr dirty="0" sz="2600" spc="-575" b="1">
                <a:latin typeface="Calibri"/>
                <a:cs typeface="Calibri"/>
              </a:rPr>
              <a:t> </a:t>
            </a:r>
            <a:r>
              <a:rPr dirty="0" sz="2600" spc="-5" b="1">
                <a:latin typeface="Calibri"/>
                <a:cs typeface="Calibri"/>
              </a:rPr>
              <a:t>nécessairement</a:t>
            </a:r>
            <a:r>
              <a:rPr dirty="0" sz="2600" spc="-1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un</a:t>
            </a:r>
            <a:r>
              <a:rPr dirty="0" sz="2600" spc="-5" b="1">
                <a:latin typeface="Calibri"/>
                <a:cs typeface="Calibri"/>
              </a:rPr>
              <a:t> cancer</a:t>
            </a:r>
            <a:r>
              <a:rPr dirty="0" sz="2600" b="1">
                <a:latin typeface="Calibri"/>
                <a:cs typeface="Calibri"/>
              </a:rPr>
              <a:t> du</a:t>
            </a:r>
            <a:r>
              <a:rPr dirty="0" sz="2600" spc="-5" b="1">
                <a:latin typeface="Calibri"/>
                <a:cs typeface="Calibri"/>
              </a:rPr>
              <a:t> col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ct val="142000"/>
              </a:lnSpc>
              <a:spcBef>
                <a:spcPts val="56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000" spc="-20">
                <a:latin typeface="Calibri"/>
                <a:cs typeface="Calibri"/>
              </a:rPr>
              <a:t>Intégration </a:t>
            </a:r>
            <a:r>
              <a:rPr dirty="0" sz="3000" spc="-5">
                <a:latin typeface="Calibri"/>
                <a:cs typeface="Calibri"/>
              </a:rPr>
              <a:t>des </a:t>
            </a:r>
            <a:r>
              <a:rPr dirty="0" sz="3000" spc="-20">
                <a:latin typeface="Calibri"/>
                <a:cs typeface="Calibri"/>
              </a:rPr>
              <a:t>stratégies </a:t>
            </a:r>
            <a:r>
              <a:rPr dirty="0" sz="3000" spc="-5">
                <a:latin typeface="Calibri"/>
                <a:cs typeface="Calibri"/>
              </a:rPr>
              <a:t>de </a:t>
            </a:r>
            <a:r>
              <a:rPr dirty="0" sz="3000" spc="-15">
                <a:latin typeface="Calibri"/>
                <a:cs typeface="Calibri"/>
              </a:rPr>
              <a:t>dépistage: </a:t>
            </a:r>
            <a:r>
              <a:rPr dirty="0" sz="3000" spc="-5">
                <a:latin typeface="Calibri"/>
                <a:cs typeface="Calibri"/>
              </a:rPr>
              <a:t>HPV </a:t>
            </a:r>
            <a:r>
              <a:rPr dirty="0" sz="3000" spc="-10">
                <a:latin typeface="Calibri"/>
                <a:cs typeface="Calibri"/>
              </a:rPr>
              <a:t>et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BGF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1834" y="315468"/>
            <a:ext cx="73418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>
                <a:solidFill>
                  <a:srgbClr val="0000FF"/>
                </a:solidFill>
              </a:rPr>
              <a:t>MERCI</a:t>
            </a:r>
            <a:r>
              <a:rPr dirty="0" sz="4400" spc="-20">
                <a:solidFill>
                  <a:srgbClr val="0000FF"/>
                </a:solidFill>
              </a:rPr>
              <a:t> </a:t>
            </a:r>
            <a:r>
              <a:rPr dirty="0" sz="4400">
                <a:solidFill>
                  <a:srgbClr val="0000FF"/>
                </a:solidFill>
              </a:rPr>
              <a:t>POUR</a:t>
            </a:r>
            <a:r>
              <a:rPr dirty="0" sz="4400" spc="-15">
                <a:solidFill>
                  <a:srgbClr val="0000FF"/>
                </a:solidFill>
              </a:rPr>
              <a:t> </a:t>
            </a:r>
            <a:r>
              <a:rPr dirty="0" sz="4400" spc="-35">
                <a:solidFill>
                  <a:srgbClr val="0000FF"/>
                </a:solidFill>
              </a:rPr>
              <a:t>VOTRE</a:t>
            </a:r>
            <a:r>
              <a:rPr dirty="0" sz="4400" spc="-20">
                <a:solidFill>
                  <a:srgbClr val="0000FF"/>
                </a:solidFill>
              </a:rPr>
              <a:t> </a:t>
            </a:r>
            <a:r>
              <a:rPr dirty="0" sz="4400" spc="-35">
                <a:solidFill>
                  <a:srgbClr val="0000FF"/>
                </a:solidFill>
              </a:rPr>
              <a:t>ATTENTION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683" y="1802740"/>
            <a:ext cx="7212633" cy="43915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23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3743" y="2540508"/>
            <a:ext cx="7660005" cy="1369695"/>
          </a:xfrm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2813685" marR="5080" indent="-2801620">
              <a:lnSpc>
                <a:spcPct val="100499"/>
              </a:lnSpc>
              <a:spcBef>
                <a:spcPts val="70"/>
              </a:spcBef>
            </a:pPr>
            <a:r>
              <a:rPr dirty="0" sz="4400" spc="-15">
                <a:solidFill>
                  <a:srgbClr val="0000FF"/>
                </a:solidFill>
              </a:rPr>
              <a:t>Autres</a:t>
            </a:r>
            <a:r>
              <a:rPr dirty="0" sz="4400" spc="5">
                <a:solidFill>
                  <a:srgbClr val="0000FF"/>
                </a:solidFill>
              </a:rPr>
              <a:t> </a:t>
            </a:r>
            <a:r>
              <a:rPr dirty="0" sz="4400" spc="-20">
                <a:solidFill>
                  <a:srgbClr val="0000FF"/>
                </a:solidFill>
              </a:rPr>
              <a:t>Infections</a:t>
            </a:r>
            <a:r>
              <a:rPr dirty="0" sz="4400" spc="10">
                <a:solidFill>
                  <a:srgbClr val="0000FF"/>
                </a:solidFill>
              </a:rPr>
              <a:t> </a:t>
            </a:r>
            <a:r>
              <a:rPr dirty="0" sz="4400" spc="-5">
                <a:solidFill>
                  <a:srgbClr val="0000FF"/>
                </a:solidFill>
              </a:rPr>
              <a:t>du</a:t>
            </a:r>
            <a:r>
              <a:rPr dirty="0" sz="4400" spc="5">
                <a:solidFill>
                  <a:srgbClr val="0000FF"/>
                </a:solidFill>
              </a:rPr>
              <a:t> </a:t>
            </a:r>
            <a:r>
              <a:rPr dirty="0" sz="4400">
                <a:solidFill>
                  <a:srgbClr val="0000FF"/>
                </a:solidFill>
              </a:rPr>
              <a:t>Col</a:t>
            </a:r>
            <a:r>
              <a:rPr dirty="0" sz="4400" spc="10">
                <a:solidFill>
                  <a:srgbClr val="0000FF"/>
                </a:solidFill>
              </a:rPr>
              <a:t> </a:t>
            </a:r>
            <a:r>
              <a:rPr dirty="0" sz="4400" spc="-5">
                <a:solidFill>
                  <a:srgbClr val="0000FF"/>
                </a:solidFill>
              </a:rPr>
              <a:t>en</a:t>
            </a:r>
            <a:r>
              <a:rPr dirty="0" sz="4400" spc="5">
                <a:solidFill>
                  <a:srgbClr val="0000FF"/>
                </a:solidFill>
              </a:rPr>
              <a:t> </a:t>
            </a:r>
            <a:r>
              <a:rPr dirty="0" sz="4400" spc="-5">
                <a:solidFill>
                  <a:srgbClr val="0000FF"/>
                </a:solidFill>
              </a:rPr>
              <a:t>milieu </a:t>
            </a:r>
            <a:r>
              <a:rPr dirty="0" sz="4400" spc="-980">
                <a:solidFill>
                  <a:srgbClr val="0000FF"/>
                </a:solidFill>
              </a:rPr>
              <a:t> </a:t>
            </a:r>
            <a:r>
              <a:rPr dirty="0" sz="4400" spc="-45">
                <a:solidFill>
                  <a:srgbClr val="0000FF"/>
                </a:solidFill>
              </a:rPr>
              <a:t>Tropical?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781" y="2891028"/>
            <a:ext cx="24860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>
                <a:solidFill>
                  <a:srgbClr val="0000FF"/>
                </a:solidFill>
              </a:rPr>
              <a:t>B</a:t>
            </a:r>
            <a:r>
              <a:rPr dirty="0" sz="4400" spc="5">
                <a:solidFill>
                  <a:srgbClr val="0000FF"/>
                </a:solidFill>
              </a:rPr>
              <a:t>i</a:t>
            </a:r>
            <a:r>
              <a:rPr dirty="0" sz="4400">
                <a:solidFill>
                  <a:srgbClr val="0000FF"/>
                </a:solidFill>
              </a:rPr>
              <a:t>lh</a:t>
            </a:r>
            <a:r>
              <a:rPr dirty="0" sz="4400" spc="5">
                <a:solidFill>
                  <a:srgbClr val="0000FF"/>
                </a:solidFill>
              </a:rPr>
              <a:t>a</a:t>
            </a:r>
            <a:r>
              <a:rPr dirty="0" sz="4400">
                <a:solidFill>
                  <a:srgbClr val="0000FF"/>
                </a:solidFill>
              </a:rPr>
              <a:t>r</a:t>
            </a:r>
            <a:r>
              <a:rPr dirty="0" sz="4400" spc="-5">
                <a:solidFill>
                  <a:srgbClr val="0000FF"/>
                </a:solidFill>
              </a:rPr>
              <a:t>z</a:t>
            </a:r>
            <a:r>
              <a:rPr dirty="0" sz="4400">
                <a:solidFill>
                  <a:srgbClr val="0000FF"/>
                </a:solidFill>
              </a:rPr>
              <a:t>i</a:t>
            </a:r>
            <a:r>
              <a:rPr dirty="0" sz="4400" spc="5">
                <a:solidFill>
                  <a:srgbClr val="0000FF"/>
                </a:solidFill>
              </a:rPr>
              <a:t>o</a:t>
            </a:r>
            <a:r>
              <a:rPr dirty="0" sz="4400">
                <a:solidFill>
                  <a:srgbClr val="0000FF"/>
                </a:solidFill>
              </a:rPr>
              <a:t>se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4319" y="1947889"/>
            <a:ext cx="7552480" cy="48665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650" y="407943"/>
            <a:ext cx="2438779" cy="14849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9273" y="140715"/>
            <a:ext cx="221297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35">
                <a:solidFill>
                  <a:srgbClr val="0000FF"/>
                </a:solidFill>
              </a:rPr>
              <a:t>C</a:t>
            </a:r>
            <a:r>
              <a:rPr dirty="0" sz="4000">
                <a:solidFill>
                  <a:srgbClr val="0000FF"/>
                </a:solidFill>
              </a:rPr>
              <a:t>O</a:t>
            </a:r>
            <a:r>
              <a:rPr dirty="0" sz="4000" spc="5">
                <a:solidFill>
                  <a:srgbClr val="0000FF"/>
                </a:solidFill>
              </a:rPr>
              <a:t>N</a:t>
            </a:r>
            <a:r>
              <a:rPr dirty="0" sz="4000">
                <a:solidFill>
                  <a:srgbClr val="0000FF"/>
                </a:solidFill>
              </a:rPr>
              <a:t>T</a:t>
            </a:r>
            <a:r>
              <a:rPr dirty="0" sz="4000" spc="-5">
                <a:solidFill>
                  <a:srgbClr val="0000FF"/>
                </a:solidFill>
              </a:rPr>
              <a:t>EX</a:t>
            </a:r>
            <a:r>
              <a:rPr dirty="0" sz="4000">
                <a:solidFill>
                  <a:srgbClr val="0000FF"/>
                </a:solidFill>
              </a:rPr>
              <a:t>TE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751" y="1219630"/>
            <a:ext cx="2214562" cy="14643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4491" y="2772990"/>
            <a:ext cx="1949450" cy="112903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ct val="152000"/>
              </a:lnSpc>
              <a:spcBef>
                <a:spcPts val="160"/>
              </a:spcBef>
            </a:pPr>
            <a:r>
              <a:rPr dirty="0" sz="1150" b="1">
                <a:solidFill>
                  <a:srgbClr val="FF0000"/>
                </a:solidFill>
                <a:latin typeface="Comic Sans MS"/>
                <a:cs typeface="Comic Sans MS"/>
              </a:rPr>
              <a:t>Cy</a:t>
            </a:r>
            <a:r>
              <a:rPr dirty="0" sz="1150" spc="10" b="1">
                <a:solidFill>
                  <a:srgbClr val="FF0000"/>
                </a:solidFill>
                <a:latin typeface="Comic Sans MS"/>
                <a:cs typeface="Comic Sans MS"/>
              </a:rPr>
              <a:t>cl</a:t>
            </a:r>
            <a:r>
              <a:rPr dirty="0" sz="1150" spc="10" b="1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dirty="0" sz="1150" spc="-135" b="1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1150" spc="20" b="1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dirty="0" sz="1150" spc="15" b="1">
                <a:solidFill>
                  <a:srgbClr val="FF0000"/>
                </a:solidFill>
                <a:latin typeface="Comic Sans MS"/>
                <a:cs typeface="Comic Sans MS"/>
              </a:rPr>
              <a:t>h</a:t>
            </a:r>
            <a:r>
              <a:rPr dirty="0" sz="1150" spc="15" b="1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dirty="0" sz="1150" spc="25" b="1">
                <a:solidFill>
                  <a:srgbClr val="FF0000"/>
                </a:solidFill>
                <a:latin typeface="Comic Sans MS"/>
                <a:cs typeface="Comic Sans MS"/>
              </a:rPr>
              <a:t>z</a:t>
            </a:r>
            <a:r>
              <a:rPr dirty="0" sz="1150" spc="-135" b="1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1150" spc="5" b="1">
                <a:solidFill>
                  <a:srgbClr val="FF0000"/>
                </a:solidFill>
                <a:latin typeface="Comic Sans MS"/>
                <a:cs typeface="Comic Sans MS"/>
              </a:rPr>
              <a:t>l</a:t>
            </a:r>
            <a:r>
              <a:rPr dirty="0" sz="1150" spc="-40" b="1">
                <a:solidFill>
                  <a:srgbClr val="FF0000"/>
                </a:solidFill>
                <a:latin typeface="Comic Sans MS"/>
                <a:cs typeface="Comic Sans MS"/>
              </a:rPr>
              <a:t>'</a:t>
            </a:r>
            <a:r>
              <a:rPr dirty="0" sz="1150" spc="30" b="1">
                <a:solidFill>
                  <a:srgbClr val="FF0000"/>
                </a:solidFill>
                <a:latin typeface="Comic Sans MS"/>
                <a:cs typeface="Comic Sans MS"/>
              </a:rPr>
              <a:t>hô</a:t>
            </a:r>
            <a:r>
              <a:rPr dirty="0" sz="1150" spc="15" b="1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dirty="0" sz="1150" spc="10" b="1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dirty="0" sz="1150" spc="-135" b="1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1150" spc="20" b="1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dirty="0" sz="1150" spc="15" b="1">
                <a:solidFill>
                  <a:srgbClr val="FF0000"/>
                </a:solidFill>
                <a:latin typeface="Comic Sans MS"/>
                <a:cs typeface="Comic Sans MS"/>
              </a:rPr>
              <a:t>é</a:t>
            </a:r>
            <a:r>
              <a:rPr dirty="0" sz="1150" spc="15" b="1">
                <a:solidFill>
                  <a:srgbClr val="FF0000"/>
                </a:solidFill>
                <a:latin typeface="Comic Sans MS"/>
                <a:cs typeface="Comic Sans MS"/>
              </a:rPr>
              <a:t>fi</a:t>
            </a:r>
            <a:r>
              <a:rPr dirty="0" sz="1150" spc="20" b="1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dirty="0" sz="1150" spc="10" b="1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dirty="0" sz="1150" spc="15" b="1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dirty="0" sz="1150" spc="15" b="1">
                <a:solidFill>
                  <a:srgbClr val="FF0000"/>
                </a:solidFill>
                <a:latin typeface="Comic Sans MS"/>
                <a:cs typeface="Comic Sans MS"/>
              </a:rPr>
              <a:t>if</a:t>
            </a:r>
            <a:r>
              <a:rPr dirty="0" sz="1150" spc="-140" b="1">
                <a:solidFill>
                  <a:srgbClr val="FF0000"/>
                </a:solidFill>
                <a:latin typeface="Comic Sans MS"/>
                <a:cs typeface="Comic Sans MS"/>
              </a:rPr>
              <a:t>:  </a:t>
            </a:r>
            <a:r>
              <a:rPr dirty="0" sz="1200" spc="-5">
                <a:latin typeface="Comic Sans MS"/>
                <a:cs typeface="Comic Sans MS"/>
              </a:rPr>
              <a:t>Après la</a:t>
            </a:r>
            <a:r>
              <a:rPr dirty="0" sz="1200" spc="-10">
                <a:latin typeface="Comic Sans MS"/>
                <a:cs typeface="Comic Sans MS"/>
              </a:rPr>
              <a:t> </a:t>
            </a:r>
            <a:r>
              <a:rPr dirty="0" sz="1200" spc="-5">
                <a:latin typeface="Comic Sans MS"/>
                <a:cs typeface="Comic Sans MS"/>
              </a:rPr>
              <a:t>maturation,</a:t>
            </a:r>
            <a:r>
              <a:rPr dirty="0" sz="1200">
                <a:latin typeface="Comic Sans MS"/>
                <a:cs typeface="Comic Sans MS"/>
              </a:rPr>
              <a:t> les </a:t>
            </a:r>
            <a:r>
              <a:rPr dirty="0" sz="1200" spc="5">
                <a:latin typeface="Comic Sans MS"/>
                <a:cs typeface="Comic Sans MS"/>
              </a:rPr>
              <a:t> </a:t>
            </a:r>
            <a:r>
              <a:rPr dirty="0" sz="1200" spc="-5">
                <a:latin typeface="Comic Sans MS"/>
                <a:cs typeface="Comic Sans MS"/>
              </a:rPr>
              <a:t>couples, </a:t>
            </a:r>
            <a:r>
              <a:rPr dirty="0" sz="1200">
                <a:latin typeface="Comic Sans MS"/>
                <a:cs typeface="Comic Sans MS"/>
              </a:rPr>
              <a:t>migrent vers les </a:t>
            </a:r>
            <a:r>
              <a:rPr dirty="0" sz="1200" spc="5">
                <a:latin typeface="Comic Sans MS"/>
                <a:cs typeface="Comic Sans MS"/>
              </a:rPr>
              <a:t> </a:t>
            </a:r>
            <a:r>
              <a:rPr dirty="0" sz="1200" spc="-5">
                <a:latin typeface="Comic Sans MS"/>
                <a:cs typeface="Comic Sans MS"/>
              </a:rPr>
              <a:t>plexus</a:t>
            </a:r>
            <a:r>
              <a:rPr dirty="0" sz="1200">
                <a:latin typeface="Comic Sans MS"/>
                <a:cs typeface="Comic Sans MS"/>
              </a:rPr>
              <a:t> veineux</a:t>
            </a:r>
            <a:endParaRPr sz="1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4889" y="49275"/>
            <a:ext cx="22123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>
                <a:solidFill>
                  <a:srgbClr val="0000FF"/>
                </a:solidFill>
              </a:rPr>
              <a:t>CONTEXTE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3426" y="1103308"/>
            <a:ext cx="4555310" cy="558670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128" y="339851"/>
            <a:ext cx="398843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0066FF"/>
                </a:solidFill>
                <a:latin typeface="Comic Sans MS"/>
                <a:cs typeface="Comic Sans MS"/>
              </a:rPr>
              <a:t>Granulome</a:t>
            </a:r>
            <a:r>
              <a:rPr dirty="0" sz="3200" spc="-35">
                <a:solidFill>
                  <a:srgbClr val="0066FF"/>
                </a:solidFill>
                <a:latin typeface="Comic Sans MS"/>
                <a:cs typeface="Comic Sans MS"/>
              </a:rPr>
              <a:t> </a:t>
            </a:r>
            <a:r>
              <a:rPr dirty="0" sz="3200" spc="-5">
                <a:solidFill>
                  <a:srgbClr val="0066FF"/>
                </a:solidFill>
                <a:latin typeface="Comic Sans MS"/>
                <a:cs typeface="Comic Sans MS"/>
              </a:rPr>
              <a:t>bilharzien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32583" y="4531080"/>
            <a:ext cx="2640330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15" b="1">
                <a:latin typeface="Comic Sans MS"/>
                <a:cs typeface="Comic Sans MS"/>
              </a:rPr>
              <a:t>Granulome</a:t>
            </a:r>
            <a:r>
              <a:rPr dirty="0" sz="1550" spc="-204" b="1">
                <a:latin typeface="Comic Sans MS"/>
                <a:cs typeface="Comic Sans MS"/>
              </a:rPr>
              <a:t> </a:t>
            </a:r>
            <a:r>
              <a:rPr dirty="0" sz="1550" spc="10" b="1">
                <a:latin typeface="Comic Sans MS"/>
                <a:cs typeface="Comic Sans MS"/>
              </a:rPr>
              <a:t>bilharzien</a:t>
            </a:r>
            <a:r>
              <a:rPr dirty="0" sz="1550" spc="-200" b="1">
                <a:latin typeface="Comic Sans MS"/>
                <a:cs typeface="Comic Sans MS"/>
              </a:rPr>
              <a:t> </a:t>
            </a:r>
            <a:r>
              <a:rPr dirty="0" sz="1550" spc="5" b="1">
                <a:latin typeface="Comic Sans MS"/>
                <a:cs typeface="Comic Sans MS"/>
              </a:rPr>
              <a:t>rectal</a:t>
            </a:r>
            <a:endParaRPr sz="155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298" y="1452600"/>
            <a:ext cx="2700655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15" b="1">
                <a:latin typeface="Comic Sans MS"/>
                <a:cs typeface="Comic Sans MS"/>
              </a:rPr>
              <a:t>Granulome</a:t>
            </a:r>
            <a:r>
              <a:rPr dirty="0" sz="1550" spc="-204" b="1">
                <a:latin typeface="Comic Sans MS"/>
                <a:cs typeface="Comic Sans MS"/>
              </a:rPr>
              <a:t> </a:t>
            </a:r>
            <a:r>
              <a:rPr dirty="0" sz="1550" spc="10" b="1">
                <a:latin typeface="Comic Sans MS"/>
                <a:cs typeface="Comic Sans MS"/>
              </a:rPr>
              <a:t>bilharzien</a:t>
            </a:r>
            <a:r>
              <a:rPr dirty="0" sz="1550" spc="-200" b="1">
                <a:latin typeface="Comic Sans MS"/>
                <a:cs typeface="Comic Sans MS"/>
              </a:rPr>
              <a:t> </a:t>
            </a:r>
            <a:r>
              <a:rPr dirty="0" sz="1550" spc="5" b="1">
                <a:latin typeface="Comic Sans MS"/>
                <a:cs typeface="Comic Sans MS"/>
              </a:rPr>
              <a:t>vésical</a:t>
            </a:r>
            <a:endParaRPr sz="1550">
              <a:latin typeface="Comic Sans MS"/>
              <a:cs typeface="Comic Sans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3026" y="1865210"/>
            <a:ext cx="3068698" cy="23880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88196" y="1467840"/>
            <a:ext cx="1986914" cy="2647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spc="20" b="1">
                <a:latin typeface="Comic Sans MS"/>
                <a:cs typeface="Comic Sans MS"/>
              </a:rPr>
              <a:t>Bi</a:t>
            </a:r>
            <a:r>
              <a:rPr dirty="0" sz="1550" spc="5" b="1">
                <a:latin typeface="Comic Sans MS"/>
                <a:cs typeface="Comic Sans MS"/>
              </a:rPr>
              <a:t>l</a:t>
            </a:r>
            <a:r>
              <a:rPr dirty="0" sz="1550" spc="25" b="1">
                <a:latin typeface="Comic Sans MS"/>
                <a:cs typeface="Comic Sans MS"/>
              </a:rPr>
              <a:t>h</a:t>
            </a:r>
            <a:r>
              <a:rPr dirty="0" sz="1550" spc="-40" b="1">
                <a:latin typeface="Comic Sans MS"/>
                <a:cs typeface="Comic Sans MS"/>
              </a:rPr>
              <a:t>a</a:t>
            </a:r>
            <a:r>
              <a:rPr dirty="0" sz="1550" spc="25" b="1">
                <a:latin typeface="Comic Sans MS"/>
                <a:cs typeface="Comic Sans MS"/>
              </a:rPr>
              <a:t>r</a:t>
            </a:r>
            <a:r>
              <a:rPr dirty="0" sz="1550" spc="20" b="1">
                <a:latin typeface="Comic Sans MS"/>
                <a:cs typeface="Comic Sans MS"/>
              </a:rPr>
              <a:t>zi</a:t>
            </a:r>
            <a:r>
              <a:rPr dirty="0" sz="1550" spc="20" b="1">
                <a:latin typeface="Comic Sans MS"/>
                <a:cs typeface="Comic Sans MS"/>
              </a:rPr>
              <a:t>os</a:t>
            </a:r>
            <a:r>
              <a:rPr dirty="0" sz="1550" spc="10" b="1">
                <a:latin typeface="Comic Sans MS"/>
                <a:cs typeface="Comic Sans MS"/>
              </a:rPr>
              <a:t>e</a:t>
            </a:r>
            <a:r>
              <a:rPr dirty="0" sz="1550" spc="-200" b="1">
                <a:latin typeface="Comic Sans MS"/>
                <a:cs typeface="Comic Sans MS"/>
              </a:rPr>
              <a:t> </a:t>
            </a:r>
            <a:r>
              <a:rPr dirty="0" sz="1550" spc="20" b="1">
                <a:latin typeface="Comic Sans MS"/>
                <a:cs typeface="Comic Sans MS"/>
              </a:rPr>
              <a:t>d</a:t>
            </a:r>
            <a:r>
              <a:rPr dirty="0" sz="1550" spc="20" b="1">
                <a:latin typeface="Comic Sans MS"/>
                <a:cs typeface="Comic Sans MS"/>
              </a:rPr>
              <a:t>ig</a:t>
            </a:r>
            <a:r>
              <a:rPr dirty="0" sz="1550" spc="5" b="1">
                <a:latin typeface="Comic Sans MS"/>
                <a:cs typeface="Comic Sans MS"/>
              </a:rPr>
              <a:t>e</a:t>
            </a:r>
            <a:r>
              <a:rPr dirty="0" sz="1550" spc="15" b="1">
                <a:latin typeface="Comic Sans MS"/>
                <a:cs typeface="Comic Sans MS"/>
              </a:rPr>
              <a:t>st</a:t>
            </a:r>
            <a:r>
              <a:rPr dirty="0" sz="1550" spc="10" b="1">
                <a:latin typeface="Comic Sans MS"/>
                <a:cs typeface="Comic Sans MS"/>
              </a:rPr>
              <a:t>i</a:t>
            </a:r>
            <a:r>
              <a:rPr dirty="0" sz="1550" spc="15" b="1">
                <a:latin typeface="Comic Sans MS"/>
                <a:cs typeface="Comic Sans MS"/>
              </a:rPr>
              <a:t>v</a:t>
            </a:r>
            <a:r>
              <a:rPr dirty="0" sz="1550" spc="10" b="1">
                <a:latin typeface="Comic Sans MS"/>
                <a:cs typeface="Comic Sans MS"/>
              </a:rPr>
              <a:t>e</a:t>
            </a:r>
            <a:endParaRPr sz="155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9399" y="5029239"/>
            <a:ext cx="2951162" cy="1727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32" y="1865212"/>
            <a:ext cx="3241675" cy="17272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6206" y="458724"/>
            <a:ext cx="381190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35">
                <a:solidFill>
                  <a:srgbClr val="0000FF"/>
                </a:solidFill>
              </a:rPr>
              <a:t>COMPLICATIONS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284"/>
            <a:ext cx="6899275" cy="35306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200" spc="-10">
                <a:latin typeface="Calibri"/>
                <a:cs typeface="Calibri"/>
              </a:rPr>
              <a:t>Saignement </a:t>
            </a:r>
            <a:r>
              <a:rPr dirty="0" sz="3200" spc="-20">
                <a:latin typeface="Calibri"/>
                <a:cs typeface="Calibri"/>
              </a:rPr>
              <a:t>durant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45">
                <a:latin typeface="Calibri"/>
                <a:cs typeface="Calibri"/>
              </a:rPr>
              <a:t>l’examen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Infertilité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200" spc="-20">
                <a:latin typeface="Calibri"/>
                <a:cs typeface="Calibri"/>
              </a:rPr>
              <a:t>Avortement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ou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grossesse ectopique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Miction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involontaire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200" spc="-15">
                <a:latin typeface="Calibri"/>
                <a:cs typeface="Calibri"/>
              </a:rPr>
              <a:t>Ulcérations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génitales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3200" spc="-40">
                <a:latin typeface="Calibri"/>
                <a:cs typeface="Calibri"/>
              </a:rPr>
              <a:t>Tumeurs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ou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œdèmes (vulve, </a:t>
            </a:r>
            <a:r>
              <a:rPr dirty="0" sz="3200" spc="-10">
                <a:latin typeface="Calibri"/>
                <a:cs typeface="Calibri"/>
              </a:rPr>
              <a:t>vagin,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col).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861" y="519973"/>
            <a:ext cx="8127794" cy="58363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2024-05-25T13:26:03Z</dcterms:created>
  <dcterms:modified xsi:type="dcterms:W3CDTF">2024-05-25T13:26:03Z</dcterms:modified>
</cp:coreProperties>
</file>