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669" r:id="rId2"/>
    <p:sldId id="648" r:id="rId3"/>
    <p:sldId id="673" r:id="rId4"/>
    <p:sldId id="674" r:id="rId5"/>
    <p:sldId id="672" r:id="rId6"/>
    <p:sldId id="650" r:id="rId7"/>
    <p:sldId id="315" r:id="rId8"/>
    <p:sldId id="316" r:id="rId9"/>
    <p:sldId id="652" r:id="rId10"/>
    <p:sldId id="262" r:id="rId11"/>
    <p:sldId id="671" r:id="rId12"/>
    <p:sldId id="670" r:id="rId13"/>
    <p:sldId id="667" r:id="rId14"/>
    <p:sldId id="323" r:id="rId15"/>
    <p:sldId id="324" r:id="rId16"/>
    <p:sldId id="325" r:id="rId17"/>
    <p:sldId id="675" r:id="rId18"/>
    <p:sldId id="326" r:id="rId19"/>
    <p:sldId id="465" r:id="rId20"/>
    <p:sldId id="327" r:id="rId21"/>
    <p:sldId id="467" r:id="rId22"/>
    <p:sldId id="464" r:id="rId23"/>
    <p:sldId id="657" r:id="rId24"/>
    <p:sldId id="659" r:id="rId25"/>
    <p:sldId id="261" r:id="rId26"/>
    <p:sldId id="263" r:id="rId2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Style à thème 1 - Accentuation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08"/>
    <p:restoredTop sz="91453"/>
  </p:normalViewPr>
  <p:slideViewPr>
    <p:cSldViewPr snapToGrid="0" snapToObjects="1">
      <p:cViewPr varScale="1">
        <p:scale>
          <a:sx n="70" d="100"/>
          <a:sy n="70" d="100"/>
        </p:scale>
        <p:origin x="192" y="6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papandiaye/Documents/INTER/France/2021%20Poitier/Poster/Annexe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516433654436999"/>
          <c:y val="4.1666666666668198E-4"/>
          <c:w val="0.64416382051004395"/>
          <c:h val="0.99635061242344702"/>
        </c:manualLayout>
      </c:layout>
      <c:barChart>
        <c:barDir val="bar"/>
        <c:grouping val="clustered"/>
        <c:varyColors val="0"/>
        <c:dLbls>
          <c:showLegendKey val="0"/>
          <c:showVal val="0"/>
          <c:showCatName val="0"/>
          <c:showSerName val="0"/>
          <c:showPercent val="0"/>
          <c:showBubbleSize val="0"/>
        </c:dLbls>
        <c:gapWidth val="100"/>
        <c:axId val="2138933952"/>
        <c:axId val="2143676288"/>
      </c:barChart>
      <c:catAx>
        <c:axId val="2138933952"/>
        <c:scaling>
          <c:orientation val="minMax"/>
        </c:scaling>
        <c:delete val="1"/>
        <c:axPos val="l"/>
        <c:numFmt formatCode="General" sourceLinked="1"/>
        <c:majorTickMark val="none"/>
        <c:minorTickMark val="none"/>
        <c:tickLblPos val="nextTo"/>
        <c:crossAx val="2143676288"/>
        <c:crosses val="autoZero"/>
        <c:auto val="1"/>
        <c:lblAlgn val="ctr"/>
        <c:lblOffset val="100"/>
        <c:noMultiLvlLbl val="0"/>
      </c:catAx>
      <c:valAx>
        <c:axId val="2143676288"/>
        <c:scaling>
          <c:orientation val="minMax"/>
        </c:scaling>
        <c:delete val="1"/>
        <c:axPos val="b"/>
        <c:numFmt formatCode="0.00%" sourceLinked="0"/>
        <c:majorTickMark val="none"/>
        <c:minorTickMark val="none"/>
        <c:tickLblPos val="nextTo"/>
        <c:crossAx val="2138933952"/>
        <c:crosses val="autoZero"/>
        <c:crossBetween val="between"/>
      </c:valAx>
      <c:spPr>
        <a:noFill/>
        <a:ln w="25400">
          <a:noFill/>
        </a:ln>
        <a:effectLst/>
      </c:spPr>
    </c:plotArea>
    <c:plotVisOnly val="1"/>
    <c:dispBlanksAs val="gap"/>
    <c:showDLblsOverMax val="0"/>
  </c:chart>
  <c:spPr>
    <a:noFill/>
    <a:ln>
      <a:noFill/>
    </a:ln>
    <a:effectLst/>
  </c:spPr>
  <c:txPr>
    <a:bodyPr/>
    <a:lstStyle/>
    <a:p>
      <a:pPr>
        <a:defRPr>
          <a:effectLst>
            <a:outerShdw blurRad="50800" dist="38100" dir="2700000" algn="tl" rotWithShape="0">
              <a:prstClr val="black">
                <a:alpha val="40000"/>
              </a:prstClr>
            </a:outerShdw>
          </a:effectLst>
          <a:latin typeface="Arial" charset="0"/>
          <a:ea typeface="Arial" charset="0"/>
          <a:cs typeface="Arial" charset="0"/>
        </a:defRPr>
      </a:pPr>
      <a:endParaRPr lang="fr-FR"/>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8" Type="http://schemas.openxmlformats.org/officeDocument/2006/relationships/image" Target="../media/image42.tiff"/><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image" Target="../media/image35.jpeg"/><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drawings/drawing1.xml><?xml version="1.0" encoding="utf-8"?>
<c:userShapes xmlns:c="http://schemas.openxmlformats.org/drawingml/2006/chart">
  <cdr:relSizeAnchor xmlns:cdr="http://schemas.openxmlformats.org/drawingml/2006/chartDrawing">
    <cdr:from>
      <cdr:x>0.00753</cdr:x>
      <cdr:y>0.02817</cdr:y>
    </cdr:from>
    <cdr:to>
      <cdr:x>0.00907</cdr:x>
      <cdr:y>0.03104</cdr:y>
    </cdr:to>
    <cdr:grpSp>
      <cdr:nvGrpSpPr>
        <cdr:cNvPr id="3" name="Groupe 2">
          <a:extLst xmlns:a="http://schemas.openxmlformats.org/drawingml/2006/main">
            <a:ext uri="{FF2B5EF4-FFF2-40B4-BE49-F238E27FC236}">
              <a16:creationId xmlns:a16="http://schemas.microsoft.com/office/drawing/2014/main" id="{52F661D7-0C9C-1247-8C52-1D3D94E9175E}"/>
            </a:ext>
          </a:extLst>
        </cdr:cNvPr>
        <cdr:cNvGrpSpPr>
          <a:grpSpLocks xmlns:a="http://schemas.openxmlformats.org/drawingml/2006/main"/>
        </cdr:cNvGrpSpPr>
      </cdr:nvGrpSpPr>
      <cdr:grpSpPr bwMode="auto">
        <a:xfrm xmlns:a="http://schemas.openxmlformats.org/drawingml/2006/main">
          <a:off x="50781" y="73826"/>
          <a:ext cx="10385" cy="7521"/>
          <a:chOff x="0" y="0"/>
          <a:chExt cx="18" cy="10"/>
        </a:xfrm>
      </cdr:grpSpPr>
      <cdr:pic>
        <cdr:nvPicPr>
          <cdr:cNvPr id="4" name="Picture 3">
            <a:extLst xmlns:a="http://schemas.openxmlformats.org/drawingml/2006/main">
              <a:ext uri="{FF2B5EF4-FFF2-40B4-BE49-F238E27FC236}">
                <a16:creationId xmlns:a16="http://schemas.microsoft.com/office/drawing/2014/main" id="{236E1F7C-C466-2349-BFE6-F9A746BD2D1F}"/>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0" y="0"/>
            <a:ext cx="6" cy="5"/>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pic>
      <cdr:pic>
        <cdr:nvPicPr>
          <cdr:cNvPr id="5" name="Picture 4">
            <a:extLst xmlns:a="http://schemas.openxmlformats.org/drawingml/2006/main">
              <a:ext uri="{FF2B5EF4-FFF2-40B4-BE49-F238E27FC236}">
                <a16:creationId xmlns:a16="http://schemas.microsoft.com/office/drawing/2014/main" id="{B060253B-7271-704C-A021-D20FF3C847CA}"/>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2"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6" y="0"/>
            <a:ext cx="6" cy="5"/>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pic>
      <cdr:pic>
        <cdr:nvPicPr>
          <cdr:cNvPr id="6" name="Picture 5">
            <a:extLst xmlns:a="http://schemas.openxmlformats.org/drawingml/2006/main">
              <a:ext uri="{FF2B5EF4-FFF2-40B4-BE49-F238E27FC236}">
                <a16:creationId xmlns:a16="http://schemas.microsoft.com/office/drawing/2014/main" id="{CA56AC1B-C2DD-DE47-8185-B081ACD596D4}"/>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3"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2" y="0"/>
            <a:ext cx="6" cy="5"/>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pic>
      <cdr:pic>
        <cdr:nvPicPr>
          <cdr:cNvPr id="7" name="Picture 6">
            <a:extLst xmlns:a="http://schemas.openxmlformats.org/drawingml/2006/main">
              <a:ext uri="{FF2B5EF4-FFF2-40B4-BE49-F238E27FC236}">
                <a16:creationId xmlns:a16="http://schemas.microsoft.com/office/drawing/2014/main" id="{1A9D245B-D5C4-524F-AB9B-B2ED9CD8FA4C}"/>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4"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0" y="5"/>
            <a:ext cx="6" cy="5"/>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pic>
      <cdr:pic>
        <cdr:nvPicPr>
          <cdr:cNvPr id="8" name="Picture 7">
            <a:extLst xmlns:a="http://schemas.openxmlformats.org/drawingml/2006/main">
              <a:ext uri="{FF2B5EF4-FFF2-40B4-BE49-F238E27FC236}">
                <a16:creationId xmlns:a16="http://schemas.microsoft.com/office/drawing/2014/main" id="{554D6A50-2BBD-FA4F-8A94-A7C10653AB79}"/>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5"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6" y="5"/>
            <a:ext cx="6" cy="5"/>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pic>
      <cdr:pic>
        <cdr:nvPicPr>
          <cdr:cNvPr id="9" name="Picture 8">
            <a:extLst xmlns:a="http://schemas.openxmlformats.org/drawingml/2006/main">
              <a:ext uri="{FF2B5EF4-FFF2-40B4-BE49-F238E27FC236}">
                <a16:creationId xmlns:a16="http://schemas.microsoft.com/office/drawing/2014/main" id="{F4870003-5DA4-0A47-8A7C-E5F2F595770E}"/>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6"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2" y="5"/>
            <a:ext cx="6" cy="5"/>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pic>
    </cdr:grpSp>
  </cdr:relSizeAnchor>
  <cdr:relSizeAnchor xmlns:cdr="http://schemas.openxmlformats.org/drawingml/2006/chartDrawing">
    <cdr:from>
      <cdr:x>0.46612</cdr:x>
      <cdr:y>0</cdr:y>
    </cdr:from>
    <cdr:to>
      <cdr:x>0.93957</cdr:x>
      <cdr:y>1</cdr:y>
    </cdr:to>
    <cdr:pic>
      <cdr:nvPicPr>
        <cdr:cNvPr id="13" name="Image 12">
          <a:extLst xmlns:a="http://schemas.openxmlformats.org/drawingml/2006/main">
            <a:ext uri="{FF2B5EF4-FFF2-40B4-BE49-F238E27FC236}">
              <a16:creationId xmlns:a16="http://schemas.microsoft.com/office/drawing/2014/main" id="{788F942F-C147-3543-B03B-85017F0D08E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7"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3143415" y="0"/>
          <a:ext cx="3192847" cy="1672831"/>
        </a:xfrm>
        <a:prstGeom xmlns:a="http://schemas.openxmlformats.org/drawingml/2006/main" prst="rect">
          <a:avLst/>
        </a:prstGeom>
        <a:noFill xmlns:a="http://schemas.openxmlformats.org/drawingml/2006/main"/>
        <a:ln xmlns:a="http://schemas.openxmlformats.org/drawingml/2006/main">
          <a:noFill/>
        </a:ln>
      </cdr:spPr>
    </cdr:pic>
  </cdr:relSizeAnchor>
  <cdr:relSizeAnchor xmlns:cdr="http://schemas.openxmlformats.org/drawingml/2006/chartDrawing">
    <cdr:from>
      <cdr:x>0.00968</cdr:x>
      <cdr:y>1.73472E-17</cdr:y>
    </cdr:from>
    <cdr:to>
      <cdr:x>0.456</cdr:x>
      <cdr:y>1</cdr:y>
    </cdr:to>
    <cdr:pic>
      <cdr:nvPicPr>
        <cdr:cNvPr id="11" name="Espace réservé du contenu 4">
          <a:extLst xmlns:a="http://schemas.openxmlformats.org/drawingml/2006/main">
            <a:ext uri="{FF2B5EF4-FFF2-40B4-BE49-F238E27FC236}">
              <a16:creationId xmlns:a16="http://schemas.microsoft.com/office/drawing/2014/main" id="{9238EA00-B1B6-574D-9375-943F59612D69}"/>
            </a:ext>
          </a:extLst>
        </cdr:cNvPr>
        <cdr:cNvPicPr>
          <a:picLocks xmlns:a="http://schemas.openxmlformats.org/drawingml/2006/main" noGrp="1" noChangeAspect="1"/>
        </cdr:cNvPicPr>
      </cdr:nvPicPr>
      <cdr:blipFill>
        <a:blip xmlns:a="http://schemas.openxmlformats.org/drawingml/2006/main" xmlns:r="http://schemas.openxmlformats.org/officeDocument/2006/relationships" r:embed="rId8"/>
        <a:stretch xmlns:a="http://schemas.openxmlformats.org/drawingml/2006/main">
          <a:fillRect/>
        </a:stretch>
      </cdr:blipFill>
      <cdr:spPr bwMode="auto">
        <a:xfrm xmlns:a="http://schemas.openxmlformats.org/drawingml/2006/main">
          <a:off x="65310" y="50800"/>
          <a:ext cx="3009826" cy="167283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p="http://schemas.openxmlformats.org/presentationml/2006/main" xmlns:r="http://schemas.openxmlformats.org/officeDocument/2006/relationships" xmlns:lc="http://schemas.openxmlformats.org/drawingml/2006/lockedCanvas" val="1"/>
          </a:ext>
        </a:extLst>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701FFE-A4F5-BC48-A10C-082BBFFD0394}" type="datetimeFigureOut">
              <a:rPr lang="fr-FR" smtClean="0"/>
              <a:t>25/05/2024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5B16AE-625A-8D42-ABF1-360EEE29815F}" type="slidenum">
              <a:rPr lang="fr-FR" smtClean="0"/>
              <a:t>‹N°›</a:t>
            </a:fld>
            <a:endParaRPr lang="fr-FR"/>
          </a:p>
        </p:txBody>
      </p:sp>
    </p:spTree>
    <p:extLst>
      <p:ext uri="{BB962C8B-B14F-4D97-AF65-F5344CB8AC3E}">
        <p14:creationId xmlns:p14="http://schemas.microsoft.com/office/powerpoint/2010/main" val="262898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F2F3B0-78EC-E94D-B7C3-2194527B228C}" type="slidenum">
              <a:rPr lang="fr-FR" smtClean="0"/>
              <a:t>1</a:t>
            </a:fld>
            <a:endParaRPr lang="fr-FR"/>
          </a:p>
        </p:txBody>
      </p:sp>
    </p:spTree>
    <p:extLst>
      <p:ext uri="{BB962C8B-B14F-4D97-AF65-F5344CB8AC3E}">
        <p14:creationId xmlns:p14="http://schemas.microsoft.com/office/powerpoint/2010/main" val="1189046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C724A2C-3A1E-4970-B36C-C75F627BCE39}" type="slidenum">
              <a:rPr lang="fr-FR" smtClean="0"/>
              <a:t>7</a:t>
            </a:fld>
            <a:endParaRPr lang="fr-FR"/>
          </a:p>
        </p:txBody>
      </p:sp>
    </p:spTree>
    <p:extLst>
      <p:ext uri="{BB962C8B-B14F-4D97-AF65-F5344CB8AC3E}">
        <p14:creationId xmlns:p14="http://schemas.microsoft.com/office/powerpoint/2010/main" val="93127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C724A2C-3A1E-4970-B36C-C75F627BCE39}" type="slidenum">
              <a:rPr lang="fr-FR" smtClean="0"/>
              <a:t>11</a:t>
            </a:fld>
            <a:endParaRPr lang="fr-FR"/>
          </a:p>
        </p:txBody>
      </p:sp>
    </p:spTree>
    <p:extLst>
      <p:ext uri="{BB962C8B-B14F-4D97-AF65-F5344CB8AC3E}">
        <p14:creationId xmlns:p14="http://schemas.microsoft.com/office/powerpoint/2010/main" val="3097001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C724A2C-3A1E-4970-B36C-C75F627BCE39}" type="slidenum">
              <a:rPr lang="fr-FR" smtClean="0"/>
              <a:t>12</a:t>
            </a:fld>
            <a:endParaRPr lang="fr-FR"/>
          </a:p>
        </p:txBody>
      </p:sp>
    </p:spTree>
    <p:extLst>
      <p:ext uri="{BB962C8B-B14F-4D97-AF65-F5344CB8AC3E}">
        <p14:creationId xmlns:p14="http://schemas.microsoft.com/office/powerpoint/2010/main" val="3383548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Commenter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IVA </a:t>
            </a:r>
            <a:r>
              <a:rPr lang="fr-FR" dirty="0" err="1"/>
              <a:t>positve</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Métrorragies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Cervicite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Tumeurs du col utérin</a:t>
            </a:r>
          </a:p>
        </p:txBody>
      </p:sp>
      <p:sp>
        <p:nvSpPr>
          <p:cNvPr id="4" name="Espace réservé du numéro de diapositive 3"/>
          <p:cNvSpPr>
            <a:spLocks noGrp="1"/>
          </p:cNvSpPr>
          <p:nvPr>
            <p:ph type="sldNum" sz="quarter" idx="5"/>
          </p:nvPr>
        </p:nvSpPr>
        <p:spPr/>
        <p:txBody>
          <a:bodyPr/>
          <a:lstStyle/>
          <a:p>
            <a:fld id="{4F5B16AE-625A-8D42-ABF1-360EEE29815F}" type="slidenum">
              <a:rPr lang="fr-FR" smtClean="0"/>
              <a:t>19</a:t>
            </a:fld>
            <a:endParaRPr lang="fr-FR"/>
          </a:p>
        </p:txBody>
      </p:sp>
    </p:spTree>
    <p:extLst>
      <p:ext uri="{BB962C8B-B14F-4D97-AF65-F5344CB8AC3E}">
        <p14:creationId xmlns:p14="http://schemas.microsoft.com/office/powerpoint/2010/main" val="2938412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0834" name="Espace réservé des commentaires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z="1200" kern="1200" dirty="0">
                <a:solidFill>
                  <a:schemeClr val="tx1"/>
                </a:solidFill>
                <a:effectLst/>
                <a:latin typeface="+mn-lt"/>
                <a:ea typeface="+mn-ea"/>
                <a:cs typeface="+mn-cs"/>
              </a:rPr>
              <a:t>Au  cours du dépistage du cancer du col, nous  pouvons noter la présence de lésions telle que la BGF</a:t>
            </a:r>
          </a:p>
          <a:p>
            <a:r>
              <a:rPr lang="fr-FR" sz="1200" kern="1200" dirty="0">
                <a:solidFill>
                  <a:schemeClr val="tx1"/>
                </a:solidFill>
                <a:effectLst/>
                <a:latin typeface="+mn-lt"/>
                <a:ea typeface="+mn-ea"/>
                <a:cs typeface="+mn-cs"/>
              </a:rPr>
              <a:t>Schistosomiase haematobium</a:t>
            </a:r>
          </a:p>
        </p:txBody>
      </p:sp>
      <p:sp>
        <p:nvSpPr>
          <p:cNvPr id="11264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defRPr>
            </a:lvl1pPr>
            <a:lvl2pPr marL="742950" indent="-285750">
              <a:spcBef>
                <a:spcPct val="30000"/>
              </a:spcBef>
              <a:defRPr sz="1200">
                <a:solidFill>
                  <a:schemeClr val="tx1"/>
                </a:solidFill>
                <a:latin typeface="Calibri" charset="0"/>
              </a:defRPr>
            </a:lvl2pPr>
            <a:lvl3pPr marL="1143000" indent="-228600">
              <a:spcBef>
                <a:spcPct val="30000"/>
              </a:spcBef>
              <a:defRPr sz="1200">
                <a:solidFill>
                  <a:schemeClr val="tx1"/>
                </a:solidFill>
                <a:latin typeface="Calibri" charset="0"/>
              </a:defRPr>
            </a:lvl3pPr>
            <a:lvl4pPr marL="1600200" indent="-228600">
              <a:spcBef>
                <a:spcPct val="30000"/>
              </a:spcBef>
              <a:defRPr sz="1200">
                <a:solidFill>
                  <a:schemeClr val="tx1"/>
                </a:solidFill>
                <a:latin typeface="Calibri" charset="0"/>
              </a:defRPr>
            </a:lvl4pPr>
            <a:lvl5pPr marL="2057400" indent="-228600">
              <a:spcBef>
                <a:spcPct val="30000"/>
              </a:spcBef>
              <a:defRPr sz="1200">
                <a:solidFill>
                  <a:schemeClr val="tx1"/>
                </a:solidFill>
                <a:latin typeface="Calibri" charset="0"/>
              </a:defRPr>
            </a:lvl5pPr>
            <a:lvl6pPr marL="2514600" indent="-228600" eaLnBrk="0" fontAlgn="base" hangingPunct="0">
              <a:spcBef>
                <a:spcPct val="30000"/>
              </a:spcBef>
              <a:spcAft>
                <a:spcPct val="0"/>
              </a:spcAft>
              <a:defRPr sz="1200">
                <a:solidFill>
                  <a:schemeClr val="tx1"/>
                </a:solidFill>
                <a:latin typeface="Calibri" charset="0"/>
              </a:defRPr>
            </a:lvl6pPr>
            <a:lvl7pPr marL="2971800" indent="-228600" eaLnBrk="0" fontAlgn="base" hangingPunct="0">
              <a:spcBef>
                <a:spcPct val="30000"/>
              </a:spcBef>
              <a:spcAft>
                <a:spcPct val="0"/>
              </a:spcAft>
              <a:defRPr sz="1200">
                <a:solidFill>
                  <a:schemeClr val="tx1"/>
                </a:solidFill>
                <a:latin typeface="Calibri" charset="0"/>
              </a:defRPr>
            </a:lvl7pPr>
            <a:lvl8pPr marL="3429000" indent="-228600" eaLnBrk="0" fontAlgn="base" hangingPunct="0">
              <a:spcBef>
                <a:spcPct val="30000"/>
              </a:spcBef>
              <a:spcAft>
                <a:spcPct val="0"/>
              </a:spcAft>
              <a:defRPr sz="1200">
                <a:solidFill>
                  <a:schemeClr val="tx1"/>
                </a:solidFill>
                <a:latin typeface="Calibri" charset="0"/>
              </a:defRPr>
            </a:lvl8pPr>
            <a:lvl9pPr marL="3886200" indent="-228600" eaLnBrk="0" fontAlgn="base" hangingPunct="0">
              <a:spcBef>
                <a:spcPct val="30000"/>
              </a:spcBef>
              <a:spcAft>
                <a:spcPct val="0"/>
              </a:spcAft>
              <a:defRPr sz="1200">
                <a:solidFill>
                  <a:schemeClr val="tx1"/>
                </a:solidFill>
                <a:latin typeface="Calibri" charset="0"/>
              </a:defRPr>
            </a:lvl9pPr>
          </a:lstStyle>
          <a:p>
            <a:pPr>
              <a:spcBef>
                <a:spcPct val="0"/>
              </a:spcBef>
            </a:pPr>
            <a:fld id="{89156211-DD99-CC43-8A11-F80970239D62}" type="slidenum">
              <a:rPr lang="fr-FR" altLang="fr-FR">
                <a:latin typeface="Arial" charset="0"/>
              </a:rPr>
              <a:pPr>
                <a:spcBef>
                  <a:spcPct val="0"/>
                </a:spcBef>
              </a:pPr>
              <a:t>22</a:t>
            </a:fld>
            <a:endParaRPr lang="fr-FR" altLang="fr-FR">
              <a:latin typeface="Arial" charset="0"/>
            </a:endParaRPr>
          </a:p>
        </p:txBody>
      </p:sp>
    </p:spTree>
    <p:extLst>
      <p:ext uri="{BB962C8B-B14F-4D97-AF65-F5344CB8AC3E}">
        <p14:creationId xmlns:p14="http://schemas.microsoft.com/office/powerpoint/2010/main" val="2209826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Calibri" panose="020F0502020204030204" pitchFamily="34" charset="0"/>
                <a:ea typeface="Calibri" panose="020F0502020204030204" pitchFamily="34" charset="0"/>
                <a:cs typeface="Times New Roman" panose="02020603050405020304" pitchFamily="18" charset="0"/>
              </a:rPr>
              <a:t>les résultats de notre étude nous montrent que la BGF est une réalité dans notre pratique quotidienne. Elle survient chez la femme adulte, multigeste sans profession, dont l’examen retrouve une IVA négative.  Ainsi, il convient de former les prestataires de soins sur la reconnaissance des lésions liées à la bilharziose génitale et de sensibiliser la population</a:t>
            </a:r>
            <a:r>
              <a:rPr lang="fr-FR" dirty="0">
                <a:effectLst/>
              </a:rPr>
              <a:t> </a:t>
            </a:r>
            <a:endParaRPr lang="fr-FR" dirty="0"/>
          </a:p>
        </p:txBody>
      </p:sp>
      <p:sp>
        <p:nvSpPr>
          <p:cNvPr id="4" name="Espace réservé du numéro de diapositive 3"/>
          <p:cNvSpPr>
            <a:spLocks noGrp="1"/>
          </p:cNvSpPr>
          <p:nvPr>
            <p:ph type="sldNum" sz="quarter" idx="5"/>
          </p:nvPr>
        </p:nvSpPr>
        <p:spPr/>
        <p:txBody>
          <a:bodyPr/>
          <a:lstStyle/>
          <a:p>
            <a:fld id="{4F5B16AE-625A-8D42-ABF1-360EEE29815F}" type="slidenum">
              <a:rPr lang="fr-FR" smtClean="0"/>
              <a:t>25</a:t>
            </a:fld>
            <a:endParaRPr lang="fr-FR"/>
          </a:p>
        </p:txBody>
      </p:sp>
    </p:spTree>
    <p:extLst>
      <p:ext uri="{BB962C8B-B14F-4D97-AF65-F5344CB8AC3E}">
        <p14:creationId xmlns:p14="http://schemas.microsoft.com/office/powerpoint/2010/main" val="3378037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70BB91-1071-9C4D-8278-ABCEA1371AF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9C0C69E8-9C11-5A4F-A17A-BDA895E284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8656597-8AF9-0A49-95EF-BC81DBF0BEC2}"/>
              </a:ext>
            </a:extLst>
          </p:cNvPr>
          <p:cNvSpPr>
            <a:spLocks noGrp="1"/>
          </p:cNvSpPr>
          <p:nvPr>
            <p:ph type="dt" sz="half" idx="10"/>
          </p:nvPr>
        </p:nvSpPr>
        <p:spPr/>
        <p:txBody>
          <a:bodyPr/>
          <a:lstStyle/>
          <a:p>
            <a:fld id="{79AA55DE-86D1-6443-BAB6-DCE475A74D0D}" type="datetime1">
              <a:rPr lang="fr-FR" smtClean="0"/>
              <a:t>25/05/2024</a:t>
            </a:fld>
            <a:endParaRPr lang="fr-FR"/>
          </a:p>
        </p:txBody>
      </p:sp>
      <p:sp>
        <p:nvSpPr>
          <p:cNvPr id="5" name="Espace réservé du pied de page 4">
            <a:extLst>
              <a:ext uri="{FF2B5EF4-FFF2-40B4-BE49-F238E27FC236}">
                <a16:creationId xmlns:a16="http://schemas.microsoft.com/office/drawing/2014/main" id="{594E2B18-0470-3F43-9D8F-007B6A5DBDC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0C567B1-3869-5745-9594-22C50AE7374E}"/>
              </a:ext>
            </a:extLst>
          </p:cNvPr>
          <p:cNvSpPr>
            <a:spLocks noGrp="1"/>
          </p:cNvSpPr>
          <p:nvPr>
            <p:ph type="sldNum" sz="quarter" idx="12"/>
          </p:nvPr>
        </p:nvSpPr>
        <p:spPr/>
        <p:txBody>
          <a:bodyPr/>
          <a:lstStyle/>
          <a:p>
            <a:fld id="{1D42359A-CE28-384A-A00A-69C296E23985}" type="slidenum">
              <a:rPr lang="fr-FR" smtClean="0"/>
              <a:t>‹N°›</a:t>
            </a:fld>
            <a:endParaRPr lang="fr-FR"/>
          </a:p>
        </p:txBody>
      </p:sp>
    </p:spTree>
    <p:extLst>
      <p:ext uri="{BB962C8B-B14F-4D97-AF65-F5344CB8AC3E}">
        <p14:creationId xmlns:p14="http://schemas.microsoft.com/office/powerpoint/2010/main" val="158469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5B5849-5B6A-2141-B235-D1BE1D733A9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2477669-9FCA-2C44-99E2-9BEB1A21A62F}"/>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274F2D5-CECA-B04B-A553-AE68E5CE873A}"/>
              </a:ext>
            </a:extLst>
          </p:cNvPr>
          <p:cNvSpPr>
            <a:spLocks noGrp="1"/>
          </p:cNvSpPr>
          <p:nvPr>
            <p:ph type="dt" sz="half" idx="10"/>
          </p:nvPr>
        </p:nvSpPr>
        <p:spPr/>
        <p:txBody>
          <a:bodyPr/>
          <a:lstStyle/>
          <a:p>
            <a:fld id="{63454B3A-DA5E-FC46-9ADA-E07CB2671DAF}" type="datetime1">
              <a:rPr lang="fr-FR" smtClean="0"/>
              <a:t>25/05/2024</a:t>
            </a:fld>
            <a:endParaRPr lang="fr-FR"/>
          </a:p>
        </p:txBody>
      </p:sp>
      <p:sp>
        <p:nvSpPr>
          <p:cNvPr id="5" name="Espace réservé du pied de page 4">
            <a:extLst>
              <a:ext uri="{FF2B5EF4-FFF2-40B4-BE49-F238E27FC236}">
                <a16:creationId xmlns:a16="http://schemas.microsoft.com/office/drawing/2014/main" id="{1092F2D5-4C1D-B543-82C5-F71C48EA162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A85A276-B107-F245-AE11-077689B93FB5}"/>
              </a:ext>
            </a:extLst>
          </p:cNvPr>
          <p:cNvSpPr>
            <a:spLocks noGrp="1"/>
          </p:cNvSpPr>
          <p:nvPr>
            <p:ph type="sldNum" sz="quarter" idx="12"/>
          </p:nvPr>
        </p:nvSpPr>
        <p:spPr/>
        <p:txBody>
          <a:bodyPr/>
          <a:lstStyle/>
          <a:p>
            <a:fld id="{1D42359A-CE28-384A-A00A-69C296E23985}" type="slidenum">
              <a:rPr lang="fr-FR" smtClean="0"/>
              <a:t>‹N°›</a:t>
            </a:fld>
            <a:endParaRPr lang="fr-FR"/>
          </a:p>
        </p:txBody>
      </p:sp>
    </p:spTree>
    <p:extLst>
      <p:ext uri="{BB962C8B-B14F-4D97-AF65-F5344CB8AC3E}">
        <p14:creationId xmlns:p14="http://schemas.microsoft.com/office/powerpoint/2010/main" val="512132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E7CC1A0-7585-2E42-9145-FFE5B8645F9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B041856-A1CE-8D4B-A08B-E2B4BBF2EDE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FAA2161-D383-ED46-97A6-03AA43B0F507}"/>
              </a:ext>
            </a:extLst>
          </p:cNvPr>
          <p:cNvSpPr>
            <a:spLocks noGrp="1"/>
          </p:cNvSpPr>
          <p:nvPr>
            <p:ph type="dt" sz="half" idx="10"/>
          </p:nvPr>
        </p:nvSpPr>
        <p:spPr/>
        <p:txBody>
          <a:bodyPr/>
          <a:lstStyle/>
          <a:p>
            <a:fld id="{E2691EB2-0B33-5A4F-B086-9F9E8AF6734C}" type="datetime1">
              <a:rPr lang="fr-FR" smtClean="0"/>
              <a:t>25/05/2024</a:t>
            </a:fld>
            <a:endParaRPr lang="fr-FR"/>
          </a:p>
        </p:txBody>
      </p:sp>
      <p:sp>
        <p:nvSpPr>
          <p:cNvPr id="5" name="Espace réservé du pied de page 4">
            <a:extLst>
              <a:ext uri="{FF2B5EF4-FFF2-40B4-BE49-F238E27FC236}">
                <a16:creationId xmlns:a16="http://schemas.microsoft.com/office/drawing/2014/main" id="{52D4EBB9-F040-634F-B929-4346FAC09C7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D6ABB97-FC33-014C-B2A3-99E7AF6324BF}"/>
              </a:ext>
            </a:extLst>
          </p:cNvPr>
          <p:cNvSpPr>
            <a:spLocks noGrp="1"/>
          </p:cNvSpPr>
          <p:nvPr>
            <p:ph type="sldNum" sz="quarter" idx="12"/>
          </p:nvPr>
        </p:nvSpPr>
        <p:spPr/>
        <p:txBody>
          <a:bodyPr/>
          <a:lstStyle/>
          <a:p>
            <a:fld id="{1D42359A-CE28-384A-A00A-69C296E23985}" type="slidenum">
              <a:rPr lang="fr-FR" smtClean="0"/>
              <a:t>‹N°›</a:t>
            </a:fld>
            <a:endParaRPr lang="fr-FR"/>
          </a:p>
        </p:txBody>
      </p:sp>
    </p:spTree>
    <p:extLst>
      <p:ext uri="{BB962C8B-B14F-4D97-AF65-F5344CB8AC3E}">
        <p14:creationId xmlns:p14="http://schemas.microsoft.com/office/powerpoint/2010/main" val="852390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p>
            <a:r>
              <a:rPr lang="fr-FR"/>
              <a:t>Cliquez pour modifier le style du titre</a:t>
            </a:r>
          </a:p>
        </p:txBody>
      </p:sp>
      <p:sp>
        <p:nvSpPr>
          <p:cNvPr id="3" name="Espace réservé du texte 2"/>
          <p:cNvSpPr>
            <a:spLocks noGrp="1"/>
          </p:cNvSpPr>
          <p:nvPr>
            <p:ph type="body" sz="half" idx="1"/>
          </p:nvPr>
        </p:nvSpPr>
        <p:spPr>
          <a:xfrm>
            <a:off x="609600" y="1600201"/>
            <a:ext cx="5384800" cy="45259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graphique 3"/>
          <p:cNvSpPr>
            <a:spLocks noGrp="1"/>
          </p:cNvSpPr>
          <p:nvPr>
            <p:ph type="chart" sz="half" idx="2"/>
          </p:nvPr>
        </p:nvSpPr>
        <p:spPr>
          <a:xfrm>
            <a:off x="6197600" y="1600201"/>
            <a:ext cx="5384800" cy="4525963"/>
          </a:xfrm>
        </p:spPr>
        <p:txBody>
          <a:bodyPr/>
          <a:lstStyle/>
          <a:p>
            <a:pPr lvl="0"/>
            <a:endParaRPr lang="fr-FR" noProof="0"/>
          </a:p>
        </p:txBody>
      </p:sp>
      <p:sp>
        <p:nvSpPr>
          <p:cNvPr id="5" name="Rectangle 4"/>
          <p:cNvSpPr>
            <a:spLocks noGrp="1" noChangeArrowheads="1"/>
          </p:cNvSpPr>
          <p:nvPr>
            <p:ph type="dt" sz="half" idx="10"/>
          </p:nvPr>
        </p:nvSpPr>
        <p:spPr>
          <a:ln/>
        </p:spPr>
        <p:txBody>
          <a:bodyPr/>
          <a:lstStyle>
            <a:lvl1pPr>
              <a:defRPr/>
            </a:lvl1pPr>
          </a:lstStyle>
          <a:p>
            <a:fld id="{E55AAD5B-B7C1-9449-A5B9-605012EE604E}" type="datetime1">
              <a:rPr lang="fr-FR" altLang="fr-FR" smtClean="0"/>
              <a:t>25/05/2024</a:t>
            </a:fld>
            <a:endParaRPr lang="fr-FR" alt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7" name="Rectangle 6"/>
          <p:cNvSpPr>
            <a:spLocks noGrp="1" noChangeArrowheads="1"/>
          </p:cNvSpPr>
          <p:nvPr>
            <p:ph type="sldNum" sz="quarter" idx="12"/>
          </p:nvPr>
        </p:nvSpPr>
        <p:spPr>
          <a:ln/>
        </p:spPr>
        <p:txBody>
          <a:bodyPr/>
          <a:lstStyle>
            <a:lvl1pPr>
              <a:defRPr/>
            </a:lvl1pPr>
          </a:lstStyle>
          <a:p>
            <a:fld id="{DFD1C527-A2F1-A848-ACB9-0B550BCE0E8E}" type="slidenum">
              <a:rPr lang="fr-FR" altLang="fr-FR"/>
              <a:pPr/>
              <a:t>‹N°›</a:t>
            </a:fld>
            <a:endParaRPr lang="fr-FR" altLang="fr-FR"/>
          </a:p>
        </p:txBody>
      </p:sp>
    </p:spTree>
    <p:extLst>
      <p:ext uri="{BB962C8B-B14F-4D97-AF65-F5344CB8AC3E}">
        <p14:creationId xmlns:p14="http://schemas.microsoft.com/office/powerpoint/2010/main" val="2169306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DD6FBC-8BFB-4C44-A1C7-A396BEA880F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80E04FA-51A3-5143-AF43-CDA85600E8B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68DB81F-8ABB-F64C-84B6-3AB6B38F6537}"/>
              </a:ext>
            </a:extLst>
          </p:cNvPr>
          <p:cNvSpPr>
            <a:spLocks noGrp="1"/>
          </p:cNvSpPr>
          <p:nvPr>
            <p:ph type="dt" sz="half" idx="10"/>
          </p:nvPr>
        </p:nvSpPr>
        <p:spPr/>
        <p:txBody>
          <a:bodyPr/>
          <a:lstStyle/>
          <a:p>
            <a:fld id="{88356C56-3F3E-1F46-824E-E66B8A0B1733}" type="datetime1">
              <a:rPr lang="fr-FR" smtClean="0"/>
              <a:t>25/05/2024</a:t>
            </a:fld>
            <a:endParaRPr lang="fr-FR"/>
          </a:p>
        </p:txBody>
      </p:sp>
      <p:sp>
        <p:nvSpPr>
          <p:cNvPr id="5" name="Espace réservé du pied de page 4">
            <a:extLst>
              <a:ext uri="{FF2B5EF4-FFF2-40B4-BE49-F238E27FC236}">
                <a16:creationId xmlns:a16="http://schemas.microsoft.com/office/drawing/2014/main" id="{2F938DDA-6CBA-8040-B30A-63F1AEED942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31AD0D4-B0B6-B24A-9627-13E6793529B9}"/>
              </a:ext>
            </a:extLst>
          </p:cNvPr>
          <p:cNvSpPr>
            <a:spLocks noGrp="1"/>
          </p:cNvSpPr>
          <p:nvPr>
            <p:ph type="sldNum" sz="quarter" idx="12"/>
          </p:nvPr>
        </p:nvSpPr>
        <p:spPr/>
        <p:txBody>
          <a:bodyPr/>
          <a:lstStyle/>
          <a:p>
            <a:fld id="{1D42359A-CE28-384A-A00A-69C296E23985}" type="slidenum">
              <a:rPr lang="fr-FR" smtClean="0"/>
              <a:t>‹N°›</a:t>
            </a:fld>
            <a:endParaRPr lang="fr-FR"/>
          </a:p>
        </p:txBody>
      </p:sp>
    </p:spTree>
    <p:extLst>
      <p:ext uri="{BB962C8B-B14F-4D97-AF65-F5344CB8AC3E}">
        <p14:creationId xmlns:p14="http://schemas.microsoft.com/office/powerpoint/2010/main" val="600599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8D8210-D319-D04D-9340-5FE07EC06A0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E6D74AB-9304-8244-BD65-A5A3CC5053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E3BF1AB-6F03-7649-BFCA-E6C3B89EC373}"/>
              </a:ext>
            </a:extLst>
          </p:cNvPr>
          <p:cNvSpPr>
            <a:spLocks noGrp="1"/>
          </p:cNvSpPr>
          <p:nvPr>
            <p:ph type="dt" sz="half" idx="10"/>
          </p:nvPr>
        </p:nvSpPr>
        <p:spPr/>
        <p:txBody>
          <a:bodyPr/>
          <a:lstStyle/>
          <a:p>
            <a:fld id="{7FBFAE91-9154-154C-BC63-1DD2C0591A41}" type="datetime1">
              <a:rPr lang="fr-FR" smtClean="0"/>
              <a:t>25/05/2024</a:t>
            </a:fld>
            <a:endParaRPr lang="fr-FR"/>
          </a:p>
        </p:txBody>
      </p:sp>
      <p:sp>
        <p:nvSpPr>
          <p:cNvPr id="5" name="Espace réservé du pied de page 4">
            <a:extLst>
              <a:ext uri="{FF2B5EF4-FFF2-40B4-BE49-F238E27FC236}">
                <a16:creationId xmlns:a16="http://schemas.microsoft.com/office/drawing/2014/main" id="{46CBE7E8-0B12-A14F-9BA3-FE038C840D0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D34A184-DCF8-BE48-9602-46B4ECE86845}"/>
              </a:ext>
            </a:extLst>
          </p:cNvPr>
          <p:cNvSpPr>
            <a:spLocks noGrp="1"/>
          </p:cNvSpPr>
          <p:nvPr>
            <p:ph type="sldNum" sz="quarter" idx="12"/>
          </p:nvPr>
        </p:nvSpPr>
        <p:spPr/>
        <p:txBody>
          <a:bodyPr/>
          <a:lstStyle/>
          <a:p>
            <a:fld id="{1D42359A-CE28-384A-A00A-69C296E23985}" type="slidenum">
              <a:rPr lang="fr-FR" smtClean="0"/>
              <a:t>‹N°›</a:t>
            </a:fld>
            <a:endParaRPr lang="fr-FR"/>
          </a:p>
        </p:txBody>
      </p:sp>
    </p:spTree>
    <p:extLst>
      <p:ext uri="{BB962C8B-B14F-4D97-AF65-F5344CB8AC3E}">
        <p14:creationId xmlns:p14="http://schemas.microsoft.com/office/powerpoint/2010/main" val="520979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823034-3592-A643-93A2-844BAB43211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F8CE4C5-1CFC-604E-99B7-59B6A2A7BC8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839A664-6B9D-B043-8E27-9033FA71081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0B80A69-14C1-D54B-A280-0BAA24DA78C3}"/>
              </a:ext>
            </a:extLst>
          </p:cNvPr>
          <p:cNvSpPr>
            <a:spLocks noGrp="1"/>
          </p:cNvSpPr>
          <p:nvPr>
            <p:ph type="dt" sz="half" idx="10"/>
          </p:nvPr>
        </p:nvSpPr>
        <p:spPr/>
        <p:txBody>
          <a:bodyPr/>
          <a:lstStyle/>
          <a:p>
            <a:fld id="{0D4551C6-D4D2-1F4E-8D3A-723B6CEABF83}" type="datetime1">
              <a:rPr lang="fr-FR" smtClean="0"/>
              <a:t>25/05/2024</a:t>
            </a:fld>
            <a:endParaRPr lang="fr-FR"/>
          </a:p>
        </p:txBody>
      </p:sp>
      <p:sp>
        <p:nvSpPr>
          <p:cNvPr id="6" name="Espace réservé du pied de page 5">
            <a:extLst>
              <a:ext uri="{FF2B5EF4-FFF2-40B4-BE49-F238E27FC236}">
                <a16:creationId xmlns:a16="http://schemas.microsoft.com/office/drawing/2014/main" id="{DB60C70F-E353-714B-886B-5B1F960927B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EC2445E-1967-C44D-A882-D3C1C4483943}"/>
              </a:ext>
            </a:extLst>
          </p:cNvPr>
          <p:cNvSpPr>
            <a:spLocks noGrp="1"/>
          </p:cNvSpPr>
          <p:nvPr>
            <p:ph type="sldNum" sz="quarter" idx="12"/>
          </p:nvPr>
        </p:nvSpPr>
        <p:spPr/>
        <p:txBody>
          <a:bodyPr/>
          <a:lstStyle/>
          <a:p>
            <a:fld id="{1D42359A-CE28-384A-A00A-69C296E23985}" type="slidenum">
              <a:rPr lang="fr-FR" smtClean="0"/>
              <a:t>‹N°›</a:t>
            </a:fld>
            <a:endParaRPr lang="fr-FR"/>
          </a:p>
        </p:txBody>
      </p:sp>
    </p:spTree>
    <p:extLst>
      <p:ext uri="{BB962C8B-B14F-4D97-AF65-F5344CB8AC3E}">
        <p14:creationId xmlns:p14="http://schemas.microsoft.com/office/powerpoint/2010/main" val="1288110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8D5477-8CB3-8E49-8903-24ED3C8D985D}"/>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434B3F4-FF4C-CC47-82C4-99AF7EC64A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896636D6-0762-484C-81BE-BA70E34ACC66}"/>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2BF7D4AE-D7E2-734D-9A5A-D576083001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5BED6A3-8278-F144-BFC6-C80648FEE687}"/>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4BF2EA5-5AA2-134C-9F0D-20ED4BA96BA2}"/>
              </a:ext>
            </a:extLst>
          </p:cNvPr>
          <p:cNvSpPr>
            <a:spLocks noGrp="1"/>
          </p:cNvSpPr>
          <p:nvPr>
            <p:ph type="dt" sz="half" idx="10"/>
          </p:nvPr>
        </p:nvSpPr>
        <p:spPr/>
        <p:txBody>
          <a:bodyPr/>
          <a:lstStyle/>
          <a:p>
            <a:fld id="{92D4A9B9-0921-A444-A718-689B7FD92B9D}" type="datetime1">
              <a:rPr lang="fr-FR" smtClean="0"/>
              <a:t>25/05/2024</a:t>
            </a:fld>
            <a:endParaRPr lang="fr-FR"/>
          </a:p>
        </p:txBody>
      </p:sp>
      <p:sp>
        <p:nvSpPr>
          <p:cNvPr id="8" name="Espace réservé du pied de page 7">
            <a:extLst>
              <a:ext uri="{FF2B5EF4-FFF2-40B4-BE49-F238E27FC236}">
                <a16:creationId xmlns:a16="http://schemas.microsoft.com/office/drawing/2014/main" id="{AA8A572E-1CD6-0346-908C-7A9099B030C7}"/>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12C4191F-3731-5D40-9969-A286E36BD1D8}"/>
              </a:ext>
            </a:extLst>
          </p:cNvPr>
          <p:cNvSpPr>
            <a:spLocks noGrp="1"/>
          </p:cNvSpPr>
          <p:nvPr>
            <p:ph type="sldNum" sz="quarter" idx="12"/>
          </p:nvPr>
        </p:nvSpPr>
        <p:spPr/>
        <p:txBody>
          <a:bodyPr/>
          <a:lstStyle/>
          <a:p>
            <a:fld id="{1D42359A-CE28-384A-A00A-69C296E23985}" type="slidenum">
              <a:rPr lang="fr-FR" smtClean="0"/>
              <a:t>‹N°›</a:t>
            </a:fld>
            <a:endParaRPr lang="fr-FR"/>
          </a:p>
        </p:txBody>
      </p:sp>
    </p:spTree>
    <p:extLst>
      <p:ext uri="{BB962C8B-B14F-4D97-AF65-F5344CB8AC3E}">
        <p14:creationId xmlns:p14="http://schemas.microsoft.com/office/powerpoint/2010/main" val="3391080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5CD73E-8C9E-8947-9A7B-1AEA199C7F4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C9FC4A3-9D59-454C-909A-F3717190C140}"/>
              </a:ext>
            </a:extLst>
          </p:cNvPr>
          <p:cNvSpPr>
            <a:spLocks noGrp="1"/>
          </p:cNvSpPr>
          <p:nvPr>
            <p:ph type="dt" sz="half" idx="10"/>
          </p:nvPr>
        </p:nvSpPr>
        <p:spPr/>
        <p:txBody>
          <a:bodyPr/>
          <a:lstStyle/>
          <a:p>
            <a:fld id="{16FD9955-2E75-9145-93F8-3B517EECAD48}" type="datetime1">
              <a:rPr lang="fr-FR" smtClean="0"/>
              <a:t>25/05/2024</a:t>
            </a:fld>
            <a:endParaRPr lang="fr-FR"/>
          </a:p>
        </p:txBody>
      </p:sp>
      <p:sp>
        <p:nvSpPr>
          <p:cNvPr id="4" name="Espace réservé du pied de page 3">
            <a:extLst>
              <a:ext uri="{FF2B5EF4-FFF2-40B4-BE49-F238E27FC236}">
                <a16:creationId xmlns:a16="http://schemas.microsoft.com/office/drawing/2014/main" id="{5E60EC11-3198-E649-9939-82362EF62BE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59C112EA-A93E-EB47-9A66-6F85D3321795}"/>
              </a:ext>
            </a:extLst>
          </p:cNvPr>
          <p:cNvSpPr>
            <a:spLocks noGrp="1"/>
          </p:cNvSpPr>
          <p:nvPr>
            <p:ph type="sldNum" sz="quarter" idx="12"/>
          </p:nvPr>
        </p:nvSpPr>
        <p:spPr/>
        <p:txBody>
          <a:bodyPr/>
          <a:lstStyle/>
          <a:p>
            <a:fld id="{1D42359A-CE28-384A-A00A-69C296E23985}" type="slidenum">
              <a:rPr lang="fr-FR" smtClean="0"/>
              <a:t>‹N°›</a:t>
            </a:fld>
            <a:endParaRPr lang="fr-FR"/>
          </a:p>
        </p:txBody>
      </p:sp>
    </p:spTree>
    <p:extLst>
      <p:ext uri="{BB962C8B-B14F-4D97-AF65-F5344CB8AC3E}">
        <p14:creationId xmlns:p14="http://schemas.microsoft.com/office/powerpoint/2010/main" val="2392591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0298185-91C1-F547-BBE3-3EC295D68AFE}"/>
              </a:ext>
            </a:extLst>
          </p:cNvPr>
          <p:cNvSpPr>
            <a:spLocks noGrp="1"/>
          </p:cNvSpPr>
          <p:nvPr>
            <p:ph type="dt" sz="half" idx="10"/>
          </p:nvPr>
        </p:nvSpPr>
        <p:spPr/>
        <p:txBody>
          <a:bodyPr/>
          <a:lstStyle/>
          <a:p>
            <a:fld id="{CE123295-EBE0-F340-ABC5-204FF32672C1}" type="datetime1">
              <a:rPr lang="fr-FR" smtClean="0"/>
              <a:t>25/05/2024</a:t>
            </a:fld>
            <a:endParaRPr lang="fr-FR"/>
          </a:p>
        </p:txBody>
      </p:sp>
      <p:sp>
        <p:nvSpPr>
          <p:cNvPr id="3" name="Espace réservé du pied de page 2">
            <a:extLst>
              <a:ext uri="{FF2B5EF4-FFF2-40B4-BE49-F238E27FC236}">
                <a16:creationId xmlns:a16="http://schemas.microsoft.com/office/drawing/2014/main" id="{044B0A6B-7DE8-A946-B776-B77C76D06E93}"/>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E133E3F-68B8-444E-AA85-8FC22B05670A}"/>
              </a:ext>
            </a:extLst>
          </p:cNvPr>
          <p:cNvSpPr>
            <a:spLocks noGrp="1"/>
          </p:cNvSpPr>
          <p:nvPr>
            <p:ph type="sldNum" sz="quarter" idx="12"/>
          </p:nvPr>
        </p:nvSpPr>
        <p:spPr/>
        <p:txBody>
          <a:bodyPr/>
          <a:lstStyle/>
          <a:p>
            <a:fld id="{1D42359A-CE28-384A-A00A-69C296E23985}" type="slidenum">
              <a:rPr lang="fr-FR" smtClean="0"/>
              <a:t>‹N°›</a:t>
            </a:fld>
            <a:endParaRPr lang="fr-FR"/>
          </a:p>
        </p:txBody>
      </p:sp>
    </p:spTree>
    <p:extLst>
      <p:ext uri="{BB962C8B-B14F-4D97-AF65-F5344CB8AC3E}">
        <p14:creationId xmlns:p14="http://schemas.microsoft.com/office/powerpoint/2010/main" val="3610901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C8CF04-822E-574E-9D94-8A49E1B1475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30DB36C-1FCB-624E-BF4F-8BBFAFDC62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4AF43B9-34DA-5447-B543-F1B68BA9B5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F7409D9-4F0E-804A-8A7E-C0522B5EE6EC}"/>
              </a:ext>
            </a:extLst>
          </p:cNvPr>
          <p:cNvSpPr>
            <a:spLocks noGrp="1"/>
          </p:cNvSpPr>
          <p:nvPr>
            <p:ph type="dt" sz="half" idx="10"/>
          </p:nvPr>
        </p:nvSpPr>
        <p:spPr/>
        <p:txBody>
          <a:bodyPr/>
          <a:lstStyle/>
          <a:p>
            <a:fld id="{BABAB0C6-DB31-904F-A5FE-FDBC8738B5D9}" type="datetime1">
              <a:rPr lang="fr-FR" smtClean="0"/>
              <a:t>25/05/2024</a:t>
            </a:fld>
            <a:endParaRPr lang="fr-FR"/>
          </a:p>
        </p:txBody>
      </p:sp>
      <p:sp>
        <p:nvSpPr>
          <p:cNvPr id="6" name="Espace réservé du pied de page 5">
            <a:extLst>
              <a:ext uri="{FF2B5EF4-FFF2-40B4-BE49-F238E27FC236}">
                <a16:creationId xmlns:a16="http://schemas.microsoft.com/office/drawing/2014/main" id="{250A3E9D-6474-8249-AAB5-7AB7E2F379D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6C34197-54F1-074A-9895-96CFF5246FFD}"/>
              </a:ext>
            </a:extLst>
          </p:cNvPr>
          <p:cNvSpPr>
            <a:spLocks noGrp="1"/>
          </p:cNvSpPr>
          <p:nvPr>
            <p:ph type="sldNum" sz="quarter" idx="12"/>
          </p:nvPr>
        </p:nvSpPr>
        <p:spPr/>
        <p:txBody>
          <a:bodyPr/>
          <a:lstStyle/>
          <a:p>
            <a:fld id="{1D42359A-CE28-384A-A00A-69C296E23985}" type="slidenum">
              <a:rPr lang="fr-FR" smtClean="0"/>
              <a:t>‹N°›</a:t>
            </a:fld>
            <a:endParaRPr lang="fr-FR"/>
          </a:p>
        </p:txBody>
      </p:sp>
    </p:spTree>
    <p:extLst>
      <p:ext uri="{BB962C8B-B14F-4D97-AF65-F5344CB8AC3E}">
        <p14:creationId xmlns:p14="http://schemas.microsoft.com/office/powerpoint/2010/main" val="2366984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ACD9F5-6B35-FE41-8B2C-D11A3A59A14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6BF1112F-E162-684E-8F89-5AFEDE868D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F3D36F3-83AE-1B4C-A108-CE3D0A1B3D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BC29A73-7616-5A4D-B87F-FBB07E70DE45}"/>
              </a:ext>
            </a:extLst>
          </p:cNvPr>
          <p:cNvSpPr>
            <a:spLocks noGrp="1"/>
          </p:cNvSpPr>
          <p:nvPr>
            <p:ph type="dt" sz="half" idx="10"/>
          </p:nvPr>
        </p:nvSpPr>
        <p:spPr/>
        <p:txBody>
          <a:bodyPr/>
          <a:lstStyle/>
          <a:p>
            <a:fld id="{576AD355-3E8C-DE4D-8803-2A59A945798F}" type="datetime1">
              <a:rPr lang="fr-FR" smtClean="0"/>
              <a:t>25/05/2024</a:t>
            </a:fld>
            <a:endParaRPr lang="fr-FR"/>
          </a:p>
        </p:txBody>
      </p:sp>
      <p:sp>
        <p:nvSpPr>
          <p:cNvPr id="6" name="Espace réservé du pied de page 5">
            <a:extLst>
              <a:ext uri="{FF2B5EF4-FFF2-40B4-BE49-F238E27FC236}">
                <a16:creationId xmlns:a16="http://schemas.microsoft.com/office/drawing/2014/main" id="{0B7B36C7-B79C-6542-83ED-24ED165D671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8343717-87B6-1941-B59D-4DD5DD70C8E8}"/>
              </a:ext>
            </a:extLst>
          </p:cNvPr>
          <p:cNvSpPr>
            <a:spLocks noGrp="1"/>
          </p:cNvSpPr>
          <p:nvPr>
            <p:ph type="sldNum" sz="quarter" idx="12"/>
          </p:nvPr>
        </p:nvSpPr>
        <p:spPr/>
        <p:txBody>
          <a:bodyPr/>
          <a:lstStyle/>
          <a:p>
            <a:fld id="{1D42359A-CE28-384A-A00A-69C296E23985}" type="slidenum">
              <a:rPr lang="fr-FR" smtClean="0"/>
              <a:t>‹N°›</a:t>
            </a:fld>
            <a:endParaRPr lang="fr-FR"/>
          </a:p>
        </p:txBody>
      </p:sp>
    </p:spTree>
    <p:extLst>
      <p:ext uri="{BB962C8B-B14F-4D97-AF65-F5344CB8AC3E}">
        <p14:creationId xmlns:p14="http://schemas.microsoft.com/office/powerpoint/2010/main" val="1040979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A8DA976-68C8-454F-82CA-3991C80C3A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0ACFD8D0-809E-254E-84D3-41C8EA90A4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46CA75A-079B-0F4C-A27A-BC03156140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DBC58A-3254-CF40-8DFD-24449AD5DB29}" type="datetime1">
              <a:rPr lang="fr-FR" smtClean="0"/>
              <a:t>25/05/2024</a:t>
            </a:fld>
            <a:endParaRPr lang="fr-FR"/>
          </a:p>
        </p:txBody>
      </p:sp>
      <p:sp>
        <p:nvSpPr>
          <p:cNvPr id="5" name="Espace réservé du pied de page 4">
            <a:extLst>
              <a:ext uri="{FF2B5EF4-FFF2-40B4-BE49-F238E27FC236}">
                <a16:creationId xmlns:a16="http://schemas.microsoft.com/office/drawing/2014/main" id="{1B230E5B-D866-4841-98A4-A496E56621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877248E-16BB-3B49-ACD3-322A0B6DE0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42359A-CE28-384A-A00A-69C296E23985}" type="slidenum">
              <a:rPr lang="fr-FR" smtClean="0"/>
              <a:t>‹N°›</a:t>
            </a:fld>
            <a:endParaRPr lang="fr-FR"/>
          </a:p>
        </p:txBody>
      </p:sp>
    </p:spTree>
    <p:extLst>
      <p:ext uri="{BB962C8B-B14F-4D97-AF65-F5344CB8AC3E}">
        <p14:creationId xmlns:p14="http://schemas.microsoft.com/office/powerpoint/2010/main" val="8038176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apps.who.int/iris/bitstream/handle/10665/255855/9789241509299-fre.pdf?sequence=1&amp;isAllowed=y"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chart" Target="../charts/chart1.xml"/></Relationships>
</file>

<file path=ppt/slides/_rels/slide23.xml.rels><?xml version="1.0" encoding="UTF-8" standalone="yes"?>
<Relationships xmlns="http://schemas.openxmlformats.org/package/2006/relationships"><Relationship Id="rId3" Type="http://schemas.openxmlformats.org/officeDocument/2006/relationships/hyperlink" Target="https://apps.who.int/iris/bitstream/handle/10665/255855/9789241509299-fre.pdf?sequence=1&amp;isAllowed=y" TargetMode="External"/><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https://www.cdc.gov/dpdx/schistosomiasis/index.html" TargetMode="Externa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hyperlink" Target="https://www.cdc.gov/dpdx/index.html"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apps.who.int/iris/bitstream/handle/10665/180863/9789241509299_eng.pdf?sequence=1"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840132">
            <a:off x="5126225" y="398505"/>
            <a:ext cx="1440662" cy="5687581"/>
            <a:chOff x="0" y="0"/>
            <a:chExt cx="597206" cy="2357707"/>
          </a:xfrm>
        </p:grpSpPr>
        <p:sp>
          <p:nvSpPr>
            <p:cNvPr id="3" name="Freeform 3"/>
            <p:cNvSpPr/>
            <p:nvPr/>
          </p:nvSpPr>
          <p:spPr>
            <a:xfrm>
              <a:off x="0" y="0"/>
              <a:ext cx="597206" cy="2357707"/>
            </a:xfrm>
            <a:custGeom>
              <a:avLst/>
              <a:gdLst/>
              <a:ahLst/>
              <a:cxnLst/>
              <a:rect l="l" t="t" r="r" b="b"/>
              <a:pathLst>
                <a:path w="597206" h="2357707">
                  <a:moveTo>
                    <a:pt x="0" y="0"/>
                  </a:moveTo>
                  <a:lnTo>
                    <a:pt x="597206" y="0"/>
                  </a:lnTo>
                  <a:lnTo>
                    <a:pt x="597206" y="2357707"/>
                  </a:lnTo>
                  <a:lnTo>
                    <a:pt x="0" y="2357707"/>
                  </a:lnTo>
                  <a:close/>
                </a:path>
              </a:pathLst>
            </a:custGeom>
            <a:solidFill>
              <a:srgbClr val="D5DADA">
                <a:alpha val="7843"/>
              </a:srgbClr>
            </a:solidFill>
          </p:spPr>
        </p:sp>
        <p:sp>
          <p:nvSpPr>
            <p:cNvPr id="4" name="TextBox 4"/>
            <p:cNvSpPr txBox="1"/>
            <p:nvPr/>
          </p:nvSpPr>
          <p:spPr>
            <a:xfrm>
              <a:off x="0" y="-19050"/>
              <a:ext cx="597206" cy="2376757"/>
            </a:xfrm>
            <a:prstGeom prst="rect">
              <a:avLst/>
            </a:prstGeom>
          </p:spPr>
          <p:txBody>
            <a:bodyPr lIns="23915" tIns="23915" rIns="23915" bIns="23915" rtlCol="0" anchor="ctr"/>
            <a:lstStyle/>
            <a:p>
              <a:pPr algn="ctr">
                <a:lnSpc>
                  <a:spcPts val="923"/>
                </a:lnSpc>
                <a:spcBef>
                  <a:spcPct val="0"/>
                </a:spcBef>
              </a:pPr>
              <a:endParaRPr sz="1200"/>
            </a:p>
          </p:txBody>
        </p:sp>
      </p:grpSp>
      <p:grpSp>
        <p:nvGrpSpPr>
          <p:cNvPr id="5" name="Group 5"/>
          <p:cNvGrpSpPr/>
          <p:nvPr/>
        </p:nvGrpSpPr>
        <p:grpSpPr>
          <a:xfrm rot="-1840132">
            <a:off x="1054652" y="-7114"/>
            <a:ext cx="337832" cy="1333723"/>
            <a:chOff x="0" y="0"/>
            <a:chExt cx="597206" cy="2357707"/>
          </a:xfrm>
        </p:grpSpPr>
        <p:sp>
          <p:nvSpPr>
            <p:cNvPr id="6" name="Freeform 6"/>
            <p:cNvSpPr/>
            <p:nvPr/>
          </p:nvSpPr>
          <p:spPr>
            <a:xfrm>
              <a:off x="0" y="0"/>
              <a:ext cx="597206" cy="2357707"/>
            </a:xfrm>
            <a:custGeom>
              <a:avLst/>
              <a:gdLst/>
              <a:ahLst/>
              <a:cxnLst/>
              <a:rect l="l" t="t" r="r" b="b"/>
              <a:pathLst>
                <a:path w="597206" h="2357707">
                  <a:moveTo>
                    <a:pt x="0" y="0"/>
                  </a:moveTo>
                  <a:lnTo>
                    <a:pt x="597206" y="0"/>
                  </a:lnTo>
                  <a:lnTo>
                    <a:pt x="597206" y="2357707"/>
                  </a:lnTo>
                  <a:lnTo>
                    <a:pt x="0" y="2357707"/>
                  </a:lnTo>
                  <a:close/>
                </a:path>
              </a:pathLst>
            </a:custGeom>
            <a:solidFill>
              <a:srgbClr val="35A273">
                <a:alpha val="7843"/>
              </a:srgbClr>
            </a:solidFill>
          </p:spPr>
        </p:sp>
        <p:sp>
          <p:nvSpPr>
            <p:cNvPr id="7" name="TextBox 7"/>
            <p:cNvSpPr txBox="1"/>
            <p:nvPr/>
          </p:nvSpPr>
          <p:spPr>
            <a:xfrm>
              <a:off x="0" y="-19050"/>
              <a:ext cx="597206" cy="2376757"/>
            </a:xfrm>
            <a:prstGeom prst="rect">
              <a:avLst/>
            </a:prstGeom>
          </p:spPr>
          <p:txBody>
            <a:bodyPr lIns="23915" tIns="23915" rIns="23915" bIns="23915" rtlCol="0" anchor="ctr"/>
            <a:lstStyle/>
            <a:p>
              <a:pPr algn="ctr">
                <a:lnSpc>
                  <a:spcPts val="923"/>
                </a:lnSpc>
                <a:spcBef>
                  <a:spcPct val="0"/>
                </a:spcBef>
              </a:pPr>
              <a:endParaRPr sz="1200"/>
            </a:p>
          </p:txBody>
        </p:sp>
      </p:grpSp>
      <p:grpSp>
        <p:nvGrpSpPr>
          <p:cNvPr id="8" name="Group 8"/>
          <p:cNvGrpSpPr/>
          <p:nvPr/>
        </p:nvGrpSpPr>
        <p:grpSpPr>
          <a:xfrm rot="1471508">
            <a:off x="686549" y="4780414"/>
            <a:ext cx="163981" cy="469681"/>
            <a:chOff x="0" y="0"/>
            <a:chExt cx="106268" cy="304376"/>
          </a:xfrm>
        </p:grpSpPr>
        <p:sp>
          <p:nvSpPr>
            <p:cNvPr id="9" name="Freeform 9"/>
            <p:cNvSpPr/>
            <p:nvPr/>
          </p:nvSpPr>
          <p:spPr>
            <a:xfrm>
              <a:off x="0" y="0"/>
              <a:ext cx="106268" cy="304376"/>
            </a:xfrm>
            <a:custGeom>
              <a:avLst/>
              <a:gdLst/>
              <a:ahLst/>
              <a:cxnLst/>
              <a:rect l="l" t="t" r="r" b="b"/>
              <a:pathLst>
                <a:path w="106268" h="304376">
                  <a:moveTo>
                    <a:pt x="0" y="0"/>
                  </a:moveTo>
                  <a:lnTo>
                    <a:pt x="106268" y="0"/>
                  </a:lnTo>
                  <a:lnTo>
                    <a:pt x="106268" y="304376"/>
                  </a:lnTo>
                  <a:lnTo>
                    <a:pt x="0" y="304376"/>
                  </a:lnTo>
                  <a:close/>
                </a:path>
              </a:pathLst>
            </a:custGeom>
            <a:solidFill>
              <a:srgbClr val="35A273"/>
            </a:solidFill>
          </p:spPr>
        </p:sp>
        <p:sp>
          <p:nvSpPr>
            <p:cNvPr id="10" name="TextBox 10"/>
            <p:cNvSpPr txBox="1"/>
            <p:nvPr/>
          </p:nvSpPr>
          <p:spPr>
            <a:xfrm>
              <a:off x="0" y="-19050"/>
              <a:ext cx="106268" cy="323426"/>
            </a:xfrm>
            <a:prstGeom prst="rect">
              <a:avLst/>
            </a:prstGeom>
          </p:spPr>
          <p:txBody>
            <a:bodyPr lIns="23915" tIns="23915" rIns="23915" bIns="23915" rtlCol="0" anchor="ctr"/>
            <a:lstStyle/>
            <a:p>
              <a:pPr algn="ctr">
                <a:lnSpc>
                  <a:spcPts val="923"/>
                </a:lnSpc>
                <a:spcBef>
                  <a:spcPct val="0"/>
                </a:spcBef>
              </a:pPr>
              <a:endParaRPr sz="1200"/>
            </a:p>
          </p:txBody>
        </p:sp>
      </p:grpSp>
      <p:grpSp>
        <p:nvGrpSpPr>
          <p:cNvPr id="11" name="Group 11"/>
          <p:cNvGrpSpPr/>
          <p:nvPr/>
        </p:nvGrpSpPr>
        <p:grpSpPr>
          <a:xfrm rot="1471508">
            <a:off x="794483" y="5028100"/>
            <a:ext cx="163981" cy="469681"/>
            <a:chOff x="0" y="0"/>
            <a:chExt cx="106268" cy="304376"/>
          </a:xfrm>
        </p:grpSpPr>
        <p:sp>
          <p:nvSpPr>
            <p:cNvPr id="12" name="Freeform 12"/>
            <p:cNvSpPr/>
            <p:nvPr/>
          </p:nvSpPr>
          <p:spPr>
            <a:xfrm>
              <a:off x="0" y="0"/>
              <a:ext cx="106268" cy="304376"/>
            </a:xfrm>
            <a:custGeom>
              <a:avLst/>
              <a:gdLst/>
              <a:ahLst/>
              <a:cxnLst/>
              <a:rect l="l" t="t" r="r" b="b"/>
              <a:pathLst>
                <a:path w="106268" h="304376">
                  <a:moveTo>
                    <a:pt x="0" y="0"/>
                  </a:moveTo>
                  <a:lnTo>
                    <a:pt x="106268" y="0"/>
                  </a:lnTo>
                  <a:lnTo>
                    <a:pt x="106268" y="304376"/>
                  </a:lnTo>
                  <a:lnTo>
                    <a:pt x="0" y="304376"/>
                  </a:lnTo>
                  <a:close/>
                </a:path>
              </a:pathLst>
            </a:custGeom>
            <a:solidFill>
              <a:srgbClr val="35A273"/>
            </a:solidFill>
          </p:spPr>
        </p:sp>
        <p:sp>
          <p:nvSpPr>
            <p:cNvPr id="13" name="TextBox 13"/>
            <p:cNvSpPr txBox="1"/>
            <p:nvPr/>
          </p:nvSpPr>
          <p:spPr>
            <a:xfrm>
              <a:off x="0" y="-19050"/>
              <a:ext cx="106268" cy="323426"/>
            </a:xfrm>
            <a:prstGeom prst="rect">
              <a:avLst/>
            </a:prstGeom>
          </p:spPr>
          <p:txBody>
            <a:bodyPr lIns="23915" tIns="23915" rIns="23915" bIns="23915" rtlCol="0" anchor="ctr"/>
            <a:lstStyle/>
            <a:p>
              <a:pPr algn="ctr">
                <a:lnSpc>
                  <a:spcPts val="923"/>
                </a:lnSpc>
                <a:spcBef>
                  <a:spcPct val="0"/>
                </a:spcBef>
              </a:pPr>
              <a:endParaRPr sz="1200"/>
            </a:p>
          </p:txBody>
        </p:sp>
      </p:grpSp>
      <p:grpSp>
        <p:nvGrpSpPr>
          <p:cNvPr id="14" name="Group 14"/>
          <p:cNvGrpSpPr/>
          <p:nvPr/>
        </p:nvGrpSpPr>
        <p:grpSpPr>
          <a:xfrm>
            <a:off x="5834836" y="2466389"/>
            <a:ext cx="6140493" cy="4194185"/>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5A273"/>
            </a:solidFill>
            <a:ln cap="sq">
              <a:noFill/>
              <a:prstDash val="solid"/>
              <a:miter/>
            </a:ln>
          </p:spPr>
        </p:sp>
        <p:sp>
          <p:nvSpPr>
            <p:cNvPr id="16" name="TextBox 16"/>
            <p:cNvSpPr txBox="1"/>
            <p:nvPr/>
          </p:nvSpPr>
          <p:spPr>
            <a:xfrm>
              <a:off x="76200" y="38100"/>
              <a:ext cx="660400" cy="698500"/>
            </a:xfrm>
            <a:prstGeom prst="rect">
              <a:avLst/>
            </a:prstGeom>
          </p:spPr>
          <p:txBody>
            <a:bodyPr lIns="33867" tIns="33867" rIns="33867" bIns="33867" rtlCol="0" anchor="ctr"/>
            <a:lstStyle/>
            <a:p>
              <a:pPr algn="ctr">
                <a:lnSpc>
                  <a:spcPts val="1773"/>
                </a:lnSpc>
                <a:spcBef>
                  <a:spcPct val="0"/>
                </a:spcBef>
              </a:pPr>
              <a:endParaRPr sz="1200"/>
            </a:p>
          </p:txBody>
        </p:sp>
      </p:grpSp>
      <p:sp>
        <p:nvSpPr>
          <p:cNvPr id="18" name="TextBox 18"/>
          <p:cNvSpPr txBox="1"/>
          <p:nvPr/>
        </p:nvSpPr>
        <p:spPr>
          <a:xfrm>
            <a:off x="685800" y="3097029"/>
            <a:ext cx="5725089" cy="468141"/>
          </a:xfrm>
          <a:prstGeom prst="rect">
            <a:avLst/>
          </a:prstGeom>
        </p:spPr>
        <p:txBody>
          <a:bodyPr lIns="0" tIns="0" rIns="0" bIns="0" rtlCol="0" anchor="t">
            <a:spAutoFit/>
          </a:bodyPr>
          <a:lstStyle/>
          <a:p>
            <a:pPr lvl="1">
              <a:lnSpc>
                <a:spcPts val="3599"/>
              </a:lnSpc>
            </a:pPr>
            <a:r>
              <a:rPr lang="fr-FR" sz="3600" dirty="0">
                <a:solidFill>
                  <a:srgbClr val="35A273"/>
                </a:solidFill>
                <a:latin typeface="Telegraf Bold"/>
              </a:rPr>
              <a:t>Aspects coelioscopiques</a:t>
            </a:r>
            <a:endParaRPr lang="fr-FR" sz="3428" dirty="0">
              <a:solidFill>
                <a:srgbClr val="000000"/>
              </a:solidFill>
              <a:latin typeface="Telegraf"/>
            </a:endParaRPr>
          </a:p>
        </p:txBody>
      </p:sp>
      <p:sp>
        <p:nvSpPr>
          <p:cNvPr id="19" name="TextBox 19"/>
          <p:cNvSpPr txBox="1"/>
          <p:nvPr/>
        </p:nvSpPr>
        <p:spPr>
          <a:xfrm>
            <a:off x="926217" y="2214707"/>
            <a:ext cx="5814424" cy="661400"/>
          </a:xfrm>
          <a:prstGeom prst="rect">
            <a:avLst/>
          </a:prstGeom>
        </p:spPr>
        <p:txBody>
          <a:bodyPr wrap="square" lIns="0" tIns="0" rIns="0" bIns="0" rtlCol="0" anchor="t">
            <a:spAutoFit/>
          </a:bodyPr>
          <a:lstStyle/>
          <a:p>
            <a:pPr>
              <a:lnSpc>
                <a:spcPts val="5478"/>
              </a:lnSpc>
              <a:spcBef>
                <a:spcPct val="0"/>
              </a:spcBef>
            </a:pPr>
            <a:r>
              <a:rPr lang="fr-FR" sz="3912" dirty="0">
                <a:solidFill>
                  <a:srgbClr val="35A273"/>
                </a:solidFill>
                <a:latin typeface="Telegraf Bold"/>
              </a:rPr>
              <a:t>Bilharziose génitale féminine </a:t>
            </a:r>
            <a:endParaRPr lang="en-US" sz="3912" dirty="0">
              <a:solidFill>
                <a:srgbClr val="35A273"/>
              </a:solidFill>
              <a:latin typeface="Telegraf Bold"/>
            </a:endParaRPr>
          </a:p>
        </p:txBody>
      </p:sp>
      <p:sp>
        <p:nvSpPr>
          <p:cNvPr id="20" name="TextBox 20"/>
          <p:cNvSpPr txBox="1"/>
          <p:nvPr/>
        </p:nvSpPr>
        <p:spPr>
          <a:xfrm>
            <a:off x="1168684" y="4778159"/>
            <a:ext cx="4789132" cy="1872564"/>
          </a:xfrm>
          <a:prstGeom prst="rect">
            <a:avLst/>
          </a:prstGeom>
        </p:spPr>
        <p:txBody>
          <a:bodyPr wrap="square" lIns="0" tIns="0" rIns="0" bIns="0" rtlCol="0" anchor="t">
            <a:spAutoFit/>
          </a:bodyPr>
          <a:lstStyle/>
          <a:p>
            <a:pPr>
              <a:lnSpc>
                <a:spcPts val="3034"/>
              </a:lnSpc>
              <a:spcBef>
                <a:spcPct val="0"/>
              </a:spcBef>
            </a:pPr>
            <a:r>
              <a:rPr lang="en-US" sz="2167" dirty="0">
                <a:solidFill>
                  <a:srgbClr val="35A273"/>
                </a:solidFill>
                <a:latin typeface="Telegraf Bold"/>
              </a:rPr>
              <a:t>O.THIAM</a:t>
            </a:r>
          </a:p>
          <a:p>
            <a:pPr>
              <a:lnSpc>
                <a:spcPts val="3034"/>
              </a:lnSpc>
              <a:spcBef>
                <a:spcPct val="0"/>
              </a:spcBef>
            </a:pPr>
            <a:r>
              <a:rPr lang="fr-FR" sz="1333" dirty="0">
                <a:solidFill>
                  <a:schemeClr val="accent6"/>
                </a:solidFill>
                <a:latin typeface="Telegraf Bold"/>
              </a:rPr>
              <a:t>Chef de Département  Santé mère enfant, UFR2S, UGB</a:t>
            </a:r>
          </a:p>
          <a:p>
            <a:pPr>
              <a:lnSpc>
                <a:spcPts val="3034"/>
              </a:lnSpc>
              <a:spcBef>
                <a:spcPct val="0"/>
              </a:spcBef>
            </a:pPr>
            <a:r>
              <a:rPr lang="fr-FR" sz="1333" dirty="0">
                <a:solidFill>
                  <a:schemeClr val="accent6"/>
                </a:solidFill>
                <a:latin typeface="Telegraf Bold"/>
              </a:rPr>
              <a:t>Coordonnateur Adjoint DES </a:t>
            </a:r>
            <a:r>
              <a:rPr lang="fr-FR" sz="1333" dirty="0" err="1">
                <a:solidFill>
                  <a:schemeClr val="accent6"/>
                </a:solidFill>
                <a:latin typeface="Telegraf Bold"/>
              </a:rPr>
              <a:t>Gyn</a:t>
            </a:r>
            <a:r>
              <a:rPr lang="fr-FR" sz="1333" dirty="0">
                <a:solidFill>
                  <a:schemeClr val="accent6"/>
                </a:solidFill>
                <a:latin typeface="Telegraf Bold"/>
              </a:rPr>
              <a:t> </a:t>
            </a:r>
            <a:r>
              <a:rPr lang="fr-FR" sz="1333" dirty="0" err="1">
                <a:solidFill>
                  <a:schemeClr val="accent6"/>
                </a:solidFill>
                <a:latin typeface="Telegraf Bold"/>
              </a:rPr>
              <a:t>Obs</a:t>
            </a:r>
            <a:r>
              <a:rPr lang="fr-FR" sz="1333" dirty="0">
                <a:solidFill>
                  <a:schemeClr val="accent6"/>
                </a:solidFill>
                <a:latin typeface="Telegraf Bold"/>
              </a:rPr>
              <a:t>, UFR2S, UGB</a:t>
            </a:r>
          </a:p>
          <a:p>
            <a:pPr>
              <a:lnSpc>
                <a:spcPts val="3034"/>
              </a:lnSpc>
              <a:spcBef>
                <a:spcPct val="0"/>
              </a:spcBef>
            </a:pPr>
            <a:r>
              <a:rPr lang="fr-FR" sz="1333" dirty="0">
                <a:solidFill>
                  <a:schemeClr val="accent6"/>
                </a:solidFill>
                <a:latin typeface="Telegraf Bold"/>
              </a:rPr>
              <a:t>Chef de service maternité CHR de Saint-Louis</a:t>
            </a:r>
          </a:p>
          <a:p>
            <a:pPr>
              <a:lnSpc>
                <a:spcPts val="3034"/>
              </a:lnSpc>
              <a:spcBef>
                <a:spcPct val="0"/>
              </a:spcBef>
            </a:pPr>
            <a:endParaRPr lang="fr-FR" sz="1333" dirty="0">
              <a:solidFill>
                <a:schemeClr val="accent6"/>
              </a:solidFill>
              <a:latin typeface="Telegraf Bold"/>
            </a:endParaRPr>
          </a:p>
        </p:txBody>
      </p:sp>
      <p:grpSp>
        <p:nvGrpSpPr>
          <p:cNvPr id="21" name="Group 21"/>
          <p:cNvGrpSpPr/>
          <p:nvPr/>
        </p:nvGrpSpPr>
        <p:grpSpPr>
          <a:xfrm rot="3559867">
            <a:off x="5265438" y="434070"/>
            <a:ext cx="1440662" cy="5687581"/>
            <a:chOff x="0" y="0"/>
            <a:chExt cx="597206" cy="2357707"/>
          </a:xfrm>
        </p:grpSpPr>
        <p:sp>
          <p:nvSpPr>
            <p:cNvPr id="22" name="Freeform 22"/>
            <p:cNvSpPr/>
            <p:nvPr/>
          </p:nvSpPr>
          <p:spPr>
            <a:xfrm>
              <a:off x="0" y="0"/>
              <a:ext cx="597206" cy="2357707"/>
            </a:xfrm>
            <a:custGeom>
              <a:avLst/>
              <a:gdLst/>
              <a:ahLst/>
              <a:cxnLst/>
              <a:rect l="l" t="t" r="r" b="b"/>
              <a:pathLst>
                <a:path w="597206" h="2357707">
                  <a:moveTo>
                    <a:pt x="0" y="0"/>
                  </a:moveTo>
                  <a:lnTo>
                    <a:pt x="597206" y="0"/>
                  </a:lnTo>
                  <a:lnTo>
                    <a:pt x="597206" y="2357707"/>
                  </a:lnTo>
                  <a:lnTo>
                    <a:pt x="0" y="2357707"/>
                  </a:lnTo>
                  <a:close/>
                </a:path>
              </a:pathLst>
            </a:custGeom>
            <a:solidFill>
              <a:srgbClr val="D5DADA">
                <a:alpha val="14902"/>
              </a:srgbClr>
            </a:solidFill>
          </p:spPr>
        </p:sp>
        <p:sp>
          <p:nvSpPr>
            <p:cNvPr id="23" name="TextBox 23"/>
            <p:cNvSpPr txBox="1"/>
            <p:nvPr/>
          </p:nvSpPr>
          <p:spPr>
            <a:xfrm>
              <a:off x="0" y="-19050"/>
              <a:ext cx="597206" cy="2376757"/>
            </a:xfrm>
            <a:prstGeom prst="rect">
              <a:avLst/>
            </a:prstGeom>
          </p:spPr>
          <p:txBody>
            <a:bodyPr lIns="23915" tIns="23915" rIns="23915" bIns="23915" rtlCol="0" anchor="ctr"/>
            <a:lstStyle/>
            <a:p>
              <a:pPr algn="ctr">
                <a:lnSpc>
                  <a:spcPts val="923"/>
                </a:lnSpc>
                <a:spcBef>
                  <a:spcPct val="0"/>
                </a:spcBef>
              </a:pPr>
              <a:endParaRPr sz="1200"/>
            </a:p>
          </p:txBody>
        </p:sp>
      </p:grpSp>
      <p:grpSp>
        <p:nvGrpSpPr>
          <p:cNvPr id="24" name="Group 24"/>
          <p:cNvGrpSpPr/>
          <p:nvPr/>
        </p:nvGrpSpPr>
        <p:grpSpPr>
          <a:xfrm rot="3559867">
            <a:off x="1087297" y="1226"/>
            <a:ext cx="337832" cy="1333723"/>
            <a:chOff x="0" y="0"/>
            <a:chExt cx="597206" cy="2357707"/>
          </a:xfrm>
        </p:grpSpPr>
        <p:sp>
          <p:nvSpPr>
            <p:cNvPr id="25" name="Freeform 25"/>
            <p:cNvSpPr/>
            <p:nvPr/>
          </p:nvSpPr>
          <p:spPr>
            <a:xfrm>
              <a:off x="0" y="0"/>
              <a:ext cx="597206" cy="2357707"/>
            </a:xfrm>
            <a:custGeom>
              <a:avLst/>
              <a:gdLst/>
              <a:ahLst/>
              <a:cxnLst/>
              <a:rect l="l" t="t" r="r" b="b"/>
              <a:pathLst>
                <a:path w="597206" h="2357707">
                  <a:moveTo>
                    <a:pt x="0" y="0"/>
                  </a:moveTo>
                  <a:lnTo>
                    <a:pt x="597206" y="0"/>
                  </a:lnTo>
                  <a:lnTo>
                    <a:pt x="597206" y="2357707"/>
                  </a:lnTo>
                  <a:lnTo>
                    <a:pt x="0" y="2357707"/>
                  </a:lnTo>
                  <a:close/>
                </a:path>
              </a:pathLst>
            </a:custGeom>
            <a:solidFill>
              <a:srgbClr val="35A273">
                <a:alpha val="14902"/>
              </a:srgbClr>
            </a:solidFill>
          </p:spPr>
        </p:sp>
        <p:sp>
          <p:nvSpPr>
            <p:cNvPr id="26" name="TextBox 26"/>
            <p:cNvSpPr txBox="1"/>
            <p:nvPr/>
          </p:nvSpPr>
          <p:spPr>
            <a:xfrm>
              <a:off x="0" y="-19050"/>
              <a:ext cx="597206" cy="2376757"/>
            </a:xfrm>
            <a:prstGeom prst="rect">
              <a:avLst/>
            </a:prstGeom>
          </p:spPr>
          <p:txBody>
            <a:bodyPr lIns="23915" tIns="23915" rIns="23915" bIns="23915" rtlCol="0" anchor="ctr"/>
            <a:lstStyle/>
            <a:p>
              <a:pPr algn="ctr">
                <a:lnSpc>
                  <a:spcPts val="923"/>
                </a:lnSpc>
                <a:spcBef>
                  <a:spcPct val="0"/>
                </a:spcBef>
              </a:pPr>
              <a:endParaRPr sz="1200"/>
            </a:p>
          </p:txBody>
        </p:sp>
      </p:grpSp>
      <p:pic>
        <p:nvPicPr>
          <p:cNvPr id="28" name="Image 1">
            <a:extLst>
              <a:ext uri="{FF2B5EF4-FFF2-40B4-BE49-F238E27FC236}">
                <a16:creationId xmlns:a16="http://schemas.microsoft.com/office/drawing/2014/main" id="{2E2DCF2B-7447-F143-B816-8B3A2DF672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82323" y="193149"/>
            <a:ext cx="2183341" cy="1616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Image 28">
            <a:extLst>
              <a:ext uri="{FF2B5EF4-FFF2-40B4-BE49-F238E27FC236}">
                <a16:creationId xmlns:a16="http://schemas.microsoft.com/office/drawing/2014/main" id="{45397C53-FA8F-1646-B543-F393D3FEFF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5320" y="182648"/>
            <a:ext cx="2183341" cy="1598021"/>
          </a:xfrm>
          <a:prstGeom prst="rect">
            <a:avLst/>
          </a:prstGeom>
        </p:spPr>
      </p:pic>
      <p:pic>
        <p:nvPicPr>
          <p:cNvPr id="30" name="Picture 3">
            <a:extLst>
              <a:ext uri="{FF2B5EF4-FFF2-40B4-BE49-F238E27FC236}">
                <a16:creationId xmlns:a16="http://schemas.microsoft.com/office/drawing/2014/main" id="{6EFEAB5D-877D-6840-9C7B-1FA71B3C85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6937" y="3335564"/>
            <a:ext cx="2850574" cy="2200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Image 30">
            <a:extLst>
              <a:ext uri="{FF2B5EF4-FFF2-40B4-BE49-F238E27FC236}">
                <a16:creationId xmlns:a16="http://schemas.microsoft.com/office/drawing/2014/main" id="{1BCF22E7-3D25-F04D-877B-EDEDF0E0DEA2}"/>
              </a:ext>
            </a:extLst>
          </p:cNvPr>
          <p:cNvPicPr>
            <a:picLocks noChangeAspect="1"/>
          </p:cNvPicPr>
          <p:nvPr/>
        </p:nvPicPr>
        <p:blipFill>
          <a:blip r:embed="rId6"/>
          <a:stretch>
            <a:fillRect/>
          </a:stretch>
        </p:blipFill>
        <p:spPr>
          <a:xfrm>
            <a:off x="9306959" y="167255"/>
            <a:ext cx="2288575" cy="1594609"/>
          </a:xfrm>
          <a:prstGeom prst="rect">
            <a:avLst/>
          </a:prstGeom>
        </p:spPr>
      </p:pic>
    </p:spTree>
    <p:extLst>
      <p:ext uri="{BB962C8B-B14F-4D97-AF65-F5344CB8AC3E}">
        <p14:creationId xmlns:p14="http://schemas.microsoft.com/office/powerpoint/2010/main" val="3022350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2120412A-562B-1A44-9875-AABF9D48A083}"/>
              </a:ext>
            </a:extLst>
          </p:cNvPr>
          <p:cNvPicPr>
            <a:picLocks noGrp="1" noChangeAspect="1"/>
          </p:cNvPicPr>
          <p:nvPr>
            <p:ph idx="1"/>
          </p:nvPr>
        </p:nvPicPr>
        <p:blipFill>
          <a:blip r:embed="rId2"/>
          <a:stretch>
            <a:fillRect/>
          </a:stretch>
        </p:blipFill>
        <p:spPr>
          <a:xfrm>
            <a:off x="1756229" y="934570"/>
            <a:ext cx="8694057" cy="4988859"/>
          </a:xfrm>
        </p:spPr>
      </p:pic>
      <p:sp>
        <p:nvSpPr>
          <p:cNvPr id="2" name="Espace réservé de la date 1">
            <a:extLst>
              <a:ext uri="{FF2B5EF4-FFF2-40B4-BE49-F238E27FC236}">
                <a16:creationId xmlns:a16="http://schemas.microsoft.com/office/drawing/2014/main" id="{09585B11-FC09-1846-ADE3-C63DDE37C987}"/>
              </a:ext>
            </a:extLst>
          </p:cNvPr>
          <p:cNvSpPr>
            <a:spLocks noGrp="1"/>
          </p:cNvSpPr>
          <p:nvPr>
            <p:ph type="dt" sz="half" idx="10"/>
          </p:nvPr>
        </p:nvSpPr>
        <p:spPr/>
        <p:txBody>
          <a:bodyPr/>
          <a:lstStyle/>
          <a:p>
            <a:fld id="{8AA531FE-1634-C74D-87F3-32E5C21CCB47}" type="datetime1">
              <a:rPr lang="fr-FR" smtClean="0"/>
              <a:t>25/05/2024</a:t>
            </a:fld>
            <a:endParaRPr lang="fr-FR"/>
          </a:p>
        </p:txBody>
      </p:sp>
      <p:sp>
        <p:nvSpPr>
          <p:cNvPr id="3" name="Espace réservé du numéro de diapositive 2">
            <a:extLst>
              <a:ext uri="{FF2B5EF4-FFF2-40B4-BE49-F238E27FC236}">
                <a16:creationId xmlns:a16="http://schemas.microsoft.com/office/drawing/2014/main" id="{C95F4817-6044-454A-9AED-A098AD5CDC81}"/>
              </a:ext>
            </a:extLst>
          </p:cNvPr>
          <p:cNvSpPr>
            <a:spLocks noGrp="1"/>
          </p:cNvSpPr>
          <p:nvPr>
            <p:ph type="sldNum" sz="quarter" idx="12"/>
          </p:nvPr>
        </p:nvSpPr>
        <p:spPr/>
        <p:txBody>
          <a:bodyPr/>
          <a:lstStyle/>
          <a:p>
            <a:fld id="{1D42359A-CE28-384A-A00A-69C296E23985}" type="slidenum">
              <a:rPr lang="fr-FR" smtClean="0"/>
              <a:t>10</a:t>
            </a:fld>
            <a:endParaRPr lang="fr-FR"/>
          </a:p>
        </p:txBody>
      </p:sp>
    </p:spTree>
    <p:extLst>
      <p:ext uri="{BB962C8B-B14F-4D97-AF65-F5344CB8AC3E}">
        <p14:creationId xmlns:p14="http://schemas.microsoft.com/office/powerpoint/2010/main" val="4217065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D0C8AA1D-4D7F-5BE0-F4C6-F98DB4DB95B4}"/>
              </a:ext>
            </a:extLst>
          </p:cNvPr>
          <p:cNvSpPr txBox="1"/>
          <p:nvPr/>
        </p:nvSpPr>
        <p:spPr>
          <a:xfrm>
            <a:off x="493485" y="86151"/>
            <a:ext cx="11234057" cy="830997"/>
          </a:xfrm>
          <a:prstGeom prst="rect">
            <a:avLst/>
          </a:prstGeom>
          <a:solidFill>
            <a:schemeClr val="accent2">
              <a:lumMod val="20000"/>
              <a:lumOff val="80000"/>
            </a:schemeClr>
          </a:solidFill>
          <a:ln w="25400">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wrap="square" rtlCol="0" anchor="ctr">
            <a:spAutoFit/>
          </a:bodyPr>
          <a:lstStyle>
            <a:defPPr>
              <a:defRPr lang="fr-FR"/>
            </a:defPPr>
            <a:lvl1pPr algn="ctr">
              <a:defRPr sz="4800" b="1">
                <a:solidFill>
                  <a:srgbClr val="C00000"/>
                </a:solidFill>
                <a:latin typeface="+mj-lt"/>
                <a:ea typeface="+mj-ea"/>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dirty="0">
                <a:latin typeface="+mn-lt"/>
              </a:rPr>
              <a:t>Physiopathologie des images</a:t>
            </a:r>
            <a:r>
              <a:rPr lang="en-US" dirty="0">
                <a:latin typeface="+mn-lt"/>
              </a:rPr>
              <a:t> </a:t>
            </a:r>
            <a:endParaRPr lang="x-none" dirty="0">
              <a:latin typeface="+mn-lt"/>
            </a:endParaRPr>
          </a:p>
        </p:txBody>
      </p:sp>
      <p:sp>
        <p:nvSpPr>
          <p:cNvPr id="2" name="Espace réservé de la date 1">
            <a:extLst>
              <a:ext uri="{FF2B5EF4-FFF2-40B4-BE49-F238E27FC236}">
                <a16:creationId xmlns:a16="http://schemas.microsoft.com/office/drawing/2014/main" id="{28778A58-842E-B74B-997B-054A258929CD}"/>
              </a:ext>
            </a:extLst>
          </p:cNvPr>
          <p:cNvSpPr>
            <a:spLocks noGrp="1"/>
          </p:cNvSpPr>
          <p:nvPr>
            <p:ph type="dt" sz="half" idx="10"/>
          </p:nvPr>
        </p:nvSpPr>
        <p:spPr/>
        <p:txBody>
          <a:bodyPr/>
          <a:lstStyle/>
          <a:p>
            <a:fld id="{A33F97EE-F0E3-894D-8E96-16EA472305AA}" type="datetime1">
              <a:rPr lang="fr-FR" smtClean="0"/>
              <a:t>25/05/2024</a:t>
            </a:fld>
            <a:endParaRPr lang="fr-FR"/>
          </a:p>
        </p:txBody>
      </p:sp>
      <p:sp>
        <p:nvSpPr>
          <p:cNvPr id="3" name="Espace réservé du numéro de diapositive 2">
            <a:extLst>
              <a:ext uri="{FF2B5EF4-FFF2-40B4-BE49-F238E27FC236}">
                <a16:creationId xmlns:a16="http://schemas.microsoft.com/office/drawing/2014/main" id="{4CC23701-158A-9C42-AB5F-66411DAF37DD}"/>
              </a:ext>
            </a:extLst>
          </p:cNvPr>
          <p:cNvSpPr>
            <a:spLocks noGrp="1"/>
          </p:cNvSpPr>
          <p:nvPr>
            <p:ph type="sldNum" sz="quarter" idx="12"/>
          </p:nvPr>
        </p:nvSpPr>
        <p:spPr/>
        <p:txBody>
          <a:bodyPr/>
          <a:lstStyle/>
          <a:p>
            <a:fld id="{1D42359A-CE28-384A-A00A-69C296E23985}" type="slidenum">
              <a:rPr lang="fr-FR" smtClean="0"/>
              <a:t>11</a:t>
            </a:fld>
            <a:endParaRPr lang="fr-FR"/>
          </a:p>
        </p:txBody>
      </p:sp>
      <p:pic>
        <p:nvPicPr>
          <p:cNvPr id="7" name="Espace réservé du contenu 6">
            <a:extLst>
              <a:ext uri="{FF2B5EF4-FFF2-40B4-BE49-F238E27FC236}">
                <a16:creationId xmlns:a16="http://schemas.microsoft.com/office/drawing/2014/main" id="{9F1D9163-21B2-DC4D-A182-9E7124E21A58}"/>
              </a:ext>
            </a:extLst>
          </p:cNvPr>
          <p:cNvPicPr>
            <a:picLocks noGrp="1" noChangeAspect="1"/>
          </p:cNvPicPr>
          <p:nvPr>
            <p:ph idx="1"/>
          </p:nvPr>
        </p:nvPicPr>
        <p:blipFill>
          <a:blip r:embed="rId3"/>
          <a:stretch>
            <a:fillRect/>
          </a:stretch>
        </p:blipFill>
        <p:spPr>
          <a:xfrm>
            <a:off x="995987" y="1343169"/>
            <a:ext cx="6636327" cy="5013181"/>
          </a:xfrm>
          <a:prstGeom prst="rect">
            <a:avLst/>
          </a:prstGeom>
        </p:spPr>
      </p:pic>
      <p:sp>
        <p:nvSpPr>
          <p:cNvPr id="4" name="ZoneTexte 3">
            <a:extLst>
              <a:ext uri="{FF2B5EF4-FFF2-40B4-BE49-F238E27FC236}">
                <a16:creationId xmlns:a16="http://schemas.microsoft.com/office/drawing/2014/main" id="{4F500CBA-C177-4B48-92A1-CC4C778D8994}"/>
              </a:ext>
            </a:extLst>
          </p:cNvPr>
          <p:cNvSpPr txBox="1"/>
          <p:nvPr/>
        </p:nvSpPr>
        <p:spPr>
          <a:xfrm>
            <a:off x="8610600" y="1645265"/>
            <a:ext cx="3327400" cy="4154984"/>
          </a:xfrm>
          <a:prstGeom prst="rect">
            <a:avLst/>
          </a:prstGeom>
          <a:noFill/>
          <a:effectLst>
            <a:outerShdw dir="5400000" sx="151000" sy="151000" algn="ctr" rotWithShape="0">
              <a:srgbClr val="000000">
                <a:alpha val="96000"/>
              </a:srgbClr>
            </a:outerShdw>
            <a:reflection blurRad="25400" endPos="0" dist="50800" dir="5400000" sy="-100000" algn="bl" rotWithShape="0"/>
          </a:effectLst>
        </p:spPr>
        <p:txBody>
          <a:bodyPr wrap="square" rtlCol="0">
            <a:spAutoFit/>
          </a:bodyPr>
          <a:lstStyle/>
          <a:p>
            <a:r>
              <a:rPr lang="fr-FR" sz="2400" b="1" dirty="0">
                <a:effectLst/>
                <a:latin typeface="Calibri" panose="020F0502020204030204" pitchFamily="34" charset="0"/>
                <a:ea typeface="Calibri" panose="020F0502020204030204" pitchFamily="34" charset="0"/>
                <a:cs typeface="Times New Roman" panose="02020603050405020304" pitchFamily="18" charset="0"/>
              </a:rPr>
              <a:t>Parasite adulte dans les sang, </a:t>
            </a:r>
          </a:p>
          <a:p>
            <a:endParaRPr lang="fr-FR" sz="2400" b="1" dirty="0">
              <a:effectLst/>
              <a:latin typeface="Calibri" panose="020F0502020204030204" pitchFamily="34" charset="0"/>
              <a:ea typeface="Calibri" panose="020F0502020204030204" pitchFamily="34" charset="0"/>
              <a:cs typeface="Times New Roman" panose="02020603050405020304" pitchFamily="18" charset="0"/>
            </a:endParaRPr>
          </a:p>
          <a:p>
            <a:r>
              <a:rPr lang="fr-FR" sz="2400" b="1" dirty="0">
                <a:effectLst/>
                <a:latin typeface="Calibri" panose="020F0502020204030204" pitchFamily="34" charset="0"/>
                <a:ea typeface="Calibri" panose="020F0502020204030204" pitchFamily="34" charset="0"/>
                <a:cs typeface="Times New Roman" panose="02020603050405020304" pitchFamily="18" charset="0"/>
              </a:rPr>
              <a:t>œufs urinaire et tissus (col utérin)</a:t>
            </a:r>
          </a:p>
          <a:p>
            <a:endParaRPr lang="fr-FR" sz="2400" b="1" dirty="0">
              <a:effectLst/>
              <a:latin typeface="Calibri" panose="020F0502020204030204" pitchFamily="34" charset="0"/>
              <a:ea typeface="Calibri" panose="020F0502020204030204" pitchFamily="34" charset="0"/>
              <a:cs typeface="Times New Roman" panose="02020603050405020304" pitchFamily="18" charset="0"/>
            </a:endParaRPr>
          </a:p>
          <a:p>
            <a:r>
              <a:rPr lang="fr-FR" sz="2400" b="1" dirty="0">
                <a:effectLst/>
                <a:latin typeface="Calibri" panose="020F0502020204030204" pitchFamily="34" charset="0"/>
                <a:ea typeface="Calibri" panose="020F0502020204030204" pitchFamily="34" charset="0"/>
                <a:cs typeface="Times New Roman" panose="02020603050405020304" pitchFamily="18" charset="0"/>
              </a:rPr>
              <a:t>Speculum, colposcopie : ulcérations, aspect en </a:t>
            </a:r>
            <a:r>
              <a:rPr lang="fr-FR" sz="2400" b="1" dirty="0" err="1">
                <a:effectLst/>
                <a:latin typeface="Calibri" panose="020F0502020204030204" pitchFamily="34" charset="0"/>
                <a:ea typeface="Calibri" panose="020F0502020204030204" pitchFamily="34" charset="0"/>
                <a:cs typeface="Times New Roman" panose="02020603050405020304" pitchFamily="18" charset="0"/>
              </a:rPr>
              <a:t>caoutchou</a:t>
            </a:r>
            <a:r>
              <a:rPr lang="fr-FR" sz="2400" b="1" dirty="0">
                <a:effectLst/>
                <a:latin typeface="Calibri" panose="020F0502020204030204" pitchFamily="34" charset="0"/>
                <a:ea typeface="Calibri" panose="020F0502020204030204" pitchFamily="34" charset="0"/>
                <a:cs typeface="Times New Roman" panose="02020603050405020304" pitchFamily="18" charset="0"/>
              </a:rPr>
              <a:t>, lésions inflammatoire locale, vasculaire</a:t>
            </a:r>
            <a:endParaRPr lang="fr-FR" sz="2400" b="1" dirty="0"/>
          </a:p>
        </p:txBody>
      </p:sp>
    </p:spTree>
    <p:extLst>
      <p:ext uri="{BB962C8B-B14F-4D97-AF65-F5344CB8AC3E}">
        <p14:creationId xmlns:p14="http://schemas.microsoft.com/office/powerpoint/2010/main" val="1589158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93485" y="1031022"/>
            <a:ext cx="11234057" cy="5325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ZoneTexte 8">
            <a:extLst>
              <a:ext uri="{FF2B5EF4-FFF2-40B4-BE49-F238E27FC236}">
                <a16:creationId xmlns:a16="http://schemas.microsoft.com/office/drawing/2014/main" id="{D0C8AA1D-4D7F-5BE0-F4C6-F98DB4DB95B4}"/>
              </a:ext>
            </a:extLst>
          </p:cNvPr>
          <p:cNvSpPr txBox="1"/>
          <p:nvPr/>
        </p:nvSpPr>
        <p:spPr>
          <a:xfrm>
            <a:off x="493485" y="86151"/>
            <a:ext cx="11234057" cy="830997"/>
          </a:xfrm>
          <a:prstGeom prst="rect">
            <a:avLst/>
          </a:prstGeom>
          <a:solidFill>
            <a:schemeClr val="accent2">
              <a:lumMod val="20000"/>
              <a:lumOff val="80000"/>
            </a:schemeClr>
          </a:solidFill>
          <a:ln w="25400">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wrap="square" rtlCol="0" anchor="ctr">
            <a:spAutoFit/>
          </a:bodyPr>
          <a:lstStyle>
            <a:defPPr>
              <a:defRPr lang="fr-FR"/>
            </a:defPPr>
            <a:lvl1pPr algn="ctr">
              <a:defRPr sz="4800" b="1">
                <a:solidFill>
                  <a:srgbClr val="C00000"/>
                </a:solidFill>
                <a:latin typeface="+mj-lt"/>
                <a:ea typeface="+mj-ea"/>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dirty="0">
                <a:latin typeface="+mn-lt"/>
              </a:rPr>
              <a:t>Physiopathologie des images</a:t>
            </a:r>
            <a:r>
              <a:rPr lang="en-US" dirty="0">
                <a:latin typeface="+mn-lt"/>
              </a:rPr>
              <a:t> </a:t>
            </a:r>
            <a:endParaRPr lang="x-none" dirty="0">
              <a:latin typeface="+mn-lt"/>
            </a:endParaRPr>
          </a:p>
        </p:txBody>
      </p:sp>
      <p:sp>
        <p:nvSpPr>
          <p:cNvPr id="2" name="Espace réservé de la date 1">
            <a:extLst>
              <a:ext uri="{FF2B5EF4-FFF2-40B4-BE49-F238E27FC236}">
                <a16:creationId xmlns:a16="http://schemas.microsoft.com/office/drawing/2014/main" id="{28778A58-842E-B74B-997B-054A258929CD}"/>
              </a:ext>
            </a:extLst>
          </p:cNvPr>
          <p:cNvSpPr>
            <a:spLocks noGrp="1"/>
          </p:cNvSpPr>
          <p:nvPr>
            <p:ph type="dt" sz="half" idx="10"/>
          </p:nvPr>
        </p:nvSpPr>
        <p:spPr/>
        <p:txBody>
          <a:bodyPr/>
          <a:lstStyle/>
          <a:p>
            <a:fld id="{A33F97EE-F0E3-894D-8E96-16EA472305AA}" type="datetime1">
              <a:rPr lang="fr-FR" smtClean="0"/>
              <a:t>25/05/2024</a:t>
            </a:fld>
            <a:endParaRPr lang="fr-FR"/>
          </a:p>
        </p:txBody>
      </p:sp>
      <p:sp>
        <p:nvSpPr>
          <p:cNvPr id="3" name="Espace réservé du numéro de diapositive 2">
            <a:extLst>
              <a:ext uri="{FF2B5EF4-FFF2-40B4-BE49-F238E27FC236}">
                <a16:creationId xmlns:a16="http://schemas.microsoft.com/office/drawing/2014/main" id="{4CC23701-158A-9C42-AB5F-66411DAF37DD}"/>
              </a:ext>
            </a:extLst>
          </p:cNvPr>
          <p:cNvSpPr>
            <a:spLocks noGrp="1"/>
          </p:cNvSpPr>
          <p:nvPr>
            <p:ph type="sldNum" sz="quarter" idx="12"/>
          </p:nvPr>
        </p:nvSpPr>
        <p:spPr/>
        <p:txBody>
          <a:bodyPr/>
          <a:lstStyle/>
          <a:p>
            <a:fld id="{1D42359A-CE28-384A-A00A-69C296E23985}" type="slidenum">
              <a:rPr lang="fr-FR" smtClean="0"/>
              <a:t>12</a:t>
            </a:fld>
            <a:endParaRPr lang="fr-FR"/>
          </a:p>
        </p:txBody>
      </p:sp>
    </p:spTree>
    <p:extLst>
      <p:ext uri="{BB962C8B-B14F-4D97-AF65-F5344CB8AC3E}">
        <p14:creationId xmlns:p14="http://schemas.microsoft.com/office/powerpoint/2010/main" val="1945987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29C9FBF-4144-4147-83AF-3384CA36201E}"/>
              </a:ext>
            </a:extLst>
          </p:cNvPr>
          <p:cNvSpPr>
            <a:spLocks noGrp="1"/>
          </p:cNvSpPr>
          <p:nvPr>
            <p:ph type="sldNum" sz="quarter" idx="12"/>
          </p:nvPr>
        </p:nvSpPr>
        <p:spPr/>
        <p:txBody>
          <a:bodyPr/>
          <a:lstStyle/>
          <a:p>
            <a:fld id="{CD484CE6-B311-4D59-BAC6-411D83533C40}" type="slidenum">
              <a:rPr lang="en-US" smtClean="0"/>
              <a:t>13</a:t>
            </a:fld>
            <a:endParaRPr lang="en-US" dirty="0"/>
          </a:p>
        </p:txBody>
      </p:sp>
      <p:sp>
        <p:nvSpPr>
          <p:cNvPr id="26" name="Google Shape;113;p4">
            <a:extLst>
              <a:ext uri="{FF2B5EF4-FFF2-40B4-BE49-F238E27FC236}">
                <a16:creationId xmlns:a16="http://schemas.microsoft.com/office/drawing/2014/main" id="{04B09784-31FA-4BEB-BB7A-8B5D49291F2F}"/>
              </a:ext>
            </a:extLst>
          </p:cNvPr>
          <p:cNvSpPr txBox="1">
            <a:spLocks/>
          </p:cNvSpPr>
          <p:nvPr/>
        </p:nvSpPr>
        <p:spPr>
          <a:xfrm>
            <a:off x="546848" y="2017648"/>
            <a:ext cx="5082988" cy="4351338"/>
          </a:xfrm>
          <a:prstGeom prst="rect">
            <a:avLst/>
          </a:prstGeom>
          <a:noFill/>
          <a:ln>
            <a:noFill/>
          </a:ln>
        </p:spPr>
        <p:txBody>
          <a:bodyPr spcFirstLastPara="1" wrap="square" lIns="91425" tIns="45700" rIns="91425" bIns="4570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F96B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DD714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ts val="2800"/>
              <a:buNone/>
            </a:pPr>
            <a:endParaRPr lang="en-US" dirty="0"/>
          </a:p>
          <a:p>
            <a:pPr marL="0" indent="0">
              <a:spcBef>
                <a:spcPts val="0"/>
              </a:spcBef>
              <a:buClr>
                <a:schemeClr val="dk1"/>
              </a:buClr>
              <a:buSzPts val="2800"/>
              <a:buNone/>
            </a:pPr>
            <a:r>
              <a:rPr lang="en-US" b="0" dirty="0">
                <a:solidFill>
                  <a:schemeClr val="accent6">
                    <a:lumMod val="50000"/>
                  </a:schemeClr>
                </a:solidFill>
              </a:rPr>
              <a:t>Women &amp; Girls with </a:t>
            </a:r>
            <a:r>
              <a:rPr lang="en-US" dirty="0">
                <a:solidFill>
                  <a:schemeClr val="accent6">
                    <a:lumMod val="50000"/>
                  </a:schemeClr>
                </a:solidFill>
              </a:rPr>
              <a:t>urogenital symptoms </a:t>
            </a:r>
            <a:r>
              <a:rPr lang="en-US" b="0" dirty="0">
                <a:solidFill>
                  <a:schemeClr val="accent6">
                    <a:lumMod val="50000"/>
                  </a:schemeClr>
                </a:solidFill>
              </a:rPr>
              <a:t>and who have had </a:t>
            </a:r>
            <a:r>
              <a:rPr lang="en-US" dirty="0">
                <a:solidFill>
                  <a:schemeClr val="accent6">
                    <a:lumMod val="50000"/>
                  </a:schemeClr>
                </a:solidFill>
              </a:rPr>
              <a:t>contact with fresh water </a:t>
            </a:r>
          </a:p>
          <a:p>
            <a:pPr marL="0" indent="0">
              <a:spcBef>
                <a:spcPts val="0"/>
              </a:spcBef>
              <a:buClr>
                <a:schemeClr val="dk1"/>
              </a:buClr>
              <a:buSzPts val="2800"/>
              <a:buNone/>
            </a:pPr>
            <a:endParaRPr lang="en-US" sz="1600" b="0" dirty="0">
              <a:solidFill>
                <a:schemeClr val="accent6">
                  <a:lumMod val="50000"/>
                </a:schemeClr>
              </a:solidFill>
            </a:endParaRPr>
          </a:p>
          <a:p>
            <a:pPr>
              <a:spcBef>
                <a:spcPts val="0"/>
              </a:spcBef>
              <a:buClr>
                <a:schemeClr val="dk1"/>
              </a:buClr>
              <a:buSzPts val="2800"/>
              <a:buFont typeface="Wingdings" panose="05000000000000000000" pitchFamily="2" charset="2"/>
              <a:buChar char="§"/>
            </a:pPr>
            <a:r>
              <a:rPr lang="en-US" sz="2000" b="0" dirty="0">
                <a:solidFill>
                  <a:schemeClr val="accent6">
                    <a:lumMod val="50000"/>
                  </a:schemeClr>
                </a:solidFill>
              </a:rPr>
              <a:t>Vaginal discharge </a:t>
            </a:r>
          </a:p>
          <a:p>
            <a:pPr>
              <a:spcBef>
                <a:spcPts val="0"/>
              </a:spcBef>
              <a:buClr>
                <a:schemeClr val="dk1"/>
              </a:buClr>
              <a:buSzPts val="2800"/>
              <a:buFont typeface="Wingdings" panose="05000000000000000000" pitchFamily="2" charset="2"/>
              <a:buChar char="§"/>
            </a:pPr>
            <a:r>
              <a:rPr lang="en-US" sz="2000" b="0" dirty="0">
                <a:solidFill>
                  <a:schemeClr val="accent6">
                    <a:lumMod val="50000"/>
                  </a:schemeClr>
                </a:solidFill>
              </a:rPr>
              <a:t>Bloody discharge </a:t>
            </a:r>
          </a:p>
          <a:p>
            <a:pPr>
              <a:spcBef>
                <a:spcPts val="0"/>
              </a:spcBef>
              <a:buClr>
                <a:schemeClr val="dk1"/>
              </a:buClr>
              <a:buSzPts val="2800"/>
              <a:buFont typeface="Wingdings" panose="05000000000000000000" pitchFamily="2" charset="2"/>
              <a:buChar char="§"/>
            </a:pPr>
            <a:r>
              <a:rPr lang="en-US" sz="2000" b="0" dirty="0">
                <a:solidFill>
                  <a:schemeClr val="accent6">
                    <a:lumMod val="50000"/>
                  </a:schemeClr>
                </a:solidFill>
              </a:rPr>
              <a:t>Bleeding after intercourse or spotting </a:t>
            </a:r>
          </a:p>
          <a:p>
            <a:pPr>
              <a:spcBef>
                <a:spcPts val="0"/>
              </a:spcBef>
              <a:buClr>
                <a:schemeClr val="dk1"/>
              </a:buClr>
              <a:buSzPts val="2800"/>
              <a:buFont typeface="Wingdings" panose="05000000000000000000" pitchFamily="2" charset="2"/>
              <a:buChar char="§"/>
            </a:pPr>
            <a:r>
              <a:rPr lang="en-US" sz="2000" b="0" dirty="0">
                <a:solidFill>
                  <a:schemeClr val="accent6">
                    <a:lumMod val="50000"/>
                  </a:schemeClr>
                </a:solidFill>
              </a:rPr>
              <a:t>Genital itching or burning sensation </a:t>
            </a:r>
          </a:p>
          <a:p>
            <a:pPr>
              <a:spcBef>
                <a:spcPts val="0"/>
              </a:spcBef>
              <a:buClr>
                <a:schemeClr val="dk1"/>
              </a:buClr>
              <a:buSzPts val="2800"/>
              <a:buFont typeface="Wingdings" panose="05000000000000000000" pitchFamily="2" charset="2"/>
              <a:buChar char="§"/>
            </a:pPr>
            <a:r>
              <a:rPr lang="en-US" sz="2000" b="0" dirty="0">
                <a:solidFill>
                  <a:schemeClr val="accent6">
                    <a:lumMod val="50000"/>
                  </a:schemeClr>
                </a:solidFill>
              </a:rPr>
              <a:t>Pelvic pain or pain during or after intercourse </a:t>
            </a:r>
          </a:p>
          <a:p>
            <a:pPr>
              <a:spcBef>
                <a:spcPts val="0"/>
              </a:spcBef>
              <a:buClr>
                <a:schemeClr val="dk1"/>
              </a:buClr>
              <a:buSzPts val="2800"/>
              <a:buFont typeface="Wingdings" panose="05000000000000000000" pitchFamily="2" charset="2"/>
              <a:buChar char="§"/>
            </a:pPr>
            <a:r>
              <a:rPr lang="en-US" sz="2000" b="0" dirty="0">
                <a:solidFill>
                  <a:schemeClr val="accent6">
                    <a:lumMod val="50000"/>
                  </a:schemeClr>
                </a:solidFill>
              </a:rPr>
              <a:t>Bloody urine.</a:t>
            </a:r>
          </a:p>
          <a:p>
            <a:pPr>
              <a:spcBef>
                <a:spcPts val="0"/>
              </a:spcBef>
              <a:buClr>
                <a:schemeClr val="dk1"/>
              </a:buClr>
              <a:buSzPts val="2800"/>
              <a:buFont typeface="Wingdings" panose="05000000000000000000" pitchFamily="2" charset="2"/>
              <a:buChar char="§"/>
            </a:pPr>
            <a:r>
              <a:rPr lang="en-US" sz="2000" b="0" dirty="0">
                <a:solidFill>
                  <a:schemeClr val="accent6">
                    <a:lumMod val="50000"/>
                  </a:schemeClr>
                </a:solidFill>
              </a:rPr>
              <a:t>Girls may present with some of the above symptoms</a:t>
            </a:r>
            <a:r>
              <a:rPr lang="en-US" sz="1600" dirty="0">
                <a:solidFill>
                  <a:schemeClr val="accent6">
                    <a:lumMod val="50000"/>
                  </a:schemeClr>
                </a:solidFill>
              </a:rPr>
              <a:t>. </a:t>
            </a:r>
          </a:p>
        </p:txBody>
      </p:sp>
      <p:cxnSp>
        <p:nvCxnSpPr>
          <p:cNvPr id="6" name="Straight Connector 5">
            <a:extLst>
              <a:ext uri="{FF2B5EF4-FFF2-40B4-BE49-F238E27FC236}">
                <a16:creationId xmlns:a16="http://schemas.microsoft.com/office/drawing/2014/main" id="{AEEAE3F4-A2B3-4EC0-BEF2-CEE7FD019208}"/>
              </a:ext>
            </a:extLst>
          </p:cNvPr>
          <p:cNvCxnSpPr/>
          <p:nvPr/>
        </p:nvCxnSpPr>
        <p:spPr>
          <a:xfrm>
            <a:off x="6096000" y="2097741"/>
            <a:ext cx="0" cy="4228097"/>
          </a:xfrm>
          <a:prstGeom prst="line">
            <a:avLst/>
          </a:prstGeom>
          <a:ln w="12700"/>
        </p:spPr>
        <p:style>
          <a:lnRef idx="1">
            <a:schemeClr val="dk1"/>
          </a:lnRef>
          <a:fillRef idx="0">
            <a:schemeClr val="dk1"/>
          </a:fillRef>
          <a:effectRef idx="0">
            <a:schemeClr val="dk1"/>
          </a:effectRef>
          <a:fontRef idx="minor">
            <a:schemeClr val="tx1"/>
          </a:fontRef>
        </p:style>
      </p:cxnSp>
      <p:grpSp>
        <p:nvGrpSpPr>
          <p:cNvPr id="30" name="Group 17">
            <a:extLst>
              <a:ext uri="{FF2B5EF4-FFF2-40B4-BE49-F238E27FC236}">
                <a16:creationId xmlns:a16="http://schemas.microsoft.com/office/drawing/2014/main" id="{B1A361FD-51F0-A2E4-54DA-72B3EF170A4B}"/>
              </a:ext>
            </a:extLst>
          </p:cNvPr>
          <p:cNvGrpSpPr/>
          <p:nvPr/>
        </p:nvGrpSpPr>
        <p:grpSpPr>
          <a:xfrm>
            <a:off x="1756517" y="153048"/>
            <a:ext cx="253483" cy="204138"/>
            <a:chOff x="551999" y="128960"/>
            <a:chExt cx="253483" cy="204138"/>
          </a:xfrm>
        </p:grpSpPr>
        <p:sp>
          <p:nvSpPr>
            <p:cNvPr id="31" name="Oval 15">
              <a:extLst>
                <a:ext uri="{FF2B5EF4-FFF2-40B4-BE49-F238E27FC236}">
                  <a16:creationId xmlns:a16="http://schemas.microsoft.com/office/drawing/2014/main" id="{F7337201-BA6E-BFE4-8EF8-412E4A3C9DCD}"/>
                </a:ext>
              </a:extLst>
            </p:cNvPr>
            <p:cNvSpPr/>
            <p:nvPr/>
          </p:nvSpPr>
          <p:spPr>
            <a:xfrm>
              <a:off x="551999" y="128960"/>
              <a:ext cx="253483" cy="20413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16">
              <a:extLst>
                <a:ext uri="{FF2B5EF4-FFF2-40B4-BE49-F238E27FC236}">
                  <a16:creationId xmlns:a16="http://schemas.microsoft.com/office/drawing/2014/main" id="{BE956B3B-6D5A-9BD6-C123-99AEBF461166}"/>
                </a:ext>
              </a:extLst>
            </p:cNvPr>
            <p:cNvSpPr/>
            <p:nvPr/>
          </p:nvSpPr>
          <p:spPr>
            <a:xfrm>
              <a:off x="623778" y="137569"/>
              <a:ext cx="109985" cy="109985"/>
            </a:xfrm>
            <a:prstGeom prst="ellipse">
              <a:avLst/>
            </a:prstGeom>
            <a:solidFill>
              <a:srgbClr val="4376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8" name="Title 1">
            <a:extLst>
              <a:ext uri="{FF2B5EF4-FFF2-40B4-BE49-F238E27FC236}">
                <a16:creationId xmlns:a16="http://schemas.microsoft.com/office/drawing/2014/main" id="{1ABEA36E-4161-DD73-D42E-2104D228C3DC}"/>
              </a:ext>
            </a:extLst>
          </p:cNvPr>
          <p:cNvSpPr>
            <a:spLocks noGrp="1"/>
          </p:cNvSpPr>
          <p:nvPr>
            <p:ph type="title"/>
          </p:nvPr>
        </p:nvSpPr>
        <p:spPr>
          <a:xfrm>
            <a:off x="96985" y="110449"/>
            <a:ext cx="11984178" cy="757130"/>
          </a:xfrm>
          <a:solidFill>
            <a:schemeClr val="accent2">
              <a:lumMod val="20000"/>
              <a:lumOff val="80000"/>
            </a:schemeClr>
          </a:solidFill>
          <a:ln w="25400">
            <a:solidFill>
              <a:schemeClr val="accent2">
                <a:lumMod val="40000"/>
                <a:lumOff val="60000"/>
              </a:schemeClr>
            </a:solidFill>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bodyPr>
          <a:lstStyle/>
          <a:p>
            <a:pPr algn="ctr"/>
            <a:r>
              <a:rPr lang="en-US" sz="4800" b="1" dirty="0">
                <a:solidFill>
                  <a:srgbClr val="C00000"/>
                </a:solidFill>
                <a:latin typeface="+mn-lt"/>
                <a:ea typeface="+mn-ea"/>
                <a:cs typeface="+mn-cs"/>
              </a:rPr>
              <a:t>Diagnostic </a:t>
            </a:r>
            <a:r>
              <a:rPr lang="en-US" sz="4800" b="1" dirty="0" err="1">
                <a:solidFill>
                  <a:srgbClr val="C00000"/>
                </a:solidFill>
                <a:latin typeface="+mn-lt"/>
                <a:ea typeface="+mn-ea"/>
                <a:cs typeface="+mn-cs"/>
              </a:rPr>
              <a:t>colposcopique</a:t>
            </a:r>
            <a:endParaRPr lang="en-US" sz="4800" b="1" dirty="0">
              <a:solidFill>
                <a:srgbClr val="C00000"/>
              </a:solidFill>
              <a:latin typeface="+mn-lt"/>
              <a:ea typeface="+mn-ea"/>
              <a:cs typeface="+mn-cs"/>
            </a:endParaRPr>
          </a:p>
        </p:txBody>
      </p:sp>
      <p:sp>
        <p:nvSpPr>
          <p:cNvPr id="40" name="Google Shape;113;p4">
            <a:extLst>
              <a:ext uri="{FF2B5EF4-FFF2-40B4-BE49-F238E27FC236}">
                <a16:creationId xmlns:a16="http://schemas.microsoft.com/office/drawing/2014/main" id="{D5B5D9BE-9DAC-E452-0CB8-8E00D31D04CD}"/>
              </a:ext>
            </a:extLst>
          </p:cNvPr>
          <p:cNvSpPr txBox="1">
            <a:spLocks/>
          </p:cNvSpPr>
          <p:nvPr/>
        </p:nvSpPr>
        <p:spPr>
          <a:xfrm>
            <a:off x="6946642" y="1962528"/>
            <a:ext cx="4933942" cy="4351338"/>
          </a:xfrm>
          <a:prstGeom prst="rect">
            <a:avLst/>
          </a:prstGeom>
          <a:noFill/>
          <a:ln>
            <a:noFill/>
          </a:ln>
        </p:spPr>
        <p:txBody>
          <a:bodyPr spcFirstLastPara="1" wrap="square" lIns="91425" tIns="45700" rIns="91425" bIns="4570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F96B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DD714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ts val="2800"/>
              <a:buNone/>
            </a:pPr>
            <a:endParaRPr lang="en-US" dirty="0"/>
          </a:p>
          <a:p>
            <a:pPr marL="0" indent="0">
              <a:spcBef>
                <a:spcPts val="0"/>
              </a:spcBef>
              <a:buClr>
                <a:schemeClr val="dk1"/>
              </a:buClr>
              <a:buSzPts val="2800"/>
              <a:buNone/>
            </a:pPr>
            <a:r>
              <a:rPr lang="en-US" b="0" dirty="0">
                <a:solidFill>
                  <a:schemeClr val="accent6">
                    <a:lumMod val="50000"/>
                  </a:schemeClr>
                </a:solidFill>
              </a:rPr>
              <a:t>La BGF </a:t>
            </a:r>
            <a:r>
              <a:rPr lang="en-US" b="0" dirty="0" err="1">
                <a:solidFill>
                  <a:schemeClr val="accent6">
                    <a:lumMod val="50000"/>
                  </a:schemeClr>
                </a:solidFill>
              </a:rPr>
              <a:t>est</a:t>
            </a:r>
            <a:r>
              <a:rPr lang="en-US" b="0" dirty="0">
                <a:solidFill>
                  <a:schemeClr val="accent6">
                    <a:lumMod val="50000"/>
                  </a:schemeClr>
                </a:solidFill>
              </a:rPr>
              <a:t> </a:t>
            </a:r>
            <a:r>
              <a:rPr lang="en-US" b="0" dirty="0" err="1">
                <a:solidFill>
                  <a:schemeClr val="accent6">
                    <a:lumMod val="50000"/>
                  </a:schemeClr>
                </a:solidFill>
              </a:rPr>
              <a:t>diagnostiquée</a:t>
            </a:r>
            <a:r>
              <a:rPr lang="en-US" b="0" dirty="0">
                <a:solidFill>
                  <a:schemeClr val="accent6">
                    <a:lumMod val="50000"/>
                  </a:schemeClr>
                </a:solidFill>
              </a:rPr>
              <a:t> par </a:t>
            </a:r>
            <a:r>
              <a:rPr lang="en-US" b="0" dirty="0" err="1">
                <a:solidFill>
                  <a:schemeClr val="accent6">
                    <a:lumMod val="50000"/>
                  </a:schemeClr>
                </a:solidFill>
              </a:rPr>
              <a:t>une</a:t>
            </a:r>
            <a:r>
              <a:rPr lang="en-US" b="0" dirty="0">
                <a:solidFill>
                  <a:schemeClr val="accent6">
                    <a:lumMod val="50000"/>
                  </a:schemeClr>
                </a:solidFill>
              </a:rPr>
              <a:t> </a:t>
            </a:r>
            <a:r>
              <a:rPr lang="en-US" dirty="0">
                <a:solidFill>
                  <a:schemeClr val="accent6">
                    <a:lumMod val="50000"/>
                  </a:schemeClr>
                </a:solidFill>
              </a:rPr>
              <a:t>inspection </a:t>
            </a:r>
            <a:r>
              <a:rPr lang="fr-CH" dirty="0">
                <a:solidFill>
                  <a:schemeClr val="accent6">
                    <a:lumMod val="50000"/>
                  </a:schemeClr>
                </a:solidFill>
              </a:rPr>
              <a:t>visuelle </a:t>
            </a:r>
            <a:r>
              <a:rPr lang="fr-CH" b="0" dirty="0">
                <a:solidFill>
                  <a:schemeClr val="accent6">
                    <a:lumMod val="50000"/>
                  </a:schemeClr>
                </a:solidFill>
              </a:rPr>
              <a:t>de lésions caractéristiques sur le col de l'utérus et la paroi vaginale :</a:t>
            </a:r>
            <a:endParaRPr lang="en-US" b="0" dirty="0">
              <a:solidFill>
                <a:schemeClr val="accent6">
                  <a:lumMod val="50000"/>
                </a:schemeClr>
              </a:solidFill>
            </a:endParaRPr>
          </a:p>
          <a:p>
            <a:pPr marL="0" indent="0">
              <a:spcBef>
                <a:spcPts val="0"/>
              </a:spcBef>
              <a:buClr>
                <a:schemeClr val="dk1"/>
              </a:buClr>
              <a:buSzPts val="2800"/>
              <a:buNone/>
            </a:pPr>
            <a:endParaRPr lang="en-US" b="0" dirty="0">
              <a:solidFill>
                <a:schemeClr val="accent6">
                  <a:lumMod val="50000"/>
                </a:schemeClr>
              </a:solidFill>
            </a:endParaRPr>
          </a:p>
          <a:p>
            <a:pPr>
              <a:spcBef>
                <a:spcPts val="0"/>
              </a:spcBef>
              <a:buClr>
                <a:schemeClr val="dk1"/>
              </a:buClr>
              <a:buSzPts val="2800"/>
              <a:buFont typeface="Wingdings" panose="05000000000000000000" pitchFamily="2" charset="2"/>
              <a:buChar char="§"/>
            </a:pPr>
            <a:r>
              <a:rPr lang="en-US" sz="2000" b="0" dirty="0">
                <a:solidFill>
                  <a:schemeClr val="accent6">
                    <a:lumMod val="50000"/>
                  </a:schemeClr>
                </a:solidFill>
              </a:rPr>
              <a:t>Aspect </a:t>
            </a:r>
            <a:r>
              <a:rPr lang="en-US" sz="2000" b="0" dirty="0" err="1">
                <a:solidFill>
                  <a:schemeClr val="accent6">
                    <a:lumMod val="50000"/>
                  </a:schemeClr>
                </a:solidFill>
              </a:rPr>
              <a:t>granuleux</a:t>
            </a:r>
            <a:r>
              <a:rPr lang="en-US" sz="2000" b="0" dirty="0">
                <a:solidFill>
                  <a:schemeClr val="accent6">
                    <a:lumMod val="50000"/>
                  </a:schemeClr>
                </a:solidFill>
              </a:rPr>
              <a:t>,</a:t>
            </a:r>
          </a:p>
          <a:p>
            <a:pPr>
              <a:spcBef>
                <a:spcPts val="0"/>
              </a:spcBef>
              <a:buClr>
                <a:schemeClr val="dk1"/>
              </a:buClr>
              <a:buSzPts val="2800"/>
              <a:buFont typeface="Wingdings" panose="05000000000000000000" pitchFamily="2" charset="2"/>
              <a:buChar char="§"/>
            </a:pPr>
            <a:r>
              <a:rPr lang="fr-CH" sz="2000" b="0" dirty="0">
                <a:solidFill>
                  <a:schemeClr val="accent6">
                    <a:lumMod val="50000"/>
                  </a:schemeClr>
                </a:solidFill>
              </a:rPr>
              <a:t>taches jaunâtres homogènes d’aspect granuleux</a:t>
            </a:r>
            <a:r>
              <a:rPr lang="en-US" sz="2000" b="0" dirty="0">
                <a:solidFill>
                  <a:schemeClr val="accent6">
                    <a:lumMod val="50000"/>
                  </a:schemeClr>
                </a:solidFill>
              </a:rPr>
              <a:t>, </a:t>
            </a:r>
            <a:r>
              <a:rPr lang="en-US" sz="2000" b="0" dirty="0" err="1">
                <a:solidFill>
                  <a:schemeClr val="accent6">
                    <a:lumMod val="50000"/>
                  </a:schemeClr>
                </a:solidFill>
              </a:rPr>
              <a:t>ou</a:t>
            </a:r>
            <a:endParaRPr lang="en-US" sz="2000" b="0" dirty="0">
              <a:solidFill>
                <a:schemeClr val="accent6">
                  <a:lumMod val="50000"/>
                </a:schemeClr>
              </a:solidFill>
            </a:endParaRPr>
          </a:p>
          <a:p>
            <a:pPr>
              <a:spcBef>
                <a:spcPts val="0"/>
              </a:spcBef>
              <a:buClr>
                <a:schemeClr val="dk1"/>
              </a:buClr>
              <a:buSzPts val="2800"/>
              <a:buFont typeface="Wingdings" panose="05000000000000000000" pitchFamily="2" charset="2"/>
              <a:buChar char="§"/>
            </a:pPr>
            <a:r>
              <a:rPr lang="en-US" sz="2000" b="0" dirty="0">
                <a:solidFill>
                  <a:schemeClr val="accent6">
                    <a:lumMod val="50000"/>
                  </a:schemeClr>
                </a:solidFill>
              </a:rPr>
              <a:t> Papules </a:t>
            </a:r>
            <a:r>
              <a:rPr lang="en-US" sz="2000" b="0" dirty="0" err="1">
                <a:solidFill>
                  <a:schemeClr val="accent6">
                    <a:lumMod val="50000"/>
                  </a:schemeClr>
                </a:solidFill>
              </a:rPr>
              <a:t>d’aspect</a:t>
            </a:r>
            <a:r>
              <a:rPr lang="en-US" sz="2000" b="0" dirty="0">
                <a:solidFill>
                  <a:schemeClr val="accent6">
                    <a:lumMod val="50000"/>
                  </a:schemeClr>
                </a:solidFill>
              </a:rPr>
              <a:t> </a:t>
            </a:r>
            <a:r>
              <a:rPr lang="en-US" sz="2000" b="0" dirty="0" err="1">
                <a:solidFill>
                  <a:schemeClr val="accent6">
                    <a:lumMod val="50000"/>
                  </a:schemeClr>
                </a:solidFill>
              </a:rPr>
              <a:t>caoutchouteux</a:t>
            </a:r>
            <a:r>
              <a:rPr lang="en-US" sz="2000" b="0" dirty="0">
                <a:solidFill>
                  <a:schemeClr val="accent6">
                    <a:lumMod val="50000"/>
                  </a:schemeClr>
                </a:solidFill>
              </a:rPr>
              <a:t> </a:t>
            </a:r>
          </a:p>
        </p:txBody>
      </p:sp>
      <p:pic>
        <p:nvPicPr>
          <p:cNvPr id="41" name="Image 40">
            <a:extLst>
              <a:ext uri="{FF2B5EF4-FFF2-40B4-BE49-F238E27FC236}">
                <a16:creationId xmlns:a16="http://schemas.microsoft.com/office/drawing/2014/main" id="{182FBFD0-50CC-4764-C118-25387309EC3C}"/>
              </a:ext>
            </a:extLst>
          </p:cNvPr>
          <p:cNvPicPr>
            <a:picLocks noChangeAspect="1"/>
          </p:cNvPicPr>
          <p:nvPr/>
        </p:nvPicPr>
        <p:blipFill>
          <a:blip r:embed="rId2"/>
          <a:stretch>
            <a:fillRect/>
          </a:stretch>
        </p:blipFill>
        <p:spPr>
          <a:xfrm>
            <a:off x="461227" y="2067762"/>
            <a:ext cx="5562761" cy="4363310"/>
          </a:xfrm>
          <a:prstGeom prst="rect">
            <a:avLst/>
          </a:prstGeom>
        </p:spPr>
      </p:pic>
      <p:sp>
        <p:nvSpPr>
          <p:cNvPr id="42" name="Rectangle 41">
            <a:extLst>
              <a:ext uri="{FF2B5EF4-FFF2-40B4-BE49-F238E27FC236}">
                <a16:creationId xmlns:a16="http://schemas.microsoft.com/office/drawing/2014/main" id="{D15E5B78-B582-97DA-5033-EE6E5F2B3442}"/>
              </a:ext>
            </a:extLst>
          </p:cNvPr>
          <p:cNvSpPr/>
          <p:nvPr/>
        </p:nvSpPr>
        <p:spPr>
          <a:xfrm>
            <a:off x="564738" y="6431072"/>
            <a:ext cx="5355740" cy="338554"/>
          </a:xfrm>
          <a:prstGeom prst="rect">
            <a:avLst/>
          </a:prstGeom>
        </p:spPr>
        <p:txBody>
          <a:bodyPr wrap="square">
            <a:spAutoFit/>
          </a:bodyPr>
          <a:lstStyle/>
          <a:p>
            <a:r>
              <a:rPr lang="en-US" sz="800" dirty="0"/>
              <a:t>Source: 	</a:t>
            </a:r>
            <a:r>
              <a:rPr lang="en-GB" sz="800" dirty="0" err="1"/>
              <a:t>Bibliothèque</a:t>
            </a:r>
            <a:r>
              <a:rPr lang="en-GB" sz="800" dirty="0"/>
              <a:t> OMS  (2017), </a:t>
            </a:r>
            <a:r>
              <a:rPr lang="fr-CH" sz="800" dirty="0"/>
              <a:t>Bilharziose Génitale chez la Femme, Atlas de poche pour les professionnels de la santé</a:t>
            </a:r>
            <a:r>
              <a:rPr lang="en-US" sz="800" dirty="0"/>
              <a:t>. 	</a:t>
            </a:r>
            <a:r>
              <a:rPr lang="en-US" sz="800" dirty="0" err="1"/>
              <a:t>Diponible</a:t>
            </a:r>
            <a:r>
              <a:rPr lang="en-US" sz="800" dirty="0">
                <a:hlinkClick r:id="rId3"/>
              </a:rPr>
              <a:t> ICI</a:t>
            </a:r>
            <a:r>
              <a:rPr lang="en-US" sz="800" dirty="0"/>
              <a:t>.</a:t>
            </a:r>
            <a:endParaRPr lang="en-GB" sz="800" dirty="0"/>
          </a:p>
        </p:txBody>
      </p:sp>
    </p:spTree>
    <p:extLst>
      <p:ext uri="{BB962C8B-B14F-4D97-AF65-F5344CB8AC3E}">
        <p14:creationId xmlns:p14="http://schemas.microsoft.com/office/powerpoint/2010/main" val="3031482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8469B1B3-ABD7-2D45-B4DA-516D3D98FDC8}"/>
              </a:ext>
            </a:extLst>
          </p:cNvPr>
          <p:cNvPicPr>
            <a:picLocks noGrp="1" noChangeAspect="1"/>
          </p:cNvPicPr>
          <p:nvPr>
            <p:ph idx="1"/>
          </p:nvPr>
        </p:nvPicPr>
        <p:blipFill>
          <a:blip r:embed="rId2"/>
          <a:stretch>
            <a:fillRect/>
          </a:stretch>
        </p:blipFill>
        <p:spPr>
          <a:xfrm>
            <a:off x="295352" y="206720"/>
            <a:ext cx="5076686" cy="3314700"/>
          </a:xfrm>
        </p:spPr>
      </p:pic>
      <p:pic>
        <p:nvPicPr>
          <p:cNvPr id="7" name="Image 6">
            <a:extLst>
              <a:ext uri="{FF2B5EF4-FFF2-40B4-BE49-F238E27FC236}">
                <a16:creationId xmlns:a16="http://schemas.microsoft.com/office/drawing/2014/main" id="{F99213B4-E27A-B644-BB23-C693789EABC9}"/>
              </a:ext>
            </a:extLst>
          </p:cNvPr>
          <p:cNvPicPr>
            <a:picLocks noChangeAspect="1"/>
          </p:cNvPicPr>
          <p:nvPr/>
        </p:nvPicPr>
        <p:blipFill>
          <a:blip r:embed="rId3"/>
          <a:stretch>
            <a:fillRect/>
          </a:stretch>
        </p:blipFill>
        <p:spPr>
          <a:xfrm>
            <a:off x="3515528" y="3679825"/>
            <a:ext cx="6874565" cy="2879035"/>
          </a:xfrm>
          <a:prstGeom prst="rect">
            <a:avLst/>
          </a:prstGeom>
        </p:spPr>
      </p:pic>
      <p:pic>
        <p:nvPicPr>
          <p:cNvPr id="9" name="Image 8">
            <a:extLst>
              <a:ext uri="{FF2B5EF4-FFF2-40B4-BE49-F238E27FC236}">
                <a16:creationId xmlns:a16="http://schemas.microsoft.com/office/drawing/2014/main" id="{77A8533D-FE3C-FE47-9778-63BD02932339}"/>
              </a:ext>
            </a:extLst>
          </p:cNvPr>
          <p:cNvPicPr>
            <a:picLocks noChangeAspect="1"/>
          </p:cNvPicPr>
          <p:nvPr/>
        </p:nvPicPr>
        <p:blipFill>
          <a:blip r:embed="rId4"/>
          <a:stretch>
            <a:fillRect/>
          </a:stretch>
        </p:blipFill>
        <p:spPr>
          <a:xfrm>
            <a:off x="6096000" y="299140"/>
            <a:ext cx="5950226" cy="3063875"/>
          </a:xfrm>
          <a:prstGeom prst="rect">
            <a:avLst/>
          </a:prstGeom>
        </p:spPr>
      </p:pic>
      <p:sp>
        <p:nvSpPr>
          <p:cNvPr id="6" name="ZoneTexte 5">
            <a:extLst>
              <a:ext uri="{FF2B5EF4-FFF2-40B4-BE49-F238E27FC236}">
                <a16:creationId xmlns:a16="http://schemas.microsoft.com/office/drawing/2014/main" id="{4C8C68B0-9727-6842-A3D2-D4773DDE4BAD}"/>
              </a:ext>
            </a:extLst>
          </p:cNvPr>
          <p:cNvSpPr txBox="1"/>
          <p:nvPr/>
        </p:nvSpPr>
        <p:spPr>
          <a:xfrm>
            <a:off x="382921" y="5361729"/>
            <a:ext cx="4104455" cy="400110"/>
          </a:xfrm>
          <a:prstGeom prst="rect">
            <a:avLst/>
          </a:prstGeom>
          <a:noFill/>
        </p:spPr>
        <p:txBody>
          <a:bodyPr wrap="square" rtlCol="0">
            <a:spAutoFit/>
          </a:bodyPr>
          <a:lstStyle/>
          <a:p>
            <a:pPr lvl="0" algn="ctr"/>
            <a:r>
              <a:rPr lang="fr-FR" sz="2000" b="1" dirty="0">
                <a:solidFill>
                  <a:prstClr val="black"/>
                </a:solidFill>
              </a:rPr>
              <a:t>Images en grains de sable</a:t>
            </a:r>
          </a:p>
        </p:txBody>
      </p:sp>
      <p:sp>
        <p:nvSpPr>
          <p:cNvPr id="8" name="ZoneTexte 7">
            <a:extLst>
              <a:ext uri="{FF2B5EF4-FFF2-40B4-BE49-F238E27FC236}">
                <a16:creationId xmlns:a16="http://schemas.microsoft.com/office/drawing/2014/main" id="{460190E6-69BD-7E40-87F6-8F3497610056}"/>
              </a:ext>
            </a:extLst>
          </p:cNvPr>
          <p:cNvSpPr txBox="1"/>
          <p:nvPr/>
        </p:nvSpPr>
        <p:spPr>
          <a:xfrm>
            <a:off x="7228547" y="3244160"/>
            <a:ext cx="3983591" cy="461665"/>
          </a:xfrm>
          <a:prstGeom prst="rect">
            <a:avLst/>
          </a:prstGeom>
          <a:noFill/>
        </p:spPr>
        <p:txBody>
          <a:bodyPr wrap="none" rtlCol="0">
            <a:spAutoFit/>
          </a:bodyPr>
          <a:lstStyle/>
          <a:p>
            <a:r>
              <a:rPr lang="fr-FR" sz="2400" b="1" dirty="0"/>
              <a:t>Vaisseaux sanguins irréguliers</a:t>
            </a:r>
          </a:p>
        </p:txBody>
      </p:sp>
      <p:sp>
        <p:nvSpPr>
          <p:cNvPr id="2" name="Espace réservé de la date 1">
            <a:extLst>
              <a:ext uri="{FF2B5EF4-FFF2-40B4-BE49-F238E27FC236}">
                <a16:creationId xmlns:a16="http://schemas.microsoft.com/office/drawing/2014/main" id="{98A6318B-9B3F-E942-B493-244C80549FE1}"/>
              </a:ext>
            </a:extLst>
          </p:cNvPr>
          <p:cNvSpPr>
            <a:spLocks noGrp="1"/>
          </p:cNvSpPr>
          <p:nvPr>
            <p:ph type="dt" sz="half" idx="10"/>
          </p:nvPr>
        </p:nvSpPr>
        <p:spPr/>
        <p:txBody>
          <a:bodyPr/>
          <a:lstStyle/>
          <a:p>
            <a:fld id="{8B326436-A7DC-E546-A853-3B0E7DEEDA9F}" type="datetime1">
              <a:rPr lang="fr-FR" smtClean="0"/>
              <a:t>25/05/2024</a:t>
            </a:fld>
            <a:endParaRPr lang="fr-FR"/>
          </a:p>
        </p:txBody>
      </p:sp>
      <p:sp>
        <p:nvSpPr>
          <p:cNvPr id="3" name="Espace réservé du numéro de diapositive 2">
            <a:extLst>
              <a:ext uri="{FF2B5EF4-FFF2-40B4-BE49-F238E27FC236}">
                <a16:creationId xmlns:a16="http://schemas.microsoft.com/office/drawing/2014/main" id="{7C84EEA2-F7F8-4E4F-BA5A-4DCDB8BD8FF9}"/>
              </a:ext>
            </a:extLst>
          </p:cNvPr>
          <p:cNvSpPr>
            <a:spLocks noGrp="1"/>
          </p:cNvSpPr>
          <p:nvPr>
            <p:ph type="sldNum" sz="quarter" idx="12"/>
          </p:nvPr>
        </p:nvSpPr>
        <p:spPr/>
        <p:txBody>
          <a:bodyPr/>
          <a:lstStyle/>
          <a:p>
            <a:fld id="{1D42359A-CE28-384A-A00A-69C296E23985}" type="slidenum">
              <a:rPr lang="fr-FR" smtClean="0"/>
              <a:t>14</a:t>
            </a:fld>
            <a:endParaRPr lang="fr-FR"/>
          </a:p>
        </p:txBody>
      </p:sp>
    </p:spTree>
    <p:extLst>
      <p:ext uri="{BB962C8B-B14F-4D97-AF65-F5344CB8AC3E}">
        <p14:creationId xmlns:p14="http://schemas.microsoft.com/office/powerpoint/2010/main" val="3942977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04571" y="1570641"/>
            <a:ext cx="5012742" cy="408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2669" y="1596295"/>
            <a:ext cx="5224760" cy="4033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a:extLst>
              <a:ext uri="{FF2B5EF4-FFF2-40B4-BE49-F238E27FC236}">
                <a16:creationId xmlns:a16="http://schemas.microsoft.com/office/drawing/2014/main" id="{9C5B5A89-412B-6103-68BA-BAC42BBCF53C}"/>
              </a:ext>
            </a:extLst>
          </p:cNvPr>
          <p:cNvSpPr txBox="1"/>
          <p:nvPr/>
        </p:nvSpPr>
        <p:spPr>
          <a:xfrm>
            <a:off x="2968060" y="5655097"/>
            <a:ext cx="324128" cy="369332"/>
          </a:xfrm>
          <a:prstGeom prst="rect">
            <a:avLst/>
          </a:prstGeom>
          <a:noFill/>
        </p:spPr>
        <p:txBody>
          <a:bodyPr wrap="none" rtlCol="0">
            <a:spAutoFit/>
          </a:bodyPr>
          <a:lstStyle/>
          <a:p>
            <a:r>
              <a:rPr lang="x-none" b="1" dirty="0"/>
              <a:t>A</a:t>
            </a:r>
          </a:p>
        </p:txBody>
      </p:sp>
      <p:sp>
        <p:nvSpPr>
          <p:cNvPr id="3" name="ZoneTexte 2">
            <a:extLst>
              <a:ext uri="{FF2B5EF4-FFF2-40B4-BE49-F238E27FC236}">
                <a16:creationId xmlns:a16="http://schemas.microsoft.com/office/drawing/2014/main" id="{977783D9-D49D-A8D6-39B3-38D06E21458E}"/>
              </a:ext>
            </a:extLst>
          </p:cNvPr>
          <p:cNvSpPr txBox="1"/>
          <p:nvPr/>
        </p:nvSpPr>
        <p:spPr>
          <a:xfrm>
            <a:off x="8700408" y="5723963"/>
            <a:ext cx="314510" cy="369332"/>
          </a:xfrm>
          <a:prstGeom prst="rect">
            <a:avLst/>
          </a:prstGeom>
          <a:noFill/>
        </p:spPr>
        <p:txBody>
          <a:bodyPr wrap="square" rtlCol="0">
            <a:spAutoFit/>
          </a:bodyPr>
          <a:lstStyle/>
          <a:p>
            <a:r>
              <a:rPr lang="x-none" b="1" dirty="0"/>
              <a:t>B</a:t>
            </a:r>
          </a:p>
        </p:txBody>
      </p:sp>
      <p:sp>
        <p:nvSpPr>
          <p:cNvPr id="7" name="ZoneTexte 6"/>
          <p:cNvSpPr txBox="1"/>
          <p:nvPr/>
        </p:nvSpPr>
        <p:spPr>
          <a:xfrm>
            <a:off x="4290318" y="5862463"/>
            <a:ext cx="3411960" cy="461665"/>
          </a:xfrm>
          <a:prstGeom prst="rect">
            <a:avLst/>
          </a:prstGeom>
          <a:noFill/>
        </p:spPr>
        <p:txBody>
          <a:bodyPr wrap="none" rtlCol="0">
            <a:spAutoFit/>
          </a:bodyPr>
          <a:lstStyle/>
          <a:p>
            <a:r>
              <a:rPr lang="fr-FR" sz="2400" b="1" dirty="0"/>
              <a:t>Images en «caoutchouc»</a:t>
            </a:r>
          </a:p>
        </p:txBody>
      </p:sp>
      <p:sp>
        <p:nvSpPr>
          <p:cNvPr id="4" name="Espace réservé de la date 3">
            <a:extLst>
              <a:ext uri="{FF2B5EF4-FFF2-40B4-BE49-F238E27FC236}">
                <a16:creationId xmlns:a16="http://schemas.microsoft.com/office/drawing/2014/main" id="{A183A9B4-B9ED-9F45-90D2-0758CF73EF52}"/>
              </a:ext>
            </a:extLst>
          </p:cNvPr>
          <p:cNvSpPr>
            <a:spLocks noGrp="1"/>
          </p:cNvSpPr>
          <p:nvPr>
            <p:ph type="dt" sz="half" idx="10"/>
          </p:nvPr>
        </p:nvSpPr>
        <p:spPr/>
        <p:txBody>
          <a:bodyPr/>
          <a:lstStyle/>
          <a:p>
            <a:fld id="{0A15EF63-AA84-FB4D-991C-E3BE4BBA7C9D}" type="datetime1">
              <a:rPr lang="fr-FR" smtClean="0"/>
              <a:t>25/05/2024</a:t>
            </a:fld>
            <a:endParaRPr lang="fr-FR"/>
          </a:p>
        </p:txBody>
      </p:sp>
      <p:sp>
        <p:nvSpPr>
          <p:cNvPr id="5" name="Espace réservé du numéro de diapositive 4">
            <a:extLst>
              <a:ext uri="{FF2B5EF4-FFF2-40B4-BE49-F238E27FC236}">
                <a16:creationId xmlns:a16="http://schemas.microsoft.com/office/drawing/2014/main" id="{0B443926-B0F0-4D42-98AE-BBFC12F15B0E}"/>
              </a:ext>
            </a:extLst>
          </p:cNvPr>
          <p:cNvSpPr>
            <a:spLocks noGrp="1"/>
          </p:cNvSpPr>
          <p:nvPr>
            <p:ph type="sldNum" sz="quarter" idx="12"/>
          </p:nvPr>
        </p:nvSpPr>
        <p:spPr/>
        <p:txBody>
          <a:bodyPr/>
          <a:lstStyle/>
          <a:p>
            <a:fld id="{1D42359A-CE28-384A-A00A-69C296E23985}" type="slidenum">
              <a:rPr lang="fr-FR" smtClean="0"/>
              <a:t>15</a:t>
            </a:fld>
            <a:endParaRPr lang="fr-FR"/>
          </a:p>
        </p:txBody>
      </p:sp>
    </p:spTree>
    <p:extLst>
      <p:ext uri="{BB962C8B-B14F-4D97-AF65-F5344CB8AC3E}">
        <p14:creationId xmlns:p14="http://schemas.microsoft.com/office/powerpoint/2010/main" val="4100640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5C007FB7-C3F6-1249-A084-236A192EEBD2}"/>
              </a:ext>
            </a:extLst>
          </p:cNvPr>
          <p:cNvPicPr>
            <a:picLocks noGrp="1" noChangeAspect="1"/>
          </p:cNvPicPr>
          <p:nvPr>
            <p:ph idx="1"/>
          </p:nvPr>
        </p:nvPicPr>
        <p:blipFill>
          <a:blip r:embed="rId2"/>
          <a:stretch>
            <a:fillRect/>
          </a:stretch>
        </p:blipFill>
        <p:spPr>
          <a:xfrm>
            <a:off x="116112" y="618564"/>
            <a:ext cx="5844599" cy="4351338"/>
          </a:xfrm>
        </p:spPr>
      </p:pic>
      <p:pic>
        <p:nvPicPr>
          <p:cNvPr id="7" name="Image 6">
            <a:extLst>
              <a:ext uri="{FF2B5EF4-FFF2-40B4-BE49-F238E27FC236}">
                <a16:creationId xmlns:a16="http://schemas.microsoft.com/office/drawing/2014/main" id="{59E95729-A228-5E48-ABF9-E652901A1BBD}"/>
              </a:ext>
            </a:extLst>
          </p:cNvPr>
          <p:cNvPicPr>
            <a:picLocks noChangeAspect="1"/>
          </p:cNvPicPr>
          <p:nvPr/>
        </p:nvPicPr>
        <p:blipFill>
          <a:blip r:embed="rId3"/>
          <a:stretch>
            <a:fillRect/>
          </a:stretch>
        </p:blipFill>
        <p:spPr>
          <a:xfrm>
            <a:off x="6096000" y="1500946"/>
            <a:ext cx="6096000" cy="4628184"/>
          </a:xfrm>
          <a:prstGeom prst="rect">
            <a:avLst/>
          </a:prstGeom>
        </p:spPr>
      </p:pic>
      <p:sp>
        <p:nvSpPr>
          <p:cNvPr id="6" name="ZoneTexte 5">
            <a:extLst>
              <a:ext uri="{FF2B5EF4-FFF2-40B4-BE49-F238E27FC236}">
                <a16:creationId xmlns:a16="http://schemas.microsoft.com/office/drawing/2014/main" id="{32DEB2D7-5D59-884F-9B55-C0287B87C2B1}"/>
              </a:ext>
            </a:extLst>
          </p:cNvPr>
          <p:cNvSpPr txBox="1"/>
          <p:nvPr/>
        </p:nvSpPr>
        <p:spPr>
          <a:xfrm>
            <a:off x="1740144" y="4969902"/>
            <a:ext cx="4104455" cy="400110"/>
          </a:xfrm>
          <a:prstGeom prst="rect">
            <a:avLst/>
          </a:prstGeom>
          <a:noFill/>
        </p:spPr>
        <p:txBody>
          <a:bodyPr wrap="square" rtlCol="0">
            <a:spAutoFit/>
          </a:bodyPr>
          <a:lstStyle/>
          <a:p>
            <a:pPr lvl="0" algn="ctr"/>
            <a:r>
              <a:rPr lang="fr-FR" sz="2000" b="1" dirty="0">
                <a:solidFill>
                  <a:prstClr val="black"/>
                </a:solidFill>
              </a:rPr>
              <a:t>Images en grains de sable</a:t>
            </a:r>
          </a:p>
        </p:txBody>
      </p:sp>
      <p:sp>
        <p:nvSpPr>
          <p:cNvPr id="2" name="Espace réservé de la date 1">
            <a:extLst>
              <a:ext uri="{FF2B5EF4-FFF2-40B4-BE49-F238E27FC236}">
                <a16:creationId xmlns:a16="http://schemas.microsoft.com/office/drawing/2014/main" id="{C55680AA-2B4F-7B48-BE5F-DA840479A0C5}"/>
              </a:ext>
            </a:extLst>
          </p:cNvPr>
          <p:cNvSpPr>
            <a:spLocks noGrp="1"/>
          </p:cNvSpPr>
          <p:nvPr>
            <p:ph type="dt" sz="half" idx="10"/>
          </p:nvPr>
        </p:nvSpPr>
        <p:spPr/>
        <p:txBody>
          <a:bodyPr/>
          <a:lstStyle/>
          <a:p>
            <a:fld id="{00608F79-F938-1741-BBC4-D9CAF60A71B0}" type="datetime1">
              <a:rPr lang="fr-FR" smtClean="0"/>
              <a:t>25/05/2024</a:t>
            </a:fld>
            <a:endParaRPr lang="fr-FR"/>
          </a:p>
        </p:txBody>
      </p:sp>
      <p:sp>
        <p:nvSpPr>
          <p:cNvPr id="3" name="Espace réservé du numéro de diapositive 2">
            <a:extLst>
              <a:ext uri="{FF2B5EF4-FFF2-40B4-BE49-F238E27FC236}">
                <a16:creationId xmlns:a16="http://schemas.microsoft.com/office/drawing/2014/main" id="{2E0093A5-82AE-7743-B93C-F1649CD4B665}"/>
              </a:ext>
            </a:extLst>
          </p:cNvPr>
          <p:cNvSpPr>
            <a:spLocks noGrp="1"/>
          </p:cNvSpPr>
          <p:nvPr>
            <p:ph type="sldNum" sz="quarter" idx="12"/>
          </p:nvPr>
        </p:nvSpPr>
        <p:spPr/>
        <p:txBody>
          <a:bodyPr/>
          <a:lstStyle/>
          <a:p>
            <a:fld id="{1D42359A-CE28-384A-A00A-69C296E23985}" type="slidenum">
              <a:rPr lang="fr-FR" smtClean="0"/>
              <a:t>16</a:t>
            </a:fld>
            <a:endParaRPr lang="fr-FR"/>
          </a:p>
        </p:txBody>
      </p:sp>
    </p:spTree>
    <p:extLst>
      <p:ext uri="{BB962C8B-B14F-4D97-AF65-F5344CB8AC3E}">
        <p14:creationId xmlns:p14="http://schemas.microsoft.com/office/powerpoint/2010/main" val="2377858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2120412A-562B-1A44-9875-AABF9D48A083}"/>
              </a:ext>
            </a:extLst>
          </p:cNvPr>
          <p:cNvPicPr>
            <a:picLocks noGrp="1" noChangeAspect="1"/>
          </p:cNvPicPr>
          <p:nvPr>
            <p:ph idx="1"/>
          </p:nvPr>
        </p:nvPicPr>
        <p:blipFill>
          <a:blip r:embed="rId2"/>
          <a:stretch>
            <a:fillRect/>
          </a:stretch>
        </p:blipFill>
        <p:spPr>
          <a:xfrm>
            <a:off x="371326" y="608366"/>
            <a:ext cx="4915504" cy="2820634"/>
          </a:xfrm>
        </p:spPr>
      </p:pic>
      <p:sp>
        <p:nvSpPr>
          <p:cNvPr id="2" name="Espace réservé de la date 1">
            <a:extLst>
              <a:ext uri="{FF2B5EF4-FFF2-40B4-BE49-F238E27FC236}">
                <a16:creationId xmlns:a16="http://schemas.microsoft.com/office/drawing/2014/main" id="{09585B11-FC09-1846-ADE3-C63DDE37C987}"/>
              </a:ext>
            </a:extLst>
          </p:cNvPr>
          <p:cNvSpPr>
            <a:spLocks noGrp="1"/>
          </p:cNvSpPr>
          <p:nvPr>
            <p:ph type="dt" sz="half" idx="10"/>
          </p:nvPr>
        </p:nvSpPr>
        <p:spPr>
          <a:xfrm>
            <a:off x="1397000" y="6173787"/>
            <a:ext cx="2743200" cy="365125"/>
          </a:xfrm>
        </p:spPr>
        <p:txBody>
          <a:bodyPr/>
          <a:lstStyle/>
          <a:p>
            <a:fld id="{8AA531FE-1634-C74D-87F3-32E5C21CCB47}" type="datetime1">
              <a:rPr lang="fr-FR" smtClean="0"/>
              <a:t>25/05/2024</a:t>
            </a:fld>
            <a:endParaRPr lang="fr-FR"/>
          </a:p>
        </p:txBody>
      </p:sp>
      <p:sp>
        <p:nvSpPr>
          <p:cNvPr id="3" name="Espace réservé du numéro de diapositive 2">
            <a:extLst>
              <a:ext uri="{FF2B5EF4-FFF2-40B4-BE49-F238E27FC236}">
                <a16:creationId xmlns:a16="http://schemas.microsoft.com/office/drawing/2014/main" id="{C95F4817-6044-454A-9AED-A098AD5CDC81}"/>
              </a:ext>
            </a:extLst>
          </p:cNvPr>
          <p:cNvSpPr>
            <a:spLocks noGrp="1"/>
          </p:cNvSpPr>
          <p:nvPr>
            <p:ph type="sldNum" sz="quarter" idx="12"/>
          </p:nvPr>
        </p:nvSpPr>
        <p:spPr/>
        <p:txBody>
          <a:bodyPr/>
          <a:lstStyle/>
          <a:p>
            <a:fld id="{1D42359A-CE28-384A-A00A-69C296E23985}" type="slidenum">
              <a:rPr lang="fr-FR" smtClean="0"/>
              <a:t>17</a:t>
            </a:fld>
            <a:endParaRPr lang="fr-FR"/>
          </a:p>
        </p:txBody>
      </p:sp>
      <p:sp>
        <p:nvSpPr>
          <p:cNvPr id="6" name="ZoneTexte 5">
            <a:extLst>
              <a:ext uri="{FF2B5EF4-FFF2-40B4-BE49-F238E27FC236}">
                <a16:creationId xmlns:a16="http://schemas.microsoft.com/office/drawing/2014/main" id="{8CBF5B72-FF13-2243-BFB7-5E201D5F4191}"/>
              </a:ext>
            </a:extLst>
          </p:cNvPr>
          <p:cNvSpPr txBox="1"/>
          <p:nvPr/>
        </p:nvSpPr>
        <p:spPr>
          <a:xfrm>
            <a:off x="3369734" y="4250266"/>
            <a:ext cx="8382000" cy="830997"/>
          </a:xfrm>
          <a:prstGeom prst="rect">
            <a:avLst/>
          </a:prstGeom>
          <a:noFill/>
        </p:spPr>
        <p:txBody>
          <a:bodyPr wrap="square" rtlCol="0">
            <a:spAutoFit/>
          </a:bodyPr>
          <a:lstStyle/>
          <a:p>
            <a:r>
              <a:rPr lang="fr-FR" sz="4800" b="1" dirty="0">
                <a:solidFill>
                  <a:schemeClr val="accent4"/>
                </a:solidFill>
              </a:rPr>
              <a:t>Maternité du CHR de Saint-Louis </a:t>
            </a:r>
          </a:p>
        </p:txBody>
      </p:sp>
      <p:pic>
        <p:nvPicPr>
          <p:cNvPr id="7" name="Image 6">
            <a:extLst>
              <a:ext uri="{FF2B5EF4-FFF2-40B4-BE49-F238E27FC236}">
                <a16:creationId xmlns:a16="http://schemas.microsoft.com/office/drawing/2014/main" id="{AC26D2A9-4D24-E047-BEF7-E9B655A32065}"/>
              </a:ext>
            </a:extLst>
          </p:cNvPr>
          <p:cNvPicPr>
            <a:picLocks noChangeAspect="1"/>
          </p:cNvPicPr>
          <p:nvPr/>
        </p:nvPicPr>
        <p:blipFill>
          <a:blip r:embed="rId3"/>
          <a:stretch>
            <a:fillRect/>
          </a:stretch>
        </p:blipFill>
        <p:spPr>
          <a:xfrm>
            <a:off x="5541264" y="276552"/>
            <a:ext cx="6210470" cy="3465511"/>
          </a:xfrm>
          <a:prstGeom prst="rect">
            <a:avLst/>
          </a:prstGeom>
        </p:spPr>
      </p:pic>
    </p:spTree>
    <p:extLst>
      <p:ext uri="{BB962C8B-B14F-4D97-AF65-F5344CB8AC3E}">
        <p14:creationId xmlns:p14="http://schemas.microsoft.com/office/powerpoint/2010/main" val="754820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54F97D-24D3-AF4A-B259-4B871BE20151}"/>
              </a:ext>
            </a:extLst>
          </p:cNvPr>
          <p:cNvSpPr>
            <a:spLocks noGrp="1"/>
          </p:cNvSpPr>
          <p:nvPr>
            <p:ph type="title"/>
          </p:nvPr>
        </p:nvSpPr>
        <p:spPr>
          <a:xfrm>
            <a:off x="464456" y="123826"/>
            <a:ext cx="11248573" cy="921204"/>
          </a:xfrm>
          <a:solidFill>
            <a:schemeClr val="accent2">
              <a:lumMod val="20000"/>
              <a:lumOff val="80000"/>
            </a:schemeClr>
          </a:solidFill>
          <a:ln w="25400">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90000"/>
          </a:bodyPr>
          <a:lstStyle/>
          <a:p>
            <a:pPr algn="ctr"/>
            <a:r>
              <a:rPr lang="fr-FR" b="1" dirty="0">
                <a:solidFill>
                  <a:srgbClr val="C00000"/>
                </a:solidFill>
                <a:latin typeface="+mn-lt"/>
                <a:ea typeface="+mn-ea"/>
                <a:cs typeface="+mn-cs"/>
              </a:rPr>
              <a:t>Résultats : caractéristiques sociodémographiques</a:t>
            </a:r>
          </a:p>
        </p:txBody>
      </p:sp>
      <p:graphicFrame>
        <p:nvGraphicFramePr>
          <p:cNvPr id="9" name="Espace réservé du contenu 8">
            <a:extLst>
              <a:ext uri="{FF2B5EF4-FFF2-40B4-BE49-F238E27FC236}">
                <a16:creationId xmlns:a16="http://schemas.microsoft.com/office/drawing/2014/main" id="{7D9EA348-00EA-AD49-AC75-2607F754DBF6}"/>
              </a:ext>
            </a:extLst>
          </p:cNvPr>
          <p:cNvGraphicFramePr>
            <a:graphicFrameLocks noGrp="1"/>
          </p:cNvGraphicFramePr>
          <p:nvPr>
            <p:ph idx="1"/>
            <p:extLst>
              <p:ext uri="{D42A27DB-BD31-4B8C-83A1-F6EECF244321}">
                <p14:modId xmlns:p14="http://schemas.microsoft.com/office/powerpoint/2010/main" val="3504538321"/>
              </p:ext>
            </p:extLst>
          </p:nvPr>
        </p:nvGraphicFramePr>
        <p:xfrm>
          <a:off x="464456" y="1531031"/>
          <a:ext cx="11248573" cy="4347178"/>
        </p:xfrm>
        <a:graphic>
          <a:graphicData uri="http://schemas.openxmlformats.org/drawingml/2006/table">
            <a:tbl>
              <a:tblPr firstRow="1" firstCol="1" bandRow="1"/>
              <a:tblGrid>
                <a:gridCol w="3628573">
                  <a:extLst>
                    <a:ext uri="{9D8B030D-6E8A-4147-A177-3AD203B41FA5}">
                      <a16:colId xmlns:a16="http://schemas.microsoft.com/office/drawing/2014/main" val="836528863"/>
                    </a:ext>
                  </a:extLst>
                </a:gridCol>
                <a:gridCol w="3062514">
                  <a:extLst>
                    <a:ext uri="{9D8B030D-6E8A-4147-A177-3AD203B41FA5}">
                      <a16:colId xmlns:a16="http://schemas.microsoft.com/office/drawing/2014/main" val="2893177696"/>
                    </a:ext>
                  </a:extLst>
                </a:gridCol>
                <a:gridCol w="3004457">
                  <a:extLst>
                    <a:ext uri="{9D8B030D-6E8A-4147-A177-3AD203B41FA5}">
                      <a16:colId xmlns:a16="http://schemas.microsoft.com/office/drawing/2014/main" val="3640473489"/>
                    </a:ext>
                  </a:extLst>
                </a:gridCol>
                <a:gridCol w="1553029">
                  <a:extLst>
                    <a:ext uri="{9D8B030D-6E8A-4147-A177-3AD203B41FA5}">
                      <a16:colId xmlns:a16="http://schemas.microsoft.com/office/drawing/2014/main" val="771064475"/>
                    </a:ext>
                  </a:extLst>
                </a:gridCol>
              </a:tblGrid>
              <a:tr h="612497">
                <a:tc>
                  <a:txBody>
                    <a:bodyPr/>
                    <a:lstStyle/>
                    <a:p>
                      <a:pPr algn="ctr"/>
                      <a:r>
                        <a:rPr lang="fr-FR" sz="2400" b="1" dirty="0">
                          <a:effectLst/>
                          <a:latin typeface="Calibri" panose="020F0502020204030204" pitchFamily="34" charset="0"/>
                          <a:ea typeface="Calibri" panose="020F0502020204030204" pitchFamily="34" charset="0"/>
                          <a:cs typeface="Times New Roman" panose="02020603050405020304" pitchFamily="18" charset="0"/>
                        </a:rPr>
                        <a:t>Paramètres</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2400" b="1" dirty="0">
                          <a:effectLst/>
                          <a:latin typeface="Calibri" panose="020F0502020204030204" pitchFamily="34" charset="0"/>
                          <a:ea typeface="Calibri" panose="020F0502020204030204" pitchFamily="34" charset="0"/>
                          <a:cs typeface="Times New Roman" panose="02020603050405020304" pitchFamily="18" charset="0"/>
                        </a:rPr>
                        <a:t>Présence de lésions</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2400" b="1" dirty="0">
                          <a:effectLst/>
                          <a:latin typeface="Calibri" panose="020F0502020204030204" pitchFamily="34" charset="0"/>
                          <a:ea typeface="Calibri" panose="020F0502020204030204" pitchFamily="34" charset="0"/>
                          <a:cs typeface="Times New Roman" panose="02020603050405020304" pitchFamily="18" charset="0"/>
                        </a:rPr>
                        <a:t>Absence de lésions</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2400" b="1" dirty="0">
                          <a:effectLst/>
                          <a:latin typeface="Calibri" panose="020F0502020204030204" pitchFamily="34" charset="0"/>
                          <a:ea typeface="Calibri" panose="020F0502020204030204" pitchFamily="34" charset="0"/>
                          <a:cs typeface="Times New Roman" panose="02020603050405020304" pitchFamily="18" charset="0"/>
                        </a:rPr>
                        <a:t>P value</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0223289"/>
                  </a:ext>
                </a:extLst>
              </a:tr>
              <a:tr h="396699">
                <a:tc>
                  <a:txBody>
                    <a:bodyPr/>
                    <a:lstStyle/>
                    <a:p>
                      <a:pPr algn="l"/>
                      <a:r>
                        <a:rPr lang="fr-FR" sz="2400" b="1" dirty="0">
                          <a:effectLst/>
                          <a:latin typeface="Calibri" panose="020F0502020204030204" pitchFamily="34" charset="0"/>
                          <a:ea typeface="Calibri" panose="020F0502020204030204" pitchFamily="34" charset="0"/>
                          <a:cs typeface="Times New Roman" panose="02020603050405020304" pitchFamily="18" charset="0"/>
                        </a:rPr>
                        <a:t>Age</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fr-FR" sz="2400" dirty="0">
                          <a:effectLst/>
                          <a:latin typeface="Calibri" panose="020F0502020204030204" pitchFamily="34" charset="0"/>
                          <a:ea typeface="Calibri" panose="020F0502020204030204" pitchFamily="34" charset="0"/>
                          <a:cs typeface="Times New Roman" panose="02020603050405020304" pitchFamily="18" charset="0"/>
                        </a:rPr>
                        <a:t>42,6 </a:t>
                      </a:r>
                      <a:r>
                        <a:rPr lang="fr-FR" sz="2400" dirty="0">
                          <a:effectLst/>
                          <a:latin typeface="Calibri" panose="020F0502020204030204" pitchFamily="34" charset="0"/>
                          <a:ea typeface="Calibri" panose="020F0502020204030204" pitchFamily="34" charset="0"/>
                          <a:cs typeface="Times New Roman" panose="02020603050405020304" pitchFamily="18" charset="0"/>
                          <a:sym typeface="Symbol" pitchFamily="2" charset="2"/>
                        </a:rPr>
                        <a:t> </a:t>
                      </a:r>
                      <a:r>
                        <a:rPr lang="fr-FR" sz="2400" dirty="0">
                          <a:effectLst/>
                          <a:latin typeface="Calibri" panose="020F0502020204030204" pitchFamily="34" charset="0"/>
                          <a:ea typeface="Calibri" panose="020F0502020204030204" pitchFamily="34" charset="0"/>
                          <a:cs typeface="Times New Roman" panose="02020603050405020304" pitchFamily="18" charset="0"/>
                        </a:rPr>
                        <a:t>11,3 </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fr-FR" sz="2400" dirty="0">
                          <a:effectLst/>
                          <a:latin typeface="Calibri" panose="020F0502020204030204" pitchFamily="34" charset="0"/>
                          <a:ea typeface="Calibri" panose="020F0502020204030204" pitchFamily="34" charset="0"/>
                          <a:cs typeface="Times New Roman" panose="02020603050405020304" pitchFamily="18" charset="0"/>
                        </a:rPr>
                        <a:t>45,3 </a:t>
                      </a:r>
                      <a:r>
                        <a:rPr lang="fr-FR" sz="2400" dirty="0">
                          <a:effectLst/>
                          <a:latin typeface="Calibri" panose="020F0502020204030204" pitchFamily="34" charset="0"/>
                          <a:ea typeface="Calibri" panose="020F0502020204030204" pitchFamily="34" charset="0"/>
                          <a:cs typeface="Times New Roman" panose="02020603050405020304" pitchFamily="18" charset="0"/>
                          <a:sym typeface="Symbol" pitchFamily="2" charset="2"/>
                        </a:rPr>
                        <a:t> </a:t>
                      </a:r>
                      <a:r>
                        <a:rPr lang="fr-FR" sz="2400" dirty="0">
                          <a:effectLst/>
                          <a:latin typeface="Calibri" panose="020F0502020204030204" pitchFamily="34" charset="0"/>
                          <a:ea typeface="Calibri" panose="020F0502020204030204" pitchFamily="34" charset="0"/>
                          <a:cs typeface="Times New Roman" panose="02020603050405020304" pitchFamily="18" charset="0"/>
                        </a:rPr>
                        <a:t>11,4</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fr-FR" sz="2400" dirty="0">
                          <a:effectLst/>
                          <a:latin typeface="Calibri" panose="020F0502020204030204" pitchFamily="34" charset="0"/>
                          <a:ea typeface="Calibri" panose="020F0502020204030204" pitchFamily="34" charset="0"/>
                          <a:cs typeface="Times New Roman" panose="02020603050405020304" pitchFamily="18" charset="0"/>
                        </a:rPr>
                        <a:t>  0,16</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477782824"/>
                  </a:ext>
                </a:extLst>
              </a:tr>
              <a:tr h="396699">
                <a:tc>
                  <a:txBody>
                    <a:bodyPr/>
                    <a:lstStyle/>
                    <a:p>
                      <a:pPr algn="l"/>
                      <a:r>
                        <a:rPr lang="fr-FR" sz="2400" b="1" dirty="0">
                          <a:effectLst/>
                          <a:latin typeface="Calibri" panose="020F0502020204030204" pitchFamily="34" charset="0"/>
                          <a:ea typeface="Calibri" panose="020F0502020204030204" pitchFamily="34" charset="0"/>
                          <a:cs typeface="Times New Roman" panose="02020603050405020304" pitchFamily="18" charset="0"/>
                        </a:rPr>
                        <a:t>Gestité</a:t>
                      </a:r>
                    </a:p>
                  </a:txBody>
                  <a:tcPr marL="68580" marR="68580" marT="0" marB="0">
                    <a:lnL>
                      <a:noFill/>
                    </a:lnL>
                    <a:lnR>
                      <a:noFill/>
                    </a:lnR>
                    <a:lnT>
                      <a:noFill/>
                    </a:lnT>
                    <a:lnB>
                      <a:noFill/>
                    </a:lnB>
                  </a:tcPr>
                </a:tc>
                <a:tc>
                  <a:txBody>
                    <a:bodyPr/>
                    <a:lstStyle/>
                    <a:p>
                      <a:pPr algn="ctr"/>
                      <a:r>
                        <a:rPr lang="fr-FR" sz="2400" dirty="0">
                          <a:effectLst/>
                          <a:latin typeface="Calibri" panose="020F0502020204030204" pitchFamily="34" charset="0"/>
                          <a:ea typeface="Calibri" panose="020F0502020204030204" pitchFamily="34" charset="0"/>
                          <a:cs typeface="Times New Roman" panose="02020603050405020304" pitchFamily="18" charset="0"/>
                        </a:rPr>
                        <a:t>4,98 </a:t>
                      </a:r>
                      <a:r>
                        <a:rPr lang="fr-FR" sz="2400" dirty="0">
                          <a:effectLst/>
                          <a:latin typeface="Calibri" panose="020F0502020204030204" pitchFamily="34" charset="0"/>
                          <a:ea typeface="Calibri" panose="020F0502020204030204" pitchFamily="34" charset="0"/>
                          <a:cs typeface="Times New Roman" panose="02020603050405020304" pitchFamily="18" charset="0"/>
                          <a:sym typeface="Symbol" pitchFamily="2" charset="2"/>
                        </a:rPr>
                        <a:t> </a:t>
                      </a:r>
                      <a:r>
                        <a:rPr lang="fr-FR" sz="2400" dirty="0">
                          <a:effectLst/>
                          <a:latin typeface="Calibri" panose="020F0502020204030204" pitchFamily="34" charset="0"/>
                          <a:ea typeface="Calibri" panose="020F0502020204030204" pitchFamily="34" charset="0"/>
                          <a:cs typeface="Times New Roman" panose="02020603050405020304" pitchFamily="18" charset="0"/>
                        </a:rPr>
                        <a:t>2,68</a:t>
                      </a:r>
                    </a:p>
                  </a:txBody>
                  <a:tcPr marL="68580" marR="68580" marT="0" marB="0">
                    <a:lnL>
                      <a:noFill/>
                    </a:lnL>
                    <a:lnR>
                      <a:noFill/>
                    </a:lnR>
                    <a:lnT>
                      <a:noFill/>
                    </a:lnT>
                    <a:lnB>
                      <a:noFill/>
                    </a:lnB>
                  </a:tcPr>
                </a:tc>
                <a:tc>
                  <a:txBody>
                    <a:bodyPr/>
                    <a:lstStyle/>
                    <a:p>
                      <a:pPr algn="ctr"/>
                      <a:r>
                        <a:rPr lang="fr-FR" sz="2400" dirty="0">
                          <a:effectLst/>
                          <a:latin typeface="Calibri" panose="020F0502020204030204" pitchFamily="34" charset="0"/>
                          <a:ea typeface="Calibri" panose="020F0502020204030204" pitchFamily="34" charset="0"/>
                          <a:cs typeface="Times New Roman" panose="02020603050405020304" pitchFamily="18" charset="0"/>
                        </a:rPr>
                        <a:t>4,57 </a:t>
                      </a:r>
                      <a:r>
                        <a:rPr lang="fr-FR" sz="2400" dirty="0">
                          <a:effectLst/>
                          <a:latin typeface="Calibri" panose="020F0502020204030204" pitchFamily="34" charset="0"/>
                          <a:ea typeface="Calibri" panose="020F0502020204030204" pitchFamily="34" charset="0"/>
                          <a:cs typeface="Times New Roman" panose="02020603050405020304" pitchFamily="18" charset="0"/>
                          <a:sym typeface="Symbol" pitchFamily="2" charset="2"/>
                        </a:rPr>
                        <a:t> </a:t>
                      </a:r>
                      <a:r>
                        <a:rPr lang="fr-FR" sz="2400" dirty="0">
                          <a:effectLst/>
                          <a:latin typeface="Calibri" panose="020F0502020204030204" pitchFamily="34" charset="0"/>
                          <a:ea typeface="Calibri" panose="020F0502020204030204" pitchFamily="34" charset="0"/>
                          <a:cs typeface="Times New Roman" panose="02020603050405020304" pitchFamily="18" charset="0"/>
                        </a:rPr>
                        <a:t>2,73</a:t>
                      </a:r>
                    </a:p>
                  </a:txBody>
                  <a:tcPr marL="68580" marR="68580" marT="0" marB="0">
                    <a:lnL>
                      <a:noFill/>
                    </a:lnL>
                    <a:lnR>
                      <a:noFill/>
                    </a:lnR>
                    <a:lnT>
                      <a:noFill/>
                    </a:lnT>
                    <a:lnB>
                      <a:noFill/>
                    </a:lnB>
                  </a:tcPr>
                </a:tc>
                <a:tc>
                  <a:txBody>
                    <a:bodyPr/>
                    <a:lstStyle/>
                    <a:p>
                      <a:pPr algn="ctr"/>
                      <a:r>
                        <a:rPr lang="fr-FR" sz="2400" dirty="0">
                          <a:effectLst/>
                          <a:latin typeface="Calibri" panose="020F0502020204030204" pitchFamily="34" charset="0"/>
                          <a:ea typeface="Calibri" panose="020F0502020204030204" pitchFamily="34" charset="0"/>
                          <a:cs typeface="Times New Roman" panose="02020603050405020304" pitchFamily="18" charset="0"/>
                        </a:rPr>
                        <a:t>0,3</a:t>
                      </a:r>
                    </a:p>
                  </a:txBody>
                  <a:tcPr marL="68580" marR="68580" marT="0" marB="0">
                    <a:lnL>
                      <a:noFill/>
                    </a:lnL>
                    <a:lnR>
                      <a:noFill/>
                    </a:lnR>
                    <a:lnT>
                      <a:noFill/>
                    </a:lnT>
                    <a:lnB>
                      <a:noFill/>
                    </a:lnB>
                  </a:tcPr>
                </a:tc>
                <a:extLst>
                  <a:ext uri="{0D108BD9-81ED-4DB2-BD59-A6C34878D82A}">
                    <a16:rowId xmlns:a16="http://schemas.microsoft.com/office/drawing/2014/main" val="3471360627"/>
                  </a:ext>
                </a:extLst>
              </a:tr>
              <a:tr h="396699">
                <a:tc>
                  <a:txBody>
                    <a:bodyPr/>
                    <a:lstStyle/>
                    <a:p>
                      <a:pPr algn="l"/>
                      <a:r>
                        <a:rPr lang="fr-FR" sz="2400" b="1" dirty="0">
                          <a:effectLst/>
                          <a:latin typeface="Calibri" panose="020F0502020204030204" pitchFamily="34" charset="0"/>
                          <a:ea typeface="Calibri" panose="020F0502020204030204" pitchFamily="34" charset="0"/>
                          <a:cs typeface="Times New Roman" panose="02020603050405020304" pitchFamily="18" charset="0"/>
                        </a:rPr>
                        <a:t>Parité</a:t>
                      </a:r>
                    </a:p>
                  </a:txBody>
                  <a:tcPr marL="68580" marR="68580" marT="0" marB="0">
                    <a:lnL>
                      <a:noFill/>
                    </a:lnL>
                    <a:lnR>
                      <a:noFill/>
                    </a:lnR>
                    <a:lnT>
                      <a:noFill/>
                    </a:lnT>
                    <a:lnB>
                      <a:noFill/>
                    </a:lnB>
                  </a:tcPr>
                </a:tc>
                <a:tc>
                  <a:txBody>
                    <a:bodyPr/>
                    <a:lstStyle/>
                    <a:p>
                      <a:pPr algn="ctr"/>
                      <a:r>
                        <a:rPr lang="fr-FR" sz="2400" dirty="0">
                          <a:effectLst/>
                          <a:latin typeface="Calibri" panose="020F0502020204030204" pitchFamily="34" charset="0"/>
                          <a:ea typeface="Calibri" panose="020F0502020204030204" pitchFamily="34" charset="0"/>
                          <a:cs typeface="Times New Roman" panose="02020603050405020304" pitchFamily="18" charset="0"/>
                        </a:rPr>
                        <a:t>4,48 </a:t>
                      </a:r>
                      <a:r>
                        <a:rPr lang="fr-FR" sz="2400" dirty="0">
                          <a:effectLst/>
                          <a:latin typeface="Calibri" panose="020F0502020204030204" pitchFamily="34" charset="0"/>
                          <a:ea typeface="Calibri" panose="020F0502020204030204" pitchFamily="34" charset="0"/>
                          <a:cs typeface="Times New Roman" panose="02020603050405020304" pitchFamily="18" charset="0"/>
                          <a:sym typeface="Symbol" pitchFamily="2" charset="2"/>
                        </a:rPr>
                        <a:t> </a:t>
                      </a:r>
                      <a:r>
                        <a:rPr lang="fr-FR" sz="2400" dirty="0">
                          <a:effectLst/>
                          <a:latin typeface="Calibri" panose="020F0502020204030204" pitchFamily="34" charset="0"/>
                          <a:ea typeface="Calibri" panose="020F0502020204030204" pitchFamily="34" charset="0"/>
                          <a:cs typeface="Times New Roman" panose="02020603050405020304" pitchFamily="18" charset="0"/>
                        </a:rPr>
                        <a:t>2,58</a:t>
                      </a:r>
                    </a:p>
                  </a:txBody>
                  <a:tcPr marL="68580" marR="68580" marT="0" marB="0">
                    <a:lnL>
                      <a:noFill/>
                    </a:lnL>
                    <a:lnR>
                      <a:noFill/>
                    </a:lnR>
                    <a:lnT>
                      <a:noFill/>
                    </a:lnT>
                    <a:lnB>
                      <a:noFill/>
                    </a:lnB>
                  </a:tcPr>
                </a:tc>
                <a:tc>
                  <a:txBody>
                    <a:bodyPr/>
                    <a:lstStyle/>
                    <a:p>
                      <a:pPr algn="ctr"/>
                      <a:r>
                        <a:rPr lang="fr-FR" sz="2400" dirty="0">
                          <a:effectLst/>
                          <a:latin typeface="Calibri" panose="020F0502020204030204" pitchFamily="34" charset="0"/>
                          <a:ea typeface="Calibri" panose="020F0502020204030204" pitchFamily="34" charset="0"/>
                          <a:cs typeface="Times New Roman" panose="02020603050405020304" pitchFamily="18" charset="0"/>
                        </a:rPr>
                        <a:t>4,23 </a:t>
                      </a:r>
                      <a:r>
                        <a:rPr lang="fr-FR" sz="2400" dirty="0">
                          <a:effectLst/>
                          <a:latin typeface="Calibri" panose="020F0502020204030204" pitchFamily="34" charset="0"/>
                          <a:ea typeface="Calibri" panose="020F0502020204030204" pitchFamily="34" charset="0"/>
                          <a:cs typeface="Times New Roman" panose="02020603050405020304" pitchFamily="18" charset="0"/>
                          <a:sym typeface="Symbol" pitchFamily="2" charset="2"/>
                        </a:rPr>
                        <a:t> </a:t>
                      </a:r>
                      <a:r>
                        <a:rPr lang="fr-FR" sz="2400" dirty="0">
                          <a:effectLst/>
                          <a:latin typeface="Calibri" panose="020F0502020204030204" pitchFamily="34" charset="0"/>
                          <a:ea typeface="Calibri" panose="020F0502020204030204" pitchFamily="34" charset="0"/>
                          <a:cs typeface="Times New Roman" panose="02020603050405020304" pitchFamily="18" charset="0"/>
                        </a:rPr>
                        <a:t>2,65</a:t>
                      </a:r>
                    </a:p>
                  </a:txBody>
                  <a:tcPr marL="68580" marR="68580" marT="0" marB="0">
                    <a:lnL>
                      <a:noFill/>
                    </a:lnL>
                    <a:lnR>
                      <a:noFill/>
                    </a:lnR>
                    <a:lnT>
                      <a:noFill/>
                    </a:lnT>
                    <a:lnB>
                      <a:noFill/>
                    </a:lnB>
                  </a:tcPr>
                </a:tc>
                <a:tc>
                  <a:txBody>
                    <a:bodyPr/>
                    <a:lstStyle/>
                    <a:p>
                      <a:pPr algn="ctr"/>
                      <a:r>
                        <a:rPr lang="fr-FR" sz="2400" dirty="0">
                          <a:effectLst/>
                          <a:latin typeface="Calibri" panose="020F0502020204030204" pitchFamily="34" charset="0"/>
                          <a:ea typeface="Calibri" panose="020F0502020204030204" pitchFamily="34" charset="0"/>
                          <a:cs typeface="Times New Roman" panose="02020603050405020304" pitchFamily="18" charset="0"/>
                        </a:rPr>
                        <a:t>  0,58</a:t>
                      </a:r>
                    </a:p>
                  </a:txBody>
                  <a:tcPr marL="68580" marR="68580" marT="0" marB="0">
                    <a:lnL>
                      <a:noFill/>
                    </a:lnL>
                    <a:lnR>
                      <a:noFill/>
                    </a:lnR>
                    <a:lnT>
                      <a:noFill/>
                    </a:lnT>
                    <a:lnB>
                      <a:noFill/>
                    </a:lnB>
                  </a:tcPr>
                </a:tc>
                <a:extLst>
                  <a:ext uri="{0D108BD9-81ED-4DB2-BD59-A6C34878D82A}">
                    <a16:rowId xmlns:a16="http://schemas.microsoft.com/office/drawing/2014/main" val="2520361045"/>
                  </a:ext>
                </a:extLst>
              </a:tr>
              <a:tr h="1354489">
                <a:tc>
                  <a:txBody>
                    <a:bodyPr/>
                    <a:lstStyle/>
                    <a:p>
                      <a:pPr algn="l"/>
                      <a:r>
                        <a:rPr lang="fr-FR" sz="2400" b="1" dirty="0">
                          <a:effectLst/>
                          <a:latin typeface="Calibri" panose="020F0502020204030204" pitchFamily="34" charset="0"/>
                          <a:ea typeface="Calibri" panose="020F0502020204030204" pitchFamily="34" charset="0"/>
                          <a:cs typeface="Times New Roman" panose="02020603050405020304" pitchFamily="18" charset="0"/>
                        </a:rPr>
                        <a:t>Profession</a:t>
                      </a:r>
                    </a:p>
                    <a:p>
                      <a:pPr marL="342900" lvl="0" indent="-342900" algn="l">
                        <a:buFont typeface="Calibri" panose="020F0502020204030204" pitchFamily="34" charset="0"/>
                        <a:buChar char="-"/>
                      </a:pPr>
                      <a:r>
                        <a:rPr lang="fr-FR" sz="2400" b="0" dirty="0">
                          <a:effectLst/>
                          <a:latin typeface="Calibri" panose="020F0502020204030204" pitchFamily="34" charset="0"/>
                          <a:ea typeface="Calibri" panose="020F0502020204030204" pitchFamily="34" charset="0"/>
                          <a:cs typeface="Times New Roman" panose="02020603050405020304" pitchFamily="18" charset="0"/>
                        </a:rPr>
                        <a:t>Sans </a:t>
                      </a:r>
                    </a:p>
                    <a:p>
                      <a:pPr marL="342900" lvl="0" indent="-342900" algn="l">
                        <a:buFont typeface="Calibri" panose="020F0502020204030204" pitchFamily="34" charset="0"/>
                        <a:buChar char="-"/>
                      </a:pPr>
                      <a:r>
                        <a:rPr lang="fr-FR" sz="2400" b="0" dirty="0">
                          <a:effectLst/>
                          <a:latin typeface="Calibri" panose="020F0502020204030204" pitchFamily="34" charset="0"/>
                          <a:ea typeface="Calibri" panose="020F0502020204030204" pitchFamily="34" charset="0"/>
                          <a:cs typeface="Times New Roman" panose="02020603050405020304" pitchFamily="18" charset="0"/>
                        </a:rPr>
                        <a:t>Avec </a:t>
                      </a:r>
                    </a:p>
                  </a:txBody>
                  <a:tcPr marL="68580" marR="68580" marT="0" marB="0">
                    <a:lnL>
                      <a:noFill/>
                    </a:lnL>
                    <a:lnR>
                      <a:noFill/>
                    </a:lnR>
                    <a:lnT>
                      <a:noFill/>
                    </a:lnT>
                    <a:lnB>
                      <a:noFill/>
                    </a:lnB>
                  </a:tcPr>
                </a:tc>
                <a:tc>
                  <a:txBody>
                    <a:bodyPr/>
                    <a:lstStyle/>
                    <a:p>
                      <a:pPr algn="ctr"/>
                      <a:r>
                        <a:rPr lang="fr-FR" sz="2400" dirty="0">
                          <a:effectLst/>
                          <a:latin typeface="Calibri" panose="020F0502020204030204" pitchFamily="34" charset="0"/>
                          <a:ea typeface="Calibri" panose="020F0502020204030204" pitchFamily="34" charset="0"/>
                          <a:cs typeface="Times New Roman" panose="02020603050405020304" pitchFamily="18" charset="0"/>
                        </a:rPr>
                        <a:t> </a:t>
                      </a:r>
                    </a:p>
                    <a:p>
                      <a:pPr algn="ctr"/>
                      <a:r>
                        <a:rPr lang="fr-FR" sz="2400" dirty="0">
                          <a:effectLst/>
                          <a:latin typeface="Calibri" panose="020F0502020204030204" pitchFamily="34" charset="0"/>
                          <a:ea typeface="Calibri" panose="020F0502020204030204" pitchFamily="34" charset="0"/>
                          <a:cs typeface="Times New Roman" panose="02020603050405020304" pitchFamily="18" charset="0"/>
                        </a:rPr>
                        <a:t>32 (64%)</a:t>
                      </a:r>
                    </a:p>
                    <a:p>
                      <a:pPr algn="ctr"/>
                      <a:r>
                        <a:rPr lang="fr-FR" sz="2400" dirty="0">
                          <a:effectLst/>
                          <a:latin typeface="Calibri" panose="020F0502020204030204" pitchFamily="34" charset="0"/>
                          <a:ea typeface="Calibri" panose="020F0502020204030204" pitchFamily="34" charset="0"/>
                          <a:cs typeface="Times New Roman" panose="02020603050405020304" pitchFamily="18" charset="0"/>
                        </a:rPr>
                        <a:t>18 (36%)</a:t>
                      </a:r>
                    </a:p>
                  </a:txBody>
                  <a:tcPr marL="68580" marR="68580" marT="0" marB="0">
                    <a:lnL>
                      <a:noFill/>
                    </a:lnL>
                    <a:lnR>
                      <a:noFill/>
                    </a:lnR>
                    <a:lnT>
                      <a:noFill/>
                    </a:lnT>
                    <a:lnB>
                      <a:noFill/>
                    </a:lnB>
                  </a:tcPr>
                </a:tc>
                <a:tc>
                  <a:txBody>
                    <a:bodyPr/>
                    <a:lstStyle/>
                    <a:p>
                      <a:pPr algn="ctr"/>
                      <a:r>
                        <a:rPr lang="fr-FR" sz="2400" dirty="0">
                          <a:effectLst/>
                          <a:latin typeface="Calibri" panose="020F0502020204030204" pitchFamily="34" charset="0"/>
                          <a:ea typeface="Calibri" panose="020F0502020204030204" pitchFamily="34" charset="0"/>
                          <a:cs typeface="Times New Roman" panose="02020603050405020304" pitchFamily="18" charset="0"/>
                        </a:rPr>
                        <a:t> </a:t>
                      </a:r>
                    </a:p>
                    <a:p>
                      <a:pPr algn="ctr"/>
                      <a:r>
                        <a:rPr lang="fr-FR" sz="2400" dirty="0">
                          <a:effectLst/>
                          <a:latin typeface="Calibri" panose="020F0502020204030204" pitchFamily="34" charset="0"/>
                          <a:ea typeface="Calibri" panose="020F0502020204030204" pitchFamily="34" charset="0"/>
                          <a:cs typeface="Times New Roman" panose="02020603050405020304" pitchFamily="18" charset="0"/>
                        </a:rPr>
                        <a:t>87 (71%)</a:t>
                      </a:r>
                    </a:p>
                    <a:p>
                      <a:pPr algn="ctr"/>
                      <a:r>
                        <a:rPr lang="fr-FR" sz="2400" dirty="0">
                          <a:effectLst/>
                          <a:latin typeface="Calibri" panose="020F0502020204030204" pitchFamily="34" charset="0"/>
                          <a:ea typeface="Calibri" panose="020F0502020204030204" pitchFamily="34" charset="0"/>
                          <a:cs typeface="Times New Roman" panose="02020603050405020304" pitchFamily="18" charset="0"/>
                        </a:rPr>
                        <a:t>   34 (28,1%)</a:t>
                      </a:r>
                    </a:p>
                  </a:txBody>
                  <a:tcPr marL="68580" marR="68580" marT="0" marB="0">
                    <a:lnL>
                      <a:noFill/>
                    </a:lnL>
                    <a:lnR>
                      <a:noFill/>
                    </a:lnR>
                    <a:lnT>
                      <a:noFill/>
                    </a:lnT>
                    <a:lnB>
                      <a:noFill/>
                    </a:lnB>
                  </a:tcPr>
                </a:tc>
                <a:tc>
                  <a:txBody>
                    <a:bodyPr/>
                    <a:lstStyle/>
                    <a:p>
                      <a:pPr algn="ctr"/>
                      <a:r>
                        <a:rPr lang="fr-FR" sz="2400" dirty="0">
                          <a:effectLst/>
                          <a:latin typeface="Calibri" panose="020F0502020204030204" pitchFamily="34" charset="0"/>
                          <a:ea typeface="Calibri" panose="020F0502020204030204" pitchFamily="34" charset="0"/>
                          <a:cs typeface="Times New Roman" panose="02020603050405020304" pitchFamily="18" charset="0"/>
                        </a:rPr>
                        <a:t> </a:t>
                      </a:r>
                    </a:p>
                    <a:p>
                      <a:pPr algn="ctr"/>
                      <a:r>
                        <a:rPr lang="fr-FR" sz="2400" dirty="0">
                          <a:effectLst/>
                          <a:latin typeface="Calibri" panose="020F0502020204030204" pitchFamily="34" charset="0"/>
                          <a:ea typeface="Calibri" panose="020F0502020204030204" pitchFamily="34" charset="0"/>
                          <a:cs typeface="Times New Roman" panose="02020603050405020304" pitchFamily="18" charset="0"/>
                        </a:rPr>
                        <a:t> 0,3</a:t>
                      </a:r>
                    </a:p>
                  </a:txBody>
                  <a:tcPr marL="68580" marR="68580" marT="0" marB="0">
                    <a:lnL>
                      <a:noFill/>
                    </a:lnL>
                    <a:lnR>
                      <a:noFill/>
                    </a:lnR>
                    <a:lnT>
                      <a:noFill/>
                    </a:lnT>
                    <a:lnB>
                      <a:noFill/>
                    </a:lnB>
                  </a:tcPr>
                </a:tc>
                <a:extLst>
                  <a:ext uri="{0D108BD9-81ED-4DB2-BD59-A6C34878D82A}">
                    <a16:rowId xmlns:a16="http://schemas.microsoft.com/office/drawing/2014/main" val="3974764794"/>
                  </a:ext>
                </a:extLst>
              </a:tr>
              <a:tr h="1190095">
                <a:tc>
                  <a:txBody>
                    <a:bodyPr/>
                    <a:lstStyle/>
                    <a:p>
                      <a:pPr algn="l"/>
                      <a:r>
                        <a:rPr lang="fr-FR" sz="2400" b="1" dirty="0">
                          <a:effectLst/>
                          <a:latin typeface="Calibri" panose="020F0502020204030204" pitchFamily="34" charset="0"/>
                          <a:ea typeface="Calibri" panose="020F0502020204030204" pitchFamily="34" charset="0"/>
                          <a:cs typeface="Times New Roman" panose="02020603050405020304" pitchFamily="18" charset="0"/>
                        </a:rPr>
                        <a:t>Activité génitale</a:t>
                      </a:r>
                    </a:p>
                    <a:p>
                      <a:pPr marL="342900" lvl="0" indent="-342900" algn="l">
                        <a:buFont typeface="Calibri" panose="020F0502020204030204" pitchFamily="34" charset="0"/>
                        <a:buChar char="-"/>
                      </a:pPr>
                      <a:r>
                        <a:rPr lang="fr-FR" sz="2400" b="0" dirty="0">
                          <a:effectLst/>
                          <a:latin typeface="Calibri" panose="020F0502020204030204" pitchFamily="34" charset="0"/>
                          <a:ea typeface="Calibri" panose="020F0502020204030204" pitchFamily="34" charset="0"/>
                          <a:cs typeface="Times New Roman" panose="02020603050405020304" pitchFamily="18" charset="0"/>
                        </a:rPr>
                        <a:t>Activité</a:t>
                      </a:r>
                    </a:p>
                    <a:p>
                      <a:pPr marL="342900" lvl="0" indent="-342900" algn="l">
                        <a:buFont typeface="Calibri" panose="020F0502020204030204" pitchFamily="34" charset="0"/>
                        <a:buChar char="-"/>
                      </a:pPr>
                      <a:r>
                        <a:rPr lang="fr-FR" sz="2400" b="0" dirty="0">
                          <a:effectLst/>
                          <a:latin typeface="Calibri" panose="020F0502020204030204" pitchFamily="34" charset="0"/>
                          <a:ea typeface="Calibri" panose="020F0502020204030204" pitchFamily="34" charset="0"/>
                          <a:cs typeface="Times New Roman" panose="02020603050405020304" pitchFamily="18" charset="0"/>
                        </a:rPr>
                        <a:t>Ménopausée</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fr-FR" sz="2400">
                          <a:effectLst/>
                          <a:latin typeface="Calibri" panose="020F0502020204030204" pitchFamily="34" charset="0"/>
                          <a:ea typeface="Calibri" panose="020F0502020204030204" pitchFamily="34" charset="0"/>
                          <a:cs typeface="Times New Roman" panose="02020603050405020304" pitchFamily="18" charset="0"/>
                        </a:rPr>
                        <a:t> </a:t>
                      </a:r>
                    </a:p>
                    <a:p>
                      <a:pPr algn="ctr"/>
                      <a:r>
                        <a:rPr lang="fr-FR" sz="2400">
                          <a:effectLst/>
                          <a:latin typeface="Calibri" panose="020F0502020204030204" pitchFamily="34" charset="0"/>
                          <a:ea typeface="Calibri" panose="020F0502020204030204" pitchFamily="34" charset="0"/>
                          <a:cs typeface="Times New Roman" panose="02020603050405020304" pitchFamily="18" charset="0"/>
                        </a:rPr>
                        <a:t>32 (67%)</a:t>
                      </a:r>
                    </a:p>
                    <a:p>
                      <a:pPr algn="ctr"/>
                      <a:r>
                        <a:rPr lang="fr-FR" sz="2400">
                          <a:effectLst/>
                          <a:latin typeface="Calibri" panose="020F0502020204030204" pitchFamily="34" charset="0"/>
                          <a:ea typeface="Calibri" panose="020F0502020204030204" pitchFamily="34" charset="0"/>
                          <a:cs typeface="Times New Roman" panose="02020603050405020304" pitchFamily="18" charset="0"/>
                        </a:rPr>
                        <a:t>16 (33%)</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fr-FR" sz="2400" dirty="0">
                          <a:effectLst/>
                          <a:latin typeface="Calibri" panose="020F0502020204030204" pitchFamily="34" charset="0"/>
                          <a:ea typeface="Calibri" panose="020F0502020204030204" pitchFamily="34" charset="0"/>
                          <a:cs typeface="Times New Roman" panose="02020603050405020304" pitchFamily="18" charset="0"/>
                        </a:rPr>
                        <a:t> </a:t>
                      </a:r>
                    </a:p>
                    <a:p>
                      <a:pPr algn="ctr"/>
                      <a:r>
                        <a:rPr lang="fr-FR" sz="2400" dirty="0">
                          <a:effectLst/>
                          <a:latin typeface="Calibri" panose="020F0502020204030204" pitchFamily="34" charset="0"/>
                          <a:ea typeface="Calibri" panose="020F0502020204030204" pitchFamily="34" charset="0"/>
                          <a:cs typeface="Times New Roman" panose="02020603050405020304" pitchFamily="18" charset="0"/>
                        </a:rPr>
                        <a:t>75 (67%)</a:t>
                      </a:r>
                    </a:p>
                    <a:p>
                      <a:pPr algn="ctr"/>
                      <a:r>
                        <a:rPr lang="fr-FR" sz="2400" dirty="0">
                          <a:effectLst/>
                          <a:latin typeface="Calibri" panose="020F0502020204030204" pitchFamily="34" charset="0"/>
                          <a:ea typeface="Calibri" panose="020F0502020204030204" pitchFamily="34" charset="0"/>
                          <a:cs typeface="Times New Roman" panose="02020603050405020304" pitchFamily="18" charset="0"/>
                        </a:rPr>
                        <a:t>37 (33%)</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fr-FR" sz="2400" dirty="0">
                          <a:effectLst/>
                          <a:latin typeface="Calibri" panose="020F0502020204030204" pitchFamily="34" charset="0"/>
                          <a:ea typeface="Calibri" panose="020F0502020204030204" pitchFamily="34" charset="0"/>
                          <a:cs typeface="Times New Roman" panose="02020603050405020304" pitchFamily="18" charset="0"/>
                        </a:rPr>
                        <a:t> 0,9</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0804574"/>
                  </a:ext>
                </a:extLst>
              </a:tr>
            </a:tbl>
          </a:graphicData>
        </a:graphic>
      </p:graphicFrame>
      <p:sp>
        <p:nvSpPr>
          <p:cNvPr id="3" name="Espace réservé de la date 2">
            <a:extLst>
              <a:ext uri="{FF2B5EF4-FFF2-40B4-BE49-F238E27FC236}">
                <a16:creationId xmlns:a16="http://schemas.microsoft.com/office/drawing/2014/main" id="{771B7006-5DEF-B146-84AE-7A886D1B5069}"/>
              </a:ext>
            </a:extLst>
          </p:cNvPr>
          <p:cNvSpPr>
            <a:spLocks noGrp="1"/>
          </p:cNvSpPr>
          <p:nvPr>
            <p:ph type="dt" sz="half" idx="10"/>
          </p:nvPr>
        </p:nvSpPr>
        <p:spPr/>
        <p:txBody>
          <a:bodyPr/>
          <a:lstStyle/>
          <a:p>
            <a:fld id="{607DF02F-CB78-F647-8285-56424348B43C}" type="datetime1">
              <a:rPr lang="fr-FR" smtClean="0"/>
              <a:t>25/05/2024</a:t>
            </a:fld>
            <a:endParaRPr lang="fr-FR"/>
          </a:p>
        </p:txBody>
      </p:sp>
      <p:sp>
        <p:nvSpPr>
          <p:cNvPr id="4" name="Espace réservé du numéro de diapositive 3">
            <a:extLst>
              <a:ext uri="{FF2B5EF4-FFF2-40B4-BE49-F238E27FC236}">
                <a16:creationId xmlns:a16="http://schemas.microsoft.com/office/drawing/2014/main" id="{548ABB67-F274-1E46-8B85-8DE136110D00}"/>
              </a:ext>
            </a:extLst>
          </p:cNvPr>
          <p:cNvSpPr>
            <a:spLocks noGrp="1"/>
          </p:cNvSpPr>
          <p:nvPr>
            <p:ph type="sldNum" sz="quarter" idx="12"/>
          </p:nvPr>
        </p:nvSpPr>
        <p:spPr/>
        <p:txBody>
          <a:bodyPr/>
          <a:lstStyle/>
          <a:p>
            <a:fld id="{1D42359A-CE28-384A-A00A-69C296E23985}" type="slidenum">
              <a:rPr lang="fr-FR" smtClean="0"/>
              <a:t>18</a:t>
            </a:fld>
            <a:endParaRPr lang="fr-FR"/>
          </a:p>
        </p:txBody>
      </p:sp>
    </p:spTree>
    <p:extLst>
      <p:ext uri="{BB962C8B-B14F-4D97-AF65-F5344CB8AC3E}">
        <p14:creationId xmlns:p14="http://schemas.microsoft.com/office/powerpoint/2010/main" val="3284432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CF660536-8E6B-7649-8732-91E93D852D5A}"/>
              </a:ext>
            </a:extLst>
          </p:cNvPr>
          <p:cNvSpPr>
            <a:spLocks noGrp="1"/>
          </p:cNvSpPr>
          <p:nvPr>
            <p:ph type="title"/>
          </p:nvPr>
        </p:nvSpPr>
        <p:spPr>
          <a:xfrm>
            <a:off x="500743" y="205469"/>
            <a:ext cx="11190514" cy="781504"/>
          </a:xfrm>
          <a:solidFill>
            <a:schemeClr val="accent2">
              <a:lumMod val="20000"/>
              <a:lumOff val="80000"/>
            </a:schemeClr>
          </a:solidFill>
          <a:ln w="25400">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fr-FR" b="1" dirty="0">
                <a:solidFill>
                  <a:srgbClr val="C00000"/>
                </a:solidFill>
                <a:latin typeface="+mn-lt"/>
                <a:ea typeface="+mn-ea"/>
                <a:cs typeface="+mn-cs"/>
              </a:rPr>
              <a:t>Résultats : Indications de la colposcopie</a:t>
            </a:r>
          </a:p>
        </p:txBody>
      </p:sp>
      <p:pic>
        <p:nvPicPr>
          <p:cNvPr id="5" name="Picture 3">
            <a:extLst>
              <a:ext uri="{FF2B5EF4-FFF2-40B4-BE49-F238E27FC236}">
                <a16:creationId xmlns:a16="http://schemas.microsoft.com/office/drawing/2014/main" id="{F00A7C78-118C-0543-B156-EF77B7F9E03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00742" y="1161143"/>
            <a:ext cx="11190513" cy="5491388"/>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e la date 1">
            <a:extLst>
              <a:ext uri="{FF2B5EF4-FFF2-40B4-BE49-F238E27FC236}">
                <a16:creationId xmlns:a16="http://schemas.microsoft.com/office/drawing/2014/main" id="{CA7EDB43-3F61-D745-A9A0-D097AE789691}"/>
              </a:ext>
            </a:extLst>
          </p:cNvPr>
          <p:cNvSpPr>
            <a:spLocks noGrp="1"/>
          </p:cNvSpPr>
          <p:nvPr>
            <p:ph type="dt" sz="half" idx="10"/>
          </p:nvPr>
        </p:nvSpPr>
        <p:spPr/>
        <p:txBody>
          <a:bodyPr/>
          <a:lstStyle/>
          <a:p>
            <a:fld id="{5B875616-8221-BB43-9630-1AE41F32BD2C}" type="datetime1">
              <a:rPr lang="fr-FR" smtClean="0"/>
              <a:t>25/05/2024</a:t>
            </a:fld>
            <a:endParaRPr lang="fr-FR"/>
          </a:p>
        </p:txBody>
      </p:sp>
      <p:sp>
        <p:nvSpPr>
          <p:cNvPr id="3" name="Espace réservé du numéro de diapositive 2">
            <a:extLst>
              <a:ext uri="{FF2B5EF4-FFF2-40B4-BE49-F238E27FC236}">
                <a16:creationId xmlns:a16="http://schemas.microsoft.com/office/drawing/2014/main" id="{050A301D-40D1-574F-9457-75A33A8B4C4E}"/>
              </a:ext>
            </a:extLst>
          </p:cNvPr>
          <p:cNvSpPr>
            <a:spLocks noGrp="1"/>
          </p:cNvSpPr>
          <p:nvPr>
            <p:ph type="sldNum" sz="quarter" idx="12"/>
          </p:nvPr>
        </p:nvSpPr>
        <p:spPr/>
        <p:txBody>
          <a:bodyPr/>
          <a:lstStyle/>
          <a:p>
            <a:fld id="{1D42359A-CE28-384A-A00A-69C296E23985}" type="slidenum">
              <a:rPr lang="fr-FR" smtClean="0"/>
              <a:t>19</a:t>
            </a:fld>
            <a:endParaRPr lang="fr-FR"/>
          </a:p>
        </p:txBody>
      </p:sp>
    </p:spTree>
    <p:extLst>
      <p:ext uri="{BB962C8B-B14F-4D97-AF65-F5344CB8AC3E}">
        <p14:creationId xmlns:p14="http://schemas.microsoft.com/office/powerpoint/2010/main" val="785388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29C9FBF-4144-4147-83AF-3384CA36201E}"/>
              </a:ext>
            </a:extLst>
          </p:cNvPr>
          <p:cNvSpPr>
            <a:spLocks noGrp="1"/>
          </p:cNvSpPr>
          <p:nvPr>
            <p:ph type="sldNum" sz="quarter" idx="12"/>
          </p:nvPr>
        </p:nvSpPr>
        <p:spPr/>
        <p:txBody>
          <a:bodyPr/>
          <a:lstStyle/>
          <a:p>
            <a:fld id="{CD484CE6-B311-4D59-BAC6-411D83533C40}" type="slidenum">
              <a:rPr lang="en-US" smtClean="0"/>
              <a:t>2</a:t>
            </a:fld>
            <a:endParaRPr lang="en-US" dirty="0"/>
          </a:p>
        </p:txBody>
      </p:sp>
      <p:pic>
        <p:nvPicPr>
          <p:cNvPr id="6" name="Picture 5">
            <a:extLst>
              <a:ext uri="{FF2B5EF4-FFF2-40B4-BE49-F238E27FC236}">
                <a16:creationId xmlns:a16="http://schemas.microsoft.com/office/drawing/2014/main" id="{BA515472-4613-4434-8732-EE728539B891}"/>
              </a:ext>
            </a:extLst>
          </p:cNvPr>
          <p:cNvPicPr>
            <a:picLocks noChangeAspect="1"/>
          </p:cNvPicPr>
          <p:nvPr/>
        </p:nvPicPr>
        <p:blipFill rotWithShape="1">
          <a:blip r:embed="rId2"/>
          <a:srcRect l="6406" t="14122" b="3295"/>
          <a:stretch/>
        </p:blipFill>
        <p:spPr>
          <a:xfrm>
            <a:off x="7607331" y="1587483"/>
            <a:ext cx="3995925" cy="4140878"/>
          </a:xfrm>
          <a:prstGeom prst="rect">
            <a:avLst/>
          </a:prstGeom>
        </p:spPr>
      </p:pic>
      <p:sp>
        <p:nvSpPr>
          <p:cNvPr id="20" name="Rectangle 19">
            <a:extLst>
              <a:ext uri="{FF2B5EF4-FFF2-40B4-BE49-F238E27FC236}">
                <a16:creationId xmlns:a16="http://schemas.microsoft.com/office/drawing/2014/main" id="{2356BA35-25F6-4213-8ABE-E34BAB420E5F}"/>
              </a:ext>
            </a:extLst>
          </p:cNvPr>
          <p:cNvSpPr/>
          <p:nvPr/>
        </p:nvSpPr>
        <p:spPr>
          <a:xfrm>
            <a:off x="7685397" y="5166296"/>
            <a:ext cx="1388187" cy="4938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Icon&#10;&#10;Description automatically generated">
            <a:extLst>
              <a:ext uri="{FF2B5EF4-FFF2-40B4-BE49-F238E27FC236}">
                <a16:creationId xmlns:a16="http://schemas.microsoft.com/office/drawing/2014/main" id="{2A0D7A63-931A-4CA7-AAD7-5D36C3B6C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6985" y="2519696"/>
            <a:ext cx="1498747" cy="1498747"/>
          </a:xfrm>
          <a:prstGeom prst="rect">
            <a:avLst/>
          </a:prstGeom>
        </p:spPr>
      </p:pic>
      <p:pic>
        <p:nvPicPr>
          <p:cNvPr id="24" name="Picture 23" descr="Icon&#10;&#10;Description automatically generated">
            <a:extLst>
              <a:ext uri="{FF2B5EF4-FFF2-40B4-BE49-F238E27FC236}">
                <a16:creationId xmlns:a16="http://schemas.microsoft.com/office/drawing/2014/main" id="{0726C3B6-FA27-41C1-A05E-319D67DE9D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8193" y="2534551"/>
            <a:ext cx="1498748" cy="1498748"/>
          </a:xfrm>
          <a:prstGeom prst="rect">
            <a:avLst/>
          </a:prstGeom>
        </p:spPr>
      </p:pic>
      <p:grpSp>
        <p:nvGrpSpPr>
          <p:cNvPr id="32" name="Group 17">
            <a:extLst>
              <a:ext uri="{FF2B5EF4-FFF2-40B4-BE49-F238E27FC236}">
                <a16:creationId xmlns:a16="http://schemas.microsoft.com/office/drawing/2014/main" id="{B68ED95C-4CD3-B13B-2031-037EA3EC43FD}"/>
              </a:ext>
            </a:extLst>
          </p:cNvPr>
          <p:cNvGrpSpPr/>
          <p:nvPr/>
        </p:nvGrpSpPr>
        <p:grpSpPr>
          <a:xfrm>
            <a:off x="500787" y="136521"/>
            <a:ext cx="253483" cy="204138"/>
            <a:chOff x="551999" y="128960"/>
            <a:chExt cx="253483" cy="204138"/>
          </a:xfrm>
        </p:grpSpPr>
        <p:sp>
          <p:nvSpPr>
            <p:cNvPr id="33" name="Oval 15">
              <a:extLst>
                <a:ext uri="{FF2B5EF4-FFF2-40B4-BE49-F238E27FC236}">
                  <a16:creationId xmlns:a16="http://schemas.microsoft.com/office/drawing/2014/main" id="{68351920-98A0-8289-7EA3-5547E995F259}"/>
                </a:ext>
              </a:extLst>
            </p:cNvPr>
            <p:cNvSpPr/>
            <p:nvPr/>
          </p:nvSpPr>
          <p:spPr>
            <a:xfrm>
              <a:off x="551999" y="128960"/>
              <a:ext cx="253483" cy="20413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16">
              <a:extLst>
                <a:ext uri="{FF2B5EF4-FFF2-40B4-BE49-F238E27FC236}">
                  <a16:creationId xmlns:a16="http://schemas.microsoft.com/office/drawing/2014/main" id="{208D55DE-0FFD-B95B-17E5-C790F2ADE2BB}"/>
                </a:ext>
              </a:extLst>
            </p:cNvPr>
            <p:cNvSpPr/>
            <p:nvPr/>
          </p:nvSpPr>
          <p:spPr>
            <a:xfrm>
              <a:off x="623778" y="137569"/>
              <a:ext cx="109985" cy="109985"/>
            </a:xfrm>
            <a:prstGeom prst="ellipse">
              <a:avLst/>
            </a:prstGeom>
            <a:solidFill>
              <a:srgbClr val="4376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 name="Title 1">
            <a:extLst>
              <a:ext uri="{FF2B5EF4-FFF2-40B4-BE49-F238E27FC236}">
                <a16:creationId xmlns:a16="http://schemas.microsoft.com/office/drawing/2014/main" id="{372AF51F-3243-9502-B4A4-39C340E5BE24}"/>
              </a:ext>
            </a:extLst>
          </p:cNvPr>
          <p:cNvSpPr>
            <a:spLocks noGrp="1"/>
          </p:cNvSpPr>
          <p:nvPr>
            <p:ph type="title"/>
          </p:nvPr>
        </p:nvSpPr>
        <p:spPr>
          <a:xfrm>
            <a:off x="0" y="0"/>
            <a:ext cx="12192000" cy="757130"/>
          </a:xfrm>
          <a:solidFill>
            <a:schemeClr val="accent2">
              <a:lumMod val="20000"/>
              <a:lumOff val="80000"/>
            </a:schemeClr>
          </a:solidFill>
          <a:ln w="25400">
            <a:solidFill>
              <a:schemeClr val="accent2">
                <a:lumMod val="40000"/>
                <a:lumOff val="60000"/>
              </a:schemeClr>
            </a:solidFill>
          </a:ln>
          <a:effectLst>
            <a:outerShdw blurRad="495300" dist="50800" dir="5400000" algn="ctr" rotWithShape="0">
              <a:srgbClr val="000000">
                <a:alpha val="48000"/>
              </a:srgbClr>
            </a:outerShdw>
          </a:effectLst>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fr-FR" sz="4800" b="1" dirty="0">
                <a:solidFill>
                  <a:srgbClr val="C00000"/>
                </a:solidFill>
                <a:latin typeface="+mn-lt"/>
                <a:ea typeface="+mj-ea"/>
                <a:cs typeface="+mj-cs"/>
              </a:rPr>
              <a:t>Epidémiologie</a:t>
            </a:r>
            <a:endParaRPr lang="en-US" sz="4800" b="1" dirty="0">
              <a:solidFill>
                <a:srgbClr val="C00000"/>
              </a:solidFill>
              <a:latin typeface="+mn-lt"/>
            </a:endParaRPr>
          </a:p>
        </p:txBody>
      </p:sp>
      <p:sp>
        <p:nvSpPr>
          <p:cNvPr id="38" name="Rectangle 37">
            <a:extLst>
              <a:ext uri="{FF2B5EF4-FFF2-40B4-BE49-F238E27FC236}">
                <a16:creationId xmlns:a16="http://schemas.microsoft.com/office/drawing/2014/main" id="{966332AA-8F8A-C403-8929-82793DA15599}"/>
              </a:ext>
            </a:extLst>
          </p:cNvPr>
          <p:cNvSpPr/>
          <p:nvPr/>
        </p:nvSpPr>
        <p:spPr>
          <a:xfrm>
            <a:off x="7236618" y="5774430"/>
            <a:ext cx="4608747" cy="692497"/>
          </a:xfrm>
          <a:prstGeom prst="rect">
            <a:avLst/>
          </a:prstGeom>
        </p:spPr>
        <p:txBody>
          <a:bodyPr wrap="square">
            <a:spAutoFit/>
          </a:bodyPr>
          <a:lstStyle/>
          <a:p>
            <a:r>
              <a:rPr lang="en-US" sz="900" b="1" dirty="0">
                <a:latin typeface="Arial" panose="020B0604020202020204" pitchFamily="34" charset="0"/>
              </a:rPr>
              <a:t>Distribution de </a:t>
            </a:r>
            <a:r>
              <a:rPr lang="en-US" sz="900" b="1" dirty="0" err="1">
                <a:latin typeface="Arial" panose="020B0604020202020204" pitchFamily="34" charset="0"/>
              </a:rPr>
              <a:t>l’infection</a:t>
            </a:r>
            <a:r>
              <a:rPr lang="en-US" sz="900" b="1" dirty="0">
                <a:latin typeface="Arial" panose="020B0604020202020204" pitchFamily="34" charset="0"/>
              </a:rPr>
              <a:t> </a:t>
            </a:r>
            <a:r>
              <a:rPr lang="en-US" sz="900" b="1" i="1" dirty="0">
                <a:latin typeface="Arial" panose="020B0604020202020204" pitchFamily="34" charset="0"/>
              </a:rPr>
              <a:t>S. haematobium </a:t>
            </a:r>
            <a:r>
              <a:rPr lang="en-US" sz="900" b="1" dirty="0" err="1">
                <a:latin typeface="Arial" panose="020B0604020202020204" pitchFamily="34" charset="0"/>
              </a:rPr>
              <a:t>en</a:t>
            </a:r>
            <a:r>
              <a:rPr lang="en-US" sz="900" b="1" dirty="0">
                <a:latin typeface="Arial" panose="020B0604020202020204" pitchFamily="34" charset="0"/>
              </a:rPr>
              <a:t> Afrique, </a:t>
            </a:r>
          </a:p>
          <a:p>
            <a:r>
              <a:rPr lang="en-US" sz="900" b="1" dirty="0">
                <a:latin typeface="Arial" panose="020B0604020202020204" pitchFamily="34" charset="0"/>
              </a:rPr>
              <a:t>Carte de </a:t>
            </a:r>
            <a:r>
              <a:rPr lang="en-US" sz="900" b="1" dirty="0" err="1">
                <a:latin typeface="Arial" panose="020B0604020202020204" pitchFamily="34" charset="0"/>
              </a:rPr>
              <a:t>l’Organisation</a:t>
            </a:r>
            <a:r>
              <a:rPr lang="en-US" sz="900" b="1" dirty="0">
                <a:latin typeface="Arial" panose="020B0604020202020204" pitchFamily="34" charset="0"/>
              </a:rPr>
              <a:t> </a:t>
            </a:r>
            <a:r>
              <a:rPr lang="en-US" sz="900" b="1" dirty="0" err="1">
                <a:latin typeface="Arial" panose="020B0604020202020204" pitchFamily="34" charset="0"/>
              </a:rPr>
              <a:t>Mondiale</a:t>
            </a:r>
            <a:r>
              <a:rPr lang="en-US" sz="900" b="1" dirty="0">
                <a:latin typeface="Arial" panose="020B0604020202020204" pitchFamily="34" charset="0"/>
              </a:rPr>
              <a:t> de la </a:t>
            </a:r>
            <a:r>
              <a:rPr lang="en-US" sz="900" b="1" dirty="0" err="1">
                <a:latin typeface="Arial" panose="020B0604020202020204" pitchFamily="34" charset="0"/>
              </a:rPr>
              <a:t>Santé</a:t>
            </a:r>
            <a:r>
              <a:rPr lang="en-US" sz="900" b="1" dirty="0">
                <a:latin typeface="Arial" panose="020B0604020202020204" pitchFamily="34" charset="0"/>
              </a:rPr>
              <a:t>. </a:t>
            </a:r>
            <a:endParaRPr lang="en-US" sz="700" dirty="0">
              <a:latin typeface="Arial" panose="020B0604020202020204" pitchFamily="34" charset="0"/>
            </a:endParaRPr>
          </a:p>
          <a:p>
            <a:r>
              <a:rPr lang="en-US" sz="700" dirty="0">
                <a:latin typeface="Arial" panose="020B0604020202020204" pitchFamily="34" charset="0"/>
              </a:rPr>
              <a:t>Source: APUD: </a:t>
            </a:r>
            <a:r>
              <a:rPr lang="en-US" sz="700" dirty="0" err="1">
                <a:latin typeface="Arial" panose="020B0604020202020204" pitchFamily="34" charset="0"/>
              </a:rPr>
              <a:t>Hotez</a:t>
            </a:r>
            <a:r>
              <a:rPr lang="en-US" sz="700" dirty="0">
                <a:latin typeface="Arial" panose="020B0604020202020204" pitchFamily="34" charset="0"/>
              </a:rPr>
              <a:t>, Peter &amp; Fenwick, Alan &amp; </a:t>
            </a:r>
            <a:r>
              <a:rPr lang="en-US" sz="700" dirty="0" err="1">
                <a:latin typeface="Arial" panose="020B0604020202020204" pitchFamily="34" charset="0"/>
              </a:rPr>
              <a:t>Kjetland</a:t>
            </a:r>
            <a:r>
              <a:rPr lang="en-US" sz="700" dirty="0">
                <a:latin typeface="Arial" panose="020B0604020202020204" pitchFamily="34" charset="0"/>
              </a:rPr>
              <a:t>, </a:t>
            </a:r>
            <a:r>
              <a:rPr lang="en-US" sz="700" dirty="0" err="1">
                <a:latin typeface="Arial" panose="020B0604020202020204" pitchFamily="34" charset="0"/>
              </a:rPr>
              <a:t>Eyrun</a:t>
            </a:r>
            <a:r>
              <a:rPr lang="en-US" sz="700" dirty="0">
                <a:latin typeface="Arial" panose="020B0604020202020204" pitchFamily="34" charset="0"/>
              </a:rPr>
              <a:t>. (2009). Africa's 32 cents solution for HIV/AIDS. </a:t>
            </a:r>
            <a:r>
              <a:rPr lang="en-US" sz="700" dirty="0" err="1">
                <a:latin typeface="Arial" panose="020B0604020202020204" pitchFamily="34" charset="0"/>
              </a:rPr>
              <a:t>PLoS</a:t>
            </a:r>
            <a:r>
              <a:rPr lang="en-US" sz="700" dirty="0">
                <a:latin typeface="Arial" panose="020B0604020202020204" pitchFamily="34" charset="0"/>
              </a:rPr>
              <a:t> neglected tropical diseases. 3. e430. 10.1371/journal.pntd.0000430. </a:t>
            </a:r>
          </a:p>
          <a:p>
            <a:r>
              <a:rPr lang="en-US" sz="700" dirty="0">
                <a:latin typeface="Arial" panose="020B0604020202020204" pitchFamily="34" charset="0"/>
              </a:rPr>
              <a:t>WHO (from page 16 in [41], image WHO 92721).doi:10.1371/journal.pntd.0000430.g0</a:t>
            </a:r>
            <a:endParaRPr lang="en-US" sz="700" dirty="0"/>
          </a:p>
        </p:txBody>
      </p:sp>
      <p:sp>
        <p:nvSpPr>
          <p:cNvPr id="39" name="Rectangle 38">
            <a:extLst>
              <a:ext uri="{FF2B5EF4-FFF2-40B4-BE49-F238E27FC236}">
                <a16:creationId xmlns:a16="http://schemas.microsoft.com/office/drawing/2014/main" id="{3954DFC7-C57A-9826-04A7-4F5F1BB21B68}"/>
              </a:ext>
            </a:extLst>
          </p:cNvPr>
          <p:cNvSpPr/>
          <p:nvPr/>
        </p:nvSpPr>
        <p:spPr>
          <a:xfrm>
            <a:off x="-57751" y="4151321"/>
            <a:ext cx="3599062" cy="1046440"/>
          </a:xfrm>
          <a:prstGeom prst="rect">
            <a:avLst/>
          </a:prstGeom>
        </p:spPr>
        <p:txBody>
          <a:bodyPr wrap="none">
            <a:spAutoFit/>
          </a:bodyPr>
          <a:lstStyle/>
          <a:p>
            <a:pPr lvl="1" algn="ctr"/>
            <a:r>
              <a:rPr lang="en-US" sz="4400" b="1" dirty="0"/>
              <a:t>450 millions </a:t>
            </a:r>
          </a:p>
          <a:p>
            <a:pPr lvl="1" algn="ctr"/>
            <a:r>
              <a:rPr lang="en-US" b="1" dirty="0"/>
              <a:t>de </a:t>
            </a:r>
            <a:r>
              <a:rPr lang="en-US" b="1" dirty="0" err="1"/>
              <a:t>personnes</a:t>
            </a:r>
            <a:r>
              <a:rPr lang="en-US" b="1" dirty="0"/>
              <a:t> à </a:t>
            </a:r>
            <a:r>
              <a:rPr lang="en-US" b="1" dirty="0" err="1"/>
              <a:t>risque</a:t>
            </a:r>
            <a:endParaRPr lang="en-US" b="1" dirty="0"/>
          </a:p>
        </p:txBody>
      </p:sp>
      <p:sp>
        <p:nvSpPr>
          <p:cNvPr id="40" name="Rectangle 39">
            <a:extLst>
              <a:ext uri="{FF2B5EF4-FFF2-40B4-BE49-F238E27FC236}">
                <a16:creationId xmlns:a16="http://schemas.microsoft.com/office/drawing/2014/main" id="{DE13F661-50ED-477B-CA39-FBFE48A1DF7D}"/>
              </a:ext>
            </a:extLst>
          </p:cNvPr>
          <p:cNvSpPr/>
          <p:nvPr/>
        </p:nvSpPr>
        <p:spPr>
          <a:xfrm>
            <a:off x="3308247" y="4169251"/>
            <a:ext cx="3928371" cy="1323439"/>
          </a:xfrm>
          <a:prstGeom prst="rect">
            <a:avLst/>
          </a:prstGeom>
        </p:spPr>
        <p:txBody>
          <a:bodyPr wrap="square">
            <a:spAutoFit/>
          </a:bodyPr>
          <a:lstStyle/>
          <a:p>
            <a:pPr lvl="1" algn="ctr"/>
            <a:r>
              <a:rPr lang="en-GB" sz="1400" b="1" dirty="0"/>
              <a:t>Approx. </a:t>
            </a:r>
            <a:r>
              <a:rPr lang="en-US" sz="4400" b="1" dirty="0"/>
              <a:t>56 millions </a:t>
            </a:r>
          </a:p>
          <a:p>
            <a:pPr lvl="1" algn="ctr"/>
            <a:r>
              <a:rPr lang="en-US" b="1" dirty="0"/>
              <a:t>de femmes et </a:t>
            </a:r>
            <a:r>
              <a:rPr lang="en-US" b="1" dirty="0" err="1"/>
              <a:t>jeunes</a:t>
            </a:r>
            <a:r>
              <a:rPr lang="en-US" b="1" dirty="0"/>
              <a:t> filles </a:t>
            </a:r>
            <a:r>
              <a:rPr lang="en-US" b="1" dirty="0" err="1"/>
              <a:t>en</a:t>
            </a:r>
            <a:r>
              <a:rPr lang="en-US" b="1" dirty="0"/>
              <a:t> situation de </a:t>
            </a:r>
            <a:r>
              <a:rPr lang="en-US" b="1" dirty="0" err="1"/>
              <a:t>vulnérabilité</a:t>
            </a:r>
            <a:endParaRPr lang="en-US" b="1" dirty="0"/>
          </a:p>
        </p:txBody>
      </p:sp>
    </p:spTree>
    <p:extLst>
      <p:ext uri="{BB962C8B-B14F-4D97-AF65-F5344CB8AC3E}">
        <p14:creationId xmlns:p14="http://schemas.microsoft.com/office/powerpoint/2010/main" val="1292554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EC6AB7F-CE9A-8941-B866-93E905DE9F65}"/>
              </a:ext>
            </a:extLst>
          </p:cNvPr>
          <p:cNvSpPr>
            <a:spLocks noGrp="1"/>
          </p:cNvSpPr>
          <p:nvPr>
            <p:ph idx="1"/>
          </p:nvPr>
        </p:nvSpPr>
        <p:spPr>
          <a:xfrm>
            <a:off x="464458" y="1683657"/>
            <a:ext cx="11248572" cy="4493306"/>
          </a:xfrm>
        </p:spPr>
        <p:txBody>
          <a:bodyPr>
            <a:normAutofit lnSpcReduction="10000"/>
          </a:bodyPr>
          <a:lstStyle/>
          <a:p>
            <a:r>
              <a:rPr lang="fr-FR" b="1" dirty="0"/>
              <a:t>Aspects colposcopies suspects de BGF</a:t>
            </a:r>
          </a:p>
          <a:p>
            <a:pPr marL="457200" lvl="1" indent="0">
              <a:buNone/>
            </a:pPr>
            <a:endParaRPr lang="fr-FR" dirty="0"/>
          </a:p>
          <a:p>
            <a:pPr lvl="1">
              <a:buFont typeface="Wingdings" pitchFamily="2" charset="2"/>
              <a:buChar char="§"/>
            </a:pPr>
            <a:r>
              <a:rPr lang="fr-FR" dirty="0"/>
              <a:t>Aspect en gains de sables (18 femmes  → 38%)</a:t>
            </a:r>
          </a:p>
          <a:p>
            <a:pPr marL="457200" lvl="1" indent="0">
              <a:buNone/>
            </a:pPr>
            <a:endParaRPr lang="fr-FR" dirty="0"/>
          </a:p>
          <a:p>
            <a:pPr lvl="1">
              <a:buFont typeface="Wingdings" pitchFamily="2" charset="2"/>
              <a:buChar char="§"/>
            </a:pPr>
            <a:r>
              <a:rPr lang="fr-FR" dirty="0"/>
              <a:t>Images en « caoutchouc »</a:t>
            </a:r>
          </a:p>
          <a:p>
            <a:pPr marL="457200" lvl="1" indent="0">
              <a:buNone/>
            </a:pPr>
            <a:endParaRPr lang="fr-FR" dirty="0"/>
          </a:p>
          <a:p>
            <a:pPr lvl="1">
              <a:buFont typeface="Wingdings" pitchFamily="2" charset="2"/>
              <a:buChar char="§"/>
            </a:pPr>
            <a:r>
              <a:rPr lang="fr-FR" dirty="0"/>
              <a:t>Vaisseaux sanguins irréguliers</a:t>
            </a:r>
          </a:p>
          <a:p>
            <a:pPr marL="457200" lvl="1" indent="0">
              <a:buNone/>
            </a:pPr>
            <a:endParaRPr lang="fr-FR" dirty="0"/>
          </a:p>
          <a:p>
            <a:pPr lvl="1">
              <a:buFont typeface="Wingdings" pitchFamily="2" charset="2"/>
              <a:buChar char="§"/>
            </a:pPr>
            <a:r>
              <a:rPr lang="fr-FR" dirty="0"/>
              <a:t>Taches jaunes homogènes</a:t>
            </a:r>
          </a:p>
          <a:p>
            <a:pPr marL="457200" lvl="1" indent="0">
              <a:buNone/>
            </a:pPr>
            <a:endParaRPr lang="fr-FR" dirty="0"/>
          </a:p>
          <a:p>
            <a:pPr marL="0" indent="0">
              <a:buNone/>
            </a:pPr>
            <a:r>
              <a:rPr lang="fr-FR" dirty="0"/>
              <a:t>Chez certaines on retrouve  2 à 3 signes</a:t>
            </a:r>
          </a:p>
          <a:p>
            <a:pPr marL="0" indent="0">
              <a:buNone/>
            </a:pPr>
            <a:endParaRPr lang="fr-FR" dirty="0"/>
          </a:p>
        </p:txBody>
      </p:sp>
      <p:sp>
        <p:nvSpPr>
          <p:cNvPr id="4" name="Titre 1">
            <a:extLst>
              <a:ext uri="{FF2B5EF4-FFF2-40B4-BE49-F238E27FC236}">
                <a16:creationId xmlns:a16="http://schemas.microsoft.com/office/drawing/2014/main" id="{DB9DC499-276D-0B45-B45A-02402093C87F}"/>
              </a:ext>
            </a:extLst>
          </p:cNvPr>
          <p:cNvSpPr>
            <a:spLocks noGrp="1"/>
          </p:cNvSpPr>
          <p:nvPr>
            <p:ph type="title"/>
          </p:nvPr>
        </p:nvSpPr>
        <p:spPr>
          <a:xfrm>
            <a:off x="464457" y="156998"/>
            <a:ext cx="11248572" cy="888032"/>
          </a:xfrm>
          <a:solidFill>
            <a:schemeClr val="accent2">
              <a:lumMod val="20000"/>
              <a:lumOff val="80000"/>
            </a:schemeClr>
          </a:solidFill>
          <a:ln w="25400">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fr-FR" b="1" dirty="0">
                <a:solidFill>
                  <a:srgbClr val="C00000"/>
                </a:solidFill>
                <a:latin typeface="+mn-lt"/>
                <a:ea typeface="+mn-ea"/>
                <a:cs typeface="+mn-cs"/>
              </a:rPr>
              <a:t>Résultats</a:t>
            </a:r>
            <a:r>
              <a:rPr lang="fr-FR" b="1" dirty="0">
                <a:solidFill>
                  <a:srgbClr val="C00000"/>
                </a:solidFill>
              </a:rPr>
              <a:t> c</a:t>
            </a:r>
            <a:r>
              <a:rPr lang="fr-FR" b="1" dirty="0">
                <a:solidFill>
                  <a:srgbClr val="C00000"/>
                </a:solidFill>
                <a:latin typeface="+mn-lt"/>
                <a:ea typeface="+mn-ea"/>
                <a:cs typeface="+mn-cs"/>
              </a:rPr>
              <a:t>olposcopiques</a:t>
            </a:r>
          </a:p>
        </p:txBody>
      </p:sp>
      <p:pic>
        <p:nvPicPr>
          <p:cNvPr id="5" name="Picture 2">
            <a:extLst>
              <a:ext uri="{FF2B5EF4-FFF2-40B4-BE49-F238E27FC236}">
                <a16:creationId xmlns:a16="http://schemas.microsoft.com/office/drawing/2014/main" id="{4E5B4502-E987-9F46-99D4-A770230D55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9767" y="2118386"/>
            <a:ext cx="4526654" cy="3203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 5">
            <a:extLst>
              <a:ext uri="{FF2B5EF4-FFF2-40B4-BE49-F238E27FC236}">
                <a16:creationId xmlns:a16="http://schemas.microsoft.com/office/drawing/2014/main" id="{A0982E8F-C9DB-9349-AD1C-705671442C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2533" y="2118386"/>
            <a:ext cx="2213888" cy="1548492"/>
          </a:xfrm>
          <a:prstGeom prst="rect">
            <a:avLst/>
          </a:prstGeom>
        </p:spPr>
      </p:pic>
      <p:sp>
        <p:nvSpPr>
          <p:cNvPr id="7" name="ZoneTexte 6">
            <a:extLst>
              <a:ext uri="{FF2B5EF4-FFF2-40B4-BE49-F238E27FC236}">
                <a16:creationId xmlns:a16="http://schemas.microsoft.com/office/drawing/2014/main" id="{A5ED9DD8-ABCC-C645-8D41-61D31AA9FF3B}"/>
              </a:ext>
            </a:extLst>
          </p:cNvPr>
          <p:cNvSpPr txBox="1"/>
          <p:nvPr/>
        </p:nvSpPr>
        <p:spPr>
          <a:xfrm>
            <a:off x="10171198" y="5622245"/>
            <a:ext cx="196207" cy="369332"/>
          </a:xfrm>
          <a:prstGeom prst="rect">
            <a:avLst/>
          </a:prstGeom>
          <a:noFill/>
        </p:spPr>
        <p:txBody>
          <a:bodyPr wrap="square" rtlCol="0">
            <a:spAutoFit/>
          </a:bodyPr>
          <a:lstStyle/>
          <a:p>
            <a:r>
              <a:rPr lang="fr-FR" b="1" dirty="0"/>
              <a:t>D</a:t>
            </a:r>
          </a:p>
        </p:txBody>
      </p:sp>
      <p:sp>
        <p:nvSpPr>
          <p:cNvPr id="2" name="Espace réservé de la date 1">
            <a:extLst>
              <a:ext uri="{FF2B5EF4-FFF2-40B4-BE49-F238E27FC236}">
                <a16:creationId xmlns:a16="http://schemas.microsoft.com/office/drawing/2014/main" id="{882C458C-8C83-D546-A9B3-83CD6BFD114A}"/>
              </a:ext>
            </a:extLst>
          </p:cNvPr>
          <p:cNvSpPr>
            <a:spLocks noGrp="1"/>
          </p:cNvSpPr>
          <p:nvPr>
            <p:ph type="dt" sz="half" idx="10"/>
          </p:nvPr>
        </p:nvSpPr>
        <p:spPr/>
        <p:txBody>
          <a:bodyPr/>
          <a:lstStyle/>
          <a:p>
            <a:fld id="{023CE368-63CB-4C42-BF8B-29A27992CE5F}" type="datetime1">
              <a:rPr lang="fr-FR" smtClean="0"/>
              <a:t>25/05/2024</a:t>
            </a:fld>
            <a:endParaRPr lang="fr-FR"/>
          </a:p>
        </p:txBody>
      </p:sp>
      <p:sp>
        <p:nvSpPr>
          <p:cNvPr id="8" name="Espace réservé du numéro de diapositive 7">
            <a:extLst>
              <a:ext uri="{FF2B5EF4-FFF2-40B4-BE49-F238E27FC236}">
                <a16:creationId xmlns:a16="http://schemas.microsoft.com/office/drawing/2014/main" id="{557BEC63-3572-8E46-BA2C-56FF90616446}"/>
              </a:ext>
            </a:extLst>
          </p:cNvPr>
          <p:cNvSpPr>
            <a:spLocks noGrp="1"/>
          </p:cNvSpPr>
          <p:nvPr>
            <p:ph type="sldNum" sz="quarter" idx="12"/>
          </p:nvPr>
        </p:nvSpPr>
        <p:spPr/>
        <p:txBody>
          <a:bodyPr/>
          <a:lstStyle/>
          <a:p>
            <a:fld id="{1D42359A-CE28-384A-A00A-69C296E23985}" type="slidenum">
              <a:rPr lang="fr-FR" smtClean="0"/>
              <a:t>20</a:t>
            </a:fld>
            <a:endParaRPr lang="fr-FR"/>
          </a:p>
        </p:txBody>
      </p:sp>
      <p:sp>
        <p:nvSpPr>
          <p:cNvPr id="9" name="ZoneTexte 8">
            <a:extLst>
              <a:ext uri="{FF2B5EF4-FFF2-40B4-BE49-F238E27FC236}">
                <a16:creationId xmlns:a16="http://schemas.microsoft.com/office/drawing/2014/main" id="{165DF06B-3CBB-0B40-ABDE-1CA7496D6949}"/>
              </a:ext>
            </a:extLst>
          </p:cNvPr>
          <p:cNvSpPr txBox="1"/>
          <p:nvPr/>
        </p:nvSpPr>
        <p:spPr>
          <a:xfrm>
            <a:off x="9407236" y="5674210"/>
            <a:ext cx="2320306" cy="369332"/>
          </a:xfrm>
          <a:prstGeom prst="rect">
            <a:avLst/>
          </a:prstGeom>
          <a:solidFill>
            <a:schemeClr val="bg1"/>
          </a:solidFill>
        </p:spPr>
        <p:txBody>
          <a:bodyPr wrap="square" rtlCol="0">
            <a:spAutoFit/>
          </a:bodyPr>
          <a:lstStyle/>
          <a:p>
            <a:endParaRPr lang="fr-FR"/>
          </a:p>
        </p:txBody>
      </p:sp>
      <p:sp>
        <p:nvSpPr>
          <p:cNvPr id="10" name="ZoneTexte 9">
            <a:extLst>
              <a:ext uri="{FF2B5EF4-FFF2-40B4-BE49-F238E27FC236}">
                <a16:creationId xmlns:a16="http://schemas.microsoft.com/office/drawing/2014/main" id="{D9A82A8C-E7BD-4842-89E4-0CFD3036A7DF}"/>
              </a:ext>
            </a:extLst>
          </p:cNvPr>
          <p:cNvSpPr txBox="1"/>
          <p:nvPr/>
        </p:nvSpPr>
        <p:spPr>
          <a:xfrm>
            <a:off x="7542621" y="5459711"/>
            <a:ext cx="3657600" cy="461665"/>
          </a:xfrm>
          <a:prstGeom prst="rect">
            <a:avLst/>
          </a:prstGeom>
          <a:noFill/>
        </p:spPr>
        <p:txBody>
          <a:bodyPr wrap="square" rtlCol="0">
            <a:spAutoFit/>
          </a:bodyPr>
          <a:lstStyle/>
          <a:p>
            <a:r>
              <a:rPr lang="fr-FR" sz="2400" dirty="0" err="1">
                <a:solidFill>
                  <a:srgbClr val="FF0000"/>
                </a:solidFill>
              </a:rPr>
              <a:t>Thiam</a:t>
            </a:r>
            <a:r>
              <a:rPr lang="fr-FR" sz="2400" dirty="0">
                <a:solidFill>
                  <a:srgbClr val="FF0000"/>
                </a:solidFill>
              </a:rPr>
              <a:t> et al.</a:t>
            </a:r>
          </a:p>
        </p:txBody>
      </p:sp>
    </p:spTree>
    <p:extLst>
      <p:ext uri="{BB962C8B-B14F-4D97-AF65-F5344CB8AC3E}">
        <p14:creationId xmlns:p14="http://schemas.microsoft.com/office/powerpoint/2010/main" val="3176001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C93B8695-57B6-EE40-9386-4AFF7B19535D}"/>
              </a:ext>
            </a:extLst>
          </p:cNvPr>
          <p:cNvSpPr>
            <a:spLocks noGrp="1"/>
          </p:cNvSpPr>
          <p:nvPr>
            <p:ph type="title"/>
          </p:nvPr>
        </p:nvSpPr>
        <p:spPr>
          <a:solidFill>
            <a:schemeClr val="accent2">
              <a:lumMod val="20000"/>
              <a:lumOff val="80000"/>
            </a:schemeClr>
          </a:solidFill>
          <a:ln w="25400">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fr-FR" b="1" dirty="0">
                <a:solidFill>
                  <a:srgbClr val="C00000"/>
                </a:solidFill>
                <a:latin typeface="+mn-lt"/>
                <a:ea typeface="+mn-ea"/>
                <a:cs typeface="+mn-cs"/>
              </a:rPr>
              <a:t>Résultats</a:t>
            </a:r>
            <a:r>
              <a:rPr lang="fr-FR" b="1" dirty="0">
                <a:solidFill>
                  <a:srgbClr val="C00000"/>
                </a:solidFill>
              </a:rPr>
              <a:t> c</a:t>
            </a:r>
            <a:r>
              <a:rPr lang="fr-FR" b="1" dirty="0">
                <a:solidFill>
                  <a:srgbClr val="C00000"/>
                </a:solidFill>
                <a:latin typeface="+mn-lt"/>
                <a:ea typeface="+mn-ea"/>
                <a:cs typeface="+mn-cs"/>
              </a:rPr>
              <a:t>olposcopiques</a:t>
            </a:r>
          </a:p>
        </p:txBody>
      </p:sp>
      <p:pic>
        <p:nvPicPr>
          <p:cNvPr id="1030" name="Picture 6">
            <a:extLst>
              <a:ext uri="{FF2B5EF4-FFF2-40B4-BE49-F238E27FC236}">
                <a16:creationId xmlns:a16="http://schemas.microsoft.com/office/drawing/2014/main" id="{C4F58694-F3D5-A340-ABF9-B6FAD6D17DE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8655" y="1911927"/>
            <a:ext cx="11443854" cy="4580948"/>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de la date 6">
            <a:extLst>
              <a:ext uri="{FF2B5EF4-FFF2-40B4-BE49-F238E27FC236}">
                <a16:creationId xmlns:a16="http://schemas.microsoft.com/office/drawing/2014/main" id="{1EC18E52-6CF4-DA41-A7C6-5513CE977BBD}"/>
              </a:ext>
            </a:extLst>
          </p:cNvPr>
          <p:cNvSpPr>
            <a:spLocks noGrp="1"/>
          </p:cNvSpPr>
          <p:nvPr>
            <p:ph type="dt" sz="half" idx="10"/>
          </p:nvPr>
        </p:nvSpPr>
        <p:spPr/>
        <p:txBody>
          <a:bodyPr/>
          <a:lstStyle/>
          <a:p>
            <a:fld id="{54B6103C-D8F4-DA46-A7AB-DF4E384204E3}" type="datetime1">
              <a:rPr lang="fr-FR" smtClean="0"/>
              <a:t>25/05/2024</a:t>
            </a:fld>
            <a:endParaRPr lang="fr-FR"/>
          </a:p>
        </p:txBody>
      </p:sp>
      <p:sp>
        <p:nvSpPr>
          <p:cNvPr id="8" name="Espace réservé du numéro de diapositive 7">
            <a:extLst>
              <a:ext uri="{FF2B5EF4-FFF2-40B4-BE49-F238E27FC236}">
                <a16:creationId xmlns:a16="http://schemas.microsoft.com/office/drawing/2014/main" id="{4E85FAC9-52C0-BF46-B250-F4C2A8539407}"/>
              </a:ext>
            </a:extLst>
          </p:cNvPr>
          <p:cNvSpPr>
            <a:spLocks noGrp="1"/>
          </p:cNvSpPr>
          <p:nvPr>
            <p:ph type="sldNum" sz="quarter" idx="12"/>
          </p:nvPr>
        </p:nvSpPr>
        <p:spPr/>
        <p:txBody>
          <a:bodyPr/>
          <a:lstStyle/>
          <a:p>
            <a:fld id="{1D42359A-CE28-384A-A00A-69C296E23985}" type="slidenum">
              <a:rPr lang="fr-FR" smtClean="0"/>
              <a:t>21</a:t>
            </a:fld>
            <a:endParaRPr lang="fr-FR"/>
          </a:p>
        </p:txBody>
      </p:sp>
    </p:spTree>
    <p:extLst>
      <p:ext uri="{BB962C8B-B14F-4D97-AF65-F5344CB8AC3E}">
        <p14:creationId xmlns:p14="http://schemas.microsoft.com/office/powerpoint/2010/main" val="2659676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aphique 5"/>
          <p:cNvGraphicFramePr>
            <a:graphicFrameLocks/>
          </p:cNvGraphicFramePr>
          <p:nvPr>
            <p:extLst>
              <p:ext uri="{D42A27DB-BD31-4B8C-83A1-F6EECF244321}">
                <p14:modId xmlns:p14="http://schemas.microsoft.com/office/powerpoint/2010/main" val="460964182"/>
              </p:ext>
            </p:extLst>
          </p:nvPr>
        </p:nvGraphicFramePr>
        <p:xfrm>
          <a:off x="2808596" y="2253541"/>
          <a:ext cx="6743789" cy="2620729"/>
        </p:xfrm>
        <a:graphic>
          <a:graphicData uri="http://schemas.openxmlformats.org/drawingml/2006/chart">
            <c:chart xmlns:c="http://schemas.openxmlformats.org/drawingml/2006/chart" xmlns:r="http://schemas.openxmlformats.org/officeDocument/2006/relationships" r:id="rId4"/>
          </a:graphicData>
        </a:graphic>
      </p:graphicFrame>
      <p:sp>
        <p:nvSpPr>
          <p:cNvPr id="7" name="ZoneTexte 6">
            <a:extLst>
              <a:ext uri="{FF2B5EF4-FFF2-40B4-BE49-F238E27FC236}">
                <a16:creationId xmlns:a16="http://schemas.microsoft.com/office/drawing/2014/main" id="{8A8D03D8-E0A7-EA47-B687-F6496B51BA24}"/>
              </a:ext>
            </a:extLst>
          </p:cNvPr>
          <p:cNvSpPr txBox="1"/>
          <p:nvPr/>
        </p:nvSpPr>
        <p:spPr>
          <a:xfrm>
            <a:off x="2808596" y="4884315"/>
            <a:ext cx="3142260" cy="646331"/>
          </a:xfrm>
          <a:prstGeom prst="rect">
            <a:avLst/>
          </a:prstGeom>
          <a:noFill/>
        </p:spPr>
        <p:txBody>
          <a:bodyPr wrap="square" rtlCol="0">
            <a:spAutoFit/>
          </a:bodyPr>
          <a:lstStyle/>
          <a:p>
            <a:pPr algn="ctr"/>
            <a:r>
              <a:rPr lang="fr-FR" dirty="0"/>
              <a:t> Lésions vaginales secondaires à une infection bilharzienne</a:t>
            </a:r>
          </a:p>
        </p:txBody>
      </p:sp>
      <p:sp>
        <p:nvSpPr>
          <p:cNvPr id="8" name="ZoneTexte 7">
            <a:extLst>
              <a:ext uri="{FF2B5EF4-FFF2-40B4-BE49-F238E27FC236}">
                <a16:creationId xmlns:a16="http://schemas.microsoft.com/office/drawing/2014/main" id="{33A78139-57CD-8D49-B6C6-38FEB30A57B2}"/>
              </a:ext>
            </a:extLst>
          </p:cNvPr>
          <p:cNvSpPr txBox="1"/>
          <p:nvPr/>
        </p:nvSpPr>
        <p:spPr>
          <a:xfrm>
            <a:off x="5950856" y="4874270"/>
            <a:ext cx="3193143" cy="923330"/>
          </a:xfrm>
          <a:prstGeom prst="rect">
            <a:avLst/>
          </a:prstGeom>
          <a:noFill/>
        </p:spPr>
        <p:txBody>
          <a:bodyPr wrap="square" rtlCol="0">
            <a:spAutoFit/>
          </a:bodyPr>
          <a:lstStyle/>
          <a:p>
            <a:pPr algn="ctr"/>
            <a:r>
              <a:rPr lang="fr-FR" sz="776" b="1" dirty="0"/>
              <a:t> </a:t>
            </a:r>
            <a:r>
              <a:rPr lang="fr-FR" dirty="0"/>
              <a:t>Présence d’œufs embryonnés de bilharzie à éperons terminaux</a:t>
            </a:r>
          </a:p>
        </p:txBody>
      </p:sp>
      <p:cxnSp>
        <p:nvCxnSpPr>
          <p:cNvPr id="3" name="Connecteur droit avec flèche 2"/>
          <p:cNvCxnSpPr/>
          <p:nvPr/>
        </p:nvCxnSpPr>
        <p:spPr>
          <a:xfrm>
            <a:off x="2438472" y="3358415"/>
            <a:ext cx="1224136" cy="1"/>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cxnSp>
        <p:nvCxnSpPr>
          <p:cNvPr id="5" name="Connecteur droit avec flèche 4"/>
          <p:cNvCxnSpPr>
            <a:cxnSpLocks/>
            <a:stCxn id="12" idx="1"/>
          </p:cNvCxnSpPr>
          <p:nvPr/>
        </p:nvCxnSpPr>
        <p:spPr>
          <a:xfrm flipH="1" flipV="1">
            <a:off x="7773219" y="3623815"/>
            <a:ext cx="1980309" cy="82615"/>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2" name="ZoneTexte 11"/>
          <p:cNvSpPr txBox="1"/>
          <p:nvPr/>
        </p:nvSpPr>
        <p:spPr>
          <a:xfrm>
            <a:off x="9753528" y="3383264"/>
            <a:ext cx="1080690" cy="646331"/>
          </a:xfrm>
          <a:prstGeom prst="rect">
            <a:avLst/>
          </a:prstGeom>
          <a:noFill/>
        </p:spPr>
        <p:txBody>
          <a:bodyPr wrap="square" rtlCol="0">
            <a:spAutoFit/>
          </a:bodyPr>
          <a:lstStyle/>
          <a:p>
            <a:pPr algn="ctr"/>
            <a:r>
              <a:rPr lang="fr-FR" dirty="0"/>
              <a:t>Œuf de bilharzie</a:t>
            </a:r>
          </a:p>
        </p:txBody>
      </p:sp>
      <p:sp>
        <p:nvSpPr>
          <p:cNvPr id="16" name="ZoneTexte 15"/>
          <p:cNvSpPr txBox="1"/>
          <p:nvPr/>
        </p:nvSpPr>
        <p:spPr>
          <a:xfrm>
            <a:off x="1357782" y="3060099"/>
            <a:ext cx="1080690" cy="646331"/>
          </a:xfrm>
          <a:prstGeom prst="rect">
            <a:avLst/>
          </a:prstGeom>
          <a:noFill/>
        </p:spPr>
        <p:txBody>
          <a:bodyPr wrap="square" rtlCol="0">
            <a:spAutoFit/>
          </a:bodyPr>
          <a:lstStyle/>
          <a:p>
            <a:pPr algn="ctr"/>
            <a:r>
              <a:rPr lang="fr-FR" dirty="0"/>
              <a:t>Lésion de BGF</a:t>
            </a:r>
          </a:p>
        </p:txBody>
      </p:sp>
      <p:sp>
        <p:nvSpPr>
          <p:cNvPr id="13" name="Titre 1">
            <a:extLst>
              <a:ext uri="{FF2B5EF4-FFF2-40B4-BE49-F238E27FC236}">
                <a16:creationId xmlns:a16="http://schemas.microsoft.com/office/drawing/2014/main" id="{6FC6B096-F64F-3E48-A571-00496B3477CA}"/>
              </a:ext>
            </a:extLst>
          </p:cNvPr>
          <p:cNvSpPr txBox="1">
            <a:spLocks/>
          </p:cNvSpPr>
          <p:nvPr/>
        </p:nvSpPr>
        <p:spPr>
          <a:xfrm>
            <a:off x="464457" y="222601"/>
            <a:ext cx="11263086" cy="863099"/>
          </a:xfrm>
          <a:prstGeom prst="rect">
            <a:avLst/>
          </a:prstGeom>
          <a:solidFill>
            <a:schemeClr val="accent2">
              <a:lumMod val="20000"/>
              <a:lumOff val="80000"/>
            </a:schemeClr>
          </a:solidFill>
          <a:ln w="25400">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fr-FR" b="1" dirty="0">
                <a:solidFill>
                  <a:srgbClr val="C00000"/>
                </a:solidFill>
              </a:rPr>
              <a:t>Résultats anatomo-pathologiques</a:t>
            </a:r>
          </a:p>
        </p:txBody>
      </p:sp>
      <p:sp>
        <p:nvSpPr>
          <p:cNvPr id="2" name="Espace réservé de la date 1">
            <a:extLst>
              <a:ext uri="{FF2B5EF4-FFF2-40B4-BE49-F238E27FC236}">
                <a16:creationId xmlns:a16="http://schemas.microsoft.com/office/drawing/2014/main" id="{638C2669-0403-0345-8C42-179CA4C8B5C9}"/>
              </a:ext>
            </a:extLst>
          </p:cNvPr>
          <p:cNvSpPr>
            <a:spLocks noGrp="1"/>
          </p:cNvSpPr>
          <p:nvPr>
            <p:ph type="dt" sz="half" idx="10"/>
          </p:nvPr>
        </p:nvSpPr>
        <p:spPr/>
        <p:txBody>
          <a:bodyPr/>
          <a:lstStyle/>
          <a:p>
            <a:fld id="{5AE3F17C-8BC4-9C44-BDA7-6596CCD65F41}" type="datetime1">
              <a:rPr lang="fr-FR" altLang="fr-FR" smtClean="0"/>
              <a:t>25/05/2024</a:t>
            </a:fld>
            <a:endParaRPr lang="fr-FR" altLang="fr-FR"/>
          </a:p>
        </p:txBody>
      </p:sp>
      <p:sp>
        <p:nvSpPr>
          <p:cNvPr id="4" name="Espace réservé du numéro de diapositive 3">
            <a:extLst>
              <a:ext uri="{FF2B5EF4-FFF2-40B4-BE49-F238E27FC236}">
                <a16:creationId xmlns:a16="http://schemas.microsoft.com/office/drawing/2014/main" id="{18777BBB-4844-C84A-8245-703059C15C0A}"/>
              </a:ext>
            </a:extLst>
          </p:cNvPr>
          <p:cNvSpPr>
            <a:spLocks noGrp="1"/>
          </p:cNvSpPr>
          <p:nvPr>
            <p:ph type="sldNum" sz="quarter" idx="12"/>
          </p:nvPr>
        </p:nvSpPr>
        <p:spPr/>
        <p:txBody>
          <a:bodyPr/>
          <a:lstStyle/>
          <a:p>
            <a:fld id="{DFD1C527-A2F1-A848-ACB9-0B550BCE0E8E}" type="slidenum">
              <a:rPr lang="fr-FR" altLang="fr-FR" smtClean="0"/>
              <a:pPr/>
              <a:t>22</a:t>
            </a:fld>
            <a:endParaRPr lang="fr-FR" altLang="fr-FR"/>
          </a:p>
        </p:txBody>
      </p:sp>
      <p:sp>
        <p:nvSpPr>
          <p:cNvPr id="14" name="ZoneTexte 13">
            <a:extLst>
              <a:ext uri="{FF2B5EF4-FFF2-40B4-BE49-F238E27FC236}">
                <a16:creationId xmlns:a16="http://schemas.microsoft.com/office/drawing/2014/main" id="{CFF9F1C2-6E3D-B54C-B160-54DA41C4AF58}"/>
              </a:ext>
            </a:extLst>
          </p:cNvPr>
          <p:cNvSpPr txBox="1"/>
          <p:nvPr/>
        </p:nvSpPr>
        <p:spPr>
          <a:xfrm>
            <a:off x="3889827" y="6010657"/>
            <a:ext cx="3657600" cy="461665"/>
          </a:xfrm>
          <a:prstGeom prst="rect">
            <a:avLst/>
          </a:prstGeom>
          <a:noFill/>
        </p:spPr>
        <p:txBody>
          <a:bodyPr wrap="square" rtlCol="0">
            <a:spAutoFit/>
          </a:bodyPr>
          <a:lstStyle/>
          <a:p>
            <a:r>
              <a:rPr lang="fr-FR" sz="2400" dirty="0" err="1">
                <a:solidFill>
                  <a:srgbClr val="FF0000"/>
                </a:solidFill>
              </a:rPr>
              <a:t>Thiam</a:t>
            </a:r>
            <a:r>
              <a:rPr lang="fr-FR" sz="2400" dirty="0">
                <a:solidFill>
                  <a:srgbClr val="FF0000"/>
                </a:solidFill>
              </a:rPr>
              <a:t> et al.</a:t>
            </a:r>
          </a:p>
        </p:txBody>
      </p:sp>
    </p:spTree>
    <p:custDataLst>
      <p:tags r:id="rId1"/>
    </p:custDataLst>
    <p:extLst>
      <p:ext uri="{BB962C8B-B14F-4D97-AF65-F5344CB8AC3E}">
        <p14:creationId xmlns:p14="http://schemas.microsoft.com/office/powerpoint/2010/main" val="2534160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29C9FBF-4144-4147-83AF-3384CA36201E}"/>
              </a:ext>
            </a:extLst>
          </p:cNvPr>
          <p:cNvSpPr>
            <a:spLocks noGrp="1"/>
          </p:cNvSpPr>
          <p:nvPr>
            <p:ph type="sldNum" sz="quarter" idx="12"/>
          </p:nvPr>
        </p:nvSpPr>
        <p:spPr/>
        <p:txBody>
          <a:bodyPr/>
          <a:lstStyle/>
          <a:p>
            <a:fld id="{CD484CE6-B311-4D59-BAC6-411D83533C40}" type="slidenum">
              <a:rPr lang="en-US" smtClean="0"/>
              <a:t>23</a:t>
            </a:fld>
            <a:endParaRPr lang="en-US" dirty="0"/>
          </a:p>
        </p:txBody>
      </p:sp>
      <p:pic>
        <p:nvPicPr>
          <p:cNvPr id="6" name="Picture 5">
            <a:extLst>
              <a:ext uri="{FF2B5EF4-FFF2-40B4-BE49-F238E27FC236}">
                <a16:creationId xmlns:a16="http://schemas.microsoft.com/office/drawing/2014/main" id="{7395CBA8-0670-4697-BFDB-B8BB7528D3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9746" y="1520173"/>
            <a:ext cx="3764054" cy="5018739"/>
          </a:xfrm>
          <a:prstGeom prst="rect">
            <a:avLst/>
          </a:prstGeom>
        </p:spPr>
      </p:pic>
      <p:sp>
        <p:nvSpPr>
          <p:cNvPr id="37" name="Title 1">
            <a:extLst>
              <a:ext uri="{FF2B5EF4-FFF2-40B4-BE49-F238E27FC236}">
                <a16:creationId xmlns:a16="http://schemas.microsoft.com/office/drawing/2014/main" id="{561E332E-3494-3FAF-74AE-A4D0D404C2DE}"/>
              </a:ext>
            </a:extLst>
          </p:cNvPr>
          <p:cNvSpPr>
            <a:spLocks noGrp="1"/>
          </p:cNvSpPr>
          <p:nvPr>
            <p:ph type="title"/>
          </p:nvPr>
        </p:nvSpPr>
        <p:spPr>
          <a:xfrm>
            <a:off x="817418" y="123085"/>
            <a:ext cx="10515600" cy="757130"/>
          </a:xfrm>
          <a:solidFill>
            <a:schemeClr val="accent2">
              <a:lumMod val="20000"/>
              <a:lumOff val="80000"/>
            </a:schemeClr>
          </a:solidFill>
          <a:ln w="25400">
            <a:solidFill>
              <a:schemeClr val="accent2">
                <a:lumMod val="40000"/>
                <a:lumOff val="60000"/>
              </a:schemeClr>
            </a:solidFill>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bodyPr>
          <a:lstStyle/>
          <a:p>
            <a:pPr algn="ctr"/>
            <a:r>
              <a:rPr lang="en-US" sz="4800" b="1" dirty="0" err="1">
                <a:solidFill>
                  <a:srgbClr val="C00000"/>
                </a:solidFill>
              </a:rPr>
              <a:t>Pronostic</a:t>
            </a:r>
            <a:endParaRPr lang="en-US" sz="4800" b="1" dirty="0">
              <a:solidFill>
                <a:srgbClr val="C00000"/>
              </a:solidFill>
              <a:latin typeface="+mn-lt"/>
              <a:ea typeface="+mn-ea"/>
              <a:cs typeface="+mn-cs"/>
            </a:endParaRPr>
          </a:p>
        </p:txBody>
      </p:sp>
      <p:sp>
        <p:nvSpPr>
          <p:cNvPr id="38" name="Rectangle 37">
            <a:extLst>
              <a:ext uri="{FF2B5EF4-FFF2-40B4-BE49-F238E27FC236}">
                <a16:creationId xmlns:a16="http://schemas.microsoft.com/office/drawing/2014/main" id="{7558FE4B-AEBB-39A4-2B70-B92258491035}"/>
              </a:ext>
            </a:extLst>
          </p:cNvPr>
          <p:cNvSpPr/>
          <p:nvPr/>
        </p:nvSpPr>
        <p:spPr>
          <a:xfrm>
            <a:off x="852054" y="1058508"/>
            <a:ext cx="1991379" cy="461665"/>
          </a:xfrm>
          <a:prstGeom prst="rect">
            <a:avLst/>
          </a:prstGeom>
        </p:spPr>
        <p:txBody>
          <a:bodyPr wrap="none">
            <a:spAutoFit/>
          </a:bodyPr>
          <a:lstStyle/>
          <a:p>
            <a:r>
              <a:rPr lang="en-US" sz="2400" b="1" dirty="0">
                <a:solidFill>
                  <a:srgbClr val="FF0000"/>
                </a:solidFill>
              </a:rPr>
              <a:t>Complications</a:t>
            </a:r>
          </a:p>
        </p:txBody>
      </p:sp>
      <p:sp>
        <p:nvSpPr>
          <p:cNvPr id="39" name="Google Shape;120;p5">
            <a:extLst>
              <a:ext uri="{FF2B5EF4-FFF2-40B4-BE49-F238E27FC236}">
                <a16:creationId xmlns:a16="http://schemas.microsoft.com/office/drawing/2014/main" id="{32F2CD7E-7F41-877E-DC49-4657A441E3FD}"/>
              </a:ext>
            </a:extLst>
          </p:cNvPr>
          <p:cNvSpPr txBox="1">
            <a:spLocks/>
          </p:cNvSpPr>
          <p:nvPr/>
        </p:nvSpPr>
        <p:spPr>
          <a:xfrm>
            <a:off x="838200" y="1698466"/>
            <a:ext cx="6612172" cy="4657884"/>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F96B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DD714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chemeClr val="dk1"/>
              </a:buClr>
              <a:buSzPts val="2800"/>
              <a:buFont typeface="Wingdings" panose="05000000000000000000" pitchFamily="2" charset="2"/>
              <a:buChar char="§"/>
            </a:pPr>
            <a:r>
              <a:rPr lang="fr-CH" sz="2400" dirty="0">
                <a:solidFill>
                  <a:schemeClr val="accent6">
                    <a:lumMod val="50000"/>
                  </a:schemeClr>
                </a:solidFill>
              </a:rPr>
              <a:t>Saignement pendant l'examen (saignement de contact) </a:t>
            </a:r>
          </a:p>
          <a:p>
            <a:pPr>
              <a:spcBef>
                <a:spcPts val="0"/>
              </a:spcBef>
              <a:buClr>
                <a:schemeClr val="dk1"/>
              </a:buClr>
              <a:buSzPts val="2800"/>
              <a:buFont typeface="Wingdings" panose="05000000000000000000" pitchFamily="2" charset="2"/>
              <a:buChar char="§"/>
            </a:pPr>
            <a:r>
              <a:rPr lang="fr-CH" sz="2400" dirty="0">
                <a:solidFill>
                  <a:schemeClr val="accent6">
                    <a:lumMod val="50000"/>
                  </a:schemeClr>
                </a:solidFill>
              </a:rPr>
              <a:t>Infertilité </a:t>
            </a:r>
          </a:p>
          <a:p>
            <a:pPr>
              <a:spcBef>
                <a:spcPts val="0"/>
              </a:spcBef>
              <a:buClr>
                <a:schemeClr val="dk1"/>
              </a:buClr>
              <a:buSzPts val="2800"/>
              <a:buFont typeface="Wingdings" panose="05000000000000000000" pitchFamily="2" charset="2"/>
              <a:buChar char="§"/>
            </a:pPr>
            <a:r>
              <a:rPr lang="fr-CH" sz="2400" dirty="0">
                <a:solidFill>
                  <a:schemeClr val="accent6">
                    <a:lumMod val="50000"/>
                  </a:schemeClr>
                </a:solidFill>
              </a:rPr>
              <a:t>Avortement ou grossesse extra-utérine</a:t>
            </a:r>
          </a:p>
          <a:p>
            <a:pPr>
              <a:spcBef>
                <a:spcPts val="0"/>
              </a:spcBef>
              <a:buClr>
                <a:schemeClr val="dk1"/>
              </a:buClr>
              <a:buSzPts val="2800"/>
              <a:buFont typeface="Wingdings" panose="05000000000000000000" pitchFamily="2" charset="2"/>
              <a:buChar char="§"/>
            </a:pPr>
            <a:r>
              <a:rPr lang="fr-CH" sz="2400" b="0" dirty="0">
                <a:solidFill>
                  <a:schemeClr val="accent6">
                    <a:lumMod val="50000"/>
                  </a:schemeClr>
                </a:solidFill>
              </a:rPr>
              <a:t>Miction involontaire lors de toux, du rire, en sautant, etc. </a:t>
            </a:r>
          </a:p>
          <a:p>
            <a:pPr>
              <a:spcBef>
                <a:spcPts val="0"/>
              </a:spcBef>
              <a:buClr>
                <a:schemeClr val="dk1"/>
              </a:buClr>
              <a:buSzPts val="2800"/>
              <a:buFont typeface="Wingdings" panose="05000000000000000000" pitchFamily="2" charset="2"/>
              <a:buChar char="§"/>
            </a:pPr>
            <a:r>
              <a:rPr lang="fr-CH" sz="2400" b="0" dirty="0">
                <a:solidFill>
                  <a:schemeClr val="accent6">
                    <a:lumMod val="50000"/>
                  </a:schemeClr>
                </a:solidFill>
              </a:rPr>
              <a:t>Ulcères génitaux </a:t>
            </a:r>
          </a:p>
          <a:p>
            <a:pPr>
              <a:spcBef>
                <a:spcPts val="0"/>
              </a:spcBef>
              <a:buClr>
                <a:schemeClr val="dk1"/>
              </a:buClr>
              <a:buSzPts val="2800"/>
              <a:buFont typeface="Wingdings" panose="05000000000000000000" pitchFamily="2" charset="2"/>
              <a:buChar char="§"/>
            </a:pPr>
            <a:r>
              <a:rPr lang="fr-CH" sz="2400" dirty="0">
                <a:solidFill>
                  <a:schemeClr val="accent6">
                    <a:lumMod val="50000"/>
                  </a:schemeClr>
                </a:solidFill>
              </a:rPr>
              <a:t>Tumeurs  (vulve, vagin, col de l'utérus) </a:t>
            </a:r>
          </a:p>
          <a:p>
            <a:pPr>
              <a:spcBef>
                <a:spcPts val="0"/>
              </a:spcBef>
              <a:buClr>
                <a:schemeClr val="dk1"/>
              </a:buClr>
              <a:buSzPts val="2800"/>
              <a:buFont typeface="Wingdings" panose="05000000000000000000" pitchFamily="2" charset="2"/>
              <a:buChar char="§"/>
            </a:pPr>
            <a:r>
              <a:rPr lang="fr-CH" sz="2400" b="0" dirty="0">
                <a:solidFill>
                  <a:schemeClr val="accent6">
                    <a:lumMod val="50000"/>
                  </a:schemeClr>
                </a:solidFill>
              </a:rPr>
              <a:t>Les autres complications de la bilharziose incluent l'anémie, retards de croissance, crampes abdominales, difficultés d'apprentissage et absentéisme scolaire. </a:t>
            </a:r>
            <a:endParaRPr lang="en-US" sz="2400" b="0" dirty="0">
              <a:solidFill>
                <a:schemeClr val="accent6">
                  <a:lumMod val="50000"/>
                </a:schemeClr>
              </a:solidFill>
            </a:endParaRPr>
          </a:p>
        </p:txBody>
      </p:sp>
      <p:sp>
        <p:nvSpPr>
          <p:cNvPr id="40" name="Rectangle 39">
            <a:extLst>
              <a:ext uri="{FF2B5EF4-FFF2-40B4-BE49-F238E27FC236}">
                <a16:creationId xmlns:a16="http://schemas.microsoft.com/office/drawing/2014/main" id="{8027E188-9FCD-2D77-06A7-066763EAFAF9}"/>
              </a:ext>
            </a:extLst>
          </p:cNvPr>
          <p:cNvSpPr/>
          <p:nvPr/>
        </p:nvSpPr>
        <p:spPr>
          <a:xfrm>
            <a:off x="7531695" y="6504057"/>
            <a:ext cx="5891015" cy="353943"/>
          </a:xfrm>
          <a:prstGeom prst="rect">
            <a:avLst/>
          </a:prstGeom>
        </p:spPr>
        <p:txBody>
          <a:bodyPr wrap="square">
            <a:spAutoFit/>
          </a:bodyPr>
          <a:lstStyle/>
          <a:p>
            <a:r>
              <a:rPr lang="en-US" sz="900" b="1" dirty="0" err="1"/>
              <a:t>Hôpital</a:t>
            </a:r>
            <a:r>
              <a:rPr lang="en-US" sz="900" b="1" dirty="0"/>
              <a:t> </a:t>
            </a:r>
            <a:r>
              <a:rPr lang="en-US" sz="900" b="1" dirty="0" err="1"/>
              <a:t>Catholique</a:t>
            </a:r>
            <a:r>
              <a:rPr lang="en-US" sz="900" b="1" dirty="0"/>
              <a:t> </a:t>
            </a:r>
            <a:r>
              <a:rPr lang="en-US" sz="900" b="1" dirty="0" err="1"/>
              <a:t>Chiolu</a:t>
            </a:r>
            <a:r>
              <a:rPr lang="en-US" sz="900" b="1" dirty="0"/>
              <a:t> </a:t>
            </a:r>
            <a:r>
              <a:rPr lang="en-US" sz="900" dirty="0">
                <a:latin typeface="Arial" panose="020B0604020202020204" pitchFamily="34" charset="0"/>
              </a:rPr>
              <a:t>	</a:t>
            </a:r>
          </a:p>
          <a:p>
            <a:r>
              <a:rPr lang="en-US" sz="700" dirty="0">
                <a:latin typeface="Arial" panose="020B0604020202020204" pitchFamily="34" charset="0"/>
              </a:rPr>
              <a:t>Source: </a:t>
            </a:r>
            <a:r>
              <a:rPr lang="pt-BR" sz="800" dirty="0" err="1">
                <a:latin typeface="Arial" panose="020B0604020202020204" pitchFamily="34" charset="0"/>
              </a:rPr>
              <a:t>caritasprovitaegradu</a:t>
            </a:r>
            <a:endParaRPr lang="en-US" sz="700" dirty="0"/>
          </a:p>
        </p:txBody>
      </p:sp>
      <p:sp>
        <p:nvSpPr>
          <p:cNvPr id="41" name="Rectangle 40">
            <a:extLst>
              <a:ext uri="{FF2B5EF4-FFF2-40B4-BE49-F238E27FC236}">
                <a16:creationId xmlns:a16="http://schemas.microsoft.com/office/drawing/2014/main" id="{EB943EE1-075A-87ED-866A-5A36EA485CF4}"/>
              </a:ext>
            </a:extLst>
          </p:cNvPr>
          <p:cNvSpPr/>
          <p:nvPr/>
        </p:nvSpPr>
        <p:spPr>
          <a:xfrm>
            <a:off x="564738" y="6504057"/>
            <a:ext cx="5355740" cy="338554"/>
          </a:xfrm>
          <a:prstGeom prst="rect">
            <a:avLst/>
          </a:prstGeom>
        </p:spPr>
        <p:txBody>
          <a:bodyPr wrap="square">
            <a:spAutoFit/>
          </a:bodyPr>
          <a:lstStyle/>
          <a:p>
            <a:r>
              <a:rPr lang="en-US" sz="800" dirty="0"/>
              <a:t>Source: 	</a:t>
            </a:r>
            <a:r>
              <a:rPr lang="en-GB" sz="800" dirty="0" err="1"/>
              <a:t>Bibliothèque</a:t>
            </a:r>
            <a:r>
              <a:rPr lang="en-GB" sz="800" dirty="0"/>
              <a:t> OMS  (2017), </a:t>
            </a:r>
            <a:r>
              <a:rPr lang="fr-CH" sz="800" dirty="0"/>
              <a:t>Bilharziose Génitale chez la Femme, Atlas de poche pour les professionnels de la santé</a:t>
            </a:r>
            <a:r>
              <a:rPr lang="en-US" sz="800" dirty="0"/>
              <a:t>. 	</a:t>
            </a:r>
            <a:r>
              <a:rPr lang="en-US" sz="800" dirty="0" err="1"/>
              <a:t>Diponible</a:t>
            </a:r>
            <a:r>
              <a:rPr lang="en-US" sz="800" dirty="0">
                <a:hlinkClick r:id="rId3"/>
              </a:rPr>
              <a:t> ICI</a:t>
            </a:r>
            <a:r>
              <a:rPr lang="en-US" sz="800" dirty="0"/>
              <a:t>.</a:t>
            </a:r>
            <a:endParaRPr lang="en-GB" sz="800" dirty="0"/>
          </a:p>
        </p:txBody>
      </p:sp>
    </p:spTree>
    <p:extLst>
      <p:ext uri="{BB962C8B-B14F-4D97-AF65-F5344CB8AC3E}">
        <p14:creationId xmlns:p14="http://schemas.microsoft.com/office/powerpoint/2010/main" val="1208353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469DCAB-259C-79A7-9C14-44CAAF93B451}"/>
              </a:ext>
            </a:extLst>
          </p:cNvPr>
          <p:cNvSpPr/>
          <p:nvPr/>
        </p:nvSpPr>
        <p:spPr>
          <a:xfrm>
            <a:off x="856290" y="3046349"/>
            <a:ext cx="4317662" cy="537379"/>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lvl="0">
              <a:spcBef>
                <a:spcPts val="1000"/>
              </a:spcBef>
              <a:buClr>
                <a:schemeClr val="dk1"/>
              </a:buClr>
              <a:buSzPts val="2380"/>
            </a:pPr>
            <a:r>
              <a:rPr lang="fr-CH" dirty="0">
                <a:solidFill>
                  <a:schemeClr val="accent6">
                    <a:lumMod val="50000"/>
                  </a:schemeClr>
                </a:solidFill>
              </a:rPr>
              <a:t>Identifier les enfants qui peuvent avoir une bilharziose précoce.</a:t>
            </a:r>
            <a:endParaRPr lang="en-US" dirty="0">
              <a:solidFill>
                <a:schemeClr val="accent6">
                  <a:lumMod val="50000"/>
                </a:schemeClr>
              </a:solidFill>
            </a:endParaRPr>
          </a:p>
        </p:txBody>
      </p:sp>
      <p:sp>
        <p:nvSpPr>
          <p:cNvPr id="31" name="Rectangle 30">
            <a:extLst>
              <a:ext uri="{FF2B5EF4-FFF2-40B4-BE49-F238E27FC236}">
                <a16:creationId xmlns:a16="http://schemas.microsoft.com/office/drawing/2014/main" id="{9A2F977A-954C-AF18-217E-52A033D39BD1}"/>
              </a:ext>
            </a:extLst>
          </p:cNvPr>
          <p:cNvSpPr/>
          <p:nvPr/>
        </p:nvSpPr>
        <p:spPr>
          <a:xfrm>
            <a:off x="837817" y="1490760"/>
            <a:ext cx="4336134" cy="138675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lvl="0">
              <a:spcBef>
                <a:spcPts val="1000"/>
              </a:spcBef>
              <a:buClr>
                <a:schemeClr val="dk1"/>
              </a:buClr>
              <a:buSzPts val="2380"/>
            </a:pPr>
            <a:r>
              <a:rPr lang="fr-CH" dirty="0">
                <a:solidFill>
                  <a:schemeClr val="accent6">
                    <a:lumMod val="50000"/>
                  </a:schemeClr>
                </a:solidFill>
              </a:rPr>
              <a:t>Si un cas de BGF est observé, il y en a probablement beaucoup d'autres dans la même région. Toutes celles qui fréquentent la même source d'eau sont   à risque.</a:t>
            </a:r>
            <a:endParaRPr lang="en-US" dirty="0">
              <a:solidFill>
                <a:schemeClr val="accent6">
                  <a:lumMod val="50000"/>
                </a:schemeClr>
              </a:solidFill>
            </a:endParaRPr>
          </a:p>
        </p:txBody>
      </p:sp>
      <p:sp>
        <p:nvSpPr>
          <p:cNvPr id="32" name="Rectangle 31">
            <a:extLst>
              <a:ext uri="{FF2B5EF4-FFF2-40B4-BE49-F238E27FC236}">
                <a16:creationId xmlns:a16="http://schemas.microsoft.com/office/drawing/2014/main" id="{BB3ED1C5-7FE2-B500-844C-FA754686B4DF}"/>
              </a:ext>
            </a:extLst>
          </p:cNvPr>
          <p:cNvSpPr/>
          <p:nvPr/>
        </p:nvSpPr>
        <p:spPr>
          <a:xfrm>
            <a:off x="837817" y="3765561"/>
            <a:ext cx="4316317" cy="14014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lvl="0">
              <a:spcBef>
                <a:spcPts val="1000"/>
              </a:spcBef>
              <a:buClr>
                <a:schemeClr val="dk1"/>
              </a:buClr>
              <a:buSzPts val="2590"/>
            </a:pPr>
            <a:r>
              <a:rPr lang="fr-CH" b="1" dirty="0">
                <a:solidFill>
                  <a:schemeClr val="tx1"/>
                </a:solidFill>
              </a:rPr>
              <a:t>Dans les zones endémiques, le traitement régulier des jeunes filles lors des traitements médicamenteux de masse en communautés et dans les écoles est important pour prévenir la BGF.</a:t>
            </a:r>
            <a:endParaRPr lang="en-US" b="1" dirty="0">
              <a:solidFill>
                <a:schemeClr val="tx1"/>
              </a:solidFill>
            </a:endParaRPr>
          </a:p>
        </p:txBody>
      </p:sp>
      <p:sp>
        <p:nvSpPr>
          <p:cNvPr id="2" name="Title 1">
            <a:extLst>
              <a:ext uri="{FF2B5EF4-FFF2-40B4-BE49-F238E27FC236}">
                <a16:creationId xmlns:a16="http://schemas.microsoft.com/office/drawing/2014/main" id="{20646C0F-3C97-4985-BF46-7AC1B1FCDC85}"/>
              </a:ext>
            </a:extLst>
          </p:cNvPr>
          <p:cNvSpPr>
            <a:spLocks noGrp="1"/>
          </p:cNvSpPr>
          <p:nvPr>
            <p:ph type="title"/>
          </p:nvPr>
        </p:nvSpPr>
        <p:spPr>
          <a:xfrm>
            <a:off x="856290" y="66518"/>
            <a:ext cx="11130725" cy="757130"/>
          </a:xfrm>
          <a:solidFill>
            <a:schemeClr val="accent2">
              <a:lumMod val="20000"/>
              <a:lumOff val="80000"/>
            </a:schemeClr>
          </a:solidFill>
          <a:ln w="25400">
            <a:solidFill>
              <a:schemeClr val="accent2">
                <a:lumMod val="40000"/>
                <a:lumOff val="60000"/>
              </a:schemeClr>
            </a:solidFill>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bodyPr>
          <a:lstStyle/>
          <a:p>
            <a:pPr algn="ctr"/>
            <a:r>
              <a:rPr lang="en-US" sz="4800" b="1">
                <a:solidFill>
                  <a:srgbClr val="C00000"/>
                </a:solidFill>
                <a:latin typeface="+mn-lt"/>
                <a:ea typeface="+mn-ea"/>
                <a:cs typeface="+mn-cs"/>
              </a:rPr>
              <a:t>Prévention</a:t>
            </a:r>
            <a:endParaRPr lang="en-US" sz="4800" b="1" dirty="0">
              <a:solidFill>
                <a:srgbClr val="C00000"/>
              </a:solidFill>
              <a:latin typeface="+mn-lt"/>
              <a:ea typeface="+mn-ea"/>
              <a:cs typeface="+mn-cs"/>
            </a:endParaRPr>
          </a:p>
        </p:txBody>
      </p:sp>
      <p:sp>
        <p:nvSpPr>
          <p:cNvPr id="5" name="Slide Number Placeholder 4">
            <a:extLst>
              <a:ext uri="{FF2B5EF4-FFF2-40B4-BE49-F238E27FC236}">
                <a16:creationId xmlns:a16="http://schemas.microsoft.com/office/drawing/2014/main" id="{B29C9FBF-4144-4147-83AF-3384CA36201E}"/>
              </a:ext>
            </a:extLst>
          </p:cNvPr>
          <p:cNvSpPr>
            <a:spLocks noGrp="1"/>
          </p:cNvSpPr>
          <p:nvPr>
            <p:ph type="sldNum" sz="quarter" idx="12"/>
          </p:nvPr>
        </p:nvSpPr>
        <p:spPr/>
        <p:txBody>
          <a:bodyPr/>
          <a:lstStyle/>
          <a:p>
            <a:fld id="{CD484CE6-B311-4D59-BAC6-411D83533C40}" type="slidenum">
              <a:rPr lang="en-US" smtClean="0"/>
              <a:t>24</a:t>
            </a:fld>
            <a:endParaRPr lang="en-US" dirty="0"/>
          </a:p>
        </p:txBody>
      </p:sp>
      <p:pic>
        <p:nvPicPr>
          <p:cNvPr id="98" name="Picture 97" descr="Chat or text message, icon&#10;&#10;Description automatically generated">
            <a:extLst>
              <a:ext uri="{FF2B5EF4-FFF2-40B4-BE49-F238E27FC236}">
                <a16:creationId xmlns:a16="http://schemas.microsoft.com/office/drawing/2014/main" id="{B5B26363-2058-46FD-A846-4539B7FE70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1645" y="1530905"/>
            <a:ext cx="1051869" cy="1051869"/>
          </a:xfrm>
          <a:prstGeom prst="rect">
            <a:avLst/>
          </a:prstGeom>
        </p:spPr>
      </p:pic>
      <p:pic>
        <p:nvPicPr>
          <p:cNvPr id="99" name="Picture 98" descr="Icon&#10;&#10;Description automatically generated">
            <a:extLst>
              <a:ext uri="{FF2B5EF4-FFF2-40B4-BE49-F238E27FC236}">
                <a16:creationId xmlns:a16="http://schemas.microsoft.com/office/drawing/2014/main" id="{B06EC98B-3C54-41C5-9B8B-1A27736C3EAD}"/>
              </a:ext>
            </a:extLst>
          </p:cNvPr>
          <p:cNvPicPr>
            <a:picLocks noChangeAspect="1"/>
          </p:cNvPicPr>
          <p:nvPr/>
        </p:nvPicPr>
        <p:blipFill rotWithShape="1">
          <a:blip r:embed="rId3">
            <a:extLst>
              <a:ext uri="{28A0092B-C50C-407E-A947-70E740481C1C}">
                <a14:useLocalDpi xmlns:a14="http://schemas.microsoft.com/office/drawing/2010/main" val="0"/>
              </a:ext>
            </a:extLst>
          </a:blip>
          <a:srcRect b="44451"/>
          <a:stretch/>
        </p:blipFill>
        <p:spPr>
          <a:xfrm>
            <a:off x="5380059" y="4341902"/>
            <a:ext cx="930715" cy="517002"/>
          </a:xfrm>
          <a:prstGeom prst="rect">
            <a:avLst/>
          </a:prstGeom>
        </p:spPr>
      </p:pic>
      <p:sp>
        <p:nvSpPr>
          <p:cNvPr id="100" name="Rectangle 99">
            <a:extLst>
              <a:ext uri="{FF2B5EF4-FFF2-40B4-BE49-F238E27FC236}">
                <a16:creationId xmlns:a16="http://schemas.microsoft.com/office/drawing/2014/main" id="{A6B08751-D9F8-42E0-837B-0D4E95AD45F9}"/>
              </a:ext>
            </a:extLst>
          </p:cNvPr>
          <p:cNvSpPr/>
          <p:nvPr/>
        </p:nvSpPr>
        <p:spPr>
          <a:xfrm>
            <a:off x="857634" y="5319993"/>
            <a:ext cx="4316317" cy="14014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nSpc>
                <a:spcPct val="90000"/>
              </a:lnSpc>
              <a:spcAft>
                <a:spcPts val="600"/>
              </a:spcAft>
            </a:pPr>
            <a:r>
              <a:rPr lang="fr-CH" dirty="0">
                <a:solidFill>
                  <a:srgbClr val="404040"/>
                </a:solidFill>
                <a:ea typeface="Times New Roman" charset="0"/>
              </a:rPr>
              <a:t>S’assurer que les membres de la communauté sont conscients des risques et de l'impact de la BGF.</a:t>
            </a:r>
          </a:p>
          <a:p>
            <a:pPr>
              <a:lnSpc>
                <a:spcPct val="90000"/>
              </a:lnSpc>
              <a:spcAft>
                <a:spcPts val="600"/>
              </a:spcAft>
            </a:pPr>
            <a:r>
              <a:rPr lang="fr-CH" dirty="0">
                <a:solidFill>
                  <a:srgbClr val="404040"/>
                </a:solidFill>
                <a:ea typeface="Times New Roman" charset="0"/>
              </a:rPr>
              <a:t>Garantir l’accès aux traitements préventifs et curatifs.</a:t>
            </a:r>
          </a:p>
        </p:txBody>
      </p:sp>
      <p:pic>
        <p:nvPicPr>
          <p:cNvPr id="6" name="Picture 5" descr="A picture containing outdoor, ground, water&#10;&#10;Description automatically generated">
            <a:extLst>
              <a:ext uri="{FF2B5EF4-FFF2-40B4-BE49-F238E27FC236}">
                <a16:creationId xmlns:a16="http://schemas.microsoft.com/office/drawing/2014/main" id="{346DC7D9-80B9-49D9-B946-7533CB4F8D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1208" y="1376996"/>
            <a:ext cx="5221858" cy="4791565"/>
          </a:xfrm>
          <a:prstGeom prst="rect">
            <a:avLst/>
          </a:prstGeom>
        </p:spPr>
      </p:pic>
      <p:pic>
        <p:nvPicPr>
          <p:cNvPr id="103" name="Picture 102" descr="Icon&#10;&#10;Description automatically generated">
            <a:extLst>
              <a:ext uri="{FF2B5EF4-FFF2-40B4-BE49-F238E27FC236}">
                <a16:creationId xmlns:a16="http://schemas.microsoft.com/office/drawing/2014/main" id="{DE423767-5943-4431-8BA3-FBF27585BD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2697" y="5757537"/>
            <a:ext cx="822048" cy="822048"/>
          </a:xfrm>
          <a:prstGeom prst="rect">
            <a:avLst/>
          </a:prstGeom>
        </p:spPr>
      </p:pic>
      <p:pic>
        <p:nvPicPr>
          <p:cNvPr id="108" name="Picture 107" descr="Icon&#10;&#10;Description automatically generated">
            <a:extLst>
              <a:ext uri="{FF2B5EF4-FFF2-40B4-BE49-F238E27FC236}">
                <a16:creationId xmlns:a16="http://schemas.microsoft.com/office/drawing/2014/main" id="{F7D2A70F-044B-4D40-92DF-D5812C19AB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9511" y="2802180"/>
            <a:ext cx="757641" cy="757641"/>
          </a:xfrm>
          <a:prstGeom prst="rect">
            <a:avLst/>
          </a:prstGeom>
        </p:spPr>
      </p:pic>
      <p:sp>
        <p:nvSpPr>
          <p:cNvPr id="33" name="Rectangle 32">
            <a:extLst>
              <a:ext uri="{FF2B5EF4-FFF2-40B4-BE49-F238E27FC236}">
                <a16:creationId xmlns:a16="http://schemas.microsoft.com/office/drawing/2014/main" id="{D47C5F58-EAF1-8CA7-2E92-8B6BCEFAFB04}"/>
              </a:ext>
            </a:extLst>
          </p:cNvPr>
          <p:cNvSpPr/>
          <p:nvPr/>
        </p:nvSpPr>
        <p:spPr>
          <a:xfrm>
            <a:off x="6741208" y="6214530"/>
            <a:ext cx="5891015" cy="353943"/>
          </a:xfrm>
          <a:prstGeom prst="rect">
            <a:avLst/>
          </a:prstGeom>
        </p:spPr>
        <p:txBody>
          <a:bodyPr wrap="square">
            <a:spAutoFit/>
          </a:bodyPr>
          <a:lstStyle/>
          <a:p>
            <a:r>
              <a:rPr lang="fr-CH" sz="900" b="1" dirty="0">
                <a:latin typeface="Arial" panose="020B0604020202020204" pitchFamily="34" charset="0"/>
              </a:rPr>
              <a:t>Une femme allant chercher de l'eau </a:t>
            </a:r>
            <a:r>
              <a:rPr lang="en-US" sz="900" dirty="0">
                <a:latin typeface="Arial" panose="020B0604020202020204" pitchFamily="34" charset="0"/>
              </a:rPr>
              <a:t>	</a:t>
            </a:r>
          </a:p>
          <a:p>
            <a:r>
              <a:rPr lang="en-US" sz="700" dirty="0">
                <a:latin typeface="Arial" panose="020B0604020202020204" pitchFamily="34" charset="0"/>
              </a:rPr>
              <a:t>Source: </a:t>
            </a:r>
            <a:r>
              <a:rPr lang="pt-BR" sz="800" dirty="0" err="1">
                <a:latin typeface="Arial" panose="020B0604020202020204" pitchFamily="34" charset="0"/>
              </a:rPr>
              <a:t>Wikemedia</a:t>
            </a:r>
            <a:endParaRPr lang="en-US" sz="700" dirty="0"/>
          </a:p>
        </p:txBody>
      </p:sp>
    </p:spTree>
    <p:extLst>
      <p:ext uri="{BB962C8B-B14F-4D97-AF65-F5344CB8AC3E}">
        <p14:creationId xmlns:p14="http://schemas.microsoft.com/office/powerpoint/2010/main" val="1749404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0ACF08-6380-3048-8700-8B23071816BB}"/>
              </a:ext>
            </a:extLst>
          </p:cNvPr>
          <p:cNvSpPr>
            <a:spLocks noGrp="1"/>
          </p:cNvSpPr>
          <p:nvPr>
            <p:ph type="title"/>
          </p:nvPr>
        </p:nvSpPr>
        <p:spPr>
          <a:xfrm>
            <a:off x="0" y="0"/>
            <a:ext cx="12192000" cy="897618"/>
          </a:xfrm>
          <a:solidFill>
            <a:schemeClr val="accent2">
              <a:lumMod val="20000"/>
              <a:lumOff val="80000"/>
            </a:schemeClr>
          </a:solidFill>
          <a:ln w="25400">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fr-FR" b="1" dirty="0">
                <a:solidFill>
                  <a:srgbClr val="C00000"/>
                </a:solidFill>
                <a:latin typeface="+mn-lt"/>
                <a:ea typeface="+mn-ea"/>
                <a:cs typeface="+mn-cs"/>
              </a:rPr>
              <a:t>Conclusion et Recommandations</a:t>
            </a:r>
          </a:p>
        </p:txBody>
      </p:sp>
      <p:sp>
        <p:nvSpPr>
          <p:cNvPr id="3" name="Espace réservé du contenu 2">
            <a:extLst>
              <a:ext uri="{FF2B5EF4-FFF2-40B4-BE49-F238E27FC236}">
                <a16:creationId xmlns:a16="http://schemas.microsoft.com/office/drawing/2014/main" id="{54D0B54D-4574-3E4B-9315-64C99E43467D}"/>
              </a:ext>
            </a:extLst>
          </p:cNvPr>
          <p:cNvSpPr>
            <a:spLocks noGrp="1"/>
          </p:cNvSpPr>
          <p:nvPr>
            <p:ph idx="1"/>
          </p:nvPr>
        </p:nvSpPr>
        <p:spPr>
          <a:xfrm>
            <a:off x="471714" y="897618"/>
            <a:ext cx="11470904" cy="5632903"/>
          </a:xfrm>
        </p:spPr>
        <p:txBody>
          <a:bodyPr>
            <a:normAutofit/>
          </a:bodyPr>
          <a:lstStyle/>
          <a:p>
            <a:pPr algn="just">
              <a:lnSpc>
                <a:spcPct val="150000"/>
              </a:lnSpc>
              <a:buFont typeface="Wingdings" pitchFamily="2" charset="2"/>
              <a:buChar char="§"/>
            </a:pPr>
            <a:r>
              <a:rPr lang="fr-FR" dirty="0"/>
              <a:t>Une réalité dans notre pratique, peu connue par les prestataires</a:t>
            </a:r>
          </a:p>
          <a:p>
            <a:pPr algn="just">
              <a:lnSpc>
                <a:spcPct val="150000"/>
              </a:lnSpc>
              <a:buFont typeface="Wingdings" pitchFamily="2" charset="2"/>
              <a:buChar char="§"/>
            </a:pPr>
            <a:r>
              <a:rPr lang="fr-FR" dirty="0"/>
              <a:t> Femme jeune multigeste, aspect en grains de sables ou plaque sableuse</a:t>
            </a:r>
          </a:p>
          <a:p>
            <a:pPr algn="just">
              <a:lnSpc>
                <a:spcPct val="150000"/>
              </a:lnSpc>
            </a:pPr>
            <a:r>
              <a:rPr lang="fr-FR" dirty="0"/>
              <a:t>Formation des prestataires : Infirmiers, Sages femmes, Gynécologues sur la détection</a:t>
            </a:r>
          </a:p>
          <a:p>
            <a:pPr algn="just"/>
            <a:r>
              <a:rPr lang="fr-FR" dirty="0"/>
              <a:t>Analyse des images </a:t>
            </a:r>
            <a:r>
              <a:rPr lang="fr-FR"/>
              <a:t>colposcopiques→ </a:t>
            </a:r>
            <a:r>
              <a:rPr lang="fr-FR" dirty="0"/>
              <a:t>valeur diagnostique : </a:t>
            </a:r>
            <a:r>
              <a:rPr lang="fr-FR" sz="2800" dirty="0"/>
              <a:t>Outil de détection objective des lésions causées par BGF </a:t>
            </a:r>
            <a:r>
              <a:rPr lang="fr-FR" dirty="0"/>
              <a:t>et </a:t>
            </a:r>
            <a:r>
              <a:rPr lang="fr-FR" sz="2800" dirty="0"/>
              <a:t>Alternative abordable au laboratoire</a:t>
            </a:r>
          </a:p>
          <a:p>
            <a:pPr algn="just">
              <a:lnSpc>
                <a:spcPct val="150000"/>
              </a:lnSpc>
            </a:pPr>
            <a:r>
              <a:rPr lang="fr-FR" dirty="0"/>
              <a:t>Sensibilisation des autorités et la communauté/ Intégration recherche HPV et </a:t>
            </a:r>
            <a:r>
              <a:rPr lang="fr-FR" b="1" i="1" dirty="0" err="1"/>
              <a:t>Schistosoma</a:t>
            </a:r>
            <a:r>
              <a:rPr lang="fr-FR" b="1" i="1" dirty="0"/>
              <a:t> </a:t>
            </a:r>
            <a:r>
              <a:rPr lang="fr-FR" b="1" i="1" dirty="0" err="1"/>
              <a:t>haematobium</a:t>
            </a:r>
            <a:endParaRPr lang="fr-FR" dirty="0"/>
          </a:p>
          <a:p>
            <a:pPr marL="0" indent="0">
              <a:buNone/>
            </a:pPr>
            <a:endParaRPr lang="fr-FR" dirty="0"/>
          </a:p>
        </p:txBody>
      </p:sp>
      <p:sp>
        <p:nvSpPr>
          <p:cNvPr id="4" name="Espace réservé de la date 3">
            <a:extLst>
              <a:ext uri="{FF2B5EF4-FFF2-40B4-BE49-F238E27FC236}">
                <a16:creationId xmlns:a16="http://schemas.microsoft.com/office/drawing/2014/main" id="{2464767F-C8AB-0E46-AA8D-C437E1D3790E}"/>
              </a:ext>
            </a:extLst>
          </p:cNvPr>
          <p:cNvSpPr>
            <a:spLocks noGrp="1"/>
          </p:cNvSpPr>
          <p:nvPr>
            <p:ph type="dt" sz="half" idx="10"/>
          </p:nvPr>
        </p:nvSpPr>
        <p:spPr/>
        <p:txBody>
          <a:bodyPr/>
          <a:lstStyle/>
          <a:p>
            <a:fld id="{09859ACA-6C1A-7C4B-B3E4-AB50EE2F3124}" type="datetime1">
              <a:rPr lang="fr-FR" smtClean="0"/>
              <a:t>25/05/2024</a:t>
            </a:fld>
            <a:endParaRPr lang="fr-FR"/>
          </a:p>
        </p:txBody>
      </p:sp>
      <p:sp>
        <p:nvSpPr>
          <p:cNvPr id="5" name="Espace réservé du numéro de diapositive 4">
            <a:extLst>
              <a:ext uri="{FF2B5EF4-FFF2-40B4-BE49-F238E27FC236}">
                <a16:creationId xmlns:a16="http://schemas.microsoft.com/office/drawing/2014/main" id="{5B06B31A-DEA4-4B4D-8851-D6D8DDAC7EC7}"/>
              </a:ext>
            </a:extLst>
          </p:cNvPr>
          <p:cNvSpPr>
            <a:spLocks noGrp="1"/>
          </p:cNvSpPr>
          <p:nvPr>
            <p:ph type="sldNum" sz="quarter" idx="12"/>
          </p:nvPr>
        </p:nvSpPr>
        <p:spPr/>
        <p:txBody>
          <a:bodyPr/>
          <a:lstStyle/>
          <a:p>
            <a:fld id="{1D42359A-CE28-384A-A00A-69C296E23985}" type="slidenum">
              <a:rPr lang="fr-FR" smtClean="0"/>
              <a:t>25</a:t>
            </a:fld>
            <a:endParaRPr lang="fr-FR"/>
          </a:p>
        </p:txBody>
      </p:sp>
    </p:spTree>
    <p:extLst>
      <p:ext uri="{BB962C8B-B14F-4D97-AF65-F5344CB8AC3E}">
        <p14:creationId xmlns:p14="http://schemas.microsoft.com/office/powerpoint/2010/main" val="3653781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E5C5214-754A-FA44-B30D-03BBB520F6D7}"/>
              </a:ext>
            </a:extLst>
          </p:cNvPr>
          <p:cNvPicPr>
            <a:picLocks noChangeAspect="1"/>
          </p:cNvPicPr>
          <p:nvPr/>
        </p:nvPicPr>
        <p:blipFill>
          <a:blip r:embed="rId2"/>
          <a:stretch>
            <a:fillRect/>
          </a:stretch>
        </p:blipFill>
        <p:spPr>
          <a:xfrm>
            <a:off x="6288846" y="129346"/>
            <a:ext cx="5553075" cy="3299653"/>
          </a:xfrm>
          <a:prstGeom prst="rect">
            <a:avLst/>
          </a:prstGeom>
        </p:spPr>
      </p:pic>
      <p:pic>
        <p:nvPicPr>
          <p:cNvPr id="5" name="Picture 2">
            <a:extLst>
              <a:ext uri="{FF2B5EF4-FFF2-40B4-BE49-F238E27FC236}">
                <a16:creationId xmlns:a16="http://schemas.microsoft.com/office/drawing/2014/main" id="{39A51DBC-455D-E94A-8598-D01703C2904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0700" y="129346"/>
            <a:ext cx="5168900" cy="3299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 5">
            <a:extLst>
              <a:ext uri="{FF2B5EF4-FFF2-40B4-BE49-F238E27FC236}">
                <a16:creationId xmlns:a16="http://schemas.microsoft.com/office/drawing/2014/main" id="{324D2104-BA7E-0144-8D64-C3FEC584F0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2308" y="3530599"/>
            <a:ext cx="5553075" cy="2971799"/>
          </a:xfrm>
          <a:prstGeom prst="rect">
            <a:avLst/>
          </a:prstGeom>
        </p:spPr>
      </p:pic>
      <p:sp>
        <p:nvSpPr>
          <p:cNvPr id="2" name="Espace réservé de la date 1">
            <a:extLst>
              <a:ext uri="{FF2B5EF4-FFF2-40B4-BE49-F238E27FC236}">
                <a16:creationId xmlns:a16="http://schemas.microsoft.com/office/drawing/2014/main" id="{F402EB64-1100-2140-9458-E7783B700826}"/>
              </a:ext>
            </a:extLst>
          </p:cNvPr>
          <p:cNvSpPr>
            <a:spLocks noGrp="1"/>
          </p:cNvSpPr>
          <p:nvPr>
            <p:ph type="dt" sz="half" idx="10"/>
          </p:nvPr>
        </p:nvSpPr>
        <p:spPr/>
        <p:txBody>
          <a:bodyPr/>
          <a:lstStyle/>
          <a:p>
            <a:fld id="{EA36373E-C7A8-7343-9CB9-CB3DC3263BE0}" type="datetime1">
              <a:rPr lang="fr-FR" smtClean="0"/>
              <a:t>25/05/2024</a:t>
            </a:fld>
            <a:endParaRPr lang="fr-FR"/>
          </a:p>
        </p:txBody>
      </p:sp>
      <p:sp>
        <p:nvSpPr>
          <p:cNvPr id="3" name="Espace réservé du numéro de diapositive 2">
            <a:extLst>
              <a:ext uri="{FF2B5EF4-FFF2-40B4-BE49-F238E27FC236}">
                <a16:creationId xmlns:a16="http://schemas.microsoft.com/office/drawing/2014/main" id="{57C56AF9-26CE-0045-8FD5-6E33BAD341D7}"/>
              </a:ext>
            </a:extLst>
          </p:cNvPr>
          <p:cNvSpPr>
            <a:spLocks noGrp="1"/>
          </p:cNvSpPr>
          <p:nvPr>
            <p:ph type="sldNum" sz="quarter" idx="12"/>
          </p:nvPr>
        </p:nvSpPr>
        <p:spPr/>
        <p:txBody>
          <a:bodyPr/>
          <a:lstStyle/>
          <a:p>
            <a:fld id="{1D42359A-CE28-384A-A00A-69C296E23985}" type="slidenum">
              <a:rPr lang="fr-FR" smtClean="0"/>
              <a:t>26</a:t>
            </a:fld>
            <a:endParaRPr lang="fr-FR"/>
          </a:p>
        </p:txBody>
      </p:sp>
    </p:spTree>
    <p:extLst>
      <p:ext uri="{BB962C8B-B14F-4D97-AF65-F5344CB8AC3E}">
        <p14:creationId xmlns:p14="http://schemas.microsoft.com/office/powerpoint/2010/main" val="3724172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29C9FBF-4144-4147-83AF-3384CA36201E}"/>
              </a:ext>
            </a:extLst>
          </p:cNvPr>
          <p:cNvSpPr>
            <a:spLocks noGrp="1"/>
          </p:cNvSpPr>
          <p:nvPr>
            <p:ph type="sldNum" sz="quarter" idx="12"/>
          </p:nvPr>
        </p:nvSpPr>
        <p:spPr/>
        <p:txBody>
          <a:bodyPr/>
          <a:lstStyle/>
          <a:p>
            <a:fld id="{CD484CE6-B311-4D59-BAC6-411D83533C40}" type="slidenum">
              <a:rPr lang="en-US" smtClean="0"/>
              <a:t>3</a:t>
            </a:fld>
            <a:endParaRPr lang="en-US" dirty="0"/>
          </a:p>
        </p:txBody>
      </p:sp>
      <p:sp>
        <p:nvSpPr>
          <p:cNvPr id="20" name="Rectangle 19">
            <a:extLst>
              <a:ext uri="{FF2B5EF4-FFF2-40B4-BE49-F238E27FC236}">
                <a16:creationId xmlns:a16="http://schemas.microsoft.com/office/drawing/2014/main" id="{2356BA35-25F6-4213-8ABE-E34BAB420E5F}"/>
              </a:ext>
            </a:extLst>
          </p:cNvPr>
          <p:cNvSpPr/>
          <p:nvPr/>
        </p:nvSpPr>
        <p:spPr>
          <a:xfrm>
            <a:off x="3445906" y="1799642"/>
            <a:ext cx="1347767" cy="4938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17">
            <a:extLst>
              <a:ext uri="{FF2B5EF4-FFF2-40B4-BE49-F238E27FC236}">
                <a16:creationId xmlns:a16="http://schemas.microsoft.com/office/drawing/2014/main" id="{B68ED95C-4CD3-B13B-2031-037EA3EC43FD}"/>
              </a:ext>
            </a:extLst>
          </p:cNvPr>
          <p:cNvGrpSpPr/>
          <p:nvPr/>
        </p:nvGrpSpPr>
        <p:grpSpPr>
          <a:xfrm>
            <a:off x="500787" y="136521"/>
            <a:ext cx="253483" cy="204138"/>
            <a:chOff x="551999" y="128960"/>
            <a:chExt cx="253483" cy="204138"/>
          </a:xfrm>
        </p:grpSpPr>
        <p:sp>
          <p:nvSpPr>
            <p:cNvPr id="33" name="Oval 15">
              <a:extLst>
                <a:ext uri="{FF2B5EF4-FFF2-40B4-BE49-F238E27FC236}">
                  <a16:creationId xmlns:a16="http://schemas.microsoft.com/office/drawing/2014/main" id="{68351920-98A0-8289-7EA3-5547E995F259}"/>
                </a:ext>
              </a:extLst>
            </p:cNvPr>
            <p:cNvSpPr/>
            <p:nvPr/>
          </p:nvSpPr>
          <p:spPr>
            <a:xfrm>
              <a:off x="551999" y="128960"/>
              <a:ext cx="253483" cy="20413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16">
              <a:extLst>
                <a:ext uri="{FF2B5EF4-FFF2-40B4-BE49-F238E27FC236}">
                  <a16:creationId xmlns:a16="http://schemas.microsoft.com/office/drawing/2014/main" id="{208D55DE-0FFD-B95B-17E5-C790F2ADE2BB}"/>
                </a:ext>
              </a:extLst>
            </p:cNvPr>
            <p:cNvSpPr/>
            <p:nvPr/>
          </p:nvSpPr>
          <p:spPr>
            <a:xfrm>
              <a:off x="623778" y="137569"/>
              <a:ext cx="109985" cy="109985"/>
            </a:xfrm>
            <a:prstGeom prst="ellipse">
              <a:avLst/>
            </a:prstGeom>
            <a:solidFill>
              <a:srgbClr val="4376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 name="Title 1">
            <a:extLst>
              <a:ext uri="{FF2B5EF4-FFF2-40B4-BE49-F238E27FC236}">
                <a16:creationId xmlns:a16="http://schemas.microsoft.com/office/drawing/2014/main" id="{372AF51F-3243-9502-B4A4-39C340E5BE24}"/>
              </a:ext>
            </a:extLst>
          </p:cNvPr>
          <p:cNvSpPr>
            <a:spLocks noGrp="1"/>
          </p:cNvSpPr>
          <p:nvPr>
            <p:ph type="title"/>
          </p:nvPr>
        </p:nvSpPr>
        <p:spPr>
          <a:xfrm>
            <a:off x="0" y="57070"/>
            <a:ext cx="12192000" cy="757130"/>
          </a:xfrm>
          <a:solidFill>
            <a:schemeClr val="accent2">
              <a:lumMod val="20000"/>
              <a:lumOff val="80000"/>
            </a:schemeClr>
          </a:solidFill>
          <a:ln w="25400">
            <a:solidFill>
              <a:schemeClr val="accent2">
                <a:lumMod val="40000"/>
                <a:lumOff val="60000"/>
              </a:schemeClr>
            </a:solidFill>
          </a:ln>
          <a:effectLst>
            <a:outerShdw blurRad="584200" dist="50800" dir="5400000" algn="ctr" rotWithShape="0">
              <a:srgbClr val="000000">
                <a:alpha val="49000"/>
              </a:srgbClr>
            </a:outerShdw>
          </a:effectLst>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fr-FR" sz="4800" b="1" dirty="0">
                <a:solidFill>
                  <a:srgbClr val="C00000"/>
                </a:solidFill>
                <a:latin typeface="+mn-lt"/>
                <a:ea typeface="+mj-ea"/>
                <a:cs typeface="+mj-cs"/>
              </a:rPr>
              <a:t>Historique</a:t>
            </a:r>
            <a:endParaRPr lang="en-US" sz="4800" b="1" dirty="0">
              <a:solidFill>
                <a:srgbClr val="C00000"/>
              </a:solidFill>
              <a:latin typeface="+mn-lt"/>
            </a:endParaRPr>
          </a:p>
        </p:txBody>
      </p:sp>
      <p:pic>
        <p:nvPicPr>
          <p:cNvPr id="4" name="Image 3">
            <a:extLst>
              <a:ext uri="{FF2B5EF4-FFF2-40B4-BE49-F238E27FC236}">
                <a16:creationId xmlns:a16="http://schemas.microsoft.com/office/drawing/2014/main" id="{30568AB2-4B9B-0948-AD8E-FD1BCAB23F11}"/>
              </a:ext>
            </a:extLst>
          </p:cNvPr>
          <p:cNvPicPr>
            <a:picLocks noChangeAspect="1"/>
          </p:cNvPicPr>
          <p:nvPr/>
        </p:nvPicPr>
        <p:blipFill>
          <a:blip r:embed="rId2"/>
          <a:stretch>
            <a:fillRect/>
          </a:stretch>
        </p:blipFill>
        <p:spPr>
          <a:xfrm>
            <a:off x="3685872" y="2201066"/>
            <a:ext cx="5372100" cy="2184400"/>
          </a:xfrm>
          <a:prstGeom prst="rect">
            <a:avLst/>
          </a:prstGeom>
          <a:effectLst>
            <a:outerShdw blurRad="749300" sx="137000" sy="137000" algn="ctr" rotWithShape="0">
              <a:srgbClr val="000000">
                <a:alpha val="34000"/>
              </a:srgbClr>
            </a:outerShdw>
          </a:effectLst>
        </p:spPr>
      </p:pic>
    </p:spTree>
    <p:extLst>
      <p:ext uri="{BB962C8B-B14F-4D97-AF65-F5344CB8AC3E}">
        <p14:creationId xmlns:p14="http://schemas.microsoft.com/office/powerpoint/2010/main" val="3191971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29C9FBF-4144-4147-83AF-3384CA36201E}"/>
              </a:ext>
            </a:extLst>
          </p:cNvPr>
          <p:cNvSpPr>
            <a:spLocks noGrp="1"/>
          </p:cNvSpPr>
          <p:nvPr>
            <p:ph type="sldNum" sz="quarter" idx="12"/>
          </p:nvPr>
        </p:nvSpPr>
        <p:spPr/>
        <p:txBody>
          <a:bodyPr/>
          <a:lstStyle/>
          <a:p>
            <a:fld id="{CD484CE6-B311-4D59-BAC6-411D83533C40}" type="slidenum">
              <a:rPr lang="en-US" smtClean="0"/>
              <a:t>4</a:t>
            </a:fld>
            <a:endParaRPr lang="en-US" dirty="0"/>
          </a:p>
        </p:txBody>
      </p:sp>
      <p:sp>
        <p:nvSpPr>
          <p:cNvPr id="20" name="Rectangle 19">
            <a:extLst>
              <a:ext uri="{FF2B5EF4-FFF2-40B4-BE49-F238E27FC236}">
                <a16:creationId xmlns:a16="http://schemas.microsoft.com/office/drawing/2014/main" id="{2356BA35-25F6-4213-8ABE-E34BAB420E5F}"/>
              </a:ext>
            </a:extLst>
          </p:cNvPr>
          <p:cNvSpPr/>
          <p:nvPr/>
        </p:nvSpPr>
        <p:spPr>
          <a:xfrm>
            <a:off x="3445906" y="1799642"/>
            <a:ext cx="1347767" cy="4938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17">
            <a:extLst>
              <a:ext uri="{FF2B5EF4-FFF2-40B4-BE49-F238E27FC236}">
                <a16:creationId xmlns:a16="http://schemas.microsoft.com/office/drawing/2014/main" id="{B68ED95C-4CD3-B13B-2031-037EA3EC43FD}"/>
              </a:ext>
            </a:extLst>
          </p:cNvPr>
          <p:cNvGrpSpPr/>
          <p:nvPr/>
        </p:nvGrpSpPr>
        <p:grpSpPr>
          <a:xfrm>
            <a:off x="500787" y="136521"/>
            <a:ext cx="253483" cy="204138"/>
            <a:chOff x="551999" y="128960"/>
            <a:chExt cx="253483" cy="204138"/>
          </a:xfrm>
        </p:grpSpPr>
        <p:sp>
          <p:nvSpPr>
            <p:cNvPr id="33" name="Oval 15">
              <a:extLst>
                <a:ext uri="{FF2B5EF4-FFF2-40B4-BE49-F238E27FC236}">
                  <a16:creationId xmlns:a16="http://schemas.microsoft.com/office/drawing/2014/main" id="{68351920-98A0-8289-7EA3-5547E995F259}"/>
                </a:ext>
              </a:extLst>
            </p:cNvPr>
            <p:cNvSpPr/>
            <p:nvPr/>
          </p:nvSpPr>
          <p:spPr>
            <a:xfrm>
              <a:off x="551999" y="128960"/>
              <a:ext cx="253483" cy="20413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16">
              <a:extLst>
                <a:ext uri="{FF2B5EF4-FFF2-40B4-BE49-F238E27FC236}">
                  <a16:creationId xmlns:a16="http://schemas.microsoft.com/office/drawing/2014/main" id="{208D55DE-0FFD-B95B-17E5-C790F2ADE2BB}"/>
                </a:ext>
              </a:extLst>
            </p:cNvPr>
            <p:cNvSpPr/>
            <p:nvPr/>
          </p:nvSpPr>
          <p:spPr>
            <a:xfrm>
              <a:off x="623778" y="137569"/>
              <a:ext cx="109985" cy="109985"/>
            </a:xfrm>
            <a:prstGeom prst="ellipse">
              <a:avLst/>
            </a:prstGeom>
            <a:solidFill>
              <a:srgbClr val="4376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 name="Title 1">
            <a:extLst>
              <a:ext uri="{FF2B5EF4-FFF2-40B4-BE49-F238E27FC236}">
                <a16:creationId xmlns:a16="http://schemas.microsoft.com/office/drawing/2014/main" id="{372AF51F-3243-9502-B4A4-39C340E5BE24}"/>
              </a:ext>
            </a:extLst>
          </p:cNvPr>
          <p:cNvSpPr>
            <a:spLocks noGrp="1"/>
          </p:cNvSpPr>
          <p:nvPr>
            <p:ph type="title"/>
          </p:nvPr>
        </p:nvSpPr>
        <p:spPr>
          <a:xfrm>
            <a:off x="0" y="0"/>
            <a:ext cx="12192000" cy="757130"/>
          </a:xfrm>
          <a:solidFill>
            <a:schemeClr val="accent2">
              <a:lumMod val="20000"/>
              <a:lumOff val="80000"/>
            </a:schemeClr>
          </a:solidFill>
          <a:ln w="25400">
            <a:solidFill>
              <a:schemeClr val="accent2">
                <a:lumMod val="40000"/>
                <a:lumOff val="60000"/>
              </a:schemeClr>
            </a:solidFill>
          </a:ln>
          <a:effectLst>
            <a:outerShdw blurRad="457200" dist="50800" dir="5400000" algn="ctr" rotWithShape="0">
              <a:srgbClr val="000000">
                <a:alpha val="53000"/>
              </a:srgbClr>
            </a:outerShdw>
          </a:effectLst>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fr-FR" sz="4800" b="1" dirty="0">
                <a:solidFill>
                  <a:srgbClr val="C00000"/>
                </a:solidFill>
                <a:ea typeface="+mj-ea"/>
                <a:cs typeface="+mj-cs"/>
              </a:rPr>
              <a:t>Historique</a:t>
            </a:r>
            <a:endParaRPr lang="en-US" sz="4800" b="1" dirty="0">
              <a:solidFill>
                <a:srgbClr val="C00000"/>
              </a:solidFill>
              <a:latin typeface="+mn-lt"/>
            </a:endParaRPr>
          </a:p>
        </p:txBody>
      </p:sp>
      <p:pic>
        <p:nvPicPr>
          <p:cNvPr id="8" name="Image 7">
            <a:extLst>
              <a:ext uri="{FF2B5EF4-FFF2-40B4-BE49-F238E27FC236}">
                <a16:creationId xmlns:a16="http://schemas.microsoft.com/office/drawing/2014/main" id="{7E341F17-FE97-9F4F-BCA2-E0A9C8856B93}"/>
              </a:ext>
            </a:extLst>
          </p:cNvPr>
          <p:cNvPicPr>
            <a:picLocks noChangeAspect="1"/>
          </p:cNvPicPr>
          <p:nvPr/>
        </p:nvPicPr>
        <p:blipFill>
          <a:blip r:embed="rId2">
            <a:alphaModFix/>
            <a:extLst>
              <a:ext uri="{BEBA8EAE-BF5A-486C-A8C5-ECC9F3942E4B}">
                <a14:imgProps xmlns:a14="http://schemas.microsoft.com/office/drawing/2010/main">
                  <a14:imgLayer r:embed="rId3">
                    <a14:imgEffect>
                      <a14:saturation sat="166000"/>
                    </a14:imgEffect>
                  </a14:imgLayer>
                </a14:imgProps>
              </a:ext>
            </a:extLst>
          </a:blip>
          <a:stretch>
            <a:fillRect/>
          </a:stretch>
        </p:blipFill>
        <p:spPr>
          <a:xfrm>
            <a:off x="2209800" y="1153837"/>
            <a:ext cx="7112000" cy="1663700"/>
          </a:xfrm>
          <a:prstGeom prst="rect">
            <a:avLst/>
          </a:prstGeom>
          <a:ln>
            <a:solidFill>
              <a:srgbClr val="FFC000"/>
            </a:solidFill>
          </a:ln>
          <a:effectLst>
            <a:outerShdw blurRad="469900" dist="50800" dir="5400000" algn="ctr" rotWithShape="0">
              <a:srgbClr val="000000">
                <a:alpha val="60000"/>
              </a:srgbClr>
            </a:outerShdw>
          </a:effectLst>
        </p:spPr>
      </p:pic>
      <p:pic>
        <p:nvPicPr>
          <p:cNvPr id="12" name="Image 11">
            <a:extLst>
              <a:ext uri="{FF2B5EF4-FFF2-40B4-BE49-F238E27FC236}">
                <a16:creationId xmlns:a16="http://schemas.microsoft.com/office/drawing/2014/main" id="{E01CF577-ED88-544B-BD30-114C3C2140E1}"/>
              </a:ext>
            </a:extLst>
          </p:cNvPr>
          <p:cNvPicPr>
            <a:picLocks noChangeAspect="1"/>
          </p:cNvPicPr>
          <p:nvPr/>
        </p:nvPicPr>
        <p:blipFill>
          <a:blip r:embed="rId4"/>
          <a:stretch>
            <a:fillRect/>
          </a:stretch>
        </p:blipFill>
        <p:spPr>
          <a:xfrm>
            <a:off x="2247900" y="3386173"/>
            <a:ext cx="7035800" cy="965200"/>
          </a:xfrm>
          <a:prstGeom prst="rect">
            <a:avLst/>
          </a:prstGeom>
          <a:ln>
            <a:solidFill>
              <a:srgbClr val="C00000"/>
            </a:solidFill>
          </a:ln>
          <a:effectLst>
            <a:outerShdw blurRad="50800" dist="50800" dir="5400000" algn="ctr" rotWithShape="0">
              <a:srgbClr val="000000">
                <a:alpha val="44000"/>
              </a:srgbClr>
            </a:outerShdw>
          </a:effectLst>
        </p:spPr>
      </p:pic>
      <p:pic>
        <p:nvPicPr>
          <p:cNvPr id="21" name="Image 20">
            <a:extLst>
              <a:ext uri="{FF2B5EF4-FFF2-40B4-BE49-F238E27FC236}">
                <a16:creationId xmlns:a16="http://schemas.microsoft.com/office/drawing/2014/main" id="{9F4F30CE-865D-5040-849E-FDC3503B0CCA}"/>
              </a:ext>
            </a:extLst>
          </p:cNvPr>
          <p:cNvPicPr>
            <a:picLocks noChangeAspect="1"/>
          </p:cNvPicPr>
          <p:nvPr/>
        </p:nvPicPr>
        <p:blipFill>
          <a:blip r:embed="rId5"/>
          <a:stretch>
            <a:fillRect/>
          </a:stretch>
        </p:blipFill>
        <p:spPr>
          <a:xfrm>
            <a:off x="2404534" y="5015465"/>
            <a:ext cx="7035800" cy="977900"/>
          </a:xfrm>
          <a:prstGeom prst="rect">
            <a:avLst/>
          </a:prstGeom>
          <a:ln>
            <a:solidFill>
              <a:srgbClr val="FFC000"/>
            </a:solidFill>
          </a:ln>
          <a:effectLst>
            <a:outerShdw blurRad="469900" dist="50800" dir="5400000" algn="ctr" rotWithShape="0">
              <a:srgbClr val="000000">
                <a:alpha val="65000"/>
              </a:srgbClr>
            </a:outerShdw>
          </a:effectLst>
        </p:spPr>
      </p:pic>
    </p:spTree>
    <p:extLst>
      <p:ext uri="{BB962C8B-B14F-4D97-AF65-F5344CB8AC3E}">
        <p14:creationId xmlns:p14="http://schemas.microsoft.com/office/powerpoint/2010/main" val="307667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29C9FBF-4144-4147-83AF-3384CA36201E}"/>
              </a:ext>
            </a:extLst>
          </p:cNvPr>
          <p:cNvSpPr>
            <a:spLocks noGrp="1"/>
          </p:cNvSpPr>
          <p:nvPr>
            <p:ph type="sldNum" sz="quarter" idx="12"/>
          </p:nvPr>
        </p:nvSpPr>
        <p:spPr/>
        <p:txBody>
          <a:bodyPr/>
          <a:lstStyle/>
          <a:p>
            <a:fld id="{CD484CE6-B311-4D59-BAC6-411D83533C40}" type="slidenum">
              <a:rPr lang="en-US" smtClean="0"/>
              <a:t>5</a:t>
            </a:fld>
            <a:endParaRPr lang="en-US" dirty="0"/>
          </a:p>
        </p:txBody>
      </p:sp>
      <p:sp>
        <p:nvSpPr>
          <p:cNvPr id="20" name="Rectangle 19">
            <a:extLst>
              <a:ext uri="{FF2B5EF4-FFF2-40B4-BE49-F238E27FC236}">
                <a16:creationId xmlns:a16="http://schemas.microsoft.com/office/drawing/2014/main" id="{2356BA35-25F6-4213-8ABE-E34BAB420E5F}"/>
              </a:ext>
            </a:extLst>
          </p:cNvPr>
          <p:cNvSpPr/>
          <p:nvPr/>
        </p:nvSpPr>
        <p:spPr>
          <a:xfrm>
            <a:off x="3445906" y="1799642"/>
            <a:ext cx="1347767" cy="4938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17">
            <a:extLst>
              <a:ext uri="{FF2B5EF4-FFF2-40B4-BE49-F238E27FC236}">
                <a16:creationId xmlns:a16="http://schemas.microsoft.com/office/drawing/2014/main" id="{B68ED95C-4CD3-B13B-2031-037EA3EC43FD}"/>
              </a:ext>
            </a:extLst>
          </p:cNvPr>
          <p:cNvGrpSpPr/>
          <p:nvPr/>
        </p:nvGrpSpPr>
        <p:grpSpPr>
          <a:xfrm>
            <a:off x="500787" y="136521"/>
            <a:ext cx="253483" cy="204138"/>
            <a:chOff x="551999" y="128960"/>
            <a:chExt cx="253483" cy="204138"/>
          </a:xfrm>
        </p:grpSpPr>
        <p:sp>
          <p:nvSpPr>
            <p:cNvPr id="33" name="Oval 15">
              <a:extLst>
                <a:ext uri="{FF2B5EF4-FFF2-40B4-BE49-F238E27FC236}">
                  <a16:creationId xmlns:a16="http://schemas.microsoft.com/office/drawing/2014/main" id="{68351920-98A0-8289-7EA3-5547E995F259}"/>
                </a:ext>
              </a:extLst>
            </p:cNvPr>
            <p:cNvSpPr/>
            <p:nvPr/>
          </p:nvSpPr>
          <p:spPr>
            <a:xfrm>
              <a:off x="551999" y="128960"/>
              <a:ext cx="253483" cy="20413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16">
              <a:extLst>
                <a:ext uri="{FF2B5EF4-FFF2-40B4-BE49-F238E27FC236}">
                  <a16:creationId xmlns:a16="http://schemas.microsoft.com/office/drawing/2014/main" id="{208D55DE-0FFD-B95B-17E5-C790F2ADE2BB}"/>
                </a:ext>
              </a:extLst>
            </p:cNvPr>
            <p:cNvSpPr/>
            <p:nvPr/>
          </p:nvSpPr>
          <p:spPr>
            <a:xfrm>
              <a:off x="623778" y="137569"/>
              <a:ext cx="109985" cy="109985"/>
            </a:xfrm>
            <a:prstGeom prst="ellipse">
              <a:avLst/>
            </a:prstGeom>
            <a:solidFill>
              <a:srgbClr val="4376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 name="Title 1">
            <a:extLst>
              <a:ext uri="{FF2B5EF4-FFF2-40B4-BE49-F238E27FC236}">
                <a16:creationId xmlns:a16="http://schemas.microsoft.com/office/drawing/2014/main" id="{372AF51F-3243-9502-B4A4-39C340E5BE24}"/>
              </a:ext>
            </a:extLst>
          </p:cNvPr>
          <p:cNvSpPr>
            <a:spLocks noGrp="1"/>
          </p:cNvSpPr>
          <p:nvPr>
            <p:ph type="title"/>
          </p:nvPr>
        </p:nvSpPr>
        <p:spPr>
          <a:xfrm>
            <a:off x="0" y="0"/>
            <a:ext cx="12192000" cy="757130"/>
          </a:xfrm>
          <a:solidFill>
            <a:schemeClr val="accent2">
              <a:lumMod val="20000"/>
              <a:lumOff val="80000"/>
            </a:schemeClr>
          </a:solidFill>
          <a:ln w="25400">
            <a:solidFill>
              <a:schemeClr val="accent2">
                <a:lumMod val="40000"/>
                <a:lumOff val="60000"/>
              </a:schemeClr>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fr-FR" sz="4800" b="1" dirty="0">
                <a:solidFill>
                  <a:srgbClr val="C00000"/>
                </a:solidFill>
                <a:ea typeface="+mj-ea"/>
                <a:cs typeface="+mj-cs"/>
              </a:rPr>
              <a:t>Historique</a:t>
            </a:r>
            <a:endParaRPr lang="en-US" sz="4800" b="1" dirty="0">
              <a:solidFill>
                <a:srgbClr val="C00000"/>
              </a:solidFill>
              <a:latin typeface="+mn-lt"/>
            </a:endParaRPr>
          </a:p>
        </p:txBody>
      </p:sp>
      <p:pic>
        <p:nvPicPr>
          <p:cNvPr id="3" name="Image 2">
            <a:extLst>
              <a:ext uri="{FF2B5EF4-FFF2-40B4-BE49-F238E27FC236}">
                <a16:creationId xmlns:a16="http://schemas.microsoft.com/office/drawing/2014/main" id="{3D88031F-AE19-ED44-B4F2-31CC2413DFA3}"/>
              </a:ext>
            </a:extLst>
          </p:cNvPr>
          <p:cNvPicPr>
            <a:picLocks noChangeAspect="1"/>
          </p:cNvPicPr>
          <p:nvPr/>
        </p:nvPicPr>
        <p:blipFill>
          <a:blip r:embed="rId2"/>
          <a:stretch>
            <a:fillRect/>
          </a:stretch>
        </p:blipFill>
        <p:spPr>
          <a:xfrm>
            <a:off x="2654300" y="2377546"/>
            <a:ext cx="7353300" cy="965200"/>
          </a:xfrm>
          <a:prstGeom prst="rect">
            <a:avLst/>
          </a:prstGeom>
          <a:ln>
            <a:solidFill>
              <a:srgbClr val="C00000"/>
            </a:solidFill>
          </a:ln>
          <a:effectLst>
            <a:outerShdw blurRad="546100" dist="50800" dir="5400000" algn="ctr" rotWithShape="0">
              <a:srgbClr val="000000">
                <a:alpha val="61000"/>
              </a:srgbClr>
            </a:outerShdw>
          </a:effectLst>
        </p:spPr>
      </p:pic>
      <p:pic>
        <p:nvPicPr>
          <p:cNvPr id="7" name="Image 6">
            <a:extLst>
              <a:ext uri="{FF2B5EF4-FFF2-40B4-BE49-F238E27FC236}">
                <a16:creationId xmlns:a16="http://schemas.microsoft.com/office/drawing/2014/main" id="{FC6662D7-D802-9746-AD35-5AF3BC01B747}"/>
              </a:ext>
            </a:extLst>
          </p:cNvPr>
          <p:cNvPicPr>
            <a:picLocks noChangeAspect="1"/>
          </p:cNvPicPr>
          <p:nvPr/>
        </p:nvPicPr>
        <p:blipFill>
          <a:blip r:embed="rId3"/>
          <a:stretch>
            <a:fillRect/>
          </a:stretch>
        </p:blipFill>
        <p:spPr>
          <a:xfrm>
            <a:off x="2654300" y="989327"/>
            <a:ext cx="7353300" cy="1282700"/>
          </a:xfrm>
          <a:prstGeom prst="rect">
            <a:avLst/>
          </a:prstGeom>
          <a:ln>
            <a:solidFill>
              <a:srgbClr val="FFC000"/>
            </a:solidFill>
          </a:ln>
          <a:effectLst>
            <a:outerShdw blurRad="482600" dist="50800" dir="7740000" algn="ctr" rotWithShape="0">
              <a:srgbClr val="000000">
                <a:alpha val="62000"/>
              </a:srgbClr>
            </a:outerShdw>
          </a:effectLst>
        </p:spPr>
      </p:pic>
      <p:pic>
        <p:nvPicPr>
          <p:cNvPr id="9" name="Image 8">
            <a:extLst>
              <a:ext uri="{FF2B5EF4-FFF2-40B4-BE49-F238E27FC236}">
                <a16:creationId xmlns:a16="http://schemas.microsoft.com/office/drawing/2014/main" id="{6E7B3FA5-041E-0944-85B5-BD475B328B84}"/>
              </a:ext>
            </a:extLst>
          </p:cNvPr>
          <p:cNvPicPr>
            <a:picLocks noChangeAspect="1"/>
          </p:cNvPicPr>
          <p:nvPr/>
        </p:nvPicPr>
        <p:blipFill>
          <a:blip r:embed="rId4"/>
          <a:stretch>
            <a:fillRect/>
          </a:stretch>
        </p:blipFill>
        <p:spPr>
          <a:xfrm>
            <a:off x="2654300" y="3469698"/>
            <a:ext cx="7327900" cy="1155700"/>
          </a:xfrm>
          <a:prstGeom prst="rect">
            <a:avLst/>
          </a:prstGeom>
          <a:ln>
            <a:solidFill>
              <a:srgbClr val="92D050"/>
            </a:solidFill>
          </a:ln>
          <a:effectLst>
            <a:outerShdw blurRad="444500" dist="152400" dir="5400000" algn="ctr" rotWithShape="0">
              <a:srgbClr val="000000">
                <a:alpha val="63000"/>
              </a:srgbClr>
            </a:outerShdw>
          </a:effectLst>
        </p:spPr>
      </p:pic>
      <p:pic>
        <p:nvPicPr>
          <p:cNvPr id="11" name="Image 10">
            <a:extLst>
              <a:ext uri="{FF2B5EF4-FFF2-40B4-BE49-F238E27FC236}">
                <a16:creationId xmlns:a16="http://schemas.microsoft.com/office/drawing/2014/main" id="{5194960B-D71B-DB49-8CF3-7C68EF72AA47}"/>
              </a:ext>
            </a:extLst>
          </p:cNvPr>
          <p:cNvPicPr>
            <a:picLocks noChangeAspect="1"/>
          </p:cNvPicPr>
          <p:nvPr/>
        </p:nvPicPr>
        <p:blipFill>
          <a:blip r:embed="rId5">
            <a:extLst>
              <a:ext uri="{BEBA8EAE-BF5A-486C-A8C5-ECC9F3942E4B}">
                <a14:imgProps xmlns:a14="http://schemas.microsoft.com/office/drawing/2010/main">
                  <a14:imgLayer r:embed="rId6">
                    <a14:imgEffect>
                      <a14:saturation sat="180000"/>
                    </a14:imgEffect>
                  </a14:imgLayer>
                </a14:imgProps>
              </a:ext>
            </a:extLst>
          </a:blip>
          <a:stretch>
            <a:fillRect/>
          </a:stretch>
        </p:blipFill>
        <p:spPr>
          <a:xfrm>
            <a:off x="2654300" y="4804997"/>
            <a:ext cx="7353300" cy="1752600"/>
          </a:xfrm>
          <a:prstGeom prst="rect">
            <a:avLst/>
          </a:prstGeom>
          <a:ln>
            <a:solidFill>
              <a:srgbClr val="00B0F0"/>
            </a:solidFill>
          </a:ln>
          <a:effectLst>
            <a:outerShdw blurRad="558800" dist="50800" dir="5400000" algn="ctr" rotWithShape="0">
              <a:srgbClr val="000000">
                <a:alpha val="58000"/>
              </a:srgbClr>
            </a:outerShdw>
          </a:effectLst>
        </p:spPr>
      </p:pic>
    </p:spTree>
    <p:extLst>
      <p:ext uri="{BB962C8B-B14F-4D97-AF65-F5344CB8AC3E}">
        <p14:creationId xmlns:p14="http://schemas.microsoft.com/office/powerpoint/2010/main" val="97171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Image 59">
            <a:extLst>
              <a:ext uri="{FF2B5EF4-FFF2-40B4-BE49-F238E27FC236}">
                <a16:creationId xmlns:a16="http://schemas.microsoft.com/office/drawing/2014/main" id="{9ED1296F-B80B-01B9-4BCF-453893518851}"/>
              </a:ext>
            </a:extLst>
          </p:cNvPr>
          <p:cNvPicPr>
            <a:picLocks noChangeAspect="1"/>
          </p:cNvPicPr>
          <p:nvPr/>
        </p:nvPicPr>
        <p:blipFill>
          <a:blip r:embed="rId2"/>
          <a:stretch>
            <a:fillRect/>
          </a:stretch>
        </p:blipFill>
        <p:spPr>
          <a:xfrm>
            <a:off x="5904371" y="1442248"/>
            <a:ext cx="5381665" cy="4459094"/>
          </a:xfrm>
          <a:prstGeom prst="rect">
            <a:avLst/>
          </a:prstGeom>
        </p:spPr>
      </p:pic>
      <p:sp>
        <p:nvSpPr>
          <p:cNvPr id="47" name="Rectangle 46">
            <a:extLst>
              <a:ext uri="{FF2B5EF4-FFF2-40B4-BE49-F238E27FC236}">
                <a16:creationId xmlns:a16="http://schemas.microsoft.com/office/drawing/2014/main" id="{991439BD-F12D-0DE0-4DAC-392C446FC1B5}"/>
              </a:ext>
            </a:extLst>
          </p:cNvPr>
          <p:cNvSpPr/>
          <p:nvPr/>
        </p:nvSpPr>
        <p:spPr>
          <a:xfrm>
            <a:off x="806904" y="4837672"/>
            <a:ext cx="3611922" cy="918123"/>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r>
              <a:rPr lang="fr-CH" b="1" dirty="0">
                <a:solidFill>
                  <a:schemeClr val="tx1"/>
                </a:solidFill>
              </a:rPr>
              <a:t>Le ver pond des œufs qui se déposent dans les organes et certains œufs sont excrétés.</a:t>
            </a:r>
            <a:endParaRPr lang="en-US" b="1" dirty="0">
              <a:solidFill>
                <a:schemeClr val="tx1"/>
              </a:solidFill>
            </a:endParaRPr>
          </a:p>
        </p:txBody>
      </p:sp>
      <p:sp>
        <p:nvSpPr>
          <p:cNvPr id="46" name="Rectangle 45">
            <a:extLst>
              <a:ext uri="{FF2B5EF4-FFF2-40B4-BE49-F238E27FC236}">
                <a16:creationId xmlns:a16="http://schemas.microsoft.com/office/drawing/2014/main" id="{91122462-9BA4-84AA-608F-EFDFE5AF69C1}"/>
              </a:ext>
            </a:extLst>
          </p:cNvPr>
          <p:cNvSpPr/>
          <p:nvPr/>
        </p:nvSpPr>
        <p:spPr>
          <a:xfrm>
            <a:off x="788413" y="3444441"/>
            <a:ext cx="3611922" cy="918123"/>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r>
              <a:rPr lang="fr-CH" dirty="0">
                <a:solidFill>
                  <a:schemeClr val="tx1"/>
                </a:solidFill>
              </a:rPr>
              <a:t>Elle se transmet par contact cutané avec de l'eau douce infestée. </a:t>
            </a:r>
            <a:endParaRPr lang="en-US" dirty="0">
              <a:solidFill>
                <a:schemeClr val="tx1"/>
              </a:solidFill>
            </a:endParaRPr>
          </a:p>
        </p:txBody>
      </p:sp>
      <p:sp>
        <p:nvSpPr>
          <p:cNvPr id="48" name="Rectangle 47">
            <a:extLst>
              <a:ext uri="{FF2B5EF4-FFF2-40B4-BE49-F238E27FC236}">
                <a16:creationId xmlns:a16="http://schemas.microsoft.com/office/drawing/2014/main" id="{1D9EC02C-B80F-B0BB-53D0-A102BCF016D3}"/>
              </a:ext>
            </a:extLst>
          </p:cNvPr>
          <p:cNvSpPr/>
          <p:nvPr/>
        </p:nvSpPr>
        <p:spPr>
          <a:xfrm>
            <a:off x="788413" y="2051210"/>
            <a:ext cx="3611922" cy="918123"/>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r>
              <a:rPr lang="fr-CH" dirty="0">
                <a:solidFill>
                  <a:schemeClr val="tx1"/>
                </a:solidFill>
              </a:rPr>
              <a:t>La schistosomiase humaine est très répandue en Afrique dans les zones rurales et urbaines.</a:t>
            </a:r>
            <a:endParaRPr lang="en-US" dirty="0">
              <a:solidFill>
                <a:schemeClr val="tx1"/>
              </a:solidFill>
            </a:endParaRPr>
          </a:p>
        </p:txBody>
      </p:sp>
      <p:sp>
        <p:nvSpPr>
          <p:cNvPr id="5" name="Slide Number Placeholder 4">
            <a:extLst>
              <a:ext uri="{FF2B5EF4-FFF2-40B4-BE49-F238E27FC236}">
                <a16:creationId xmlns:a16="http://schemas.microsoft.com/office/drawing/2014/main" id="{B29C9FBF-4144-4147-83AF-3384CA36201E}"/>
              </a:ext>
            </a:extLst>
          </p:cNvPr>
          <p:cNvSpPr>
            <a:spLocks noGrp="1"/>
          </p:cNvSpPr>
          <p:nvPr>
            <p:ph type="sldNum" sz="quarter" idx="12"/>
          </p:nvPr>
        </p:nvSpPr>
        <p:spPr/>
        <p:txBody>
          <a:bodyPr/>
          <a:lstStyle/>
          <a:p>
            <a:fld id="{CD484CE6-B311-4D59-BAC6-411D83533C40}" type="slidenum">
              <a:rPr lang="en-US" smtClean="0"/>
              <a:t>6</a:t>
            </a:fld>
            <a:endParaRPr lang="en-US" dirty="0"/>
          </a:p>
        </p:txBody>
      </p:sp>
      <p:sp>
        <p:nvSpPr>
          <p:cNvPr id="26" name="Oval 25">
            <a:extLst>
              <a:ext uri="{FF2B5EF4-FFF2-40B4-BE49-F238E27FC236}">
                <a16:creationId xmlns:a16="http://schemas.microsoft.com/office/drawing/2014/main" id="{A8F41987-7E25-4D9F-8E30-661CC2A809A2}"/>
              </a:ext>
            </a:extLst>
          </p:cNvPr>
          <p:cNvSpPr/>
          <p:nvPr/>
        </p:nvSpPr>
        <p:spPr>
          <a:xfrm>
            <a:off x="7745450" y="4384850"/>
            <a:ext cx="1209249" cy="1571782"/>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29" name="Arrow: Left 28">
            <a:extLst>
              <a:ext uri="{FF2B5EF4-FFF2-40B4-BE49-F238E27FC236}">
                <a16:creationId xmlns:a16="http://schemas.microsoft.com/office/drawing/2014/main" id="{E0EFF093-D219-4267-8085-0BF495CDB10C}"/>
              </a:ext>
            </a:extLst>
          </p:cNvPr>
          <p:cNvSpPr/>
          <p:nvPr/>
        </p:nvSpPr>
        <p:spPr>
          <a:xfrm rot="3026320">
            <a:off x="9033975" y="4189938"/>
            <a:ext cx="391028" cy="389823"/>
          </a:xfrm>
          <a:prstGeom prst="leftArrow">
            <a:avLst>
              <a:gd name="adj1" fmla="val 50000"/>
              <a:gd name="adj2" fmla="val 38092"/>
            </a:avLst>
          </a:prstGeom>
          <a:solidFill>
            <a:srgbClr val="FF0000">
              <a:alpha val="50000"/>
            </a:srgb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36" name="Picture 35" descr="Icon&#10;&#10;Description automatically generated">
            <a:extLst>
              <a:ext uri="{FF2B5EF4-FFF2-40B4-BE49-F238E27FC236}">
                <a16:creationId xmlns:a16="http://schemas.microsoft.com/office/drawing/2014/main" id="{5AFE8223-63EC-412F-B929-297278E50B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4840" y="5488881"/>
            <a:ext cx="918123" cy="918123"/>
          </a:xfrm>
          <a:prstGeom prst="rect">
            <a:avLst/>
          </a:prstGeom>
        </p:spPr>
      </p:pic>
      <p:pic>
        <p:nvPicPr>
          <p:cNvPr id="38" name="Picture 37" descr="Chat or text message, icon&#10;&#10;Description automatically generated">
            <a:extLst>
              <a:ext uri="{FF2B5EF4-FFF2-40B4-BE49-F238E27FC236}">
                <a16:creationId xmlns:a16="http://schemas.microsoft.com/office/drawing/2014/main" id="{1887F6FA-7431-4731-81E3-B1CF139A57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5075" y="3544538"/>
            <a:ext cx="1255059" cy="1255059"/>
          </a:xfrm>
          <a:prstGeom prst="rect">
            <a:avLst/>
          </a:prstGeom>
        </p:spPr>
      </p:pic>
      <p:pic>
        <p:nvPicPr>
          <p:cNvPr id="43" name="Picture 42" descr="Icon&#10;&#10;Description automatically generated">
            <a:extLst>
              <a:ext uri="{FF2B5EF4-FFF2-40B4-BE49-F238E27FC236}">
                <a16:creationId xmlns:a16="http://schemas.microsoft.com/office/drawing/2014/main" id="{CF3A5CED-9D6F-46D8-85C3-052432F17E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7235" y="2585735"/>
            <a:ext cx="805272" cy="805272"/>
          </a:xfrm>
          <a:prstGeom prst="rect">
            <a:avLst/>
          </a:prstGeom>
        </p:spPr>
      </p:pic>
      <p:grpSp>
        <p:nvGrpSpPr>
          <p:cNvPr id="28" name="Group 17">
            <a:extLst>
              <a:ext uri="{FF2B5EF4-FFF2-40B4-BE49-F238E27FC236}">
                <a16:creationId xmlns:a16="http://schemas.microsoft.com/office/drawing/2014/main" id="{8969B372-67F2-CD28-9DB0-149DB59450ED}"/>
              </a:ext>
            </a:extLst>
          </p:cNvPr>
          <p:cNvGrpSpPr/>
          <p:nvPr/>
        </p:nvGrpSpPr>
        <p:grpSpPr>
          <a:xfrm>
            <a:off x="500787" y="149499"/>
            <a:ext cx="253483" cy="204138"/>
            <a:chOff x="551999" y="128960"/>
            <a:chExt cx="253483" cy="204138"/>
          </a:xfrm>
        </p:grpSpPr>
        <p:sp>
          <p:nvSpPr>
            <p:cNvPr id="31" name="Oval 15">
              <a:extLst>
                <a:ext uri="{FF2B5EF4-FFF2-40B4-BE49-F238E27FC236}">
                  <a16:creationId xmlns:a16="http://schemas.microsoft.com/office/drawing/2014/main" id="{AA7BE600-FB2D-7074-B1F7-6F842CF138AE}"/>
                </a:ext>
              </a:extLst>
            </p:cNvPr>
            <p:cNvSpPr/>
            <p:nvPr/>
          </p:nvSpPr>
          <p:spPr>
            <a:xfrm>
              <a:off x="551999" y="128960"/>
              <a:ext cx="253483" cy="20413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16">
              <a:extLst>
                <a:ext uri="{FF2B5EF4-FFF2-40B4-BE49-F238E27FC236}">
                  <a16:creationId xmlns:a16="http://schemas.microsoft.com/office/drawing/2014/main" id="{19ADF111-DFEF-45AB-054E-8E2FC1529B4A}"/>
                </a:ext>
              </a:extLst>
            </p:cNvPr>
            <p:cNvSpPr/>
            <p:nvPr/>
          </p:nvSpPr>
          <p:spPr>
            <a:xfrm>
              <a:off x="623778" y="137569"/>
              <a:ext cx="109985" cy="109985"/>
            </a:xfrm>
            <a:prstGeom prst="ellipse">
              <a:avLst/>
            </a:prstGeom>
            <a:solidFill>
              <a:srgbClr val="4376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 name="Title 1">
            <a:extLst>
              <a:ext uri="{FF2B5EF4-FFF2-40B4-BE49-F238E27FC236}">
                <a16:creationId xmlns:a16="http://schemas.microsoft.com/office/drawing/2014/main" id="{31E093B6-C4DC-2BBE-FE2C-4F58E36DF19A}"/>
              </a:ext>
            </a:extLst>
          </p:cNvPr>
          <p:cNvSpPr>
            <a:spLocks noGrp="1"/>
          </p:cNvSpPr>
          <p:nvPr>
            <p:ph type="title"/>
          </p:nvPr>
        </p:nvSpPr>
        <p:spPr>
          <a:xfrm>
            <a:off x="76200" y="24808"/>
            <a:ext cx="12039600" cy="757130"/>
          </a:xfrm>
          <a:solidFill>
            <a:schemeClr val="accent2">
              <a:lumMod val="20000"/>
              <a:lumOff val="80000"/>
            </a:schemeClr>
          </a:solidFill>
          <a:ln w="25400">
            <a:solidFill>
              <a:schemeClr val="accent2">
                <a:lumMod val="40000"/>
                <a:lumOff val="60000"/>
              </a:schemeClr>
            </a:solidFill>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bodyPr>
          <a:lstStyle/>
          <a:p>
            <a:pPr algn="ctr"/>
            <a:r>
              <a:rPr lang="fr-FR" sz="4800" b="1" dirty="0">
                <a:solidFill>
                  <a:srgbClr val="C00000"/>
                </a:solidFill>
                <a:ea typeface="+mj-ea"/>
                <a:cs typeface="+mj-cs"/>
              </a:rPr>
              <a:t>Cycle de transmission</a:t>
            </a:r>
            <a:endParaRPr lang="en-US" sz="4800" b="1" dirty="0">
              <a:solidFill>
                <a:srgbClr val="C00000"/>
              </a:solidFill>
              <a:ea typeface="+mj-ea"/>
              <a:cs typeface="+mj-cs"/>
            </a:endParaRPr>
          </a:p>
        </p:txBody>
      </p:sp>
      <p:sp>
        <p:nvSpPr>
          <p:cNvPr id="42" name="Rectangle 41">
            <a:extLst>
              <a:ext uri="{FF2B5EF4-FFF2-40B4-BE49-F238E27FC236}">
                <a16:creationId xmlns:a16="http://schemas.microsoft.com/office/drawing/2014/main" id="{02F7A32A-D855-D108-47E9-BE05FF21B213}"/>
              </a:ext>
            </a:extLst>
          </p:cNvPr>
          <p:cNvSpPr/>
          <p:nvPr/>
        </p:nvSpPr>
        <p:spPr>
          <a:xfrm>
            <a:off x="6096000" y="6085831"/>
            <a:ext cx="5891015" cy="584775"/>
          </a:xfrm>
          <a:prstGeom prst="rect">
            <a:avLst/>
          </a:prstGeom>
        </p:spPr>
        <p:txBody>
          <a:bodyPr wrap="square">
            <a:spAutoFit/>
          </a:bodyPr>
          <a:lstStyle/>
          <a:p>
            <a:r>
              <a:rPr lang="en-US" sz="900" b="1" dirty="0">
                <a:latin typeface="Arial" panose="020B0604020202020204" pitchFamily="34" charset="0"/>
              </a:rPr>
              <a:t>Transmission de </a:t>
            </a:r>
            <a:r>
              <a:rPr lang="en-US" sz="900" b="1" dirty="0" err="1">
                <a:latin typeface="Arial" panose="020B0604020202020204" pitchFamily="34" charset="0"/>
              </a:rPr>
              <a:t>l’infection</a:t>
            </a:r>
            <a:r>
              <a:rPr lang="en-US" sz="900" b="1" dirty="0">
                <a:latin typeface="Arial" panose="020B0604020202020204" pitchFamily="34" charset="0"/>
              </a:rPr>
              <a:t> </a:t>
            </a:r>
            <a:r>
              <a:rPr lang="en-US" sz="900" b="1" i="1" dirty="0">
                <a:latin typeface="Arial" panose="020B0604020202020204" pitchFamily="34" charset="0"/>
              </a:rPr>
              <a:t>S. haematobium </a:t>
            </a:r>
            <a:r>
              <a:rPr lang="en-US" sz="900" b="1" dirty="0">
                <a:latin typeface="Arial" panose="020B0604020202020204" pitchFamily="34" charset="0"/>
              </a:rPr>
              <a:t>et phase de diagnostic</a:t>
            </a:r>
            <a:endParaRPr lang="en-US" sz="900" dirty="0">
              <a:latin typeface="Arial" panose="020B0604020202020204" pitchFamily="34" charset="0"/>
            </a:endParaRPr>
          </a:p>
          <a:p>
            <a:endParaRPr lang="en-US" sz="700" dirty="0">
              <a:latin typeface="Arial" panose="020B0604020202020204" pitchFamily="34" charset="0"/>
            </a:endParaRPr>
          </a:p>
          <a:p>
            <a:r>
              <a:rPr lang="en-US" sz="700" dirty="0">
                <a:latin typeface="Arial" panose="020B0604020202020204" pitchFamily="34" charset="0"/>
              </a:rPr>
              <a:t>Source: </a:t>
            </a:r>
            <a:r>
              <a:rPr lang="en-GB" sz="800" b="1" dirty="0">
                <a:latin typeface="Arial" panose="020B0604020202020204" pitchFamily="34" charset="0"/>
              </a:rPr>
              <a:t>S</a:t>
            </a:r>
            <a:r>
              <a:rPr lang="en-GB" sz="800" b="1" dirty="0"/>
              <a:t>chistosomiasis CDC. </a:t>
            </a:r>
            <a:r>
              <a:rPr lang="en-US" sz="800" dirty="0" err="1">
                <a:hlinkClick r:id="rId6"/>
              </a:rPr>
              <a:t>DPDx</a:t>
            </a:r>
            <a:r>
              <a:rPr lang="en-US" sz="800" dirty="0">
                <a:hlinkClick r:id="rId6"/>
              </a:rPr>
              <a:t> - Laboratory Identification of Parasites of Public Health Concern</a:t>
            </a:r>
            <a:r>
              <a:rPr lang="en-GB" sz="800" b="1" dirty="0"/>
              <a:t> Disponible à: </a:t>
            </a:r>
            <a:r>
              <a:rPr lang="en-US" sz="700" dirty="0">
                <a:latin typeface="Arial" panose="020B0604020202020204" pitchFamily="34" charset="0"/>
                <a:hlinkClick r:id="rId7"/>
              </a:rPr>
              <a:t>https://www.cdc.gov/dpdx/schistosomiasis/index.html</a:t>
            </a:r>
            <a:r>
              <a:rPr lang="en-US" sz="700" dirty="0">
                <a:latin typeface="Arial" panose="020B0604020202020204" pitchFamily="34" charset="0"/>
              </a:rPr>
              <a:t> Les mises </a:t>
            </a:r>
            <a:r>
              <a:rPr lang="en-US" sz="700" dirty="0" err="1">
                <a:latin typeface="Arial" panose="020B0604020202020204" pitchFamily="34" charset="0"/>
              </a:rPr>
              <a:t>en</a:t>
            </a:r>
            <a:r>
              <a:rPr lang="en-US" sz="700" dirty="0">
                <a:latin typeface="Arial" panose="020B0604020202020204" pitchFamily="34" charset="0"/>
              </a:rPr>
              <a:t> </a:t>
            </a:r>
            <a:r>
              <a:rPr lang="en-US" sz="700" dirty="0" err="1">
                <a:latin typeface="Arial" panose="020B0604020202020204" pitchFamily="34" charset="0"/>
              </a:rPr>
              <a:t>évidence</a:t>
            </a:r>
            <a:r>
              <a:rPr lang="en-US" sz="700" dirty="0">
                <a:latin typeface="Arial" panose="020B0604020202020204" pitchFamily="34" charset="0"/>
              </a:rPr>
              <a:t> ne font pas </a:t>
            </a:r>
            <a:r>
              <a:rPr lang="en-US" sz="700" dirty="0" err="1">
                <a:latin typeface="Arial" panose="020B0604020202020204" pitchFamily="34" charset="0"/>
              </a:rPr>
              <a:t>partie</a:t>
            </a:r>
            <a:r>
              <a:rPr lang="en-US" sz="700" dirty="0">
                <a:latin typeface="Arial" panose="020B0604020202020204" pitchFamily="34" charset="0"/>
              </a:rPr>
              <a:t> de la source. </a:t>
            </a:r>
            <a:endParaRPr lang="en-US" sz="700" dirty="0"/>
          </a:p>
        </p:txBody>
      </p:sp>
      <p:sp>
        <p:nvSpPr>
          <p:cNvPr id="44" name="Rectangle 43">
            <a:extLst>
              <a:ext uri="{FF2B5EF4-FFF2-40B4-BE49-F238E27FC236}">
                <a16:creationId xmlns:a16="http://schemas.microsoft.com/office/drawing/2014/main" id="{3AE5D338-CBE7-3BA7-BD0A-777CA74CB01B}"/>
              </a:ext>
            </a:extLst>
          </p:cNvPr>
          <p:cNvSpPr/>
          <p:nvPr/>
        </p:nvSpPr>
        <p:spPr>
          <a:xfrm>
            <a:off x="9187870" y="5841551"/>
            <a:ext cx="1972672" cy="244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t>et col de l'utérus</a:t>
            </a:r>
            <a:endParaRPr lang="en-US" dirty="0"/>
          </a:p>
        </p:txBody>
      </p:sp>
      <p:sp>
        <p:nvSpPr>
          <p:cNvPr id="45" name="Rectangle 44">
            <a:extLst>
              <a:ext uri="{FF2B5EF4-FFF2-40B4-BE49-F238E27FC236}">
                <a16:creationId xmlns:a16="http://schemas.microsoft.com/office/drawing/2014/main" id="{A0983719-EED7-4C0E-B506-E601B24D7C9C}"/>
              </a:ext>
            </a:extLst>
          </p:cNvPr>
          <p:cNvSpPr/>
          <p:nvPr/>
        </p:nvSpPr>
        <p:spPr>
          <a:xfrm>
            <a:off x="806904" y="1478175"/>
            <a:ext cx="2944460" cy="461665"/>
          </a:xfrm>
          <a:prstGeom prst="rect">
            <a:avLst/>
          </a:prstGeom>
        </p:spPr>
        <p:txBody>
          <a:bodyPr wrap="none">
            <a:spAutoFit/>
          </a:bodyPr>
          <a:lstStyle/>
          <a:p>
            <a:r>
              <a:rPr lang="en-US" sz="2400" dirty="0">
                <a:solidFill>
                  <a:schemeClr val="accent6">
                    <a:lumMod val="50000"/>
                  </a:schemeClr>
                </a:solidFill>
              </a:rPr>
              <a:t>Cycle de transmission </a:t>
            </a:r>
          </a:p>
        </p:txBody>
      </p:sp>
    </p:spTree>
    <p:extLst>
      <p:ext uri="{BB962C8B-B14F-4D97-AF65-F5344CB8AC3E}">
        <p14:creationId xmlns:p14="http://schemas.microsoft.com/office/powerpoint/2010/main" val="3958278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93485" y="1031022"/>
            <a:ext cx="11234057" cy="5325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ZoneTexte 8">
            <a:extLst>
              <a:ext uri="{FF2B5EF4-FFF2-40B4-BE49-F238E27FC236}">
                <a16:creationId xmlns:a16="http://schemas.microsoft.com/office/drawing/2014/main" id="{D0C8AA1D-4D7F-5BE0-F4C6-F98DB4DB95B4}"/>
              </a:ext>
            </a:extLst>
          </p:cNvPr>
          <p:cNvSpPr txBox="1"/>
          <p:nvPr/>
        </p:nvSpPr>
        <p:spPr>
          <a:xfrm>
            <a:off x="493485" y="86151"/>
            <a:ext cx="11234057" cy="830997"/>
          </a:xfrm>
          <a:prstGeom prst="rect">
            <a:avLst/>
          </a:prstGeom>
          <a:solidFill>
            <a:schemeClr val="accent2">
              <a:lumMod val="20000"/>
              <a:lumOff val="80000"/>
            </a:schemeClr>
          </a:solidFill>
          <a:ln w="25400">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wrap="square" rtlCol="0" anchor="ctr">
            <a:spAutoFit/>
          </a:bodyPr>
          <a:lstStyle>
            <a:defPPr>
              <a:defRPr lang="fr-FR"/>
            </a:defPPr>
            <a:lvl1pPr algn="ctr">
              <a:defRPr sz="4800" b="1">
                <a:solidFill>
                  <a:srgbClr val="C00000"/>
                </a:solidFill>
                <a:latin typeface="+mj-lt"/>
                <a:ea typeface="+mj-ea"/>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dirty="0">
                <a:latin typeface="+mn-lt"/>
              </a:rPr>
              <a:t>Localisation</a:t>
            </a:r>
            <a:r>
              <a:rPr lang="en-US" dirty="0">
                <a:latin typeface="+mn-lt"/>
              </a:rPr>
              <a:t> </a:t>
            </a:r>
            <a:endParaRPr lang="x-none" dirty="0">
              <a:latin typeface="+mn-lt"/>
            </a:endParaRPr>
          </a:p>
        </p:txBody>
      </p:sp>
      <p:sp>
        <p:nvSpPr>
          <p:cNvPr id="2" name="Espace réservé de la date 1">
            <a:extLst>
              <a:ext uri="{FF2B5EF4-FFF2-40B4-BE49-F238E27FC236}">
                <a16:creationId xmlns:a16="http://schemas.microsoft.com/office/drawing/2014/main" id="{28778A58-842E-B74B-997B-054A258929CD}"/>
              </a:ext>
            </a:extLst>
          </p:cNvPr>
          <p:cNvSpPr>
            <a:spLocks noGrp="1"/>
          </p:cNvSpPr>
          <p:nvPr>
            <p:ph type="dt" sz="half" idx="10"/>
          </p:nvPr>
        </p:nvSpPr>
        <p:spPr/>
        <p:txBody>
          <a:bodyPr/>
          <a:lstStyle/>
          <a:p>
            <a:fld id="{A33F97EE-F0E3-894D-8E96-16EA472305AA}" type="datetime1">
              <a:rPr lang="fr-FR" smtClean="0"/>
              <a:t>25/05/2024</a:t>
            </a:fld>
            <a:endParaRPr lang="fr-FR"/>
          </a:p>
        </p:txBody>
      </p:sp>
      <p:sp>
        <p:nvSpPr>
          <p:cNvPr id="3" name="Espace réservé du numéro de diapositive 2">
            <a:extLst>
              <a:ext uri="{FF2B5EF4-FFF2-40B4-BE49-F238E27FC236}">
                <a16:creationId xmlns:a16="http://schemas.microsoft.com/office/drawing/2014/main" id="{4CC23701-158A-9C42-AB5F-66411DAF37DD}"/>
              </a:ext>
            </a:extLst>
          </p:cNvPr>
          <p:cNvSpPr>
            <a:spLocks noGrp="1"/>
          </p:cNvSpPr>
          <p:nvPr>
            <p:ph type="sldNum" sz="quarter" idx="12"/>
          </p:nvPr>
        </p:nvSpPr>
        <p:spPr/>
        <p:txBody>
          <a:bodyPr/>
          <a:lstStyle/>
          <a:p>
            <a:fld id="{1D42359A-CE28-384A-A00A-69C296E23985}" type="slidenum">
              <a:rPr lang="fr-FR" smtClean="0"/>
              <a:t>7</a:t>
            </a:fld>
            <a:endParaRPr lang="fr-FR"/>
          </a:p>
        </p:txBody>
      </p:sp>
    </p:spTree>
    <p:extLst>
      <p:ext uri="{BB962C8B-B14F-4D97-AF65-F5344CB8AC3E}">
        <p14:creationId xmlns:p14="http://schemas.microsoft.com/office/powerpoint/2010/main" val="3636304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8BCAC772-A06A-B7A2-9921-FE8AB7DDF400}"/>
              </a:ext>
            </a:extLst>
          </p:cNvPr>
          <p:cNvSpPr txBox="1"/>
          <p:nvPr/>
        </p:nvSpPr>
        <p:spPr>
          <a:xfrm>
            <a:off x="0" y="32983"/>
            <a:ext cx="12192000" cy="830997"/>
          </a:xfrm>
          <a:prstGeom prst="rect">
            <a:avLst/>
          </a:prstGeom>
          <a:solidFill>
            <a:schemeClr val="accent2">
              <a:lumMod val="20000"/>
              <a:lumOff val="80000"/>
            </a:schemeClr>
          </a:solidFill>
          <a:ln w="25400">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wrap="square" rtlCol="0" anchor="ctr">
            <a:spAutoFit/>
          </a:bodyPr>
          <a:lstStyle>
            <a:defPPr>
              <a:defRPr lang="fr-FR"/>
            </a:defPPr>
            <a:lvl1pPr algn="ctr">
              <a:defRPr sz="4800" b="1">
                <a:solidFill>
                  <a:srgbClr val="C00000"/>
                </a:solidFill>
                <a:latin typeface="+mj-lt"/>
                <a:ea typeface="+mj-ea"/>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dirty="0">
                <a:latin typeface="+mn-lt"/>
              </a:rPr>
              <a:t>Diagnostic</a:t>
            </a:r>
            <a:r>
              <a:rPr lang="en-US" dirty="0">
                <a:latin typeface="+mn-lt"/>
              </a:rPr>
              <a:t> </a:t>
            </a:r>
            <a:endParaRPr lang="x-none" dirty="0">
              <a:latin typeface="+mn-lt"/>
            </a:endParaRPr>
          </a:p>
        </p:txBody>
      </p:sp>
      <p:sp>
        <p:nvSpPr>
          <p:cNvPr id="2" name="Espace réservé du contenu 2">
            <a:extLst>
              <a:ext uri="{FF2B5EF4-FFF2-40B4-BE49-F238E27FC236}">
                <a16:creationId xmlns:a16="http://schemas.microsoft.com/office/drawing/2014/main" id="{09CD4DF1-106E-C46F-BF97-6F7AF92EC88A}"/>
              </a:ext>
            </a:extLst>
          </p:cNvPr>
          <p:cNvSpPr txBox="1">
            <a:spLocks/>
          </p:cNvSpPr>
          <p:nvPr/>
        </p:nvSpPr>
        <p:spPr>
          <a:xfrm>
            <a:off x="493487" y="1229105"/>
            <a:ext cx="11234056" cy="512724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200000"/>
              </a:lnSpc>
              <a:buSzPct val="250000"/>
              <a:buNone/>
            </a:pPr>
            <a:r>
              <a:rPr lang="fr-FR" sz="2400" b="1" dirty="0">
                <a:solidFill>
                  <a:srgbClr val="FF0000"/>
                </a:solidFill>
              </a:rPr>
              <a:t>Clinique muette ou signes non spécifiques</a:t>
            </a:r>
          </a:p>
          <a:p>
            <a:pPr marL="0" indent="0" algn="just">
              <a:lnSpc>
                <a:spcPct val="200000"/>
              </a:lnSpc>
              <a:buSzPct val="250000"/>
              <a:buNone/>
            </a:pPr>
            <a:r>
              <a:rPr lang="fr-FR" sz="2400" dirty="0"/>
              <a:t>Grave de part ses complications : </a:t>
            </a:r>
            <a:r>
              <a:rPr lang="fr-FR" sz="2400" b="1" dirty="0">
                <a:solidFill>
                  <a:srgbClr val="FF0000"/>
                </a:solidFill>
              </a:rPr>
              <a:t>fertilité, cancer du col utérin ?</a:t>
            </a:r>
          </a:p>
          <a:p>
            <a:pPr marL="0" indent="0" algn="just">
              <a:lnSpc>
                <a:spcPct val="200000"/>
              </a:lnSpc>
              <a:buSzPct val="250000"/>
              <a:buNone/>
            </a:pPr>
            <a:r>
              <a:rPr lang="fr-FR" sz="2400" dirty="0"/>
              <a:t>Diagnostic possible / Colposcopie</a:t>
            </a:r>
          </a:p>
          <a:p>
            <a:pPr marL="0" indent="0" algn="just">
              <a:lnSpc>
                <a:spcPct val="200000"/>
              </a:lnSpc>
              <a:buSzPct val="250000"/>
              <a:buNone/>
            </a:pPr>
            <a:r>
              <a:rPr lang="fr-FR" sz="2400" dirty="0"/>
              <a:t>Au Sénégal, endémique dans toutes les régions sauf à Dakar. Depuis 1999, Programme national de lutte, Saint-Louis, prévalence très élevée,  </a:t>
            </a:r>
            <a:r>
              <a:rPr lang="fr-FR" sz="2400" b="1" dirty="0">
                <a:solidFill>
                  <a:srgbClr val="FF0000"/>
                </a:solidFill>
              </a:rPr>
              <a:t>peu d’informations sur la BGF</a:t>
            </a:r>
          </a:p>
          <a:p>
            <a:pPr marL="0" indent="0" algn="just">
              <a:lnSpc>
                <a:spcPct val="200000"/>
              </a:lnSpc>
              <a:buSzPct val="250000"/>
              <a:buNone/>
            </a:pPr>
            <a:r>
              <a:rPr lang="fr-FR" sz="2400" b="1" dirty="0">
                <a:solidFill>
                  <a:srgbClr val="FF0000"/>
                </a:solidFill>
              </a:rPr>
              <a:t>OMS  (2015)→ aide  visuelle (Atlas)</a:t>
            </a:r>
          </a:p>
        </p:txBody>
      </p:sp>
      <p:sp>
        <p:nvSpPr>
          <p:cNvPr id="3" name="Espace réservé de la date 2">
            <a:extLst>
              <a:ext uri="{FF2B5EF4-FFF2-40B4-BE49-F238E27FC236}">
                <a16:creationId xmlns:a16="http://schemas.microsoft.com/office/drawing/2014/main" id="{DB9C8196-7CAC-3B47-B603-2DA2A2F1B1C9}"/>
              </a:ext>
            </a:extLst>
          </p:cNvPr>
          <p:cNvSpPr>
            <a:spLocks noGrp="1"/>
          </p:cNvSpPr>
          <p:nvPr>
            <p:ph type="dt" sz="half" idx="10"/>
          </p:nvPr>
        </p:nvSpPr>
        <p:spPr/>
        <p:txBody>
          <a:bodyPr/>
          <a:lstStyle/>
          <a:p>
            <a:fld id="{E3CEFA39-C5F9-8B4B-B964-AE54A09B53CD}" type="datetime1">
              <a:rPr lang="fr-FR" smtClean="0"/>
              <a:t>25/05/2024</a:t>
            </a:fld>
            <a:endParaRPr lang="fr-FR"/>
          </a:p>
        </p:txBody>
      </p:sp>
      <p:sp>
        <p:nvSpPr>
          <p:cNvPr id="4" name="Espace réservé du numéro de diapositive 3">
            <a:extLst>
              <a:ext uri="{FF2B5EF4-FFF2-40B4-BE49-F238E27FC236}">
                <a16:creationId xmlns:a16="http://schemas.microsoft.com/office/drawing/2014/main" id="{8220A244-9EBF-0744-9D89-48BBA3008204}"/>
              </a:ext>
            </a:extLst>
          </p:cNvPr>
          <p:cNvSpPr>
            <a:spLocks noGrp="1"/>
          </p:cNvSpPr>
          <p:nvPr>
            <p:ph type="sldNum" sz="quarter" idx="12"/>
          </p:nvPr>
        </p:nvSpPr>
        <p:spPr/>
        <p:txBody>
          <a:bodyPr/>
          <a:lstStyle/>
          <a:p>
            <a:fld id="{1D42359A-CE28-384A-A00A-69C296E23985}" type="slidenum">
              <a:rPr lang="fr-FR" smtClean="0"/>
              <a:t>8</a:t>
            </a:fld>
            <a:endParaRPr lang="fr-FR"/>
          </a:p>
        </p:txBody>
      </p:sp>
    </p:spTree>
    <p:extLst>
      <p:ext uri="{BB962C8B-B14F-4D97-AF65-F5344CB8AC3E}">
        <p14:creationId xmlns:p14="http://schemas.microsoft.com/office/powerpoint/2010/main" val="4242409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46C0F-3C97-4985-BF46-7AC1B1FCDC85}"/>
              </a:ext>
            </a:extLst>
          </p:cNvPr>
          <p:cNvSpPr>
            <a:spLocks noGrp="1"/>
          </p:cNvSpPr>
          <p:nvPr>
            <p:ph type="title"/>
          </p:nvPr>
        </p:nvSpPr>
        <p:spPr>
          <a:xfrm>
            <a:off x="0" y="37408"/>
            <a:ext cx="12095017" cy="757130"/>
          </a:xfrm>
          <a:solidFill>
            <a:schemeClr val="accent2">
              <a:lumMod val="20000"/>
              <a:lumOff val="80000"/>
            </a:schemeClr>
          </a:solidFill>
          <a:ln w="25400">
            <a:solidFill>
              <a:schemeClr val="accent2">
                <a:lumMod val="40000"/>
                <a:lumOff val="60000"/>
              </a:schemeClr>
            </a:solidFill>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bodyPr>
          <a:lstStyle/>
          <a:p>
            <a:pPr algn="ctr"/>
            <a:r>
              <a:rPr lang="en-US" sz="4800" b="1" dirty="0">
                <a:solidFill>
                  <a:srgbClr val="C00000"/>
                </a:solidFill>
                <a:latin typeface="+mn-lt"/>
                <a:ea typeface="+mn-ea"/>
                <a:cs typeface="+mn-cs"/>
              </a:rPr>
              <a:t>Diagnostic Clinique</a:t>
            </a:r>
          </a:p>
        </p:txBody>
      </p:sp>
      <p:sp>
        <p:nvSpPr>
          <p:cNvPr id="5" name="Slide Number Placeholder 4">
            <a:extLst>
              <a:ext uri="{FF2B5EF4-FFF2-40B4-BE49-F238E27FC236}">
                <a16:creationId xmlns:a16="http://schemas.microsoft.com/office/drawing/2014/main" id="{B29C9FBF-4144-4147-83AF-3384CA36201E}"/>
              </a:ext>
            </a:extLst>
          </p:cNvPr>
          <p:cNvSpPr>
            <a:spLocks noGrp="1"/>
          </p:cNvSpPr>
          <p:nvPr>
            <p:ph type="sldNum" sz="quarter" idx="12"/>
          </p:nvPr>
        </p:nvSpPr>
        <p:spPr/>
        <p:txBody>
          <a:bodyPr/>
          <a:lstStyle/>
          <a:p>
            <a:fld id="{CD484CE6-B311-4D59-BAC6-411D83533C40}" type="slidenum">
              <a:rPr lang="en-US" smtClean="0"/>
              <a:t>9</a:t>
            </a:fld>
            <a:endParaRPr lang="en-US" dirty="0"/>
          </a:p>
        </p:txBody>
      </p:sp>
      <p:sp>
        <p:nvSpPr>
          <p:cNvPr id="26" name="Google Shape;113;p4">
            <a:extLst>
              <a:ext uri="{FF2B5EF4-FFF2-40B4-BE49-F238E27FC236}">
                <a16:creationId xmlns:a16="http://schemas.microsoft.com/office/drawing/2014/main" id="{04B09784-31FA-4BEB-BB7A-8B5D49291F2F}"/>
              </a:ext>
            </a:extLst>
          </p:cNvPr>
          <p:cNvSpPr txBox="1">
            <a:spLocks/>
          </p:cNvSpPr>
          <p:nvPr/>
        </p:nvSpPr>
        <p:spPr>
          <a:xfrm>
            <a:off x="546848" y="2017648"/>
            <a:ext cx="5082988" cy="4177669"/>
          </a:xfrm>
          <a:prstGeom prst="rect">
            <a:avLst/>
          </a:prstGeom>
          <a:noFill/>
          <a:ln>
            <a:noFill/>
          </a:ln>
        </p:spPr>
        <p:txBody>
          <a:bodyPr spcFirstLastPara="1" wrap="square" lIns="91425" tIns="45700" rIns="91425" bIns="4570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F96B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DD714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ts val="2800"/>
              <a:buNone/>
            </a:pPr>
            <a:r>
              <a:rPr lang="fr-CH" b="0" dirty="0">
                <a:solidFill>
                  <a:schemeClr val="accent6">
                    <a:lumMod val="50000"/>
                  </a:schemeClr>
                </a:solidFill>
              </a:rPr>
              <a:t>Femmes et jeunes filles présentant des </a:t>
            </a:r>
            <a:r>
              <a:rPr lang="fr-CH" dirty="0">
                <a:solidFill>
                  <a:schemeClr val="accent6">
                    <a:lumMod val="50000"/>
                  </a:schemeClr>
                </a:solidFill>
              </a:rPr>
              <a:t>symptômes urogénitaux </a:t>
            </a:r>
            <a:r>
              <a:rPr lang="fr-CH" b="0" dirty="0">
                <a:solidFill>
                  <a:schemeClr val="accent6">
                    <a:lumMod val="50000"/>
                  </a:schemeClr>
                </a:solidFill>
              </a:rPr>
              <a:t>et ayant été en </a:t>
            </a:r>
            <a:r>
              <a:rPr lang="fr-CH" dirty="0">
                <a:solidFill>
                  <a:schemeClr val="accent6">
                    <a:lumMod val="50000"/>
                  </a:schemeClr>
                </a:solidFill>
              </a:rPr>
              <a:t>contact avec de l'eau douce. </a:t>
            </a:r>
          </a:p>
          <a:p>
            <a:pPr marL="0" indent="0">
              <a:spcBef>
                <a:spcPts val="0"/>
              </a:spcBef>
              <a:buClr>
                <a:schemeClr val="dk1"/>
              </a:buClr>
              <a:buSzPts val="2800"/>
              <a:buNone/>
            </a:pPr>
            <a:endParaRPr lang="en-US" sz="1700" b="0" dirty="0">
              <a:solidFill>
                <a:schemeClr val="accent6">
                  <a:lumMod val="50000"/>
                </a:schemeClr>
              </a:solidFill>
            </a:endParaRPr>
          </a:p>
          <a:p>
            <a:pPr>
              <a:lnSpc>
                <a:spcPct val="110000"/>
              </a:lnSpc>
              <a:spcBef>
                <a:spcPts val="0"/>
              </a:spcBef>
              <a:buClr>
                <a:schemeClr val="dk1"/>
              </a:buClr>
              <a:buSzPts val="2800"/>
              <a:buFont typeface="Wingdings" panose="05000000000000000000" pitchFamily="2" charset="2"/>
              <a:buChar char="§"/>
            </a:pPr>
            <a:r>
              <a:rPr lang="fr-CH" sz="1700" b="0" dirty="0">
                <a:solidFill>
                  <a:schemeClr val="accent6">
                    <a:lumMod val="50000"/>
                  </a:schemeClr>
                </a:solidFill>
              </a:rPr>
              <a:t>Pertes vaginales </a:t>
            </a:r>
          </a:p>
          <a:p>
            <a:pPr>
              <a:lnSpc>
                <a:spcPct val="110000"/>
              </a:lnSpc>
              <a:spcBef>
                <a:spcPts val="0"/>
              </a:spcBef>
              <a:buClr>
                <a:schemeClr val="dk1"/>
              </a:buClr>
              <a:buSzPts val="2800"/>
              <a:buFont typeface="Wingdings" panose="05000000000000000000" pitchFamily="2" charset="2"/>
              <a:buChar char="§"/>
            </a:pPr>
            <a:r>
              <a:rPr lang="fr-CH" sz="1700" b="0" dirty="0">
                <a:solidFill>
                  <a:schemeClr val="accent6">
                    <a:lumMod val="50000"/>
                  </a:schemeClr>
                </a:solidFill>
              </a:rPr>
              <a:t>Pertes de sang</a:t>
            </a:r>
          </a:p>
          <a:p>
            <a:pPr>
              <a:lnSpc>
                <a:spcPct val="110000"/>
              </a:lnSpc>
              <a:spcBef>
                <a:spcPts val="0"/>
              </a:spcBef>
              <a:buClr>
                <a:schemeClr val="dk1"/>
              </a:buClr>
              <a:buSzPts val="2800"/>
              <a:buFont typeface="Wingdings" panose="05000000000000000000" pitchFamily="2" charset="2"/>
              <a:buChar char="§"/>
            </a:pPr>
            <a:r>
              <a:rPr lang="fr-CH" sz="1700" b="0" dirty="0">
                <a:solidFill>
                  <a:schemeClr val="accent6">
                    <a:lumMod val="50000"/>
                  </a:schemeClr>
                </a:solidFill>
              </a:rPr>
              <a:t>Saignement après rapport sexuel ou spotting </a:t>
            </a:r>
          </a:p>
          <a:p>
            <a:pPr>
              <a:lnSpc>
                <a:spcPct val="110000"/>
              </a:lnSpc>
              <a:spcBef>
                <a:spcPts val="0"/>
              </a:spcBef>
              <a:buClr>
                <a:schemeClr val="dk1"/>
              </a:buClr>
              <a:buSzPts val="2800"/>
              <a:buFont typeface="Wingdings" panose="05000000000000000000" pitchFamily="2" charset="2"/>
              <a:buChar char="§"/>
            </a:pPr>
            <a:r>
              <a:rPr lang="fr-CH" sz="1700" b="0" dirty="0">
                <a:solidFill>
                  <a:schemeClr val="accent6">
                    <a:lumMod val="50000"/>
                  </a:schemeClr>
                </a:solidFill>
              </a:rPr>
              <a:t>Démangeaisons génitales, sensation de brûlure </a:t>
            </a:r>
          </a:p>
          <a:p>
            <a:pPr>
              <a:lnSpc>
                <a:spcPct val="110000"/>
              </a:lnSpc>
              <a:spcBef>
                <a:spcPts val="0"/>
              </a:spcBef>
              <a:buClr>
                <a:schemeClr val="dk1"/>
              </a:buClr>
              <a:buSzPts val="2800"/>
              <a:buFont typeface="Wingdings" panose="05000000000000000000" pitchFamily="2" charset="2"/>
              <a:buChar char="§"/>
            </a:pPr>
            <a:r>
              <a:rPr lang="fr-CH" sz="1700" b="0" dirty="0">
                <a:solidFill>
                  <a:schemeClr val="accent6">
                    <a:lumMod val="50000"/>
                  </a:schemeClr>
                </a:solidFill>
              </a:rPr>
              <a:t>Douleurs pelviennes, douleurs pendant/après rapport sexuel</a:t>
            </a:r>
          </a:p>
          <a:p>
            <a:pPr>
              <a:lnSpc>
                <a:spcPct val="110000"/>
              </a:lnSpc>
              <a:spcBef>
                <a:spcPts val="0"/>
              </a:spcBef>
              <a:buClr>
                <a:schemeClr val="dk1"/>
              </a:buClr>
              <a:buSzPts val="2800"/>
              <a:buFont typeface="Wingdings" panose="05000000000000000000" pitchFamily="2" charset="2"/>
              <a:buChar char="§"/>
            </a:pPr>
            <a:r>
              <a:rPr lang="fr-CH" sz="1700" b="0" dirty="0">
                <a:solidFill>
                  <a:schemeClr val="accent6">
                    <a:lumMod val="50000"/>
                  </a:schemeClr>
                </a:solidFill>
              </a:rPr>
              <a:t>Urines teintées de sang</a:t>
            </a:r>
          </a:p>
        </p:txBody>
      </p:sp>
      <p:sp>
        <p:nvSpPr>
          <p:cNvPr id="32" name="Rectangle 31">
            <a:extLst>
              <a:ext uri="{FF2B5EF4-FFF2-40B4-BE49-F238E27FC236}">
                <a16:creationId xmlns:a16="http://schemas.microsoft.com/office/drawing/2014/main" id="{E64950B3-54EF-4AB9-99FF-577F4694C3F6}"/>
              </a:ext>
            </a:extLst>
          </p:cNvPr>
          <p:cNvSpPr/>
          <p:nvPr/>
        </p:nvSpPr>
        <p:spPr>
          <a:xfrm>
            <a:off x="152095" y="6605148"/>
            <a:ext cx="5569153" cy="215444"/>
          </a:xfrm>
          <a:prstGeom prst="rect">
            <a:avLst/>
          </a:prstGeom>
        </p:spPr>
        <p:txBody>
          <a:bodyPr wrap="none">
            <a:spAutoFit/>
          </a:bodyPr>
          <a:lstStyle/>
          <a:p>
            <a:r>
              <a:rPr lang="en-US" sz="800" dirty="0"/>
              <a:t>Source: </a:t>
            </a:r>
            <a:r>
              <a:rPr lang="en-GB" sz="800" dirty="0"/>
              <a:t>:  WHO Library (2015) </a:t>
            </a:r>
            <a:r>
              <a:rPr lang="en-US" sz="800" dirty="0"/>
              <a:t>Female genital schistosomiasis: a pocket atlas for clinical health-care professionals. Available </a:t>
            </a:r>
            <a:r>
              <a:rPr lang="en-US" sz="800" dirty="0">
                <a:hlinkClick r:id="rId2"/>
              </a:rPr>
              <a:t>here </a:t>
            </a:r>
            <a:endParaRPr lang="en-GB" sz="800" dirty="0"/>
          </a:p>
        </p:txBody>
      </p:sp>
      <p:pic>
        <p:nvPicPr>
          <p:cNvPr id="23" name="Picture 22" descr="A picture containing grass, outdoor, sky, shore&#10;&#10;Description automatically generated">
            <a:extLst>
              <a:ext uri="{FF2B5EF4-FFF2-40B4-BE49-F238E27FC236}">
                <a16:creationId xmlns:a16="http://schemas.microsoft.com/office/drawing/2014/main" id="{3881A720-00A6-43BE-BA40-0338A0A03953}"/>
              </a:ext>
            </a:extLst>
          </p:cNvPr>
          <p:cNvPicPr>
            <a:picLocks noChangeAspect="1"/>
          </p:cNvPicPr>
          <p:nvPr/>
        </p:nvPicPr>
        <p:blipFill rotWithShape="1">
          <a:blip r:embed="rId3">
            <a:extLst>
              <a:ext uri="{28A0092B-C50C-407E-A947-70E740481C1C}">
                <a14:useLocalDpi xmlns:a14="http://schemas.microsoft.com/office/drawing/2010/main" val="0"/>
              </a:ext>
            </a:extLst>
          </a:blip>
          <a:srcRect b="5152"/>
          <a:stretch/>
        </p:blipFill>
        <p:spPr>
          <a:xfrm>
            <a:off x="5754137" y="1857294"/>
            <a:ext cx="5891015" cy="3726823"/>
          </a:xfrm>
          <a:prstGeom prst="rect">
            <a:avLst/>
          </a:prstGeom>
        </p:spPr>
      </p:pic>
      <p:sp>
        <p:nvSpPr>
          <p:cNvPr id="4" name="Rectangle 3">
            <a:extLst>
              <a:ext uri="{FF2B5EF4-FFF2-40B4-BE49-F238E27FC236}">
                <a16:creationId xmlns:a16="http://schemas.microsoft.com/office/drawing/2014/main" id="{03008B35-A1AB-BC30-2ADD-0CDC50D00A3A}"/>
              </a:ext>
            </a:extLst>
          </p:cNvPr>
          <p:cNvSpPr/>
          <p:nvPr/>
        </p:nvSpPr>
        <p:spPr>
          <a:xfrm>
            <a:off x="5754136" y="5616290"/>
            <a:ext cx="5891015" cy="35394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CH" sz="900" b="1" dirty="0"/>
              <a:t>Des femmes et des enfants transportant de l'eau dans les marais salins près d'</a:t>
            </a:r>
            <a:r>
              <a:rPr lang="fr-CH" sz="900" b="1" dirty="0" err="1"/>
              <a:t>Ifaty</a:t>
            </a:r>
            <a:r>
              <a:rPr lang="fr-CH" sz="900" b="1" dirty="0"/>
              <a:t>, à Madagascar.</a:t>
            </a:r>
            <a:r>
              <a:rPr lang="en-US" sz="900" b="1" dirty="0">
                <a:latin typeface="Arial" panose="020B0604020202020204" pitchFamily="34" charset="0"/>
              </a:rPr>
              <a:t> 	</a:t>
            </a:r>
          </a:p>
          <a:p>
            <a:r>
              <a:rPr lang="en-US" sz="700" dirty="0">
                <a:latin typeface="Arial" panose="020B0604020202020204" pitchFamily="34" charset="0"/>
              </a:rPr>
              <a:t>Source: </a:t>
            </a:r>
            <a:r>
              <a:rPr lang="pt-BR" sz="800" dirty="0" err="1">
                <a:latin typeface="Arial" panose="020B0604020202020204" pitchFamily="34" charset="0"/>
              </a:rPr>
              <a:t>Sk</a:t>
            </a:r>
            <a:r>
              <a:rPr lang="en-US" sz="800" dirty="0" err="1"/>
              <a:t>ip</a:t>
            </a:r>
            <a:r>
              <a:rPr lang="en-US" sz="800" dirty="0"/>
              <a:t> Russell (CC BY-NC-ND 2.0)</a:t>
            </a:r>
            <a:r>
              <a:rPr lang="en-US" sz="700" dirty="0">
                <a:latin typeface="Arial" panose="020B0604020202020204" pitchFamily="34" charset="0"/>
              </a:rPr>
              <a:t>. </a:t>
            </a:r>
            <a:endParaRPr lang="en-US" sz="700" dirty="0"/>
          </a:p>
        </p:txBody>
      </p:sp>
    </p:spTree>
    <p:extLst>
      <p:ext uri="{BB962C8B-B14F-4D97-AF65-F5344CB8AC3E}">
        <p14:creationId xmlns:p14="http://schemas.microsoft.com/office/powerpoint/2010/main" val="9684985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PSNARRATION" val="23,-1735718329,C:\Users\HP\Desktop\recup dr cisse\Documents and Settings\drcissé\Bureau\CAMES 2008\Titres n°1  et TTT cames 2010.ppc"/>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12124</TotalTime>
  <Words>1182</Words>
  <Application>Microsoft Macintosh PowerPoint</Application>
  <PresentationFormat>Grand écran</PresentationFormat>
  <Paragraphs>220</Paragraphs>
  <Slides>26</Slides>
  <Notes>7</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26</vt:i4>
      </vt:variant>
    </vt:vector>
  </HeadingPairs>
  <TitlesOfParts>
    <vt:vector size="33" baseType="lpstr">
      <vt:lpstr>Arial</vt:lpstr>
      <vt:lpstr>Calibri</vt:lpstr>
      <vt:lpstr>Calibri Light</vt:lpstr>
      <vt:lpstr>Telegraf</vt:lpstr>
      <vt:lpstr>Telegraf Bold</vt:lpstr>
      <vt:lpstr>Wingdings</vt:lpstr>
      <vt:lpstr>Thème Office</vt:lpstr>
      <vt:lpstr>Présentation PowerPoint</vt:lpstr>
      <vt:lpstr>Epidémiologie</vt:lpstr>
      <vt:lpstr>Historique</vt:lpstr>
      <vt:lpstr>Historique</vt:lpstr>
      <vt:lpstr>Historique</vt:lpstr>
      <vt:lpstr>Cycle de transmission</vt:lpstr>
      <vt:lpstr>Présentation PowerPoint</vt:lpstr>
      <vt:lpstr>Présentation PowerPoint</vt:lpstr>
      <vt:lpstr>Diagnostic Clinique</vt:lpstr>
      <vt:lpstr>Présentation PowerPoint</vt:lpstr>
      <vt:lpstr>Présentation PowerPoint</vt:lpstr>
      <vt:lpstr>Présentation PowerPoint</vt:lpstr>
      <vt:lpstr>Diagnostic colposcopique</vt:lpstr>
      <vt:lpstr>Présentation PowerPoint</vt:lpstr>
      <vt:lpstr>Présentation PowerPoint</vt:lpstr>
      <vt:lpstr>Présentation PowerPoint</vt:lpstr>
      <vt:lpstr>Présentation PowerPoint</vt:lpstr>
      <vt:lpstr>Résultats : caractéristiques sociodémographiques</vt:lpstr>
      <vt:lpstr>Résultats : Indications de la colposcopie</vt:lpstr>
      <vt:lpstr>Résultats colposcopiques</vt:lpstr>
      <vt:lpstr>Résultats colposcopiques</vt:lpstr>
      <vt:lpstr>Présentation PowerPoint</vt:lpstr>
      <vt:lpstr>Pronostic</vt:lpstr>
      <vt:lpstr>Prévention</vt:lpstr>
      <vt:lpstr>Conclusion et Recommandations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Bilharziose génitale féminine</dc:title>
  <dc:creator>ousmane thiam</dc:creator>
  <cp:lastModifiedBy>ousmane thiam</cp:lastModifiedBy>
  <cp:revision>112</cp:revision>
  <dcterms:created xsi:type="dcterms:W3CDTF">2023-02-24T18:49:43Z</dcterms:created>
  <dcterms:modified xsi:type="dcterms:W3CDTF">2024-05-25T12:18:50Z</dcterms:modified>
</cp:coreProperties>
</file>