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512" r:id="rId3"/>
    <p:sldId id="257" r:id="rId4"/>
    <p:sldId id="520" r:id="rId5"/>
    <p:sldId id="511" r:id="rId6"/>
    <p:sldId id="513" r:id="rId7"/>
    <p:sldId id="524" r:id="rId8"/>
    <p:sldId id="470" r:id="rId9"/>
    <p:sldId id="495" r:id="rId10"/>
    <p:sldId id="272" r:id="rId11"/>
    <p:sldId id="515" r:id="rId12"/>
    <p:sldId id="516" r:id="rId13"/>
    <p:sldId id="502" r:id="rId14"/>
    <p:sldId id="519" r:id="rId15"/>
    <p:sldId id="507" r:id="rId16"/>
    <p:sldId id="525" r:id="rId17"/>
    <p:sldId id="52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S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60A2A-B018-4E3C-BDD5-E09772190E25}" type="datetimeFigureOut">
              <a:rPr lang="fr-SN" smtClean="0"/>
              <a:t>25/05/2024</a:t>
            </a:fld>
            <a:endParaRPr lang="fr-S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S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S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S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F1B21-E014-4950-B25D-2A9DEF462618}" type="slidenum">
              <a:rPr lang="fr-SN" smtClean="0"/>
              <a:t>‹#›</a:t>
            </a:fld>
            <a:endParaRPr lang="fr-SN"/>
          </a:p>
        </p:txBody>
      </p:sp>
    </p:spTree>
    <p:extLst>
      <p:ext uri="{BB962C8B-B14F-4D97-AF65-F5344CB8AC3E}">
        <p14:creationId xmlns:p14="http://schemas.microsoft.com/office/powerpoint/2010/main" val="129307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SN" sz="1200" kern="0" dirty="0">
                <a:effectLst/>
                <a:latin typeface="Calibri" panose="020F0502020204030204" pitchFamily="34" charset="0"/>
                <a:ea typeface="Times New Roman" panose="02020603050405020304" pitchFamily="18" charset="0"/>
                <a:cs typeface="Calibri" panose="020F0502020204030204" pitchFamily="34" charset="0"/>
              </a:rPr>
              <a:t>au cours des années 1990 du frottis avec étalement sur lame, au frottis en suspension liquide (ou encore appelé en couche mince) puis depuis 2019 au dépistage par le test HPV.</a:t>
            </a:r>
            <a:endParaRPr lang="fr-SN"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SN" dirty="0"/>
          </a:p>
        </p:txBody>
      </p:sp>
      <p:sp>
        <p:nvSpPr>
          <p:cNvPr id="4" name="Slide Number Placeholder 3"/>
          <p:cNvSpPr>
            <a:spLocks noGrp="1"/>
          </p:cNvSpPr>
          <p:nvPr>
            <p:ph type="sldNum" sz="quarter" idx="5"/>
          </p:nvPr>
        </p:nvSpPr>
        <p:spPr/>
        <p:txBody>
          <a:bodyPr/>
          <a:lstStyle/>
          <a:p>
            <a:fld id="{0CA5E9CB-F6C9-4072-A834-21A396E2ACD5}" type="slidenum">
              <a:rPr lang="fr-SN" smtClean="0"/>
              <a:t>3</a:t>
            </a:fld>
            <a:endParaRPr lang="fr-SN"/>
          </a:p>
        </p:txBody>
      </p:sp>
    </p:spTree>
    <p:extLst>
      <p:ext uri="{BB962C8B-B14F-4D97-AF65-F5344CB8AC3E}">
        <p14:creationId xmlns:p14="http://schemas.microsoft.com/office/powerpoint/2010/main" val="158018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highlight>
                  <a:srgbClr val="FFFFFF"/>
                </a:highlight>
                <a:latin typeface="Lato" panose="020F0502020204030204" pitchFamily="34" charset="0"/>
              </a:rPr>
              <a:t>La sensibilité généralement supérieure à 95 % et la valeur prédictive négative proche de 100 % confèrent aux patientes âgées de plus de 30 ans avec un test HPV une protection vis-à-vis des CIN2+ environ 2 fois plus longue que celle associée au frottis normal.</a:t>
            </a:r>
            <a:endParaRPr lang="fr-SN" dirty="0"/>
          </a:p>
        </p:txBody>
      </p:sp>
      <p:sp>
        <p:nvSpPr>
          <p:cNvPr id="4" name="Slide Number Placeholder 3"/>
          <p:cNvSpPr>
            <a:spLocks noGrp="1"/>
          </p:cNvSpPr>
          <p:nvPr>
            <p:ph type="sldNum" sz="quarter" idx="5"/>
          </p:nvPr>
        </p:nvSpPr>
        <p:spPr/>
        <p:txBody>
          <a:bodyPr/>
          <a:lstStyle/>
          <a:p>
            <a:fld id="{0CA5E9CB-F6C9-4072-A834-21A396E2ACD5}" type="slidenum">
              <a:rPr lang="fr-SN" smtClean="0"/>
              <a:t>6</a:t>
            </a:fld>
            <a:endParaRPr lang="fr-SN"/>
          </a:p>
        </p:txBody>
      </p:sp>
    </p:spTree>
    <p:extLst>
      <p:ext uri="{BB962C8B-B14F-4D97-AF65-F5344CB8AC3E}">
        <p14:creationId xmlns:p14="http://schemas.microsoft.com/office/powerpoint/2010/main" val="36008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highlight>
                  <a:srgbClr val="FFFFFF"/>
                </a:highlight>
                <a:latin typeface="Lato" panose="020F0502020204030203" pitchFamily="34" charset="0"/>
              </a:rPr>
              <a:t>L’infection HPV est le témoin d’une activité sexuelle. Elle survient précocement après le début des premiers rapports sexuels. La transmission de l’HPV se fait principalement par contact direct entre peau et muqueuses lors des rapports sexuels avec un taux de contamination estimés en moyenne à 40 % [5 -100 %] au cours d’un rapport sexuel</a:t>
            </a:r>
            <a:endParaRPr lang="fr-SN" dirty="0"/>
          </a:p>
          <a:p>
            <a:endParaRPr lang="fr-SN" dirty="0"/>
          </a:p>
        </p:txBody>
      </p:sp>
      <p:sp>
        <p:nvSpPr>
          <p:cNvPr id="4" name="Slide Number Placeholder 3"/>
          <p:cNvSpPr>
            <a:spLocks noGrp="1"/>
          </p:cNvSpPr>
          <p:nvPr>
            <p:ph type="sldNum" sz="quarter" idx="5"/>
          </p:nvPr>
        </p:nvSpPr>
        <p:spPr/>
        <p:txBody>
          <a:bodyPr/>
          <a:lstStyle/>
          <a:p>
            <a:fld id="{0CA5E9CB-F6C9-4072-A834-21A396E2ACD5}" type="slidenum">
              <a:rPr lang="fr-SN" smtClean="0"/>
              <a:t>8</a:t>
            </a:fld>
            <a:endParaRPr lang="fr-SN"/>
          </a:p>
        </p:txBody>
      </p:sp>
    </p:spTree>
    <p:extLst>
      <p:ext uri="{BB962C8B-B14F-4D97-AF65-F5344CB8AC3E}">
        <p14:creationId xmlns:p14="http://schemas.microsoft.com/office/powerpoint/2010/main" val="16741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SN" sz="1800" kern="0" dirty="0">
                <a:effectLst/>
                <a:latin typeface="Calibri" panose="020F0502020204030204" pitchFamily="34" charset="0"/>
                <a:ea typeface="Times New Roman" panose="02020603050405020304" pitchFamily="18" charset="0"/>
              </a:rPr>
              <a:t>Mais la fréquence de sa positivité avant 30 ans (entre 20 &amp; 30 %) rend sa recherche potentiellement alarmante et peu discriminante pour un virus dont la clearance naturelle dans cette tranche d’âge est importante</a:t>
            </a:r>
            <a:endParaRPr lang="fr-SN" dirty="0"/>
          </a:p>
        </p:txBody>
      </p:sp>
      <p:sp>
        <p:nvSpPr>
          <p:cNvPr id="4" name="Slide Number Placeholder 3"/>
          <p:cNvSpPr>
            <a:spLocks noGrp="1"/>
          </p:cNvSpPr>
          <p:nvPr>
            <p:ph type="sldNum" sz="quarter" idx="5"/>
          </p:nvPr>
        </p:nvSpPr>
        <p:spPr/>
        <p:txBody>
          <a:bodyPr/>
          <a:lstStyle/>
          <a:p>
            <a:fld id="{0CA5E9CB-F6C9-4072-A834-21A396E2ACD5}" type="slidenum">
              <a:rPr lang="fr-SN" smtClean="0"/>
              <a:t>9</a:t>
            </a:fld>
            <a:endParaRPr lang="fr-SN"/>
          </a:p>
        </p:txBody>
      </p:sp>
    </p:spTree>
    <p:extLst>
      <p:ext uri="{BB962C8B-B14F-4D97-AF65-F5344CB8AC3E}">
        <p14:creationId xmlns:p14="http://schemas.microsoft.com/office/powerpoint/2010/main" val="2267026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5/25/2024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5/25/2024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5/25/2024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5/25/2024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5/25/2024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609600" y="1600201"/>
            <a:ext cx="53848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2273F6E-0117-965B-4725-C51B54C2CDA6}"/>
              </a:ext>
            </a:extLst>
          </p:cNvPr>
          <p:cNvSpPr>
            <a:spLocks noGrp="1"/>
          </p:cNvSpPr>
          <p:nvPr>
            <p:ph type="dt" sz="half" idx="10"/>
          </p:nvPr>
        </p:nvSpPr>
        <p:spPr>
          <a:xfrm>
            <a:off x="609600" y="6245225"/>
            <a:ext cx="2844800" cy="476250"/>
          </a:xfrm>
        </p:spPr>
        <p:txBody>
          <a:bodyPr/>
          <a:lstStyle>
            <a:lvl1pPr>
              <a:defRPr/>
            </a:lvl1pPr>
          </a:lstStyle>
          <a:p>
            <a:pPr>
              <a:defRPr/>
            </a:pPr>
            <a:endParaRPr lang="fr-FR"/>
          </a:p>
        </p:txBody>
      </p:sp>
      <p:sp>
        <p:nvSpPr>
          <p:cNvPr id="6" name="Espace réservé du pied de page 5">
            <a:extLst>
              <a:ext uri="{FF2B5EF4-FFF2-40B4-BE49-F238E27FC236}">
                <a16:creationId xmlns:a16="http://schemas.microsoft.com/office/drawing/2014/main" id="{E9D5EB4E-12BA-24E3-82BC-C13E41C7647F}"/>
              </a:ext>
            </a:extLst>
          </p:cNvPr>
          <p:cNvSpPr>
            <a:spLocks noGrp="1"/>
          </p:cNvSpPr>
          <p:nvPr>
            <p:ph type="ftr" sz="quarter" idx="11"/>
          </p:nvPr>
        </p:nvSpPr>
        <p:spPr>
          <a:xfrm>
            <a:off x="4165600" y="6245225"/>
            <a:ext cx="3860800" cy="476250"/>
          </a:xfrm>
        </p:spPr>
        <p:txBody>
          <a:bodyPr/>
          <a:lstStyle>
            <a:lvl1pPr>
              <a:defRPr/>
            </a:lvl1pPr>
          </a:lstStyle>
          <a:p>
            <a:pPr>
              <a:defRPr/>
            </a:pPr>
            <a:endParaRPr lang="fr-FR"/>
          </a:p>
        </p:txBody>
      </p:sp>
      <p:sp>
        <p:nvSpPr>
          <p:cNvPr id="7" name="Espace réservé du numéro de diapositive 6">
            <a:extLst>
              <a:ext uri="{FF2B5EF4-FFF2-40B4-BE49-F238E27FC236}">
                <a16:creationId xmlns:a16="http://schemas.microsoft.com/office/drawing/2014/main" id="{B9343850-3C13-C037-6730-491988ED8B5E}"/>
              </a:ext>
            </a:extLst>
          </p:cNvPr>
          <p:cNvSpPr>
            <a:spLocks noGrp="1"/>
          </p:cNvSpPr>
          <p:nvPr>
            <p:ph type="sldNum" sz="quarter" idx="12"/>
          </p:nvPr>
        </p:nvSpPr>
        <p:spPr>
          <a:xfrm>
            <a:off x="8737600" y="6245225"/>
            <a:ext cx="2844800" cy="476250"/>
          </a:xfrm>
        </p:spPr>
        <p:txBody>
          <a:bodyPr/>
          <a:lstStyle>
            <a:lvl1pPr>
              <a:defRPr/>
            </a:lvl1pPr>
          </a:lstStyle>
          <a:p>
            <a:pPr>
              <a:defRPr/>
            </a:pPr>
            <a:fld id="{2F1EEB61-12A1-4535-901D-96AA7AD137EC}" type="slidenum">
              <a:rPr lang="fr-FR" altLang="fr-FR"/>
              <a:pPr>
                <a:defRPr/>
              </a:pPr>
              <a:t>‹#›</a:t>
            </a:fld>
            <a:endParaRPr lang="fr-FR" altLang="fr-FR"/>
          </a:p>
        </p:txBody>
      </p:sp>
    </p:spTree>
    <p:extLst>
      <p:ext uri="{BB962C8B-B14F-4D97-AF65-F5344CB8AC3E}">
        <p14:creationId xmlns:p14="http://schemas.microsoft.com/office/powerpoint/2010/main" val="75970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5/25/2024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5/25/2024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A40C-506C-7EFD-B011-2AAB5F5B3DD9}"/>
              </a:ext>
            </a:extLst>
          </p:cNvPr>
          <p:cNvSpPr>
            <a:spLocks noGrp="1"/>
          </p:cNvSpPr>
          <p:nvPr>
            <p:ph type="ctrTitle"/>
          </p:nvPr>
        </p:nvSpPr>
        <p:spPr/>
        <p:txBody>
          <a:bodyPr>
            <a:noAutofit/>
          </a:bodyPr>
          <a:lstStyle/>
          <a:p>
            <a:pPr algn="ctr"/>
            <a:r>
              <a:rPr lang="fr-FR" sz="4800" b="1" dirty="0">
                <a:latin typeface="Algerian" panose="04020705040A02060702" pitchFamily="82" charset="0"/>
              </a:rPr>
              <a:t>CONDUITE A TENIR DEVANT UN TEST DE DEPISTAGE DU CANCER DU COL UTERIN ANORMAL</a:t>
            </a:r>
            <a:endParaRPr lang="fr-SN" sz="4800" b="1" dirty="0">
              <a:latin typeface="Algerian" panose="04020705040A02060702" pitchFamily="82" charset="0"/>
            </a:endParaRPr>
          </a:p>
        </p:txBody>
      </p:sp>
      <p:sp>
        <p:nvSpPr>
          <p:cNvPr id="3" name="Subtitle 2">
            <a:extLst>
              <a:ext uri="{FF2B5EF4-FFF2-40B4-BE49-F238E27FC236}">
                <a16:creationId xmlns:a16="http://schemas.microsoft.com/office/drawing/2014/main" id="{0AA99F5A-79F3-D570-6D19-C04FAB6919C9}"/>
              </a:ext>
            </a:extLst>
          </p:cNvPr>
          <p:cNvSpPr>
            <a:spLocks noGrp="1"/>
          </p:cNvSpPr>
          <p:nvPr>
            <p:ph type="subTitle" idx="1"/>
          </p:nvPr>
        </p:nvSpPr>
        <p:spPr>
          <a:xfrm>
            <a:off x="6380252" y="3996647"/>
            <a:ext cx="5075433" cy="1263722"/>
          </a:xfrm>
        </p:spPr>
        <p:txBody>
          <a:bodyPr>
            <a:normAutofit fontScale="85000" lnSpcReduction="20000"/>
          </a:bodyPr>
          <a:lstStyle/>
          <a:p>
            <a:pPr algn="ctr"/>
            <a:r>
              <a:rPr lang="fr-FR" dirty="0">
                <a:latin typeface="Berlin Sans FB" panose="020E0602020502020306" pitchFamily="34" charset="0"/>
              </a:rPr>
              <a:t>Dr </a:t>
            </a:r>
            <a:r>
              <a:rPr lang="fr-FR" dirty="0" err="1">
                <a:latin typeface="Berlin Sans FB" panose="020E0602020502020306" pitchFamily="34" charset="0"/>
              </a:rPr>
              <a:t>Yaye</a:t>
            </a:r>
            <a:r>
              <a:rPr lang="fr-FR" dirty="0">
                <a:latin typeface="Berlin Sans FB" panose="020E0602020502020306" pitchFamily="34" charset="0"/>
              </a:rPr>
              <a:t> Coumba DIOUF BATHILY</a:t>
            </a:r>
          </a:p>
          <a:p>
            <a:pPr algn="ctr"/>
            <a:r>
              <a:rPr lang="fr-FR" dirty="0">
                <a:latin typeface="Berlin Sans FB" panose="020E0602020502020306" pitchFamily="34" charset="0"/>
              </a:rPr>
              <a:t>gynécologue obstétricienne </a:t>
            </a:r>
          </a:p>
          <a:p>
            <a:pPr algn="ctr"/>
            <a:r>
              <a:rPr lang="fr-FR" dirty="0">
                <a:latin typeface="Berlin Sans FB" panose="020E0602020502020306" pitchFamily="34" charset="0"/>
              </a:rPr>
              <a:t>chirurgienne cancérologue</a:t>
            </a:r>
          </a:p>
          <a:p>
            <a:pPr algn="ctr"/>
            <a:r>
              <a:rPr lang="fr-SN" dirty="0">
                <a:latin typeface="Berlin Sans FB" panose="020E0602020502020306" pitchFamily="34" charset="0"/>
              </a:rPr>
              <a:t>HOGIP</a:t>
            </a:r>
          </a:p>
        </p:txBody>
      </p:sp>
      <p:pic>
        <p:nvPicPr>
          <p:cNvPr id="4" name="Picture 4">
            <a:extLst>
              <a:ext uri="{FF2B5EF4-FFF2-40B4-BE49-F238E27FC236}">
                <a16:creationId xmlns:a16="http://schemas.microsoft.com/office/drawing/2014/main" id="{5D073C4B-3A4D-EDF1-BF5A-0300890AB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634" r="91182" b="66212"/>
          <a:stretch>
            <a:fillRect/>
          </a:stretch>
        </p:blipFill>
        <p:spPr bwMode="auto">
          <a:xfrm>
            <a:off x="415390" y="96231"/>
            <a:ext cx="10795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20BDB6A-610F-2A14-23E1-536F433D764E}"/>
              </a:ext>
            </a:extLst>
          </p:cNvPr>
          <p:cNvPicPr>
            <a:picLocks noChangeAspect="1"/>
          </p:cNvPicPr>
          <p:nvPr/>
        </p:nvPicPr>
        <p:blipFill>
          <a:blip r:embed="rId3"/>
          <a:stretch>
            <a:fillRect/>
          </a:stretch>
        </p:blipFill>
        <p:spPr>
          <a:xfrm>
            <a:off x="10090328" y="96231"/>
            <a:ext cx="1073150" cy="1139825"/>
          </a:xfrm>
          <a:prstGeom prst="rect">
            <a:avLst/>
          </a:prstGeom>
        </p:spPr>
      </p:pic>
      <p:sp>
        <p:nvSpPr>
          <p:cNvPr id="6" name="Rectangle 5">
            <a:extLst>
              <a:ext uri="{FF2B5EF4-FFF2-40B4-BE49-F238E27FC236}">
                <a16:creationId xmlns:a16="http://schemas.microsoft.com/office/drawing/2014/main" id="{0C2470C3-4BC8-A6F8-26F4-20A465310AAB}"/>
              </a:ext>
            </a:extLst>
          </p:cNvPr>
          <p:cNvSpPr/>
          <p:nvPr/>
        </p:nvSpPr>
        <p:spPr>
          <a:xfrm>
            <a:off x="2774021" y="4551451"/>
            <a:ext cx="1931543" cy="80138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i="1" dirty="0"/>
              <a:t>Le 25 Mai 2024</a:t>
            </a:r>
            <a:endParaRPr lang="fr-SN" b="1" i="1" dirty="0"/>
          </a:p>
        </p:txBody>
      </p:sp>
    </p:spTree>
    <p:extLst>
      <p:ext uri="{BB962C8B-B14F-4D97-AF65-F5344CB8AC3E}">
        <p14:creationId xmlns:p14="http://schemas.microsoft.com/office/powerpoint/2010/main" val="206745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a:srcRect l="21992" t="38229" r="39979" b="19133"/>
          <a:stretch/>
        </p:blipFill>
        <p:spPr bwMode="auto">
          <a:xfrm>
            <a:off x="2253513" y="1606675"/>
            <a:ext cx="7959143" cy="4881093"/>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374AE7E-51AD-4C7D-8DBD-F8363960FB7B}"/>
              </a:ext>
            </a:extLst>
          </p:cNvPr>
          <p:cNvSpPr/>
          <p:nvPr/>
        </p:nvSpPr>
        <p:spPr>
          <a:xfrm>
            <a:off x="3051426" y="678095"/>
            <a:ext cx="7161230" cy="7294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fr-FR" sz="2400" dirty="0"/>
              <a:t>Histoire naturelle du cancer du col</a:t>
            </a:r>
          </a:p>
        </p:txBody>
      </p:sp>
    </p:spTree>
    <p:extLst>
      <p:ext uri="{BB962C8B-B14F-4D97-AF65-F5344CB8AC3E}">
        <p14:creationId xmlns:p14="http://schemas.microsoft.com/office/powerpoint/2010/main" val="1338777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106E2AB3-4CA6-677E-A726-FCEB8E88E3FA}"/>
              </a:ext>
            </a:extLst>
          </p:cNvPr>
          <p:cNvPicPr>
            <a:picLocks noChangeAspect="1"/>
          </p:cNvPicPr>
          <p:nvPr/>
        </p:nvPicPr>
        <p:blipFill>
          <a:blip r:embed="rId2"/>
          <a:stretch>
            <a:fillRect/>
          </a:stretch>
        </p:blipFill>
        <p:spPr>
          <a:xfrm>
            <a:off x="256854" y="71918"/>
            <a:ext cx="11661168" cy="6786081"/>
          </a:xfrm>
          <a:prstGeom prst="rect">
            <a:avLst/>
          </a:prstGeom>
        </p:spPr>
      </p:pic>
    </p:spTree>
    <p:extLst>
      <p:ext uri="{BB962C8B-B14F-4D97-AF65-F5344CB8AC3E}">
        <p14:creationId xmlns:p14="http://schemas.microsoft.com/office/powerpoint/2010/main" val="194184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3A252063-C983-B461-9612-3AEE147BBADD}"/>
              </a:ext>
            </a:extLst>
          </p:cNvPr>
          <p:cNvPicPr>
            <a:picLocks noChangeAspect="1"/>
          </p:cNvPicPr>
          <p:nvPr/>
        </p:nvPicPr>
        <p:blipFill>
          <a:blip r:embed="rId2"/>
          <a:stretch>
            <a:fillRect/>
          </a:stretch>
        </p:blipFill>
        <p:spPr>
          <a:xfrm>
            <a:off x="369870" y="71920"/>
            <a:ext cx="10582381" cy="6226138"/>
          </a:xfrm>
          <a:prstGeom prst="rect">
            <a:avLst/>
          </a:prstGeom>
        </p:spPr>
      </p:pic>
      <p:sp>
        <p:nvSpPr>
          <p:cNvPr id="3" name="Rectangle 2">
            <a:extLst>
              <a:ext uri="{FF2B5EF4-FFF2-40B4-BE49-F238E27FC236}">
                <a16:creationId xmlns:a16="http://schemas.microsoft.com/office/drawing/2014/main" id="{21FDB777-4821-4779-D501-77A3A791DC8E}"/>
              </a:ext>
            </a:extLst>
          </p:cNvPr>
          <p:cNvSpPr/>
          <p:nvPr/>
        </p:nvSpPr>
        <p:spPr>
          <a:xfrm>
            <a:off x="2578812" y="6298058"/>
            <a:ext cx="6051479" cy="2671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DEPISTAGE PRIMAIRE FEMME DE MOINS DE 30  ans</a:t>
            </a:r>
            <a:endParaRPr lang="fr-SN" dirty="0"/>
          </a:p>
        </p:txBody>
      </p:sp>
    </p:spTree>
    <p:extLst>
      <p:ext uri="{BB962C8B-B14F-4D97-AF65-F5344CB8AC3E}">
        <p14:creationId xmlns:p14="http://schemas.microsoft.com/office/powerpoint/2010/main" val="20274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2F1B-6E87-F655-1B44-2AA69A4A9E14}"/>
              </a:ext>
            </a:extLst>
          </p:cNvPr>
          <p:cNvSpPr>
            <a:spLocks noGrp="1"/>
          </p:cNvSpPr>
          <p:nvPr>
            <p:ph type="title"/>
          </p:nvPr>
        </p:nvSpPr>
        <p:spPr/>
        <p:txBody>
          <a:bodyPr/>
          <a:lstStyle/>
          <a:p>
            <a:endParaRPr lang="fr-SN"/>
          </a:p>
        </p:txBody>
      </p:sp>
      <p:sp>
        <p:nvSpPr>
          <p:cNvPr id="3" name="Content Placeholder 2">
            <a:extLst>
              <a:ext uri="{FF2B5EF4-FFF2-40B4-BE49-F238E27FC236}">
                <a16:creationId xmlns:a16="http://schemas.microsoft.com/office/drawing/2014/main" id="{AA9DCD0A-C0A9-0F33-354F-EC63B9E57EE0}"/>
              </a:ext>
            </a:extLst>
          </p:cNvPr>
          <p:cNvSpPr>
            <a:spLocks noGrp="1"/>
          </p:cNvSpPr>
          <p:nvPr>
            <p:ph idx="1"/>
          </p:nvPr>
        </p:nvSpPr>
        <p:spPr/>
        <p:txBody>
          <a:bodyPr/>
          <a:lstStyle/>
          <a:p>
            <a:r>
              <a:rPr lang="fr-FR" dirty="0"/>
              <a:t>Option: en cas de résultat bas grade, triage double immunomarquage p16/ki67. </a:t>
            </a:r>
          </a:p>
          <a:p>
            <a:endParaRPr lang="fr-FR" dirty="0"/>
          </a:p>
          <a:p>
            <a:pPr lvl="1"/>
            <a:r>
              <a:rPr lang="fr-FR" dirty="0"/>
              <a:t>Si positif une colposcopie sera réalisée. </a:t>
            </a:r>
          </a:p>
          <a:p>
            <a:pPr lvl="1"/>
            <a:r>
              <a:rPr lang="fr-FR" dirty="0"/>
              <a:t> si négatif une cytologie à M12 ou  test HPV-HR si âge sup à   30 ans </a:t>
            </a:r>
          </a:p>
          <a:p>
            <a:pPr lvl="1"/>
            <a:endParaRPr lang="fr-FR" dirty="0"/>
          </a:p>
          <a:p>
            <a:r>
              <a:rPr lang="fr-SN" dirty="0"/>
              <a:t>Plus rarement adénocarcinome in situ (AIS) sur cytologie il faut histologie+++ par une exérèse cylindrique et à un curetage endocervical </a:t>
            </a:r>
          </a:p>
        </p:txBody>
      </p:sp>
    </p:spTree>
    <p:extLst>
      <p:ext uri="{BB962C8B-B14F-4D97-AF65-F5344CB8AC3E}">
        <p14:creationId xmlns:p14="http://schemas.microsoft.com/office/powerpoint/2010/main" val="3087704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D856C4-22A7-A897-4D6C-BA43C47279E9}"/>
              </a:ext>
            </a:extLst>
          </p:cNvPr>
          <p:cNvPicPr>
            <a:picLocks noChangeAspect="1"/>
          </p:cNvPicPr>
          <p:nvPr/>
        </p:nvPicPr>
        <p:blipFill rotWithShape="1">
          <a:blip r:embed="rId2"/>
          <a:srcRect l="4625" t="1662" r="2928" b="26350"/>
          <a:stretch/>
        </p:blipFill>
        <p:spPr bwMode="auto">
          <a:xfrm>
            <a:off x="487018" y="0"/>
            <a:ext cx="11151704" cy="70070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459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BF221-9070-006E-36CC-1C4A34D4C77C}"/>
              </a:ext>
            </a:extLst>
          </p:cNvPr>
          <p:cNvSpPr>
            <a:spLocks noGrp="1"/>
          </p:cNvSpPr>
          <p:nvPr>
            <p:ph type="title"/>
          </p:nvPr>
        </p:nvSpPr>
        <p:spPr/>
        <p:txBody>
          <a:bodyPr/>
          <a:lstStyle/>
          <a:p>
            <a:endParaRPr lang="fr-SN"/>
          </a:p>
        </p:txBody>
      </p:sp>
      <p:sp>
        <p:nvSpPr>
          <p:cNvPr id="3" name="Content Placeholder 2">
            <a:extLst>
              <a:ext uri="{FF2B5EF4-FFF2-40B4-BE49-F238E27FC236}">
                <a16:creationId xmlns:a16="http://schemas.microsoft.com/office/drawing/2014/main" id="{7289C375-2C3B-42AF-22F5-2C11B769062E}"/>
              </a:ext>
            </a:extLst>
          </p:cNvPr>
          <p:cNvSpPr>
            <a:spLocks noGrp="1"/>
          </p:cNvSpPr>
          <p:nvPr>
            <p:ph idx="1"/>
          </p:nvPr>
        </p:nvSpPr>
        <p:spPr/>
        <p:txBody>
          <a:bodyPr/>
          <a:lstStyle/>
          <a:p>
            <a:r>
              <a:rPr lang="fr-FR" dirty="0"/>
              <a:t>Attitude clinique </a:t>
            </a:r>
            <a:r>
              <a:rPr lang="fr-FR" dirty="0" err="1"/>
              <a:t>see</a:t>
            </a:r>
            <a:r>
              <a:rPr lang="fr-FR" dirty="0"/>
              <a:t> and </a:t>
            </a:r>
            <a:r>
              <a:rPr lang="fr-FR" dirty="0" err="1"/>
              <a:t>treat</a:t>
            </a:r>
            <a:r>
              <a:rPr lang="fr-FR" dirty="0"/>
              <a:t> des pays en voie de développement</a:t>
            </a:r>
          </a:p>
          <a:p>
            <a:pPr marL="0" indent="0">
              <a:buNone/>
            </a:pPr>
            <a:endParaRPr lang="fr-FR" dirty="0"/>
          </a:p>
          <a:p>
            <a:r>
              <a:rPr lang="fr-FR" dirty="0"/>
              <a:t>HPV+ traitement par TA</a:t>
            </a:r>
          </a:p>
          <a:p>
            <a:endParaRPr lang="fr-FR" dirty="0"/>
          </a:p>
          <a:p>
            <a:r>
              <a:rPr lang="fr-FR" dirty="0"/>
              <a:t>IVA+ TA</a:t>
            </a:r>
            <a:endParaRPr lang="fr-SN" dirty="0"/>
          </a:p>
        </p:txBody>
      </p:sp>
    </p:spTree>
    <p:extLst>
      <p:ext uri="{BB962C8B-B14F-4D97-AF65-F5344CB8AC3E}">
        <p14:creationId xmlns:p14="http://schemas.microsoft.com/office/powerpoint/2010/main" val="4014809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F15C-F818-DFDD-DC51-281EA62A69EB}"/>
              </a:ext>
            </a:extLst>
          </p:cNvPr>
          <p:cNvSpPr>
            <a:spLocks noGrp="1"/>
          </p:cNvSpPr>
          <p:nvPr>
            <p:ph type="title"/>
          </p:nvPr>
        </p:nvSpPr>
        <p:spPr/>
        <p:txBody>
          <a:bodyPr/>
          <a:lstStyle/>
          <a:p>
            <a:r>
              <a:rPr lang="fr-FR" dirty="0"/>
              <a:t>CONCLUSION</a:t>
            </a:r>
            <a:endParaRPr lang="fr-SN" dirty="0"/>
          </a:p>
        </p:txBody>
      </p:sp>
      <p:sp>
        <p:nvSpPr>
          <p:cNvPr id="3" name="Content Placeholder 2">
            <a:extLst>
              <a:ext uri="{FF2B5EF4-FFF2-40B4-BE49-F238E27FC236}">
                <a16:creationId xmlns:a16="http://schemas.microsoft.com/office/drawing/2014/main" id="{C1199DA7-7103-C565-08AC-6C9173419A91}"/>
              </a:ext>
            </a:extLst>
          </p:cNvPr>
          <p:cNvSpPr>
            <a:spLocks noGrp="1"/>
          </p:cNvSpPr>
          <p:nvPr>
            <p:ph idx="1"/>
          </p:nvPr>
        </p:nvSpPr>
        <p:spPr/>
        <p:txBody>
          <a:bodyPr/>
          <a:lstStyle/>
          <a:p>
            <a:r>
              <a:rPr lang="fr-FR" dirty="0"/>
              <a:t>CAT devant un test de dépistage anormal </a:t>
            </a:r>
          </a:p>
          <a:p>
            <a:endParaRPr lang="fr-FR" dirty="0"/>
          </a:p>
          <a:p>
            <a:r>
              <a:rPr lang="fr-FR" dirty="0"/>
              <a:t>Approche globale tenant en compte les facteurs </a:t>
            </a:r>
            <a:r>
              <a:rPr lang="fr-FR" dirty="0" err="1"/>
              <a:t>age</a:t>
            </a:r>
            <a:r>
              <a:rPr lang="fr-FR" dirty="0"/>
              <a:t> méthodes utilisés</a:t>
            </a:r>
          </a:p>
          <a:p>
            <a:endParaRPr lang="fr-FR" dirty="0"/>
          </a:p>
          <a:p>
            <a:r>
              <a:rPr lang="fr-FR" dirty="0"/>
              <a:t> influencé par les moyens disponibles</a:t>
            </a:r>
          </a:p>
          <a:p>
            <a:endParaRPr lang="fr-FR" dirty="0"/>
          </a:p>
          <a:p>
            <a:r>
              <a:rPr lang="fr-FR" dirty="0"/>
              <a:t>Démarche diagnostique cohérente – PEC adéquate</a:t>
            </a:r>
            <a:endParaRPr lang="fr-SN" dirty="0"/>
          </a:p>
        </p:txBody>
      </p:sp>
    </p:spTree>
    <p:extLst>
      <p:ext uri="{BB962C8B-B14F-4D97-AF65-F5344CB8AC3E}">
        <p14:creationId xmlns:p14="http://schemas.microsoft.com/office/powerpoint/2010/main" val="1798837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D2FF-E434-86B8-E57B-178D70D80A87}"/>
              </a:ext>
            </a:extLst>
          </p:cNvPr>
          <p:cNvSpPr>
            <a:spLocks noGrp="1"/>
          </p:cNvSpPr>
          <p:nvPr>
            <p:ph type="title"/>
          </p:nvPr>
        </p:nvSpPr>
        <p:spPr/>
        <p:txBody>
          <a:bodyPr/>
          <a:lstStyle/>
          <a:p>
            <a:endParaRPr lang="fr-SN"/>
          </a:p>
        </p:txBody>
      </p:sp>
      <p:sp>
        <p:nvSpPr>
          <p:cNvPr id="3" name="Content Placeholder 2">
            <a:extLst>
              <a:ext uri="{FF2B5EF4-FFF2-40B4-BE49-F238E27FC236}">
                <a16:creationId xmlns:a16="http://schemas.microsoft.com/office/drawing/2014/main" id="{5C04D0DC-9454-43B5-0E02-AD47BA64A482}"/>
              </a:ext>
            </a:extLst>
          </p:cNvPr>
          <p:cNvSpPr>
            <a:spLocks noGrp="1"/>
          </p:cNvSpPr>
          <p:nvPr>
            <p:ph idx="1"/>
          </p:nvPr>
        </p:nvSpPr>
        <p:spPr/>
        <p:txBody>
          <a:bodyPr/>
          <a:lstStyle/>
          <a:p>
            <a:endParaRPr lang="fr-FR" dirty="0"/>
          </a:p>
          <a:p>
            <a:endParaRPr lang="fr-SN" dirty="0"/>
          </a:p>
          <a:p>
            <a:endParaRPr lang="fr-SN" dirty="0"/>
          </a:p>
          <a:p>
            <a:endParaRPr lang="fr-SN" dirty="0"/>
          </a:p>
          <a:p>
            <a:endParaRPr lang="fr-SN" dirty="0"/>
          </a:p>
        </p:txBody>
      </p:sp>
      <p:sp>
        <p:nvSpPr>
          <p:cNvPr id="4" name="Rectangle 3">
            <a:extLst>
              <a:ext uri="{FF2B5EF4-FFF2-40B4-BE49-F238E27FC236}">
                <a16:creationId xmlns:a16="http://schemas.microsoft.com/office/drawing/2014/main" id="{9186EE8E-715B-4C2C-BAEC-8D753EAAE9A7}"/>
              </a:ext>
            </a:extLst>
          </p:cNvPr>
          <p:cNvSpPr/>
          <p:nvPr/>
        </p:nvSpPr>
        <p:spPr>
          <a:xfrm>
            <a:off x="-1268356" y="2967335"/>
            <a:ext cx="14728712" cy="1107996"/>
          </a:xfrm>
          <a:prstGeom prst="rect">
            <a:avLst/>
          </a:prstGeom>
          <a:noFill/>
        </p:spPr>
        <p:txBody>
          <a:bodyPr wrap="none" lIns="91440" tIns="45720" rIns="91440" bIns="45720">
            <a:spAutoFit/>
            <a:scene3d>
              <a:camera prst="isometricRightUp"/>
              <a:lightRig rig="threePt" dir="t"/>
            </a:scene3d>
          </a:bodyPr>
          <a:lstStyle/>
          <a:p>
            <a:pPr algn="ctr"/>
            <a:r>
              <a:rPr lang="fr-FR"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Je vous remercie de votre attention</a:t>
            </a:r>
            <a:endParaRPr lang="fr-SN"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71110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BC29-71EF-33D0-2756-9F748A13B6C9}"/>
              </a:ext>
            </a:extLst>
          </p:cNvPr>
          <p:cNvSpPr>
            <a:spLocks noGrp="1"/>
          </p:cNvSpPr>
          <p:nvPr>
            <p:ph type="title"/>
          </p:nvPr>
        </p:nvSpPr>
        <p:spPr/>
        <p:txBody>
          <a:bodyPr/>
          <a:lstStyle/>
          <a:p>
            <a:r>
              <a:rPr lang="fr-FR" dirty="0"/>
              <a:t>	INTRODUCTION</a:t>
            </a:r>
            <a:endParaRPr lang="fr-SN" dirty="0"/>
          </a:p>
        </p:txBody>
      </p:sp>
      <p:sp>
        <p:nvSpPr>
          <p:cNvPr id="3" name="Content Placeholder 2">
            <a:extLst>
              <a:ext uri="{FF2B5EF4-FFF2-40B4-BE49-F238E27FC236}">
                <a16:creationId xmlns:a16="http://schemas.microsoft.com/office/drawing/2014/main" id="{91036540-BC3E-E624-2632-FF92E5C148E3}"/>
              </a:ext>
            </a:extLst>
          </p:cNvPr>
          <p:cNvSpPr>
            <a:spLocks noGrp="1"/>
          </p:cNvSpPr>
          <p:nvPr>
            <p:ph idx="1"/>
          </p:nvPr>
        </p:nvSpPr>
        <p:spPr/>
        <p:txBody>
          <a:bodyPr>
            <a:normAutofit/>
          </a:bodyPr>
          <a:lstStyle/>
          <a:p>
            <a:r>
              <a:rPr lang="fr-FR" dirty="0"/>
              <a:t>Absence de dépistage facteur de risque de CCU</a:t>
            </a:r>
          </a:p>
          <a:p>
            <a:endParaRPr lang="fr-FR" dirty="0"/>
          </a:p>
          <a:p>
            <a:r>
              <a:rPr lang="fr-FR" dirty="0"/>
              <a:t>Quel dépistage? pour qui?</a:t>
            </a:r>
          </a:p>
          <a:p>
            <a:endParaRPr lang="fr-FR" dirty="0"/>
          </a:p>
          <a:p>
            <a:r>
              <a:rPr lang="fr-FR" dirty="0"/>
              <a:t>Connaissance </a:t>
            </a:r>
          </a:p>
          <a:p>
            <a:r>
              <a:rPr lang="fr-FR" dirty="0"/>
              <a:t>de l’histoire naturelle du cancer du col nous oriente vers le test à demander</a:t>
            </a:r>
          </a:p>
          <a:p>
            <a:endParaRPr lang="fr-FR" dirty="0"/>
          </a:p>
          <a:p>
            <a:r>
              <a:rPr lang="fr-FR" dirty="0"/>
              <a:t>Dégage la conduite pratique devant des résultats anormaux</a:t>
            </a:r>
          </a:p>
          <a:p>
            <a:endParaRPr lang="fr-FR" dirty="0"/>
          </a:p>
        </p:txBody>
      </p:sp>
    </p:spTree>
    <p:extLst>
      <p:ext uri="{BB962C8B-B14F-4D97-AF65-F5344CB8AC3E}">
        <p14:creationId xmlns:p14="http://schemas.microsoft.com/office/powerpoint/2010/main" val="2788843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9992-CC31-CCF9-0A74-5CA08085BC90}"/>
              </a:ext>
            </a:extLst>
          </p:cNvPr>
          <p:cNvSpPr>
            <a:spLocks noGrp="1"/>
          </p:cNvSpPr>
          <p:nvPr>
            <p:ph type="title"/>
          </p:nvPr>
        </p:nvSpPr>
        <p:spPr/>
        <p:txBody>
          <a:bodyPr/>
          <a:lstStyle/>
          <a:p>
            <a:r>
              <a:rPr lang="fr-FR" dirty="0"/>
              <a:t>INTRODUCTION</a:t>
            </a:r>
            <a:endParaRPr lang="fr-SN" dirty="0"/>
          </a:p>
        </p:txBody>
      </p:sp>
      <p:sp>
        <p:nvSpPr>
          <p:cNvPr id="3" name="Content Placeholder 2">
            <a:extLst>
              <a:ext uri="{FF2B5EF4-FFF2-40B4-BE49-F238E27FC236}">
                <a16:creationId xmlns:a16="http://schemas.microsoft.com/office/drawing/2014/main" id="{D3D1D4BA-5C2F-D7F6-03A3-D92219E73472}"/>
              </a:ext>
            </a:extLst>
          </p:cNvPr>
          <p:cNvSpPr>
            <a:spLocks noGrp="1"/>
          </p:cNvSpPr>
          <p:nvPr>
            <p:ph idx="1"/>
          </p:nvPr>
        </p:nvSpPr>
        <p:spPr/>
        <p:txBody>
          <a:bodyPr/>
          <a:lstStyle/>
          <a:p>
            <a:r>
              <a:rPr lang="fr-FR" dirty="0"/>
              <a:t>Dépistage du CCU a beaucoup évolué dans le monde au cours des dernières années</a:t>
            </a:r>
          </a:p>
          <a:p>
            <a:endParaRPr lang="fr-FR" dirty="0"/>
          </a:p>
          <a:p>
            <a:r>
              <a:rPr lang="fr-FR" dirty="0"/>
              <a:t> FCU sur lame  1990                  au frottis milieu liquide   IA</a:t>
            </a:r>
          </a:p>
          <a:p>
            <a:endParaRPr lang="fr-FR" dirty="0"/>
          </a:p>
          <a:p>
            <a:r>
              <a:rPr lang="fr-FR" dirty="0"/>
              <a:t>2019 dépistage HPV</a:t>
            </a:r>
          </a:p>
          <a:p>
            <a:endParaRPr lang="fr-FR" dirty="0"/>
          </a:p>
          <a:p>
            <a:endParaRPr lang="fr-FR" dirty="0"/>
          </a:p>
          <a:p>
            <a:endParaRPr lang="fr-SN" dirty="0"/>
          </a:p>
        </p:txBody>
      </p:sp>
      <p:sp>
        <p:nvSpPr>
          <p:cNvPr id="4" name="Arrow: Right 3">
            <a:extLst>
              <a:ext uri="{FF2B5EF4-FFF2-40B4-BE49-F238E27FC236}">
                <a16:creationId xmlns:a16="http://schemas.microsoft.com/office/drawing/2014/main" id="{D15CF6BF-BFB9-A4E8-0F18-DE8AF09C559A}"/>
              </a:ext>
            </a:extLst>
          </p:cNvPr>
          <p:cNvSpPr/>
          <p:nvPr/>
        </p:nvSpPr>
        <p:spPr>
          <a:xfrm>
            <a:off x="4109663" y="3429000"/>
            <a:ext cx="739739" cy="1977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SN"/>
          </a:p>
        </p:txBody>
      </p:sp>
    </p:spTree>
    <p:extLst>
      <p:ext uri="{BB962C8B-B14F-4D97-AF65-F5344CB8AC3E}">
        <p14:creationId xmlns:p14="http://schemas.microsoft.com/office/powerpoint/2010/main" val="126068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884" y="313509"/>
            <a:ext cx="10515600" cy="698945"/>
          </a:xfrm>
          <a:solidFill>
            <a:schemeClr val="bg1"/>
          </a:solidFill>
        </p:spPr>
        <p:txBody>
          <a:bodyPr/>
          <a:lstStyle/>
          <a:p>
            <a:pPr algn="ctr">
              <a:defRPr/>
            </a:pPr>
            <a:r>
              <a:rPr lang="fr-FR" b="1" dirty="0"/>
              <a:t>Moyens du dépistage</a:t>
            </a:r>
          </a:p>
        </p:txBody>
      </p:sp>
      <p:pic>
        <p:nvPicPr>
          <p:cNvPr id="72706" name="Espace réservé du contenu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1884" y="2146663"/>
            <a:ext cx="10751915" cy="4464050"/>
          </a:xfrm>
        </p:spPr>
      </p:pic>
    </p:spTree>
    <p:extLst>
      <p:ext uri="{BB962C8B-B14F-4D97-AF65-F5344CB8AC3E}">
        <p14:creationId xmlns:p14="http://schemas.microsoft.com/office/powerpoint/2010/main" val="123460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1D9D-93C2-10DD-95F8-F3F37AC43406}"/>
              </a:ext>
            </a:extLst>
          </p:cNvPr>
          <p:cNvSpPr>
            <a:spLocks noGrp="1"/>
          </p:cNvSpPr>
          <p:nvPr>
            <p:ph type="title"/>
          </p:nvPr>
        </p:nvSpPr>
        <p:spPr/>
        <p:txBody>
          <a:bodyPr/>
          <a:lstStyle/>
          <a:p>
            <a:endParaRPr lang="fr-SN"/>
          </a:p>
        </p:txBody>
      </p:sp>
      <p:sp>
        <p:nvSpPr>
          <p:cNvPr id="3" name="Content Placeholder 2">
            <a:extLst>
              <a:ext uri="{FF2B5EF4-FFF2-40B4-BE49-F238E27FC236}">
                <a16:creationId xmlns:a16="http://schemas.microsoft.com/office/drawing/2014/main" id="{49795C47-A209-CC85-7ED7-7AE659D88BE2}"/>
              </a:ext>
            </a:extLst>
          </p:cNvPr>
          <p:cNvSpPr>
            <a:spLocks noGrp="1"/>
          </p:cNvSpPr>
          <p:nvPr>
            <p:ph idx="1"/>
          </p:nvPr>
        </p:nvSpPr>
        <p:spPr/>
        <p:txBody>
          <a:bodyPr/>
          <a:lstStyle/>
          <a:p>
            <a:r>
              <a:rPr lang="fr-FR" dirty="0"/>
              <a:t>Pour qui?</a:t>
            </a:r>
          </a:p>
          <a:p>
            <a:endParaRPr lang="fr-FR" dirty="0"/>
          </a:p>
          <a:p>
            <a:r>
              <a:rPr lang="fr-FR" dirty="0"/>
              <a:t>Cible: toutes les femmes asymptomatiques, de 25 à 65 ans ayant un col de l’utérus.  Les femmes enceintes, les femmes ménopausées et les femmes vaccinées contre le HPV sont également concernées. </a:t>
            </a:r>
          </a:p>
          <a:p>
            <a:endParaRPr lang="fr-SN" dirty="0"/>
          </a:p>
        </p:txBody>
      </p:sp>
    </p:spTree>
    <p:extLst>
      <p:ext uri="{BB962C8B-B14F-4D97-AF65-F5344CB8AC3E}">
        <p14:creationId xmlns:p14="http://schemas.microsoft.com/office/powerpoint/2010/main" val="1583964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9BDE-FED8-1FC6-185A-FC05D9D5BCE8}"/>
              </a:ext>
            </a:extLst>
          </p:cNvPr>
          <p:cNvSpPr>
            <a:spLocks noGrp="1"/>
          </p:cNvSpPr>
          <p:nvPr>
            <p:ph type="title"/>
          </p:nvPr>
        </p:nvSpPr>
        <p:spPr/>
        <p:txBody>
          <a:bodyPr/>
          <a:lstStyle/>
          <a:p>
            <a:endParaRPr lang="fr-SN"/>
          </a:p>
        </p:txBody>
      </p:sp>
      <p:sp>
        <p:nvSpPr>
          <p:cNvPr id="3" name="Content Placeholder 2">
            <a:extLst>
              <a:ext uri="{FF2B5EF4-FFF2-40B4-BE49-F238E27FC236}">
                <a16:creationId xmlns:a16="http://schemas.microsoft.com/office/drawing/2014/main" id="{F9E9CE63-BE32-F856-B5BE-82E8FF3C8E31}"/>
              </a:ext>
            </a:extLst>
          </p:cNvPr>
          <p:cNvSpPr>
            <a:spLocks noGrp="1"/>
          </p:cNvSpPr>
          <p:nvPr>
            <p:ph idx="1"/>
          </p:nvPr>
        </p:nvSpPr>
        <p:spPr/>
        <p:txBody>
          <a:bodyPr/>
          <a:lstStyle/>
          <a:p>
            <a:r>
              <a:rPr lang="fr-FR" dirty="0"/>
              <a:t>Test dépistage primaire </a:t>
            </a:r>
          </a:p>
          <a:p>
            <a:endParaRPr lang="fr-FR" dirty="0"/>
          </a:p>
          <a:p>
            <a:r>
              <a:rPr lang="fr-FR" dirty="0"/>
              <a:t>Cytologie de 25 à 29 ans </a:t>
            </a:r>
          </a:p>
          <a:p>
            <a:endParaRPr lang="fr-FR" dirty="0"/>
          </a:p>
          <a:p>
            <a:r>
              <a:rPr lang="fr-FR" dirty="0"/>
              <a:t>Test HPV après 30 ans sensibilité+++ </a:t>
            </a:r>
          </a:p>
          <a:p>
            <a:endParaRPr lang="fr-FR" dirty="0"/>
          </a:p>
          <a:p>
            <a:r>
              <a:rPr lang="fr-FR" dirty="0"/>
              <a:t>IVA selon certaines politiques de dépistage pays en voie de développement</a:t>
            </a:r>
          </a:p>
          <a:p>
            <a:endParaRPr lang="fr-SN" dirty="0"/>
          </a:p>
        </p:txBody>
      </p:sp>
    </p:spTree>
    <p:extLst>
      <p:ext uri="{BB962C8B-B14F-4D97-AF65-F5344CB8AC3E}">
        <p14:creationId xmlns:p14="http://schemas.microsoft.com/office/powerpoint/2010/main" val="64822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D143-CBE9-9EA4-E584-0567A6015ED7}"/>
              </a:ext>
            </a:extLst>
          </p:cNvPr>
          <p:cNvSpPr>
            <a:spLocks noGrp="1"/>
          </p:cNvSpPr>
          <p:nvPr>
            <p:ph type="title"/>
          </p:nvPr>
        </p:nvSpPr>
        <p:spPr/>
        <p:txBody>
          <a:bodyPr/>
          <a:lstStyle/>
          <a:p>
            <a:endParaRPr lang="fr-SN"/>
          </a:p>
        </p:txBody>
      </p:sp>
      <p:sp>
        <p:nvSpPr>
          <p:cNvPr id="3" name="Content Placeholder 2">
            <a:extLst>
              <a:ext uri="{FF2B5EF4-FFF2-40B4-BE49-F238E27FC236}">
                <a16:creationId xmlns:a16="http://schemas.microsoft.com/office/drawing/2014/main" id="{59A0EBE8-102F-F729-9E59-A0A8019B455D}"/>
              </a:ext>
            </a:extLst>
          </p:cNvPr>
          <p:cNvSpPr>
            <a:spLocks noGrp="1"/>
          </p:cNvSpPr>
          <p:nvPr>
            <p:ph idx="1"/>
          </p:nvPr>
        </p:nvSpPr>
        <p:spPr/>
        <p:txBody>
          <a:bodyPr/>
          <a:lstStyle/>
          <a:p>
            <a:r>
              <a:rPr lang="fr-FR" dirty="0"/>
              <a:t>Programme+++  en fonction des pays</a:t>
            </a:r>
          </a:p>
          <a:p>
            <a:endParaRPr lang="fr-FR" dirty="0"/>
          </a:p>
          <a:p>
            <a:r>
              <a:rPr lang="fr-FR" dirty="0"/>
              <a:t>Dépistage de masse et dépistage organisé</a:t>
            </a:r>
          </a:p>
          <a:p>
            <a:r>
              <a:rPr lang="fr-FR" dirty="0"/>
              <a:t> </a:t>
            </a:r>
            <a:endParaRPr lang="fr-SN" dirty="0"/>
          </a:p>
        </p:txBody>
      </p:sp>
    </p:spTree>
    <p:extLst>
      <p:ext uri="{BB962C8B-B14F-4D97-AF65-F5344CB8AC3E}">
        <p14:creationId xmlns:p14="http://schemas.microsoft.com/office/powerpoint/2010/main" val="258603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a:extLst>
              <a:ext uri="{FF2B5EF4-FFF2-40B4-BE49-F238E27FC236}">
                <a16:creationId xmlns:a16="http://schemas.microsoft.com/office/drawing/2014/main" id="{804AF28B-7320-A8BB-9B9E-82D85CCE4CAB}"/>
              </a:ext>
            </a:extLst>
          </p:cNvPr>
          <p:cNvSpPr>
            <a:spLocks noGrp="1"/>
          </p:cNvSpPr>
          <p:nvPr>
            <p:ph type="title"/>
          </p:nvPr>
        </p:nvSpPr>
        <p:spPr>
          <a:xfrm>
            <a:off x="2208213" y="646113"/>
            <a:ext cx="8229600" cy="1143000"/>
          </a:xfrm>
        </p:spPr>
        <p:txBody>
          <a:bodyPr/>
          <a:lstStyle/>
          <a:p>
            <a:pPr eaLnBrk="1" hangingPunct="1"/>
            <a:endParaRPr lang="fr-FR" altLang="fr-FR" dirty="0"/>
          </a:p>
        </p:txBody>
      </p:sp>
      <p:sp>
        <p:nvSpPr>
          <p:cNvPr id="2" name="Espace réservé du texte 1">
            <a:extLst>
              <a:ext uri="{FF2B5EF4-FFF2-40B4-BE49-F238E27FC236}">
                <a16:creationId xmlns:a16="http://schemas.microsoft.com/office/drawing/2014/main" id="{792BC1B1-BA93-4681-1F69-D5034890FEF7}"/>
              </a:ext>
            </a:extLst>
          </p:cNvPr>
          <p:cNvSpPr>
            <a:spLocks noGrp="1"/>
          </p:cNvSpPr>
          <p:nvPr>
            <p:ph type="body" sz="half" idx="1"/>
          </p:nvPr>
        </p:nvSpPr>
        <p:spPr>
          <a:xfrm>
            <a:off x="1609726" y="1614489"/>
            <a:ext cx="4321175" cy="4852987"/>
          </a:xfrm>
          <a:ln>
            <a:solidFill>
              <a:schemeClr val="tx2"/>
            </a:solidFill>
          </a:ln>
        </p:spPr>
        <p:txBody>
          <a:bodyPr/>
          <a:lstStyle/>
          <a:p>
            <a:pPr eaLnBrk="1" hangingPunct="1">
              <a:defRPr/>
            </a:pPr>
            <a:r>
              <a:rPr lang="fr-FR" sz="2000" dirty="0"/>
              <a:t>Infection </a:t>
            </a:r>
            <a:r>
              <a:rPr lang="fr-FR" sz="2000" b="1" dirty="0">
                <a:solidFill>
                  <a:srgbClr val="FF0000"/>
                </a:solidFill>
              </a:rPr>
              <a:t>« obligatoire »</a:t>
            </a:r>
            <a:r>
              <a:rPr lang="fr-FR" sz="2000" dirty="0"/>
              <a:t> </a:t>
            </a:r>
          </a:p>
          <a:p>
            <a:pPr marL="0" indent="0">
              <a:buNone/>
              <a:defRPr/>
            </a:pPr>
            <a:r>
              <a:rPr lang="fr-FR" sz="2000" dirty="0"/>
              <a:t>            75 - 80%  ( 20 – 79 ans)</a:t>
            </a:r>
          </a:p>
          <a:p>
            <a:pPr eaLnBrk="1" hangingPunct="1">
              <a:defRPr/>
            </a:pPr>
            <a:r>
              <a:rPr lang="fr-FR" sz="2000" dirty="0"/>
              <a:t>Infection</a:t>
            </a:r>
            <a:r>
              <a:rPr lang="fr-FR" sz="2000" b="1" dirty="0"/>
              <a:t> </a:t>
            </a:r>
            <a:r>
              <a:rPr lang="fr-FR" sz="2000" b="1" dirty="0">
                <a:solidFill>
                  <a:srgbClr val="FF0000"/>
                </a:solidFill>
              </a:rPr>
              <a:t>précoce</a:t>
            </a:r>
            <a:r>
              <a:rPr lang="fr-FR" sz="2000" dirty="0"/>
              <a:t> :</a:t>
            </a:r>
          </a:p>
          <a:p>
            <a:pPr lvl="1" eaLnBrk="1" hangingPunct="1">
              <a:defRPr/>
            </a:pPr>
            <a:r>
              <a:rPr lang="fr-FR" sz="2000" dirty="0"/>
              <a:t>Pic survenue : 20 – 24 ans / </a:t>
            </a:r>
            <a:r>
              <a:rPr lang="en-US" sz="2000" dirty="0"/>
              <a:t>60% infections HPV</a:t>
            </a:r>
            <a:endParaRPr lang="fr-FR" sz="1600" b="1" i="1" dirty="0"/>
          </a:p>
          <a:p>
            <a:pPr lvl="1" eaLnBrk="1" hangingPunct="1">
              <a:defRPr/>
            </a:pPr>
            <a:r>
              <a:rPr lang="en-US" sz="2000" dirty="0"/>
              <a:t>Incidence </a:t>
            </a:r>
            <a:r>
              <a:rPr lang="en-US" sz="2000" dirty="0" err="1"/>
              <a:t>cumulée</a:t>
            </a:r>
            <a:r>
              <a:rPr lang="en-US" sz="2000" dirty="0"/>
              <a:t> //  1</a:t>
            </a:r>
            <a:r>
              <a:rPr lang="en-US" sz="2000" baseline="30000" dirty="0"/>
              <a:t>er</a:t>
            </a:r>
            <a:r>
              <a:rPr lang="en-US" sz="2000" dirty="0"/>
              <a:t> rapport </a:t>
            </a:r>
            <a:r>
              <a:rPr lang="en-US" sz="2000" dirty="0" err="1"/>
              <a:t>sexuel</a:t>
            </a:r>
            <a:r>
              <a:rPr lang="en-US" sz="2000" dirty="0"/>
              <a:t>: </a:t>
            </a:r>
          </a:p>
          <a:p>
            <a:pPr lvl="2" eaLnBrk="1" hangingPunct="1">
              <a:defRPr/>
            </a:pPr>
            <a:r>
              <a:rPr lang="en-US" dirty="0"/>
              <a:t>40%  :  M0 – M24</a:t>
            </a:r>
          </a:p>
          <a:p>
            <a:pPr lvl="2" eaLnBrk="1" hangingPunct="1">
              <a:defRPr/>
            </a:pPr>
            <a:r>
              <a:rPr lang="en-US" dirty="0"/>
              <a:t>56 % : M0 -  M36  </a:t>
            </a:r>
            <a:endParaRPr lang="fr-FR" dirty="0"/>
          </a:p>
          <a:p>
            <a:pPr eaLnBrk="1" hangingPunct="1">
              <a:defRPr/>
            </a:pPr>
            <a:endParaRPr lang="fr-FR" sz="2000" dirty="0"/>
          </a:p>
          <a:p>
            <a:pPr eaLnBrk="1" hangingPunct="1">
              <a:defRPr/>
            </a:pPr>
            <a:r>
              <a:rPr lang="fr-FR" sz="2000" dirty="0"/>
              <a:t>Infection </a:t>
            </a:r>
            <a:r>
              <a:rPr lang="fr-FR" sz="2000" b="1" dirty="0">
                <a:solidFill>
                  <a:srgbClr val="FF0000"/>
                </a:solidFill>
              </a:rPr>
              <a:t>transitoire</a:t>
            </a:r>
            <a:r>
              <a:rPr lang="fr-FR" sz="2000" b="1" dirty="0"/>
              <a:t> </a:t>
            </a:r>
          </a:p>
          <a:p>
            <a:pPr marL="0" indent="0">
              <a:buNone/>
              <a:defRPr/>
            </a:pPr>
            <a:r>
              <a:rPr lang="fr-FR" sz="2000" b="1" dirty="0"/>
              <a:t>       </a:t>
            </a:r>
            <a:r>
              <a:rPr lang="fr-FR" sz="2000" dirty="0"/>
              <a:t>80%</a:t>
            </a:r>
            <a:r>
              <a:rPr lang="fr-FR" sz="2000" b="1" dirty="0"/>
              <a:t> </a:t>
            </a:r>
            <a:r>
              <a:rPr lang="fr-FR" sz="2000" dirty="0"/>
              <a:t>à 90% Clearance</a:t>
            </a:r>
            <a:r>
              <a:rPr lang="fr-FR" sz="2000" b="1" dirty="0"/>
              <a:t> </a:t>
            </a:r>
            <a:r>
              <a:rPr lang="fr-FR" sz="2000" dirty="0"/>
              <a:t>/ 8 – 12 mois</a:t>
            </a:r>
          </a:p>
          <a:p>
            <a:pPr eaLnBrk="1" hangingPunct="1">
              <a:defRPr/>
            </a:pPr>
            <a:endParaRPr lang="fr-FR" dirty="0"/>
          </a:p>
        </p:txBody>
      </p:sp>
      <p:pic>
        <p:nvPicPr>
          <p:cNvPr id="54276" name="Picture 2">
            <a:extLst>
              <a:ext uri="{FF2B5EF4-FFF2-40B4-BE49-F238E27FC236}">
                <a16:creationId xmlns:a16="http://schemas.microsoft.com/office/drawing/2014/main" id="{18713C34-A4B6-50F8-8091-1E138A857D3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30900" y="1557339"/>
            <a:ext cx="4737100" cy="49672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7" name="Rectangle 2">
            <a:extLst>
              <a:ext uri="{FF2B5EF4-FFF2-40B4-BE49-F238E27FC236}">
                <a16:creationId xmlns:a16="http://schemas.microsoft.com/office/drawing/2014/main" id="{DDA7CBCC-BE09-5F55-2E0A-B1FD062A616C}"/>
              </a:ext>
            </a:extLst>
          </p:cNvPr>
          <p:cNvSpPr txBox="1">
            <a:spLocks noChangeArrowheads="1"/>
          </p:cNvSpPr>
          <p:nvPr/>
        </p:nvSpPr>
        <p:spPr bwMode="auto">
          <a:xfrm>
            <a:off x="1981200" y="188914"/>
            <a:ext cx="8229600" cy="719137"/>
          </a:xfrm>
          <a:prstGeom prst="rect">
            <a:avLst/>
          </a:prstGeom>
          <a:solidFill>
            <a:schemeClr val="bg1"/>
          </a:solidFill>
          <a:ln w="9525">
            <a:solidFill>
              <a:srgbClr val="007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4400" b="1" dirty="0">
                <a:latin typeface="Century Schoolbook" panose="02040604050505020304" pitchFamily="18" charset="0"/>
              </a:rPr>
              <a:t>Infection à HPV une « IST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Image 7">
            <a:extLst>
              <a:ext uri="{FF2B5EF4-FFF2-40B4-BE49-F238E27FC236}">
                <a16:creationId xmlns:a16="http://schemas.microsoft.com/office/drawing/2014/main" id="{8C148B9D-352C-EF1B-3216-C5761E000B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1338" y="1735139"/>
            <a:ext cx="8659812" cy="4040187"/>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6" name="Titre 3">
            <a:extLst>
              <a:ext uri="{FF2B5EF4-FFF2-40B4-BE49-F238E27FC236}">
                <a16:creationId xmlns:a16="http://schemas.microsoft.com/office/drawing/2014/main" id="{92580F6F-0F6F-9BF1-E839-B0DCF2EF8022}"/>
              </a:ext>
            </a:extLst>
          </p:cNvPr>
          <p:cNvSpPr txBox="1">
            <a:spLocks/>
          </p:cNvSpPr>
          <p:nvPr/>
        </p:nvSpPr>
        <p:spPr>
          <a:xfrm>
            <a:off x="1882776" y="1160463"/>
            <a:ext cx="8372475" cy="539750"/>
          </a:xfrm>
          <a:prstGeom prst="rect">
            <a:avLst/>
          </a:prstGeom>
        </p:spPr>
        <p:txBody>
          <a:bodyPr lIns="68598" tIns="34299" rIns="68598" bIns="34299" anchor="b">
            <a:normAutofit fontScale="97500"/>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pPr algn="ctr">
              <a:defRPr/>
            </a:pPr>
            <a:r>
              <a:rPr lang="fr-FR" sz="3001" dirty="0"/>
              <a:t>Histoire naturelle du cancer du col</a:t>
            </a:r>
          </a:p>
        </p:txBody>
      </p:sp>
    </p:spTree>
  </p:cSld>
  <p:clrMapOvr>
    <a:masterClrMapping/>
  </p:clrMapOvr>
  <p:transition spd="slow"/>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205</TotalTime>
  <Words>565</Words>
  <Application>Microsoft Office PowerPoint</Application>
  <PresentationFormat>Widescreen</PresentationFormat>
  <Paragraphs>82</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Algerian</vt:lpstr>
      <vt:lpstr>Arial</vt:lpstr>
      <vt:lpstr>Berlin Sans FB</vt:lpstr>
      <vt:lpstr>Calibri</vt:lpstr>
      <vt:lpstr>Century Gothic</vt:lpstr>
      <vt:lpstr>Century Schoolbook</vt:lpstr>
      <vt:lpstr>Lato</vt:lpstr>
      <vt:lpstr>Vapor Trail</vt:lpstr>
      <vt:lpstr>CONDUITE A TENIR DEVANT UN TEST DE DEPISTAGE DU CANCER DU COL UTERIN ANORMAL</vt:lpstr>
      <vt:lpstr> INTRODUCTION</vt:lpstr>
      <vt:lpstr>INTRODUCTION</vt:lpstr>
      <vt:lpstr>Moyens du dépistage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CONDUITE A TENIR DEVANT UN TEST DE DEPISTAGE DU CANCER DU COL UTERIN ANORMAL</dc:title>
  <dc:creator>Student-068</dc:creator>
  <cp:lastModifiedBy>Student-068</cp:lastModifiedBy>
  <cp:revision>4</cp:revision>
  <dcterms:created xsi:type="dcterms:W3CDTF">2024-05-24T01:39:09Z</dcterms:created>
  <dcterms:modified xsi:type="dcterms:W3CDTF">2024-05-25T11:56:40Z</dcterms:modified>
</cp:coreProperties>
</file>