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76" r:id="rId2"/>
    <p:sldId id="377" r:id="rId3"/>
    <p:sldId id="325" r:id="rId4"/>
    <p:sldId id="346" r:id="rId5"/>
    <p:sldId id="354" r:id="rId6"/>
    <p:sldId id="321" r:id="rId7"/>
    <p:sldId id="268" r:id="rId8"/>
    <p:sldId id="360" r:id="rId9"/>
    <p:sldId id="258" r:id="rId10"/>
    <p:sldId id="356" r:id="rId11"/>
    <p:sldId id="359" r:id="rId12"/>
    <p:sldId id="357" r:id="rId13"/>
    <p:sldId id="338" r:id="rId14"/>
    <p:sldId id="347" r:id="rId15"/>
    <p:sldId id="361" r:id="rId16"/>
    <p:sldId id="353" r:id="rId17"/>
    <p:sldId id="362" r:id="rId18"/>
    <p:sldId id="344" r:id="rId19"/>
    <p:sldId id="376" r:id="rId20"/>
    <p:sldId id="349" r:id="rId21"/>
    <p:sldId id="351" r:id="rId22"/>
    <p:sldId id="348" r:id="rId23"/>
    <p:sldId id="369" r:id="rId24"/>
    <p:sldId id="352" r:id="rId25"/>
    <p:sldId id="363" r:id="rId26"/>
    <p:sldId id="364" r:id="rId27"/>
    <p:sldId id="358" r:id="rId28"/>
    <p:sldId id="350" r:id="rId29"/>
    <p:sldId id="368" r:id="rId30"/>
    <p:sldId id="365" r:id="rId31"/>
    <p:sldId id="367" r:id="rId32"/>
    <p:sldId id="366" r:id="rId33"/>
    <p:sldId id="374" r:id="rId34"/>
    <p:sldId id="372" r:id="rId35"/>
    <p:sldId id="339" r:id="rId36"/>
    <p:sldId id="370" r:id="rId37"/>
    <p:sldId id="371" r:id="rId38"/>
    <p:sldId id="355" r:id="rId39"/>
    <p:sldId id="375" r:id="rId40"/>
    <p:sldId id="345" r:id="rId41"/>
    <p:sldId id="295" r:id="rId42"/>
    <p:sldId id="303" r:id="rId4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54FC"/>
    <a:srgbClr val="FFFF00"/>
    <a:srgbClr val="376FAA"/>
    <a:srgbClr val="99D8FF"/>
    <a:srgbClr val="FFC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000" autoAdjust="0"/>
  </p:normalViewPr>
  <p:slideViewPr>
    <p:cSldViewPr snapToGrid="0" snapToObjects="1">
      <p:cViewPr varScale="1">
        <p:scale>
          <a:sx n="100" d="100"/>
          <a:sy n="100" d="100"/>
        </p:scale>
        <p:origin x="20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A5416-0B25-466E-B2C7-2DF6CD08B7D6}" type="doc">
      <dgm:prSet loTypeId="urn:microsoft.com/office/officeart/2005/8/layout/hierarchy2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70DA132-B68A-4133-9A3F-AC8FACB7BE4A}">
      <dgm:prSet phldrT="[Text]" custT="1"/>
      <dgm:spPr>
        <a:gradFill flip="none" rotWithShape="0">
          <a:gsLst>
            <a:gs pos="0">
              <a:srgbClr val="0099CC">
                <a:tint val="66000"/>
                <a:satMod val="160000"/>
              </a:srgbClr>
            </a:gs>
            <a:gs pos="50000">
              <a:srgbClr val="0099CC">
                <a:tint val="44500"/>
                <a:satMod val="160000"/>
              </a:srgbClr>
            </a:gs>
            <a:gs pos="100000">
              <a:srgbClr val="0099CC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1600" dirty="0"/>
            <a:t>&gt;100 types VPH</a:t>
          </a:r>
          <a:r>
            <a:rPr lang="en-US" sz="1600" baseline="30000" dirty="0"/>
            <a:t>1,2</a:t>
          </a:r>
          <a:endParaRPr lang="en-US" sz="1800" baseline="30000" dirty="0"/>
        </a:p>
      </dgm:t>
    </dgm:pt>
    <dgm:pt modelId="{1E98892C-F4D5-4C6D-A0CB-94657A34F00A}" type="parTrans" cxnId="{3D90A344-4F0E-4C6C-8455-8BBA7B7C77A3}">
      <dgm:prSet/>
      <dgm:spPr/>
      <dgm:t>
        <a:bodyPr/>
        <a:lstStyle/>
        <a:p>
          <a:endParaRPr lang="en-US"/>
        </a:p>
      </dgm:t>
    </dgm:pt>
    <dgm:pt modelId="{58C32A47-A6F4-4750-829B-B003717DBFA5}" type="sibTrans" cxnId="{3D90A344-4F0E-4C6C-8455-8BBA7B7C77A3}">
      <dgm:prSet/>
      <dgm:spPr/>
      <dgm:t>
        <a:bodyPr/>
        <a:lstStyle/>
        <a:p>
          <a:endParaRPr lang="en-US"/>
        </a:p>
      </dgm:t>
    </dgm:pt>
    <dgm:pt modelId="{6B0A8F20-8AAA-4BB1-B790-B9246CA856F2}">
      <dgm:prSet phldrT="[Text]" custT="1"/>
      <dgm:spPr>
        <a:gradFill rotWithShape="0">
          <a:gsLst>
            <a:gs pos="0">
              <a:schemeClr val="bg1"/>
            </a:gs>
            <a:gs pos="100000">
              <a:srgbClr val="990033"/>
            </a:gs>
          </a:gsLst>
          <a:lin ang="5400000" scaled="0"/>
        </a:gradFill>
      </dgm:spPr>
      <dgm:t>
        <a:bodyPr/>
        <a:lstStyle/>
        <a:p>
          <a:r>
            <a:rPr lang="en-US" sz="2000" dirty="0"/>
            <a:t>Types 6 et 11</a:t>
          </a:r>
        </a:p>
      </dgm:t>
    </dgm:pt>
    <dgm:pt modelId="{2F376C3A-0C53-4600-B219-83E11CD3A9C6}" type="parTrans" cxnId="{24127DC8-55F6-47CC-A9FD-3104ABBCA684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7B472FD7-DCB9-4168-AF95-1B4576E98F11}" type="sibTrans" cxnId="{24127DC8-55F6-47CC-A9FD-3104ABBCA684}">
      <dgm:prSet/>
      <dgm:spPr/>
      <dgm:t>
        <a:bodyPr/>
        <a:lstStyle/>
        <a:p>
          <a:endParaRPr lang="en-US"/>
        </a:p>
      </dgm:t>
    </dgm:pt>
    <dgm:pt modelId="{63BF5B7C-8787-4EB6-A158-E8052E3237FA}">
      <dgm:prSet phldrT="[Text]" custT="1"/>
      <dgm:spPr>
        <a:gradFill flip="none" rotWithShape="0">
          <a:gsLst>
            <a:gs pos="0">
              <a:srgbClr val="0099CC">
                <a:tint val="66000"/>
                <a:satMod val="160000"/>
              </a:srgbClr>
            </a:gs>
            <a:gs pos="50000">
              <a:srgbClr val="0099CC">
                <a:tint val="44500"/>
                <a:satMod val="160000"/>
              </a:srgbClr>
            </a:gs>
            <a:gs pos="100000">
              <a:srgbClr val="0099CC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Types 16 et 18</a:t>
          </a:r>
        </a:p>
      </dgm:t>
    </dgm:pt>
    <dgm:pt modelId="{43D83F77-20C8-47AA-8A50-C3521F71F683}" type="parTrans" cxnId="{E823A513-0AD6-43DE-9FC2-6BF0BA2B803A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A1C85A8C-FBDA-4F39-9FB0-7DDE3BD520B2}" type="sibTrans" cxnId="{E823A513-0AD6-43DE-9FC2-6BF0BA2B803A}">
      <dgm:prSet/>
      <dgm:spPr/>
      <dgm:t>
        <a:bodyPr/>
        <a:lstStyle/>
        <a:p>
          <a:endParaRPr lang="en-US"/>
        </a:p>
      </dgm:t>
    </dgm:pt>
    <dgm:pt modelId="{FBDB17F1-2CBC-4905-B125-ACCCBB8EF86E}">
      <dgm:prSet phldrT="[Text]" custT="1"/>
      <dgm:spPr>
        <a:gradFill flip="none" rotWithShape="0">
          <a:gsLst>
            <a:gs pos="0">
              <a:srgbClr val="0099CC">
                <a:tint val="66000"/>
                <a:satMod val="160000"/>
              </a:srgbClr>
            </a:gs>
            <a:gs pos="50000">
              <a:srgbClr val="0099CC">
                <a:tint val="44500"/>
                <a:satMod val="160000"/>
              </a:srgbClr>
            </a:gs>
            <a:gs pos="100000">
              <a:srgbClr val="0099CC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~80% cancer anal</a:t>
          </a:r>
          <a:r>
            <a:rPr lang="en-US" sz="2000" baseline="30000" dirty="0"/>
            <a:t>4</a:t>
          </a:r>
        </a:p>
      </dgm:t>
    </dgm:pt>
    <dgm:pt modelId="{25B8BA0A-5BC1-4561-9D2D-C55B0CF8B8DD}" type="parTrans" cxnId="{EFBCC3E8-B323-4B6A-BA5D-323A16772EC9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3CAE3A9A-1733-4D77-9730-544DBEC56BBD}" type="sibTrans" cxnId="{EFBCC3E8-B323-4B6A-BA5D-323A16772EC9}">
      <dgm:prSet/>
      <dgm:spPr/>
      <dgm:t>
        <a:bodyPr/>
        <a:lstStyle/>
        <a:p>
          <a:endParaRPr lang="en-US"/>
        </a:p>
      </dgm:t>
    </dgm:pt>
    <dgm:pt modelId="{4239A2F9-BCD8-4C07-9144-4827F0F80D7E}">
      <dgm:prSet phldrT="[Text]" custT="1"/>
      <dgm:spPr>
        <a:gradFill flip="none" rotWithShape="0">
          <a:gsLst>
            <a:gs pos="0">
              <a:srgbClr val="0099CC">
                <a:tint val="66000"/>
                <a:satMod val="160000"/>
              </a:srgbClr>
            </a:gs>
            <a:gs pos="50000">
              <a:srgbClr val="0099CC">
                <a:tint val="44500"/>
                <a:satMod val="160000"/>
              </a:srgbClr>
            </a:gs>
            <a:gs pos="100000">
              <a:srgbClr val="0099CC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~70% cancer vaginal</a:t>
          </a:r>
          <a:r>
            <a:rPr lang="en-US" sz="2000" baseline="30000" dirty="0"/>
            <a:t>6</a:t>
          </a:r>
        </a:p>
      </dgm:t>
    </dgm:pt>
    <dgm:pt modelId="{0EFADB05-F5CE-4B8C-A14B-861481462205}" type="parTrans" cxnId="{24AE4BD2-6359-4844-A0C7-3BC8675F69AE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473BFDE2-318B-42FE-8009-23418ACB188C}" type="sibTrans" cxnId="{24AE4BD2-6359-4844-A0C7-3BC8675F69AE}">
      <dgm:prSet/>
      <dgm:spPr/>
      <dgm:t>
        <a:bodyPr/>
        <a:lstStyle/>
        <a:p>
          <a:endParaRPr lang="en-US"/>
        </a:p>
      </dgm:t>
    </dgm:pt>
    <dgm:pt modelId="{220FB35B-94C0-4930-865B-2CF520D838F8}">
      <dgm:prSet phldrT="[Text]" custT="1"/>
      <dgm:spPr>
        <a:gradFill rotWithShape="0">
          <a:gsLst>
            <a:gs pos="0">
              <a:schemeClr val="bg1"/>
            </a:gs>
            <a:gs pos="100000">
              <a:srgbClr val="990033"/>
            </a:gs>
          </a:gsLst>
          <a:lin ang="5400000" scaled="0"/>
        </a:gradFill>
      </dgm:spPr>
      <dgm:t>
        <a:bodyPr/>
        <a:lstStyle/>
        <a:p>
          <a:r>
            <a:rPr lang="en-US" sz="2000" dirty="0"/>
            <a:t>~90% </a:t>
          </a:r>
          <a:r>
            <a:rPr lang="en-US" sz="2000" dirty="0" err="1"/>
            <a:t>verrues</a:t>
          </a:r>
          <a:r>
            <a:rPr lang="en-US" sz="2000" dirty="0"/>
            <a:t> genitales</a:t>
          </a:r>
          <a:r>
            <a:rPr lang="en-US" sz="2000" baseline="30000" dirty="0"/>
            <a:t>3</a:t>
          </a:r>
        </a:p>
      </dgm:t>
    </dgm:pt>
    <dgm:pt modelId="{4F747DA7-858F-414F-97DB-B965C5156593}" type="parTrans" cxnId="{31E8DA66-2361-47A8-9C06-F8295799DDFD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A725ABC0-93E4-4B16-BA10-1E87DDFC9701}" type="sibTrans" cxnId="{31E8DA66-2361-47A8-9C06-F8295799DDFD}">
      <dgm:prSet/>
      <dgm:spPr/>
      <dgm:t>
        <a:bodyPr/>
        <a:lstStyle/>
        <a:p>
          <a:endParaRPr lang="en-US"/>
        </a:p>
      </dgm:t>
    </dgm:pt>
    <dgm:pt modelId="{FEEFE008-1D12-40C8-BEAD-5125A58546FE}">
      <dgm:prSet phldrT="[Text]" custT="1"/>
      <dgm:spPr>
        <a:gradFill flip="none" rotWithShape="0">
          <a:gsLst>
            <a:gs pos="0">
              <a:srgbClr val="0099CC">
                <a:tint val="66000"/>
                <a:satMod val="160000"/>
              </a:srgbClr>
            </a:gs>
            <a:gs pos="50000">
              <a:srgbClr val="0099CC">
                <a:tint val="44500"/>
                <a:satMod val="160000"/>
              </a:srgbClr>
            </a:gs>
            <a:gs pos="100000">
              <a:srgbClr val="0099CC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~40–50% cancer vulvaire</a:t>
          </a:r>
          <a:r>
            <a:rPr lang="en-US" sz="2000" baseline="30000" dirty="0"/>
            <a:t>6,7</a:t>
          </a:r>
        </a:p>
      </dgm:t>
    </dgm:pt>
    <dgm:pt modelId="{38D36CB9-30AF-410E-A4B1-C044B222B902}" type="parTrans" cxnId="{7F126F9E-0E82-40A3-AF44-93ECA9513694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2FDA747C-F797-40B5-8F6E-5B5C2AD72E36}" type="sibTrans" cxnId="{7F126F9E-0E82-40A3-AF44-93ECA9513694}">
      <dgm:prSet/>
      <dgm:spPr/>
      <dgm:t>
        <a:bodyPr/>
        <a:lstStyle/>
        <a:p>
          <a:endParaRPr lang="en-US"/>
        </a:p>
      </dgm:t>
    </dgm:pt>
    <dgm:pt modelId="{55A03941-F755-4133-9A65-D3065DCB955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~75% cancer du col</a:t>
          </a:r>
          <a:r>
            <a:rPr lang="en-US" sz="2000" b="1" baseline="30000" dirty="0">
              <a:solidFill>
                <a:schemeClr val="bg1"/>
              </a:solidFill>
            </a:rPr>
            <a:t>5</a:t>
          </a:r>
        </a:p>
      </dgm:t>
    </dgm:pt>
    <dgm:pt modelId="{0CAC118A-D5EB-4455-A232-D90D09C1B91F}" type="parTrans" cxnId="{43E92C23-3A6F-49D3-B670-7648E6B76D9D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7768226A-66EF-4B00-82A3-812620934E29}" type="sibTrans" cxnId="{43E92C23-3A6F-49D3-B670-7648E6B76D9D}">
      <dgm:prSet/>
      <dgm:spPr/>
      <dgm:t>
        <a:bodyPr/>
        <a:lstStyle/>
        <a:p>
          <a:endParaRPr lang="en-US"/>
        </a:p>
      </dgm:t>
    </dgm:pt>
    <dgm:pt modelId="{C84C4CAA-19ED-4268-9AFF-F8135D06442C}">
      <dgm:prSet phldrT="[Text]" custT="1"/>
      <dgm:spPr>
        <a:gradFill flip="none" rotWithShape="0">
          <a:gsLst>
            <a:gs pos="0">
              <a:srgbClr val="0099CC">
                <a:tint val="66000"/>
                <a:satMod val="160000"/>
              </a:srgbClr>
            </a:gs>
            <a:gs pos="50000">
              <a:srgbClr val="0099CC">
                <a:tint val="44500"/>
                <a:satMod val="160000"/>
              </a:srgbClr>
            </a:gs>
            <a:gs pos="100000">
              <a:srgbClr val="0099CC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1800" dirty="0"/>
            <a:t>30-40 types </a:t>
          </a:r>
          <a:r>
            <a:rPr lang="en-US" sz="1800" dirty="0" err="1"/>
            <a:t>infectent</a:t>
          </a:r>
          <a:r>
            <a:rPr lang="en-US" sz="1800" dirty="0"/>
            <a:t> le </a:t>
          </a:r>
          <a:r>
            <a:rPr lang="en-US" sz="1800" dirty="0" err="1"/>
            <a:t>tractus</a:t>
          </a:r>
          <a:r>
            <a:rPr lang="en-US" sz="1800" dirty="0"/>
            <a:t> ano-genital</a:t>
          </a:r>
          <a:r>
            <a:rPr lang="en-US" sz="1800" baseline="30000" dirty="0"/>
            <a:t>1,2</a:t>
          </a:r>
          <a:endParaRPr lang="en-US" sz="1800" dirty="0"/>
        </a:p>
      </dgm:t>
    </dgm:pt>
    <dgm:pt modelId="{8B1944AC-8E37-485C-B6A5-F8047F9CFDF0}" type="sibTrans" cxnId="{B0E2EA12-6684-472D-A51D-04A6D9E5C9DB}">
      <dgm:prSet/>
      <dgm:spPr/>
      <dgm:t>
        <a:bodyPr/>
        <a:lstStyle/>
        <a:p>
          <a:endParaRPr lang="en-US"/>
        </a:p>
      </dgm:t>
    </dgm:pt>
    <dgm:pt modelId="{7B787593-6EF5-4558-BDD3-A447145C2F79}" type="parTrans" cxnId="{B0E2EA12-6684-472D-A51D-04A6D9E5C9DB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2570CC9D-71F1-4F14-B623-450D0661B02A}" type="pres">
      <dgm:prSet presAssocID="{6DFA5416-0B25-466E-B2C7-2DF6CD08B7D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7E69F66-C724-4189-8511-8DF69EDADFA2}" type="pres">
      <dgm:prSet presAssocID="{970DA132-B68A-4133-9A3F-AC8FACB7BE4A}" presName="root1" presStyleCnt="0"/>
      <dgm:spPr/>
    </dgm:pt>
    <dgm:pt modelId="{C9C8EA18-8267-431C-AB44-7AE55B83C3C1}" type="pres">
      <dgm:prSet presAssocID="{970DA132-B68A-4133-9A3F-AC8FACB7BE4A}" presName="LevelOneTextNode" presStyleLbl="node0" presStyleIdx="0" presStyleCnt="1" custScaleY="187001">
        <dgm:presLayoutVars>
          <dgm:chPref val="3"/>
        </dgm:presLayoutVars>
      </dgm:prSet>
      <dgm:spPr/>
    </dgm:pt>
    <dgm:pt modelId="{D133C94D-8D29-493D-BD5E-1E4ABCDAB85E}" type="pres">
      <dgm:prSet presAssocID="{970DA132-B68A-4133-9A3F-AC8FACB7BE4A}" presName="level2hierChild" presStyleCnt="0"/>
      <dgm:spPr/>
    </dgm:pt>
    <dgm:pt modelId="{3B847886-B215-4ADD-9257-F1D05D36EDC6}" type="pres">
      <dgm:prSet presAssocID="{7B787593-6EF5-4558-BDD3-A447145C2F79}" presName="conn2-1" presStyleLbl="parChTrans1D2" presStyleIdx="0" presStyleCnt="1"/>
      <dgm:spPr/>
    </dgm:pt>
    <dgm:pt modelId="{12AA4FA4-ABFB-4ECC-847C-E0C0C37660D6}" type="pres">
      <dgm:prSet presAssocID="{7B787593-6EF5-4558-BDD3-A447145C2F79}" presName="connTx" presStyleLbl="parChTrans1D2" presStyleIdx="0" presStyleCnt="1"/>
      <dgm:spPr/>
    </dgm:pt>
    <dgm:pt modelId="{A29FD54E-136C-4681-897B-33E9EE455240}" type="pres">
      <dgm:prSet presAssocID="{C84C4CAA-19ED-4268-9AFF-F8135D06442C}" presName="root2" presStyleCnt="0"/>
      <dgm:spPr/>
    </dgm:pt>
    <dgm:pt modelId="{A43BC9B6-E30F-42E8-8DD0-2EC84CA3CCAB}" type="pres">
      <dgm:prSet presAssocID="{C84C4CAA-19ED-4268-9AFF-F8135D06442C}" presName="LevelTwoTextNode" presStyleLbl="node2" presStyleIdx="0" presStyleCnt="1" custScaleX="178398" custScaleY="257474">
        <dgm:presLayoutVars>
          <dgm:chPref val="3"/>
        </dgm:presLayoutVars>
      </dgm:prSet>
      <dgm:spPr/>
    </dgm:pt>
    <dgm:pt modelId="{D758F310-674A-4996-8433-4EF4DB18014C}" type="pres">
      <dgm:prSet presAssocID="{C84C4CAA-19ED-4268-9AFF-F8135D06442C}" presName="level3hierChild" presStyleCnt="0"/>
      <dgm:spPr/>
    </dgm:pt>
    <dgm:pt modelId="{E13EC322-933D-4F2D-9668-1DA1C2D556C7}" type="pres">
      <dgm:prSet presAssocID="{2F376C3A-0C53-4600-B219-83E11CD3A9C6}" presName="conn2-1" presStyleLbl="parChTrans1D3" presStyleIdx="0" presStyleCnt="2"/>
      <dgm:spPr/>
    </dgm:pt>
    <dgm:pt modelId="{44E6B5DC-57B3-46C1-B8FA-73F869558014}" type="pres">
      <dgm:prSet presAssocID="{2F376C3A-0C53-4600-B219-83E11CD3A9C6}" presName="connTx" presStyleLbl="parChTrans1D3" presStyleIdx="0" presStyleCnt="2"/>
      <dgm:spPr/>
    </dgm:pt>
    <dgm:pt modelId="{44322760-9F74-4EB7-9D8E-F41B3B4D9878}" type="pres">
      <dgm:prSet presAssocID="{6B0A8F20-8AAA-4BB1-B790-B9246CA856F2}" presName="root2" presStyleCnt="0"/>
      <dgm:spPr/>
    </dgm:pt>
    <dgm:pt modelId="{738E02DC-4F55-4FED-ABA1-76E75BC36530}" type="pres">
      <dgm:prSet presAssocID="{6B0A8F20-8AAA-4BB1-B790-B9246CA856F2}" presName="LevelTwoTextNode" presStyleLbl="node3" presStyleIdx="0" presStyleCnt="2" custScaleX="214306" custScaleY="142195" custLinFactY="271857" custLinFactNeighborX="-1595" custLinFactNeighborY="300000">
        <dgm:presLayoutVars>
          <dgm:chPref val="3"/>
        </dgm:presLayoutVars>
      </dgm:prSet>
      <dgm:spPr/>
    </dgm:pt>
    <dgm:pt modelId="{0610DCAD-B67A-4D20-8BBB-BCAE9A871E89}" type="pres">
      <dgm:prSet presAssocID="{6B0A8F20-8AAA-4BB1-B790-B9246CA856F2}" presName="level3hierChild" presStyleCnt="0"/>
      <dgm:spPr/>
    </dgm:pt>
    <dgm:pt modelId="{612BC20E-93C8-4245-8523-00E3F349C244}" type="pres">
      <dgm:prSet presAssocID="{4F747DA7-858F-414F-97DB-B965C5156593}" presName="conn2-1" presStyleLbl="parChTrans1D4" presStyleIdx="0" presStyleCnt="5"/>
      <dgm:spPr/>
    </dgm:pt>
    <dgm:pt modelId="{49DC85EA-300B-4904-B719-069DCEEC607F}" type="pres">
      <dgm:prSet presAssocID="{4F747DA7-858F-414F-97DB-B965C5156593}" presName="connTx" presStyleLbl="parChTrans1D4" presStyleIdx="0" presStyleCnt="5"/>
      <dgm:spPr/>
    </dgm:pt>
    <dgm:pt modelId="{A2096339-9467-433D-931F-C155FEFD991C}" type="pres">
      <dgm:prSet presAssocID="{220FB35B-94C0-4930-865B-2CF520D838F8}" presName="root2" presStyleCnt="0"/>
      <dgm:spPr/>
    </dgm:pt>
    <dgm:pt modelId="{3C1F96D2-325A-41EC-96BF-38C574A3F98E}" type="pres">
      <dgm:prSet presAssocID="{220FB35B-94C0-4930-865B-2CF520D838F8}" presName="LevelTwoTextNode" presStyleLbl="node4" presStyleIdx="0" presStyleCnt="5" custScaleX="348092" custScaleY="142195" custLinFactY="271857" custLinFactNeighborX="23002" custLinFactNeighborY="300000">
        <dgm:presLayoutVars>
          <dgm:chPref val="3"/>
        </dgm:presLayoutVars>
      </dgm:prSet>
      <dgm:spPr/>
    </dgm:pt>
    <dgm:pt modelId="{F063C9B5-948F-40C4-8711-95F9A2C21EE3}" type="pres">
      <dgm:prSet presAssocID="{220FB35B-94C0-4930-865B-2CF520D838F8}" presName="level3hierChild" presStyleCnt="0"/>
      <dgm:spPr/>
    </dgm:pt>
    <dgm:pt modelId="{5E871EE6-B250-4990-9AC5-1C6E3F2F71ED}" type="pres">
      <dgm:prSet presAssocID="{43D83F77-20C8-47AA-8A50-C3521F71F683}" presName="conn2-1" presStyleLbl="parChTrans1D3" presStyleIdx="1" presStyleCnt="2"/>
      <dgm:spPr/>
    </dgm:pt>
    <dgm:pt modelId="{F5174BF3-C1AA-4E09-9965-2CB6A164F925}" type="pres">
      <dgm:prSet presAssocID="{43D83F77-20C8-47AA-8A50-C3521F71F683}" presName="connTx" presStyleLbl="parChTrans1D3" presStyleIdx="1" presStyleCnt="2"/>
      <dgm:spPr/>
    </dgm:pt>
    <dgm:pt modelId="{E86A1071-567D-4547-A1F9-B499A834A88B}" type="pres">
      <dgm:prSet presAssocID="{63BF5B7C-8787-4EB6-A158-E8052E3237FA}" presName="root2" presStyleCnt="0"/>
      <dgm:spPr/>
    </dgm:pt>
    <dgm:pt modelId="{A5970C55-861A-4B19-AE32-7D34DB5E5306}" type="pres">
      <dgm:prSet presAssocID="{63BF5B7C-8787-4EB6-A158-E8052E3237FA}" presName="LevelTwoTextNode" presStyleLbl="node3" presStyleIdx="1" presStyleCnt="2" custScaleX="238624" custScaleY="142195" custLinFactY="-198139" custLinFactNeighborY="-200000">
        <dgm:presLayoutVars>
          <dgm:chPref val="3"/>
        </dgm:presLayoutVars>
      </dgm:prSet>
      <dgm:spPr/>
    </dgm:pt>
    <dgm:pt modelId="{B3E2300C-A1BF-4F19-81B0-E09455A81013}" type="pres">
      <dgm:prSet presAssocID="{63BF5B7C-8787-4EB6-A158-E8052E3237FA}" presName="level3hierChild" presStyleCnt="0"/>
      <dgm:spPr/>
    </dgm:pt>
    <dgm:pt modelId="{FB1EAB80-75A5-4FB1-8130-B77A8475A363}" type="pres">
      <dgm:prSet presAssocID="{25B8BA0A-5BC1-4561-9D2D-C55B0CF8B8DD}" presName="conn2-1" presStyleLbl="parChTrans1D4" presStyleIdx="1" presStyleCnt="5"/>
      <dgm:spPr/>
    </dgm:pt>
    <dgm:pt modelId="{B735044B-E406-4CDB-9FA9-A10B5A00DE9F}" type="pres">
      <dgm:prSet presAssocID="{25B8BA0A-5BC1-4561-9D2D-C55B0CF8B8DD}" presName="connTx" presStyleLbl="parChTrans1D4" presStyleIdx="1" presStyleCnt="5"/>
      <dgm:spPr/>
    </dgm:pt>
    <dgm:pt modelId="{E4FA5A90-B577-4064-A894-4F6A8ECB0D19}" type="pres">
      <dgm:prSet presAssocID="{FBDB17F1-2CBC-4905-B125-ACCCBB8EF86E}" presName="root2" presStyleCnt="0"/>
      <dgm:spPr/>
    </dgm:pt>
    <dgm:pt modelId="{274EDC55-4136-4AB2-A130-A198D959D9FB}" type="pres">
      <dgm:prSet presAssocID="{FBDB17F1-2CBC-4905-B125-ACCCBB8EF86E}" presName="LevelTwoTextNode" presStyleLbl="node4" presStyleIdx="1" presStyleCnt="5" custScaleX="348092" custScaleY="142195" custLinFactY="-10975" custLinFactNeighborX="825" custLinFactNeighborY="-100000">
        <dgm:presLayoutVars>
          <dgm:chPref val="3"/>
        </dgm:presLayoutVars>
      </dgm:prSet>
      <dgm:spPr/>
    </dgm:pt>
    <dgm:pt modelId="{5F910D95-B447-45C9-A259-BA841701FC10}" type="pres">
      <dgm:prSet presAssocID="{FBDB17F1-2CBC-4905-B125-ACCCBB8EF86E}" presName="level3hierChild" presStyleCnt="0"/>
      <dgm:spPr/>
    </dgm:pt>
    <dgm:pt modelId="{78ECDDD6-D004-49FD-ABE5-364382E2416B}" type="pres">
      <dgm:prSet presAssocID="{0CAC118A-D5EB-4455-A232-D90D09C1B91F}" presName="conn2-1" presStyleLbl="parChTrans1D4" presStyleIdx="2" presStyleCnt="5"/>
      <dgm:spPr/>
    </dgm:pt>
    <dgm:pt modelId="{432DC37E-F8B2-4D1E-8511-C2D7BA8845CB}" type="pres">
      <dgm:prSet presAssocID="{0CAC118A-D5EB-4455-A232-D90D09C1B91F}" presName="connTx" presStyleLbl="parChTrans1D4" presStyleIdx="2" presStyleCnt="5"/>
      <dgm:spPr/>
    </dgm:pt>
    <dgm:pt modelId="{0AC74416-3642-4F6F-887C-FBB98F558C11}" type="pres">
      <dgm:prSet presAssocID="{55A03941-F755-4133-9A65-D3065DCB955E}" presName="root2" presStyleCnt="0"/>
      <dgm:spPr/>
    </dgm:pt>
    <dgm:pt modelId="{D2172EC0-72F3-47C2-9989-463306D7E6FD}" type="pres">
      <dgm:prSet presAssocID="{55A03941-F755-4133-9A65-D3065DCB955E}" presName="LevelTwoTextNode" presStyleLbl="node4" presStyleIdx="2" presStyleCnt="5" custScaleX="348092" custScaleY="142195" custLinFactY="-200000" custLinFactNeighborY="-222285">
        <dgm:presLayoutVars>
          <dgm:chPref val="3"/>
        </dgm:presLayoutVars>
      </dgm:prSet>
      <dgm:spPr/>
    </dgm:pt>
    <dgm:pt modelId="{0E221A61-B2CB-4646-BB88-4DE171EE5645}" type="pres">
      <dgm:prSet presAssocID="{55A03941-F755-4133-9A65-D3065DCB955E}" presName="level3hierChild" presStyleCnt="0"/>
      <dgm:spPr/>
    </dgm:pt>
    <dgm:pt modelId="{1AE6C91B-A528-43F8-9BAD-C4E2ED794827}" type="pres">
      <dgm:prSet presAssocID="{38D36CB9-30AF-410E-A4B1-C044B222B902}" presName="conn2-1" presStyleLbl="parChTrans1D4" presStyleIdx="3" presStyleCnt="5"/>
      <dgm:spPr/>
    </dgm:pt>
    <dgm:pt modelId="{22314159-331C-489D-8D6D-2AAA22FAF643}" type="pres">
      <dgm:prSet presAssocID="{38D36CB9-30AF-410E-A4B1-C044B222B902}" presName="connTx" presStyleLbl="parChTrans1D4" presStyleIdx="3" presStyleCnt="5"/>
      <dgm:spPr/>
    </dgm:pt>
    <dgm:pt modelId="{4B9D8510-7B04-4AFF-8602-4C0B20698184}" type="pres">
      <dgm:prSet presAssocID="{FEEFE008-1D12-40C8-BEAD-5125A58546FE}" presName="root2" presStyleCnt="0"/>
      <dgm:spPr/>
    </dgm:pt>
    <dgm:pt modelId="{1A50F045-7BBF-4028-B7E1-6F720B0D264E}" type="pres">
      <dgm:prSet presAssocID="{FEEFE008-1D12-40C8-BEAD-5125A58546FE}" presName="LevelTwoTextNode" presStyleLbl="node4" presStyleIdx="3" presStyleCnt="5" custScaleX="348092" custScaleY="142195" custLinFactY="-100000" custLinFactNeighborY="-171250">
        <dgm:presLayoutVars>
          <dgm:chPref val="3"/>
        </dgm:presLayoutVars>
      </dgm:prSet>
      <dgm:spPr/>
    </dgm:pt>
    <dgm:pt modelId="{43B240FA-02AB-456E-B3E4-23F110639DD3}" type="pres">
      <dgm:prSet presAssocID="{FEEFE008-1D12-40C8-BEAD-5125A58546FE}" presName="level3hierChild" presStyleCnt="0"/>
      <dgm:spPr/>
    </dgm:pt>
    <dgm:pt modelId="{DA66A3CC-279C-4ED3-83A9-562588C1AF05}" type="pres">
      <dgm:prSet presAssocID="{0EFADB05-F5CE-4B8C-A14B-861481462205}" presName="conn2-1" presStyleLbl="parChTrans1D4" presStyleIdx="4" presStyleCnt="5"/>
      <dgm:spPr/>
    </dgm:pt>
    <dgm:pt modelId="{AA4D235D-F98B-439B-90EF-43F979633ADC}" type="pres">
      <dgm:prSet presAssocID="{0EFADB05-F5CE-4B8C-A14B-861481462205}" presName="connTx" presStyleLbl="parChTrans1D4" presStyleIdx="4" presStyleCnt="5"/>
      <dgm:spPr/>
    </dgm:pt>
    <dgm:pt modelId="{CC4C7641-3B4C-40D6-AFC2-BFE6C7D2268D}" type="pres">
      <dgm:prSet presAssocID="{4239A2F9-BCD8-4C07-9144-4827F0F80D7E}" presName="root2" presStyleCnt="0"/>
      <dgm:spPr/>
    </dgm:pt>
    <dgm:pt modelId="{CCC30F36-DDAE-4DD0-9FF4-FA315468A08A}" type="pres">
      <dgm:prSet presAssocID="{4239A2F9-BCD8-4C07-9144-4827F0F80D7E}" presName="LevelTwoTextNode" presStyleLbl="node4" presStyleIdx="4" presStyleCnt="5" custScaleX="348092" custScaleY="142195" custLinFactY="-100000" custLinFactNeighborY="-174330">
        <dgm:presLayoutVars>
          <dgm:chPref val="3"/>
        </dgm:presLayoutVars>
      </dgm:prSet>
      <dgm:spPr/>
    </dgm:pt>
    <dgm:pt modelId="{516FF5C7-A5E6-423C-8269-01CB8AC8DBC3}" type="pres">
      <dgm:prSet presAssocID="{4239A2F9-BCD8-4C07-9144-4827F0F80D7E}" presName="level3hierChild" presStyleCnt="0"/>
      <dgm:spPr/>
    </dgm:pt>
  </dgm:ptLst>
  <dgm:cxnLst>
    <dgm:cxn modelId="{B0E2EA12-6684-472D-A51D-04A6D9E5C9DB}" srcId="{970DA132-B68A-4133-9A3F-AC8FACB7BE4A}" destId="{C84C4CAA-19ED-4268-9AFF-F8135D06442C}" srcOrd="0" destOrd="0" parTransId="{7B787593-6EF5-4558-BDD3-A447145C2F79}" sibTransId="{8B1944AC-8E37-485C-B6A5-F8047F9CFDF0}"/>
    <dgm:cxn modelId="{E823A513-0AD6-43DE-9FC2-6BF0BA2B803A}" srcId="{C84C4CAA-19ED-4268-9AFF-F8135D06442C}" destId="{63BF5B7C-8787-4EB6-A158-E8052E3237FA}" srcOrd="1" destOrd="0" parTransId="{43D83F77-20C8-47AA-8A50-C3521F71F683}" sibTransId="{A1C85A8C-FBDA-4F39-9FB0-7DDE3BD520B2}"/>
    <dgm:cxn modelId="{9BF0791F-7B54-6F48-8E46-37048127DDD0}" type="presOf" srcId="{7B787593-6EF5-4558-BDD3-A447145C2F79}" destId="{12AA4FA4-ABFB-4ECC-847C-E0C0C37660D6}" srcOrd="1" destOrd="0" presId="urn:microsoft.com/office/officeart/2005/8/layout/hierarchy2"/>
    <dgm:cxn modelId="{43E92C23-3A6F-49D3-B670-7648E6B76D9D}" srcId="{63BF5B7C-8787-4EB6-A158-E8052E3237FA}" destId="{55A03941-F755-4133-9A65-D3065DCB955E}" srcOrd="1" destOrd="0" parTransId="{0CAC118A-D5EB-4455-A232-D90D09C1B91F}" sibTransId="{7768226A-66EF-4B00-82A3-812620934E29}"/>
    <dgm:cxn modelId="{D0E19C26-AD9C-9A48-A2A4-15E015C3C838}" type="presOf" srcId="{0CAC118A-D5EB-4455-A232-D90D09C1B91F}" destId="{432DC37E-F8B2-4D1E-8511-C2D7BA8845CB}" srcOrd="1" destOrd="0" presId="urn:microsoft.com/office/officeart/2005/8/layout/hierarchy2"/>
    <dgm:cxn modelId="{517C042C-ADF6-7745-BF5F-D726894E3EA2}" type="presOf" srcId="{6B0A8F20-8AAA-4BB1-B790-B9246CA856F2}" destId="{738E02DC-4F55-4FED-ABA1-76E75BC36530}" srcOrd="0" destOrd="0" presId="urn:microsoft.com/office/officeart/2005/8/layout/hierarchy2"/>
    <dgm:cxn modelId="{02E9F12E-FE81-8740-87B6-9E6ACE5D64A8}" type="presOf" srcId="{38D36CB9-30AF-410E-A4B1-C044B222B902}" destId="{1AE6C91B-A528-43F8-9BAD-C4E2ED794827}" srcOrd="0" destOrd="0" presId="urn:microsoft.com/office/officeart/2005/8/layout/hierarchy2"/>
    <dgm:cxn modelId="{3D90A344-4F0E-4C6C-8455-8BBA7B7C77A3}" srcId="{6DFA5416-0B25-466E-B2C7-2DF6CD08B7D6}" destId="{970DA132-B68A-4133-9A3F-AC8FACB7BE4A}" srcOrd="0" destOrd="0" parTransId="{1E98892C-F4D5-4C6D-A0CB-94657A34F00A}" sibTransId="{58C32A47-A6F4-4750-829B-B003717DBFA5}"/>
    <dgm:cxn modelId="{CDA5E544-7C0F-8F48-BE41-033B62159A64}" type="presOf" srcId="{FBDB17F1-2CBC-4905-B125-ACCCBB8EF86E}" destId="{274EDC55-4136-4AB2-A130-A198D959D9FB}" srcOrd="0" destOrd="0" presId="urn:microsoft.com/office/officeart/2005/8/layout/hierarchy2"/>
    <dgm:cxn modelId="{CED2904D-595D-0644-8695-198D1F7D5067}" type="presOf" srcId="{2F376C3A-0C53-4600-B219-83E11CD3A9C6}" destId="{44E6B5DC-57B3-46C1-B8FA-73F869558014}" srcOrd="1" destOrd="0" presId="urn:microsoft.com/office/officeart/2005/8/layout/hierarchy2"/>
    <dgm:cxn modelId="{CF2DD663-9E32-D742-90BC-54BE425A3420}" type="presOf" srcId="{38D36CB9-30AF-410E-A4B1-C044B222B902}" destId="{22314159-331C-489D-8D6D-2AAA22FAF643}" srcOrd="1" destOrd="0" presId="urn:microsoft.com/office/officeart/2005/8/layout/hierarchy2"/>
    <dgm:cxn modelId="{31E8DA66-2361-47A8-9C06-F8295799DDFD}" srcId="{6B0A8F20-8AAA-4BB1-B790-B9246CA856F2}" destId="{220FB35B-94C0-4930-865B-2CF520D838F8}" srcOrd="0" destOrd="0" parTransId="{4F747DA7-858F-414F-97DB-B965C5156593}" sibTransId="{A725ABC0-93E4-4B16-BA10-1E87DDFC9701}"/>
    <dgm:cxn modelId="{231C6378-18FF-1746-B66E-52E7B0B7718A}" type="presOf" srcId="{C84C4CAA-19ED-4268-9AFF-F8135D06442C}" destId="{A43BC9B6-E30F-42E8-8DD0-2EC84CA3CCAB}" srcOrd="0" destOrd="0" presId="urn:microsoft.com/office/officeart/2005/8/layout/hierarchy2"/>
    <dgm:cxn modelId="{A64C9F7B-54E3-244B-BAE5-F92E9CB15DED}" type="presOf" srcId="{0CAC118A-D5EB-4455-A232-D90D09C1B91F}" destId="{78ECDDD6-D004-49FD-ABE5-364382E2416B}" srcOrd="0" destOrd="0" presId="urn:microsoft.com/office/officeart/2005/8/layout/hierarchy2"/>
    <dgm:cxn modelId="{A370AF7C-E404-B647-90F8-A5BC66DB8689}" type="presOf" srcId="{6DFA5416-0B25-466E-B2C7-2DF6CD08B7D6}" destId="{2570CC9D-71F1-4F14-B623-450D0661B02A}" srcOrd="0" destOrd="0" presId="urn:microsoft.com/office/officeart/2005/8/layout/hierarchy2"/>
    <dgm:cxn modelId="{C9E6358A-4902-D545-B7BE-43C46B792108}" type="presOf" srcId="{970DA132-B68A-4133-9A3F-AC8FACB7BE4A}" destId="{C9C8EA18-8267-431C-AB44-7AE55B83C3C1}" srcOrd="0" destOrd="0" presId="urn:microsoft.com/office/officeart/2005/8/layout/hierarchy2"/>
    <dgm:cxn modelId="{0E647790-AF68-6845-91B1-953C21147764}" type="presOf" srcId="{7B787593-6EF5-4558-BDD3-A447145C2F79}" destId="{3B847886-B215-4ADD-9257-F1D05D36EDC6}" srcOrd="0" destOrd="0" presId="urn:microsoft.com/office/officeart/2005/8/layout/hierarchy2"/>
    <dgm:cxn modelId="{74C7AC94-3C86-F44A-998A-900D6A3FAE6B}" type="presOf" srcId="{25B8BA0A-5BC1-4561-9D2D-C55B0CF8B8DD}" destId="{B735044B-E406-4CDB-9FA9-A10B5A00DE9F}" srcOrd="1" destOrd="0" presId="urn:microsoft.com/office/officeart/2005/8/layout/hierarchy2"/>
    <dgm:cxn modelId="{7F126F9E-0E82-40A3-AF44-93ECA9513694}" srcId="{63BF5B7C-8787-4EB6-A158-E8052E3237FA}" destId="{FEEFE008-1D12-40C8-BEAD-5125A58546FE}" srcOrd="2" destOrd="0" parTransId="{38D36CB9-30AF-410E-A4B1-C044B222B902}" sibTransId="{2FDA747C-F797-40B5-8F6E-5B5C2AD72E36}"/>
    <dgm:cxn modelId="{B72AE1A1-7DBE-284B-8FEA-A60884B79E2B}" type="presOf" srcId="{4F747DA7-858F-414F-97DB-B965C5156593}" destId="{612BC20E-93C8-4245-8523-00E3F349C244}" srcOrd="0" destOrd="0" presId="urn:microsoft.com/office/officeart/2005/8/layout/hierarchy2"/>
    <dgm:cxn modelId="{2C3195A7-3145-114E-B882-F44F358E3C67}" type="presOf" srcId="{0EFADB05-F5CE-4B8C-A14B-861481462205}" destId="{AA4D235D-F98B-439B-90EF-43F979633ADC}" srcOrd="1" destOrd="0" presId="urn:microsoft.com/office/officeart/2005/8/layout/hierarchy2"/>
    <dgm:cxn modelId="{89A071B3-46B9-A040-A41B-66A0437ACCC2}" type="presOf" srcId="{25B8BA0A-5BC1-4561-9D2D-C55B0CF8B8DD}" destId="{FB1EAB80-75A5-4FB1-8130-B77A8475A363}" srcOrd="0" destOrd="0" presId="urn:microsoft.com/office/officeart/2005/8/layout/hierarchy2"/>
    <dgm:cxn modelId="{B47378BB-1537-6C47-AE30-319AA903572D}" type="presOf" srcId="{43D83F77-20C8-47AA-8A50-C3521F71F683}" destId="{F5174BF3-C1AA-4E09-9965-2CB6A164F925}" srcOrd="1" destOrd="0" presId="urn:microsoft.com/office/officeart/2005/8/layout/hierarchy2"/>
    <dgm:cxn modelId="{ED8FFDC1-79DD-2F42-A4B1-133DD55F2EEF}" type="presOf" srcId="{4239A2F9-BCD8-4C07-9144-4827F0F80D7E}" destId="{CCC30F36-DDAE-4DD0-9FF4-FA315468A08A}" srcOrd="0" destOrd="0" presId="urn:microsoft.com/office/officeart/2005/8/layout/hierarchy2"/>
    <dgm:cxn modelId="{7544C4C6-9C4D-F84E-9A57-3D0ACD8B9808}" type="presOf" srcId="{63BF5B7C-8787-4EB6-A158-E8052E3237FA}" destId="{A5970C55-861A-4B19-AE32-7D34DB5E5306}" srcOrd="0" destOrd="0" presId="urn:microsoft.com/office/officeart/2005/8/layout/hierarchy2"/>
    <dgm:cxn modelId="{24127DC8-55F6-47CC-A9FD-3104ABBCA684}" srcId="{C84C4CAA-19ED-4268-9AFF-F8135D06442C}" destId="{6B0A8F20-8AAA-4BB1-B790-B9246CA856F2}" srcOrd="0" destOrd="0" parTransId="{2F376C3A-0C53-4600-B219-83E11CD3A9C6}" sibTransId="{7B472FD7-DCB9-4168-AF95-1B4576E98F11}"/>
    <dgm:cxn modelId="{CDE896C8-7259-314D-9E20-E9F181440BD2}" type="presOf" srcId="{FEEFE008-1D12-40C8-BEAD-5125A58546FE}" destId="{1A50F045-7BBF-4028-B7E1-6F720B0D264E}" srcOrd="0" destOrd="0" presId="urn:microsoft.com/office/officeart/2005/8/layout/hierarchy2"/>
    <dgm:cxn modelId="{50382ED0-4389-6D45-BA8E-84631A02BF27}" type="presOf" srcId="{0EFADB05-F5CE-4B8C-A14B-861481462205}" destId="{DA66A3CC-279C-4ED3-83A9-562588C1AF05}" srcOrd="0" destOrd="0" presId="urn:microsoft.com/office/officeart/2005/8/layout/hierarchy2"/>
    <dgm:cxn modelId="{24AE4BD2-6359-4844-A0C7-3BC8675F69AE}" srcId="{63BF5B7C-8787-4EB6-A158-E8052E3237FA}" destId="{4239A2F9-BCD8-4C07-9144-4827F0F80D7E}" srcOrd="3" destOrd="0" parTransId="{0EFADB05-F5CE-4B8C-A14B-861481462205}" sibTransId="{473BFDE2-318B-42FE-8009-23418ACB188C}"/>
    <dgm:cxn modelId="{28C024DE-B5AE-634B-8E46-4C6EF8D7927A}" type="presOf" srcId="{4F747DA7-858F-414F-97DB-B965C5156593}" destId="{49DC85EA-300B-4904-B719-069DCEEC607F}" srcOrd="1" destOrd="0" presId="urn:microsoft.com/office/officeart/2005/8/layout/hierarchy2"/>
    <dgm:cxn modelId="{EFBCC3E8-B323-4B6A-BA5D-323A16772EC9}" srcId="{63BF5B7C-8787-4EB6-A158-E8052E3237FA}" destId="{FBDB17F1-2CBC-4905-B125-ACCCBB8EF86E}" srcOrd="0" destOrd="0" parTransId="{25B8BA0A-5BC1-4561-9D2D-C55B0CF8B8DD}" sibTransId="{3CAE3A9A-1733-4D77-9730-544DBEC56BBD}"/>
    <dgm:cxn modelId="{46629DE9-B007-6B42-89D8-91CE260500F1}" type="presOf" srcId="{220FB35B-94C0-4930-865B-2CF520D838F8}" destId="{3C1F96D2-325A-41EC-96BF-38C574A3F98E}" srcOrd="0" destOrd="0" presId="urn:microsoft.com/office/officeart/2005/8/layout/hierarchy2"/>
    <dgm:cxn modelId="{CCC77EEE-E99A-B542-A54C-C9BF4AF8CD7E}" type="presOf" srcId="{55A03941-F755-4133-9A65-D3065DCB955E}" destId="{D2172EC0-72F3-47C2-9989-463306D7E6FD}" srcOrd="0" destOrd="0" presId="urn:microsoft.com/office/officeart/2005/8/layout/hierarchy2"/>
    <dgm:cxn modelId="{A48124EF-43F3-BE4B-BEE5-13D8F6FAB1F1}" type="presOf" srcId="{2F376C3A-0C53-4600-B219-83E11CD3A9C6}" destId="{E13EC322-933D-4F2D-9668-1DA1C2D556C7}" srcOrd="0" destOrd="0" presId="urn:microsoft.com/office/officeart/2005/8/layout/hierarchy2"/>
    <dgm:cxn modelId="{8FE03AF7-09E9-2E42-9D68-028F808C45D8}" type="presOf" srcId="{43D83F77-20C8-47AA-8A50-C3521F71F683}" destId="{5E871EE6-B250-4990-9AC5-1C6E3F2F71ED}" srcOrd="0" destOrd="0" presId="urn:microsoft.com/office/officeart/2005/8/layout/hierarchy2"/>
    <dgm:cxn modelId="{C3AA2E13-EA60-884C-B447-A8487D273F2B}" type="presParOf" srcId="{2570CC9D-71F1-4F14-B623-450D0661B02A}" destId="{07E69F66-C724-4189-8511-8DF69EDADFA2}" srcOrd="0" destOrd="0" presId="urn:microsoft.com/office/officeart/2005/8/layout/hierarchy2"/>
    <dgm:cxn modelId="{F6E8B119-7B63-D144-B609-47DE5AAC0B14}" type="presParOf" srcId="{07E69F66-C724-4189-8511-8DF69EDADFA2}" destId="{C9C8EA18-8267-431C-AB44-7AE55B83C3C1}" srcOrd="0" destOrd="0" presId="urn:microsoft.com/office/officeart/2005/8/layout/hierarchy2"/>
    <dgm:cxn modelId="{EA5EF976-B950-824E-89F3-353383395600}" type="presParOf" srcId="{07E69F66-C724-4189-8511-8DF69EDADFA2}" destId="{D133C94D-8D29-493D-BD5E-1E4ABCDAB85E}" srcOrd="1" destOrd="0" presId="urn:microsoft.com/office/officeart/2005/8/layout/hierarchy2"/>
    <dgm:cxn modelId="{509D0AF3-E331-3142-AFE4-510099B08657}" type="presParOf" srcId="{D133C94D-8D29-493D-BD5E-1E4ABCDAB85E}" destId="{3B847886-B215-4ADD-9257-F1D05D36EDC6}" srcOrd="0" destOrd="0" presId="urn:microsoft.com/office/officeart/2005/8/layout/hierarchy2"/>
    <dgm:cxn modelId="{7671F274-CCB7-164D-B477-9783EC5D1E92}" type="presParOf" srcId="{3B847886-B215-4ADD-9257-F1D05D36EDC6}" destId="{12AA4FA4-ABFB-4ECC-847C-E0C0C37660D6}" srcOrd="0" destOrd="0" presId="urn:microsoft.com/office/officeart/2005/8/layout/hierarchy2"/>
    <dgm:cxn modelId="{781F891F-1E70-354C-A96D-F6CE8A85C334}" type="presParOf" srcId="{D133C94D-8D29-493D-BD5E-1E4ABCDAB85E}" destId="{A29FD54E-136C-4681-897B-33E9EE455240}" srcOrd="1" destOrd="0" presId="urn:microsoft.com/office/officeart/2005/8/layout/hierarchy2"/>
    <dgm:cxn modelId="{962FB434-CD76-4D45-B08C-D0FB46735A6F}" type="presParOf" srcId="{A29FD54E-136C-4681-897B-33E9EE455240}" destId="{A43BC9B6-E30F-42E8-8DD0-2EC84CA3CCAB}" srcOrd="0" destOrd="0" presId="urn:microsoft.com/office/officeart/2005/8/layout/hierarchy2"/>
    <dgm:cxn modelId="{4EFAA0B4-8A93-FD46-8CCB-315B0E4B342A}" type="presParOf" srcId="{A29FD54E-136C-4681-897B-33E9EE455240}" destId="{D758F310-674A-4996-8433-4EF4DB18014C}" srcOrd="1" destOrd="0" presId="urn:microsoft.com/office/officeart/2005/8/layout/hierarchy2"/>
    <dgm:cxn modelId="{E7F6FE67-3F2E-B84A-A817-75E7E621926D}" type="presParOf" srcId="{D758F310-674A-4996-8433-4EF4DB18014C}" destId="{E13EC322-933D-4F2D-9668-1DA1C2D556C7}" srcOrd="0" destOrd="0" presId="urn:microsoft.com/office/officeart/2005/8/layout/hierarchy2"/>
    <dgm:cxn modelId="{B864B375-0098-4040-B46F-5644576556CC}" type="presParOf" srcId="{E13EC322-933D-4F2D-9668-1DA1C2D556C7}" destId="{44E6B5DC-57B3-46C1-B8FA-73F869558014}" srcOrd="0" destOrd="0" presId="urn:microsoft.com/office/officeart/2005/8/layout/hierarchy2"/>
    <dgm:cxn modelId="{31FA7C2C-62DE-3D41-B56A-8D178F25F893}" type="presParOf" srcId="{D758F310-674A-4996-8433-4EF4DB18014C}" destId="{44322760-9F74-4EB7-9D8E-F41B3B4D9878}" srcOrd="1" destOrd="0" presId="urn:microsoft.com/office/officeart/2005/8/layout/hierarchy2"/>
    <dgm:cxn modelId="{0631197E-A8EA-854D-AF5C-05C1FDA37A13}" type="presParOf" srcId="{44322760-9F74-4EB7-9D8E-F41B3B4D9878}" destId="{738E02DC-4F55-4FED-ABA1-76E75BC36530}" srcOrd="0" destOrd="0" presId="urn:microsoft.com/office/officeart/2005/8/layout/hierarchy2"/>
    <dgm:cxn modelId="{603964A6-870E-9541-B37B-F732EDF62EF2}" type="presParOf" srcId="{44322760-9F74-4EB7-9D8E-F41B3B4D9878}" destId="{0610DCAD-B67A-4D20-8BBB-BCAE9A871E89}" srcOrd="1" destOrd="0" presId="urn:microsoft.com/office/officeart/2005/8/layout/hierarchy2"/>
    <dgm:cxn modelId="{E10E068F-EBFB-5F42-B887-19524DE9A0C9}" type="presParOf" srcId="{0610DCAD-B67A-4D20-8BBB-BCAE9A871E89}" destId="{612BC20E-93C8-4245-8523-00E3F349C244}" srcOrd="0" destOrd="0" presId="urn:microsoft.com/office/officeart/2005/8/layout/hierarchy2"/>
    <dgm:cxn modelId="{1386F4C5-7407-5443-8173-2519DF856C0D}" type="presParOf" srcId="{612BC20E-93C8-4245-8523-00E3F349C244}" destId="{49DC85EA-300B-4904-B719-069DCEEC607F}" srcOrd="0" destOrd="0" presId="urn:microsoft.com/office/officeart/2005/8/layout/hierarchy2"/>
    <dgm:cxn modelId="{5557B74A-EDC2-3E4D-A3DB-0ACBA47ADBC0}" type="presParOf" srcId="{0610DCAD-B67A-4D20-8BBB-BCAE9A871E89}" destId="{A2096339-9467-433D-931F-C155FEFD991C}" srcOrd="1" destOrd="0" presId="urn:microsoft.com/office/officeart/2005/8/layout/hierarchy2"/>
    <dgm:cxn modelId="{0E21FD77-0587-6945-AFC1-27186867D743}" type="presParOf" srcId="{A2096339-9467-433D-931F-C155FEFD991C}" destId="{3C1F96D2-325A-41EC-96BF-38C574A3F98E}" srcOrd="0" destOrd="0" presId="urn:microsoft.com/office/officeart/2005/8/layout/hierarchy2"/>
    <dgm:cxn modelId="{CDAFEA4D-3BE1-5744-879F-C826BDB509F2}" type="presParOf" srcId="{A2096339-9467-433D-931F-C155FEFD991C}" destId="{F063C9B5-948F-40C4-8711-95F9A2C21EE3}" srcOrd="1" destOrd="0" presId="urn:microsoft.com/office/officeart/2005/8/layout/hierarchy2"/>
    <dgm:cxn modelId="{AC86B2F0-6874-A44B-ABD1-5AFF1B90C7F3}" type="presParOf" srcId="{D758F310-674A-4996-8433-4EF4DB18014C}" destId="{5E871EE6-B250-4990-9AC5-1C6E3F2F71ED}" srcOrd="2" destOrd="0" presId="urn:microsoft.com/office/officeart/2005/8/layout/hierarchy2"/>
    <dgm:cxn modelId="{5BCB15CE-60E1-9241-B2C6-F5B5379AA6C1}" type="presParOf" srcId="{5E871EE6-B250-4990-9AC5-1C6E3F2F71ED}" destId="{F5174BF3-C1AA-4E09-9965-2CB6A164F925}" srcOrd="0" destOrd="0" presId="urn:microsoft.com/office/officeart/2005/8/layout/hierarchy2"/>
    <dgm:cxn modelId="{3CF88D03-81AB-9B4D-9DDC-1BA8A8DFB8D2}" type="presParOf" srcId="{D758F310-674A-4996-8433-4EF4DB18014C}" destId="{E86A1071-567D-4547-A1F9-B499A834A88B}" srcOrd="3" destOrd="0" presId="urn:microsoft.com/office/officeart/2005/8/layout/hierarchy2"/>
    <dgm:cxn modelId="{6C454066-6680-914D-9130-87D49A09FFFF}" type="presParOf" srcId="{E86A1071-567D-4547-A1F9-B499A834A88B}" destId="{A5970C55-861A-4B19-AE32-7D34DB5E5306}" srcOrd="0" destOrd="0" presId="urn:microsoft.com/office/officeart/2005/8/layout/hierarchy2"/>
    <dgm:cxn modelId="{4C950D38-4B3A-1345-B24C-F486A5646B59}" type="presParOf" srcId="{E86A1071-567D-4547-A1F9-B499A834A88B}" destId="{B3E2300C-A1BF-4F19-81B0-E09455A81013}" srcOrd="1" destOrd="0" presId="urn:microsoft.com/office/officeart/2005/8/layout/hierarchy2"/>
    <dgm:cxn modelId="{BF4272DC-DFF4-7B41-AAA9-8554044B4F48}" type="presParOf" srcId="{B3E2300C-A1BF-4F19-81B0-E09455A81013}" destId="{FB1EAB80-75A5-4FB1-8130-B77A8475A363}" srcOrd="0" destOrd="0" presId="urn:microsoft.com/office/officeart/2005/8/layout/hierarchy2"/>
    <dgm:cxn modelId="{C4517DE7-2169-F648-83EC-0507EF626899}" type="presParOf" srcId="{FB1EAB80-75A5-4FB1-8130-B77A8475A363}" destId="{B735044B-E406-4CDB-9FA9-A10B5A00DE9F}" srcOrd="0" destOrd="0" presId="urn:microsoft.com/office/officeart/2005/8/layout/hierarchy2"/>
    <dgm:cxn modelId="{EDF94C4A-04E7-8041-A4A7-F3C7C2B972DE}" type="presParOf" srcId="{B3E2300C-A1BF-4F19-81B0-E09455A81013}" destId="{E4FA5A90-B577-4064-A894-4F6A8ECB0D19}" srcOrd="1" destOrd="0" presId="urn:microsoft.com/office/officeart/2005/8/layout/hierarchy2"/>
    <dgm:cxn modelId="{9FF87222-92F9-8745-A606-B6EB8C84210C}" type="presParOf" srcId="{E4FA5A90-B577-4064-A894-4F6A8ECB0D19}" destId="{274EDC55-4136-4AB2-A130-A198D959D9FB}" srcOrd="0" destOrd="0" presId="urn:microsoft.com/office/officeart/2005/8/layout/hierarchy2"/>
    <dgm:cxn modelId="{312FA379-2DB7-964E-9701-2DFBA03CC0DA}" type="presParOf" srcId="{E4FA5A90-B577-4064-A894-4F6A8ECB0D19}" destId="{5F910D95-B447-45C9-A259-BA841701FC10}" srcOrd="1" destOrd="0" presId="urn:microsoft.com/office/officeart/2005/8/layout/hierarchy2"/>
    <dgm:cxn modelId="{19690A6D-8759-3342-9428-E37F9A4B3CB1}" type="presParOf" srcId="{B3E2300C-A1BF-4F19-81B0-E09455A81013}" destId="{78ECDDD6-D004-49FD-ABE5-364382E2416B}" srcOrd="2" destOrd="0" presId="urn:microsoft.com/office/officeart/2005/8/layout/hierarchy2"/>
    <dgm:cxn modelId="{F589A262-8028-554D-8063-759CA8BDC2C2}" type="presParOf" srcId="{78ECDDD6-D004-49FD-ABE5-364382E2416B}" destId="{432DC37E-F8B2-4D1E-8511-C2D7BA8845CB}" srcOrd="0" destOrd="0" presId="urn:microsoft.com/office/officeart/2005/8/layout/hierarchy2"/>
    <dgm:cxn modelId="{986E1E32-F385-ED4E-9421-88B5BE3D9B69}" type="presParOf" srcId="{B3E2300C-A1BF-4F19-81B0-E09455A81013}" destId="{0AC74416-3642-4F6F-887C-FBB98F558C11}" srcOrd="3" destOrd="0" presId="urn:microsoft.com/office/officeart/2005/8/layout/hierarchy2"/>
    <dgm:cxn modelId="{8E1E85E4-4D4D-354B-8D2B-8CC4645DE764}" type="presParOf" srcId="{0AC74416-3642-4F6F-887C-FBB98F558C11}" destId="{D2172EC0-72F3-47C2-9989-463306D7E6FD}" srcOrd="0" destOrd="0" presId="urn:microsoft.com/office/officeart/2005/8/layout/hierarchy2"/>
    <dgm:cxn modelId="{4929D87E-CF62-1548-B647-2A1502FF0EE7}" type="presParOf" srcId="{0AC74416-3642-4F6F-887C-FBB98F558C11}" destId="{0E221A61-B2CB-4646-BB88-4DE171EE5645}" srcOrd="1" destOrd="0" presId="urn:microsoft.com/office/officeart/2005/8/layout/hierarchy2"/>
    <dgm:cxn modelId="{0EE47467-DF6B-8940-B6C6-E2C629B1F6D0}" type="presParOf" srcId="{B3E2300C-A1BF-4F19-81B0-E09455A81013}" destId="{1AE6C91B-A528-43F8-9BAD-C4E2ED794827}" srcOrd="4" destOrd="0" presId="urn:microsoft.com/office/officeart/2005/8/layout/hierarchy2"/>
    <dgm:cxn modelId="{C4EA07A3-451F-454B-954F-C3DAAF12456C}" type="presParOf" srcId="{1AE6C91B-A528-43F8-9BAD-C4E2ED794827}" destId="{22314159-331C-489D-8D6D-2AAA22FAF643}" srcOrd="0" destOrd="0" presId="urn:microsoft.com/office/officeart/2005/8/layout/hierarchy2"/>
    <dgm:cxn modelId="{80739639-1B39-8A4A-AEBD-1D7CA15611AA}" type="presParOf" srcId="{B3E2300C-A1BF-4F19-81B0-E09455A81013}" destId="{4B9D8510-7B04-4AFF-8602-4C0B20698184}" srcOrd="5" destOrd="0" presId="urn:microsoft.com/office/officeart/2005/8/layout/hierarchy2"/>
    <dgm:cxn modelId="{AB4ABBD1-E64C-7B4C-9E4E-E97A738EF725}" type="presParOf" srcId="{4B9D8510-7B04-4AFF-8602-4C0B20698184}" destId="{1A50F045-7BBF-4028-B7E1-6F720B0D264E}" srcOrd="0" destOrd="0" presId="urn:microsoft.com/office/officeart/2005/8/layout/hierarchy2"/>
    <dgm:cxn modelId="{F6286815-D973-8242-9022-785ABAC52FC8}" type="presParOf" srcId="{4B9D8510-7B04-4AFF-8602-4C0B20698184}" destId="{43B240FA-02AB-456E-B3E4-23F110639DD3}" srcOrd="1" destOrd="0" presId="urn:microsoft.com/office/officeart/2005/8/layout/hierarchy2"/>
    <dgm:cxn modelId="{8C4C53E7-022D-E441-BFFE-A1CFC5951673}" type="presParOf" srcId="{B3E2300C-A1BF-4F19-81B0-E09455A81013}" destId="{DA66A3CC-279C-4ED3-83A9-562588C1AF05}" srcOrd="6" destOrd="0" presId="urn:microsoft.com/office/officeart/2005/8/layout/hierarchy2"/>
    <dgm:cxn modelId="{A742499E-1893-EC47-B193-B8D421ECFFAA}" type="presParOf" srcId="{DA66A3CC-279C-4ED3-83A9-562588C1AF05}" destId="{AA4D235D-F98B-439B-90EF-43F979633ADC}" srcOrd="0" destOrd="0" presId="urn:microsoft.com/office/officeart/2005/8/layout/hierarchy2"/>
    <dgm:cxn modelId="{C211DE41-370F-0D47-81A3-F0C46E7F0CF3}" type="presParOf" srcId="{B3E2300C-A1BF-4F19-81B0-E09455A81013}" destId="{CC4C7641-3B4C-40D6-AFC2-BFE6C7D2268D}" srcOrd="7" destOrd="0" presId="urn:microsoft.com/office/officeart/2005/8/layout/hierarchy2"/>
    <dgm:cxn modelId="{F87DF61D-24BA-8C47-BA93-D6AE806B24E3}" type="presParOf" srcId="{CC4C7641-3B4C-40D6-AFC2-BFE6C7D2268D}" destId="{CCC30F36-DDAE-4DD0-9FF4-FA315468A08A}" srcOrd="0" destOrd="0" presId="urn:microsoft.com/office/officeart/2005/8/layout/hierarchy2"/>
    <dgm:cxn modelId="{5970CF0D-75B7-BE46-A6F0-7C4D42CB0856}" type="presParOf" srcId="{CC4C7641-3B4C-40D6-AFC2-BFE6C7D2268D}" destId="{516FF5C7-A5E6-423C-8269-01CB8AC8DBC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8EA18-8267-431C-AB44-7AE55B83C3C1}">
      <dsp:nvSpPr>
        <dsp:cNvPr id="0" name=""/>
        <dsp:cNvSpPr/>
      </dsp:nvSpPr>
      <dsp:spPr>
        <a:xfrm>
          <a:off x="5217" y="877199"/>
          <a:ext cx="786987" cy="73583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99CC">
                <a:tint val="66000"/>
                <a:satMod val="160000"/>
              </a:srgbClr>
            </a:gs>
            <a:gs pos="50000">
              <a:srgbClr val="0099CC">
                <a:tint val="44500"/>
                <a:satMod val="160000"/>
              </a:srgbClr>
            </a:gs>
            <a:gs pos="100000">
              <a:srgbClr val="0099CC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&gt;100 types VPH</a:t>
          </a:r>
          <a:r>
            <a:rPr lang="en-US" sz="1600" kern="1200" baseline="30000" dirty="0"/>
            <a:t>1,2</a:t>
          </a:r>
          <a:endParaRPr lang="en-US" sz="1800" kern="1200" baseline="30000" dirty="0"/>
        </a:p>
      </dsp:txBody>
      <dsp:txXfrm>
        <a:off x="26769" y="898751"/>
        <a:ext cx="743883" cy="692733"/>
      </dsp:txXfrm>
    </dsp:sp>
    <dsp:sp modelId="{3B847886-B215-4ADD-9257-F1D05D36EDC6}">
      <dsp:nvSpPr>
        <dsp:cNvPr id="0" name=""/>
        <dsp:cNvSpPr/>
      </dsp:nvSpPr>
      <dsp:spPr>
        <a:xfrm>
          <a:off x="792205" y="1234756"/>
          <a:ext cx="314795" cy="20721"/>
        </a:xfrm>
        <a:custGeom>
          <a:avLst/>
          <a:gdLst/>
          <a:ahLst/>
          <a:cxnLst/>
          <a:rect l="0" t="0" r="0" b="0"/>
          <a:pathLst>
            <a:path>
              <a:moveTo>
                <a:pt x="0" y="10360"/>
              </a:moveTo>
              <a:lnTo>
                <a:pt x="314795" y="1036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41733" y="1237248"/>
        <a:ext cx="15739" cy="15739"/>
      </dsp:txXfrm>
    </dsp:sp>
    <dsp:sp modelId="{A43BC9B6-E30F-42E8-8DD0-2EC84CA3CCAB}">
      <dsp:nvSpPr>
        <dsp:cNvPr id="0" name=""/>
        <dsp:cNvSpPr/>
      </dsp:nvSpPr>
      <dsp:spPr>
        <a:xfrm>
          <a:off x="1107000" y="738545"/>
          <a:ext cx="1403970" cy="101314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99CC">
                <a:tint val="66000"/>
                <a:satMod val="160000"/>
              </a:srgbClr>
            </a:gs>
            <a:gs pos="50000">
              <a:srgbClr val="0099CC">
                <a:tint val="44500"/>
                <a:satMod val="160000"/>
              </a:srgbClr>
            </a:gs>
            <a:gs pos="100000">
              <a:srgbClr val="0099CC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30-40 types </a:t>
          </a:r>
          <a:r>
            <a:rPr lang="en-US" sz="1800" kern="1200" dirty="0" err="1"/>
            <a:t>infectent</a:t>
          </a:r>
          <a:r>
            <a:rPr lang="en-US" sz="1800" kern="1200" dirty="0"/>
            <a:t> le </a:t>
          </a:r>
          <a:r>
            <a:rPr lang="en-US" sz="1800" kern="1200" dirty="0" err="1"/>
            <a:t>tractus</a:t>
          </a:r>
          <a:r>
            <a:rPr lang="en-US" sz="1800" kern="1200" dirty="0"/>
            <a:t> ano-genital</a:t>
          </a:r>
          <a:r>
            <a:rPr lang="en-US" sz="1800" kern="1200" baseline="30000" dirty="0"/>
            <a:t>1,2</a:t>
          </a:r>
          <a:endParaRPr lang="en-US" sz="1800" kern="1200" dirty="0"/>
        </a:p>
      </dsp:txBody>
      <dsp:txXfrm>
        <a:off x="1136674" y="768219"/>
        <a:ext cx="1344622" cy="953796"/>
      </dsp:txXfrm>
    </dsp:sp>
    <dsp:sp modelId="{E13EC322-933D-4F2D-9668-1DA1C2D556C7}">
      <dsp:nvSpPr>
        <dsp:cNvPr id="0" name=""/>
        <dsp:cNvSpPr/>
      </dsp:nvSpPr>
      <dsp:spPr>
        <a:xfrm rot="4706118">
          <a:off x="1908273" y="1973272"/>
          <a:ext cx="1507638" cy="20721"/>
        </a:xfrm>
        <a:custGeom>
          <a:avLst/>
          <a:gdLst/>
          <a:ahLst/>
          <a:cxnLst/>
          <a:rect l="0" t="0" r="0" b="0"/>
          <a:pathLst>
            <a:path>
              <a:moveTo>
                <a:pt x="0" y="10360"/>
              </a:moveTo>
              <a:lnTo>
                <a:pt x="1507638" y="1036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4401" y="1945942"/>
        <a:ext cx="75381" cy="75381"/>
      </dsp:txXfrm>
    </dsp:sp>
    <dsp:sp modelId="{738E02DC-4F55-4FED-ABA1-76E75BC36530}">
      <dsp:nvSpPr>
        <dsp:cNvPr id="0" name=""/>
        <dsp:cNvSpPr/>
      </dsp:nvSpPr>
      <dsp:spPr>
        <a:xfrm>
          <a:off x="2813213" y="2442385"/>
          <a:ext cx="1686562" cy="559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/>
            </a:gs>
            <a:gs pos="100000">
              <a:srgbClr val="990033"/>
            </a:gs>
          </a:gsLst>
          <a:lin ang="54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Types 6 et 11</a:t>
          </a:r>
        </a:p>
      </dsp:txBody>
      <dsp:txXfrm>
        <a:off x="2829601" y="2458773"/>
        <a:ext cx="1653786" cy="526752"/>
      </dsp:txXfrm>
    </dsp:sp>
    <dsp:sp modelId="{612BC20E-93C8-4245-8523-00E3F349C244}">
      <dsp:nvSpPr>
        <dsp:cNvPr id="0" name=""/>
        <dsp:cNvSpPr/>
      </dsp:nvSpPr>
      <dsp:spPr>
        <a:xfrm>
          <a:off x="4499776" y="2711788"/>
          <a:ext cx="508370" cy="20721"/>
        </a:xfrm>
        <a:custGeom>
          <a:avLst/>
          <a:gdLst/>
          <a:ahLst/>
          <a:cxnLst/>
          <a:rect l="0" t="0" r="0" b="0"/>
          <a:pathLst>
            <a:path>
              <a:moveTo>
                <a:pt x="0" y="10360"/>
              </a:moveTo>
              <a:lnTo>
                <a:pt x="508370" y="1036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41252" y="2709440"/>
        <a:ext cx="25418" cy="25418"/>
      </dsp:txXfrm>
    </dsp:sp>
    <dsp:sp modelId="{3C1F96D2-325A-41EC-96BF-38C574A3F98E}">
      <dsp:nvSpPr>
        <dsp:cNvPr id="0" name=""/>
        <dsp:cNvSpPr/>
      </dsp:nvSpPr>
      <dsp:spPr>
        <a:xfrm>
          <a:off x="5008146" y="2442385"/>
          <a:ext cx="2739441" cy="559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/>
            </a:gs>
            <a:gs pos="100000">
              <a:srgbClr val="990033"/>
            </a:gs>
          </a:gsLst>
          <a:lin ang="54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~90% </a:t>
          </a:r>
          <a:r>
            <a:rPr lang="en-US" sz="2000" kern="1200" dirty="0" err="1"/>
            <a:t>verrues</a:t>
          </a:r>
          <a:r>
            <a:rPr lang="en-US" sz="2000" kern="1200" dirty="0"/>
            <a:t> genitales</a:t>
          </a:r>
          <a:r>
            <a:rPr lang="en-US" sz="2000" kern="1200" baseline="30000" dirty="0"/>
            <a:t>3</a:t>
          </a:r>
        </a:p>
      </dsp:txBody>
      <dsp:txXfrm>
        <a:off x="5024534" y="2458773"/>
        <a:ext cx="2706665" cy="526752"/>
      </dsp:txXfrm>
    </dsp:sp>
    <dsp:sp modelId="{5E871EE6-B250-4990-9AC5-1C6E3F2F71ED}">
      <dsp:nvSpPr>
        <dsp:cNvPr id="0" name=""/>
        <dsp:cNvSpPr/>
      </dsp:nvSpPr>
      <dsp:spPr>
        <a:xfrm rot="17498402">
          <a:off x="2241555" y="838026"/>
          <a:ext cx="853626" cy="20721"/>
        </a:xfrm>
        <a:custGeom>
          <a:avLst/>
          <a:gdLst/>
          <a:ahLst/>
          <a:cxnLst/>
          <a:rect l="0" t="0" r="0" b="0"/>
          <a:pathLst>
            <a:path>
              <a:moveTo>
                <a:pt x="0" y="10360"/>
              </a:moveTo>
              <a:lnTo>
                <a:pt x="853626" y="1036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7028" y="827046"/>
        <a:ext cx="42681" cy="42681"/>
      </dsp:txXfrm>
    </dsp:sp>
    <dsp:sp modelId="{A5970C55-861A-4B19-AE32-7D34DB5E5306}">
      <dsp:nvSpPr>
        <dsp:cNvPr id="0" name=""/>
        <dsp:cNvSpPr/>
      </dsp:nvSpPr>
      <dsp:spPr>
        <a:xfrm>
          <a:off x="2825766" y="171891"/>
          <a:ext cx="1877941" cy="55952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99CC">
                <a:tint val="66000"/>
                <a:satMod val="160000"/>
              </a:srgbClr>
            </a:gs>
            <a:gs pos="50000">
              <a:srgbClr val="0099CC">
                <a:tint val="44500"/>
                <a:satMod val="160000"/>
              </a:srgbClr>
            </a:gs>
            <a:gs pos="100000">
              <a:srgbClr val="0099CC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Types 16 et 18</a:t>
          </a:r>
        </a:p>
      </dsp:txBody>
      <dsp:txXfrm>
        <a:off x="2842154" y="188279"/>
        <a:ext cx="1845165" cy="526752"/>
      </dsp:txXfrm>
    </dsp:sp>
    <dsp:sp modelId="{FB1EAB80-75A5-4FB1-8130-B77A8475A363}">
      <dsp:nvSpPr>
        <dsp:cNvPr id="0" name=""/>
        <dsp:cNvSpPr/>
      </dsp:nvSpPr>
      <dsp:spPr>
        <a:xfrm rot="1936772">
          <a:off x="4674459" y="542366"/>
          <a:ext cx="378510" cy="20721"/>
        </a:xfrm>
        <a:custGeom>
          <a:avLst/>
          <a:gdLst/>
          <a:ahLst/>
          <a:cxnLst/>
          <a:rect l="0" t="0" r="0" b="0"/>
          <a:pathLst>
            <a:path>
              <a:moveTo>
                <a:pt x="0" y="10360"/>
              </a:moveTo>
              <a:lnTo>
                <a:pt x="378510" y="1036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54252" y="543265"/>
        <a:ext cx="18925" cy="18925"/>
      </dsp:txXfrm>
    </dsp:sp>
    <dsp:sp modelId="{274EDC55-4136-4AB2-A130-A198D959D9FB}">
      <dsp:nvSpPr>
        <dsp:cNvPr id="0" name=""/>
        <dsp:cNvSpPr/>
      </dsp:nvSpPr>
      <dsp:spPr>
        <a:xfrm>
          <a:off x="5023721" y="374035"/>
          <a:ext cx="2739441" cy="55952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99CC">
                <a:tint val="66000"/>
                <a:satMod val="160000"/>
              </a:srgbClr>
            </a:gs>
            <a:gs pos="50000">
              <a:srgbClr val="0099CC">
                <a:tint val="44500"/>
                <a:satMod val="160000"/>
              </a:srgbClr>
            </a:gs>
            <a:gs pos="100000">
              <a:srgbClr val="0099CC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~80% cancer anal</a:t>
          </a:r>
          <a:r>
            <a:rPr lang="en-US" sz="2000" kern="1200" baseline="30000" dirty="0"/>
            <a:t>4</a:t>
          </a:r>
        </a:p>
      </dsp:txBody>
      <dsp:txXfrm>
        <a:off x="5040109" y="390423"/>
        <a:ext cx="2706665" cy="526752"/>
      </dsp:txXfrm>
    </dsp:sp>
    <dsp:sp modelId="{78ECDDD6-D004-49FD-ABE5-364382E2416B}">
      <dsp:nvSpPr>
        <dsp:cNvPr id="0" name=""/>
        <dsp:cNvSpPr/>
      </dsp:nvSpPr>
      <dsp:spPr>
        <a:xfrm rot="19881813">
          <a:off x="4681771" y="355349"/>
          <a:ext cx="358668" cy="20721"/>
        </a:xfrm>
        <a:custGeom>
          <a:avLst/>
          <a:gdLst/>
          <a:ahLst/>
          <a:cxnLst/>
          <a:rect l="0" t="0" r="0" b="0"/>
          <a:pathLst>
            <a:path>
              <a:moveTo>
                <a:pt x="0" y="10360"/>
              </a:moveTo>
              <a:lnTo>
                <a:pt x="358668" y="1036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52139" y="356743"/>
        <a:ext cx="17933" cy="17933"/>
      </dsp:txXfrm>
    </dsp:sp>
    <dsp:sp modelId="{D2172EC0-72F3-47C2-9989-463306D7E6FD}">
      <dsp:nvSpPr>
        <dsp:cNvPr id="0" name=""/>
        <dsp:cNvSpPr/>
      </dsp:nvSpPr>
      <dsp:spPr>
        <a:xfrm>
          <a:off x="5018503" y="0"/>
          <a:ext cx="2739441" cy="55952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~75% cancer du col</a:t>
          </a:r>
          <a:r>
            <a:rPr lang="en-US" sz="2000" b="1" kern="1200" baseline="30000" dirty="0">
              <a:solidFill>
                <a:schemeClr val="bg1"/>
              </a:solidFill>
            </a:rPr>
            <a:t>5</a:t>
          </a:r>
        </a:p>
      </dsp:txBody>
      <dsp:txXfrm>
        <a:off x="5034891" y="16388"/>
        <a:ext cx="2706665" cy="526752"/>
      </dsp:txXfrm>
    </dsp:sp>
    <dsp:sp modelId="{1AE6C91B-A528-43F8-9BAD-C4E2ED794827}">
      <dsp:nvSpPr>
        <dsp:cNvPr id="0" name=""/>
        <dsp:cNvSpPr/>
      </dsp:nvSpPr>
      <dsp:spPr>
        <a:xfrm rot="4123683">
          <a:off x="4427259" y="845583"/>
          <a:ext cx="867693" cy="20721"/>
        </a:xfrm>
        <a:custGeom>
          <a:avLst/>
          <a:gdLst/>
          <a:ahLst/>
          <a:cxnLst/>
          <a:rect l="0" t="0" r="0" b="0"/>
          <a:pathLst>
            <a:path>
              <a:moveTo>
                <a:pt x="0" y="10360"/>
              </a:moveTo>
              <a:lnTo>
                <a:pt x="867693" y="1036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9413" y="834252"/>
        <a:ext cx="43384" cy="43384"/>
      </dsp:txXfrm>
    </dsp:sp>
    <dsp:sp modelId="{1A50F045-7BBF-4028-B7E1-6F720B0D264E}">
      <dsp:nvSpPr>
        <dsp:cNvPr id="0" name=""/>
        <dsp:cNvSpPr/>
      </dsp:nvSpPr>
      <dsp:spPr>
        <a:xfrm>
          <a:off x="5018503" y="980468"/>
          <a:ext cx="2739441" cy="55952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99CC">
                <a:tint val="66000"/>
                <a:satMod val="160000"/>
              </a:srgbClr>
            </a:gs>
            <a:gs pos="50000">
              <a:srgbClr val="0099CC">
                <a:tint val="44500"/>
                <a:satMod val="160000"/>
              </a:srgbClr>
            </a:gs>
            <a:gs pos="100000">
              <a:srgbClr val="0099CC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~40–50% cancer vulvaire</a:t>
          </a:r>
          <a:r>
            <a:rPr lang="en-US" sz="2000" kern="1200" baseline="30000" dirty="0"/>
            <a:t>6,7</a:t>
          </a:r>
        </a:p>
      </dsp:txBody>
      <dsp:txXfrm>
        <a:off x="5034891" y="996856"/>
        <a:ext cx="2706665" cy="526752"/>
      </dsp:txXfrm>
    </dsp:sp>
    <dsp:sp modelId="{DA66A3CC-279C-4ED3-83A9-562588C1AF05}">
      <dsp:nvSpPr>
        <dsp:cNvPr id="0" name=""/>
        <dsp:cNvSpPr/>
      </dsp:nvSpPr>
      <dsp:spPr>
        <a:xfrm rot="4647465">
          <a:off x="4136304" y="1148800"/>
          <a:ext cx="1449603" cy="20721"/>
        </a:xfrm>
        <a:custGeom>
          <a:avLst/>
          <a:gdLst/>
          <a:ahLst/>
          <a:cxnLst/>
          <a:rect l="0" t="0" r="0" b="0"/>
          <a:pathLst>
            <a:path>
              <a:moveTo>
                <a:pt x="0" y="10360"/>
              </a:moveTo>
              <a:lnTo>
                <a:pt x="1449603" y="1036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4865" y="1122921"/>
        <a:ext cx="72480" cy="72480"/>
      </dsp:txXfrm>
    </dsp:sp>
    <dsp:sp modelId="{CCC30F36-DDAE-4DD0-9FF4-FA315468A08A}">
      <dsp:nvSpPr>
        <dsp:cNvPr id="0" name=""/>
        <dsp:cNvSpPr/>
      </dsp:nvSpPr>
      <dsp:spPr>
        <a:xfrm>
          <a:off x="5018503" y="1586901"/>
          <a:ext cx="2739441" cy="55952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99CC">
                <a:tint val="66000"/>
                <a:satMod val="160000"/>
              </a:srgbClr>
            </a:gs>
            <a:gs pos="50000">
              <a:srgbClr val="0099CC">
                <a:tint val="44500"/>
                <a:satMod val="160000"/>
              </a:srgbClr>
            </a:gs>
            <a:gs pos="100000">
              <a:srgbClr val="0099CC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~70% cancer vaginal</a:t>
          </a:r>
          <a:r>
            <a:rPr lang="en-US" sz="2000" kern="1200" baseline="30000" dirty="0"/>
            <a:t>6</a:t>
          </a:r>
        </a:p>
      </dsp:txBody>
      <dsp:txXfrm>
        <a:off x="5034891" y="1603289"/>
        <a:ext cx="2706665" cy="526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D5D9A-411A-1947-8CEC-7D5F551F75C1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4A3DF-41B5-4B4F-9C72-993BF3D7CC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99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A3DF-41B5-4B4F-9C72-993BF3D7CCB9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68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A3DF-41B5-4B4F-9C72-993BF3D7CCB9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42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107C-64E2-48EE-AC23-7EF2B3F316C5}" type="datetime1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41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4568-3538-40AB-9838-FECCFD749AE4}" type="datetime1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23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67C2-22B7-4753-9448-93A76BF9F01E}" type="datetime1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95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DE44-A65C-441C-889A-ABFBFBD65F8B}" type="datetime1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18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EA13-BF5F-4EC7-9C63-E53DE65EA03E}" type="datetime1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70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A36-4C22-40A3-A297-79CBD7678738}" type="datetime1">
              <a:rPr lang="fr-FR" smtClean="0"/>
              <a:t>27/05/2024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32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B027-8662-44BF-AC3D-6354E2F83F2D}" type="datetime1">
              <a:rPr lang="fr-FR" smtClean="0"/>
              <a:t>27/05/2024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13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F31E-A55D-4DB1-B790-347CF0FB78B4}" type="datetime1">
              <a:rPr lang="fr-FR" smtClean="0"/>
              <a:t>27/05/2024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66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136E-A2CB-4CE2-A50D-3873EA77474E}" type="datetime1">
              <a:rPr lang="fr-FR" smtClean="0"/>
              <a:t>27/05/2024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02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F46B-6CBD-405B-894E-24A0CC2E8713}" type="datetime1">
              <a:rPr lang="fr-FR" smtClean="0"/>
              <a:t>27/05/2024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17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C1E5-D214-4801-B04B-1377DCEB1E2C}" type="datetime1">
              <a:rPr lang="fr-FR" smtClean="0"/>
              <a:t>27/05/2024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17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289AD-C726-4E57-B5CC-43ACC4F9101E}" type="datetime1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43384-7D2B-3147-BE88-5386435978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02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ncbi.nlm.nih.gov/pmc/articles/PMC4509451/#b11-ol-0-0-329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9301195/#B4" TargetMode="External"/><Relationship Id="rId3" Type="http://schemas.openxmlformats.org/officeDocument/2006/relationships/hyperlink" Target="https://www.ncbi.nlm.nih.gov/pmc/articles/PMC9301195/#B10" TargetMode="External"/><Relationship Id="rId7" Type="http://schemas.openxmlformats.org/officeDocument/2006/relationships/hyperlink" Target="https://www.ncbi.nlm.nih.gov/pmc/articles/PMC9301195/#B9" TargetMode="External"/><Relationship Id="rId2" Type="http://schemas.openxmlformats.org/officeDocument/2006/relationships/hyperlink" Target="https://www.ncbi.nlm.nih.gov/pmc/articles/PMC9301195/#B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9301195/#B87" TargetMode="External"/><Relationship Id="rId5" Type="http://schemas.openxmlformats.org/officeDocument/2006/relationships/hyperlink" Target="https://www.ncbi.nlm.nih.gov/pmc/articles/PMC9301195/#B71" TargetMode="External"/><Relationship Id="rId4" Type="http://schemas.openxmlformats.org/officeDocument/2006/relationships/hyperlink" Target="https://www.ncbi.nlm.nih.gov/pmc/articles/PMC9301195/#B6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9301195/#B10" TargetMode="External"/><Relationship Id="rId2" Type="http://schemas.openxmlformats.org/officeDocument/2006/relationships/hyperlink" Target="https://www.ncbi.nlm.nih.gov/pmc/articles/PMC9301195/#B6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9301195/#B10" TargetMode="External"/><Relationship Id="rId2" Type="http://schemas.openxmlformats.org/officeDocument/2006/relationships/hyperlink" Target="https://www.ncbi.nlm.nih.gov/pmc/articles/PMC9301195/#B6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mc/articles/PMC9301195/#B104" TargetMode="External"/><Relationship Id="rId4" Type="http://schemas.openxmlformats.org/officeDocument/2006/relationships/hyperlink" Target="https://www.ncbi.nlm.nih.gov/pmc/articles/PMC9301195/#B107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9301195/#B88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-213307" y="2000974"/>
            <a:ext cx="9408474" cy="1428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0000FF"/>
                </a:solidFill>
              </a:rPr>
              <a:t> IMMUNITE ET PAPILLOMAVIRUS</a:t>
            </a:r>
          </a:p>
          <a:p>
            <a:r>
              <a:rPr lang="fr-FR" sz="4000" b="1" dirty="0">
                <a:solidFill>
                  <a:srgbClr val="0000FF"/>
                </a:solidFill>
              </a:rPr>
              <a:t>HUMAINS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9491" y="6011291"/>
            <a:ext cx="8229600" cy="77596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Prof Tandakha Ndiaye Dieye, UCAD</a:t>
            </a:r>
          </a:p>
          <a:p>
            <a:r>
              <a:rPr lang="fr-FR" sz="2000" b="1" dirty="0"/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6DFC65-A3A6-8A46-91DA-C05065F16426}"/>
              </a:ext>
            </a:extLst>
          </p:cNvPr>
          <p:cNvSpPr txBox="1"/>
          <p:nvPr/>
        </p:nvSpPr>
        <p:spPr>
          <a:xfrm>
            <a:off x="10180320" y="617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1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1228BB1-96D6-6C2D-3D4A-2C502DB02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309977"/>
            <a:ext cx="7924800" cy="133885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A30D343-EF8C-4979-EAAA-3A1F2FAD7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1" y="103286"/>
            <a:ext cx="1616217" cy="13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42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6EF65E1-9716-4663-CCC6-402C3BF2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10</a:t>
            </a:fld>
            <a:endParaRPr lang="fr-FR"/>
          </a:p>
        </p:txBody>
      </p:sp>
      <p:cxnSp>
        <p:nvCxnSpPr>
          <p:cNvPr id="5" name="Straight Connector 37">
            <a:extLst>
              <a:ext uri="{FF2B5EF4-FFF2-40B4-BE49-F238E27FC236}">
                <a16:creationId xmlns:a16="http://schemas.microsoft.com/office/drawing/2014/main" id="{918342BA-84CF-9100-07C9-9F313C168897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CFD8709E-871E-96BC-6D2B-8CDC91212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77" y="39114"/>
            <a:ext cx="77724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ea typeface="+mj-ea"/>
                <a:cs typeface="Arial" charset="0"/>
              </a:rPr>
              <a:t>LE PAPILLOMAVIRUS</a:t>
            </a:r>
            <a:endParaRPr lang="en-GB" sz="3600" b="1" dirty="0">
              <a:solidFill>
                <a:schemeClr val="tx1"/>
              </a:solidFill>
              <a:ea typeface="+mj-ea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E878516-44C4-448C-EBD5-CAA0FD379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02" y="1825648"/>
            <a:ext cx="8712562" cy="429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 ADN de petites </a:t>
            </a:r>
            <a:r>
              <a:rPr lang="en-US" altLang="fr-FR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tailles</a:t>
            </a:r>
            <a:endParaRPr lang="en-US" altLang="fr-F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ADN du VPH est double brin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et contient </a:t>
            </a: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7 900 paires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de bases disposées en cercle </a:t>
            </a:r>
            <a:endParaRPr lang="en-US" altLang="fr-F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fr-F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&gt;180</a:t>
            </a:r>
            <a:r>
              <a:rPr lang="en-US" alt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HPV types</a:t>
            </a:r>
            <a:endParaRPr lang="en-GB" altLang="fr-F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ja-JP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HPVs </a:t>
            </a:r>
            <a:r>
              <a:rPr lang="en-GB" altLang="ja-JP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infecte</a:t>
            </a:r>
            <a:r>
              <a:rPr lang="en-GB" altLang="ja-JP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ja-JP" sz="2600" dirty="0" err="1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en-GB" altLang="ja-JP" sz="26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épithelium</a:t>
            </a:r>
            <a:r>
              <a:rPr lang="en-GB" altLang="ja-JP" sz="2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ja-JP" sz="26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cutanée</a:t>
            </a:r>
            <a:r>
              <a:rPr lang="en-GB" altLang="ja-JP" sz="2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ja-JP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ja-JP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peau</a:t>
            </a:r>
            <a:r>
              <a:rPr lang="en-GB" altLang="ja-JP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et </a:t>
            </a:r>
            <a:r>
              <a:rPr lang="en-GB" altLang="ja-JP" sz="2600" dirty="0" err="1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en-GB" altLang="ja-JP" sz="26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épithelium</a:t>
            </a:r>
            <a:r>
              <a:rPr lang="en-GB" altLang="ja-JP" sz="2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ja-JP" sz="26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muqueux</a:t>
            </a:r>
            <a:r>
              <a:rPr lang="en-GB" altLang="ja-JP" sz="2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ja-JP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cervical et </a:t>
            </a:r>
            <a:r>
              <a:rPr lang="en-GB" altLang="ja-JP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anogénital</a:t>
            </a:r>
            <a:r>
              <a:rPr lang="en-GB" altLang="ja-JP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fr-F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fr-FR" sz="26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Infections </a:t>
            </a:r>
            <a:r>
              <a:rPr lang="en-US" altLang="fr-FR" sz="2600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Latentes</a:t>
            </a:r>
            <a:r>
              <a:rPr lang="en-US" altLang="fr-FR" sz="26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fr-FR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en-US" alt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cytologie</a:t>
            </a:r>
            <a:r>
              <a:rPr lang="en-US" alt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alt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Causer  des </a:t>
            </a:r>
            <a:r>
              <a:rPr lang="en-US" altLang="fr-FR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lésions</a:t>
            </a:r>
            <a:r>
              <a:rPr lang="en-US" alt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bénignes</a:t>
            </a:r>
            <a:r>
              <a:rPr lang="en-US" alt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alt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malignes</a:t>
            </a:r>
            <a:r>
              <a:rPr lang="en-US" alt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4BFB1572-9489-24DF-0C48-0A584A6AF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65" y="918678"/>
            <a:ext cx="1828800" cy="147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8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6EF65E1-9716-4663-CCC6-402C3BF2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11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FAA0224-6E1B-581B-6CFC-6201CCA00B4F}"/>
              </a:ext>
            </a:extLst>
          </p:cNvPr>
          <p:cNvSpPr txBox="1"/>
          <p:nvPr/>
        </p:nvSpPr>
        <p:spPr>
          <a:xfrm>
            <a:off x="274131" y="3702463"/>
            <a:ext cx="876199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Génome est constitué de 8 cadres ouverts de lecture, de </a:t>
            </a:r>
            <a:r>
              <a:rPr lang="fr-FR" sz="2400" b="1" dirty="0"/>
              <a:t>6 gènes précoces (E1, E2, E4, E5, E6 et E7)</a:t>
            </a:r>
            <a:r>
              <a:rPr lang="fr-FR" sz="2400" dirty="0"/>
              <a:t> codant pour la </a:t>
            </a:r>
            <a:r>
              <a:rPr lang="fr-FR" sz="2400" b="1" u="sng" dirty="0"/>
              <a:t>protéine précoce </a:t>
            </a:r>
            <a:r>
              <a:rPr lang="fr-FR" sz="2400" dirty="0"/>
              <a:t>et de 2 gènes tardifs (L1 et L2) codant pour la </a:t>
            </a:r>
            <a:r>
              <a:rPr lang="fr-FR" sz="2400" b="1" dirty="0"/>
              <a:t>protéine tardive</a:t>
            </a:r>
            <a:r>
              <a:rPr lang="fr-FR" sz="2400" dirty="0"/>
              <a:t>. 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/>
              <a:t>Protéine E1 facilite </a:t>
            </a:r>
            <a:r>
              <a:rPr lang="fr-FR" sz="2400" dirty="0"/>
              <a:t>la </a:t>
            </a:r>
            <a:r>
              <a:rPr lang="fr-FR" sz="2400" dirty="0">
                <a:solidFill>
                  <a:srgbClr val="FF0000"/>
                </a:solidFill>
              </a:rPr>
              <a:t>réplication virale en </a:t>
            </a:r>
            <a:r>
              <a:rPr lang="fr-FR" sz="2400" dirty="0"/>
              <a:t>utilisant la machinerie de réplication de l'hôte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/>
              <a:t>Protéines </a:t>
            </a:r>
            <a:r>
              <a:rPr lang="fr-FR" sz="2400" b="1" dirty="0">
                <a:solidFill>
                  <a:srgbClr val="FF0000"/>
                </a:solidFill>
              </a:rPr>
              <a:t>E5, E6 et E7</a:t>
            </a:r>
            <a:r>
              <a:rPr lang="fr-FR" sz="2400" dirty="0"/>
              <a:t>  associées à </a:t>
            </a:r>
            <a:r>
              <a:rPr lang="fr-FR" sz="2400" b="1" u="sng" dirty="0"/>
              <a:t>l’évasion immunitaire du virus</a:t>
            </a:r>
            <a:r>
              <a:rPr lang="fr-FR" sz="2400" b="1" dirty="0"/>
              <a:t>  </a:t>
            </a:r>
          </a:p>
          <a:p>
            <a:endParaRPr lang="fr-FR" sz="2400" dirty="0"/>
          </a:p>
        </p:txBody>
      </p:sp>
      <p:cxnSp>
        <p:nvCxnSpPr>
          <p:cNvPr id="5" name="Straight Connector 37">
            <a:extLst>
              <a:ext uri="{FF2B5EF4-FFF2-40B4-BE49-F238E27FC236}">
                <a16:creationId xmlns:a16="http://schemas.microsoft.com/office/drawing/2014/main" id="{918342BA-84CF-9100-07C9-9F313C168897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4">
            <a:extLst>
              <a:ext uri="{FF2B5EF4-FFF2-40B4-BE49-F238E27FC236}">
                <a16:creationId xmlns:a16="http://schemas.microsoft.com/office/drawing/2014/main" id="{BAAA1BDC-000E-2388-22C6-9F8D363AD303}"/>
              </a:ext>
            </a:extLst>
          </p:cNvPr>
          <p:cNvSpPr txBox="1">
            <a:spLocks noChangeArrowheads="1"/>
          </p:cNvSpPr>
          <p:nvPr/>
        </p:nvSpPr>
        <p:spPr>
          <a:xfrm>
            <a:off x="434109" y="839185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sz="3600" b="1" dirty="0">
                <a:solidFill>
                  <a:srgbClr val="0054FC"/>
                </a:solidFill>
              </a:rPr>
              <a:t>GENES ET PROTEINES DU VPH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1D245A-449A-63EB-012B-9B66191F6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77" y="39114"/>
            <a:ext cx="77724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ea typeface="+mj-ea"/>
                <a:cs typeface="Arial" charset="0"/>
              </a:rPr>
              <a:t>LE PAPILLOMAVIRUS</a:t>
            </a:r>
            <a:endParaRPr lang="en-GB" sz="3600" b="1" dirty="0">
              <a:solidFill>
                <a:schemeClr val="tx1"/>
              </a:solidFill>
              <a:ea typeface="+mj-ea"/>
              <a:cs typeface="Arial" charset="0"/>
            </a:endParaRPr>
          </a:p>
        </p:txBody>
      </p:sp>
      <p:pic>
        <p:nvPicPr>
          <p:cNvPr id="11266" name="Picture 2" descr="Schematic presentation of the HPV genome. The non-coding region is the... |  Download Scientific Diagram">
            <a:extLst>
              <a:ext uri="{FF2B5EF4-FFF2-40B4-BE49-F238E27FC236}">
                <a16:creationId xmlns:a16="http://schemas.microsoft.com/office/drawing/2014/main" id="{9DD78574-FED6-E510-3D77-4C82A4C14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99" y="1339273"/>
            <a:ext cx="3067628" cy="270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6EF65E1-9716-4663-CCC6-402C3BF2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12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FAA0224-6E1B-581B-6CFC-6201CCA00B4F}"/>
              </a:ext>
            </a:extLst>
          </p:cNvPr>
          <p:cNvSpPr txBox="1"/>
          <p:nvPr/>
        </p:nvSpPr>
        <p:spPr>
          <a:xfrm>
            <a:off x="734291" y="1610543"/>
            <a:ext cx="77341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/>
              <a:t>Protéines L1 et L2 </a:t>
            </a:r>
            <a:r>
              <a:rPr lang="fr-FR" sz="2400" dirty="0"/>
              <a:t>sont responsables de la formation des composants structurels de la capside virale, site de reconnaissance du virus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/>
              <a:t>Protéines L1 et L2 </a:t>
            </a:r>
            <a:r>
              <a:rPr lang="fr-FR" sz="2400" dirty="0"/>
              <a:t>sont la cible de la réponse immunitaire adaptative (Humorale et cellulaire)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cxnSp>
        <p:nvCxnSpPr>
          <p:cNvPr id="5" name="Straight Connector 37">
            <a:extLst>
              <a:ext uri="{FF2B5EF4-FFF2-40B4-BE49-F238E27FC236}">
                <a16:creationId xmlns:a16="http://schemas.microsoft.com/office/drawing/2014/main" id="{918342BA-84CF-9100-07C9-9F313C168897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4">
            <a:extLst>
              <a:ext uri="{FF2B5EF4-FFF2-40B4-BE49-F238E27FC236}">
                <a16:creationId xmlns:a16="http://schemas.microsoft.com/office/drawing/2014/main" id="{BAAA1BDC-000E-2388-22C6-9F8D363AD303}"/>
              </a:ext>
            </a:extLst>
          </p:cNvPr>
          <p:cNvSpPr txBox="1">
            <a:spLocks noChangeArrowheads="1"/>
          </p:cNvSpPr>
          <p:nvPr/>
        </p:nvSpPr>
        <p:spPr>
          <a:xfrm>
            <a:off x="434109" y="839185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sz="3600" b="1" dirty="0">
                <a:solidFill>
                  <a:srgbClr val="0054FC"/>
                </a:solidFill>
              </a:rPr>
              <a:t>ANTIGENE  et PROTEINES DU VPH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223CF3-5CB4-8FF9-7C03-F814BCE9D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77" y="39114"/>
            <a:ext cx="77724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ea typeface="+mj-ea"/>
                <a:cs typeface="Arial" charset="0"/>
              </a:rPr>
              <a:t>LE PAPILLOMAVIRUS</a:t>
            </a:r>
            <a:endParaRPr lang="en-GB" sz="3600" b="1" dirty="0">
              <a:solidFill>
                <a:schemeClr val="tx1"/>
              </a:solidFill>
              <a:ea typeface="+mj-ea"/>
              <a:cs typeface="Arial" charset="0"/>
            </a:endParaRPr>
          </a:p>
        </p:txBody>
      </p:sp>
      <p:pic>
        <p:nvPicPr>
          <p:cNvPr id="8194" name="Picture 2" descr="Human Parvovirus (HPV)">
            <a:extLst>
              <a:ext uri="{FF2B5EF4-FFF2-40B4-BE49-F238E27FC236}">
                <a16:creationId xmlns:a16="http://schemas.microsoft.com/office/drawing/2014/main" id="{874946D0-AE4D-B2C3-3BFC-0B268637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45" y="3776329"/>
            <a:ext cx="4478048" cy="29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8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13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393698" y="1144559"/>
            <a:ext cx="823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Conta</a:t>
            </a: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minati</a:t>
            </a:r>
            <a:r>
              <a:rPr lang="fr-FR" sz="2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on par le virus du papillome humain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A5954D-3C61-17EE-6FE5-51B52C9307ED}"/>
              </a:ext>
            </a:extLst>
          </p:cNvPr>
          <p:cNvSpPr txBox="1"/>
          <p:nvPr/>
        </p:nvSpPr>
        <p:spPr>
          <a:xfrm>
            <a:off x="606237" y="1681157"/>
            <a:ext cx="814730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u="sng" dirty="0"/>
              <a:t>Femmes particulièrement vulnérables au VPH</a:t>
            </a:r>
            <a:r>
              <a:rPr lang="fr-FR" sz="2400" b="1" dirty="0"/>
              <a:t>  : </a:t>
            </a:r>
            <a:r>
              <a:rPr lang="fr-FR" sz="2400" dirty="0"/>
              <a:t>par transmission hétérosexuelle </a:t>
            </a:r>
            <a:r>
              <a:rPr lang="fr-FR" sz="2400" b="1" dirty="0">
                <a:solidFill>
                  <a:srgbClr val="0054FC"/>
                </a:solidFill>
              </a:rPr>
              <a:t>(Bosch et al., 2002 ; Bruni et al., 2010 ; </a:t>
            </a:r>
            <a:r>
              <a:rPr lang="fr-FR" sz="2400" b="1" dirty="0" err="1">
                <a:solidFill>
                  <a:srgbClr val="0054FC"/>
                </a:solidFill>
              </a:rPr>
              <a:t>Branstetter</a:t>
            </a:r>
            <a:r>
              <a:rPr lang="fr-FR" sz="2400" b="1" dirty="0">
                <a:solidFill>
                  <a:srgbClr val="0054FC"/>
                </a:solidFill>
              </a:rPr>
              <a:t> et al., 2017).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b="1" u="sng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u="sng" dirty="0"/>
              <a:t>Localisation de l’</a:t>
            </a:r>
            <a:r>
              <a:rPr lang="fr-FR" sz="2400" b="1" u="sng" dirty="0" err="1"/>
              <a:t>nfection</a:t>
            </a:r>
            <a:r>
              <a:rPr lang="fr-FR" sz="2400" b="1" u="sng" dirty="0"/>
              <a:t> au VPH </a:t>
            </a:r>
            <a:r>
              <a:rPr lang="fr-FR" sz="2400" dirty="0"/>
              <a:t>:  </a:t>
            </a:r>
            <a:r>
              <a:rPr lang="fr-FR" sz="2400" b="1" dirty="0">
                <a:solidFill>
                  <a:srgbClr val="FF0000"/>
                </a:solidFill>
              </a:rPr>
              <a:t>kératinocytes</a:t>
            </a:r>
            <a:r>
              <a:rPr lang="fr-FR" sz="2000" dirty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u="sng" dirty="0"/>
              <a:t>Epithélium muqueux</a:t>
            </a:r>
            <a:r>
              <a:rPr lang="fr-FR" sz="2400" u="sng" dirty="0"/>
              <a:t> </a:t>
            </a:r>
            <a:r>
              <a:rPr lang="fr-FR" sz="2000" dirty="0"/>
              <a:t>constitue la première ligne de défense contre l'entrée d'agents pathogènes et </a:t>
            </a:r>
            <a:r>
              <a:rPr lang="fr-FR" sz="2000" b="1" dirty="0">
                <a:solidFill>
                  <a:srgbClr val="FF0000"/>
                </a:solidFill>
              </a:rPr>
              <a:t>médie la réponse immunitaire initiale </a:t>
            </a:r>
            <a:r>
              <a:rPr lang="fr-FR" sz="2000" dirty="0"/>
              <a:t>de l'hôte contre le VPH </a:t>
            </a:r>
            <a:r>
              <a:rPr lang="fr-FR" sz="2000" b="1" dirty="0">
                <a:solidFill>
                  <a:srgbClr val="0054FC"/>
                </a:solidFill>
              </a:rPr>
              <a:t>(Stanley, 2006).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66B63E-38CA-0C91-A791-CD372BC4DAD5}"/>
              </a:ext>
            </a:extLst>
          </p:cNvPr>
          <p:cNvSpPr txBox="1"/>
          <p:nvPr/>
        </p:nvSpPr>
        <p:spPr>
          <a:xfrm>
            <a:off x="1176843" y="5039828"/>
            <a:ext cx="736092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Les agents pathogènes comme le VPH sont détectés par une matrice complexe de </a:t>
            </a:r>
            <a:r>
              <a:rPr lang="fr-FR" b="1" dirty="0"/>
              <a:t>réponses immunitaires innées </a:t>
            </a:r>
            <a:r>
              <a:rPr lang="fr-FR" dirty="0"/>
              <a:t>et adaptatives du tractus génital féminin inférieur et supérieur.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2829D4AA-C708-3185-0E3C-725CB8FC9A26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602520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sz="4000" b="1" dirty="0"/>
              <a:t>Transmission du VPH</a:t>
            </a:r>
          </a:p>
        </p:txBody>
      </p:sp>
    </p:spTree>
    <p:extLst>
      <p:ext uri="{BB962C8B-B14F-4D97-AF65-F5344CB8AC3E}">
        <p14:creationId xmlns:p14="http://schemas.microsoft.com/office/powerpoint/2010/main" val="1260185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14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393698" y="1144559"/>
            <a:ext cx="823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Conta</a:t>
            </a: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minati</a:t>
            </a:r>
            <a:r>
              <a:rPr lang="fr-FR" sz="2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on par le virus du papillome humain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B603CA-B888-C0C1-3C0B-38AF8F783437}"/>
              </a:ext>
            </a:extLst>
          </p:cNvPr>
          <p:cNvSpPr txBox="1"/>
          <p:nvPr/>
        </p:nvSpPr>
        <p:spPr>
          <a:xfrm>
            <a:off x="630936" y="1924687"/>
            <a:ext cx="834847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</a:t>
            </a:r>
            <a:r>
              <a:rPr lang="fr-FR" sz="24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Période d’incubation de l’infection par le VPH est imprécise un mois à environ 10 ans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. </a:t>
            </a:r>
          </a:p>
          <a:p>
            <a:endParaRPr lang="fr-FR" dirty="0">
              <a:solidFill>
                <a:srgbClr val="212121"/>
              </a:solidFill>
              <a:highlight>
                <a:srgbClr val="FFFFFF"/>
              </a:highlight>
              <a:latin typeface="Cambria" panose="02040503050406030204" pitchFamily="18" charset="0"/>
            </a:endParaRPr>
          </a:p>
          <a:p>
            <a:endParaRPr lang="fr-FR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  <a:p>
            <a:r>
              <a:rPr lang="fr-FR" sz="2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           Durée habituelle</a:t>
            </a:r>
          </a:p>
          <a:p>
            <a:endParaRPr lang="fr-FR" dirty="0">
              <a:solidFill>
                <a:srgbClr val="212121"/>
              </a:solidFill>
              <a:highlight>
                <a:srgbClr val="FFFFFF"/>
              </a:highlight>
              <a:latin typeface="Cambria" panose="02040503050406030204" pitchFamily="18" charset="0"/>
            </a:endParaRPr>
          </a:p>
          <a:p>
            <a:endParaRPr lang="fr-FR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  <a:p>
            <a:endParaRPr lang="fr-FR" dirty="0">
              <a:solidFill>
                <a:srgbClr val="212121"/>
              </a:solidFill>
              <a:highlight>
                <a:srgbClr val="FFFFFF"/>
              </a:highlight>
              <a:latin typeface="Cambria" panose="02040503050406030204" pitchFamily="18" charset="0"/>
            </a:endParaRPr>
          </a:p>
          <a:p>
            <a:endParaRPr lang="fr-FR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Une réponse immunitaire </a:t>
            </a:r>
            <a:r>
              <a:rPr lang="fr-FR" b="1" i="0" u="sng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efficace favorise l'élimination spontanée 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du virus, tandis qu'une réponse immunitaire compromise déclenche souvent le processus pathologique, le développant vers un grade supérieur </a:t>
            </a:r>
            <a:r>
              <a:rPr lang="fr-FR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(</a:t>
            </a:r>
            <a:r>
              <a:rPr lang="fr-FR" b="0" i="1" dirty="0" err="1">
                <a:solidFill>
                  <a:srgbClr val="30303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Bedoya</a:t>
            </a:r>
            <a:r>
              <a:rPr lang="fr-FR" b="0" i="1" dirty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AM et al. Microenvironnement du cancer. 2012 </a:t>
            </a:r>
            <a:r>
              <a:rPr lang="fr-FR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)</a:t>
            </a:r>
            <a:endParaRPr lang="fr-FR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A6C695D-F890-E9BE-0706-B4606764CAC9}"/>
              </a:ext>
            </a:extLst>
          </p:cNvPr>
          <p:cNvSpPr txBox="1"/>
          <p:nvPr/>
        </p:nvSpPr>
        <p:spPr>
          <a:xfrm>
            <a:off x="1095168" y="5892581"/>
            <a:ext cx="704256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0" i="0" dirty="0">
                <a:solidFill>
                  <a:srgbClr val="212121"/>
                </a:solidFill>
                <a:effectLst/>
                <a:highlight>
                  <a:srgbClr val="C0C0C0"/>
                </a:highlight>
                <a:latin typeface="Cambria" panose="02040503050406030204" pitchFamily="18" charset="0"/>
              </a:rPr>
              <a:t>La réponse immunitaire de l’hôte joue un rôle crucial dans la </a:t>
            </a:r>
            <a:r>
              <a:rPr lang="fr-FR" b="1" i="0" dirty="0">
                <a:solidFill>
                  <a:srgbClr val="212121"/>
                </a:solidFill>
                <a:effectLst/>
                <a:highlight>
                  <a:srgbClr val="C0C0C0"/>
                </a:highlight>
                <a:latin typeface="Cambria" panose="02040503050406030204" pitchFamily="18" charset="0"/>
              </a:rPr>
              <a:t>progression ou la régression de l’infection </a:t>
            </a:r>
            <a:r>
              <a:rPr lang="fr-FR" b="1" i="0" dirty="0" err="1">
                <a:solidFill>
                  <a:srgbClr val="212121"/>
                </a:solidFill>
                <a:effectLst/>
                <a:highlight>
                  <a:srgbClr val="C0C0C0"/>
                </a:highlight>
                <a:latin typeface="Cambria" panose="02040503050406030204" pitchFamily="18" charset="0"/>
              </a:rPr>
              <a:t>hrHPV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C0C0C0"/>
                </a:highlight>
                <a:latin typeface="Cambria" panose="02040503050406030204" pitchFamily="18" charset="0"/>
              </a:rPr>
              <a:t> du col utérin</a:t>
            </a:r>
            <a:endParaRPr lang="fr-FR" dirty="0">
              <a:solidFill>
                <a:srgbClr val="212121"/>
              </a:solidFill>
              <a:highlight>
                <a:srgbClr val="C0C0C0"/>
              </a:highlight>
              <a:latin typeface="Cambria" panose="020405030504060302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DD14898-3828-7BD5-0108-2A06477ED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215" y="2709638"/>
            <a:ext cx="5403274" cy="1605054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C911EA38-EE77-BAAA-121F-6869419C8E56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602520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sz="4000" b="1" dirty="0"/>
              <a:t>Transmission du VPH</a:t>
            </a:r>
          </a:p>
        </p:txBody>
      </p:sp>
    </p:spTree>
    <p:extLst>
      <p:ext uri="{BB962C8B-B14F-4D97-AF65-F5344CB8AC3E}">
        <p14:creationId xmlns:p14="http://schemas.microsoft.com/office/powerpoint/2010/main" val="293841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15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393698" y="1144559"/>
            <a:ext cx="823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Conta</a:t>
            </a: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minati</a:t>
            </a:r>
            <a:r>
              <a:rPr lang="fr-FR" sz="2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on par le virus du papillome humain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64F834-25BE-CBD7-7968-2E7A0873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77" y="1963344"/>
            <a:ext cx="6805578" cy="384633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A8DD69B3-1F5A-313B-E2A4-DB2DE8840357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602520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sz="4000" b="1" dirty="0"/>
              <a:t>Transmission du VPH</a:t>
            </a:r>
          </a:p>
        </p:txBody>
      </p:sp>
    </p:spTree>
    <p:extLst>
      <p:ext uri="{BB962C8B-B14F-4D97-AF65-F5344CB8AC3E}">
        <p14:creationId xmlns:p14="http://schemas.microsoft.com/office/powerpoint/2010/main" val="312505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16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393698" y="762878"/>
            <a:ext cx="823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Interaction  VPH et récepteurs cellulaires</a:t>
            </a:r>
            <a:endParaRPr lang="fr-FR" sz="2800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A5954D-3C61-17EE-6FE5-51B52C9307ED}"/>
              </a:ext>
            </a:extLst>
          </p:cNvPr>
          <p:cNvSpPr txBox="1"/>
          <p:nvPr/>
        </p:nvSpPr>
        <p:spPr>
          <a:xfrm>
            <a:off x="-1" y="1376397"/>
            <a:ext cx="863361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nteraction </a:t>
            </a:r>
            <a:r>
              <a:rPr lang="fr-FR" b="1" i="0" u="sng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protéine de la capside du virus (L1) 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b="1" i="0" u="sng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récepteurs cellulaires </a:t>
            </a:r>
            <a:r>
              <a:rPr lang="fr-FR" u="sng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changements conformationnels de la capside, facilitant le processus d'entrée cellulaire </a:t>
            </a:r>
            <a:endParaRPr lang="fr-FR" dirty="0">
              <a:solidFill>
                <a:srgbClr val="21212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i="0" u="sng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Récepteur du VPH (HSPG)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FR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rotéoglycane sulfate d'héparine spécifique aux tissus (HSPG), en tant que membre de la famille des glycosaminoglycanes, est un récepteur de la principale protéine de capside </a:t>
            </a:r>
            <a:r>
              <a:rPr lang="fr-FR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L1 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du VPH (  </a:t>
            </a:r>
          </a:p>
          <a:p>
            <a:endParaRPr lang="fr-FR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21212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21212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21212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HSPG 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pourrait aider le HPV16 à se lier à la matrice extracellulaire via la laminine-332 ( </a:t>
            </a:r>
            <a:r>
              <a:rPr lang="fr-FR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11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).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12FBF9-52B5-4BC3-FDB7-210A2DAFD5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71"/>
          <a:stretch/>
        </p:blipFill>
        <p:spPr>
          <a:xfrm>
            <a:off x="3157260" y="3011055"/>
            <a:ext cx="4800263" cy="266533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335E170-9DDF-DF5C-6125-848CF70BA66E}"/>
              </a:ext>
            </a:extLst>
          </p:cNvPr>
          <p:cNvSpPr txBox="1"/>
          <p:nvPr/>
        </p:nvSpPr>
        <p:spPr>
          <a:xfrm>
            <a:off x="275826" y="4036399"/>
            <a:ext cx="282824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Le VPH atteint la membrane basale du col de l'utérus par </a:t>
            </a:r>
            <a:r>
              <a:rPr lang="fr-FR" b="1" dirty="0"/>
              <a:t>microtraumatisme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9326C3E-4535-ADFF-2C6C-CC0ECE98CD92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602520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sz="4000" b="1" dirty="0"/>
              <a:t>Interaction </a:t>
            </a:r>
            <a:r>
              <a:rPr lang="en-GB" altLang="en-US" sz="4000" b="1" dirty="0" err="1"/>
              <a:t>récepteurs</a:t>
            </a:r>
            <a:r>
              <a:rPr lang="en-GB" altLang="en-US" sz="4000" b="1" dirty="0"/>
              <a:t>-VPH</a:t>
            </a:r>
          </a:p>
        </p:txBody>
      </p:sp>
    </p:spTree>
    <p:extLst>
      <p:ext uri="{BB962C8B-B14F-4D97-AF65-F5344CB8AC3E}">
        <p14:creationId xmlns:p14="http://schemas.microsoft.com/office/powerpoint/2010/main" val="1278929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17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393698" y="882949"/>
            <a:ext cx="823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Interaction  VPH et récepteur cellulaires</a:t>
            </a:r>
            <a:endParaRPr lang="fr-FR" sz="2800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A5954D-3C61-17EE-6FE5-51B52C9307ED}"/>
              </a:ext>
            </a:extLst>
          </p:cNvPr>
          <p:cNvSpPr txBox="1"/>
          <p:nvPr/>
        </p:nvSpPr>
        <p:spPr>
          <a:xfrm>
            <a:off x="196848" y="1522600"/>
            <a:ext cx="86336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i="0" u="sng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 protéine de la capside du virus (L1) 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 cible des Anticorps anti VPH neutralisants </a:t>
            </a:r>
          </a:p>
          <a:p>
            <a:endParaRPr lang="fr-FR" dirty="0">
              <a:solidFill>
                <a:srgbClr val="21212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Les vaccin anti VPH seront basés sur la mise au point de Protéine recombinante L1 ou vaccin </a:t>
            </a:r>
            <a:r>
              <a:rPr lang="fr-FR" b="1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VLP basés sur l’assemblage de </a:t>
            </a:r>
            <a:r>
              <a:rPr lang="fr-FR" b="1" dirty="0" err="1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proteine</a:t>
            </a:r>
            <a:r>
              <a:rPr lang="fr-FR" b="1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L1</a:t>
            </a:r>
            <a:endParaRPr lang="fr-FR" b="1" i="0" dirty="0">
              <a:solidFill>
                <a:srgbClr val="21212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21212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21212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21212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Taux de couverture vaccinale de Cervarix — Site des ressources d'ACCES pour  enseigner les Sciences de la Vie et de la Terre">
            <a:extLst>
              <a:ext uri="{FF2B5EF4-FFF2-40B4-BE49-F238E27FC236}">
                <a16:creationId xmlns:a16="http://schemas.microsoft.com/office/drawing/2014/main" id="{035757EB-A106-648B-4E37-09E33A5BC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4" y="3038763"/>
            <a:ext cx="5659870" cy="32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98840917-3594-DF48-4E43-B2254EB0D7FE}"/>
              </a:ext>
            </a:extLst>
          </p:cNvPr>
          <p:cNvSpPr/>
          <p:nvPr/>
        </p:nvSpPr>
        <p:spPr>
          <a:xfrm>
            <a:off x="5829411" y="4100945"/>
            <a:ext cx="1043709" cy="6465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8A96812-6713-E4B0-7D2E-4DC814CDB52F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602520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sz="4000" b="1" dirty="0"/>
              <a:t>Interaction </a:t>
            </a:r>
            <a:r>
              <a:rPr lang="en-GB" altLang="en-US" sz="4000" b="1" dirty="0" err="1"/>
              <a:t>récepteurs</a:t>
            </a:r>
            <a:r>
              <a:rPr lang="en-GB" altLang="en-US" sz="4000" b="1" dirty="0"/>
              <a:t>-VPH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5B1D8C-DABA-7522-131A-DD69EFBC52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28" y="3374880"/>
            <a:ext cx="2133599" cy="2133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93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8D0517E-9D19-6ED6-4F29-BF57E2E0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7487992"/>
            <a:ext cx="2133600" cy="365125"/>
          </a:xfrm>
        </p:spPr>
        <p:txBody>
          <a:bodyPr/>
          <a:lstStyle/>
          <a:p>
            <a:fld id="{40443384-7D2B-3147-BE88-5386435978A8}" type="slidenum">
              <a:rPr lang="fr-FR" smtClean="0"/>
              <a:t>18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20FCDA-1AFE-F7FE-7E5D-477AED9A1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9" y="1140785"/>
            <a:ext cx="8953500" cy="38453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6B8A70-5912-AE6B-4344-D8F376C2C37D}"/>
              </a:ext>
            </a:extLst>
          </p:cNvPr>
          <p:cNvSpPr/>
          <p:nvPr/>
        </p:nvSpPr>
        <p:spPr>
          <a:xfrm>
            <a:off x="3667424" y="1483360"/>
            <a:ext cx="5476575" cy="6506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0B114E4-07D3-9C08-C3E6-D0D22E15E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424" y="1383428"/>
            <a:ext cx="4836632" cy="317721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2B83096-55CA-3CBD-0A05-EE52E72B0E7F}"/>
              </a:ext>
            </a:extLst>
          </p:cNvPr>
          <p:cNvSpPr txBox="1"/>
          <p:nvPr/>
        </p:nvSpPr>
        <p:spPr>
          <a:xfrm>
            <a:off x="704088" y="1392809"/>
            <a:ext cx="296333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Epithélium pavimenteux stratifié normal de l'exocol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A4E11D7-E52A-9B68-7579-693B0E3D56CC}"/>
              </a:ext>
            </a:extLst>
          </p:cNvPr>
          <p:cNvSpPr txBox="1"/>
          <p:nvPr/>
        </p:nvSpPr>
        <p:spPr>
          <a:xfrm>
            <a:off x="3474256" y="1416432"/>
            <a:ext cx="196816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altLang="fr-FR" b="1" dirty="0">
                <a:latin typeface="inherit"/>
              </a:rPr>
              <a:t>Nouvelle infection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704B295-82BC-BBF1-6351-9A7F65715416}"/>
              </a:ext>
            </a:extLst>
          </p:cNvPr>
          <p:cNvSpPr txBox="1"/>
          <p:nvPr/>
        </p:nvSpPr>
        <p:spPr>
          <a:xfrm>
            <a:off x="5342980" y="1405749"/>
            <a:ext cx="270823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Epithélium pavimenteux stratifié infecté de l'exocol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40DFDF-7E39-FC5B-73E1-989CBBB86F44}"/>
              </a:ext>
            </a:extLst>
          </p:cNvPr>
          <p:cNvSpPr/>
          <p:nvPr/>
        </p:nvSpPr>
        <p:spPr>
          <a:xfrm>
            <a:off x="4233672" y="4121730"/>
            <a:ext cx="868680" cy="50645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8A60B5E-FDDF-891B-B735-F4047268D99C}"/>
              </a:ext>
            </a:extLst>
          </p:cNvPr>
          <p:cNvSpPr/>
          <p:nvPr/>
        </p:nvSpPr>
        <p:spPr>
          <a:xfrm>
            <a:off x="5903704" y="2933781"/>
            <a:ext cx="1298992" cy="117556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7A0C331-1E30-2DF8-16FF-A6EA2C732624}"/>
              </a:ext>
            </a:extLst>
          </p:cNvPr>
          <p:cNvCxnSpPr>
            <a:cxnSpLocks/>
          </p:cNvCxnSpPr>
          <p:nvPr/>
        </p:nvCxnSpPr>
        <p:spPr>
          <a:xfrm flipH="1">
            <a:off x="6839712" y="2490992"/>
            <a:ext cx="451811" cy="57917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C5FBE11D-EBFD-85BC-1E48-2227A4AE4568}"/>
              </a:ext>
            </a:extLst>
          </p:cNvPr>
          <p:cNvSpPr txBox="1"/>
          <p:nvPr/>
        </p:nvSpPr>
        <p:spPr>
          <a:xfrm>
            <a:off x="486810" y="5251025"/>
            <a:ext cx="8279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(A) </a:t>
            </a:r>
            <a:r>
              <a:rPr lang="fr-FR" sz="2000" b="1" u="sng" dirty="0"/>
              <a:t>Particules du virus HPV pénètrent dans l'épithélium pavimenteux stratifié par </a:t>
            </a:r>
            <a:r>
              <a:rPr lang="fr-FR" sz="2000" b="1" u="sng" dirty="0" err="1"/>
              <a:t>microabrasion</a:t>
            </a:r>
            <a:r>
              <a:rPr lang="fr-FR" sz="2000" b="1" u="sng" dirty="0"/>
              <a:t>.</a:t>
            </a:r>
            <a:r>
              <a:rPr lang="fr-FR" sz="2000" dirty="0"/>
              <a:t> Les particules virales infectent les </a:t>
            </a:r>
            <a:r>
              <a:rPr lang="fr-FR" sz="2000" b="1" dirty="0">
                <a:solidFill>
                  <a:srgbClr val="FF0000"/>
                </a:solidFill>
              </a:rPr>
              <a:t>kératinocytes basaux </a:t>
            </a:r>
            <a:r>
              <a:rPr lang="fr-FR" sz="2000" dirty="0"/>
              <a:t>de la membrane basale et établissent une infection, la réplication virale se produit et les </a:t>
            </a:r>
            <a:r>
              <a:rPr lang="fr-FR" sz="2000" b="1" dirty="0"/>
              <a:t>cellules infectées sont transportées vers l'épithélium</a:t>
            </a:r>
            <a:r>
              <a:rPr lang="fr-FR" sz="2000" dirty="0"/>
              <a:t>.</a:t>
            </a: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FAA3F7D1-795D-B05E-A9AC-6929CC86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809837"/>
            <a:ext cx="8648700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Cycle d'infection par le VPH dans l'exocol du tractus génital féminin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Straight Connector 37">
            <a:extLst>
              <a:ext uri="{FF2B5EF4-FFF2-40B4-BE49-F238E27FC236}">
                <a16:creationId xmlns:a16="http://schemas.microsoft.com/office/drawing/2014/main" id="{055C1B63-E5D9-CF97-7105-4041E8689AE1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4">
            <a:extLst>
              <a:ext uri="{FF2B5EF4-FFF2-40B4-BE49-F238E27FC236}">
                <a16:creationId xmlns:a16="http://schemas.microsoft.com/office/drawing/2014/main" id="{E4EB2E9C-3034-A056-B377-D621DEC9FF44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602520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sz="4000" b="1" dirty="0"/>
              <a:t>Interaction </a:t>
            </a:r>
            <a:r>
              <a:rPr lang="en-GB" altLang="en-US" sz="4000" b="1" dirty="0" err="1"/>
              <a:t>récepteurs</a:t>
            </a:r>
            <a:r>
              <a:rPr lang="en-GB" altLang="en-US" sz="4000" b="1" dirty="0"/>
              <a:t>-VPH</a:t>
            </a:r>
          </a:p>
        </p:txBody>
      </p:sp>
    </p:spTree>
    <p:extLst>
      <p:ext uri="{BB962C8B-B14F-4D97-AF65-F5344CB8AC3E}">
        <p14:creationId xmlns:p14="http://schemas.microsoft.com/office/powerpoint/2010/main" val="108477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EED7666-59F0-3BB7-B0A6-E8841DC5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19</a:t>
            </a:fld>
            <a:endParaRPr lang="fr-FR"/>
          </a:p>
        </p:txBody>
      </p:sp>
      <p:pic>
        <p:nvPicPr>
          <p:cNvPr id="1026" name="Picture 2" descr="Covid-19 : ce que l'on sait de la réponse immunitaire à un stade précoce">
            <a:extLst>
              <a:ext uri="{FF2B5EF4-FFF2-40B4-BE49-F238E27FC236}">
                <a16:creationId xmlns:a16="http://schemas.microsoft.com/office/drawing/2014/main" id="{81CFD3CE-3D19-6926-E965-047F2E333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71" y="1674564"/>
            <a:ext cx="5492127" cy="34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1E7C215-186D-2430-91F3-A06BDC684C9C}"/>
              </a:ext>
            </a:extLst>
          </p:cNvPr>
          <p:cNvSpPr txBox="1"/>
          <p:nvPr/>
        </p:nvSpPr>
        <p:spPr>
          <a:xfrm rot="19110302">
            <a:off x="418808" y="3121508"/>
            <a:ext cx="823991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u="sng" dirty="0">
                <a:solidFill>
                  <a:srgbClr val="FFFF00"/>
                </a:solidFill>
              </a:rPr>
              <a:t>REPONSE IMMUNE ANTI- VPH  </a:t>
            </a:r>
          </a:p>
          <a:p>
            <a:pPr algn="ctr">
              <a:spcBef>
                <a:spcPts val="2000"/>
              </a:spcBef>
              <a:spcAft>
                <a:spcPts val="1000"/>
              </a:spcAft>
            </a:pPr>
            <a:endParaRPr lang="fr-FR" sz="2800" b="1" i="0" dirty="0">
              <a:solidFill>
                <a:srgbClr val="FFFF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2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7D8D785-968F-BFBF-CDEE-8BB3F9E3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13D58F-A687-9E48-EDC8-AB406565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" y="238125"/>
            <a:ext cx="8229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4000" b="1" dirty="0">
                <a:solidFill>
                  <a:srgbClr val="FF0000"/>
                </a:solidFill>
                <a:latin typeface="Arial" panose="020B0604020202020204" pitchFamily="34" charset="0"/>
              </a:rPr>
              <a:t>Plan </a:t>
            </a:r>
            <a:endParaRPr lang="en-US" altLang="fr-FR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AC80DC-EFCB-32A3-1508-62E76A1E1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" y="1271588"/>
            <a:ext cx="85185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fr-CH" altLang="fr-FR" sz="12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r>
              <a:rPr lang="fr-CH" altLang="fr-FR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r>
              <a:rPr lang="en-GB" alt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Différents</a:t>
            </a:r>
            <a:r>
              <a:rPr lang="en-GB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types de VPH et cancers</a:t>
            </a:r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r>
              <a:rPr lang="en-GB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des cancers </a:t>
            </a:r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 Papillomavirus</a:t>
            </a:r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r>
              <a:rPr lang="en-GB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du VPH</a:t>
            </a:r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r>
              <a:rPr lang="en-GB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</a:t>
            </a:r>
            <a:r>
              <a:rPr lang="en-GB" alt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récepteurs</a:t>
            </a:r>
            <a:r>
              <a:rPr lang="en-GB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-VPH</a:t>
            </a:r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r>
              <a:rPr lang="en-GB" alt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Réponse</a:t>
            </a:r>
            <a:r>
              <a:rPr lang="en-GB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Immune anti-VPH</a:t>
            </a:r>
          </a:p>
          <a:p>
            <a:pPr eaLnBrk="1" hangingPunct="1"/>
            <a:r>
              <a:rPr lang="en-GB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altLang="en-US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endParaRPr lang="en-GB" altLang="en-US" sz="3600" b="1" dirty="0"/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endParaRPr lang="en-GB" altLang="en-US" sz="3600" b="1" dirty="0"/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endParaRPr lang="en-GB" sz="3600" b="1" dirty="0">
              <a:solidFill>
                <a:schemeClr val="tx1"/>
              </a:solidFill>
              <a:ea typeface="+mj-ea"/>
              <a:cs typeface="Arial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endParaRPr lang="en-GB" altLang="en-US" sz="3600" b="1" dirty="0"/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endParaRPr lang="en-GB" altLang="en-US" sz="3600" b="1" dirty="0"/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endParaRPr lang="en-GB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r-CH" altLang="fr-FR" sz="36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40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20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393698" y="1144559"/>
            <a:ext cx="82399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Deux possibilités de réponses après contamination par le VPH</a:t>
            </a:r>
            <a:endParaRPr lang="fr-FR" sz="2800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A5954D-3C61-17EE-6FE5-51B52C9307ED}"/>
              </a:ext>
            </a:extLst>
          </p:cNvPr>
          <p:cNvSpPr txBox="1"/>
          <p:nvPr/>
        </p:nvSpPr>
        <p:spPr>
          <a:xfrm>
            <a:off x="393698" y="2580902"/>
            <a:ext cx="8480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sz="2400" b="1" u="sng" dirty="0">
                <a:solidFill>
                  <a:srgbClr val="0054FC"/>
                </a:solidFill>
              </a:rPr>
              <a:t> </a:t>
            </a:r>
            <a:r>
              <a:rPr lang="fr-FR" sz="2400" b="1" dirty="0"/>
              <a:t>ELIMINATION DU PATHOGENE PAR LE SYSTÈME IMMUNITAIRE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BDABEA-C9E4-FDFC-8CBB-57BB6A11F45E}"/>
              </a:ext>
            </a:extLst>
          </p:cNvPr>
          <p:cNvSpPr txBox="1"/>
          <p:nvPr/>
        </p:nvSpPr>
        <p:spPr>
          <a:xfrm>
            <a:off x="393698" y="4468626"/>
            <a:ext cx="7130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sz="2400" b="1" u="sng" dirty="0">
                <a:solidFill>
                  <a:srgbClr val="0054FC"/>
                </a:solidFill>
              </a:rPr>
              <a:t> </a:t>
            </a:r>
            <a:r>
              <a:rPr lang="fr-FR" sz="2400" b="1" dirty="0"/>
              <a:t>ECHAPPEMENT DE VPH DU SYSTÈME IMMUNITAIRE </a:t>
            </a:r>
          </a:p>
        </p:txBody>
      </p:sp>
    </p:spTree>
    <p:extLst>
      <p:ext uri="{BB962C8B-B14F-4D97-AF65-F5344CB8AC3E}">
        <p14:creationId xmlns:p14="http://schemas.microsoft.com/office/powerpoint/2010/main" val="209908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8D0517E-9D19-6ED6-4F29-BF57E2E0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7164707"/>
            <a:ext cx="2133600" cy="365125"/>
          </a:xfrm>
        </p:spPr>
        <p:txBody>
          <a:bodyPr/>
          <a:lstStyle/>
          <a:p>
            <a:fld id="{40443384-7D2B-3147-BE88-5386435978A8}" type="slidenum">
              <a:rPr lang="fr-FR" smtClean="0"/>
              <a:t>21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20FCDA-1AFE-F7FE-7E5D-477AED9A1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9" y="817500"/>
            <a:ext cx="8953500" cy="38453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6B8A70-5912-AE6B-4344-D8F376C2C37D}"/>
              </a:ext>
            </a:extLst>
          </p:cNvPr>
          <p:cNvSpPr/>
          <p:nvPr/>
        </p:nvSpPr>
        <p:spPr>
          <a:xfrm>
            <a:off x="3667424" y="1160075"/>
            <a:ext cx="5476575" cy="6506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0B114E4-07D3-9C08-C3E6-D0D22E15E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424" y="1060143"/>
            <a:ext cx="4836632" cy="317721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6B3F910-52EA-B1CE-4837-A84FA4C1A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85" y="4237357"/>
            <a:ext cx="8178736" cy="297769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2B83096-55CA-3CBD-0A05-EE52E72B0E7F}"/>
              </a:ext>
            </a:extLst>
          </p:cNvPr>
          <p:cNvSpPr txBox="1"/>
          <p:nvPr/>
        </p:nvSpPr>
        <p:spPr>
          <a:xfrm>
            <a:off x="704088" y="1069524"/>
            <a:ext cx="296333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Epithélium pavimenteux stratifié normal de l'exocol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A4E11D7-E52A-9B68-7579-693B0E3D56CC}"/>
              </a:ext>
            </a:extLst>
          </p:cNvPr>
          <p:cNvSpPr txBox="1"/>
          <p:nvPr/>
        </p:nvSpPr>
        <p:spPr>
          <a:xfrm>
            <a:off x="3474256" y="1093147"/>
            <a:ext cx="196816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altLang="fr-FR" b="1" dirty="0">
                <a:latin typeface="inherit"/>
              </a:rPr>
              <a:t>Nouvelle infection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704B295-82BC-BBF1-6351-9A7F65715416}"/>
              </a:ext>
            </a:extLst>
          </p:cNvPr>
          <p:cNvSpPr txBox="1"/>
          <p:nvPr/>
        </p:nvSpPr>
        <p:spPr>
          <a:xfrm>
            <a:off x="5342980" y="1082464"/>
            <a:ext cx="270823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Epithélium pavimenteux stratifié infecté de l'exocol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2AD48B2F-AE76-17AD-CB64-7E2A04C48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701165"/>
            <a:ext cx="8648700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Cycle d'infection par le VPH dans l'exocol du tractus génital féminin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40DFDF-7E39-FC5B-73E1-989CBBB86F44}"/>
              </a:ext>
            </a:extLst>
          </p:cNvPr>
          <p:cNvSpPr/>
          <p:nvPr/>
        </p:nvSpPr>
        <p:spPr>
          <a:xfrm>
            <a:off x="4233672" y="3798445"/>
            <a:ext cx="868680" cy="50645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8A60B5E-FDDF-891B-B735-F4047268D99C}"/>
              </a:ext>
            </a:extLst>
          </p:cNvPr>
          <p:cNvSpPr/>
          <p:nvPr/>
        </p:nvSpPr>
        <p:spPr>
          <a:xfrm>
            <a:off x="5903704" y="2610496"/>
            <a:ext cx="1298992" cy="117556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7A0C331-1E30-2DF8-16FF-A6EA2C732624}"/>
              </a:ext>
            </a:extLst>
          </p:cNvPr>
          <p:cNvCxnSpPr>
            <a:cxnSpLocks/>
          </p:cNvCxnSpPr>
          <p:nvPr/>
        </p:nvCxnSpPr>
        <p:spPr>
          <a:xfrm flipH="1">
            <a:off x="6839712" y="2167707"/>
            <a:ext cx="451811" cy="57917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CE7832D-8BF1-1F8A-DF4B-E584EA22FA88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cxnSp>
        <p:nvCxnSpPr>
          <p:cNvPr id="5" name="Straight Connector 37">
            <a:extLst>
              <a:ext uri="{FF2B5EF4-FFF2-40B4-BE49-F238E27FC236}">
                <a16:creationId xmlns:a16="http://schemas.microsoft.com/office/drawing/2014/main" id="{4FEF4F8B-17EA-35F2-31AA-8C5F5CB20606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22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400896" y="1013342"/>
            <a:ext cx="823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u="sng" dirty="0">
                <a:solidFill>
                  <a:srgbClr val="0054FC"/>
                </a:solidFill>
              </a:rPr>
              <a:t>ELIMINATION DU </a:t>
            </a: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VPH</a:t>
            </a:r>
            <a:r>
              <a:rPr lang="fr-FR" sz="2800" b="1" u="sng" dirty="0">
                <a:solidFill>
                  <a:srgbClr val="0054FC"/>
                </a:solidFill>
              </a:rPr>
              <a:t> PAR LE SYSTÈME IMMUNITAIRE</a:t>
            </a:r>
            <a:endParaRPr lang="fr-FR" sz="2800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D8E56B-39C7-BB47-3679-8767519802A3}"/>
              </a:ext>
            </a:extLst>
          </p:cNvPr>
          <p:cNvSpPr txBox="1"/>
          <p:nvPr/>
        </p:nvSpPr>
        <p:spPr>
          <a:xfrm>
            <a:off x="753529" y="1803746"/>
            <a:ext cx="78364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12121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R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éponses immunitaires </a:t>
            </a:r>
            <a:r>
              <a:rPr lang="fr-FR" b="1" i="0" u="sng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innées et adaptatives </a:t>
            </a:r>
            <a:r>
              <a:rPr lang="fr-FR" dirty="0">
                <a:solidFill>
                  <a:srgbClr val="212121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 = 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première ligne de défense de l'hôte à la surface de la muqueuse contre le VPH ( </a:t>
            </a:r>
            <a:r>
              <a:rPr lang="fr-FR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2"/>
              </a:rPr>
              <a:t>Lieberman et al., 2008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, </a:t>
            </a:r>
            <a:r>
              <a:rPr lang="fr-FR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3"/>
              </a:rPr>
              <a:t>Barros et al., 2018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)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DD8492-02DC-4654-B515-0577FBC756DC}"/>
              </a:ext>
            </a:extLst>
          </p:cNvPr>
          <p:cNvSpPr txBox="1"/>
          <p:nvPr/>
        </p:nvSpPr>
        <p:spPr>
          <a:xfrm>
            <a:off x="290906" y="4150667"/>
            <a:ext cx="8459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Relation entre les concentrations de cytokines de la muqueuse génitale 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et le </a:t>
            </a:r>
            <a:r>
              <a:rPr lang="fr-FR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contrôle ou l'élimination 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de l'infection par le VPH dans le col de l'utérus ( </a:t>
            </a:r>
            <a:r>
              <a:rPr lang="fr-FR" b="0" i="0" u="sng" dirty="0" err="1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4"/>
              </a:rPr>
              <a:t>Liebenberg</a:t>
            </a:r>
            <a:r>
              <a:rPr lang="fr-FR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4"/>
              </a:rPr>
              <a:t> et al., 2019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, 12– </a:t>
            </a:r>
            <a:r>
              <a:rPr lang="fr-FR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5"/>
              </a:rPr>
              <a:t>Li et al., 2019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). </a:t>
            </a:r>
            <a:endParaRPr lang="fr-FR" dirty="0"/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3681E28D-14FA-FE93-EA3F-B1E05CAD4701}"/>
              </a:ext>
            </a:extLst>
          </p:cNvPr>
          <p:cNvSpPr/>
          <p:nvPr/>
        </p:nvSpPr>
        <p:spPr>
          <a:xfrm rot="16200000">
            <a:off x="4287885" y="-230145"/>
            <a:ext cx="465942" cy="6812279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B3C3BF-5C68-72DB-677D-8628353A950B}"/>
              </a:ext>
            </a:extLst>
          </p:cNvPr>
          <p:cNvSpPr txBox="1"/>
          <p:nvPr/>
        </p:nvSpPr>
        <p:spPr>
          <a:xfrm>
            <a:off x="2266859" y="3606070"/>
            <a:ext cx="450799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highlight>
                  <a:srgbClr val="C0C0C0"/>
                </a:highlight>
              </a:rPr>
              <a:t>Cytokines et Elimination du VPH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3E57A31-1427-0FF8-A77D-571E043D1A6E}"/>
              </a:ext>
            </a:extLst>
          </p:cNvPr>
          <p:cNvSpPr txBox="1"/>
          <p:nvPr/>
        </p:nvSpPr>
        <p:spPr>
          <a:xfrm>
            <a:off x="235622" y="5204512"/>
            <a:ext cx="87616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R</a:t>
            </a:r>
            <a:r>
              <a:rPr lang="fr-F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éponse cytokines quelques jours 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après l'établissement d'une infection par VPH</a:t>
            </a:r>
          </a:p>
          <a:p>
            <a:endParaRPr lang="fr-FR" b="0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r>
              <a:rPr lang="fr-FR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Inversion de la réponse  après élimination du VPH </a:t>
            </a:r>
            <a:endParaRPr lang="fr-FR" b="0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  <a:p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par des cellules effectrices  (</a:t>
            </a:r>
            <a:r>
              <a:rPr lang="fr-FR" b="0" i="0" u="sng" dirty="0" err="1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6"/>
              </a:rPr>
              <a:t>O'Byrne</a:t>
            </a:r>
            <a:r>
              <a:rPr lang="fr-FR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6"/>
              </a:rPr>
              <a:t> et </a:t>
            </a:r>
            <a:r>
              <a:rPr lang="fr-FR" b="0" i="0" u="sng" dirty="0" err="1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6"/>
              </a:rPr>
              <a:t>Dalgleish</a:t>
            </a:r>
            <a:r>
              <a:rPr lang="fr-FR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6"/>
              </a:rPr>
              <a:t>, 2001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; </a:t>
            </a:r>
            <a:r>
              <a:rPr lang="fr-FR" b="0" i="0" u="sng" dirty="0" err="1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Balkwill</a:t>
            </a:r>
            <a:r>
              <a:rPr lang="fr-FR" b="0" i="0" u="sng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</a:t>
            </a:r>
            <a:r>
              <a:rPr lang="fr-FR" b="0" i="0" u="sng" dirty="0" err="1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Mantovani</a:t>
            </a:r>
            <a:r>
              <a:rPr lang="fr-FR" b="0" i="0" u="sng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fr-FR" b="0" i="0" u="sng" dirty="0">
                <a:solidFill>
                  <a:srgbClr val="0054FC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2001</a:t>
            </a:r>
            <a:r>
              <a:rPr lang="fr-FR" b="0" i="0" dirty="0">
                <a:solidFill>
                  <a:srgbClr val="0054FC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; </a:t>
            </a:r>
            <a:r>
              <a:rPr lang="fr-FR" u="sng" dirty="0" err="1">
                <a:solidFill>
                  <a:srgbClr val="0054FC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Hawes</a:t>
            </a:r>
            <a:r>
              <a:rPr lang="fr-FR" u="sng" dirty="0">
                <a:solidFill>
                  <a:srgbClr val="0054FC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 et </a:t>
            </a:r>
            <a:r>
              <a:rPr lang="fr-FR" u="sng" dirty="0" err="1">
                <a:solidFill>
                  <a:srgbClr val="0054FC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Kiviat</a:t>
            </a:r>
            <a:r>
              <a:rPr lang="fr-FR" u="sng" dirty="0">
                <a:solidFill>
                  <a:srgbClr val="0054FC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, 2002 </a:t>
            </a:r>
            <a:r>
              <a:rPr lang="fr-FR" b="0" i="0" dirty="0">
                <a:solidFill>
                  <a:srgbClr val="0054FC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; </a:t>
            </a:r>
            <a:r>
              <a:rPr lang="fr-FR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8"/>
              </a:rPr>
              <a:t>Amaral et al., 2006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170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23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400896" y="1013342"/>
            <a:ext cx="823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u="sng" dirty="0">
                <a:solidFill>
                  <a:srgbClr val="0054FC"/>
                </a:solidFill>
              </a:rPr>
              <a:t>ELIMINATION DU </a:t>
            </a: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VPH</a:t>
            </a:r>
            <a:r>
              <a:rPr lang="fr-FR" sz="2800" b="1" u="sng" dirty="0">
                <a:solidFill>
                  <a:srgbClr val="0054FC"/>
                </a:solidFill>
              </a:rPr>
              <a:t> PAR LE SYSTÈME IMMUNITAIRE</a:t>
            </a:r>
            <a:endParaRPr lang="fr-FR" sz="2800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D8E56B-39C7-BB47-3679-8767519802A3}"/>
              </a:ext>
            </a:extLst>
          </p:cNvPr>
          <p:cNvSpPr txBox="1"/>
          <p:nvPr/>
        </p:nvSpPr>
        <p:spPr>
          <a:xfrm>
            <a:off x="753529" y="1803746"/>
            <a:ext cx="78364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12121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R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éponses immunitaires </a:t>
            </a:r>
            <a:r>
              <a:rPr lang="fr-FR" b="1" i="0" u="sng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innées et adaptatives </a:t>
            </a:r>
            <a:r>
              <a:rPr lang="fr-FR" dirty="0">
                <a:solidFill>
                  <a:srgbClr val="212121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 = 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première ligne de défense de l'hôte à la surface de la muqueuse contre le VPH ( </a:t>
            </a:r>
            <a:r>
              <a:rPr lang="fr-FR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2"/>
              </a:rPr>
              <a:t>Lieberman et al., 2008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, </a:t>
            </a:r>
            <a:r>
              <a:rPr lang="fr-FR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3"/>
              </a:rPr>
              <a:t>Barros et al., 2018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)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DD8492-02DC-4654-B515-0577FBC756DC}"/>
              </a:ext>
            </a:extLst>
          </p:cNvPr>
          <p:cNvSpPr txBox="1"/>
          <p:nvPr/>
        </p:nvSpPr>
        <p:spPr>
          <a:xfrm>
            <a:off x="684099" y="3969742"/>
            <a:ext cx="84599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Les cellules tueuses naturelles ont été associées à des virus</a:t>
            </a:r>
          </a:p>
          <a:p>
            <a:r>
              <a:rPr lang="fr-FR" dirty="0"/>
              <a:t>clairance, élimination des cellules infectées par le VPH et cancer</a:t>
            </a:r>
          </a:p>
          <a:p>
            <a:r>
              <a:rPr lang="fr-FR" dirty="0"/>
              <a:t>prévention de la carcinogenèse liée au VPH </a:t>
            </a:r>
            <a:r>
              <a:rPr lang="fr-FR" i="1" dirty="0"/>
              <a:t>(de Freitas et al.,</a:t>
            </a:r>
          </a:p>
          <a:p>
            <a:r>
              <a:rPr lang="fr-FR" i="1" dirty="0"/>
              <a:t>2017). </a:t>
            </a:r>
            <a:endParaRPr lang="fr-FR" dirty="0"/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3681E28D-14FA-FE93-EA3F-B1E05CAD4701}"/>
              </a:ext>
            </a:extLst>
          </p:cNvPr>
          <p:cNvSpPr/>
          <p:nvPr/>
        </p:nvSpPr>
        <p:spPr>
          <a:xfrm rot="16200000">
            <a:off x="4287885" y="-230145"/>
            <a:ext cx="465942" cy="6812279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B3C3BF-5C68-72DB-677D-8628353A950B}"/>
              </a:ext>
            </a:extLst>
          </p:cNvPr>
          <p:cNvSpPr txBox="1"/>
          <p:nvPr/>
        </p:nvSpPr>
        <p:spPr>
          <a:xfrm>
            <a:off x="1006765" y="3319670"/>
            <a:ext cx="742127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highlight>
                  <a:srgbClr val="C0C0C0"/>
                </a:highlight>
              </a:rPr>
              <a:t>Cellules tueuses Naturelles et Elimination du VPH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7CA426-E5EB-8BA3-325D-329EC181BC46}"/>
              </a:ext>
            </a:extLst>
          </p:cNvPr>
          <p:cNvSpPr txBox="1"/>
          <p:nvPr/>
        </p:nvSpPr>
        <p:spPr>
          <a:xfrm>
            <a:off x="867886" y="5609321"/>
            <a:ext cx="87194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concentrations élevées de neutrophiles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neutrophiles sont fortement associés à un </a:t>
            </a:r>
            <a:r>
              <a:rPr lang="fr-FR" b="1" dirty="0"/>
              <a:t>mauvais pronostic et</a:t>
            </a:r>
          </a:p>
          <a:p>
            <a:r>
              <a:rPr lang="fr-FR" b="1" dirty="0"/>
              <a:t>et maladie progresse chez les femmes </a:t>
            </a:r>
            <a:r>
              <a:rPr lang="fr-FR" i="1" dirty="0"/>
              <a:t>(Alvarez et al., 2017).</a:t>
            </a:r>
            <a:endParaRPr lang="fr-FR" b="1" i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65047F0-5E0C-2024-E43D-A3F633DFE519}"/>
              </a:ext>
            </a:extLst>
          </p:cNvPr>
          <p:cNvSpPr txBox="1"/>
          <p:nvPr/>
        </p:nvSpPr>
        <p:spPr>
          <a:xfrm>
            <a:off x="2803238" y="2490517"/>
            <a:ext cx="481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Les neutrophiles et les maladies cervicales cancer,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17329B7-DE36-BB45-F86E-E1971ED2CB50}"/>
              </a:ext>
            </a:extLst>
          </p:cNvPr>
          <p:cNvSpPr txBox="1"/>
          <p:nvPr/>
        </p:nvSpPr>
        <p:spPr>
          <a:xfrm>
            <a:off x="1114716" y="5157908"/>
            <a:ext cx="742127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highlight>
                  <a:srgbClr val="C0C0C0"/>
                </a:highlight>
              </a:rPr>
              <a:t>Neutrophiles et cancer du col de l’utérus</a:t>
            </a:r>
          </a:p>
        </p:txBody>
      </p:sp>
    </p:spTree>
    <p:extLst>
      <p:ext uri="{BB962C8B-B14F-4D97-AF65-F5344CB8AC3E}">
        <p14:creationId xmlns:p14="http://schemas.microsoft.com/office/powerpoint/2010/main" val="240909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24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D8E56B-39C7-BB47-3679-8767519802A3}"/>
              </a:ext>
            </a:extLst>
          </p:cNvPr>
          <p:cNvSpPr txBox="1"/>
          <p:nvPr/>
        </p:nvSpPr>
        <p:spPr>
          <a:xfrm>
            <a:off x="653796" y="1868779"/>
            <a:ext cx="78364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12121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R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éponses immunitaires </a:t>
            </a:r>
            <a:r>
              <a:rPr lang="fr-FR" b="1" i="0" u="sng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innées et adaptatives </a:t>
            </a:r>
            <a:r>
              <a:rPr lang="fr-FR" dirty="0">
                <a:solidFill>
                  <a:srgbClr val="212121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 = 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première ligne de défense de l'hôte à la surface de la muqueuse contre le VPH ( </a:t>
            </a:r>
            <a:r>
              <a:rPr lang="fr-FR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2"/>
              </a:rPr>
              <a:t>Lieberman et al., 2008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, </a:t>
            </a:r>
            <a:r>
              <a:rPr lang="fr-FR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3"/>
              </a:rPr>
              <a:t>Barros et al., 2018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)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DD8492-02DC-4654-B515-0577FBC756DC}"/>
              </a:ext>
            </a:extLst>
          </p:cNvPr>
          <p:cNvSpPr txBox="1"/>
          <p:nvPr/>
        </p:nvSpPr>
        <p:spPr>
          <a:xfrm>
            <a:off x="477097" y="4698997"/>
            <a:ext cx="85297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12121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I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nteraction  </a:t>
            </a:r>
            <a:r>
              <a:rPr lang="fr-FR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CPA matures</a:t>
            </a:r>
            <a:r>
              <a:rPr lang="fr-FR" dirty="0">
                <a:solidFill>
                  <a:srgbClr val="212121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 et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les </a:t>
            </a:r>
            <a:r>
              <a:rPr lang="fr-FR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lymphocytes T CD4+ et CD8+ naïfs 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se différencient respectivement en diverses lignées d'effecteurs T auxiliaires et de lymphocytes T cytotoxiques (CTL), nécessaires à l'élimination efficace du VPH ( </a:t>
            </a:r>
            <a:r>
              <a:rPr lang="fr-FR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4"/>
              </a:rPr>
              <a:t>Steele et al., 2002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; </a:t>
            </a:r>
            <a:r>
              <a:rPr lang="fr-FR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5"/>
              </a:rPr>
              <a:t>Stanley, 2006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).</a:t>
            </a:r>
            <a:endParaRPr lang="fr-FR" dirty="0"/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3681E28D-14FA-FE93-EA3F-B1E05CAD4701}"/>
              </a:ext>
            </a:extLst>
          </p:cNvPr>
          <p:cNvSpPr/>
          <p:nvPr/>
        </p:nvSpPr>
        <p:spPr>
          <a:xfrm rot="16200000">
            <a:off x="4287885" y="-202250"/>
            <a:ext cx="465942" cy="6812279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B3C3BF-5C68-72DB-677D-8628353A950B}"/>
              </a:ext>
            </a:extLst>
          </p:cNvPr>
          <p:cNvSpPr txBox="1"/>
          <p:nvPr/>
        </p:nvSpPr>
        <p:spPr>
          <a:xfrm>
            <a:off x="610536" y="3443450"/>
            <a:ext cx="792292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highlight>
                  <a:srgbClr val="C0C0C0"/>
                </a:highlight>
              </a:rPr>
              <a:t>Cellules présentatrices d’Antigènes (CPA) et lymphocytes TCD4+ et TCD8+ dans l’élimination du VPH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83D326-6982-5DDC-FE0D-1B2D5AE51422}"/>
              </a:ext>
            </a:extLst>
          </p:cNvPr>
          <p:cNvSpPr txBox="1"/>
          <p:nvPr/>
        </p:nvSpPr>
        <p:spPr>
          <a:xfrm>
            <a:off x="400896" y="1013342"/>
            <a:ext cx="823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u="sng" dirty="0">
                <a:solidFill>
                  <a:srgbClr val="0054FC"/>
                </a:solidFill>
              </a:rPr>
              <a:t>ELIMINATION DU </a:t>
            </a: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VPH</a:t>
            </a:r>
            <a:r>
              <a:rPr lang="fr-FR" sz="2800" b="1" u="sng" dirty="0">
                <a:solidFill>
                  <a:srgbClr val="0054FC"/>
                </a:solidFill>
              </a:rPr>
              <a:t> PAR LE SYSTÈME IMMUNITAIRE</a:t>
            </a:r>
            <a:endParaRPr lang="fr-FR" sz="2800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16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25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D8E56B-39C7-BB47-3679-8767519802A3}"/>
              </a:ext>
            </a:extLst>
          </p:cNvPr>
          <p:cNvSpPr txBox="1"/>
          <p:nvPr/>
        </p:nvSpPr>
        <p:spPr>
          <a:xfrm>
            <a:off x="653796" y="1668002"/>
            <a:ext cx="7836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12121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R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éponses</a:t>
            </a:r>
            <a:r>
              <a:rPr lang="fr-FR" b="1" u="sng" dirty="0">
                <a:solidFill>
                  <a:srgbClr val="212121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 HUMORALES </a:t>
            </a:r>
            <a:r>
              <a:rPr lang="fr-FR" b="1" i="0" u="sng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adaptatives </a:t>
            </a:r>
            <a:r>
              <a:rPr lang="fr-FR" dirty="0">
                <a:solidFill>
                  <a:srgbClr val="212121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 = Production d’anticorps mais </a:t>
            </a:r>
            <a:r>
              <a:rPr lang="fr-FR" b="1" dirty="0">
                <a:solidFill>
                  <a:srgbClr val="212121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importante variation en cas d’infection NATURELLE</a:t>
            </a:r>
            <a:endParaRPr lang="fr-FR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DD8492-02DC-4654-B515-0577FBC756DC}"/>
              </a:ext>
            </a:extLst>
          </p:cNvPr>
          <p:cNvSpPr txBox="1"/>
          <p:nvPr/>
        </p:nvSpPr>
        <p:spPr>
          <a:xfrm>
            <a:off x="517832" y="3635499"/>
            <a:ext cx="85297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Anticorps type-spécifiques contre la protéine L1 des VPH peuvent être détectés dans le </a:t>
            </a:r>
            <a:r>
              <a:rPr lang="fr-FR" b="1" dirty="0"/>
              <a:t>sérum et au niveau des muqueuses </a:t>
            </a:r>
            <a:r>
              <a:rPr lang="fr-FR" dirty="0"/>
              <a:t>infectées </a:t>
            </a:r>
            <a:r>
              <a:rPr lang="fr-FR" i="1" dirty="0">
                <a:solidFill>
                  <a:srgbClr val="0054FC"/>
                </a:solidFill>
              </a:rPr>
              <a:t>(</a:t>
            </a:r>
            <a:r>
              <a:rPr lang="fr-FR" i="1" dirty="0" err="1">
                <a:solidFill>
                  <a:srgbClr val="0054FC"/>
                </a:solidFill>
              </a:rPr>
              <a:t>GarciaChacon</a:t>
            </a:r>
            <a:r>
              <a:rPr lang="fr-FR" i="1" dirty="0">
                <a:solidFill>
                  <a:srgbClr val="0054FC"/>
                </a:solidFill>
              </a:rPr>
              <a:t> et al., 2009</a:t>
            </a:r>
            <a:r>
              <a:rPr lang="fr-FR" dirty="0">
                <a:solidFill>
                  <a:srgbClr val="0054FC"/>
                </a:solidFill>
              </a:rPr>
              <a:t>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Réponse humorale se développe lentement et  faible </a:t>
            </a:r>
            <a:r>
              <a:rPr lang="fr-FR" i="1" dirty="0">
                <a:solidFill>
                  <a:srgbClr val="0054FC"/>
                </a:solidFill>
              </a:rPr>
              <a:t>(Castle, 2004).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FF0000"/>
                </a:solidFill>
              </a:rPr>
              <a:t>Séroconversion chez environ 60% des femmes </a:t>
            </a:r>
            <a:r>
              <a:rPr lang="fr-FR" dirty="0"/>
              <a:t>et elle est plus rare chez les hommes </a:t>
            </a:r>
            <a:r>
              <a:rPr lang="fr-FR" i="1" dirty="0"/>
              <a:t>(</a:t>
            </a:r>
            <a:r>
              <a:rPr lang="fr-FR" i="1" dirty="0" err="1"/>
              <a:t>Veldhuijzen</a:t>
            </a:r>
            <a:r>
              <a:rPr lang="fr-FR" i="1" dirty="0"/>
              <a:t> et al., 2010).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Anticorps produits lors de l’infection initiale </a:t>
            </a:r>
            <a:r>
              <a:rPr lang="fr-FR" b="1" dirty="0"/>
              <a:t>ne permettent pas la résolution de l’infection déjà acquise </a:t>
            </a:r>
            <a:r>
              <a:rPr lang="fr-FR" i="1" dirty="0">
                <a:solidFill>
                  <a:srgbClr val="0054FC"/>
                </a:solidFill>
              </a:rPr>
              <a:t>(Carter et al., 2000). </a:t>
            </a: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3681E28D-14FA-FE93-EA3F-B1E05CAD4701}"/>
              </a:ext>
            </a:extLst>
          </p:cNvPr>
          <p:cNvSpPr/>
          <p:nvPr/>
        </p:nvSpPr>
        <p:spPr>
          <a:xfrm rot="16200000">
            <a:off x="3980889" y="-791071"/>
            <a:ext cx="465942" cy="6812279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B3C3BF-5C68-72DB-677D-8628353A950B}"/>
              </a:ext>
            </a:extLst>
          </p:cNvPr>
          <p:cNvSpPr txBox="1"/>
          <p:nvPr/>
        </p:nvSpPr>
        <p:spPr>
          <a:xfrm>
            <a:off x="599281" y="3010937"/>
            <a:ext cx="792292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highlight>
                  <a:srgbClr val="C0C0C0"/>
                </a:highlight>
              </a:rPr>
              <a:t>Anticorps anti L1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83D326-6982-5DDC-FE0D-1B2D5AE51422}"/>
              </a:ext>
            </a:extLst>
          </p:cNvPr>
          <p:cNvSpPr txBox="1"/>
          <p:nvPr/>
        </p:nvSpPr>
        <p:spPr>
          <a:xfrm>
            <a:off x="400896" y="1013342"/>
            <a:ext cx="823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u="sng" dirty="0">
                <a:solidFill>
                  <a:srgbClr val="0054FC"/>
                </a:solidFill>
              </a:rPr>
              <a:t>ELIMINATION DU </a:t>
            </a: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VPH</a:t>
            </a:r>
            <a:r>
              <a:rPr lang="fr-FR" sz="2800" b="1" u="sng" dirty="0">
                <a:solidFill>
                  <a:srgbClr val="0054FC"/>
                </a:solidFill>
              </a:rPr>
              <a:t> PAR LE SYSTÈME IMMUNITAIRE</a:t>
            </a:r>
            <a:endParaRPr lang="fr-FR" sz="2800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61381C-3564-240B-05D5-644D375C3075}"/>
              </a:ext>
            </a:extLst>
          </p:cNvPr>
          <p:cNvSpPr txBox="1"/>
          <p:nvPr/>
        </p:nvSpPr>
        <p:spPr>
          <a:xfrm>
            <a:off x="850498" y="5776593"/>
            <a:ext cx="767170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Ces anticorps </a:t>
            </a:r>
            <a:r>
              <a:rPr lang="fr-FR" b="1" dirty="0">
                <a:solidFill>
                  <a:srgbClr val="FF0000"/>
                </a:solidFill>
              </a:rPr>
              <a:t>ne protègent pas totalement contre une réinfection </a:t>
            </a:r>
            <a:r>
              <a:rPr lang="fr-FR" dirty="0"/>
              <a:t>par le même type, en raison des faibles titres d’anticorps produits </a:t>
            </a:r>
            <a:r>
              <a:rPr lang="fr-FR" i="1" dirty="0">
                <a:solidFill>
                  <a:srgbClr val="0054FC"/>
                </a:solidFill>
              </a:rPr>
              <a:t>(</a:t>
            </a:r>
            <a:r>
              <a:rPr lang="fr-FR" i="1" dirty="0" err="1">
                <a:solidFill>
                  <a:srgbClr val="0054FC"/>
                </a:solidFill>
              </a:rPr>
              <a:t>Viscidi</a:t>
            </a:r>
            <a:r>
              <a:rPr lang="fr-FR" i="1" dirty="0">
                <a:solidFill>
                  <a:srgbClr val="0054FC"/>
                </a:solidFill>
              </a:rPr>
              <a:t> et al., 2005)</a:t>
            </a:r>
          </a:p>
        </p:txBody>
      </p:sp>
    </p:spTree>
    <p:extLst>
      <p:ext uri="{BB962C8B-B14F-4D97-AF65-F5344CB8AC3E}">
        <p14:creationId xmlns:p14="http://schemas.microsoft.com/office/powerpoint/2010/main" val="250389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26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D8E56B-39C7-BB47-3679-8767519802A3}"/>
              </a:ext>
            </a:extLst>
          </p:cNvPr>
          <p:cNvSpPr txBox="1"/>
          <p:nvPr/>
        </p:nvSpPr>
        <p:spPr>
          <a:xfrm>
            <a:off x="653796" y="1868779"/>
            <a:ext cx="7836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12121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R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éponses</a:t>
            </a:r>
            <a:r>
              <a:rPr lang="fr-FR" b="1" u="sng" dirty="0">
                <a:solidFill>
                  <a:srgbClr val="212121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 HUMORALES </a:t>
            </a:r>
            <a:r>
              <a:rPr lang="fr-FR" b="1" i="0" u="sng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adaptatives </a:t>
            </a:r>
            <a:r>
              <a:rPr lang="fr-FR" dirty="0">
                <a:solidFill>
                  <a:srgbClr val="212121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 = Production d’anticorps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DD8492-02DC-4654-B515-0577FBC756DC}"/>
              </a:ext>
            </a:extLst>
          </p:cNvPr>
          <p:cNvSpPr txBox="1"/>
          <p:nvPr/>
        </p:nvSpPr>
        <p:spPr>
          <a:xfrm>
            <a:off x="517832" y="3635499"/>
            <a:ext cx="85297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/>
              <a:t>L’infection naturelle au VPH n’entraîne </a:t>
            </a:r>
            <a:r>
              <a:rPr lang="fr-FR" sz="2000" b="1" dirty="0"/>
              <a:t>pas la production d’anticorps contre la protéine L2 </a:t>
            </a:r>
            <a:r>
              <a:rPr lang="fr-FR" sz="2000" dirty="0">
                <a:solidFill>
                  <a:srgbClr val="0054FC"/>
                </a:solidFill>
              </a:rPr>
              <a:t>(Stanley, 2009).</a:t>
            </a: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3681E28D-14FA-FE93-EA3F-B1E05CAD4701}"/>
              </a:ext>
            </a:extLst>
          </p:cNvPr>
          <p:cNvSpPr/>
          <p:nvPr/>
        </p:nvSpPr>
        <p:spPr>
          <a:xfrm rot="16200000">
            <a:off x="3980889" y="-791071"/>
            <a:ext cx="465942" cy="6812279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B3C3BF-5C68-72DB-677D-8628353A950B}"/>
              </a:ext>
            </a:extLst>
          </p:cNvPr>
          <p:cNvSpPr txBox="1"/>
          <p:nvPr/>
        </p:nvSpPr>
        <p:spPr>
          <a:xfrm>
            <a:off x="599281" y="3010937"/>
            <a:ext cx="792292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highlight>
                  <a:srgbClr val="C0C0C0"/>
                </a:highlight>
              </a:rPr>
              <a:t>Anticorps anti L2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83D326-6982-5DDC-FE0D-1B2D5AE51422}"/>
              </a:ext>
            </a:extLst>
          </p:cNvPr>
          <p:cNvSpPr txBox="1"/>
          <p:nvPr/>
        </p:nvSpPr>
        <p:spPr>
          <a:xfrm>
            <a:off x="400896" y="1013342"/>
            <a:ext cx="823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u="sng" dirty="0">
                <a:solidFill>
                  <a:srgbClr val="0054FC"/>
                </a:solidFill>
              </a:rPr>
              <a:t>ELIMINATION DU </a:t>
            </a: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VPH</a:t>
            </a:r>
            <a:r>
              <a:rPr lang="fr-FR" sz="2800" b="1" u="sng" dirty="0">
                <a:solidFill>
                  <a:srgbClr val="0054FC"/>
                </a:solidFill>
              </a:rPr>
              <a:t> PAR LE SYSTÈME IMMUNITAIRE</a:t>
            </a:r>
            <a:endParaRPr lang="fr-FR" sz="2800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61381C-3564-240B-05D5-644D375C3075}"/>
              </a:ext>
            </a:extLst>
          </p:cNvPr>
          <p:cNvSpPr txBox="1"/>
          <p:nvPr/>
        </p:nvSpPr>
        <p:spPr>
          <a:xfrm>
            <a:off x="588575" y="4412232"/>
            <a:ext cx="8459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Les anticorps dirigés contre VPH6 semblent disparaître suite à la résolution de l’infection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Les anticorps spécifiques contre VPH16 et VPH18 restent détectables malgré l’absence de détection d’ADN viral (Carter et al., 2000).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Séroconversion VPH16 et de VPH18 n’est détectée que de 6 à 12 mois après Infection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39D91F3-BD1E-9C75-9B64-101A1261420F}"/>
              </a:ext>
            </a:extLst>
          </p:cNvPr>
          <p:cNvSpPr txBox="1"/>
          <p:nvPr/>
        </p:nvSpPr>
        <p:spPr>
          <a:xfrm>
            <a:off x="653796" y="6077247"/>
            <a:ext cx="81972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les anticorps produits après vaccination en prophylaxie sont présents en grande quantité et ils perdurent longtemps, pour tous les types de VPH inclus dans les vaccins (</a:t>
            </a:r>
            <a:r>
              <a:rPr lang="fr-FR" b="1" dirty="0" err="1">
                <a:solidFill>
                  <a:srgbClr val="002060"/>
                </a:solidFill>
              </a:rPr>
              <a:t>Moscicki</a:t>
            </a:r>
            <a:r>
              <a:rPr lang="fr-FR" b="1" dirty="0">
                <a:solidFill>
                  <a:srgbClr val="002060"/>
                </a:solidFill>
              </a:rPr>
              <a:t>, 2008).</a:t>
            </a:r>
          </a:p>
        </p:txBody>
      </p:sp>
    </p:spTree>
    <p:extLst>
      <p:ext uri="{BB962C8B-B14F-4D97-AF65-F5344CB8AC3E}">
        <p14:creationId xmlns:p14="http://schemas.microsoft.com/office/powerpoint/2010/main" val="38698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396ED4-DEE7-853B-7486-57FAE6F0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27</a:t>
            </a:fld>
            <a:endParaRPr lang="fr-FR"/>
          </a:p>
        </p:txBody>
      </p:sp>
      <p:pic>
        <p:nvPicPr>
          <p:cNvPr id="6146" name="Picture 2" descr="Des virus transmis par les tiques échappent à l'immunité innée | Institut  Pasteur">
            <a:extLst>
              <a:ext uri="{FF2B5EF4-FFF2-40B4-BE49-F238E27FC236}">
                <a16:creationId xmlns:a16="http://schemas.microsoft.com/office/drawing/2014/main" id="{C511D6EE-31C4-4706-19C3-239927C4C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83" y="1717963"/>
            <a:ext cx="5275771" cy="33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9C2FF61-3392-FC8A-07E2-5C0D93C4E1F8}"/>
              </a:ext>
            </a:extLst>
          </p:cNvPr>
          <p:cNvSpPr txBox="1"/>
          <p:nvPr/>
        </p:nvSpPr>
        <p:spPr>
          <a:xfrm rot="19110302">
            <a:off x="418808" y="2713704"/>
            <a:ext cx="8239919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u="sng" dirty="0">
                <a:solidFill>
                  <a:srgbClr val="FFFF00"/>
                </a:solidFill>
              </a:rPr>
              <a:t>ECHAPPEMENT DU VPH  </a:t>
            </a:r>
          </a:p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u="sng" dirty="0">
                <a:solidFill>
                  <a:srgbClr val="FFFF00"/>
                </a:solidFill>
              </a:rPr>
              <a:t>AU SYSTÈME</a:t>
            </a:r>
          </a:p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u="sng" dirty="0">
                <a:solidFill>
                  <a:srgbClr val="FFFF00"/>
                </a:solidFill>
              </a:rPr>
              <a:t>           IMMUNITAIRE</a:t>
            </a:r>
            <a:endParaRPr lang="fr-FR" sz="2800" b="1" i="0" dirty="0">
              <a:solidFill>
                <a:srgbClr val="FFFF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60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28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446881" y="1157561"/>
            <a:ext cx="823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dirty="0">
                <a:solidFill>
                  <a:srgbClr val="0054FC"/>
                </a:solidFill>
              </a:rPr>
              <a:t>  </a:t>
            </a:r>
            <a:r>
              <a:rPr lang="fr-FR" sz="2800" b="1" u="sng" dirty="0">
                <a:solidFill>
                  <a:srgbClr val="0054FC"/>
                </a:solidFill>
              </a:rPr>
              <a:t>ECHAPPEMENT DU </a:t>
            </a: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VPH</a:t>
            </a:r>
            <a:r>
              <a:rPr lang="fr-FR" sz="2800" b="1" u="sng" dirty="0">
                <a:solidFill>
                  <a:srgbClr val="0054FC"/>
                </a:solidFill>
              </a:rPr>
              <a:t> AU SYSTÈME IMMUNITAIRE</a:t>
            </a:r>
            <a:endParaRPr lang="fr-FR" sz="2800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EAD610-635A-F6F1-B600-2793C057C60B}"/>
              </a:ext>
            </a:extLst>
          </p:cNvPr>
          <p:cNvSpPr txBox="1"/>
          <p:nvPr/>
        </p:nvSpPr>
        <p:spPr>
          <a:xfrm>
            <a:off x="254918" y="5081455"/>
            <a:ext cx="8311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0" dirty="0">
                <a:solidFill>
                  <a:srgbClr val="0054FC"/>
                </a:solidFill>
                <a:effectLst/>
                <a:latin typeface="Cambria" panose="02040503050406030204" pitchFamily="18" charset="0"/>
              </a:rPr>
              <a:t>La modification du système immunitaire est le facteur le plus important pour favoriser la progression des lésions</a:t>
            </a:r>
            <a:r>
              <a:rPr lang="fr-FR" sz="2000" b="1" i="0" dirty="0">
                <a:solidFill>
                  <a:srgbClr val="0054FC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.</a:t>
            </a:r>
            <a:endParaRPr lang="fr-FR" sz="2000" b="1" dirty="0">
              <a:solidFill>
                <a:srgbClr val="0054FC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AD106AF-3CE1-77B1-8D63-F1271D33FA27}"/>
              </a:ext>
            </a:extLst>
          </p:cNvPr>
          <p:cNvSpPr txBox="1"/>
          <p:nvPr/>
        </p:nvSpPr>
        <p:spPr>
          <a:xfrm>
            <a:off x="599281" y="1851929"/>
            <a:ext cx="78287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u="sng" dirty="0">
                <a:effectLst/>
                <a:latin typeface="Cambria" panose="02040503050406030204" pitchFamily="18" charset="0"/>
              </a:rPr>
              <a:t>L’intégration du génome initie</a:t>
            </a:r>
            <a:r>
              <a:rPr lang="fr-FR" sz="2000" b="1" i="0" dirty="0">
                <a:effectLst/>
                <a:latin typeface="Cambria" panose="02040503050406030204" pitchFamily="18" charset="0"/>
              </a:rPr>
              <a:t> : </a:t>
            </a:r>
            <a:r>
              <a:rPr lang="fr-FR" sz="2000" b="1" dirty="0">
                <a:latin typeface="Cambria" panose="02040503050406030204" pitchFamily="18" charset="0"/>
              </a:rPr>
              <a:t>A</a:t>
            </a:r>
            <a:r>
              <a:rPr lang="fr-FR" sz="2000" b="1" i="0" dirty="0">
                <a:effectLst/>
                <a:latin typeface="Cambria" panose="02040503050406030204" pitchFamily="18" charset="0"/>
              </a:rPr>
              <a:t>ctivation des cellules immunitaires  et </a:t>
            </a:r>
            <a:r>
              <a:rPr lang="fr-FR" sz="2000" b="1" dirty="0">
                <a:latin typeface="Cambria" panose="02040503050406030204" pitchFamily="18" charset="0"/>
              </a:rPr>
              <a:t>C</a:t>
            </a:r>
            <a:r>
              <a:rPr lang="fr-FR" sz="2000" b="1" i="0" dirty="0">
                <a:effectLst/>
                <a:latin typeface="Cambria" panose="02040503050406030204" pitchFamily="18" charset="0"/>
              </a:rPr>
              <a:t>hangements dans les profils de différenciation</a:t>
            </a:r>
            <a:r>
              <a:rPr lang="fr-FR" sz="2000" b="1" dirty="0">
                <a:latin typeface="Cambria" panose="02040503050406030204" pitchFamily="18" charset="0"/>
              </a:rPr>
              <a:t>  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7FC5EE41-5AA1-781A-1819-0F1BD533C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967" y="3229821"/>
            <a:ext cx="6461380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Modifications des cellules immunitaires dans la réponse immunitaire au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hrHPV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 (haut risque)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50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29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446881" y="1157561"/>
            <a:ext cx="823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dirty="0">
                <a:solidFill>
                  <a:srgbClr val="0054FC"/>
                </a:solidFill>
              </a:rPr>
              <a:t>  </a:t>
            </a:r>
            <a:r>
              <a:rPr lang="fr-FR" sz="2800" b="1" u="sng" dirty="0">
                <a:solidFill>
                  <a:srgbClr val="0054FC"/>
                </a:solidFill>
              </a:rPr>
              <a:t>ECHAPPEMENT DU </a:t>
            </a: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VPH</a:t>
            </a:r>
            <a:r>
              <a:rPr lang="fr-FR" sz="2800" b="1" u="sng" dirty="0">
                <a:solidFill>
                  <a:srgbClr val="0054FC"/>
                </a:solidFill>
              </a:rPr>
              <a:t> AU SYSTÈME IMMUNITAIRE</a:t>
            </a:r>
            <a:endParaRPr lang="fr-FR" sz="2800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EAD610-635A-F6F1-B600-2793C057C60B}"/>
              </a:ext>
            </a:extLst>
          </p:cNvPr>
          <p:cNvSpPr txBox="1"/>
          <p:nvPr/>
        </p:nvSpPr>
        <p:spPr>
          <a:xfrm>
            <a:off x="254918" y="5081455"/>
            <a:ext cx="8311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0" dirty="0">
                <a:solidFill>
                  <a:srgbClr val="0054FC"/>
                </a:solidFill>
                <a:effectLst/>
                <a:latin typeface="Cambria" panose="02040503050406030204" pitchFamily="18" charset="0"/>
              </a:rPr>
              <a:t>La modification du système immunitaire est le facteur le plus important pour favoriser la progression des lésions</a:t>
            </a:r>
            <a:r>
              <a:rPr lang="fr-FR" sz="2000" b="1" i="0" dirty="0">
                <a:solidFill>
                  <a:srgbClr val="0054FC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.</a:t>
            </a:r>
            <a:endParaRPr lang="fr-FR" sz="2000" b="1" dirty="0">
              <a:solidFill>
                <a:srgbClr val="0054FC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865B5DC-3CB7-D2E4-21A1-604553FC7220}"/>
              </a:ext>
            </a:extLst>
          </p:cNvPr>
          <p:cNvSpPr txBox="1"/>
          <p:nvPr/>
        </p:nvSpPr>
        <p:spPr>
          <a:xfrm>
            <a:off x="1124265" y="2899907"/>
            <a:ext cx="7303770" cy="2215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333333"/>
                </a:solidFill>
                <a:latin typeface="Cambria" panose="02040503050406030204" pitchFamily="18" charset="0"/>
              </a:rPr>
              <a:t>C</a:t>
            </a:r>
            <a:r>
              <a:rPr lang="fr-FR" sz="20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ellules T CD4 </a:t>
            </a:r>
            <a:r>
              <a:rPr lang="fr-FR" sz="2000" b="0" i="0" baseline="3000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+</a:t>
            </a:r>
            <a:r>
              <a:rPr lang="fr-FR" sz="20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 / CD8 </a:t>
            </a:r>
            <a:r>
              <a:rPr lang="fr-FR" sz="2000" b="0" i="0" baseline="3000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+</a:t>
            </a:r>
            <a:r>
              <a:rPr lang="fr-FR" sz="20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fr-FR" sz="20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inactivées </a:t>
            </a:r>
            <a:r>
              <a:rPr lang="fr-FR" sz="20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régulation positive des cellules </a:t>
            </a:r>
            <a:r>
              <a:rPr lang="fr-FR" sz="20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Treg</a:t>
            </a:r>
            <a:r>
              <a:rPr lang="fr-FR" sz="20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, </a:t>
            </a:r>
            <a:endParaRPr lang="fr-FR" sz="2000" dirty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333333"/>
                </a:solidFill>
                <a:latin typeface="Cambria" panose="02040503050406030204" pitchFamily="18" charset="0"/>
              </a:rPr>
              <a:t>Perturbation de la balance Th1/Th2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Génération de cellules M2,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Cellules Dendritiques immatures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infiltration réduite de cytokines anti-inflammatoires</a:t>
            </a:r>
            <a:r>
              <a:rPr lang="fr-FR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.</a:t>
            </a:r>
          </a:p>
          <a:p>
            <a:r>
              <a:rPr lang="fr-FR" dirty="0">
                <a:solidFill>
                  <a:srgbClr val="333333"/>
                </a:solidFill>
                <a:latin typeface="Cambria" panose="02040503050406030204" pitchFamily="18" charset="0"/>
              </a:rPr>
              <a:t>     ETC……..</a:t>
            </a:r>
            <a:r>
              <a:rPr lang="fr-FR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AD106AF-3CE1-77B1-8D63-F1271D33FA27}"/>
              </a:ext>
            </a:extLst>
          </p:cNvPr>
          <p:cNvSpPr txBox="1"/>
          <p:nvPr/>
        </p:nvSpPr>
        <p:spPr>
          <a:xfrm>
            <a:off x="599281" y="1851929"/>
            <a:ext cx="78287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u="sng" dirty="0">
                <a:effectLst/>
                <a:latin typeface="Cambria" panose="02040503050406030204" pitchFamily="18" charset="0"/>
              </a:rPr>
              <a:t>L’intégration du génome initie</a:t>
            </a:r>
            <a:r>
              <a:rPr lang="fr-FR" sz="2000" b="1" i="0" dirty="0">
                <a:effectLst/>
                <a:latin typeface="Cambria" panose="02040503050406030204" pitchFamily="18" charset="0"/>
              </a:rPr>
              <a:t> : </a:t>
            </a:r>
            <a:r>
              <a:rPr lang="fr-FR" sz="2000" b="1" dirty="0">
                <a:latin typeface="Cambria" panose="02040503050406030204" pitchFamily="18" charset="0"/>
              </a:rPr>
              <a:t>A</a:t>
            </a:r>
            <a:r>
              <a:rPr lang="fr-FR" sz="2000" b="1" i="0" dirty="0">
                <a:effectLst/>
                <a:latin typeface="Cambria" panose="02040503050406030204" pitchFamily="18" charset="0"/>
              </a:rPr>
              <a:t>ctivation des cellules immunitaires  et </a:t>
            </a:r>
            <a:r>
              <a:rPr lang="fr-FR" sz="2000" b="1" dirty="0">
                <a:latin typeface="Cambria" panose="02040503050406030204" pitchFamily="18" charset="0"/>
              </a:rPr>
              <a:t>C</a:t>
            </a:r>
            <a:r>
              <a:rPr lang="fr-FR" sz="2000" b="1" i="0" dirty="0">
                <a:effectLst/>
                <a:latin typeface="Cambria" panose="02040503050406030204" pitchFamily="18" charset="0"/>
              </a:rPr>
              <a:t>hangements dans les profils de différenciation</a:t>
            </a:r>
            <a:r>
              <a:rPr lang="fr-FR" sz="2000" b="1" dirty="0">
                <a:latin typeface="Cambria" panose="020405030504060302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2284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925665" y="1225473"/>
            <a:ext cx="508808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54FC"/>
                </a:solidFill>
              </a:rPr>
              <a:t>	INCIDENCE DU </a:t>
            </a:r>
            <a:r>
              <a:rPr lang="fr-FR" sz="2000" b="1" u="sng" dirty="0">
                <a:solidFill>
                  <a:srgbClr val="C00000"/>
                </a:solidFill>
              </a:rPr>
              <a:t>CANCER DU COL UTERIN </a:t>
            </a:r>
            <a:r>
              <a:rPr lang="fr-FR" sz="2000" b="1" dirty="0">
                <a:solidFill>
                  <a:srgbClr val="0054FC"/>
                </a:solidFill>
              </a:rPr>
              <a:t> 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244050" y="4930326"/>
            <a:ext cx="731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>
              <a:solidFill>
                <a:srgbClr val="0054FC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82" y="1708220"/>
            <a:ext cx="8154391" cy="48875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932979"/>
            <a:ext cx="1893885" cy="61767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984132" y="5601461"/>
            <a:ext cx="570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fr-FR" b="1" dirty="0">
                <a:solidFill>
                  <a:srgbClr val="FF0000"/>
                </a:solidFill>
              </a:rPr>
              <a:t> 26</a:t>
            </a:r>
            <a:r>
              <a:rPr lang="fr-FR" b="1" dirty="0">
                <a:solidFill>
                  <a:srgbClr val="FF0000"/>
                </a:solidFill>
                <a:sym typeface="Symbol" panose="05050102010706020507" pitchFamily="18" charset="2"/>
              </a:rPr>
              <a:t> pour 100000 femmes dans plusieurs pays AFRICAINS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3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296512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30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446881" y="1157561"/>
            <a:ext cx="823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dirty="0">
                <a:solidFill>
                  <a:srgbClr val="0054FC"/>
                </a:solidFill>
              </a:rPr>
              <a:t>  </a:t>
            </a:r>
            <a:r>
              <a:rPr lang="fr-FR" sz="2800" b="1" u="sng" dirty="0">
                <a:solidFill>
                  <a:srgbClr val="0054FC"/>
                </a:solidFill>
              </a:rPr>
              <a:t>ECHAPPEMENT DU</a:t>
            </a:r>
            <a:r>
              <a:rPr lang="fr-FR" sz="2800" b="1" dirty="0">
                <a:solidFill>
                  <a:srgbClr val="0054FC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VPH</a:t>
            </a:r>
            <a:r>
              <a:rPr lang="fr-FR" sz="2800" b="1" dirty="0">
                <a:solidFill>
                  <a:srgbClr val="0054FC"/>
                </a:solidFill>
              </a:rPr>
              <a:t> </a:t>
            </a:r>
            <a:r>
              <a:rPr lang="fr-FR" sz="2800" b="1" u="sng" dirty="0">
                <a:solidFill>
                  <a:srgbClr val="0054FC"/>
                </a:solidFill>
              </a:rPr>
              <a:t>AU SYSTÈME IMMUNITAIRE</a:t>
            </a:r>
            <a:endParaRPr lang="fr-FR" sz="2800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EAD610-635A-F6F1-B600-2793C057C60B}"/>
              </a:ext>
            </a:extLst>
          </p:cNvPr>
          <p:cNvSpPr txBox="1"/>
          <p:nvPr/>
        </p:nvSpPr>
        <p:spPr>
          <a:xfrm>
            <a:off x="321722" y="5618408"/>
            <a:ext cx="8311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0" dirty="0">
                <a:solidFill>
                  <a:srgbClr val="0054FC"/>
                </a:solidFill>
                <a:effectLst/>
                <a:latin typeface="Cambria" panose="02040503050406030204" pitchFamily="18" charset="0"/>
              </a:rPr>
              <a:t>La modification du système immunitaire est le facteur le plus important pour favoriser la progression des lésions</a:t>
            </a:r>
            <a:r>
              <a:rPr lang="fr-FR" sz="2000" b="1" i="0" dirty="0">
                <a:solidFill>
                  <a:srgbClr val="0054FC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.</a:t>
            </a:r>
            <a:endParaRPr lang="fr-FR" sz="2000" b="1" dirty="0">
              <a:solidFill>
                <a:srgbClr val="0054FC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865B5DC-3CB7-D2E4-21A1-604553FC7220}"/>
              </a:ext>
            </a:extLst>
          </p:cNvPr>
          <p:cNvSpPr txBox="1"/>
          <p:nvPr/>
        </p:nvSpPr>
        <p:spPr>
          <a:xfrm>
            <a:off x="599280" y="2817258"/>
            <a:ext cx="854471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</a:rPr>
              <a:t>Perturbation de la balance Th1/Th2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AD106AF-3CE1-77B1-8D63-F1271D33FA27}"/>
              </a:ext>
            </a:extLst>
          </p:cNvPr>
          <p:cNvSpPr txBox="1"/>
          <p:nvPr/>
        </p:nvSpPr>
        <p:spPr>
          <a:xfrm>
            <a:off x="599281" y="1851929"/>
            <a:ext cx="78287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u="sng" dirty="0">
                <a:effectLst/>
                <a:latin typeface="Cambria" panose="02040503050406030204" pitchFamily="18" charset="0"/>
              </a:rPr>
              <a:t>L’intégration du génome initie</a:t>
            </a:r>
            <a:r>
              <a:rPr lang="fr-FR" sz="2000" b="1" i="0" dirty="0">
                <a:effectLst/>
                <a:latin typeface="Cambria" panose="02040503050406030204" pitchFamily="18" charset="0"/>
              </a:rPr>
              <a:t> : </a:t>
            </a:r>
            <a:r>
              <a:rPr lang="fr-FR" sz="2000" b="1" dirty="0">
                <a:latin typeface="Cambria" panose="02040503050406030204" pitchFamily="18" charset="0"/>
              </a:rPr>
              <a:t>A</a:t>
            </a:r>
            <a:r>
              <a:rPr lang="fr-FR" sz="2000" b="1" i="0" dirty="0">
                <a:effectLst/>
                <a:latin typeface="Cambria" panose="02040503050406030204" pitchFamily="18" charset="0"/>
              </a:rPr>
              <a:t>ctivation des cellules immunitaires  et </a:t>
            </a:r>
            <a:r>
              <a:rPr lang="fr-FR" sz="2000" b="1" dirty="0">
                <a:latin typeface="Cambria" panose="02040503050406030204" pitchFamily="18" charset="0"/>
              </a:rPr>
              <a:t>C</a:t>
            </a:r>
            <a:r>
              <a:rPr lang="fr-FR" sz="2000" b="1" i="0" dirty="0">
                <a:effectLst/>
                <a:latin typeface="Cambria" panose="02040503050406030204" pitchFamily="18" charset="0"/>
              </a:rPr>
              <a:t>hangements dans les profils de différenciation</a:t>
            </a:r>
            <a:r>
              <a:rPr lang="fr-FR" sz="2000" b="1" dirty="0">
                <a:latin typeface="Cambria" panose="02040503050406030204" pitchFamily="18" charset="0"/>
              </a:rPr>
              <a:t>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0B9B81-2A00-D053-DF6A-E06C4AEC1008}"/>
              </a:ext>
            </a:extLst>
          </p:cNvPr>
          <p:cNvSpPr txBox="1"/>
          <p:nvPr/>
        </p:nvSpPr>
        <p:spPr>
          <a:xfrm>
            <a:off x="206735" y="3438992"/>
            <a:ext cx="6508101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12121"/>
                </a:solidFill>
                <a:latin typeface="Cambria" panose="02040503050406030204" pitchFamily="18" charset="0"/>
              </a:rPr>
              <a:t>N</a:t>
            </a:r>
            <a:r>
              <a:rPr lang="fr-F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iveaux accrus de cytokines Th2 (IL-10) et réduits de cytokines Th1 (IFN-γ, IL-12, IL-2 et facteur de nécrose tumorale-α) ont été détectés dans les exsudats cervicaux de patients </a:t>
            </a:r>
            <a:r>
              <a:rPr lang="fr-F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hrHPV</a:t>
            </a:r>
            <a:r>
              <a:rPr lang="fr-F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+. </a:t>
            </a:r>
          </a:p>
          <a:p>
            <a:endParaRPr lang="fr-FR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fr-FR" dirty="0">
                <a:solidFill>
                  <a:srgbClr val="212121"/>
                </a:solidFill>
                <a:latin typeface="Cambria" panose="02040503050406030204" pitchFamily="18" charset="0"/>
              </a:rPr>
              <a:t>L</a:t>
            </a:r>
            <a:r>
              <a:rPr lang="fr-F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 réponse </a:t>
            </a:r>
            <a:r>
              <a:rPr lang="fr-FR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Th1 réduite </a:t>
            </a:r>
            <a:r>
              <a:rPr lang="fr-F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et la réponse </a:t>
            </a:r>
            <a:r>
              <a:rPr lang="fr-FR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Th2 accrue </a:t>
            </a:r>
            <a:r>
              <a:rPr lang="fr-F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entraînent une suppression de l’immunité cellulaire et une </a:t>
            </a:r>
            <a:r>
              <a:rPr lang="fr-FR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progression des lésions cervicales </a:t>
            </a:r>
            <a:r>
              <a:rPr lang="fr-F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(</a:t>
            </a:r>
            <a:r>
              <a:rPr lang="fr-FR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Scott ME et al. </a:t>
            </a:r>
            <a:r>
              <a:rPr lang="fr-FR" b="0" i="1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Int J Cancer. </a:t>
            </a:r>
            <a:r>
              <a:rPr lang="fr-FR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2013</a:t>
            </a:r>
            <a:r>
              <a:rPr lang="fr-F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)</a:t>
            </a:r>
            <a:endParaRPr lang="fr-FR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5E73B426-71BF-AAEB-EE23-392E94490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7582" y="3700455"/>
            <a:ext cx="2496084" cy="165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FCA6CD-104F-B917-52FD-5ECCF095D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452" y="3648638"/>
            <a:ext cx="618023" cy="4648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Th2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9EEACD-A7EF-16E3-18C2-43E132B7C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470" y="4960660"/>
            <a:ext cx="618023" cy="4648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Th1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36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31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446881" y="1157561"/>
            <a:ext cx="823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dirty="0">
                <a:solidFill>
                  <a:srgbClr val="0054FC"/>
                </a:solidFill>
              </a:rPr>
              <a:t>  </a:t>
            </a:r>
            <a:r>
              <a:rPr lang="fr-FR" sz="2800" b="1" u="sng" dirty="0">
                <a:solidFill>
                  <a:srgbClr val="0054FC"/>
                </a:solidFill>
              </a:rPr>
              <a:t>ECHAPPEMENT DU</a:t>
            </a:r>
            <a:r>
              <a:rPr lang="fr-FR" sz="2800" b="1" dirty="0">
                <a:solidFill>
                  <a:srgbClr val="0054FC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VPH</a:t>
            </a:r>
            <a:r>
              <a:rPr lang="fr-FR" sz="2800" b="1" dirty="0">
                <a:solidFill>
                  <a:srgbClr val="0054FC"/>
                </a:solidFill>
              </a:rPr>
              <a:t> </a:t>
            </a:r>
            <a:r>
              <a:rPr lang="fr-FR" sz="2800" b="1" u="sng" dirty="0">
                <a:solidFill>
                  <a:srgbClr val="0054FC"/>
                </a:solidFill>
              </a:rPr>
              <a:t>AU SYSTÈME IMMUNITAIRE</a:t>
            </a:r>
            <a:endParaRPr lang="fr-FR" sz="2800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EAD610-635A-F6F1-B600-2793C057C60B}"/>
              </a:ext>
            </a:extLst>
          </p:cNvPr>
          <p:cNvSpPr txBox="1"/>
          <p:nvPr/>
        </p:nvSpPr>
        <p:spPr>
          <a:xfrm>
            <a:off x="321722" y="5726881"/>
            <a:ext cx="8311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0" dirty="0">
                <a:solidFill>
                  <a:srgbClr val="0054FC"/>
                </a:solidFill>
                <a:effectLst/>
                <a:latin typeface="Cambria" panose="02040503050406030204" pitchFamily="18" charset="0"/>
              </a:rPr>
              <a:t>La modification du système immunitaire est le facteur le plus important pour favoriser la progression des lésions</a:t>
            </a:r>
            <a:r>
              <a:rPr lang="fr-FR" sz="2000" b="1" i="0" dirty="0">
                <a:solidFill>
                  <a:srgbClr val="0054FC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.</a:t>
            </a:r>
            <a:endParaRPr lang="fr-FR" sz="2000" b="1" dirty="0">
              <a:solidFill>
                <a:srgbClr val="0054FC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865B5DC-3CB7-D2E4-21A1-604553FC7220}"/>
              </a:ext>
            </a:extLst>
          </p:cNvPr>
          <p:cNvSpPr txBox="1"/>
          <p:nvPr/>
        </p:nvSpPr>
        <p:spPr>
          <a:xfrm>
            <a:off x="599281" y="2817258"/>
            <a:ext cx="84431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333333"/>
                </a:solidFill>
                <a:latin typeface="Cambria" panose="02040503050406030204" pitchFamily="18" charset="0"/>
              </a:rPr>
              <a:t>Régulation positive des </a:t>
            </a:r>
            <a:r>
              <a:rPr lang="fr-FR" sz="2400" dirty="0" err="1">
                <a:solidFill>
                  <a:srgbClr val="333333"/>
                </a:solidFill>
                <a:latin typeface="Cambria" panose="02040503050406030204" pitchFamily="18" charset="0"/>
              </a:rPr>
              <a:t>TReg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AD106AF-3CE1-77B1-8D63-F1271D33FA27}"/>
              </a:ext>
            </a:extLst>
          </p:cNvPr>
          <p:cNvSpPr txBox="1"/>
          <p:nvPr/>
        </p:nvSpPr>
        <p:spPr>
          <a:xfrm>
            <a:off x="599281" y="1851929"/>
            <a:ext cx="78287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u="sng" dirty="0">
                <a:effectLst/>
                <a:latin typeface="Cambria" panose="02040503050406030204" pitchFamily="18" charset="0"/>
              </a:rPr>
              <a:t>L’intégration du génome initie</a:t>
            </a:r>
            <a:r>
              <a:rPr lang="fr-FR" sz="2000" b="1" i="0" dirty="0">
                <a:effectLst/>
                <a:latin typeface="Cambria" panose="02040503050406030204" pitchFamily="18" charset="0"/>
              </a:rPr>
              <a:t> : </a:t>
            </a:r>
            <a:r>
              <a:rPr lang="fr-FR" sz="2000" b="1" dirty="0">
                <a:latin typeface="Cambria" panose="02040503050406030204" pitchFamily="18" charset="0"/>
              </a:rPr>
              <a:t>A</a:t>
            </a:r>
            <a:r>
              <a:rPr lang="fr-FR" sz="2000" b="1" i="0" dirty="0">
                <a:effectLst/>
                <a:latin typeface="Cambria" panose="02040503050406030204" pitchFamily="18" charset="0"/>
              </a:rPr>
              <a:t>ctivation des cellules immunitaires  et </a:t>
            </a:r>
            <a:r>
              <a:rPr lang="fr-FR" sz="2000" b="1" dirty="0">
                <a:latin typeface="Cambria" panose="02040503050406030204" pitchFamily="18" charset="0"/>
              </a:rPr>
              <a:t>C</a:t>
            </a:r>
            <a:r>
              <a:rPr lang="fr-FR" sz="2000" b="1" i="0" dirty="0">
                <a:effectLst/>
                <a:latin typeface="Cambria" panose="02040503050406030204" pitchFamily="18" charset="0"/>
              </a:rPr>
              <a:t>hangements dans les profils de différenciation</a:t>
            </a:r>
            <a:r>
              <a:rPr lang="fr-FR" sz="2000" b="1" dirty="0">
                <a:latin typeface="Cambria" panose="02040503050406030204" pitchFamily="18" charset="0"/>
              </a:rPr>
              <a:t>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0B9B81-2A00-D053-DF6A-E06C4AEC1008}"/>
              </a:ext>
            </a:extLst>
          </p:cNvPr>
          <p:cNvSpPr txBox="1"/>
          <p:nvPr/>
        </p:nvSpPr>
        <p:spPr>
          <a:xfrm>
            <a:off x="206735" y="3328918"/>
            <a:ext cx="8835666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12121"/>
                </a:solidFill>
                <a:latin typeface="Cambria" panose="02040503050406030204" pitchFamily="18" charset="0"/>
              </a:rPr>
              <a:t>Régulation de la progression des CIN </a:t>
            </a:r>
            <a:r>
              <a:rPr lang="fr-FR" dirty="0">
                <a:solidFill>
                  <a:srgbClr val="212121"/>
                </a:solidFill>
                <a:latin typeface="Cambria" panose="02040503050406030204" pitchFamily="18" charset="0"/>
              </a:rPr>
              <a:t>par les cellules </a:t>
            </a:r>
            <a:r>
              <a:rPr lang="fr-FR" dirty="0" err="1">
                <a:solidFill>
                  <a:srgbClr val="212121"/>
                </a:solidFill>
                <a:latin typeface="Cambria" panose="02040503050406030204" pitchFamily="18" charset="0"/>
              </a:rPr>
              <a:t>Treg</a:t>
            </a:r>
            <a:r>
              <a:rPr lang="fr-FR" dirty="0">
                <a:solidFill>
                  <a:srgbClr val="212121"/>
                </a:solidFill>
                <a:latin typeface="Cambria" panose="02040503050406030204" pitchFamily="18" charset="0"/>
              </a:rPr>
              <a:t> repose principalement sur la production de cytokines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12121"/>
                </a:solidFill>
                <a:latin typeface="Cambria" panose="02040503050406030204" pitchFamily="18" charset="0"/>
              </a:rPr>
              <a:t>Corrélation positive TGF-β</a:t>
            </a:r>
            <a:r>
              <a:rPr lang="fr-FR" dirty="0">
                <a:solidFill>
                  <a:srgbClr val="212121"/>
                </a:solidFill>
                <a:latin typeface="Cambria" panose="02040503050406030204" pitchFamily="18" charset="0"/>
              </a:rPr>
              <a:t> produit par le </a:t>
            </a:r>
            <a:r>
              <a:rPr lang="fr-FR" dirty="0" err="1">
                <a:solidFill>
                  <a:srgbClr val="212121"/>
                </a:solidFill>
                <a:latin typeface="Cambria" panose="02040503050406030204" pitchFamily="18" charset="0"/>
              </a:rPr>
              <a:t>Treg</a:t>
            </a:r>
            <a:r>
              <a:rPr lang="fr-FR" dirty="0">
                <a:solidFill>
                  <a:srgbClr val="212121"/>
                </a:solidFill>
                <a:latin typeface="Cambria" panose="02040503050406030204" pitchFamily="18" charset="0"/>
              </a:rPr>
              <a:t>  avec la progression de la lésion </a:t>
            </a:r>
            <a:r>
              <a:rPr lang="fr-FR" i="1" dirty="0">
                <a:solidFill>
                  <a:srgbClr val="212121"/>
                </a:solidFill>
                <a:latin typeface="Cambria" panose="02040503050406030204" pitchFamily="18" charset="0"/>
              </a:rPr>
              <a:t>(</a:t>
            </a:r>
            <a:r>
              <a:rPr lang="fr-FR" b="0" i="1" dirty="0" err="1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Peghini</a:t>
            </a:r>
            <a:r>
              <a:rPr lang="fr-FR" b="0" i="1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 BC et al. Hum </a:t>
            </a:r>
            <a:r>
              <a:rPr lang="fr-FR" b="0" i="1" dirty="0" err="1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Immunol</a:t>
            </a:r>
            <a:r>
              <a:rPr lang="fr-FR" b="0" i="1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. 2012</a:t>
            </a:r>
            <a:r>
              <a:rPr lang="fr-FR" i="1" dirty="0">
                <a:solidFill>
                  <a:srgbClr val="212121"/>
                </a:solidFill>
                <a:latin typeface="Cambria" panose="02040503050406030204" pitchFamily="18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rgbClr val="212121"/>
                </a:solidFill>
                <a:latin typeface="Cambria" panose="02040503050406030204" pitchFamily="18" charset="0"/>
              </a:rPr>
              <a:t>L’IL-10 </a:t>
            </a:r>
            <a:r>
              <a:rPr lang="fr-FR" dirty="0">
                <a:solidFill>
                  <a:srgbClr val="212121"/>
                </a:solidFill>
                <a:latin typeface="Cambria" panose="02040503050406030204" pitchFamily="18" charset="0"/>
              </a:rPr>
              <a:t>est une autre cytokine productrice de </a:t>
            </a:r>
            <a:r>
              <a:rPr lang="fr-FR" dirty="0" err="1">
                <a:solidFill>
                  <a:srgbClr val="212121"/>
                </a:solidFill>
                <a:latin typeface="Cambria" panose="02040503050406030204" pitchFamily="18" charset="0"/>
              </a:rPr>
              <a:t>Treg</a:t>
            </a:r>
            <a:r>
              <a:rPr lang="fr-FR" dirty="0">
                <a:solidFill>
                  <a:srgbClr val="212121"/>
                </a:solidFill>
                <a:latin typeface="Cambria" panose="02040503050406030204" pitchFamily="18" charset="0"/>
              </a:rPr>
              <a:t> importante dont la présence </a:t>
            </a:r>
            <a:r>
              <a:rPr lang="fr-FR" dirty="0">
                <a:solidFill>
                  <a:srgbClr val="FF0000"/>
                </a:solidFill>
                <a:latin typeface="Cambria" panose="02040503050406030204" pitchFamily="18" charset="0"/>
              </a:rPr>
              <a:t>diminuerait l’infiltration des lymphocytes T CD8+ </a:t>
            </a:r>
            <a:r>
              <a:rPr lang="fr-FR" dirty="0">
                <a:solidFill>
                  <a:srgbClr val="212121"/>
                </a:solidFill>
                <a:latin typeface="Cambria" panose="02040503050406030204" pitchFamily="18" charset="0"/>
              </a:rPr>
              <a:t>un événement critique pour la progression des lésions CIN (44,45).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12121"/>
                </a:solidFill>
                <a:latin typeface="Cambria" panose="02040503050406030204" pitchFamily="18" charset="0"/>
              </a:rPr>
              <a:t>Interaction notable entre l’IL-10 et la progression des lésions induite par le VPH.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1361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32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446881" y="1157561"/>
            <a:ext cx="823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dirty="0">
                <a:solidFill>
                  <a:srgbClr val="0054FC"/>
                </a:solidFill>
              </a:rPr>
              <a:t>  </a:t>
            </a:r>
            <a:r>
              <a:rPr lang="fr-FR" sz="2800" b="1" u="sng" dirty="0">
                <a:solidFill>
                  <a:srgbClr val="0054FC"/>
                </a:solidFill>
              </a:rPr>
              <a:t>ECHAPPEMENT DU</a:t>
            </a:r>
            <a:r>
              <a:rPr lang="fr-FR" sz="2800" b="1" dirty="0">
                <a:solidFill>
                  <a:srgbClr val="0054FC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VPH</a:t>
            </a:r>
            <a:r>
              <a:rPr lang="fr-FR" sz="2800" b="1" dirty="0">
                <a:solidFill>
                  <a:srgbClr val="0054FC"/>
                </a:solidFill>
              </a:rPr>
              <a:t> </a:t>
            </a:r>
            <a:r>
              <a:rPr lang="fr-FR" sz="2800" b="1" u="sng" dirty="0">
                <a:solidFill>
                  <a:srgbClr val="0054FC"/>
                </a:solidFill>
              </a:rPr>
              <a:t>AU SYSTÈME IMMUNITAIRE</a:t>
            </a:r>
            <a:endParaRPr lang="fr-FR" sz="2800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EAD610-635A-F6F1-B600-2793C057C60B}"/>
              </a:ext>
            </a:extLst>
          </p:cNvPr>
          <p:cNvSpPr txBox="1"/>
          <p:nvPr/>
        </p:nvSpPr>
        <p:spPr>
          <a:xfrm>
            <a:off x="321722" y="5618408"/>
            <a:ext cx="8311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0" dirty="0">
                <a:solidFill>
                  <a:srgbClr val="0054FC"/>
                </a:solidFill>
                <a:effectLst/>
                <a:latin typeface="Cambria" panose="02040503050406030204" pitchFamily="18" charset="0"/>
              </a:rPr>
              <a:t>La modification du système immunitaire est le facteur le plus important pour favoriser la progression des lésions</a:t>
            </a:r>
            <a:r>
              <a:rPr lang="fr-FR" sz="2000" b="1" i="0" dirty="0">
                <a:solidFill>
                  <a:srgbClr val="0054FC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.</a:t>
            </a:r>
            <a:endParaRPr lang="fr-FR" sz="2000" b="1" dirty="0">
              <a:solidFill>
                <a:srgbClr val="0054FC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865B5DC-3CB7-D2E4-21A1-604553FC7220}"/>
              </a:ext>
            </a:extLst>
          </p:cNvPr>
          <p:cNvSpPr txBox="1"/>
          <p:nvPr/>
        </p:nvSpPr>
        <p:spPr>
          <a:xfrm>
            <a:off x="599280" y="2817258"/>
            <a:ext cx="854471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Génération de cellules M2 (</a:t>
            </a:r>
            <a:r>
              <a:rPr lang="fr-FR" sz="2400" dirty="0"/>
              <a:t>macrophages associés aux tumeurs)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AD106AF-3CE1-77B1-8D63-F1271D33FA27}"/>
              </a:ext>
            </a:extLst>
          </p:cNvPr>
          <p:cNvSpPr txBox="1"/>
          <p:nvPr/>
        </p:nvSpPr>
        <p:spPr>
          <a:xfrm>
            <a:off x="599281" y="1851929"/>
            <a:ext cx="78287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u="sng" dirty="0">
                <a:effectLst/>
                <a:latin typeface="Cambria" panose="02040503050406030204" pitchFamily="18" charset="0"/>
              </a:rPr>
              <a:t>L’intégration du génome initie</a:t>
            </a:r>
            <a:r>
              <a:rPr lang="fr-FR" sz="2000" b="1" i="0" dirty="0">
                <a:effectLst/>
                <a:latin typeface="Cambria" panose="02040503050406030204" pitchFamily="18" charset="0"/>
              </a:rPr>
              <a:t> : </a:t>
            </a:r>
            <a:r>
              <a:rPr lang="fr-FR" sz="2000" b="1" dirty="0">
                <a:latin typeface="Cambria" panose="02040503050406030204" pitchFamily="18" charset="0"/>
              </a:rPr>
              <a:t>A</a:t>
            </a:r>
            <a:r>
              <a:rPr lang="fr-FR" sz="2000" b="1" i="0" dirty="0">
                <a:effectLst/>
                <a:latin typeface="Cambria" panose="02040503050406030204" pitchFamily="18" charset="0"/>
              </a:rPr>
              <a:t>ctivation des cellules immunitaires  et </a:t>
            </a:r>
            <a:r>
              <a:rPr lang="fr-FR" sz="2000" b="1" dirty="0">
                <a:latin typeface="Cambria" panose="02040503050406030204" pitchFamily="18" charset="0"/>
              </a:rPr>
              <a:t>C</a:t>
            </a:r>
            <a:r>
              <a:rPr lang="fr-FR" sz="2000" b="1" i="0" dirty="0">
                <a:effectLst/>
                <a:latin typeface="Cambria" panose="02040503050406030204" pitchFamily="18" charset="0"/>
              </a:rPr>
              <a:t>hangements dans les profils de différenciation</a:t>
            </a:r>
            <a:r>
              <a:rPr lang="fr-FR" sz="2000" b="1" dirty="0">
                <a:latin typeface="Cambria" panose="02040503050406030204" pitchFamily="18" charset="0"/>
              </a:rPr>
              <a:t>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0B9B81-2A00-D053-DF6A-E06C4AEC1008}"/>
              </a:ext>
            </a:extLst>
          </p:cNvPr>
          <p:cNvSpPr txBox="1"/>
          <p:nvPr/>
        </p:nvSpPr>
        <p:spPr>
          <a:xfrm>
            <a:off x="820677" y="3578766"/>
            <a:ext cx="8169564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M2 peuvent favoriser la prolifération et la migration des cellules cancéreuses, l'angiogenèse et la restriction des défenses immunitaires (29).</a:t>
            </a:r>
          </a:p>
          <a:p>
            <a:r>
              <a:rPr lang="fr-FR" dirty="0"/>
              <a:t>M2 est significativement augmenté au cours de la progression des lésions cervicales  (</a:t>
            </a:r>
            <a:r>
              <a:rPr lang="fr-F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Hammes</a:t>
            </a:r>
            <a:r>
              <a:rPr lang="fr-F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LS et al,  </a:t>
            </a:r>
            <a:r>
              <a:rPr lang="fr-FR" b="0" i="1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Gynecologic</a:t>
            </a:r>
            <a:r>
              <a:rPr lang="fr-FR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fr-FR" b="0" i="1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Oncology</a:t>
            </a:r>
            <a:r>
              <a:rPr lang="fr-FR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. </a:t>
            </a:r>
            <a:r>
              <a:rPr lang="fr-F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2007</a:t>
            </a:r>
            <a:r>
              <a:rPr lang="fr-FR" dirty="0"/>
              <a:t>). </a:t>
            </a:r>
          </a:p>
          <a:p>
            <a:r>
              <a:rPr lang="fr-FR" dirty="0"/>
              <a:t>L'agrégation de M2 ​​est un événement clé pour le processus pathologique de carcinogenèse.</a:t>
            </a:r>
          </a:p>
        </p:txBody>
      </p:sp>
    </p:spTree>
    <p:extLst>
      <p:ext uri="{BB962C8B-B14F-4D97-AF65-F5344CB8AC3E}">
        <p14:creationId xmlns:p14="http://schemas.microsoft.com/office/powerpoint/2010/main" val="3788242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33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446881" y="1157561"/>
            <a:ext cx="823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dirty="0">
                <a:solidFill>
                  <a:srgbClr val="0054FC"/>
                </a:solidFill>
              </a:rPr>
              <a:t>  </a:t>
            </a:r>
            <a:r>
              <a:rPr lang="fr-FR" sz="2800" b="1" u="sng" dirty="0">
                <a:solidFill>
                  <a:srgbClr val="0054FC"/>
                </a:solidFill>
              </a:rPr>
              <a:t>ECHAPPEMENT DU </a:t>
            </a: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VPH</a:t>
            </a:r>
            <a:r>
              <a:rPr lang="fr-FR" sz="2800" b="1" u="sng" dirty="0">
                <a:solidFill>
                  <a:srgbClr val="0054FC"/>
                </a:solidFill>
              </a:rPr>
              <a:t> AU SYSTÈME IMMUNITAIRE</a:t>
            </a:r>
            <a:endParaRPr lang="fr-FR" sz="2800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B0AC20-20B3-39D6-9884-01118394F2B9}"/>
              </a:ext>
            </a:extLst>
          </p:cNvPr>
          <p:cNvSpPr txBox="1"/>
          <p:nvPr/>
        </p:nvSpPr>
        <p:spPr>
          <a:xfrm>
            <a:off x="660400" y="1831088"/>
            <a:ext cx="802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u="sng" dirty="0" err="1"/>
              <a:t>Oncoprotéines</a:t>
            </a:r>
            <a:r>
              <a:rPr lang="fr-FR" sz="2400" b="1" dirty="0"/>
              <a:t> </a:t>
            </a:r>
            <a:r>
              <a:rPr lang="fr-FR" sz="2400" b="1" dirty="0">
                <a:solidFill>
                  <a:srgbClr val="FF0000"/>
                </a:solidFill>
              </a:rPr>
              <a:t>E5, E6 et E7</a:t>
            </a:r>
            <a:r>
              <a:rPr lang="fr-FR" sz="2400" dirty="0"/>
              <a:t>  associées à </a:t>
            </a:r>
            <a:r>
              <a:rPr lang="fr-FR" sz="2400" b="1" u="sng" dirty="0"/>
              <a:t>l’évasion immunitaire du virus</a:t>
            </a:r>
            <a:r>
              <a:rPr lang="fr-FR" sz="2400" b="1" dirty="0"/>
              <a:t> 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5047D2F-6732-D03D-0CDC-5BABA45C0257}"/>
              </a:ext>
            </a:extLst>
          </p:cNvPr>
          <p:cNvSpPr txBox="1"/>
          <p:nvPr/>
        </p:nvSpPr>
        <p:spPr>
          <a:xfrm>
            <a:off x="1120411" y="2853193"/>
            <a:ext cx="7035298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b="1" dirty="0"/>
              <a:t>Produit de E5 </a:t>
            </a:r>
            <a:r>
              <a:rPr lang="fr-FR" sz="2000" dirty="0"/>
              <a:t>dans </a:t>
            </a:r>
            <a:r>
              <a:rPr lang="fr-FR" sz="2000" dirty="0">
                <a:solidFill>
                  <a:srgbClr val="FF0000"/>
                </a:solidFill>
              </a:rPr>
              <a:t>régulation négative de l’expression de gènes de l’histocompatibilité (HLA</a:t>
            </a:r>
            <a:r>
              <a:rPr lang="fr-FR" sz="2000" dirty="0"/>
              <a:t>) des cellules infectées, et facilite la fuite immunitaire du virus (</a:t>
            </a:r>
            <a:r>
              <a:rPr lang="fr-FR" sz="2000" b="0" i="1" dirty="0" err="1">
                <a:solidFill>
                  <a:srgbClr val="30303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Venuti</a:t>
            </a:r>
            <a:r>
              <a:rPr lang="fr-FR" sz="2000" b="0" i="1" dirty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A et al. Mol Cancer. 2011</a:t>
            </a:r>
            <a:r>
              <a:rPr lang="fr-FR" sz="2000" dirty="0"/>
              <a:t>). </a:t>
            </a:r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28179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34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446881" y="1157561"/>
            <a:ext cx="823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dirty="0">
                <a:solidFill>
                  <a:srgbClr val="0054FC"/>
                </a:solidFill>
              </a:rPr>
              <a:t>  </a:t>
            </a:r>
            <a:r>
              <a:rPr lang="fr-FR" sz="2800" b="1" u="sng" dirty="0">
                <a:solidFill>
                  <a:srgbClr val="0054FC"/>
                </a:solidFill>
              </a:rPr>
              <a:t>ECHAPPEMENT DU </a:t>
            </a: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VPH</a:t>
            </a:r>
            <a:r>
              <a:rPr lang="fr-FR" sz="2800" b="1" u="sng" dirty="0">
                <a:solidFill>
                  <a:srgbClr val="0054FC"/>
                </a:solidFill>
              </a:rPr>
              <a:t> AU SYSTÈME IMMUNITAIRE</a:t>
            </a:r>
            <a:endParaRPr lang="fr-FR" sz="2800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B0AC20-20B3-39D6-9884-01118394F2B9}"/>
              </a:ext>
            </a:extLst>
          </p:cNvPr>
          <p:cNvSpPr txBox="1"/>
          <p:nvPr/>
        </p:nvSpPr>
        <p:spPr>
          <a:xfrm>
            <a:off x="660400" y="1831088"/>
            <a:ext cx="802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u="sng" dirty="0" err="1"/>
              <a:t>Oncoprotéines</a:t>
            </a:r>
            <a:r>
              <a:rPr lang="fr-FR" sz="2400" b="1" dirty="0"/>
              <a:t> </a:t>
            </a:r>
            <a:r>
              <a:rPr lang="fr-FR" sz="2400" b="1" dirty="0">
                <a:solidFill>
                  <a:srgbClr val="FF0000"/>
                </a:solidFill>
              </a:rPr>
              <a:t>E5, E6 et E7</a:t>
            </a:r>
            <a:r>
              <a:rPr lang="fr-FR" sz="2400" dirty="0"/>
              <a:t>  associées à </a:t>
            </a:r>
            <a:r>
              <a:rPr lang="fr-FR" sz="2400" b="1" u="sng" dirty="0"/>
              <a:t>l’évasion immunitaire du virus</a:t>
            </a:r>
            <a:r>
              <a:rPr lang="fr-FR" sz="2400" b="1" dirty="0"/>
              <a:t> 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5047D2F-6732-D03D-0CDC-5BABA45C0257}"/>
              </a:ext>
            </a:extLst>
          </p:cNvPr>
          <p:cNvSpPr txBox="1"/>
          <p:nvPr/>
        </p:nvSpPr>
        <p:spPr>
          <a:xfrm>
            <a:off x="1120411" y="2681368"/>
            <a:ext cx="7035298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/>
              <a:t>E6 et E7 </a:t>
            </a:r>
            <a:r>
              <a:rPr lang="fr-FR" sz="2000" dirty="0"/>
              <a:t>sont des </a:t>
            </a:r>
            <a:r>
              <a:rPr lang="fr-FR" sz="2000" dirty="0">
                <a:solidFill>
                  <a:srgbClr val="FF0000"/>
                </a:solidFill>
              </a:rPr>
              <a:t>gènes tumorigènes :</a:t>
            </a:r>
            <a:r>
              <a:rPr lang="fr-FR" sz="2000" dirty="0"/>
              <a:t> leurs produits pourraient se lier à la protéine </a:t>
            </a:r>
            <a:r>
              <a:rPr lang="fr-FR" sz="2000" dirty="0">
                <a:solidFill>
                  <a:srgbClr val="FF0000"/>
                </a:solidFill>
              </a:rPr>
              <a:t>suppresseur de tumeur p53 </a:t>
            </a:r>
            <a:r>
              <a:rPr lang="fr-FR" sz="2000" dirty="0"/>
              <a:t>et arrêter le cycle cellulaire, altérant l'apoptose des cellules infectées et améliorant leur transformation </a:t>
            </a:r>
            <a:endParaRPr lang="fr-FR" sz="2000" b="1" i="1" dirty="0">
              <a:solidFill>
                <a:srgbClr val="0054FC"/>
              </a:solidFill>
            </a:endParaRPr>
          </a:p>
        </p:txBody>
      </p:sp>
      <p:pic>
        <p:nvPicPr>
          <p:cNvPr id="22" name="Picture 4" descr="Le rôle des gènes suppresseurs de tumeurs | Dossier">
            <a:extLst>
              <a:ext uri="{FF2B5EF4-FFF2-40B4-BE49-F238E27FC236}">
                <a16:creationId xmlns:a16="http://schemas.microsoft.com/office/drawing/2014/main" id="{BA93EB90-15DC-7E73-A5D3-53E48D11C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0" r="14874" b="2"/>
          <a:stretch/>
        </p:blipFill>
        <p:spPr bwMode="auto">
          <a:xfrm>
            <a:off x="3339893" y="4004807"/>
            <a:ext cx="2775599" cy="248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8F55176-78B5-D2AD-7E72-872369132509}"/>
              </a:ext>
            </a:extLst>
          </p:cNvPr>
          <p:cNvSpPr txBox="1"/>
          <p:nvPr/>
        </p:nvSpPr>
        <p:spPr>
          <a:xfrm flipH="1">
            <a:off x="5019635" y="4811246"/>
            <a:ext cx="722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E6 </a:t>
            </a:r>
            <a:endParaRPr lang="fr-FR" dirty="0"/>
          </a:p>
        </p:txBody>
      </p:sp>
      <p:sp>
        <p:nvSpPr>
          <p:cNvPr id="25" name="Arc partiel 24">
            <a:extLst>
              <a:ext uri="{FF2B5EF4-FFF2-40B4-BE49-F238E27FC236}">
                <a16:creationId xmlns:a16="http://schemas.microsoft.com/office/drawing/2014/main" id="{C6B41ED8-BA33-808A-0029-28F6C9B90EBA}"/>
              </a:ext>
            </a:extLst>
          </p:cNvPr>
          <p:cNvSpPr/>
          <p:nvPr/>
        </p:nvSpPr>
        <p:spPr>
          <a:xfrm>
            <a:off x="4852255" y="4948403"/>
            <a:ext cx="365378" cy="300582"/>
          </a:xfrm>
          <a:prstGeom prst="p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1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44050" y="4930326"/>
            <a:ext cx="731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>
              <a:solidFill>
                <a:srgbClr val="0054FC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35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652462" y="-37785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393699" y="1112065"/>
            <a:ext cx="82399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4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M</a:t>
            </a:r>
            <a:r>
              <a:rPr lang="fr-FR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icrobiome vaginal dans l'élimination et la persistance de l'infection par le virus du papillome humain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1CF51B-1879-9652-F549-CD0B51F9F7D8}"/>
              </a:ext>
            </a:extLst>
          </p:cNvPr>
          <p:cNvSpPr txBox="1"/>
          <p:nvPr/>
        </p:nvSpPr>
        <p:spPr>
          <a:xfrm>
            <a:off x="573272" y="2704072"/>
            <a:ext cx="81135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: </a:t>
            </a:r>
          </a:p>
          <a:p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sz="2000" b="1" u="sng" dirty="0"/>
              <a:t>Inhibition</a:t>
            </a:r>
            <a:r>
              <a:rPr lang="fr-FR" sz="2000" dirty="0"/>
              <a:t> de la réponse immunitaire antivirale nécessaire à l'élimination du VPH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/>
              <a:t>Les cytokines pro-inflammatoires et le microbiome vaginal coordonnent les réponses immunitaires à médiation cellulaire et jouent un rôle central dans la modulation de l'immunité.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b="1" dirty="0"/>
              <a:t>Divers microbiome vaginal </a:t>
            </a:r>
            <a:r>
              <a:rPr lang="fr-FR" sz="2000" dirty="0"/>
              <a:t>(associé à la </a:t>
            </a:r>
            <a:r>
              <a:rPr lang="fr-FR" sz="2000" dirty="0" err="1"/>
              <a:t>Vaginose</a:t>
            </a:r>
            <a:r>
              <a:rPr lang="fr-FR" sz="2000" dirty="0"/>
              <a:t> Bactérienne) et </a:t>
            </a:r>
            <a:r>
              <a:rPr lang="fr-FR" sz="2000" b="1" dirty="0"/>
              <a:t>inflammation génitale </a:t>
            </a:r>
            <a:r>
              <a:rPr lang="fr-FR" sz="2000" dirty="0"/>
              <a:t>sont apparus comme facteurs potentiels de </a:t>
            </a:r>
            <a:r>
              <a:rPr lang="fr-FR" sz="2000" dirty="0">
                <a:solidFill>
                  <a:srgbClr val="FF0000"/>
                </a:solidFill>
              </a:rPr>
              <a:t>positivité au VPH à haut risque </a:t>
            </a:r>
            <a:r>
              <a:rPr lang="fr-FR" sz="2000" dirty="0"/>
              <a:t>et de gravité de la maladie chez les femmes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66217A2-3671-C2CF-5D88-281FCADCC488}"/>
              </a:ext>
            </a:extLst>
          </p:cNvPr>
          <p:cNvSpPr txBox="1"/>
          <p:nvPr/>
        </p:nvSpPr>
        <p:spPr>
          <a:xfrm>
            <a:off x="1871579" y="6126700"/>
            <a:ext cx="493471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Le rôle potentiel de ces facteurs de risque sur la récidive et la persistance du VPH reste incertain.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BD09F56-A6ED-D6DD-9589-6A9B47265494}"/>
              </a:ext>
            </a:extLst>
          </p:cNvPr>
          <p:cNvSpPr txBox="1"/>
          <p:nvPr/>
        </p:nvSpPr>
        <p:spPr>
          <a:xfrm>
            <a:off x="282172" y="2311594"/>
            <a:ext cx="811352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Le virus peut échapper à l'immunité de l'hôte en utilisant divers mécanismes</a:t>
            </a:r>
          </a:p>
        </p:txBody>
      </p:sp>
    </p:spTree>
    <p:extLst>
      <p:ext uri="{BB962C8B-B14F-4D97-AF65-F5344CB8AC3E}">
        <p14:creationId xmlns:p14="http://schemas.microsoft.com/office/powerpoint/2010/main" val="965967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44050" y="4930326"/>
            <a:ext cx="731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>
              <a:solidFill>
                <a:srgbClr val="0054FC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36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652462" y="-37785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393699" y="1318595"/>
            <a:ext cx="82399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4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M</a:t>
            </a:r>
            <a:r>
              <a:rPr lang="fr-FR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icrobiome vaginal dans l'élimination et la persistance de l'infection par le virus du papillome humain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1CF51B-1879-9652-F549-CD0B51F9F7D8}"/>
              </a:ext>
            </a:extLst>
          </p:cNvPr>
          <p:cNvSpPr txBox="1"/>
          <p:nvPr/>
        </p:nvSpPr>
        <p:spPr>
          <a:xfrm>
            <a:off x="573272" y="5266696"/>
            <a:ext cx="81135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Une étude récente a montré que les femmes atteintes d’un </a:t>
            </a:r>
            <a:r>
              <a:rPr lang="fr-FR" b="1" i="1" dirty="0"/>
              <a:t>microbiome enrichi en L. </a:t>
            </a:r>
            <a:r>
              <a:rPr lang="fr-FR" b="1" i="1" dirty="0" err="1"/>
              <a:t>crispatus</a:t>
            </a:r>
            <a:r>
              <a:rPr lang="fr-FR" b="1" i="1" dirty="0"/>
              <a:t> </a:t>
            </a:r>
            <a:r>
              <a:rPr lang="fr-FR" dirty="0"/>
              <a:t>étaient </a:t>
            </a:r>
            <a:r>
              <a:rPr lang="fr-FR" b="1" dirty="0">
                <a:solidFill>
                  <a:srgbClr val="FF0000"/>
                </a:solidFill>
              </a:rPr>
              <a:t>moins susceptibles d’avoir une infection à HPV à haut risque</a:t>
            </a:r>
            <a:r>
              <a:rPr lang="fr-FR" dirty="0"/>
              <a:t> que les femmes présentant une </a:t>
            </a:r>
            <a:r>
              <a:rPr lang="fr-FR" b="1" u="sng" dirty="0"/>
              <a:t>prolifération de micro-organismes pathogènes</a:t>
            </a:r>
            <a:r>
              <a:rPr lang="fr-FR" dirty="0"/>
              <a:t> tels que ceux liés à la </a:t>
            </a:r>
            <a:r>
              <a:rPr lang="fr-FR" dirty="0" err="1"/>
              <a:t>Vaginose</a:t>
            </a:r>
            <a:r>
              <a:rPr lang="fr-FR" dirty="0"/>
              <a:t> Bactérienne </a:t>
            </a:r>
            <a:r>
              <a:rPr lang="fr-FR" i="1" dirty="0"/>
              <a:t>(</a:t>
            </a:r>
            <a:r>
              <a:rPr lang="fr-FR" i="1" dirty="0" err="1"/>
              <a:t>Gardnerella</a:t>
            </a:r>
            <a:r>
              <a:rPr lang="fr-FR" i="1" dirty="0"/>
              <a:t>, </a:t>
            </a:r>
            <a:r>
              <a:rPr lang="fr-FR" i="1" dirty="0" err="1"/>
              <a:t>Atopobium</a:t>
            </a:r>
            <a:r>
              <a:rPr lang="fr-FR" i="1" dirty="0"/>
              <a:t> et </a:t>
            </a:r>
            <a:r>
              <a:rPr lang="fr-FR" i="1" dirty="0" err="1"/>
              <a:t>Prevotella</a:t>
            </a:r>
            <a:r>
              <a:rPr lang="fr-FR" i="1" dirty="0"/>
              <a:t>)</a:t>
            </a:r>
            <a:r>
              <a:rPr lang="fr-FR" dirty="0"/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BD09F56-A6ED-D6DD-9589-6A9B47265494}"/>
              </a:ext>
            </a:extLst>
          </p:cNvPr>
          <p:cNvSpPr txBox="1"/>
          <p:nvPr/>
        </p:nvSpPr>
        <p:spPr>
          <a:xfrm>
            <a:off x="282172" y="2311594"/>
            <a:ext cx="811352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Le virus peut échapper à l'immunité de l'hôte en utilisant divers mécanismes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421C030-4E31-9ACB-4BDE-C42215C18861}"/>
              </a:ext>
            </a:extLst>
          </p:cNvPr>
          <p:cNvSpPr txBox="1"/>
          <p:nvPr/>
        </p:nvSpPr>
        <p:spPr>
          <a:xfrm>
            <a:off x="1325418" y="852610"/>
            <a:ext cx="5740400" cy="36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sz="1800" b="0" i="0" dirty="0">
                <a:solidFill>
                  <a:srgbClr val="995733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HPV infection regulating the host immune response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1BF68B-9149-5195-B88E-F3C01DEF3ED4}"/>
              </a:ext>
            </a:extLst>
          </p:cNvPr>
          <p:cNvSpPr txBox="1"/>
          <p:nvPr/>
        </p:nvSpPr>
        <p:spPr>
          <a:xfrm>
            <a:off x="563571" y="3301847"/>
            <a:ext cx="75507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Plusieurs </a:t>
            </a:r>
            <a:r>
              <a:rPr lang="fr-FR" b="1" i="1" dirty="0"/>
              <a:t>Lactobacillus </a:t>
            </a:r>
            <a:r>
              <a:rPr lang="fr-FR" b="1" i="1" dirty="0" err="1"/>
              <a:t>spp</a:t>
            </a:r>
            <a:r>
              <a:rPr lang="fr-FR" b="1" i="1" dirty="0"/>
              <a:t>. </a:t>
            </a:r>
            <a:r>
              <a:rPr lang="fr-FR" dirty="0"/>
              <a:t>ont été décrites dans l'état non-</a:t>
            </a:r>
            <a:r>
              <a:rPr lang="fr-FR" dirty="0" err="1"/>
              <a:t>Vb</a:t>
            </a:r>
            <a:r>
              <a:rPr lang="fr-FR" dirty="0"/>
              <a:t> (</a:t>
            </a:r>
            <a:r>
              <a:rPr lang="fr-FR" dirty="0" err="1"/>
              <a:t>Vaginose</a:t>
            </a:r>
            <a:r>
              <a:rPr lang="fr-FR" dirty="0"/>
              <a:t> bactérienne), et les plus fréquentes et abondantes soient </a:t>
            </a:r>
            <a:r>
              <a:rPr lang="fr-FR" b="1" i="1" dirty="0">
                <a:solidFill>
                  <a:srgbClr val="FF0000"/>
                </a:solidFill>
              </a:rPr>
              <a:t>L. </a:t>
            </a:r>
            <a:r>
              <a:rPr lang="fr-FR" b="1" i="1" dirty="0" err="1">
                <a:solidFill>
                  <a:srgbClr val="FF0000"/>
                </a:solidFill>
              </a:rPr>
              <a:t>crispatus</a:t>
            </a:r>
            <a:r>
              <a:rPr lang="fr-FR" b="1" i="1" dirty="0">
                <a:solidFill>
                  <a:srgbClr val="FF0000"/>
                </a:solidFill>
              </a:rPr>
              <a:t>, L. </a:t>
            </a:r>
            <a:r>
              <a:rPr lang="fr-FR" b="1" i="1" dirty="0" err="1">
                <a:solidFill>
                  <a:srgbClr val="FF0000"/>
                </a:solidFill>
              </a:rPr>
              <a:t>gasseri</a:t>
            </a:r>
            <a:r>
              <a:rPr lang="fr-FR" b="1" i="1" dirty="0">
                <a:solidFill>
                  <a:srgbClr val="FF0000"/>
                </a:solidFill>
              </a:rPr>
              <a:t> et L. </a:t>
            </a:r>
            <a:r>
              <a:rPr lang="fr-FR" b="1" i="1" dirty="0" err="1">
                <a:solidFill>
                  <a:srgbClr val="FF0000"/>
                </a:solidFill>
              </a:rPr>
              <a:t>jensenii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i="1" dirty="0"/>
              <a:t>(Ravel et al., 2011 ; </a:t>
            </a:r>
            <a:r>
              <a:rPr lang="fr-FR" i="1" dirty="0" err="1"/>
              <a:t>Bik</a:t>
            </a:r>
            <a:r>
              <a:rPr lang="fr-FR" i="1" dirty="0"/>
              <a:t> et al., 2019)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Le microbiome enrichi en </a:t>
            </a:r>
            <a:r>
              <a:rPr lang="fr-FR" b="1" i="1" dirty="0">
                <a:solidFill>
                  <a:srgbClr val="FF0000"/>
                </a:solidFill>
              </a:rPr>
              <a:t>L. </a:t>
            </a:r>
            <a:r>
              <a:rPr lang="fr-FR" b="1" i="1" dirty="0" err="1">
                <a:solidFill>
                  <a:srgbClr val="FF0000"/>
                </a:solidFill>
              </a:rPr>
              <a:t>gasseri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dirty="0"/>
              <a:t>était également associé à des taux </a:t>
            </a:r>
            <a:r>
              <a:rPr lang="fr-FR" b="1" dirty="0"/>
              <a:t>rapides d'élimination du VPH </a:t>
            </a:r>
            <a:r>
              <a:rPr lang="fr-FR" dirty="0"/>
              <a:t>(</a:t>
            </a:r>
            <a:r>
              <a:rPr lang="fr-FR" dirty="0" err="1"/>
              <a:t>Brotman</a:t>
            </a:r>
            <a:r>
              <a:rPr lang="fr-FR" dirty="0"/>
              <a:t>, 2011).</a:t>
            </a:r>
          </a:p>
        </p:txBody>
      </p:sp>
    </p:spTree>
    <p:extLst>
      <p:ext uri="{BB962C8B-B14F-4D97-AF65-F5344CB8AC3E}">
        <p14:creationId xmlns:p14="http://schemas.microsoft.com/office/powerpoint/2010/main" val="3624966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44050" y="4930326"/>
            <a:ext cx="731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>
              <a:solidFill>
                <a:srgbClr val="0054FC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37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652462" y="-37785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393699" y="1318595"/>
            <a:ext cx="82399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4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M</a:t>
            </a:r>
            <a:r>
              <a:rPr lang="fr-FR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icrobiome vaginal dans l'élimination et la persistance de l'infection par le virus du papillome humain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BD09F56-A6ED-D6DD-9589-6A9B47265494}"/>
              </a:ext>
            </a:extLst>
          </p:cNvPr>
          <p:cNvSpPr txBox="1"/>
          <p:nvPr/>
        </p:nvSpPr>
        <p:spPr>
          <a:xfrm>
            <a:off x="282172" y="2311594"/>
            <a:ext cx="811352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Le virus peut échapper à l'immunité de l'hôte en utilisant divers mécanismes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421C030-4E31-9ACB-4BDE-C42215C18861}"/>
              </a:ext>
            </a:extLst>
          </p:cNvPr>
          <p:cNvSpPr txBox="1"/>
          <p:nvPr/>
        </p:nvSpPr>
        <p:spPr>
          <a:xfrm>
            <a:off x="1325418" y="852610"/>
            <a:ext cx="5740400" cy="36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sz="1800" b="0" i="0" dirty="0">
                <a:solidFill>
                  <a:srgbClr val="995733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HPV infection regulating the host immune response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1BF68B-9149-5195-B88E-F3C01DEF3ED4}"/>
              </a:ext>
            </a:extLst>
          </p:cNvPr>
          <p:cNvSpPr txBox="1"/>
          <p:nvPr/>
        </p:nvSpPr>
        <p:spPr>
          <a:xfrm>
            <a:off x="563571" y="3301847"/>
            <a:ext cx="75507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Les séquelles </a:t>
            </a:r>
            <a:r>
              <a:rPr lang="fr-FR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ulcéreuses et hautement inflammatoires provoquées 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par </a:t>
            </a:r>
            <a:r>
              <a:rPr lang="fr-FR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les IST et/ou la VB (inflammation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)  soutiennent une possible susceptibilité accrue au VPH chez les individus </a:t>
            </a:r>
            <a:r>
              <a:rPr lang="fr-FR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co-infectés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. </a:t>
            </a:r>
          </a:p>
          <a:p>
            <a:endParaRPr lang="fr-FR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L'abondance accrue de </a:t>
            </a:r>
            <a:r>
              <a:rPr lang="fr-FR" b="1" i="1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Sneathia</a:t>
            </a:r>
            <a:r>
              <a:rPr lang="fr-FR" b="1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, d'</a:t>
            </a:r>
            <a:r>
              <a:rPr lang="fr-FR" b="1" i="1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Atopobium</a:t>
            </a:r>
            <a:r>
              <a:rPr lang="fr-FR" b="1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et de </a:t>
            </a:r>
            <a:r>
              <a:rPr lang="fr-FR" b="1" i="1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Gardnerella</a:t>
            </a:r>
            <a:r>
              <a:rPr lang="fr-FR" b="1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est associée à une infection incidente au VPH à haut risque ( </a:t>
            </a:r>
            <a:r>
              <a:rPr lang="fr-FR" b="0" i="0" u="sng" dirty="0" err="1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2"/>
              </a:rPr>
              <a:t>Onywera</a:t>
            </a:r>
            <a:r>
              <a:rPr lang="fr-FR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2"/>
              </a:rPr>
              <a:t> et al., 2021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)</a:t>
            </a:r>
          </a:p>
        </p:txBody>
      </p:sp>
    </p:spTree>
    <p:extLst>
      <p:ext uri="{BB962C8B-B14F-4D97-AF65-F5344CB8AC3E}">
        <p14:creationId xmlns:p14="http://schemas.microsoft.com/office/powerpoint/2010/main" val="623464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38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-211269" y="1106624"/>
            <a:ext cx="96854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spcAft>
                <a:spcPts val="1000"/>
              </a:spcAft>
            </a:pPr>
            <a:r>
              <a:rPr lang="fr-FR" sz="2800" b="1" dirty="0"/>
              <a:t>  </a:t>
            </a:r>
            <a:r>
              <a:rPr lang="fr-FR" sz="2600" b="1" u="sng" dirty="0"/>
              <a:t>EN RESUME</a:t>
            </a:r>
            <a:r>
              <a:rPr lang="fr-FR" sz="2600" b="1" dirty="0"/>
              <a:t> </a:t>
            </a:r>
            <a:r>
              <a:rPr lang="fr-FR" sz="2600" b="1" dirty="0">
                <a:solidFill>
                  <a:srgbClr val="0054FC"/>
                </a:solidFill>
              </a:rPr>
              <a:t>: </a:t>
            </a:r>
            <a:r>
              <a:rPr lang="fr-FR" sz="2600" b="1" u="sng" dirty="0">
                <a:solidFill>
                  <a:srgbClr val="0054FC"/>
                </a:solidFill>
              </a:rPr>
              <a:t>ECHAPPEMENT DU </a:t>
            </a:r>
            <a:r>
              <a:rPr lang="fr-FR" sz="26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VPH</a:t>
            </a:r>
            <a:r>
              <a:rPr lang="fr-FR" sz="2600" b="1" u="sng" dirty="0">
                <a:solidFill>
                  <a:srgbClr val="0054FC"/>
                </a:solidFill>
              </a:rPr>
              <a:t> AU SYSTÈME IMMUNITAIRE</a:t>
            </a:r>
            <a:endParaRPr lang="fr-FR" sz="2600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CBF6D3-558D-E555-351C-6D7F61AAF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943"/>
          <a:stretch/>
        </p:blipFill>
        <p:spPr>
          <a:xfrm>
            <a:off x="446881" y="1936832"/>
            <a:ext cx="7777705" cy="149216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AEAD610-635A-F6F1-B600-2793C057C60B}"/>
              </a:ext>
            </a:extLst>
          </p:cNvPr>
          <p:cNvSpPr txBox="1"/>
          <p:nvPr/>
        </p:nvSpPr>
        <p:spPr>
          <a:xfrm>
            <a:off x="457200" y="6099759"/>
            <a:ext cx="8311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>
                <a:solidFill>
                  <a:srgbClr val="0054FC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L'infection par le </a:t>
            </a:r>
            <a:r>
              <a:rPr lang="fr-FR" b="1" i="0" dirty="0" err="1">
                <a:solidFill>
                  <a:srgbClr val="0054FC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HrHPV</a:t>
            </a:r>
            <a:r>
              <a:rPr lang="fr-FR" b="1" i="0" dirty="0">
                <a:solidFill>
                  <a:srgbClr val="0054FC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(VPH </a:t>
            </a:r>
            <a:r>
              <a:rPr lang="fr-FR" b="1" dirty="0">
                <a:solidFill>
                  <a:srgbClr val="0054FC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haut risque) </a:t>
            </a:r>
            <a:r>
              <a:rPr lang="fr-FR" b="1" i="0" dirty="0">
                <a:solidFill>
                  <a:srgbClr val="0054FC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provoque plusieurs événements essentiels à la progression des CIN et à la carcinogenèse 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(</a:t>
            </a:r>
            <a:r>
              <a:rPr lang="fr-FR" u="sng" dirty="0">
                <a:solidFill>
                  <a:srgbClr val="376FAA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Fig. 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).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99F774-56E3-32F1-363E-D78B38B6194F}"/>
              </a:ext>
            </a:extLst>
          </p:cNvPr>
          <p:cNvSpPr txBox="1"/>
          <p:nvPr/>
        </p:nvSpPr>
        <p:spPr>
          <a:xfrm>
            <a:off x="3886200" y="2279642"/>
            <a:ext cx="462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Facteurs dangereux</a:t>
            </a:r>
            <a:r>
              <a:rPr lang="fr-F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97FF79A-8A2B-7929-0F59-2F9FCCA3F787}"/>
              </a:ext>
            </a:extLst>
          </p:cNvPr>
          <p:cNvSpPr txBox="1"/>
          <p:nvPr/>
        </p:nvSpPr>
        <p:spPr>
          <a:xfrm>
            <a:off x="3124200" y="1887571"/>
            <a:ext cx="30144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Période longue</a:t>
            </a:r>
            <a:r>
              <a:rPr lang="fr-FR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65CBAC-A7C4-4C3A-73E5-83B84BE3B4A2}"/>
              </a:ext>
            </a:extLst>
          </p:cNvPr>
          <p:cNvSpPr txBox="1"/>
          <p:nvPr/>
        </p:nvSpPr>
        <p:spPr>
          <a:xfrm>
            <a:off x="3530600" y="3194274"/>
            <a:ext cx="3452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highlight>
                  <a:srgbClr val="FFFFFF"/>
                </a:highlight>
                <a:latin typeface="Cambria" panose="02040503050406030204" pitchFamily="18" charset="0"/>
              </a:rPr>
              <a:t>Intégration du génome dans l’hôte</a:t>
            </a:r>
            <a:r>
              <a:rPr lang="fr-FR" sz="16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93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39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Réponse</a:t>
            </a:r>
            <a:r>
              <a:rPr lang="en-GB" altLang="en-US" b="1" dirty="0"/>
              <a:t> Immune anti-VPH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-211269" y="1106624"/>
            <a:ext cx="96854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spcAft>
                <a:spcPts val="1000"/>
              </a:spcAft>
            </a:pPr>
            <a:r>
              <a:rPr lang="fr-FR" sz="2800" b="1" dirty="0"/>
              <a:t>  </a:t>
            </a:r>
            <a:r>
              <a:rPr lang="fr-FR" sz="2600" b="1" u="sng" dirty="0"/>
              <a:t>EN RESUME</a:t>
            </a:r>
            <a:r>
              <a:rPr lang="fr-FR" sz="2600" b="1" dirty="0"/>
              <a:t> </a:t>
            </a:r>
            <a:r>
              <a:rPr lang="fr-FR" sz="2600" b="1" dirty="0">
                <a:solidFill>
                  <a:srgbClr val="0054FC"/>
                </a:solidFill>
              </a:rPr>
              <a:t>: </a:t>
            </a:r>
            <a:r>
              <a:rPr lang="fr-FR" sz="2600" b="1" u="sng" dirty="0">
                <a:solidFill>
                  <a:srgbClr val="0054FC"/>
                </a:solidFill>
              </a:rPr>
              <a:t>ECHAPPEMENT DU </a:t>
            </a:r>
            <a:r>
              <a:rPr lang="fr-FR" sz="26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VPH</a:t>
            </a:r>
            <a:r>
              <a:rPr lang="fr-FR" sz="2600" b="1" u="sng" dirty="0">
                <a:solidFill>
                  <a:srgbClr val="0054FC"/>
                </a:solidFill>
              </a:rPr>
              <a:t> AU SYSTÈME IMMUNITAIRE</a:t>
            </a:r>
            <a:endParaRPr lang="fr-FR" sz="2600" b="1" i="0" dirty="0">
              <a:solidFill>
                <a:srgbClr val="FF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CBF6D3-558D-E555-351C-6D7F61AAF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1" y="1936832"/>
            <a:ext cx="7777705" cy="413831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AEAD610-635A-F6F1-B600-2793C057C60B}"/>
              </a:ext>
            </a:extLst>
          </p:cNvPr>
          <p:cNvSpPr txBox="1"/>
          <p:nvPr/>
        </p:nvSpPr>
        <p:spPr>
          <a:xfrm>
            <a:off x="457200" y="6209929"/>
            <a:ext cx="8311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>
                <a:solidFill>
                  <a:srgbClr val="0054FC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L'infection par le </a:t>
            </a:r>
            <a:r>
              <a:rPr lang="fr-FR" b="1" i="0" dirty="0" err="1">
                <a:solidFill>
                  <a:srgbClr val="0054FC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HrHPV</a:t>
            </a:r>
            <a:r>
              <a:rPr lang="fr-FR" b="1" i="0" dirty="0">
                <a:solidFill>
                  <a:srgbClr val="0054FC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(VPH </a:t>
            </a:r>
            <a:r>
              <a:rPr lang="fr-FR" b="1" dirty="0">
                <a:solidFill>
                  <a:srgbClr val="0054FC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haut risque) </a:t>
            </a:r>
            <a:r>
              <a:rPr lang="fr-FR" b="1" i="0" dirty="0">
                <a:solidFill>
                  <a:srgbClr val="0054FC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provoque plusieurs événements essentiels à la progression des CIN et à la carcinogenèse 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(</a:t>
            </a:r>
            <a:r>
              <a:rPr lang="fr-FR" u="sng" dirty="0">
                <a:solidFill>
                  <a:srgbClr val="376FAA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Fig. 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).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99F774-56E3-32F1-363E-D78B38B6194F}"/>
              </a:ext>
            </a:extLst>
          </p:cNvPr>
          <p:cNvSpPr txBox="1"/>
          <p:nvPr/>
        </p:nvSpPr>
        <p:spPr>
          <a:xfrm>
            <a:off x="3867728" y="2279642"/>
            <a:ext cx="462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Mauvais Facteurs </a:t>
            </a:r>
            <a:r>
              <a:rPr lang="fr-F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1446742-A921-17DA-D97F-428739C72BDE}"/>
              </a:ext>
            </a:extLst>
          </p:cNvPr>
          <p:cNvSpPr txBox="1"/>
          <p:nvPr/>
        </p:nvSpPr>
        <p:spPr>
          <a:xfrm>
            <a:off x="5029416" y="3439225"/>
            <a:ext cx="46268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Inhibition des </a:t>
            </a:r>
            <a:r>
              <a:rPr lang="fr-FR" sz="15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genes</a:t>
            </a:r>
            <a:r>
              <a:rPr lang="fr-FR" sz="15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r>
              <a:rPr lang="fr-FR" sz="1500" b="1" dirty="0" err="1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supresseurs</a:t>
            </a:r>
            <a:r>
              <a:rPr lang="fr-FR" sz="15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 des tumeurs</a:t>
            </a:r>
            <a:r>
              <a:rPr lang="fr-FR" sz="15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endParaRPr lang="fr-FR" sz="1500" dirty="0">
              <a:solidFill>
                <a:srgbClr val="FF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A91FF75-7836-7F9C-4739-4AD6ED78F4AF}"/>
              </a:ext>
            </a:extLst>
          </p:cNvPr>
          <p:cNvSpPr txBox="1"/>
          <p:nvPr/>
        </p:nvSpPr>
        <p:spPr>
          <a:xfrm>
            <a:off x="6138672" y="4564179"/>
            <a:ext cx="2155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Tolérance immune </a:t>
            </a:r>
          </a:p>
          <a:p>
            <a:r>
              <a:rPr lang="fr-FR" sz="16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des tumeurs</a:t>
            </a:r>
            <a:r>
              <a:rPr lang="fr-FR" sz="16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0E49F1-F8ED-E534-FC68-34B8DF9FA3B8}"/>
              </a:ext>
            </a:extLst>
          </p:cNvPr>
          <p:cNvSpPr/>
          <p:nvPr/>
        </p:nvSpPr>
        <p:spPr>
          <a:xfrm>
            <a:off x="5724144" y="4106852"/>
            <a:ext cx="829056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58E639C-F6F7-2BC9-AB5E-7C11BBB87CDC}"/>
              </a:ext>
            </a:extLst>
          </p:cNvPr>
          <p:cNvSpPr txBox="1"/>
          <p:nvPr/>
        </p:nvSpPr>
        <p:spPr>
          <a:xfrm>
            <a:off x="599281" y="5223385"/>
            <a:ext cx="213359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Environnement favorable à la survie  du VPH </a:t>
            </a:r>
          </a:p>
          <a:p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D010FDC-DC25-DE7E-0BFB-0CA6617CD17E}"/>
              </a:ext>
            </a:extLst>
          </p:cNvPr>
          <p:cNvSpPr txBox="1"/>
          <p:nvPr/>
        </p:nvSpPr>
        <p:spPr>
          <a:xfrm>
            <a:off x="3512128" y="3249690"/>
            <a:ext cx="3452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highlight>
                  <a:srgbClr val="FFFFFF"/>
                </a:highlight>
                <a:latin typeface="Cambria" panose="02040503050406030204" pitchFamily="18" charset="0"/>
              </a:rPr>
              <a:t>Intégration du génome dans l’hôte</a:t>
            </a:r>
            <a:r>
              <a:rPr lang="fr-FR" sz="16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FE2B80-97BA-C52F-1D82-53E9AB200B31}"/>
              </a:ext>
            </a:extLst>
          </p:cNvPr>
          <p:cNvSpPr txBox="1"/>
          <p:nvPr/>
        </p:nvSpPr>
        <p:spPr>
          <a:xfrm>
            <a:off x="497656" y="1735507"/>
            <a:ext cx="30144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Microbiome vaginal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051924F-A278-07BC-B95E-B9F5C85C5C12}"/>
              </a:ext>
            </a:extLst>
          </p:cNvPr>
          <p:cNvCxnSpPr/>
          <p:nvPr/>
        </p:nvCxnSpPr>
        <p:spPr>
          <a:xfrm>
            <a:off x="1547705" y="2042727"/>
            <a:ext cx="1219200" cy="972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97FF79A-8A2B-7929-0F59-2F9FCCA3F787}"/>
              </a:ext>
            </a:extLst>
          </p:cNvPr>
          <p:cNvSpPr txBox="1"/>
          <p:nvPr/>
        </p:nvSpPr>
        <p:spPr>
          <a:xfrm>
            <a:off x="3166688" y="1841261"/>
            <a:ext cx="30144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Période longue</a:t>
            </a:r>
            <a:r>
              <a:rPr lang="fr-FR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8F23DD4-2D88-FFA1-EEF1-D9A486513BB1}"/>
              </a:ext>
            </a:extLst>
          </p:cNvPr>
          <p:cNvSpPr txBox="1"/>
          <p:nvPr/>
        </p:nvSpPr>
        <p:spPr>
          <a:xfrm>
            <a:off x="2804326" y="3843596"/>
            <a:ext cx="3359923" cy="2462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rgbClr val="333333"/>
                </a:solidFill>
                <a:latin typeface="Cambria" panose="02040503050406030204" pitchFamily="18" charset="0"/>
              </a:rPr>
              <a:t>C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ellules T CD4 </a:t>
            </a:r>
            <a:r>
              <a:rPr lang="fr-FR" sz="1400" b="0" i="0" baseline="3000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+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 / CD8 </a:t>
            </a:r>
            <a:r>
              <a:rPr lang="fr-FR" sz="1400" b="0" i="0" baseline="3000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+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fr-FR" sz="14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inactivées </a:t>
            </a:r>
            <a:endParaRPr lang="fr-FR" sz="1400" u="sng" dirty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0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Inactivation</a:t>
            </a:r>
            <a:r>
              <a:rPr lang="fr-FR" sz="1400" b="0" i="0" u="sng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des CTL (CD8+)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u="sng" dirty="0">
                <a:solidFill>
                  <a:srgbClr val="333333"/>
                </a:solidFill>
                <a:latin typeface="Cambria" panose="02040503050406030204" pitchFamily="18" charset="0"/>
              </a:rPr>
              <a:t>Diminution et suppression des cellules de </a:t>
            </a:r>
            <a:r>
              <a:rPr lang="fr-FR" sz="1400" u="sng" dirty="0" err="1">
                <a:solidFill>
                  <a:srgbClr val="333333"/>
                </a:solidFill>
                <a:latin typeface="Cambria" panose="02040503050406030204" pitchFamily="18" charset="0"/>
              </a:rPr>
              <a:t>langherans</a:t>
            </a:r>
            <a:endParaRPr lang="fr-FR" sz="1400" b="0" i="0" dirty="0">
              <a:solidFill>
                <a:srgbClr val="333333"/>
              </a:solidFill>
              <a:effectLst/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régulation positive des cellules </a:t>
            </a:r>
            <a:r>
              <a:rPr lang="fr-FR" sz="14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Treg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, </a:t>
            </a:r>
            <a:endParaRPr lang="fr-FR" sz="1400" dirty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rgbClr val="333333"/>
                </a:solidFill>
                <a:latin typeface="Cambria" panose="02040503050406030204" pitchFamily="18" charset="0"/>
              </a:rPr>
              <a:t>Perturbation de la balance Th1/Th2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Génération de cellules M2,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Inactivation et Cellules Dendritiques immatures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infiltration réduite de cytokines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anti-inflammatoires</a:t>
            </a:r>
          </a:p>
        </p:txBody>
      </p:sp>
    </p:spTree>
    <p:extLst>
      <p:ext uri="{BB962C8B-B14F-4D97-AF65-F5344CB8AC3E}">
        <p14:creationId xmlns:p14="http://schemas.microsoft.com/office/powerpoint/2010/main" val="12502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46880" y="4324958"/>
            <a:ext cx="8768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000" dirty="0"/>
              <a:t>Si vous avez reçu un diagnostic de </a:t>
            </a:r>
            <a:r>
              <a:rPr lang="fr-FR" sz="2000" u="sng" dirty="0"/>
              <a:t>VPH POSITIF </a:t>
            </a:r>
            <a:r>
              <a:rPr lang="fr-FR" sz="2000" dirty="0"/>
              <a:t>, sachez que la plupart des cas </a:t>
            </a:r>
            <a:r>
              <a:rPr lang="fr-FR" sz="2000" b="1" u="sng" dirty="0">
                <a:solidFill>
                  <a:srgbClr val="FF0000"/>
                </a:solidFill>
              </a:rPr>
              <a:t>disparaissent d'eux-mêmes en deux ans</a:t>
            </a:r>
            <a:endParaRPr lang="fr-FR" sz="200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4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1F1DEC9E-7109-74E6-4A52-A74CA3F19B45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2D83D715-C427-A238-E5BE-E7F3C0507A72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endParaRPr lang="en-GB" altLang="en-US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EC2EC0-7DA3-6F68-5CD7-08379D4E3DD8}"/>
              </a:ext>
            </a:extLst>
          </p:cNvPr>
          <p:cNvSpPr txBox="1">
            <a:spLocks noChangeArrowheads="1"/>
          </p:cNvSpPr>
          <p:nvPr/>
        </p:nvSpPr>
        <p:spPr>
          <a:xfrm>
            <a:off x="393698" y="-32896"/>
            <a:ext cx="8034337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/>
              <a:t>Introduction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93B690-A70F-B87F-7B3E-E6F6D7EADF6D}"/>
              </a:ext>
            </a:extLst>
          </p:cNvPr>
          <p:cNvSpPr txBox="1"/>
          <p:nvPr/>
        </p:nvSpPr>
        <p:spPr>
          <a:xfrm>
            <a:off x="290906" y="905830"/>
            <a:ext cx="82399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1000"/>
              </a:spcAft>
            </a:pPr>
            <a:r>
              <a:rPr lang="fr-FR" sz="2800" b="1" dirty="0">
                <a:solidFill>
                  <a:srgbClr val="FF0000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I</a:t>
            </a:r>
            <a:r>
              <a:rPr lang="fr-FR" sz="2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mmunité dans l'élimination et la persistance de l'infection par le virus du papillome humain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C77A30-EDE3-33CE-372E-C94F0EEB07A6}"/>
              </a:ext>
            </a:extLst>
          </p:cNvPr>
          <p:cNvSpPr txBox="1"/>
          <p:nvPr/>
        </p:nvSpPr>
        <p:spPr>
          <a:xfrm>
            <a:off x="446880" y="1859937"/>
            <a:ext cx="82399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/>
              <a:t>Le </a:t>
            </a:r>
            <a:r>
              <a:rPr lang="fr-FR" sz="2000" b="1" u="sng" dirty="0">
                <a:solidFill>
                  <a:srgbClr val="0054FC"/>
                </a:solidFill>
              </a:rPr>
              <a:t>système immunitaire de la muqueuse </a:t>
            </a:r>
            <a:r>
              <a:rPr lang="fr-FR" sz="2000" dirty="0"/>
              <a:t>joue un rôle important dans le contrôle de l’infection par le VPH = </a:t>
            </a:r>
            <a:r>
              <a:rPr lang="fr-FR" sz="2000" b="1" u="sng" dirty="0"/>
              <a:t>première ligne de défense</a:t>
            </a:r>
            <a:r>
              <a:rPr lang="fr-FR" sz="2000" dirty="0"/>
              <a:t> de l’hôte à la surface de la muqueuse. </a:t>
            </a:r>
          </a:p>
          <a:p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u="sng" dirty="0">
                <a:solidFill>
                  <a:srgbClr val="0054FC"/>
                </a:solidFill>
              </a:rPr>
              <a:t>Possible échappement à l’immunité de l’hôte</a:t>
            </a:r>
            <a:r>
              <a:rPr lang="fr-FR" sz="2000" b="1" dirty="0">
                <a:solidFill>
                  <a:srgbClr val="0054FC"/>
                </a:solidFill>
              </a:rPr>
              <a:t> </a:t>
            </a:r>
            <a:r>
              <a:rPr lang="fr-FR" sz="2000" dirty="0"/>
              <a:t>en utilisant divers mécanismes, notamment </a:t>
            </a:r>
            <a:r>
              <a:rPr lang="fr-FR" sz="2000" b="1" dirty="0">
                <a:solidFill>
                  <a:srgbClr val="FF0000"/>
                </a:solidFill>
              </a:rPr>
              <a:t>l’inhibition de la réponse immunitaire antivirale </a:t>
            </a:r>
            <a:r>
              <a:rPr lang="fr-FR" sz="2000" dirty="0"/>
              <a:t>nécessaire à l’élimination du VPH.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25D817-8AC1-CB8C-6007-499DB34719D1}"/>
              </a:ext>
            </a:extLst>
          </p:cNvPr>
          <p:cNvSpPr txBox="1"/>
          <p:nvPr/>
        </p:nvSpPr>
        <p:spPr>
          <a:xfrm>
            <a:off x="232218" y="5569737"/>
            <a:ext cx="876846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Pour vous aider à combattre le VPH et à rester en bonne santé, vous pouvez prendre des mesures pour renforcer votre système immunitaire en arrêtant de fumer, en réduisant votre niveau de stress et en modifiant votre alimentation.</a:t>
            </a:r>
          </a:p>
        </p:txBody>
      </p:sp>
    </p:spTree>
    <p:extLst>
      <p:ext uri="{BB962C8B-B14F-4D97-AF65-F5344CB8AC3E}">
        <p14:creationId xmlns:p14="http://schemas.microsoft.com/office/powerpoint/2010/main" val="4059931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09F2891-CDB0-B85F-52BB-5B59177B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40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1FD7FAF-3333-CE85-0D2B-C9810AE76E35}"/>
              </a:ext>
            </a:extLst>
          </p:cNvPr>
          <p:cNvSpPr txBox="1"/>
          <p:nvPr/>
        </p:nvSpPr>
        <p:spPr>
          <a:xfrm>
            <a:off x="489858" y="865090"/>
            <a:ext cx="827923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(A) </a:t>
            </a:r>
            <a:r>
              <a:rPr lang="fr-FR" sz="2000" b="1" u="sng" dirty="0"/>
              <a:t>Particules du virus HPV pénètrent dans l'épithélium pavimenteux stratifié par </a:t>
            </a:r>
            <a:r>
              <a:rPr lang="fr-FR" sz="2000" b="1" u="sng" dirty="0" err="1"/>
              <a:t>microabrasion</a:t>
            </a:r>
            <a:r>
              <a:rPr lang="fr-FR" sz="2000" b="1" u="sng" dirty="0"/>
              <a:t>.</a:t>
            </a:r>
            <a:r>
              <a:rPr lang="fr-FR" sz="2000" dirty="0"/>
              <a:t> Les particules virales infectent les kératinocytes basaux de la membrane basale et établissent une infection, la réplication virale se produit et les cellules infectées sont transportées vers l'épithélium.</a:t>
            </a:r>
          </a:p>
          <a:p>
            <a:r>
              <a:rPr lang="fr-FR" sz="2000" dirty="0"/>
              <a:t> </a:t>
            </a:r>
          </a:p>
          <a:p>
            <a:r>
              <a:rPr lang="fr-FR" sz="2000" b="1" dirty="0"/>
              <a:t>(B) </a:t>
            </a:r>
            <a:r>
              <a:rPr lang="fr-FR" sz="2000" b="1" u="sng" dirty="0"/>
              <a:t>Particules virales sont captées par les cellules dendritiques </a:t>
            </a:r>
            <a:r>
              <a:rPr lang="fr-FR" sz="2000" dirty="0"/>
              <a:t>qui sécrètent des lymphocytes T attirant des cytokines et des chimiokines pro-inflammatoires (IL-1 α, IL-1β, IL-6, TNF-α, IL-12), ce qui peut faciliter l'activation et recrutement de lymphocytes T CD4+. Les lymphocytes T CD4+ reconnaissent l'antigène HPV présenté par les cellules dendritiques et </a:t>
            </a:r>
            <a:r>
              <a:rPr lang="fr-FR" sz="2000" b="1" dirty="0"/>
              <a:t>(C) subissent une prolifération et une différenciation en lymphocytes T effecteurs. </a:t>
            </a:r>
          </a:p>
          <a:p>
            <a:endParaRPr lang="fr-FR" sz="2000" b="1" dirty="0"/>
          </a:p>
          <a:p>
            <a:r>
              <a:rPr lang="fr-FR" sz="2000" b="1" u="sng" dirty="0"/>
              <a:t>(D) Les lymphocytes T d'effort [qui prolifèrent en lymphocytes T mémoire spécifiques au VPH et en lymphocytes T CD8+ cytotoxiques (E, F)] </a:t>
            </a:r>
            <a:r>
              <a:rPr lang="fr-FR" sz="2000" dirty="0"/>
              <a:t>se lient aux lymphocytes B naïfs, qui se différencient en plasmocytes spécifiques au VPH et en cellules B mémoire spécifiques au VPH. L'activation de l'immunité cellulaire et humorale est associée à l'élimination de l'infection par le VPH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613ED7D-1D5A-A415-EC59-2E1CE7E97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079" y="183194"/>
            <a:ext cx="8648700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Cycle d'infection par le VPH dans l'exocol du tractus génital féminin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Straight Connector 37">
            <a:extLst>
              <a:ext uri="{FF2B5EF4-FFF2-40B4-BE49-F238E27FC236}">
                <a16:creationId xmlns:a16="http://schemas.microsoft.com/office/drawing/2014/main" id="{99EC16BB-031A-F4DB-F4AF-094C1140C5C9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46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717D-F598-4CAC-B0DF-D6520A91642D}"/>
              </a:ext>
            </a:extLst>
          </p:cNvPr>
          <p:cNvSpPr txBox="1">
            <a:spLocks/>
          </p:cNvSpPr>
          <p:nvPr/>
        </p:nvSpPr>
        <p:spPr>
          <a:xfrm>
            <a:off x="667180" y="24914"/>
            <a:ext cx="7480338" cy="822325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  <a:cs typeface="Arial Narrow" charset="0"/>
              </a:rPr>
              <a:t>Conclusion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91EF4E48-4E21-43EB-8E24-377C5CB860D6}"/>
              </a:ext>
            </a:extLst>
          </p:cNvPr>
          <p:cNvSpPr txBox="1">
            <a:spLocks/>
          </p:cNvSpPr>
          <p:nvPr/>
        </p:nvSpPr>
        <p:spPr>
          <a:xfrm>
            <a:off x="33317" y="1057302"/>
            <a:ext cx="9364204" cy="6125293"/>
          </a:xfrm>
          <a:prstGeom prst="rect">
            <a:avLst/>
          </a:prstGeom>
          <a:ln w="6350">
            <a:solidFill>
              <a:schemeClr val="bg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Système immunitaire de la muqueuse est première ligne de défense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seronversion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anti VPH 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Réponse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naturelle avec très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faible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d’anticorps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Réponse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dirigée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contre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protéine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L1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naturelles 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protègent pas totalement contre une réinfection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Forte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réponse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anticorps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 après vaccination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kumimoji="0" lang="fr-FR" altLang="fr-FR" sz="260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Modifications des cellules immunitaires dans la réponse immunitaire au </a:t>
            </a:r>
            <a:r>
              <a:rPr kumimoji="0" lang="fr-FR" altLang="fr-FR" sz="260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hrHPV</a:t>
            </a:r>
            <a:r>
              <a:rPr kumimoji="0" lang="fr-FR" altLang="fr-FR" sz="260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(haut risque)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VPH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favorise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échappement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au Système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immunitaire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>
              <a:latin typeface="Arial Narrow" charset="0"/>
              <a:cs typeface="Arial Narrow" charset="0"/>
            </a:endParaRPr>
          </a:p>
        </p:txBody>
      </p:sp>
      <p:cxnSp>
        <p:nvCxnSpPr>
          <p:cNvPr id="5" name="Straight Connector 37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8608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DD7483-AD10-B248-905F-0E88E9C9CC80}"/>
              </a:ext>
            </a:extLst>
          </p:cNvPr>
          <p:cNvSpPr txBox="1">
            <a:spLocks/>
          </p:cNvSpPr>
          <p:nvPr/>
        </p:nvSpPr>
        <p:spPr>
          <a:xfrm>
            <a:off x="1033424" y="3198011"/>
            <a:ext cx="7224934" cy="4619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MERCI DE VOTRE ATTENTION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44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C0EEC3F-7E7A-36AA-6FE8-8D7109C0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5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80DE23-A1E3-AE98-4FD3-BADB8A5C1E4F}"/>
              </a:ext>
            </a:extLst>
          </p:cNvPr>
          <p:cNvSpPr txBox="1"/>
          <p:nvPr/>
        </p:nvSpPr>
        <p:spPr>
          <a:xfrm>
            <a:off x="480290" y="1154547"/>
            <a:ext cx="856210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212121"/>
                </a:solidFill>
                <a:highlight>
                  <a:srgbClr val="FFFFFF"/>
                </a:highlight>
                <a:latin typeface="Cambria" panose="02040503050406030204" pitchFamily="18" charset="0"/>
              </a:rPr>
              <a:t>P</a:t>
            </a:r>
            <a:r>
              <a:rPr lang="fr-F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lus de </a:t>
            </a:r>
            <a:r>
              <a:rPr lang="fr-FR" sz="24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180 types de VPH </a:t>
            </a:r>
            <a:r>
              <a:rPr lang="fr-F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( Bernard HU et al </a:t>
            </a:r>
            <a:r>
              <a:rPr lang="fr-FR" sz="2400" b="0" i="1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Virology</a:t>
            </a:r>
            <a:r>
              <a:rPr lang="fr-FR" sz="2400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.</a:t>
            </a:r>
            <a:r>
              <a:rPr lang="fr-F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2010 )</a:t>
            </a:r>
          </a:p>
          <a:p>
            <a:r>
              <a:rPr lang="fr-F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endParaRPr lang="fr-FR" sz="2400" dirty="0">
              <a:solidFill>
                <a:srgbClr val="212121"/>
              </a:solidFill>
              <a:highlight>
                <a:srgbClr val="FFFFFF"/>
              </a:highlight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VPH16, 18, 31, 33, 35, 39, 45, 51, 52, 56, 58, 59, 68 et 69 sont classés comme </a:t>
            </a:r>
            <a:r>
              <a:rPr lang="fr-FR" sz="24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hrHPV</a:t>
            </a:r>
            <a:r>
              <a:rPr lang="fr-FR" sz="24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r>
              <a:rPr lang="fr-FR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(haut risque)</a:t>
            </a:r>
            <a:r>
              <a:rPr lang="fr-FR" sz="24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r>
              <a:rPr lang="fr-FR" sz="2400" dirty="0">
                <a:highlight>
                  <a:srgbClr val="00FFFF"/>
                </a:highlight>
              </a:rPr>
              <a:t>carcinogènes</a:t>
            </a:r>
            <a:r>
              <a:rPr lang="fr-FR" sz="2400" dirty="0"/>
              <a:t>- </a:t>
            </a:r>
            <a:r>
              <a:rPr lang="fr-F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(</a:t>
            </a:r>
            <a:r>
              <a:rPr lang="fr-FR" sz="2400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Lancette </a:t>
            </a:r>
            <a:r>
              <a:rPr lang="fr-FR" sz="2400" b="0" i="1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Oncol</a:t>
            </a:r>
            <a:r>
              <a:rPr lang="fr-FR" sz="2400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.</a:t>
            </a:r>
            <a:r>
              <a:rPr lang="fr-F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2009  )</a:t>
            </a:r>
          </a:p>
          <a:p>
            <a:r>
              <a:rPr lang="fr-F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r>
              <a:rPr lang="fr-FR" sz="2400" dirty="0"/>
              <a:t>        </a:t>
            </a:r>
            <a:endParaRPr lang="fr-FR" sz="2400" dirty="0">
              <a:solidFill>
                <a:srgbClr val="212121"/>
              </a:solidFill>
              <a:highlight>
                <a:srgbClr val="FFFFFF"/>
              </a:highlight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/>
              <a:t>VPH26, 53, 66, 67, 68, 70, 73, et 82 ont été classés en possible ou</a:t>
            </a:r>
            <a:r>
              <a:rPr lang="fr-FR" sz="2400" dirty="0">
                <a:highlight>
                  <a:srgbClr val="00FFFF"/>
                </a:highlight>
              </a:rPr>
              <a:t>  haut risque probable « high-</a:t>
            </a:r>
            <a:r>
              <a:rPr lang="fr-FR" sz="2400" dirty="0" err="1">
                <a:highlight>
                  <a:srgbClr val="00FFFF"/>
                </a:highlight>
              </a:rPr>
              <a:t>risk</a:t>
            </a:r>
            <a:r>
              <a:rPr lang="fr-FR" sz="2400" dirty="0">
                <a:highlight>
                  <a:srgbClr val="00FFFF"/>
                </a:highlight>
              </a:rPr>
              <a:t> »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400" b="0" i="0" dirty="0">
              <a:solidFill>
                <a:srgbClr val="212121"/>
              </a:solidFill>
              <a:effectLst/>
              <a:highlight>
                <a:srgbClr val="00FFFF"/>
              </a:highlight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VPH6, 11, 40, 42, 54, 55, 61, 62, 64, 71, 72, 81, 83 et 84 sont classés comme </a:t>
            </a:r>
            <a:r>
              <a:rPr lang="fr-FR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HPV à faible risque</a:t>
            </a:r>
            <a:r>
              <a:rPr lang="fr-F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. </a:t>
            </a:r>
          </a:p>
          <a:p>
            <a:endParaRPr lang="fr-FR" sz="2400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VPH16 et 18 sont les types les plus courants, représentant environ </a:t>
            </a:r>
            <a:r>
              <a:rPr lang="fr-FR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70 % des cancers du col de l'utérus</a:t>
            </a:r>
            <a:r>
              <a:rPr lang="fr-FR" sz="240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r>
              <a:rPr lang="fr-F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dans le monde</a:t>
            </a:r>
            <a:endParaRPr lang="fr-FR" sz="2400" dirty="0"/>
          </a:p>
        </p:txBody>
      </p:sp>
      <p:cxnSp>
        <p:nvCxnSpPr>
          <p:cNvPr id="7" name="Straight Connector 37">
            <a:extLst>
              <a:ext uri="{FF2B5EF4-FFF2-40B4-BE49-F238E27FC236}">
                <a16:creationId xmlns:a16="http://schemas.microsoft.com/office/drawing/2014/main" id="{D087FFDA-8643-D67F-1C10-45BE9CA89F5E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4">
            <a:extLst>
              <a:ext uri="{FF2B5EF4-FFF2-40B4-BE49-F238E27FC236}">
                <a16:creationId xmlns:a16="http://schemas.microsoft.com/office/drawing/2014/main" id="{3A74FF49-DF3F-C6BD-0CF0-7101B708DF50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332283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Differents</a:t>
            </a:r>
            <a:r>
              <a:rPr lang="en-GB" altLang="en-US" b="1" dirty="0"/>
              <a:t> types de VPH et cancers</a:t>
            </a:r>
          </a:p>
        </p:txBody>
      </p:sp>
    </p:spTree>
    <p:extLst>
      <p:ext uri="{BB962C8B-B14F-4D97-AF65-F5344CB8AC3E}">
        <p14:creationId xmlns:p14="http://schemas.microsoft.com/office/powerpoint/2010/main" val="189949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656BE7E1-8B5E-5542-8385-5E24CA4EA2A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61675"/>
            <a:ext cx="8520112" cy="631828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FF0000"/>
                </a:solidFill>
                <a:highlight>
                  <a:srgbClr val="C0C0C0"/>
                </a:highlight>
                <a:latin typeface="Arial Narrow" charset="0"/>
                <a:cs typeface="Arial Narrow" charset="0"/>
              </a:rPr>
              <a:t>Quels types de cancers sont associés   au virus HPV?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6</a:t>
            </a:fld>
            <a:endParaRPr lang="fr-FR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5E20A73D-D775-E5C5-89ED-0FBFC97B5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4580"/>
            <a:ext cx="339294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900" dirty="0">
                <a:latin typeface="Arial Narrow" charset="0"/>
              </a:rPr>
              <a:t>HPV = human papillomavirus.</a:t>
            </a:r>
            <a:br>
              <a:rPr lang="en-US" sz="900" b="1" dirty="0">
                <a:latin typeface="Arial Narrow" charset="0"/>
              </a:rPr>
            </a:br>
            <a:r>
              <a:rPr lang="en-US" sz="900" b="1" dirty="0">
                <a:latin typeface="Arial Narrow" charset="0"/>
              </a:rPr>
              <a:t>1.</a:t>
            </a:r>
            <a:r>
              <a:rPr lang="en-US" sz="900" dirty="0">
                <a:latin typeface="Arial Narrow" charset="0"/>
              </a:rPr>
              <a:t> Centers for Disease Control and Prevention (CDC).  November 11, 2011. </a:t>
            </a:r>
            <a:br>
              <a:rPr lang="en-US" sz="900" dirty="0">
                <a:latin typeface="Arial Narrow" charset="0"/>
              </a:rPr>
            </a:br>
            <a:r>
              <a:rPr lang="en-US" sz="900" b="1" dirty="0">
                <a:latin typeface="Arial Narrow" charset="0"/>
              </a:rPr>
              <a:t>2.</a:t>
            </a:r>
            <a:r>
              <a:rPr lang="en-US" sz="900" dirty="0">
                <a:latin typeface="Arial Narrow" charset="0"/>
              </a:rPr>
              <a:t> Wiley DJ et al. </a:t>
            </a:r>
            <a:r>
              <a:rPr lang="en-US" sz="900" i="1" dirty="0">
                <a:latin typeface="Arial Narrow" charset="0"/>
              </a:rPr>
              <a:t>Clin Infect Dis</a:t>
            </a:r>
            <a:r>
              <a:rPr lang="en-US" sz="900" dirty="0">
                <a:latin typeface="Arial Narrow" charset="0"/>
              </a:rPr>
              <a:t>. 2002;35(Suppl 2):S210–S224. </a:t>
            </a:r>
            <a:r>
              <a:rPr lang="en-US" sz="900" b="1" dirty="0">
                <a:latin typeface="Arial Narrow" charset="0"/>
              </a:rPr>
              <a:t>3. </a:t>
            </a:r>
            <a:r>
              <a:rPr lang="en-US" sz="900" dirty="0">
                <a:latin typeface="Arial Narrow" charset="0"/>
              </a:rPr>
              <a:t>Greer CE et al. </a:t>
            </a:r>
            <a:r>
              <a:rPr lang="en-US" sz="900" i="1" dirty="0">
                <a:latin typeface="Arial Narrow" charset="0"/>
              </a:rPr>
              <a:t>J Clin Microbiol</a:t>
            </a:r>
            <a:r>
              <a:rPr lang="en-US" sz="900" dirty="0">
                <a:latin typeface="Arial Narrow" charset="0"/>
              </a:rPr>
              <a:t>. </a:t>
            </a:r>
            <a:r>
              <a:rPr lang="en-US" sz="900" i="1" dirty="0">
                <a:latin typeface="Arial Narrow" charset="0"/>
              </a:rPr>
              <a:t>r. </a:t>
            </a:r>
            <a:r>
              <a:rPr lang="en-US" sz="900" dirty="0">
                <a:latin typeface="Arial Narrow" charset="0"/>
              </a:rPr>
              <a:t>2009;</a:t>
            </a:r>
          </a:p>
          <a:p>
            <a:pPr eaLnBrk="1" hangingPunct="1"/>
            <a:r>
              <a:rPr lang="en-US" sz="900" dirty="0">
                <a:latin typeface="Arial Narrow" charset="0"/>
              </a:rPr>
              <a:t> 3):C211. </a:t>
            </a:r>
            <a:r>
              <a:rPr lang="en-US" sz="900" b="1" dirty="0">
                <a:latin typeface="Arial Narrow" charset="0"/>
              </a:rPr>
              <a:t>6. </a:t>
            </a:r>
            <a:r>
              <a:rPr lang="en-US" sz="900" dirty="0" err="1">
                <a:latin typeface="Arial Narrow" charset="0"/>
              </a:rPr>
              <a:t>Insinga</a:t>
            </a:r>
            <a:r>
              <a:rPr lang="en-US" sz="900" dirty="0">
                <a:latin typeface="Arial Narrow" charset="0"/>
              </a:rPr>
              <a:t> RP et al. </a:t>
            </a:r>
            <a:r>
              <a:rPr lang="en-US" sz="900" i="1" dirty="0">
                <a:latin typeface="Arial Narrow" charset="0"/>
              </a:rPr>
              <a:t>Cancer Epidemiol Biomarkers Prev</a:t>
            </a:r>
            <a:r>
              <a:rPr lang="en-US" sz="900" dirty="0">
                <a:latin typeface="Arial Narrow" charset="0"/>
              </a:rPr>
              <a:t>. 2008;. </a:t>
            </a:r>
          </a:p>
        </p:txBody>
      </p:sp>
      <p:graphicFrame>
        <p:nvGraphicFramePr>
          <p:cNvPr id="10" name="Diagram 1">
            <a:extLst>
              <a:ext uri="{FF2B5EF4-FFF2-40B4-BE49-F238E27FC236}">
                <a16:creationId xmlns:a16="http://schemas.microsoft.com/office/drawing/2014/main" id="{E15109B3-DA2A-F0A2-9DB1-3EFD8E132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08542"/>
              </p:ext>
            </p:extLst>
          </p:nvPr>
        </p:nvGraphicFramePr>
        <p:xfrm>
          <a:off x="1076037" y="2872971"/>
          <a:ext cx="7763163" cy="341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F3D9352-A9DD-EA8E-C5D0-CEFF4F0E3F1F}"/>
              </a:ext>
            </a:extLst>
          </p:cNvPr>
          <p:cNvSpPr/>
          <p:nvPr/>
        </p:nvSpPr>
        <p:spPr>
          <a:xfrm>
            <a:off x="3635829" y="2353924"/>
            <a:ext cx="5170714" cy="4118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Espace réservé du numéro de diapositive 1">
            <a:extLst>
              <a:ext uri="{FF2B5EF4-FFF2-40B4-BE49-F238E27FC236}">
                <a16:creationId xmlns:a16="http://schemas.microsoft.com/office/drawing/2014/main" id="{D2235753-9530-4731-F1B4-0E02AB93D223}"/>
              </a:ext>
            </a:extLst>
          </p:cNvPr>
          <p:cNvSpPr txBox="1">
            <a:spLocks/>
          </p:cNvSpPr>
          <p:nvPr/>
        </p:nvSpPr>
        <p:spPr>
          <a:xfrm>
            <a:off x="6705600" y="7359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443384-7D2B-3147-BE88-5386435978A8}" type="slidenum">
              <a:rPr lang="fr-FR" smtClean="0"/>
              <a:pPr/>
              <a:t>6</a:t>
            </a:fld>
            <a:endParaRPr lang="fr-FR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DFAB23A0-ECFD-9332-1969-1C4EDA73D5D7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4">
            <a:extLst>
              <a:ext uri="{FF2B5EF4-FFF2-40B4-BE49-F238E27FC236}">
                <a16:creationId xmlns:a16="http://schemas.microsoft.com/office/drawing/2014/main" id="{60EB2E96-8A09-165A-C5DE-8C3C8F0D35AF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239919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Differents</a:t>
            </a:r>
            <a:r>
              <a:rPr lang="en-GB" altLang="en-US" b="1" dirty="0"/>
              <a:t> types de VPH et cancers</a:t>
            </a:r>
          </a:p>
        </p:txBody>
      </p:sp>
    </p:spTree>
    <p:extLst>
      <p:ext uri="{BB962C8B-B14F-4D97-AF65-F5344CB8AC3E}">
        <p14:creationId xmlns:p14="http://schemas.microsoft.com/office/powerpoint/2010/main" val="116475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54" t="25610" r="1884"/>
          <a:stretch/>
        </p:blipFill>
        <p:spPr>
          <a:xfrm>
            <a:off x="1" y="1900674"/>
            <a:ext cx="9144000" cy="5101704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57200" y="122621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>
                <a:solidFill>
                  <a:srgbClr val="0054FC"/>
                </a:solidFill>
              </a:rPr>
              <a:t>CLASSEMENT DES </a:t>
            </a:r>
            <a:r>
              <a:rPr lang="fr-FR" sz="2400" b="1" u="sng" dirty="0">
                <a:solidFill>
                  <a:srgbClr val="C00000"/>
                </a:solidFill>
              </a:rPr>
              <a:t>7 TYPES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>
                <a:solidFill>
                  <a:srgbClr val="0054FC"/>
                </a:solidFill>
              </a:rPr>
              <a:t>DE HPV LES PLUS COURANTS DANS </a:t>
            </a:r>
            <a:r>
              <a:rPr lang="fr-FR" sz="2400" b="1" i="1" u="sng" dirty="0">
                <a:solidFill>
                  <a:srgbClr val="0054FC"/>
                </a:solidFill>
              </a:rPr>
              <a:t>LES CANCERS  </a:t>
            </a:r>
            <a:r>
              <a:rPr lang="fr-FR" sz="2400" b="1" dirty="0">
                <a:solidFill>
                  <a:srgbClr val="0054FC"/>
                </a:solidFill>
              </a:rPr>
              <a:t>LIES  AU HPV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A67308-E8A1-E94A-BA18-98C3A206D0DF}"/>
              </a:ext>
            </a:extLst>
          </p:cNvPr>
          <p:cNvSpPr/>
          <p:nvPr/>
        </p:nvSpPr>
        <p:spPr>
          <a:xfrm>
            <a:off x="1702904" y="2100403"/>
            <a:ext cx="120776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b="1" dirty="0"/>
              <a:t> CERVICAL 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4C840-7C8E-5241-8FEA-870CB2770C51}"/>
              </a:ext>
            </a:extLst>
          </p:cNvPr>
          <p:cNvSpPr/>
          <p:nvPr/>
        </p:nvSpPr>
        <p:spPr>
          <a:xfrm>
            <a:off x="3061252" y="2050144"/>
            <a:ext cx="90563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b="1" dirty="0"/>
              <a:t> VULVE 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94CB02-DCD3-924A-871F-542E308C18ED}"/>
              </a:ext>
            </a:extLst>
          </p:cNvPr>
          <p:cNvSpPr/>
          <p:nvPr/>
        </p:nvSpPr>
        <p:spPr>
          <a:xfrm>
            <a:off x="4265393" y="2100403"/>
            <a:ext cx="9117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b="1" dirty="0"/>
              <a:t> VAGIN 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EB7EE0-D139-2C48-A733-89941E725A86}"/>
              </a:ext>
            </a:extLst>
          </p:cNvPr>
          <p:cNvSpPr/>
          <p:nvPr/>
        </p:nvSpPr>
        <p:spPr>
          <a:xfrm>
            <a:off x="7697143" y="1923235"/>
            <a:ext cx="11402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 TETE et</a:t>
            </a:r>
          </a:p>
          <a:p>
            <a:pPr algn="ctr"/>
            <a:r>
              <a:rPr lang="fr-FR" b="1" dirty="0"/>
              <a:t>COU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7</a:t>
            </a:fld>
            <a:endParaRPr lang="fr-FR"/>
          </a:p>
        </p:txBody>
      </p:sp>
      <p:cxnSp>
        <p:nvCxnSpPr>
          <p:cNvPr id="12" name="Straight Connector 37">
            <a:extLst>
              <a:ext uri="{FF2B5EF4-FFF2-40B4-BE49-F238E27FC236}">
                <a16:creationId xmlns:a16="http://schemas.microsoft.com/office/drawing/2014/main" id="{D0F656DD-1975-DE8D-9877-B650609E39CD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4">
            <a:extLst>
              <a:ext uri="{FF2B5EF4-FFF2-40B4-BE49-F238E27FC236}">
                <a16:creationId xmlns:a16="http://schemas.microsoft.com/office/drawing/2014/main" id="{4FAE3E13-2358-70BF-FFBD-DCF7D97DEA8A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238100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Differents</a:t>
            </a:r>
            <a:r>
              <a:rPr lang="en-GB" altLang="en-US" b="1" dirty="0"/>
              <a:t> types de VPH et cancers</a:t>
            </a:r>
          </a:p>
        </p:txBody>
      </p:sp>
    </p:spTree>
    <p:extLst>
      <p:ext uri="{BB962C8B-B14F-4D97-AF65-F5344CB8AC3E}">
        <p14:creationId xmlns:p14="http://schemas.microsoft.com/office/powerpoint/2010/main" val="104403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37">
            <a:extLst>
              <a:ext uri="{FF2B5EF4-FFF2-40B4-BE49-F238E27FC236}">
                <a16:creationId xmlns:a16="http://schemas.microsoft.com/office/drawing/2014/main" id="{D0F656DD-1975-DE8D-9877-B650609E39CD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7584EE56-A440-A6C8-1B76-D487F12E4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55" y="1239261"/>
            <a:ext cx="7453745" cy="5373975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E262898A-63EC-911C-036D-E66DA29B6019}"/>
              </a:ext>
            </a:extLst>
          </p:cNvPr>
          <p:cNvSpPr txBox="1">
            <a:spLocks noChangeArrowheads="1"/>
          </p:cNvSpPr>
          <p:nvPr/>
        </p:nvSpPr>
        <p:spPr>
          <a:xfrm>
            <a:off x="599281" y="-37784"/>
            <a:ext cx="8238100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b="1" dirty="0" err="1"/>
              <a:t>Differents</a:t>
            </a:r>
            <a:r>
              <a:rPr lang="en-GB" altLang="en-US" b="1" dirty="0"/>
              <a:t> types de VPH et cancers</a:t>
            </a:r>
          </a:p>
        </p:txBody>
      </p:sp>
    </p:spTree>
    <p:extLst>
      <p:ext uri="{BB962C8B-B14F-4D97-AF65-F5344CB8AC3E}">
        <p14:creationId xmlns:p14="http://schemas.microsoft.com/office/powerpoint/2010/main" val="325157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27" r="40469" b="14427"/>
          <a:stretch/>
        </p:blipFill>
        <p:spPr>
          <a:xfrm>
            <a:off x="108093" y="1606802"/>
            <a:ext cx="5485725" cy="5112915"/>
          </a:xfr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3"/>
          <a:srcRect l="59197" t="14427" b="14427"/>
          <a:stretch/>
        </p:blipFill>
        <p:spPr>
          <a:xfrm>
            <a:off x="5593818" y="1613274"/>
            <a:ext cx="3760006" cy="5112915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09337" y="1008106"/>
            <a:ext cx="8923647" cy="8337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FREQUENCE DES CANCERS ET AFFECTIONS HPV DANS LE MONDE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7B4022-75D1-2244-AA00-F5BCE54C67CC}"/>
              </a:ext>
            </a:extLst>
          </p:cNvPr>
          <p:cNvSpPr/>
          <p:nvPr/>
        </p:nvSpPr>
        <p:spPr>
          <a:xfrm>
            <a:off x="317375" y="2109896"/>
            <a:ext cx="150926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HOMME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1EBE1A-4D7D-5F44-8C88-832A777861C4}"/>
              </a:ext>
            </a:extLst>
          </p:cNvPr>
          <p:cNvSpPr/>
          <p:nvPr/>
        </p:nvSpPr>
        <p:spPr>
          <a:xfrm>
            <a:off x="3831603" y="2061650"/>
            <a:ext cx="176221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COMMUN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E2D7FB-0D48-8C4F-BB61-EA2CAA78CA71}"/>
              </a:ext>
            </a:extLst>
          </p:cNvPr>
          <p:cNvSpPr/>
          <p:nvPr/>
        </p:nvSpPr>
        <p:spPr>
          <a:xfrm>
            <a:off x="7636294" y="2072368"/>
            <a:ext cx="122645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FEMME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FA714B-63C1-8043-ABE1-AEDCF32A5E92}"/>
              </a:ext>
            </a:extLst>
          </p:cNvPr>
          <p:cNvSpPr/>
          <p:nvPr/>
        </p:nvSpPr>
        <p:spPr>
          <a:xfrm>
            <a:off x="342900" y="4381366"/>
            <a:ext cx="162922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/>
              <a:t>CANCER PENIS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3269F7-7D52-C04D-A7F7-9D9A11813EDA}"/>
              </a:ext>
            </a:extLst>
          </p:cNvPr>
          <p:cNvSpPr/>
          <p:nvPr/>
        </p:nvSpPr>
        <p:spPr>
          <a:xfrm>
            <a:off x="3602506" y="2571561"/>
            <a:ext cx="240846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/>
              <a:t>CANCER OROPHARYNX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AE0D63-009C-7C4C-AA36-D9D6C92B9EC3}"/>
              </a:ext>
            </a:extLst>
          </p:cNvPr>
          <p:cNvSpPr/>
          <p:nvPr/>
        </p:nvSpPr>
        <p:spPr>
          <a:xfrm>
            <a:off x="3800068" y="4735326"/>
            <a:ext cx="159108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/>
              <a:t>CONDYLOMES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098C62-AF2D-D345-90C0-B21F58911AF5}"/>
              </a:ext>
            </a:extLst>
          </p:cNvPr>
          <p:cNvSpPr/>
          <p:nvPr/>
        </p:nvSpPr>
        <p:spPr>
          <a:xfrm>
            <a:off x="3861122" y="4224718"/>
            <a:ext cx="15857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/>
              <a:t>CANCER ANAL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DAEE45-D314-F348-9B18-B88EB1DD9008}"/>
              </a:ext>
            </a:extLst>
          </p:cNvPr>
          <p:cNvSpPr/>
          <p:nvPr/>
        </p:nvSpPr>
        <p:spPr>
          <a:xfrm>
            <a:off x="7215362" y="4066839"/>
            <a:ext cx="19286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/>
              <a:t>CANCER CERVICAL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C58A7E-6ED6-4A42-AD41-73BF6359F367}"/>
              </a:ext>
            </a:extLst>
          </p:cNvPr>
          <p:cNvSpPr/>
          <p:nvPr/>
        </p:nvSpPr>
        <p:spPr>
          <a:xfrm>
            <a:off x="7280145" y="4551876"/>
            <a:ext cx="19286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/>
              <a:t>CANCER VULVE &amp; VAGIN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F9F93F-A9EB-C843-AE4C-AE28206860F3}"/>
              </a:ext>
            </a:extLst>
          </p:cNvPr>
          <p:cNvSpPr/>
          <p:nvPr/>
        </p:nvSpPr>
        <p:spPr>
          <a:xfrm>
            <a:off x="7286871" y="5218981"/>
            <a:ext cx="19286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/>
              <a:t> DYSPLASIE CERVICALE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0535E5-F3F4-DB47-BCEB-744C1BB9EDFE}"/>
              </a:ext>
            </a:extLst>
          </p:cNvPr>
          <p:cNvSpPr/>
          <p:nvPr/>
        </p:nvSpPr>
        <p:spPr>
          <a:xfrm>
            <a:off x="3683448" y="3106380"/>
            <a:ext cx="19286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PAPILLOMATOSE RESPIRATOIRE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3384-7D2B-3147-BE88-5386435978A8}" type="slidenum">
              <a:rPr lang="fr-FR" smtClean="0"/>
              <a:t>9</a:t>
            </a:fld>
            <a:endParaRPr lang="fr-FR"/>
          </a:p>
        </p:txBody>
      </p:sp>
      <p:cxnSp>
        <p:nvCxnSpPr>
          <p:cNvPr id="5" name="Straight Connector 37">
            <a:extLst>
              <a:ext uri="{FF2B5EF4-FFF2-40B4-BE49-F238E27FC236}">
                <a16:creationId xmlns:a16="http://schemas.microsoft.com/office/drawing/2014/main" id="{A3164EB5-C073-A01B-C7D4-C2B50D792EFF}"/>
              </a:ext>
            </a:extLst>
          </p:cNvPr>
          <p:cNvCxnSpPr/>
          <p:nvPr/>
        </p:nvCxnSpPr>
        <p:spPr>
          <a:xfrm>
            <a:off x="0" y="758241"/>
            <a:ext cx="9144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4">
            <a:extLst>
              <a:ext uri="{FF2B5EF4-FFF2-40B4-BE49-F238E27FC236}">
                <a16:creationId xmlns:a16="http://schemas.microsoft.com/office/drawing/2014/main" id="{D5E14663-036C-FF9B-A2DE-7C23ECDE5EE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7784"/>
            <a:ext cx="9032983" cy="7459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98">
              <a:defRPr/>
            </a:pPr>
            <a:r>
              <a:rPr lang="en-GB" altLang="en-US" sz="4000" b="1" dirty="0"/>
              <a:t>Distribution des cancers </a:t>
            </a:r>
          </a:p>
        </p:txBody>
      </p:sp>
    </p:spTree>
    <p:extLst>
      <p:ext uri="{BB962C8B-B14F-4D97-AF65-F5344CB8AC3E}">
        <p14:creationId xmlns:p14="http://schemas.microsoft.com/office/powerpoint/2010/main" val="4610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7503</TotalTime>
  <Words>3323</Words>
  <Application>Microsoft Macintosh PowerPoint</Application>
  <PresentationFormat>Affichage à l'écran (4:3)</PresentationFormat>
  <Paragraphs>376</Paragraphs>
  <Slides>42</Slides>
  <Notes>2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1" baseType="lpstr">
      <vt:lpstr>Arial</vt:lpstr>
      <vt:lpstr>Arial Black</vt:lpstr>
      <vt:lpstr>Arial Narrow</vt:lpstr>
      <vt:lpstr>Calibri</vt:lpstr>
      <vt:lpstr>Cambria</vt:lpstr>
      <vt:lpstr>inherit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Quels sont les arguments pour vacciner les garçons ?</dc:title>
  <dc:creator>mac</dc:creator>
  <cp:lastModifiedBy>Microsoft Office User</cp:lastModifiedBy>
  <cp:revision>166</cp:revision>
  <dcterms:created xsi:type="dcterms:W3CDTF">2019-01-11T14:36:49Z</dcterms:created>
  <dcterms:modified xsi:type="dcterms:W3CDTF">2024-05-27T23:57:20Z</dcterms:modified>
</cp:coreProperties>
</file>