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2" r:id="rId4"/>
    <p:sldId id="261" r:id="rId5"/>
    <p:sldId id="259" r:id="rId6"/>
    <p:sldId id="260" r:id="rId7"/>
    <p:sldId id="268" r:id="rId8"/>
    <p:sldId id="274" r:id="rId9"/>
    <p:sldId id="273" r:id="rId10"/>
    <p:sldId id="269" r:id="rId11"/>
    <p:sldId id="279" r:id="rId12"/>
    <p:sldId id="271" r:id="rId13"/>
    <p:sldId id="276" r:id="rId14"/>
    <p:sldId id="264" r:id="rId15"/>
    <p:sldId id="277" r:id="rId16"/>
    <p:sldId id="275" r:id="rId17"/>
    <p:sldId id="278" r:id="rId18"/>
    <p:sldId id="280" r:id="rId19"/>
    <p:sldId id="263" r:id="rId20"/>
    <p:sldId id="267" r:id="rId21"/>
    <p:sldId id="283" r:id="rId22"/>
    <p:sldId id="281" r:id="rId23"/>
    <p:sldId id="304" r:id="rId24"/>
    <p:sldId id="312" r:id="rId25"/>
    <p:sldId id="313" r:id="rId26"/>
    <p:sldId id="314" r:id="rId27"/>
    <p:sldId id="315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705"/>
  </p:normalViewPr>
  <p:slideViewPr>
    <p:cSldViewPr snapToGrid="0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789AA-17D0-694B-9604-3803E64A0E1D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FDD7C-ADFC-A94B-942D-BF44A0EE9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91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imagerie-de-la-femm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iencedirect.com/journal/imagerie-de-la-femme/vol/31/issue/1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f2789a10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f2789a10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166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1e5af75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91e5af75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778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9096a4115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9096a4115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31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f58c0876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f58c0876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3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f58c0876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f58c0876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44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f2789a10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f2789a10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82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f58c0876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f58c0876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28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f2789a10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f2789a10b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166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1e5af75a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1e5af75a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043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SN" sz="1200" b="0" i="0" u="sng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Firdaouss</a:t>
            </a:r>
            <a:r>
              <a:rPr lang="fr-SN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SN" sz="1200" b="0" i="0" u="sng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Marzou</a:t>
            </a:r>
            <a:r>
              <a:rPr lang="fr-SN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S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 du col utérin : nouvelle classification de la Fédération internationale de gynécologie et d’</a:t>
            </a:r>
            <a:r>
              <a:rPr lang="fr-SN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obstétriqueUterine</a:t>
            </a:r>
            <a:r>
              <a:rPr lang="fr-S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S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Imagerie de la Femme on ScienceDirect"/>
              </a:rPr>
              <a:t>Imagerie de la Femme</a:t>
            </a:r>
            <a:endParaRPr lang="fr-S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ctr"/>
            <a:r>
              <a:rPr lang="fr-S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o to table of contents for this volume/issue"/>
              </a:rPr>
              <a:t>Volume 31, Issue 1</a:t>
            </a:r>
            <a:r>
              <a:rPr lang="fr-S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March 2021, 30-39</a:t>
            </a:r>
          </a:p>
          <a:p>
            <a:br>
              <a:rPr lang="fr-SN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FDD7C-ADFC-A94B-942D-BF44A0EE960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62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>
            <a:extLst>
              <a:ext uri="{FF2B5EF4-FFF2-40B4-BE49-F238E27FC236}">
                <a16:creationId xmlns:a16="http://schemas.microsoft.com/office/drawing/2014/main" id="{E5168D0C-3213-B248-A7F6-D5290EA1D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>
            <a:extLst>
              <a:ext uri="{FF2B5EF4-FFF2-40B4-BE49-F238E27FC236}">
                <a16:creationId xmlns:a16="http://schemas.microsoft.com/office/drawing/2014/main" id="{FAC17CA5-E95F-5345-BC31-CCB3EE83B2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>
                <a:ea typeface="ＭＳ Ｐゴシック" panose="020B0600070205080204" pitchFamily="34" charset="-128"/>
              </a:rPr>
              <a:t>L’extension aux paramètres constitue le stade IIB et appa- rait fondamentale à préciser puisqu’à ce stade la majorité des équipes ne pratiquent plus la chirurgie en première intention mais une radio-chimiothérapie. </a:t>
            </a:r>
          </a:p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26627" name="Espace réservé du numéro de diapositive 3">
            <a:extLst>
              <a:ext uri="{FF2B5EF4-FFF2-40B4-BE49-F238E27FC236}">
                <a16:creationId xmlns:a16="http://schemas.microsoft.com/office/drawing/2014/main" id="{BFB860D6-0832-DC48-A9D0-46548C7A3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10C705-9BE5-4E48-BBAD-BD32FECA57E5}" type="slidenum">
              <a:rPr lang="fr-FR" altLang="fr-FR" sz="1200"/>
              <a:pPr eaLnBrk="1" hangingPunct="1"/>
              <a:t>19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4630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47546-FEFB-EE0A-8D06-894D53187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76D89D-D3D3-1FCD-917D-1FC52E7E5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3DE252-FC4E-299C-5393-95955B3C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B46BF0-5D32-FFAE-22F0-949CC2BA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6EE1EF-06C3-63C2-5AA1-EF1F00BC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20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19506-7DF8-B62D-B993-28E4B534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110CFD-609F-BAB1-1E8C-86E449664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49CB3-F4C2-9A32-AB0B-93BE3BF3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AB79A6-D742-0C05-7BC3-B411B091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39FF2-BC97-A2CF-9CFF-462856D9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9BF715-FCB4-4562-0504-8FE82D665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35046D-96EC-60D9-D2C1-AD37E5713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DC918B-C394-73BB-DC3B-E2D6A625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F0AD83-BC12-E3CC-F99E-D80BAE72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D1382F-BEEF-9DDE-EE43-5ECBF724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52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SN" altLang="fr" smtClean="0"/>
              <a:pPr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51510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SN" altLang="fr" smtClean="0"/>
              <a:pPr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62393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72BB9-12B6-8B47-894B-0748577978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092BE5A-3515-E74A-BE9D-EFFD6914E723}" type="datetime1">
              <a:rPr lang="en-US" altLang="fr-FR"/>
              <a:pPr/>
              <a:t>5/25/24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8ACD8-975C-6C42-A2B1-2270C3F4E7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227B0-1A89-334C-8D9D-874F95C9FD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8D78642-AC99-2546-92B3-8481650C629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980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9E31D-FCDB-499A-B745-FA7E8EC6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AEDE3-E8E4-108C-84CD-F77B9506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2E798E-8739-3EF6-1578-17A056B8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391E93-8E5E-0106-F4F1-EA268292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241A96-4589-B44E-66C2-1C874329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00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E845A-B370-CB25-6828-FD02BDDD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D338C2-16CF-7D58-8EA8-3A071BDEE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1CF34E-1721-033F-658F-94EBEE4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E96E97-4F3E-EEF4-B330-75E9CA8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31F98D-541D-C373-110A-07D80646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48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52389-9F7F-A05E-2891-09F98522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24568-483D-0E11-E75D-7D1B21034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C0AB22-9DE9-E820-86FF-306F3AB8A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F2BCB6-70EF-1C36-0F1B-914E1295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B96CFF-D807-A9DC-9A71-EC578B66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602458-25D7-34D4-6DD0-00C60747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6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69855-5655-F432-5F56-3D91FD5E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5B52F4-A6E4-5244-093D-EB1766608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801741-8B87-9302-C981-B7715777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6EECA0-A85F-D895-9BD5-30272174C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56B712-EB10-A3E1-2E81-1E44CB8EF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4FC895-6FBD-AD50-4A86-F3EA0E8A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22A59F-9275-FE0D-7F75-E2649436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BBB2696-133B-9908-ADA2-BF6FAE77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48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ADE7C-E2D6-BD39-CE6E-F644AF8F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0C5FD8-21CC-4AAA-7E3D-F0ED8D74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01E12E-3A3F-73F3-47F1-AA8E5F6D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6A2C92-DD06-E297-01C7-C26FC44D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01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98A247-30A2-0F19-C6F3-56952D8E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60C13D-CD0A-3E1A-3E54-E956BB0C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20A00E-B84E-29E3-1476-3443D0F2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1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D3AE9-50CD-2335-8385-16FA6FC9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60BB3A-873E-3F2A-D771-BAB35A008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6D822-A4F2-F227-E723-4E693808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8B9825-F484-08B8-1DAB-64466F59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6CFEA2-40F5-76CB-033A-2702EA06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09557E-C1B6-53E8-0B16-27B2227C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96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9CEFA-CCAD-E192-229D-CA756D34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09C7CB-6070-72EF-E38C-7043D84C2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3AFC61-D2D9-82EF-C54C-EE90A35B4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AE4054-68F7-E386-2610-68E7C7AC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75AB6D-9FEF-00F7-3BBF-6071A9DC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CC1D0C-956E-ECF1-0A93-16C066E5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5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9110FA-4366-7CDD-F781-1699CE6C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C1848E-B54E-1037-510B-B0546ADA4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A7822-0D96-7B3B-F807-487D1017E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92298-5033-1144-A49E-380C2CB0EECC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C6681-6344-C5F0-8B03-D86E4141F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ECFF56-18D6-7C87-AB40-651066E70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14BD-5D84-1D41-93EF-7D2CCBDE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0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ciencedirect.com/journal/imagerie-de-la-femme/vol/31/issue/1" TargetMode="External"/><Relationship Id="rId4" Type="http://schemas.openxmlformats.org/officeDocument/2006/relationships/hyperlink" Target="https://www.sciencedirect.com/journal/imagerie-de-la-femm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le.com/fr/recherche/recherche.phtml?dans=auteur&amp;texte=M+Diop" TargetMode="External"/><Relationship Id="rId3" Type="http://schemas.openxmlformats.org/officeDocument/2006/relationships/hyperlink" Target="https://www.jle.com/fr/recherche/recherche.phtml?dans=auteur&amp;texte=B+Traor%C3%A9" TargetMode="External"/><Relationship Id="rId7" Type="http://schemas.openxmlformats.org/officeDocument/2006/relationships/hyperlink" Target="https://www.jle.com/fr/recherche/recherche.phtml?dans=auteur&amp;texte=MT+Lalami" TargetMode="External"/><Relationship Id="rId2" Type="http://schemas.openxmlformats.org/officeDocument/2006/relationships/hyperlink" Target="https://www.jle.com/fr/recherche/recherche.phtml?dans=auteur&amp;texte=Ahmadou+D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le.com/fr/recherche/recherche.phtml?dans=auteur&amp;texte=T+Ouajdi" TargetMode="External"/><Relationship Id="rId5" Type="http://schemas.openxmlformats.org/officeDocument/2006/relationships/hyperlink" Target="https://www.jle.com/fr/recherche/recherche.phtml?dans=auteur&amp;texte=PS+Diop" TargetMode="External"/><Relationship Id="rId10" Type="http://schemas.openxmlformats.org/officeDocument/2006/relationships/hyperlink" Target="https://www.jle.com/fr/recherche/recherche.phtml?dans=auteur&amp;texte=P+Tour%C3%A9+" TargetMode="External"/><Relationship Id="rId4" Type="http://schemas.openxmlformats.org/officeDocument/2006/relationships/hyperlink" Target="https://www.jle.com/fr/recherche/recherche.phtml?dans=auteur&amp;texte=MM+Dieng" TargetMode="External"/><Relationship Id="rId9" Type="http://schemas.openxmlformats.org/officeDocument/2006/relationships/hyperlink" Target="https://www.jle.com/fr/recherche/recherche.phtml?dans=auteur&amp;texte=JM+Dango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E5CA4-A93A-C696-2545-38F7AF678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IMAGERIE DANS LES CANCERS INVASIFS DU COL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EC8959-FC7C-E364-123A-36BE60B0E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Pr Abdoulaye Dione DIOP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784033-2C9A-F2E7-CA5E-985B84D7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233362"/>
            <a:ext cx="1480964" cy="14809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44A828-C108-74D3-5C8D-BF944951D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63"/>
          <a:stretch/>
        </p:blipFill>
        <p:spPr>
          <a:xfrm>
            <a:off x="5379243" y="172638"/>
            <a:ext cx="1547813" cy="14809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D09330-48E0-94A4-0376-405B58AD3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17"/>
          <a:stretch/>
        </p:blipFill>
        <p:spPr>
          <a:xfrm>
            <a:off x="10086975" y="5937"/>
            <a:ext cx="1735931" cy="15383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1DBD39-5BD6-425E-AB0B-293BAC7651A4}"/>
              </a:ext>
            </a:extLst>
          </p:cNvPr>
          <p:cNvSpPr txBox="1"/>
          <p:nvPr/>
        </p:nvSpPr>
        <p:spPr>
          <a:xfrm>
            <a:off x="10291938" y="125864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CHNU FANN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4F323E-D4A5-224E-BF23-EA2A4C5F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850" y="4111907"/>
            <a:ext cx="1892300" cy="1828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0CCD8F-A3C2-5C49-BCB3-0A15C6F0C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49" y="6042460"/>
            <a:ext cx="7772400" cy="4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1076772" y="681755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algn="ctr"/>
            <a:r>
              <a:rPr lang="fr" altLang="fr" sz="4400" b="1" dirty="0">
                <a:solidFill>
                  <a:schemeClr val="tx1"/>
                </a:solidFill>
              </a:rPr>
              <a:t>IRM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555912" y="1741686"/>
            <a:ext cx="10251600" cy="3952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marL="0" indent="0">
              <a:buNone/>
            </a:pPr>
            <a:r>
              <a:rPr lang="fr" altLang="fr" dirty="0"/>
              <a:t>Meilleur examen pour l’évaluation de la lésion primitive en cas de taille supérieure à 10 mm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fr" altLang="fr" dirty="0"/>
              <a:t>Évaluation précise de :</a:t>
            </a:r>
            <a:endParaRPr dirty="0"/>
          </a:p>
          <a:p>
            <a:pPr>
              <a:spcBef>
                <a:spcPts val="2133"/>
              </a:spcBef>
              <a:buChar char="-"/>
            </a:pPr>
            <a:r>
              <a:rPr lang="fr" altLang="fr" dirty="0"/>
              <a:t>La taille tumorale </a:t>
            </a:r>
            <a:endParaRPr dirty="0"/>
          </a:p>
          <a:p>
            <a:pPr>
              <a:buChar char="-"/>
            </a:pPr>
            <a:r>
              <a:rPr lang="fr" altLang="fr" dirty="0"/>
              <a:t>L’atteinte </a:t>
            </a:r>
            <a:r>
              <a:rPr lang="fr" altLang="fr" dirty="0" err="1"/>
              <a:t>paramétriale</a:t>
            </a:r>
            <a:endParaRPr dirty="0"/>
          </a:p>
          <a:p>
            <a:pPr>
              <a:buChar char="-"/>
            </a:pPr>
            <a:r>
              <a:rPr lang="fr" altLang="fr" dirty="0"/>
              <a:t>L’atteinte de la paroi pelvienne</a:t>
            </a:r>
            <a:endParaRPr dirty="0"/>
          </a:p>
          <a:p>
            <a:pPr>
              <a:buChar char="-"/>
            </a:pPr>
            <a:r>
              <a:rPr lang="fr" altLang="fr" dirty="0"/>
              <a:t>L’envahissement </a:t>
            </a:r>
            <a:r>
              <a:rPr lang="fr" altLang="fr" dirty="0" err="1"/>
              <a:t>loco-régional</a:t>
            </a:r>
            <a:r>
              <a:rPr lang="fr" altLang="fr" dirty="0"/>
              <a:t> et ganglionnaire</a:t>
            </a:r>
          </a:p>
          <a:p>
            <a:pPr>
              <a:buChar char="-"/>
            </a:pPr>
            <a:r>
              <a:rPr lang="fr-SN" dirty="0"/>
              <a:t>Classification</a:t>
            </a:r>
            <a:r>
              <a:rPr lang="fr" dirty="0"/>
              <a:t> FIGO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fr" altLang="fr" dirty="0"/>
              <a:t>Précision diagnostique de 95% pour les stades IB et plus 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27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78397-ED5C-BD4E-AB34-366ED2BF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19" y="714567"/>
            <a:ext cx="10251600" cy="713600"/>
          </a:xfrm>
        </p:spPr>
        <p:txBody>
          <a:bodyPr/>
          <a:lstStyle/>
          <a:p>
            <a:pPr algn="ctr"/>
            <a:r>
              <a:rPr lang="fr" altLang="fr" sz="4400" b="1" dirty="0">
                <a:solidFill>
                  <a:schemeClr val="tx1"/>
                </a:solidFill>
              </a:rPr>
              <a:t>IRM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A0949F-A102-AE4D-B962-45CE89598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1915297"/>
            <a:ext cx="10902924" cy="3401779"/>
          </a:xfrm>
        </p:spPr>
        <p:txBody>
          <a:bodyPr/>
          <a:lstStyle/>
          <a:p>
            <a:pPr marL="194729" indent="0">
              <a:buNone/>
            </a:pPr>
            <a:r>
              <a:rPr lang="fr-FR" dirty="0"/>
              <a:t>Séquences </a:t>
            </a:r>
          </a:p>
          <a:p>
            <a:pPr marL="194729" indent="0">
              <a:buNone/>
            </a:pPr>
            <a:endParaRPr lang="fr-FR" dirty="0"/>
          </a:p>
          <a:p>
            <a:r>
              <a:rPr lang="fr-FR" dirty="0"/>
              <a:t>T2 grand champ (hiles reins)</a:t>
            </a:r>
          </a:p>
          <a:p>
            <a:endParaRPr lang="fr-FR" dirty="0"/>
          </a:p>
          <a:p>
            <a:r>
              <a:rPr lang="fr-FR" dirty="0"/>
              <a:t>3 plans T2 suivant l’axe du col </a:t>
            </a:r>
          </a:p>
          <a:p>
            <a:endParaRPr lang="fr-FR" dirty="0"/>
          </a:p>
          <a:p>
            <a:r>
              <a:rPr lang="fr-FR" dirty="0"/>
              <a:t>Diffusion </a:t>
            </a:r>
          </a:p>
          <a:p>
            <a:endParaRPr lang="fr-FR" dirty="0"/>
          </a:p>
          <a:p>
            <a:r>
              <a:rPr lang="fr-FR" dirty="0"/>
              <a:t>T1 sans puis après injection de gadolinium et saturation de la graisse</a:t>
            </a:r>
          </a:p>
        </p:txBody>
      </p:sp>
    </p:spTree>
    <p:extLst>
      <p:ext uri="{BB962C8B-B14F-4D97-AF65-F5344CB8AC3E}">
        <p14:creationId xmlns:p14="http://schemas.microsoft.com/office/powerpoint/2010/main" val="209318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970200" y="843800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AUTRES </a:t>
            </a:r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970200" y="2186200"/>
            <a:ext cx="10251600" cy="3828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marL="0" indent="0">
              <a:buNone/>
            </a:pPr>
            <a:r>
              <a:rPr lang="fr" altLang="fr" dirty="0"/>
              <a:t>TEP-TDM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" altLang="fr" dirty="0"/>
              <a:t>Ganglions para aortiques:</a:t>
            </a:r>
            <a:endParaRPr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" altLang="fr" dirty="0"/>
              <a:t>Métastases à distance</a:t>
            </a:r>
            <a:endParaRPr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" altLang="fr" dirty="0"/>
              <a:t>Récidives tumorale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" dirty="0"/>
          </a:p>
          <a:p>
            <a:pPr marL="0" indent="0">
              <a:buNone/>
            </a:pPr>
            <a:r>
              <a:rPr lang="fr" dirty="0"/>
              <a:t>RI : embolisation d’hémostase 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97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ctrTitle"/>
          </p:nvPr>
        </p:nvSpPr>
        <p:spPr>
          <a:xfrm>
            <a:off x="906433" y="3086367"/>
            <a:ext cx="10250800" cy="2219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" altLang="fr" b="1" dirty="0"/>
              <a:t>BILAN D’EXTENSION INITIAL</a:t>
            </a:r>
            <a:endParaRPr b="1" dirty="0"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endParaRPr/>
          </a:p>
          <a:p>
            <a:pPr algn="l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56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3174C9-50B4-9447-99C7-6FFABFEC93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7319" y="1031789"/>
            <a:ext cx="105664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altLang="fr-FR" sz="3200" b="1" dirty="0">
                <a:ea typeface="ＭＳ Ｐゴシック" panose="020B0600070205080204" pitchFamily="34" charset="-128"/>
              </a:rPr>
              <a:t>Aspect</a:t>
            </a:r>
            <a:r>
              <a:rPr lang="fr-FR" altLang="fr-FR" sz="32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endParaRPr lang="fr-FR" altLang="fr-FR" sz="3200" b="1" i="1" dirty="0">
              <a:ea typeface="ＭＳ Ｐゴシック" panose="020B0600070205080204" pitchFamily="34" charset="-128"/>
            </a:endParaRPr>
          </a:p>
          <a:p>
            <a:pPr marL="457200" lvl="1" indent="0"/>
            <a:r>
              <a:rPr lang="fr-FR" altLang="fr-FR" dirty="0" err="1">
                <a:ea typeface="ＭＳ Ｐゴシック" panose="020B0600070205080204" pitchFamily="34" charset="-128"/>
              </a:rPr>
              <a:t>Hyposignal</a:t>
            </a:r>
            <a:r>
              <a:rPr lang="fr-FR" altLang="fr-FR" dirty="0">
                <a:ea typeface="ＭＳ Ｐゴシック" panose="020B0600070205080204" pitchFamily="34" charset="-128"/>
              </a:rPr>
              <a:t> T1 </a:t>
            </a:r>
          </a:p>
          <a:p>
            <a:pPr marL="457200" lvl="1" indent="0"/>
            <a:r>
              <a:rPr lang="fr-FR" altLang="fr-FR" dirty="0">
                <a:ea typeface="ＭＳ Ｐゴシック" panose="020B0600070205080204" pitchFamily="34" charset="-128"/>
              </a:rPr>
              <a:t>Signal </a:t>
            </a:r>
            <a:r>
              <a:rPr lang="fr-FR" altLang="fr-FR" dirty="0" err="1">
                <a:ea typeface="ＭＳ Ｐゴシック" panose="020B0600070205080204" pitchFamily="34" charset="-128"/>
              </a:rPr>
              <a:t>intermédiare</a:t>
            </a:r>
            <a:r>
              <a:rPr lang="fr-FR" altLang="fr-FR" dirty="0">
                <a:ea typeface="ＭＳ Ｐゴシック" panose="020B0600070205080204" pitchFamily="34" charset="-128"/>
              </a:rPr>
              <a:t> T2</a:t>
            </a:r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457200" lvl="1" indent="0"/>
            <a:r>
              <a:rPr lang="fr-FR" altLang="fr-FR" dirty="0" err="1">
                <a:ea typeface="ＭＳ Ｐゴシック" panose="020B0600070205080204" pitchFamily="34" charset="-128"/>
              </a:rPr>
              <a:t>Hypersignal</a:t>
            </a:r>
            <a:r>
              <a:rPr lang="fr-FR" altLang="fr-FR" dirty="0">
                <a:ea typeface="ＭＳ Ｐゴシック" panose="020B0600070205080204" pitchFamily="34" charset="-128"/>
              </a:rPr>
              <a:t> diffusion avec ADC bas</a:t>
            </a:r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457200" lvl="1" indent="0"/>
            <a:r>
              <a:rPr lang="fr-FR" altLang="fr-FR" dirty="0">
                <a:ea typeface="ＭＳ Ｐゴシック" panose="020B0600070205080204" pitchFamily="34" charset="-128"/>
              </a:rPr>
              <a:t>Rehaussement précoce</a:t>
            </a:r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/>
            <a:endParaRPr lang="fr-FR" altLang="fr-FR" dirty="0">
              <a:ea typeface="ＭＳ Ｐゴシック" panose="020B0600070205080204" pitchFamily="34" charset="-128"/>
            </a:endParaRPr>
          </a:p>
        </p:txBody>
      </p:sp>
      <p:pic>
        <p:nvPicPr>
          <p:cNvPr id="23554" name="Image 6" descr="2b t1 axial gado.JPG">
            <a:extLst>
              <a:ext uri="{FF2B5EF4-FFF2-40B4-BE49-F238E27FC236}">
                <a16:creationId xmlns:a16="http://schemas.microsoft.com/office/drawing/2014/main" id="{9A089F47-6662-7D4A-9B8D-DE07F7F8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1" y="3764355"/>
            <a:ext cx="3805797" cy="31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4" descr="2b sag t1 rupture ann ant.JPG">
            <a:extLst>
              <a:ext uri="{FF2B5EF4-FFF2-40B4-BE49-F238E27FC236}">
                <a16:creationId xmlns:a16="http://schemas.microsoft.com/office/drawing/2014/main" id="{9744ABF7-DAD3-D742-AA71-C7D8C9946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/>
          <a:stretch>
            <a:fillRect/>
          </a:stretch>
        </p:blipFill>
        <p:spPr bwMode="auto">
          <a:xfrm>
            <a:off x="8462274" y="970323"/>
            <a:ext cx="3644985" cy="281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5" descr="col diff b800 2b.JPG">
            <a:extLst>
              <a:ext uri="{FF2B5EF4-FFF2-40B4-BE49-F238E27FC236}">
                <a16:creationId xmlns:a16="http://schemas.microsoft.com/office/drawing/2014/main" id="{011CF1DE-3CF8-694C-897D-04A7C34AC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 t="14555" r="18875" b="12672"/>
          <a:stretch>
            <a:fillRect/>
          </a:stretch>
        </p:blipFill>
        <p:spPr bwMode="auto">
          <a:xfrm>
            <a:off x="8462275" y="3764355"/>
            <a:ext cx="3644985" cy="309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32EDD3-61A1-6A49-903C-D277C5F4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86238"/>
            <a:ext cx="10566400" cy="1143000"/>
          </a:xfrm>
        </p:spPr>
        <p:txBody>
          <a:bodyPr/>
          <a:lstStyle/>
          <a:p>
            <a:pPr algn="ctr">
              <a:defRPr/>
            </a:pPr>
            <a:r>
              <a:rPr lang="fr" altLang="fr" b="1" dirty="0"/>
              <a:t>BILAN D’EXTENSION INITIAL</a:t>
            </a:r>
            <a:r>
              <a:rPr lang="fr-FR" b="1" dirty="0"/>
              <a:t> </a:t>
            </a:r>
            <a:endParaRPr lang="fr-FR" dirty="0"/>
          </a:p>
        </p:txBody>
      </p:sp>
      <p:pic>
        <p:nvPicPr>
          <p:cNvPr id="23558" name="Image 7" descr="2A AXIAL T2.JPG">
            <a:extLst>
              <a:ext uri="{FF2B5EF4-FFF2-40B4-BE49-F238E27FC236}">
                <a16:creationId xmlns:a16="http://schemas.microsoft.com/office/drawing/2014/main" id="{987E7BAA-DE99-F144-A0D0-1476CC76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21037" r="18829" b="15752"/>
          <a:stretch>
            <a:fillRect/>
          </a:stretch>
        </p:blipFill>
        <p:spPr bwMode="auto">
          <a:xfrm>
            <a:off x="4831409" y="3782038"/>
            <a:ext cx="3630865" cy="307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1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970200" y="714567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algn="ctr"/>
            <a:r>
              <a:rPr lang="fr" altLang="fr" sz="4400" b="1" dirty="0">
                <a:solidFill>
                  <a:schemeClr val="tx1"/>
                </a:solidFill>
              </a:rPr>
              <a:t>BILAN D’EXTENSION INITIAL</a:t>
            </a:r>
            <a:endParaRPr sz="4400" b="1" dirty="0">
              <a:solidFill>
                <a:schemeClr val="tx1"/>
              </a:solidFill>
            </a:endParaRPr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729532" y="2019479"/>
            <a:ext cx="10251600" cy="3014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marL="0" indent="0">
              <a:buNone/>
            </a:pPr>
            <a:r>
              <a:rPr lang="fr" altLang="fr" dirty="0"/>
              <a:t>Taille tumorale 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fr" altLang="fr" dirty="0"/>
              <a:t>L’extension </a:t>
            </a:r>
            <a:r>
              <a:rPr lang="fr" altLang="fr" dirty="0" err="1"/>
              <a:t>loco-régionale</a:t>
            </a:r>
            <a:r>
              <a:rPr lang="fr" altLang="fr" dirty="0"/>
              <a:t>:</a:t>
            </a:r>
            <a:endParaRPr dirty="0"/>
          </a:p>
          <a:p>
            <a:pPr>
              <a:spcBef>
                <a:spcPts val="2133"/>
              </a:spcBef>
              <a:buChar char="-"/>
            </a:pPr>
            <a:r>
              <a:rPr lang="fr" altLang="fr" dirty="0"/>
              <a:t>vagin-paramètres-paroi pelvienne</a:t>
            </a:r>
            <a:endParaRPr dirty="0"/>
          </a:p>
          <a:p>
            <a:pPr>
              <a:buChar char="-"/>
            </a:pPr>
            <a:r>
              <a:rPr lang="fr" altLang="fr" dirty="0"/>
              <a:t>vessie-rectum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fr" altLang="fr" dirty="0"/>
              <a:t>L’extension ganglionnaire et à distance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59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1633E-8A43-504E-A343-4BB6FC2E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DE833-49A8-E24C-9514-71C23BE2A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oogle Shape;158;p24">
            <a:extLst>
              <a:ext uri="{FF2B5EF4-FFF2-40B4-BE49-F238E27FC236}">
                <a16:creationId xmlns:a16="http://schemas.microsoft.com/office/drawing/2014/main" id="{02A5698C-CF41-F141-ABEA-C1B489DFF8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33" y="774504"/>
            <a:ext cx="10967357" cy="53089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2395BAD-24D1-5344-85CC-044B1855BC67}"/>
              </a:ext>
            </a:extLst>
          </p:cNvPr>
          <p:cNvSpPr txBox="1"/>
          <p:nvPr/>
        </p:nvSpPr>
        <p:spPr>
          <a:xfrm>
            <a:off x="707633" y="6086666"/>
            <a:ext cx="10776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>
              <a:defRPr/>
            </a:pPr>
            <a:r>
              <a:rPr lang="fr-SN" dirty="0" err="1"/>
              <a:t>Firdaouss</a:t>
            </a:r>
            <a:r>
              <a:rPr lang="fr-SN" dirty="0"/>
              <a:t> </a:t>
            </a:r>
            <a:r>
              <a:rPr lang="fr-SN" dirty="0" err="1"/>
              <a:t>Marzou</a:t>
            </a:r>
            <a:r>
              <a:rPr lang="fr-SN" dirty="0"/>
              <a:t>. Cancer du col utérin : nouvelle classification de la Fédération internationale de gynécologie et </a:t>
            </a:r>
          </a:p>
          <a:p>
            <a:pPr lvl="0" fontAlgn="ctr">
              <a:defRPr/>
            </a:pPr>
            <a:r>
              <a:rPr lang="fr-SN" dirty="0"/>
              <a:t>d’obstétrique </a:t>
            </a:r>
            <a:r>
              <a:rPr lang="fr-SN" dirty="0" err="1"/>
              <a:t>Uterine</a:t>
            </a:r>
            <a:r>
              <a:rPr lang="fr-SN" dirty="0"/>
              <a:t>. </a:t>
            </a:r>
            <a:r>
              <a:rPr lang="fr-SN" dirty="0">
                <a:hlinkClick r:id="rId4" tooltip="Go to Imagerie de la Femme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Imagerie de la Femme</a:t>
            </a:r>
            <a:r>
              <a:rPr lang="fr-SN" dirty="0"/>
              <a:t> </a:t>
            </a:r>
            <a:r>
              <a:rPr lang="fr-SN" dirty="0">
                <a:hlinkClick r:id="rId5" tooltip="Go to table of contents for this volume/iss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31, Issue 1</a:t>
            </a:r>
            <a:r>
              <a:rPr lang="fr-SN" dirty="0"/>
              <a:t>, March 2021, 30-39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56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16F4B-0F55-7544-AB7B-C35D6179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761486"/>
            <a:ext cx="10251600" cy="713600"/>
          </a:xfrm>
        </p:spPr>
        <p:txBody>
          <a:bodyPr/>
          <a:lstStyle/>
          <a:p>
            <a:pPr algn="ctr"/>
            <a:r>
              <a:rPr lang="fr" altLang="fr" b="1" dirty="0">
                <a:solidFill>
                  <a:schemeClr val="tx1"/>
                </a:solidFill>
              </a:rPr>
              <a:t>BILAN D’EXTENSION INITIAL</a:t>
            </a:r>
            <a:endParaRPr lang="fr-FR" dirty="0"/>
          </a:p>
        </p:txBody>
      </p:sp>
      <p:pic>
        <p:nvPicPr>
          <p:cNvPr id="4111" name="Picture 15" descr="page45image7202560">
            <a:extLst>
              <a:ext uri="{FF2B5EF4-FFF2-40B4-BE49-F238E27FC236}">
                <a16:creationId xmlns:a16="http://schemas.microsoft.com/office/drawing/2014/main" id="{5D922E4A-7CDA-1A48-ABCF-890AA446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65" y="2755558"/>
            <a:ext cx="3986769" cy="29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age45image7202144">
            <a:extLst>
              <a:ext uri="{FF2B5EF4-FFF2-40B4-BE49-F238E27FC236}">
                <a16:creationId xmlns:a16="http://schemas.microsoft.com/office/drawing/2014/main" id="{F2D3B69A-2065-7348-85A1-733DFB61C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41" y="2755558"/>
            <a:ext cx="3759495" cy="29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46098B-D996-A547-8738-BCBDDF797336}"/>
              </a:ext>
            </a:extLst>
          </p:cNvPr>
          <p:cNvSpPr txBox="1"/>
          <p:nvPr/>
        </p:nvSpPr>
        <p:spPr>
          <a:xfrm>
            <a:off x="5596504" y="619646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2400" b="1" dirty="0"/>
              <a:t>FIGO IB2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870099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A0778-21CE-3541-993B-4CC42EEA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745828"/>
            <a:ext cx="10251600" cy="713600"/>
          </a:xfrm>
        </p:spPr>
        <p:txBody>
          <a:bodyPr/>
          <a:lstStyle/>
          <a:p>
            <a:pPr algn="ctr"/>
            <a:r>
              <a:rPr lang="fr" altLang="fr" b="1" dirty="0">
                <a:solidFill>
                  <a:schemeClr val="tx1"/>
                </a:solidFill>
              </a:rPr>
              <a:t>BILAN D’EXTENSION INITIAL</a:t>
            </a:r>
            <a:endParaRPr lang="fr-FR" dirty="0"/>
          </a:p>
        </p:txBody>
      </p:sp>
      <p:pic>
        <p:nvPicPr>
          <p:cNvPr id="5121" name="Picture 1" descr="page46image7176816">
            <a:extLst>
              <a:ext uri="{FF2B5EF4-FFF2-40B4-BE49-F238E27FC236}">
                <a16:creationId xmlns:a16="http://schemas.microsoft.com/office/drawing/2014/main" id="{885F4EF2-0BC3-9245-BA96-04791A65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64" y="1978443"/>
            <a:ext cx="2556508" cy="361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28790DC-1549-FD41-8F8B-206225BB0F43}"/>
              </a:ext>
            </a:extLst>
          </p:cNvPr>
          <p:cNvSpPr txBox="1"/>
          <p:nvPr/>
        </p:nvSpPr>
        <p:spPr>
          <a:xfrm>
            <a:off x="5595702" y="6112172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2800" b="1" dirty="0"/>
              <a:t>FIGO IIA </a:t>
            </a:r>
          </a:p>
        </p:txBody>
      </p:sp>
      <p:pic>
        <p:nvPicPr>
          <p:cNvPr id="7" name="Image 3" descr="2A AXIAL T2.JPG">
            <a:extLst>
              <a:ext uri="{FF2B5EF4-FFF2-40B4-BE49-F238E27FC236}">
                <a16:creationId xmlns:a16="http://schemas.microsoft.com/office/drawing/2014/main" id="{48269490-A450-354B-AB82-7113D85E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0614" r="9032" b="11172"/>
          <a:stretch>
            <a:fillRect/>
          </a:stretch>
        </p:blipFill>
        <p:spPr bwMode="auto">
          <a:xfrm>
            <a:off x="1682128" y="1978443"/>
            <a:ext cx="4855766" cy="361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7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C87A6-ACA8-9846-8FE7-A79D5116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" altLang="fr" b="1" dirty="0"/>
              <a:t>BILAN D’EXTENSION INITIAL</a:t>
            </a:r>
            <a:endParaRPr lang="fr-FR" dirty="0"/>
          </a:p>
        </p:txBody>
      </p:sp>
      <p:pic>
        <p:nvPicPr>
          <p:cNvPr id="25605" name="Image 5" descr="col 2b axial.JPG">
            <a:extLst>
              <a:ext uri="{FF2B5EF4-FFF2-40B4-BE49-F238E27FC236}">
                <a16:creationId xmlns:a16="http://schemas.microsoft.com/office/drawing/2014/main" id="{11EAFF15-2BE1-684E-94CE-50A27DC1E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26" y="1862591"/>
            <a:ext cx="5234567" cy="36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3151C8A-A0A1-BF41-BA2A-F93450C1E907}"/>
              </a:ext>
            </a:extLst>
          </p:cNvPr>
          <p:cNvSpPr txBox="1"/>
          <p:nvPr/>
        </p:nvSpPr>
        <p:spPr>
          <a:xfrm>
            <a:off x="5617726" y="5996668"/>
            <a:ext cx="13837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800" b="1" dirty="0">
                <a:ea typeface="ＭＳ Ｐゴシック" panose="020B0600070205080204" pitchFamily="34" charset="-128"/>
              </a:rPr>
              <a:t>FIGO </a:t>
            </a:r>
            <a:r>
              <a:rPr lang="fr-FR" altLang="fr-FR" sz="2800" b="1" dirty="0" err="1">
                <a:ea typeface="ＭＳ Ｐゴシック" panose="020B0600070205080204" pitchFamily="34" charset="-128"/>
              </a:rPr>
              <a:t>IIb</a:t>
            </a:r>
            <a:endParaRPr lang="fr-FR" altLang="fr-FR" sz="2800" b="1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E256B5-4B9B-6342-8144-F230EDEB8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28" y="1862591"/>
            <a:ext cx="4425043" cy="36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9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08186-E833-2408-FCC6-D3EE00A5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" altLang="fr" b="1" dirty="0"/>
              <a:t>INTRODUCTION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57E166-DE76-AE7E-E014-E23B7DDB5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0531" cy="4351338"/>
          </a:xfrm>
        </p:spPr>
        <p:txBody>
          <a:bodyPr>
            <a:normAutofit lnSpcReduction="10000"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fr-SN" altLang="fr" sz="2800" dirty="0"/>
              <a:t>1ère cause de cancer gynécologique chez la femme au Sénégal (1)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endParaRPr lang="fr-SN" sz="14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fr-SN" altLang="fr" sz="2800" dirty="0"/>
              <a:t>Âge moyen 45 ans 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endParaRPr lang="fr-SN" altLang="fr" sz="14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fr-SN" altLang="fr" sz="2800" dirty="0"/>
              <a:t>Diagnostic: couple clinique – histologie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endParaRPr lang="fr-SN" sz="14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fr-SN" altLang="fr" sz="2800" dirty="0"/>
              <a:t>Carcinome épidermoïde (85-90%), Adénocarcinome (5%)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endParaRPr lang="fr-SN" altLang="fr" sz="1400" dirty="0"/>
          </a:p>
          <a:p>
            <a:pPr marL="457200" indent="-336550">
              <a:lnSpc>
                <a:spcPct val="15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-"/>
            </a:pPr>
            <a:r>
              <a:rPr lang="fr-FR" altLang="fr-FR" dirty="0">
                <a:ea typeface="ＭＳ Ｐゴシック" panose="020B0600070205080204" pitchFamily="34" charset="-128"/>
              </a:rPr>
              <a:t>Pronostic : volume tumoral, extension FIGO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endParaRPr lang="fr-SN" altLang="fr" sz="28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endParaRPr lang="fr-SN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E49168-6928-2FA3-6CE3-D94F0D21E755}"/>
              </a:ext>
            </a:extLst>
          </p:cNvPr>
          <p:cNvSpPr txBox="1"/>
          <p:nvPr/>
        </p:nvSpPr>
        <p:spPr>
          <a:xfrm>
            <a:off x="157655" y="6311900"/>
            <a:ext cx="9256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altLang="fr" sz="1000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2"/>
              </a:rPr>
              <a:t>1. Ahmadou Dem</a:t>
            </a:r>
            <a:r>
              <a:rPr lang="fr-SN" altLang="fr" sz="1000" dirty="0">
                <a:solidFill>
                  <a:srgbClr val="555555"/>
                </a:solidFill>
                <a:highlight>
                  <a:srgbClr val="FFFFFF"/>
                </a:highlight>
              </a:rPr>
              <a:t>, </a:t>
            </a:r>
            <a:r>
              <a:rPr lang="fr-SN" altLang="fr" sz="1000" dirty="0">
                <a:solidFill>
                  <a:srgbClr val="0645AD"/>
                </a:solidFill>
                <a:highlight>
                  <a:srgbClr val="FFFFFF"/>
                </a:highlight>
                <a:hlinkClick r:id="rId3"/>
              </a:rPr>
              <a:t>B Traoré</a:t>
            </a:r>
            <a:r>
              <a:rPr lang="fr-SN" altLang="fr" sz="1000" dirty="0">
                <a:solidFill>
                  <a:srgbClr val="555555"/>
                </a:solidFill>
                <a:highlight>
                  <a:srgbClr val="FFFFFF"/>
                </a:highlight>
              </a:rPr>
              <a:t>, </a:t>
            </a:r>
            <a:r>
              <a:rPr lang="fr-SN" altLang="fr" sz="1000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MM Dieng</a:t>
            </a:r>
            <a:r>
              <a:rPr lang="fr-SN" altLang="fr" sz="1000" dirty="0">
                <a:solidFill>
                  <a:srgbClr val="555555"/>
                </a:solidFill>
                <a:highlight>
                  <a:srgbClr val="FFFFFF"/>
                </a:highlight>
              </a:rPr>
              <a:t>, </a:t>
            </a:r>
            <a:r>
              <a:rPr lang="fr-SN" altLang="fr" sz="1000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PS Diop</a:t>
            </a:r>
            <a:r>
              <a:rPr lang="fr-SN" altLang="fr" sz="1000" dirty="0">
                <a:solidFill>
                  <a:srgbClr val="555555"/>
                </a:solidFill>
                <a:highlight>
                  <a:srgbClr val="FFFFFF"/>
                </a:highlight>
              </a:rPr>
              <a:t>, </a:t>
            </a:r>
            <a:r>
              <a:rPr lang="fr-SN" altLang="fr" sz="1000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T Ouajdi</a:t>
            </a:r>
            <a:r>
              <a:rPr lang="fr-SN" altLang="fr" sz="1000" dirty="0">
                <a:solidFill>
                  <a:srgbClr val="555555"/>
                </a:solidFill>
                <a:highlight>
                  <a:srgbClr val="FFFFFF"/>
                </a:highlight>
              </a:rPr>
              <a:t>, </a:t>
            </a:r>
            <a:r>
              <a:rPr lang="fr-SN" altLang="fr" sz="1000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MT Lalami</a:t>
            </a:r>
            <a:r>
              <a:rPr lang="fr-SN" altLang="fr" sz="1000" dirty="0">
                <a:solidFill>
                  <a:srgbClr val="555555"/>
                </a:solidFill>
                <a:highlight>
                  <a:srgbClr val="FFFFFF"/>
                </a:highlight>
              </a:rPr>
              <a:t>, </a:t>
            </a:r>
            <a:r>
              <a:rPr lang="fr-SN" altLang="fr" sz="1000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M Diop</a:t>
            </a:r>
            <a:r>
              <a:rPr lang="fr-SN" altLang="fr" sz="1000" dirty="0">
                <a:solidFill>
                  <a:srgbClr val="555555"/>
                </a:solidFill>
                <a:highlight>
                  <a:srgbClr val="FFFFFF"/>
                </a:highlight>
              </a:rPr>
              <a:t>, </a:t>
            </a:r>
            <a:r>
              <a:rPr lang="fr-SN" altLang="fr" sz="1000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JM Dangou</a:t>
            </a:r>
            <a:r>
              <a:rPr lang="fr-SN" altLang="fr" sz="1000" dirty="0">
                <a:solidFill>
                  <a:srgbClr val="555555"/>
                </a:solidFill>
                <a:highlight>
                  <a:srgbClr val="FFFFFF"/>
                </a:highlight>
              </a:rPr>
              <a:t>, </a:t>
            </a:r>
            <a:r>
              <a:rPr lang="fr-SN" altLang="fr" sz="1000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P Touré</a:t>
            </a:r>
            <a:r>
              <a:rPr lang="fr-SN" altLang="fr" sz="1000" dirty="0"/>
              <a:t>. </a:t>
            </a:r>
            <a:r>
              <a:rPr lang="fr-SN" altLang="fr" sz="1000" b="1" dirty="0">
                <a:solidFill>
                  <a:srgbClr val="555555"/>
                </a:solidFill>
                <a:highlight>
                  <a:srgbClr val="FFFFFF"/>
                </a:highlight>
              </a:rPr>
              <a:t>Les cancers gynécologiques et mammaires à l’Institut du cancer de Dakar. </a:t>
            </a:r>
            <a:endParaRPr lang="fr-SN" sz="1000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15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Image 6" descr="4b haste coro t2 uretere.JPG">
            <a:extLst>
              <a:ext uri="{FF2B5EF4-FFF2-40B4-BE49-F238E27FC236}">
                <a16:creationId xmlns:a16="http://schemas.microsoft.com/office/drawing/2014/main" id="{70BD58AE-1E2A-7045-833B-A30FABC10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10471"/>
          <a:stretch>
            <a:fillRect/>
          </a:stretch>
        </p:blipFill>
        <p:spPr bwMode="auto">
          <a:xfrm>
            <a:off x="6422388" y="1348570"/>
            <a:ext cx="3752235" cy="464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Image 16" descr="4A UERETERE.bmp">
            <a:extLst>
              <a:ext uri="{FF2B5EF4-FFF2-40B4-BE49-F238E27FC236}">
                <a16:creationId xmlns:a16="http://schemas.microsoft.com/office/drawing/2014/main" id="{CE7F2C8E-9062-0A42-B87D-BBDB3A592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r="7144"/>
          <a:stretch>
            <a:fillRect/>
          </a:stretch>
        </p:blipFill>
        <p:spPr bwMode="auto">
          <a:xfrm>
            <a:off x="2017378" y="1348570"/>
            <a:ext cx="3527006" cy="46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CD1607-2235-3343-A15C-85E0927516C0}"/>
              </a:ext>
            </a:extLst>
          </p:cNvPr>
          <p:cNvSpPr txBox="1"/>
          <p:nvPr/>
        </p:nvSpPr>
        <p:spPr>
          <a:xfrm>
            <a:off x="3331681" y="6288769"/>
            <a:ext cx="520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FIGO IIIB + URETERO-HYDRONEPHROSE</a:t>
            </a:r>
            <a:endParaRPr lang="fr-FR" sz="24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34C0C3A-F01D-F446-8B1F-4A7BA0C36D67}"/>
              </a:ext>
            </a:extLst>
          </p:cNvPr>
          <p:cNvSpPr txBox="1">
            <a:spLocks/>
          </p:cNvSpPr>
          <p:nvPr/>
        </p:nvSpPr>
        <p:spPr>
          <a:xfrm>
            <a:off x="649514" y="270852"/>
            <a:ext cx="10566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" altLang="fr" b="1" dirty="0"/>
              <a:t>BILAN D’EXTENSION INITIAL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36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page50image6697568">
            <a:extLst>
              <a:ext uri="{FF2B5EF4-FFF2-40B4-BE49-F238E27FC236}">
                <a16:creationId xmlns:a16="http://schemas.microsoft.com/office/drawing/2014/main" id="{C97C81DC-2937-B041-9535-57B0CFFC0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0" t="61508" r="1" b="7752"/>
          <a:stretch/>
        </p:blipFill>
        <p:spPr bwMode="auto">
          <a:xfrm>
            <a:off x="4389510" y="2514600"/>
            <a:ext cx="4566841" cy="30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5E679CC-484B-4844-B221-D75705275EE3}"/>
              </a:ext>
            </a:extLst>
          </p:cNvPr>
          <p:cNvSpPr txBox="1"/>
          <p:nvPr/>
        </p:nvSpPr>
        <p:spPr>
          <a:xfrm>
            <a:off x="10205357" y="5568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10EB20-233D-6A45-93C4-4D7E90EDA174}"/>
              </a:ext>
            </a:extLst>
          </p:cNvPr>
          <p:cNvSpPr txBox="1"/>
          <p:nvPr/>
        </p:nvSpPr>
        <p:spPr>
          <a:xfrm>
            <a:off x="5563642" y="6155871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FIGO IIIC </a:t>
            </a:r>
          </a:p>
        </p:txBody>
      </p:sp>
      <p:pic>
        <p:nvPicPr>
          <p:cNvPr id="9" name="Image 3" descr="GANGLIONS.JPG">
            <a:extLst>
              <a:ext uri="{FF2B5EF4-FFF2-40B4-BE49-F238E27FC236}">
                <a16:creationId xmlns:a16="http://schemas.microsoft.com/office/drawing/2014/main" id="{29721EAF-3847-FD44-B78C-AC350FEFB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13139" r="15506" b="2919"/>
          <a:stretch>
            <a:fillRect/>
          </a:stretch>
        </p:blipFill>
        <p:spPr bwMode="auto">
          <a:xfrm>
            <a:off x="8785879" y="2155372"/>
            <a:ext cx="3443895" cy="341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 descr="4b ax t1 gado gg.JPG">
            <a:extLst>
              <a:ext uri="{FF2B5EF4-FFF2-40B4-BE49-F238E27FC236}">
                <a16:creationId xmlns:a16="http://schemas.microsoft.com/office/drawing/2014/main" id="{53E5933F-28EF-9247-8405-CB26F6905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7" y="2514601"/>
            <a:ext cx="4083803" cy="30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64B432E-1A99-0545-B62A-3226BBF3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99" y="664968"/>
            <a:ext cx="10251600" cy="713600"/>
          </a:xfrm>
        </p:spPr>
        <p:txBody>
          <a:bodyPr/>
          <a:lstStyle/>
          <a:p>
            <a:pPr algn="ctr"/>
            <a:r>
              <a:rPr lang="fr" altLang="fr" sz="4400" b="1" dirty="0">
                <a:solidFill>
                  <a:schemeClr val="tx1"/>
                </a:solidFill>
              </a:rPr>
              <a:t>BILAN D’EXTENSION INITIAL</a:t>
            </a:r>
            <a:br>
              <a:rPr lang="fr-FR" sz="4400" b="1" dirty="0">
                <a:solidFill>
                  <a:schemeClr val="tx1"/>
                </a:solidFill>
              </a:rPr>
            </a:br>
            <a:endParaRPr lang="fr-F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72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5BF70-5AE5-1B4D-A48C-C4F60398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99" y="664968"/>
            <a:ext cx="10251600" cy="713600"/>
          </a:xfrm>
        </p:spPr>
        <p:txBody>
          <a:bodyPr/>
          <a:lstStyle/>
          <a:p>
            <a:pPr algn="ctr"/>
            <a:r>
              <a:rPr lang="fr" altLang="fr" sz="4400" b="1" dirty="0">
                <a:solidFill>
                  <a:schemeClr val="tx1"/>
                </a:solidFill>
              </a:rPr>
              <a:t>BILAN D’EXTENSION INITIAL</a:t>
            </a:r>
            <a:br>
              <a:rPr lang="fr-FR" sz="4400" b="1" dirty="0">
                <a:solidFill>
                  <a:schemeClr val="tx1"/>
                </a:solidFill>
              </a:rPr>
            </a:br>
            <a:endParaRPr lang="fr-FR" sz="4400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4b ax t2 uretere gg.JPG">
            <a:extLst>
              <a:ext uri="{FF2B5EF4-FFF2-40B4-BE49-F238E27FC236}">
                <a16:creationId xmlns:a16="http://schemas.microsoft.com/office/drawing/2014/main" id="{EE54199A-7292-434C-A572-C660B0401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17548" r="11810" b="17548"/>
          <a:stretch>
            <a:fillRect/>
          </a:stretch>
        </p:blipFill>
        <p:spPr bwMode="auto">
          <a:xfrm>
            <a:off x="0" y="2322592"/>
            <a:ext cx="3642811" cy="2585358"/>
          </a:xfrm>
          <a:prstGeom prst="rect">
            <a:avLst/>
          </a:prstGeom>
        </p:spPr>
      </p:pic>
      <p:pic>
        <p:nvPicPr>
          <p:cNvPr id="5" name="Image 4" descr="4b dif uretere.JPG">
            <a:extLst>
              <a:ext uri="{FF2B5EF4-FFF2-40B4-BE49-F238E27FC236}">
                <a16:creationId xmlns:a16="http://schemas.microsoft.com/office/drawing/2014/main" id="{819FD9FA-FA31-F040-A802-1F92B87AC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16017" r="11690" b="11255"/>
          <a:stretch>
            <a:fillRect/>
          </a:stretch>
        </p:blipFill>
        <p:spPr bwMode="auto">
          <a:xfrm>
            <a:off x="3247436" y="2330190"/>
            <a:ext cx="3324030" cy="25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4b ax t1 gado uretere.JPG">
            <a:extLst>
              <a:ext uri="{FF2B5EF4-FFF2-40B4-BE49-F238E27FC236}">
                <a16:creationId xmlns:a16="http://schemas.microsoft.com/office/drawing/2014/main" id="{6A991111-2FE6-8648-8655-288FB55A7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19098" r="12099" b="20187"/>
          <a:stretch>
            <a:fillRect/>
          </a:stretch>
        </p:blipFill>
        <p:spPr bwMode="auto">
          <a:xfrm>
            <a:off x="6072612" y="2337788"/>
            <a:ext cx="3499393" cy="25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323383-3781-7945-880B-57508FB38442}"/>
              </a:ext>
            </a:extLst>
          </p:cNvPr>
          <p:cNvSpPr txBox="1"/>
          <p:nvPr/>
        </p:nvSpPr>
        <p:spPr>
          <a:xfrm>
            <a:off x="5343165" y="6123214"/>
            <a:ext cx="150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FIGO IVA</a:t>
            </a:r>
          </a:p>
        </p:txBody>
      </p:sp>
      <p:pic>
        <p:nvPicPr>
          <p:cNvPr id="9" name="Image 5" descr="4b t1 gado sag.JPG">
            <a:extLst>
              <a:ext uri="{FF2B5EF4-FFF2-40B4-BE49-F238E27FC236}">
                <a16:creationId xmlns:a16="http://schemas.microsoft.com/office/drawing/2014/main" id="{C24DB56B-2F64-2848-9429-1B202A343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14963" r="16643" b="6102"/>
          <a:stretch>
            <a:fillRect/>
          </a:stretch>
        </p:blipFill>
        <p:spPr bwMode="auto">
          <a:xfrm>
            <a:off x="9278937" y="2330190"/>
            <a:ext cx="2913063" cy="260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1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1"/>
          <p:cNvSpPr txBox="1">
            <a:spLocks noGrp="1"/>
          </p:cNvSpPr>
          <p:nvPr>
            <p:ph type="title"/>
          </p:nvPr>
        </p:nvSpPr>
        <p:spPr>
          <a:xfrm>
            <a:off x="970200" y="697496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algn="ctr"/>
            <a:r>
              <a:rPr lang="fr" altLang="fr" b="1" dirty="0">
                <a:solidFill>
                  <a:schemeClr val="tx1"/>
                </a:solidFill>
              </a:rPr>
              <a:t>SURVEILLANCE EN COURS DE TRAITEMENT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406" name="Google Shape;406;p61"/>
          <p:cNvSpPr txBox="1">
            <a:spLocks noGrp="1"/>
          </p:cNvSpPr>
          <p:nvPr>
            <p:ph type="body" idx="1"/>
          </p:nvPr>
        </p:nvSpPr>
        <p:spPr>
          <a:xfrm>
            <a:off x="970200" y="2133384"/>
            <a:ext cx="11021172" cy="4210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indent="-423323">
              <a:lnSpc>
                <a:spcPct val="200000"/>
              </a:lnSpc>
              <a:buSzPts val="1400"/>
              <a:buChar char="-"/>
            </a:pPr>
            <a:r>
              <a:rPr lang="fr" altLang="fr" dirty="0"/>
              <a:t>Evaluer le reliquat tumoral après radio-chimiothérapie, curiethérapie</a:t>
            </a:r>
            <a:endParaRPr dirty="0"/>
          </a:p>
          <a:p>
            <a:pPr indent="-423323">
              <a:lnSpc>
                <a:spcPct val="200000"/>
              </a:lnSpc>
              <a:buSzPts val="1400"/>
              <a:buChar char="-"/>
            </a:pPr>
            <a:r>
              <a:rPr lang="fr" altLang="fr" dirty="0"/>
              <a:t>Adapter la prise en charge chirurgicale</a:t>
            </a:r>
            <a:endParaRPr sz="4000" dirty="0"/>
          </a:p>
          <a:p>
            <a:pPr marL="0" indent="0">
              <a:spcBef>
                <a:spcPts val="2133"/>
              </a:spcBef>
              <a:buNone/>
            </a:pPr>
            <a:r>
              <a:rPr lang="fr" altLang="fr" sz="3200" b="1" u="sng" dirty="0"/>
              <a:t>DÉLAI</a:t>
            </a:r>
            <a:endParaRPr sz="3200" b="1" u="sng" dirty="0"/>
          </a:p>
          <a:p>
            <a:pPr indent="-431789">
              <a:spcBef>
                <a:spcPts val="2133"/>
              </a:spcBef>
              <a:buSzPts val="1500"/>
              <a:buChar char="-"/>
            </a:pPr>
            <a:r>
              <a:rPr lang="fr" altLang="fr" sz="3200" dirty="0"/>
              <a:t>06 semaines après RCT ou curiethérapie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839271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9"/>
          <p:cNvSpPr txBox="1">
            <a:spLocks noGrp="1"/>
          </p:cNvSpPr>
          <p:nvPr>
            <p:ph type="title"/>
          </p:nvPr>
        </p:nvSpPr>
        <p:spPr>
          <a:xfrm>
            <a:off x="972600" y="624344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algn="ctr"/>
            <a:r>
              <a:rPr lang="fr" altLang="fr" b="1" dirty="0">
                <a:solidFill>
                  <a:schemeClr val="tx1"/>
                </a:solidFill>
              </a:rPr>
              <a:t>SUIVI POST THERAPEUTIQUE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455" name="Google Shape;455;p69"/>
          <p:cNvSpPr txBox="1">
            <a:spLocks noGrp="1"/>
          </p:cNvSpPr>
          <p:nvPr>
            <p:ph type="body" idx="1"/>
          </p:nvPr>
        </p:nvSpPr>
        <p:spPr>
          <a:xfrm>
            <a:off x="734856" y="1985449"/>
            <a:ext cx="10251600" cy="382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indent="-423323">
              <a:lnSpc>
                <a:spcPct val="200000"/>
              </a:lnSpc>
              <a:buSzPts val="1400"/>
              <a:buChar char="-"/>
            </a:pPr>
            <a:r>
              <a:rPr lang="fr" altLang="fr" dirty="0"/>
              <a:t>Recherche de complications post thérapeutiques</a:t>
            </a:r>
            <a:endParaRPr dirty="0"/>
          </a:p>
          <a:p>
            <a:pPr indent="-423323">
              <a:lnSpc>
                <a:spcPct val="200000"/>
              </a:lnSpc>
              <a:buSzPts val="1400"/>
              <a:buChar char="-"/>
            </a:pPr>
            <a:r>
              <a:rPr lang="fr" altLang="fr" dirty="0"/>
              <a:t>Recherche d’une récidive locale ou à distance</a:t>
            </a:r>
            <a:endParaRPr sz="4000" dirty="0"/>
          </a:p>
          <a:p>
            <a:pPr marL="0" indent="0">
              <a:spcBef>
                <a:spcPts val="2133"/>
              </a:spcBef>
              <a:buNone/>
            </a:pPr>
            <a:r>
              <a:rPr lang="fr" altLang="fr" sz="3200" b="1" u="sng" dirty="0"/>
              <a:t>DELAI:</a:t>
            </a:r>
            <a:endParaRPr sz="3200" b="1" u="sng" dirty="0"/>
          </a:p>
          <a:p>
            <a:pPr indent="-423323">
              <a:spcBef>
                <a:spcPts val="2133"/>
              </a:spcBef>
              <a:buSzPts val="1400"/>
              <a:buChar char="-"/>
            </a:pPr>
            <a:r>
              <a:rPr lang="fr" altLang="fr" dirty="0"/>
              <a:t>A partir de 4-6 mois après fin du traitement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510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1452D-FAEE-2347-98BC-711B3230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00" y="780300"/>
            <a:ext cx="10251600" cy="713600"/>
          </a:xfrm>
        </p:spPr>
        <p:txBody>
          <a:bodyPr/>
          <a:lstStyle/>
          <a:p>
            <a:pPr algn="ctr"/>
            <a:r>
              <a:rPr lang="fr-SN" sz="3600" b="1" dirty="0">
                <a:solidFill>
                  <a:schemeClr val="tx1"/>
                </a:solidFill>
              </a:rPr>
              <a:t>EMBOLISATION D’HÉMOSTASIE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2289" name="Picture 1" descr="page10image2250906400">
            <a:extLst>
              <a:ext uri="{FF2B5EF4-FFF2-40B4-BE49-F238E27FC236}">
                <a16:creationId xmlns:a16="http://schemas.microsoft.com/office/drawing/2014/main" id="{86130C76-229C-B049-9D8D-0C34D60FF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0" r="33029" b="4076"/>
          <a:stretch/>
        </p:blipFill>
        <p:spPr bwMode="auto">
          <a:xfrm>
            <a:off x="4907644" y="1657167"/>
            <a:ext cx="2483756" cy="44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page10image2250906400">
            <a:extLst>
              <a:ext uri="{FF2B5EF4-FFF2-40B4-BE49-F238E27FC236}">
                <a16:creationId xmlns:a16="http://schemas.microsoft.com/office/drawing/2014/main" id="{113FDA38-4C4E-E041-BA6A-D90BB5AFC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9" t="-1" b="46195"/>
          <a:stretch/>
        </p:blipFill>
        <p:spPr bwMode="auto">
          <a:xfrm>
            <a:off x="8255000" y="1657167"/>
            <a:ext cx="2483756" cy="251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page10image2250906400">
            <a:extLst>
              <a:ext uri="{FF2B5EF4-FFF2-40B4-BE49-F238E27FC236}">
                <a16:creationId xmlns:a16="http://schemas.microsoft.com/office/drawing/2014/main" id="{241F8D00-68CE-1E42-B811-17851EE29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-1" r="67138" b="45923"/>
          <a:stretch/>
        </p:blipFill>
        <p:spPr bwMode="auto">
          <a:xfrm>
            <a:off x="1732643" y="1657167"/>
            <a:ext cx="2311401" cy="25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AB4516-E591-9544-AFED-BA2FAAAC4271}"/>
              </a:ext>
            </a:extLst>
          </p:cNvPr>
          <p:cNvSpPr txBox="1"/>
          <p:nvPr/>
        </p:nvSpPr>
        <p:spPr>
          <a:xfrm>
            <a:off x="676892" y="4347856"/>
            <a:ext cx="397924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SN" dirty="0" err="1"/>
              <a:t>Métrorragies</a:t>
            </a:r>
            <a:r>
              <a:rPr lang="fr-SN" dirty="0"/>
              <a:t> incoercibles sur carcinome du col de l’</a:t>
            </a:r>
            <a:r>
              <a:rPr lang="fr-SN" dirty="0" err="1"/>
              <a:t>utérus</a:t>
            </a:r>
            <a:r>
              <a:rPr lang="fr-SN" dirty="0"/>
              <a:t> : </a:t>
            </a:r>
            <a:r>
              <a:rPr lang="fr-SN" dirty="0" err="1"/>
              <a:t>dévascularisation</a:t>
            </a:r>
            <a:r>
              <a:rPr lang="fr-SN" dirty="0"/>
              <a:t> tumorale </a:t>
            </a:r>
            <a:r>
              <a:rPr lang="fr-SN" dirty="0" err="1"/>
              <a:t>après</a:t>
            </a:r>
            <a:r>
              <a:rPr lang="fr-SN" dirty="0"/>
              <a:t> embolisation </a:t>
            </a:r>
          </a:p>
          <a:p>
            <a:r>
              <a:rPr lang="fr-SN" dirty="0"/>
              <a:t>(particules non </a:t>
            </a:r>
            <a:r>
              <a:rPr lang="fr-SN" dirty="0" err="1"/>
              <a:t>résorbables</a:t>
            </a:r>
            <a:r>
              <a:rPr lang="fr-SN" dirty="0"/>
              <a:t> et </a:t>
            </a:r>
            <a:r>
              <a:rPr lang="fr-SN" dirty="0" err="1"/>
              <a:t>coils</a:t>
            </a:r>
            <a:r>
              <a:rPr lang="fr-SN" dirty="0"/>
              <a:t>). 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213A49-B0DC-2B4C-BE35-7D03D322D3E4}"/>
              </a:ext>
            </a:extLst>
          </p:cNvPr>
          <p:cNvSpPr txBox="1"/>
          <p:nvPr/>
        </p:nvSpPr>
        <p:spPr>
          <a:xfrm>
            <a:off x="235883" y="6507678"/>
            <a:ext cx="11827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900" dirty="0"/>
              <a:t>Revel-</a:t>
            </a:r>
            <a:r>
              <a:rPr lang="fr-SN" sz="900" dirty="0" err="1"/>
              <a:t>Mouroz</a:t>
            </a:r>
            <a:r>
              <a:rPr lang="fr-SN" sz="900" dirty="0"/>
              <a:t>, P.; </a:t>
            </a:r>
            <a:r>
              <a:rPr lang="fr-SN" sz="900" dirty="0" err="1"/>
              <a:t>Mokrane</a:t>
            </a:r>
            <a:r>
              <a:rPr lang="fr-SN" sz="900" dirty="0"/>
              <a:t>, F.Z.; </a:t>
            </a:r>
            <a:r>
              <a:rPr lang="fr-SN" sz="900" dirty="0" err="1"/>
              <a:t>Collot</a:t>
            </a:r>
            <a:r>
              <a:rPr lang="fr-SN" sz="900" dirty="0"/>
              <a:t>, S.; </a:t>
            </a:r>
            <a:r>
              <a:rPr lang="fr-SN" sz="900" dirty="0" err="1"/>
              <a:t>Chabbert</a:t>
            </a:r>
            <a:r>
              <a:rPr lang="fr-SN" sz="900" dirty="0"/>
              <a:t>, V.; Rousseau, H.; </a:t>
            </a:r>
            <a:r>
              <a:rPr lang="fr-SN" sz="900" dirty="0" err="1"/>
              <a:t>Meyrignac</a:t>
            </a:r>
            <a:r>
              <a:rPr lang="fr-SN" sz="900" dirty="0"/>
              <a:t>, O.; </a:t>
            </a:r>
            <a:r>
              <a:rPr lang="fr-SN" sz="900" dirty="0" err="1"/>
              <a:t>Otal</a:t>
            </a:r>
            <a:r>
              <a:rPr lang="fr-SN" sz="900" dirty="0"/>
              <a:t>, P. (2015). </a:t>
            </a:r>
            <a:r>
              <a:rPr lang="fr-SN" sz="900" i="1" dirty="0"/>
              <a:t>Embolisation d’hémostasie en oncologie. Journal de Radiologie Diagnostique et Interventionnelle, 96(3-4), 366–379.</a:t>
            </a:r>
            <a:r>
              <a:rPr lang="fr-SN" sz="900" dirty="0"/>
              <a:t>doi:10.1016/j.jradio.2015.06.011 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82893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52A53-0784-278A-A737-113EDCB3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607599"/>
            <a:ext cx="10251600" cy="7136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EXPÉRIENCE AFRICAINE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CE2FE-568A-8C3C-E151-4CC66DDA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17" y="2253769"/>
            <a:ext cx="11752162" cy="3014800"/>
          </a:xfrm>
        </p:spPr>
        <p:txBody>
          <a:bodyPr/>
          <a:lstStyle/>
          <a:p>
            <a:r>
              <a:rPr lang="fr-SN" sz="2400" dirty="0">
                <a:latin typeface="Times New Roman" panose="02020603050405020304" pitchFamily="18" charset="0"/>
              </a:rPr>
              <a:t>P YAPO Abidjan cancers col et </a:t>
            </a:r>
            <a:r>
              <a:rPr lang="fr-SN" sz="2400" dirty="0" err="1">
                <a:latin typeface="Times New Roman" panose="02020603050405020304" pitchFamily="18" charset="0"/>
              </a:rPr>
              <a:t>endomètre</a:t>
            </a:r>
            <a:r>
              <a:rPr lang="fr-SN" sz="2400" dirty="0">
                <a:latin typeface="Times New Roman" panose="02020603050405020304" pitchFamily="18" charset="0"/>
              </a:rPr>
              <a:t> FIGO III et plus 	93 % 		2021</a:t>
            </a:r>
          </a:p>
          <a:p>
            <a:pPr marL="194729" indent="0">
              <a:buNone/>
            </a:pPr>
            <a:endParaRPr lang="fr-SN" sz="2400" dirty="0">
              <a:latin typeface="Times New Roman" panose="02020603050405020304" pitchFamily="18" charset="0"/>
            </a:endParaRPr>
          </a:p>
          <a:p>
            <a:pPr marL="194729" indent="0">
              <a:buNone/>
            </a:pPr>
            <a:endParaRPr lang="fr-SN" sz="2400" dirty="0">
              <a:latin typeface="Times New Roman" panose="02020603050405020304" pitchFamily="18" charset="0"/>
            </a:endParaRPr>
          </a:p>
          <a:p>
            <a:r>
              <a:rPr lang="fr-SN" sz="2400" dirty="0">
                <a:latin typeface="Times New Roman" panose="02020603050405020304" pitchFamily="18" charset="0"/>
              </a:rPr>
              <a:t>O  SOKO HPD cancers col FIGO IIB et plus  			81% 		2015</a:t>
            </a:r>
          </a:p>
          <a:p>
            <a:endParaRPr lang="fr-SN" sz="2400" dirty="0">
              <a:latin typeface="Times New Roman" panose="02020603050405020304" pitchFamily="18" charset="0"/>
            </a:endParaRPr>
          </a:p>
          <a:p>
            <a:endParaRPr lang="fr-SN" sz="2400" dirty="0">
              <a:latin typeface="Times New Roman" panose="02020603050405020304" pitchFamily="18" charset="0"/>
            </a:endParaRPr>
          </a:p>
          <a:p>
            <a:r>
              <a:rPr lang="fr-SN" sz="2400" dirty="0">
                <a:latin typeface="Times New Roman" panose="02020603050405020304" pitchFamily="18" charset="0"/>
              </a:rPr>
              <a:t>A D DIOP CHU FANN cancers col FIGO IIB et plus 		84% 		2013 </a:t>
            </a:r>
          </a:p>
          <a:p>
            <a:endParaRPr lang="fr-SN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467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361FB-283A-A6AB-0EE6-6282D5CB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714567"/>
            <a:ext cx="10251600" cy="713600"/>
          </a:xfrm>
        </p:spPr>
        <p:txBody>
          <a:bodyPr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CONCLUSION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98DB23-8EF9-1BEC-C454-E72E6EE43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200" y="1921600"/>
            <a:ext cx="10251600" cy="3014800"/>
          </a:xfrm>
        </p:spPr>
        <p:txBody>
          <a:bodyPr/>
          <a:lstStyle/>
          <a:p>
            <a:r>
              <a:rPr lang="fr-FR" dirty="0"/>
              <a:t>Affection fréquente </a:t>
            </a:r>
          </a:p>
          <a:p>
            <a:endParaRPr lang="fr-FR" dirty="0"/>
          </a:p>
          <a:p>
            <a:r>
              <a:rPr lang="fr-FR" dirty="0"/>
              <a:t>Femmes jeunes </a:t>
            </a:r>
          </a:p>
          <a:p>
            <a:endParaRPr lang="fr-FR" dirty="0"/>
          </a:p>
          <a:p>
            <a:r>
              <a:rPr lang="fr-FR" dirty="0"/>
              <a:t>Diagnostic tardif </a:t>
            </a:r>
          </a:p>
          <a:p>
            <a:endParaRPr lang="fr-FR" dirty="0"/>
          </a:p>
          <a:p>
            <a:r>
              <a:rPr lang="fr-FR" dirty="0"/>
              <a:t>Accessibilité et disponibilité à l’IRM : gold standard </a:t>
            </a:r>
          </a:p>
          <a:p>
            <a:endParaRPr lang="fr-FR" dirty="0"/>
          </a:p>
          <a:p>
            <a:r>
              <a:rPr lang="fr-FR" dirty="0"/>
              <a:t>Imagerie : prise en charge thérapeutique, suivi</a:t>
            </a:r>
          </a:p>
        </p:txBody>
      </p:sp>
    </p:spTree>
    <p:extLst>
      <p:ext uri="{BB962C8B-B14F-4D97-AF65-F5344CB8AC3E}">
        <p14:creationId xmlns:p14="http://schemas.microsoft.com/office/powerpoint/2010/main" val="378376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0AE43-4927-274A-81B1-D447D6BE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" altLang="fr" b="1" dirty="0"/>
              <a:t>INTRODUCTION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CD62E9-9971-394A-9875-A947D64B81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814" y="1632858"/>
            <a:ext cx="11682186" cy="45053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fr-FR" altLang="fr-FR" dirty="0">
                <a:ea typeface="ＭＳ Ｐゴシック" panose="020B0600070205080204" pitchFamily="34" charset="-128"/>
              </a:rPr>
              <a:t>IRM gold standard </a:t>
            </a:r>
          </a:p>
          <a:p>
            <a:pPr lvl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Résolution spatiale, contraste, Diffusion</a:t>
            </a:r>
          </a:p>
          <a:p>
            <a:pPr lvl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Précise la taille tumorale, l’extension 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paramétriale</a:t>
            </a:r>
            <a:r>
              <a:rPr lang="fr-FR" altLang="fr-FR" sz="2800" dirty="0">
                <a:ea typeface="ＭＳ Ｐゴシック" panose="020B0600070205080204" pitchFamily="34" charset="-128"/>
              </a:rPr>
              <a:t>, ganglionnaire, les métastases hépatiques et l’atteinte urétérale. </a:t>
            </a:r>
          </a:p>
          <a:p>
            <a:pPr lvl="1">
              <a:lnSpc>
                <a:spcPct val="90000"/>
              </a:lnSpc>
            </a:pPr>
            <a:endParaRPr lang="fr-FR" altLang="fr-FR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fr-FR" altLang="fr-FR" dirty="0">
                <a:ea typeface="ＭＳ Ｐゴシック" panose="020B0600070205080204" pitchFamily="34" charset="-128"/>
              </a:rPr>
              <a:t>Performances de l’IRM</a:t>
            </a:r>
          </a:p>
          <a:p>
            <a:pPr lvl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Sensibilité = 39-86% (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Eur</a:t>
            </a:r>
            <a:r>
              <a:rPr lang="fr-FR" altLang="fr-FR" sz="2800" dirty="0">
                <a:ea typeface="ＭＳ Ｐゴシック" panose="020B0600070205080204" pitchFamily="34" charset="-128"/>
              </a:rPr>
              <a:t> 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Radiol</a:t>
            </a:r>
            <a:r>
              <a:rPr lang="fr-FR" altLang="fr-FR" sz="2800" dirty="0">
                <a:ea typeface="ＭＳ Ｐゴシック" panose="020B0600070205080204" pitchFamily="34" charset="-128"/>
              </a:rPr>
              <a:t> 2007, 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Koyama</a:t>
            </a:r>
            <a:r>
              <a:rPr lang="fr-FR" altLang="fr-FR" sz="2800" dirty="0">
                <a:ea typeface="ＭＳ Ｐゴシック" panose="020B0600070205080204" pitchFamily="34" charset="-128"/>
              </a:rPr>
              <a:t> et al)</a:t>
            </a:r>
          </a:p>
          <a:p>
            <a:pPr lvl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Spécificité= 93% (AJR 2007, Sala et al)</a:t>
            </a:r>
          </a:p>
          <a:p>
            <a:pPr lvl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Précision Dg moyenne (sur 15 études) = 88% (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Eur</a:t>
            </a:r>
            <a:r>
              <a:rPr lang="fr-FR" altLang="fr-FR" sz="2800" dirty="0">
                <a:ea typeface="ＭＳ Ｐゴシック" panose="020B0600070205080204" pitchFamily="34" charset="-128"/>
              </a:rPr>
              <a:t> 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Radiol</a:t>
            </a:r>
            <a:r>
              <a:rPr lang="fr-FR" altLang="fr-FR" sz="2800" dirty="0">
                <a:ea typeface="ＭＳ Ｐゴシック" panose="020B0600070205080204" pitchFamily="34" charset="-128"/>
              </a:rPr>
              <a:t> 2000, Boss et al) </a:t>
            </a:r>
          </a:p>
          <a:p>
            <a:pPr>
              <a:lnSpc>
                <a:spcPct val="90000"/>
              </a:lnSpc>
            </a:pPr>
            <a:endParaRPr lang="fr-FR" altLang="fr-FR" sz="1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fr-FR" altLang="fr-FR" sz="1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6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3086A-86FF-2643-8461-4EFEB7C2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BUTS DE L’IMAGERIE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995E03-EAED-8941-B2C7-71BE99CB5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Bilan d’extension locorégionale</a:t>
            </a:r>
          </a:p>
          <a:p>
            <a:r>
              <a:rPr lang="fr-FR" dirty="0"/>
              <a:t>Bilan d’extension à distance </a:t>
            </a:r>
          </a:p>
          <a:p>
            <a:r>
              <a:rPr lang="fr-FR" dirty="0"/>
              <a:t>Orientation thérapeutique : FIGO</a:t>
            </a:r>
          </a:p>
          <a:p>
            <a:r>
              <a:rPr lang="fr-FR" dirty="0"/>
              <a:t>Suivi au cours du traitement </a:t>
            </a:r>
          </a:p>
          <a:p>
            <a:r>
              <a:rPr lang="fr-FR" dirty="0"/>
              <a:t>Suivi post traitement </a:t>
            </a:r>
          </a:p>
          <a:p>
            <a:r>
              <a:rPr lang="fr-FR" dirty="0"/>
              <a:t>Prise en charge complications : Radiologie Interventionnelle (RI)</a:t>
            </a:r>
          </a:p>
        </p:txBody>
      </p:sp>
    </p:spTree>
    <p:extLst>
      <p:ext uri="{BB962C8B-B14F-4D97-AF65-F5344CB8AC3E}">
        <p14:creationId xmlns:p14="http://schemas.microsoft.com/office/powerpoint/2010/main" val="132832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75A84-B646-CD4E-A840-3D92E818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" altLang="fr" b="1" dirty="0"/>
              <a:t>RADIO-ANATOMIE </a:t>
            </a:r>
            <a:endParaRPr lang="fr-FR" b="1" dirty="0"/>
          </a:p>
        </p:txBody>
      </p:sp>
      <p:pic>
        <p:nvPicPr>
          <p:cNvPr id="1025" name="Picture 1" descr="page25image7285104">
            <a:extLst>
              <a:ext uri="{FF2B5EF4-FFF2-40B4-BE49-F238E27FC236}">
                <a16:creationId xmlns:a16="http://schemas.microsoft.com/office/drawing/2014/main" id="{94D65B05-F565-F845-AF58-971AC6D7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21" y="1730212"/>
            <a:ext cx="3314699" cy="2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5image7285936">
            <a:extLst>
              <a:ext uri="{FF2B5EF4-FFF2-40B4-BE49-F238E27FC236}">
                <a16:creationId xmlns:a16="http://schemas.microsoft.com/office/drawing/2014/main" id="{170286B6-2605-EF43-AD77-330BED5E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65" y="1690687"/>
            <a:ext cx="3632376" cy="2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2B4AF-34CD-CF4A-8B49-801A7AB8F67A}"/>
              </a:ext>
            </a:extLst>
          </p:cNvPr>
          <p:cNvSpPr/>
          <p:nvPr/>
        </p:nvSpPr>
        <p:spPr>
          <a:xfrm>
            <a:off x="3814118" y="54727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SN" dirty="0">
                <a:latin typeface="ArialMT"/>
              </a:rPr>
              <a:t>1. Muqueuse cervicale.</a:t>
            </a:r>
            <a:br>
              <a:rPr lang="fr-SN" dirty="0">
                <a:latin typeface="ArialMT"/>
              </a:rPr>
            </a:br>
            <a:r>
              <a:rPr lang="fr-SN" dirty="0">
                <a:latin typeface="ArialMT"/>
              </a:rPr>
              <a:t>2. Cintre fibreux </a:t>
            </a:r>
            <a:r>
              <a:rPr lang="fr-SN" dirty="0" err="1">
                <a:latin typeface="ArialMT"/>
              </a:rPr>
              <a:t>péri-cervical</a:t>
            </a:r>
            <a:r>
              <a:rPr lang="fr-SN" dirty="0">
                <a:latin typeface="ArialMT"/>
              </a:rPr>
              <a:t>. </a:t>
            </a:r>
            <a:endParaRPr lang="fr-SN" dirty="0"/>
          </a:p>
          <a:p>
            <a:r>
              <a:rPr lang="fr-SN" dirty="0">
                <a:latin typeface="ArialMT"/>
              </a:rPr>
              <a:t>3. Stroma cervical. 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53178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91E48-B772-0A4C-9069-F83EB0F1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" altLang="fr" b="1" dirty="0"/>
              <a:t>RADIO-ANATOMIE</a:t>
            </a:r>
            <a:endParaRPr lang="fr-FR" dirty="0"/>
          </a:p>
        </p:txBody>
      </p:sp>
      <p:pic>
        <p:nvPicPr>
          <p:cNvPr id="5" name="Google Shape;138;p21">
            <a:extLst>
              <a:ext uri="{FF2B5EF4-FFF2-40B4-BE49-F238E27FC236}">
                <a16:creationId xmlns:a16="http://schemas.microsoft.com/office/drawing/2014/main" id="{E4CD2420-5D0A-694B-A4B2-5A3BEA5C5A18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 l="1551" r="1133" b="23939"/>
          <a:stretch/>
        </p:blipFill>
        <p:spPr>
          <a:xfrm>
            <a:off x="2432957" y="2511706"/>
            <a:ext cx="8131630" cy="2916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25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ctrTitle"/>
          </p:nvPr>
        </p:nvSpPr>
        <p:spPr>
          <a:xfrm>
            <a:off x="970600" y="2732533"/>
            <a:ext cx="10250800" cy="2219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" altLang="fr" b="1" dirty="0"/>
              <a:t>MOYENS D’EXPLORATION</a:t>
            </a:r>
            <a:endParaRPr b="1" dirty="0"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/>
          </a:p>
          <a:p>
            <a:pPr algn="l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5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1099921" y="612307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algn="ctr"/>
            <a:r>
              <a:rPr lang="fr" altLang="fr" b="1" dirty="0">
                <a:solidFill>
                  <a:schemeClr val="tx1"/>
                </a:solidFill>
              </a:rPr>
              <a:t>ECHOGRAPHIE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428263" y="1578800"/>
            <a:ext cx="11609407" cy="37004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>
              <a:buChar char="-"/>
            </a:pPr>
            <a:r>
              <a:rPr lang="fr-SN" altLang="fr" dirty="0"/>
              <a:t>Deuxième</a:t>
            </a:r>
            <a:r>
              <a:rPr lang="fr" altLang="fr" dirty="0"/>
              <a:t> intention en l’absence d’accès à l’IRM ou de contre indication à l’IRM.</a:t>
            </a:r>
          </a:p>
          <a:p>
            <a:pPr>
              <a:buChar char="-"/>
            </a:pPr>
            <a:endParaRPr dirty="0"/>
          </a:p>
          <a:p>
            <a:pPr>
              <a:buChar char="-"/>
            </a:pPr>
            <a:r>
              <a:rPr lang="fr" altLang="fr" dirty="0" err="1"/>
              <a:t>Pécision</a:t>
            </a:r>
            <a:r>
              <a:rPr lang="fr" altLang="fr" dirty="0"/>
              <a:t> diagnostique élevée pour l’évaluation de l’infiltration </a:t>
            </a:r>
            <a:r>
              <a:rPr lang="fr" altLang="fr" dirty="0" err="1"/>
              <a:t>stromale</a:t>
            </a:r>
            <a:r>
              <a:rPr lang="fr" altLang="fr" dirty="0"/>
              <a:t> dans les stades précoces</a:t>
            </a:r>
          </a:p>
          <a:p>
            <a:pPr>
              <a:buChar char="-"/>
            </a:pPr>
            <a:endParaRPr dirty="0"/>
          </a:p>
          <a:p>
            <a:pPr>
              <a:buChar char="-"/>
            </a:pPr>
            <a:r>
              <a:rPr lang="fr" altLang="fr" dirty="0"/>
              <a:t>Evaluation sous optimale de l’envahissement </a:t>
            </a:r>
            <a:r>
              <a:rPr lang="fr" altLang="fr" dirty="0" err="1"/>
              <a:t>paramétrial</a:t>
            </a:r>
            <a:endParaRPr lang="fr" altLang="fr" dirty="0"/>
          </a:p>
          <a:p>
            <a:pPr>
              <a:buChar char="-"/>
            </a:pPr>
            <a:endParaRPr dirty="0"/>
          </a:p>
          <a:p>
            <a:pPr>
              <a:buChar char="-"/>
            </a:pPr>
            <a:r>
              <a:rPr lang="fr" altLang="fr" dirty="0"/>
              <a:t>Intérêt pour la recherche de complications:</a:t>
            </a:r>
          </a:p>
          <a:p>
            <a:pPr lvl="1">
              <a:buChar char="-"/>
            </a:pPr>
            <a:r>
              <a:rPr lang="fr" altLang="fr" b="1" dirty="0" err="1"/>
              <a:t>Urétéro</a:t>
            </a:r>
            <a:r>
              <a:rPr lang="fr" altLang="fr" b="1" dirty="0"/>
              <a:t>-hydronéphrose </a:t>
            </a:r>
          </a:p>
          <a:p>
            <a:pPr lvl="1">
              <a:buChar char="-"/>
            </a:pPr>
            <a:r>
              <a:rPr lang="fr" altLang="fr" b="1" dirty="0"/>
              <a:t>Rétention utérine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83361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1215502" y="710291"/>
            <a:ext cx="102512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algn="ctr"/>
            <a:r>
              <a:rPr lang="fr" altLang="fr" sz="4400" b="1" dirty="0">
                <a:solidFill>
                  <a:schemeClr val="tx1"/>
                </a:solidFill>
              </a:rPr>
              <a:t>TDM</a:t>
            </a:r>
            <a:endParaRPr sz="4400" b="1" dirty="0">
              <a:solidFill>
                <a:schemeClr val="tx1"/>
              </a:solidFill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327948" y="2164466"/>
            <a:ext cx="5926240" cy="420283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/>
          <a:p>
            <a:pPr marL="0" indent="0">
              <a:buNone/>
            </a:pPr>
            <a:r>
              <a:rPr lang="fr" altLang="fr" sz="2400" b="1" dirty="0"/>
              <a:t>Faible contraste tissulaire</a:t>
            </a:r>
            <a:r>
              <a:rPr lang="fr" altLang="fr" sz="2400" dirty="0"/>
              <a:t> : peu d’intérêt pour le bilan d’extension </a:t>
            </a:r>
            <a:r>
              <a:rPr lang="fr" altLang="fr" sz="2400" dirty="0" err="1"/>
              <a:t>loco-régional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fr" altLang="fr" sz="2400" u="sng" dirty="0"/>
              <a:t>Intérêt</a:t>
            </a:r>
            <a:endParaRPr sz="2400" u="sng" dirty="0"/>
          </a:p>
          <a:p>
            <a:pPr marL="285750" indent="-285750">
              <a:spcBef>
                <a:spcPts val="2133"/>
              </a:spcBef>
            </a:pPr>
            <a:r>
              <a:rPr lang="fr" altLang="fr" sz="2400" dirty="0"/>
              <a:t>Extension ganglionnaire                                      </a:t>
            </a:r>
            <a:endParaRPr sz="2400" dirty="0"/>
          </a:p>
          <a:p>
            <a:pPr marL="285750" indent="-285750">
              <a:spcBef>
                <a:spcPts val="2133"/>
              </a:spcBef>
            </a:pPr>
            <a:r>
              <a:rPr lang="fr" altLang="fr" sz="2400" dirty="0"/>
              <a:t>Extension à distance (poumon, foie….)</a:t>
            </a:r>
            <a:endParaRPr sz="2400" dirty="0"/>
          </a:p>
          <a:p>
            <a:pPr marL="285750" indent="-285750">
              <a:spcBef>
                <a:spcPts val="2133"/>
              </a:spcBef>
            </a:pPr>
            <a:r>
              <a:rPr lang="fr" altLang="fr" sz="2400" dirty="0"/>
              <a:t>Complications (</a:t>
            </a:r>
            <a:r>
              <a:rPr lang="fr" altLang="fr" sz="2400" dirty="0" err="1"/>
              <a:t>urétéro</a:t>
            </a:r>
            <a:r>
              <a:rPr lang="fr" altLang="fr" sz="2400" dirty="0"/>
              <a:t>-hydronéphrose, fistule, occlusion)</a:t>
            </a:r>
            <a:endParaRPr sz="24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3">
            <a:alphaModFix/>
          </a:blip>
          <a:srcRect r="2718"/>
          <a:stretch/>
        </p:blipFill>
        <p:spPr>
          <a:xfrm>
            <a:off x="6096000" y="2164466"/>
            <a:ext cx="5926240" cy="433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057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769</Words>
  <Application>Microsoft Macintosh PowerPoint</Application>
  <PresentationFormat>Grand écran</PresentationFormat>
  <Paragraphs>142</Paragraphs>
  <Slides>27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ArialMT</vt:lpstr>
      <vt:lpstr>Calibri</vt:lpstr>
      <vt:lpstr>Calibri Light</vt:lpstr>
      <vt:lpstr>Times New Roman</vt:lpstr>
      <vt:lpstr>Thème Office</vt:lpstr>
      <vt:lpstr>IMAGERIE DANS LES CANCERS INVASIFS DU COL </vt:lpstr>
      <vt:lpstr>INTRODUCTION</vt:lpstr>
      <vt:lpstr>INTRODUCTION</vt:lpstr>
      <vt:lpstr>BUTS DE L’IMAGERIE </vt:lpstr>
      <vt:lpstr>RADIO-ANATOMIE </vt:lpstr>
      <vt:lpstr>RADIO-ANATOMIE</vt:lpstr>
      <vt:lpstr>MOYENS D’EXPLORATION</vt:lpstr>
      <vt:lpstr>ECHOGRAPHIE</vt:lpstr>
      <vt:lpstr>TDM</vt:lpstr>
      <vt:lpstr>IRM</vt:lpstr>
      <vt:lpstr>IRM</vt:lpstr>
      <vt:lpstr>AUTRES </vt:lpstr>
      <vt:lpstr>BILAN D’EXTENSION INITIAL</vt:lpstr>
      <vt:lpstr>BILAN D’EXTENSION INITIAL </vt:lpstr>
      <vt:lpstr>BILAN D’EXTENSION INITIAL</vt:lpstr>
      <vt:lpstr>Présentation PowerPoint</vt:lpstr>
      <vt:lpstr>BILAN D’EXTENSION INITIAL</vt:lpstr>
      <vt:lpstr>BILAN D’EXTENSION INITIAL</vt:lpstr>
      <vt:lpstr>BILAN D’EXTENSION INITIAL</vt:lpstr>
      <vt:lpstr>Présentation PowerPoint</vt:lpstr>
      <vt:lpstr>BILAN D’EXTENSION INITIAL </vt:lpstr>
      <vt:lpstr>BILAN D’EXTENSION INITIAL </vt:lpstr>
      <vt:lpstr>SURVEILLANCE EN COURS DE TRAITEMENT</vt:lpstr>
      <vt:lpstr>SUIVI POST THERAPEUTIQUE</vt:lpstr>
      <vt:lpstr>EMBOLISATION D’HÉMOSTASIE</vt:lpstr>
      <vt:lpstr>EXPÉRIENCE AFRICAINE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IMAGERIE DANS LES CANCERS INVASIFS DU COL </dc:title>
  <dc:creator>Microsoft Office User</dc:creator>
  <cp:lastModifiedBy>Microsoft Office User</cp:lastModifiedBy>
  <cp:revision>50</cp:revision>
  <cp:lastPrinted>2024-05-25T08:34:57Z</cp:lastPrinted>
  <dcterms:created xsi:type="dcterms:W3CDTF">2024-05-20T13:44:22Z</dcterms:created>
  <dcterms:modified xsi:type="dcterms:W3CDTF">2024-05-25T10:11:52Z</dcterms:modified>
</cp:coreProperties>
</file>