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83" r:id="rId4"/>
    <p:sldId id="284" r:id="rId5"/>
    <p:sldId id="285" r:id="rId6"/>
    <p:sldId id="288" r:id="rId7"/>
    <p:sldId id="289" r:id="rId8"/>
    <p:sldId id="286" r:id="rId9"/>
    <p:sldId id="280" r:id="rId10"/>
    <p:sldId id="281" r:id="rId11"/>
    <p:sldId id="282" r:id="rId12"/>
    <p:sldId id="274" r:id="rId13"/>
    <p:sldId id="292" r:id="rId14"/>
    <p:sldId id="257" r:id="rId15"/>
    <p:sldId id="258" r:id="rId16"/>
    <p:sldId id="278" r:id="rId17"/>
    <p:sldId id="265" r:id="rId18"/>
    <p:sldId id="269" r:id="rId19"/>
    <p:sldId id="272" r:id="rId20"/>
    <p:sldId id="271" r:id="rId21"/>
    <p:sldId id="291" r:id="rId22"/>
    <p:sldId id="273" r:id="rId23"/>
    <p:sldId id="276" r:id="rId24"/>
    <p:sldId id="287" r:id="rId25"/>
    <p:sldId id="275" r:id="rId26"/>
    <p:sldId id="279" r:id="rId27"/>
    <p:sldId id="260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8"/>
  </p:normalViewPr>
  <p:slideViewPr>
    <p:cSldViewPr snapToGrid="0" snapToObjects="1">
      <p:cViewPr varScale="1">
        <p:scale>
          <a:sx n="113" d="100"/>
          <a:sy n="113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Feuil1!$A$44:$A$48</c:f>
              <c:strCache>
                <c:ptCount val="5"/>
                <c:pt idx="0">
                  <c:v>IA</c:v>
                </c:pt>
                <c:pt idx="1">
                  <c:v>IA2</c:v>
                </c:pt>
                <c:pt idx="2">
                  <c:v>IB1</c:v>
                </c:pt>
                <c:pt idx="3">
                  <c:v>IB2</c:v>
                </c:pt>
                <c:pt idx="4">
                  <c:v>IIA</c:v>
                </c:pt>
              </c:strCache>
            </c:strRef>
          </c:cat>
          <c:val>
            <c:numRef>
              <c:f>Feuil1!$B$44:$B$48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8</c:v>
                </c:pt>
                <c:pt idx="3">
                  <c:v>11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24-7B4A-B373-3043875906C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7414496"/>
        <c:axId val="337526480"/>
      </c:barChart>
      <c:catAx>
        <c:axId val="40741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37526480"/>
        <c:crosses val="autoZero"/>
        <c:auto val="1"/>
        <c:lblAlgn val="ctr"/>
        <c:lblOffset val="100"/>
        <c:noMultiLvlLbl val="0"/>
      </c:catAx>
      <c:valAx>
        <c:axId val="337526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7414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F32473-3DF5-3549-B43B-ACBD06D45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209ED59-CC88-CB48-AD11-758A7BA71F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FCC38B-7C17-A842-83C3-A29BA7C23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7B2E-05B7-174D-994F-7A8017248BB9}" type="datetimeFigureOut">
              <a:rPr lang="fr-FR" smtClean="0"/>
              <a:t>25/05/2024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DF8A5B-86A7-EB49-B76B-AFAD4625E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56CF65-4630-EA44-A435-A75A144C8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A151-03E5-2749-A8B0-67A85D6D3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1746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29460A-193A-9842-AB03-B82921225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19DCE99-4DF4-354E-B6E2-46B463680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BA96CD-D60B-AA4E-9A44-1908C003A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7B2E-05B7-174D-994F-7A8017248BB9}" type="datetimeFigureOut">
              <a:rPr lang="fr-FR" smtClean="0"/>
              <a:t>25/05/2024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34AD8F-35C3-E141-8609-FC724CFAB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BA5CA-4285-7940-8555-778BEF0FE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A151-03E5-2749-A8B0-67A85D6D3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654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C7AD85A-7B01-DA4D-BC41-5093539C65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5A549CA-4A09-E64D-8E11-241123D4D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1C11F3-2DDA-B54D-B9ED-F6BED7A65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7B2E-05B7-174D-994F-7A8017248BB9}" type="datetimeFigureOut">
              <a:rPr lang="fr-FR" smtClean="0"/>
              <a:t>25/05/2024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E3B7FD-04E9-AA45-92E2-0DE2E6F6D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7FB471-67A8-124A-96A0-EA8F2EADE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A151-03E5-2749-A8B0-67A85D6D3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7209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AA81A6-6932-D649-AC1E-2DF7516FE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CD80F5-962C-F841-B365-8A25B390C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30E4D6-D978-AE4F-AC4F-AA9F30F2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7B2E-05B7-174D-994F-7A8017248BB9}" type="datetimeFigureOut">
              <a:rPr lang="fr-FR" smtClean="0"/>
              <a:t>25/05/2024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6DD1D1-430B-1A4B-89E6-F77700988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C09A74-5B42-E549-AEF2-B003846BE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A151-03E5-2749-A8B0-67A85D6D3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8030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38C437-7D6B-704B-8A93-FE8AC1235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0FE3D7-6CA0-A24C-AAC9-B46BCB10B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30B240-9C9D-CB4B-9664-647329B01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7B2E-05B7-174D-994F-7A8017248BB9}" type="datetimeFigureOut">
              <a:rPr lang="fr-FR" smtClean="0"/>
              <a:t>25/05/2024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493526-782B-5E42-A5D2-C351E97CA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E16731-2332-7E40-893F-F7AE7FBC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A151-03E5-2749-A8B0-67A85D6D3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511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B518CC-A3A9-7E44-95F5-8CA3694BD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683FCE-73D2-DF47-96BA-D4254C7AA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19A2DB-6EC4-EC49-B9CF-C052F4713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3730766-0F46-9841-AE12-2A71FC569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7B2E-05B7-174D-994F-7A8017248BB9}" type="datetimeFigureOut">
              <a:rPr lang="fr-FR" smtClean="0"/>
              <a:t>25/05/2024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B67CE0D-C2F4-1F42-85A9-99B3B5501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FA463BD-B147-0940-8E25-F329DA1DA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A151-03E5-2749-A8B0-67A85D6D3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294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702063-A52E-A143-864D-F9E0B5C69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B0844F-9B9E-1842-A0C2-5581B6685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6DE3F37-263A-9E46-AD15-633356A5E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7FCCAC0-0174-7245-915F-A5446CC8E5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B91CB14-5380-134B-A1AA-886F2C8C3A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A89084D-6E8D-5B40-A1C2-9D10B24B8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7B2E-05B7-174D-994F-7A8017248BB9}" type="datetimeFigureOut">
              <a:rPr lang="fr-FR" smtClean="0"/>
              <a:t>25/05/2024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8DAA5CC-5A8C-2E45-AA67-81377DB98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5716B45-AEB6-EA47-93A2-5B9CABA11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A151-03E5-2749-A8B0-67A85D6D3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08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C6CB7E-D805-1545-AEA9-E1CD71EE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6E47092-3DDB-8D4A-8811-51E15840A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7B2E-05B7-174D-994F-7A8017248BB9}" type="datetimeFigureOut">
              <a:rPr lang="fr-FR" smtClean="0"/>
              <a:t>25/05/2024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A2CA080-0DD7-7D4E-91AD-AF8F6D09E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DD761D5-C35D-2644-9838-475F35499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A151-03E5-2749-A8B0-67A85D6D3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06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A8D0D06-9947-A741-BDF6-8E68C36E7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7B2E-05B7-174D-994F-7A8017248BB9}" type="datetimeFigureOut">
              <a:rPr lang="fr-FR" smtClean="0"/>
              <a:t>25/05/2024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73A8D5A-885F-0348-8865-CE41DB81E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C15939E-6B93-F344-9ACE-3AAAA855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A151-03E5-2749-A8B0-67A85D6D3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17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28AA0B-04B3-A249-8405-5B2389698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1101C4-05D5-724A-AFA5-43CDDEEE9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C228DAE-9EA7-D645-AA43-081A711536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CA743D8-9424-204B-8CF9-697E46440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7B2E-05B7-174D-994F-7A8017248BB9}" type="datetimeFigureOut">
              <a:rPr lang="fr-FR" smtClean="0"/>
              <a:t>25/05/2024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43F98BA-8EBF-5F4A-95BD-2C3992D48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2D985D5-37E0-EE4F-B08A-556D53A6C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A151-03E5-2749-A8B0-67A85D6D3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3134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5FEF8F-E04F-A044-8D1B-95CC20972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4E6D61F-BBDE-7246-BAFA-D160D19953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571721F-0A92-B146-BBD8-971C3D33C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2BF5150-72B6-9444-8CA0-2BD77B912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7B2E-05B7-174D-994F-7A8017248BB9}" type="datetimeFigureOut">
              <a:rPr lang="fr-FR" smtClean="0"/>
              <a:t>25/05/2024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B6B419-99F2-2C49-8EBD-32CE344BD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C8C582D-9CAD-4D4F-9883-2959F3A93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A151-03E5-2749-A8B0-67A85D6D3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028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B79A182-895D-104B-A082-E72F82A1C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04D08D-8CFD-E44F-A39B-4EDDB90DE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BB72E5-ABD0-7749-BFFE-62456A4080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C7B2E-05B7-174D-994F-7A8017248BB9}" type="datetimeFigureOut">
              <a:rPr lang="fr-FR" smtClean="0"/>
              <a:t>25/05/2024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CEC9DF-25F0-9848-9986-435D378571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DD23FE-43E2-1C42-9679-19085F35D4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6A151-03E5-2749-A8B0-67A85D6D3B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168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?term=Weyl+A&amp;cauthor_id=32565486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ubmed.ncbi.nlm.nih.gov/?term=Illac+C&amp;cauthor_id=3256548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sn/url?sa=i&amp;rct=j&amp;q=&amp;esrc=s&amp;source=images&amp;cd=&amp;ved=0ahUKEwiVrcqp_fnMAhXEVxoKHf_hCEoQjRwIBw&amp;url=http%3A%2F%2Fwww.clinique-procrea.com%2Fle-cancer-du-col-de-luterus%2F&amp;psig=AFQjCNHhjBU0vAnAwNEzNZBgUQ1sCH5wgQ&amp;ust=1464428771857306&amp;cad=rjt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?term=Serup+J&amp;cauthor_id=7211234" TargetMode="External"/><Relationship Id="rId2" Type="http://schemas.openxmlformats.org/officeDocument/2006/relationships/hyperlink" Target="https://pubmed.ncbi.nlm.nih.gov/?term=Bostofte+E&amp;cauthor_id=721123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ubmed.ncbi.nlm.nih.gov/?term=K%C3%B6hler+U&amp;cauthor_id=8933925" TargetMode="External"/><Relationship Id="rId4" Type="http://schemas.openxmlformats.org/officeDocument/2006/relationships/hyperlink" Target="https://pubmed.ncbi.nlm.nih.gov/?term=Emmert+C&amp;cauthor_id=8933925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2525511/#affiliation-1" TargetMode="External"/><Relationship Id="rId2" Type="http://schemas.openxmlformats.org/officeDocument/2006/relationships/hyperlink" Target="https://pubmed.ncbi.nlm.nih.gov/?term=Nitecki+R&amp;cauthor_id=3252551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med.ncbi.nlm.nih.gov/?term=Ramirez+PT&amp;cauthor_id=32525511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388185-7A8B-ED44-A8E3-45FBEBBA0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253" y="880534"/>
            <a:ext cx="9144000" cy="3601156"/>
          </a:xfrm>
        </p:spPr>
        <p:txBody>
          <a:bodyPr>
            <a:normAutofit fontScale="90000"/>
          </a:bodyPr>
          <a:lstStyle/>
          <a:p>
            <a:br>
              <a:rPr lang="fr-FR" sz="3600" b="1" dirty="0"/>
            </a:br>
            <a:br>
              <a:rPr lang="fr-FR" sz="3600" b="1" dirty="0"/>
            </a:br>
            <a:br>
              <a:rPr lang="fr-FR" sz="3600" b="1" dirty="0"/>
            </a:br>
            <a:br>
              <a:rPr lang="fr-FR" sz="3600" b="1" dirty="0"/>
            </a:br>
            <a:br>
              <a:rPr lang="fr-FR" sz="3600" b="1" dirty="0"/>
            </a:br>
            <a:br>
              <a:rPr lang="fr-FR" sz="3600" b="1" dirty="0"/>
            </a:br>
            <a:br>
              <a:rPr lang="fr-FR" sz="3600" b="1" dirty="0"/>
            </a:br>
            <a:br>
              <a:rPr lang="fr-FR" sz="3600" b="1" dirty="0"/>
            </a:br>
            <a:br>
              <a:rPr lang="fr-FR" sz="3600" b="1" dirty="0"/>
            </a:br>
            <a:r>
              <a:rPr lang="fr-FR" sz="2700" b="1" dirty="0">
                <a:latin typeface="Arial" panose="020B0604020202020204" pitchFamily="34" charset="0"/>
                <a:cs typeface="Arial" panose="020B0604020202020204" pitchFamily="34" charset="0"/>
              </a:rPr>
              <a:t>CANCER DU COL DE L’UTERUS </a:t>
            </a:r>
            <a:b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RECOMMANDATIONS DE LA CHIRURGIE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700" b="1" dirty="0">
                <a:latin typeface="Arial" panose="020B0604020202020204" pitchFamily="34" charset="0"/>
                <a:cs typeface="Arial" panose="020B0604020202020204" pitchFamily="34" charset="0"/>
              </a:rPr>
              <a:t>CONTEXTE AFRICAIN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700" b="1" dirty="0">
                <a:latin typeface="Arial" panose="020B0604020202020204" pitchFamily="34" charset="0"/>
                <a:cs typeface="Arial" panose="020B0604020202020204" pitchFamily="34" charset="0"/>
              </a:rPr>
              <a:t>EXPERIENCE DE JOLIOT CURIE</a:t>
            </a:r>
            <a:br>
              <a:rPr lang="fr-SN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2345729-6C25-AC45-BD33-0DC1323C58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85886"/>
            <a:ext cx="9144000" cy="1655762"/>
          </a:xfrm>
        </p:spPr>
        <p:txBody>
          <a:bodyPr/>
          <a:lstStyle/>
          <a:p>
            <a:r>
              <a:rPr lang="fr-FR" b="1" dirty="0"/>
              <a:t>Pr Sidy KA</a:t>
            </a:r>
          </a:p>
        </p:txBody>
      </p:sp>
    </p:spTree>
    <p:extLst>
      <p:ext uri="{BB962C8B-B14F-4D97-AF65-F5344CB8AC3E}">
        <p14:creationId xmlns:p14="http://schemas.microsoft.com/office/powerpoint/2010/main" val="259303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5639C9-E03A-A0A7-DC44-A6DE853E1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NCCN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09EA6076-3550-93B5-7048-20A2BB9B3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238" y="1582473"/>
            <a:ext cx="9649178" cy="491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0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691047-7751-60A5-CF72-CAF1B29AF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Sur le terrain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810960D-DBB5-3DCA-F563-D2BCBB7C2D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0518" y="2151326"/>
            <a:ext cx="3567388" cy="3724717"/>
          </a:xfrm>
          <a:prstGeom prst="rect">
            <a:avLst/>
          </a:prstGeom>
        </p:spPr>
      </p:pic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FA52D96D-02C3-88F7-41BA-F1D1C83CD8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47906" y="2151326"/>
            <a:ext cx="3851044" cy="382095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7CA6AF4-777B-1699-B764-3FEA6569D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742" y="1985433"/>
            <a:ext cx="3454400" cy="434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43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A37A8215-6081-56D2-CAC4-6AFB4F7CE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4589C018-A0AE-EFEE-2645-60D3051231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9333" y="1252449"/>
            <a:ext cx="6581070" cy="4935803"/>
          </a:xfrm>
        </p:spPr>
      </p:pic>
    </p:spTree>
    <p:extLst>
      <p:ext uri="{BB962C8B-B14F-4D97-AF65-F5344CB8AC3E}">
        <p14:creationId xmlns:p14="http://schemas.microsoft.com/office/powerpoint/2010/main" val="346108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7B6E51-AD84-31C3-E693-DC816E366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CONTEXTE AFRICAIN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4384A4-0B64-3ADF-018B-8CFF9BDF3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b="1" dirty="0">
                <a:solidFill>
                  <a:srgbClr val="FF0000"/>
                </a:solidFill>
              </a:rPr>
              <a:t>A DAKAR !</a:t>
            </a:r>
          </a:p>
        </p:txBody>
      </p:sp>
    </p:spTree>
    <p:extLst>
      <p:ext uri="{BB962C8B-B14F-4D97-AF65-F5344CB8AC3E}">
        <p14:creationId xmlns:p14="http://schemas.microsoft.com/office/powerpoint/2010/main" val="711984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C1C393-717C-D84D-8BC5-2C12398EB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Objectif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6E3EF9-BBD9-8543-AE83-48DE98B4E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CHL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     -profil clinique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     -gestes effectués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     -complications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5174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F81250-1BF5-644A-B10E-F1DF5AD2B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Patients et méthodes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9F920E-B078-C249-BA3B-C8222AA6A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Étude rétrospective descriptive</a:t>
            </a:r>
          </a:p>
          <a:p>
            <a:endParaRPr lang="fr-FR" dirty="0"/>
          </a:p>
          <a:p>
            <a:r>
              <a:rPr lang="fr-FR" dirty="0"/>
              <a:t>de janvier 2015 à décembre 2019 -  6 ans</a:t>
            </a:r>
          </a:p>
          <a:p>
            <a:endParaRPr lang="fr-FR" dirty="0"/>
          </a:p>
          <a:p>
            <a:r>
              <a:rPr lang="fr-FR" dirty="0"/>
              <a:t>À l’HALD</a:t>
            </a:r>
          </a:p>
          <a:p>
            <a:endParaRPr lang="fr-FR" dirty="0"/>
          </a:p>
          <a:p>
            <a:r>
              <a:rPr lang="fr-FR" dirty="0"/>
              <a:t>Histologie, IRM, TDM TAP +++</a:t>
            </a:r>
          </a:p>
        </p:txBody>
      </p:sp>
    </p:spTree>
    <p:extLst>
      <p:ext uri="{BB962C8B-B14F-4D97-AF65-F5344CB8AC3E}">
        <p14:creationId xmlns:p14="http://schemas.microsoft.com/office/powerpoint/2010/main" val="843198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A2BD3A-516B-723C-4B3E-2CF59A627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F4808BD-88B2-933B-9F18-D257251E5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2155" y="2223910"/>
            <a:ext cx="8420697" cy="3206045"/>
          </a:xfrm>
          <a:prstGeom prst="rect">
            <a:avLst/>
          </a:prstGeom>
        </p:spPr>
      </p:pic>
      <p:sp>
        <p:nvSpPr>
          <p:cNvPr id="6" name="Bouée 5">
            <a:extLst>
              <a:ext uri="{FF2B5EF4-FFF2-40B4-BE49-F238E27FC236}">
                <a16:creationId xmlns:a16="http://schemas.microsoft.com/office/drawing/2014/main" id="{3D65ED31-979A-CE34-141F-3D81F92B75F9}"/>
              </a:ext>
            </a:extLst>
          </p:cNvPr>
          <p:cNvSpPr/>
          <p:nvPr/>
        </p:nvSpPr>
        <p:spPr>
          <a:xfrm>
            <a:off x="6827660" y="3989123"/>
            <a:ext cx="1738489" cy="959556"/>
          </a:xfrm>
          <a:prstGeom prst="donut">
            <a:avLst>
              <a:gd name="adj" fmla="val 755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D605E1B-F2AA-3D9F-C8C1-57A9CA1EFE2B}"/>
              </a:ext>
            </a:extLst>
          </p:cNvPr>
          <p:cNvSpPr txBox="1"/>
          <p:nvPr/>
        </p:nvSpPr>
        <p:spPr>
          <a:xfrm>
            <a:off x="9958048" y="4284235"/>
            <a:ext cx="1106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!!!!</a:t>
            </a:r>
          </a:p>
        </p:txBody>
      </p:sp>
    </p:spTree>
    <p:extLst>
      <p:ext uri="{BB962C8B-B14F-4D97-AF65-F5344CB8AC3E}">
        <p14:creationId xmlns:p14="http://schemas.microsoft.com/office/powerpoint/2010/main" val="793034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EB5D61-EFF4-0D4B-A579-F8858A4F9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Résultats </a:t>
            </a:r>
            <a:endParaRPr lang="fr-FR" dirty="0"/>
          </a:p>
        </p:txBody>
      </p:sp>
      <p:pic>
        <p:nvPicPr>
          <p:cNvPr id="14" name="Espace réservé du contenu 13">
            <a:extLst>
              <a:ext uri="{FF2B5EF4-FFF2-40B4-BE49-F238E27FC236}">
                <a16:creationId xmlns:a16="http://schemas.microsoft.com/office/drawing/2014/main" id="{A9F09E9A-7F60-CC46-B1B7-1A976BE1C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5198" y="1690685"/>
            <a:ext cx="5070981" cy="2642067"/>
          </a:xfr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23C7BBE-5E39-D24E-ACB1-91DAA3396D76}"/>
              </a:ext>
            </a:extLst>
          </p:cNvPr>
          <p:cNvSpPr/>
          <p:nvPr/>
        </p:nvSpPr>
        <p:spPr>
          <a:xfrm>
            <a:off x="5050759" y="797073"/>
            <a:ext cx="53873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Nous avions inclus au total </a:t>
            </a:r>
            <a:r>
              <a:rPr lang="fr-FR" sz="2400" b="1" dirty="0">
                <a:solidFill>
                  <a:srgbClr val="FF0000"/>
                </a:solidFill>
              </a:rPr>
              <a:t>69 patientes </a:t>
            </a:r>
          </a:p>
        </p:txBody>
      </p:sp>
      <p:pic>
        <p:nvPicPr>
          <p:cNvPr id="16" name="Espace réservé du contenu 4">
            <a:extLst>
              <a:ext uri="{FF2B5EF4-FFF2-40B4-BE49-F238E27FC236}">
                <a16:creationId xmlns:a16="http://schemas.microsoft.com/office/drawing/2014/main" id="{3AB59FF2-5F8B-E344-9120-F94DB8DF1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733" y="1718913"/>
            <a:ext cx="3968335" cy="2487613"/>
          </a:xfrm>
          <a:prstGeom prst="rect">
            <a:avLst/>
          </a:prstGeom>
        </p:spPr>
      </p:pic>
      <p:graphicFrame>
        <p:nvGraphicFramePr>
          <p:cNvPr id="17" name="Espace réservé du contenu 6">
            <a:extLst>
              <a:ext uri="{FF2B5EF4-FFF2-40B4-BE49-F238E27FC236}">
                <a16:creationId xmlns:a16="http://schemas.microsoft.com/office/drawing/2014/main" id="{913914BB-0734-8747-898B-FC2E0A761FEC}"/>
              </a:ext>
            </a:extLst>
          </p:cNvPr>
          <p:cNvGraphicFramePr>
            <a:graphicFrameLocks/>
          </p:cNvGraphicFramePr>
          <p:nvPr/>
        </p:nvGraphicFramePr>
        <p:xfrm>
          <a:off x="1963989" y="3970759"/>
          <a:ext cx="8010525" cy="200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CF0AC62B-5BFC-D94A-A9DE-4A5E4AE09192}"/>
              </a:ext>
            </a:extLst>
          </p:cNvPr>
          <p:cNvSpPr/>
          <p:nvPr/>
        </p:nvSpPr>
        <p:spPr>
          <a:xfrm>
            <a:off x="3412454" y="6123543"/>
            <a:ext cx="5506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Le stade clinique était chez 32 patientes (46,38%) ≤ Ib2. </a:t>
            </a:r>
          </a:p>
        </p:txBody>
      </p:sp>
      <p:sp>
        <p:nvSpPr>
          <p:cNvPr id="19" name="Bouée 18">
            <a:extLst>
              <a:ext uri="{FF2B5EF4-FFF2-40B4-BE49-F238E27FC236}">
                <a16:creationId xmlns:a16="http://schemas.microsoft.com/office/drawing/2014/main" id="{6838FF65-B327-3F4C-88BE-56B3BB36F259}"/>
              </a:ext>
            </a:extLst>
          </p:cNvPr>
          <p:cNvSpPr/>
          <p:nvPr/>
        </p:nvSpPr>
        <p:spPr>
          <a:xfrm>
            <a:off x="7837156" y="3452298"/>
            <a:ext cx="1233488" cy="541758"/>
          </a:xfrm>
          <a:prstGeom prst="donut">
            <a:avLst>
              <a:gd name="adj" fmla="val 5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0" name="Bouée 19">
            <a:extLst>
              <a:ext uri="{FF2B5EF4-FFF2-40B4-BE49-F238E27FC236}">
                <a16:creationId xmlns:a16="http://schemas.microsoft.com/office/drawing/2014/main" id="{E2ACE837-C3AD-B944-BCCE-930B779D75E3}"/>
              </a:ext>
            </a:extLst>
          </p:cNvPr>
          <p:cNvSpPr/>
          <p:nvPr/>
        </p:nvSpPr>
        <p:spPr>
          <a:xfrm>
            <a:off x="5548868" y="5167315"/>
            <a:ext cx="2580720" cy="934631"/>
          </a:xfrm>
          <a:prstGeom prst="donut">
            <a:avLst>
              <a:gd name="adj" fmla="val 5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1" name="Bouée 20">
            <a:extLst>
              <a:ext uri="{FF2B5EF4-FFF2-40B4-BE49-F238E27FC236}">
                <a16:creationId xmlns:a16="http://schemas.microsoft.com/office/drawing/2014/main" id="{73093F8B-ABBF-1E46-A543-5BB362B67B55}"/>
              </a:ext>
            </a:extLst>
          </p:cNvPr>
          <p:cNvSpPr/>
          <p:nvPr/>
        </p:nvSpPr>
        <p:spPr>
          <a:xfrm>
            <a:off x="3009900" y="3429000"/>
            <a:ext cx="1233488" cy="541758"/>
          </a:xfrm>
          <a:prstGeom prst="donut">
            <a:avLst>
              <a:gd name="adj" fmla="val 5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E780B6A-4533-1A40-82E5-EB3609CC99D3}"/>
              </a:ext>
            </a:extLst>
          </p:cNvPr>
          <p:cNvSpPr txBox="1"/>
          <p:nvPr/>
        </p:nvSpPr>
        <p:spPr>
          <a:xfrm>
            <a:off x="657225" y="3452298"/>
            <a:ext cx="598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Age</a:t>
            </a:r>
            <a:r>
              <a:rPr lang="fr-FR" dirty="0"/>
              <a:t>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A1E7D83-B696-414A-85C7-3E023D46CFD1}"/>
              </a:ext>
            </a:extLst>
          </p:cNvPr>
          <p:cNvSpPr txBox="1"/>
          <p:nvPr/>
        </p:nvSpPr>
        <p:spPr>
          <a:xfrm>
            <a:off x="10544175" y="3016248"/>
            <a:ext cx="1608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Taille tumorale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6EA17BE-B443-4B45-AF7C-F9069F2D533F}"/>
              </a:ext>
            </a:extLst>
          </p:cNvPr>
          <p:cNvSpPr txBox="1"/>
          <p:nvPr/>
        </p:nvSpPr>
        <p:spPr>
          <a:xfrm>
            <a:off x="10110895" y="4982649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FIGO</a:t>
            </a:r>
          </a:p>
        </p:txBody>
      </p:sp>
    </p:spTree>
    <p:extLst>
      <p:ext uri="{BB962C8B-B14F-4D97-AF65-F5344CB8AC3E}">
        <p14:creationId xmlns:p14="http://schemas.microsoft.com/office/powerpoint/2010/main" val="490934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F1A9FA40-4AAF-B447-8EE7-7F3A9AC6E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Gestes réalisés</a:t>
            </a:r>
          </a:p>
        </p:txBody>
      </p:sp>
      <p:graphicFrame>
        <p:nvGraphicFramePr>
          <p:cNvPr id="14" name="Tableau 14">
            <a:extLst>
              <a:ext uri="{FF2B5EF4-FFF2-40B4-BE49-F238E27FC236}">
                <a16:creationId xmlns:a16="http://schemas.microsoft.com/office/drawing/2014/main" id="{99FC65FF-37C5-624E-94FE-B11FC1B196B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90689"/>
          <a:ext cx="10515600" cy="3667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31843349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59561235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571561400"/>
                    </a:ext>
                  </a:extLst>
                </a:gridCol>
              </a:tblGrid>
              <a:tr h="733425">
                <a:tc>
                  <a:txBody>
                    <a:bodyPr/>
                    <a:lstStyle/>
                    <a:p>
                      <a:endParaRPr lang="fr-F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049174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r>
                        <a:rPr lang="fr-FR" sz="2400" b="1" dirty="0"/>
                        <a:t>HRT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/>
                        <a:t>1,5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979067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r>
                        <a:rPr lang="fr-FR" sz="2400" b="1" dirty="0"/>
                        <a:t>HRT - AB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/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/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657931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r>
                        <a:rPr lang="fr-FR" sz="2400" b="1" dirty="0"/>
                        <a:t>HRT – AB - CPB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/>
                        <a:t>63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/>
                        <a:t>92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416009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r>
                        <a:rPr lang="fr-FR" sz="2400" b="1" dirty="0"/>
                        <a:t>TOTAL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/>
                        <a:t>69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/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261225"/>
                  </a:ext>
                </a:extLst>
              </a:tr>
            </a:tbl>
          </a:graphicData>
        </a:graphic>
      </p:graphicFrame>
      <p:sp>
        <p:nvSpPr>
          <p:cNvPr id="17" name="Bouée 16">
            <a:extLst>
              <a:ext uri="{FF2B5EF4-FFF2-40B4-BE49-F238E27FC236}">
                <a16:creationId xmlns:a16="http://schemas.microsoft.com/office/drawing/2014/main" id="{1EEE0405-C8C1-DC43-9121-767B2223A691}"/>
              </a:ext>
            </a:extLst>
          </p:cNvPr>
          <p:cNvSpPr/>
          <p:nvPr/>
        </p:nvSpPr>
        <p:spPr>
          <a:xfrm>
            <a:off x="166687" y="3743325"/>
            <a:ext cx="9748838" cy="785813"/>
          </a:xfrm>
          <a:prstGeom prst="donut">
            <a:avLst>
              <a:gd name="adj" fmla="val 5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816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FC8BA96D-9D32-4048-95F4-9F2B89B45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Histopathologie</a:t>
            </a:r>
          </a:p>
        </p:txBody>
      </p:sp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64BEADC7-7B50-2344-9EAD-57060CE3EF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5626"/>
            <a:ext cx="5181600" cy="4667250"/>
          </a:xfrm>
        </p:spPr>
      </p:pic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705B54D6-ADE6-BE41-B5DC-2C8B994B9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6357938" cy="4351338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r>
              <a:rPr lang="fr-FR" b="1" dirty="0">
                <a:solidFill>
                  <a:srgbClr val="C00000"/>
                </a:solidFill>
              </a:rPr>
              <a:t>R0 dans 91,13%</a:t>
            </a:r>
          </a:p>
          <a:p>
            <a:endParaRPr lang="fr-FR" b="1" dirty="0">
              <a:solidFill>
                <a:srgbClr val="C00000"/>
              </a:solidFill>
            </a:endParaRPr>
          </a:p>
          <a:p>
            <a:r>
              <a:rPr lang="fr-FR" b="1" dirty="0">
                <a:solidFill>
                  <a:srgbClr val="C00000"/>
                </a:solidFill>
              </a:rPr>
              <a:t>2 N+ soit 3%</a:t>
            </a:r>
          </a:p>
        </p:txBody>
      </p:sp>
      <p:sp>
        <p:nvSpPr>
          <p:cNvPr id="15" name="Bouée 14">
            <a:extLst>
              <a:ext uri="{FF2B5EF4-FFF2-40B4-BE49-F238E27FC236}">
                <a16:creationId xmlns:a16="http://schemas.microsoft.com/office/drawing/2014/main" id="{4493E6F0-9158-F84F-9F2F-777552CE0BE3}"/>
              </a:ext>
            </a:extLst>
          </p:cNvPr>
          <p:cNvSpPr/>
          <p:nvPr/>
        </p:nvSpPr>
        <p:spPr>
          <a:xfrm>
            <a:off x="4443412" y="4714876"/>
            <a:ext cx="1576388" cy="1100138"/>
          </a:xfrm>
          <a:prstGeom prst="donut">
            <a:avLst>
              <a:gd name="adj" fmla="val 5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6" name="Bouée 15">
            <a:extLst>
              <a:ext uri="{FF2B5EF4-FFF2-40B4-BE49-F238E27FC236}">
                <a16:creationId xmlns:a16="http://schemas.microsoft.com/office/drawing/2014/main" id="{F3912FD8-E2C7-B84E-B6FD-830A5A11346A}"/>
              </a:ext>
            </a:extLst>
          </p:cNvPr>
          <p:cNvSpPr/>
          <p:nvPr/>
        </p:nvSpPr>
        <p:spPr>
          <a:xfrm>
            <a:off x="1371599" y="4822032"/>
            <a:ext cx="1000125" cy="885826"/>
          </a:xfrm>
          <a:prstGeom prst="donut">
            <a:avLst>
              <a:gd name="adj" fmla="val 238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4273D81-CF8C-E649-9E08-7AF04472477B}"/>
              </a:ext>
            </a:extLst>
          </p:cNvPr>
          <p:cNvSpPr txBox="1"/>
          <p:nvPr/>
        </p:nvSpPr>
        <p:spPr>
          <a:xfrm>
            <a:off x="9148763" y="2462304"/>
            <a:ext cx="2771775" cy="12618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SN" dirty="0">
                <a:hlinkClick r:id="rId3"/>
              </a:rPr>
              <a:t>Ariane Weyl</a:t>
            </a:r>
            <a:r>
              <a:rPr lang="fr-SN" baseline="30000" dirty="0"/>
              <a:t> </a:t>
            </a:r>
            <a:r>
              <a:rPr lang="fr-SN" dirty="0"/>
              <a:t>, </a:t>
            </a:r>
            <a:r>
              <a:rPr lang="fr-SN" dirty="0">
                <a:hlinkClick r:id="rId4"/>
              </a:rPr>
              <a:t>Claire Illac</a:t>
            </a:r>
            <a:endParaRPr lang="fr-SN" dirty="0"/>
          </a:p>
          <a:p>
            <a:endParaRPr lang="fr-SN" dirty="0"/>
          </a:p>
          <a:p>
            <a:r>
              <a:rPr lang="fr-SN" sz="2400" b="1" baseline="30000" dirty="0">
                <a:solidFill>
                  <a:srgbClr val="FF0000"/>
                </a:solidFill>
              </a:rPr>
              <a:t>R0 93% </a:t>
            </a:r>
          </a:p>
          <a:p>
            <a:r>
              <a:rPr lang="fr-SN" sz="2400" b="1" baseline="30000" dirty="0">
                <a:solidFill>
                  <a:srgbClr val="FF0000"/>
                </a:solidFill>
              </a:rPr>
              <a:t>N+ 5,1%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725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65BEA4-A1B0-E049-AD79-F6CF00B3D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Introduction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C46F3C-1E38-DB4B-BDF1-22A9D8E942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Chirurgie – RT – Chimiothérapie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Synergie d’action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Synergie de complications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Picture 2" descr="http://www.clinique-procrea.com/wp-content/uploads/2015/04/Cancer-du-col-de-luterus1.jpg">
            <a:hlinkClick r:id="rId2"/>
            <a:extLst>
              <a:ext uri="{FF2B5EF4-FFF2-40B4-BE49-F238E27FC236}">
                <a16:creationId xmlns:a16="http://schemas.microsoft.com/office/drawing/2014/main" id="{B8F61CA4-8A33-1840-974A-A86A821D12D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72832" y="261696"/>
            <a:ext cx="2692400" cy="2791097"/>
          </a:xfrm>
        </p:spPr>
      </p:pic>
      <p:pic>
        <p:nvPicPr>
          <p:cNvPr id="6" name="Picture 2" descr="Image Du Cancer Du Col Utérin Clip Art Libres De Droits , Vecteurs Et  Illustration. Image 90584580.">
            <a:extLst>
              <a:ext uri="{FF2B5EF4-FFF2-40B4-BE49-F238E27FC236}">
                <a16:creationId xmlns:a16="http://schemas.microsoft.com/office/drawing/2014/main" id="{988A3DC8-55A5-0D49-966E-2CA21575F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264" y="3147049"/>
            <a:ext cx="4869536" cy="344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371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4AE437-2C8B-294B-A369-5F59AC405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COMPLICATIONS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D55CA270-348E-674C-8E6A-F479D0F1897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9612" y="1459145"/>
          <a:ext cx="10277475" cy="3939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5495">
                  <a:extLst>
                    <a:ext uri="{9D8B030D-6E8A-4147-A177-3AD203B41FA5}">
                      <a16:colId xmlns:a16="http://schemas.microsoft.com/office/drawing/2014/main" val="1088778967"/>
                    </a:ext>
                  </a:extLst>
                </a:gridCol>
                <a:gridCol w="4861319">
                  <a:extLst>
                    <a:ext uri="{9D8B030D-6E8A-4147-A177-3AD203B41FA5}">
                      <a16:colId xmlns:a16="http://schemas.microsoft.com/office/drawing/2014/main" val="2596026490"/>
                    </a:ext>
                  </a:extLst>
                </a:gridCol>
                <a:gridCol w="1959609">
                  <a:extLst>
                    <a:ext uri="{9D8B030D-6E8A-4147-A177-3AD203B41FA5}">
                      <a16:colId xmlns:a16="http://schemas.microsoft.com/office/drawing/2014/main" val="666085581"/>
                    </a:ext>
                  </a:extLst>
                </a:gridCol>
                <a:gridCol w="1401052">
                  <a:extLst>
                    <a:ext uri="{9D8B030D-6E8A-4147-A177-3AD203B41FA5}">
                      <a16:colId xmlns:a16="http://schemas.microsoft.com/office/drawing/2014/main" val="4039724373"/>
                    </a:ext>
                  </a:extLst>
                </a:gridCol>
              </a:tblGrid>
              <a:tr h="436196">
                <a:tc>
                  <a:txBody>
                    <a:bodyPr/>
                    <a:lstStyle/>
                    <a:p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Types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Nombre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814737"/>
                  </a:ext>
                </a:extLst>
              </a:tr>
              <a:tr h="933281"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Incidents et accidents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rgbClr val="FF0000"/>
                          </a:solidFill>
                        </a:rPr>
                        <a:t>Plaies urétérales                                              </a:t>
                      </a:r>
                    </a:p>
                    <a:p>
                      <a:r>
                        <a:rPr lang="fr-FR" sz="2000" dirty="0">
                          <a:solidFill>
                            <a:srgbClr val="FF0000"/>
                          </a:solidFill>
                        </a:rPr>
                        <a:t>Plaies vésicales                                                </a:t>
                      </a:r>
                    </a:p>
                    <a:p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Plaies vasculaires                                             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fr-FR" sz="2000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973403"/>
                  </a:ext>
                </a:extLst>
              </a:tr>
              <a:tr h="752889"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Complications précoces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Suppuration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672558"/>
                  </a:ext>
                </a:extLst>
              </a:tr>
              <a:tr h="436196">
                <a:tc rowSpan="4"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Complications Tardives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rgbClr val="FF0000"/>
                          </a:solidFill>
                        </a:rPr>
                        <a:t>Troubles mictionnels                                     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132948"/>
                  </a:ext>
                </a:extLst>
              </a:tr>
              <a:tr h="436196">
                <a:tc vMerge="1"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Fistule recto vaginale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740245"/>
                  </a:ext>
                </a:extLst>
              </a:tr>
              <a:tr h="436196">
                <a:tc vMerge="1"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rgbClr val="FF0000"/>
                          </a:solidFill>
                        </a:rPr>
                        <a:t>Fistule </a:t>
                      </a:r>
                      <a:r>
                        <a:rPr lang="fr-FR" sz="2000" dirty="0" err="1">
                          <a:solidFill>
                            <a:srgbClr val="FF0000"/>
                          </a:solidFill>
                        </a:rPr>
                        <a:t>uretèro</a:t>
                      </a:r>
                      <a:r>
                        <a:rPr lang="fr-FR" sz="2000" dirty="0">
                          <a:solidFill>
                            <a:srgbClr val="FF0000"/>
                          </a:solidFill>
                        </a:rPr>
                        <a:t> vaginale                                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3815"/>
                  </a:ext>
                </a:extLst>
              </a:tr>
              <a:tr h="436196">
                <a:tc vMerge="1"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Dyspareunie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730957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61825961-2A84-7C4C-80B9-35CB3BED4CE4}"/>
              </a:ext>
            </a:extLst>
          </p:cNvPr>
          <p:cNvSpPr/>
          <p:nvPr/>
        </p:nvSpPr>
        <p:spPr>
          <a:xfrm>
            <a:off x="3970734" y="5846543"/>
            <a:ext cx="2872979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SN" dirty="0">
                <a:hlinkClick r:id="rId2"/>
              </a:rPr>
              <a:t>E Bostofte</a:t>
            </a:r>
            <a:r>
              <a:rPr lang="fr-SN" dirty="0"/>
              <a:t>, </a:t>
            </a:r>
            <a:r>
              <a:rPr lang="fr-SN" dirty="0">
                <a:hlinkClick r:id="rId3"/>
              </a:rPr>
              <a:t>J Serup</a:t>
            </a:r>
            <a:r>
              <a:rPr lang="fr-SN" dirty="0"/>
              <a:t>.  </a:t>
            </a:r>
            <a:r>
              <a:rPr lang="fr-SN" b="1" dirty="0">
                <a:solidFill>
                  <a:srgbClr val="FF0000"/>
                </a:solidFill>
              </a:rPr>
              <a:t>10%</a:t>
            </a:r>
          </a:p>
          <a:p>
            <a:r>
              <a:rPr lang="fr-SN" dirty="0">
                <a:hlinkClick r:id="rId4"/>
              </a:rPr>
              <a:t>C Emmert</a:t>
            </a:r>
            <a:r>
              <a:rPr lang="fr-SN" dirty="0"/>
              <a:t>, </a:t>
            </a:r>
            <a:r>
              <a:rPr lang="fr-SN" dirty="0">
                <a:hlinkClick r:id="rId5"/>
              </a:rPr>
              <a:t>U Köhler</a:t>
            </a:r>
            <a:r>
              <a:rPr lang="fr-SN" dirty="0"/>
              <a:t> </a:t>
            </a:r>
            <a:r>
              <a:rPr lang="fr-SN" b="1" dirty="0">
                <a:solidFill>
                  <a:srgbClr val="FF0000"/>
                </a:solidFill>
              </a:rPr>
              <a:t>1,8%</a:t>
            </a:r>
            <a:endParaRPr lang="fr-SN" sz="1000" b="1" i="0" dirty="0">
              <a:solidFill>
                <a:srgbClr val="FF0000"/>
              </a:solidFill>
              <a:effectLst/>
              <a:latin typeface="system-ui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286A53F-0710-5440-902E-93E29EF02D8F}"/>
              </a:ext>
            </a:extLst>
          </p:cNvPr>
          <p:cNvSpPr txBox="1"/>
          <p:nvPr/>
        </p:nvSpPr>
        <p:spPr>
          <a:xfrm>
            <a:off x="2250559" y="5919861"/>
            <a:ext cx="78938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27%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A9E7E8C-8336-7448-8805-34DECD8893FA}"/>
              </a:ext>
            </a:extLst>
          </p:cNvPr>
          <p:cNvSpPr txBox="1"/>
          <p:nvPr/>
        </p:nvSpPr>
        <p:spPr>
          <a:xfrm>
            <a:off x="3343275" y="5908097"/>
            <a:ext cx="324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638581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F88B20-993D-6F3B-4274-8C9731443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115BFD2-32A3-51B9-E74F-9AE1400A00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2300" y="1572896"/>
            <a:ext cx="5461000" cy="2057400"/>
          </a:xfrm>
          <a:prstGeom prst="rect">
            <a:avLst/>
          </a:prstGeom>
        </p:spPr>
      </p:pic>
      <p:sp>
        <p:nvSpPr>
          <p:cNvPr id="8" name="Bouée 7">
            <a:extLst>
              <a:ext uri="{FF2B5EF4-FFF2-40B4-BE49-F238E27FC236}">
                <a16:creationId xmlns:a16="http://schemas.microsoft.com/office/drawing/2014/main" id="{5F77BAF0-2C80-5551-C683-9242AB49E4FC}"/>
              </a:ext>
            </a:extLst>
          </p:cNvPr>
          <p:cNvSpPr/>
          <p:nvPr/>
        </p:nvSpPr>
        <p:spPr>
          <a:xfrm>
            <a:off x="5755215" y="2469444"/>
            <a:ext cx="1738489" cy="959556"/>
          </a:xfrm>
          <a:prstGeom prst="donut">
            <a:avLst>
              <a:gd name="adj" fmla="val 755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0955875-6986-6C80-35C0-955DC5DC2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095" y="4089179"/>
            <a:ext cx="5689600" cy="2070100"/>
          </a:xfrm>
          <a:prstGeom prst="rect">
            <a:avLst/>
          </a:prstGeom>
        </p:spPr>
      </p:pic>
      <p:sp>
        <p:nvSpPr>
          <p:cNvPr id="10" name="Bouée 9">
            <a:extLst>
              <a:ext uri="{FF2B5EF4-FFF2-40B4-BE49-F238E27FC236}">
                <a16:creationId xmlns:a16="http://schemas.microsoft.com/office/drawing/2014/main" id="{E8067202-5E5F-3791-F9DA-79A75BB54230}"/>
              </a:ext>
            </a:extLst>
          </p:cNvPr>
          <p:cNvSpPr/>
          <p:nvPr/>
        </p:nvSpPr>
        <p:spPr>
          <a:xfrm rot="1779840">
            <a:off x="6421967" y="4906537"/>
            <a:ext cx="1738489" cy="959556"/>
          </a:xfrm>
          <a:prstGeom prst="donut">
            <a:avLst>
              <a:gd name="adj" fmla="val 755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583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019BCD-6CC2-CE49-A16E-29C2AB29D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SUIVI</a:t>
            </a:r>
          </a:p>
        </p:txBody>
      </p:sp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D3FD8F72-A798-1941-89CF-5DAEF9A754B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3893" y="1875352"/>
          <a:ext cx="10844214" cy="361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4738">
                  <a:extLst>
                    <a:ext uri="{9D8B030D-6E8A-4147-A177-3AD203B41FA5}">
                      <a16:colId xmlns:a16="http://schemas.microsoft.com/office/drawing/2014/main" val="1865179118"/>
                    </a:ext>
                  </a:extLst>
                </a:gridCol>
                <a:gridCol w="3614738">
                  <a:extLst>
                    <a:ext uri="{9D8B030D-6E8A-4147-A177-3AD203B41FA5}">
                      <a16:colId xmlns:a16="http://schemas.microsoft.com/office/drawing/2014/main" val="4005842837"/>
                    </a:ext>
                  </a:extLst>
                </a:gridCol>
                <a:gridCol w="3614738">
                  <a:extLst>
                    <a:ext uri="{9D8B030D-6E8A-4147-A177-3AD203B41FA5}">
                      <a16:colId xmlns:a16="http://schemas.microsoft.com/office/drawing/2014/main" val="3109654862"/>
                    </a:ext>
                  </a:extLst>
                </a:gridCol>
              </a:tblGrid>
              <a:tr h="722948"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Sites de récidive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613748"/>
                  </a:ext>
                </a:extLst>
              </a:tr>
              <a:tr h="722948"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Locale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439826"/>
                  </a:ext>
                </a:extLst>
              </a:tr>
              <a:tr h="722948"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Régionale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446636"/>
                  </a:ext>
                </a:extLst>
              </a:tr>
              <a:tr h="722948"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Métastatiques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901748"/>
                  </a:ext>
                </a:extLst>
              </a:tr>
              <a:tr h="722948"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31340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26BEB46-F8ED-AE46-B77B-199DAC1C1BC7}"/>
              </a:ext>
            </a:extLst>
          </p:cNvPr>
          <p:cNvSpPr/>
          <p:nvPr/>
        </p:nvSpPr>
        <p:spPr>
          <a:xfrm>
            <a:off x="838200" y="5674756"/>
            <a:ext cx="2776538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4 décès soit 6%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9 récidives soit 13%</a:t>
            </a:r>
            <a:endParaRPr lang="fr-SN" sz="2400" b="1" dirty="0">
              <a:solidFill>
                <a:srgbClr val="FF000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C3A75CA-40AE-A344-944A-9C8BF664ECE2}"/>
              </a:ext>
            </a:extLst>
          </p:cNvPr>
          <p:cNvSpPr txBox="1"/>
          <p:nvPr/>
        </p:nvSpPr>
        <p:spPr>
          <a:xfrm>
            <a:off x="4474368" y="5634512"/>
            <a:ext cx="324326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SN" dirty="0">
                <a:hlinkClick r:id="rId2"/>
              </a:rPr>
              <a:t>Roni Nitecki</a:t>
            </a:r>
            <a:r>
              <a:rPr lang="fr-SN" baseline="30000" dirty="0"/>
              <a:t> </a:t>
            </a:r>
            <a:r>
              <a:rPr lang="fr-SN" baseline="30000" dirty="0">
                <a:hlinkClick r:id="rId3" tooltip="Department of Gynecologic Oncology and Reproductive Medicine, The University of Texas MD Anderson Cancer Center, Houston."/>
              </a:rPr>
              <a:t>1</a:t>
            </a:r>
            <a:r>
              <a:rPr lang="fr-SN" dirty="0"/>
              <a:t>, </a:t>
            </a:r>
            <a:r>
              <a:rPr lang="fr-SN" dirty="0">
                <a:hlinkClick r:id="rId4"/>
              </a:rPr>
              <a:t>Pedro T Ramirez</a:t>
            </a:r>
            <a:r>
              <a:rPr lang="fr-SN" baseline="30000" dirty="0"/>
              <a:t> </a:t>
            </a:r>
            <a:r>
              <a:rPr lang="fr-SN" baseline="30000" dirty="0">
                <a:hlinkClick r:id="rId3" tooltip="Department of Gynecologic Oncology and Reproductive Medicine, The University of Texas MD Anderson Cancer Center, Houston."/>
              </a:rPr>
              <a:t>1</a:t>
            </a:r>
            <a:r>
              <a:rPr lang="fr-SN" baseline="30000" dirty="0"/>
              <a:t> </a:t>
            </a:r>
          </a:p>
          <a:p>
            <a:r>
              <a:rPr lang="fr-FR" b="1" dirty="0">
                <a:solidFill>
                  <a:srgbClr val="FF0000"/>
                </a:solidFill>
              </a:rPr>
              <a:t>Décès             5%</a:t>
            </a:r>
          </a:p>
          <a:p>
            <a:r>
              <a:rPr lang="fr-FR" b="1" dirty="0">
                <a:solidFill>
                  <a:srgbClr val="FF0000"/>
                </a:solidFill>
              </a:rPr>
              <a:t>Récidives       6%</a:t>
            </a:r>
            <a:endParaRPr lang="fr-S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226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2060E5-EA56-2D58-8DC3-9E577B62F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8031ACA-70F4-2FF1-1059-01328811E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745" y="1206500"/>
            <a:ext cx="5562600" cy="22225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167AEA6-A0A6-5A69-31F0-B4B64B929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4415016"/>
            <a:ext cx="5765800" cy="2171700"/>
          </a:xfrm>
          <a:prstGeom prst="rect">
            <a:avLst/>
          </a:prstGeom>
        </p:spPr>
      </p:pic>
      <p:sp>
        <p:nvSpPr>
          <p:cNvPr id="12" name="Bouée 11">
            <a:extLst>
              <a:ext uri="{FF2B5EF4-FFF2-40B4-BE49-F238E27FC236}">
                <a16:creationId xmlns:a16="http://schemas.microsoft.com/office/drawing/2014/main" id="{5958DA77-6C25-B5C1-4695-398222FA868B}"/>
              </a:ext>
            </a:extLst>
          </p:cNvPr>
          <p:cNvSpPr/>
          <p:nvPr/>
        </p:nvSpPr>
        <p:spPr>
          <a:xfrm>
            <a:off x="5710060" y="1293371"/>
            <a:ext cx="1738489" cy="959556"/>
          </a:xfrm>
          <a:prstGeom prst="donut">
            <a:avLst>
              <a:gd name="adj" fmla="val 755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Bouée 12">
            <a:extLst>
              <a:ext uri="{FF2B5EF4-FFF2-40B4-BE49-F238E27FC236}">
                <a16:creationId xmlns:a16="http://schemas.microsoft.com/office/drawing/2014/main" id="{FAE7E4F5-CB17-3F29-141B-B3496FB7F037}"/>
              </a:ext>
            </a:extLst>
          </p:cNvPr>
          <p:cNvSpPr/>
          <p:nvPr/>
        </p:nvSpPr>
        <p:spPr>
          <a:xfrm>
            <a:off x="6254045" y="4538134"/>
            <a:ext cx="1016000" cy="1219200"/>
          </a:xfrm>
          <a:prstGeom prst="donut">
            <a:avLst>
              <a:gd name="adj" fmla="val 755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CDB7148-B6FE-178A-9577-F92261CE0FAD}"/>
              </a:ext>
            </a:extLst>
          </p:cNvPr>
          <p:cNvSpPr txBox="1"/>
          <p:nvPr/>
        </p:nvSpPr>
        <p:spPr>
          <a:xfrm>
            <a:off x="8290276" y="2252927"/>
            <a:ext cx="36307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Complications </a:t>
            </a:r>
          </a:p>
          <a:p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-indépendantes du stade </a:t>
            </a:r>
          </a:p>
          <a:p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-dépendantes du traitement</a:t>
            </a:r>
          </a:p>
        </p:txBody>
      </p:sp>
    </p:spTree>
    <p:extLst>
      <p:ext uri="{BB962C8B-B14F-4D97-AF65-F5344CB8AC3E}">
        <p14:creationId xmlns:p14="http://schemas.microsoft.com/office/powerpoint/2010/main" val="2775669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A5BD8E-B452-4693-DEF7-DEDA66C2C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LA VOIE D’ABORD !!! / </a:t>
            </a:r>
            <a:r>
              <a:rPr lang="fr-FR" b="1" dirty="0">
                <a:solidFill>
                  <a:srgbClr val="FF0000"/>
                </a:solidFill>
              </a:rPr>
              <a:t>Pronostic 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FDC35085-87E1-12FF-D4E4-966697BC3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5600" y="1854994"/>
            <a:ext cx="89408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159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4534CF6-0CF4-ACE9-661E-382DDBF4E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A Dakar 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24A963DE-E811-0603-56C9-9E18D054DB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5955" y="1939026"/>
            <a:ext cx="6633634" cy="398018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24E13FC-EAB6-76A1-2146-E8997D5A9545}"/>
              </a:ext>
            </a:extLst>
          </p:cNvPr>
          <p:cNvSpPr txBox="1"/>
          <p:nvPr/>
        </p:nvSpPr>
        <p:spPr>
          <a:xfrm>
            <a:off x="8518878" y="2032000"/>
            <a:ext cx="3537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Survie selon </a:t>
            </a:r>
          </a:p>
          <a:p>
            <a:r>
              <a:rPr lang="fr-FR" b="1" dirty="0"/>
              <a:t>-chirurgie première </a:t>
            </a:r>
          </a:p>
          <a:p>
            <a:r>
              <a:rPr lang="fr-FR" b="1" dirty="0"/>
              <a:t>vs </a:t>
            </a:r>
          </a:p>
          <a:p>
            <a:r>
              <a:rPr lang="fr-FR" b="1" dirty="0"/>
              <a:t>-post RCC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9F7A554-E499-9DC3-CF0A-8136BA13739D}"/>
              </a:ext>
            </a:extLst>
          </p:cNvPr>
          <p:cNvSpPr txBox="1"/>
          <p:nvPr/>
        </p:nvSpPr>
        <p:spPr>
          <a:xfrm>
            <a:off x="9053690" y="4233333"/>
            <a:ext cx="1772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!!!!</a:t>
            </a:r>
          </a:p>
        </p:txBody>
      </p:sp>
    </p:spTree>
    <p:extLst>
      <p:ext uri="{BB962C8B-B14F-4D97-AF65-F5344CB8AC3E}">
        <p14:creationId xmlns:p14="http://schemas.microsoft.com/office/powerpoint/2010/main" val="3303799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E61A73-7D0F-7BE2-4DB1-DFFA3CE86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66264FD-4C63-E517-12B0-72D74877BD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51591"/>
            <a:ext cx="5536648" cy="435133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1A56308-B61F-4CD9-8ED9-D302E4C2F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8203" y="2186511"/>
            <a:ext cx="5147733" cy="445224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D0959CD-B2D0-B306-C34C-CD0ED2AED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022" y="105493"/>
            <a:ext cx="7772400" cy="1986466"/>
          </a:xfrm>
          <a:prstGeom prst="rect">
            <a:avLst/>
          </a:prstGeom>
        </p:spPr>
      </p:pic>
      <p:sp>
        <p:nvSpPr>
          <p:cNvPr id="7" name="Bouée 6">
            <a:extLst>
              <a:ext uri="{FF2B5EF4-FFF2-40B4-BE49-F238E27FC236}">
                <a16:creationId xmlns:a16="http://schemas.microsoft.com/office/drawing/2014/main" id="{66500BD9-BB99-B0E3-FA93-391674E0AC17}"/>
              </a:ext>
            </a:extLst>
          </p:cNvPr>
          <p:cNvSpPr/>
          <p:nvPr/>
        </p:nvSpPr>
        <p:spPr>
          <a:xfrm>
            <a:off x="5382682" y="860948"/>
            <a:ext cx="1738489" cy="959556"/>
          </a:xfrm>
          <a:prstGeom prst="donut">
            <a:avLst>
              <a:gd name="adj" fmla="val 755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413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67C553-127E-3848-84D3-21DD0BA87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Conclusion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3DF078-1478-BE41-B855-031CE1665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ROLE IMPORTANT DU CONTEXTE</a:t>
            </a:r>
          </a:p>
          <a:p>
            <a:endParaRPr lang="fr-FR" b="1" dirty="0"/>
          </a:p>
          <a:p>
            <a:r>
              <a:rPr lang="fr-FR" b="1" dirty="0"/>
              <a:t>METHODOLOGIE PEU PRECISES / MOYENS </a:t>
            </a:r>
          </a:p>
          <a:p>
            <a:endParaRPr lang="fr-FR" b="1" dirty="0"/>
          </a:p>
          <a:p>
            <a:r>
              <a:rPr lang="fr-FR" b="1" dirty="0"/>
              <a:t>Complications urinaires ++++</a:t>
            </a:r>
          </a:p>
          <a:p>
            <a:pPr marL="0" indent="0">
              <a:buNone/>
            </a:pPr>
            <a:endParaRPr lang="fr-FR" b="1" dirty="0"/>
          </a:p>
          <a:p>
            <a:r>
              <a:rPr lang="fr-FR" b="1" dirty="0"/>
              <a:t>Rapport bénéficie risque / RCP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SN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8331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CA3380-DFCE-258B-3834-7870B48E5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SN" b="1" dirty="0">
                <a:latin typeface="Roboto" panose="02000000000000000000" pitchFamily="2" charset="0"/>
              </a:rPr>
              <a:t>FACTEURS PRONOSTIQUES</a:t>
            </a:r>
            <a:br>
              <a:rPr lang="fr-SN" b="1" dirty="0">
                <a:latin typeface="Roboto" panose="02000000000000000000" pitchFamily="2" charset="0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0CF3B7-149A-F199-5DC8-18FB434D7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SN" b="0" i="0" dirty="0">
                <a:effectLst/>
                <a:latin typeface="Roboto" panose="02000000000000000000" pitchFamily="2" charset="0"/>
              </a:rPr>
              <a:t>4 sont essentiels et démontrés </a:t>
            </a:r>
          </a:p>
          <a:p>
            <a:pPr marL="0" indent="0" algn="just">
              <a:buNone/>
            </a:pPr>
            <a:endParaRPr lang="fr-SN" b="0" i="0" dirty="0">
              <a:effectLst/>
              <a:latin typeface="Roboto" panose="02000000000000000000" pitchFamily="2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r-SN" b="0" i="0" dirty="0">
                <a:effectLst/>
                <a:latin typeface="Roboto" panose="02000000000000000000" pitchFamily="2" charset="0"/>
              </a:rPr>
              <a:t>stade clinique +++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SN" b="0" i="0" dirty="0">
                <a:effectLst/>
                <a:latin typeface="Roboto" panose="02000000000000000000" pitchFamily="2" charset="0"/>
              </a:rPr>
              <a:t>diamètre tumoral +++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SN" b="0" i="0" dirty="0">
                <a:effectLst/>
                <a:latin typeface="Roboto" panose="02000000000000000000" pitchFamily="2" charset="0"/>
              </a:rPr>
              <a:t>statut ganglionnaire pelvien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SN" b="0" i="0" dirty="0">
                <a:effectLst/>
                <a:latin typeface="Roboto" panose="02000000000000000000" pitchFamily="2" charset="0"/>
              </a:rPr>
              <a:t>existence d’</a:t>
            </a:r>
            <a:r>
              <a:rPr lang="fr-SN" b="0" i="0" dirty="0" err="1">
                <a:effectLst/>
                <a:latin typeface="Roboto" panose="02000000000000000000" pitchFamily="2" charset="0"/>
              </a:rPr>
              <a:t>embols</a:t>
            </a:r>
            <a:endParaRPr lang="fr-SN" b="0" i="0" dirty="0">
              <a:effectLst/>
              <a:latin typeface="Roboto" panose="02000000000000000000" pitchFamily="2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r-SN" b="0" i="0" dirty="0">
                <a:effectLst/>
                <a:latin typeface="Roboto" panose="02000000000000000000" pitchFamily="2" charset="0"/>
              </a:rPr>
              <a:t>autres 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SN" b="0" i="0" dirty="0">
                <a:effectLst/>
                <a:latin typeface="Roboto" panose="02000000000000000000" pitchFamily="2" charset="0"/>
              </a:rPr>
              <a:t>type et grade histologique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SN" b="0" i="0" dirty="0">
                <a:effectLst/>
                <a:latin typeface="Roboto" panose="02000000000000000000" pitchFamily="2" charset="0"/>
              </a:rPr>
              <a:t>âge jeune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4022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1CE5E6-C993-BEFC-EC31-895259E6F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SN" b="1" dirty="0">
                <a:latin typeface="Roboto" panose="02000000000000000000" pitchFamily="2" charset="0"/>
              </a:rPr>
              <a:t>MOYENS THÉRAPEUTIQUES</a:t>
            </a:r>
            <a:br>
              <a:rPr lang="fr-SN" b="1" dirty="0">
                <a:latin typeface="Roboto" panose="02000000000000000000" pitchFamily="2" charset="0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4096B4-AF51-AF48-B9DC-547B7D4D1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fr-SN" b="0" i="0" dirty="0">
                <a:effectLst/>
                <a:latin typeface="Roboto" panose="02000000000000000000" pitchFamily="2" charset="0"/>
              </a:rPr>
              <a:t>Chirurgie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fr-SN" b="0" i="0" dirty="0"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SN" b="0" i="0" dirty="0">
                <a:effectLst/>
                <a:latin typeface="Roboto" panose="02000000000000000000" pitchFamily="2" charset="0"/>
              </a:rPr>
              <a:t>Chimiothérapie (adjuvante, néo adjuvante, potentialisant la radiothérapie)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fr-SN" b="0" i="0" dirty="0"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SN" b="0" i="0" dirty="0">
                <a:effectLst/>
                <a:latin typeface="Roboto" panose="02000000000000000000" pitchFamily="2" charset="0"/>
              </a:rPr>
              <a:t>Radiothérapie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SN" b="0" i="0" dirty="0">
                <a:effectLst/>
                <a:latin typeface="Roboto" panose="02000000000000000000" pitchFamily="2" charset="0"/>
              </a:rPr>
              <a:t>Externe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SN" b="0" i="0" dirty="0">
                <a:effectLst/>
                <a:latin typeface="Roboto" panose="02000000000000000000" pitchFamily="2" charset="0"/>
              </a:rPr>
              <a:t>curiethérapie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SN" b="0" i="0" dirty="0">
                <a:effectLst/>
                <a:latin typeface="Roboto" panose="02000000000000000000" pitchFamily="2" charset="0"/>
              </a:rPr>
              <a:t> Radiochirurgie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7603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BE5271-BE71-E507-1525-B71A54A1F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SN" b="1" dirty="0">
                <a:latin typeface="Roboto" panose="02000000000000000000" pitchFamily="2" charset="0"/>
              </a:rPr>
              <a:t>CHIRURGIE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B6FA5F-8186-442E-FB6B-39A49A44F4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fr-SN" b="1" i="0" dirty="0">
                <a:effectLst/>
                <a:latin typeface="Roboto" panose="02000000000000000000" pitchFamily="2" charset="0"/>
              </a:rPr>
              <a:t>CHIRURGIE DE L’UTÉRUS</a:t>
            </a:r>
          </a:p>
          <a:p>
            <a:pPr marL="0" indent="0" algn="l">
              <a:buNone/>
            </a:pPr>
            <a:endParaRPr lang="fr-SN" b="0" i="0" dirty="0"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SN" b="0" i="0" dirty="0">
                <a:effectLst/>
                <a:latin typeface="Roboto" panose="02000000000000000000" pitchFamily="2" charset="0"/>
              </a:rPr>
              <a:t>Conisation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SN" b="0" i="0" dirty="0" err="1">
                <a:effectLst/>
                <a:latin typeface="Roboto" panose="02000000000000000000" pitchFamily="2" charset="0"/>
              </a:rPr>
              <a:t>Trachélectomie</a:t>
            </a:r>
            <a:r>
              <a:rPr lang="fr-SN" b="0" i="0" dirty="0">
                <a:effectLst/>
                <a:latin typeface="Roboto" panose="02000000000000000000" pitchFamily="2" charset="0"/>
              </a:rPr>
              <a:t> élargie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SN" b="0" i="0" dirty="0" err="1">
                <a:effectLst/>
                <a:latin typeface="Roboto" panose="02000000000000000000" pitchFamily="2" charset="0"/>
              </a:rPr>
              <a:t>Colpohystérectomie</a:t>
            </a:r>
            <a:r>
              <a:rPr lang="fr-SN" b="0" i="0" dirty="0">
                <a:effectLst/>
                <a:latin typeface="Roboto" panose="02000000000000000000" pitchFamily="2" charset="0"/>
              </a:rPr>
              <a:t> élargie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SN" b="0" i="0" dirty="0">
                <a:effectLst/>
                <a:latin typeface="Roboto" panose="02000000000000000000" pitchFamily="2" charset="0"/>
              </a:rPr>
              <a:t>Hystérectomie de clôture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SN" b="0" i="0" dirty="0">
                <a:effectLst/>
                <a:latin typeface="Roboto" panose="02000000000000000000" pitchFamily="2" charset="0"/>
              </a:rPr>
              <a:t>Exentération pelvienne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fr-SN" b="0" i="0" dirty="0"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br>
              <a:rPr lang="fr-SN" dirty="0"/>
            </a:b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C081D27-DB7F-642C-9B91-96328EB7B2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SN" b="1" dirty="0">
                <a:latin typeface="Roboto" panose="02000000000000000000" pitchFamily="2" charset="0"/>
              </a:rPr>
              <a:t>CHIRURGIE DES GANGLIONS</a:t>
            </a:r>
          </a:p>
          <a:p>
            <a:pPr marL="0" indent="0">
              <a:buNone/>
            </a:pPr>
            <a:endParaRPr lang="fr-SN" dirty="0">
              <a:latin typeface="Roboto" panose="02000000000000000000" pitchFamily="2" charset="0"/>
            </a:endParaRPr>
          </a:p>
          <a:p>
            <a:r>
              <a:rPr lang="fr-SN" dirty="0" err="1">
                <a:latin typeface="Roboto" panose="02000000000000000000" pitchFamily="2" charset="0"/>
              </a:rPr>
              <a:t>Lymphadénectomie</a:t>
            </a:r>
            <a:r>
              <a:rPr lang="fr-SN" dirty="0">
                <a:latin typeface="Roboto" panose="02000000000000000000" pitchFamily="2" charset="0"/>
              </a:rPr>
              <a:t> iliaque externe ou recherche d’un ganglion sentinelle</a:t>
            </a:r>
          </a:p>
          <a:p>
            <a:r>
              <a:rPr lang="fr-SN" dirty="0" err="1">
                <a:latin typeface="Roboto" panose="02000000000000000000" pitchFamily="2" charset="0"/>
              </a:rPr>
              <a:t>Lymphadénectomie</a:t>
            </a:r>
            <a:r>
              <a:rPr lang="fr-SN" dirty="0">
                <a:latin typeface="Roboto" panose="02000000000000000000" pitchFamily="2" charset="0"/>
              </a:rPr>
              <a:t> lombo aortique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2689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0D1495-0C40-1074-C5D0-0157B877A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/>
              <a:t>Desir</a:t>
            </a:r>
            <a:r>
              <a:rPr lang="fr-FR" b="1" dirty="0"/>
              <a:t> de grossesse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8D6615-6E13-52AA-4897-8FF4822F84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err="1"/>
              <a:t>Trachelectomie</a:t>
            </a:r>
            <a:r>
              <a:rPr lang="fr-FR" dirty="0"/>
              <a:t>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 err="1"/>
              <a:t>Trachelectomie</a:t>
            </a:r>
            <a:r>
              <a:rPr lang="fr-FR" dirty="0"/>
              <a:t> élargie</a:t>
            </a:r>
          </a:p>
          <a:p>
            <a:pPr marL="0" indent="0">
              <a:buNone/>
            </a:pPr>
            <a:r>
              <a:rPr lang="fr-FR" dirty="0"/>
              <a:t>   (opération de </a:t>
            </a:r>
            <a:r>
              <a:rPr lang="fr-FR" dirty="0" err="1"/>
              <a:t>Dargent</a:t>
            </a:r>
            <a:r>
              <a:rPr lang="fr-FR" dirty="0"/>
              <a:t> 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</a:rPr>
              <a:t>Moins de 30 réussites décrites</a:t>
            </a:r>
          </a:p>
        </p:txBody>
      </p:sp>
      <p:pic>
        <p:nvPicPr>
          <p:cNvPr id="1026" name="Picture 2" descr="Figure 2 from L'opération de Dargent ou trachélectomie élargie:  préservation de la fertilité en cas de cancer du col utérin débutant |  Semantic Scholar">
            <a:extLst>
              <a:ext uri="{FF2B5EF4-FFF2-40B4-BE49-F238E27FC236}">
                <a16:creationId xmlns:a16="http://schemas.microsoft.com/office/drawing/2014/main" id="{8FE90A38-D5D4-34AF-A87E-3123C88378C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48644"/>
            <a:ext cx="40640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057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DF55966-9990-F097-C68A-DDC1979C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CHALLENGES DE LA CHIRURGIE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B93F2BD2-117E-B247-0888-A1E7AF960C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431" y="1690688"/>
            <a:ext cx="10547882" cy="4486275"/>
          </a:xfrm>
          <a:prstGeom prst="rect">
            <a:avLst/>
          </a:prstGeom>
        </p:spPr>
      </p:pic>
      <p:sp>
        <p:nvSpPr>
          <p:cNvPr id="8" name="Flèche vers le bas 7">
            <a:extLst>
              <a:ext uri="{FF2B5EF4-FFF2-40B4-BE49-F238E27FC236}">
                <a16:creationId xmlns:a16="http://schemas.microsoft.com/office/drawing/2014/main" id="{E6CBFEC2-56B7-5404-6B4E-557B4B5BD482}"/>
              </a:ext>
            </a:extLst>
          </p:cNvPr>
          <p:cNvSpPr/>
          <p:nvPr/>
        </p:nvSpPr>
        <p:spPr>
          <a:xfrm>
            <a:off x="1388534" y="2370666"/>
            <a:ext cx="248355" cy="293511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910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DCC4E4DA-71E2-10B3-3AFD-946E072C1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SN" b="1" dirty="0">
                <a:latin typeface="Roboto" panose="02000000000000000000" pitchFamily="2" charset="0"/>
              </a:rPr>
              <a:t>LES GRANDS PRINCIPES</a:t>
            </a:r>
            <a:br>
              <a:rPr lang="fr-SN" b="1" dirty="0">
                <a:latin typeface="Roboto" panose="02000000000000000000" pitchFamily="2" charset="0"/>
              </a:rPr>
            </a:br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1B0FBDB-106F-5AB2-059D-EED61F317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SN" b="1" i="0" dirty="0">
                <a:effectLst/>
                <a:latin typeface="Roboto" panose="02000000000000000000" pitchFamily="2" charset="0"/>
              </a:rPr>
              <a:t>POUR LES CANCERS DE STADE PRÉCOCE </a:t>
            </a:r>
          </a:p>
          <a:p>
            <a:pPr marL="0" indent="0" algn="just">
              <a:buNone/>
            </a:pPr>
            <a:r>
              <a:rPr lang="fr-SN" dirty="0">
                <a:latin typeface="Roboto" panose="02000000000000000000" pitchFamily="2" charset="0"/>
              </a:rPr>
              <a:t>C</a:t>
            </a:r>
            <a:r>
              <a:rPr lang="fr-SN" b="0" i="0" dirty="0">
                <a:effectLst/>
                <a:latin typeface="Roboto" panose="02000000000000000000" pitchFamily="2" charset="0"/>
              </a:rPr>
              <a:t>hirurgie </a:t>
            </a:r>
          </a:p>
          <a:p>
            <a:pPr marL="0" indent="0" algn="just">
              <a:buNone/>
            </a:pPr>
            <a:r>
              <a:rPr lang="fr-SN" b="0" i="0" dirty="0">
                <a:effectLst/>
                <a:latin typeface="Roboto" panose="02000000000000000000" pitchFamily="2" charset="0"/>
              </a:rPr>
              <a:t>complétée en cas de facteurs pronostiques défavorables par une radio chimiothérapie adjuvante</a:t>
            </a:r>
          </a:p>
          <a:p>
            <a:pPr marL="0" indent="0" algn="just">
              <a:buNone/>
            </a:pPr>
            <a:endParaRPr lang="fr-SN" b="0" i="0" dirty="0">
              <a:effectLst/>
              <a:latin typeface="Roboto" panose="02000000000000000000" pitchFamily="2" charset="0"/>
            </a:endParaRPr>
          </a:p>
          <a:p>
            <a:pPr algn="just"/>
            <a:r>
              <a:rPr lang="fr-SN" b="1" i="0" dirty="0">
                <a:effectLst/>
                <a:latin typeface="Roboto" panose="02000000000000000000" pitchFamily="2" charset="0"/>
              </a:rPr>
              <a:t>POUR LES CANCERS DE STADE AVANCÉ </a:t>
            </a:r>
          </a:p>
          <a:p>
            <a:pPr marL="0" indent="0" algn="just">
              <a:buNone/>
            </a:pPr>
            <a:r>
              <a:rPr lang="fr-SN" b="0" i="0" dirty="0">
                <a:effectLst/>
                <a:latin typeface="Roboto" panose="02000000000000000000" pitchFamily="2" charset="0"/>
              </a:rPr>
              <a:t>Radio chimiothérapie dont l’extension est adaptée en fonction des données d’une évaluation ganglionnaire lombo-aortique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9215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B23BF7-685C-C93C-7FEC-7CF7F1553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NCCN 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FE3F5172-AECE-5F80-95EB-CDDA959737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5642" y="2141537"/>
            <a:ext cx="871178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09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3594</TotalTime>
  <Words>444</Words>
  <Application>Microsoft Macintosh PowerPoint</Application>
  <PresentationFormat>Grand écran</PresentationFormat>
  <Paragraphs>191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Roboto</vt:lpstr>
      <vt:lpstr>system-ui</vt:lpstr>
      <vt:lpstr>Thème Office</vt:lpstr>
      <vt:lpstr>         CANCER DU COL DE L’UTERUS    RECOMMANDATIONS DE LA CHIRURGIE  CONTEXTE AFRICAIN  EXPERIENCE DE JOLIOT CURIE </vt:lpstr>
      <vt:lpstr>Introduction </vt:lpstr>
      <vt:lpstr>FACTEURS PRONOSTIQUES </vt:lpstr>
      <vt:lpstr>MOYENS THÉRAPEUTIQUES </vt:lpstr>
      <vt:lpstr>CHIRURGIE</vt:lpstr>
      <vt:lpstr>Desir de grossesse ?</vt:lpstr>
      <vt:lpstr>CHALLENGES DE LA CHIRURGIE</vt:lpstr>
      <vt:lpstr>LES GRANDS PRINCIPES </vt:lpstr>
      <vt:lpstr>NCCN </vt:lpstr>
      <vt:lpstr>NCCN</vt:lpstr>
      <vt:lpstr>Sur le terrain </vt:lpstr>
      <vt:lpstr>Présentation PowerPoint</vt:lpstr>
      <vt:lpstr>CONTEXTE AFRICAIN</vt:lpstr>
      <vt:lpstr>Objectif </vt:lpstr>
      <vt:lpstr>Patients et méthodes </vt:lpstr>
      <vt:lpstr>Présentation PowerPoint</vt:lpstr>
      <vt:lpstr>Résultats </vt:lpstr>
      <vt:lpstr>Gestes réalisés</vt:lpstr>
      <vt:lpstr>Histopathologie</vt:lpstr>
      <vt:lpstr>COMPLICATIONS</vt:lpstr>
      <vt:lpstr>Présentation PowerPoint</vt:lpstr>
      <vt:lpstr>SUIVI</vt:lpstr>
      <vt:lpstr>Présentation PowerPoint</vt:lpstr>
      <vt:lpstr>LA VOIE D’ABORD !!! / Pronostic </vt:lpstr>
      <vt:lpstr>A Dakar </vt:lpstr>
      <vt:lpstr>Présentation PowerPoint</vt:lpstr>
      <vt:lpstr>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Chirurgie curative des cancers du col de l’utérus. A propos de 69 cas  </dc:title>
  <dc:creator>Sidy KA</dc:creator>
  <cp:lastModifiedBy>Microsoft Office User</cp:lastModifiedBy>
  <cp:revision>17</cp:revision>
  <dcterms:created xsi:type="dcterms:W3CDTF">2021-12-01T00:09:24Z</dcterms:created>
  <dcterms:modified xsi:type="dcterms:W3CDTF">2024-05-25T16:11:32Z</dcterms:modified>
</cp:coreProperties>
</file>