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74" r:id="rId3"/>
    <p:sldId id="319" r:id="rId4"/>
    <p:sldId id="327" r:id="rId5"/>
    <p:sldId id="301" r:id="rId6"/>
    <p:sldId id="311" r:id="rId7"/>
    <p:sldId id="310" r:id="rId8"/>
    <p:sldId id="278" r:id="rId9"/>
    <p:sldId id="267" r:id="rId10"/>
    <p:sldId id="266" r:id="rId11"/>
    <p:sldId id="305" r:id="rId12"/>
    <p:sldId id="279" r:id="rId13"/>
    <p:sldId id="275" r:id="rId14"/>
    <p:sldId id="320" r:id="rId15"/>
    <p:sldId id="307" r:id="rId16"/>
    <p:sldId id="308" r:id="rId17"/>
    <p:sldId id="306" r:id="rId18"/>
    <p:sldId id="324" r:id="rId19"/>
    <p:sldId id="289" r:id="rId20"/>
    <p:sldId id="290" r:id="rId21"/>
    <p:sldId id="291" r:id="rId22"/>
    <p:sldId id="292" r:id="rId23"/>
    <p:sldId id="328" r:id="rId24"/>
    <p:sldId id="302" r:id="rId25"/>
    <p:sldId id="297" r:id="rId26"/>
    <p:sldId id="298" r:id="rId27"/>
    <p:sldId id="303" r:id="rId28"/>
    <p:sldId id="258" r:id="rId29"/>
    <p:sldId id="314" r:id="rId30"/>
    <p:sldId id="321" r:id="rId31"/>
    <p:sldId id="323" r:id="rId32"/>
    <p:sldId id="318" r:id="rId33"/>
    <p:sldId id="259" r:id="rId34"/>
    <p:sldId id="326" r:id="rId35"/>
    <p:sldId id="325"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1EB2"/>
    <a:srgbClr val="9D13B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0" autoAdjust="0"/>
    <p:restoredTop sz="79461" autoAdjust="0"/>
  </p:normalViewPr>
  <p:slideViewPr>
    <p:cSldViewPr snapToGrid="0">
      <p:cViewPr varScale="1">
        <p:scale>
          <a:sx n="56" d="100"/>
          <a:sy n="56" d="100"/>
        </p:scale>
        <p:origin x="35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2E4A7-F8FC-47BF-86A0-3A67F507C79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1A2B0566-B7EF-4BA6-87AA-4EC58A9E8609}">
      <dgm:prSet phldrT="[Texte]" custT="1"/>
      <dgm:spPr>
        <a:noFill/>
        <a:ln w="28575">
          <a:solidFill>
            <a:srgbClr val="8F1EB2"/>
          </a:solidFill>
        </a:ln>
      </dgm:spPr>
      <dgm:t>
        <a:bodyPr/>
        <a:lstStyle/>
        <a:p>
          <a:r>
            <a:rPr lang="fr-FR" sz="2000" b="1" dirty="0" smtClean="0">
              <a:solidFill>
                <a:schemeClr val="tx1"/>
              </a:solidFill>
            </a:rPr>
            <a:t>Oncologue</a:t>
          </a:r>
          <a:r>
            <a:rPr lang="fr-FR" sz="1100" dirty="0" smtClean="0"/>
            <a:t>:</a:t>
          </a:r>
          <a:endParaRPr lang="fr-FR" sz="1100" dirty="0"/>
        </a:p>
      </dgm:t>
    </dgm:pt>
    <dgm:pt modelId="{6C569C68-FDA2-4F43-891D-D07FF4DFA956}" type="parTrans" cxnId="{5E63AB1E-8414-433E-ABFD-8DBD41DE5C4F}">
      <dgm:prSet/>
      <dgm:spPr/>
      <dgm:t>
        <a:bodyPr/>
        <a:lstStyle/>
        <a:p>
          <a:endParaRPr lang="fr-FR"/>
        </a:p>
      </dgm:t>
    </dgm:pt>
    <dgm:pt modelId="{B6C2951F-B853-46D5-AD00-664F5C568951}" type="sibTrans" cxnId="{5E63AB1E-8414-433E-ABFD-8DBD41DE5C4F}">
      <dgm:prSet/>
      <dgm:spPr>
        <a:noFill/>
        <a:ln>
          <a:solidFill>
            <a:srgbClr val="8F1EB2"/>
          </a:solidFill>
        </a:ln>
      </dgm:spPr>
      <dgm:t>
        <a:bodyPr/>
        <a:lstStyle/>
        <a:p>
          <a:endParaRPr lang="fr-FR"/>
        </a:p>
      </dgm:t>
    </dgm:pt>
    <dgm:pt modelId="{BBC2D022-993D-4813-A3A8-D4D866E1BB22}">
      <dgm:prSet phldrT="[Texte]" custT="1"/>
      <dgm:spPr>
        <a:noFill/>
        <a:ln w="28575">
          <a:solidFill>
            <a:srgbClr val="8F1EB2"/>
          </a:solidFill>
        </a:ln>
      </dgm:spPr>
      <dgm:t>
        <a:bodyPr/>
        <a:lstStyle/>
        <a:p>
          <a:r>
            <a:rPr lang="fr-FR" sz="2000" b="1" dirty="0" smtClean="0">
              <a:solidFill>
                <a:schemeClr val="tx1"/>
              </a:solidFill>
            </a:rPr>
            <a:t>Autre chirurgie et spécialité </a:t>
          </a:r>
        </a:p>
      </dgm:t>
    </dgm:pt>
    <dgm:pt modelId="{6DD67882-C43F-4EEE-BA64-74DCFE41EFA4}" type="parTrans" cxnId="{F834F1EF-233F-416C-B11C-9EFAF0F4DCFC}">
      <dgm:prSet/>
      <dgm:spPr/>
      <dgm:t>
        <a:bodyPr/>
        <a:lstStyle/>
        <a:p>
          <a:endParaRPr lang="fr-FR"/>
        </a:p>
      </dgm:t>
    </dgm:pt>
    <dgm:pt modelId="{691C15D2-9C38-443D-B109-0B584FCEE843}" type="sibTrans" cxnId="{F834F1EF-233F-416C-B11C-9EFAF0F4DCFC}">
      <dgm:prSet/>
      <dgm:spPr>
        <a:noFill/>
        <a:ln>
          <a:solidFill>
            <a:srgbClr val="9D13BD"/>
          </a:solidFill>
        </a:ln>
      </dgm:spPr>
      <dgm:t>
        <a:bodyPr/>
        <a:lstStyle/>
        <a:p>
          <a:endParaRPr lang="fr-FR"/>
        </a:p>
      </dgm:t>
    </dgm:pt>
    <dgm:pt modelId="{4CF29740-4003-4A8A-8B7B-12FD9711614B}">
      <dgm:prSet phldrT="[Texte]" custT="1"/>
      <dgm:spPr>
        <a:noFill/>
        <a:ln w="28575">
          <a:solidFill>
            <a:srgbClr val="8F1EB2"/>
          </a:solidFill>
        </a:ln>
      </dgm:spPr>
      <dgm:t>
        <a:bodyPr/>
        <a:lstStyle/>
        <a:p>
          <a:r>
            <a:rPr lang="fr-FR" sz="2000" b="1" dirty="0" smtClean="0">
              <a:solidFill>
                <a:schemeClr val="tx1"/>
              </a:solidFill>
            </a:rPr>
            <a:t>Médecine et spécialité</a:t>
          </a:r>
          <a:r>
            <a:rPr lang="fr-FR" sz="2000" dirty="0" smtClean="0">
              <a:solidFill>
                <a:schemeClr val="tx1"/>
              </a:solidFill>
            </a:rPr>
            <a:t> </a:t>
          </a:r>
          <a:r>
            <a:rPr lang="fr-FR" sz="2000" dirty="0" smtClean="0"/>
            <a:t> </a:t>
          </a:r>
          <a:endParaRPr lang="fr-FR" sz="2000" dirty="0"/>
        </a:p>
      </dgm:t>
    </dgm:pt>
    <dgm:pt modelId="{A4E4BB15-6D51-48CA-8A7A-8D14C1F009D2}" type="parTrans" cxnId="{27F103F8-57B0-42E1-AC09-BC3D49BD7001}">
      <dgm:prSet/>
      <dgm:spPr/>
      <dgm:t>
        <a:bodyPr/>
        <a:lstStyle/>
        <a:p>
          <a:endParaRPr lang="fr-FR"/>
        </a:p>
      </dgm:t>
    </dgm:pt>
    <dgm:pt modelId="{4B0E31A7-C451-4E05-91E3-A1B65AE63CAF}" type="sibTrans" cxnId="{27F103F8-57B0-42E1-AC09-BC3D49BD7001}">
      <dgm:prSet/>
      <dgm:spPr>
        <a:noFill/>
        <a:ln>
          <a:solidFill>
            <a:srgbClr val="8F1EB2"/>
          </a:solidFill>
        </a:ln>
      </dgm:spPr>
      <dgm:t>
        <a:bodyPr/>
        <a:lstStyle/>
        <a:p>
          <a:endParaRPr lang="fr-FR"/>
        </a:p>
      </dgm:t>
    </dgm:pt>
    <dgm:pt modelId="{31FA075D-3842-43AE-ADCF-26A09D569214}">
      <dgm:prSet phldrT="[Texte]" custT="1"/>
      <dgm:spPr>
        <a:noFill/>
        <a:ln w="28575">
          <a:solidFill>
            <a:srgbClr val="9D13BD"/>
          </a:solidFill>
        </a:ln>
      </dgm:spPr>
      <dgm:t>
        <a:bodyPr/>
        <a:lstStyle/>
        <a:p>
          <a:r>
            <a:rPr lang="fr-FR" sz="2000" b="1" dirty="0" smtClean="0">
              <a:solidFill>
                <a:schemeClr val="tx1"/>
              </a:solidFill>
            </a:rPr>
            <a:t>Médecine palliative</a:t>
          </a:r>
          <a:endParaRPr lang="fr-FR" sz="2000" b="1" dirty="0">
            <a:solidFill>
              <a:schemeClr val="tx1"/>
            </a:solidFill>
          </a:endParaRPr>
        </a:p>
      </dgm:t>
    </dgm:pt>
    <dgm:pt modelId="{153A1D26-DDA7-4C1C-A057-09F5EEEDAD90}" type="parTrans" cxnId="{576E667E-B716-484A-A505-0F25801884AE}">
      <dgm:prSet/>
      <dgm:spPr/>
      <dgm:t>
        <a:bodyPr/>
        <a:lstStyle/>
        <a:p>
          <a:endParaRPr lang="fr-FR"/>
        </a:p>
      </dgm:t>
    </dgm:pt>
    <dgm:pt modelId="{189DAF02-E38E-45FA-A314-46C3C6B0D699}" type="sibTrans" cxnId="{576E667E-B716-484A-A505-0F25801884AE}">
      <dgm:prSet/>
      <dgm:spPr>
        <a:noFill/>
        <a:ln>
          <a:solidFill>
            <a:srgbClr val="9D13BD"/>
          </a:solidFill>
        </a:ln>
      </dgm:spPr>
      <dgm:t>
        <a:bodyPr/>
        <a:lstStyle/>
        <a:p>
          <a:endParaRPr lang="fr-FR"/>
        </a:p>
      </dgm:t>
    </dgm:pt>
    <dgm:pt modelId="{54C171AE-31D7-49C0-9F2E-1A8245D5302D}">
      <dgm:prSet phldrT="[Texte]" custT="1"/>
      <dgm:spPr>
        <a:noFill/>
        <a:ln w="76200">
          <a:solidFill>
            <a:srgbClr val="8F1EB2"/>
          </a:solidFill>
        </a:ln>
      </dgm:spPr>
      <dgm:t>
        <a:bodyPr/>
        <a:lstStyle/>
        <a:p>
          <a:r>
            <a:rPr lang="fr-FR" sz="2000" b="1" dirty="0" smtClean="0">
              <a:solidFill>
                <a:schemeClr val="tx1"/>
              </a:solidFill>
            </a:rPr>
            <a:t>Gynécologue  équipe </a:t>
          </a:r>
          <a:endParaRPr lang="fr-FR" sz="2000" b="1" dirty="0">
            <a:solidFill>
              <a:schemeClr val="tx1"/>
            </a:solidFill>
          </a:endParaRPr>
        </a:p>
      </dgm:t>
    </dgm:pt>
    <dgm:pt modelId="{2DEFF2F9-9BEF-488E-A1D8-3DE2ED719B2B}" type="parTrans" cxnId="{0EB57CEE-312B-4BF8-AC33-F9AAA5C4D860}">
      <dgm:prSet/>
      <dgm:spPr/>
      <dgm:t>
        <a:bodyPr/>
        <a:lstStyle/>
        <a:p>
          <a:endParaRPr lang="fr-FR"/>
        </a:p>
      </dgm:t>
    </dgm:pt>
    <dgm:pt modelId="{35CDD82C-22E2-4A94-88AD-9A290831E383}" type="sibTrans" cxnId="{0EB57CEE-312B-4BF8-AC33-F9AAA5C4D860}">
      <dgm:prSet/>
      <dgm:spPr>
        <a:noFill/>
        <a:ln>
          <a:solidFill>
            <a:srgbClr val="8F1EB2"/>
          </a:solidFill>
        </a:ln>
      </dgm:spPr>
      <dgm:t>
        <a:bodyPr/>
        <a:lstStyle/>
        <a:p>
          <a:endParaRPr lang="fr-FR" dirty="0"/>
        </a:p>
      </dgm:t>
    </dgm:pt>
    <dgm:pt modelId="{90D9B74D-C493-401E-8332-1888952C6802}">
      <dgm:prSet custT="1"/>
      <dgm:spPr>
        <a:noFill/>
        <a:ln w="38100">
          <a:solidFill>
            <a:srgbClr val="9D13BD"/>
          </a:solidFill>
        </a:ln>
      </dgm:spPr>
      <dgm:t>
        <a:bodyPr/>
        <a:lstStyle/>
        <a:p>
          <a:r>
            <a:rPr lang="fr-FR" sz="2000" b="1" dirty="0" smtClean="0">
              <a:solidFill>
                <a:schemeClr val="tx1"/>
              </a:solidFill>
            </a:rPr>
            <a:t>Aides aux diagnostic </a:t>
          </a:r>
          <a:endParaRPr lang="fr-FR" sz="2000" b="1" dirty="0">
            <a:solidFill>
              <a:schemeClr val="tx1"/>
            </a:solidFill>
          </a:endParaRPr>
        </a:p>
      </dgm:t>
    </dgm:pt>
    <dgm:pt modelId="{10A26033-200A-4D25-AC9E-3C1B4C4E6231}" type="parTrans" cxnId="{8034184A-6A65-4116-86CC-C7B83686FB50}">
      <dgm:prSet/>
      <dgm:spPr/>
      <dgm:t>
        <a:bodyPr/>
        <a:lstStyle/>
        <a:p>
          <a:endParaRPr lang="fr-FR"/>
        </a:p>
      </dgm:t>
    </dgm:pt>
    <dgm:pt modelId="{ADA56821-1E45-4F49-89B2-7799212FA216}" type="sibTrans" cxnId="{8034184A-6A65-4116-86CC-C7B83686FB50}">
      <dgm:prSet/>
      <dgm:spPr>
        <a:noFill/>
        <a:ln>
          <a:solidFill>
            <a:srgbClr val="9D13BD"/>
          </a:solidFill>
        </a:ln>
      </dgm:spPr>
      <dgm:t>
        <a:bodyPr/>
        <a:lstStyle/>
        <a:p>
          <a:endParaRPr lang="fr-FR"/>
        </a:p>
      </dgm:t>
    </dgm:pt>
    <dgm:pt modelId="{23840839-AF0F-4EE4-80AB-31351CC26894}" type="pres">
      <dgm:prSet presAssocID="{9282E4A7-F8FC-47BF-86A0-3A67F507C797}" presName="cycle" presStyleCnt="0">
        <dgm:presLayoutVars>
          <dgm:dir/>
          <dgm:resizeHandles val="exact"/>
        </dgm:presLayoutVars>
      </dgm:prSet>
      <dgm:spPr/>
    </dgm:pt>
    <dgm:pt modelId="{00094B66-281B-4F3E-8750-4D5F4C7009DF}" type="pres">
      <dgm:prSet presAssocID="{1A2B0566-B7EF-4BA6-87AA-4EC58A9E8609}" presName="node" presStyleLbl="node1" presStyleIdx="0" presStyleCnt="6" custScaleX="156476" custScaleY="106974">
        <dgm:presLayoutVars>
          <dgm:bulletEnabled val="1"/>
        </dgm:presLayoutVars>
      </dgm:prSet>
      <dgm:spPr/>
      <dgm:t>
        <a:bodyPr/>
        <a:lstStyle/>
        <a:p>
          <a:endParaRPr lang="fr-FR"/>
        </a:p>
      </dgm:t>
    </dgm:pt>
    <dgm:pt modelId="{9FFA0BD3-34B5-4083-B0EA-F2E02EB021A1}" type="pres">
      <dgm:prSet presAssocID="{B6C2951F-B853-46D5-AD00-664F5C568951}" presName="sibTrans" presStyleLbl="sibTrans2D1" presStyleIdx="0" presStyleCnt="6"/>
      <dgm:spPr/>
    </dgm:pt>
    <dgm:pt modelId="{87A1D0FF-BDAF-497A-A28C-B919052F055D}" type="pres">
      <dgm:prSet presAssocID="{B6C2951F-B853-46D5-AD00-664F5C568951}" presName="connectorText" presStyleLbl="sibTrans2D1" presStyleIdx="0" presStyleCnt="6"/>
      <dgm:spPr/>
    </dgm:pt>
    <dgm:pt modelId="{C3A02AF8-E57D-4B1F-B0B2-70D1FEDA761B}" type="pres">
      <dgm:prSet presAssocID="{BBC2D022-993D-4813-A3A8-D4D866E1BB22}" presName="node" presStyleLbl="node1" presStyleIdx="1" presStyleCnt="6" custScaleX="217602" custRadScaleRad="189455" custRadScaleInc="23362">
        <dgm:presLayoutVars>
          <dgm:bulletEnabled val="1"/>
        </dgm:presLayoutVars>
      </dgm:prSet>
      <dgm:spPr/>
      <dgm:t>
        <a:bodyPr/>
        <a:lstStyle/>
        <a:p>
          <a:endParaRPr lang="fr-FR"/>
        </a:p>
      </dgm:t>
    </dgm:pt>
    <dgm:pt modelId="{D59BDCB3-4E9A-4AAA-BA65-0E5C0F42499B}" type="pres">
      <dgm:prSet presAssocID="{691C15D2-9C38-443D-B109-0B584FCEE843}" presName="sibTrans" presStyleLbl="sibTrans2D1" presStyleIdx="1" presStyleCnt="6" custScaleX="61054" custScaleY="103892"/>
      <dgm:spPr/>
    </dgm:pt>
    <dgm:pt modelId="{D78E4C70-60CD-4435-B861-E12CDD533FE3}" type="pres">
      <dgm:prSet presAssocID="{691C15D2-9C38-443D-B109-0B584FCEE843}" presName="connectorText" presStyleLbl="sibTrans2D1" presStyleIdx="1" presStyleCnt="6"/>
      <dgm:spPr/>
    </dgm:pt>
    <dgm:pt modelId="{D83F3B04-259C-482E-85B4-9742CC4DEC07}" type="pres">
      <dgm:prSet presAssocID="{4CF29740-4003-4A8A-8B7B-12FD9711614B}" presName="node" presStyleLbl="node1" presStyleIdx="2" presStyleCnt="6" custScaleX="190549" custScaleY="104784" custRadScaleRad="176320" custRadScaleInc="-5178">
        <dgm:presLayoutVars>
          <dgm:bulletEnabled val="1"/>
        </dgm:presLayoutVars>
      </dgm:prSet>
      <dgm:spPr/>
      <dgm:t>
        <a:bodyPr/>
        <a:lstStyle/>
        <a:p>
          <a:endParaRPr lang="fr-FR"/>
        </a:p>
      </dgm:t>
    </dgm:pt>
    <dgm:pt modelId="{E439F84C-0B39-4F4A-AC9D-EDA97D95B5A5}" type="pres">
      <dgm:prSet presAssocID="{4B0E31A7-C451-4E05-91E3-A1B65AE63CAF}" presName="sibTrans" presStyleLbl="sibTrans2D1" presStyleIdx="2" presStyleCnt="6"/>
      <dgm:spPr/>
    </dgm:pt>
    <dgm:pt modelId="{DC2356F9-CA95-43E5-A569-F42A54296424}" type="pres">
      <dgm:prSet presAssocID="{4B0E31A7-C451-4E05-91E3-A1B65AE63CAF}" presName="connectorText" presStyleLbl="sibTrans2D1" presStyleIdx="2" presStyleCnt="6"/>
      <dgm:spPr/>
    </dgm:pt>
    <dgm:pt modelId="{E333718A-5F29-4D4C-A849-9BA5D79CED65}" type="pres">
      <dgm:prSet presAssocID="{31FA075D-3842-43AE-ADCF-26A09D569214}" presName="node" presStyleLbl="node1" presStyleIdx="3" presStyleCnt="6" custScaleX="156551" custRadScaleRad="108168" custRadScaleInc="28031">
        <dgm:presLayoutVars>
          <dgm:bulletEnabled val="1"/>
        </dgm:presLayoutVars>
      </dgm:prSet>
      <dgm:spPr/>
      <dgm:t>
        <a:bodyPr/>
        <a:lstStyle/>
        <a:p>
          <a:endParaRPr lang="fr-FR"/>
        </a:p>
      </dgm:t>
    </dgm:pt>
    <dgm:pt modelId="{2F4DE45F-1E7C-442D-893C-FA8CB1049486}" type="pres">
      <dgm:prSet presAssocID="{189DAF02-E38E-45FA-A314-46C3C6B0D699}" presName="sibTrans" presStyleLbl="sibTrans2D1" presStyleIdx="3" presStyleCnt="6"/>
      <dgm:spPr/>
    </dgm:pt>
    <dgm:pt modelId="{B6EDFAE0-99A5-4395-8073-3C2C53DFAB92}" type="pres">
      <dgm:prSet presAssocID="{189DAF02-E38E-45FA-A314-46C3C6B0D699}" presName="connectorText" presStyleLbl="sibTrans2D1" presStyleIdx="3" presStyleCnt="6"/>
      <dgm:spPr/>
    </dgm:pt>
    <dgm:pt modelId="{C57250A0-EC6C-42EA-81BC-E680267411AF}" type="pres">
      <dgm:prSet presAssocID="{54C171AE-31D7-49C0-9F2E-1A8245D5302D}" presName="node" presStyleLbl="node1" presStyleIdx="4" presStyleCnt="6" custScaleX="191457" custScaleY="101020" custRadScaleRad="171633" custRadScaleInc="44429">
        <dgm:presLayoutVars>
          <dgm:bulletEnabled val="1"/>
        </dgm:presLayoutVars>
      </dgm:prSet>
      <dgm:spPr/>
      <dgm:t>
        <a:bodyPr/>
        <a:lstStyle/>
        <a:p>
          <a:endParaRPr lang="fr-FR"/>
        </a:p>
      </dgm:t>
    </dgm:pt>
    <dgm:pt modelId="{75CECC8B-9493-40AF-8F52-42D3BAA9BDCF}" type="pres">
      <dgm:prSet presAssocID="{35CDD82C-22E2-4A94-88AD-9A290831E383}" presName="sibTrans" presStyleLbl="sibTrans2D1" presStyleIdx="4" presStyleCnt="6" custScaleX="81977" custScaleY="87084"/>
      <dgm:spPr/>
    </dgm:pt>
    <dgm:pt modelId="{6BBD4EDA-BEDE-4A36-ACC3-966C61774E33}" type="pres">
      <dgm:prSet presAssocID="{35CDD82C-22E2-4A94-88AD-9A290831E383}" presName="connectorText" presStyleLbl="sibTrans2D1" presStyleIdx="4" presStyleCnt="6"/>
      <dgm:spPr/>
    </dgm:pt>
    <dgm:pt modelId="{89D7CD09-DE03-4F0D-883B-75F6D6D4ECB4}" type="pres">
      <dgm:prSet presAssocID="{90D9B74D-C493-401E-8332-1888952C6802}" presName="node" presStyleLbl="node1" presStyleIdx="5" presStyleCnt="6" custScaleX="166977" custRadScaleRad="177871" custRadScaleInc="-7371">
        <dgm:presLayoutVars>
          <dgm:bulletEnabled val="1"/>
        </dgm:presLayoutVars>
      </dgm:prSet>
      <dgm:spPr/>
      <dgm:t>
        <a:bodyPr/>
        <a:lstStyle/>
        <a:p>
          <a:endParaRPr lang="fr-FR"/>
        </a:p>
      </dgm:t>
    </dgm:pt>
    <dgm:pt modelId="{4C75ABB3-0099-4666-86A5-509AD0411A01}" type="pres">
      <dgm:prSet presAssocID="{ADA56821-1E45-4F49-89B2-7799212FA216}" presName="sibTrans" presStyleLbl="sibTrans2D1" presStyleIdx="5" presStyleCnt="6" custLinFactNeighborX="3662" custLinFactNeighborY="18431"/>
      <dgm:spPr/>
    </dgm:pt>
    <dgm:pt modelId="{0A46DDA3-042E-41B7-AF1F-EF39CC94293C}" type="pres">
      <dgm:prSet presAssocID="{ADA56821-1E45-4F49-89B2-7799212FA216}" presName="connectorText" presStyleLbl="sibTrans2D1" presStyleIdx="5" presStyleCnt="6"/>
      <dgm:spPr/>
    </dgm:pt>
  </dgm:ptLst>
  <dgm:cxnLst>
    <dgm:cxn modelId="{A2CA828C-4A10-4981-9ECB-4B72A8E3A838}" type="presOf" srcId="{31FA075D-3842-43AE-ADCF-26A09D569214}" destId="{E333718A-5F29-4D4C-A849-9BA5D79CED65}" srcOrd="0" destOrd="0" presId="urn:microsoft.com/office/officeart/2005/8/layout/cycle2"/>
    <dgm:cxn modelId="{576E667E-B716-484A-A505-0F25801884AE}" srcId="{9282E4A7-F8FC-47BF-86A0-3A67F507C797}" destId="{31FA075D-3842-43AE-ADCF-26A09D569214}" srcOrd="3" destOrd="0" parTransId="{153A1D26-DDA7-4C1C-A057-09F5EEEDAD90}" sibTransId="{189DAF02-E38E-45FA-A314-46C3C6B0D699}"/>
    <dgm:cxn modelId="{F63B4742-F957-44FC-957F-53AC1548ACD4}" type="presOf" srcId="{4B0E31A7-C451-4E05-91E3-A1B65AE63CAF}" destId="{E439F84C-0B39-4F4A-AC9D-EDA97D95B5A5}" srcOrd="0" destOrd="0" presId="urn:microsoft.com/office/officeart/2005/8/layout/cycle2"/>
    <dgm:cxn modelId="{04ED490E-A1DC-4D2C-BF8C-16599FB8D67C}" type="presOf" srcId="{35CDD82C-22E2-4A94-88AD-9A290831E383}" destId="{6BBD4EDA-BEDE-4A36-ACC3-966C61774E33}" srcOrd="1" destOrd="0" presId="urn:microsoft.com/office/officeart/2005/8/layout/cycle2"/>
    <dgm:cxn modelId="{8B318B15-D47C-4320-A4E9-F2E22BB94667}" type="presOf" srcId="{691C15D2-9C38-443D-B109-0B584FCEE843}" destId="{D59BDCB3-4E9A-4AAA-BA65-0E5C0F42499B}" srcOrd="0" destOrd="0" presId="urn:microsoft.com/office/officeart/2005/8/layout/cycle2"/>
    <dgm:cxn modelId="{1C1C0DC4-3A57-4263-AB58-8E48AB141368}" type="presOf" srcId="{35CDD82C-22E2-4A94-88AD-9A290831E383}" destId="{75CECC8B-9493-40AF-8F52-42D3BAA9BDCF}" srcOrd="0" destOrd="0" presId="urn:microsoft.com/office/officeart/2005/8/layout/cycle2"/>
    <dgm:cxn modelId="{A8C4F016-BCEF-4F52-B945-78A0FCE17080}" type="presOf" srcId="{4B0E31A7-C451-4E05-91E3-A1B65AE63CAF}" destId="{DC2356F9-CA95-43E5-A569-F42A54296424}" srcOrd="1" destOrd="0" presId="urn:microsoft.com/office/officeart/2005/8/layout/cycle2"/>
    <dgm:cxn modelId="{AB9031AC-552B-416A-8540-A142F12637CC}" type="presOf" srcId="{1A2B0566-B7EF-4BA6-87AA-4EC58A9E8609}" destId="{00094B66-281B-4F3E-8750-4D5F4C7009DF}" srcOrd="0" destOrd="0" presId="urn:microsoft.com/office/officeart/2005/8/layout/cycle2"/>
    <dgm:cxn modelId="{27F103F8-57B0-42E1-AC09-BC3D49BD7001}" srcId="{9282E4A7-F8FC-47BF-86A0-3A67F507C797}" destId="{4CF29740-4003-4A8A-8B7B-12FD9711614B}" srcOrd="2" destOrd="0" parTransId="{A4E4BB15-6D51-48CA-8A7A-8D14C1F009D2}" sibTransId="{4B0E31A7-C451-4E05-91E3-A1B65AE63CAF}"/>
    <dgm:cxn modelId="{6CB799A1-D804-4E16-9EBE-7A622643EB87}" type="presOf" srcId="{9282E4A7-F8FC-47BF-86A0-3A67F507C797}" destId="{23840839-AF0F-4EE4-80AB-31351CC26894}" srcOrd="0" destOrd="0" presId="urn:microsoft.com/office/officeart/2005/8/layout/cycle2"/>
    <dgm:cxn modelId="{F834F1EF-233F-416C-B11C-9EFAF0F4DCFC}" srcId="{9282E4A7-F8FC-47BF-86A0-3A67F507C797}" destId="{BBC2D022-993D-4813-A3A8-D4D866E1BB22}" srcOrd="1" destOrd="0" parTransId="{6DD67882-C43F-4EEE-BA64-74DCFE41EFA4}" sibTransId="{691C15D2-9C38-443D-B109-0B584FCEE843}"/>
    <dgm:cxn modelId="{5E63AB1E-8414-433E-ABFD-8DBD41DE5C4F}" srcId="{9282E4A7-F8FC-47BF-86A0-3A67F507C797}" destId="{1A2B0566-B7EF-4BA6-87AA-4EC58A9E8609}" srcOrd="0" destOrd="0" parTransId="{6C569C68-FDA2-4F43-891D-D07FF4DFA956}" sibTransId="{B6C2951F-B853-46D5-AD00-664F5C568951}"/>
    <dgm:cxn modelId="{0EB57CEE-312B-4BF8-AC33-F9AAA5C4D860}" srcId="{9282E4A7-F8FC-47BF-86A0-3A67F507C797}" destId="{54C171AE-31D7-49C0-9F2E-1A8245D5302D}" srcOrd="4" destOrd="0" parTransId="{2DEFF2F9-9BEF-488E-A1D8-3DE2ED719B2B}" sibTransId="{35CDD82C-22E2-4A94-88AD-9A290831E383}"/>
    <dgm:cxn modelId="{CB4B1309-FB64-4B43-ABF6-EB83C7844D47}" type="presOf" srcId="{189DAF02-E38E-45FA-A314-46C3C6B0D699}" destId="{2F4DE45F-1E7C-442D-893C-FA8CB1049486}" srcOrd="0" destOrd="0" presId="urn:microsoft.com/office/officeart/2005/8/layout/cycle2"/>
    <dgm:cxn modelId="{1DE3E3CA-D3F8-443B-9DFF-08C873828175}" type="presOf" srcId="{BBC2D022-993D-4813-A3A8-D4D866E1BB22}" destId="{C3A02AF8-E57D-4B1F-B0B2-70D1FEDA761B}" srcOrd="0" destOrd="0" presId="urn:microsoft.com/office/officeart/2005/8/layout/cycle2"/>
    <dgm:cxn modelId="{DA107ACC-D6D1-49C1-9314-B4F910DA9F6F}" type="presOf" srcId="{90D9B74D-C493-401E-8332-1888952C6802}" destId="{89D7CD09-DE03-4F0D-883B-75F6D6D4ECB4}" srcOrd="0" destOrd="0" presId="urn:microsoft.com/office/officeart/2005/8/layout/cycle2"/>
    <dgm:cxn modelId="{91187DD4-108A-4DA4-B720-4D51BEF5ED42}" type="presOf" srcId="{ADA56821-1E45-4F49-89B2-7799212FA216}" destId="{4C75ABB3-0099-4666-86A5-509AD0411A01}" srcOrd="0" destOrd="0" presId="urn:microsoft.com/office/officeart/2005/8/layout/cycle2"/>
    <dgm:cxn modelId="{D8EA123F-1A98-47D8-80A1-BCDA0DACC6D4}" type="presOf" srcId="{691C15D2-9C38-443D-B109-0B584FCEE843}" destId="{D78E4C70-60CD-4435-B861-E12CDD533FE3}" srcOrd="1" destOrd="0" presId="urn:microsoft.com/office/officeart/2005/8/layout/cycle2"/>
    <dgm:cxn modelId="{6886F1E6-A769-459A-8EF4-F65B5E31F05F}" type="presOf" srcId="{4CF29740-4003-4A8A-8B7B-12FD9711614B}" destId="{D83F3B04-259C-482E-85B4-9742CC4DEC07}" srcOrd="0" destOrd="0" presId="urn:microsoft.com/office/officeart/2005/8/layout/cycle2"/>
    <dgm:cxn modelId="{A4E62261-C600-472E-80D3-6CE7092E0C90}" type="presOf" srcId="{B6C2951F-B853-46D5-AD00-664F5C568951}" destId="{87A1D0FF-BDAF-497A-A28C-B919052F055D}" srcOrd="1" destOrd="0" presId="urn:microsoft.com/office/officeart/2005/8/layout/cycle2"/>
    <dgm:cxn modelId="{769C88B8-812B-434D-AA4B-A9E94C93C46B}" type="presOf" srcId="{54C171AE-31D7-49C0-9F2E-1A8245D5302D}" destId="{C57250A0-EC6C-42EA-81BC-E680267411AF}" srcOrd="0" destOrd="0" presId="urn:microsoft.com/office/officeart/2005/8/layout/cycle2"/>
    <dgm:cxn modelId="{8034184A-6A65-4116-86CC-C7B83686FB50}" srcId="{9282E4A7-F8FC-47BF-86A0-3A67F507C797}" destId="{90D9B74D-C493-401E-8332-1888952C6802}" srcOrd="5" destOrd="0" parTransId="{10A26033-200A-4D25-AC9E-3C1B4C4E6231}" sibTransId="{ADA56821-1E45-4F49-89B2-7799212FA216}"/>
    <dgm:cxn modelId="{59DB61CC-DD9E-4E9D-BC1C-4BA4C6C145F2}" type="presOf" srcId="{ADA56821-1E45-4F49-89B2-7799212FA216}" destId="{0A46DDA3-042E-41B7-AF1F-EF39CC94293C}" srcOrd="1" destOrd="0" presId="urn:microsoft.com/office/officeart/2005/8/layout/cycle2"/>
    <dgm:cxn modelId="{65F6C9F1-F81D-47F2-8DBB-15CEC0C9730D}" type="presOf" srcId="{189DAF02-E38E-45FA-A314-46C3C6B0D699}" destId="{B6EDFAE0-99A5-4395-8073-3C2C53DFAB92}" srcOrd="1" destOrd="0" presId="urn:microsoft.com/office/officeart/2005/8/layout/cycle2"/>
    <dgm:cxn modelId="{DF3FC17F-7280-432E-A3B2-72E12B0FDF85}" type="presOf" srcId="{B6C2951F-B853-46D5-AD00-664F5C568951}" destId="{9FFA0BD3-34B5-4083-B0EA-F2E02EB021A1}" srcOrd="0" destOrd="0" presId="urn:microsoft.com/office/officeart/2005/8/layout/cycle2"/>
    <dgm:cxn modelId="{93E13844-368C-4895-B408-2F58DA24A38D}" type="presParOf" srcId="{23840839-AF0F-4EE4-80AB-31351CC26894}" destId="{00094B66-281B-4F3E-8750-4D5F4C7009DF}" srcOrd="0" destOrd="0" presId="urn:microsoft.com/office/officeart/2005/8/layout/cycle2"/>
    <dgm:cxn modelId="{CBC1A13A-8714-49DD-8E9B-3FB910E20724}" type="presParOf" srcId="{23840839-AF0F-4EE4-80AB-31351CC26894}" destId="{9FFA0BD3-34B5-4083-B0EA-F2E02EB021A1}" srcOrd="1" destOrd="0" presId="urn:microsoft.com/office/officeart/2005/8/layout/cycle2"/>
    <dgm:cxn modelId="{33970C08-D515-4411-BA88-1FB64C63E5E8}" type="presParOf" srcId="{9FFA0BD3-34B5-4083-B0EA-F2E02EB021A1}" destId="{87A1D0FF-BDAF-497A-A28C-B919052F055D}" srcOrd="0" destOrd="0" presId="urn:microsoft.com/office/officeart/2005/8/layout/cycle2"/>
    <dgm:cxn modelId="{6D45D587-7DE4-452B-85CC-2C24505BCF5E}" type="presParOf" srcId="{23840839-AF0F-4EE4-80AB-31351CC26894}" destId="{C3A02AF8-E57D-4B1F-B0B2-70D1FEDA761B}" srcOrd="2" destOrd="0" presId="urn:microsoft.com/office/officeart/2005/8/layout/cycle2"/>
    <dgm:cxn modelId="{A2E934F2-5A61-4F71-9366-42ABB2BBA671}" type="presParOf" srcId="{23840839-AF0F-4EE4-80AB-31351CC26894}" destId="{D59BDCB3-4E9A-4AAA-BA65-0E5C0F42499B}" srcOrd="3" destOrd="0" presId="urn:microsoft.com/office/officeart/2005/8/layout/cycle2"/>
    <dgm:cxn modelId="{8F61234E-5162-4CCB-991E-61650FCC97B5}" type="presParOf" srcId="{D59BDCB3-4E9A-4AAA-BA65-0E5C0F42499B}" destId="{D78E4C70-60CD-4435-B861-E12CDD533FE3}" srcOrd="0" destOrd="0" presId="urn:microsoft.com/office/officeart/2005/8/layout/cycle2"/>
    <dgm:cxn modelId="{D716614B-4729-4278-B997-D20BF7A16781}" type="presParOf" srcId="{23840839-AF0F-4EE4-80AB-31351CC26894}" destId="{D83F3B04-259C-482E-85B4-9742CC4DEC07}" srcOrd="4" destOrd="0" presId="urn:microsoft.com/office/officeart/2005/8/layout/cycle2"/>
    <dgm:cxn modelId="{9988494A-097B-42B6-B63A-C2F8AB939A7C}" type="presParOf" srcId="{23840839-AF0F-4EE4-80AB-31351CC26894}" destId="{E439F84C-0B39-4F4A-AC9D-EDA97D95B5A5}" srcOrd="5" destOrd="0" presId="urn:microsoft.com/office/officeart/2005/8/layout/cycle2"/>
    <dgm:cxn modelId="{34A170EA-0242-4188-8D28-3C37ED677671}" type="presParOf" srcId="{E439F84C-0B39-4F4A-AC9D-EDA97D95B5A5}" destId="{DC2356F9-CA95-43E5-A569-F42A54296424}" srcOrd="0" destOrd="0" presId="urn:microsoft.com/office/officeart/2005/8/layout/cycle2"/>
    <dgm:cxn modelId="{003816B2-6ADD-409C-8735-CCC5AB3AFD22}" type="presParOf" srcId="{23840839-AF0F-4EE4-80AB-31351CC26894}" destId="{E333718A-5F29-4D4C-A849-9BA5D79CED65}" srcOrd="6" destOrd="0" presId="urn:microsoft.com/office/officeart/2005/8/layout/cycle2"/>
    <dgm:cxn modelId="{DC7D2E31-D545-47B6-8B2A-1DE6FADB7CC4}" type="presParOf" srcId="{23840839-AF0F-4EE4-80AB-31351CC26894}" destId="{2F4DE45F-1E7C-442D-893C-FA8CB1049486}" srcOrd="7" destOrd="0" presId="urn:microsoft.com/office/officeart/2005/8/layout/cycle2"/>
    <dgm:cxn modelId="{80918FC2-4A8B-4361-B5C2-A54C9F57891D}" type="presParOf" srcId="{2F4DE45F-1E7C-442D-893C-FA8CB1049486}" destId="{B6EDFAE0-99A5-4395-8073-3C2C53DFAB92}" srcOrd="0" destOrd="0" presId="urn:microsoft.com/office/officeart/2005/8/layout/cycle2"/>
    <dgm:cxn modelId="{480D5879-3BC1-4C00-A93F-96011F6895F7}" type="presParOf" srcId="{23840839-AF0F-4EE4-80AB-31351CC26894}" destId="{C57250A0-EC6C-42EA-81BC-E680267411AF}" srcOrd="8" destOrd="0" presId="urn:microsoft.com/office/officeart/2005/8/layout/cycle2"/>
    <dgm:cxn modelId="{322EA472-75B1-4E1C-BC7B-77FDFDC5C917}" type="presParOf" srcId="{23840839-AF0F-4EE4-80AB-31351CC26894}" destId="{75CECC8B-9493-40AF-8F52-42D3BAA9BDCF}" srcOrd="9" destOrd="0" presId="urn:microsoft.com/office/officeart/2005/8/layout/cycle2"/>
    <dgm:cxn modelId="{27B5B0FD-9B3A-4102-92F3-489D3DA270E2}" type="presParOf" srcId="{75CECC8B-9493-40AF-8F52-42D3BAA9BDCF}" destId="{6BBD4EDA-BEDE-4A36-ACC3-966C61774E33}" srcOrd="0" destOrd="0" presId="urn:microsoft.com/office/officeart/2005/8/layout/cycle2"/>
    <dgm:cxn modelId="{57FB1E39-ADFC-432F-A9F0-11BE919562FE}" type="presParOf" srcId="{23840839-AF0F-4EE4-80AB-31351CC26894}" destId="{89D7CD09-DE03-4F0D-883B-75F6D6D4ECB4}" srcOrd="10" destOrd="0" presId="urn:microsoft.com/office/officeart/2005/8/layout/cycle2"/>
    <dgm:cxn modelId="{E9344B8F-1F31-4147-B59B-71066519CF24}" type="presParOf" srcId="{23840839-AF0F-4EE4-80AB-31351CC26894}" destId="{4C75ABB3-0099-4666-86A5-509AD0411A01}" srcOrd="11" destOrd="0" presId="urn:microsoft.com/office/officeart/2005/8/layout/cycle2"/>
    <dgm:cxn modelId="{D2FD2F2F-0EC0-408F-81F8-3DDD8B081B80}" type="presParOf" srcId="{4C75ABB3-0099-4666-86A5-509AD0411A01}" destId="{0A46DDA3-042E-41B7-AF1F-EF39CC94293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94B66-281B-4F3E-8750-4D5F4C7009DF}">
      <dsp:nvSpPr>
        <dsp:cNvPr id="0" name=""/>
        <dsp:cNvSpPr/>
      </dsp:nvSpPr>
      <dsp:spPr>
        <a:xfrm>
          <a:off x="4253392" y="-18288"/>
          <a:ext cx="1853930" cy="1267430"/>
        </a:xfrm>
        <a:prstGeom prst="ellipse">
          <a:avLst/>
        </a:prstGeom>
        <a:noFill/>
        <a:ln w="28575" cap="flat" cmpd="sng" algn="ctr">
          <a:solidFill>
            <a:srgbClr val="8F1EB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Oncologue</a:t>
          </a:r>
          <a:r>
            <a:rPr lang="fr-FR" sz="1100" kern="1200" dirty="0" smtClean="0"/>
            <a:t>:</a:t>
          </a:r>
          <a:endParaRPr lang="fr-FR" sz="1100" kern="1200" dirty="0"/>
        </a:p>
      </dsp:txBody>
      <dsp:txXfrm>
        <a:off x="4524894" y="167323"/>
        <a:ext cx="1310926" cy="896208"/>
      </dsp:txXfrm>
    </dsp:sp>
    <dsp:sp modelId="{9FFA0BD3-34B5-4083-B0EA-F2E02EB021A1}">
      <dsp:nvSpPr>
        <dsp:cNvPr id="0" name=""/>
        <dsp:cNvSpPr/>
      </dsp:nvSpPr>
      <dsp:spPr>
        <a:xfrm rot="508750">
          <a:off x="6296603" y="620645"/>
          <a:ext cx="519792" cy="399870"/>
        </a:xfrm>
        <a:prstGeom prst="rightArrow">
          <a:avLst>
            <a:gd name="adj1" fmla="val 60000"/>
            <a:gd name="adj2" fmla="val 50000"/>
          </a:avLst>
        </a:prstGeom>
        <a:noFill/>
        <a:ln>
          <a:solidFill>
            <a:srgbClr val="8F1EB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6297259" y="691775"/>
        <a:ext cx="399831" cy="239922"/>
      </dsp:txXfrm>
    </dsp:sp>
    <dsp:sp modelId="{C3A02AF8-E57D-4B1F-B0B2-70D1FEDA761B}">
      <dsp:nvSpPr>
        <dsp:cNvPr id="0" name=""/>
        <dsp:cNvSpPr/>
      </dsp:nvSpPr>
      <dsp:spPr>
        <a:xfrm>
          <a:off x="6993156" y="485450"/>
          <a:ext cx="2578153" cy="1184802"/>
        </a:xfrm>
        <a:prstGeom prst="ellipse">
          <a:avLst/>
        </a:prstGeom>
        <a:noFill/>
        <a:ln w="28575" cap="flat" cmpd="sng" algn="ctr">
          <a:solidFill>
            <a:srgbClr val="8F1EB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Autre chirurgie et spécialité </a:t>
          </a:r>
        </a:p>
      </dsp:txBody>
      <dsp:txXfrm>
        <a:off x="7370718" y="658960"/>
        <a:ext cx="1823029" cy="837782"/>
      </dsp:txXfrm>
    </dsp:sp>
    <dsp:sp modelId="{D59BDCB3-4E9A-4AAA-BA65-0E5C0F42499B}">
      <dsp:nvSpPr>
        <dsp:cNvPr id="0" name=""/>
        <dsp:cNvSpPr/>
      </dsp:nvSpPr>
      <dsp:spPr>
        <a:xfrm rot="5819475">
          <a:off x="7853936" y="2237154"/>
          <a:ext cx="521318" cy="415433"/>
        </a:xfrm>
        <a:prstGeom prst="rightArrow">
          <a:avLst>
            <a:gd name="adj1" fmla="val 60000"/>
            <a:gd name="adj2" fmla="val 50000"/>
          </a:avLst>
        </a:prstGeom>
        <a:noFill/>
        <a:ln>
          <a:solidFill>
            <a:srgbClr val="9D13BD"/>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0800000">
        <a:off x="7923836" y="2258389"/>
        <a:ext cx="396688" cy="249259"/>
      </dsp:txXfrm>
    </dsp:sp>
    <dsp:sp modelId="{D83F3B04-259C-482E-85B4-9742CC4DEC07}">
      <dsp:nvSpPr>
        <dsp:cNvPr id="0" name=""/>
        <dsp:cNvSpPr/>
      </dsp:nvSpPr>
      <dsp:spPr>
        <a:xfrm>
          <a:off x="6808843" y="3266994"/>
          <a:ext cx="2257628" cy="1241483"/>
        </a:xfrm>
        <a:prstGeom prst="ellipse">
          <a:avLst/>
        </a:prstGeom>
        <a:noFill/>
        <a:ln w="28575" cap="flat" cmpd="sng" algn="ctr">
          <a:solidFill>
            <a:srgbClr val="8F1EB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Médecine et spécialité</a:t>
          </a:r>
          <a:r>
            <a:rPr lang="fr-FR" sz="2000" kern="1200" dirty="0" smtClean="0">
              <a:solidFill>
                <a:schemeClr val="tx1"/>
              </a:solidFill>
            </a:rPr>
            <a:t> </a:t>
          </a:r>
          <a:r>
            <a:rPr lang="fr-FR" sz="2000" kern="1200" dirty="0" smtClean="0"/>
            <a:t> </a:t>
          </a:r>
          <a:endParaRPr lang="fr-FR" sz="2000" kern="1200" dirty="0"/>
        </a:p>
      </dsp:txBody>
      <dsp:txXfrm>
        <a:off x="7139465" y="3448805"/>
        <a:ext cx="1596384" cy="877861"/>
      </dsp:txXfrm>
    </dsp:sp>
    <dsp:sp modelId="{E439F84C-0B39-4F4A-AC9D-EDA97D95B5A5}">
      <dsp:nvSpPr>
        <dsp:cNvPr id="0" name=""/>
        <dsp:cNvSpPr/>
      </dsp:nvSpPr>
      <dsp:spPr>
        <a:xfrm rot="10478758">
          <a:off x="6067500" y="3837917"/>
          <a:ext cx="536735" cy="399870"/>
        </a:xfrm>
        <a:prstGeom prst="rightArrow">
          <a:avLst>
            <a:gd name="adj1" fmla="val 60000"/>
            <a:gd name="adj2" fmla="val 50000"/>
          </a:avLst>
        </a:prstGeom>
        <a:noFill/>
        <a:ln>
          <a:solidFill>
            <a:srgbClr val="8F1EB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0800000">
        <a:off x="6187199" y="3912294"/>
        <a:ext cx="416774" cy="239922"/>
      </dsp:txXfrm>
    </dsp:sp>
    <dsp:sp modelId="{E333718A-5F29-4D4C-A849-9BA5D79CED65}">
      <dsp:nvSpPr>
        <dsp:cNvPr id="0" name=""/>
        <dsp:cNvSpPr/>
      </dsp:nvSpPr>
      <dsp:spPr>
        <a:xfrm>
          <a:off x="3971603" y="3580112"/>
          <a:ext cx="1854819" cy="1184802"/>
        </a:xfrm>
        <a:prstGeom prst="ellipse">
          <a:avLst/>
        </a:prstGeom>
        <a:noFill/>
        <a:ln w="28575" cap="flat" cmpd="sng" algn="ctr">
          <a:solidFill>
            <a:srgbClr val="9D13B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Médecine palliative</a:t>
          </a:r>
          <a:endParaRPr lang="fr-FR" sz="2000" b="1" kern="1200" dirty="0">
            <a:solidFill>
              <a:schemeClr val="tx1"/>
            </a:solidFill>
          </a:endParaRPr>
        </a:p>
      </dsp:txBody>
      <dsp:txXfrm>
        <a:off x="4243235" y="3753622"/>
        <a:ext cx="1311555" cy="837782"/>
      </dsp:txXfrm>
    </dsp:sp>
    <dsp:sp modelId="{2F4DE45F-1E7C-442D-893C-FA8CB1049486}">
      <dsp:nvSpPr>
        <dsp:cNvPr id="0" name=""/>
        <dsp:cNvSpPr/>
      </dsp:nvSpPr>
      <dsp:spPr>
        <a:xfrm rot="11931613">
          <a:off x="3413311" y="3548574"/>
          <a:ext cx="488952" cy="399870"/>
        </a:xfrm>
        <a:prstGeom prst="rightArrow">
          <a:avLst>
            <a:gd name="adj1" fmla="val 60000"/>
            <a:gd name="adj2" fmla="val 50000"/>
          </a:avLst>
        </a:prstGeom>
        <a:noFill/>
        <a:ln>
          <a:solidFill>
            <a:srgbClr val="9D13BD"/>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0800000">
        <a:off x="3530052" y="3647937"/>
        <a:ext cx="368991" cy="239922"/>
      </dsp:txXfrm>
    </dsp:sp>
    <dsp:sp modelId="{C57250A0-EC6C-42EA-81BC-E680267411AF}">
      <dsp:nvSpPr>
        <dsp:cNvPr id="0" name=""/>
        <dsp:cNvSpPr/>
      </dsp:nvSpPr>
      <dsp:spPr>
        <a:xfrm>
          <a:off x="1121908" y="2671249"/>
          <a:ext cx="2268386" cy="1196887"/>
        </a:xfrm>
        <a:prstGeom prst="ellipse">
          <a:avLst/>
        </a:prstGeom>
        <a:noFill/>
        <a:ln w="76200" cap="flat" cmpd="sng" algn="ctr">
          <a:solidFill>
            <a:srgbClr val="8F1EB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Gynécologue  équipe </a:t>
          </a:r>
          <a:endParaRPr lang="fr-FR" sz="2000" b="1" kern="1200" dirty="0">
            <a:solidFill>
              <a:schemeClr val="tx1"/>
            </a:solidFill>
          </a:endParaRPr>
        </a:p>
      </dsp:txBody>
      <dsp:txXfrm>
        <a:off x="1454105" y="2846529"/>
        <a:ext cx="1603992" cy="846327"/>
      </dsp:txXfrm>
    </dsp:sp>
    <dsp:sp modelId="{75CECC8B-9493-40AF-8F52-42D3BAA9BDCF}">
      <dsp:nvSpPr>
        <dsp:cNvPr id="0" name=""/>
        <dsp:cNvSpPr/>
      </dsp:nvSpPr>
      <dsp:spPr>
        <a:xfrm rot="16383490">
          <a:off x="2065707" y="1934635"/>
          <a:ext cx="504838" cy="348223"/>
        </a:xfrm>
        <a:prstGeom prst="rightArrow">
          <a:avLst>
            <a:gd name="adj1" fmla="val 60000"/>
            <a:gd name="adj2" fmla="val 50000"/>
          </a:avLst>
        </a:prstGeom>
        <a:noFill/>
        <a:ln>
          <a:solidFill>
            <a:srgbClr val="8F1EB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dirty="0"/>
        </a:p>
      </dsp:txBody>
      <dsp:txXfrm>
        <a:off x="2115154" y="2056439"/>
        <a:ext cx="400371" cy="208933"/>
      </dsp:txXfrm>
    </dsp:sp>
    <dsp:sp modelId="{89D7CD09-DE03-4F0D-883B-75F6D6D4ECB4}">
      <dsp:nvSpPr>
        <dsp:cNvPr id="0" name=""/>
        <dsp:cNvSpPr/>
      </dsp:nvSpPr>
      <dsp:spPr>
        <a:xfrm>
          <a:off x="1392511" y="326700"/>
          <a:ext cx="1978347" cy="1184802"/>
        </a:xfrm>
        <a:prstGeom prst="ellipse">
          <a:avLst/>
        </a:prstGeom>
        <a:noFill/>
        <a:ln w="38100" cap="flat" cmpd="sng" algn="ctr">
          <a:solidFill>
            <a:srgbClr val="9D13B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Aides aux diagnostic </a:t>
          </a:r>
          <a:endParaRPr lang="fr-FR" sz="2000" b="1" kern="1200" dirty="0">
            <a:solidFill>
              <a:schemeClr val="tx1"/>
            </a:solidFill>
          </a:endParaRPr>
        </a:p>
      </dsp:txBody>
      <dsp:txXfrm>
        <a:off x="1682233" y="500210"/>
        <a:ext cx="1398903" cy="837782"/>
      </dsp:txXfrm>
    </dsp:sp>
    <dsp:sp modelId="{4C75ABB3-0099-4666-86A5-509AD0411A01}">
      <dsp:nvSpPr>
        <dsp:cNvPr id="0" name=""/>
        <dsp:cNvSpPr/>
      </dsp:nvSpPr>
      <dsp:spPr>
        <a:xfrm rot="21228435">
          <a:off x="3571523" y="639373"/>
          <a:ext cx="485046" cy="399870"/>
        </a:xfrm>
        <a:prstGeom prst="rightArrow">
          <a:avLst>
            <a:gd name="adj1" fmla="val 60000"/>
            <a:gd name="adj2" fmla="val 50000"/>
          </a:avLst>
        </a:prstGeom>
        <a:noFill/>
        <a:ln>
          <a:solidFill>
            <a:srgbClr val="9D13BD"/>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3571873" y="725817"/>
        <a:ext cx="365085" cy="23992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BE321-A734-4834-891B-C561D030DB1B}" type="datetimeFigureOut">
              <a:rPr lang="fr-FR" smtClean="0"/>
              <a:t>24/05/2024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6DA2B4-C861-45CE-8769-79A6172490E3}" type="slidenum">
              <a:rPr lang="fr-FR" smtClean="0"/>
              <a:t>‹N°›</a:t>
            </a:fld>
            <a:endParaRPr lang="fr-FR"/>
          </a:p>
        </p:txBody>
      </p:sp>
    </p:spTree>
    <p:extLst>
      <p:ext uri="{BB962C8B-B14F-4D97-AF65-F5344CB8AC3E}">
        <p14:creationId xmlns:p14="http://schemas.microsoft.com/office/powerpoint/2010/main" val="153687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Plus grand tribu payé par</a:t>
            </a:r>
            <a:r>
              <a:rPr lang="fr-FR" baseline="0" dirty="0" smtClean="0"/>
              <a:t> les pays d'Afrique  subsaharien </a:t>
            </a:r>
            <a:endParaRPr lang="fr-FR" dirty="0"/>
          </a:p>
        </p:txBody>
      </p:sp>
      <p:sp>
        <p:nvSpPr>
          <p:cNvPr id="4" name="Espace réservé du numéro de diapositive 3"/>
          <p:cNvSpPr>
            <a:spLocks noGrp="1"/>
          </p:cNvSpPr>
          <p:nvPr>
            <p:ph type="sldNum" sz="quarter" idx="10"/>
          </p:nvPr>
        </p:nvSpPr>
        <p:spPr/>
        <p:txBody>
          <a:bodyPr/>
          <a:lstStyle/>
          <a:p>
            <a:fld id="{956DA2B4-C861-45CE-8769-79A6172490E3}" type="slidenum">
              <a:rPr lang="fr-FR" smtClean="0"/>
              <a:t>3</a:t>
            </a:fld>
            <a:endParaRPr lang="fr-FR"/>
          </a:p>
        </p:txBody>
      </p:sp>
    </p:spTree>
    <p:extLst>
      <p:ext uri="{BB962C8B-B14F-4D97-AF65-F5344CB8AC3E}">
        <p14:creationId xmlns:p14="http://schemas.microsoft.com/office/powerpoint/2010/main" val="2494477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81CE3F-3793-4ED3-A35A-96DF9AFCD5C7}" type="slidenum">
              <a:rPr lang="fr-FR" smtClean="0"/>
              <a:t>4</a:t>
            </a:fld>
            <a:endParaRPr lang="fr-FR"/>
          </a:p>
        </p:txBody>
      </p:sp>
    </p:spTree>
    <p:extLst>
      <p:ext uri="{BB962C8B-B14F-4D97-AF65-F5344CB8AC3E}">
        <p14:creationId xmlns:p14="http://schemas.microsoft.com/office/powerpoint/2010/main" val="374536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HPV 16 a travers ses</a:t>
            </a:r>
            <a:r>
              <a:rPr lang="fr-FR" baseline="0" dirty="0" smtClean="0"/>
              <a:t> </a:t>
            </a:r>
            <a:r>
              <a:rPr lang="fr-FR" baseline="0" dirty="0" err="1" smtClean="0"/>
              <a:t>onco</a:t>
            </a:r>
            <a:r>
              <a:rPr lang="fr-FR" baseline="0" dirty="0" smtClean="0"/>
              <a:t> </a:t>
            </a:r>
            <a:r>
              <a:rPr lang="fr-FR" baseline="0" dirty="0" err="1" smtClean="0"/>
              <a:t>proteine</a:t>
            </a:r>
            <a:r>
              <a:rPr lang="fr-FR" baseline="0" dirty="0" smtClean="0"/>
              <a:t> E6 E7 entraine une par hypoxie par une sur expression du HIF1alpha et donc l’activation de la </a:t>
            </a:r>
            <a:r>
              <a:rPr lang="fr-FR" baseline="0" dirty="0" err="1" smtClean="0"/>
              <a:t>neo</a:t>
            </a:r>
            <a:r>
              <a:rPr lang="fr-FR" baseline="0" dirty="0" smtClean="0"/>
              <a:t> </a:t>
            </a:r>
            <a:r>
              <a:rPr lang="fr-FR" baseline="0" dirty="0" err="1" smtClean="0"/>
              <a:t>angiogenese</a:t>
            </a:r>
            <a:r>
              <a:rPr lang="fr-FR" baseline="0" dirty="0" smtClean="0"/>
              <a:t> avec expression des VEGF  </a:t>
            </a:r>
            <a:endParaRPr lang="fr-FR" dirty="0"/>
          </a:p>
        </p:txBody>
      </p:sp>
      <p:sp>
        <p:nvSpPr>
          <p:cNvPr id="4" name="Espace réservé du numéro de diapositive 3"/>
          <p:cNvSpPr>
            <a:spLocks noGrp="1"/>
          </p:cNvSpPr>
          <p:nvPr>
            <p:ph type="sldNum" sz="quarter" idx="10"/>
          </p:nvPr>
        </p:nvSpPr>
        <p:spPr/>
        <p:txBody>
          <a:bodyPr/>
          <a:lstStyle/>
          <a:p>
            <a:fld id="{8981CE3F-3793-4ED3-A35A-96DF9AFCD5C7}" type="slidenum">
              <a:rPr lang="fr-FR" smtClean="0"/>
              <a:t>8</a:t>
            </a:fld>
            <a:endParaRPr lang="fr-FR"/>
          </a:p>
        </p:txBody>
      </p:sp>
    </p:spTree>
    <p:extLst>
      <p:ext uri="{BB962C8B-B14F-4D97-AF65-F5344CB8AC3E}">
        <p14:creationId xmlns:p14="http://schemas.microsoft.com/office/powerpoint/2010/main" val="3986022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Muti centrique: Brésil - Royaume uni (30 centres)- Mexique - Italie (2 centres)-Inde (2centres)</a:t>
            </a:r>
          </a:p>
          <a:p>
            <a:endParaRPr lang="fr-FR" dirty="0"/>
          </a:p>
        </p:txBody>
      </p:sp>
      <p:sp>
        <p:nvSpPr>
          <p:cNvPr id="4" name="Espace réservé du numéro de diapositive 3"/>
          <p:cNvSpPr>
            <a:spLocks noGrp="1"/>
          </p:cNvSpPr>
          <p:nvPr>
            <p:ph type="sldNum" sz="quarter" idx="10"/>
          </p:nvPr>
        </p:nvSpPr>
        <p:spPr/>
        <p:txBody>
          <a:bodyPr/>
          <a:lstStyle/>
          <a:p>
            <a:fld id="{8981CE3F-3793-4ED3-A35A-96DF9AFCD5C7}" type="slidenum">
              <a:rPr lang="fr-FR" smtClean="0"/>
              <a:t>20</a:t>
            </a:fld>
            <a:endParaRPr lang="fr-FR"/>
          </a:p>
        </p:txBody>
      </p:sp>
    </p:spTree>
    <p:extLst>
      <p:ext uri="{BB962C8B-B14F-4D97-AF65-F5344CB8AC3E}">
        <p14:creationId xmlns:p14="http://schemas.microsoft.com/office/powerpoint/2010/main" val="85494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39% de </a:t>
            </a:r>
            <a:r>
              <a:rPr lang="fr-FR" dirty="0" err="1" smtClean="0"/>
              <a:t>reduction</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8981CE3F-3793-4ED3-A35A-96DF9AFCD5C7}" type="slidenum">
              <a:rPr lang="fr-FR" smtClean="0"/>
              <a:t>22</a:t>
            </a:fld>
            <a:endParaRPr lang="fr-FR"/>
          </a:p>
        </p:txBody>
      </p:sp>
    </p:spTree>
    <p:extLst>
      <p:ext uri="{BB962C8B-B14F-4D97-AF65-F5344CB8AC3E}">
        <p14:creationId xmlns:p14="http://schemas.microsoft.com/office/powerpoint/2010/main" val="2175060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kern="1200" dirty="0" smtClean="0">
                <a:solidFill>
                  <a:schemeClr val="tx1"/>
                </a:solidFill>
                <a:effectLst/>
                <a:latin typeface="+mn-lt"/>
                <a:ea typeface="+mn-ea"/>
                <a:cs typeface="+mn-cs"/>
              </a:rPr>
              <a:t>Table.</a:t>
            </a:r>
            <a:r>
              <a:rPr lang="fr-FR" sz="1200" b="0" i="0" kern="1200" dirty="0" smtClean="0">
                <a:solidFill>
                  <a:schemeClr val="tx1"/>
                </a:solidFill>
                <a:effectLst/>
                <a:latin typeface="+mn-lt"/>
                <a:ea typeface="+mn-ea"/>
                <a:cs typeface="+mn-cs"/>
              </a:rPr>
              <a:t> Essais cliniques récents et en cours sur l’immunothérapie et la TRC concomitantes dans le LACC</a:t>
            </a:r>
            <a:endParaRPr lang="fr-FR" dirty="0"/>
          </a:p>
        </p:txBody>
      </p:sp>
      <p:sp>
        <p:nvSpPr>
          <p:cNvPr id="4" name="Espace réservé du numéro de diapositive 3"/>
          <p:cNvSpPr>
            <a:spLocks noGrp="1"/>
          </p:cNvSpPr>
          <p:nvPr>
            <p:ph type="sldNum" sz="quarter" idx="10"/>
          </p:nvPr>
        </p:nvSpPr>
        <p:spPr/>
        <p:txBody>
          <a:bodyPr/>
          <a:lstStyle/>
          <a:p>
            <a:fld id="{956DA2B4-C861-45CE-8769-79A6172490E3}" type="slidenum">
              <a:rPr lang="fr-FR" smtClean="0"/>
              <a:t>27</a:t>
            </a:fld>
            <a:endParaRPr lang="fr-FR"/>
          </a:p>
        </p:txBody>
      </p:sp>
    </p:spTree>
    <p:extLst>
      <p:ext uri="{BB962C8B-B14F-4D97-AF65-F5344CB8AC3E}">
        <p14:creationId xmlns:p14="http://schemas.microsoft.com/office/powerpoint/2010/main" val="347219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6DA2B4-C861-45CE-8769-79A6172490E3}" type="slidenum">
              <a:rPr lang="fr-FR" smtClean="0"/>
              <a:t>29</a:t>
            </a:fld>
            <a:endParaRPr lang="fr-FR"/>
          </a:p>
        </p:txBody>
      </p:sp>
    </p:spTree>
    <p:extLst>
      <p:ext uri="{BB962C8B-B14F-4D97-AF65-F5344CB8AC3E}">
        <p14:creationId xmlns:p14="http://schemas.microsoft.com/office/powerpoint/2010/main" val="120783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6DA2B4-C861-45CE-8769-79A6172490E3}" type="slidenum">
              <a:rPr lang="fr-FR" smtClean="0"/>
              <a:t>34</a:t>
            </a:fld>
            <a:endParaRPr lang="fr-FR"/>
          </a:p>
        </p:txBody>
      </p:sp>
    </p:spTree>
    <p:extLst>
      <p:ext uri="{BB962C8B-B14F-4D97-AF65-F5344CB8AC3E}">
        <p14:creationId xmlns:p14="http://schemas.microsoft.com/office/powerpoint/2010/main" val="299629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F2566E1-2700-4028-B768-E0884BB6D499}" type="datetimeFigureOut">
              <a:rPr lang="fr-FR" smtClean="0"/>
              <a:t>24/05/2024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692168-D4D2-4A05-B8BF-B4B0EF3DE9CD}" type="slidenum">
              <a:rPr lang="fr-FR" smtClean="0"/>
              <a:t>‹N°›</a:t>
            </a:fld>
            <a:endParaRPr lang="fr-FR"/>
          </a:p>
        </p:txBody>
      </p:sp>
    </p:spTree>
    <p:extLst>
      <p:ext uri="{BB962C8B-B14F-4D97-AF65-F5344CB8AC3E}">
        <p14:creationId xmlns:p14="http://schemas.microsoft.com/office/powerpoint/2010/main" val="3543168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F2566E1-2700-4028-B768-E0884BB6D499}" type="datetimeFigureOut">
              <a:rPr lang="fr-FR" smtClean="0"/>
              <a:t>24/05/2024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692168-D4D2-4A05-B8BF-B4B0EF3DE9CD}" type="slidenum">
              <a:rPr lang="fr-FR" smtClean="0"/>
              <a:t>‹N°›</a:t>
            </a:fld>
            <a:endParaRPr lang="fr-FR"/>
          </a:p>
        </p:txBody>
      </p:sp>
    </p:spTree>
    <p:extLst>
      <p:ext uri="{BB962C8B-B14F-4D97-AF65-F5344CB8AC3E}">
        <p14:creationId xmlns:p14="http://schemas.microsoft.com/office/powerpoint/2010/main" val="1875132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F2566E1-2700-4028-B768-E0884BB6D499}" type="datetimeFigureOut">
              <a:rPr lang="fr-FR" smtClean="0"/>
              <a:t>24/05/2024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692168-D4D2-4A05-B8BF-B4B0EF3DE9CD}" type="slidenum">
              <a:rPr lang="fr-FR" smtClean="0"/>
              <a:t>‹N°›</a:t>
            </a:fld>
            <a:endParaRPr lang="fr-FR"/>
          </a:p>
        </p:txBody>
      </p:sp>
    </p:spTree>
    <p:extLst>
      <p:ext uri="{BB962C8B-B14F-4D97-AF65-F5344CB8AC3E}">
        <p14:creationId xmlns:p14="http://schemas.microsoft.com/office/powerpoint/2010/main" val="363021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F2566E1-2700-4028-B768-E0884BB6D499}" type="datetimeFigureOut">
              <a:rPr lang="fr-FR" smtClean="0"/>
              <a:t>24/05/2024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692168-D4D2-4A05-B8BF-B4B0EF3DE9CD}" type="slidenum">
              <a:rPr lang="fr-FR" smtClean="0"/>
              <a:t>‹N°›</a:t>
            </a:fld>
            <a:endParaRPr lang="fr-FR"/>
          </a:p>
        </p:txBody>
      </p:sp>
    </p:spTree>
    <p:extLst>
      <p:ext uri="{BB962C8B-B14F-4D97-AF65-F5344CB8AC3E}">
        <p14:creationId xmlns:p14="http://schemas.microsoft.com/office/powerpoint/2010/main" val="159731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F2566E1-2700-4028-B768-E0884BB6D499}" type="datetimeFigureOut">
              <a:rPr lang="fr-FR" smtClean="0"/>
              <a:t>24/05/2024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692168-D4D2-4A05-B8BF-B4B0EF3DE9CD}" type="slidenum">
              <a:rPr lang="fr-FR" smtClean="0"/>
              <a:t>‹N°›</a:t>
            </a:fld>
            <a:endParaRPr lang="fr-FR"/>
          </a:p>
        </p:txBody>
      </p:sp>
    </p:spTree>
    <p:extLst>
      <p:ext uri="{BB962C8B-B14F-4D97-AF65-F5344CB8AC3E}">
        <p14:creationId xmlns:p14="http://schemas.microsoft.com/office/powerpoint/2010/main" val="2268436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F2566E1-2700-4028-B768-E0884BB6D499}" type="datetimeFigureOut">
              <a:rPr lang="fr-FR" smtClean="0"/>
              <a:t>24/05/2024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692168-D4D2-4A05-B8BF-B4B0EF3DE9CD}" type="slidenum">
              <a:rPr lang="fr-FR" smtClean="0"/>
              <a:t>‹N°›</a:t>
            </a:fld>
            <a:endParaRPr lang="fr-FR"/>
          </a:p>
        </p:txBody>
      </p:sp>
    </p:spTree>
    <p:extLst>
      <p:ext uri="{BB962C8B-B14F-4D97-AF65-F5344CB8AC3E}">
        <p14:creationId xmlns:p14="http://schemas.microsoft.com/office/powerpoint/2010/main" val="4051428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F2566E1-2700-4028-B768-E0884BB6D499}" type="datetimeFigureOut">
              <a:rPr lang="fr-FR" smtClean="0"/>
              <a:t>24/05/2024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C692168-D4D2-4A05-B8BF-B4B0EF3DE9CD}" type="slidenum">
              <a:rPr lang="fr-FR" smtClean="0"/>
              <a:t>‹N°›</a:t>
            </a:fld>
            <a:endParaRPr lang="fr-FR"/>
          </a:p>
        </p:txBody>
      </p:sp>
    </p:spTree>
    <p:extLst>
      <p:ext uri="{BB962C8B-B14F-4D97-AF65-F5344CB8AC3E}">
        <p14:creationId xmlns:p14="http://schemas.microsoft.com/office/powerpoint/2010/main" val="364671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F2566E1-2700-4028-B768-E0884BB6D499}" type="datetimeFigureOut">
              <a:rPr lang="fr-FR" smtClean="0"/>
              <a:t>24/05/2024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C692168-D4D2-4A05-B8BF-B4B0EF3DE9CD}" type="slidenum">
              <a:rPr lang="fr-FR" smtClean="0"/>
              <a:t>‹N°›</a:t>
            </a:fld>
            <a:endParaRPr lang="fr-FR"/>
          </a:p>
        </p:txBody>
      </p:sp>
    </p:spTree>
    <p:extLst>
      <p:ext uri="{BB962C8B-B14F-4D97-AF65-F5344CB8AC3E}">
        <p14:creationId xmlns:p14="http://schemas.microsoft.com/office/powerpoint/2010/main" val="1144992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2566E1-2700-4028-B768-E0884BB6D499}" type="datetimeFigureOut">
              <a:rPr lang="fr-FR" smtClean="0"/>
              <a:t>24/05/2024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C692168-D4D2-4A05-B8BF-B4B0EF3DE9CD}" type="slidenum">
              <a:rPr lang="fr-FR" smtClean="0"/>
              <a:t>‹N°›</a:t>
            </a:fld>
            <a:endParaRPr lang="fr-FR"/>
          </a:p>
        </p:txBody>
      </p:sp>
    </p:spTree>
    <p:extLst>
      <p:ext uri="{BB962C8B-B14F-4D97-AF65-F5344CB8AC3E}">
        <p14:creationId xmlns:p14="http://schemas.microsoft.com/office/powerpoint/2010/main" val="25098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F2566E1-2700-4028-B768-E0884BB6D499}" type="datetimeFigureOut">
              <a:rPr lang="fr-FR" smtClean="0"/>
              <a:t>24/05/2024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692168-D4D2-4A05-B8BF-B4B0EF3DE9CD}" type="slidenum">
              <a:rPr lang="fr-FR" smtClean="0"/>
              <a:t>‹N°›</a:t>
            </a:fld>
            <a:endParaRPr lang="fr-FR"/>
          </a:p>
        </p:txBody>
      </p:sp>
    </p:spTree>
    <p:extLst>
      <p:ext uri="{BB962C8B-B14F-4D97-AF65-F5344CB8AC3E}">
        <p14:creationId xmlns:p14="http://schemas.microsoft.com/office/powerpoint/2010/main" val="1336253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F2566E1-2700-4028-B768-E0884BB6D499}" type="datetimeFigureOut">
              <a:rPr lang="fr-FR" smtClean="0"/>
              <a:t>24/05/2024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692168-D4D2-4A05-B8BF-B4B0EF3DE9CD}" type="slidenum">
              <a:rPr lang="fr-FR" smtClean="0"/>
              <a:t>‹N°›</a:t>
            </a:fld>
            <a:endParaRPr lang="fr-FR"/>
          </a:p>
        </p:txBody>
      </p:sp>
    </p:spTree>
    <p:extLst>
      <p:ext uri="{BB962C8B-B14F-4D97-AF65-F5344CB8AC3E}">
        <p14:creationId xmlns:p14="http://schemas.microsoft.com/office/powerpoint/2010/main" val="1490572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566E1-2700-4028-B768-E0884BB6D499}" type="datetimeFigureOut">
              <a:rPr lang="fr-FR" smtClean="0"/>
              <a:t>24/05/2024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92168-D4D2-4A05-B8BF-B4B0EF3DE9CD}" type="slidenum">
              <a:rPr lang="fr-FR" smtClean="0"/>
              <a:t>‹N°›</a:t>
            </a:fld>
            <a:endParaRPr lang="fr-FR"/>
          </a:p>
        </p:txBody>
      </p:sp>
    </p:spTree>
    <p:extLst>
      <p:ext uri="{BB962C8B-B14F-4D97-AF65-F5344CB8AC3E}">
        <p14:creationId xmlns:p14="http://schemas.microsoft.com/office/powerpoint/2010/main" val="3155226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49808" y="1719072"/>
            <a:ext cx="10515600" cy="2568131"/>
          </a:xfrm>
        </p:spPr>
        <p:txBody>
          <a:bodyPr>
            <a:normAutofit fontScale="90000"/>
          </a:bodyPr>
          <a:lstStyle/>
          <a:p>
            <a:r>
              <a:rPr lang="fr-FR" dirty="0" smtClean="0"/>
              <a:t>Élimination du cancer du col utérin</a:t>
            </a:r>
            <a:br>
              <a:rPr lang="fr-FR" dirty="0" smtClean="0"/>
            </a:br>
            <a:r>
              <a:rPr lang="fr-FR" dirty="0" smtClean="0"/>
              <a:t>« Recommandations de la chimiothérapie et contexte africain ».</a:t>
            </a:r>
            <a:endParaRPr lang="fr-FR" dirty="0"/>
          </a:p>
        </p:txBody>
      </p:sp>
      <p:sp>
        <p:nvSpPr>
          <p:cNvPr id="3" name="Sous-titre 2"/>
          <p:cNvSpPr>
            <a:spLocks noGrp="1"/>
          </p:cNvSpPr>
          <p:nvPr>
            <p:ph type="subTitle" idx="1"/>
          </p:nvPr>
        </p:nvSpPr>
        <p:spPr>
          <a:xfrm>
            <a:off x="1524000" y="4671886"/>
            <a:ext cx="9144000" cy="1655762"/>
          </a:xfrm>
        </p:spPr>
        <p:txBody>
          <a:bodyPr>
            <a:normAutofit fontScale="92500" lnSpcReduction="10000"/>
          </a:bodyPr>
          <a:lstStyle/>
          <a:p>
            <a:r>
              <a:rPr lang="fr-FR" dirty="0" smtClean="0"/>
              <a:t>Dr Rokhaya Désirée NIANG</a:t>
            </a:r>
          </a:p>
          <a:p>
            <a:r>
              <a:rPr lang="fr-FR" dirty="0" smtClean="0"/>
              <a:t>Oncologue médicale </a:t>
            </a:r>
          </a:p>
          <a:p>
            <a:r>
              <a:rPr lang="fr-FR" dirty="0" smtClean="0"/>
              <a:t>3 </a:t>
            </a:r>
            <a:r>
              <a:rPr lang="fr-FR" baseline="30000" dirty="0" smtClean="0"/>
              <a:t>e</a:t>
            </a:r>
            <a:r>
              <a:rPr lang="fr-FR" dirty="0" smtClean="0"/>
              <a:t> CONGRÈS ANNUEL, 2 </a:t>
            </a:r>
            <a:r>
              <a:rPr lang="fr-FR" baseline="30000" dirty="0" smtClean="0"/>
              <a:t>e</a:t>
            </a:r>
            <a:r>
              <a:rPr lang="fr-FR" dirty="0" smtClean="0"/>
              <a:t> congrès international de la SSCPP</a:t>
            </a:r>
          </a:p>
          <a:p>
            <a:r>
              <a:rPr lang="fr-FR" dirty="0" smtClean="0"/>
              <a:t>Dakar du 23 au 25 mai 2024 </a:t>
            </a:r>
            <a:endParaRPr lang="fr-FR" dirty="0"/>
          </a:p>
        </p:txBody>
      </p:sp>
      <p:sp>
        <p:nvSpPr>
          <p:cNvPr id="5" name="Rectangle 4"/>
          <p:cNvSpPr/>
          <p:nvPr/>
        </p:nvSpPr>
        <p:spPr>
          <a:xfrm>
            <a:off x="996696" y="91440"/>
            <a:ext cx="10725912" cy="384048"/>
          </a:xfrm>
          <a:prstGeom prst="rect">
            <a:avLst/>
          </a:prstGeom>
          <a:solidFill>
            <a:srgbClr val="9D13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Société Sénégalaise de Colposcopie et de Pathologie liée au Papillomavirus</a:t>
            </a:r>
            <a:endParaRPr lang="fr-FR" sz="2000" b="1" dirty="0">
              <a:solidFill>
                <a:schemeClr val="tx1"/>
              </a:solidFill>
            </a:endParaRPr>
          </a:p>
        </p:txBody>
      </p:sp>
      <p:pic>
        <p:nvPicPr>
          <p:cNvPr id="6" name="Image 5"/>
          <p:cNvPicPr>
            <a:picLocks noChangeAspect="1"/>
          </p:cNvPicPr>
          <p:nvPr/>
        </p:nvPicPr>
        <p:blipFill>
          <a:blip r:embed="rId2"/>
          <a:stretch>
            <a:fillRect/>
          </a:stretch>
        </p:blipFill>
        <p:spPr>
          <a:xfrm>
            <a:off x="749808" y="692989"/>
            <a:ext cx="990731" cy="893833"/>
          </a:xfrm>
          <a:prstGeom prst="rect">
            <a:avLst/>
          </a:prstGeom>
        </p:spPr>
      </p:pic>
    </p:spTree>
    <p:extLst>
      <p:ext uri="{BB962C8B-B14F-4D97-AF65-F5344CB8AC3E}">
        <p14:creationId xmlns:p14="http://schemas.microsoft.com/office/powerpoint/2010/main" val="3073743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4294967295"/>
          </p:nvPr>
        </p:nvPicPr>
        <p:blipFill>
          <a:blip r:embed="rId2"/>
          <a:stretch>
            <a:fillRect/>
          </a:stretch>
        </p:blipFill>
        <p:spPr>
          <a:xfrm>
            <a:off x="6543040" y="1412100"/>
            <a:ext cx="5374640" cy="4351338"/>
          </a:xfrm>
          <a:prstGeom prst="rect">
            <a:avLst/>
          </a:prstGeom>
        </p:spPr>
      </p:pic>
      <p:pic>
        <p:nvPicPr>
          <p:cNvPr id="5" name="Image 4"/>
          <p:cNvPicPr>
            <a:picLocks noChangeAspect="1"/>
          </p:cNvPicPr>
          <p:nvPr/>
        </p:nvPicPr>
        <p:blipFill>
          <a:blip r:embed="rId3"/>
          <a:stretch>
            <a:fillRect/>
          </a:stretch>
        </p:blipFill>
        <p:spPr>
          <a:xfrm>
            <a:off x="0" y="1200963"/>
            <a:ext cx="6172200" cy="4562475"/>
          </a:xfrm>
          <a:prstGeom prst="rect">
            <a:avLst/>
          </a:prstGeom>
        </p:spPr>
      </p:pic>
      <p:sp>
        <p:nvSpPr>
          <p:cNvPr id="6" name="Rectangle 5"/>
          <p:cNvSpPr/>
          <p:nvPr/>
        </p:nvSpPr>
        <p:spPr>
          <a:xfrm>
            <a:off x="582930" y="409694"/>
            <a:ext cx="2206694" cy="923330"/>
          </a:xfrm>
          <a:prstGeom prst="rect">
            <a:avLst/>
          </a:prstGeom>
          <a:solidFill>
            <a:schemeClr val="accent3"/>
          </a:solidFill>
        </p:spPr>
        <p:txBody>
          <a:bodyPr wrap="none">
            <a:spAutoFit/>
          </a:bodyPr>
          <a:lstStyle/>
          <a:p>
            <a:r>
              <a:rPr lang="en-US" dirty="0" smtClean="0"/>
              <a:t>Regulatory approvals </a:t>
            </a:r>
          </a:p>
          <a:p>
            <a:r>
              <a:rPr lang="en-US" dirty="0" smtClean="0"/>
              <a:t>FDA (August 2014)</a:t>
            </a:r>
          </a:p>
          <a:p>
            <a:r>
              <a:rPr lang="en-US" dirty="0" smtClean="0"/>
              <a:t> EMA (April 2015)</a:t>
            </a:r>
            <a:endParaRPr lang="fr-FR" dirty="0"/>
          </a:p>
        </p:txBody>
      </p:sp>
      <p:sp>
        <p:nvSpPr>
          <p:cNvPr id="7" name="Rectangle 6"/>
          <p:cNvSpPr/>
          <p:nvPr/>
        </p:nvSpPr>
        <p:spPr>
          <a:xfrm>
            <a:off x="497840" y="6165056"/>
            <a:ext cx="11328400" cy="523220"/>
          </a:xfrm>
          <a:prstGeom prst="rect">
            <a:avLst/>
          </a:prstGeom>
        </p:spPr>
        <p:txBody>
          <a:bodyPr wrap="square">
            <a:spAutoFit/>
          </a:bodyPr>
          <a:lstStyle/>
          <a:p>
            <a:r>
              <a:rPr lang="fr-FR" sz="1400" smtClean="0"/>
              <a:t>Reprinted</a:t>
            </a:r>
            <a:r>
              <a:rPr lang="fr-FR" sz="1400" dirty="0" smtClean="0"/>
              <a:t> </a:t>
            </a:r>
            <a:r>
              <a:rPr lang="fr-FR" sz="1400" dirty="0" err="1" smtClean="0"/>
              <a:t>from</a:t>
            </a:r>
            <a:r>
              <a:rPr lang="fr-FR" sz="1400" dirty="0" smtClean="0"/>
              <a:t> The Lancet, 390 (10103), </a:t>
            </a:r>
            <a:r>
              <a:rPr lang="fr-FR" sz="1400" dirty="0" err="1" smtClean="0"/>
              <a:t>Tewari</a:t>
            </a:r>
            <a:r>
              <a:rPr lang="fr-FR" sz="1400" dirty="0" smtClean="0"/>
              <a:t> KS, et al. </a:t>
            </a:r>
            <a:r>
              <a:rPr lang="fr-FR" sz="1400" dirty="0" err="1" smtClean="0"/>
              <a:t>Bevacizumab</a:t>
            </a:r>
            <a:r>
              <a:rPr lang="fr-FR" sz="1400" dirty="0" smtClean="0"/>
              <a:t> for </a:t>
            </a:r>
            <a:r>
              <a:rPr lang="fr-FR" sz="1400" dirty="0" err="1" smtClean="0"/>
              <a:t>advanced</a:t>
            </a:r>
            <a:r>
              <a:rPr lang="fr-FR" sz="1400" dirty="0" smtClean="0"/>
              <a:t> cervical cancer: final </a:t>
            </a:r>
            <a:r>
              <a:rPr lang="fr-FR" sz="1400" dirty="0" err="1" smtClean="0"/>
              <a:t>overall</a:t>
            </a:r>
            <a:r>
              <a:rPr lang="fr-FR" sz="1400" dirty="0" smtClean="0"/>
              <a:t> </a:t>
            </a:r>
            <a:r>
              <a:rPr lang="fr-FR" sz="1400" dirty="0" err="1" smtClean="0"/>
              <a:t>survival</a:t>
            </a:r>
            <a:r>
              <a:rPr lang="fr-FR" sz="1400" dirty="0" smtClean="0"/>
              <a:t> and adverse </a:t>
            </a:r>
            <a:r>
              <a:rPr lang="fr-FR" sz="1400" dirty="0" err="1" smtClean="0"/>
              <a:t>event</a:t>
            </a:r>
            <a:r>
              <a:rPr lang="fr-FR" sz="1400" dirty="0" smtClean="0"/>
              <a:t> </a:t>
            </a:r>
            <a:r>
              <a:rPr lang="fr-FR" sz="1400" dirty="0" err="1" smtClean="0"/>
              <a:t>analysis</a:t>
            </a:r>
            <a:r>
              <a:rPr lang="fr-FR" sz="1400" dirty="0" smtClean="0"/>
              <a:t> of a </a:t>
            </a:r>
            <a:r>
              <a:rPr lang="fr-FR" sz="1400" dirty="0" err="1" smtClean="0"/>
              <a:t>randomised</a:t>
            </a:r>
            <a:r>
              <a:rPr lang="fr-FR" sz="1400" dirty="0" smtClean="0"/>
              <a:t>, </a:t>
            </a:r>
            <a:r>
              <a:rPr lang="fr-FR" sz="1400" dirty="0" err="1" smtClean="0"/>
              <a:t>controlled</a:t>
            </a:r>
            <a:r>
              <a:rPr lang="fr-FR" sz="1400" dirty="0" smtClean="0"/>
              <a:t>, open-label, phase 3 trial (</a:t>
            </a:r>
            <a:r>
              <a:rPr lang="fr-FR" sz="1400" dirty="0" err="1" smtClean="0"/>
              <a:t>Gynecologic</a:t>
            </a:r>
            <a:r>
              <a:rPr lang="fr-FR" sz="1400" dirty="0" smtClean="0"/>
              <a:t> </a:t>
            </a:r>
            <a:r>
              <a:rPr lang="fr-FR" sz="1400" dirty="0" err="1" smtClean="0"/>
              <a:t>Oncology</a:t>
            </a:r>
            <a:r>
              <a:rPr lang="fr-FR" sz="1400" dirty="0" smtClean="0"/>
              <a:t> Group 240), 1654–63 Copyright 2017, </a:t>
            </a:r>
            <a:r>
              <a:rPr lang="fr-FR" sz="1400" dirty="0" err="1" smtClean="0"/>
              <a:t>with</a:t>
            </a:r>
            <a:r>
              <a:rPr lang="fr-FR" sz="1400" dirty="0" smtClean="0"/>
              <a:t> permission </a:t>
            </a:r>
            <a:r>
              <a:rPr lang="fr-FR" sz="1400" dirty="0" err="1" smtClean="0"/>
              <a:t>from</a:t>
            </a:r>
            <a:r>
              <a:rPr lang="fr-FR" sz="1400" dirty="0" smtClean="0"/>
              <a:t> Elsevier</a:t>
            </a:r>
            <a:endParaRPr lang="fr-FR" sz="1400" dirty="0"/>
          </a:p>
        </p:txBody>
      </p:sp>
    </p:spTree>
    <p:extLst>
      <p:ext uri="{BB962C8B-B14F-4D97-AF65-F5344CB8AC3E}">
        <p14:creationId xmlns:p14="http://schemas.microsoft.com/office/powerpoint/2010/main" val="1229186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4294967295"/>
          </p:nvPr>
        </p:nvPicPr>
        <p:blipFill>
          <a:blip r:embed="rId2"/>
          <a:stretch>
            <a:fillRect/>
          </a:stretch>
        </p:blipFill>
        <p:spPr>
          <a:xfrm>
            <a:off x="579120" y="325120"/>
            <a:ext cx="10891520" cy="5054919"/>
          </a:xfrm>
          <a:prstGeom prst="rect">
            <a:avLst/>
          </a:prstGeom>
        </p:spPr>
      </p:pic>
      <p:sp>
        <p:nvSpPr>
          <p:cNvPr id="5" name="Rectangle 4"/>
          <p:cNvSpPr/>
          <p:nvPr/>
        </p:nvSpPr>
        <p:spPr>
          <a:xfrm>
            <a:off x="345440" y="5785396"/>
            <a:ext cx="10850880" cy="523220"/>
          </a:xfrm>
          <a:prstGeom prst="rect">
            <a:avLst/>
          </a:prstGeom>
        </p:spPr>
        <p:txBody>
          <a:bodyPr wrap="square">
            <a:spAutoFit/>
          </a:bodyPr>
          <a:lstStyle/>
          <a:p>
            <a:r>
              <a:rPr lang="fr-FR" sz="1400" dirty="0" err="1" smtClean="0"/>
              <a:t>From</a:t>
            </a:r>
            <a:r>
              <a:rPr lang="fr-FR" sz="1400" dirty="0" smtClean="0"/>
              <a:t> N </a:t>
            </a:r>
            <a:r>
              <a:rPr lang="fr-FR" sz="1400" dirty="0" err="1" smtClean="0"/>
              <a:t>Engl</a:t>
            </a:r>
            <a:r>
              <a:rPr lang="fr-FR" sz="1400" dirty="0" smtClean="0"/>
              <a:t> J Med, </a:t>
            </a:r>
            <a:r>
              <a:rPr lang="fr-FR" sz="1400" dirty="0" err="1" smtClean="0"/>
              <a:t>Tewari</a:t>
            </a:r>
            <a:r>
              <a:rPr lang="fr-FR" sz="1400" dirty="0" smtClean="0"/>
              <a:t> KS, et al. </a:t>
            </a:r>
            <a:r>
              <a:rPr lang="fr-FR" sz="1400" dirty="0" err="1" smtClean="0"/>
              <a:t>Improved</a:t>
            </a:r>
            <a:r>
              <a:rPr lang="fr-FR" sz="1400" dirty="0" smtClean="0"/>
              <a:t> </a:t>
            </a:r>
            <a:r>
              <a:rPr lang="fr-FR" sz="1400" dirty="0" err="1" smtClean="0"/>
              <a:t>Survival</a:t>
            </a:r>
            <a:r>
              <a:rPr lang="fr-FR" sz="1400" dirty="0" smtClean="0"/>
              <a:t> </a:t>
            </a:r>
            <a:r>
              <a:rPr lang="fr-FR" sz="1400" dirty="0" err="1" smtClean="0"/>
              <a:t>with</a:t>
            </a:r>
            <a:r>
              <a:rPr lang="fr-FR" sz="1400" dirty="0" smtClean="0"/>
              <a:t> </a:t>
            </a:r>
            <a:r>
              <a:rPr lang="fr-FR" sz="1400" dirty="0" err="1" smtClean="0"/>
              <a:t>Bevacizumab</a:t>
            </a:r>
            <a:r>
              <a:rPr lang="fr-FR" sz="1400" dirty="0" smtClean="0"/>
              <a:t> in Advanced Cervical Cancer, 370(8), 734–43 Copyright 2014 Massachusetts </a:t>
            </a:r>
            <a:r>
              <a:rPr lang="fr-FR" sz="1400" dirty="0" err="1" smtClean="0"/>
              <a:t>Medical</a:t>
            </a:r>
            <a:r>
              <a:rPr lang="fr-FR" sz="1400" dirty="0" smtClean="0"/>
              <a:t> Society. </a:t>
            </a:r>
            <a:r>
              <a:rPr lang="fr-FR" sz="1400" dirty="0" err="1" smtClean="0"/>
              <a:t>Reprinted</a:t>
            </a:r>
            <a:r>
              <a:rPr lang="fr-FR" sz="1400" dirty="0" smtClean="0"/>
              <a:t> </a:t>
            </a:r>
            <a:r>
              <a:rPr lang="fr-FR" sz="1400" dirty="0" err="1" smtClean="0"/>
              <a:t>with</a:t>
            </a:r>
            <a:r>
              <a:rPr lang="fr-FR" sz="1400" dirty="0" smtClean="0"/>
              <a:t> permission </a:t>
            </a:r>
            <a:r>
              <a:rPr lang="fr-FR" sz="1400" dirty="0" err="1" smtClean="0"/>
              <a:t>from</a:t>
            </a:r>
            <a:r>
              <a:rPr lang="fr-FR" sz="1400" dirty="0" smtClean="0"/>
              <a:t> Massachusetts </a:t>
            </a:r>
            <a:r>
              <a:rPr lang="fr-FR" sz="1400" dirty="0" err="1" smtClean="0"/>
              <a:t>Medical</a:t>
            </a:r>
            <a:r>
              <a:rPr lang="fr-FR" sz="1400" dirty="0" smtClean="0"/>
              <a:t> Society.</a:t>
            </a:r>
            <a:endParaRPr lang="fr-FR" sz="1400" dirty="0"/>
          </a:p>
        </p:txBody>
      </p:sp>
    </p:spTree>
    <p:extLst>
      <p:ext uri="{BB962C8B-B14F-4D97-AF65-F5344CB8AC3E}">
        <p14:creationId xmlns:p14="http://schemas.microsoft.com/office/powerpoint/2010/main" val="691437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smtClean="0"/>
              <a:t>Rationnel de l’immunothérapie</a:t>
            </a:r>
            <a:endParaRPr lang="fr-FR" dirty="0"/>
          </a:p>
        </p:txBody>
      </p:sp>
      <p:pic>
        <p:nvPicPr>
          <p:cNvPr id="4" name="Espace réservé du contenu 3"/>
          <p:cNvPicPr>
            <a:picLocks noGrp="1" noChangeAspect="1"/>
          </p:cNvPicPr>
          <p:nvPr>
            <p:ph idx="1"/>
          </p:nvPr>
        </p:nvPicPr>
        <p:blipFill>
          <a:blip r:embed="rId2"/>
          <a:stretch>
            <a:fillRect/>
          </a:stretch>
        </p:blipFill>
        <p:spPr>
          <a:xfrm>
            <a:off x="5922345" y="1780589"/>
            <a:ext cx="5894669" cy="4351338"/>
          </a:xfrm>
          <a:prstGeom prst="rect">
            <a:avLst/>
          </a:prstGeom>
        </p:spPr>
      </p:pic>
      <p:sp>
        <p:nvSpPr>
          <p:cNvPr id="5" name="Rectangle 4"/>
          <p:cNvSpPr/>
          <p:nvPr/>
        </p:nvSpPr>
        <p:spPr>
          <a:xfrm>
            <a:off x="426719" y="2386598"/>
            <a:ext cx="5495625" cy="3416320"/>
          </a:xfrm>
          <a:prstGeom prst="rect">
            <a:avLst/>
          </a:prstGeom>
        </p:spPr>
        <p:txBody>
          <a:bodyPr wrap="square">
            <a:spAutoFit/>
          </a:bodyPr>
          <a:lstStyle/>
          <a:p>
            <a:pPr marL="285750" indent="-285750">
              <a:buFont typeface="Arial" panose="020B0604020202020204" pitchFamily="34" charset="0"/>
              <a:buChar char="•"/>
            </a:pPr>
            <a:r>
              <a:rPr lang="fr-FR" sz="2400" dirty="0" smtClean="0"/>
              <a:t>L'infection au HPV 90%   </a:t>
            </a:r>
          </a:p>
          <a:p>
            <a:pPr marL="285750" indent="-285750">
              <a:buFont typeface="Arial" panose="020B0604020202020204" pitchFamily="34" charset="0"/>
              <a:buChar char="•"/>
            </a:pPr>
            <a:r>
              <a:rPr lang="fr-FR" sz="2400" dirty="0" smtClean="0"/>
              <a:t>PD-L1 est un biomarqueur de l'infection à HPV </a:t>
            </a:r>
          </a:p>
          <a:p>
            <a:pPr marL="285750" indent="-285750">
              <a:buFont typeface="Arial" panose="020B0604020202020204" pitchFamily="34" charset="0"/>
              <a:buChar char="•"/>
            </a:pPr>
            <a:r>
              <a:rPr lang="fr-FR" sz="2400" dirty="0" smtClean="0"/>
              <a:t>PD-L1 est régulé positivement </a:t>
            </a:r>
          </a:p>
          <a:p>
            <a:pPr marL="742950" lvl="1" indent="-285750">
              <a:buFont typeface="Arial" panose="020B0604020202020204" pitchFamily="34" charset="0"/>
              <a:buChar char="•"/>
            </a:pPr>
            <a:r>
              <a:rPr lang="fr-FR" sz="2400" dirty="0" smtClean="0"/>
              <a:t>54 à 80 % : épidermoïde </a:t>
            </a:r>
          </a:p>
          <a:p>
            <a:pPr marL="742950" lvl="1" indent="-285750">
              <a:buFont typeface="Arial" panose="020B0604020202020204" pitchFamily="34" charset="0"/>
              <a:buChar char="•"/>
            </a:pPr>
            <a:r>
              <a:rPr lang="fr-FR" sz="2400" dirty="0" smtClean="0"/>
              <a:t>14 % : adénocarcinome  </a:t>
            </a:r>
          </a:p>
          <a:p>
            <a:pPr marL="285750" indent="-285750">
              <a:buFont typeface="Arial" panose="020B0604020202020204" pitchFamily="34" charset="0"/>
              <a:buChar char="•"/>
            </a:pPr>
            <a:r>
              <a:rPr lang="fr-FR" sz="2400" dirty="0" smtClean="0"/>
              <a:t>Ces résultats suggèrent que le ciblage du PD-1/PD-L1 </a:t>
            </a:r>
            <a:endParaRPr lang="fr-FR" sz="2400" dirty="0" smtClean="0"/>
          </a:p>
          <a:p>
            <a:pPr marL="285750" indent="-285750">
              <a:buFont typeface="Arial" panose="020B0604020202020204" pitchFamily="34" charset="0"/>
              <a:buChar char="•"/>
            </a:pPr>
            <a:r>
              <a:rPr lang="fr-FR" sz="2400" dirty="0" smtClean="0"/>
              <a:t>CPS </a:t>
            </a:r>
            <a:r>
              <a:rPr lang="fr-FR" sz="2400" dirty="0"/>
              <a:t>&gt; </a:t>
            </a:r>
            <a:r>
              <a:rPr lang="fr-FR" sz="2400" dirty="0" smtClean="0"/>
              <a:t>1%</a:t>
            </a:r>
            <a:endParaRPr lang="fr-FR" sz="2400" dirty="0"/>
          </a:p>
        </p:txBody>
      </p:sp>
    </p:spTree>
    <p:extLst>
      <p:ext uri="{BB962C8B-B14F-4D97-AF65-F5344CB8AC3E}">
        <p14:creationId xmlns:p14="http://schemas.microsoft.com/office/powerpoint/2010/main" val="3308281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IO: Immunothérapie </a:t>
            </a:r>
            <a:r>
              <a:rPr lang="fr-FR" dirty="0" smtClean="0"/>
              <a:t>oncologique </a:t>
            </a:r>
            <a:endParaRPr lang="fr-FR" dirty="0"/>
          </a:p>
        </p:txBody>
      </p:sp>
      <p:graphicFrame>
        <p:nvGraphicFramePr>
          <p:cNvPr id="6" name="Espace réservé du contenu 5"/>
          <p:cNvGraphicFramePr>
            <a:graphicFrameLocks noGrp="1"/>
          </p:cNvGraphicFramePr>
          <p:nvPr>
            <p:ph idx="1"/>
            <p:extLst/>
          </p:nvPr>
        </p:nvGraphicFramePr>
        <p:xfrm>
          <a:off x="838200" y="1825621"/>
          <a:ext cx="3483543" cy="4257544"/>
        </p:xfrm>
        <a:graphic>
          <a:graphicData uri="http://schemas.openxmlformats.org/drawingml/2006/table">
            <a:tbl>
              <a:tblPr firstRow="1" bandRow="1">
                <a:tableStyleId>{5C22544A-7EE6-4342-B048-85BDC9FD1C3A}</a:tableStyleId>
              </a:tblPr>
              <a:tblGrid>
                <a:gridCol w="3483543"/>
              </a:tblGrid>
              <a:tr h="2128772">
                <a:tc>
                  <a:txBody>
                    <a:bodyPr/>
                    <a:lstStyle/>
                    <a:p>
                      <a:pPr algn="ctr"/>
                      <a:endParaRPr lang="fr-FR" b="1" dirty="0" smtClean="0">
                        <a:solidFill>
                          <a:schemeClr val="tx1"/>
                        </a:solidFill>
                      </a:endParaRPr>
                    </a:p>
                    <a:p>
                      <a:pPr algn="ctr"/>
                      <a:endParaRPr lang="fr-FR" b="1" dirty="0" smtClean="0">
                        <a:solidFill>
                          <a:schemeClr val="tx1"/>
                        </a:solidFill>
                      </a:endParaRPr>
                    </a:p>
                    <a:p>
                      <a:pPr algn="ctr"/>
                      <a:endParaRPr lang="fr-FR" sz="2400" b="1" dirty="0" smtClean="0">
                        <a:solidFill>
                          <a:schemeClr val="tx1"/>
                        </a:solidFill>
                      </a:endParaRPr>
                    </a:p>
                    <a:p>
                      <a:pPr algn="ctr"/>
                      <a:r>
                        <a:rPr lang="fr-FR" sz="2400" b="1" dirty="0" smtClean="0">
                          <a:solidFill>
                            <a:schemeClr val="tx1"/>
                          </a:solidFill>
                        </a:rPr>
                        <a:t>ANTI  -</a:t>
                      </a:r>
                      <a:r>
                        <a:rPr lang="fr-FR" sz="2400" b="1" baseline="0" dirty="0" smtClean="0">
                          <a:solidFill>
                            <a:schemeClr val="tx1"/>
                          </a:solidFill>
                        </a:rPr>
                        <a:t> </a:t>
                      </a:r>
                      <a:r>
                        <a:rPr lang="fr-FR" sz="2400" b="1" dirty="0" smtClean="0">
                          <a:solidFill>
                            <a:schemeClr val="tx1"/>
                          </a:solidFill>
                        </a:rPr>
                        <a:t>PD-1 </a:t>
                      </a:r>
                      <a:endParaRPr lang="fr-FR" sz="2400" b="1" dirty="0">
                        <a:solidFill>
                          <a:schemeClr val="tx1"/>
                        </a:solidFill>
                      </a:endParaRPr>
                    </a:p>
                  </a:txBody>
                  <a:tcPr/>
                </a:tc>
              </a:tr>
              <a:tr h="2128772">
                <a:tc>
                  <a:txBody>
                    <a:bodyPr/>
                    <a:lstStyle/>
                    <a:p>
                      <a:pPr algn="ctr">
                        <a:lnSpc>
                          <a:spcPct val="150000"/>
                        </a:lnSpc>
                      </a:pPr>
                      <a:r>
                        <a:rPr lang="fr-FR" sz="2000" b="1" dirty="0" smtClean="0">
                          <a:solidFill>
                            <a:srgbClr val="FF0000"/>
                          </a:solidFill>
                        </a:rPr>
                        <a:t>NIVOLUMAB</a:t>
                      </a:r>
                    </a:p>
                    <a:p>
                      <a:pPr algn="ctr">
                        <a:lnSpc>
                          <a:spcPct val="150000"/>
                        </a:lnSpc>
                      </a:pPr>
                      <a:r>
                        <a:rPr lang="fr-FR" sz="2000" b="1" dirty="0" smtClean="0">
                          <a:solidFill>
                            <a:srgbClr val="FF0000"/>
                          </a:solidFill>
                        </a:rPr>
                        <a:t>PEMBROLIZUMAB</a:t>
                      </a:r>
                    </a:p>
                    <a:p>
                      <a:pPr algn="ctr">
                        <a:lnSpc>
                          <a:spcPct val="150000"/>
                        </a:lnSpc>
                      </a:pPr>
                      <a:r>
                        <a:rPr lang="fr-FR" sz="2000" b="1" dirty="0" smtClean="0"/>
                        <a:t>PIDILIZUMAB</a:t>
                      </a:r>
                    </a:p>
                    <a:p>
                      <a:pPr algn="ctr">
                        <a:lnSpc>
                          <a:spcPct val="150000"/>
                        </a:lnSpc>
                      </a:pPr>
                      <a:r>
                        <a:rPr lang="fr-FR" sz="2000" b="1" dirty="0" smtClean="0"/>
                        <a:t>AMP-224</a:t>
                      </a:r>
                      <a:endParaRPr lang="fr-FR" sz="2000" b="1" dirty="0"/>
                    </a:p>
                  </a:txBody>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666398947"/>
              </p:ext>
            </p:extLst>
          </p:nvPr>
        </p:nvGraphicFramePr>
        <p:xfrm>
          <a:off x="4507832" y="1825622"/>
          <a:ext cx="3176336" cy="4257544"/>
        </p:xfrm>
        <a:graphic>
          <a:graphicData uri="http://schemas.openxmlformats.org/drawingml/2006/table">
            <a:tbl>
              <a:tblPr firstRow="1" bandRow="1">
                <a:tableStyleId>{5C22544A-7EE6-4342-B048-85BDC9FD1C3A}</a:tableStyleId>
              </a:tblPr>
              <a:tblGrid>
                <a:gridCol w="3176336"/>
              </a:tblGrid>
              <a:tr h="2128772">
                <a:tc>
                  <a:txBody>
                    <a:bodyPr/>
                    <a:lstStyle/>
                    <a:p>
                      <a:pPr algn="ctr"/>
                      <a:endParaRPr lang="fr-FR" sz="2400" dirty="0" smtClean="0">
                        <a:solidFill>
                          <a:schemeClr val="tx1"/>
                        </a:solidFill>
                      </a:endParaRPr>
                    </a:p>
                    <a:p>
                      <a:pPr algn="ctr"/>
                      <a:endParaRPr lang="fr-FR" sz="2400" dirty="0" smtClean="0">
                        <a:solidFill>
                          <a:schemeClr val="tx1"/>
                        </a:solidFill>
                      </a:endParaRPr>
                    </a:p>
                    <a:p>
                      <a:pPr algn="ctr"/>
                      <a:r>
                        <a:rPr lang="fr-FR" sz="2400" dirty="0" smtClean="0">
                          <a:solidFill>
                            <a:schemeClr val="tx1"/>
                          </a:solidFill>
                        </a:rPr>
                        <a:t>ANTI –PDL-1 </a:t>
                      </a:r>
                      <a:endParaRPr lang="fr-FR" sz="2400" dirty="0">
                        <a:solidFill>
                          <a:schemeClr val="tx1"/>
                        </a:solidFill>
                      </a:endParaRPr>
                    </a:p>
                  </a:txBody>
                  <a:tcPr/>
                </a:tc>
              </a:tr>
              <a:tr h="2128772">
                <a:tc>
                  <a:txBody>
                    <a:bodyPr/>
                    <a:lstStyle/>
                    <a:p>
                      <a:pPr algn="ctr">
                        <a:lnSpc>
                          <a:spcPct val="150000"/>
                        </a:lnSpc>
                      </a:pPr>
                      <a:r>
                        <a:rPr lang="fr-FR" sz="2000" b="1" dirty="0" smtClean="0"/>
                        <a:t>DURVALUMAB</a:t>
                      </a:r>
                    </a:p>
                    <a:p>
                      <a:pPr algn="ctr">
                        <a:lnSpc>
                          <a:spcPct val="150000"/>
                        </a:lnSpc>
                      </a:pPr>
                      <a:r>
                        <a:rPr lang="fr-FR" sz="2000" b="1" dirty="0" smtClean="0">
                          <a:solidFill>
                            <a:srgbClr val="FF0000"/>
                          </a:solidFill>
                        </a:rPr>
                        <a:t>ATEZOLIZUMAB </a:t>
                      </a:r>
                    </a:p>
                    <a:p>
                      <a:pPr algn="ctr">
                        <a:lnSpc>
                          <a:spcPct val="150000"/>
                        </a:lnSpc>
                      </a:pPr>
                      <a:r>
                        <a:rPr lang="fr-FR" sz="2000" b="1" dirty="0" smtClean="0">
                          <a:solidFill>
                            <a:schemeClr val="tx1"/>
                          </a:solidFill>
                        </a:rPr>
                        <a:t>AVELUMAB</a:t>
                      </a:r>
                      <a:endParaRPr lang="fr-FR" sz="2000" b="1" dirty="0">
                        <a:solidFill>
                          <a:schemeClr val="tx1"/>
                        </a:solidFill>
                      </a:endParaRPr>
                    </a:p>
                  </a:txBody>
                  <a:tcPr/>
                </a:tc>
              </a:tr>
            </a:tbl>
          </a:graphicData>
        </a:graphic>
      </p:graphicFrame>
      <p:graphicFrame>
        <p:nvGraphicFramePr>
          <p:cNvPr id="9" name="Tableau 8"/>
          <p:cNvGraphicFramePr>
            <a:graphicFrameLocks noGrp="1"/>
          </p:cNvGraphicFramePr>
          <p:nvPr>
            <p:extLst/>
          </p:nvPr>
        </p:nvGraphicFramePr>
        <p:xfrm>
          <a:off x="7998594" y="1816945"/>
          <a:ext cx="3355206" cy="4160342"/>
        </p:xfrm>
        <a:graphic>
          <a:graphicData uri="http://schemas.openxmlformats.org/drawingml/2006/table">
            <a:tbl>
              <a:tblPr firstRow="1" bandRow="1">
                <a:tableStyleId>{5C22544A-7EE6-4342-B048-85BDC9FD1C3A}</a:tableStyleId>
              </a:tblPr>
              <a:tblGrid>
                <a:gridCol w="3355206"/>
              </a:tblGrid>
              <a:tr h="2080171">
                <a:tc>
                  <a:txBody>
                    <a:bodyPr/>
                    <a:lstStyle/>
                    <a:p>
                      <a:pPr algn="ctr"/>
                      <a:endParaRPr lang="fr-FR" sz="2400" b="1" dirty="0" smtClean="0">
                        <a:solidFill>
                          <a:schemeClr val="tx1"/>
                        </a:solidFill>
                      </a:endParaRPr>
                    </a:p>
                    <a:p>
                      <a:pPr algn="ctr"/>
                      <a:endParaRPr lang="fr-FR" sz="2400" b="1" dirty="0" smtClean="0">
                        <a:solidFill>
                          <a:schemeClr val="tx1"/>
                        </a:solidFill>
                      </a:endParaRPr>
                    </a:p>
                    <a:p>
                      <a:pPr algn="ctr"/>
                      <a:r>
                        <a:rPr lang="fr-FR" sz="2400" b="1" dirty="0" smtClean="0">
                          <a:solidFill>
                            <a:schemeClr val="tx1"/>
                          </a:solidFill>
                        </a:rPr>
                        <a:t>ANTI -</a:t>
                      </a:r>
                      <a:r>
                        <a:rPr lang="fr-FR" sz="2400" b="1" baseline="0" dirty="0" smtClean="0">
                          <a:solidFill>
                            <a:schemeClr val="tx1"/>
                          </a:solidFill>
                        </a:rPr>
                        <a:t> </a:t>
                      </a:r>
                      <a:r>
                        <a:rPr lang="fr-FR" sz="2400" b="1" dirty="0" smtClean="0">
                          <a:solidFill>
                            <a:schemeClr val="tx1"/>
                          </a:solidFill>
                        </a:rPr>
                        <a:t>CTLA4</a:t>
                      </a:r>
                      <a:endParaRPr lang="fr-FR" sz="2400" b="1" dirty="0">
                        <a:solidFill>
                          <a:schemeClr val="tx1"/>
                        </a:solidFill>
                      </a:endParaRPr>
                    </a:p>
                  </a:txBody>
                  <a:tcPr/>
                </a:tc>
              </a:tr>
              <a:tr h="2080171">
                <a:tc>
                  <a:txBody>
                    <a:bodyPr/>
                    <a:lstStyle/>
                    <a:p>
                      <a:pPr algn="ctr">
                        <a:lnSpc>
                          <a:spcPct val="150000"/>
                        </a:lnSpc>
                      </a:pPr>
                      <a:r>
                        <a:rPr lang="fr-FR" sz="2000" b="1" dirty="0" smtClean="0">
                          <a:solidFill>
                            <a:srgbClr val="FF0000"/>
                          </a:solidFill>
                        </a:rPr>
                        <a:t>IPILIMUMAB</a:t>
                      </a:r>
                    </a:p>
                    <a:p>
                      <a:pPr algn="ctr">
                        <a:lnSpc>
                          <a:spcPct val="150000"/>
                        </a:lnSpc>
                      </a:pPr>
                      <a:r>
                        <a:rPr lang="fr-FR" sz="2000" b="1" dirty="0" smtClean="0"/>
                        <a:t>TRMELIMUMAB</a:t>
                      </a:r>
                      <a:endParaRPr lang="fr-FR" sz="2000" b="1" dirty="0"/>
                    </a:p>
                  </a:txBody>
                  <a:tcPr/>
                </a:tc>
              </a:tr>
            </a:tbl>
          </a:graphicData>
        </a:graphic>
      </p:graphicFrame>
    </p:spTree>
    <p:extLst>
      <p:ext uri="{BB962C8B-B14F-4D97-AF65-F5344CB8AC3E}">
        <p14:creationId xmlns:p14="http://schemas.microsoft.com/office/powerpoint/2010/main" val="2100101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dirty="0" smtClean="0"/>
              <a:t>Synergie d’action </a:t>
            </a:r>
            <a:endParaRPr lang="fr-FR" dirty="0"/>
          </a:p>
        </p:txBody>
      </p:sp>
      <p:pic>
        <p:nvPicPr>
          <p:cNvPr id="7" name="Espace réservé du contenu 6"/>
          <p:cNvPicPr>
            <a:picLocks noGrp="1" noChangeAspect="1"/>
          </p:cNvPicPr>
          <p:nvPr>
            <p:ph sz="half" idx="1"/>
          </p:nvPr>
        </p:nvPicPr>
        <p:blipFill>
          <a:blip r:embed="rId2"/>
          <a:stretch>
            <a:fillRect/>
          </a:stretch>
        </p:blipFill>
        <p:spPr>
          <a:xfrm>
            <a:off x="838200" y="1991741"/>
            <a:ext cx="5181600" cy="4019106"/>
          </a:xfrm>
          <a:prstGeom prst="rect">
            <a:avLst/>
          </a:prstGeom>
        </p:spPr>
      </p:pic>
      <p:pic>
        <p:nvPicPr>
          <p:cNvPr id="8" name="Espace réservé du contenu 7"/>
          <p:cNvPicPr>
            <a:picLocks noGrp="1" noChangeAspect="1"/>
          </p:cNvPicPr>
          <p:nvPr>
            <p:ph sz="half" idx="2"/>
          </p:nvPr>
        </p:nvPicPr>
        <p:blipFill>
          <a:blip r:embed="rId3"/>
          <a:stretch>
            <a:fillRect/>
          </a:stretch>
        </p:blipFill>
        <p:spPr>
          <a:xfrm>
            <a:off x="6172200" y="1847290"/>
            <a:ext cx="5181600" cy="4308007"/>
          </a:xfrm>
          <a:prstGeom prst="rect">
            <a:avLst/>
          </a:prstGeom>
        </p:spPr>
      </p:pic>
      <p:pic>
        <p:nvPicPr>
          <p:cNvPr id="9" name="Image 8"/>
          <p:cNvPicPr>
            <a:picLocks noChangeAspect="1"/>
          </p:cNvPicPr>
          <p:nvPr/>
        </p:nvPicPr>
        <p:blipFill>
          <a:blip r:embed="rId4"/>
          <a:stretch>
            <a:fillRect/>
          </a:stretch>
        </p:blipFill>
        <p:spPr>
          <a:xfrm>
            <a:off x="4289742" y="6327762"/>
            <a:ext cx="5095875" cy="257175"/>
          </a:xfrm>
          <a:prstGeom prst="rect">
            <a:avLst/>
          </a:prstGeom>
        </p:spPr>
      </p:pic>
    </p:spTree>
    <p:extLst>
      <p:ext uri="{BB962C8B-B14F-4D97-AF65-F5344CB8AC3E}">
        <p14:creationId xmlns:p14="http://schemas.microsoft.com/office/powerpoint/2010/main" val="723152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KEYNOTE-826</a:t>
            </a:r>
            <a:endParaRPr lang="fr-FR" dirty="0"/>
          </a:p>
        </p:txBody>
      </p:sp>
      <p:pic>
        <p:nvPicPr>
          <p:cNvPr id="4" name="Espace réservé du contenu 3"/>
          <p:cNvPicPr>
            <a:picLocks noGrp="1" noChangeAspect="1"/>
          </p:cNvPicPr>
          <p:nvPr>
            <p:ph idx="1"/>
          </p:nvPr>
        </p:nvPicPr>
        <p:blipFill>
          <a:blip r:embed="rId2"/>
          <a:stretch>
            <a:fillRect/>
          </a:stretch>
        </p:blipFill>
        <p:spPr>
          <a:xfrm>
            <a:off x="838200" y="1913731"/>
            <a:ext cx="10295279" cy="4351338"/>
          </a:xfrm>
          <a:prstGeom prst="rect">
            <a:avLst/>
          </a:prstGeom>
        </p:spPr>
      </p:pic>
      <p:sp>
        <p:nvSpPr>
          <p:cNvPr id="5" name="Rectangle 4"/>
          <p:cNvSpPr/>
          <p:nvPr/>
        </p:nvSpPr>
        <p:spPr>
          <a:xfrm>
            <a:off x="1483360" y="6338986"/>
            <a:ext cx="7560639" cy="307777"/>
          </a:xfrm>
          <a:prstGeom prst="rect">
            <a:avLst/>
          </a:prstGeom>
        </p:spPr>
        <p:txBody>
          <a:bodyPr wrap="square">
            <a:spAutoFit/>
          </a:bodyPr>
          <a:lstStyle/>
          <a:p>
            <a:r>
              <a:rPr lang="nb-NO" sz="1400" dirty="0" smtClean="0"/>
              <a:t>Colombo N, et al. Presented at ESMO 2021; LBA2_PR. NCT03635567 </a:t>
            </a:r>
            <a:endParaRPr lang="fr-FR" sz="1400" dirty="0"/>
          </a:p>
        </p:txBody>
      </p:sp>
    </p:spTree>
    <p:extLst>
      <p:ext uri="{BB962C8B-B14F-4D97-AF65-F5344CB8AC3E}">
        <p14:creationId xmlns:p14="http://schemas.microsoft.com/office/powerpoint/2010/main" val="2758467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13" name="Rectangle 12"/>
          <p:cNvSpPr/>
          <p:nvPr/>
        </p:nvSpPr>
        <p:spPr>
          <a:xfrm>
            <a:off x="142239" y="5907316"/>
            <a:ext cx="4389121" cy="830997"/>
          </a:xfrm>
          <a:prstGeom prst="rect">
            <a:avLst/>
          </a:prstGeom>
        </p:spPr>
        <p:txBody>
          <a:bodyPr wrap="square">
            <a:spAutoFit/>
          </a:bodyPr>
          <a:lstStyle/>
          <a:p>
            <a:r>
              <a:rPr lang="en-US" sz="1200" dirty="0" smtClean="0"/>
              <a:t>Colombo N, et al. Ann </a:t>
            </a:r>
            <a:r>
              <a:rPr lang="en-US" sz="1200" dirty="0" err="1" smtClean="0"/>
              <a:t>Oncol</a:t>
            </a:r>
            <a:r>
              <a:rPr lang="en-US" sz="1200" dirty="0" smtClean="0"/>
              <a:t> 2021;32(suppl_5):S1283-S1346. Presented at ESMO 2021. © 2021 European Society for Medical Oncology. Published by Elsevier Ltd. All rights reserved. By permission of Prof N. Colombo</a:t>
            </a:r>
            <a:endParaRPr lang="fr-FR" sz="1200" dirty="0"/>
          </a:p>
        </p:txBody>
      </p:sp>
      <p:pic>
        <p:nvPicPr>
          <p:cNvPr id="15" name="Image 14"/>
          <p:cNvPicPr>
            <a:picLocks noChangeAspect="1"/>
          </p:cNvPicPr>
          <p:nvPr/>
        </p:nvPicPr>
        <p:blipFill>
          <a:blip r:embed="rId2"/>
          <a:stretch>
            <a:fillRect/>
          </a:stretch>
        </p:blipFill>
        <p:spPr>
          <a:xfrm>
            <a:off x="6116320" y="8810"/>
            <a:ext cx="6009956" cy="3496390"/>
          </a:xfrm>
          <a:prstGeom prst="rect">
            <a:avLst/>
          </a:prstGeom>
        </p:spPr>
      </p:pic>
      <p:sp>
        <p:nvSpPr>
          <p:cNvPr id="16" name="Ellipse 15"/>
          <p:cNvSpPr/>
          <p:nvPr/>
        </p:nvSpPr>
        <p:spPr>
          <a:xfrm>
            <a:off x="10917394" y="554990"/>
            <a:ext cx="822644" cy="433387"/>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36%</a:t>
            </a:r>
            <a:endParaRPr lang="fr-FR" dirty="0">
              <a:solidFill>
                <a:schemeClr val="tx1"/>
              </a:solidFill>
            </a:endParaRPr>
          </a:p>
        </p:txBody>
      </p:sp>
      <p:pic>
        <p:nvPicPr>
          <p:cNvPr id="18" name="Espace réservé du contenu 17"/>
          <p:cNvPicPr>
            <a:picLocks noGrp="1" noChangeAspect="1"/>
          </p:cNvPicPr>
          <p:nvPr>
            <p:ph idx="1"/>
          </p:nvPr>
        </p:nvPicPr>
        <p:blipFill>
          <a:blip r:embed="rId3"/>
          <a:stretch>
            <a:fillRect/>
          </a:stretch>
        </p:blipFill>
        <p:spPr>
          <a:xfrm>
            <a:off x="0" y="8810"/>
            <a:ext cx="6116320" cy="3587830"/>
          </a:xfrm>
          <a:prstGeom prst="rect">
            <a:avLst/>
          </a:prstGeom>
        </p:spPr>
      </p:pic>
      <p:sp>
        <p:nvSpPr>
          <p:cNvPr id="19" name="Ellipse 18"/>
          <p:cNvSpPr/>
          <p:nvPr/>
        </p:nvSpPr>
        <p:spPr>
          <a:xfrm>
            <a:off x="4389119" y="554990"/>
            <a:ext cx="904240" cy="3556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33%</a:t>
            </a:r>
            <a:endParaRPr lang="fr-FR" dirty="0">
              <a:solidFill>
                <a:schemeClr val="tx1"/>
              </a:solidFill>
            </a:endParaRPr>
          </a:p>
        </p:txBody>
      </p:sp>
      <p:pic>
        <p:nvPicPr>
          <p:cNvPr id="21" name="Image 20"/>
          <p:cNvPicPr>
            <a:picLocks noChangeAspect="1"/>
          </p:cNvPicPr>
          <p:nvPr/>
        </p:nvPicPr>
        <p:blipFill>
          <a:blip r:embed="rId4"/>
          <a:stretch>
            <a:fillRect/>
          </a:stretch>
        </p:blipFill>
        <p:spPr>
          <a:xfrm>
            <a:off x="3447017" y="3505201"/>
            <a:ext cx="5818903" cy="3076972"/>
          </a:xfrm>
          <a:prstGeom prst="rect">
            <a:avLst/>
          </a:prstGeom>
        </p:spPr>
      </p:pic>
      <p:sp>
        <p:nvSpPr>
          <p:cNvPr id="22" name="Ellipse 21"/>
          <p:cNvSpPr/>
          <p:nvPr/>
        </p:nvSpPr>
        <p:spPr>
          <a:xfrm>
            <a:off x="9519920" y="4046696"/>
            <a:ext cx="975360" cy="36576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39%</a:t>
            </a:r>
            <a:endParaRPr lang="fr-FR" dirty="0">
              <a:solidFill>
                <a:schemeClr val="tx1"/>
              </a:solidFill>
            </a:endParaRPr>
          </a:p>
        </p:txBody>
      </p:sp>
    </p:spTree>
    <p:extLst>
      <p:ext uri="{BB962C8B-B14F-4D97-AF65-F5344CB8AC3E}">
        <p14:creationId xmlns:p14="http://schemas.microsoft.com/office/powerpoint/2010/main" val="641264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IMMUNOTHERAPY –EARLY PHASE TRIALS</a:t>
            </a:r>
            <a:endParaRPr lang="fr-FR" dirty="0"/>
          </a:p>
        </p:txBody>
      </p:sp>
      <p:pic>
        <p:nvPicPr>
          <p:cNvPr id="4" name="Espace réservé du contenu 3"/>
          <p:cNvPicPr>
            <a:picLocks noGrp="1" noChangeAspect="1"/>
          </p:cNvPicPr>
          <p:nvPr>
            <p:ph idx="1"/>
          </p:nvPr>
        </p:nvPicPr>
        <p:blipFill>
          <a:blip r:embed="rId2"/>
          <a:stretch>
            <a:fillRect/>
          </a:stretch>
        </p:blipFill>
        <p:spPr>
          <a:xfrm>
            <a:off x="706120" y="1379380"/>
            <a:ext cx="10515600" cy="4004307"/>
          </a:xfrm>
          <a:prstGeom prst="rect">
            <a:avLst/>
          </a:prstGeom>
        </p:spPr>
      </p:pic>
      <p:pic>
        <p:nvPicPr>
          <p:cNvPr id="5" name="Image 4"/>
          <p:cNvPicPr>
            <a:picLocks noChangeAspect="1"/>
          </p:cNvPicPr>
          <p:nvPr/>
        </p:nvPicPr>
        <p:blipFill>
          <a:blip r:embed="rId3"/>
          <a:stretch>
            <a:fillRect/>
          </a:stretch>
        </p:blipFill>
        <p:spPr>
          <a:xfrm>
            <a:off x="6924675" y="4315936"/>
            <a:ext cx="5267325" cy="2333625"/>
          </a:xfrm>
          <a:prstGeom prst="rect">
            <a:avLst/>
          </a:prstGeom>
        </p:spPr>
      </p:pic>
      <p:sp>
        <p:nvSpPr>
          <p:cNvPr id="6" name="Rectangle 5"/>
          <p:cNvSpPr/>
          <p:nvPr/>
        </p:nvSpPr>
        <p:spPr>
          <a:xfrm>
            <a:off x="497840" y="6581001"/>
            <a:ext cx="11694160" cy="276999"/>
          </a:xfrm>
          <a:prstGeom prst="rect">
            <a:avLst/>
          </a:prstGeom>
        </p:spPr>
        <p:txBody>
          <a:bodyPr wrap="square">
            <a:spAutoFit/>
          </a:bodyPr>
          <a:lstStyle/>
          <a:p>
            <a:r>
              <a:rPr lang="en-US" sz="1200" dirty="0" smtClean="0"/>
              <a:t>Chung HC, et al. Efficacy and Safety of </a:t>
            </a:r>
            <a:r>
              <a:rPr lang="en-US" sz="1200" dirty="0" err="1" smtClean="0"/>
              <a:t>Pembrolizumab</a:t>
            </a:r>
            <a:r>
              <a:rPr lang="en-US" sz="1200" dirty="0" smtClean="0"/>
              <a:t> in Previously Treated Advanced Cervical Cancer: Results From the Phase II KEYNOTE-158 Study, J </a:t>
            </a:r>
            <a:r>
              <a:rPr lang="en-US" sz="1200" dirty="0" err="1" smtClean="0"/>
              <a:t>Clin</a:t>
            </a:r>
            <a:r>
              <a:rPr lang="en-US" sz="1200" dirty="0" smtClean="0"/>
              <a:t> </a:t>
            </a:r>
            <a:r>
              <a:rPr lang="en-US" sz="1200" dirty="0" err="1" smtClean="0"/>
              <a:t>Oncol</a:t>
            </a:r>
            <a:r>
              <a:rPr lang="en-US" sz="1200" dirty="0" smtClean="0"/>
              <a:t> 2019;37(17):1470–8 Av</a:t>
            </a:r>
            <a:endParaRPr lang="fr-FR" sz="1200" dirty="0"/>
          </a:p>
        </p:txBody>
      </p:sp>
    </p:spTree>
    <p:extLst>
      <p:ext uri="{BB962C8B-B14F-4D97-AF65-F5344CB8AC3E}">
        <p14:creationId xmlns:p14="http://schemas.microsoft.com/office/powerpoint/2010/main" val="4056366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Chimiothérapie néo adjuvante </a:t>
            </a:r>
            <a:endParaRPr lang="fr-FR"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520428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Chimiothérapie néo adjuvante </a:t>
            </a:r>
            <a:endParaRPr lang="fr-FR" dirty="0"/>
          </a:p>
        </p:txBody>
      </p:sp>
      <p:sp>
        <p:nvSpPr>
          <p:cNvPr id="3" name="Espace réservé du contenu 2"/>
          <p:cNvSpPr>
            <a:spLocks noGrp="1"/>
          </p:cNvSpPr>
          <p:nvPr>
            <p:ph idx="1"/>
          </p:nvPr>
        </p:nvSpPr>
        <p:spPr>
          <a:xfrm>
            <a:off x="838200" y="1554480"/>
            <a:ext cx="10515600" cy="5201919"/>
          </a:xfrm>
        </p:spPr>
        <p:txBody>
          <a:bodyPr>
            <a:noAutofit/>
          </a:bodyPr>
          <a:lstStyle/>
          <a:p>
            <a:r>
              <a:rPr lang="fr-FR" dirty="0"/>
              <a:t>+</a:t>
            </a:r>
            <a:r>
              <a:rPr lang="fr-FR" dirty="0" smtClean="0"/>
              <a:t> </a:t>
            </a:r>
            <a:r>
              <a:rPr lang="fr-FR" dirty="0" smtClean="0"/>
              <a:t>25 </a:t>
            </a:r>
            <a:r>
              <a:rPr lang="fr-FR" dirty="0" smtClean="0"/>
              <a:t>ans RCC </a:t>
            </a:r>
            <a:r>
              <a:rPr lang="fr-FR" dirty="0"/>
              <a:t>=</a:t>
            </a:r>
            <a:r>
              <a:rPr lang="fr-FR" dirty="0" smtClean="0"/>
              <a:t> </a:t>
            </a:r>
            <a:r>
              <a:rPr lang="fr-FR" dirty="0" smtClean="0"/>
              <a:t>SOC des </a:t>
            </a:r>
            <a:r>
              <a:rPr lang="fr-FR" dirty="0" smtClean="0"/>
              <a:t>stades localement avancés </a:t>
            </a:r>
            <a:endParaRPr lang="fr-FR" dirty="0" smtClean="0"/>
          </a:p>
          <a:p>
            <a:endParaRPr lang="fr-FR" dirty="0" smtClean="0"/>
          </a:p>
          <a:p>
            <a:r>
              <a:rPr lang="fr-FR" dirty="0" smtClean="0"/>
              <a:t>D</a:t>
            </a:r>
            <a:r>
              <a:rPr lang="fr-FR" dirty="0" smtClean="0"/>
              <a:t>es progrès</a:t>
            </a:r>
            <a:r>
              <a:rPr lang="fr-FR" dirty="0"/>
              <a:t> </a:t>
            </a:r>
            <a:r>
              <a:rPr lang="fr-FR" dirty="0" smtClean="0"/>
              <a:t>ont </a:t>
            </a:r>
            <a:r>
              <a:rPr lang="fr-FR" dirty="0"/>
              <a:t>conduit à un </a:t>
            </a:r>
            <a:r>
              <a:rPr lang="fr-FR" dirty="0" smtClean="0"/>
              <a:t>contrôle </a:t>
            </a:r>
            <a:r>
              <a:rPr lang="fr-FR" dirty="0"/>
              <a:t>locale amélioré </a:t>
            </a:r>
            <a:endParaRPr lang="fr-FR" dirty="0" smtClean="0"/>
          </a:p>
          <a:p>
            <a:pPr lvl="1"/>
            <a:r>
              <a:rPr lang="fr-FR" sz="2800" dirty="0" smtClean="0"/>
              <a:t>technique d’irradiation</a:t>
            </a:r>
          </a:p>
          <a:p>
            <a:pPr lvl="1"/>
            <a:r>
              <a:rPr lang="fr-FR" sz="2800" dirty="0" smtClean="0"/>
              <a:t>dose </a:t>
            </a:r>
            <a:r>
              <a:rPr lang="fr-FR" sz="2800" dirty="0" smtClean="0"/>
              <a:t>et à la durée </a:t>
            </a:r>
            <a:r>
              <a:rPr lang="fr-FR" sz="2800" dirty="0" smtClean="0"/>
              <a:t>globale</a:t>
            </a:r>
            <a:endParaRPr lang="fr-FR" sz="2800" dirty="0" smtClean="0"/>
          </a:p>
          <a:p>
            <a:endParaRPr lang="fr-FR" dirty="0" smtClean="0"/>
          </a:p>
          <a:p>
            <a:r>
              <a:rPr lang="fr-FR" dirty="0" smtClean="0"/>
              <a:t>Mais </a:t>
            </a:r>
            <a:r>
              <a:rPr lang="fr-FR" dirty="0" smtClean="0"/>
              <a:t>:</a:t>
            </a:r>
          </a:p>
          <a:p>
            <a:pPr lvl="1"/>
            <a:r>
              <a:rPr lang="fr-FR" sz="2800" dirty="0" smtClean="0"/>
              <a:t>30</a:t>
            </a:r>
            <a:r>
              <a:rPr lang="fr-FR" sz="2800" dirty="0" smtClean="0"/>
              <a:t>% les rechutes </a:t>
            </a:r>
            <a:r>
              <a:rPr lang="fr-FR" sz="2800" dirty="0" smtClean="0"/>
              <a:t> </a:t>
            </a:r>
          </a:p>
          <a:p>
            <a:pPr lvl="1"/>
            <a:r>
              <a:rPr lang="fr-FR" sz="2800" dirty="0" smtClean="0"/>
              <a:t>décès du </a:t>
            </a:r>
            <a:r>
              <a:rPr lang="fr-FR" sz="2800" dirty="0" smtClean="0"/>
              <a:t>à la maladie métastatique </a:t>
            </a:r>
            <a:endParaRPr lang="fr-FR" sz="2800" dirty="0"/>
          </a:p>
        </p:txBody>
      </p:sp>
    </p:spTree>
    <p:extLst>
      <p:ext uri="{BB962C8B-B14F-4D97-AF65-F5344CB8AC3E}">
        <p14:creationId xmlns:p14="http://schemas.microsoft.com/office/powerpoint/2010/main" val="3733897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Problème de santé publique </a:t>
            </a:r>
            <a:endParaRPr lang="fr-FR" dirty="0"/>
          </a:p>
        </p:txBody>
      </p:sp>
      <p:sp>
        <p:nvSpPr>
          <p:cNvPr id="6" name="Rectangle 5"/>
          <p:cNvSpPr/>
          <p:nvPr/>
        </p:nvSpPr>
        <p:spPr>
          <a:xfrm>
            <a:off x="3627120" y="6311900"/>
            <a:ext cx="5547360" cy="434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GLOBOCAN  2022 </a:t>
            </a:r>
          </a:p>
          <a:p>
            <a:pPr algn="ctr"/>
            <a:r>
              <a:rPr lang="fr-FR" sz="1400" dirty="0" smtClean="0">
                <a:solidFill>
                  <a:schemeClr val="tx1"/>
                </a:solidFill>
              </a:rPr>
              <a:t>12 févier 2024 F Bray et al </a:t>
            </a:r>
            <a:endParaRPr lang="fr-FR" sz="1400" dirty="0">
              <a:solidFill>
                <a:schemeClr val="tx1"/>
              </a:solidFill>
            </a:endParaRPr>
          </a:p>
        </p:txBody>
      </p:sp>
      <p:pic>
        <p:nvPicPr>
          <p:cNvPr id="5" name="Espace réservé du contenu 4"/>
          <p:cNvPicPr>
            <a:picLocks noGrp="1" noChangeAspect="1"/>
          </p:cNvPicPr>
          <p:nvPr>
            <p:ph idx="1"/>
          </p:nvPr>
        </p:nvPicPr>
        <p:blipFill>
          <a:blip r:embed="rId2"/>
          <a:stretch>
            <a:fillRect/>
          </a:stretch>
        </p:blipFill>
        <p:spPr>
          <a:xfrm>
            <a:off x="1271016" y="1406682"/>
            <a:ext cx="9400032" cy="4674077"/>
          </a:xfrm>
          <a:prstGeom prst="rect">
            <a:avLst/>
          </a:prstGeom>
        </p:spPr>
      </p:pic>
      <p:sp>
        <p:nvSpPr>
          <p:cNvPr id="7" name="Ellipse 6"/>
          <p:cNvSpPr/>
          <p:nvPr/>
        </p:nvSpPr>
        <p:spPr>
          <a:xfrm>
            <a:off x="5385816" y="4965192"/>
            <a:ext cx="274320" cy="219456"/>
          </a:xfrm>
          <a:prstGeom prst="ellipse">
            <a:avLst/>
          </a:prstGeom>
          <a:solidFill>
            <a:srgbClr val="8F1EB2"/>
          </a:solidFill>
          <a:ln>
            <a:solidFill>
              <a:srgbClr val="9D13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9" name="Ellipse 8"/>
          <p:cNvSpPr/>
          <p:nvPr/>
        </p:nvSpPr>
        <p:spPr>
          <a:xfrm>
            <a:off x="10396728" y="4349496"/>
            <a:ext cx="274320" cy="219456"/>
          </a:xfrm>
          <a:prstGeom prst="ellipse">
            <a:avLst/>
          </a:prstGeom>
          <a:solidFill>
            <a:srgbClr val="8F1EB2"/>
          </a:solidFill>
          <a:ln>
            <a:solidFill>
              <a:srgbClr val="9D13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74671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INTERLACE Trial Design</a:t>
            </a:r>
            <a:endParaRPr lang="fr-FR" dirty="0"/>
          </a:p>
        </p:txBody>
      </p:sp>
      <p:pic>
        <p:nvPicPr>
          <p:cNvPr id="4" name="Espace réservé du contenu 3"/>
          <p:cNvPicPr>
            <a:picLocks noGrp="1" noChangeAspect="1"/>
          </p:cNvPicPr>
          <p:nvPr>
            <p:ph idx="1"/>
          </p:nvPr>
        </p:nvPicPr>
        <p:blipFill>
          <a:blip r:embed="rId3"/>
          <a:stretch>
            <a:fillRect/>
          </a:stretch>
        </p:blipFill>
        <p:spPr>
          <a:xfrm>
            <a:off x="838200" y="1825625"/>
            <a:ext cx="10515600" cy="4351338"/>
          </a:xfrm>
          <a:prstGeom prst="rect">
            <a:avLst/>
          </a:prstGeom>
        </p:spPr>
      </p:pic>
      <p:sp>
        <p:nvSpPr>
          <p:cNvPr id="5" name="Rectangle 4"/>
          <p:cNvSpPr/>
          <p:nvPr/>
        </p:nvSpPr>
        <p:spPr>
          <a:xfrm>
            <a:off x="1016000" y="6400483"/>
            <a:ext cx="9692640" cy="369332"/>
          </a:xfrm>
          <a:prstGeom prst="rect">
            <a:avLst/>
          </a:prstGeom>
        </p:spPr>
        <p:txBody>
          <a:bodyPr wrap="square">
            <a:spAutoFit/>
          </a:bodyPr>
          <a:lstStyle/>
          <a:p>
            <a:r>
              <a:rPr lang="fr-FR" dirty="0" smtClean="0"/>
              <a:t>Sauf FIGO IIIA sans </a:t>
            </a:r>
            <a:r>
              <a:rPr lang="fr-FR" dirty="0" err="1" smtClean="0"/>
              <a:t>endoprothèse</a:t>
            </a:r>
            <a:r>
              <a:rPr lang="fr-FR" dirty="0" smtClean="0"/>
              <a:t> urétérale ou de </a:t>
            </a:r>
            <a:r>
              <a:rPr lang="fr-FR" dirty="0" err="1" smtClean="0"/>
              <a:t>néphrostomie</a:t>
            </a:r>
            <a:r>
              <a:rPr lang="fr-FR" dirty="0" smtClean="0"/>
              <a:t> ou d’un rein non fonctionnel</a:t>
            </a:r>
            <a:endParaRPr lang="fr-FR" dirty="0"/>
          </a:p>
        </p:txBody>
      </p:sp>
    </p:spTree>
    <p:extLst>
      <p:ext uri="{BB962C8B-B14F-4D97-AF65-F5344CB8AC3E}">
        <p14:creationId xmlns:p14="http://schemas.microsoft.com/office/powerpoint/2010/main" val="3414745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4320" y="365125"/>
            <a:ext cx="11663680" cy="1325563"/>
          </a:xfrm>
        </p:spPr>
        <p:txBody>
          <a:bodyPr/>
          <a:lstStyle/>
          <a:p>
            <a:pPr algn="ctr"/>
            <a:r>
              <a:rPr lang="fr-FR" dirty="0" smtClean="0"/>
              <a:t>Chimiothérapie d’induction</a:t>
            </a:r>
            <a:br>
              <a:rPr lang="fr-FR" dirty="0" smtClean="0"/>
            </a:br>
            <a:r>
              <a:rPr lang="fr-FR" dirty="0" smtClean="0"/>
              <a:t>CCGIG INTERLACE Trial: PFS </a:t>
            </a:r>
            <a:endParaRPr lang="fr-FR" dirty="0"/>
          </a:p>
        </p:txBody>
      </p:sp>
      <p:pic>
        <p:nvPicPr>
          <p:cNvPr id="1026" name="Picture 2" descr="LBA8_INTERLACE_ESMO2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4407" y="1538337"/>
            <a:ext cx="8796553"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0" y="5889675"/>
            <a:ext cx="9936480" cy="369332"/>
          </a:xfrm>
          <a:prstGeom prst="rect">
            <a:avLst/>
          </a:prstGeom>
        </p:spPr>
        <p:txBody>
          <a:bodyPr wrap="square">
            <a:spAutoFit/>
          </a:bodyPr>
          <a:lstStyle/>
          <a:p>
            <a:r>
              <a:rPr lang="fr-FR" b="0" i="0" dirty="0" smtClean="0">
                <a:solidFill>
                  <a:srgbClr val="212121"/>
                </a:solidFill>
                <a:effectLst/>
                <a:latin typeface="Roboto"/>
              </a:rPr>
              <a:t>Figure. Survie sans progression dans l’essai INTERLACE (ESMO </a:t>
            </a:r>
            <a:r>
              <a:rPr lang="fr-FR" b="0" i="0" dirty="0" err="1" smtClean="0">
                <a:solidFill>
                  <a:srgbClr val="212121"/>
                </a:solidFill>
                <a:effectLst/>
                <a:latin typeface="Roboto"/>
              </a:rPr>
              <a:t>Congress</a:t>
            </a:r>
            <a:r>
              <a:rPr lang="fr-FR" b="0" i="0" dirty="0" smtClean="0">
                <a:solidFill>
                  <a:srgbClr val="212121"/>
                </a:solidFill>
                <a:effectLst/>
                <a:latin typeface="Roboto"/>
              </a:rPr>
              <a:t> 2023, LBA8)</a:t>
            </a:r>
            <a:endParaRPr lang="fr-FR" dirty="0"/>
          </a:p>
        </p:txBody>
      </p:sp>
      <p:sp>
        <p:nvSpPr>
          <p:cNvPr id="5" name="Ellipse 4"/>
          <p:cNvSpPr/>
          <p:nvPr/>
        </p:nvSpPr>
        <p:spPr>
          <a:xfrm>
            <a:off x="10586720" y="4826000"/>
            <a:ext cx="767080" cy="46736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9</a:t>
            </a:r>
            <a:endParaRPr lang="fr-FR" dirty="0">
              <a:solidFill>
                <a:schemeClr val="tx1"/>
              </a:solidFill>
            </a:endParaRPr>
          </a:p>
        </p:txBody>
      </p:sp>
    </p:spTree>
    <p:extLst>
      <p:ext uri="{BB962C8B-B14F-4D97-AF65-F5344CB8AC3E}">
        <p14:creationId xmlns:p14="http://schemas.microsoft.com/office/powerpoint/2010/main" val="4070053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Chimiothérapie d’induction</a:t>
            </a:r>
            <a:br>
              <a:rPr lang="fr-FR" dirty="0"/>
            </a:br>
            <a:r>
              <a:rPr lang="fr-FR" dirty="0"/>
              <a:t>CCGIG INTERLACE Trial </a:t>
            </a:r>
            <a:r>
              <a:rPr lang="fr-FR" dirty="0" smtClean="0"/>
              <a:t>: OS</a:t>
            </a:r>
            <a:endParaRPr lang="fr-FR" dirty="0"/>
          </a:p>
        </p:txBody>
      </p:sp>
      <p:pic>
        <p:nvPicPr>
          <p:cNvPr id="4" name="Espace réservé du contenu 3"/>
          <p:cNvPicPr>
            <a:picLocks noGrp="1" noChangeAspect="1"/>
          </p:cNvPicPr>
          <p:nvPr>
            <p:ph idx="1"/>
          </p:nvPr>
        </p:nvPicPr>
        <p:blipFill>
          <a:blip r:embed="rId3"/>
          <a:stretch>
            <a:fillRect/>
          </a:stretch>
        </p:blipFill>
        <p:spPr>
          <a:xfrm>
            <a:off x="1443489" y="1690688"/>
            <a:ext cx="8402813" cy="4351338"/>
          </a:xfrm>
          <a:prstGeom prst="rect">
            <a:avLst/>
          </a:prstGeom>
        </p:spPr>
      </p:pic>
      <p:sp>
        <p:nvSpPr>
          <p:cNvPr id="5" name="Rectangle 4"/>
          <p:cNvSpPr/>
          <p:nvPr/>
        </p:nvSpPr>
        <p:spPr>
          <a:xfrm>
            <a:off x="751840" y="6211669"/>
            <a:ext cx="9550400" cy="369332"/>
          </a:xfrm>
          <a:prstGeom prst="rect">
            <a:avLst/>
          </a:prstGeom>
        </p:spPr>
        <p:txBody>
          <a:bodyPr wrap="square">
            <a:spAutoFit/>
          </a:bodyPr>
          <a:lstStyle/>
          <a:p>
            <a:r>
              <a:rPr lang="fr-FR" sz="1600" b="0" i="0" dirty="0" smtClean="0">
                <a:solidFill>
                  <a:srgbClr val="212121"/>
                </a:solidFill>
                <a:effectLst/>
                <a:latin typeface="Roboto"/>
              </a:rPr>
              <a:t>Figure. Survie globale dans l’essai INTERLACE (ESMO </a:t>
            </a:r>
            <a:r>
              <a:rPr lang="fr-FR" sz="1600" b="0" i="0" dirty="0" err="1" smtClean="0">
                <a:solidFill>
                  <a:srgbClr val="212121"/>
                </a:solidFill>
                <a:effectLst/>
                <a:latin typeface="Roboto"/>
              </a:rPr>
              <a:t>Congress</a:t>
            </a:r>
            <a:r>
              <a:rPr lang="fr-FR" sz="1600" b="0" i="0" dirty="0" smtClean="0">
                <a:solidFill>
                  <a:srgbClr val="212121"/>
                </a:solidFill>
                <a:effectLst/>
                <a:latin typeface="Roboto"/>
              </a:rPr>
              <a:t> 2023, LBA8</a:t>
            </a:r>
            <a:r>
              <a:rPr lang="fr-FR" b="0" i="0" dirty="0" smtClean="0">
                <a:solidFill>
                  <a:srgbClr val="212121"/>
                </a:solidFill>
                <a:effectLst/>
                <a:latin typeface="Roboto"/>
              </a:rPr>
              <a:t>)</a:t>
            </a:r>
            <a:endParaRPr lang="fr-FR" dirty="0"/>
          </a:p>
        </p:txBody>
      </p:sp>
      <p:sp>
        <p:nvSpPr>
          <p:cNvPr id="6" name="Ellipse 5"/>
          <p:cNvSpPr/>
          <p:nvPr/>
        </p:nvSpPr>
        <p:spPr>
          <a:xfrm>
            <a:off x="10657840" y="4439920"/>
            <a:ext cx="695960" cy="43688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8</a:t>
            </a:r>
            <a:endParaRPr lang="fr-FR" dirty="0">
              <a:solidFill>
                <a:schemeClr val="tx1"/>
              </a:solidFill>
            </a:endParaRPr>
          </a:p>
        </p:txBody>
      </p:sp>
    </p:spTree>
    <p:extLst>
      <p:ext uri="{BB962C8B-B14F-4D97-AF65-F5344CB8AC3E}">
        <p14:creationId xmlns:p14="http://schemas.microsoft.com/office/powerpoint/2010/main" val="1866817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Répartition des rechutes </a:t>
            </a:r>
            <a:endParaRPr lang="fr-FR" dirty="0"/>
          </a:p>
        </p:txBody>
      </p:sp>
      <p:sp>
        <p:nvSpPr>
          <p:cNvPr id="5" name="Rectangle 4"/>
          <p:cNvSpPr/>
          <p:nvPr/>
        </p:nvSpPr>
        <p:spPr>
          <a:xfrm>
            <a:off x="1005840" y="5741015"/>
            <a:ext cx="9646920" cy="646331"/>
          </a:xfrm>
          <a:prstGeom prst="rect">
            <a:avLst/>
          </a:prstGeom>
        </p:spPr>
        <p:txBody>
          <a:bodyPr wrap="square">
            <a:spAutoFit/>
          </a:bodyPr>
          <a:lstStyle/>
          <a:p>
            <a:r>
              <a:rPr lang="fr-FR" dirty="0" smtClean="0"/>
              <a:t>La chimiothérapie d’induction par 6 cures  TAXOL-CARBOPLATINE hebdomadaire pourrait devenir un SOC pour les cancer du col localement avancé (anticipé l’</a:t>
            </a:r>
            <a:r>
              <a:rPr lang="fr-FR" dirty="0" err="1" smtClean="0"/>
              <a:t>hemato-toxicié</a:t>
            </a:r>
            <a:r>
              <a:rPr lang="fr-FR" dirty="0" smtClean="0"/>
              <a:t>)</a:t>
            </a:r>
          </a:p>
        </p:txBody>
      </p:sp>
      <p:pic>
        <p:nvPicPr>
          <p:cNvPr id="6" name="Espace réservé du contenu 5"/>
          <p:cNvPicPr>
            <a:picLocks noGrp="1" noChangeAspect="1"/>
          </p:cNvPicPr>
          <p:nvPr>
            <p:ph idx="1"/>
          </p:nvPr>
        </p:nvPicPr>
        <p:blipFill>
          <a:blip r:embed="rId2"/>
          <a:stretch>
            <a:fillRect/>
          </a:stretch>
        </p:blipFill>
        <p:spPr>
          <a:xfrm>
            <a:off x="1108710" y="1820376"/>
            <a:ext cx="9105900" cy="3790950"/>
          </a:xfrm>
          <a:prstGeom prst="rect">
            <a:avLst/>
          </a:prstGeom>
        </p:spPr>
      </p:pic>
    </p:spTree>
    <p:extLst>
      <p:ext uri="{BB962C8B-B14F-4D97-AF65-F5344CB8AC3E}">
        <p14:creationId xmlns:p14="http://schemas.microsoft.com/office/powerpoint/2010/main" val="3540637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smtClean="0"/>
              <a:t>Nos pratiques </a:t>
            </a:r>
            <a:br>
              <a:rPr lang="fr-FR" dirty="0" smtClean="0"/>
            </a:br>
            <a:r>
              <a:rPr lang="fr-FR" dirty="0" smtClean="0"/>
              <a:t>Chimiothérapie </a:t>
            </a:r>
            <a:r>
              <a:rPr lang="fr-FR" dirty="0"/>
              <a:t>néo </a:t>
            </a:r>
            <a:r>
              <a:rPr lang="fr-FR" dirty="0" smtClean="0"/>
              <a:t>adjuvante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Même protocole mais pas les mêmes (dose-durée): + toxicité</a:t>
            </a:r>
          </a:p>
          <a:p>
            <a:pPr lvl="1"/>
            <a:r>
              <a:rPr lang="fr-FR" dirty="0" smtClean="0"/>
              <a:t>Reserve médullaire </a:t>
            </a:r>
          </a:p>
          <a:p>
            <a:pPr lvl="1"/>
            <a:r>
              <a:rPr lang="fr-FR" dirty="0" smtClean="0"/>
              <a:t>Neuro toxicité </a:t>
            </a:r>
          </a:p>
          <a:p>
            <a:pPr lvl="1"/>
            <a:r>
              <a:rPr lang="fr-FR" dirty="0" smtClean="0"/>
              <a:t>Réponse tumorale?</a:t>
            </a:r>
          </a:p>
          <a:p>
            <a:pPr marL="457200" lvl="1" indent="0">
              <a:buNone/>
            </a:pPr>
            <a:r>
              <a:rPr lang="fr-FR" dirty="0" smtClean="0"/>
              <a:t> </a:t>
            </a:r>
          </a:p>
          <a:p>
            <a:r>
              <a:rPr lang="fr-FR" dirty="0" smtClean="0"/>
              <a:t>Problèmes de délais: fin et début de traitement </a:t>
            </a:r>
          </a:p>
          <a:p>
            <a:pPr lvl="1"/>
            <a:r>
              <a:rPr lang="fr-FR" dirty="0" smtClean="0"/>
              <a:t>Reprise évolutive </a:t>
            </a:r>
          </a:p>
          <a:p>
            <a:pPr lvl="1"/>
            <a:r>
              <a:rPr lang="fr-FR" dirty="0" smtClean="0"/>
              <a:t>Majoration de la toxicité </a:t>
            </a:r>
          </a:p>
          <a:p>
            <a:pPr lvl="1"/>
            <a:r>
              <a:rPr lang="fr-FR" dirty="0" smtClean="0"/>
              <a:t>Résistance </a:t>
            </a:r>
          </a:p>
          <a:p>
            <a:pPr lvl="1"/>
            <a:endParaRPr lang="fr-FR" dirty="0" smtClean="0"/>
          </a:p>
          <a:p>
            <a:r>
              <a:rPr lang="fr-FR" dirty="0" smtClean="0"/>
              <a:t>Machine : </a:t>
            </a:r>
          </a:p>
          <a:p>
            <a:pPr lvl="1"/>
            <a:r>
              <a:rPr lang="fr-FR" dirty="0" smtClean="0"/>
              <a:t>Cobalt </a:t>
            </a:r>
          </a:p>
          <a:p>
            <a:pPr lvl="1"/>
            <a:r>
              <a:rPr lang="fr-FR" dirty="0" smtClean="0"/>
              <a:t>Curiethérapie </a:t>
            </a:r>
            <a:endParaRPr lang="fr-FR" dirty="0"/>
          </a:p>
        </p:txBody>
      </p:sp>
    </p:spTree>
    <p:extLst>
      <p:ext uri="{BB962C8B-B14F-4D97-AF65-F5344CB8AC3E}">
        <p14:creationId xmlns:p14="http://schemas.microsoft.com/office/powerpoint/2010/main" val="913764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Radio chimiothérapie </a:t>
            </a:r>
            <a:endParaRPr lang="fr-FR"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2619384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dirty="0" smtClean="0"/>
              <a:t>CISPLATINE </a:t>
            </a:r>
            <a:r>
              <a:rPr lang="fr-FR" dirty="0" smtClean="0"/>
              <a:t>vs </a:t>
            </a:r>
            <a:r>
              <a:rPr lang="fr-FR" dirty="0" smtClean="0"/>
              <a:t>CARBOPLATINE</a:t>
            </a:r>
            <a:endParaRPr lang="fr-FR" dirty="0"/>
          </a:p>
        </p:txBody>
      </p:sp>
      <p:pic>
        <p:nvPicPr>
          <p:cNvPr id="2" name="Espace réservé du contenu 1"/>
          <p:cNvPicPr>
            <a:picLocks noGrp="1" noChangeAspect="1"/>
          </p:cNvPicPr>
          <p:nvPr>
            <p:ph idx="1"/>
          </p:nvPr>
        </p:nvPicPr>
        <p:blipFill>
          <a:blip r:embed="rId2"/>
          <a:stretch>
            <a:fillRect/>
          </a:stretch>
        </p:blipFill>
        <p:spPr>
          <a:xfrm>
            <a:off x="959386" y="2305928"/>
            <a:ext cx="10515600" cy="3545456"/>
          </a:xfrm>
          <a:prstGeom prst="rect">
            <a:avLst/>
          </a:prstGeom>
        </p:spPr>
      </p:pic>
      <p:sp>
        <p:nvSpPr>
          <p:cNvPr id="3" name="Rectangle 2"/>
          <p:cNvSpPr/>
          <p:nvPr/>
        </p:nvSpPr>
        <p:spPr>
          <a:xfrm>
            <a:off x="7714196" y="6466625"/>
            <a:ext cx="4371325" cy="369332"/>
          </a:xfrm>
          <a:prstGeom prst="rect">
            <a:avLst/>
          </a:prstGeom>
        </p:spPr>
        <p:txBody>
          <a:bodyPr wrap="none">
            <a:spAutoFit/>
          </a:bodyPr>
          <a:lstStyle/>
          <a:p>
            <a:r>
              <a:rPr lang="fr-FR" dirty="0"/>
              <a:t>R. </a:t>
            </a:r>
            <a:r>
              <a:rPr lang="fr-FR" dirty="0" err="1"/>
              <a:t>Xue</a:t>
            </a:r>
            <a:r>
              <a:rPr lang="fr-FR" dirty="0"/>
              <a:t> et al. / </a:t>
            </a:r>
            <a:r>
              <a:rPr lang="fr-FR" dirty="0" err="1"/>
              <a:t>Gynecologic</a:t>
            </a:r>
            <a:r>
              <a:rPr lang="fr-FR" dirty="0"/>
              <a:t> </a:t>
            </a:r>
            <a:r>
              <a:rPr lang="fr-FR" dirty="0" err="1"/>
              <a:t>Oncology</a:t>
            </a:r>
            <a:r>
              <a:rPr lang="fr-FR" dirty="0"/>
              <a:t> </a:t>
            </a:r>
            <a:r>
              <a:rPr lang="fr-FR" dirty="0" smtClean="0"/>
              <a:t>(</a:t>
            </a:r>
            <a:r>
              <a:rPr lang="fr-FR" dirty="0"/>
              <a:t>2018) </a:t>
            </a:r>
          </a:p>
        </p:txBody>
      </p:sp>
      <p:sp>
        <p:nvSpPr>
          <p:cNvPr id="6" name="Rectangle 5"/>
          <p:cNvSpPr/>
          <p:nvPr/>
        </p:nvSpPr>
        <p:spPr>
          <a:xfrm>
            <a:off x="1207549" y="5974338"/>
            <a:ext cx="8692309" cy="369332"/>
          </a:xfrm>
          <a:prstGeom prst="rect">
            <a:avLst/>
          </a:prstGeom>
        </p:spPr>
        <p:txBody>
          <a:bodyPr wrap="square">
            <a:spAutoFit/>
          </a:bodyPr>
          <a:lstStyle/>
          <a:p>
            <a:r>
              <a:rPr lang="en-US" dirty="0"/>
              <a:t>Fig. 2. Forest plots for CR rate of cervical cancer patients treated with Car-RT vs. Cis-RT</a:t>
            </a:r>
            <a:endParaRPr lang="fr-FR" dirty="0"/>
          </a:p>
        </p:txBody>
      </p:sp>
    </p:spTree>
    <p:extLst>
      <p:ext uri="{BB962C8B-B14F-4D97-AF65-F5344CB8AC3E}">
        <p14:creationId xmlns:p14="http://schemas.microsoft.com/office/powerpoint/2010/main" val="36996614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smtClean="0"/>
              <a:t>Immunothérapie + RCC (</a:t>
            </a:r>
            <a:r>
              <a:rPr lang="fr-FR" dirty="0" err="1" smtClean="0"/>
              <a:t>cisplatine</a:t>
            </a:r>
            <a:r>
              <a:rPr lang="fr-FR" dirty="0" smtClean="0"/>
              <a:t>)</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pic>
        <p:nvPicPr>
          <p:cNvPr id="6" name="Image 5"/>
          <p:cNvPicPr>
            <a:picLocks noChangeAspect="1"/>
          </p:cNvPicPr>
          <p:nvPr/>
        </p:nvPicPr>
        <p:blipFill>
          <a:blip r:embed="rId3"/>
          <a:stretch>
            <a:fillRect/>
          </a:stretch>
        </p:blipFill>
        <p:spPr>
          <a:xfrm>
            <a:off x="297180" y="1670686"/>
            <a:ext cx="10287000" cy="4506277"/>
          </a:xfrm>
          <a:prstGeom prst="rect">
            <a:avLst/>
          </a:prstGeom>
        </p:spPr>
      </p:pic>
      <p:sp>
        <p:nvSpPr>
          <p:cNvPr id="8" name="Rectangle 7"/>
          <p:cNvSpPr/>
          <p:nvPr/>
        </p:nvSpPr>
        <p:spPr>
          <a:xfrm>
            <a:off x="297180" y="6311900"/>
            <a:ext cx="11475720" cy="523220"/>
          </a:xfrm>
          <a:prstGeom prst="rect">
            <a:avLst/>
          </a:prstGeom>
        </p:spPr>
        <p:txBody>
          <a:bodyPr wrap="square">
            <a:spAutoFit/>
          </a:bodyPr>
          <a:lstStyle/>
          <a:p>
            <a:r>
              <a:rPr lang="en-US" sz="1400" dirty="0">
                <a:solidFill>
                  <a:srgbClr val="272727"/>
                </a:solidFill>
                <a:latin typeface="Roboto"/>
              </a:rPr>
              <a:t>Eugenia </a:t>
            </a:r>
            <a:r>
              <a:rPr lang="en-US" sz="1400" dirty="0" err="1" smtClean="0">
                <a:solidFill>
                  <a:srgbClr val="272727"/>
                </a:solidFill>
                <a:latin typeface="Roboto"/>
              </a:rPr>
              <a:t>Girda</a:t>
            </a:r>
            <a:r>
              <a:rPr lang="en-US" sz="1400" dirty="0" smtClean="0">
                <a:solidFill>
                  <a:srgbClr val="272727"/>
                </a:solidFill>
                <a:latin typeface="Roboto"/>
              </a:rPr>
              <a:t>, et al , April </a:t>
            </a:r>
            <a:r>
              <a:rPr lang="en-US" sz="1400" dirty="0">
                <a:solidFill>
                  <a:srgbClr val="272727"/>
                </a:solidFill>
                <a:latin typeface="Roboto"/>
              </a:rPr>
              <a:t>3, </a:t>
            </a:r>
            <a:r>
              <a:rPr lang="en-US" sz="1400" dirty="0" smtClean="0">
                <a:solidFill>
                  <a:srgbClr val="272727"/>
                </a:solidFill>
                <a:latin typeface="Roboto"/>
              </a:rPr>
              <a:t>2024</a:t>
            </a:r>
          </a:p>
          <a:p>
            <a:r>
              <a:rPr lang="en-US" sz="1400" b="1" dirty="0" smtClean="0">
                <a:solidFill>
                  <a:srgbClr val="000000"/>
                </a:solidFill>
                <a:latin typeface="Roboto"/>
              </a:rPr>
              <a:t>Concurrent Immunotherapy and </a:t>
            </a:r>
            <a:r>
              <a:rPr lang="en-US" sz="1400" b="1" dirty="0" err="1" smtClean="0">
                <a:solidFill>
                  <a:srgbClr val="000000"/>
                </a:solidFill>
                <a:latin typeface="Roboto"/>
              </a:rPr>
              <a:t>Chemoradiation</a:t>
            </a:r>
            <a:r>
              <a:rPr lang="en-US" sz="1400" b="1" dirty="0" smtClean="0">
                <a:solidFill>
                  <a:srgbClr val="000000"/>
                </a:solidFill>
                <a:latin typeface="Roboto"/>
              </a:rPr>
              <a:t> Improve Survival in Cervical Cancer: A Review of the Evidence</a:t>
            </a:r>
          </a:p>
        </p:txBody>
      </p:sp>
    </p:spTree>
    <p:extLst>
      <p:ext uri="{BB962C8B-B14F-4D97-AF65-F5344CB8AC3E}">
        <p14:creationId xmlns:p14="http://schemas.microsoft.com/office/powerpoint/2010/main" val="3014638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Nos particularités  </a:t>
            </a:r>
            <a:endParaRPr lang="fr-FR" dirty="0"/>
          </a:p>
        </p:txBody>
      </p:sp>
      <p:sp>
        <p:nvSpPr>
          <p:cNvPr id="4" name="Espace réservé du texte 3"/>
          <p:cNvSpPr>
            <a:spLocks noGrp="1"/>
          </p:cNvSpPr>
          <p:nvPr>
            <p:ph type="body" idx="1"/>
          </p:nvPr>
        </p:nvSpPr>
        <p:spPr/>
        <p:txBody>
          <a:bodyPr/>
          <a:lstStyle/>
          <a:p>
            <a:endParaRPr lang="fr-FR"/>
          </a:p>
        </p:txBody>
      </p:sp>
    </p:spTree>
    <p:extLst>
      <p:ext uri="{BB962C8B-B14F-4D97-AF65-F5344CB8AC3E}">
        <p14:creationId xmlns:p14="http://schemas.microsoft.com/office/powerpoint/2010/main" val="9167191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E7F8B8A6-BF66-4778-852F-61D5FF790C40}"/>
              </a:ext>
            </a:extLst>
          </p:cNvPr>
          <p:cNvPicPr>
            <a:picLocks noGrp="1" noChangeAspect="1"/>
          </p:cNvPicPr>
          <p:nvPr>
            <p:ph idx="1"/>
          </p:nvPr>
        </p:nvPicPr>
        <p:blipFill>
          <a:blip r:embed="rId3"/>
          <a:stretch>
            <a:fillRect/>
          </a:stretch>
        </p:blipFill>
        <p:spPr>
          <a:xfrm>
            <a:off x="955040" y="2203450"/>
            <a:ext cx="3359150" cy="4146549"/>
          </a:xfrm>
          <a:prstGeom prst="rect">
            <a:avLst/>
          </a:prstGeom>
        </p:spPr>
      </p:pic>
      <p:sp>
        <p:nvSpPr>
          <p:cNvPr id="8" name="Rectangle: Rounded Corners 7">
            <a:extLst>
              <a:ext uri="{FF2B5EF4-FFF2-40B4-BE49-F238E27FC236}">
                <a16:creationId xmlns:a16="http://schemas.microsoft.com/office/drawing/2014/main" xmlns="" id="{3E27A399-83FA-4563-9A5B-E4A2529C0C6B}"/>
              </a:ext>
            </a:extLst>
          </p:cNvPr>
          <p:cNvSpPr/>
          <p:nvPr/>
        </p:nvSpPr>
        <p:spPr>
          <a:xfrm>
            <a:off x="5059680" y="762000"/>
            <a:ext cx="6791960" cy="5659120"/>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fr-FR" sz="2800" dirty="0" smtClean="0"/>
              <a:t>Fouta : </a:t>
            </a:r>
            <a:r>
              <a:rPr lang="fr-FR" sz="2800" dirty="0" err="1"/>
              <a:t>O</a:t>
            </a:r>
            <a:r>
              <a:rPr lang="fr-FR" sz="2800" dirty="0" err="1" smtClean="0"/>
              <a:t>urosogui</a:t>
            </a:r>
            <a:r>
              <a:rPr lang="fr-FR" sz="2800" dirty="0" smtClean="0"/>
              <a:t> </a:t>
            </a:r>
          </a:p>
          <a:p>
            <a:pPr marL="285750" indent="-285750">
              <a:buFont typeface="Arial" panose="020B0604020202020204" pitchFamily="34" charset="0"/>
              <a:buChar char="•"/>
            </a:pPr>
            <a:r>
              <a:rPr lang="fr-FR" sz="2800" dirty="0" smtClean="0"/>
              <a:t>38</a:t>
            </a:r>
            <a:r>
              <a:rPr lang="fr-FR" sz="2800" dirty="0" smtClean="0"/>
              <a:t> </a:t>
            </a:r>
            <a:r>
              <a:rPr lang="fr-FR" sz="2800" dirty="0"/>
              <a:t>ans </a:t>
            </a:r>
          </a:p>
          <a:p>
            <a:pPr marL="285750" indent="-285750">
              <a:buFont typeface="Arial" panose="020B0604020202020204" pitchFamily="34" charset="0"/>
              <a:buChar char="•"/>
            </a:pPr>
            <a:r>
              <a:rPr lang="fr-FR" sz="2800" dirty="0">
                <a:ea typeface="Calibri" panose="020F0502020204030204" pitchFamily="34" charset="0"/>
                <a:cs typeface="Times New Roman" panose="02020603050405020304" pitchFamily="18" charset="0"/>
              </a:rPr>
              <a:t>2</a:t>
            </a:r>
            <a:r>
              <a:rPr lang="fr-FR" sz="2800" dirty="0" smtClean="0">
                <a:effectLst/>
                <a:ea typeface="Calibri" panose="020F0502020204030204" pitchFamily="34" charset="0"/>
                <a:cs typeface="Times New Roman" panose="02020603050405020304" pitchFamily="18" charset="0"/>
              </a:rPr>
              <a:t> </a:t>
            </a:r>
            <a:r>
              <a:rPr lang="fr-FR" sz="2800" baseline="30000" dirty="0" smtClean="0">
                <a:effectLst/>
                <a:ea typeface="Calibri" panose="020F0502020204030204" pitchFamily="34" charset="0"/>
                <a:cs typeface="Times New Roman" panose="02020603050405020304" pitchFamily="18" charset="0"/>
              </a:rPr>
              <a:t>e   </a:t>
            </a:r>
            <a:r>
              <a:rPr lang="fr-FR" sz="2800" dirty="0"/>
              <a:t>épouse d’un cultivateur</a:t>
            </a:r>
          </a:p>
          <a:p>
            <a:pPr marL="285750" indent="-285750">
              <a:buFont typeface="Arial" panose="020B0604020202020204" pitchFamily="34" charset="0"/>
              <a:buChar char="•"/>
            </a:pPr>
            <a:r>
              <a:rPr lang="fr-FR" sz="2800" dirty="0"/>
              <a:t>8 enfants </a:t>
            </a:r>
          </a:p>
          <a:p>
            <a:pPr marL="285750" indent="-285750">
              <a:buFont typeface="Arial" panose="020B0604020202020204" pitchFamily="34" charset="0"/>
              <a:buChar char="•"/>
            </a:pPr>
            <a:r>
              <a:rPr lang="fr-FR" sz="2800" dirty="0" smtClean="0"/>
              <a:t>Ménagère</a:t>
            </a:r>
            <a:endParaRPr lang="fr-FR" sz="2800" dirty="0"/>
          </a:p>
          <a:p>
            <a:pPr marL="285750" indent="-285750">
              <a:buFont typeface="Arial" panose="020B0604020202020204" pitchFamily="34" charset="0"/>
              <a:buChar char="•"/>
            </a:pPr>
            <a:r>
              <a:rPr lang="fr-FR" sz="2800" dirty="0" smtClean="0"/>
              <a:t>Diagnostic : </a:t>
            </a:r>
            <a:r>
              <a:rPr lang="fr-FR" sz="2800" dirty="0" smtClean="0"/>
              <a:t>carcinome épidermoïde  </a:t>
            </a:r>
            <a:r>
              <a:rPr lang="fr-FR" sz="2800" dirty="0" smtClean="0"/>
              <a:t>du col </a:t>
            </a:r>
            <a:r>
              <a:rPr lang="fr-FR" sz="2800" dirty="0" smtClean="0"/>
              <a:t>utérin stade IIIA </a:t>
            </a:r>
            <a:endParaRPr lang="fr-FR" sz="2800" dirty="0" smtClean="0"/>
          </a:p>
          <a:p>
            <a:pPr marL="285750" indent="-285750">
              <a:buFont typeface="Arial" panose="020B0604020202020204" pitchFamily="34" charset="0"/>
              <a:buChar char="•"/>
            </a:pPr>
            <a:r>
              <a:rPr lang="fr-FR" sz="2800" dirty="0" smtClean="0"/>
              <a:t>Indication: Radio chimiothérapie (6s</a:t>
            </a:r>
            <a:r>
              <a:rPr lang="fr-FR" sz="2800" dirty="0"/>
              <a:t>)</a:t>
            </a:r>
          </a:p>
          <a:p>
            <a:pPr marL="742950" lvl="1" indent="-285750">
              <a:buFont typeface="Arial" panose="020B0604020202020204" pitchFamily="34" charset="0"/>
              <a:buChar char="•"/>
            </a:pPr>
            <a:r>
              <a:rPr lang="fr-FR" sz="2800" dirty="0" smtClean="0"/>
              <a:t>Rupture de CISPLATINE  </a:t>
            </a:r>
            <a:r>
              <a:rPr lang="fr-FR" sz="2800" dirty="0" smtClean="0"/>
              <a:t>Switch </a:t>
            </a:r>
            <a:r>
              <a:rPr lang="fr-FR" sz="2800" dirty="0" smtClean="0"/>
              <a:t>CARBOPLATINE</a:t>
            </a:r>
          </a:p>
          <a:p>
            <a:pPr marL="742950" lvl="1" indent="-285750">
              <a:buFont typeface="Arial" panose="020B0604020202020204" pitchFamily="34" charset="0"/>
              <a:buChar char="•"/>
            </a:pPr>
            <a:r>
              <a:rPr lang="fr-FR" sz="2800" dirty="0" smtClean="0"/>
              <a:t>Résultat: réponse 30%  </a:t>
            </a:r>
            <a:endParaRPr lang="fr-FR" sz="2800" dirty="0" smtClean="0"/>
          </a:p>
        </p:txBody>
      </p:sp>
      <p:sp>
        <p:nvSpPr>
          <p:cNvPr id="2" name="Rectangle à coins arrondis 1"/>
          <p:cNvSpPr/>
          <p:nvPr/>
        </p:nvSpPr>
        <p:spPr>
          <a:xfrm>
            <a:off x="579120" y="345440"/>
            <a:ext cx="2540000" cy="110744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Scenario </a:t>
            </a:r>
            <a:r>
              <a:rPr lang="fr-FR" sz="2400" b="1" dirty="0" smtClean="0">
                <a:solidFill>
                  <a:schemeClr val="tx1"/>
                </a:solidFill>
              </a:rPr>
              <a:t> </a:t>
            </a:r>
            <a:endParaRPr lang="fr-FR" sz="2400" b="1" dirty="0">
              <a:solidFill>
                <a:schemeClr val="tx1"/>
              </a:solidFill>
            </a:endParaRPr>
          </a:p>
        </p:txBody>
      </p:sp>
    </p:spTree>
    <p:extLst>
      <p:ext uri="{BB962C8B-B14F-4D97-AF65-F5344CB8AC3E}">
        <p14:creationId xmlns:p14="http://schemas.microsoft.com/office/powerpoint/2010/main" val="3805333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Priorité de sante des pays en développements </a:t>
            </a:r>
            <a:endParaRPr lang="fr-FR" dirty="0"/>
          </a:p>
        </p:txBody>
      </p:sp>
      <p:pic>
        <p:nvPicPr>
          <p:cNvPr id="4" name="Espace réservé du contenu 3"/>
          <p:cNvPicPr>
            <a:picLocks noGrp="1" noChangeAspect="1"/>
          </p:cNvPicPr>
          <p:nvPr>
            <p:ph idx="1"/>
          </p:nvPr>
        </p:nvPicPr>
        <p:blipFill>
          <a:blip r:embed="rId3"/>
          <a:stretch>
            <a:fillRect/>
          </a:stretch>
        </p:blipFill>
        <p:spPr>
          <a:xfrm>
            <a:off x="1767840" y="1474694"/>
            <a:ext cx="8656320" cy="4686935"/>
          </a:xfrm>
          <a:prstGeom prst="rect">
            <a:avLst/>
          </a:prstGeom>
        </p:spPr>
      </p:pic>
      <p:sp>
        <p:nvSpPr>
          <p:cNvPr id="5" name="Rectangle 4"/>
          <p:cNvSpPr/>
          <p:nvPr/>
        </p:nvSpPr>
        <p:spPr>
          <a:xfrm>
            <a:off x="193040" y="6205696"/>
            <a:ext cx="11663680" cy="523220"/>
          </a:xfrm>
          <a:prstGeom prst="rect">
            <a:avLst/>
          </a:prstGeom>
        </p:spPr>
        <p:txBody>
          <a:bodyPr wrap="square">
            <a:spAutoFit/>
          </a:bodyPr>
          <a:lstStyle/>
          <a:p>
            <a:r>
              <a:rPr lang="en-US" sz="1400" dirty="0" smtClean="0"/>
              <a:t>Bar chart of the region‐specific incidence and mortality age‐standardized rates for cervical cancer in 2022. Rates are shown in descending order of the world age‐standardized rate, and the highest national age‐standardized rate for incidence and mortality is superimposed. Source: GLOBOCAN 2022</a:t>
            </a:r>
            <a:endParaRPr lang="fr-FR" sz="1400" dirty="0"/>
          </a:p>
        </p:txBody>
      </p:sp>
    </p:spTree>
    <p:extLst>
      <p:ext uri="{BB962C8B-B14F-4D97-AF65-F5344CB8AC3E}">
        <p14:creationId xmlns:p14="http://schemas.microsoft.com/office/powerpoint/2010/main" val="2237403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a:lstStyle/>
          <a:p>
            <a:pPr algn="ctr"/>
            <a:r>
              <a:rPr lang="fr-FR" dirty="0" smtClean="0"/>
              <a:t>Scanner dosimétrie de la patiente</a:t>
            </a:r>
            <a:endParaRPr lang="fr-FR" dirty="0"/>
          </a:p>
        </p:txBody>
      </p:sp>
      <p:sp>
        <p:nvSpPr>
          <p:cNvPr id="14" name="Espace réservé du texte 13"/>
          <p:cNvSpPr>
            <a:spLocks noGrp="1"/>
          </p:cNvSpPr>
          <p:nvPr>
            <p:ph type="body" idx="1"/>
          </p:nvPr>
        </p:nvSpPr>
        <p:spPr/>
        <p:txBody>
          <a:bodyPr/>
          <a:lstStyle/>
          <a:p>
            <a:r>
              <a:rPr lang="fr-FR" dirty="0" smtClean="0"/>
              <a:t>24 aout 2023 </a:t>
            </a:r>
            <a:endParaRPr lang="fr-FR" dirty="0"/>
          </a:p>
        </p:txBody>
      </p:sp>
      <p:pic>
        <p:nvPicPr>
          <p:cNvPr id="8" name="Espace réservé du contenu 7"/>
          <p:cNvPicPr>
            <a:picLocks noGrp="1" noChangeAspect="1"/>
          </p:cNvPicPr>
          <p:nvPr>
            <p:ph sz="half" idx="2"/>
          </p:nvPr>
        </p:nvPicPr>
        <p:blipFill>
          <a:blip r:embed="rId2"/>
          <a:stretch>
            <a:fillRect/>
          </a:stretch>
        </p:blipFill>
        <p:spPr>
          <a:xfrm>
            <a:off x="502920" y="2834640"/>
            <a:ext cx="5494655" cy="3348990"/>
          </a:xfrm>
          <a:prstGeom prst="rect">
            <a:avLst/>
          </a:prstGeom>
        </p:spPr>
      </p:pic>
      <p:sp>
        <p:nvSpPr>
          <p:cNvPr id="15" name="Espace réservé du texte 14"/>
          <p:cNvSpPr>
            <a:spLocks noGrp="1"/>
          </p:cNvSpPr>
          <p:nvPr>
            <p:ph type="body" sz="quarter" idx="3"/>
          </p:nvPr>
        </p:nvSpPr>
        <p:spPr/>
        <p:txBody>
          <a:bodyPr/>
          <a:lstStyle/>
          <a:p>
            <a:r>
              <a:rPr lang="fr-FR" dirty="0" smtClean="0"/>
              <a:t>14 </a:t>
            </a:r>
            <a:r>
              <a:rPr lang="fr-FR" dirty="0" err="1" smtClean="0"/>
              <a:t>Nov</a:t>
            </a:r>
            <a:r>
              <a:rPr lang="fr-FR" dirty="0" smtClean="0"/>
              <a:t> 2023 </a:t>
            </a:r>
            <a:endParaRPr lang="fr-FR" dirty="0"/>
          </a:p>
        </p:txBody>
      </p:sp>
      <p:pic>
        <p:nvPicPr>
          <p:cNvPr id="12" name="Espace réservé du contenu 11"/>
          <p:cNvPicPr>
            <a:picLocks noGrp="1" noChangeAspect="1"/>
          </p:cNvPicPr>
          <p:nvPr>
            <p:ph sz="quarter" idx="4"/>
          </p:nvPr>
        </p:nvPicPr>
        <p:blipFill>
          <a:blip r:embed="rId3"/>
          <a:stretch>
            <a:fillRect/>
          </a:stretch>
        </p:blipFill>
        <p:spPr>
          <a:xfrm>
            <a:off x="6172200" y="2834640"/>
            <a:ext cx="5183188" cy="3348990"/>
          </a:xfrm>
          <a:prstGeom prst="rect">
            <a:avLst/>
          </a:prstGeom>
        </p:spPr>
      </p:pic>
    </p:spTree>
    <p:extLst>
      <p:ext uri="{BB962C8B-B14F-4D97-AF65-F5344CB8AC3E}">
        <p14:creationId xmlns:p14="http://schemas.microsoft.com/office/powerpoint/2010/main" val="535457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Suivi </a:t>
            </a:r>
            <a:endParaRPr lang="fr-FR" dirty="0"/>
          </a:p>
        </p:txBody>
      </p:sp>
      <p:sp>
        <p:nvSpPr>
          <p:cNvPr id="3" name="Espace réservé du contenu 2"/>
          <p:cNvSpPr>
            <a:spLocks noGrp="1"/>
          </p:cNvSpPr>
          <p:nvPr>
            <p:ph idx="1"/>
          </p:nvPr>
        </p:nvSpPr>
        <p:spPr>
          <a:xfrm>
            <a:off x="838200" y="1825624"/>
            <a:ext cx="10515600" cy="4735195"/>
          </a:xfrm>
        </p:spPr>
        <p:txBody>
          <a:bodyPr>
            <a:normAutofit fontScale="85000" lnSpcReduction="20000"/>
          </a:bodyPr>
          <a:lstStyle/>
          <a:p>
            <a:r>
              <a:rPr lang="fr-FR" dirty="0"/>
              <a:t>Pas de </a:t>
            </a:r>
            <a:r>
              <a:rPr lang="fr-FR" dirty="0" smtClean="0"/>
              <a:t>curiethérapie </a:t>
            </a:r>
            <a:r>
              <a:rPr lang="fr-FR" dirty="0"/>
              <a:t>:           </a:t>
            </a:r>
            <a:r>
              <a:rPr lang="fr-FR" dirty="0" smtClean="0"/>
              <a:t>      </a:t>
            </a:r>
            <a:r>
              <a:rPr lang="fr-FR" dirty="0" err="1" smtClean="0"/>
              <a:t>boost</a:t>
            </a:r>
            <a:r>
              <a:rPr lang="fr-FR" dirty="0" smtClean="0"/>
              <a:t> RTE :</a:t>
            </a:r>
          </a:p>
          <a:p>
            <a:endParaRPr lang="fr-FR" dirty="0"/>
          </a:p>
          <a:p>
            <a:r>
              <a:rPr lang="fr-FR" dirty="0"/>
              <a:t>Tumeur persistante résiduelle d’environ 5 cm postérieur envahissant les culs de </a:t>
            </a:r>
            <a:r>
              <a:rPr lang="fr-FR" dirty="0" smtClean="0"/>
              <a:t>sacs, le </a:t>
            </a:r>
            <a:r>
              <a:rPr lang="fr-FR" dirty="0"/>
              <a:t>douglas </a:t>
            </a:r>
            <a:r>
              <a:rPr lang="fr-FR" dirty="0" smtClean="0"/>
              <a:t>et les paramètres et N0 M0 TDM </a:t>
            </a:r>
          </a:p>
          <a:p>
            <a:endParaRPr lang="fr-FR" dirty="0"/>
          </a:p>
          <a:p>
            <a:r>
              <a:rPr lang="fr-FR" dirty="0"/>
              <a:t>Traitement:  </a:t>
            </a:r>
            <a:r>
              <a:rPr lang="fr-FR" dirty="0" smtClean="0"/>
              <a:t>TAXOL-CARBOPLATINE – BEVACIZUMAB </a:t>
            </a:r>
          </a:p>
          <a:p>
            <a:endParaRPr lang="fr-FR" dirty="0" smtClean="0"/>
          </a:p>
          <a:p>
            <a:r>
              <a:rPr lang="fr-FR" dirty="0" smtClean="0"/>
              <a:t>Réponse: disparition macroscopique de la masse cervicale</a:t>
            </a:r>
            <a:endParaRPr lang="fr-FR" dirty="0"/>
          </a:p>
          <a:p>
            <a:r>
              <a:rPr lang="fr-FR" dirty="0"/>
              <a:t>Complication: </a:t>
            </a:r>
          </a:p>
          <a:p>
            <a:pPr lvl="1"/>
            <a:r>
              <a:rPr lang="fr-FR" dirty="0"/>
              <a:t>HTA prise en charge par le néphrologue </a:t>
            </a:r>
          </a:p>
          <a:p>
            <a:pPr lvl="1"/>
            <a:r>
              <a:rPr lang="fr-FR" dirty="0"/>
              <a:t>Fistule recto-vaginale </a:t>
            </a:r>
            <a:r>
              <a:rPr lang="fr-FR" dirty="0" smtClean="0"/>
              <a:t>à la C4 </a:t>
            </a:r>
          </a:p>
          <a:p>
            <a:pPr marL="457200" lvl="1" indent="0">
              <a:buNone/>
            </a:pPr>
            <a:endParaRPr lang="fr-FR" dirty="0"/>
          </a:p>
          <a:p>
            <a:r>
              <a:rPr lang="fr-FR" dirty="0" smtClean="0"/>
              <a:t>IRM PELVIENNE et TDM TAP en cour </a:t>
            </a:r>
          </a:p>
        </p:txBody>
      </p:sp>
      <p:sp>
        <p:nvSpPr>
          <p:cNvPr id="4" name="Flèche droite 3"/>
          <p:cNvSpPr/>
          <p:nvPr/>
        </p:nvSpPr>
        <p:spPr>
          <a:xfrm>
            <a:off x="4315245" y="2037294"/>
            <a:ext cx="462709" cy="45719"/>
          </a:xfrm>
          <a:prstGeom prst="rightArrow">
            <a:avLst/>
          </a:prstGeom>
          <a:solidFill>
            <a:srgbClr val="9D13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6938010" y="6103620"/>
            <a:ext cx="4297680" cy="548640"/>
          </a:xfrm>
          <a:prstGeom prst="rect">
            <a:avLst/>
          </a:prstGeom>
          <a:noFill/>
          <a:ln w="38100">
            <a:solidFill>
              <a:srgbClr val="8F1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solidFill>
                  <a:schemeClr val="tx1"/>
                </a:solidFill>
              </a:rPr>
              <a:t>Proposition???? </a:t>
            </a:r>
            <a:endParaRPr lang="fr-FR" sz="2800" dirty="0">
              <a:solidFill>
                <a:schemeClr val="tx1"/>
              </a:solidFill>
            </a:endParaRPr>
          </a:p>
        </p:txBody>
      </p:sp>
    </p:spTree>
    <p:extLst>
      <p:ext uri="{BB962C8B-B14F-4D97-AF65-F5344CB8AC3E}">
        <p14:creationId xmlns:p14="http://schemas.microsoft.com/office/powerpoint/2010/main" val="7558660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Contexte africain </a:t>
            </a:r>
          </a:p>
        </p:txBody>
      </p:sp>
      <p:sp>
        <p:nvSpPr>
          <p:cNvPr id="3" name="Espace réservé du contenu 2"/>
          <p:cNvSpPr>
            <a:spLocks noGrp="1"/>
          </p:cNvSpPr>
          <p:nvPr>
            <p:ph idx="1"/>
          </p:nvPr>
        </p:nvSpPr>
        <p:spPr>
          <a:xfrm>
            <a:off x="411480" y="1825625"/>
            <a:ext cx="10942320" cy="4351338"/>
          </a:xfrm>
        </p:spPr>
        <p:txBody>
          <a:bodyPr/>
          <a:lstStyle/>
          <a:p>
            <a:r>
              <a:rPr lang="fr-FR" dirty="0" smtClean="0"/>
              <a:t>Tumeur +  volumineuse au diagnostic</a:t>
            </a:r>
          </a:p>
          <a:p>
            <a:r>
              <a:rPr lang="fr-FR" dirty="0" smtClean="0"/>
              <a:t>Moyens diagnostiques performants: peu disponible  </a:t>
            </a:r>
          </a:p>
          <a:p>
            <a:r>
              <a:rPr lang="fr-FR" dirty="0" smtClean="0"/>
              <a:t>Insuffisance du nombre de RT/ habitants </a:t>
            </a:r>
          </a:p>
          <a:p>
            <a:endParaRPr lang="fr-FR" dirty="0" smtClean="0"/>
          </a:p>
          <a:p>
            <a:r>
              <a:rPr lang="fr-FR" dirty="0" smtClean="0"/>
              <a:t>Moyens financiers limités </a:t>
            </a:r>
          </a:p>
          <a:p>
            <a:endParaRPr lang="fr-FR" dirty="0"/>
          </a:p>
          <a:p>
            <a:endParaRPr lang="fr-FR" dirty="0" smtClean="0"/>
          </a:p>
          <a:p>
            <a:r>
              <a:rPr lang="fr-FR" dirty="0" smtClean="0"/>
              <a:t>Meilleur prise en charge des stades locorégionaux</a:t>
            </a:r>
            <a:endParaRPr lang="fr-FR" dirty="0"/>
          </a:p>
        </p:txBody>
      </p:sp>
      <p:sp>
        <p:nvSpPr>
          <p:cNvPr id="4" name="Accolade fermante 3"/>
          <p:cNvSpPr/>
          <p:nvPr/>
        </p:nvSpPr>
        <p:spPr>
          <a:xfrm>
            <a:off x="8021320" y="1920240"/>
            <a:ext cx="375920" cy="1319848"/>
          </a:xfrm>
          <a:prstGeom prst="rightBrace">
            <a:avLst/>
          </a:prstGeom>
          <a:ln w="57150">
            <a:solidFill>
              <a:srgbClr val="8F1EB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Rectangle 4"/>
          <p:cNvSpPr/>
          <p:nvPr/>
        </p:nvSpPr>
        <p:spPr>
          <a:xfrm>
            <a:off x="8666480" y="2316480"/>
            <a:ext cx="3017520" cy="619760"/>
          </a:xfrm>
          <a:prstGeom prst="rect">
            <a:avLst/>
          </a:prstGeom>
          <a:noFill/>
          <a:ln w="28575">
            <a:solidFill>
              <a:srgbClr val="9D13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Traitement néo adjuvant</a:t>
            </a:r>
            <a:endParaRPr lang="fr-FR" sz="2000" b="1" dirty="0">
              <a:solidFill>
                <a:schemeClr val="tx1"/>
              </a:solidFill>
            </a:endParaRPr>
          </a:p>
        </p:txBody>
      </p:sp>
      <p:sp>
        <p:nvSpPr>
          <p:cNvPr id="7" name="Rectangle 6"/>
          <p:cNvSpPr/>
          <p:nvPr/>
        </p:nvSpPr>
        <p:spPr>
          <a:xfrm>
            <a:off x="5920740" y="3601720"/>
            <a:ext cx="6078220" cy="1036320"/>
          </a:xfrm>
          <a:prstGeom prst="rect">
            <a:avLst/>
          </a:prstGeom>
          <a:noFill/>
          <a:ln w="38100">
            <a:solidFill>
              <a:srgbClr val="8F1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fr-FR" sz="2400" b="1" dirty="0" smtClean="0">
                <a:solidFill>
                  <a:schemeClr val="tx1"/>
                </a:solidFill>
              </a:rPr>
              <a:t>Prévention </a:t>
            </a:r>
          </a:p>
          <a:p>
            <a:pPr marL="342900" indent="-342900">
              <a:buFont typeface="Arial" panose="020B0604020202020204" pitchFamily="34" charset="0"/>
              <a:buChar char="•"/>
            </a:pPr>
            <a:r>
              <a:rPr lang="fr-FR" sz="2400" b="1" dirty="0" smtClean="0">
                <a:solidFill>
                  <a:schemeClr val="tx1"/>
                </a:solidFill>
              </a:rPr>
              <a:t>Définir notre identité biomoléculaire : </a:t>
            </a:r>
          </a:p>
          <a:p>
            <a:pPr algn="ctr"/>
            <a:r>
              <a:rPr lang="fr-FR" sz="2400" b="1" dirty="0" smtClean="0">
                <a:solidFill>
                  <a:schemeClr val="tx1"/>
                </a:solidFill>
              </a:rPr>
              <a:t>CPS PDL1</a:t>
            </a:r>
            <a:r>
              <a:rPr lang="fr-FR" sz="2000" b="1" dirty="0" smtClean="0">
                <a:solidFill>
                  <a:schemeClr val="tx1"/>
                </a:solidFill>
              </a:rPr>
              <a:t> </a:t>
            </a:r>
            <a:endParaRPr lang="fr-FR" sz="2000" b="1" dirty="0">
              <a:solidFill>
                <a:schemeClr val="tx1"/>
              </a:solidFill>
            </a:endParaRPr>
          </a:p>
        </p:txBody>
      </p:sp>
      <p:sp>
        <p:nvSpPr>
          <p:cNvPr id="8" name="Égal 7"/>
          <p:cNvSpPr/>
          <p:nvPr/>
        </p:nvSpPr>
        <p:spPr>
          <a:xfrm>
            <a:off x="4773930" y="3937000"/>
            <a:ext cx="955040" cy="365760"/>
          </a:xfrm>
          <a:prstGeom prst="mathEqual">
            <a:avLst/>
          </a:prstGeom>
          <a:noFill/>
          <a:ln w="28575">
            <a:solidFill>
              <a:srgbClr val="8F1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Chevron 8"/>
          <p:cNvSpPr/>
          <p:nvPr/>
        </p:nvSpPr>
        <p:spPr>
          <a:xfrm>
            <a:off x="8481060" y="5303520"/>
            <a:ext cx="3619500" cy="1235075"/>
          </a:xfrm>
          <a:prstGeom prst="chevron">
            <a:avLst/>
          </a:prstGeom>
          <a:noFill/>
          <a:ln w="38100">
            <a:solidFill>
              <a:srgbClr val="9D13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2400" b="1" dirty="0" smtClean="0">
                <a:solidFill>
                  <a:schemeClr val="tx1"/>
                </a:solidFill>
              </a:rPr>
              <a:t>Chirurgie </a:t>
            </a:r>
          </a:p>
          <a:p>
            <a:pPr marL="285750" indent="-285750">
              <a:buFont typeface="Arial" panose="020B0604020202020204" pitchFamily="34" charset="0"/>
              <a:buChar char="•"/>
            </a:pPr>
            <a:r>
              <a:rPr lang="fr-FR" sz="2400" b="1" dirty="0" smtClean="0">
                <a:solidFill>
                  <a:schemeClr val="tx1"/>
                </a:solidFill>
              </a:rPr>
              <a:t>Radiothérapie </a:t>
            </a:r>
            <a:endParaRPr lang="fr-FR" sz="2400" b="1" dirty="0">
              <a:solidFill>
                <a:schemeClr val="tx1"/>
              </a:solidFill>
            </a:endParaRPr>
          </a:p>
        </p:txBody>
      </p:sp>
    </p:spTree>
    <p:extLst>
      <p:ext uri="{BB962C8B-B14F-4D97-AF65-F5344CB8AC3E}">
        <p14:creationId xmlns:p14="http://schemas.microsoft.com/office/powerpoint/2010/main" val="36194773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Conclusion </a:t>
            </a:r>
            <a:endParaRPr lang="fr-FR" dirty="0"/>
          </a:p>
        </p:txBody>
      </p:sp>
      <p:sp>
        <p:nvSpPr>
          <p:cNvPr id="3" name="Espace réservé du contenu 2"/>
          <p:cNvSpPr>
            <a:spLocks noGrp="1"/>
          </p:cNvSpPr>
          <p:nvPr>
            <p:ph idx="1"/>
          </p:nvPr>
        </p:nvSpPr>
        <p:spPr/>
        <p:txBody>
          <a:bodyPr>
            <a:normAutofit/>
          </a:bodyPr>
          <a:lstStyle/>
          <a:p>
            <a:r>
              <a:rPr lang="fr-FR" sz="3200" dirty="0" smtClean="0"/>
              <a:t>La </a:t>
            </a:r>
            <a:r>
              <a:rPr lang="fr-FR" sz="3200" dirty="0" smtClean="0"/>
              <a:t>prévention est la principale arme </a:t>
            </a:r>
            <a:r>
              <a:rPr lang="fr-FR" sz="3200" dirty="0" smtClean="0"/>
              <a:t>des </a:t>
            </a:r>
            <a:r>
              <a:rPr lang="fr-FR" sz="3200" dirty="0" smtClean="0"/>
              <a:t>PED  </a:t>
            </a:r>
            <a:endParaRPr lang="fr-FR" sz="3200" dirty="0" smtClean="0"/>
          </a:p>
          <a:p>
            <a:endParaRPr lang="fr-FR" sz="3200" dirty="0"/>
          </a:p>
          <a:p>
            <a:r>
              <a:rPr lang="fr-FR" sz="3200" dirty="0"/>
              <a:t>Identification de nos </a:t>
            </a:r>
            <a:r>
              <a:rPr lang="fr-FR" sz="3200" dirty="0" smtClean="0"/>
              <a:t>déterminants biomoléculaires : </a:t>
            </a:r>
          </a:p>
          <a:p>
            <a:pPr lvl="1"/>
            <a:r>
              <a:rPr lang="fr-FR" sz="2800" dirty="0" smtClean="0"/>
              <a:t>CPS de PDL1  </a:t>
            </a:r>
          </a:p>
          <a:p>
            <a:pPr lvl="1"/>
            <a:r>
              <a:rPr lang="fr-FR" sz="2800" dirty="0" smtClean="0"/>
              <a:t>Plaidoyer : prise en charge de l’Immunothérapie  </a:t>
            </a:r>
          </a:p>
          <a:p>
            <a:pPr marL="0" indent="0">
              <a:buNone/>
            </a:pPr>
            <a:endParaRPr lang="fr-FR" sz="3200" dirty="0"/>
          </a:p>
        </p:txBody>
      </p:sp>
    </p:spTree>
    <p:extLst>
      <p:ext uri="{BB962C8B-B14F-4D97-AF65-F5344CB8AC3E}">
        <p14:creationId xmlns:p14="http://schemas.microsoft.com/office/powerpoint/2010/main" val="2786578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pPr algn="ctr"/>
            <a:r>
              <a:rPr lang="fr-FR" dirty="0" smtClean="0"/>
              <a:t>RCP </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210405377"/>
              </p:ext>
            </p:extLst>
          </p:nvPr>
        </p:nvGraphicFramePr>
        <p:xfrm>
          <a:off x="838200" y="1592897"/>
          <a:ext cx="10515600" cy="4746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llipse 4"/>
          <p:cNvSpPr/>
          <p:nvPr/>
        </p:nvSpPr>
        <p:spPr>
          <a:xfrm>
            <a:off x="4789170" y="3406140"/>
            <a:ext cx="2400300" cy="1120140"/>
          </a:xfrm>
          <a:prstGeom prst="ellipse">
            <a:avLst/>
          </a:prstGeom>
          <a:noFill/>
          <a:ln w="28575">
            <a:solidFill>
              <a:srgbClr val="9D13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RCP : Patiente</a:t>
            </a:r>
          </a:p>
        </p:txBody>
      </p:sp>
    </p:spTree>
    <p:extLst>
      <p:ext uri="{BB962C8B-B14F-4D97-AF65-F5344CB8AC3E}">
        <p14:creationId xmlns:p14="http://schemas.microsoft.com/office/powerpoint/2010/main" val="35593054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smtClean="0">
                <a:solidFill>
                  <a:srgbClr val="7030A0"/>
                </a:solidFill>
              </a:rPr>
              <a:t>Merci pour votre attention </a:t>
            </a:r>
            <a:endParaRPr lang="fr-FR" b="1" dirty="0">
              <a:solidFill>
                <a:srgbClr val="7030A0"/>
              </a:solidFill>
            </a:endParaRPr>
          </a:p>
        </p:txBody>
      </p:sp>
      <p:sp>
        <p:nvSpPr>
          <p:cNvPr id="5" name="Espace réservé du texte 4"/>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364098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 Introduction </a:t>
            </a:r>
            <a:r>
              <a:rPr lang="fr-FR" dirty="0"/>
              <a:t/>
            </a:r>
            <a:br>
              <a:rPr lang="fr-FR" dirty="0"/>
            </a:br>
            <a:endParaRPr lang="fr-FR" dirty="0"/>
          </a:p>
        </p:txBody>
      </p:sp>
      <p:sp>
        <p:nvSpPr>
          <p:cNvPr id="3" name="Espace réservé du contenu 2"/>
          <p:cNvSpPr>
            <a:spLocks noGrp="1"/>
          </p:cNvSpPr>
          <p:nvPr>
            <p:ph idx="1"/>
          </p:nvPr>
        </p:nvSpPr>
        <p:spPr>
          <a:xfrm>
            <a:off x="289560" y="1775896"/>
            <a:ext cx="11064240" cy="4487744"/>
          </a:xfrm>
        </p:spPr>
        <p:txBody>
          <a:bodyPr>
            <a:normAutofit lnSpcReduction="10000"/>
          </a:bodyPr>
          <a:lstStyle/>
          <a:p>
            <a:pPr marL="0" indent="0">
              <a:buNone/>
            </a:pPr>
            <a:r>
              <a:rPr lang="fr-FR" dirty="0"/>
              <a:t>Les stades IIB – IVA:  risque de récidive dans les 2 ans de 50% -70 </a:t>
            </a:r>
            <a:r>
              <a:rPr lang="fr-FR" dirty="0" smtClean="0"/>
              <a:t>%</a:t>
            </a:r>
          </a:p>
          <a:p>
            <a:pPr marL="0" indent="0">
              <a:buNone/>
            </a:pPr>
            <a:endParaRPr lang="fr-FR" dirty="0"/>
          </a:p>
          <a:p>
            <a:pPr marL="0" indent="0">
              <a:buNone/>
            </a:pPr>
            <a:r>
              <a:rPr lang="fr-FR" dirty="0"/>
              <a:t>Métastase - Récidive : pronostic reste péjoratif *</a:t>
            </a:r>
          </a:p>
          <a:p>
            <a:pPr lvl="1"/>
            <a:r>
              <a:rPr lang="fr-FR" sz="2800" dirty="0"/>
              <a:t>SG médiane 8-13 mois, </a:t>
            </a:r>
          </a:p>
          <a:p>
            <a:pPr lvl="1"/>
            <a:r>
              <a:rPr lang="fr-FR" sz="2800" dirty="0"/>
              <a:t>OS 5 ans 5-15 </a:t>
            </a:r>
            <a:r>
              <a:rPr lang="fr-FR" sz="2800" dirty="0" smtClean="0"/>
              <a:t>%</a:t>
            </a:r>
          </a:p>
          <a:p>
            <a:pPr marL="457200" lvl="1" indent="0">
              <a:buNone/>
            </a:pPr>
            <a:endParaRPr lang="fr-FR" sz="2800" dirty="0"/>
          </a:p>
          <a:p>
            <a:pPr marL="0" indent="0">
              <a:buNone/>
            </a:pPr>
            <a:r>
              <a:rPr lang="fr-FR" dirty="0" smtClean="0"/>
              <a:t>Afrique: </a:t>
            </a:r>
          </a:p>
          <a:p>
            <a:pPr lvl="1"/>
            <a:r>
              <a:rPr lang="fr-FR" sz="2800" dirty="0" err="1"/>
              <a:t>O</a:t>
            </a:r>
            <a:r>
              <a:rPr lang="fr-FR" sz="2800" dirty="0" err="1" smtClean="0"/>
              <a:t>nco</a:t>
            </a:r>
            <a:r>
              <a:rPr lang="fr-FR" sz="2800" dirty="0" smtClean="0"/>
              <a:t> sexualité </a:t>
            </a:r>
          </a:p>
          <a:p>
            <a:pPr lvl="1"/>
            <a:r>
              <a:rPr lang="fr-FR" sz="2800" dirty="0" err="1"/>
              <a:t>O</a:t>
            </a:r>
            <a:r>
              <a:rPr lang="fr-FR" sz="2800" dirty="0" err="1" smtClean="0"/>
              <a:t>nco</a:t>
            </a:r>
            <a:r>
              <a:rPr lang="fr-FR" sz="2800" dirty="0" smtClean="0"/>
              <a:t> gériatrie  </a:t>
            </a:r>
          </a:p>
          <a:p>
            <a:pPr lvl="1"/>
            <a:r>
              <a:rPr lang="fr-FR" sz="2800" dirty="0" smtClean="0"/>
              <a:t>Diagnostic tardif: volume tumeur  </a:t>
            </a:r>
          </a:p>
          <a:p>
            <a:pPr marL="0" indent="0">
              <a:buNone/>
            </a:pPr>
            <a:endParaRPr lang="fr-FR" dirty="0"/>
          </a:p>
          <a:p>
            <a:pPr marL="0" indent="0">
              <a:buNone/>
            </a:pPr>
            <a:endParaRPr lang="fr-FR" dirty="0"/>
          </a:p>
        </p:txBody>
      </p:sp>
      <p:sp>
        <p:nvSpPr>
          <p:cNvPr id="4" name="Rectangle 3"/>
          <p:cNvSpPr/>
          <p:nvPr/>
        </p:nvSpPr>
        <p:spPr>
          <a:xfrm>
            <a:off x="2313182" y="6367264"/>
            <a:ext cx="5025543" cy="369332"/>
          </a:xfrm>
          <a:prstGeom prst="rect">
            <a:avLst/>
          </a:prstGeom>
        </p:spPr>
        <p:txBody>
          <a:bodyPr wrap="none">
            <a:spAutoFit/>
          </a:bodyPr>
          <a:lstStyle/>
          <a:p>
            <a:r>
              <a:rPr lang="fr-FR" dirty="0"/>
              <a:t>*</a:t>
            </a:r>
            <a:r>
              <a:rPr lang="fr-FR" dirty="0" smtClean="0"/>
              <a:t>Wright </a:t>
            </a:r>
            <a:r>
              <a:rPr lang="fr-FR" dirty="0" smtClean="0"/>
              <a:t>J, et al. </a:t>
            </a:r>
            <a:r>
              <a:rPr lang="fr-FR" dirty="0" err="1" smtClean="0"/>
              <a:t>Obstet</a:t>
            </a:r>
            <a:r>
              <a:rPr lang="fr-FR" dirty="0" smtClean="0"/>
              <a:t> </a:t>
            </a:r>
            <a:r>
              <a:rPr lang="fr-FR" dirty="0" err="1" smtClean="0"/>
              <a:t>Gynecol</a:t>
            </a:r>
            <a:r>
              <a:rPr lang="fr-FR" dirty="0" smtClean="0"/>
              <a:t> 2019;134(1):49–57.</a:t>
            </a:r>
            <a:endParaRPr lang="fr-FR" dirty="0"/>
          </a:p>
        </p:txBody>
      </p:sp>
    </p:spTree>
    <p:extLst>
      <p:ext uri="{BB962C8B-B14F-4D97-AF65-F5344CB8AC3E}">
        <p14:creationId xmlns:p14="http://schemas.microsoft.com/office/powerpoint/2010/main" val="1654901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a:t>
            </a:r>
            <a:r>
              <a:rPr lang="fr-FR" dirty="0" smtClean="0"/>
              <a:t>es recommandations de traitement  </a:t>
            </a:r>
            <a:endParaRPr lang="fr-FR"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2894218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4080" y="141605"/>
            <a:ext cx="10515600" cy="1325563"/>
          </a:xfrm>
        </p:spPr>
        <p:txBody>
          <a:bodyPr/>
          <a:lstStyle/>
          <a:p>
            <a:pPr algn="ctr"/>
            <a:r>
              <a:rPr lang="fr-FR" dirty="0" smtClean="0"/>
              <a:t>ESMO</a:t>
            </a:r>
            <a:endParaRPr lang="fr-FR" dirty="0"/>
          </a:p>
        </p:txBody>
      </p:sp>
      <p:pic>
        <p:nvPicPr>
          <p:cNvPr id="4" name="Espace réservé du contenu 3"/>
          <p:cNvPicPr>
            <a:picLocks noGrp="1" noChangeAspect="1"/>
          </p:cNvPicPr>
          <p:nvPr>
            <p:ph idx="1"/>
          </p:nvPr>
        </p:nvPicPr>
        <p:blipFill>
          <a:blip r:embed="rId2"/>
          <a:stretch>
            <a:fillRect/>
          </a:stretch>
        </p:blipFill>
        <p:spPr>
          <a:xfrm>
            <a:off x="1158240" y="1391920"/>
            <a:ext cx="9987280" cy="5110480"/>
          </a:xfrm>
          <a:prstGeom prst="rect">
            <a:avLst/>
          </a:prstGeom>
        </p:spPr>
      </p:pic>
      <p:sp>
        <p:nvSpPr>
          <p:cNvPr id="5" name="Rectangle 4"/>
          <p:cNvSpPr/>
          <p:nvPr/>
        </p:nvSpPr>
        <p:spPr>
          <a:xfrm>
            <a:off x="6369725" y="6317734"/>
            <a:ext cx="4775795" cy="369332"/>
          </a:xfrm>
          <a:prstGeom prst="rect">
            <a:avLst/>
          </a:prstGeom>
        </p:spPr>
        <p:txBody>
          <a:bodyPr wrap="none">
            <a:spAutoFit/>
          </a:bodyPr>
          <a:lstStyle/>
          <a:p>
            <a:r>
              <a:rPr lang="en-US" dirty="0" smtClean="0"/>
              <a:t>Figure 1. Treatment algorithm for cervical cancer.</a:t>
            </a:r>
            <a:endParaRPr lang="fr-FR" dirty="0"/>
          </a:p>
        </p:txBody>
      </p:sp>
    </p:spTree>
    <p:extLst>
      <p:ext uri="{BB962C8B-B14F-4D97-AF65-F5344CB8AC3E}">
        <p14:creationId xmlns:p14="http://schemas.microsoft.com/office/powerpoint/2010/main" val="3317796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pPr algn="ctr"/>
            <a:r>
              <a:rPr lang="fr-FR" b="1" dirty="0"/>
              <a:t>NCCN Guidelines Version 3.2024 Cervical Cancer</a:t>
            </a:r>
            <a:br>
              <a:rPr lang="fr-FR" b="1" dirty="0"/>
            </a:br>
            <a:endParaRPr lang="fr-FR" dirty="0"/>
          </a:p>
        </p:txBody>
      </p:sp>
      <p:pic>
        <p:nvPicPr>
          <p:cNvPr id="6" name="Espace réservé du contenu 5"/>
          <p:cNvPicPr>
            <a:picLocks noGrp="1" noChangeAspect="1"/>
          </p:cNvPicPr>
          <p:nvPr>
            <p:ph idx="1"/>
          </p:nvPr>
        </p:nvPicPr>
        <p:blipFill>
          <a:blip r:embed="rId2"/>
          <a:stretch>
            <a:fillRect/>
          </a:stretch>
        </p:blipFill>
        <p:spPr>
          <a:xfrm>
            <a:off x="838200" y="1400810"/>
            <a:ext cx="10660380" cy="5148580"/>
          </a:xfrm>
          <a:prstGeom prst="rect">
            <a:avLst/>
          </a:prstGeom>
        </p:spPr>
      </p:pic>
    </p:spTree>
    <p:extLst>
      <p:ext uri="{BB962C8B-B14F-4D97-AF65-F5344CB8AC3E}">
        <p14:creationId xmlns:p14="http://schemas.microsoft.com/office/powerpoint/2010/main" val="1116674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Rationnel des anti VEGF : </a:t>
            </a:r>
            <a:r>
              <a:rPr lang="fr-FR" dirty="0" smtClean="0"/>
              <a:t>BEVACIZUMAB</a:t>
            </a:r>
            <a:endParaRPr lang="fr-FR" dirty="0"/>
          </a:p>
        </p:txBody>
      </p:sp>
      <p:pic>
        <p:nvPicPr>
          <p:cNvPr id="4" name="Espace réservé du contenu 3"/>
          <p:cNvPicPr>
            <a:picLocks noGrp="1" noChangeAspect="1"/>
          </p:cNvPicPr>
          <p:nvPr>
            <p:ph idx="1"/>
          </p:nvPr>
        </p:nvPicPr>
        <p:blipFill>
          <a:blip r:embed="rId3"/>
          <a:stretch>
            <a:fillRect/>
          </a:stretch>
        </p:blipFill>
        <p:spPr>
          <a:xfrm>
            <a:off x="1734502" y="1690688"/>
            <a:ext cx="7686675" cy="2943225"/>
          </a:xfrm>
          <a:prstGeom prst="rect">
            <a:avLst/>
          </a:prstGeom>
        </p:spPr>
      </p:pic>
      <p:sp>
        <p:nvSpPr>
          <p:cNvPr id="5" name="Rectangle à coins arrondis 4"/>
          <p:cNvSpPr/>
          <p:nvPr/>
        </p:nvSpPr>
        <p:spPr>
          <a:xfrm>
            <a:off x="1066800" y="4876800"/>
            <a:ext cx="10454640" cy="1666240"/>
          </a:xfrm>
          <a:prstGeom prst="roundRect">
            <a:avLst>
              <a:gd name="adj" fmla="val 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fr-FR" sz="2800" dirty="0" smtClean="0">
                <a:solidFill>
                  <a:schemeClr val="tx1"/>
                </a:solidFill>
              </a:rPr>
              <a:t>Toxicité: </a:t>
            </a:r>
          </a:p>
          <a:p>
            <a:pPr marL="914400" lvl="1" indent="-457200" algn="just">
              <a:buFont typeface="Arial" panose="020B0604020202020204" pitchFamily="34" charset="0"/>
              <a:buChar char="•"/>
            </a:pPr>
            <a:r>
              <a:rPr lang="fr-FR" sz="2800" dirty="0" smtClean="0">
                <a:solidFill>
                  <a:schemeClr val="tx1"/>
                </a:solidFill>
              </a:rPr>
              <a:t>Fistule (28 jours geste invasif) </a:t>
            </a:r>
          </a:p>
          <a:p>
            <a:pPr marL="914400" lvl="1" indent="-457200" algn="just">
              <a:buFont typeface="Arial" panose="020B0604020202020204" pitchFamily="34" charset="0"/>
              <a:buChar char="•"/>
            </a:pPr>
            <a:r>
              <a:rPr lang="fr-FR" sz="2800" dirty="0" smtClean="0">
                <a:solidFill>
                  <a:schemeClr val="tx1"/>
                </a:solidFill>
              </a:rPr>
              <a:t>HTA par néphropathie glomérulaire </a:t>
            </a:r>
          </a:p>
          <a:p>
            <a:pPr marL="914400" lvl="1" indent="-457200" algn="just">
              <a:buFont typeface="Arial" panose="020B0604020202020204" pitchFamily="34" charset="0"/>
              <a:buChar char="•"/>
            </a:pPr>
            <a:r>
              <a:rPr lang="fr-FR" sz="2800" dirty="0" smtClean="0">
                <a:solidFill>
                  <a:schemeClr val="tx1"/>
                </a:solidFill>
              </a:rPr>
              <a:t>Surveillance: protéinurie des 24h </a:t>
            </a:r>
            <a:endParaRPr lang="fr-FR" sz="2800" dirty="0">
              <a:solidFill>
                <a:schemeClr val="tx1"/>
              </a:solidFill>
            </a:endParaRPr>
          </a:p>
        </p:txBody>
      </p:sp>
    </p:spTree>
    <p:extLst>
      <p:ext uri="{BB962C8B-B14F-4D97-AF65-F5344CB8AC3E}">
        <p14:creationId xmlns:p14="http://schemas.microsoft.com/office/powerpoint/2010/main" val="1343181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GOG #240</a:t>
            </a:r>
            <a:endParaRPr lang="fr-FR" dirty="0"/>
          </a:p>
        </p:txBody>
      </p:sp>
      <p:pic>
        <p:nvPicPr>
          <p:cNvPr id="6" name="Espace réservé du contenu 5"/>
          <p:cNvPicPr>
            <a:picLocks noGrp="1" noChangeAspect="1"/>
          </p:cNvPicPr>
          <p:nvPr>
            <p:ph idx="1"/>
          </p:nvPr>
        </p:nvPicPr>
        <p:blipFill>
          <a:blip r:embed="rId2"/>
          <a:stretch>
            <a:fillRect/>
          </a:stretch>
        </p:blipFill>
        <p:spPr>
          <a:xfrm>
            <a:off x="943453" y="1805305"/>
            <a:ext cx="10305094" cy="4351338"/>
          </a:xfrm>
          <a:prstGeom prst="rect">
            <a:avLst/>
          </a:prstGeom>
        </p:spPr>
      </p:pic>
      <p:sp>
        <p:nvSpPr>
          <p:cNvPr id="7" name="Rectangle 6"/>
          <p:cNvSpPr/>
          <p:nvPr/>
        </p:nvSpPr>
        <p:spPr>
          <a:xfrm>
            <a:off x="3509316" y="6383774"/>
            <a:ext cx="4624728" cy="369332"/>
          </a:xfrm>
          <a:prstGeom prst="rect">
            <a:avLst/>
          </a:prstGeom>
        </p:spPr>
        <p:txBody>
          <a:bodyPr wrap="none">
            <a:spAutoFit/>
          </a:bodyPr>
          <a:lstStyle/>
          <a:p>
            <a:r>
              <a:rPr lang="da-DK" dirty="0" smtClean="0"/>
              <a:t>Tewari KS, et al. N Engl J Med 2014;370:734-43.</a:t>
            </a:r>
            <a:endParaRPr lang="fr-FR" dirty="0"/>
          </a:p>
        </p:txBody>
      </p:sp>
    </p:spTree>
    <p:extLst>
      <p:ext uri="{BB962C8B-B14F-4D97-AF65-F5344CB8AC3E}">
        <p14:creationId xmlns:p14="http://schemas.microsoft.com/office/powerpoint/2010/main" val="3329419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13552</TotalTime>
  <Words>969</Words>
  <Application>Microsoft Office PowerPoint</Application>
  <PresentationFormat>Grand écran</PresentationFormat>
  <Paragraphs>191</Paragraphs>
  <Slides>35</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35</vt:i4>
      </vt:variant>
    </vt:vector>
  </HeadingPairs>
  <TitlesOfParts>
    <vt:vector size="41" baseType="lpstr">
      <vt:lpstr>Arial</vt:lpstr>
      <vt:lpstr>Calibri</vt:lpstr>
      <vt:lpstr>Calibri Light</vt:lpstr>
      <vt:lpstr>Roboto</vt:lpstr>
      <vt:lpstr>Times New Roman</vt:lpstr>
      <vt:lpstr>Thème Office</vt:lpstr>
      <vt:lpstr>Élimination du cancer du col utérin « Recommandations de la chimiothérapie et contexte africain ».</vt:lpstr>
      <vt:lpstr>Problème de santé publique </vt:lpstr>
      <vt:lpstr>Priorité de sante des pays en développements </vt:lpstr>
      <vt:lpstr> Introduction  </vt:lpstr>
      <vt:lpstr>Les recommandations de traitement  </vt:lpstr>
      <vt:lpstr>ESMO</vt:lpstr>
      <vt:lpstr>NCCN Guidelines Version 3.2024 Cervical Cancer </vt:lpstr>
      <vt:lpstr>Rationnel des anti VEGF : BEVACIZUMAB</vt:lpstr>
      <vt:lpstr>GOG #240</vt:lpstr>
      <vt:lpstr>Présentation PowerPoint</vt:lpstr>
      <vt:lpstr>Présentation PowerPoint</vt:lpstr>
      <vt:lpstr>Rationnel de l’immunothérapie</vt:lpstr>
      <vt:lpstr>IO: Immunothérapie oncologique </vt:lpstr>
      <vt:lpstr>Synergie d’action </vt:lpstr>
      <vt:lpstr>KEYNOTE-826</vt:lpstr>
      <vt:lpstr>Présentation PowerPoint</vt:lpstr>
      <vt:lpstr>IMMUNOTHERAPY –EARLY PHASE TRIALS</vt:lpstr>
      <vt:lpstr>Chimiothérapie néo adjuvante </vt:lpstr>
      <vt:lpstr>Chimiothérapie néo adjuvante </vt:lpstr>
      <vt:lpstr>INTERLACE Trial Design</vt:lpstr>
      <vt:lpstr>Chimiothérapie d’induction CCGIG INTERLACE Trial: PFS </vt:lpstr>
      <vt:lpstr>Chimiothérapie d’induction CCGIG INTERLACE Trial : OS</vt:lpstr>
      <vt:lpstr>Répartition des rechutes </vt:lpstr>
      <vt:lpstr>Nos pratiques  Chimiothérapie néo adjuvante</vt:lpstr>
      <vt:lpstr>Radio chimiothérapie </vt:lpstr>
      <vt:lpstr>CISPLATINE vs CARBOPLATINE</vt:lpstr>
      <vt:lpstr>Immunothérapie + RCC (cisplatine)</vt:lpstr>
      <vt:lpstr>Nos particularités  </vt:lpstr>
      <vt:lpstr>Présentation PowerPoint</vt:lpstr>
      <vt:lpstr>Scanner dosimétrie de la patiente</vt:lpstr>
      <vt:lpstr>Suivi </vt:lpstr>
      <vt:lpstr>Contexte africain </vt:lpstr>
      <vt:lpstr>Conclusion </vt:lpstr>
      <vt:lpstr>RCP </vt:lpstr>
      <vt:lpstr>Merci pour votre attention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Élimination du cancer du col utérin « Recommandations de la chimiothérapie et contexte africain ».</dc:title>
  <dc:creator>LENOVO</dc:creator>
  <cp:lastModifiedBy>LENOVO</cp:lastModifiedBy>
  <cp:revision>75</cp:revision>
  <dcterms:created xsi:type="dcterms:W3CDTF">2024-05-05T17:45:34Z</dcterms:created>
  <dcterms:modified xsi:type="dcterms:W3CDTF">2024-05-25T15:02:53Z</dcterms:modified>
</cp:coreProperties>
</file>