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86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61" r:id="rId11"/>
    <p:sldId id="359" r:id="rId12"/>
    <p:sldId id="362" r:id="rId13"/>
    <p:sldId id="363" r:id="rId14"/>
    <p:sldId id="364" r:id="rId15"/>
    <p:sldId id="365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CC4"/>
    <a:srgbClr val="B686DA"/>
    <a:srgbClr val="FE5E55"/>
    <a:srgbClr val="00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40" y="68"/>
      </p:cViewPr>
      <p:guideLst>
        <p:guide orient="horz" pos="3960"/>
        <p:guide pos="3840"/>
        <p:guide pos="168"/>
        <p:guide pos="7512"/>
        <p:guide orient="horz" pos="624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1BD9-F409-4EF7-8237-F3D5E2CB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51806-4AC1-4A77-BCEC-C03DE3D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660-0AD9-444E-974C-7C20848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0D760-6C55-4684-AE8B-F244EDCF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762C-BE25-45C5-BA09-D9DD5500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0C1A-FA68-46B1-8D6D-C9DCE7DF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6FCD-629D-4BCF-A076-E74413FE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17E-AECE-46E6-A6BD-50C209D8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3A58-4458-4AE3-B591-6C26C2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156F-50FE-4720-8636-FBC0CEE5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F9B05-7D82-48EA-801F-CA3F48155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D148-A404-4229-B9D3-936E7AE05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5245-69E2-4609-B6A1-2FD1DE3D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EA0F-E244-4415-87BD-2F934D2C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68E52-B594-4BB5-AE57-7A77F64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2A76-9992-4B93-8D9F-A613CDC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837C-59F1-4A4F-B74B-CE036898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5296-A96B-47E4-B806-0CF16238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412E-CD81-491F-AF13-B7B4FC8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E824-EB21-4D2C-85E8-87FFE741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BE3-483D-4C29-90DA-C14F965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EF3C-F3CC-4ED6-AEF4-EB0D8707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A623-E21F-424A-A0BE-6FB22781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617C-4041-40FF-B5CB-2813AB7B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C6C6-608E-4F5B-98A2-28F77096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706F-005B-4636-B612-247CD928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F74-3D73-4EAC-90F3-6D5997BC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820D-45A5-4019-9755-3C50397B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3ED93-CDC5-4F5C-AC81-A3C0A52C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95E7-5CD7-4BC7-950C-8037F0CC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1B08-289A-48E4-9705-EC8F13EE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72FF-A0CD-48F7-88BA-3A25899F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9913-EB77-4E69-A508-05933B0D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7D418-5631-43CC-B4F9-CEF54791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340A-399A-4FDE-8201-BDB29B85A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B52BD-627E-4820-9C22-EA95567C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C2E96-AE2C-4552-ACCD-415CF12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834FD-EA39-4CA5-AEF1-C55C3A0D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1BE10-91CF-4647-8B97-F65C44E6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35A6-447C-4A92-80F9-0F9972F1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8D23C-18B2-4A06-90F8-729A45D3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0DE1-9775-4B2C-AA12-C9A05595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88B3F-DC2F-4BCC-A55B-75D9ED2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6CE9-D962-46FF-9E7A-2391CD75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574D7-7592-45AB-8139-E18CBC9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646CC-E651-4536-8649-7C73267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95-53FD-46AE-912D-9B7E7DD5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F760-7DB1-4178-82B5-77FD32C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B1E97-B616-4885-81EC-4ED6B390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A400-2B76-47E4-8D34-557CD18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225C-1BE4-49E4-97E7-F07644E2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6A69F-1F69-4328-9CB4-CDE124A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FF0E-872D-4D7B-A68F-64A494D7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85D58-F8AE-43A2-87D5-4437DB2F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E315-0146-484D-9208-E3B3170F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9B0F-3FD8-4F1B-B453-A754E299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FCACD-AC4D-498A-B630-ECB8C3EF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7543-646F-4096-A644-763DC632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7E470-050A-447C-A83E-00D328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F0B7-6869-43B5-A523-84BAFB9D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ED01-80BB-43BE-ABB3-B712AC475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A856-5214-4FC5-9C87-E1F4F2F92D0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3699-513D-48BE-8434-3B7FADA1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9D33-378C-4291-A356-E9F9A5D2F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205E-34E0-4D4E-B6CF-D546C54444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258206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PLAN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62A2BA56-52CD-4209-BD13-E65288F98A6B}"/>
              </a:ext>
            </a:extLst>
          </p:cNvPr>
          <p:cNvSpPr txBox="1">
            <a:spLocks/>
          </p:cNvSpPr>
          <p:nvPr/>
        </p:nvSpPr>
        <p:spPr>
          <a:xfrm>
            <a:off x="1097280" y="288923"/>
            <a:ext cx="10162902" cy="480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3ème congrès national | 2ème congrès international</a:t>
            </a:r>
          </a:p>
        </p:txBody>
      </p:sp>
      <p:sp>
        <p:nvSpPr>
          <p:cNvPr id="82" name="Titre 1">
            <a:extLst>
              <a:ext uri="{FF2B5EF4-FFF2-40B4-BE49-F238E27FC236}">
                <a16:creationId xmlns:a16="http://schemas.microsoft.com/office/drawing/2014/main" id="{36095573-E391-4FA4-A689-E4A5D8EB3319}"/>
              </a:ext>
            </a:extLst>
          </p:cNvPr>
          <p:cNvSpPr txBox="1">
            <a:spLocks/>
          </p:cNvSpPr>
          <p:nvPr/>
        </p:nvSpPr>
        <p:spPr>
          <a:xfrm>
            <a:off x="1878971" y="6392378"/>
            <a:ext cx="7807036" cy="353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Samedi 25 Mai 2024 – Hôtel Azalai</a:t>
            </a:r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37DA3AEB-D5E0-4D5D-870D-D1A8121FEFCB}"/>
              </a:ext>
            </a:extLst>
          </p:cNvPr>
          <p:cNvSpPr txBox="1">
            <a:spLocks/>
          </p:cNvSpPr>
          <p:nvPr/>
        </p:nvSpPr>
        <p:spPr>
          <a:xfrm>
            <a:off x="492034" y="2482909"/>
            <a:ext cx="11207932" cy="14921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Modélisation et impact de la vaccination contre le papillomavirus humain sur la réduction du nombre de cancers du col de l’utérus : cas du Sénégal </a:t>
            </a:r>
            <a:endParaRPr lang="fr-FR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E4EC8F-9246-4BF3-B7C4-DA3BB9C7820A}"/>
              </a:ext>
            </a:extLst>
          </p:cNvPr>
          <p:cNvSpPr txBox="1"/>
          <p:nvPr/>
        </p:nvSpPr>
        <p:spPr>
          <a:xfrm>
            <a:off x="1088572" y="760032"/>
            <a:ext cx="1087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8A3C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Société sénégalaise de colposcopie et de pathologie liée au papillomavirus (SSCPP)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307555-0FB1-4B68-9996-A042D0C14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1" y="376858"/>
            <a:ext cx="676882" cy="6768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416E5A-1BD7-4A6F-89D8-6EB3155F191D}"/>
              </a:ext>
            </a:extLst>
          </p:cNvPr>
          <p:cNvSpPr txBox="1"/>
          <p:nvPr/>
        </p:nvSpPr>
        <p:spPr>
          <a:xfrm>
            <a:off x="526095" y="4809948"/>
            <a:ext cx="47766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Dr Ousmane SADIO</a:t>
            </a:r>
          </a:p>
          <a:p>
            <a:r>
              <a:rPr lang="fr-FR" dirty="0"/>
              <a:t>Département Mathématiques-Informatique </a:t>
            </a:r>
          </a:p>
          <a:p>
            <a:r>
              <a:rPr lang="fr-FR" dirty="0"/>
              <a:t>Faculté des Sciences et Techniques </a:t>
            </a:r>
          </a:p>
          <a:p>
            <a:r>
              <a:rPr lang="nl-NL" dirty="0" err="1"/>
              <a:t>Université</a:t>
            </a:r>
            <a:r>
              <a:rPr lang="nl-NL" dirty="0"/>
              <a:t> </a:t>
            </a:r>
            <a:r>
              <a:rPr lang="nl-NL" dirty="0" err="1"/>
              <a:t>Cheikh</a:t>
            </a:r>
            <a:r>
              <a:rPr lang="nl-NL" dirty="0"/>
              <a:t> </a:t>
            </a:r>
            <a:r>
              <a:rPr lang="nl-NL" dirty="0" err="1"/>
              <a:t>Anta</a:t>
            </a:r>
            <a:r>
              <a:rPr lang="nl-NL" dirty="0"/>
              <a:t> </a:t>
            </a:r>
            <a:r>
              <a:rPr lang="nl-NL" dirty="0" err="1"/>
              <a:t>Diop</a:t>
            </a:r>
            <a:r>
              <a:rPr lang="nl-NL" dirty="0"/>
              <a:t> de Dakar (UCAD)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E72D0F-CB77-41C7-A3A4-780D7D3001A8}"/>
              </a:ext>
            </a:extLst>
          </p:cNvPr>
          <p:cNvSpPr txBox="1"/>
          <p:nvPr/>
        </p:nvSpPr>
        <p:spPr>
          <a:xfrm>
            <a:off x="5495107" y="4809942"/>
            <a:ext cx="620921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Pr Omar GASSAMA</a:t>
            </a:r>
            <a:endParaRPr lang="fr-FR" dirty="0"/>
          </a:p>
          <a:p>
            <a:r>
              <a:rPr lang="fr-FR" dirty="0"/>
              <a:t>Faculté de Médecine, de Pharmacie et d’Odonto-Stomatologie </a:t>
            </a:r>
          </a:p>
          <a:p>
            <a:r>
              <a:rPr lang="nl-NL" dirty="0" err="1"/>
              <a:t>Université</a:t>
            </a:r>
            <a:r>
              <a:rPr lang="nl-NL" dirty="0"/>
              <a:t> </a:t>
            </a:r>
            <a:r>
              <a:rPr lang="nl-NL" dirty="0" err="1"/>
              <a:t>Cheikh</a:t>
            </a:r>
            <a:r>
              <a:rPr lang="nl-NL" dirty="0"/>
              <a:t> </a:t>
            </a:r>
            <a:r>
              <a:rPr lang="nl-NL" dirty="0" err="1"/>
              <a:t>Anta</a:t>
            </a:r>
            <a:r>
              <a:rPr lang="nl-NL" dirty="0"/>
              <a:t> </a:t>
            </a:r>
            <a:r>
              <a:rPr lang="nl-NL" dirty="0" err="1"/>
              <a:t>Diop</a:t>
            </a:r>
            <a:r>
              <a:rPr lang="nl-NL" dirty="0"/>
              <a:t> de Dakar (UCAD)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5C0FAE0-534C-4021-A37A-C4A427274915}"/>
              </a:ext>
            </a:extLst>
          </p:cNvPr>
          <p:cNvCxnSpPr/>
          <p:nvPr/>
        </p:nvCxnSpPr>
        <p:spPr>
          <a:xfrm>
            <a:off x="491259" y="1247229"/>
            <a:ext cx="11326271" cy="0"/>
          </a:xfrm>
          <a:prstGeom prst="line">
            <a:avLst/>
          </a:prstGeom>
          <a:ln w="19050">
            <a:solidFill>
              <a:srgbClr val="B68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8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HPVsim</a:t>
            </a:r>
            <a:endParaRPr lang="fr-FR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10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MATERIELS ET METHODES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C8078C-1DD4-44AC-9FD3-D495F6C720B2}"/>
              </a:ext>
            </a:extLst>
          </p:cNvPr>
          <p:cNvSpPr txBox="1"/>
          <p:nvPr/>
        </p:nvSpPr>
        <p:spPr>
          <a:xfrm>
            <a:off x="271462" y="1736422"/>
            <a:ext cx="1162352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Simulateur stochastique basé sur des agents qui permet d'explorer et d'analyser la transmission du papillomavirus humain.</a:t>
            </a:r>
          </a:p>
          <a:p>
            <a:pPr marL="342900" indent="-342900" algn="just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Développé par l’Institute for </a:t>
            </a:r>
            <a:r>
              <a:rPr lang="fr-FR" sz="2000" dirty="0" err="1"/>
              <a:t>Disease</a:t>
            </a:r>
            <a:r>
              <a:rPr lang="fr-FR" sz="2000" dirty="0"/>
              <a:t> Modeling (IDM) qui fait partie de la division Santé mondiale de la Fondation Bill &amp; Melinda Gates.</a:t>
            </a:r>
          </a:p>
          <a:p>
            <a:pPr algn="just">
              <a:spcAft>
                <a:spcPts val="1800"/>
              </a:spcAft>
              <a:buClr>
                <a:srgbClr val="FE5E55"/>
              </a:buClr>
            </a:pPr>
            <a:r>
              <a:rPr lang="fr-FR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Agents : </a:t>
            </a:r>
            <a:r>
              <a:rPr lang="fr-FR" sz="2000" dirty="0"/>
              <a:t>décrits dans une instance appelé </a:t>
            </a:r>
            <a:r>
              <a:rPr lang="fr-FR" sz="2000" i="1" dirty="0"/>
              <a:t>People</a:t>
            </a:r>
            <a:r>
              <a:rPr lang="fr-FR" sz="2000" dirty="0"/>
              <a:t>, qui contient toutes les propriétés des agents : </a:t>
            </a:r>
            <a:r>
              <a:rPr lang="fr-FR" sz="2000" u="sng" dirty="0"/>
              <a:t>réseaux sexuels</a:t>
            </a:r>
            <a:r>
              <a:rPr lang="fr-FR" sz="2000" dirty="0"/>
              <a:t>, </a:t>
            </a:r>
            <a:r>
              <a:rPr lang="fr-FR" sz="2000" u="sng" dirty="0"/>
              <a:t>durée du contact</a:t>
            </a:r>
            <a:r>
              <a:rPr lang="fr-FR" sz="2000" dirty="0"/>
              <a:t>, </a:t>
            </a:r>
            <a:r>
              <a:rPr lang="fr-FR" sz="2000" u="sng" dirty="0"/>
              <a:t>l'âge</a:t>
            </a:r>
            <a:r>
              <a:rPr lang="fr-FR" sz="2000" dirty="0"/>
              <a:t>, </a:t>
            </a:r>
            <a:r>
              <a:rPr lang="fr-FR" sz="2000" u="sng" dirty="0"/>
              <a:t>mélange des préférences des partenaires</a:t>
            </a:r>
            <a:r>
              <a:rPr lang="fr-FR" sz="2000" dirty="0"/>
              <a:t>, </a:t>
            </a:r>
            <a:r>
              <a:rPr lang="fr-FR" sz="2000" u="sng" dirty="0"/>
              <a:t>susceptible à infecté</a:t>
            </a:r>
            <a:r>
              <a:rPr lang="fr-FR" sz="2000" dirty="0"/>
              <a:t>…</a:t>
            </a:r>
          </a:p>
          <a:p>
            <a:pPr algn="just">
              <a:spcAft>
                <a:spcPts val="1200"/>
              </a:spcAft>
              <a:buClr>
                <a:srgbClr val="FE5E55"/>
              </a:buClr>
            </a:pPr>
            <a:r>
              <a:rPr lang="fr-FR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Interventions : </a:t>
            </a:r>
          </a:p>
          <a:p>
            <a:pPr marL="444500" indent="-342900" algn="just">
              <a:spcAft>
                <a:spcPts val="1200"/>
              </a:spcAft>
              <a:buClr>
                <a:srgbClr val="7030A0"/>
              </a:buClr>
              <a:buFont typeface="Arial Narrow" panose="020B0606020202030204" pitchFamily="34" charset="0"/>
              <a:buChar char="−"/>
            </a:pPr>
            <a:r>
              <a:rPr lang="fr-FR" sz="2000" dirty="0"/>
              <a:t>Modéliser les interventions standards : </a:t>
            </a:r>
            <a:r>
              <a:rPr lang="fr-FR" sz="2000" u="sng" dirty="0"/>
              <a:t>vaccination prophylactique</a:t>
            </a:r>
            <a:r>
              <a:rPr lang="fr-FR" sz="2000" dirty="0"/>
              <a:t>, </a:t>
            </a:r>
            <a:r>
              <a:rPr lang="fr-FR" sz="2000" u="sng" dirty="0"/>
              <a:t>programmes de dépistage du cancer du col de l'utérus</a:t>
            </a:r>
            <a:r>
              <a:rPr lang="fr-FR" sz="2000" dirty="0"/>
              <a:t>, </a:t>
            </a:r>
            <a:r>
              <a:rPr lang="fr-FR" sz="2000" u="sng" dirty="0"/>
              <a:t>traitement des lésions précancéreuses et du cancer</a:t>
            </a:r>
            <a:r>
              <a:rPr lang="fr-FR" sz="2000" dirty="0"/>
              <a:t>, </a:t>
            </a:r>
            <a:r>
              <a:rPr lang="fr-FR" sz="2000" u="sng" dirty="0"/>
              <a:t>vaccination thérapeutique</a:t>
            </a:r>
            <a:r>
              <a:rPr lang="fr-FR" sz="2000" dirty="0"/>
              <a:t>. </a:t>
            </a:r>
          </a:p>
          <a:p>
            <a:pPr marL="444500" indent="-342900" algn="just">
              <a:spcAft>
                <a:spcPts val="1200"/>
              </a:spcAft>
              <a:buClr>
                <a:srgbClr val="7030A0"/>
              </a:buClr>
              <a:buFont typeface="Arial Narrow" panose="020B0606020202030204" pitchFamily="34" charset="0"/>
              <a:buChar char="−"/>
            </a:pPr>
            <a:r>
              <a:rPr lang="fr-FR" sz="2000" dirty="0"/>
              <a:t>Définir leurs propres interventions personnalisées.</a:t>
            </a:r>
          </a:p>
          <a:p>
            <a:pPr marL="87313" algn="just">
              <a:spcAft>
                <a:spcPts val="1200"/>
              </a:spcAft>
              <a:buClr>
                <a:srgbClr val="FE5E55"/>
              </a:buClr>
            </a:pPr>
            <a:r>
              <a:rPr lang="fr-FR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Dans notre étude, seule la </a:t>
            </a:r>
            <a:r>
              <a:rPr lang="fr-FR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vaccination prophylactique </a:t>
            </a:r>
            <a:r>
              <a:rPr lang="fr-FR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base du vaccin quadrivalent</a:t>
            </a:r>
            <a:r>
              <a:rPr lang="fr-FR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GARDASIL4 </a:t>
            </a:r>
            <a:r>
              <a:rPr lang="fr-FR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 considérée comme intervention.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2FA54E-55C6-4612-BACD-E2D93C8BF3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72" y="1012325"/>
            <a:ext cx="3223079" cy="6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53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Plan de vaccination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  <a:solidFill>
            <a:srgbClr val="7030A0"/>
          </a:solidFill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11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RESULTATS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C8078C-1DD4-44AC-9FD3-D495F6C720B2}"/>
              </a:ext>
            </a:extLst>
          </p:cNvPr>
          <p:cNvSpPr txBox="1"/>
          <p:nvPr/>
        </p:nvSpPr>
        <p:spPr>
          <a:xfrm>
            <a:off x="271463" y="1684169"/>
            <a:ext cx="7522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  <a:buClr>
                <a:srgbClr val="FE5E55"/>
              </a:buClr>
            </a:pPr>
            <a:r>
              <a:rPr lang="fr-FR" sz="2000" dirty="0"/>
              <a:t>Plusieurs stratégies de planification de la vaccination peuvent être proposées. Dans le présent modèle, la fonction d’évolution du taux de couverture vaccinal est </a:t>
            </a:r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linéaire</a:t>
            </a:r>
            <a:r>
              <a:rPr lang="fr-FR" sz="2000" dirty="0"/>
              <a:t>.</a:t>
            </a:r>
          </a:p>
          <a:p>
            <a:pPr algn="just">
              <a:buClr>
                <a:srgbClr val="FE5E55"/>
              </a:buClr>
            </a:pPr>
            <a:r>
              <a:rPr lang="fr-FR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modèle a déterminé que si un taux de </a:t>
            </a:r>
            <a:r>
              <a:rPr lang="fr-FR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10,87% </a:t>
            </a:r>
            <a:r>
              <a:rPr lang="fr-FR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 atteint chaque année (à compter de 2023), alors </a:t>
            </a:r>
            <a:r>
              <a:rPr lang="fr-FR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2030 l’objectif de taux de de couverture vaccinal de 90% sera atteint</a:t>
            </a:r>
            <a:r>
              <a:rPr lang="fr-FR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FD9ED4-B5A4-45F9-8B1A-0FC592DFE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" t="10526" r="8380"/>
          <a:stretch/>
        </p:blipFill>
        <p:spPr bwMode="auto">
          <a:xfrm>
            <a:off x="8758931" y="4405715"/>
            <a:ext cx="3267606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C15500-E3FB-4E67-98A3-4589C87E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4405715"/>
            <a:ext cx="8268647" cy="2052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E379BA-C23C-41BC-82DF-E8EA2764B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7032" r="8499"/>
          <a:stretch/>
        </p:blipFill>
        <p:spPr bwMode="auto">
          <a:xfrm>
            <a:off x="8038012" y="1122615"/>
            <a:ext cx="4005943" cy="3052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05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Impact de la vaccination en 2030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12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RESULTATS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C8078C-1DD4-44AC-9FD3-D495F6C720B2}"/>
              </a:ext>
            </a:extLst>
          </p:cNvPr>
          <p:cNvSpPr txBox="1"/>
          <p:nvPr/>
        </p:nvSpPr>
        <p:spPr>
          <a:xfrm>
            <a:off x="271463" y="1797382"/>
            <a:ext cx="589420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Absence de routine de vaccination :</a:t>
            </a:r>
          </a:p>
          <a:p>
            <a:pPr marL="627063" indent="-342900" algn="just">
              <a:spcAft>
                <a:spcPts val="1200"/>
              </a:spcAft>
              <a:buClr>
                <a:srgbClr val="7030A0"/>
              </a:buClr>
              <a:buFont typeface="Arial Narrow" panose="020B0606020202030204" pitchFamily="34" charset="0"/>
              <a:buChar char="−"/>
            </a:pPr>
            <a:r>
              <a:rPr lang="fr-FR" sz="2000" dirty="0">
                <a:solidFill>
                  <a:srgbClr val="7030A0"/>
                </a:solidFill>
              </a:rPr>
              <a:t>Incidence cancer col de l’utérus : </a:t>
            </a:r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25,06</a:t>
            </a:r>
            <a:r>
              <a:rPr lang="fr-FR" sz="2000" b="1" dirty="0"/>
              <a:t> </a:t>
            </a:r>
            <a:r>
              <a:rPr lang="fr-FR" sz="2000" dirty="0"/>
              <a:t>pour 100000 femmes </a:t>
            </a:r>
          </a:p>
          <a:p>
            <a:pPr marL="627063" indent="-342900" algn="just">
              <a:spcAft>
                <a:spcPts val="3000"/>
              </a:spcAft>
              <a:buClr>
                <a:srgbClr val="7030A0"/>
              </a:buClr>
              <a:buFont typeface="Arial Narrow" panose="020B0606020202030204" pitchFamily="34" charset="0"/>
              <a:buChar char="−"/>
            </a:pPr>
            <a:r>
              <a:rPr lang="fr-FR" sz="2000" dirty="0">
                <a:solidFill>
                  <a:srgbClr val="7030A0"/>
                </a:solidFill>
              </a:rPr>
              <a:t>Prévalence HPV : </a:t>
            </a:r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5,10% </a:t>
            </a:r>
            <a:r>
              <a:rPr lang="fr-FR" sz="2000" dirty="0"/>
              <a:t>en moyenne avec un pic de 39,50% à l’âge de 30 ans</a:t>
            </a:r>
          </a:p>
          <a:p>
            <a:pPr marL="342900" indent="-342900" algn="just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Avec la routine de vaccination :</a:t>
            </a:r>
          </a:p>
          <a:p>
            <a:pPr marL="627063" indent="-342900" algn="just">
              <a:spcAft>
                <a:spcPts val="1200"/>
              </a:spcAft>
              <a:buClr>
                <a:srgbClr val="7030A0"/>
              </a:buClr>
              <a:buFont typeface="Arial Narrow" panose="020B0606020202030204" pitchFamily="34" charset="0"/>
              <a:buChar char="−"/>
            </a:pPr>
            <a:r>
              <a:rPr lang="fr-FR" sz="2000" dirty="0">
                <a:solidFill>
                  <a:srgbClr val="7030A0"/>
                </a:solidFill>
              </a:rPr>
              <a:t>Incidence cancer col de l’utérus : </a:t>
            </a:r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20,14</a:t>
            </a:r>
            <a:r>
              <a:rPr lang="fr-FR" sz="2000" b="1" dirty="0"/>
              <a:t> </a:t>
            </a:r>
            <a:r>
              <a:rPr lang="fr-FR" sz="2000" dirty="0"/>
              <a:t>pour 100000 femmes </a:t>
            </a:r>
          </a:p>
          <a:p>
            <a:pPr marL="627063" indent="-342900" algn="just">
              <a:spcAft>
                <a:spcPts val="1200"/>
              </a:spcAft>
              <a:buClr>
                <a:srgbClr val="7030A0"/>
              </a:buClr>
              <a:buFont typeface="Arial Narrow" panose="020B0606020202030204" pitchFamily="34" charset="0"/>
              <a:buChar char="−"/>
            </a:pPr>
            <a:r>
              <a:rPr lang="fr-FR" sz="2000" dirty="0">
                <a:solidFill>
                  <a:srgbClr val="7030A0"/>
                </a:solidFill>
              </a:rPr>
              <a:t>Prévalence HPV : </a:t>
            </a:r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3,84% </a:t>
            </a:r>
            <a:r>
              <a:rPr lang="fr-FR" sz="2000" dirty="0"/>
              <a:t>en moyenne avec un pic de 35,04% à l’âge de 40 ans.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0212CC-517D-4FD2-B5E0-A2887570F50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"/>
          <a:stretch/>
        </p:blipFill>
        <p:spPr bwMode="auto">
          <a:xfrm>
            <a:off x="6165669" y="1978026"/>
            <a:ext cx="5824539" cy="4058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04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Impact de la vaccination en 2030 : </a:t>
            </a:r>
            <a:r>
              <a:rPr lang="fr-FR" sz="2400" dirty="0">
                <a:latin typeface="Segoe UI" panose="020B0502040204020203" pitchFamily="34" charset="0"/>
                <a:cs typeface="Segoe UI" panose="020B0502040204020203" pitchFamily="34" charset="0"/>
              </a:rPr>
              <a:t>détails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13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RESULTATS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AC96F5-ED93-4523-B4D2-3FBE1D7B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4" y="1864270"/>
            <a:ext cx="5548971" cy="4716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7DC165-00FD-47AC-8222-412E2225F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48" y="1840897"/>
            <a:ext cx="6007409" cy="47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Et si on simulait jusqu’en 2050 : </a:t>
            </a:r>
            <a:r>
              <a:rPr lang="fr-FR" sz="2400" dirty="0">
                <a:latin typeface="Segoe UI" panose="020B0502040204020203" pitchFamily="34" charset="0"/>
                <a:cs typeface="Segoe UI" panose="020B0502040204020203" pitchFamily="34" charset="0"/>
              </a:rPr>
              <a:t>détails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14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RESULTATS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B6C318-CC56-4E58-AA1B-2515298F6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1"/>
          <a:stretch/>
        </p:blipFill>
        <p:spPr bwMode="auto">
          <a:xfrm>
            <a:off x="2930550" y="1690642"/>
            <a:ext cx="6330900" cy="50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131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192284"/>
            <a:ext cx="11623530" cy="310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cs typeface="Segoe UI" panose="020B0502040204020203" pitchFamily="34" charset="0"/>
              </a:rPr>
              <a:t>Cette étude montre que la routine de vaccination contre le papillomavirus humain permet de réduire l’incidence du cancer du col de l’utérus ainsi que la prévalence HPV.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cs typeface="Segoe UI" panose="020B0502040204020203" pitchFamily="34" charset="0"/>
              </a:rPr>
              <a:t>Cependant, à elle seule, la vaccination ne permettra pas d’éliminer le cancer en 2030.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L’intégrations des autres types d’interventions (dépistage, traitement…) semble indispensable pour l’élimination du cancer du col de l’utérus d’ici 2030.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15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292647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>
                <a:solidFill>
                  <a:schemeClr val="bg1"/>
                </a:solidFill>
                <a:latin typeface="+mj-lt"/>
              </a:rPr>
              <a:t>CONCLUSION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04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225808-4C1A-4D27-981C-C5F97ECF0BFD}"/>
              </a:ext>
            </a:extLst>
          </p:cNvPr>
          <p:cNvGrpSpPr/>
          <p:nvPr/>
        </p:nvGrpSpPr>
        <p:grpSpPr>
          <a:xfrm>
            <a:off x="3892465" y="1028492"/>
            <a:ext cx="4407071" cy="4801016"/>
            <a:chOff x="634829" y="1028492"/>
            <a:chExt cx="4407071" cy="4801016"/>
          </a:xfrm>
          <a:solidFill>
            <a:srgbClr val="7030A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54DE71-EDF1-454A-98CB-6A5B30AE1215}"/>
                </a:ext>
              </a:extLst>
            </p:cNvPr>
            <p:cNvSpPr/>
            <p:nvPr/>
          </p:nvSpPr>
          <p:spPr>
            <a:xfrm>
              <a:off x="863600" y="1028492"/>
              <a:ext cx="3949700" cy="4800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28339C-471C-4034-AFEB-87908320EDF9}"/>
                </a:ext>
              </a:extLst>
            </p:cNvPr>
            <p:cNvGrpSpPr/>
            <p:nvPr/>
          </p:nvGrpSpPr>
          <p:grpSpPr>
            <a:xfrm>
              <a:off x="4813300" y="1028492"/>
              <a:ext cx="228600" cy="4801016"/>
              <a:chOff x="4813300" y="1028492"/>
              <a:chExt cx="228600" cy="4801016"/>
            </a:xfrm>
            <a:grpFill/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0F414CA8-9AAD-4C2C-A88A-8A74E8E805B8}"/>
                  </a:ext>
                </a:extLst>
              </p:cNvPr>
              <p:cNvSpPr/>
              <p:nvPr/>
            </p:nvSpPr>
            <p:spPr>
              <a:xfrm flipV="1">
                <a:off x="4813300" y="5372308"/>
                <a:ext cx="228600" cy="457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2C375972-9C28-4C3B-94C7-BDAC3A5EB1C4}"/>
                  </a:ext>
                </a:extLst>
              </p:cNvPr>
              <p:cNvSpPr/>
              <p:nvPr/>
            </p:nvSpPr>
            <p:spPr>
              <a:xfrm>
                <a:off x="4813300" y="1028492"/>
                <a:ext cx="228600" cy="457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128005B-8420-4AE8-A14C-5E6A911C1D35}"/>
                </a:ext>
              </a:extLst>
            </p:cNvPr>
            <p:cNvGrpSpPr/>
            <p:nvPr/>
          </p:nvGrpSpPr>
          <p:grpSpPr>
            <a:xfrm>
              <a:off x="963604" y="1361661"/>
              <a:ext cx="3749694" cy="4134264"/>
              <a:chOff x="1041819" y="1123536"/>
              <a:chExt cx="3822341" cy="4214361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09559C0E-D81A-4C20-9E76-766CF0F6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940" y="4537479"/>
                <a:ext cx="383543" cy="494853"/>
              </a:xfrm>
              <a:custGeom>
                <a:avLst/>
                <a:gdLst>
                  <a:gd name="T0" fmla="*/ 0 w 101"/>
                  <a:gd name="T1" fmla="*/ 118 h 126"/>
                  <a:gd name="T2" fmla="*/ 2 w 101"/>
                  <a:gd name="T3" fmla="*/ 126 h 126"/>
                  <a:gd name="T4" fmla="*/ 28 w 101"/>
                  <a:gd name="T5" fmla="*/ 126 h 126"/>
                  <a:gd name="T6" fmla="*/ 50 w 101"/>
                  <a:gd name="T7" fmla="*/ 126 h 126"/>
                  <a:gd name="T8" fmla="*/ 72 w 101"/>
                  <a:gd name="T9" fmla="*/ 126 h 126"/>
                  <a:gd name="T10" fmla="*/ 98 w 101"/>
                  <a:gd name="T11" fmla="*/ 126 h 126"/>
                  <a:gd name="T12" fmla="*/ 100 w 101"/>
                  <a:gd name="T13" fmla="*/ 118 h 126"/>
                  <a:gd name="T14" fmla="*/ 90 w 101"/>
                  <a:gd name="T15" fmla="*/ 91 h 126"/>
                  <a:gd name="T16" fmla="*/ 73 w 101"/>
                  <a:gd name="T17" fmla="*/ 82 h 126"/>
                  <a:gd name="T18" fmla="*/ 64 w 101"/>
                  <a:gd name="T19" fmla="*/ 67 h 126"/>
                  <a:gd name="T20" fmla="*/ 78 w 101"/>
                  <a:gd name="T21" fmla="*/ 59 h 126"/>
                  <a:gd name="T22" fmla="*/ 77 w 101"/>
                  <a:gd name="T23" fmla="*/ 51 h 126"/>
                  <a:gd name="T24" fmla="*/ 76 w 101"/>
                  <a:gd name="T25" fmla="*/ 26 h 126"/>
                  <a:gd name="T26" fmla="*/ 63 w 101"/>
                  <a:gd name="T27" fmla="*/ 7 h 126"/>
                  <a:gd name="T28" fmla="*/ 30 w 101"/>
                  <a:gd name="T29" fmla="*/ 14 h 126"/>
                  <a:gd name="T30" fmla="*/ 24 w 101"/>
                  <a:gd name="T31" fmla="*/ 51 h 126"/>
                  <a:gd name="T32" fmla="*/ 22 w 101"/>
                  <a:gd name="T33" fmla="*/ 59 h 126"/>
                  <a:gd name="T34" fmla="*/ 36 w 101"/>
                  <a:gd name="T35" fmla="*/ 67 h 126"/>
                  <a:gd name="T36" fmla="*/ 28 w 101"/>
                  <a:gd name="T37" fmla="*/ 82 h 126"/>
                  <a:gd name="T38" fmla="*/ 10 w 101"/>
                  <a:gd name="T39" fmla="*/ 91 h 126"/>
                  <a:gd name="T40" fmla="*/ 0 w 101"/>
                  <a:gd name="T41" fmla="*/ 11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26">
                    <a:moveTo>
                      <a:pt x="0" y="118"/>
                    </a:moveTo>
                    <a:cubicBezTo>
                      <a:pt x="0" y="120"/>
                      <a:pt x="1" y="126"/>
                      <a:pt x="2" y="126"/>
                    </a:cubicBezTo>
                    <a:cubicBezTo>
                      <a:pt x="2" y="126"/>
                      <a:pt x="14" y="126"/>
                      <a:pt x="28" y="126"/>
                    </a:cubicBezTo>
                    <a:cubicBezTo>
                      <a:pt x="36" y="126"/>
                      <a:pt x="43" y="126"/>
                      <a:pt x="50" y="126"/>
                    </a:cubicBezTo>
                    <a:cubicBezTo>
                      <a:pt x="57" y="126"/>
                      <a:pt x="65" y="126"/>
                      <a:pt x="72" y="126"/>
                    </a:cubicBezTo>
                    <a:cubicBezTo>
                      <a:pt x="86" y="126"/>
                      <a:pt x="98" y="126"/>
                      <a:pt x="98" y="126"/>
                    </a:cubicBezTo>
                    <a:cubicBezTo>
                      <a:pt x="100" y="126"/>
                      <a:pt x="100" y="120"/>
                      <a:pt x="100" y="118"/>
                    </a:cubicBezTo>
                    <a:cubicBezTo>
                      <a:pt x="101" y="107"/>
                      <a:pt x="100" y="97"/>
                      <a:pt x="90" y="91"/>
                    </a:cubicBezTo>
                    <a:cubicBezTo>
                      <a:pt x="87" y="88"/>
                      <a:pt x="78" y="85"/>
                      <a:pt x="73" y="82"/>
                    </a:cubicBezTo>
                    <a:cubicBezTo>
                      <a:pt x="68" y="80"/>
                      <a:pt x="60" y="73"/>
                      <a:pt x="64" y="67"/>
                    </a:cubicBezTo>
                    <a:cubicBezTo>
                      <a:pt x="67" y="62"/>
                      <a:pt x="75" y="65"/>
                      <a:pt x="78" y="59"/>
                    </a:cubicBezTo>
                    <a:cubicBezTo>
                      <a:pt x="79" y="58"/>
                      <a:pt x="77" y="56"/>
                      <a:pt x="77" y="51"/>
                    </a:cubicBezTo>
                    <a:cubicBezTo>
                      <a:pt x="77" y="47"/>
                      <a:pt x="77" y="31"/>
                      <a:pt x="76" y="26"/>
                    </a:cubicBezTo>
                    <a:cubicBezTo>
                      <a:pt x="73" y="19"/>
                      <a:pt x="70" y="12"/>
                      <a:pt x="63" y="7"/>
                    </a:cubicBezTo>
                    <a:cubicBezTo>
                      <a:pt x="53" y="0"/>
                      <a:pt x="38" y="4"/>
                      <a:pt x="30" y="14"/>
                    </a:cubicBezTo>
                    <a:cubicBezTo>
                      <a:pt x="23" y="25"/>
                      <a:pt x="24" y="39"/>
                      <a:pt x="24" y="51"/>
                    </a:cubicBezTo>
                    <a:cubicBezTo>
                      <a:pt x="23" y="56"/>
                      <a:pt x="21" y="58"/>
                      <a:pt x="22" y="59"/>
                    </a:cubicBezTo>
                    <a:cubicBezTo>
                      <a:pt x="25" y="64"/>
                      <a:pt x="33" y="63"/>
                      <a:pt x="36" y="67"/>
                    </a:cubicBezTo>
                    <a:cubicBezTo>
                      <a:pt x="41" y="72"/>
                      <a:pt x="32" y="80"/>
                      <a:pt x="28" y="82"/>
                    </a:cubicBezTo>
                    <a:cubicBezTo>
                      <a:pt x="22" y="85"/>
                      <a:pt x="14" y="88"/>
                      <a:pt x="10" y="91"/>
                    </a:cubicBezTo>
                    <a:cubicBezTo>
                      <a:pt x="1" y="97"/>
                      <a:pt x="0" y="107"/>
                      <a:pt x="0" y="118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F77812A-4C38-44C5-B3E4-2DDB12824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8267" y="4517199"/>
                <a:ext cx="331182" cy="515133"/>
              </a:xfrm>
              <a:custGeom>
                <a:avLst/>
                <a:gdLst>
                  <a:gd name="T0" fmla="*/ 25 w 87"/>
                  <a:gd name="T1" fmla="*/ 6 h 131"/>
                  <a:gd name="T2" fmla="*/ 41 w 87"/>
                  <a:gd name="T3" fmla="*/ 15 h 131"/>
                  <a:gd name="T4" fmla="*/ 41 w 87"/>
                  <a:gd name="T5" fmla="*/ 24 h 131"/>
                  <a:gd name="T6" fmla="*/ 41 w 87"/>
                  <a:gd name="T7" fmla="*/ 34 h 131"/>
                  <a:gd name="T8" fmla="*/ 41 w 87"/>
                  <a:gd name="T9" fmla="*/ 37 h 131"/>
                  <a:gd name="T10" fmla="*/ 44 w 87"/>
                  <a:gd name="T11" fmla="*/ 38 h 131"/>
                  <a:gd name="T12" fmla="*/ 44 w 87"/>
                  <a:gd name="T13" fmla="*/ 40 h 131"/>
                  <a:gd name="T14" fmla="*/ 42 w 87"/>
                  <a:gd name="T15" fmla="*/ 42 h 131"/>
                  <a:gd name="T16" fmla="*/ 37 w 87"/>
                  <a:gd name="T17" fmla="*/ 48 h 131"/>
                  <a:gd name="T18" fmla="*/ 37 w 87"/>
                  <a:gd name="T19" fmla="*/ 50 h 131"/>
                  <a:gd name="T20" fmla="*/ 35 w 87"/>
                  <a:gd name="T21" fmla="*/ 66 h 131"/>
                  <a:gd name="T22" fmla="*/ 50 w 87"/>
                  <a:gd name="T23" fmla="*/ 85 h 131"/>
                  <a:gd name="T24" fmla="*/ 70 w 87"/>
                  <a:gd name="T25" fmla="*/ 97 h 131"/>
                  <a:gd name="T26" fmla="*/ 78 w 87"/>
                  <a:gd name="T27" fmla="*/ 125 h 131"/>
                  <a:gd name="T28" fmla="*/ 31 w 87"/>
                  <a:gd name="T29" fmla="*/ 125 h 131"/>
                  <a:gd name="T30" fmla="*/ 31 w 87"/>
                  <a:gd name="T31" fmla="*/ 125 h 131"/>
                  <a:gd name="T32" fmla="*/ 31 w 87"/>
                  <a:gd name="T33" fmla="*/ 124 h 131"/>
                  <a:gd name="T34" fmla="*/ 14 w 87"/>
                  <a:gd name="T35" fmla="*/ 82 h 131"/>
                  <a:gd name="T36" fmla="*/ 9 w 87"/>
                  <a:gd name="T37" fmla="*/ 79 h 131"/>
                  <a:gd name="T38" fmla="*/ 16 w 87"/>
                  <a:gd name="T39" fmla="*/ 66 h 131"/>
                  <a:gd name="T40" fmla="*/ 14 w 87"/>
                  <a:gd name="T41" fmla="*/ 50 h 131"/>
                  <a:gd name="T42" fmla="*/ 14 w 87"/>
                  <a:gd name="T43" fmla="*/ 48 h 131"/>
                  <a:gd name="T44" fmla="*/ 9 w 87"/>
                  <a:gd name="T45" fmla="*/ 42 h 131"/>
                  <a:gd name="T46" fmla="*/ 7 w 87"/>
                  <a:gd name="T47" fmla="*/ 40 h 131"/>
                  <a:gd name="T48" fmla="*/ 8 w 87"/>
                  <a:gd name="T49" fmla="*/ 37 h 131"/>
                  <a:gd name="T50" fmla="*/ 9 w 87"/>
                  <a:gd name="T51" fmla="*/ 29 h 131"/>
                  <a:gd name="T52" fmla="*/ 9 w 87"/>
                  <a:gd name="T53" fmla="*/ 25 h 131"/>
                  <a:gd name="T54" fmla="*/ 9 w 87"/>
                  <a:gd name="T55" fmla="*/ 17 h 131"/>
                  <a:gd name="T56" fmla="*/ 17 w 87"/>
                  <a:gd name="T57" fmla="*/ 7 h 131"/>
                  <a:gd name="T58" fmla="*/ 25 w 87"/>
                  <a:gd name="T59" fmla="*/ 6 h 131"/>
                  <a:gd name="T60" fmla="*/ 25 w 87"/>
                  <a:gd name="T61" fmla="*/ 0 h 131"/>
                  <a:gd name="T62" fmla="*/ 14 w 87"/>
                  <a:gd name="T63" fmla="*/ 2 h 131"/>
                  <a:gd name="T64" fmla="*/ 3 w 87"/>
                  <a:gd name="T65" fmla="*/ 15 h 131"/>
                  <a:gd name="T66" fmla="*/ 3 w 87"/>
                  <a:gd name="T67" fmla="*/ 30 h 131"/>
                  <a:gd name="T68" fmla="*/ 1 w 87"/>
                  <a:gd name="T69" fmla="*/ 41 h 131"/>
                  <a:gd name="T70" fmla="*/ 8 w 87"/>
                  <a:gd name="T71" fmla="*/ 49 h 131"/>
                  <a:gd name="T72" fmla="*/ 10 w 87"/>
                  <a:gd name="T73" fmla="*/ 66 h 131"/>
                  <a:gd name="T74" fmla="*/ 1 w 87"/>
                  <a:gd name="T75" fmla="*/ 78 h 131"/>
                  <a:gd name="T76" fmla="*/ 2 w 87"/>
                  <a:gd name="T77" fmla="*/ 82 h 131"/>
                  <a:gd name="T78" fmla="*/ 11 w 87"/>
                  <a:gd name="T79" fmla="*/ 87 h 131"/>
                  <a:gd name="T80" fmla="*/ 25 w 87"/>
                  <a:gd name="T81" fmla="*/ 124 h 131"/>
                  <a:gd name="T82" fmla="*/ 25 w 87"/>
                  <a:gd name="T83" fmla="*/ 124 h 131"/>
                  <a:gd name="T84" fmla="*/ 25 w 87"/>
                  <a:gd name="T85" fmla="*/ 130 h 131"/>
                  <a:gd name="T86" fmla="*/ 26 w 87"/>
                  <a:gd name="T87" fmla="*/ 131 h 131"/>
                  <a:gd name="T88" fmla="*/ 28 w 87"/>
                  <a:gd name="T89" fmla="*/ 131 h 131"/>
                  <a:gd name="T90" fmla="*/ 83 w 87"/>
                  <a:gd name="T91" fmla="*/ 131 h 131"/>
                  <a:gd name="T92" fmla="*/ 74 w 87"/>
                  <a:gd name="T93" fmla="*/ 92 h 131"/>
                  <a:gd name="T94" fmla="*/ 52 w 87"/>
                  <a:gd name="T95" fmla="*/ 80 h 131"/>
                  <a:gd name="T96" fmla="*/ 41 w 87"/>
                  <a:gd name="T97" fmla="*/ 66 h 131"/>
                  <a:gd name="T98" fmla="*/ 43 w 87"/>
                  <a:gd name="T99" fmla="*/ 49 h 131"/>
                  <a:gd name="T100" fmla="*/ 50 w 87"/>
                  <a:gd name="T101" fmla="*/ 41 h 131"/>
                  <a:gd name="T102" fmla="*/ 47 w 87"/>
                  <a:gd name="T103" fmla="*/ 33 h 131"/>
                  <a:gd name="T104" fmla="*/ 46 w 87"/>
                  <a:gd name="T105" fmla="*/ 12 h 131"/>
                  <a:gd name="T106" fmla="*/ 25 w 87"/>
                  <a:gd name="T10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31">
                    <a:moveTo>
                      <a:pt x="25" y="6"/>
                    </a:moveTo>
                    <a:cubicBezTo>
                      <a:pt x="32" y="6"/>
                      <a:pt x="38" y="9"/>
                      <a:pt x="41" y="15"/>
                    </a:cubicBezTo>
                    <a:cubicBezTo>
                      <a:pt x="42" y="18"/>
                      <a:pt x="42" y="20"/>
                      <a:pt x="41" y="24"/>
                    </a:cubicBezTo>
                    <a:cubicBezTo>
                      <a:pt x="41" y="26"/>
                      <a:pt x="41" y="30"/>
                      <a:pt x="41" y="34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38"/>
                      <a:pt x="44" y="39"/>
                      <a:pt x="44" y="40"/>
                    </a:cubicBezTo>
                    <a:cubicBezTo>
                      <a:pt x="43" y="41"/>
                      <a:pt x="43" y="41"/>
                      <a:pt x="42" y="42"/>
                    </a:cubicBezTo>
                    <a:cubicBezTo>
                      <a:pt x="40" y="43"/>
                      <a:pt x="38" y="45"/>
                      <a:pt x="37" y="48"/>
                    </a:cubicBezTo>
                    <a:cubicBezTo>
                      <a:pt x="37" y="49"/>
                      <a:pt x="37" y="49"/>
                      <a:pt x="37" y="50"/>
                    </a:cubicBezTo>
                    <a:cubicBezTo>
                      <a:pt x="36" y="54"/>
                      <a:pt x="34" y="61"/>
                      <a:pt x="35" y="66"/>
                    </a:cubicBezTo>
                    <a:cubicBezTo>
                      <a:pt x="36" y="75"/>
                      <a:pt x="41" y="82"/>
                      <a:pt x="50" y="85"/>
                    </a:cubicBezTo>
                    <a:cubicBezTo>
                      <a:pt x="56" y="88"/>
                      <a:pt x="64" y="93"/>
                      <a:pt x="70" y="97"/>
                    </a:cubicBezTo>
                    <a:cubicBezTo>
                      <a:pt x="77" y="102"/>
                      <a:pt x="79" y="118"/>
                      <a:pt x="78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17"/>
                      <a:pt x="33" y="95"/>
                      <a:pt x="14" y="82"/>
                    </a:cubicBezTo>
                    <a:cubicBezTo>
                      <a:pt x="13" y="81"/>
                      <a:pt x="11" y="80"/>
                      <a:pt x="9" y="79"/>
                    </a:cubicBezTo>
                    <a:cubicBezTo>
                      <a:pt x="13" y="76"/>
                      <a:pt x="15" y="71"/>
                      <a:pt x="16" y="66"/>
                    </a:cubicBezTo>
                    <a:cubicBezTo>
                      <a:pt x="16" y="61"/>
                      <a:pt x="15" y="54"/>
                      <a:pt x="14" y="50"/>
                    </a:cubicBezTo>
                    <a:cubicBezTo>
                      <a:pt x="14" y="49"/>
                      <a:pt x="14" y="49"/>
                      <a:pt x="14" y="48"/>
                    </a:cubicBezTo>
                    <a:cubicBezTo>
                      <a:pt x="13" y="45"/>
                      <a:pt x="11" y="43"/>
                      <a:pt x="9" y="42"/>
                    </a:cubicBezTo>
                    <a:cubicBezTo>
                      <a:pt x="7" y="41"/>
                      <a:pt x="7" y="41"/>
                      <a:pt x="7" y="40"/>
                    </a:cubicBezTo>
                    <a:cubicBezTo>
                      <a:pt x="7" y="39"/>
                      <a:pt x="7" y="39"/>
                      <a:pt x="8" y="37"/>
                    </a:cubicBezTo>
                    <a:cubicBezTo>
                      <a:pt x="8" y="35"/>
                      <a:pt x="10" y="33"/>
                      <a:pt x="9" y="29"/>
                    </a:cubicBezTo>
                    <a:cubicBezTo>
                      <a:pt x="9" y="28"/>
                      <a:pt x="9" y="26"/>
                      <a:pt x="9" y="25"/>
                    </a:cubicBezTo>
                    <a:cubicBezTo>
                      <a:pt x="8" y="21"/>
                      <a:pt x="8" y="19"/>
                      <a:pt x="9" y="17"/>
                    </a:cubicBezTo>
                    <a:cubicBezTo>
                      <a:pt x="10" y="13"/>
                      <a:pt x="13" y="9"/>
                      <a:pt x="17" y="7"/>
                    </a:cubicBezTo>
                    <a:cubicBezTo>
                      <a:pt x="20" y="6"/>
                      <a:pt x="22" y="6"/>
                      <a:pt x="25" y="6"/>
                    </a:cubicBezTo>
                    <a:moveTo>
                      <a:pt x="25" y="0"/>
                    </a:moveTo>
                    <a:cubicBezTo>
                      <a:pt x="21" y="0"/>
                      <a:pt x="18" y="0"/>
                      <a:pt x="14" y="2"/>
                    </a:cubicBezTo>
                    <a:cubicBezTo>
                      <a:pt x="9" y="5"/>
                      <a:pt x="5" y="9"/>
                      <a:pt x="3" y="15"/>
                    </a:cubicBezTo>
                    <a:cubicBezTo>
                      <a:pt x="1" y="20"/>
                      <a:pt x="3" y="24"/>
                      <a:pt x="3" y="30"/>
                    </a:cubicBezTo>
                    <a:cubicBezTo>
                      <a:pt x="4" y="34"/>
                      <a:pt x="0" y="36"/>
                      <a:pt x="1" y="41"/>
                    </a:cubicBezTo>
                    <a:cubicBezTo>
                      <a:pt x="2" y="47"/>
                      <a:pt x="7" y="47"/>
                      <a:pt x="8" y="49"/>
                    </a:cubicBezTo>
                    <a:cubicBezTo>
                      <a:pt x="8" y="52"/>
                      <a:pt x="10" y="60"/>
                      <a:pt x="10" y="66"/>
                    </a:cubicBezTo>
                    <a:cubicBezTo>
                      <a:pt x="9" y="71"/>
                      <a:pt x="6" y="75"/>
                      <a:pt x="1" y="78"/>
                    </a:cubicBezTo>
                    <a:cubicBezTo>
                      <a:pt x="0" y="80"/>
                      <a:pt x="0" y="81"/>
                      <a:pt x="2" y="82"/>
                    </a:cubicBezTo>
                    <a:cubicBezTo>
                      <a:pt x="5" y="84"/>
                      <a:pt x="9" y="86"/>
                      <a:pt x="11" y="87"/>
                    </a:cubicBezTo>
                    <a:cubicBezTo>
                      <a:pt x="27" y="98"/>
                      <a:pt x="26" y="117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126"/>
                      <a:pt x="25" y="128"/>
                      <a:pt x="25" y="130"/>
                    </a:cubicBezTo>
                    <a:cubicBezTo>
                      <a:pt x="25" y="131"/>
                      <a:pt x="25" y="131"/>
                      <a:pt x="26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5" y="131"/>
                      <a:pt x="87" y="101"/>
                      <a:pt x="74" y="92"/>
                    </a:cubicBezTo>
                    <a:cubicBezTo>
                      <a:pt x="67" y="88"/>
                      <a:pt x="59" y="83"/>
                      <a:pt x="52" y="80"/>
                    </a:cubicBezTo>
                    <a:cubicBezTo>
                      <a:pt x="45" y="77"/>
                      <a:pt x="42" y="71"/>
                      <a:pt x="41" y="66"/>
                    </a:cubicBezTo>
                    <a:cubicBezTo>
                      <a:pt x="40" y="60"/>
                      <a:pt x="42" y="52"/>
                      <a:pt x="43" y="49"/>
                    </a:cubicBezTo>
                    <a:cubicBezTo>
                      <a:pt x="43" y="47"/>
                      <a:pt x="49" y="47"/>
                      <a:pt x="50" y="41"/>
                    </a:cubicBezTo>
                    <a:cubicBezTo>
                      <a:pt x="50" y="39"/>
                      <a:pt x="50" y="34"/>
                      <a:pt x="47" y="33"/>
                    </a:cubicBezTo>
                    <a:cubicBezTo>
                      <a:pt x="46" y="25"/>
                      <a:pt x="50" y="20"/>
                      <a:pt x="46" y="12"/>
                    </a:cubicBezTo>
                    <a:cubicBezTo>
                      <a:pt x="42" y="4"/>
                      <a:pt x="34" y="0"/>
                      <a:pt x="2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EB1EC425-A796-4CD1-A695-C29F52C622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8540" y="4572633"/>
                <a:ext cx="464702" cy="470516"/>
              </a:xfrm>
              <a:custGeom>
                <a:avLst/>
                <a:gdLst>
                  <a:gd name="T0" fmla="*/ 99 w 122"/>
                  <a:gd name="T1" fmla="*/ 20 h 120"/>
                  <a:gd name="T2" fmla="*/ 116 w 122"/>
                  <a:gd name="T3" fmla="*/ 67 h 120"/>
                  <a:gd name="T4" fmla="*/ 109 w 122"/>
                  <a:gd name="T5" fmla="*/ 89 h 120"/>
                  <a:gd name="T6" fmla="*/ 87 w 122"/>
                  <a:gd name="T7" fmla="*/ 95 h 120"/>
                  <a:gd name="T8" fmla="*/ 79 w 122"/>
                  <a:gd name="T9" fmla="*/ 84 h 120"/>
                  <a:gd name="T10" fmla="*/ 38 w 122"/>
                  <a:gd name="T11" fmla="*/ 88 h 120"/>
                  <a:gd name="T12" fmla="*/ 41 w 122"/>
                  <a:gd name="T13" fmla="*/ 56 h 120"/>
                  <a:gd name="T14" fmla="*/ 69 w 122"/>
                  <a:gd name="T15" fmla="*/ 53 h 120"/>
                  <a:gd name="T16" fmla="*/ 71 w 122"/>
                  <a:gd name="T17" fmla="*/ 43 h 120"/>
                  <a:gd name="T18" fmla="*/ 48 w 122"/>
                  <a:gd name="T19" fmla="*/ 41 h 120"/>
                  <a:gd name="T20" fmla="*/ 37 w 122"/>
                  <a:gd name="T21" fmla="*/ 38 h 120"/>
                  <a:gd name="T22" fmla="*/ 61 w 122"/>
                  <a:gd name="T23" fmla="*/ 26 h 120"/>
                  <a:gd name="T24" fmla="*/ 88 w 122"/>
                  <a:gd name="T25" fmla="*/ 46 h 120"/>
                  <a:gd name="T26" fmla="*/ 88 w 122"/>
                  <a:gd name="T27" fmla="*/ 75 h 120"/>
                  <a:gd name="T28" fmla="*/ 95 w 122"/>
                  <a:gd name="T29" fmla="*/ 86 h 120"/>
                  <a:gd name="T30" fmla="*/ 105 w 122"/>
                  <a:gd name="T31" fmla="*/ 76 h 120"/>
                  <a:gd name="T32" fmla="*/ 104 w 122"/>
                  <a:gd name="T33" fmla="*/ 42 h 120"/>
                  <a:gd name="T34" fmla="*/ 61 w 122"/>
                  <a:gd name="T35" fmla="*/ 15 h 120"/>
                  <a:gd name="T36" fmla="*/ 18 w 122"/>
                  <a:gd name="T37" fmla="*/ 42 h 120"/>
                  <a:gd name="T38" fmla="*/ 27 w 122"/>
                  <a:gd name="T39" fmla="*/ 92 h 120"/>
                  <a:gd name="T40" fmla="*/ 71 w 122"/>
                  <a:gd name="T41" fmla="*/ 104 h 120"/>
                  <a:gd name="T42" fmla="*/ 83 w 122"/>
                  <a:gd name="T43" fmla="*/ 105 h 120"/>
                  <a:gd name="T44" fmla="*/ 58 w 122"/>
                  <a:gd name="T45" fmla="*/ 114 h 120"/>
                  <a:gd name="T46" fmla="*/ 10 w 122"/>
                  <a:gd name="T47" fmla="*/ 82 h 120"/>
                  <a:gd name="T48" fmla="*/ 23 w 122"/>
                  <a:gd name="T49" fmla="*/ 20 h 120"/>
                  <a:gd name="T50" fmla="*/ 56 w 122"/>
                  <a:gd name="T51" fmla="*/ 83 h 120"/>
                  <a:gd name="T52" fmla="*/ 73 w 122"/>
                  <a:gd name="T53" fmla="*/ 76 h 120"/>
                  <a:gd name="T54" fmla="*/ 68 w 122"/>
                  <a:gd name="T55" fmla="*/ 63 h 120"/>
                  <a:gd name="T56" fmla="*/ 46 w 122"/>
                  <a:gd name="T57" fmla="*/ 73 h 120"/>
                  <a:gd name="T58" fmla="*/ 61 w 122"/>
                  <a:gd name="T59" fmla="*/ 0 h 120"/>
                  <a:gd name="T60" fmla="*/ 5 w 122"/>
                  <a:gd name="T61" fmla="*/ 34 h 120"/>
                  <a:gd name="T62" fmla="*/ 17 w 122"/>
                  <a:gd name="T63" fmla="*/ 104 h 120"/>
                  <a:gd name="T64" fmla="*/ 73 w 122"/>
                  <a:gd name="T65" fmla="*/ 119 h 120"/>
                  <a:gd name="T66" fmla="*/ 88 w 122"/>
                  <a:gd name="T67" fmla="*/ 101 h 120"/>
                  <a:gd name="T68" fmla="*/ 114 w 122"/>
                  <a:gd name="T69" fmla="*/ 92 h 120"/>
                  <a:gd name="T70" fmla="*/ 122 w 122"/>
                  <a:gd name="T71" fmla="*/ 67 h 120"/>
                  <a:gd name="T72" fmla="*/ 103 w 122"/>
                  <a:gd name="T73" fmla="*/ 15 h 120"/>
                  <a:gd name="T74" fmla="*/ 96 w 122"/>
                  <a:gd name="T75" fmla="*/ 80 h 120"/>
                  <a:gd name="T76" fmla="*/ 94 w 122"/>
                  <a:gd name="T77" fmla="*/ 68 h 120"/>
                  <a:gd name="T78" fmla="*/ 90 w 122"/>
                  <a:gd name="T79" fmla="*/ 33 h 120"/>
                  <a:gd name="T80" fmla="*/ 98 w 122"/>
                  <a:gd name="T81" fmla="*/ 45 h 120"/>
                  <a:gd name="T82" fmla="*/ 99 w 122"/>
                  <a:gd name="T83" fmla="*/ 74 h 120"/>
                  <a:gd name="T84" fmla="*/ 96 w 122"/>
                  <a:gd name="T85" fmla="*/ 80 h 120"/>
                  <a:gd name="T86" fmla="*/ 21 w 122"/>
                  <a:gd name="T87" fmla="*/ 60 h 120"/>
                  <a:gd name="T88" fmla="*/ 32 w 122"/>
                  <a:gd name="T89" fmla="*/ 40 h 120"/>
                  <a:gd name="T90" fmla="*/ 43 w 122"/>
                  <a:gd name="T91" fmla="*/ 48 h 120"/>
                  <a:gd name="T92" fmla="*/ 26 w 122"/>
                  <a:gd name="T93" fmla="*/ 73 h 120"/>
                  <a:gd name="T94" fmla="*/ 50 w 122"/>
                  <a:gd name="T95" fmla="*/ 46 h 120"/>
                  <a:gd name="T96" fmla="*/ 65 w 122"/>
                  <a:gd name="T97" fmla="*/ 46 h 120"/>
                  <a:gd name="T98" fmla="*/ 56 w 122"/>
                  <a:gd name="T99" fmla="*/ 77 h 120"/>
                  <a:gd name="T100" fmla="*/ 53 w 122"/>
                  <a:gd name="T101" fmla="*/ 70 h 120"/>
                  <a:gd name="T102" fmla="*/ 69 w 122"/>
                  <a:gd name="T103" fmla="*/ 70 h 120"/>
                  <a:gd name="T104" fmla="*/ 65 w 122"/>
                  <a:gd name="T105" fmla="*/ 74 h 120"/>
                  <a:gd name="T106" fmla="*/ 56 w 122"/>
                  <a:gd name="T107" fmla="*/ 77 h 120"/>
                  <a:gd name="T108" fmla="*/ 76 w 122"/>
                  <a:gd name="T109" fmla="*/ 94 h 120"/>
                  <a:gd name="T110" fmla="*/ 69 w 122"/>
                  <a:gd name="T111" fmla="*/ 9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120">
                    <a:moveTo>
                      <a:pt x="61" y="6"/>
                    </a:moveTo>
                    <a:cubicBezTo>
                      <a:pt x="69" y="6"/>
                      <a:pt x="75" y="7"/>
                      <a:pt x="82" y="9"/>
                    </a:cubicBezTo>
                    <a:cubicBezTo>
                      <a:pt x="89" y="12"/>
                      <a:pt x="94" y="15"/>
                      <a:pt x="99" y="20"/>
                    </a:cubicBezTo>
                    <a:cubicBezTo>
                      <a:pt x="104" y="24"/>
                      <a:pt x="109" y="30"/>
                      <a:pt x="112" y="37"/>
                    </a:cubicBezTo>
                    <a:cubicBezTo>
                      <a:pt x="115" y="44"/>
                      <a:pt x="116" y="52"/>
                      <a:pt x="116" y="61"/>
                    </a:cubicBezTo>
                    <a:cubicBezTo>
                      <a:pt x="116" y="63"/>
                      <a:pt x="116" y="64"/>
                      <a:pt x="116" y="67"/>
                    </a:cubicBezTo>
                    <a:cubicBezTo>
                      <a:pt x="116" y="69"/>
                      <a:pt x="115" y="71"/>
                      <a:pt x="115" y="74"/>
                    </a:cubicBezTo>
                    <a:cubicBezTo>
                      <a:pt x="114" y="76"/>
                      <a:pt x="114" y="79"/>
                      <a:pt x="113" y="81"/>
                    </a:cubicBezTo>
                    <a:cubicBezTo>
                      <a:pt x="112" y="84"/>
                      <a:pt x="110" y="86"/>
                      <a:pt x="109" y="89"/>
                    </a:cubicBezTo>
                    <a:cubicBezTo>
                      <a:pt x="107" y="91"/>
                      <a:pt x="105" y="92"/>
                      <a:pt x="102" y="94"/>
                    </a:cubicBezTo>
                    <a:cubicBezTo>
                      <a:pt x="100" y="95"/>
                      <a:pt x="97" y="96"/>
                      <a:pt x="93" y="96"/>
                    </a:cubicBezTo>
                    <a:cubicBezTo>
                      <a:pt x="91" y="96"/>
                      <a:pt x="88" y="95"/>
                      <a:pt x="87" y="95"/>
                    </a:cubicBezTo>
                    <a:cubicBezTo>
                      <a:pt x="85" y="94"/>
                      <a:pt x="83" y="93"/>
                      <a:pt x="82" y="92"/>
                    </a:cubicBezTo>
                    <a:cubicBezTo>
                      <a:pt x="81" y="91"/>
                      <a:pt x="81" y="90"/>
                      <a:pt x="80" y="88"/>
                    </a:cubicBezTo>
                    <a:cubicBezTo>
                      <a:pt x="79" y="87"/>
                      <a:pt x="79" y="86"/>
                      <a:pt x="79" y="84"/>
                    </a:cubicBezTo>
                    <a:cubicBezTo>
                      <a:pt x="76" y="87"/>
                      <a:pt x="72" y="90"/>
                      <a:pt x="68" y="91"/>
                    </a:cubicBezTo>
                    <a:cubicBezTo>
                      <a:pt x="64" y="93"/>
                      <a:pt x="59" y="94"/>
                      <a:pt x="54" y="94"/>
                    </a:cubicBezTo>
                    <a:cubicBezTo>
                      <a:pt x="47" y="94"/>
                      <a:pt x="42" y="92"/>
                      <a:pt x="38" y="88"/>
                    </a:cubicBezTo>
                    <a:cubicBezTo>
                      <a:pt x="34" y="84"/>
                      <a:pt x="32" y="79"/>
                      <a:pt x="32" y="73"/>
                    </a:cubicBezTo>
                    <a:cubicBezTo>
                      <a:pt x="32" y="69"/>
                      <a:pt x="33" y="66"/>
                      <a:pt x="34" y="63"/>
                    </a:cubicBezTo>
                    <a:cubicBezTo>
                      <a:pt x="36" y="60"/>
                      <a:pt x="38" y="58"/>
                      <a:pt x="41" y="56"/>
                    </a:cubicBezTo>
                    <a:cubicBezTo>
                      <a:pt x="43" y="55"/>
                      <a:pt x="46" y="53"/>
                      <a:pt x="49" y="53"/>
                    </a:cubicBezTo>
                    <a:cubicBezTo>
                      <a:pt x="52" y="52"/>
                      <a:pt x="56" y="52"/>
                      <a:pt x="59" y="52"/>
                    </a:cubicBezTo>
                    <a:cubicBezTo>
                      <a:pt x="63" y="52"/>
                      <a:pt x="66" y="52"/>
                      <a:pt x="69" y="53"/>
                    </a:cubicBezTo>
                    <a:cubicBezTo>
                      <a:pt x="71" y="53"/>
                      <a:pt x="73" y="54"/>
                      <a:pt x="75" y="55"/>
                    </a:cubicBezTo>
                    <a:cubicBezTo>
                      <a:pt x="75" y="52"/>
                      <a:pt x="74" y="50"/>
                      <a:pt x="74" y="48"/>
                    </a:cubicBezTo>
                    <a:cubicBezTo>
                      <a:pt x="73" y="46"/>
                      <a:pt x="73" y="45"/>
                      <a:pt x="71" y="43"/>
                    </a:cubicBezTo>
                    <a:cubicBezTo>
                      <a:pt x="70" y="42"/>
                      <a:pt x="69" y="41"/>
                      <a:pt x="67" y="40"/>
                    </a:cubicBezTo>
                    <a:cubicBezTo>
                      <a:pt x="64" y="39"/>
                      <a:pt x="62" y="39"/>
                      <a:pt x="59" y="39"/>
                    </a:cubicBezTo>
                    <a:cubicBezTo>
                      <a:pt x="55" y="39"/>
                      <a:pt x="51" y="40"/>
                      <a:pt x="48" y="41"/>
                    </a:cubicBezTo>
                    <a:cubicBezTo>
                      <a:pt x="47" y="41"/>
                      <a:pt x="46" y="41"/>
                      <a:pt x="46" y="42"/>
                    </a:cubicBezTo>
                    <a:cubicBezTo>
                      <a:pt x="45" y="42"/>
                      <a:pt x="44" y="42"/>
                      <a:pt x="43" y="42"/>
                    </a:cubicBezTo>
                    <a:cubicBezTo>
                      <a:pt x="41" y="42"/>
                      <a:pt x="38" y="41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6" y="35"/>
                      <a:pt x="38" y="32"/>
                      <a:pt x="40" y="31"/>
                    </a:cubicBezTo>
                    <a:cubicBezTo>
                      <a:pt x="46" y="28"/>
                      <a:pt x="53" y="26"/>
                      <a:pt x="61" y="26"/>
                    </a:cubicBezTo>
                    <a:cubicBezTo>
                      <a:pt x="68" y="26"/>
                      <a:pt x="73" y="27"/>
                      <a:pt x="76" y="29"/>
                    </a:cubicBezTo>
                    <a:cubicBezTo>
                      <a:pt x="80" y="31"/>
                      <a:pt x="83" y="33"/>
                      <a:pt x="84" y="36"/>
                    </a:cubicBezTo>
                    <a:cubicBezTo>
                      <a:pt x="86" y="39"/>
                      <a:pt x="87" y="43"/>
                      <a:pt x="88" y="46"/>
                    </a:cubicBezTo>
                    <a:cubicBezTo>
                      <a:pt x="88" y="50"/>
                      <a:pt x="88" y="53"/>
                      <a:pt x="88" y="57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71"/>
                      <a:pt x="88" y="73"/>
                      <a:pt x="88" y="75"/>
                    </a:cubicBezTo>
                    <a:cubicBezTo>
                      <a:pt x="89" y="77"/>
                      <a:pt x="89" y="79"/>
                      <a:pt x="89" y="80"/>
                    </a:cubicBezTo>
                    <a:cubicBezTo>
                      <a:pt x="90" y="82"/>
                      <a:pt x="91" y="83"/>
                      <a:pt x="92" y="84"/>
                    </a:cubicBezTo>
                    <a:cubicBezTo>
                      <a:pt x="92" y="85"/>
                      <a:pt x="94" y="86"/>
                      <a:pt x="95" y="86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8" y="85"/>
                      <a:pt x="100" y="84"/>
                      <a:pt x="102" y="82"/>
                    </a:cubicBezTo>
                    <a:cubicBezTo>
                      <a:pt x="103" y="81"/>
                      <a:pt x="104" y="78"/>
                      <a:pt x="105" y="76"/>
                    </a:cubicBezTo>
                    <a:cubicBezTo>
                      <a:pt x="106" y="73"/>
                      <a:pt x="106" y="71"/>
                      <a:pt x="106" y="68"/>
                    </a:cubicBezTo>
                    <a:cubicBezTo>
                      <a:pt x="107" y="65"/>
                      <a:pt x="107" y="63"/>
                      <a:pt x="107" y="61"/>
                    </a:cubicBezTo>
                    <a:cubicBezTo>
                      <a:pt x="107" y="54"/>
                      <a:pt x="106" y="48"/>
                      <a:pt x="104" y="42"/>
                    </a:cubicBezTo>
                    <a:cubicBezTo>
                      <a:pt x="101" y="37"/>
                      <a:pt x="98" y="32"/>
                      <a:pt x="94" y="28"/>
                    </a:cubicBezTo>
                    <a:cubicBezTo>
                      <a:pt x="90" y="24"/>
                      <a:pt x="85" y="21"/>
                      <a:pt x="80" y="18"/>
                    </a:cubicBezTo>
                    <a:cubicBezTo>
                      <a:pt x="74" y="16"/>
                      <a:pt x="68" y="15"/>
                      <a:pt x="61" y="15"/>
                    </a:cubicBezTo>
                    <a:cubicBezTo>
                      <a:pt x="54" y="15"/>
                      <a:pt x="48" y="16"/>
                      <a:pt x="42" y="18"/>
                    </a:cubicBezTo>
                    <a:cubicBezTo>
                      <a:pt x="36" y="20"/>
                      <a:pt x="32" y="24"/>
                      <a:pt x="28" y="28"/>
                    </a:cubicBezTo>
                    <a:cubicBezTo>
                      <a:pt x="24" y="32"/>
                      <a:pt x="21" y="36"/>
                      <a:pt x="18" y="42"/>
                    </a:cubicBezTo>
                    <a:cubicBezTo>
                      <a:pt x="16" y="48"/>
                      <a:pt x="15" y="54"/>
                      <a:pt x="15" y="60"/>
                    </a:cubicBezTo>
                    <a:cubicBezTo>
                      <a:pt x="15" y="66"/>
                      <a:pt x="16" y="72"/>
                      <a:pt x="18" y="78"/>
                    </a:cubicBezTo>
                    <a:cubicBezTo>
                      <a:pt x="20" y="83"/>
                      <a:pt x="23" y="88"/>
                      <a:pt x="27" y="92"/>
                    </a:cubicBezTo>
                    <a:cubicBezTo>
                      <a:pt x="31" y="96"/>
                      <a:pt x="35" y="100"/>
                      <a:pt x="41" y="102"/>
                    </a:cubicBezTo>
                    <a:cubicBezTo>
                      <a:pt x="46" y="104"/>
                      <a:pt x="52" y="106"/>
                      <a:pt x="59" y="106"/>
                    </a:cubicBezTo>
                    <a:cubicBezTo>
                      <a:pt x="64" y="106"/>
                      <a:pt x="68" y="105"/>
                      <a:pt x="71" y="104"/>
                    </a:cubicBezTo>
                    <a:cubicBezTo>
                      <a:pt x="73" y="103"/>
                      <a:pt x="75" y="103"/>
                      <a:pt x="77" y="102"/>
                    </a:cubicBezTo>
                    <a:cubicBezTo>
                      <a:pt x="78" y="102"/>
                      <a:pt x="78" y="102"/>
                      <a:pt x="79" y="102"/>
                    </a:cubicBezTo>
                    <a:cubicBezTo>
                      <a:pt x="81" y="102"/>
                      <a:pt x="82" y="103"/>
                      <a:pt x="83" y="105"/>
                    </a:cubicBezTo>
                    <a:cubicBezTo>
                      <a:pt x="84" y="107"/>
                      <a:pt x="82" y="109"/>
                      <a:pt x="80" y="110"/>
                    </a:cubicBezTo>
                    <a:cubicBezTo>
                      <a:pt x="77" y="111"/>
                      <a:pt x="74" y="112"/>
                      <a:pt x="72" y="113"/>
                    </a:cubicBezTo>
                    <a:cubicBezTo>
                      <a:pt x="67" y="114"/>
                      <a:pt x="63" y="114"/>
                      <a:pt x="58" y="114"/>
                    </a:cubicBezTo>
                    <a:cubicBezTo>
                      <a:pt x="51" y="114"/>
                      <a:pt x="44" y="113"/>
                      <a:pt x="38" y="111"/>
                    </a:cubicBezTo>
                    <a:cubicBezTo>
                      <a:pt x="32" y="108"/>
                      <a:pt x="26" y="104"/>
                      <a:pt x="21" y="100"/>
                    </a:cubicBezTo>
                    <a:cubicBezTo>
                      <a:pt x="17" y="95"/>
                      <a:pt x="13" y="89"/>
                      <a:pt x="10" y="82"/>
                    </a:cubicBezTo>
                    <a:cubicBezTo>
                      <a:pt x="7" y="76"/>
                      <a:pt x="6" y="68"/>
                      <a:pt x="6" y="60"/>
                    </a:cubicBezTo>
                    <a:cubicBezTo>
                      <a:pt x="6" y="51"/>
                      <a:pt x="7" y="43"/>
                      <a:pt x="10" y="37"/>
                    </a:cubicBezTo>
                    <a:cubicBezTo>
                      <a:pt x="14" y="30"/>
                      <a:pt x="18" y="24"/>
                      <a:pt x="23" y="20"/>
                    </a:cubicBezTo>
                    <a:cubicBezTo>
                      <a:pt x="28" y="15"/>
                      <a:pt x="34" y="12"/>
                      <a:pt x="40" y="10"/>
                    </a:cubicBezTo>
                    <a:cubicBezTo>
                      <a:pt x="47" y="7"/>
                      <a:pt x="54" y="6"/>
                      <a:pt x="61" y="6"/>
                    </a:cubicBezTo>
                    <a:moveTo>
                      <a:pt x="56" y="83"/>
                    </a:moveTo>
                    <a:cubicBezTo>
                      <a:pt x="58" y="83"/>
                      <a:pt x="59" y="82"/>
                      <a:pt x="62" y="82"/>
                    </a:cubicBezTo>
                    <a:cubicBezTo>
                      <a:pt x="64" y="82"/>
                      <a:pt x="66" y="81"/>
                      <a:pt x="68" y="80"/>
                    </a:cubicBezTo>
                    <a:cubicBezTo>
                      <a:pt x="70" y="79"/>
                      <a:pt x="72" y="78"/>
                      <a:pt x="73" y="76"/>
                    </a:cubicBezTo>
                    <a:cubicBezTo>
                      <a:pt x="74" y="75"/>
                      <a:pt x="75" y="73"/>
                      <a:pt x="75" y="71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3" y="65"/>
                      <a:pt x="71" y="64"/>
                      <a:pt x="68" y="63"/>
                    </a:cubicBezTo>
                    <a:cubicBezTo>
                      <a:pt x="65" y="63"/>
                      <a:pt x="62" y="62"/>
                      <a:pt x="59" y="62"/>
                    </a:cubicBezTo>
                    <a:cubicBezTo>
                      <a:pt x="55" y="62"/>
                      <a:pt x="52" y="63"/>
                      <a:pt x="49" y="65"/>
                    </a:cubicBezTo>
                    <a:cubicBezTo>
                      <a:pt x="47" y="67"/>
                      <a:pt x="46" y="69"/>
                      <a:pt x="46" y="73"/>
                    </a:cubicBezTo>
                    <a:cubicBezTo>
                      <a:pt x="46" y="76"/>
                      <a:pt x="46" y="78"/>
                      <a:pt x="48" y="80"/>
                    </a:cubicBezTo>
                    <a:cubicBezTo>
                      <a:pt x="50" y="82"/>
                      <a:pt x="52" y="83"/>
                      <a:pt x="56" y="83"/>
                    </a:cubicBezTo>
                    <a:moveTo>
                      <a:pt x="61" y="0"/>
                    </a:moveTo>
                    <a:cubicBezTo>
                      <a:pt x="53" y="0"/>
                      <a:pt x="46" y="1"/>
                      <a:pt x="38" y="4"/>
                    </a:cubicBezTo>
                    <a:cubicBezTo>
                      <a:pt x="31" y="6"/>
                      <a:pt x="24" y="10"/>
                      <a:pt x="19" y="15"/>
                    </a:cubicBezTo>
                    <a:cubicBezTo>
                      <a:pt x="13" y="20"/>
                      <a:pt x="8" y="27"/>
                      <a:pt x="5" y="34"/>
                    </a:cubicBezTo>
                    <a:cubicBezTo>
                      <a:pt x="2" y="42"/>
                      <a:pt x="0" y="50"/>
                      <a:pt x="0" y="60"/>
                    </a:cubicBezTo>
                    <a:cubicBezTo>
                      <a:pt x="0" y="69"/>
                      <a:pt x="1" y="77"/>
                      <a:pt x="4" y="85"/>
                    </a:cubicBezTo>
                    <a:cubicBezTo>
                      <a:pt x="8" y="92"/>
                      <a:pt x="12" y="99"/>
                      <a:pt x="17" y="104"/>
                    </a:cubicBezTo>
                    <a:cubicBezTo>
                      <a:pt x="22" y="109"/>
                      <a:pt x="29" y="113"/>
                      <a:pt x="36" y="116"/>
                    </a:cubicBezTo>
                    <a:cubicBezTo>
                      <a:pt x="43" y="119"/>
                      <a:pt x="50" y="120"/>
                      <a:pt x="58" y="120"/>
                    </a:cubicBezTo>
                    <a:cubicBezTo>
                      <a:pt x="63" y="120"/>
                      <a:pt x="68" y="120"/>
                      <a:pt x="73" y="119"/>
                    </a:cubicBezTo>
                    <a:cubicBezTo>
                      <a:pt x="76" y="118"/>
                      <a:pt x="79" y="117"/>
                      <a:pt x="82" y="116"/>
                    </a:cubicBezTo>
                    <a:cubicBezTo>
                      <a:pt x="88" y="114"/>
                      <a:pt x="90" y="108"/>
                      <a:pt x="89" y="103"/>
                    </a:cubicBezTo>
                    <a:cubicBezTo>
                      <a:pt x="88" y="102"/>
                      <a:pt x="88" y="102"/>
                      <a:pt x="88" y="101"/>
                    </a:cubicBezTo>
                    <a:cubicBezTo>
                      <a:pt x="90" y="101"/>
                      <a:pt x="91" y="102"/>
                      <a:pt x="93" y="102"/>
                    </a:cubicBezTo>
                    <a:cubicBezTo>
                      <a:pt x="98" y="102"/>
                      <a:pt x="102" y="101"/>
                      <a:pt x="105" y="99"/>
                    </a:cubicBezTo>
                    <a:cubicBezTo>
                      <a:pt x="108" y="97"/>
                      <a:pt x="111" y="95"/>
                      <a:pt x="114" y="92"/>
                    </a:cubicBezTo>
                    <a:cubicBezTo>
                      <a:pt x="116" y="90"/>
                      <a:pt x="117" y="87"/>
                      <a:pt x="118" y="84"/>
                    </a:cubicBezTo>
                    <a:cubicBezTo>
                      <a:pt x="119" y="81"/>
                      <a:pt x="120" y="78"/>
                      <a:pt x="121" y="75"/>
                    </a:cubicBezTo>
                    <a:cubicBezTo>
                      <a:pt x="121" y="72"/>
                      <a:pt x="122" y="70"/>
                      <a:pt x="122" y="67"/>
                    </a:cubicBezTo>
                    <a:cubicBezTo>
                      <a:pt x="122" y="65"/>
                      <a:pt x="122" y="63"/>
                      <a:pt x="122" y="61"/>
                    </a:cubicBezTo>
                    <a:cubicBezTo>
                      <a:pt x="122" y="51"/>
                      <a:pt x="120" y="42"/>
                      <a:pt x="117" y="35"/>
                    </a:cubicBezTo>
                    <a:cubicBezTo>
                      <a:pt x="114" y="27"/>
                      <a:pt x="109" y="20"/>
                      <a:pt x="103" y="15"/>
                    </a:cubicBezTo>
                    <a:cubicBezTo>
                      <a:pt x="98" y="10"/>
                      <a:pt x="91" y="6"/>
                      <a:pt x="84" y="4"/>
                    </a:cubicBezTo>
                    <a:cubicBezTo>
                      <a:pt x="77" y="1"/>
                      <a:pt x="69" y="0"/>
                      <a:pt x="61" y="0"/>
                    </a:cubicBezTo>
                    <a:close/>
                    <a:moveTo>
                      <a:pt x="96" y="80"/>
                    </a:moveTo>
                    <a:cubicBezTo>
                      <a:pt x="95" y="79"/>
                      <a:pt x="95" y="79"/>
                      <a:pt x="95" y="78"/>
                    </a:cubicBezTo>
                    <a:cubicBezTo>
                      <a:pt x="95" y="77"/>
                      <a:pt x="95" y="76"/>
                      <a:pt x="94" y="74"/>
                    </a:cubicBezTo>
                    <a:cubicBezTo>
                      <a:pt x="94" y="72"/>
                      <a:pt x="94" y="70"/>
                      <a:pt x="94" y="68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3"/>
                      <a:pt x="94" y="50"/>
                      <a:pt x="94" y="46"/>
                    </a:cubicBezTo>
                    <a:cubicBezTo>
                      <a:pt x="93" y="41"/>
                      <a:pt x="92" y="37"/>
                      <a:pt x="90" y="33"/>
                    </a:cubicBezTo>
                    <a:cubicBezTo>
                      <a:pt x="89" y="32"/>
                      <a:pt x="87" y="30"/>
                      <a:pt x="86" y="29"/>
                    </a:cubicBezTo>
                    <a:cubicBezTo>
                      <a:pt x="87" y="30"/>
                      <a:pt x="89" y="31"/>
                      <a:pt x="90" y="32"/>
                    </a:cubicBezTo>
                    <a:cubicBezTo>
                      <a:pt x="93" y="36"/>
                      <a:pt x="96" y="40"/>
                      <a:pt x="98" y="45"/>
                    </a:cubicBezTo>
                    <a:cubicBezTo>
                      <a:pt x="100" y="50"/>
                      <a:pt x="101" y="55"/>
                      <a:pt x="101" y="61"/>
                    </a:cubicBezTo>
                    <a:cubicBezTo>
                      <a:pt x="101" y="62"/>
                      <a:pt x="101" y="65"/>
                      <a:pt x="100" y="67"/>
                    </a:cubicBezTo>
                    <a:cubicBezTo>
                      <a:pt x="100" y="70"/>
                      <a:pt x="100" y="72"/>
                      <a:pt x="99" y="74"/>
                    </a:cubicBezTo>
                    <a:cubicBezTo>
                      <a:pt x="99" y="76"/>
                      <a:pt x="98" y="78"/>
                      <a:pt x="97" y="79"/>
                    </a:cubicBezTo>
                    <a:cubicBezTo>
                      <a:pt x="96" y="79"/>
                      <a:pt x="96" y="80"/>
                      <a:pt x="96" y="80"/>
                    </a:cubicBezTo>
                    <a:cubicBezTo>
                      <a:pt x="96" y="80"/>
                      <a:pt x="96" y="80"/>
                      <a:pt x="96" y="80"/>
                    </a:cubicBezTo>
                    <a:close/>
                    <a:moveTo>
                      <a:pt x="28" y="84"/>
                    </a:moveTo>
                    <a:cubicBezTo>
                      <a:pt x="26" y="81"/>
                      <a:pt x="25" y="79"/>
                      <a:pt x="24" y="76"/>
                    </a:cubicBezTo>
                    <a:cubicBezTo>
                      <a:pt x="22" y="71"/>
                      <a:pt x="21" y="66"/>
                      <a:pt x="21" y="60"/>
                    </a:cubicBezTo>
                    <a:cubicBezTo>
                      <a:pt x="21" y="54"/>
                      <a:pt x="22" y="49"/>
                      <a:pt x="24" y="44"/>
                    </a:cubicBezTo>
                    <a:cubicBezTo>
                      <a:pt x="26" y="40"/>
                      <a:pt x="28" y="36"/>
                      <a:pt x="32" y="32"/>
                    </a:cubicBezTo>
                    <a:cubicBezTo>
                      <a:pt x="31" y="35"/>
                      <a:pt x="31" y="37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3" y="45"/>
                      <a:pt x="38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1" y="49"/>
                      <a:pt x="39" y="50"/>
                      <a:pt x="37" y="51"/>
                    </a:cubicBezTo>
                    <a:cubicBezTo>
                      <a:pt x="34" y="54"/>
                      <a:pt x="31" y="56"/>
                      <a:pt x="29" y="60"/>
                    </a:cubicBezTo>
                    <a:cubicBezTo>
                      <a:pt x="27" y="64"/>
                      <a:pt x="26" y="68"/>
                      <a:pt x="26" y="73"/>
                    </a:cubicBezTo>
                    <a:cubicBezTo>
                      <a:pt x="26" y="77"/>
                      <a:pt x="27" y="80"/>
                      <a:pt x="28" y="84"/>
                    </a:cubicBezTo>
                    <a:close/>
                    <a:moveTo>
                      <a:pt x="49" y="47"/>
                    </a:moveTo>
                    <a:cubicBezTo>
                      <a:pt x="49" y="46"/>
                      <a:pt x="50" y="46"/>
                      <a:pt x="50" y="46"/>
                    </a:cubicBezTo>
                    <a:cubicBezTo>
                      <a:pt x="52" y="45"/>
                      <a:pt x="55" y="45"/>
                      <a:pt x="59" y="45"/>
                    </a:cubicBezTo>
                    <a:cubicBezTo>
                      <a:pt x="62" y="45"/>
                      <a:pt x="63" y="45"/>
                      <a:pt x="64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3" y="46"/>
                      <a:pt x="61" y="46"/>
                      <a:pt x="59" y="46"/>
                    </a:cubicBezTo>
                    <a:cubicBezTo>
                      <a:pt x="56" y="46"/>
                      <a:pt x="52" y="46"/>
                      <a:pt x="49" y="47"/>
                    </a:cubicBezTo>
                    <a:close/>
                    <a:moveTo>
                      <a:pt x="56" y="77"/>
                    </a:moveTo>
                    <a:cubicBezTo>
                      <a:pt x="54" y="77"/>
                      <a:pt x="53" y="76"/>
                      <a:pt x="52" y="76"/>
                    </a:cubicBezTo>
                    <a:cubicBezTo>
                      <a:pt x="52" y="75"/>
                      <a:pt x="52" y="74"/>
                      <a:pt x="52" y="73"/>
                    </a:cubicBezTo>
                    <a:cubicBezTo>
                      <a:pt x="52" y="70"/>
                      <a:pt x="52" y="70"/>
                      <a:pt x="53" y="70"/>
                    </a:cubicBezTo>
                    <a:cubicBezTo>
                      <a:pt x="54" y="69"/>
                      <a:pt x="55" y="68"/>
                      <a:pt x="59" y="68"/>
                    </a:cubicBezTo>
                    <a:cubicBezTo>
                      <a:pt x="62" y="68"/>
                      <a:pt x="64" y="69"/>
                      <a:pt x="67" y="69"/>
                    </a:cubicBezTo>
                    <a:cubicBezTo>
                      <a:pt x="67" y="69"/>
                      <a:pt x="68" y="69"/>
                      <a:pt x="69" y="70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8" y="72"/>
                      <a:pt x="68" y="72"/>
                    </a:cubicBezTo>
                    <a:cubicBezTo>
                      <a:pt x="67" y="73"/>
                      <a:pt x="67" y="74"/>
                      <a:pt x="65" y="74"/>
                    </a:cubicBezTo>
                    <a:cubicBezTo>
                      <a:pt x="65" y="74"/>
                      <a:pt x="65" y="74"/>
                      <a:pt x="65" y="75"/>
                    </a:cubicBezTo>
                    <a:cubicBezTo>
                      <a:pt x="64" y="75"/>
                      <a:pt x="62" y="76"/>
                      <a:pt x="61" y="76"/>
                    </a:cubicBezTo>
                    <a:cubicBezTo>
                      <a:pt x="59" y="76"/>
                      <a:pt x="57" y="77"/>
                      <a:pt x="56" y="77"/>
                    </a:cubicBezTo>
                    <a:close/>
                    <a:moveTo>
                      <a:pt x="59" y="100"/>
                    </a:moveTo>
                    <a:cubicBezTo>
                      <a:pt x="63" y="99"/>
                      <a:pt x="67" y="98"/>
                      <a:pt x="70" y="97"/>
                    </a:cubicBezTo>
                    <a:cubicBezTo>
                      <a:pt x="72" y="96"/>
                      <a:pt x="74" y="95"/>
                      <a:pt x="76" y="94"/>
                    </a:cubicBezTo>
                    <a:cubicBezTo>
                      <a:pt x="77" y="95"/>
                      <a:pt x="77" y="95"/>
                      <a:pt x="78" y="96"/>
                    </a:cubicBezTo>
                    <a:cubicBezTo>
                      <a:pt x="77" y="96"/>
                      <a:pt x="76" y="96"/>
                      <a:pt x="75" y="96"/>
                    </a:cubicBezTo>
                    <a:cubicBezTo>
                      <a:pt x="73" y="97"/>
                      <a:pt x="71" y="98"/>
                      <a:pt x="69" y="98"/>
                    </a:cubicBezTo>
                    <a:cubicBezTo>
                      <a:pt x="67" y="99"/>
                      <a:pt x="63" y="100"/>
                      <a:pt x="59" y="10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32CE6405-27E5-48F4-ABE8-AA1EE8015C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5362" y="4956617"/>
                <a:ext cx="345582" cy="381280"/>
              </a:xfrm>
              <a:custGeom>
                <a:avLst/>
                <a:gdLst>
                  <a:gd name="T0" fmla="*/ 86 w 91"/>
                  <a:gd name="T1" fmla="*/ 40 h 97"/>
                  <a:gd name="T2" fmla="*/ 71 w 91"/>
                  <a:gd name="T3" fmla="*/ 40 h 97"/>
                  <a:gd name="T4" fmla="*/ 67 w 91"/>
                  <a:gd name="T5" fmla="*/ 56 h 97"/>
                  <a:gd name="T6" fmla="*/ 79 w 91"/>
                  <a:gd name="T7" fmla="*/ 56 h 97"/>
                  <a:gd name="T8" fmla="*/ 85 w 91"/>
                  <a:gd name="T9" fmla="*/ 62 h 97"/>
                  <a:gd name="T10" fmla="*/ 85 w 91"/>
                  <a:gd name="T11" fmla="*/ 66 h 97"/>
                  <a:gd name="T12" fmla="*/ 79 w 91"/>
                  <a:gd name="T13" fmla="*/ 72 h 97"/>
                  <a:gd name="T14" fmla="*/ 63 w 91"/>
                  <a:gd name="T15" fmla="*/ 72 h 97"/>
                  <a:gd name="T16" fmla="*/ 58 w 91"/>
                  <a:gd name="T17" fmla="*/ 91 h 97"/>
                  <a:gd name="T18" fmla="*/ 52 w 91"/>
                  <a:gd name="T19" fmla="*/ 97 h 97"/>
                  <a:gd name="T20" fmla="*/ 48 w 91"/>
                  <a:gd name="T21" fmla="*/ 97 h 97"/>
                  <a:gd name="T22" fmla="*/ 42 w 91"/>
                  <a:gd name="T23" fmla="*/ 88 h 97"/>
                  <a:gd name="T24" fmla="*/ 46 w 91"/>
                  <a:gd name="T25" fmla="*/ 72 h 97"/>
                  <a:gd name="T26" fmla="*/ 33 w 91"/>
                  <a:gd name="T27" fmla="*/ 72 h 97"/>
                  <a:gd name="T28" fmla="*/ 29 w 91"/>
                  <a:gd name="T29" fmla="*/ 91 h 97"/>
                  <a:gd name="T30" fmla="*/ 22 w 91"/>
                  <a:gd name="T31" fmla="*/ 97 h 97"/>
                  <a:gd name="T32" fmla="*/ 18 w 91"/>
                  <a:gd name="T33" fmla="*/ 97 h 97"/>
                  <a:gd name="T34" fmla="*/ 12 w 91"/>
                  <a:gd name="T35" fmla="*/ 88 h 97"/>
                  <a:gd name="T36" fmla="*/ 16 w 91"/>
                  <a:gd name="T37" fmla="*/ 72 h 97"/>
                  <a:gd name="T38" fmla="*/ 6 w 91"/>
                  <a:gd name="T39" fmla="*/ 72 h 97"/>
                  <a:gd name="T40" fmla="*/ 0 w 91"/>
                  <a:gd name="T41" fmla="*/ 67 h 97"/>
                  <a:gd name="T42" fmla="*/ 0 w 91"/>
                  <a:gd name="T43" fmla="*/ 62 h 97"/>
                  <a:gd name="T44" fmla="*/ 6 w 91"/>
                  <a:gd name="T45" fmla="*/ 56 h 97"/>
                  <a:gd name="T46" fmla="*/ 20 w 91"/>
                  <a:gd name="T47" fmla="*/ 56 h 97"/>
                  <a:gd name="T48" fmla="*/ 23 w 91"/>
                  <a:gd name="T49" fmla="*/ 40 h 97"/>
                  <a:gd name="T50" fmla="*/ 13 w 91"/>
                  <a:gd name="T51" fmla="*/ 40 h 97"/>
                  <a:gd name="T52" fmla="*/ 7 w 91"/>
                  <a:gd name="T53" fmla="*/ 35 h 97"/>
                  <a:gd name="T54" fmla="*/ 7 w 91"/>
                  <a:gd name="T55" fmla="*/ 31 h 97"/>
                  <a:gd name="T56" fmla="*/ 13 w 91"/>
                  <a:gd name="T57" fmla="*/ 25 h 97"/>
                  <a:gd name="T58" fmla="*/ 24 w 91"/>
                  <a:gd name="T59" fmla="*/ 25 h 97"/>
                  <a:gd name="T60" fmla="*/ 28 w 91"/>
                  <a:gd name="T61" fmla="*/ 22 h 97"/>
                  <a:gd name="T62" fmla="*/ 32 w 91"/>
                  <a:gd name="T63" fmla="*/ 5 h 97"/>
                  <a:gd name="T64" fmla="*/ 38 w 91"/>
                  <a:gd name="T65" fmla="*/ 0 h 97"/>
                  <a:gd name="T66" fmla="*/ 43 w 91"/>
                  <a:gd name="T67" fmla="*/ 0 h 97"/>
                  <a:gd name="T68" fmla="*/ 49 w 91"/>
                  <a:gd name="T69" fmla="*/ 8 h 97"/>
                  <a:gd name="T70" fmla="*/ 46 w 91"/>
                  <a:gd name="T71" fmla="*/ 20 h 97"/>
                  <a:gd name="T72" fmla="*/ 50 w 91"/>
                  <a:gd name="T73" fmla="*/ 25 h 97"/>
                  <a:gd name="T74" fmla="*/ 54 w 91"/>
                  <a:gd name="T75" fmla="*/ 25 h 97"/>
                  <a:gd name="T76" fmla="*/ 58 w 91"/>
                  <a:gd name="T77" fmla="*/ 22 h 97"/>
                  <a:gd name="T78" fmla="*/ 62 w 91"/>
                  <a:gd name="T79" fmla="*/ 5 h 97"/>
                  <a:gd name="T80" fmla="*/ 68 w 91"/>
                  <a:gd name="T81" fmla="*/ 0 h 97"/>
                  <a:gd name="T82" fmla="*/ 72 w 91"/>
                  <a:gd name="T83" fmla="*/ 0 h 97"/>
                  <a:gd name="T84" fmla="*/ 79 w 91"/>
                  <a:gd name="T85" fmla="*/ 8 h 97"/>
                  <a:gd name="T86" fmla="*/ 76 w 91"/>
                  <a:gd name="T87" fmla="*/ 20 h 97"/>
                  <a:gd name="T88" fmla="*/ 80 w 91"/>
                  <a:gd name="T89" fmla="*/ 25 h 97"/>
                  <a:gd name="T90" fmla="*/ 86 w 91"/>
                  <a:gd name="T91" fmla="*/ 25 h 97"/>
                  <a:gd name="T92" fmla="*/ 91 w 91"/>
                  <a:gd name="T93" fmla="*/ 31 h 97"/>
                  <a:gd name="T94" fmla="*/ 91 w 91"/>
                  <a:gd name="T95" fmla="*/ 35 h 97"/>
                  <a:gd name="T96" fmla="*/ 86 w 91"/>
                  <a:gd name="T97" fmla="*/ 40 h 97"/>
                  <a:gd name="T98" fmla="*/ 50 w 91"/>
                  <a:gd name="T99" fmla="*/ 53 h 97"/>
                  <a:gd name="T100" fmla="*/ 52 w 91"/>
                  <a:gd name="T101" fmla="*/ 45 h 97"/>
                  <a:gd name="T102" fmla="*/ 49 w 91"/>
                  <a:gd name="T103" fmla="*/ 40 h 97"/>
                  <a:gd name="T104" fmla="*/ 44 w 91"/>
                  <a:gd name="T105" fmla="*/ 40 h 97"/>
                  <a:gd name="T106" fmla="*/ 40 w 91"/>
                  <a:gd name="T107" fmla="*/ 43 h 97"/>
                  <a:gd name="T108" fmla="*/ 38 w 91"/>
                  <a:gd name="T109" fmla="*/ 52 h 97"/>
                  <a:gd name="T110" fmla="*/ 42 w 91"/>
                  <a:gd name="T111" fmla="*/ 56 h 97"/>
                  <a:gd name="T112" fmla="*/ 47 w 91"/>
                  <a:gd name="T113" fmla="*/ 56 h 97"/>
                  <a:gd name="T114" fmla="*/ 50 w 91"/>
                  <a:gd name="T115" fmla="*/ 5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" h="97">
                    <a:moveTo>
                      <a:pt x="86" y="40"/>
                    </a:moveTo>
                    <a:cubicBezTo>
                      <a:pt x="71" y="40"/>
                      <a:pt x="71" y="40"/>
                      <a:pt x="71" y="40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82" y="56"/>
                      <a:pt x="85" y="59"/>
                      <a:pt x="85" y="62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9"/>
                      <a:pt x="82" y="72"/>
                      <a:pt x="79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4"/>
                      <a:pt x="55" y="97"/>
                      <a:pt x="52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4" y="97"/>
                      <a:pt x="41" y="92"/>
                      <a:pt x="42" y="88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8" y="94"/>
                      <a:pt x="25" y="97"/>
                      <a:pt x="22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4" y="97"/>
                      <a:pt x="11" y="92"/>
                      <a:pt x="12" y="88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3" y="72"/>
                      <a:pt x="0" y="70"/>
                      <a:pt x="0" y="67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58"/>
                      <a:pt x="3" y="56"/>
                      <a:pt x="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0" y="40"/>
                      <a:pt x="7" y="38"/>
                      <a:pt x="7" y="3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28"/>
                      <a:pt x="10" y="25"/>
                      <a:pt x="1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5"/>
                      <a:pt x="27" y="24"/>
                      <a:pt x="28" y="22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2"/>
                      <a:pt x="35" y="0"/>
                      <a:pt x="3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0"/>
                      <a:pt x="50" y="4"/>
                      <a:pt x="49" y="8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3"/>
                      <a:pt x="47" y="25"/>
                      <a:pt x="50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6" y="25"/>
                      <a:pt x="57" y="24"/>
                      <a:pt x="58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3" y="2"/>
                      <a:pt x="65" y="0"/>
                      <a:pt x="6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7" y="0"/>
                      <a:pt x="80" y="4"/>
                      <a:pt x="79" y="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5" y="23"/>
                      <a:pt x="77" y="25"/>
                      <a:pt x="80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9" y="25"/>
                      <a:pt x="91" y="28"/>
                      <a:pt x="91" y="31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38"/>
                      <a:pt x="89" y="40"/>
                      <a:pt x="86" y="40"/>
                    </a:cubicBezTo>
                    <a:close/>
                    <a:moveTo>
                      <a:pt x="50" y="53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3" y="42"/>
                      <a:pt x="51" y="40"/>
                      <a:pt x="49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2" y="40"/>
                      <a:pt x="40" y="41"/>
                      <a:pt x="40" y="43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4"/>
                      <a:pt x="39" y="56"/>
                      <a:pt x="42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50" y="55"/>
                      <a:pt x="50" y="5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06C6BDC5-E38F-4778-BB6F-6637FEE89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404" y="1664359"/>
                <a:ext cx="536699" cy="164951"/>
              </a:xfrm>
              <a:custGeom>
                <a:avLst/>
                <a:gdLst>
                  <a:gd name="T0" fmla="*/ 80 w 141"/>
                  <a:gd name="T1" fmla="*/ 2 h 42"/>
                  <a:gd name="T2" fmla="*/ 98 w 141"/>
                  <a:gd name="T3" fmla="*/ 5 h 42"/>
                  <a:gd name="T4" fmla="*/ 125 w 141"/>
                  <a:gd name="T5" fmla="*/ 17 h 42"/>
                  <a:gd name="T6" fmla="*/ 136 w 141"/>
                  <a:gd name="T7" fmla="*/ 25 h 42"/>
                  <a:gd name="T8" fmla="*/ 134 w 141"/>
                  <a:gd name="T9" fmla="*/ 37 h 42"/>
                  <a:gd name="T10" fmla="*/ 122 w 141"/>
                  <a:gd name="T11" fmla="*/ 38 h 42"/>
                  <a:gd name="T12" fmla="*/ 50 w 141"/>
                  <a:gd name="T13" fmla="*/ 23 h 42"/>
                  <a:gd name="T14" fmla="*/ 29 w 141"/>
                  <a:gd name="T15" fmla="*/ 31 h 42"/>
                  <a:gd name="T16" fmla="*/ 17 w 141"/>
                  <a:gd name="T17" fmla="*/ 40 h 42"/>
                  <a:gd name="T18" fmla="*/ 6 w 141"/>
                  <a:gd name="T19" fmla="*/ 39 h 42"/>
                  <a:gd name="T20" fmla="*/ 2 w 141"/>
                  <a:gd name="T21" fmla="*/ 35 h 42"/>
                  <a:gd name="T22" fmla="*/ 3 w 141"/>
                  <a:gd name="T23" fmla="*/ 26 h 42"/>
                  <a:gd name="T24" fmla="*/ 3 w 141"/>
                  <a:gd name="T25" fmla="*/ 26 h 42"/>
                  <a:gd name="T26" fmla="*/ 80 w 141"/>
                  <a:gd name="T27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" h="42">
                    <a:moveTo>
                      <a:pt x="80" y="2"/>
                    </a:moveTo>
                    <a:cubicBezTo>
                      <a:pt x="86" y="3"/>
                      <a:pt x="92" y="4"/>
                      <a:pt x="98" y="5"/>
                    </a:cubicBezTo>
                    <a:cubicBezTo>
                      <a:pt x="107" y="8"/>
                      <a:pt x="117" y="12"/>
                      <a:pt x="125" y="17"/>
                    </a:cubicBezTo>
                    <a:cubicBezTo>
                      <a:pt x="130" y="20"/>
                      <a:pt x="132" y="22"/>
                      <a:pt x="136" y="25"/>
                    </a:cubicBezTo>
                    <a:cubicBezTo>
                      <a:pt x="141" y="30"/>
                      <a:pt x="139" y="33"/>
                      <a:pt x="134" y="37"/>
                    </a:cubicBezTo>
                    <a:cubicBezTo>
                      <a:pt x="131" y="40"/>
                      <a:pt x="126" y="41"/>
                      <a:pt x="122" y="38"/>
                    </a:cubicBezTo>
                    <a:cubicBezTo>
                      <a:pt x="102" y="22"/>
                      <a:pt x="75" y="16"/>
                      <a:pt x="50" y="23"/>
                    </a:cubicBezTo>
                    <a:cubicBezTo>
                      <a:pt x="43" y="24"/>
                      <a:pt x="35" y="27"/>
                      <a:pt x="29" y="31"/>
                    </a:cubicBezTo>
                    <a:cubicBezTo>
                      <a:pt x="24" y="34"/>
                      <a:pt x="21" y="37"/>
                      <a:pt x="17" y="40"/>
                    </a:cubicBezTo>
                    <a:cubicBezTo>
                      <a:pt x="14" y="42"/>
                      <a:pt x="9" y="42"/>
                      <a:pt x="6" y="39"/>
                    </a:cubicBezTo>
                    <a:cubicBezTo>
                      <a:pt x="5" y="38"/>
                      <a:pt x="4" y="36"/>
                      <a:pt x="2" y="35"/>
                    </a:cubicBezTo>
                    <a:cubicBezTo>
                      <a:pt x="0" y="32"/>
                      <a:pt x="1" y="28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4" y="7"/>
                      <a:pt x="52" y="0"/>
                      <a:pt x="8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EE892AFB-0E0F-42BA-8F4F-B8DB6C7B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212" y="1923954"/>
                <a:ext cx="157083" cy="152782"/>
              </a:xfrm>
              <a:custGeom>
                <a:avLst/>
                <a:gdLst>
                  <a:gd name="T0" fmla="*/ 18 w 41"/>
                  <a:gd name="T1" fmla="*/ 39 h 39"/>
                  <a:gd name="T2" fmla="*/ 4 w 41"/>
                  <a:gd name="T3" fmla="*/ 29 h 39"/>
                  <a:gd name="T4" fmla="*/ 14 w 41"/>
                  <a:gd name="T5" fmla="*/ 4 h 39"/>
                  <a:gd name="T6" fmla="*/ 38 w 41"/>
                  <a:gd name="T7" fmla="*/ 16 h 39"/>
                  <a:gd name="T8" fmla="*/ 29 w 41"/>
                  <a:gd name="T9" fmla="*/ 37 h 39"/>
                  <a:gd name="T10" fmla="*/ 18 w 41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9">
                    <a:moveTo>
                      <a:pt x="18" y="39"/>
                    </a:moveTo>
                    <a:cubicBezTo>
                      <a:pt x="12" y="38"/>
                      <a:pt x="7" y="35"/>
                      <a:pt x="4" y="29"/>
                    </a:cubicBezTo>
                    <a:cubicBezTo>
                      <a:pt x="0" y="19"/>
                      <a:pt x="4" y="8"/>
                      <a:pt x="14" y="4"/>
                    </a:cubicBezTo>
                    <a:cubicBezTo>
                      <a:pt x="24" y="0"/>
                      <a:pt x="35" y="6"/>
                      <a:pt x="38" y="16"/>
                    </a:cubicBezTo>
                    <a:cubicBezTo>
                      <a:pt x="41" y="24"/>
                      <a:pt x="36" y="33"/>
                      <a:pt x="29" y="37"/>
                    </a:cubicBezTo>
                    <a:cubicBezTo>
                      <a:pt x="25" y="39"/>
                      <a:pt x="22" y="39"/>
                      <a:pt x="18" y="39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790A718-67C2-41E2-9AA8-22BEA58BC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400" y="1790100"/>
                <a:ext cx="392706" cy="133853"/>
              </a:xfrm>
              <a:custGeom>
                <a:avLst/>
                <a:gdLst>
                  <a:gd name="T0" fmla="*/ 52 w 103"/>
                  <a:gd name="T1" fmla="*/ 0 h 34"/>
                  <a:gd name="T2" fmla="*/ 99 w 103"/>
                  <a:gd name="T3" fmla="*/ 17 h 34"/>
                  <a:gd name="T4" fmla="*/ 101 w 103"/>
                  <a:gd name="T5" fmla="*/ 23 h 34"/>
                  <a:gd name="T6" fmla="*/ 93 w 103"/>
                  <a:gd name="T7" fmla="*/ 32 h 34"/>
                  <a:gd name="T8" fmla="*/ 84 w 103"/>
                  <a:gd name="T9" fmla="*/ 30 h 34"/>
                  <a:gd name="T10" fmla="*/ 46 w 103"/>
                  <a:gd name="T11" fmla="*/ 19 h 34"/>
                  <a:gd name="T12" fmla="*/ 16 w 103"/>
                  <a:gd name="T13" fmla="*/ 31 h 34"/>
                  <a:gd name="T14" fmla="*/ 9 w 103"/>
                  <a:gd name="T15" fmla="*/ 31 h 34"/>
                  <a:gd name="T16" fmla="*/ 3 w 103"/>
                  <a:gd name="T17" fmla="*/ 25 h 34"/>
                  <a:gd name="T18" fmla="*/ 3 w 103"/>
                  <a:gd name="T19" fmla="*/ 19 h 34"/>
                  <a:gd name="T20" fmla="*/ 52 w 103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34">
                    <a:moveTo>
                      <a:pt x="52" y="0"/>
                    </a:moveTo>
                    <a:cubicBezTo>
                      <a:pt x="70" y="1"/>
                      <a:pt x="85" y="5"/>
                      <a:pt x="99" y="17"/>
                    </a:cubicBezTo>
                    <a:cubicBezTo>
                      <a:pt x="101" y="19"/>
                      <a:pt x="103" y="21"/>
                      <a:pt x="101" y="23"/>
                    </a:cubicBezTo>
                    <a:cubicBezTo>
                      <a:pt x="97" y="28"/>
                      <a:pt x="96" y="29"/>
                      <a:pt x="93" y="32"/>
                    </a:cubicBezTo>
                    <a:cubicBezTo>
                      <a:pt x="89" y="34"/>
                      <a:pt x="85" y="31"/>
                      <a:pt x="84" y="30"/>
                    </a:cubicBezTo>
                    <a:cubicBezTo>
                      <a:pt x="72" y="20"/>
                      <a:pt x="62" y="17"/>
                      <a:pt x="46" y="19"/>
                    </a:cubicBezTo>
                    <a:cubicBezTo>
                      <a:pt x="35" y="20"/>
                      <a:pt x="25" y="24"/>
                      <a:pt x="16" y="31"/>
                    </a:cubicBezTo>
                    <a:cubicBezTo>
                      <a:pt x="14" y="33"/>
                      <a:pt x="11" y="33"/>
                      <a:pt x="9" y="31"/>
                    </a:cubicBezTo>
                    <a:cubicBezTo>
                      <a:pt x="7" y="28"/>
                      <a:pt x="5" y="27"/>
                      <a:pt x="3" y="25"/>
                    </a:cubicBezTo>
                    <a:cubicBezTo>
                      <a:pt x="1" y="23"/>
                      <a:pt x="0" y="21"/>
                      <a:pt x="3" y="19"/>
                    </a:cubicBezTo>
                    <a:cubicBezTo>
                      <a:pt x="17" y="6"/>
                      <a:pt x="32" y="1"/>
                      <a:pt x="52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14B0DF60-AF96-45C1-A859-1DC38C9F9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137" y="3336853"/>
                <a:ext cx="155773" cy="156839"/>
              </a:xfrm>
              <a:custGeom>
                <a:avLst/>
                <a:gdLst>
                  <a:gd name="T0" fmla="*/ 0 w 41"/>
                  <a:gd name="T1" fmla="*/ 20 h 40"/>
                  <a:gd name="T2" fmla="*/ 22 w 41"/>
                  <a:gd name="T3" fmla="*/ 0 h 40"/>
                  <a:gd name="T4" fmla="*/ 41 w 41"/>
                  <a:gd name="T5" fmla="*/ 19 h 40"/>
                  <a:gd name="T6" fmla="*/ 21 w 41"/>
                  <a:gd name="T7" fmla="*/ 40 h 40"/>
                  <a:gd name="T8" fmla="*/ 0 w 41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0" y="20"/>
                    </a:moveTo>
                    <a:cubicBezTo>
                      <a:pt x="0" y="9"/>
                      <a:pt x="12" y="0"/>
                      <a:pt x="22" y="0"/>
                    </a:cubicBezTo>
                    <a:cubicBezTo>
                      <a:pt x="32" y="0"/>
                      <a:pt x="41" y="9"/>
                      <a:pt x="41" y="19"/>
                    </a:cubicBezTo>
                    <a:cubicBezTo>
                      <a:pt x="41" y="29"/>
                      <a:pt x="31" y="40"/>
                      <a:pt x="21" y="40"/>
                    </a:cubicBezTo>
                    <a:cubicBezTo>
                      <a:pt x="11" y="40"/>
                      <a:pt x="0" y="30"/>
                      <a:pt x="0" y="2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E640CA59-ACD6-49B8-9FD8-B5EFCEE49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580" y="3143509"/>
                <a:ext cx="151846" cy="158190"/>
              </a:xfrm>
              <a:custGeom>
                <a:avLst/>
                <a:gdLst>
                  <a:gd name="T0" fmla="*/ 1 w 40"/>
                  <a:gd name="T1" fmla="*/ 18 h 40"/>
                  <a:gd name="T2" fmla="*/ 22 w 40"/>
                  <a:gd name="T3" fmla="*/ 1 h 40"/>
                  <a:gd name="T4" fmla="*/ 39 w 40"/>
                  <a:gd name="T5" fmla="*/ 22 h 40"/>
                  <a:gd name="T6" fmla="*/ 19 w 40"/>
                  <a:gd name="T7" fmla="*/ 39 h 40"/>
                  <a:gd name="T8" fmla="*/ 1 w 40"/>
                  <a:gd name="T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" y="18"/>
                    </a:moveTo>
                    <a:cubicBezTo>
                      <a:pt x="3" y="8"/>
                      <a:pt x="12" y="0"/>
                      <a:pt x="22" y="1"/>
                    </a:cubicBezTo>
                    <a:cubicBezTo>
                      <a:pt x="33" y="2"/>
                      <a:pt x="40" y="11"/>
                      <a:pt x="39" y="22"/>
                    </a:cubicBezTo>
                    <a:cubicBezTo>
                      <a:pt x="38" y="32"/>
                      <a:pt x="29" y="40"/>
                      <a:pt x="19" y="39"/>
                    </a:cubicBezTo>
                    <a:cubicBezTo>
                      <a:pt x="8" y="38"/>
                      <a:pt x="0" y="29"/>
                      <a:pt x="1" y="18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Line 14">
                <a:extLst>
                  <a:ext uri="{FF2B5EF4-FFF2-40B4-BE49-F238E27FC236}">
                    <a16:creationId xmlns:a16="http://schemas.microsoft.com/office/drawing/2014/main" id="{B3FB9470-73FF-42C3-A50E-111A038E8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0057" y="3293587"/>
                <a:ext cx="107340" cy="89236"/>
              </a:xfrm>
              <a:prstGeom prst="lin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394BA071-DCCE-4D51-AB2E-7E0ED9688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4241" y="3242209"/>
                <a:ext cx="115194" cy="94644"/>
              </a:xfrm>
              <a:prstGeom prst="lin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C22D0ED8-4F7F-4BE7-AE1C-3837B4BAE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580" y="3512620"/>
                <a:ext cx="163627" cy="164951"/>
              </a:xfrm>
              <a:custGeom>
                <a:avLst/>
                <a:gdLst>
                  <a:gd name="T0" fmla="*/ 1 w 43"/>
                  <a:gd name="T1" fmla="*/ 22 h 42"/>
                  <a:gd name="T2" fmla="*/ 24 w 43"/>
                  <a:gd name="T3" fmla="*/ 41 h 42"/>
                  <a:gd name="T4" fmla="*/ 42 w 43"/>
                  <a:gd name="T5" fmla="*/ 19 h 42"/>
                  <a:gd name="T6" fmla="*/ 19 w 43"/>
                  <a:gd name="T7" fmla="*/ 1 h 42"/>
                  <a:gd name="T8" fmla="*/ 1 w 43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1" y="22"/>
                    </a:moveTo>
                    <a:cubicBezTo>
                      <a:pt x="3" y="32"/>
                      <a:pt x="13" y="42"/>
                      <a:pt x="24" y="41"/>
                    </a:cubicBezTo>
                    <a:cubicBezTo>
                      <a:pt x="34" y="40"/>
                      <a:pt x="43" y="29"/>
                      <a:pt x="42" y="19"/>
                    </a:cubicBezTo>
                    <a:cubicBezTo>
                      <a:pt x="41" y="8"/>
                      <a:pt x="29" y="0"/>
                      <a:pt x="19" y="1"/>
                    </a:cubicBezTo>
                    <a:cubicBezTo>
                      <a:pt x="8" y="2"/>
                      <a:pt x="0" y="11"/>
                      <a:pt x="1" y="22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Line 17">
                <a:extLst>
                  <a:ext uri="{FF2B5EF4-FFF2-40B4-BE49-F238E27FC236}">
                    <a16:creationId xmlns:a16="http://schemas.microsoft.com/office/drawing/2014/main" id="{8F4B9690-4404-45B8-8B9F-A549E3EA3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83983" y="3430145"/>
                <a:ext cx="107340" cy="90587"/>
              </a:xfrm>
              <a:prstGeom prst="lin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9B227261-B200-456A-8948-7759580FF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2095" y="3481523"/>
                <a:ext cx="99486" cy="86532"/>
              </a:xfrm>
              <a:prstGeom prst="lin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6EF5F30D-EA8B-47F8-9815-DB29733D3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911" y="1546729"/>
                <a:ext cx="277512" cy="459699"/>
              </a:xfrm>
              <a:custGeom>
                <a:avLst/>
                <a:gdLst>
                  <a:gd name="T0" fmla="*/ 49 w 73"/>
                  <a:gd name="T1" fmla="*/ 45 h 117"/>
                  <a:gd name="T2" fmla="*/ 57 w 73"/>
                  <a:gd name="T3" fmla="*/ 36 h 117"/>
                  <a:gd name="T4" fmla="*/ 61 w 73"/>
                  <a:gd name="T5" fmla="*/ 24 h 117"/>
                  <a:gd name="T6" fmla="*/ 37 w 73"/>
                  <a:gd name="T7" fmla="*/ 0 h 117"/>
                  <a:gd name="T8" fmla="*/ 13 w 73"/>
                  <a:gd name="T9" fmla="*/ 24 h 117"/>
                  <a:gd name="T10" fmla="*/ 18 w 73"/>
                  <a:gd name="T11" fmla="*/ 39 h 117"/>
                  <a:gd name="T12" fmla="*/ 24 w 73"/>
                  <a:gd name="T13" fmla="*/ 44 h 117"/>
                  <a:gd name="T14" fmla="*/ 30 w 73"/>
                  <a:gd name="T15" fmla="*/ 49 h 117"/>
                  <a:gd name="T16" fmla="*/ 30 w 73"/>
                  <a:gd name="T17" fmla="*/ 54 h 117"/>
                  <a:gd name="T18" fmla="*/ 28 w 73"/>
                  <a:gd name="T19" fmla="*/ 58 h 117"/>
                  <a:gd name="T20" fmla="*/ 25 w 73"/>
                  <a:gd name="T21" fmla="*/ 60 h 117"/>
                  <a:gd name="T22" fmla="*/ 10 w 73"/>
                  <a:gd name="T23" fmla="*/ 60 h 117"/>
                  <a:gd name="T24" fmla="*/ 5 w 73"/>
                  <a:gd name="T25" fmla="*/ 63 h 117"/>
                  <a:gd name="T26" fmla="*/ 0 w 73"/>
                  <a:gd name="T27" fmla="*/ 74 h 117"/>
                  <a:gd name="T28" fmla="*/ 0 w 73"/>
                  <a:gd name="T29" fmla="*/ 107 h 117"/>
                  <a:gd name="T30" fmla="*/ 9 w 73"/>
                  <a:gd name="T31" fmla="*/ 117 h 117"/>
                  <a:gd name="T32" fmla="*/ 56 w 73"/>
                  <a:gd name="T33" fmla="*/ 117 h 117"/>
                  <a:gd name="T34" fmla="*/ 73 w 73"/>
                  <a:gd name="T35" fmla="*/ 105 h 117"/>
                  <a:gd name="T36" fmla="*/ 73 w 73"/>
                  <a:gd name="T37" fmla="*/ 74 h 117"/>
                  <a:gd name="T38" fmla="*/ 68 w 73"/>
                  <a:gd name="T39" fmla="*/ 63 h 117"/>
                  <a:gd name="T40" fmla="*/ 62 w 73"/>
                  <a:gd name="T41" fmla="*/ 60 h 117"/>
                  <a:gd name="T42" fmla="*/ 48 w 73"/>
                  <a:gd name="T43" fmla="*/ 60 h 117"/>
                  <a:gd name="T44" fmla="*/ 45 w 73"/>
                  <a:gd name="T45" fmla="*/ 58 h 117"/>
                  <a:gd name="T46" fmla="*/ 43 w 73"/>
                  <a:gd name="T47" fmla="*/ 55 h 117"/>
                  <a:gd name="T48" fmla="*/ 49 w 73"/>
                  <a:gd name="T49" fmla="*/ 4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117">
                    <a:moveTo>
                      <a:pt x="49" y="45"/>
                    </a:moveTo>
                    <a:cubicBezTo>
                      <a:pt x="52" y="42"/>
                      <a:pt x="55" y="40"/>
                      <a:pt x="57" y="36"/>
                    </a:cubicBezTo>
                    <a:cubicBezTo>
                      <a:pt x="59" y="33"/>
                      <a:pt x="61" y="28"/>
                      <a:pt x="61" y="24"/>
                    </a:cubicBezTo>
                    <a:cubicBezTo>
                      <a:pt x="61" y="11"/>
                      <a:pt x="50" y="0"/>
                      <a:pt x="37" y="0"/>
                    </a:cubicBezTo>
                    <a:cubicBezTo>
                      <a:pt x="24" y="0"/>
                      <a:pt x="13" y="11"/>
                      <a:pt x="13" y="24"/>
                    </a:cubicBezTo>
                    <a:cubicBezTo>
                      <a:pt x="13" y="29"/>
                      <a:pt x="15" y="35"/>
                      <a:pt x="18" y="39"/>
                    </a:cubicBezTo>
                    <a:cubicBezTo>
                      <a:pt x="20" y="41"/>
                      <a:pt x="22" y="43"/>
                      <a:pt x="24" y="44"/>
                    </a:cubicBezTo>
                    <a:cubicBezTo>
                      <a:pt x="27" y="46"/>
                      <a:pt x="29" y="46"/>
                      <a:pt x="30" y="49"/>
                    </a:cubicBezTo>
                    <a:cubicBezTo>
                      <a:pt x="31" y="51"/>
                      <a:pt x="31" y="52"/>
                      <a:pt x="30" y="54"/>
                    </a:cubicBezTo>
                    <a:cubicBezTo>
                      <a:pt x="30" y="56"/>
                      <a:pt x="30" y="57"/>
                      <a:pt x="28" y="58"/>
                    </a:cubicBezTo>
                    <a:cubicBezTo>
                      <a:pt x="27" y="59"/>
                      <a:pt x="26" y="60"/>
                      <a:pt x="25" y="60"/>
                    </a:cubicBezTo>
                    <a:cubicBezTo>
                      <a:pt x="22" y="60"/>
                      <a:pt x="12" y="59"/>
                      <a:pt x="10" y="60"/>
                    </a:cubicBezTo>
                    <a:cubicBezTo>
                      <a:pt x="8" y="61"/>
                      <a:pt x="6" y="62"/>
                      <a:pt x="5" y="63"/>
                    </a:cubicBezTo>
                    <a:cubicBezTo>
                      <a:pt x="2" y="66"/>
                      <a:pt x="0" y="70"/>
                      <a:pt x="0" y="74"/>
                    </a:cubicBezTo>
                    <a:cubicBezTo>
                      <a:pt x="0" y="74"/>
                      <a:pt x="0" y="107"/>
                      <a:pt x="0" y="107"/>
                    </a:cubicBezTo>
                    <a:cubicBezTo>
                      <a:pt x="0" y="113"/>
                      <a:pt x="4" y="117"/>
                      <a:pt x="9" y="117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71" y="117"/>
                      <a:pt x="73" y="110"/>
                      <a:pt x="73" y="105"/>
                    </a:cubicBezTo>
                    <a:cubicBezTo>
                      <a:pt x="73" y="105"/>
                      <a:pt x="73" y="74"/>
                      <a:pt x="73" y="74"/>
                    </a:cubicBezTo>
                    <a:cubicBezTo>
                      <a:pt x="73" y="70"/>
                      <a:pt x="71" y="66"/>
                      <a:pt x="68" y="63"/>
                    </a:cubicBezTo>
                    <a:cubicBezTo>
                      <a:pt x="66" y="61"/>
                      <a:pt x="64" y="60"/>
                      <a:pt x="62" y="60"/>
                    </a:cubicBezTo>
                    <a:cubicBezTo>
                      <a:pt x="57" y="59"/>
                      <a:pt x="53" y="60"/>
                      <a:pt x="48" y="60"/>
                    </a:cubicBezTo>
                    <a:cubicBezTo>
                      <a:pt x="47" y="60"/>
                      <a:pt x="45" y="59"/>
                      <a:pt x="45" y="58"/>
                    </a:cubicBezTo>
                    <a:cubicBezTo>
                      <a:pt x="44" y="57"/>
                      <a:pt x="44" y="56"/>
                      <a:pt x="43" y="55"/>
                    </a:cubicBezTo>
                    <a:cubicBezTo>
                      <a:pt x="43" y="50"/>
                      <a:pt x="46" y="47"/>
                      <a:pt x="49" y="4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EBD81C85-7466-47A1-888B-A41F406C5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424" y="1617036"/>
                <a:ext cx="201589" cy="381280"/>
              </a:xfrm>
              <a:custGeom>
                <a:avLst/>
                <a:gdLst>
                  <a:gd name="T0" fmla="*/ 0 w 53"/>
                  <a:gd name="T1" fmla="*/ 96 h 97"/>
                  <a:gd name="T2" fmla="*/ 38 w 53"/>
                  <a:gd name="T3" fmla="*/ 96 h 97"/>
                  <a:gd name="T4" fmla="*/ 53 w 53"/>
                  <a:gd name="T5" fmla="*/ 87 h 97"/>
                  <a:gd name="T6" fmla="*/ 53 w 53"/>
                  <a:gd name="T7" fmla="*/ 61 h 97"/>
                  <a:gd name="T8" fmla="*/ 49 w 53"/>
                  <a:gd name="T9" fmla="*/ 52 h 97"/>
                  <a:gd name="T10" fmla="*/ 43 w 53"/>
                  <a:gd name="T11" fmla="*/ 49 h 97"/>
                  <a:gd name="T12" fmla="*/ 32 w 53"/>
                  <a:gd name="T13" fmla="*/ 49 h 97"/>
                  <a:gd name="T14" fmla="*/ 29 w 53"/>
                  <a:gd name="T15" fmla="*/ 48 h 97"/>
                  <a:gd name="T16" fmla="*/ 28 w 53"/>
                  <a:gd name="T17" fmla="*/ 45 h 97"/>
                  <a:gd name="T18" fmla="*/ 33 w 53"/>
                  <a:gd name="T19" fmla="*/ 37 h 97"/>
                  <a:gd name="T20" fmla="*/ 40 w 53"/>
                  <a:gd name="T21" fmla="*/ 30 h 97"/>
                  <a:gd name="T22" fmla="*/ 43 w 53"/>
                  <a:gd name="T23" fmla="*/ 19 h 97"/>
                  <a:gd name="T24" fmla="*/ 23 w 53"/>
                  <a:gd name="T25" fmla="*/ 0 h 97"/>
                  <a:gd name="T26" fmla="*/ 3 w 53"/>
                  <a:gd name="T27" fmla="*/ 19 h 97"/>
                  <a:gd name="T28" fmla="*/ 7 w 53"/>
                  <a:gd name="T29" fmla="*/ 32 h 97"/>
                  <a:gd name="T30" fmla="*/ 12 w 53"/>
                  <a:gd name="T31" fmla="*/ 36 h 97"/>
                  <a:gd name="T32" fmla="*/ 17 w 53"/>
                  <a:gd name="T33" fmla="*/ 40 h 97"/>
                  <a:gd name="T34" fmla="*/ 18 w 53"/>
                  <a:gd name="T35" fmla="*/ 44 h 97"/>
                  <a:gd name="T36" fmla="*/ 16 w 53"/>
                  <a:gd name="T37" fmla="*/ 48 h 97"/>
                  <a:gd name="T38" fmla="*/ 13 w 53"/>
                  <a:gd name="T39" fmla="*/ 49 h 97"/>
                  <a:gd name="T40" fmla="*/ 0 w 53"/>
                  <a:gd name="T41" fmla="*/ 5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97">
                    <a:moveTo>
                      <a:pt x="0" y="96"/>
                    </a:moveTo>
                    <a:cubicBezTo>
                      <a:pt x="38" y="96"/>
                      <a:pt x="38" y="96"/>
                      <a:pt x="38" y="96"/>
                    </a:cubicBezTo>
                    <a:cubicBezTo>
                      <a:pt x="51" y="97"/>
                      <a:pt x="53" y="91"/>
                      <a:pt x="53" y="87"/>
                    </a:cubicBezTo>
                    <a:cubicBezTo>
                      <a:pt x="53" y="87"/>
                      <a:pt x="53" y="61"/>
                      <a:pt x="53" y="61"/>
                    </a:cubicBezTo>
                    <a:cubicBezTo>
                      <a:pt x="53" y="57"/>
                      <a:pt x="51" y="54"/>
                      <a:pt x="49" y="52"/>
                    </a:cubicBezTo>
                    <a:cubicBezTo>
                      <a:pt x="47" y="51"/>
                      <a:pt x="45" y="50"/>
                      <a:pt x="43" y="49"/>
                    </a:cubicBezTo>
                    <a:cubicBezTo>
                      <a:pt x="40" y="49"/>
                      <a:pt x="36" y="50"/>
                      <a:pt x="32" y="49"/>
                    </a:cubicBezTo>
                    <a:cubicBezTo>
                      <a:pt x="31" y="49"/>
                      <a:pt x="30" y="49"/>
                      <a:pt x="29" y="48"/>
                    </a:cubicBezTo>
                    <a:cubicBezTo>
                      <a:pt x="29" y="47"/>
                      <a:pt x="28" y="46"/>
                      <a:pt x="28" y="45"/>
                    </a:cubicBezTo>
                    <a:cubicBezTo>
                      <a:pt x="28" y="41"/>
                      <a:pt x="30" y="39"/>
                      <a:pt x="33" y="37"/>
                    </a:cubicBezTo>
                    <a:cubicBezTo>
                      <a:pt x="36" y="35"/>
                      <a:pt x="38" y="32"/>
                      <a:pt x="40" y="30"/>
                    </a:cubicBezTo>
                    <a:cubicBezTo>
                      <a:pt x="42" y="27"/>
                      <a:pt x="43" y="23"/>
                      <a:pt x="43" y="19"/>
                    </a:cubicBezTo>
                    <a:cubicBezTo>
                      <a:pt x="43" y="8"/>
                      <a:pt x="34" y="0"/>
                      <a:pt x="23" y="0"/>
                    </a:cubicBezTo>
                    <a:cubicBezTo>
                      <a:pt x="12" y="0"/>
                      <a:pt x="3" y="8"/>
                      <a:pt x="3" y="19"/>
                    </a:cubicBezTo>
                    <a:cubicBezTo>
                      <a:pt x="3" y="24"/>
                      <a:pt x="5" y="29"/>
                      <a:pt x="7" y="32"/>
                    </a:cubicBezTo>
                    <a:cubicBezTo>
                      <a:pt x="9" y="34"/>
                      <a:pt x="11" y="35"/>
                      <a:pt x="12" y="36"/>
                    </a:cubicBezTo>
                    <a:cubicBezTo>
                      <a:pt x="14" y="38"/>
                      <a:pt x="16" y="38"/>
                      <a:pt x="17" y="40"/>
                    </a:cubicBezTo>
                    <a:cubicBezTo>
                      <a:pt x="18" y="42"/>
                      <a:pt x="18" y="43"/>
                      <a:pt x="18" y="44"/>
                    </a:cubicBezTo>
                    <a:cubicBezTo>
                      <a:pt x="17" y="46"/>
                      <a:pt x="17" y="47"/>
                      <a:pt x="16" y="48"/>
                    </a:cubicBezTo>
                    <a:cubicBezTo>
                      <a:pt x="15" y="49"/>
                      <a:pt x="14" y="49"/>
                      <a:pt x="13" y="49"/>
                    </a:cubicBezTo>
                    <a:cubicBezTo>
                      <a:pt x="11" y="49"/>
                      <a:pt x="2" y="49"/>
                      <a:pt x="0" y="5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906A5E58-02BD-44EC-9943-D00B0C5E6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327" y="2276840"/>
                <a:ext cx="270967" cy="259595"/>
              </a:xfrm>
              <a:custGeom>
                <a:avLst/>
                <a:gdLst>
                  <a:gd name="T0" fmla="*/ 39 w 71"/>
                  <a:gd name="T1" fmla="*/ 2 h 66"/>
                  <a:gd name="T2" fmla="*/ 64 w 71"/>
                  <a:gd name="T3" fmla="*/ 25 h 66"/>
                  <a:gd name="T4" fmla="*/ 71 w 71"/>
                  <a:gd name="T5" fmla="*/ 42 h 66"/>
                  <a:gd name="T6" fmla="*/ 47 w 71"/>
                  <a:gd name="T7" fmla="*/ 66 h 66"/>
                  <a:gd name="T8" fmla="*/ 30 w 71"/>
                  <a:gd name="T9" fmla="*/ 59 h 66"/>
                  <a:gd name="T10" fmla="*/ 8 w 71"/>
                  <a:gd name="T11" fmla="*/ 37 h 66"/>
                  <a:gd name="T12" fmla="*/ 0 w 71"/>
                  <a:gd name="T13" fmla="*/ 20 h 66"/>
                  <a:gd name="T14" fmla="*/ 4 w 71"/>
                  <a:gd name="T15" fmla="*/ 7 h 66"/>
                  <a:gd name="T16" fmla="*/ 8 w 71"/>
                  <a:gd name="T17" fmla="*/ 3 h 66"/>
                  <a:gd name="T18" fmla="*/ 13 w 71"/>
                  <a:gd name="T19" fmla="*/ 0 h 66"/>
                  <a:gd name="T20" fmla="*/ 17 w 71"/>
                  <a:gd name="T21" fmla="*/ 3 h 66"/>
                  <a:gd name="T22" fmla="*/ 17 w 71"/>
                  <a:gd name="T23" fmla="*/ 12 h 66"/>
                  <a:gd name="T24" fmla="*/ 17 w 71"/>
                  <a:gd name="T25" fmla="*/ 27 h 66"/>
                  <a:gd name="T26" fmla="*/ 40 w 71"/>
                  <a:gd name="T27" fmla="*/ 49 h 66"/>
                  <a:gd name="T28" fmla="*/ 54 w 71"/>
                  <a:gd name="T29" fmla="*/ 49 h 66"/>
                  <a:gd name="T30" fmla="*/ 54 w 71"/>
                  <a:gd name="T31" fmla="*/ 35 h 66"/>
                  <a:gd name="T32" fmla="*/ 54 w 71"/>
                  <a:gd name="T33" fmla="*/ 35 h 66"/>
                  <a:gd name="T34" fmla="*/ 36 w 71"/>
                  <a:gd name="T35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6">
                    <a:moveTo>
                      <a:pt x="39" y="2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9" y="29"/>
                      <a:pt x="71" y="35"/>
                      <a:pt x="71" y="42"/>
                    </a:cubicBezTo>
                    <a:cubicBezTo>
                      <a:pt x="71" y="55"/>
                      <a:pt x="60" y="66"/>
                      <a:pt x="47" y="66"/>
                    </a:cubicBezTo>
                    <a:cubicBezTo>
                      <a:pt x="40" y="66"/>
                      <a:pt x="34" y="64"/>
                      <a:pt x="30" y="5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3" y="32"/>
                      <a:pt x="0" y="26"/>
                      <a:pt x="0" y="20"/>
                    </a:cubicBezTo>
                    <a:cubicBezTo>
                      <a:pt x="0" y="15"/>
                      <a:pt x="2" y="11"/>
                      <a:pt x="4" y="7"/>
                    </a:cubicBezTo>
                    <a:cubicBezTo>
                      <a:pt x="5" y="5"/>
                      <a:pt x="6" y="4"/>
                      <a:pt x="8" y="3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5" y="1"/>
                      <a:pt x="16" y="1"/>
                      <a:pt x="17" y="3"/>
                    </a:cubicBezTo>
                    <a:cubicBezTo>
                      <a:pt x="20" y="5"/>
                      <a:pt x="20" y="10"/>
                      <a:pt x="17" y="12"/>
                    </a:cubicBezTo>
                    <a:cubicBezTo>
                      <a:pt x="13" y="16"/>
                      <a:pt x="13" y="23"/>
                      <a:pt x="17" y="27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4" y="53"/>
                      <a:pt x="50" y="53"/>
                      <a:pt x="54" y="49"/>
                    </a:cubicBezTo>
                    <a:cubicBezTo>
                      <a:pt x="58" y="45"/>
                      <a:pt x="58" y="39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36" y="17"/>
                      <a:pt x="36" y="17"/>
                      <a:pt x="36" y="17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3C1CBBDE-F658-47F4-99C8-4ACE8E006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189" y="2115946"/>
                <a:ext cx="281439" cy="274467"/>
              </a:xfrm>
              <a:custGeom>
                <a:avLst/>
                <a:gdLst>
                  <a:gd name="T0" fmla="*/ 38 w 74"/>
                  <a:gd name="T1" fmla="*/ 70 h 70"/>
                  <a:gd name="T2" fmla="*/ 10 w 74"/>
                  <a:gd name="T3" fmla="*/ 44 h 70"/>
                  <a:gd name="T4" fmla="*/ 10 w 74"/>
                  <a:gd name="T5" fmla="*/ 10 h 70"/>
                  <a:gd name="T6" fmla="*/ 44 w 74"/>
                  <a:gd name="T7" fmla="*/ 10 h 70"/>
                  <a:gd name="T8" fmla="*/ 60 w 74"/>
                  <a:gd name="T9" fmla="*/ 25 h 70"/>
                  <a:gd name="T10" fmla="*/ 74 w 74"/>
                  <a:gd name="T11" fmla="*/ 48 h 70"/>
                  <a:gd name="T12" fmla="*/ 67 w 74"/>
                  <a:gd name="T13" fmla="*/ 67 h 70"/>
                  <a:gd name="T14" fmla="*/ 61 w 74"/>
                  <a:gd name="T15" fmla="*/ 69 h 70"/>
                  <a:gd name="T16" fmla="*/ 57 w 74"/>
                  <a:gd name="T17" fmla="*/ 67 h 70"/>
                  <a:gd name="T18" fmla="*/ 57 w 74"/>
                  <a:gd name="T19" fmla="*/ 57 h 70"/>
                  <a:gd name="T20" fmla="*/ 57 w 74"/>
                  <a:gd name="T21" fmla="*/ 42 h 70"/>
                  <a:gd name="T22" fmla="*/ 51 w 74"/>
                  <a:gd name="T23" fmla="*/ 36 h 70"/>
                  <a:gd name="T24" fmla="*/ 51 w 74"/>
                  <a:gd name="T25" fmla="*/ 36 h 70"/>
                  <a:gd name="T26" fmla="*/ 35 w 74"/>
                  <a:gd name="T27" fmla="*/ 20 h 70"/>
                  <a:gd name="T28" fmla="*/ 20 w 74"/>
                  <a:gd name="T29" fmla="*/ 20 h 70"/>
                  <a:gd name="T30" fmla="*/ 20 w 74"/>
                  <a:gd name="T31" fmla="*/ 35 h 70"/>
                  <a:gd name="T32" fmla="*/ 37 w 74"/>
                  <a:gd name="T33" fmla="*/ 5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0">
                    <a:moveTo>
                      <a:pt x="38" y="70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0" y="35"/>
                      <a:pt x="0" y="19"/>
                      <a:pt x="10" y="10"/>
                    </a:cubicBezTo>
                    <a:cubicBezTo>
                      <a:pt x="19" y="0"/>
                      <a:pt x="35" y="0"/>
                      <a:pt x="44" y="10"/>
                    </a:cubicBezTo>
                    <a:cubicBezTo>
                      <a:pt x="49" y="15"/>
                      <a:pt x="54" y="20"/>
                      <a:pt x="60" y="25"/>
                    </a:cubicBezTo>
                    <a:cubicBezTo>
                      <a:pt x="66" y="32"/>
                      <a:pt x="73" y="38"/>
                      <a:pt x="74" y="48"/>
                    </a:cubicBezTo>
                    <a:cubicBezTo>
                      <a:pt x="74" y="55"/>
                      <a:pt x="71" y="62"/>
                      <a:pt x="67" y="67"/>
                    </a:cubicBezTo>
                    <a:cubicBezTo>
                      <a:pt x="65" y="68"/>
                      <a:pt x="63" y="69"/>
                      <a:pt x="61" y="69"/>
                    </a:cubicBezTo>
                    <a:cubicBezTo>
                      <a:pt x="60" y="68"/>
                      <a:pt x="58" y="68"/>
                      <a:pt x="57" y="67"/>
                    </a:cubicBezTo>
                    <a:cubicBezTo>
                      <a:pt x="54" y="64"/>
                      <a:pt x="54" y="60"/>
                      <a:pt x="57" y="57"/>
                    </a:cubicBezTo>
                    <a:cubicBezTo>
                      <a:pt x="61" y="53"/>
                      <a:pt x="61" y="46"/>
                      <a:pt x="57" y="42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1" y="16"/>
                      <a:pt x="24" y="16"/>
                      <a:pt x="20" y="20"/>
                    </a:cubicBezTo>
                    <a:cubicBezTo>
                      <a:pt x="16" y="24"/>
                      <a:pt x="16" y="31"/>
                      <a:pt x="20" y="35"/>
                    </a:cubicBezTo>
                    <a:cubicBezTo>
                      <a:pt x="37" y="51"/>
                      <a:pt x="37" y="51"/>
                      <a:pt x="37" y="5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00C6D19C-7DC0-4D94-8B06-2966530B5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584" y="4102117"/>
                <a:ext cx="233006" cy="250130"/>
              </a:xfrm>
              <a:custGeom>
                <a:avLst/>
                <a:gdLst>
                  <a:gd name="T0" fmla="*/ 0 w 61"/>
                  <a:gd name="T1" fmla="*/ 56 h 64"/>
                  <a:gd name="T2" fmla="*/ 0 w 61"/>
                  <a:gd name="T3" fmla="*/ 7 h 64"/>
                  <a:gd name="T4" fmla="*/ 9 w 61"/>
                  <a:gd name="T5" fmla="*/ 2 h 64"/>
                  <a:gd name="T6" fmla="*/ 30 w 61"/>
                  <a:gd name="T7" fmla="*/ 13 h 64"/>
                  <a:gd name="T8" fmla="*/ 58 w 61"/>
                  <a:gd name="T9" fmla="*/ 26 h 64"/>
                  <a:gd name="T10" fmla="*/ 61 w 61"/>
                  <a:gd name="T11" fmla="*/ 32 h 64"/>
                  <a:gd name="T12" fmla="*/ 58 w 61"/>
                  <a:gd name="T13" fmla="*/ 37 h 64"/>
                  <a:gd name="T14" fmla="*/ 9 w 61"/>
                  <a:gd name="T15" fmla="*/ 61 h 64"/>
                  <a:gd name="T16" fmla="*/ 0 w 61"/>
                  <a:gd name="T17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0" y="5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9" y="2"/>
                    </a:cubicBezTo>
                    <a:cubicBezTo>
                      <a:pt x="16" y="5"/>
                      <a:pt x="23" y="9"/>
                      <a:pt x="30" y="13"/>
                    </a:cubicBezTo>
                    <a:cubicBezTo>
                      <a:pt x="39" y="17"/>
                      <a:pt x="48" y="22"/>
                      <a:pt x="58" y="26"/>
                    </a:cubicBezTo>
                    <a:cubicBezTo>
                      <a:pt x="60" y="27"/>
                      <a:pt x="61" y="29"/>
                      <a:pt x="61" y="32"/>
                    </a:cubicBezTo>
                    <a:cubicBezTo>
                      <a:pt x="61" y="34"/>
                      <a:pt x="60" y="36"/>
                      <a:pt x="58" y="37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5" y="64"/>
                      <a:pt x="0" y="60"/>
                      <a:pt x="0" y="56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0159C78-026F-404B-8295-12F14502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300" y="3999361"/>
                <a:ext cx="441140" cy="447530"/>
              </a:xfrm>
              <a:custGeom>
                <a:avLst/>
                <a:gdLst>
                  <a:gd name="T0" fmla="*/ 62 w 116"/>
                  <a:gd name="T1" fmla="*/ 0 h 114"/>
                  <a:gd name="T2" fmla="*/ 74 w 116"/>
                  <a:gd name="T3" fmla="*/ 2 h 114"/>
                  <a:gd name="T4" fmla="*/ 106 w 116"/>
                  <a:gd name="T5" fmla="*/ 25 h 114"/>
                  <a:gd name="T6" fmla="*/ 116 w 116"/>
                  <a:gd name="T7" fmla="*/ 57 h 114"/>
                  <a:gd name="T8" fmla="*/ 111 w 116"/>
                  <a:gd name="T9" fmla="*/ 80 h 114"/>
                  <a:gd name="T10" fmla="*/ 91 w 116"/>
                  <a:gd name="T11" fmla="*/ 104 h 114"/>
                  <a:gd name="T12" fmla="*/ 59 w 116"/>
                  <a:gd name="T13" fmla="*/ 114 h 114"/>
                  <a:gd name="T14" fmla="*/ 51 w 116"/>
                  <a:gd name="T15" fmla="*/ 114 h 114"/>
                  <a:gd name="T16" fmla="*/ 42 w 116"/>
                  <a:gd name="T17" fmla="*/ 112 h 114"/>
                  <a:gd name="T18" fmla="*/ 21 w 116"/>
                  <a:gd name="T19" fmla="*/ 99 h 114"/>
                  <a:gd name="T20" fmla="*/ 7 w 116"/>
                  <a:gd name="T21" fmla="*/ 80 h 114"/>
                  <a:gd name="T22" fmla="*/ 11 w 116"/>
                  <a:gd name="T23" fmla="*/ 25 h 114"/>
                  <a:gd name="T24" fmla="*/ 16 w 116"/>
                  <a:gd name="T25" fmla="*/ 19 h 114"/>
                  <a:gd name="T26" fmla="*/ 19 w 116"/>
                  <a:gd name="T27" fmla="*/ 16 h 114"/>
                  <a:gd name="T28" fmla="*/ 27 w 116"/>
                  <a:gd name="T29" fmla="*/ 9 h 114"/>
                  <a:gd name="T30" fmla="*/ 36 w 116"/>
                  <a:gd name="T31" fmla="*/ 5 h 114"/>
                  <a:gd name="T32" fmla="*/ 54 w 116"/>
                  <a:gd name="T33" fmla="*/ 0 h 114"/>
                  <a:gd name="T34" fmla="*/ 58 w 116"/>
                  <a:gd name="T35" fmla="*/ 0 h 114"/>
                  <a:gd name="T36" fmla="*/ 59 w 116"/>
                  <a:gd name="T37" fmla="*/ 4 h 114"/>
                  <a:gd name="T38" fmla="*/ 58 w 116"/>
                  <a:gd name="T39" fmla="*/ 4 h 114"/>
                  <a:gd name="T40" fmla="*/ 45 w 116"/>
                  <a:gd name="T41" fmla="*/ 7 h 114"/>
                  <a:gd name="T42" fmla="*/ 34 w 116"/>
                  <a:gd name="T43" fmla="*/ 11 h 114"/>
                  <a:gd name="T44" fmla="*/ 26 w 116"/>
                  <a:gd name="T45" fmla="*/ 16 h 114"/>
                  <a:gd name="T46" fmla="*/ 20 w 116"/>
                  <a:gd name="T47" fmla="*/ 22 h 114"/>
                  <a:gd name="T48" fmla="*/ 19 w 116"/>
                  <a:gd name="T49" fmla="*/ 24 h 114"/>
                  <a:gd name="T50" fmla="*/ 7 w 116"/>
                  <a:gd name="T51" fmla="*/ 51 h 114"/>
                  <a:gd name="T52" fmla="*/ 20 w 116"/>
                  <a:gd name="T53" fmla="*/ 90 h 114"/>
                  <a:gd name="T54" fmla="*/ 31 w 116"/>
                  <a:gd name="T55" fmla="*/ 100 h 114"/>
                  <a:gd name="T56" fmla="*/ 48 w 116"/>
                  <a:gd name="T57" fmla="*/ 107 h 114"/>
                  <a:gd name="T58" fmla="*/ 59 w 116"/>
                  <a:gd name="T59" fmla="*/ 108 h 114"/>
                  <a:gd name="T60" fmla="*/ 87 w 116"/>
                  <a:gd name="T61" fmla="*/ 99 h 114"/>
                  <a:gd name="T62" fmla="*/ 106 w 116"/>
                  <a:gd name="T63" fmla="*/ 77 h 114"/>
                  <a:gd name="T64" fmla="*/ 110 w 116"/>
                  <a:gd name="T65" fmla="*/ 57 h 114"/>
                  <a:gd name="T66" fmla="*/ 102 w 116"/>
                  <a:gd name="T67" fmla="*/ 28 h 114"/>
                  <a:gd name="T68" fmla="*/ 72 w 116"/>
                  <a:gd name="T69" fmla="*/ 6 h 114"/>
                  <a:gd name="T70" fmla="*/ 62 w 116"/>
                  <a:gd name="T71" fmla="*/ 4 h 114"/>
                  <a:gd name="T72" fmla="*/ 56 w 116"/>
                  <a:gd name="T73" fmla="*/ 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6" h="114">
                    <a:moveTo>
                      <a:pt x="59" y="0"/>
                    </a:moveTo>
                    <a:cubicBezTo>
                      <a:pt x="59" y="0"/>
                      <a:pt x="60" y="0"/>
                      <a:pt x="62" y="0"/>
                    </a:cubicBezTo>
                    <a:cubicBezTo>
                      <a:pt x="64" y="0"/>
                      <a:pt x="65" y="0"/>
                      <a:pt x="67" y="1"/>
                    </a:cubicBezTo>
                    <a:cubicBezTo>
                      <a:pt x="69" y="1"/>
                      <a:pt x="71" y="1"/>
                      <a:pt x="74" y="2"/>
                    </a:cubicBezTo>
                    <a:cubicBezTo>
                      <a:pt x="78" y="3"/>
                      <a:pt x="84" y="5"/>
                      <a:pt x="90" y="9"/>
                    </a:cubicBezTo>
                    <a:cubicBezTo>
                      <a:pt x="95" y="13"/>
                      <a:pt x="101" y="18"/>
                      <a:pt x="106" y="25"/>
                    </a:cubicBezTo>
                    <a:cubicBezTo>
                      <a:pt x="111" y="32"/>
                      <a:pt x="114" y="40"/>
                      <a:pt x="115" y="50"/>
                    </a:cubicBezTo>
                    <a:cubicBezTo>
                      <a:pt x="116" y="52"/>
                      <a:pt x="116" y="55"/>
                      <a:pt x="116" y="57"/>
                    </a:cubicBezTo>
                    <a:cubicBezTo>
                      <a:pt x="116" y="60"/>
                      <a:pt x="116" y="62"/>
                      <a:pt x="115" y="65"/>
                    </a:cubicBezTo>
                    <a:cubicBezTo>
                      <a:pt x="115" y="70"/>
                      <a:pt x="113" y="75"/>
                      <a:pt x="111" y="80"/>
                    </a:cubicBezTo>
                    <a:cubicBezTo>
                      <a:pt x="109" y="84"/>
                      <a:pt x="106" y="89"/>
                      <a:pt x="103" y="93"/>
                    </a:cubicBezTo>
                    <a:cubicBezTo>
                      <a:pt x="99" y="97"/>
                      <a:pt x="95" y="101"/>
                      <a:pt x="91" y="104"/>
                    </a:cubicBezTo>
                    <a:cubicBezTo>
                      <a:pt x="86" y="107"/>
                      <a:pt x="81" y="110"/>
                      <a:pt x="76" y="112"/>
                    </a:cubicBezTo>
                    <a:cubicBezTo>
                      <a:pt x="70" y="113"/>
                      <a:pt x="65" y="114"/>
                      <a:pt x="59" y="114"/>
                    </a:cubicBezTo>
                    <a:cubicBezTo>
                      <a:pt x="57" y="114"/>
                      <a:pt x="56" y="114"/>
                      <a:pt x="55" y="114"/>
                    </a:cubicBezTo>
                    <a:cubicBezTo>
                      <a:pt x="53" y="114"/>
                      <a:pt x="52" y="114"/>
                      <a:pt x="51" y="114"/>
                    </a:cubicBezTo>
                    <a:cubicBezTo>
                      <a:pt x="46" y="113"/>
                      <a:pt x="46" y="113"/>
                      <a:pt x="46" y="113"/>
                    </a:cubicBezTo>
                    <a:cubicBezTo>
                      <a:pt x="45" y="112"/>
                      <a:pt x="44" y="112"/>
                      <a:pt x="42" y="112"/>
                    </a:cubicBezTo>
                    <a:cubicBezTo>
                      <a:pt x="37" y="110"/>
                      <a:pt x="32" y="108"/>
                      <a:pt x="27" y="104"/>
                    </a:cubicBezTo>
                    <a:cubicBezTo>
                      <a:pt x="25" y="103"/>
                      <a:pt x="23" y="101"/>
                      <a:pt x="21" y="99"/>
                    </a:cubicBezTo>
                    <a:cubicBezTo>
                      <a:pt x="19" y="97"/>
                      <a:pt x="17" y="95"/>
                      <a:pt x="15" y="93"/>
                    </a:cubicBezTo>
                    <a:cubicBezTo>
                      <a:pt x="12" y="89"/>
                      <a:pt x="9" y="85"/>
                      <a:pt x="7" y="80"/>
                    </a:cubicBezTo>
                    <a:cubicBezTo>
                      <a:pt x="2" y="70"/>
                      <a:pt x="0" y="60"/>
                      <a:pt x="2" y="50"/>
                    </a:cubicBezTo>
                    <a:cubicBezTo>
                      <a:pt x="3" y="41"/>
                      <a:pt x="6" y="32"/>
                      <a:pt x="11" y="25"/>
                    </a:cubicBezTo>
                    <a:cubicBezTo>
                      <a:pt x="12" y="23"/>
                      <a:pt x="14" y="22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9" y="16"/>
                    </a:cubicBezTo>
                    <a:cubicBezTo>
                      <a:pt x="20" y="15"/>
                      <a:pt x="21" y="14"/>
                      <a:pt x="23" y="13"/>
                    </a:cubicBezTo>
                    <a:cubicBezTo>
                      <a:pt x="24" y="12"/>
                      <a:pt x="26" y="10"/>
                      <a:pt x="27" y="9"/>
                    </a:cubicBezTo>
                    <a:cubicBezTo>
                      <a:pt x="29" y="8"/>
                      <a:pt x="30" y="8"/>
                      <a:pt x="32" y="7"/>
                    </a:cubicBezTo>
                    <a:cubicBezTo>
                      <a:pt x="33" y="6"/>
                      <a:pt x="34" y="6"/>
                      <a:pt x="36" y="5"/>
                    </a:cubicBezTo>
                    <a:cubicBezTo>
                      <a:pt x="39" y="4"/>
                      <a:pt x="41" y="3"/>
                      <a:pt x="43" y="2"/>
                    </a:cubicBezTo>
                    <a:cubicBezTo>
                      <a:pt x="48" y="1"/>
                      <a:pt x="52" y="0"/>
                      <a:pt x="54" y="0"/>
                    </a:cubicBezTo>
                    <a:cubicBezTo>
                      <a:pt x="56" y="0"/>
                      <a:pt x="57" y="0"/>
                      <a:pt x="57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0" y="0"/>
                      <a:pt x="60" y="1"/>
                      <a:pt x="61" y="2"/>
                    </a:cubicBezTo>
                    <a:cubicBezTo>
                      <a:pt x="61" y="3"/>
                      <a:pt x="60" y="4"/>
                      <a:pt x="59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6" y="4"/>
                      <a:pt x="55" y="4"/>
                    </a:cubicBezTo>
                    <a:cubicBezTo>
                      <a:pt x="52" y="5"/>
                      <a:pt x="49" y="5"/>
                      <a:pt x="45" y="7"/>
                    </a:cubicBezTo>
                    <a:cubicBezTo>
                      <a:pt x="42" y="7"/>
                      <a:pt x="40" y="8"/>
                      <a:pt x="38" y="9"/>
                    </a:cubicBezTo>
                    <a:cubicBezTo>
                      <a:pt x="36" y="10"/>
                      <a:pt x="35" y="10"/>
                      <a:pt x="34" y="11"/>
                    </a:cubicBezTo>
                    <a:cubicBezTo>
                      <a:pt x="33" y="12"/>
                      <a:pt x="31" y="12"/>
                      <a:pt x="30" y="13"/>
                    </a:cubicBezTo>
                    <a:cubicBezTo>
                      <a:pt x="29" y="14"/>
                      <a:pt x="28" y="15"/>
                      <a:pt x="26" y="16"/>
                    </a:cubicBezTo>
                    <a:cubicBezTo>
                      <a:pt x="25" y="17"/>
                      <a:pt x="24" y="18"/>
                      <a:pt x="22" y="20"/>
                    </a:cubicBezTo>
                    <a:cubicBezTo>
                      <a:pt x="22" y="20"/>
                      <a:pt x="21" y="21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5"/>
                      <a:pt x="16" y="26"/>
                      <a:pt x="15" y="28"/>
                    </a:cubicBezTo>
                    <a:cubicBezTo>
                      <a:pt x="11" y="34"/>
                      <a:pt x="8" y="42"/>
                      <a:pt x="7" y="51"/>
                    </a:cubicBezTo>
                    <a:cubicBezTo>
                      <a:pt x="6" y="60"/>
                      <a:pt x="8" y="69"/>
                      <a:pt x="12" y="77"/>
                    </a:cubicBezTo>
                    <a:cubicBezTo>
                      <a:pt x="14" y="82"/>
                      <a:pt x="16" y="86"/>
                      <a:pt x="20" y="90"/>
                    </a:cubicBezTo>
                    <a:cubicBezTo>
                      <a:pt x="21" y="92"/>
                      <a:pt x="23" y="93"/>
                      <a:pt x="25" y="95"/>
                    </a:cubicBezTo>
                    <a:cubicBezTo>
                      <a:pt x="27" y="97"/>
                      <a:pt x="28" y="98"/>
                      <a:pt x="31" y="100"/>
                    </a:cubicBezTo>
                    <a:cubicBezTo>
                      <a:pt x="35" y="103"/>
                      <a:pt x="39" y="105"/>
                      <a:pt x="44" y="106"/>
                    </a:cubicBezTo>
                    <a:cubicBezTo>
                      <a:pt x="45" y="106"/>
                      <a:pt x="46" y="107"/>
                      <a:pt x="48" y="10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4" y="108"/>
                      <a:pt x="57" y="108"/>
                      <a:pt x="59" y="108"/>
                    </a:cubicBezTo>
                    <a:cubicBezTo>
                      <a:pt x="64" y="108"/>
                      <a:pt x="69" y="107"/>
                      <a:pt x="74" y="106"/>
                    </a:cubicBezTo>
                    <a:cubicBezTo>
                      <a:pt x="79" y="104"/>
                      <a:pt x="83" y="102"/>
                      <a:pt x="87" y="99"/>
                    </a:cubicBezTo>
                    <a:cubicBezTo>
                      <a:pt x="91" y="97"/>
                      <a:pt x="95" y="93"/>
                      <a:pt x="98" y="90"/>
                    </a:cubicBezTo>
                    <a:cubicBezTo>
                      <a:pt x="101" y="86"/>
                      <a:pt x="104" y="82"/>
                      <a:pt x="106" y="77"/>
                    </a:cubicBezTo>
                    <a:cubicBezTo>
                      <a:pt x="108" y="73"/>
                      <a:pt x="109" y="68"/>
                      <a:pt x="110" y="64"/>
                    </a:cubicBezTo>
                    <a:cubicBezTo>
                      <a:pt x="110" y="62"/>
                      <a:pt x="110" y="59"/>
                      <a:pt x="110" y="57"/>
                    </a:cubicBezTo>
                    <a:cubicBezTo>
                      <a:pt x="110" y="55"/>
                      <a:pt x="110" y="53"/>
                      <a:pt x="110" y="51"/>
                    </a:cubicBezTo>
                    <a:cubicBezTo>
                      <a:pt x="109" y="42"/>
                      <a:pt x="106" y="34"/>
                      <a:pt x="102" y="28"/>
                    </a:cubicBezTo>
                    <a:cubicBezTo>
                      <a:pt x="97" y="21"/>
                      <a:pt x="92" y="17"/>
                      <a:pt x="87" y="13"/>
                    </a:cubicBezTo>
                    <a:cubicBezTo>
                      <a:pt x="82" y="9"/>
                      <a:pt x="77" y="8"/>
                      <a:pt x="72" y="6"/>
                    </a:cubicBezTo>
                    <a:cubicBezTo>
                      <a:pt x="70" y="6"/>
                      <a:pt x="68" y="5"/>
                      <a:pt x="67" y="5"/>
                    </a:cubicBezTo>
                    <a:cubicBezTo>
                      <a:pt x="65" y="5"/>
                      <a:pt x="63" y="4"/>
                      <a:pt x="62" y="4"/>
                    </a:cubicBezTo>
                    <a:cubicBezTo>
                      <a:pt x="60" y="4"/>
                      <a:pt x="58" y="4"/>
                      <a:pt x="58" y="4"/>
                    </a:cubicBezTo>
                    <a:cubicBezTo>
                      <a:pt x="57" y="4"/>
                      <a:pt x="56" y="3"/>
                      <a:pt x="56" y="2"/>
                    </a:cubicBezTo>
                    <a:cubicBezTo>
                      <a:pt x="56" y="1"/>
                      <a:pt x="57" y="0"/>
                      <a:pt x="5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2EC6F06B-3DD6-4940-8F11-D4BFB4B67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963" y="4011530"/>
                <a:ext cx="295839" cy="443475"/>
              </a:xfrm>
              <a:custGeom>
                <a:avLst/>
                <a:gdLst>
                  <a:gd name="T0" fmla="*/ 25 w 78"/>
                  <a:gd name="T1" fmla="*/ 0 h 113"/>
                  <a:gd name="T2" fmla="*/ 27 w 78"/>
                  <a:gd name="T3" fmla="*/ 0 h 113"/>
                  <a:gd name="T4" fmla="*/ 33 w 78"/>
                  <a:gd name="T5" fmla="*/ 1 h 113"/>
                  <a:gd name="T6" fmla="*/ 53 w 78"/>
                  <a:gd name="T7" fmla="*/ 10 h 113"/>
                  <a:gd name="T8" fmla="*/ 64 w 78"/>
                  <a:gd name="T9" fmla="*/ 19 h 113"/>
                  <a:gd name="T10" fmla="*/ 73 w 78"/>
                  <a:gd name="T11" fmla="*/ 33 h 113"/>
                  <a:gd name="T12" fmla="*/ 77 w 78"/>
                  <a:gd name="T13" fmla="*/ 50 h 113"/>
                  <a:gd name="T14" fmla="*/ 78 w 78"/>
                  <a:gd name="T15" fmla="*/ 54 h 113"/>
                  <a:gd name="T16" fmla="*/ 78 w 78"/>
                  <a:gd name="T17" fmla="*/ 57 h 113"/>
                  <a:gd name="T18" fmla="*/ 78 w 78"/>
                  <a:gd name="T19" fmla="*/ 59 h 113"/>
                  <a:gd name="T20" fmla="*/ 76 w 78"/>
                  <a:gd name="T21" fmla="*/ 68 h 113"/>
                  <a:gd name="T22" fmla="*/ 58 w 78"/>
                  <a:gd name="T23" fmla="*/ 98 h 113"/>
                  <a:gd name="T24" fmla="*/ 31 w 78"/>
                  <a:gd name="T25" fmla="*/ 112 h 113"/>
                  <a:gd name="T26" fmla="*/ 19 w 78"/>
                  <a:gd name="T27" fmla="*/ 113 h 113"/>
                  <a:gd name="T28" fmla="*/ 14 w 78"/>
                  <a:gd name="T29" fmla="*/ 113 h 113"/>
                  <a:gd name="T30" fmla="*/ 9 w 78"/>
                  <a:gd name="T31" fmla="*/ 112 h 113"/>
                  <a:gd name="T32" fmla="*/ 2 w 78"/>
                  <a:gd name="T33" fmla="*/ 111 h 113"/>
                  <a:gd name="T34" fmla="*/ 0 w 78"/>
                  <a:gd name="T35" fmla="*/ 108 h 113"/>
                  <a:gd name="T36" fmla="*/ 2 w 78"/>
                  <a:gd name="T37" fmla="*/ 106 h 113"/>
                  <a:gd name="T38" fmla="*/ 10 w 78"/>
                  <a:gd name="T39" fmla="*/ 108 h 113"/>
                  <a:gd name="T40" fmla="*/ 14 w 78"/>
                  <a:gd name="T41" fmla="*/ 108 h 113"/>
                  <a:gd name="T42" fmla="*/ 19 w 78"/>
                  <a:gd name="T43" fmla="*/ 108 h 113"/>
                  <a:gd name="T44" fmla="*/ 30 w 78"/>
                  <a:gd name="T45" fmla="*/ 107 h 113"/>
                  <a:gd name="T46" fmla="*/ 55 w 78"/>
                  <a:gd name="T47" fmla="*/ 94 h 113"/>
                  <a:gd name="T48" fmla="*/ 71 w 78"/>
                  <a:gd name="T49" fmla="*/ 67 h 113"/>
                  <a:gd name="T50" fmla="*/ 72 w 78"/>
                  <a:gd name="T51" fmla="*/ 59 h 113"/>
                  <a:gd name="T52" fmla="*/ 72 w 78"/>
                  <a:gd name="T53" fmla="*/ 56 h 113"/>
                  <a:gd name="T54" fmla="*/ 72 w 78"/>
                  <a:gd name="T55" fmla="*/ 54 h 113"/>
                  <a:gd name="T56" fmla="*/ 71 w 78"/>
                  <a:gd name="T57" fmla="*/ 50 h 113"/>
                  <a:gd name="T58" fmla="*/ 67 w 78"/>
                  <a:gd name="T59" fmla="*/ 35 h 113"/>
                  <a:gd name="T60" fmla="*/ 50 w 78"/>
                  <a:gd name="T61" fmla="*/ 14 h 113"/>
                  <a:gd name="T62" fmla="*/ 32 w 78"/>
                  <a:gd name="T63" fmla="*/ 5 h 113"/>
                  <a:gd name="T64" fmla="*/ 26 w 78"/>
                  <a:gd name="T65" fmla="*/ 4 h 113"/>
                  <a:gd name="T66" fmla="*/ 24 w 78"/>
                  <a:gd name="T67" fmla="*/ 4 h 113"/>
                  <a:gd name="T68" fmla="*/ 22 w 78"/>
                  <a:gd name="T69" fmla="*/ 1 h 113"/>
                  <a:gd name="T70" fmla="*/ 25 w 78"/>
                  <a:gd name="T7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13">
                    <a:moveTo>
                      <a:pt x="25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8" y="0"/>
                      <a:pt x="30" y="0"/>
                      <a:pt x="33" y="1"/>
                    </a:cubicBezTo>
                    <a:cubicBezTo>
                      <a:pt x="38" y="2"/>
                      <a:pt x="45" y="5"/>
                      <a:pt x="53" y="10"/>
                    </a:cubicBezTo>
                    <a:cubicBezTo>
                      <a:pt x="56" y="12"/>
                      <a:pt x="60" y="15"/>
                      <a:pt x="64" y="19"/>
                    </a:cubicBezTo>
                    <a:cubicBezTo>
                      <a:pt x="67" y="23"/>
                      <a:pt x="70" y="28"/>
                      <a:pt x="73" y="33"/>
                    </a:cubicBezTo>
                    <a:cubicBezTo>
                      <a:pt x="75" y="38"/>
                      <a:pt x="77" y="44"/>
                      <a:pt x="77" y="50"/>
                    </a:cubicBezTo>
                    <a:cubicBezTo>
                      <a:pt x="77" y="51"/>
                      <a:pt x="78" y="53"/>
                      <a:pt x="78" y="54"/>
                    </a:cubicBezTo>
                    <a:cubicBezTo>
                      <a:pt x="78" y="55"/>
                      <a:pt x="78" y="56"/>
                      <a:pt x="78" y="5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7" y="62"/>
                      <a:pt x="77" y="65"/>
                      <a:pt x="76" y="68"/>
                    </a:cubicBezTo>
                    <a:cubicBezTo>
                      <a:pt x="74" y="80"/>
                      <a:pt x="67" y="91"/>
                      <a:pt x="58" y="98"/>
                    </a:cubicBezTo>
                    <a:cubicBezTo>
                      <a:pt x="50" y="105"/>
                      <a:pt x="40" y="110"/>
                      <a:pt x="31" y="112"/>
                    </a:cubicBezTo>
                    <a:cubicBezTo>
                      <a:pt x="27" y="113"/>
                      <a:pt x="23" y="113"/>
                      <a:pt x="19" y="113"/>
                    </a:cubicBezTo>
                    <a:cubicBezTo>
                      <a:pt x="17" y="113"/>
                      <a:pt x="15" y="113"/>
                      <a:pt x="14" y="113"/>
                    </a:cubicBezTo>
                    <a:cubicBezTo>
                      <a:pt x="12" y="112"/>
                      <a:pt x="11" y="112"/>
                      <a:pt x="9" y="112"/>
                    </a:cubicBezTo>
                    <a:cubicBezTo>
                      <a:pt x="4" y="111"/>
                      <a:pt x="2" y="111"/>
                      <a:pt x="2" y="111"/>
                    </a:cubicBezTo>
                    <a:cubicBezTo>
                      <a:pt x="0" y="110"/>
                      <a:pt x="0" y="109"/>
                      <a:pt x="0" y="108"/>
                    </a:cubicBezTo>
                    <a:cubicBezTo>
                      <a:pt x="0" y="107"/>
                      <a:pt x="1" y="106"/>
                      <a:pt x="2" y="106"/>
                    </a:cubicBezTo>
                    <a:cubicBezTo>
                      <a:pt x="2" y="106"/>
                      <a:pt x="5" y="107"/>
                      <a:pt x="10" y="108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7" y="108"/>
                      <a:pt x="19" y="108"/>
                    </a:cubicBezTo>
                    <a:cubicBezTo>
                      <a:pt x="22" y="108"/>
                      <a:pt x="26" y="108"/>
                      <a:pt x="30" y="107"/>
                    </a:cubicBezTo>
                    <a:cubicBezTo>
                      <a:pt x="38" y="105"/>
                      <a:pt x="47" y="101"/>
                      <a:pt x="55" y="94"/>
                    </a:cubicBezTo>
                    <a:cubicBezTo>
                      <a:pt x="62" y="87"/>
                      <a:pt x="68" y="77"/>
                      <a:pt x="71" y="67"/>
                    </a:cubicBezTo>
                    <a:cubicBezTo>
                      <a:pt x="71" y="64"/>
                      <a:pt x="71" y="61"/>
                      <a:pt x="72" y="59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6"/>
                      <a:pt x="72" y="55"/>
                      <a:pt x="72" y="54"/>
                    </a:cubicBezTo>
                    <a:cubicBezTo>
                      <a:pt x="72" y="53"/>
                      <a:pt x="71" y="52"/>
                      <a:pt x="71" y="50"/>
                    </a:cubicBezTo>
                    <a:cubicBezTo>
                      <a:pt x="71" y="45"/>
                      <a:pt x="69" y="40"/>
                      <a:pt x="67" y="35"/>
                    </a:cubicBezTo>
                    <a:cubicBezTo>
                      <a:pt x="63" y="26"/>
                      <a:pt x="56" y="19"/>
                      <a:pt x="50" y="14"/>
                    </a:cubicBezTo>
                    <a:cubicBezTo>
                      <a:pt x="43" y="9"/>
                      <a:pt x="36" y="7"/>
                      <a:pt x="32" y="5"/>
                    </a:cubicBezTo>
                    <a:cubicBezTo>
                      <a:pt x="29" y="5"/>
                      <a:pt x="28" y="4"/>
                      <a:pt x="26" y="4"/>
                    </a:cubicBezTo>
                    <a:cubicBezTo>
                      <a:pt x="25" y="4"/>
                      <a:pt x="24" y="4"/>
                      <a:pt x="24" y="4"/>
                    </a:cubicBezTo>
                    <a:cubicBezTo>
                      <a:pt x="23" y="4"/>
                      <a:pt x="22" y="3"/>
                      <a:pt x="22" y="1"/>
                    </a:cubicBezTo>
                    <a:cubicBezTo>
                      <a:pt x="23" y="0"/>
                      <a:pt x="24" y="0"/>
                      <a:pt x="2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DB96BB2-E6A8-4897-AB92-99A2D289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79" y="1880688"/>
                <a:ext cx="354744" cy="373168"/>
              </a:xfrm>
              <a:custGeom>
                <a:avLst/>
                <a:gdLst>
                  <a:gd name="T0" fmla="*/ 60 w 93"/>
                  <a:gd name="T1" fmla="*/ 2 h 95"/>
                  <a:gd name="T2" fmla="*/ 59 w 93"/>
                  <a:gd name="T3" fmla="*/ 2 h 95"/>
                  <a:gd name="T4" fmla="*/ 26 w 93"/>
                  <a:gd name="T5" fmla="*/ 22 h 95"/>
                  <a:gd name="T6" fmla="*/ 22 w 93"/>
                  <a:gd name="T7" fmla="*/ 40 h 95"/>
                  <a:gd name="T8" fmla="*/ 11 w 93"/>
                  <a:gd name="T9" fmla="*/ 55 h 95"/>
                  <a:gd name="T10" fmla="*/ 3 w 93"/>
                  <a:gd name="T11" fmla="*/ 60 h 95"/>
                  <a:gd name="T12" fmla="*/ 0 w 93"/>
                  <a:gd name="T13" fmla="*/ 68 h 95"/>
                  <a:gd name="T14" fmla="*/ 15 w 93"/>
                  <a:gd name="T15" fmla="*/ 75 h 95"/>
                  <a:gd name="T16" fmla="*/ 67 w 93"/>
                  <a:gd name="T17" fmla="*/ 89 h 95"/>
                  <a:gd name="T18" fmla="*/ 81 w 93"/>
                  <a:gd name="T19" fmla="*/ 92 h 95"/>
                  <a:gd name="T20" fmla="*/ 91 w 93"/>
                  <a:gd name="T21" fmla="*/ 92 h 95"/>
                  <a:gd name="T22" fmla="*/ 92 w 93"/>
                  <a:gd name="T23" fmla="*/ 83 h 95"/>
                  <a:gd name="T24" fmla="*/ 88 w 93"/>
                  <a:gd name="T25" fmla="*/ 75 h 95"/>
                  <a:gd name="T26" fmla="*/ 85 w 93"/>
                  <a:gd name="T27" fmla="*/ 56 h 95"/>
                  <a:gd name="T28" fmla="*/ 90 w 93"/>
                  <a:gd name="T29" fmla="*/ 39 h 95"/>
                  <a:gd name="T30" fmla="*/ 71 w 93"/>
                  <a:gd name="T31" fmla="*/ 5 h 95"/>
                  <a:gd name="T32" fmla="*/ 60 w 93"/>
                  <a:gd name="T33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95">
                    <a:moveTo>
                      <a:pt x="60" y="2"/>
                    </a:moveTo>
                    <a:cubicBezTo>
                      <a:pt x="60" y="2"/>
                      <a:pt x="60" y="2"/>
                      <a:pt x="59" y="2"/>
                    </a:cubicBezTo>
                    <a:cubicBezTo>
                      <a:pt x="45" y="0"/>
                      <a:pt x="31" y="9"/>
                      <a:pt x="26" y="22"/>
                    </a:cubicBezTo>
                    <a:cubicBezTo>
                      <a:pt x="24" y="28"/>
                      <a:pt x="24" y="34"/>
                      <a:pt x="22" y="40"/>
                    </a:cubicBezTo>
                    <a:cubicBezTo>
                      <a:pt x="20" y="46"/>
                      <a:pt x="16" y="51"/>
                      <a:pt x="11" y="55"/>
                    </a:cubicBezTo>
                    <a:cubicBezTo>
                      <a:pt x="8" y="57"/>
                      <a:pt x="6" y="58"/>
                      <a:pt x="3" y="60"/>
                    </a:cubicBezTo>
                    <a:cubicBezTo>
                      <a:pt x="1" y="62"/>
                      <a:pt x="0" y="65"/>
                      <a:pt x="0" y="68"/>
                    </a:cubicBezTo>
                    <a:cubicBezTo>
                      <a:pt x="1" y="74"/>
                      <a:pt x="10" y="74"/>
                      <a:pt x="15" y="75"/>
                    </a:cubicBezTo>
                    <a:cubicBezTo>
                      <a:pt x="22" y="77"/>
                      <a:pt x="57" y="86"/>
                      <a:pt x="67" y="89"/>
                    </a:cubicBezTo>
                    <a:cubicBezTo>
                      <a:pt x="72" y="90"/>
                      <a:pt x="77" y="91"/>
                      <a:pt x="81" y="92"/>
                    </a:cubicBezTo>
                    <a:cubicBezTo>
                      <a:pt x="84" y="94"/>
                      <a:pt x="88" y="95"/>
                      <a:pt x="91" y="92"/>
                    </a:cubicBezTo>
                    <a:cubicBezTo>
                      <a:pt x="93" y="90"/>
                      <a:pt x="93" y="86"/>
                      <a:pt x="92" y="83"/>
                    </a:cubicBezTo>
                    <a:cubicBezTo>
                      <a:pt x="91" y="80"/>
                      <a:pt x="89" y="78"/>
                      <a:pt x="88" y="75"/>
                    </a:cubicBezTo>
                    <a:cubicBezTo>
                      <a:pt x="85" y="69"/>
                      <a:pt x="84" y="63"/>
                      <a:pt x="85" y="56"/>
                    </a:cubicBezTo>
                    <a:cubicBezTo>
                      <a:pt x="86" y="51"/>
                      <a:pt x="89" y="45"/>
                      <a:pt x="90" y="39"/>
                    </a:cubicBezTo>
                    <a:cubicBezTo>
                      <a:pt x="93" y="25"/>
                      <a:pt x="84" y="10"/>
                      <a:pt x="71" y="5"/>
                    </a:cubicBezTo>
                    <a:lnTo>
                      <a:pt x="60" y="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581A12A9-E9FA-4BCC-8932-C78A3086C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619" y="2190308"/>
                <a:ext cx="121739" cy="82475"/>
              </a:xfrm>
              <a:custGeom>
                <a:avLst/>
                <a:gdLst>
                  <a:gd name="T0" fmla="*/ 2 w 32"/>
                  <a:gd name="T1" fmla="*/ 0 h 21"/>
                  <a:gd name="T2" fmla="*/ 6 w 32"/>
                  <a:gd name="T3" fmla="*/ 15 h 21"/>
                  <a:gd name="T4" fmla="*/ 21 w 32"/>
                  <a:gd name="T5" fmla="*/ 19 h 21"/>
                  <a:gd name="T6" fmla="*/ 32 w 32"/>
                  <a:gd name="T7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1">
                    <a:moveTo>
                      <a:pt x="2" y="0"/>
                    </a:moveTo>
                    <a:cubicBezTo>
                      <a:pt x="0" y="5"/>
                      <a:pt x="2" y="11"/>
                      <a:pt x="6" y="15"/>
                    </a:cubicBezTo>
                    <a:cubicBezTo>
                      <a:pt x="10" y="19"/>
                      <a:pt x="16" y="21"/>
                      <a:pt x="21" y="19"/>
                    </a:cubicBezTo>
                    <a:cubicBezTo>
                      <a:pt x="26" y="18"/>
                      <a:pt x="31" y="13"/>
                      <a:pt x="32" y="8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7FBE88C4-913F-454E-AFFA-D9A827B60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212" y="1767115"/>
                <a:ext cx="60215" cy="128445"/>
              </a:xfrm>
              <a:custGeom>
                <a:avLst/>
                <a:gdLst>
                  <a:gd name="T0" fmla="*/ 0 w 16"/>
                  <a:gd name="T1" fmla="*/ 31 h 33"/>
                  <a:gd name="T2" fmla="*/ 6 w 16"/>
                  <a:gd name="T3" fmla="*/ 7 h 33"/>
                  <a:gd name="T4" fmla="*/ 8 w 16"/>
                  <a:gd name="T5" fmla="*/ 2 h 33"/>
                  <a:gd name="T6" fmla="*/ 13 w 16"/>
                  <a:gd name="T7" fmla="*/ 1 h 33"/>
                  <a:gd name="T8" fmla="*/ 15 w 16"/>
                  <a:gd name="T9" fmla="*/ 4 h 33"/>
                  <a:gd name="T10" fmla="*/ 16 w 16"/>
                  <a:gd name="T11" fmla="*/ 9 h 33"/>
                  <a:gd name="T12" fmla="*/ 8 w 16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0" y="31"/>
                    </a:moveTo>
                    <a:cubicBezTo>
                      <a:pt x="1" y="22"/>
                      <a:pt x="3" y="15"/>
                      <a:pt x="6" y="7"/>
                    </a:cubicBezTo>
                    <a:cubicBezTo>
                      <a:pt x="6" y="5"/>
                      <a:pt x="7" y="3"/>
                      <a:pt x="8" y="2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5" y="6"/>
                      <a:pt x="16" y="8"/>
                      <a:pt x="16" y="9"/>
                    </a:cubicBezTo>
                    <a:cubicBezTo>
                      <a:pt x="16" y="18"/>
                      <a:pt x="13" y="27"/>
                      <a:pt x="8" y="33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73378166-2029-4239-91F7-462D1E083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134" y="2241687"/>
                <a:ext cx="53669" cy="47322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9" y="4"/>
                      <a:pt x="5" y="8"/>
                      <a:pt x="0" y="12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8B6180B-E02F-4D62-8177-5AAF349F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611" y="1950995"/>
                <a:ext cx="34035" cy="223089"/>
              </a:xfrm>
              <a:custGeom>
                <a:avLst/>
                <a:gdLst>
                  <a:gd name="T0" fmla="*/ 0 w 9"/>
                  <a:gd name="T1" fmla="*/ 0 h 57"/>
                  <a:gd name="T2" fmla="*/ 9 w 9"/>
                  <a:gd name="T3" fmla="*/ 17 h 57"/>
                  <a:gd name="T4" fmla="*/ 4 w 9"/>
                  <a:gd name="T5" fmla="*/ 37 h 57"/>
                  <a:gd name="T6" fmla="*/ 5 w 9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7">
                    <a:moveTo>
                      <a:pt x="0" y="0"/>
                    </a:moveTo>
                    <a:cubicBezTo>
                      <a:pt x="6" y="3"/>
                      <a:pt x="9" y="11"/>
                      <a:pt x="9" y="17"/>
                    </a:cubicBezTo>
                    <a:cubicBezTo>
                      <a:pt x="8" y="24"/>
                      <a:pt x="6" y="30"/>
                      <a:pt x="4" y="37"/>
                    </a:cubicBezTo>
                    <a:cubicBezTo>
                      <a:pt x="2" y="43"/>
                      <a:pt x="1" y="51"/>
                      <a:pt x="5" y="57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BEB021F3-AC29-4C06-9982-7024A053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800" y="2311994"/>
                <a:ext cx="19635" cy="90587"/>
              </a:xfrm>
              <a:custGeom>
                <a:avLst/>
                <a:gdLst>
                  <a:gd name="T0" fmla="*/ 5 w 5"/>
                  <a:gd name="T1" fmla="*/ 0 h 23"/>
                  <a:gd name="T2" fmla="*/ 0 w 5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3">
                    <a:moveTo>
                      <a:pt x="5" y="0"/>
                    </a:moveTo>
                    <a:cubicBezTo>
                      <a:pt x="3" y="7"/>
                      <a:pt x="1" y="15"/>
                      <a:pt x="0" y="23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00F512D2-F062-48D5-9648-8388DE99F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830" y="2295769"/>
                <a:ext cx="61524" cy="6354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cubicBezTo>
                      <a:pt x="5" y="5"/>
                      <a:pt x="10" y="11"/>
                      <a:pt x="16" y="16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D5B7A25D-BCF3-4C88-A469-9ECC99D12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845" y="2539139"/>
                <a:ext cx="307620" cy="443475"/>
              </a:xfrm>
              <a:custGeom>
                <a:avLst/>
                <a:gdLst>
                  <a:gd name="T0" fmla="*/ 6 w 81"/>
                  <a:gd name="T1" fmla="*/ 59 h 113"/>
                  <a:gd name="T2" fmla="*/ 2 w 81"/>
                  <a:gd name="T3" fmla="*/ 33 h 113"/>
                  <a:gd name="T4" fmla="*/ 22 w 81"/>
                  <a:gd name="T5" fmla="*/ 6 h 113"/>
                  <a:gd name="T6" fmla="*/ 64 w 81"/>
                  <a:gd name="T7" fmla="*/ 10 h 113"/>
                  <a:gd name="T8" fmla="*/ 78 w 81"/>
                  <a:gd name="T9" fmla="*/ 50 h 113"/>
                  <a:gd name="T10" fmla="*/ 66 w 81"/>
                  <a:gd name="T11" fmla="*/ 76 h 113"/>
                  <a:gd name="T12" fmla="*/ 49 w 81"/>
                  <a:gd name="T13" fmla="*/ 100 h 113"/>
                  <a:gd name="T14" fmla="*/ 41 w 81"/>
                  <a:gd name="T15" fmla="*/ 112 h 113"/>
                  <a:gd name="T16" fmla="*/ 32 w 81"/>
                  <a:gd name="T17" fmla="*/ 106 h 113"/>
                  <a:gd name="T18" fmla="*/ 6 w 81"/>
                  <a:gd name="T19" fmla="*/ 5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113">
                    <a:moveTo>
                      <a:pt x="6" y="59"/>
                    </a:moveTo>
                    <a:cubicBezTo>
                      <a:pt x="3" y="51"/>
                      <a:pt x="0" y="42"/>
                      <a:pt x="2" y="33"/>
                    </a:cubicBezTo>
                    <a:cubicBezTo>
                      <a:pt x="3" y="21"/>
                      <a:pt x="12" y="11"/>
                      <a:pt x="22" y="6"/>
                    </a:cubicBezTo>
                    <a:cubicBezTo>
                      <a:pt x="35" y="0"/>
                      <a:pt x="52" y="1"/>
                      <a:pt x="64" y="10"/>
                    </a:cubicBezTo>
                    <a:cubicBezTo>
                      <a:pt x="76" y="20"/>
                      <a:pt x="81" y="36"/>
                      <a:pt x="78" y="50"/>
                    </a:cubicBezTo>
                    <a:cubicBezTo>
                      <a:pt x="76" y="59"/>
                      <a:pt x="71" y="68"/>
                      <a:pt x="66" y="76"/>
                    </a:cubicBezTo>
                    <a:cubicBezTo>
                      <a:pt x="61" y="84"/>
                      <a:pt x="55" y="92"/>
                      <a:pt x="49" y="100"/>
                    </a:cubicBezTo>
                    <a:cubicBezTo>
                      <a:pt x="47" y="103"/>
                      <a:pt x="44" y="111"/>
                      <a:pt x="41" y="112"/>
                    </a:cubicBezTo>
                    <a:cubicBezTo>
                      <a:pt x="37" y="113"/>
                      <a:pt x="34" y="108"/>
                      <a:pt x="32" y="106"/>
                    </a:cubicBezTo>
                    <a:cubicBezTo>
                      <a:pt x="21" y="92"/>
                      <a:pt x="13" y="76"/>
                      <a:pt x="6" y="5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2EAE80B8-8CFD-426A-8471-69949AFD7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206" y="2606742"/>
                <a:ext cx="195044" cy="160894"/>
              </a:xfrm>
              <a:custGeom>
                <a:avLst/>
                <a:gdLst>
                  <a:gd name="T0" fmla="*/ 17 w 51"/>
                  <a:gd name="T1" fmla="*/ 38 h 41"/>
                  <a:gd name="T2" fmla="*/ 38 w 51"/>
                  <a:gd name="T3" fmla="*/ 36 h 41"/>
                  <a:gd name="T4" fmla="*/ 22 w 51"/>
                  <a:gd name="T5" fmla="*/ 5 h 41"/>
                  <a:gd name="T6" fmla="*/ 17 w 51"/>
                  <a:gd name="T7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1">
                    <a:moveTo>
                      <a:pt x="17" y="38"/>
                    </a:moveTo>
                    <a:cubicBezTo>
                      <a:pt x="24" y="41"/>
                      <a:pt x="32" y="40"/>
                      <a:pt x="38" y="36"/>
                    </a:cubicBezTo>
                    <a:cubicBezTo>
                      <a:pt x="51" y="26"/>
                      <a:pt x="42" y="0"/>
                      <a:pt x="22" y="5"/>
                    </a:cubicBezTo>
                    <a:cubicBezTo>
                      <a:pt x="5" y="9"/>
                      <a:pt x="0" y="31"/>
                      <a:pt x="17" y="3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BBC08B95-00E7-406C-A1A5-80508D849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060" y="2955573"/>
                <a:ext cx="163627" cy="66250"/>
              </a:xfrm>
              <a:custGeom>
                <a:avLst/>
                <a:gdLst>
                  <a:gd name="T0" fmla="*/ 16 w 43"/>
                  <a:gd name="T1" fmla="*/ 0 h 17"/>
                  <a:gd name="T2" fmla="*/ 5 w 43"/>
                  <a:gd name="T3" fmla="*/ 4 h 17"/>
                  <a:gd name="T4" fmla="*/ 3 w 43"/>
                  <a:gd name="T5" fmla="*/ 14 h 17"/>
                  <a:gd name="T6" fmla="*/ 12 w 43"/>
                  <a:gd name="T7" fmla="*/ 17 h 17"/>
                  <a:gd name="T8" fmla="*/ 34 w 43"/>
                  <a:gd name="T9" fmla="*/ 14 h 17"/>
                  <a:gd name="T10" fmla="*/ 40 w 43"/>
                  <a:gd name="T11" fmla="*/ 11 h 17"/>
                  <a:gd name="T12" fmla="*/ 42 w 43"/>
                  <a:gd name="T13" fmla="*/ 5 h 17"/>
                  <a:gd name="T14" fmla="*/ 38 w 43"/>
                  <a:gd name="T15" fmla="*/ 1 h 17"/>
                  <a:gd name="T16" fmla="*/ 31 w 4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7">
                    <a:moveTo>
                      <a:pt x="16" y="0"/>
                    </a:moveTo>
                    <a:cubicBezTo>
                      <a:pt x="12" y="1"/>
                      <a:pt x="8" y="2"/>
                      <a:pt x="5" y="4"/>
                    </a:cubicBezTo>
                    <a:cubicBezTo>
                      <a:pt x="2" y="6"/>
                      <a:pt x="0" y="11"/>
                      <a:pt x="3" y="14"/>
                    </a:cubicBezTo>
                    <a:cubicBezTo>
                      <a:pt x="5" y="17"/>
                      <a:pt x="9" y="17"/>
                      <a:pt x="12" y="17"/>
                    </a:cubicBezTo>
                    <a:cubicBezTo>
                      <a:pt x="20" y="17"/>
                      <a:pt x="27" y="16"/>
                      <a:pt x="34" y="14"/>
                    </a:cubicBezTo>
                    <a:cubicBezTo>
                      <a:pt x="36" y="13"/>
                      <a:pt x="38" y="13"/>
                      <a:pt x="40" y="11"/>
                    </a:cubicBezTo>
                    <a:cubicBezTo>
                      <a:pt x="42" y="10"/>
                      <a:pt x="43" y="8"/>
                      <a:pt x="42" y="5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3" y="1"/>
                      <a:pt x="31" y="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id="{B7A76310-F4CF-4381-9A30-D3D5570F6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957" y="4290053"/>
                <a:ext cx="45815" cy="160894"/>
              </a:xfrm>
              <a:custGeom>
                <a:avLst/>
                <a:gdLst>
                  <a:gd name="T0" fmla="*/ 12 w 12"/>
                  <a:gd name="T1" fmla="*/ 41 h 41"/>
                  <a:gd name="T2" fmla="*/ 3 w 12"/>
                  <a:gd name="T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12" y="41"/>
                    </a:moveTo>
                    <a:cubicBezTo>
                      <a:pt x="3" y="31"/>
                      <a:pt x="0" y="14"/>
                      <a:pt x="3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6B3E5EBB-0771-455F-BAFA-728EEC630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429" y="4290053"/>
                <a:ext cx="247405" cy="129797"/>
              </a:xfrm>
              <a:custGeom>
                <a:avLst/>
                <a:gdLst>
                  <a:gd name="T0" fmla="*/ 0 w 65"/>
                  <a:gd name="T1" fmla="*/ 0 h 33"/>
                  <a:gd name="T2" fmla="*/ 65 w 65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33">
                    <a:moveTo>
                      <a:pt x="0" y="0"/>
                    </a:moveTo>
                    <a:cubicBezTo>
                      <a:pt x="15" y="20"/>
                      <a:pt x="40" y="33"/>
                      <a:pt x="65" y="33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46">
                <a:extLst>
                  <a:ext uri="{FF2B5EF4-FFF2-40B4-BE49-F238E27FC236}">
                    <a16:creationId xmlns:a16="http://schemas.microsoft.com/office/drawing/2014/main" id="{7AD54657-819D-4630-8622-88033E40C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980" y="4267068"/>
                <a:ext cx="179335" cy="148726"/>
              </a:xfrm>
              <a:custGeom>
                <a:avLst/>
                <a:gdLst>
                  <a:gd name="T0" fmla="*/ 2 w 47"/>
                  <a:gd name="T1" fmla="*/ 38 h 38"/>
                  <a:gd name="T2" fmla="*/ 6 w 47"/>
                  <a:gd name="T3" fmla="*/ 14 h 38"/>
                  <a:gd name="T4" fmla="*/ 28 w 47"/>
                  <a:gd name="T5" fmla="*/ 1 h 38"/>
                  <a:gd name="T6" fmla="*/ 47 w 47"/>
                  <a:gd name="T7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8">
                    <a:moveTo>
                      <a:pt x="2" y="38"/>
                    </a:moveTo>
                    <a:cubicBezTo>
                      <a:pt x="0" y="30"/>
                      <a:pt x="1" y="21"/>
                      <a:pt x="6" y="14"/>
                    </a:cubicBezTo>
                    <a:cubicBezTo>
                      <a:pt x="11" y="6"/>
                      <a:pt x="19" y="1"/>
                      <a:pt x="28" y="1"/>
                    </a:cubicBezTo>
                    <a:cubicBezTo>
                      <a:pt x="35" y="0"/>
                      <a:pt x="42" y="4"/>
                      <a:pt x="47" y="9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47">
                <a:extLst>
                  <a:ext uri="{FF2B5EF4-FFF2-40B4-BE49-F238E27FC236}">
                    <a16:creationId xmlns:a16="http://schemas.microsoft.com/office/drawing/2014/main" id="{BFB8E88F-5F90-402B-AC99-A44CD77B8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243" y="4273829"/>
                <a:ext cx="113884" cy="154134"/>
              </a:xfrm>
              <a:custGeom>
                <a:avLst/>
                <a:gdLst>
                  <a:gd name="T0" fmla="*/ 0 w 30"/>
                  <a:gd name="T1" fmla="*/ 8 h 39"/>
                  <a:gd name="T2" fmla="*/ 22 w 30"/>
                  <a:gd name="T3" fmla="*/ 0 h 39"/>
                  <a:gd name="T4" fmla="*/ 5 w 30"/>
                  <a:gd name="T5" fmla="*/ 23 h 39"/>
                  <a:gd name="T6" fmla="*/ 30 w 30"/>
                  <a:gd name="T7" fmla="*/ 17 h 39"/>
                  <a:gd name="T8" fmla="*/ 10 w 30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8"/>
                    </a:moveTo>
                    <a:cubicBezTo>
                      <a:pt x="7" y="5"/>
                      <a:pt x="16" y="2"/>
                      <a:pt x="22" y="0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3" y="25"/>
                      <a:pt x="17" y="32"/>
                      <a:pt x="10" y="39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id="{CF185772-1922-44EB-81CF-D02ECF2D0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922" y="4427963"/>
                <a:ext cx="509209" cy="317733"/>
              </a:xfrm>
              <a:custGeom>
                <a:avLst/>
                <a:gdLst>
                  <a:gd name="T0" fmla="*/ 0 w 134"/>
                  <a:gd name="T1" fmla="*/ 67 h 81"/>
                  <a:gd name="T2" fmla="*/ 86 w 134"/>
                  <a:gd name="T3" fmla="*/ 69 h 81"/>
                  <a:gd name="T4" fmla="*/ 133 w 134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81">
                    <a:moveTo>
                      <a:pt x="0" y="67"/>
                    </a:moveTo>
                    <a:cubicBezTo>
                      <a:pt x="27" y="78"/>
                      <a:pt x="59" y="81"/>
                      <a:pt x="86" y="69"/>
                    </a:cubicBezTo>
                    <a:cubicBezTo>
                      <a:pt x="113" y="57"/>
                      <a:pt x="134" y="30"/>
                      <a:pt x="133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Freeform 49">
                <a:extLst>
                  <a:ext uri="{FF2B5EF4-FFF2-40B4-BE49-F238E27FC236}">
                    <a16:creationId xmlns:a16="http://schemas.microsoft.com/office/drawing/2014/main" id="{DC31B7CD-FA35-48AD-A475-AA9BA3FA1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995" y="4632123"/>
                <a:ext cx="189808" cy="54082"/>
              </a:xfrm>
              <a:custGeom>
                <a:avLst/>
                <a:gdLst>
                  <a:gd name="T0" fmla="*/ 0 w 50"/>
                  <a:gd name="T1" fmla="*/ 14 h 14"/>
                  <a:gd name="T2" fmla="*/ 50 w 50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14">
                    <a:moveTo>
                      <a:pt x="0" y="14"/>
                    </a:moveTo>
                    <a:cubicBezTo>
                      <a:pt x="17" y="13"/>
                      <a:pt x="34" y="8"/>
                      <a:pt x="50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50">
                <a:extLst>
                  <a:ext uri="{FF2B5EF4-FFF2-40B4-BE49-F238E27FC236}">
                    <a16:creationId xmlns:a16="http://schemas.microsoft.com/office/drawing/2014/main" id="{049671E8-83CA-4C9C-AC7F-B139D2BF0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210" y="4560465"/>
                <a:ext cx="129593" cy="71659"/>
              </a:xfrm>
              <a:custGeom>
                <a:avLst/>
                <a:gdLst>
                  <a:gd name="T0" fmla="*/ 0 w 34"/>
                  <a:gd name="T1" fmla="*/ 0 h 18"/>
                  <a:gd name="T2" fmla="*/ 34 w 34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18">
                    <a:moveTo>
                      <a:pt x="0" y="0"/>
                    </a:moveTo>
                    <a:cubicBezTo>
                      <a:pt x="8" y="10"/>
                      <a:pt x="22" y="16"/>
                      <a:pt x="34" y="18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51">
                <a:extLst>
                  <a:ext uri="{FF2B5EF4-FFF2-40B4-BE49-F238E27FC236}">
                    <a16:creationId xmlns:a16="http://schemas.microsoft.com/office/drawing/2014/main" id="{2BE8BBE8-9616-47C9-96E6-151443B88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210" y="4552352"/>
                <a:ext cx="65451" cy="8112"/>
              </a:xfrm>
              <a:custGeom>
                <a:avLst/>
                <a:gdLst>
                  <a:gd name="T0" fmla="*/ 0 w 17"/>
                  <a:gd name="T1" fmla="*/ 2 h 2"/>
                  <a:gd name="T2" fmla="*/ 17 w 17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cubicBezTo>
                      <a:pt x="5" y="2"/>
                      <a:pt x="12" y="0"/>
                      <a:pt x="17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52">
                <a:extLst>
                  <a:ext uri="{FF2B5EF4-FFF2-40B4-BE49-F238E27FC236}">
                    <a16:creationId xmlns:a16="http://schemas.microsoft.com/office/drawing/2014/main" id="{5304C031-FF72-4832-82CB-522614E32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30" y="4450948"/>
                <a:ext cx="98176" cy="98700"/>
              </a:xfrm>
              <a:custGeom>
                <a:avLst/>
                <a:gdLst>
                  <a:gd name="T0" fmla="*/ 26 w 26"/>
                  <a:gd name="T1" fmla="*/ 25 h 25"/>
                  <a:gd name="T2" fmla="*/ 0 w 26"/>
                  <a:gd name="T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5">
                    <a:moveTo>
                      <a:pt x="26" y="25"/>
                    </a:moveTo>
                    <a:cubicBezTo>
                      <a:pt x="13" y="23"/>
                      <a:pt x="3" y="12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Freeform 53">
                <a:extLst>
                  <a:ext uri="{FF2B5EF4-FFF2-40B4-BE49-F238E27FC236}">
                    <a16:creationId xmlns:a16="http://schemas.microsoft.com/office/drawing/2014/main" id="{918D4D67-5340-4DAC-A8BC-AFDA71B26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30" y="4450948"/>
                <a:ext cx="41889" cy="0"/>
              </a:xfrm>
              <a:custGeom>
                <a:avLst/>
                <a:gdLst>
                  <a:gd name="T0" fmla="*/ 0 w 11"/>
                  <a:gd name="T1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cubicBezTo>
                      <a:pt x="3" y="0"/>
                      <a:pt x="8" y="0"/>
                      <a:pt x="11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" name="Freeform 54">
                <a:extLst>
                  <a:ext uri="{FF2B5EF4-FFF2-40B4-BE49-F238E27FC236}">
                    <a16:creationId xmlns:a16="http://schemas.microsoft.com/office/drawing/2014/main" id="{2338A191-992A-44DE-9C01-CB41BABCD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945" y="4463117"/>
                <a:ext cx="121739" cy="156839"/>
              </a:xfrm>
              <a:custGeom>
                <a:avLst/>
                <a:gdLst>
                  <a:gd name="T0" fmla="*/ 0 w 32"/>
                  <a:gd name="T1" fmla="*/ 40 h 40"/>
                  <a:gd name="T2" fmla="*/ 21 w 32"/>
                  <a:gd name="T3" fmla="*/ 28 h 40"/>
                  <a:gd name="T4" fmla="*/ 28 w 3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40">
                    <a:moveTo>
                      <a:pt x="0" y="40"/>
                    </a:moveTo>
                    <a:cubicBezTo>
                      <a:pt x="8" y="38"/>
                      <a:pt x="16" y="34"/>
                      <a:pt x="21" y="28"/>
                    </a:cubicBezTo>
                    <a:cubicBezTo>
                      <a:pt x="28" y="21"/>
                      <a:pt x="32" y="9"/>
                      <a:pt x="28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55">
                <a:extLst>
                  <a:ext uri="{FF2B5EF4-FFF2-40B4-BE49-F238E27FC236}">
                    <a16:creationId xmlns:a16="http://schemas.microsoft.com/office/drawing/2014/main" id="{BFEFA225-1A03-4E0D-B42E-6E7B6B73C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801" y="4145383"/>
                <a:ext cx="10472" cy="70307"/>
              </a:xfrm>
              <a:custGeom>
                <a:avLst/>
                <a:gdLst>
                  <a:gd name="T0" fmla="*/ 0 w 3"/>
                  <a:gd name="T1" fmla="*/ 18 h 18"/>
                  <a:gd name="T2" fmla="*/ 3 w 3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8">
                    <a:moveTo>
                      <a:pt x="0" y="18"/>
                    </a:moveTo>
                    <a:cubicBezTo>
                      <a:pt x="1" y="12"/>
                      <a:pt x="2" y="6"/>
                      <a:pt x="3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id="{C4AFDF27-6530-44AF-B9A2-D95A8910E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690" y="4230563"/>
                <a:ext cx="68069" cy="55434"/>
              </a:xfrm>
              <a:custGeom>
                <a:avLst/>
                <a:gdLst>
                  <a:gd name="T0" fmla="*/ 0 w 18"/>
                  <a:gd name="T1" fmla="*/ 14 h 14"/>
                  <a:gd name="T2" fmla="*/ 18 w 18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6" y="9"/>
                      <a:pt x="12" y="4"/>
                      <a:pt x="18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57">
                <a:extLst>
                  <a:ext uri="{FF2B5EF4-FFF2-40B4-BE49-F238E27FC236}">
                    <a16:creationId xmlns:a16="http://schemas.microsoft.com/office/drawing/2014/main" id="{60BCCB1C-E799-4E46-B2B6-4F779444C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016" y="4345487"/>
                <a:ext cx="103412" cy="22985"/>
              </a:xfrm>
              <a:custGeom>
                <a:avLst/>
                <a:gdLst>
                  <a:gd name="T0" fmla="*/ 0 w 27"/>
                  <a:gd name="T1" fmla="*/ 0 h 6"/>
                  <a:gd name="T2" fmla="*/ 27 w 2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cubicBezTo>
                      <a:pt x="9" y="2"/>
                      <a:pt x="18" y="4"/>
                      <a:pt x="27" y="6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58">
                <a:extLst>
                  <a:ext uri="{FF2B5EF4-FFF2-40B4-BE49-F238E27FC236}">
                    <a16:creationId xmlns:a16="http://schemas.microsoft.com/office/drawing/2014/main" id="{50608E43-B54D-4753-94B4-CFEB4988D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315" y="4302221"/>
                <a:ext cx="37961" cy="121685"/>
              </a:xfrm>
              <a:custGeom>
                <a:avLst/>
                <a:gdLst>
                  <a:gd name="T0" fmla="*/ 0 w 10"/>
                  <a:gd name="T1" fmla="*/ 0 h 31"/>
                  <a:gd name="T2" fmla="*/ 10 w 10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31">
                    <a:moveTo>
                      <a:pt x="0" y="0"/>
                    </a:moveTo>
                    <a:cubicBezTo>
                      <a:pt x="0" y="11"/>
                      <a:pt x="3" y="22"/>
                      <a:pt x="10" y="3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59">
                <a:extLst>
                  <a:ext uri="{FF2B5EF4-FFF2-40B4-BE49-F238E27FC236}">
                    <a16:creationId xmlns:a16="http://schemas.microsoft.com/office/drawing/2014/main" id="{743375DC-F045-4B6A-9C1C-8B81C6A46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690" y="4411738"/>
                <a:ext cx="48433" cy="59491"/>
              </a:xfrm>
              <a:custGeom>
                <a:avLst/>
                <a:gdLst>
                  <a:gd name="T0" fmla="*/ 0 w 13"/>
                  <a:gd name="T1" fmla="*/ 0 h 15"/>
                  <a:gd name="T2" fmla="*/ 13 w 13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4" y="5"/>
                      <a:pt x="9" y="10"/>
                      <a:pt x="13" y="15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Oval 60">
                <a:extLst>
                  <a:ext uri="{FF2B5EF4-FFF2-40B4-BE49-F238E27FC236}">
                    <a16:creationId xmlns:a16="http://schemas.microsoft.com/office/drawing/2014/main" id="{37A1CF7B-6070-443E-B1BC-B013DC743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991" y="3776272"/>
                <a:ext cx="289293" cy="297453"/>
              </a:xfrm>
              <a:prstGeom prst="ellips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Oval 61">
                <a:extLst>
                  <a:ext uri="{FF2B5EF4-FFF2-40B4-BE49-F238E27FC236}">
                    <a16:creationId xmlns:a16="http://schemas.microsoft.com/office/drawing/2014/main" id="{BEAE738F-20CD-4E89-8FFC-5F726F8E4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168" y="3842522"/>
                <a:ext cx="87704" cy="94644"/>
              </a:xfrm>
              <a:prstGeom prst="ellipse">
                <a:avLst/>
              </a:pr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62">
                <a:extLst>
                  <a:ext uri="{FF2B5EF4-FFF2-40B4-BE49-F238E27FC236}">
                    <a16:creationId xmlns:a16="http://schemas.microsoft.com/office/drawing/2014/main" id="{271F4C12-1B06-48EC-9131-36299B30B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876" y="3889844"/>
                <a:ext cx="75923" cy="121685"/>
              </a:xfrm>
              <a:custGeom>
                <a:avLst/>
                <a:gdLst>
                  <a:gd name="T0" fmla="*/ 19 w 20"/>
                  <a:gd name="T1" fmla="*/ 0 h 31"/>
                  <a:gd name="T2" fmla="*/ 0 w 20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31">
                    <a:moveTo>
                      <a:pt x="19" y="0"/>
                    </a:moveTo>
                    <a:cubicBezTo>
                      <a:pt x="20" y="8"/>
                      <a:pt x="17" y="24"/>
                      <a:pt x="0" y="3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Freeform 63">
                <a:extLst>
                  <a:ext uri="{FF2B5EF4-FFF2-40B4-BE49-F238E27FC236}">
                    <a16:creationId xmlns:a16="http://schemas.microsoft.com/office/drawing/2014/main" id="{7A80EA6F-5E67-4F09-B232-95FF749C8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584" y="4564520"/>
                <a:ext cx="342964" cy="352886"/>
              </a:xfrm>
              <a:custGeom>
                <a:avLst/>
                <a:gdLst>
                  <a:gd name="T0" fmla="*/ 74 w 90"/>
                  <a:gd name="T1" fmla="*/ 90 h 90"/>
                  <a:gd name="T2" fmla="*/ 15 w 90"/>
                  <a:gd name="T3" fmla="*/ 90 h 90"/>
                  <a:gd name="T4" fmla="*/ 0 w 90"/>
                  <a:gd name="T5" fmla="*/ 74 h 90"/>
                  <a:gd name="T6" fmla="*/ 1 w 90"/>
                  <a:gd name="T7" fmla="*/ 42 h 90"/>
                  <a:gd name="T8" fmla="*/ 0 w 90"/>
                  <a:gd name="T9" fmla="*/ 15 h 90"/>
                  <a:gd name="T10" fmla="*/ 4 w 90"/>
                  <a:gd name="T11" fmla="*/ 4 h 90"/>
                  <a:gd name="T12" fmla="*/ 15 w 90"/>
                  <a:gd name="T13" fmla="*/ 0 h 90"/>
                  <a:gd name="T14" fmla="*/ 74 w 90"/>
                  <a:gd name="T15" fmla="*/ 0 h 90"/>
                  <a:gd name="T16" fmla="*/ 90 w 90"/>
                  <a:gd name="T17" fmla="*/ 15 h 90"/>
                  <a:gd name="T18" fmla="*/ 90 w 90"/>
                  <a:gd name="T19" fmla="*/ 44 h 90"/>
                  <a:gd name="T20" fmla="*/ 90 w 90"/>
                  <a:gd name="T21" fmla="*/ 74 h 90"/>
                  <a:gd name="T22" fmla="*/ 85 w 90"/>
                  <a:gd name="T23" fmla="*/ 85 h 90"/>
                  <a:gd name="T24" fmla="*/ 74 w 9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0">
                    <a:moveTo>
                      <a:pt x="74" y="90"/>
                    </a:moveTo>
                    <a:cubicBezTo>
                      <a:pt x="15" y="90"/>
                      <a:pt x="15" y="90"/>
                      <a:pt x="15" y="90"/>
                    </a:cubicBezTo>
                    <a:cubicBezTo>
                      <a:pt x="7" y="90"/>
                      <a:pt x="0" y="83"/>
                      <a:pt x="0" y="74"/>
                    </a:cubicBezTo>
                    <a:cubicBezTo>
                      <a:pt x="1" y="65"/>
                      <a:pt x="1" y="54"/>
                      <a:pt x="1" y="42"/>
                    </a:cubicBezTo>
                    <a:cubicBezTo>
                      <a:pt x="1" y="33"/>
                      <a:pt x="1" y="24"/>
                      <a:pt x="0" y="15"/>
                    </a:cubicBezTo>
                    <a:cubicBezTo>
                      <a:pt x="0" y="14"/>
                      <a:pt x="0" y="9"/>
                      <a:pt x="4" y="4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3" y="0"/>
                      <a:pt x="90" y="7"/>
                      <a:pt x="90" y="15"/>
                    </a:cubicBezTo>
                    <a:cubicBezTo>
                      <a:pt x="90" y="25"/>
                      <a:pt x="90" y="34"/>
                      <a:pt x="90" y="44"/>
                    </a:cubicBezTo>
                    <a:cubicBezTo>
                      <a:pt x="90" y="55"/>
                      <a:pt x="90" y="65"/>
                      <a:pt x="90" y="74"/>
                    </a:cubicBezTo>
                    <a:cubicBezTo>
                      <a:pt x="90" y="75"/>
                      <a:pt x="90" y="81"/>
                      <a:pt x="85" y="85"/>
                    </a:cubicBezTo>
                    <a:cubicBezTo>
                      <a:pt x="82" y="88"/>
                      <a:pt x="79" y="90"/>
                      <a:pt x="74" y="9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Freeform 64">
                <a:extLst>
                  <a:ext uri="{FF2B5EF4-FFF2-40B4-BE49-F238E27FC236}">
                    <a16:creationId xmlns:a16="http://schemas.microsoft.com/office/drawing/2014/main" id="{E3DCBE8E-CB2A-4A27-ABC1-05CEAC8F3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369" y="4611843"/>
                <a:ext cx="342964" cy="352886"/>
              </a:xfrm>
              <a:custGeom>
                <a:avLst/>
                <a:gdLst>
                  <a:gd name="T0" fmla="*/ 90 w 90"/>
                  <a:gd name="T1" fmla="*/ 78 h 90"/>
                  <a:gd name="T2" fmla="*/ 86 w 90"/>
                  <a:gd name="T3" fmla="*/ 85 h 90"/>
                  <a:gd name="T4" fmla="*/ 75 w 90"/>
                  <a:gd name="T5" fmla="*/ 90 h 90"/>
                  <a:gd name="T6" fmla="*/ 16 w 90"/>
                  <a:gd name="T7" fmla="*/ 90 h 90"/>
                  <a:gd name="T8" fmla="*/ 0 w 90"/>
                  <a:gd name="T9" fmla="*/ 74 h 90"/>
                  <a:gd name="T10" fmla="*/ 2 w 90"/>
                  <a:gd name="T11" fmla="*/ 42 h 90"/>
                  <a:gd name="T12" fmla="*/ 0 w 90"/>
                  <a:gd name="T13" fmla="*/ 15 h 90"/>
                  <a:gd name="T14" fmla="*/ 5 w 90"/>
                  <a:gd name="T15" fmla="*/ 4 h 90"/>
                  <a:gd name="T16" fmla="*/ 16 w 90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90">
                    <a:moveTo>
                      <a:pt x="90" y="78"/>
                    </a:moveTo>
                    <a:cubicBezTo>
                      <a:pt x="90" y="79"/>
                      <a:pt x="90" y="81"/>
                      <a:pt x="86" y="85"/>
                    </a:cubicBezTo>
                    <a:cubicBezTo>
                      <a:pt x="83" y="88"/>
                      <a:pt x="79" y="90"/>
                      <a:pt x="75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7" y="90"/>
                      <a:pt x="0" y="83"/>
                      <a:pt x="0" y="74"/>
                    </a:cubicBezTo>
                    <a:cubicBezTo>
                      <a:pt x="1" y="65"/>
                      <a:pt x="2" y="54"/>
                      <a:pt x="2" y="42"/>
                    </a:cubicBezTo>
                    <a:cubicBezTo>
                      <a:pt x="2" y="33"/>
                      <a:pt x="1" y="24"/>
                      <a:pt x="0" y="15"/>
                    </a:cubicBezTo>
                    <a:cubicBezTo>
                      <a:pt x="0" y="14"/>
                      <a:pt x="0" y="9"/>
                      <a:pt x="5" y="4"/>
                    </a:cubicBezTo>
                    <a:cubicBezTo>
                      <a:pt x="8" y="2"/>
                      <a:pt x="11" y="0"/>
                      <a:pt x="16" y="0"/>
                    </a:cubicBezTo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65">
                <a:extLst>
                  <a:ext uri="{FF2B5EF4-FFF2-40B4-BE49-F238E27FC236}">
                    <a16:creationId xmlns:a16="http://schemas.microsoft.com/office/drawing/2014/main" id="{80D6E114-E649-4003-92D8-72698DC5F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139" y="4678093"/>
                <a:ext cx="3927" cy="121685"/>
              </a:xfrm>
              <a:custGeom>
                <a:avLst/>
                <a:gdLst>
                  <a:gd name="T0" fmla="*/ 0 w 1"/>
                  <a:gd name="T1" fmla="*/ 0 h 31"/>
                  <a:gd name="T2" fmla="*/ 1 w 1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1">
                    <a:moveTo>
                      <a:pt x="0" y="0"/>
                    </a:moveTo>
                    <a:cubicBezTo>
                      <a:pt x="0" y="10"/>
                      <a:pt x="1" y="22"/>
                      <a:pt x="1" y="3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66">
                <a:extLst>
                  <a:ext uri="{FF2B5EF4-FFF2-40B4-BE49-F238E27FC236}">
                    <a16:creationId xmlns:a16="http://schemas.microsoft.com/office/drawing/2014/main" id="{DC452387-0986-4784-BE79-9D4986738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924" y="4741640"/>
                <a:ext cx="117812" cy="4056"/>
              </a:xfrm>
              <a:custGeom>
                <a:avLst/>
                <a:gdLst>
                  <a:gd name="T0" fmla="*/ 0 w 31"/>
                  <a:gd name="T1" fmla="*/ 0 h 1"/>
                  <a:gd name="T2" fmla="*/ 31 w 3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1">
                    <a:moveTo>
                      <a:pt x="0" y="0"/>
                    </a:moveTo>
                    <a:cubicBezTo>
                      <a:pt x="10" y="0"/>
                      <a:pt x="21" y="1"/>
                      <a:pt x="31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Freeform 67">
                <a:extLst>
                  <a:ext uri="{FF2B5EF4-FFF2-40B4-BE49-F238E27FC236}">
                    <a16:creationId xmlns:a16="http://schemas.microsoft.com/office/drawing/2014/main" id="{6EC2E425-7B21-45D5-A26E-71D15EBAA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423" y="2445848"/>
                <a:ext cx="498737" cy="191992"/>
              </a:xfrm>
              <a:custGeom>
                <a:avLst/>
                <a:gdLst>
                  <a:gd name="T0" fmla="*/ 51 w 131"/>
                  <a:gd name="T1" fmla="*/ 49 h 49"/>
                  <a:gd name="T2" fmla="*/ 131 w 131"/>
                  <a:gd name="T3" fmla="*/ 0 h 49"/>
                  <a:gd name="T4" fmla="*/ 0 w 131"/>
                  <a:gd name="T5" fmla="*/ 26 h 49"/>
                  <a:gd name="T6" fmla="*/ 51 w 131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49">
                    <a:moveTo>
                      <a:pt x="51" y="49"/>
                    </a:moveTo>
                    <a:cubicBezTo>
                      <a:pt x="78" y="33"/>
                      <a:pt x="104" y="16"/>
                      <a:pt x="131" y="0"/>
                    </a:cubicBezTo>
                    <a:cubicBezTo>
                      <a:pt x="86" y="5"/>
                      <a:pt x="43" y="15"/>
                      <a:pt x="0" y="26"/>
                    </a:cubicBezTo>
                    <a:cubicBezTo>
                      <a:pt x="17" y="33"/>
                      <a:pt x="34" y="41"/>
                      <a:pt x="51" y="4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Freeform 68">
                <a:extLst>
                  <a:ext uri="{FF2B5EF4-FFF2-40B4-BE49-F238E27FC236}">
                    <a16:creationId xmlns:a16="http://schemas.microsoft.com/office/drawing/2014/main" id="{213763AB-DF94-447C-8B99-73696A0ED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901" y="2449903"/>
                <a:ext cx="251332" cy="443475"/>
              </a:xfrm>
              <a:custGeom>
                <a:avLst/>
                <a:gdLst>
                  <a:gd name="T0" fmla="*/ 66 w 66"/>
                  <a:gd name="T1" fmla="*/ 0 h 113"/>
                  <a:gd name="T2" fmla="*/ 0 w 66"/>
                  <a:gd name="T3" fmla="*/ 59 h 113"/>
                  <a:gd name="T4" fmla="*/ 17 w 66"/>
                  <a:gd name="T5" fmla="*/ 113 h 113"/>
                  <a:gd name="T6" fmla="*/ 66 w 66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13">
                    <a:moveTo>
                      <a:pt x="66" y="0"/>
                    </a:moveTo>
                    <a:cubicBezTo>
                      <a:pt x="46" y="22"/>
                      <a:pt x="24" y="42"/>
                      <a:pt x="0" y="59"/>
                    </a:cubicBezTo>
                    <a:cubicBezTo>
                      <a:pt x="6" y="77"/>
                      <a:pt x="11" y="95"/>
                      <a:pt x="17" y="113"/>
                    </a:cubicBezTo>
                    <a:cubicBezTo>
                      <a:pt x="35" y="75"/>
                      <a:pt x="54" y="34"/>
                      <a:pt x="66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69">
                <a:extLst>
                  <a:ext uri="{FF2B5EF4-FFF2-40B4-BE49-F238E27FC236}">
                    <a16:creationId xmlns:a16="http://schemas.microsoft.com/office/drawing/2014/main" id="{1B8B1741-C915-41B2-93D3-97A918797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89" y="2637840"/>
                <a:ext cx="117812" cy="113573"/>
              </a:xfrm>
              <a:custGeom>
                <a:avLst/>
                <a:gdLst>
                  <a:gd name="T0" fmla="*/ 18 w 31"/>
                  <a:gd name="T1" fmla="*/ 0 h 29"/>
                  <a:gd name="T2" fmla="*/ 0 w 31"/>
                  <a:gd name="T3" fmla="*/ 29 h 29"/>
                  <a:gd name="T4" fmla="*/ 31 w 31"/>
                  <a:gd name="T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9">
                    <a:moveTo>
                      <a:pt x="18" y="0"/>
                    </a:moveTo>
                    <a:cubicBezTo>
                      <a:pt x="12" y="10"/>
                      <a:pt x="5" y="19"/>
                      <a:pt x="0" y="29"/>
                    </a:cubicBezTo>
                    <a:cubicBezTo>
                      <a:pt x="10" y="24"/>
                      <a:pt x="22" y="19"/>
                      <a:pt x="31" y="1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70">
                <a:extLst>
                  <a:ext uri="{FF2B5EF4-FFF2-40B4-BE49-F238E27FC236}">
                    <a16:creationId xmlns:a16="http://schemas.microsoft.com/office/drawing/2014/main" id="{894DC483-2E5E-4C84-BD62-173825E0A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690" y="2359316"/>
                <a:ext cx="337727" cy="22985"/>
              </a:xfrm>
              <a:custGeom>
                <a:avLst/>
                <a:gdLst>
                  <a:gd name="T0" fmla="*/ 0 w 89"/>
                  <a:gd name="T1" fmla="*/ 0 h 6"/>
                  <a:gd name="T2" fmla="*/ 89 w 89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9" h="6">
                    <a:moveTo>
                      <a:pt x="0" y="0"/>
                    </a:moveTo>
                    <a:cubicBezTo>
                      <a:pt x="30" y="2"/>
                      <a:pt x="59" y="4"/>
                      <a:pt x="89" y="6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72">
                <a:extLst>
                  <a:ext uri="{FF2B5EF4-FFF2-40B4-BE49-F238E27FC236}">
                    <a16:creationId xmlns:a16="http://schemas.microsoft.com/office/drawing/2014/main" id="{81630EE7-5B65-457F-BC66-F12A40C93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5588" y="2689218"/>
                <a:ext cx="490883" cy="505669"/>
              </a:xfrm>
              <a:custGeom>
                <a:avLst/>
                <a:gdLst>
                  <a:gd name="T0" fmla="*/ 129 w 129"/>
                  <a:gd name="T1" fmla="*/ 64 h 129"/>
                  <a:gd name="T2" fmla="*/ 64 w 129"/>
                  <a:gd name="T3" fmla="*/ 129 h 129"/>
                  <a:gd name="T4" fmla="*/ 0 w 129"/>
                  <a:gd name="T5" fmla="*/ 64 h 129"/>
                  <a:gd name="T6" fmla="*/ 64 w 129"/>
                  <a:gd name="T7" fmla="*/ 0 h 129"/>
                  <a:gd name="T8" fmla="*/ 129 w 129"/>
                  <a:gd name="T9" fmla="*/ 64 h 129"/>
                  <a:gd name="T10" fmla="*/ 129 w 129"/>
                  <a:gd name="T11" fmla="*/ 64 h 129"/>
                  <a:gd name="T12" fmla="*/ 129 w 129"/>
                  <a:gd name="T13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cubicBezTo>
                      <a:pt x="129" y="100"/>
                      <a:pt x="100" y="129"/>
                      <a:pt x="64" y="129"/>
                    </a:cubicBezTo>
                    <a:cubicBezTo>
                      <a:pt x="28" y="129"/>
                      <a:pt x="0" y="100"/>
                      <a:pt x="0" y="64"/>
                    </a:cubicBezTo>
                    <a:cubicBezTo>
                      <a:pt x="0" y="29"/>
                      <a:pt x="28" y="0"/>
                      <a:pt x="64" y="0"/>
                    </a:cubicBezTo>
                    <a:cubicBezTo>
                      <a:pt x="100" y="0"/>
                      <a:pt x="129" y="29"/>
                      <a:pt x="129" y="64"/>
                    </a:cubicBezTo>
                    <a:close/>
                    <a:moveTo>
                      <a:pt x="129" y="64"/>
                    </a:moveTo>
                    <a:cubicBezTo>
                      <a:pt x="129" y="64"/>
                      <a:pt x="129" y="64"/>
                      <a:pt x="129" y="64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Freeform 73">
                <a:extLst>
                  <a:ext uri="{FF2B5EF4-FFF2-40B4-BE49-F238E27FC236}">
                    <a16:creationId xmlns:a16="http://schemas.microsoft.com/office/drawing/2014/main" id="{BB417BFF-7C33-4CD8-B378-DFBDFB96E1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2928" y="2759525"/>
                <a:ext cx="287985" cy="360999"/>
              </a:xfrm>
              <a:custGeom>
                <a:avLst/>
                <a:gdLst>
                  <a:gd name="T0" fmla="*/ 39 w 76"/>
                  <a:gd name="T1" fmla="*/ 6 h 92"/>
                  <a:gd name="T2" fmla="*/ 69 w 76"/>
                  <a:gd name="T3" fmla="*/ 28 h 92"/>
                  <a:gd name="T4" fmla="*/ 45 w 76"/>
                  <a:gd name="T5" fmla="*/ 64 h 92"/>
                  <a:gd name="T6" fmla="*/ 43 w 76"/>
                  <a:gd name="T7" fmla="*/ 64 h 92"/>
                  <a:gd name="T8" fmla="*/ 32 w 76"/>
                  <a:gd name="T9" fmla="*/ 59 h 92"/>
                  <a:gd name="T10" fmla="*/ 22 w 76"/>
                  <a:gd name="T11" fmla="*/ 86 h 92"/>
                  <a:gd name="T12" fmla="*/ 20 w 76"/>
                  <a:gd name="T13" fmla="*/ 86 h 92"/>
                  <a:gd name="T14" fmla="*/ 26 w 76"/>
                  <a:gd name="T15" fmla="*/ 44 h 92"/>
                  <a:gd name="T16" fmla="*/ 34 w 76"/>
                  <a:gd name="T17" fmla="*/ 24 h 92"/>
                  <a:gd name="T18" fmla="*/ 37 w 76"/>
                  <a:gd name="T19" fmla="*/ 24 h 92"/>
                  <a:gd name="T20" fmla="*/ 41 w 76"/>
                  <a:gd name="T21" fmla="*/ 56 h 92"/>
                  <a:gd name="T22" fmla="*/ 43 w 76"/>
                  <a:gd name="T23" fmla="*/ 56 h 92"/>
                  <a:gd name="T24" fmla="*/ 53 w 76"/>
                  <a:gd name="T25" fmla="*/ 19 h 92"/>
                  <a:gd name="T26" fmla="*/ 39 w 76"/>
                  <a:gd name="T27" fmla="*/ 13 h 92"/>
                  <a:gd name="T28" fmla="*/ 16 w 76"/>
                  <a:gd name="T29" fmla="*/ 39 h 92"/>
                  <a:gd name="T30" fmla="*/ 18 w 76"/>
                  <a:gd name="T31" fmla="*/ 52 h 92"/>
                  <a:gd name="T32" fmla="*/ 7 w 76"/>
                  <a:gd name="T33" fmla="*/ 34 h 92"/>
                  <a:gd name="T34" fmla="*/ 34 w 76"/>
                  <a:gd name="T35" fmla="*/ 6 h 92"/>
                  <a:gd name="T36" fmla="*/ 39 w 76"/>
                  <a:gd name="T37" fmla="*/ 6 h 92"/>
                  <a:gd name="T38" fmla="*/ 39 w 76"/>
                  <a:gd name="T39" fmla="*/ 0 h 92"/>
                  <a:gd name="T40" fmla="*/ 33 w 76"/>
                  <a:gd name="T41" fmla="*/ 0 h 92"/>
                  <a:gd name="T42" fmla="*/ 1 w 76"/>
                  <a:gd name="T43" fmla="*/ 34 h 92"/>
                  <a:gd name="T44" fmla="*/ 16 w 76"/>
                  <a:gd name="T45" fmla="*/ 58 h 92"/>
                  <a:gd name="T46" fmla="*/ 17 w 76"/>
                  <a:gd name="T47" fmla="*/ 91 h 92"/>
                  <a:gd name="T48" fmla="*/ 18 w 76"/>
                  <a:gd name="T49" fmla="*/ 92 h 92"/>
                  <a:gd name="T50" fmla="*/ 22 w 76"/>
                  <a:gd name="T51" fmla="*/ 92 h 92"/>
                  <a:gd name="T52" fmla="*/ 37 w 76"/>
                  <a:gd name="T53" fmla="*/ 69 h 92"/>
                  <a:gd name="T54" fmla="*/ 43 w 76"/>
                  <a:gd name="T55" fmla="*/ 70 h 92"/>
                  <a:gd name="T56" fmla="*/ 45 w 76"/>
                  <a:gd name="T57" fmla="*/ 70 h 92"/>
                  <a:gd name="T58" fmla="*/ 66 w 76"/>
                  <a:gd name="T59" fmla="*/ 61 h 92"/>
                  <a:gd name="T60" fmla="*/ 75 w 76"/>
                  <a:gd name="T61" fmla="*/ 27 h 92"/>
                  <a:gd name="T62" fmla="*/ 39 w 76"/>
                  <a:gd name="T63" fmla="*/ 0 h 92"/>
                  <a:gd name="T64" fmla="*/ 42 w 76"/>
                  <a:gd name="T65" fmla="*/ 50 h 92"/>
                  <a:gd name="T66" fmla="*/ 44 w 76"/>
                  <a:gd name="T67" fmla="*/ 42 h 92"/>
                  <a:gd name="T68" fmla="*/ 40 w 76"/>
                  <a:gd name="T69" fmla="*/ 19 h 92"/>
                  <a:gd name="T70" fmla="*/ 49 w 76"/>
                  <a:gd name="T71" fmla="*/ 23 h 92"/>
                  <a:gd name="T72" fmla="*/ 50 w 76"/>
                  <a:gd name="T73" fmla="*/ 44 h 92"/>
                  <a:gd name="T74" fmla="*/ 43 w 76"/>
                  <a:gd name="T75" fmla="*/ 50 h 92"/>
                  <a:gd name="T76" fmla="*/ 42 w 76"/>
                  <a:gd name="T77" fmla="*/ 50 h 92"/>
                  <a:gd name="T78" fmla="*/ 42 w 76"/>
                  <a:gd name="T79" fmla="*/ 5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92">
                    <a:moveTo>
                      <a:pt x="39" y="6"/>
                    </a:moveTo>
                    <a:cubicBezTo>
                      <a:pt x="54" y="6"/>
                      <a:pt x="67" y="14"/>
                      <a:pt x="69" y="28"/>
                    </a:cubicBezTo>
                    <a:cubicBezTo>
                      <a:pt x="71" y="46"/>
                      <a:pt x="62" y="64"/>
                      <a:pt x="45" y="64"/>
                    </a:cubicBezTo>
                    <a:cubicBezTo>
                      <a:pt x="44" y="64"/>
                      <a:pt x="44" y="64"/>
                      <a:pt x="43" y="64"/>
                    </a:cubicBezTo>
                    <a:cubicBezTo>
                      <a:pt x="38" y="64"/>
                      <a:pt x="36" y="61"/>
                      <a:pt x="32" y="59"/>
                    </a:cubicBezTo>
                    <a:cubicBezTo>
                      <a:pt x="30" y="69"/>
                      <a:pt x="29" y="86"/>
                      <a:pt x="22" y="86"/>
                    </a:cubicBezTo>
                    <a:cubicBezTo>
                      <a:pt x="21" y="86"/>
                      <a:pt x="21" y="86"/>
                      <a:pt x="20" y="86"/>
                    </a:cubicBezTo>
                    <a:cubicBezTo>
                      <a:pt x="13" y="81"/>
                      <a:pt x="24" y="57"/>
                      <a:pt x="26" y="44"/>
                    </a:cubicBezTo>
                    <a:cubicBezTo>
                      <a:pt x="22" y="37"/>
                      <a:pt x="26" y="24"/>
                      <a:pt x="34" y="24"/>
                    </a:cubicBezTo>
                    <a:cubicBezTo>
                      <a:pt x="34" y="24"/>
                      <a:pt x="35" y="24"/>
                      <a:pt x="37" y="24"/>
                    </a:cubicBezTo>
                    <a:cubicBezTo>
                      <a:pt x="48" y="29"/>
                      <a:pt x="26" y="53"/>
                      <a:pt x="41" y="56"/>
                    </a:cubicBezTo>
                    <a:cubicBezTo>
                      <a:pt x="42" y="56"/>
                      <a:pt x="43" y="56"/>
                      <a:pt x="43" y="56"/>
                    </a:cubicBezTo>
                    <a:cubicBezTo>
                      <a:pt x="57" y="56"/>
                      <a:pt x="63" y="28"/>
                      <a:pt x="53" y="19"/>
                    </a:cubicBezTo>
                    <a:cubicBezTo>
                      <a:pt x="49" y="15"/>
                      <a:pt x="44" y="13"/>
                      <a:pt x="39" y="13"/>
                    </a:cubicBezTo>
                    <a:cubicBezTo>
                      <a:pt x="27" y="13"/>
                      <a:pt x="14" y="25"/>
                      <a:pt x="16" y="39"/>
                    </a:cubicBezTo>
                    <a:cubicBezTo>
                      <a:pt x="17" y="44"/>
                      <a:pt x="22" y="45"/>
                      <a:pt x="18" y="52"/>
                    </a:cubicBezTo>
                    <a:cubicBezTo>
                      <a:pt x="9" y="50"/>
                      <a:pt x="7" y="43"/>
                      <a:pt x="7" y="34"/>
                    </a:cubicBezTo>
                    <a:cubicBezTo>
                      <a:pt x="7" y="19"/>
                      <a:pt x="21" y="8"/>
                      <a:pt x="34" y="6"/>
                    </a:cubicBezTo>
                    <a:cubicBezTo>
                      <a:pt x="36" y="6"/>
                      <a:pt x="37" y="6"/>
                      <a:pt x="39" y="6"/>
                    </a:cubicBezTo>
                    <a:moveTo>
                      <a:pt x="39" y="0"/>
                    </a:moveTo>
                    <a:cubicBezTo>
                      <a:pt x="37" y="0"/>
                      <a:pt x="35" y="0"/>
                      <a:pt x="33" y="0"/>
                    </a:cubicBezTo>
                    <a:cubicBezTo>
                      <a:pt x="18" y="2"/>
                      <a:pt x="2" y="14"/>
                      <a:pt x="1" y="34"/>
                    </a:cubicBezTo>
                    <a:cubicBezTo>
                      <a:pt x="0" y="50"/>
                      <a:pt x="9" y="56"/>
                      <a:pt x="16" y="58"/>
                    </a:cubicBezTo>
                    <a:cubicBezTo>
                      <a:pt x="12" y="73"/>
                      <a:pt x="8" y="86"/>
                      <a:pt x="17" y="91"/>
                    </a:cubicBezTo>
                    <a:cubicBezTo>
                      <a:pt x="17" y="91"/>
                      <a:pt x="18" y="91"/>
                      <a:pt x="18" y="92"/>
                    </a:cubicBezTo>
                    <a:cubicBezTo>
                      <a:pt x="19" y="92"/>
                      <a:pt x="21" y="92"/>
                      <a:pt x="22" y="92"/>
                    </a:cubicBezTo>
                    <a:cubicBezTo>
                      <a:pt x="32" y="92"/>
                      <a:pt x="35" y="81"/>
                      <a:pt x="37" y="69"/>
                    </a:cubicBezTo>
                    <a:cubicBezTo>
                      <a:pt x="38" y="69"/>
                      <a:pt x="40" y="70"/>
                      <a:pt x="43" y="70"/>
                    </a:cubicBezTo>
                    <a:cubicBezTo>
                      <a:pt x="43" y="70"/>
                      <a:pt x="44" y="70"/>
                      <a:pt x="45" y="70"/>
                    </a:cubicBezTo>
                    <a:cubicBezTo>
                      <a:pt x="53" y="70"/>
                      <a:pt x="60" y="67"/>
                      <a:pt x="66" y="61"/>
                    </a:cubicBezTo>
                    <a:cubicBezTo>
                      <a:pt x="73" y="52"/>
                      <a:pt x="76" y="40"/>
                      <a:pt x="75" y="27"/>
                    </a:cubicBezTo>
                    <a:cubicBezTo>
                      <a:pt x="72" y="11"/>
                      <a:pt x="58" y="0"/>
                      <a:pt x="39" y="0"/>
                    </a:cubicBezTo>
                    <a:close/>
                    <a:moveTo>
                      <a:pt x="42" y="50"/>
                    </a:moveTo>
                    <a:cubicBezTo>
                      <a:pt x="42" y="48"/>
                      <a:pt x="43" y="44"/>
                      <a:pt x="44" y="42"/>
                    </a:cubicBezTo>
                    <a:cubicBezTo>
                      <a:pt x="46" y="35"/>
                      <a:pt x="49" y="24"/>
                      <a:pt x="40" y="19"/>
                    </a:cubicBezTo>
                    <a:cubicBezTo>
                      <a:pt x="43" y="20"/>
                      <a:pt x="46" y="20"/>
                      <a:pt x="49" y="23"/>
                    </a:cubicBezTo>
                    <a:cubicBezTo>
                      <a:pt x="53" y="27"/>
                      <a:pt x="53" y="36"/>
                      <a:pt x="50" y="44"/>
                    </a:cubicBezTo>
                    <a:cubicBezTo>
                      <a:pt x="49" y="46"/>
                      <a:pt x="47" y="50"/>
                      <a:pt x="43" y="50"/>
                    </a:cubicBezTo>
                    <a:cubicBezTo>
                      <a:pt x="43" y="50"/>
                      <a:pt x="43" y="50"/>
                      <a:pt x="42" y="50"/>
                    </a:cubicBezTo>
                    <a:cubicBezTo>
                      <a:pt x="42" y="50"/>
                      <a:pt x="42" y="50"/>
                      <a:pt x="42" y="5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Freeform 74">
                <a:extLst>
                  <a:ext uri="{FF2B5EF4-FFF2-40B4-BE49-F238E27FC236}">
                    <a16:creationId xmlns:a16="http://schemas.microsoft.com/office/drawing/2014/main" id="{F924835A-F1D3-40BA-977F-E6208A7E9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748" y="2256560"/>
                <a:ext cx="418887" cy="455643"/>
              </a:xfrm>
              <a:custGeom>
                <a:avLst/>
                <a:gdLst>
                  <a:gd name="T0" fmla="*/ 102 w 110"/>
                  <a:gd name="T1" fmla="*/ 45 h 116"/>
                  <a:gd name="T2" fmla="*/ 57 w 110"/>
                  <a:gd name="T3" fmla="*/ 1 h 116"/>
                  <a:gd name="T4" fmla="*/ 52 w 110"/>
                  <a:gd name="T5" fmla="*/ 1 h 116"/>
                  <a:gd name="T6" fmla="*/ 6 w 110"/>
                  <a:gd name="T7" fmla="*/ 47 h 116"/>
                  <a:gd name="T8" fmla="*/ 0 w 110"/>
                  <a:gd name="T9" fmla="*/ 61 h 116"/>
                  <a:gd name="T10" fmla="*/ 0 w 110"/>
                  <a:gd name="T11" fmla="*/ 113 h 116"/>
                  <a:gd name="T12" fmla="*/ 3 w 110"/>
                  <a:gd name="T13" fmla="*/ 116 h 116"/>
                  <a:gd name="T14" fmla="*/ 28 w 110"/>
                  <a:gd name="T15" fmla="*/ 116 h 116"/>
                  <a:gd name="T16" fmla="*/ 41 w 110"/>
                  <a:gd name="T17" fmla="*/ 103 h 116"/>
                  <a:gd name="T18" fmla="*/ 41 w 110"/>
                  <a:gd name="T19" fmla="*/ 73 h 116"/>
                  <a:gd name="T20" fmla="*/ 52 w 110"/>
                  <a:gd name="T21" fmla="*/ 62 h 116"/>
                  <a:gd name="T22" fmla="*/ 58 w 110"/>
                  <a:gd name="T23" fmla="*/ 62 h 116"/>
                  <a:gd name="T24" fmla="*/ 69 w 110"/>
                  <a:gd name="T25" fmla="*/ 73 h 116"/>
                  <a:gd name="T26" fmla="*/ 69 w 110"/>
                  <a:gd name="T27" fmla="*/ 104 h 116"/>
                  <a:gd name="T28" fmla="*/ 80 w 110"/>
                  <a:gd name="T29" fmla="*/ 116 h 116"/>
                  <a:gd name="T30" fmla="*/ 106 w 110"/>
                  <a:gd name="T31" fmla="*/ 116 h 116"/>
                  <a:gd name="T32" fmla="*/ 110 w 110"/>
                  <a:gd name="T33" fmla="*/ 113 h 116"/>
                  <a:gd name="T34" fmla="*/ 110 w 110"/>
                  <a:gd name="T35" fmla="*/ 63 h 116"/>
                  <a:gd name="T36" fmla="*/ 102 w 110"/>
                  <a:gd name="T37" fmla="*/ 4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16">
                    <a:moveTo>
                      <a:pt x="102" y="45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6" y="0"/>
                      <a:pt x="54" y="0"/>
                      <a:pt x="52" y="1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2" y="51"/>
                      <a:pt x="0" y="56"/>
                      <a:pt x="0" y="6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5"/>
                      <a:pt x="1" y="116"/>
                      <a:pt x="3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35" y="116"/>
                      <a:pt x="41" y="110"/>
                      <a:pt x="41" y="10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67"/>
                      <a:pt x="46" y="62"/>
                      <a:pt x="52" y="6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64" y="62"/>
                      <a:pt x="69" y="67"/>
                      <a:pt x="69" y="73"/>
                    </a:cubicBezTo>
                    <a:cubicBezTo>
                      <a:pt x="69" y="104"/>
                      <a:pt x="69" y="104"/>
                      <a:pt x="69" y="104"/>
                    </a:cubicBezTo>
                    <a:cubicBezTo>
                      <a:pt x="69" y="111"/>
                      <a:pt x="74" y="116"/>
                      <a:pt x="80" y="116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8" y="116"/>
                      <a:pt x="110" y="115"/>
                      <a:pt x="110" y="113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57"/>
                      <a:pt x="107" y="50"/>
                      <a:pt x="102" y="4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75">
                <a:extLst>
                  <a:ext uri="{FF2B5EF4-FFF2-40B4-BE49-F238E27FC236}">
                    <a16:creationId xmlns:a16="http://schemas.microsoft.com/office/drawing/2014/main" id="{07A756C8-E16A-452D-9E08-DBD381F50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043" y="2099721"/>
                <a:ext cx="590368" cy="310973"/>
              </a:xfrm>
              <a:custGeom>
                <a:avLst/>
                <a:gdLst>
                  <a:gd name="T0" fmla="*/ 0 w 155"/>
                  <a:gd name="T1" fmla="*/ 67 h 79"/>
                  <a:gd name="T2" fmla="*/ 78 w 155"/>
                  <a:gd name="T3" fmla="*/ 0 h 79"/>
                  <a:gd name="T4" fmla="*/ 155 w 155"/>
                  <a:gd name="T5" fmla="*/ 67 h 79"/>
                  <a:gd name="T6" fmla="*/ 140 w 155"/>
                  <a:gd name="T7" fmla="*/ 78 h 79"/>
                  <a:gd name="T8" fmla="*/ 78 w 155"/>
                  <a:gd name="T9" fmla="*/ 21 h 79"/>
                  <a:gd name="T10" fmla="*/ 14 w 155"/>
                  <a:gd name="T11" fmla="*/ 79 h 79"/>
                  <a:gd name="T12" fmla="*/ 0 w 155"/>
                  <a:gd name="T13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79">
                    <a:moveTo>
                      <a:pt x="0" y="67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40" y="78"/>
                      <a:pt x="140" y="78"/>
                      <a:pt x="140" y="78"/>
                    </a:cubicBezTo>
                    <a:cubicBezTo>
                      <a:pt x="122" y="59"/>
                      <a:pt x="100" y="38"/>
                      <a:pt x="78" y="21"/>
                    </a:cubicBezTo>
                    <a:cubicBezTo>
                      <a:pt x="56" y="38"/>
                      <a:pt x="34" y="59"/>
                      <a:pt x="14" y="79"/>
                    </a:cubicBezTo>
                    <a:lnTo>
                      <a:pt x="0" y="6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76">
                <a:extLst>
                  <a:ext uri="{FF2B5EF4-FFF2-40B4-BE49-F238E27FC236}">
                    <a16:creationId xmlns:a16="http://schemas.microsoft.com/office/drawing/2014/main" id="{B1683338-F177-4D2A-A3C8-3524E182D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825" y="3902012"/>
                <a:ext cx="448994" cy="375872"/>
              </a:xfrm>
              <a:custGeom>
                <a:avLst/>
                <a:gdLst>
                  <a:gd name="T0" fmla="*/ 81 w 118"/>
                  <a:gd name="T1" fmla="*/ 11 h 96"/>
                  <a:gd name="T2" fmla="*/ 79 w 118"/>
                  <a:gd name="T3" fmla="*/ 6 h 96"/>
                  <a:gd name="T4" fmla="*/ 69 w 118"/>
                  <a:gd name="T5" fmla="*/ 0 h 96"/>
                  <a:gd name="T6" fmla="*/ 49 w 118"/>
                  <a:gd name="T7" fmla="*/ 0 h 96"/>
                  <a:gd name="T8" fmla="*/ 39 w 118"/>
                  <a:gd name="T9" fmla="*/ 6 h 96"/>
                  <a:gd name="T10" fmla="*/ 37 w 118"/>
                  <a:gd name="T11" fmla="*/ 11 h 96"/>
                  <a:gd name="T12" fmla="*/ 28 w 118"/>
                  <a:gd name="T13" fmla="*/ 16 h 96"/>
                  <a:gd name="T14" fmla="*/ 10 w 118"/>
                  <a:gd name="T15" fmla="*/ 16 h 96"/>
                  <a:gd name="T16" fmla="*/ 0 w 118"/>
                  <a:gd name="T17" fmla="*/ 27 h 96"/>
                  <a:gd name="T18" fmla="*/ 0 w 118"/>
                  <a:gd name="T19" fmla="*/ 85 h 96"/>
                  <a:gd name="T20" fmla="*/ 10 w 118"/>
                  <a:gd name="T21" fmla="*/ 96 h 96"/>
                  <a:gd name="T22" fmla="*/ 108 w 118"/>
                  <a:gd name="T23" fmla="*/ 96 h 96"/>
                  <a:gd name="T24" fmla="*/ 118 w 118"/>
                  <a:gd name="T25" fmla="*/ 85 h 96"/>
                  <a:gd name="T26" fmla="*/ 118 w 118"/>
                  <a:gd name="T27" fmla="*/ 27 h 96"/>
                  <a:gd name="T28" fmla="*/ 108 w 118"/>
                  <a:gd name="T29" fmla="*/ 16 h 96"/>
                  <a:gd name="T30" fmla="*/ 89 w 118"/>
                  <a:gd name="T31" fmla="*/ 16 h 96"/>
                  <a:gd name="T32" fmla="*/ 81 w 118"/>
                  <a:gd name="T33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96">
                    <a:moveTo>
                      <a:pt x="81" y="11"/>
                    </a:moveTo>
                    <a:cubicBezTo>
                      <a:pt x="79" y="6"/>
                      <a:pt x="79" y="6"/>
                      <a:pt x="79" y="6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4" y="0"/>
                      <a:pt x="40" y="2"/>
                      <a:pt x="39" y="6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14"/>
                      <a:pt x="32" y="16"/>
                      <a:pt x="2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4" y="16"/>
                      <a:pt x="0" y="21"/>
                      <a:pt x="0" y="2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1"/>
                      <a:pt x="4" y="96"/>
                      <a:pt x="10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13" y="96"/>
                      <a:pt x="118" y="91"/>
                      <a:pt x="118" y="85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8" y="21"/>
                      <a:pt x="113" y="16"/>
                      <a:pt x="108" y="16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6" y="16"/>
                      <a:pt x="83" y="14"/>
                      <a:pt x="81" y="1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Oval 77">
                <a:extLst>
                  <a:ext uri="{FF2B5EF4-FFF2-40B4-BE49-F238E27FC236}">
                    <a16:creationId xmlns:a16="http://schemas.microsoft.com/office/drawing/2014/main" id="{38E9FA33-9D45-43F0-B3DC-D37EE390E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637" y="4019642"/>
                <a:ext cx="209443" cy="214977"/>
              </a:xfrm>
              <a:prstGeom prst="ellipse">
                <a:avLst/>
              </a:pr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78">
                <a:extLst>
                  <a:ext uri="{FF2B5EF4-FFF2-40B4-BE49-F238E27FC236}">
                    <a16:creationId xmlns:a16="http://schemas.microsoft.com/office/drawing/2014/main" id="{882B774E-6C0F-4094-8178-4D8EA59F9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894" y="3960151"/>
                <a:ext cx="289293" cy="8112"/>
              </a:xfrm>
              <a:custGeom>
                <a:avLst/>
                <a:gdLst>
                  <a:gd name="T0" fmla="*/ 0 w 76"/>
                  <a:gd name="T1" fmla="*/ 1 h 2"/>
                  <a:gd name="T2" fmla="*/ 76 w 76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6" h="2">
                    <a:moveTo>
                      <a:pt x="0" y="1"/>
                    </a:moveTo>
                    <a:cubicBezTo>
                      <a:pt x="25" y="0"/>
                      <a:pt x="51" y="2"/>
                      <a:pt x="76" y="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79">
                <a:extLst>
                  <a:ext uri="{FF2B5EF4-FFF2-40B4-BE49-F238E27FC236}">
                    <a16:creationId xmlns:a16="http://schemas.microsoft.com/office/drawing/2014/main" id="{DAAFB6E7-94ED-4DD5-9B3E-7FCC04F64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640" y="3916886"/>
                <a:ext cx="49743" cy="43266"/>
              </a:xfrm>
              <a:custGeom>
                <a:avLst/>
                <a:gdLst>
                  <a:gd name="T0" fmla="*/ 1 w 13"/>
                  <a:gd name="T1" fmla="*/ 11 h 11"/>
                  <a:gd name="T2" fmla="*/ 1 w 13"/>
                  <a:gd name="T3" fmla="*/ 4 h 11"/>
                  <a:gd name="T4" fmla="*/ 9 w 13"/>
                  <a:gd name="T5" fmla="*/ 2 h 11"/>
                  <a:gd name="T6" fmla="*/ 11 w 13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" y="11"/>
                    </a:moveTo>
                    <a:cubicBezTo>
                      <a:pt x="0" y="9"/>
                      <a:pt x="0" y="6"/>
                      <a:pt x="1" y="4"/>
                    </a:cubicBezTo>
                    <a:cubicBezTo>
                      <a:pt x="2" y="2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1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80">
                <a:extLst>
                  <a:ext uri="{FF2B5EF4-FFF2-40B4-BE49-F238E27FC236}">
                    <a16:creationId xmlns:a16="http://schemas.microsoft.com/office/drawing/2014/main" id="{7243F2CB-2427-4635-831E-3FF14B85D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379" y="4054795"/>
                <a:ext cx="117812" cy="136557"/>
              </a:xfrm>
              <a:custGeom>
                <a:avLst/>
                <a:gdLst>
                  <a:gd name="T0" fmla="*/ 28 w 31"/>
                  <a:gd name="T1" fmla="*/ 12 h 35"/>
                  <a:gd name="T2" fmla="*/ 26 w 31"/>
                  <a:gd name="T3" fmla="*/ 29 h 35"/>
                  <a:gd name="T4" fmla="*/ 9 w 31"/>
                  <a:gd name="T5" fmla="*/ 33 h 35"/>
                  <a:gd name="T6" fmla="*/ 1 w 31"/>
                  <a:gd name="T7" fmla="*/ 18 h 35"/>
                  <a:gd name="T8" fmla="*/ 28 w 31"/>
                  <a:gd name="T9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">
                    <a:moveTo>
                      <a:pt x="28" y="12"/>
                    </a:moveTo>
                    <a:cubicBezTo>
                      <a:pt x="31" y="17"/>
                      <a:pt x="30" y="24"/>
                      <a:pt x="26" y="29"/>
                    </a:cubicBezTo>
                    <a:cubicBezTo>
                      <a:pt x="22" y="33"/>
                      <a:pt x="15" y="35"/>
                      <a:pt x="9" y="33"/>
                    </a:cubicBezTo>
                    <a:cubicBezTo>
                      <a:pt x="4" y="30"/>
                      <a:pt x="0" y="24"/>
                      <a:pt x="1" y="18"/>
                    </a:cubicBezTo>
                    <a:cubicBezTo>
                      <a:pt x="2" y="4"/>
                      <a:pt x="21" y="0"/>
                      <a:pt x="28" y="1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81">
                <a:extLst>
                  <a:ext uri="{FF2B5EF4-FFF2-40B4-BE49-F238E27FC236}">
                    <a16:creationId xmlns:a16="http://schemas.microsoft.com/office/drawing/2014/main" id="{EDE4D178-3016-4715-9F40-BB043E330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894" y="3972319"/>
                <a:ext cx="3927" cy="290692"/>
              </a:xfrm>
              <a:custGeom>
                <a:avLst/>
                <a:gdLst>
                  <a:gd name="T0" fmla="*/ 1 w 1"/>
                  <a:gd name="T1" fmla="*/ 0 h 74"/>
                  <a:gd name="T2" fmla="*/ 0 w 1"/>
                  <a:gd name="T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4">
                    <a:moveTo>
                      <a:pt x="1" y="0"/>
                    </a:moveTo>
                    <a:cubicBezTo>
                      <a:pt x="1" y="26"/>
                      <a:pt x="0" y="49"/>
                      <a:pt x="0" y="74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806EB598-E499-4FB7-B46B-B12D5069F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822" y="3968264"/>
                <a:ext cx="3927" cy="298804"/>
              </a:xfrm>
              <a:custGeom>
                <a:avLst/>
                <a:gdLst>
                  <a:gd name="T0" fmla="*/ 1 w 1"/>
                  <a:gd name="T1" fmla="*/ 0 h 76"/>
                  <a:gd name="T2" fmla="*/ 0 w 1"/>
                  <a:gd name="T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6">
                    <a:moveTo>
                      <a:pt x="1" y="0"/>
                    </a:moveTo>
                    <a:cubicBezTo>
                      <a:pt x="0" y="26"/>
                      <a:pt x="0" y="50"/>
                      <a:pt x="0" y="76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Oval 83">
                <a:extLst>
                  <a:ext uri="{FF2B5EF4-FFF2-40B4-BE49-F238E27FC236}">
                    <a16:creationId xmlns:a16="http://schemas.microsoft.com/office/drawing/2014/main" id="{8DEC016B-6DE4-4F5C-905A-71439B0B8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612" y="2260615"/>
                <a:ext cx="60215" cy="63546"/>
              </a:xfrm>
              <a:prstGeom prst="ellips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Freeform 84">
                <a:extLst>
                  <a:ext uri="{FF2B5EF4-FFF2-40B4-BE49-F238E27FC236}">
                    <a16:creationId xmlns:a16="http://schemas.microsoft.com/office/drawing/2014/main" id="{E6DCB471-96F7-4A0B-B04C-89D831200C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3907" y="2167324"/>
                <a:ext cx="380925" cy="392096"/>
              </a:xfrm>
              <a:custGeom>
                <a:avLst/>
                <a:gdLst>
                  <a:gd name="T0" fmla="*/ 91 w 100"/>
                  <a:gd name="T1" fmla="*/ 0 h 100"/>
                  <a:gd name="T2" fmla="*/ 8 w 100"/>
                  <a:gd name="T3" fmla="*/ 0 h 100"/>
                  <a:gd name="T4" fmla="*/ 0 w 100"/>
                  <a:gd name="T5" fmla="*/ 8 h 100"/>
                  <a:gd name="T6" fmla="*/ 0 w 100"/>
                  <a:gd name="T7" fmla="*/ 91 h 100"/>
                  <a:gd name="T8" fmla="*/ 8 w 100"/>
                  <a:gd name="T9" fmla="*/ 100 h 100"/>
                  <a:gd name="T10" fmla="*/ 91 w 100"/>
                  <a:gd name="T11" fmla="*/ 100 h 100"/>
                  <a:gd name="T12" fmla="*/ 100 w 100"/>
                  <a:gd name="T13" fmla="*/ 91 h 100"/>
                  <a:gd name="T14" fmla="*/ 100 w 100"/>
                  <a:gd name="T15" fmla="*/ 8 h 100"/>
                  <a:gd name="T16" fmla="*/ 91 w 100"/>
                  <a:gd name="T17" fmla="*/ 0 h 100"/>
                  <a:gd name="T18" fmla="*/ 83 w 100"/>
                  <a:gd name="T19" fmla="*/ 20 h 100"/>
                  <a:gd name="T20" fmla="*/ 83 w 100"/>
                  <a:gd name="T21" fmla="*/ 44 h 100"/>
                  <a:gd name="T22" fmla="*/ 77 w 100"/>
                  <a:gd name="T23" fmla="*/ 38 h 100"/>
                  <a:gd name="T24" fmla="*/ 71 w 100"/>
                  <a:gd name="T25" fmla="*/ 38 h 100"/>
                  <a:gd name="T26" fmla="*/ 55 w 100"/>
                  <a:gd name="T27" fmla="*/ 54 h 100"/>
                  <a:gd name="T28" fmla="*/ 54 w 100"/>
                  <a:gd name="T29" fmla="*/ 54 h 100"/>
                  <a:gd name="T30" fmla="*/ 48 w 100"/>
                  <a:gd name="T31" fmla="*/ 47 h 100"/>
                  <a:gd name="T32" fmla="*/ 42 w 100"/>
                  <a:gd name="T33" fmla="*/ 47 h 100"/>
                  <a:gd name="T34" fmla="*/ 14 w 100"/>
                  <a:gd name="T35" fmla="*/ 79 h 100"/>
                  <a:gd name="T36" fmla="*/ 14 w 100"/>
                  <a:gd name="T37" fmla="*/ 19 h 100"/>
                  <a:gd name="T38" fmla="*/ 19 w 100"/>
                  <a:gd name="T39" fmla="*/ 14 h 100"/>
                  <a:gd name="T40" fmla="*/ 77 w 100"/>
                  <a:gd name="T41" fmla="*/ 14 h 100"/>
                  <a:gd name="T42" fmla="*/ 83 w 100"/>
                  <a:gd name="T43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0" h="100">
                    <a:moveTo>
                      <a:pt x="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8" y="100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6" y="100"/>
                      <a:pt x="100" y="96"/>
                      <a:pt x="100" y="91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4"/>
                      <a:pt x="96" y="0"/>
                      <a:pt x="91" y="0"/>
                    </a:cubicBezTo>
                    <a:close/>
                    <a:moveTo>
                      <a:pt x="83" y="20"/>
                    </a:moveTo>
                    <a:cubicBezTo>
                      <a:pt x="83" y="44"/>
                      <a:pt x="83" y="44"/>
                      <a:pt x="83" y="44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5" y="36"/>
                      <a:pt x="73" y="36"/>
                      <a:pt x="71" y="38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4" y="54"/>
                      <a:pt x="54" y="54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6" y="46"/>
                      <a:pt x="44" y="46"/>
                      <a:pt x="42" y="47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7"/>
                      <a:pt x="16" y="14"/>
                      <a:pt x="19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80" y="14"/>
                      <a:pt x="83" y="17"/>
                      <a:pt x="83" y="2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85">
                <a:extLst>
                  <a:ext uri="{FF2B5EF4-FFF2-40B4-BE49-F238E27FC236}">
                    <a16:creationId xmlns:a16="http://schemas.microsoft.com/office/drawing/2014/main" id="{9584E7F7-BBB0-4E63-B30D-8111803E9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458" y="2421511"/>
                <a:ext cx="49743" cy="71659"/>
              </a:xfrm>
              <a:custGeom>
                <a:avLst/>
                <a:gdLst>
                  <a:gd name="T0" fmla="*/ 0 w 13"/>
                  <a:gd name="T1" fmla="*/ 0 h 18"/>
                  <a:gd name="T2" fmla="*/ 13 w 13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8">
                    <a:moveTo>
                      <a:pt x="0" y="0"/>
                    </a:moveTo>
                    <a:cubicBezTo>
                      <a:pt x="3" y="5"/>
                      <a:pt x="10" y="13"/>
                      <a:pt x="13" y="18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86">
                <a:extLst>
                  <a:ext uri="{FF2B5EF4-FFF2-40B4-BE49-F238E27FC236}">
                    <a16:creationId xmlns:a16="http://schemas.microsoft.com/office/drawing/2014/main" id="{F597BCCD-3879-44EA-89E6-9785C4399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794" y="2245743"/>
                <a:ext cx="407105" cy="443475"/>
              </a:xfrm>
              <a:custGeom>
                <a:avLst/>
                <a:gdLst>
                  <a:gd name="T0" fmla="*/ 69 w 107"/>
                  <a:gd name="T1" fmla="*/ 5 h 113"/>
                  <a:gd name="T2" fmla="*/ 61 w 107"/>
                  <a:gd name="T3" fmla="*/ 0 h 113"/>
                  <a:gd name="T4" fmla="*/ 0 w 107"/>
                  <a:gd name="T5" fmla="*/ 52 h 113"/>
                  <a:gd name="T6" fmla="*/ 70 w 107"/>
                  <a:gd name="T7" fmla="*/ 113 h 113"/>
                  <a:gd name="T8" fmla="*/ 107 w 107"/>
                  <a:gd name="T9" fmla="*/ 8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13">
                    <a:moveTo>
                      <a:pt x="69" y="5"/>
                    </a:moveTo>
                    <a:cubicBezTo>
                      <a:pt x="66" y="3"/>
                      <a:pt x="64" y="2"/>
                      <a:pt x="61" y="0"/>
                    </a:cubicBezTo>
                    <a:cubicBezTo>
                      <a:pt x="48" y="10"/>
                      <a:pt x="13" y="41"/>
                      <a:pt x="0" y="52"/>
                    </a:cubicBezTo>
                    <a:cubicBezTo>
                      <a:pt x="20" y="75"/>
                      <a:pt x="45" y="94"/>
                      <a:pt x="70" y="113"/>
                    </a:cubicBezTo>
                    <a:cubicBezTo>
                      <a:pt x="84" y="104"/>
                      <a:pt x="96" y="93"/>
                      <a:pt x="107" y="8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Freeform 87">
                <a:extLst>
                  <a:ext uri="{FF2B5EF4-FFF2-40B4-BE49-F238E27FC236}">
                    <a16:creationId xmlns:a16="http://schemas.microsoft.com/office/drawing/2014/main" id="{17F5BD4D-8103-4F9A-98DE-F815AA5A5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572" y="2307938"/>
                <a:ext cx="243478" cy="306916"/>
              </a:xfrm>
              <a:custGeom>
                <a:avLst/>
                <a:gdLst>
                  <a:gd name="T0" fmla="*/ 137 w 186"/>
                  <a:gd name="T1" fmla="*/ 18 h 227"/>
                  <a:gd name="T2" fmla="*/ 117 w 186"/>
                  <a:gd name="T3" fmla="*/ 0 h 227"/>
                  <a:gd name="T4" fmla="*/ 0 w 186"/>
                  <a:gd name="T5" fmla="*/ 99 h 227"/>
                  <a:gd name="T6" fmla="*/ 137 w 186"/>
                  <a:gd name="T7" fmla="*/ 227 h 227"/>
                  <a:gd name="T8" fmla="*/ 186 w 186"/>
                  <a:gd name="T9" fmla="*/ 18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27">
                    <a:moveTo>
                      <a:pt x="137" y="18"/>
                    </a:moveTo>
                    <a:lnTo>
                      <a:pt x="117" y="0"/>
                    </a:lnTo>
                    <a:lnTo>
                      <a:pt x="0" y="99"/>
                    </a:lnTo>
                    <a:lnTo>
                      <a:pt x="137" y="227"/>
                    </a:lnTo>
                    <a:lnTo>
                      <a:pt x="186" y="186"/>
                    </a:ln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Oval 88">
                <a:extLst>
                  <a:ext uri="{FF2B5EF4-FFF2-40B4-BE49-F238E27FC236}">
                    <a16:creationId xmlns:a16="http://schemas.microsoft.com/office/drawing/2014/main" id="{D000060A-A86E-483D-A7FC-25AF0D081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015" y="4180536"/>
                <a:ext cx="289293" cy="297453"/>
              </a:xfrm>
              <a:prstGeom prst="ellips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Freeform 89">
                <a:extLst>
                  <a:ext uri="{FF2B5EF4-FFF2-40B4-BE49-F238E27FC236}">
                    <a16:creationId xmlns:a16="http://schemas.microsoft.com/office/drawing/2014/main" id="{3E266318-E808-4458-B005-105F17F8A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719" y="4250843"/>
                <a:ext cx="113884" cy="164951"/>
              </a:xfrm>
              <a:custGeom>
                <a:avLst/>
                <a:gdLst>
                  <a:gd name="T0" fmla="*/ 28 w 30"/>
                  <a:gd name="T1" fmla="*/ 1 h 42"/>
                  <a:gd name="T2" fmla="*/ 2 w 30"/>
                  <a:gd name="T3" fmla="*/ 0 h 42"/>
                  <a:gd name="T4" fmla="*/ 1 w 30"/>
                  <a:gd name="T5" fmla="*/ 16 h 42"/>
                  <a:gd name="T6" fmla="*/ 19 w 30"/>
                  <a:gd name="T7" fmla="*/ 17 h 42"/>
                  <a:gd name="T8" fmla="*/ 29 w 30"/>
                  <a:gd name="T9" fmla="*/ 30 h 42"/>
                  <a:gd name="T10" fmla="*/ 22 w 30"/>
                  <a:gd name="T11" fmla="*/ 40 h 42"/>
                  <a:gd name="T12" fmla="*/ 10 w 30"/>
                  <a:gd name="T13" fmla="*/ 41 h 42"/>
                  <a:gd name="T14" fmla="*/ 0 w 30"/>
                  <a:gd name="T15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28" y="1"/>
                    </a:moveTo>
                    <a:cubicBezTo>
                      <a:pt x="19" y="1"/>
                      <a:pt x="11" y="0"/>
                      <a:pt x="2" y="0"/>
                    </a:cubicBezTo>
                    <a:cubicBezTo>
                      <a:pt x="2" y="5"/>
                      <a:pt x="1" y="11"/>
                      <a:pt x="1" y="16"/>
                    </a:cubicBezTo>
                    <a:cubicBezTo>
                      <a:pt x="7" y="15"/>
                      <a:pt x="13" y="14"/>
                      <a:pt x="19" y="17"/>
                    </a:cubicBezTo>
                    <a:cubicBezTo>
                      <a:pt x="25" y="19"/>
                      <a:pt x="30" y="24"/>
                      <a:pt x="29" y="30"/>
                    </a:cubicBezTo>
                    <a:cubicBezTo>
                      <a:pt x="29" y="35"/>
                      <a:pt x="26" y="38"/>
                      <a:pt x="22" y="40"/>
                    </a:cubicBezTo>
                    <a:cubicBezTo>
                      <a:pt x="18" y="42"/>
                      <a:pt x="14" y="42"/>
                      <a:pt x="10" y="41"/>
                    </a:cubicBezTo>
                    <a:cubicBezTo>
                      <a:pt x="5" y="40"/>
                      <a:pt x="1" y="37"/>
                      <a:pt x="0" y="33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90">
                <a:extLst>
                  <a:ext uri="{FF2B5EF4-FFF2-40B4-BE49-F238E27FC236}">
                    <a16:creationId xmlns:a16="http://schemas.microsoft.com/office/drawing/2014/main" id="{51DFDBE4-5358-4E3C-AD0F-60FB9172F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803" y="2767637"/>
                <a:ext cx="441140" cy="482684"/>
              </a:xfrm>
              <a:custGeom>
                <a:avLst/>
                <a:gdLst>
                  <a:gd name="T0" fmla="*/ 53 w 116"/>
                  <a:gd name="T1" fmla="*/ 123 h 123"/>
                  <a:gd name="T2" fmla="*/ 49 w 116"/>
                  <a:gd name="T3" fmla="*/ 122 h 123"/>
                  <a:gd name="T4" fmla="*/ 42 w 116"/>
                  <a:gd name="T5" fmla="*/ 111 h 123"/>
                  <a:gd name="T6" fmla="*/ 42 w 116"/>
                  <a:gd name="T7" fmla="*/ 97 h 123"/>
                  <a:gd name="T8" fmla="*/ 38 w 116"/>
                  <a:gd name="T9" fmla="*/ 94 h 123"/>
                  <a:gd name="T10" fmla="*/ 31 w 116"/>
                  <a:gd name="T11" fmla="*/ 92 h 123"/>
                  <a:gd name="T12" fmla="*/ 18 w 116"/>
                  <a:gd name="T13" fmla="*/ 87 h 123"/>
                  <a:gd name="T14" fmla="*/ 2 w 116"/>
                  <a:gd name="T15" fmla="*/ 65 h 123"/>
                  <a:gd name="T16" fmla="*/ 0 w 116"/>
                  <a:gd name="T17" fmla="*/ 53 h 123"/>
                  <a:gd name="T18" fmla="*/ 0 w 116"/>
                  <a:gd name="T19" fmla="*/ 40 h 123"/>
                  <a:gd name="T20" fmla="*/ 40 w 116"/>
                  <a:gd name="T21" fmla="*/ 0 h 123"/>
                  <a:gd name="T22" fmla="*/ 76 w 116"/>
                  <a:gd name="T23" fmla="*/ 0 h 123"/>
                  <a:gd name="T24" fmla="*/ 116 w 116"/>
                  <a:gd name="T25" fmla="*/ 40 h 123"/>
                  <a:gd name="T26" fmla="*/ 116 w 116"/>
                  <a:gd name="T27" fmla="*/ 53 h 123"/>
                  <a:gd name="T28" fmla="*/ 60 w 116"/>
                  <a:gd name="T29" fmla="*/ 120 h 123"/>
                  <a:gd name="T30" fmla="*/ 53 w 116"/>
                  <a:gd name="T3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123">
                    <a:moveTo>
                      <a:pt x="53" y="123"/>
                    </a:moveTo>
                    <a:cubicBezTo>
                      <a:pt x="52" y="123"/>
                      <a:pt x="50" y="122"/>
                      <a:pt x="49" y="122"/>
                    </a:cubicBezTo>
                    <a:cubicBezTo>
                      <a:pt x="44" y="120"/>
                      <a:pt x="42" y="116"/>
                      <a:pt x="42" y="111"/>
                    </a:cubicBezTo>
                    <a:cubicBezTo>
                      <a:pt x="42" y="111"/>
                      <a:pt x="42" y="103"/>
                      <a:pt x="42" y="97"/>
                    </a:cubicBezTo>
                    <a:cubicBezTo>
                      <a:pt x="42" y="95"/>
                      <a:pt x="40" y="94"/>
                      <a:pt x="38" y="94"/>
                    </a:cubicBezTo>
                    <a:cubicBezTo>
                      <a:pt x="35" y="93"/>
                      <a:pt x="32" y="93"/>
                      <a:pt x="31" y="92"/>
                    </a:cubicBezTo>
                    <a:cubicBezTo>
                      <a:pt x="27" y="91"/>
                      <a:pt x="22" y="90"/>
                      <a:pt x="18" y="87"/>
                    </a:cubicBezTo>
                    <a:cubicBezTo>
                      <a:pt x="10" y="82"/>
                      <a:pt x="4" y="74"/>
                      <a:pt x="2" y="65"/>
                    </a:cubicBezTo>
                    <a:cubicBezTo>
                      <a:pt x="0" y="61"/>
                      <a:pt x="0" y="57"/>
                      <a:pt x="0" y="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98" y="0"/>
                      <a:pt x="116" y="18"/>
                      <a:pt x="116" y="40"/>
                    </a:cubicBezTo>
                    <a:cubicBezTo>
                      <a:pt x="116" y="53"/>
                      <a:pt x="116" y="53"/>
                      <a:pt x="116" y="53"/>
                    </a:cubicBezTo>
                    <a:cubicBezTo>
                      <a:pt x="114" y="90"/>
                      <a:pt x="67" y="116"/>
                      <a:pt x="60" y="120"/>
                    </a:cubicBezTo>
                    <a:cubicBezTo>
                      <a:pt x="58" y="122"/>
                      <a:pt x="56" y="123"/>
                      <a:pt x="53" y="123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91">
                <a:extLst>
                  <a:ext uri="{FF2B5EF4-FFF2-40B4-BE49-F238E27FC236}">
                    <a16:creationId xmlns:a16="http://schemas.microsoft.com/office/drawing/2014/main" id="{FD1E4321-D7CA-4A0E-9F14-BC34557B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092" y="2829832"/>
                <a:ext cx="323328" cy="350182"/>
              </a:xfrm>
              <a:custGeom>
                <a:avLst/>
                <a:gdLst>
                  <a:gd name="T0" fmla="*/ 39 w 85"/>
                  <a:gd name="T1" fmla="*/ 72 h 89"/>
                  <a:gd name="T2" fmla="*/ 32 w 85"/>
                  <a:gd name="T3" fmla="*/ 63 h 89"/>
                  <a:gd name="T4" fmla="*/ 21 w 85"/>
                  <a:gd name="T5" fmla="*/ 61 h 89"/>
                  <a:gd name="T6" fmla="*/ 2 w 85"/>
                  <a:gd name="T7" fmla="*/ 43 h 89"/>
                  <a:gd name="T8" fmla="*/ 0 w 85"/>
                  <a:gd name="T9" fmla="*/ 35 h 89"/>
                  <a:gd name="T10" fmla="*/ 0 w 85"/>
                  <a:gd name="T11" fmla="*/ 27 h 89"/>
                  <a:gd name="T12" fmla="*/ 30 w 85"/>
                  <a:gd name="T13" fmla="*/ 0 h 89"/>
                  <a:gd name="T14" fmla="*/ 56 w 85"/>
                  <a:gd name="T15" fmla="*/ 0 h 89"/>
                  <a:gd name="T16" fmla="*/ 85 w 85"/>
                  <a:gd name="T17" fmla="*/ 27 h 89"/>
                  <a:gd name="T18" fmla="*/ 85 w 85"/>
                  <a:gd name="T19" fmla="*/ 35 h 89"/>
                  <a:gd name="T20" fmla="*/ 61 w 85"/>
                  <a:gd name="T21" fmla="*/ 77 h 89"/>
                  <a:gd name="T22" fmla="*/ 41 w 85"/>
                  <a:gd name="T23" fmla="*/ 89 h 89"/>
                  <a:gd name="T24" fmla="*/ 39 w 85"/>
                  <a:gd name="T25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9">
                    <a:moveTo>
                      <a:pt x="39" y="72"/>
                    </a:moveTo>
                    <a:cubicBezTo>
                      <a:pt x="39" y="68"/>
                      <a:pt x="36" y="64"/>
                      <a:pt x="32" y="63"/>
                    </a:cubicBezTo>
                    <a:cubicBezTo>
                      <a:pt x="28" y="62"/>
                      <a:pt x="23" y="61"/>
                      <a:pt x="21" y="61"/>
                    </a:cubicBezTo>
                    <a:cubicBezTo>
                      <a:pt x="12" y="58"/>
                      <a:pt x="5" y="52"/>
                      <a:pt x="2" y="43"/>
                    </a:cubicBezTo>
                    <a:cubicBezTo>
                      <a:pt x="1" y="41"/>
                      <a:pt x="0" y="38"/>
                      <a:pt x="0" y="3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3" y="0"/>
                      <a:pt x="3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2" y="0"/>
                      <a:pt x="85" y="12"/>
                      <a:pt x="85" y="27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4" y="52"/>
                      <a:pt x="73" y="67"/>
                      <a:pt x="61" y="77"/>
                    </a:cubicBezTo>
                    <a:cubicBezTo>
                      <a:pt x="56" y="81"/>
                      <a:pt x="45" y="88"/>
                      <a:pt x="41" y="89"/>
                    </a:cubicBezTo>
                    <a:cubicBezTo>
                      <a:pt x="40" y="89"/>
                      <a:pt x="40" y="80"/>
                      <a:pt x="39" y="72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92">
                <a:extLst>
                  <a:ext uri="{FF2B5EF4-FFF2-40B4-BE49-F238E27FC236}">
                    <a16:creationId xmlns:a16="http://schemas.microsoft.com/office/drawing/2014/main" id="{56DF621B-278D-49AC-8D01-E6305D3E6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796" y="2916363"/>
                <a:ext cx="147919" cy="8112"/>
              </a:xfrm>
              <a:custGeom>
                <a:avLst/>
                <a:gdLst>
                  <a:gd name="T0" fmla="*/ 0 w 39"/>
                  <a:gd name="T1" fmla="*/ 2 h 2"/>
                  <a:gd name="T2" fmla="*/ 39 w 39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cubicBezTo>
                      <a:pt x="13" y="1"/>
                      <a:pt x="26" y="0"/>
                      <a:pt x="39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93">
                <a:extLst>
                  <a:ext uri="{FF2B5EF4-FFF2-40B4-BE49-F238E27FC236}">
                    <a16:creationId xmlns:a16="http://schemas.microsoft.com/office/drawing/2014/main" id="{7346C6CC-BE8A-4E03-89E3-AC08C720C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723" y="2986670"/>
                <a:ext cx="140065" cy="8112"/>
              </a:xfrm>
              <a:custGeom>
                <a:avLst/>
                <a:gdLst>
                  <a:gd name="T0" fmla="*/ 0 w 37"/>
                  <a:gd name="T1" fmla="*/ 2 h 2"/>
                  <a:gd name="T2" fmla="*/ 37 w 37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cubicBezTo>
                      <a:pt x="12" y="1"/>
                      <a:pt x="25" y="0"/>
                      <a:pt x="37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99">
                <a:extLst>
                  <a:ext uri="{FF2B5EF4-FFF2-40B4-BE49-F238E27FC236}">
                    <a16:creationId xmlns:a16="http://schemas.microsoft.com/office/drawing/2014/main" id="{A420E297-9DA6-407B-8E7A-E8B8315522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3228" y="3473411"/>
                <a:ext cx="371762" cy="435362"/>
              </a:xfrm>
              <a:custGeom>
                <a:avLst/>
                <a:gdLst>
                  <a:gd name="T0" fmla="*/ 35 w 98"/>
                  <a:gd name="T1" fmla="*/ 6 h 111"/>
                  <a:gd name="T2" fmla="*/ 41 w 98"/>
                  <a:gd name="T3" fmla="*/ 8 h 111"/>
                  <a:gd name="T4" fmla="*/ 60 w 98"/>
                  <a:gd name="T5" fmla="*/ 27 h 111"/>
                  <a:gd name="T6" fmla="*/ 62 w 98"/>
                  <a:gd name="T7" fmla="*/ 42 h 111"/>
                  <a:gd name="T8" fmla="*/ 58 w 98"/>
                  <a:gd name="T9" fmla="*/ 44 h 111"/>
                  <a:gd name="T10" fmla="*/ 48 w 98"/>
                  <a:gd name="T11" fmla="*/ 39 h 111"/>
                  <a:gd name="T12" fmla="*/ 46 w 98"/>
                  <a:gd name="T13" fmla="*/ 38 h 111"/>
                  <a:gd name="T14" fmla="*/ 43 w 98"/>
                  <a:gd name="T15" fmla="*/ 41 h 111"/>
                  <a:gd name="T16" fmla="*/ 43 w 98"/>
                  <a:gd name="T17" fmla="*/ 76 h 111"/>
                  <a:gd name="T18" fmla="*/ 56 w 98"/>
                  <a:gd name="T19" fmla="*/ 89 h 111"/>
                  <a:gd name="T20" fmla="*/ 86 w 98"/>
                  <a:gd name="T21" fmla="*/ 89 h 111"/>
                  <a:gd name="T22" fmla="*/ 92 w 98"/>
                  <a:gd name="T23" fmla="*/ 94 h 111"/>
                  <a:gd name="T24" fmla="*/ 92 w 98"/>
                  <a:gd name="T25" fmla="*/ 100 h 111"/>
                  <a:gd name="T26" fmla="*/ 87 w 98"/>
                  <a:gd name="T27" fmla="*/ 105 h 111"/>
                  <a:gd name="T28" fmla="*/ 51 w 98"/>
                  <a:gd name="T29" fmla="*/ 105 h 111"/>
                  <a:gd name="T30" fmla="*/ 28 w 98"/>
                  <a:gd name="T31" fmla="*/ 82 h 111"/>
                  <a:gd name="T32" fmla="*/ 28 w 98"/>
                  <a:gd name="T33" fmla="*/ 39 h 111"/>
                  <a:gd name="T34" fmla="*/ 25 w 98"/>
                  <a:gd name="T35" fmla="*/ 36 h 111"/>
                  <a:gd name="T36" fmla="*/ 23 w 98"/>
                  <a:gd name="T37" fmla="*/ 37 h 111"/>
                  <a:gd name="T38" fmla="*/ 19 w 98"/>
                  <a:gd name="T39" fmla="*/ 41 h 111"/>
                  <a:gd name="T40" fmla="*/ 13 w 98"/>
                  <a:gd name="T41" fmla="*/ 43 h 111"/>
                  <a:gd name="T42" fmla="*/ 8 w 98"/>
                  <a:gd name="T43" fmla="*/ 41 h 111"/>
                  <a:gd name="T44" fmla="*/ 8 w 98"/>
                  <a:gd name="T45" fmla="*/ 41 h 111"/>
                  <a:gd name="T46" fmla="*/ 8 w 98"/>
                  <a:gd name="T47" fmla="*/ 30 h 111"/>
                  <a:gd name="T48" fmla="*/ 30 w 98"/>
                  <a:gd name="T49" fmla="*/ 8 h 111"/>
                  <a:gd name="T50" fmla="*/ 35 w 98"/>
                  <a:gd name="T51" fmla="*/ 6 h 111"/>
                  <a:gd name="T52" fmla="*/ 35 w 98"/>
                  <a:gd name="T53" fmla="*/ 0 h 111"/>
                  <a:gd name="T54" fmla="*/ 25 w 98"/>
                  <a:gd name="T55" fmla="*/ 4 h 111"/>
                  <a:gd name="T56" fmla="*/ 4 w 98"/>
                  <a:gd name="T57" fmla="*/ 26 h 111"/>
                  <a:gd name="T58" fmla="*/ 0 w 98"/>
                  <a:gd name="T59" fmla="*/ 36 h 111"/>
                  <a:gd name="T60" fmla="*/ 4 w 98"/>
                  <a:gd name="T61" fmla="*/ 45 h 111"/>
                  <a:gd name="T62" fmla="*/ 4 w 98"/>
                  <a:gd name="T63" fmla="*/ 45 h 111"/>
                  <a:gd name="T64" fmla="*/ 4 w 98"/>
                  <a:gd name="T65" fmla="*/ 46 h 111"/>
                  <a:gd name="T66" fmla="*/ 13 w 98"/>
                  <a:gd name="T67" fmla="*/ 49 h 111"/>
                  <a:gd name="T68" fmla="*/ 22 w 98"/>
                  <a:gd name="T69" fmla="*/ 46 h 111"/>
                  <a:gd name="T70" fmla="*/ 22 w 98"/>
                  <a:gd name="T71" fmla="*/ 82 h 111"/>
                  <a:gd name="T72" fmla="*/ 51 w 98"/>
                  <a:gd name="T73" fmla="*/ 111 h 111"/>
                  <a:gd name="T74" fmla="*/ 87 w 98"/>
                  <a:gd name="T75" fmla="*/ 111 h 111"/>
                  <a:gd name="T76" fmla="*/ 98 w 98"/>
                  <a:gd name="T77" fmla="*/ 100 h 111"/>
                  <a:gd name="T78" fmla="*/ 98 w 98"/>
                  <a:gd name="T79" fmla="*/ 94 h 111"/>
                  <a:gd name="T80" fmla="*/ 86 w 98"/>
                  <a:gd name="T81" fmla="*/ 83 h 111"/>
                  <a:gd name="T82" fmla="*/ 56 w 98"/>
                  <a:gd name="T83" fmla="*/ 83 h 111"/>
                  <a:gd name="T84" fmla="*/ 49 w 98"/>
                  <a:gd name="T85" fmla="*/ 76 h 111"/>
                  <a:gd name="T86" fmla="*/ 49 w 98"/>
                  <a:gd name="T87" fmla="*/ 47 h 111"/>
                  <a:gd name="T88" fmla="*/ 58 w 98"/>
                  <a:gd name="T89" fmla="*/ 50 h 111"/>
                  <a:gd name="T90" fmla="*/ 66 w 98"/>
                  <a:gd name="T91" fmla="*/ 47 h 111"/>
                  <a:gd name="T92" fmla="*/ 71 w 98"/>
                  <a:gd name="T93" fmla="*/ 38 h 111"/>
                  <a:gd name="T94" fmla="*/ 64 w 98"/>
                  <a:gd name="T95" fmla="*/ 23 h 111"/>
                  <a:gd name="T96" fmla="*/ 45 w 98"/>
                  <a:gd name="T97" fmla="*/ 4 h 111"/>
                  <a:gd name="T98" fmla="*/ 35 w 98"/>
                  <a:gd name="T9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" h="111">
                    <a:moveTo>
                      <a:pt x="35" y="6"/>
                    </a:moveTo>
                    <a:cubicBezTo>
                      <a:pt x="37" y="6"/>
                      <a:pt x="39" y="7"/>
                      <a:pt x="41" y="8"/>
                    </a:cubicBezTo>
                    <a:cubicBezTo>
                      <a:pt x="41" y="8"/>
                      <a:pt x="53" y="20"/>
                      <a:pt x="60" y="27"/>
                    </a:cubicBezTo>
                    <a:cubicBezTo>
                      <a:pt x="64" y="32"/>
                      <a:pt x="68" y="38"/>
                      <a:pt x="62" y="42"/>
                    </a:cubicBezTo>
                    <a:cubicBezTo>
                      <a:pt x="61" y="43"/>
                      <a:pt x="60" y="44"/>
                      <a:pt x="58" y="44"/>
                    </a:cubicBezTo>
                    <a:cubicBezTo>
                      <a:pt x="54" y="44"/>
                      <a:pt x="51" y="41"/>
                      <a:pt x="48" y="39"/>
                    </a:cubicBezTo>
                    <a:cubicBezTo>
                      <a:pt x="48" y="38"/>
                      <a:pt x="47" y="38"/>
                      <a:pt x="46" y="38"/>
                    </a:cubicBezTo>
                    <a:cubicBezTo>
                      <a:pt x="45" y="38"/>
                      <a:pt x="43" y="39"/>
                      <a:pt x="43" y="41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83"/>
                      <a:pt x="49" y="89"/>
                      <a:pt x="5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9" y="89"/>
                      <a:pt x="92" y="91"/>
                      <a:pt x="92" y="94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2" y="102"/>
                      <a:pt x="89" y="105"/>
                      <a:pt x="87" y="105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38" y="105"/>
                      <a:pt x="28" y="94"/>
                      <a:pt x="28" y="8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7"/>
                      <a:pt x="26" y="36"/>
                      <a:pt x="25" y="36"/>
                    </a:cubicBezTo>
                    <a:cubicBezTo>
                      <a:pt x="24" y="36"/>
                      <a:pt x="23" y="37"/>
                      <a:pt x="23" y="37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7" y="42"/>
                      <a:pt x="15" y="43"/>
                      <a:pt x="13" y="43"/>
                    </a:cubicBezTo>
                    <a:cubicBezTo>
                      <a:pt x="12" y="43"/>
                      <a:pt x="10" y="42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5" y="38"/>
                      <a:pt x="5" y="33"/>
                      <a:pt x="8" y="3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1" y="7"/>
                      <a:pt x="33" y="6"/>
                      <a:pt x="35" y="6"/>
                    </a:cubicBezTo>
                    <a:moveTo>
                      <a:pt x="35" y="0"/>
                    </a:moveTo>
                    <a:cubicBezTo>
                      <a:pt x="31" y="0"/>
                      <a:pt x="28" y="1"/>
                      <a:pt x="25" y="4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1" y="28"/>
                      <a:pt x="0" y="32"/>
                      <a:pt x="0" y="36"/>
                    </a:cubicBezTo>
                    <a:cubicBezTo>
                      <a:pt x="0" y="39"/>
                      <a:pt x="1" y="43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48"/>
                      <a:pt x="10" y="49"/>
                      <a:pt x="13" y="49"/>
                    </a:cubicBezTo>
                    <a:cubicBezTo>
                      <a:pt x="17" y="49"/>
                      <a:pt x="19" y="48"/>
                      <a:pt x="22" y="46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98"/>
                      <a:pt x="35" y="111"/>
                      <a:pt x="51" y="111"/>
                    </a:cubicBezTo>
                    <a:cubicBezTo>
                      <a:pt x="87" y="111"/>
                      <a:pt x="87" y="111"/>
                      <a:pt x="87" y="111"/>
                    </a:cubicBezTo>
                    <a:cubicBezTo>
                      <a:pt x="93" y="111"/>
                      <a:pt x="98" y="106"/>
                      <a:pt x="98" y="100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88"/>
                      <a:pt x="93" y="83"/>
                      <a:pt x="86" y="83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2" y="83"/>
                      <a:pt x="49" y="80"/>
                      <a:pt x="49" y="7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2" y="49"/>
                      <a:pt x="55" y="50"/>
                      <a:pt x="58" y="50"/>
                    </a:cubicBezTo>
                    <a:cubicBezTo>
                      <a:pt x="61" y="50"/>
                      <a:pt x="64" y="49"/>
                      <a:pt x="66" y="47"/>
                    </a:cubicBezTo>
                    <a:cubicBezTo>
                      <a:pt x="70" y="44"/>
                      <a:pt x="71" y="40"/>
                      <a:pt x="71" y="38"/>
                    </a:cubicBezTo>
                    <a:cubicBezTo>
                      <a:pt x="72" y="32"/>
                      <a:pt x="68" y="27"/>
                      <a:pt x="64" y="23"/>
                    </a:cubicBezTo>
                    <a:cubicBezTo>
                      <a:pt x="57" y="16"/>
                      <a:pt x="45" y="4"/>
                      <a:pt x="45" y="4"/>
                    </a:cubicBezTo>
                    <a:cubicBezTo>
                      <a:pt x="42" y="1"/>
                      <a:pt x="39" y="0"/>
                      <a:pt x="3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100">
                <a:extLst>
                  <a:ext uri="{FF2B5EF4-FFF2-40B4-BE49-F238E27FC236}">
                    <a16:creationId xmlns:a16="http://schemas.microsoft.com/office/drawing/2014/main" id="{2C6473A1-2C87-4BF1-80E2-A9B170CB51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0997" y="3399047"/>
                <a:ext cx="373071" cy="435362"/>
              </a:xfrm>
              <a:custGeom>
                <a:avLst/>
                <a:gdLst>
                  <a:gd name="T0" fmla="*/ 47 w 98"/>
                  <a:gd name="T1" fmla="*/ 6 h 111"/>
                  <a:gd name="T2" fmla="*/ 70 w 98"/>
                  <a:gd name="T3" fmla="*/ 29 h 111"/>
                  <a:gd name="T4" fmla="*/ 70 w 98"/>
                  <a:gd name="T5" fmla="*/ 71 h 111"/>
                  <a:gd name="T6" fmla="*/ 73 w 98"/>
                  <a:gd name="T7" fmla="*/ 74 h 111"/>
                  <a:gd name="T8" fmla="*/ 75 w 98"/>
                  <a:gd name="T9" fmla="*/ 73 h 111"/>
                  <a:gd name="T10" fmla="*/ 78 w 98"/>
                  <a:gd name="T11" fmla="*/ 70 h 111"/>
                  <a:gd name="T12" fmla="*/ 84 w 98"/>
                  <a:gd name="T13" fmla="*/ 67 h 111"/>
                  <a:gd name="T14" fmla="*/ 89 w 98"/>
                  <a:gd name="T15" fmla="*/ 69 h 111"/>
                  <a:gd name="T16" fmla="*/ 89 w 98"/>
                  <a:gd name="T17" fmla="*/ 69 h 111"/>
                  <a:gd name="T18" fmla="*/ 89 w 98"/>
                  <a:gd name="T19" fmla="*/ 81 h 111"/>
                  <a:gd name="T20" fmla="*/ 68 w 98"/>
                  <a:gd name="T21" fmla="*/ 102 h 111"/>
                  <a:gd name="T22" fmla="*/ 62 w 98"/>
                  <a:gd name="T23" fmla="*/ 105 h 111"/>
                  <a:gd name="T24" fmla="*/ 57 w 98"/>
                  <a:gd name="T25" fmla="*/ 102 h 111"/>
                  <a:gd name="T26" fmla="*/ 37 w 98"/>
                  <a:gd name="T27" fmla="*/ 83 h 111"/>
                  <a:gd name="T28" fmla="*/ 35 w 98"/>
                  <a:gd name="T29" fmla="*/ 68 h 111"/>
                  <a:gd name="T30" fmla="*/ 39 w 98"/>
                  <a:gd name="T31" fmla="*/ 67 h 111"/>
                  <a:gd name="T32" fmla="*/ 49 w 98"/>
                  <a:gd name="T33" fmla="*/ 72 h 111"/>
                  <a:gd name="T34" fmla="*/ 51 w 98"/>
                  <a:gd name="T35" fmla="*/ 73 h 111"/>
                  <a:gd name="T36" fmla="*/ 54 w 98"/>
                  <a:gd name="T37" fmla="*/ 70 h 111"/>
                  <a:gd name="T38" fmla="*/ 54 w 98"/>
                  <a:gd name="T39" fmla="*/ 34 h 111"/>
                  <a:gd name="T40" fmla="*/ 41 w 98"/>
                  <a:gd name="T41" fmla="*/ 21 h 111"/>
                  <a:gd name="T42" fmla="*/ 11 w 98"/>
                  <a:gd name="T43" fmla="*/ 21 h 111"/>
                  <a:gd name="T44" fmla="*/ 6 w 98"/>
                  <a:gd name="T45" fmla="*/ 16 h 111"/>
                  <a:gd name="T46" fmla="*/ 6 w 98"/>
                  <a:gd name="T47" fmla="*/ 11 h 111"/>
                  <a:gd name="T48" fmla="*/ 11 w 98"/>
                  <a:gd name="T49" fmla="*/ 6 h 111"/>
                  <a:gd name="T50" fmla="*/ 47 w 98"/>
                  <a:gd name="T51" fmla="*/ 6 h 111"/>
                  <a:gd name="T52" fmla="*/ 47 w 98"/>
                  <a:gd name="T53" fmla="*/ 0 h 111"/>
                  <a:gd name="T54" fmla="*/ 11 w 98"/>
                  <a:gd name="T55" fmla="*/ 0 h 111"/>
                  <a:gd name="T56" fmla="*/ 0 w 98"/>
                  <a:gd name="T57" fmla="*/ 11 h 111"/>
                  <a:gd name="T58" fmla="*/ 0 w 98"/>
                  <a:gd name="T59" fmla="*/ 16 h 111"/>
                  <a:gd name="T60" fmla="*/ 11 w 98"/>
                  <a:gd name="T61" fmla="*/ 27 h 111"/>
                  <a:gd name="T62" fmla="*/ 41 w 98"/>
                  <a:gd name="T63" fmla="*/ 27 h 111"/>
                  <a:gd name="T64" fmla="*/ 48 w 98"/>
                  <a:gd name="T65" fmla="*/ 34 h 111"/>
                  <a:gd name="T66" fmla="*/ 48 w 98"/>
                  <a:gd name="T67" fmla="*/ 63 h 111"/>
                  <a:gd name="T68" fmla="*/ 39 w 98"/>
                  <a:gd name="T69" fmla="*/ 61 h 111"/>
                  <a:gd name="T70" fmla="*/ 31 w 98"/>
                  <a:gd name="T71" fmla="*/ 64 h 111"/>
                  <a:gd name="T72" fmla="*/ 26 w 98"/>
                  <a:gd name="T73" fmla="*/ 73 h 111"/>
                  <a:gd name="T74" fmla="*/ 33 w 98"/>
                  <a:gd name="T75" fmla="*/ 87 h 111"/>
                  <a:gd name="T76" fmla="*/ 52 w 98"/>
                  <a:gd name="T77" fmla="*/ 107 h 111"/>
                  <a:gd name="T78" fmla="*/ 62 w 98"/>
                  <a:gd name="T79" fmla="*/ 111 h 111"/>
                  <a:gd name="T80" fmla="*/ 72 w 98"/>
                  <a:gd name="T81" fmla="*/ 107 h 111"/>
                  <a:gd name="T82" fmla="*/ 94 w 98"/>
                  <a:gd name="T83" fmla="*/ 85 h 111"/>
                  <a:gd name="T84" fmla="*/ 98 w 98"/>
                  <a:gd name="T85" fmla="*/ 75 h 111"/>
                  <a:gd name="T86" fmla="*/ 93 w 98"/>
                  <a:gd name="T87" fmla="*/ 65 h 111"/>
                  <a:gd name="T88" fmla="*/ 84 w 98"/>
                  <a:gd name="T89" fmla="*/ 61 h 111"/>
                  <a:gd name="T90" fmla="*/ 76 w 98"/>
                  <a:gd name="T91" fmla="*/ 64 h 111"/>
                  <a:gd name="T92" fmla="*/ 76 w 98"/>
                  <a:gd name="T93" fmla="*/ 29 h 111"/>
                  <a:gd name="T94" fmla="*/ 47 w 98"/>
                  <a:gd name="T9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111">
                    <a:moveTo>
                      <a:pt x="47" y="6"/>
                    </a:moveTo>
                    <a:cubicBezTo>
                      <a:pt x="59" y="6"/>
                      <a:pt x="70" y="16"/>
                      <a:pt x="70" y="29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3"/>
                      <a:pt x="71" y="74"/>
                      <a:pt x="73" y="74"/>
                    </a:cubicBezTo>
                    <a:cubicBezTo>
                      <a:pt x="73" y="74"/>
                      <a:pt x="74" y="74"/>
                      <a:pt x="75" y="73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80" y="68"/>
                      <a:pt x="82" y="67"/>
                      <a:pt x="84" y="67"/>
                    </a:cubicBezTo>
                    <a:cubicBezTo>
                      <a:pt x="86" y="67"/>
                      <a:pt x="88" y="68"/>
                      <a:pt x="89" y="69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2" y="72"/>
                      <a:pt x="92" y="78"/>
                      <a:pt x="89" y="81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6" y="104"/>
                      <a:pt x="64" y="105"/>
                      <a:pt x="62" y="105"/>
                    </a:cubicBezTo>
                    <a:cubicBezTo>
                      <a:pt x="60" y="105"/>
                      <a:pt x="58" y="104"/>
                      <a:pt x="57" y="102"/>
                    </a:cubicBezTo>
                    <a:cubicBezTo>
                      <a:pt x="57" y="102"/>
                      <a:pt x="44" y="91"/>
                      <a:pt x="37" y="83"/>
                    </a:cubicBezTo>
                    <a:cubicBezTo>
                      <a:pt x="33" y="79"/>
                      <a:pt x="29" y="73"/>
                      <a:pt x="35" y="68"/>
                    </a:cubicBezTo>
                    <a:cubicBezTo>
                      <a:pt x="36" y="67"/>
                      <a:pt x="38" y="67"/>
                      <a:pt x="39" y="67"/>
                    </a:cubicBezTo>
                    <a:cubicBezTo>
                      <a:pt x="43" y="67"/>
                      <a:pt x="47" y="69"/>
                      <a:pt x="49" y="72"/>
                    </a:cubicBezTo>
                    <a:cubicBezTo>
                      <a:pt x="50" y="73"/>
                      <a:pt x="50" y="73"/>
                      <a:pt x="51" y="73"/>
                    </a:cubicBezTo>
                    <a:cubicBezTo>
                      <a:pt x="53" y="73"/>
                      <a:pt x="54" y="72"/>
                      <a:pt x="54" y="70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27"/>
                      <a:pt x="48" y="21"/>
                      <a:pt x="4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8" y="21"/>
                      <a:pt x="6" y="19"/>
                      <a:pt x="6" y="16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8"/>
                      <a:pt x="8" y="6"/>
                      <a:pt x="11" y="6"/>
                    </a:cubicBezTo>
                    <a:cubicBezTo>
                      <a:pt x="47" y="6"/>
                      <a:pt x="47" y="6"/>
                      <a:pt x="47" y="6"/>
                    </a:cubicBezTo>
                    <a:moveTo>
                      <a:pt x="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5" y="27"/>
                      <a:pt x="1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5" y="27"/>
                      <a:pt x="48" y="30"/>
                      <a:pt x="48" y="34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6" y="62"/>
                      <a:pt x="43" y="61"/>
                      <a:pt x="39" y="61"/>
                    </a:cubicBezTo>
                    <a:cubicBezTo>
                      <a:pt x="36" y="61"/>
                      <a:pt x="33" y="62"/>
                      <a:pt x="31" y="64"/>
                    </a:cubicBezTo>
                    <a:cubicBezTo>
                      <a:pt x="27" y="67"/>
                      <a:pt x="26" y="70"/>
                      <a:pt x="26" y="73"/>
                    </a:cubicBezTo>
                    <a:cubicBezTo>
                      <a:pt x="26" y="79"/>
                      <a:pt x="30" y="84"/>
                      <a:pt x="33" y="87"/>
                    </a:cubicBezTo>
                    <a:cubicBezTo>
                      <a:pt x="40" y="95"/>
                      <a:pt x="52" y="106"/>
                      <a:pt x="52" y="107"/>
                    </a:cubicBezTo>
                    <a:cubicBezTo>
                      <a:pt x="55" y="109"/>
                      <a:pt x="58" y="111"/>
                      <a:pt x="62" y="111"/>
                    </a:cubicBezTo>
                    <a:cubicBezTo>
                      <a:pt x="66" y="111"/>
                      <a:pt x="69" y="109"/>
                      <a:pt x="72" y="107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2"/>
                      <a:pt x="98" y="79"/>
                      <a:pt x="98" y="75"/>
                    </a:cubicBezTo>
                    <a:cubicBezTo>
                      <a:pt x="98" y="71"/>
                      <a:pt x="96" y="68"/>
                      <a:pt x="93" y="65"/>
                    </a:cubicBezTo>
                    <a:cubicBezTo>
                      <a:pt x="90" y="63"/>
                      <a:pt x="87" y="61"/>
                      <a:pt x="84" y="61"/>
                    </a:cubicBezTo>
                    <a:cubicBezTo>
                      <a:pt x="81" y="61"/>
                      <a:pt x="78" y="62"/>
                      <a:pt x="76" y="64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6" y="13"/>
                      <a:pt x="63" y="0"/>
                      <a:pt x="4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101">
                <a:extLst>
                  <a:ext uri="{FF2B5EF4-FFF2-40B4-BE49-F238E27FC236}">
                    <a16:creationId xmlns:a16="http://schemas.microsoft.com/office/drawing/2014/main" id="{A1B8B69F-676C-4B74-9D85-82CD3C114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203" y="3516677"/>
                <a:ext cx="426741" cy="443475"/>
              </a:xfrm>
              <a:custGeom>
                <a:avLst/>
                <a:gdLst>
                  <a:gd name="T0" fmla="*/ 79 w 112"/>
                  <a:gd name="T1" fmla="*/ 0 h 113"/>
                  <a:gd name="T2" fmla="*/ 33 w 112"/>
                  <a:gd name="T3" fmla="*/ 0 h 113"/>
                  <a:gd name="T4" fmla="*/ 0 w 112"/>
                  <a:gd name="T5" fmla="*/ 34 h 113"/>
                  <a:gd name="T6" fmla="*/ 0 w 112"/>
                  <a:gd name="T7" fmla="*/ 79 h 113"/>
                  <a:gd name="T8" fmla="*/ 33 w 112"/>
                  <a:gd name="T9" fmla="*/ 113 h 113"/>
                  <a:gd name="T10" fmla="*/ 79 w 112"/>
                  <a:gd name="T11" fmla="*/ 113 h 113"/>
                  <a:gd name="T12" fmla="*/ 112 w 112"/>
                  <a:gd name="T13" fmla="*/ 79 h 113"/>
                  <a:gd name="T14" fmla="*/ 112 w 112"/>
                  <a:gd name="T15" fmla="*/ 34 h 113"/>
                  <a:gd name="T16" fmla="*/ 79 w 11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79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8"/>
                      <a:pt x="15" y="113"/>
                      <a:pt x="33" y="113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97" y="113"/>
                      <a:pt x="112" y="98"/>
                      <a:pt x="112" y="7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15"/>
                      <a:pt x="97" y="0"/>
                      <a:pt x="79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102">
                <a:extLst>
                  <a:ext uri="{FF2B5EF4-FFF2-40B4-BE49-F238E27FC236}">
                    <a16:creationId xmlns:a16="http://schemas.microsoft.com/office/drawing/2014/main" id="{FEBC06E2-A1CF-49F4-AE6D-A118B262E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3715" y="3559943"/>
                <a:ext cx="107340" cy="109516"/>
              </a:xfrm>
              <a:custGeom>
                <a:avLst/>
                <a:gdLst>
                  <a:gd name="T0" fmla="*/ 14 w 28"/>
                  <a:gd name="T1" fmla="*/ 6 h 28"/>
                  <a:gd name="T2" fmla="*/ 22 w 28"/>
                  <a:gd name="T3" fmla="*/ 14 h 28"/>
                  <a:gd name="T4" fmla="*/ 14 w 28"/>
                  <a:gd name="T5" fmla="*/ 22 h 28"/>
                  <a:gd name="T6" fmla="*/ 6 w 28"/>
                  <a:gd name="T7" fmla="*/ 14 h 28"/>
                  <a:gd name="T8" fmla="*/ 14 w 28"/>
                  <a:gd name="T9" fmla="*/ 6 h 28"/>
                  <a:gd name="T10" fmla="*/ 14 w 28"/>
                  <a:gd name="T11" fmla="*/ 0 h 28"/>
                  <a:gd name="T12" fmla="*/ 0 w 28"/>
                  <a:gd name="T13" fmla="*/ 14 h 28"/>
                  <a:gd name="T14" fmla="*/ 14 w 28"/>
                  <a:gd name="T15" fmla="*/ 28 h 28"/>
                  <a:gd name="T16" fmla="*/ 28 w 28"/>
                  <a:gd name="T17" fmla="*/ 14 h 28"/>
                  <a:gd name="T18" fmla="*/ 14 w 28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6"/>
                    </a:moveTo>
                    <a:cubicBezTo>
                      <a:pt x="19" y="6"/>
                      <a:pt x="22" y="10"/>
                      <a:pt x="22" y="14"/>
                    </a:cubicBezTo>
                    <a:cubicBezTo>
                      <a:pt x="22" y="19"/>
                      <a:pt x="19" y="22"/>
                      <a:pt x="14" y="22"/>
                    </a:cubicBezTo>
                    <a:cubicBezTo>
                      <a:pt x="10" y="22"/>
                      <a:pt x="6" y="19"/>
                      <a:pt x="6" y="14"/>
                    </a:cubicBezTo>
                    <a:cubicBezTo>
                      <a:pt x="6" y="10"/>
                      <a:pt x="10" y="6"/>
                      <a:pt x="14" y="6"/>
                    </a:cubicBezTo>
                    <a:moveTo>
                      <a:pt x="14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103">
                <a:extLst>
                  <a:ext uri="{FF2B5EF4-FFF2-40B4-BE49-F238E27FC236}">
                    <a16:creationId xmlns:a16="http://schemas.microsoft.com/office/drawing/2014/main" id="{1D93C988-C47F-4BD8-ADFF-BEEF60D20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203" y="3516677"/>
                <a:ext cx="426741" cy="443475"/>
              </a:xfrm>
              <a:custGeom>
                <a:avLst/>
                <a:gdLst>
                  <a:gd name="T0" fmla="*/ 79 w 112"/>
                  <a:gd name="T1" fmla="*/ 0 h 113"/>
                  <a:gd name="T2" fmla="*/ 33 w 112"/>
                  <a:gd name="T3" fmla="*/ 0 h 113"/>
                  <a:gd name="T4" fmla="*/ 0 w 112"/>
                  <a:gd name="T5" fmla="*/ 34 h 113"/>
                  <a:gd name="T6" fmla="*/ 0 w 112"/>
                  <a:gd name="T7" fmla="*/ 79 h 113"/>
                  <a:gd name="T8" fmla="*/ 33 w 112"/>
                  <a:gd name="T9" fmla="*/ 113 h 113"/>
                  <a:gd name="T10" fmla="*/ 79 w 112"/>
                  <a:gd name="T11" fmla="*/ 113 h 113"/>
                  <a:gd name="T12" fmla="*/ 112 w 112"/>
                  <a:gd name="T13" fmla="*/ 79 h 113"/>
                  <a:gd name="T14" fmla="*/ 112 w 112"/>
                  <a:gd name="T15" fmla="*/ 34 h 113"/>
                  <a:gd name="T16" fmla="*/ 79 w 11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79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8"/>
                      <a:pt x="15" y="113"/>
                      <a:pt x="33" y="113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97" y="113"/>
                      <a:pt x="112" y="98"/>
                      <a:pt x="112" y="7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15"/>
                      <a:pt x="97" y="0"/>
                      <a:pt x="79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Oval 104">
                <a:extLst>
                  <a:ext uri="{FF2B5EF4-FFF2-40B4-BE49-F238E27FC236}">
                    <a16:creationId xmlns:a16="http://schemas.microsoft.com/office/drawing/2014/main" id="{1D73DB84-B845-4F68-AE00-6577AF7AE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942" y="3658642"/>
                <a:ext cx="175409" cy="179823"/>
              </a:xfrm>
              <a:prstGeom prst="ellips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105">
                <a:extLst>
                  <a:ext uri="{FF2B5EF4-FFF2-40B4-BE49-F238E27FC236}">
                    <a16:creationId xmlns:a16="http://schemas.microsoft.com/office/drawing/2014/main" id="{2007E0DB-1E89-4D2E-85B2-E2C1A5B5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800" y="3580223"/>
                <a:ext cx="311547" cy="321790"/>
              </a:xfrm>
              <a:custGeom>
                <a:avLst/>
                <a:gdLst>
                  <a:gd name="T0" fmla="*/ 67 w 82"/>
                  <a:gd name="T1" fmla="*/ 2 h 82"/>
                  <a:gd name="T2" fmla="*/ 58 w 82"/>
                  <a:gd name="T3" fmla="*/ 0 h 82"/>
                  <a:gd name="T4" fmla="*/ 25 w 82"/>
                  <a:gd name="T5" fmla="*/ 0 h 82"/>
                  <a:gd name="T6" fmla="*/ 0 w 82"/>
                  <a:gd name="T7" fmla="*/ 24 h 82"/>
                  <a:gd name="T8" fmla="*/ 0 w 82"/>
                  <a:gd name="T9" fmla="*/ 57 h 82"/>
                  <a:gd name="T10" fmla="*/ 25 w 82"/>
                  <a:gd name="T11" fmla="*/ 82 h 82"/>
                  <a:gd name="T12" fmla="*/ 58 w 82"/>
                  <a:gd name="T13" fmla="*/ 82 h 82"/>
                  <a:gd name="T14" fmla="*/ 82 w 82"/>
                  <a:gd name="T15" fmla="*/ 57 h 82"/>
                  <a:gd name="T16" fmla="*/ 82 w 82"/>
                  <a:gd name="T17" fmla="*/ 24 h 82"/>
                  <a:gd name="T18" fmla="*/ 80 w 82"/>
                  <a:gd name="T19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67" y="2"/>
                    </a:moveTo>
                    <a:cubicBezTo>
                      <a:pt x="64" y="0"/>
                      <a:pt x="61" y="0"/>
                      <a:pt x="5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71"/>
                      <a:pt x="11" y="82"/>
                      <a:pt x="25" y="8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1" y="82"/>
                      <a:pt x="82" y="71"/>
                      <a:pt x="82" y="57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1"/>
                      <a:pt x="81" y="18"/>
                      <a:pt x="80" y="15"/>
                    </a:cubicBezTo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Oval 106">
                <a:extLst>
                  <a:ext uri="{FF2B5EF4-FFF2-40B4-BE49-F238E27FC236}">
                    <a16:creationId xmlns:a16="http://schemas.microsoft.com/office/drawing/2014/main" id="{FD270010-6E93-4DF3-8CF3-34746615B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508" y="4552352"/>
                <a:ext cx="289293" cy="298804"/>
              </a:xfrm>
              <a:prstGeom prst="ellips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107">
                <a:extLst>
                  <a:ext uri="{FF2B5EF4-FFF2-40B4-BE49-F238E27FC236}">
                    <a16:creationId xmlns:a16="http://schemas.microsoft.com/office/drawing/2014/main" id="{46AED996-6DE9-46DA-BAF4-F5481E6BD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067" y="4611843"/>
                <a:ext cx="98176" cy="86532"/>
              </a:xfrm>
              <a:custGeom>
                <a:avLst/>
                <a:gdLst>
                  <a:gd name="T0" fmla="*/ 0 w 26"/>
                  <a:gd name="T1" fmla="*/ 4 h 22"/>
                  <a:gd name="T2" fmla="*/ 16 w 26"/>
                  <a:gd name="T3" fmla="*/ 1 h 22"/>
                  <a:gd name="T4" fmla="*/ 25 w 26"/>
                  <a:gd name="T5" fmla="*/ 7 h 22"/>
                  <a:gd name="T6" fmla="*/ 24 w 26"/>
                  <a:gd name="T7" fmla="*/ 16 h 22"/>
                  <a:gd name="T8" fmla="*/ 16 w 26"/>
                  <a:gd name="T9" fmla="*/ 21 h 22"/>
                  <a:gd name="T10" fmla="*/ 6 w 26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2">
                    <a:moveTo>
                      <a:pt x="0" y="4"/>
                    </a:moveTo>
                    <a:cubicBezTo>
                      <a:pt x="5" y="2"/>
                      <a:pt x="10" y="0"/>
                      <a:pt x="16" y="1"/>
                    </a:cubicBezTo>
                    <a:cubicBezTo>
                      <a:pt x="19" y="2"/>
                      <a:pt x="23" y="3"/>
                      <a:pt x="25" y="7"/>
                    </a:cubicBezTo>
                    <a:cubicBezTo>
                      <a:pt x="26" y="9"/>
                      <a:pt x="26" y="13"/>
                      <a:pt x="24" y="16"/>
                    </a:cubicBezTo>
                    <a:cubicBezTo>
                      <a:pt x="22" y="18"/>
                      <a:pt x="19" y="20"/>
                      <a:pt x="16" y="21"/>
                    </a:cubicBezTo>
                    <a:cubicBezTo>
                      <a:pt x="13" y="22"/>
                      <a:pt x="9" y="22"/>
                      <a:pt x="6" y="22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108">
                <a:extLst>
                  <a:ext uri="{FF2B5EF4-FFF2-40B4-BE49-F238E27FC236}">
                    <a16:creationId xmlns:a16="http://schemas.microsoft.com/office/drawing/2014/main" id="{C66E312A-0073-43A0-A8C6-BF060F799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921" y="4694318"/>
                <a:ext cx="128284" cy="98700"/>
              </a:xfrm>
              <a:custGeom>
                <a:avLst/>
                <a:gdLst>
                  <a:gd name="T0" fmla="*/ 6 w 34"/>
                  <a:gd name="T1" fmla="*/ 1 h 25"/>
                  <a:gd name="T2" fmla="*/ 16 w 34"/>
                  <a:gd name="T3" fmla="*/ 1 h 25"/>
                  <a:gd name="T4" fmla="*/ 25 w 34"/>
                  <a:gd name="T5" fmla="*/ 4 h 25"/>
                  <a:gd name="T6" fmla="*/ 17 w 34"/>
                  <a:gd name="T7" fmla="*/ 24 h 25"/>
                  <a:gd name="T8" fmla="*/ 0 w 34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6" y="1"/>
                    </a:moveTo>
                    <a:cubicBezTo>
                      <a:pt x="9" y="0"/>
                      <a:pt x="12" y="0"/>
                      <a:pt x="16" y="1"/>
                    </a:cubicBezTo>
                    <a:cubicBezTo>
                      <a:pt x="19" y="1"/>
                      <a:pt x="23" y="2"/>
                      <a:pt x="25" y="4"/>
                    </a:cubicBezTo>
                    <a:cubicBezTo>
                      <a:pt x="34" y="11"/>
                      <a:pt x="25" y="22"/>
                      <a:pt x="17" y="24"/>
                    </a:cubicBezTo>
                    <a:cubicBezTo>
                      <a:pt x="10" y="25"/>
                      <a:pt x="3" y="22"/>
                      <a:pt x="0" y="16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109">
                <a:extLst>
                  <a:ext uri="{FF2B5EF4-FFF2-40B4-BE49-F238E27FC236}">
                    <a16:creationId xmlns:a16="http://schemas.microsoft.com/office/drawing/2014/main" id="{0EB9894F-81C5-4D38-8234-9757F8445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431" y="3190831"/>
                <a:ext cx="396633" cy="730111"/>
              </a:xfrm>
              <a:custGeom>
                <a:avLst/>
                <a:gdLst>
                  <a:gd name="T0" fmla="*/ 93 w 104"/>
                  <a:gd name="T1" fmla="*/ 0 h 186"/>
                  <a:gd name="T2" fmla="*/ 13 w 104"/>
                  <a:gd name="T3" fmla="*/ 0 h 186"/>
                  <a:gd name="T4" fmla="*/ 0 w 104"/>
                  <a:gd name="T5" fmla="*/ 13 h 186"/>
                  <a:gd name="T6" fmla="*/ 0 w 104"/>
                  <a:gd name="T7" fmla="*/ 172 h 186"/>
                  <a:gd name="T8" fmla="*/ 13 w 104"/>
                  <a:gd name="T9" fmla="*/ 186 h 186"/>
                  <a:gd name="T10" fmla="*/ 90 w 104"/>
                  <a:gd name="T11" fmla="*/ 186 h 186"/>
                  <a:gd name="T12" fmla="*/ 103 w 104"/>
                  <a:gd name="T13" fmla="*/ 172 h 186"/>
                  <a:gd name="T14" fmla="*/ 103 w 104"/>
                  <a:gd name="T15" fmla="*/ 13 h 186"/>
                  <a:gd name="T16" fmla="*/ 93 w 104"/>
                  <a:gd name="T17" fmla="*/ 0 h 186"/>
                  <a:gd name="T18" fmla="*/ 52 w 104"/>
                  <a:gd name="T19" fmla="*/ 173 h 186"/>
                  <a:gd name="T20" fmla="*/ 43 w 104"/>
                  <a:gd name="T21" fmla="*/ 164 h 186"/>
                  <a:gd name="T22" fmla="*/ 52 w 104"/>
                  <a:gd name="T23" fmla="*/ 156 h 186"/>
                  <a:gd name="T24" fmla="*/ 60 w 104"/>
                  <a:gd name="T25" fmla="*/ 164 h 186"/>
                  <a:gd name="T26" fmla="*/ 52 w 104"/>
                  <a:gd name="T27" fmla="*/ 173 h 186"/>
                  <a:gd name="T28" fmla="*/ 81 w 104"/>
                  <a:gd name="T29" fmla="*/ 144 h 186"/>
                  <a:gd name="T30" fmla="*/ 21 w 104"/>
                  <a:gd name="T31" fmla="*/ 144 h 186"/>
                  <a:gd name="T32" fmla="*/ 13 w 104"/>
                  <a:gd name="T33" fmla="*/ 136 h 186"/>
                  <a:gd name="T34" fmla="*/ 13 w 104"/>
                  <a:gd name="T35" fmla="*/ 35 h 186"/>
                  <a:gd name="T36" fmla="*/ 21 w 104"/>
                  <a:gd name="T37" fmla="*/ 27 h 186"/>
                  <a:gd name="T38" fmla="*/ 82 w 104"/>
                  <a:gd name="T39" fmla="*/ 27 h 186"/>
                  <a:gd name="T40" fmla="*/ 90 w 104"/>
                  <a:gd name="T41" fmla="*/ 35 h 186"/>
                  <a:gd name="T42" fmla="*/ 89 w 104"/>
                  <a:gd name="T43" fmla="*/ 137 h 186"/>
                  <a:gd name="T44" fmla="*/ 81 w 104"/>
                  <a:gd name="T45" fmla="*/ 144 h 186"/>
                  <a:gd name="T46" fmla="*/ 93 w 104"/>
                  <a:gd name="T47" fmla="*/ 144 h 186"/>
                  <a:gd name="T48" fmla="*/ 93 w 104"/>
                  <a:gd name="T4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86">
                    <a:moveTo>
                      <a:pt x="9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0"/>
                      <a:pt x="6" y="186"/>
                      <a:pt x="13" y="186"/>
                    </a:cubicBezTo>
                    <a:cubicBezTo>
                      <a:pt x="90" y="186"/>
                      <a:pt x="90" y="186"/>
                      <a:pt x="90" y="186"/>
                    </a:cubicBezTo>
                    <a:cubicBezTo>
                      <a:pt x="97" y="186"/>
                      <a:pt x="103" y="180"/>
                      <a:pt x="103" y="172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4" y="1"/>
                      <a:pt x="93" y="0"/>
                      <a:pt x="93" y="0"/>
                    </a:cubicBezTo>
                    <a:close/>
                    <a:moveTo>
                      <a:pt x="52" y="173"/>
                    </a:moveTo>
                    <a:cubicBezTo>
                      <a:pt x="47" y="173"/>
                      <a:pt x="43" y="169"/>
                      <a:pt x="43" y="164"/>
                    </a:cubicBezTo>
                    <a:cubicBezTo>
                      <a:pt x="43" y="160"/>
                      <a:pt x="47" y="156"/>
                      <a:pt x="52" y="156"/>
                    </a:cubicBezTo>
                    <a:cubicBezTo>
                      <a:pt x="56" y="156"/>
                      <a:pt x="60" y="160"/>
                      <a:pt x="60" y="164"/>
                    </a:cubicBezTo>
                    <a:cubicBezTo>
                      <a:pt x="60" y="169"/>
                      <a:pt x="56" y="173"/>
                      <a:pt x="52" y="173"/>
                    </a:cubicBezTo>
                    <a:close/>
                    <a:moveTo>
                      <a:pt x="81" y="144"/>
                    </a:moveTo>
                    <a:cubicBezTo>
                      <a:pt x="21" y="144"/>
                      <a:pt x="21" y="144"/>
                      <a:pt x="21" y="144"/>
                    </a:cubicBezTo>
                    <a:cubicBezTo>
                      <a:pt x="16" y="144"/>
                      <a:pt x="13" y="140"/>
                      <a:pt x="13" y="1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1"/>
                      <a:pt x="17" y="27"/>
                      <a:pt x="2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6" y="27"/>
                      <a:pt x="90" y="31"/>
                      <a:pt x="90" y="35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41"/>
                      <a:pt x="85" y="144"/>
                      <a:pt x="81" y="144"/>
                    </a:cubicBezTo>
                    <a:close/>
                    <a:moveTo>
                      <a:pt x="93" y="144"/>
                    </a:moveTo>
                    <a:cubicBezTo>
                      <a:pt x="93" y="144"/>
                      <a:pt x="93" y="144"/>
                      <a:pt x="93" y="144"/>
                    </a:cubicBezTo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Line 110">
                <a:extLst>
                  <a:ext uri="{FF2B5EF4-FFF2-40B4-BE49-F238E27FC236}">
                    <a16:creationId xmlns:a16="http://schemas.microsoft.com/office/drawing/2014/main" id="{C064A1B8-BBB0-4349-BE74-EC9D8374D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1136" y="3347669"/>
                <a:ext cx="201589" cy="255538"/>
              </a:xfrm>
              <a:prstGeom prst="line">
                <a:avLst/>
              </a:pr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Line 111">
                <a:extLst>
                  <a:ext uri="{FF2B5EF4-FFF2-40B4-BE49-F238E27FC236}">
                    <a16:creationId xmlns:a16="http://schemas.microsoft.com/office/drawing/2014/main" id="{DA569F2B-BF2E-41AA-98A9-4BD17DE7D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9205" y="3442313"/>
                <a:ext cx="137447" cy="164951"/>
              </a:xfrm>
              <a:prstGeom prst="line">
                <a:avLst/>
              </a:pr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Line 112">
                <a:extLst>
                  <a:ext uri="{FF2B5EF4-FFF2-40B4-BE49-F238E27FC236}">
                    <a16:creationId xmlns:a16="http://schemas.microsoft.com/office/drawing/2014/main" id="{52134E53-CE74-482A-BB6C-198E519E6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9097" y="3242209"/>
                <a:ext cx="137447" cy="0"/>
              </a:xfrm>
              <a:prstGeom prst="line">
                <a:avLst/>
              </a:pr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13">
                <a:extLst>
                  <a:ext uri="{FF2B5EF4-FFF2-40B4-BE49-F238E27FC236}">
                    <a16:creationId xmlns:a16="http://schemas.microsoft.com/office/drawing/2014/main" id="{19E609F4-341F-4FC3-A588-C0B7FCAE3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466" y="3042104"/>
                <a:ext cx="77232" cy="94644"/>
              </a:xfrm>
              <a:custGeom>
                <a:avLst/>
                <a:gdLst>
                  <a:gd name="T0" fmla="*/ 0 w 20"/>
                  <a:gd name="T1" fmla="*/ 0 h 24"/>
                  <a:gd name="T2" fmla="*/ 20 w 20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cubicBezTo>
                      <a:pt x="7" y="8"/>
                      <a:pt x="13" y="16"/>
                      <a:pt x="20" y="24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114">
                <a:extLst>
                  <a:ext uri="{FF2B5EF4-FFF2-40B4-BE49-F238E27FC236}">
                    <a16:creationId xmlns:a16="http://schemas.microsoft.com/office/drawing/2014/main" id="{C17E624F-BE67-46C2-8767-FBC3DD120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548" y="2967742"/>
                <a:ext cx="3927" cy="156839"/>
              </a:xfrm>
              <a:custGeom>
                <a:avLst/>
                <a:gdLst>
                  <a:gd name="T0" fmla="*/ 1 w 1"/>
                  <a:gd name="T1" fmla="*/ 0 h 40"/>
                  <a:gd name="T2" fmla="*/ 0 w 1"/>
                  <a:gd name="T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0">
                    <a:moveTo>
                      <a:pt x="1" y="0"/>
                    </a:moveTo>
                    <a:cubicBezTo>
                      <a:pt x="1" y="13"/>
                      <a:pt x="0" y="27"/>
                      <a:pt x="0" y="4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115">
                <a:extLst>
                  <a:ext uri="{FF2B5EF4-FFF2-40B4-BE49-F238E27FC236}">
                    <a16:creationId xmlns:a16="http://schemas.microsoft.com/office/drawing/2014/main" id="{F0269685-15D9-4237-840D-CD9CCC7CA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399" y="3054273"/>
                <a:ext cx="86395" cy="82475"/>
              </a:xfrm>
              <a:custGeom>
                <a:avLst/>
                <a:gdLst>
                  <a:gd name="T0" fmla="*/ 0 w 23"/>
                  <a:gd name="T1" fmla="*/ 21 h 21"/>
                  <a:gd name="T2" fmla="*/ 23 w 23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21">
                    <a:moveTo>
                      <a:pt x="0" y="21"/>
                    </a:moveTo>
                    <a:cubicBezTo>
                      <a:pt x="7" y="13"/>
                      <a:pt x="15" y="6"/>
                      <a:pt x="23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Oval 125">
                <a:extLst>
                  <a:ext uri="{FF2B5EF4-FFF2-40B4-BE49-F238E27FC236}">
                    <a16:creationId xmlns:a16="http://schemas.microsoft.com/office/drawing/2014/main" id="{30B89F11-1F6F-433B-9423-A622C8422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819" y="2194365"/>
                <a:ext cx="287985" cy="298804"/>
              </a:xfrm>
              <a:prstGeom prst="ellipse">
                <a:avLst/>
              </a:pr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126">
                <a:extLst>
                  <a:ext uri="{FF2B5EF4-FFF2-40B4-BE49-F238E27FC236}">
                    <a16:creationId xmlns:a16="http://schemas.microsoft.com/office/drawing/2014/main" id="{F58938E6-9FE3-4317-9740-10A5328EC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069" y="2295769"/>
                <a:ext cx="95558" cy="129797"/>
              </a:xfrm>
              <a:custGeom>
                <a:avLst/>
                <a:gdLst>
                  <a:gd name="T0" fmla="*/ 0 w 25"/>
                  <a:gd name="T1" fmla="*/ 1 h 33"/>
                  <a:gd name="T2" fmla="*/ 25 w 25"/>
                  <a:gd name="T3" fmla="*/ 0 h 33"/>
                  <a:gd name="T4" fmla="*/ 11 w 25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3">
                    <a:moveTo>
                      <a:pt x="0" y="1"/>
                    </a:moveTo>
                    <a:cubicBezTo>
                      <a:pt x="8" y="1"/>
                      <a:pt x="16" y="0"/>
                      <a:pt x="25" y="0"/>
                    </a:cubicBezTo>
                    <a:cubicBezTo>
                      <a:pt x="15" y="7"/>
                      <a:pt x="9" y="20"/>
                      <a:pt x="11" y="33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127">
                <a:extLst>
                  <a:ext uri="{FF2B5EF4-FFF2-40B4-BE49-F238E27FC236}">
                    <a16:creationId xmlns:a16="http://schemas.microsoft.com/office/drawing/2014/main" id="{8DE04D31-615C-4A29-A4DB-2C4C84EA3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923" y="2367428"/>
                <a:ext cx="71996" cy="4056"/>
              </a:xfrm>
              <a:custGeom>
                <a:avLst/>
                <a:gdLst>
                  <a:gd name="T0" fmla="*/ 0 w 19"/>
                  <a:gd name="T1" fmla="*/ 1 h 1"/>
                  <a:gd name="T2" fmla="*/ 19 w 19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">
                    <a:moveTo>
                      <a:pt x="0" y="1"/>
                    </a:moveTo>
                    <a:cubicBezTo>
                      <a:pt x="7" y="1"/>
                      <a:pt x="13" y="0"/>
                      <a:pt x="19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0" name="Freeform 131">
                <a:extLst>
                  <a:ext uri="{FF2B5EF4-FFF2-40B4-BE49-F238E27FC236}">
                    <a16:creationId xmlns:a16="http://schemas.microsoft.com/office/drawing/2014/main" id="{A3B4955C-27D9-42B2-9DC7-E6A1CE74C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998" y="1759003"/>
                <a:ext cx="483028" cy="494853"/>
              </a:xfrm>
              <a:custGeom>
                <a:avLst/>
                <a:gdLst>
                  <a:gd name="T0" fmla="*/ 126 w 127"/>
                  <a:gd name="T1" fmla="*/ 63 h 126"/>
                  <a:gd name="T2" fmla="*/ 63 w 127"/>
                  <a:gd name="T3" fmla="*/ 1 h 126"/>
                  <a:gd name="T4" fmla="*/ 1 w 127"/>
                  <a:gd name="T5" fmla="*/ 64 h 126"/>
                  <a:gd name="T6" fmla="*/ 65 w 127"/>
                  <a:gd name="T7" fmla="*/ 126 h 126"/>
                  <a:gd name="T8" fmla="*/ 65 w 127"/>
                  <a:gd name="T9" fmla="*/ 126 h 126"/>
                  <a:gd name="T10" fmla="*/ 65 w 127"/>
                  <a:gd name="T11" fmla="*/ 126 h 126"/>
                  <a:gd name="T12" fmla="*/ 65 w 127"/>
                  <a:gd name="T13" fmla="*/ 126 h 126"/>
                  <a:gd name="T14" fmla="*/ 126 w 127"/>
                  <a:gd name="T15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26">
                    <a:moveTo>
                      <a:pt x="126" y="63"/>
                    </a:moveTo>
                    <a:cubicBezTo>
                      <a:pt x="126" y="28"/>
                      <a:pt x="98" y="1"/>
                      <a:pt x="63" y="1"/>
                    </a:cubicBezTo>
                    <a:cubicBezTo>
                      <a:pt x="63" y="1"/>
                      <a:pt x="3" y="0"/>
                      <a:pt x="1" y="64"/>
                    </a:cubicBezTo>
                    <a:cubicBezTo>
                      <a:pt x="0" y="99"/>
                      <a:pt x="30" y="126"/>
                      <a:pt x="65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99" y="126"/>
                      <a:pt x="127" y="97"/>
                      <a:pt x="126" y="6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132">
                <a:extLst>
                  <a:ext uri="{FF2B5EF4-FFF2-40B4-BE49-F238E27FC236}">
                    <a16:creationId xmlns:a16="http://schemas.microsoft.com/office/drawing/2014/main" id="{6FA63EBC-D01F-4E25-8ED9-2011E886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771" y="1771171"/>
                <a:ext cx="178027" cy="482684"/>
              </a:xfrm>
              <a:custGeom>
                <a:avLst/>
                <a:gdLst>
                  <a:gd name="T0" fmla="*/ 47 w 47"/>
                  <a:gd name="T1" fmla="*/ 60 h 123"/>
                  <a:gd name="T2" fmla="*/ 24 w 47"/>
                  <a:gd name="T3" fmla="*/ 123 h 123"/>
                  <a:gd name="T4" fmla="*/ 0 w 47"/>
                  <a:gd name="T5" fmla="*/ 59 h 123"/>
                  <a:gd name="T6" fmla="*/ 24 w 47"/>
                  <a:gd name="T7" fmla="*/ 0 h 123"/>
                  <a:gd name="T8" fmla="*/ 47 w 47"/>
                  <a:gd name="T9" fmla="*/ 6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23">
                    <a:moveTo>
                      <a:pt x="47" y="60"/>
                    </a:moveTo>
                    <a:cubicBezTo>
                      <a:pt x="47" y="95"/>
                      <a:pt x="40" y="123"/>
                      <a:pt x="24" y="123"/>
                    </a:cubicBezTo>
                    <a:cubicBezTo>
                      <a:pt x="8" y="123"/>
                      <a:pt x="0" y="94"/>
                      <a:pt x="0" y="59"/>
                    </a:cubicBezTo>
                    <a:cubicBezTo>
                      <a:pt x="0" y="25"/>
                      <a:pt x="8" y="0"/>
                      <a:pt x="24" y="0"/>
                    </a:cubicBezTo>
                    <a:cubicBezTo>
                      <a:pt x="41" y="0"/>
                      <a:pt x="47" y="25"/>
                      <a:pt x="47" y="6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133">
                <a:extLst>
                  <a:ext uri="{FF2B5EF4-FFF2-40B4-BE49-F238E27FC236}">
                    <a16:creationId xmlns:a16="http://schemas.microsoft.com/office/drawing/2014/main" id="{5E09DEAA-A893-4FB1-A0E3-551F6453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470" y="1899617"/>
                <a:ext cx="476484" cy="200104"/>
              </a:xfrm>
              <a:custGeom>
                <a:avLst/>
                <a:gdLst>
                  <a:gd name="T0" fmla="*/ 61 w 125"/>
                  <a:gd name="T1" fmla="*/ 0 h 51"/>
                  <a:gd name="T2" fmla="*/ 125 w 125"/>
                  <a:gd name="T3" fmla="*/ 27 h 51"/>
                  <a:gd name="T4" fmla="*/ 62 w 125"/>
                  <a:gd name="T5" fmla="*/ 51 h 51"/>
                  <a:gd name="T6" fmla="*/ 0 w 125"/>
                  <a:gd name="T7" fmla="*/ 27 h 51"/>
                  <a:gd name="T8" fmla="*/ 61 w 12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51">
                    <a:moveTo>
                      <a:pt x="61" y="0"/>
                    </a:moveTo>
                    <a:cubicBezTo>
                      <a:pt x="96" y="0"/>
                      <a:pt x="125" y="11"/>
                      <a:pt x="125" y="27"/>
                    </a:cubicBezTo>
                    <a:cubicBezTo>
                      <a:pt x="125" y="43"/>
                      <a:pt x="97" y="51"/>
                      <a:pt x="62" y="51"/>
                    </a:cubicBezTo>
                    <a:cubicBezTo>
                      <a:pt x="27" y="51"/>
                      <a:pt x="0" y="43"/>
                      <a:pt x="0" y="27"/>
                    </a:cubicBezTo>
                    <a:cubicBezTo>
                      <a:pt x="0" y="11"/>
                      <a:pt x="27" y="0"/>
                      <a:pt x="61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Oval 134">
                <a:extLst>
                  <a:ext uri="{FF2B5EF4-FFF2-40B4-BE49-F238E27FC236}">
                    <a16:creationId xmlns:a16="http://schemas.microsoft.com/office/drawing/2014/main" id="{A8DF6420-EE72-46A7-9C25-501F00E17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028" y="2386357"/>
                <a:ext cx="247405" cy="255538"/>
              </a:xfrm>
              <a:prstGeom prst="ellips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135">
                <a:extLst>
                  <a:ext uri="{FF2B5EF4-FFF2-40B4-BE49-F238E27FC236}">
                    <a16:creationId xmlns:a16="http://schemas.microsoft.com/office/drawing/2014/main" id="{6142B5C9-2024-454F-8ECB-42F6B2C0E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844" y="2759525"/>
                <a:ext cx="151846" cy="121685"/>
              </a:xfrm>
              <a:custGeom>
                <a:avLst/>
                <a:gdLst>
                  <a:gd name="T0" fmla="*/ 40 w 40"/>
                  <a:gd name="T1" fmla="*/ 31 h 31"/>
                  <a:gd name="T2" fmla="*/ 40 w 40"/>
                  <a:gd name="T3" fmla="*/ 12 h 31"/>
                  <a:gd name="T4" fmla="*/ 28 w 40"/>
                  <a:gd name="T5" fmla="*/ 0 h 31"/>
                  <a:gd name="T6" fmla="*/ 11 w 40"/>
                  <a:gd name="T7" fmla="*/ 0 h 31"/>
                  <a:gd name="T8" fmla="*/ 0 w 40"/>
                  <a:gd name="T9" fmla="*/ 12 h 31"/>
                  <a:gd name="T10" fmla="*/ 0 w 40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1">
                    <a:moveTo>
                      <a:pt x="40" y="31"/>
                    </a:move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5"/>
                      <a:pt x="35" y="0"/>
                      <a:pt x="2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136">
                <a:extLst>
                  <a:ext uri="{FF2B5EF4-FFF2-40B4-BE49-F238E27FC236}">
                    <a16:creationId xmlns:a16="http://schemas.microsoft.com/office/drawing/2014/main" id="{97D67FEA-9BFB-42FC-8378-EFEA6C1C9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393" y="2693274"/>
                <a:ext cx="281439" cy="191992"/>
              </a:xfrm>
              <a:custGeom>
                <a:avLst/>
                <a:gdLst>
                  <a:gd name="T0" fmla="*/ 0 w 74"/>
                  <a:gd name="T1" fmla="*/ 49 h 49"/>
                  <a:gd name="T2" fmla="*/ 0 w 74"/>
                  <a:gd name="T3" fmla="*/ 29 h 49"/>
                  <a:gd name="T4" fmla="*/ 28 w 74"/>
                  <a:gd name="T5" fmla="*/ 0 h 49"/>
                  <a:gd name="T6" fmla="*/ 45 w 74"/>
                  <a:gd name="T7" fmla="*/ 0 h 49"/>
                  <a:gd name="T8" fmla="*/ 74 w 74"/>
                  <a:gd name="T9" fmla="*/ 29 h 49"/>
                  <a:gd name="T10" fmla="*/ 74 w 74"/>
                  <a:gd name="T11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49">
                    <a:moveTo>
                      <a:pt x="0" y="4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1" y="0"/>
                      <a:pt x="74" y="13"/>
                      <a:pt x="74" y="29"/>
                    </a:cubicBezTo>
                    <a:cubicBezTo>
                      <a:pt x="74" y="47"/>
                      <a:pt x="74" y="47"/>
                      <a:pt x="74" y="47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137">
                <a:extLst>
                  <a:ext uri="{FF2B5EF4-FFF2-40B4-BE49-F238E27FC236}">
                    <a16:creationId xmlns:a16="http://schemas.microsoft.com/office/drawing/2014/main" id="{5103A9AE-4EA7-4D35-95AA-6EF95A85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470" y="2590517"/>
                <a:ext cx="0" cy="90587"/>
              </a:xfrm>
              <a:custGeom>
                <a:avLst/>
                <a:gdLst>
                  <a:gd name="T0" fmla="*/ 0 h 23"/>
                  <a:gd name="T1" fmla="*/ 22 h 23"/>
                  <a:gd name="T2" fmla="*/ 23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cubicBezTo>
                      <a:pt x="0" y="7"/>
                      <a:pt x="0" y="14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Line 138">
                <a:extLst>
                  <a:ext uri="{FF2B5EF4-FFF2-40B4-BE49-F238E27FC236}">
                    <a16:creationId xmlns:a16="http://schemas.microsoft.com/office/drawing/2014/main" id="{35E4B63C-D425-4122-A94D-9C9775C16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508" y="2633783"/>
                <a:ext cx="79850" cy="0"/>
              </a:xfrm>
              <a:prstGeom prst="line">
                <a:avLst/>
              </a:pr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Oval 139">
                <a:extLst>
                  <a:ext uri="{FF2B5EF4-FFF2-40B4-BE49-F238E27FC236}">
                    <a16:creationId xmlns:a16="http://schemas.microsoft.com/office/drawing/2014/main" id="{ABA2CA13-9025-4089-A588-967BE5214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5170" y="2453960"/>
                <a:ext cx="117812" cy="124389"/>
              </a:xfrm>
              <a:prstGeom prst="ellipse">
                <a:avLst/>
              </a:pr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Freeform 176">
                <a:extLst>
                  <a:ext uri="{FF2B5EF4-FFF2-40B4-BE49-F238E27FC236}">
                    <a16:creationId xmlns:a16="http://schemas.microsoft.com/office/drawing/2014/main" id="{E32B55E1-F247-441B-8C31-69AB057A0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521" y="3623489"/>
                <a:ext cx="3927" cy="144670"/>
              </a:xfrm>
              <a:custGeom>
                <a:avLst/>
                <a:gdLst>
                  <a:gd name="T0" fmla="*/ 0 w 1"/>
                  <a:gd name="T1" fmla="*/ 0 h 37"/>
                  <a:gd name="T2" fmla="*/ 1 w 1"/>
                  <a:gd name="T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7">
                    <a:moveTo>
                      <a:pt x="0" y="0"/>
                    </a:moveTo>
                    <a:cubicBezTo>
                      <a:pt x="0" y="33"/>
                      <a:pt x="1" y="37"/>
                      <a:pt x="1" y="37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Freeform 177">
                <a:extLst>
                  <a:ext uri="{FF2B5EF4-FFF2-40B4-BE49-F238E27FC236}">
                    <a16:creationId xmlns:a16="http://schemas.microsoft.com/office/drawing/2014/main" id="{E6CE45D3-997A-4462-9BB8-A344EFBEA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717" y="3528845"/>
                <a:ext cx="52361" cy="82475"/>
              </a:xfrm>
              <a:custGeom>
                <a:avLst/>
                <a:gdLst>
                  <a:gd name="T0" fmla="*/ 14 w 14"/>
                  <a:gd name="T1" fmla="*/ 0 h 21"/>
                  <a:gd name="T2" fmla="*/ 0 w 14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cubicBezTo>
                      <a:pt x="9" y="7"/>
                      <a:pt x="5" y="14"/>
                      <a:pt x="0" y="2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4" name="Freeform 178">
                <a:extLst>
                  <a:ext uri="{FF2B5EF4-FFF2-40B4-BE49-F238E27FC236}">
                    <a16:creationId xmlns:a16="http://schemas.microsoft.com/office/drawing/2014/main" id="{B55DBAFD-3908-441F-B41E-BF178202E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256" y="3524789"/>
                <a:ext cx="53669" cy="82475"/>
              </a:xfrm>
              <a:custGeom>
                <a:avLst/>
                <a:gdLst>
                  <a:gd name="T0" fmla="*/ 0 w 14"/>
                  <a:gd name="T1" fmla="*/ 0 h 21"/>
                  <a:gd name="T2" fmla="*/ 14 w 14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1">
                    <a:moveTo>
                      <a:pt x="0" y="0"/>
                    </a:moveTo>
                    <a:cubicBezTo>
                      <a:pt x="5" y="7"/>
                      <a:pt x="9" y="14"/>
                      <a:pt x="14" y="2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5" name="Freeform 179">
                <a:extLst>
                  <a:ext uri="{FF2B5EF4-FFF2-40B4-BE49-F238E27FC236}">
                    <a16:creationId xmlns:a16="http://schemas.microsoft.com/office/drawing/2014/main" id="{7E1FDA3D-D678-4572-BB5D-D83F676FD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521" y="2869041"/>
                <a:ext cx="3927" cy="146022"/>
              </a:xfrm>
              <a:custGeom>
                <a:avLst/>
                <a:gdLst>
                  <a:gd name="T0" fmla="*/ 0 w 1"/>
                  <a:gd name="T1" fmla="*/ 37 h 37"/>
                  <a:gd name="T2" fmla="*/ 1 w 1"/>
                  <a:gd name="T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7">
                    <a:moveTo>
                      <a:pt x="0" y="37"/>
                    </a:moveTo>
                    <a:cubicBezTo>
                      <a:pt x="0" y="25"/>
                      <a:pt x="0" y="12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6" name="Freeform 180">
                <a:extLst>
                  <a:ext uri="{FF2B5EF4-FFF2-40B4-BE49-F238E27FC236}">
                    <a16:creationId xmlns:a16="http://schemas.microsoft.com/office/drawing/2014/main" id="{85BADB70-D239-4B71-ABB7-6480129E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610" y="2951517"/>
                <a:ext cx="52361" cy="82475"/>
              </a:xfrm>
              <a:custGeom>
                <a:avLst/>
                <a:gdLst>
                  <a:gd name="T0" fmla="*/ 14 w 14"/>
                  <a:gd name="T1" fmla="*/ 21 h 21"/>
                  <a:gd name="T2" fmla="*/ 0 w 14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1">
                    <a:moveTo>
                      <a:pt x="14" y="21"/>
                    </a:moveTo>
                    <a:cubicBezTo>
                      <a:pt x="9" y="14"/>
                      <a:pt x="5" y="7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7" name="Freeform 181">
                <a:extLst>
                  <a:ext uri="{FF2B5EF4-FFF2-40B4-BE49-F238E27FC236}">
                    <a16:creationId xmlns:a16="http://schemas.microsoft.com/office/drawing/2014/main" id="{2FB6DAE2-1858-4905-AD5E-8ADC11380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673" y="2951517"/>
                <a:ext cx="52361" cy="82475"/>
              </a:xfrm>
              <a:custGeom>
                <a:avLst/>
                <a:gdLst>
                  <a:gd name="T0" fmla="*/ 0 w 14"/>
                  <a:gd name="T1" fmla="*/ 21 h 21"/>
                  <a:gd name="T2" fmla="*/ 14 w 14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1">
                    <a:moveTo>
                      <a:pt x="0" y="21"/>
                    </a:moveTo>
                    <a:cubicBezTo>
                      <a:pt x="5" y="14"/>
                      <a:pt x="9" y="7"/>
                      <a:pt x="14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182">
                <a:extLst>
                  <a:ext uri="{FF2B5EF4-FFF2-40B4-BE49-F238E27FC236}">
                    <a16:creationId xmlns:a16="http://schemas.microsoft.com/office/drawing/2014/main" id="{B93EDE3D-7D39-4756-A333-24D8C2CA3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527" y="3312516"/>
                <a:ext cx="103412" cy="4056"/>
              </a:xfrm>
              <a:custGeom>
                <a:avLst/>
                <a:gdLst>
                  <a:gd name="T0" fmla="*/ 27 w 27"/>
                  <a:gd name="T1" fmla="*/ 0 h 1"/>
                  <a:gd name="T2" fmla="*/ 0 w 27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1">
                    <a:moveTo>
                      <a:pt x="27" y="0"/>
                    </a:moveTo>
                    <a:cubicBezTo>
                      <a:pt x="16" y="0"/>
                      <a:pt x="10" y="0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Freeform 183">
                <a:extLst>
                  <a:ext uri="{FF2B5EF4-FFF2-40B4-BE49-F238E27FC236}">
                    <a16:creationId xmlns:a16="http://schemas.microsoft.com/office/drawing/2014/main" id="{EE29FA38-762E-46CF-BD3A-9F2E8577E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995" y="3312516"/>
                <a:ext cx="121739" cy="4056"/>
              </a:xfrm>
              <a:custGeom>
                <a:avLst/>
                <a:gdLst>
                  <a:gd name="T0" fmla="*/ 32 w 32"/>
                  <a:gd name="T1" fmla="*/ 0 h 1"/>
                  <a:gd name="T2" fmla="*/ 0 w 3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32" y="0"/>
                    </a:moveTo>
                    <a:cubicBezTo>
                      <a:pt x="21" y="0"/>
                      <a:pt x="11" y="0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0" name="Freeform 184">
                <a:extLst>
                  <a:ext uri="{FF2B5EF4-FFF2-40B4-BE49-F238E27FC236}">
                    <a16:creationId xmlns:a16="http://schemas.microsoft.com/office/drawing/2014/main" id="{91A62385-2E3E-4FF4-BE12-C9EB9FD97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936" y="3058329"/>
                <a:ext cx="544553" cy="482684"/>
              </a:xfrm>
              <a:custGeom>
                <a:avLst/>
                <a:gdLst>
                  <a:gd name="T0" fmla="*/ 141 w 143"/>
                  <a:gd name="T1" fmla="*/ 38 h 123"/>
                  <a:gd name="T2" fmla="*/ 129 w 143"/>
                  <a:gd name="T3" fmla="*/ 14 h 123"/>
                  <a:gd name="T4" fmla="*/ 129 w 143"/>
                  <a:gd name="T5" fmla="*/ 14 h 123"/>
                  <a:gd name="T6" fmla="*/ 81 w 143"/>
                  <a:gd name="T7" fmla="*/ 14 h 123"/>
                  <a:gd name="T8" fmla="*/ 71 w 143"/>
                  <a:gd name="T9" fmla="*/ 24 h 123"/>
                  <a:gd name="T10" fmla="*/ 62 w 143"/>
                  <a:gd name="T11" fmla="*/ 14 h 123"/>
                  <a:gd name="T12" fmla="*/ 14 w 143"/>
                  <a:gd name="T13" fmla="*/ 14 h 123"/>
                  <a:gd name="T14" fmla="*/ 14 w 143"/>
                  <a:gd name="T15" fmla="*/ 14 h 123"/>
                  <a:gd name="T16" fmla="*/ 2 w 143"/>
                  <a:gd name="T17" fmla="*/ 38 h 123"/>
                  <a:gd name="T18" fmla="*/ 71 w 143"/>
                  <a:gd name="T19" fmla="*/ 123 h 123"/>
                  <a:gd name="T20" fmla="*/ 71 w 143"/>
                  <a:gd name="T21" fmla="*/ 123 h 123"/>
                  <a:gd name="T22" fmla="*/ 71 w 143"/>
                  <a:gd name="T23" fmla="*/ 123 h 123"/>
                  <a:gd name="T24" fmla="*/ 71 w 143"/>
                  <a:gd name="T25" fmla="*/ 123 h 123"/>
                  <a:gd name="T26" fmla="*/ 71 w 143"/>
                  <a:gd name="T27" fmla="*/ 123 h 123"/>
                  <a:gd name="T28" fmla="*/ 141 w 143"/>
                  <a:gd name="T29" fmla="*/ 3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3" h="123">
                    <a:moveTo>
                      <a:pt x="141" y="38"/>
                    </a:moveTo>
                    <a:cubicBezTo>
                      <a:pt x="139" y="26"/>
                      <a:pt x="133" y="18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16" y="0"/>
                      <a:pt x="94" y="0"/>
                      <a:pt x="81" y="1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49" y="0"/>
                      <a:pt x="27" y="0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0" y="18"/>
                      <a:pt x="4" y="26"/>
                      <a:pt x="2" y="38"/>
                    </a:cubicBezTo>
                    <a:cubicBezTo>
                      <a:pt x="0" y="60"/>
                      <a:pt x="11" y="89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131" y="89"/>
                      <a:pt x="143" y="60"/>
                      <a:pt x="141" y="3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1" name="Freeform 185">
                <a:extLst>
                  <a:ext uri="{FF2B5EF4-FFF2-40B4-BE49-F238E27FC236}">
                    <a16:creationId xmlns:a16="http://schemas.microsoft.com/office/drawing/2014/main" id="{428CDCDF-C141-40F1-84DF-94097E25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717" y="3171902"/>
                <a:ext cx="60215" cy="47322"/>
              </a:xfrm>
              <a:custGeom>
                <a:avLst/>
                <a:gdLst>
                  <a:gd name="T0" fmla="*/ 0 w 16"/>
                  <a:gd name="T1" fmla="*/ 12 h 12"/>
                  <a:gd name="T2" fmla="*/ 16 w 16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cubicBezTo>
                      <a:pt x="4" y="8"/>
                      <a:pt x="10" y="4"/>
                      <a:pt x="16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Freeform 186">
                <a:extLst>
                  <a:ext uri="{FF2B5EF4-FFF2-40B4-BE49-F238E27FC236}">
                    <a16:creationId xmlns:a16="http://schemas.microsoft.com/office/drawing/2014/main" id="{0F689A5B-F2DE-47C5-89D3-CD901504D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571" y="3242209"/>
                <a:ext cx="71996" cy="55434"/>
              </a:xfrm>
              <a:custGeom>
                <a:avLst/>
                <a:gdLst>
                  <a:gd name="T0" fmla="*/ 0 w 19"/>
                  <a:gd name="T1" fmla="*/ 14 h 14"/>
                  <a:gd name="T2" fmla="*/ 19 w 19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6" y="9"/>
                      <a:pt x="13" y="5"/>
                      <a:pt x="19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Freeform 187">
                <a:extLst>
                  <a:ext uri="{FF2B5EF4-FFF2-40B4-BE49-F238E27FC236}">
                    <a16:creationId xmlns:a16="http://schemas.microsoft.com/office/drawing/2014/main" id="{92CD5BAF-FB72-4379-A4E2-D0D76F2E4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460" y="3312516"/>
                <a:ext cx="64142" cy="51378"/>
              </a:xfrm>
              <a:custGeom>
                <a:avLst/>
                <a:gdLst>
                  <a:gd name="T0" fmla="*/ 0 w 17"/>
                  <a:gd name="T1" fmla="*/ 13 h 13"/>
                  <a:gd name="T2" fmla="*/ 17 w 17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3">
                    <a:moveTo>
                      <a:pt x="0" y="13"/>
                    </a:moveTo>
                    <a:cubicBezTo>
                      <a:pt x="4" y="10"/>
                      <a:pt x="13" y="3"/>
                      <a:pt x="17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188">
                <a:extLst>
                  <a:ext uri="{FF2B5EF4-FFF2-40B4-BE49-F238E27FC236}">
                    <a16:creationId xmlns:a16="http://schemas.microsoft.com/office/drawing/2014/main" id="{FD9FFD67-0225-43EF-B3E5-EB0EAFCB3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040" y="3372006"/>
                <a:ext cx="57597" cy="43266"/>
              </a:xfrm>
              <a:custGeom>
                <a:avLst/>
                <a:gdLst>
                  <a:gd name="T0" fmla="*/ 0 w 15"/>
                  <a:gd name="T1" fmla="*/ 11 h 11"/>
                  <a:gd name="T2" fmla="*/ 15 w 15"/>
                  <a:gd name="T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1">
                    <a:moveTo>
                      <a:pt x="0" y="11"/>
                    </a:moveTo>
                    <a:cubicBezTo>
                      <a:pt x="3" y="8"/>
                      <a:pt x="12" y="2"/>
                      <a:pt x="15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189">
                <a:extLst>
                  <a:ext uri="{FF2B5EF4-FFF2-40B4-BE49-F238E27FC236}">
                    <a16:creationId xmlns:a16="http://schemas.microsoft.com/office/drawing/2014/main" id="{97B0699A-720E-482C-BCA1-57C1B197B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637" y="3430145"/>
                <a:ext cx="49743" cy="35153"/>
              </a:xfrm>
              <a:custGeom>
                <a:avLst/>
                <a:gdLst>
                  <a:gd name="T0" fmla="*/ 0 w 13"/>
                  <a:gd name="T1" fmla="*/ 9 h 9"/>
                  <a:gd name="T2" fmla="*/ 13 w 13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5" y="5"/>
                      <a:pt x="8" y="3"/>
                      <a:pt x="13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6" name="Freeform 190">
                <a:extLst>
                  <a:ext uri="{FF2B5EF4-FFF2-40B4-BE49-F238E27FC236}">
                    <a16:creationId xmlns:a16="http://schemas.microsoft.com/office/drawing/2014/main" id="{AD424B7E-0BFD-4388-B5FA-7A0D33A9A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633" y="3485579"/>
                <a:ext cx="37961" cy="27041"/>
              </a:xfrm>
              <a:custGeom>
                <a:avLst/>
                <a:gdLst>
                  <a:gd name="T0" fmla="*/ 0 w 10"/>
                  <a:gd name="T1" fmla="*/ 7 h 7"/>
                  <a:gd name="T2" fmla="*/ 10 w 10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4" y="4"/>
                      <a:pt x="6" y="3"/>
                      <a:pt x="10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7" name="Freeform 191">
                <a:extLst>
                  <a:ext uri="{FF2B5EF4-FFF2-40B4-BE49-F238E27FC236}">
                    <a16:creationId xmlns:a16="http://schemas.microsoft.com/office/drawing/2014/main" id="{4758EA0A-8472-4222-AEC8-AE47B651B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299" y="3116468"/>
                <a:ext cx="113884" cy="133853"/>
              </a:xfrm>
              <a:custGeom>
                <a:avLst/>
                <a:gdLst>
                  <a:gd name="T0" fmla="*/ 9 w 30"/>
                  <a:gd name="T1" fmla="*/ 14 h 34"/>
                  <a:gd name="T2" fmla="*/ 17 w 30"/>
                  <a:gd name="T3" fmla="*/ 24 h 34"/>
                  <a:gd name="T4" fmla="*/ 20 w 30"/>
                  <a:gd name="T5" fmla="*/ 31 h 34"/>
                  <a:gd name="T6" fmla="*/ 25 w 30"/>
                  <a:gd name="T7" fmla="*/ 33 h 34"/>
                  <a:gd name="T8" fmla="*/ 30 w 30"/>
                  <a:gd name="T9" fmla="*/ 26 h 34"/>
                  <a:gd name="T10" fmla="*/ 24 w 30"/>
                  <a:gd name="T11" fmla="*/ 9 h 34"/>
                  <a:gd name="T12" fmla="*/ 8 w 30"/>
                  <a:gd name="T13" fmla="*/ 1 h 34"/>
                  <a:gd name="T14" fmla="*/ 9 w 30"/>
                  <a:gd name="T15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4">
                    <a:moveTo>
                      <a:pt x="9" y="14"/>
                    </a:moveTo>
                    <a:cubicBezTo>
                      <a:pt x="13" y="16"/>
                      <a:pt x="16" y="20"/>
                      <a:pt x="17" y="24"/>
                    </a:cubicBezTo>
                    <a:cubicBezTo>
                      <a:pt x="18" y="26"/>
                      <a:pt x="19" y="29"/>
                      <a:pt x="20" y="31"/>
                    </a:cubicBezTo>
                    <a:cubicBezTo>
                      <a:pt x="21" y="32"/>
                      <a:pt x="23" y="34"/>
                      <a:pt x="25" y="33"/>
                    </a:cubicBezTo>
                    <a:cubicBezTo>
                      <a:pt x="29" y="33"/>
                      <a:pt x="30" y="29"/>
                      <a:pt x="30" y="26"/>
                    </a:cubicBezTo>
                    <a:cubicBezTo>
                      <a:pt x="30" y="20"/>
                      <a:pt x="28" y="14"/>
                      <a:pt x="24" y="9"/>
                    </a:cubicBezTo>
                    <a:cubicBezTo>
                      <a:pt x="21" y="6"/>
                      <a:pt x="13" y="0"/>
                      <a:pt x="8" y="1"/>
                    </a:cubicBezTo>
                    <a:cubicBezTo>
                      <a:pt x="0" y="4"/>
                      <a:pt x="5" y="11"/>
                      <a:pt x="9" y="1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8" name="Freeform 192">
                <a:extLst>
                  <a:ext uri="{FF2B5EF4-FFF2-40B4-BE49-F238E27FC236}">
                    <a16:creationId xmlns:a16="http://schemas.microsoft.com/office/drawing/2014/main" id="{461EB068-6095-4924-B09B-02FA49CFE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750" y="3285475"/>
                <a:ext cx="44507" cy="51378"/>
              </a:xfrm>
              <a:custGeom>
                <a:avLst/>
                <a:gdLst>
                  <a:gd name="T0" fmla="*/ 4 w 12"/>
                  <a:gd name="T1" fmla="*/ 1 h 13"/>
                  <a:gd name="T2" fmla="*/ 12 w 12"/>
                  <a:gd name="T3" fmla="*/ 7 h 13"/>
                  <a:gd name="T4" fmla="*/ 4 w 12"/>
                  <a:gd name="T5" fmla="*/ 12 h 13"/>
                  <a:gd name="T6" fmla="*/ 3 w 12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4" y="1"/>
                    </a:moveTo>
                    <a:cubicBezTo>
                      <a:pt x="8" y="0"/>
                      <a:pt x="12" y="3"/>
                      <a:pt x="12" y="7"/>
                    </a:cubicBezTo>
                    <a:cubicBezTo>
                      <a:pt x="12" y="10"/>
                      <a:pt x="8" y="13"/>
                      <a:pt x="4" y="12"/>
                    </a:cubicBezTo>
                    <a:cubicBezTo>
                      <a:pt x="1" y="10"/>
                      <a:pt x="0" y="5"/>
                      <a:pt x="3" y="2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9" name="Freeform 193">
                <a:extLst>
                  <a:ext uri="{FF2B5EF4-FFF2-40B4-BE49-F238E27FC236}">
                    <a16:creationId xmlns:a16="http://schemas.microsoft.com/office/drawing/2014/main" id="{DC1BA28F-285A-49F8-AB54-092D553C3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8932" y="1484535"/>
                <a:ext cx="514445" cy="544879"/>
              </a:xfrm>
              <a:custGeom>
                <a:avLst/>
                <a:gdLst>
                  <a:gd name="T0" fmla="*/ 67 w 135"/>
                  <a:gd name="T1" fmla="*/ 0 h 139"/>
                  <a:gd name="T2" fmla="*/ 0 w 135"/>
                  <a:gd name="T3" fmla="*/ 62 h 139"/>
                  <a:gd name="T4" fmla="*/ 17 w 135"/>
                  <a:gd name="T5" fmla="*/ 103 h 139"/>
                  <a:gd name="T6" fmla="*/ 25 w 135"/>
                  <a:gd name="T7" fmla="*/ 122 h 139"/>
                  <a:gd name="T8" fmla="*/ 25 w 135"/>
                  <a:gd name="T9" fmla="*/ 139 h 139"/>
                  <a:gd name="T10" fmla="*/ 44 w 135"/>
                  <a:gd name="T11" fmla="*/ 126 h 139"/>
                  <a:gd name="T12" fmla="*/ 56 w 135"/>
                  <a:gd name="T13" fmla="*/ 123 h 139"/>
                  <a:gd name="T14" fmla="*/ 67 w 135"/>
                  <a:gd name="T15" fmla="*/ 124 h 139"/>
                  <a:gd name="T16" fmla="*/ 135 w 135"/>
                  <a:gd name="T17" fmla="*/ 62 h 139"/>
                  <a:gd name="T18" fmla="*/ 67 w 135"/>
                  <a:gd name="T19" fmla="*/ 0 h 139"/>
                  <a:gd name="T20" fmla="*/ 71 w 135"/>
                  <a:gd name="T21" fmla="*/ 75 h 139"/>
                  <a:gd name="T22" fmla="*/ 62 w 135"/>
                  <a:gd name="T23" fmla="*/ 65 h 139"/>
                  <a:gd name="T24" fmla="*/ 53 w 135"/>
                  <a:gd name="T25" fmla="*/ 64 h 139"/>
                  <a:gd name="T26" fmla="*/ 25 w 135"/>
                  <a:gd name="T27" fmla="*/ 80 h 139"/>
                  <a:gd name="T28" fmla="*/ 56 w 135"/>
                  <a:gd name="T29" fmla="*/ 46 h 139"/>
                  <a:gd name="T30" fmla="*/ 63 w 135"/>
                  <a:gd name="T31" fmla="*/ 46 h 139"/>
                  <a:gd name="T32" fmla="*/ 73 w 135"/>
                  <a:gd name="T33" fmla="*/ 57 h 139"/>
                  <a:gd name="T34" fmla="*/ 82 w 135"/>
                  <a:gd name="T35" fmla="*/ 58 h 139"/>
                  <a:gd name="T36" fmla="*/ 110 w 135"/>
                  <a:gd name="T37" fmla="*/ 42 h 139"/>
                  <a:gd name="T38" fmla="*/ 81 w 135"/>
                  <a:gd name="T39" fmla="*/ 75 h 139"/>
                  <a:gd name="T40" fmla="*/ 71 w 135"/>
                  <a:gd name="T41" fmla="*/ 7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9">
                    <a:moveTo>
                      <a:pt x="67" y="0"/>
                    </a:moveTo>
                    <a:cubicBezTo>
                      <a:pt x="30" y="0"/>
                      <a:pt x="0" y="28"/>
                      <a:pt x="0" y="62"/>
                    </a:cubicBezTo>
                    <a:cubicBezTo>
                      <a:pt x="0" y="78"/>
                      <a:pt x="6" y="92"/>
                      <a:pt x="17" y="103"/>
                    </a:cubicBezTo>
                    <a:cubicBezTo>
                      <a:pt x="22" y="108"/>
                      <a:pt x="25" y="115"/>
                      <a:pt x="25" y="122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44" y="126"/>
                      <a:pt x="44" y="126"/>
                      <a:pt x="44" y="126"/>
                    </a:cubicBezTo>
                    <a:cubicBezTo>
                      <a:pt x="47" y="123"/>
                      <a:pt x="52" y="122"/>
                      <a:pt x="56" y="123"/>
                    </a:cubicBezTo>
                    <a:cubicBezTo>
                      <a:pt x="60" y="124"/>
                      <a:pt x="64" y="124"/>
                      <a:pt x="67" y="124"/>
                    </a:cubicBezTo>
                    <a:cubicBezTo>
                      <a:pt x="105" y="124"/>
                      <a:pt x="135" y="96"/>
                      <a:pt x="135" y="62"/>
                    </a:cubicBezTo>
                    <a:cubicBezTo>
                      <a:pt x="135" y="28"/>
                      <a:pt x="105" y="0"/>
                      <a:pt x="67" y="0"/>
                    </a:cubicBezTo>
                    <a:close/>
                    <a:moveTo>
                      <a:pt x="71" y="75"/>
                    </a:moveTo>
                    <a:cubicBezTo>
                      <a:pt x="62" y="65"/>
                      <a:pt x="62" y="65"/>
                      <a:pt x="62" y="65"/>
                    </a:cubicBezTo>
                    <a:cubicBezTo>
                      <a:pt x="59" y="63"/>
                      <a:pt x="56" y="62"/>
                      <a:pt x="53" y="64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8" y="44"/>
                      <a:pt x="61" y="44"/>
                      <a:pt x="63" y="46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6" y="59"/>
                      <a:pt x="79" y="60"/>
                      <a:pt x="82" y="58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78" y="78"/>
                      <a:pt x="73" y="78"/>
                      <a:pt x="71" y="7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194">
                <a:extLst>
                  <a:ext uri="{FF2B5EF4-FFF2-40B4-BE49-F238E27FC236}">
                    <a16:creationId xmlns:a16="http://schemas.microsoft.com/office/drawing/2014/main" id="{CE23E45F-F9EE-46B6-BDA7-533791C19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377" y="1327696"/>
                <a:ext cx="137447" cy="140614"/>
              </a:xfrm>
              <a:custGeom>
                <a:avLst/>
                <a:gdLst>
                  <a:gd name="T0" fmla="*/ 36 w 36"/>
                  <a:gd name="T1" fmla="*/ 36 h 36"/>
                  <a:gd name="T2" fmla="*/ 0 w 36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23" y="25"/>
                      <a:pt x="11" y="13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Freeform 195">
                <a:extLst>
                  <a:ext uri="{FF2B5EF4-FFF2-40B4-BE49-F238E27FC236}">
                    <a16:creationId xmlns:a16="http://schemas.microsoft.com/office/drawing/2014/main" id="{483E0343-C7FC-493C-971C-686809304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714" y="1197899"/>
                <a:ext cx="117812" cy="175767"/>
              </a:xfrm>
              <a:custGeom>
                <a:avLst/>
                <a:gdLst>
                  <a:gd name="T0" fmla="*/ 31 w 31"/>
                  <a:gd name="T1" fmla="*/ 45 h 45"/>
                  <a:gd name="T2" fmla="*/ 0 w 31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45">
                    <a:moveTo>
                      <a:pt x="31" y="45"/>
                    </a:moveTo>
                    <a:cubicBezTo>
                      <a:pt x="22" y="31"/>
                      <a:pt x="9" y="14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196">
                <a:extLst>
                  <a:ext uri="{FF2B5EF4-FFF2-40B4-BE49-F238E27FC236}">
                    <a16:creationId xmlns:a16="http://schemas.microsoft.com/office/drawing/2014/main" id="{CA80D6F2-865F-4422-AF40-E4DEEADA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517" y="1123536"/>
                <a:ext cx="35343" cy="223089"/>
              </a:xfrm>
              <a:custGeom>
                <a:avLst/>
                <a:gdLst>
                  <a:gd name="T0" fmla="*/ 0 w 9"/>
                  <a:gd name="T1" fmla="*/ 57 h 57"/>
                  <a:gd name="T2" fmla="*/ 9 w 9"/>
                  <a:gd name="T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57">
                    <a:moveTo>
                      <a:pt x="0" y="57"/>
                    </a:moveTo>
                    <a:cubicBezTo>
                      <a:pt x="3" y="38"/>
                      <a:pt x="6" y="19"/>
                      <a:pt x="9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197">
                <a:extLst>
                  <a:ext uri="{FF2B5EF4-FFF2-40B4-BE49-F238E27FC236}">
                    <a16:creationId xmlns:a16="http://schemas.microsoft.com/office/drawing/2014/main" id="{BFB1EC15-B04B-4718-B80A-8A542C69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853" y="1247925"/>
                <a:ext cx="117812" cy="154134"/>
              </a:xfrm>
              <a:custGeom>
                <a:avLst/>
                <a:gdLst>
                  <a:gd name="T0" fmla="*/ 0 w 31"/>
                  <a:gd name="T1" fmla="*/ 39 h 39"/>
                  <a:gd name="T2" fmla="*/ 31 w 31"/>
                  <a:gd name="T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39">
                    <a:moveTo>
                      <a:pt x="0" y="39"/>
                    </a:moveTo>
                    <a:cubicBezTo>
                      <a:pt x="12" y="27"/>
                      <a:pt x="23" y="14"/>
                      <a:pt x="31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Freeform 198">
                <a:extLst>
                  <a:ext uri="{FF2B5EF4-FFF2-40B4-BE49-F238E27FC236}">
                    <a16:creationId xmlns:a16="http://schemas.microsoft.com/office/drawing/2014/main" id="{C05BD769-B5D6-48EE-A03B-94189E527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884" y="1449381"/>
                <a:ext cx="187190" cy="117629"/>
              </a:xfrm>
              <a:custGeom>
                <a:avLst/>
                <a:gdLst>
                  <a:gd name="T0" fmla="*/ 0 w 49"/>
                  <a:gd name="T1" fmla="*/ 30 h 30"/>
                  <a:gd name="T2" fmla="*/ 49 w 49"/>
                  <a:gd name="T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" h="30">
                    <a:moveTo>
                      <a:pt x="0" y="30"/>
                    </a:moveTo>
                    <a:cubicBezTo>
                      <a:pt x="15" y="18"/>
                      <a:pt x="32" y="8"/>
                      <a:pt x="49" y="0"/>
                    </a:cubicBezTo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Freeform 208">
                <a:extLst>
                  <a:ext uri="{FF2B5EF4-FFF2-40B4-BE49-F238E27FC236}">
                    <a16:creationId xmlns:a16="http://schemas.microsoft.com/office/drawing/2014/main" id="{9A4E7125-FE55-4A4C-AD65-F20E632C0E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3923" y="3987192"/>
                <a:ext cx="722580" cy="440771"/>
              </a:xfrm>
              <a:custGeom>
                <a:avLst/>
                <a:gdLst>
                  <a:gd name="T0" fmla="*/ 179 w 190"/>
                  <a:gd name="T1" fmla="*/ 80 h 112"/>
                  <a:gd name="T2" fmla="*/ 176 w 190"/>
                  <a:gd name="T3" fmla="*/ 79 h 112"/>
                  <a:gd name="T4" fmla="*/ 161 w 190"/>
                  <a:gd name="T5" fmla="*/ 75 h 112"/>
                  <a:gd name="T6" fmla="*/ 130 w 190"/>
                  <a:gd name="T7" fmla="*/ 66 h 112"/>
                  <a:gd name="T8" fmla="*/ 121 w 190"/>
                  <a:gd name="T9" fmla="*/ 63 h 112"/>
                  <a:gd name="T10" fmla="*/ 113 w 190"/>
                  <a:gd name="T11" fmla="*/ 50 h 112"/>
                  <a:gd name="T12" fmla="*/ 91 w 190"/>
                  <a:gd name="T13" fmla="*/ 12 h 112"/>
                  <a:gd name="T14" fmla="*/ 41 w 190"/>
                  <a:gd name="T15" fmla="*/ 7 h 112"/>
                  <a:gd name="T16" fmla="*/ 22 w 190"/>
                  <a:gd name="T17" fmla="*/ 88 h 112"/>
                  <a:gd name="T18" fmla="*/ 83 w 190"/>
                  <a:gd name="T19" fmla="*/ 102 h 112"/>
                  <a:gd name="T20" fmla="*/ 126 w 190"/>
                  <a:gd name="T21" fmla="*/ 82 h 112"/>
                  <a:gd name="T22" fmla="*/ 158 w 190"/>
                  <a:gd name="T23" fmla="*/ 91 h 112"/>
                  <a:gd name="T24" fmla="*/ 169 w 190"/>
                  <a:gd name="T25" fmla="*/ 95 h 112"/>
                  <a:gd name="T26" fmla="*/ 181 w 190"/>
                  <a:gd name="T27" fmla="*/ 97 h 112"/>
                  <a:gd name="T28" fmla="*/ 188 w 190"/>
                  <a:gd name="T29" fmla="*/ 95 h 112"/>
                  <a:gd name="T30" fmla="*/ 188 w 190"/>
                  <a:gd name="T31" fmla="*/ 85 h 112"/>
                  <a:gd name="T32" fmla="*/ 179 w 190"/>
                  <a:gd name="T33" fmla="*/ 80 h 112"/>
                  <a:gd name="T34" fmla="*/ 80 w 190"/>
                  <a:gd name="T35" fmla="*/ 85 h 112"/>
                  <a:gd name="T36" fmla="*/ 32 w 190"/>
                  <a:gd name="T37" fmla="*/ 73 h 112"/>
                  <a:gd name="T38" fmla="*/ 44 w 190"/>
                  <a:gd name="T39" fmla="*/ 25 h 112"/>
                  <a:gd name="T40" fmla="*/ 92 w 190"/>
                  <a:gd name="T41" fmla="*/ 37 h 112"/>
                  <a:gd name="T42" fmla="*/ 80 w 190"/>
                  <a:gd name="T43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0" h="112">
                    <a:moveTo>
                      <a:pt x="179" y="80"/>
                    </a:moveTo>
                    <a:cubicBezTo>
                      <a:pt x="178" y="79"/>
                      <a:pt x="177" y="79"/>
                      <a:pt x="176" y="79"/>
                    </a:cubicBezTo>
                    <a:cubicBezTo>
                      <a:pt x="171" y="78"/>
                      <a:pt x="166" y="76"/>
                      <a:pt x="161" y="75"/>
                    </a:cubicBezTo>
                    <a:cubicBezTo>
                      <a:pt x="151" y="72"/>
                      <a:pt x="141" y="69"/>
                      <a:pt x="130" y="66"/>
                    </a:cubicBezTo>
                    <a:cubicBezTo>
                      <a:pt x="130" y="65"/>
                      <a:pt x="125" y="64"/>
                      <a:pt x="121" y="63"/>
                    </a:cubicBezTo>
                    <a:cubicBezTo>
                      <a:pt x="113" y="60"/>
                      <a:pt x="114" y="54"/>
                      <a:pt x="113" y="50"/>
                    </a:cubicBezTo>
                    <a:cubicBezTo>
                      <a:pt x="111" y="36"/>
                      <a:pt x="106" y="22"/>
                      <a:pt x="91" y="12"/>
                    </a:cubicBezTo>
                    <a:cubicBezTo>
                      <a:pt x="76" y="2"/>
                      <a:pt x="57" y="0"/>
                      <a:pt x="41" y="7"/>
                    </a:cubicBezTo>
                    <a:cubicBezTo>
                      <a:pt x="9" y="21"/>
                      <a:pt x="0" y="61"/>
                      <a:pt x="22" y="88"/>
                    </a:cubicBezTo>
                    <a:cubicBezTo>
                      <a:pt x="36" y="106"/>
                      <a:pt x="62" y="112"/>
                      <a:pt x="83" y="102"/>
                    </a:cubicBezTo>
                    <a:cubicBezTo>
                      <a:pt x="103" y="94"/>
                      <a:pt x="109" y="76"/>
                      <a:pt x="126" y="82"/>
                    </a:cubicBezTo>
                    <a:cubicBezTo>
                      <a:pt x="137" y="85"/>
                      <a:pt x="148" y="88"/>
                      <a:pt x="158" y="91"/>
                    </a:cubicBezTo>
                    <a:cubicBezTo>
                      <a:pt x="162" y="92"/>
                      <a:pt x="165" y="93"/>
                      <a:pt x="169" y="95"/>
                    </a:cubicBezTo>
                    <a:cubicBezTo>
                      <a:pt x="173" y="96"/>
                      <a:pt x="177" y="97"/>
                      <a:pt x="181" y="97"/>
                    </a:cubicBezTo>
                    <a:cubicBezTo>
                      <a:pt x="184" y="97"/>
                      <a:pt x="186" y="97"/>
                      <a:pt x="188" y="95"/>
                    </a:cubicBezTo>
                    <a:cubicBezTo>
                      <a:pt x="190" y="92"/>
                      <a:pt x="190" y="87"/>
                      <a:pt x="188" y="85"/>
                    </a:cubicBezTo>
                    <a:cubicBezTo>
                      <a:pt x="186" y="82"/>
                      <a:pt x="183" y="81"/>
                      <a:pt x="179" y="80"/>
                    </a:cubicBezTo>
                    <a:close/>
                    <a:moveTo>
                      <a:pt x="80" y="85"/>
                    </a:moveTo>
                    <a:cubicBezTo>
                      <a:pt x="63" y="95"/>
                      <a:pt x="42" y="89"/>
                      <a:pt x="32" y="73"/>
                    </a:cubicBezTo>
                    <a:cubicBezTo>
                      <a:pt x="22" y="56"/>
                      <a:pt x="27" y="35"/>
                      <a:pt x="44" y="25"/>
                    </a:cubicBezTo>
                    <a:cubicBezTo>
                      <a:pt x="60" y="15"/>
                      <a:pt x="82" y="20"/>
                      <a:pt x="92" y="37"/>
                    </a:cubicBezTo>
                    <a:cubicBezTo>
                      <a:pt x="102" y="53"/>
                      <a:pt x="96" y="75"/>
                      <a:pt x="80" y="85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209">
                <a:extLst>
                  <a:ext uri="{FF2B5EF4-FFF2-40B4-BE49-F238E27FC236}">
                    <a16:creationId xmlns:a16="http://schemas.microsoft.com/office/drawing/2014/main" id="{80B13173-7941-46D3-81B3-E884134B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477" y="4106174"/>
                <a:ext cx="147919" cy="85179"/>
              </a:xfrm>
              <a:custGeom>
                <a:avLst/>
                <a:gdLst>
                  <a:gd name="T0" fmla="*/ 3 w 39"/>
                  <a:gd name="T1" fmla="*/ 8 h 22"/>
                  <a:gd name="T2" fmla="*/ 2 w 39"/>
                  <a:gd name="T3" fmla="*/ 16 h 22"/>
                  <a:gd name="T4" fmla="*/ 10 w 39"/>
                  <a:gd name="T5" fmla="*/ 16 h 22"/>
                  <a:gd name="T6" fmla="*/ 18 w 39"/>
                  <a:gd name="T7" fmla="*/ 15 h 22"/>
                  <a:gd name="T8" fmla="*/ 29 w 39"/>
                  <a:gd name="T9" fmla="*/ 21 h 22"/>
                  <a:gd name="T10" fmla="*/ 36 w 39"/>
                  <a:gd name="T11" fmla="*/ 11 h 22"/>
                  <a:gd name="T12" fmla="*/ 21 w 39"/>
                  <a:gd name="T13" fmla="*/ 1 h 22"/>
                  <a:gd name="T14" fmla="*/ 3 w 39"/>
                  <a:gd name="T15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2">
                    <a:moveTo>
                      <a:pt x="3" y="8"/>
                    </a:moveTo>
                    <a:cubicBezTo>
                      <a:pt x="1" y="10"/>
                      <a:pt x="0" y="13"/>
                      <a:pt x="2" y="16"/>
                    </a:cubicBezTo>
                    <a:cubicBezTo>
                      <a:pt x="4" y="18"/>
                      <a:pt x="8" y="17"/>
                      <a:pt x="10" y="16"/>
                    </a:cubicBezTo>
                    <a:cubicBezTo>
                      <a:pt x="13" y="15"/>
                      <a:pt x="16" y="14"/>
                      <a:pt x="18" y="15"/>
                    </a:cubicBezTo>
                    <a:cubicBezTo>
                      <a:pt x="22" y="16"/>
                      <a:pt x="26" y="19"/>
                      <a:pt x="29" y="21"/>
                    </a:cubicBezTo>
                    <a:cubicBezTo>
                      <a:pt x="35" y="22"/>
                      <a:pt x="39" y="16"/>
                      <a:pt x="36" y="11"/>
                    </a:cubicBezTo>
                    <a:cubicBezTo>
                      <a:pt x="33" y="5"/>
                      <a:pt x="26" y="2"/>
                      <a:pt x="21" y="1"/>
                    </a:cubicBezTo>
                    <a:cubicBezTo>
                      <a:pt x="14" y="0"/>
                      <a:pt x="7" y="3"/>
                      <a:pt x="3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A082F1D-F1E0-40CF-B1DE-855F974CF981}"/>
                </a:ext>
              </a:extLst>
            </p:cNvPr>
            <p:cNvGrpSpPr/>
            <p:nvPr/>
          </p:nvGrpSpPr>
          <p:grpSpPr>
            <a:xfrm flipH="1">
              <a:off x="634829" y="1028492"/>
              <a:ext cx="228600" cy="4801016"/>
              <a:chOff x="4813300" y="1028492"/>
              <a:chExt cx="228600" cy="4801016"/>
            </a:xfrm>
            <a:grpFill/>
          </p:grpSpPr>
          <p:sp>
            <p:nvSpPr>
              <p:cNvPr id="150" name="Right Triangle 149">
                <a:extLst>
                  <a:ext uri="{FF2B5EF4-FFF2-40B4-BE49-F238E27FC236}">
                    <a16:creationId xmlns:a16="http://schemas.microsoft.com/office/drawing/2014/main" id="{DF43F230-243A-40B5-A5C0-4EDDB783F872}"/>
                  </a:ext>
                </a:extLst>
              </p:cNvPr>
              <p:cNvSpPr/>
              <p:nvPr/>
            </p:nvSpPr>
            <p:spPr>
              <a:xfrm flipV="1">
                <a:off x="4813300" y="5372308"/>
                <a:ext cx="228600" cy="457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ight Triangle 150">
                <a:extLst>
                  <a:ext uri="{FF2B5EF4-FFF2-40B4-BE49-F238E27FC236}">
                    <a16:creationId xmlns:a16="http://schemas.microsoft.com/office/drawing/2014/main" id="{B851FF25-D236-40B7-9D96-23ED05D9603E}"/>
                  </a:ext>
                </a:extLst>
              </p:cNvPr>
              <p:cNvSpPr/>
              <p:nvPr/>
            </p:nvSpPr>
            <p:spPr>
              <a:xfrm>
                <a:off x="4813300" y="1028492"/>
                <a:ext cx="228600" cy="457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921082" y="2942532"/>
            <a:ext cx="1034338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MERCI POUR VOTRE ATTENTION </a:t>
            </a:r>
            <a:endParaRPr lang="id-ID" sz="5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48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PLAN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Group 8">
            <a:extLst>
              <a:ext uri="{FF2B5EF4-FFF2-40B4-BE49-F238E27FC236}">
                <a16:creationId xmlns:a16="http://schemas.microsoft.com/office/drawing/2014/main" id="{73AE0947-B1D6-4857-B7BF-D9451BEB3F57}"/>
              </a:ext>
            </a:extLst>
          </p:cNvPr>
          <p:cNvGrpSpPr/>
          <p:nvPr/>
        </p:nvGrpSpPr>
        <p:grpSpPr>
          <a:xfrm>
            <a:off x="451715" y="377056"/>
            <a:ext cx="382447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0535675-4ABA-46E8-AFDE-E01B2A33D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CEEB0FD6-E119-4C54-A33D-7DCAF786A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47737AF5-A63F-4CBD-8077-6A4A13DFA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C980504F-5E2D-4A97-9C38-2C5932F7B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6457059-6B61-40E3-987D-CC10A1312EEA}"/>
              </a:ext>
            </a:extLst>
          </p:cNvPr>
          <p:cNvSpPr txBox="1"/>
          <p:nvPr/>
        </p:nvSpPr>
        <p:spPr>
          <a:xfrm>
            <a:off x="292173" y="1310818"/>
            <a:ext cx="116235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Introduction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Objectifs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Matériels et méthodes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Résultats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066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0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 cancer du col utérin constitue un véritable problème de santé publique. </a:t>
            </a:r>
          </a:p>
          <a:p>
            <a:pPr marL="457200" indent="-4572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cs typeface="Segoe UI" panose="020B0502040204020203" pitchFamily="34" charset="0"/>
              </a:rPr>
              <a:t>Au Sénégal il y’a 5 nouveaux cas avec 4 décès par jour. </a:t>
            </a:r>
          </a:p>
          <a:p>
            <a:pPr marL="457200" indent="-4572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cs typeface="Segoe UI" panose="020B0502040204020203" pitchFamily="34" charset="0"/>
              </a:rPr>
              <a:t>Des moyens de prévention existent comme la vaccination contre le cancer du col utérin. </a:t>
            </a:r>
          </a:p>
          <a:p>
            <a:pPr marL="457200" indent="-4572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cs typeface="Segoe UI" panose="020B0502040204020203" pitchFamily="34" charset="0"/>
              </a:rPr>
              <a:t>Dans le Programme Élargi de Vaccination (PEV) du Sénégal, la vaccination cible les filles âgées entre 9 et 14 ans. </a:t>
            </a:r>
          </a:p>
          <a:p>
            <a:pPr marL="457200" indent="-4572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En 2022, le taux de couverture vaccinale est 33% au Sénégal.</a:t>
            </a:r>
          </a:p>
          <a:p>
            <a:pPr marL="457200" indent="-4572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cs typeface="Segoe UI" panose="020B0502040204020203" pitchFamily="34" charset="0"/>
              </a:rPr>
              <a:t>L’OMS a lancé un appel à l’action pour l’élimination du cancer du col utérin et ce faire les pays doivent 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vacciner</a:t>
            </a:r>
            <a:r>
              <a:rPr lang="fr-FR" sz="2400" b="1" dirty="0">
                <a:cs typeface="Segoe UI" panose="020B0502040204020203" pitchFamily="34" charset="0"/>
              </a:rPr>
              <a:t> 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90%</a:t>
            </a:r>
            <a:r>
              <a:rPr lang="fr-FR" sz="2400" b="1" dirty="0">
                <a:cs typeface="Segoe UI" panose="020B0502040204020203" pitchFamily="34" charset="0"/>
              </a:rPr>
              <a:t> de leurs filles âgées entre 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9 et 14 ans</a:t>
            </a:r>
            <a:r>
              <a:rPr lang="fr-FR" sz="2400" b="1" dirty="0"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3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INTRODUCTION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19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4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OBJECTIFS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011CBF-5EA5-4545-86E9-B8FEE58FF863}"/>
              </a:ext>
            </a:extLst>
          </p:cNvPr>
          <p:cNvSpPr txBox="1"/>
          <p:nvPr/>
        </p:nvSpPr>
        <p:spPr>
          <a:xfrm>
            <a:off x="271463" y="2049158"/>
            <a:ext cx="115292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cs typeface="Segoe UI" panose="020B0502040204020203" pitchFamily="34" charset="0"/>
              </a:rPr>
              <a:t>Que nous devons-nous faire pour atteindre un 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taux de couverture vaccinale de 90% </a:t>
            </a:r>
            <a:r>
              <a:rPr lang="fr-FR" sz="2400" dirty="0">
                <a:cs typeface="Segoe UI" panose="020B0502040204020203" pitchFamily="34" charset="0"/>
              </a:rPr>
              <a:t>pour les filles âgées entre 9 et 14 ans 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en 2030 </a:t>
            </a:r>
            <a:r>
              <a:rPr lang="fr-FR" sz="2400" dirty="0">
                <a:cs typeface="Segoe UI" panose="020B0502040204020203" pitchFamily="34" charset="0"/>
              </a:rPr>
              <a:t>?</a:t>
            </a:r>
          </a:p>
          <a:p>
            <a:pPr marL="34290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fr-FR" sz="2400" dirty="0"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cs typeface="Segoe UI" panose="020B0502040204020203" pitchFamily="34" charset="0"/>
              </a:rPr>
              <a:t>Quel sera l’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impact de la vaccination </a:t>
            </a:r>
            <a:r>
              <a:rPr lang="fr-FR" sz="2400" dirty="0">
                <a:cs typeface="Segoe UI" panose="020B0502040204020203" pitchFamily="34" charset="0"/>
              </a:rPr>
              <a:t>sur la réduction du nombre de cas de 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cancers du col de l’utérus</a:t>
            </a:r>
            <a:r>
              <a:rPr lang="fr-FR" sz="2400" dirty="0"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588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428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Description du jeu de données (</a:t>
            </a:r>
            <a:r>
              <a:rPr lang="fr-FR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dataset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cs typeface="Segoe UI" panose="020B0502040204020203" pitchFamily="34" charset="0"/>
              </a:rPr>
              <a:t>Le jeu de donnée utilisé pour la planification est issu de l’ANSD (Agence Nationale de la Statistique et de la Démographie). 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cs typeface="Segoe UI" panose="020B0502040204020203" pitchFamily="34" charset="0"/>
              </a:rPr>
              <a:t>Contient entre autres la répartition de la population du Sénégal en sexe et en âge (0 à 80+) entre 2013 à 2025. </a:t>
            </a:r>
          </a:p>
          <a:p>
            <a:pPr marL="457200" indent="-4572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cs typeface="Segoe UI" panose="020B0502040204020203" pitchFamily="34" charset="0"/>
              </a:rPr>
              <a:t>L’outil de projection de la démographie Spectrum 6 / </a:t>
            </a:r>
            <a:r>
              <a:rPr lang="fr-FR" sz="2400" b="1" dirty="0" err="1">
                <a:cs typeface="Segoe UI" panose="020B0502040204020203" pitchFamily="34" charset="0"/>
              </a:rPr>
              <a:t>demproj</a:t>
            </a:r>
            <a:r>
              <a:rPr lang="fr-FR" sz="2400" b="1" dirty="0">
                <a:cs typeface="Segoe UI" panose="020B0502040204020203" pitchFamily="34" charset="0"/>
              </a:rPr>
              <a:t> est utilisé pour compléter le </a:t>
            </a:r>
            <a:r>
              <a:rPr lang="fr-FR" sz="2400" b="1" dirty="0" err="1">
                <a:cs typeface="Segoe UI" panose="020B0502040204020203" pitchFamily="34" charset="0"/>
              </a:rPr>
              <a:t>dataset</a:t>
            </a:r>
            <a:r>
              <a:rPr lang="fr-FR" sz="2400" b="1" dirty="0">
                <a:cs typeface="Segoe UI" panose="020B0502040204020203" pitchFamily="34" charset="0"/>
              </a:rPr>
              <a:t> pour les années 2026 à 2030.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5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MATERIELS ET METHODES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1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Description du jeu de données (</a:t>
            </a:r>
            <a:r>
              <a:rPr lang="fr-FR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dataset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  <a:solidFill>
            <a:srgbClr val="7030A0"/>
          </a:solidFill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6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MATERIELS ET METHODES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F913D9-9B95-4D03-9552-0107C0C0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66"/>
          <a:stretch/>
        </p:blipFill>
        <p:spPr>
          <a:xfrm>
            <a:off x="436177" y="1864270"/>
            <a:ext cx="11246590" cy="15546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DC8078C-1DD4-44AC-9FD3-D495F6C720B2}"/>
              </a:ext>
            </a:extLst>
          </p:cNvPr>
          <p:cNvSpPr txBox="1"/>
          <p:nvPr/>
        </p:nvSpPr>
        <p:spPr>
          <a:xfrm>
            <a:off x="271463" y="3826482"/>
            <a:ext cx="11392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Evolution du nombre de jeunes filles ayant eu un âge compris entre 9 et 14 dans la période de routine de vaccination 2019 à 2030.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0AC3447-56ED-4E16-B8F7-65F3712FE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1" y="4724716"/>
            <a:ext cx="11319646" cy="14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Description du jeu de données (</a:t>
            </a:r>
            <a:r>
              <a:rPr lang="fr-FR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dataset</a:t>
            </a: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7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MATERIELS ET METHODES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C8078C-1DD4-44AC-9FD3-D495F6C720B2}"/>
              </a:ext>
            </a:extLst>
          </p:cNvPr>
          <p:cNvSpPr txBox="1"/>
          <p:nvPr/>
        </p:nvSpPr>
        <p:spPr>
          <a:xfrm>
            <a:off x="271463" y="1884466"/>
            <a:ext cx="1138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5"/>
              </a:buClr>
            </a:pPr>
            <a:r>
              <a:rPr lang="fr-FR" sz="2000" dirty="0"/>
              <a:t>Un second </a:t>
            </a:r>
            <a:r>
              <a:rPr lang="fr-FR" sz="2000" dirty="0" err="1"/>
              <a:t>dataset</a:t>
            </a:r>
            <a:r>
              <a:rPr lang="fr-FR" sz="2000" dirty="0"/>
              <a:t> renseigne sur le nombre de jeunes filles déjà vaccinées au HPV sur la période 2019 à 2022.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0BE302-EDF5-4918-ADCA-22D4BF8A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62" y="2741058"/>
            <a:ext cx="11281495" cy="29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Modèle mathématique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8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MATERIELS ET METHODES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C8078C-1DD4-44AC-9FD3-D495F6C720B2}"/>
              </a:ext>
            </a:extLst>
          </p:cNvPr>
          <p:cNvSpPr txBox="1"/>
          <p:nvPr/>
        </p:nvSpPr>
        <p:spPr>
          <a:xfrm>
            <a:off x="271462" y="1684169"/>
            <a:ext cx="1162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5"/>
              </a:buClr>
            </a:pPr>
            <a:r>
              <a:rPr lang="fr-FR" sz="2000" dirty="0"/>
              <a:t>Le modèle de planification proposé consiste à déterminer pendant la période de la routine, le taux de couverture vaccinal annuelle et global.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C7B1DBD-3812-4C40-B303-79EAAE2F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154" y="2495494"/>
            <a:ext cx="5572837" cy="33095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0DF4A4F-787E-46BB-9C5D-A3F714F9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50" y="2495495"/>
            <a:ext cx="5829178" cy="39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DCCEF6-E370-466F-871A-36BAA7C76A8A}"/>
              </a:ext>
            </a:extLst>
          </p:cNvPr>
          <p:cNvSpPr txBox="1"/>
          <p:nvPr/>
        </p:nvSpPr>
        <p:spPr>
          <a:xfrm>
            <a:off x="271463" y="1052945"/>
            <a:ext cx="11623530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E5E55"/>
              </a:buClr>
            </a:pPr>
            <a:r>
              <a:rPr 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Modèle mathématique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3" y="171450"/>
            <a:ext cx="790575" cy="742950"/>
            <a:chOff x="11182350" y="171450"/>
            <a:chExt cx="790575" cy="742950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1464" y="219074"/>
            <a:ext cx="700520" cy="600075"/>
          </a:xfrm>
        </p:spPr>
        <p:txBody>
          <a:bodyPr/>
          <a:lstStyle/>
          <a:p>
            <a:pPr algn="ctr"/>
            <a:fld id="{E08D205E-34E0-4D4E-B6CF-D546C54444F4}" type="slidenum">
              <a:rPr lang="en-US" sz="2800" b="1" smtClean="0">
                <a:solidFill>
                  <a:schemeClr val="bg1"/>
                </a:solidFill>
              </a:rPr>
              <a:pPr algn="ctr"/>
              <a:t>9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0A0A187-6352-4719-8326-98DBA590748F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j-lt"/>
              </a:rPr>
              <a:t>MATERIELS ET METHODES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914FFF-15D7-4DDF-9406-A084A79A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16" y="1881688"/>
            <a:ext cx="9025105" cy="45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1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11545D"/>
      </a:accent1>
      <a:accent2>
        <a:srgbClr val="FE5E55"/>
      </a:accent2>
      <a:accent3>
        <a:srgbClr val="FED424"/>
      </a:accent3>
      <a:accent4>
        <a:srgbClr val="98EAE7"/>
      </a:accent4>
      <a:accent5>
        <a:srgbClr val="11545D"/>
      </a:accent5>
      <a:accent6>
        <a:srgbClr val="FE5E55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831</Words>
  <Application>Microsoft Office PowerPoint</Application>
  <PresentationFormat>Grand écran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Segoe UI</vt:lpstr>
      <vt:lpstr>Segoe UI Light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Ousmane Sadio</cp:lastModifiedBy>
  <cp:revision>959</cp:revision>
  <dcterms:created xsi:type="dcterms:W3CDTF">2018-08-30T06:48:50Z</dcterms:created>
  <dcterms:modified xsi:type="dcterms:W3CDTF">2024-05-25T17:34:48Z</dcterms:modified>
</cp:coreProperties>
</file>