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608" r:id="rId2"/>
    <p:sldId id="312" r:id="rId3"/>
    <p:sldId id="337" r:id="rId4"/>
    <p:sldId id="409" r:id="rId5"/>
    <p:sldId id="613" r:id="rId6"/>
    <p:sldId id="615" r:id="rId7"/>
    <p:sldId id="617" r:id="rId8"/>
    <p:sldId id="619" r:id="rId9"/>
    <p:sldId id="620" r:id="rId10"/>
    <p:sldId id="621" r:id="rId11"/>
    <p:sldId id="622" r:id="rId12"/>
    <p:sldId id="261" r:id="rId13"/>
    <p:sldId id="403" r:id="rId14"/>
    <p:sldId id="264" r:id="rId15"/>
    <p:sldId id="623" r:id="rId16"/>
    <p:sldId id="385" r:id="rId17"/>
    <p:sldId id="643" r:id="rId18"/>
    <p:sldId id="266" r:id="rId19"/>
    <p:sldId id="284" r:id="rId20"/>
    <p:sldId id="344" r:id="rId21"/>
    <p:sldId id="269" r:id="rId22"/>
    <p:sldId id="343" r:id="rId23"/>
    <p:sldId id="271" r:id="rId24"/>
    <p:sldId id="275" r:id="rId25"/>
    <p:sldId id="273" r:id="rId26"/>
    <p:sldId id="318" r:id="rId27"/>
    <p:sldId id="316" r:id="rId28"/>
    <p:sldId id="345" r:id="rId29"/>
    <p:sldId id="317" r:id="rId30"/>
    <p:sldId id="386" r:id="rId31"/>
    <p:sldId id="625" r:id="rId32"/>
    <p:sldId id="347" r:id="rId33"/>
    <p:sldId id="279" r:id="rId34"/>
    <p:sldId id="276" r:id="rId35"/>
    <p:sldId id="415" r:id="rId36"/>
    <p:sldId id="331" r:id="rId37"/>
    <p:sldId id="626" r:id="rId38"/>
    <p:sldId id="277" r:id="rId39"/>
    <p:sldId id="349" r:id="rId40"/>
    <p:sldId id="605" r:id="rId41"/>
    <p:sldId id="607" r:id="rId42"/>
    <p:sldId id="606" r:id="rId43"/>
    <p:sldId id="336" r:id="rId44"/>
    <p:sldId id="280" r:id="rId45"/>
    <p:sldId id="374" r:id="rId46"/>
    <p:sldId id="282" r:id="rId47"/>
    <p:sldId id="373" r:id="rId48"/>
    <p:sldId id="310" r:id="rId49"/>
    <p:sldId id="309" r:id="rId50"/>
    <p:sldId id="323" r:id="rId51"/>
    <p:sldId id="315" r:id="rId52"/>
    <p:sldId id="640" r:id="rId53"/>
    <p:sldId id="641" r:id="rId54"/>
    <p:sldId id="352" r:id="rId55"/>
    <p:sldId id="355" r:id="rId56"/>
    <p:sldId id="320" r:id="rId57"/>
    <p:sldId id="324" r:id="rId58"/>
    <p:sldId id="632" r:id="rId59"/>
    <p:sldId id="595" r:id="rId60"/>
    <p:sldId id="342" r:id="rId61"/>
    <p:sldId id="635" r:id="rId62"/>
    <p:sldId id="634" r:id="rId63"/>
    <p:sldId id="636" r:id="rId64"/>
    <p:sldId id="290" r:id="rId65"/>
    <p:sldId id="639" r:id="rId66"/>
    <p:sldId id="585" r:id="rId67"/>
    <p:sldId id="596" r:id="rId68"/>
    <p:sldId id="598" r:id="rId69"/>
    <p:sldId id="400" r:id="rId70"/>
    <p:sldId id="350" r:id="rId71"/>
    <p:sldId id="300" r:id="rId72"/>
    <p:sldId id="301" r:id="rId73"/>
    <p:sldId id="294" r:id="rId74"/>
    <p:sldId id="330" r:id="rId75"/>
    <p:sldId id="638" r:id="rId76"/>
    <p:sldId id="629" r:id="rId77"/>
    <p:sldId id="395" r:id="rId78"/>
    <p:sldId id="297" r:id="rId79"/>
    <p:sldId id="295" r:id="rId80"/>
    <p:sldId id="637" r:id="rId81"/>
    <p:sldId id="292" r:id="rId82"/>
    <p:sldId id="304" r:id="rId83"/>
    <p:sldId id="642" r:id="rId84"/>
    <p:sldId id="305" r:id="rId85"/>
    <p:sldId id="307" r:id="rId86"/>
    <p:sldId id="378" r:id="rId87"/>
    <p:sldId id="319" r:id="rId8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2600"/>
    <a:srgbClr val="5B9BD5"/>
    <a:srgbClr val="FF99FF"/>
    <a:srgbClr val="E7E6E6"/>
    <a:srgbClr val="C4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9" autoAdjust="0"/>
    <p:restoredTop sz="82006" autoAdjust="0"/>
  </p:normalViewPr>
  <p:slideViewPr>
    <p:cSldViewPr snapToGrid="0">
      <p:cViewPr>
        <p:scale>
          <a:sx n="90" d="100"/>
          <a:sy n="90" d="100"/>
        </p:scale>
        <p:origin x="-680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cbookpro/Desktop/STATISTIQUE%20PRISE%20EN%20CHARGE%20LISCA/PRISE%20EN%20CHARGE%20LISCA%20STATISTIQUE%2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dirty="0"/>
              <a:t>Nombres de Malades par Années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REACAP!$A$6</c:f>
              <c:strCache>
                <c:ptCount val="1"/>
                <c:pt idx="0">
                  <c:v>NOMBRES DE MALADES 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REACAP!$B$3:$G$3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REACAP!$B$6:$G$6</c:f>
              <c:numCache>
                <c:formatCode>General</c:formatCode>
                <c:ptCount val="6"/>
                <c:pt idx="0">
                  <c:v>339</c:v>
                </c:pt>
                <c:pt idx="1">
                  <c:v>339</c:v>
                </c:pt>
                <c:pt idx="2">
                  <c:v>432</c:v>
                </c:pt>
                <c:pt idx="3">
                  <c:v>735</c:v>
                </c:pt>
                <c:pt idx="4">
                  <c:v>602</c:v>
                </c:pt>
                <c:pt idx="5">
                  <c:v>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FF-6C40-B01F-858558D936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46539200"/>
        <c:axId val="1746156480"/>
      </c:lineChart>
      <c:catAx>
        <c:axId val="17465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46156480"/>
        <c:crosses val="autoZero"/>
        <c:auto val="1"/>
        <c:lblAlgn val="ctr"/>
        <c:lblOffset val="100"/>
        <c:noMultiLvlLbl val="0"/>
      </c:catAx>
      <c:valAx>
        <c:axId val="174615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4653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dirty="0"/>
              <a:t>Répartition Par Sexe Par 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REACAP!$A$4</c:f>
              <c:strCache>
                <c:ptCount val="1"/>
                <c:pt idx="0">
                  <c:v>FEMININ</c:v>
                </c:pt>
              </c:strCache>
            </c:strRef>
          </c:tx>
          <c:spPr>
            <a:solidFill>
              <a:srgbClr val="FF3399"/>
            </a:solidFill>
            <a:ln>
              <a:solidFill>
                <a:srgbClr val="FF99FF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REACAP!$B$3:$G$3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REACAP!$B$4:$G$4</c:f>
              <c:numCache>
                <c:formatCode>General</c:formatCode>
                <c:ptCount val="6"/>
                <c:pt idx="0">
                  <c:v>281</c:v>
                </c:pt>
                <c:pt idx="1">
                  <c:v>271</c:v>
                </c:pt>
                <c:pt idx="2">
                  <c:v>335</c:v>
                </c:pt>
                <c:pt idx="3">
                  <c:v>565</c:v>
                </c:pt>
                <c:pt idx="4">
                  <c:v>493</c:v>
                </c:pt>
                <c:pt idx="5">
                  <c:v>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C-D44D-99EF-08BC8F2E3796}"/>
            </c:ext>
          </c:extLst>
        </c:ser>
        <c:ser>
          <c:idx val="1"/>
          <c:order val="1"/>
          <c:tx>
            <c:strRef>
              <c:f>REACAP!$A$5</c:f>
              <c:strCache>
                <c:ptCount val="1"/>
                <c:pt idx="0">
                  <c:v>MASCULIN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5B9BD5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REACAP!$B$3:$G$3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REACAP!$B$5:$G$5</c:f>
              <c:numCache>
                <c:formatCode>General</c:formatCode>
                <c:ptCount val="6"/>
                <c:pt idx="0">
                  <c:v>58</c:v>
                </c:pt>
                <c:pt idx="1">
                  <c:v>68</c:v>
                </c:pt>
                <c:pt idx="2">
                  <c:v>97</c:v>
                </c:pt>
                <c:pt idx="3">
                  <c:v>170</c:v>
                </c:pt>
                <c:pt idx="4">
                  <c:v>109</c:v>
                </c:pt>
                <c:pt idx="5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4C-D44D-99EF-08BC8F2E37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35647888"/>
        <c:axId val="1735649536"/>
      </c:barChart>
      <c:catAx>
        <c:axId val="173564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5649536"/>
        <c:crosses val="autoZero"/>
        <c:auto val="1"/>
        <c:lblAlgn val="ctr"/>
        <c:lblOffset val="100"/>
        <c:noMultiLvlLbl val="0"/>
      </c:catAx>
      <c:valAx>
        <c:axId val="17356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564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REACAP!$A$19</c:f>
              <c:strCache>
                <c:ptCount val="1"/>
                <c:pt idx="0">
                  <c:v>0- 16 ans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REACAP!$B$19:$G$19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8</c:v>
                </c:pt>
                <c:pt idx="3">
                  <c:v>15</c:v>
                </c:pt>
                <c:pt idx="4">
                  <c:v>18</c:v>
                </c:pt>
                <c:pt idx="5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3A-134D-80D6-6A5812643273}"/>
            </c:ext>
          </c:extLst>
        </c:ser>
        <c:ser>
          <c:idx val="2"/>
          <c:order val="1"/>
          <c:tx>
            <c:strRef>
              <c:f>REACAP!$A$20</c:f>
              <c:strCache>
                <c:ptCount val="1"/>
                <c:pt idx="0">
                  <c:v>17-29 ans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REACAP!$B$20:$G$20</c:f>
              <c:numCache>
                <c:formatCode>General</c:formatCode>
                <c:ptCount val="6"/>
                <c:pt idx="0">
                  <c:v>32</c:v>
                </c:pt>
                <c:pt idx="1">
                  <c:v>25</c:v>
                </c:pt>
                <c:pt idx="2">
                  <c:v>31</c:v>
                </c:pt>
                <c:pt idx="3">
                  <c:v>48</c:v>
                </c:pt>
                <c:pt idx="4">
                  <c:v>43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3A-134D-80D6-6A5812643273}"/>
            </c:ext>
          </c:extLst>
        </c:ser>
        <c:ser>
          <c:idx val="3"/>
          <c:order val="2"/>
          <c:tx>
            <c:strRef>
              <c:f>REACAP!$A$21</c:f>
              <c:strCache>
                <c:ptCount val="1"/>
                <c:pt idx="0">
                  <c:v>30-39 ans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REACAP!$B$21:$G$21</c:f>
              <c:numCache>
                <c:formatCode>General</c:formatCode>
                <c:ptCount val="6"/>
                <c:pt idx="0">
                  <c:v>67</c:v>
                </c:pt>
                <c:pt idx="1">
                  <c:v>64</c:v>
                </c:pt>
                <c:pt idx="2">
                  <c:v>75</c:v>
                </c:pt>
                <c:pt idx="3">
                  <c:v>128</c:v>
                </c:pt>
                <c:pt idx="4">
                  <c:v>106</c:v>
                </c:pt>
                <c:pt idx="5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3A-134D-80D6-6A5812643273}"/>
            </c:ext>
          </c:extLst>
        </c:ser>
        <c:ser>
          <c:idx val="4"/>
          <c:order val="3"/>
          <c:tx>
            <c:strRef>
              <c:f>REACAP!$A$22</c:f>
              <c:strCache>
                <c:ptCount val="1"/>
                <c:pt idx="0">
                  <c:v>40- 49 ans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REACAP!$B$22:$G$22</c:f>
              <c:numCache>
                <c:formatCode>General</c:formatCode>
                <c:ptCount val="6"/>
                <c:pt idx="0">
                  <c:v>100</c:v>
                </c:pt>
                <c:pt idx="1">
                  <c:v>99</c:v>
                </c:pt>
                <c:pt idx="2">
                  <c:v>120</c:v>
                </c:pt>
                <c:pt idx="3">
                  <c:v>185</c:v>
                </c:pt>
                <c:pt idx="4">
                  <c:v>157</c:v>
                </c:pt>
                <c:pt idx="5">
                  <c:v>207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3A-134D-80D6-6A5812643273}"/>
            </c:ext>
          </c:extLst>
        </c:ser>
        <c:ser>
          <c:idx val="5"/>
          <c:order val="4"/>
          <c:tx>
            <c:strRef>
              <c:f>REACAP!$A$23</c:f>
              <c:strCache>
                <c:ptCount val="1"/>
                <c:pt idx="0">
                  <c:v>50- 69ans 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REACAP!$B$23:$G$23</c:f>
              <c:numCache>
                <c:formatCode>General</c:formatCode>
                <c:ptCount val="6"/>
                <c:pt idx="0">
                  <c:v>79</c:v>
                </c:pt>
                <c:pt idx="1">
                  <c:v>85</c:v>
                </c:pt>
                <c:pt idx="2">
                  <c:v>101</c:v>
                </c:pt>
                <c:pt idx="3">
                  <c:v>202</c:v>
                </c:pt>
                <c:pt idx="4">
                  <c:v>136</c:v>
                </c:pt>
                <c:pt idx="5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53A-134D-80D6-6A5812643273}"/>
            </c:ext>
          </c:extLst>
        </c:ser>
        <c:ser>
          <c:idx val="6"/>
          <c:order val="5"/>
          <c:tx>
            <c:strRef>
              <c:f>REACAP!$A$24</c:f>
              <c:strCache>
                <c:ptCount val="1"/>
                <c:pt idx="0">
                  <c:v>60-69 ans</c:v>
                </c:pt>
              </c:strCache>
            </c:strRef>
          </c:tx>
          <c:spPr>
            <a:ln w="349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REACAP!$B$24:$G$24</c:f>
              <c:numCache>
                <c:formatCode>General</c:formatCode>
                <c:ptCount val="6"/>
                <c:pt idx="0">
                  <c:v>48</c:v>
                </c:pt>
                <c:pt idx="1">
                  <c:v>47</c:v>
                </c:pt>
                <c:pt idx="2">
                  <c:v>71</c:v>
                </c:pt>
                <c:pt idx="3">
                  <c:v>128</c:v>
                </c:pt>
                <c:pt idx="4">
                  <c:v>103</c:v>
                </c:pt>
                <c:pt idx="5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3A-134D-80D6-6A5812643273}"/>
            </c:ext>
          </c:extLst>
        </c:ser>
        <c:ser>
          <c:idx val="0"/>
          <c:order val="6"/>
          <c:tx>
            <c:strRef>
              <c:f>REACAP!$A$25</c:f>
              <c:strCache>
                <c:ptCount val="1"/>
                <c:pt idx="0">
                  <c:v>70 et +</c:v>
                </c:pt>
              </c:strCache>
            </c:strRef>
          </c:tx>
          <c:spPr>
            <a:ln w="34925" cap="rnd">
              <a:solidFill>
                <a:srgbClr val="FF26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REACAP!$B$18:$G$18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REACAP!$B$25:$G$25</c:f>
              <c:numCache>
                <c:formatCode>General</c:formatCode>
                <c:ptCount val="6"/>
                <c:pt idx="0">
                  <c:v>10</c:v>
                </c:pt>
                <c:pt idx="1">
                  <c:v>15</c:v>
                </c:pt>
                <c:pt idx="2">
                  <c:v>26</c:v>
                </c:pt>
                <c:pt idx="3">
                  <c:v>29</c:v>
                </c:pt>
                <c:pt idx="4">
                  <c:v>39</c:v>
                </c:pt>
                <c:pt idx="5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53A-134D-80D6-6A58126432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8336672"/>
        <c:axId val="1753459008"/>
      </c:lineChart>
      <c:catAx>
        <c:axId val="175833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53459008"/>
        <c:crosses val="autoZero"/>
        <c:auto val="1"/>
        <c:lblAlgn val="ctr"/>
        <c:lblOffset val="100"/>
        <c:noMultiLvlLbl val="0"/>
      </c:catAx>
      <c:valAx>
        <c:axId val="17534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5833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REACAP!$B$54</c:f>
              <c:strCache>
                <c:ptCount val="1"/>
                <c:pt idx="0">
                  <c:v> Montants  </c:v>
                </c:pt>
              </c:strCache>
            </c:strRef>
          </c:tx>
          <c:spPr>
            <a:ln w="476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REACAP!$C$52:$H$52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REACAP!$C$54:$H$54</c:f>
              <c:numCache>
                <c:formatCode>_ * #,##0_)_ ;_ * \(#,##0\)_ ;_ * "-"??_)_ ;_ @_ </c:formatCode>
                <c:ptCount val="6"/>
                <c:pt idx="0">
                  <c:v>79969133</c:v>
                </c:pt>
                <c:pt idx="1">
                  <c:v>120406876</c:v>
                </c:pt>
                <c:pt idx="2">
                  <c:v>109836754</c:v>
                </c:pt>
                <c:pt idx="3">
                  <c:v>149154321</c:v>
                </c:pt>
                <c:pt idx="4">
                  <c:v>116821964</c:v>
                </c:pt>
                <c:pt idx="5">
                  <c:v>205866354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D5-4442-A29F-B61510072C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3766768"/>
        <c:axId val="1753349616"/>
      </c:lineChart>
      <c:catAx>
        <c:axId val="175376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53349616"/>
        <c:crosses val="autoZero"/>
        <c:auto val="1"/>
        <c:lblAlgn val="ctr"/>
        <c:lblOffset val="100"/>
        <c:noMultiLvlLbl val="0"/>
      </c:catAx>
      <c:valAx>
        <c:axId val="17533496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 * #,##0_)_ ;_ * \(#,##0\)_ ;_ * &quot;-&quot;??_)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5376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sng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sz="2400" b="0" u="sng" dirty="0"/>
              <a:t>Répartition par type de dépenses  2023</a:t>
            </a:r>
          </a:p>
        </c:rich>
      </c:tx>
      <c:layout>
        <c:manualLayout>
          <c:xMode val="edge"/>
          <c:yMode val="edge"/>
          <c:x val="2.7828324266576422E-3"/>
          <c:y val="2.25461010068875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sng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362315031499018E-2"/>
          <c:y val="0.12371096074002738"/>
          <c:w val="0.60095800753463979"/>
          <c:h val="0.84851887924444769"/>
        </c:manualLayout>
      </c:layout>
      <c:pie3DChart>
        <c:varyColors val="1"/>
        <c:ser>
          <c:idx val="0"/>
          <c:order val="0"/>
          <c:explosion val="2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BDE-3A44-B0DF-EA2B1A6133E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BDE-3A44-B0DF-EA2B1A6133E5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BDE-3A44-B0DF-EA2B1A6133E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BDE-3A44-B0DF-EA2B1A6133E5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BDE-3A44-B0DF-EA2B1A6133E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FBDE-3A44-B0DF-EA2B1A6133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REACAP!$M$4:$M$9</c:f>
              <c:strCache>
                <c:ptCount val="6"/>
                <c:pt idx="0">
                  <c:v>INTERVENTIONS CHIRURGICALES</c:v>
                </c:pt>
                <c:pt idx="1">
                  <c:v>RADIOTHERAPIES - CURIETHERAPIES</c:v>
                </c:pt>
                <c:pt idx="2">
                  <c:v>CHIMIOTHERAPIES - MEDICAMENTS - HOSPITALISATIONS</c:v>
                </c:pt>
                <c:pt idx="3">
                  <c:v>ANALYSES - IMMUNO HISTOCHIMIE - BIOPSIES - FOGD - VPA</c:v>
                </c:pt>
                <c:pt idx="4">
                  <c:v>SCANNERS - ECHOGRAPHIES - MAMOGRAPHIES - IRM - RADIOS - ECG - SCINTIGRAPHIES OSSEUSES</c:v>
                </c:pt>
                <c:pt idx="5">
                  <c:v>AUTRES (SEANCE PSYCHOLOGIQUE - BOURSE D'ETUDES DES ETUDIANTS- ENLEVEMENT DON DE MEDICAMENTS)</c:v>
                </c:pt>
              </c:strCache>
            </c:strRef>
          </c:cat>
          <c:val>
            <c:numRef>
              <c:f>REACAP!$N$4:$N$9</c:f>
              <c:numCache>
                <c:formatCode>_-* #,##0\ _€_-;\-* #,##0\ _€_-;_-* "-"??\ _€_-;_-@_-</c:formatCode>
                <c:ptCount val="6"/>
                <c:pt idx="0">
                  <c:v>49370933</c:v>
                </c:pt>
                <c:pt idx="1">
                  <c:v>27851367</c:v>
                </c:pt>
                <c:pt idx="2">
                  <c:v>51552248</c:v>
                </c:pt>
                <c:pt idx="3">
                  <c:v>21373075</c:v>
                </c:pt>
                <c:pt idx="4">
                  <c:v>43931200</c:v>
                </c:pt>
                <c:pt idx="5">
                  <c:v>11787531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BDE-3A44-B0DF-EA2B1A6133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ayout>
        <c:manualLayout>
          <c:xMode val="edge"/>
          <c:yMode val="edge"/>
          <c:x val="0.64918329174260281"/>
          <c:y val="6.6267546540984207E-3"/>
          <c:w val="0.32838671961037813"/>
          <c:h val="0.96746846018653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sexe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078825028377277"/>
          <c:y val="0.22059870144206165"/>
          <c:w val="0.76085075714959316"/>
          <c:h val="0.612691346626659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'2023'!$G$836</c:f>
              <c:strCache>
                <c:ptCount val="1"/>
                <c:pt idx="0">
                  <c:v>NOMBRES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E729E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D64-0B48-A478-3EDFC1DA0F8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64-0B48-A478-3EDFC1DA0F8E}"/>
              </c:ext>
            </c:extLst>
          </c:dPt>
          <c:cat>
            <c:strRef>
              <c:f>'2023'!$F$837:$F$838</c:f>
              <c:strCache>
                <c:ptCount val="2"/>
                <c:pt idx="0">
                  <c:v>FEMININ</c:v>
                </c:pt>
                <c:pt idx="1">
                  <c:v>MASCULIN</c:v>
                </c:pt>
              </c:strCache>
            </c:strRef>
          </c:cat>
          <c:val>
            <c:numRef>
              <c:f>'2023'!$G$837:$G$838</c:f>
              <c:numCache>
                <c:formatCode>General</c:formatCode>
                <c:ptCount val="2"/>
                <c:pt idx="0">
                  <c:v>693</c:v>
                </c:pt>
                <c:pt idx="1">
                  <c:v>137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0D64-0B48-A478-3EDFC1DA0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4535824"/>
        <c:axId val="1861557056"/>
        <c:axId val="0"/>
      </c:bar3DChart>
      <c:catAx>
        <c:axId val="184453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1557056"/>
        <c:crosses val="autoZero"/>
        <c:auto val="1"/>
        <c:lblAlgn val="ctr"/>
        <c:lblOffset val="100"/>
        <c:noMultiLvlLbl val="0"/>
      </c:catAx>
      <c:valAx>
        <c:axId val="186155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453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TRANCHES</a:t>
            </a:r>
            <a:r>
              <a:rPr lang="en-US" baseline="0" dirty="0"/>
              <a:t> D'AGES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'2023'!$I$841</c:f>
              <c:strCache>
                <c:ptCount val="1"/>
                <c:pt idx="0">
                  <c:v>NBRE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solidFill>
                <a:prstClr val="black">
                  <a:lumMod val="65000"/>
                  <a:lumOff val="35000"/>
                  <a:alpha val="75000"/>
                </a:prst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'2023'!$H$842:$H$848</c:f>
              <c:strCache>
                <c:ptCount val="7"/>
                <c:pt idx="0">
                  <c:v>0- 16 ans</c:v>
                </c:pt>
                <c:pt idx="1">
                  <c:v>17-29ans </c:v>
                </c:pt>
                <c:pt idx="2">
                  <c:v>30-39 ans</c:v>
                </c:pt>
                <c:pt idx="3">
                  <c:v>40- 49 ans</c:v>
                </c:pt>
                <c:pt idx="4">
                  <c:v>50- 69ans </c:v>
                </c:pt>
                <c:pt idx="5">
                  <c:v>60_69ans</c:v>
                </c:pt>
                <c:pt idx="6">
                  <c:v>70 et +</c:v>
                </c:pt>
              </c:strCache>
            </c:strRef>
          </c:cat>
          <c:val>
            <c:numRef>
              <c:f>'2023'!$I$842:$I$848</c:f>
              <c:numCache>
                <c:formatCode>General</c:formatCode>
                <c:ptCount val="7"/>
                <c:pt idx="0">
                  <c:v>23</c:v>
                </c:pt>
                <c:pt idx="1">
                  <c:v>60</c:v>
                </c:pt>
                <c:pt idx="2">
                  <c:v>150</c:v>
                </c:pt>
                <c:pt idx="3">
                  <c:v>207</c:v>
                </c:pt>
                <c:pt idx="4">
                  <c:v>204</c:v>
                </c:pt>
                <c:pt idx="5">
                  <c:v>136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0-134C-BBE9-4C067A3AE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861406064"/>
        <c:axId val="1862023248"/>
        <c:axId val="0"/>
      </c:bar3DChart>
      <c:catAx>
        <c:axId val="186140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2023248"/>
        <c:crosses val="autoZero"/>
        <c:auto val="1"/>
        <c:lblAlgn val="ctr"/>
        <c:lblOffset val="100"/>
        <c:noMultiLvlLbl val="0"/>
      </c:catAx>
      <c:valAx>
        <c:axId val="186202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6140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'2023'!$G$851</c:f>
              <c:strCache>
                <c:ptCount val="1"/>
                <c:pt idx="0">
                  <c:v>NBRS</c:v>
                </c:pt>
              </c:strCache>
            </c:strRef>
          </c:tx>
          <c:spPr>
            <a:solidFill>
              <a:schemeClr val="accent1">
                <a:lumMod val="50000"/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0343310118046749E-2"/>
                  <c:y val="0.317933253780480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BE-C943-BD3A-E59BE020BFE5}"/>
                </c:ext>
              </c:extLst>
            </c:dLbl>
            <c:dLbl>
              <c:idx val="1"/>
              <c:layout>
                <c:manualLayout>
                  <c:x val="9.1940534382637645E-3"/>
                  <c:y val="0.10039997487804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BE-C943-BD3A-E59BE020BFE5}"/>
                </c:ext>
              </c:extLst>
            </c:dLbl>
            <c:dLbl>
              <c:idx val="16"/>
              <c:layout>
                <c:manualLayout>
                  <c:x val="-8.0447967584808128E-3"/>
                  <c:y val="6.13555402032506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BE-C943-BD3A-E59BE020BF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'2023'!$F$852:$F$868</c:f>
              <c:strCache>
                <c:ptCount val="17"/>
                <c:pt idx="0">
                  <c:v>SEIN </c:v>
                </c:pt>
                <c:pt idx="1">
                  <c:v>COL DE L'UTERUS</c:v>
                </c:pt>
                <c:pt idx="2">
                  <c:v>PROSTATE</c:v>
                </c:pt>
                <c:pt idx="3">
                  <c:v>PHARINX</c:v>
                </c:pt>
                <c:pt idx="4">
                  <c:v>OVAIRE </c:v>
                </c:pt>
                <c:pt idx="5">
                  <c:v>RECTUM</c:v>
                </c:pt>
                <c:pt idx="6">
                  <c:v>COLON </c:v>
                </c:pt>
                <c:pt idx="7">
                  <c:v>ŒSOPHAGE </c:v>
                </c:pt>
                <c:pt idx="8">
                  <c:v>CAVUM</c:v>
                </c:pt>
                <c:pt idx="9">
                  <c:v>GASTRIQUE</c:v>
                </c:pt>
                <c:pt idx="10">
                  <c:v>LARYNX</c:v>
                </c:pt>
                <c:pt idx="11">
                  <c:v>PANCREAS </c:v>
                </c:pt>
                <c:pt idx="12">
                  <c:v>LYMPHOME</c:v>
                </c:pt>
                <c:pt idx="13">
                  <c:v>ENDOMETRE</c:v>
                </c:pt>
                <c:pt idx="14">
                  <c:v>FOIE</c:v>
                </c:pt>
                <c:pt idx="15">
                  <c:v>POUMON </c:v>
                </c:pt>
                <c:pt idx="16">
                  <c:v>AUTRES</c:v>
                </c:pt>
              </c:strCache>
            </c:strRef>
          </c:cat>
          <c:val>
            <c:numRef>
              <c:f>'2023'!$G$852:$G$868</c:f>
              <c:numCache>
                <c:formatCode>General</c:formatCode>
                <c:ptCount val="17"/>
                <c:pt idx="0">
                  <c:v>392</c:v>
                </c:pt>
                <c:pt idx="1">
                  <c:v>145</c:v>
                </c:pt>
                <c:pt idx="2">
                  <c:v>35</c:v>
                </c:pt>
                <c:pt idx="3">
                  <c:v>35</c:v>
                </c:pt>
                <c:pt idx="4">
                  <c:v>27</c:v>
                </c:pt>
                <c:pt idx="5">
                  <c:v>26</c:v>
                </c:pt>
                <c:pt idx="6">
                  <c:v>12</c:v>
                </c:pt>
                <c:pt idx="7">
                  <c:v>11</c:v>
                </c:pt>
                <c:pt idx="8">
                  <c:v>9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6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93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1CB8-4D47-A336-BB9A7A65E5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845289920"/>
        <c:axId val="1845330320"/>
        <c:axId val="0"/>
      </c:bar3DChart>
      <c:catAx>
        <c:axId val="184528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fr-FR"/>
          </a:p>
        </c:txPr>
        <c:crossAx val="1845330320"/>
        <c:crosses val="autoZero"/>
        <c:auto val="1"/>
        <c:lblAlgn val="ctr"/>
        <c:lblOffset val="100"/>
        <c:noMultiLvlLbl val="0"/>
      </c:catAx>
      <c:valAx>
        <c:axId val="184533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528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F6053-9153-6445-ACC1-F1945C5368AC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9725B-CC02-C34F-A1F0-8F17D38AAC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45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3587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86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14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57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535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315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75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469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17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9725B-CC02-C34F-A1F0-8F17D38AAC6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9861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65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96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92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5DFBDA-0DB7-4306-9500-580B25BB84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6674790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5DFBDA-0DB7-4306-9500-580B25BB84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 userDrawn="1"/>
        </p:nvSpPr>
        <p:spPr bwMode="gray">
          <a:xfrm>
            <a:off x="-35171" y="0"/>
            <a:ext cx="12227172" cy="106070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685783" rtl="0" eaLnBrk="1" latinLnBrk="0" hangingPunct="1">
              <a:spcBef>
                <a:spcPct val="0"/>
              </a:spcBef>
              <a:buNone/>
              <a:defRPr sz="21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13" marR="0" lvl="0" indent="-11113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59249E6E-5002-4A57-AB27-F1AB0996FCD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25/05/2024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82"/>
            <a:ext cx="2844800" cy="3651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EE9E37A-4EAF-44F7-BC9F-FB713F1B08B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7D593F-F95A-4F36-AD40-A3CBC772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371"/>
            <a:ext cx="11150600" cy="715962"/>
          </a:xfrm>
        </p:spPr>
        <p:txBody>
          <a:bodyPr vert="horz">
            <a:noAutofit/>
          </a:bodyPr>
          <a:lstStyle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0789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694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674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24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860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76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68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00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436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9C1-0956-468C-9999-070CEE875E87}" type="datetimeFigureOut">
              <a:rPr lang="fr-FR" smtClean="0"/>
              <a:pPr/>
              <a:t>25/05/2024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11C21-9F18-4C3A-964D-3B88FA334AD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877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3.jpeg"/><Relationship Id="rId7" Type="http://schemas.openxmlformats.org/officeDocument/2006/relationships/image" Target="../media/image8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3.jpeg"/><Relationship Id="rId7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3.jpeg"/><Relationship Id="rId7" Type="http://schemas.openxmlformats.org/officeDocument/2006/relationships/image" Target="../media/image10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jpe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3.jpeg"/><Relationship Id="rId7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g"/><Relationship Id="rId4" Type="http://schemas.openxmlformats.org/officeDocument/2006/relationships/image" Target="../media/image1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7" Type="http://schemas.openxmlformats.org/officeDocument/2006/relationships/image" Target="../media/image14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5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.emf"/><Relationship Id="rId9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6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6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1.emf"/><Relationship Id="rId9" Type="http://schemas.openxmlformats.org/officeDocument/2006/relationships/image" Target="../media/image167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3.jpeg"/><Relationship Id="rId7" Type="http://schemas.openxmlformats.org/officeDocument/2006/relationships/image" Target="../media/image1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png"/><Relationship Id="rId5" Type="http://schemas.openxmlformats.org/officeDocument/2006/relationships/image" Target="../media/image175.jpg"/><Relationship Id="rId4" Type="http://schemas.openxmlformats.org/officeDocument/2006/relationships/image" Target="../media/image17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3.jpeg"/><Relationship Id="rId7" Type="http://schemas.openxmlformats.org/officeDocument/2006/relationships/image" Target="../media/image18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jp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9" Type="http://schemas.openxmlformats.org/officeDocument/2006/relationships/image" Target="../media/image1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JPG"/><Relationship Id="rId4" Type="http://schemas.openxmlformats.org/officeDocument/2006/relationships/image" Target="../media/image19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3.jpeg"/><Relationship Id="rId7" Type="http://schemas.openxmlformats.org/officeDocument/2006/relationships/image" Target="../media/image1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3.jpeg"/><Relationship Id="rId7" Type="http://schemas.openxmlformats.org/officeDocument/2006/relationships/image" Target="../media/image2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.jpg"/><Relationship Id="rId5" Type="http://schemas.openxmlformats.org/officeDocument/2006/relationships/image" Target="../media/image213.jpeg"/><Relationship Id="rId4" Type="http://schemas.openxmlformats.org/officeDocument/2006/relationships/image" Target="../media/image21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7.jpg"/><Relationship Id="rId4" Type="http://schemas.openxmlformats.org/officeDocument/2006/relationships/image" Target="../media/image21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171951" y="361449"/>
            <a:ext cx="4390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Bank Gothic Medium" pitchFamily="2" charset="77"/>
              </a:rPr>
              <a:t>Ensemble, vaincre le cancer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15151" y="5412536"/>
            <a:ext cx="468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F3399"/>
                </a:solidFill>
                <a:latin typeface="Bank Gothic Medium" pitchFamily="2" charset="77"/>
              </a:rPr>
              <a:t>TOGETHER, DEFEATING CANCER</a:t>
            </a:r>
            <a:endParaRPr lang="fr-FR" sz="2800" dirty="0">
              <a:latin typeface="Bank Gothic Medium" pitchFamily="2" charset="77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2589" y="636664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600" b="1" dirty="0"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fr-FR" sz="1200" dirty="0">
                <a:latin typeface="Bank Gothic Medium" pitchFamily="2" charset="77"/>
                <a:ea typeface="Calibri" pitchFamily="34" charset="0"/>
                <a:cs typeface="Times New Roman" pitchFamily="18" charset="0"/>
              </a:rPr>
              <a:t>Siège social: N°9994 Sacré Cœur 3    Tél : +221 33 827 30 85    BP : 64 345 Dakar Sacré Cœur 3   </a:t>
            </a:r>
          </a:p>
          <a:p>
            <a:pPr algn="ctr"/>
            <a:r>
              <a:rPr lang="fr-FR" sz="1200" dirty="0">
                <a:latin typeface="Bank Gothic Medium" pitchFamily="2" charset="77"/>
                <a:ea typeface="Calibri" pitchFamily="34" charset="0"/>
                <a:cs typeface="Times New Roman" pitchFamily="18" charset="0"/>
              </a:rPr>
              <a:t> </a:t>
            </a:r>
            <a:endParaRPr lang="fr-FR" dirty="0"/>
          </a:p>
        </p:txBody>
      </p:sp>
      <p:pic>
        <p:nvPicPr>
          <p:cNvPr id="1026" name="Picture 2" descr="Sénégal /Octobre rose : la LISCA à l'assaut du cancer du sein | Les  africaines">
            <a:extLst>
              <a:ext uri="{FF2B5EF4-FFF2-40B4-BE49-F238E27FC236}">
                <a16:creationId xmlns:a16="http://schemas.microsoft.com/office/drawing/2014/main" id="{92483A48-EC23-6C7A-046F-1514F9B1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77" y="3014395"/>
            <a:ext cx="4981474" cy="345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https://scontent.fdkr1-1.fna.fbcdn.net/t31.0-8/14524469_949824575123075_8304302802284914510_o.jpg">
            <a:extLst>
              <a:ext uri="{FF2B5EF4-FFF2-40B4-BE49-F238E27FC236}">
                <a16:creationId xmlns:a16="http://schemas.microsoft.com/office/drawing/2014/main" id="{A394580D-15BF-0E6F-3870-635780D31CA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1014" y="1379114"/>
            <a:ext cx="4343400" cy="270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FD7174-3CD0-FE86-5DB1-A150C51E25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27" y="1321978"/>
            <a:ext cx="4981474" cy="33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57706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503333" y="164129"/>
            <a:ext cx="25351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2023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1E412DB-75B0-125F-F6D8-1D4608895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781236"/>
              </p:ext>
            </p:extLst>
          </p:nvPr>
        </p:nvGraphicFramePr>
        <p:xfrm>
          <a:off x="171431" y="1490130"/>
          <a:ext cx="4200544" cy="2330448"/>
        </p:xfrm>
        <a:graphic>
          <a:graphicData uri="http://schemas.openxmlformats.org/drawingml/2006/table">
            <a:tbl>
              <a:tblPr/>
              <a:tblGrid>
                <a:gridCol w="2100272">
                  <a:extLst>
                    <a:ext uri="{9D8B030D-6E8A-4147-A177-3AD203B41FA5}">
                      <a16:colId xmlns:a16="http://schemas.microsoft.com/office/drawing/2014/main" val="2599173134"/>
                    </a:ext>
                  </a:extLst>
                </a:gridCol>
                <a:gridCol w="2100272">
                  <a:extLst>
                    <a:ext uri="{9D8B030D-6E8A-4147-A177-3AD203B41FA5}">
                      <a16:colId xmlns:a16="http://schemas.microsoft.com/office/drawing/2014/main" val="3579945786"/>
                    </a:ext>
                  </a:extLst>
                </a:gridCol>
              </a:tblGrid>
              <a:tr h="5826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070162"/>
                  </a:ext>
                </a:extLst>
              </a:tr>
              <a:tr h="5826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FEMININ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205224"/>
                  </a:ext>
                </a:extLst>
              </a:tr>
              <a:tr h="5826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MASCULIN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601751"/>
                  </a:ext>
                </a:extLst>
              </a:tr>
              <a:tr h="5826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392440"/>
                  </a:ext>
                </a:extLst>
              </a:tr>
            </a:tbl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F074517E-7E4E-B2AC-7B2B-01FA888DDB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439849"/>
              </p:ext>
            </p:extLst>
          </p:nvPr>
        </p:nvGraphicFramePr>
        <p:xfrm>
          <a:off x="223408" y="4202646"/>
          <a:ext cx="4200544" cy="249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3625680F-EEF9-DC80-FA94-DE0E104F8C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938036"/>
              </p:ext>
            </p:extLst>
          </p:nvPr>
        </p:nvGraphicFramePr>
        <p:xfrm>
          <a:off x="4793929" y="1622076"/>
          <a:ext cx="7226640" cy="439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5465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503333" y="164129"/>
            <a:ext cx="25351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2023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C88B428B-D1A1-9B2D-3F7A-DDD2116F0E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144050"/>
              </p:ext>
            </p:extLst>
          </p:nvPr>
        </p:nvGraphicFramePr>
        <p:xfrm>
          <a:off x="992221" y="2140085"/>
          <a:ext cx="11050621" cy="455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F75F6E2-3979-3AEB-4B0E-601EE39C303B}"/>
              </a:ext>
            </a:extLst>
          </p:cNvPr>
          <p:cNvSpPr txBox="1"/>
          <p:nvPr/>
        </p:nvSpPr>
        <p:spPr>
          <a:xfrm>
            <a:off x="171432" y="1431492"/>
            <a:ext cx="503640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LOCALISATIONS</a:t>
            </a:r>
          </a:p>
        </p:txBody>
      </p:sp>
    </p:spTree>
    <p:extLst>
      <p:ext uri="{BB962C8B-B14F-4D97-AF65-F5344CB8AC3E}">
        <p14:creationId xmlns:p14="http://schemas.microsoft.com/office/powerpoint/2010/main" val="209703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9939" y="1498089"/>
            <a:ext cx="3439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168247" y="1693479"/>
            <a:ext cx="2692404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Type de prise en charge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196158" y="2884778"/>
            <a:ext cx="7722989" cy="389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ÉVALUATION DIAGNOSTIQUE :   </a:t>
            </a:r>
          </a:p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ANALYSES</a:t>
            </a:r>
          </a:p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CYTOLOGIE, HISTOLOGIE</a:t>
            </a:r>
          </a:p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RADIOGRAPHIES : ÉCHOGRAPHIE, TOMODENSITOMÉTRIE, IRM, RAYONS X</a:t>
            </a:r>
          </a:p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CHIMOTHERAPIE </a:t>
            </a:r>
          </a:p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CHIRURGIE</a:t>
            </a:r>
          </a:p>
          <a:p>
            <a:pPr indent="-285750">
              <a:lnSpc>
                <a:spcPct val="200000"/>
              </a:lnSpc>
              <a:buFont typeface="Wingdings" charset="2"/>
              <a:buChar char="u"/>
            </a:pPr>
            <a:r>
              <a:rPr lang="fr-FR" dirty="0"/>
              <a:t>RADIOTHERAPIE</a:t>
            </a:r>
          </a:p>
        </p:txBody>
      </p:sp>
    </p:spTree>
    <p:extLst>
      <p:ext uri="{BB962C8B-B14F-4D97-AF65-F5344CB8AC3E}">
        <p14:creationId xmlns:p14="http://schemas.microsoft.com/office/powerpoint/2010/main" val="418275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168247" y="1693479"/>
            <a:ext cx="2394758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Soutien psychosocial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959" y="2369902"/>
            <a:ext cx="10435117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/>
              <a:t>Since</a:t>
            </a:r>
            <a:r>
              <a:rPr lang="fr-CH" sz="2400" dirty="0"/>
              <a:t> 2016 Discussion forum </a:t>
            </a:r>
            <a:r>
              <a:rPr lang="fr-CH" sz="2400" dirty="0" err="1"/>
              <a:t>with</a:t>
            </a:r>
            <a:r>
              <a:rPr lang="fr-CH" sz="2400" dirty="0"/>
              <a:t> patients, </a:t>
            </a:r>
            <a:r>
              <a:rPr lang="fr-CH" sz="2400" dirty="0" err="1"/>
              <a:t>their</a:t>
            </a:r>
            <a:r>
              <a:rPr lang="fr-CH" sz="2400" dirty="0"/>
              <a:t> </a:t>
            </a:r>
            <a:r>
              <a:rPr lang="fr-CH" sz="2400" dirty="0" err="1"/>
              <a:t>families</a:t>
            </a:r>
            <a:r>
              <a:rPr lang="fr-CH" sz="2400" dirty="0"/>
              <a:t> and </a:t>
            </a:r>
            <a:r>
              <a:rPr lang="fr-CH" sz="2400" dirty="0" err="1"/>
              <a:t>survivors</a:t>
            </a:r>
            <a:r>
              <a:rPr lang="fr-CH" sz="2400" dirty="0"/>
              <a:t> 
Team: - </a:t>
            </a:r>
            <a:r>
              <a:rPr lang="fr-CH" sz="2400" dirty="0" err="1"/>
              <a:t>Psychologist</a:t>
            </a:r>
            <a:r>
              <a:rPr lang="fr-CH" sz="2400" dirty="0"/>
              <a:t>
                 - Social </a:t>
            </a:r>
            <a:r>
              <a:rPr lang="fr-CH" sz="2400" dirty="0" err="1"/>
              <a:t>workers</a:t>
            </a:r>
            <a:r>
              <a:rPr lang="fr-CH" sz="2400" dirty="0"/>
              <a:t>
                 -Imam
                 -</a:t>
            </a:r>
            <a:r>
              <a:rPr lang="fr-CH" sz="2400" dirty="0" err="1"/>
              <a:t>Oncologist</a:t>
            </a:r>
            <a:r>
              <a:rPr lang="fr-CH" sz="2400" dirty="0"/>
              <a:t> 
                 - </a:t>
            </a:r>
            <a:r>
              <a:rPr lang="fr-CH" sz="2400" dirty="0" err="1"/>
              <a:t>Members</a:t>
            </a:r>
            <a:r>
              <a:rPr lang="fr-CH" sz="2400" dirty="0"/>
              <a:t> of the Social </a:t>
            </a:r>
            <a:r>
              <a:rPr lang="fr-CH" sz="2400" dirty="0" err="1"/>
              <a:t>Committee</a:t>
            </a:r>
            <a:r>
              <a:rPr lang="fr-CH" sz="2400" dirty="0"/>
              <a:t>
                 -</a:t>
            </a:r>
            <a:r>
              <a:rPr lang="fr-CH" sz="2400" dirty="0" err="1"/>
              <a:t>Nutritionist</a:t>
            </a:r>
            <a:r>
              <a:rPr lang="fr-CH" sz="2400" dirty="0"/>
              <a:t>	
One session per </a:t>
            </a:r>
            <a:r>
              <a:rPr lang="fr-CH" sz="2400" dirty="0" err="1"/>
              <a:t>month</a:t>
            </a:r>
            <a:r>
              <a:rPr lang="fr-CH" sz="2400" dirty="0"/>
              <a:t> (last Tuesday): 25 people per session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7286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94758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Soutien psychosocial</a:t>
            </a:r>
          </a:p>
        </p:txBody>
      </p:sp>
      <p:pic>
        <p:nvPicPr>
          <p:cNvPr id="15" name="Image 14" descr="F:\photos prise en charge psychologique du31 aout 2016\100ND200\DSC_0224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8373" y="2519500"/>
            <a:ext cx="5523808" cy="3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C:\Users\Toshiba\Desktop\save\Pictures\vlcsnap-2016-09-29-01h23m54s79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8682" y="2540014"/>
            <a:ext cx="5617088" cy="3362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85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247932" y="1074367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83944" y="166194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831363" y="1261839"/>
            <a:ext cx="4570225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Formation /autonomisation Economique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A69675-838F-27C6-0520-BEF611992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" y="1782253"/>
            <a:ext cx="6012316" cy="45092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76550D-2899-1603-F93D-C1BEFD3D0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22" y="1782252"/>
            <a:ext cx="6020615" cy="45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86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87668" y="2538029"/>
            <a:ext cx="7485681" cy="707886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Infrastructures and </a:t>
            </a:r>
            <a:r>
              <a:rPr lang="fr-FR" sz="4000" b="1" dirty="0" err="1">
                <a:solidFill>
                  <a:schemeClr val="bg1"/>
                </a:solidFill>
              </a:rPr>
              <a:t>equipments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14355" y="4127862"/>
            <a:ext cx="4429418" cy="13234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/>
              <a:t> Institut Joliot-Curie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/>
              <a:t> Hôpital Roi Baudoin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/>
              <a:t>Hôpitaux régionaux et Districts de santé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/>
              <a:t> LISCA</a:t>
            </a:r>
            <a:endParaRPr lang="wo-SN" sz="2000" dirty="0"/>
          </a:p>
        </p:txBody>
      </p:sp>
    </p:spTree>
    <p:extLst>
      <p:ext uri="{BB962C8B-B14F-4D97-AF65-F5344CB8AC3E}">
        <p14:creationId xmlns:p14="http://schemas.microsoft.com/office/powerpoint/2010/main" val="118257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168247" y="1693479"/>
            <a:ext cx="3575851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Infrastructures et équipements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69381" y="2481881"/>
            <a:ext cx="9319181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Calibri" pitchFamily="34" charset="0"/>
                <a:ea typeface="Calibri" pitchFamily="34" charset="0"/>
                <a:cs typeface="Calibri" pitchFamily="34" charset="0"/>
              </a:rPr>
              <a:t>Réhabilitation de la salle de chimiothérapie de l’Institut Joliot-Curie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latin typeface="Calibri" pitchFamily="34" charset="0"/>
                <a:ea typeface="Calibri" pitchFamily="34" charset="0"/>
                <a:cs typeface="Calibri" pitchFamily="34" charset="0"/>
              </a:rPr>
              <a:t>C</a:t>
            </a:r>
            <a:r>
              <a:rPr kumimoji="0" 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onstruction et l’équipement d’une seconde (2</a:t>
            </a:r>
            <a:r>
              <a:rPr kumimoji="0" lang="fr-FR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eme</a:t>
            </a:r>
            <a:r>
              <a:rPr kumimoji="0" 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) salle de chimiothérapie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kumimoji="0" 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ménagement d’un espace pour les accompagnants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Réhabilitation de l’hospitalisation de L’institut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Flèche droite 17"/>
          <p:cNvSpPr/>
          <p:nvPr/>
        </p:nvSpPr>
        <p:spPr>
          <a:xfrm>
            <a:off x="1162743" y="2885260"/>
            <a:ext cx="563187" cy="28812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 droite 18"/>
          <p:cNvSpPr/>
          <p:nvPr/>
        </p:nvSpPr>
        <p:spPr>
          <a:xfrm>
            <a:off x="1189413" y="3414850"/>
            <a:ext cx="563187" cy="28812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 droite 19"/>
          <p:cNvSpPr/>
          <p:nvPr/>
        </p:nvSpPr>
        <p:spPr>
          <a:xfrm>
            <a:off x="1161843" y="4495250"/>
            <a:ext cx="563187" cy="28812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lèche droite 19"/>
          <p:cNvSpPr/>
          <p:nvPr/>
        </p:nvSpPr>
        <p:spPr>
          <a:xfrm>
            <a:off x="1171542" y="3905666"/>
            <a:ext cx="563187" cy="28812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00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15" name="Picture 2" descr="C:\Users\XXX\Desktop\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666" y="2720296"/>
            <a:ext cx="3820566" cy="28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759352" y="6261712"/>
            <a:ext cx="106144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4326" y="2374479"/>
            <a:ext cx="2975767" cy="3751761"/>
          </a:xfrm>
          <a:prstGeom prst="rect">
            <a:avLst/>
          </a:prstGeom>
        </p:spPr>
      </p:pic>
      <p:pic>
        <p:nvPicPr>
          <p:cNvPr id="11" name="Picture 2" descr="C:\Users\Toshiba\Desktop\photos chimio\attente accompagnant.JPG">
            <a:extLst>
              <a:ext uri="{FF2B5EF4-FFF2-40B4-BE49-F238E27FC236}">
                <a16:creationId xmlns:a16="http://schemas.microsoft.com/office/drawing/2014/main" id="{040F8902-9536-84F7-A764-13DC0CE5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2214" y="3856457"/>
            <a:ext cx="3570434" cy="2938201"/>
          </a:xfrm>
          <a:prstGeom prst="rect">
            <a:avLst/>
          </a:prstGeom>
          <a:noFill/>
        </p:spPr>
      </p:pic>
      <p:pic>
        <p:nvPicPr>
          <p:cNvPr id="9" name="Picture 3" descr="G:\Photo0171.jpg">
            <a:extLst>
              <a:ext uri="{FF2B5EF4-FFF2-40B4-BE49-F238E27FC236}">
                <a16:creationId xmlns:a16="http://schemas.microsoft.com/office/drawing/2014/main" id="{85B2AE02-64D4-DA7A-483C-39C03029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6181" y="1474839"/>
            <a:ext cx="3688721" cy="276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8465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13096" y="1100427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44202" y="1699247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Professeur DIOP\Desktop\Photos Institut\photo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74" y="2510163"/>
            <a:ext cx="3101106" cy="41518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925189" y="1935462"/>
            <a:ext cx="120994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</a:t>
            </a:r>
          </a:p>
        </p:txBody>
      </p:sp>
      <p:sp>
        <p:nvSpPr>
          <p:cNvPr id="2050" name="AutoShape 2" descr="https://attachment.outlook.office.net/owa/drmdiop@hotmail.com/service.svc/s/GetFileAttachment?id=AQMkADAwATYwMAItODI3My1iY2Q2LTAwAi0wMAoARgAAA3sKKoiUbnZIh0JrI7C90zIHAC5ZMhrHe29Bisob%2Fan1QDQAAAIBDAAAAC5ZMhrHe29Bisob%2Fan1QDQAARMpMjcAAAABEgAQAC0Jjqvr7DhElFMFNz21K8s%3D&amp;X-OWA-CANARY=GZ6VjQnmnkauC4ijVTcLoaAta85vBtUYZuYW_ipQDmsT6Fm9tPB-pJdRCedPmSQe4RI61XFdhr4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MzkzMjE2LTIxODg2MjMwNjJcIixcInB1aWRcIjpcIjE2ODg4NTIwNDg4ODY5OThcIixcIm9pZFwiOlwiMDAwNjAwMDAtODI3My1iY2Q2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jYwMzcwMywibmJmIjoxNTA2NjAzMTAzfQ.zTPsuNLjF7jG83fsl7KCn-BcVEsKD_I6mXzGk-w8cG-ueebHr2pkg4vijdKjFQT98z_y1NfFjxiTXzhOGFCtfoopj-2nyIMF__twvlxbc-9sCwxh74w0d9NwWb5Etpm0xHeTpzPlLsuWbY5K_UjPJ1UEZacHVpWyXZfMBhx853-7XdFrO4lNnRMD9XkzR2omQoZOiP5TUw70jIx2qmme7K4zBZHfCTrGBl8YFCouyNuTcrZm26dcN-FjRDP4F5hjbJ59fjE_gcksXEsws2n-rRNNEeyDUOzo5-Q8jnIkB0I5RXC05lul17gndgop_I5uhWWQM0vhGVB_jAsAnyd64A&amp;owa=outlook.live.com&amp;isc=1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52" name="AutoShape 4" descr="https://attachment.outlook.office.net/owa/drmdiop@hotmail.com/service.svc/s/GetFileAttachment?id=AQMkADAwATYwMAItODI3My1iY2Q2LTAwAi0wMAoARgAAA3sKKoiUbnZIh0JrI7C90zIHAC5ZMhrHe29Bisob%2Fan1QDQAAAIBDAAAAC5ZMhrHe29Bisob%2Fan1QDQAARMpMjcAAAABEgAQAC0Jjqvr7DhElFMFNz21K8s%3D&amp;X-OWA-CANARY=GZ6VjQnmnkauC4ijVTcLoaAta85vBtUYZuYW_ipQDmsT6Fm9tPB-pJdRCedPmSQe4RI61XFdhr4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MzkzMjE2LTIxODg2MjMwNjJcIixcInB1aWRcIjpcIjE2ODg4NTIwNDg4ODY5OThcIixcIm9pZFwiOlwiMDAwNjAwMDAtODI3My1iY2Q2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jYwMzcwMywibmJmIjoxNTA2NjAzMTAzfQ.zTPsuNLjF7jG83fsl7KCn-BcVEsKD_I6mXzGk-w8cG-ueebHr2pkg4vijdKjFQT98z_y1NfFjxiTXzhOGFCtfoopj-2nyIMF__twvlxbc-9sCwxh74w0d9NwWb5Etpm0xHeTpzPlLsuWbY5K_UjPJ1UEZacHVpWyXZfMBhx853-7XdFrO4lNnRMD9XkzR2omQoZOiP5TUw70jIx2qmme7K4zBZHfCTrGBl8YFCouyNuTcrZm26dcN-FjRDP4F5hjbJ59fjE_gcksXEsws2n-rRNNEeyDUOzo5-Q8jnIkB0I5RXC05lul17gndgop_I5uhWWQM0vhGVB_jAsAnyd64A&amp;owa=outlook.live.com&amp;isc=1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2" y="2339616"/>
            <a:ext cx="3469537" cy="3951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61" y="1810894"/>
            <a:ext cx="3957258" cy="4539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6309454" y="1282203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</p:spTree>
    <p:extLst>
      <p:ext uri="{BB962C8B-B14F-4D97-AF65-F5344CB8AC3E}">
        <p14:creationId xmlns:p14="http://schemas.microsoft.com/office/powerpoint/2010/main" val="258535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79567" y="4406540"/>
            <a:ext cx="460106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b="1"/>
              <a:t> Associations de lutte contre le cancer</a:t>
            </a:r>
          </a:p>
          <a:p>
            <a:pPr>
              <a:buFont typeface="Courier New" pitchFamily="49" charset="0"/>
              <a:buChar char="o"/>
            </a:pPr>
            <a:r>
              <a:rPr lang="fr-FR" b="1"/>
              <a:t> Associations généralistes </a:t>
            </a:r>
          </a:p>
          <a:p>
            <a:r>
              <a:rPr lang="fr-FR" b="1"/>
              <a:t>        (impliquées dans la lutte contre le cancer)</a:t>
            </a:r>
          </a:p>
          <a:p>
            <a:pPr>
              <a:buFont typeface="Courier New" pitchFamily="49" charset="0"/>
              <a:buChar char="o"/>
            </a:pPr>
            <a:r>
              <a:rPr lang="fr-FR" b="1"/>
              <a:t> Bonnes volontés</a:t>
            </a:r>
          </a:p>
          <a:p>
            <a:pPr>
              <a:buFont typeface="Courier New" pitchFamily="49" charset="0"/>
              <a:buChar char="o"/>
            </a:pPr>
            <a:r>
              <a:rPr lang="fr-FR" b="1"/>
              <a:t> Professionnels de la santé</a:t>
            </a:r>
            <a:endParaRPr lang="wo-SN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962485" y="1349829"/>
            <a:ext cx="4078104" cy="36933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LIGUE SÉNÉGALAISE CONTRE LE CANCER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110550" y="4149633"/>
            <a:ext cx="383573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fr-FR" b="1" dirty="0" err="1"/>
              <a:t>President</a:t>
            </a:r>
            <a:r>
              <a:rPr lang="fr-FR" b="1" dirty="0"/>
              <a:t>
 4 </a:t>
            </a:r>
            <a:r>
              <a:rPr lang="fr-FR" b="1" dirty="0" err="1"/>
              <a:t>Vice-Presidents</a:t>
            </a:r>
            <a:r>
              <a:rPr lang="fr-FR" b="1" dirty="0"/>
              <a:t>
 </a:t>
            </a:r>
            <a:r>
              <a:rPr lang="fr-FR" b="1" dirty="0" err="1"/>
              <a:t>Secretary</a:t>
            </a:r>
            <a:r>
              <a:rPr lang="fr-FR" b="1" dirty="0"/>
              <a:t> General + </a:t>
            </a:r>
            <a:r>
              <a:rPr lang="fr-FR" b="1" dirty="0" err="1"/>
              <a:t>Deputy</a:t>
            </a:r>
            <a:r>
              <a:rPr lang="fr-FR" b="1" dirty="0"/>
              <a:t>
 </a:t>
            </a:r>
            <a:r>
              <a:rPr lang="fr-FR" b="1" dirty="0" err="1"/>
              <a:t>Treasurer</a:t>
            </a:r>
            <a:r>
              <a:rPr lang="fr-FR" b="1" dirty="0"/>
              <a:t> + Assistant
 </a:t>
            </a:r>
            <a:r>
              <a:rPr lang="fr-FR" b="1" dirty="0" err="1"/>
              <a:t>Secretary</a:t>
            </a:r>
            <a:r>
              <a:rPr lang="fr-FR" b="1" dirty="0"/>
              <a:t> for Communications
 </a:t>
            </a:r>
            <a:r>
              <a:rPr lang="fr-FR" b="1" dirty="0" err="1"/>
              <a:t>Secretary</a:t>
            </a:r>
            <a:r>
              <a:rPr lang="fr-FR" b="1" dirty="0"/>
              <a:t> for </a:t>
            </a:r>
            <a:r>
              <a:rPr lang="fr-FR" b="1" dirty="0" err="1"/>
              <a:t>Decentralization</a:t>
            </a:r>
            <a:r>
              <a:rPr lang="fr-FR" b="1" dirty="0"/>
              <a:t>
 </a:t>
            </a:r>
            <a:r>
              <a:rPr lang="fr-FR" b="1" dirty="0" err="1"/>
              <a:t>Secretary</a:t>
            </a:r>
            <a:r>
              <a:rPr lang="fr-FR" b="1" dirty="0"/>
              <a:t> for International Relations</a:t>
            </a:r>
            <a:endParaRPr lang="wo-SN" b="1" dirty="0"/>
          </a:p>
        </p:txBody>
      </p:sp>
      <p:sp>
        <p:nvSpPr>
          <p:cNvPr id="15" name="Flèche droite 14"/>
          <p:cNvSpPr/>
          <p:nvPr/>
        </p:nvSpPr>
        <p:spPr>
          <a:xfrm>
            <a:off x="5886994" y="4676503"/>
            <a:ext cx="592183" cy="923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wo-SN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7CE5E1-D2A4-3284-466C-07793690245D}"/>
              </a:ext>
            </a:extLst>
          </p:cNvPr>
          <p:cNvSpPr txBox="1"/>
          <p:nvPr/>
        </p:nvSpPr>
        <p:spPr>
          <a:xfrm>
            <a:off x="663677" y="2157819"/>
            <a:ext cx="10840065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fr-FR" sz="1800" dirty="0"/>
              <a:t>Création en </a:t>
            </a:r>
            <a:r>
              <a:rPr lang="fr-FR" sz="1800" b="1" dirty="0"/>
              <a:t>1985</a:t>
            </a:r>
          </a:p>
          <a:p>
            <a:pPr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fr-FR" sz="1800" dirty="0"/>
              <a:t>  Lutte contre le cancer au plan social, sanitaire, juridique, administratif et de la recherche</a:t>
            </a:r>
          </a:p>
          <a:p>
            <a:pPr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fr-FR" sz="1800" dirty="0"/>
              <a:t>  </a:t>
            </a:r>
            <a:r>
              <a:rPr lang="fr-FR" sz="1800" b="1" dirty="0" err="1"/>
              <a:t>Ffédérer</a:t>
            </a:r>
            <a:r>
              <a:rPr lang="fr-FR" sz="1800" b="1" dirty="0"/>
              <a:t> </a:t>
            </a:r>
            <a:r>
              <a:rPr lang="fr-FR" sz="1800" dirty="0"/>
              <a:t>l’action de l’ensemble des personnes physiques et morales</a:t>
            </a:r>
          </a:p>
          <a:p>
            <a:pPr>
              <a:lnSpc>
                <a:spcPct val="150000"/>
              </a:lnSpc>
              <a:buSzPct val="120000"/>
              <a:buFont typeface="Arial" pitchFamily="34" charset="0"/>
              <a:buChar char="•"/>
            </a:pPr>
            <a:r>
              <a:rPr lang="fr-FR" sz="1800" dirty="0"/>
              <a:t>  Composition du </a:t>
            </a:r>
            <a:r>
              <a:rPr lang="fr-FR" sz="1800" b="1" dirty="0"/>
              <a:t>Conseil d’Administration  </a:t>
            </a:r>
            <a:r>
              <a:rPr lang="fr-FR" sz="1800" dirty="0"/>
              <a:t>[24 membres]</a:t>
            </a:r>
          </a:p>
        </p:txBody>
      </p:sp>
    </p:spTree>
    <p:extLst>
      <p:ext uri="{BB962C8B-B14F-4D97-AF65-F5344CB8AC3E}">
        <p14:creationId xmlns:p14="http://schemas.microsoft.com/office/powerpoint/2010/main" val="997325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24539" y="2457859"/>
            <a:ext cx="633897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Réhabilitation et rénovation de l’ancienne salle de chimiothérapie</a:t>
            </a:r>
          </a:p>
        </p:txBody>
      </p:sp>
      <p:pic>
        <p:nvPicPr>
          <p:cNvPr id="16" name="Image 15" descr="salle rehabilité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75" y="3446505"/>
            <a:ext cx="3977766" cy="29833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50" name="AutoShape 2" descr="https://attachment.outlook.office.net/owa/drmdiop@hotmail.com/service.svc/s/GetFileAttachment?id=AQMkADAwATYwMAItODI3My1iY2Q2LTAwAi0wMAoARgAAA3sKKoiUbnZIh0JrI7C90zIHAC5ZMhrHe29Bisob%2Fan1QDQAAAIBDAAAAC5ZMhrHe29Bisob%2Fan1QDQAARMpMjcAAAABEgAQAC0Jjqvr7DhElFMFNz21K8s%3D&amp;X-OWA-CANARY=GZ6VjQnmnkauC4ijVTcLoaAta85vBtUYZuYW_ipQDmsT6Fm9tPB-pJdRCedPmSQe4RI61XFdhr4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MzkzMjE2LTIxODg2MjMwNjJcIixcInB1aWRcIjpcIjE2ODg4NTIwNDg4ODY5OThcIixcIm9pZFwiOlwiMDAwNjAwMDAtODI3My1iY2Q2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jYwMzcwMywibmJmIjoxNTA2NjAzMTAzfQ.zTPsuNLjF7jG83fsl7KCn-BcVEsKD_I6mXzGk-w8cG-ueebHr2pkg4vijdKjFQT98z_y1NfFjxiTXzhOGFCtfoopj-2nyIMF__twvlxbc-9sCwxh74w0d9NwWb5Etpm0xHeTpzPlLsuWbY5K_UjPJ1UEZacHVpWyXZfMBhx853-7XdFrO4lNnRMD9XkzR2omQoZOiP5TUw70jIx2qmme7K4zBZHfCTrGBl8YFCouyNuTcrZm26dcN-FjRDP4F5hjbJ59fjE_gcksXEsws2n-rRNNEeyDUOzo5-Q8jnIkB0I5RXC05lul17gndgop_I5uhWWQM0vhGVB_jAsAnyd64A&amp;owa=outlook.live.com&amp;isc=1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52" name="AutoShape 4" descr="https://attachment.outlook.office.net/owa/drmdiop@hotmail.com/service.svc/s/GetFileAttachment?id=AQMkADAwATYwMAItODI3My1iY2Q2LTAwAi0wMAoARgAAA3sKKoiUbnZIh0JrI7C90zIHAC5ZMhrHe29Bisob%2Fan1QDQAAAIBDAAAAC5ZMhrHe29Bisob%2Fan1QDQAARMpMjcAAAABEgAQAC0Jjqvr7DhElFMFNz21K8s%3D&amp;X-OWA-CANARY=GZ6VjQnmnkauC4ijVTcLoaAta85vBtUYZuYW_ipQDmsT6Fm9tPB-pJdRCedPmSQe4RI61XFdhr4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MzkzMjE2LTIxODg2MjMwNjJcIixcInB1aWRcIjpcIjE2ODg4NTIwNDg4ODY5OThcIixcIm9pZFwiOlwiMDAwNjAwMDAtODI3My1iY2Q2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jYwMzcwMywibmJmIjoxNTA2NjAzMTAzfQ.zTPsuNLjF7jG83fsl7KCn-BcVEsKD_I6mXzGk-w8cG-ueebHr2pkg4vijdKjFQT98z_y1NfFjxiTXzhOGFCtfoopj-2nyIMF__twvlxbc-9sCwxh74w0d9NwWb5Etpm0xHeTpzPlLsuWbY5K_UjPJ1UEZacHVpWyXZfMBhx853-7XdFrO4lNnRMD9XkzR2omQoZOiP5TUw70jIx2qmme7K4zBZHfCTrGBl8YFCouyNuTcrZm26dcN-FjRDP4F5hjbJ59fjE_gcksXEsws2n-rRNNEeyDUOzo5-Q8jnIkB0I5RXC05lul17gndgop_I5uhWWQM0vhGVB_jAsAnyd64A&amp;owa=outlook.live.com&amp;isc=1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0" name="Image 19" descr="sall reh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76" y="3446506"/>
            <a:ext cx="4278992" cy="3209243"/>
          </a:xfrm>
          <a:prstGeom prst="rect">
            <a:avLst/>
          </a:prstGeom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4586514" y="4513942"/>
            <a:ext cx="3059611" cy="1117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10 000 000 Frs CFA</a:t>
            </a:r>
          </a:p>
        </p:txBody>
      </p:sp>
    </p:spTree>
    <p:extLst>
      <p:ext uri="{BB962C8B-B14F-4D97-AF65-F5344CB8AC3E}">
        <p14:creationId xmlns:p14="http://schemas.microsoft.com/office/powerpoint/2010/main" val="1354996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11" name="Picture 2" descr="G:\sup deco\thumb_IMG_0591_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473" y="2519500"/>
            <a:ext cx="5141819" cy="3451451"/>
          </a:xfrm>
          <a:prstGeom prst="rect">
            <a:avLst/>
          </a:prstGeom>
          <a:noFill/>
        </p:spPr>
      </p:pic>
      <p:pic>
        <p:nvPicPr>
          <p:cNvPr id="14" name="Picture 3" descr="G:\sup deco\thumb_IMG_0600_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247" y="3002614"/>
            <a:ext cx="4499991" cy="3038811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6024624" y="2334590"/>
            <a:ext cx="499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Construction de la nouvelle salle de chimiothérapie</a:t>
            </a:r>
          </a:p>
        </p:txBody>
      </p:sp>
    </p:spTree>
    <p:extLst>
      <p:ext uri="{BB962C8B-B14F-4D97-AF65-F5344CB8AC3E}">
        <p14:creationId xmlns:p14="http://schemas.microsoft.com/office/powerpoint/2010/main" val="210130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96631" y="5862026"/>
            <a:ext cx="4543231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Inauguration de la nouvelle salle de chimiothérapie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8548914" y="2203837"/>
            <a:ext cx="3207657" cy="4329572"/>
            <a:chOff x="8548914" y="2203837"/>
            <a:chExt cx="2863171" cy="432957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8914" y="4414918"/>
              <a:ext cx="2863171" cy="2118491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8914" y="2203837"/>
              <a:ext cx="2863171" cy="2118492"/>
            </a:xfrm>
            <a:prstGeom prst="rect">
              <a:avLst/>
            </a:prstGeom>
          </p:spPr>
        </p:pic>
      </p:grpSp>
      <p:pic>
        <p:nvPicPr>
          <p:cNvPr id="17" name="Image 16" descr="F:\VIDEO ET PHOTOS OCTOBRE ROSE 2016\Photo Inauguration Salle Chimio\Lisca.Image fixe035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96631" y="2689089"/>
            <a:ext cx="4314832" cy="272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e 19"/>
          <p:cNvGrpSpPr/>
          <p:nvPr/>
        </p:nvGrpSpPr>
        <p:grpSpPr>
          <a:xfrm>
            <a:off x="198229" y="2155515"/>
            <a:ext cx="3457908" cy="4333628"/>
            <a:chOff x="-134137" y="2234315"/>
            <a:chExt cx="3705710" cy="433362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137" y="4380382"/>
              <a:ext cx="3705710" cy="2187561"/>
            </a:xfrm>
            <a:prstGeom prst="rect">
              <a:avLst/>
            </a:prstGeom>
          </p:spPr>
        </p:pic>
        <p:pic>
          <p:nvPicPr>
            <p:cNvPr id="18" name="Image 17" descr="F:\VIDEO ET PHOTOS OCTOBRE ROSE 2016\Photo Inauguration Salle Chimio\Lisca.Image fixe044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34137" y="2234315"/>
              <a:ext cx="3705710" cy="208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0506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815984" y="2427876"/>
            <a:ext cx="1136530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APRES</a:t>
            </a:r>
          </a:p>
        </p:txBody>
      </p:sp>
      <p:pic>
        <p:nvPicPr>
          <p:cNvPr id="17" name="Image 16" descr="F:\VIDEO ET PHOTOS OCTOBRE ROSE 2016\PHOTOS CONSTRUCTION NOUVELLE SALLE CHIMIO\IMG_0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7480" y="2205975"/>
            <a:ext cx="3801519" cy="254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F:\VIDEO ET PHOTOS OCTOBRE ROSE 2016\PHOTOS CONSTRUCTION NOUVELLE SALLE CHIMIO\IMG_07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202" y="3115000"/>
            <a:ext cx="464400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1675" y="4830324"/>
            <a:ext cx="7157324" cy="185334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75" y="2195372"/>
            <a:ext cx="3294083" cy="255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11" name="Image 10" descr="F:\VIDEO ET PHOTOS OCTOBRE ROSE 2016\PHOTOS CONSTRUCTION NOUVELLE SALLE CHIMIO\IMG_0696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769" y="2319382"/>
            <a:ext cx="7157252" cy="190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9171913" y="2319382"/>
            <a:ext cx="10007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APRES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1" y="4446346"/>
            <a:ext cx="3063004" cy="2297253"/>
          </a:xfrm>
          <a:prstGeom prst="rect">
            <a:avLst/>
          </a:prstGeom>
        </p:spPr>
      </p:pic>
      <p:pic>
        <p:nvPicPr>
          <p:cNvPr id="18" name="Picture 2" descr="C:\Users\PROFES~1\AppData\Local\Temp\IMG_4278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2882" y="3006840"/>
            <a:ext cx="4357686" cy="3268265"/>
          </a:xfrm>
          <a:prstGeom prst="rect">
            <a:avLst/>
          </a:prstGeom>
          <a:noFill/>
        </p:spPr>
      </p:pic>
      <p:sp>
        <p:nvSpPr>
          <p:cNvPr id="2" name="Ellipse 1"/>
          <p:cNvSpPr/>
          <p:nvPr/>
        </p:nvSpPr>
        <p:spPr>
          <a:xfrm>
            <a:off x="3889847" y="5014401"/>
            <a:ext cx="3130872" cy="11611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60 000 000 Frs CFA </a:t>
            </a:r>
          </a:p>
        </p:txBody>
      </p:sp>
    </p:spTree>
    <p:extLst>
      <p:ext uri="{BB962C8B-B14F-4D97-AF65-F5344CB8AC3E}">
        <p14:creationId xmlns:p14="http://schemas.microsoft.com/office/powerpoint/2010/main" val="2355884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15" name="Picture 4" descr="C:\Users\PROFES~1\AppData\Local\Temp\IMG_427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2673" y="2557254"/>
            <a:ext cx="5185539" cy="3889154"/>
          </a:xfrm>
          <a:prstGeom prst="rect">
            <a:avLst/>
          </a:prstGeom>
          <a:noFill/>
        </p:spPr>
      </p:pic>
      <p:pic>
        <p:nvPicPr>
          <p:cNvPr id="16" name="Picture 5" descr="C:\Users\PROFES~1\AppData\Local\Temp\IMG_4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263" y="2493698"/>
            <a:ext cx="5270278" cy="3952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038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82006" y="2427479"/>
            <a:ext cx="121007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AVANT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47" y="3521400"/>
            <a:ext cx="4194610" cy="31459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689" y="2872757"/>
            <a:ext cx="4426003" cy="33197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6296" y="2853990"/>
            <a:ext cx="4493000" cy="34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2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6" y="3950857"/>
            <a:ext cx="3613724" cy="27102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6" y="3924594"/>
            <a:ext cx="3648743" cy="27365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5192" y="2794343"/>
            <a:ext cx="4298792" cy="34348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202" y="2362358"/>
            <a:ext cx="3324458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fr-FR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RENOVATION HOSPITALISATION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fr-FR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70286" y="2540000"/>
            <a:ext cx="2772228" cy="58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7229" y="2388593"/>
            <a:ext cx="1780441" cy="11392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Ellipse 15"/>
          <p:cNvSpPr/>
          <p:nvPr/>
        </p:nvSpPr>
        <p:spPr>
          <a:xfrm>
            <a:off x="3639258" y="2403472"/>
            <a:ext cx="2917372" cy="9882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25 000  000 frs CFA </a:t>
            </a:r>
          </a:p>
        </p:txBody>
      </p:sp>
    </p:spTree>
    <p:extLst>
      <p:ext uri="{BB962C8B-B14F-4D97-AF65-F5344CB8AC3E}">
        <p14:creationId xmlns:p14="http://schemas.microsoft.com/office/powerpoint/2010/main" val="372420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28200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4056773"/>
            <a:ext cx="3679103" cy="27593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52" y="1168065"/>
            <a:ext cx="3672114" cy="27540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1162823"/>
            <a:ext cx="3679103" cy="27593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52" y="4056773"/>
            <a:ext cx="3672114" cy="275408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2" y="1330114"/>
            <a:ext cx="3888056" cy="51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84564"/>
            <a:ext cx="3821832" cy="28663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91000"/>
            <a:ext cx="3821832" cy="2667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84" y="1243876"/>
            <a:ext cx="3742749" cy="28070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3" y="4218924"/>
            <a:ext cx="3759200" cy="26390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66" y="1273532"/>
            <a:ext cx="3851134" cy="274775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66" y="4191000"/>
            <a:ext cx="3851134" cy="26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7483" y="1263877"/>
            <a:ext cx="11028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S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Verdana" pitchFamily="34" charset="0"/>
                <a:cs typeface="Verdana" pitchFamily="34" charset="0"/>
              </a:rPr>
              <a:t>MEMBER ASSOCIATIONS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628" y="2054620"/>
            <a:ext cx="5108528" cy="440120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b="1" u="sng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CANCER ACTION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b="1" u="sng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HENRIETTE DE ROUEN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SENEGALAISE DES DROITS DES MALADES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SOLIDARITE ENTRE NOUS (SENOU)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PROFESSIONNELS DE LA SANTE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b="1" u="sng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AND XEX CANCER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b="1" u="sng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HOUSE OF PEACE AND SHARING   (HPS)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NATIONALE DES ALBINOS DU SENEAGAL (ANAS)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IMAMS ET OULEMAS DU SENEGAL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endParaRPr lang="fr-F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46737" y="2020981"/>
            <a:ext cx="634526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FEMMES PROFESSIONNELLES DU SENEGAL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ASSOCIATIONS DES FEMMES JURISTES DU SENEGAL  (AJS)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b="1" u="sng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CANCER DU SEIN SENEGAL (AC2S)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FEMMES MEDECINS DU SENEGAL  (AFEMS)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SAGES FEMMES D’ETAT DU SENEGAL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PHARMACIENNES DU SENEGAL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FONDATION SOUTOURA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NATIONALE DES INFIRMIERES ET  INFIRMIERS D’ETAT DU SENEGAL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 startAt="10"/>
            </a:pPr>
            <a:r>
              <a:rPr lang="fr-FR" sz="1400" b="1" u="sng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ASSOCIATION DES GASTRECTOMISÉS ET LEUCEMIES</a:t>
            </a:r>
          </a:p>
          <a:p>
            <a:pPr>
              <a:lnSpc>
                <a:spcPct val="200000"/>
              </a:lnSpc>
            </a:pPr>
            <a:endParaRPr lang="wo-SN" sz="1400" dirty="0"/>
          </a:p>
        </p:txBody>
      </p:sp>
    </p:spTree>
    <p:extLst>
      <p:ext uri="{BB962C8B-B14F-4D97-AF65-F5344CB8AC3E}">
        <p14:creationId xmlns:p14="http://schemas.microsoft.com/office/powerpoint/2010/main" val="1705146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4202" y="122933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519545" y="1784831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96000" y="1370023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2099737"/>
            <a:ext cx="2794660" cy="20959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38" y="2099737"/>
            <a:ext cx="2794660" cy="20959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4" y="4536373"/>
            <a:ext cx="2857995" cy="21434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38" y="4536372"/>
            <a:ext cx="2857996" cy="21434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74" y="4536372"/>
            <a:ext cx="2722586" cy="226224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558" y="4536372"/>
            <a:ext cx="3016331" cy="226224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3380"/>
            <a:ext cx="2794660" cy="209599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92" y="2063571"/>
            <a:ext cx="2834405" cy="21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43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4202" y="122933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519545" y="1784831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96000" y="1370023"/>
            <a:ext cx="233942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Institut Joliot - Curie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1A254A9-178A-30A9-4058-94E8B7226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09" y="2135986"/>
            <a:ext cx="5421135" cy="40658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8BB34D4-1493-4318-5BDE-3AF7AEB55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9" y="2117164"/>
            <a:ext cx="5421135" cy="40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92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3338671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Infrastructure and </a:t>
            </a:r>
            <a:r>
              <a:rPr lang="fr-FR" sz="2000" b="1" dirty="0" err="1">
                <a:solidFill>
                  <a:schemeClr val="bg1"/>
                </a:solidFill>
              </a:rPr>
              <a:t>equipment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1149694" y="2606085"/>
            <a:ext cx="563187" cy="28812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63090" y="2571040"/>
            <a:ext cx="457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fr-CH" b="1" dirty="0">
                <a:latin typeface="Calibri" panose="020F0502020204030204" pitchFamily="34" charset="0"/>
              </a:rPr>
              <a:t>1st </a:t>
            </a:r>
            <a:r>
              <a:rPr lang="fr-CH" b="1" dirty="0" err="1">
                <a:latin typeface="Calibri" panose="020F0502020204030204" pitchFamily="34" charset="0"/>
              </a:rPr>
              <a:t>generation</a:t>
            </a:r>
            <a:r>
              <a:rPr lang="fr-CH" b="1" dirty="0">
                <a:latin typeface="Calibri" panose="020F0502020204030204" pitchFamily="34" charset="0"/>
              </a:rPr>
              <a:t> digital </a:t>
            </a:r>
            <a:r>
              <a:rPr lang="fr-CH" b="1" dirty="0" err="1">
                <a:latin typeface="Calibri" panose="020F0502020204030204" pitchFamily="34" charset="0"/>
              </a:rPr>
              <a:t>mammography</a:t>
            </a:r>
            <a:r>
              <a:rPr lang="fr-CH" b="1" dirty="0">
                <a:latin typeface="Calibri" panose="020F0502020204030204" pitchFamily="34" charset="0"/>
              </a:rPr>
              <a:t> machine</a:t>
            </a:r>
            <a:endParaRPr lang="fr-FR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23010" y="6202293"/>
            <a:ext cx="10040076" cy="3693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>
                <a:ea typeface="Times New Roman" pitchFamily="18" charset="0"/>
                <a:cs typeface="Times New Roman" pitchFamily="18" charset="0"/>
              </a:rPr>
              <a:t>Signing</a:t>
            </a:r>
            <a:r>
              <a:rPr lang="fr-FR" b="1" dirty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>
                <a:ea typeface="Times New Roman" pitchFamily="18" charset="0"/>
                <a:cs typeface="Times New Roman" pitchFamily="18" charset="0"/>
              </a:rPr>
              <a:t>ceremony</a:t>
            </a:r>
            <a:r>
              <a:rPr lang="fr-FR" b="1" dirty="0">
                <a:ea typeface="Times New Roman" pitchFamily="18" charset="0"/>
                <a:cs typeface="Times New Roman" pitchFamily="18" charset="0"/>
              </a:rPr>
              <a:t> of the agreement at the </a:t>
            </a:r>
            <a:r>
              <a:rPr lang="fr-FR" b="1" dirty="0" err="1">
                <a:ea typeface="Times New Roman" pitchFamily="18" charset="0"/>
                <a:cs typeface="Times New Roman" pitchFamily="18" charset="0"/>
              </a:rPr>
              <a:t>Embassy</a:t>
            </a:r>
            <a:r>
              <a:rPr lang="fr-FR" b="1" dirty="0">
                <a:ea typeface="Times New Roman" pitchFamily="18" charset="0"/>
                <a:cs typeface="Times New Roman" pitchFamily="18" charset="0"/>
              </a:rPr>
              <a:t> of JAPAN on </a:t>
            </a:r>
            <a:r>
              <a:rPr lang="fr-FR" b="1" dirty="0" err="1">
                <a:ea typeface="Times New Roman" pitchFamily="18" charset="0"/>
                <a:cs typeface="Times New Roman" pitchFamily="18" charset="0"/>
              </a:rPr>
              <a:t>January</a:t>
            </a:r>
            <a:r>
              <a:rPr lang="fr-FR" b="1" dirty="0">
                <a:ea typeface="Times New Roman" pitchFamily="18" charset="0"/>
                <a:cs typeface="Times New Roman" pitchFamily="18" charset="0"/>
              </a:rPr>
              <a:t> 07, 2016.</a:t>
            </a:r>
            <a:endParaRPr kumimoji="0" lang="fr-FR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9" name="Image 18" descr="C:\Users\Toshiba\Downloads\P10201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010" y="3163030"/>
            <a:ext cx="4263390" cy="284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C:\Users\Toshiba\Downloads\P10202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3484" y="3163030"/>
            <a:ext cx="4173150" cy="284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471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9936" y="1498089"/>
            <a:ext cx="3439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244140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Hôpital Roi Baudoin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1149694" y="2606085"/>
            <a:ext cx="563187" cy="28812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63090" y="2571040"/>
            <a:ext cx="457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fr-CH" b="1" dirty="0">
                <a:latin typeface="Calibri" panose="020F0502020204030204" pitchFamily="34" charset="0"/>
              </a:rPr>
              <a:t>1st </a:t>
            </a:r>
            <a:r>
              <a:rPr lang="fr-CH" b="1" dirty="0" err="1">
                <a:latin typeface="Calibri" panose="020F0502020204030204" pitchFamily="34" charset="0"/>
              </a:rPr>
              <a:t>generation</a:t>
            </a:r>
            <a:r>
              <a:rPr lang="fr-CH" b="1" dirty="0">
                <a:latin typeface="Calibri" panose="020F0502020204030204" pitchFamily="34" charset="0"/>
              </a:rPr>
              <a:t> digital </a:t>
            </a:r>
            <a:r>
              <a:rPr lang="fr-CH" b="1" dirty="0" err="1">
                <a:latin typeface="Calibri" panose="020F0502020204030204" pitchFamily="34" charset="0"/>
              </a:rPr>
              <a:t>mammography</a:t>
            </a:r>
            <a:r>
              <a:rPr lang="fr-CH" b="1" dirty="0">
                <a:latin typeface="Calibri" panose="020F0502020204030204" pitchFamily="34" charset="0"/>
              </a:rPr>
              <a:t> machine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14" y="3072140"/>
            <a:ext cx="3583718" cy="27800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19" y="3072140"/>
            <a:ext cx="3879581" cy="30657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9" y="3051109"/>
            <a:ext cx="2616525" cy="349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4190487" y="5907442"/>
            <a:ext cx="305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Appareil installé et fonctionnel</a:t>
            </a:r>
          </a:p>
        </p:txBody>
      </p:sp>
    </p:spTree>
    <p:extLst>
      <p:ext uri="{BB962C8B-B14F-4D97-AF65-F5344CB8AC3E}">
        <p14:creationId xmlns:p14="http://schemas.microsoft.com/office/powerpoint/2010/main" val="3219435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9936" y="1498089"/>
            <a:ext cx="3439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4147802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Regional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Hospitals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Health</a:t>
            </a:r>
            <a:r>
              <a:rPr lang="fr-FR" sz="2000" dirty="0">
                <a:solidFill>
                  <a:schemeClr val="bg1"/>
                </a:solidFill>
              </a:rPr>
              <a:t> Centers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84069" y="2728694"/>
            <a:ext cx="2553511" cy="459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2">
              <a:lnSpc>
                <a:spcPct val="150000"/>
              </a:lnSpc>
            </a:pPr>
            <a:endParaRPr lang="fr-CH" sz="1400" b="1" dirty="0">
              <a:latin typeface="Calibri" panose="020F0502020204030204" pitchFamily="34" charset="0"/>
            </a:endParaRPr>
          </a:p>
          <a:p>
            <a:pPr marL="0" lvl="2">
              <a:lnSpc>
                <a:spcPct val="150000"/>
              </a:lnSpc>
            </a:pPr>
            <a:endParaRPr lang="fr-CH" sz="1400" b="1" dirty="0">
              <a:latin typeface="Calibri" panose="020F0502020204030204" pitchFamily="34" charset="0"/>
            </a:endParaRP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HÔPITAL  ROI BAUDOIN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INSTITUT JOLIOT-CURIE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MBAO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TAMBACOUNDA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KOUMPENTOUM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KOLDA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ZIGUINCHOR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FATICK ,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MBOUR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 THIES</a:t>
            </a:r>
          </a:p>
          <a:p>
            <a:pPr marL="0" lvl="2">
              <a:lnSpc>
                <a:spcPct val="150000"/>
              </a:lnSpc>
            </a:pPr>
            <a:endParaRPr lang="fr-CH" sz="1400" b="1" dirty="0">
              <a:latin typeface="Calibri" panose="020F0502020204030204" pitchFamily="34" charset="0"/>
            </a:endParaRPr>
          </a:p>
          <a:p>
            <a:pPr marL="0" lvl="2">
              <a:lnSpc>
                <a:spcPct val="150000"/>
              </a:lnSpc>
            </a:pPr>
            <a:endParaRPr lang="fr-CH" sz="1400" b="1" dirty="0">
              <a:latin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41807" y="2303181"/>
            <a:ext cx="3495693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2"/>
            <a:r>
              <a:rPr lang="fr-CH" sz="2000" b="1" dirty="0">
                <a:latin typeface="Calibri" panose="020F0502020204030204" pitchFamily="34" charset="0"/>
              </a:rPr>
              <a:t>28 appareils de </a:t>
            </a:r>
            <a:r>
              <a:rPr lang="fr-CH" sz="2400" b="1" dirty="0">
                <a:latin typeface="Calibri" panose="020F0502020204030204" pitchFamily="34" charset="0"/>
              </a:rPr>
              <a:t>cryothérapie</a:t>
            </a:r>
            <a:endParaRPr lang="fr-CH" sz="2000" b="1" dirty="0">
              <a:latin typeface="Calibri" panose="020F050202020403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 flipH="1">
            <a:off x="8396812" y="2154283"/>
            <a:ext cx="2832275" cy="2073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/>
              <a:t>70 </a:t>
            </a:r>
            <a:r>
              <a:rPr lang="fr-FR" sz="2000" b="1" dirty="0"/>
              <a:t>000 000 FCFA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91861" y="3275463"/>
            <a:ext cx="314147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Mékhé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Louga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ST Louis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RUFISQUE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TOUBA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TIVAOUANE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PETE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DIOURBEL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KHOMBOLE </a:t>
            </a:r>
          </a:p>
          <a:p>
            <a:pPr marL="0" lvl="2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LINGUERE</a:t>
            </a:r>
          </a:p>
          <a:p>
            <a:pPr marL="457200" lvl="3" algn="just">
              <a:lnSpc>
                <a:spcPct val="150000"/>
              </a:lnSpc>
            </a:pPr>
            <a:endParaRPr lang="fr-CH" b="1" dirty="0">
              <a:latin typeface="Calibri" panose="020F0502020204030204" pitchFamily="34" charset="0"/>
            </a:endParaRPr>
          </a:p>
          <a:p>
            <a:pPr algn="just"/>
            <a:endParaRPr lang="wo-SN" dirty="0"/>
          </a:p>
          <a:p>
            <a:pPr algn="just"/>
            <a:endParaRPr lang="wo-SN" dirty="0"/>
          </a:p>
        </p:txBody>
      </p:sp>
      <p:sp>
        <p:nvSpPr>
          <p:cNvPr id="13" name="ZoneTexte 12"/>
          <p:cNvSpPr txBox="1"/>
          <p:nvPr/>
        </p:nvSpPr>
        <p:spPr>
          <a:xfrm>
            <a:off x="5915324" y="3459290"/>
            <a:ext cx="27259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HOPITAL DE TOUBA  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HOPITAL DE MBOUR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KOLDA 2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MBAO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PIKINE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NDIAYE NDIAYE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PODOR</a:t>
            </a:r>
          </a:p>
          <a:p>
            <a:pPr marL="457200" lvl="3" algn="just">
              <a:lnSpc>
                <a:spcPct val="150000"/>
              </a:lnSpc>
            </a:pPr>
            <a:r>
              <a:rPr lang="fr-CH" sz="1400" b="1" dirty="0">
                <a:latin typeface="Calibri" panose="020F0502020204030204" pitchFamily="34" charset="0"/>
              </a:rPr>
              <a:t>Richard Toll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541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9" y="1387058"/>
            <a:ext cx="5063116" cy="40609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72" y="1270078"/>
            <a:ext cx="4879306" cy="32086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52" y="4424725"/>
            <a:ext cx="5315144" cy="22598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CEEA31-4AE7-6F31-0B65-6D1323066995}"/>
              </a:ext>
            </a:extLst>
          </p:cNvPr>
          <p:cNvSpPr txBox="1"/>
          <p:nvPr/>
        </p:nvSpPr>
        <p:spPr>
          <a:xfrm>
            <a:off x="3051810" y="324433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Plus jamais ça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7A95AF-9126-D5A8-FA8E-21B5F5EE9CE6}"/>
              </a:ext>
            </a:extLst>
          </p:cNvPr>
          <p:cNvSpPr txBox="1"/>
          <p:nvPr/>
        </p:nvSpPr>
        <p:spPr>
          <a:xfrm>
            <a:off x="3051810" y="324433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Plus jamais ça</a:t>
            </a:r>
          </a:p>
        </p:txBody>
      </p:sp>
    </p:spTree>
    <p:extLst>
      <p:ext uri="{BB962C8B-B14F-4D97-AF65-F5344CB8AC3E}">
        <p14:creationId xmlns:p14="http://schemas.microsoft.com/office/powerpoint/2010/main" val="952634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B2E843B-0066-774F-AD33-07952A3F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439648"/>
            <a:ext cx="5669269" cy="4251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FECEE6-A3F4-5746-B7A2-786F96A6D84C}"/>
              </a:ext>
            </a:extLst>
          </p:cNvPr>
          <p:cNvSpPr txBox="1"/>
          <p:nvPr/>
        </p:nvSpPr>
        <p:spPr>
          <a:xfrm>
            <a:off x="1393617" y="1581273"/>
            <a:ext cx="94737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appareils de thermoablation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0E99B3-B8BC-F842-A4EA-EB11D3744720}"/>
              </a:ext>
            </a:extLst>
          </p:cNvPr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2" descr="C:\Users\Toshiba\Desktop\LOGOS ASSOCIATIONS\12088187_758406247598243_4867945842152385594_n.jpg">
            <a:extLst>
              <a:ext uri="{FF2B5EF4-FFF2-40B4-BE49-F238E27FC236}">
                <a16:creationId xmlns:a16="http://schemas.microsoft.com/office/drawing/2014/main" id="{CF31B1E2-804A-7745-B936-B60322D4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02A924C-FFCA-7F48-AC89-FC70C7283386}"/>
              </a:ext>
            </a:extLst>
          </p:cNvPr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FABD84-FC54-9E82-0DE7-0362808EF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60" y="2439648"/>
            <a:ext cx="4640579" cy="44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4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E53100-DD29-1A42-81CA-2B8D50E11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2" y="1319187"/>
            <a:ext cx="11615595" cy="54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9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Together</a:t>
            </a: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fr-FR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Defeating</a:t>
            </a: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9936" y="1498089"/>
            <a:ext cx="3439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4263155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Regional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Hospitals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Health</a:t>
            </a:r>
            <a:r>
              <a:rPr lang="fr-FR" sz="2000" dirty="0">
                <a:solidFill>
                  <a:schemeClr val="bg1"/>
                </a:solidFill>
              </a:rPr>
              <a:t> Centers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22" y="3788229"/>
            <a:ext cx="4407595" cy="293459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5575" y="2891496"/>
            <a:ext cx="7024255" cy="59906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Institut du cancer (2)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Siège LISCA (2)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roi Beaudoin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FATICK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KAFFRINE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DISTRICT SANITAIRE DE KOLDA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DISTRCT SANITAIRE DE LINGUERE </a:t>
            </a:r>
          </a:p>
          <a:p>
            <a:pPr>
              <a:lnSpc>
                <a:spcPct val="200000"/>
              </a:lnSpc>
            </a:pPr>
            <a:endParaRPr lang="fr-CH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CH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CH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CH" sz="16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fr-CH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LOUGA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TOUBA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TAMBACOUNDA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KEDOUGOU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Hôpital régionale de ZIGUINCHOR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District sanitaire de Mbao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District sanitaire de Mbao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latin typeface="Calibri" panose="020F0502020204030204" pitchFamily="34" charset="0"/>
              </a:rPr>
              <a:t>HOPITAL PRINCIPAL DE DAKAR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CH" sz="1600" dirty="0">
              <a:latin typeface="Calibri" panose="020F0502020204030204" pitchFamily="34" charset="0"/>
            </a:endParaRPr>
          </a:p>
        </p:txBody>
      </p:sp>
      <p:sp>
        <p:nvSpPr>
          <p:cNvPr id="9" name="AutoShape 4" descr="RÃ©sultat de recherche d'images pour &quot;fondation bank of afric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4097" y="2602504"/>
            <a:ext cx="1846619" cy="9001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7021" y="2689089"/>
            <a:ext cx="2303566" cy="7361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5575" y="2229383"/>
            <a:ext cx="315842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2400" b="1" dirty="0">
                <a:latin typeface="Calibri" panose="020F0502020204030204" pitchFamily="34" charset="0"/>
              </a:rPr>
              <a:t>18 </a:t>
            </a:r>
            <a:r>
              <a:rPr lang="fr-CH" sz="2400" b="1" dirty="0" err="1">
                <a:latin typeface="Calibri" panose="020F0502020204030204" pitchFamily="34" charset="0"/>
              </a:rPr>
              <a:t>Video</a:t>
            </a:r>
            <a:r>
              <a:rPr lang="fr-CH" sz="2400" b="1" dirty="0">
                <a:latin typeface="Calibri" panose="020F0502020204030204" pitchFamily="34" charset="0"/>
              </a:rPr>
              <a:t> Colposcopes</a:t>
            </a:r>
          </a:p>
        </p:txBody>
      </p:sp>
      <p:sp>
        <p:nvSpPr>
          <p:cNvPr id="16" name="Ellipse 15"/>
          <p:cNvSpPr/>
          <p:nvPr/>
        </p:nvSpPr>
        <p:spPr>
          <a:xfrm>
            <a:off x="3465102" y="1982471"/>
            <a:ext cx="3267856" cy="1132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2000" b="1" dirty="0">
                <a:ln/>
                <a:solidFill>
                  <a:schemeClr val="bg1"/>
                </a:solidFill>
              </a:rPr>
              <a:t>120 000 000 Frs CFA</a:t>
            </a:r>
          </a:p>
        </p:txBody>
      </p:sp>
    </p:spTree>
    <p:extLst>
      <p:ext uri="{BB962C8B-B14F-4D97-AF65-F5344CB8AC3E}">
        <p14:creationId xmlns:p14="http://schemas.microsoft.com/office/powerpoint/2010/main" val="4288603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2" y="2506982"/>
            <a:ext cx="5883968" cy="406069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0" y="4362868"/>
            <a:ext cx="4447220" cy="23287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E52FB0-9A44-9A01-FB0F-A32995273799}"/>
              </a:ext>
            </a:extLst>
          </p:cNvPr>
          <p:cNvSpPr txBox="1"/>
          <p:nvPr/>
        </p:nvSpPr>
        <p:spPr>
          <a:xfrm>
            <a:off x="72246" y="1297630"/>
            <a:ext cx="497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7A6BA54-5A43-CA57-DBAD-8A7A1E6AC6F3}"/>
              </a:ext>
            </a:extLst>
          </p:cNvPr>
          <p:cNvCxnSpPr/>
          <p:nvPr/>
        </p:nvCxnSpPr>
        <p:spPr>
          <a:xfrm>
            <a:off x="447589" y="1853122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69C341E-5DCC-7234-44E3-4259CE74ED04}"/>
              </a:ext>
            </a:extLst>
          </p:cNvPr>
          <p:cNvSpPr txBox="1"/>
          <p:nvPr/>
        </p:nvSpPr>
        <p:spPr>
          <a:xfrm>
            <a:off x="6024044" y="1438314"/>
            <a:ext cx="253069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Drug Donation</a:t>
            </a:r>
          </a:p>
        </p:txBody>
      </p:sp>
      <p:pic>
        <p:nvPicPr>
          <p:cNvPr id="1026" name="Picture 2" descr="Direct Relief commits $200,000 to affiliated aid groups in Turkey and Syria  after Feb. 5 earthquakes | News Channel 3-12">
            <a:extLst>
              <a:ext uri="{FF2B5EF4-FFF2-40B4-BE49-F238E27FC236}">
                <a16:creationId xmlns:a16="http://schemas.microsoft.com/office/drawing/2014/main" id="{DEE176B7-C87A-C28B-7903-92FF158F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0" y="2005516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12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7668" y="2824856"/>
            <a:ext cx="7485681" cy="707886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Soutien aux Malades </a:t>
            </a:r>
          </a:p>
        </p:txBody>
      </p:sp>
    </p:spTree>
    <p:extLst>
      <p:ext uri="{BB962C8B-B14F-4D97-AF65-F5344CB8AC3E}">
        <p14:creationId xmlns:p14="http://schemas.microsoft.com/office/powerpoint/2010/main" val="2811386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2385495"/>
            <a:ext cx="7042994" cy="39037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27" y="1723052"/>
            <a:ext cx="2977571" cy="256019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4887" y="4383828"/>
            <a:ext cx="2344049" cy="23717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9383A2-F77C-48AF-6D36-01A2BBC77AC3}"/>
              </a:ext>
            </a:extLst>
          </p:cNvPr>
          <p:cNvSpPr txBox="1"/>
          <p:nvPr/>
        </p:nvSpPr>
        <p:spPr>
          <a:xfrm>
            <a:off x="144202" y="1229339"/>
            <a:ext cx="497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900FC96-8E7F-FDFE-A8EF-27E300AF11EE}"/>
              </a:ext>
            </a:extLst>
          </p:cNvPr>
          <p:cNvCxnSpPr/>
          <p:nvPr/>
        </p:nvCxnSpPr>
        <p:spPr>
          <a:xfrm>
            <a:off x="519545" y="1784831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C3B2254-24FB-F40B-82D8-5312C41FA394}"/>
              </a:ext>
            </a:extLst>
          </p:cNvPr>
          <p:cNvSpPr txBox="1"/>
          <p:nvPr/>
        </p:nvSpPr>
        <p:spPr>
          <a:xfrm>
            <a:off x="6096000" y="1370023"/>
            <a:ext cx="253069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Drug Donation</a:t>
            </a:r>
          </a:p>
        </p:txBody>
      </p:sp>
    </p:spTree>
    <p:extLst>
      <p:ext uri="{BB962C8B-B14F-4D97-AF65-F5344CB8AC3E}">
        <p14:creationId xmlns:p14="http://schemas.microsoft.com/office/powerpoint/2010/main" val="1905926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69FCB9-0A70-ABDE-4C23-E95CCDE58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6729" y="1881147"/>
            <a:ext cx="1994983" cy="26599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4A7A2F-3C45-A26F-DC78-C5221AA855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1649" r="26894" b="10276"/>
          <a:stretch/>
        </p:blipFill>
        <p:spPr>
          <a:xfrm>
            <a:off x="3186502" y="2063470"/>
            <a:ext cx="1549110" cy="21709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5B202A-408F-D257-526F-E642313C5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94" y="1583282"/>
            <a:ext cx="3399281" cy="45323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E66BF1-6BE4-B883-3E63-E738A88DBB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26886" r="10389" b="15529"/>
          <a:stretch/>
        </p:blipFill>
        <p:spPr>
          <a:xfrm>
            <a:off x="71870" y="4283891"/>
            <a:ext cx="2647522" cy="24394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3051DB-B6CF-46F4-A49C-29E06E4A48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9140" r="24184"/>
          <a:stretch/>
        </p:blipFill>
        <p:spPr>
          <a:xfrm rot="16200000">
            <a:off x="4511325" y="3289478"/>
            <a:ext cx="2431737" cy="45740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7EA02F2-183C-D88D-99FB-EE9F28FAF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88" y="2146449"/>
            <a:ext cx="3231942" cy="430925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06D4B31-34A0-1B38-9773-8A87BA78E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" y="2146449"/>
            <a:ext cx="2493538" cy="187015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05ABC8B-9151-9189-BE1C-F7BCA502B55B}"/>
              </a:ext>
            </a:extLst>
          </p:cNvPr>
          <p:cNvSpPr txBox="1"/>
          <p:nvPr/>
        </p:nvSpPr>
        <p:spPr>
          <a:xfrm>
            <a:off x="144202" y="1229339"/>
            <a:ext cx="497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52AE5D0-97D4-A0DD-A004-76B3405B0396}"/>
              </a:ext>
            </a:extLst>
          </p:cNvPr>
          <p:cNvCxnSpPr/>
          <p:nvPr/>
        </p:nvCxnSpPr>
        <p:spPr>
          <a:xfrm>
            <a:off x="519545" y="1784831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4158966-DBCC-E970-FC72-B8811AC3F5CE}"/>
              </a:ext>
            </a:extLst>
          </p:cNvPr>
          <p:cNvSpPr txBox="1"/>
          <p:nvPr/>
        </p:nvSpPr>
        <p:spPr>
          <a:xfrm>
            <a:off x="6096000" y="1370023"/>
            <a:ext cx="253069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Drug Donation</a:t>
            </a:r>
          </a:p>
        </p:txBody>
      </p:sp>
    </p:spTree>
    <p:extLst>
      <p:ext uri="{BB962C8B-B14F-4D97-AF65-F5344CB8AC3E}">
        <p14:creationId xmlns:p14="http://schemas.microsoft.com/office/powerpoint/2010/main" val="3644353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4202" y="1229339"/>
            <a:ext cx="497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Patient support</a:t>
            </a:r>
            <a:endParaRPr lang="fr-FR" sz="14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519545" y="1784831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96000" y="1370023"/>
            <a:ext cx="2530693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Drug Donation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93" y="2184192"/>
            <a:ext cx="5083112" cy="43705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3F3D87-3480-F8A6-6F77-A8F850815C53}"/>
              </a:ext>
            </a:extLst>
          </p:cNvPr>
          <p:cNvSpPr txBox="1"/>
          <p:nvPr/>
        </p:nvSpPr>
        <p:spPr>
          <a:xfrm>
            <a:off x="519545" y="1982000"/>
            <a:ext cx="5657850" cy="146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10 Donations</a:t>
            </a:r>
          </a:p>
          <a:p>
            <a:pPr algn="ctr"/>
            <a:endParaRPr lang="fr-FR" sz="1400" b="1" u="sng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Anti-cancer</a:t>
            </a:r>
            <a:r>
              <a:rPr lang="fr-FR" dirty="0"/>
              <a:t> </a:t>
            </a:r>
            <a:r>
              <a:rPr lang="fr-FR" dirty="0" err="1"/>
              <a:t>drugs</a:t>
            </a:r>
            <a:r>
              <a:rPr lang="fr-FR" dirty="0"/>
              <a:t>
Protective </a:t>
            </a:r>
            <a:r>
              <a:rPr lang="fr-FR" dirty="0" err="1"/>
              <a:t>equipment</a:t>
            </a:r>
            <a:endParaRPr lang="fr-FR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A8A5B2-6B36-C3EE-8A48-AF2D04113DE0}"/>
              </a:ext>
            </a:extLst>
          </p:cNvPr>
          <p:cNvSpPr txBox="1"/>
          <p:nvPr/>
        </p:nvSpPr>
        <p:spPr>
          <a:xfrm>
            <a:off x="144202" y="3567489"/>
            <a:ext cx="6574347" cy="3010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err="1"/>
              <a:t>Beneficiary</a:t>
            </a:r>
            <a:r>
              <a:rPr lang="fr-FR" sz="2400" b="1" u="sng" dirty="0"/>
              <a:t> </a:t>
            </a:r>
            <a:r>
              <a:rPr lang="fr-FR" sz="2400" b="1" u="sng" dirty="0" err="1"/>
              <a:t>Hospitals</a:t>
            </a:r>
            <a:r>
              <a:rPr lang="fr-FR" sz="2400" b="1" u="sng" dirty="0"/>
              <a:t> </a:t>
            </a:r>
          </a:p>
          <a:p>
            <a:pPr algn="ctr"/>
            <a:endParaRPr lang="fr-FR" sz="2400" b="1" u="sng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Book Antiqua" panose="02040602050305030304" pitchFamily="18" charset="0"/>
              </a:rPr>
              <a:t>Aristide Le </a:t>
            </a:r>
            <a:r>
              <a:rPr lang="fr-FR" sz="1600" dirty="0" err="1">
                <a:latin typeface="Book Antiqua" panose="02040602050305030304" pitchFamily="18" charset="0"/>
              </a:rPr>
              <a:t>Dantec</a:t>
            </a:r>
            <a:r>
              <a:rPr lang="fr-FR" sz="1600" dirty="0">
                <a:latin typeface="Book Antiqua" panose="02040602050305030304" pitchFamily="18" charset="0"/>
              </a:rPr>
              <a:t> Hospital Joliot Curie Institute 
National Blood Transfusion Centre
</a:t>
            </a:r>
            <a:r>
              <a:rPr lang="fr-FR" sz="1600" dirty="0" err="1">
                <a:latin typeface="Book Antiqua" panose="02040602050305030304" pitchFamily="18" charset="0"/>
              </a:rPr>
              <a:t>Dalal</a:t>
            </a:r>
            <a:r>
              <a:rPr lang="fr-FR" sz="1600" dirty="0">
                <a:latin typeface="Book Antiqua" panose="02040602050305030304" pitchFamily="18" charset="0"/>
              </a:rPr>
              <a:t> </a:t>
            </a:r>
            <a:r>
              <a:rPr lang="fr-FR" sz="1600" dirty="0" err="1">
                <a:latin typeface="Book Antiqua" panose="02040602050305030304" pitchFamily="18" charset="0"/>
              </a:rPr>
              <a:t>Jamm</a:t>
            </a:r>
            <a:r>
              <a:rPr lang="fr-FR" sz="1600" dirty="0">
                <a:latin typeface="Book Antiqua" panose="02040602050305030304" pitchFamily="18" charset="0"/>
              </a:rPr>
              <a:t> National Hospital Center
Idrissa </a:t>
            </a:r>
            <a:r>
              <a:rPr lang="fr-FR" sz="1600" dirty="0" err="1">
                <a:latin typeface="Book Antiqua" panose="02040602050305030304" pitchFamily="18" charset="0"/>
              </a:rPr>
              <a:t>Pouye</a:t>
            </a:r>
            <a:r>
              <a:rPr lang="fr-FR" sz="1600" dirty="0">
                <a:latin typeface="Book Antiqua" panose="02040602050305030304" pitchFamily="18" charset="0"/>
              </a:rPr>
              <a:t> Hospital In Grand Yoff
Aristide </a:t>
            </a:r>
            <a:r>
              <a:rPr lang="fr-FR" sz="1600" dirty="0" err="1">
                <a:latin typeface="Book Antiqua" panose="02040602050305030304" pitchFamily="18" charset="0"/>
              </a:rPr>
              <a:t>Ledantec</a:t>
            </a:r>
            <a:r>
              <a:rPr lang="fr-FR" sz="1600" dirty="0">
                <a:latin typeface="Book Antiqua" panose="02040602050305030304" pitchFamily="18" charset="0"/>
              </a:rPr>
              <a:t> Hospital/</a:t>
            </a:r>
            <a:r>
              <a:rPr lang="fr-FR" sz="1600" dirty="0" err="1">
                <a:latin typeface="Book Antiqua" panose="02040602050305030304" pitchFamily="18" charset="0"/>
              </a:rPr>
              <a:t>Pediatric</a:t>
            </a:r>
            <a:r>
              <a:rPr lang="fr-FR" sz="1600" dirty="0">
                <a:latin typeface="Book Antiqua" panose="02040602050305030304" pitchFamily="18" charset="0"/>
              </a:rPr>
              <a:t> </a:t>
            </a:r>
            <a:r>
              <a:rPr lang="fr-FR" sz="1600" dirty="0" err="1">
                <a:latin typeface="Book Antiqua" panose="02040602050305030304" pitchFamily="18" charset="0"/>
              </a:rPr>
              <a:t>Oncology</a:t>
            </a:r>
            <a:r>
              <a:rPr lang="fr-FR" sz="1600" dirty="0">
                <a:latin typeface="Book Antiqua" panose="02040602050305030304" pitchFamily="18" charset="0"/>
              </a:rPr>
              <a:t>
</a:t>
            </a:r>
            <a:r>
              <a:rPr lang="fr-FR" sz="1600" dirty="0" err="1">
                <a:latin typeface="Book Antiqua" panose="02040602050305030304" pitchFamily="18" charset="0"/>
              </a:rPr>
              <a:t>Fann</a:t>
            </a:r>
            <a:r>
              <a:rPr lang="fr-FR" sz="1600" dirty="0">
                <a:latin typeface="Book Antiqua" panose="02040602050305030304" pitchFamily="18" charset="0"/>
              </a:rPr>
              <a:t> Hospital/</a:t>
            </a:r>
            <a:r>
              <a:rPr lang="fr-FR" sz="1600" dirty="0" err="1">
                <a:latin typeface="Book Antiqua" panose="02040602050305030304" pitchFamily="18" charset="0"/>
              </a:rPr>
              <a:t>Pulmonology</a:t>
            </a:r>
            <a:endParaRPr lang="fr-FR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06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                                              </a:t>
            </a:r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52492D-435B-3C4D-B1B7-8C6F0027BE30}"/>
              </a:ext>
            </a:extLst>
          </p:cNvPr>
          <p:cNvSpPr txBox="1"/>
          <p:nvPr/>
        </p:nvSpPr>
        <p:spPr>
          <a:xfrm>
            <a:off x="144202" y="1488300"/>
            <a:ext cx="7830565" cy="5329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2250"/>
              </a:spcAft>
            </a:pP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don, annoncé le 17 mai 2021 à son excellence le  président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Macky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SALL</a:t>
            </a:r>
          </a:p>
          <a:p>
            <a:pPr fontAlgn="base">
              <a:spcAft>
                <a:spcPts val="2250"/>
              </a:spcAft>
            </a:pPr>
            <a:endParaRPr lang="fr-FR" dirty="0">
              <a:solidFill>
                <a:srgbClr val="334559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2250"/>
              </a:spcAft>
            </a:pP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7 juillet 2021 à la Résidence de France de Dakar (Sénégal), en présence Dr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Malick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Hann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Chef de la Division de Lutte contre les Maladies Non Transmissibles au sein du Ministère de la Santé et de l’Action Sociale, de M. Régis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Dantaux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Conseiller de Coopération et d’Action Culturelle, de l’équipe du laboratoire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Biogaran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fontAlgn="base">
              <a:spcAft>
                <a:spcPts val="2250"/>
              </a:spcAft>
            </a:pPr>
            <a:endParaRPr lang="fr-FR" sz="1800" dirty="0">
              <a:solidFill>
                <a:srgbClr val="33455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2250"/>
              </a:spcAft>
            </a:pP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donation effectuée par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Biogaran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d’une valeur de près de 800 000 euros, porte sur 1500 boîtes de médicaments oncologiques (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Géfitinib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Everolimus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Pegfilgrastim</a:t>
            </a:r>
            <a:r>
              <a:rPr lang="fr-FR" sz="1800" dirty="0">
                <a:solidFill>
                  <a:srgbClr val="3345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) qui ne sont pas commercialisés par le laboratoire au Sénégal.</a:t>
            </a:r>
            <a:endParaRPr lang="fr-F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155B76-FD8D-8845-A777-8C1FEA8E0720}"/>
              </a:ext>
            </a:extLst>
          </p:cNvPr>
          <p:cNvSpPr txBox="1"/>
          <p:nvPr/>
        </p:nvSpPr>
        <p:spPr>
          <a:xfrm>
            <a:off x="779489" y="5996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666DD0-CFD7-D147-B7B2-AD66C69DB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r="19485"/>
          <a:stretch/>
        </p:blipFill>
        <p:spPr>
          <a:xfrm>
            <a:off x="9589982" y="38454"/>
            <a:ext cx="2057375" cy="1107655"/>
          </a:xfrm>
          <a:prstGeom prst="rect">
            <a:avLst/>
          </a:prstGeom>
        </p:spPr>
      </p:pic>
      <p:pic>
        <p:nvPicPr>
          <p:cNvPr id="1028" name="Picture 4" descr="Biogaran Monde - Médicaments génériques de qualité">
            <a:extLst>
              <a:ext uri="{FF2B5EF4-FFF2-40B4-BE49-F238E27FC236}">
                <a16:creationId xmlns:a16="http://schemas.microsoft.com/office/drawing/2014/main" id="{E4C04BEF-F6BA-1044-ADF3-B59C3847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57" y="1146109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358F435-6359-A84A-8372-463FE2343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67" y="3599794"/>
            <a:ext cx="4057337" cy="29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91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00783" y="2603521"/>
            <a:ext cx="9114592" cy="2800767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solidFill>
                  <a:schemeClr val="bg1"/>
                </a:solidFill>
              </a:rPr>
              <a:t>PREVENTION DÉPISTAGE</a:t>
            </a:r>
            <a:endParaRPr lang="fr-FR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47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9052" y="1431287"/>
            <a:ext cx="2367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Dépistage</a:t>
            </a:r>
            <a:r>
              <a:rPr lang="fr-FR" sz="4400" dirty="0"/>
              <a:t> </a:t>
            </a:r>
            <a:endParaRPr lang="fr-FR" sz="16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1737976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du sein</a:t>
            </a:r>
          </a:p>
        </p:txBody>
      </p:sp>
      <p:sp>
        <p:nvSpPr>
          <p:cNvPr id="2" name="Rectangle 1"/>
          <p:cNvSpPr/>
          <p:nvPr/>
        </p:nvSpPr>
        <p:spPr>
          <a:xfrm>
            <a:off x="270293" y="2294623"/>
            <a:ext cx="3822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b="1" u="sng" dirty="0"/>
          </a:p>
          <a:p>
            <a:pPr algn="ctr"/>
            <a:r>
              <a:rPr lang="fr-FR" b="1" dirty="0"/>
              <a:t> </a:t>
            </a:r>
            <a:endParaRPr lang="fr-CH" sz="2200" b="1" dirty="0"/>
          </a:p>
        </p:txBody>
      </p:sp>
      <p:sp>
        <p:nvSpPr>
          <p:cNvPr id="3" name="Rectangle 2"/>
          <p:cNvSpPr/>
          <p:nvPr/>
        </p:nvSpPr>
        <p:spPr>
          <a:xfrm>
            <a:off x="324492" y="2363800"/>
            <a:ext cx="5368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FF3399"/>
                </a:solidFill>
              </a:rPr>
              <a:t>Octobre rose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45008" y="2478350"/>
            <a:ext cx="328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Mammographie</a:t>
            </a:r>
            <a:endParaRPr lang="fr-CH" sz="2400" b="1" dirty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182" y="3034849"/>
            <a:ext cx="116625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fr-FR" sz="1600" dirty="0"/>
          </a:p>
          <a:p>
            <a:pPr marL="285750" indent="-285750" algn="ctr">
              <a:buFont typeface="Wingdings" pitchFamily="2" charset="2"/>
              <a:buChar char="v"/>
            </a:pPr>
            <a:endParaRPr lang="fr-FR" sz="1600" b="1" u="sng" dirty="0"/>
          </a:p>
          <a:p>
            <a:pPr algn="ctr"/>
            <a:r>
              <a:rPr lang="fr-FR" sz="2800" b="1" u="sng" dirty="0"/>
              <a:t>Subvention de  la </a:t>
            </a:r>
            <a:r>
              <a:rPr lang="fr-CH" sz="2800" b="1" u="sng" dirty="0"/>
              <a:t>mammographie à </a:t>
            </a:r>
            <a:r>
              <a:rPr lang="fr-CH" sz="2800" b="1" u="sng" dirty="0">
                <a:solidFill>
                  <a:srgbClr val="FF0000"/>
                </a:solidFill>
              </a:rPr>
              <a:t>15 000 Frs </a:t>
            </a:r>
            <a:r>
              <a:rPr lang="fr-CH" sz="2800" b="1" u="sng" dirty="0"/>
              <a:t>CFA au lieu de </a:t>
            </a:r>
            <a:r>
              <a:rPr lang="fr-CH" sz="2800" b="1" u="sng" dirty="0">
                <a:solidFill>
                  <a:srgbClr val="FF0000"/>
                </a:solidFill>
              </a:rPr>
              <a:t>60 000 Frs </a:t>
            </a:r>
            <a:r>
              <a:rPr lang="fr-CH" sz="2800" b="1" u="sng" dirty="0"/>
              <a:t>CFA</a:t>
            </a:r>
          </a:p>
          <a:p>
            <a:pPr algn="ctr"/>
            <a:endParaRPr lang="fr-CH" sz="2400" b="1" u="sng" dirty="0"/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2000" b="1" dirty="0"/>
              <a:t>21 300 </a:t>
            </a:r>
            <a:r>
              <a:rPr lang="fr-FR" sz="2400" dirty="0"/>
              <a:t>mammographies subventionnées ont été distribuées  depuis 2010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0000"/>
                </a:solidFill>
              </a:rPr>
              <a:t>2 937 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Bons gratuits de mammographie offerts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4194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9052" y="1431287"/>
            <a:ext cx="2367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Dépistage</a:t>
            </a:r>
            <a:r>
              <a:rPr lang="fr-FR" sz="4400" dirty="0"/>
              <a:t> </a:t>
            </a:r>
            <a:endParaRPr lang="fr-FR" sz="16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1737976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du sein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624" y="2633361"/>
            <a:ext cx="1150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Consultation Gratuite  de Sénologie</a:t>
            </a:r>
            <a:endParaRPr lang="fr-CH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903751" y="3959047"/>
            <a:ext cx="9503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0000"/>
                </a:solidFill>
              </a:rPr>
              <a:t>67 736 </a:t>
            </a:r>
            <a:r>
              <a:rPr lang="fr-FR" sz="5400" b="1" dirty="0"/>
              <a:t>femmes consultées</a:t>
            </a:r>
            <a:endParaRPr lang="fr-F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61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13" name="Espace réservé du contenu 4" descr="IMG_05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202" y="1495831"/>
            <a:ext cx="4086456" cy="2359195"/>
          </a:xfrm>
          <a:prstGeom prst="rect">
            <a:avLst/>
          </a:prstGeom>
        </p:spPr>
      </p:pic>
      <p:pic>
        <p:nvPicPr>
          <p:cNvPr id="15" name="Picture 4" descr="C:\Users\Toshiba\Desktop\RA OCTOBRE ROSE\IMAGE EN VRAC\IMG_0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793" y="1459232"/>
            <a:ext cx="3750796" cy="2432392"/>
          </a:xfrm>
          <a:prstGeom prst="rect">
            <a:avLst/>
          </a:prstGeom>
          <a:noFill/>
        </p:spPr>
      </p:pic>
      <p:pic>
        <p:nvPicPr>
          <p:cNvPr id="16" name="Espace réservé du contenu 10" descr="IMG_0612 (2).JPG"/>
          <p:cNvPicPr>
            <a:picLocks noChangeAspect="1"/>
          </p:cNvPicPr>
          <p:nvPr/>
        </p:nvPicPr>
        <p:blipFill>
          <a:blip r:embed="rId6" cstate="print"/>
          <a:srcRect t="-2381" r="37904"/>
          <a:stretch>
            <a:fillRect/>
          </a:stretch>
        </p:blipFill>
        <p:spPr>
          <a:xfrm>
            <a:off x="8233724" y="1319186"/>
            <a:ext cx="3877952" cy="5143959"/>
          </a:xfrm>
          <a:prstGeom prst="rect">
            <a:avLst/>
          </a:prstGeom>
        </p:spPr>
      </p:pic>
      <p:pic>
        <p:nvPicPr>
          <p:cNvPr id="17" name="Image 16" descr="IMG_07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202" y="4166293"/>
            <a:ext cx="4132994" cy="2296852"/>
          </a:xfrm>
          <a:prstGeom prst="rect">
            <a:avLst/>
          </a:prstGeom>
        </p:spPr>
      </p:pic>
      <p:pic>
        <p:nvPicPr>
          <p:cNvPr id="18" name="Image 17" descr="IMG_48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3331" y="4166292"/>
            <a:ext cx="3704258" cy="22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3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32583" y="1231699"/>
            <a:ext cx="2590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Dépistage</a:t>
            </a:r>
            <a:r>
              <a:rPr lang="fr-FR" sz="4400" dirty="0"/>
              <a:t> </a:t>
            </a:r>
            <a:endParaRPr lang="fr-FR" sz="16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75553" y="1884865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96000" y="1483567"/>
            <a:ext cx="1737976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du sein</a:t>
            </a:r>
          </a:p>
        </p:txBody>
      </p:sp>
      <p:pic>
        <p:nvPicPr>
          <p:cNvPr id="17" name="Image 16" descr="DSC_0050.JPG"/>
          <p:cNvPicPr/>
          <p:nvPr/>
        </p:nvPicPr>
        <p:blipFill rotWithShape="1">
          <a:blip r:embed="rId4" cstate="print"/>
          <a:srcRect l="4640" t="7149" r="6337" b="4000"/>
          <a:stretch/>
        </p:blipFill>
        <p:spPr>
          <a:xfrm>
            <a:off x="152230" y="2200729"/>
            <a:ext cx="3310497" cy="203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 descr="DSC_017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202" y="4409925"/>
            <a:ext cx="3318525" cy="2224518"/>
          </a:xfrm>
          <a:prstGeom prst="rect">
            <a:avLst/>
          </a:prstGeom>
        </p:spPr>
      </p:pic>
      <p:pic>
        <p:nvPicPr>
          <p:cNvPr id="11" name="Image 10" descr="https://scontent.fdkr1-1.fna.fbcdn.net/t31.0-8/14524469_949824575123075_8304302802284914510_o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84933" y="2201390"/>
            <a:ext cx="3492088" cy="203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7398072" y="2109836"/>
            <a:ext cx="461236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Consultation de sénologie au siège de la LISCA</a:t>
            </a:r>
          </a:p>
        </p:txBody>
      </p:sp>
      <p:pic>
        <p:nvPicPr>
          <p:cNvPr id="1028" name="Picture 4" descr="Ã©sultat de recherche d'images pour &quot;LOGO EXPRESSO SENEGAL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300" y="4222829"/>
            <a:ext cx="1504001" cy="835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 descr="C:\Users\Toshiba\Desktop\octobre rose 2016 MME dieye\8 octobre\14559954_949831925122340_8865179551815919958_o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7646" y="4494592"/>
            <a:ext cx="3483108" cy="222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r 8"/>
          <p:cNvGrpSpPr/>
          <p:nvPr/>
        </p:nvGrpSpPr>
        <p:grpSpPr>
          <a:xfrm>
            <a:off x="7078133" y="3725334"/>
            <a:ext cx="5332659" cy="3420534"/>
            <a:chOff x="7078133" y="2922117"/>
            <a:chExt cx="5332659" cy="3283111"/>
          </a:xfrm>
        </p:grpSpPr>
        <p:sp>
          <p:nvSpPr>
            <p:cNvPr id="16" name="ZoneTexte 15"/>
            <p:cNvSpPr txBox="1"/>
            <p:nvPr/>
          </p:nvSpPr>
          <p:spPr>
            <a:xfrm>
              <a:off x="7934604" y="4297013"/>
              <a:ext cx="447618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fr-FR" sz="2000" dirty="0"/>
                <a:t>Subvention de 5 000 000 frs CFA /an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fr-FR" sz="2000" dirty="0"/>
                <a:t>Production de 10 000 dépliants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fr-FR" sz="2000" dirty="0"/>
                <a:t>1500 teeshirts</a:t>
              </a:r>
            </a:p>
            <a:p>
              <a:pPr marL="342900" indent="-342900">
                <a:buFont typeface="Arial" charset="0"/>
                <a:buChar char="•"/>
              </a:pPr>
              <a:r>
                <a:rPr lang="fr-FR" sz="2000" dirty="0"/>
                <a:t>2500 bouteilles d’eau </a:t>
              </a:r>
            </a:p>
            <a:p>
              <a:pPr algn="ctr"/>
              <a:endParaRPr lang="fr-FR" sz="2000" dirty="0"/>
            </a:p>
            <a:p>
              <a:pPr algn="ctr"/>
              <a:endParaRPr lang="fr-FR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078133" y="3872152"/>
              <a:ext cx="3272969" cy="384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/>
                <a:t>2015 -2016 </a:t>
              </a:r>
              <a:r>
                <a:rPr lang="mr-IN" sz="2000" b="1" dirty="0"/>
                <a:t>–</a:t>
              </a:r>
              <a:r>
                <a:rPr lang="fr-FR" sz="2000" b="1" dirty="0"/>
                <a:t> 2017 </a:t>
              </a:r>
              <a:r>
                <a:rPr lang="mr-IN" sz="2000" b="1" dirty="0"/>
                <a:t>–</a:t>
              </a:r>
              <a:r>
                <a:rPr lang="fr-FR" sz="2000" b="1" dirty="0"/>
                <a:t> 2018</a:t>
              </a:r>
            </a:p>
          </p:txBody>
        </p:sp>
        <p:pic>
          <p:nvPicPr>
            <p:cNvPr id="20" name="Picture 2" descr="C:\Users\Toshiba\Desktop\LOGOS ASSOCIATIONS\12088187_758406247598243_4867945842152385594_n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7177021" y="2922117"/>
              <a:ext cx="1964527" cy="625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7393184" y="3501467"/>
              <a:ext cx="13584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/>
                <a:t> 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7393184" y="2612229"/>
            <a:ext cx="4911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/>
              <a:t>3400 </a:t>
            </a:r>
            <a:r>
              <a:rPr lang="fr-FR" dirty="0">
                <a:solidFill>
                  <a:srgbClr val="FF0000"/>
                </a:solidFill>
              </a:rPr>
              <a:t>femmes consultées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/>
              <a:t>400   bons de Mammographie  Gratuits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/>
              <a:t>1800  bons  de Mammographie subventionnées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6874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0680" y="1124093"/>
            <a:ext cx="2367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Dépistage</a:t>
            </a:r>
            <a:r>
              <a:rPr lang="fr-FR" sz="4400" dirty="0"/>
              <a:t> </a:t>
            </a:r>
            <a:endParaRPr lang="fr-FR" sz="16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344779" y="183543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898424" y="1418060"/>
            <a:ext cx="1737976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Cancer du sein</a:t>
            </a:r>
          </a:p>
        </p:txBody>
      </p:sp>
      <p:pic>
        <p:nvPicPr>
          <p:cNvPr id="19" name="Image 18" descr="F:\VIDEO ET PHOTOS OCTOBRE ROSE 2016\CONSULTATIONS DU 22 OCTOBRE 2016\DSC_09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202" y="4520434"/>
            <a:ext cx="3481682" cy="21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1" y="1989427"/>
            <a:ext cx="3481683" cy="21926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63" y="1992197"/>
            <a:ext cx="3602328" cy="218983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63" y="4520434"/>
            <a:ext cx="3602328" cy="210332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492908" y="2249325"/>
            <a:ext cx="442879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Consultation de sénologie au Stade Léopold </a:t>
            </a:r>
            <a:r>
              <a:rPr lang="fr-FR" b="1" dirty="0" err="1"/>
              <a:t>Sédar</a:t>
            </a:r>
            <a:r>
              <a:rPr lang="fr-FR" b="1" dirty="0"/>
              <a:t> SENGHOR </a:t>
            </a:r>
          </a:p>
        </p:txBody>
      </p:sp>
      <p:grpSp>
        <p:nvGrpSpPr>
          <p:cNvPr id="25" name="Grouper 24"/>
          <p:cNvGrpSpPr/>
          <p:nvPr/>
        </p:nvGrpSpPr>
        <p:grpSpPr>
          <a:xfrm>
            <a:off x="7498732" y="3570514"/>
            <a:ext cx="4571348" cy="3204298"/>
            <a:chOff x="7642916" y="2829113"/>
            <a:chExt cx="5114457" cy="3599330"/>
          </a:xfrm>
        </p:grpSpPr>
        <p:grpSp>
          <p:nvGrpSpPr>
            <p:cNvPr id="21" name="Grouper 20"/>
            <p:cNvGrpSpPr/>
            <p:nvPr/>
          </p:nvGrpSpPr>
          <p:grpSpPr>
            <a:xfrm>
              <a:off x="7642916" y="2829113"/>
              <a:ext cx="1831708" cy="1479032"/>
              <a:chOff x="7584831" y="2152187"/>
              <a:chExt cx="1831708" cy="1479032"/>
            </a:xfrm>
          </p:grpSpPr>
          <p:pic>
            <p:nvPicPr>
              <p:cNvPr id="2050" name="Picture 2" descr="Ã©sultat de recherche d'images pour &quot;LOGO lonase&quot;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8323" y="2691063"/>
                <a:ext cx="1089519" cy="940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584831" y="2152187"/>
                <a:ext cx="18317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/>
                  <a:t>2016 - 2017</a:t>
                </a:r>
              </a:p>
            </p:txBody>
          </p:sp>
        </p:grpSp>
        <p:grpSp>
          <p:nvGrpSpPr>
            <p:cNvPr id="23" name="Grouper 22"/>
            <p:cNvGrpSpPr/>
            <p:nvPr/>
          </p:nvGrpSpPr>
          <p:grpSpPr>
            <a:xfrm>
              <a:off x="9810089" y="2829113"/>
              <a:ext cx="2781649" cy="1614708"/>
              <a:chOff x="9752004" y="2152187"/>
              <a:chExt cx="2781649" cy="1614708"/>
            </a:xfrm>
          </p:grpSpPr>
          <p:pic>
            <p:nvPicPr>
              <p:cNvPr id="2052" name="Picture 4" descr="mage associÃ©e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2004" y="2198639"/>
                <a:ext cx="2781649" cy="1568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10353881" y="2152187"/>
                <a:ext cx="1818733" cy="449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/>
                  <a:t>2018 - 2019</a:t>
                </a: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7802035" y="4457839"/>
              <a:ext cx="4955338" cy="1970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fr-FR" dirty="0">
                  <a:solidFill>
                    <a:srgbClr val="FF0000"/>
                  </a:solidFill>
                </a:rPr>
                <a:t>Environ 2000 femmes consultées chaque année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dirty="0"/>
                <a:t>300    bons de Mammographie  Gratuits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dirty="0"/>
                <a:t>2000 bons  de Mammographie subventionnées</a:t>
              </a:r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22818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1457" y="1498089"/>
            <a:ext cx="497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Soutien aux malades</a:t>
            </a:r>
            <a:endParaRPr lang="fr-FR" sz="1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6168247" y="1693479"/>
            <a:ext cx="3387274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Prise en charge thérapeutique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63127" y="2201311"/>
            <a:ext cx="1110826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90"/>
                </a:solidFill>
              </a:rPr>
              <a:t>MORE THAN </a:t>
            </a:r>
            <a:r>
              <a:rPr lang="fr-FR" sz="3600" b="1" dirty="0">
                <a:solidFill>
                  <a:srgbClr val="FF0000"/>
                </a:solidFill>
              </a:rPr>
              <a:t>3377</a:t>
            </a:r>
            <a:r>
              <a:rPr lang="fr-FR" sz="3200" b="1" dirty="0">
                <a:solidFill>
                  <a:srgbClr val="000090"/>
                </a:solidFill>
              </a:rPr>
              <a:t> PATIENTS TREATED </a:t>
            </a:r>
            <a:r>
              <a:rPr lang="fr-FR" sz="3200" b="1" dirty="0" err="1">
                <a:solidFill>
                  <a:srgbClr val="000090"/>
                </a:solidFill>
              </a:rPr>
              <a:t>since</a:t>
            </a:r>
            <a:r>
              <a:rPr lang="fr-FR" sz="3200" b="1" dirty="0">
                <a:solidFill>
                  <a:srgbClr val="000090"/>
                </a:solidFill>
              </a:rPr>
              <a:t> 2010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4AF4150-FFAD-B341-BC75-51DBB52B666C}"/>
              </a:ext>
            </a:extLst>
          </p:cNvPr>
          <p:cNvSpPr txBox="1"/>
          <p:nvPr/>
        </p:nvSpPr>
        <p:spPr>
          <a:xfrm>
            <a:off x="269720" y="2952334"/>
            <a:ext cx="7240254" cy="335944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200" marR="0" indent="-457200" algn="l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i="0" u="none" strike="noStrike" baseline="0" dirty="0">
                <a:latin typeface="Book Antiqua" panose="02040602050305030304" pitchFamily="18" charset="0"/>
              </a:rPr>
              <a:t>2016  :   80</a:t>
            </a:r>
          </a:p>
          <a:p>
            <a:pPr marL="457200" indent="-457200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i="0" u="none" strike="noStrike" baseline="0" dirty="0">
                <a:latin typeface="Book Antiqua" panose="02040602050305030304" pitchFamily="18" charset="0"/>
              </a:rPr>
              <a:t>2017  :   142</a:t>
            </a:r>
          </a:p>
          <a:p>
            <a:pPr marL="457200" indent="-457200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i="0" u="none" strike="noStrike" baseline="0" dirty="0">
                <a:latin typeface="Book Antiqua" panose="02040602050305030304" pitchFamily="18" charset="0"/>
              </a:rPr>
              <a:t>2018  :  339</a:t>
            </a:r>
          </a:p>
          <a:p>
            <a:pPr marL="457200" indent="-457200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i="0" u="none" strike="noStrike" baseline="0" dirty="0">
                <a:latin typeface="Book Antiqua" panose="02040602050305030304" pitchFamily="18" charset="0"/>
              </a:rPr>
              <a:t>2019  :   339</a:t>
            </a:r>
          </a:p>
          <a:p>
            <a:pPr marL="457200" indent="-457200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i="0" u="none" strike="noStrike" baseline="0" dirty="0">
                <a:latin typeface="Book Antiqua" panose="02040602050305030304" pitchFamily="18" charset="0"/>
              </a:rPr>
              <a:t>2020  :   310</a:t>
            </a:r>
          </a:p>
          <a:p>
            <a:pPr marL="457200" indent="-457200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i="0" u="none" strike="noStrike" baseline="0" dirty="0">
                <a:latin typeface="Book Antiqua" panose="02040602050305030304" pitchFamily="18" charset="0"/>
              </a:rPr>
              <a:t> 2021  :  735</a:t>
            </a:r>
            <a:endParaRPr lang="fr-FR" sz="1800" b="1" i="0" u="none" strike="noStrike" baseline="0" dirty="0">
              <a:latin typeface="Book Antiqua" panose="0204060205030503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EA021B-E4D1-A9ED-17D8-417293AF5CBA}"/>
              </a:ext>
            </a:extLst>
          </p:cNvPr>
          <p:cNvSpPr txBox="1"/>
          <p:nvPr/>
        </p:nvSpPr>
        <p:spPr>
          <a:xfrm>
            <a:off x="7719805" y="3429000"/>
            <a:ext cx="6100548" cy="326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l" rtl="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dirty="0">
                <a:latin typeface="Book Antiqua" panose="02040602050305030304" pitchFamily="18" charset="0"/>
              </a:rPr>
              <a:t>2022 :  602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§"/>
            </a:pPr>
            <a:r>
              <a:rPr lang="fr-FR" sz="3600" b="1" dirty="0">
                <a:latin typeface="Book Antiqua" panose="02040602050305030304" pitchFamily="18" charset="0"/>
              </a:rPr>
              <a:t>2023 :  830</a:t>
            </a:r>
          </a:p>
          <a:p>
            <a:pPr marL="457200" marR="0" indent="-457200" algn="l" rtl="0">
              <a:lnSpc>
                <a:spcPct val="200000"/>
              </a:lnSpc>
              <a:buFont typeface="Wingdings" pitchFamily="2" charset="2"/>
              <a:buChar char="§"/>
            </a:pPr>
            <a:endParaRPr lang="fr-FR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943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1319187"/>
            <a:ext cx="3607911" cy="25945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4048393"/>
            <a:ext cx="3607911" cy="27059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35" y="1300122"/>
            <a:ext cx="3630776" cy="261364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7" y="1321978"/>
            <a:ext cx="4013200" cy="53509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81" y="4029328"/>
            <a:ext cx="3633330" cy="27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71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18" name="Image 17" descr="IMG_00000090.jpg"/>
          <p:cNvPicPr>
            <a:picLocks noChangeAspect="1"/>
          </p:cNvPicPr>
          <p:nvPr/>
        </p:nvPicPr>
        <p:blipFill rotWithShape="1">
          <a:blip r:embed="rId4" cstate="print">
            <a:alphaModFix amt="20000"/>
          </a:blip>
          <a:srcRect r="12833"/>
          <a:stretch/>
        </p:blipFill>
        <p:spPr>
          <a:xfrm>
            <a:off x="3828491" y="2463367"/>
            <a:ext cx="1941813" cy="3906604"/>
          </a:xfrm>
          <a:prstGeom prst="rect">
            <a:avLst/>
          </a:prstGeom>
          <a:effectLst>
            <a:outerShdw blurRad="266700" dist="215900" dir="9480000" algn="br">
              <a:srgbClr val="000000">
                <a:alpha val="63000"/>
              </a:srgbClr>
            </a:outerShdw>
          </a:effectLst>
        </p:spPr>
      </p:pic>
      <p:sp>
        <p:nvSpPr>
          <p:cNvPr id="24" name="ZoneTexte 23"/>
          <p:cNvSpPr txBox="1"/>
          <p:nvPr/>
        </p:nvSpPr>
        <p:spPr>
          <a:xfrm>
            <a:off x="246850" y="3932919"/>
            <a:ext cx="3184526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47 699</a:t>
            </a:r>
            <a:r>
              <a:rPr lang="fr-FR" sz="32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fr-FR" sz="2800" b="1" dirty="0"/>
              <a:t>Femmes dépistées </a:t>
            </a:r>
            <a:endParaRPr lang="fr-FR" sz="2000" b="1" dirty="0"/>
          </a:p>
        </p:txBody>
      </p:sp>
      <p:grpSp>
        <p:nvGrpSpPr>
          <p:cNvPr id="2" name="Grouper 1"/>
          <p:cNvGrpSpPr/>
          <p:nvPr/>
        </p:nvGrpSpPr>
        <p:grpSpPr>
          <a:xfrm>
            <a:off x="118553" y="1128306"/>
            <a:ext cx="8780650" cy="769441"/>
            <a:chOff x="80318" y="1065960"/>
            <a:chExt cx="8780650" cy="769441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105967" y="1785121"/>
              <a:ext cx="6574348" cy="39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6057765" y="1368228"/>
              <a:ext cx="2803203" cy="400110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Cancer du col de l’utérus</a:t>
              </a:r>
              <a:endParaRPr lang="fr-FR" sz="2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80318" y="1065960"/>
              <a:ext cx="24189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4000" b="1" dirty="0"/>
                <a:t>Dépistage</a:t>
              </a:r>
              <a:r>
                <a:rPr lang="fr-FR" sz="4400" b="1" dirty="0"/>
                <a:t> </a:t>
              </a:r>
              <a:endParaRPr lang="fr-FR" sz="1600" b="1" i="1" dirty="0"/>
            </a:p>
          </p:txBody>
        </p:sp>
      </p:grpSp>
      <p:pic>
        <p:nvPicPr>
          <p:cNvPr id="12" name="Image 11" descr="C:\Users\Toshiba\Desktop\RA OCTOBRE ROSE\photo tamba koumpentoum\depistage koumpentoum\IMG_31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0304" y="2020752"/>
            <a:ext cx="3219613" cy="222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C:\Users\Toshiba\Desktop\RA OCTOBRE ROSE\photo tamba koumpentoum\depistage tamba\IMG_3777.JPG"/>
          <p:cNvPicPr/>
          <p:nvPr/>
        </p:nvPicPr>
        <p:blipFill>
          <a:blip r:embed="rId6" cstate="print"/>
          <a:srcRect r="29416"/>
          <a:stretch>
            <a:fillRect/>
          </a:stretch>
        </p:blipFill>
        <p:spPr bwMode="auto">
          <a:xfrm>
            <a:off x="5812731" y="4299813"/>
            <a:ext cx="3219613" cy="237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IMG_0609.JPG"/>
          <p:cNvPicPr>
            <a:picLocks noChangeAspect="1"/>
          </p:cNvPicPr>
          <p:nvPr/>
        </p:nvPicPr>
        <p:blipFill>
          <a:blip r:embed="rId7" cstate="print"/>
          <a:srcRect t="-1961" r="30909"/>
          <a:stretch>
            <a:fillRect/>
          </a:stretch>
        </p:blipFill>
        <p:spPr>
          <a:xfrm>
            <a:off x="9128950" y="1887099"/>
            <a:ext cx="2647223" cy="48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38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2F97CC-0426-D76A-3647-FCFA18EF2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3A15FC-6C94-FD2F-247F-7C197FA7B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F3689C-E08E-4195-D73D-BDB6CCDD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8247" cy="30961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2254ED-388E-ED75-D61E-714494F6A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47" y="0"/>
            <a:ext cx="4128247" cy="30961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675034-CD57-DA2A-8696-6568C40FE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1538290"/>
            <a:ext cx="3861197" cy="51482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612337-FF5A-51F4-F2F0-1CE44DF45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" y="3761816"/>
            <a:ext cx="3899648" cy="29247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05C462-0414-1656-63B7-FFA4A0242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4" y="3801969"/>
            <a:ext cx="4128247" cy="30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0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83656-2E6F-3F0A-971B-4DCFC268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30248B-DF42-DC07-76EB-211A03F90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C9C00F-F596-D337-B8C2-C521B8811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0329" cy="2979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E4483C-4296-D1E7-B2EB-663D27A18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29" y="0"/>
            <a:ext cx="3980328" cy="29790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3E9A05-84CF-9416-67A8-1620F78A2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28" y="0"/>
            <a:ext cx="3980328" cy="2979027"/>
          </a:xfrm>
          <a:prstGeom prst="rect">
            <a:avLst/>
          </a:prstGeom>
        </p:spPr>
      </p:pic>
      <p:pic>
        <p:nvPicPr>
          <p:cNvPr id="8" name="VIDEO-2022-10-18-11-13-27">
            <a:hlinkClick r:id="" action="ppaction://media"/>
            <a:extLst>
              <a:ext uri="{FF2B5EF4-FFF2-40B4-BE49-F238E27FC236}">
                <a16:creationId xmlns:a16="http://schemas.microsoft.com/office/drawing/2014/main" id="{E3117F5A-2B81-430A-6899-23D8F9EA3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43" y="3037397"/>
            <a:ext cx="6686921" cy="37850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CCCC44-7595-D617-F68B-6D47643F7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75" y="3068551"/>
            <a:ext cx="4906980" cy="36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7668" y="2824856"/>
            <a:ext cx="7485681" cy="144655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solidFill>
                  <a:schemeClr val="bg1"/>
                </a:solidFill>
              </a:rPr>
              <a:t>FORMATION</a:t>
            </a:r>
            <a:endParaRPr lang="fr-FR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64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65507" y="4057233"/>
            <a:ext cx="4974013" cy="280076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>
              <a:solidFill>
                <a:srgbClr val="0070C0"/>
              </a:solidFill>
            </a:endParaRPr>
          </a:p>
          <a:p>
            <a:pPr algn="ctr"/>
            <a:r>
              <a:rPr lang="fr-FR" sz="2400" b="1" dirty="0">
                <a:solidFill>
                  <a:srgbClr val="0070C0"/>
                </a:solidFill>
              </a:rPr>
              <a:t>45 </a:t>
            </a:r>
            <a:r>
              <a:rPr lang="fr-FR" sz="2400" b="1" dirty="0"/>
              <a:t>Districts sanitaires </a:t>
            </a:r>
          </a:p>
          <a:p>
            <a:pPr algn="ctr"/>
            <a:endParaRPr lang="fr-FR" sz="2400" b="1" dirty="0">
              <a:solidFill>
                <a:srgbClr val="0070C0"/>
              </a:solidFill>
            </a:endParaRPr>
          </a:p>
          <a:p>
            <a:pPr algn="ctr"/>
            <a:r>
              <a:rPr lang="fr-FR" sz="2400" b="1" dirty="0">
                <a:solidFill>
                  <a:srgbClr val="0070C0"/>
                </a:solidFill>
              </a:rPr>
              <a:t>2069 </a:t>
            </a:r>
            <a:r>
              <a:rPr lang="fr-FR" sz="2000" b="1" dirty="0"/>
              <a:t>sages-femmes formées</a:t>
            </a:r>
          </a:p>
          <a:p>
            <a:pPr algn="ctr"/>
            <a:endParaRPr lang="fr-FR" sz="2000" b="1" dirty="0"/>
          </a:p>
          <a:p>
            <a:pPr algn="ctr">
              <a:buFont typeface="Arial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 IVA --IVL</a:t>
            </a:r>
          </a:p>
          <a:p>
            <a:pPr algn="ctr">
              <a:buFont typeface="Arial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 CRYOTHÉRAPIE</a:t>
            </a:r>
          </a:p>
          <a:p>
            <a:pPr algn="ctr">
              <a:buFont typeface="Arial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THERMOABLATION</a:t>
            </a:r>
          </a:p>
          <a:p>
            <a:pPr algn="ctr">
              <a:buFont typeface="Arial" pitchFamily="34" charset="0"/>
              <a:buChar char="•"/>
            </a:pPr>
            <a:endParaRPr lang="fr-FR" sz="800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fr-FR" sz="800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83036" y="1693479"/>
            <a:ext cx="3475310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Projet cancer du </a:t>
            </a:r>
            <a:r>
              <a:rPr lang="fr-FR" sz="2000" dirty="0">
                <a:solidFill>
                  <a:schemeClr val="bg1"/>
                </a:solidFill>
              </a:rPr>
              <a:t>Col de l’</a:t>
            </a:r>
            <a:r>
              <a:rPr lang="fr-FR" sz="2000" dirty="0" err="1">
                <a:solidFill>
                  <a:schemeClr val="bg1"/>
                </a:solidFill>
              </a:rPr>
              <a:t>uterus</a:t>
            </a:r>
            <a:endParaRPr lang="fr-FR" sz="2000" i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76659" y="1486670"/>
            <a:ext cx="234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Formation</a:t>
            </a:r>
            <a:endParaRPr lang="fr-FR" sz="1400" i="1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687427"/>
            <a:ext cx="6163294" cy="1021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b="1" u="sng" dirty="0">
                <a:latin typeface="Arial" charset="0"/>
              </a:rPr>
              <a:t>Formation des sages femmes à la </a:t>
            </a:r>
            <a:r>
              <a:rPr lang="fr-FR" altLang="fr-FR" sz="1400" b="1" u="sng" dirty="0">
                <a:latin typeface="Arial" charset="0"/>
              </a:rPr>
              <a:t>D</a:t>
            </a: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étection des lésions précancéreuses du col de l’utérus par la méthode </a:t>
            </a:r>
            <a:r>
              <a:rPr kumimoji="0" lang="fr-FR" altLang="fr-FR" sz="14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del’inspection</a:t>
            </a: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visuelle  IVA-IVL  et traitement par la cryothérapie/ thermoablation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4057674-305E-A147-9E10-A202CF859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6" y="2272000"/>
            <a:ext cx="585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69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81" y="2430282"/>
            <a:ext cx="5230481" cy="374181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376659" y="1446893"/>
            <a:ext cx="8805660" cy="707886"/>
            <a:chOff x="376659" y="1446893"/>
            <a:chExt cx="8805660" cy="707886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404205" y="2031528"/>
              <a:ext cx="6574348" cy="39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76659" y="1446893"/>
              <a:ext cx="2343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4000" dirty="0"/>
                <a:t>Formation</a:t>
              </a:r>
              <a:endParaRPr lang="fr-FR" sz="1400" i="1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378282" y="1633172"/>
              <a:ext cx="2804037" cy="400110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Cancer du </a:t>
              </a:r>
              <a:r>
                <a:rPr lang="fr-FR" sz="2000" dirty="0">
                  <a:solidFill>
                    <a:schemeClr val="bg1"/>
                  </a:solidFill>
                </a:rPr>
                <a:t>Col de l’</a:t>
              </a:r>
              <a:r>
                <a:rPr lang="fr-FR" sz="2000" dirty="0" err="1">
                  <a:solidFill>
                    <a:schemeClr val="bg1"/>
                  </a:solidFill>
                </a:rPr>
                <a:t>uterus</a:t>
              </a:r>
              <a:endParaRPr lang="fr-FR" sz="2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5719702" y="6218194"/>
            <a:ext cx="630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Sages Femmes du District Sanitaire </a:t>
            </a:r>
          </a:p>
          <a:p>
            <a:pPr algn="ctr"/>
            <a:r>
              <a:rPr lang="fr-FR" dirty="0"/>
              <a:t>KHOMBOLE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-204866" y="6197071"/>
            <a:ext cx="630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Sages Femmes du District Sanitaire </a:t>
            </a:r>
          </a:p>
          <a:p>
            <a:pPr algn="ctr"/>
            <a:r>
              <a:rPr lang="fr-FR" dirty="0"/>
              <a:t>TAMBACOUNDA</a:t>
            </a:r>
          </a:p>
        </p:txBody>
      </p:sp>
      <p:pic>
        <p:nvPicPr>
          <p:cNvPr id="15" name="Image 14" descr="C:\Users\Toshiba\Desktop\RA OCTOBRE ROSE\photo tamba koumpentoum\depistage tamba\IMG_376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204" y="2430281"/>
            <a:ext cx="5315497" cy="374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007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771A67-77FE-CB40-992C-F57696B98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9" y="1319187"/>
            <a:ext cx="3650521" cy="27378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AE6137-85D8-F447-B3B3-8CD11F47A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62" y="1319187"/>
            <a:ext cx="3650521" cy="27378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FC2B576-C98F-2B47-B939-8DCAB637E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4120108"/>
            <a:ext cx="3650523" cy="27378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BC5D4D-A50B-A84D-92C6-32DBDCEF5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69" y="1303456"/>
            <a:ext cx="4130432" cy="55072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BC3B96-0155-6942-A323-CA5285973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62" y="4120108"/>
            <a:ext cx="3650521" cy="273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7D8D9D-6787-6071-71BA-7AAAE92C6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6" y="1240027"/>
            <a:ext cx="9987507" cy="56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1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33498B-AE31-358C-6F90-EBED7E144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6" y="3334486"/>
            <a:ext cx="4792690" cy="35235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03F94B-4E50-F3B5-8D59-580969C3A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319187"/>
            <a:ext cx="5494420" cy="27472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E53100-DD29-1A42-81CA-2B8D50E11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0" y="1319187"/>
            <a:ext cx="5802687" cy="27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6FE37B5D-6C23-4E97-D5A1-C7C9B41BA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82685"/>
              </p:ext>
            </p:extLst>
          </p:nvPr>
        </p:nvGraphicFramePr>
        <p:xfrm>
          <a:off x="133576" y="2228433"/>
          <a:ext cx="5692336" cy="3949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C735538D-CF63-DFC1-588E-459633ADA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904866"/>
              </p:ext>
            </p:extLst>
          </p:nvPr>
        </p:nvGraphicFramePr>
        <p:xfrm>
          <a:off x="6130509" y="2275001"/>
          <a:ext cx="5692336" cy="385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11571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                                              </a:t>
            </a:r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155B76-FD8D-8845-A777-8C1FEA8E0720}"/>
              </a:ext>
            </a:extLst>
          </p:cNvPr>
          <p:cNvSpPr txBox="1"/>
          <p:nvPr/>
        </p:nvSpPr>
        <p:spPr>
          <a:xfrm>
            <a:off x="779489" y="5996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2B9F34-EE25-F949-9560-FE1ACD4DE117}"/>
              </a:ext>
            </a:extLst>
          </p:cNvPr>
          <p:cNvSpPr txBox="1"/>
          <p:nvPr/>
        </p:nvSpPr>
        <p:spPr>
          <a:xfrm>
            <a:off x="440527" y="1209216"/>
            <a:ext cx="20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PODOR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FFD7C4-2B24-E241-B718-A18B584D3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780"/>
            <a:ext cx="3350389" cy="25127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4659C8-470C-3C1F-D638-DA909A856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02" y="1540780"/>
            <a:ext cx="3526970" cy="26452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175456E-1199-B382-16E9-87AE85D42926}"/>
              </a:ext>
            </a:extLst>
          </p:cNvPr>
          <p:cNvSpPr txBox="1"/>
          <p:nvPr/>
        </p:nvSpPr>
        <p:spPr>
          <a:xfrm>
            <a:off x="4631926" y="1198695"/>
            <a:ext cx="20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DAGANA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7580F3-E396-F650-1F3B-BB8CFCE5E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4409788"/>
            <a:ext cx="3206187" cy="24046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DB08D5-35E0-E413-59F6-CAB363344396}"/>
              </a:ext>
            </a:extLst>
          </p:cNvPr>
          <p:cNvSpPr txBox="1"/>
          <p:nvPr/>
        </p:nvSpPr>
        <p:spPr>
          <a:xfrm>
            <a:off x="505932" y="4011620"/>
            <a:ext cx="208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LOUGA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694B4C-AA65-6AEE-45AD-DE09F178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02" y="4215377"/>
            <a:ext cx="3526970" cy="26452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22F6D1-55A9-EE55-8E43-3C550F70E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03" y="1272859"/>
            <a:ext cx="4171070" cy="55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1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BAA2535-B7C0-42BC-EAE9-8F40199C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1" y="1251108"/>
            <a:ext cx="4150088" cy="31042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2DC0A-430C-9FA7-C1EE-372D6D683DE5}"/>
              </a:ext>
            </a:extLst>
          </p:cNvPr>
          <p:cNvSpPr txBox="1"/>
          <p:nvPr/>
        </p:nvSpPr>
        <p:spPr>
          <a:xfrm>
            <a:off x="8149389" y="407616"/>
            <a:ext cx="375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FORMATION DES BAJENOUS-GOX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A23E035-EE45-972D-1E8F-5ABB36594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1"/>
          <a:stretch/>
        </p:blipFill>
        <p:spPr bwMode="auto">
          <a:xfrm>
            <a:off x="84994" y="4282391"/>
            <a:ext cx="4150088" cy="2440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EB57D98-BF3D-CC61-7521-AB54AAF8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77" y="1232923"/>
            <a:ext cx="6015823" cy="32711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C4D806-D570-83A5-1E80-4F5A020F4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80" y="4373518"/>
            <a:ext cx="3335640" cy="237187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EC25549-AD10-FA02-40C4-8EC80F3AD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11" y="4397311"/>
            <a:ext cx="3463795" cy="23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82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8319D-1071-E0B9-3614-4E4F1180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651D23-C977-3465-49BE-AD1CD798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"/>
            <a:ext cx="12187225" cy="68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23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42DC0A-430C-9FA7-C1EE-372D6D683DE5}"/>
              </a:ext>
            </a:extLst>
          </p:cNvPr>
          <p:cNvSpPr txBox="1"/>
          <p:nvPr/>
        </p:nvSpPr>
        <p:spPr>
          <a:xfrm>
            <a:off x="144202" y="2183154"/>
            <a:ext cx="422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FORMATION DES FORMATEURS</a:t>
            </a:r>
          </a:p>
          <a:p>
            <a:pPr algn="ctr"/>
            <a:r>
              <a:rPr lang="fr-FR" sz="2400" dirty="0"/>
              <a:t>GYNECOLOGUES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4676FF-4A50-AC43-AE71-FC290C8E6E70}"/>
              </a:ext>
            </a:extLst>
          </p:cNvPr>
          <p:cNvSpPr txBox="1"/>
          <p:nvPr/>
        </p:nvSpPr>
        <p:spPr>
          <a:xfrm>
            <a:off x="1229388" y="3210973"/>
            <a:ext cx="24561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TEST HPV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THERMOABLATION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COLPOSCOPIE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BIOPSIE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LEEP /CONISATION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59BA83-7C62-B75C-76CF-448C724E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23" y="1348514"/>
            <a:ext cx="6796288" cy="5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50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9052" y="1431287"/>
            <a:ext cx="234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Formation</a:t>
            </a:r>
            <a:endParaRPr lang="fr-FR" sz="16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693479"/>
            <a:ext cx="2916311" cy="400110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Pharmaciens et assistants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168926" y="2423876"/>
            <a:ext cx="3441841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</a:rPr>
              <a:t>~500</a:t>
            </a:r>
            <a:r>
              <a:rPr lang="fr-FR" sz="2000" dirty="0"/>
              <a:t> pharmaciens et assistants</a:t>
            </a:r>
          </a:p>
        </p:txBody>
      </p:sp>
      <p:pic>
        <p:nvPicPr>
          <p:cNvPr id="15" name="Picture 5" descr="C:\Users\Toshiba\Desktop\RA OCTOBRE ROSE\PHARMACIENS\20150930_122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135" y="4113581"/>
            <a:ext cx="3749135" cy="2276872"/>
          </a:xfrm>
          <a:prstGeom prst="rect">
            <a:avLst/>
          </a:prstGeom>
          <a:noFill/>
        </p:spPr>
      </p:pic>
      <p:pic>
        <p:nvPicPr>
          <p:cNvPr id="17" name="Picture 7" descr="C:\Users\Toshiba\Desktop\RA OCTOBRE ROSE\PHARMACIENS\20150916_102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886" y="4031574"/>
            <a:ext cx="3550722" cy="2440885"/>
          </a:xfrm>
          <a:prstGeom prst="rect">
            <a:avLst/>
          </a:prstGeom>
          <a:noFill/>
        </p:spPr>
      </p:pic>
      <p:pic>
        <p:nvPicPr>
          <p:cNvPr id="22" name="Picture 3" descr="C:\Users\Toshiba\Desktop\RA OCTOBRE ROSE\PHARMACIENS\20150916_103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8022" y="2564713"/>
            <a:ext cx="4002546" cy="2643517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2168926" y="2942241"/>
            <a:ext cx="657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CLUB DES ACTIONNAIRES DE DUOPHARM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ORDRE DES PHARMACIENS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dirty="0">
                <a:solidFill>
                  <a:srgbClr val="3C3C37"/>
                </a:solidFill>
                <a:effectLst/>
                <a:latin typeface="Roboto Condensed" panose="020F0502020204030204" pitchFamily="34" charset="0"/>
              </a:rPr>
              <a:t>SYNDICAT DES PHARMACIENS PRIVÉS DU SÉNÉGAL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01361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26411" y="2302342"/>
            <a:ext cx="8480629" cy="2800767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solidFill>
                  <a:schemeClr val="bg1"/>
                </a:solidFill>
              </a:rPr>
              <a:t>INFORMATION </a:t>
            </a:r>
          </a:p>
          <a:p>
            <a:pPr algn="ctr"/>
            <a:r>
              <a:rPr lang="fr-FR" sz="8800" b="1" dirty="0">
                <a:solidFill>
                  <a:schemeClr val="bg1"/>
                </a:solidFill>
              </a:rPr>
              <a:t>SENSIBILISATION 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63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EC11CBC-00BC-463B-BC2C-66FE79094E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EC11CBC-00BC-463B-BC2C-66FE79094E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5B52E8A-1507-4EDE-A6D0-D681B7B9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366990"/>
            <a:ext cx="11150600" cy="715962"/>
          </a:xfrm>
        </p:spPr>
        <p:txBody>
          <a:bodyPr vert="horz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lien avec les districts, la LISCA a supporté les efforts de sensibilisation pour le projet pilote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75CB186-93CE-5A40-8A5D-7ADBAC1B89CE}"/>
              </a:ext>
            </a:extLst>
          </p:cNvPr>
          <p:cNvGrpSpPr/>
          <p:nvPr/>
        </p:nvGrpSpPr>
        <p:grpSpPr>
          <a:xfrm>
            <a:off x="3695700" y="2531325"/>
            <a:ext cx="8308943" cy="3960607"/>
            <a:chOff x="106768" y="1171826"/>
            <a:chExt cx="10884556" cy="558823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F63E34-E375-4134-ABB4-FE4CFD40768E}"/>
                </a:ext>
              </a:extLst>
            </p:cNvPr>
            <p:cNvSpPr txBox="1"/>
            <p:nvPr/>
          </p:nvSpPr>
          <p:spPr>
            <a:xfrm>
              <a:off x="7546817" y="1718882"/>
              <a:ext cx="3444507" cy="317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Blip>
                  <a:blip r:embed="rId5"/>
                </a:buBlip>
              </a:pPr>
              <a:r>
                <a:rPr lang="fr-FR" sz="1400" dirty="0"/>
                <a:t>Diffusion de  spots radios RFM et spots radios communautaires</a:t>
              </a:r>
              <a:endParaRPr lang="fr-FR" sz="1400" dirty="0">
                <a:solidFill>
                  <a:srgbClr val="FF0000"/>
                </a:solidFill>
              </a:endParaRPr>
            </a:p>
            <a:p>
              <a:endParaRPr lang="fr-FR" sz="1400" dirty="0"/>
            </a:p>
            <a:p>
              <a:pPr marL="342900" indent="-342900">
                <a:buBlip>
                  <a:blip r:embed="rId5"/>
                </a:buBlip>
              </a:pPr>
              <a:r>
                <a:rPr lang="fr-FR" sz="1400" dirty="0"/>
                <a:t>Réalisation de caravanes de sensibilisation tracts ,affiches banderoles s dans les districts</a:t>
              </a:r>
            </a:p>
            <a:p>
              <a:pPr marL="342900" indent="-342900">
                <a:buBlip>
                  <a:blip r:embed="rId5"/>
                </a:buBlip>
              </a:pPr>
              <a:endParaRPr lang="fr-FR" sz="1400" dirty="0"/>
            </a:p>
            <a:p>
              <a:pPr marL="342900" indent="-342900">
                <a:buBlip>
                  <a:blip r:embed="rId5"/>
                </a:buBlip>
              </a:pPr>
              <a:r>
                <a:rPr lang="fr-FR" sz="1400" dirty="0"/>
                <a:t>formations de </a:t>
              </a:r>
              <a:r>
                <a:rPr lang="fr-FR" sz="1400" dirty="0" err="1"/>
                <a:t>BGs</a:t>
              </a:r>
              <a:r>
                <a:rPr lang="fr-FR" sz="1400" dirty="0"/>
                <a:t>,,causeries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01C673-102C-4A3A-B44A-2B9ACDD90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652"/>
            <a:stretch/>
          </p:blipFill>
          <p:spPr>
            <a:xfrm>
              <a:off x="106768" y="4048339"/>
              <a:ext cx="4092478" cy="2711721"/>
            </a:xfrm>
            <a:prstGeom prst="rect">
              <a:avLst/>
            </a:prstGeom>
          </p:spPr>
        </p:pic>
        <p:pic>
          <p:nvPicPr>
            <p:cNvPr id="22" name="27FFDB6C-30B7-44E4-84CB-A81F5C5A125E">
              <a:extLst>
                <a:ext uri="{FF2B5EF4-FFF2-40B4-BE49-F238E27FC236}">
                  <a16:creationId xmlns:a16="http://schemas.microsoft.com/office/drawing/2014/main" id="{5B24611F-CAF6-4D5B-A88F-99E5638F2A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9" t="12037" r="22097" b="44743"/>
            <a:stretch/>
          </p:blipFill>
          <p:spPr bwMode="auto">
            <a:xfrm>
              <a:off x="4366439" y="4048339"/>
              <a:ext cx="3013185" cy="271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071839-A355-450B-B41C-12CCA78CF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419" b="34811"/>
            <a:stretch/>
          </p:blipFill>
          <p:spPr>
            <a:xfrm>
              <a:off x="4366439" y="1171826"/>
              <a:ext cx="3013185" cy="27117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70AA2A-DBBF-4EAE-A1B5-A741A598A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1641"/>
            <a:stretch/>
          </p:blipFill>
          <p:spPr>
            <a:xfrm>
              <a:off x="106768" y="1171827"/>
              <a:ext cx="4121447" cy="2711721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047CF3F-2060-ADE3-1BC9-2E672511A90A}"/>
              </a:ext>
            </a:extLst>
          </p:cNvPr>
          <p:cNvSpPr txBox="1"/>
          <p:nvPr/>
        </p:nvSpPr>
        <p:spPr>
          <a:xfrm>
            <a:off x="1922496" y="117367"/>
            <a:ext cx="7324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MOBISISATION COMMUNAUTAIRE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5F0D85-07EF-E76F-5F76-8D8E3879D6C5}"/>
              </a:ext>
            </a:extLst>
          </p:cNvPr>
          <p:cNvSpPr txBox="1"/>
          <p:nvPr/>
        </p:nvSpPr>
        <p:spPr>
          <a:xfrm>
            <a:off x="0" y="2776866"/>
            <a:ext cx="356806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Projet CESTA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PROJET AVE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PROJET PILOTE MSAS  HPV- CHAI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PROJET de mise à échelle  dépistages IVA / Traitement par thermoablation </a:t>
            </a:r>
          </a:p>
        </p:txBody>
      </p:sp>
    </p:spTree>
    <p:extLst>
      <p:ext uri="{BB962C8B-B14F-4D97-AF65-F5344CB8AC3E}">
        <p14:creationId xmlns:p14="http://schemas.microsoft.com/office/powerpoint/2010/main" val="13075390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EC11CBC-00BC-463B-BC2C-66FE79094E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EC11CBC-00BC-463B-BC2C-66FE79094E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F6F014B5-3F80-1939-4D88-51553198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053A871-7781-1A09-1496-58A859AED2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89"/>
          <a:stretch/>
        </p:blipFill>
        <p:spPr bwMode="auto">
          <a:xfrm>
            <a:off x="0" y="1060543"/>
            <a:ext cx="6208395" cy="2854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E828AC-C391-0461-84BB-52E407C63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b="32789"/>
          <a:stretch/>
        </p:blipFill>
        <p:spPr bwMode="auto">
          <a:xfrm>
            <a:off x="6732831" y="1060543"/>
            <a:ext cx="4159287" cy="2787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D97084-32E6-8F64-587B-2615B5B03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675"/>
            <a:ext cx="5960959" cy="28543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28663D-CE50-723F-6D9B-BE53560262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4"/>
          <a:stretch/>
        </p:blipFill>
        <p:spPr bwMode="auto">
          <a:xfrm>
            <a:off x="6732831" y="3914868"/>
            <a:ext cx="4566658" cy="2980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11653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EC11CBC-00BC-463B-BC2C-66FE79094E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EC11CBC-00BC-463B-BC2C-66FE79094E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6">
            <a:extLst>
              <a:ext uri="{FF2B5EF4-FFF2-40B4-BE49-F238E27FC236}">
                <a16:creationId xmlns:a16="http://schemas.microsoft.com/office/drawing/2014/main" id="{F6F014B5-3F80-1939-4D88-51553198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E7B833-45DE-CFC0-6752-4C958BBBFD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9" b="31530"/>
          <a:stretch/>
        </p:blipFill>
        <p:spPr bwMode="auto">
          <a:xfrm>
            <a:off x="1" y="0"/>
            <a:ext cx="5700740" cy="3173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6FAB6A-C670-C6D8-9669-FFA8DC2E6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b="32089"/>
          <a:stretch/>
        </p:blipFill>
        <p:spPr bwMode="auto">
          <a:xfrm>
            <a:off x="5700741" y="0"/>
            <a:ext cx="6569710" cy="3173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879C04-1591-2CD5-6CA2-3B433613D4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19"/>
          <a:stretch/>
        </p:blipFill>
        <p:spPr bwMode="auto">
          <a:xfrm>
            <a:off x="0" y="4007224"/>
            <a:ext cx="3817563" cy="2151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3D3996-584E-EF5B-7449-F2AD6F4BA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06" y="3684495"/>
            <a:ext cx="3962400" cy="2971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424C5C-465A-E733-F380-A94003014D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48649"/>
          <a:stretch/>
        </p:blipFill>
        <p:spPr bwMode="auto">
          <a:xfrm>
            <a:off x="7845649" y="3794144"/>
            <a:ext cx="4176022" cy="2661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395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287931"/>
            <a:ext cx="5045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Information et sensibilisation</a:t>
            </a:r>
          </a:p>
          <a:p>
            <a:pPr algn="ctr"/>
            <a:endParaRPr lang="fr-FR" sz="11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44202" y="1839353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96000" y="1271820"/>
            <a:ext cx="819648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J.M.C </a:t>
            </a:r>
          </a:p>
        </p:txBody>
      </p:sp>
      <p:pic>
        <p:nvPicPr>
          <p:cNvPr id="15" name="Image 14" descr="C:\Users\Toshiba\Desktop\Downloads\export-2017-01-09-11-52-20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8965" y="2624789"/>
            <a:ext cx="4111602" cy="260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7696936" y="5225156"/>
            <a:ext cx="47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Audience   avec  </a:t>
            </a:r>
            <a:r>
              <a:rPr lang="fr-FR" b="1" u="sng" dirty="0"/>
              <a:t>Excellence Mr</a:t>
            </a:r>
            <a:r>
              <a:rPr lang="fr-FR" u="sng" dirty="0"/>
              <a:t>. </a:t>
            </a:r>
            <a:r>
              <a:rPr lang="fr-FR" b="1" u="sng" dirty="0" err="1"/>
              <a:t>Macky</a:t>
            </a:r>
            <a:r>
              <a:rPr lang="fr-FR" u="sng" dirty="0"/>
              <a:t> </a:t>
            </a:r>
            <a:r>
              <a:rPr lang="fr-FR" u="sng" dirty="0" err="1"/>
              <a:t>Sall</a:t>
            </a:r>
            <a:r>
              <a:rPr lang="fr-FR" u="sng" dirty="0"/>
              <a:t> Président de la République du ​S​</a:t>
            </a:r>
            <a:r>
              <a:rPr lang="fr-FR" u="sng" dirty="0" err="1"/>
              <a:t>énégal</a:t>
            </a:r>
            <a:r>
              <a:rPr lang="fr-FR" u="sng" dirty="0"/>
              <a:t>​  </a:t>
            </a:r>
          </a:p>
          <a:p>
            <a:pPr algn="ctr"/>
            <a:r>
              <a:rPr lang="fr-FR" u="sng" dirty="0"/>
              <a:t>4 </a:t>
            </a:r>
            <a:r>
              <a:rPr lang="fr-FR" u="sng" dirty="0" err="1"/>
              <a:t>fevrier</a:t>
            </a:r>
            <a:r>
              <a:rPr lang="fr-FR" u="sng" dirty="0"/>
              <a:t> 2016</a:t>
            </a:r>
          </a:p>
        </p:txBody>
      </p:sp>
      <p:pic>
        <p:nvPicPr>
          <p:cNvPr id="16" name="Image 15" descr="D:\Toutes les photos 1\Journée mondiale 04 février 2016 au SNEIPS\DSC_29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725" y="4489561"/>
            <a:ext cx="3150989" cy="200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3502" y="6490987"/>
            <a:ext cx="3162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u="sng" dirty="0"/>
              <a:t>Journée Mondiale Contre le Cancer 2016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42" y="4489561"/>
            <a:ext cx="3038356" cy="202557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6" y="1953337"/>
            <a:ext cx="3121512" cy="20896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67414" y="6550223"/>
            <a:ext cx="3162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u="sng" dirty="0"/>
              <a:t>Journée Mondiale Contre le Cancer 2018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2226" y="4058798"/>
            <a:ext cx="3162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u="sng" dirty="0"/>
              <a:t>Journée Mondiale Contre le Cancer 2016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42" y="2055894"/>
            <a:ext cx="3038356" cy="19720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67414" y="4027931"/>
            <a:ext cx="3162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u="sng" dirty="0"/>
              <a:t>Journée Mondiale Contre le Cancer 2017</a:t>
            </a:r>
          </a:p>
        </p:txBody>
      </p:sp>
    </p:spTree>
    <p:extLst>
      <p:ext uri="{BB962C8B-B14F-4D97-AF65-F5344CB8AC3E}">
        <p14:creationId xmlns:p14="http://schemas.microsoft.com/office/powerpoint/2010/main" val="92685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3782D225-7E4F-3303-9961-1F45B67939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191134"/>
              </p:ext>
            </p:extLst>
          </p:nvPr>
        </p:nvGraphicFramePr>
        <p:xfrm>
          <a:off x="171432" y="2262138"/>
          <a:ext cx="11868168" cy="4429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409D536-8D6C-A744-B9AE-A7BCF2376EEC}"/>
              </a:ext>
            </a:extLst>
          </p:cNvPr>
          <p:cNvSpPr txBox="1"/>
          <p:nvPr/>
        </p:nvSpPr>
        <p:spPr>
          <a:xfrm>
            <a:off x="171432" y="1613306"/>
            <a:ext cx="624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RÉPARTITION PAR TRANCHE D’AGES PAR AN</a:t>
            </a:r>
          </a:p>
        </p:txBody>
      </p:sp>
    </p:spTree>
    <p:extLst>
      <p:ext uri="{BB962C8B-B14F-4D97-AF65-F5344CB8AC3E}">
        <p14:creationId xmlns:p14="http://schemas.microsoft.com/office/powerpoint/2010/main" val="5339468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                                              </a:t>
            </a:r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155B76-FD8D-8845-A777-8C1FEA8E0720}"/>
              </a:ext>
            </a:extLst>
          </p:cNvPr>
          <p:cNvSpPr txBox="1"/>
          <p:nvPr/>
        </p:nvSpPr>
        <p:spPr>
          <a:xfrm>
            <a:off x="779489" y="5996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161C167-03C9-6743-9773-2426871B2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" y="3644265"/>
            <a:ext cx="3460397" cy="3079112"/>
          </a:xfrm>
          <a:prstGeom prst="rect">
            <a:avLst/>
          </a:prstGeom>
        </p:spPr>
      </p:pic>
      <p:pic>
        <p:nvPicPr>
          <p:cNvPr id="3" name="Picture 2" descr="Lâimage contient peut-ÃªtreÂ : bus et plein air">
            <a:extLst>
              <a:ext uri="{FF2B5EF4-FFF2-40B4-BE49-F238E27FC236}">
                <a16:creationId xmlns:a16="http://schemas.microsoft.com/office/drawing/2014/main" id="{5319E1F0-C821-B106-2B6A-E4E3FCA20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24903"/>
          <a:stretch/>
        </p:blipFill>
        <p:spPr bwMode="auto">
          <a:xfrm>
            <a:off x="124694" y="1184564"/>
            <a:ext cx="4087542" cy="24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298547-54AA-22E2-F3E2-888D985F5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r="8038" b="4784"/>
          <a:stretch/>
        </p:blipFill>
        <p:spPr>
          <a:xfrm>
            <a:off x="4862946" y="1242321"/>
            <a:ext cx="3868656" cy="48623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65B0FF-20B3-1BA1-1918-47D0F5CF3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602" y="2365111"/>
            <a:ext cx="3460397" cy="46138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EA3A5A-1AA0-B7EB-2BE3-C99E70414898}"/>
              </a:ext>
            </a:extLst>
          </p:cNvPr>
          <p:cNvSpPr txBox="1"/>
          <p:nvPr/>
        </p:nvSpPr>
        <p:spPr>
          <a:xfrm>
            <a:off x="7631647" y="299894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3399"/>
                </a:solidFill>
                <a:latin typeface="Book Antiqua" panose="02040602050305030304" pitchFamily="18" charset="0"/>
              </a:rPr>
              <a:t>OCTOBRE ROSE </a:t>
            </a:r>
          </a:p>
        </p:txBody>
      </p:sp>
    </p:spTree>
    <p:extLst>
      <p:ext uri="{BB962C8B-B14F-4D97-AF65-F5344CB8AC3E}">
        <p14:creationId xmlns:p14="http://schemas.microsoft.com/office/powerpoint/2010/main" val="33960580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9" name="Image 8" descr="C:\Users\Toshiba\Downloads\brochure cancer recto  (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202" y="1319187"/>
            <a:ext cx="4547718" cy="24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 descr="Capture.JPG">
            <a:extLst>
              <a:ext uri="{FF2B5EF4-FFF2-40B4-BE49-F238E27FC236}">
                <a16:creationId xmlns:a16="http://schemas.microsoft.com/office/drawing/2014/main" id="{E108ADA6-7A28-D0DD-9820-D802AB60D61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015588"/>
            <a:ext cx="4691921" cy="27077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E1FD5E-1C71-8E72-E8E9-4FC2D5E97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63" y="3163609"/>
            <a:ext cx="2416168" cy="29983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25C13B-BD66-1691-97EE-BB92E5C0A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31" y="1274942"/>
            <a:ext cx="2416169" cy="25811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3C8202-23BF-F1A8-BDBA-3287D7B6B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2945" y="1319188"/>
            <a:ext cx="2416169" cy="3235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91931B-9ADF-8562-B4C0-9D95C0FD22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236" b="33770"/>
          <a:stretch/>
        </p:blipFill>
        <p:spPr>
          <a:xfrm>
            <a:off x="9807978" y="3913980"/>
            <a:ext cx="2351873" cy="25811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768F75-8DCF-7F57-A92A-EE6AF893DF83}"/>
              </a:ext>
            </a:extLst>
          </p:cNvPr>
          <p:cNvSpPr txBox="1"/>
          <p:nvPr/>
        </p:nvSpPr>
        <p:spPr>
          <a:xfrm>
            <a:off x="-3747541" y="-19637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0009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4999DD-6241-7F0F-DA27-87F0DD884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4"/>
          <a:stretch/>
        </p:blipFill>
        <p:spPr>
          <a:xfrm>
            <a:off x="6426351" y="1315326"/>
            <a:ext cx="5358009" cy="53762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BD79A2-2231-90C2-1084-6924A523B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241804" y="1319187"/>
            <a:ext cx="5947373" cy="54041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A00609-B6C2-BCB8-6029-3C83C58241D1}"/>
              </a:ext>
            </a:extLst>
          </p:cNvPr>
          <p:cNvSpPr txBox="1"/>
          <p:nvPr/>
        </p:nvSpPr>
        <p:spPr>
          <a:xfrm>
            <a:off x="8019739" y="418011"/>
            <a:ext cx="417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ECRANS MAGASINS AUCHAN</a:t>
            </a:r>
          </a:p>
        </p:txBody>
      </p:sp>
    </p:spTree>
    <p:extLst>
      <p:ext uri="{BB962C8B-B14F-4D97-AF65-F5344CB8AC3E}">
        <p14:creationId xmlns:p14="http://schemas.microsoft.com/office/powerpoint/2010/main" val="12804416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4202" y="1431895"/>
            <a:ext cx="322383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Information et sensibilisation</a:t>
            </a:r>
          </a:p>
          <a:p>
            <a:pPr algn="ctr"/>
            <a:endParaRPr lang="fr-FR" sz="11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72676" y="1851212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869325" y="1274847"/>
            <a:ext cx="2521139" cy="553998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Ruban Humain Géant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2383634"/>
            <a:ext cx="5725123" cy="38025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08" y="2383633"/>
            <a:ext cx="5692523" cy="37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32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58" y="1194600"/>
            <a:ext cx="7999155" cy="5312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948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4202" y="2547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09375D-A34E-EAA3-A89B-39C7B3423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4"/>
          <a:stretch/>
        </p:blipFill>
        <p:spPr>
          <a:xfrm>
            <a:off x="144202" y="1274637"/>
            <a:ext cx="4235293" cy="55578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46237B-C63C-7D1F-F7F5-45ADD9E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16" y="1274637"/>
            <a:ext cx="4283243" cy="28554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838694-64E3-C291-D40C-7866CFD3F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7" y="3452353"/>
            <a:ext cx="4283243" cy="28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95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CFD411-3E3B-FD72-BDC4-CAC0581CE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" y="1184564"/>
            <a:ext cx="4718744" cy="31340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E93C4-2B31-B63C-E526-F3581D081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9"/>
          <a:stretch/>
        </p:blipFill>
        <p:spPr>
          <a:xfrm>
            <a:off x="3097004" y="3856208"/>
            <a:ext cx="5454316" cy="2938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6C96A0-01DB-CEA0-7972-578D49F3A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070"/>
          <a:stretch/>
        </p:blipFill>
        <p:spPr>
          <a:xfrm>
            <a:off x="6977437" y="1163798"/>
            <a:ext cx="5262689" cy="31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66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9997" y="1561564"/>
            <a:ext cx="5045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Information et sensibilisation</a:t>
            </a:r>
          </a:p>
          <a:p>
            <a:pPr algn="ctr"/>
            <a:endParaRPr lang="fr-FR" sz="11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586604"/>
            <a:ext cx="1271245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Caravanes</a:t>
            </a:r>
          </a:p>
        </p:txBody>
      </p:sp>
      <p:pic>
        <p:nvPicPr>
          <p:cNvPr id="21" name="Image 20" descr="D:\SAVE\Toutes les photos 1\PHOTOS LISCA\photos caravane jmc 2016\DSC_0544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6497" y="2750736"/>
            <a:ext cx="5218534" cy="35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2" name="Image 21" descr="D:\SAVE\JMC\JMC 2016\caravane jmc 2016 lisca\DSC010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0395" y="2750735"/>
            <a:ext cx="5864510" cy="35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2054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9997" y="1561564"/>
            <a:ext cx="5045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Information et sensibilisation</a:t>
            </a:r>
          </a:p>
          <a:p>
            <a:pPr algn="ctr"/>
            <a:endParaRPr lang="fr-FR" sz="11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586604"/>
            <a:ext cx="1271245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Caravanes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527236" y="4270590"/>
            <a:ext cx="3818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Marché central aux poissons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4749498"/>
            <a:ext cx="2475274" cy="18564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2331005"/>
            <a:ext cx="2475274" cy="185645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913" y="2368474"/>
            <a:ext cx="2733818" cy="181898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94" y="4749498"/>
            <a:ext cx="2808637" cy="18724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49" y="2381948"/>
            <a:ext cx="5795219" cy="43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4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9997" y="1561564"/>
            <a:ext cx="5045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Information et sensibilisation</a:t>
            </a:r>
          </a:p>
          <a:p>
            <a:pPr algn="ctr"/>
            <a:endParaRPr lang="fr-FR" sz="11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8247" y="1586604"/>
            <a:ext cx="1499898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err="1">
                <a:solidFill>
                  <a:schemeClr val="bg1"/>
                </a:solidFill>
              </a:rPr>
              <a:t>School</a:t>
            </a:r>
            <a:r>
              <a:rPr lang="fr-FR" sz="2000" b="1" dirty="0">
                <a:solidFill>
                  <a:schemeClr val="bg1"/>
                </a:solidFill>
              </a:rPr>
              <a:t> tours</a:t>
            </a:r>
          </a:p>
        </p:txBody>
      </p:sp>
      <p:pic>
        <p:nvPicPr>
          <p:cNvPr id="16" name="Image 15" descr="20151209_16081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514" y="2333351"/>
            <a:ext cx="4284507" cy="3135086"/>
          </a:xfrm>
          <a:prstGeom prst="rect">
            <a:avLst/>
          </a:prstGeom>
        </p:spPr>
      </p:pic>
      <p:pic>
        <p:nvPicPr>
          <p:cNvPr id="17" name="Espace réservé du contenu 9" descr="D:\SAVE\JMC\JMC 2016\caravane jmc 2016 lisca\DSC01050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56415" y="2387902"/>
            <a:ext cx="5676406" cy="29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756601" y="5451635"/>
            <a:ext cx="457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Docteur Doudou Diouf chimiothérapeute</a:t>
            </a:r>
          </a:p>
          <a:p>
            <a:pPr algn="ctr"/>
            <a:r>
              <a:rPr lang="fr-FR" dirty="0"/>
              <a:t>à la Maison d'Education </a:t>
            </a:r>
            <a:r>
              <a:rPr lang="fr-FR" b="1" dirty="0" err="1"/>
              <a:t>Mariama</a:t>
            </a:r>
            <a:r>
              <a:rPr lang="fr-FR" b="1" dirty="0"/>
              <a:t> BA</a:t>
            </a:r>
            <a:r>
              <a:rPr lang="fr-FR" dirty="0"/>
              <a:t> de Gorée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82191" y="5369150"/>
            <a:ext cx="20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Lycée Lamine Gueye</a:t>
            </a:r>
          </a:p>
        </p:txBody>
      </p:sp>
    </p:spTree>
    <p:extLst>
      <p:ext uri="{BB962C8B-B14F-4D97-AF65-F5344CB8AC3E}">
        <p14:creationId xmlns:p14="http://schemas.microsoft.com/office/powerpoint/2010/main" val="264135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BDBF2925-F769-83A5-61FA-FF86D708E3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309758"/>
              </p:ext>
            </p:extLst>
          </p:nvPr>
        </p:nvGraphicFramePr>
        <p:xfrm>
          <a:off x="3640667" y="1659467"/>
          <a:ext cx="8551333" cy="5177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6FEB3F7-CAF2-9A83-F14F-B14898122FBC}"/>
              </a:ext>
            </a:extLst>
          </p:cNvPr>
          <p:cNvSpPr txBox="1"/>
          <p:nvPr/>
        </p:nvSpPr>
        <p:spPr>
          <a:xfrm>
            <a:off x="372533" y="2400219"/>
            <a:ext cx="2404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Montants prises en charges par an</a:t>
            </a:r>
          </a:p>
        </p:txBody>
      </p:sp>
    </p:spTree>
    <p:extLst>
      <p:ext uri="{BB962C8B-B14F-4D97-AF65-F5344CB8AC3E}">
        <p14:creationId xmlns:p14="http://schemas.microsoft.com/office/powerpoint/2010/main" val="12399238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287931"/>
            <a:ext cx="5045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/>
              <a:t>Information et sensibilisation</a:t>
            </a:r>
          </a:p>
          <a:p>
            <a:pPr algn="ctr"/>
            <a:endParaRPr lang="fr-FR" sz="1100" i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44202" y="1839353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096000" y="1332657"/>
            <a:ext cx="1745478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LA DAKAROISE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2" y="4412341"/>
            <a:ext cx="3106057" cy="2329543"/>
          </a:xfrm>
          <a:prstGeom prst="rect">
            <a:avLst/>
          </a:prstGeom>
        </p:spPr>
      </p:pic>
      <p:pic>
        <p:nvPicPr>
          <p:cNvPr id="4098" name="Picture 2" descr="RÃ©sultat de recherche d'images pour &quot;MARATHON LA DAKAROISE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11" y="1680931"/>
            <a:ext cx="3244111" cy="2433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âimage contient peut-ÃªtreÂ : 1 personne, marche, debout, foule, arbre et plein ai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2" y="2057372"/>
            <a:ext cx="3106057" cy="2329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2" y="2807378"/>
            <a:ext cx="4562475" cy="3209925"/>
          </a:xfrm>
          <a:prstGeom prst="rect">
            <a:avLst/>
          </a:prstGeom>
        </p:spPr>
      </p:pic>
      <p:pic>
        <p:nvPicPr>
          <p:cNvPr id="4104" name="Picture 8" descr="Lâimage contient peut-ÃªtreÂ : 2 personnes, personnes debout, foule et plein ai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43" y="4267201"/>
            <a:ext cx="3299579" cy="2474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605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7668" y="2824856"/>
            <a:ext cx="7485681" cy="19389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4000" b="1" dirty="0">
              <a:solidFill>
                <a:schemeClr val="bg1"/>
              </a:solidFill>
            </a:endParaRPr>
          </a:p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Fundraising</a:t>
            </a:r>
            <a:endParaRPr lang="fr-FR" sz="4000" b="1" dirty="0">
              <a:solidFill>
                <a:schemeClr val="bg1"/>
              </a:solidFill>
            </a:endParaRP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516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8069"/>
          <a:stretch/>
        </p:blipFill>
        <p:spPr>
          <a:xfrm>
            <a:off x="10172700" y="137414"/>
            <a:ext cx="1847868" cy="8939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7209" y="1561564"/>
            <a:ext cx="2114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err="1"/>
              <a:t>Fundraising</a:t>
            </a:r>
            <a:endParaRPr lang="fr-FR" sz="1100" i="1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02673" y="2093589"/>
            <a:ext cx="6574348" cy="3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168247" y="1574729"/>
            <a:ext cx="2226763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Dons et sponsoring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354" y="2275411"/>
            <a:ext cx="5108554" cy="347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26973" y="5821360"/>
            <a:ext cx="473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Contribution des autorités religieuses (Al Amine)</a:t>
            </a:r>
          </a:p>
        </p:txBody>
      </p:sp>
      <p:pic>
        <p:nvPicPr>
          <p:cNvPr id="19" name="Image 18" descr="image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27863" y="4013466"/>
            <a:ext cx="3264137" cy="2731718"/>
          </a:xfrm>
          <a:prstGeom prst="rect">
            <a:avLst/>
          </a:prstGeom>
        </p:spPr>
      </p:pic>
      <p:pic>
        <p:nvPicPr>
          <p:cNvPr id="20" name="Image 19" descr="IMG_0917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0" y="2267466"/>
            <a:ext cx="3157104" cy="25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283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308504" y="328265"/>
            <a:ext cx="2299732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VENTES DE GADGET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075C66-800D-381C-C57C-42E110B44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b="10099"/>
          <a:stretch/>
        </p:blipFill>
        <p:spPr>
          <a:xfrm>
            <a:off x="0" y="2112496"/>
            <a:ext cx="4584396" cy="33242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884555-A7D4-44FA-F99A-5B115F1AF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1" y="1290695"/>
            <a:ext cx="2571777" cy="27962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415DEE-F350-EF1E-65AB-82E77C25A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4711" y="3026538"/>
            <a:ext cx="2568174" cy="4887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35277A-3640-DD36-E9EF-A266E42A4F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9" t="24223" r="37221" b="22366"/>
          <a:stretch/>
        </p:blipFill>
        <p:spPr>
          <a:xfrm>
            <a:off x="4688016" y="1350964"/>
            <a:ext cx="2393180" cy="3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535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76234" y="339136"/>
            <a:ext cx="4071564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CAMPAGNES DE COLLECTEDE FONDS</a:t>
            </a:r>
          </a:p>
        </p:txBody>
      </p:sp>
      <p:pic>
        <p:nvPicPr>
          <p:cNvPr id="2050" name="Picture 2" descr="https://scontent.fdkr1-1.fna.fbcdn.net/v/t1.0-9/16938677_1487040431308033_1355750091986270871_n.jpg?oh=eb26eb359153e92c1c7ba95811f6c8f8&amp;oe=5A4E89D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2" y="1319186"/>
            <a:ext cx="4222572" cy="19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ucun texte alternatif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2" y="3645575"/>
            <a:ext cx="4222573" cy="23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BC629E-9260-9CDC-0414-2204A049CC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8"/>
          <a:stretch/>
        </p:blipFill>
        <p:spPr>
          <a:xfrm>
            <a:off x="4543581" y="1650087"/>
            <a:ext cx="7283658" cy="504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781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62946" y="2244589"/>
            <a:ext cx="2017284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Urnes de collecte</a:t>
            </a:r>
          </a:p>
        </p:txBody>
      </p:sp>
      <p:pic>
        <p:nvPicPr>
          <p:cNvPr id="17" name="Image 16" descr="20150930_12565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09" y="2302796"/>
            <a:ext cx="3543289" cy="2956924"/>
          </a:xfrm>
          <a:prstGeom prst="rect">
            <a:avLst/>
          </a:prstGeom>
        </p:spPr>
      </p:pic>
      <p:pic>
        <p:nvPicPr>
          <p:cNvPr id="1026" name="Picture 2" descr="Aucun texte alternatif disponible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b="13110"/>
          <a:stretch/>
        </p:blipFill>
        <p:spPr bwMode="auto">
          <a:xfrm>
            <a:off x="3312960" y="3198965"/>
            <a:ext cx="4085112" cy="317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8515401" y="5815063"/>
            <a:ext cx="308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Contribution du club </a:t>
            </a:r>
          </a:p>
          <a:p>
            <a:pPr algn="ctr"/>
            <a:r>
              <a:rPr lang="fr-FR" dirty="0"/>
              <a:t>des actionnaires de </a:t>
            </a:r>
            <a:r>
              <a:rPr lang="fr-FR" dirty="0" err="1"/>
              <a:t>Duopharm</a:t>
            </a:r>
            <a:endParaRPr lang="fr-FR" dirty="0"/>
          </a:p>
        </p:txBody>
      </p:sp>
      <p:pic>
        <p:nvPicPr>
          <p:cNvPr id="19" name="Image 18" descr="20151111_17592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09185" y="2598692"/>
            <a:ext cx="4686560" cy="29298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657962-9EB1-96D1-0993-A41B4492ED39}"/>
              </a:ext>
            </a:extLst>
          </p:cNvPr>
          <p:cNvSpPr txBox="1"/>
          <p:nvPr/>
        </p:nvSpPr>
        <p:spPr>
          <a:xfrm>
            <a:off x="7976234" y="339136"/>
            <a:ext cx="4071564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CAMPAGNES DE COLLECTEDE FONDS</a:t>
            </a:r>
          </a:p>
        </p:txBody>
      </p:sp>
    </p:spTree>
    <p:extLst>
      <p:ext uri="{BB962C8B-B14F-4D97-AF65-F5344CB8AC3E}">
        <p14:creationId xmlns:p14="http://schemas.microsoft.com/office/powerpoint/2010/main" val="11356882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42875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978" y="4603937"/>
            <a:ext cx="2592388" cy="14523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6283" y="6032500"/>
            <a:ext cx="17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Ministère de la sante </a:t>
            </a:r>
          </a:p>
          <a:p>
            <a:pPr algn="ctr"/>
            <a:r>
              <a:rPr lang="fr-FR" sz="1400" b="1" dirty="0"/>
              <a:t>et de l’action sociale</a:t>
            </a:r>
          </a:p>
        </p:txBody>
      </p:sp>
      <p:pic>
        <p:nvPicPr>
          <p:cNvPr id="14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1795" y="1779272"/>
            <a:ext cx="3887541" cy="123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know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0" y="4079874"/>
            <a:ext cx="2270125" cy="2270125"/>
          </a:xfrm>
          <a:prstGeom prst="rect">
            <a:avLst/>
          </a:prstGeom>
        </p:spPr>
      </p:pic>
      <p:sp>
        <p:nvSpPr>
          <p:cNvPr id="7" name="Arc 6"/>
          <p:cNvSpPr/>
          <p:nvPr/>
        </p:nvSpPr>
        <p:spPr>
          <a:xfrm>
            <a:off x="5778500" y="2254250"/>
            <a:ext cx="4238625" cy="4095750"/>
          </a:xfrm>
          <a:prstGeom prst="arc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/>
          <p:cNvSpPr/>
          <p:nvPr/>
        </p:nvSpPr>
        <p:spPr>
          <a:xfrm flipH="1">
            <a:off x="1635125" y="2232024"/>
            <a:ext cx="4175125" cy="3863976"/>
          </a:xfrm>
          <a:prstGeom prst="arc">
            <a:avLst>
              <a:gd name="adj1" fmla="val 16200000"/>
              <a:gd name="adj2" fmla="val 1"/>
            </a:avLst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rc 16"/>
          <p:cNvSpPr/>
          <p:nvPr/>
        </p:nvSpPr>
        <p:spPr>
          <a:xfrm rot="13591906" flipH="1">
            <a:off x="2812492" y="-237265"/>
            <a:ext cx="6503518" cy="6872153"/>
          </a:xfrm>
          <a:prstGeom prst="arc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xplosion 1 1"/>
          <p:cNvSpPr/>
          <p:nvPr/>
        </p:nvSpPr>
        <p:spPr>
          <a:xfrm>
            <a:off x="2952750" y="2825750"/>
            <a:ext cx="6565900" cy="3095625"/>
          </a:xfrm>
          <a:prstGeom prst="irregularSeal1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Octobre 2010</a:t>
            </a:r>
          </a:p>
          <a:p>
            <a:pPr algn="ctr"/>
            <a:r>
              <a:rPr lang="fr-FR" dirty="0"/>
              <a:t>Mai 2018</a:t>
            </a:r>
          </a:p>
          <a:p>
            <a:pPr algn="ctr"/>
            <a:r>
              <a:rPr lang="fr-FR" dirty="0"/>
              <a:t>Février 2020</a:t>
            </a:r>
          </a:p>
          <a:p>
            <a:pPr algn="ctr"/>
            <a:r>
              <a:rPr lang="fr-FR" dirty="0"/>
              <a:t>Novembre 2022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1539875"/>
            <a:ext cx="388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TELETTELETHON </a:t>
            </a:r>
            <a:endParaRPr lang="fr-F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fr-F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fr-F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634612-B564-A750-E5C7-0396E66D7918}"/>
              </a:ext>
            </a:extLst>
          </p:cNvPr>
          <p:cNvSpPr txBox="1"/>
          <p:nvPr/>
        </p:nvSpPr>
        <p:spPr>
          <a:xfrm>
            <a:off x="7981343" y="482011"/>
            <a:ext cx="4071564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CAMPAGNES DE COLLECTEDE FONDS</a:t>
            </a:r>
          </a:p>
        </p:txBody>
      </p:sp>
    </p:spTree>
    <p:extLst>
      <p:ext uri="{BB962C8B-B14F-4D97-AF65-F5344CB8AC3E}">
        <p14:creationId xmlns:p14="http://schemas.microsoft.com/office/powerpoint/2010/main" val="1899348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407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4202" y="134623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4862946" y="166400"/>
            <a:ext cx="25351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Ensemble,  </a:t>
            </a:r>
            <a:b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Calibri" panose="020F0502020204030204" pitchFamily="34" charset="0"/>
              </a:rPr>
              <a:t>vaincre le cancer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45822" y="1678088"/>
            <a:ext cx="1300356" cy="553998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TELETHON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447"/>
            <a:ext cx="3962400" cy="23152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92" y="4352061"/>
            <a:ext cx="3758908" cy="25059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92" y="1782393"/>
            <a:ext cx="3758908" cy="24393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" y="4156408"/>
            <a:ext cx="3927797" cy="26931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74" y="2692320"/>
            <a:ext cx="4430344" cy="29535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BBE2D4F-BDB3-C6F3-2240-1CB5C4EF347F}"/>
              </a:ext>
            </a:extLst>
          </p:cNvPr>
          <p:cNvSpPr txBox="1"/>
          <p:nvPr/>
        </p:nvSpPr>
        <p:spPr>
          <a:xfrm>
            <a:off x="7976234" y="339136"/>
            <a:ext cx="4071564" cy="506292"/>
          </a:xfrm>
          <a:prstGeom prst="rect">
            <a:avLst/>
          </a:prstGeom>
          <a:solidFill>
            <a:srgbClr val="002060"/>
          </a:solidFill>
          <a:ln w="571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bg1"/>
                </a:solidFill>
              </a:rPr>
              <a:t>CAMPAGNES DE COLLECTEDE FONDS</a:t>
            </a:r>
          </a:p>
        </p:txBody>
      </p:sp>
    </p:spTree>
    <p:extLst>
      <p:ext uri="{BB962C8B-B14F-4D97-AF65-F5344CB8AC3E}">
        <p14:creationId xmlns:p14="http://schemas.microsoft.com/office/powerpoint/2010/main" val="41522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84564"/>
          </a:xfrm>
          <a:prstGeom prst="rect">
            <a:avLst/>
          </a:prstGeom>
          <a:solidFill>
            <a:srgbClr val="C4E6F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 descr="C:\Users\Toshiba\Desktop\LOGOS ASSOCIATIONS\12088187_758406247598243_4867945842152385594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32" y="164129"/>
            <a:ext cx="2808312" cy="893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862946" y="166400"/>
            <a:ext cx="25351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solidFill>
                  <a:srgbClr val="0070C0"/>
                </a:solidFill>
                <a:latin typeface="Calibri" panose="020F0502020204030204" pitchFamily="34" charset="0"/>
              </a:rPr>
              <a:t>2023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8072" y="6313378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chemeClr val="tx1"/>
              </a:solidFill>
            </a:endParaRPr>
          </a:p>
          <a:p>
            <a:endParaRPr lang="fr-FR" sz="1400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701419E-4968-BA97-688C-F5F83AF506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053485"/>
              </p:ext>
            </p:extLst>
          </p:nvPr>
        </p:nvGraphicFramePr>
        <p:xfrm>
          <a:off x="296333" y="1225097"/>
          <a:ext cx="11599333" cy="5632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2767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20376</TotalTime>
  <Words>1956</Words>
  <Application>Microsoft Macintosh PowerPoint</Application>
  <PresentationFormat>Grand écran</PresentationFormat>
  <Paragraphs>452</Paragraphs>
  <Slides>87</Slides>
  <Notes>10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87</vt:i4>
      </vt:variant>
    </vt:vector>
  </HeadingPairs>
  <TitlesOfParts>
    <vt:vector size="98" baseType="lpstr">
      <vt:lpstr>Arial</vt:lpstr>
      <vt:lpstr>Bank Gothic Medium</vt:lpstr>
      <vt:lpstr>Book Antiqua</vt:lpstr>
      <vt:lpstr>Calibri</vt:lpstr>
      <vt:lpstr>Calibri Light</vt:lpstr>
      <vt:lpstr>Courier New</vt:lpstr>
      <vt:lpstr>Roboto Condensed</vt:lpstr>
      <vt:lpstr>Times New Roman</vt:lpstr>
      <vt:lpstr>Wingdings</vt:lpstr>
      <vt:lpstr>Thème Office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lien avec les districts, la LISCA a supporté les efforts de sensibilisation pour le projet pilote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LISCA</dc:creator>
  <cp:lastModifiedBy>Microsoft Office User</cp:lastModifiedBy>
  <cp:revision>341</cp:revision>
  <cp:lastPrinted>2021-09-22T15:08:37Z</cp:lastPrinted>
  <dcterms:created xsi:type="dcterms:W3CDTF">2017-09-27T15:07:56Z</dcterms:created>
  <dcterms:modified xsi:type="dcterms:W3CDTF">2024-05-25T18:41:40Z</dcterms:modified>
</cp:coreProperties>
</file>