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0.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notesSlides/notesSlide22.xml" ContentType="application/vnd.openxmlformats-officedocument.presentationml.notesSlide+xml"/>
  <Override PartName="/ppt/tags/tag84.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0"/>
  </p:notesMasterIdLst>
  <p:sldIdLst>
    <p:sldId id="2147048029" r:id="rId2"/>
    <p:sldId id="2147472013" r:id="rId3"/>
    <p:sldId id="2147472010" r:id="rId4"/>
    <p:sldId id="2147472009" r:id="rId5"/>
    <p:sldId id="606" r:id="rId6"/>
    <p:sldId id="2147472007" r:id="rId7"/>
    <p:sldId id="469" r:id="rId8"/>
    <p:sldId id="470" r:id="rId9"/>
    <p:sldId id="471" r:id="rId10"/>
    <p:sldId id="14686" r:id="rId11"/>
    <p:sldId id="562" r:id="rId12"/>
    <p:sldId id="458" r:id="rId13"/>
    <p:sldId id="516" r:id="rId14"/>
    <p:sldId id="609" r:id="rId15"/>
    <p:sldId id="515" r:id="rId16"/>
    <p:sldId id="449" r:id="rId17"/>
    <p:sldId id="292" r:id="rId18"/>
    <p:sldId id="2147047999" r:id="rId19"/>
    <p:sldId id="625" r:id="rId20"/>
    <p:sldId id="611" r:id="rId21"/>
    <p:sldId id="293" r:id="rId22"/>
    <p:sldId id="2147471987" r:id="rId23"/>
    <p:sldId id="14714" r:id="rId24"/>
    <p:sldId id="2147472004" r:id="rId25"/>
    <p:sldId id="2147471985" r:id="rId26"/>
    <p:sldId id="2147471981" r:id="rId27"/>
    <p:sldId id="14636" r:id="rId28"/>
    <p:sldId id="291" r:id="rId29"/>
    <p:sldId id="300" r:id="rId30"/>
    <p:sldId id="302" r:id="rId31"/>
    <p:sldId id="2147471993" r:id="rId32"/>
    <p:sldId id="2147472012" r:id="rId33"/>
    <p:sldId id="2415" r:id="rId34"/>
    <p:sldId id="2484" r:id="rId35"/>
    <p:sldId id="2486" r:id="rId36"/>
    <p:sldId id="369" r:id="rId37"/>
    <p:sldId id="2147472014" r:id="rId38"/>
    <p:sldId id="2436" r:id="rId39"/>
    <p:sldId id="2416" r:id="rId40"/>
    <p:sldId id="304" r:id="rId41"/>
    <p:sldId id="305" r:id="rId42"/>
    <p:sldId id="476" r:id="rId43"/>
    <p:sldId id="14688" r:id="rId44"/>
    <p:sldId id="2147471998" r:id="rId45"/>
    <p:sldId id="2147471997" r:id="rId46"/>
    <p:sldId id="277" r:id="rId47"/>
    <p:sldId id="2147048001" r:id="rId48"/>
    <p:sldId id="2147048003" r:id="rId49"/>
    <p:sldId id="2147048004" r:id="rId50"/>
    <p:sldId id="282" r:id="rId51"/>
    <p:sldId id="332" r:id="rId52"/>
    <p:sldId id="1711" r:id="rId53"/>
    <p:sldId id="1792" r:id="rId54"/>
    <p:sldId id="1759" r:id="rId55"/>
    <p:sldId id="1757" r:id="rId56"/>
    <p:sldId id="1769" r:id="rId57"/>
    <p:sldId id="265" r:id="rId58"/>
    <p:sldId id="330" r:id="rId5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481"/>
    <p:restoredTop sz="94603"/>
  </p:normalViewPr>
  <p:slideViewPr>
    <p:cSldViewPr snapToGrid="0">
      <p:cViewPr>
        <p:scale>
          <a:sx n="80" d="100"/>
          <a:sy n="80" d="100"/>
        </p:scale>
        <p:origin x="2328" y="672"/>
      </p:cViewPr>
      <p:guideLst/>
    </p:cSldViewPr>
  </p:slideViewPr>
  <p:notesTextViewPr>
    <p:cViewPr>
      <p:scale>
        <a:sx n="1" d="1"/>
        <a:sy n="1" d="1"/>
      </p:scale>
      <p:origin x="0" y="0"/>
    </p:cViewPr>
  </p:notesTextViewPr>
  <p:sorterViewPr>
    <p:cViewPr>
      <p:scale>
        <a:sx n="130" d="100"/>
        <a:sy n="13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de_calcul_Microsoft_Excel.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Feuille_de_calcul_Microsoft_Excel1.xlsx"/></Relationships>
</file>

<file path=ppt/charts/_rels/chart3.xml.rels><?xml version="1.0" encoding="UTF-8" standalone="yes"?>
<Relationships xmlns="http://schemas.openxmlformats.org/package/2006/relationships"><Relationship Id="rId3" Type="http://schemas.openxmlformats.org/officeDocument/2006/relationships/package" Target="../embeddings/Feuille_de_calcul_Microsoft_Excel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fr-CA"/>
  <c:roundedCorners val="0"/>
  <c:style val="2"/>
  <c:chart>
    <c:title>
      <c:tx>
        <c:rich>
          <a:bodyPr rot="0"/>
          <a:lstStyle/>
          <a:p>
            <a:pPr>
              <a:defRPr sz="1400" b="1" i="0" u="none" strike="noStrike">
                <a:solidFill>
                  <a:srgbClr val="000000"/>
                </a:solidFill>
                <a:latin typeface="Calibri"/>
              </a:defRPr>
            </a:pPr>
            <a:r>
              <a:rPr lang="fr-CA" sz="1400" b="1" i="0" u="none" strike="noStrike">
                <a:solidFill>
                  <a:srgbClr val="000000"/>
                </a:solidFill>
                <a:latin typeface="Calibri"/>
              </a:rPr>
              <a:t>Types liés au vaccin 
(VPH 6, 11, 16, 18)</a:t>
            </a:r>
          </a:p>
        </c:rich>
      </c:tx>
      <c:layout>
        <c:manualLayout>
          <c:xMode val="edge"/>
          <c:yMode val="edge"/>
          <c:x val="0"/>
          <c:y val="0"/>
          <c:w val="1"/>
          <c:h val="0.235512"/>
        </c:manualLayout>
      </c:layout>
      <c:overlay val="1"/>
      <c:spPr>
        <a:noFill/>
        <a:effectLst/>
      </c:spPr>
    </c:title>
    <c:autoTitleDeleted val="0"/>
    <c:plotArea>
      <c:layout>
        <c:manualLayout>
          <c:layoutTarget val="inner"/>
          <c:xMode val="edge"/>
          <c:yMode val="edge"/>
          <c:x val="0.30807899999999999"/>
          <c:y val="0.235512"/>
          <c:w val="0.67622499999999997"/>
          <c:h val="0.63872399999999996"/>
        </c:manualLayout>
      </c:layout>
      <c:barChart>
        <c:barDir val="col"/>
        <c:grouping val="clustered"/>
        <c:varyColors val="0"/>
        <c:ser>
          <c:idx val="0"/>
          <c:order val="0"/>
          <c:tx>
            <c:v>Clinical Disease Relapse</c:v>
          </c:tx>
          <c:spPr>
            <a:solidFill>
              <a:srgbClr val="FFFFFF"/>
            </a:solidFill>
            <a:ln w="9525" cap="flat">
              <a:solidFill>
                <a:srgbClr val="000000"/>
              </a:solidFill>
              <a:prstDash val="solid"/>
              <a:round/>
            </a:ln>
            <a:effectLst/>
          </c:spPr>
          <c:invertIfNegative val="0"/>
          <c:dPt>
            <c:idx val="0"/>
            <c:invertIfNegative val="1"/>
            <c:bubble3D val="0"/>
            <c:extLst>
              <c:ext xmlns:c16="http://schemas.microsoft.com/office/drawing/2014/chart" uri="{C3380CC4-5D6E-409C-BE32-E72D297353CC}">
                <c16:uniqueId val="{00000001-6CBC-A84C-9326-B24D5C9041F8}"/>
              </c:ext>
            </c:extLst>
          </c:dPt>
          <c:dPt>
            <c:idx val="1"/>
            <c:invertIfNegative val="1"/>
            <c:bubble3D val="0"/>
            <c:spPr>
              <a:solidFill>
                <a:srgbClr val="8064A2"/>
              </a:solidFill>
              <a:ln w="12700" cap="flat">
                <a:noFill/>
                <a:miter lim="400000"/>
              </a:ln>
              <a:effectLst/>
            </c:spPr>
            <c:extLst>
              <c:ext xmlns:c16="http://schemas.microsoft.com/office/drawing/2014/chart" uri="{C3380CC4-5D6E-409C-BE32-E72D297353CC}">
                <c16:uniqueId val="{00000003-6CBC-A84C-9326-B24D5C9041F8}"/>
              </c:ext>
            </c:extLst>
          </c:dPt>
          <c:cat>
            <c:strLit>
              <c:ptCount val="2"/>
              <c:pt idx="0">
                <c:v>No Vaccination</c:v>
              </c:pt>
              <c:pt idx="1">
                <c:v>Vaccination</c:v>
              </c:pt>
            </c:strLit>
          </c:cat>
          <c:val>
            <c:numLit>
              <c:formatCode>General</c:formatCode>
              <c:ptCount val="2"/>
              <c:pt idx="0">
                <c:v>6.4</c:v>
              </c:pt>
              <c:pt idx="1">
                <c:v>1.2</c:v>
              </c:pt>
            </c:numLit>
          </c:val>
          <c:extLst>
            <c:ext xmlns:c16="http://schemas.microsoft.com/office/drawing/2014/chart" uri="{C3380CC4-5D6E-409C-BE32-E72D297353CC}">
              <c16:uniqueId val="{00000004-6CBC-A84C-9326-B24D5C9041F8}"/>
            </c:ext>
          </c:extLst>
        </c:ser>
        <c:dLbls>
          <c:showLegendKey val="0"/>
          <c:showVal val="0"/>
          <c:showCatName val="0"/>
          <c:showSerName val="0"/>
          <c:showPercent val="0"/>
          <c:showBubbleSize val="0"/>
        </c:dLbls>
        <c:gapWidth val="10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D9D9D9"/>
            </a:solidFill>
            <a:prstDash val="solid"/>
            <a:round/>
          </a:ln>
        </c:spPr>
        <c:txPr>
          <a:bodyPr rot="0"/>
          <a:lstStyle/>
          <a:p>
            <a:pPr>
              <a:defRPr sz="1000" b="0" i="0" u="none" strike="noStrike">
                <a:solidFill>
                  <a:srgbClr val="000000"/>
                </a:solidFill>
                <a:latin typeface="Calibri"/>
              </a:defRPr>
            </a:pPr>
            <a:endParaRPr lang="fr-FR"/>
          </a:p>
        </c:txPr>
        <c:crossAx val="2094734553"/>
        <c:crosses val="autoZero"/>
        <c:auto val="1"/>
        <c:lblAlgn val="ctr"/>
        <c:lblOffset val="100"/>
        <c:noMultiLvlLbl val="1"/>
      </c:catAx>
      <c:valAx>
        <c:axId val="2094734553"/>
        <c:scaling>
          <c:orientation val="minMax"/>
        </c:scaling>
        <c:delete val="0"/>
        <c:axPos val="l"/>
        <c:majorGridlines>
          <c:spPr>
            <a:ln w="12700" cap="flat">
              <a:solidFill>
                <a:srgbClr val="D9D9D9"/>
              </a:solidFill>
              <a:prstDash val="solid"/>
              <a:round/>
            </a:ln>
          </c:spPr>
        </c:majorGridlines>
        <c:title>
          <c:tx>
            <c:rich>
              <a:bodyPr rot="-5400000"/>
              <a:lstStyle/>
              <a:p>
                <a:pPr>
                  <a:defRPr sz="1000" b="0" i="0" u="none" strike="noStrike">
                    <a:solidFill>
                      <a:srgbClr val="000000"/>
                    </a:solidFill>
                    <a:latin typeface="Calibri"/>
                  </a:defRPr>
                </a:pPr>
                <a:r>
                  <a:rPr lang="fr-CA" sz="1000" b="0" i="0" u="none" strike="noStrike">
                    <a:solidFill>
                      <a:srgbClr val="000000"/>
                    </a:solidFill>
                    <a:latin typeface="Calibri"/>
                  </a:rPr>
                  <a:t>Prévalence du VPH chez les femmes (%)</a:t>
                </a:r>
              </a:p>
            </c:rich>
          </c:tx>
          <c:overlay val="1"/>
        </c:title>
        <c:numFmt formatCode="0.#" sourceLinked="0"/>
        <c:majorTickMark val="none"/>
        <c:minorTickMark val="none"/>
        <c:tickLblPos val="nextTo"/>
        <c:spPr>
          <a:ln w="12700" cap="flat">
            <a:noFill/>
            <a:prstDash val="solid"/>
            <a:round/>
          </a:ln>
        </c:spPr>
        <c:txPr>
          <a:bodyPr rot="0"/>
          <a:lstStyle/>
          <a:p>
            <a:pPr>
              <a:defRPr sz="1000" b="0" i="0" u="none" strike="noStrike">
                <a:solidFill>
                  <a:srgbClr val="000000"/>
                </a:solidFill>
                <a:latin typeface="Calibri"/>
              </a:defRPr>
            </a:pPr>
            <a:endParaRPr lang="fr-FR"/>
          </a:p>
        </c:txPr>
        <c:crossAx val="2094734552"/>
        <c:crosses val="autoZero"/>
        <c:crossBetween val="between"/>
        <c:majorUnit val="1.75"/>
        <c:minorUnit val="0.87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422036929160798E-2"/>
          <c:y val="3.4024747706617502E-2"/>
          <c:w val="0.91357796307083905"/>
          <c:h val="0.75787239380052995"/>
        </c:manualLayout>
      </c:layout>
      <c:barChart>
        <c:barDir val="col"/>
        <c:grouping val="clustered"/>
        <c:varyColors val="0"/>
        <c:ser>
          <c:idx val="0"/>
          <c:order val="0"/>
          <c:tx>
            <c:strRef>
              <c:f>Sheet1!$B$1</c:f>
              <c:strCache>
                <c:ptCount val="1"/>
                <c:pt idx="0">
                  <c:v>non-vacciné</c:v>
                </c:pt>
              </c:strCache>
            </c:strRef>
          </c:tx>
          <c:spPr>
            <a:solidFill>
              <a:schemeClr val="accent1"/>
            </a:solidFill>
            <a:ln>
              <a:noFill/>
            </a:ln>
            <a:effectLst/>
          </c:spPr>
          <c:invertIfNegative val="0"/>
          <c:dLbls>
            <c:dLbl>
              <c:idx val="4"/>
              <c:layout>
                <c:manualLayout>
                  <c:x val="-9.2592592592592605E-3"/>
                  <c:y val="-3.96825396825411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D19-4F10-B71C-F59BE4ABF125}"/>
                </c:ext>
              </c:extLst>
            </c:dLbl>
            <c:dLbl>
              <c:idx val="5"/>
              <c:layout>
                <c:manualLayout>
                  <c:x val="-9.2592592592593507E-3"/>
                  <c:y val="0"/>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5.5150371828521436E-2"/>
                      <c:h val="4.7559680039995E-2"/>
                    </c:manualLayout>
                  </c15:layout>
                </c:ext>
                <c:ext xmlns:c16="http://schemas.microsoft.com/office/drawing/2014/chart" uri="{C3380CC4-5D6E-409C-BE32-E72D297353CC}">
                  <c16:uniqueId val="{00000005-AD19-4F10-B71C-F59BE4ABF125}"/>
                </c:ext>
              </c:extLst>
            </c:dLbl>
            <c:dLbl>
              <c:idx val="6"/>
              <c:layout>
                <c:manualLayout>
                  <c:x val="-1.8518518518518701E-2"/>
                  <c:y val="7.936507936507790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D19-4F10-B71C-F59BE4ABF12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Tous les génotypes</c:v>
                </c:pt>
                <c:pt idx="1">
                  <c:v>6/11/16/18</c:v>
                </c:pt>
                <c:pt idx="2">
                  <c:v>16</c:v>
                </c:pt>
                <c:pt idx="3">
                  <c:v>31/33/45</c:v>
                </c:pt>
                <c:pt idx="4">
                  <c:v>31</c:v>
                </c:pt>
                <c:pt idx="5">
                  <c:v>33</c:v>
                </c:pt>
                <c:pt idx="6">
                  <c:v>45</c:v>
                </c:pt>
              </c:strCache>
            </c:strRef>
          </c:cat>
          <c:val>
            <c:numRef>
              <c:f>Sheet1!$B$2:$B$8</c:f>
              <c:numCache>
                <c:formatCode>0.0%</c:formatCode>
                <c:ptCount val="7"/>
                <c:pt idx="0">
                  <c:v>0.47199999999999998</c:v>
                </c:pt>
                <c:pt idx="1">
                  <c:v>0.11</c:v>
                </c:pt>
                <c:pt idx="2">
                  <c:v>7.0999999999999994E-2</c:v>
                </c:pt>
                <c:pt idx="3">
                  <c:v>5.7000000000000002E-2</c:v>
                </c:pt>
                <c:pt idx="4">
                  <c:v>2.7E-2</c:v>
                </c:pt>
                <c:pt idx="5">
                  <c:v>1.6E-2</c:v>
                </c:pt>
                <c:pt idx="6">
                  <c:v>0.02</c:v>
                </c:pt>
              </c:numCache>
            </c:numRef>
          </c:val>
          <c:extLst>
            <c:ext xmlns:c16="http://schemas.microsoft.com/office/drawing/2014/chart" uri="{C3380CC4-5D6E-409C-BE32-E72D297353CC}">
              <c16:uniqueId val="{00000000-AD19-4F10-B71C-F59BE4ABF125}"/>
            </c:ext>
          </c:extLst>
        </c:ser>
        <c:ser>
          <c:idx val="1"/>
          <c:order val="1"/>
          <c:tx>
            <c:strRef>
              <c:f>Sheet1!$C$1</c:f>
              <c:strCache>
                <c:ptCount val="1"/>
                <c:pt idx="0">
                  <c:v>vacciné</c:v>
                </c:pt>
              </c:strCache>
            </c:strRef>
          </c:tx>
          <c:spPr>
            <a:solidFill>
              <a:schemeClr val="accent3"/>
            </a:solidFill>
            <a:ln>
              <a:noFill/>
            </a:ln>
            <a:effectLst/>
          </c:spPr>
          <c:invertIfNegative val="0"/>
          <c:dLbls>
            <c:dLbl>
              <c:idx val="0"/>
              <c:layout>
                <c:manualLayout>
                  <c:x val="3.0092592592592601E-2"/>
                  <c:y val="-3.637524116577139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D19-4F10-B71C-F59BE4ABF125}"/>
                </c:ext>
              </c:extLst>
            </c:dLbl>
            <c:dLbl>
              <c:idx val="4"/>
              <c:layout>
                <c:manualLayout>
                  <c:x val="2.3148148148147301E-3"/>
                  <c:y val="-3.9682539682540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D19-4F10-B71C-F59BE4ABF125}"/>
                </c:ext>
              </c:extLst>
            </c:dLbl>
            <c:dLbl>
              <c:idx val="5"/>
              <c:layout>
                <c:manualLayout>
                  <c:x val="9.2592592592592605E-3"/>
                  <c:y val="-7.275048233154359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D19-4F10-B71C-F59BE4ABF12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Tous les génotypes</c:v>
                </c:pt>
                <c:pt idx="1">
                  <c:v>6/11/16/18</c:v>
                </c:pt>
                <c:pt idx="2">
                  <c:v>16</c:v>
                </c:pt>
                <c:pt idx="3">
                  <c:v>31/33/45</c:v>
                </c:pt>
                <c:pt idx="4">
                  <c:v>31</c:v>
                </c:pt>
                <c:pt idx="5">
                  <c:v>33</c:v>
                </c:pt>
                <c:pt idx="6">
                  <c:v>45</c:v>
                </c:pt>
              </c:strCache>
            </c:strRef>
          </c:cat>
          <c:val>
            <c:numRef>
              <c:f>Sheet1!$C$2:$C$8</c:f>
              <c:numCache>
                <c:formatCode>0.0%</c:formatCode>
                <c:ptCount val="7"/>
                <c:pt idx="0">
                  <c:v>0.36099999999999999</c:v>
                </c:pt>
                <c:pt idx="1">
                  <c:v>1.4999999999999999E-2</c:v>
                </c:pt>
                <c:pt idx="2">
                  <c:v>1.2999999999999999E-2</c:v>
                </c:pt>
                <c:pt idx="3">
                  <c:v>3.5000000000000003E-2</c:v>
                </c:pt>
                <c:pt idx="4">
                  <c:v>1.2999999999999999E-2</c:v>
                </c:pt>
                <c:pt idx="5">
                  <c:v>1.2999999999999999E-2</c:v>
                </c:pt>
                <c:pt idx="6">
                  <c:v>1.4E-2</c:v>
                </c:pt>
              </c:numCache>
            </c:numRef>
          </c:val>
          <c:extLst>
            <c:ext xmlns:c16="http://schemas.microsoft.com/office/drawing/2014/chart" uri="{C3380CC4-5D6E-409C-BE32-E72D297353CC}">
              <c16:uniqueId val="{00000001-AD19-4F10-B71C-F59BE4ABF125}"/>
            </c:ext>
          </c:extLst>
        </c:ser>
        <c:dLbls>
          <c:showLegendKey val="0"/>
          <c:showVal val="0"/>
          <c:showCatName val="0"/>
          <c:showSerName val="0"/>
          <c:showPercent val="0"/>
          <c:showBubbleSize val="0"/>
        </c:dLbls>
        <c:gapWidth val="219"/>
        <c:overlap val="-27"/>
        <c:axId val="2128101112"/>
        <c:axId val="2128107864"/>
      </c:barChart>
      <c:catAx>
        <c:axId val="212810111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baseline="0" dirty="0" err="1">
                    <a:solidFill>
                      <a:schemeClr val="tx1"/>
                    </a:solidFill>
                  </a:rPr>
                  <a:t>Génotype</a:t>
                </a:r>
                <a:r>
                  <a:rPr lang="en-US" baseline="0" dirty="0">
                    <a:solidFill>
                      <a:schemeClr val="tx1"/>
                    </a:solidFill>
                  </a:rPr>
                  <a:t> du VPH</a:t>
                </a:r>
                <a:endParaRPr lang="en-US" dirty="0">
                  <a:solidFill>
                    <a:schemeClr val="tx1"/>
                  </a:solidFill>
                </a:endParaRPr>
              </a:p>
            </c:rich>
          </c:tx>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r-FR"/>
          </a:p>
        </c:txPr>
        <c:crossAx val="2128107864"/>
        <c:crosses val="autoZero"/>
        <c:auto val="1"/>
        <c:lblAlgn val="ctr"/>
        <c:lblOffset val="100"/>
        <c:noMultiLvlLbl val="0"/>
      </c:catAx>
      <c:valAx>
        <c:axId val="2128107864"/>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solidFill>
                      <a:schemeClr val="tx1"/>
                    </a:solidFill>
                  </a:rPr>
                  <a:t>Prevalence</a:t>
                </a:r>
              </a:p>
            </c:rich>
          </c:tx>
          <c:layout>
            <c:manualLayout>
              <c:xMode val="edge"/>
              <c:yMode val="edge"/>
              <c:x val="2.42825607064018E-2"/>
              <c:y val="0.32768153980752401"/>
            </c:manualLayout>
          </c:layout>
          <c:overlay val="0"/>
          <c:spPr>
            <a:noFill/>
            <a:ln>
              <a:noFill/>
            </a:ln>
            <a:effectLst/>
          </c:spPr>
        </c:title>
        <c:numFmt formatCode="0%" sourceLinked="0"/>
        <c:majorTickMark val="none"/>
        <c:minorTickMark val="none"/>
        <c:tickLblPos val="nextTo"/>
        <c:spPr>
          <a:solidFill>
            <a:schemeClr val="bg1"/>
          </a:solid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r-FR"/>
          </a:p>
        </c:txPr>
        <c:crossAx val="2128101112"/>
        <c:crosses val="autoZero"/>
        <c:crossBetween val="between"/>
      </c:valAx>
      <c:spPr>
        <a:solidFill>
          <a:schemeClr val="accent1">
            <a:alpha val="7000"/>
          </a:schemeClr>
        </a:solidFill>
        <a:ln>
          <a:noFill/>
        </a:ln>
        <a:effectLst/>
      </c:spPr>
    </c:plotArea>
    <c:legend>
      <c:legendPos val="b"/>
      <c:layout>
        <c:manualLayout>
          <c:xMode val="edge"/>
          <c:yMode val="edge"/>
          <c:x val="0.37449511519393403"/>
          <c:y val="0.86954318210223702"/>
          <c:w val="0.32045421405657598"/>
          <c:h val="6.696475440569929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258190559905854E-2"/>
          <c:y val="3.0407094242037049E-2"/>
          <c:w val="0.89635476385378199"/>
          <c:h val="0.81882161637108564"/>
        </c:manualLayout>
      </c:layout>
      <c:lineChart>
        <c:grouping val="standard"/>
        <c:varyColors val="0"/>
        <c:ser>
          <c:idx val="0"/>
          <c:order val="0"/>
          <c:tx>
            <c:strRef>
              <c:f>Sheet1!$B$1</c:f>
              <c:strCache>
                <c:ptCount val="1"/>
                <c:pt idx="0">
                  <c:v>Series 1</c:v>
                </c:pt>
              </c:strCache>
            </c:strRef>
          </c:tx>
          <c:spPr>
            <a:ln w="25400" cap="rnd">
              <a:solidFill>
                <a:schemeClr val="accent1"/>
              </a:solidFill>
              <a:round/>
            </a:ln>
            <a:effectLst/>
          </c:spPr>
          <c:marker>
            <c:symbol val="circle"/>
            <c:size val="8"/>
            <c:spPr>
              <a:solidFill>
                <a:schemeClr val="accent1"/>
              </a:solidFill>
              <a:ln w="9525">
                <a:noFill/>
              </a:ln>
              <a:effectLst/>
            </c:spPr>
          </c:marker>
          <c:dLbls>
            <c:dLbl>
              <c:idx val="2"/>
              <c:layout>
                <c:manualLayout>
                  <c:x val="-3.2014315327961174E-2"/>
                  <c:y val="-5.36473021218784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723-5741-89A8-53BF05EED67C}"/>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Partenaire présentant une CIN/infecté _x000b_par le VPH</c:v>
                </c:pt>
                <c:pt idx="1">
                  <c:v>Visiteurs d’un centre de dépistage des maladies vénériennes</c:v>
                </c:pt>
                <c:pt idx="2">
                  <c:v>Universitaires</c:v>
                </c:pt>
                <c:pt idx="3">
                  <c:v>Military</c:v>
                </c:pt>
              </c:strCache>
            </c:strRef>
          </c:cat>
          <c:val>
            <c:numRef>
              <c:f>Sheet1!$B$2:$B$5</c:f>
              <c:numCache>
                <c:formatCode>General</c:formatCode>
                <c:ptCount val="4"/>
              </c:numCache>
            </c:numRef>
          </c:val>
          <c:smooth val="0"/>
          <c:extLst>
            <c:ext xmlns:c16="http://schemas.microsoft.com/office/drawing/2014/chart" uri="{C3380CC4-5D6E-409C-BE32-E72D297353CC}">
              <c16:uniqueId val="{00000001-D723-5741-89A8-53BF05EED67C}"/>
            </c:ext>
          </c:extLst>
        </c:ser>
        <c:dLbls>
          <c:showLegendKey val="0"/>
          <c:showVal val="0"/>
          <c:showCatName val="0"/>
          <c:showSerName val="0"/>
          <c:showPercent val="0"/>
          <c:showBubbleSize val="0"/>
        </c:dLbls>
        <c:marker val="1"/>
        <c:smooth val="0"/>
        <c:axId val="1101977296"/>
        <c:axId val="1091631728"/>
      </c:lineChart>
      <c:catAx>
        <c:axId val="1101977296"/>
        <c:scaling>
          <c:orientation val="minMax"/>
        </c:scaling>
        <c:delete val="0"/>
        <c:axPos val="b"/>
        <c:numFmt formatCode="General" sourceLinked="1"/>
        <c:majorTickMark val="out"/>
        <c:minorTickMark val="none"/>
        <c:tickLblPos val="nextTo"/>
        <c:spPr>
          <a:noFill/>
          <a:ln w="15875" cap="flat" cmpd="sng" algn="ctr">
            <a:solidFill>
              <a:schemeClr val="tx1"/>
            </a:solidFill>
            <a:miter lim="800000"/>
          </a:ln>
          <a:effectLst/>
        </c:spPr>
        <c:txPr>
          <a:bodyPr rot="-60000000" spcFirstLastPara="1" vertOverflow="ellipsis" vert="horz" wrap="square" anchor="ctr" anchorCtr="1"/>
          <a:lstStyle/>
          <a:p>
            <a:pPr>
              <a:lnSpc>
                <a:spcPct val="90000"/>
              </a:lnSpc>
              <a:defRPr sz="1200" b="0" i="0" u="none" strike="noStrike" kern="1200" baseline="0">
                <a:solidFill>
                  <a:schemeClr val="tx1"/>
                </a:solidFill>
                <a:latin typeface="+mn-lt"/>
                <a:ea typeface="+mn-ea"/>
                <a:cs typeface="+mn-cs"/>
              </a:defRPr>
            </a:pPr>
            <a:endParaRPr lang="fr-FR"/>
          </a:p>
        </c:txPr>
        <c:crossAx val="1091631728"/>
        <c:crosses val="autoZero"/>
        <c:auto val="1"/>
        <c:lblAlgn val="ctr"/>
        <c:lblOffset val="50"/>
        <c:noMultiLvlLbl val="0"/>
      </c:catAx>
      <c:valAx>
        <c:axId val="1091631728"/>
        <c:scaling>
          <c:orientation val="minMax"/>
          <c:max val="100"/>
          <c:min val="0"/>
        </c:scaling>
        <c:delete val="0"/>
        <c:axPos val="l"/>
        <c:majorGridlines>
          <c:spPr>
            <a:ln w="9525" cap="flat" cmpd="sng" algn="ctr">
              <a:solidFill>
                <a:schemeClr val="accent3">
                  <a:lumMod val="40000"/>
                  <a:lumOff val="60000"/>
                </a:schemeClr>
              </a:solidFill>
              <a:round/>
            </a:ln>
            <a:effectLst/>
          </c:spPr>
        </c:majorGridlines>
        <c:numFmt formatCode="General" sourceLinked="1"/>
        <c:majorTickMark val="out"/>
        <c:minorTickMark val="none"/>
        <c:tickLblPos val="nextTo"/>
        <c:spPr>
          <a:noFill/>
          <a:ln w="15875">
            <a:solidFill>
              <a:schemeClr val="tx1"/>
            </a:solidFill>
            <a:miter lim="800000"/>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fr-FR"/>
          </a:p>
        </c:txPr>
        <c:crossAx val="1101977296"/>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0.33007</cdr:x>
      <cdr:y>0.73051</cdr:y>
    </cdr:from>
    <cdr:to>
      <cdr:x>0.36178</cdr:x>
      <cdr:y>0.80869</cdr:y>
    </cdr:to>
    <cdr:sp macro="" textlink="">
      <cdr:nvSpPr>
        <cdr:cNvPr id="2" name="Text Box 3"/>
        <cdr:cNvSpPr txBox="1"/>
      </cdr:nvSpPr>
      <cdr:spPr>
        <a:xfrm xmlns:a="http://schemas.openxmlformats.org/drawingml/2006/main">
          <a:off x="1898939" y="2337932"/>
          <a:ext cx="182431" cy="250207"/>
        </a:xfrm>
        <a:prstGeom xmlns:a="http://schemas.openxmlformats.org/drawingml/2006/main" prst="rect">
          <a:avLst/>
        </a:prstGeom>
        <a:solidFill xmlns:a="http://schemas.openxmlformats.org/drawingml/2006/main">
          <a:schemeClr val="lt1">
            <a:alpha val="0"/>
          </a:schemeClr>
        </a:solidFill>
        <a:ln xmlns:a="http://schemas.openxmlformats.org/drawingml/2006/main" w="6350">
          <a:noFill/>
        </a:l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p xmlns:a="http://schemas.openxmlformats.org/drawingml/2006/main">
          <a:pPr>
            <a:lnSpc>
              <a:spcPct val="107000"/>
            </a:lnSpc>
            <a:spcAft>
              <a:spcPts val="800"/>
            </a:spcAft>
          </a:pPr>
          <a:r>
            <a:rPr lang="en-CA"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cdr:txBody>
    </cdr:sp>
  </cdr:relSizeAnchor>
  <cdr:relSizeAnchor xmlns:cdr="http://schemas.openxmlformats.org/drawingml/2006/chartDrawing">
    <cdr:from>
      <cdr:x>0.2141</cdr:x>
      <cdr:y>0.73498</cdr:y>
    </cdr:from>
    <cdr:to>
      <cdr:x>0.282</cdr:x>
      <cdr:y>0.81316</cdr:y>
    </cdr:to>
    <cdr:sp macro="" textlink="">
      <cdr:nvSpPr>
        <cdr:cNvPr id="3" name="Text Box 3"/>
        <cdr:cNvSpPr txBox="1"/>
      </cdr:nvSpPr>
      <cdr:spPr>
        <a:xfrm xmlns:a="http://schemas.openxmlformats.org/drawingml/2006/main">
          <a:off x="1623765" y="3017707"/>
          <a:ext cx="514963" cy="320994"/>
        </a:xfrm>
        <a:prstGeom xmlns:a="http://schemas.openxmlformats.org/drawingml/2006/main" prst="rect">
          <a:avLst/>
        </a:prstGeom>
        <a:solidFill xmlns:a="http://schemas.openxmlformats.org/drawingml/2006/main">
          <a:schemeClr val="lt1">
            <a:alpha val="0"/>
          </a:schemeClr>
        </a:solidFill>
        <a:ln xmlns:a="http://schemas.openxmlformats.org/drawingml/2006/main" w="6350">
          <a:noFill/>
        </a:l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107000"/>
            </a:lnSpc>
            <a:spcAft>
              <a:spcPts val="800"/>
            </a:spcAft>
          </a:pPr>
          <a:r>
            <a:rPr lang="en-CA"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29DF49-9ECA-0549-A118-40D55456FFBA}" type="datetimeFigureOut">
              <a:rPr lang="fr-CA" smtClean="0"/>
              <a:t>2024-05-25</a:t>
            </a:fld>
            <a:endParaRPr lang="fr-CA"/>
          </a:p>
        </p:txBody>
      </p:sp>
      <p:sp>
        <p:nvSpPr>
          <p:cNvPr id="4" name="Espace réservé de l'image de diapositiv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383580-B677-0A41-820C-162E306DF3A6}" type="slidenum">
              <a:rPr lang="fr-CA" smtClean="0"/>
              <a:t>‹n°›</a:t>
            </a:fld>
            <a:endParaRPr lang="fr-CA"/>
          </a:p>
        </p:txBody>
      </p:sp>
    </p:spTree>
    <p:extLst>
      <p:ext uri="{BB962C8B-B14F-4D97-AF65-F5344CB8AC3E}">
        <p14:creationId xmlns:p14="http://schemas.microsoft.com/office/powerpoint/2010/main" val="1759840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6328634-F8E6-44CF-B474-4ED554A2E638}" type="slidenum">
              <a:rPr lang="en-CA" smtClean="0"/>
              <a:pPr/>
              <a:t>5</a:t>
            </a:fld>
            <a:endParaRPr lang="en-CA" dirty="0"/>
          </a:p>
        </p:txBody>
      </p:sp>
    </p:spTree>
    <p:extLst>
      <p:ext uri="{BB962C8B-B14F-4D97-AF65-F5344CB8AC3E}">
        <p14:creationId xmlns:p14="http://schemas.microsoft.com/office/powerpoint/2010/main" val="1765305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5213147-BD09-54B5-0FEA-C1C0C216646C}"/>
              </a:ext>
            </a:extLst>
          </p:cNvPr>
          <p:cNvSpPr>
            <a:spLocks noGrp="1" noChangeArrowheads="1"/>
          </p:cNvSpPr>
          <p:nvPr>
            <p:ph type="sldNum" sz="quarter" idx="5"/>
          </p:nvPr>
        </p:nvSpPr>
        <p:spPr>
          <a:ln/>
        </p:spPr>
        <p:txBody>
          <a:bodyPr/>
          <a:lstStyle/>
          <a:p>
            <a:fld id="{ADE9BEF4-FF7C-0244-8175-75E837FA53A9}" type="slidenum">
              <a:rPr lang="en-US" altLang="fr-FR"/>
              <a:pPr/>
              <a:t>22</a:t>
            </a:fld>
            <a:endParaRPr lang="en-US" altLang="fr-FR"/>
          </a:p>
        </p:txBody>
      </p:sp>
      <p:sp>
        <p:nvSpPr>
          <p:cNvPr id="331778" name="Rectangle 2">
            <a:extLst>
              <a:ext uri="{FF2B5EF4-FFF2-40B4-BE49-F238E27FC236}">
                <a16:creationId xmlns:a16="http://schemas.microsoft.com/office/drawing/2014/main" id="{507EA8AE-92E3-D8FC-0554-19995D65A7D2}"/>
              </a:ext>
            </a:extLst>
          </p:cNvPr>
          <p:cNvSpPr>
            <a:spLocks noGrp="1" noRot="1" noChangeAspect="1" noChangeArrowheads="1" noTextEdit="1"/>
          </p:cNvSpPr>
          <p:nvPr>
            <p:ph type="sldImg"/>
          </p:nvPr>
        </p:nvSpPr>
        <p:spPr>
          <a:xfrm>
            <a:off x="381000" y="684213"/>
            <a:ext cx="6096000" cy="3429000"/>
          </a:xfrm>
          <a:ln/>
        </p:spPr>
      </p:sp>
      <p:sp>
        <p:nvSpPr>
          <p:cNvPr id="331779" name="Rectangle 3">
            <a:extLst>
              <a:ext uri="{FF2B5EF4-FFF2-40B4-BE49-F238E27FC236}">
                <a16:creationId xmlns:a16="http://schemas.microsoft.com/office/drawing/2014/main" id="{D35BEB00-CE3B-2C93-2423-4735DE985139}"/>
              </a:ext>
            </a:extLst>
          </p:cNvPr>
          <p:cNvSpPr>
            <a:spLocks noGrp="1" noChangeArrowheads="1"/>
          </p:cNvSpPr>
          <p:nvPr>
            <p:ph type="body" idx="1"/>
          </p:nvPr>
        </p:nvSpPr>
        <p:spPr>
          <a:xfrm>
            <a:off x="685800" y="4343400"/>
            <a:ext cx="5486400" cy="4116388"/>
          </a:xfrm>
        </p:spPr>
        <p:txBody>
          <a:bodyPr/>
          <a:lstStyle/>
          <a:p>
            <a:endParaRPr lang="fr-CA" alt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fr-CA"/>
          </a:p>
        </p:txBody>
      </p:sp>
      <p:sp>
        <p:nvSpPr>
          <p:cNvPr id="5" name="Footer Placeholder 4"/>
          <p:cNvSpPr>
            <a:spLocks noGrp="1"/>
          </p:cNvSpPr>
          <p:nvPr>
            <p:ph type="ftr" sz="quarter" idx="4"/>
          </p:nvPr>
        </p:nvSpPr>
        <p:spPr/>
        <p:txBody>
          <a:bodyPr/>
          <a:lstStyle/>
          <a:p>
            <a:endParaRPr lang="fr-CA"/>
          </a:p>
        </p:txBody>
      </p:sp>
      <p:sp>
        <p:nvSpPr>
          <p:cNvPr id="6" name="Slide Number Placeholder 5"/>
          <p:cNvSpPr>
            <a:spLocks noGrp="1"/>
          </p:cNvSpPr>
          <p:nvPr>
            <p:ph type="sldNum" sz="quarter" idx="5"/>
          </p:nvPr>
        </p:nvSpPr>
        <p:spPr/>
        <p:txBody>
          <a:bodyPr/>
          <a:lstStyle/>
          <a:p>
            <a:fld id="{6AB8B6D3-DC4D-48FF-B54B-AB30BD6C3F4D}" type="slidenum">
              <a:rPr lang="fr-CA" smtClean="0"/>
              <a:t>31</a:t>
            </a:fld>
            <a:endParaRPr lang="fr-CA"/>
          </a:p>
        </p:txBody>
      </p:sp>
    </p:spTree>
    <p:extLst>
      <p:ext uri="{BB962C8B-B14F-4D97-AF65-F5344CB8AC3E}">
        <p14:creationId xmlns:p14="http://schemas.microsoft.com/office/powerpoint/2010/main" val="1712303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Espace réservé de l'image des diapositives 1">
            <a:extLst>
              <a:ext uri="{FF2B5EF4-FFF2-40B4-BE49-F238E27FC236}">
                <a16:creationId xmlns:a16="http://schemas.microsoft.com/office/drawing/2014/main" id="{816C0454-1509-024B-B699-9076D693C388}"/>
              </a:ext>
            </a:extLst>
          </p:cNvPr>
          <p:cNvSpPr>
            <a:spLocks noGrp="1" noRot="1" noChangeAspect="1" noChangeArrowheads="1" noTextEdit="1"/>
          </p:cNvSpPr>
          <p:nvPr>
            <p:ph type="sldImg"/>
          </p:nvPr>
        </p:nvSpPr>
        <p:spPr>
          <a:xfrm>
            <a:off x="381000" y="685800"/>
            <a:ext cx="6096000" cy="3429000"/>
          </a:xfrm>
          <a:ln/>
        </p:spPr>
      </p:sp>
      <p:sp>
        <p:nvSpPr>
          <p:cNvPr id="180227" name="Espace réservé des notes 2">
            <a:extLst>
              <a:ext uri="{FF2B5EF4-FFF2-40B4-BE49-F238E27FC236}">
                <a16:creationId xmlns:a16="http://schemas.microsoft.com/office/drawing/2014/main" id="{234F87D5-84B9-E44D-B1FE-3D9A8737AE1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A" altLang="fr-FR" sz="1200" baseline="30000" dirty="0">
                <a:solidFill>
                  <a:srgbClr val="000000"/>
                </a:solidFill>
                <a:latin typeface="Helvetica" pitchFamily="2" charset="0"/>
                <a:sym typeface="Wingdings" pitchFamily="2" charset="2"/>
              </a:rPr>
              <a:t>a</a:t>
            </a:r>
            <a:r>
              <a:rPr lang="fr-CA"/>
              <a:t> </a:t>
            </a:r>
            <a:r>
              <a:rPr lang="fr-CA" altLang="fr-FR" sz="1200" dirty="0">
                <a:solidFill>
                  <a:srgbClr val="000000"/>
                </a:solidFill>
                <a:latin typeface="Helvetica" pitchFamily="2" charset="0"/>
                <a:sym typeface="Wingdings" pitchFamily="2" charset="2"/>
              </a:rPr>
              <a:t>Rapports de cotes ajustés (RCa) selon la pondération par l’inverse de la probabilité de traitement du score de propension de tout type de VPH au premier trimestre, à l’exclusion de la variable pour laquelle nous avons effectué une stratification. Persistent HPV-16/18 infection was defined as a positive test result for HPV-16 or HPV-18 at the first trimester and third trimester. No persistent HPV-16/18 infection was defined as a negative test result for any HPV at both trimesters, any HPV transient infection at the first and third trimesters, or any persistent HPV infection other than HPV-16/18.</a:t>
            </a:r>
            <a:br/>
            <a:endParaRPr/>
          </a:p>
          <a:p>
            <a:r>
              <a:rPr lang="fr-CA"/>
              <a:t>Several questions emerge in an attempt to explain this association. One of the important questions is whether this association between the persistence of HPV16-18 and preterm delivery could rather be explained by the cervical treatments (and not by the HPV itself). In order to verify this hypothesis, the analyzes were stratified. The association remains essentially the same in women with a history of treatment as well as in those without a history of cervical treatment. Other variables were also stratified (smoking, parity) and no change in the association was observed. It is also a very strong epidemiological association. If the relationship is indeed causal, mass vaccination could have a very important beneficial effect on preterm deliveries. In addition, registers in some countries around the world have recently shown a drop in the rate of preterm birth since the mass vaccination.</a:t>
            </a:r>
            <a:endParaRPr lang="fr-CA" altLang="fr-FR" dirty="0"/>
          </a:p>
          <a:p>
            <a:endParaRPr lang="fr-CA" altLang="fr-FR" dirty="0"/>
          </a:p>
          <a:p>
            <a:endParaRPr lang="fr-CA" altLang="fr-FR" dirty="0"/>
          </a:p>
          <a:p>
            <a:endParaRPr lang="fr-CA" altLang="fr-FR" dirty="0"/>
          </a:p>
          <a:p>
            <a:r>
              <a:rPr lang="fr-CA"/>
              <a:t>Plusieurs questions émergent pour tenter d’expliquer cette association. Une des questions importantes est de savoir si cette association entre la persistence du VPH16-18 et l’accouchement préterme pourrait plutôt s’expliquer par les traitements au col (et non pas par le HPV lui-même). Afin de vérifier cette hypothèse, les analyses ont été stratifiées. L’association demeure essentiellement la même autant chez les femmes avec des antécédents de traitement que chez celles sans antécédents de traitement au col. D’autres variables ont aussi été stratifiées (tabagisme, parité) et aucun modification de l’association n’a été observé. Il s’agit par ailleurs d’une très forte association épidémiologique. Si la relation est bien causale, la vaccination de masse pourra avoir un effet bénéfique très importante sur les accouchements prétermes. Par ailleurs des registres dans certains pays du monde ont montré récemment un baisse du taux d’accouchement préterme depuis la vaccination de masse. </a:t>
            </a:r>
          </a:p>
        </p:txBody>
      </p:sp>
      <p:sp>
        <p:nvSpPr>
          <p:cNvPr id="180228" name="Espace réservé de l'en-tête 3">
            <a:extLst>
              <a:ext uri="{FF2B5EF4-FFF2-40B4-BE49-F238E27FC236}">
                <a16:creationId xmlns:a16="http://schemas.microsoft.com/office/drawing/2014/main" id="{897671D1-88E2-C04A-AE9B-E351472741B1}"/>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Garamond" panose="02020404030301010803" pitchFamily="18" charset="0"/>
              </a:defRPr>
            </a:lvl1pPr>
            <a:lvl2pPr marL="742950" indent="-285750">
              <a:defRPr sz="4000">
                <a:solidFill>
                  <a:schemeClr val="tx1"/>
                </a:solidFill>
                <a:latin typeface="Garamond" panose="02020404030301010803" pitchFamily="18" charset="0"/>
              </a:defRPr>
            </a:lvl2pPr>
            <a:lvl3pPr marL="1143000" indent="-228600">
              <a:defRPr sz="4000">
                <a:solidFill>
                  <a:schemeClr val="tx1"/>
                </a:solidFill>
                <a:latin typeface="Garamond" panose="02020404030301010803" pitchFamily="18" charset="0"/>
              </a:defRPr>
            </a:lvl3pPr>
            <a:lvl4pPr marL="1600200" indent="-228600">
              <a:defRPr sz="4000">
                <a:solidFill>
                  <a:schemeClr val="tx1"/>
                </a:solidFill>
                <a:latin typeface="Garamond" panose="02020404030301010803" pitchFamily="18" charset="0"/>
              </a:defRPr>
            </a:lvl4pPr>
            <a:lvl5pPr marL="2057400" indent="-228600">
              <a:defRPr sz="4000">
                <a:solidFill>
                  <a:schemeClr val="tx1"/>
                </a:solidFill>
                <a:latin typeface="Garamond" panose="02020404030301010803" pitchFamily="18" charset="0"/>
              </a:defRPr>
            </a:lvl5pPr>
            <a:lvl6pPr marL="2514600" indent="-228600" eaLnBrk="0" fontAlgn="base" hangingPunct="0">
              <a:spcBef>
                <a:spcPct val="0"/>
              </a:spcBef>
              <a:spcAft>
                <a:spcPct val="0"/>
              </a:spcAft>
              <a:defRPr sz="4000">
                <a:solidFill>
                  <a:schemeClr val="tx1"/>
                </a:solidFill>
                <a:latin typeface="Garamond" panose="02020404030301010803" pitchFamily="18" charset="0"/>
              </a:defRPr>
            </a:lvl6pPr>
            <a:lvl7pPr marL="2971800" indent="-228600" eaLnBrk="0" fontAlgn="base" hangingPunct="0">
              <a:spcBef>
                <a:spcPct val="0"/>
              </a:spcBef>
              <a:spcAft>
                <a:spcPct val="0"/>
              </a:spcAft>
              <a:defRPr sz="4000">
                <a:solidFill>
                  <a:schemeClr val="tx1"/>
                </a:solidFill>
                <a:latin typeface="Garamond" panose="02020404030301010803" pitchFamily="18" charset="0"/>
              </a:defRPr>
            </a:lvl7pPr>
            <a:lvl8pPr marL="3429000" indent="-228600" eaLnBrk="0" fontAlgn="base" hangingPunct="0">
              <a:spcBef>
                <a:spcPct val="0"/>
              </a:spcBef>
              <a:spcAft>
                <a:spcPct val="0"/>
              </a:spcAft>
              <a:defRPr sz="4000">
                <a:solidFill>
                  <a:schemeClr val="tx1"/>
                </a:solidFill>
                <a:latin typeface="Garamond" panose="02020404030301010803" pitchFamily="18" charset="0"/>
              </a:defRPr>
            </a:lvl8pPr>
            <a:lvl9pPr marL="3886200" indent="-228600" eaLnBrk="0" fontAlgn="base" hangingPunct="0">
              <a:spcBef>
                <a:spcPct val="0"/>
              </a:spcBef>
              <a:spcAft>
                <a:spcPct val="0"/>
              </a:spcAft>
              <a:defRPr sz="4000">
                <a:solidFill>
                  <a:schemeClr val="tx1"/>
                </a:solidFill>
                <a:latin typeface="Garamond" panose="02020404030301010803" pitchFamily="18" charset="0"/>
              </a:defRPr>
            </a:lvl9pPr>
          </a:lstStyle>
          <a:p>
            <a:endParaRPr lang="fr-FR" altLang="fr-FR" sz="1200">
              <a:latin typeface="Arial" panose="020B0604020202020204" pitchFamily="34" charset="0"/>
            </a:endParaRPr>
          </a:p>
        </p:txBody>
      </p:sp>
      <p:sp>
        <p:nvSpPr>
          <p:cNvPr id="180229" name="Espace réservé du pied de page 4">
            <a:extLst>
              <a:ext uri="{FF2B5EF4-FFF2-40B4-BE49-F238E27FC236}">
                <a16:creationId xmlns:a16="http://schemas.microsoft.com/office/drawing/2014/main" id="{145F1C93-CF00-3942-8DBE-B283B5B32215}"/>
              </a:ext>
            </a:extLst>
          </p:cNvPr>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Garamond" panose="02020404030301010803" pitchFamily="18" charset="0"/>
              </a:defRPr>
            </a:lvl1pPr>
            <a:lvl2pPr marL="742950" indent="-285750">
              <a:defRPr sz="4000">
                <a:solidFill>
                  <a:schemeClr val="tx1"/>
                </a:solidFill>
                <a:latin typeface="Garamond" panose="02020404030301010803" pitchFamily="18" charset="0"/>
              </a:defRPr>
            </a:lvl2pPr>
            <a:lvl3pPr marL="1143000" indent="-228600">
              <a:defRPr sz="4000">
                <a:solidFill>
                  <a:schemeClr val="tx1"/>
                </a:solidFill>
                <a:latin typeface="Garamond" panose="02020404030301010803" pitchFamily="18" charset="0"/>
              </a:defRPr>
            </a:lvl3pPr>
            <a:lvl4pPr marL="1600200" indent="-228600">
              <a:defRPr sz="4000">
                <a:solidFill>
                  <a:schemeClr val="tx1"/>
                </a:solidFill>
                <a:latin typeface="Garamond" panose="02020404030301010803" pitchFamily="18" charset="0"/>
              </a:defRPr>
            </a:lvl4pPr>
            <a:lvl5pPr marL="2057400" indent="-228600">
              <a:defRPr sz="4000">
                <a:solidFill>
                  <a:schemeClr val="tx1"/>
                </a:solidFill>
                <a:latin typeface="Garamond" panose="02020404030301010803" pitchFamily="18" charset="0"/>
              </a:defRPr>
            </a:lvl5pPr>
            <a:lvl6pPr marL="2514600" indent="-228600" eaLnBrk="0" fontAlgn="base" hangingPunct="0">
              <a:spcBef>
                <a:spcPct val="0"/>
              </a:spcBef>
              <a:spcAft>
                <a:spcPct val="0"/>
              </a:spcAft>
              <a:defRPr sz="4000">
                <a:solidFill>
                  <a:schemeClr val="tx1"/>
                </a:solidFill>
                <a:latin typeface="Garamond" panose="02020404030301010803" pitchFamily="18" charset="0"/>
              </a:defRPr>
            </a:lvl6pPr>
            <a:lvl7pPr marL="2971800" indent="-228600" eaLnBrk="0" fontAlgn="base" hangingPunct="0">
              <a:spcBef>
                <a:spcPct val="0"/>
              </a:spcBef>
              <a:spcAft>
                <a:spcPct val="0"/>
              </a:spcAft>
              <a:defRPr sz="4000">
                <a:solidFill>
                  <a:schemeClr val="tx1"/>
                </a:solidFill>
                <a:latin typeface="Garamond" panose="02020404030301010803" pitchFamily="18" charset="0"/>
              </a:defRPr>
            </a:lvl7pPr>
            <a:lvl8pPr marL="3429000" indent="-228600" eaLnBrk="0" fontAlgn="base" hangingPunct="0">
              <a:spcBef>
                <a:spcPct val="0"/>
              </a:spcBef>
              <a:spcAft>
                <a:spcPct val="0"/>
              </a:spcAft>
              <a:defRPr sz="4000">
                <a:solidFill>
                  <a:schemeClr val="tx1"/>
                </a:solidFill>
                <a:latin typeface="Garamond" panose="02020404030301010803" pitchFamily="18" charset="0"/>
              </a:defRPr>
            </a:lvl8pPr>
            <a:lvl9pPr marL="3886200" indent="-228600" eaLnBrk="0" fontAlgn="base" hangingPunct="0">
              <a:spcBef>
                <a:spcPct val="0"/>
              </a:spcBef>
              <a:spcAft>
                <a:spcPct val="0"/>
              </a:spcAft>
              <a:defRPr sz="4000">
                <a:solidFill>
                  <a:schemeClr val="tx1"/>
                </a:solidFill>
                <a:latin typeface="Garamond" panose="02020404030301010803" pitchFamily="18" charset="0"/>
              </a:defRPr>
            </a:lvl9pPr>
          </a:lstStyle>
          <a:p>
            <a:endParaRPr lang="fr-FR" altLang="fr-FR" sz="1200">
              <a:latin typeface="Arial" panose="020B0604020202020204" pitchFamily="34" charset="0"/>
            </a:endParaRPr>
          </a:p>
        </p:txBody>
      </p:sp>
      <p:sp>
        <p:nvSpPr>
          <p:cNvPr id="180230" name="Espace réservé du numéro de diapositive 5">
            <a:extLst>
              <a:ext uri="{FF2B5EF4-FFF2-40B4-BE49-F238E27FC236}">
                <a16:creationId xmlns:a16="http://schemas.microsoft.com/office/drawing/2014/main" id="{07BE0C20-3D12-6545-8928-508BAAA0F23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Garamond" panose="02020404030301010803" pitchFamily="18" charset="0"/>
              </a:defRPr>
            </a:lvl1pPr>
            <a:lvl2pPr marL="742950" indent="-285750">
              <a:defRPr sz="4000">
                <a:solidFill>
                  <a:schemeClr val="tx1"/>
                </a:solidFill>
                <a:latin typeface="Garamond" panose="02020404030301010803" pitchFamily="18" charset="0"/>
              </a:defRPr>
            </a:lvl2pPr>
            <a:lvl3pPr marL="1143000" indent="-228600">
              <a:defRPr sz="4000">
                <a:solidFill>
                  <a:schemeClr val="tx1"/>
                </a:solidFill>
                <a:latin typeface="Garamond" panose="02020404030301010803" pitchFamily="18" charset="0"/>
              </a:defRPr>
            </a:lvl3pPr>
            <a:lvl4pPr marL="1600200" indent="-228600">
              <a:defRPr sz="4000">
                <a:solidFill>
                  <a:schemeClr val="tx1"/>
                </a:solidFill>
                <a:latin typeface="Garamond" panose="02020404030301010803" pitchFamily="18" charset="0"/>
              </a:defRPr>
            </a:lvl4pPr>
            <a:lvl5pPr marL="2057400" indent="-228600">
              <a:defRPr sz="4000">
                <a:solidFill>
                  <a:schemeClr val="tx1"/>
                </a:solidFill>
                <a:latin typeface="Garamond" panose="02020404030301010803" pitchFamily="18" charset="0"/>
              </a:defRPr>
            </a:lvl5pPr>
            <a:lvl6pPr marL="2514600" indent="-228600" eaLnBrk="0" fontAlgn="base" hangingPunct="0">
              <a:spcBef>
                <a:spcPct val="0"/>
              </a:spcBef>
              <a:spcAft>
                <a:spcPct val="0"/>
              </a:spcAft>
              <a:defRPr sz="4000">
                <a:solidFill>
                  <a:schemeClr val="tx1"/>
                </a:solidFill>
                <a:latin typeface="Garamond" panose="02020404030301010803" pitchFamily="18" charset="0"/>
              </a:defRPr>
            </a:lvl6pPr>
            <a:lvl7pPr marL="2971800" indent="-228600" eaLnBrk="0" fontAlgn="base" hangingPunct="0">
              <a:spcBef>
                <a:spcPct val="0"/>
              </a:spcBef>
              <a:spcAft>
                <a:spcPct val="0"/>
              </a:spcAft>
              <a:defRPr sz="4000">
                <a:solidFill>
                  <a:schemeClr val="tx1"/>
                </a:solidFill>
                <a:latin typeface="Garamond" panose="02020404030301010803" pitchFamily="18" charset="0"/>
              </a:defRPr>
            </a:lvl7pPr>
            <a:lvl8pPr marL="3429000" indent="-228600" eaLnBrk="0" fontAlgn="base" hangingPunct="0">
              <a:spcBef>
                <a:spcPct val="0"/>
              </a:spcBef>
              <a:spcAft>
                <a:spcPct val="0"/>
              </a:spcAft>
              <a:defRPr sz="4000">
                <a:solidFill>
                  <a:schemeClr val="tx1"/>
                </a:solidFill>
                <a:latin typeface="Garamond" panose="02020404030301010803" pitchFamily="18" charset="0"/>
              </a:defRPr>
            </a:lvl8pPr>
            <a:lvl9pPr marL="3886200" indent="-228600" eaLnBrk="0" fontAlgn="base" hangingPunct="0">
              <a:spcBef>
                <a:spcPct val="0"/>
              </a:spcBef>
              <a:spcAft>
                <a:spcPct val="0"/>
              </a:spcAft>
              <a:defRPr sz="4000">
                <a:solidFill>
                  <a:schemeClr val="tx1"/>
                </a:solidFill>
                <a:latin typeface="Garamond" panose="02020404030301010803" pitchFamily="18" charset="0"/>
              </a:defRPr>
            </a:lvl9pPr>
          </a:lstStyle>
          <a:p>
            <a:fld id="{24A1758B-48E9-594C-BF6D-850EB2F2A6CD}" type="slidenum">
              <a:rPr lang="en-CA" altLang="fr-FR" sz="1200" smtClean="0">
                <a:latin typeface="Arial" panose="020B0604020202020204" pitchFamily="34" charset="0"/>
              </a:rPr>
              <a:pPr/>
              <a:t>33</a:t>
            </a:fld>
            <a:endParaRPr lang="fr-CA" altLang="fr-FR" sz="1200">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a:extLst>
              <a:ext uri="{FF2B5EF4-FFF2-40B4-BE49-F238E27FC236}">
                <a16:creationId xmlns:a16="http://schemas.microsoft.com/office/drawing/2014/main" id="{8D25D2AA-641A-934C-B4FE-47912165FBDA}"/>
              </a:ext>
            </a:extLst>
          </p:cNvPr>
          <p:cNvSpPr>
            <a:spLocks noGrp="1" noRot="1" noChangeAspect="1" noChangeArrowheads="1" noTextEdit="1"/>
          </p:cNvSpPr>
          <p:nvPr>
            <p:ph type="sldImg"/>
          </p:nvPr>
        </p:nvSpPr>
        <p:spPr>
          <a:xfrm>
            <a:off x="381000" y="685800"/>
            <a:ext cx="6096000" cy="3429000"/>
          </a:xfrm>
          <a:ln/>
        </p:spPr>
      </p:sp>
      <p:sp>
        <p:nvSpPr>
          <p:cNvPr id="161795" name="Notes Placeholder 2">
            <a:extLst>
              <a:ext uri="{FF2B5EF4-FFF2-40B4-BE49-F238E27FC236}">
                <a16:creationId xmlns:a16="http://schemas.microsoft.com/office/drawing/2014/main" id="{B573E0FD-FF73-3248-8E4A-9EA4A7DB8A5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A"/>
              <a:t>What do we see with this meta-analysis. The meta-analysis shows an association between HPV and preterm birth (OR = 1.50 (95% CI: 1.19-1.88). A rather weak association is detected but it must be said that the existing studies use measures on the grouped HPV (not by genotype), with measurement windows often outside pregnancy and often lacking adjustment for confusion In short, the quality of the studies often leaves something to be desired and it is difficult to conclude.</a:t>
            </a:r>
            <a:endParaRPr lang="fr-CA" altLang="fr-FR"/>
          </a:p>
          <a:p>
            <a:endParaRPr lang="fr-CA" altLang="fr-FR"/>
          </a:p>
          <a:p>
            <a:endParaRPr lang="fr-CA" altLang="fr-FR"/>
          </a:p>
          <a:p>
            <a:r>
              <a:rPr lang="fr-CA"/>
              <a:t>Qu’est-ce que l’on voit avec cette méta-analyse. La méta-analyse montre une association entre le VPH et l’accouchement préteme (OR=1.50 (95%CI: 1.19-1.88). Un assez faible association est détectée mais il faut dire que les études existantes  utilisent des mesures sur le HPV groupé (non par genotype), avec des fenêtre de mesure souvent  en dehors de la grossesse et manque souvent d’ajustement pour la confusion. Bref, la qualité des études laissent souvent à desirer et il est difficile de conclure.</a:t>
            </a:r>
          </a:p>
        </p:txBody>
      </p:sp>
      <p:sp>
        <p:nvSpPr>
          <p:cNvPr id="161796" name="Header Placeholder 3">
            <a:extLst>
              <a:ext uri="{FF2B5EF4-FFF2-40B4-BE49-F238E27FC236}">
                <a16:creationId xmlns:a16="http://schemas.microsoft.com/office/drawing/2014/main" id="{46CC28EB-3A29-064C-A36C-E53913B7542E}"/>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Garamond" panose="02020404030301010803" pitchFamily="18" charset="0"/>
              </a:defRPr>
            </a:lvl1pPr>
            <a:lvl2pPr marL="742950" indent="-285750">
              <a:defRPr sz="4000">
                <a:solidFill>
                  <a:schemeClr val="tx1"/>
                </a:solidFill>
                <a:latin typeface="Garamond" panose="02020404030301010803" pitchFamily="18" charset="0"/>
              </a:defRPr>
            </a:lvl2pPr>
            <a:lvl3pPr marL="1143000" indent="-228600">
              <a:defRPr sz="4000">
                <a:solidFill>
                  <a:schemeClr val="tx1"/>
                </a:solidFill>
                <a:latin typeface="Garamond" panose="02020404030301010803" pitchFamily="18" charset="0"/>
              </a:defRPr>
            </a:lvl3pPr>
            <a:lvl4pPr marL="1600200" indent="-228600">
              <a:defRPr sz="4000">
                <a:solidFill>
                  <a:schemeClr val="tx1"/>
                </a:solidFill>
                <a:latin typeface="Garamond" panose="02020404030301010803" pitchFamily="18" charset="0"/>
              </a:defRPr>
            </a:lvl4pPr>
            <a:lvl5pPr marL="2057400" indent="-228600">
              <a:defRPr sz="4000">
                <a:solidFill>
                  <a:schemeClr val="tx1"/>
                </a:solidFill>
                <a:latin typeface="Garamond" panose="02020404030301010803" pitchFamily="18" charset="0"/>
              </a:defRPr>
            </a:lvl5pPr>
            <a:lvl6pPr marL="2514600" indent="-228600" eaLnBrk="0" fontAlgn="base" hangingPunct="0">
              <a:spcBef>
                <a:spcPct val="0"/>
              </a:spcBef>
              <a:spcAft>
                <a:spcPct val="0"/>
              </a:spcAft>
              <a:defRPr sz="4000">
                <a:solidFill>
                  <a:schemeClr val="tx1"/>
                </a:solidFill>
                <a:latin typeface="Garamond" panose="02020404030301010803" pitchFamily="18" charset="0"/>
              </a:defRPr>
            </a:lvl6pPr>
            <a:lvl7pPr marL="2971800" indent="-228600" eaLnBrk="0" fontAlgn="base" hangingPunct="0">
              <a:spcBef>
                <a:spcPct val="0"/>
              </a:spcBef>
              <a:spcAft>
                <a:spcPct val="0"/>
              </a:spcAft>
              <a:defRPr sz="4000">
                <a:solidFill>
                  <a:schemeClr val="tx1"/>
                </a:solidFill>
                <a:latin typeface="Garamond" panose="02020404030301010803" pitchFamily="18" charset="0"/>
              </a:defRPr>
            </a:lvl7pPr>
            <a:lvl8pPr marL="3429000" indent="-228600" eaLnBrk="0" fontAlgn="base" hangingPunct="0">
              <a:spcBef>
                <a:spcPct val="0"/>
              </a:spcBef>
              <a:spcAft>
                <a:spcPct val="0"/>
              </a:spcAft>
              <a:defRPr sz="4000">
                <a:solidFill>
                  <a:schemeClr val="tx1"/>
                </a:solidFill>
                <a:latin typeface="Garamond" panose="02020404030301010803" pitchFamily="18" charset="0"/>
              </a:defRPr>
            </a:lvl8pPr>
            <a:lvl9pPr marL="3886200" indent="-228600" eaLnBrk="0" fontAlgn="base" hangingPunct="0">
              <a:spcBef>
                <a:spcPct val="0"/>
              </a:spcBef>
              <a:spcAft>
                <a:spcPct val="0"/>
              </a:spcAft>
              <a:defRPr sz="4000">
                <a:solidFill>
                  <a:schemeClr val="tx1"/>
                </a:solidFill>
                <a:latin typeface="Garamond" panose="02020404030301010803" pitchFamily="18" charset="0"/>
              </a:defRPr>
            </a:lvl9pPr>
          </a:lstStyle>
          <a:p>
            <a:endParaRPr lang="fr-FR" altLang="fr-FR" sz="1200">
              <a:latin typeface="Arial" panose="020B0604020202020204" pitchFamily="34" charset="0"/>
            </a:endParaRPr>
          </a:p>
        </p:txBody>
      </p:sp>
      <p:sp>
        <p:nvSpPr>
          <p:cNvPr id="161797" name="Footer Placeholder 4">
            <a:extLst>
              <a:ext uri="{FF2B5EF4-FFF2-40B4-BE49-F238E27FC236}">
                <a16:creationId xmlns:a16="http://schemas.microsoft.com/office/drawing/2014/main" id="{10919958-FE93-304E-AD4B-AF9A13D1DF04}"/>
              </a:ext>
            </a:extLst>
          </p:cNvPr>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Garamond" panose="02020404030301010803" pitchFamily="18" charset="0"/>
              </a:defRPr>
            </a:lvl1pPr>
            <a:lvl2pPr marL="742950" indent="-285750">
              <a:defRPr sz="4000">
                <a:solidFill>
                  <a:schemeClr val="tx1"/>
                </a:solidFill>
                <a:latin typeface="Garamond" panose="02020404030301010803" pitchFamily="18" charset="0"/>
              </a:defRPr>
            </a:lvl2pPr>
            <a:lvl3pPr marL="1143000" indent="-228600">
              <a:defRPr sz="4000">
                <a:solidFill>
                  <a:schemeClr val="tx1"/>
                </a:solidFill>
                <a:latin typeface="Garamond" panose="02020404030301010803" pitchFamily="18" charset="0"/>
              </a:defRPr>
            </a:lvl3pPr>
            <a:lvl4pPr marL="1600200" indent="-228600">
              <a:defRPr sz="4000">
                <a:solidFill>
                  <a:schemeClr val="tx1"/>
                </a:solidFill>
                <a:latin typeface="Garamond" panose="02020404030301010803" pitchFamily="18" charset="0"/>
              </a:defRPr>
            </a:lvl4pPr>
            <a:lvl5pPr marL="2057400" indent="-228600">
              <a:defRPr sz="4000">
                <a:solidFill>
                  <a:schemeClr val="tx1"/>
                </a:solidFill>
                <a:latin typeface="Garamond" panose="02020404030301010803" pitchFamily="18" charset="0"/>
              </a:defRPr>
            </a:lvl5pPr>
            <a:lvl6pPr marL="2514600" indent="-228600" eaLnBrk="0" fontAlgn="base" hangingPunct="0">
              <a:spcBef>
                <a:spcPct val="0"/>
              </a:spcBef>
              <a:spcAft>
                <a:spcPct val="0"/>
              </a:spcAft>
              <a:defRPr sz="4000">
                <a:solidFill>
                  <a:schemeClr val="tx1"/>
                </a:solidFill>
                <a:latin typeface="Garamond" panose="02020404030301010803" pitchFamily="18" charset="0"/>
              </a:defRPr>
            </a:lvl6pPr>
            <a:lvl7pPr marL="2971800" indent="-228600" eaLnBrk="0" fontAlgn="base" hangingPunct="0">
              <a:spcBef>
                <a:spcPct val="0"/>
              </a:spcBef>
              <a:spcAft>
                <a:spcPct val="0"/>
              </a:spcAft>
              <a:defRPr sz="4000">
                <a:solidFill>
                  <a:schemeClr val="tx1"/>
                </a:solidFill>
                <a:latin typeface="Garamond" panose="02020404030301010803" pitchFamily="18" charset="0"/>
              </a:defRPr>
            </a:lvl7pPr>
            <a:lvl8pPr marL="3429000" indent="-228600" eaLnBrk="0" fontAlgn="base" hangingPunct="0">
              <a:spcBef>
                <a:spcPct val="0"/>
              </a:spcBef>
              <a:spcAft>
                <a:spcPct val="0"/>
              </a:spcAft>
              <a:defRPr sz="4000">
                <a:solidFill>
                  <a:schemeClr val="tx1"/>
                </a:solidFill>
                <a:latin typeface="Garamond" panose="02020404030301010803" pitchFamily="18" charset="0"/>
              </a:defRPr>
            </a:lvl8pPr>
            <a:lvl9pPr marL="3886200" indent="-228600" eaLnBrk="0" fontAlgn="base" hangingPunct="0">
              <a:spcBef>
                <a:spcPct val="0"/>
              </a:spcBef>
              <a:spcAft>
                <a:spcPct val="0"/>
              </a:spcAft>
              <a:defRPr sz="4000">
                <a:solidFill>
                  <a:schemeClr val="tx1"/>
                </a:solidFill>
                <a:latin typeface="Garamond" panose="02020404030301010803" pitchFamily="18" charset="0"/>
              </a:defRPr>
            </a:lvl9pPr>
          </a:lstStyle>
          <a:p>
            <a:endParaRPr lang="fr-FR" altLang="fr-FR" sz="1200">
              <a:latin typeface="Arial" panose="020B0604020202020204" pitchFamily="34" charset="0"/>
            </a:endParaRPr>
          </a:p>
        </p:txBody>
      </p:sp>
      <p:sp>
        <p:nvSpPr>
          <p:cNvPr id="161798" name="Slide Number Placeholder 5">
            <a:extLst>
              <a:ext uri="{FF2B5EF4-FFF2-40B4-BE49-F238E27FC236}">
                <a16:creationId xmlns:a16="http://schemas.microsoft.com/office/drawing/2014/main" id="{319BD476-C3DD-2E41-BFE2-69FB66E146F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Garamond" panose="02020404030301010803" pitchFamily="18" charset="0"/>
              </a:defRPr>
            </a:lvl1pPr>
            <a:lvl2pPr marL="742950" indent="-285750">
              <a:defRPr sz="4000">
                <a:solidFill>
                  <a:schemeClr val="tx1"/>
                </a:solidFill>
                <a:latin typeface="Garamond" panose="02020404030301010803" pitchFamily="18" charset="0"/>
              </a:defRPr>
            </a:lvl2pPr>
            <a:lvl3pPr marL="1143000" indent="-228600">
              <a:defRPr sz="4000">
                <a:solidFill>
                  <a:schemeClr val="tx1"/>
                </a:solidFill>
                <a:latin typeface="Garamond" panose="02020404030301010803" pitchFamily="18" charset="0"/>
              </a:defRPr>
            </a:lvl3pPr>
            <a:lvl4pPr marL="1600200" indent="-228600">
              <a:defRPr sz="4000">
                <a:solidFill>
                  <a:schemeClr val="tx1"/>
                </a:solidFill>
                <a:latin typeface="Garamond" panose="02020404030301010803" pitchFamily="18" charset="0"/>
              </a:defRPr>
            </a:lvl4pPr>
            <a:lvl5pPr marL="2057400" indent="-228600">
              <a:defRPr sz="4000">
                <a:solidFill>
                  <a:schemeClr val="tx1"/>
                </a:solidFill>
                <a:latin typeface="Garamond" panose="02020404030301010803" pitchFamily="18" charset="0"/>
              </a:defRPr>
            </a:lvl5pPr>
            <a:lvl6pPr marL="2514600" indent="-228600" eaLnBrk="0" fontAlgn="base" hangingPunct="0">
              <a:spcBef>
                <a:spcPct val="0"/>
              </a:spcBef>
              <a:spcAft>
                <a:spcPct val="0"/>
              </a:spcAft>
              <a:defRPr sz="4000">
                <a:solidFill>
                  <a:schemeClr val="tx1"/>
                </a:solidFill>
                <a:latin typeface="Garamond" panose="02020404030301010803" pitchFamily="18" charset="0"/>
              </a:defRPr>
            </a:lvl6pPr>
            <a:lvl7pPr marL="2971800" indent="-228600" eaLnBrk="0" fontAlgn="base" hangingPunct="0">
              <a:spcBef>
                <a:spcPct val="0"/>
              </a:spcBef>
              <a:spcAft>
                <a:spcPct val="0"/>
              </a:spcAft>
              <a:defRPr sz="4000">
                <a:solidFill>
                  <a:schemeClr val="tx1"/>
                </a:solidFill>
                <a:latin typeface="Garamond" panose="02020404030301010803" pitchFamily="18" charset="0"/>
              </a:defRPr>
            </a:lvl7pPr>
            <a:lvl8pPr marL="3429000" indent="-228600" eaLnBrk="0" fontAlgn="base" hangingPunct="0">
              <a:spcBef>
                <a:spcPct val="0"/>
              </a:spcBef>
              <a:spcAft>
                <a:spcPct val="0"/>
              </a:spcAft>
              <a:defRPr sz="4000">
                <a:solidFill>
                  <a:schemeClr val="tx1"/>
                </a:solidFill>
                <a:latin typeface="Garamond" panose="02020404030301010803" pitchFamily="18" charset="0"/>
              </a:defRPr>
            </a:lvl8pPr>
            <a:lvl9pPr marL="3886200" indent="-228600" eaLnBrk="0" fontAlgn="base" hangingPunct="0">
              <a:spcBef>
                <a:spcPct val="0"/>
              </a:spcBef>
              <a:spcAft>
                <a:spcPct val="0"/>
              </a:spcAft>
              <a:defRPr sz="4000">
                <a:solidFill>
                  <a:schemeClr val="tx1"/>
                </a:solidFill>
                <a:latin typeface="Garamond" panose="02020404030301010803" pitchFamily="18" charset="0"/>
              </a:defRPr>
            </a:lvl9pPr>
          </a:lstStyle>
          <a:p>
            <a:fld id="{838DDE6F-4FAD-F74E-BA96-3A5D8D6502D0}" type="slidenum">
              <a:rPr lang="en-CA" altLang="fr-FR" sz="1200" smtClean="0">
                <a:latin typeface="Arial" panose="020B0604020202020204" pitchFamily="34" charset="0"/>
              </a:rPr>
              <a:pPr/>
              <a:t>34</a:t>
            </a:fld>
            <a:endParaRPr lang="fr-CA" altLang="fr-FR" sz="1200">
              <a:latin typeface="Arial" panose="020B0604020202020204" pitchFamily="34" charset="0"/>
            </a:endParaRPr>
          </a:p>
        </p:txBody>
      </p:sp>
    </p:spTree>
    <p:extLst>
      <p:ext uri="{BB962C8B-B14F-4D97-AF65-F5344CB8AC3E}">
        <p14:creationId xmlns:p14="http://schemas.microsoft.com/office/powerpoint/2010/main" val="513203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a:extLst>
              <a:ext uri="{FF2B5EF4-FFF2-40B4-BE49-F238E27FC236}">
                <a16:creationId xmlns:a16="http://schemas.microsoft.com/office/drawing/2014/main" id="{358AD577-0891-3B4F-9202-FA01B61DC26C}"/>
              </a:ext>
            </a:extLst>
          </p:cNvPr>
          <p:cNvSpPr>
            <a:spLocks noGrp="1" noRot="1" noChangeAspect="1" noChangeArrowheads="1" noTextEdit="1"/>
          </p:cNvSpPr>
          <p:nvPr>
            <p:ph type="sldImg"/>
          </p:nvPr>
        </p:nvSpPr>
        <p:spPr>
          <a:xfrm>
            <a:off x="381000" y="685800"/>
            <a:ext cx="6096000" cy="3429000"/>
          </a:xfrm>
          <a:ln/>
        </p:spPr>
      </p:sp>
      <p:sp>
        <p:nvSpPr>
          <p:cNvPr id="165891" name="Notes Placeholder 2">
            <a:extLst>
              <a:ext uri="{FF2B5EF4-FFF2-40B4-BE49-F238E27FC236}">
                <a16:creationId xmlns:a16="http://schemas.microsoft.com/office/drawing/2014/main" id="{5CCADC73-C21D-5248-BAE6-FD0E97E6DA8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A"/>
              <a:t>Several other issues were looked at in this meta-analysis and nothing came out for miscarriage. However, great care should be taken with this outcome as it is very difficult to study this research question (as the majority of miscarriages occur early in pregnancy and may even go unnoticed). There is a fundamental methodological problem to study this question, so we suspect many limitations to these studies.</a:t>
            </a:r>
            <a:endParaRPr lang="fr-CA" altLang="fr-FR" dirty="0"/>
          </a:p>
          <a:p>
            <a:endParaRPr lang="fr-CA" altLang="fr-FR" dirty="0"/>
          </a:p>
          <a:p>
            <a:endParaRPr lang="fr-CA" altLang="fr-FR" dirty="0"/>
          </a:p>
          <a:p>
            <a:r>
              <a:rPr lang="fr-CA"/>
              <a:t>Plusieurs autres issues ont été regardé dans cette méta-analyse et rien n’est sorti pour la fausse couche. Cependant, il faut faire très attention concernant cette issue car il est très difficile d’étudier cette question de recherche (comme la majorité des fausses couches arrivent tot dans la grossesse et peuvent même passer inaperçue). Il y a un problème méthodologique de fond pour étudier cette question, on suspecte donc beaucoup de limites à ces études.</a:t>
            </a:r>
          </a:p>
        </p:txBody>
      </p:sp>
      <p:sp>
        <p:nvSpPr>
          <p:cNvPr id="165892" name="Header Placeholder 3">
            <a:extLst>
              <a:ext uri="{FF2B5EF4-FFF2-40B4-BE49-F238E27FC236}">
                <a16:creationId xmlns:a16="http://schemas.microsoft.com/office/drawing/2014/main" id="{5EC5D2AF-30E5-124E-B618-2D97099254C9}"/>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Garamond" panose="02020404030301010803" pitchFamily="18" charset="0"/>
              </a:defRPr>
            </a:lvl1pPr>
            <a:lvl2pPr marL="742950" indent="-285750">
              <a:defRPr sz="4000">
                <a:solidFill>
                  <a:schemeClr val="tx1"/>
                </a:solidFill>
                <a:latin typeface="Garamond" panose="02020404030301010803" pitchFamily="18" charset="0"/>
              </a:defRPr>
            </a:lvl2pPr>
            <a:lvl3pPr marL="1143000" indent="-228600">
              <a:defRPr sz="4000">
                <a:solidFill>
                  <a:schemeClr val="tx1"/>
                </a:solidFill>
                <a:latin typeface="Garamond" panose="02020404030301010803" pitchFamily="18" charset="0"/>
              </a:defRPr>
            </a:lvl3pPr>
            <a:lvl4pPr marL="1600200" indent="-228600">
              <a:defRPr sz="4000">
                <a:solidFill>
                  <a:schemeClr val="tx1"/>
                </a:solidFill>
                <a:latin typeface="Garamond" panose="02020404030301010803" pitchFamily="18" charset="0"/>
              </a:defRPr>
            </a:lvl4pPr>
            <a:lvl5pPr marL="2057400" indent="-228600">
              <a:defRPr sz="4000">
                <a:solidFill>
                  <a:schemeClr val="tx1"/>
                </a:solidFill>
                <a:latin typeface="Garamond" panose="02020404030301010803" pitchFamily="18" charset="0"/>
              </a:defRPr>
            </a:lvl5pPr>
            <a:lvl6pPr marL="2514600" indent="-228600" eaLnBrk="0" fontAlgn="base" hangingPunct="0">
              <a:spcBef>
                <a:spcPct val="0"/>
              </a:spcBef>
              <a:spcAft>
                <a:spcPct val="0"/>
              </a:spcAft>
              <a:defRPr sz="4000">
                <a:solidFill>
                  <a:schemeClr val="tx1"/>
                </a:solidFill>
                <a:latin typeface="Garamond" panose="02020404030301010803" pitchFamily="18" charset="0"/>
              </a:defRPr>
            </a:lvl6pPr>
            <a:lvl7pPr marL="2971800" indent="-228600" eaLnBrk="0" fontAlgn="base" hangingPunct="0">
              <a:spcBef>
                <a:spcPct val="0"/>
              </a:spcBef>
              <a:spcAft>
                <a:spcPct val="0"/>
              </a:spcAft>
              <a:defRPr sz="4000">
                <a:solidFill>
                  <a:schemeClr val="tx1"/>
                </a:solidFill>
                <a:latin typeface="Garamond" panose="02020404030301010803" pitchFamily="18" charset="0"/>
              </a:defRPr>
            </a:lvl7pPr>
            <a:lvl8pPr marL="3429000" indent="-228600" eaLnBrk="0" fontAlgn="base" hangingPunct="0">
              <a:spcBef>
                <a:spcPct val="0"/>
              </a:spcBef>
              <a:spcAft>
                <a:spcPct val="0"/>
              </a:spcAft>
              <a:defRPr sz="4000">
                <a:solidFill>
                  <a:schemeClr val="tx1"/>
                </a:solidFill>
                <a:latin typeface="Garamond" panose="02020404030301010803" pitchFamily="18" charset="0"/>
              </a:defRPr>
            </a:lvl8pPr>
            <a:lvl9pPr marL="3886200" indent="-228600" eaLnBrk="0" fontAlgn="base" hangingPunct="0">
              <a:spcBef>
                <a:spcPct val="0"/>
              </a:spcBef>
              <a:spcAft>
                <a:spcPct val="0"/>
              </a:spcAft>
              <a:defRPr sz="4000">
                <a:solidFill>
                  <a:schemeClr val="tx1"/>
                </a:solidFill>
                <a:latin typeface="Garamond" panose="02020404030301010803" pitchFamily="18" charset="0"/>
              </a:defRPr>
            </a:lvl9pPr>
          </a:lstStyle>
          <a:p>
            <a:endParaRPr lang="fr-FR" altLang="fr-FR" sz="1200">
              <a:latin typeface="Arial" panose="020B0604020202020204" pitchFamily="34" charset="0"/>
            </a:endParaRPr>
          </a:p>
        </p:txBody>
      </p:sp>
      <p:sp>
        <p:nvSpPr>
          <p:cNvPr id="165893" name="Footer Placeholder 4">
            <a:extLst>
              <a:ext uri="{FF2B5EF4-FFF2-40B4-BE49-F238E27FC236}">
                <a16:creationId xmlns:a16="http://schemas.microsoft.com/office/drawing/2014/main" id="{5519C72E-C9C3-0B4E-8178-D97EFA9D18F5}"/>
              </a:ext>
            </a:extLst>
          </p:cNvPr>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Garamond" panose="02020404030301010803" pitchFamily="18" charset="0"/>
              </a:defRPr>
            </a:lvl1pPr>
            <a:lvl2pPr marL="742950" indent="-285750">
              <a:defRPr sz="4000">
                <a:solidFill>
                  <a:schemeClr val="tx1"/>
                </a:solidFill>
                <a:latin typeface="Garamond" panose="02020404030301010803" pitchFamily="18" charset="0"/>
              </a:defRPr>
            </a:lvl2pPr>
            <a:lvl3pPr marL="1143000" indent="-228600">
              <a:defRPr sz="4000">
                <a:solidFill>
                  <a:schemeClr val="tx1"/>
                </a:solidFill>
                <a:latin typeface="Garamond" panose="02020404030301010803" pitchFamily="18" charset="0"/>
              </a:defRPr>
            </a:lvl3pPr>
            <a:lvl4pPr marL="1600200" indent="-228600">
              <a:defRPr sz="4000">
                <a:solidFill>
                  <a:schemeClr val="tx1"/>
                </a:solidFill>
                <a:latin typeface="Garamond" panose="02020404030301010803" pitchFamily="18" charset="0"/>
              </a:defRPr>
            </a:lvl4pPr>
            <a:lvl5pPr marL="2057400" indent="-228600">
              <a:defRPr sz="4000">
                <a:solidFill>
                  <a:schemeClr val="tx1"/>
                </a:solidFill>
                <a:latin typeface="Garamond" panose="02020404030301010803" pitchFamily="18" charset="0"/>
              </a:defRPr>
            </a:lvl5pPr>
            <a:lvl6pPr marL="2514600" indent="-228600" eaLnBrk="0" fontAlgn="base" hangingPunct="0">
              <a:spcBef>
                <a:spcPct val="0"/>
              </a:spcBef>
              <a:spcAft>
                <a:spcPct val="0"/>
              </a:spcAft>
              <a:defRPr sz="4000">
                <a:solidFill>
                  <a:schemeClr val="tx1"/>
                </a:solidFill>
                <a:latin typeface="Garamond" panose="02020404030301010803" pitchFamily="18" charset="0"/>
              </a:defRPr>
            </a:lvl6pPr>
            <a:lvl7pPr marL="2971800" indent="-228600" eaLnBrk="0" fontAlgn="base" hangingPunct="0">
              <a:spcBef>
                <a:spcPct val="0"/>
              </a:spcBef>
              <a:spcAft>
                <a:spcPct val="0"/>
              </a:spcAft>
              <a:defRPr sz="4000">
                <a:solidFill>
                  <a:schemeClr val="tx1"/>
                </a:solidFill>
                <a:latin typeface="Garamond" panose="02020404030301010803" pitchFamily="18" charset="0"/>
              </a:defRPr>
            </a:lvl7pPr>
            <a:lvl8pPr marL="3429000" indent="-228600" eaLnBrk="0" fontAlgn="base" hangingPunct="0">
              <a:spcBef>
                <a:spcPct val="0"/>
              </a:spcBef>
              <a:spcAft>
                <a:spcPct val="0"/>
              </a:spcAft>
              <a:defRPr sz="4000">
                <a:solidFill>
                  <a:schemeClr val="tx1"/>
                </a:solidFill>
                <a:latin typeface="Garamond" panose="02020404030301010803" pitchFamily="18" charset="0"/>
              </a:defRPr>
            </a:lvl8pPr>
            <a:lvl9pPr marL="3886200" indent="-228600" eaLnBrk="0" fontAlgn="base" hangingPunct="0">
              <a:spcBef>
                <a:spcPct val="0"/>
              </a:spcBef>
              <a:spcAft>
                <a:spcPct val="0"/>
              </a:spcAft>
              <a:defRPr sz="4000">
                <a:solidFill>
                  <a:schemeClr val="tx1"/>
                </a:solidFill>
                <a:latin typeface="Garamond" panose="02020404030301010803" pitchFamily="18" charset="0"/>
              </a:defRPr>
            </a:lvl9pPr>
          </a:lstStyle>
          <a:p>
            <a:endParaRPr lang="fr-FR" altLang="fr-FR" sz="1200">
              <a:latin typeface="Arial" panose="020B0604020202020204" pitchFamily="34" charset="0"/>
            </a:endParaRPr>
          </a:p>
        </p:txBody>
      </p:sp>
      <p:sp>
        <p:nvSpPr>
          <p:cNvPr id="165894" name="Slide Number Placeholder 5">
            <a:extLst>
              <a:ext uri="{FF2B5EF4-FFF2-40B4-BE49-F238E27FC236}">
                <a16:creationId xmlns:a16="http://schemas.microsoft.com/office/drawing/2014/main" id="{4D78F2F4-BAD4-4F4A-BE06-4CAD6D77F26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Garamond" panose="02020404030301010803" pitchFamily="18" charset="0"/>
              </a:defRPr>
            </a:lvl1pPr>
            <a:lvl2pPr marL="742950" indent="-285750">
              <a:defRPr sz="4000">
                <a:solidFill>
                  <a:schemeClr val="tx1"/>
                </a:solidFill>
                <a:latin typeface="Garamond" panose="02020404030301010803" pitchFamily="18" charset="0"/>
              </a:defRPr>
            </a:lvl2pPr>
            <a:lvl3pPr marL="1143000" indent="-228600">
              <a:defRPr sz="4000">
                <a:solidFill>
                  <a:schemeClr val="tx1"/>
                </a:solidFill>
                <a:latin typeface="Garamond" panose="02020404030301010803" pitchFamily="18" charset="0"/>
              </a:defRPr>
            </a:lvl3pPr>
            <a:lvl4pPr marL="1600200" indent="-228600">
              <a:defRPr sz="4000">
                <a:solidFill>
                  <a:schemeClr val="tx1"/>
                </a:solidFill>
                <a:latin typeface="Garamond" panose="02020404030301010803" pitchFamily="18" charset="0"/>
              </a:defRPr>
            </a:lvl4pPr>
            <a:lvl5pPr marL="2057400" indent="-228600">
              <a:defRPr sz="4000">
                <a:solidFill>
                  <a:schemeClr val="tx1"/>
                </a:solidFill>
                <a:latin typeface="Garamond" panose="02020404030301010803" pitchFamily="18" charset="0"/>
              </a:defRPr>
            </a:lvl5pPr>
            <a:lvl6pPr marL="2514600" indent="-228600" eaLnBrk="0" fontAlgn="base" hangingPunct="0">
              <a:spcBef>
                <a:spcPct val="0"/>
              </a:spcBef>
              <a:spcAft>
                <a:spcPct val="0"/>
              </a:spcAft>
              <a:defRPr sz="4000">
                <a:solidFill>
                  <a:schemeClr val="tx1"/>
                </a:solidFill>
                <a:latin typeface="Garamond" panose="02020404030301010803" pitchFamily="18" charset="0"/>
              </a:defRPr>
            </a:lvl6pPr>
            <a:lvl7pPr marL="2971800" indent="-228600" eaLnBrk="0" fontAlgn="base" hangingPunct="0">
              <a:spcBef>
                <a:spcPct val="0"/>
              </a:spcBef>
              <a:spcAft>
                <a:spcPct val="0"/>
              </a:spcAft>
              <a:defRPr sz="4000">
                <a:solidFill>
                  <a:schemeClr val="tx1"/>
                </a:solidFill>
                <a:latin typeface="Garamond" panose="02020404030301010803" pitchFamily="18" charset="0"/>
              </a:defRPr>
            </a:lvl7pPr>
            <a:lvl8pPr marL="3429000" indent="-228600" eaLnBrk="0" fontAlgn="base" hangingPunct="0">
              <a:spcBef>
                <a:spcPct val="0"/>
              </a:spcBef>
              <a:spcAft>
                <a:spcPct val="0"/>
              </a:spcAft>
              <a:defRPr sz="4000">
                <a:solidFill>
                  <a:schemeClr val="tx1"/>
                </a:solidFill>
                <a:latin typeface="Garamond" panose="02020404030301010803" pitchFamily="18" charset="0"/>
              </a:defRPr>
            </a:lvl8pPr>
            <a:lvl9pPr marL="3886200" indent="-228600" eaLnBrk="0" fontAlgn="base" hangingPunct="0">
              <a:spcBef>
                <a:spcPct val="0"/>
              </a:spcBef>
              <a:spcAft>
                <a:spcPct val="0"/>
              </a:spcAft>
              <a:defRPr sz="4000">
                <a:solidFill>
                  <a:schemeClr val="tx1"/>
                </a:solidFill>
                <a:latin typeface="Garamond" panose="02020404030301010803" pitchFamily="18" charset="0"/>
              </a:defRPr>
            </a:lvl9pPr>
          </a:lstStyle>
          <a:p>
            <a:fld id="{446F9AB5-206F-5C47-9210-C1A59B3DD078}" type="slidenum">
              <a:rPr lang="en-CA" altLang="fr-FR" sz="1200" smtClean="0">
                <a:latin typeface="Arial" panose="020B0604020202020204" pitchFamily="34" charset="0"/>
              </a:rPr>
              <a:pPr/>
              <a:t>35</a:t>
            </a:fld>
            <a:endParaRPr lang="fr-CA" altLang="fr-FR" sz="1200">
              <a:latin typeface="Arial" panose="020B0604020202020204" pitchFamily="34" charset="0"/>
            </a:endParaRPr>
          </a:p>
        </p:txBody>
      </p:sp>
    </p:spTree>
    <p:extLst>
      <p:ext uri="{BB962C8B-B14F-4D97-AF65-F5344CB8AC3E}">
        <p14:creationId xmlns:p14="http://schemas.microsoft.com/office/powerpoint/2010/main" val="3158468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8D760D89-E9C4-1347-9AC6-EDCD6E05D6D1}"/>
              </a:ext>
            </a:extLst>
          </p:cNvPr>
          <p:cNvSpPr>
            <a:spLocks noGrp="1" noRot="1" noChangeAspect="1" noChangeArrowheads="1" noTextEdit="1"/>
          </p:cNvSpPr>
          <p:nvPr>
            <p:ph type="sldImg"/>
          </p:nvPr>
        </p:nvSpPr>
        <p:spPr>
          <a:xfrm>
            <a:off x="381000" y="685800"/>
            <a:ext cx="6096000" cy="3429000"/>
          </a:xfrm>
          <a:ln/>
        </p:spPr>
      </p:sp>
      <p:sp>
        <p:nvSpPr>
          <p:cNvPr id="110595" name="Notes Placeholder 2">
            <a:extLst>
              <a:ext uri="{FF2B5EF4-FFF2-40B4-BE49-F238E27FC236}">
                <a16:creationId xmlns:a16="http://schemas.microsoft.com/office/drawing/2014/main" id="{CA6209BB-B6C3-BF41-B78E-4A1040AAFF6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A" altLang="fr-FR"/>
          </a:p>
          <a:p>
            <a:endParaRPr lang="fr-CA" altLang="fr-FR"/>
          </a:p>
          <a:p>
            <a:r>
              <a:rPr lang="fr-CA"/>
              <a:t>The prevalence of HPV infection was studied in this review of literature. </a:t>
            </a:r>
          </a:p>
          <a:p>
            <a:r>
              <a:rPr lang="fr-CA"/>
              <a:t>It is interresting to observed that the prevalence was higher is some studies in partners of women with cervical neoplasia  </a:t>
            </a:r>
          </a:p>
          <a:p>
            <a:endParaRPr lang="fr-CA" altLang="fr-FR"/>
          </a:p>
          <a:p>
            <a:endParaRPr lang="fr-CA" altLang="fr-FR"/>
          </a:p>
          <a:p>
            <a:r>
              <a:rPr lang="fr-CA"/>
              <a:t>La prévalence de l'infection au VPH a été étudiée dans cette revue de la littérature. Il est intéressant d'observer que la prévalence était plus élevée dans certaines études chez les partenaires de femmes atteintes de néoplasie cervicale</a:t>
            </a:r>
            <a:endParaRPr lang="fr-CA" altLang="fr-FR"/>
          </a:p>
          <a:p>
            <a:endParaRPr lang="fr-CA" altLang="fr-FR"/>
          </a:p>
          <a:p>
            <a:endParaRPr lang="fr-CA" altLang="fr-FR"/>
          </a:p>
          <a:p>
            <a:endParaRPr lang="fr-CA" altLang="fr-FR"/>
          </a:p>
          <a:p>
            <a:endParaRPr lang="fr-CA" altLang="fr-FR"/>
          </a:p>
          <a:p>
            <a:endParaRPr lang="fr-CA" altLang="fr-FR"/>
          </a:p>
        </p:txBody>
      </p:sp>
      <p:sp>
        <p:nvSpPr>
          <p:cNvPr id="110596" name="Header Placeholder 3">
            <a:extLst>
              <a:ext uri="{FF2B5EF4-FFF2-40B4-BE49-F238E27FC236}">
                <a16:creationId xmlns:a16="http://schemas.microsoft.com/office/drawing/2014/main" id="{1B677D69-6102-5142-AD36-534DFC363C84}"/>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Garamond" panose="02020404030301010803" pitchFamily="18" charset="0"/>
              </a:defRPr>
            </a:lvl1pPr>
            <a:lvl2pPr marL="742950" indent="-285750">
              <a:defRPr sz="4000">
                <a:solidFill>
                  <a:schemeClr val="tx1"/>
                </a:solidFill>
                <a:latin typeface="Garamond" panose="02020404030301010803" pitchFamily="18" charset="0"/>
              </a:defRPr>
            </a:lvl2pPr>
            <a:lvl3pPr marL="1143000" indent="-228600">
              <a:defRPr sz="4000">
                <a:solidFill>
                  <a:schemeClr val="tx1"/>
                </a:solidFill>
                <a:latin typeface="Garamond" panose="02020404030301010803" pitchFamily="18" charset="0"/>
              </a:defRPr>
            </a:lvl3pPr>
            <a:lvl4pPr marL="1600200" indent="-228600">
              <a:defRPr sz="4000">
                <a:solidFill>
                  <a:schemeClr val="tx1"/>
                </a:solidFill>
                <a:latin typeface="Garamond" panose="02020404030301010803" pitchFamily="18" charset="0"/>
              </a:defRPr>
            </a:lvl4pPr>
            <a:lvl5pPr marL="2057400" indent="-228600">
              <a:defRPr sz="4000">
                <a:solidFill>
                  <a:schemeClr val="tx1"/>
                </a:solidFill>
                <a:latin typeface="Garamond" panose="02020404030301010803" pitchFamily="18" charset="0"/>
              </a:defRPr>
            </a:lvl5pPr>
            <a:lvl6pPr marL="2514600" indent="-228600" eaLnBrk="0" fontAlgn="base" hangingPunct="0">
              <a:spcBef>
                <a:spcPct val="0"/>
              </a:spcBef>
              <a:spcAft>
                <a:spcPct val="0"/>
              </a:spcAft>
              <a:defRPr sz="4000">
                <a:solidFill>
                  <a:schemeClr val="tx1"/>
                </a:solidFill>
                <a:latin typeface="Garamond" panose="02020404030301010803" pitchFamily="18" charset="0"/>
              </a:defRPr>
            </a:lvl6pPr>
            <a:lvl7pPr marL="2971800" indent="-228600" eaLnBrk="0" fontAlgn="base" hangingPunct="0">
              <a:spcBef>
                <a:spcPct val="0"/>
              </a:spcBef>
              <a:spcAft>
                <a:spcPct val="0"/>
              </a:spcAft>
              <a:defRPr sz="4000">
                <a:solidFill>
                  <a:schemeClr val="tx1"/>
                </a:solidFill>
                <a:latin typeface="Garamond" panose="02020404030301010803" pitchFamily="18" charset="0"/>
              </a:defRPr>
            </a:lvl7pPr>
            <a:lvl8pPr marL="3429000" indent="-228600" eaLnBrk="0" fontAlgn="base" hangingPunct="0">
              <a:spcBef>
                <a:spcPct val="0"/>
              </a:spcBef>
              <a:spcAft>
                <a:spcPct val="0"/>
              </a:spcAft>
              <a:defRPr sz="4000">
                <a:solidFill>
                  <a:schemeClr val="tx1"/>
                </a:solidFill>
                <a:latin typeface="Garamond" panose="02020404030301010803" pitchFamily="18" charset="0"/>
              </a:defRPr>
            </a:lvl8pPr>
            <a:lvl9pPr marL="3886200" indent="-228600" eaLnBrk="0" fontAlgn="base" hangingPunct="0">
              <a:spcBef>
                <a:spcPct val="0"/>
              </a:spcBef>
              <a:spcAft>
                <a:spcPct val="0"/>
              </a:spcAft>
              <a:defRPr sz="4000">
                <a:solidFill>
                  <a:schemeClr val="tx1"/>
                </a:solidFill>
                <a:latin typeface="Garamond" panose="02020404030301010803" pitchFamily="18" charset="0"/>
              </a:defRPr>
            </a:lvl9pPr>
          </a:lstStyle>
          <a:p>
            <a:endParaRPr lang="fr-FR" altLang="fr-FR" sz="1200">
              <a:latin typeface="Arial" panose="020B0604020202020204" pitchFamily="34" charset="0"/>
            </a:endParaRPr>
          </a:p>
        </p:txBody>
      </p:sp>
      <p:sp>
        <p:nvSpPr>
          <p:cNvPr id="110597" name="Footer Placeholder 4">
            <a:extLst>
              <a:ext uri="{FF2B5EF4-FFF2-40B4-BE49-F238E27FC236}">
                <a16:creationId xmlns:a16="http://schemas.microsoft.com/office/drawing/2014/main" id="{5A99FA0F-BD3B-E442-B2F2-02E089B7F476}"/>
              </a:ext>
            </a:extLst>
          </p:cNvPr>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Garamond" panose="02020404030301010803" pitchFamily="18" charset="0"/>
              </a:defRPr>
            </a:lvl1pPr>
            <a:lvl2pPr marL="742950" indent="-285750">
              <a:defRPr sz="4000">
                <a:solidFill>
                  <a:schemeClr val="tx1"/>
                </a:solidFill>
                <a:latin typeface="Garamond" panose="02020404030301010803" pitchFamily="18" charset="0"/>
              </a:defRPr>
            </a:lvl2pPr>
            <a:lvl3pPr marL="1143000" indent="-228600">
              <a:defRPr sz="4000">
                <a:solidFill>
                  <a:schemeClr val="tx1"/>
                </a:solidFill>
                <a:latin typeface="Garamond" panose="02020404030301010803" pitchFamily="18" charset="0"/>
              </a:defRPr>
            </a:lvl3pPr>
            <a:lvl4pPr marL="1600200" indent="-228600">
              <a:defRPr sz="4000">
                <a:solidFill>
                  <a:schemeClr val="tx1"/>
                </a:solidFill>
                <a:latin typeface="Garamond" panose="02020404030301010803" pitchFamily="18" charset="0"/>
              </a:defRPr>
            </a:lvl4pPr>
            <a:lvl5pPr marL="2057400" indent="-228600">
              <a:defRPr sz="4000">
                <a:solidFill>
                  <a:schemeClr val="tx1"/>
                </a:solidFill>
                <a:latin typeface="Garamond" panose="02020404030301010803" pitchFamily="18" charset="0"/>
              </a:defRPr>
            </a:lvl5pPr>
            <a:lvl6pPr marL="2514600" indent="-228600" eaLnBrk="0" fontAlgn="base" hangingPunct="0">
              <a:spcBef>
                <a:spcPct val="0"/>
              </a:spcBef>
              <a:spcAft>
                <a:spcPct val="0"/>
              </a:spcAft>
              <a:defRPr sz="4000">
                <a:solidFill>
                  <a:schemeClr val="tx1"/>
                </a:solidFill>
                <a:latin typeface="Garamond" panose="02020404030301010803" pitchFamily="18" charset="0"/>
              </a:defRPr>
            </a:lvl6pPr>
            <a:lvl7pPr marL="2971800" indent="-228600" eaLnBrk="0" fontAlgn="base" hangingPunct="0">
              <a:spcBef>
                <a:spcPct val="0"/>
              </a:spcBef>
              <a:spcAft>
                <a:spcPct val="0"/>
              </a:spcAft>
              <a:defRPr sz="4000">
                <a:solidFill>
                  <a:schemeClr val="tx1"/>
                </a:solidFill>
                <a:latin typeface="Garamond" panose="02020404030301010803" pitchFamily="18" charset="0"/>
              </a:defRPr>
            </a:lvl7pPr>
            <a:lvl8pPr marL="3429000" indent="-228600" eaLnBrk="0" fontAlgn="base" hangingPunct="0">
              <a:spcBef>
                <a:spcPct val="0"/>
              </a:spcBef>
              <a:spcAft>
                <a:spcPct val="0"/>
              </a:spcAft>
              <a:defRPr sz="4000">
                <a:solidFill>
                  <a:schemeClr val="tx1"/>
                </a:solidFill>
                <a:latin typeface="Garamond" panose="02020404030301010803" pitchFamily="18" charset="0"/>
              </a:defRPr>
            </a:lvl8pPr>
            <a:lvl9pPr marL="3886200" indent="-228600" eaLnBrk="0" fontAlgn="base" hangingPunct="0">
              <a:spcBef>
                <a:spcPct val="0"/>
              </a:spcBef>
              <a:spcAft>
                <a:spcPct val="0"/>
              </a:spcAft>
              <a:defRPr sz="4000">
                <a:solidFill>
                  <a:schemeClr val="tx1"/>
                </a:solidFill>
                <a:latin typeface="Garamond" panose="02020404030301010803" pitchFamily="18" charset="0"/>
              </a:defRPr>
            </a:lvl9pPr>
          </a:lstStyle>
          <a:p>
            <a:endParaRPr lang="fr-FR" altLang="fr-FR" sz="1200">
              <a:latin typeface="Arial" panose="020B0604020202020204" pitchFamily="34" charset="0"/>
            </a:endParaRPr>
          </a:p>
        </p:txBody>
      </p:sp>
      <p:sp>
        <p:nvSpPr>
          <p:cNvPr id="110598" name="Slide Number Placeholder 5">
            <a:extLst>
              <a:ext uri="{FF2B5EF4-FFF2-40B4-BE49-F238E27FC236}">
                <a16:creationId xmlns:a16="http://schemas.microsoft.com/office/drawing/2014/main" id="{585669B1-C2A8-B946-9F99-2013AC2A6EA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Garamond" panose="02020404030301010803" pitchFamily="18" charset="0"/>
              </a:defRPr>
            </a:lvl1pPr>
            <a:lvl2pPr marL="742950" indent="-285750">
              <a:defRPr sz="4000">
                <a:solidFill>
                  <a:schemeClr val="tx1"/>
                </a:solidFill>
                <a:latin typeface="Garamond" panose="02020404030301010803" pitchFamily="18" charset="0"/>
              </a:defRPr>
            </a:lvl2pPr>
            <a:lvl3pPr marL="1143000" indent="-228600">
              <a:defRPr sz="4000">
                <a:solidFill>
                  <a:schemeClr val="tx1"/>
                </a:solidFill>
                <a:latin typeface="Garamond" panose="02020404030301010803" pitchFamily="18" charset="0"/>
              </a:defRPr>
            </a:lvl3pPr>
            <a:lvl4pPr marL="1600200" indent="-228600">
              <a:defRPr sz="4000">
                <a:solidFill>
                  <a:schemeClr val="tx1"/>
                </a:solidFill>
                <a:latin typeface="Garamond" panose="02020404030301010803" pitchFamily="18" charset="0"/>
              </a:defRPr>
            </a:lvl4pPr>
            <a:lvl5pPr marL="2057400" indent="-228600">
              <a:defRPr sz="4000">
                <a:solidFill>
                  <a:schemeClr val="tx1"/>
                </a:solidFill>
                <a:latin typeface="Garamond" panose="02020404030301010803" pitchFamily="18" charset="0"/>
              </a:defRPr>
            </a:lvl5pPr>
            <a:lvl6pPr marL="2514600" indent="-228600" eaLnBrk="0" fontAlgn="base" hangingPunct="0">
              <a:spcBef>
                <a:spcPct val="0"/>
              </a:spcBef>
              <a:spcAft>
                <a:spcPct val="0"/>
              </a:spcAft>
              <a:defRPr sz="4000">
                <a:solidFill>
                  <a:schemeClr val="tx1"/>
                </a:solidFill>
                <a:latin typeface="Garamond" panose="02020404030301010803" pitchFamily="18" charset="0"/>
              </a:defRPr>
            </a:lvl6pPr>
            <a:lvl7pPr marL="2971800" indent="-228600" eaLnBrk="0" fontAlgn="base" hangingPunct="0">
              <a:spcBef>
                <a:spcPct val="0"/>
              </a:spcBef>
              <a:spcAft>
                <a:spcPct val="0"/>
              </a:spcAft>
              <a:defRPr sz="4000">
                <a:solidFill>
                  <a:schemeClr val="tx1"/>
                </a:solidFill>
                <a:latin typeface="Garamond" panose="02020404030301010803" pitchFamily="18" charset="0"/>
              </a:defRPr>
            </a:lvl7pPr>
            <a:lvl8pPr marL="3429000" indent="-228600" eaLnBrk="0" fontAlgn="base" hangingPunct="0">
              <a:spcBef>
                <a:spcPct val="0"/>
              </a:spcBef>
              <a:spcAft>
                <a:spcPct val="0"/>
              </a:spcAft>
              <a:defRPr sz="4000">
                <a:solidFill>
                  <a:schemeClr val="tx1"/>
                </a:solidFill>
                <a:latin typeface="Garamond" panose="02020404030301010803" pitchFamily="18" charset="0"/>
              </a:defRPr>
            </a:lvl8pPr>
            <a:lvl9pPr marL="3886200" indent="-228600" eaLnBrk="0" fontAlgn="base" hangingPunct="0">
              <a:spcBef>
                <a:spcPct val="0"/>
              </a:spcBef>
              <a:spcAft>
                <a:spcPct val="0"/>
              </a:spcAft>
              <a:defRPr sz="4000">
                <a:solidFill>
                  <a:schemeClr val="tx1"/>
                </a:solidFill>
                <a:latin typeface="Garamond" panose="02020404030301010803" pitchFamily="18" charset="0"/>
              </a:defRPr>
            </a:lvl9pPr>
          </a:lstStyle>
          <a:p>
            <a:fld id="{F8ED3DCA-5228-C044-9324-21081719E68A}" type="slidenum">
              <a:rPr lang="en-CA" altLang="fr-FR" sz="1200" smtClean="0">
                <a:latin typeface="Arial" panose="020B0604020202020204" pitchFamily="34" charset="0"/>
              </a:rPr>
              <a:pPr/>
              <a:t>36</a:t>
            </a:fld>
            <a:endParaRPr lang="fr-CA" altLang="fr-FR" sz="1200">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FFB65332-7537-5248-AAD1-66752CC4F7D0}"/>
              </a:ext>
            </a:extLst>
          </p:cNvPr>
          <p:cNvSpPr>
            <a:spLocks noGrp="1" noRot="1" noChangeAspect="1" noChangeArrowheads="1" noTextEdit="1"/>
          </p:cNvSpPr>
          <p:nvPr>
            <p:ph type="sldImg"/>
          </p:nvPr>
        </p:nvSpPr>
        <p:spPr>
          <a:xfrm>
            <a:off x="381000" y="685800"/>
            <a:ext cx="6096000" cy="3429000"/>
          </a:xfrm>
          <a:ln/>
        </p:spPr>
      </p:sp>
      <p:sp>
        <p:nvSpPr>
          <p:cNvPr id="122883" name="Notes Placeholder 2">
            <a:extLst>
              <a:ext uri="{FF2B5EF4-FFF2-40B4-BE49-F238E27FC236}">
                <a16:creationId xmlns:a16="http://schemas.microsoft.com/office/drawing/2014/main" id="{5255686F-7493-7C4A-A4EE-52144A8C3F0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A"/>
              <a:t>It is therefore now well known that women and men of childbearing age are highly exposed to HPV and that HPV can be found in semen. The big question now is whether HPV can be associated with fertility or negative pregnancy outcomes. Although the mechanisms remain unknown, some studies show that HPV may impact fertility through impaired sperm motility and / or asthenozoospermia.</a:t>
            </a:r>
          </a:p>
          <a:p>
            <a:endParaRPr lang="fr-CA" altLang="fr-FR" dirty="0"/>
          </a:p>
          <a:p>
            <a:endParaRPr lang="fr-CA" altLang="fr-FR" dirty="0"/>
          </a:p>
          <a:p>
            <a:endParaRPr lang="fr-CA" altLang="fr-FR" dirty="0"/>
          </a:p>
          <a:p>
            <a:endParaRPr lang="fr-CA" altLang="fr-FR" dirty="0"/>
          </a:p>
          <a:p>
            <a:r>
              <a:rPr lang="fr-CA"/>
              <a:t>On sait donc très bien maintenant que les femmes et les hommes en âge de procréer sont très exposés au HPV et que le HPV peut se retrouver dans le sperme. La grande question est maintenant de savoir si le HPV peut être associé à la fertilité ou à des issues négatives de grossesse. Malgré que les mécanismes demeurent inconnues, certaines études montrent que le HPV pourrait avoir un impact sur la fertilité par le biais d’une altération de la motilité des spermatozoide et/ou d’asthénozoospermie. </a:t>
            </a:r>
            <a:endParaRPr lang="fr-CA" altLang="fr-FR" dirty="0"/>
          </a:p>
        </p:txBody>
      </p:sp>
      <p:sp>
        <p:nvSpPr>
          <p:cNvPr id="122884" name="Header Placeholder 3">
            <a:extLst>
              <a:ext uri="{FF2B5EF4-FFF2-40B4-BE49-F238E27FC236}">
                <a16:creationId xmlns:a16="http://schemas.microsoft.com/office/drawing/2014/main" id="{6FD60132-5BE1-F24B-A777-72079AE2C918}"/>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Garamond" panose="02020404030301010803" pitchFamily="18" charset="0"/>
              </a:defRPr>
            </a:lvl1pPr>
            <a:lvl2pPr marL="742950" indent="-285750">
              <a:defRPr sz="4000">
                <a:solidFill>
                  <a:schemeClr val="tx1"/>
                </a:solidFill>
                <a:latin typeface="Garamond" panose="02020404030301010803" pitchFamily="18" charset="0"/>
              </a:defRPr>
            </a:lvl2pPr>
            <a:lvl3pPr marL="1143000" indent="-228600">
              <a:defRPr sz="4000">
                <a:solidFill>
                  <a:schemeClr val="tx1"/>
                </a:solidFill>
                <a:latin typeface="Garamond" panose="02020404030301010803" pitchFamily="18" charset="0"/>
              </a:defRPr>
            </a:lvl3pPr>
            <a:lvl4pPr marL="1600200" indent="-228600">
              <a:defRPr sz="4000">
                <a:solidFill>
                  <a:schemeClr val="tx1"/>
                </a:solidFill>
                <a:latin typeface="Garamond" panose="02020404030301010803" pitchFamily="18" charset="0"/>
              </a:defRPr>
            </a:lvl4pPr>
            <a:lvl5pPr marL="2057400" indent="-228600">
              <a:defRPr sz="4000">
                <a:solidFill>
                  <a:schemeClr val="tx1"/>
                </a:solidFill>
                <a:latin typeface="Garamond" panose="02020404030301010803" pitchFamily="18" charset="0"/>
              </a:defRPr>
            </a:lvl5pPr>
            <a:lvl6pPr marL="2514600" indent="-228600" eaLnBrk="0" fontAlgn="base" hangingPunct="0">
              <a:spcBef>
                <a:spcPct val="0"/>
              </a:spcBef>
              <a:spcAft>
                <a:spcPct val="0"/>
              </a:spcAft>
              <a:defRPr sz="4000">
                <a:solidFill>
                  <a:schemeClr val="tx1"/>
                </a:solidFill>
                <a:latin typeface="Garamond" panose="02020404030301010803" pitchFamily="18" charset="0"/>
              </a:defRPr>
            </a:lvl6pPr>
            <a:lvl7pPr marL="2971800" indent="-228600" eaLnBrk="0" fontAlgn="base" hangingPunct="0">
              <a:spcBef>
                <a:spcPct val="0"/>
              </a:spcBef>
              <a:spcAft>
                <a:spcPct val="0"/>
              </a:spcAft>
              <a:defRPr sz="4000">
                <a:solidFill>
                  <a:schemeClr val="tx1"/>
                </a:solidFill>
                <a:latin typeface="Garamond" panose="02020404030301010803" pitchFamily="18" charset="0"/>
              </a:defRPr>
            </a:lvl7pPr>
            <a:lvl8pPr marL="3429000" indent="-228600" eaLnBrk="0" fontAlgn="base" hangingPunct="0">
              <a:spcBef>
                <a:spcPct val="0"/>
              </a:spcBef>
              <a:spcAft>
                <a:spcPct val="0"/>
              </a:spcAft>
              <a:defRPr sz="4000">
                <a:solidFill>
                  <a:schemeClr val="tx1"/>
                </a:solidFill>
                <a:latin typeface="Garamond" panose="02020404030301010803" pitchFamily="18" charset="0"/>
              </a:defRPr>
            </a:lvl8pPr>
            <a:lvl9pPr marL="3886200" indent="-228600" eaLnBrk="0" fontAlgn="base" hangingPunct="0">
              <a:spcBef>
                <a:spcPct val="0"/>
              </a:spcBef>
              <a:spcAft>
                <a:spcPct val="0"/>
              </a:spcAft>
              <a:defRPr sz="4000">
                <a:solidFill>
                  <a:schemeClr val="tx1"/>
                </a:solidFill>
                <a:latin typeface="Garamond" panose="02020404030301010803" pitchFamily="18" charset="0"/>
              </a:defRPr>
            </a:lvl9pPr>
          </a:lstStyle>
          <a:p>
            <a:endParaRPr lang="fr-FR" altLang="fr-FR" sz="1200">
              <a:latin typeface="Arial" panose="020B0604020202020204" pitchFamily="34" charset="0"/>
            </a:endParaRPr>
          </a:p>
        </p:txBody>
      </p:sp>
      <p:sp>
        <p:nvSpPr>
          <p:cNvPr id="122885" name="Footer Placeholder 4">
            <a:extLst>
              <a:ext uri="{FF2B5EF4-FFF2-40B4-BE49-F238E27FC236}">
                <a16:creationId xmlns:a16="http://schemas.microsoft.com/office/drawing/2014/main" id="{E2371B97-E388-AB4F-A0D2-B6B5F2D3F0AF}"/>
              </a:ext>
            </a:extLst>
          </p:cNvPr>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Garamond" panose="02020404030301010803" pitchFamily="18" charset="0"/>
              </a:defRPr>
            </a:lvl1pPr>
            <a:lvl2pPr marL="742950" indent="-285750">
              <a:defRPr sz="4000">
                <a:solidFill>
                  <a:schemeClr val="tx1"/>
                </a:solidFill>
                <a:latin typeface="Garamond" panose="02020404030301010803" pitchFamily="18" charset="0"/>
              </a:defRPr>
            </a:lvl2pPr>
            <a:lvl3pPr marL="1143000" indent="-228600">
              <a:defRPr sz="4000">
                <a:solidFill>
                  <a:schemeClr val="tx1"/>
                </a:solidFill>
                <a:latin typeface="Garamond" panose="02020404030301010803" pitchFamily="18" charset="0"/>
              </a:defRPr>
            </a:lvl3pPr>
            <a:lvl4pPr marL="1600200" indent="-228600">
              <a:defRPr sz="4000">
                <a:solidFill>
                  <a:schemeClr val="tx1"/>
                </a:solidFill>
                <a:latin typeface="Garamond" panose="02020404030301010803" pitchFamily="18" charset="0"/>
              </a:defRPr>
            </a:lvl4pPr>
            <a:lvl5pPr marL="2057400" indent="-228600">
              <a:defRPr sz="4000">
                <a:solidFill>
                  <a:schemeClr val="tx1"/>
                </a:solidFill>
                <a:latin typeface="Garamond" panose="02020404030301010803" pitchFamily="18" charset="0"/>
              </a:defRPr>
            </a:lvl5pPr>
            <a:lvl6pPr marL="2514600" indent="-228600" eaLnBrk="0" fontAlgn="base" hangingPunct="0">
              <a:spcBef>
                <a:spcPct val="0"/>
              </a:spcBef>
              <a:spcAft>
                <a:spcPct val="0"/>
              </a:spcAft>
              <a:defRPr sz="4000">
                <a:solidFill>
                  <a:schemeClr val="tx1"/>
                </a:solidFill>
                <a:latin typeface="Garamond" panose="02020404030301010803" pitchFamily="18" charset="0"/>
              </a:defRPr>
            </a:lvl6pPr>
            <a:lvl7pPr marL="2971800" indent="-228600" eaLnBrk="0" fontAlgn="base" hangingPunct="0">
              <a:spcBef>
                <a:spcPct val="0"/>
              </a:spcBef>
              <a:spcAft>
                <a:spcPct val="0"/>
              </a:spcAft>
              <a:defRPr sz="4000">
                <a:solidFill>
                  <a:schemeClr val="tx1"/>
                </a:solidFill>
                <a:latin typeface="Garamond" panose="02020404030301010803" pitchFamily="18" charset="0"/>
              </a:defRPr>
            </a:lvl7pPr>
            <a:lvl8pPr marL="3429000" indent="-228600" eaLnBrk="0" fontAlgn="base" hangingPunct="0">
              <a:spcBef>
                <a:spcPct val="0"/>
              </a:spcBef>
              <a:spcAft>
                <a:spcPct val="0"/>
              </a:spcAft>
              <a:defRPr sz="4000">
                <a:solidFill>
                  <a:schemeClr val="tx1"/>
                </a:solidFill>
                <a:latin typeface="Garamond" panose="02020404030301010803" pitchFamily="18" charset="0"/>
              </a:defRPr>
            </a:lvl8pPr>
            <a:lvl9pPr marL="3886200" indent="-228600" eaLnBrk="0" fontAlgn="base" hangingPunct="0">
              <a:spcBef>
                <a:spcPct val="0"/>
              </a:spcBef>
              <a:spcAft>
                <a:spcPct val="0"/>
              </a:spcAft>
              <a:defRPr sz="4000">
                <a:solidFill>
                  <a:schemeClr val="tx1"/>
                </a:solidFill>
                <a:latin typeface="Garamond" panose="02020404030301010803" pitchFamily="18" charset="0"/>
              </a:defRPr>
            </a:lvl9pPr>
          </a:lstStyle>
          <a:p>
            <a:endParaRPr lang="fr-FR" altLang="fr-FR" sz="1200">
              <a:latin typeface="Arial" panose="020B0604020202020204" pitchFamily="34" charset="0"/>
            </a:endParaRPr>
          </a:p>
        </p:txBody>
      </p:sp>
      <p:sp>
        <p:nvSpPr>
          <p:cNvPr id="122886" name="Slide Number Placeholder 5">
            <a:extLst>
              <a:ext uri="{FF2B5EF4-FFF2-40B4-BE49-F238E27FC236}">
                <a16:creationId xmlns:a16="http://schemas.microsoft.com/office/drawing/2014/main" id="{568E467B-95AA-AA45-94A8-8FC650F8D3F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Garamond" panose="02020404030301010803" pitchFamily="18" charset="0"/>
              </a:defRPr>
            </a:lvl1pPr>
            <a:lvl2pPr marL="742950" indent="-285750">
              <a:defRPr sz="4000">
                <a:solidFill>
                  <a:schemeClr val="tx1"/>
                </a:solidFill>
                <a:latin typeface="Garamond" panose="02020404030301010803" pitchFamily="18" charset="0"/>
              </a:defRPr>
            </a:lvl2pPr>
            <a:lvl3pPr marL="1143000" indent="-228600">
              <a:defRPr sz="4000">
                <a:solidFill>
                  <a:schemeClr val="tx1"/>
                </a:solidFill>
                <a:latin typeface="Garamond" panose="02020404030301010803" pitchFamily="18" charset="0"/>
              </a:defRPr>
            </a:lvl3pPr>
            <a:lvl4pPr marL="1600200" indent="-228600">
              <a:defRPr sz="4000">
                <a:solidFill>
                  <a:schemeClr val="tx1"/>
                </a:solidFill>
                <a:latin typeface="Garamond" panose="02020404030301010803" pitchFamily="18" charset="0"/>
              </a:defRPr>
            </a:lvl4pPr>
            <a:lvl5pPr marL="2057400" indent="-228600">
              <a:defRPr sz="4000">
                <a:solidFill>
                  <a:schemeClr val="tx1"/>
                </a:solidFill>
                <a:latin typeface="Garamond" panose="02020404030301010803" pitchFamily="18" charset="0"/>
              </a:defRPr>
            </a:lvl5pPr>
            <a:lvl6pPr marL="2514600" indent="-228600" eaLnBrk="0" fontAlgn="base" hangingPunct="0">
              <a:spcBef>
                <a:spcPct val="0"/>
              </a:spcBef>
              <a:spcAft>
                <a:spcPct val="0"/>
              </a:spcAft>
              <a:defRPr sz="4000">
                <a:solidFill>
                  <a:schemeClr val="tx1"/>
                </a:solidFill>
                <a:latin typeface="Garamond" panose="02020404030301010803" pitchFamily="18" charset="0"/>
              </a:defRPr>
            </a:lvl6pPr>
            <a:lvl7pPr marL="2971800" indent="-228600" eaLnBrk="0" fontAlgn="base" hangingPunct="0">
              <a:spcBef>
                <a:spcPct val="0"/>
              </a:spcBef>
              <a:spcAft>
                <a:spcPct val="0"/>
              </a:spcAft>
              <a:defRPr sz="4000">
                <a:solidFill>
                  <a:schemeClr val="tx1"/>
                </a:solidFill>
                <a:latin typeface="Garamond" panose="02020404030301010803" pitchFamily="18" charset="0"/>
              </a:defRPr>
            </a:lvl7pPr>
            <a:lvl8pPr marL="3429000" indent="-228600" eaLnBrk="0" fontAlgn="base" hangingPunct="0">
              <a:spcBef>
                <a:spcPct val="0"/>
              </a:spcBef>
              <a:spcAft>
                <a:spcPct val="0"/>
              </a:spcAft>
              <a:defRPr sz="4000">
                <a:solidFill>
                  <a:schemeClr val="tx1"/>
                </a:solidFill>
                <a:latin typeface="Garamond" panose="02020404030301010803" pitchFamily="18" charset="0"/>
              </a:defRPr>
            </a:lvl8pPr>
            <a:lvl9pPr marL="3886200" indent="-228600" eaLnBrk="0" fontAlgn="base" hangingPunct="0">
              <a:spcBef>
                <a:spcPct val="0"/>
              </a:spcBef>
              <a:spcAft>
                <a:spcPct val="0"/>
              </a:spcAft>
              <a:defRPr sz="4000">
                <a:solidFill>
                  <a:schemeClr val="tx1"/>
                </a:solidFill>
                <a:latin typeface="Garamond" panose="02020404030301010803" pitchFamily="18" charset="0"/>
              </a:defRPr>
            </a:lvl9pPr>
          </a:lstStyle>
          <a:p>
            <a:fld id="{3AD8751C-DA84-444B-BF30-7669FA020836}" type="slidenum">
              <a:rPr lang="en-CA" altLang="fr-FR" sz="1200" smtClean="0">
                <a:latin typeface="Arial" panose="020B0604020202020204" pitchFamily="34" charset="0"/>
              </a:rPr>
              <a:pPr/>
              <a:t>37</a:t>
            </a:fld>
            <a:endParaRPr lang="fr-CA" altLang="fr-FR" sz="1200">
              <a:latin typeface="Arial" panose="020B0604020202020204" pitchFamily="34" charset="0"/>
            </a:endParaRPr>
          </a:p>
        </p:txBody>
      </p:sp>
    </p:spTree>
    <p:extLst>
      <p:ext uri="{BB962C8B-B14F-4D97-AF65-F5344CB8AC3E}">
        <p14:creationId xmlns:p14="http://schemas.microsoft.com/office/powerpoint/2010/main" val="9061314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FFB65332-7537-5248-AAD1-66752CC4F7D0}"/>
              </a:ext>
            </a:extLst>
          </p:cNvPr>
          <p:cNvSpPr>
            <a:spLocks noGrp="1" noRot="1" noChangeAspect="1" noChangeArrowheads="1" noTextEdit="1"/>
          </p:cNvSpPr>
          <p:nvPr>
            <p:ph type="sldImg"/>
          </p:nvPr>
        </p:nvSpPr>
        <p:spPr>
          <a:xfrm>
            <a:off x="381000" y="685800"/>
            <a:ext cx="6096000" cy="3429000"/>
          </a:xfrm>
          <a:ln/>
        </p:spPr>
      </p:sp>
      <p:sp>
        <p:nvSpPr>
          <p:cNvPr id="122883" name="Notes Placeholder 2">
            <a:extLst>
              <a:ext uri="{FF2B5EF4-FFF2-40B4-BE49-F238E27FC236}">
                <a16:creationId xmlns:a16="http://schemas.microsoft.com/office/drawing/2014/main" id="{5255686F-7493-7C4A-A4EE-52144A8C3F0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A"/>
              <a:t>It is therefore now well known that women and men of childbearing age are highly exposed to HPV and that HPV can be found in semen. The big question now is whether HPV can be associated with fertility or negative pregnancy outcomes. Although the mechanisms remain unknown, some studies show that HPV may impact fertility through impaired sperm motility and / or asthenozoospermia.</a:t>
            </a:r>
          </a:p>
          <a:p>
            <a:endParaRPr lang="fr-CA" altLang="fr-FR" dirty="0"/>
          </a:p>
          <a:p>
            <a:endParaRPr lang="fr-CA" altLang="fr-FR" dirty="0"/>
          </a:p>
          <a:p>
            <a:endParaRPr lang="fr-CA" altLang="fr-FR" dirty="0"/>
          </a:p>
          <a:p>
            <a:endParaRPr lang="fr-CA" altLang="fr-FR" dirty="0"/>
          </a:p>
          <a:p>
            <a:r>
              <a:rPr lang="fr-CA"/>
              <a:t>On sait donc très bien maintenant que les femmes et les hommes en âge de procréer sont très exposés au HPV et que le HPV peut se retrouver dans le sperme. La grande question est maintenant de savoir si le HPV peut être associé à la fertilité ou à des issues négatives de grossesse. Malgré que les mécanismes demeurent inconnues, certaines études montrent que le HPV pourrait avoir un impact sur la fertilité par le biais d’une altération de la motilité des spermatozoide et/ou d’asthénozoospermie. </a:t>
            </a:r>
            <a:endParaRPr lang="fr-CA" altLang="fr-FR" dirty="0"/>
          </a:p>
        </p:txBody>
      </p:sp>
      <p:sp>
        <p:nvSpPr>
          <p:cNvPr id="122884" name="Header Placeholder 3">
            <a:extLst>
              <a:ext uri="{FF2B5EF4-FFF2-40B4-BE49-F238E27FC236}">
                <a16:creationId xmlns:a16="http://schemas.microsoft.com/office/drawing/2014/main" id="{6FD60132-5BE1-F24B-A777-72079AE2C918}"/>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Garamond" panose="02020404030301010803" pitchFamily="18" charset="0"/>
              </a:defRPr>
            </a:lvl1pPr>
            <a:lvl2pPr marL="742950" indent="-285750">
              <a:defRPr sz="4000">
                <a:solidFill>
                  <a:schemeClr val="tx1"/>
                </a:solidFill>
                <a:latin typeface="Garamond" panose="02020404030301010803" pitchFamily="18" charset="0"/>
              </a:defRPr>
            </a:lvl2pPr>
            <a:lvl3pPr marL="1143000" indent="-228600">
              <a:defRPr sz="4000">
                <a:solidFill>
                  <a:schemeClr val="tx1"/>
                </a:solidFill>
                <a:latin typeface="Garamond" panose="02020404030301010803" pitchFamily="18" charset="0"/>
              </a:defRPr>
            </a:lvl3pPr>
            <a:lvl4pPr marL="1600200" indent="-228600">
              <a:defRPr sz="4000">
                <a:solidFill>
                  <a:schemeClr val="tx1"/>
                </a:solidFill>
                <a:latin typeface="Garamond" panose="02020404030301010803" pitchFamily="18" charset="0"/>
              </a:defRPr>
            </a:lvl4pPr>
            <a:lvl5pPr marL="2057400" indent="-228600">
              <a:defRPr sz="4000">
                <a:solidFill>
                  <a:schemeClr val="tx1"/>
                </a:solidFill>
                <a:latin typeface="Garamond" panose="02020404030301010803" pitchFamily="18" charset="0"/>
              </a:defRPr>
            </a:lvl5pPr>
            <a:lvl6pPr marL="2514600" indent="-228600" eaLnBrk="0" fontAlgn="base" hangingPunct="0">
              <a:spcBef>
                <a:spcPct val="0"/>
              </a:spcBef>
              <a:spcAft>
                <a:spcPct val="0"/>
              </a:spcAft>
              <a:defRPr sz="4000">
                <a:solidFill>
                  <a:schemeClr val="tx1"/>
                </a:solidFill>
                <a:latin typeface="Garamond" panose="02020404030301010803" pitchFamily="18" charset="0"/>
              </a:defRPr>
            </a:lvl6pPr>
            <a:lvl7pPr marL="2971800" indent="-228600" eaLnBrk="0" fontAlgn="base" hangingPunct="0">
              <a:spcBef>
                <a:spcPct val="0"/>
              </a:spcBef>
              <a:spcAft>
                <a:spcPct val="0"/>
              </a:spcAft>
              <a:defRPr sz="4000">
                <a:solidFill>
                  <a:schemeClr val="tx1"/>
                </a:solidFill>
                <a:latin typeface="Garamond" panose="02020404030301010803" pitchFamily="18" charset="0"/>
              </a:defRPr>
            </a:lvl7pPr>
            <a:lvl8pPr marL="3429000" indent="-228600" eaLnBrk="0" fontAlgn="base" hangingPunct="0">
              <a:spcBef>
                <a:spcPct val="0"/>
              </a:spcBef>
              <a:spcAft>
                <a:spcPct val="0"/>
              </a:spcAft>
              <a:defRPr sz="4000">
                <a:solidFill>
                  <a:schemeClr val="tx1"/>
                </a:solidFill>
                <a:latin typeface="Garamond" panose="02020404030301010803" pitchFamily="18" charset="0"/>
              </a:defRPr>
            </a:lvl8pPr>
            <a:lvl9pPr marL="3886200" indent="-228600" eaLnBrk="0" fontAlgn="base" hangingPunct="0">
              <a:spcBef>
                <a:spcPct val="0"/>
              </a:spcBef>
              <a:spcAft>
                <a:spcPct val="0"/>
              </a:spcAft>
              <a:defRPr sz="4000">
                <a:solidFill>
                  <a:schemeClr val="tx1"/>
                </a:solidFill>
                <a:latin typeface="Garamond" panose="02020404030301010803" pitchFamily="18" charset="0"/>
              </a:defRPr>
            </a:lvl9pPr>
          </a:lstStyle>
          <a:p>
            <a:endParaRPr lang="fr-FR" altLang="fr-FR" sz="1200">
              <a:latin typeface="Arial" panose="020B0604020202020204" pitchFamily="34" charset="0"/>
            </a:endParaRPr>
          </a:p>
        </p:txBody>
      </p:sp>
      <p:sp>
        <p:nvSpPr>
          <p:cNvPr id="122885" name="Footer Placeholder 4">
            <a:extLst>
              <a:ext uri="{FF2B5EF4-FFF2-40B4-BE49-F238E27FC236}">
                <a16:creationId xmlns:a16="http://schemas.microsoft.com/office/drawing/2014/main" id="{E2371B97-E388-AB4F-A0D2-B6B5F2D3F0AF}"/>
              </a:ext>
            </a:extLst>
          </p:cNvPr>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Garamond" panose="02020404030301010803" pitchFamily="18" charset="0"/>
              </a:defRPr>
            </a:lvl1pPr>
            <a:lvl2pPr marL="742950" indent="-285750">
              <a:defRPr sz="4000">
                <a:solidFill>
                  <a:schemeClr val="tx1"/>
                </a:solidFill>
                <a:latin typeface="Garamond" panose="02020404030301010803" pitchFamily="18" charset="0"/>
              </a:defRPr>
            </a:lvl2pPr>
            <a:lvl3pPr marL="1143000" indent="-228600">
              <a:defRPr sz="4000">
                <a:solidFill>
                  <a:schemeClr val="tx1"/>
                </a:solidFill>
                <a:latin typeface="Garamond" panose="02020404030301010803" pitchFamily="18" charset="0"/>
              </a:defRPr>
            </a:lvl3pPr>
            <a:lvl4pPr marL="1600200" indent="-228600">
              <a:defRPr sz="4000">
                <a:solidFill>
                  <a:schemeClr val="tx1"/>
                </a:solidFill>
                <a:latin typeface="Garamond" panose="02020404030301010803" pitchFamily="18" charset="0"/>
              </a:defRPr>
            </a:lvl4pPr>
            <a:lvl5pPr marL="2057400" indent="-228600">
              <a:defRPr sz="4000">
                <a:solidFill>
                  <a:schemeClr val="tx1"/>
                </a:solidFill>
                <a:latin typeface="Garamond" panose="02020404030301010803" pitchFamily="18" charset="0"/>
              </a:defRPr>
            </a:lvl5pPr>
            <a:lvl6pPr marL="2514600" indent="-228600" eaLnBrk="0" fontAlgn="base" hangingPunct="0">
              <a:spcBef>
                <a:spcPct val="0"/>
              </a:spcBef>
              <a:spcAft>
                <a:spcPct val="0"/>
              </a:spcAft>
              <a:defRPr sz="4000">
                <a:solidFill>
                  <a:schemeClr val="tx1"/>
                </a:solidFill>
                <a:latin typeface="Garamond" panose="02020404030301010803" pitchFamily="18" charset="0"/>
              </a:defRPr>
            </a:lvl6pPr>
            <a:lvl7pPr marL="2971800" indent="-228600" eaLnBrk="0" fontAlgn="base" hangingPunct="0">
              <a:spcBef>
                <a:spcPct val="0"/>
              </a:spcBef>
              <a:spcAft>
                <a:spcPct val="0"/>
              </a:spcAft>
              <a:defRPr sz="4000">
                <a:solidFill>
                  <a:schemeClr val="tx1"/>
                </a:solidFill>
                <a:latin typeface="Garamond" panose="02020404030301010803" pitchFamily="18" charset="0"/>
              </a:defRPr>
            </a:lvl7pPr>
            <a:lvl8pPr marL="3429000" indent="-228600" eaLnBrk="0" fontAlgn="base" hangingPunct="0">
              <a:spcBef>
                <a:spcPct val="0"/>
              </a:spcBef>
              <a:spcAft>
                <a:spcPct val="0"/>
              </a:spcAft>
              <a:defRPr sz="4000">
                <a:solidFill>
                  <a:schemeClr val="tx1"/>
                </a:solidFill>
                <a:latin typeface="Garamond" panose="02020404030301010803" pitchFamily="18" charset="0"/>
              </a:defRPr>
            </a:lvl8pPr>
            <a:lvl9pPr marL="3886200" indent="-228600" eaLnBrk="0" fontAlgn="base" hangingPunct="0">
              <a:spcBef>
                <a:spcPct val="0"/>
              </a:spcBef>
              <a:spcAft>
                <a:spcPct val="0"/>
              </a:spcAft>
              <a:defRPr sz="4000">
                <a:solidFill>
                  <a:schemeClr val="tx1"/>
                </a:solidFill>
                <a:latin typeface="Garamond" panose="02020404030301010803" pitchFamily="18" charset="0"/>
              </a:defRPr>
            </a:lvl9pPr>
          </a:lstStyle>
          <a:p>
            <a:endParaRPr lang="fr-FR" altLang="fr-FR" sz="1200">
              <a:latin typeface="Arial" panose="020B0604020202020204" pitchFamily="34" charset="0"/>
            </a:endParaRPr>
          </a:p>
        </p:txBody>
      </p:sp>
      <p:sp>
        <p:nvSpPr>
          <p:cNvPr id="122886" name="Slide Number Placeholder 5">
            <a:extLst>
              <a:ext uri="{FF2B5EF4-FFF2-40B4-BE49-F238E27FC236}">
                <a16:creationId xmlns:a16="http://schemas.microsoft.com/office/drawing/2014/main" id="{568E467B-95AA-AA45-94A8-8FC650F8D3F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Garamond" panose="02020404030301010803" pitchFamily="18" charset="0"/>
              </a:defRPr>
            </a:lvl1pPr>
            <a:lvl2pPr marL="742950" indent="-285750">
              <a:defRPr sz="4000">
                <a:solidFill>
                  <a:schemeClr val="tx1"/>
                </a:solidFill>
                <a:latin typeface="Garamond" panose="02020404030301010803" pitchFamily="18" charset="0"/>
              </a:defRPr>
            </a:lvl2pPr>
            <a:lvl3pPr marL="1143000" indent="-228600">
              <a:defRPr sz="4000">
                <a:solidFill>
                  <a:schemeClr val="tx1"/>
                </a:solidFill>
                <a:latin typeface="Garamond" panose="02020404030301010803" pitchFamily="18" charset="0"/>
              </a:defRPr>
            </a:lvl3pPr>
            <a:lvl4pPr marL="1600200" indent="-228600">
              <a:defRPr sz="4000">
                <a:solidFill>
                  <a:schemeClr val="tx1"/>
                </a:solidFill>
                <a:latin typeface="Garamond" panose="02020404030301010803" pitchFamily="18" charset="0"/>
              </a:defRPr>
            </a:lvl4pPr>
            <a:lvl5pPr marL="2057400" indent="-228600">
              <a:defRPr sz="4000">
                <a:solidFill>
                  <a:schemeClr val="tx1"/>
                </a:solidFill>
                <a:latin typeface="Garamond" panose="02020404030301010803" pitchFamily="18" charset="0"/>
              </a:defRPr>
            </a:lvl5pPr>
            <a:lvl6pPr marL="2514600" indent="-228600" eaLnBrk="0" fontAlgn="base" hangingPunct="0">
              <a:spcBef>
                <a:spcPct val="0"/>
              </a:spcBef>
              <a:spcAft>
                <a:spcPct val="0"/>
              </a:spcAft>
              <a:defRPr sz="4000">
                <a:solidFill>
                  <a:schemeClr val="tx1"/>
                </a:solidFill>
                <a:latin typeface="Garamond" panose="02020404030301010803" pitchFamily="18" charset="0"/>
              </a:defRPr>
            </a:lvl6pPr>
            <a:lvl7pPr marL="2971800" indent="-228600" eaLnBrk="0" fontAlgn="base" hangingPunct="0">
              <a:spcBef>
                <a:spcPct val="0"/>
              </a:spcBef>
              <a:spcAft>
                <a:spcPct val="0"/>
              </a:spcAft>
              <a:defRPr sz="4000">
                <a:solidFill>
                  <a:schemeClr val="tx1"/>
                </a:solidFill>
                <a:latin typeface="Garamond" panose="02020404030301010803" pitchFamily="18" charset="0"/>
              </a:defRPr>
            </a:lvl7pPr>
            <a:lvl8pPr marL="3429000" indent="-228600" eaLnBrk="0" fontAlgn="base" hangingPunct="0">
              <a:spcBef>
                <a:spcPct val="0"/>
              </a:spcBef>
              <a:spcAft>
                <a:spcPct val="0"/>
              </a:spcAft>
              <a:defRPr sz="4000">
                <a:solidFill>
                  <a:schemeClr val="tx1"/>
                </a:solidFill>
                <a:latin typeface="Garamond" panose="02020404030301010803" pitchFamily="18" charset="0"/>
              </a:defRPr>
            </a:lvl8pPr>
            <a:lvl9pPr marL="3886200" indent="-228600" eaLnBrk="0" fontAlgn="base" hangingPunct="0">
              <a:spcBef>
                <a:spcPct val="0"/>
              </a:spcBef>
              <a:spcAft>
                <a:spcPct val="0"/>
              </a:spcAft>
              <a:defRPr sz="4000">
                <a:solidFill>
                  <a:schemeClr val="tx1"/>
                </a:solidFill>
                <a:latin typeface="Garamond" panose="02020404030301010803" pitchFamily="18" charset="0"/>
              </a:defRPr>
            </a:lvl9pPr>
          </a:lstStyle>
          <a:p>
            <a:fld id="{3AD8751C-DA84-444B-BF30-7669FA020836}" type="slidenum">
              <a:rPr lang="en-CA" altLang="fr-FR" sz="1200" smtClean="0">
                <a:latin typeface="Arial" panose="020B0604020202020204" pitchFamily="34" charset="0"/>
              </a:rPr>
              <a:pPr/>
              <a:t>38</a:t>
            </a:fld>
            <a:endParaRPr lang="fr-CA" altLang="fr-FR" sz="1200">
              <a:latin typeface="Arial" panose="020B0604020202020204" pitchFamily="34" charset="0"/>
            </a:endParaRPr>
          </a:p>
        </p:txBody>
      </p:sp>
    </p:spTree>
    <p:extLst>
      <p:ext uri="{BB962C8B-B14F-4D97-AF65-F5344CB8AC3E}">
        <p14:creationId xmlns:p14="http://schemas.microsoft.com/office/powerpoint/2010/main" val="9061314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a:extLst>
              <a:ext uri="{FF2B5EF4-FFF2-40B4-BE49-F238E27FC236}">
                <a16:creationId xmlns:a16="http://schemas.microsoft.com/office/drawing/2014/main" id="{B029E4B7-1B7F-E34E-BA09-748441268F0A}"/>
              </a:ext>
            </a:extLst>
          </p:cNvPr>
          <p:cNvSpPr>
            <a:spLocks noGrp="1" noRot="1" noChangeAspect="1" noChangeArrowheads="1" noTextEdit="1"/>
          </p:cNvSpPr>
          <p:nvPr>
            <p:ph type="sldImg"/>
          </p:nvPr>
        </p:nvSpPr>
        <p:spPr>
          <a:xfrm>
            <a:off x="381000" y="685800"/>
            <a:ext cx="6096000" cy="3429000"/>
          </a:xfrm>
          <a:ln/>
        </p:spPr>
      </p:sp>
      <p:sp>
        <p:nvSpPr>
          <p:cNvPr id="124931" name="Notes Placeholder 2">
            <a:extLst>
              <a:ext uri="{FF2B5EF4-FFF2-40B4-BE49-F238E27FC236}">
                <a16:creationId xmlns:a16="http://schemas.microsoft.com/office/drawing/2014/main" id="{01E0C225-1A86-1F43-A183-91D536EDEFA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A"/>
              <a:t>Another more recently published study which also shows that HPV may impact fertility through an alteration in sperm motility.</a:t>
            </a:r>
          </a:p>
          <a:p>
            <a:endParaRPr lang="fr-CA" altLang="fr-FR"/>
          </a:p>
          <a:p>
            <a:endParaRPr lang="fr-CA" altLang="fr-FR"/>
          </a:p>
          <a:p>
            <a:r>
              <a:rPr lang="fr-CA"/>
              <a:t>Une autre étude plus récemment publiée qui montre aussi que le HPV pourrait avoir un impact sur la fertilité par le biais d’une alteration de la motilité des spermatozoides. </a:t>
            </a:r>
            <a:endParaRPr lang="fr-CA" altLang="fr-FR"/>
          </a:p>
        </p:txBody>
      </p:sp>
      <p:sp>
        <p:nvSpPr>
          <p:cNvPr id="124932" name="Header Placeholder 3">
            <a:extLst>
              <a:ext uri="{FF2B5EF4-FFF2-40B4-BE49-F238E27FC236}">
                <a16:creationId xmlns:a16="http://schemas.microsoft.com/office/drawing/2014/main" id="{220961B4-1E49-9E4B-BAC7-C51FE9D8FE84}"/>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Garamond" panose="02020404030301010803" pitchFamily="18" charset="0"/>
              </a:defRPr>
            </a:lvl1pPr>
            <a:lvl2pPr marL="742950" indent="-285750">
              <a:defRPr sz="4000">
                <a:solidFill>
                  <a:schemeClr val="tx1"/>
                </a:solidFill>
                <a:latin typeface="Garamond" panose="02020404030301010803" pitchFamily="18" charset="0"/>
              </a:defRPr>
            </a:lvl2pPr>
            <a:lvl3pPr marL="1143000" indent="-228600">
              <a:defRPr sz="4000">
                <a:solidFill>
                  <a:schemeClr val="tx1"/>
                </a:solidFill>
                <a:latin typeface="Garamond" panose="02020404030301010803" pitchFamily="18" charset="0"/>
              </a:defRPr>
            </a:lvl3pPr>
            <a:lvl4pPr marL="1600200" indent="-228600">
              <a:defRPr sz="4000">
                <a:solidFill>
                  <a:schemeClr val="tx1"/>
                </a:solidFill>
                <a:latin typeface="Garamond" panose="02020404030301010803" pitchFamily="18" charset="0"/>
              </a:defRPr>
            </a:lvl4pPr>
            <a:lvl5pPr marL="2057400" indent="-228600">
              <a:defRPr sz="4000">
                <a:solidFill>
                  <a:schemeClr val="tx1"/>
                </a:solidFill>
                <a:latin typeface="Garamond" panose="02020404030301010803" pitchFamily="18" charset="0"/>
              </a:defRPr>
            </a:lvl5pPr>
            <a:lvl6pPr marL="2514600" indent="-228600" eaLnBrk="0" fontAlgn="base" hangingPunct="0">
              <a:spcBef>
                <a:spcPct val="0"/>
              </a:spcBef>
              <a:spcAft>
                <a:spcPct val="0"/>
              </a:spcAft>
              <a:defRPr sz="4000">
                <a:solidFill>
                  <a:schemeClr val="tx1"/>
                </a:solidFill>
                <a:latin typeface="Garamond" panose="02020404030301010803" pitchFamily="18" charset="0"/>
              </a:defRPr>
            </a:lvl6pPr>
            <a:lvl7pPr marL="2971800" indent="-228600" eaLnBrk="0" fontAlgn="base" hangingPunct="0">
              <a:spcBef>
                <a:spcPct val="0"/>
              </a:spcBef>
              <a:spcAft>
                <a:spcPct val="0"/>
              </a:spcAft>
              <a:defRPr sz="4000">
                <a:solidFill>
                  <a:schemeClr val="tx1"/>
                </a:solidFill>
                <a:latin typeface="Garamond" panose="02020404030301010803" pitchFamily="18" charset="0"/>
              </a:defRPr>
            </a:lvl7pPr>
            <a:lvl8pPr marL="3429000" indent="-228600" eaLnBrk="0" fontAlgn="base" hangingPunct="0">
              <a:spcBef>
                <a:spcPct val="0"/>
              </a:spcBef>
              <a:spcAft>
                <a:spcPct val="0"/>
              </a:spcAft>
              <a:defRPr sz="4000">
                <a:solidFill>
                  <a:schemeClr val="tx1"/>
                </a:solidFill>
                <a:latin typeface="Garamond" panose="02020404030301010803" pitchFamily="18" charset="0"/>
              </a:defRPr>
            </a:lvl8pPr>
            <a:lvl9pPr marL="3886200" indent="-228600" eaLnBrk="0" fontAlgn="base" hangingPunct="0">
              <a:spcBef>
                <a:spcPct val="0"/>
              </a:spcBef>
              <a:spcAft>
                <a:spcPct val="0"/>
              </a:spcAft>
              <a:defRPr sz="4000">
                <a:solidFill>
                  <a:schemeClr val="tx1"/>
                </a:solidFill>
                <a:latin typeface="Garamond" panose="02020404030301010803" pitchFamily="18" charset="0"/>
              </a:defRPr>
            </a:lvl9pPr>
          </a:lstStyle>
          <a:p>
            <a:endParaRPr lang="fr-FR" altLang="fr-FR" sz="1200">
              <a:latin typeface="Arial" panose="020B0604020202020204" pitchFamily="34" charset="0"/>
            </a:endParaRPr>
          </a:p>
        </p:txBody>
      </p:sp>
      <p:sp>
        <p:nvSpPr>
          <p:cNvPr id="124933" name="Footer Placeholder 4">
            <a:extLst>
              <a:ext uri="{FF2B5EF4-FFF2-40B4-BE49-F238E27FC236}">
                <a16:creationId xmlns:a16="http://schemas.microsoft.com/office/drawing/2014/main" id="{3AF0BCE1-F3D6-7640-8CCE-80E0FDEEA347}"/>
              </a:ext>
            </a:extLst>
          </p:cNvPr>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Garamond" panose="02020404030301010803" pitchFamily="18" charset="0"/>
              </a:defRPr>
            </a:lvl1pPr>
            <a:lvl2pPr marL="742950" indent="-285750">
              <a:defRPr sz="4000">
                <a:solidFill>
                  <a:schemeClr val="tx1"/>
                </a:solidFill>
                <a:latin typeface="Garamond" panose="02020404030301010803" pitchFamily="18" charset="0"/>
              </a:defRPr>
            </a:lvl2pPr>
            <a:lvl3pPr marL="1143000" indent="-228600">
              <a:defRPr sz="4000">
                <a:solidFill>
                  <a:schemeClr val="tx1"/>
                </a:solidFill>
                <a:latin typeface="Garamond" panose="02020404030301010803" pitchFamily="18" charset="0"/>
              </a:defRPr>
            </a:lvl3pPr>
            <a:lvl4pPr marL="1600200" indent="-228600">
              <a:defRPr sz="4000">
                <a:solidFill>
                  <a:schemeClr val="tx1"/>
                </a:solidFill>
                <a:latin typeface="Garamond" panose="02020404030301010803" pitchFamily="18" charset="0"/>
              </a:defRPr>
            </a:lvl4pPr>
            <a:lvl5pPr marL="2057400" indent="-228600">
              <a:defRPr sz="4000">
                <a:solidFill>
                  <a:schemeClr val="tx1"/>
                </a:solidFill>
                <a:latin typeface="Garamond" panose="02020404030301010803" pitchFamily="18" charset="0"/>
              </a:defRPr>
            </a:lvl5pPr>
            <a:lvl6pPr marL="2514600" indent="-228600" eaLnBrk="0" fontAlgn="base" hangingPunct="0">
              <a:spcBef>
                <a:spcPct val="0"/>
              </a:spcBef>
              <a:spcAft>
                <a:spcPct val="0"/>
              </a:spcAft>
              <a:defRPr sz="4000">
                <a:solidFill>
                  <a:schemeClr val="tx1"/>
                </a:solidFill>
                <a:latin typeface="Garamond" panose="02020404030301010803" pitchFamily="18" charset="0"/>
              </a:defRPr>
            </a:lvl6pPr>
            <a:lvl7pPr marL="2971800" indent="-228600" eaLnBrk="0" fontAlgn="base" hangingPunct="0">
              <a:spcBef>
                <a:spcPct val="0"/>
              </a:spcBef>
              <a:spcAft>
                <a:spcPct val="0"/>
              </a:spcAft>
              <a:defRPr sz="4000">
                <a:solidFill>
                  <a:schemeClr val="tx1"/>
                </a:solidFill>
                <a:latin typeface="Garamond" panose="02020404030301010803" pitchFamily="18" charset="0"/>
              </a:defRPr>
            </a:lvl7pPr>
            <a:lvl8pPr marL="3429000" indent="-228600" eaLnBrk="0" fontAlgn="base" hangingPunct="0">
              <a:spcBef>
                <a:spcPct val="0"/>
              </a:spcBef>
              <a:spcAft>
                <a:spcPct val="0"/>
              </a:spcAft>
              <a:defRPr sz="4000">
                <a:solidFill>
                  <a:schemeClr val="tx1"/>
                </a:solidFill>
                <a:latin typeface="Garamond" panose="02020404030301010803" pitchFamily="18" charset="0"/>
              </a:defRPr>
            </a:lvl8pPr>
            <a:lvl9pPr marL="3886200" indent="-228600" eaLnBrk="0" fontAlgn="base" hangingPunct="0">
              <a:spcBef>
                <a:spcPct val="0"/>
              </a:spcBef>
              <a:spcAft>
                <a:spcPct val="0"/>
              </a:spcAft>
              <a:defRPr sz="4000">
                <a:solidFill>
                  <a:schemeClr val="tx1"/>
                </a:solidFill>
                <a:latin typeface="Garamond" panose="02020404030301010803" pitchFamily="18" charset="0"/>
              </a:defRPr>
            </a:lvl9pPr>
          </a:lstStyle>
          <a:p>
            <a:endParaRPr lang="fr-FR" altLang="fr-FR" sz="1200">
              <a:latin typeface="Arial" panose="020B0604020202020204" pitchFamily="34" charset="0"/>
            </a:endParaRPr>
          </a:p>
        </p:txBody>
      </p:sp>
      <p:sp>
        <p:nvSpPr>
          <p:cNvPr id="124934" name="Slide Number Placeholder 5">
            <a:extLst>
              <a:ext uri="{FF2B5EF4-FFF2-40B4-BE49-F238E27FC236}">
                <a16:creationId xmlns:a16="http://schemas.microsoft.com/office/drawing/2014/main" id="{3FE6CA72-9E25-924B-8B0A-0B68F73DE8E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Garamond" panose="02020404030301010803" pitchFamily="18" charset="0"/>
              </a:defRPr>
            </a:lvl1pPr>
            <a:lvl2pPr marL="742950" indent="-285750">
              <a:defRPr sz="4000">
                <a:solidFill>
                  <a:schemeClr val="tx1"/>
                </a:solidFill>
                <a:latin typeface="Garamond" panose="02020404030301010803" pitchFamily="18" charset="0"/>
              </a:defRPr>
            </a:lvl2pPr>
            <a:lvl3pPr marL="1143000" indent="-228600">
              <a:defRPr sz="4000">
                <a:solidFill>
                  <a:schemeClr val="tx1"/>
                </a:solidFill>
                <a:latin typeface="Garamond" panose="02020404030301010803" pitchFamily="18" charset="0"/>
              </a:defRPr>
            </a:lvl3pPr>
            <a:lvl4pPr marL="1600200" indent="-228600">
              <a:defRPr sz="4000">
                <a:solidFill>
                  <a:schemeClr val="tx1"/>
                </a:solidFill>
                <a:latin typeface="Garamond" panose="02020404030301010803" pitchFamily="18" charset="0"/>
              </a:defRPr>
            </a:lvl4pPr>
            <a:lvl5pPr marL="2057400" indent="-228600">
              <a:defRPr sz="4000">
                <a:solidFill>
                  <a:schemeClr val="tx1"/>
                </a:solidFill>
                <a:latin typeface="Garamond" panose="02020404030301010803" pitchFamily="18" charset="0"/>
              </a:defRPr>
            </a:lvl5pPr>
            <a:lvl6pPr marL="2514600" indent="-228600" eaLnBrk="0" fontAlgn="base" hangingPunct="0">
              <a:spcBef>
                <a:spcPct val="0"/>
              </a:spcBef>
              <a:spcAft>
                <a:spcPct val="0"/>
              </a:spcAft>
              <a:defRPr sz="4000">
                <a:solidFill>
                  <a:schemeClr val="tx1"/>
                </a:solidFill>
                <a:latin typeface="Garamond" panose="02020404030301010803" pitchFamily="18" charset="0"/>
              </a:defRPr>
            </a:lvl6pPr>
            <a:lvl7pPr marL="2971800" indent="-228600" eaLnBrk="0" fontAlgn="base" hangingPunct="0">
              <a:spcBef>
                <a:spcPct val="0"/>
              </a:spcBef>
              <a:spcAft>
                <a:spcPct val="0"/>
              </a:spcAft>
              <a:defRPr sz="4000">
                <a:solidFill>
                  <a:schemeClr val="tx1"/>
                </a:solidFill>
                <a:latin typeface="Garamond" panose="02020404030301010803" pitchFamily="18" charset="0"/>
              </a:defRPr>
            </a:lvl7pPr>
            <a:lvl8pPr marL="3429000" indent="-228600" eaLnBrk="0" fontAlgn="base" hangingPunct="0">
              <a:spcBef>
                <a:spcPct val="0"/>
              </a:spcBef>
              <a:spcAft>
                <a:spcPct val="0"/>
              </a:spcAft>
              <a:defRPr sz="4000">
                <a:solidFill>
                  <a:schemeClr val="tx1"/>
                </a:solidFill>
                <a:latin typeface="Garamond" panose="02020404030301010803" pitchFamily="18" charset="0"/>
              </a:defRPr>
            </a:lvl8pPr>
            <a:lvl9pPr marL="3886200" indent="-228600" eaLnBrk="0" fontAlgn="base" hangingPunct="0">
              <a:spcBef>
                <a:spcPct val="0"/>
              </a:spcBef>
              <a:spcAft>
                <a:spcPct val="0"/>
              </a:spcAft>
              <a:defRPr sz="4000">
                <a:solidFill>
                  <a:schemeClr val="tx1"/>
                </a:solidFill>
                <a:latin typeface="Garamond" panose="02020404030301010803" pitchFamily="18" charset="0"/>
              </a:defRPr>
            </a:lvl9pPr>
          </a:lstStyle>
          <a:p>
            <a:fld id="{930338CA-7E39-A74F-BAC8-81BCB31560D6}" type="slidenum">
              <a:rPr lang="en-CA" altLang="fr-FR" sz="1200" smtClean="0">
                <a:latin typeface="Arial" panose="020B0604020202020204" pitchFamily="34" charset="0"/>
              </a:rPr>
              <a:pPr/>
              <a:t>39</a:t>
            </a:fld>
            <a:endParaRPr lang="fr-CA" altLang="fr-FR" sz="1200">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6328634-F8E6-44CF-B474-4ED554A2E638}" type="slidenum">
              <a:rPr lang="en-CA" smtClean="0"/>
              <a:pPr/>
              <a:t>42</a:t>
            </a:fld>
            <a:endParaRPr lang="en-CA" dirty="0"/>
          </a:p>
        </p:txBody>
      </p:sp>
    </p:spTree>
    <p:extLst>
      <p:ext uri="{BB962C8B-B14F-4D97-AF65-F5344CB8AC3E}">
        <p14:creationId xmlns:p14="http://schemas.microsoft.com/office/powerpoint/2010/main" val="945575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6328634-F8E6-44CF-B474-4ED554A2E638}" type="slidenum">
              <a:rPr lang="en-CA" smtClean="0"/>
              <a:pPr/>
              <a:t>6</a:t>
            </a:fld>
            <a:endParaRPr lang="en-CA" dirty="0"/>
          </a:p>
        </p:txBody>
      </p:sp>
    </p:spTree>
    <p:extLst>
      <p:ext uri="{BB962C8B-B14F-4D97-AF65-F5344CB8AC3E}">
        <p14:creationId xmlns:p14="http://schemas.microsoft.com/office/powerpoint/2010/main" val="4653146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35802243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9" name="Shape 1839"/>
          <p:cNvSpPr>
            <a:spLocks noGrp="1" noRot="1" noChangeAspect="1"/>
          </p:cNvSpPr>
          <p:nvPr>
            <p:ph type="sldImg"/>
          </p:nvPr>
        </p:nvSpPr>
        <p:spPr>
          <a:xfrm>
            <a:off x="381000" y="685800"/>
            <a:ext cx="6096000" cy="3429000"/>
          </a:xfrm>
          <a:prstGeom prst="rect">
            <a:avLst/>
          </a:prstGeom>
        </p:spPr>
        <p:txBody>
          <a:bodyPr/>
          <a:lstStyle/>
          <a:p>
            <a:endParaRPr/>
          </a:p>
        </p:txBody>
      </p:sp>
      <p:sp>
        <p:nvSpPr>
          <p:cNvPr id="1840" name="Shape 1840"/>
          <p:cNvSpPr>
            <a:spLocks noGrp="1"/>
          </p:cNvSpPr>
          <p:nvPr>
            <p:ph type="body" sz="quarter" idx="1"/>
          </p:nvPr>
        </p:nvSpPr>
        <p:spPr>
          <a:prstGeom prst="rect">
            <a:avLst/>
          </a:prstGeom>
        </p:spPr>
        <p:txBody>
          <a:bodyPr/>
          <a:lstStyle/>
          <a:p>
            <a:pPr marL="281831" indent="-94467">
              <a:lnSpc>
                <a:spcPct val="90000"/>
              </a:lnSpc>
              <a:spcBef>
                <a:spcPts val="0"/>
              </a:spcBef>
              <a:buSzPct val="100000"/>
              <a:buChar char="•"/>
              <a:defRPr>
                <a:solidFill>
                  <a:srgbClr val="FFFFFF"/>
                </a:solidFill>
                <a:latin typeface="Candara"/>
                <a:ea typeface="Candara"/>
                <a:cs typeface="Candara"/>
                <a:sym typeface="Candara"/>
              </a:defRPr>
            </a:pPr>
            <a:r>
              <a:t>Utiliser le condom peut diminuer les risques de récidives aussi.</a:t>
            </a:r>
          </a:p>
          <a:p>
            <a:pPr marL="281831" indent="-94467">
              <a:lnSpc>
                <a:spcPct val="90000"/>
              </a:lnSpc>
              <a:spcBef>
                <a:spcPts val="0"/>
              </a:spcBef>
              <a:buSzPct val="100000"/>
              <a:buChar char="•"/>
              <a:defRPr>
                <a:solidFill>
                  <a:srgbClr val="FFFFFF"/>
                </a:solidFill>
                <a:latin typeface="Candara"/>
                <a:ea typeface="Candara"/>
                <a:cs typeface="Candara"/>
                <a:sym typeface="Candara"/>
              </a:defRPr>
            </a:pPr>
            <a:endParaRPr/>
          </a:p>
          <a:p>
            <a:pPr marL="281831" indent="-94467">
              <a:lnSpc>
                <a:spcPct val="90000"/>
              </a:lnSpc>
              <a:spcBef>
                <a:spcPts val="0"/>
              </a:spcBef>
              <a:buSzPct val="100000"/>
              <a:buChar char="•"/>
              <a:defRPr>
                <a:solidFill>
                  <a:srgbClr val="FFFFFF"/>
                </a:solidFill>
                <a:latin typeface="Candara"/>
                <a:ea typeface="Candara"/>
                <a:cs typeface="Candara"/>
                <a:sym typeface="Candara"/>
              </a:defRPr>
            </a:pPr>
            <a:r>
              <a:t>Aucun vaccin n’est garanti mais une réduction de 80% des lésions liées au VPH du vaccin 4v est déjà énorme. </a:t>
            </a:r>
          </a:p>
          <a:p>
            <a:pPr marL="281831" indent="-94467">
              <a:lnSpc>
                <a:spcPct val="90000"/>
              </a:lnSpc>
              <a:spcBef>
                <a:spcPts val="0"/>
              </a:spcBef>
              <a:buSzPct val="100000"/>
              <a:buChar char="•"/>
              <a:defRPr>
                <a:solidFill>
                  <a:srgbClr val="FFFFFF"/>
                </a:solidFill>
                <a:latin typeface="Candara"/>
                <a:ea typeface="Candara"/>
                <a:cs typeface="Candara"/>
                <a:sym typeface="Candara"/>
              </a:defRPr>
            </a:pPr>
            <a:endParaRPr/>
          </a:p>
          <a:p>
            <a:pPr marL="281831" indent="-94467">
              <a:lnSpc>
                <a:spcPct val="90000"/>
              </a:lnSpc>
              <a:spcBef>
                <a:spcPts val="0"/>
              </a:spcBef>
              <a:buSzPct val="100000"/>
              <a:buChar char="•"/>
              <a:defRPr>
                <a:solidFill>
                  <a:srgbClr val="FFFFFF"/>
                </a:solidFill>
                <a:latin typeface="Candara"/>
                <a:ea typeface="Candara"/>
                <a:cs typeface="Candara"/>
                <a:sym typeface="Candara"/>
              </a:defRPr>
            </a:pPr>
            <a:r>
              <a:t>Rien ne permet une réduction du risque de récidive aussi importante que le vaccin en post traitement des lésions du col.</a:t>
            </a:r>
          </a:p>
          <a:p>
            <a:pPr indent="187362">
              <a:lnSpc>
                <a:spcPct val="90000"/>
              </a:lnSpc>
              <a:defRPr sz="1100">
                <a:latin typeface="Calibri"/>
                <a:ea typeface="Calibri"/>
                <a:cs typeface="Calibri"/>
                <a:sym typeface="Calibri"/>
              </a:defRPr>
            </a:pPr>
            <a:endParaRPr/>
          </a:p>
          <a:p>
            <a:pPr indent="187362">
              <a:lnSpc>
                <a:spcPct val="90000"/>
              </a:lnSpc>
              <a:defRPr sz="1100">
                <a:latin typeface="Calibri"/>
                <a:ea typeface="Calibri"/>
                <a:cs typeface="Calibri"/>
                <a:sym typeface="Calibri"/>
              </a:defRPr>
            </a:pPr>
            <a:endParaRPr/>
          </a:p>
          <a:p>
            <a:pPr indent="187362">
              <a:lnSpc>
                <a:spcPct val="90000"/>
              </a:lnSpc>
              <a:spcBef>
                <a:spcPts val="300"/>
              </a:spcBef>
              <a:defRPr sz="1100">
                <a:latin typeface="Calibri"/>
                <a:ea typeface="Calibri"/>
                <a:cs typeface="Calibri"/>
                <a:sym typeface="Calibri"/>
              </a:defRPr>
            </a:pPr>
            <a:r>
              <a:t>Dans cette analyse a posteriori, Joura et ses collaborateurs ont montré que l’efficacité du vaccin contre les CIN 2/3, les AIS, les VIN/VaIN et les verrues génitales chez les femmes ayant subi une chirurgie (autrement dit, dans le cas d’un soulagement de l’infection après un traitement chirurgical) a été établie lors de deux essais  cliniques  à répartition aléatoire.</a:t>
            </a:r>
          </a:p>
          <a:p>
            <a:pPr indent="187362">
              <a:lnSpc>
                <a:spcPct val="90000"/>
              </a:lnSpc>
              <a:defRPr sz="1100">
                <a:latin typeface="Calibri"/>
                <a:ea typeface="Calibri"/>
                <a:cs typeface="Calibri"/>
                <a:sym typeface="Calibri"/>
              </a:defRPr>
            </a:pPr>
            <a:endParaRPr/>
          </a:p>
          <a:p>
            <a:pPr indent="187362">
              <a:lnSpc>
                <a:spcPct val="90000"/>
              </a:lnSpc>
              <a:spcBef>
                <a:spcPts val="300"/>
              </a:spcBef>
              <a:defRPr sz="1100">
                <a:latin typeface="Calibri"/>
                <a:ea typeface="Calibri"/>
                <a:cs typeface="Calibri"/>
                <a:sym typeface="Calibri"/>
              </a:defRPr>
            </a:pPr>
            <a:r>
              <a:t>En tout, 17 622 femmes de 15 à 26 ans ont participé aux protocoles  013 et 015. Le vaccin ou le placebo a été administré le jour 1 et les mois 2 et 6. Les tests PAP ont été effectués  le jour 1 et tous les  6 et 12 mois pendant environ 48 mois. Les traitements définitifs respectaient les normes de soins. Cette analyse sur l’intention de traiter portait sur les femmes ayant subi une intervention chirurgicale pour le traitement de lésions de haut grade ou de verrues génitales après la vaccination; les femmes  étaient ensuite suivies pour détecter d’autres maladies après le traitement. Le décompte des cas a commencé un jour après l’intervention chirurgicale.</a:t>
            </a:r>
          </a:p>
          <a:p>
            <a:pPr indent="187362">
              <a:lnSpc>
                <a:spcPct val="90000"/>
              </a:lnSpc>
              <a:defRPr sz="1100">
                <a:latin typeface="Calibri"/>
                <a:ea typeface="Calibri"/>
                <a:cs typeface="Calibri"/>
                <a:sym typeface="Calibri"/>
              </a:defRPr>
            </a:pPr>
            <a:endParaRPr/>
          </a:p>
          <a:p>
            <a:pPr indent="187362">
              <a:lnSpc>
                <a:spcPct val="90000"/>
              </a:lnSpc>
              <a:spcBef>
                <a:spcPts val="300"/>
              </a:spcBef>
              <a:defRPr sz="1100">
                <a:latin typeface="Calibri"/>
                <a:ea typeface="Calibri"/>
                <a:cs typeface="Calibri"/>
                <a:sym typeface="Calibri"/>
              </a:defRPr>
            </a:pPr>
            <a:r>
              <a:t>Dans les deux études, 587 femmes ayant reçu le vaccin et 763 femmes du groupe placebo ont subi un traitement définitif du col de l’utérus. Chez ces femmes, le risque de développer d’autres maladies du col de l’utérus était élevé. Dans un délai moyen de 1,4 an après le traitement (période de suivi maximale = 3,8 ans), l’incidence des CIN de tout grade après le traitement était de 7,5 par 100 personnes par années d’exposition au risque (groupe placebo). Dans cette population, la vaccination a réduit de façon significative le risque de développer davantage de  CIN2-3/AIS, indépendamment du type de VPH en cause (efficacité du vaccin pour tout CIN2-3/AIS après chirurgie = 65% [IC de 95 % : 20 à 86]).</a:t>
            </a:r>
          </a:p>
          <a:p>
            <a:pPr indent="187362">
              <a:lnSpc>
                <a:spcPct val="90000"/>
              </a:lnSpc>
              <a:defRPr sz="1100" b="1">
                <a:latin typeface="Calibri"/>
                <a:ea typeface="Calibri"/>
                <a:cs typeface="Calibri"/>
                <a:sym typeface="Calibri"/>
              </a:defRPr>
            </a:pPr>
            <a:endParaRPr/>
          </a:p>
          <a:p>
            <a:pPr indent="187362">
              <a:lnSpc>
                <a:spcPct val="90000"/>
              </a:lnSpc>
              <a:spcBef>
                <a:spcPts val="300"/>
              </a:spcBef>
              <a:defRPr sz="1100" b="1">
                <a:latin typeface="Calibri"/>
                <a:ea typeface="Calibri"/>
                <a:cs typeface="Calibri"/>
                <a:sym typeface="Calibri"/>
              </a:defRPr>
            </a:pPr>
            <a:r>
              <a:t>Référence</a:t>
            </a:r>
          </a:p>
          <a:p>
            <a:pPr indent="187362">
              <a:lnSpc>
                <a:spcPct val="90000"/>
              </a:lnSpc>
              <a:spcBef>
                <a:spcPts val="300"/>
              </a:spcBef>
              <a:defRPr sz="1100">
                <a:latin typeface="Calibri"/>
                <a:ea typeface="Calibri"/>
                <a:cs typeface="Calibri"/>
                <a:sym typeface="Calibri"/>
              </a:defRPr>
            </a:pPr>
            <a:r>
              <a:t>1. Joura et coll. Présentation lors de la Conférence internationale de 2010 sur le papillomavirus; les 3 au 8 juillet 2010 (présentation orale).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r>
              <a:rPr lang="en-US" b="1" dirty="0"/>
              <a:t>Reference</a:t>
            </a:r>
          </a:p>
          <a:p>
            <a:pPr marL="224325" indent="-224325" defTabSz="897301">
              <a:buFont typeface="+mj-lt"/>
              <a:buAutoNum type="arabicPeriod"/>
              <a:defRPr/>
            </a:pPr>
            <a:r>
              <a:rPr lang="en-US" dirty="0"/>
              <a:t>Toronto Star. A note from the publisher [cited 2016 Jul 5; last modified 2015 Feb 20]. Available from: https://www.thestar.com/news/2015/02/20/a-note-from-the-publisher.html.</a:t>
            </a:r>
          </a:p>
          <a:p>
            <a:endParaRPr lang="en-CA" dirty="0"/>
          </a:p>
        </p:txBody>
      </p:sp>
      <p:sp>
        <p:nvSpPr>
          <p:cNvPr id="4" name="Slide Number Placeholder 3"/>
          <p:cNvSpPr>
            <a:spLocks noGrp="1"/>
          </p:cNvSpPr>
          <p:nvPr>
            <p:ph type="sldNum" sz="quarter" idx="10"/>
          </p:nvPr>
        </p:nvSpPr>
        <p:spPr/>
        <p:txBody>
          <a:bodyPr/>
          <a:lstStyle/>
          <a:p>
            <a:fld id="{16328634-F8E6-44CF-B474-4ED554A2E638}" type="slidenum">
              <a:rPr lang="en-CA" smtClean="0">
                <a:solidFill>
                  <a:prstClr val="black"/>
                </a:solidFill>
                <a:latin typeface="Calibri"/>
              </a:rPr>
              <a:pPr/>
              <a:t>53</a:t>
            </a:fld>
            <a:endParaRPr lang="en-CA" dirty="0">
              <a:solidFill>
                <a:prstClr val="black"/>
              </a:solidFill>
              <a:latin typeface="Calibri"/>
            </a:endParaRPr>
          </a:p>
        </p:txBody>
      </p:sp>
    </p:spTree>
    <p:extLst>
      <p:ext uri="{BB962C8B-B14F-4D97-AF65-F5344CB8AC3E}">
        <p14:creationId xmlns:p14="http://schemas.microsoft.com/office/powerpoint/2010/main" val="26124493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normAutofit/>
          </a:bodyPr>
          <a:lstStyle/>
          <a:p>
            <a:pPr defTabSz="457175">
              <a:defRPr/>
            </a:pPr>
            <a:r>
              <a:rPr lang="en-CA" dirty="0"/>
              <a:t>Patients are able to access abundant information on the internet – both for and against HPV vaccination. Strategies to tackle the internet information chaos are required. </a:t>
            </a:r>
          </a:p>
          <a:p>
            <a:pPr defTabSz="457175">
              <a:defRPr/>
            </a:pPr>
            <a:r>
              <a:rPr lang="en-CA" dirty="0"/>
              <a:t>Websites opposing vaccination enable anti-vaccine activists to effectively spread their messages. Evidence shows that individuals turn to the internet for vaccination advice, and suggests such sources can influence whether people vaccinate themselves or their children. Recognizing disingenuous claims made by the anti-vaccination movement is essential in order to critically evaluate the information and misinformation encountered online.</a:t>
            </a:r>
          </a:p>
          <a:p>
            <a:pPr defTabSz="457175">
              <a:defRPr/>
            </a:pPr>
            <a:endParaRPr lang="en-CA" dirty="0"/>
          </a:p>
          <a:p>
            <a:r>
              <a:rPr lang="en-CA" b="1" dirty="0"/>
              <a:t>Reference</a:t>
            </a:r>
          </a:p>
          <a:p>
            <a:pPr marL="228587" indent="-228587" defTabSz="457175">
              <a:buFont typeface="+mj-lt"/>
              <a:buAutoNum type="arabicPeriod"/>
              <a:defRPr/>
            </a:pPr>
            <a:r>
              <a:rPr lang="en-CA" dirty="0"/>
              <a:t>Kata A. Anti-vaccine activists, Web 2.0, and the postmodern paradigm--an overview of tactics and tropes used online by the anti-vaccination movement. Vaccine. 2012;30:3778-89.</a:t>
            </a:r>
          </a:p>
        </p:txBody>
      </p:sp>
      <p:sp>
        <p:nvSpPr>
          <p:cNvPr id="4" name="Slide Number Placeholder 3"/>
          <p:cNvSpPr>
            <a:spLocks noGrp="1"/>
          </p:cNvSpPr>
          <p:nvPr>
            <p:ph type="sldNum" sz="quarter" idx="10"/>
          </p:nvPr>
        </p:nvSpPr>
        <p:spPr/>
        <p:txBody>
          <a:bodyPr/>
          <a:lstStyle/>
          <a:p>
            <a:pPr>
              <a:defRPr/>
            </a:pPr>
            <a:fld id="{0CD23100-52BA-4CA8-939C-1B69F748F986}" type="slidenum">
              <a:rPr lang="en-US" smtClean="0">
                <a:solidFill>
                  <a:prstClr val="black"/>
                </a:solidFill>
                <a:latin typeface="Calibri"/>
              </a:rPr>
              <a:pPr>
                <a:defRPr/>
              </a:pPr>
              <a:t>56</a:t>
            </a:fld>
            <a:endParaRPr lang="en-US" dirty="0">
              <a:solidFill>
                <a:prstClr val="black"/>
              </a:solidFill>
              <a:latin typeface="Calibri"/>
            </a:endParaRPr>
          </a:p>
        </p:txBody>
      </p:sp>
    </p:spTree>
    <p:extLst>
      <p:ext uri="{BB962C8B-B14F-4D97-AF65-F5344CB8AC3E}">
        <p14:creationId xmlns:p14="http://schemas.microsoft.com/office/powerpoint/2010/main" val="8964245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F7C49D-5C73-FA4D-B139-47BF767F2885}" type="slidenum">
              <a:rPr lang="fr-CA" smtClean="0"/>
              <a:t>57</a:t>
            </a:fld>
            <a:endParaRPr lang="fr-CA"/>
          </a:p>
        </p:txBody>
      </p:sp>
    </p:spTree>
    <p:extLst>
      <p:ext uri="{BB962C8B-B14F-4D97-AF65-F5344CB8AC3E}">
        <p14:creationId xmlns:p14="http://schemas.microsoft.com/office/powerpoint/2010/main" val="2075524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6328634-F8E6-44CF-B474-4ED554A2E638}" type="slidenum">
              <a:rPr lang="en-CA" smtClean="0"/>
              <a:pPr/>
              <a:t>7</a:t>
            </a:fld>
            <a:endParaRPr lang="en-CA" dirty="0"/>
          </a:p>
        </p:txBody>
      </p:sp>
    </p:spTree>
    <p:extLst>
      <p:ext uri="{BB962C8B-B14F-4D97-AF65-F5344CB8AC3E}">
        <p14:creationId xmlns:p14="http://schemas.microsoft.com/office/powerpoint/2010/main" val="272844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6328634-F8E6-44CF-B474-4ED554A2E638}" type="slidenum">
              <a:rPr lang="en-CA" smtClean="0"/>
              <a:pPr/>
              <a:t>8</a:t>
            </a:fld>
            <a:endParaRPr lang="en-CA" dirty="0"/>
          </a:p>
        </p:txBody>
      </p:sp>
    </p:spTree>
    <p:extLst>
      <p:ext uri="{BB962C8B-B14F-4D97-AF65-F5344CB8AC3E}">
        <p14:creationId xmlns:p14="http://schemas.microsoft.com/office/powerpoint/2010/main" val="15330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6328634-F8E6-44CF-B474-4ED554A2E638}" type="slidenum">
              <a:rPr lang="en-CA" smtClean="0"/>
              <a:pPr/>
              <a:t>9</a:t>
            </a:fld>
            <a:endParaRPr lang="en-CA" dirty="0"/>
          </a:p>
        </p:txBody>
      </p:sp>
    </p:spTree>
    <p:extLst>
      <p:ext uri="{BB962C8B-B14F-4D97-AF65-F5344CB8AC3E}">
        <p14:creationId xmlns:p14="http://schemas.microsoft.com/office/powerpoint/2010/main" val="2566987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6328634-F8E6-44CF-B474-4ED554A2E638}" type="slidenum">
              <a:rPr lang="en-CA" smtClean="0"/>
              <a:pPr/>
              <a:t>11</a:t>
            </a:fld>
            <a:endParaRPr lang="en-CA" dirty="0"/>
          </a:p>
        </p:txBody>
      </p:sp>
    </p:spTree>
    <p:extLst>
      <p:ext uri="{BB962C8B-B14F-4D97-AF65-F5344CB8AC3E}">
        <p14:creationId xmlns:p14="http://schemas.microsoft.com/office/powerpoint/2010/main" val="3324746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err="1"/>
              <a:t>Pris</a:t>
            </a:r>
            <a:r>
              <a:rPr lang="en-US" dirty="0"/>
              <a:t> </a:t>
            </a:r>
            <a:r>
              <a:rPr lang="en-US" dirty="0" err="1"/>
              <a:t>seule</a:t>
            </a:r>
            <a:r>
              <a:rPr lang="en-US" dirty="0"/>
              <a:t> </a:t>
            </a:r>
            <a:r>
              <a:rPr lang="en-US" dirty="0" err="1"/>
              <a:t>insuffisant</a:t>
            </a:r>
            <a:r>
              <a:rPr lang="en-US" baseline="0" dirty="0"/>
              <a:t> et on se </a:t>
            </a:r>
            <a:r>
              <a:rPr lang="en-US" baseline="0" dirty="0" err="1"/>
              <a:t>contente</a:t>
            </a:r>
            <a:r>
              <a:rPr lang="en-US" baseline="0" dirty="0"/>
              <a:t> de </a:t>
            </a:r>
            <a:r>
              <a:rPr lang="en-US" baseline="0" dirty="0" err="1"/>
              <a:t>prendre</a:t>
            </a:r>
            <a:r>
              <a:rPr lang="en-US" baseline="0" dirty="0"/>
              <a:t> </a:t>
            </a:r>
            <a:r>
              <a:rPr lang="en-US" baseline="0" dirty="0" err="1"/>
              <a:t>une</a:t>
            </a:r>
            <a:r>
              <a:rPr lang="en-US" baseline="0" dirty="0"/>
              <a:t> position </a:t>
            </a:r>
            <a:r>
              <a:rPr lang="en-US" baseline="0" dirty="0" err="1"/>
              <a:t>autoritaire</a:t>
            </a:r>
            <a:r>
              <a:rPr lang="en-US" baseline="0" dirty="0"/>
              <a:t> sans explications.</a:t>
            </a:r>
          </a:p>
          <a:p>
            <a:endParaRPr lang="en-US" dirty="0"/>
          </a:p>
          <a:p>
            <a:r>
              <a:rPr lang="en-US" dirty="0" err="1">
                <a:solidFill>
                  <a:srgbClr val="028AB4"/>
                </a:solidFill>
              </a:rPr>
              <a:t>Pris</a:t>
            </a:r>
            <a:r>
              <a:rPr lang="en-US" dirty="0">
                <a:solidFill>
                  <a:srgbClr val="028AB4"/>
                </a:solidFill>
              </a:rPr>
              <a:t> </a:t>
            </a:r>
            <a:r>
              <a:rPr lang="en-US" dirty="0" err="1">
                <a:solidFill>
                  <a:srgbClr val="028AB4"/>
                </a:solidFill>
              </a:rPr>
              <a:t>seuls</a:t>
            </a:r>
            <a:r>
              <a:rPr lang="en-US" dirty="0">
                <a:solidFill>
                  <a:srgbClr val="028AB4"/>
                </a:solidFill>
              </a:rPr>
              <a:t> </a:t>
            </a:r>
            <a:r>
              <a:rPr lang="en-US" dirty="0" err="1">
                <a:solidFill>
                  <a:srgbClr val="028AB4"/>
                </a:solidFill>
              </a:rPr>
              <a:t>ces</a:t>
            </a:r>
            <a:r>
              <a:rPr lang="en-US" dirty="0">
                <a:solidFill>
                  <a:srgbClr val="028AB4"/>
                </a:solidFill>
              </a:rPr>
              <a:t> </a:t>
            </a:r>
            <a:r>
              <a:rPr lang="en-US" dirty="0" err="1">
                <a:solidFill>
                  <a:srgbClr val="028AB4"/>
                </a:solidFill>
              </a:rPr>
              <a:t>énoncés</a:t>
            </a:r>
            <a:r>
              <a:rPr lang="en-US" dirty="0">
                <a:solidFill>
                  <a:srgbClr val="028AB4"/>
                </a:solidFill>
              </a:rPr>
              <a:t> </a:t>
            </a:r>
            <a:r>
              <a:rPr lang="en-US" dirty="0" err="1">
                <a:solidFill>
                  <a:srgbClr val="028AB4"/>
                </a:solidFill>
              </a:rPr>
              <a:t>sont</a:t>
            </a:r>
            <a:r>
              <a:rPr lang="en-US" dirty="0">
                <a:solidFill>
                  <a:srgbClr val="028AB4"/>
                </a:solidFill>
              </a:rPr>
              <a:t> </a:t>
            </a:r>
            <a:r>
              <a:rPr lang="en-US" dirty="0" err="1">
                <a:solidFill>
                  <a:srgbClr val="028AB4"/>
                </a:solidFill>
              </a:rPr>
              <a:t>insuffisants</a:t>
            </a:r>
            <a:r>
              <a:rPr lang="en-US" dirty="0">
                <a:solidFill>
                  <a:srgbClr val="028AB4"/>
                </a:solidFill>
              </a:rPr>
              <a:t>. On se </a:t>
            </a:r>
            <a:r>
              <a:rPr lang="en-US" dirty="0" err="1">
                <a:solidFill>
                  <a:srgbClr val="028AB4"/>
                </a:solidFill>
              </a:rPr>
              <a:t>contente</a:t>
            </a:r>
            <a:r>
              <a:rPr lang="en-US" dirty="0">
                <a:solidFill>
                  <a:srgbClr val="028AB4"/>
                </a:solidFill>
              </a:rPr>
              <a:t> </a:t>
            </a:r>
            <a:r>
              <a:rPr lang="en-US" dirty="0" err="1">
                <a:solidFill>
                  <a:srgbClr val="028AB4"/>
                </a:solidFill>
              </a:rPr>
              <a:t>ici</a:t>
            </a:r>
            <a:r>
              <a:rPr lang="en-US" dirty="0">
                <a:solidFill>
                  <a:srgbClr val="028AB4"/>
                </a:solidFill>
              </a:rPr>
              <a:t> de </a:t>
            </a:r>
            <a:r>
              <a:rPr lang="en-US" dirty="0" err="1">
                <a:solidFill>
                  <a:srgbClr val="028AB4"/>
                </a:solidFill>
              </a:rPr>
              <a:t>prendre</a:t>
            </a:r>
            <a:r>
              <a:rPr lang="en-US" dirty="0">
                <a:solidFill>
                  <a:srgbClr val="028AB4"/>
                </a:solidFill>
              </a:rPr>
              <a:t> </a:t>
            </a:r>
            <a:r>
              <a:rPr lang="en-US" dirty="0" err="1">
                <a:solidFill>
                  <a:srgbClr val="028AB4"/>
                </a:solidFill>
              </a:rPr>
              <a:t>une</a:t>
            </a:r>
            <a:r>
              <a:rPr lang="en-US" dirty="0">
                <a:solidFill>
                  <a:srgbClr val="028AB4"/>
                </a:solidFill>
              </a:rPr>
              <a:t> </a:t>
            </a:r>
            <a:r>
              <a:rPr lang="en-US" b="1" dirty="0">
                <a:solidFill>
                  <a:srgbClr val="028AB4"/>
                </a:solidFill>
              </a:rPr>
              <a:t>position </a:t>
            </a:r>
            <a:r>
              <a:rPr lang="en-US" b="1" dirty="0" err="1">
                <a:solidFill>
                  <a:srgbClr val="028AB4"/>
                </a:solidFill>
              </a:rPr>
              <a:t>autoritaire</a:t>
            </a:r>
            <a:r>
              <a:rPr lang="en-US" b="1" dirty="0">
                <a:solidFill>
                  <a:srgbClr val="028AB4"/>
                </a:solidFill>
              </a:rPr>
              <a:t> </a:t>
            </a:r>
            <a:r>
              <a:rPr lang="en-US" dirty="0">
                <a:solidFill>
                  <a:srgbClr val="028AB4"/>
                </a:solidFill>
              </a:rPr>
              <a:t>sans explication </a:t>
            </a:r>
            <a:r>
              <a:rPr lang="en-US" dirty="0" err="1">
                <a:solidFill>
                  <a:srgbClr val="028AB4"/>
                </a:solidFill>
              </a:rPr>
              <a:t>ni</a:t>
            </a:r>
            <a:r>
              <a:rPr lang="en-US" dirty="0">
                <a:solidFill>
                  <a:srgbClr val="028AB4"/>
                </a:solidFill>
              </a:rPr>
              <a:t> </a:t>
            </a:r>
            <a:r>
              <a:rPr lang="en-US" dirty="0" err="1">
                <a:solidFill>
                  <a:srgbClr val="028AB4"/>
                </a:solidFill>
              </a:rPr>
              <a:t>prise</a:t>
            </a:r>
            <a:r>
              <a:rPr lang="en-US" dirty="0">
                <a:solidFill>
                  <a:srgbClr val="028AB4"/>
                </a:solidFill>
              </a:rPr>
              <a:t> en </a:t>
            </a:r>
            <a:r>
              <a:rPr lang="en-US" dirty="0" err="1">
                <a:solidFill>
                  <a:srgbClr val="028AB4"/>
                </a:solidFill>
              </a:rPr>
              <a:t>compte</a:t>
            </a:r>
            <a:r>
              <a:rPr lang="en-US" dirty="0">
                <a:solidFill>
                  <a:srgbClr val="028AB4"/>
                </a:solidFill>
              </a:rPr>
              <a:t> du point de </a:t>
            </a:r>
            <a:r>
              <a:rPr lang="en-US" dirty="0" err="1">
                <a:solidFill>
                  <a:srgbClr val="028AB4"/>
                </a:solidFill>
              </a:rPr>
              <a:t>vue</a:t>
            </a:r>
            <a:r>
              <a:rPr lang="en-US" dirty="0">
                <a:solidFill>
                  <a:srgbClr val="028AB4"/>
                </a:solidFill>
              </a:rPr>
              <a:t> de la </a:t>
            </a:r>
            <a:r>
              <a:rPr lang="en-US" dirty="0" err="1">
                <a:solidFill>
                  <a:srgbClr val="028AB4"/>
                </a:solidFill>
              </a:rPr>
              <a:t>personne</a:t>
            </a:r>
            <a:r>
              <a:rPr lang="en-US" dirty="0">
                <a:solidFill>
                  <a:srgbClr val="028AB4"/>
                </a:solidFill>
              </a:rPr>
              <a:t>.</a:t>
            </a:r>
          </a:p>
          <a:p>
            <a:endParaRPr lang="en-US" dirty="0"/>
          </a:p>
        </p:txBody>
      </p:sp>
      <p:sp>
        <p:nvSpPr>
          <p:cNvPr id="4" name="Espace réservé du numéro de diapositive 3"/>
          <p:cNvSpPr>
            <a:spLocks noGrp="1"/>
          </p:cNvSpPr>
          <p:nvPr>
            <p:ph type="sldNum" sz="quarter" idx="10"/>
          </p:nvPr>
        </p:nvSpPr>
        <p:spPr/>
        <p:txBody>
          <a:bodyPr/>
          <a:lstStyle/>
          <a:p>
            <a:fld id="{16328634-F8E6-44CF-B474-4ED554A2E638}" type="slidenum">
              <a:rPr lang="en-CA" smtClean="0"/>
              <a:pPr/>
              <a:t>12</a:t>
            </a:fld>
            <a:endParaRPr lang="en-CA" dirty="0"/>
          </a:p>
        </p:txBody>
      </p:sp>
    </p:spTree>
    <p:extLst>
      <p:ext uri="{BB962C8B-B14F-4D97-AF65-F5344CB8AC3E}">
        <p14:creationId xmlns:p14="http://schemas.microsoft.com/office/powerpoint/2010/main" val="137756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3B2DCE9-9191-C2B9-0B1C-218EE3571FBD}"/>
              </a:ext>
            </a:extLst>
          </p:cNvPr>
          <p:cNvSpPr>
            <a:spLocks noGrp="1" noChangeArrowheads="1"/>
          </p:cNvSpPr>
          <p:nvPr>
            <p:ph type="sldNum" sz="quarter" idx="5"/>
          </p:nvPr>
        </p:nvSpPr>
        <p:spPr>
          <a:ln/>
        </p:spPr>
        <p:txBody>
          <a:bodyPr/>
          <a:lstStyle/>
          <a:p>
            <a:fld id="{ACB4032F-44CB-4B43-B712-C5751BBC776F}" type="slidenum">
              <a:rPr lang="en-US" altLang="fr-FR"/>
              <a:pPr/>
              <a:t>16</a:t>
            </a:fld>
            <a:endParaRPr lang="en-US" altLang="fr-FR"/>
          </a:p>
        </p:txBody>
      </p:sp>
      <p:sp>
        <p:nvSpPr>
          <p:cNvPr id="337922" name="Rectangle 2">
            <a:extLst>
              <a:ext uri="{FF2B5EF4-FFF2-40B4-BE49-F238E27FC236}">
                <a16:creationId xmlns:a16="http://schemas.microsoft.com/office/drawing/2014/main" id="{F6FDC680-3DC7-59BE-E3BC-C5D8A78D5152}"/>
              </a:ext>
            </a:extLst>
          </p:cNvPr>
          <p:cNvSpPr>
            <a:spLocks noGrp="1" noRot="1" noChangeAspect="1" noChangeArrowheads="1" noTextEdit="1"/>
          </p:cNvSpPr>
          <p:nvPr>
            <p:ph type="sldImg"/>
          </p:nvPr>
        </p:nvSpPr>
        <p:spPr>
          <a:ln/>
        </p:spPr>
      </p:sp>
      <p:sp>
        <p:nvSpPr>
          <p:cNvPr id="337923" name="Rectangle 3">
            <a:extLst>
              <a:ext uri="{FF2B5EF4-FFF2-40B4-BE49-F238E27FC236}">
                <a16:creationId xmlns:a16="http://schemas.microsoft.com/office/drawing/2014/main" id="{6218FF54-A622-4583-C3F7-DA4035FA84EB}"/>
              </a:ext>
            </a:extLst>
          </p:cNvPr>
          <p:cNvSpPr>
            <a:spLocks noGrp="1" noChangeArrowheads="1"/>
          </p:cNvSpPr>
          <p:nvPr>
            <p:ph type="body" idx="1"/>
          </p:nvPr>
        </p:nvSpPr>
        <p:spPr/>
        <p:txBody>
          <a:bodyPr/>
          <a:lstStyle/>
          <a:p>
            <a:endParaRPr lang="fr-CA" alt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buClr>
                <a:srgbClr val="345D6A"/>
              </a:buClr>
              <a:defRPr/>
            </a:pPr>
            <a:r>
              <a:rPr lang="fr-CA" b="1" dirty="0"/>
              <a:t>Référence : Conserver ce qui</a:t>
            </a:r>
            <a:r>
              <a:rPr lang="fr-CA" b="1" baseline="0" dirty="0"/>
              <a:t> est dans le cercle bleu seulement</a:t>
            </a:r>
            <a:endParaRPr lang="fr-CA" b="1" dirty="0"/>
          </a:p>
          <a:p>
            <a:pPr marL="228600" indent="-228600" eaLnBrk="1" fontAlgn="auto" hangingPunct="1">
              <a:spcBef>
                <a:spcPts val="0"/>
              </a:spcBef>
              <a:spcAft>
                <a:spcPts val="0"/>
              </a:spcAft>
              <a:buClr>
                <a:srgbClr val="345D6A"/>
              </a:buClr>
              <a:buFont typeface="+mj-lt"/>
              <a:buAutoNum type="arabicPeriod"/>
              <a:defRPr/>
            </a:pPr>
            <a:r>
              <a:rPr lang="fr-CA" dirty="0" err="1"/>
              <a:t>Steben</a:t>
            </a:r>
            <a:r>
              <a:rPr lang="fr-CA" dirty="0"/>
              <a:t> M, </a:t>
            </a:r>
            <a:r>
              <a:rPr lang="fr-CA" dirty="0" err="1"/>
              <a:t>Ouhoummane</a:t>
            </a:r>
            <a:r>
              <a:rPr lang="fr-CA" dirty="0"/>
              <a:t> N, Brassard P et Rodier C. « HPV vaccination program impact on </a:t>
            </a:r>
            <a:r>
              <a:rPr lang="fr-CA" dirty="0" err="1"/>
              <a:t>genital</a:t>
            </a:r>
            <a:r>
              <a:rPr lang="fr-CA" dirty="0"/>
              <a:t> </a:t>
            </a:r>
            <a:r>
              <a:rPr lang="fr-CA" dirty="0" err="1"/>
              <a:t>warts</a:t>
            </a:r>
            <a:r>
              <a:rPr lang="fr-CA" dirty="0"/>
              <a:t> in </a:t>
            </a:r>
            <a:r>
              <a:rPr lang="fr-CA" dirty="0" err="1"/>
              <a:t>Quebec</a:t>
            </a:r>
            <a:r>
              <a:rPr lang="fr-CA" dirty="0"/>
              <a:t> ». 29</a:t>
            </a:r>
            <a:r>
              <a:rPr lang="fr-CA" baseline="30000" dirty="0"/>
              <a:t>e</a:t>
            </a:r>
            <a:r>
              <a:rPr lang="fr-CA" dirty="0"/>
              <a:t> Conférence internationale sur le virus du papillome humain et ateliers cliniques et sur la santé publique. Du 21 au 25 août 2014 [Résumé PH.PD01.06].</a:t>
            </a:r>
          </a:p>
        </p:txBody>
      </p:sp>
      <p:sp>
        <p:nvSpPr>
          <p:cNvPr id="33796" name="Slide Number Placeholder 3"/>
          <p:cNvSpPr>
            <a:spLocks noGrp="1"/>
          </p:cNvSpPr>
          <p:nvPr>
            <p:ph type="sldNum" sz="quarter" idx="5"/>
          </p:nvPr>
        </p:nvSpPr>
        <p:spPr bwMode="auto">
          <a:noFill/>
          <a:ln>
            <a:miter lim="800000"/>
            <a:headEnd/>
            <a:tailEnd/>
          </a:ln>
        </p:spPr>
        <p:txBody>
          <a:bodyPr/>
          <a:lstStyle/>
          <a:p>
            <a:fld id="{0A0465F9-B703-4F51-952C-809C6333EACF}" type="slidenum">
              <a:rPr lang="en-CA" altLang="fr-FR">
                <a:solidFill>
                  <a:prstClr val="black"/>
                </a:solidFill>
              </a:rPr>
              <a:pPr/>
              <a:t>20</a:t>
            </a:fld>
            <a:endParaRPr lang="fr-CA" altLang="fr-FR">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9812BA-DDE8-1204-5577-0AE56B775CCF}"/>
              </a:ext>
            </a:extLst>
          </p:cNvPr>
          <p:cNvSpPr>
            <a:spLocks noGrp="1"/>
          </p:cNvSpPr>
          <p:nvPr>
            <p:ph type="ctrTitle"/>
          </p:nvPr>
        </p:nvSpPr>
        <p:spPr>
          <a:xfrm>
            <a:off x="1524000" y="1122363"/>
            <a:ext cx="9144000" cy="2387600"/>
          </a:xfrm>
        </p:spPr>
        <p:txBody>
          <a:bodyPr anchor="b"/>
          <a:lstStyle>
            <a:lvl1pPr algn="ctr">
              <a:defRPr sz="6000"/>
            </a:lvl1pPr>
          </a:lstStyle>
          <a:p>
            <a:r>
              <a:rPr lang="fr-CA"/>
              <a:t>Modifier le style du titre</a:t>
            </a:r>
          </a:p>
        </p:txBody>
      </p:sp>
      <p:sp>
        <p:nvSpPr>
          <p:cNvPr id="3" name="Sous-titre 2">
            <a:extLst>
              <a:ext uri="{FF2B5EF4-FFF2-40B4-BE49-F238E27FC236}">
                <a16:creationId xmlns:a16="http://schemas.microsoft.com/office/drawing/2014/main" id="{F455BE05-0E02-0433-1E96-D1420B39A1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Modifier le style des sous-titres du masque</a:t>
            </a:r>
          </a:p>
        </p:txBody>
      </p:sp>
      <p:sp>
        <p:nvSpPr>
          <p:cNvPr id="4" name="Espace réservé de la date 3">
            <a:extLst>
              <a:ext uri="{FF2B5EF4-FFF2-40B4-BE49-F238E27FC236}">
                <a16:creationId xmlns:a16="http://schemas.microsoft.com/office/drawing/2014/main" id="{29D8E223-85C1-5EB8-0189-2A7B6E2F31FC}"/>
              </a:ext>
            </a:extLst>
          </p:cNvPr>
          <p:cNvSpPr>
            <a:spLocks noGrp="1"/>
          </p:cNvSpPr>
          <p:nvPr>
            <p:ph type="dt" sz="half" idx="10"/>
          </p:nvPr>
        </p:nvSpPr>
        <p:spPr/>
        <p:txBody>
          <a:bodyPr/>
          <a:lstStyle/>
          <a:p>
            <a:fld id="{154123F7-88FA-2348-924A-D93708B69FCD}" type="datetimeFigureOut">
              <a:rPr lang="fr-CA" smtClean="0"/>
              <a:t>2024-05-25</a:t>
            </a:fld>
            <a:endParaRPr lang="fr-CA"/>
          </a:p>
        </p:txBody>
      </p:sp>
      <p:sp>
        <p:nvSpPr>
          <p:cNvPr id="5" name="Espace réservé du pied de page 4">
            <a:extLst>
              <a:ext uri="{FF2B5EF4-FFF2-40B4-BE49-F238E27FC236}">
                <a16:creationId xmlns:a16="http://schemas.microsoft.com/office/drawing/2014/main" id="{A9FE1F8D-2C81-1793-3076-4DCC471F6256}"/>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64282FEB-4A60-CF7B-2547-A37C410FA4F6}"/>
              </a:ext>
            </a:extLst>
          </p:cNvPr>
          <p:cNvSpPr>
            <a:spLocks noGrp="1"/>
          </p:cNvSpPr>
          <p:nvPr>
            <p:ph type="sldNum" sz="quarter" idx="12"/>
          </p:nvPr>
        </p:nvSpPr>
        <p:spPr/>
        <p:txBody>
          <a:bodyPr/>
          <a:lstStyle/>
          <a:p>
            <a:fld id="{D71AF97A-3BF6-E343-94F0-D67784F07B53}" type="slidenum">
              <a:rPr lang="fr-CA" smtClean="0"/>
              <a:t>‹n°›</a:t>
            </a:fld>
            <a:endParaRPr lang="fr-CA"/>
          </a:p>
        </p:txBody>
      </p:sp>
    </p:spTree>
    <p:extLst>
      <p:ext uri="{BB962C8B-B14F-4D97-AF65-F5344CB8AC3E}">
        <p14:creationId xmlns:p14="http://schemas.microsoft.com/office/powerpoint/2010/main" val="797818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E49F02-D7AA-3227-02FC-562CB852043E}"/>
              </a:ext>
            </a:extLst>
          </p:cNvPr>
          <p:cNvSpPr>
            <a:spLocks noGrp="1"/>
          </p:cNvSpPr>
          <p:nvPr>
            <p:ph type="title"/>
          </p:nvPr>
        </p:nvSpPr>
        <p:spPr/>
        <p:txBody>
          <a:bodyPr/>
          <a:lstStyle/>
          <a:p>
            <a:r>
              <a:rPr lang="fr-CA"/>
              <a:t>Modifier le style du titre</a:t>
            </a:r>
          </a:p>
        </p:txBody>
      </p:sp>
      <p:sp>
        <p:nvSpPr>
          <p:cNvPr id="3" name="Espace réservé du texte vertical 2">
            <a:extLst>
              <a:ext uri="{FF2B5EF4-FFF2-40B4-BE49-F238E27FC236}">
                <a16:creationId xmlns:a16="http://schemas.microsoft.com/office/drawing/2014/main" id="{BA4E1E77-6A34-6718-44F8-5759F97ADFA7}"/>
              </a:ext>
            </a:extLst>
          </p:cNvPr>
          <p:cNvSpPr>
            <a:spLocks noGrp="1"/>
          </p:cNvSpPr>
          <p:nvPr>
            <p:ph type="body" orient="vert" idx="1"/>
          </p:nvPr>
        </p:nvSpPr>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e la date 3">
            <a:extLst>
              <a:ext uri="{FF2B5EF4-FFF2-40B4-BE49-F238E27FC236}">
                <a16:creationId xmlns:a16="http://schemas.microsoft.com/office/drawing/2014/main" id="{D2CC3F6D-6D33-1DEB-D2B3-87B9C0782A49}"/>
              </a:ext>
            </a:extLst>
          </p:cNvPr>
          <p:cNvSpPr>
            <a:spLocks noGrp="1"/>
          </p:cNvSpPr>
          <p:nvPr>
            <p:ph type="dt" sz="half" idx="10"/>
          </p:nvPr>
        </p:nvSpPr>
        <p:spPr/>
        <p:txBody>
          <a:bodyPr/>
          <a:lstStyle/>
          <a:p>
            <a:fld id="{154123F7-88FA-2348-924A-D93708B69FCD}" type="datetimeFigureOut">
              <a:rPr lang="fr-CA" smtClean="0"/>
              <a:t>2024-05-25</a:t>
            </a:fld>
            <a:endParaRPr lang="fr-CA"/>
          </a:p>
        </p:txBody>
      </p:sp>
      <p:sp>
        <p:nvSpPr>
          <p:cNvPr id="5" name="Espace réservé du pied de page 4">
            <a:extLst>
              <a:ext uri="{FF2B5EF4-FFF2-40B4-BE49-F238E27FC236}">
                <a16:creationId xmlns:a16="http://schemas.microsoft.com/office/drawing/2014/main" id="{EE8AC510-68F1-7794-1914-7F894C56741B}"/>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155FC231-D3F4-0BEF-F578-F372810D12F8}"/>
              </a:ext>
            </a:extLst>
          </p:cNvPr>
          <p:cNvSpPr>
            <a:spLocks noGrp="1"/>
          </p:cNvSpPr>
          <p:nvPr>
            <p:ph type="sldNum" sz="quarter" idx="12"/>
          </p:nvPr>
        </p:nvSpPr>
        <p:spPr/>
        <p:txBody>
          <a:bodyPr/>
          <a:lstStyle/>
          <a:p>
            <a:fld id="{D71AF97A-3BF6-E343-94F0-D67784F07B53}" type="slidenum">
              <a:rPr lang="fr-CA" smtClean="0"/>
              <a:t>‹n°›</a:t>
            </a:fld>
            <a:endParaRPr lang="fr-CA"/>
          </a:p>
        </p:txBody>
      </p:sp>
    </p:spTree>
    <p:extLst>
      <p:ext uri="{BB962C8B-B14F-4D97-AF65-F5344CB8AC3E}">
        <p14:creationId xmlns:p14="http://schemas.microsoft.com/office/powerpoint/2010/main" val="343344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5F1480D-7B1B-C8E9-1EB8-01A3A9132E23}"/>
              </a:ext>
            </a:extLst>
          </p:cNvPr>
          <p:cNvSpPr>
            <a:spLocks noGrp="1"/>
          </p:cNvSpPr>
          <p:nvPr>
            <p:ph type="title" orient="vert"/>
          </p:nvPr>
        </p:nvSpPr>
        <p:spPr>
          <a:xfrm>
            <a:off x="8724900" y="365125"/>
            <a:ext cx="2628900" cy="5811838"/>
          </a:xfrm>
        </p:spPr>
        <p:txBody>
          <a:bodyPr vert="eaVert"/>
          <a:lstStyle/>
          <a:p>
            <a:r>
              <a:rPr lang="fr-CA"/>
              <a:t>Modifier le style du titre</a:t>
            </a:r>
          </a:p>
        </p:txBody>
      </p:sp>
      <p:sp>
        <p:nvSpPr>
          <p:cNvPr id="3" name="Espace réservé du texte vertical 2">
            <a:extLst>
              <a:ext uri="{FF2B5EF4-FFF2-40B4-BE49-F238E27FC236}">
                <a16:creationId xmlns:a16="http://schemas.microsoft.com/office/drawing/2014/main" id="{BE18E0BA-4DC3-13DE-6C28-D33DF2794510}"/>
              </a:ext>
            </a:extLst>
          </p:cNvPr>
          <p:cNvSpPr>
            <a:spLocks noGrp="1"/>
          </p:cNvSpPr>
          <p:nvPr>
            <p:ph type="body" orient="vert" idx="1"/>
          </p:nvPr>
        </p:nvSpPr>
        <p:spPr>
          <a:xfrm>
            <a:off x="838200" y="365125"/>
            <a:ext cx="7734300" cy="5811838"/>
          </a:xfrm>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e la date 3">
            <a:extLst>
              <a:ext uri="{FF2B5EF4-FFF2-40B4-BE49-F238E27FC236}">
                <a16:creationId xmlns:a16="http://schemas.microsoft.com/office/drawing/2014/main" id="{BE96721E-AF09-E9DB-8973-55D9054A1F47}"/>
              </a:ext>
            </a:extLst>
          </p:cNvPr>
          <p:cNvSpPr>
            <a:spLocks noGrp="1"/>
          </p:cNvSpPr>
          <p:nvPr>
            <p:ph type="dt" sz="half" idx="10"/>
          </p:nvPr>
        </p:nvSpPr>
        <p:spPr/>
        <p:txBody>
          <a:bodyPr/>
          <a:lstStyle/>
          <a:p>
            <a:fld id="{154123F7-88FA-2348-924A-D93708B69FCD}" type="datetimeFigureOut">
              <a:rPr lang="fr-CA" smtClean="0"/>
              <a:t>2024-05-25</a:t>
            </a:fld>
            <a:endParaRPr lang="fr-CA"/>
          </a:p>
        </p:txBody>
      </p:sp>
      <p:sp>
        <p:nvSpPr>
          <p:cNvPr id="5" name="Espace réservé du pied de page 4">
            <a:extLst>
              <a:ext uri="{FF2B5EF4-FFF2-40B4-BE49-F238E27FC236}">
                <a16:creationId xmlns:a16="http://schemas.microsoft.com/office/drawing/2014/main" id="{68E05107-6D7A-F2FB-DACD-ED2A8EE7B34D}"/>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65B77DEF-B638-F03F-0BBF-28042E442C75}"/>
              </a:ext>
            </a:extLst>
          </p:cNvPr>
          <p:cNvSpPr>
            <a:spLocks noGrp="1"/>
          </p:cNvSpPr>
          <p:nvPr>
            <p:ph type="sldNum" sz="quarter" idx="12"/>
          </p:nvPr>
        </p:nvSpPr>
        <p:spPr/>
        <p:txBody>
          <a:bodyPr/>
          <a:lstStyle/>
          <a:p>
            <a:fld id="{D71AF97A-3BF6-E343-94F0-D67784F07B53}" type="slidenum">
              <a:rPr lang="fr-CA" smtClean="0"/>
              <a:t>‹n°›</a:t>
            </a:fld>
            <a:endParaRPr lang="fr-CA"/>
          </a:p>
        </p:txBody>
      </p:sp>
    </p:spTree>
    <p:extLst>
      <p:ext uri="{BB962C8B-B14F-4D97-AF65-F5344CB8AC3E}">
        <p14:creationId xmlns:p14="http://schemas.microsoft.com/office/powerpoint/2010/main" val="4204197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Blank">
    <p:bg>
      <p:bgPr>
        <a:solidFill>
          <a:srgbClr val="FFFFFF"/>
        </a:solidFill>
        <a:effectLst/>
      </p:bgPr>
    </p:bg>
    <p:spTree>
      <p:nvGrpSpPr>
        <p:cNvPr id="1" name=""/>
        <p:cNvGrpSpPr/>
        <p:nvPr/>
      </p:nvGrpSpPr>
      <p:grpSpPr>
        <a:xfrm>
          <a:off x="0" y="0"/>
          <a:ext cx="0" cy="0"/>
          <a:chOff x="0" y="0"/>
          <a:chExt cx="0" cy="0"/>
        </a:xfrm>
      </p:grpSpPr>
      <p:sp>
        <p:nvSpPr>
          <p:cNvPr id="870" name="Numéro de diapositive"/>
          <p:cNvSpPr txBox="1">
            <a:spLocks noGrp="1"/>
          </p:cNvSpPr>
          <p:nvPr>
            <p:ph type="sldNum" sz="quarter" idx="2"/>
          </p:nvPr>
        </p:nvSpPr>
        <p:spPr>
          <a:xfrm>
            <a:off x="11150235" y="6369641"/>
            <a:ext cx="432167" cy="338550"/>
          </a:xfrm>
          <a:prstGeom prst="rect">
            <a:avLst/>
          </a:prstGeom>
        </p:spPr>
        <p:txBody>
          <a:bodyPr anchor="ctr"/>
          <a:lstStyle>
            <a:lvl1pPr>
              <a:defRPr>
                <a:solidFill>
                  <a:srgbClr val="888888"/>
                </a:solidFill>
                <a:latin typeface="Calibri"/>
                <a:ea typeface="Calibri"/>
                <a:cs typeface="Calibri"/>
                <a:sym typeface="Calibri"/>
              </a:defRPr>
            </a:lvl1pPr>
          </a:lstStyle>
          <a:p>
            <a:pPr>
              <a:defRPr>
                <a:effectLst/>
              </a:defRPr>
            </a:pPr>
            <a:fld id="{86CB4B4D-7CA3-9044-876B-883B54F8677D}" type="slidenum">
              <a:t>‹n°›</a:t>
            </a:fld>
            <a:endParaRPr/>
          </a:p>
        </p:txBody>
      </p:sp>
    </p:spTree>
    <p:extLst>
      <p:ext uri="{BB962C8B-B14F-4D97-AF65-F5344CB8AC3E}">
        <p14:creationId xmlns:p14="http://schemas.microsoft.com/office/powerpoint/2010/main" val="205699966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le and Content">
    <p:bg>
      <p:bgPr>
        <a:solidFill>
          <a:srgbClr val="FFFFFF"/>
        </a:solidFill>
        <a:effectLst/>
      </p:bgPr>
    </p:bg>
    <p:spTree>
      <p:nvGrpSpPr>
        <p:cNvPr id="1" name=""/>
        <p:cNvGrpSpPr/>
        <p:nvPr/>
      </p:nvGrpSpPr>
      <p:grpSpPr>
        <a:xfrm>
          <a:off x="0" y="0"/>
          <a:ext cx="0" cy="0"/>
          <a:chOff x="0" y="0"/>
          <a:chExt cx="0" cy="0"/>
        </a:xfrm>
      </p:grpSpPr>
      <p:sp>
        <p:nvSpPr>
          <p:cNvPr id="825" name="Texte du titre"/>
          <p:cNvSpPr txBox="1">
            <a:spLocks noGrp="1"/>
          </p:cNvSpPr>
          <p:nvPr>
            <p:ph type="title"/>
          </p:nvPr>
        </p:nvSpPr>
        <p:spPr>
          <a:xfrm>
            <a:off x="609600" y="274638"/>
            <a:ext cx="10972800" cy="1143001"/>
          </a:xfrm>
          <a:prstGeom prst="rect">
            <a:avLst/>
          </a:prstGeom>
        </p:spPr>
        <p:txBody>
          <a:bodyPr/>
          <a:lstStyle>
            <a:lvl1pPr defTabSz="609585">
              <a:defRPr>
                <a:solidFill>
                  <a:srgbClr val="000000"/>
                </a:solidFill>
                <a:latin typeface="Calibri"/>
                <a:ea typeface="Calibri"/>
                <a:cs typeface="Calibri"/>
                <a:sym typeface="Calibri"/>
              </a:defRPr>
            </a:lvl1pPr>
          </a:lstStyle>
          <a:p>
            <a:pPr>
              <a:defRPr>
                <a:effectLst/>
              </a:defRPr>
            </a:pPr>
            <a:r>
              <a:t>Texte du titre</a:t>
            </a:r>
          </a:p>
        </p:txBody>
      </p:sp>
      <p:sp>
        <p:nvSpPr>
          <p:cNvPr id="826" name="Texte niveau 1…"/>
          <p:cNvSpPr txBox="1">
            <a:spLocks noGrp="1"/>
          </p:cNvSpPr>
          <p:nvPr>
            <p:ph type="body" idx="1"/>
          </p:nvPr>
        </p:nvSpPr>
        <p:spPr>
          <a:xfrm>
            <a:off x="609600" y="1600200"/>
            <a:ext cx="10972800" cy="4525965"/>
          </a:xfrm>
          <a:prstGeom prst="rect">
            <a:avLst/>
          </a:prstGeom>
        </p:spPr>
        <p:txBody>
          <a:bodyPr/>
          <a:lstStyle>
            <a:lvl1pPr defTabSz="609585">
              <a:buSzPct val="100000"/>
              <a:buFont typeface="Arial"/>
              <a:buChar char="•"/>
              <a:defRPr>
                <a:solidFill>
                  <a:srgbClr val="000000"/>
                </a:solidFill>
                <a:latin typeface="Calibri"/>
                <a:ea typeface="Calibri"/>
                <a:cs typeface="Calibri"/>
                <a:sym typeface="Calibri"/>
              </a:defRPr>
            </a:lvl1pPr>
            <a:lvl2pPr defTabSz="609585">
              <a:buFont typeface="Arial"/>
              <a:defRPr>
                <a:solidFill>
                  <a:srgbClr val="000000"/>
                </a:solidFill>
                <a:latin typeface="Calibri"/>
                <a:ea typeface="Calibri"/>
                <a:cs typeface="Calibri"/>
                <a:sym typeface="Calibri"/>
              </a:defRPr>
            </a:lvl2pPr>
            <a:lvl3pPr defTabSz="609585">
              <a:buSzPct val="100000"/>
              <a:buFont typeface="Arial"/>
              <a:buChar char="•"/>
              <a:defRPr>
                <a:solidFill>
                  <a:srgbClr val="000000"/>
                </a:solidFill>
                <a:latin typeface="Calibri"/>
                <a:ea typeface="Calibri"/>
                <a:cs typeface="Calibri"/>
                <a:sym typeface="Calibri"/>
              </a:defRPr>
            </a:lvl3pPr>
            <a:lvl4pPr defTabSz="609585">
              <a:buFont typeface="Arial"/>
              <a:defRPr>
                <a:solidFill>
                  <a:srgbClr val="000000"/>
                </a:solidFill>
                <a:latin typeface="Calibri"/>
                <a:ea typeface="Calibri"/>
                <a:cs typeface="Calibri"/>
                <a:sym typeface="Calibri"/>
              </a:defRPr>
            </a:lvl4pPr>
            <a:lvl5pPr defTabSz="609585">
              <a:buSzPct val="100000"/>
              <a:buFont typeface="Arial"/>
              <a:buChar char="»"/>
              <a:defRPr>
                <a:solidFill>
                  <a:srgbClr val="000000"/>
                </a:solidFill>
                <a:latin typeface="Calibri"/>
                <a:ea typeface="Calibri"/>
                <a:cs typeface="Calibri"/>
                <a:sym typeface="Calibri"/>
              </a:defRPr>
            </a:lvl5pPr>
          </a:lstStyle>
          <a:p>
            <a:pPr>
              <a:defRPr>
                <a:effectLst/>
              </a:defRPr>
            </a:pPr>
            <a:r>
              <a:t>Texte niveau 1</a:t>
            </a:r>
          </a:p>
          <a:p>
            <a:pPr lvl="1">
              <a:defRPr>
                <a:effectLst/>
              </a:defRPr>
            </a:pPr>
            <a:r>
              <a:t>Texte niveau 2</a:t>
            </a:r>
          </a:p>
          <a:p>
            <a:pPr lvl="2">
              <a:defRPr>
                <a:effectLst/>
              </a:defRPr>
            </a:pPr>
            <a:r>
              <a:t>Texte niveau 3</a:t>
            </a:r>
          </a:p>
          <a:p>
            <a:pPr lvl="3">
              <a:defRPr>
                <a:effectLst/>
              </a:defRPr>
            </a:pPr>
            <a:r>
              <a:t>Texte niveau 4</a:t>
            </a:r>
          </a:p>
          <a:p>
            <a:pPr lvl="4">
              <a:defRPr>
                <a:effectLst/>
              </a:defRPr>
            </a:pPr>
            <a:r>
              <a:t>Texte niveau 5</a:t>
            </a:r>
          </a:p>
        </p:txBody>
      </p:sp>
      <p:sp>
        <p:nvSpPr>
          <p:cNvPr id="827" name="Numéro de diapositive"/>
          <p:cNvSpPr txBox="1">
            <a:spLocks noGrp="1"/>
          </p:cNvSpPr>
          <p:nvPr>
            <p:ph type="sldNum" sz="quarter" idx="2"/>
          </p:nvPr>
        </p:nvSpPr>
        <p:spPr>
          <a:xfrm>
            <a:off x="11237575" y="6359425"/>
            <a:ext cx="344827" cy="358983"/>
          </a:xfrm>
          <a:prstGeom prst="rect">
            <a:avLst/>
          </a:prstGeom>
        </p:spPr>
        <p:txBody>
          <a:bodyPr anchor="ctr"/>
          <a:lstStyle>
            <a:lvl1pPr>
              <a:defRPr>
                <a:solidFill>
                  <a:srgbClr val="888888"/>
                </a:solidFill>
                <a:latin typeface="Calibri"/>
                <a:ea typeface="Calibri"/>
                <a:cs typeface="Calibri"/>
                <a:sym typeface="Calibri"/>
              </a:defRPr>
            </a:lvl1pPr>
          </a:lstStyle>
          <a:p>
            <a:pPr>
              <a:defRPr>
                <a:effectLst/>
              </a:defRPr>
            </a:pPr>
            <a:fld id="{86CB4B4D-7CA3-9044-876B-883B54F8677D}" type="slidenum">
              <a:t>‹n°›</a:t>
            </a:fld>
            <a:endParaRPr/>
          </a:p>
        </p:txBody>
      </p:sp>
    </p:spTree>
    <p:extLst>
      <p:ext uri="{BB962C8B-B14F-4D97-AF65-F5344CB8AC3E}">
        <p14:creationId xmlns:p14="http://schemas.microsoft.com/office/powerpoint/2010/main" val="220133648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itle Only">
    <p:bg>
      <p:bgPr>
        <a:solidFill>
          <a:srgbClr val="FFFFFF"/>
        </a:solidFill>
        <a:effectLst/>
      </p:bgPr>
    </p:bg>
    <p:spTree>
      <p:nvGrpSpPr>
        <p:cNvPr id="1" name=""/>
        <p:cNvGrpSpPr/>
        <p:nvPr/>
      </p:nvGrpSpPr>
      <p:grpSpPr>
        <a:xfrm>
          <a:off x="0" y="0"/>
          <a:ext cx="0" cy="0"/>
          <a:chOff x="0" y="0"/>
          <a:chExt cx="0" cy="0"/>
        </a:xfrm>
      </p:grpSpPr>
      <p:sp>
        <p:nvSpPr>
          <p:cNvPr id="1092" name="Texte du titre"/>
          <p:cNvSpPr txBox="1">
            <a:spLocks noGrp="1"/>
          </p:cNvSpPr>
          <p:nvPr>
            <p:ph type="title"/>
          </p:nvPr>
        </p:nvSpPr>
        <p:spPr>
          <a:xfrm>
            <a:off x="645702" y="477421"/>
            <a:ext cx="11214767" cy="1166896"/>
          </a:xfrm>
          <a:prstGeom prst="rect">
            <a:avLst/>
          </a:prstGeom>
        </p:spPr>
        <p:txBody>
          <a:bodyPr lIns="0" tIns="0" rIns="0" bIns="0" anchor="t"/>
          <a:lstStyle>
            <a:lvl1pPr algn="l" defTabSz="914377">
              <a:lnSpc>
                <a:spcPct val="90000"/>
              </a:lnSpc>
              <a:defRPr sz="4000" b="1">
                <a:solidFill>
                  <a:srgbClr val="028AB4"/>
                </a:solidFill>
                <a:latin typeface="Calibri"/>
                <a:ea typeface="Calibri"/>
                <a:cs typeface="Calibri"/>
                <a:sym typeface="Calibri"/>
              </a:defRPr>
            </a:lvl1pPr>
          </a:lstStyle>
          <a:p>
            <a:pPr>
              <a:defRPr>
                <a:effectLst/>
              </a:defRPr>
            </a:pPr>
            <a:r>
              <a:t>Texte du titre</a:t>
            </a:r>
          </a:p>
        </p:txBody>
      </p:sp>
      <p:sp>
        <p:nvSpPr>
          <p:cNvPr id="1093" name="Numéro de diapositive"/>
          <p:cNvSpPr txBox="1">
            <a:spLocks noGrp="1"/>
          </p:cNvSpPr>
          <p:nvPr>
            <p:ph type="sldNum" sz="quarter" idx="2"/>
          </p:nvPr>
        </p:nvSpPr>
        <p:spPr>
          <a:xfrm>
            <a:off x="8610600" y="6356353"/>
            <a:ext cx="447816" cy="494449"/>
          </a:xfrm>
          <a:prstGeom prst="rect">
            <a:avLst/>
          </a:prstGeom>
        </p:spPr>
        <p:txBody>
          <a:bodyPr anchor="t"/>
          <a:lstStyle>
            <a:lvl1pPr algn="l">
              <a:defRPr sz="2400">
                <a:solidFill>
                  <a:srgbClr val="000000"/>
                </a:solidFill>
                <a:latin typeface="Calibri"/>
                <a:ea typeface="Calibri"/>
                <a:cs typeface="Calibri"/>
                <a:sym typeface="Calibri"/>
              </a:defRPr>
            </a:lvl1pPr>
          </a:lstStyle>
          <a:p>
            <a:pPr>
              <a:defRPr>
                <a:effectLst/>
              </a:defRPr>
            </a:pPr>
            <a:fld id="{86CB4B4D-7CA3-9044-876B-883B54F8677D}" type="slidenum">
              <a:t>‹n°›</a:t>
            </a:fld>
            <a:endParaRPr/>
          </a:p>
        </p:txBody>
      </p:sp>
    </p:spTree>
    <p:extLst>
      <p:ext uri="{BB962C8B-B14F-4D97-AF65-F5344CB8AC3E}">
        <p14:creationId xmlns:p14="http://schemas.microsoft.com/office/powerpoint/2010/main" val="53915185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87EF2A-8965-1483-710B-5B761AEF396F}"/>
              </a:ext>
            </a:extLst>
          </p:cNvPr>
          <p:cNvSpPr>
            <a:spLocks noGrp="1"/>
          </p:cNvSpPr>
          <p:nvPr>
            <p:ph type="title"/>
          </p:nvPr>
        </p:nvSpPr>
        <p:spPr/>
        <p:txBody>
          <a:bodyPr/>
          <a:lstStyle/>
          <a:p>
            <a:r>
              <a:rPr lang="fr-CA"/>
              <a:t>Modifier le style du titre</a:t>
            </a:r>
          </a:p>
        </p:txBody>
      </p:sp>
      <p:sp>
        <p:nvSpPr>
          <p:cNvPr id="3" name="Espace réservé du contenu 2">
            <a:extLst>
              <a:ext uri="{FF2B5EF4-FFF2-40B4-BE49-F238E27FC236}">
                <a16:creationId xmlns:a16="http://schemas.microsoft.com/office/drawing/2014/main" id="{047A02D6-75EF-6E10-8D33-9C738AF8102E}"/>
              </a:ext>
            </a:extLst>
          </p:cNvPr>
          <p:cNvSpPr>
            <a:spLocks noGrp="1"/>
          </p:cNvSpPr>
          <p:nvPr>
            <p:ph idx="1"/>
          </p:nvPr>
        </p:nvSpPr>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e la date 3">
            <a:extLst>
              <a:ext uri="{FF2B5EF4-FFF2-40B4-BE49-F238E27FC236}">
                <a16:creationId xmlns:a16="http://schemas.microsoft.com/office/drawing/2014/main" id="{DF38CEA6-89C0-4C51-7447-22CD1BD31F44}"/>
              </a:ext>
            </a:extLst>
          </p:cNvPr>
          <p:cNvSpPr>
            <a:spLocks noGrp="1"/>
          </p:cNvSpPr>
          <p:nvPr>
            <p:ph type="dt" sz="half" idx="10"/>
          </p:nvPr>
        </p:nvSpPr>
        <p:spPr/>
        <p:txBody>
          <a:bodyPr/>
          <a:lstStyle/>
          <a:p>
            <a:fld id="{154123F7-88FA-2348-924A-D93708B69FCD}" type="datetimeFigureOut">
              <a:rPr lang="fr-CA" smtClean="0"/>
              <a:t>2024-05-25</a:t>
            </a:fld>
            <a:endParaRPr lang="fr-CA"/>
          </a:p>
        </p:txBody>
      </p:sp>
      <p:sp>
        <p:nvSpPr>
          <p:cNvPr id="5" name="Espace réservé du pied de page 4">
            <a:extLst>
              <a:ext uri="{FF2B5EF4-FFF2-40B4-BE49-F238E27FC236}">
                <a16:creationId xmlns:a16="http://schemas.microsoft.com/office/drawing/2014/main" id="{BAADD224-EE3D-9600-94B2-FBEE9928D10F}"/>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69C0D666-BA94-A60E-C51C-7C17846FE2E4}"/>
              </a:ext>
            </a:extLst>
          </p:cNvPr>
          <p:cNvSpPr>
            <a:spLocks noGrp="1"/>
          </p:cNvSpPr>
          <p:nvPr>
            <p:ph type="sldNum" sz="quarter" idx="12"/>
          </p:nvPr>
        </p:nvSpPr>
        <p:spPr/>
        <p:txBody>
          <a:bodyPr/>
          <a:lstStyle/>
          <a:p>
            <a:fld id="{D71AF97A-3BF6-E343-94F0-D67784F07B53}" type="slidenum">
              <a:rPr lang="fr-CA" smtClean="0"/>
              <a:t>‹n°›</a:t>
            </a:fld>
            <a:endParaRPr lang="fr-CA"/>
          </a:p>
        </p:txBody>
      </p:sp>
    </p:spTree>
    <p:extLst>
      <p:ext uri="{BB962C8B-B14F-4D97-AF65-F5344CB8AC3E}">
        <p14:creationId xmlns:p14="http://schemas.microsoft.com/office/powerpoint/2010/main" val="1580458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B0CEE4-17A7-D30D-8926-50D015B19237}"/>
              </a:ext>
            </a:extLst>
          </p:cNvPr>
          <p:cNvSpPr>
            <a:spLocks noGrp="1"/>
          </p:cNvSpPr>
          <p:nvPr>
            <p:ph type="title"/>
          </p:nvPr>
        </p:nvSpPr>
        <p:spPr>
          <a:xfrm>
            <a:off x="831850" y="1709738"/>
            <a:ext cx="10515600" cy="2852737"/>
          </a:xfrm>
        </p:spPr>
        <p:txBody>
          <a:bodyPr anchor="b"/>
          <a:lstStyle>
            <a:lvl1pPr>
              <a:defRPr sz="6000"/>
            </a:lvl1pPr>
          </a:lstStyle>
          <a:p>
            <a:r>
              <a:rPr lang="fr-CA"/>
              <a:t>Modifier le style du titre</a:t>
            </a:r>
          </a:p>
        </p:txBody>
      </p:sp>
      <p:sp>
        <p:nvSpPr>
          <p:cNvPr id="3" name="Espace réservé du texte 2">
            <a:extLst>
              <a:ext uri="{FF2B5EF4-FFF2-40B4-BE49-F238E27FC236}">
                <a16:creationId xmlns:a16="http://schemas.microsoft.com/office/drawing/2014/main" id="{0B82A1ED-FF45-7FDF-B099-DF255A8B46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a:t>Cliquez pour modifier les styles du texte du masque</a:t>
            </a:r>
          </a:p>
        </p:txBody>
      </p:sp>
      <p:sp>
        <p:nvSpPr>
          <p:cNvPr id="4" name="Espace réservé de la date 3">
            <a:extLst>
              <a:ext uri="{FF2B5EF4-FFF2-40B4-BE49-F238E27FC236}">
                <a16:creationId xmlns:a16="http://schemas.microsoft.com/office/drawing/2014/main" id="{B1B49243-0392-433D-BA08-5104DDF4B013}"/>
              </a:ext>
            </a:extLst>
          </p:cNvPr>
          <p:cNvSpPr>
            <a:spLocks noGrp="1"/>
          </p:cNvSpPr>
          <p:nvPr>
            <p:ph type="dt" sz="half" idx="10"/>
          </p:nvPr>
        </p:nvSpPr>
        <p:spPr/>
        <p:txBody>
          <a:bodyPr/>
          <a:lstStyle/>
          <a:p>
            <a:fld id="{154123F7-88FA-2348-924A-D93708B69FCD}" type="datetimeFigureOut">
              <a:rPr lang="fr-CA" smtClean="0"/>
              <a:t>2024-05-25</a:t>
            </a:fld>
            <a:endParaRPr lang="fr-CA"/>
          </a:p>
        </p:txBody>
      </p:sp>
      <p:sp>
        <p:nvSpPr>
          <p:cNvPr id="5" name="Espace réservé du pied de page 4">
            <a:extLst>
              <a:ext uri="{FF2B5EF4-FFF2-40B4-BE49-F238E27FC236}">
                <a16:creationId xmlns:a16="http://schemas.microsoft.com/office/drawing/2014/main" id="{4ED8F54A-5183-55A8-11A8-D605183DA74D}"/>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C2C5EA1A-8FED-C6FE-62C4-02C9C6257790}"/>
              </a:ext>
            </a:extLst>
          </p:cNvPr>
          <p:cNvSpPr>
            <a:spLocks noGrp="1"/>
          </p:cNvSpPr>
          <p:nvPr>
            <p:ph type="sldNum" sz="quarter" idx="12"/>
          </p:nvPr>
        </p:nvSpPr>
        <p:spPr/>
        <p:txBody>
          <a:bodyPr/>
          <a:lstStyle/>
          <a:p>
            <a:fld id="{D71AF97A-3BF6-E343-94F0-D67784F07B53}" type="slidenum">
              <a:rPr lang="fr-CA" smtClean="0"/>
              <a:t>‹n°›</a:t>
            </a:fld>
            <a:endParaRPr lang="fr-CA"/>
          </a:p>
        </p:txBody>
      </p:sp>
    </p:spTree>
    <p:extLst>
      <p:ext uri="{BB962C8B-B14F-4D97-AF65-F5344CB8AC3E}">
        <p14:creationId xmlns:p14="http://schemas.microsoft.com/office/powerpoint/2010/main" val="1818021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4457DA-2C92-93EA-6315-B5CB1AA98897}"/>
              </a:ext>
            </a:extLst>
          </p:cNvPr>
          <p:cNvSpPr>
            <a:spLocks noGrp="1"/>
          </p:cNvSpPr>
          <p:nvPr>
            <p:ph type="title"/>
          </p:nvPr>
        </p:nvSpPr>
        <p:spPr/>
        <p:txBody>
          <a:bodyPr/>
          <a:lstStyle/>
          <a:p>
            <a:r>
              <a:rPr lang="fr-CA"/>
              <a:t>Modifier le style du titre</a:t>
            </a:r>
          </a:p>
        </p:txBody>
      </p:sp>
      <p:sp>
        <p:nvSpPr>
          <p:cNvPr id="3" name="Espace réservé du contenu 2">
            <a:extLst>
              <a:ext uri="{FF2B5EF4-FFF2-40B4-BE49-F238E27FC236}">
                <a16:creationId xmlns:a16="http://schemas.microsoft.com/office/drawing/2014/main" id="{1F4404BE-F07F-3CA0-45A3-15309D7AA925}"/>
              </a:ext>
            </a:extLst>
          </p:cNvPr>
          <p:cNvSpPr>
            <a:spLocks noGrp="1"/>
          </p:cNvSpPr>
          <p:nvPr>
            <p:ph sz="half" idx="1"/>
          </p:nvPr>
        </p:nvSpPr>
        <p:spPr>
          <a:xfrm>
            <a:off x="838200" y="1825625"/>
            <a:ext cx="5181600" cy="435133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u contenu 3">
            <a:extLst>
              <a:ext uri="{FF2B5EF4-FFF2-40B4-BE49-F238E27FC236}">
                <a16:creationId xmlns:a16="http://schemas.microsoft.com/office/drawing/2014/main" id="{BFA03285-C168-879D-194F-84EF619F671F}"/>
              </a:ext>
            </a:extLst>
          </p:cNvPr>
          <p:cNvSpPr>
            <a:spLocks noGrp="1"/>
          </p:cNvSpPr>
          <p:nvPr>
            <p:ph sz="half" idx="2"/>
          </p:nvPr>
        </p:nvSpPr>
        <p:spPr>
          <a:xfrm>
            <a:off x="6172200" y="1825625"/>
            <a:ext cx="5181600" cy="435133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5" name="Espace réservé de la date 4">
            <a:extLst>
              <a:ext uri="{FF2B5EF4-FFF2-40B4-BE49-F238E27FC236}">
                <a16:creationId xmlns:a16="http://schemas.microsoft.com/office/drawing/2014/main" id="{D54EAA57-E936-0BCD-21FB-2A423388AD40}"/>
              </a:ext>
            </a:extLst>
          </p:cNvPr>
          <p:cNvSpPr>
            <a:spLocks noGrp="1"/>
          </p:cNvSpPr>
          <p:nvPr>
            <p:ph type="dt" sz="half" idx="10"/>
          </p:nvPr>
        </p:nvSpPr>
        <p:spPr/>
        <p:txBody>
          <a:bodyPr/>
          <a:lstStyle/>
          <a:p>
            <a:fld id="{154123F7-88FA-2348-924A-D93708B69FCD}" type="datetimeFigureOut">
              <a:rPr lang="fr-CA" smtClean="0"/>
              <a:t>2024-05-25</a:t>
            </a:fld>
            <a:endParaRPr lang="fr-CA"/>
          </a:p>
        </p:txBody>
      </p:sp>
      <p:sp>
        <p:nvSpPr>
          <p:cNvPr id="6" name="Espace réservé du pied de page 5">
            <a:extLst>
              <a:ext uri="{FF2B5EF4-FFF2-40B4-BE49-F238E27FC236}">
                <a16:creationId xmlns:a16="http://schemas.microsoft.com/office/drawing/2014/main" id="{2905DFD1-3CC5-D946-4DEE-AA7ABE70F1D3}"/>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2D1F7948-7449-541B-0C59-20EEB2E36102}"/>
              </a:ext>
            </a:extLst>
          </p:cNvPr>
          <p:cNvSpPr>
            <a:spLocks noGrp="1"/>
          </p:cNvSpPr>
          <p:nvPr>
            <p:ph type="sldNum" sz="quarter" idx="12"/>
          </p:nvPr>
        </p:nvSpPr>
        <p:spPr/>
        <p:txBody>
          <a:bodyPr/>
          <a:lstStyle/>
          <a:p>
            <a:fld id="{D71AF97A-3BF6-E343-94F0-D67784F07B53}" type="slidenum">
              <a:rPr lang="fr-CA" smtClean="0"/>
              <a:t>‹n°›</a:t>
            </a:fld>
            <a:endParaRPr lang="fr-CA"/>
          </a:p>
        </p:txBody>
      </p:sp>
    </p:spTree>
    <p:extLst>
      <p:ext uri="{BB962C8B-B14F-4D97-AF65-F5344CB8AC3E}">
        <p14:creationId xmlns:p14="http://schemas.microsoft.com/office/powerpoint/2010/main" val="635409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60085E-7CE3-E30F-5E5E-EC2980931371}"/>
              </a:ext>
            </a:extLst>
          </p:cNvPr>
          <p:cNvSpPr>
            <a:spLocks noGrp="1"/>
          </p:cNvSpPr>
          <p:nvPr>
            <p:ph type="title"/>
          </p:nvPr>
        </p:nvSpPr>
        <p:spPr>
          <a:xfrm>
            <a:off x="839788" y="365125"/>
            <a:ext cx="10515600" cy="1325563"/>
          </a:xfrm>
        </p:spPr>
        <p:txBody>
          <a:bodyPr/>
          <a:lstStyle/>
          <a:p>
            <a:r>
              <a:rPr lang="fr-CA"/>
              <a:t>Modifier le style du titre</a:t>
            </a:r>
          </a:p>
        </p:txBody>
      </p:sp>
      <p:sp>
        <p:nvSpPr>
          <p:cNvPr id="3" name="Espace réservé du texte 2">
            <a:extLst>
              <a:ext uri="{FF2B5EF4-FFF2-40B4-BE49-F238E27FC236}">
                <a16:creationId xmlns:a16="http://schemas.microsoft.com/office/drawing/2014/main" id="{58511073-5FEB-80DC-BC8E-F9B082EEAD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4" name="Espace réservé du contenu 3">
            <a:extLst>
              <a:ext uri="{FF2B5EF4-FFF2-40B4-BE49-F238E27FC236}">
                <a16:creationId xmlns:a16="http://schemas.microsoft.com/office/drawing/2014/main" id="{E2D39FCC-B08C-5589-EEC1-83774019769A}"/>
              </a:ext>
            </a:extLst>
          </p:cNvPr>
          <p:cNvSpPr>
            <a:spLocks noGrp="1"/>
          </p:cNvSpPr>
          <p:nvPr>
            <p:ph sz="half" idx="2"/>
          </p:nvPr>
        </p:nvSpPr>
        <p:spPr>
          <a:xfrm>
            <a:off x="839788" y="2505075"/>
            <a:ext cx="5157787" cy="368458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5" name="Espace réservé du texte 4">
            <a:extLst>
              <a:ext uri="{FF2B5EF4-FFF2-40B4-BE49-F238E27FC236}">
                <a16:creationId xmlns:a16="http://schemas.microsoft.com/office/drawing/2014/main" id="{4A15209D-D097-0BFC-DC39-B297F1A09B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6" name="Espace réservé du contenu 5">
            <a:extLst>
              <a:ext uri="{FF2B5EF4-FFF2-40B4-BE49-F238E27FC236}">
                <a16:creationId xmlns:a16="http://schemas.microsoft.com/office/drawing/2014/main" id="{1C7F96FD-D214-AE87-63CA-C7B73F2A08BD}"/>
              </a:ext>
            </a:extLst>
          </p:cNvPr>
          <p:cNvSpPr>
            <a:spLocks noGrp="1"/>
          </p:cNvSpPr>
          <p:nvPr>
            <p:ph sz="quarter" idx="4"/>
          </p:nvPr>
        </p:nvSpPr>
        <p:spPr>
          <a:xfrm>
            <a:off x="6172200" y="2505075"/>
            <a:ext cx="5183188" cy="368458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7" name="Espace réservé de la date 6">
            <a:extLst>
              <a:ext uri="{FF2B5EF4-FFF2-40B4-BE49-F238E27FC236}">
                <a16:creationId xmlns:a16="http://schemas.microsoft.com/office/drawing/2014/main" id="{F7BCE58F-EF44-5F5B-C6F7-D958B71146FA}"/>
              </a:ext>
            </a:extLst>
          </p:cNvPr>
          <p:cNvSpPr>
            <a:spLocks noGrp="1"/>
          </p:cNvSpPr>
          <p:nvPr>
            <p:ph type="dt" sz="half" idx="10"/>
          </p:nvPr>
        </p:nvSpPr>
        <p:spPr/>
        <p:txBody>
          <a:bodyPr/>
          <a:lstStyle/>
          <a:p>
            <a:fld id="{154123F7-88FA-2348-924A-D93708B69FCD}" type="datetimeFigureOut">
              <a:rPr lang="fr-CA" smtClean="0"/>
              <a:t>2024-05-25</a:t>
            </a:fld>
            <a:endParaRPr lang="fr-CA"/>
          </a:p>
        </p:txBody>
      </p:sp>
      <p:sp>
        <p:nvSpPr>
          <p:cNvPr id="8" name="Espace réservé du pied de page 7">
            <a:extLst>
              <a:ext uri="{FF2B5EF4-FFF2-40B4-BE49-F238E27FC236}">
                <a16:creationId xmlns:a16="http://schemas.microsoft.com/office/drawing/2014/main" id="{3BF3AB78-90D1-313C-62BB-378197E40959}"/>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130236CB-8F51-8A71-3B07-A5BB7A58B618}"/>
              </a:ext>
            </a:extLst>
          </p:cNvPr>
          <p:cNvSpPr>
            <a:spLocks noGrp="1"/>
          </p:cNvSpPr>
          <p:nvPr>
            <p:ph type="sldNum" sz="quarter" idx="12"/>
          </p:nvPr>
        </p:nvSpPr>
        <p:spPr/>
        <p:txBody>
          <a:bodyPr/>
          <a:lstStyle/>
          <a:p>
            <a:fld id="{D71AF97A-3BF6-E343-94F0-D67784F07B53}" type="slidenum">
              <a:rPr lang="fr-CA" smtClean="0"/>
              <a:t>‹n°›</a:t>
            </a:fld>
            <a:endParaRPr lang="fr-CA"/>
          </a:p>
        </p:txBody>
      </p:sp>
    </p:spTree>
    <p:extLst>
      <p:ext uri="{BB962C8B-B14F-4D97-AF65-F5344CB8AC3E}">
        <p14:creationId xmlns:p14="http://schemas.microsoft.com/office/powerpoint/2010/main" val="155938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CC8285-E21B-D931-B518-08D6E10C0FB2}"/>
              </a:ext>
            </a:extLst>
          </p:cNvPr>
          <p:cNvSpPr>
            <a:spLocks noGrp="1"/>
          </p:cNvSpPr>
          <p:nvPr>
            <p:ph type="title"/>
          </p:nvPr>
        </p:nvSpPr>
        <p:spPr/>
        <p:txBody>
          <a:bodyPr/>
          <a:lstStyle/>
          <a:p>
            <a:r>
              <a:rPr lang="fr-CA"/>
              <a:t>Modifier le style du titre</a:t>
            </a:r>
          </a:p>
        </p:txBody>
      </p:sp>
      <p:sp>
        <p:nvSpPr>
          <p:cNvPr id="3" name="Espace réservé de la date 2">
            <a:extLst>
              <a:ext uri="{FF2B5EF4-FFF2-40B4-BE49-F238E27FC236}">
                <a16:creationId xmlns:a16="http://schemas.microsoft.com/office/drawing/2014/main" id="{E7A77AEE-E263-710C-058A-D2DAA503BF44}"/>
              </a:ext>
            </a:extLst>
          </p:cNvPr>
          <p:cNvSpPr>
            <a:spLocks noGrp="1"/>
          </p:cNvSpPr>
          <p:nvPr>
            <p:ph type="dt" sz="half" idx="10"/>
          </p:nvPr>
        </p:nvSpPr>
        <p:spPr/>
        <p:txBody>
          <a:bodyPr/>
          <a:lstStyle/>
          <a:p>
            <a:fld id="{154123F7-88FA-2348-924A-D93708B69FCD}" type="datetimeFigureOut">
              <a:rPr lang="fr-CA" smtClean="0"/>
              <a:t>2024-05-25</a:t>
            </a:fld>
            <a:endParaRPr lang="fr-CA"/>
          </a:p>
        </p:txBody>
      </p:sp>
      <p:sp>
        <p:nvSpPr>
          <p:cNvPr id="4" name="Espace réservé du pied de page 3">
            <a:extLst>
              <a:ext uri="{FF2B5EF4-FFF2-40B4-BE49-F238E27FC236}">
                <a16:creationId xmlns:a16="http://schemas.microsoft.com/office/drawing/2014/main" id="{FC12B563-3C00-A975-2E68-913A87BC67E9}"/>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42769068-5D1C-761A-3C1E-E7760D0DDD93}"/>
              </a:ext>
            </a:extLst>
          </p:cNvPr>
          <p:cNvSpPr>
            <a:spLocks noGrp="1"/>
          </p:cNvSpPr>
          <p:nvPr>
            <p:ph type="sldNum" sz="quarter" idx="12"/>
          </p:nvPr>
        </p:nvSpPr>
        <p:spPr/>
        <p:txBody>
          <a:bodyPr/>
          <a:lstStyle/>
          <a:p>
            <a:fld id="{D71AF97A-3BF6-E343-94F0-D67784F07B53}" type="slidenum">
              <a:rPr lang="fr-CA" smtClean="0"/>
              <a:t>‹n°›</a:t>
            </a:fld>
            <a:endParaRPr lang="fr-CA"/>
          </a:p>
        </p:txBody>
      </p:sp>
    </p:spTree>
    <p:extLst>
      <p:ext uri="{BB962C8B-B14F-4D97-AF65-F5344CB8AC3E}">
        <p14:creationId xmlns:p14="http://schemas.microsoft.com/office/powerpoint/2010/main" val="3519753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621C132-FD18-0EC1-B9AB-D2D5C70CE110}"/>
              </a:ext>
            </a:extLst>
          </p:cNvPr>
          <p:cNvSpPr>
            <a:spLocks noGrp="1"/>
          </p:cNvSpPr>
          <p:nvPr>
            <p:ph type="dt" sz="half" idx="10"/>
          </p:nvPr>
        </p:nvSpPr>
        <p:spPr/>
        <p:txBody>
          <a:bodyPr/>
          <a:lstStyle/>
          <a:p>
            <a:fld id="{154123F7-88FA-2348-924A-D93708B69FCD}" type="datetimeFigureOut">
              <a:rPr lang="fr-CA" smtClean="0"/>
              <a:t>2024-05-25</a:t>
            </a:fld>
            <a:endParaRPr lang="fr-CA"/>
          </a:p>
        </p:txBody>
      </p:sp>
      <p:sp>
        <p:nvSpPr>
          <p:cNvPr id="3" name="Espace réservé du pied de page 2">
            <a:extLst>
              <a:ext uri="{FF2B5EF4-FFF2-40B4-BE49-F238E27FC236}">
                <a16:creationId xmlns:a16="http://schemas.microsoft.com/office/drawing/2014/main" id="{076A664C-BF0B-A927-96D1-A9A7A01ED949}"/>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4177D990-5B49-ED04-FDAE-B73EEEE7E562}"/>
              </a:ext>
            </a:extLst>
          </p:cNvPr>
          <p:cNvSpPr>
            <a:spLocks noGrp="1"/>
          </p:cNvSpPr>
          <p:nvPr>
            <p:ph type="sldNum" sz="quarter" idx="12"/>
          </p:nvPr>
        </p:nvSpPr>
        <p:spPr/>
        <p:txBody>
          <a:bodyPr/>
          <a:lstStyle/>
          <a:p>
            <a:fld id="{D71AF97A-3BF6-E343-94F0-D67784F07B53}" type="slidenum">
              <a:rPr lang="fr-CA" smtClean="0"/>
              <a:t>‹n°›</a:t>
            </a:fld>
            <a:endParaRPr lang="fr-CA"/>
          </a:p>
        </p:txBody>
      </p:sp>
    </p:spTree>
    <p:extLst>
      <p:ext uri="{BB962C8B-B14F-4D97-AF65-F5344CB8AC3E}">
        <p14:creationId xmlns:p14="http://schemas.microsoft.com/office/powerpoint/2010/main" val="234081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D5244B-9256-0778-CC94-D70CC2509CD2}"/>
              </a:ext>
            </a:extLst>
          </p:cNvPr>
          <p:cNvSpPr>
            <a:spLocks noGrp="1"/>
          </p:cNvSpPr>
          <p:nvPr>
            <p:ph type="title"/>
          </p:nvPr>
        </p:nvSpPr>
        <p:spPr>
          <a:xfrm>
            <a:off x="839788" y="457200"/>
            <a:ext cx="3932237" cy="1600200"/>
          </a:xfrm>
        </p:spPr>
        <p:txBody>
          <a:bodyPr anchor="b"/>
          <a:lstStyle>
            <a:lvl1pPr>
              <a:defRPr sz="3200"/>
            </a:lvl1pPr>
          </a:lstStyle>
          <a:p>
            <a:r>
              <a:rPr lang="fr-CA"/>
              <a:t>Modifier le style du titre</a:t>
            </a:r>
          </a:p>
        </p:txBody>
      </p:sp>
      <p:sp>
        <p:nvSpPr>
          <p:cNvPr id="3" name="Espace réservé du contenu 2">
            <a:extLst>
              <a:ext uri="{FF2B5EF4-FFF2-40B4-BE49-F238E27FC236}">
                <a16:creationId xmlns:a16="http://schemas.microsoft.com/office/drawing/2014/main" id="{D01D2EAC-6BCE-6F88-F241-2217DEB4BB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u texte 3">
            <a:extLst>
              <a:ext uri="{FF2B5EF4-FFF2-40B4-BE49-F238E27FC236}">
                <a16:creationId xmlns:a16="http://schemas.microsoft.com/office/drawing/2014/main" id="{8B79617B-D600-4468-1994-BF732C79F1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sp>
        <p:nvSpPr>
          <p:cNvPr id="5" name="Espace réservé de la date 4">
            <a:extLst>
              <a:ext uri="{FF2B5EF4-FFF2-40B4-BE49-F238E27FC236}">
                <a16:creationId xmlns:a16="http://schemas.microsoft.com/office/drawing/2014/main" id="{5038E8D5-6C6E-B72A-4DE8-71E25CE638E5}"/>
              </a:ext>
            </a:extLst>
          </p:cNvPr>
          <p:cNvSpPr>
            <a:spLocks noGrp="1"/>
          </p:cNvSpPr>
          <p:nvPr>
            <p:ph type="dt" sz="half" idx="10"/>
          </p:nvPr>
        </p:nvSpPr>
        <p:spPr/>
        <p:txBody>
          <a:bodyPr/>
          <a:lstStyle/>
          <a:p>
            <a:fld id="{154123F7-88FA-2348-924A-D93708B69FCD}" type="datetimeFigureOut">
              <a:rPr lang="fr-CA" smtClean="0"/>
              <a:t>2024-05-25</a:t>
            </a:fld>
            <a:endParaRPr lang="fr-CA"/>
          </a:p>
        </p:txBody>
      </p:sp>
      <p:sp>
        <p:nvSpPr>
          <p:cNvPr id="6" name="Espace réservé du pied de page 5">
            <a:extLst>
              <a:ext uri="{FF2B5EF4-FFF2-40B4-BE49-F238E27FC236}">
                <a16:creationId xmlns:a16="http://schemas.microsoft.com/office/drawing/2014/main" id="{8E10B8D0-9789-F067-CFC0-E87344AE2628}"/>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2E2658CE-B9B4-8B64-6EF7-2E65F72D9657}"/>
              </a:ext>
            </a:extLst>
          </p:cNvPr>
          <p:cNvSpPr>
            <a:spLocks noGrp="1"/>
          </p:cNvSpPr>
          <p:nvPr>
            <p:ph type="sldNum" sz="quarter" idx="12"/>
          </p:nvPr>
        </p:nvSpPr>
        <p:spPr/>
        <p:txBody>
          <a:bodyPr/>
          <a:lstStyle/>
          <a:p>
            <a:fld id="{D71AF97A-3BF6-E343-94F0-D67784F07B53}" type="slidenum">
              <a:rPr lang="fr-CA" smtClean="0"/>
              <a:t>‹n°›</a:t>
            </a:fld>
            <a:endParaRPr lang="fr-CA"/>
          </a:p>
        </p:txBody>
      </p:sp>
    </p:spTree>
    <p:extLst>
      <p:ext uri="{BB962C8B-B14F-4D97-AF65-F5344CB8AC3E}">
        <p14:creationId xmlns:p14="http://schemas.microsoft.com/office/powerpoint/2010/main" val="932095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BDF027-63DB-CD34-61C9-F3F6D8A9C21D}"/>
              </a:ext>
            </a:extLst>
          </p:cNvPr>
          <p:cNvSpPr>
            <a:spLocks noGrp="1"/>
          </p:cNvSpPr>
          <p:nvPr>
            <p:ph type="title"/>
          </p:nvPr>
        </p:nvSpPr>
        <p:spPr>
          <a:xfrm>
            <a:off x="839788" y="457200"/>
            <a:ext cx="3932237" cy="1600200"/>
          </a:xfrm>
        </p:spPr>
        <p:txBody>
          <a:bodyPr anchor="b"/>
          <a:lstStyle>
            <a:lvl1pPr>
              <a:defRPr sz="3200"/>
            </a:lvl1pPr>
          </a:lstStyle>
          <a:p>
            <a:r>
              <a:rPr lang="fr-CA"/>
              <a:t>Modifier le style du titre</a:t>
            </a:r>
          </a:p>
        </p:txBody>
      </p:sp>
      <p:sp>
        <p:nvSpPr>
          <p:cNvPr id="3" name="Espace réservé pour une image  2">
            <a:extLst>
              <a:ext uri="{FF2B5EF4-FFF2-40B4-BE49-F238E27FC236}">
                <a16:creationId xmlns:a16="http://schemas.microsoft.com/office/drawing/2014/main" id="{206A01F0-0AA4-6FEC-1AAC-9081641AAB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4278E483-9359-0216-A242-4449985803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sp>
        <p:nvSpPr>
          <p:cNvPr id="5" name="Espace réservé de la date 4">
            <a:extLst>
              <a:ext uri="{FF2B5EF4-FFF2-40B4-BE49-F238E27FC236}">
                <a16:creationId xmlns:a16="http://schemas.microsoft.com/office/drawing/2014/main" id="{5349BA4D-F793-1423-2D6B-D45D6B9EF9EF}"/>
              </a:ext>
            </a:extLst>
          </p:cNvPr>
          <p:cNvSpPr>
            <a:spLocks noGrp="1"/>
          </p:cNvSpPr>
          <p:nvPr>
            <p:ph type="dt" sz="half" idx="10"/>
          </p:nvPr>
        </p:nvSpPr>
        <p:spPr/>
        <p:txBody>
          <a:bodyPr/>
          <a:lstStyle/>
          <a:p>
            <a:fld id="{154123F7-88FA-2348-924A-D93708B69FCD}" type="datetimeFigureOut">
              <a:rPr lang="fr-CA" smtClean="0"/>
              <a:t>2024-05-25</a:t>
            </a:fld>
            <a:endParaRPr lang="fr-CA"/>
          </a:p>
        </p:txBody>
      </p:sp>
      <p:sp>
        <p:nvSpPr>
          <p:cNvPr id="6" name="Espace réservé du pied de page 5">
            <a:extLst>
              <a:ext uri="{FF2B5EF4-FFF2-40B4-BE49-F238E27FC236}">
                <a16:creationId xmlns:a16="http://schemas.microsoft.com/office/drawing/2014/main" id="{5E0A90C9-854A-333B-42F6-466FF2C9495C}"/>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D7E3C047-BE89-8CCD-760D-A9B4AFEE9741}"/>
              </a:ext>
            </a:extLst>
          </p:cNvPr>
          <p:cNvSpPr>
            <a:spLocks noGrp="1"/>
          </p:cNvSpPr>
          <p:nvPr>
            <p:ph type="sldNum" sz="quarter" idx="12"/>
          </p:nvPr>
        </p:nvSpPr>
        <p:spPr/>
        <p:txBody>
          <a:bodyPr/>
          <a:lstStyle/>
          <a:p>
            <a:fld id="{D71AF97A-3BF6-E343-94F0-D67784F07B53}" type="slidenum">
              <a:rPr lang="fr-CA" smtClean="0"/>
              <a:t>‹n°›</a:t>
            </a:fld>
            <a:endParaRPr lang="fr-CA"/>
          </a:p>
        </p:txBody>
      </p:sp>
    </p:spTree>
    <p:extLst>
      <p:ext uri="{BB962C8B-B14F-4D97-AF65-F5344CB8AC3E}">
        <p14:creationId xmlns:p14="http://schemas.microsoft.com/office/powerpoint/2010/main" val="1697086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68DD866-1D16-A79F-B0B4-2E2D69B7A7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CA"/>
              <a:t>Modifier le style du titre</a:t>
            </a:r>
          </a:p>
        </p:txBody>
      </p:sp>
      <p:sp>
        <p:nvSpPr>
          <p:cNvPr id="3" name="Espace réservé du texte 2">
            <a:extLst>
              <a:ext uri="{FF2B5EF4-FFF2-40B4-BE49-F238E27FC236}">
                <a16:creationId xmlns:a16="http://schemas.microsoft.com/office/drawing/2014/main" id="{1EFA57D2-E0BD-F952-E88D-7955092D71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e la date 3">
            <a:extLst>
              <a:ext uri="{FF2B5EF4-FFF2-40B4-BE49-F238E27FC236}">
                <a16:creationId xmlns:a16="http://schemas.microsoft.com/office/drawing/2014/main" id="{8B2FD0F0-AD18-9A19-0F4C-3C1FDFDB31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4123F7-88FA-2348-924A-D93708B69FCD}" type="datetimeFigureOut">
              <a:rPr lang="fr-CA" smtClean="0"/>
              <a:t>2024-05-25</a:t>
            </a:fld>
            <a:endParaRPr lang="fr-CA"/>
          </a:p>
        </p:txBody>
      </p:sp>
      <p:sp>
        <p:nvSpPr>
          <p:cNvPr id="5" name="Espace réservé du pied de page 4">
            <a:extLst>
              <a:ext uri="{FF2B5EF4-FFF2-40B4-BE49-F238E27FC236}">
                <a16:creationId xmlns:a16="http://schemas.microsoft.com/office/drawing/2014/main" id="{C8FC66F9-A242-00E8-3F4E-9B664437EB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B5FB28C6-2AD3-8A84-B6C6-EAAB594F25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1AF97A-3BF6-E343-94F0-D67784F07B53}" type="slidenum">
              <a:rPr lang="fr-CA" smtClean="0"/>
              <a:t>‹n°›</a:t>
            </a:fld>
            <a:endParaRPr lang="fr-CA"/>
          </a:p>
        </p:txBody>
      </p:sp>
    </p:spTree>
    <p:extLst>
      <p:ext uri="{BB962C8B-B14F-4D97-AF65-F5344CB8AC3E}">
        <p14:creationId xmlns:p14="http://schemas.microsoft.com/office/powerpoint/2010/main" val="41908632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file://localhost/Users/marcsteben/Desktop/Capture%20d%E2%80%99e%CC%81cran%202016-12-04%20a%CC%80%2011.02.36.png"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21" Type="http://schemas.openxmlformats.org/officeDocument/2006/relationships/tags" Target="../tags/tag21.xml"/><Relationship Id="rId34" Type="http://schemas.openxmlformats.org/officeDocument/2006/relationships/slideLayout" Target="../slideLayouts/slideLayout1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image" Target="../media/image7.png"/><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chart" Target="../charts/chart1.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image" Target="../media/image6.png"/><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image" Target="../media/image5.png"/><Relationship Id="rId8" Type="http://schemas.openxmlformats.org/officeDocument/2006/relationships/tags" Target="../tags/tag8.xml"/><Relationship Id="rId3" Type="http://schemas.openxmlformats.org/officeDocument/2006/relationships/tags" Target="../tags/tag3.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10.png"/><Relationship Id="rId5" Type="http://schemas.openxmlformats.org/officeDocument/2006/relationships/slideLayout" Target="../slideLayouts/slideLayout14.xml"/><Relationship Id="rId4" Type="http://schemas.openxmlformats.org/officeDocument/2006/relationships/tags" Target="../tags/tag40.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8" Type="http://schemas.openxmlformats.org/officeDocument/2006/relationships/notesSlide" Target="../notesSlides/notesSlide11.xml"/><Relationship Id="rId3" Type="http://schemas.openxmlformats.org/officeDocument/2006/relationships/tags" Target="../tags/tag45.xml"/><Relationship Id="rId7" Type="http://schemas.openxmlformats.org/officeDocument/2006/relationships/slideLayout" Target="../slideLayouts/slideLayout13.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10" Type="http://schemas.openxmlformats.org/officeDocument/2006/relationships/image" Target="../media/image15.png"/><Relationship Id="rId4" Type="http://schemas.openxmlformats.org/officeDocument/2006/relationships/tags" Target="../tags/tag46.xml"/><Relationship Id="rId9" Type="http://schemas.openxmlformats.org/officeDocument/2006/relationships/image" Target="../media/image1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3" Type="http://schemas.openxmlformats.org/officeDocument/2006/relationships/tags" Target="../tags/tag61.xml"/><Relationship Id="rId18" Type="http://schemas.openxmlformats.org/officeDocument/2006/relationships/tags" Target="../tags/tag66.xml"/><Relationship Id="rId26" Type="http://schemas.openxmlformats.org/officeDocument/2006/relationships/tags" Target="../tags/tag74.xml"/><Relationship Id="rId3" Type="http://schemas.openxmlformats.org/officeDocument/2006/relationships/tags" Target="../tags/tag51.xml"/><Relationship Id="rId21" Type="http://schemas.openxmlformats.org/officeDocument/2006/relationships/tags" Target="../tags/tag69.xml"/><Relationship Id="rId34" Type="http://schemas.openxmlformats.org/officeDocument/2006/relationships/slideLayout" Target="../slideLayouts/slideLayout12.xml"/><Relationship Id="rId7" Type="http://schemas.openxmlformats.org/officeDocument/2006/relationships/tags" Target="../tags/tag55.xml"/><Relationship Id="rId12" Type="http://schemas.openxmlformats.org/officeDocument/2006/relationships/tags" Target="../tags/tag60.xml"/><Relationship Id="rId17" Type="http://schemas.openxmlformats.org/officeDocument/2006/relationships/tags" Target="../tags/tag65.xml"/><Relationship Id="rId25" Type="http://schemas.openxmlformats.org/officeDocument/2006/relationships/tags" Target="../tags/tag73.xml"/><Relationship Id="rId33" Type="http://schemas.openxmlformats.org/officeDocument/2006/relationships/tags" Target="../tags/tag81.xml"/><Relationship Id="rId2" Type="http://schemas.openxmlformats.org/officeDocument/2006/relationships/tags" Target="../tags/tag50.xml"/><Relationship Id="rId16" Type="http://schemas.openxmlformats.org/officeDocument/2006/relationships/tags" Target="../tags/tag64.xml"/><Relationship Id="rId20" Type="http://schemas.openxmlformats.org/officeDocument/2006/relationships/tags" Target="../tags/tag68.xml"/><Relationship Id="rId29" Type="http://schemas.openxmlformats.org/officeDocument/2006/relationships/tags" Target="../tags/tag77.xml"/><Relationship Id="rId1" Type="http://schemas.openxmlformats.org/officeDocument/2006/relationships/tags" Target="../tags/tag49.xml"/><Relationship Id="rId6" Type="http://schemas.openxmlformats.org/officeDocument/2006/relationships/tags" Target="../tags/tag54.xml"/><Relationship Id="rId11" Type="http://schemas.openxmlformats.org/officeDocument/2006/relationships/tags" Target="../tags/tag59.xml"/><Relationship Id="rId24" Type="http://schemas.openxmlformats.org/officeDocument/2006/relationships/tags" Target="../tags/tag72.xml"/><Relationship Id="rId32" Type="http://schemas.openxmlformats.org/officeDocument/2006/relationships/tags" Target="../tags/tag80.xml"/><Relationship Id="rId5" Type="http://schemas.openxmlformats.org/officeDocument/2006/relationships/tags" Target="../tags/tag53.xml"/><Relationship Id="rId15" Type="http://schemas.openxmlformats.org/officeDocument/2006/relationships/tags" Target="../tags/tag63.xml"/><Relationship Id="rId23" Type="http://schemas.openxmlformats.org/officeDocument/2006/relationships/tags" Target="../tags/tag71.xml"/><Relationship Id="rId28" Type="http://schemas.openxmlformats.org/officeDocument/2006/relationships/tags" Target="../tags/tag76.xml"/><Relationship Id="rId36" Type="http://schemas.openxmlformats.org/officeDocument/2006/relationships/image" Target="../media/image22.png"/><Relationship Id="rId10" Type="http://schemas.openxmlformats.org/officeDocument/2006/relationships/tags" Target="../tags/tag58.xml"/><Relationship Id="rId19" Type="http://schemas.openxmlformats.org/officeDocument/2006/relationships/tags" Target="../tags/tag67.xml"/><Relationship Id="rId31" Type="http://schemas.openxmlformats.org/officeDocument/2006/relationships/tags" Target="../tags/tag79.xml"/><Relationship Id="rId4" Type="http://schemas.openxmlformats.org/officeDocument/2006/relationships/tags" Target="../tags/tag52.xml"/><Relationship Id="rId9" Type="http://schemas.openxmlformats.org/officeDocument/2006/relationships/tags" Target="../tags/tag57.xml"/><Relationship Id="rId14" Type="http://schemas.openxmlformats.org/officeDocument/2006/relationships/tags" Target="../tags/tag62.xml"/><Relationship Id="rId22" Type="http://schemas.openxmlformats.org/officeDocument/2006/relationships/tags" Target="../tags/tag70.xml"/><Relationship Id="rId27" Type="http://schemas.openxmlformats.org/officeDocument/2006/relationships/tags" Target="../tags/tag75.xml"/><Relationship Id="rId30" Type="http://schemas.openxmlformats.org/officeDocument/2006/relationships/tags" Target="../tags/tag78.xml"/><Relationship Id="rId35" Type="http://schemas.openxmlformats.org/officeDocument/2006/relationships/image" Target="../media/image21.png"/><Relationship Id="rId8" Type="http://schemas.openxmlformats.org/officeDocument/2006/relationships/tags" Target="../tags/tag56.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83.xml"/><Relationship Id="rId1" Type="http://schemas.openxmlformats.org/officeDocument/2006/relationships/tags" Target="../tags/tag82.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5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file://localhost/Users/marcsteben/Desktop/Capture%20d%E2%80%99e%CC%81cran%202016-12-04%20a%CC%80%2011.53.14.png" TargetMode="External"/><Relationship Id="rId2" Type="http://schemas.openxmlformats.org/officeDocument/2006/relationships/image" Target="../media/image30.png"/><Relationship Id="rId1" Type="http://schemas.openxmlformats.org/officeDocument/2006/relationships/slideLayout" Target="../slideLayouts/slideLayout13.xml"/><Relationship Id="rId4" Type="http://schemas.openxmlformats.org/officeDocument/2006/relationships/image" Target="../media/image31.emf"/></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3.xml"/><Relationship Id="rId1" Type="http://schemas.openxmlformats.org/officeDocument/2006/relationships/tags" Target="../tags/tag84.xml"/><Relationship Id="rId4" Type="http://schemas.openxmlformats.org/officeDocument/2006/relationships/image" Target="../media/image32.png"/></Relationships>
</file>

<file path=ppt/slides/_rels/slide5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file://localhost/Users/marcsteben/Desktop/IMG_3068.JPG" TargetMode="External"/><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2EF58D-B35F-5E4F-BD6F-C1207C435F39}"/>
              </a:ext>
            </a:extLst>
          </p:cNvPr>
          <p:cNvSpPr>
            <a:spLocks noGrp="1"/>
          </p:cNvSpPr>
          <p:nvPr>
            <p:ph type="ctrTitle"/>
          </p:nvPr>
        </p:nvSpPr>
        <p:spPr>
          <a:xfrm>
            <a:off x="137653" y="-164432"/>
            <a:ext cx="11941276" cy="4700336"/>
          </a:xfrm>
        </p:spPr>
        <p:txBody>
          <a:bodyPr vert="horz" lIns="91440" tIns="45720" rIns="91440" bIns="45720" rtlCol="0" anchor="ctr">
            <a:normAutofit fontScale="90000"/>
          </a:bodyPr>
          <a:lstStyle/>
          <a:p>
            <a:r>
              <a:rPr lang="fr-CA" sz="8000" b="1" i="0" u="none" strike="noStrike" dirty="0">
                <a:solidFill>
                  <a:srgbClr val="FFFFFF"/>
                </a:solidFill>
                <a:effectLst/>
                <a:highlight>
                  <a:srgbClr val="00A386"/>
                </a:highlight>
                <a:latin typeface="Avenir Next LT Pro Light" panose="020B0304020202020204" pitchFamily="34" charset="77"/>
              </a:rPr>
              <a:t>Communications efficaces dans les situations de crise et de défiance vaccinale  </a:t>
            </a:r>
            <a:br>
              <a:rPr lang="fr-CA" sz="3600" dirty="0">
                <a:effectLst/>
              </a:rPr>
            </a:br>
            <a:r>
              <a:rPr lang="fr-CA" sz="4800" dirty="0">
                <a:effectLst/>
                <a:latin typeface="Arial" panose="020B0604020202020204" pitchFamily="34" charset="0"/>
              </a:rPr>
              <a:t> </a:t>
            </a:r>
            <a:endParaRPr lang="fr-CA" sz="3600" dirty="0">
              <a:effectLst/>
            </a:endParaRPr>
          </a:p>
        </p:txBody>
      </p:sp>
      <p:sp>
        <p:nvSpPr>
          <p:cNvPr id="3" name="Sous-titre 2">
            <a:extLst>
              <a:ext uri="{FF2B5EF4-FFF2-40B4-BE49-F238E27FC236}">
                <a16:creationId xmlns:a16="http://schemas.microsoft.com/office/drawing/2014/main" id="{E63B42A7-C5FF-DB4D-A758-8C8669E5AD29}"/>
              </a:ext>
            </a:extLst>
          </p:cNvPr>
          <p:cNvSpPr>
            <a:spLocks noGrp="1"/>
          </p:cNvSpPr>
          <p:nvPr>
            <p:ph type="subTitle" idx="1"/>
          </p:nvPr>
        </p:nvSpPr>
        <p:spPr>
          <a:xfrm>
            <a:off x="0" y="3276600"/>
            <a:ext cx="10534143" cy="4920640"/>
          </a:xfrm>
        </p:spPr>
        <p:txBody>
          <a:bodyPr vert="horz" lIns="91440" tIns="45720" rIns="91440" bIns="45720" rtlCol="0" anchor="ctr">
            <a:normAutofit/>
          </a:bodyPr>
          <a:lstStyle/>
          <a:p>
            <a:pPr algn="l">
              <a:spcBef>
                <a:spcPts val="667"/>
              </a:spcBef>
              <a:defRPr sz="2850">
                <a:solidFill>
                  <a:srgbClr val="000000"/>
                </a:solidFill>
                <a:effectLst/>
              </a:defRPr>
            </a:pPr>
            <a:r>
              <a:rPr lang="en-US" dirty="0"/>
              <a:t>Marc Steben, MD</a:t>
            </a:r>
          </a:p>
          <a:p>
            <a:pPr indent="-228600" algn="l">
              <a:spcBef>
                <a:spcPts val="133"/>
              </a:spcBef>
              <a:buFont typeface="Arial" panose="020B0604020202020204" pitchFamily="34" charset="0"/>
              <a:buChar char="•"/>
              <a:defRPr sz="1615" i="1">
                <a:solidFill>
                  <a:srgbClr val="000000"/>
                </a:solidFill>
                <a:effectLst/>
              </a:defRPr>
            </a:pPr>
            <a:r>
              <a:rPr lang="en-US" sz="1800" dirty="0" err="1"/>
              <a:t>Président</a:t>
            </a:r>
            <a:r>
              <a:rPr lang="en-US" sz="1800" dirty="0"/>
              <a:t>, International society for STD research</a:t>
            </a:r>
          </a:p>
          <a:p>
            <a:pPr indent="-228600" algn="l">
              <a:spcBef>
                <a:spcPts val="133"/>
              </a:spcBef>
              <a:buFont typeface="Arial" panose="020B0604020202020204" pitchFamily="34" charset="0"/>
              <a:buChar char="•"/>
              <a:defRPr sz="1615" i="1">
                <a:solidFill>
                  <a:srgbClr val="000000"/>
                </a:solidFill>
                <a:effectLst/>
              </a:defRPr>
            </a:pPr>
            <a:r>
              <a:rPr lang="en-US" sz="1800" dirty="0"/>
              <a:t>Co-</a:t>
            </a:r>
            <a:r>
              <a:rPr lang="en-US" sz="1800" dirty="0" err="1"/>
              <a:t>Président</a:t>
            </a:r>
            <a:r>
              <a:rPr lang="en-US" sz="1800" dirty="0"/>
              <a:t>, </a:t>
            </a:r>
            <a:r>
              <a:rPr lang="en-US" sz="1800" dirty="0" err="1"/>
              <a:t>Congrès</a:t>
            </a:r>
            <a:r>
              <a:rPr lang="en-US" sz="1800" dirty="0"/>
              <a:t> Mondial ISSTDR-IUSTI 2025</a:t>
            </a:r>
          </a:p>
          <a:p>
            <a:pPr indent="-228600" algn="l">
              <a:spcBef>
                <a:spcPts val="133"/>
              </a:spcBef>
              <a:buFont typeface="Arial" panose="020B0604020202020204" pitchFamily="34" charset="0"/>
              <a:buChar char="•"/>
              <a:defRPr sz="1615" i="1">
                <a:solidFill>
                  <a:srgbClr val="000000"/>
                </a:solidFill>
                <a:effectLst/>
              </a:defRPr>
            </a:pPr>
            <a:r>
              <a:rPr lang="en-US" sz="1800" dirty="0" err="1"/>
              <a:t>Président</a:t>
            </a:r>
            <a:r>
              <a:rPr lang="en-US" sz="1800" dirty="0"/>
              <a:t>, IUSTI Canada</a:t>
            </a:r>
          </a:p>
          <a:p>
            <a:pPr indent="-228600" algn="l">
              <a:spcBef>
                <a:spcPts val="133"/>
              </a:spcBef>
              <a:buFont typeface="Arial" panose="020B0604020202020204" pitchFamily="34" charset="0"/>
              <a:buChar char="•"/>
              <a:defRPr sz="1615" i="1">
                <a:solidFill>
                  <a:srgbClr val="000000"/>
                </a:solidFill>
                <a:effectLst/>
              </a:defRPr>
            </a:pPr>
            <a:r>
              <a:rPr lang="en-US" sz="1800" dirty="0" err="1"/>
              <a:t>Président</a:t>
            </a:r>
            <a:r>
              <a:rPr lang="en-US" sz="1800" dirty="0"/>
              <a:t>,  </a:t>
            </a:r>
            <a:r>
              <a:rPr lang="en-US" sz="1800" dirty="0" err="1"/>
              <a:t>Réseau</a:t>
            </a:r>
            <a:r>
              <a:rPr lang="en-US" sz="1800" dirty="0"/>
              <a:t> </a:t>
            </a:r>
            <a:r>
              <a:rPr lang="en-US" sz="1800" dirty="0" err="1"/>
              <a:t>Canadien</a:t>
            </a:r>
            <a:r>
              <a:rPr lang="en-US" sz="1800" dirty="0"/>
              <a:t> de </a:t>
            </a:r>
            <a:r>
              <a:rPr lang="en-US" sz="1800" dirty="0" err="1"/>
              <a:t>prévention</a:t>
            </a:r>
            <a:r>
              <a:rPr lang="en-US" sz="1800" dirty="0"/>
              <a:t> du VPH,</a:t>
            </a:r>
          </a:p>
          <a:p>
            <a:pPr indent="-228600" algn="l">
              <a:spcBef>
                <a:spcPts val="133"/>
              </a:spcBef>
              <a:buFont typeface="Arial" panose="020B0604020202020204" pitchFamily="34" charset="0"/>
              <a:buChar char="•"/>
              <a:defRPr sz="1615" i="1">
                <a:solidFill>
                  <a:srgbClr val="000000"/>
                </a:solidFill>
                <a:effectLst/>
              </a:defRPr>
            </a:pPr>
            <a:r>
              <a:rPr lang="en-US" sz="1800" dirty="0" err="1"/>
              <a:t>Président</a:t>
            </a:r>
            <a:r>
              <a:rPr lang="en-US" sz="1800" dirty="0"/>
              <a:t>, </a:t>
            </a:r>
            <a:r>
              <a:rPr lang="en-US" sz="1800" dirty="0" err="1"/>
              <a:t>Comité</a:t>
            </a:r>
            <a:r>
              <a:rPr lang="en-US" sz="1800" dirty="0"/>
              <a:t> </a:t>
            </a:r>
            <a:r>
              <a:rPr lang="en-US" sz="1800" dirty="0" err="1"/>
              <a:t>d’éducation</a:t>
            </a:r>
            <a:r>
              <a:rPr lang="en-US" sz="1800" dirty="0"/>
              <a:t>, International Papillomavirus society</a:t>
            </a:r>
          </a:p>
          <a:p>
            <a:pPr indent="-228600" algn="l">
              <a:spcBef>
                <a:spcPts val="133"/>
              </a:spcBef>
              <a:buFont typeface="Arial" panose="020B0604020202020204" pitchFamily="34" charset="0"/>
              <a:buChar char="•"/>
              <a:defRPr sz="1615" i="1">
                <a:solidFill>
                  <a:srgbClr val="000000"/>
                </a:solidFill>
                <a:effectLst/>
              </a:defRPr>
            </a:pPr>
            <a:r>
              <a:rPr lang="en-US" sz="1800" dirty="0"/>
              <a:t>École de </a:t>
            </a:r>
            <a:r>
              <a:rPr lang="en-US" sz="1800" dirty="0" err="1"/>
              <a:t>santé</a:t>
            </a:r>
            <a:r>
              <a:rPr lang="en-US" sz="1800" dirty="0"/>
              <a:t> </a:t>
            </a:r>
            <a:r>
              <a:rPr lang="en-US" sz="1800" dirty="0" err="1"/>
              <a:t>publique</a:t>
            </a:r>
            <a:r>
              <a:rPr lang="en-US" sz="1800" dirty="0"/>
              <a:t>, Université de Montréal</a:t>
            </a:r>
          </a:p>
          <a:p>
            <a:pPr indent="-228600" algn="l">
              <a:spcBef>
                <a:spcPts val="133"/>
              </a:spcBef>
              <a:buFont typeface="Arial" panose="020B0604020202020204" pitchFamily="34" charset="0"/>
              <a:buChar char="•"/>
              <a:defRPr sz="1615" i="1">
                <a:solidFill>
                  <a:srgbClr val="000000"/>
                </a:solidFill>
                <a:effectLst/>
              </a:defRPr>
            </a:pPr>
            <a:r>
              <a:rPr lang="en-US" sz="1800" dirty="0" err="1"/>
              <a:t>marc@marcsteben.com</a:t>
            </a:r>
            <a:endParaRPr lang="en-US" sz="1800" dirty="0"/>
          </a:p>
        </p:txBody>
      </p:sp>
      <p:sp>
        <p:nvSpPr>
          <p:cNvPr id="4" name="AutoShape 2">
            <a:extLst>
              <a:ext uri="{FF2B5EF4-FFF2-40B4-BE49-F238E27FC236}">
                <a16:creationId xmlns:a16="http://schemas.microsoft.com/office/drawing/2014/main" id="{B1E3D848-464B-8DEE-FA25-642AC7B5D95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5" name="AutoShape 4">
            <a:extLst>
              <a:ext uri="{FF2B5EF4-FFF2-40B4-BE49-F238E27FC236}">
                <a16:creationId xmlns:a16="http://schemas.microsoft.com/office/drawing/2014/main" id="{8788F13A-1728-9085-927B-8ACA2993ED77}"/>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6" name="AutoShape 6">
            <a:extLst>
              <a:ext uri="{FF2B5EF4-FFF2-40B4-BE49-F238E27FC236}">
                <a16:creationId xmlns:a16="http://schemas.microsoft.com/office/drawing/2014/main" id="{B8CE838F-0150-80F1-7AC5-D131566F3D0F}"/>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7" name="AutoShape 8">
            <a:extLst>
              <a:ext uri="{FF2B5EF4-FFF2-40B4-BE49-F238E27FC236}">
                <a16:creationId xmlns:a16="http://schemas.microsoft.com/office/drawing/2014/main" id="{F25D0E00-F88F-A74E-6428-F8458DB731B2}"/>
              </a:ext>
            </a:extLst>
          </p:cNvPr>
          <p:cNvSpPr>
            <a:spLocks noChangeAspect="1" noChangeArrowheads="1"/>
          </p:cNvSpPr>
          <p:nvPr/>
        </p:nvSpPr>
        <p:spPr bwMode="auto">
          <a:xfrm>
            <a:off x="6400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pic>
        <p:nvPicPr>
          <p:cNvPr id="8" name="Image 7">
            <a:extLst>
              <a:ext uri="{FF2B5EF4-FFF2-40B4-BE49-F238E27FC236}">
                <a16:creationId xmlns:a16="http://schemas.microsoft.com/office/drawing/2014/main" id="{086292C9-66A6-9AD5-3737-04A2CACF7E7F}"/>
              </a:ext>
            </a:extLst>
          </p:cNvPr>
          <p:cNvPicPr>
            <a:picLocks noChangeAspect="1"/>
          </p:cNvPicPr>
          <p:nvPr/>
        </p:nvPicPr>
        <p:blipFill>
          <a:blip r:embed="rId2"/>
          <a:stretch>
            <a:fillRect/>
          </a:stretch>
        </p:blipFill>
        <p:spPr>
          <a:xfrm>
            <a:off x="7397256" y="3501029"/>
            <a:ext cx="4794744" cy="3356971"/>
          </a:xfrm>
          <a:prstGeom prst="rect">
            <a:avLst/>
          </a:prstGeom>
        </p:spPr>
      </p:pic>
    </p:spTree>
    <p:extLst>
      <p:ext uri="{BB962C8B-B14F-4D97-AF65-F5344CB8AC3E}">
        <p14:creationId xmlns:p14="http://schemas.microsoft.com/office/powerpoint/2010/main" val="2437574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D74EEBF-E6EB-504E-AB7E-7DC74A7BE98F}"/>
              </a:ext>
            </a:extLst>
          </p:cNvPr>
          <p:cNvSpPr>
            <a:spLocks noGrp="1"/>
          </p:cNvSpPr>
          <p:nvPr>
            <p:ph type="title"/>
          </p:nvPr>
        </p:nvSpPr>
        <p:spPr>
          <a:xfrm>
            <a:off x="838200" y="365126"/>
            <a:ext cx="10515600" cy="773864"/>
          </a:xfrm>
        </p:spPr>
        <p:txBody>
          <a:bodyPr/>
          <a:lstStyle/>
          <a:p>
            <a:r>
              <a:rPr lang="fr-FR" dirty="0"/>
              <a:t>Les effets indésirables </a:t>
            </a:r>
          </a:p>
        </p:txBody>
      </p:sp>
      <p:sp>
        <p:nvSpPr>
          <p:cNvPr id="5" name="Espace réservé du contenu 4">
            <a:extLst>
              <a:ext uri="{FF2B5EF4-FFF2-40B4-BE49-F238E27FC236}">
                <a16:creationId xmlns:a16="http://schemas.microsoft.com/office/drawing/2014/main" id="{5D62885D-833B-E447-8309-9F5A359B1AE7}"/>
              </a:ext>
            </a:extLst>
          </p:cNvPr>
          <p:cNvSpPr>
            <a:spLocks noGrp="1"/>
          </p:cNvSpPr>
          <p:nvPr>
            <p:ph idx="1"/>
          </p:nvPr>
        </p:nvSpPr>
        <p:spPr>
          <a:xfrm>
            <a:off x="838200" y="1825624"/>
            <a:ext cx="10515600" cy="4847891"/>
          </a:xfrm>
        </p:spPr>
        <p:txBody>
          <a:bodyPr>
            <a:normAutofit fontScale="92500" lnSpcReduction="20000"/>
          </a:bodyPr>
          <a:lstStyle/>
          <a:p>
            <a:r>
              <a:rPr lang="fr-FR" dirty="0"/>
              <a:t>À court terme, sont plus fréquents chez les personnes vaccinées par rapport aux non vaccinées (rougeurs, enflure et douleurs au site d’injection) </a:t>
            </a:r>
          </a:p>
          <a:p>
            <a:r>
              <a:rPr lang="fr-FR" dirty="0"/>
              <a:t>À long terme il n’y a pas plus de </a:t>
            </a:r>
          </a:p>
          <a:p>
            <a:pPr lvl="1"/>
            <a:r>
              <a:rPr lang="fr-FR" dirty="0"/>
              <a:t>Maladies graves</a:t>
            </a:r>
          </a:p>
          <a:p>
            <a:pPr lvl="1"/>
            <a:r>
              <a:rPr lang="fr-FR" dirty="0"/>
              <a:t>Maladies auto-immunes</a:t>
            </a:r>
          </a:p>
          <a:p>
            <a:pPr lvl="1"/>
            <a:r>
              <a:rPr lang="fr-FR" dirty="0"/>
              <a:t>Maladies </a:t>
            </a:r>
            <a:r>
              <a:rPr lang="fr-FR" dirty="0" err="1"/>
              <a:t>dysautonomiques</a:t>
            </a:r>
            <a:endParaRPr lang="fr-FR" dirty="0"/>
          </a:p>
          <a:p>
            <a:pPr lvl="1"/>
            <a:r>
              <a:rPr lang="fr-FR" dirty="0"/>
              <a:t>Déficience prématurée des ovaires</a:t>
            </a:r>
          </a:p>
          <a:p>
            <a:pPr lvl="1"/>
            <a:r>
              <a:rPr lang="fr-FR" dirty="0"/>
              <a:t>Décès </a:t>
            </a:r>
          </a:p>
          <a:p>
            <a:pPr lvl="1"/>
            <a:r>
              <a:rPr lang="fr-FR" dirty="0"/>
              <a:t>Hospitalisations</a:t>
            </a:r>
          </a:p>
          <a:p>
            <a:pPr lvl="1"/>
            <a:r>
              <a:rPr lang="fr-FR" dirty="0"/>
              <a:t>ITSS</a:t>
            </a:r>
          </a:p>
          <a:p>
            <a:pPr lvl="1"/>
            <a:r>
              <a:rPr lang="fr-FR" dirty="0"/>
              <a:t>Grossesses non désirées</a:t>
            </a:r>
          </a:p>
          <a:p>
            <a:pPr lvl="1"/>
            <a:r>
              <a:rPr lang="fr-FR" dirty="0"/>
              <a:t>Moins de </a:t>
            </a:r>
            <a:r>
              <a:rPr lang="fr-FR" dirty="0" err="1"/>
              <a:t>pap</a:t>
            </a:r>
            <a:r>
              <a:rPr lang="fr-FR" dirty="0"/>
              <a:t> test</a:t>
            </a:r>
          </a:p>
          <a:p>
            <a:r>
              <a:rPr lang="fr-FR" dirty="0"/>
              <a:t>La réaction est souvent la mise en branle du système immunitaire comme quand vous avec la grippe…</a:t>
            </a:r>
          </a:p>
        </p:txBody>
      </p:sp>
    </p:spTree>
    <p:extLst>
      <p:ext uri="{BB962C8B-B14F-4D97-AF65-F5344CB8AC3E}">
        <p14:creationId xmlns:p14="http://schemas.microsoft.com/office/powerpoint/2010/main" val="3824279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67612" y="158804"/>
            <a:ext cx="9000388" cy="679396"/>
          </a:xfrm>
        </p:spPr>
        <p:txBody>
          <a:bodyPr>
            <a:normAutofit fontScale="90000"/>
          </a:bodyPr>
          <a:lstStyle/>
          <a:p>
            <a:r>
              <a:rPr lang="fr-CA" dirty="0"/>
              <a:t>Sécurité: Les effets secondaires du vaccin </a:t>
            </a:r>
            <a:endParaRPr lang="en-US" dirty="0">
              <a:solidFill>
                <a:srgbClr val="028AB4"/>
              </a:solidFill>
            </a:endParaRPr>
          </a:p>
        </p:txBody>
      </p:sp>
      <p:sp>
        <p:nvSpPr>
          <p:cNvPr id="7" name="TextBox 10"/>
          <p:cNvSpPr txBox="1"/>
          <p:nvPr/>
        </p:nvSpPr>
        <p:spPr>
          <a:xfrm>
            <a:off x="2715732" y="2341270"/>
            <a:ext cx="4352730" cy="369332"/>
          </a:xfrm>
          <a:prstGeom prst="rect">
            <a:avLst/>
          </a:prstGeom>
          <a:noFill/>
        </p:spPr>
        <p:txBody>
          <a:bodyPr wrap="none" rtlCol="0">
            <a:spAutoFit/>
          </a:bodyPr>
          <a:lstStyle/>
          <a:p>
            <a:r>
              <a:rPr lang="fr-CA" dirty="0"/>
              <a:t>Jours 1 à 15 après l’administration du vaccin </a:t>
            </a:r>
          </a:p>
        </p:txBody>
      </p:sp>
      <p:sp>
        <p:nvSpPr>
          <p:cNvPr id="8" name="TextBox 7"/>
          <p:cNvSpPr txBox="1"/>
          <p:nvPr/>
        </p:nvSpPr>
        <p:spPr>
          <a:xfrm>
            <a:off x="1684369" y="1033516"/>
            <a:ext cx="8686800" cy="1384995"/>
          </a:xfrm>
          <a:prstGeom prst="rect">
            <a:avLst/>
          </a:prstGeom>
          <a:noFill/>
        </p:spPr>
        <p:txBody>
          <a:bodyPr wrap="square" rtlCol="0">
            <a:spAutoFit/>
          </a:bodyPr>
          <a:lstStyle/>
          <a:p>
            <a:r>
              <a:rPr lang="fr-CA" sz="2800" dirty="0"/>
              <a:t>Profil d’innocuité et de tolérance du vaccin </a:t>
            </a:r>
            <a:r>
              <a:rPr lang="fr-CA" sz="2800" dirty="0" err="1"/>
              <a:t>nonavalent</a:t>
            </a:r>
            <a:r>
              <a:rPr lang="fr-CA" sz="2800" dirty="0"/>
              <a:t> contre le VPH chez les garçons et les filles âgés de 9 à 15 ans et chez les femmes âgées de 16 à 26 ans</a:t>
            </a:r>
            <a:endParaRPr lang="fr-CA" sz="3200" dirty="0"/>
          </a:p>
        </p:txBody>
      </p:sp>
      <p:sp>
        <p:nvSpPr>
          <p:cNvPr id="9" name="Rectangle 8"/>
          <p:cNvSpPr/>
          <p:nvPr/>
        </p:nvSpPr>
        <p:spPr>
          <a:xfrm>
            <a:off x="1873050" y="4334436"/>
            <a:ext cx="8794950" cy="1846659"/>
          </a:xfrm>
          <a:prstGeom prst="rect">
            <a:avLst/>
          </a:prstGeom>
        </p:spPr>
        <p:txBody>
          <a:bodyPr wrap="square">
            <a:spAutoFit/>
          </a:bodyPr>
          <a:lstStyle/>
          <a:p>
            <a:pPr>
              <a:defRPr/>
            </a:pPr>
            <a:r>
              <a:rPr lang="fr-CA" sz="2600" dirty="0">
                <a:solidFill>
                  <a:srgbClr val="028AB4"/>
                </a:solidFill>
              </a:rPr>
              <a:t>Dans l’ensemble, le profil d’innocuité du vaccin nonavalent contre le VPH a été comparable à celui du vaccin quadrivalent</a:t>
            </a:r>
          </a:p>
          <a:p>
            <a:pPr>
              <a:defRPr/>
            </a:pPr>
            <a:endParaRPr lang="fr-CA" sz="2600" dirty="0">
              <a:solidFill>
                <a:srgbClr val="028AB4"/>
              </a:solidFill>
            </a:endParaRPr>
          </a:p>
          <a:p>
            <a:pPr lvl="1">
              <a:defRPr/>
            </a:pPr>
            <a:r>
              <a:rPr lang="fr-CA" dirty="0"/>
              <a:t>À l’exception des effets indésirables au point d’injection du jour 1 au jour 15 après l’administration d’une dose (dont la plupart étaient d’intensité légère ou modérée)</a:t>
            </a:r>
          </a:p>
        </p:txBody>
      </p:sp>
      <p:graphicFrame>
        <p:nvGraphicFramePr>
          <p:cNvPr id="11" name="Table 9"/>
          <p:cNvGraphicFramePr>
            <a:graphicFrameLocks noGrp="1"/>
          </p:cNvGraphicFramePr>
          <p:nvPr/>
        </p:nvGraphicFramePr>
        <p:xfrm>
          <a:off x="2725063" y="2739276"/>
          <a:ext cx="5925671" cy="1458483"/>
        </p:xfrm>
        <a:graphic>
          <a:graphicData uri="http://schemas.openxmlformats.org/drawingml/2006/table">
            <a:tbl>
              <a:tblPr firstRow="1" bandRow="1">
                <a:tableStyleId>{5C22544A-7EE6-4342-B048-85BDC9FD1C3A}</a:tableStyleId>
              </a:tblPr>
              <a:tblGrid>
                <a:gridCol w="1884219">
                  <a:extLst>
                    <a:ext uri="{9D8B030D-6E8A-4147-A177-3AD203B41FA5}">
                      <a16:colId xmlns:a16="http://schemas.microsoft.com/office/drawing/2014/main" val="20000"/>
                    </a:ext>
                  </a:extLst>
                </a:gridCol>
                <a:gridCol w="1830520">
                  <a:extLst>
                    <a:ext uri="{9D8B030D-6E8A-4147-A177-3AD203B41FA5}">
                      <a16:colId xmlns:a16="http://schemas.microsoft.com/office/drawing/2014/main" val="20001"/>
                    </a:ext>
                  </a:extLst>
                </a:gridCol>
                <a:gridCol w="2210932">
                  <a:extLst>
                    <a:ext uri="{9D8B030D-6E8A-4147-A177-3AD203B41FA5}">
                      <a16:colId xmlns:a16="http://schemas.microsoft.com/office/drawing/2014/main" val="20002"/>
                    </a:ext>
                  </a:extLst>
                </a:gridCol>
              </a:tblGrid>
              <a:tr h="942265">
                <a:tc rowSpan="2">
                  <a:txBody>
                    <a:bodyPr/>
                    <a:lstStyle/>
                    <a:p>
                      <a:r>
                        <a:rPr lang="en-US" sz="1600" dirty="0"/>
                        <a:t>Effets indésirables au site </a:t>
                      </a:r>
                      <a:r>
                        <a:rPr lang="en-US" sz="1600" dirty="0" err="1"/>
                        <a:t>d’injection</a:t>
                      </a:r>
                      <a:r>
                        <a:rPr lang="en-US" sz="1600" dirty="0"/>
                        <a:t> </a:t>
                      </a:r>
                      <a:endParaRPr lang="fr-CA"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8AB4"/>
                    </a:solidFill>
                  </a:tcPr>
                </a:tc>
                <a:tc>
                  <a:txBody>
                    <a:bodyPr/>
                    <a:lstStyle/>
                    <a:p>
                      <a:pPr algn="ctr"/>
                      <a:r>
                        <a:rPr lang="en-US" sz="1600" dirty="0" err="1"/>
                        <a:t>Vaccin</a:t>
                      </a:r>
                      <a:r>
                        <a:rPr lang="en-US" sz="1600" dirty="0"/>
                        <a:t> nonavalent</a:t>
                      </a:r>
                      <a:br>
                        <a:rPr sz="1600" dirty="0"/>
                      </a:br>
                      <a:r>
                        <a:rPr lang="fr-CA" sz="1600" dirty="0"/>
                        <a:t>contre</a:t>
                      </a:r>
                      <a:r>
                        <a:rPr lang="fr-CA" sz="1600" baseline="0" dirty="0"/>
                        <a:t> le VPH         </a:t>
                      </a:r>
                      <a:r>
                        <a:rPr lang="en-US" sz="1600" dirty="0"/>
                        <a:t>N (%)</a:t>
                      </a:r>
                      <a:endParaRPr lang="fr-CA"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600" dirty="0"/>
                        <a:t>Vaccin quadrivalent contre le VPH</a:t>
                      </a:r>
                      <a:br>
                        <a:rPr sz="1600" dirty="0"/>
                      </a:br>
                      <a:r>
                        <a:rPr lang="en-US" sz="1600" dirty="0"/>
                        <a:t>N (%)</a:t>
                      </a:r>
                      <a:endParaRPr lang="fr-CA"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516218">
                <a:tc v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 6 422 (90,8 %)</a:t>
                      </a:r>
                      <a:endParaRPr lang="fr-CA"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6 023 (85,1 %)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0" name="Rectangle 9"/>
          <p:cNvSpPr/>
          <p:nvPr/>
        </p:nvSpPr>
        <p:spPr>
          <a:xfrm>
            <a:off x="1828305" y="6333494"/>
            <a:ext cx="8794950" cy="369332"/>
          </a:xfrm>
          <a:prstGeom prst="rect">
            <a:avLst/>
          </a:prstGeom>
        </p:spPr>
        <p:txBody>
          <a:bodyPr wrap="square">
            <a:spAutoFit/>
          </a:bodyPr>
          <a:lstStyle/>
          <a:p>
            <a:r>
              <a:rPr lang="fr-CA" sz="800" dirty="0"/>
              <a:t>Giuliano, A.R., </a:t>
            </a:r>
            <a:r>
              <a:rPr lang="fr-CA" sz="800" dirty="0" err="1"/>
              <a:t>Eurogin</a:t>
            </a:r>
            <a:r>
              <a:rPr lang="fr-CA" sz="800" dirty="0"/>
              <a:t>, résumé SS 8-7, 3 au 6 novembre 2013, Florence</a:t>
            </a:r>
            <a:r>
              <a:rPr lang="fr-CA" dirty="0"/>
              <a:t>.</a:t>
            </a:r>
          </a:p>
        </p:txBody>
      </p:sp>
    </p:spTree>
    <p:extLst>
      <p:ext uri="{BB962C8B-B14F-4D97-AF65-F5344CB8AC3E}">
        <p14:creationId xmlns:p14="http://schemas.microsoft.com/office/powerpoint/2010/main" val="3302021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1906676" y="109121"/>
            <a:ext cx="8411075" cy="1166896"/>
          </a:xfrm>
        </p:spPr>
        <p:txBody>
          <a:bodyPr>
            <a:normAutofit/>
          </a:bodyPr>
          <a:lstStyle/>
          <a:p>
            <a:pPr lvl="1" algn="l" rtl="0">
              <a:lnSpc>
                <a:spcPct val="90000"/>
              </a:lnSpc>
              <a:spcBef>
                <a:spcPct val="0"/>
              </a:spcBef>
            </a:pPr>
            <a:r>
              <a:rPr lang="fr-CA" sz="3200" b="1" dirty="0">
                <a:solidFill>
                  <a:srgbClr val="028AB4"/>
                </a:solidFill>
              </a:rPr>
              <a:t>« Je ne veux pas de vaccin. »</a:t>
            </a:r>
            <a:br>
              <a:rPr lang="fr-CA" sz="3200" b="1" dirty="0">
                <a:solidFill>
                  <a:srgbClr val="028AB4"/>
                </a:solidFill>
              </a:rPr>
            </a:br>
            <a:r>
              <a:rPr lang="fr-CA" sz="3200" b="1" dirty="0">
                <a:solidFill>
                  <a:srgbClr val="028AB4"/>
                </a:solidFill>
              </a:rPr>
              <a:t>Les réponses-cassettes à éviter</a:t>
            </a:r>
            <a:r>
              <a:rPr lang="fr-FR" sz="3200" b="1" dirty="0">
                <a:solidFill>
                  <a:srgbClr val="028AB4"/>
                </a:solidFill>
              </a:rPr>
              <a:t>!!!</a:t>
            </a:r>
          </a:p>
        </p:txBody>
      </p:sp>
      <p:sp>
        <p:nvSpPr>
          <p:cNvPr id="3" name="Espace réservé du contenu 2"/>
          <p:cNvSpPr>
            <a:spLocks noGrp="1"/>
          </p:cNvSpPr>
          <p:nvPr>
            <p:ph idx="1"/>
          </p:nvPr>
        </p:nvSpPr>
        <p:spPr>
          <a:xfrm>
            <a:off x="1843172" y="1886454"/>
            <a:ext cx="8411074" cy="4351339"/>
          </a:xfrm>
        </p:spPr>
        <p:txBody>
          <a:bodyPr/>
          <a:lstStyle/>
          <a:p>
            <a:r>
              <a:rPr lang="fr-FR" dirty="0"/>
              <a:t>« C’est important de vous faire vacciner. »</a:t>
            </a:r>
          </a:p>
          <a:p>
            <a:r>
              <a:rPr lang="fr-FR" dirty="0"/>
              <a:t>« Ceux qui sont opposés aux vaccins ne sont pas 	crédibles. »</a:t>
            </a:r>
          </a:p>
          <a:p>
            <a:r>
              <a:rPr lang="fr-FR" dirty="0"/>
              <a:t>« Les vaccins sont inoffensifs. »</a:t>
            </a:r>
          </a:p>
          <a:p>
            <a:r>
              <a:rPr lang="fr-FR" dirty="0"/>
              <a:t>« Ne pas vous faire vacciner peut nuire aux autres</a:t>
            </a:r>
            <a:r>
              <a:rPr lang="fr-FR" dirty="0">
                <a:solidFill>
                  <a:srgbClr val="FF0000"/>
                </a:solidFill>
              </a:rPr>
              <a:t>.</a:t>
            </a:r>
            <a:r>
              <a:rPr lang="fr-FR" dirty="0"/>
              <a:t> »</a:t>
            </a:r>
          </a:p>
          <a:p>
            <a:r>
              <a:rPr lang="fr-FR" dirty="0"/>
              <a:t>« Les arguments contre la vaccination ne tiennent pas la route. »</a:t>
            </a:r>
          </a:p>
          <a:p>
            <a:r>
              <a:rPr lang="fr-FR" dirty="0"/>
              <a:t>« Les données scientifiques sont claires. »</a:t>
            </a:r>
          </a:p>
          <a:p>
            <a:endParaRPr lang="fr-FR" dirty="0"/>
          </a:p>
        </p:txBody>
      </p:sp>
      <p:pic>
        <p:nvPicPr>
          <p:cNvPr id="145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0719" y="592666"/>
            <a:ext cx="1768381" cy="1280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5186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7287"/>
            <a:ext cx="12192000" cy="1166896"/>
          </a:xfrm>
        </p:spPr>
        <p:txBody>
          <a:bodyPr>
            <a:normAutofit fontScale="90000"/>
          </a:bodyPr>
          <a:lstStyle/>
          <a:p>
            <a:r>
              <a:rPr lang="en-US" dirty="0" err="1"/>
              <a:t>Sécurité</a:t>
            </a:r>
            <a:r>
              <a:rPr lang="en-US" dirty="0"/>
              <a:t>: Les femmes </a:t>
            </a:r>
            <a:r>
              <a:rPr lang="en-US" dirty="0" err="1"/>
              <a:t>vaccinées</a:t>
            </a:r>
            <a:r>
              <a:rPr lang="en-US" dirty="0"/>
              <a:t> </a:t>
            </a:r>
            <a:r>
              <a:rPr lang="en-US" dirty="0" err="1"/>
              <a:t>négligent-elles</a:t>
            </a:r>
            <a:r>
              <a:rPr lang="en-US" dirty="0"/>
              <a:t> </a:t>
            </a:r>
            <a:r>
              <a:rPr lang="en-US" dirty="0" err="1"/>
              <a:t>leur</a:t>
            </a:r>
            <a:r>
              <a:rPr lang="en-US" dirty="0"/>
              <a:t> </a:t>
            </a:r>
            <a:r>
              <a:rPr lang="en-US" dirty="0" err="1"/>
              <a:t>dépistage</a:t>
            </a:r>
            <a:r>
              <a:rPr lang="en-US" dirty="0"/>
              <a:t> du cancer du col?</a:t>
            </a:r>
          </a:p>
        </p:txBody>
      </p:sp>
      <p:sp>
        <p:nvSpPr>
          <p:cNvPr id="3" name="Content Placeholder 2"/>
          <p:cNvSpPr>
            <a:spLocks noGrp="1"/>
          </p:cNvSpPr>
          <p:nvPr>
            <p:ph idx="1"/>
          </p:nvPr>
        </p:nvSpPr>
        <p:spPr>
          <a:xfrm>
            <a:off x="1944772" y="1598588"/>
            <a:ext cx="8411074" cy="4351339"/>
          </a:xfrm>
        </p:spPr>
        <p:txBody>
          <a:bodyPr>
            <a:normAutofit lnSpcReduction="10000"/>
          </a:bodyPr>
          <a:lstStyle/>
          <a:p>
            <a:pPr marL="0" indent="0">
              <a:buNone/>
            </a:pPr>
            <a:r>
              <a:rPr lang="en-US" dirty="0"/>
              <a:t>Des </a:t>
            </a:r>
            <a:r>
              <a:rPr lang="en-US" dirty="0" err="1"/>
              <a:t>inquiétudes</a:t>
            </a:r>
            <a:r>
              <a:rPr lang="en-US" dirty="0"/>
              <a:t> </a:t>
            </a:r>
            <a:r>
              <a:rPr lang="en-US" dirty="0" err="1"/>
              <a:t>ont</a:t>
            </a:r>
            <a:r>
              <a:rPr lang="en-US" dirty="0"/>
              <a:t> </a:t>
            </a:r>
            <a:r>
              <a:rPr lang="en-US" dirty="0" err="1"/>
              <a:t>été</a:t>
            </a:r>
            <a:r>
              <a:rPr lang="en-US" dirty="0"/>
              <a:t> </a:t>
            </a:r>
            <a:r>
              <a:rPr lang="en-US" dirty="0" err="1"/>
              <a:t>émises</a:t>
            </a:r>
            <a:r>
              <a:rPr lang="en-US" dirty="0"/>
              <a:t> </a:t>
            </a:r>
            <a:r>
              <a:rPr lang="en-US" dirty="0" err="1"/>
              <a:t>à</a:t>
            </a:r>
            <a:r>
              <a:rPr lang="en-US" dirty="0"/>
              <a:t> savoir </a:t>
            </a:r>
            <a:r>
              <a:rPr lang="en-US" dirty="0" err="1"/>
              <a:t>si</a:t>
            </a:r>
            <a:r>
              <a:rPr lang="en-US" dirty="0"/>
              <a:t> les </a:t>
            </a:r>
            <a:r>
              <a:rPr lang="en-US" dirty="0" err="1"/>
              <a:t>filles</a:t>
            </a:r>
            <a:r>
              <a:rPr lang="en-US" dirty="0"/>
              <a:t> </a:t>
            </a:r>
            <a:r>
              <a:rPr lang="en-US" dirty="0" err="1"/>
              <a:t>vaccinées</a:t>
            </a:r>
            <a:r>
              <a:rPr lang="en-US" dirty="0"/>
              <a:t> </a:t>
            </a:r>
            <a:r>
              <a:rPr lang="en-US" dirty="0" err="1"/>
              <a:t>contre</a:t>
            </a:r>
            <a:r>
              <a:rPr lang="en-US" dirty="0"/>
              <a:t> le VPH </a:t>
            </a:r>
            <a:r>
              <a:rPr lang="en-US" dirty="0" err="1"/>
              <a:t>négligeraient</a:t>
            </a:r>
            <a:r>
              <a:rPr lang="en-US" dirty="0"/>
              <a:t> </a:t>
            </a:r>
            <a:r>
              <a:rPr lang="en-US" dirty="0" err="1"/>
              <a:t>éventuellement</a:t>
            </a:r>
            <a:r>
              <a:rPr lang="en-US" dirty="0"/>
              <a:t> </a:t>
            </a:r>
            <a:r>
              <a:rPr lang="en-US" dirty="0" err="1"/>
              <a:t>leur</a:t>
            </a:r>
            <a:r>
              <a:rPr lang="en-US" dirty="0"/>
              <a:t> </a:t>
            </a:r>
            <a:r>
              <a:rPr lang="en-US" dirty="0" err="1"/>
              <a:t>dépistage</a:t>
            </a:r>
            <a:r>
              <a:rPr lang="en-US" dirty="0"/>
              <a:t> du cancer du col </a:t>
            </a:r>
            <a:r>
              <a:rPr lang="en-US" dirty="0" err="1"/>
              <a:t>utérin</a:t>
            </a:r>
            <a:endParaRPr lang="en-US" dirty="0"/>
          </a:p>
          <a:p>
            <a:pPr marL="457200" indent="-457200">
              <a:buFont typeface="Arial"/>
              <a:buChar char="•"/>
            </a:pPr>
            <a:r>
              <a:rPr lang="en-US" dirty="0" err="1"/>
              <a:t>Une</a:t>
            </a:r>
            <a:r>
              <a:rPr lang="en-US" dirty="0"/>
              <a:t> </a:t>
            </a:r>
            <a:r>
              <a:rPr lang="en-US" dirty="0" err="1"/>
              <a:t>cohorte</a:t>
            </a:r>
            <a:r>
              <a:rPr lang="en-US" dirty="0"/>
              <a:t> de 629,703 femmes </a:t>
            </a:r>
            <a:r>
              <a:rPr lang="en-US" dirty="0" err="1"/>
              <a:t>nées</a:t>
            </a:r>
            <a:r>
              <a:rPr lang="en-US" dirty="0"/>
              <a:t> entre 1977-87 a </a:t>
            </a:r>
            <a:r>
              <a:rPr lang="en-US" dirty="0" err="1"/>
              <a:t>été</a:t>
            </a:r>
            <a:r>
              <a:rPr lang="en-US" dirty="0"/>
              <a:t> </a:t>
            </a:r>
            <a:r>
              <a:rPr lang="en-US" dirty="0" err="1"/>
              <a:t>invitée</a:t>
            </a:r>
            <a:r>
              <a:rPr lang="en-US" dirty="0"/>
              <a:t> pour le </a:t>
            </a:r>
            <a:r>
              <a:rPr lang="en-US" dirty="0" err="1"/>
              <a:t>dépistage</a:t>
            </a:r>
            <a:r>
              <a:rPr lang="en-US" dirty="0"/>
              <a:t> du cancer du col </a:t>
            </a:r>
            <a:r>
              <a:rPr lang="en-US" dirty="0" err="1"/>
              <a:t>utérin</a:t>
            </a:r>
            <a:r>
              <a:rPr lang="en-US" dirty="0"/>
              <a:t>.</a:t>
            </a:r>
          </a:p>
          <a:p>
            <a:pPr marL="457200" indent="-457200">
              <a:buFont typeface="Arial"/>
              <a:buChar char="•"/>
            </a:pPr>
            <a:r>
              <a:rPr lang="en-US" dirty="0"/>
              <a:t>Le </a:t>
            </a:r>
            <a:r>
              <a:rPr lang="en-US" dirty="0" err="1"/>
              <a:t>suivi</a:t>
            </a:r>
            <a:r>
              <a:rPr lang="en-US" dirty="0"/>
              <a:t> a </a:t>
            </a:r>
            <a:r>
              <a:rPr lang="en-US" dirty="0" err="1"/>
              <a:t>été</a:t>
            </a:r>
            <a:r>
              <a:rPr lang="en-US" dirty="0"/>
              <a:t> fait de 10-2006 </a:t>
            </a:r>
            <a:r>
              <a:rPr lang="en-US" dirty="0" err="1"/>
              <a:t>à</a:t>
            </a:r>
            <a:r>
              <a:rPr lang="en-US" dirty="0"/>
              <a:t> 12-2012.</a:t>
            </a:r>
          </a:p>
          <a:p>
            <a:r>
              <a:rPr lang="en-US" dirty="0"/>
              <a:t>Après 3 </a:t>
            </a:r>
            <a:r>
              <a:rPr lang="en-US" dirty="0" err="1"/>
              <a:t>ans</a:t>
            </a:r>
            <a:r>
              <a:rPr lang="en-US" dirty="0"/>
              <a:t> de </a:t>
            </a:r>
            <a:r>
              <a:rPr lang="en-US" dirty="0" err="1"/>
              <a:t>suivi</a:t>
            </a:r>
            <a:r>
              <a:rPr lang="en-US" dirty="0"/>
              <a:t>, la participation a </a:t>
            </a:r>
            <a:r>
              <a:rPr lang="en-US" dirty="0" err="1"/>
              <a:t>été</a:t>
            </a:r>
            <a:r>
              <a:rPr lang="en-US" dirty="0"/>
              <a:t> de </a:t>
            </a:r>
          </a:p>
          <a:p>
            <a:pPr marL="457200" indent="-457200">
              <a:buFont typeface="Arial"/>
              <a:buChar char="•"/>
            </a:pPr>
            <a:r>
              <a:rPr lang="en-US" dirty="0"/>
              <a:t>86% </a:t>
            </a:r>
            <a:r>
              <a:rPr lang="en-US" dirty="0" err="1"/>
              <a:t>dans</a:t>
            </a:r>
            <a:r>
              <a:rPr lang="en-US" dirty="0"/>
              <a:t> la </a:t>
            </a:r>
            <a:r>
              <a:rPr lang="en-US" dirty="0" err="1"/>
              <a:t>cohorte</a:t>
            </a:r>
            <a:r>
              <a:rPr lang="en-US" dirty="0"/>
              <a:t> de femmes </a:t>
            </a:r>
            <a:r>
              <a:rPr lang="en-US" dirty="0" err="1"/>
              <a:t>vaccinées</a:t>
            </a:r>
            <a:r>
              <a:rPr lang="en-US" dirty="0"/>
              <a:t> </a:t>
            </a:r>
          </a:p>
          <a:p>
            <a:pPr marL="457200" indent="-457200">
              <a:buFont typeface="Arial"/>
              <a:buChar char="•"/>
            </a:pPr>
            <a:r>
              <a:rPr lang="en-US" dirty="0"/>
              <a:t>75% </a:t>
            </a:r>
            <a:r>
              <a:rPr lang="en-US" dirty="0" err="1"/>
              <a:t>dans</a:t>
            </a:r>
            <a:r>
              <a:rPr lang="en-US" dirty="0"/>
              <a:t> la </a:t>
            </a:r>
            <a:r>
              <a:rPr lang="en-US" dirty="0" err="1"/>
              <a:t>cohorte</a:t>
            </a:r>
            <a:r>
              <a:rPr lang="en-US" dirty="0"/>
              <a:t> de femmes non </a:t>
            </a:r>
            <a:r>
              <a:rPr lang="en-US" dirty="0" err="1"/>
              <a:t>vaccinées</a:t>
            </a:r>
            <a:endParaRPr lang="en-US" dirty="0"/>
          </a:p>
        </p:txBody>
      </p:sp>
      <p:sp>
        <p:nvSpPr>
          <p:cNvPr id="4" name="Slide Number Placeholder 3"/>
          <p:cNvSpPr>
            <a:spLocks noGrp="1"/>
          </p:cNvSpPr>
          <p:nvPr>
            <p:ph type="sldNum" sz="quarter" idx="4294967295"/>
          </p:nvPr>
        </p:nvSpPr>
        <p:spPr>
          <a:xfrm>
            <a:off x="1524000" y="6088064"/>
            <a:ext cx="8115300" cy="338137"/>
          </a:xfrm>
          <a:prstGeom prst="rect">
            <a:avLst/>
          </a:prstGeom>
          <a:solidFill>
            <a:srgbClr val="FFFFFF"/>
          </a:solidFill>
        </p:spPr>
        <p:txBody>
          <a:bodyPr/>
          <a:lstStyle/>
          <a:p>
            <a:pPr algn="l"/>
            <a:r>
              <a:rPr lang="en-US" sz="1100" dirty="0" err="1"/>
              <a:t>Herweijer</a:t>
            </a:r>
            <a:r>
              <a:rPr lang="en-US" sz="1100" dirty="0"/>
              <a:t> E, Feldman AL, </a:t>
            </a:r>
            <a:r>
              <a:rPr lang="en-US" sz="1100" dirty="0" err="1"/>
              <a:t>Ploner</a:t>
            </a:r>
            <a:r>
              <a:rPr lang="en-US" sz="1100" dirty="0"/>
              <a:t> A, </a:t>
            </a:r>
            <a:r>
              <a:rPr lang="en-US" sz="1100" dirty="0" err="1"/>
              <a:t>Arnheim-Dahlström</a:t>
            </a:r>
            <a:r>
              <a:rPr lang="en-US" sz="1100" dirty="0"/>
              <a:t> L, </a:t>
            </a:r>
            <a:r>
              <a:rPr lang="en-US" sz="1100" dirty="0" err="1"/>
              <a:t>Uhnoo</a:t>
            </a:r>
            <a:r>
              <a:rPr lang="en-US" sz="1100" dirty="0"/>
              <a:t> I, </a:t>
            </a:r>
            <a:r>
              <a:rPr lang="en-US" sz="1100" dirty="0" err="1"/>
              <a:t>Netterlid</a:t>
            </a:r>
            <a:r>
              <a:rPr lang="en-US" sz="1100" dirty="0"/>
              <a:t> E, et al. (2015) The Participation of HPV-Vaccinated Women in a National Cervical Screening Program: Population-Based Cohort Study. </a:t>
            </a:r>
            <a:r>
              <a:rPr lang="en-US" sz="1100" dirty="0" err="1"/>
              <a:t>PLoS</a:t>
            </a:r>
            <a:r>
              <a:rPr lang="en-US" sz="1100" dirty="0"/>
              <a:t> ONE 10(7):</a:t>
            </a:r>
            <a:r>
              <a:rPr lang="nb-NO" sz="1100" dirty="0"/>
              <a:t>e0134185. doi:10.1371/journal.pone.0134185</a:t>
            </a:r>
            <a:endParaRPr lang="fr-FR" sz="1100" dirty="0"/>
          </a:p>
        </p:txBody>
      </p:sp>
    </p:spTree>
    <p:extLst>
      <p:ext uri="{BB962C8B-B14F-4D97-AF65-F5344CB8AC3E}">
        <p14:creationId xmlns:p14="http://schemas.microsoft.com/office/powerpoint/2010/main" val="3761278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6542" y="151454"/>
            <a:ext cx="8816359" cy="1166896"/>
          </a:xfrm>
        </p:spPr>
        <p:txBody>
          <a:bodyPr>
            <a:normAutofit/>
          </a:bodyPr>
          <a:lstStyle/>
          <a:p>
            <a:r>
              <a:rPr lang="en-US" sz="3600" dirty="0" err="1">
                <a:solidFill>
                  <a:srgbClr val="028AB4"/>
                </a:solidFill>
              </a:rPr>
              <a:t>Sécurité</a:t>
            </a:r>
            <a:r>
              <a:rPr lang="en-US" sz="3600" dirty="0">
                <a:solidFill>
                  <a:srgbClr val="028AB4"/>
                </a:solidFill>
              </a:rPr>
              <a:t>: </a:t>
            </a:r>
            <a:r>
              <a:rPr lang="en-US" sz="3600" dirty="0" err="1">
                <a:solidFill>
                  <a:srgbClr val="028AB4"/>
                </a:solidFill>
              </a:rPr>
              <a:t>Est-ce</a:t>
            </a:r>
            <a:r>
              <a:rPr lang="en-US" sz="3600" dirty="0">
                <a:solidFill>
                  <a:srgbClr val="028AB4"/>
                </a:solidFill>
              </a:rPr>
              <a:t> </a:t>
            </a:r>
            <a:r>
              <a:rPr lang="en-US" sz="3600" dirty="0" err="1">
                <a:solidFill>
                  <a:srgbClr val="028AB4"/>
                </a:solidFill>
              </a:rPr>
              <a:t>que</a:t>
            </a:r>
            <a:r>
              <a:rPr lang="en-US" sz="3600" dirty="0">
                <a:solidFill>
                  <a:srgbClr val="028AB4"/>
                </a:solidFill>
              </a:rPr>
              <a:t> la vaccination </a:t>
            </a:r>
            <a:r>
              <a:rPr lang="en-US" sz="3600" dirty="0" err="1">
                <a:solidFill>
                  <a:srgbClr val="028AB4"/>
                </a:solidFill>
              </a:rPr>
              <a:t>va</a:t>
            </a:r>
            <a:r>
              <a:rPr lang="en-US" sz="3600" dirty="0">
                <a:solidFill>
                  <a:srgbClr val="028AB4"/>
                </a:solidFill>
              </a:rPr>
              <a:t> </a:t>
            </a:r>
            <a:r>
              <a:rPr lang="en-US" sz="3600" dirty="0" err="1">
                <a:solidFill>
                  <a:srgbClr val="028AB4"/>
                </a:solidFill>
              </a:rPr>
              <a:t>engendrer</a:t>
            </a:r>
            <a:r>
              <a:rPr lang="en-US" sz="3600" dirty="0">
                <a:solidFill>
                  <a:srgbClr val="028AB4"/>
                </a:solidFill>
              </a:rPr>
              <a:t> des maladies auto-immunes? </a:t>
            </a:r>
          </a:p>
        </p:txBody>
      </p:sp>
      <p:sp>
        <p:nvSpPr>
          <p:cNvPr id="4" name="Slide Number Placeholder 3"/>
          <p:cNvSpPr>
            <a:spLocks noGrp="1"/>
          </p:cNvSpPr>
          <p:nvPr>
            <p:ph type="sldNum" sz="quarter" idx="4294967295"/>
          </p:nvPr>
        </p:nvSpPr>
        <p:spPr>
          <a:xfrm>
            <a:off x="1524001" y="6519864"/>
            <a:ext cx="442913" cy="365125"/>
          </a:xfrm>
          <a:prstGeom prst="rect">
            <a:avLst/>
          </a:prstGeom>
        </p:spPr>
        <p:txBody>
          <a:bodyPr/>
          <a:lstStyle/>
          <a:p>
            <a:fld id="{00BA8EDE-6DC9-4F99-B0F4-25DFD083338C}" type="slidenum">
              <a:rPr lang="fr-FR" smtClean="0">
                <a:solidFill>
                  <a:prstClr val="white">
                    <a:lumMod val="50000"/>
                  </a:prstClr>
                </a:solidFill>
              </a:rPr>
              <a:pPr/>
              <a:t>14</a:t>
            </a:fld>
            <a:endParaRPr lang="fr-FR">
              <a:solidFill>
                <a:prstClr val="white">
                  <a:lumMod val="50000"/>
                </a:prstClr>
              </a:solidFill>
            </a:endParaRPr>
          </a:p>
        </p:txBody>
      </p:sp>
      <p:sp>
        <p:nvSpPr>
          <p:cNvPr id="3" name="Content Placeholder 2"/>
          <p:cNvSpPr>
            <a:spLocks noGrp="1"/>
          </p:cNvSpPr>
          <p:nvPr>
            <p:ph idx="1"/>
          </p:nvPr>
        </p:nvSpPr>
        <p:spPr>
          <a:xfrm>
            <a:off x="1949005" y="1515292"/>
            <a:ext cx="8411074" cy="4767942"/>
          </a:xfrm>
        </p:spPr>
        <p:txBody>
          <a:bodyPr>
            <a:normAutofit lnSpcReduction="10000"/>
          </a:bodyPr>
          <a:lstStyle/>
          <a:p>
            <a:pPr marL="171450" indent="-171450">
              <a:buFont typeface="Arial"/>
              <a:buChar char="•"/>
            </a:pPr>
            <a:r>
              <a:rPr lang="en-US" sz="2400" dirty="0"/>
              <a:t>De 70,265 </a:t>
            </a:r>
            <a:r>
              <a:rPr lang="en-US" sz="2400" dirty="0" err="1"/>
              <a:t>adolescentes</a:t>
            </a:r>
            <a:r>
              <a:rPr lang="en-US" sz="2400" dirty="0"/>
              <a:t> et femmes </a:t>
            </a:r>
            <a:r>
              <a:rPr lang="en-US" sz="2400" dirty="0" err="1"/>
              <a:t>ayant</a:t>
            </a:r>
            <a:r>
              <a:rPr lang="en-US" sz="2400" dirty="0"/>
              <a:t> au </a:t>
            </a:r>
            <a:r>
              <a:rPr lang="en-US" sz="2400" dirty="0" err="1"/>
              <a:t>moins</a:t>
            </a:r>
            <a:r>
              <a:rPr lang="en-US" sz="2400" dirty="0"/>
              <a:t> 49 maladies auto-immune </a:t>
            </a:r>
            <a:r>
              <a:rPr lang="en-US" sz="2400" dirty="0" err="1"/>
              <a:t>prédéfinies</a:t>
            </a:r>
            <a:r>
              <a:rPr lang="en-US" sz="2400" dirty="0"/>
              <a:t>;</a:t>
            </a:r>
          </a:p>
          <a:p>
            <a:pPr marL="628650" lvl="1" indent="-171450">
              <a:buFont typeface="Arial"/>
              <a:buChar char="•"/>
            </a:pPr>
            <a:r>
              <a:rPr lang="en-US" dirty="0"/>
              <a:t>16% de </a:t>
            </a:r>
            <a:r>
              <a:rPr lang="en-US" dirty="0" err="1"/>
              <a:t>ces</a:t>
            </a:r>
            <a:r>
              <a:rPr lang="en-US" dirty="0"/>
              <a:t> </a:t>
            </a:r>
            <a:r>
              <a:rPr lang="en-US" dirty="0" err="1"/>
              <a:t>personnes</a:t>
            </a:r>
            <a:r>
              <a:rPr lang="en-US" dirty="0"/>
              <a:t> a </a:t>
            </a:r>
            <a:r>
              <a:rPr lang="en-US" dirty="0" err="1"/>
              <a:t>reçu</a:t>
            </a:r>
            <a:r>
              <a:rPr lang="en-US" dirty="0"/>
              <a:t> au </a:t>
            </a:r>
            <a:r>
              <a:rPr lang="en-US" dirty="0" err="1"/>
              <a:t>moins</a:t>
            </a:r>
            <a:r>
              <a:rPr lang="en-US" dirty="0"/>
              <a:t> </a:t>
            </a:r>
            <a:r>
              <a:rPr lang="en-US" dirty="0" err="1"/>
              <a:t>une</a:t>
            </a:r>
            <a:r>
              <a:rPr lang="en-US" dirty="0"/>
              <a:t> dose de </a:t>
            </a:r>
            <a:r>
              <a:rPr lang="en-US" dirty="0" err="1"/>
              <a:t>vaccin</a:t>
            </a:r>
            <a:r>
              <a:rPr lang="en-US" dirty="0"/>
              <a:t> quadrivalent </a:t>
            </a:r>
            <a:r>
              <a:rPr lang="en-US" dirty="0" err="1"/>
              <a:t>contre</a:t>
            </a:r>
            <a:r>
              <a:rPr lang="en-US" dirty="0"/>
              <a:t> le VPH </a:t>
            </a:r>
          </a:p>
          <a:p>
            <a:pPr marL="1085850" lvl="2" indent="-171450">
              <a:buFont typeface="Arial"/>
              <a:buChar char="•"/>
            </a:pPr>
            <a:r>
              <a:rPr lang="en-US" dirty="0"/>
              <a:t>Chez les </a:t>
            </a:r>
            <a:r>
              <a:rPr lang="en-US" dirty="0" err="1"/>
              <a:t>personnes</a:t>
            </a:r>
            <a:r>
              <a:rPr lang="en-US" dirty="0"/>
              <a:t> </a:t>
            </a:r>
          </a:p>
          <a:p>
            <a:pPr marL="1543050" lvl="3" indent="-171450">
              <a:buFont typeface="Arial"/>
              <a:buChar char="•"/>
            </a:pPr>
            <a:r>
              <a:rPr lang="en-US" sz="1400" dirty="0"/>
              <a:t>Non-</a:t>
            </a:r>
            <a:r>
              <a:rPr lang="en-US" sz="1400" dirty="0" err="1"/>
              <a:t>vaccinées</a:t>
            </a:r>
            <a:r>
              <a:rPr lang="en-US" sz="1400" dirty="0"/>
              <a:t> = 5428 </a:t>
            </a:r>
            <a:r>
              <a:rPr lang="en-US" sz="1400" dirty="0" err="1"/>
              <a:t>nouvelles</a:t>
            </a:r>
            <a:r>
              <a:rPr lang="en-US" sz="1400" dirty="0"/>
              <a:t> maladies auto-immunes </a:t>
            </a:r>
            <a:r>
              <a:rPr lang="en-US" sz="1400" dirty="0" err="1"/>
              <a:t>ont</a:t>
            </a:r>
            <a:r>
              <a:rPr lang="en-US" sz="1400" dirty="0"/>
              <a:t> </a:t>
            </a:r>
            <a:r>
              <a:rPr lang="en-US" sz="1400" dirty="0" err="1"/>
              <a:t>été</a:t>
            </a:r>
            <a:r>
              <a:rPr lang="en-US" sz="1400" dirty="0"/>
              <a:t> </a:t>
            </a:r>
            <a:r>
              <a:rPr lang="en-US" sz="1400" dirty="0" err="1"/>
              <a:t>diagnostiquées</a:t>
            </a:r>
            <a:r>
              <a:rPr lang="en-US" sz="1400" dirty="0"/>
              <a:t> pendant 245,807 </a:t>
            </a:r>
            <a:r>
              <a:rPr lang="en-US" sz="1400" dirty="0" err="1"/>
              <a:t>personnes-années</a:t>
            </a:r>
            <a:r>
              <a:rPr lang="en-US" sz="1400" dirty="0"/>
              <a:t> pour un </a:t>
            </a:r>
            <a:r>
              <a:rPr lang="en-US" sz="1400" dirty="0" err="1"/>
              <a:t>taux</a:t>
            </a:r>
            <a:r>
              <a:rPr lang="en-US" sz="1400" dirty="0"/>
              <a:t> de 22.1 (95% CI 21.5–22.7) par 1,000 </a:t>
            </a:r>
            <a:r>
              <a:rPr lang="en-US" sz="1400" dirty="0" err="1"/>
              <a:t>personnes-années</a:t>
            </a:r>
            <a:r>
              <a:rPr lang="en-US" sz="1400" dirty="0"/>
              <a:t>.</a:t>
            </a:r>
          </a:p>
          <a:p>
            <a:pPr marL="1543050" lvl="3" indent="-171450">
              <a:buFont typeface="Arial"/>
              <a:buChar char="•"/>
            </a:pPr>
            <a:r>
              <a:rPr lang="en-US" sz="1400" dirty="0" err="1"/>
              <a:t>Vaccinées</a:t>
            </a:r>
            <a:r>
              <a:rPr lang="en-US" sz="1400" dirty="0"/>
              <a:t> = 124 </a:t>
            </a:r>
            <a:r>
              <a:rPr lang="en-US" sz="1400" dirty="0" err="1"/>
              <a:t>nouvelles</a:t>
            </a:r>
            <a:r>
              <a:rPr lang="en-US" sz="1400" dirty="0"/>
              <a:t> maladies auto-immunes </a:t>
            </a:r>
            <a:r>
              <a:rPr lang="en-US" sz="1400" dirty="0" err="1"/>
              <a:t>ont</a:t>
            </a:r>
            <a:r>
              <a:rPr lang="en-US" sz="1400" dirty="0"/>
              <a:t> </a:t>
            </a:r>
            <a:r>
              <a:rPr lang="en-US" sz="1400" dirty="0" err="1"/>
              <a:t>été</a:t>
            </a:r>
            <a:r>
              <a:rPr lang="en-US" sz="1400" dirty="0"/>
              <a:t> </a:t>
            </a:r>
            <a:r>
              <a:rPr lang="en-US" sz="1400" dirty="0" err="1"/>
              <a:t>diagnostiquées</a:t>
            </a:r>
            <a:r>
              <a:rPr lang="en-US" sz="1400" dirty="0"/>
              <a:t> pendant 7848 </a:t>
            </a:r>
            <a:r>
              <a:rPr lang="en-US" sz="1400" dirty="0" err="1"/>
              <a:t>personnes-années</a:t>
            </a:r>
            <a:r>
              <a:rPr lang="en-US" sz="1400" dirty="0"/>
              <a:t> pour un </a:t>
            </a:r>
            <a:r>
              <a:rPr lang="en-US" sz="1400" dirty="0" err="1"/>
              <a:t>taux</a:t>
            </a:r>
            <a:r>
              <a:rPr lang="en-US" sz="1400" dirty="0"/>
              <a:t> de 15.8 (95% CI 13.2–18.8) par 1,000 </a:t>
            </a:r>
            <a:r>
              <a:rPr lang="en-US" sz="1400" dirty="0" err="1"/>
              <a:t>personnes-années</a:t>
            </a:r>
            <a:r>
              <a:rPr lang="en-US" sz="1400" dirty="0"/>
              <a:t>. </a:t>
            </a:r>
          </a:p>
          <a:p>
            <a:pPr marL="171450" indent="-171450">
              <a:buFont typeface="Arial"/>
              <a:buChar char="•"/>
            </a:pPr>
            <a:r>
              <a:rPr lang="en-US" dirty="0"/>
              <a:t>Il </a:t>
            </a:r>
            <a:r>
              <a:rPr lang="en-US" dirty="0" err="1"/>
              <a:t>n’y</a:t>
            </a:r>
            <a:r>
              <a:rPr lang="en-US" dirty="0"/>
              <a:t> </a:t>
            </a:r>
            <a:r>
              <a:rPr lang="en-US" dirty="0" err="1"/>
              <a:t>avait</a:t>
            </a:r>
            <a:r>
              <a:rPr lang="en-US" dirty="0"/>
              <a:t> pas </a:t>
            </a:r>
            <a:r>
              <a:rPr lang="en-US" dirty="0" err="1"/>
              <a:t>d’augmentation</a:t>
            </a:r>
            <a:r>
              <a:rPr lang="en-US" dirty="0"/>
              <a:t> </a:t>
            </a:r>
            <a:r>
              <a:rPr lang="en-US" dirty="0" err="1"/>
              <a:t>dans</a:t>
            </a:r>
            <a:r>
              <a:rPr lang="en-US" dirty="0"/>
              <a:t> </a:t>
            </a:r>
            <a:r>
              <a:rPr lang="en-US" dirty="0" err="1"/>
              <a:t>l’incidence</a:t>
            </a:r>
            <a:r>
              <a:rPr lang="en-US" dirty="0"/>
              <a:t> de </a:t>
            </a:r>
            <a:r>
              <a:rPr lang="en-US" dirty="0" err="1"/>
              <a:t>nouvelles</a:t>
            </a:r>
            <a:r>
              <a:rPr lang="en-US" dirty="0"/>
              <a:t> maladies auto-immunes.</a:t>
            </a:r>
          </a:p>
          <a:p>
            <a:pPr marL="171450" indent="-171450">
              <a:buFont typeface="Arial"/>
              <a:buChar char="•"/>
            </a:pPr>
            <a:r>
              <a:rPr lang="en-US" dirty="0"/>
              <a:t>Au contraire, </a:t>
            </a:r>
            <a:r>
              <a:rPr lang="en-US" dirty="0" err="1"/>
              <a:t>il</a:t>
            </a:r>
            <a:r>
              <a:rPr lang="en-US" dirty="0"/>
              <a:t> y a </a:t>
            </a:r>
            <a:r>
              <a:rPr lang="en-US" dirty="0" err="1"/>
              <a:t>eu</a:t>
            </a:r>
            <a:r>
              <a:rPr lang="en-US" dirty="0"/>
              <a:t> </a:t>
            </a:r>
            <a:r>
              <a:rPr lang="en-US" dirty="0" err="1"/>
              <a:t>une</a:t>
            </a:r>
            <a:r>
              <a:rPr lang="en-US" dirty="0"/>
              <a:t> diminution </a:t>
            </a:r>
            <a:r>
              <a:rPr lang="en-US" dirty="0" err="1"/>
              <a:t>légère</a:t>
            </a:r>
            <a:r>
              <a:rPr lang="en-US" dirty="0"/>
              <a:t> de </a:t>
            </a:r>
            <a:r>
              <a:rPr lang="en-US" dirty="0" err="1"/>
              <a:t>risque</a:t>
            </a:r>
            <a:r>
              <a:rPr lang="en-US" dirty="0"/>
              <a:t> </a:t>
            </a:r>
          </a:p>
          <a:p>
            <a:pPr marL="628650" lvl="1" indent="-171450">
              <a:buFont typeface="Arial"/>
              <a:buChar char="•"/>
            </a:pPr>
            <a:r>
              <a:rPr lang="en-US" dirty="0"/>
              <a:t>Ratio des </a:t>
            </a:r>
            <a:r>
              <a:rPr lang="en-US" dirty="0" err="1"/>
              <a:t>taux</a:t>
            </a:r>
            <a:r>
              <a:rPr lang="en-US" dirty="0"/>
              <a:t> </a:t>
            </a:r>
            <a:r>
              <a:rPr lang="en-US" dirty="0" err="1"/>
              <a:t>d’incidence</a:t>
            </a:r>
            <a:r>
              <a:rPr lang="en-US" dirty="0"/>
              <a:t> 0.77, 95% CI </a:t>
            </a:r>
            <a:r>
              <a:rPr lang="fi-FI" dirty="0"/>
              <a:t>0.65–0.93.</a:t>
            </a:r>
            <a:endParaRPr lang="en-US" dirty="0"/>
          </a:p>
          <a:p>
            <a:pPr marL="0" indent="0">
              <a:buNone/>
            </a:pPr>
            <a:endParaRPr lang="da-DK" sz="1100" b="1" dirty="0"/>
          </a:p>
          <a:p>
            <a:pPr marL="0" indent="0">
              <a:buNone/>
            </a:pPr>
            <a:r>
              <a:rPr lang="da-DK" sz="1000" b="1" dirty="0"/>
              <a:t>O Grönlund</a:t>
            </a:r>
            <a:r>
              <a:rPr lang="da-DK" sz="1000" dirty="0"/>
              <a:t> et al. J Intern Med 2016 281 (3), 311-312. </a:t>
            </a:r>
            <a:endParaRPr lang="en-US" sz="1000" dirty="0"/>
          </a:p>
        </p:txBody>
      </p:sp>
    </p:spTree>
    <p:extLst>
      <p:ext uri="{BB962C8B-B14F-4D97-AF65-F5344CB8AC3E}">
        <p14:creationId xmlns:p14="http://schemas.microsoft.com/office/powerpoint/2010/main" val="1687541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8799425" cy="1166896"/>
          </a:xfrm>
        </p:spPr>
        <p:txBody>
          <a:bodyPr>
            <a:normAutofit/>
          </a:bodyPr>
          <a:lstStyle/>
          <a:p>
            <a:r>
              <a:rPr lang="en-US" sz="3600" dirty="0" err="1"/>
              <a:t>Est-ce</a:t>
            </a:r>
            <a:r>
              <a:rPr lang="en-US" sz="3600" dirty="0"/>
              <a:t> </a:t>
            </a:r>
            <a:r>
              <a:rPr lang="en-US" sz="3600" dirty="0" err="1"/>
              <a:t>que</a:t>
            </a:r>
            <a:r>
              <a:rPr lang="en-US" sz="3600" dirty="0"/>
              <a:t> la vaccination </a:t>
            </a:r>
            <a:r>
              <a:rPr lang="en-US" sz="3600" dirty="0" err="1"/>
              <a:t>contre</a:t>
            </a:r>
            <a:r>
              <a:rPr lang="en-US" sz="3600" dirty="0"/>
              <a:t> le VPH </a:t>
            </a:r>
            <a:r>
              <a:rPr lang="en-US" sz="3600" dirty="0" err="1"/>
              <a:t>va</a:t>
            </a:r>
            <a:r>
              <a:rPr lang="en-US" sz="3600" dirty="0"/>
              <a:t> augmenter les </a:t>
            </a:r>
            <a:r>
              <a:rPr lang="en-US" sz="3600" dirty="0" err="1"/>
              <a:t>comportements</a:t>
            </a:r>
            <a:r>
              <a:rPr lang="en-US" sz="3600" dirty="0"/>
              <a:t> </a:t>
            </a:r>
            <a:r>
              <a:rPr lang="en-US" sz="3600" dirty="0" err="1"/>
              <a:t>à</a:t>
            </a:r>
            <a:r>
              <a:rPr lang="en-US" sz="3600" dirty="0"/>
              <a:t> </a:t>
            </a:r>
            <a:r>
              <a:rPr lang="en-US" sz="3600" dirty="0" err="1"/>
              <a:t>risque</a:t>
            </a:r>
            <a:r>
              <a:rPr lang="en-US" sz="3600" dirty="0"/>
              <a:t>? </a:t>
            </a:r>
          </a:p>
        </p:txBody>
      </p:sp>
      <p:pic>
        <p:nvPicPr>
          <p:cNvPr id="8" name="Capture d’écran 2016-12-04 à 11.02.36.png" descr="/Users/marcsteben/Desktop/Capture d’écran 2016-12-04 à 11.02.36.png"/>
          <p:cNvPicPr>
            <a:picLocks noGrp="1" noChangeAspect="1"/>
          </p:cNvPicPr>
          <p:nvPr>
            <p:ph idx="1"/>
          </p:nvPr>
        </p:nvPicPr>
        <p:blipFill>
          <a:blip r:embed="rId2" r:link="rId3">
            <a:extLst>
              <a:ext uri="{28A0092B-C50C-407E-A947-70E740481C1C}">
                <a14:useLocalDpi xmlns:a14="http://schemas.microsoft.com/office/drawing/2010/main" val="0"/>
              </a:ext>
            </a:extLst>
          </a:blip>
          <a:srcRect l="-131701" r="-131701"/>
          <a:stretch>
            <a:fillRect/>
          </a:stretch>
        </p:blipFill>
        <p:spPr>
          <a:xfrm>
            <a:off x="3438228" y="0"/>
            <a:ext cx="13256413" cy="6858000"/>
          </a:xfrm>
        </p:spPr>
      </p:pic>
      <p:sp>
        <p:nvSpPr>
          <p:cNvPr id="7" name="Content Placeholder 6"/>
          <p:cNvSpPr>
            <a:spLocks noGrp="1"/>
          </p:cNvSpPr>
          <p:nvPr>
            <p:ph sz="half" idx="4294967295"/>
          </p:nvPr>
        </p:nvSpPr>
        <p:spPr>
          <a:xfrm>
            <a:off x="569049" y="1453010"/>
            <a:ext cx="4538134" cy="4525963"/>
          </a:xfrm>
        </p:spPr>
        <p:txBody>
          <a:bodyPr/>
          <a:lstStyle/>
          <a:p>
            <a:pPr marL="0" indent="0">
              <a:buNone/>
            </a:pPr>
            <a:r>
              <a:rPr lang="en-US" dirty="0"/>
              <a:t>Chez les </a:t>
            </a:r>
            <a:r>
              <a:rPr lang="en-US" dirty="0" err="1"/>
              <a:t>filles</a:t>
            </a:r>
            <a:r>
              <a:rPr lang="en-US" dirty="0"/>
              <a:t> de 8ième </a:t>
            </a:r>
            <a:r>
              <a:rPr lang="en-US" dirty="0" err="1"/>
              <a:t>année</a:t>
            </a:r>
            <a:endParaRPr lang="en-US" dirty="0"/>
          </a:p>
          <a:p>
            <a:r>
              <a:rPr lang="en-US" dirty="0"/>
              <a:t>«Il y a de fortes </a:t>
            </a:r>
            <a:r>
              <a:rPr lang="en-US" dirty="0" err="1"/>
              <a:t>évidences</a:t>
            </a:r>
            <a:r>
              <a:rPr lang="en-US" dirty="0"/>
              <a:t> </a:t>
            </a:r>
            <a:r>
              <a:rPr lang="en-US" dirty="0" err="1"/>
              <a:t>que</a:t>
            </a:r>
            <a:r>
              <a:rPr lang="en-US" dirty="0"/>
              <a:t> la vaccination </a:t>
            </a:r>
            <a:r>
              <a:rPr lang="en-US" dirty="0" err="1"/>
              <a:t>contre</a:t>
            </a:r>
            <a:r>
              <a:rPr lang="en-US" dirty="0"/>
              <a:t> le VPH </a:t>
            </a:r>
            <a:r>
              <a:rPr lang="en-US" dirty="0" err="1"/>
              <a:t>n’a</a:t>
            </a:r>
            <a:r>
              <a:rPr lang="en-US" dirty="0"/>
              <a:t> pas </a:t>
            </a:r>
            <a:r>
              <a:rPr lang="en-US" dirty="0" err="1"/>
              <a:t>d’effet</a:t>
            </a:r>
            <a:r>
              <a:rPr lang="en-US" dirty="0"/>
              <a:t> </a:t>
            </a:r>
            <a:r>
              <a:rPr lang="en-US" dirty="0" err="1"/>
              <a:t>significatif</a:t>
            </a:r>
            <a:r>
              <a:rPr lang="en-US" dirty="0"/>
              <a:t> </a:t>
            </a:r>
            <a:r>
              <a:rPr lang="en-US" dirty="0" err="1"/>
              <a:t>sur</a:t>
            </a:r>
            <a:r>
              <a:rPr lang="en-US" dirty="0"/>
              <a:t> les </a:t>
            </a:r>
            <a:r>
              <a:rPr lang="en-US" dirty="0" err="1"/>
              <a:t>indicateurs</a:t>
            </a:r>
            <a:r>
              <a:rPr lang="en-US" dirty="0"/>
              <a:t> </a:t>
            </a:r>
            <a:r>
              <a:rPr lang="en-US" dirty="0" err="1"/>
              <a:t>cliniques</a:t>
            </a:r>
            <a:r>
              <a:rPr lang="en-US" dirty="0"/>
              <a:t> de </a:t>
            </a:r>
            <a:r>
              <a:rPr lang="en-US" dirty="0" err="1"/>
              <a:t>comportements</a:t>
            </a:r>
            <a:r>
              <a:rPr lang="en-US" dirty="0"/>
              <a:t> </a:t>
            </a:r>
            <a:r>
              <a:rPr lang="en-US" dirty="0" err="1"/>
              <a:t>sexuels</a:t>
            </a:r>
            <a:r>
              <a:rPr lang="en-US" dirty="0"/>
              <a:t> chez les </a:t>
            </a:r>
            <a:r>
              <a:rPr lang="en-US" dirty="0" err="1"/>
              <a:t>filles</a:t>
            </a:r>
            <a:r>
              <a:rPr lang="en-US" dirty="0"/>
              <a:t>.»</a:t>
            </a:r>
          </a:p>
          <a:p>
            <a:r>
              <a:rPr lang="en-US" dirty="0" err="1"/>
              <a:t>Incluant</a:t>
            </a:r>
            <a:r>
              <a:rPr lang="en-US" dirty="0"/>
              <a:t> les </a:t>
            </a:r>
            <a:r>
              <a:rPr lang="en-US" dirty="0" err="1"/>
              <a:t>grossesses</a:t>
            </a:r>
            <a:r>
              <a:rPr lang="en-US" dirty="0"/>
              <a:t> et les ITSS non VPH.</a:t>
            </a:r>
          </a:p>
        </p:txBody>
      </p:sp>
      <p:sp>
        <p:nvSpPr>
          <p:cNvPr id="4" name="Slide Number Placeholder 3"/>
          <p:cNvSpPr>
            <a:spLocks noGrp="1"/>
          </p:cNvSpPr>
          <p:nvPr>
            <p:ph type="sldNum" sz="quarter" idx="4294967295"/>
          </p:nvPr>
        </p:nvSpPr>
        <p:spPr>
          <a:xfrm>
            <a:off x="1524001" y="6519864"/>
            <a:ext cx="442913" cy="365125"/>
          </a:xfrm>
          <a:prstGeom prst="rect">
            <a:avLst/>
          </a:prstGeom>
        </p:spPr>
        <p:txBody>
          <a:bodyPr/>
          <a:lstStyle/>
          <a:p>
            <a:fld id="{00BA8EDE-6DC9-4F99-B0F4-25DFD083338C}" type="slidenum">
              <a:rPr lang="fr-FR" smtClean="0">
                <a:solidFill>
                  <a:prstClr val="white">
                    <a:lumMod val="50000"/>
                  </a:prstClr>
                </a:solidFill>
              </a:rPr>
              <a:pPr/>
              <a:t>15</a:t>
            </a:fld>
            <a:endParaRPr lang="fr-FR">
              <a:solidFill>
                <a:prstClr val="white">
                  <a:lumMod val="50000"/>
                </a:prstClr>
              </a:solidFill>
            </a:endParaRPr>
          </a:p>
        </p:txBody>
      </p:sp>
      <p:sp>
        <p:nvSpPr>
          <p:cNvPr id="6" name="TextBox 5"/>
          <p:cNvSpPr txBox="1"/>
          <p:nvPr/>
        </p:nvSpPr>
        <p:spPr>
          <a:xfrm>
            <a:off x="0" y="6048749"/>
            <a:ext cx="8170333" cy="584776"/>
          </a:xfrm>
          <a:prstGeom prst="rect">
            <a:avLst/>
          </a:prstGeom>
          <a:solidFill>
            <a:schemeClr val="bg1"/>
          </a:solidFill>
        </p:spPr>
        <p:txBody>
          <a:bodyPr wrap="square" rtlCol="0">
            <a:spAutoFit/>
          </a:bodyPr>
          <a:lstStyle/>
          <a:p>
            <a:r>
              <a:rPr lang="en-US" sz="1600" dirty="0">
                <a:solidFill>
                  <a:prstClr val="black"/>
                </a:solidFill>
                <a:latin typeface="Calibri"/>
              </a:rPr>
              <a:t>Effect of HPV vaccination on clinical indicators of sexual </a:t>
            </a:r>
            <a:r>
              <a:rPr lang="en-US" sz="1600" dirty="0" err="1">
                <a:solidFill>
                  <a:prstClr val="black"/>
                </a:solidFill>
                <a:latin typeface="Calibri"/>
              </a:rPr>
              <a:t>behaviour</a:t>
            </a:r>
            <a:r>
              <a:rPr lang="en-US" sz="1600" dirty="0">
                <a:solidFill>
                  <a:prstClr val="black"/>
                </a:solidFill>
                <a:latin typeface="Calibri"/>
              </a:rPr>
              <a:t> among adolescent girls: </a:t>
            </a:r>
          </a:p>
          <a:p>
            <a:r>
              <a:rPr lang="en-US" sz="1600" dirty="0">
                <a:solidFill>
                  <a:prstClr val="black"/>
                </a:solidFill>
                <a:latin typeface="Calibri"/>
              </a:rPr>
              <a:t>the Ontario grade 8 HPV vaccine cohort study. Smith LM et all. CMAJ2015 Feb 3;187(2): E74-E81 </a:t>
            </a:r>
          </a:p>
        </p:txBody>
      </p:sp>
    </p:spTree>
    <p:extLst>
      <p:ext uri="{BB962C8B-B14F-4D97-AF65-F5344CB8AC3E}">
        <p14:creationId xmlns:p14="http://schemas.microsoft.com/office/powerpoint/2010/main" val="1221640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6898" name="Rectangle 2">
            <a:extLst>
              <a:ext uri="{FF2B5EF4-FFF2-40B4-BE49-F238E27FC236}">
                <a16:creationId xmlns:a16="http://schemas.microsoft.com/office/drawing/2014/main" id="{1CC529E8-5153-AD8E-33B7-AF8C6CF8A422}"/>
              </a:ext>
            </a:extLst>
          </p:cNvPr>
          <p:cNvSpPr>
            <a:spLocks noGrp="1" noChangeArrowheads="1"/>
          </p:cNvSpPr>
          <p:nvPr>
            <p:ph type="title"/>
          </p:nvPr>
        </p:nvSpPr>
        <p:spPr>
          <a:xfrm>
            <a:off x="1981200" y="274638"/>
            <a:ext cx="7772400" cy="792162"/>
          </a:xfrm>
        </p:spPr>
        <p:txBody>
          <a:bodyPr/>
          <a:lstStyle/>
          <a:p>
            <a:pPr marL="344488"/>
            <a:r>
              <a:rPr lang="fr-CA" altLang="fr-FR" sz="2800"/>
              <a:t>Valeur du vaccin VPH pour la santé publique</a:t>
            </a:r>
          </a:p>
        </p:txBody>
      </p:sp>
      <p:sp>
        <p:nvSpPr>
          <p:cNvPr id="336899" name="Rectangle 3">
            <a:extLst>
              <a:ext uri="{FF2B5EF4-FFF2-40B4-BE49-F238E27FC236}">
                <a16:creationId xmlns:a16="http://schemas.microsoft.com/office/drawing/2014/main" id="{616CD057-FDE7-5A15-8491-7E4CD6B45BB8}"/>
              </a:ext>
            </a:extLst>
          </p:cNvPr>
          <p:cNvSpPr>
            <a:spLocks noGrp="1" noChangeArrowheads="1"/>
          </p:cNvSpPr>
          <p:nvPr>
            <p:ph type="body" idx="1"/>
          </p:nvPr>
        </p:nvSpPr>
        <p:spPr>
          <a:xfrm>
            <a:off x="1905000" y="1524001"/>
            <a:ext cx="8458200" cy="4786313"/>
          </a:xfrm>
        </p:spPr>
        <p:txBody>
          <a:bodyPr/>
          <a:lstStyle/>
          <a:p>
            <a:pPr fontAlgn="b"/>
            <a:r>
              <a:rPr lang="fr-CA" altLang="fr-FR" sz="2000" dirty="0"/>
              <a:t>Efficacité sans équivoque dans la prévention des cancers</a:t>
            </a:r>
          </a:p>
          <a:p>
            <a:pPr fontAlgn="b"/>
            <a:r>
              <a:rPr lang="fr-CA" altLang="fr-FR" sz="2000" dirty="0"/>
              <a:t>Au delà du cancer, réduction de l'important fardeau de la maladie associée au VPH</a:t>
            </a:r>
          </a:p>
          <a:p>
            <a:pPr fontAlgn="b"/>
            <a:r>
              <a:rPr lang="fr-CA" altLang="fr-FR" sz="2000" dirty="0"/>
              <a:t>Le vaccin contre le VPH présente un bon rapport coût-efficacité, quel que soit le modèle utilisé pour l'évaluer</a:t>
            </a:r>
          </a:p>
          <a:p>
            <a:pPr fontAlgn="b"/>
            <a:r>
              <a:rPr lang="fr-CA" altLang="fr-FR" sz="2000" dirty="0">
                <a:solidFill>
                  <a:srgbClr val="A50021"/>
                </a:solidFill>
              </a:rPr>
              <a:t>Les économies attribuables à l'impact du vaccin sur le fardeau global du VPH peuvent contribuer à financer les visées à long terme de la prévention du cancer par le dépistage</a:t>
            </a:r>
          </a:p>
          <a:p>
            <a:r>
              <a:rPr lang="fr-CA" altLang="fr-FR" sz="2000" dirty="0"/>
              <a:t>Du fait de son impact précoce sur la prévalence de la maladie, la vaccination d'une cohorte de rattrapage pourrait augmenter le rapport coût-efficacité de la vaccination de routine d'une cohorte de jeunes adolescentes</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3" name="Title 1"/>
          <p:cNvSpPr txBox="1">
            <a:spLocks noGrp="1"/>
          </p:cNvSpPr>
          <p:nvPr>
            <p:ph type="title"/>
          </p:nvPr>
        </p:nvSpPr>
        <p:spPr>
          <a:prstGeom prst="rect">
            <a:avLst/>
          </a:prstGeom>
        </p:spPr>
        <p:txBody>
          <a:bodyPr>
            <a:normAutofit/>
          </a:bodyPr>
          <a:lstStyle>
            <a:lvl1pPr defTabSz="731519">
              <a:defRPr sz="3200"/>
            </a:lvl1pPr>
          </a:lstStyle>
          <a:p>
            <a:pPr>
              <a:defRPr>
                <a:effectLst/>
              </a:defRPr>
            </a:pPr>
            <a:r>
              <a:t>Des arguments négatifs qui se défont facilement!</a:t>
            </a:r>
          </a:p>
        </p:txBody>
      </p:sp>
      <p:sp>
        <p:nvSpPr>
          <p:cNvPr id="1964" name="Content Placeholder 2"/>
          <p:cNvSpPr txBox="1">
            <a:spLocks noGrp="1"/>
          </p:cNvSpPr>
          <p:nvPr>
            <p:ph type="body" idx="1"/>
          </p:nvPr>
        </p:nvSpPr>
        <p:spPr>
          <a:prstGeom prst="rect">
            <a:avLst/>
          </a:prstGeom>
        </p:spPr>
        <p:txBody>
          <a:bodyPr>
            <a:normAutofit/>
          </a:bodyPr>
          <a:lstStyle/>
          <a:p>
            <a:pPr marL="434328" indent="-434328" algn="l" defTabSz="1158211">
              <a:defRPr sz="3000">
                <a:effectLst/>
              </a:defRPr>
            </a:pPr>
            <a:r>
              <a:rPr dirty="0" err="1"/>
              <a:t>C’est</a:t>
            </a:r>
            <a:r>
              <a:rPr dirty="0"/>
              <a:t> un nouveau </a:t>
            </a:r>
            <a:r>
              <a:rPr dirty="0" err="1"/>
              <a:t>vaccin</a:t>
            </a:r>
            <a:endParaRPr dirty="0"/>
          </a:p>
          <a:p>
            <a:pPr marL="941044" lvl="1" indent="-361940" algn="l" defTabSz="1158211">
              <a:spcBef>
                <a:spcPts val="800"/>
              </a:spcBef>
              <a:defRPr sz="2600">
                <a:effectLst/>
              </a:defRPr>
            </a:pPr>
            <a:r>
              <a:rPr dirty="0"/>
              <a:t>Les </a:t>
            </a:r>
            <a:r>
              <a:rPr dirty="0" err="1"/>
              <a:t>vaccins</a:t>
            </a:r>
            <a:r>
              <a:rPr dirty="0"/>
              <a:t> VPH </a:t>
            </a:r>
            <a:r>
              <a:rPr dirty="0" err="1"/>
              <a:t>sont</a:t>
            </a:r>
            <a:r>
              <a:rPr dirty="0"/>
              <a:t> </a:t>
            </a:r>
            <a:r>
              <a:rPr dirty="0" err="1"/>
              <a:t>en</a:t>
            </a:r>
            <a:r>
              <a:rPr dirty="0"/>
              <a:t> étude </a:t>
            </a:r>
            <a:r>
              <a:rPr dirty="0" err="1"/>
              <a:t>depuis</a:t>
            </a:r>
            <a:r>
              <a:rPr dirty="0"/>
              <a:t> le début des </a:t>
            </a:r>
            <a:r>
              <a:rPr dirty="0" err="1"/>
              <a:t>années</a:t>
            </a:r>
            <a:r>
              <a:rPr dirty="0"/>
              <a:t> 2000</a:t>
            </a:r>
          </a:p>
          <a:p>
            <a:pPr marL="941044" lvl="1" indent="-361940" algn="l" defTabSz="1158211">
              <a:spcBef>
                <a:spcPts val="800"/>
              </a:spcBef>
              <a:defRPr sz="2600">
                <a:effectLst/>
              </a:defRPr>
            </a:pPr>
            <a:r>
              <a:rPr dirty="0" err="1"/>
              <a:t>Sont</a:t>
            </a:r>
            <a:r>
              <a:rPr dirty="0"/>
              <a:t> </a:t>
            </a:r>
            <a:r>
              <a:rPr dirty="0" err="1"/>
              <a:t>disponibles</a:t>
            </a:r>
            <a:r>
              <a:rPr dirty="0"/>
              <a:t> </a:t>
            </a:r>
            <a:r>
              <a:rPr dirty="0" err="1"/>
              <a:t>depuis</a:t>
            </a:r>
            <a:r>
              <a:rPr dirty="0"/>
              <a:t> 2006 au Canada</a:t>
            </a:r>
          </a:p>
          <a:p>
            <a:pPr marL="941044" lvl="1" indent="-361940" algn="l" defTabSz="1158211">
              <a:spcBef>
                <a:spcPts val="800"/>
              </a:spcBef>
              <a:defRPr sz="2600">
                <a:effectLst/>
              </a:defRPr>
            </a:pPr>
            <a:r>
              <a:rPr dirty="0"/>
              <a:t>Et </a:t>
            </a:r>
            <a:r>
              <a:rPr dirty="0" err="1"/>
              <a:t>disponibles</a:t>
            </a:r>
            <a:r>
              <a:rPr dirty="0"/>
              <a:t> dans les </a:t>
            </a:r>
            <a:r>
              <a:rPr dirty="0" err="1"/>
              <a:t>programmes</a:t>
            </a:r>
            <a:r>
              <a:rPr dirty="0"/>
              <a:t> de </a:t>
            </a:r>
            <a:r>
              <a:rPr dirty="0" err="1"/>
              <a:t>santé</a:t>
            </a:r>
            <a:r>
              <a:rPr dirty="0"/>
              <a:t> </a:t>
            </a:r>
            <a:r>
              <a:rPr dirty="0" err="1"/>
              <a:t>publique</a:t>
            </a:r>
            <a:r>
              <a:rPr dirty="0"/>
              <a:t> </a:t>
            </a:r>
            <a:r>
              <a:rPr dirty="0" err="1"/>
              <a:t>depuis</a:t>
            </a:r>
            <a:r>
              <a:rPr dirty="0"/>
              <a:t> 2008</a:t>
            </a:r>
          </a:p>
          <a:p>
            <a:pPr marL="941044" lvl="1" indent="-361940" algn="l" defTabSz="1158211">
              <a:spcBef>
                <a:spcPts val="800"/>
              </a:spcBef>
              <a:defRPr sz="2600">
                <a:effectLst/>
              </a:defRPr>
            </a:pPr>
            <a:r>
              <a:rPr dirty="0"/>
              <a:t>Plus de 1 million de dose </a:t>
            </a:r>
            <a:r>
              <a:rPr dirty="0" err="1"/>
              <a:t>ont</a:t>
            </a:r>
            <a:r>
              <a:rPr dirty="0"/>
              <a:t> </a:t>
            </a:r>
            <a:r>
              <a:rPr dirty="0" err="1"/>
              <a:t>été</a:t>
            </a:r>
            <a:r>
              <a:rPr dirty="0"/>
              <a:t> </a:t>
            </a:r>
            <a:r>
              <a:rPr dirty="0" err="1"/>
              <a:t>distribuées</a:t>
            </a:r>
            <a:endParaRPr dirty="0"/>
          </a:p>
        </p:txBody>
      </p:sp>
    </p:spTree>
    <p:extLst>
      <p:ext uri="{BB962C8B-B14F-4D97-AF65-F5344CB8AC3E}">
        <p14:creationId xmlns:p14="http://schemas.microsoft.com/office/powerpoint/2010/main" val="179405376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6" name="Picture 48" descr="Picture 48"/>
          <p:cNvPicPr>
            <a:picLocks noChangeAspect="1"/>
          </p:cNvPicPr>
          <p:nvPr>
            <p:custDataLst>
              <p:tags r:id="rId1"/>
            </p:custDataLst>
          </p:nvPr>
        </p:nvPicPr>
        <p:blipFill>
          <a:blip r:embed="rId35"/>
          <a:stretch>
            <a:fillRect/>
          </a:stretch>
        </p:blipFill>
        <p:spPr>
          <a:xfrm>
            <a:off x="7834495" y="1136620"/>
            <a:ext cx="4326407" cy="4209275"/>
          </a:xfrm>
          <a:prstGeom prst="rect">
            <a:avLst/>
          </a:prstGeom>
          <a:ln w="12700">
            <a:miter lim="400000"/>
          </a:ln>
        </p:spPr>
      </p:pic>
      <p:pic>
        <p:nvPicPr>
          <p:cNvPr id="1437" name="Picture 47" descr="Picture 47"/>
          <p:cNvPicPr>
            <a:picLocks noChangeAspect="1"/>
          </p:cNvPicPr>
          <p:nvPr>
            <p:custDataLst>
              <p:tags r:id="rId2"/>
            </p:custDataLst>
          </p:nvPr>
        </p:nvPicPr>
        <p:blipFill>
          <a:blip r:embed="rId36"/>
          <a:stretch>
            <a:fillRect/>
          </a:stretch>
        </p:blipFill>
        <p:spPr>
          <a:xfrm>
            <a:off x="3873118" y="1014977"/>
            <a:ext cx="4022693" cy="4105495"/>
          </a:xfrm>
          <a:prstGeom prst="rect">
            <a:avLst/>
          </a:prstGeom>
          <a:ln w="12700">
            <a:miter lim="400000"/>
          </a:ln>
        </p:spPr>
      </p:pic>
      <p:sp>
        <p:nvSpPr>
          <p:cNvPr id="1438" name="Title 1"/>
          <p:cNvSpPr txBox="1">
            <a:spLocks noGrp="1"/>
          </p:cNvSpPr>
          <p:nvPr>
            <p:ph type="title"/>
            <p:custDataLst>
              <p:tags r:id="rId3"/>
            </p:custDataLst>
          </p:nvPr>
        </p:nvSpPr>
        <p:spPr>
          <a:xfrm>
            <a:off x="406402" y="262384"/>
            <a:ext cx="11245273" cy="617565"/>
          </a:xfrm>
          <a:prstGeom prst="rect">
            <a:avLst/>
          </a:prstGeom>
        </p:spPr>
        <p:txBody>
          <a:bodyPr/>
          <a:lstStyle>
            <a:lvl1pPr defTabSz="283463">
              <a:defRPr sz="2400"/>
            </a:lvl1pPr>
          </a:lstStyle>
          <a:p>
            <a:pPr>
              <a:defRPr>
                <a:effectLst/>
              </a:defRPr>
            </a:pPr>
            <a:r>
              <a:t>Résultats et conclusions</a:t>
            </a:r>
          </a:p>
        </p:txBody>
      </p:sp>
      <p:graphicFrame>
        <p:nvGraphicFramePr>
          <p:cNvPr id="1439" name="Chart 37"/>
          <p:cNvGraphicFramePr/>
          <p:nvPr>
            <p:custDataLst>
              <p:tags r:id="rId4"/>
            </p:custDataLst>
          </p:nvPr>
        </p:nvGraphicFramePr>
        <p:xfrm>
          <a:off x="436360" y="1249935"/>
          <a:ext cx="3145905" cy="3379307"/>
        </p:xfrm>
        <a:graphic>
          <a:graphicData uri="http://schemas.openxmlformats.org/drawingml/2006/chart">
            <c:chart xmlns:c="http://schemas.openxmlformats.org/drawingml/2006/chart" xmlns:r="http://schemas.openxmlformats.org/officeDocument/2006/relationships" r:id="rId37"/>
          </a:graphicData>
        </a:graphic>
      </p:graphicFrame>
      <p:sp>
        <p:nvSpPr>
          <p:cNvPr id="1440" name="TextBox 38"/>
          <p:cNvSpPr txBox="1"/>
          <p:nvPr>
            <p:custDataLst>
              <p:tags r:id="rId5"/>
            </p:custDataLst>
          </p:nvPr>
        </p:nvSpPr>
        <p:spPr>
          <a:xfrm>
            <a:off x="1607425" y="1855771"/>
            <a:ext cx="680950" cy="3693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0957" tIns="60957" rIns="60957" bIns="60957">
            <a:spAutoFit/>
          </a:bodyPr>
          <a:lstStyle>
            <a:lvl1pPr algn="ctr">
              <a:defRPr sz="1200">
                <a:latin typeface="Calibri"/>
                <a:ea typeface="Calibri"/>
                <a:cs typeface="Calibri"/>
                <a:sym typeface="Calibri"/>
              </a:defRPr>
            </a:lvl1pPr>
          </a:lstStyle>
          <a:p>
            <a:r>
              <a:rPr sz="1600" dirty="0"/>
              <a:t>11,0 %</a:t>
            </a:r>
          </a:p>
        </p:txBody>
      </p:sp>
      <p:sp>
        <p:nvSpPr>
          <p:cNvPr id="1441" name="TextBox 39"/>
          <p:cNvSpPr txBox="1"/>
          <p:nvPr>
            <p:custDataLst>
              <p:tags r:id="rId6"/>
            </p:custDataLst>
          </p:nvPr>
        </p:nvSpPr>
        <p:spPr>
          <a:xfrm>
            <a:off x="2662715" y="3533741"/>
            <a:ext cx="576754" cy="3693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0957" tIns="60957" rIns="60957" bIns="60957">
            <a:spAutoFit/>
          </a:bodyPr>
          <a:lstStyle>
            <a:lvl1pPr algn="ctr">
              <a:defRPr sz="1200">
                <a:latin typeface="Calibri"/>
                <a:ea typeface="Calibri"/>
                <a:cs typeface="Calibri"/>
                <a:sym typeface="Calibri"/>
              </a:defRPr>
            </a:lvl1pPr>
          </a:lstStyle>
          <a:p>
            <a:r>
              <a:rPr sz="1600"/>
              <a:t>1,5 %</a:t>
            </a:r>
          </a:p>
        </p:txBody>
      </p:sp>
      <p:sp>
        <p:nvSpPr>
          <p:cNvPr id="1442" name="TextBox 40"/>
          <p:cNvSpPr txBox="1"/>
          <p:nvPr>
            <p:custDataLst>
              <p:tags r:id="rId7"/>
            </p:custDataLst>
          </p:nvPr>
        </p:nvSpPr>
        <p:spPr>
          <a:xfrm>
            <a:off x="2077028" y="2652779"/>
            <a:ext cx="1224368" cy="4924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0957" tIns="60957" rIns="60957" bIns="60957">
            <a:spAutoFit/>
          </a:bodyPr>
          <a:lstStyle>
            <a:lvl1pPr>
              <a:defRPr>
                <a:solidFill>
                  <a:srgbClr val="C00000"/>
                </a:solidFill>
                <a:latin typeface="Calibri"/>
                <a:ea typeface="Calibri"/>
                <a:cs typeface="Calibri"/>
                <a:sym typeface="Calibri"/>
              </a:defRPr>
            </a:lvl1pPr>
          </a:lstStyle>
          <a:p>
            <a:r>
              <a:rPr sz="2400"/>
              <a:t>↓&gt; 86 %</a:t>
            </a:r>
          </a:p>
        </p:txBody>
      </p:sp>
      <p:sp>
        <p:nvSpPr>
          <p:cNvPr id="1443" name="Straight Arrow Connector 41"/>
          <p:cNvSpPr/>
          <p:nvPr>
            <p:custDataLst>
              <p:tags r:id="rId8"/>
            </p:custDataLst>
          </p:nvPr>
        </p:nvSpPr>
        <p:spPr>
          <a:xfrm>
            <a:off x="1657680" y="2450633"/>
            <a:ext cx="962984" cy="1267777"/>
          </a:xfrm>
          <a:prstGeom prst="line">
            <a:avLst/>
          </a:prstGeom>
          <a:ln w="38100" cap="rnd">
            <a:solidFill>
              <a:srgbClr val="C00000"/>
            </a:solidFill>
            <a:prstDash val="sysDash"/>
            <a:tailEnd type="triangle"/>
          </a:ln>
        </p:spPr>
        <p:txBody>
          <a:bodyPr lIns="60957" tIns="60957" rIns="60957" bIns="60957"/>
          <a:lstStyle/>
          <a:p>
            <a:endParaRPr sz="2400"/>
          </a:p>
        </p:txBody>
      </p:sp>
      <p:sp>
        <p:nvSpPr>
          <p:cNvPr id="1444" name="Rectangle 44"/>
          <p:cNvSpPr txBox="1"/>
          <p:nvPr>
            <p:custDataLst>
              <p:tags r:id="rId9"/>
            </p:custDataLst>
          </p:nvPr>
        </p:nvSpPr>
        <p:spPr>
          <a:xfrm>
            <a:off x="258188" y="4737339"/>
            <a:ext cx="3433867" cy="7384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0957" tIns="60957" rIns="60957" bIns="60957">
            <a:spAutoFit/>
          </a:bodyPr>
          <a:lstStyle>
            <a:lvl1pPr marL="171450" indent="-171450">
              <a:buSzPct val="100000"/>
              <a:buFont typeface="Arial"/>
              <a:buChar char="•"/>
              <a:defRPr sz="1000">
                <a:latin typeface="Calibri"/>
                <a:ea typeface="Calibri"/>
                <a:cs typeface="Calibri"/>
                <a:sym typeface="Calibri"/>
              </a:defRPr>
            </a:lvl1pPr>
          </a:lstStyle>
          <a:p>
            <a:r>
              <a:rPr sz="1333"/>
              <a:t>Les types non liés au vaccin étaient associés à des résultats comparables, peu importe l’état vaccinal. </a:t>
            </a:r>
          </a:p>
        </p:txBody>
      </p:sp>
      <p:sp>
        <p:nvSpPr>
          <p:cNvPr id="1445" name="TextBox 45"/>
          <p:cNvSpPr txBox="1"/>
          <p:nvPr>
            <p:custDataLst>
              <p:tags r:id="rId10"/>
            </p:custDataLst>
          </p:nvPr>
        </p:nvSpPr>
        <p:spPr>
          <a:xfrm>
            <a:off x="895353" y="856295"/>
            <a:ext cx="2872312" cy="451336"/>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0957" tIns="60957" rIns="60957" bIns="60957">
            <a:spAutoFit/>
          </a:bodyPr>
          <a:lstStyle>
            <a:lvl1pPr algn="ctr">
              <a:defRPr sz="1600">
                <a:solidFill>
                  <a:srgbClr val="8064A2"/>
                </a:solidFill>
                <a:latin typeface="Calibri"/>
                <a:ea typeface="Calibri"/>
                <a:cs typeface="Calibri"/>
                <a:sym typeface="Calibri"/>
              </a:defRPr>
            </a:lvl1pPr>
          </a:lstStyle>
          <a:p>
            <a:r>
              <a:rPr sz="2133"/>
              <a:t>Infection par le VPH</a:t>
            </a:r>
          </a:p>
        </p:txBody>
      </p:sp>
      <p:sp>
        <p:nvSpPr>
          <p:cNvPr id="1446" name="TextBox 46"/>
          <p:cNvSpPr txBox="1"/>
          <p:nvPr>
            <p:custDataLst>
              <p:tags r:id="rId11"/>
            </p:custDataLst>
          </p:nvPr>
        </p:nvSpPr>
        <p:spPr>
          <a:xfrm>
            <a:off x="3536286" y="856295"/>
            <a:ext cx="4254508" cy="451336"/>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0957" tIns="60957" rIns="60957" bIns="60957">
            <a:spAutoFit/>
          </a:bodyPr>
          <a:lstStyle>
            <a:lvl1pPr algn="ctr">
              <a:defRPr sz="1600">
                <a:solidFill>
                  <a:srgbClr val="8064A2"/>
                </a:solidFill>
                <a:latin typeface="Calibri"/>
                <a:ea typeface="Calibri"/>
                <a:cs typeface="Calibri"/>
                <a:sym typeface="Calibri"/>
              </a:defRPr>
            </a:lvl1pPr>
          </a:lstStyle>
          <a:p>
            <a:r>
              <a:rPr sz="2133"/>
              <a:t>Verrues anogénitales liées au VPH</a:t>
            </a:r>
          </a:p>
        </p:txBody>
      </p:sp>
      <p:sp>
        <p:nvSpPr>
          <p:cNvPr id="1447" name="Oval 49"/>
          <p:cNvSpPr/>
          <p:nvPr>
            <p:custDataLst>
              <p:tags r:id="rId12"/>
            </p:custDataLst>
          </p:nvPr>
        </p:nvSpPr>
        <p:spPr>
          <a:xfrm>
            <a:off x="5555494" y="3686983"/>
            <a:ext cx="216095" cy="216095"/>
          </a:xfrm>
          <a:prstGeom prst="ellipse">
            <a:avLst/>
          </a:prstGeom>
          <a:solidFill>
            <a:srgbClr val="EEECE1"/>
          </a:solidFill>
          <a:ln w="25400">
            <a:solidFill>
              <a:srgbClr val="000000"/>
            </a:solidFill>
          </a:ln>
        </p:spPr>
        <p:txBody>
          <a:bodyPr lIns="60957" tIns="60957" rIns="60957" bIns="60957" anchor="ctr"/>
          <a:lstStyle/>
          <a:p>
            <a:pPr algn="ctr">
              <a:defRPr>
                <a:latin typeface="Calibri"/>
                <a:ea typeface="Calibri"/>
                <a:cs typeface="Calibri"/>
                <a:sym typeface="Calibri"/>
              </a:defRPr>
            </a:pPr>
            <a:endParaRPr sz="2400"/>
          </a:p>
        </p:txBody>
      </p:sp>
      <p:sp>
        <p:nvSpPr>
          <p:cNvPr id="1448" name="Rectangle 50"/>
          <p:cNvSpPr/>
          <p:nvPr>
            <p:custDataLst>
              <p:tags r:id="rId13"/>
            </p:custDataLst>
          </p:nvPr>
        </p:nvSpPr>
        <p:spPr>
          <a:xfrm>
            <a:off x="4237883" y="1836078"/>
            <a:ext cx="2005964" cy="369326"/>
          </a:xfrm>
          <a:prstGeom prst="rect">
            <a:avLst/>
          </a:prstGeom>
          <a:solidFill>
            <a:srgbClr val="FFFFFF">
              <a:alpha val="80000"/>
            </a:srgbClr>
          </a:solidFill>
          <a:ln w="12700">
            <a:solidFill>
              <a:srgbClr val="0000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0957" tIns="60957" rIns="60957" bIns="60957">
            <a:spAutoFit/>
          </a:bodyPr>
          <a:lstStyle/>
          <a:p>
            <a:pPr algn="ctr">
              <a:defRPr sz="1200">
                <a:solidFill>
                  <a:srgbClr val="C00000"/>
                </a:solidFill>
                <a:latin typeface="Calibri"/>
                <a:ea typeface="Calibri"/>
                <a:cs typeface="Calibri"/>
                <a:sym typeface="Calibri"/>
              </a:defRPr>
            </a:pPr>
            <a:r>
              <a:rPr sz="1600"/>
              <a:t>↓40 % </a:t>
            </a:r>
            <a:r>
              <a:rPr sz="1600">
                <a:solidFill>
                  <a:srgbClr val="000000"/>
                </a:solidFill>
              </a:rPr>
              <a:t>au Manitoba</a:t>
            </a:r>
          </a:p>
        </p:txBody>
      </p:sp>
      <p:cxnSp>
        <p:nvCxnSpPr>
          <p:cNvPr id="1449" name="Straight Connector 51"/>
          <p:cNvCxnSpPr>
            <a:cxnSpLocks/>
            <a:stCxn id="1448" idx="2"/>
            <a:endCxn id="1447" idx="0"/>
          </p:cNvCxnSpPr>
          <p:nvPr>
            <p:custDataLst>
              <p:tags r:id="rId14"/>
            </p:custDataLst>
          </p:nvPr>
        </p:nvCxnSpPr>
        <p:spPr>
          <a:xfrm>
            <a:off x="5240865" y="2205404"/>
            <a:ext cx="422677" cy="1481579"/>
          </a:xfrm>
          <a:prstGeom prst="straightConnector1">
            <a:avLst/>
          </a:prstGeom>
          <a:ln>
            <a:solidFill>
              <a:srgbClr val="000000"/>
            </a:solidFill>
          </a:ln>
        </p:spPr>
      </p:cxnSp>
      <p:sp>
        <p:nvSpPr>
          <p:cNvPr id="1450" name="Oval 57"/>
          <p:cNvSpPr/>
          <p:nvPr>
            <p:custDataLst>
              <p:tags r:id="rId15"/>
            </p:custDataLst>
          </p:nvPr>
        </p:nvSpPr>
        <p:spPr>
          <a:xfrm>
            <a:off x="6636683" y="3932209"/>
            <a:ext cx="216095" cy="216095"/>
          </a:xfrm>
          <a:prstGeom prst="ellipse">
            <a:avLst/>
          </a:prstGeom>
          <a:solidFill>
            <a:srgbClr val="EEECE1"/>
          </a:solidFill>
          <a:ln w="25400">
            <a:solidFill>
              <a:srgbClr val="000000"/>
            </a:solidFill>
          </a:ln>
        </p:spPr>
        <p:txBody>
          <a:bodyPr lIns="60957" tIns="60957" rIns="60957" bIns="60957" anchor="ctr"/>
          <a:lstStyle/>
          <a:p>
            <a:pPr algn="ctr">
              <a:defRPr>
                <a:latin typeface="Calibri"/>
                <a:ea typeface="Calibri"/>
                <a:cs typeface="Calibri"/>
                <a:sym typeface="Calibri"/>
              </a:defRPr>
            </a:pPr>
            <a:endParaRPr sz="2400"/>
          </a:p>
        </p:txBody>
      </p:sp>
      <p:sp>
        <p:nvSpPr>
          <p:cNvPr id="1451" name="Rectangle 58"/>
          <p:cNvSpPr/>
          <p:nvPr>
            <p:custDataLst>
              <p:tags r:id="rId16"/>
            </p:custDataLst>
          </p:nvPr>
        </p:nvSpPr>
        <p:spPr>
          <a:xfrm>
            <a:off x="5363949" y="2396774"/>
            <a:ext cx="2091676" cy="369326"/>
          </a:xfrm>
          <a:prstGeom prst="rect">
            <a:avLst/>
          </a:prstGeom>
          <a:solidFill>
            <a:srgbClr val="FFFFFF">
              <a:alpha val="80000"/>
            </a:srgbClr>
          </a:solidFill>
          <a:ln w="12700">
            <a:solidFill>
              <a:srgbClr val="0000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0957" tIns="60957" rIns="60957" bIns="60957">
            <a:spAutoFit/>
          </a:bodyPr>
          <a:lstStyle/>
          <a:p>
            <a:pPr algn="ctr">
              <a:defRPr sz="1200">
                <a:solidFill>
                  <a:srgbClr val="C00000"/>
                </a:solidFill>
                <a:latin typeface="Calibri"/>
                <a:ea typeface="Calibri"/>
                <a:cs typeface="Calibri"/>
                <a:sym typeface="Calibri"/>
              </a:defRPr>
            </a:pPr>
            <a:r>
              <a:rPr sz="1600"/>
              <a:t>↓45 % </a:t>
            </a:r>
            <a:r>
              <a:rPr sz="1600">
                <a:solidFill>
                  <a:srgbClr val="000000"/>
                </a:solidFill>
              </a:rPr>
              <a:t>au Québec</a:t>
            </a:r>
          </a:p>
        </p:txBody>
      </p:sp>
      <p:cxnSp>
        <p:nvCxnSpPr>
          <p:cNvPr id="1452" name="Straight Connector 59"/>
          <p:cNvCxnSpPr>
            <a:cxnSpLocks/>
            <a:stCxn id="1451" idx="2"/>
            <a:endCxn id="1450" idx="0"/>
          </p:cNvCxnSpPr>
          <p:nvPr>
            <p:custDataLst>
              <p:tags r:id="rId17"/>
            </p:custDataLst>
          </p:nvPr>
        </p:nvCxnSpPr>
        <p:spPr>
          <a:xfrm>
            <a:off x="6409787" y="2766100"/>
            <a:ext cx="334944" cy="1166109"/>
          </a:xfrm>
          <a:prstGeom prst="straightConnector1">
            <a:avLst/>
          </a:prstGeom>
          <a:ln>
            <a:solidFill>
              <a:srgbClr val="000000"/>
            </a:solidFill>
          </a:ln>
        </p:spPr>
      </p:cxnSp>
      <p:sp>
        <p:nvSpPr>
          <p:cNvPr id="1453" name="Oval 64"/>
          <p:cNvSpPr/>
          <p:nvPr>
            <p:custDataLst>
              <p:tags r:id="rId18"/>
            </p:custDataLst>
          </p:nvPr>
        </p:nvSpPr>
        <p:spPr>
          <a:xfrm>
            <a:off x="6027761" y="4050366"/>
            <a:ext cx="216095" cy="216095"/>
          </a:xfrm>
          <a:prstGeom prst="ellipse">
            <a:avLst/>
          </a:prstGeom>
          <a:solidFill>
            <a:srgbClr val="EEECE1"/>
          </a:solidFill>
          <a:ln w="25400">
            <a:solidFill>
              <a:srgbClr val="000000"/>
            </a:solidFill>
          </a:ln>
        </p:spPr>
        <p:txBody>
          <a:bodyPr lIns="60957" tIns="60957" rIns="60957" bIns="60957" anchor="ctr"/>
          <a:lstStyle/>
          <a:p>
            <a:pPr algn="ctr">
              <a:defRPr>
                <a:latin typeface="Calibri"/>
                <a:ea typeface="Calibri"/>
                <a:cs typeface="Calibri"/>
                <a:sym typeface="Calibri"/>
              </a:defRPr>
            </a:pPr>
            <a:endParaRPr sz="2400"/>
          </a:p>
        </p:txBody>
      </p:sp>
      <p:sp>
        <p:nvSpPr>
          <p:cNvPr id="1454" name="Rectangle 65"/>
          <p:cNvSpPr/>
          <p:nvPr>
            <p:custDataLst>
              <p:tags r:id="rId19"/>
            </p:custDataLst>
          </p:nvPr>
        </p:nvSpPr>
        <p:spPr>
          <a:xfrm>
            <a:off x="4452913" y="4719245"/>
            <a:ext cx="1790937" cy="369326"/>
          </a:xfrm>
          <a:prstGeom prst="rect">
            <a:avLst/>
          </a:prstGeom>
          <a:solidFill>
            <a:srgbClr val="FFFFFF">
              <a:alpha val="80000"/>
            </a:srgbClr>
          </a:solidFill>
          <a:ln w="12700">
            <a:solidFill>
              <a:srgbClr val="0000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0957" tIns="60957" rIns="60957" bIns="60957">
            <a:spAutoFit/>
          </a:bodyPr>
          <a:lstStyle/>
          <a:p>
            <a:pPr algn="ctr">
              <a:defRPr sz="1200">
                <a:solidFill>
                  <a:srgbClr val="C00000"/>
                </a:solidFill>
                <a:latin typeface="Calibri"/>
                <a:ea typeface="Calibri"/>
                <a:cs typeface="Calibri"/>
                <a:sym typeface="Calibri"/>
              </a:defRPr>
            </a:pPr>
            <a:r>
              <a:rPr sz="1600"/>
              <a:t>↓43 % </a:t>
            </a:r>
            <a:r>
              <a:rPr sz="1600">
                <a:solidFill>
                  <a:srgbClr val="000000"/>
                </a:solidFill>
              </a:rPr>
              <a:t>en Ontario</a:t>
            </a:r>
          </a:p>
        </p:txBody>
      </p:sp>
      <p:cxnSp>
        <p:nvCxnSpPr>
          <p:cNvPr id="1455" name="Straight Connector 66"/>
          <p:cNvCxnSpPr>
            <a:cxnSpLocks/>
            <a:stCxn id="1454" idx="0"/>
            <a:endCxn id="1453" idx="3"/>
          </p:cNvCxnSpPr>
          <p:nvPr>
            <p:custDataLst>
              <p:tags r:id="rId20"/>
            </p:custDataLst>
          </p:nvPr>
        </p:nvCxnSpPr>
        <p:spPr>
          <a:xfrm flipV="1">
            <a:off x="5348382" y="4234815"/>
            <a:ext cx="711025" cy="484430"/>
          </a:xfrm>
          <a:prstGeom prst="straightConnector1">
            <a:avLst/>
          </a:prstGeom>
          <a:ln>
            <a:solidFill>
              <a:srgbClr val="000000"/>
            </a:solidFill>
          </a:ln>
        </p:spPr>
      </p:cxnSp>
      <p:sp>
        <p:nvSpPr>
          <p:cNvPr id="1456" name="TextBox 70"/>
          <p:cNvSpPr txBox="1"/>
          <p:nvPr>
            <p:custDataLst>
              <p:tags r:id="rId21"/>
            </p:custDataLst>
          </p:nvPr>
        </p:nvSpPr>
        <p:spPr>
          <a:xfrm>
            <a:off x="7833814" y="857796"/>
            <a:ext cx="3983969" cy="451336"/>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0957" tIns="60957" rIns="60957" bIns="60957">
            <a:spAutoFit/>
          </a:bodyPr>
          <a:lstStyle>
            <a:lvl1pPr algn="ctr">
              <a:defRPr sz="1600">
                <a:solidFill>
                  <a:srgbClr val="8064A2"/>
                </a:solidFill>
                <a:latin typeface="Calibri"/>
                <a:ea typeface="Calibri"/>
                <a:cs typeface="Calibri"/>
                <a:sym typeface="Calibri"/>
              </a:defRPr>
            </a:lvl1pPr>
          </a:lstStyle>
          <a:p>
            <a:r>
              <a:rPr sz="2133"/>
              <a:t>Lésions de haut grade liées au VPH</a:t>
            </a:r>
          </a:p>
        </p:txBody>
      </p:sp>
      <p:sp>
        <p:nvSpPr>
          <p:cNvPr id="1457" name="Oval 72"/>
          <p:cNvSpPr/>
          <p:nvPr>
            <p:custDataLst>
              <p:tags r:id="rId22"/>
            </p:custDataLst>
          </p:nvPr>
        </p:nvSpPr>
        <p:spPr>
          <a:xfrm>
            <a:off x="8311527" y="3698570"/>
            <a:ext cx="216095" cy="216095"/>
          </a:xfrm>
          <a:prstGeom prst="ellipse">
            <a:avLst/>
          </a:prstGeom>
          <a:solidFill>
            <a:srgbClr val="EEECE1"/>
          </a:solidFill>
          <a:ln w="25400">
            <a:solidFill>
              <a:srgbClr val="000000"/>
            </a:solidFill>
          </a:ln>
        </p:spPr>
        <p:txBody>
          <a:bodyPr lIns="60957" tIns="60957" rIns="60957" bIns="60957" anchor="ctr"/>
          <a:lstStyle/>
          <a:p>
            <a:pPr algn="ctr">
              <a:defRPr>
                <a:latin typeface="Calibri"/>
                <a:ea typeface="Calibri"/>
                <a:cs typeface="Calibri"/>
                <a:sym typeface="Calibri"/>
              </a:defRPr>
            </a:pPr>
            <a:endParaRPr sz="2400"/>
          </a:p>
        </p:txBody>
      </p:sp>
      <p:sp>
        <p:nvSpPr>
          <p:cNvPr id="1458" name="Rectangle 73"/>
          <p:cNvSpPr/>
          <p:nvPr>
            <p:custDataLst>
              <p:tags r:id="rId23"/>
            </p:custDataLst>
          </p:nvPr>
        </p:nvSpPr>
        <p:spPr>
          <a:xfrm>
            <a:off x="7772135" y="1731425"/>
            <a:ext cx="2147061" cy="615547"/>
          </a:xfrm>
          <a:prstGeom prst="rect">
            <a:avLst/>
          </a:prstGeom>
          <a:solidFill>
            <a:srgbClr val="FFFFFF">
              <a:alpha val="80000"/>
            </a:srgbClr>
          </a:solidFill>
          <a:ln w="12700">
            <a:solidFill>
              <a:srgbClr val="0000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0957" tIns="60957" rIns="60957" bIns="60957">
            <a:spAutoFit/>
          </a:bodyPr>
          <a:lstStyle/>
          <a:p>
            <a:pPr algn="ctr">
              <a:defRPr sz="1200">
                <a:solidFill>
                  <a:srgbClr val="C00000"/>
                </a:solidFill>
                <a:latin typeface="Calibri"/>
                <a:ea typeface="Calibri"/>
                <a:cs typeface="Calibri"/>
                <a:sym typeface="Calibri"/>
              </a:defRPr>
            </a:pPr>
            <a:r>
              <a:rPr sz="1600"/>
              <a:t>↓86 % </a:t>
            </a:r>
            <a:r>
              <a:rPr sz="1600">
                <a:solidFill>
                  <a:srgbClr val="000000"/>
                </a:solidFill>
              </a:rPr>
              <a:t>des lésions CIN2+ en C.-B.</a:t>
            </a:r>
          </a:p>
        </p:txBody>
      </p:sp>
      <p:cxnSp>
        <p:nvCxnSpPr>
          <p:cNvPr id="1459" name="Straight Connector 74"/>
          <p:cNvCxnSpPr>
            <a:cxnSpLocks/>
            <a:stCxn id="1458" idx="2"/>
            <a:endCxn id="1457" idx="0"/>
          </p:cNvCxnSpPr>
          <p:nvPr>
            <p:custDataLst>
              <p:tags r:id="rId24"/>
            </p:custDataLst>
          </p:nvPr>
        </p:nvCxnSpPr>
        <p:spPr>
          <a:xfrm flipH="1">
            <a:off x="8419575" y="2346972"/>
            <a:ext cx="426091" cy="1351598"/>
          </a:xfrm>
          <a:prstGeom prst="straightConnector1">
            <a:avLst/>
          </a:prstGeom>
          <a:ln>
            <a:solidFill>
              <a:srgbClr val="000000"/>
            </a:solidFill>
          </a:ln>
        </p:spPr>
      </p:cxnSp>
      <p:sp>
        <p:nvSpPr>
          <p:cNvPr id="1460" name="Oval 77"/>
          <p:cNvSpPr/>
          <p:nvPr>
            <p:custDataLst>
              <p:tags r:id="rId25"/>
            </p:custDataLst>
          </p:nvPr>
        </p:nvSpPr>
        <p:spPr>
          <a:xfrm>
            <a:off x="8754483" y="3862655"/>
            <a:ext cx="216095" cy="216095"/>
          </a:xfrm>
          <a:prstGeom prst="ellipse">
            <a:avLst/>
          </a:prstGeom>
          <a:solidFill>
            <a:srgbClr val="EEECE1"/>
          </a:solidFill>
          <a:ln w="25400">
            <a:solidFill>
              <a:srgbClr val="000000"/>
            </a:solidFill>
          </a:ln>
        </p:spPr>
        <p:txBody>
          <a:bodyPr lIns="60957" tIns="60957" rIns="60957" bIns="60957" anchor="ctr"/>
          <a:lstStyle/>
          <a:p>
            <a:pPr algn="ctr">
              <a:defRPr>
                <a:latin typeface="Calibri"/>
                <a:ea typeface="Calibri"/>
                <a:cs typeface="Calibri"/>
                <a:sym typeface="Calibri"/>
              </a:defRPr>
            </a:pPr>
            <a:endParaRPr sz="2400"/>
          </a:p>
        </p:txBody>
      </p:sp>
      <p:sp>
        <p:nvSpPr>
          <p:cNvPr id="1461" name="Rectangle 78"/>
          <p:cNvSpPr/>
          <p:nvPr>
            <p:custDataLst>
              <p:tags r:id="rId26"/>
            </p:custDataLst>
          </p:nvPr>
        </p:nvSpPr>
        <p:spPr>
          <a:xfrm>
            <a:off x="8009731" y="4660181"/>
            <a:ext cx="2558076" cy="615547"/>
          </a:xfrm>
          <a:prstGeom prst="rect">
            <a:avLst/>
          </a:prstGeom>
          <a:solidFill>
            <a:srgbClr val="FFFFFF">
              <a:alpha val="80000"/>
            </a:srgbClr>
          </a:solidFill>
          <a:ln w="12700">
            <a:solidFill>
              <a:srgbClr val="0000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0957" tIns="60957" rIns="60957" bIns="60957">
            <a:spAutoFit/>
          </a:bodyPr>
          <a:lstStyle/>
          <a:p>
            <a:pPr algn="ctr">
              <a:defRPr sz="1200">
                <a:solidFill>
                  <a:srgbClr val="C00000"/>
                </a:solidFill>
                <a:latin typeface="Calibri"/>
                <a:ea typeface="Calibri"/>
                <a:cs typeface="Calibri"/>
                <a:sym typeface="Calibri"/>
              </a:defRPr>
            </a:pPr>
            <a:r>
              <a:rPr sz="1600"/>
              <a:t>↓52 % </a:t>
            </a:r>
            <a:r>
              <a:rPr sz="1600">
                <a:solidFill>
                  <a:srgbClr val="000000"/>
                </a:solidFill>
              </a:rPr>
              <a:t>des anomalies de haut grade en Alberta</a:t>
            </a:r>
          </a:p>
        </p:txBody>
      </p:sp>
      <p:cxnSp>
        <p:nvCxnSpPr>
          <p:cNvPr id="1462" name="Straight Connector 79"/>
          <p:cNvCxnSpPr>
            <a:cxnSpLocks/>
            <a:stCxn id="1461" idx="0"/>
            <a:endCxn id="1460" idx="4"/>
          </p:cNvCxnSpPr>
          <p:nvPr>
            <p:custDataLst>
              <p:tags r:id="rId27"/>
            </p:custDataLst>
          </p:nvPr>
        </p:nvCxnSpPr>
        <p:spPr>
          <a:xfrm flipH="1" flipV="1">
            <a:off x="8862531" y="4078750"/>
            <a:ext cx="426238" cy="581431"/>
          </a:xfrm>
          <a:prstGeom prst="straightConnector1">
            <a:avLst/>
          </a:prstGeom>
          <a:ln>
            <a:solidFill>
              <a:srgbClr val="000000"/>
            </a:solidFill>
          </a:ln>
        </p:spPr>
      </p:cxnSp>
      <p:sp>
        <p:nvSpPr>
          <p:cNvPr id="1463" name="Oval 88"/>
          <p:cNvSpPr/>
          <p:nvPr>
            <p:custDataLst>
              <p:tags r:id="rId28"/>
            </p:custDataLst>
          </p:nvPr>
        </p:nvSpPr>
        <p:spPr>
          <a:xfrm>
            <a:off x="10041250" y="4360561"/>
            <a:ext cx="216095" cy="216095"/>
          </a:xfrm>
          <a:prstGeom prst="ellipse">
            <a:avLst/>
          </a:prstGeom>
          <a:solidFill>
            <a:srgbClr val="EEECE1"/>
          </a:solidFill>
          <a:ln w="25400">
            <a:solidFill>
              <a:srgbClr val="000000"/>
            </a:solidFill>
          </a:ln>
        </p:spPr>
        <p:txBody>
          <a:bodyPr lIns="60957" tIns="60957" rIns="60957" bIns="60957" anchor="ctr"/>
          <a:lstStyle/>
          <a:p>
            <a:pPr algn="ctr">
              <a:defRPr>
                <a:latin typeface="Calibri"/>
                <a:ea typeface="Calibri"/>
                <a:cs typeface="Calibri"/>
                <a:sym typeface="Calibri"/>
              </a:defRPr>
            </a:pPr>
            <a:endParaRPr sz="2400"/>
          </a:p>
        </p:txBody>
      </p:sp>
      <p:sp>
        <p:nvSpPr>
          <p:cNvPr id="1464" name="Rectangle 89"/>
          <p:cNvSpPr/>
          <p:nvPr>
            <p:custDataLst>
              <p:tags r:id="rId29"/>
            </p:custDataLst>
          </p:nvPr>
        </p:nvSpPr>
        <p:spPr>
          <a:xfrm>
            <a:off x="9483935" y="2411154"/>
            <a:ext cx="2167743" cy="615547"/>
          </a:xfrm>
          <a:prstGeom prst="rect">
            <a:avLst/>
          </a:prstGeom>
          <a:solidFill>
            <a:srgbClr val="FFFFFF">
              <a:alpha val="80000"/>
            </a:srgbClr>
          </a:solidFill>
          <a:ln w="12700">
            <a:solidFill>
              <a:srgbClr val="0000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0957" tIns="60957" rIns="60957" bIns="60957">
            <a:spAutoFit/>
          </a:bodyPr>
          <a:lstStyle/>
          <a:p>
            <a:pPr algn="ctr">
              <a:defRPr sz="1200">
                <a:solidFill>
                  <a:srgbClr val="C00000"/>
                </a:solidFill>
                <a:latin typeface="Calibri"/>
                <a:ea typeface="Calibri"/>
                <a:cs typeface="Calibri"/>
                <a:sym typeface="Calibri"/>
              </a:defRPr>
            </a:pPr>
            <a:r>
              <a:rPr sz="1600"/>
              <a:t>↓44 % </a:t>
            </a:r>
            <a:r>
              <a:rPr sz="1600">
                <a:solidFill>
                  <a:srgbClr val="000000"/>
                </a:solidFill>
              </a:rPr>
              <a:t>des anomalies cervicales en Ontario</a:t>
            </a:r>
          </a:p>
        </p:txBody>
      </p:sp>
      <p:cxnSp>
        <p:nvCxnSpPr>
          <p:cNvPr id="1465" name="Straight Connector 90"/>
          <p:cNvCxnSpPr>
            <a:cxnSpLocks/>
            <a:stCxn id="1464" idx="2"/>
            <a:endCxn id="1463" idx="0"/>
          </p:cNvCxnSpPr>
          <p:nvPr>
            <p:custDataLst>
              <p:tags r:id="rId30"/>
            </p:custDataLst>
          </p:nvPr>
        </p:nvCxnSpPr>
        <p:spPr>
          <a:xfrm flipH="1">
            <a:off x="10149298" y="3026701"/>
            <a:ext cx="418509" cy="1333860"/>
          </a:xfrm>
          <a:prstGeom prst="straightConnector1">
            <a:avLst/>
          </a:prstGeom>
          <a:ln>
            <a:solidFill>
              <a:srgbClr val="000000"/>
            </a:solidFill>
          </a:ln>
        </p:spPr>
      </p:cxnSp>
      <p:grpSp>
        <p:nvGrpSpPr>
          <p:cNvPr id="1468" name="Rectangle 107"/>
          <p:cNvGrpSpPr/>
          <p:nvPr>
            <p:custDataLst>
              <p:tags r:id="rId31"/>
            </p:custDataLst>
          </p:nvPr>
        </p:nvGrpSpPr>
        <p:grpSpPr>
          <a:xfrm>
            <a:off x="430164" y="5455113"/>
            <a:ext cx="11588376" cy="1377705"/>
            <a:chOff x="-1" y="-1"/>
            <a:chExt cx="8691280" cy="1033277"/>
          </a:xfrm>
        </p:grpSpPr>
        <p:sp>
          <p:nvSpPr>
            <p:cNvPr id="1466" name="Rectangle"/>
            <p:cNvSpPr/>
            <p:nvPr/>
          </p:nvSpPr>
          <p:spPr>
            <a:xfrm>
              <a:off x="-1" y="-1"/>
              <a:ext cx="8691280" cy="1033277"/>
            </a:xfrm>
            <a:prstGeom prst="rect">
              <a:avLst/>
            </a:prstGeom>
            <a:solidFill>
              <a:schemeClr val="accent3">
                <a:lumOff val="38860"/>
              </a:schemeClr>
            </a:solidFill>
            <a:ln w="25400" cap="flat">
              <a:solidFill>
                <a:srgbClr val="4F81BD"/>
              </a:solidFill>
              <a:prstDash val="solid"/>
              <a:round/>
            </a:ln>
            <a:effectLst/>
          </p:spPr>
          <p:txBody>
            <a:bodyPr wrap="square" lIns="60957" tIns="60957" rIns="60957" bIns="60957" numCol="1" anchor="t">
              <a:noAutofit/>
            </a:bodyPr>
            <a:lstStyle/>
            <a:p>
              <a:pPr>
                <a:defRPr sz="1400">
                  <a:latin typeface="Calibri"/>
                  <a:ea typeface="Calibri"/>
                  <a:cs typeface="Calibri"/>
                  <a:sym typeface="Calibri"/>
                </a:defRPr>
              </a:pPr>
              <a:endParaRPr sz="1867"/>
            </a:p>
          </p:txBody>
        </p:sp>
        <p:sp>
          <p:nvSpPr>
            <p:cNvPr id="1467" name="Conclusions…"/>
            <p:cNvSpPr txBox="1"/>
            <p:nvPr/>
          </p:nvSpPr>
          <p:spPr>
            <a:xfrm>
              <a:off x="58419" y="12699"/>
              <a:ext cx="8574440" cy="10158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57" tIns="60957" rIns="60957" bIns="60957" numCol="1" anchor="t">
              <a:spAutoFit/>
            </a:bodyPr>
            <a:lstStyle/>
            <a:p>
              <a:pPr>
                <a:defRPr>
                  <a:solidFill>
                    <a:srgbClr val="8064A2"/>
                  </a:solidFill>
                  <a:latin typeface="Calibri"/>
                  <a:ea typeface="Calibri"/>
                  <a:cs typeface="Calibri"/>
                  <a:sym typeface="Calibri"/>
                </a:defRPr>
              </a:pPr>
              <a:r>
                <a:rPr sz="2400" dirty="0"/>
                <a:t>Conclusions</a:t>
              </a:r>
              <a:endParaRPr sz="2133" dirty="0"/>
            </a:p>
            <a:p>
              <a:pPr marL="380990" indent="-380990">
                <a:buSzPct val="100000"/>
                <a:buFont typeface="Courier New"/>
                <a:buChar char="o"/>
                <a:defRPr sz="1400">
                  <a:latin typeface="Calibri"/>
                  <a:ea typeface="Calibri"/>
                  <a:cs typeface="Calibri"/>
                  <a:sym typeface="Calibri"/>
                </a:defRPr>
              </a:pPr>
              <a:r>
                <a:rPr sz="1867" dirty="0" err="1"/>
                <a:t>Ces</a:t>
              </a:r>
              <a:r>
                <a:rPr sz="1867" dirty="0"/>
                <a:t> </a:t>
              </a:r>
              <a:r>
                <a:rPr sz="1867" dirty="0" err="1"/>
                <a:t>résultats</a:t>
              </a:r>
              <a:r>
                <a:rPr sz="1867" dirty="0"/>
                <a:t> </a:t>
              </a:r>
              <a:r>
                <a:rPr sz="1867" dirty="0" err="1"/>
                <a:t>mettent</a:t>
              </a:r>
              <a:r>
                <a:rPr sz="1867" dirty="0"/>
                <a:t> </a:t>
              </a:r>
              <a:r>
                <a:rPr sz="1867" dirty="0" err="1"/>
                <a:t>en</a:t>
              </a:r>
              <a:r>
                <a:rPr sz="1867" dirty="0"/>
                <a:t> </a:t>
              </a:r>
              <a:r>
                <a:rPr sz="1867" dirty="0" err="1"/>
                <a:t>évidence</a:t>
              </a:r>
              <a:r>
                <a:rPr sz="1867" dirty="0"/>
                <a:t> </a:t>
              </a:r>
              <a:r>
                <a:rPr sz="1867" u="sng" dirty="0">
                  <a:solidFill>
                    <a:srgbClr val="C00000"/>
                  </a:solidFill>
                </a:rPr>
                <a:t>le succès du </a:t>
              </a:r>
              <a:r>
                <a:rPr sz="1867" u="sng" dirty="0" err="1">
                  <a:solidFill>
                    <a:srgbClr val="C00000"/>
                  </a:solidFill>
                </a:rPr>
                <a:t>programme</a:t>
              </a:r>
              <a:r>
                <a:rPr sz="1867" u="sng" dirty="0">
                  <a:solidFill>
                    <a:srgbClr val="C00000"/>
                  </a:solidFill>
                </a:rPr>
                <a:t> de vaccination au Canada</a:t>
              </a:r>
              <a:r>
                <a:rPr sz="1867" dirty="0"/>
                <a:t>. </a:t>
              </a:r>
              <a:endParaRPr sz="1867" dirty="0">
                <a:sym typeface="Arial"/>
              </a:endParaRPr>
            </a:p>
            <a:p>
              <a:pPr marL="380990" indent="-380990">
                <a:buSzPct val="100000"/>
                <a:buFont typeface="Courier New"/>
                <a:buChar char="o"/>
                <a:defRPr sz="1400">
                  <a:latin typeface="Calibri"/>
                  <a:ea typeface="Calibri"/>
                  <a:cs typeface="Calibri"/>
                  <a:sym typeface="Calibri"/>
                </a:defRPr>
              </a:pPr>
              <a:r>
                <a:rPr sz="1867" dirty="0"/>
                <a:t>Les </a:t>
              </a:r>
              <a:r>
                <a:rPr sz="1867" dirty="0" err="1"/>
                <a:t>bienfaits</a:t>
              </a:r>
              <a:r>
                <a:rPr sz="1867" dirty="0"/>
                <a:t> du </a:t>
              </a:r>
              <a:r>
                <a:rPr sz="1867" dirty="0" err="1"/>
                <a:t>vaccin</a:t>
              </a:r>
              <a:r>
                <a:rPr sz="1867" dirty="0"/>
                <a:t> </a:t>
              </a:r>
              <a:r>
                <a:rPr sz="1867" dirty="0" err="1"/>
                <a:t>nonavalent</a:t>
              </a:r>
              <a:r>
                <a:rPr sz="1867" dirty="0"/>
                <a:t> </a:t>
              </a:r>
              <a:r>
                <a:rPr sz="1867" dirty="0" err="1"/>
                <a:t>contre</a:t>
              </a:r>
              <a:r>
                <a:rPr sz="1867" dirty="0"/>
                <a:t> le VPH au Canada </a:t>
              </a:r>
              <a:r>
                <a:rPr sz="1867" dirty="0" err="1"/>
                <a:t>seront</a:t>
              </a:r>
              <a:r>
                <a:rPr sz="1867" dirty="0"/>
                <a:t> </a:t>
              </a:r>
              <a:r>
                <a:rPr sz="1867" dirty="0" err="1"/>
                <a:t>probablement</a:t>
              </a:r>
              <a:r>
                <a:rPr sz="1867" dirty="0"/>
                <a:t> </a:t>
              </a:r>
              <a:r>
                <a:rPr sz="1867" dirty="0" err="1"/>
                <a:t>évalués</a:t>
              </a:r>
              <a:r>
                <a:rPr sz="1867" dirty="0"/>
                <a:t> dans les dix </a:t>
              </a:r>
              <a:r>
                <a:rPr sz="1867" dirty="0" err="1"/>
                <a:t>prochaines</a:t>
              </a:r>
              <a:r>
                <a:rPr sz="1867" dirty="0"/>
                <a:t> </a:t>
              </a:r>
              <a:r>
                <a:rPr sz="1867" dirty="0" err="1"/>
                <a:t>années</a:t>
              </a:r>
              <a:r>
                <a:rPr sz="1867" dirty="0"/>
                <a:t>.</a:t>
              </a:r>
            </a:p>
          </p:txBody>
        </p:sp>
      </p:grpSp>
      <p:pic>
        <p:nvPicPr>
          <p:cNvPr id="8" name="Picture 2" descr="Picture 2">
            <a:extLst>
              <a:ext uri="{FF2B5EF4-FFF2-40B4-BE49-F238E27FC236}">
                <a16:creationId xmlns:a16="http://schemas.microsoft.com/office/drawing/2014/main" id="{426084DC-3428-E8F3-A6AE-AFA2879E01CB}"/>
              </a:ext>
            </a:extLst>
          </p:cNvPr>
          <p:cNvPicPr>
            <a:picLocks noChangeAspect="1"/>
          </p:cNvPicPr>
          <p:nvPr>
            <p:custDataLst>
              <p:tags r:id="rId32"/>
            </p:custDataLst>
          </p:nvPr>
        </p:nvPicPr>
        <p:blipFill>
          <a:blip r:embed="rId38"/>
          <a:stretch>
            <a:fillRect/>
          </a:stretch>
        </p:blipFill>
        <p:spPr>
          <a:xfrm>
            <a:off x="6744731" y="-232847"/>
            <a:ext cx="5405775" cy="1260250"/>
          </a:xfrm>
          <a:prstGeom prst="rect">
            <a:avLst/>
          </a:prstGeom>
          <a:ln w="12700">
            <a:miter lim="400000"/>
          </a:ln>
        </p:spPr>
      </p:pic>
      <p:sp>
        <p:nvSpPr>
          <p:cNvPr id="9" name="Footer Placeholder 5">
            <a:extLst>
              <a:ext uri="{FF2B5EF4-FFF2-40B4-BE49-F238E27FC236}">
                <a16:creationId xmlns:a16="http://schemas.microsoft.com/office/drawing/2014/main" id="{34BEB0E5-7634-D20D-C173-7C495AA61163}"/>
              </a:ext>
            </a:extLst>
          </p:cNvPr>
          <p:cNvSpPr txBox="1"/>
          <p:nvPr>
            <p:custDataLst>
              <p:tags r:id="rId33"/>
            </p:custDataLst>
          </p:nvPr>
        </p:nvSpPr>
        <p:spPr>
          <a:xfrm>
            <a:off x="7747612" y="6397429"/>
            <a:ext cx="5019465" cy="4924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0957" tIns="60957" rIns="60957" bIns="60957" anchor="ctr">
            <a:spAutoFit/>
          </a:bodyPr>
          <a:lstStyle>
            <a:lvl1pPr algn="ctr" defTabSz="457200">
              <a:defRPr>
                <a:latin typeface="+mn-lt"/>
                <a:ea typeface="+mn-ea"/>
                <a:cs typeface="+mn-cs"/>
                <a:sym typeface="Arial"/>
              </a:defRPr>
            </a:lvl1pPr>
          </a:lstStyle>
          <a:p>
            <a:r>
              <a:rPr sz="2400" dirty="0"/>
              <a:t>Steben M. et al., JOGC 2018</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1613824" y="117339"/>
            <a:ext cx="9054176" cy="1166896"/>
          </a:xfrm>
          <a:solidFill>
            <a:schemeClr val="bg1"/>
          </a:solidFill>
        </p:spPr>
        <p:txBody>
          <a:bodyPr>
            <a:noAutofit/>
          </a:bodyPr>
          <a:lstStyle/>
          <a:p>
            <a:r>
              <a:rPr lang="en-US" altLang="en-US" sz="3200" dirty="0" err="1"/>
              <a:t>Efficacité</a:t>
            </a:r>
            <a:r>
              <a:rPr lang="en-US" altLang="en-US" sz="3200" dirty="0"/>
              <a:t>, </a:t>
            </a:r>
            <a:r>
              <a:rPr lang="en-US" altLang="en-US" sz="3200" dirty="0" err="1"/>
              <a:t>immunogénécité</a:t>
            </a:r>
            <a:r>
              <a:rPr lang="en-US" altLang="en-US" sz="3200" dirty="0"/>
              <a:t>: </a:t>
            </a:r>
            <a:br>
              <a:rPr lang="en-US" altLang="en-US" sz="3200" dirty="0"/>
            </a:br>
            <a:r>
              <a:rPr lang="en-US" altLang="en-US" sz="3200" dirty="0"/>
              <a:t>“</a:t>
            </a:r>
            <a:r>
              <a:rPr lang="fr-CA" altLang="en-US" sz="2800" dirty="0">
                <a:cs typeface="Calibri"/>
              </a:rPr>
              <a:t>Y </a:t>
            </a:r>
            <a:r>
              <a:rPr lang="fr-CA" altLang="fr-FR" sz="2800" dirty="0">
                <a:cs typeface="Calibri"/>
              </a:rPr>
              <a:t>a-t-il des preuves que le vaccin fonctionne à long terme? »</a:t>
            </a:r>
            <a:r>
              <a:rPr lang="fr-CA" altLang="fr-FR" sz="3200" dirty="0">
                <a:latin typeface="Calisto MT" pitchFamily="18" charset="0"/>
                <a:cs typeface="Calisto MT" pitchFamily="18" charset="0"/>
              </a:rPr>
              <a:t> </a:t>
            </a:r>
            <a:endParaRPr lang="en-US" sz="3200" dirty="0">
              <a:solidFill>
                <a:srgbClr val="028AB4"/>
              </a:solidFill>
            </a:endParaRPr>
          </a:p>
        </p:txBody>
      </p:sp>
      <p:graphicFrame>
        <p:nvGraphicFramePr>
          <p:cNvPr id="8" name="Chart 3"/>
          <p:cNvGraphicFramePr/>
          <p:nvPr/>
        </p:nvGraphicFramePr>
        <p:xfrm>
          <a:off x="2498663" y="2099733"/>
          <a:ext cx="7584142" cy="4105835"/>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4583964" y="3440008"/>
            <a:ext cx="5238614" cy="646331"/>
          </a:xfrm>
          <a:prstGeom prst="rect">
            <a:avLst/>
          </a:prstGeom>
          <a:noFill/>
        </p:spPr>
        <p:txBody>
          <a:bodyPr wrap="none" rtlCol="0">
            <a:spAutoFit/>
          </a:bodyPr>
          <a:lstStyle/>
          <a:p>
            <a:pPr algn="ctr"/>
            <a:r>
              <a:rPr lang="fr-CA" altLang="fr-FR" dirty="0">
                <a:solidFill>
                  <a:prstClr val="black"/>
                </a:solidFill>
                <a:latin typeface="Calisto MT" pitchFamily="18" charset="0"/>
                <a:cs typeface="Calisto MT" pitchFamily="18" charset="0"/>
              </a:rPr>
              <a:t>Diminution de la prévalence des infections au VPH </a:t>
            </a:r>
          </a:p>
          <a:p>
            <a:pPr algn="ctr"/>
            <a:r>
              <a:rPr lang="fr-CA" altLang="fr-FR" dirty="0">
                <a:solidFill>
                  <a:prstClr val="black"/>
                </a:solidFill>
                <a:latin typeface="Calisto MT" pitchFamily="18" charset="0"/>
                <a:cs typeface="Calisto MT" pitchFamily="18" charset="0"/>
              </a:rPr>
              <a:t>chez les personnes vaccinées au Québec</a:t>
            </a:r>
            <a:endParaRPr lang="en-US" dirty="0">
              <a:solidFill>
                <a:prstClr val="black"/>
              </a:solidFill>
            </a:endParaRPr>
          </a:p>
        </p:txBody>
      </p:sp>
      <p:sp>
        <p:nvSpPr>
          <p:cNvPr id="4" name="Rectangle 3"/>
          <p:cNvSpPr/>
          <p:nvPr/>
        </p:nvSpPr>
        <p:spPr>
          <a:xfrm>
            <a:off x="1524000" y="6084115"/>
            <a:ext cx="9483634" cy="507831"/>
          </a:xfrm>
          <a:prstGeom prst="rect">
            <a:avLst/>
          </a:prstGeom>
        </p:spPr>
        <p:txBody>
          <a:bodyPr wrap="square">
            <a:spAutoFit/>
          </a:bodyPr>
          <a:lstStyle/>
          <a:p>
            <a:pPr>
              <a:defRPr/>
            </a:pPr>
            <a:r>
              <a:rPr lang="en-GB" sz="900" dirty="0">
                <a:solidFill>
                  <a:prstClr val="black"/>
                </a:solidFill>
              </a:rPr>
              <a:t>*p&lt;0.05.</a:t>
            </a:r>
          </a:p>
          <a:p>
            <a:pPr marL="228600" indent="-228600">
              <a:buFontTx/>
              <a:buAutoNum type="arabicPeriod"/>
              <a:defRPr/>
            </a:pPr>
            <a:r>
              <a:rPr lang="en-US" sz="900" dirty="0" err="1">
                <a:solidFill>
                  <a:prstClr val="black"/>
                </a:solidFill>
              </a:rPr>
              <a:t>Institut</a:t>
            </a:r>
            <a:r>
              <a:rPr lang="en-US" sz="900" dirty="0">
                <a:solidFill>
                  <a:prstClr val="black"/>
                </a:solidFill>
              </a:rPr>
              <a:t> National de Santé </a:t>
            </a:r>
            <a:r>
              <a:rPr lang="en-US" sz="900" dirty="0" err="1">
                <a:solidFill>
                  <a:prstClr val="black"/>
                </a:solidFill>
              </a:rPr>
              <a:t>Publique</a:t>
            </a:r>
            <a:r>
              <a:rPr lang="en-US" sz="900" dirty="0">
                <a:solidFill>
                  <a:prstClr val="black"/>
                </a:solidFill>
              </a:rPr>
              <a:t> du Québec. </a:t>
            </a:r>
            <a:r>
              <a:rPr lang="fr-FR" sz="900" dirty="0">
                <a:solidFill>
                  <a:prstClr val="black"/>
                </a:solidFill>
              </a:rPr>
              <a:t>Prévalence des infections au virus du papillome humain (VPH) : résultats de l’étude </a:t>
            </a:r>
          </a:p>
          <a:p>
            <a:pPr>
              <a:defRPr/>
            </a:pPr>
            <a:r>
              <a:rPr lang="fr-FR" sz="900" dirty="0">
                <a:solidFill>
                  <a:prstClr val="black"/>
                </a:solidFill>
              </a:rPr>
              <a:t>PIXEL-Portrait de la santé sexuelle des jeunes </a:t>
            </a:r>
            <a:r>
              <a:rPr lang="en-CA" sz="900" dirty="0" err="1">
                <a:solidFill>
                  <a:prstClr val="black"/>
                </a:solidFill>
              </a:rPr>
              <a:t>adultes</a:t>
            </a:r>
            <a:r>
              <a:rPr lang="en-CA" sz="900" dirty="0">
                <a:solidFill>
                  <a:prstClr val="black"/>
                </a:solidFill>
              </a:rPr>
              <a:t> au Québec. </a:t>
            </a:r>
            <a:r>
              <a:rPr lang="fr-CA" sz="900" dirty="0">
                <a:solidFill>
                  <a:prstClr val="black"/>
                </a:solidFill>
              </a:rPr>
              <a:t>Disponible en ligne : https://www.inspq.qc.ca/pdf/publications/2084_prevalence_infection_virus_papillome_humain.pdf</a:t>
            </a:r>
            <a:endParaRPr lang="en-US" sz="900" dirty="0">
              <a:solidFill>
                <a:prstClr val="black"/>
              </a:solidFill>
            </a:endParaRPr>
          </a:p>
        </p:txBody>
      </p:sp>
      <p:sp>
        <p:nvSpPr>
          <p:cNvPr id="5" name="ZoneTexte 4"/>
          <p:cNvSpPr txBox="1"/>
          <p:nvPr/>
        </p:nvSpPr>
        <p:spPr>
          <a:xfrm>
            <a:off x="4152164" y="2197240"/>
            <a:ext cx="5536304" cy="646331"/>
          </a:xfrm>
          <a:prstGeom prst="rect">
            <a:avLst/>
          </a:prstGeom>
          <a:noFill/>
        </p:spPr>
        <p:txBody>
          <a:bodyPr wrap="none" rtlCol="0">
            <a:spAutoFit/>
          </a:bodyPr>
          <a:lstStyle/>
          <a:p>
            <a:r>
              <a:rPr lang="fr-FR" dirty="0">
                <a:solidFill>
                  <a:srgbClr val="028AB4"/>
                </a:solidFill>
              </a:rPr>
              <a:t>PIXEL-2013-2014: Portrait de la santé sexuelle des jeunes </a:t>
            </a:r>
          </a:p>
          <a:p>
            <a:r>
              <a:rPr lang="en-CA" dirty="0" err="1">
                <a:solidFill>
                  <a:srgbClr val="028AB4"/>
                </a:solidFill>
              </a:rPr>
              <a:t>adultes</a:t>
            </a:r>
            <a:r>
              <a:rPr lang="en-CA" dirty="0">
                <a:solidFill>
                  <a:srgbClr val="028AB4"/>
                </a:solidFill>
              </a:rPr>
              <a:t> (16-29 </a:t>
            </a:r>
            <a:r>
              <a:rPr lang="en-CA" dirty="0" err="1">
                <a:solidFill>
                  <a:srgbClr val="028AB4"/>
                </a:solidFill>
              </a:rPr>
              <a:t>ans</a:t>
            </a:r>
            <a:r>
              <a:rPr lang="en-CA" dirty="0">
                <a:solidFill>
                  <a:srgbClr val="028AB4"/>
                </a:solidFill>
              </a:rPr>
              <a:t>) au Québe</a:t>
            </a:r>
            <a:r>
              <a:rPr lang="en-CA" dirty="0">
                <a:solidFill>
                  <a:srgbClr val="4BACC6"/>
                </a:solidFill>
              </a:rPr>
              <a:t>c.</a:t>
            </a:r>
            <a:endParaRPr lang="en-US" dirty="0">
              <a:solidFill>
                <a:srgbClr val="4BACC6"/>
              </a:solidFill>
            </a:endParaRPr>
          </a:p>
        </p:txBody>
      </p:sp>
    </p:spTree>
    <p:extLst>
      <p:ext uri="{BB962C8B-B14F-4D97-AF65-F5344CB8AC3E}">
        <p14:creationId xmlns:p14="http://schemas.microsoft.com/office/powerpoint/2010/main" val="2870439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8B5159-32BA-E69A-35D2-D5865E71CEA9}"/>
              </a:ext>
            </a:extLst>
          </p:cNvPr>
          <p:cNvSpPr>
            <a:spLocks noGrp="1"/>
          </p:cNvSpPr>
          <p:nvPr>
            <p:ph type="title"/>
          </p:nvPr>
        </p:nvSpPr>
        <p:spPr/>
        <p:txBody>
          <a:bodyPr/>
          <a:lstStyle/>
          <a:p>
            <a:r>
              <a:rPr lang="fr-CA" dirty="0"/>
              <a:t>Crise nationale envers le vaccin contre le VPH </a:t>
            </a:r>
          </a:p>
        </p:txBody>
      </p:sp>
      <p:sp>
        <p:nvSpPr>
          <p:cNvPr id="3" name="Espace réservé du contenu 2">
            <a:extLst>
              <a:ext uri="{FF2B5EF4-FFF2-40B4-BE49-F238E27FC236}">
                <a16:creationId xmlns:a16="http://schemas.microsoft.com/office/drawing/2014/main" id="{E45C1076-FF7C-611F-97A1-8A7A6DC7EAD9}"/>
              </a:ext>
            </a:extLst>
          </p:cNvPr>
          <p:cNvSpPr>
            <a:spLocks noGrp="1"/>
          </p:cNvSpPr>
          <p:nvPr>
            <p:ph idx="1"/>
          </p:nvPr>
        </p:nvSpPr>
        <p:spPr/>
        <p:txBody>
          <a:bodyPr/>
          <a:lstStyle/>
          <a:p>
            <a:r>
              <a:rPr lang="fr-CA" dirty="0"/>
              <a:t>Ce n’est pas si, </a:t>
            </a:r>
          </a:p>
          <a:p>
            <a:r>
              <a:rPr lang="fr-CA" dirty="0"/>
              <a:t>Mais bien quand?</a:t>
            </a:r>
          </a:p>
          <a:p>
            <a:endParaRPr lang="fr-CA" dirty="0"/>
          </a:p>
          <a:p>
            <a:r>
              <a:rPr lang="fr-CA" dirty="0"/>
              <a:t>Soyez prêts</a:t>
            </a:r>
          </a:p>
          <a:p>
            <a:endParaRPr lang="fr-CA" dirty="0"/>
          </a:p>
          <a:p>
            <a:r>
              <a:rPr lang="fr-CA" dirty="0"/>
              <a:t>Cellule de crise/communication bien formée et testée sera nécessaire avant cette crise!</a:t>
            </a:r>
          </a:p>
        </p:txBody>
      </p:sp>
    </p:spTree>
    <p:extLst>
      <p:ext uri="{BB962C8B-B14F-4D97-AF65-F5344CB8AC3E}">
        <p14:creationId xmlns:p14="http://schemas.microsoft.com/office/powerpoint/2010/main" val="36279536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7698"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130431" y="1863727"/>
            <a:ext cx="5332095" cy="4303395"/>
          </a:xfrm>
          <a:prstGeom prst="rect">
            <a:avLst/>
          </a:prstGeom>
          <a:noFill/>
          <a:ln w="9525">
            <a:noFill/>
            <a:miter lim="800000"/>
            <a:headEnd/>
            <a:tailEnd/>
          </a:ln>
        </p:spPr>
      </p:pic>
      <p:sp>
        <p:nvSpPr>
          <p:cNvPr id="17410" name="Title 1"/>
          <p:cNvSpPr>
            <a:spLocks noGrp="1"/>
          </p:cNvSpPr>
          <p:nvPr>
            <p:ph type="title"/>
          </p:nvPr>
        </p:nvSpPr>
        <p:spPr>
          <a:xfrm>
            <a:off x="1652588" y="25402"/>
            <a:ext cx="8863012" cy="1028700"/>
          </a:xfrm>
        </p:spPr>
        <p:txBody>
          <a:bodyPr>
            <a:normAutofit fontScale="90000"/>
          </a:bodyPr>
          <a:lstStyle/>
          <a:p>
            <a:pPr eaLnBrk="1" hangingPunct="1">
              <a:lnSpc>
                <a:spcPct val="90000"/>
              </a:lnSpc>
            </a:pPr>
            <a:r>
              <a:rPr lang="fr-CA" altLang="fr-FR" sz="2500" dirty="0">
                <a:latin typeface="Calibri" panose="020F0502020204030204" pitchFamily="34" charset="0"/>
                <a:cs typeface="Calibri" panose="020F0502020204030204" pitchFamily="34" charset="0"/>
              </a:rPr>
              <a:t>Efficacité: Incidence des verrues génitales chez les personnes couvertes par le régime public d’assurance médicaments du Québec : Les répercussions de la vaccination</a:t>
            </a:r>
          </a:p>
        </p:txBody>
      </p:sp>
      <p:sp>
        <p:nvSpPr>
          <p:cNvPr id="5" name="Footer Placeholder 4"/>
          <p:cNvSpPr>
            <a:spLocks noGrp="1"/>
          </p:cNvSpPr>
          <p:nvPr>
            <p:ph type="ftr" sz="quarter" idx="4294967295"/>
          </p:nvPr>
        </p:nvSpPr>
        <p:spPr>
          <a:xfrm>
            <a:off x="1709742" y="6167122"/>
            <a:ext cx="8434387" cy="365125"/>
          </a:xfrm>
          <a:prstGeom prst="rect">
            <a:avLst/>
          </a:prstGeom>
        </p:spPr>
        <p:txBody>
          <a:bodyPr/>
          <a:lstStyle/>
          <a:p>
            <a:pPr>
              <a:defRPr/>
            </a:pPr>
            <a:r>
              <a:rPr lang="fr-CA" dirty="0">
                <a:solidFill>
                  <a:prstClr val="black"/>
                </a:solidFill>
              </a:rPr>
              <a:t>1. </a:t>
            </a:r>
            <a:r>
              <a:rPr lang="fr-CA" dirty="0" err="1">
                <a:solidFill>
                  <a:prstClr val="black"/>
                </a:solidFill>
              </a:rPr>
              <a:t>Steben</a:t>
            </a:r>
            <a:r>
              <a:rPr lang="fr-CA" dirty="0">
                <a:solidFill>
                  <a:prstClr val="black"/>
                </a:solidFill>
              </a:rPr>
              <a:t> et coll. 29</a:t>
            </a:r>
            <a:r>
              <a:rPr lang="fr-CA" baseline="30000" dirty="0">
                <a:solidFill>
                  <a:prstClr val="black"/>
                </a:solidFill>
              </a:rPr>
              <a:t>e</a:t>
            </a:r>
            <a:r>
              <a:rPr lang="fr-CA" dirty="0">
                <a:solidFill>
                  <a:prstClr val="black"/>
                </a:solidFill>
              </a:rPr>
              <a:t> Conférence internationale sur le virus du papillome humain et ateliers cliniques et sur la santé publique. Du 21 au 25 août 2014 [Résumé PH.PD01.06].</a:t>
            </a:r>
          </a:p>
        </p:txBody>
      </p:sp>
      <p:sp>
        <p:nvSpPr>
          <p:cNvPr id="17413" name="Content Placeholder 1"/>
          <p:cNvSpPr>
            <a:spLocks noGrp="1"/>
          </p:cNvSpPr>
          <p:nvPr>
            <p:ph idx="1"/>
          </p:nvPr>
        </p:nvSpPr>
        <p:spPr>
          <a:xfrm>
            <a:off x="1709738" y="1104903"/>
            <a:ext cx="6399212" cy="671513"/>
          </a:xfrm>
        </p:spPr>
        <p:txBody>
          <a:bodyPr/>
          <a:lstStyle/>
          <a:p>
            <a:pPr marL="0" indent="0">
              <a:spcBef>
                <a:spcPct val="0"/>
              </a:spcBef>
              <a:buNone/>
            </a:pPr>
            <a:r>
              <a:rPr lang="fr-CA" altLang="fr-FR" sz="1800" dirty="0">
                <a:latin typeface="Corbel" pitchFamily="34" charset="0"/>
                <a:cs typeface="Corbel" pitchFamily="34" charset="0"/>
              </a:rPr>
              <a:t>Régime public d’assurance médicaments du Québec, couvrant 41 % de la population ( RAMQ)</a:t>
            </a:r>
          </a:p>
        </p:txBody>
      </p:sp>
      <p:sp>
        <p:nvSpPr>
          <p:cNvPr id="3" name="Right Brace 2"/>
          <p:cNvSpPr/>
          <p:nvPr/>
        </p:nvSpPr>
        <p:spPr>
          <a:xfrm rot="16200000">
            <a:off x="3665544" y="2368551"/>
            <a:ext cx="314325" cy="965200"/>
          </a:xfrm>
          <a:prstGeom prst="righ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CA" dirty="0">
              <a:solidFill>
                <a:prstClr val="black"/>
              </a:solidFill>
            </a:endParaRPr>
          </a:p>
        </p:txBody>
      </p:sp>
      <p:sp>
        <p:nvSpPr>
          <p:cNvPr id="4" name="TextBox 3"/>
          <p:cNvSpPr txBox="1"/>
          <p:nvPr/>
        </p:nvSpPr>
        <p:spPr>
          <a:xfrm>
            <a:off x="8178801" y="1300155"/>
            <a:ext cx="2353732" cy="2534027"/>
          </a:xfrm>
          <a:prstGeom prst="rect">
            <a:avLst/>
          </a:prstGeom>
          <a:solidFill>
            <a:srgbClr val="028AB4"/>
          </a:solidFill>
        </p:spPr>
        <p:txBody>
          <a:bodyPr wrap="square">
            <a:spAutoFit/>
          </a:bodyPr>
          <a:lstStyle/>
          <a:p>
            <a:pPr>
              <a:lnSpc>
                <a:spcPct val="90000"/>
              </a:lnSpc>
              <a:defRPr/>
            </a:pPr>
            <a:r>
              <a:rPr lang="fr-CA" sz="1600" b="1" dirty="0">
                <a:solidFill>
                  <a:prstClr val="white"/>
                </a:solidFill>
                <a:latin typeface="Corbel" panose="020B0503020204020204" pitchFamily="34" charset="0"/>
              </a:rPr>
              <a:t>Réduction significative de 2006 à 2010 chez les populations suivantes :</a:t>
            </a:r>
          </a:p>
          <a:p>
            <a:pPr>
              <a:lnSpc>
                <a:spcPct val="90000"/>
              </a:lnSpc>
              <a:defRPr/>
            </a:pPr>
            <a:endParaRPr lang="fr-CA" sz="1600" b="1" dirty="0">
              <a:solidFill>
                <a:prstClr val="white"/>
              </a:solidFill>
              <a:latin typeface="Corbel" panose="020B0503020204020204" pitchFamily="34" charset="0"/>
            </a:endParaRPr>
          </a:p>
          <a:p>
            <a:pPr marL="285750" indent="-285750">
              <a:lnSpc>
                <a:spcPct val="90000"/>
              </a:lnSpc>
              <a:buFont typeface="Arial" panose="020B0604020202020204" pitchFamily="34" charset="0"/>
              <a:buChar char="•"/>
              <a:defRPr/>
            </a:pPr>
            <a:r>
              <a:rPr lang="fr-CA" sz="1600" dirty="0">
                <a:solidFill>
                  <a:prstClr val="white"/>
                </a:solidFill>
                <a:latin typeface="Corbel" panose="020B0503020204020204" pitchFamily="34" charset="0"/>
              </a:rPr>
              <a:t>Femmes &lt; 20 ans : 45 % ↓ (</a:t>
            </a:r>
            <a:r>
              <a:rPr lang="fr-CA" sz="1600" i="1" dirty="0">
                <a:solidFill>
                  <a:prstClr val="white"/>
                </a:solidFill>
                <a:latin typeface="Corbel" panose="020B0503020204020204" pitchFamily="34" charset="0"/>
              </a:rPr>
              <a:t>p</a:t>
            </a:r>
            <a:r>
              <a:rPr lang="fr-CA" sz="1600" dirty="0">
                <a:solidFill>
                  <a:prstClr val="white"/>
                </a:solidFill>
                <a:latin typeface="Corbel" panose="020B0503020204020204" pitchFamily="34" charset="0"/>
              </a:rPr>
              <a:t> &lt; 0,0001)</a:t>
            </a:r>
          </a:p>
          <a:p>
            <a:pPr marL="285750" indent="-285750">
              <a:lnSpc>
                <a:spcPct val="90000"/>
              </a:lnSpc>
              <a:buFont typeface="Arial" panose="020B0604020202020204" pitchFamily="34" charset="0"/>
              <a:buChar char="•"/>
              <a:defRPr/>
            </a:pPr>
            <a:endParaRPr lang="fr-CA" sz="1600" dirty="0">
              <a:solidFill>
                <a:prstClr val="white"/>
              </a:solidFill>
              <a:latin typeface="Corbel" panose="020B0503020204020204" pitchFamily="34" charset="0"/>
            </a:endParaRPr>
          </a:p>
          <a:p>
            <a:pPr marL="285750" indent="-285750">
              <a:lnSpc>
                <a:spcPct val="90000"/>
              </a:lnSpc>
              <a:buFont typeface="Arial" panose="020B0604020202020204" pitchFamily="34" charset="0"/>
              <a:buChar char="•"/>
              <a:defRPr/>
            </a:pPr>
            <a:r>
              <a:rPr lang="fr-CA" sz="1600" dirty="0">
                <a:solidFill>
                  <a:prstClr val="white"/>
                </a:solidFill>
                <a:latin typeface="Corbel" panose="020B0503020204020204" pitchFamily="34" charset="0"/>
              </a:rPr>
              <a:t>Femmes 20-24 ans : 19 % ↓ (</a:t>
            </a:r>
            <a:r>
              <a:rPr lang="fr-CA" sz="1600" i="1" dirty="0">
                <a:solidFill>
                  <a:prstClr val="white"/>
                </a:solidFill>
                <a:latin typeface="Corbel" panose="020B0503020204020204" pitchFamily="34" charset="0"/>
              </a:rPr>
              <a:t>p</a:t>
            </a:r>
            <a:r>
              <a:rPr lang="fr-CA" sz="1600" dirty="0">
                <a:solidFill>
                  <a:prstClr val="white"/>
                </a:solidFill>
                <a:latin typeface="Corbel" panose="020B0503020204020204" pitchFamily="34" charset="0"/>
              </a:rPr>
              <a:t> &lt; 0,0001)</a:t>
            </a:r>
          </a:p>
          <a:p>
            <a:pPr marL="285750" indent="-285750">
              <a:lnSpc>
                <a:spcPct val="90000"/>
              </a:lnSpc>
              <a:buFont typeface="Arial" panose="020B0604020202020204" pitchFamily="34" charset="0"/>
              <a:buChar char="•"/>
              <a:defRPr/>
            </a:pPr>
            <a:r>
              <a:rPr lang="fr-CA" sz="1600" dirty="0">
                <a:solidFill>
                  <a:prstClr val="white"/>
                </a:solidFill>
                <a:latin typeface="Corbel" panose="020B0503020204020204" pitchFamily="34" charset="0"/>
              </a:rPr>
              <a:t>Hommes &lt; 20 ans : 21 % ↓ (</a:t>
            </a:r>
            <a:r>
              <a:rPr lang="fr-CA" sz="1600" i="1" dirty="0">
                <a:solidFill>
                  <a:prstClr val="white"/>
                </a:solidFill>
                <a:latin typeface="Corbel" panose="020B0503020204020204" pitchFamily="34" charset="0"/>
              </a:rPr>
              <a:t>p</a:t>
            </a:r>
            <a:r>
              <a:rPr lang="fr-CA" sz="1600" dirty="0">
                <a:solidFill>
                  <a:prstClr val="white"/>
                </a:solidFill>
                <a:latin typeface="Corbel" panose="020B0503020204020204" pitchFamily="34" charset="0"/>
              </a:rPr>
              <a:t> = 0,004)</a:t>
            </a:r>
          </a:p>
        </p:txBody>
      </p:sp>
    </p:spTree>
    <p:extLst>
      <p:ext uri="{BB962C8B-B14F-4D97-AF65-F5344CB8AC3E}">
        <p14:creationId xmlns:p14="http://schemas.microsoft.com/office/powerpoint/2010/main" val="2395575561"/>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 name="Title 1"/>
          <p:cNvSpPr txBox="1">
            <a:spLocks noGrp="1"/>
          </p:cNvSpPr>
          <p:nvPr>
            <p:ph type="title"/>
            <p:custDataLst>
              <p:tags r:id="rId1"/>
            </p:custDataLst>
          </p:nvPr>
        </p:nvSpPr>
        <p:spPr>
          <a:xfrm>
            <a:off x="0" y="133349"/>
            <a:ext cx="12192000" cy="995368"/>
          </a:xfrm>
          <a:prstGeom prst="rect">
            <a:avLst/>
          </a:prstGeom>
        </p:spPr>
        <p:txBody>
          <a:bodyPr/>
          <a:lstStyle>
            <a:lvl1pPr>
              <a:defRPr sz="4000"/>
            </a:lvl1pPr>
          </a:lstStyle>
          <a:p>
            <a:pPr>
              <a:defRPr>
                <a:effectLst/>
              </a:defRPr>
            </a:pPr>
            <a:r>
              <a:t>Durée de suivi du vaccin VPH </a:t>
            </a:r>
          </a:p>
        </p:txBody>
      </p:sp>
      <p:sp>
        <p:nvSpPr>
          <p:cNvPr id="1967" name="Content Placeholder 8"/>
          <p:cNvSpPr txBox="1">
            <a:spLocks noGrp="1"/>
          </p:cNvSpPr>
          <p:nvPr>
            <p:ph type="body" idx="1"/>
            <p:custDataLst>
              <p:tags r:id="rId2"/>
            </p:custDataLst>
          </p:nvPr>
        </p:nvSpPr>
        <p:spPr>
          <a:xfrm>
            <a:off x="395818" y="1339847"/>
            <a:ext cx="11345335" cy="5030795"/>
          </a:xfrm>
          <a:prstGeom prst="rect">
            <a:avLst/>
          </a:prstGeom>
        </p:spPr>
        <p:txBody>
          <a:bodyPr/>
          <a:lstStyle/>
          <a:p>
            <a:pPr marL="0" indent="0" defTabSz="1133826">
              <a:lnSpc>
                <a:spcPct val="70000"/>
              </a:lnSpc>
              <a:buSzTx/>
              <a:buNone/>
              <a:defRPr sz="3000" b="1">
                <a:effectLst/>
              </a:defRPr>
            </a:pPr>
            <a:r>
              <a:rPr dirty="0" err="1"/>
              <a:t>Vaccin</a:t>
            </a:r>
            <a:r>
              <a:rPr dirty="0"/>
              <a:t> VPH quadrivalent:</a:t>
            </a:r>
          </a:p>
          <a:p>
            <a:pPr marL="0" indent="0" defTabSz="1133826">
              <a:lnSpc>
                <a:spcPct val="70000"/>
              </a:lnSpc>
              <a:defRPr sz="3000" b="1">
                <a:effectLst/>
              </a:defRPr>
            </a:pPr>
            <a:r>
              <a:rPr dirty="0"/>
              <a:t>14 </a:t>
            </a:r>
            <a:r>
              <a:rPr dirty="0" err="1"/>
              <a:t>ans</a:t>
            </a:r>
            <a:r>
              <a:rPr dirty="0"/>
              <a:t> pour les femmes de 16-26 ans</a:t>
            </a:r>
            <a:r>
              <a:rPr baseline="29848" dirty="0"/>
              <a:t>2 </a:t>
            </a:r>
            <a:endParaRPr dirty="0">
              <a:solidFill>
                <a:srgbClr val="FF0000"/>
              </a:solidFill>
            </a:endParaRPr>
          </a:p>
          <a:p>
            <a:pPr marL="0" indent="0" defTabSz="1133826">
              <a:lnSpc>
                <a:spcPct val="70000"/>
              </a:lnSpc>
              <a:defRPr sz="3000">
                <a:effectLst/>
              </a:defRPr>
            </a:pPr>
            <a:r>
              <a:rPr dirty="0"/>
              <a:t>10 </a:t>
            </a:r>
            <a:r>
              <a:rPr dirty="0" err="1"/>
              <a:t>ans</a:t>
            </a:r>
            <a:r>
              <a:rPr dirty="0"/>
              <a:t> garçons et filles  9-15</a:t>
            </a:r>
            <a:r>
              <a:rPr baseline="29848" dirty="0"/>
              <a:t>1</a:t>
            </a:r>
          </a:p>
          <a:p>
            <a:pPr marL="0" indent="0" defTabSz="1133826">
              <a:lnSpc>
                <a:spcPct val="70000"/>
              </a:lnSpc>
              <a:defRPr sz="3000">
                <a:effectLst/>
              </a:defRPr>
            </a:pPr>
            <a:r>
              <a:rPr dirty="0"/>
              <a:t>10 </a:t>
            </a:r>
            <a:r>
              <a:rPr dirty="0" err="1"/>
              <a:t>ans</a:t>
            </a:r>
            <a:r>
              <a:rPr dirty="0"/>
              <a:t> chez les hommes de 16-26 ans</a:t>
            </a:r>
            <a:r>
              <a:rPr baseline="29848" dirty="0"/>
              <a:t>3</a:t>
            </a:r>
          </a:p>
          <a:p>
            <a:pPr marL="0" indent="0" defTabSz="1133826">
              <a:lnSpc>
                <a:spcPct val="70000"/>
              </a:lnSpc>
              <a:defRPr sz="3000">
                <a:effectLst/>
              </a:defRPr>
            </a:pPr>
            <a:r>
              <a:rPr dirty="0"/>
              <a:t>10 </a:t>
            </a:r>
            <a:r>
              <a:rPr dirty="0" err="1"/>
              <a:t>ans</a:t>
            </a:r>
            <a:r>
              <a:rPr dirty="0"/>
              <a:t> chez les femmes de 26-45 ans</a:t>
            </a:r>
            <a:r>
              <a:rPr baseline="29848" dirty="0"/>
              <a:t>4</a:t>
            </a:r>
          </a:p>
          <a:p>
            <a:pPr marL="0" indent="0" defTabSz="1133826">
              <a:lnSpc>
                <a:spcPct val="70000"/>
              </a:lnSpc>
              <a:buSzTx/>
              <a:buNone/>
              <a:defRPr sz="3000" b="1">
                <a:effectLst/>
              </a:defRPr>
            </a:pPr>
            <a:r>
              <a:rPr dirty="0" err="1"/>
              <a:t>Vaccin</a:t>
            </a:r>
            <a:r>
              <a:rPr dirty="0"/>
              <a:t>  VPH </a:t>
            </a:r>
            <a:r>
              <a:rPr dirty="0" err="1"/>
              <a:t>nonavalent</a:t>
            </a:r>
            <a:r>
              <a:rPr dirty="0"/>
              <a:t>:</a:t>
            </a:r>
          </a:p>
          <a:p>
            <a:pPr marL="0" indent="0" defTabSz="1133826">
              <a:lnSpc>
                <a:spcPct val="70000"/>
              </a:lnSpc>
              <a:defRPr sz="3000">
                <a:effectLst/>
              </a:defRPr>
            </a:pPr>
            <a:r>
              <a:rPr dirty="0"/>
              <a:t> 8 </a:t>
            </a:r>
            <a:r>
              <a:rPr dirty="0" err="1"/>
              <a:t>ans</a:t>
            </a:r>
            <a:r>
              <a:rPr dirty="0"/>
              <a:t> garçons et filles  9-15</a:t>
            </a:r>
            <a:r>
              <a:rPr baseline="29848" dirty="0"/>
              <a:t>5</a:t>
            </a:r>
          </a:p>
          <a:p>
            <a:pPr marL="0" indent="0" algn="ctr" defTabSz="1133826">
              <a:lnSpc>
                <a:spcPct val="70000"/>
              </a:lnSpc>
              <a:buSzTx/>
              <a:buNone/>
              <a:defRPr sz="1500">
                <a:effectLst/>
              </a:defRPr>
            </a:pPr>
            <a:endParaRPr baseline="29848" dirty="0"/>
          </a:p>
        </p:txBody>
      </p:sp>
      <p:sp>
        <p:nvSpPr>
          <p:cNvPr id="1968" name="TextBox 9"/>
          <p:cNvSpPr txBox="1"/>
          <p:nvPr>
            <p:custDataLst>
              <p:tags r:id="rId3"/>
            </p:custDataLst>
          </p:nvPr>
        </p:nvSpPr>
        <p:spPr>
          <a:xfrm>
            <a:off x="2031580" y="6370638"/>
            <a:ext cx="7076355" cy="4924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0957" tIns="60957" rIns="60957" bIns="60957">
            <a:spAutoFit/>
          </a:bodyPr>
          <a:lstStyle/>
          <a:p>
            <a:pPr defTabSz="609585">
              <a:defRPr sz="900" b="0">
                <a:latin typeface="+mn-lt"/>
                <a:ea typeface="+mn-ea"/>
                <a:cs typeface="+mn-cs"/>
                <a:sym typeface="Arial"/>
              </a:defRPr>
            </a:pPr>
            <a:r>
              <a:rPr sz="1200"/>
              <a:t>1.Ferris DG et al Pediatrics 2017; 2.Nygard  Eurogin 2018; 3.Goldstone S et al Abstract presented at ASCO 2018; </a:t>
            </a:r>
            <a:endParaRPr sz="3200"/>
          </a:p>
          <a:p>
            <a:pPr defTabSz="609585">
              <a:defRPr sz="900" b="0">
                <a:latin typeface="+mn-lt"/>
                <a:ea typeface="+mn-ea"/>
                <a:cs typeface="+mn-cs"/>
                <a:sym typeface="Arial"/>
              </a:defRPr>
            </a:pPr>
            <a:r>
              <a:rPr sz="1200"/>
              <a:t>4.Das R et al Abstract presented at Eurogin 2018; 5.Luxembourg A et al: Abstract presented at IPV  2018</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a:extLst>
              <a:ext uri="{FF2B5EF4-FFF2-40B4-BE49-F238E27FC236}">
                <a16:creationId xmlns:a16="http://schemas.microsoft.com/office/drawing/2014/main" id="{74FB67C2-8429-E813-E8F1-299EDB9D3D54}"/>
              </a:ext>
            </a:extLst>
          </p:cNvPr>
          <p:cNvSpPr>
            <a:spLocks noGrp="1" noChangeArrowheads="1"/>
          </p:cNvSpPr>
          <p:nvPr>
            <p:ph type="title"/>
          </p:nvPr>
        </p:nvSpPr>
        <p:spPr>
          <a:xfrm>
            <a:off x="1981200" y="228600"/>
            <a:ext cx="7391400" cy="838200"/>
          </a:xfrm>
          <a:noFill/>
          <a:ln/>
        </p:spPr>
        <p:txBody>
          <a:bodyPr vert="horz" lIns="90488" tIns="44450" rIns="90488" bIns="44450" rtlCol="0" anchor="ctr">
            <a:normAutofit fontScale="90000"/>
          </a:bodyPr>
          <a:lstStyle/>
          <a:p>
            <a:pPr defTabSz="762000"/>
            <a:r>
              <a:rPr lang="fr-CA" altLang="fr-FR" sz="2800"/>
              <a:t>Nombre de personnes à vacciner</a:t>
            </a:r>
            <a:r>
              <a:rPr lang="fr-CA" altLang="fr-FR" sz="2800" baseline="30000"/>
              <a:t>£</a:t>
            </a:r>
            <a:r>
              <a:rPr lang="fr-CA" altLang="fr-FR" sz="2800"/>
              <a:t> aux fins de prévention</a:t>
            </a:r>
            <a:br>
              <a:rPr lang="fr-CA" altLang="fr-FR" sz="2800">
                <a:solidFill>
                  <a:srgbClr val="FFCC00"/>
                </a:solidFill>
              </a:rPr>
            </a:br>
            <a:r>
              <a:rPr lang="fr-CA" altLang="fr-FR" sz="1800"/>
              <a:t>(Efficacité du vaccin = 100 %; âge = 12 ans; durée = à vie)</a:t>
            </a:r>
          </a:p>
        </p:txBody>
      </p:sp>
      <p:sp>
        <p:nvSpPr>
          <p:cNvPr id="330755" name="Line 3">
            <a:extLst>
              <a:ext uri="{FF2B5EF4-FFF2-40B4-BE49-F238E27FC236}">
                <a16:creationId xmlns:a16="http://schemas.microsoft.com/office/drawing/2014/main" id="{A2199B4C-66DA-A44F-1B89-4119DF27A80A}"/>
              </a:ext>
            </a:extLst>
          </p:cNvPr>
          <p:cNvSpPr>
            <a:spLocks noChangeShapeType="1"/>
          </p:cNvSpPr>
          <p:nvPr/>
        </p:nvSpPr>
        <p:spPr bwMode="auto">
          <a:xfrm>
            <a:off x="1981200" y="6324600"/>
            <a:ext cx="5486400" cy="0"/>
          </a:xfrm>
          <a:prstGeom prst="line">
            <a:avLst/>
          </a:prstGeom>
          <a:noFill/>
          <a:ln w="1905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330756" name="Rectangle 4">
            <a:extLst>
              <a:ext uri="{FF2B5EF4-FFF2-40B4-BE49-F238E27FC236}">
                <a16:creationId xmlns:a16="http://schemas.microsoft.com/office/drawing/2014/main" id="{108ADC1E-F20B-F6A7-AD8F-6F127473A00B}"/>
              </a:ext>
            </a:extLst>
          </p:cNvPr>
          <p:cNvSpPr>
            <a:spLocks noChangeArrowheads="1"/>
          </p:cNvSpPr>
          <p:nvPr/>
        </p:nvSpPr>
        <p:spPr bwMode="auto">
          <a:xfrm>
            <a:off x="2133600" y="5865813"/>
            <a:ext cx="8534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80000"/>
              </a:lnSpc>
              <a:spcBef>
                <a:spcPct val="20000"/>
              </a:spcBef>
            </a:pPr>
            <a:r>
              <a:rPr lang="fr-CA" altLang="fr-FR" sz="1600">
                <a:latin typeface="Trebuchet MS" panose="020B0703020202090204" pitchFamily="34" charset="0"/>
                <a:cs typeface="Arial" panose="020B0604020202020204" pitchFamily="34" charset="0"/>
              </a:rPr>
              <a:t>&amp; : Relativement aux 209 résultats qui correspondent le mieux aux paramètres; </a:t>
            </a:r>
            <a:br>
              <a:rPr lang="fr-CA" altLang="fr-FR" sz="1600">
                <a:latin typeface="Trebuchet MS" panose="020B0703020202090204" pitchFamily="34" charset="0"/>
                <a:cs typeface="Arial" panose="020B0604020202020204" pitchFamily="34" charset="0"/>
              </a:rPr>
            </a:br>
            <a:r>
              <a:rPr lang="fr-CA" altLang="fr-FR" sz="1600">
                <a:latin typeface="Trebuchet MS" panose="020B0703020202090204" pitchFamily="34" charset="0"/>
                <a:cs typeface="Arial" panose="020B0604020202020204" pitchFamily="34" charset="0"/>
              </a:rPr>
              <a:t>£ : Vaccin contre le VPH de types 6, 11, 16 et 18</a:t>
            </a:r>
          </a:p>
        </p:txBody>
      </p:sp>
      <p:pic>
        <p:nvPicPr>
          <p:cNvPr id="330757" name="Picture 5">
            <a:extLst>
              <a:ext uri="{FF2B5EF4-FFF2-40B4-BE49-F238E27FC236}">
                <a16:creationId xmlns:a16="http://schemas.microsoft.com/office/drawing/2014/main" id="{93AC472D-24DA-6D18-0357-27D6C6E4B7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1" y="1752600"/>
            <a:ext cx="10761663" cy="316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0758" name="Rectangle 6">
            <a:extLst>
              <a:ext uri="{FF2B5EF4-FFF2-40B4-BE49-F238E27FC236}">
                <a16:creationId xmlns:a16="http://schemas.microsoft.com/office/drawing/2014/main" id="{FD58CA7F-9673-3058-3F0F-0F4D89CADAF9}"/>
              </a:ext>
            </a:extLst>
          </p:cNvPr>
          <p:cNvSpPr>
            <a:spLocks noChangeArrowheads="1"/>
          </p:cNvSpPr>
          <p:nvPr/>
        </p:nvSpPr>
        <p:spPr bwMode="auto">
          <a:xfrm>
            <a:off x="2057400" y="6369050"/>
            <a:ext cx="83185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fr-CA" altLang="fr-FR" sz="1200">
                <a:latin typeface="Arial" panose="020B0604020202020204" pitchFamily="34" charset="0"/>
                <a:cs typeface="Arial" panose="020B0604020202020204" pitchFamily="34" charset="0"/>
              </a:rPr>
              <a:t>Brisson, M. et coll., « ESTIMATING THE NUMBER NEEDED TO VACCINATE TO PREVENT HPV RELATED DISEASE AND MORTALITY », affiche présentée à la Conférence internationale sur le papillomavirus en septembre 2006.</a:t>
            </a:r>
          </a:p>
          <a:p>
            <a:pPr eaLnBrk="1" hangingPunct="1">
              <a:spcBef>
                <a:spcPct val="50000"/>
              </a:spcBef>
            </a:pPr>
            <a:endParaRPr lang="fr-CA" altLang="fr-FR" sz="1200">
              <a:latin typeface="Arial" panose="020B0604020202020204" pitchFamily="34" charset="0"/>
              <a:cs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FE2386-0E44-AD3E-1577-354D8BA912A1}"/>
              </a:ext>
            </a:extLst>
          </p:cNvPr>
          <p:cNvSpPr>
            <a:spLocks noGrp="1"/>
          </p:cNvSpPr>
          <p:nvPr>
            <p:ph type="title"/>
          </p:nvPr>
        </p:nvSpPr>
        <p:spPr/>
        <p:txBody>
          <a:bodyPr/>
          <a:lstStyle/>
          <a:p>
            <a:endParaRPr lang="fr-FR"/>
          </a:p>
        </p:txBody>
      </p:sp>
      <p:sp>
        <p:nvSpPr>
          <p:cNvPr id="1470" name="1702 potentially eligible articles for this systematic review and meta-analysis,…"/>
          <p:cNvSpPr txBox="1">
            <a:spLocks noGrp="1"/>
          </p:cNvSpPr>
          <p:nvPr>
            <p:ph type="body" idx="4294967295"/>
            <p:custDataLst>
              <p:tags r:id="rId1"/>
            </p:custDataLst>
          </p:nvPr>
        </p:nvSpPr>
        <p:spPr>
          <a:xfrm>
            <a:off x="0" y="2670175"/>
            <a:ext cx="10972800" cy="3924300"/>
          </a:xfrm>
          <a:prstGeom prst="rect">
            <a:avLst/>
          </a:prstGeom>
        </p:spPr>
        <p:txBody>
          <a:bodyPr/>
          <a:lstStyle/>
          <a:p>
            <a:pPr marL="160416" indent="-160416" algn="l">
              <a:lnSpc>
                <a:spcPct val="100000"/>
              </a:lnSpc>
              <a:spcBef>
                <a:spcPts val="0"/>
              </a:spcBef>
              <a:defRPr sz="2200">
                <a:solidFill>
                  <a:srgbClr val="000000"/>
                </a:solidFill>
                <a:effectLst/>
                <a:latin typeface="Times Roman"/>
                <a:ea typeface="Times Roman"/>
                <a:cs typeface="Times Roman"/>
                <a:sym typeface="Times Roman"/>
              </a:defRPr>
            </a:pPr>
            <a:r>
              <a:rPr lang="fr-FR" dirty="0"/>
              <a:t>1702 articles sont potentiellement admissibles à cet revue systématique et méta-analyse,</a:t>
            </a:r>
            <a:r>
              <a:rPr lang="en-US" dirty="0"/>
              <a:t> </a:t>
            </a:r>
          </a:p>
          <a:p>
            <a:pPr marL="160416" indent="-160416" algn="l">
              <a:lnSpc>
                <a:spcPct val="100000"/>
              </a:lnSpc>
              <a:spcBef>
                <a:spcPts val="0"/>
              </a:spcBef>
              <a:defRPr sz="2200">
                <a:solidFill>
                  <a:srgbClr val="000000"/>
                </a:solidFill>
                <a:effectLst/>
                <a:latin typeface="Times Roman"/>
                <a:ea typeface="Times Roman"/>
                <a:cs typeface="Times Roman"/>
                <a:sym typeface="Times Roman"/>
              </a:defRPr>
            </a:pPr>
            <a:r>
              <a:rPr lang="fr-FR" dirty="0"/>
              <a:t>Dont 65 articles provenant de 14 pays à revenu élevé :</a:t>
            </a:r>
            <a:endParaRPr lang="en-US" dirty="0"/>
          </a:p>
          <a:p>
            <a:pPr marL="668403" lvl="1" indent="-160416" algn="l">
              <a:lnSpc>
                <a:spcPct val="100000"/>
              </a:lnSpc>
              <a:spcBef>
                <a:spcPts val="0"/>
              </a:spcBef>
              <a:buChar char="•"/>
              <a:defRPr sz="2200">
                <a:solidFill>
                  <a:srgbClr val="000000"/>
                </a:solidFill>
                <a:effectLst/>
                <a:latin typeface="Times Roman"/>
                <a:ea typeface="Times Roman"/>
                <a:cs typeface="Times Roman"/>
                <a:sym typeface="Times Roman"/>
              </a:defRPr>
            </a:pPr>
            <a:r>
              <a:rPr lang="fr-FR" dirty="0"/>
              <a:t>23 sur l’infection au VPH ;</a:t>
            </a:r>
            <a:endParaRPr lang="en-US" dirty="0"/>
          </a:p>
          <a:p>
            <a:pPr marL="668403" lvl="1" indent="-160416" algn="l">
              <a:lnSpc>
                <a:spcPct val="100000"/>
              </a:lnSpc>
              <a:spcBef>
                <a:spcPts val="0"/>
              </a:spcBef>
              <a:buChar char="•"/>
              <a:defRPr sz="2200">
                <a:solidFill>
                  <a:srgbClr val="000000"/>
                </a:solidFill>
                <a:effectLst/>
                <a:latin typeface="Times Roman"/>
                <a:ea typeface="Times Roman"/>
                <a:cs typeface="Times Roman"/>
                <a:sym typeface="Times Roman"/>
              </a:defRPr>
            </a:pPr>
            <a:r>
              <a:rPr lang="fr-FR" dirty="0"/>
              <a:t>29 sur les verrues </a:t>
            </a:r>
            <a:r>
              <a:rPr lang="fr-FR" dirty="0" err="1"/>
              <a:t>anogénitales</a:t>
            </a:r>
            <a:r>
              <a:rPr lang="fr-FR" dirty="0"/>
              <a:t> ;</a:t>
            </a:r>
            <a:endParaRPr lang="en-US" dirty="0"/>
          </a:p>
          <a:p>
            <a:pPr marL="668403" lvl="1" indent="-160416" algn="l">
              <a:lnSpc>
                <a:spcPct val="100000"/>
              </a:lnSpc>
              <a:spcBef>
                <a:spcPts val="0"/>
              </a:spcBef>
              <a:buChar char="•"/>
              <a:defRPr sz="2200">
                <a:solidFill>
                  <a:srgbClr val="000000"/>
                </a:solidFill>
                <a:effectLst/>
                <a:latin typeface="Times Roman"/>
                <a:ea typeface="Times Roman"/>
                <a:cs typeface="Times Roman"/>
                <a:sym typeface="Times Roman"/>
              </a:defRPr>
            </a:pPr>
            <a:r>
              <a:rPr lang="fr-FR" dirty="0"/>
              <a:t>Et 13 sur la néoplasie intraépithéliale du col de l’utérus de grade 2 et plus (CIN2+).</a:t>
            </a:r>
            <a:endParaRPr lang="en-US" dirty="0"/>
          </a:p>
        </p:txBody>
      </p:sp>
      <p:pic>
        <p:nvPicPr>
          <p:cNvPr id="1471" name="Capture d’écran, le 2020-10-05 à 17.20.17.png" descr="Capture d’écran, le 2020-10-05 à 17.20.17.png"/>
          <p:cNvPicPr>
            <a:picLocks noChangeAspect="1"/>
          </p:cNvPicPr>
          <p:nvPr>
            <p:custDataLst>
              <p:tags r:id="rId2"/>
            </p:custDataLst>
          </p:nvPr>
        </p:nvPicPr>
        <p:blipFill>
          <a:blip r:embed="rId6"/>
          <a:stretch>
            <a:fillRect/>
          </a:stretch>
        </p:blipFill>
        <p:spPr>
          <a:xfrm>
            <a:off x="0" y="-61773"/>
            <a:ext cx="12192000" cy="2484053"/>
          </a:xfrm>
          <a:prstGeom prst="rect">
            <a:avLst/>
          </a:prstGeom>
          <a:ln w="12700">
            <a:miter lim="400000"/>
          </a:ln>
        </p:spPr>
      </p:pic>
      <p:sp>
        <p:nvSpPr>
          <p:cNvPr id="1472" name="Rectangle"/>
          <p:cNvSpPr/>
          <p:nvPr>
            <p:custDataLst>
              <p:tags r:id="rId3"/>
            </p:custDataLst>
          </p:nvPr>
        </p:nvSpPr>
        <p:spPr>
          <a:xfrm>
            <a:off x="8500533" y="6535947"/>
            <a:ext cx="3698240" cy="329152"/>
          </a:xfrm>
          <a:prstGeom prst="rect">
            <a:avLst/>
          </a:prstGeom>
          <a:solidFill>
            <a:srgbClr val="DCE5E8"/>
          </a:solidFill>
          <a:ln w="25400">
            <a:solidFill>
              <a:schemeClr val="accent1"/>
            </a:solidFill>
          </a:ln>
          <a:effectLst>
            <a:outerShdw blurRad="38100" dist="23000" dir="5400000" rotWithShape="0">
              <a:srgbClr val="000000">
                <a:alpha val="35000"/>
              </a:srgbClr>
            </a:outerShdw>
          </a:effectLst>
        </p:spPr>
        <p:txBody>
          <a:bodyPr lIns="60957" tIns="60957" rIns="60957" bIns="60957"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3" name="Drolet M et al Lancet 2019; 394: 497–509"/>
          <p:cNvSpPr txBox="1"/>
          <p:nvPr>
            <p:custDataLst>
              <p:tags r:id="rId4"/>
            </p:custDataLst>
          </p:nvPr>
        </p:nvSpPr>
        <p:spPr>
          <a:xfrm>
            <a:off x="8561859" y="6519013"/>
            <a:ext cx="3600018" cy="3693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60957" tIns="60957" rIns="60957" bIns="60957">
            <a:spAutoFit/>
          </a:bodyPr>
          <a:lstStyle>
            <a:lvl1pPr defTabSz="457200">
              <a:defRPr sz="1200" b="0">
                <a:latin typeface="Times Roman"/>
                <a:ea typeface="Times Roman"/>
                <a:cs typeface="Times Roman"/>
                <a:sym typeface="Times Roman"/>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a:ln>
                  <a:noFill/>
                </a:ln>
                <a:solidFill>
                  <a:prstClr val="black"/>
                </a:solidFill>
                <a:effectLst/>
                <a:uLnTx/>
                <a:uFillTx/>
                <a:latin typeface="Times Roman"/>
                <a:sym typeface="Times Roman"/>
              </a:rPr>
              <a:t>Drolet M et al Lancet 2019; 394: 497–509</a:t>
            </a:r>
          </a:p>
        </p:txBody>
      </p:sp>
    </p:spTree>
    <p:extLst>
      <p:ext uri="{BB962C8B-B14F-4D97-AF65-F5344CB8AC3E}">
        <p14:creationId xmlns:p14="http://schemas.microsoft.com/office/powerpoint/2010/main" val="861495898"/>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1E1295-776C-97C2-568B-658ED9C2ED51}"/>
              </a:ext>
            </a:extLst>
          </p:cNvPr>
          <p:cNvSpPr>
            <a:spLocks noGrp="1"/>
          </p:cNvSpPr>
          <p:nvPr>
            <p:ph type="title"/>
          </p:nvPr>
        </p:nvSpPr>
        <p:spPr/>
        <p:txBody>
          <a:bodyPr/>
          <a:lstStyle/>
          <a:p>
            <a:endParaRPr lang="fr-CA"/>
          </a:p>
        </p:txBody>
      </p:sp>
      <p:pic>
        <p:nvPicPr>
          <p:cNvPr id="4" name="Espace réservé du contenu 3">
            <a:extLst>
              <a:ext uri="{FF2B5EF4-FFF2-40B4-BE49-F238E27FC236}">
                <a16:creationId xmlns:a16="http://schemas.microsoft.com/office/drawing/2014/main" id="{7315934F-D458-D4D3-2798-4A0C7500411A}"/>
              </a:ext>
            </a:extLst>
          </p:cNvPr>
          <p:cNvPicPr>
            <a:picLocks noGrp="1" noChangeAspect="1"/>
          </p:cNvPicPr>
          <p:nvPr>
            <p:ph idx="1"/>
          </p:nvPr>
        </p:nvPicPr>
        <p:blipFill>
          <a:blip r:embed="rId2"/>
          <a:stretch>
            <a:fillRect/>
          </a:stretch>
        </p:blipFill>
        <p:spPr>
          <a:xfrm>
            <a:off x="2971800" y="3309144"/>
            <a:ext cx="6248400" cy="1384300"/>
          </a:xfrm>
          <a:prstGeom prst="rect">
            <a:avLst/>
          </a:prstGeom>
        </p:spPr>
      </p:pic>
    </p:spTree>
    <p:extLst>
      <p:ext uri="{BB962C8B-B14F-4D97-AF65-F5344CB8AC3E}">
        <p14:creationId xmlns:p14="http://schemas.microsoft.com/office/powerpoint/2010/main" val="16493532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C485C-718F-48D9-A71A-8D5B37A2CABF}"/>
              </a:ext>
            </a:extLst>
          </p:cNvPr>
          <p:cNvSpPr>
            <a:spLocks noGrp="1"/>
          </p:cNvSpPr>
          <p:nvPr>
            <p:ph type="title"/>
          </p:nvPr>
        </p:nvSpPr>
        <p:spPr/>
        <p:txBody>
          <a:bodyPr/>
          <a:lstStyle/>
          <a:p>
            <a:r>
              <a:rPr lang="en-US" sz="2800" dirty="0">
                <a:solidFill>
                  <a:schemeClr val="accent1"/>
                </a:solidFill>
                <a:latin typeface="Arial Narrow" panose="020B0606020202030204" pitchFamily="34" charset="0"/>
              </a:rPr>
              <a:t>Real-world Evidence with HPV Vaccination: safe and very effective</a:t>
            </a:r>
          </a:p>
        </p:txBody>
      </p:sp>
      <p:sp>
        <p:nvSpPr>
          <p:cNvPr id="4" name="Footer Placeholder 3">
            <a:extLst>
              <a:ext uri="{FF2B5EF4-FFF2-40B4-BE49-F238E27FC236}">
                <a16:creationId xmlns:a16="http://schemas.microsoft.com/office/drawing/2014/main" id="{16BF45BB-A17E-48E9-920C-47A37E36B0B9}"/>
              </a:ext>
            </a:extLst>
          </p:cNvPr>
          <p:cNvSpPr>
            <a:spLocks noGrp="1"/>
          </p:cNvSpPr>
          <p:nvPr>
            <p:ph type="ftr" sz="quarter" idx="11"/>
          </p:nvPr>
        </p:nvSpPr>
        <p:spPr/>
        <p:txBody>
          <a:bodyPr/>
          <a:lstStyle/>
          <a:p>
            <a:r>
              <a:rPr lang="en-US" dirty="0"/>
              <a:t>Global Medical &amp; Scientific Affairs</a:t>
            </a:r>
          </a:p>
          <a:p>
            <a:endParaRPr lang="en-GB" dirty="0"/>
          </a:p>
        </p:txBody>
      </p:sp>
      <p:sp>
        <p:nvSpPr>
          <p:cNvPr id="5" name="Slide Number Placeholder 4">
            <a:extLst>
              <a:ext uri="{FF2B5EF4-FFF2-40B4-BE49-F238E27FC236}">
                <a16:creationId xmlns:a16="http://schemas.microsoft.com/office/drawing/2014/main" id="{AFE40E07-6B9A-4902-81A2-857C7E7B49CF}"/>
              </a:ext>
            </a:extLst>
          </p:cNvPr>
          <p:cNvSpPr>
            <a:spLocks noGrp="1"/>
          </p:cNvSpPr>
          <p:nvPr>
            <p:ph type="sldNum" sz="quarter" idx="12"/>
          </p:nvPr>
        </p:nvSpPr>
        <p:spPr/>
        <p:txBody>
          <a:bodyPr/>
          <a:lstStyle/>
          <a:p>
            <a:fld id="{29CC380D-5F44-41E8-971E-CDD19ED6F8E3}" type="slidenum">
              <a:rPr lang="en-GB" smtClean="0"/>
              <a:t>25</a:t>
            </a:fld>
            <a:endParaRPr lang="en-GB"/>
          </a:p>
        </p:txBody>
      </p:sp>
      <p:sp>
        <p:nvSpPr>
          <p:cNvPr id="6" name="Rectangle 5">
            <a:extLst>
              <a:ext uri="{FF2B5EF4-FFF2-40B4-BE49-F238E27FC236}">
                <a16:creationId xmlns:a16="http://schemas.microsoft.com/office/drawing/2014/main" id="{5D8E24EE-30B6-4CAC-B048-A6148256B167}"/>
              </a:ext>
            </a:extLst>
          </p:cNvPr>
          <p:cNvSpPr/>
          <p:nvPr/>
        </p:nvSpPr>
        <p:spPr>
          <a:xfrm>
            <a:off x="209599" y="6336770"/>
            <a:ext cx="11603782" cy="369332"/>
          </a:xfrm>
          <a:prstGeom prst="rect">
            <a:avLst/>
          </a:prstGeom>
          <a:solidFill>
            <a:schemeClr val="bg1"/>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mn-cs"/>
              </a:rPr>
              <a:t>1. Garland et al. </a:t>
            </a:r>
            <a:r>
              <a:rPr kumimoji="0" lang="fr-FR" sz="900" b="0" i="0" u="none" strike="noStrike" kern="1200" cap="none" spc="0" normalizeH="0" baseline="0" noProof="0" dirty="0">
                <a:ln>
                  <a:noFill/>
                </a:ln>
                <a:solidFill>
                  <a:srgbClr val="000000"/>
                </a:solidFill>
                <a:effectLst/>
                <a:uLnTx/>
                <a:uFillTx/>
                <a:latin typeface="Arial"/>
                <a:ea typeface="+mn-ea"/>
                <a:cs typeface="+mn-cs"/>
              </a:rPr>
              <a:t>Clin Infect Dis. 2016 </a:t>
            </a:r>
            <a:r>
              <a:rPr kumimoji="0" lang="fr-FR" sz="900" b="0" i="0" u="none" strike="noStrike" kern="1200" cap="none" spc="0" normalizeH="0" baseline="0" noProof="0" dirty="0" err="1">
                <a:ln>
                  <a:noFill/>
                </a:ln>
                <a:solidFill>
                  <a:srgbClr val="000000"/>
                </a:solidFill>
                <a:effectLst/>
                <a:uLnTx/>
                <a:uFillTx/>
                <a:latin typeface="Arial"/>
                <a:ea typeface="+mn-ea"/>
                <a:cs typeface="+mn-cs"/>
              </a:rPr>
              <a:t>Aug</a:t>
            </a:r>
            <a:r>
              <a:rPr kumimoji="0" lang="fr-FR" sz="900" b="0" i="0" u="none" strike="noStrike" kern="1200" cap="none" spc="0" normalizeH="0" baseline="0" noProof="0" dirty="0">
                <a:ln>
                  <a:noFill/>
                </a:ln>
                <a:solidFill>
                  <a:srgbClr val="000000"/>
                </a:solidFill>
                <a:effectLst/>
                <a:uLnTx/>
                <a:uFillTx/>
                <a:latin typeface="Arial"/>
                <a:ea typeface="+mn-ea"/>
                <a:cs typeface="+mn-cs"/>
              </a:rPr>
              <a:t> 15;63(4):519-27.</a:t>
            </a:r>
            <a:r>
              <a:rPr kumimoji="0" lang="en-US" sz="900" b="0" i="0" u="none" strike="noStrike" kern="1200" cap="none" spc="0" normalizeH="0" baseline="0" noProof="0" dirty="0">
                <a:ln>
                  <a:noFill/>
                </a:ln>
                <a:solidFill>
                  <a:srgbClr val="000000"/>
                </a:solidFill>
                <a:effectLst/>
                <a:uLnTx/>
                <a:uFillTx/>
                <a:latin typeface="Arial"/>
                <a:ea typeface="+mn-ea"/>
                <a:cs typeface="+mn-cs"/>
              </a:rPr>
              <a:t>; 2. Checchi et al. Sex </a:t>
            </a:r>
            <a:r>
              <a:rPr kumimoji="0" lang="en-US" sz="900" b="0" i="0" u="none" strike="noStrike" kern="1200" cap="none" spc="0" normalizeH="0" baseline="0" noProof="0" dirty="0" err="1">
                <a:ln>
                  <a:noFill/>
                </a:ln>
                <a:solidFill>
                  <a:srgbClr val="000000"/>
                </a:solidFill>
                <a:effectLst/>
                <a:uLnTx/>
                <a:uFillTx/>
                <a:latin typeface="Arial"/>
                <a:ea typeface="+mn-ea"/>
                <a:cs typeface="+mn-cs"/>
              </a:rPr>
              <a:t>Transm</a:t>
            </a:r>
            <a:r>
              <a:rPr kumimoji="0" lang="en-US" sz="900" b="0" i="0" u="none" strike="noStrike" kern="1200" cap="none" spc="0" normalizeH="0" baseline="0" noProof="0" dirty="0">
                <a:ln>
                  <a:noFill/>
                </a:ln>
                <a:solidFill>
                  <a:srgbClr val="000000"/>
                </a:solidFill>
                <a:effectLst/>
                <a:uLnTx/>
                <a:uFillTx/>
                <a:latin typeface="Arial"/>
                <a:ea typeface="+mn-ea"/>
                <a:cs typeface="+mn-cs"/>
              </a:rPr>
              <a:t> Infect. 2019 Aug;95(5):368-373.; 3. Palmer et al. </a:t>
            </a:r>
            <a:r>
              <a:rPr kumimoji="0" lang="pt-BR" sz="900" b="0" i="0" u="none" strike="noStrike" kern="1200" cap="none" spc="0" normalizeH="0" baseline="0" noProof="0" dirty="0">
                <a:ln>
                  <a:noFill/>
                </a:ln>
                <a:solidFill>
                  <a:srgbClr val="000000"/>
                </a:solidFill>
                <a:effectLst/>
                <a:uLnTx/>
                <a:uFillTx/>
                <a:latin typeface="Arial"/>
                <a:ea typeface="+mn-ea"/>
                <a:cs typeface="+mn-cs"/>
              </a:rPr>
              <a:t>BMJ. 2019 Apr 3;365:l1161.; 4. Innes et al. </a:t>
            </a:r>
            <a:r>
              <a:rPr kumimoji="0" lang="pl-PL" sz="900" b="0" i="0" u="none" strike="noStrike" kern="1200" cap="none" spc="0" normalizeH="0" baseline="0" noProof="0" dirty="0">
                <a:ln>
                  <a:noFill/>
                </a:ln>
                <a:solidFill>
                  <a:srgbClr val="000000"/>
                </a:solidFill>
                <a:effectLst/>
                <a:uLnTx/>
                <a:uFillTx/>
                <a:latin typeface="Arial"/>
                <a:ea typeface="+mn-ea"/>
                <a:cs typeface="+mn-cs"/>
              </a:rPr>
              <a:t>N Z Med J. 2020 Jan 17;133(1508):72-84.</a:t>
            </a:r>
            <a:r>
              <a:rPr kumimoji="0" lang="en-US" sz="900" b="0" i="0" u="none" strike="noStrike" kern="1200" cap="none" spc="0" normalizeH="0" baseline="0" noProof="0" dirty="0">
                <a:ln>
                  <a:noFill/>
                </a:ln>
                <a:solidFill>
                  <a:srgbClr val="000000"/>
                </a:solidFill>
                <a:effectLst/>
                <a:uLnTx/>
                <a:uFillTx/>
                <a:latin typeface="Arial"/>
                <a:ea typeface="+mn-ea"/>
                <a:cs typeface="+mn-cs"/>
              </a:rPr>
              <a:t>; 5. </a:t>
            </a:r>
            <a:r>
              <a:rPr kumimoji="0" lang="en-US" sz="900" b="0" i="0" u="none" strike="noStrike" kern="1200" cap="none" spc="0" normalizeH="0" baseline="0" noProof="0" dirty="0" err="1">
                <a:ln>
                  <a:noFill/>
                </a:ln>
                <a:solidFill>
                  <a:srgbClr val="000000"/>
                </a:solidFill>
                <a:effectLst/>
                <a:uLnTx/>
                <a:uFillTx/>
                <a:latin typeface="Arial"/>
                <a:ea typeface="+mn-ea"/>
                <a:cs typeface="+mn-cs"/>
              </a:rPr>
              <a:t>Brotons</a:t>
            </a:r>
            <a:r>
              <a:rPr kumimoji="0" lang="en-US" sz="900" b="0" i="0" u="none" strike="noStrike" kern="1200" cap="none" spc="0" normalizeH="0" baseline="0" noProof="0" dirty="0">
                <a:ln>
                  <a:noFill/>
                </a:ln>
                <a:solidFill>
                  <a:srgbClr val="000000"/>
                </a:solidFill>
                <a:effectLst/>
                <a:uLnTx/>
                <a:uFillTx/>
                <a:latin typeface="Arial"/>
                <a:ea typeface="+mn-ea"/>
                <a:cs typeface="+mn-cs"/>
              </a:rPr>
              <a:t> et al. </a:t>
            </a:r>
            <a:r>
              <a:rPr kumimoji="0" lang="en-US" sz="900" b="0" i="0" u="none" strike="noStrike" kern="1200" cap="none" spc="0" normalizeH="0" baseline="0" noProof="0" dirty="0" err="1">
                <a:ln>
                  <a:noFill/>
                </a:ln>
                <a:solidFill>
                  <a:srgbClr val="000000"/>
                </a:solidFill>
                <a:effectLst/>
                <a:uLnTx/>
                <a:uFillTx/>
                <a:latin typeface="Arial"/>
                <a:ea typeface="+mn-ea"/>
                <a:cs typeface="+mn-cs"/>
              </a:rPr>
              <a:t>Prev</a:t>
            </a:r>
            <a:r>
              <a:rPr kumimoji="0" lang="en-US" sz="900" b="0" i="0" u="none" strike="noStrike" kern="1200" cap="none" spc="0" normalizeH="0" baseline="0" noProof="0" dirty="0">
                <a:ln>
                  <a:noFill/>
                </a:ln>
                <a:solidFill>
                  <a:srgbClr val="000000"/>
                </a:solidFill>
                <a:effectLst/>
                <a:uLnTx/>
                <a:uFillTx/>
                <a:latin typeface="Arial"/>
                <a:ea typeface="+mn-ea"/>
                <a:cs typeface="+mn-cs"/>
              </a:rPr>
              <a:t> Med. 2020 Sep;138:106166. 6. Guo et al. Am J </a:t>
            </a:r>
            <a:r>
              <a:rPr kumimoji="0" lang="en-US" sz="900" b="0" i="0" u="none" strike="noStrike" kern="1200" cap="none" spc="0" normalizeH="0" baseline="0" noProof="0" dirty="0" err="1">
                <a:ln>
                  <a:noFill/>
                </a:ln>
                <a:solidFill>
                  <a:srgbClr val="000000"/>
                </a:solidFill>
                <a:effectLst/>
                <a:uLnTx/>
                <a:uFillTx/>
                <a:latin typeface="Arial"/>
                <a:ea typeface="+mn-ea"/>
                <a:cs typeface="+mn-cs"/>
              </a:rPr>
              <a:t>Prev</a:t>
            </a:r>
            <a:r>
              <a:rPr kumimoji="0" lang="en-US" sz="900" b="0" i="0" u="none" strike="noStrike" kern="1200" cap="none" spc="0" normalizeH="0" baseline="0" noProof="0" dirty="0">
                <a:ln>
                  <a:noFill/>
                </a:ln>
                <a:solidFill>
                  <a:srgbClr val="000000"/>
                </a:solidFill>
                <a:effectLst/>
                <a:uLnTx/>
                <a:uFillTx/>
                <a:latin typeface="Arial"/>
                <a:ea typeface="+mn-ea"/>
                <a:cs typeface="+mn-cs"/>
              </a:rPr>
              <a:t> Med. 2018. Aug;55(2):197-204.; 7.</a:t>
            </a:r>
            <a:r>
              <a:rPr kumimoji="0" lang="fr-FR" sz="900" b="0" i="0" u="none" strike="noStrike" kern="1200" cap="none" spc="0" normalizeH="0" baseline="0" noProof="0" dirty="0">
                <a:ln>
                  <a:noFill/>
                </a:ln>
                <a:solidFill>
                  <a:srgbClr val="000000"/>
                </a:solidFill>
                <a:effectLst/>
                <a:uLnTx/>
                <a:uFillTx/>
                <a:latin typeface="Arial"/>
                <a:ea typeface="+mn-ea"/>
                <a:cs typeface="+mn-cs"/>
              </a:rPr>
              <a:t> </a:t>
            </a:r>
            <a:r>
              <a:rPr kumimoji="0" lang="fr-FR" sz="900" b="0" i="0" u="none" strike="noStrike" kern="1200" cap="none" spc="0" normalizeH="0" baseline="0" noProof="0" dirty="0" err="1">
                <a:ln>
                  <a:noFill/>
                </a:ln>
                <a:solidFill>
                  <a:srgbClr val="000000"/>
                </a:solidFill>
                <a:effectLst/>
                <a:uLnTx/>
                <a:uFillTx/>
                <a:latin typeface="Arial"/>
                <a:ea typeface="+mn-ea"/>
                <a:cs typeface="+mn-cs"/>
              </a:rPr>
              <a:t>Luostarinen</a:t>
            </a:r>
            <a:r>
              <a:rPr kumimoji="0" lang="fr-FR" sz="900" b="0" i="0" u="none" strike="noStrike" kern="1200" cap="none" spc="0" normalizeH="0" baseline="0" noProof="0" dirty="0">
                <a:ln>
                  <a:noFill/>
                </a:ln>
                <a:solidFill>
                  <a:srgbClr val="000000"/>
                </a:solidFill>
                <a:effectLst/>
                <a:uLnTx/>
                <a:uFillTx/>
                <a:latin typeface="Arial"/>
                <a:ea typeface="+mn-ea"/>
                <a:cs typeface="+mn-cs"/>
              </a:rPr>
              <a:t> T, et al. Int J Cancer. 2018. May 15;142(10):2186-2187.; 8.</a:t>
            </a:r>
            <a:r>
              <a:rPr kumimoji="0" lang="da-DK" sz="900" b="0" i="0" u="none" strike="noStrike" kern="1200" cap="none" spc="0" normalizeH="0" baseline="0" noProof="0" dirty="0">
                <a:ln>
                  <a:noFill/>
                </a:ln>
                <a:solidFill>
                  <a:srgbClr val="000000"/>
                </a:solidFill>
                <a:effectLst/>
                <a:uLnTx/>
                <a:uFillTx/>
                <a:latin typeface="Arial"/>
                <a:ea typeface="+mn-ea"/>
                <a:cs typeface="+mn-cs"/>
              </a:rPr>
              <a:t> Lei J, et al. N Engl J Med. 2020. Oct 1;383(14):1340-1348.</a:t>
            </a:r>
            <a:r>
              <a:rPr kumimoji="0" lang="fr-FR" sz="900" b="0" i="0" u="none" strike="noStrike" kern="1200" cap="none" spc="0" normalizeH="0" baseline="0" noProof="0" dirty="0">
                <a:ln>
                  <a:noFill/>
                </a:ln>
                <a:solidFill>
                  <a:srgbClr val="000000"/>
                </a:solidFill>
                <a:effectLst/>
                <a:uLnTx/>
                <a:uFillTx/>
                <a:latin typeface="Arial"/>
                <a:ea typeface="+mn-ea"/>
                <a:cs typeface="+mn-cs"/>
              </a:rPr>
              <a:t> </a:t>
            </a:r>
            <a:r>
              <a:rPr kumimoji="0" lang="en-US" sz="900" b="0" i="0" u="none" strike="noStrike" kern="1200" cap="none" spc="0" normalizeH="0" baseline="0" noProof="0" dirty="0">
                <a:ln>
                  <a:noFill/>
                </a:ln>
                <a:solidFill>
                  <a:srgbClr val="000000"/>
                </a:solidFill>
                <a:effectLst/>
                <a:uLnTx/>
                <a:uFillTx/>
                <a:latin typeface="Arial"/>
                <a:ea typeface="+mn-ea"/>
                <a:cs typeface="+mn-cs"/>
              </a:rPr>
              <a:t> </a:t>
            </a:r>
          </a:p>
        </p:txBody>
      </p:sp>
      <p:pic>
        <p:nvPicPr>
          <p:cNvPr id="8" name="Picture 7">
            <a:extLst>
              <a:ext uri="{FF2B5EF4-FFF2-40B4-BE49-F238E27FC236}">
                <a16:creationId xmlns:a16="http://schemas.microsoft.com/office/drawing/2014/main" id="{6CAB5835-18DE-4246-8A1F-2D8337672D45}"/>
              </a:ext>
            </a:extLst>
          </p:cNvPr>
          <p:cNvPicPr>
            <a:picLocks noChangeAspect="1"/>
          </p:cNvPicPr>
          <p:nvPr/>
        </p:nvPicPr>
        <p:blipFill>
          <a:blip r:embed="rId2"/>
          <a:stretch>
            <a:fillRect/>
          </a:stretch>
        </p:blipFill>
        <p:spPr>
          <a:xfrm>
            <a:off x="0" y="1376844"/>
            <a:ext cx="12024284" cy="4571893"/>
          </a:xfrm>
          <a:prstGeom prst="rect">
            <a:avLst/>
          </a:prstGeom>
        </p:spPr>
      </p:pic>
    </p:spTree>
    <p:extLst>
      <p:ext uri="{BB962C8B-B14F-4D97-AF65-F5344CB8AC3E}">
        <p14:creationId xmlns:p14="http://schemas.microsoft.com/office/powerpoint/2010/main" val="242433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800456-C8C9-DB4F-A4BB-6B7F5A33654E}"/>
              </a:ext>
            </a:extLst>
          </p:cNvPr>
          <p:cNvSpPr>
            <a:spLocks noGrp="1"/>
          </p:cNvSpPr>
          <p:nvPr>
            <p:ph type="title"/>
          </p:nvPr>
        </p:nvSpPr>
        <p:spPr/>
        <p:txBody>
          <a:bodyPr/>
          <a:lstStyle/>
          <a:p>
            <a:r>
              <a:rPr lang="fr-FR" dirty="0"/>
              <a:t>Un triste constat</a:t>
            </a:r>
          </a:p>
        </p:txBody>
      </p:sp>
      <p:sp>
        <p:nvSpPr>
          <p:cNvPr id="3" name="Espace réservé du contenu 2">
            <a:extLst>
              <a:ext uri="{FF2B5EF4-FFF2-40B4-BE49-F238E27FC236}">
                <a16:creationId xmlns:a16="http://schemas.microsoft.com/office/drawing/2014/main" id="{164786E0-E346-334A-95A3-4039B15714FC}"/>
              </a:ext>
            </a:extLst>
          </p:cNvPr>
          <p:cNvSpPr>
            <a:spLocks noGrp="1"/>
          </p:cNvSpPr>
          <p:nvPr>
            <p:ph idx="1"/>
          </p:nvPr>
        </p:nvSpPr>
        <p:spPr/>
        <p:txBody>
          <a:bodyPr/>
          <a:lstStyle/>
          <a:p>
            <a:r>
              <a:rPr lang="fr-FR" dirty="0"/>
              <a:t>Les filles non vaccinées :</a:t>
            </a:r>
          </a:p>
          <a:p>
            <a:pPr lvl="1"/>
            <a:r>
              <a:rPr lang="fr-FR" dirty="0"/>
              <a:t>Vont moins en clinique pour leurs pap tests que les filles vaccinées</a:t>
            </a:r>
          </a:p>
          <a:p>
            <a:pPr lvl="1"/>
            <a:r>
              <a:rPr lang="fr-FR" dirty="0"/>
              <a:t>Ont plus de grossesse et d’ITS non VPH</a:t>
            </a:r>
          </a:p>
          <a:p>
            <a:pPr lvl="1"/>
            <a:r>
              <a:rPr lang="fr-FR" dirty="0"/>
              <a:t>Donc n’ont pas de protection contre le cancer du col qui est dépistable et</a:t>
            </a:r>
          </a:p>
          <a:p>
            <a:pPr lvl="1"/>
            <a:r>
              <a:rPr lang="fr-FR" dirty="0"/>
              <a:t>Donc pas de protection contre les autres cancers reliés aux VPH qui ne sont pas dépistables… </a:t>
            </a:r>
          </a:p>
          <a:p>
            <a:pPr lvl="1"/>
            <a:r>
              <a:rPr lang="fr-FR" dirty="0"/>
              <a:t>Leurs mères sont moins dépistées par le pap test </a:t>
            </a:r>
          </a:p>
        </p:txBody>
      </p:sp>
    </p:spTree>
    <p:extLst>
      <p:ext uri="{BB962C8B-B14F-4D97-AF65-F5344CB8AC3E}">
        <p14:creationId xmlns:p14="http://schemas.microsoft.com/office/powerpoint/2010/main" val="9014161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0526E8-36C8-6643-96D7-5B3030389591}"/>
              </a:ext>
            </a:extLst>
          </p:cNvPr>
          <p:cNvSpPr>
            <a:spLocks noGrp="1"/>
          </p:cNvSpPr>
          <p:nvPr>
            <p:ph type="title"/>
          </p:nvPr>
        </p:nvSpPr>
        <p:spPr/>
        <p:txBody>
          <a:bodyPr/>
          <a:lstStyle/>
          <a:p>
            <a:r>
              <a:rPr lang="fr-FR"/>
              <a:t>Obstacles </a:t>
            </a:r>
          </a:p>
        </p:txBody>
      </p:sp>
      <p:sp>
        <p:nvSpPr>
          <p:cNvPr id="3" name="Espace réservé du texte 2">
            <a:extLst>
              <a:ext uri="{FF2B5EF4-FFF2-40B4-BE49-F238E27FC236}">
                <a16:creationId xmlns:a16="http://schemas.microsoft.com/office/drawing/2014/main" id="{63470E76-4AE0-CA4A-8AE8-F0B334A5BD64}"/>
              </a:ext>
            </a:extLst>
          </p:cNvPr>
          <p:cNvSpPr>
            <a:spLocks noGrp="1"/>
          </p:cNvSpPr>
          <p:nvPr>
            <p:ph type="body" idx="1"/>
          </p:nvPr>
        </p:nvSpPr>
        <p:spPr/>
        <p:txBody>
          <a:bodyPr/>
          <a:lstStyle/>
          <a:p>
            <a:r>
              <a:rPr lang="fr-FR" dirty="0"/>
              <a:t>L’ignorance du fardeau chez les personnes hors du système scolaire</a:t>
            </a:r>
          </a:p>
        </p:txBody>
      </p:sp>
    </p:spTree>
    <p:extLst>
      <p:ext uri="{BB962C8B-B14F-4D97-AF65-F5344CB8AC3E}">
        <p14:creationId xmlns:p14="http://schemas.microsoft.com/office/powerpoint/2010/main" val="974202971"/>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61" name="Title 4"/>
          <p:cNvSpPr txBox="1">
            <a:spLocks noGrp="1"/>
          </p:cNvSpPr>
          <p:nvPr>
            <p:ph type="title"/>
          </p:nvPr>
        </p:nvSpPr>
        <p:spPr>
          <a:xfrm>
            <a:off x="553155" y="3560234"/>
            <a:ext cx="11322757" cy="1362073"/>
          </a:xfrm>
          <a:prstGeom prst="rect">
            <a:avLst/>
          </a:prstGeom>
        </p:spPr>
        <p:txBody>
          <a:bodyPr>
            <a:normAutofit/>
          </a:bodyPr>
          <a:lstStyle>
            <a:lvl1pPr defTabSz="288036">
              <a:defRPr sz="2200"/>
            </a:lvl1pPr>
          </a:lstStyle>
          <a:p>
            <a:pPr>
              <a:defRPr>
                <a:effectLst/>
              </a:defRPr>
            </a:pPr>
            <a:r>
              <a:rPr dirty="0"/>
              <a:t>N</a:t>
            </a:r>
            <a:r>
              <a:rPr lang="fr-CA" dirty="0"/>
              <a:t>ou</a:t>
            </a:r>
            <a:r>
              <a:rPr dirty="0"/>
              <a:t>s </a:t>
            </a:r>
            <a:r>
              <a:rPr dirty="0" err="1"/>
              <a:t>avons</a:t>
            </a:r>
            <a:r>
              <a:rPr dirty="0"/>
              <a:t> </a:t>
            </a:r>
            <a:r>
              <a:rPr dirty="0" err="1"/>
              <a:t>appris</a:t>
            </a:r>
            <a:r>
              <a:rPr dirty="0"/>
              <a:t> </a:t>
            </a:r>
            <a:r>
              <a:rPr dirty="0" err="1"/>
              <a:t>à</a:t>
            </a:r>
            <a:r>
              <a:rPr dirty="0"/>
              <a:t> </a:t>
            </a:r>
            <a:r>
              <a:rPr dirty="0" err="1"/>
              <a:t>communiquer</a:t>
            </a:r>
            <a:r>
              <a:rPr dirty="0"/>
              <a:t> </a:t>
            </a:r>
            <a:r>
              <a:rPr dirty="0" err="1"/>
              <a:t>efficacement</a:t>
            </a:r>
            <a:r>
              <a:rPr dirty="0"/>
              <a:t> </a:t>
            </a:r>
            <a:r>
              <a:rPr dirty="0" err="1"/>
              <a:t>à</a:t>
            </a:r>
            <a:r>
              <a:rPr dirty="0"/>
              <a:t> </a:t>
            </a:r>
            <a:r>
              <a:rPr dirty="0" err="1"/>
              <a:t>propos</a:t>
            </a:r>
            <a:r>
              <a:rPr dirty="0"/>
              <a:t> du </a:t>
            </a:r>
            <a:r>
              <a:rPr dirty="0" err="1"/>
              <a:t>vaccin</a:t>
            </a:r>
            <a:r>
              <a:rPr dirty="0"/>
              <a:t> VPH </a:t>
            </a:r>
            <a:r>
              <a:rPr dirty="0" err="1"/>
              <a:t>en</a:t>
            </a:r>
            <a:r>
              <a:rPr dirty="0"/>
              <a:t> </a:t>
            </a:r>
            <a:r>
              <a:rPr dirty="0" err="1"/>
              <a:t>cette</a:t>
            </a:r>
            <a:r>
              <a:rPr dirty="0"/>
              <a:t> </a:t>
            </a:r>
            <a:r>
              <a:rPr dirty="0" err="1"/>
              <a:t>ère</a:t>
            </a:r>
            <a:r>
              <a:rPr dirty="0"/>
              <a:t> de faits </a:t>
            </a:r>
            <a:r>
              <a:rPr dirty="0" err="1"/>
              <a:t>alternatifs</a:t>
            </a:r>
            <a:r>
              <a:rPr dirty="0"/>
              <a:t> et </a:t>
            </a:r>
            <a:r>
              <a:rPr dirty="0" err="1"/>
              <a:t>fausse</a:t>
            </a:r>
            <a:r>
              <a:rPr dirty="0"/>
              <a:t> </a:t>
            </a:r>
            <a:r>
              <a:rPr dirty="0" err="1"/>
              <a:t>nouvelles</a:t>
            </a:r>
            <a:endParaRPr dirty="0"/>
          </a:p>
        </p:txBody>
      </p:sp>
    </p:spTree>
    <p:extLst>
      <p:ext uri="{BB962C8B-B14F-4D97-AF65-F5344CB8AC3E}">
        <p14:creationId xmlns:p14="http://schemas.microsoft.com/office/powerpoint/2010/main" val="1920792787"/>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5" name="Title 1"/>
          <p:cNvSpPr txBox="1">
            <a:spLocks noGrp="1"/>
          </p:cNvSpPr>
          <p:nvPr>
            <p:ph type="title"/>
          </p:nvPr>
        </p:nvSpPr>
        <p:spPr>
          <a:prstGeom prst="rect">
            <a:avLst/>
          </a:prstGeom>
        </p:spPr>
        <p:txBody>
          <a:bodyPr>
            <a:normAutofit/>
          </a:bodyPr>
          <a:lstStyle>
            <a:lvl1pPr defTabSz="731519">
              <a:defRPr sz="3200"/>
            </a:lvl1pPr>
          </a:lstStyle>
          <a:p>
            <a:pPr>
              <a:defRPr>
                <a:effectLst/>
              </a:defRPr>
            </a:pPr>
            <a:r>
              <a:t>Des arguments négatifs qui se défont facilement!</a:t>
            </a:r>
          </a:p>
        </p:txBody>
      </p:sp>
      <p:sp>
        <p:nvSpPr>
          <p:cNvPr id="2006" name="Content Placeholder 2"/>
          <p:cNvSpPr txBox="1">
            <a:spLocks noGrp="1"/>
          </p:cNvSpPr>
          <p:nvPr>
            <p:ph type="body" idx="1"/>
          </p:nvPr>
        </p:nvSpPr>
        <p:spPr>
          <a:xfrm>
            <a:off x="1828799" y="3886200"/>
            <a:ext cx="8804885" cy="1752600"/>
          </a:xfrm>
          <a:prstGeom prst="rect">
            <a:avLst/>
          </a:prstGeom>
        </p:spPr>
        <p:txBody>
          <a:bodyPr>
            <a:normAutofit lnSpcReduction="10000"/>
          </a:bodyPr>
          <a:lstStyle>
            <a:lvl2pPr marL="742950" indent="-285750">
              <a:spcBef>
                <a:spcPts val="600"/>
              </a:spcBef>
              <a:defRPr sz="2800"/>
            </a:lvl2pPr>
          </a:lstStyle>
          <a:p>
            <a:pPr algn="l">
              <a:defRPr>
                <a:effectLst/>
              </a:defRPr>
            </a:pPr>
            <a:r>
              <a:rPr dirty="0"/>
              <a:t>On </a:t>
            </a:r>
            <a:r>
              <a:rPr dirty="0" err="1"/>
              <a:t>n’a</a:t>
            </a:r>
            <a:r>
              <a:rPr dirty="0"/>
              <a:t> pas de </a:t>
            </a:r>
            <a:r>
              <a:rPr dirty="0" err="1"/>
              <a:t>preuve</a:t>
            </a:r>
            <a:r>
              <a:rPr dirty="0"/>
              <a:t> que </a:t>
            </a:r>
            <a:r>
              <a:rPr dirty="0" err="1"/>
              <a:t>l’on</a:t>
            </a:r>
            <a:r>
              <a:rPr dirty="0"/>
              <a:t> </a:t>
            </a:r>
            <a:r>
              <a:rPr dirty="0" err="1"/>
              <a:t>peut</a:t>
            </a:r>
            <a:r>
              <a:rPr dirty="0"/>
              <a:t> </a:t>
            </a:r>
            <a:r>
              <a:rPr dirty="0" err="1"/>
              <a:t>prévenir</a:t>
            </a:r>
            <a:r>
              <a:rPr dirty="0"/>
              <a:t> le cancer</a:t>
            </a:r>
            <a:endParaRPr lang="fr-CA" dirty="0"/>
          </a:p>
          <a:p>
            <a:pPr algn="l">
              <a:defRPr>
                <a:effectLst/>
              </a:defRPr>
            </a:pPr>
            <a:r>
              <a:rPr dirty="0"/>
              <a:t>Faux, la </a:t>
            </a:r>
            <a:r>
              <a:rPr dirty="0" err="1"/>
              <a:t>Finlande</a:t>
            </a:r>
            <a:r>
              <a:rPr dirty="0"/>
              <a:t> </a:t>
            </a:r>
            <a:r>
              <a:rPr dirty="0" err="1"/>
              <a:t>vient</a:t>
            </a:r>
            <a:r>
              <a:rPr dirty="0"/>
              <a:t> de </a:t>
            </a:r>
            <a:r>
              <a:rPr dirty="0" err="1"/>
              <a:t>publier</a:t>
            </a:r>
            <a:r>
              <a:rPr dirty="0"/>
              <a:t> des </a:t>
            </a:r>
            <a:r>
              <a:rPr dirty="0" err="1"/>
              <a:t>données</a:t>
            </a:r>
            <a:r>
              <a:rPr dirty="0"/>
              <a:t> </a:t>
            </a:r>
            <a:r>
              <a:rPr dirty="0" err="1"/>
              <a:t>assez</a:t>
            </a:r>
            <a:r>
              <a:rPr dirty="0"/>
              <a:t> flagrante de </a:t>
            </a:r>
            <a:r>
              <a:rPr dirty="0" err="1"/>
              <a:t>baisse</a:t>
            </a:r>
            <a:r>
              <a:rPr dirty="0"/>
              <a:t> de </a:t>
            </a:r>
            <a:r>
              <a:rPr dirty="0" err="1"/>
              <a:t>plusieurs</a:t>
            </a:r>
            <a:r>
              <a:rPr dirty="0"/>
              <a:t> cancers </a:t>
            </a:r>
            <a:r>
              <a:rPr dirty="0" err="1"/>
              <a:t>reliés</a:t>
            </a:r>
            <a:r>
              <a:rPr dirty="0"/>
              <a:t> aux VPH</a:t>
            </a:r>
            <a:endParaRPr lang="fr-CA" dirty="0"/>
          </a:p>
          <a:p>
            <a:pPr algn="l">
              <a:defRPr>
                <a:effectLst/>
              </a:defRPr>
            </a:pPr>
            <a:r>
              <a:rPr lang="fr-CA" dirty="0"/>
              <a:t>Et la Suède aussi pour le cancer du col utérin</a:t>
            </a:r>
            <a:r>
              <a:rPr dirty="0"/>
              <a:t>  </a:t>
            </a:r>
          </a:p>
        </p:txBody>
      </p:sp>
    </p:spTree>
    <p:extLst>
      <p:ext uri="{BB962C8B-B14F-4D97-AF65-F5344CB8AC3E}">
        <p14:creationId xmlns:p14="http://schemas.microsoft.com/office/powerpoint/2010/main" val="393612255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A2ED5B-C860-052D-AAF7-3F8CA177430A}"/>
              </a:ext>
            </a:extLst>
          </p:cNvPr>
          <p:cNvSpPr>
            <a:spLocks noGrp="1"/>
          </p:cNvSpPr>
          <p:nvPr>
            <p:ph type="title"/>
          </p:nvPr>
        </p:nvSpPr>
        <p:spPr/>
        <p:txBody>
          <a:bodyPr/>
          <a:lstStyle/>
          <a:p>
            <a:r>
              <a:rPr lang="fr-CA" dirty="0"/>
              <a:t>Exemples de crise nationale</a:t>
            </a:r>
          </a:p>
        </p:txBody>
      </p:sp>
      <p:sp>
        <p:nvSpPr>
          <p:cNvPr id="3" name="Espace réservé du contenu 2">
            <a:extLst>
              <a:ext uri="{FF2B5EF4-FFF2-40B4-BE49-F238E27FC236}">
                <a16:creationId xmlns:a16="http://schemas.microsoft.com/office/drawing/2014/main" id="{B69A825A-DD92-6BE1-B266-88A3D11A3F91}"/>
              </a:ext>
            </a:extLst>
          </p:cNvPr>
          <p:cNvSpPr>
            <a:spLocks noGrp="1"/>
          </p:cNvSpPr>
          <p:nvPr>
            <p:ph idx="1"/>
          </p:nvPr>
        </p:nvSpPr>
        <p:spPr/>
        <p:txBody>
          <a:bodyPr/>
          <a:lstStyle/>
          <a:p>
            <a:r>
              <a:rPr lang="fr-CA" dirty="0"/>
              <a:t>Filles qui après la vaccination contre le VPH  </a:t>
            </a:r>
          </a:p>
          <a:p>
            <a:pPr lvl="1"/>
            <a:r>
              <a:rPr lang="fr-CA" dirty="0"/>
              <a:t>Tombent sans connaissance en Australie</a:t>
            </a:r>
          </a:p>
          <a:p>
            <a:pPr lvl="1"/>
            <a:r>
              <a:rPr lang="fr-CA" dirty="0"/>
              <a:t>Meurent après la vaccination en Colombie, en Espagne et en Inde</a:t>
            </a:r>
          </a:p>
          <a:p>
            <a:pPr lvl="1"/>
            <a:r>
              <a:rPr lang="fr-CA" dirty="0"/>
              <a:t>Développent le syndrome postural orthostatique au Danemark</a:t>
            </a:r>
          </a:p>
          <a:p>
            <a:pPr lvl="1"/>
            <a:r>
              <a:rPr lang="fr-CA" dirty="0"/>
              <a:t>Développent une panoplie de maladie auto-immunes en France</a:t>
            </a:r>
          </a:p>
          <a:p>
            <a:pPr lvl="1"/>
            <a:r>
              <a:rPr lang="fr-CA" dirty="0"/>
              <a:t>Développent le syndrome de </a:t>
            </a:r>
            <a:r>
              <a:rPr lang="fr-CA" dirty="0" err="1"/>
              <a:t>Guillaim</a:t>
            </a:r>
            <a:r>
              <a:rPr lang="fr-CA" dirty="0"/>
              <a:t> Barré au Canada</a:t>
            </a:r>
          </a:p>
          <a:p>
            <a:pPr lvl="1"/>
            <a:r>
              <a:rPr lang="fr-CA" dirty="0"/>
              <a:t>Développent ménopause précoce au Japon</a:t>
            </a:r>
          </a:p>
          <a:p>
            <a:pPr lvl="1"/>
            <a:r>
              <a:rPr lang="fr-CA" dirty="0"/>
              <a:t>Développent l’infertilité au Nigéria </a:t>
            </a:r>
          </a:p>
          <a:p>
            <a:pPr lvl="1"/>
            <a:endParaRPr lang="fr-CA" dirty="0"/>
          </a:p>
          <a:p>
            <a:pPr lvl="1"/>
            <a:endParaRPr lang="fr-CA" dirty="0"/>
          </a:p>
          <a:p>
            <a:endParaRPr lang="fr-CA" dirty="0"/>
          </a:p>
        </p:txBody>
      </p:sp>
    </p:spTree>
    <p:extLst>
      <p:ext uri="{BB962C8B-B14F-4D97-AF65-F5344CB8AC3E}">
        <p14:creationId xmlns:p14="http://schemas.microsoft.com/office/powerpoint/2010/main" val="26815810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1" name="Titre 1"/>
          <p:cNvSpPr txBox="1">
            <a:spLocks noGrp="1"/>
          </p:cNvSpPr>
          <p:nvPr>
            <p:ph type="title"/>
            <p:custDataLst>
              <p:tags r:id="rId1"/>
            </p:custDataLst>
          </p:nvPr>
        </p:nvSpPr>
        <p:spPr>
          <a:xfrm>
            <a:off x="609600" y="96838"/>
            <a:ext cx="10972800" cy="1143001"/>
          </a:xfrm>
          <a:prstGeom prst="rect">
            <a:avLst/>
          </a:prstGeom>
        </p:spPr>
        <p:txBody>
          <a:bodyPr/>
          <a:lstStyle>
            <a:lvl1pPr>
              <a:defRPr sz="4000"/>
            </a:lvl1pPr>
          </a:lstStyle>
          <a:p>
            <a:pPr>
              <a:defRPr>
                <a:effectLst/>
              </a:defRPr>
            </a:pPr>
            <a:r>
              <a:rPr dirty="0"/>
              <a:t>Impact sur les cancers</a:t>
            </a:r>
            <a:r>
              <a:rPr lang="fr-CA" dirty="0"/>
              <a:t> en Finlande</a:t>
            </a:r>
            <a:endParaRPr dirty="0"/>
          </a:p>
        </p:txBody>
      </p:sp>
      <p:sp>
        <p:nvSpPr>
          <p:cNvPr id="2014" name="ZoneTexte 5"/>
          <p:cNvSpPr txBox="1"/>
          <p:nvPr>
            <p:custDataLst>
              <p:tags r:id="rId2"/>
            </p:custDataLst>
          </p:nvPr>
        </p:nvSpPr>
        <p:spPr>
          <a:xfrm>
            <a:off x="60961" y="6550025"/>
            <a:ext cx="5240275" cy="4104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0957" tIns="60957" rIns="60957" bIns="60957">
            <a:spAutoFit/>
          </a:bodyPr>
          <a:lstStyle>
            <a:lvl1pPr defTabSz="457200">
              <a:defRPr sz="1400" b="0">
                <a:latin typeface="+mn-lt"/>
                <a:ea typeface="+mn-ea"/>
                <a:cs typeface="+mn-cs"/>
                <a:sym typeface="Arial"/>
              </a:defRPr>
            </a:lvl1pPr>
          </a:lstStyle>
          <a:p>
            <a:r>
              <a:rPr sz="1867"/>
              <a:t>Luostarinen, T International Journal of Cancer, 2018  </a:t>
            </a:r>
          </a:p>
        </p:txBody>
      </p:sp>
      <p:pic>
        <p:nvPicPr>
          <p:cNvPr id="8" name="Image 7">
            <a:extLst>
              <a:ext uri="{FF2B5EF4-FFF2-40B4-BE49-F238E27FC236}">
                <a16:creationId xmlns:a16="http://schemas.microsoft.com/office/drawing/2014/main" id="{05FC6FF4-C83B-C940-B917-5DB731231D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4" y="988501"/>
            <a:ext cx="12201753" cy="5408201"/>
          </a:xfrm>
          <a:prstGeom prst="rect">
            <a:avLst/>
          </a:prstGeom>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42BAE46-3864-4D7A-99A3-28EFAF361C42}"/>
              </a:ext>
            </a:extLst>
          </p:cNvPr>
          <p:cNvSpPr>
            <a:spLocks noGrp="1"/>
          </p:cNvSpPr>
          <p:nvPr>
            <p:ph type="title"/>
            <p:custDataLst>
              <p:tags r:id="rId1"/>
            </p:custDataLst>
          </p:nvPr>
        </p:nvSpPr>
        <p:spPr>
          <a:xfrm>
            <a:off x="0" y="116142"/>
            <a:ext cx="12192000" cy="1143001"/>
          </a:xfrm>
        </p:spPr>
        <p:txBody>
          <a:bodyPr>
            <a:normAutofit fontScale="90000"/>
          </a:bodyPr>
          <a:lstStyle/>
          <a:p>
            <a:r>
              <a:rPr lang="fr-CA" dirty="0">
                <a:solidFill>
                  <a:schemeClr val="tx1"/>
                </a:solidFill>
                <a:latin typeface="Century Gothic" panose="020B0502020202020204" pitchFamily="34" charset="0"/>
              </a:rPr>
              <a:t>Effets de la vaccination sur l’incidence du cancer (Suède)</a:t>
            </a:r>
            <a:endParaRPr lang="en-US" dirty="0">
              <a:solidFill>
                <a:schemeClr val="tx1"/>
              </a:solidFill>
              <a:latin typeface="Century Gothic" panose="020B0502020202020204" pitchFamily="34" charset="0"/>
            </a:endParaRPr>
          </a:p>
        </p:txBody>
      </p:sp>
      <p:sp>
        <p:nvSpPr>
          <p:cNvPr id="2" name="Espace réservé du texte 1">
            <a:extLst>
              <a:ext uri="{FF2B5EF4-FFF2-40B4-BE49-F238E27FC236}">
                <a16:creationId xmlns:a16="http://schemas.microsoft.com/office/drawing/2014/main" id="{1E02464F-23D4-FC44-AE40-BB08CA45E337}"/>
              </a:ext>
            </a:extLst>
          </p:cNvPr>
          <p:cNvSpPr>
            <a:spLocks noGrp="1"/>
          </p:cNvSpPr>
          <p:nvPr>
            <p:ph type="body" idx="1"/>
            <p:custDataLst>
              <p:tags r:id="rId2"/>
            </p:custDataLst>
          </p:nvPr>
        </p:nvSpPr>
        <p:spPr/>
        <p:txBody>
          <a:bodyPr/>
          <a:lstStyle/>
          <a:p>
            <a:endParaRPr lang="fr-FR" dirty="0"/>
          </a:p>
        </p:txBody>
      </p:sp>
      <p:pic>
        <p:nvPicPr>
          <p:cNvPr id="7" name="Content Placeholder 6">
            <a:extLst>
              <a:ext uri="{FF2B5EF4-FFF2-40B4-BE49-F238E27FC236}">
                <a16:creationId xmlns:a16="http://schemas.microsoft.com/office/drawing/2014/main" id="{E7B70B0B-61D8-41FF-94B9-18FAA8348B47}"/>
              </a:ext>
            </a:extLst>
          </p:cNvPr>
          <p:cNvPicPr>
            <a:picLocks noGrp="1" noChangeAspect="1"/>
          </p:cNvPicPr>
          <p:nvPr>
            <p:ph idx="4294967295"/>
            <p:custDataLst>
              <p:tags r:id="rId3"/>
            </p:custDataLst>
          </p:nvPr>
        </p:nvPicPr>
        <p:blipFill>
          <a:blip r:embed="rId9"/>
          <a:stretch>
            <a:fillRect/>
          </a:stretch>
        </p:blipFill>
        <p:spPr>
          <a:xfrm>
            <a:off x="6448339" y="1600201"/>
            <a:ext cx="5743661" cy="3943351"/>
          </a:xfrm>
          <a:prstGeom prst="rect">
            <a:avLst/>
          </a:prstGeom>
        </p:spPr>
      </p:pic>
      <p:pic>
        <p:nvPicPr>
          <p:cNvPr id="8" name="Content Placeholder 7">
            <a:extLst>
              <a:ext uri="{FF2B5EF4-FFF2-40B4-BE49-F238E27FC236}">
                <a16:creationId xmlns:a16="http://schemas.microsoft.com/office/drawing/2014/main" id="{36E6222E-2E47-42E2-A3E8-D1F78B342428}"/>
              </a:ext>
            </a:extLst>
          </p:cNvPr>
          <p:cNvPicPr>
            <a:picLocks noGrp="1" noChangeAspect="1"/>
          </p:cNvPicPr>
          <p:nvPr>
            <p:ph sz="half" idx="4294967295"/>
            <p:custDataLst>
              <p:tags r:id="rId4"/>
            </p:custDataLst>
          </p:nvPr>
        </p:nvPicPr>
        <p:blipFill>
          <a:blip r:embed="rId10"/>
          <a:stretch>
            <a:fillRect/>
          </a:stretch>
        </p:blipFill>
        <p:spPr>
          <a:xfrm>
            <a:off x="1" y="1547285"/>
            <a:ext cx="3865033" cy="4946649"/>
          </a:xfrm>
          <a:prstGeom prst="rect">
            <a:avLst/>
          </a:prstGeom>
          <a:ln w="25400">
            <a:solidFill>
              <a:schemeClr val="tx1"/>
            </a:solidFill>
          </a:ln>
          <a:effectLst>
            <a:outerShdw blurRad="50800" dist="38100" dir="5400000" algn="t" rotWithShape="0">
              <a:prstClr val="black">
                <a:alpha val="40000"/>
              </a:prstClr>
            </a:outerShdw>
          </a:effectLst>
        </p:spPr>
      </p:pic>
      <p:sp>
        <p:nvSpPr>
          <p:cNvPr id="9" name="Rectangle 8">
            <a:extLst>
              <a:ext uri="{FF2B5EF4-FFF2-40B4-BE49-F238E27FC236}">
                <a16:creationId xmlns:a16="http://schemas.microsoft.com/office/drawing/2014/main" id="{2ED98F94-825D-44B6-BA26-8BF4F89F87E9}"/>
              </a:ext>
            </a:extLst>
          </p:cNvPr>
          <p:cNvSpPr/>
          <p:nvPr>
            <p:custDataLst>
              <p:tags r:id="rId5"/>
            </p:custDataLst>
          </p:nvPr>
        </p:nvSpPr>
        <p:spPr>
          <a:xfrm>
            <a:off x="4953794" y="5498365"/>
            <a:ext cx="6807201" cy="923330"/>
          </a:xfrm>
          <a:prstGeom prst="rect">
            <a:avLst/>
          </a:prstGeom>
          <a:solidFill>
            <a:schemeClr val="accent2">
              <a:lumMod val="20000"/>
              <a:lumOff val="80000"/>
            </a:schemeClr>
          </a:solidFill>
        </p:spPr>
        <p:txBody>
          <a:bodyPr wrap="square">
            <a:spAutoFit/>
          </a:bodyPr>
          <a:lstStyle/>
          <a:p>
            <a:r>
              <a:rPr lang="en-US" dirty="0"/>
              <a:t>Parmi les filles et femmes </a:t>
            </a:r>
            <a:r>
              <a:rPr lang="en-US" dirty="0" err="1"/>
              <a:t>suédoises</a:t>
            </a:r>
            <a:r>
              <a:rPr lang="en-US" dirty="0"/>
              <a:t> entre 10 et 30 </a:t>
            </a:r>
            <a:r>
              <a:rPr lang="en-US" dirty="0" err="1"/>
              <a:t>ans</a:t>
            </a:r>
            <a:r>
              <a:rPr lang="en-US" dirty="0"/>
              <a:t>, le </a:t>
            </a:r>
            <a:r>
              <a:rPr lang="en-US" dirty="0" err="1"/>
              <a:t>vaccin</a:t>
            </a:r>
            <a:r>
              <a:rPr lang="en-US" dirty="0"/>
              <a:t> quadrivalent au VPH </a:t>
            </a:r>
            <a:r>
              <a:rPr lang="en-US" dirty="0" err="1"/>
              <a:t>est</a:t>
            </a:r>
            <a:r>
              <a:rPr lang="en-US" dirty="0"/>
              <a:t> </a:t>
            </a:r>
            <a:r>
              <a:rPr lang="en-US" dirty="0" err="1"/>
              <a:t>associé</a:t>
            </a:r>
            <a:r>
              <a:rPr lang="en-US" dirty="0"/>
              <a:t> à </a:t>
            </a:r>
            <a:r>
              <a:rPr lang="en-US" dirty="0" err="1"/>
              <a:t>une</a:t>
            </a:r>
            <a:r>
              <a:rPr lang="en-US" dirty="0"/>
              <a:t> </a:t>
            </a:r>
            <a:r>
              <a:rPr lang="en-US" dirty="0" err="1"/>
              <a:t>importante</a:t>
            </a:r>
            <a:r>
              <a:rPr lang="en-US" dirty="0"/>
              <a:t> </a:t>
            </a:r>
            <a:r>
              <a:rPr lang="en-US" dirty="0" err="1"/>
              <a:t>baisse</a:t>
            </a:r>
            <a:r>
              <a:rPr lang="en-US" dirty="0"/>
              <a:t> de </a:t>
            </a:r>
            <a:r>
              <a:rPr lang="en-US" dirty="0" err="1"/>
              <a:t>risques</a:t>
            </a:r>
            <a:r>
              <a:rPr lang="en-US" dirty="0"/>
              <a:t> de cancer du col </a:t>
            </a:r>
            <a:r>
              <a:rPr lang="en-US" dirty="0" err="1"/>
              <a:t>utérin</a:t>
            </a:r>
            <a:r>
              <a:rPr lang="en-US" dirty="0"/>
              <a:t> </a:t>
            </a:r>
            <a:r>
              <a:rPr lang="en-US" dirty="0" err="1"/>
              <a:t>invasif</a:t>
            </a:r>
            <a:r>
              <a:rPr lang="en-US" dirty="0"/>
              <a:t> au </a:t>
            </a:r>
            <a:r>
              <a:rPr lang="en-US" dirty="0" err="1"/>
              <a:t>niveau</a:t>
            </a:r>
            <a:r>
              <a:rPr lang="en-US" dirty="0"/>
              <a:t> de la population.</a:t>
            </a:r>
          </a:p>
        </p:txBody>
      </p:sp>
      <p:sp>
        <p:nvSpPr>
          <p:cNvPr id="10" name="Rectangle 9">
            <a:extLst>
              <a:ext uri="{FF2B5EF4-FFF2-40B4-BE49-F238E27FC236}">
                <a16:creationId xmlns:a16="http://schemas.microsoft.com/office/drawing/2014/main" id="{ECCBBC58-0BE2-44B6-89FA-D1C2BB71CC8D}"/>
              </a:ext>
            </a:extLst>
          </p:cNvPr>
          <p:cNvSpPr/>
          <p:nvPr>
            <p:custDataLst>
              <p:tags r:id="rId6"/>
            </p:custDataLst>
          </p:nvPr>
        </p:nvSpPr>
        <p:spPr>
          <a:xfrm>
            <a:off x="386097" y="6537217"/>
            <a:ext cx="3014736" cy="276999"/>
          </a:xfrm>
          <a:prstGeom prst="rect">
            <a:avLst/>
          </a:prstGeom>
        </p:spPr>
        <p:txBody>
          <a:bodyPr wrap="none">
            <a:spAutoFit/>
          </a:bodyPr>
          <a:lstStyle/>
          <a:p>
            <a:r>
              <a:rPr lang="en-US" sz="1200" dirty="0"/>
              <a:t>J Lei et al. N </a:t>
            </a:r>
            <a:r>
              <a:rPr lang="en-US" sz="1200" dirty="0" err="1"/>
              <a:t>Engl</a:t>
            </a:r>
            <a:r>
              <a:rPr lang="en-US" sz="1200" dirty="0"/>
              <a:t> J Med 2020;383:1340-1348.</a:t>
            </a:r>
          </a:p>
        </p:txBody>
      </p:sp>
    </p:spTree>
    <p:extLst>
      <p:ext uri="{BB962C8B-B14F-4D97-AF65-F5344CB8AC3E}">
        <p14:creationId xmlns:p14="http://schemas.microsoft.com/office/powerpoint/2010/main" val="3803979673"/>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ADF803-7F03-DCD9-7F2A-4B429D8034D5}"/>
              </a:ext>
            </a:extLst>
          </p:cNvPr>
          <p:cNvSpPr>
            <a:spLocks noGrp="1"/>
          </p:cNvSpPr>
          <p:nvPr>
            <p:ph type="title"/>
          </p:nvPr>
        </p:nvSpPr>
        <p:spPr/>
        <p:txBody>
          <a:bodyPr/>
          <a:lstStyle/>
          <a:p>
            <a:r>
              <a:rPr lang="fr-CA" dirty="0"/>
              <a:t>les effets sur la fertilité</a:t>
            </a:r>
          </a:p>
        </p:txBody>
      </p:sp>
    </p:spTree>
    <p:extLst>
      <p:ext uri="{BB962C8B-B14F-4D97-AF65-F5344CB8AC3E}">
        <p14:creationId xmlns:p14="http://schemas.microsoft.com/office/powerpoint/2010/main" val="21040881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A58292-9815-5641-BC44-DB9E3F9AF157}"/>
              </a:ext>
            </a:extLst>
          </p:cNvPr>
          <p:cNvSpPr>
            <a:spLocks noGrp="1"/>
          </p:cNvSpPr>
          <p:nvPr>
            <p:ph idx="1"/>
          </p:nvPr>
        </p:nvSpPr>
        <p:spPr>
          <a:xfrm>
            <a:off x="428414" y="802333"/>
            <a:ext cx="11335172" cy="1597967"/>
          </a:xfrm>
        </p:spPr>
        <p:txBody>
          <a:bodyPr/>
          <a:lstStyle/>
          <a:p>
            <a:r>
              <a:rPr lang="fr-CA" sz="2000" dirty="0"/>
              <a:t>Analyses de sous-groupes sur la présence d’une infection persistante par le virus du papillome humain </a:t>
            </a:r>
            <a:br>
              <a:rPr lang="fr-CA" sz="2000" dirty="0"/>
            </a:br>
            <a:r>
              <a:rPr lang="fr-CA" sz="2000" dirty="0"/>
              <a:t>de type 16/18 (VPH de type 16/18) par rapport à l’absence d’infection persistante par le VPH de type 16/18</a:t>
            </a:r>
          </a:p>
          <a:p>
            <a:endParaRPr lang="fr-CA" dirty="0"/>
          </a:p>
        </p:txBody>
      </p:sp>
      <p:graphicFrame>
        <p:nvGraphicFramePr>
          <p:cNvPr id="18" name="Table 3">
            <a:extLst>
              <a:ext uri="{FF2B5EF4-FFF2-40B4-BE49-F238E27FC236}">
                <a16:creationId xmlns:a16="http://schemas.microsoft.com/office/drawing/2014/main" id="{9A4598E4-D25F-1547-A0E7-F53B35F5B24A}"/>
              </a:ext>
            </a:extLst>
          </p:cNvPr>
          <p:cNvGraphicFramePr>
            <a:graphicFrameLocks noGrp="1"/>
          </p:cNvGraphicFramePr>
          <p:nvPr/>
        </p:nvGraphicFramePr>
        <p:xfrm>
          <a:off x="533402" y="1647825"/>
          <a:ext cx="11193325" cy="4251960"/>
        </p:xfrm>
        <a:graphic>
          <a:graphicData uri="http://schemas.openxmlformats.org/drawingml/2006/table">
            <a:tbl>
              <a:tblPr firstRow="1" bandRow="1">
                <a:tableStyleId>{5C22544A-7EE6-4342-B048-85BDC9FD1C3A}</a:tableStyleId>
              </a:tblPr>
              <a:tblGrid>
                <a:gridCol w="2954336">
                  <a:extLst>
                    <a:ext uri="{9D8B030D-6E8A-4147-A177-3AD203B41FA5}">
                      <a16:colId xmlns:a16="http://schemas.microsoft.com/office/drawing/2014/main" val="190896621"/>
                    </a:ext>
                  </a:extLst>
                </a:gridCol>
                <a:gridCol w="1704975">
                  <a:extLst>
                    <a:ext uri="{9D8B030D-6E8A-4147-A177-3AD203B41FA5}">
                      <a16:colId xmlns:a16="http://schemas.microsoft.com/office/drawing/2014/main" val="894063540"/>
                    </a:ext>
                  </a:extLst>
                </a:gridCol>
                <a:gridCol w="457200">
                  <a:extLst>
                    <a:ext uri="{9D8B030D-6E8A-4147-A177-3AD203B41FA5}">
                      <a16:colId xmlns:a16="http://schemas.microsoft.com/office/drawing/2014/main" val="921602182"/>
                    </a:ext>
                  </a:extLst>
                </a:gridCol>
                <a:gridCol w="2152650">
                  <a:extLst>
                    <a:ext uri="{9D8B030D-6E8A-4147-A177-3AD203B41FA5}">
                      <a16:colId xmlns:a16="http://schemas.microsoft.com/office/drawing/2014/main" val="1671466658"/>
                    </a:ext>
                  </a:extLst>
                </a:gridCol>
                <a:gridCol w="1028700">
                  <a:extLst>
                    <a:ext uri="{9D8B030D-6E8A-4147-A177-3AD203B41FA5}">
                      <a16:colId xmlns:a16="http://schemas.microsoft.com/office/drawing/2014/main" val="2998635519"/>
                    </a:ext>
                  </a:extLst>
                </a:gridCol>
                <a:gridCol w="208280">
                  <a:extLst>
                    <a:ext uri="{9D8B030D-6E8A-4147-A177-3AD203B41FA5}">
                      <a16:colId xmlns:a16="http://schemas.microsoft.com/office/drawing/2014/main" val="2756860073"/>
                    </a:ext>
                  </a:extLst>
                </a:gridCol>
                <a:gridCol w="1172391">
                  <a:extLst>
                    <a:ext uri="{9D8B030D-6E8A-4147-A177-3AD203B41FA5}">
                      <a16:colId xmlns:a16="http://schemas.microsoft.com/office/drawing/2014/main" val="2082977085"/>
                    </a:ext>
                  </a:extLst>
                </a:gridCol>
                <a:gridCol w="1514793">
                  <a:extLst>
                    <a:ext uri="{9D8B030D-6E8A-4147-A177-3AD203B41FA5}">
                      <a16:colId xmlns:a16="http://schemas.microsoft.com/office/drawing/2014/main" val="702635477"/>
                    </a:ext>
                  </a:extLst>
                </a:gridCol>
              </a:tblGrid>
              <a:tr h="480355">
                <a:tc>
                  <a:txBody>
                    <a:bodyPr/>
                    <a:lstStyle/>
                    <a:p>
                      <a:pPr>
                        <a:lnSpc>
                          <a:spcPct val="85000"/>
                        </a:lnSpc>
                      </a:pPr>
                      <a:r>
                        <a:rPr lang="en-US" sz="1200" dirty="0">
                          <a:solidFill>
                            <a:schemeClr val="tx1"/>
                          </a:solidFill>
                        </a:rPr>
                        <a:t>Sous-groupe</a:t>
                      </a:r>
                    </a:p>
                  </a:txBody>
                  <a:tcPr marT="0" marB="18288"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gridSpan="2">
                  <a:txBody>
                    <a:bodyPr/>
                    <a:lstStyle/>
                    <a:p>
                      <a:pPr algn="ctr">
                        <a:lnSpc>
                          <a:spcPct val="85000"/>
                        </a:lnSpc>
                      </a:pPr>
                      <a:r>
                        <a:rPr lang="en-US" sz="1100" dirty="0">
                          <a:solidFill>
                            <a:schemeClr val="tx1"/>
                          </a:solidFill>
                        </a:rPr>
                        <a:t>N</a:t>
                      </a:r>
                      <a:r>
                        <a:rPr lang="fr-CA" sz="1100" baseline="30000" dirty="0" err="1">
                          <a:solidFill>
                            <a:schemeClr val="tx1"/>
                          </a:solidFill>
                        </a:rPr>
                        <a:t>bre</a:t>
                      </a:r>
                      <a:r>
                        <a:rPr lang="en-US" sz="1100" dirty="0">
                          <a:solidFill>
                            <a:schemeClr val="tx1"/>
                          </a:solidFill>
                        </a:rPr>
                        <a:t> de naissances </a:t>
                      </a:r>
                      <a:r>
                        <a:rPr lang="en-US" sz="1100" dirty="0" err="1">
                          <a:solidFill>
                            <a:schemeClr val="tx1"/>
                          </a:solidFill>
                        </a:rPr>
                        <a:t>prématurées</a:t>
                      </a:r>
                      <a:r>
                        <a:rPr lang="en-US" sz="1100" dirty="0">
                          <a:solidFill>
                            <a:schemeClr val="tx1"/>
                          </a:solidFill>
                        </a:rPr>
                        <a:t>/n</a:t>
                      </a:r>
                      <a:r>
                        <a:rPr lang="fr-CA" sz="1100" baseline="30000" dirty="0" err="1">
                          <a:solidFill>
                            <a:schemeClr val="tx1"/>
                          </a:solidFill>
                        </a:rPr>
                        <a:t>bre</a:t>
                      </a:r>
                      <a:r>
                        <a:rPr lang="en-US" sz="1100" dirty="0">
                          <a:solidFill>
                            <a:schemeClr val="tx1"/>
                          </a:solidFill>
                        </a:rPr>
                        <a:t> de femmes ne </a:t>
                      </a:r>
                      <a:r>
                        <a:rPr lang="en-US" sz="1100" dirty="0" err="1">
                          <a:solidFill>
                            <a:schemeClr val="tx1"/>
                          </a:solidFill>
                        </a:rPr>
                        <a:t>présentant</a:t>
                      </a:r>
                      <a:r>
                        <a:rPr lang="en-US" sz="1100" dirty="0">
                          <a:solidFill>
                            <a:schemeClr val="tx1"/>
                          </a:solidFill>
                        </a:rPr>
                        <a:t> pas </a:t>
                      </a:r>
                      <a:r>
                        <a:rPr lang="en-US" sz="1100" dirty="0" err="1">
                          <a:solidFill>
                            <a:schemeClr val="tx1"/>
                          </a:solidFill>
                        </a:rPr>
                        <a:t>d’infection</a:t>
                      </a:r>
                      <a:r>
                        <a:rPr lang="en-US" sz="1100" dirty="0">
                          <a:solidFill>
                            <a:schemeClr val="tx1"/>
                          </a:solidFill>
                        </a:rPr>
                        <a:t> </a:t>
                      </a:r>
                      <a:r>
                        <a:rPr lang="en-US" sz="1100" dirty="0" err="1">
                          <a:solidFill>
                            <a:schemeClr val="tx1"/>
                          </a:solidFill>
                        </a:rPr>
                        <a:t>persistante</a:t>
                      </a:r>
                      <a:r>
                        <a:rPr lang="en-US" sz="1100" dirty="0">
                          <a:solidFill>
                            <a:schemeClr val="tx1"/>
                          </a:solidFill>
                        </a:rPr>
                        <a:t> par le VPH de type 16/18</a:t>
                      </a:r>
                    </a:p>
                  </a:txBody>
                  <a:tcPr marT="0" marB="18288"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hMerge="1">
                  <a:txBody>
                    <a:bodyPr/>
                    <a:lstStyle/>
                    <a:p>
                      <a:pPr marL="0" marR="0" lvl="0" indent="0" algn="ctr" defTabSz="685800" rtl="0" eaLnBrk="1" fontAlgn="auto" latinLnBrk="0" hangingPunct="1">
                        <a:lnSpc>
                          <a:spcPct val="85000"/>
                        </a:lnSpc>
                        <a:spcBef>
                          <a:spcPts val="0"/>
                        </a:spcBef>
                        <a:spcAft>
                          <a:spcPts val="0"/>
                        </a:spcAft>
                        <a:buClrTx/>
                        <a:buSzTx/>
                        <a:buFontTx/>
                        <a:buNone/>
                        <a:tabLst/>
                        <a:defRPr/>
                      </a:pPr>
                      <a:r>
                        <a:rPr lang="en-US" sz="1100" dirty="0">
                          <a:solidFill>
                            <a:schemeClr val="tx1"/>
                          </a:solidFill>
                        </a:rPr>
                        <a:t>N</a:t>
                      </a:r>
                      <a:r>
                        <a:rPr lang="fr-CA" sz="1100" baseline="30000" dirty="0" err="1">
                          <a:solidFill>
                            <a:schemeClr val="tx1"/>
                          </a:solidFill>
                        </a:rPr>
                        <a:t>bre</a:t>
                      </a:r>
                      <a:r>
                        <a:rPr lang="en-US" sz="1100" dirty="0">
                          <a:solidFill>
                            <a:schemeClr val="tx1"/>
                          </a:solidFill>
                        </a:rPr>
                        <a:t> de naissances </a:t>
                      </a:r>
                      <a:r>
                        <a:rPr lang="en-US" sz="1100" dirty="0" err="1">
                          <a:solidFill>
                            <a:schemeClr val="tx1"/>
                          </a:solidFill>
                        </a:rPr>
                        <a:t>prématurées</a:t>
                      </a:r>
                      <a:r>
                        <a:rPr lang="en-US" sz="1100" dirty="0">
                          <a:solidFill>
                            <a:schemeClr val="tx1"/>
                          </a:solidFill>
                        </a:rPr>
                        <a:t>/n</a:t>
                      </a:r>
                      <a:r>
                        <a:rPr lang="fr-CA" sz="1100" baseline="30000" dirty="0" err="1">
                          <a:solidFill>
                            <a:schemeClr val="tx1"/>
                          </a:solidFill>
                        </a:rPr>
                        <a:t>bre</a:t>
                      </a:r>
                      <a:r>
                        <a:rPr lang="en-US" sz="1100" dirty="0">
                          <a:solidFill>
                            <a:schemeClr val="tx1"/>
                          </a:solidFill>
                        </a:rPr>
                        <a:t> de femmes </a:t>
                      </a:r>
                      <a:r>
                        <a:rPr lang="en-US" sz="1100" dirty="0" err="1">
                          <a:solidFill>
                            <a:schemeClr val="tx1"/>
                          </a:solidFill>
                        </a:rPr>
                        <a:t>présentant</a:t>
                      </a:r>
                      <a:r>
                        <a:rPr lang="en-US" sz="1100" dirty="0">
                          <a:solidFill>
                            <a:schemeClr val="tx1"/>
                          </a:solidFill>
                        </a:rPr>
                        <a:t> </a:t>
                      </a:r>
                      <a:r>
                        <a:rPr lang="en-US" sz="1100" dirty="0" err="1">
                          <a:solidFill>
                            <a:schemeClr val="tx1"/>
                          </a:solidFill>
                        </a:rPr>
                        <a:t>une</a:t>
                      </a:r>
                      <a:r>
                        <a:rPr lang="en-US" sz="1100" dirty="0">
                          <a:solidFill>
                            <a:schemeClr val="tx1"/>
                          </a:solidFill>
                        </a:rPr>
                        <a:t> infection </a:t>
                      </a:r>
                      <a:r>
                        <a:rPr lang="en-US" sz="1100" dirty="0" err="1">
                          <a:solidFill>
                            <a:schemeClr val="tx1"/>
                          </a:solidFill>
                        </a:rPr>
                        <a:t>persistante</a:t>
                      </a:r>
                      <a:r>
                        <a:rPr lang="en-US" sz="1100" dirty="0">
                          <a:solidFill>
                            <a:schemeClr val="tx1"/>
                          </a:solidFill>
                        </a:rPr>
                        <a:t> par le VPH de type 16/18</a:t>
                      </a:r>
                    </a:p>
                  </a:txBody>
                  <a:tcPr marT="0" marB="18288"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r>
                        <a:rPr lang="en-US" sz="1100" dirty="0">
                          <a:solidFill>
                            <a:schemeClr val="tx1"/>
                          </a:solidFill>
                        </a:rPr>
                        <a:t>N</a:t>
                      </a:r>
                      <a:r>
                        <a:rPr lang="fr-CA" sz="1100" baseline="30000" dirty="0" err="1">
                          <a:solidFill>
                            <a:schemeClr val="tx1"/>
                          </a:solidFill>
                        </a:rPr>
                        <a:t>bre</a:t>
                      </a:r>
                      <a:r>
                        <a:rPr lang="en-US" sz="1100" dirty="0">
                          <a:solidFill>
                            <a:schemeClr val="tx1"/>
                          </a:solidFill>
                        </a:rPr>
                        <a:t> de naissances </a:t>
                      </a:r>
                      <a:r>
                        <a:rPr lang="en-US" sz="1100" dirty="0" err="1">
                          <a:solidFill>
                            <a:schemeClr val="tx1"/>
                          </a:solidFill>
                        </a:rPr>
                        <a:t>prématurées</a:t>
                      </a:r>
                      <a:r>
                        <a:rPr lang="en-US" sz="1100" dirty="0">
                          <a:solidFill>
                            <a:schemeClr val="tx1"/>
                          </a:solidFill>
                        </a:rPr>
                        <a:t>/n</a:t>
                      </a:r>
                      <a:r>
                        <a:rPr lang="fr-CA" sz="1100" baseline="30000" dirty="0" err="1">
                          <a:solidFill>
                            <a:schemeClr val="tx1"/>
                          </a:solidFill>
                        </a:rPr>
                        <a:t>bre</a:t>
                      </a:r>
                      <a:r>
                        <a:rPr lang="en-US" sz="1100" dirty="0">
                          <a:solidFill>
                            <a:schemeClr val="tx1"/>
                          </a:solidFill>
                        </a:rPr>
                        <a:t> de femmes </a:t>
                      </a:r>
                      <a:r>
                        <a:rPr lang="en-US" sz="1100" dirty="0" err="1">
                          <a:solidFill>
                            <a:schemeClr val="tx1"/>
                          </a:solidFill>
                        </a:rPr>
                        <a:t>présentant</a:t>
                      </a:r>
                      <a:r>
                        <a:rPr lang="en-US" sz="1100" dirty="0">
                          <a:solidFill>
                            <a:schemeClr val="tx1"/>
                          </a:solidFill>
                        </a:rPr>
                        <a:t> </a:t>
                      </a:r>
                      <a:r>
                        <a:rPr lang="en-US" sz="1100" dirty="0" err="1">
                          <a:solidFill>
                            <a:schemeClr val="tx1"/>
                          </a:solidFill>
                        </a:rPr>
                        <a:t>une</a:t>
                      </a:r>
                      <a:r>
                        <a:rPr lang="en-US" sz="1100" dirty="0">
                          <a:solidFill>
                            <a:schemeClr val="tx1"/>
                          </a:solidFill>
                        </a:rPr>
                        <a:t> infection </a:t>
                      </a:r>
                      <a:r>
                        <a:rPr lang="en-US" sz="1100" dirty="0" err="1">
                          <a:solidFill>
                            <a:schemeClr val="tx1"/>
                          </a:solidFill>
                        </a:rPr>
                        <a:t>persistante</a:t>
                      </a:r>
                      <a:r>
                        <a:rPr lang="en-US" sz="1100" dirty="0">
                          <a:solidFill>
                            <a:schemeClr val="tx1"/>
                          </a:solidFill>
                        </a:rPr>
                        <a:t> par le VPH de type 16/18</a:t>
                      </a:r>
                      <a:endParaRPr lang="fr-CA" dirty="0"/>
                    </a:p>
                  </a:txBody>
                  <a:tcPr marT="0" marB="18288"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r>
                        <a:rPr lang="en-US" sz="1100" dirty="0" err="1">
                          <a:solidFill>
                            <a:schemeClr val="tx1"/>
                          </a:solidFill>
                        </a:rPr>
                        <a:t>RCa</a:t>
                      </a:r>
                      <a:r>
                        <a:rPr lang="en-US" sz="1100" dirty="0">
                          <a:solidFill>
                            <a:schemeClr val="tx1"/>
                          </a:solidFill>
                        </a:rPr>
                        <a:t> (</a:t>
                      </a:r>
                      <a:r>
                        <a:rPr lang="fr-CA" sz="1100" dirty="0">
                          <a:solidFill>
                            <a:schemeClr val="tx1"/>
                          </a:solidFill>
                          <a:latin typeface="+mn-lt"/>
                        </a:rPr>
                        <a:t>IC à 95 %)</a:t>
                      </a:r>
                      <a:endParaRPr lang="fr-CA" dirty="0"/>
                    </a:p>
                  </a:txBody>
                  <a:tcPr marT="0" marB="18288"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gridSpan="2">
                  <a:txBody>
                    <a:bodyPr/>
                    <a:lstStyle/>
                    <a:p>
                      <a:pPr algn="ctr">
                        <a:lnSpc>
                          <a:spcPct val="85000"/>
                        </a:lnSpc>
                      </a:pPr>
                      <a:r>
                        <a:rPr lang="fr-CA" sz="1100" dirty="0">
                          <a:solidFill>
                            <a:schemeClr val="tx1"/>
                          </a:solidFill>
                          <a:latin typeface="+mn-lt"/>
                        </a:rPr>
                        <a:t>Risque diminué de naissances prématurées</a:t>
                      </a:r>
                    </a:p>
                  </a:txBody>
                  <a:tcPr marT="0" marB="18288"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hMerge="1">
                  <a:txBody>
                    <a:bodyPr/>
                    <a:lstStyle/>
                    <a:p>
                      <a:pPr algn="ctr">
                        <a:lnSpc>
                          <a:spcPct val="85000"/>
                        </a:lnSpc>
                      </a:pPr>
                      <a:endParaRPr lang="fr-CA" sz="1100" dirty="0">
                        <a:solidFill>
                          <a:schemeClr val="tx1"/>
                        </a:solidFill>
                        <a:latin typeface="+mn-lt"/>
                      </a:endParaRPr>
                    </a:p>
                  </a:txBody>
                  <a:tcPr marT="0" marB="18288"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marL="0" marR="0" lvl="0" indent="0" algn="ctr" defTabSz="457200" rtl="0" eaLnBrk="1" fontAlgn="auto" latinLnBrk="0" hangingPunct="1">
                        <a:lnSpc>
                          <a:spcPct val="85000"/>
                        </a:lnSpc>
                        <a:spcBef>
                          <a:spcPts val="0"/>
                        </a:spcBef>
                        <a:spcAft>
                          <a:spcPts val="0"/>
                        </a:spcAft>
                        <a:buClrTx/>
                        <a:buSzTx/>
                        <a:buFontTx/>
                        <a:buNone/>
                        <a:tabLst/>
                        <a:defRPr/>
                      </a:pPr>
                      <a:r>
                        <a:rPr lang="fr-CA" sz="1100" dirty="0">
                          <a:solidFill>
                            <a:schemeClr val="tx1"/>
                          </a:solidFill>
                          <a:latin typeface="+mn-lt"/>
                        </a:rPr>
                        <a:t>Risque accru de naissances prématurées</a:t>
                      </a:r>
                    </a:p>
                  </a:txBody>
                  <a:tcPr marT="0" marB="18288"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extLst>
                  <a:ext uri="{0D108BD9-81ED-4DB2-BD59-A6C34878D82A}">
                    <a16:rowId xmlns:a16="http://schemas.microsoft.com/office/drawing/2014/main" val="1475906032"/>
                  </a:ext>
                </a:extLst>
              </a:tr>
              <a:tr h="146880">
                <a:tc gridSpan="8">
                  <a:txBody>
                    <a:bodyPr/>
                    <a:lstStyle/>
                    <a:p>
                      <a:pPr>
                        <a:lnSpc>
                          <a:spcPct val="95000"/>
                        </a:lnSpc>
                      </a:pPr>
                      <a:r>
                        <a:rPr lang="en-US" sz="1000" b="1" dirty="0"/>
                        <a:t>Toutes les naissances prématurées</a:t>
                      </a:r>
                      <a:endParaRPr lang="fr-CA" sz="1000"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hMerge="1">
                  <a:txBody>
                    <a:bodyPr/>
                    <a:lstStyle/>
                    <a:p>
                      <a:endParaRPr lang="fr-CA"/>
                    </a:p>
                  </a:txBody>
                  <a:tcPr>
                    <a:lnL w="12700" cmpd="sng">
                      <a:noFill/>
                    </a:lnL>
                    <a:lnT w="38100" cmpd="sng">
                      <a:noFill/>
                    </a:lnT>
                  </a:tcPr>
                </a:tc>
                <a:tc hMerge="1">
                  <a:txBody>
                    <a:bodyPr/>
                    <a:lstStyle/>
                    <a:p>
                      <a:endParaRPr lang="fr-CA"/>
                    </a:p>
                  </a:txBody>
                  <a:tcPr>
                    <a:lnL w="12700" cmpd="sng">
                      <a:noFill/>
                    </a:lnL>
                    <a:lnT w="38100" cmpd="sng">
                      <a:noFill/>
                    </a:lnT>
                  </a:tcPr>
                </a:tc>
                <a:tc hMerge="1">
                  <a:txBody>
                    <a:bodyPr/>
                    <a:lstStyle/>
                    <a:p>
                      <a:endParaRPr lang="fr-CA"/>
                    </a:p>
                  </a:txBody>
                  <a:tcPr/>
                </a:tc>
                <a:tc hMerge="1">
                  <a:txBody>
                    <a:bodyPr/>
                    <a:lstStyle/>
                    <a:p>
                      <a:endParaRPr lang="fr-CA"/>
                    </a:p>
                  </a:txBody>
                  <a:tcPr>
                    <a:lnL w="12700" cmpd="sng">
                      <a:noFill/>
                    </a:lnL>
                    <a:lnT w="38100" cmpd="sng">
                      <a:noFill/>
                    </a:lnT>
                  </a:tcPr>
                </a:tc>
                <a:tc hMerge="1">
                  <a:txBody>
                    <a:bodyPr/>
                    <a:lstStyle/>
                    <a:p>
                      <a:endParaRPr lang="fr-CA"/>
                    </a:p>
                  </a:txBody>
                  <a:tcPr>
                    <a:lnL w="12700" cmpd="sng">
                      <a:noFill/>
                    </a:lnL>
                    <a:lnT w="38100" cmpd="sng">
                      <a:noFill/>
                    </a:lnT>
                  </a:tcPr>
                </a:tc>
                <a:tc hMerge="1">
                  <a:txBody>
                    <a:bodyPr/>
                    <a:lstStyle/>
                    <a:p>
                      <a:endParaRPr lang="fr-CA"/>
                    </a:p>
                  </a:txBody>
                  <a:tcPr/>
                </a:tc>
                <a:tc hMerge="1">
                  <a:txBody>
                    <a:bodyPr/>
                    <a:lstStyle/>
                    <a:p>
                      <a:pPr>
                        <a:lnSpc>
                          <a:spcPct val="95000"/>
                        </a:lnSpc>
                      </a:pPr>
                      <a:endParaRPr lang="en-US" sz="1200" dirty="0"/>
                    </a:p>
                  </a:txBody>
                  <a:tcPr marT="18288" marB="18288"/>
                </a:tc>
                <a:extLst>
                  <a:ext uri="{0D108BD9-81ED-4DB2-BD59-A6C34878D82A}">
                    <a16:rowId xmlns:a16="http://schemas.microsoft.com/office/drawing/2014/main" val="1215704873"/>
                  </a:ext>
                </a:extLst>
              </a:tr>
              <a:tr h="146880">
                <a:tc>
                  <a:txBody>
                    <a:bodyPr/>
                    <a:lstStyle/>
                    <a:p>
                      <a:pPr>
                        <a:lnSpc>
                          <a:spcPct val="95000"/>
                        </a:lnSpc>
                      </a:pPr>
                      <a:r>
                        <a:rPr lang="en-US" sz="1000" dirty="0"/>
                        <a:t>Toutes les femmes</a:t>
                      </a:r>
                    </a:p>
                  </a:txBody>
                  <a:tcPr marL="182880"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lnSpc>
                          <a:spcPct val="95000"/>
                        </a:lnSpc>
                      </a:pPr>
                      <a:r>
                        <a:rPr lang="en-US" sz="1000" dirty="0"/>
                        <a:t>48/855</a:t>
                      </a:r>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B w="19050" cap="flat" cmpd="sng" algn="ctr">
                      <a:noFill/>
                      <a:prstDash val="solid"/>
                      <a:round/>
                      <a:headEnd type="none" w="med" len="med"/>
                      <a:tailEnd type="none" w="med" len="med"/>
                    </a:lnB>
                    <a:noFill/>
                  </a:tcPr>
                </a:tc>
                <a:tc gridSpan="2">
                  <a:txBody>
                    <a:bodyPr/>
                    <a:lstStyle/>
                    <a:p>
                      <a:pPr algn="ctr">
                        <a:lnSpc>
                          <a:spcPct val="95000"/>
                        </a:lnSpc>
                      </a:pPr>
                      <a:r>
                        <a:rPr lang="en-US" sz="1000"/>
                        <a:t>7/44</a:t>
                      </a:r>
                      <a:endParaRPr lang="en-US" sz="1000"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B w="19050" cap="flat" cmpd="sng" algn="ctr">
                      <a:noFill/>
                      <a:prstDash val="solid"/>
                      <a:round/>
                      <a:headEnd type="none" w="med" len="med"/>
                      <a:tailEnd type="none" w="med" len="med"/>
                    </a:lnB>
                    <a:noFill/>
                  </a:tcPr>
                </a:tc>
                <a:tc hMerge="1">
                  <a:txBody>
                    <a:bodyPr/>
                    <a:lstStyle/>
                    <a:p>
                      <a:pPr algn="ctr">
                        <a:lnSpc>
                          <a:spcPct val="95000"/>
                        </a:lnSpc>
                      </a:pPr>
                      <a:endParaRPr lang="en-US" sz="1000"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B w="19050" cap="flat" cmpd="sng" algn="ctr">
                      <a:noFill/>
                      <a:prstDash val="solid"/>
                      <a:round/>
                      <a:headEnd type="none" w="med" len="med"/>
                      <a:tailEnd type="none" w="med" len="med"/>
                    </a:lnB>
                    <a:noFill/>
                  </a:tcPr>
                </a:tc>
                <a:tc gridSpan="2">
                  <a:txBody>
                    <a:bodyPr/>
                    <a:lstStyle/>
                    <a:p>
                      <a:pPr algn="ctr"/>
                      <a:r>
                        <a:rPr lang="en-US" sz="1000" dirty="0"/>
                        <a:t>3,54 (1,45-8,67)</a:t>
                      </a:r>
                      <a:endParaRPr lang="fr-CA"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B w="9525" cap="flat" cmpd="sng" algn="ctr">
                      <a:solidFill>
                        <a:schemeClr val="accent6"/>
                      </a:solidFill>
                      <a:prstDash val="solid"/>
                      <a:round/>
                      <a:headEnd type="none" w="med" len="med"/>
                      <a:tailEnd type="none" w="med" len="med"/>
                    </a:lnB>
                    <a:noFill/>
                  </a:tcPr>
                </a:tc>
                <a:tc hMerge="1">
                  <a:txBody>
                    <a:bodyPr/>
                    <a:lstStyle/>
                    <a:p>
                      <a:pPr>
                        <a:lnSpc>
                          <a:spcPct val="95000"/>
                        </a:lnSpc>
                      </a:pPr>
                      <a:endParaRPr lang="en-US" sz="1000"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B w="9525" cap="flat" cmpd="sng" algn="ctr">
                      <a:solidFill>
                        <a:schemeClr val="accent6"/>
                      </a:solidFill>
                      <a:prstDash val="solid"/>
                      <a:round/>
                      <a:headEnd type="none" w="med" len="med"/>
                      <a:tailEnd type="none" w="med" len="med"/>
                    </a:lnB>
                    <a:noFill/>
                  </a:tcPr>
                </a:tc>
                <a:tc>
                  <a:txBody>
                    <a:bodyPr/>
                    <a:lstStyle/>
                    <a:p>
                      <a:pPr>
                        <a:lnSpc>
                          <a:spcPct val="95000"/>
                        </a:lnSpc>
                      </a:pPr>
                      <a:endParaRPr lang="en-US" sz="1000"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tc>
                  <a:txBody>
                    <a:bodyPr/>
                    <a:lstStyle/>
                    <a:p>
                      <a:pPr>
                        <a:lnSpc>
                          <a:spcPct val="95000"/>
                        </a:lnSpc>
                      </a:pPr>
                      <a:endParaRPr lang="en-US" sz="1000"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1163525315"/>
                  </a:ext>
                </a:extLst>
              </a:tr>
              <a:tr h="146880">
                <a:tc>
                  <a:txBody>
                    <a:bodyPr/>
                    <a:lstStyle/>
                    <a:p>
                      <a:pPr>
                        <a:lnSpc>
                          <a:spcPct val="95000"/>
                        </a:lnSpc>
                      </a:pPr>
                      <a:r>
                        <a:rPr lang="en-US" sz="1000" dirty="0"/>
                        <a:t>Femmes avec antécédents d’accouchement prématuré</a:t>
                      </a:r>
                    </a:p>
                  </a:txBody>
                  <a:tcPr marL="182880"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lnSpc>
                          <a:spcPct val="95000"/>
                        </a:lnSpc>
                      </a:pPr>
                      <a:r>
                        <a:rPr lang="en-US" sz="1000"/>
                        <a:t>9/92</a:t>
                      </a:r>
                      <a:endParaRPr lang="en-US" sz="1000"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gridSpan="2">
                  <a:txBody>
                    <a:bodyPr/>
                    <a:lstStyle/>
                    <a:p>
                      <a:pPr algn="ctr">
                        <a:lnSpc>
                          <a:spcPct val="95000"/>
                        </a:lnSpc>
                      </a:pPr>
                      <a:r>
                        <a:rPr lang="en-US" sz="1000"/>
                        <a:t>1/1</a:t>
                      </a:r>
                      <a:endParaRPr lang="en-US" sz="1000"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hMerge="1">
                  <a:txBody>
                    <a:bodyPr/>
                    <a:lstStyle/>
                    <a:p>
                      <a:pPr algn="ctr">
                        <a:lnSpc>
                          <a:spcPct val="95000"/>
                        </a:lnSpc>
                      </a:pPr>
                      <a:endParaRPr lang="en-US" sz="1000"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gridSpan="2">
                  <a:txBody>
                    <a:bodyPr/>
                    <a:lstStyle/>
                    <a:p>
                      <a:pPr algn="ctr"/>
                      <a:r>
                        <a:rPr lang="en-US" sz="1000" dirty="0"/>
                        <a:t>NE</a:t>
                      </a:r>
                      <a:endParaRPr lang="fr-CA"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tc hMerge="1">
                  <a:txBody>
                    <a:bodyPr/>
                    <a:lstStyle/>
                    <a:p>
                      <a:pPr>
                        <a:lnSpc>
                          <a:spcPct val="95000"/>
                        </a:lnSpc>
                      </a:pPr>
                      <a:endParaRPr lang="en-US" sz="1000"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tc>
                  <a:txBody>
                    <a:bodyPr/>
                    <a:lstStyle/>
                    <a:p>
                      <a:pPr>
                        <a:lnSpc>
                          <a:spcPct val="95000"/>
                        </a:lnSpc>
                      </a:pPr>
                      <a:endParaRPr lang="en-US" sz="1000"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tc>
                  <a:txBody>
                    <a:bodyPr/>
                    <a:lstStyle/>
                    <a:p>
                      <a:pPr>
                        <a:lnSpc>
                          <a:spcPct val="95000"/>
                        </a:lnSpc>
                      </a:pPr>
                      <a:endParaRPr lang="en-US" sz="1000"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1628004373"/>
                  </a:ext>
                </a:extLst>
              </a:tr>
              <a:tr h="146880">
                <a:tc>
                  <a:txBody>
                    <a:bodyPr/>
                    <a:lstStyle/>
                    <a:p>
                      <a:pPr marL="0" marR="0" lvl="0" indent="0" algn="l" defTabSz="685800" rtl="0" eaLnBrk="1" fontAlgn="auto" latinLnBrk="0" hangingPunct="1">
                        <a:lnSpc>
                          <a:spcPct val="95000"/>
                        </a:lnSpc>
                        <a:spcBef>
                          <a:spcPts val="0"/>
                        </a:spcBef>
                        <a:spcAft>
                          <a:spcPts val="0"/>
                        </a:spcAft>
                        <a:buClrTx/>
                        <a:buSzTx/>
                        <a:buFontTx/>
                        <a:buNone/>
                        <a:tabLst/>
                        <a:defRPr/>
                      </a:pPr>
                      <a:r>
                        <a:rPr lang="en-US" sz="1000" dirty="0"/>
                        <a:t>Femmes sans antécédents d’accouchement prématuré</a:t>
                      </a:r>
                    </a:p>
                  </a:txBody>
                  <a:tcPr marL="182880"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lnSpc>
                          <a:spcPct val="95000"/>
                        </a:lnSpc>
                      </a:pPr>
                      <a:r>
                        <a:rPr lang="en-US" sz="1000"/>
                        <a:t>9/337</a:t>
                      </a:r>
                      <a:endParaRPr lang="en-US" sz="1000"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gridSpan="2">
                  <a:txBody>
                    <a:bodyPr/>
                    <a:lstStyle/>
                    <a:p>
                      <a:pPr algn="ctr">
                        <a:lnSpc>
                          <a:spcPct val="95000"/>
                        </a:lnSpc>
                      </a:pPr>
                      <a:r>
                        <a:rPr lang="en-US" sz="1000"/>
                        <a:t>2/18</a:t>
                      </a:r>
                      <a:endParaRPr lang="en-US" sz="1000"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hMerge="1">
                  <a:txBody>
                    <a:bodyPr/>
                    <a:lstStyle/>
                    <a:p>
                      <a:pPr algn="ctr">
                        <a:lnSpc>
                          <a:spcPct val="95000"/>
                        </a:lnSpc>
                      </a:pPr>
                      <a:endParaRPr lang="en-US" sz="1000"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gridSpan="2">
                  <a:txBody>
                    <a:bodyPr/>
                    <a:lstStyle/>
                    <a:p>
                      <a:pPr algn="ctr"/>
                      <a:r>
                        <a:rPr lang="en-US" sz="1000" dirty="0"/>
                        <a:t>4,99 (0,88-28,10)</a:t>
                      </a:r>
                      <a:endParaRPr lang="fr-CA"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tc hMerge="1">
                  <a:txBody>
                    <a:bodyPr/>
                    <a:lstStyle/>
                    <a:p>
                      <a:pPr>
                        <a:lnSpc>
                          <a:spcPct val="95000"/>
                        </a:lnSpc>
                      </a:pPr>
                      <a:endParaRPr lang="en-US" sz="1000"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tc>
                  <a:txBody>
                    <a:bodyPr/>
                    <a:lstStyle/>
                    <a:p>
                      <a:pPr>
                        <a:lnSpc>
                          <a:spcPct val="95000"/>
                        </a:lnSpc>
                      </a:pPr>
                      <a:endParaRPr lang="en-US" sz="1000"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tc>
                  <a:txBody>
                    <a:bodyPr/>
                    <a:lstStyle/>
                    <a:p>
                      <a:pPr>
                        <a:lnSpc>
                          <a:spcPct val="95000"/>
                        </a:lnSpc>
                      </a:pPr>
                      <a:endParaRPr lang="en-US" sz="1000"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1237885419"/>
                  </a:ext>
                </a:extLst>
              </a:tr>
              <a:tr h="146880">
                <a:tc>
                  <a:txBody>
                    <a:bodyPr/>
                    <a:lstStyle/>
                    <a:p>
                      <a:pPr>
                        <a:lnSpc>
                          <a:spcPct val="95000"/>
                        </a:lnSpc>
                      </a:pPr>
                      <a:r>
                        <a:rPr lang="en-US" sz="1000" dirty="0"/>
                        <a:t>Femmes nullipares</a:t>
                      </a:r>
                    </a:p>
                  </a:txBody>
                  <a:tcPr marL="182880"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lnSpc>
                          <a:spcPct val="95000"/>
                        </a:lnSpc>
                      </a:pPr>
                      <a:r>
                        <a:rPr lang="en-US" sz="1000"/>
                        <a:t>30/386</a:t>
                      </a:r>
                      <a:endParaRPr lang="en-US" sz="1000"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gridSpan="2">
                  <a:txBody>
                    <a:bodyPr/>
                    <a:lstStyle/>
                    <a:p>
                      <a:pPr algn="ctr">
                        <a:lnSpc>
                          <a:spcPct val="95000"/>
                        </a:lnSpc>
                      </a:pPr>
                      <a:r>
                        <a:rPr lang="en-US" sz="1000"/>
                        <a:t>4/25</a:t>
                      </a:r>
                      <a:endParaRPr lang="en-US" sz="1000"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hMerge="1">
                  <a:txBody>
                    <a:bodyPr/>
                    <a:lstStyle/>
                    <a:p>
                      <a:pPr algn="ctr">
                        <a:lnSpc>
                          <a:spcPct val="95000"/>
                        </a:lnSpc>
                      </a:pPr>
                      <a:endParaRPr lang="en-US" sz="1000"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gridSpan="2">
                  <a:txBody>
                    <a:bodyPr/>
                    <a:lstStyle/>
                    <a:p>
                      <a:pPr algn="ctr"/>
                      <a:r>
                        <a:rPr lang="en-US" sz="1000" dirty="0"/>
                        <a:t>2,92 (0,91-9,47)</a:t>
                      </a:r>
                      <a:endParaRPr lang="fr-CA"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tc hMerge="1">
                  <a:txBody>
                    <a:bodyPr/>
                    <a:lstStyle/>
                    <a:p>
                      <a:pPr>
                        <a:lnSpc>
                          <a:spcPct val="95000"/>
                        </a:lnSpc>
                      </a:pPr>
                      <a:endParaRPr lang="en-US" sz="1000"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tc>
                  <a:txBody>
                    <a:bodyPr/>
                    <a:lstStyle/>
                    <a:p>
                      <a:pPr>
                        <a:lnSpc>
                          <a:spcPct val="95000"/>
                        </a:lnSpc>
                      </a:pPr>
                      <a:endParaRPr lang="en-US" sz="1000"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tc>
                  <a:txBody>
                    <a:bodyPr/>
                    <a:lstStyle/>
                    <a:p>
                      <a:pPr>
                        <a:lnSpc>
                          <a:spcPct val="95000"/>
                        </a:lnSpc>
                      </a:pPr>
                      <a:endParaRPr lang="en-US" sz="1000"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825401996"/>
                  </a:ext>
                </a:extLst>
              </a:tr>
              <a:tr h="146880">
                <a:tc>
                  <a:txBody>
                    <a:bodyPr/>
                    <a:lstStyle/>
                    <a:p>
                      <a:pPr>
                        <a:lnSpc>
                          <a:spcPct val="95000"/>
                        </a:lnSpc>
                      </a:pPr>
                      <a:r>
                        <a:rPr lang="en-US" sz="1000" dirty="0"/>
                        <a:t>Avec un traitement antérieur du col de l’utérus</a:t>
                      </a:r>
                    </a:p>
                  </a:txBody>
                  <a:tcPr marL="182880"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lnSpc>
                          <a:spcPct val="95000"/>
                        </a:lnSpc>
                      </a:pPr>
                      <a:r>
                        <a:rPr lang="en-US" sz="1000"/>
                        <a:t>4/52</a:t>
                      </a:r>
                      <a:endParaRPr lang="en-US" sz="1000"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gridSpan="2">
                  <a:txBody>
                    <a:bodyPr/>
                    <a:lstStyle/>
                    <a:p>
                      <a:pPr algn="ctr">
                        <a:lnSpc>
                          <a:spcPct val="95000"/>
                        </a:lnSpc>
                      </a:pPr>
                      <a:r>
                        <a:rPr lang="en-US" sz="1000"/>
                        <a:t>2/7</a:t>
                      </a:r>
                      <a:endParaRPr lang="en-US" sz="1000"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hMerge="1">
                  <a:txBody>
                    <a:bodyPr/>
                    <a:lstStyle/>
                    <a:p>
                      <a:pPr algn="ctr">
                        <a:lnSpc>
                          <a:spcPct val="95000"/>
                        </a:lnSpc>
                      </a:pPr>
                      <a:endParaRPr lang="en-US" sz="1000"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gridSpan="2">
                  <a:txBody>
                    <a:bodyPr/>
                    <a:lstStyle/>
                    <a:p>
                      <a:pPr algn="ctr"/>
                      <a:r>
                        <a:rPr lang="en-US" sz="1000" dirty="0"/>
                        <a:t>4,09 (0,57-28,90)</a:t>
                      </a:r>
                      <a:endParaRPr lang="fr-CA"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tc hMerge="1">
                  <a:txBody>
                    <a:bodyPr/>
                    <a:lstStyle/>
                    <a:p>
                      <a:pPr>
                        <a:lnSpc>
                          <a:spcPct val="95000"/>
                        </a:lnSpc>
                      </a:pPr>
                      <a:endParaRPr lang="en-US" sz="1000"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tc>
                  <a:txBody>
                    <a:bodyPr/>
                    <a:lstStyle/>
                    <a:p>
                      <a:pPr>
                        <a:lnSpc>
                          <a:spcPct val="95000"/>
                        </a:lnSpc>
                      </a:pPr>
                      <a:endParaRPr lang="en-US" sz="1000"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tc>
                  <a:txBody>
                    <a:bodyPr/>
                    <a:lstStyle/>
                    <a:p>
                      <a:pPr>
                        <a:lnSpc>
                          <a:spcPct val="95000"/>
                        </a:lnSpc>
                      </a:pPr>
                      <a:endParaRPr lang="en-US" sz="1000"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1135277587"/>
                  </a:ext>
                </a:extLst>
              </a:tr>
              <a:tr h="146880">
                <a:tc>
                  <a:txBody>
                    <a:bodyPr/>
                    <a:lstStyle/>
                    <a:p>
                      <a:pPr>
                        <a:lnSpc>
                          <a:spcPct val="95000"/>
                        </a:lnSpc>
                      </a:pPr>
                      <a:r>
                        <a:rPr lang="en-US" sz="1000" dirty="0"/>
                        <a:t>Sans traitement antérieur du col de l’utérus</a:t>
                      </a:r>
                    </a:p>
                  </a:txBody>
                  <a:tcPr marL="182880"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lnSpc>
                          <a:spcPct val="95000"/>
                        </a:lnSpc>
                      </a:pPr>
                      <a:r>
                        <a:rPr lang="en-US" sz="1000"/>
                        <a:t>44/803</a:t>
                      </a:r>
                      <a:endParaRPr lang="en-US" sz="1000"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gridSpan="2">
                  <a:txBody>
                    <a:bodyPr/>
                    <a:lstStyle/>
                    <a:p>
                      <a:pPr algn="ctr">
                        <a:lnSpc>
                          <a:spcPct val="95000"/>
                        </a:lnSpc>
                      </a:pPr>
                      <a:r>
                        <a:rPr lang="en-US" sz="1000"/>
                        <a:t>5/37</a:t>
                      </a:r>
                      <a:endParaRPr lang="en-US" sz="1000"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hMerge="1">
                  <a:txBody>
                    <a:bodyPr/>
                    <a:lstStyle/>
                    <a:p>
                      <a:pPr algn="ctr">
                        <a:lnSpc>
                          <a:spcPct val="95000"/>
                        </a:lnSpc>
                      </a:pPr>
                      <a:endParaRPr lang="en-US" sz="1000"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gridSpan="2">
                  <a:txBody>
                    <a:bodyPr/>
                    <a:lstStyle/>
                    <a:p>
                      <a:pPr algn="ctr"/>
                      <a:r>
                        <a:rPr lang="en-US" sz="1000" dirty="0"/>
                        <a:t>3,47 (1,27-9,46)</a:t>
                      </a:r>
                      <a:endParaRPr lang="fr-CA"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tc hMerge="1">
                  <a:txBody>
                    <a:bodyPr/>
                    <a:lstStyle/>
                    <a:p>
                      <a:pPr>
                        <a:lnSpc>
                          <a:spcPct val="95000"/>
                        </a:lnSpc>
                      </a:pPr>
                      <a:endParaRPr lang="en-US" sz="1000"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tc>
                  <a:txBody>
                    <a:bodyPr/>
                    <a:lstStyle/>
                    <a:p>
                      <a:pPr>
                        <a:lnSpc>
                          <a:spcPct val="95000"/>
                        </a:lnSpc>
                      </a:pPr>
                      <a:endParaRPr lang="en-US" sz="1000"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tc>
                  <a:txBody>
                    <a:bodyPr/>
                    <a:lstStyle/>
                    <a:p>
                      <a:pPr>
                        <a:lnSpc>
                          <a:spcPct val="95000"/>
                        </a:lnSpc>
                      </a:pPr>
                      <a:endParaRPr lang="en-US" sz="1000"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2019742737"/>
                  </a:ext>
                </a:extLst>
              </a:tr>
              <a:tr h="146880">
                <a:tc>
                  <a:txBody>
                    <a:bodyPr/>
                    <a:lstStyle/>
                    <a:p>
                      <a:pPr>
                        <a:lnSpc>
                          <a:spcPct val="95000"/>
                        </a:lnSpc>
                      </a:pPr>
                      <a:r>
                        <a:rPr lang="en-US" sz="1000" dirty="0"/>
                        <a:t>Fumeuses</a:t>
                      </a:r>
                    </a:p>
                  </a:txBody>
                  <a:tcPr marL="182880"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lnSpc>
                          <a:spcPct val="95000"/>
                        </a:lnSpc>
                      </a:pPr>
                      <a:r>
                        <a:rPr lang="en-US" sz="1000"/>
                        <a:t>2/83</a:t>
                      </a:r>
                      <a:endParaRPr lang="en-US" sz="1000"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gridSpan="2">
                  <a:txBody>
                    <a:bodyPr/>
                    <a:lstStyle/>
                    <a:p>
                      <a:pPr algn="ctr">
                        <a:lnSpc>
                          <a:spcPct val="95000"/>
                        </a:lnSpc>
                      </a:pPr>
                      <a:r>
                        <a:rPr lang="en-US" sz="1000"/>
                        <a:t>1/6</a:t>
                      </a:r>
                      <a:endParaRPr lang="en-US" sz="1000"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hMerge="1">
                  <a:txBody>
                    <a:bodyPr/>
                    <a:lstStyle/>
                    <a:p>
                      <a:pPr algn="ctr">
                        <a:lnSpc>
                          <a:spcPct val="95000"/>
                        </a:lnSpc>
                      </a:pPr>
                      <a:endParaRPr lang="en-US" sz="1000"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gridSpan="2">
                  <a:txBody>
                    <a:bodyPr/>
                    <a:lstStyle/>
                    <a:p>
                      <a:pPr algn="ctr"/>
                      <a:r>
                        <a:rPr lang="en-US" sz="1000" dirty="0"/>
                        <a:t>7,70 (0,58-102,40)</a:t>
                      </a:r>
                      <a:endParaRPr lang="fr-CA"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tc hMerge="1">
                  <a:txBody>
                    <a:bodyPr/>
                    <a:lstStyle/>
                    <a:p>
                      <a:pPr>
                        <a:lnSpc>
                          <a:spcPct val="95000"/>
                        </a:lnSpc>
                      </a:pPr>
                      <a:endParaRPr lang="en-US" sz="1000"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tc>
                  <a:txBody>
                    <a:bodyPr/>
                    <a:lstStyle/>
                    <a:p>
                      <a:pPr>
                        <a:lnSpc>
                          <a:spcPct val="95000"/>
                        </a:lnSpc>
                      </a:pPr>
                      <a:endParaRPr lang="en-US" sz="1000"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tc>
                  <a:txBody>
                    <a:bodyPr/>
                    <a:lstStyle/>
                    <a:p>
                      <a:pPr>
                        <a:lnSpc>
                          <a:spcPct val="95000"/>
                        </a:lnSpc>
                      </a:pPr>
                      <a:endParaRPr lang="en-US" sz="1000"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4266229240"/>
                  </a:ext>
                </a:extLst>
              </a:tr>
              <a:tr h="146880">
                <a:tc>
                  <a:txBody>
                    <a:bodyPr/>
                    <a:lstStyle/>
                    <a:p>
                      <a:pPr>
                        <a:lnSpc>
                          <a:spcPct val="95000"/>
                        </a:lnSpc>
                      </a:pPr>
                      <a:r>
                        <a:rPr lang="en-US" sz="1000" dirty="0"/>
                        <a:t>Non-fumeuses</a:t>
                      </a:r>
                    </a:p>
                  </a:txBody>
                  <a:tcPr marL="182880"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lnSpc>
                          <a:spcPct val="95000"/>
                        </a:lnSpc>
                      </a:pPr>
                      <a:r>
                        <a:rPr lang="en-US" sz="1000" dirty="0"/>
                        <a:t>46/772</a:t>
                      </a:r>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gridSpan="2">
                  <a:txBody>
                    <a:bodyPr/>
                    <a:lstStyle/>
                    <a:p>
                      <a:pPr algn="ctr">
                        <a:lnSpc>
                          <a:spcPct val="95000"/>
                        </a:lnSpc>
                      </a:pPr>
                      <a:r>
                        <a:rPr lang="en-US" sz="1000" dirty="0"/>
                        <a:t>6/38</a:t>
                      </a:r>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hMerge="1">
                  <a:txBody>
                    <a:bodyPr/>
                    <a:lstStyle/>
                    <a:p>
                      <a:pPr algn="ctr">
                        <a:lnSpc>
                          <a:spcPct val="95000"/>
                        </a:lnSpc>
                      </a:pPr>
                      <a:endParaRPr lang="en-US" sz="1000"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gridSpan="2">
                  <a:txBody>
                    <a:bodyPr/>
                    <a:lstStyle/>
                    <a:p>
                      <a:pPr algn="ctr"/>
                      <a:r>
                        <a:rPr lang="en-US" sz="1000" dirty="0"/>
                        <a:t>3,44 (1,33-8,88)</a:t>
                      </a:r>
                      <a:endParaRPr lang="fr-CA"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tc hMerge="1">
                  <a:txBody>
                    <a:bodyPr/>
                    <a:lstStyle/>
                    <a:p>
                      <a:pPr>
                        <a:lnSpc>
                          <a:spcPct val="95000"/>
                        </a:lnSpc>
                      </a:pPr>
                      <a:endParaRPr lang="en-US" sz="1000"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tc>
                  <a:txBody>
                    <a:bodyPr/>
                    <a:lstStyle/>
                    <a:p>
                      <a:pPr>
                        <a:lnSpc>
                          <a:spcPct val="95000"/>
                        </a:lnSpc>
                      </a:pPr>
                      <a:endParaRPr lang="en-US" sz="1000"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tc>
                  <a:txBody>
                    <a:bodyPr/>
                    <a:lstStyle/>
                    <a:p>
                      <a:pPr>
                        <a:lnSpc>
                          <a:spcPct val="95000"/>
                        </a:lnSpc>
                      </a:pPr>
                      <a:endParaRPr lang="en-US" sz="1000"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7009800"/>
                  </a:ext>
                </a:extLst>
              </a:tr>
              <a:tr h="146880">
                <a:tc gridSpan="8">
                  <a:txBody>
                    <a:bodyPr/>
                    <a:lstStyle/>
                    <a:p>
                      <a:pPr>
                        <a:lnSpc>
                          <a:spcPct val="95000"/>
                        </a:lnSpc>
                      </a:pPr>
                      <a:r>
                        <a:rPr lang="en-US" sz="1000" b="1" dirty="0"/>
                        <a:t>Naissances prématurées spontanées seulement</a:t>
                      </a:r>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hMerge="1">
                  <a:txBody>
                    <a:bodyPr/>
                    <a:lstStyle/>
                    <a:p>
                      <a:endParaRPr lang="fr-CA"/>
                    </a:p>
                  </a:txBody>
                  <a:tcPr>
                    <a:lnL w="12700" cmpd="sng">
                      <a:noFill/>
                    </a:lnL>
                    <a:lnT w="12700" cmpd="sng">
                      <a:noFill/>
                    </a:lnT>
                  </a:tcPr>
                </a:tc>
                <a:tc hMerge="1">
                  <a:txBody>
                    <a:bodyPr/>
                    <a:lstStyle/>
                    <a:p>
                      <a:endParaRPr lang="fr-CA"/>
                    </a:p>
                  </a:txBody>
                  <a:tcPr>
                    <a:lnL w="12700" cmpd="sng">
                      <a:noFill/>
                    </a:lnL>
                    <a:lnT w="12700" cmpd="sng">
                      <a:noFill/>
                    </a:lnT>
                  </a:tcPr>
                </a:tc>
                <a:tc hMerge="1">
                  <a:txBody>
                    <a:bodyPr/>
                    <a:lstStyle/>
                    <a:p>
                      <a:endParaRPr lang="fr-CA"/>
                    </a:p>
                  </a:txBody>
                  <a:tcPr/>
                </a:tc>
                <a:tc hMerge="1">
                  <a:txBody>
                    <a:bodyPr/>
                    <a:lstStyle/>
                    <a:p>
                      <a:endParaRPr lang="fr-CA"/>
                    </a:p>
                  </a:txBody>
                  <a:tcPr>
                    <a:lnL w="12700" cmpd="sng">
                      <a:noFill/>
                    </a:lnL>
                    <a:lnT w="9525" cap="flat" cmpd="sng" algn="ctr">
                      <a:solidFill>
                        <a:schemeClr val="accent6"/>
                      </a:solidFill>
                      <a:prstDash val="solid"/>
                      <a:round/>
                      <a:headEnd type="none" w="med" len="med"/>
                      <a:tailEnd type="none" w="med" len="med"/>
                    </a:lnT>
                  </a:tcPr>
                </a:tc>
                <a:tc hMerge="1">
                  <a:txBody>
                    <a:bodyPr/>
                    <a:lstStyle/>
                    <a:p>
                      <a:endParaRPr lang="fr-CA"/>
                    </a:p>
                  </a:txBody>
                  <a:tcPr>
                    <a:lnL w="12700" cmpd="sng">
                      <a:noFill/>
                    </a:lnL>
                    <a:lnT w="9525" cap="flat" cmpd="sng" algn="ctr">
                      <a:solidFill>
                        <a:schemeClr val="accent6"/>
                      </a:solidFill>
                      <a:prstDash val="solid"/>
                      <a:round/>
                      <a:headEnd type="none" w="med" len="med"/>
                      <a:tailEnd type="none" w="med" len="med"/>
                    </a:lnT>
                  </a:tcPr>
                </a:tc>
                <a:tc hMerge="1">
                  <a:txBody>
                    <a:bodyPr/>
                    <a:lstStyle/>
                    <a:p>
                      <a:endParaRPr lang="fr-CA"/>
                    </a:p>
                  </a:txBody>
                  <a:tcPr/>
                </a:tc>
                <a:tc hMerge="1">
                  <a:txBody>
                    <a:bodyPr/>
                    <a:lstStyle/>
                    <a:p>
                      <a:pPr>
                        <a:lnSpc>
                          <a:spcPct val="95000"/>
                        </a:lnSpc>
                      </a:pPr>
                      <a:endParaRPr lang="en-US" sz="1200" b="1" dirty="0"/>
                    </a:p>
                  </a:txBody>
                  <a:tcPr marT="18288" marB="18288"/>
                </a:tc>
                <a:extLst>
                  <a:ext uri="{0D108BD9-81ED-4DB2-BD59-A6C34878D82A}">
                    <a16:rowId xmlns:a16="http://schemas.microsoft.com/office/drawing/2014/main" val="2828813673"/>
                  </a:ext>
                </a:extLst>
              </a:tr>
              <a:tr h="146880">
                <a:tc>
                  <a:txBody>
                    <a:bodyPr/>
                    <a:lstStyle/>
                    <a:p>
                      <a:pPr>
                        <a:lnSpc>
                          <a:spcPct val="95000"/>
                        </a:lnSpc>
                      </a:pPr>
                      <a:r>
                        <a:rPr lang="en-US" sz="1000" dirty="0"/>
                        <a:t>Toutes les femmes</a:t>
                      </a:r>
                    </a:p>
                  </a:txBody>
                  <a:tcPr marL="182880"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lnSpc>
                          <a:spcPct val="95000"/>
                        </a:lnSpc>
                      </a:pPr>
                      <a:r>
                        <a:rPr lang="en-US" sz="1000"/>
                        <a:t>33/840</a:t>
                      </a:r>
                      <a:endParaRPr lang="en-US" sz="1000"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B w="19050" cap="flat" cmpd="sng" algn="ctr">
                      <a:noFill/>
                      <a:prstDash val="solid"/>
                      <a:round/>
                      <a:headEnd type="none" w="med" len="med"/>
                      <a:tailEnd type="none" w="med" len="med"/>
                    </a:lnB>
                    <a:noFill/>
                  </a:tcPr>
                </a:tc>
                <a:tc gridSpan="2">
                  <a:txBody>
                    <a:bodyPr/>
                    <a:lstStyle/>
                    <a:p>
                      <a:pPr algn="ctr">
                        <a:lnSpc>
                          <a:spcPct val="95000"/>
                        </a:lnSpc>
                      </a:pPr>
                      <a:r>
                        <a:rPr lang="en-US" sz="1000"/>
                        <a:t>5/42</a:t>
                      </a:r>
                      <a:endParaRPr lang="en-US" sz="1000"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B w="19050" cap="flat" cmpd="sng" algn="ctr">
                      <a:noFill/>
                      <a:prstDash val="solid"/>
                      <a:round/>
                      <a:headEnd type="none" w="med" len="med"/>
                      <a:tailEnd type="none" w="med" len="med"/>
                    </a:lnB>
                    <a:noFill/>
                  </a:tcPr>
                </a:tc>
                <a:tc hMerge="1">
                  <a:txBody>
                    <a:bodyPr/>
                    <a:lstStyle/>
                    <a:p>
                      <a:pPr algn="ctr">
                        <a:lnSpc>
                          <a:spcPct val="95000"/>
                        </a:lnSpc>
                      </a:pPr>
                      <a:endParaRPr lang="en-US" sz="1000"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B w="19050" cap="flat" cmpd="sng" algn="ctr">
                      <a:noFill/>
                      <a:prstDash val="solid"/>
                      <a:round/>
                      <a:headEnd type="none" w="med" len="med"/>
                      <a:tailEnd type="none" w="med" len="med"/>
                    </a:lnB>
                    <a:noFill/>
                  </a:tcPr>
                </a:tc>
                <a:tc gridSpan="2">
                  <a:txBody>
                    <a:bodyPr/>
                    <a:lstStyle/>
                    <a:p>
                      <a:pPr marL="0" algn="ctr" defTabSz="457200" rtl="0" eaLnBrk="1" latinLnBrk="0" hangingPunct="1">
                        <a:lnSpc>
                          <a:spcPct val="95000"/>
                        </a:lnSpc>
                      </a:pPr>
                      <a:r>
                        <a:rPr lang="en-US" sz="1000" kern="1200" dirty="0">
                          <a:solidFill>
                            <a:schemeClr val="dk1"/>
                          </a:solidFill>
                          <a:latin typeface="+mn-lt"/>
                          <a:ea typeface="+mn-ea"/>
                          <a:cs typeface="+mn-cs"/>
                        </a:rPr>
                        <a:t>3,60 (1,26-10,30)</a:t>
                      </a:r>
                      <a:endParaRPr lang="fr-CA" sz="1000" kern="1200" dirty="0">
                        <a:solidFill>
                          <a:schemeClr val="dk1"/>
                        </a:solidFill>
                        <a:latin typeface="+mn-lt"/>
                        <a:ea typeface="+mn-ea"/>
                        <a:cs typeface="+mn-cs"/>
                      </a:endParaRPr>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tc hMerge="1">
                  <a:txBody>
                    <a:bodyPr/>
                    <a:lstStyle/>
                    <a:p>
                      <a:pPr>
                        <a:lnSpc>
                          <a:spcPct val="95000"/>
                        </a:lnSpc>
                      </a:pPr>
                      <a:endParaRPr lang="en-US" sz="1000"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B w="9525" cap="flat" cmpd="sng" algn="ctr">
                      <a:solidFill>
                        <a:schemeClr val="accent6"/>
                      </a:solidFill>
                      <a:prstDash val="solid"/>
                      <a:round/>
                      <a:headEnd type="none" w="med" len="med"/>
                      <a:tailEnd type="none" w="med" len="med"/>
                    </a:lnB>
                    <a:noFill/>
                  </a:tcPr>
                </a:tc>
                <a:tc>
                  <a:txBody>
                    <a:bodyPr/>
                    <a:lstStyle/>
                    <a:p>
                      <a:pPr>
                        <a:lnSpc>
                          <a:spcPct val="95000"/>
                        </a:lnSpc>
                      </a:pPr>
                      <a:endParaRPr lang="en-US" sz="1000"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tc>
                  <a:txBody>
                    <a:bodyPr/>
                    <a:lstStyle/>
                    <a:p>
                      <a:pPr>
                        <a:lnSpc>
                          <a:spcPct val="95000"/>
                        </a:lnSpc>
                      </a:pPr>
                      <a:endParaRPr lang="en-US" sz="1000"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3353596419"/>
                  </a:ext>
                </a:extLst>
              </a:tr>
              <a:tr h="146880">
                <a:tc>
                  <a:txBody>
                    <a:bodyPr/>
                    <a:lstStyle/>
                    <a:p>
                      <a:pPr>
                        <a:lnSpc>
                          <a:spcPct val="95000"/>
                        </a:lnSpc>
                      </a:pPr>
                      <a:r>
                        <a:rPr lang="en-US" sz="1000" dirty="0"/>
                        <a:t>Femmes avec antécédents d’accouchement prématuré</a:t>
                      </a:r>
                    </a:p>
                  </a:txBody>
                  <a:tcPr marL="182880"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lnSpc>
                          <a:spcPct val="95000"/>
                        </a:lnSpc>
                      </a:pPr>
                      <a:r>
                        <a:rPr lang="en-US" sz="1000"/>
                        <a:t>6/89</a:t>
                      </a:r>
                      <a:endParaRPr lang="en-US" sz="1000"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gridSpan="2">
                  <a:txBody>
                    <a:bodyPr/>
                    <a:lstStyle/>
                    <a:p>
                      <a:pPr algn="ctr">
                        <a:lnSpc>
                          <a:spcPct val="95000"/>
                        </a:lnSpc>
                      </a:pPr>
                      <a:r>
                        <a:rPr lang="en-US" sz="1000"/>
                        <a:t>0/0</a:t>
                      </a:r>
                      <a:endParaRPr lang="en-US" sz="1000"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hMerge="1">
                  <a:txBody>
                    <a:bodyPr/>
                    <a:lstStyle/>
                    <a:p>
                      <a:pPr algn="ctr">
                        <a:lnSpc>
                          <a:spcPct val="95000"/>
                        </a:lnSpc>
                      </a:pPr>
                      <a:endParaRPr lang="en-US" sz="1000"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gridSpan="2">
                  <a:txBody>
                    <a:bodyPr/>
                    <a:lstStyle/>
                    <a:p>
                      <a:pPr algn="ctr">
                        <a:lnSpc>
                          <a:spcPct val="95000"/>
                        </a:lnSpc>
                      </a:pPr>
                      <a:r>
                        <a:rPr lang="en-US" sz="1000" dirty="0"/>
                        <a:t>NE</a:t>
                      </a:r>
                      <a:endParaRPr lang="fr-CA" sz="1000"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tc hMerge="1">
                  <a:txBody>
                    <a:bodyPr/>
                    <a:lstStyle/>
                    <a:p>
                      <a:pPr>
                        <a:lnSpc>
                          <a:spcPct val="95000"/>
                        </a:lnSpc>
                      </a:pPr>
                      <a:endParaRPr lang="en-US" sz="1000"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tc>
                  <a:txBody>
                    <a:bodyPr/>
                    <a:lstStyle/>
                    <a:p>
                      <a:pPr>
                        <a:lnSpc>
                          <a:spcPct val="95000"/>
                        </a:lnSpc>
                      </a:pPr>
                      <a:endParaRPr lang="en-US" sz="1000"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tc>
                  <a:txBody>
                    <a:bodyPr/>
                    <a:lstStyle/>
                    <a:p>
                      <a:pPr>
                        <a:lnSpc>
                          <a:spcPct val="95000"/>
                        </a:lnSpc>
                      </a:pPr>
                      <a:endParaRPr lang="en-US" sz="1000"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1645975191"/>
                  </a:ext>
                </a:extLst>
              </a:tr>
              <a:tr h="146880">
                <a:tc>
                  <a:txBody>
                    <a:bodyPr/>
                    <a:lstStyle/>
                    <a:p>
                      <a:pPr marL="0" marR="0" lvl="0" indent="0" algn="l" defTabSz="685800" rtl="0" eaLnBrk="1" fontAlgn="auto" latinLnBrk="0" hangingPunct="1">
                        <a:lnSpc>
                          <a:spcPct val="95000"/>
                        </a:lnSpc>
                        <a:spcBef>
                          <a:spcPts val="0"/>
                        </a:spcBef>
                        <a:spcAft>
                          <a:spcPts val="0"/>
                        </a:spcAft>
                        <a:buClrTx/>
                        <a:buSzTx/>
                        <a:buFontTx/>
                        <a:buNone/>
                        <a:tabLst/>
                        <a:defRPr/>
                      </a:pPr>
                      <a:r>
                        <a:rPr lang="en-US" sz="1000" dirty="0"/>
                        <a:t>Femmes sans antécédents d’accouchement prématuré</a:t>
                      </a:r>
                    </a:p>
                  </a:txBody>
                  <a:tcPr marL="182880"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lnSpc>
                          <a:spcPct val="95000"/>
                        </a:lnSpc>
                      </a:pPr>
                      <a:r>
                        <a:rPr lang="en-US" sz="1000"/>
                        <a:t>7/375</a:t>
                      </a:r>
                      <a:endParaRPr lang="en-US" sz="1000"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gridSpan="2">
                  <a:txBody>
                    <a:bodyPr/>
                    <a:lstStyle/>
                    <a:p>
                      <a:pPr algn="ctr">
                        <a:lnSpc>
                          <a:spcPct val="95000"/>
                        </a:lnSpc>
                      </a:pPr>
                      <a:r>
                        <a:rPr lang="en-US" sz="1000"/>
                        <a:t>2/18</a:t>
                      </a:r>
                      <a:endParaRPr lang="en-US" sz="1000"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hMerge="1">
                  <a:txBody>
                    <a:bodyPr/>
                    <a:lstStyle/>
                    <a:p>
                      <a:pPr algn="ctr">
                        <a:lnSpc>
                          <a:spcPct val="95000"/>
                        </a:lnSpc>
                      </a:pPr>
                      <a:endParaRPr lang="en-US" sz="1000"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gridSpan="2">
                  <a:txBody>
                    <a:bodyPr/>
                    <a:lstStyle/>
                    <a:p>
                      <a:pPr algn="ctr">
                        <a:lnSpc>
                          <a:spcPct val="95000"/>
                        </a:lnSpc>
                      </a:pPr>
                      <a:r>
                        <a:rPr lang="en-US" sz="1000" dirty="0"/>
                        <a:t>6,57 (1,12-38,50)</a:t>
                      </a:r>
                      <a:endParaRPr lang="fr-CA" sz="1000"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tc hMerge="1">
                  <a:txBody>
                    <a:bodyPr/>
                    <a:lstStyle/>
                    <a:p>
                      <a:pPr>
                        <a:lnSpc>
                          <a:spcPct val="95000"/>
                        </a:lnSpc>
                      </a:pPr>
                      <a:endParaRPr lang="en-US" sz="1000"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tc>
                  <a:txBody>
                    <a:bodyPr/>
                    <a:lstStyle/>
                    <a:p>
                      <a:pPr>
                        <a:lnSpc>
                          <a:spcPct val="95000"/>
                        </a:lnSpc>
                      </a:pPr>
                      <a:endParaRPr lang="en-US" sz="1000"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tc>
                  <a:txBody>
                    <a:bodyPr/>
                    <a:lstStyle/>
                    <a:p>
                      <a:pPr>
                        <a:lnSpc>
                          <a:spcPct val="95000"/>
                        </a:lnSpc>
                      </a:pPr>
                      <a:endParaRPr lang="en-US" sz="1000"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1999723557"/>
                  </a:ext>
                </a:extLst>
              </a:tr>
              <a:tr h="146880">
                <a:tc>
                  <a:txBody>
                    <a:bodyPr/>
                    <a:lstStyle/>
                    <a:p>
                      <a:pPr>
                        <a:lnSpc>
                          <a:spcPct val="95000"/>
                        </a:lnSpc>
                      </a:pPr>
                      <a:r>
                        <a:rPr lang="en-US" sz="1000" dirty="0"/>
                        <a:t>Femmes nullipares</a:t>
                      </a:r>
                    </a:p>
                  </a:txBody>
                  <a:tcPr marL="182880"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lnSpc>
                          <a:spcPct val="95000"/>
                        </a:lnSpc>
                      </a:pPr>
                      <a:r>
                        <a:rPr lang="en-US" sz="1000" dirty="0"/>
                        <a:t>20/376</a:t>
                      </a:r>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gridSpan="2">
                  <a:txBody>
                    <a:bodyPr/>
                    <a:lstStyle/>
                    <a:p>
                      <a:pPr algn="ctr">
                        <a:lnSpc>
                          <a:spcPct val="95000"/>
                        </a:lnSpc>
                      </a:pPr>
                      <a:r>
                        <a:rPr lang="en-US" sz="1000"/>
                        <a:t>3/24</a:t>
                      </a:r>
                      <a:endParaRPr lang="en-US" sz="1000"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hMerge="1">
                  <a:txBody>
                    <a:bodyPr/>
                    <a:lstStyle/>
                    <a:p>
                      <a:pPr algn="ctr">
                        <a:lnSpc>
                          <a:spcPct val="95000"/>
                        </a:lnSpc>
                      </a:pPr>
                      <a:endParaRPr lang="en-US" sz="1000"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gridSpan="2">
                  <a:txBody>
                    <a:bodyPr/>
                    <a:lstStyle/>
                    <a:p>
                      <a:pPr algn="ctr">
                        <a:lnSpc>
                          <a:spcPct val="95000"/>
                        </a:lnSpc>
                      </a:pPr>
                      <a:r>
                        <a:rPr lang="en-US" sz="1000"/>
                        <a:t>3,14 (0,81-12,10)</a:t>
                      </a:r>
                      <a:endParaRPr lang="fr-CA" sz="1000"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tc hMerge="1">
                  <a:txBody>
                    <a:bodyPr/>
                    <a:lstStyle/>
                    <a:p>
                      <a:pPr>
                        <a:lnSpc>
                          <a:spcPct val="95000"/>
                        </a:lnSpc>
                      </a:pPr>
                      <a:endParaRPr lang="en-US" sz="1000"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tc>
                  <a:txBody>
                    <a:bodyPr/>
                    <a:lstStyle/>
                    <a:p>
                      <a:pPr>
                        <a:lnSpc>
                          <a:spcPct val="95000"/>
                        </a:lnSpc>
                      </a:pPr>
                      <a:endParaRPr lang="en-US" sz="1000"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tc>
                  <a:txBody>
                    <a:bodyPr/>
                    <a:lstStyle/>
                    <a:p>
                      <a:pPr>
                        <a:lnSpc>
                          <a:spcPct val="95000"/>
                        </a:lnSpc>
                      </a:pPr>
                      <a:endParaRPr lang="en-US" sz="1000"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3342632213"/>
                  </a:ext>
                </a:extLst>
              </a:tr>
              <a:tr h="146880">
                <a:tc>
                  <a:txBody>
                    <a:bodyPr/>
                    <a:lstStyle/>
                    <a:p>
                      <a:pPr>
                        <a:lnSpc>
                          <a:spcPct val="95000"/>
                        </a:lnSpc>
                      </a:pPr>
                      <a:r>
                        <a:rPr lang="en-US" sz="1000" dirty="0"/>
                        <a:t>Avec un traitement antérieur du col de l’utérus</a:t>
                      </a:r>
                    </a:p>
                  </a:txBody>
                  <a:tcPr marL="182880"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lnSpc>
                          <a:spcPct val="95000"/>
                        </a:lnSpc>
                      </a:pPr>
                      <a:r>
                        <a:rPr lang="en-US" sz="1000"/>
                        <a:t>30/789</a:t>
                      </a:r>
                      <a:endParaRPr lang="en-US" sz="1000"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gridSpan="2">
                  <a:txBody>
                    <a:bodyPr/>
                    <a:lstStyle/>
                    <a:p>
                      <a:pPr algn="ctr">
                        <a:lnSpc>
                          <a:spcPct val="95000"/>
                        </a:lnSpc>
                      </a:pPr>
                      <a:r>
                        <a:rPr lang="en-US" sz="1000"/>
                        <a:t>3/35</a:t>
                      </a:r>
                      <a:endParaRPr lang="en-US" sz="1000"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hMerge="1">
                  <a:txBody>
                    <a:bodyPr/>
                    <a:lstStyle/>
                    <a:p>
                      <a:pPr algn="ctr">
                        <a:lnSpc>
                          <a:spcPct val="95000"/>
                        </a:lnSpc>
                      </a:pPr>
                      <a:endParaRPr lang="en-US" sz="1000"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gridSpan="2">
                  <a:txBody>
                    <a:bodyPr/>
                    <a:lstStyle/>
                    <a:p>
                      <a:pPr algn="ctr">
                        <a:lnSpc>
                          <a:spcPct val="95000"/>
                        </a:lnSpc>
                      </a:pPr>
                      <a:r>
                        <a:rPr lang="en-US" sz="1000"/>
                        <a:t>5,56 (0,72-42,90)</a:t>
                      </a:r>
                      <a:endParaRPr lang="fr-CA" sz="1000"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tc hMerge="1">
                  <a:txBody>
                    <a:bodyPr/>
                    <a:lstStyle/>
                    <a:p>
                      <a:pPr>
                        <a:lnSpc>
                          <a:spcPct val="95000"/>
                        </a:lnSpc>
                      </a:pPr>
                      <a:endParaRPr lang="en-US" sz="1000"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tc>
                  <a:txBody>
                    <a:bodyPr/>
                    <a:lstStyle/>
                    <a:p>
                      <a:pPr>
                        <a:lnSpc>
                          <a:spcPct val="95000"/>
                        </a:lnSpc>
                      </a:pPr>
                      <a:endParaRPr lang="en-US" sz="1000"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tc>
                  <a:txBody>
                    <a:bodyPr/>
                    <a:lstStyle/>
                    <a:p>
                      <a:pPr>
                        <a:lnSpc>
                          <a:spcPct val="95000"/>
                        </a:lnSpc>
                      </a:pPr>
                      <a:endParaRPr lang="en-US" sz="1000"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1563006389"/>
                  </a:ext>
                </a:extLst>
              </a:tr>
              <a:tr h="146880">
                <a:tc>
                  <a:txBody>
                    <a:bodyPr/>
                    <a:lstStyle/>
                    <a:p>
                      <a:pPr>
                        <a:lnSpc>
                          <a:spcPct val="95000"/>
                        </a:lnSpc>
                      </a:pPr>
                      <a:r>
                        <a:rPr lang="en-US" sz="1000" dirty="0"/>
                        <a:t>Sans traitement antérieur du col de l’utérus</a:t>
                      </a:r>
                    </a:p>
                  </a:txBody>
                  <a:tcPr marL="182880"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lnSpc>
                          <a:spcPct val="95000"/>
                        </a:lnSpc>
                      </a:pPr>
                      <a:r>
                        <a:rPr lang="en-US" sz="1000"/>
                        <a:t>3/51</a:t>
                      </a:r>
                      <a:endParaRPr lang="en-US" sz="1000"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gridSpan="2">
                  <a:txBody>
                    <a:bodyPr/>
                    <a:lstStyle/>
                    <a:p>
                      <a:pPr algn="ctr">
                        <a:lnSpc>
                          <a:spcPct val="95000"/>
                        </a:lnSpc>
                      </a:pPr>
                      <a:r>
                        <a:rPr lang="en-US" sz="1000"/>
                        <a:t>2/7</a:t>
                      </a:r>
                      <a:endParaRPr lang="en-US" sz="1000"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hMerge="1">
                  <a:txBody>
                    <a:bodyPr/>
                    <a:lstStyle/>
                    <a:p>
                      <a:pPr algn="ctr">
                        <a:lnSpc>
                          <a:spcPct val="95000"/>
                        </a:lnSpc>
                      </a:pPr>
                      <a:endParaRPr lang="en-US" sz="1000"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gridSpan="2">
                  <a:txBody>
                    <a:bodyPr/>
                    <a:lstStyle/>
                    <a:p>
                      <a:pPr algn="ctr">
                        <a:lnSpc>
                          <a:spcPct val="95000"/>
                        </a:lnSpc>
                      </a:pPr>
                      <a:r>
                        <a:rPr lang="en-US" sz="1000"/>
                        <a:t>3,30 (0,95-11,50)</a:t>
                      </a:r>
                      <a:endParaRPr lang="fr-CA" sz="1000"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tc hMerge="1">
                  <a:txBody>
                    <a:bodyPr/>
                    <a:lstStyle/>
                    <a:p>
                      <a:pPr>
                        <a:lnSpc>
                          <a:spcPct val="95000"/>
                        </a:lnSpc>
                      </a:pPr>
                      <a:endParaRPr lang="en-US" sz="1000"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tc>
                  <a:txBody>
                    <a:bodyPr/>
                    <a:lstStyle/>
                    <a:p>
                      <a:pPr>
                        <a:lnSpc>
                          <a:spcPct val="95000"/>
                        </a:lnSpc>
                      </a:pPr>
                      <a:endParaRPr lang="en-US" sz="1000"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tc>
                  <a:txBody>
                    <a:bodyPr/>
                    <a:lstStyle/>
                    <a:p>
                      <a:pPr>
                        <a:lnSpc>
                          <a:spcPct val="95000"/>
                        </a:lnSpc>
                      </a:pPr>
                      <a:endParaRPr lang="en-US" sz="1000"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1045141510"/>
                  </a:ext>
                </a:extLst>
              </a:tr>
              <a:tr h="146880">
                <a:tc>
                  <a:txBody>
                    <a:bodyPr/>
                    <a:lstStyle/>
                    <a:p>
                      <a:pPr>
                        <a:lnSpc>
                          <a:spcPct val="95000"/>
                        </a:lnSpc>
                      </a:pPr>
                      <a:r>
                        <a:rPr lang="en-US" sz="1000" dirty="0"/>
                        <a:t>Fumeuses</a:t>
                      </a:r>
                    </a:p>
                  </a:txBody>
                  <a:tcPr marL="182880"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lnSpc>
                          <a:spcPct val="95000"/>
                        </a:lnSpc>
                      </a:pPr>
                      <a:r>
                        <a:rPr lang="en-US" sz="1000"/>
                        <a:t>1/82</a:t>
                      </a:r>
                      <a:endParaRPr lang="en-US" sz="1000"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gridSpan="2">
                  <a:txBody>
                    <a:bodyPr/>
                    <a:lstStyle/>
                    <a:p>
                      <a:pPr algn="ctr">
                        <a:lnSpc>
                          <a:spcPct val="95000"/>
                        </a:lnSpc>
                      </a:pPr>
                      <a:r>
                        <a:rPr lang="en-US" sz="1000"/>
                        <a:t>1/6</a:t>
                      </a:r>
                      <a:endParaRPr lang="en-US" sz="1000"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hMerge="1">
                  <a:txBody>
                    <a:bodyPr/>
                    <a:lstStyle/>
                    <a:p>
                      <a:pPr algn="ctr">
                        <a:lnSpc>
                          <a:spcPct val="95000"/>
                        </a:lnSpc>
                      </a:pPr>
                      <a:endParaRPr lang="en-US" sz="1000"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gridSpan="2">
                  <a:txBody>
                    <a:bodyPr/>
                    <a:lstStyle/>
                    <a:p>
                      <a:pPr algn="ctr">
                        <a:lnSpc>
                          <a:spcPct val="95000"/>
                        </a:lnSpc>
                      </a:pPr>
                      <a:r>
                        <a:rPr lang="en-US" sz="1000"/>
                        <a:t>14,00 (0,74-264,50)</a:t>
                      </a:r>
                      <a:endParaRPr lang="fr-CA" sz="1000"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tc hMerge="1">
                  <a:txBody>
                    <a:bodyPr/>
                    <a:lstStyle/>
                    <a:p>
                      <a:pPr>
                        <a:lnSpc>
                          <a:spcPct val="95000"/>
                        </a:lnSpc>
                      </a:pPr>
                      <a:endParaRPr lang="en-US" sz="1000"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tc>
                  <a:txBody>
                    <a:bodyPr/>
                    <a:lstStyle/>
                    <a:p>
                      <a:pPr>
                        <a:lnSpc>
                          <a:spcPct val="95000"/>
                        </a:lnSpc>
                      </a:pPr>
                      <a:endParaRPr lang="en-US" sz="1000"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tc>
                  <a:txBody>
                    <a:bodyPr/>
                    <a:lstStyle/>
                    <a:p>
                      <a:pPr>
                        <a:lnSpc>
                          <a:spcPct val="95000"/>
                        </a:lnSpc>
                      </a:pPr>
                      <a:endParaRPr lang="en-US" sz="1000"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3059521051"/>
                  </a:ext>
                </a:extLst>
              </a:tr>
              <a:tr h="146880">
                <a:tc>
                  <a:txBody>
                    <a:bodyPr/>
                    <a:lstStyle/>
                    <a:p>
                      <a:pPr>
                        <a:lnSpc>
                          <a:spcPct val="95000"/>
                        </a:lnSpc>
                      </a:pPr>
                      <a:r>
                        <a:rPr lang="en-US" sz="1000" dirty="0"/>
                        <a:t>Non-fumeuses</a:t>
                      </a:r>
                    </a:p>
                  </a:txBody>
                  <a:tcPr marL="182880"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lnSpc>
                          <a:spcPct val="95000"/>
                        </a:lnSpc>
                      </a:pPr>
                      <a:r>
                        <a:rPr lang="en-US" sz="1000" dirty="0"/>
                        <a:t>32/758</a:t>
                      </a:r>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gridSpan="2">
                  <a:txBody>
                    <a:bodyPr/>
                    <a:lstStyle/>
                    <a:p>
                      <a:pPr algn="ctr">
                        <a:lnSpc>
                          <a:spcPct val="95000"/>
                        </a:lnSpc>
                      </a:pPr>
                      <a:r>
                        <a:rPr lang="en-US" sz="1000" dirty="0"/>
                        <a:t>4/36</a:t>
                      </a:r>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hMerge="1">
                  <a:txBody>
                    <a:bodyPr/>
                    <a:lstStyle/>
                    <a:p>
                      <a:pPr algn="ctr">
                        <a:lnSpc>
                          <a:spcPct val="95000"/>
                        </a:lnSpc>
                      </a:pPr>
                      <a:endParaRPr lang="en-US" sz="1000"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gridSpan="2">
                  <a:txBody>
                    <a:bodyPr/>
                    <a:lstStyle/>
                    <a:p>
                      <a:pPr algn="ctr">
                        <a:lnSpc>
                          <a:spcPct val="95000"/>
                        </a:lnSpc>
                      </a:pPr>
                      <a:r>
                        <a:rPr lang="en-US" sz="1000" dirty="0"/>
                        <a:t>3,44 (1,10-10,80)</a:t>
                      </a:r>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19050" cap="flat" cmpd="sng" algn="ctr">
                      <a:noFill/>
                      <a:prstDash val="solid"/>
                      <a:round/>
                      <a:headEnd type="none" w="med" len="med"/>
                      <a:tailEnd type="none" w="med" len="med"/>
                    </a:lnB>
                    <a:noFill/>
                  </a:tcPr>
                </a:tc>
                <a:tc hMerge="1">
                  <a:txBody>
                    <a:bodyPr/>
                    <a:lstStyle/>
                    <a:p>
                      <a:pPr>
                        <a:lnSpc>
                          <a:spcPct val="95000"/>
                        </a:lnSpc>
                      </a:pPr>
                      <a:endParaRPr lang="en-US" sz="1000"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nSpc>
                          <a:spcPct val="95000"/>
                        </a:lnSpc>
                      </a:pPr>
                      <a:endParaRPr lang="en-US" sz="1000"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nSpc>
                          <a:spcPct val="95000"/>
                        </a:lnSpc>
                      </a:pPr>
                      <a:endParaRPr lang="en-US" sz="1000" dirty="0"/>
                    </a:p>
                  </a:txBody>
                  <a:tcPr marT="9144"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19050" cap="flat" cmpd="sng" algn="ctr">
                      <a:noFill/>
                      <a:prstDash val="solid"/>
                      <a:round/>
                      <a:headEnd type="none" w="med" len="med"/>
                      <a:tailEnd type="none" w="med" len="med"/>
                    </a:lnB>
                    <a:noFill/>
                  </a:tcPr>
                </a:tc>
                <a:extLst>
                  <a:ext uri="{0D108BD9-81ED-4DB2-BD59-A6C34878D82A}">
                    <a16:rowId xmlns:a16="http://schemas.microsoft.com/office/drawing/2014/main" val="3318307618"/>
                  </a:ext>
                </a:extLst>
              </a:tr>
            </a:tbl>
          </a:graphicData>
        </a:graphic>
      </p:graphicFrame>
      <p:sp>
        <p:nvSpPr>
          <p:cNvPr id="2" name="Title 1">
            <a:extLst>
              <a:ext uri="{FF2B5EF4-FFF2-40B4-BE49-F238E27FC236}">
                <a16:creationId xmlns:a16="http://schemas.microsoft.com/office/drawing/2014/main" id="{9B0F45CE-A414-0849-9C21-629A980125EE}"/>
              </a:ext>
            </a:extLst>
          </p:cNvPr>
          <p:cNvSpPr>
            <a:spLocks noGrp="1"/>
          </p:cNvSpPr>
          <p:nvPr>
            <p:ph type="title"/>
          </p:nvPr>
        </p:nvSpPr>
        <p:spPr>
          <a:xfrm>
            <a:off x="838200" y="60325"/>
            <a:ext cx="10515600" cy="809212"/>
          </a:xfrm>
        </p:spPr>
        <p:txBody>
          <a:bodyPr/>
          <a:lstStyle/>
          <a:p>
            <a:r>
              <a:rPr lang="fr-CA" sz="3000" dirty="0"/>
              <a:t>Risque de naissance prématurée associé au VPH de type 16/18</a:t>
            </a:r>
          </a:p>
        </p:txBody>
      </p:sp>
      <p:sp>
        <p:nvSpPr>
          <p:cNvPr id="4" name="Footer Placeholder 3">
            <a:extLst>
              <a:ext uri="{FF2B5EF4-FFF2-40B4-BE49-F238E27FC236}">
                <a16:creationId xmlns:a16="http://schemas.microsoft.com/office/drawing/2014/main" id="{764E58DF-D7EE-7D40-B4E3-FC3FB0CC1726}"/>
              </a:ext>
            </a:extLst>
          </p:cNvPr>
          <p:cNvSpPr>
            <a:spLocks noGrp="1"/>
          </p:cNvSpPr>
          <p:nvPr>
            <p:ph type="ftr" sz="quarter" idx="11"/>
          </p:nvPr>
        </p:nvSpPr>
        <p:spPr/>
        <p:txBody>
          <a:bodyPr/>
          <a:lstStyle/>
          <a:p>
            <a:r>
              <a:rPr lang="fr-CA"/>
              <a:t>Niyibizi, J. et coll. </a:t>
            </a:r>
            <a:r>
              <a:rPr lang="fr-CA" i="1" dirty="0"/>
              <a:t>JAMA Netw Ope</a:t>
            </a:r>
            <a:r>
              <a:rPr lang="fr-CA"/>
              <a:t>n. 2021;4(9):e2125308.</a:t>
            </a:r>
          </a:p>
        </p:txBody>
      </p:sp>
      <p:sp>
        <p:nvSpPr>
          <p:cNvPr id="11" name="TextBox 10">
            <a:extLst>
              <a:ext uri="{FF2B5EF4-FFF2-40B4-BE49-F238E27FC236}">
                <a16:creationId xmlns:a16="http://schemas.microsoft.com/office/drawing/2014/main" id="{AF177E81-4630-1746-A39D-AABA6AACCACE}"/>
              </a:ext>
            </a:extLst>
          </p:cNvPr>
          <p:cNvSpPr txBox="1"/>
          <p:nvPr/>
        </p:nvSpPr>
        <p:spPr>
          <a:xfrm>
            <a:off x="3064063" y="6587951"/>
            <a:ext cx="11207111" cy="246221"/>
          </a:xfrm>
          <a:prstGeom prst="rect">
            <a:avLst/>
          </a:prstGeom>
          <a:noFill/>
        </p:spPr>
        <p:txBody>
          <a:bodyPr wrap="square" anchor="b">
            <a:spAutoFit/>
          </a:bodyPr>
          <a:lstStyle/>
          <a:p>
            <a:r>
              <a:rPr lang="fr-CA" sz="1000" dirty="0">
                <a:solidFill>
                  <a:srgbClr val="212121"/>
                </a:solidFill>
              </a:rPr>
              <a:t>IC : intervalle de confiance; NE : non estimable; RCa : rapport de cotes ajusté; VPH : virus du papillome humain.</a:t>
            </a:r>
          </a:p>
        </p:txBody>
      </p:sp>
      <p:sp>
        <p:nvSpPr>
          <p:cNvPr id="12" name="Rectangle 11">
            <a:extLst>
              <a:ext uri="{FF2B5EF4-FFF2-40B4-BE49-F238E27FC236}">
                <a16:creationId xmlns:a16="http://schemas.microsoft.com/office/drawing/2014/main" id="{35C0E262-F85B-DB45-B0C2-72A5A8A71E52}"/>
              </a:ext>
            </a:extLst>
          </p:cNvPr>
          <p:cNvSpPr/>
          <p:nvPr/>
        </p:nvSpPr>
        <p:spPr>
          <a:xfrm>
            <a:off x="8433490" y="5556094"/>
            <a:ext cx="3622295" cy="1184571"/>
          </a:xfrm>
          <a:prstGeom prst="rect">
            <a:avLst/>
          </a:prstGeom>
          <a:solidFill>
            <a:schemeClr val="bg2"/>
          </a:solidFill>
          <a:ln w="19050">
            <a:solidFill>
              <a:schemeClr val="accent3"/>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37D3681E-245C-8A48-9948-958028F8A74E}"/>
              </a:ext>
            </a:extLst>
          </p:cNvPr>
          <p:cNvPicPr>
            <a:picLocks noChangeAspect="1"/>
          </p:cNvPicPr>
          <p:nvPr/>
        </p:nvPicPr>
        <p:blipFill>
          <a:blip r:embed="rId3"/>
          <a:srcRect/>
          <a:stretch/>
        </p:blipFill>
        <p:spPr>
          <a:xfrm>
            <a:off x="8536819" y="5640911"/>
            <a:ext cx="3427941" cy="1059435"/>
          </a:xfrm>
          <a:prstGeom prst="rect">
            <a:avLst/>
          </a:prstGeom>
        </p:spPr>
      </p:pic>
      <p:grpSp>
        <p:nvGrpSpPr>
          <p:cNvPr id="19" name="Group 18">
            <a:extLst>
              <a:ext uri="{FF2B5EF4-FFF2-40B4-BE49-F238E27FC236}">
                <a16:creationId xmlns:a16="http://schemas.microsoft.com/office/drawing/2014/main" id="{33746BAA-7BD0-B14C-8F00-DA7221156959}"/>
              </a:ext>
            </a:extLst>
          </p:cNvPr>
          <p:cNvGrpSpPr/>
          <p:nvPr/>
        </p:nvGrpSpPr>
        <p:grpSpPr>
          <a:xfrm>
            <a:off x="9354268" y="2168372"/>
            <a:ext cx="2223550" cy="3065804"/>
            <a:chOff x="3499555" y="2266531"/>
            <a:chExt cx="1801421" cy="3065804"/>
          </a:xfrm>
        </p:grpSpPr>
        <p:cxnSp>
          <p:nvCxnSpPr>
            <p:cNvPr id="20" name="Straight Connector 19">
              <a:extLst>
                <a:ext uri="{FF2B5EF4-FFF2-40B4-BE49-F238E27FC236}">
                  <a16:creationId xmlns:a16="http://schemas.microsoft.com/office/drawing/2014/main" id="{79299153-F5D8-4E43-8357-7D684C343E12}"/>
                </a:ext>
              </a:extLst>
            </p:cNvPr>
            <p:cNvCxnSpPr>
              <a:cxnSpLocks/>
            </p:cNvCxnSpPr>
            <p:nvPr/>
          </p:nvCxnSpPr>
          <p:spPr>
            <a:xfrm>
              <a:off x="3499555" y="5285660"/>
              <a:ext cx="1798224" cy="0"/>
            </a:xfrm>
            <a:prstGeom prst="line">
              <a:avLst/>
            </a:prstGeom>
            <a:ln w="19050">
              <a:solidFill>
                <a:schemeClr val="tx1"/>
              </a:solidFill>
              <a:miter lim="800000"/>
            </a:ln>
            <a:effectLst/>
          </p:spPr>
          <p:style>
            <a:lnRef idx="2">
              <a:schemeClr val="accent1"/>
            </a:lnRef>
            <a:fillRef idx="0">
              <a:schemeClr val="accent1"/>
            </a:fillRef>
            <a:effectRef idx="1">
              <a:schemeClr val="accent1"/>
            </a:effectRef>
            <a:fontRef idx="minor">
              <a:schemeClr val="tx1"/>
            </a:fontRef>
          </p:style>
        </p:cxnSp>
        <p:grpSp>
          <p:nvGrpSpPr>
            <p:cNvPr id="21" name="Group 20">
              <a:extLst>
                <a:ext uri="{FF2B5EF4-FFF2-40B4-BE49-F238E27FC236}">
                  <a16:creationId xmlns:a16="http://schemas.microsoft.com/office/drawing/2014/main" id="{0FF8909E-DD65-894D-908D-28E6C149126F}"/>
                </a:ext>
              </a:extLst>
            </p:cNvPr>
            <p:cNvGrpSpPr/>
            <p:nvPr/>
          </p:nvGrpSpPr>
          <p:grpSpPr>
            <a:xfrm>
              <a:off x="3502007" y="2266531"/>
              <a:ext cx="1798969" cy="3065804"/>
              <a:chOff x="3502007" y="2266531"/>
              <a:chExt cx="1798969" cy="3065804"/>
            </a:xfrm>
          </p:grpSpPr>
          <p:cxnSp>
            <p:nvCxnSpPr>
              <p:cNvPr id="22" name="Straight Connector 21">
                <a:extLst>
                  <a:ext uri="{FF2B5EF4-FFF2-40B4-BE49-F238E27FC236}">
                    <a16:creationId xmlns:a16="http://schemas.microsoft.com/office/drawing/2014/main" id="{70505D01-49F5-2943-AAAF-B6D789F16D11}"/>
                  </a:ext>
                </a:extLst>
              </p:cNvPr>
              <p:cNvCxnSpPr>
                <a:cxnSpLocks/>
              </p:cNvCxnSpPr>
              <p:nvPr/>
            </p:nvCxnSpPr>
            <p:spPr>
              <a:xfrm rot="16200000">
                <a:off x="3455332" y="5285660"/>
                <a:ext cx="93349" cy="0"/>
              </a:xfrm>
              <a:prstGeom prst="line">
                <a:avLst/>
              </a:prstGeom>
              <a:ln w="19050">
                <a:solidFill>
                  <a:schemeClr val="tx1"/>
                </a:solidFill>
                <a:miter lim="800000"/>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AAB0DEC8-88D3-6342-982B-660B27878CA1}"/>
                  </a:ext>
                </a:extLst>
              </p:cNvPr>
              <p:cNvCxnSpPr>
                <a:cxnSpLocks/>
              </p:cNvCxnSpPr>
              <p:nvPr/>
            </p:nvCxnSpPr>
            <p:spPr>
              <a:xfrm flipV="1">
                <a:off x="4101788" y="2266531"/>
                <a:ext cx="0" cy="3065804"/>
              </a:xfrm>
              <a:prstGeom prst="line">
                <a:avLst/>
              </a:prstGeom>
              <a:ln w="19050">
                <a:solidFill>
                  <a:schemeClr val="tx1"/>
                </a:solidFill>
                <a:miter lim="800000"/>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117884BC-89FE-4D40-BC3D-44FCCA213B50}"/>
                  </a:ext>
                </a:extLst>
              </p:cNvPr>
              <p:cNvCxnSpPr>
                <a:cxnSpLocks/>
              </p:cNvCxnSpPr>
              <p:nvPr/>
            </p:nvCxnSpPr>
            <p:spPr>
              <a:xfrm flipV="1">
                <a:off x="4697003" y="5240895"/>
                <a:ext cx="0" cy="91440"/>
              </a:xfrm>
              <a:prstGeom prst="line">
                <a:avLst/>
              </a:prstGeom>
              <a:ln w="19050">
                <a:solidFill>
                  <a:schemeClr val="tx1"/>
                </a:solidFill>
                <a:miter lim="800000"/>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71309D31-1DCA-5643-AF25-5B03759BDAD5}"/>
                  </a:ext>
                </a:extLst>
              </p:cNvPr>
              <p:cNvCxnSpPr>
                <a:cxnSpLocks/>
              </p:cNvCxnSpPr>
              <p:nvPr/>
            </p:nvCxnSpPr>
            <p:spPr>
              <a:xfrm rot="16200000">
                <a:off x="5254301" y="5285660"/>
                <a:ext cx="93349" cy="0"/>
              </a:xfrm>
              <a:prstGeom prst="line">
                <a:avLst/>
              </a:prstGeom>
              <a:ln w="19050">
                <a:solidFill>
                  <a:schemeClr val="tx1"/>
                </a:solidFill>
                <a:miter lim="800000"/>
              </a:ln>
              <a:effectLst/>
            </p:spPr>
            <p:style>
              <a:lnRef idx="2">
                <a:schemeClr val="accent1"/>
              </a:lnRef>
              <a:fillRef idx="0">
                <a:schemeClr val="accent1"/>
              </a:fillRef>
              <a:effectRef idx="1">
                <a:schemeClr val="accent1"/>
              </a:effectRef>
              <a:fontRef idx="minor">
                <a:schemeClr val="tx1"/>
              </a:fontRef>
            </p:style>
          </p:cxnSp>
        </p:grpSp>
      </p:grpSp>
      <p:sp>
        <p:nvSpPr>
          <p:cNvPr id="27" name="TextBox 26">
            <a:extLst>
              <a:ext uri="{FF2B5EF4-FFF2-40B4-BE49-F238E27FC236}">
                <a16:creationId xmlns:a16="http://schemas.microsoft.com/office/drawing/2014/main" id="{533AD81A-F3C6-E44D-9696-266F21E8BB01}"/>
              </a:ext>
            </a:extLst>
          </p:cNvPr>
          <p:cNvSpPr txBox="1"/>
          <p:nvPr/>
        </p:nvSpPr>
        <p:spPr>
          <a:xfrm>
            <a:off x="9182040" y="5183639"/>
            <a:ext cx="2592922" cy="261610"/>
          </a:xfrm>
          <a:prstGeom prst="rect">
            <a:avLst/>
          </a:prstGeom>
          <a:noFill/>
        </p:spPr>
        <p:txBody>
          <a:bodyPr wrap="square" rtlCol="0">
            <a:spAutoFit/>
          </a:bodyPr>
          <a:lstStyle/>
          <a:p>
            <a:pPr>
              <a:tabLst>
                <a:tab pos="798513" algn="ctr"/>
                <a:tab pos="1541463" algn="ctr"/>
                <a:tab pos="4056063" algn="ctr"/>
                <a:tab pos="5999163" algn="ctr"/>
              </a:tabLst>
            </a:pPr>
            <a:r>
              <a:rPr lang="fr-CA" sz="1100" dirty="0"/>
              <a:t>0,01</a:t>
            </a:r>
            <a:r>
              <a:rPr lang="en-US" sz="1100" dirty="0"/>
              <a:t>	</a:t>
            </a:r>
            <a:r>
              <a:rPr lang="fr-CA" sz="1100" dirty="0"/>
              <a:t>  1</a:t>
            </a:r>
            <a:r>
              <a:rPr lang="en-US" sz="1100" dirty="0"/>
              <a:t>	</a:t>
            </a:r>
            <a:r>
              <a:rPr lang="fr-CA" sz="1100" dirty="0"/>
              <a:t> 10</a:t>
            </a:r>
            <a:r>
              <a:rPr lang="en-US" sz="1100" dirty="0"/>
              <a:t>	</a:t>
            </a:r>
            <a:r>
              <a:rPr lang="fr-CA" sz="1100" dirty="0"/>
              <a:t>100</a:t>
            </a:r>
          </a:p>
        </p:txBody>
      </p:sp>
      <p:grpSp>
        <p:nvGrpSpPr>
          <p:cNvPr id="28" name="Group 27">
            <a:extLst>
              <a:ext uri="{FF2B5EF4-FFF2-40B4-BE49-F238E27FC236}">
                <a16:creationId xmlns:a16="http://schemas.microsoft.com/office/drawing/2014/main" id="{6E26FD1D-9B5B-C44A-BECE-8576C64D0D9F}"/>
              </a:ext>
            </a:extLst>
          </p:cNvPr>
          <p:cNvGrpSpPr/>
          <p:nvPr/>
        </p:nvGrpSpPr>
        <p:grpSpPr>
          <a:xfrm>
            <a:off x="10160135" y="2432884"/>
            <a:ext cx="587375" cy="91440"/>
            <a:chOff x="3270545" y="2405628"/>
            <a:chExt cx="587375" cy="91440"/>
          </a:xfrm>
        </p:grpSpPr>
        <p:cxnSp>
          <p:nvCxnSpPr>
            <p:cNvPr id="29" name="Straight Connector 28">
              <a:extLst>
                <a:ext uri="{FF2B5EF4-FFF2-40B4-BE49-F238E27FC236}">
                  <a16:creationId xmlns:a16="http://schemas.microsoft.com/office/drawing/2014/main" id="{13E75E18-879D-CE43-B9AE-1B973E767F80}"/>
                </a:ext>
              </a:extLst>
            </p:cNvPr>
            <p:cNvCxnSpPr>
              <a:cxnSpLocks/>
            </p:cNvCxnSpPr>
            <p:nvPr/>
          </p:nvCxnSpPr>
          <p:spPr>
            <a:xfrm flipH="1">
              <a:off x="3270545" y="2461091"/>
              <a:ext cx="587375" cy="0"/>
            </a:xfrm>
            <a:prstGeom prst="line">
              <a:avLst/>
            </a:prstGeom>
            <a:ln w="19050">
              <a:solidFill>
                <a:schemeClr val="accent6"/>
              </a:solidFill>
              <a:miter lim="800000"/>
            </a:ln>
            <a:effectLst/>
          </p:spPr>
          <p:style>
            <a:lnRef idx="2">
              <a:schemeClr val="accent1"/>
            </a:lnRef>
            <a:fillRef idx="0">
              <a:schemeClr val="accent1"/>
            </a:fillRef>
            <a:effectRef idx="1">
              <a:schemeClr val="accent1"/>
            </a:effectRef>
            <a:fontRef idx="minor">
              <a:schemeClr val="tx1"/>
            </a:fontRef>
          </p:style>
        </p:cxnSp>
        <p:sp>
          <p:nvSpPr>
            <p:cNvPr id="30" name="Rectangle 29">
              <a:extLst>
                <a:ext uri="{FF2B5EF4-FFF2-40B4-BE49-F238E27FC236}">
                  <a16:creationId xmlns:a16="http://schemas.microsoft.com/office/drawing/2014/main" id="{590ABCAB-E822-484F-9009-E47B8E2BB15F}"/>
                </a:ext>
              </a:extLst>
            </p:cNvPr>
            <p:cNvSpPr>
              <a:spLocks noChangeAspect="1"/>
            </p:cNvSpPr>
            <p:nvPr/>
          </p:nvSpPr>
          <p:spPr>
            <a:xfrm>
              <a:off x="3525937" y="2405628"/>
              <a:ext cx="91440" cy="91440"/>
            </a:xfrm>
            <a:prstGeom prst="rect">
              <a:avLst/>
            </a:prstGeom>
            <a:solidFill>
              <a:schemeClr val="accent1"/>
            </a:solidFill>
            <a:ln w="12700">
              <a:solidFill>
                <a:schemeClr val="accent6"/>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1" name="Rounded Rectangle 30">
            <a:extLst>
              <a:ext uri="{FF2B5EF4-FFF2-40B4-BE49-F238E27FC236}">
                <a16:creationId xmlns:a16="http://schemas.microsoft.com/office/drawing/2014/main" id="{0DCA4CDF-891C-9345-B4E3-7F9AD0BCF3CB}"/>
              </a:ext>
            </a:extLst>
          </p:cNvPr>
          <p:cNvSpPr/>
          <p:nvPr/>
        </p:nvSpPr>
        <p:spPr>
          <a:xfrm>
            <a:off x="618835" y="3013465"/>
            <a:ext cx="11039767" cy="346484"/>
          </a:xfrm>
          <a:prstGeom prst="roundRect">
            <a:avLst/>
          </a:prstGeom>
          <a:noFill/>
          <a:ln w="25400">
            <a:solidFill>
              <a:schemeClr val="accent1"/>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58EC4F7D-AAE6-BE4B-BC90-5790CEC3EED7}"/>
              </a:ext>
            </a:extLst>
          </p:cNvPr>
          <p:cNvSpPr txBox="1"/>
          <p:nvPr/>
        </p:nvSpPr>
        <p:spPr>
          <a:xfrm>
            <a:off x="9795108" y="5319658"/>
            <a:ext cx="1275079" cy="276999"/>
          </a:xfrm>
          <a:prstGeom prst="rect">
            <a:avLst/>
          </a:prstGeom>
          <a:noFill/>
        </p:spPr>
        <p:txBody>
          <a:bodyPr wrap="square" rtlCol="0">
            <a:spAutoFit/>
          </a:bodyPr>
          <a:lstStyle/>
          <a:p>
            <a:pPr algn="ctr">
              <a:tabLst>
                <a:tab pos="565150" algn="ctr"/>
                <a:tab pos="966788" algn="ctr"/>
                <a:tab pos="1423988" algn="ctr"/>
                <a:tab pos="4056063" algn="ctr"/>
                <a:tab pos="5999163" algn="ctr"/>
              </a:tabLst>
            </a:pPr>
            <a:r>
              <a:rPr lang="fr-CA" sz="1200" dirty="0"/>
              <a:t>RCa (IC à 95 %)</a:t>
            </a:r>
          </a:p>
        </p:txBody>
      </p:sp>
      <p:grpSp>
        <p:nvGrpSpPr>
          <p:cNvPr id="33" name="Group 32">
            <a:extLst>
              <a:ext uri="{FF2B5EF4-FFF2-40B4-BE49-F238E27FC236}">
                <a16:creationId xmlns:a16="http://schemas.microsoft.com/office/drawing/2014/main" id="{75A0F6B3-1BD9-A440-90EE-85927BE2B7FA}"/>
              </a:ext>
            </a:extLst>
          </p:cNvPr>
          <p:cNvGrpSpPr/>
          <p:nvPr/>
        </p:nvGrpSpPr>
        <p:grpSpPr>
          <a:xfrm>
            <a:off x="10021888" y="2587281"/>
            <a:ext cx="1136650" cy="91440"/>
            <a:chOff x="2991145" y="2405628"/>
            <a:chExt cx="1136650" cy="91440"/>
          </a:xfrm>
        </p:grpSpPr>
        <p:cxnSp>
          <p:nvCxnSpPr>
            <p:cNvPr id="34" name="Straight Connector 33">
              <a:extLst>
                <a:ext uri="{FF2B5EF4-FFF2-40B4-BE49-F238E27FC236}">
                  <a16:creationId xmlns:a16="http://schemas.microsoft.com/office/drawing/2014/main" id="{B1358454-5D87-D94A-BCEF-574CACA3A7CC}"/>
                </a:ext>
              </a:extLst>
            </p:cNvPr>
            <p:cNvCxnSpPr>
              <a:cxnSpLocks/>
            </p:cNvCxnSpPr>
            <p:nvPr/>
          </p:nvCxnSpPr>
          <p:spPr>
            <a:xfrm flipH="1">
              <a:off x="2991145" y="2461091"/>
              <a:ext cx="1136650" cy="0"/>
            </a:xfrm>
            <a:prstGeom prst="line">
              <a:avLst/>
            </a:prstGeom>
            <a:ln w="19050">
              <a:solidFill>
                <a:schemeClr val="accent6"/>
              </a:solidFill>
              <a:miter lim="800000"/>
            </a:ln>
            <a:effectLst/>
          </p:spPr>
          <p:style>
            <a:lnRef idx="2">
              <a:schemeClr val="accent1"/>
            </a:lnRef>
            <a:fillRef idx="0">
              <a:schemeClr val="accent1"/>
            </a:fillRef>
            <a:effectRef idx="1">
              <a:schemeClr val="accent1"/>
            </a:effectRef>
            <a:fontRef idx="minor">
              <a:schemeClr val="tx1"/>
            </a:fontRef>
          </p:style>
        </p:cxnSp>
        <p:sp>
          <p:nvSpPr>
            <p:cNvPr id="35" name="Rectangle 34">
              <a:extLst>
                <a:ext uri="{FF2B5EF4-FFF2-40B4-BE49-F238E27FC236}">
                  <a16:creationId xmlns:a16="http://schemas.microsoft.com/office/drawing/2014/main" id="{44CC77F3-D4F7-5241-A86F-A80549861591}"/>
                </a:ext>
              </a:extLst>
            </p:cNvPr>
            <p:cNvSpPr>
              <a:spLocks noChangeAspect="1"/>
            </p:cNvSpPr>
            <p:nvPr/>
          </p:nvSpPr>
          <p:spPr>
            <a:xfrm>
              <a:off x="3525937" y="2405628"/>
              <a:ext cx="91440" cy="91440"/>
            </a:xfrm>
            <a:prstGeom prst="rect">
              <a:avLst/>
            </a:prstGeom>
            <a:solidFill>
              <a:schemeClr val="accent1"/>
            </a:solidFill>
            <a:ln w="12700">
              <a:solidFill>
                <a:schemeClr val="accent6"/>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84325758-63B1-574F-91F6-610D7D89D1C1}"/>
              </a:ext>
            </a:extLst>
          </p:cNvPr>
          <p:cNvGrpSpPr/>
          <p:nvPr/>
        </p:nvGrpSpPr>
        <p:grpSpPr>
          <a:xfrm>
            <a:off x="10021888" y="2758703"/>
            <a:ext cx="774700" cy="91440"/>
            <a:chOff x="3184820" y="2405628"/>
            <a:chExt cx="774700" cy="91440"/>
          </a:xfrm>
        </p:grpSpPr>
        <p:cxnSp>
          <p:nvCxnSpPr>
            <p:cNvPr id="37" name="Straight Connector 36">
              <a:extLst>
                <a:ext uri="{FF2B5EF4-FFF2-40B4-BE49-F238E27FC236}">
                  <a16:creationId xmlns:a16="http://schemas.microsoft.com/office/drawing/2014/main" id="{503129C5-B9F1-DC4D-B1BE-FD87C4BE9A16}"/>
                </a:ext>
              </a:extLst>
            </p:cNvPr>
            <p:cNvCxnSpPr>
              <a:cxnSpLocks/>
            </p:cNvCxnSpPr>
            <p:nvPr/>
          </p:nvCxnSpPr>
          <p:spPr>
            <a:xfrm flipH="1">
              <a:off x="3184820" y="2461091"/>
              <a:ext cx="774700" cy="0"/>
            </a:xfrm>
            <a:prstGeom prst="line">
              <a:avLst/>
            </a:prstGeom>
            <a:ln w="19050">
              <a:solidFill>
                <a:schemeClr val="accent6"/>
              </a:solidFill>
              <a:miter lim="800000"/>
            </a:ln>
            <a:effectLst/>
          </p:spPr>
          <p:style>
            <a:lnRef idx="2">
              <a:schemeClr val="accent1"/>
            </a:lnRef>
            <a:fillRef idx="0">
              <a:schemeClr val="accent1"/>
            </a:fillRef>
            <a:effectRef idx="1">
              <a:schemeClr val="accent1"/>
            </a:effectRef>
            <a:fontRef idx="minor">
              <a:schemeClr val="tx1"/>
            </a:fontRef>
          </p:style>
        </p:cxnSp>
        <p:sp>
          <p:nvSpPr>
            <p:cNvPr id="38" name="Rectangle 37">
              <a:extLst>
                <a:ext uri="{FF2B5EF4-FFF2-40B4-BE49-F238E27FC236}">
                  <a16:creationId xmlns:a16="http://schemas.microsoft.com/office/drawing/2014/main" id="{366DF3C2-9F25-8D4E-B77D-B44CDAE2FA33}"/>
                </a:ext>
              </a:extLst>
            </p:cNvPr>
            <p:cNvSpPr>
              <a:spLocks noChangeAspect="1"/>
            </p:cNvSpPr>
            <p:nvPr/>
          </p:nvSpPr>
          <p:spPr>
            <a:xfrm>
              <a:off x="3525937" y="2405628"/>
              <a:ext cx="91440" cy="91440"/>
            </a:xfrm>
            <a:prstGeom prst="rect">
              <a:avLst/>
            </a:prstGeom>
            <a:solidFill>
              <a:schemeClr val="accent1"/>
            </a:solidFill>
            <a:ln w="12700">
              <a:solidFill>
                <a:schemeClr val="accent6"/>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B6DD5760-B077-2F4D-A629-8F0D6224145C}"/>
              </a:ext>
            </a:extLst>
          </p:cNvPr>
          <p:cNvGrpSpPr/>
          <p:nvPr/>
        </p:nvGrpSpPr>
        <p:grpSpPr>
          <a:xfrm>
            <a:off x="9875325" y="2906712"/>
            <a:ext cx="1276350" cy="91440"/>
            <a:chOff x="2918120" y="2405628"/>
            <a:chExt cx="1276350" cy="91440"/>
          </a:xfrm>
        </p:grpSpPr>
        <p:cxnSp>
          <p:nvCxnSpPr>
            <p:cNvPr id="40" name="Straight Connector 39">
              <a:extLst>
                <a:ext uri="{FF2B5EF4-FFF2-40B4-BE49-F238E27FC236}">
                  <a16:creationId xmlns:a16="http://schemas.microsoft.com/office/drawing/2014/main" id="{05DF0583-DBF5-9A42-93C1-D6B033B07184}"/>
                </a:ext>
              </a:extLst>
            </p:cNvPr>
            <p:cNvCxnSpPr>
              <a:cxnSpLocks/>
            </p:cNvCxnSpPr>
            <p:nvPr/>
          </p:nvCxnSpPr>
          <p:spPr>
            <a:xfrm flipH="1">
              <a:off x="2918120" y="2461091"/>
              <a:ext cx="1276350" cy="0"/>
            </a:xfrm>
            <a:prstGeom prst="line">
              <a:avLst/>
            </a:prstGeom>
            <a:ln w="19050">
              <a:solidFill>
                <a:schemeClr val="accent6"/>
              </a:solidFill>
              <a:miter lim="800000"/>
            </a:ln>
            <a:effectLst/>
          </p:spPr>
          <p:style>
            <a:lnRef idx="2">
              <a:schemeClr val="accent1"/>
            </a:lnRef>
            <a:fillRef idx="0">
              <a:schemeClr val="accent1"/>
            </a:fillRef>
            <a:effectRef idx="1">
              <a:schemeClr val="accent1"/>
            </a:effectRef>
            <a:fontRef idx="minor">
              <a:schemeClr val="tx1"/>
            </a:fontRef>
          </p:style>
        </p:cxnSp>
        <p:sp>
          <p:nvSpPr>
            <p:cNvPr id="41" name="Rectangle 40">
              <a:extLst>
                <a:ext uri="{FF2B5EF4-FFF2-40B4-BE49-F238E27FC236}">
                  <a16:creationId xmlns:a16="http://schemas.microsoft.com/office/drawing/2014/main" id="{0F8C45D5-09AD-004A-A41C-B6ED9D132F32}"/>
                </a:ext>
              </a:extLst>
            </p:cNvPr>
            <p:cNvSpPr>
              <a:spLocks noChangeAspect="1"/>
            </p:cNvSpPr>
            <p:nvPr/>
          </p:nvSpPr>
          <p:spPr>
            <a:xfrm>
              <a:off x="3525937" y="2405628"/>
              <a:ext cx="91440" cy="91440"/>
            </a:xfrm>
            <a:prstGeom prst="rect">
              <a:avLst/>
            </a:prstGeom>
            <a:solidFill>
              <a:schemeClr val="accent1"/>
            </a:solidFill>
            <a:ln w="12700">
              <a:solidFill>
                <a:schemeClr val="accent6"/>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3" name="Group 42">
            <a:extLst>
              <a:ext uri="{FF2B5EF4-FFF2-40B4-BE49-F238E27FC236}">
                <a16:creationId xmlns:a16="http://schemas.microsoft.com/office/drawing/2014/main" id="{6BBED01F-4F0C-7F45-97BA-7768690ED30F}"/>
              </a:ext>
            </a:extLst>
          </p:cNvPr>
          <p:cNvGrpSpPr/>
          <p:nvPr/>
        </p:nvGrpSpPr>
        <p:grpSpPr>
          <a:xfrm>
            <a:off x="10156129" y="3065707"/>
            <a:ext cx="657225" cy="91440"/>
            <a:chOff x="3245145" y="2405628"/>
            <a:chExt cx="657225" cy="91440"/>
          </a:xfrm>
        </p:grpSpPr>
        <p:cxnSp>
          <p:nvCxnSpPr>
            <p:cNvPr id="44" name="Straight Connector 43">
              <a:extLst>
                <a:ext uri="{FF2B5EF4-FFF2-40B4-BE49-F238E27FC236}">
                  <a16:creationId xmlns:a16="http://schemas.microsoft.com/office/drawing/2014/main" id="{9AF5ED0A-B70C-6947-B684-041A7C9FCA4E}"/>
                </a:ext>
              </a:extLst>
            </p:cNvPr>
            <p:cNvCxnSpPr>
              <a:cxnSpLocks/>
            </p:cNvCxnSpPr>
            <p:nvPr/>
          </p:nvCxnSpPr>
          <p:spPr>
            <a:xfrm flipH="1">
              <a:off x="3245145" y="2461091"/>
              <a:ext cx="657225" cy="0"/>
            </a:xfrm>
            <a:prstGeom prst="line">
              <a:avLst/>
            </a:prstGeom>
            <a:ln w="19050">
              <a:solidFill>
                <a:schemeClr val="accent6"/>
              </a:solidFill>
              <a:miter lim="800000"/>
            </a:ln>
            <a:effectLst/>
          </p:spPr>
          <p:style>
            <a:lnRef idx="2">
              <a:schemeClr val="accent1"/>
            </a:lnRef>
            <a:fillRef idx="0">
              <a:schemeClr val="accent1"/>
            </a:fillRef>
            <a:effectRef idx="1">
              <a:schemeClr val="accent1"/>
            </a:effectRef>
            <a:fontRef idx="minor">
              <a:schemeClr val="tx1"/>
            </a:fontRef>
          </p:style>
        </p:cxnSp>
        <p:sp>
          <p:nvSpPr>
            <p:cNvPr id="45" name="Rectangle 44">
              <a:extLst>
                <a:ext uri="{FF2B5EF4-FFF2-40B4-BE49-F238E27FC236}">
                  <a16:creationId xmlns:a16="http://schemas.microsoft.com/office/drawing/2014/main" id="{9B8C09CE-B356-BB4F-8D7F-B049B98617BB}"/>
                </a:ext>
              </a:extLst>
            </p:cNvPr>
            <p:cNvSpPr>
              <a:spLocks noChangeAspect="1"/>
            </p:cNvSpPr>
            <p:nvPr/>
          </p:nvSpPr>
          <p:spPr>
            <a:xfrm>
              <a:off x="3525937" y="2405628"/>
              <a:ext cx="91440" cy="91440"/>
            </a:xfrm>
            <a:prstGeom prst="rect">
              <a:avLst/>
            </a:prstGeom>
            <a:solidFill>
              <a:schemeClr val="accent1"/>
            </a:solidFill>
            <a:ln w="12700">
              <a:solidFill>
                <a:schemeClr val="accent6"/>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539BA617-4075-E34C-96E4-03A370A16454}"/>
              </a:ext>
            </a:extLst>
          </p:cNvPr>
          <p:cNvGrpSpPr/>
          <p:nvPr/>
        </p:nvGrpSpPr>
        <p:grpSpPr>
          <a:xfrm>
            <a:off x="10176766" y="3545307"/>
            <a:ext cx="622300" cy="91440"/>
            <a:chOff x="3254670" y="2405628"/>
            <a:chExt cx="622300" cy="91440"/>
          </a:xfrm>
        </p:grpSpPr>
        <p:cxnSp>
          <p:nvCxnSpPr>
            <p:cNvPr id="50" name="Straight Connector 49">
              <a:extLst>
                <a:ext uri="{FF2B5EF4-FFF2-40B4-BE49-F238E27FC236}">
                  <a16:creationId xmlns:a16="http://schemas.microsoft.com/office/drawing/2014/main" id="{EDCEB77F-6FAD-F64F-9278-CD115F3F74FB}"/>
                </a:ext>
              </a:extLst>
            </p:cNvPr>
            <p:cNvCxnSpPr>
              <a:cxnSpLocks/>
            </p:cNvCxnSpPr>
            <p:nvPr/>
          </p:nvCxnSpPr>
          <p:spPr>
            <a:xfrm flipH="1">
              <a:off x="3254670" y="2461091"/>
              <a:ext cx="622300" cy="0"/>
            </a:xfrm>
            <a:prstGeom prst="line">
              <a:avLst/>
            </a:prstGeom>
            <a:ln w="19050">
              <a:solidFill>
                <a:schemeClr val="accent6"/>
              </a:solidFill>
              <a:miter lim="800000"/>
            </a:ln>
            <a:effectLst/>
          </p:spPr>
          <p:style>
            <a:lnRef idx="2">
              <a:schemeClr val="accent1"/>
            </a:lnRef>
            <a:fillRef idx="0">
              <a:schemeClr val="accent1"/>
            </a:fillRef>
            <a:effectRef idx="1">
              <a:schemeClr val="accent1"/>
            </a:effectRef>
            <a:fontRef idx="minor">
              <a:schemeClr val="tx1"/>
            </a:fontRef>
          </p:style>
        </p:cxnSp>
        <p:sp>
          <p:nvSpPr>
            <p:cNvPr id="51" name="Rectangle 50">
              <a:extLst>
                <a:ext uri="{FF2B5EF4-FFF2-40B4-BE49-F238E27FC236}">
                  <a16:creationId xmlns:a16="http://schemas.microsoft.com/office/drawing/2014/main" id="{9E89933D-D5D4-9B46-B0A3-ADFB74B3F442}"/>
                </a:ext>
              </a:extLst>
            </p:cNvPr>
            <p:cNvSpPr>
              <a:spLocks noChangeAspect="1"/>
            </p:cNvSpPr>
            <p:nvPr/>
          </p:nvSpPr>
          <p:spPr>
            <a:xfrm>
              <a:off x="3525937" y="2405628"/>
              <a:ext cx="91440" cy="91440"/>
            </a:xfrm>
            <a:prstGeom prst="rect">
              <a:avLst/>
            </a:prstGeom>
            <a:solidFill>
              <a:schemeClr val="accent1"/>
            </a:solidFill>
            <a:ln w="12700">
              <a:solidFill>
                <a:schemeClr val="accent6"/>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7B4BF04-5A94-0142-953F-6E3A213F9C59}"/>
              </a:ext>
            </a:extLst>
          </p:cNvPr>
          <p:cNvGrpSpPr/>
          <p:nvPr/>
        </p:nvGrpSpPr>
        <p:grpSpPr>
          <a:xfrm>
            <a:off x="9868658" y="3381666"/>
            <a:ext cx="1654175" cy="91440"/>
            <a:chOff x="2721270" y="2405628"/>
            <a:chExt cx="1654175" cy="91440"/>
          </a:xfrm>
        </p:grpSpPr>
        <p:cxnSp>
          <p:nvCxnSpPr>
            <p:cNvPr id="55" name="Straight Connector 54">
              <a:extLst>
                <a:ext uri="{FF2B5EF4-FFF2-40B4-BE49-F238E27FC236}">
                  <a16:creationId xmlns:a16="http://schemas.microsoft.com/office/drawing/2014/main" id="{3406DC3E-38A8-2741-8318-804E360DAEEA}"/>
                </a:ext>
              </a:extLst>
            </p:cNvPr>
            <p:cNvCxnSpPr>
              <a:cxnSpLocks/>
            </p:cNvCxnSpPr>
            <p:nvPr/>
          </p:nvCxnSpPr>
          <p:spPr>
            <a:xfrm flipH="1">
              <a:off x="2721270" y="2461091"/>
              <a:ext cx="1654175" cy="0"/>
            </a:xfrm>
            <a:prstGeom prst="line">
              <a:avLst/>
            </a:prstGeom>
            <a:ln w="19050">
              <a:solidFill>
                <a:schemeClr val="accent6"/>
              </a:solidFill>
              <a:miter lim="800000"/>
              <a:headEnd type="triangle" w="med" len="med"/>
            </a:ln>
            <a:effectLst/>
          </p:spPr>
          <p:style>
            <a:lnRef idx="2">
              <a:schemeClr val="accent1"/>
            </a:lnRef>
            <a:fillRef idx="0">
              <a:schemeClr val="accent1"/>
            </a:fillRef>
            <a:effectRef idx="1">
              <a:schemeClr val="accent1"/>
            </a:effectRef>
            <a:fontRef idx="minor">
              <a:schemeClr val="tx1"/>
            </a:fontRef>
          </p:style>
        </p:cxnSp>
        <p:sp>
          <p:nvSpPr>
            <p:cNvPr id="56" name="Rectangle 55">
              <a:extLst>
                <a:ext uri="{FF2B5EF4-FFF2-40B4-BE49-F238E27FC236}">
                  <a16:creationId xmlns:a16="http://schemas.microsoft.com/office/drawing/2014/main" id="{00358B96-D891-2A40-8CB6-1BBF79DADCE1}"/>
                </a:ext>
              </a:extLst>
            </p:cNvPr>
            <p:cNvSpPr>
              <a:spLocks noChangeAspect="1"/>
            </p:cNvSpPr>
            <p:nvPr/>
          </p:nvSpPr>
          <p:spPr>
            <a:xfrm>
              <a:off x="3525937" y="2405628"/>
              <a:ext cx="91440" cy="91440"/>
            </a:xfrm>
            <a:prstGeom prst="rect">
              <a:avLst/>
            </a:prstGeom>
            <a:solidFill>
              <a:schemeClr val="accent1"/>
            </a:solidFill>
            <a:ln w="12700">
              <a:solidFill>
                <a:schemeClr val="accent6"/>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2B1822-EFA2-3841-AF27-E225B36FAA0E}"/>
              </a:ext>
            </a:extLst>
          </p:cNvPr>
          <p:cNvGrpSpPr/>
          <p:nvPr/>
        </p:nvGrpSpPr>
        <p:grpSpPr>
          <a:xfrm>
            <a:off x="10164701" y="3858786"/>
            <a:ext cx="692150" cy="91440"/>
            <a:chOff x="3216570" y="2405628"/>
            <a:chExt cx="692150" cy="91440"/>
          </a:xfrm>
        </p:grpSpPr>
        <p:cxnSp>
          <p:nvCxnSpPr>
            <p:cNvPr id="60" name="Straight Connector 59">
              <a:extLst>
                <a:ext uri="{FF2B5EF4-FFF2-40B4-BE49-F238E27FC236}">
                  <a16:creationId xmlns:a16="http://schemas.microsoft.com/office/drawing/2014/main" id="{5A8F16FE-1E1B-3C44-9C99-5B5BB76FD2EC}"/>
                </a:ext>
              </a:extLst>
            </p:cNvPr>
            <p:cNvCxnSpPr>
              <a:cxnSpLocks/>
            </p:cNvCxnSpPr>
            <p:nvPr/>
          </p:nvCxnSpPr>
          <p:spPr>
            <a:xfrm flipH="1">
              <a:off x="3216570" y="2461091"/>
              <a:ext cx="692150" cy="0"/>
            </a:xfrm>
            <a:prstGeom prst="line">
              <a:avLst/>
            </a:prstGeom>
            <a:ln w="19050">
              <a:solidFill>
                <a:schemeClr val="accent6"/>
              </a:solidFill>
              <a:miter lim="800000"/>
            </a:ln>
            <a:effectLst/>
          </p:spPr>
          <p:style>
            <a:lnRef idx="2">
              <a:schemeClr val="accent1"/>
            </a:lnRef>
            <a:fillRef idx="0">
              <a:schemeClr val="accent1"/>
            </a:fillRef>
            <a:effectRef idx="1">
              <a:schemeClr val="accent1"/>
            </a:effectRef>
            <a:fontRef idx="minor">
              <a:schemeClr val="tx1"/>
            </a:fontRef>
          </p:style>
        </p:cxnSp>
        <p:sp>
          <p:nvSpPr>
            <p:cNvPr id="61" name="Rectangle 60">
              <a:extLst>
                <a:ext uri="{FF2B5EF4-FFF2-40B4-BE49-F238E27FC236}">
                  <a16:creationId xmlns:a16="http://schemas.microsoft.com/office/drawing/2014/main" id="{1B55FAAC-D96E-A842-8B6B-A3D59CC7C856}"/>
                </a:ext>
              </a:extLst>
            </p:cNvPr>
            <p:cNvSpPr>
              <a:spLocks noChangeAspect="1"/>
            </p:cNvSpPr>
            <p:nvPr/>
          </p:nvSpPr>
          <p:spPr>
            <a:xfrm>
              <a:off x="3525937" y="2405628"/>
              <a:ext cx="91440" cy="91440"/>
            </a:xfrm>
            <a:prstGeom prst="rect">
              <a:avLst/>
            </a:prstGeom>
            <a:solidFill>
              <a:schemeClr val="accent1"/>
            </a:solidFill>
            <a:ln w="12700">
              <a:solidFill>
                <a:schemeClr val="accent6"/>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5" name="Group 64">
            <a:extLst>
              <a:ext uri="{FF2B5EF4-FFF2-40B4-BE49-F238E27FC236}">
                <a16:creationId xmlns:a16="http://schemas.microsoft.com/office/drawing/2014/main" id="{59F9B7D2-E033-F341-A637-EC4E93DF7292}"/>
              </a:ext>
            </a:extLst>
          </p:cNvPr>
          <p:cNvGrpSpPr/>
          <p:nvPr/>
        </p:nvGrpSpPr>
        <p:grpSpPr>
          <a:xfrm>
            <a:off x="10013951" y="4159956"/>
            <a:ext cx="1152525" cy="91440"/>
            <a:chOff x="2984795" y="2405628"/>
            <a:chExt cx="1152525" cy="91440"/>
          </a:xfrm>
        </p:grpSpPr>
        <p:cxnSp>
          <p:nvCxnSpPr>
            <p:cNvPr id="66" name="Straight Connector 65">
              <a:extLst>
                <a:ext uri="{FF2B5EF4-FFF2-40B4-BE49-F238E27FC236}">
                  <a16:creationId xmlns:a16="http://schemas.microsoft.com/office/drawing/2014/main" id="{79442AC6-57EA-1C4A-823D-6E8420D83131}"/>
                </a:ext>
              </a:extLst>
            </p:cNvPr>
            <p:cNvCxnSpPr>
              <a:cxnSpLocks/>
            </p:cNvCxnSpPr>
            <p:nvPr/>
          </p:nvCxnSpPr>
          <p:spPr>
            <a:xfrm flipH="1">
              <a:off x="2984795" y="2461091"/>
              <a:ext cx="1152525" cy="0"/>
            </a:xfrm>
            <a:prstGeom prst="line">
              <a:avLst/>
            </a:prstGeom>
            <a:ln w="19050">
              <a:solidFill>
                <a:schemeClr val="accent6"/>
              </a:solidFill>
              <a:miter lim="800000"/>
            </a:ln>
            <a:effectLst/>
          </p:spPr>
          <p:style>
            <a:lnRef idx="2">
              <a:schemeClr val="accent1"/>
            </a:lnRef>
            <a:fillRef idx="0">
              <a:schemeClr val="accent1"/>
            </a:fillRef>
            <a:effectRef idx="1">
              <a:schemeClr val="accent1"/>
            </a:effectRef>
            <a:fontRef idx="minor">
              <a:schemeClr val="tx1"/>
            </a:fontRef>
          </p:style>
        </p:cxnSp>
        <p:sp>
          <p:nvSpPr>
            <p:cNvPr id="67" name="Rectangle 66">
              <a:extLst>
                <a:ext uri="{FF2B5EF4-FFF2-40B4-BE49-F238E27FC236}">
                  <a16:creationId xmlns:a16="http://schemas.microsoft.com/office/drawing/2014/main" id="{404388CF-9246-B843-B0BB-085E07719961}"/>
                </a:ext>
              </a:extLst>
            </p:cNvPr>
            <p:cNvSpPr>
              <a:spLocks noChangeAspect="1"/>
            </p:cNvSpPr>
            <p:nvPr/>
          </p:nvSpPr>
          <p:spPr>
            <a:xfrm>
              <a:off x="3525937" y="2405628"/>
              <a:ext cx="91440" cy="91440"/>
            </a:xfrm>
            <a:prstGeom prst="rect">
              <a:avLst/>
            </a:prstGeom>
            <a:solidFill>
              <a:schemeClr val="accent1"/>
            </a:solidFill>
            <a:ln w="12700">
              <a:solidFill>
                <a:schemeClr val="accent6"/>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DA66E96C-929F-0A42-B4FD-A6A30A06BBC9}"/>
              </a:ext>
            </a:extLst>
          </p:cNvPr>
          <p:cNvGrpSpPr/>
          <p:nvPr/>
        </p:nvGrpSpPr>
        <p:grpSpPr>
          <a:xfrm>
            <a:off x="9946037" y="4328231"/>
            <a:ext cx="885825" cy="91440"/>
            <a:chOff x="3124495" y="2405628"/>
            <a:chExt cx="885825" cy="91440"/>
          </a:xfrm>
        </p:grpSpPr>
        <p:cxnSp>
          <p:nvCxnSpPr>
            <p:cNvPr id="71" name="Straight Connector 70">
              <a:extLst>
                <a:ext uri="{FF2B5EF4-FFF2-40B4-BE49-F238E27FC236}">
                  <a16:creationId xmlns:a16="http://schemas.microsoft.com/office/drawing/2014/main" id="{B7A0C9FC-1A24-9242-BFB7-D56D4728F7CB}"/>
                </a:ext>
              </a:extLst>
            </p:cNvPr>
            <p:cNvCxnSpPr>
              <a:cxnSpLocks/>
            </p:cNvCxnSpPr>
            <p:nvPr/>
          </p:nvCxnSpPr>
          <p:spPr>
            <a:xfrm flipH="1">
              <a:off x="3124495" y="2461091"/>
              <a:ext cx="885825" cy="0"/>
            </a:xfrm>
            <a:prstGeom prst="line">
              <a:avLst/>
            </a:prstGeom>
            <a:ln w="19050">
              <a:solidFill>
                <a:schemeClr val="accent6"/>
              </a:solidFill>
              <a:miter lim="800000"/>
            </a:ln>
            <a:effectLst/>
          </p:spPr>
          <p:style>
            <a:lnRef idx="2">
              <a:schemeClr val="accent1"/>
            </a:lnRef>
            <a:fillRef idx="0">
              <a:schemeClr val="accent1"/>
            </a:fillRef>
            <a:effectRef idx="1">
              <a:schemeClr val="accent1"/>
            </a:effectRef>
            <a:fontRef idx="minor">
              <a:schemeClr val="tx1"/>
            </a:fontRef>
          </p:style>
        </p:cxnSp>
        <p:sp>
          <p:nvSpPr>
            <p:cNvPr id="72" name="Rectangle 71">
              <a:extLst>
                <a:ext uri="{FF2B5EF4-FFF2-40B4-BE49-F238E27FC236}">
                  <a16:creationId xmlns:a16="http://schemas.microsoft.com/office/drawing/2014/main" id="{88B167A5-A8F7-914A-91AB-69A34A261DF9}"/>
                </a:ext>
              </a:extLst>
            </p:cNvPr>
            <p:cNvSpPr>
              <a:spLocks noChangeAspect="1"/>
            </p:cNvSpPr>
            <p:nvPr/>
          </p:nvSpPr>
          <p:spPr>
            <a:xfrm>
              <a:off x="3525937" y="2405628"/>
              <a:ext cx="91440" cy="91440"/>
            </a:xfrm>
            <a:prstGeom prst="rect">
              <a:avLst/>
            </a:prstGeom>
            <a:solidFill>
              <a:schemeClr val="accent1"/>
            </a:solidFill>
            <a:ln w="12700">
              <a:solidFill>
                <a:schemeClr val="accent6"/>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892121EE-57E4-A849-AB5F-89D80BD2D5AE}"/>
              </a:ext>
            </a:extLst>
          </p:cNvPr>
          <p:cNvGrpSpPr/>
          <p:nvPr/>
        </p:nvGrpSpPr>
        <p:grpSpPr>
          <a:xfrm>
            <a:off x="9894058" y="4471326"/>
            <a:ext cx="1330325" cy="91440"/>
            <a:chOff x="2902245" y="2405628"/>
            <a:chExt cx="1330325" cy="91440"/>
          </a:xfrm>
        </p:grpSpPr>
        <p:cxnSp>
          <p:nvCxnSpPr>
            <p:cNvPr id="76" name="Straight Connector 75">
              <a:extLst>
                <a:ext uri="{FF2B5EF4-FFF2-40B4-BE49-F238E27FC236}">
                  <a16:creationId xmlns:a16="http://schemas.microsoft.com/office/drawing/2014/main" id="{1113D87C-4D96-8047-83AB-FEC2B32C4F99}"/>
                </a:ext>
              </a:extLst>
            </p:cNvPr>
            <p:cNvCxnSpPr>
              <a:cxnSpLocks/>
            </p:cNvCxnSpPr>
            <p:nvPr/>
          </p:nvCxnSpPr>
          <p:spPr>
            <a:xfrm flipH="1">
              <a:off x="2902245" y="2461091"/>
              <a:ext cx="1330325" cy="0"/>
            </a:xfrm>
            <a:prstGeom prst="line">
              <a:avLst/>
            </a:prstGeom>
            <a:ln w="19050">
              <a:solidFill>
                <a:schemeClr val="accent6"/>
              </a:solidFill>
              <a:miter lim="800000"/>
            </a:ln>
            <a:effectLst/>
          </p:spPr>
          <p:style>
            <a:lnRef idx="2">
              <a:schemeClr val="accent1"/>
            </a:lnRef>
            <a:fillRef idx="0">
              <a:schemeClr val="accent1"/>
            </a:fillRef>
            <a:effectRef idx="1">
              <a:schemeClr val="accent1"/>
            </a:effectRef>
            <a:fontRef idx="minor">
              <a:schemeClr val="tx1"/>
            </a:fontRef>
          </p:style>
        </p:cxnSp>
        <p:sp>
          <p:nvSpPr>
            <p:cNvPr id="77" name="Rectangle 76">
              <a:extLst>
                <a:ext uri="{FF2B5EF4-FFF2-40B4-BE49-F238E27FC236}">
                  <a16:creationId xmlns:a16="http://schemas.microsoft.com/office/drawing/2014/main" id="{B8D42DE9-D9FB-2B4F-A98C-72666E9E858E}"/>
                </a:ext>
              </a:extLst>
            </p:cNvPr>
            <p:cNvSpPr>
              <a:spLocks noChangeAspect="1"/>
            </p:cNvSpPr>
            <p:nvPr/>
          </p:nvSpPr>
          <p:spPr>
            <a:xfrm>
              <a:off x="3525937" y="2405628"/>
              <a:ext cx="91440" cy="91440"/>
            </a:xfrm>
            <a:prstGeom prst="rect">
              <a:avLst/>
            </a:prstGeom>
            <a:solidFill>
              <a:schemeClr val="accent1"/>
            </a:solidFill>
            <a:ln w="12700">
              <a:solidFill>
                <a:schemeClr val="accent6"/>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0" name="Group 79">
            <a:extLst>
              <a:ext uri="{FF2B5EF4-FFF2-40B4-BE49-F238E27FC236}">
                <a16:creationId xmlns:a16="http://schemas.microsoft.com/office/drawing/2014/main" id="{9F529DBB-14B4-054C-B5B8-17FF4BD9EAB6}"/>
              </a:ext>
            </a:extLst>
          </p:cNvPr>
          <p:cNvGrpSpPr/>
          <p:nvPr/>
        </p:nvGrpSpPr>
        <p:grpSpPr>
          <a:xfrm>
            <a:off x="10026246" y="4629183"/>
            <a:ext cx="812800" cy="91440"/>
            <a:chOff x="3159420" y="2405628"/>
            <a:chExt cx="812800" cy="91440"/>
          </a:xfrm>
        </p:grpSpPr>
        <p:cxnSp>
          <p:nvCxnSpPr>
            <p:cNvPr id="81" name="Straight Connector 80">
              <a:extLst>
                <a:ext uri="{FF2B5EF4-FFF2-40B4-BE49-F238E27FC236}">
                  <a16:creationId xmlns:a16="http://schemas.microsoft.com/office/drawing/2014/main" id="{622C4629-8490-4248-83C2-3C866361916B}"/>
                </a:ext>
              </a:extLst>
            </p:cNvPr>
            <p:cNvCxnSpPr>
              <a:cxnSpLocks/>
            </p:cNvCxnSpPr>
            <p:nvPr/>
          </p:nvCxnSpPr>
          <p:spPr>
            <a:xfrm flipH="1">
              <a:off x="3159420" y="2461091"/>
              <a:ext cx="812800" cy="0"/>
            </a:xfrm>
            <a:prstGeom prst="line">
              <a:avLst/>
            </a:prstGeom>
            <a:ln w="19050">
              <a:solidFill>
                <a:schemeClr val="accent6"/>
              </a:solidFill>
              <a:miter lim="800000"/>
            </a:ln>
            <a:effectLst/>
          </p:spPr>
          <p:style>
            <a:lnRef idx="2">
              <a:schemeClr val="accent1"/>
            </a:lnRef>
            <a:fillRef idx="0">
              <a:schemeClr val="accent1"/>
            </a:fillRef>
            <a:effectRef idx="1">
              <a:schemeClr val="accent1"/>
            </a:effectRef>
            <a:fontRef idx="minor">
              <a:schemeClr val="tx1"/>
            </a:fontRef>
          </p:style>
        </p:cxnSp>
        <p:sp>
          <p:nvSpPr>
            <p:cNvPr id="82" name="Rectangle 81">
              <a:extLst>
                <a:ext uri="{FF2B5EF4-FFF2-40B4-BE49-F238E27FC236}">
                  <a16:creationId xmlns:a16="http://schemas.microsoft.com/office/drawing/2014/main" id="{3807B925-0DC1-F548-9F1C-84F2F40E906E}"/>
                </a:ext>
              </a:extLst>
            </p:cNvPr>
            <p:cNvSpPr>
              <a:spLocks noChangeAspect="1"/>
            </p:cNvSpPr>
            <p:nvPr/>
          </p:nvSpPr>
          <p:spPr>
            <a:xfrm>
              <a:off x="3525937" y="2405628"/>
              <a:ext cx="91440" cy="91440"/>
            </a:xfrm>
            <a:prstGeom prst="rect">
              <a:avLst/>
            </a:prstGeom>
            <a:solidFill>
              <a:schemeClr val="accent1"/>
            </a:solidFill>
            <a:ln w="12700">
              <a:solidFill>
                <a:schemeClr val="accent6"/>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5" name="Group 84">
            <a:extLst>
              <a:ext uri="{FF2B5EF4-FFF2-40B4-BE49-F238E27FC236}">
                <a16:creationId xmlns:a16="http://schemas.microsoft.com/office/drawing/2014/main" id="{591C0D53-FE45-F844-BEA9-8940D950CAFD}"/>
              </a:ext>
            </a:extLst>
          </p:cNvPr>
          <p:cNvGrpSpPr/>
          <p:nvPr/>
        </p:nvGrpSpPr>
        <p:grpSpPr>
          <a:xfrm>
            <a:off x="9935332" y="4766869"/>
            <a:ext cx="1587500" cy="91440"/>
            <a:chOff x="2597445" y="2405628"/>
            <a:chExt cx="1587500" cy="91440"/>
          </a:xfrm>
        </p:grpSpPr>
        <p:cxnSp>
          <p:nvCxnSpPr>
            <p:cNvPr id="86" name="Straight Connector 85">
              <a:extLst>
                <a:ext uri="{FF2B5EF4-FFF2-40B4-BE49-F238E27FC236}">
                  <a16:creationId xmlns:a16="http://schemas.microsoft.com/office/drawing/2014/main" id="{8931C605-DE9D-5547-83B8-FA72B4950EB1}"/>
                </a:ext>
              </a:extLst>
            </p:cNvPr>
            <p:cNvCxnSpPr>
              <a:cxnSpLocks/>
            </p:cNvCxnSpPr>
            <p:nvPr/>
          </p:nvCxnSpPr>
          <p:spPr>
            <a:xfrm flipH="1">
              <a:off x="2597445" y="2461091"/>
              <a:ext cx="1587500" cy="0"/>
            </a:xfrm>
            <a:prstGeom prst="line">
              <a:avLst/>
            </a:prstGeom>
            <a:ln w="19050">
              <a:solidFill>
                <a:schemeClr val="accent6"/>
              </a:solidFill>
              <a:miter lim="800000"/>
              <a:headEnd type="triangle" w="med" len="med"/>
            </a:ln>
            <a:effectLst/>
          </p:spPr>
          <p:style>
            <a:lnRef idx="2">
              <a:schemeClr val="accent1"/>
            </a:lnRef>
            <a:fillRef idx="0">
              <a:schemeClr val="accent1"/>
            </a:fillRef>
            <a:effectRef idx="1">
              <a:schemeClr val="accent1"/>
            </a:effectRef>
            <a:fontRef idx="minor">
              <a:schemeClr val="tx1"/>
            </a:fontRef>
          </p:style>
        </p:cxnSp>
        <p:sp>
          <p:nvSpPr>
            <p:cNvPr id="87" name="Rectangle 86">
              <a:extLst>
                <a:ext uri="{FF2B5EF4-FFF2-40B4-BE49-F238E27FC236}">
                  <a16:creationId xmlns:a16="http://schemas.microsoft.com/office/drawing/2014/main" id="{3E9CA013-7BA1-2548-86F0-DEAE4A6C5898}"/>
                </a:ext>
              </a:extLst>
            </p:cNvPr>
            <p:cNvSpPr>
              <a:spLocks noChangeAspect="1"/>
            </p:cNvSpPr>
            <p:nvPr/>
          </p:nvSpPr>
          <p:spPr>
            <a:xfrm>
              <a:off x="3525937" y="2405628"/>
              <a:ext cx="91440" cy="91440"/>
            </a:xfrm>
            <a:prstGeom prst="rect">
              <a:avLst/>
            </a:prstGeom>
            <a:solidFill>
              <a:schemeClr val="accent1"/>
            </a:solidFill>
            <a:ln w="12700">
              <a:solidFill>
                <a:schemeClr val="accent6"/>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6E58CF59-0925-6845-A1C3-37A54D6BF2A1}"/>
              </a:ext>
            </a:extLst>
          </p:cNvPr>
          <p:cNvGrpSpPr/>
          <p:nvPr/>
        </p:nvGrpSpPr>
        <p:grpSpPr>
          <a:xfrm>
            <a:off x="10176766" y="4932751"/>
            <a:ext cx="742950" cy="91440"/>
            <a:chOff x="3194345" y="2405628"/>
            <a:chExt cx="742950" cy="91440"/>
          </a:xfrm>
        </p:grpSpPr>
        <p:cxnSp>
          <p:nvCxnSpPr>
            <p:cNvPr id="91" name="Straight Connector 90">
              <a:extLst>
                <a:ext uri="{FF2B5EF4-FFF2-40B4-BE49-F238E27FC236}">
                  <a16:creationId xmlns:a16="http://schemas.microsoft.com/office/drawing/2014/main" id="{EF16798A-7C84-4242-A67F-EF4F1B717409}"/>
                </a:ext>
              </a:extLst>
            </p:cNvPr>
            <p:cNvCxnSpPr>
              <a:cxnSpLocks/>
            </p:cNvCxnSpPr>
            <p:nvPr/>
          </p:nvCxnSpPr>
          <p:spPr>
            <a:xfrm flipH="1">
              <a:off x="3194345" y="2461091"/>
              <a:ext cx="742950" cy="0"/>
            </a:xfrm>
            <a:prstGeom prst="line">
              <a:avLst/>
            </a:prstGeom>
            <a:ln w="19050">
              <a:solidFill>
                <a:schemeClr val="accent6"/>
              </a:solidFill>
              <a:miter lim="800000"/>
            </a:ln>
            <a:effectLst/>
          </p:spPr>
          <p:style>
            <a:lnRef idx="2">
              <a:schemeClr val="accent1"/>
            </a:lnRef>
            <a:fillRef idx="0">
              <a:schemeClr val="accent1"/>
            </a:fillRef>
            <a:effectRef idx="1">
              <a:schemeClr val="accent1"/>
            </a:effectRef>
            <a:fontRef idx="minor">
              <a:schemeClr val="tx1"/>
            </a:fontRef>
          </p:style>
        </p:cxnSp>
        <p:sp>
          <p:nvSpPr>
            <p:cNvPr id="92" name="Rectangle 91">
              <a:extLst>
                <a:ext uri="{FF2B5EF4-FFF2-40B4-BE49-F238E27FC236}">
                  <a16:creationId xmlns:a16="http://schemas.microsoft.com/office/drawing/2014/main" id="{127F2637-8F25-6F49-94A3-8A8CF41FA600}"/>
                </a:ext>
              </a:extLst>
            </p:cNvPr>
            <p:cNvSpPr>
              <a:spLocks noChangeAspect="1"/>
            </p:cNvSpPr>
            <p:nvPr/>
          </p:nvSpPr>
          <p:spPr>
            <a:xfrm>
              <a:off x="3525937" y="2405628"/>
              <a:ext cx="91440" cy="91440"/>
            </a:xfrm>
            <a:prstGeom prst="rect">
              <a:avLst/>
            </a:prstGeom>
            <a:solidFill>
              <a:schemeClr val="accent1"/>
            </a:solidFill>
            <a:ln w="12700">
              <a:solidFill>
                <a:schemeClr val="accent6"/>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3CCE06D1-8560-446B-A0C2-DDBD96CF90EB}"/>
              </a:ext>
            </a:extLst>
          </p:cNvPr>
          <p:cNvGrpSpPr/>
          <p:nvPr/>
        </p:nvGrpSpPr>
        <p:grpSpPr>
          <a:xfrm>
            <a:off x="882127" y="5556094"/>
            <a:ext cx="6015561" cy="1031857"/>
            <a:chOff x="198885" y="3626484"/>
            <a:chExt cx="14768899" cy="2006208"/>
          </a:xfrm>
        </p:grpSpPr>
        <p:sp>
          <p:nvSpPr>
            <p:cNvPr id="69" name="Rounded Rectangle 13">
              <a:extLst>
                <a:ext uri="{FF2B5EF4-FFF2-40B4-BE49-F238E27FC236}">
                  <a16:creationId xmlns:a16="http://schemas.microsoft.com/office/drawing/2014/main" id="{D0CB02E9-EA6B-4B7E-B42F-5B11266ADFFB}"/>
                </a:ext>
              </a:extLst>
            </p:cNvPr>
            <p:cNvSpPr/>
            <p:nvPr/>
          </p:nvSpPr>
          <p:spPr>
            <a:xfrm>
              <a:off x="532090" y="3788111"/>
              <a:ext cx="14093983" cy="1752317"/>
            </a:xfrm>
            <a:prstGeom prst="roundRect">
              <a:avLst>
                <a:gd name="adj" fmla="val 24231"/>
              </a:avLst>
            </a:prstGeom>
            <a:solidFill>
              <a:schemeClr val="tx2">
                <a:lumMod val="75000"/>
              </a:schemeClr>
            </a:solidFill>
            <a:ln w="76200" cmpd="thinThick">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1600" dirty="0"/>
                <a:t>Un lien a été établi avec la persistance de l’infection par le VPH de type 16 et 18, indépendamment du traitement antérieur du col de l’utérus. </a:t>
              </a:r>
              <a:endParaRPr lang="fr-CA" sz="1600" b="1" dirty="0"/>
            </a:p>
          </p:txBody>
        </p:sp>
        <p:sp>
          <p:nvSpPr>
            <p:cNvPr id="73" name="Rounded Rectangle 14">
              <a:extLst>
                <a:ext uri="{FF2B5EF4-FFF2-40B4-BE49-F238E27FC236}">
                  <a16:creationId xmlns:a16="http://schemas.microsoft.com/office/drawing/2014/main" id="{5001840D-E501-41A4-A2DE-D7439964F771}"/>
                </a:ext>
              </a:extLst>
            </p:cNvPr>
            <p:cNvSpPr/>
            <p:nvPr/>
          </p:nvSpPr>
          <p:spPr>
            <a:xfrm>
              <a:off x="198885" y="3626484"/>
              <a:ext cx="14768899" cy="2006208"/>
            </a:xfrm>
            <a:prstGeom prst="roundRect">
              <a:avLst>
                <a:gd name="adj" fmla="val 22947"/>
              </a:avLst>
            </a:prstGeom>
            <a:noFill/>
            <a:ln w="25400" cmpd="sng">
              <a:solidFill>
                <a:schemeClr val="tx2">
                  <a:lumMod val="75000"/>
                </a:schemeClr>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241A7-D1CF-D945-998A-DB8BD26B9DCD}"/>
              </a:ext>
            </a:extLst>
          </p:cNvPr>
          <p:cNvSpPr>
            <a:spLocks noGrp="1"/>
          </p:cNvSpPr>
          <p:nvPr>
            <p:ph type="title"/>
          </p:nvPr>
        </p:nvSpPr>
        <p:spPr>
          <a:xfrm>
            <a:off x="428415" y="68429"/>
            <a:ext cx="11335173" cy="985315"/>
          </a:xfrm>
        </p:spPr>
        <p:txBody>
          <a:bodyPr/>
          <a:lstStyle/>
          <a:p>
            <a:r>
              <a:rPr lang="fr-CA" sz="3000" dirty="0"/>
              <a:t>Lien entre le VPH et la prématurité</a:t>
            </a:r>
            <a:br>
              <a:rPr sz="3000" dirty="0"/>
            </a:br>
            <a:endParaRPr lang="fr-CA" sz="3000" dirty="0"/>
          </a:p>
        </p:txBody>
      </p:sp>
      <p:sp>
        <p:nvSpPr>
          <p:cNvPr id="3" name="Content Placeholder 2">
            <a:extLst>
              <a:ext uri="{FF2B5EF4-FFF2-40B4-BE49-F238E27FC236}">
                <a16:creationId xmlns:a16="http://schemas.microsoft.com/office/drawing/2014/main" id="{0B96B071-0E42-0A42-BE72-5298FEFD047C}"/>
              </a:ext>
            </a:extLst>
          </p:cNvPr>
          <p:cNvSpPr>
            <a:spLocks noGrp="1"/>
          </p:cNvSpPr>
          <p:nvPr>
            <p:ph idx="1"/>
          </p:nvPr>
        </p:nvSpPr>
        <p:spPr>
          <a:xfrm>
            <a:off x="428626" y="544432"/>
            <a:ext cx="11334750" cy="604380"/>
          </a:xfrm>
        </p:spPr>
        <p:txBody>
          <a:bodyPr/>
          <a:lstStyle/>
          <a:p>
            <a:r>
              <a:rPr lang="fr-CA" sz="2400" dirty="0"/>
              <a:t>Lien entre l’infection par le VPH et les naissances prématurées</a:t>
            </a:r>
          </a:p>
          <a:p>
            <a:endParaRPr lang="fr-CA" dirty="0"/>
          </a:p>
        </p:txBody>
      </p:sp>
      <p:sp>
        <p:nvSpPr>
          <p:cNvPr id="6" name="Footer Placeholder 5">
            <a:extLst>
              <a:ext uri="{FF2B5EF4-FFF2-40B4-BE49-F238E27FC236}">
                <a16:creationId xmlns:a16="http://schemas.microsoft.com/office/drawing/2014/main" id="{76A6A6FE-E773-F341-AF6E-F3C5FDB215A1}"/>
              </a:ext>
            </a:extLst>
          </p:cNvPr>
          <p:cNvSpPr>
            <a:spLocks noGrp="1"/>
          </p:cNvSpPr>
          <p:nvPr>
            <p:ph type="ftr" sz="quarter" idx="11"/>
          </p:nvPr>
        </p:nvSpPr>
        <p:spPr>
          <a:xfrm>
            <a:off x="428413" y="6305779"/>
            <a:ext cx="11128808" cy="505662"/>
          </a:xfrm>
        </p:spPr>
        <p:txBody>
          <a:bodyPr/>
          <a:lstStyle/>
          <a:p>
            <a:r>
              <a:rPr lang="fr-CA"/>
              <a:t>Niyibizi, J. et coll. </a:t>
            </a:r>
            <a:r>
              <a:rPr lang="fr-CA" i="1" dirty="0"/>
              <a:t>J Infect Dis</a:t>
            </a:r>
            <a:r>
              <a:rPr lang="fr-CA"/>
              <a:t>. 2020;221:1925-37.</a:t>
            </a:r>
          </a:p>
        </p:txBody>
      </p:sp>
      <p:sp>
        <p:nvSpPr>
          <p:cNvPr id="11" name="TextBox 10">
            <a:extLst>
              <a:ext uri="{FF2B5EF4-FFF2-40B4-BE49-F238E27FC236}">
                <a16:creationId xmlns:a16="http://schemas.microsoft.com/office/drawing/2014/main" id="{0E9283A6-A4A5-ED40-A228-68AB8AC387E3}"/>
              </a:ext>
            </a:extLst>
          </p:cNvPr>
          <p:cNvSpPr txBox="1"/>
          <p:nvPr/>
        </p:nvSpPr>
        <p:spPr>
          <a:xfrm>
            <a:off x="106884" y="5858557"/>
            <a:ext cx="4963996" cy="707886"/>
          </a:xfrm>
          <a:prstGeom prst="rect">
            <a:avLst/>
          </a:prstGeom>
          <a:noFill/>
        </p:spPr>
        <p:txBody>
          <a:bodyPr wrap="square" anchor="b">
            <a:spAutoFit/>
          </a:bodyPr>
          <a:lstStyle/>
          <a:p>
            <a:r>
              <a:rPr lang="fr-CA" sz="1000" dirty="0">
                <a:latin typeface="+mj-lt"/>
              </a:rPr>
              <a:t>* Les RC des études, ajustés au moins en fonction de l’âge maternel, ont été pondérés selon la taille et regroupés à l’aide d’un modèle à effets aléatoires.</a:t>
            </a:r>
            <a:endParaRPr lang="fr-CA" sz="1000" dirty="0">
              <a:solidFill>
                <a:srgbClr val="212121"/>
              </a:solidFill>
              <a:latin typeface="+mj-lt"/>
            </a:endParaRPr>
          </a:p>
          <a:p>
            <a:r>
              <a:rPr lang="fr-CA" sz="1000" dirty="0">
                <a:solidFill>
                  <a:srgbClr val="212121"/>
                </a:solidFill>
              </a:rPr>
              <a:t>IC : intervalle de confiance; NP : naissances prématurées; N.R. : non rapporté; RC : rapport de cotes; VPH : virus du papillome humain.</a:t>
            </a:r>
          </a:p>
        </p:txBody>
      </p:sp>
      <p:graphicFrame>
        <p:nvGraphicFramePr>
          <p:cNvPr id="15" name="Table 3">
            <a:extLst>
              <a:ext uri="{FF2B5EF4-FFF2-40B4-BE49-F238E27FC236}">
                <a16:creationId xmlns:a16="http://schemas.microsoft.com/office/drawing/2014/main" id="{9C7FDFC4-40D3-6D46-A898-96779EA2D587}"/>
              </a:ext>
            </a:extLst>
          </p:cNvPr>
          <p:cNvGraphicFramePr>
            <a:graphicFrameLocks noGrp="1"/>
          </p:cNvGraphicFramePr>
          <p:nvPr/>
        </p:nvGraphicFramePr>
        <p:xfrm>
          <a:off x="398931" y="1027032"/>
          <a:ext cx="11125198" cy="4724400"/>
        </p:xfrm>
        <a:graphic>
          <a:graphicData uri="http://schemas.openxmlformats.org/drawingml/2006/table">
            <a:tbl>
              <a:tblPr firstRow="1" bandRow="1">
                <a:tableStyleId>{5C22544A-7EE6-4342-B048-85BDC9FD1C3A}</a:tableStyleId>
              </a:tblPr>
              <a:tblGrid>
                <a:gridCol w="1374479">
                  <a:extLst>
                    <a:ext uri="{9D8B030D-6E8A-4147-A177-3AD203B41FA5}">
                      <a16:colId xmlns:a16="http://schemas.microsoft.com/office/drawing/2014/main" val="190896621"/>
                    </a:ext>
                  </a:extLst>
                </a:gridCol>
                <a:gridCol w="691978">
                  <a:extLst>
                    <a:ext uri="{9D8B030D-6E8A-4147-A177-3AD203B41FA5}">
                      <a16:colId xmlns:a16="http://schemas.microsoft.com/office/drawing/2014/main" val="1926787326"/>
                    </a:ext>
                  </a:extLst>
                </a:gridCol>
                <a:gridCol w="1237561">
                  <a:extLst>
                    <a:ext uri="{9D8B030D-6E8A-4147-A177-3AD203B41FA5}">
                      <a16:colId xmlns:a16="http://schemas.microsoft.com/office/drawing/2014/main" val="673337884"/>
                    </a:ext>
                  </a:extLst>
                </a:gridCol>
                <a:gridCol w="1472338">
                  <a:extLst>
                    <a:ext uri="{9D8B030D-6E8A-4147-A177-3AD203B41FA5}">
                      <a16:colId xmlns:a16="http://schemas.microsoft.com/office/drawing/2014/main" val="1600873465"/>
                    </a:ext>
                  </a:extLst>
                </a:gridCol>
                <a:gridCol w="3347634">
                  <a:extLst>
                    <a:ext uri="{9D8B030D-6E8A-4147-A177-3AD203B41FA5}">
                      <a16:colId xmlns:a16="http://schemas.microsoft.com/office/drawing/2014/main" val="3267736582"/>
                    </a:ext>
                  </a:extLst>
                </a:gridCol>
                <a:gridCol w="1803767">
                  <a:extLst>
                    <a:ext uri="{9D8B030D-6E8A-4147-A177-3AD203B41FA5}">
                      <a16:colId xmlns:a16="http://schemas.microsoft.com/office/drawing/2014/main" val="995517250"/>
                    </a:ext>
                  </a:extLst>
                </a:gridCol>
                <a:gridCol w="1197441">
                  <a:extLst>
                    <a:ext uri="{9D8B030D-6E8A-4147-A177-3AD203B41FA5}">
                      <a16:colId xmlns:a16="http://schemas.microsoft.com/office/drawing/2014/main" val="1788406435"/>
                    </a:ext>
                  </a:extLst>
                </a:gridCol>
              </a:tblGrid>
              <a:tr h="267637">
                <a:tc>
                  <a:txBody>
                    <a:bodyPr/>
                    <a:lstStyle/>
                    <a:p>
                      <a:r>
                        <a:rPr lang="en-US" sz="1400" dirty="0">
                          <a:solidFill>
                            <a:schemeClr val="tx1"/>
                          </a:solidFill>
                        </a:rPr>
                        <a:t>Étude</a:t>
                      </a:r>
                    </a:p>
                  </a:txBody>
                  <a:tcPr anchor="b">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tx1"/>
                          </a:solidFill>
                        </a:rPr>
                        <a:t>Année</a:t>
                      </a:r>
                    </a:p>
                  </a:txBody>
                  <a:tcPr anchor="b">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NP/avec exposition</a:t>
                      </a:r>
                    </a:p>
                  </a:txBody>
                  <a:tcPr anchor="b">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NP/sans exposition</a:t>
                      </a:r>
                    </a:p>
                  </a:txBody>
                  <a:tcPr anchor="b">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solidFill>
                          <a:schemeClr val="tx1"/>
                        </a:solidFill>
                        <a:latin typeface="+mn-lt"/>
                      </a:endParaRPr>
                    </a:p>
                  </a:txBody>
                  <a:tcPr anchor="b">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sz="1400" dirty="0">
                          <a:solidFill>
                            <a:schemeClr val="tx1"/>
                          </a:solidFill>
                          <a:latin typeface="+mn-lt"/>
                        </a:rPr>
                        <a:t>RC ajusté en fonction de l’âge* (IC à 95 %)</a:t>
                      </a:r>
                    </a:p>
                  </a:txBody>
                  <a:tcPr anchor="b">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sz="1400" dirty="0">
                          <a:solidFill>
                            <a:schemeClr val="tx1"/>
                          </a:solidFill>
                          <a:latin typeface="+mn-lt"/>
                        </a:rPr>
                        <a:t>Pondération, %</a:t>
                      </a:r>
                    </a:p>
                  </a:txBody>
                  <a:tcPr anchor="b">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5906032"/>
                  </a:ext>
                </a:extLst>
              </a:tr>
              <a:tr h="160433">
                <a:tc>
                  <a:txBody>
                    <a:bodyPr/>
                    <a:lstStyle/>
                    <a:p>
                      <a:r>
                        <a:rPr lang="en-US" sz="1200" dirty="0"/>
                        <a:t>Gomez</a:t>
                      </a:r>
                    </a:p>
                  </a:txBody>
                  <a:tcPr marL="182880"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2008</a:t>
                      </a:r>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15/21</a:t>
                      </a:r>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15/39</a:t>
                      </a:r>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4,00 (1,27-12,57)</a:t>
                      </a:r>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2,76</a:t>
                      </a:r>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3525315"/>
                  </a:ext>
                </a:extLst>
              </a:tr>
              <a:tr h="160433">
                <a:tc>
                  <a:txBody>
                    <a:bodyPr/>
                    <a:lstStyle/>
                    <a:p>
                      <a:r>
                        <a:rPr lang="en-US" sz="1200" dirty="0"/>
                        <a:t>Banhidy</a:t>
                      </a:r>
                      <a:endParaRPr lang="fr-CA" sz="1200" dirty="0"/>
                    </a:p>
                  </a:txBody>
                  <a:tcPr marL="182880"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2010</a:t>
                      </a:r>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7/25</a:t>
                      </a:r>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3 489/38 126</a:t>
                      </a:r>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3,60 (1,50-8,60)</a:t>
                      </a:r>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3,93</a:t>
                      </a:r>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8004373"/>
                  </a:ext>
                </a:extLst>
              </a:tr>
              <a:tr h="16043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t>Mammas</a:t>
                      </a:r>
                    </a:p>
                  </a:txBody>
                  <a:tcPr marL="182880"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2010</a:t>
                      </a:r>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19/147</a:t>
                      </a:r>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7/129</a:t>
                      </a:r>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2,60 (1,10-6,40)</a:t>
                      </a:r>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3,89</a:t>
                      </a:r>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7885419"/>
                  </a:ext>
                </a:extLst>
              </a:tr>
              <a:tr h="160433">
                <a:tc>
                  <a:txBody>
                    <a:bodyPr/>
                    <a:lstStyle/>
                    <a:p>
                      <a:r>
                        <a:rPr lang="en-US" sz="1200" dirty="0"/>
                        <a:t>Cohen</a:t>
                      </a:r>
                    </a:p>
                  </a:txBody>
                  <a:tcPr marL="182880"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2011</a:t>
                      </a:r>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7/65</a:t>
                      </a:r>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17 949/227 202</a:t>
                      </a:r>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1,41 (0,65-3,04)</a:t>
                      </a:r>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4,51</a:t>
                      </a:r>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5401996"/>
                  </a:ext>
                </a:extLst>
              </a:tr>
              <a:tr h="160433">
                <a:tc>
                  <a:txBody>
                    <a:bodyPr/>
                    <a:lstStyle/>
                    <a:p>
                      <a:r>
                        <a:rPr lang="en-US" sz="1200" dirty="0"/>
                        <a:t>Zuo (a)</a:t>
                      </a:r>
                    </a:p>
                  </a:txBody>
                  <a:tcPr marL="182880"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2011</a:t>
                      </a:r>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47/160</a:t>
                      </a:r>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23/227</a:t>
                      </a:r>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3,96 (2,13-6,39)</a:t>
                      </a:r>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6,08</a:t>
                      </a:r>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35277587"/>
                  </a:ext>
                </a:extLst>
              </a:tr>
              <a:tr h="160433">
                <a:tc>
                  <a:txBody>
                    <a:bodyPr/>
                    <a:lstStyle/>
                    <a:p>
                      <a:r>
                        <a:rPr lang="en-US" sz="1200" dirty="0"/>
                        <a:t>Zuo (b)</a:t>
                      </a:r>
                    </a:p>
                  </a:txBody>
                  <a:tcPr marL="182880"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2011</a:t>
                      </a:r>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56/264</a:t>
                      </a:r>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116/715</a:t>
                      </a:r>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1,40 (0,90-2,00)</a:t>
                      </a:r>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7,32</a:t>
                      </a:r>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9742737"/>
                  </a:ext>
                </a:extLst>
              </a:tr>
              <a:tr h="160433">
                <a:tc>
                  <a:txBody>
                    <a:bodyPr/>
                    <a:lstStyle/>
                    <a:p>
                      <a:r>
                        <a:rPr lang="en-US" sz="1200" dirty="0"/>
                        <a:t>Cho</a:t>
                      </a:r>
                    </a:p>
                  </a:txBody>
                  <a:tcPr marL="182880"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2013</a:t>
                      </a:r>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7/44</a:t>
                      </a:r>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37/267</a:t>
                      </a:r>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1,18 (0,49-2,83)</a:t>
                      </a:r>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3,91</a:t>
                      </a:r>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6229240"/>
                  </a:ext>
                </a:extLst>
              </a:tr>
              <a:tr h="160433">
                <a:tc>
                  <a:txBody>
                    <a:bodyPr/>
                    <a:lstStyle/>
                    <a:p>
                      <a:r>
                        <a:rPr lang="en-US" sz="1200" dirty="0"/>
                        <a:t>Kaur</a:t>
                      </a:r>
                    </a:p>
                  </a:txBody>
                  <a:tcPr marL="182880"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2015</a:t>
                      </a:r>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N.R./221</a:t>
                      </a:r>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N.R./4 801</a:t>
                      </a:r>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1,79 (1,14-2,82)</a:t>
                      </a:r>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6,87</a:t>
                      </a:r>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09800"/>
                  </a:ext>
                </a:extLst>
              </a:tr>
              <a:tr h="160433">
                <a:tc>
                  <a:txBody>
                    <a:bodyPr/>
                    <a:lstStyle/>
                    <a:p>
                      <a:r>
                        <a:rPr lang="en-US" sz="1200" b="0" dirty="0"/>
                        <a:t>Miller</a:t>
                      </a:r>
                    </a:p>
                  </a:txBody>
                  <a:tcPr marL="182880"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2015</a:t>
                      </a:r>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197/3 023</a:t>
                      </a:r>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905/14 149</a:t>
                      </a:r>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1,00 (0,80-1,20)</a:t>
                      </a:r>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8,81</a:t>
                      </a:r>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8813673"/>
                  </a:ext>
                </a:extLst>
              </a:tr>
              <a:tr h="160433">
                <a:tc>
                  <a:txBody>
                    <a:bodyPr/>
                    <a:lstStyle/>
                    <a:p>
                      <a:r>
                        <a:rPr lang="en-US" sz="1200" dirty="0"/>
                        <a:t>Slatter</a:t>
                      </a:r>
                      <a:endParaRPr lang="fr-CA" sz="1200" dirty="0"/>
                    </a:p>
                  </a:txBody>
                  <a:tcPr marL="182880"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2015</a:t>
                      </a:r>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74/253</a:t>
                      </a:r>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14/86</a:t>
                      </a:r>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2,13 (1,10-4,00)</a:t>
                      </a:r>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5,35</a:t>
                      </a:r>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3596419"/>
                  </a:ext>
                </a:extLst>
              </a:tr>
              <a:tr h="160433">
                <a:tc>
                  <a:txBody>
                    <a:bodyPr/>
                    <a:lstStyle/>
                    <a:p>
                      <a:r>
                        <a:rPr lang="en-US" sz="1200" dirty="0"/>
                        <a:t>Subramaniam</a:t>
                      </a:r>
                    </a:p>
                  </a:txBody>
                  <a:tcPr marL="182880"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2016</a:t>
                      </a:r>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40/242</a:t>
                      </a:r>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253/2 079</a:t>
                      </a:r>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1,30 (0,90-1,90)</a:t>
                      </a:r>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7,53</a:t>
                      </a:r>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8425922"/>
                  </a:ext>
                </a:extLst>
              </a:tr>
              <a:tr h="160433">
                <a:tc>
                  <a:txBody>
                    <a:bodyPr/>
                    <a:lstStyle/>
                    <a:p>
                      <a:r>
                        <a:rPr lang="en-US" sz="1200" b="0" dirty="0"/>
                        <a:t>Ambühl</a:t>
                      </a:r>
                      <a:endParaRPr lang="fr-CA" sz="1200" b="0" dirty="0"/>
                    </a:p>
                  </a:txBody>
                  <a:tcPr marL="182880"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2017</a:t>
                      </a:r>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6/15</a:t>
                      </a:r>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62/156</a:t>
                      </a:r>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1,01 (0,34-2,98)</a:t>
                      </a:r>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2,98</a:t>
                      </a:r>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5975191"/>
                  </a:ext>
                </a:extLst>
              </a:tr>
              <a:tr h="160433">
                <a:tc>
                  <a:txBody>
                    <a:bodyPr/>
                    <a:lstStyle/>
                    <a:p>
                      <a:r>
                        <a:rPr lang="en-US" sz="1200" dirty="0"/>
                        <a:t>Mosbah</a:t>
                      </a:r>
                      <a:endParaRPr lang="fr-CA" sz="1200" dirty="0"/>
                    </a:p>
                  </a:txBody>
                  <a:tcPr marL="182880"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2017</a:t>
                      </a:r>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10/12</a:t>
                      </a:r>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43/91</a:t>
                      </a:r>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5,58 (1,16-26,90)</a:t>
                      </a:r>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1,70</a:t>
                      </a:r>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9723557"/>
                  </a:ext>
                </a:extLst>
              </a:tr>
              <a:tr h="160433">
                <a:tc>
                  <a:txBody>
                    <a:bodyPr/>
                    <a:lstStyle/>
                    <a:p>
                      <a:r>
                        <a:rPr lang="en-US" sz="1200" dirty="0"/>
                        <a:t>Kaur</a:t>
                      </a:r>
                    </a:p>
                  </a:txBody>
                  <a:tcPr marL="182880"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2018</a:t>
                      </a:r>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N.R./380</a:t>
                      </a:r>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N.R./25 704</a:t>
                      </a:r>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0,53 (0,29-0,94)</a:t>
                      </a:r>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5,78</a:t>
                      </a:r>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2632213"/>
                  </a:ext>
                </a:extLst>
              </a:tr>
              <a:tr h="160433">
                <a:tc>
                  <a:txBody>
                    <a:bodyPr/>
                    <a:lstStyle/>
                    <a:p>
                      <a:r>
                        <a:rPr lang="en-US" sz="1200" dirty="0"/>
                        <a:t>Nimrodi</a:t>
                      </a:r>
                      <a:endParaRPr lang="fr-CA" sz="1200" dirty="0">
                        <a:solidFill>
                          <a:schemeClr val="tx1"/>
                        </a:solidFill>
                      </a:endParaRPr>
                    </a:p>
                  </a:txBody>
                  <a:tcPr marL="182880"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dirty="0"/>
                        <a:t>2018</a:t>
                      </a:r>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14/200</a:t>
                      </a:r>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953/11 225</a:t>
                      </a:r>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0,81 (0,47-1,40)</a:t>
                      </a:r>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6,11</a:t>
                      </a:r>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3006389"/>
                  </a:ext>
                </a:extLst>
              </a:tr>
              <a:tr h="160433">
                <a:tc>
                  <a:txBody>
                    <a:bodyPr/>
                    <a:lstStyle/>
                    <a:p>
                      <a:r>
                        <a:rPr lang="en-US" sz="1200" dirty="0"/>
                        <a:t>Aldhous</a:t>
                      </a:r>
                      <a:endParaRPr lang="fr-CA" sz="1200" dirty="0"/>
                    </a:p>
                  </a:txBody>
                  <a:tcPr marL="182880"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2019</a:t>
                      </a:r>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98/1 400</a:t>
                      </a:r>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140/2 421</a:t>
                      </a:r>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1,19 (0,91-1,56)</a:t>
                      </a:r>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8,36</a:t>
                      </a:r>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5141510"/>
                  </a:ext>
                </a:extLst>
              </a:tr>
              <a:tr h="160433">
                <a:tc>
                  <a:txBody>
                    <a:bodyPr/>
                    <a:lstStyle/>
                    <a:p>
                      <a:r>
                        <a:rPr lang="en-US" sz="1200" b="0" dirty="0"/>
                        <a:t>Caballero</a:t>
                      </a:r>
                    </a:p>
                  </a:txBody>
                  <a:tcPr marL="182880"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2019</a:t>
                      </a:r>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N.R./829</a:t>
                      </a:r>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N.R./1 324</a:t>
                      </a:r>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1,35 (0,89-2,04)</a:t>
                      </a:r>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7,19</a:t>
                      </a:r>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9521051"/>
                  </a:ext>
                </a:extLst>
              </a:tr>
              <a:tr h="160433">
                <a:tc>
                  <a:txBody>
                    <a:bodyPr/>
                    <a:lstStyle/>
                    <a:p>
                      <a:r>
                        <a:rPr lang="en-US" sz="1200" b="0" dirty="0"/>
                        <a:t>Pandey</a:t>
                      </a:r>
                    </a:p>
                  </a:txBody>
                  <a:tcPr marL="182880"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2019</a:t>
                      </a:r>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9/41</a:t>
                      </a:r>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4/63</a:t>
                      </a:r>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4,09 (1,18-16,35)</a:t>
                      </a:r>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2,26</a:t>
                      </a:r>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1155927"/>
                  </a:ext>
                </a:extLst>
              </a:tr>
              <a:tr h="160433">
                <a:tc>
                  <a:txBody>
                    <a:bodyPr/>
                    <a:lstStyle/>
                    <a:p>
                      <a:r>
                        <a:rPr lang="en-US" sz="1200" b="0" dirty="0"/>
                        <a:t>Vyankandondera</a:t>
                      </a:r>
                      <a:endParaRPr lang="fr-CA" sz="1200" b="0" dirty="0"/>
                    </a:p>
                  </a:txBody>
                  <a:tcPr marL="182880"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2019</a:t>
                      </a:r>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N.R./206</a:t>
                      </a:r>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N.R./39</a:t>
                      </a:r>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1,00 (0,50-2,20)</a:t>
                      </a:r>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4,70</a:t>
                      </a:r>
                    </a:p>
                  </a:txBody>
                  <a:tcPr marT="18288" marB="9144">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5747121"/>
                  </a:ext>
                </a:extLst>
              </a:tr>
              <a:tr h="160433">
                <a:tc gridSpan="3">
                  <a:txBody>
                    <a:bodyPr/>
                    <a:lstStyle/>
                    <a:p>
                      <a:pPr algn="l"/>
                      <a:r>
                        <a:rPr lang="en-US" sz="1200" b="1" dirty="0"/>
                        <a:t>Dans l’ensemble (I au carré = 68,5 %, P = 0,000)</a:t>
                      </a:r>
                    </a:p>
                  </a:txBody>
                  <a:tcPr marL="182880" marT="18288" marB="9144">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US" sz="1050" dirty="0"/>
                    </a:p>
                  </a:txBody>
                  <a:tcPr marR="0" marT="0" marB="0"/>
                </a:tc>
                <a:tc hMerge="1">
                  <a:txBody>
                    <a:bodyPr/>
                    <a:lstStyle/>
                    <a:p>
                      <a:endParaRPr lang="en-US" sz="1050" dirty="0"/>
                    </a:p>
                  </a:txBody>
                  <a:tcPr marR="0" marT="0" marB="0"/>
                </a:tc>
                <a:tc>
                  <a:txBody>
                    <a:bodyPr/>
                    <a:lstStyle/>
                    <a:p>
                      <a:pPr algn="ctr"/>
                      <a:endParaRPr lang="en-US" sz="1200" dirty="0"/>
                    </a:p>
                  </a:txBody>
                  <a:tcPr marT="18288" marB="9144">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sz="1200" dirty="0"/>
                    </a:p>
                  </a:txBody>
                  <a:tcPr marT="18288" marB="9144">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200" dirty="0"/>
                        <a:t>1,50 (1,19-1,88)</a:t>
                      </a:r>
                    </a:p>
                  </a:txBody>
                  <a:tcPr marT="18288" marB="9144">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200" dirty="0"/>
                        <a:t>100,00</a:t>
                      </a:r>
                    </a:p>
                  </a:txBody>
                  <a:tcPr marT="18288" marB="9144">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94104816"/>
                  </a:ext>
                </a:extLst>
              </a:tr>
            </a:tbl>
          </a:graphicData>
        </a:graphic>
      </p:graphicFrame>
      <p:grpSp>
        <p:nvGrpSpPr>
          <p:cNvPr id="17" name="Group 16">
            <a:extLst>
              <a:ext uri="{FF2B5EF4-FFF2-40B4-BE49-F238E27FC236}">
                <a16:creationId xmlns:a16="http://schemas.microsoft.com/office/drawing/2014/main" id="{E02BEDE0-987C-FB49-9A79-23F47FE83315}"/>
              </a:ext>
            </a:extLst>
          </p:cNvPr>
          <p:cNvGrpSpPr/>
          <p:nvPr/>
        </p:nvGrpSpPr>
        <p:grpSpPr>
          <a:xfrm>
            <a:off x="6571972" y="1590088"/>
            <a:ext cx="1419225" cy="99012"/>
            <a:chOff x="2872360" y="2399278"/>
            <a:chExt cx="1419225" cy="99012"/>
          </a:xfrm>
        </p:grpSpPr>
        <p:cxnSp>
          <p:nvCxnSpPr>
            <p:cNvPr id="20" name="Straight Connector 19">
              <a:extLst>
                <a:ext uri="{FF2B5EF4-FFF2-40B4-BE49-F238E27FC236}">
                  <a16:creationId xmlns:a16="http://schemas.microsoft.com/office/drawing/2014/main" id="{4D0AA536-FEFF-1D46-B9B7-1AE8BB83B0F3}"/>
                </a:ext>
              </a:extLst>
            </p:cNvPr>
            <p:cNvCxnSpPr>
              <a:cxnSpLocks/>
            </p:cNvCxnSpPr>
            <p:nvPr/>
          </p:nvCxnSpPr>
          <p:spPr>
            <a:xfrm flipH="1">
              <a:off x="2872360" y="2461091"/>
              <a:ext cx="1419225" cy="0"/>
            </a:xfrm>
            <a:prstGeom prst="line">
              <a:avLst/>
            </a:prstGeom>
            <a:ln w="19050">
              <a:solidFill>
                <a:schemeClr val="accent6"/>
              </a:solidFill>
              <a:miter lim="800000"/>
            </a:ln>
            <a:effectLst/>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CFCE6C58-3729-404F-8FA3-C8CD8D676FB9}"/>
                </a:ext>
              </a:extLst>
            </p:cNvPr>
            <p:cNvSpPr/>
            <p:nvPr/>
          </p:nvSpPr>
          <p:spPr>
            <a:xfrm>
              <a:off x="3513236" y="2399278"/>
              <a:ext cx="140173" cy="99012"/>
            </a:xfrm>
            <a:prstGeom prst="rect">
              <a:avLst/>
            </a:prstGeom>
            <a:solidFill>
              <a:schemeClr val="accent1"/>
            </a:solidFill>
            <a:ln w="12700">
              <a:solidFill>
                <a:schemeClr val="accent6"/>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8472F453-94CC-F843-9C4E-447DD2200206}"/>
              </a:ext>
            </a:extLst>
          </p:cNvPr>
          <p:cNvGrpSpPr/>
          <p:nvPr/>
        </p:nvGrpSpPr>
        <p:grpSpPr>
          <a:xfrm>
            <a:off x="5455016" y="1526584"/>
            <a:ext cx="1968286" cy="4307864"/>
            <a:chOff x="3279087" y="1024471"/>
            <a:chExt cx="1594618" cy="4307864"/>
          </a:xfrm>
        </p:grpSpPr>
        <p:cxnSp>
          <p:nvCxnSpPr>
            <p:cNvPr id="22" name="Straight Connector 21">
              <a:extLst>
                <a:ext uri="{FF2B5EF4-FFF2-40B4-BE49-F238E27FC236}">
                  <a16:creationId xmlns:a16="http://schemas.microsoft.com/office/drawing/2014/main" id="{262E7E9D-9A49-3844-AC3B-CA7E295993AC}"/>
                </a:ext>
              </a:extLst>
            </p:cNvPr>
            <p:cNvCxnSpPr>
              <a:cxnSpLocks/>
            </p:cNvCxnSpPr>
            <p:nvPr/>
          </p:nvCxnSpPr>
          <p:spPr>
            <a:xfrm>
              <a:off x="3279087" y="5285660"/>
              <a:ext cx="1592581" cy="0"/>
            </a:xfrm>
            <a:prstGeom prst="line">
              <a:avLst/>
            </a:prstGeom>
            <a:ln w="19050">
              <a:solidFill>
                <a:schemeClr val="tx1"/>
              </a:solidFill>
              <a:miter lim="800000"/>
            </a:ln>
            <a:effectLst/>
          </p:spPr>
          <p:style>
            <a:lnRef idx="2">
              <a:schemeClr val="accent1"/>
            </a:lnRef>
            <a:fillRef idx="0">
              <a:schemeClr val="accent1"/>
            </a:fillRef>
            <a:effectRef idx="1">
              <a:schemeClr val="accent1"/>
            </a:effectRef>
            <a:fontRef idx="minor">
              <a:schemeClr val="tx1"/>
            </a:fontRef>
          </p:style>
        </p:cxnSp>
        <p:grpSp>
          <p:nvGrpSpPr>
            <p:cNvPr id="23" name="Group 22">
              <a:extLst>
                <a:ext uri="{FF2B5EF4-FFF2-40B4-BE49-F238E27FC236}">
                  <a16:creationId xmlns:a16="http://schemas.microsoft.com/office/drawing/2014/main" id="{3A9FD1C1-24B0-2140-8BBC-D26AC6F61C17}"/>
                </a:ext>
              </a:extLst>
            </p:cNvPr>
            <p:cNvGrpSpPr/>
            <p:nvPr/>
          </p:nvGrpSpPr>
          <p:grpSpPr>
            <a:xfrm>
              <a:off x="3286834" y="1024471"/>
              <a:ext cx="1586871" cy="4307864"/>
              <a:chOff x="3286834" y="1024471"/>
              <a:chExt cx="1586871" cy="4307864"/>
            </a:xfrm>
          </p:grpSpPr>
          <p:cxnSp>
            <p:nvCxnSpPr>
              <p:cNvPr id="26" name="Straight Connector 25">
                <a:extLst>
                  <a:ext uri="{FF2B5EF4-FFF2-40B4-BE49-F238E27FC236}">
                    <a16:creationId xmlns:a16="http://schemas.microsoft.com/office/drawing/2014/main" id="{6E68B531-1D9F-4447-BEFF-2DD7925D3EFC}"/>
                  </a:ext>
                </a:extLst>
              </p:cNvPr>
              <p:cNvCxnSpPr>
                <a:cxnSpLocks/>
              </p:cNvCxnSpPr>
              <p:nvPr/>
            </p:nvCxnSpPr>
            <p:spPr>
              <a:xfrm rot="16200000">
                <a:off x="3240159" y="5285660"/>
                <a:ext cx="93349" cy="0"/>
              </a:xfrm>
              <a:prstGeom prst="line">
                <a:avLst/>
              </a:prstGeom>
              <a:ln w="19050">
                <a:solidFill>
                  <a:schemeClr val="tx1"/>
                </a:solidFill>
                <a:miter lim="800000"/>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70FF72DB-F994-A74A-9738-1F7B910E702A}"/>
                  </a:ext>
                </a:extLst>
              </p:cNvPr>
              <p:cNvCxnSpPr>
                <a:cxnSpLocks/>
              </p:cNvCxnSpPr>
              <p:nvPr/>
            </p:nvCxnSpPr>
            <p:spPr>
              <a:xfrm rot="16200000">
                <a:off x="3699657" y="5285660"/>
                <a:ext cx="93349" cy="0"/>
              </a:xfrm>
              <a:prstGeom prst="line">
                <a:avLst/>
              </a:prstGeom>
              <a:ln w="19050">
                <a:solidFill>
                  <a:schemeClr val="tx1"/>
                </a:solidFill>
                <a:miter lim="800000"/>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5B422984-149E-AD46-9897-56E0F70FCE82}"/>
                  </a:ext>
                </a:extLst>
              </p:cNvPr>
              <p:cNvCxnSpPr>
                <a:cxnSpLocks/>
              </p:cNvCxnSpPr>
              <p:nvPr/>
            </p:nvCxnSpPr>
            <p:spPr>
              <a:xfrm flipV="1">
                <a:off x="4080270" y="1024471"/>
                <a:ext cx="0" cy="4307864"/>
              </a:xfrm>
              <a:prstGeom prst="line">
                <a:avLst/>
              </a:prstGeom>
              <a:ln w="19050">
                <a:solidFill>
                  <a:schemeClr val="tx1"/>
                </a:solidFill>
                <a:miter lim="800000"/>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F26F30FC-3DDE-8245-84A7-496C5C027E13}"/>
                  </a:ext>
                </a:extLst>
              </p:cNvPr>
              <p:cNvCxnSpPr>
                <a:cxnSpLocks/>
              </p:cNvCxnSpPr>
              <p:nvPr/>
            </p:nvCxnSpPr>
            <p:spPr>
              <a:xfrm flipV="1">
                <a:off x="4414207" y="5240895"/>
                <a:ext cx="0" cy="91440"/>
              </a:xfrm>
              <a:prstGeom prst="line">
                <a:avLst/>
              </a:prstGeom>
              <a:ln w="19050">
                <a:solidFill>
                  <a:schemeClr val="tx1"/>
                </a:solidFill>
                <a:miter lim="800000"/>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2F27CAED-DEF7-5D49-AA7F-0E79A70B6765}"/>
                  </a:ext>
                </a:extLst>
              </p:cNvPr>
              <p:cNvCxnSpPr>
                <a:cxnSpLocks/>
              </p:cNvCxnSpPr>
              <p:nvPr/>
            </p:nvCxnSpPr>
            <p:spPr>
              <a:xfrm rot="16200000">
                <a:off x="4827030" y="5285660"/>
                <a:ext cx="93349" cy="0"/>
              </a:xfrm>
              <a:prstGeom prst="line">
                <a:avLst/>
              </a:prstGeom>
              <a:ln w="19050">
                <a:solidFill>
                  <a:schemeClr val="tx1"/>
                </a:solidFill>
                <a:miter lim="800000"/>
              </a:ln>
              <a:effectLst/>
            </p:spPr>
            <p:style>
              <a:lnRef idx="2">
                <a:schemeClr val="accent1"/>
              </a:lnRef>
              <a:fillRef idx="0">
                <a:schemeClr val="accent1"/>
              </a:fillRef>
              <a:effectRef idx="1">
                <a:schemeClr val="accent1"/>
              </a:effectRef>
              <a:fontRef idx="minor">
                <a:schemeClr val="tx1"/>
              </a:fontRef>
            </p:style>
          </p:cxnSp>
        </p:grpSp>
      </p:grpSp>
      <p:sp>
        <p:nvSpPr>
          <p:cNvPr id="31" name="TextBox 30">
            <a:extLst>
              <a:ext uri="{FF2B5EF4-FFF2-40B4-BE49-F238E27FC236}">
                <a16:creationId xmlns:a16="http://schemas.microsoft.com/office/drawing/2014/main" id="{EBE4DC8E-6F93-B741-BC6E-B9D5E7614000}"/>
              </a:ext>
            </a:extLst>
          </p:cNvPr>
          <p:cNvSpPr txBox="1"/>
          <p:nvPr/>
        </p:nvSpPr>
        <p:spPr>
          <a:xfrm>
            <a:off x="5343678" y="5811381"/>
            <a:ext cx="2206192" cy="261610"/>
          </a:xfrm>
          <a:prstGeom prst="rect">
            <a:avLst/>
          </a:prstGeom>
          <a:noFill/>
        </p:spPr>
        <p:txBody>
          <a:bodyPr wrap="square" rtlCol="0">
            <a:spAutoFit/>
          </a:bodyPr>
          <a:lstStyle/>
          <a:p>
            <a:pPr>
              <a:tabLst>
                <a:tab pos="565150" algn="ctr"/>
                <a:tab pos="1027113" algn="ctr"/>
                <a:tab pos="1423988" algn="ctr"/>
                <a:tab pos="4056063" algn="ctr"/>
                <a:tab pos="5999163" algn="ctr"/>
              </a:tabLst>
            </a:pPr>
            <a:r>
              <a:rPr lang="fr-CA" sz="1100" dirty="0"/>
              <a:t>0,2</a:t>
            </a:r>
            <a:r>
              <a:rPr lang="en-US" sz="1100" dirty="0"/>
              <a:t>	</a:t>
            </a:r>
            <a:r>
              <a:rPr lang="fr-CA" sz="1100" dirty="0"/>
              <a:t>0,5</a:t>
            </a:r>
            <a:r>
              <a:rPr lang="en-US" sz="1100" dirty="0"/>
              <a:t>	</a:t>
            </a:r>
            <a:r>
              <a:rPr lang="fr-CA" sz="1100" dirty="0"/>
              <a:t>1</a:t>
            </a:r>
            <a:r>
              <a:rPr lang="en-US" sz="1100" dirty="0"/>
              <a:t>	</a:t>
            </a:r>
            <a:r>
              <a:rPr lang="fr-CA" sz="1100" dirty="0"/>
              <a:t>2</a:t>
            </a:r>
            <a:r>
              <a:rPr lang="en-US" sz="1100" dirty="0"/>
              <a:t>	</a:t>
            </a:r>
            <a:r>
              <a:rPr lang="fr-CA" sz="1100" dirty="0"/>
              <a:t>5</a:t>
            </a:r>
          </a:p>
        </p:txBody>
      </p:sp>
      <p:sp>
        <p:nvSpPr>
          <p:cNvPr id="35" name="TextBox 34">
            <a:extLst>
              <a:ext uri="{FF2B5EF4-FFF2-40B4-BE49-F238E27FC236}">
                <a16:creationId xmlns:a16="http://schemas.microsoft.com/office/drawing/2014/main" id="{CB4CDAF3-0812-7F44-9094-B6F8821AA95C}"/>
              </a:ext>
            </a:extLst>
          </p:cNvPr>
          <p:cNvSpPr txBox="1"/>
          <p:nvPr/>
        </p:nvSpPr>
        <p:spPr>
          <a:xfrm>
            <a:off x="5136276" y="6007811"/>
            <a:ext cx="1275079" cy="461665"/>
          </a:xfrm>
          <a:prstGeom prst="rect">
            <a:avLst/>
          </a:prstGeom>
          <a:noFill/>
        </p:spPr>
        <p:txBody>
          <a:bodyPr wrap="square" rtlCol="0">
            <a:spAutoFit/>
          </a:bodyPr>
          <a:lstStyle/>
          <a:p>
            <a:pPr algn="ctr">
              <a:tabLst>
                <a:tab pos="565150" algn="ctr"/>
                <a:tab pos="966788" algn="ctr"/>
                <a:tab pos="1423988" algn="ctr"/>
                <a:tab pos="4056063" algn="ctr"/>
                <a:tab pos="5999163" algn="ctr"/>
              </a:tabLst>
            </a:pPr>
            <a:r>
              <a:rPr lang="fr-CA" sz="1200" dirty="0"/>
              <a:t>Diminution </a:t>
            </a:r>
            <a:br>
              <a:rPr lang="fr-CA" sz="1200" dirty="0"/>
            </a:br>
            <a:r>
              <a:rPr lang="fr-CA" sz="1200" dirty="0"/>
              <a:t>des NP</a:t>
            </a:r>
          </a:p>
        </p:txBody>
      </p:sp>
      <p:sp>
        <p:nvSpPr>
          <p:cNvPr id="36" name="TextBox 35">
            <a:extLst>
              <a:ext uri="{FF2B5EF4-FFF2-40B4-BE49-F238E27FC236}">
                <a16:creationId xmlns:a16="http://schemas.microsoft.com/office/drawing/2014/main" id="{839A6B35-86D6-A940-AB84-F3A6E258817D}"/>
              </a:ext>
            </a:extLst>
          </p:cNvPr>
          <p:cNvSpPr txBox="1"/>
          <p:nvPr/>
        </p:nvSpPr>
        <p:spPr>
          <a:xfrm>
            <a:off x="6286856" y="6007228"/>
            <a:ext cx="1275079" cy="461665"/>
          </a:xfrm>
          <a:prstGeom prst="rect">
            <a:avLst/>
          </a:prstGeom>
          <a:noFill/>
        </p:spPr>
        <p:txBody>
          <a:bodyPr wrap="square" rtlCol="0">
            <a:spAutoFit/>
          </a:bodyPr>
          <a:lstStyle/>
          <a:p>
            <a:pPr algn="ctr">
              <a:tabLst>
                <a:tab pos="565150" algn="ctr"/>
                <a:tab pos="966788" algn="ctr"/>
                <a:tab pos="1423988" algn="ctr"/>
                <a:tab pos="4056063" algn="ctr"/>
                <a:tab pos="5999163" algn="ctr"/>
              </a:tabLst>
            </a:pPr>
            <a:r>
              <a:rPr lang="fr-CA" sz="1200" dirty="0"/>
              <a:t>Augmentation </a:t>
            </a:r>
            <a:br>
              <a:rPr lang="fr-CA" sz="1200" dirty="0"/>
            </a:br>
            <a:r>
              <a:rPr lang="fr-CA" sz="1200" dirty="0"/>
              <a:t>des NP</a:t>
            </a:r>
          </a:p>
        </p:txBody>
      </p:sp>
      <p:grpSp>
        <p:nvGrpSpPr>
          <p:cNvPr id="39" name="Group 38">
            <a:extLst>
              <a:ext uri="{FF2B5EF4-FFF2-40B4-BE49-F238E27FC236}">
                <a16:creationId xmlns:a16="http://schemas.microsoft.com/office/drawing/2014/main" id="{011779C0-C170-A84B-80D2-0BCBA2AB9015}"/>
              </a:ext>
            </a:extLst>
          </p:cNvPr>
          <p:cNvGrpSpPr/>
          <p:nvPr/>
        </p:nvGrpSpPr>
        <p:grpSpPr>
          <a:xfrm>
            <a:off x="6686272" y="1796463"/>
            <a:ext cx="1060451" cy="118062"/>
            <a:chOff x="3050160" y="2399278"/>
            <a:chExt cx="1060451" cy="118062"/>
          </a:xfrm>
        </p:grpSpPr>
        <p:cxnSp>
          <p:nvCxnSpPr>
            <p:cNvPr id="40" name="Straight Connector 39">
              <a:extLst>
                <a:ext uri="{FF2B5EF4-FFF2-40B4-BE49-F238E27FC236}">
                  <a16:creationId xmlns:a16="http://schemas.microsoft.com/office/drawing/2014/main" id="{AB192808-3253-314F-95F8-BFC038BA7718}"/>
                </a:ext>
              </a:extLst>
            </p:cNvPr>
            <p:cNvCxnSpPr>
              <a:cxnSpLocks/>
            </p:cNvCxnSpPr>
            <p:nvPr/>
          </p:nvCxnSpPr>
          <p:spPr>
            <a:xfrm flipH="1">
              <a:off x="3050160" y="2461091"/>
              <a:ext cx="1060451" cy="0"/>
            </a:xfrm>
            <a:prstGeom prst="line">
              <a:avLst/>
            </a:prstGeom>
            <a:ln w="19050">
              <a:solidFill>
                <a:schemeClr val="accent6"/>
              </a:solidFill>
              <a:miter lim="800000"/>
            </a:ln>
            <a:effectLst/>
          </p:spPr>
          <p:style>
            <a:lnRef idx="2">
              <a:schemeClr val="accent1"/>
            </a:lnRef>
            <a:fillRef idx="0">
              <a:schemeClr val="accent1"/>
            </a:fillRef>
            <a:effectRef idx="1">
              <a:schemeClr val="accent1"/>
            </a:effectRef>
            <a:fontRef idx="minor">
              <a:schemeClr val="tx1"/>
            </a:fontRef>
          </p:style>
        </p:cxnSp>
        <p:sp>
          <p:nvSpPr>
            <p:cNvPr id="41" name="Rectangle 40">
              <a:extLst>
                <a:ext uri="{FF2B5EF4-FFF2-40B4-BE49-F238E27FC236}">
                  <a16:creationId xmlns:a16="http://schemas.microsoft.com/office/drawing/2014/main" id="{66AA1301-B118-6841-830A-8DEAC1EF83D8}"/>
                </a:ext>
              </a:extLst>
            </p:cNvPr>
            <p:cNvSpPr/>
            <p:nvPr/>
          </p:nvSpPr>
          <p:spPr>
            <a:xfrm>
              <a:off x="3497361" y="2399278"/>
              <a:ext cx="171923" cy="118062"/>
            </a:xfrm>
            <a:prstGeom prst="rect">
              <a:avLst/>
            </a:prstGeom>
            <a:solidFill>
              <a:schemeClr val="accent1"/>
            </a:solidFill>
            <a:ln w="12700">
              <a:solidFill>
                <a:schemeClr val="accent6"/>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D27BCE88-F25E-C344-8E71-16DD9147C2F4}"/>
              </a:ext>
            </a:extLst>
          </p:cNvPr>
          <p:cNvGrpSpPr/>
          <p:nvPr/>
        </p:nvGrpSpPr>
        <p:grpSpPr>
          <a:xfrm>
            <a:off x="6492597" y="2006013"/>
            <a:ext cx="1079501" cy="121237"/>
            <a:chOff x="3056510" y="2396102"/>
            <a:chExt cx="1079501" cy="121237"/>
          </a:xfrm>
        </p:grpSpPr>
        <p:cxnSp>
          <p:nvCxnSpPr>
            <p:cNvPr id="46" name="Straight Connector 45">
              <a:extLst>
                <a:ext uri="{FF2B5EF4-FFF2-40B4-BE49-F238E27FC236}">
                  <a16:creationId xmlns:a16="http://schemas.microsoft.com/office/drawing/2014/main" id="{2348A61D-BDC0-364C-A3C0-B75AA46072C9}"/>
                </a:ext>
              </a:extLst>
            </p:cNvPr>
            <p:cNvCxnSpPr>
              <a:cxnSpLocks/>
            </p:cNvCxnSpPr>
            <p:nvPr/>
          </p:nvCxnSpPr>
          <p:spPr>
            <a:xfrm flipH="1">
              <a:off x="3056510" y="2461091"/>
              <a:ext cx="1079501" cy="0"/>
            </a:xfrm>
            <a:prstGeom prst="line">
              <a:avLst/>
            </a:prstGeom>
            <a:ln w="19050">
              <a:solidFill>
                <a:schemeClr val="accent6"/>
              </a:solidFill>
              <a:miter lim="800000"/>
            </a:ln>
            <a:effectLst/>
          </p:spPr>
          <p:style>
            <a:lnRef idx="2">
              <a:schemeClr val="accent1"/>
            </a:lnRef>
            <a:fillRef idx="0">
              <a:schemeClr val="accent1"/>
            </a:fillRef>
            <a:effectRef idx="1">
              <a:schemeClr val="accent1"/>
            </a:effectRef>
            <a:fontRef idx="minor">
              <a:schemeClr val="tx1"/>
            </a:fontRef>
          </p:style>
        </p:cxnSp>
        <p:sp>
          <p:nvSpPr>
            <p:cNvPr id="47" name="Rectangle 46">
              <a:extLst>
                <a:ext uri="{FF2B5EF4-FFF2-40B4-BE49-F238E27FC236}">
                  <a16:creationId xmlns:a16="http://schemas.microsoft.com/office/drawing/2014/main" id="{3938ED5F-6F09-994B-A5CB-FBFB0CFA9F9B}"/>
                </a:ext>
              </a:extLst>
            </p:cNvPr>
            <p:cNvSpPr/>
            <p:nvPr/>
          </p:nvSpPr>
          <p:spPr>
            <a:xfrm>
              <a:off x="3497361" y="2396102"/>
              <a:ext cx="171923" cy="121237"/>
            </a:xfrm>
            <a:prstGeom prst="rect">
              <a:avLst/>
            </a:prstGeom>
            <a:solidFill>
              <a:schemeClr val="accent1"/>
            </a:solidFill>
            <a:ln w="12700">
              <a:solidFill>
                <a:schemeClr val="accent6"/>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9759B83D-19D1-0144-8DE3-2E942DA84703}"/>
              </a:ext>
            </a:extLst>
          </p:cNvPr>
          <p:cNvGrpSpPr/>
          <p:nvPr/>
        </p:nvGrpSpPr>
        <p:grpSpPr>
          <a:xfrm>
            <a:off x="6171922" y="2215563"/>
            <a:ext cx="952501" cy="127587"/>
            <a:chOff x="3107310" y="2396102"/>
            <a:chExt cx="952501" cy="127587"/>
          </a:xfrm>
        </p:grpSpPr>
        <p:cxnSp>
          <p:nvCxnSpPr>
            <p:cNvPr id="51" name="Straight Connector 50">
              <a:extLst>
                <a:ext uri="{FF2B5EF4-FFF2-40B4-BE49-F238E27FC236}">
                  <a16:creationId xmlns:a16="http://schemas.microsoft.com/office/drawing/2014/main" id="{C2B8F5E1-E598-2048-8E34-4CD6BD4E28C1}"/>
                </a:ext>
              </a:extLst>
            </p:cNvPr>
            <p:cNvCxnSpPr>
              <a:cxnSpLocks/>
            </p:cNvCxnSpPr>
            <p:nvPr/>
          </p:nvCxnSpPr>
          <p:spPr>
            <a:xfrm flipH="1">
              <a:off x="3107310" y="2461091"/>
              <a:ext cx="952501" cy="0"/>
            </a:xfrm>
            <a:prstGeom prst="line">
              <a:avLst/>
            </a:prstGeom>
            <a:ln w="19050">
              <a:solidFill>
                <a:schemeClr val="accent6"/>
              </a:solidFill>
              <a:miter lim="800000"/>
            </a:ln>
            <a:effectLst/>
          </p:spPr>
          <p:style>
            <a:lnRef idx="2">
              <a:schemeClr val="accent1"/>
            </a:lnRef>
            <a:fillRef idx="0">
              <a:schemeClr val="accent1"/>
            </a:fillRef>
            <a:effectRef idx="1">
              <a:schemeClr val="accent1"/>
            </a:effectRef>
            <a:fontRef idx="minor">
              <a:schemeClr val="tx1"/>
            </a:fontRef>
          </p:style>
        </p:cxnSp>
        <p:sp>
          <p:nvSpPr>
            <p:cNvPr id="52" name="Rectangle 51">
              <a:extLst>
                <a:ext uri="{FF2B5EF4-FFF2-40B4-BE49-F238E27FC236}">
                  <a16:creationId xmlns:a16="http://schemas.microsoft.com/office/drawing/2014/main" id="{190CEDF4-E3F3-9B48-BB08-D0D1C65D932D}"/>
                </a:ext>
              </a:extLst>
            </p:cNvPr>
            <p:cNvSpPr/>
            <p:nvPr/>
          </p:nvSpPr>
          <p:spPr>
            <a:xfrm>
              <a:off x="3491011" y="2396102"/>
              <a:ext cx="197323" cy="127587"/>
            </a:xfrm>
            <a:prstGeom prst="rect">
              <a:avLst/>
            </a:prstGeom>
            <a:solidFill>
              <a:schemeClr val="accent1"/>
            </a:solidFill>
            <a:ln w="12700">
              <a:solidFill>
                <a:schemeClr val="accent6"/>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E4FD997D-1154-2941-98DE-49FCD277C74B}"/>
              </a:ext>
            </a:extLst>
          </p:cNvPr>
          <p:cNvGrpSpPr/>
          <p:nvPr/>
        </p:nvGrpSpPr>
        <p:grpSpPr>
          <a:xfrm>
            <a:off x="6895821" y="2409238"/>
            <a:ext cx="673100" cy="156162"/>
            <a:chOff x="3205735" y="2380228"/>
            <a:chExt cx="673100" cy="156162"/>
          </a:xfrm>
        </p:grpSpPr>
        <p:cxnSp>
          <p:nvCxnSpPr>
            <p:cNvPr id="56" name="Straight Connector 55">
              <a:extLst>
                <a:ext uri="{FF2B5EF4-FFF2-40B4-BE49-F238E27FC236}">
                  <a16:creationId xmlns:a16="http://schemas.microsoft.com/office/drawing/2014/main" id="{669A0FD7-D832-1E4D-BE3C-3208AA97FE74}"/>
                </a:ext>
              </a:extLst>
            </p:cNvPr>
            <p:cNvCxnSpPr>
              <a:cxnSpLocks/>
            </p:cNvCxnSpPr>
            <p:nvPr/>
          </p:nvCxnSpPr>
          <p:spPr>
            <a:xfrm flipH="1">
              <a:off x="3205735" y="2461091"/>
              <a:ext cx="673100" cy="0"/>
            </a:xfrm>
            <a:prstGeom prst="line">
              <a:avLst/>
            </a:prstGeom>
            <a:ln w="19050">
              <a:solidFill>
                <a:schemeClr val="accent6"/>
              </a:solidFill>
              <a:miter lim="800000"/>
            </a:ln>
            <a:effectLst/>
          </p:spPr>
          <p:style>
            <a:lnRef idx="2">
              <a:schemeClr val="accent1"/>
            </a:lnRef>
            <a:fillRef idx="0">
              <a:schemeClr val="accent1"/>
            </a:fillRef>
            <a:effectRef idx="1">
              <a:schemeClr val="accent1"/>
            </a:effectRef>
            <a:fontRef idx="minor">
              <a:schemeClr val="tx1"/>
            </a:fontRef>
          </p:style>
        </p:cxnSp>
        <p:sp>
          <p:nvSpPr>
            <p:cNvPr id="57" name="Rectangle 56">
              <a:extLst>
                <a:ext uri="{FF2B5EF4-FFF2-40B4-BE49-F238E27FC236}">
                  <a16:creationId xmlns:a16="http://schemas.microsoft.com/office/drawing/2014/main" id="{8CC0D196-2C96-3E4B-934A-7B4993823691}"/>
                </a:ext>
              </a:extLst>
            </p:cNvPr>
            <p:cNvSpPr/>
            <p:nvPr/>
          </p:nvSpPr>
          <p:spPr>
            <a:xfrm>
              <a:off x="3465611" y="2380228"/>
              <a:ext cx="241773" cy="156162"/>
            </a:xfrm>
            <a:prstGeom prst="rect">
              <a:avLst/>
            </a:prstGeom>
            <a:solidFill>
              <a:schemeClr val="accent1"/>
            </a:solidFill>
            <a:ln w="12700">
              <a:solidFill>
                <a:schemeClr val="accent6"/>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F2611FED-24BB-7242-9471-0E01375BD28B}"/>
              </a:ext>
            </a:extLst>
          </p:cNvPr>
          <p:cNvGrpSpPr/>
          <p:nvPr/>
        </p:nvGrpSpPr>
        <p:grpSpPr>
          <a:xfrm>
            <a:off x="6375122" y="2621963"/>
            <a:ext cx="488951" cy="156162"/>
            <a:chOff x="3316860" y="2380228"/>
            <a:chExt cx="488951" cy="156162"/>
          </a:xfrm>
        </p:grpSpPr>
        <p:cxnSp>
          <p:nvCxnSpPr>
            <p:cNvPr id="61" name="Straight Connector 60">
              <a:extLst>
                <a:ext uri="{FF2B5EF4-FFF2-40B4-BE49-F238E27FC236}">
                  <a16:creationId xmlns:a16="http://schemas.microsoft.com/office/drawing/2014/main" id="{ABCEE30F-454E-C043-A27B-A5D4520B59BB}"/>
                </a:ext>
              </a:extLst>
            </p:cNvPr>
            <p:cNvCxnSpPr>
              <a:cxnSpLocks/>
            </p:cNvCxnSpPr>
            <p:nvPr/>
          </p:nvCxnSpPr>
          <p:spPr>
            <a:xfrm flipH="1">
              <a:off x="3316860" y="2461091"/>
              <a:ext cx="488951" cy="0"/>
            </a:xfrm>
            <a:prstGeom prst="line">
              <a:avLst/>
            </a:prstGeom>
            <a:ln w="19050">
              <a:solidFill>
                <a:schemeClr val="accent6"/>
              </a:solidFill>
              <a:miter lim="800000"/>
            </a:ln>
            <a:effectLst/>
          </p:spPr>
          <p:style>
            <a:lnRef idx="2">
              <a:schemeClr val="accent1"/>
            </a:lnRef>
            <a:fillRef idx="0">
              <a:schemeClr val="accent1"/>
            </a:fillRef>
            <a:effectRef idx="1">
              <a:schemeClr val="accent1"/>
            </a:effectRef>
            <a:fontRef idx="minor">
              <a:schemeClr val="tx1"/>
            </a:fontRef>
          </p:style>
        </p:cxnSp>
        <p:sp>
          <p:nvSpPr>
            <p:cNvPr id="62" name="Rectangle 61">
              <a:extLst>
                <a:ext uri="{FF2B5EF4-FFF2-40B4-BE49-F238E27FC236}">
                  <a16:creationId xmlns:a16="http://schemas.microsoft.com/office/drawing/2014/main" id="{3E24F1F2-ABCF-0D43-9714-971DA6268378}"/>
                </a:ext>
              </a:extLst>
            </p:cNvPr>
            <p:cNvSpPr/>
            <p:nvPr/>
          </p:nvSpPr>
          <p:spPr>
            <a:xfrm>
              <a:off x="3465611" y="2380228"/>
              <a:ext cx="248123" cy="156162"/>
            </a:xfrm>
            <a:prstGeom prst="rect">
              <a:avLst/>
            </a:prstGeom>
            <a:solidFill>
              <a:schemeClr val="accent1"/>
            </a:solidFill>
            <a:ln w="12700">
              <a:solidFill>
                <a:schemeClr val="accent6"/>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5" name="Group 64">
            <a:extLst>
              <a:ext uri="{FF2B5EF4-FFF2-40B4-BE49-F238E27FC236}">
                <a16:creationId xmlns:a16="http://schemas.microsoft.com/office/drawing/2014/main" id="{999ABB1C-987A-DB4F-AA7A-53E6F2CC244C}"/>
              </a:ext>
            </a:extLst>
          </p:cNvPr>
          <p:cNvGrpSpPr/>
          <p:nvPr/>
        </p:nvGrpSpPr>
        <p:grpSpPr>
          <a:xfrm>
            <a:off x="6009996" y="2850563"/>
            <a:ext cx="1063626" cy="121237"/>
            <a:chOff x="3053335" y="2396102"/>
            <a:chExt cx="1063626" cy="121237"/>
          </a:xfrm>
        </p:grpSpPr>
        <p:cxnSp>
          <p:nvCxnSpPr>
            <p:cNvPr id="66" name="Straight Connector 65">
              <a:extLst>
                <a:ext uri="{FF2B5EF4-FFF2-40B4-BE49-F238E27FC236}">
                  <a16:creationId xmlns:a16="http://schemas.microsoft.com/office/drawing/2014/main" id="{38C8DA42-240D-4B41-A1FE-01D0463B3A30}"/>
                </a:ext>
              </a:extLst>
            </p:cNvPr>
            <p:cNvCxnSpPr>
              <a:cxnSpLocks/>
            </p:cNvCxnSpPr>
            <p:nvPr/>
          </p:nvCxnSpPr>
          <p:spPr>
            <a:xfrm flipH="1">
              <a:off x="3053335" y="2461091"/>
              <a:ext cx="1063626" cy="0"/>
            </a:xfrm>
            <a:prstGeom prst="line">
              <a:avLst/>
            </a:prstGeom>
            <a:ln w="19050">
              <a:solidFill>
                <a:schemeClr val="accent6"/>
              </a:solidFill>
              <a:miter lim="800000"/>
            </a:ln>
            <a:effectLst/>
          </p:spPr>
          <p:style>
            <a:lnRef idx="2">
              <a:schemeClr val="accent1"/>
            </a:lnRef>
            <a:fillRef idx="0">
              <a:schemeClr val="accent1"/>
            </a:fillRef>
            <a:effectRef idx="1">
              <a:schemeClr val="accent1"/>
            </a:effectRef>
            <a:fontRef idx="minor">
              <a:schemeClr val="tx1"/>
            </a:fontRef>
          </p:style>
        </p:cxnSp>
        <p:sp>
          <p:nvSpPr>
            <p:cNvPr id="67" name="Rectangle 66">
              <a:extLst>
                <a:ext uri="{FF2B5EF4-FFF2-40B4-BE49-F238E27FC236}">
                  <a16:creationId xmlns:a16="http://schemas.microsoft.com/office/drawing/2014/main" id="{173993EA-486F-7340-BF49-1BB12EE5EDF3}"/>
                </a:ext>
              </a:extLst>
            </p:cNvPr>
            <p:cNvSpPr/>
            <p:nvPr/>
          </p:nvSpPr>
          <p:spPr>
            <a:xfrm>
              <a:off x="3506887" y="2396102"/>
              <a:ext cx="162398" cy="121237"/>
            </a:xfrm>
            <a:prstGeom prst="rect">
              <a:avLst/>
            </a:prstGeom>
            <a:solidFill>
              <a:schemeClr val="accent1"/>
            </a:solidFill>
            <a:ln w="12700">
              <a:solidFill>
                <a:schemeClr val="accent6"/>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2541C7AD-D2EA-BD42-8B52-4815DC15E642}"/>
              </a:ext>
            </a:extLst>
          </p:cNvPr>
          <p:cNvGrpSpPr/>
          <p:nvPr/>
        </p:nvGrpSpPr>
        <p:grpSpPr>
          <a:xfrm>
            <a:off x="6517997" y="3041063"/>
            <a:ext cx="552451" cy="168862"/>
            <a:chOff x="3304160" y="2380228"/>
            <a:chExt cx="552451" cy="168862"/>
          </a:xfrm>
        </p:grpSpPr>
        <p:cxnSp>
          <p:nvCxnSpPr>
            <p:cNvPr id="71" name="Straight Connector 70">
              <a:extLst>
                <a:ext uri="{FF2B5EF4-FFF2-40B4-BE49-F238E27FC236}">
                  <a16:creationId xmlns:a16="http://schemas.microsoft.com/office/drawing/2014/main" id="{5D11E818-336F-F749-8159-43B5113B1265}"/>
                </a:ext>
              </a:extLst>
            </p:cNvPr>
            <p:cNvCxnSpPr>
              <a:cxnSpLocks/>
            </p:cNvCxnSpPr>
            <p:nvPr/>
          </p:nvCxnSpPr>
          <p:spPr>
            <a:xfrm flipH="1">
              <a:off x="3304160" y="2461091"/>
              <a:ext cx="552451" cy="0"/>
            </a:xfrm>
            <a:prstGeom prst="line">
              <a:avLst/>
            </a:prstGeom>
            <a:ln w="19050">
              <a:solidFill>
                <a:schemeClr val="accent6"/>
              </a:solidFill>
              <a:miter lim="800000"/>
            </a:ln>
            <a:effectLst/>
          </p:spPr>
          <p:style>
            <a:lnRef idx="2">
              <a:schemeClr val="accent1"/>
            </a:lnRef>
            <a:fillRef idx="0">
              <a:schemeClr val="accent1"/>
            </a:fillRef>
            <a:effectRef idx="1">
              <a:schemeClr val="accent1"/>
            </a:effectRef>
            <a:fontRef idx="minor">
              <a:schemeClr val="tx1"/>
            </a:fontRef>
          </p:style>
        </p:cxnSp>
        <p:sp>
          <p:nvSpPr>
            <p:cNvPr id="72" name="Rectangle 71">
              <a:extLst>
                <a:ext uri="{FF2B5EF4-FFF2-40B4-BE49-F238E27FC236}">
                  <a16:creationId xmlns:a16="http://schemas.microsoft.com/office/drawing/2014/main" id="{BA6A5EDC-05AE-3B48-8225-52FC383669F2}"/>
                </a:ext>
              </a:extLst>
            </p:cNvPr>
            <p:cNvSpPr/>
            <p:nvPr/>
          </p:nvSpPr>
          <p:spPr>
            <a:xfrm>
              <a:off x="3456086" y="2380228"/>
              <a:ext cx="254473" cy="168862"/>
            </a:xfrm>
            <a:prstGeom prst="rect">
              <a:avLst/>
            </a:prstGeom>
            <a:solidFill>
              <a:schemeClr val="accent1"/>
            </a:solidFill>
            <a:ln w="12700">
              <a:solidFill>
                <a:schemeClr val="accent6"/>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55D08DE3-34CC-9246-920C-AAA11F5F4247}"/>
              </a:ext>
            </a:extLst>
          </p:cNvPr>
          <p:cNvSpPr/>
          <p:nvPr/>
        </p:nvSpPr>
        <p:spPr>
          <a:xfrm>
            <a:off x="6304798" y="3247438"/>
            <a:ext cx="270348" cy="172037"/>
          </a:xfrm>
          <a:prstGeom prst="rect">
            <a:avLst/>
          </a:prstGeom>
          <a:solidFill>
            <a:schemeClr val="accent1"/>
          </a:solidFill>
          <a:ln w="12700">
            <a:solidFill>
              <a:schemeClr val="accent6"/>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FB8950DE-1C4F-1C4C-BEB1-99B1D19D2A5E}"/>
              </a:ext>
            </a:extLst>
          </p:cNvPr>
          <p:cNvGrpSpPr/>
          <p:nvPr/>
        </p:nvGrpSpPr>
        <p:grpSpPr>
          <a:xfrm>
            <a:off x="6498947" y="3472863"/>
            <a:ext cx="781051" cy="143462"/>
            <a:chOff x="3177160" y="2386578"/>
            <a:chExt cx="781051" cy="143462"/>
          </a:xfrm>
        </p:grpSpPr>
        <p:cxnSp>
          <p:nvCxnSpPr>
            <p:cNvPr id="80" name="Straight Connector 79">
              <a:extLst>
                <a:ext uri="{FF2B5EF4-FFF2-40B4-BE49-F238E27FC236}">
                  <a16:creationId xmlns:a16="http://schemas.microsoft.com/office/drawing/2014/main" id="{2836C7E4-9E2D-AD4E-9630-0F93922C6A51}"/>
                </a:ext>
              </a:extLst>
            </p:cNvPr>
            <p:cNvCxnSpPr>
              <a:cxnSpLocks/>
            </p:cNvCxnSpPr>
            <p:nvPr/>
          </p:nvCxnSpPr>
          <p:spPr>
            <a:xfrm flipH="1">
              <a:off x="3177160" y="2461091"/>
              <a:ext cx="781051" cy="0"/>
            </a:xfrm>
            <a:prstGeom prst="line">
              <a:avLst/>
            </a:prstGeom>
            <a:ln w="19050">
              <a:solidFill>
                <a:schemeClr val="accent6"/>
              </a:solidFill>
              <a:miter lim="800000"/>
            </a:ln>
            <a:effectLst/>
          </p:spPr>
          <p:style>
            <a:lnRef idx="2">
              <a:schemeClr val="accent1"/>
            </a:lnRef>
            <a:fillRef idx="0">
              <a:schemeClr val="accent1"/>
            </a:fillRef>
            <a:effectRef idx="1">
              <a:schemeClr val="accent1"/>
            </a:effectRef>
            <a:fontRef idx="minor">
              <a:schemeClr val="tx1"/>
            </a:fontRef>
          </p:style>
        </p:cxnSp>
        <p:sp>
          <p:nvSpPr>
            <p:cNvPr id="81" name="Rectangle 80">
              <a:extLst>
                <a:ext uri="{FF2B5EF4-FFF2-40B4-BE49-F238E27FC236}">
                  <a16:creationId xmlns:a16="http://schemas.microsoft.com/office/drawing/2014/main" id="{AB6B83DF-C52A-3F49-BDEE-52FE08733979}"/>
                </a:ext>
              </a:extLst>
            </p:cNvPr>
            <p:cNvSpPr/>
            <p:nvPr/>
          </p:nvSpPr>
          <p:spPr>
            <a:xfrm>
              <a:off x="3478312" y="2386578"/>
              <a:ext cx="206848" cy="143462"/>
            </a:xfrm>
            <a:prstGeom prst="rect">
              <a:avLst/>
            </a:prstGeom>
            <a:solidFill>
              <a:schemeClr val="accent1"/>
            </a:solidFill>
            <a:ln w="12700">
              <a:solidFill>
                <a:schemeClr val="accent6"/>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CED17888-3477-2842-8ECD-80CEADEDFF96}"/>
              </a:ext>
            </a:extLst>
          </p:cNvPr>
          <p:cNvGrpSpPr/>
          <p:nvPr/>
        </p:nvGrpSpPr>
        <p:grpSpPr>
          <a:xfrm>
            <a:off x="6371947" y="3672888"/>
            <a:ext cx="463551" cy="168862"/>
            <a:chOff x="3354960" y="2377053"/>
            <a:chExt cx="463551" cy="168862"/>
          </a:xfrm>
        </p:grpSpPr>
        <p:cxnSp>
          <p:nvCxnSpPr>
            <p:cNvPr id="85" name="Straight Connector 84">
              <a:extLst>
                <a:ext uri="{FF2B5EF4-FFF2-40B4-BE49-F238E27FC236}">
                  <a16:creationId xmlns:a16="http://schemas.microsoft.com/office/drawing/2014/main" id="{3C6D36BB-CA7C-5C4C-9CD1-DBBAA24134DD}"/>
                </a:ext>
              </a:extLst>
            </p:cNvPr>
            <p:cNvCxnSpPr>
              <a:cxnSpLocks/>
            </p:cNvCxnSpPr>
            <p:nvPr/>
          </p:nvCxnSpPr>
          <p:spPr>
            <a:xfrm flipH="1">
              <a:off x="3354960" y="2461091"/>
              <a:ext cx="463551" cy="0"/>
            </a:xfrm>
            <a:prstGeom prst="line">
              <a:avLst/>
            </a:prstGeom>
            <a:ln w="19050">
              <a:solidFill>
                <a:schemeClr val="accent6"/>
              </a:solidFill>
              <a:miter lim="800000"/>
            </a:ln>
            <a:effectLst/>
          </p:spPr>
          <p:style>
            <a:lnRef idx="2">
              <a:schemeClr val="accent1"/>
            </a:lnRef>
            <a:fillRef idx="0">
              <a:schemeClr val="accent1"/>
            </a:fillRef>
            <a:effectRef idx="1">
              <a:schemeClr val="accent1"/>
            </a:effectRef>
            <a:fontRef idx="minor">
              <a:schemeClr val="tx1"/>
            </a:fontRef>
          </p:style>
        </p:cxnSp>
        <p:sp>
          <p:nvSpPr>
            <p:cNvPr id="86" name="Rectangle 85">
              <a:extLst>
                <a:ext uri="{FF2B5EF4-FFF2-40B4-BE49-F238E27FC236}">
                  <a16:creationId xmlns:a16="http://schemas.microsoft.com/office/drawing/2014/main" id="{FF61F3C9-60D7-644E-A6C9-5C508465C4BE}"/>
                </a:ext>
              </a:extLst>
            </p:cNvPr>
            <p:cNvSpPr/>
            <p:nvPr/>
          </p:nvSpPr>
          <p:spPr>
            <a:xfrm>
              <a:off x="3446561" y="2377053"/>
              <a:ext cx="260823" cy="168862"/>
            </a:xfrm>
            <a:prstGeom prst="rect">
              <a:avLst/>
            </a:prstGeom>
            <a:solidFill>
              <a:schemeClr val="accent1"/>
            </a:solidFill>
            <a:ln w="12700">
              <a:solidFill>
                <a:schemeClr val="accent6"/>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9" name="Group 88">
            <a:extLst>
              <a:ext uri="{FF2B5EF4-FFF2-40B4-BE49-F238E27FC236}">
                <a16:creationId xmlns:a16="http://schemas.microsoft.com/office/drawing/2014/main" id="{D32F4FE4-AEA9-B74A-B7E2-044C7FBF335B}"/>
              </a:ext>
            </a:extLst>
          </p:cNvPr>
          <p:cNvGrpSpPr/>
          <p:nvPr/>
        </p:nvGrpSpPr>
        <p:grpSpPr>
          <a:xfrm>
            <a:off x="5787746" y="3911013"/>
            <a:ext cx="1314450" cy="110926"/>
            <a:chOff x="2926335" y="2405628"/>
            <a:chExt cx="1314450" cy="110926"/>
          </a:xfrm>
        </p:grpSpPr>
        <p:cxnSp>
          <p:nvCxnSpPr>
            <p:cNvPr id="90" name="Straight Connector 89">
              <a:extLst>
                <a:ext uri="{FF2B5EF4-FFF2-40B4-BE49-F238E27FC236}">
                  <a16:creationId xmlns:a16="http://schemas.microsoft.com/office/drawing/2014/main" id="{CB9D1A3E-4A21-C743-8F2B-0E13095C2163}"/>
                </a:ext>
              </a:extLst>
            </p:cNvPr>
            <p:cNvCxnSpPr>
              <a:cxnSpLocks/>
            </p:cNvCxnSpPr>
            <p:nvPr/>
          </p:nvCxnSpPr>
          <p:spPr>
            <a:xfrm flipH="1">
              <a:off x="2926335" y="2461091"/>
              <a:ext cx="1314450" cy="0"/>
            </a:xfrm>
            <a:prstGeom prst="line">
              <a:avLst/>
            </a:prstGeom>
            <a:ln w="19050">
              <a:solidFill>
                <a:schemeClr val="accent6"/>
              </a:solidFill>
              <a:miter lim="800000"/>
            </a:ln>
            <a:effectLst/>
          </p:spPr>
          <p:style>
            <a:lnRef idx="2">
              <a:schemeClr val="accent1"/>
            </a:lnRef>
            <a:fillRef idx="0">
              <a:schemeClr val="accent1"/>
            </a:fillRef>
            <a:effectRef idx="1">
              <a:schemeClr val="accent1"/>
            </a:effectRef>
            <a:fontRef idx="minor">
              <a:schemeClr val="tx1"/>
            </a:fontRef>
          </p:style>
        </p:cxnSp>
        <p:sp>
          <p:nvSpPr>
            <p:cNvPr id="91" name="Rectangle 90">
              <a:extLst>
                <a:ext uri="{FF2B5EF4-FFF2-40B4-BE49-F238E27FC236}">
                  <a16:creationId xmlns:a16="http://schemas.microsoft.com/office/drawing/2014/main" id="{8CB54F87-B95F-5746-8205-D3DFD64B70FE}"/>
                </a:ext>
              </a:extLst>
            </p:cNvPr>
            <p:cNvSpPr/>
            <p:nvPr/>
          </p:nvSpPr>
          <p:spPr>
            <a:xfrm>
              <a:off x="3494660" y="2405628"/>
              <a:ext cx="177800" cy="110926"/>
            </a:xfrm>
            <a:prstGeom prst="rect">
              <a:avLst/>
            </a:prstGeom>
            <a:solidFill>
              <a:schemeClr val="accent1"/>
            </a:solidFill>
            <a:ln w="12700">
              <a:solidFill>
                <a:schemeClr val="accent6"/>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2B22D2EE-52BC-0346-8FEC-763CEBFAA53C}"/>
              </a:ext>
            </a:extLst>
          </p:cNvPr>
          <p:cNvGrpSpPr/>
          <p:nvPr/>
        </p:nvGrpSpPr>
        <p:grpSpPr>
          <a:xfrm>
            <a:off x="6527521" y="4123738"/>
            <a:ext cx="1901826" cy="110926"/>
            <a:chOff x="2627885" y="2405628"/>
            <a:chExt cx="1901826" cy="110926"/>
          </a:xfrm>
        </p:grpSpPr>
        <p:cxnSp>
          <p:nvCxnSpPr>
            <p:cNvPr id="95" name="Straight Connector 94">
              <a:extLst>
                <a:ext uri="{FF2B5EF4-FFF2-40B4-BE49-F238E27FC236}">
                  <a16:creationId xmlns:a16="http://schemas.microsoft.com/office/drawing/2014/main" id="{BCD8F570-77A1-1E41-B277-B21BB55F4116}"/>
                </a:ext>
              </a:extLst>
            </p:cNvPr>
            <p:cNvCxnSpPr>
              <a:cxnSpLocks/>
            </p:cNvCxnSpPr>
            <p:nvPr/>
          </p:nvCxnSpPr>
          <p:spPr>
            <a:xfrm flipH="1">
              <a:off x="2627885" y="2461091"/>
              <a:ext cx="1901826" cy="0"/>
            </a:xfrm>
            <a:prstGeom prst="line">
              <a:avLst/>
            </a:prstGeom>
            <a:ln w="19050">
              <a:solidFill>
                <a:schemeClr val="accent6"/>
              </a:solidFill>
              <a:miter lim="800000"/>
            </a:ln>
            <a:effectLst/>
          </p:spPr>
          <p:style>
            <a:lnRef idx="2">
              <a:schemeClr val="accent1"/>
            </a:lnRef>
            <a:fillRef idx="0">
              <a:schemeClr val="accent1"/>
            </a:fillRef>
            <a:effectRef idx="1">
              <a:schemeClr val="accent1"/>
            </a:effectRef>
            <a:fontRef idx="minor">
              <a:schemeClr val="tx1"/>
            </a:fontRef>
          </p:style>
        </p:cxnSp>
        <p:sp>
          <p:nvSpPr>
            <p:cNvPr id="96" name="Rectangle 95">
              <a:extLst>
                <a:ext uri="{FF2B5EF4-FFF2-40B4-BE49-F238E27FC236}">
                  <a16:creationId xmlns:a16="http://schemas.microsoft.com/office/drawing/2014/main" id="{1D27CE59-59F9-AD4A-8A30-F2E6F8434BF8}"/>
                </a:ext>
              </a:extLst>
            </p:cNvPr>
            <p:cNvSpPr/>
            <p:nvPr/>
          </p:nvSpPr>
          <p:spPr>
            <a:xfrm>
              <a:off x="3525937" y="2405628"/>
              <a:ext cx="110926" cy="110926"/>
            </a:xfrm>
            <a:prstGeom prst="rect">
              <a:avLst/>
            </a:prstGeom>
            <a:solidFill>
              <a:schemeClr val="accent1"/>
            </a:solidFill>
            <a:ln w="12700">
              <a:solidFill>
                <a:schemeClr val="accent6"/>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id="{3AE1ACBF-4C42-074A-A2F8-EE543C149AB7}"/>
              </a:ext>
            </a:extLst>
          </p:cNvPr>
          <p:cNvGrpSpPr/>
          <p:nvPr/>
        </p:nvGrpSpPr>
        <p:grpSpPr>
          <a:xfrm>
            <a:off x="5679797" y="4314238"/>
            <a:ext cx="720725" cy="156162"/>
            <a:chOff x="3205735" y="2383403"/>
            <a:chExt cx="720725" cy="156162"/>
          </a:xfrm>
        </p:grpSpPr>
        <p:cxnSp>
          <p:nvCxnSpPr>
            <p:cNvPr id="100" name="Straight Connector 99">
              <a:extLst>
                <a:ext uri="{FF2B5EF4-FFF2-40B4-BE49-F238E27FC236}">
                  <a16:creationId xmlns:a16="http://schemas.microsoft.com/office/drawing/2014/main" id="{350ED435-B0AF-8448-9A7D-1F4B1BC655B4}"/>
                </a:ext>
              </a:extLst>
            </p:cNvPr>
            <p:cNvCxnSpPr>
              <a:cxnSpLocks/>
            </p:cNvCxnSpPr>
            <p:nvPr/>
          </p:nvCxnSpPr>
          <p:spPr>
            <a:xfrm flipH="1">
              <a:off x="3205735" y="2461091"/>
              <a:ext cx="720725" cy="0"/>
            </a:xfrm>
            <a:prstGeom prst="line">
              <a:avLst/>
            </a:prstGeom>
            <a:ln w="19050">
              <a:solidFill>
                <a:schemeClr val="accent6"/>
              </a:solidFill>
              <a:miter lim="800000"/>
            </a:ln>
            <a:effectLst/>
          </p:spPr>
          <p:style>
            <a:lnRef idx="2">
              <a:schemeClr val="accent1"/>
            </a:lnRef>
            <a:fillRef idx="0">
              <a:schemeClr val="accent1"/>
            </a:fillRef>
            <a:effectRef idx="1">
              <a:schemeClr val="accent1"/>
            </a:effectRef>
            <a:fontRef idx="minor">
              <a:schemeClr val="tx1"/>
            </a:fontRef>
          </p:style>
        </p:cxnSp>
        <p:sp>
          <p:nvSpPr>
            <p:cNvPr id="101" name="Rectangle 100">
              <a:extLst>
                <a:ext uri="{FF2B5EF4-FFF2-40B4-BE49-F238E27FC236}">
                  <a16:creationId xmlns:a16="http://schemas.microsoft.com/office/drawing/2014/main" id="{3FC414B6-B199-4142-90D5-5F44F98CF998}"/>
                </a:ext>
              </a:extLst>
            </p:cNvPr>
            <p:cNvSpPr/>
            <p:nvPr/>
          </p:nvSpPr>
          <p:spPr>
            <a:xfrm>
              <a:off x="3468786" y="2383403"/>
              <a:ext cx="229073" cy="156162"/>
            </a:xfrm>
            <a:prstGeom prst="rect">
              <a:avLst/>
            </a:prstGeom>
            <a:solidFill>
              <a:schemeClr val="accent1"/>
            </a:solidFill>
            <a:ln w="12700">
              <a:solidFill>
                <a:schemeClr val="accent6"/>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E8F2896C-6DEE-D34F-9034-BBDF3DAAFF04}"/>
              </a:ext>
            </a:extLst>
          </p:cNvPr>
          <p:cNvGrpSpPr/>
          <p:nvPr/>
        </p:nvGrpSpPr>
        <p:grpSpPr>
          <a:xfrm>
            <a:off x="5978246" y="4521200"/>
            <a:ext cx="676276" cy="161925"/>
            <a:chOff x="3240660" y="2380814"/>
            <a:chExt cx="676276" cy="161925"/>
          </a:xfrm>
        </p:grpSpPr>
        <p:cxnSp>
          <p:nvCxnSpPr>
            <p:cNvPr id="105" name="Straight Connector 104">
              <a:extLst>
                <a:ext uri="{FF2B5EF4-FFF2-40B4-BE49-F238E27FC236}">
                  <a16:creationId xmlns:a16="http://schemas.microsoft.com/office/drawing/2014/main" id="{5A6E1A2C-6400-BC4D-87E5-BC7C745BE213}"/>
                </a:ext>
              </a:extLst>
            </p:cNvPr>
            <p:cNvCxnSpPr>
              <a:cxnSpLocks/>
            </p:cNvCxnSpPr>
            <p:nvPr/>
          </p:nvCxnSpPr>
          <p:spPr>
            <a:xfrm flipH="1">
              <a:off x="3240660" y="2461091"/>
              <a:ext cx="676276" cy="0"/>
            </a:xfrm>
            <a:prstGeom prst="line">
              <a:avLst/>
            </a:prstGeom>
            <a:ln w="19050">
              <a:solidFill>
                <a:schemeClr val="accent6"/>
              </a:solidFill>
              <a:miter lim="800000"/>
            </a:ln>
            <a:effectLst/>
          </p:spPr>
          <p:style>
            <a:lnRef idx="2">
              <a:schemeClr val="accent1"/>
            </a:lnRef>
            <a:fillRef idx="0">
              <a:schemeClr val="accent1"/>
            </a:fillRef>
            <a:effectRef idx="1">
              <a:schemeClr val="accent1"/>
            </a:effectRef>
            <a:fontRef idx="minor">
              <a:schemeClr val="tx1"/>
            </a:fontRef>
          </p:style>
        </p:cxnSp>
        <p:sp>
          <p:nvSpPr>
            <p:cNvPr id="106" name="Rectangle 105">
              <a:extLst>
                <a:ext uri="{FF2B5EF4-FFF2-40B4-BE49-F238E27FC236}">
                  <a16:creationId xmlns:a16="http://schemas.microsoft.com/office/drawing/2014/main" id="{79580101-EB1E-F740-B936-873E85F6B4C9}"/>
                </a:ext>
              </a:extLst>
            </p:cNvPr>
            <p:cNvSpPr/>
            <p:nvPr/>
          </p:nvSpPr>
          <p:spPr>
            <a:xfrm>
              <a:off x="3462910" y="2380814"/>
              <a:ext cx="234950" cy="161925"/>
            </a:xfrm>
            <a:prstGeom prst="rect">
              <a:avLst/>
            </a:prstGeom>
            <a:solidFill>
              <a:schemeClr val="accent1"/>
            </a:solidFill>
            <a:ln w="12700">
              <a:solidFill>
                <a:schemeClr val="accent6"/>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BB85DFDB-0785-6040-AD70-2DCCB9D5D2BA}"/>
              </a:ext>
            </a:extLst>
          </p:cNvPr>
          <p:cNvGrpSpPr/>
          <p:nvPr/>
        </p:nvGrpSpPr>
        <p:grpSpPr>
          <a:xfrm>
            <a:off x="6375122" y="4727532"/>
            <a:ext cx="342901" cy="164592"/>
            <a:chOff x="3408935" y="2374422"/>
            <a:chExt cx="342901" cy="164592"/>
          </a:xfrm>
        </p:grpSpPr>
        <p:cxnSp>
          <p:nvCxnSpPr>
            <p:cNvPr id="110" name="Straight Connector 109">
              <a:extLst>
                <a:ext uri="{FF2B5EF4-FFF2-40B4-BE49-F238E27FC236}">
                  <a16:creationId xmlns:a16="http://schemas.microsoft.com/office/drawing/2014/main" id="{E6683EA5-1D2F-0542-8C98-60A01D79F34D}"/>
                </a:ext>
              </a:extLst>
            </p:cNvPr>
            <p:cNvCxnSpPr>
              <a:cxnSpLocks/>
            </p:cNvCxnSpPr>
            <p:nvPr/>
          </p:nvCxnSpPr>
          <p:spPr>
            <a:xfrm flipH="1">
              <a:off x="3408935" y="2461091"/>
              <a:ext cx="342901" cy="0"/>
            </a:xfrm>
            <a:prstGeom prst="line">
              <a:avLst/>
            </a:prstGeom>
            <a:ln w="19050">
              <a:solidFill>
                <a:schemeClr val="accent6"/>
              </a:solidFill>
              <a:miter lim="800000"/>
            </a:ln>
            <a:effectLst/>
          </p:spPr>
          <p:style>
            <a:lnRef idx="2">
              <a:schemeClr val="accent1"/>
            </a:lnRef>
            <a:fillRef idx="0">
              <a:schemeClr val="accent1"/>
            </a:fillRef>
            <a:effectRef idx="1">
              <a:schemeClr val="accent1"/>
            </a:effectRef>
            <a:fontRef idx="minor">
              <a:schemeClr val="tx1"/>
            </a:fontRef>
          </p:style>
        </p:cxnSp>
        <p:sp>
          <p:nvSpPr>
            <p:cNvPr id="111" name="Rectangle 110">
              <a:extLst>
                <a:ext uri="{FF2B5EF4-FFF2-40B4-BE49-F238E27FC236}">
                  <a16:creationId xmlns:a16="http://schemas.microsoft.com/office/drawing/2014/main" id="{5872DFB1-9F82-124B-8E02-B30A3B87A4BF}"/>
                </a:ext>
              </a:extLst>
            </p:cNvPr>
            <p:cNvSpPr>
              <a:spLocks noChangeAspect="1"/>
            </p:cNvSpPr>
            <p:nvPr/>
          </p:nvSpPr>
          <p:spPr>
            <a:xfrm>
              <a:off x="3456560" y="2374422"/>
              <a:ext cx="247650" cy="164592"/>
            </a:xfrm>
            <a:prstGeom prst="rect">
              <a:avLst/>
            </a:prstGeom>
            <a:solidFill>
              <a:schemeClr val="accent1"/>
            </a:solidFill>
            <a:ln w="12700">
              <a:solidFill>
                <a:schemeClr val="accent6"/>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4" name="Group 113">
            <a:extLst>
              <a:ext uri="{FF2B5EF4-FFF2-40B4-BE49-F238E27FC236}">
                <a16:creationId xmlns:a16="http://schemas.microsoft.com/office/drawing/2014/main" id="{594A9C2A-0479-594B-B9E5-D379AE87F0A5}"/>
              </a:ext>
            </a:extLst>
          </p:cNvPr>
          <p:cNvGrpSpPr/>
          <p:nvPr/>
        </p:nvGrpSpPr>
        <p:grpSpPr>
          <a:xfrm>
            <a:off x="6356071" y="4942216"/>
            <a:ext cx="523876" cy="162398"/>
            <a:chOff x="3323210" y="2373206"/>
            <a:chExt cx="523876" cy="162398"/>
          </a:xfrm>
        </p:grpSpPr>
        <p:cxnSp>
          <p:nvCxnSpPr>
            <p:cNvPr id="115" name="Straight Connector 114">
              <a:extLst>
                <a:ext uri="{FF2B5EF4-FFF2-40B4-BE49-F238E27FC236}">
                  <a16:creationId xmlns:a16="http://schemas.microsoft.com/office/drawing/2014/main" id="{CA6D9BAD-4D4F-2546-B2F7-1C521BF0EF30}"/>
                </a:ext>
              </a:extLst>
            </p:cNvPr>
            <p:cNvCxnSpPr>
              <a:cxnSpLocks/>
            </p:cNvCxnSpPr>
            <p:nvPr/>
          </p:nvCxnSpPr>
          <p:spPr>
            <a:xfrm flipH="1">
              <a:off x="3323210" y="2461091"/>
              <a:ext cx="523876" cy="0"/>
            </a:xfrm>
            <a:prstGeom prst="line">
              <a:avLst/>
            </a:prstGeom>
            <a:ln w="19050">
              <a:solidFill>
                <a:schemeClr val="accent6"/>
              </a:solidFill>
              <a:miter lim="800000"/>
            </a:ln>
            <a:effectLst/>
          </p:spPr>
          <p:style>
            <a:lnRef idx="2">
              <a:schemeClr val="accent1"/>
            </a:lnRef>
            <a:fillRef idx="0">
              <a:schemeClr val="accent1"/>
            </a:fillRef>
            <a:effectRef idx="1">
              <a:schemeClr val="accent1"/>
            </a:effectRef>
            <a:fontRef idx="minor">
              <a:schemeClr val="tx1"/>
            </a:fontRef>
          </p:style>
        </p:cxnSp>
        <p:sp>
          <p:nvSpPr>
            <p:cNvPr id="116" name="Rectangle 115">
              <a:extLst>
                <a:ext uri="{FF2B5EF4-FFF2-40B4-BE49-F238E27FC236}">
                  <a16:creationId xmlns:a16="http://schemas.microsoft.com/office/drawing/2014/main" id="{A62E4F27-FD2F-284C-A427-29EEBECB1EB2}"/>
                </a:ext>
              </a:extLst>
            </p:cNvPr>
            <p:cNvSpPr>
              <a:spLocks noChangeAspect="1"/>
            </p:cNvSpPr>
            <p:nvPr/>
          </p:nvSpPr>
          <p:spPr>
            <a:xfrm>
              <a:off x="3478784" y="2373206"/>
              <a:ext cx="219075" cy="162398"/>
            </a:xfrm>
            <a:prstGeom prst="rect">
              <a:avLst/>
            </a:prstGeom>
            <a:solidFill>
              <a:schemeClr val="accent1"/>
            </a:solidFill>
            <a:ln w="12700">
              <a:solidFill>
                <a:schemeClr val="accent6"/>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9" name="Group 118">
            <a:extLst>
              <a:ext uri="{FF2B5EF4-FFF2-40B4-BE49-F238E27FC236}">
                <a16:creationId xmlns:a16="http://schemas.microsoft.com/office/drawing/2014/main" id="{0C422B64-1947-CA44-B5DE-2FBD5FCDA7D7}"/>
              </a:ext>
            </a:extLst>
          </p:cNvPr>
          <p:cNvGrpSpPr/>
          <p:nvPr/>
        </p:nvGrpSpPr>
        <p:grpSpPr>
          <a:xfrm>
            <a:off x="6540222" y="5177838"/>
            <a:ext cx="1597025" cy="110926"/>
            <a:chOff x="2831085" y="2405628"/>
            <a:chExt cx="1597025" cy="110926"/>
          </a:xfrm>
        </p:grpSpPr>
        <p:cxnSp>
          <p:nvCxnSpPr>
            <p:cNvPr id="120" name="Straight Connector 119">
              <a:extLst>
                <a:ext uri="{FF2B5EF4-FFF2-40B4-BE49-F238E27FC236}">
                  <a16:creationId xmlns:a16="http://schemas.microsoft.com/office/drawing/2014/main" id="{79D78388-F4E0-5E44-A934-CF3CE445E593}"/>
                </a:ext>
              </a:extLst>
            </p:cNvPr>
            <p:cNvCxnSpPr>
              <a:cxnSpLocks/>
            </p:cNvCxnSpPr>
            <p:nvPr/>
          </p:nvCxnSpPr>
          <p:spPr>
            <a:xfrm flipH="1">
              <a:off x="2831085" y="2461091"/>
              <a:ext cx="1597025" cy="0"/>
            </a:xfrm>
            <a:prstGeom prst="line">
              <a:avLst/>
            </a:prstGeom>
            <a:ln w="19050">
              <a:solidFill>
                <a:schemeClr val="accent6"/>
              </a:solidFill>
              <a:miter lim="800000"/>
            </a:ln>
            <a:effectLst/>
          </p:spPr>
          <p:style>
            <a:lnRef idx="2">
              <a:schemeClr val="accent1"/>
            </a:lnRef>
            <a:fillRef idx="0">
              <a:schemeClr val="accent1"/>
            </a:fillRef>
            <a:effectRef idx="1">
              <a:schemeClr val="accent1"/>
            </a:effectRef>
            <a:fontRef idx="minor">
              <a:schemeClr val="tx1"/>
            </a:fontRef>
          </p:style>
        </p:cxnSp>
        <p:sp>
          <p:nvSpPr>
            <p:cNvPr id="121" name="Rectangle 120">
              <a:extLst>
                <a:ext uri="{FF2B5EF4-FFF2-40B4-BE49-F238E27FC236}">
                  <a16:creationId xmlns:a16="http://schemas.microsoft.com/office/drawing/2014/main" id="{92A4A9C3-61DB-D647-9BE4-3DABD3FAA05D}"/>
                </a:ext>
              </a:extLst>
            </p:cNvPr>
            <p:cNvSpPr/>
            <p:nvPr/>
          </p:nvSpPr>
          <p:spPr>
            <a:xfrm>
              <a:off x="3525937" y="2405628"/>
              <a:ext cx="110926" cy="110926"/>
            </a:xfrm>
            <a:prstGeom prst="rect">
              <a:avLst/>
            </a:prstGeom>
            <a:solidFill>
              <a:schemeClr val="accent1"/>
            </a:solidFill>
            <a:ln w="12700">
              <a:solidFill>
                <a:schemeClr val="accent6"/>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4" name="Group 123">
            <a:extLst>
              <a:ext uri="{FF2B5EF4-FFF2-40B4-BE49-F238E27FC236}">
                <a16:creationId xmlns:a16="http://schemas.microsoft.com/office/drawing/2014/main" id="{9F0058FB-B58A-8C4C-8E6B-95D19AAB7DC3}"/>
              </a:ext>
            </a:extLst>
          </p:cNvPr>
          <p:cNvGrpSpPr/>
          <p:nvPr/>
        </p:nvGrpSpPr>
        <p:grpSpPr>
          <a:xfrm>
            <a:off x="6022696" y="5377191"/>
            <a:ext cx="885826" cy="136998"/>
            <a:chOff x="3170810" y="2392256"/>
            <a:chExt cx="885826" cy="136998"/>
          </a:xfrm>
        </p:grpSpPr>
        <p:cxnSp>
          <p:nvCxnSpPr>
            <p:cNvPr id="125" name="Straight Connector 124">
              <a:extLst>
                <a:ext uri="{FF2B5EF4-FFF2-40B4-BE49-F238E27FC236}">
                  <a16:creationId xmlns:a16="http://schemas.microsoft.com/office/drawing/2014/main" id="{5FD84DFC-F4CB-8B41-9D03-0CFD732D15D4}"/>
                </a:ext>
              </a:extLst>
            </p:cNvPr>
            <p:cNvCxnSpPr>
              <a:cxnSpLocks/>
            </p:cNvCxnSpPr>
            <p:nvPr/>
          </p:nvCxnSpPr>
          <p:spPr>
            <a:xfrm flipH="1">
              <a:off x="3170810" y="2461091"/>
              <a:ext cx="885826" cy="0"/>
            </a:xfrm>
            <a:prstGeom prst="line">
              <a:avLst/>
            </a:prstGeom>
            <a:ln w="19050">
              <a:solidFill>
                <a:schemeClr val="accent6"/>
              </a:solidFill>
              <a:miter lim="800000"/>
            </a:ln>
            <a:effectLst/>
          </p:spPr>
          <p:style>
            <a:lnRef idx="2">
              <a:schemeClr val="accent1"/>
            </a:lnRef>
            <a:fillRef idx="0">
              <a:schemeClr val="accent1"/>
            </a:fillRef>
            <a:effectRef idx="1">
              <a:schemeClr val="accent1"/>
            </a:effectRef>
            <a:fontRef idx="minor">
              <a:schemeClr val="tx1"/>
            </a:fontRef>
          </p:style>
        </p:cxnSp>
        <p:sp>
          <p:nvSpPr>
            <p:cNvPr id="126" name="Rectangle 125">
              <a:extLst>
                <a:ext uri="{FF2B5EF4-FFF2-40B4-BE49-F238E27FC236}">
                  <a16:creationId xmlns:a16="http://schemas.microsoft.com/office/drawing/2014/main" id="{3D348A17-50E6-D044-9B9C-6C53D90CDFB9}"/>
                </a:ext>
              </a:extLst>
            </p:cNvPr>
            <p:cNvSpPr>
              <a:spLocks noChangeAspect="1"/>
            </p:cNvSpPr>
            <p:nvPr/>
          </p:nvSpPr>
          <p:spPr>
            <a:xfrm>
              <a:off x="3497835" y="2392256"/>
              <a:ext cx="184150" cy="136998"/>
            </a:xfrm>
            <a:prstGeom prst="rect">
              <a:avLst/>
            </a:prstGeom>
            <a:solidFill>
              <a:schemeClr val="accent1"/>
            </a:solidFill>
            <a:ln w="12700">
              <a:solidFill>
                <a:schemeClr val="accent6"/>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29" name="Rectangle 128">
            <a:extLst>
              <a:ext uri="{FF2B5EF4-FFF2-40B4-BE49-F238E27FC236}">
                <a16:creationId xmlns:a16="http://schemas.microsoft.com/office/drawing/2014/main" id="{6F1ED998-135E-2C46-A7BF-E2CDD864F1C0}"/>
              </a:ext>
            </a:extLst>
          </p:cNvPr>
          <p:cNvSpPr/>
          <p:nvPr/>
        </p:nvSpPr>
        <p:spPr>
          <a:xfrm rot="18900000">
            <a:off x="6619972" y="5601727"/>
            <a:ext cx="131135" cy="131135"/>
          </a:xfrm>
          <a:prstGeom prst="rect">
            <a:avLst/>
          </a:prstGeom>
          <a:solidFill>
            <a:schemeClr val="accent5">
              <a:lumMod val="60000"/>
              <a:lumOff val="40000"/>
            </a:schemeClr>
          </a:solidFill>
          <a:ln w="15875">
            <a:solidFill>
              <a:schemeClr val="accent6"/>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Rounded Rectangle 129">
            <a:extLst>
              <a:ext uri="{FF2B5EF4-FFF2-40B4-BE49-F238E27FC236}">
                <a16:creationId xmlns:a16="http://schemas.microsoft.com/office/drawing/2014/main" id="{A6692EDB-862E-2148-87A6-7EB319928810}"/>
              </a:ext>
            </a:extLst>
          </p:cNvPr>
          <p:cNvSpPr/>
          <p:nvPr/>
        </p:nvSpPr>
        <p:spPr>
          <a:xfrm>
            <a:off x="8863200" y="5531121"/>
            <a:ext cx="1214294" cy="260079"/>
          </a:xfrm>
          <a:prstGeom prst="roundRect">
            <a:avLst/>
          </a:prstGeom>
          <a:noFill/>
          <a:ln w="25400">
            <a:solidFill>
              <a:schemeClr val="accent1"/>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0C2A1122-7555-4F16-B3F9-C6925DA70143}"/>
              </a:ext>
            </a:extLst>
          </p:cNvPr>
          <p:cNvGrpSpPr/>
          <p:nvPr/>
        </p:nvGrpSpPr>
        <p:grpSpPr>
          <a:xfrm>
            <a:off x="7555887" y="5826721"/>
            <a:ext cx="4591107" cy="868071"/>
            <a:chOff x="198887" y="3626484"/>
            <a:chExt cx="14427189" cy="2144247"/>
          </a:xfrm>
        </p:grpSpPr>
        <p:sp>
          <p:nvSpPr>
            <p:cNvPr id="76" name="Rounded Rectangle 13">
              <a:extLst>
                <a:ext uri="{FF2B5EF4-FFF2-40B4-BE49-F238E27FC236}">
                  <a16:creationId xmlns:a16="http://schemas.microsoft.com/office/drawing/2014/main" id="{3E42BA10-E29A-46B8-96A3-78DD56C07E21}"/>
                </a:ext>
              </a:extLst>
            </p:cNvPr>
            <p:cNvSpPr/>
            <p:nvPr/>
          </p:nvSpPr>
          <p:spPr>
            <a:xfrm>
              <a:off x="532094" y="3788112"/>
              <a:ext cx="13760773" cy="1752317"/>
            </a:xfrm>
            <a:prstGeom prst="roundRect">
              <a:avLst>
                <a:gd name="adj" fmla="val 24231"/>
              </a:avLst>
            </a:prstGeom>
            <a:solidFill>
              <a:schemeClr val="tx2">
                <a:lumMod val="75000"/>
              </a:schemeClr>
            </a:solidFill>
            <a:ln w="76200" cmpd="thinThick">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1400" dirty="0"/>
                <a:t>La méta-analyse montre un lien entre le VPH et les naissances prématurées, mais aucun ajustement n’a été apporté pour tenir compte des facteurs confusionnels dans les études. </a:t>
              </a:r>
            </a:p>
          </p:txBody>
        </p:sp>
        <p:sp>
          <p:nvSpPr>
            <p:cNvPr id="78" name="Rounded Rectangle 14">
              <a:extLst>
                <a:ext uri="{FF2B5EF4-FFF2-40B4-BE49-F238E27FC236}">
                  <a16:creationId xmlns:a16="http://schemas.microsoft.com/office/drawing/2014/main" id="{B103E8A3-1CD6-4104-96C0-2EC7241C7556}"/>
                </a:ext>
              </a:extLst>
            </p:cNvPr>
            <p:cNvSpPr/>
            <p:nvPr/>
          </p:nvSpPr>
          <p:spPr>
            <a:xfrm>
              <a:off x="198887" y="3626484"/>
              <a:ext cx="14427189" cy="2144247"/>
            </a:xfrm>
            <a:prstGeom prst="roundRect">
              <a:avLst>
                <a:gd name="adj" fmla="val 22947"/>
              </a:avLst>
            </a:prstGeom>
            <a:noFill/>
            <a:ln w="25400" cmpd="sng">
              <a:solidFill>
                <a:schemeClr val="tx2">
                  <a:lumMod val="75000"/>
                </a:schemeClr>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7988355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38687-A4F4-4444-8887-CC06A74EE3E1}"/>
              </a:ext>
            </a:extLst>
          </p:cNvPr>
          <p:cNvSpPr>
            <a:spLocks noGrp="1"/>
          </p:cNvSpPr>
          <p:nvPr>
            <p:ph type="title"/>
          </p:nvPr>
        </p:nvSpPr>
        <p:spPr>
          <a:xfrm>
            <a:off x="428415" y="182729"/>
            <a:ext cx="11335173" cy="661876"/>
          </a:xfrm>
        </p:spPr>
        <p:txBody>
          <a:bodyPr/>
          <a:lstStyle/>
          <a:p>
            <a:r>
              <a:rPr lang="fr-CA" sz="3000" dirty="0"/>
              <a:t>Lien entre le VPH et les avortements spontanés</a:t>
            </a:r>
          </a:p>
        </p:txBody>
      </p:sp>
      <p:sp>
        <p:nvSpPr>
          <p:cNvPr id="4" name="Content Placeholder 3">
            <a:extLst>
              <a:ext uri="{FF2B5EF4-FFF2-40B4-BE49-F238E27FC236}">
                <a16:creationId xmlns:a16="http://schemas.microsoft.com/office/drawing/2014/main" id="{271737B9-19B0-9F49-ACA5-A03C0EDFB372}"/>
              </a:ext>
            </a:extLst>
          </p:cNvPr>
          <p:cNvSpPr>
            <a:spLocks noGrp="1"/>
          </p:cNvSpPr>
          <p:nvPr>
            <p:ph idx="1"/>
          </p:nvPr>
        </p:nvSpPr>
        <p:spPr>
          <a:xfrm>
            <a:off x="428414" y="923488"/>
            <a:ext cx="11335172" cy="4629200"/>
          </a:xfrm>
        </p:spPr>
        <p:txBody>
          <a:bodyPr/>
          <a:lstStyle/>
          <a:p>
            <a:r>
              <a:rPr lang="fr-CA" sz="2400" dirty="0"/>
              <a:t>Lien entre l’infection par le VPH et les avortements spontanés</a:t>
            </a:r>
          </a:p>
          <a:p>
            <a:endParaRPr lang="fr-CA" dirty="0"/>
          </a:p>
        </p:txBody>
      </p:sp>
      <p:sp>
        <p:nvSpPr>
          <p:cNvPr id="11" name="Footer Placeholder 10">
            <a:extLst>
              <a:ext uri="{FF2B5EF4-FFF2-40B4-BE49-F238E27FC236}">
                <a16:creationId xmlns:a16="http://schemas.microsoft.com/office/drawing/2014/main" id="{62F7925A-4074-4B40-961F-60CCEDC08907}"/>
              </a:ext>
            </a:extLst>
          </p:cNvPr>
          <p:cNvSpPr>
            <a:spLocks noGrp="1"/>
          </p:cNvSpPr>
          <p:nvPr>
            <p:ph type="ftr" sz="quarter" idx="11"/>
          </p:nvPr>
        </p:nvSpPr>
        <p:spPr>
          <a:xfrm>
            <a:off x="428413" y="6305779"/>
            <a:ext cx="11128808" cy="505662"/>
          </a:xfrm>
        </p:spPr>
        <p:txBody>
          <a:bodyPr/>
          <a:lstStyle/>
          <a:p>
            <a:r>
              <a:rPr lang="fr-CA" sz="1000" dirty="0">
                <a:solidFill>
                  <a:srgbClr val="212121"/>
                </a:solidFill>
              </a:rPr>
              <a:t>Niyibizi, J. et coll. </a:t>
            </a:r>
            <a:r>
              <a:rPr lang="fr-CA" sz="1000" i="1" dirty="0">
                <a:solidFill>
                  <a:srgbClr val="212121"/>
                </a:solidFill>
              </a:rPr>
              <a:t>J Infect Dis</a:t>
            </a:r>
            <a:r>
              <a:rPr lang="fr-CA" sz="1000" dirty="0">
                <a:solidFill>
                  <a:srgbClr val="212121"/>
                </a:solidFill>
              </a:rPr>
              <a:t>. 2020;221:1925-37.</a:t>
            </a:r>
          </a:p>
        </p:txBody>
      </p:sp>
      <p:sp>
        <p:nvSpPr>
          <p:cNvPr id="10" name="TextBox 9">
            <a:extLst>
              <a:ext uri="{FF2B5EF4-FFF2-40B4-BE49-F238E27FC236}">
                <a16:creationId xmlns:a16="http://schemas.microsoft.com/office/drawing/2014/main" id="{4D540A7F-CF37-434B-9612-C961F426767A}"/>
              </a:ext>
            </a:extLst>
          </p:cNvPr>
          <p:cNvSpPr txBox="1"/>
          <p:nvPr/>
        </p:nvSpPr>
        <p:spPr>
          <a:xfrm>
            <a:off x="451491" y="5715466"/>
            <a:ext cx="4743444" cy="707886"/>
          </a:xfrm>
          <a:prstGeom prst="rect">
            <a:avLst/>
          </a:prstGeom>
          <a:noFill/>
        </p:spPr>
        <p:txBody>
          <a:bodyPr wrap="square" anchor="b">
            <a:spAutoFit/>
          </a:bodyPr>
          <a:lstStyle/>
          <a:p>
            <a:r>
              <a:rPr lang="fr-CA" sz="1000" dirty="0">
                <a:latin typeface="+mj-lt"/>
              </a:rPr>
              <a:t>* Les RC des études, ajustés au moins en fonction de l’âge maternel, ont été pondérés </a:t>
            </a:r>
            <a:br>
              <a:rPr lang="fr-CA" sz="1000" dirty="0">
                <a:latin typeface="+mj-lt"/>
              </a:rPr>
            </a:br>
            <a:r>
              <a:rPr lang="fr-CA" sz="1000" dirty="0">
                <a:latin typeface="+mj-lt"/>
              </a:rPr>
              <a:t>selon la taille et regroupés à l’aide d’un modèle à effets aléatoires.</a:t>
            </a:r>
            <a:endParaRPr lang="fr-CA" sz="1000" dirty="0">
              <a:solidFill>
                <a:srgbClr val="212121"/>
              </a:solidFill>
              <a:latin typeface="+mj-lt"/>
            </a:endParaRPr>
          </a:p>
          <a:p>
            <a:r>
              <a:rPr lang="fr-CA" sz="1000" dirty="0">
                <a:solidFill>
                  <a:srgbClr val="212121"/>
                </a:solidFill>
              </a:rPr>
              <a:t>AS : avortement spontané; IC : intervalle de confiance; RC : rapport de cotes; </a:t>
            </a:r>
            <a:br>
              <a:rPr lang="fr-CA" sz="1000" dirty="0">
                <a:solidFill>
                  <a:srgbClr val="212121"/>
                </a:solidFill>
              </a:rPr>
            </a:br>
            <a:r>
              <a:rPr lang="fr-CA" sz="1000" dirty="0">
                <a:solidFill>
                  <a:srgbClr val="212121"/>
                </a:solidFill>
              </a:rPr>
              <a:t>VPH : virus du papillome humain.</a:t>
            </a:r>
          </a:p>
        </p:txBody>
      </p:sp>
      <p:graphicFrame>
        <p:nvGraphicFramePr>
          <p:cNvPr id="15" name="Table 3">
            <a:extLst>
              <a:ext uri="{FF2B5EF4-FFF2-40B4-BE49-F238E27FC236}">
                <a16:creationId xmlns:a16="http://schemas.microsoft.com/office/drawing/2014/main" id="{7A83635B-497A-2247-B494-F0FA8DCFEBF7}"/>
              </a:ext>
            </a:extLst>
          </p:cNvPr>
          <p:cNvGraphicFramePr>
            <a:graphicFrameLocks noGrp="1"/>
          </p:cNvGraphicFramePr>
          <p:nvPr/>
        </p:nvGraphicFramePr>
        <p:xfrm>
          <a:off x="407896" y="1481991"/>
          <a:ext cx="11125198" cy="4297680"/>
        </p:xfrm>
        <a:graphic>
          <a:graphicData uri="http://schemas.openxmlformats.org/drawingml/2006/table">
            <a:tbl>
              <a:tblPr firstRow="1" bandRow="1">
                <a:tableStyleId>{5C22544A-7EE6-4342-B048-85BDC9FD1C3A}</a:tableStyleId>
              </a:tblPr>
              <a:tblGrid>
                <a:gridCol w="1374479">
                  <a:extLst>
                    <a:ext uri="{9D8B030D-6E8A-4147-A177-3AD203B41FA5}">
                      <a16:colId xmlns:a16="http://schemas.microsoft.com/office/drawing/2014/main" val="190896621"/>
                    </a:ext>
                  </a:extLst>
                </a:gridCol>
                <a:gridCol w="835413">
                  <a:extLst>
                    <a:ext uri="{9D8B030D-6E8A-4147-A177-3AD203B41FA5}">
                      <a16:colId xmlns:a16="http://schemas.microsoft.com/office/drawing/2014/main" val="1926787326"/>
                    </a:ext>
                  </a:extLst>
                </a:gridCol>
                <a:gridCol w="1346200">
                  <a:extLst>
                    <a:ext uri="{9D8B030D-6E8A-4147-A177-3AD203B41FA5}">
                      <a16:colId xmlns:a16="http://schemas.microsoft.com/office/drawing/2014/main" val="673337884"/>
                    </a:ext>
                  </a:extLst>
                </a:gridCol>
                <a:gridCol w="1220264">
                  <a:extLst>
                    <a:ext uri="{9D8B030D-6E8A-4147-A177-3AD203B41FA5}">
                      <a16:colId xmlns:a16="http://schemas.microsoft.com/office/drawing/2014/main" val="1600873465"/>
                    </a:ext>
                  </a:extLst>
                </a:gridCol>
                <a:gridCol w="3064865">
                  <a:extLst>
                    <a:ext uri="{9D8B030D-6E8A-4147-A177-3AD203B41FA5}">
                      <a16:colId xmlns:a16="http://schemas.microsoft.com/office/drawing/2014/main" val="3267736582"/>
                    </a:ext>
                  </a:extLst>
                </a:gridCol>
                <a:gridCol w="1963271">
                  <a:extLst>
                    <a:ext uri="{9D8B030D-6E8A-4147-A177-3AD203B41FA5}">
                      <a16:colId xmlns:a16="http://schemas.microsoft.com/office/drawing/2014/main" val="995517250"/>
                    </a:ext>
                  </a:extLst>
                </a:gridCol>
                <a:gridCol w="1320706">
                  <a:extLst>
                    <a:ext uri="{9D8B030D-6E8A-4147-A177-3AD203B41FA5}">
                      <a16:colId xmlns:a16="http://schemas.microsoft.com/office/drawing/2014/main" val="1788406435"/>
                    </a:ext>
                  </a:extLst>
                </a:gridCol>
              </a:tblGrid>
              <a:tr h="216288">
                <a:tc>
                  <a:txBody>
                    <a:bodyPr/>
                    <a:lstStyle/>
                    <a:p>
                      <a:r>
                        <a:rPr lang="en-US" sz="1600" dirty="0">
                          <a:solidFill>
                            <a:schemeClr val="tx1"/>
                          </a:solidFill>
                        </a:rPr>
                        <a:t>Étude</a:t>
                      </a:r>
                    </a:p>
                  </a:txBody>
                  <a:tcPr marT="91440" marB="91440" anchor="b">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solidFill>
                            <a:schemeClr val="tx1"/>
                          </a:solidFill>
                        </a:rPr>
                        <a:t>Année</a:t>
                      </a:r>
                    </a:p>
                  </a:txBody>
                  <a:tcPr marT="91440" marB="91440" anchor="b">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NP/avec exposition</a:t>
                      </a:r>
                    </a:p>
                  </a:txBody>
                  <a:tcPr marT="91440" marB="91440" anchor="b">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NP/sans exposition</a:t>
                      </a:r>
                    </a:p>
                  </a:txBody>
                  <a:tcPr marT="91440" marB="91440" anchor="b">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chemeClr val="tx1"/>
                        </a:solidFill>
                        <a:latin typeface="+mn-lt"/>
                      </a:endParaRPr>
                    </a:p>
                  </a:txBody>
                  <a:tcPr marT="91440" marB="91440" anchor="b">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sz="1600" dirty="0">
                          <a:solidFill>
                            <a:schemeClr val="tx1"/>
                          </a:solidFill>
                          <a:latin typeface="+mn-lt"/>
                        </a:rPr>
                        <a:t>RC ajusté en fonction de l’âge* (IC à 95 %)</a:t>
                      </a:r>
                    </a:p>
                  </a:txBody>
                  <a:tcPr marT="91440" marB="91440" anchor="b">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sz="1600" dirty="0">
                          <a:solidFill>
                            <a:schemeClr val="tx1"/>
                          </a:solidFill>
                          <a:latin typeface="+mn-lt"/>
                        </a:rPr>
                        <a:t>Pondération, %</a:t>
                      </a:r>
                    </a:p>
                  </a:txBody>
                  <a:tcPr marT="91440" marB="91440" anchor="b">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5906032"/>
                  </a:ext>
                </a:extLst>
              </a:tr>
              <a:tr h="0">
                <a:tc>
                  <a:txBody>
                    <a:bodyPr/>
                    <a:lstStyle/>
                    <a:p>
                      <a:r>
                        <a:rPr lang="en-US" sz="1400" dirty="0"/>
                        <a:t>Sikstroöm</a:t>
                      </a:r>
                      <a:endParaRPr lang="fr-CA" sz="1400" dirty="0"/>
                    </a:p>
                  </a:txBody>
                  <a:tcPr marL="182880" marR="0" marT="91440" marB="91440">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t>1995</a:t>
                      </a:r>
                    </a:p>
                  </a:txBody>
                  <a:tcPr marR="0" marT="91440" marB="91440">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t>8/66</a:t>
                      </a:r>
                    </a:p>
                  </a:txBody>
                  <a:tcPr marR="0" marT="91440" marB="91440">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t>56/906</a:t>
                      </a:r>
                    </a:p>
                  </a:txBody>
                  <a:tcPr marR="0" marT="91440" marB="91440">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p>
                  </a:txBody>
                  <a:tcPr marR="0" marT="91440" marB="91440">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t>3,50 (1,80-8,80)</a:t>
                      </a:r>
                    </a:p>
                  </a:txBody>
                  <a:tcPr marR="0" marT="91440" marB="91440">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t>18,04</a:t>
                      </a:r>
                    </a:p>
                  </a:txBody>
                  <a:tcPr marR="0" marT="91440" marB="91440">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3525315"/>
                  </a:ext>
                </a:extLst>
              </a:tr>
              <a:tr h="0">
                <a:tc>
                  <a:txBody>
                    <a:bodyPr/>
                    <a:lstStyle/>
                    <a:p>
                      <a:r>
                        <a:rPr lang="en-US" sz="1400" dirty="0"/>
                        <a:t>Srinivas</a:t>
                      </a:r>
                    </a:p>
                  </a:txBody>
                  <a:tcPr marL="182880" marR="0" marT="91440" marB="91440">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t>2006</a:t>
                      </a:r>
                    </a:p>
                  </a:txBody>
                  <a:tcPr marR="0" marT="91440" marB="91440">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t>48/53</a:t>
                      </a:r>
                    </a:p>
                  </a:txBody>
                  <a:tcPr marR="0" marT="91440" marB="91440">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t>36/47</a:t>
                      </a:r>
                    </a:p>
                  </a:txBody>
                  <a:tcPr marR="0" marT="91440" marB="91440">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p>
                  </a:txBody>
                  <a:tcPr marR="0" marT="91440" marB="91440">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t>2,29 (0,54-9,61)</a:t>
                      </a:r>
                    </a:p>
                  </a:txBody>
                  <a:tcPr marR="0" marT="91440" marB="91440">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t>14,53</a:t>
                      </a:r>
                    </a:p>
                  </a:txBody>
                  <a:tcPr marR="0" marT="91440" marB="91440">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8004373"/>
                  </a:ext>
                </a:extLst>
              </a:tr>
              <a:tr h="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t>Skoczynski</a:t>
                      </a:r>
                      <a:endParaRPr lang="fr-CA" sz="1400" dirty="0"/>
                    </a:p>
                  </a:txBody>
                  <a:tcPr marL="182880" marR="0" marT="91440" marB="91440">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t>2011</a:t>
                      </a:r>
                    </a:p>
                  </a:txBody>
                  <a:tcPr marR="0" marT="91440" marB="91440">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t>9/28</a:t>
                      </a:r>
                    </a:p>
                  </a:txBody>
                  <a:tcPr marR="0" marT="91440" marB="91440">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t>42/101</a:t>
                      </a:r>
                    </a:p>
                  </a:txBody>
                  <a:tcPr marR="0" marT="91440" marB="91440">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p>
                  </a:txBody>
                  <a:tcPr marR="0" marT="91440" marB="91440">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t>0,67 (0,27-1,61)</a:t>
                      </a:r>
                    </a:p>
                  </a:txBody>
                  <a:tcPr marR="0" marT="91440" marB="91440">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t>17,58</a:t>
                      </a:r>
                    </a:p>
                  </a:txBody>
                  <a:tcPr marR="0" marT="91440" marB="91440">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7885419"/>
                  </a:ext>
                </a:extLst>
              </a:tr>
              <a:tr h="0">
                <a:tc>
                  <a:txBody>
                    <a:bodyPr/>
                    <a:lstStyle/>
                    <a:p>
                      <a:r>
                        <a:rPr lang="en-US" sz="1400" dirty="0"/>
                        <a:t>Comar</a:t>
                      </a:r>
                      <a:endParaRPr lang="fr-CA" sz="1400" dirty="0"/>
                    </a:p>
                  </a:txBody>
                  <a:tcPr marL="182880" marR="0" marT="91440" marB="91440">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t>2013</a:t>
                      </a:r>
                    </a:p>
                  </a:txBody>
                  <a:tcPr marR="0" marT="91440" marB="91440">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t>1/2</a:t>
                      </a:r>
                    </a:p>
                  </a:txBody>
                  <a:tcPr marR="0" marT="91440" marB="91440">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t>2/11</a:t>
                      </a:r>
                    </a:p>
                  </a:txBody>
                  <a:tcPr marR="0" marT="91440" marB="91440">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p>
                  </a:txBody>
                  <a:tcPr marR="0" marT="91440" marB="91440">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t>4,50 (0,19-106,82)</a:t>
                      </a:r>
                    </a:p>
                  </a:txBody>
                  <a:tcPr marR="0" marT="91440" marB="91440">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t>7,01</a:t>
                      </a:r>
                    </a:p>
                  </a:txBody>
                  <a:tcPr marR="0" marT="91440" marB="91440">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5401996"/>
                  </a:ext>
                </a:extLst>
              </a:tr>
              <a:tr h="0">
                <a:tc>
                  <a:txBody>
                    <a:bodyPr/>
                    <a:lstStyle/>
                    <a:p>
                      <a:r>
                        <a:rPr lang="en-US" sz="1400" dirty="0"/>
                        <a:t>Ticconi</a:t>
                      </a:r>
                      <a:endParaRPr lang="fr-CA" sz="1400" dirty="0"/>
                    </a:p>
                  </a:txBody>
                  <a:tcPr marL="182880" marR="0" marT="91440" marB="91440">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t>2013</a:t>
                      </a:r>
                    </a:p>
                  </a:txBody>
                  <a:tcPr marR="0" marT="91440" marB="91440">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t>13/307</a:t>
                      </a:r>
                    </a:p>
                  </a:txBody>
                  <a:tcPr marR="0" marT="91440" marB="91440">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t>36/217</a:t>
                      </a:r>
                    </a:p>
                  </a:txBody>
                  <a:tcPr marR="0" marT="91440" marB="91440">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p>
                  </a:txBody>
                  <a:tcPr marR="0" marT="91440" marB="91440">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t>0,22 (0,11-0,43)</a:t>
                      </a:r>
                    </a:p>
                  </a:txBody>
                  <a:tcPr marR="0" marT="91440" marB="91440">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t>18,65</a:t>
                      </a:r>
                    </a:p>
                  </a:txBody>
                  <a:tcPr marR="0" marT="91440" marB="91440">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35277587"/>
                  </a:ext>
                </a:extLst>
              </a:tr>
              <a:tr h="0">
                <a:tc>
                  <a:txBody>
                    <a:bodyPr/>
                    <a:lstStyle/>
                    <a:p>
                      <a:r>
                        <a:rPr lang="en-US" sz="1400" b="0" dirty="0"/>
                        <a:t>Yang</a:t>
                      </a:r>
                      <a:endParaRPr lang="fr-CA" sz="1400" dirty="0"/>
                    </a:p>
                  </a:txBody>
                  <a:tcPr marL="182880" marR="0" marT="91440" marB="91440">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t>2013</a:t>
                      </a:r>
                    </a:p>
                  </a:txBody>
                  <a:tcPr marR="0" marT="91440" marB="91440">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t>3/19</a:t>
                      </a:r>
                    </a:p>
                  </a:txBody>
                  <a:tcPr marR="0" marT="91440" marB="91440">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t>3/23</a:t>
                      </a:r>
                    </a:p>
                  </a:txBody>
                  <a:tcPr marR="0" marT="91440" marB="91440">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p>
                  </a:txBody>
                  <a:tcPr marR="0" marT="91440" marB="91440">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t>1,25 (0,22-7,05)</a:t>
                      </a:r>
                    </a:p>
                  </a:txBody>
                  <a:tcPr marR="0" marT="91440" marB="91440">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t>12,93</a:t>
                      </a:r>
                    </a:p>
                  </a:txBody>
                  <a:tcPr marR="0" marT="91440" marB="91440">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9742737"/>
                  </a:ext>
                </a:extLst>
              </a:tr>
              <a:tr h="0">
                <a:tc>
                  <a:txBody>
                    <a:bodyPr/>
                    <a:lstStyle/>
                    <a:p>
                      <a:r>
                        <a:rPr lang="en-US" sz="1400" dirty="0"/>
                        <a:t>Pandey</a:t>
                      </a:r>
                    </a:p>
                  </a:txBody>
                  <a:tcPr marL="182880" marR="0" marT="91440" marB="91440">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t>2019</a:t>
                      </a:r>
                    </a:p>
                  </a:txBody>
                  <a:tcPr marR="0" marT="91440" marB="91440">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t>2/41</a:t>
                      </a:r>
                    </a:p>
                  </a:txBody>
                  <a:tcPr marR="0" marT="91440" marB="91440">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t>3/63</a:t>
                      </a:r>
                    </a:p>
                  </a:txBody>
                  <a:tcPr marR="0" marT="91440" marB="91440">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p>
                  </a:txBody>
                  <a:tcPr marR="0" marT="91440" marB="91440">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t>1,02 (0,12-7,18)</a:t>
                      </a:r>
                    </a:p>
                  </a:txBody>
                  <a:tcPr marR="0" marT="91440" marB="91440">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t>11,26</a:t>
                      </a:r>
                    </a:p>
                  </a:txBody>
                  <a:tcPr marR="0" marT="91440" marB="91440">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6229240"/>
                  </a:ext>
                </a:extLst>
              </a:tr>
              <a:tr h="0">
                <a:tc gridSpan="3">
                  <a:txBody>
                    <a:bodyPr/>
                    <a:lstStyle/>
                    <a:p>
                      <a:r>
                        <a:rPr lang="en-US" sz="1400" b="1" dirty="0"/>
                        <a:t>Dans l’ensemble (I au carré = 80,9 %, P = 0,000)</a:t>
                      </a:r>
                    </a:p>
                  </a:txBody>
                  <a:tcPr marL="182880" marT="91440" marB="91440">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US" sz="1050" dirty="0"/>
                    </a:p>
                  </a:txBody>
                  <a:tcPr marR="0" marT="0" marB="0"/>
                </a:tc>
                <a:tc hMerge="1">
                  <a:txBody>
                    <a:bodyPr/>
                    <a:lstStyle/>
                    <a:p>
                      <a:endParaRPr lang="en-US" sz="1050" dirty="0"/>
                    </a:p>
                  </a:txBody>
                  <a:tcPr marR="0" marT="0" marB="0"/>
                </a:tc>
                <a:tc>
                  <a:txBody>
                    <a:bodyPr/>
                    <a:lstStyle/>
                    <a:p>
                      <a:pPr algn="ctr"/>
                      <a:endParaRPr lang="en-US" sz="1400" dirty="0"/>
                    </a:p>
                  </a:txBody>
                  <a:tcPr marT="91440" marB="91440">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sz="1400" dirty="0"/>
                    </a:p>
                  </a:txBody>
                  <a:tcPr marT="91440" marB="91440">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dirty="0"/>
                        <a:t>1,14 (0,40-3,22)</a:t>
                      </a:r>
                    </a:p>
                  </a:txBody>
                  <a:tcPr marR="0" marT="91440" marB="91440">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dirty="0"/>
                        <a:t>100,00</a:t>
                      </a:r>
                    </a:p>
                  </a:txBody>
                  <a:tcPr marR="0" marT="91440" marB="91440">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94104816"/>
                  </a:ext>
                </a:extLst>
              </a:tr>
            </a:tbl>
          </a:graphicData>
        </a:graphic>
      </p:graphicFrame>
      <p:grpSp>
        <p:nvGrpSpPr>
          <p:cNvPr id="16" name="Group 15">
            <a:extLst>
              <a:ext uri="{FF2B5EF4-FFF2-40B4-BE49-F238E27FC236}">
                <a16:creationId xmlns:a16="http://schemas.microsoft.com/office/drawing/2014/main" id="{2015E68C-D33C-0142-8EF4-F206260970A2}"/>
              </a:ext>
            </a:extLst>
          </p:cNvPr>
          <p:cNvGrpSpPr/>
          <p:nvPr/>
        </p:nvGrpSpPr>
        <p:grpSpPr>
          <a:xfrm>
            <a:off x="5461094" y="2169460"/>
            <a:ext cx="1524000" cy="3279507"/>
            <a:chOff x="3279087" y="2052828"/>
            <a:chExt cx="1594618" cy="3279507"/>
          </a:xfrm>
        </p:grpSpPr>
        <p:cxnSp>
          <p:nvCxnSpPr>
            <p:cNvPr id="17" name="Straight Connector 16">
              <a:extLst>
                <a:ext uri="{FF2B5EF4-FFF2-40B4-BE49-F238E27FC236}">
                  <a16:creationId xmlns:a16="http://schemas.microsoft.com/office/drawing/2014/main" id="{88C9E87E-25C2-564B-A541-5E81F050594C}"/>
                </a:ext>
              </a:extLst>
            </p:cNvPr>
            <p:cNvCxnSpPr>
              <a:cxnSpLocks/>
            </p:cNvCxnSpPr>
            <p:nvPr/>
          </p:nvCxnSpPr>
          <p:spPr>
            <a:xfrm>
              <a:off x="3279087" y="5285660"/>
              <a:ext cx="1592581" cy="0"/>
            </a:xfrm>
            <a:prstGeom prst="line">
              <a:avLst/>
            </a:prstGeom>
            <a:ln w="19050">
              <a:solidFill>
                <a:schemeClr val="tx1"/>
              </a:solidFill>
              <a:miter lim="800000"/>
            </a:ln>
            <a:effectLst/>
          </p:spPr>
          <p:style>
            <a:lnRef idx="2">
              <a:schemeClr val="accent1"/>
            </a:lnRef>
            <a:fillRef idx="0">
              <a:schemeClr val="accent1"/>
            </a:fillRef>
            <a:effectRef idx="1">
              <a:schemeClr val="accent1"/>
            </a:effectRef>
            <a:fontRef idx="minor">
              <a:schemeClr val="tx1"/>
            </a:fontRef>
          </p:style>
        </p:cxnSp>
        <p:grpSp>
          <p:nvGrpSpPr>
            <p:cNvPr id="18" name="Group 17">
              <a:extLst>
                <a:ext uri="{FF2B5EF4-FFF2-40B4-BE49-F238E27FC236}">
                  <a16:creationId xmlns:a16="http://schemas.microsoft.com/office/drawing/2014/main" id="{9A36966A-4845-804A-8F9C-E70C564EBE95}"/>
                </a:ext>
              </a:extLst>
            </p:cNvPr>
            <p:cNvGrpSpPr/>
            <p:nvPr/>
          </p:nvGrpSpPr>
          <p:grpSpPr>
            <a:xfrm>
              <a:off x="3286834" y="2052828"/>
              <a:ext cx="1586871" cy="3279507"/>
              <a:chOff x="3286834" y="2052828"/>
              <a:chExt cx="1586871" cy="3279507"/>
            </a:xfrm>
          </p:grpSpPr>
          <p:cxnSp>
            <p:nvCxnSpPr>
              <p:cNvPr id="19" name="Straight Connector 18">
                <a:extLst>
                  <a:ext uri="{FF2B5EF4-FFF2-40B4-BE49-F238E27FC236}">
                    <a16:creationId xmlns:a16="http://schemas.microsoft.com/office/drawing/2014/main" id="{A411DEE5-F426-E44D-98AD-393B493CB028}"/>
                  </a:ext>
                </a:extLst>
              </p:cNvPr>
              <p:cNvCxnSpPr>
                <a:cxnSpLocks/>
              </p:cNvCxnSpPr>
              <p:nvPr/>
            </p:nvCxnSpPr>
            <p:spPr>
              <a:xfrm rot="16200000">
                <a:off x="3240159" y="5285660"/>
                <a:ext cx="93349" cy="0"/>
              </a:xfrm>
              <a:prstGeom prst="line">
                <a:avLst/>
              </a:prstGeom>
              <a:ln w="19050">
                <a:solidFill>
                  <a:schemeClr val="tx1"/>
                </a:solidFill>
                <a:miter lim="800000"/>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632FED56-F4ED-C641-B8D2-28DF6117F634}"/>
                  </a:ext>
                </a:extLst>
              </p:cNvPr>
              <p:cNvCxnSpPr>
                <a:cxnSpLocks/>
              </p:cNvCxnSpPr>
              <p:nvPr/>
            </p:nvCxnSpPr>
            <p:spPr>
              <a:xfrm rot="16200000">
                <a:off x="3699657" y="5285660"/>
                <a:ext cx="93349" cy="0"/>
              </a:xfrm>
              <a:prstGeom prst="line">
                <a:avLst/>
              </a:prstGeom>
              <a:ln w="19050">
                <a:solidFill>
                  <a:schemeClr val="tx1"/>
                </a:solidFill>
                <a:miter lim="800000"/>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E36BD943-986C-A048-9EB5-1CBA6289C06D}"/>
                  </a:ext>
                </a:extLst>
              </p:cNvPr>
              <p:cNvCxnSpPr>
                <a:cxnSpLocks/>
              </p:cNvCxnSpPr>
              <p:nvPr/>
            </p:nvCxnSpPr>
            <p:spPr>
              <a:xfrm flipV="1">
                <a:off x="4080269" y="2052828"/>
                <a:ext cx="0" cy="3279507"/>
              </a:xfrm>
              <a:prstGeom prst="line">
                <a:avLst/>
              </a:prstGeom>
              <a:ln w="19050">
                <a:solidFill>
                  <a:schemeClr val="tx1"/>
                </a:solidFill>
                <a:miter lim="800000"/>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1D65B431-EBCF-BB43-BB70-4E06ADE85A23}"/>
                  </a:ext>
                </a:extLst>
              </p:cNvPr>
              <p:cNvCxnSpPr>
                <a:cxnSpLocks/>
              </p:cNvCxnSpPr>
              <p:nvPr/>
            </p:nvCxnSpPr>
            <p:spPr>
              <a:xfrm flipV="1">
                <a:off x="4414207" y="5240895"/>
                <a:ext cx="0" cy="91440"/>
              </a:xfrm>
              <a:prstGeom prst="line">
                <a:avLst/>
              </a:prstGeom>
              <a:ln w="19050">
                <a:solidFill>
                  <a:schemeClr val="tx1"/>
                </a:solidFill>
                <a:miter lim="800000"/>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B160D551-20A5-F345-8FE6-3007B9CC5BFD}"/>
                  </a:ext>
                </a:extLst>
              </p:cNvPr>
              <p:cNvCxnSpPr>
                <a:cxnSpLocks/>
              </p:cNvCxnSpPr>
              <p:nvPr/>
            </p:nvCxnSpPr>
            <p:spPr>
              <a:xfrm rot="16200000">
                <a:off x="4827030" y="5285660"/>
                <a:ext cx="93349" cy="0"/>
              </a:xfrm>
              <a:prstGeom prst="line">
                <a:avLst/>
              </a:prstGeom>
              <a:ln w="19050">
                <a:solidFill>
                  <a:schemeClr val="tx1"/>
                </a:solidFill>
                <a:miter lim="800000"/>
              </a:ln>
              <a:effectLst/>
            </p:spPr>
            <p:style>
              <a:lnRef idx="2">
                <a:schemeClr val="accent1"/>
              </a:lnRef>
              <a:fillRef idx="0">
                <a:schemeClr val="accent1"/>
              </a:fillRef>
              <a:effectRef idx="1">
                <a:schemeClr val="accent1"/>
              </a:effectRef>
              <a:fontRef idx="minor">
                <a:schemeClr val="tx1"/>
              </a:fontRef>
            </p:style>
          </p:cxnSp>
        </p:grpSp>
      </p:grpSp>
      <p:sp>
        <p:nvSpPr>
          <p:cNvPr id="24" name="TextBox 23">
            <a:extLst>
              <a:ext uri="{FF2B5EF4-FFF2-40B4-BE49-F238E27FC236}">
                <a16:creationId xmlns:a16="http://schemas.microsoft.com/office/drawing/2014/main" id="{D0AA9E99-17BF-E94C-A3C9-3B8C40420DC7}"/>
              </a:ext>
            </a:extLst>
          </p:cNvPr>
          <p:cNvSpPr txBox="1"/>
          <p:nvPr/>
        </p:nvSpPr>
        <p:spPr>
          <a:xfrm>
            <a:off x="5314954" y="5404449"/>
            <a:ext cx="1867786" cy="261610"/>
          </a:xfrm>
          <a:prstGeom prst="rect">
            <a:avLst/>
          </a:prstGeom>
          <a:noFill/>
        </p:spPr>
        <p:txBody>
          <a:bodyPr wrap="square" rtlCol="0">
            <a:spAutoFit/>
          </a:bodyPr>
          <a:lstStyle/>
          <a:p>
            <a:pPr>
              <a:tabLst>
                <a:tab pos="509588" algn="ctr"/>
                <a:tab pos="796925" algn="ctr"/>
                <a:tab pos="1139825" algn="ctr"/>
                <a:tab pos="1541463" algn="l"/>
                <a:tab pos="4056063" algn="ctr"/>
                <a:tab pos="5999163" algn="ctr"/>
              </a:tabLst>
            </a:pPr>
            <a:r>
              <a:rPr lang="fr-CA" sz="1100" dirty="0"/>
              <a:t>0,2</a:t>
            </a:r>
            <a:r>
              <a:rPr lang="en-US" sz="1100" dirty="0"/>
              <a:t>	</a:t>
            </a:r>
            <a:r>
              <a:rPr lang="fr-CA" sz="1100" dirty="0"/>
              <a:t>0,5</a:t>
            </a:r>
            <a:r>
              <a:rPr lang="en-US" sz="1100" dirty="0"/>
              <a:t>	</a:t>
            </a:r>
            <a:r>
              <a:rPr lang="fr-CA" sz="1100" dirty="0"/>
              <a:t>1</a:t>
            </a:r>
            <a:r>
              <a:rPr lang="en-US" sz="1100" dirty="0"/>
              <a:t>	</a:t>
            </a:r>
            <a:r>
              <a:rPr lang="fr-CA" sz="1100" dirty="0"/>
              <a:t>2</a:t>
            </a:r>
            <a:r>
              <a:rPr lang="en-US" sz="1100" dirty="0"/>
              <a:t>	</a:t>
            </a:r>
            <a:r>
              <a:rPr lang="fr-CA" sz="1100" dirty="0"/>
              <a:t>5</a:t>
            </a:r>
          </a:p>
        </p:txBody>
      </p:sp>
      <p:sp>
        <p:nvSpPr>
          <p:cNvPr id="25" name="TextBox 24">
            <a:extLst>
              <a:ext uri="{FF2B5EF4-FFF2-40B4-BE49-F238E27FC236}">
                <a16:creationId xmlns:a16="http://schemas.microsoft.com/office/drawing/2014/main" id="{6BC335F2-D9BD-0742-882B-8AB3ED9ED5FB}"/>
              </a:ext>
            </a:extLst>
          </p:cNvPr>
          <p:cNvSpPr txBox="1"/>
          <p:nvPr/>
        </p:nvSpPr>
        <p:spPr>
          <a:xfrm>
            <a:off x="5194935" y="5597445"/>
            <a:ext cx="1275079" cy="461665"/>
          </a:xfrm>
          <a:prstGeom prst="rect">
            <a:avLst/>
          </a:prstGeom>
          <a:noFill/>
        </p:spPr>
        <p:txBody>
          <a:bodyPr wrap="square" rtlCol="0">
            <a:spAutoFit/>
          </a:bodyPr>
          <a:lstStyle/>
          <a:p>
            <a:pPr algn="ctr">
              <a:tabLst>
                <a:tab pos="565150" algn="ctr"/>
                <a:tab pos="966788" algn="ctr"/>
                <a:tab pos="1423988" algn="ctr"/>
                <a:tab pos="4056063" algn="ctr"/>
                <a:tab pos="5999163" algn="ctr"/>
              </a:tabLst>
            </a:pPr>
            <a:r>
              <a:rPr lang="fr-CA" sz="1200" dirty="0"/>
              <a:t>Diminution </a:t>
            </a:r>
            <a:br>
              <a:rPr lang="fr-CA" sz="1200" dirty="0"/>
            </a:br>
            <a:r>
              <a:rPr lang="fr-CA" sz="1200" dirty="0"/>
              <a:t>des AS</a:t>
            </a:r>
          </a:p>
        </p:txBody>
      </p:sp>
      <p:sp>
        <p:nvSpPr>
          <p:cNvPr id="26" name="TextBox 25">
            <a:extLst>
              <a:ext uri="{FF2B5EF4-FFF2-40B4-BE49-F238E27FC236}">
                <a16:creationId xmlns:a16="http://schemas.microsoft.com/office/drawing/2014/main" id="{77F9970D-C9B1-0D42-80B0-261D0D96545B}"/>
              </a:ext>
            </a:extLst>
          </p:cNvPr>
          <p:cNvSpPr txBox="1"/>
          <p:nvPr/>
        </p:nvSpPr>
        <p:spPr>
          <a:xfrm>
            <a:off x="5976332" y="5610361"/>
            <a:ext cx="1275079" cy="461665"/>
          </a:xfrm>
          <a:prstGeom prst="rect">
            <a:avLst/>
          </a:prstGeom>
          <a:noFill/>
        </p:spPr>
        <p:txBody>
          <a:bodyPr wrap="square" rtlCol="0">
            <a:spAutoFit/>
          </a:bodyPr>
          <a:lstStyle/>
          <a:p>
            <a:pPr algn="ctr">
              <a:tabLst>
                <a:tab pos="565150" algn="ctr"/>
                <a:tab pos="966788" algn="ctr"/>
                <a:tab pos="1423988" algn="ctr"/>
                <a:tab pos="4056063" algn="ctr"/>
                <a:tab pos="5999163" algn="ctr"/>
              </a:tabLst>
            </a:pPr>
            <a:r>
              <a:rPr lang="fr-CA" sz="1200" dirty="0"/>
              <a:t>Augmentation </a:t>
            </a:r>
            <a:br>
              <a:rPr lang="fr-CA" sz="1200" dirty="0"/>
            </a:br>
            <a:r>
              <a:rPr lang="fr-CA" sz="1200" dirty="0"/>
              <a:t>des AS</a:t>
            </a:r>
          </a:p>
        </p:txBody>
      </p:sp>
      <p:grpSp>
        <p:nvGrpSpPr>
          <p:cNvPr id="28" name="Group 27">
            <a:extLst>
              <a:ext uri="{FF2B5EF4-FFF2-40B4-BE49-F238E27FC236}">
                <a16:creationId xmlns:a16="http://schemas.microsoft.com/office/drawing/2014/main" id="{0651935C-122F-8A4C-9230-C29CAE89CF64}"/>
              </a:ext>
            </a:extLst>
          </p:cNvPr>
          <p:cNvGrpSpPr/>
          <p:nvPr/>
        </p:nvGrpSpPr>
        <p:grpSpPr>
          <a:xfrm>
            <a:off x="6478987" y="2274031"/>
            <a:ext cx="742052" cy="153198"/>
            <a:chOff x="3263305" y="2386798"/>
            <a:chExt cx="742052" cy="153198"/>
          </a:xfrm>
        </p:grpSpPr>
        <p:cxnSp>
          <p:nvCxnSpPr>
            <p:cNvPr id="29" name="Straight Connector 28">
              <a:extLst>
                <a:ext uri="{FF2B5EF4-FFF2-40B4-BE49-F238E27FC236}">
                  <a16:creationId xmlns:a16="http://schemas.microsoft.com/office/drawing/2014/main" id="{C6F1165D-32FC-4D4D-B33F-9A974ED7E952}"/>
                </a:ext>
              </a:extLst>
            </p:cNvPr>
            <p:cNvCxnSpPr>
              <a:cxnSpLocks/>
            </p:cNvCxnSpPr>
            <p:nvPr/>
          </p:nvCxnSpPr>
          <p:spPr>
            <a:xfrm flipH="1">
              <a:off x="3263305" y="2461091"/>
              <a:ext cx="742052" cy="0"/>
            </a:xfrm>
            <a:prstGeom prst="line">
              <a:avLst/>
            </a:prstGeom>
            <a:ln w="19050">
              <a:solidFill>
                <a:schemeClr val="accent6"/>
              </a:solidFill>
              <a:miter lim="800000"/>
            </a:ln>
            <a:effectLst/>
          </p:spPr>
          <p:style>
            <a:lnRef idx="2">
              <a:schemeClr val="accent1"/>
            </a:lnRef>
            <a:fillRef idx="0">
              <a:schemeClr val="accent1"/>
            </a:fillRef>
            <a:effectRef idx="1">
              <a:schemeClr val="accent1"/>
            </a:effectRef>
            <a:fontRef idx="minor">
              <a:schemeClr val="tx1"/>
            </a:fontRef>
          </p:style>
        </p:cxnSp>
        <p:sp>
          <p:nvSpPr>
            <p:cNvPr id="30" name="Rectangle 29">
              <a:extLst>
                <a:ext uri="{FF2B5EF4-FFF2-40B4-BE49-F238E27FC236}">
                  <a16:creationId xmlns:a16="http://schemas.microsoft.com/office/drawing/2014/main" id="{35266713-49D0-2D4E-9A8C-763BD81512DF}"/>
                </a:ext>
              </a:extLst>
            </p:cNvPr>
            <p:cNvSpPr/>
            <p:nvPr/>
          </p:nvSpPr>
          <p:spPr>
            <a:xfrm>
              <a:off x="3397353" y="2386798"/>
              <a:ext cx="349483" cy="153198"/>
            </a:xfrm>
            <a:prstGeom prst="rect">
              <a:avLst/>
            </a:prstGeom>
            <a:solidFill>
              <a:schemeClr val="accent1"/>
            </a:solidFill>
            <a:ln w="12700">
              <a:solidFill>
                <a:schemeClr val="accent6"/>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2" name="Diamond 31">
            <a:extLst>
              <a:ext uri="{FF2B5EF4-FFF2-40B4-BE49-F238E27FC236}">
                <a16:creationId xmlns:a16="http://schemas.microsoft.com/office/drawing/2014/main" id="{89C3D8C2-8E13-2049-9199-26F094308C4C}"/>
              </a:ext>
            </a:extLst>
          </p:cNvPr>
          <p:cNvSpPr/>
          <p:nvPr/>
        </p:nvSpPr>
        <p:spPr>
          <a:xfrm>
            <a:off x="5818322" y="5026807"/>
            <a:ext cx="909612" cy="229797"/>
          </a:xfrm>
          <a:prstGeom prst="diamond">
            <a:avLst/>
          </a:prstGeom>
          <a:solidFill>
            <a:schemeClr val="accent5">
              <a:lumMod val="60000"/>
              <a:lumOff val="40000"/>
            </a:schemeClr>
          </a:solidFill>
          <a:ln w="1587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4E16A012-1F27-F746-99A1-D6956767BE19}"/>
              </a:ext>
            </a:extLst>
          </p:cNvPr>
          <p:cNvGrpSpPr/>
          <p:nvPr/>
        </p:nvGrpSpPr>
        <p:grpSpPr>
          <a:xfrm>
            <a:off x="5947583" y="2670590"/>
            <a:ext cx="1302183" cy="153198"/>
            <a:chOff x="2924196" y="2386798"/>
            <a:chExt cx="1302183" cy="153198"/>
          </a:xfrm>
        </p:grpSpPr>
        <p:cxnSp>
          <p:nvCxnSpPr>
            <p:cNvPr id="36" name="Straight Connector 35">
              <a:extLst>
                <a:ext uri="{FF2B5EF4-FFF2-40B4-BE49-F238E27FC236}">
                  <a16:creationId xmlns:a16="http://schemas.microsoft.com/office/drawing/2014/main" id="{CBEC0D0E-ED01-C54F-AD17-893188D9D62C}"/>
                </a:ext>
              </a:extLst>
            </p:cNvPr>
            <p:cNvCxnSpPr>
              <a:cxnSpLocks/>
            </p:cNvCxnSpPr>
            <p:nvPr/>
          </p:nvCxnSpPr>
          <p:spPr>
            <a:xfrm flipH="1">
              <a:off x="2924196" y="2461091"/>
              <a:ext cx="1302183" cy="0"/>
            </a:xfrm>
            <a:prstGeom prst="line">
              <a:avLst/>
            </a:prstGeom>
            <a:ln w="19050">
              <a:solidFill>
                <a:schemeClr val="accent6"/>
              </a:solidFill>
              <a:miter lim="800000"/>
            </a:ln>
            <a:effectLst/>
          </p:spPr>
          <p:style>
            <a:lnRef idx="2">
              <a:schemeClr val="accent1"/>
            </a:lnRef>
            <a:fillRef idx="0">
              <a:schemeClr val="accent1"/>
            </a:fillRef>
            <a:effectRef idx="1">
              <a:schemeClr val="accent1"/>
            </a:effectRef>
            <a:fontRef idx="minor">
              <a:schemeClr val="tx1"/>
            </a:fontRef>
          </p:style>
        </p:cxnSp>
        <p:sp>
          <p:nvSpPr>
            <p:cNvPr id="37" name="Rectangle 36">
              <a:extLst>
                <a:ext uri="{FF2B5EF4-FFF2-40B4-BE49-F238E27FC236}">
                  <a16:creationId xmlns:a16="http://schemas.microsoft.com/office/drawing/2014/main" id="{FD3E08C5-40A9-824C-B402-C511ACB03669}"/>
                </a:ext>
              </a:extLst>
            </p:cNvPr>
            <p:cNvSpPr/>
            <p:nvPr/>
          </p:nvSpPr>
          <p:spPr>
            <a:xfrm>
              <a:off x="3397353" y="2386798"/>
              <a:ext cx="349483" cy="153198"/>
            </a:xfrm>
            <a:prstGeom prst="rect">
              <a:avLst/>
            </a:prstGeom>
            <a:solidFill>
              <a:schemeClr val="accent1"/>
            </a:solidFill>
            <a:ln w="12700">
              <a:solidFill>
                <a:schemeClr val="accent6"/>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3FC914BC-644E-E841-BB01-64252FB4EE15}"/>
              </a:ext>
            </a:extLst>
          </p:cNvPr>
          <p:cNvGrpSpPr/>
          <p:nvPr/>
        </p:nvGrpSpPr>
        <p:grpSpPr>
          <a:xfrm>
            <a:off x="5636398" y="3067149"/>
            <a:ext cx="799502" cy="153198"/>
            <a:chOff x="3183515" y="2386798"/>
            <a:chExt cx="799502" cy="153198"/>
          </a:xfrm>
        </p:grpSpPr>
        <p:cxnSp>
          <p:nvCxnSpPr>
            <p:cNvPr id="41" name="Straight Connector 40">
              <a:extLst>
                <a:ext uri="{FF2B5EF4-FFF2-40B4-BE49-F238E27FC236}">
                  <a16:creationId xmlns:a16="http://schemas.microsoft.com/office/drawing/2014/main" id="{754AB8CE-47A9-914A-9221-43E369900958}"/>
                </a:ext>
              </a:extLst>
            </p:cNvPr>
            <p:cNvCxnSpPr>
              <a:cxnSpLocks/>
            </p:cNvCxnSpPr>
            <p:nvPr/>
          </p:nvCxnSpPr>
          <p:spPr>
            <a:xfrm flipH="1">
              <a:off x="3183515" y="2461091"/>
              <a:ext cx="799502" cy="0"/>
            </a:xfrm>
            <a:prstGeom prst="line">
              <a:avLst/>
            </a:prstGeom>
            <a:ln w="19050">
              <a:solidFill>
                <a:schemeClr val="accent6"/>
              </a:solidFill>
              <a:miter lim="800000"/>
            </a:ln>
            <a:effectLst/>
          </p:spPr>
          <p:style>
            <a:lnRef idx="2">
              <a:schemeClr val="accent1"/>
            </a:lnRef>
            <a:fillRef idx="0">
              <a:schemeClr val="accent1"/>
            </a:fillRef>
            <a:effectRef idx="1">
              <a:schemeClr val="accent1"/>
            </a:effectRef>
            <a:fontRef idx="minor">
              <a:schemeClr val="tx1"/>
            </a:fontRef>
          </p:style>
        </p:cxnSp>
        <p:sp>
          <p:nvSpPr>
            <p:cNvPr id="42" name="Rectangle 41">
              <a:extLst>
                <a:ext uri="{FF2B5EF4-FFF2-40B4-BE49-F238E27FC236}">
                  <a16:creationId xmlns:a16="http://schemas.microsoft.com/office/drawing/2014/main" id="{452680D9-6811-EF46-AD86-4ACC50E45740}"/>
                </a:ext>
              </a:extLst>
            </p:cNvPr>
            <p:cNvSpPr/>
            <p:nvPr/>
          </p:nvSpPr>
          <p:spPr>
            <a:xfrm>
              <a:off x="3397353" y="2386798"/>
              <a:ext cx="349483" cy="153198"/>
            </a:xfrm>
            <a:prstGeom prst="rect">
              <a:avLst/>
            </a:prstGeom>
            <a:solidFill>
              <a:schemeClr val="accent1"/>
            </a:solidFill>
            <a:ln w="12700">
              <a:solidFill>
                <a:schemeClr val="accent6"/>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4D9FFD3-F52D-0A41-9B88-284A7E59A93B}"/>
              </a:ext>
            </a:extLst>
          </p:cNvPr>
          <p:cNvGrpSpPr/>
          <p:nvPr/>
        </p:nvGrpSpPr>
        <p:grpSpPr>
          <a:xfrm>
            <a:off x="5459263" y="3475677"/>
            <a:ext cx="2891612" cy="138837"/>
            <a:chOff x="2139853" y="2393180"/>
            <a:chExt cx="2891612" cy="138837"/>
          </a:xfrm>
        </p:grpSpPr>
        <p:cxnSp>
          <p:nvCxnSpPr>
            <p:cNvPr id="46" name="Straight Connector 45">
              <a:extLst>
                <a:ext uri="{FF2B5EF4-FFF2-40B4-BE49-F238E27FC236}">
                  <a16:creationId xmlns:a16="http://schemas.microsoft.com/office/drawing/2014/main" id="{6007A056-B5AF-CD4A-81C3-FF1F4983FD8B}"/>
                </a:ext>
              </a:extLst>
            </p:cNvPr>
            <p:cNvCxnSpPr>
              <a:cxnSpLocks/>
            </p:cNvCxnSpPr>
            <p:nvPr/>
          </p:nvCxnSpPr>
          <p:spPr>
            <a:xfrm flipH="1">
              <a:off x="2139853" y="2461091"/>
              <a:ext cx="2891612" cy="0"/>
            </a:xfrm>
            <a:prstGeom prst="line">
              <a:avLst/>
            </a:prstGeom>
            <a:ln w="19050">
              <a:solidFill>
                <a:schemeClr val="accent6"/>
              </a:solidFill>
              <a:miter lim="800000"/>
            </a:ln>
            <a:effectLst/>
          </p:spPr>
          <p:style>
            <a:lnRef idx="2">
              <a:schemeClr val="accent1"/>
            </a:lnRef>
            <a:fillRef idx="0">
              <a:schemeClr val="accent1"/>
            </a:fillRef>
            <a:effectRef idx="1">
              <a:schemeClr val="accent1"/>
            </a:effectRef>
            <a:fontRef idx="minor">
              <a:schemeClr val="tx1"/>
            </a:fontRef>
          </p:style>
        </p:cxnSp>
        <p:sp>
          <p:nvSpPr>
            <p:cNvPr id="47" name="Rectangle 46">
              <a:extLst>
                <a:ext uri="{FF2B5EF4-FFF2-40B4-BE49-F238E27FC236}">
                  <a16:creationId xmlns:a16="http://schemas.microsoft.com/office/drawing/2014/main" id="{2D2CE114-1F33-DE4A-90BA-EF26FB2E9624}"/>
                </a:ext>
              </a:extLst>
            </p:cNvPr>
            <p:cNvSpPr/>
            <p:nvPr/>
          </p:nvSpPr>
          <p:spPr>
            <a:xfrm>
              <a:off x="3456398" y="2393180"/>
              <a:ext cx="268096" cy="138837"/>
            </a:xfrm>
            <a:prstGeom prst="rect">
              <a:avLst/>
            </a:prstGeom>
            <a:solidFill>
              <a:schemeClr val="accent1"/>
            </a:solidFill>
            <a:ln w="12700">
              <a:solidFill>
                <a:schemeClr val="accent6"/>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0205D5E1-4FFC-CA4D-9DBA-8C24F2D860FD}"/>
              </a:ext>
            </a:extLst>
          </p:cNvPr>
          <p:cNvGrpSpPr/>
          <p:nvPr/>
        </p:nvGrpSpPr>
        <p:grpSpPr>
          <a:xfrm>
            <a:off x="5219893" y="3871437"/>
            <a:ext cx="617579" cy="153198"/>
            <a:chOff x="3264902" y="2386798"/>
            <a:chExt cx="617579" cy="153198"/>
          </a:xfrm>
        </p:grpSpPr>
        <p:cxnSp>
          <p:nvCxnSpPr>
            <p:cNvPr id="51" name="Straight Connector 50">
              <a:extLst>
                <a:ext uri="{FF2B5EF4-FFF2-40B4-BE49-F238E27FC236}">
                  <a16:creationId xmlns:a16="http://schemas.microsoft.com/office/drawing/2014/main" id="{ED161F68-4A3F-2049-9D9F-EE08D38CA474}"/>
                </a:ext>
              </a:extLst>
            </p:cNvPr>
            <p:cNvCxnSpPr>
              <a:cxnSpLocks/>
            </p:cNvCxnSpPr>
            <p:nvPr/>
          </p:nvCxnSpPr>
          <p:spPr>
            <a:xfrm flipH="1">
              <a:off x="3264902" y="2461091"/>
              <a:ext cx="617579" cy="0"/>
            </a:xfrm>
            <a:prstGeom prst="line">
              <a:avLst/>
            </a:prstGeom>
            <a:ln w="19050">
              <a:solidFill>
                <a:schemeClr val="accent6"/>
              </a:solidFill>
              <a:miter lim="800000"/>
            </a:ln>
            <a:effectLst/>
          </p:spPr>
          <p:style>
            <a:lnRef idx="2">
              <a:schemeClr val="accent1"/>
            </a:lnRef>
            <a:fillRef idx="0">
              <a:schemeClr val="accent1"/>
            </a:fillRef>
            <a:effectRef idx="1">
              <a:schemeClr val="accent1"/>
            </a:effectRef>
            <a:fontRef idx="minor">
              <a:schemeClr val="tx1"/>
            </a:fontRef>
          </p:style>
        </p:cxnSp>
        <p:sp>
          <p:nvSpPr>
            <p:cNvPr id="52" name="Rectangle 51">
              <a:extLst>
                <a:ext uri="{FF2B5EF4-FFF2-40B4-BE49-F238E27FC236}">
                  <a16:creationId xmlns:a16="http://schemas.microsoft.com/office/drawing/2014/main" id="{1B4C4DA9-C94A-E346-A4F6-1F83B539531C}"/>
                </a:ext>
              </a:extLst>
            </p:cNvPr>
            <p:cNvSpPr/>
            <p:nvPr/>
          </p:nvSpPr>
          <p:spPr>
            <a:xfrm>
              <a:off x="3397353" y="2386798"/>
              <a:ext cx="349483" cy="153198"/>
            </a:xfrm>
            <a:prstGeom prst="rect">
              <a:avLst/>
            </a:prstGeom>
            <a:solidFill>
              <a:schemeClr val="accent1"/>
            </a:solidFill>
            <a:ln w="12700">
              <a:solidFill>
                <a:schemeClr val="accent6"/>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051D12A-83E8-734D-9700-B14C9AFE19BB}"/>
              </a:ext>
            </a:extLst>
          </p:cNvPr>
          <p:cNvGrpSpPr/>
          <p:nvPr/>
        </p:nvGrpSpPr>
        <p:grpSpPr>
          <a:xfrm>
            <a:off x="5526287" y="4264007"/>
            <a:ext cx="1594216" cy="153198"/>
            <a:chOff x="2776583" y="2386798"/>
            <a:chExt cx="1594216" cy="153198"/>
          </a:xfrm>
        </p:grpSpPr>
        <p:cxnSp>
          <p:nvCxnSpPr>
            <p:cNvPr id="56" name="Straight Connector 55">
              <a:extLst>
                <a:ext uri="{FF2B5EF4-FFF2-40B4-BE49-F238E27FC236}">
                  <a16:creationId xmlns:a16="http://schemas.microsoft.com/office/drawing/2014/main" id="{9768D324-B4E7-2E4A-9A33-5BD1570E50E0}"/>
                </a:ext>
              </a:extLst>
            </p:cNvPr>
            <p:cNvCxnSpPr>
              <a:cxnSpLocks/>
            </p:cNvCxnSpPr>
            <p:nvPr/>
          </p:nvCxnSpPr>
          <p:spPr>
            <a:xfrm flipH="1">
              <a:off x="2776583" y="2461091"/>
              <a:ext cx="1594216" cy="0"/>
            </a:xfrm>
            <a:prstGeom prst="line">
              <a:avLst/>
            </a:prstGeom>
            <a:ln w="19050">
              <a:solidFill>
                <a:schemeClr val="accent6"/>
              </a:solidFill>
              <a:miter lim="800000"/>
            </a:ln>
            <a:effectLst/>
          </p:spPr>
          <p:style>
            <a:lnRef idx="2">
              <a:schemeClr val="accent1"/>
            </a:lnRef>
            <a:fillRef idx="0">
              <a:schemeClr val="accent1"/>
            </a:fillRef>
            <a:effectRef idx="1">
              <a:schemeClr val="accent1"/>
            </a:effectRef>
            <a:fontRef idx="minor">
              <a:schemeClr val="tx1"/>
            </a:fontRef>
          </p:style>
        </p:cxnSp>
        <p:sp>
          <p:nvSpPr>
            <p:cNvPr id="57" name="Rectangle 56">
              <a:extLst>
                <a:ext uri="{FF2B5EF4-FFF2-40B4-BE49-F238E27FC236}">
                  <a16:creationId xmlns:a16="http://schemas.microsoft.com/office/drawing/2014/main" id="{18641878-CAB3-0045-8AE2-DEAB42ED241B}"/>
                </a:ext>
              </a:extLst>
            </p:cNvPr>
            <p:cNvSpPr/>
            <p:nvPr/>
          </p:nvSpPr>
          <p:spPr>
            <a:xfrm>
              <a:off x="3397353" y="2386798"/>
              <a:ext cx="349483" cy="153198"/>
            </a:xfrm>
            <a:prstGeom prst="rect">
              <a:avLst/>
            </a:prstGeom>
            <a:solidFill>
              <a:schemeClr val="accent1"/>
            </a:solidFill>
            <a:ln w="12700">
              <a:solidFill>
                <a:schemeClr val="accent6"/>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A3410307-E242-B645-9F9B-CF551B2BD4EC}"/>
              </a:ext>
            </a:extLst>
          </p:cNvPr>
          <p:cNvGrpSpPr/>
          <p:nvPr/>
        </p:nvGrpSpPr>
        <p:grpSpPr>
          <a:xfrm>
            <a:off x="5243830" y="4661365"/>
            <a:ext cx="1876675" cy="153198"/>
            <a:chOff x="2585086" y="2386798"/>
            <a:chExt cx="1876675" cy="153198"/>
          </a:xfrm>
        </p:grpSpPr>
        <p:cxnSp>
          <p:nvCxnSpPr>
            <p:cNvPr id="61" name="Straight Connector 60">
              <a:extLst>
                <a:ext uri="{FF2B5EF4-FFF2-40B4-BE49-F238E27FC236}">
                  <a16:creationId xmlns:a16="http://schemas.microsoft.com/office/drawing/2014/main" id="{EBE750CB-EEED-674C-AF2C-B01AFF2BFC3E}"/>
                </a:ext>
              </a:extLst>
            </p:cNvPr>
            <p:cNvCxnSpPr>
              <a:cxnSpLocks/>
            </p:cNvCxnSpPr>
            <p:nvPr/>
          </p:nvCxnSpPr>
          <p:spPr>
            <a:xfrm flipH="1">
              <a:off x="2585086" y="2461091"/>
              <a:ext cx="1876675" cy="0"/>
            </a:xfrm>
            <a:prstGeom prst="line">
              <a:avLst/>
            </a:prstGeom>
            <a:ln w="19050">
              <a:solidFill>
                <a:schemeClr val="accent6"/>
              </a:solidFill>
              <a:miter lim="800000"/>
            </a:ln>
            <a:effectLst/>
          </p:spPr>
          <p:style>
            <a:lnRef idx="2">
              <a:schemeClr val="accent1"/>
            </a:lnRef>
            <a:fillRef idx="0">
              <a:schemeClr val="accent1"/>
            </a:fillRef>
            <a:effectRef idx="1">
              <a:schemeClr val="accent1"/>
            </a:effectRef>
            <a:fontRef idx="minor">
              <a:schemeClr val="tx1"/>
            </a:fontRef>
          </p:style>
        </p:cxnSp>
        <p:sp>
          <p:nvSpPr>
            <p:cNvPr id="62" name="Rectangle 61">
              <a:extLst>
                <a:ext uri="{FF2B5EF4-FFF2-40B4-BE49-F238E27FC236}">
                  <a16:creationId xmlns:a16="http://schemas.microsoft.com/office/drawing/2014/main" id="{3E29D797-29A6-7A42-A90F-7ECD46167A23}"/>
                </a:ext>
              </a:extLst>
            </p:cNvPr>
            <p:cNvSpPr/>
            <p:nvPr/>
          </p:nvSpPr>
          <p:spPr>
            <a:xfrm>
              <a:off x="3413312" y="2386798"/>
              <a:ext cx="296822" cy="153198"/>
            </a:xfrm>
            <a:prstGeom prst="rect">
              <a:avLst/>
            </a:prstGeom>
            <a:solidFill>
              <a:schemeClr val="accent1"/>
            </a:solidFill>
            <a:ln w="12700">
              <a:solidFill>
                <a:schemeClr val="accent6"/>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5" name="Rounded Rectangle 64">
            <a:extLst>
              <a:ext uri="{FF2B5EF4-FFF2-40B4-BE49-F238E27FC236}">
                <a16:creationId xmlns:a16="http://schemas.microsoft.com/office/drawing/2014/main" id="{8A1D23A7-82EC-DF46-80A2-37296612DB6A}"/>
              </a:ext>
            </a:extLst>
          </p:cNvPr>
          <p:cNvSpPr/>
          <p:nvPr/>
        </p:nvSpPr>
        <p:spPr>
          <a:xfrm>
            <a:off x="8680118" y="4942645"/>
            <a:ext cx="1214294" cy="362686"/>
          </a:xfrm>
          <a:prstGeom prst="roundRect">
            <a:avLst/>
          </a:prstGeom>
          <a:noFill/>
          <a:ln w="25400">
            <a:solidFill>
              <a:schemeClr val="accent1"/>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ADE3F817-8603-4D12-A5FA-331DAF78B3CB}"/>
              </a:ext>
            </a:extLst>
          </p:cNvPr>
          <p:cNvGrpSpPr/>
          <p:nvPr/>
        </p:nvGrpSpPr>
        <p:grpSpPr>
          <a:xfrm>
            <a:off x="7343267" y="5655872"/>
            <a:ext cx="4591107" cy="1019401"/>
            <a:chOff x="198887" y="3626484"/>
            <a:chExt cx="14427189" cy="2144247"/>
          </a:xfrm>
        </p:grpSpPr>
        <p:sp>
          <p:nvSpPr>
            <p:cNvPr id="44" name="Rounded Rectangle 13">
              <a:extLst>
                <a:ext uri="{FF2B5EF4-FFF2-40B4-BE49-F238E27FC236}">
                  <a16:creationId xmlns:a16="http://schemas.microsoft.com/office/drawing/2014/main" id="{20283A94-0723-4110-8FE3-D6E082C67BF8}"/>
                </a:ext>
              </a:extLst>
            </p:cNvPr>
            <p:cNvSpPr/>
            <p:nvPr/>
          </p:nvSpPr>
          <p:spPr>
            <a:xfrm>
              <a:off x="936661" y="3909026"/>
              <a:ext cx="13152730" cy="1722035"/>
            </a:xfrm>
            <a:prstGeom prst="roundRect">
              <a:avLst>
                <a:gd name="adj" fmla="val 24231"/>
              </a:avLst>
            </a:prstGeom>
            <a:solidFill>
              <a:schemeClr val="tx2">
                <a:lumMod val="75000"/>
              </a:schemeClr>
            </a:solidFill>
            <a:ln w="76200" cmpd="thinThick">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CA" dirty="0"/>
                <a:t>Aucun lien observé entre le VPH </a:t>
              </a:r>
              <a:br>
                <a:rPr lang="fr-CA" dirty="0"/>
              </a:br>
              <a:r>
                <a:rPr lang="fr-CA" dirty="0"/>
                <a:t>et l’avortement spontané. </a:t>
              </a:r>
            </a:p>
          </p:txBody>
        </p:sp>
        <p:sp>
          <p:nvSpPr>
            <p:cNvPr id="48" name="Rounded Rectangle 14">
              <a:extLst>
                <a:ext uri="{FF2B5EF4-FFF2-40B4-BE49-F238E27FC236}">
                  <a16:creationId xmlns:a16="http://schemas.microsoft.com/office/drawing/2014/main" id="{8517A735-0B10-4E25-A739-BF3B9FAE69AD}"/>
                </a:ext>
              </a:extLst>
            </p:cNvPr>
            <p:cNvSpPr/>
            <p:nvPr/>
          </p:nvSpPr>
          <p:spPr>
            <a:xfrm>
              <a:off x="198887" y="3626484"/>
              <a:ext cx="14427189" cy="2144247"/>
            </a:xfrm>
            <a:prstGeom prst="roundRect">
              <a:avLst>
                <a:gd name="adj" fmla="val 22947"/>
              </a:avLst>
            </a:prstGeom>
            <a:noFill/>
            <a:ln w="25400" cmpd="sng">
              <a:solidFill>
                <a:schemeClr val="tx2">
                  <a:lumMod val="75000"/>
                </a:schemeClr>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2536705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9574" name="Rectangle 4">
            <a:extLst>
              <a:ext uri="{FF2B5EF4-FFF2-40B4-BE49-F238E27FC236}">
                <a16:creationId xmlns:a16="http://schemas.microsoft.com/office/drawing/2014/main" id="{5FD27C03-1C81-804B-BB2E-B0679B310981}"/>
              </a:ext>
            </a:extLst>
          </p:cNvPr>
          <p:cNvSpPr>
            <a:spLocks noChangeArrowheads="1"/>
          </p:cNvSpPr>
          <p:nvPr/>
        </p:nvSpPr>
        <p:spPr bwMode="auto">
          <a:xfrm>
            <a:off x="8292609" y="3282375"/>
            <a:ext cx="3387138" cy="1631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defRPr>
            </a:lvl9pPr>
          </a:lstStyle>
          <a:p>
            <a:pPr>
              <a:lnSpc>
                <a:spcPct val="95000"/>
              </a:lnSpc>
              <a:spcBef>
                <a:spcPct val="0"/>
              </a:spcBef>
              <a:spcAft>
                <a:spcPts val="600"/>
              </a:spcAft>
              <a:buClr>
                <a:schemeClr val="accent3"/>
              </a:buClr>
              <a:buSzTx/>
              <a:buNone/>
            </a:pPr>
            <a:r>
              <a:rPr lang="fr-CA" altLang="fr-FR" sz="1600" b="1" dirty="0">
                <a:latin typeface="+mn-lt"/>
              </a:rPr>
              <a:t>Prévalence selon la région affectée : </a:t>
            </a:r>
          </a:p>
          <a:p>
            <a:pPr marL="230188" indent="-230188">
              <a:lnSpc>
                <a:spcPct val="95000"/>
              </a:lnSpc>
              <a:spcBef>
                <a:spcPct val="0"/>
              </a:spcBef>
              <a:spcAft>
                <a:spcPts val="400"/>
              </a:spcAft>
              <a:buClr>
                <a:schemeClr val="accent3"/>
              </a:buClr>
              <a:buSzTx/>
              <a:buFont typeface="Arial" panose="020B0604020202020204" pitchFamily="34" charset="0"/>
              <a:buChar char="•"/>
            </a:pPr>
            <a:r>
              <a:rPr lang="fr-CA" altLang="fr-FR" sz="1400" dirty="0">
                <a:latin typeface="+mn-lt"/>
              </a:rPr>
              <a:t>de 6 à 50 % : couronne/gland</a:t>
            </a:r>
          </a:p>
          <a:p>
            <a:pPr marL="230188" indent="-230188">
              <a:lnSpc>
                <a:spcPct val="95000"/>
              </a:lnSpc>
              <a:spcBef>
                <a:spcPct val="0"/>
              </a:spcBef>
              <a:spcAft>
                <a:spcPts val="400"/>
              </a:spcAft>
              <a:buClr>
                <a:schemeClr val="accent3"/>
              </a:buClr>
              <a:buSzTx/>
              <a:buFont typeface="Arial" panose="020B0604020202020204" pitchFamily="34" charset="0"/>
              <a:buChar char="•"/>
            </a:pPr>
            <a:r>
              <a:rPr lang="fr-CA" altLang="fr-FR" sz="1400" dirty="0">
                <a:latin typeface="+mn-lt"/>
              </a:rPr>
              <a:t>de 6 à 52 % : corps du pénis </a:t>
            </a:r>
          </a:p>
          <a:p>
            <a:pPr marL="230188" indent="-230188">
              <a:lnSpc>
                <a:spcPct val="95000"/>
              </a:lnSpc>
              <a:spcBef>
                <a:spcPct val="0"/>
              </a:spcBef>
              <a:spcAft>
                <a:spcPts val="400"/>
              </a:spcAft>
              <a:buClr>
                <a:schemeClr val="accent3"/>
              </a:buClr>
              <a:buSzTx/>
              <a:buFont typeface="Arial" panose="020B0604020202020204" pitchFamily="34" charset="0"/>
              <a:buChar char="•"/>
            </a:pPr>
            <a:r>
              <a:rPr lang="fr-CA" altLang="fr-FR" sz="1400" dirty="0">
                <a:latin typeface="+mn-lt"/>
              </a:rPr>
              <a:t>de 24 % à 50 % : prépuce</a:t>
            </a:r>
          </a:p>
          <a:p>
            <a:pPr marL="230188" indent="-230188">
              <a:lnSpc>
                <a:spcPct val="95000"/>
              </a:lnSpc>
              <a:spcBef>
                <a:spcPct val="0"/>
              </a:spcBef>
              <a:spcAft>
                <a:spcPts val="400"/>
              </a:spcAft>
              <a:buClr>
                <a:schemeClr val="accent3"/>
              </a:buClr>
              <a:buSzTx/>
              <a:buFont typeface="Arial" panose="020B0604020202020204" pitchFamily="34" charset="0"/>
              <a:buChar char="•"/>
            </a:pPr>
            <a:r>
              <a:rPr lang="fr-CA" altLang="fr-FR" sz="1400" dirty="0">
                <a:latin typeface="+mn-lt"/>
              </a:rPr>
              <a:t>de 7 % à 46 % : scrotum</a:t>
            </a:r>
          </a:p>
          <a:p>
            <a:pPr marL="230188" indent="-230188">
              <a:lnSpc>
                <a:spcPct val="95000"/>
              </a:lnSpc>
              <a:spcBef>
                <a:spcPct val="0"/>
              </a:spcBef>
              <a:spcAft>
                <a:spcPts val="600"/>
              </a:spcAft>
              <a:buClr>
                <a:schemeClr val="accent3"/>
              </a:buClr>
              <a:buSzTx/>
              <a:buFont typeface="Arial" panose="020B0604020202020204" pitchFamily="34" charset="0"/>
              <a:buChar char="•"/>
            </a:pPr>
            <a:r>
              <a:rPr lang="fr-CA" altLang="fr-FR" sz="1400" dirty="0">
                <a:latin typeface="+mn-lt"/>
              </a:rPr>
              <a:t>de 9 % à 50 % : urètre </a:t>
            </a:r>
          </a:p>
        </p:txBody>
      </p:sp>
      <p:sp>
        <p:nvSpPr>
          <p:cNvPr id="3" name="Title 2">
            <a:extLst>
              <a:ext uri="{FF2B5EF4-FFF2-40B4-BE49-F238E27FC236}">
                <a16:creationId xmlns:a16="http://schemas.microsoft.com/office/drawing/2014/main" id="{9D8128E2-7055-894D-962C-2F13CC5D0065}"/>
              </a:ext>
            </a:extLst>
          </p:cNvPr>
          <p:cNvSpPr>
            <a:spLocks noGrp="1"/>
          </p:cNvSpPr>
          <p:nvPr>
            <p:ph type="title"/>
          </p:nvPr>
        </p:nvSpPr>
        <p:spPr>
          <a:xfrm>
            <a:off x="428415" y="182729"/>
            <a:ext cx="11335173" cy="985315"/>
          </a:xfrm>
        </p:spPr>
        <p:txBody>
          <a:bodyPr/>
          <a:lstStyle/>
          <a:p>
            <a:r>
              <a:rPr lang="fr-CA"/>
              <a:t>VPH chez les hommes</a:t>
            </a:r>
          </a:p>
        </p:txBody>
      </p:sp>
      <p:sp>
        <p:nvSpPr>
          <p:cNvPr id="2" name="Content Placeholder 1">
            <a:extLst>
              <a:ext uri="{FF2B5EF4-FFF2-40B4-BE49-F238E27FC236}">
                <a16:creationId xmlns:a16="http://schemas.microsoft.com/office/drawing/2014/main" id="{F895E549-1BE0-9149-950A-149D08E850AA}"/>
              </a:ext>
            </a:extLst>
          </p:cNvPr>
          <p:cNvSpPr>
            <a:spLocks noGrp="1"/>
          </p:cNvSpPr>
          <p:nvPr>
            <p:ph idx="1"/>
          </p:nvPr>
        </p:nvSpPr>
        <p:spPr>
          <a:xfrm>
            <a:off x="428626" y="1177925"/>
            <a:ext cx="11334750" cy="534638"/>
          </a:xfrm>
        </p:spPr>
        <p:txBody>
          <a:bodyPr/>
          <a:lstStyle/>
          <a:p>
            <a:r>
              <a:rPr lang="fr-CA" sz="2400" dirty="0"/>
              <a:t>Prévalence du VPH chez les hommes de diverses populations</a:t>
            </a:r>
          </a:p>
          <a:p>
            <a:endParaRPr lang="fr-CA" dirty="0"/>
          </a:p>
        </p:txBody>
      </p:sp>
      <p:sp>
        <p:nvSpPr>
          <p:cNvPr id="6" name="Footer Placeholder 5">
            <a:extLst>
              <a:ext uri="{FF2B5EF4-FFF2-40B4-BE49-F238E27FC236}">
                <a16:creationId xmlns:a16="http://schemas.microsoft.com/office/drawing/2014/main" id="{58289378-E097-0744-83BD-8DC3A206D844}"/>
              </a:ext>
            </a:extLst>
          </p:cNvPr>
          <p:cNvSpPr>
            <a:spLocks noGrp="1"/>
          </p:cNvSpPr>
          <p:nvPr>
            <p:ph type="ftr" sz="quarter" idx="11"/>
          </p:nvPr>
        </p:nvSpPr>
        <p:spPr>
          <a:xfrm>
            <a:off x="428413" y="6305779"/>
            <a:ext cx="11128808" cy="505662"/>
          </a:xfrm>
        </p:spPr>
        <p:txBody>
          <a:bodyPr/>
          <a:lstStyle/>
          <a:p>
            <a:r>
              <a:rPr lang="fr-CA"/>
              <a:t>Dunne, E.F. et coll. </a:t>
            </a:r>
            <a:r>
              <a:rPr lang="fr-CA" i="1" dirty="0"/>
              <a:t>J Infect Dis </a:t>
            </a:r>
            <a:r>
              <a:rPr lang="fr-CA"/>
              <a:t>2006;194:1044-57.</a:t>
            </a:r>
          </a:p>
        </p:txBody>
      </p:sp>
      <p:graphicFrame>
        <p:nvGraphicFramePr>
          <p:cNvPr id="12" name="Chart 11">
            <a:extLst>
              <a:ext uri="{FF2B5EF4-FFF2-40B4-BE49-F238E27FC236}">
                <a16:creationId xmlns:a16="http://schemas.microsoft.com/office/drawing/2014/main" id="{2091567A-E620-3049-8335-1167B49C5AB5}"/>
              </a:ext>
            </a:extLst>
          </p:cNvPr>
          <p:cNvGraphicFramePr/>
          <p:nvPr/>
        </p:nvGraphicFramePr>
        <p:xfrm>
          <a:off x="1001228" y="1867546"/>
          <a:ext cx="6950990" cy="392882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AC162A27-CA1E-7C4A-AB03-4051B7CCF8FD}"/>
              </a:ext>
            </a:extLst>
          </p:cNvPr>
          <p:cNvSpPr txBox="1"/>
          <p:nvPr/>
        </p:nvSpPr>
        <p:spPr>
          <a:xfrm>
            <a:off x="451491" y="6177132"/>
            <a:ext cx="11207111" cy="246221"/>
          </a:xfrm>
          <a:prstGeom prst="rect">
            <a:avLst/>
          </a:prstGeom>
          <a:noFill/>
        </p:spPr>
        <p:txBody>
          <a:bodyPr wrap="square" anchor="b">
            <a:spAutoFit/>
          </a:bodyPr>
          <a:lstStyle/>
          <a:p>
            <a:r>
              <a:rPr lang="fr-CA" sz="1000" dirty="0"/>
              <a:t>ITS : maladie transmissible sexuellement; NIC : néoplasie intraépithéliale cervicale; VPH : virus du papillome humain.</a:t>
            </a:r>
          </a:p>
        </p:txBody>
      </p:sp>
      <p:sp>
        <p:nvSpPr>
          <p:cNvPr id="15" name="TextBox 14">
            <a:extLst>
              <a:ext uri="{FF2B5EF4-FFF2-40B4-BE49-F238E27FC236}">
                <a16:creationId xmlns:a16="http://schemas.microsoft.com/office/drawing/2014/main" id="{5B13153A-3392-D348-9431-4A3003DC60D0}"/>
              </a:ext>
            </a:extLst>
          </p:cNvPr>
          <p:cNvSpPr txBox="1"/>
          <p:nvPr/>
        </p:nvSpPr>
        <p:spPr>
          <a:xfrm rot="16200000">
            <a:off x="-507823" y="3386377"/>
            <a:ext cx="2312300" cy="369332"/>
          </a:xfrm>
          <a:prstGeom prst="rect">
            <a:avLst/>
          </a:prstGeom>
          <a:noFill/>
        </p:spPr>
        <p:txBody>
          <a:bodyPr wrap="none" rtlCol="0">
            <a:spAutoFit/>
          </a:bodyPr>
          <a:lstStyle/>
          <a:p>
            <a:pPr algn="ctr"/>
            <a:r>
              <a:rPr lang="fr-CA" dirty="0"/>
              <a:t>Prévalence du VPH (%)</a:t>
            </a:r>
          </a:p>
        </p:txBody>
      </p:sp>
      <p:sp>
        <p:nvSpPr>
          <p:cNvPr id="16" name="TextBox 15">
            <a:extLst>
              <a:ext uri="{FF2B5EF4-FFF2-40B4-BE49-F238E27FC236}">
                <a16:creationId xmlns:a16="http://schemas.microsoft.com/office/drawing/2014/main" id="{0CBF694B-0746-F14B-B49E-8F26E5908955}"/>
              </a:ext>
            </a:extLst>
          </p:cNvPr>
          <p:cNvSpPr txBox="1"/>
          <p:nvPr/>
        </p:nvSpPr>
        <p:spPr>
          <a:xfrm>
            <a:off x="4001213" y="5724825"/>
            <a:ext cx="1199047" cy="369332"/>
          </a:xfrm>
          <a:prstGeom prst="rect">
            <a:avLst/>
          </a:prstGeom>
          <a:noFill/>
        </p:spPr>
        <p:txBody>
          <a:bodyPr wrap="none" rtlCol="0">
            <a:spAutoFit/>
          </a:bodyPr>
          <a:lstStyle/>
          <a:p>
            <a:pPr algn="ctr"/>
            <a:r>
              <a:rPr lang="fr-CA" dirty="0"/>
              <a:t>Population</a:t>
            </a:r>
          </a:p>
        </p:txBody>
      </p:sp>
      <p:sp>
        <p:nvSpPr>
          <p:cNvPr id="17" name="TextBox 16">
            <a:extLst>
              <a:ext uri="{FF2B5EF4-FFF2-40B4-BE49-F238E27FC236}">
                <a16:creationId xmlns:a16="http://schemas.microsoft.com/office/drawing/2014/main" id="{B8932782-0B1E-1642-96E4-6DB3953EFF24}"/>
              </a:ext>
            </a:extLst>
          </p:cNvPr>
          <p:cNvSpPr txBox="1"/>
          <p:nvPr/>
        </p:nvSpPr>
        <p:spPr>
          <a:xfrm>
            <a:off x="7727649" y="2565816"/>
            <a:ext cx="4206240" cy="646331"/>
          </a:xfrm>
          <a:prstGeom prst="rect">
            <a:avLst/>
          </a:prstGeom>
          <a:noFill/>
        </p:spPr>
        <p:txBody>
          <a:bodyPr wrap="square">
            <a:spAutoFit/>
          </a:bodyPr>
          <a:lstStyle/>
          <a:p>
            <a:pPr algn="ctr">
              <a:lnSpc>
                <a:spcPct val="90000"/>
              </a:lnSpc>
              <a:spcBef>
                <a:spcPct val="0"/>
              </a:spcBef>
              <a:buClrTx/>
              <a:buSzTx/>
              <a:buFontTx/>
              <a:buNone/>
            </a:pPr>
            <a:r>
              <a:rPr lang="fr-CA" altLang="fr-FR" sz="2000" b="1" dirty="0">
                <a:solidFill>
                  <a:schemeClr val="accent6"/>
                </a:solidFill>
              </a:rPr>
              <a:t>Intervalle de prévalence du VPH : </a:t>
            </a:r>
            <a:br>
              <a:rPr lang="fr-CA" altLang="fr-FR" sz="2000" b="1" dirty="0">
                <a:solidFill>
                  <a:schemeClr val="accent6"/>
                </a:solidFill>
              </a:rPr>
            </a:br>
            <a:r>
              <a:rPr lang="fr-CA" altLang="fr-FR" sz="2000" b="1" dirty="0">
                <a:solidFill>
                  <a:schemeClr val="accent6"/>
                </a:solidFill>
              </a:rPr>
              <a:t>de 1,3 % à 72,9 %</a:t>
            </a:r>
          </a:p>
        </p:txBody>
      </p:sp>
      <p:sp>
        <p:nvSpPr>
          <p:cNvPr id="21" name="Rectangle 20">
            <a:extLst>
              <a:ext uri="{FF2B5EF4-FFF2-40B4-BE49-F238E27FC236}">
                <a16:creationId xmlns:a16="http://schemas.microsoft.com/office/drawing/2014/main" id="{EEAA17A8-5659-0240-B347-E967937C9179}"/>
              </a:ext>
            </a:extLst>
          </p:cNvPr>
          <p:cNvSpPr/>
          <p:nvPr/>
        </p:nvSpPr>
        <p:spPr>
          <a:xfrm>
            <a:off x="8433490" y="5556094"/>
            <a:ext cx="3622295" cy="1184571"/>
          </a:xfrm>
          <a:prstGeom prst="rect">
            <a:avLst/>
          </a:prstGeom>
          <a:solidFill>
            <a:schemeClr val="bg2"/>
          </a:solid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EFC40D9-9575-CD4B-AABC-B411302E247F}"/>
              </a:ext>
            </a:extLst>
          </p:cNvPr>
          <p:cNvPicPr>
            <a:picLocks noChangeAspect="1"/>
          </p:cNvPicPr>
          <p:nvPr/>
        </p:nvPicPr>
        <p:blipFill>
          <a:blip r:embed="rId4"/>
          <a:srcRect/>
          <a:stretch/>
        </p:blipFill>
        <p:spPr>
          <a:xfrm>
            <a:off x="8610514" y="5783556"/>
            <a:ext cx="3235099" cy="746863"/>
          </a:xfrm>
          <a:prstGeom prst="rect">
            <a:avLst/>
          </a:prstGeom>
        </p:spPr>
      </p:pic>
      <p:sp>
        <p:nvSpPr>
          <p:cNvPr id="23" name="Rounded Rectangle 22">
            <a:extLst>
              <a:ext uri="{FF2B5EF4-FFF2-40B4-BE49-F238E27FC236}">
                <a16:creationId xmlns:a16="http://schemas.microsoft.com/office/drawing/2014/main" id="{D3225EA3-B273-3D4E-91DC-1408C1707E62}"/>
              </a:ext>
            </a:extLst>
          </p:cNvPr>
          <p:cNvSpPr/>
          <p:nvPr/>
        </p:nvSpPr>
        <p:spPr>
          <a:xfrm>
            <a:off x="8207795" y="3214367"/>
            <a:ext cx="3216076" cy="1717357"/>
          </a:xfrm>
          <a:prstGeom prst="roundRect">
            <a:avLst>
              <a:gd name="adj" fmla="val 11704"/>
            </a:avLst>
          </a:prstGeom>
          <a:noFill/>
          <a:ln w="25400">
            <a:solidFill>
              <a:schemeClr val="tx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C9184F7B-C852-A243-8127-3513F44F5DEC}"/>
              </a:ext>
            </a:extLst>
          </p:cNvPr>
          <p:cNvGrpSpPr/>
          <p:nvPr/>
        </p:nvGrpSpPr>
        <p:grpSpPr>
          <a:xfrm>
            <a:off x="6573081" y="3406954"/>
            <a:ext cx="724133" cy="1711253"/>
            <a:chOff x="6094413" y="3406953"/>
            <a:chExt cx="724133" cy="1711253"/>
          </a:xfrm>
          <a:solidFill>
            <a:schemeClr val="accent5">
              <a:lumMod val="20000"/>
              <a:lumOff val="80000"/>
            </a:schemeClr>
          </a:solidFill>
        </p:grpSpPr>
        <p:sp>
          <p:nvSpPr>
            <p:cNvPr id="18" name="Oval 17">
              <a:extLst>
                <a:ext uri="{FF2B5EF4-FFF2-40B4-BE49-F238E27FC236}">
                  <a16:creationId xmlns:a16="http://schemas.microsoft.com/office/drawing/2014/main" id="{790DDE20-2926-CD40-AD8B-B49CB8391D58}"/>
                </a:ext>
              </a:extLst>
            </p:cNvPr>
            <p:cNvSpPr/>
            <p:nvPr/>
          </p:nvSpPr>
          <p:spPr>
            <a:xfrm>
              <a:off x="6094413" y="3406953"/>
              <a:ext cx="724133" cy="724133"/>
            </a:xfrm>
            <a:prstGeom prst="ellipse">
              <a:avLst/>
            </a:prstGeom>
            <a:grpFill/>
            <a:ln w="158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58F14DC-339A-5645-B942-772F910F5253}"/>
                </a:ext>
              </a:extLst>
            </p:cNvPr>
            <p:cNvSpPr/>
            <p:nvPr/>
          </p:nvSpPr>
          <p:spPr>
            <a:xfrm>
              <a:off x="6238303" y="3893551"/>
              <a:ext cx="436352" cy="436352"/>
            </a:xfrm>
            <a:prstGeom prst="ellipse">
              <a:avLst/>
            </a:prstGeom>
            <a:grpFill/>
            <a:ln w="158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95F5716-E1A2-924F-9C3B-CAFCA9D6D6AD}"/>
                </a:ext>
              </a:extLst>
            </p:cNvPr>
            <p:cNvSpPr/>
            <p:nvPr/>
          </p:nvSpPr>
          <p:spPr>
            <a:xfrm>
              <a:off x="6308700" y="4822648"/>
              <a:ext cx="295558" cy="295558"/>
            </a:xfrm>
            <a:prstGeom prst="ellipse">
              <a:avLst/>
            </a:prstGeom>
            <a:grpFill/>
            <a:ln w="158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9E2080C-6A23-BA4C-8A3F-0D693BCCA300}"/>
                </a:ext>
              </a:extLst>
            </p:cNvPr>
            <p:cNvSpPr/>
            <p:nvPr/>
          </p:nvSpPr>
          <p:spPr>
            <a:xfrm>
              <a:off x="6324172" y="4821875"/>
              <a:ext cx="264614" cy="264614"/>
            </a:xfrm>
            <a:prstGeom prst="ellipse">
              <a:avLst/>
            </a:prstGeom>
            <a:grpFill/>
            <a:ln w="158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A8617ECC-AD9B-B042-88CB-3F6EAE21987D}"/>
              </a:ext>
            </a:extLst>
          </p:cNvPr>
          <p:cNvGrpSpPr/>
          <p:nvPr/>
        </p:nvGrpSpPr>
        <p:grpSpPr>
          <a:xfrm>
            <a:off x="5212253" y="3719447"/>
            <a:ext cx="446369" cy="1493099"/>
            <a:chOff x="5035735" y="3719446"/>
            <a:chExt cx="446369" cy="1493099"/>
          </a:xfrm>
          <a:solidFill>
            <a:schemeClr val="accent5">
              <a:lumMod val="20000"/>
              <a:lumOff val="80000"/>
            </a:schemeClr>
          </a:solidFill>
        </p:grpSpPr>
        <p:sp>
          <p:nvSpPr>
            <p:cNvPr id="28" name="Oval 27">
              <a:extLst>
                <a:ext uri="{FF2B5EF4-FFF2-40B4-BE49-F238E27FC236}">
                  <a16:creationId xmlns:a16="http://schemas.microsoft.com/office/drawing/2014/main" id="{6CCFF84A-86C3-3746-A2E3-9C5AC2B3476F}"/>
                </a:ext>
              </a:extLst>
            </p:cNvPr>
            <p:cNvSpPr/>
            <p:nvPr/>
          </p:nvSpPr>
          <p:spPr>
            <a:xfrm>
              <a:off x="5035735" y="4691908"/>
              <a:ext cx="446369" cy="446369"/>
            </a:xfrm>
            <a:prstGeom prst="ellipse">
              <a:avLst/>
            </a:prstGeom>
            <a:grpFill/>
            <a:ln w="158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E04AEF54-5580-9948-85C5-FC81AC326329}"/>
                </a:ext>
              </a:extLst>
            </p:cNvPr>
            <p:cNvSpPr/>
            <p:nvPr/>
          </p:nvSpPr>
          <p:spPr>
            <a:xfrm>
              <a:off x="5177691" y="5050089"/>
              <a:ext cx="162456" cy="162456"/>
            </a:xfrm>
            <a:prstGeom prst="ellipse">
              <a:avLst/>
            </a:prstGeom>
            <a:grpFill/>
            <a:ln w="158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81AC93A5-D587-6F44-A5CB-B4E1B9B20B84}"/>
                </a:ext>
              </a:extLst>
            </p:cNvPr>
            <p:cNvSpPr/>
            <p:nvPr/>
          </p:nvSpPr>
          <p:spPr>
            <a:xfrm>
              <a:off x="5049638" y="3874166"/>
              <a:ext cx="418562" cy="418562"/>
            </a:xfrm>
            <a:prstGeom prst="ellipse">
              <a:avLst/>
            </a:prstGeom>
            <a:grpFill/>
            <a:ln w="158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B18B2DBD-C5B8-DB4E-94FE-32414D5AA1DC}"/>
                </a:ext>
              </a:extLst>
            </p:cNvPr>
            <p:cNvSpPr/>
            <p:nvPr/>
          </p:nvSpPr>
          <p:spPr>
            <a:xfrm>
              <a:off x="5151368" y="3719446"/>
              <a:ext cx="215102" cy="215102"/>
            </a:xfrm>
            <a:prstGeom prst="ellipse">
              <a:avLst/>
            </a:prstGeom>
            <a:grpFill/>
            <a:ln w="158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36ED277-F685-C24B-A4C0-4FE80A23783E}"/>
              </a:ext>
            </a:extLst>
          </p:cNvPr>
          <p:cNvGrpSpPr/>
          <p:nvPr/>
        </p:nvGrpSpPr>
        <p:grpSpPr>
          <a:xfrm>
            <a:off x="3611603" y="3476533"/>
            <a:ext cx="447958" cy="1455190"/>
            <a:chOff x="3808798" y="3476533"/>
            <a:chExt cx="447958" cy="1455190"/>
          </a:xfrm>
          <a:solidFill>
            <a:schemeClr val="accent5">
              <a:lumMod val="20000"/>
              <a:lumOff val="80000"/>
            </a:schemeClr>
          </a:solidFill>
        </p:grpSpPr>
        <p:sp>
          <p:nvSpPr>
            <p:cNvPr id="38" name="Oval 37">
              <a:extLst>
                <a:ext uri="{FF2B5EF4-FFF2-40B4-BE49-F238E27FC236}">
                  <a16:creationId xmlns:a16="http://schemas.microsoft.com/office/drawing/2014/main" id="{A4D09B3A-0F9D-0D45-9113-6959DD233271}"/>
                </a:ext>
              </a:extLst>
            </p:cNvPr>
            <p:cNvSpPr/>
            <p:nvPr/>
          </p:nvSpPr>
          <p:spPr>
            <a:xfrm>
              <a:off x="3973598" y="4813364"/>
              <a:ext cx="118359" cy="118359"/>
            </a:xfrm>
            <a:prstGeom prst="ellipse">
              <a:avLst/>
            </a:prstGeom>
            <a:grpFill/>
            <a:ln w="158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61149DF3-1651-8B4F-9E09-346689DBDE86}"/>
                </a:ext>
              </a:extLst>
            </p:cNvPr>
            <p:cNvSpPr/>
            <p:nvPr/>
          </p:nvSpPr>
          <p:spPr>
            <a:xfrm>
              <a:off x="3867205" y="3598764"/>
              <a:ext cx="331144" cy="331144"/>
            </a:xfrm>
            <a:prstGeom prst="ellipse">
              <a:avLst/>
            </a:prstGeom>
            <a:grpFill/>
            <a:ln w="158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0989D005-5951-444C-89B6-6A2155FEF548}"/>
                </a:ext>
              </a:extLst>
            </p:cNvPr>
            <p:cNvSpPr/>
            <p:nvPr/>
          </p:nvSpPr>
          <p:spPr>
            <a:xfrm>
              <a:off x="3899309" y="3476533"/>
              <a:ext cx="266936" cy="266936"/>
            </a:xfrm>
            <a:prstGeom prst="ellipse">
              <a:avLst/>
            </a:prstGeom>
            <a:grpFill/>
            <a:ln w="158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E731A2D-5949-AD43-B037-BD3F94D76620}"/>
                </a:ext>
              </a:extLst>
            </p:cNvPr>
            <p:cNvSpPr/>
            <p:nvPr/>
          </p:nvSpPr>
          <p:spPr>
            <a:xfrm>
              <a:off x="3808798" y="4057511"/>
              <a:ext cx="447958" cy="447958"/>
            </a:xfrm>
            <a:prstGeom prst="ellipse">
              <a:avLst/>
            </a:prstGeom>
            <a:grpFill/>
            <a:ln w="158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BEE4C093-178C-EB49-A1B9-3321A48483B9}"/>
                </a:ext>
              </a:extLst>
            </p:cNvPr>
            <p:cNvSpPr/>
            <p:nvPr/>
          </p:nvSpPr>
          <p:spPr>
            <a:xfrm>
              <a:off x="3845178" y="4491544"/>
              <a:ext cx="375198" cy="375198"/>
            </a:xfrm>
            <a:prstGeom prst="ellipse">
              <a:avLst/>
            </a:prstGeom>
            <a:grpFill/>
            <a:ln w="158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D1A7AF74-FD71-5B43-8E3B-5CC96EBA75D2}"/>
                </a:ext>
              </a:extLst>
            </p:cNvPr>
            <p:cNvSpPr/>
            <p:nvPr/>
          </p:nvSpPr>
          <p:spPr>
            <a:xfrm>
              <a:off x="3932596" y="4189064"/>
              <a:ext cx="200363" cy="200363"/>
            </a:xfrm>
            <a:prstGeom prst="ellipse">
              <a:avLst/>
            </a:prstGeom>
            <a:grpFill/>
            <a:ln w="158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76173E90-B3FD-0A4F-B9E7-9C8E57FF74F6}"/>
                </a:ext>
              </a:extLst>
            </p:cNvPr>
            <p:cNvSpPr/>
            <p:nvPr/>
          </p:nvSpPr>
          <p:spPr>
            <a:xfrm>
              <a:off x="3859489" y="4369314"/>
              <a:ext cx="346576" cy="346576"/>
            </a:xfrm>
            <a:prstGeom prst="ellipse">
              <a:avLst/>
            </a:prstGeom>
            <a:grpFill/>
            <a:ln w="158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7" name="Group 46">
            <a:extLst>
              <a:ext uri="{FF2B5EF4-FFF2-40B4-BE49-F238E27FC236}">
                <a16:creationId xmlns:a16="http://schemas.microsoft.com/office/drawing/2014/main" id="{DE4FA0F5-1E87-8E48-A2E9-E2C39509A1E5}"/>
              </a:ext>
            </a:extLst>
          </p:cNvPr>
          <p:cNvGrpSpPr/>
          <p:nvPr/>
        </p:nvGrpSpPr>
        <p:grpSpPr>
          <a:xfrm>
            <a:off x="1895771" y="2700846"/>
            <a:ext cx="795071" cy="2372448"/>
            <a:chOff x="2100916" y="2700846"/>
            <a:chExt cx="795071" cy="2372448"/>
          </a:xfrm>
          <a:solidFill>
            <a:schemeClr val="accent5">
              <a:lumMod val="20000"/>
              <a:lumOff val="80000"/>
            </a:schemeClr>
          </a:solidFill>
        </p:grpSpPr>
        <p:sp>
          <p:nvSpPr>
            <p:cNvPr id="39" name="Oval 38">
              <a:extLst>
                <a:ext uri="{FF2B5EF4-FFF2-40B4-BE49-F238E27FC236}">
                  <a16:creationId xmlns:a16="http://schemas.microsoft.com/office/drawing/2014/main" id="{A1484C1B-433B-A14E-A0A8-CDA8AB3B0428}"/>
                </a:ext>
              </a:extLst>
            </p:cNvPr>
            <p:cNvSpPr/>
            <p:nvPr/>
          </p:nvSpPr>
          <p:spPr>
            <a:xfrm>
              <a:off x="2439272" y="3103120"/>
              <a:ext cx="118359" cy="118359"/>
            </a:xfrm>
            <a:prstGeom prst="ellipse">
              <a:avLst/>
            </a:prstGeom>
            <a:grpFill/>
            <a:ln w="158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62F2B71D-9674-EA40-9CBC-118A8FFC714A}"/>
                </a:ext>
              </a:extLst>
            </p:cNvPr>
            <p:cNvSpPr/>
            <p:nvPr/>
          </p:nvSpPr>
          <p:spPr>
            <a:xfrm>
              <a:off x="2384732" y="3192858"/>
              <a:ext cx="227438" cy="227438"/>
            </a:xfrm>
            <a:prstGeom prst="ellipse">
              <a:avLst/>
            </a:prstGeom>
            <a:grpFill/>
            <a:ln w="158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90002BB-B610-BB4D-B560-696758E636D1}"/>
                </a:ext>
              </a:extLst>
            </p:cNvPr>
            <p:cNvSpPr/>
            <p:nvPr/>
          </p:nvSpPr>
          <p:spPr>
            <a:xfrm>
              <a:off x="2100916" y="4278223"/>
              <a:ext cx="795071" cy="795071"/>
            </a:xfrm>
            <a:prstGeom prst="ellipse">
              <a:avLst/>
            </a:prstGeom>
            <a:grpFill/>
            <a:ln w="158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F79202F3-462E-4A4F-8A0A-0067D1D97683}"/>
                </a:ext>
              </a:extLst>
            </p:cNvPr>
            <p:cNvSpPr/>
            <p:nvPr/>
          </p:nvSpPr>
          <p:spPr>
            <a:xfrm>
              <a:off x="2439272" y="2916681"/>
              <a:ext cx="118359" cy="118359"/>
            </a:xfrm>
            <a:prstGeom prst="ellipse">
              <a:avLst/>
            </a:prstGeom>
            <a:grpFill/>
            <a:ln w="158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52DA82FC-DF2F-7240-8A61-195B9868AC8E}"/>
                </a:ext>
              </a:extLst>
            </p:cNvPr>
            <p:cNvSpPr/>
            <p:nvPr/>
          </p:nvSpPr>
          <p:spPr>
            <a:xfrm>
              <a:off x="2349920" y="2700846"/>
              <a:ext cx="297062" cy="297062"/>
            </a:xfrm>
            <a:prstGeom prst="ellipse">
              <a:avLst/>
            </a:prstGeom>
            <a:grpFill/>
            <a:ln w="158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D4E5BD40-1AAD-1740-AFCF-C2D6EFCEE12F}"/>
                </a:ext>
              </a:extLst>
            </p:cNvPr>
            <p:cNvSpPr/>
            <p:nvPr/>
          </p:nvSpPr>
          <p:spPr>
            <a:xfrm>
              <a:off x="2167445" y="4374923"/>
              <a:ext cx="662013" cy="662013"/>
            </a:xfrm>
            <a:prstGeom prst="ellipse">
              <a:avLst/>
            </a:prstGeom>
            <a:grpFill/>
            <a:ln w="158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CEC132E8-B1BA-B748-A55B-8F7D90585715}"/>
                </a:ext>
              </a:extLst>
            </p:cNvPr>
            <p:cNvSpPr/>
            <p:nvPr/>
          </p:nvSpPr>
          <p:spPr>
            <a:xfrm>
              <a:off x="2408423" y="4814331"/>
              <a:ext cx="180057" cy="180057"/>
            </a:xfrm>
            <a:prstGeom prst="ellipse">
              <a:avLst/>
            </a:prstGeom>
            <a:grpFill/>
            <a:ln w="158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1B3FF846-0E7A-CC47-91F1-ED391262514E}"/>
              </a:ext>
            </a:extLst>
          </p:cNvPr>
          <p:cNvGrpSpPr/>
          <p:nvPr/>
        </p:nvGrpSpPr>
        <p:grpSpPr>
          <a:xfrm>
            <a:off x="8118410" y="1455420"/>
            <a:ext cx="3320798" cy="1074421"/>
            <a:chOff x="252983" y="3716257"/>
            <a:chExt cx="12243439" cy="1650502"/>
          </a:xfrm>
        </p:grpSpPr>
        <p:sp>
          <p:nvSpPr>
            <p:cNvPr id="49" name="Rounded Rectangle 48">
              <a:extLst>
                <a:ext uri="{FF2B5EF4-FFF2-40B4-BE49-F238E27FC236}">
                  <a16:creationId xmlns:a16="http://schemas.microsoft.com/office/drawing/2014/main" id="{9F3CD37F-93E3-B147-97E4-63117FDDD0C5}"/>
                </a:ext>
              </a:extLst>
            </p:cNvPr>
            <p:cNvSpPr/>
            <p:nvPr/>
          </p:nvSpPr>
          <p:spPr>
            <a:xfrm>
              <a:off x="584501" y="3856727"/>
              <a:ext cx="11574791" cy="1374336"/>
            </a:xfrm>
            <a:prstGeom prst="roundRect">
              <a:avLst/>
            </a:prstGeom>
            <a:solidFill>
              <a:schemeClr val="tx2">
                <a:lumMod val="75000"/>
              </a:schemeClr>
            </a:solidFill>
            <a:ln w="76200" cmpd="thinThick">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ounded Rectangle 49">
              <a:extLst>
                <a:ext uri="{FF2B5EF4-FFF2-40B4-BE49-F238E27FC236}">
                  <a16:creationId xmlns:a16="http://schemas.microsoft.com/office/drawing/2014/main" id="{935B915A-D20C-4749-955E-E92799DF6C96}"/>
                </a:ext>
              </a:extLst>
            </p:cNvPr>
            <p:cNvSpPr/>
            <p:nvPr/>
          </p:nvSpPr>
          <p:spPr>
            <a:xfrm>
              <a:off x="252983" y="3716257"/>
              <a:ext cx="12243439" cy="1650502"/>
            </a:xfrm>
            <a:prstGeom prst="roundRect">
              <a:avLst/>
            </a:prstGeom>
            <a:noFill/>
            <a:ln w="25400" cmpd="sng">
              <a:solidFill>
                <a:schemeClr val="tx2">
                  <a:lumMod val="75000"/>
                </a:schemeClr>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30EFC1F-48CE-F648-8313-FFC318F3B85D}"/>
              </a:ext>
            </a:extLst>
          </p:cNvPr>
          <p:cNvSpPr txBox="1"/>
          <p:nvPr/>
        </p:nvSpPr>
        <p:spPr>
          <a:xfrm>
            <a:off x="8550636" y="1600201"/>
            <a:ext cx="2797132" cy="800732"/>
          </a:xfrm>
          <a:prstGeom prst="rect">
            <a:avLst/>
          </a:prstGeom>
          <a:noFill/>
        </p:spPr>
        <p:txBody>
          <a:bodyPr wrap="square" rtlCol="0">
            <a:spAutoFit/>
          </a:bodyPr>
          <a:lstStyle/>
          <a:p>
            <a:pPr algn="ctr">
              <a:lnSpc>
                <a:spcPct val="85000"/>
              </a:lnSpc>
            </a:pPr>
            <a:r>
              <a:rPr lang="fr-CA" dirty="0">
                <a:solidFill>
                  <a:schemeClr val="bg1"/>
                </a:solidFill>
              </a:rPr>
              <a:t>La prévalence peut être très élevée en présence d’une néoplasie cervicale</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DEA3A766-A368-9647-980E-3274BBB7FB01}"/>
              </a:ext>
            </a:extLst>
          </p:cNvPr>
          <p:cNvGrpSpPr/>
          <p:nvPr/>
        </p:nvGrpSpPr>
        <p:grpSpPr>
          <a:xfrm>
            <a:off x="272692" y="4088509"/>
            <a:ext cx="11506030" cy="1112521"/>
            <a:chOff x="252983" y="3716257"/>
            <a:chExt cx="11506030" cy="1650502"/>
          </a:xfrm>
        </p:grpSpPr>
        <p:sp>
          <p:nvSpPr>
            <p:cNvPr id="13" name="Rounded Rectangle 12">
              <a:extLst>
                <a:ext uri="{FF2B5EF4-FFF2-40B4-BE49-F238E27FC236}">
                  <a16:creationId xmlns:a16="http://schemas.microsoft.com/office/drawing/2014/main" id="{E2115C11-4ECF-3C42-B087-819216CFC113}"/>
                </a:ext>
              </a:extLst>
            </p:cNvPr>
            <p:cNvSpPr/>
            <p:nvPr/>
          </p:nvSpPr>
          <p:spPr>
            <a:xfrm>
              <a:off x="347424" y="3863221"/>
              <a:ext cx="11317148" cy="1374910"/>
            </a:xfrm>
            <a:prstGeom prst="roundRect">
              <a:avLst/>
            </a:prstGeom>
            <a:solidFill>
              <a:schemeClr val="tx2">
                <a:lumMod val="75000"/>
              </a:schemeClr>
            </a:solidFill>
            <a:ln w="76200" cmpd="thinThick">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8D779642-EBB8-FA42-A3D7-6965FB76A138}"/>
                </a:ext>
              </a:extLst>
            </p:cNvPr>
            <p:cNvSpPr/>
            <p:nvPr/>
          </p:nvSpPr>
          <p:spPr>
            <a:xfrm>
              <a:off x="252983" y="3716257"/>
              <a:ext cx="11506030" cy="1650502"/>
            </a:xfrm>
            <a:prstGeom prst="roundRect">
              <a:avLst/>
            </a:prstGeom>
            <a:noFill/>
            <a:ln w="25400" cmpd="sng">
              <a:solidFill>
                <a:schemeClr val="tx2">
                  <a:lumMod val="75000"/>
                </a:schemeClr>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 name="Title 4">
            <a:extLst>
              <a:ext uri="{FF2B5EF4-FFF2-40B4-BE49-F238E27FC236}">
                <a16:creationId xmlns:a16="http://schemas.microsoft.com/office/drawing/2014/main" id="{42562328-5D2E-844B-B0D4-12DA2B111056}"/>
              </a:ext>
            </a:extLst>
          </p:cNvPr>
          <p:cNvSpPr>
            <a:spLocks noGrp="1"/>
          </p:cNvSpPr>
          <p:nvPr>
            <p:ph type="title"/>
          </p:nvPr>
        </p:nvSpPr>
        <p:spPr>
          <a:xfrm>
            <a:off x="428415" y="182729"/>
            <a:ext cx="11335173" cy="985315"/>
          </a:xfrm>
        </p:spPr>
        <p:txBody>
          <a:bodyPr>
            <a:normAutofit fontScale="90000"/>
          </a:bodyPr>
          <a:lstStyle/>
          <a:p>
            <a:r>
              <a:rPr lang="fr-CA"/>
              <a:t>VPH chez les hommes</a:t>
            </a:r>
            <a:br/>
            <a:endParaRPr lang="fr-CA" dirty="0"/>
          </a:p>
        </p:txBody>
      </p:sp>
      <p:sp>
        <p:nvSpPr>
          <p:cNvPr id="3" name="Espace réservé du contenu 2">
            <a:extLst>
              <a:ext uri="{FF2B5EF4-FFF2-40B4-BE49-F238E27FC236}">
                <a16:creationId xmlns:a16="http://schemas.microsoft.com/office/drawing/2014/main" id="{25DB7A9C-F736-6542-8AAA-BB07DBB47331}"/>
              </a:ext>
            </a:extLst>
          </p:cNvPr>
          <p:cNvSpPr>
            <a:spLocks noGrp="1"/>
          </p:cNvSpPr>
          <p:nvPr>
            <p:ph idx="1"/>
          </p:nvPr>
        </p:nvSpPr>
        <p:spPr>
          <a:xfrm>
            <a:off x="428415" y="653071"/>
            <a:ext cx="11350307" cy="4629200"/>
          </a:xfrm>
        </p:spPr>
        <p:txBody>
          <a:bodyPr>
            <a:normAutofit fontScale="92500"/>
          </a:bodyPr>
          <a:lstStyle/>
          <a:p>
            <a:r>
              <a:rPr lang="fr-CA" dirty="0"/>
              <a:t>Spermatozoïdes et fertilité </a:t>
            </a:r>
          </a:p>
          <a:p>
            <a:pPr lvl="1">
              <a:spcAft>
                <a:spcPts val="200"/>
              </a:spcAft>
            </a:pPr>
            <a:r>
              <a:rPr lang="fr-CA" sz="2000" dirty="0"/>
              <a:t>L’infection par le VPH est plus élevée chez les hommes présentant une infertilité idiopathique que dans </a:t>
            </a:r>
            <a:br>
              <a:rPr lang="fr-CA" sz="2000" dirty="0"/>
            </a:br>
            <a:r>
              <a:rPr lang="fr-CA" sz="2000" dirty="0"/>
              <a:t>la population générale </a:t>
            </a:r>
          </a:p>
          <a:p>
            <a:pPr lvl="1">
              <a:spcAft>
                <a:spcPts val="200"/>
              </a:spcAft>
            </a:pPr>
            <a:r>
              <a:rPr lang="fr-CA" sz="2000" dirty="0"/>
              <a:t>L’altération de la motilité des spermatozoïdes est plus fréquente chez les hommes atteints d’infertilité idiopathique que chez les témoins fertiles </a:t>
            </a:r>
          </a:p>
          <a:p>
            <a:pPr lvl="1">
              <a:spcAft>
                <a:spcPts val="200"/>
              </a:spcAft>
            </a:pPr>
            <a:r>
              <a:rPr lang="fr-CA" sz="2000" dirty="0"/>
              <a:t>Il existe un lien entre l’</a:t>
            </a:r>
            <a:r>
              <a:rPr lang="fr-CA" sz="2000" dirty="0" err="1"/>
              <a:t>asthénozoospermie</a:t>
            </a:r>
            <a:r>
              <a:rPr lang="fr-CA" sz="2000" dirty="0"/>
              <a:t>/les anticorps anti-spermatozoïdes (AAS) et le VPH </a:t>
            </a:r>
          </a:p>
          <a:p>
            <a:pPr lvl="1">
              <a:spcAft>
                <a:spcPts val="200"/>
              </a:spcAft>
            </a:pPr>
            <a:r>
              <a:rPr lang="fr-CA" sz="2000" i="1" dirty="0"/>
              <a:t>In vitro</a:t>
            </a:r>
            <a:r>
              <a:rPr lang="fr-CA" sz="2000" dirty="0"/>
              <a:t> : La liaison entre le VPH et les spermatozoïdes peut entraîner une transmission dans les ovocytes fécondés, les blastocystes et les cellules trophoblastes </a:t>
            </a:r>
          </a:p>
          <a:p>
            <a:pPr lvl="1">
              <a:spcAft>
                <a:spcPts val="200"/>
              </a:spcAft>
            </a:pPr>
            <a:r>
              <a:rPr lang="fr-CA" sz="2000" dirty="0"/>
              <a:t>Toutefois, différentes études n’ont pas permis d’établir un lien entre les fausses couches précoces et le VPH </a:t>
            </a:r>
            <a:br>
              <a:rPr lang="fr-CA" sz="2000" dirty="0"/>
            </a:br>
            <a:r>
              <a:rPr lang="fr-CA" sz="2000" dirty="0"/>
              <a:t>chez les femmes</a:t>
            </a:r>
          </a:p>
          <a:p>
            <a:pPr lvl="1">
              <a:spcBef>
                <a:spcPts val="3000"/>
              </a:spcBef>
              <a:spcAft>
                <a:spcPts val="200"/>
              </a:spcAft>
            </a:pPr>
            <a:r>
              <a:rPr lang="fr-CA" sz="2000" b="1" dirty="0">
                <a:solidFill>
                  <a:schemeClr val="bg1"/>
                </a:solidFill>
              </a:rPr>
              <a:t>Conclusion :</a:t>
            </a:r>
            <a:r>
              <a:rPr lang="fr-CA" sz="2000" dirty="0"/>
              <a:t> </a:t>
            </a:r>
            <a:r>
              <a:rPr lang="fr-CA" sz="2000" dirty="0">
                <a:solidFill>
                  <a:schemeClr val="bg1"/>
                </a:solidFill>
              </a:rPr>
              <a:t>la présence du VPH dans le sperme pourrait être liée à l’infertilité masculine en raison d’une altération de la motilité des spermatozoïdes et/ou de la présence d’AAS, mais les mécanismes restent à élucider</a:t>
            </a:r>
          </a:p>
        </p:txBody>
      </p:sp>
      <p:sp>
        <p:nvSpPr>
          <p:cNvPr id="2" name="Footer Placeholder 1">
            <a:extLst>
              <a:ext uri="{FF2B5EF4-FFF2-40B4-BE49-F238E27FC236}">
                <a16:creationId xmlns:a16="http://schemas.microsoft.com/office/drawing/2014/main" id="{60A488A5-306C-AD43-B4A9-8EDF88BA7959}"/>
              </a:ext>
            </a:extLst>
          </p:cNvPr>
          <p:cNvSpPr>
            <a:spLocks noGrp="1"/>
          </p:cNvSpPr>
          <p:nvPr>
            <p:ph type="ftr" sz="quarter" idx="11"/>
          </p:nvPr>
        </p:nvSpPr>
        <p:spPr>
          <a:xfrm>
            <a:off x="428413" y="6305779"/>
            <a:ext cx="11128808" cy="505662"/>
          </a:xfrm>
        </p:spPr>
        <p:txBody>
          <a:bodyPr/>
          <a:lstStyle/>
          <a:p>
            <a:r>
              <a:rPr lang="fr-CA"/>
              <a:t>Foresta, C. et coll.</a:t>
            </a:r>
            <a:r>
              <a:rPr lang="fr-CA" altLang="fr-FR" i="1" dirty="0"/>
              <a:t> Andrology. </a:t>
            </a:r>
            <a:r>
              <a:rPr lang="fr-CA"/>
              <a:t>3 mars 2015;3(2):163-73; Souho, T. et coll. </a:t>
            </a:r>
            <a:r>
              <a:rPr lang="fr-CA" altLang="fr-FR" i="1" dirty="0"/>
              <a:t>PLoS One</a:t>
            </a:r>
            <a:r>
              <a:rPr lang="fr-CA"/>
              <a:t>. 18 mai 2015;10(5):e0126936.</a:t>
            </a:r>
            <a:endParaRPr lang="fr-CA" altLang="fr-FR" dirty="0"/>
          </a:p>
        </p:txBody>
      </p:sp>
      <p:sp>
        <p:nvSpPr>
          <p:cNvPr id="8" name="TextBox 7">
            <a:extLst>
              <a:ext uri="{FF2B5EF4-FFF2-40B4-BE49-F238E27FC236}">
                <a16:creationId xmlns:a16="http://schemas.microsoft.com/office/drawing/2014/main" id="{D270960E-0A72-9749-9F96-EF1FC2F644CB}"/>
              </a:ext>
            </a:extLst>
          </p:cNvPr>
          <p:cNvSpPr txBox="1"/>
          <p:nvPr/>
        </p:nvSpPr>
        <p:spPr>
          <a:xfrm>
            <a:off x="451491" y="6177132"/>
            <a:ext cx="11207111" cy="246221"/>
          </a:xfrm>
          <a:prstGeom prst="rect">
            <a:avLst/>
          </a:prstGeom>
          <a:noFill/>
        </p:spPr>
        <p:txBody>
          <a:bodyPr wrap="square" anchor="b">
            <a:spAutoFit/>
          </a:bodyPr>
          <a:lstStyle/>
          <a:p>
            <a:r>
              <a:rPr lang="fr-CA" sz="1000" dirty="0"/>
              <a:t>VPH : virus du papillome humain.</a:t>
            </a:r>
          </a:p>
        </p:txBody>
      </p:sp>
      <p:sp>
        <p:nvSpPr>
          <p:cNvPr id="15" name="Rectangle 14">
            <a:extLst>
              <a:ext uri="{FF2B5EF4-FFF2-40B4-BE49-F238E27FC236}">
                <a16:creationId xmlns:a16="http://schemas.microsoft.com/office/drawing/2014/main" id="{F9C61DCC-9610-7843-8E39-54337ECB94CF}"/>
              </a:ext>
            </a:extLst>
          </p:cNvPr>
          <p:cNvSpPr/>
          <p:nvPr/>
        </p:nvSpPr>
        <p:spPr>
          <a:xfrm>
            <a:off x="9348788" y="5393268"/>
            <a:ext cx="2706995" cy="1347397"/>
          </a:xfrm>
          <a:prstGeom prst="rect">
            <a:avLst/>
          </a:prstGeom>
          <a:solidFill>
            <a:schemeClr val="bg2"/>
          </a:solid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9469C5D-12F0-8447-97A0-841CC130F679}"/>
              </a:ext>
            </a:extLst>
          </p:cNvPr>
          <p:cNvSpPr/>
          <p:nvPr/>
        </p:nvSpPr>
        <p:spPr>
          <a:xfrm>
            <a:off x="6343121" y="5757334"/>
            <a:ext cx="2910194" cy="983331"/>
          </a:xfrm>
          <a:prstGeom prst="rect">
            <a:avLst/>
          </a:prstGeom>
          <a:solidFill>
            <a:schemeClr val="bg2"/>
          </a:solid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5538AC6-F611-5C43-9F76-3C61ABDD3C49}"/>
              </a:ext>
            </a:extLst>
          </p:cNvPr>
          <p:cNvPicPr>
            <a:picLocks noChangeAspect="1"/>
          </p:cNvPicPr>
          <p:nvPr/>
        </p:nvPicPr>
        <p:blipFill>
          <a:blip r:embed="rId3"/>
          <a:srcRect/>
          <a:stretch/>
        </p:blipFill>
        <p:spPr>
          <a:xfrm>
            <a:off x="9540256" y="5590644"/>
            <a:ext cx="2371553" cy="998374"/>
          </a:xfrm>
          <a:prstGeom prst="rect">
            <a:avLst/>
          </a:prstGeom>
        </p:spPr>
      </p:pic>
      <p:pic>
        <p:nvPicPr>
          <p:cNvPr id="121861" name="Image 6">
            <a:extLst>
              <a:ext uri="{FF2B5EF4-FFF2-40B4-BE49-F238E27FC236}">
                <a16:creationId xmlns:a16="http://schemas.microsoft.com/office/drawing/2014/main" id="{0BCF1C05-8388-804C-9D58-81D8B53B83BA}"/>
              </a:ext>
            </a:extLst>
          </p:cNvPr>
          <p:cNvPicPr>
            <a:picLocks noChangeAspect="1"/>
          </p:cNvPicPr>
          <p:nvPr/>
        </p:nvPicPr>
        <p:blipFill>
          <a:blip r:embed="rId4"/>
          <a:srcRect/>
          <a:stretch/>
        </p:blipFill>
        <p:spPr bwMode="auto">
          <a:xfrm>
            <a:off x="6506943" y="5936487"/>
            <a:ext cx="2616457" cy="611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60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DEA3A766-A368-9647-980E-3274BBB7FB01}"/>
              </a:ext>
            </a:extLst>
          </p:cNvPr>
          <p:cNvGrpSpPr/>
          <p:nvPr/>
        </p:nvGrpSpPr>
        <p:grpSpPr>
          <a:xfrm>
            <a:off x="254571" y="4183380"/>
            <a:ext cx="11506030" cy="1112521"/>
            <a:chOff x="252983" y="3716257"/>
            <a:chExt cx="11506030" cy="1650502"/>
          </a:xfrm>
        </p:grpSpPr>
        <p:sp>
          <p:nvSpPr>
            <p:cNvPr id="13" name="Rounded Rectangle 12">
              <a:extLst>
                <a:ext uri="{FF2B5EF4-FFF2-40B4-BE49-F238E27FC236}">
                  <a16:creationId xmlns:a16="http://schemas.microsoft.com/office/drawing/2014/main" id="{E2115C11-4ECF-3C42-B087-819216CFC113}"/>
                </a:ext>
              </a:extLst>
            </p:cNvPr>
            <p:cNvSpPr/>
            <p:nvPr/>
          </p:nvSpPr>
          <p:spPr>
            <a:xfrm>
              <a:off x="347424" y="3863221"/>
              <a:ext cx="11317148" cy="1374910"/>
            </a:xfrm>
            <a:prstGeom prst="roundRect">
              <a:avLst/>
            </a:prstGeom>
            <a:solidFill>
              <a:schemeClr val="tx2">
                <a:lumMod val="75000"/>
              </a:schemeClr>
            </a:solidFill>
            <a:ln w="76200" cmpd="thinThick">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8D779642-EBB8-FA42-A3D7-6965FB76A138}"/>
                </a:ext>
              </a:extLst>
            </p:cNvPr>
            <p:cNvSpPr/>
            <p:nvPr/>
          </p:nvSpPr>
          <p:spPr>
            <a:xfrm>
              <a:off x="252983" y="3716257"/>
              <a:ext cx="11506030" cy="1650502"/>
            </a:xfrm>
            <a:prstGeom prst="roundRect">
              <a:avLst/>
            </a:prstGeom>
            <a:noFill/>
            <a:ln w="25400" cmpd="sng">
              <a:solidFill>
                <a:schemeClr val="tx2">
                  <a:lumMod val="75000"/>
                </a:schemeClr>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 name="Title 4">
            <a:extLst>
              <a:ext uri="{FF2B5EF4-FFF2-40B4-BE49-F238E27FC236}">
                <a16:creationId xmlns:a16="http://schemas.microsoft.com/office/drawing/2014/main" id="{42562328-5D2E-844B-B0D4-12DA2B111056}"/>
              </a:ext>
            </a:extLst>
          </p:cNvPr>
          <p:cNvSpPr>
            <a:spLocks noGrp="1"/>
          </p:cNvSpPr>
          <p:nvPr>
            <p:ph type="title"/>
          </p:nvPr>
        </p:nvSpPr>
        <p:spPr>
          <a:xfrm>
            <a:off x="428415" y="182729"/>
            <a:ext cx="11335173" cy="985315"/>
          </a:xfrm>
        </p:spPr>
        <p:txBody>
          <a:bodyPr>
            <a:normAutofit fontScale="90000"/>
          </a:bodyPr>
          <a:lstStyle/>
          <a:p>
            <a:r>
              <a:rPr lang="fr-CA"/>
              <a:t>VPH chez les hommes</a:t>
            </a:r>
            <a:br/>
            <a:endParaRPr lang="fr-CA" dirty="0"/>
          </a:p>
        </p:txBody>
      </p:sp>
      <p:sp>
        <p:nvSpPr>
          <p:cNvPr id="3" name="Espace réservé du contenu 2">
            <a:extLst>
              <a:ext uri="{FF2B5EF4-FFF2-40B4-BE49-F238E27FC236}">
                <a16:creationId xmlns:a16="http://schemas.microsoft.com/office/drawing/2014/main" id="{25DB7A9C-F736-6542-8AAA-BB07DBB47331}"/>
              </a:ext>
            </a:extLst>
          </p:cNvPr>
          <p:cNvSpPr>
            <a:spLocks noGrp="1"/>
          </p:cNvSpPr>
          <p:nvPr>
            <p:ph idx="1"/>
          </p:nvPr>
        </p:nvSpPr>
        <p:spPr>
          <a:xfrm>
            <a:off x="428415" y="653071"/>
            <a:ext cx="11350307" cy="4629200"/>
          </a:xfrm>
        </p:spPr>
        <p:txBody>
          <a:bodyPr>
            <a:normAutofit fontScale="92500"/>
          </a:bodyPr>
          <a:lstStyle/>
          <a:p>
            <a:r>
              <a:rPr lang="fr-CA" dirty="0"/>
              <a:t>Spermatozoïdes et fertilité </a:t>
            </a:r>
          </a:p>
          <a:p>
            <a:pPr lvl="1">
              <a:spcAft>
                <a:spcPts val="200"/>
              </a:spcAft>
            </a:pPr>
            <a:r>
              <a:rPr lang="fr-CA" sz="2000" dirty="0"/>
              <a:t>L’infection par le VPH est plus élevée chez les hommes présentant une infertilité idiopathique que dans </a:t>
            </a:r>
            <a:br>
              <a:rPr lang="fr-CA" sz="2000" dirty="0"/>
            </a:br>
            <a:r>
              <a:rPr lang="fr-CA" sz="2000" dirty="0"/>
              <a:t>la population générale </a:t>
            </a:r>
          </a:p>
          <a:p>
            <a:pPr lvl="1">
              <a:spcAft>
                <a:spcPts val="200"/>
              </a:spcAft>
            </a:pPr>
            <a:r>
              <a:rPr lang="fr-CA" sz="2000" dirty="0"/>
              <a:t>L’altération de la motilité des spermatozoïdes est plus fréquente chez les hommes atteints d’infertilité idiopathique que chez les témoins fertiles </a:t>
            </a:r>
          </a:p>
          <a:p>
            <a:pPr lvl="1">
              <a:spcAft>
                <a:spcPts val="200"/>
              </a:spcAft>
            </a:pPr>
            <a:r>
              <a:rPr lang="fr-CA" sz="2000" dirty="0"/>
              <a:t>Il existe un lien entre l’</a:t>
            </a:r>
            <a:r>
              <a:rPr lang="fr-CA" sz="2000" dirty="0" err="1"/>
              <a:t>asthénozoospermie</a:t>
            </a:r>
            <a:r>
              <a:rPr lang="fr-CA" sz="2000" dirty="0"/>
              <a:t>/les anticorps anti-spermatozoïdes (AAS) et le VPH </a:t>
            </a:r>
          </a:p>
          <a:p>
            <a:pPr lvl="1">
              <a:spcAft>
                <a:spcPts val="200"/>
              </a:spcAft>
            </a:pPr>
            <a:r>
              <a:rPr lang="fr-CA" sz="2000" i="1" dirty="0"/>
              <a:t>In vitro</a:t>
            </a:r>
            <a:r>
              <a:rPr lang="fr-CA" sz="2000" dirty="0"/>
              <a:t> : La liaison entre le VPH et les spermatozoïdes peut entraîner une transmission dans les ovocytes fécondés, les blastocystes et les cellules trophoblastes </a:t>
            </a:r>
          </a:p>
          <a:p>
            <a:pPr lvl="1">
              <a:spcAft>
                <a:spcPts val="200"/>
              </a:spcAft>
            </a:pPr>
            <a:r>
              <a:rPr lang="fr-CA" sz="2000" dirty="0"/>
              <a:t>Toutefois, différentes études n’ont pas permis d’établir un lien entre les fausses couches précoces et le VPH </a:t>
            </a:r>
            <a:br>
              <a:rPr lang="fr-CA" sz="2000" dirty="0"/>
            </a:br>
            <a:r>
              <a:rPr lang="fr-CA" sz="2000" dirty="0"/>
              <a:t>chez les femmes</a:t>
            </a:r>
          </a:p>
          <a:p>
            <a:pPr lvl="1">
              <a:spcBef>
                <a:spcPts val="3000"/>
              </a:spcBef>
              <a:spcAft>
                <a:spcPts val="200"/>
              </a:spcAft>
            </a:pPr>
            <a:r>
              <a:rPr lang="fr-CA" sz="2000" b="1" dirty="0">
                <a:solidFill>
                  <a:schemeClr val="bg1"/>
                </a:solidFill>
              </a:rPr>
              <a:t>Conclusion :</a:t>
            </a:r>
            <a:r>
              <a:rPr lang="fr-CA" sz="2000" dirty="0"/>
              <a:t> </a:t>
            </a:r>
            <a:r>
              <a:rPr lang="fr-CA" sz="2000" dirty="0">
                <a:solidFill>
                  <a:schemeClr val="bg1"/>
                </a:solidFill>
              </a:rPr>
              <a:t>la présence du VPH dans le sperme pourrait être liée à l’infertilité masculine en raison d’une altération de la motilité des spermatozoïdes et/ou de la présence d’AAS, mais les mécanismes restent à élucider</a:t>
            </a:r>
          </a:p>
        </p:txBody>
      </p:sp>
      <p:sp>
        <p:nvSpPr>
          <p:cNvPr id="2" name="Footer Placeholder 1">
            <a:extLst>
              <a:ext uri="{FF2B5EF4-FFF2-40B4-BE49-F238E27FC236}">
                <a16:creationId xmlns:a16="http://schemas.microsoft.com/office/drawing/2014/main" id="{60A488A5-306C-AD43-B4A9-8EDF88BA7959}"/>
              </a:ext>
            </a:extLst>
          </p:cNvPr>
          <p:cNvSpPr>
            <a:spLocks noGrp="1"/>
          </p:cNvSpPr>
          <p:nvPr>
            <p:ph type="ftr" sz="quarter" idx="11"/>
          </p:nvPr>
        </p:nvSpPr>
        <p:spPr>
          <a:xfrm>
            <a:off x="428413" y="6305779"/>
            <a:ext cx="11128808" cy="505662"/>
          </a:xfrm>
        </p:spPr>
        <p:txBody>
          <a:bodyPr/>
          <a:lstStyle/>
          <a:p>
            <a:r>
              <a:rPr lang="fr-CA"/>
              <a:t>Foresta, C. et coll.</a:t>
            </a:r>
            <a:r>
              <a:rPr lang="fr-CA" altLang="fr-FR" i="1" dirty="0"/>
              <a:t> Andrology. </a:t>
            </a:r>
            <a:r>
              <a:rPr lang="fr-CA"/>
              <a:t>3 mars 2015;3(2):163-73; Souho, T. et coll. </a:t>
            </a:r>
            <a:r>
              <a:rPr lang="fr-CA" altLang="fr-FR" i="1" dirty="0"/>
              <a:t>PLoS One</a:t>
            </a:r>
            <a:r>
              <a:rPr lang="fr-CA"/>
              <a:t>. 18 mai 2015;10(5):e0126936.</a:t>
            </a:r>
            <a:endParaRPr lang="fr-CA" altLang="fr-FR" dirty="0"/>
          </a:p>
        </p:txBody>
      </p:sp>
      <p:sp>
        <p:nvSpPr>
          <p:cNvPr id="8" name="TextBox 7">
            <a:extLst>
              <a:ext uri="{FF2B5EF4-FFF2-40B4-BE49-F238E27FC236}">
                <a16:creationId xmlns:a16="http://schemas.microsoft.com/office/drawing/2014/main" id="{D270960E-0A72-9749-9F96-EF1FC2F644CB}"/>
              </a:ext>
            </a:extLst>
          </p:cNvPr>
          <p:cNvSpPr txBox="1"/>
          <p:nvPr/>
        </p:nvSpPr>
        <p:spPr>
          <a:xfrm>
            <a:off x="451491" y="6177132"/>
            <a:ext cx="11207111" cy="246221"/>
          </a:xfrm>
          <a:prstGeom prst="rect">
            <a:avLst/>
          </a:prstGeom>
          <a:noFill/>
        </p:spPr>
        <p:txBody>
          <a:bodyPr wrap="square" anchor="b">
            <a:spAutoFit/>
          </a:bodyPr>
          <a:lstStyle/>
          <a:p>
            <a:r>
              <a:rPr lang="fr-CA" sz="1000" dirty="0"/>
              <a:t>VPH : virus du papillome humain.</a:t>
            </a:r>
          </a:p>
        </p:txBody>
      </p:sp>
      <p:sp>
        <p:nvSpPr>
          <p:cNvPr id="15" name="Rectangle 14">
            <a:extLst>
              <a:ext uri="{FF2B5EF4-FFF2-40B4-BE49-F238E27FC236}">
                <a16:creationId xmlns:a16="http://schemas.microsoft.com/office/drawing/2014/main" id="{F9C61DCC-9610-7843-8E39-54337ECB94CF}"/>
              </a:ext>
            </a:extLst>
          </p:cNvPr>
          <p:cNvSpPr/>
          <p:nvPr/>
        </p:nvSpPr>
        <p:spPr>
          <a:xfrm>
            <a:off x="9348788" y="5393268"/>
            <a:ext cx="2706995" cy="1347397"/>
          </a:xfrm>
          <a:prstGeom prst="rect">
            <a:avLst/>
          </a:prstGeom>
          <a:solidFill>
            <a:schemeClr val="bg2"/>
          </a:solid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9469C5D-12F0-8447-97A0-841CC130F679}"/>
              </a:ext>
            </a:extLst>
          </p:cNvPr>
          <p:cNvSpPr/>
          <p:nvPr/>
        </p:nvSpPr>
        <p:spPr>
          <a:xfrm>
            <a:off x="6343121" y="5757334"/>
            <a:ext cx="2910194" cy="983331"/>
          </a:xfrm>
          <a:prstGeom prst="rect">
            <a:avLst/>
          </a:prstGeom>
          <a:solidFill>
            <a:schemeClr val="bg2"/>
          </a:solid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5538AC6-F611-5C43-9F76-3C61ABDD3C49}"/>
              </a:ext>
            </a:extLst>
          </p:cNvPr>
          <p:cNvPicPr>
            <a:picLocks noChangeAspect="1"/>
          </p:cNvPicPr>
          <p:nvPr/>
        </p:nvPicPr>
        <p:blipFill>
          <a:blip r:embed="rId3"/>
          <a:srcRect/>
          <a:stretch/>
        </p:blipFill>
        <p:spPr>
          <a:xfrm>
            <a:off x="9540256" y="5590644"/>
            <a:ext cx="2371553" cy="998374"/>
          </a:xfrm>
          <a:prstGeom prst="rect">
            <a:avLst/>
          </a:prstGeom>
        </p:spPr>
      </p:pic>
      <p:pic>
        <p:nvPicPr>
          <p:cNvPr id="121861" name="Image 6">
            <a:extLst>
              <a:ext uri="{FF2B5EF4-FFF2-40B4-BE49-F238E27FC236}">
                <a16:creationId xmlns:a16="http://schemas.microsoft.com/office/drawing/2014/main" id="{0BCF1C05-8388-804C-9D58-81D8B53B83BA}"/>
              </a:ext>
            </a:extLst>
          </p:cNvPr>
          <p:cNvPicPr>
            <a:picLocks noChangeAspect="1"/>
          </p:cNvPicPr>
          <p:nvPr/>
        </p:nvPicPr>
        <p:blipFill>
          <a:blip r:embed="rId4"/>
          <a:srcRect/>
          <a:stretch/>
        </p:blipFill>
        <p:spPr bwMode="auto">
          <a:xfrm>
            <a:off x="6506943" y="5936487"/>
            <a:ext cx="2616457" cy="611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45304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1BB5261-A5AB-A749-806C-48645A5FD80E}"/>
              </a:ext>
            </a:extLst>
          </p:cNvPr>
          <p:cNvSpPr>
            <a:spLocks noGrp="1"/>
          </p:cNvSpPr>
          <p:nvPr>
            <p:ph type="ftr" sz="quarter" idx="11"/>
          </p:nvPr>
        </p:nvSpPr>
        <p:spPr>
          <a:xfrm>
            <a:off x="426825" y="6305779"/>
            <a:ext cx="11128808" cy="505662"/>
          </a:xfrm>
          <a:prstGeom prst="rect">
            <a:avLst/>
          </a:prstGeom>
        </p:spPr>
        <p:txBody>
          <a:bodyPr vert="horz" lIns="91440" tIns="45720" rIns="91440" bIns="45720" rtlCol="0" anchor="b" anchorCtr="0"/>
          <a:lstStyle>
            <a:defPPr>
              <a:defRPr lang="fr-FR"/>
            </a:defPPr>
            <a:lvl1pPr marL="0" algn="l" defTabSz="457200" rtl="0" eaLnBrk="1" latinLnBrk="0" hangingPunct="1">
              <a:lnSpc>
                <a:spcPct val="95000"/>
              </a:lnSpc>
              <a:spcBef>
                <a:spcPts val="400"/>
              </a:spcBef>
              <a:defRPr sz="900" kern="1200">
                <a:solidFill>
                  <a:schemeClr val="accent6"/>
                </a:solidFill>
                <a:latin typeface="+mn-lt"/>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a:t>Footnote</a:t>
            </a:r>
            <a:endParaRPr lang="fr-CA"/>
          </a:p>
        </p:txBody>
      </p:sp>
      <p:graphicFrame>
        <p:nvGraphicFramePr>
          <p:cNvPr id="8" name="Table 9">
            <a:extLst>
              <a:ext uri="{FF2B5EF4-FFF2-40B4-BE49-F238E27FC236}">
                <a16:creationId xmlns:a16="http://schemas.microsoft.com/office/drawing/2014/main" id="{CC2AABE2-DE69-A44B-97D2-7C1AC56B1AB1}"/>
              </a:ext>
            </a:extLst>
          </p:cNvPr>
          <p:cNvGraphicFramePr>
            <a:graphicFrameLocks noGrp="1"/>
          </p:cNvGraphicFramePr>
          <p:nvPr>
            <p:ph idx="4294967295"/>
          </p:nvPr>
        </p:nvGraphicFramePr>
        <p:xfrm>
          <a:off x="533403" y="1990724"/>
          <a:ext cx="11125201" cy="3409188"/>
        </p:xfrm>
        <a:graphic>
          <a:graphicData uri="http://schemas.openxmlformats.org/drawingml/2006/table">
            <a:tbl>
              <a:tblPr firstRow="1" bandRow="1">
                <a:tableStyleId>{5C22544A-7EE6-4342-B048-85BDC9FD1C3A}</a:tableStyleId>
              </a:tblPr>
              <a:tblGrid>
                <a:gridCol w="3249611">
                  <a:extLst>
                    <a:ext uri="{9D8B030D-6E8A-4147-A177-3AD203B41FA5}">
                      <a16:colId xmlns:a16="http://schemas.microsoft.com/office/drawing/2014/main" val="125361337"/>
                    </a:ext>
                  </a:extLst>
                </a:gridCol>
                <a:gridCol w="1556502">
                  <a:extLst>
                    <a:ext uri="{9D8B030D-6E8A-4147-A177-3AD203B41FA5}">
                      <a16:colId xmlns:a16="http://schemas.microsoft.com/office/drawing/2014/main" val="528128071"/>
                    </a:ext>
                  </a:extLst>
                </a:gridCol>
                <a:gridCol w="1579772">
                  <a:extLst>
                    <a:ext uri="{9D8B030D-6E8A-4147-A177-3AD203B41FA5}">
                      <a16:colId xmlns:a16="http://schemas.microsoft.com/office/drawing/2014/main" val="998723564"/>
                    </a:ext>
                  </a:extLst>
                </a:gridCol>
                <a:gridCol w="1579772">
                  <a:extLst>
                    <a:ext uri="{9D8B030D-6E8A-4147-A177-3AD203B41FA5}">
                      <a16:colId xmlns:a16="http://schemas.microsoft.com/office/drawing/2014/main" val="2838858615"/>
                    </a:ext>
                  </a:extLst>
                </a:gridCol>
                <a:gridCol w="1579772">
                  <a:extLst>
                    <a:ext uri="{9D8B030D-6E8A-4147-A177-3AD203B41FA5}">
                      <a16:colId xmlns:a16="http://schemas.microsoft.com/office/drawing/2014/main" val="1056567215"/>
                    </a:ext>
                  </a:extLst>
                </a:gridCol>
                <a:gridCol w="1579772">
                  <a:extLst>
                    <a:ext uri="{9D8B030D-6E8A-4147-A177-3AD203B41FA5}">
                      <a16:colId xmlns:a16="http://schemas.microsoft.com/office/drawing/2014/main" val="1648243811"/>
                    </a:ext>
                  </a:extLst>
                </a:gridCol>
              </a:tblGrid>
              <a:tr h="169979">
                <a:tc rowSpan="2">
                  <a:txBody>
                    <a:bodyPr/>
                    <a:lstStyle/>
                    <a:p>
                      <a:pPr>
                        <a:lnSpc>
                          <a:spcPct val="95000"/>
                        </a:lnSpc>
                      </a:pPr>
                      <a:endParaRPr lang="en-CA" sz="1800" dirty="0"/>
                    </a:p>
                  </a:txBody>
                  <a:tcPr marT="36576" marB="36576" anchor="b">
                    <a:lnL w="19050" cap="flat" cmpd="sng" algn="ctr">
                      <a:solidFill>
                        <a:schemeClr val="tx2"/>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accent5"/>
                    </a:solidFill>
                  </a:tcPr>
                </a:tc>
                <a:tc gridSpan="2">
                  <a:txBody>
                    <a:bodyPr/>
                    <a:lstStyle/>
                    <a:p>
                      <a:pPr algn="ctr">
                        <a:lnSpc>
                          <a:spcPct val="95000"/>
                        </a:lnSpc>
                      </a:pPr>
                      <a:r>
                        <a:rPr lang="en-CA" sz="1800" dirty="0"/>
                        <a:t>Sujets infectés par le VPH (n = 153)</a:t>
                      </a:r>
                    </a:p>
                  </a:txBody>
                  <a:tcPr marT="36576" marB="36576" anchor="b">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solidFill>
                      <a:schemeClr val="accent5">
                        <a:lumMod val="60000"/>
                        <a:lumOff val="40000"/>
                      </a:schemeClr>
                    </a:solidFill>
                  </a:tcPr>
                </a:tc>
                <a:tc hMerge="1">
                  <a:txBody>
                    <a:bodyPr/>
                    <a:lstStyle/>
                    <a:p>
                      <a:endParaRPr lang="en-CA" dirty="0"/>
                    </a:p>
                  </a:txBody>
                  <a:tcPr/>
                </a:tc>
                <a:tc gridSpan="2">
                  <a:txBody>
                    <a:bodyPr/>
                    <a:lstStyle/>
                    <a:p>
                      <a:pPr algn="ctr">
                        <a:lnSpc>
                          <a:spcPct val="95000"/>
                        </a:lnSpc>
                      </a:pPr>
                      <a:r>
                        <a:rPr lang="en-CA" sz="1800" dirty="0"/>
                        <a:t>Sujets non infectés par le VPH (n = 21)</a:t>
                      </a:r>
                    </a:p>
                  </a:txBody>
                  <a:tcPr marT="36576" marB="36576" anchor="b">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solidFill>
                      <a:schemeClr val="accent5">
                        <a:lumMod val="60000"/>
                        <a:lumOff val="40000"/>
                      </a:schemeClr>
                    </a:solidFill>
                  </a:tcPr>
                </a:tc>
                <a:tc hMerge="1">
                  <a:txBody>
                    <a:bodyPr/>
                    <a:lstStyle/>
                    <a:p>
                      <a:endParaRPr lang="en-CA" dirty="0"/>
                    </a:p>
                  </a:txBody>
                  <a:tcPr/>
                </a:tc>
                <a:tc rowSpan="2">
                  <a:txBody>
                    <a:bodyPr/>
                    <a:lstStyle/>
                    <a:p>
                      <a:pPr algn="ctr">
                        <a:lnSpc>
                          <a:spcPct val="95000"/>
                        </a:lnSpc>
                      </a:pPr>
                      <a:r>
                        <a:rPr lang="en-CA" sz="1800" dirty="0"/>
                        <a:t>Valeur P*</a:t>
                      </a:r>
                    </a:p>
                  </a:txBody>
                  <a:tcPr marT="36576" marB="36576" anchor="b">
                    <a:lnL w="12700" cap="flat" cmpd="sng" algn="ctr">
                      <a:solidFill>
                        <a:schemeClr val="accent3">
                          <a:lumMod val="40000"/>
                          <a:lumOff val="60000"/>
                        </a:schemeClr>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accent5"/>
                    </a:solidFill>
                  </a:tcPr>
                </a:tc>
                <a:extLst>
                  <a:ext uri="{0D108BD9-81ED-4DB2-BD59-A6C34878D82A}">
                    <a16:rowId xmlns:a16="http://schemas.microsoft.com/office/drawing/2014/main" val="2700414556"/>
                  </a:ext>
                </a:extLst>
              </a:tr>
              <a:tr h="169979">
                <a:tc vMerge="1">
                  <a:txBody>
                    <a:bodyPr/>
                    <a:lstStyle/>
                    <a:p>
                      <a:pPr>
                        <a:lnSpc>
                          <a:spcPct val="95000"/>
                        </a:lnSpc>
                      </a:pPr>
                      <a:endParaRPr lang="en-CA" sz="1800" b="1" dirty="0">
                        <a:solidFill>
                          <a:schemeClr val="bg1"/>
                        </a:solidFill>
                      </a:endParaRPr>
                    </a:p>
                  </a:txBody>
                  <a:tcPr marT="36576" marB="36576" anchor="b">
                    <a:lnL w="19050" cap="flat" cmpd="sng" algn="ctr">
                      <a:solidFill>
                        <a:schemeClr val="tx2"/>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accent5"/>
                    </a:solidFill>
                  </a:tcPr>
                </a:tc>
                <a:tc>
                  <a:txBody>
                    <a:bodyPr/>
                    <a:lstStyle/>
                    <a:p>
                      <a:pPr algn="ctr">
                        <a:lnSpc>
                          <a:spcPct val="95000"/>
                        </a:lnSpc>
                      </a:pPr>
                      <a:r>
                        <a:rPr lang="en-CA" sz="1800" b="1" dirty="0">
                          <a:solidFill>
                            <a:schemeClr val="bg1"/>
                          </a:solidFill>
                        </a:rPr>
                        <a:t>Médiane</a:t>
                      </a:r>
                    </a:p>
                  </a:txBody>
                  <a:tcPr marT="36576" marB="36576" anchor="b">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accent5"/>
                    </a:solidFill>
                  </a:tcPr>
                </a:tc>
                <a:tc>
                  <a:txBody>
                    <a:bodyPr/>
                    <a:lstStyle/>
                    <a:p>
                      <a:pPr algn="ctr">
                        <a:lnSpc>
                          <a:spcPct val="95000"/>
                        </a:lnSpc>
                      </a:pPr>
                      <a:r>
                        <a:rPr lang="en-CA" sz="1800" b="1" dirty="0">
                          <a:solidFill>
                            <a:schemeClr val="bg1"/>
                          </a:solidFill>
                        </a:rPr>
                        <a:t>ÉIQ</a:t>
                      </a:r>
                    </a:p>
                  </a:txBody>
                  <a:tcPr marT="36576" marB="36576" anchor="b">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accent5"/>
                    </a:solidFill>
                  </a:tcPr>
                </a:tc>
                <a:tc>
                  <a:txBody>
                    <a:bodyPr/>
                    <a:lstStyle/>
                    <a:p>
                      <a:pPr algn="ctr">
                        <a:lnSpc>
                          <a:spcPct val="95000"/>
                        </a:lnSpc>
                      </a:pPr>
                      <a:r>
                        <a:rPr lang="en-CA" sz="1800" b="1" dirty="0">
                          <a:solidFill>
                            <a:schemeClr val="bg1"/>
                          </a:solidFill>
                        </a:rPr>
                        <a:t>Médiane</a:t>
                      </a:r>
                    </a:p>
                  </a:txBody>
                  <a:tcPr marT="36576" marB="36576" anchor="b">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accent5"/>
                    </a:solidFill>
                  </a:tcPr>
                </a:tc>
                <a:tc>
                  <a:txBody>
                    <a:bodyPr/>
                    <a:lstStyle/>
                    <a:p>
                      <a:pPr algn="ctr">
                        <a:lnSpc>
                          <a:spcPct val="95000"/>
                        </a:lnSpc>
                      </a:pPr>
                      <a:r>
                        <a:rPr lang="en-CA" sz="1800" b="1" dirty="0">
                          <a:solidFill>
                            <a:schemeClr val="bg1"/>
                          </a:solidFill>
                        </a:rPr>
                        <a:t>ÉIQ</a:t>
                      </a:r>
                    </a:p>
                  </a:txBody>
                  <a:tcPr marT="36576" marB="36576" anchor="b">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accent5"/>
                    </a:solidFill>
                  </a:tcPr>
                </a:tc>
                <a:tc vMerge="1">
                  <a:txBody>
                    <a:bodyPr/>
                    <a:lstStyle/>
                    <a:p>
                      <a:pPr algn="ctr">
                        <a:lnSpc>
                          <a:spcPct val="95000"/>
                        </a:lnSpc>
                      </a:pPr>
                      <a:endParaRPr lang="en-CA" sz="1800" b="1" dirty="0">
                        <a:solidFill>
                          <a:schemeClr val="bg1"/>
                        </a:solidFill>
                      </a:endParaRPr>
                    </a:p>
                  </a:txBody>
                  <a:tcPr marT="36576" marB="36576">
                    <a:lnL w="12700" cap="flat" cmpd="sng" algn="ctr">
                      <a:solidFill>
                        <a:schemeClr val="accent3">
                          <a:lumMod val="40000"/>
                          <a:lumOff val="60000"/>
                        </a:schemeClr>
                      </a:solidFill>
                      <a:prstDash val="solid"/>
                      <a:round/>
                      <a:headEnd type="none" w="med" len="med"/>
                      <a:tailEnd type="none" w="med" len="med"/>
                    </a:lnL>
                    <a:lnR w="19050" cap="flat" cmpd="sng" algn="ctr">
                      <a:solidFill>
                        <a:schemeClr val="tx2"/>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accent5"/>
                    </a:solidFill>
                  </a:tcPr>
                </a:tc>
                <a:extLst>
                  <a:ext uri="{0D108BD9-81ED-4DB2-BD59-A6C34878D82A}">
                    <a16:rowId xmlns:a16="http://schemas.microsoft.com/office/drawing/2014/main" val="3914265137"/>
                  </a:ext>
                </a:extLst>
              </a:tr>
              <a:tr h="156903">
                <a:tc>
                  <a:txBody>
                    <a:bodyPr/>
                    <a:lstStyle/>
                    <a:p>
                      <a:pPr>
                        <a:lnSpc>
                          <a:spcPct val="95000"/>
                        </a:lnSpc>
                      </a:pPr>
                      <a:r>
                        <a:rPr lang="en-CA" sz="1400" dirty="0"/>
                        <a:t>Volume, mL</a:t>
                      </a:r>
                    </a:p>
                  </a:txBody>
                  <a:tcPr marL="182880" marT="36576" marB="36576">
                    <a:lnL w="19050" cap="flat" cmpd="sng" algn="ctr">
                      <a:solidFill>
                        <a:schemeClr val="tx2"/>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noFill/>
                  </a:tcPr>
                </a:tc>
                <a:tc>
                  <a:txBody>
                    <a:bodyPr/>
                    <a:lstStyle/>
                    <a:p>
                      <a:pPr algn="ctr">
                        <a:lnSpc>
                          <a:spcPct val="95000"/>
                        </a:lnSpc>
                      </a:pPr>
                      <a:r>
                        <a:rPr lang="en-CA" sz="1600" dirty="0"/>
                        <a:t>2,8</a:t>
                      </a:r>
                    </a:p>
                  </a:txBody>
                  <a:tcPr marT="36576" marB="36576">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noFill/>
                  </a:tcPr>
                </a:tc>
                <a:tc>
                  <a:txBody>
                    <a:bodyPr/>
                    <a:lstStyle/>
                    <a:p>
                      <a:pPr algn="ctr">
                        <a:lnSpc>
                          <a:spcPct val="95000"/>
                        </a:lnSpc>
                      </a:pPr>
                      <a:r>
                        <a:rPr lang="en-CA" sz="1600" dirty="0"/>
                        <a:t>2-3,7</a:t>
                      </a:r>
                    </a:p>
                  </a:txBody>
                  <a:tcPr marT="36576" marB="36576">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noFill/>
                  </a:tcPr>
                </a:tc>
                <a:tc>
                  <a:txBody>
                    <a:bodyPr/>
                    <a:lstStyle/>
                    <a:p>
                      <a:pPr algn="ctr">
                        <a:lnSpc>
                          <a:spcPct val="95000"/>
                        </a:lnSpc>
                      </a:pPr>
                      <a:r>
                        <a:rPr lang="en-CA" sz="1600" dirty="0"/>
                        <a:t>3</a:t>
                      </a:r>
                    </a:p>
                  </a:txBody>
                  <a:tcPr marT="36576" marB="36576">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noFill/>
                  </a:tcPr>
                </a:tc>
                <a:tc>
                  <a:txBody>
                    <a:bodyPr/>
                    <a:lstStyle/>
                    <a:p>
                      <a:pPr algn="ctr">
                        <a:lnSpc>
                          <a:spcPct val="95000"/>
                        </a:lnSpc>
                      </a:pPr>
                      <a:r>
                        <a:rPr lang="en-CA" sz="1600" dirty="0"/>
                        <a:t>1,7-4,1</a:t>
                      </a:r>
                    </a:p>
                  </a:txBody>
                  <a:tcPr marT="36576" marB="36576">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noFill/>
                  </a:tcPr>
                </a:tc>
                <a:tc>
                  <a:txBody>
                    <a:bodyPr/>
                    <a:lstStyle/>
                    <a:p>
                      <a:pPr algn="ctr">
                        <a:lnSpc>
                          <a:spcPct val="95000"/>
                        </a:lnSpc>
                      </a:pPr>
                      <a:r>
                        <a:rPr lang="en-CA" sz="1600" dirty="0"/>
                        <a:t>0,545</a:t>
                      </a:r>
                    </a:p>
                  </a:txBody>
                  <a:tcPr marT="36576" marB="36576">
                    <a:lnL w="12700" cap="flat" cmpd="sng" algn="ctr">
                      <a:solidFill>
                        <a:schemeClr val="accent3">
                          <a:lumMod val="40000"/>
                          <a:lumOff val="60000"/>
                        </a:schemeClr>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549059130"/>
                  </a:ext>
                </a:extLst>
              </a:tr>
              <a:tr h="156903">
                <a:tc>
                  <a:txBody>
                    <a:bodyPr/>
                    <a:lstStyle/>
                    <a:p>
                      <a:pPr>
                        <a:lnSpc>
                          <a:spcPct val="95000"/>
                        </a:lnSpc>
                      </a:pPr>
                      <a:r>
                        <a:rPr lang="en-CA" sz="1400" dirty="0"/>
                        <a:t>Sperme, pH</a:t>
                      </a:r>
                    </a:p>
                  </a:txBody>
                  <a:tcPr marL="182880" marT="36576" marB="36576">
                    <a:lnL w="19050" cap="flat" cmpd="sng" algn="ctr">
                      <a:solidFill>
                        <a:schemeClr val="tx2"/>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noFill/>
                  </a:tcPr>
                </a:tc>
                <a:tc>
                  <a:txBody>
                    <a:bodyPr/>
                    <a:lstStyle/>
                    <a:p>
                      <a:pPr algn="ctr">
                        <a:lnSpc>
                          <a:spcPct val="95000"/>
                        </a:lnSpc>
                      </a:pPr>
                      <a:r>
                        <a:rPr lang="en-CA" sz="1600" dirty="0"/>
                        <a:t>8,5</a:t>
                      </a:r>
                    </a:p>
                  </a:txBody>
                  <a:tcPr marT="36576" marB="36576">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noFill/>
                  </a:tcPr>
                </a:tc>
                <a:tc>
                  <a:txBody>
                    <a:bodyPr/>
                    <a:lstStyle/>
                    <a:p>
                      <a:pPr algn="ctr">
                        <a:lnSpc>
                          <a:spcPct val="95000"/>
                        </a:lnSpc>
                      </a:pPr>
                      <a:r>
                        <a:rPr lang="en-CA" sz="1600" dirty="0"/>
                        <a:t>8,5</a:t>
                      </a:r>
                    </a:p>
                  </a:txBody>
                  <a:tcPr marT="36576" marB="36576">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noFill/>
                  </a:tcPr>
                </a:tc>
                <a:tc>
                  <a:txBody>
                    <a:bodyPr/>
                    <a:lstStyle/>
                    <a:p>
                      <a:pPr algn="ctr">
                        <a:lnSpc>
                          <a:spcPct val="95000"/>
                        </a:lnSpc>
                      </a:pPr>
                      <a:r>
                        <a:rPr lang="en-CA" sz="1600" dirty="0"/>
                        <a:t>8,5</a:t>
                      </a:r>
                    </a:p>
                  </a:txBody>
                  <a:tcPr marT="36576" marB="36576">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noFill/>
                  </a:tcPr>
                </a:tc>
                <a:tc>
                  <a:txBody>
                    <a:bodyPr/>
                    <a:lstStyle/>
                    <a:p>
                      <a:pPr algn="ctr">
                        <a:lnSpc>
                          <a:spcPct val="95000"/>
                        </a:lnSpc>
                      </a:pPr>
                      <a:r>
                        <a:rPr lang="en-CA" sz="1600" dirty="0"/>
                        <a:t>8.5</a:t>
                      </a:r>
                    </a:p>
                  </a:txBody>
                  <a:tcPr marT="36576" marB="36576">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noFill/>
                  </a:tcPr>
                </a:tc>
                <a:tc>
                  <a:txBody>
                    <a:bodyPr/>
                    <a:lstStyle/>
                    <a:p>
                      <a:pPr algn="ctr">
                        <a:lnSpc>
                          <a:spcPct val="95000"/>
                        </a:lnSpc>
                      </a:pPr>
                      <a:r>
                        <a:rPr lang="en-CA" sz="1600" dirty="0"/>
                        <a:t>ND</a:t>
                      </a:r>
                    </a:p>
                  </a:txBody>
                  <a:tcPr marT="36576" marB="36576">
                    <a:lnL w="12700" cap="flat" cmpd="sng" algn="ctr">
                      <a:solidFill>
                        <a:schemeClr val="accent3">
                          <a:lumMod val="40000"/>
                          <a:lumOff val="60000"/>
                        </a:schemeClr>
                      </a:solidFill>
                      <a:prstDash val="solid"/>
                      <a:round/>
                      <a:headEnd type="none" w="med" len="med"/>
                      <a:tailEnd type="none" w="med" len="med"/>
                    </a:lnL>
                    <a:lnR w="19050" cap="flat" cmpd="sng" algn="ctr">
                      <a:solidFill>
                        <a:schemeClr val="tx2"/>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341664569"/>
                  </a:ext>
                </a:extLst>
              </a:tr>
              <a:tr h="156903">
                <a:tc>
                  <a:txBody>
                    <a:bodyPr/>
                    <a:lstStyle/>
                    <a:p>
                      <a:pPr>
                        <a:lnSpc>
                          <a:spcPct val="95000"/>
                        </a:lnSpc>
                      </a:pPr>
                      <a:r>
                        <a:rPr lang="en-CA" sz="1400" dirty="0"/>
                        <a:t>Numération des spermatozoïdes, x 10</a:t>
                      </a:r>
                      <a:r>
                        <a:rPr lang="en-CA" sz="1400" baseline="30000" dirty="0"/>
                        <a:t>6</a:t>
                      </a:r>
                    </a:p>
                  </a:txBody>
                  <a:tcPr marL="182880" marT="36576" marB="36576">
                    <a:lnL w="19050" cap="flat" cmpd="sng" algn="ctr">
                      <a:solidFill>
                        <a:schemeClr val="tx2"/>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noFill/>
                  </a:tcPr>
                </a:tc>
                <a:tc>
                  <a:txBody>
                    <a:bodyPr/>
                    <a:lstStyle/>
                    <a:p>
                      <a:pPr algn="ctr">
                        <a:lnSpc>
                          <a:spcPct val="95000"/>
                        </a:lnSpc>
                      </a:pPr>
                      <a:r>
                        <a:rPr lang="en-CA" sz="1600" dirty="0"/>
                        <a:t>46</a:t>
                      </a:r>
                    </a:p>
                  </a:txBody>
                  <a:tcPr marT="36576" marB="36576">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noFill/>
                  </a:tcPr>
                </a:tc>
                <a:tc>
                  <a:txBody>
                    <a:bodyPr/>
                    <a:lstStyle/>
                    <a:p>
                      <a:pPr algn="ctr">
                        <a:lnSpc>
                          <a:spcPct val="95000"/>
                        </a:lnSpc>
                      </a:pPr>
                      <a:r>
                        <a:rPr lang="en-CA" sz="1600" dirty="0"/>
                        <a:t>14,6-93,2</a:t>
                      </a:r>
                    </a:p>
                  </a:txBody>
                  <a:tcPr marT="36576" marB="36576">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noFill/>
                  </a:tcPr>
                </a:tc>
                <a:tc>
                  <a:txBody>
                    <a:bodyPr/>
                    <a:lstStyle/>
                    <a:p>
                      <a:pPr algn="ctr">
                        <a:lnSpc>
                          <a:spcPct val="95000"/>
                        </a:lnSpc>
                      </a:pPr>
                      <a:r>
                        <a:rPr lang="en-CA" sz="1600" dirty="0"/>
                        <a:t>32</a:t>
                      </a:r>
                    </a:p>
                  </a:txBody>
                  <a:tcPr marT="36576" marB="36576">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noFill/>
                  </a:tcPr>
                </a:tc>
                <a:tc>
                  <a:txBody>
                    <a:bodyPr/>
                    <a:lstStyle/>
                    <a:p>
                      <a:pPr algn="ctr">
                        <a:lnSpc>
                          <a:spcPct val="95000"/>
                        </a:lnSpc>
                      </a:pPr>
                      <a:r>
                        <a:rPr lang="en-CA" sz="1600" dirty="0"/>
                        <a:t>8,4-45</a:t>
                      </a:r>
                    </a:p>
                  </a:txBody>
                  <a:tcPr marT="36576" marB="36576">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noFill/>
                  </a:tcPr>
                </a:tc>
                <a:tc>
                  <a:txBody>
                    <a:bodyPr/>
                    <a:lstStyle/>
                    <a:p>
                      <a:pPr algn="ctr">
                        <a:lnSpc>
                          <a:spcPct val="95000"/>
                        </a:lnSpc>
                      </a:pPr>
                      <a:r>
                        <a:rPr lang="en-CA" sz="1600" dirty="0"/>
                        <a:t>0,066</a:t>
                      </a:r>
                    </a:p>
                  </a:txBody>
                  <a:tcPr marT="36576" marB="36576">
                    <a:lnL w="12700" cap="flat" cmpd="sng" algn="ctr">
                      <a:solidFill>
                        <a:schemeClr val="accent3">
                          <a:lumMod val="40000"/>
                          <a:lumOff val="60000"/>
                        </a:schemeClr>
                      </a:solidFill>
                      <a:prstDash val="solid"/>
                      <a:round/>
                      <a:headEnd type="none" w="med" len="med"/>
                      <a:tailEnd type="none" w="med" len="med"/>
                    </a:lnL>
                    <a:lnR w="19050" cap="flat" cmpd="sng" algn="ctr">
                      <a:solidFill>
                        <a:schemeClr val="tx2"/>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413296770"/>
                  </a:ext>
                </a:extLst>
              </a:tr>
              <a:tr h="156903">
                <a:tc>
                  <a:txBody>
                    <a:bodyPr/>
                    <a:lstStyle/>
                    <a:p>
                      <a:pPr>
                        <a:lnSpc>
                          <a:spcPct val="95000"/>
                        </a:lnSpc>
                      </a:pPr>
                      <a:r>
                        <a:rPr lang="en-CA" sz="1400" baseline="0" dirty="0"/>
                        <a:t>Concentration des spermatozoïdes, x 10</a:t>
                      </a:r>
                      <a:r>
                        <a:rPr lang="en-CA" sz="1400" baseline="30000" dirty="0"/>
                        <a:t>6</a:t>
                      </a:r>
                      <a:r>
                        <a:rPr lang="en-CA" sz="1400" baseline="0" dirty="0"/>
                        <a:t>/mL</a:t>
                      </a:r>
                    </a:p>
                  </a:txBody>
                  <a:tcPr marL="182880" marT="36576" marB="36576">
                    <a:lnL w="19050" cap="flat" cmpd="sng" algn="ctr">
                      <a:solidFill>
                        <a:schemeClr val="tx2"/>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noFill/>
                  </a:tcPr>
                </a:tc>
                <a:tc>
                  <a:txBody>
                    <a:bodyPr/>
                    <a:lstStyle/>
                    <a:p>
                      <a:pPr algn="ctr">
                        <a:lnSpc>
                          <a:spcPct val="95000"/>
                        </a:lnSpc>
                      </a:pPr>
                      <a:r>
                        <a:rPr lang="en-CA" sz="1600" dirty="0"/>
                        <a:t>19,4</a:t>
                      </a:r>
                    </a:p>
                  </a:txBody>
                  <a:tcPr marT="36576" marB="36576">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noFill/>
                  </a:tcPr>
                </a:tc>
                <a:tc>
                  <a:txBody>
                    <a:bodyPr/>
                    <a:lstStyle/>
                    <a:p>
                      <a:pPr algn="ctr">
                        <a:lnSpc>
                          <a:spcPct val="95000"/>
                        </a:lnSpc>
                      </a:pPr>
                      <a:r>
                        <a:rPr lang="en-CA" sz="1600" dirty="0"/>
                        <a:t>6,9-31,9</a:t>
                      </a:r>
                    </a:p>
                  </a:txBody>
                  <a:tcPr marT="36576" marB="36576">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noFill/>
                  </a:tcPr>
                </a:tc>
                <a:tc>
                  <a:txBody>
                    <a:bodyPr/>
                    <a:lstStyle/>
                    <a:p>
                      <a:pPr algn="ctr">
                        <a:lnSpc>
                          <a:spcPct val="95000"/>
                        </a:lnSpc>
                      </a:pPr>
                      <a:r>
                        <a:rPr lang="en-CA" sz="1600" dirty="0"/>
                        <a:t>13</a:t>
                      </a:r>
                    </a:p>
                  </a:txBody>
                  <a:tcPr marT="36576" marB="36576">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noFill/>
                  </a:tcPr>
                </a:tc>
                <a:tc>
                  <a:txBody>
                    <a:bodyPr/>
                    <a:lstStyle/>
                    <a:p>
                      <a:pPr algn="ctr">
                        <a:lnSpc>
                          <a:spcPct val="95000"/>
                        </a:lnSpc>
                      </a:pPr>
                      <a:r>
                        <a:rPr lang="en-CA" sz="1600" dirty="0"/>
                        <a:t>3,9-20</a:t>
                      </a:r>
                    </a:p>
                  </a:txBody>
                  <a:tcPr marT="36576" marB="36576">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noFill/>
                  </a:tcPr>
                </a:tc>
                <a:tc>
                  <a:txBody>
                    <a:bodyPr/>
                    <a:lstStyle/>
                    <a:p>
                      <a:pPr algn="ctr">
                        <a:lnSpc>
                          <a:spcPct val="95000"/>
                        </a:lnSpc>
                      </a:pPr>
                      <a:r>
                        <a:rPr lang="en-CA" sz="1600" dirty="0"/>
                        <a:t>0,029</a:t>
                      </a:r>
                    </a:p>
                  </a:txBody>
                  <a:tcPr marT="36576" marB="36576">
                    <a:lnL w="12700" cap="flat" cmpd="sng" algn="ctr">
                      <a:solidFill>
                        <a:schemeClr val="accent3">
                          <a:lumMod val="40000"/>
                          <a:lumOff val="60000"/>
                        </a:schemeClr>
                      </a:solidFill>
                      <a:prstDash val="solid"/>
                      <a:round/>
                      <a:headEnd type="none" w="med" len="med"/>
                      <a:tailEnd type="none" w="med" len="med"/>
                    </a:lnL>
                    <a:lnR w="19050" cap="flat" cmpd="sng" algn="ctr">
                      <a:solidFill>
                        <a:schemeClr val="tx2"/>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581039947"/>
                  </a:ext>
                </a:extLst>
              </a:tr>
              <a:tr h="156903">
                <a:tc>
                  <a:txBody>
                    <a:bodyPr/>
                    <a:lstStyle/>
                    <a:p>
                      <a:pPr>
                        <a:lnSpc>
                          <a:spcPct val="95000"/>
                        </a:lnSpc>
                      </a:pPr>
                      <a:r>
                        <a:rPr lang="en-CA" sz="1400" baseline="0" dirty="0"/>
                        <a:t>Motilité des spermatozoïdes, %</a:t>
                      </a:r>
                    </a:p>
                  </a:txBody>
                  <a:tcPr marL="182880" marT="36576" marB="36576">
                    <a:lnL w="19050" cap="flat" cmpd="sng" algn="ctr">
                      <a:solidFill>
                        <a:schemeClr val="tx2"/>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noFill/>
                  </a:tcPr>
                </a:tc>
                <a:tc>
                  <a:txBody>
                    <a:bodyPr/>
                    <a:lstStyle/>
                    <a:p>
                      <a:pPr algn="ctr">
                        <a:lnSpc>
                          <a:spcPct val="95000"/>
                        </a:lnSpc>
                      </a:pPr>
                      <a:r>
                        <a:rPr lang="en-CA" sz="1600" dirty="0"/>
                        <a:t>50,4</a:t>
                      </a:r>
                    </a:p>
                  </a:txBody>
                  <a:tcPr marT="36576" marB="36576">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noFill/>
                  </a:tcPr>
                </a:tc>
                <a:tc>
                  <a:txBody>
                    <a:bodyPr/>
                    <a:lstStyle/>
                    <a:p>
                      <a:pPr algn="ctr">
                        <a:lnSpc>
                          <a:spcPct val="95000"/>
                        </a:lnSpc>
                      </a:pPr>
                      <a:r>
                        <a:rPr lang="en-CA" sz="1600" dirty="0"/>
                        <a:t>33,3-66,7</a:t>
                      </a:r>
                    </a:p>
                  </a:txBody>
                  <a:tcPr marT="36576" marB="36576">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noFill/>
                  </a:tcPr>
                </a:tc>
                <a:tc>
                  <a:txBody>
                    <a:bodyPr/>
                    <a:lstStyle/>
                    <a:p>
                      <a:pPr algn="ctr">
                        <a:lnSpc>
                          <a:spcPct val="95000"/>
                        </a:lnSpc>
                      </a:pPr>
                      <a:r>
                        <a:rPr lang="en-CA" sz="1600" dirty="0"/>
                        <a:t>45,3</a:t>
                      </a:r>
                    </a:p>
                  </a:txBody>
                  <a:tcPr marT="36576" marB="36576">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noFill/>
                  </a:tcPr>
                </a:tc>
                <a:tc>
                  <a:txBody>
                    <a:bodyPr/>
                    <a:lstStyle/>
                    <a:p>
                      <a:pPr algn="ctr">
                        <a:lnSpc>
                          <a:spcPct val="95000"/>
                        </a:lnSpc>
                      </a:pPr>
                      <a:r>
                        <a:rPr lang="en-CA" sz="1600" dirty="0"/>
                        <a:t>0-51</a:t>
                      </a:r>
                    </a:p>
                  </a:txBody>
                  <a:tcPr marT="36576" marB="36576">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noFill/>
                  </a:tcPr>
                </a:tc>
                <a:tc>
                  <a:txBody>
                    <a:bodyPr/>
                    <a:lstStyle/>
                    <a:p>
                      <a:pPr algn="ctr">
                        <a:lnSpc>
                          <a:spcPct val="95000"/>
                        </a:lnSpc>
                      </a:pPr>
                      <a:r>
                        <a:rPr lang="en-CA" sz="1600" dirty="0"/>
                        <a:t>0,0097</a:t>
                      </a:r>
                    </a:p>
                  </a:txBody>
                  <a:tcPr marT="36576" marB="36576">
                    <a:lnL w="12700" cap="flat" cmpd="sng" algn="ctr">
                      <a:solidFill>
                        <a:schemeClr val="accent3">
                          <a:lumMod val="40000"/>
                          <a:lumOff val="60000"/>
                        </a:schemeClr>
                      </a:solidFill>
                      <a:prstDash val="solid"/>
                      <a:round/>
                      <a:headEnd type="none" w="med" len="med"/>
                      <a:tailEnd type="none" w="med" len="med"/>
                    </a:lnL>
                    <a:lnR w="19050" cap="flat" cmpd="sng" algn="ctr">
                      <a:solidFill>
                        <a:schemeClr val="tx2"/>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757838942"/>
                  </a:ext>
                </a:extLst>
              </a:tr>
              <a:tr h="156903">
                <a:tc>
                  <a:txBody>
                    <a:bodyPr/>
                    <a:lstStyle/>
                    <a:p>
                      <a:pPr>
                        <a:lnSpc>
                          <a:spcPct val="95000"/>
                        </a:lnSpc>
                      </a:pPr>
                      <a:r>
                        <a:rPr lang="en-CA" sz="1400" baseline="0" dirty="0"/>
                        <a:t>Morphologie normale, %</a:t>
                      </a:r>
                    </a:p>
                  </a:txBody>
                  <a:tcPr marL="182880" marT="36576" marB="36576">
                    <a:lnL w="19050" cap="flat" cmpd="sng" algn="ctr">
                      <a:solidFill>
                        <a:schemeClr val="tx2"/>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noFill/>
                  </a:tcPr>
                </a:tc>
                <a:tc>
                  <a:txBody>
                    <a:bodyPr/>
                    <a:lstStyle/>
                    <a:p>
                      <a:pPr algn="ctr">
                        <a:lnSpc>
                          <a:spcPct val="95000"/>
                        </a:lnSpc>
                      </a:pPr>
                      <a:r>
                        <a:rPr lang="en-CA" sz="1600" dirty="0"/>
                        <a:t>9,8</a:t>
                      </a:r>
                    </a:p>
                  </a:txBody>
                  <a:tcPr marT="36576" marB="36576">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noFill/>
                  </a:tcPr>
                </a:tc>
                <a:tc>
                  <a:txBody>
                    <a:bodyPr/>
                    <a:lstStyle/>
                    <a:p>
                      <a:pPr algn="ctr">
                        <a:lnSpc>
                          <a:spcPct val="95000"/>
                        </a:lnSpc>
                      </a:pPr>
                      <a:r>
                        <a:rPr lang="en-CA" sz="1600" dirty="0"/>
                        <a:t>5,1-14,7</a:t>
                      </a:r>
                    </a:p>
                  </a:txBody>
                  <a:tcPr marT="36576" marB="36576">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noFill/>
                  </a:tcPr>
                </a:tc>
                <a:tc>
                  <a:txBody>
                    <a:bodyPr/>
                    <a:lstStyle/>
                    <a:p>
                      <a:pPr algn="ctr">
                        <a:lnSpc>
                          <a:spcPct val="95000"/>
                        </a:lnSpc>
                      </a:pPr>
                      <a:r>
                        <a:rPr lang="en-CA" sz="1600" dirty="0"/>
                        <a:t>8,2</a:t>
                      </a:r>
                    </a:p>
                  </a:txBody>
                  <a:tcPr marT="36576" marB="36576">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noFill/>
                  </a:tcPr>
                </a:tc>
                <a:tc>
                  <a:txBody>
                    <a:bodyPr/>
                    <a:lstStyle/>
                    <a:p>
                      <a:pPr algn="ctr">
                        <a:lnSpc>
                          <a:spcPct val="95000"/>
                        </a:lnSpc>
                      </a:pPr>
                      <a:r>
                        <a:rPr lang="en-CA" sz="1600" dirty="0"/>
                        <a:t>6,3-12,3</a:t>
                      </a:r>
                    </a:p>
                  </a:txBody>
                  <a:tcPr marT="36576" marB="36576">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noFill/>
                  </a:tcPr>
                </a:tc>
                <a:tc>
                  <a:txBody>
                    <a:bodyPr/>
                    <a:lstStyle/>
                    <a:p>
                      <a:pPr algn="ctr">
                        <a:lnSpc>
                          <a:spcPct val="95000"/>
                        </a:lnSpc>
                      </a:pPr>
                      <a:r>
                        <a:rPr lang="en-CA" sz="1600" dirty="0"/>
                        <a:t>0,599</a:t>
                      </a:r>
                    </a:p>
                  </a:txBody>
                  <a:tcPr marT="36576" marB="36576">
                    <a:lnL w="12700" cap="flat" cmpd="sng" algn="ctr">
                      <a:solidFill>
                        <a:schemeClr val="accent3">
                          <a:lumMod val="40000"/>
                          <a:lumOff val="60000"/>
                        </a:schemeClr>
                      </a:solidFill>
                      <a:prstDash val="solid"/>
                      <a:round/>
                      <a:headEnd type="none" w="med" len="med"/>
                      <a:tailEnd type="none" w="med" len="med"/>
                    </a:lnL>
                    <a:lnR w="19050" cap="flat" cmpd="sng" algn="ctr">
                      <a:solidFill>
                        <a:schemeClr val="tx2"/>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822566001"/>
                  </a:ext>
                </a:extLst>
              </a:tr>
              <a:tr h="156903">
                <a:tc>
                  <a:txBody>
                    <a:bodyPr/>
                    <a:lstStyle/>
                    <a:p>
                      <a:pPr>
                        <a:lnSpc>
                          <a:spcPct val="95000"/>
                        </a:lnSpc>
                      </a:pPr>
                      <a:r>
                        <a:rPr lang="en-CA" sz="1400" baseline="0" dirty="0"/>
                        <a:t>Activité de la SOD dans le plasma séminal, %</a:t>
                      </a:r>
                    </a:p>
                  </a:txBody>
                  <a:tcPr marL="182880" marT="36576" marB="36576">
                    <a:lnL w="19050" cap="flat" cmpd="sng" algn="ctr">
                      <a:solidFill>
                        <a:schemeClr val="tx2"/>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9050" cap="flat" cmpd="sng" algn="ctr">
                      <a:solidFill>
                        <a:schemeClr val="tx2"/>
                      </a:solidFill>
                      <a:prstDash val="solid"/>
                      <a:round/>
                      <a:headEnd type="none" w="med" len="med"/>
                      <a:tailEnd type="none" w="med" len="med"/>
                    </a:lnB>
                    <a:noFill/>
                  </a:tcPr>
                </a:tc>
                <a:tc>
                  <a:txBody>
                    <a:bodyPr/>
                    <a:lstStyle/>
                    <a:p>
                      <a:pPr algn="ctr">
                        <a:lnSpc>
                          <a:spcPct val="95000"/>
                        </a:lnSpc>
                      </a:pPr>
                      <a:r>
                        <a:rPr lang="en-CA" sz="1600" dirty="0"/>
                        <a:t>73,4</a:t>
                      </a:r>
                    </a:p>
                  </a:txBody>
                  <a:tcPr marT="36576" marB="36576">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9050" cap="flat" cmpd="sng" algn="ctr">
                      <a:solidFill>
                        <a:schemeClr val="tx2"/>
                      </a:solidFill>
                      <a:prstDash val="solid"/>
                      <a:round/>
                      <a:headEnd type="none" w="med" len="med"/>
                      <a:tailEnd type="none" w="med" len="med"/>
                    </a:lnB>
                    <a:noFill/>
                  </a:tcPr>
                </a:tc>
                <a:tc>
                  <a:txBody>
                    <a:bodyPr/>
                    <a:lstStyle/>
                    <a:p>
                      <a:pPr algn="ctr">
                        <a:lnSpc>
                          <a:spcPct val="95000"/>
                        </a:lnSpc>
                      </a:pPr>
                      <a:r>
                        <a:rPr lang="en-CA" sz="1600" dirty="0"/>
                        <a:t>66,8-75,9</a:t>
                      </a:r>
                    </a:p>
                  </a:txBody>
                  <a:tcPr marT="36576" marB="36576">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9050" cap="flat" cmpd="sng" algn="ctr">
                      <a:solidFill>
                        <a:schemeClr val="tx2"/>
                      </a:solidFill>
                      <a:prstDash val="solid"/>
                      <a:round/>
                      <a:headEnd type="none" w="med" len="med"/>
                      <a:tailEnd type="none" w="med" len="med"/>
                    </a:lnB>
                    <a:noFill/>
                  </a:tcPr>
                </a:tc>
                <a:tc>
                  <a:txBody>
                    <a:bodyPr/>
                    <a:lstStyle/>
                    <a:p>
                      <a:pPr algn="ctr">
                        <a:lnSpc>
                          <a:spcPct val="95000"/>
                        </a:lnSpc>
                      </a:pPr>
                      <a:r>
                        <a:rPr lang="en-CA" sz="1600" dirty="0"/>
                        <a:t>75,9</a:t>
                      </a:r>
                    </a:p>
                  </a:txBody>
                  <a:tcPr marT="36576" marB="36576">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9050" cap="flat" cmpd="sng" algn="ctr">
                      <a:solidFill>
                        <a:schemeClr val="tx2"/>
                      </a:solidFill>
                      <a:prstDash val="solid"/>
                      <a:round/>
                      <a:headEnd type="none" w="med" len="med"/>
                      <a:tailEnd type="none" w="med" len="med"/>
                    </a:lnB>
                    <a:noFill/>
                  </a:tcPr>
                </a:tc>
                <a:tc>
                  <a:txBody>
                    <a:bodyPr/>
                    <a:lstStyle/>
                    <a:p>
                      <a:pPr algn="ctr">
                        <a:lnSpc>
                          <a:spcPct val="95000"/>
                        </a:lnSpc>
                      </a:pPr>
                      <a:r>
                        <a:rPr lang="en-CA" sz="1600" dirty="0"/>
                        <a:t>73,5-78,2</a:t>
                      </a:r>
                    </a:p>
                  </a:txBody>
                  <a:tcPr marT="36576" marB="36576">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9050" cap="flat" cmpd="sng" algn="ctr">
                      <a:solidFill>
                        <a:schemeClr val="tx2"/>
                      </a:solidFill>
                      <a:prstDash val="solid"/>
                      <a:round/>
                      <a:headEnd type="none" w="med" len="med"/>
                      <a:tailEnd type="none" w="med" len="med"/>
                    </a:lnB>
                    <a:noFill/>
                  </a:tcPr>
                </a:tc>
                <a:tc>
                  <a:txBody>
                    <a:bodyPr/>
                    <a:lstStyle/>
                    <a:p>
                      <a:pPr algn="ctr">
                        <a:lnSpc>
                          <a:spcPct val="95000"/>
                        </a:lnSpc>
                      </a:pPr>
                      <a:r>
                        <a:rPr lang="en-CA" sz="1600" dirty="0"/>
                        <a:t>0,017</a:t>
                      </a:r>
                    </a:p>
                  </a:txBody>
                  <a:tcPr marT="36576" marB="36576">
                    <a:lnL w="12700" cap="flat" cmpd="sng" algn="ctr">
                      <a:solidFill>
                        <a:schemeClr val="accent3">
                          <a:lumMod val="40000"/>
                          <a:lumOff val="60000"/>
                        </a:schemeClr>
                      </a:solidFill>
                      <a:prstDash val="solid"/>
                      <a:round/>
                      <a:headEnd type="none" w="med" len="med"/>
                      <a:tailEnd type="none" w="med" len="med"/>
                    </a:lnL>
                    <a:lnR w="19050" cap="flat" cmpd="sng" algn="ctr">
                      <a:solidFill>
                        <a:schemeClr val="tx2"/>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90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698055023"/>
                  </a:ext>
                </a:extLst>
              </a:tr>
            </a:tbl>
          </a:graphicData>
        </a:graphic>
      </p:graphicFrame>
      <p:sp>
        <p:nvSpPr>
          <p:cNvPr id="15" name="TextBox 14">
            <a:extLst>
              <a:ext uri="{FF2B5EF4-FFF2-40B4-BE49-F238E27FC236}">
                <a16:creationId xmlns:a16="http://schemas.microsoft.com/office/drawing/2014/main" id="{D9F60386-B4DE-AE45-8746-8F53E38BFF86}"/>
              </a:ext>
            </a:extLst>
          </p:cNvPr>
          <p:cNvSpPr txBox="1"/>
          <p:nvPr/>
        </p:nvSpPr>
        <p:spPr>
          <a:xfrm>
            <a:off x="256674" y="1186342"/>
            <a:ext cx="11935326" cy="757130"/>
          </a:xfrm>
          <a:prstGeom prst="rect">
            <a:avLst/>
          </a:prstGeom>
          <a:noFill/>
        </p:spPr>
        <p:txBody>
          <a:bodyPr wrap="square">
            <a:spAutoFit/>
          </a:bodyPr>
          <a:lstStyle/>
          <a:p>
            <a:pPr algn="ctr">
              <a:lnSpc>
                <a:spcPct val="90000"/>
              </a:lnSpc>
            </a:pPr>
            <a:r>
              <a:rPr lang="fr-CA" sz="2400" b="1" dirty="0">
                <a:solidFill>
                  <a:schemeClr val="accent6"/>
                </a:solidFill>
                <a:latin typeface="+mj-lt"/>
              </a:rPr>
              <a:t>Comparaison des paramètres du sperme et de l’activité de la SOD dans le plasma séminal chez des sujets infectés et des sujets non infectés par le VPH en l’absence d’azoospermie </a:t>
            </a:r>
          </a:p>
        </p:txBody>
      </p:sp>
      <p:sp>
        <p:nvSpPr>
          <p:cNvPr id="22" name="TextBox 21">
            <a:extLst>
              <a:ext uri="{FF2B5EF4-FFF2-40B4-BE49-F238E27FC236}">
                <a16:creationId xmlns:a16="http://schemas.microsoft.com/office/drawing/2014/main" id="{FE4C25EF-D9AF-5F43-9658-741609FC9095}"/>
              </a:ext>
            </a:extLst>
          </p:cNvPr>
          <p:cNvSpPr txBox="1"/>
          <p:nvPr/>
        </p:nvSpPr>
        <p:spPr>
          <a:xfrm>
            <a:off x="451491" y="6023242"/>
            <a:ext cx="11207111" cy="400110"/>
          </a:xfrm>
          <a:prstGeom prst="rect">
            <a:avLst/>
          </a:prstGeom>
          <a:noFill/>
        </p:spPr>
        <p:txBody>
          <a:bodyPr wrap="square" anchor="b">
            <a:spAutoFit/>
          </a:bodyPr>
          <a:lstStyle/>
          <a:p>
            <a:pPr>
              <a:lnSpc>
                <a:spcPct val="90000"/>
              </a:lnSpc>
              <a:spcAft>
                <a:spcPts val="200"/>
              </a:spcAft>
            </a:pPr>
            <a:r>
              <a:rPr lang="fr-CA" sz="1000" dirty="0"/>
              <a:t>* Test </a:t>
            </a:r>
            <a:r>
              <a:rPr lang="fr-CA" sz="1000" i="1" dirty="0"/>
              <a:t>U</a:t>
            </a:r>
            <a:r>
              <a:rPr lang="fr-CA" sz="1000" dirty="0"/>
              <a:t> de Mann-Whitney</a:t>
            </a:r>
          </a:p>
          <a:p>
            <a:pPr>
              <a:lnSpc>
                <a:spcPct val="90000"/>
              </a:lnSpc>
              <a:spcAft>
                <a:spcPts val="200"/>
              </a:spcAft>
            </a:pPr>
            <a:r>
              <a:rPr lang="fr-CA" sz="1000" dirty="0"/>
              <a:t>ÉIQ : écart interquartile; ND : non divulgué; SOD : superoxyde dismutase; VPH : virus du papillome humain.</a:t>
            </a:r>
          </a:p>
        </p:txBody>
      </p:sp>
      <p:sp>
        <p:nvSpPr>
          <p:cNvPr id="23" name="Rectangle 22">
            <a:extLst>
              <a:ext uri="{FF2B5EF4-FFF2-40B4-BE49-F238E27FC236}">
                <a16:creationId xmlns:a16="http://schemas.microsoft.com/office/drawing/2014/main" id="{6728240C-4E67-804D-8F45-8024BB643F7C}"/>
              </a:ext>
            </a:extLst>
          </p:cNvPr>
          <p:cNvSpPr/>
          <p:nvPr/>
        </p:nvSpPr>
        <p:spPr>
          <a:xfrm>
            <a:off x="8433490" y="5139268"/>
            <a:ext cx="3622295" cy="1601397"/>
          </a:xfrm>
          <a:prstGeom prst="rect">
            <a:avLst/>
          </a:prstGeom>
          <a:solidFill>
            <a:schemeClr val="bg2"/>
          </a:solid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3907" name="Image 3">
            <a:extLst>
              <a:ext uri="{FF2B5EF4-FFF2-40B4-BE49-F238E27FC236}">
                <a16:creationId xmlns:a16="http://schemas.microsoft.com/office/drawing/2014/main" id="{E1947AB0-18ED-804C-BD52-BD75376EB195}"/>
              </a:ext>
            </a:extLst>
          </p:cNvPr>
          <p:cNvPicPr>
            <a:picLocks noChangeAspect="1" noChangeArrowheads="1"/>
          </p:cNvPicPr>
          <p:nvPr/>
        </p:nvPicPr>
        <p:blipFill>
          <a:blip r:embed="rId3"/>
          <a:srcRect/>
          <a:stretch/>
        </p:blipFill>
        <p:spPr bwMode="auto">
          <a:xfrm>
            <a:off x="8686827" y="5207144"/>
            <a:ext cx="3118857" cy="1416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ounded Rectangle 23">
            <a:extLst>
              <a:ext uri="{FF2B5EF4-FFF2-40B4-BE49-F238E27FC236}">
                <a16:creationId xmlns:a16="http://schemas.microsoft.com/office/drawing/2014/main" id="{0D93F84C-A797-9640-9FC8-496F2B6E1E8E}"/>
              </a:ext>
            </a:extLst>
          </p:cNvPr>
          <p:cNvSpPr/>
          <p:nvPr/>
        </p:nvSpPr>
        <p:spPr>
          <a:xfrm>
            <a:off x="599124" y="3538008"/>
            <a:ext cx="3136264" cy="605556"/>
          </a:xfrm>
          <a:prstGeom prst="roundRect">
            <a:avLst/>
          </a:prstGeom>
          <a:noFill/>
          <a:ln w="25400">
            <a:solidFill>
              <a:schemeClr val="accent1"/>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ounded Rectangle 26">
            <a:extLst>
              <a:ext uri="{FF2B5EF4-FFF2-40B4-BE49-F238E27FC236}">
                <a16:creationId xmlns:a16="http://schemas.microsoft.com/office/drawing/2014/main" id="{2E55CDB8-802F-CB40-A846-B984FA3426E6}"/>
              </a:ext>
            </a:extLst>
          </p:cNvPr>
          <p:cNvSpPr/>
          <p:nvPr/>
        </p:nvSpPr>
        <p:spPr>
          <a:xfrm>
            <a:off x="607592" y="4287286"/>
            <a:ext cx="3127797" cy="605556"/>
          </a:xfrm>
          <a:prstGeom prst="roundRect">
            <a:avLst/>
          </a:prstGeom>
          <a:noFill/>
          <a:ln w="25400">
            <a:solidFill>
              <a:schemeClr val="accent1"/>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ounded Rectangle 27">
            <a:extLst>
              <a:ext uri="{FF2B5EF4-FFF2-40B4-BE49-F238E27FC236}">
                <a16:creationId xmlns:a16="http://schemas.microsoft.com/office/drawing/2014/main" id="{E0F29859-AE95-5447-A8F3-AA4F2DBEA1D9}"/>
              </a:ext>
            </a:extLst>
          </p:cNvPr>
          <p:cNvSpPr/>
          <p:nvPr/>
        </p:nvSpPr>
        <p:spPr>
          <a:xfrm>
            <a:off x="10237788" y="3538008"/>
            <a:ext cx="1253068" cy="605556"/>
          </a:xfrm>
          <a:prstGeom prst="roundRect">
            <a:avLst/>
          </a:prstGeom>
          <a:noFill/>
          <a:ln w="25400">
            <a:solidFill>
              <a:schemeClr val="accent1"/>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ounded Rectangle 28">
            <a:extLst>
              <a:ext uri="{FF2B5EF4-FFF2-40B4-BE49-F238E27FC236}">
                <a16:creationId xmlns:a16="http://schemas.microsoft.com/office/drawing/2014/main" id="{968526F5-C030-EF42-918A-A7F1A2BCC5E0}"/>
              </a:ext>
            </a:extLst>
          </p:cNvPr>
          <p:cNvSpPr/>
          <p:nvPr/>
        </p:nvSpPr>
        <p:spPr>
          <a:xfrm>
            <a:off x="10246255" y="4314261"/>
            <a:ext cx="1253068" cy="575569"/>
          </a:xfrm>
          <a:prstGeom prst="roundRect">
            <a:avLst/>
          </a:prstGeom>
          <a:noFill/>
          <a:ln w="25400">
            <a:solidFill>
              <a:schemeClr val="accent1"/>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252B98CA-1296-764A-AE61-FE6E135EFB6C}"/>
              </a:ext>
            </a:extLst>
          </p:cNvPr>
          <p:cNvSpPr txBox="1">
            <a:spLocks/>
          </p:cNvSpPr>
          <p:nvPr/>
        </p:nvSpPr>
        <p:spPr>
          <a:xfrm>
            <a:off x="458896" y="133151"/>
            <a:ext cx="10267843" cy="985315"/>
          </a:xfrm>
          <a:prstGeom prst="rect">
            <a:avLst/>
          </a:prstGeom>
        </p:spPr>
        <p:txBody>
          <a:bodyPr vert="horz" lIns="91440" tIns="45720" rIns="91440" bIns="45720" rtlCol="0" anchor="b" anchorCtr="0">
            <a:noAutofit/>
          </a:bodyPr>
          <a:lstStyle>
            <a:lvl1pPr algn="l" defTabSz="457200" rtl="0" eaLnBrk="1" latinLnBrk="0" hangingPunct="1">
              <a:lnSpc>
                <a:spcPct val="85000"/>
              </a:lnSpc>
              <a:spcBef>
                <a:spcPct val="0"/>
              </a:spcBef>
              <a:buNone/>
              <a:defRPr sz="3600" b="1" kern="1200">
                <a:solidFill>
                  <a:schemeClr val="tx2"/>
                </a:solidFill>
                <a:latin typeface="+mj-lt"/>
                <a:ea typeface="+mj-ea"/>
                <a:cs typeface="Calibri"/>
              </a:defRPr>
            </a:lvl1pPr>
          </a:lstStyle>
          <a:p>
            <a:r>
              <a:rPr lang="fr-CA" sz="3000" dirty="0"/>
              <a:t>La présence du VPH dans le sperme des hommes infertiles affecte les paramètres de la reproduction</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058863-1E6E-D2FA-3878-51A3A5D739E1}"/>
              </a:ext>
            </a:extLst>
          </p:cNvPr>
          <p:cNvSpPr>
            <a:spLocks noGrp="1"/>
          </p:cNvSpPr>
          <p:nvPr>
            <p:ph type="title"/>
          </p:nvPr>
        </p:nvSpPr>
        <p:spPr/>
        <p:txBody>
          <a:bodyPr/>
          <a:lstStyle/>
          <a:p>
            <a:r>
              <a:rPr lang="fr-CA" dirty="0"/>
              <a:t>Les mauvaises nouvelles vont tellement plus vite que les bonnes </a:t>
            </a:r>
          </a:p>
        </p:txBody>
      </p:sp>
      <p:sp>
        <p:nvSpPr>
          <p:cNvPr id="3" name="Espace réservé du contenu 2">
            <a:extLst>
              <a:ext uri="{FF2B5EF4-FFF2-40B4-BE49-F238E27FC236}">
                <a16:creationId xmlns:a16="http://schemas.microsoft.com/office/drawing/2014/main" id="{77D64600-9D73-BAFA-AD46-3B4C70C7926D}"/>
              </a:ext>
            </a:extLst>
          </p:cNvPr>
          <p:cNvSpPr>
            <a:spLocks noGrp="1"/>
          </p:cNvSpPr>
          <p:nvPr>
            <p:ph idx="1"/>
          </p:nvPr>
        </p:nvSpPr>
        <p:spPr>
          <a:xfrm>
            <a:off x="838200" y="1825624"/>
            <a:ext cx="10515600" cy="4912059"/>
          </a:xfrm>
        </p:spPr>
        <p:txBody>
          <a:bodyPr>
            <a:normAutofit fontScale="92500"/>
          </a:bodyPr>
          <a:lstStyle/>
          <a:p>
            <a:r>
              <a:rPr lang="fr-CA" dirty="0"/>
              <a:t>Une mauvaise nouvelle est transmise 7x plus que les bonnes nouvelles! </a:t>
            </a:r>
          </a:p>
          <a:p>
            <a:r>
              <a:rPr lang="fr-CA" dirty="0"/>
              <a:t>On n’entend parler que des avions qui s’écrasent jamais de celles qui restent dans les airs!</a:t>
            </a:r>
          </a:p>
          <a:p>
            <a:r>
              <a:rPr lang="fr-CA" dirty="0"/>
              <a:t>L’effet «caisse» de résonnance des médias sociaux</a:t>
            </a:r>
          </a:p>
          <a:p>
            <a:pPr lvl="1"/>
            <a:r>
              <a:rPr lang="fr-CA" dirty="0"/>
              <a:t>L’effet des algorithmes qui décident ce que vous recevrez dans le futur </a:t>
            </a:r>
          </a:p>
          <a:p>
            <a:r>
              <a:rPr lang="fr-CA" dirty="0"/>
              <a:t>Quand une experte </a:t>
            </a:r>
          </a:p>
          <a:p>
            <a:pPr lvl="1"/>
            <a:r>
              <a:rPr lang="fr-CA" dirty="0"/>
              <a:t>Se trompe sur le nombre de personnes qui ont eu le syndrome de </a:t>
            </a:r>
            <a:r>
              <a:rPr lang="fr-CA" dirty="0" err="1"/>
              <a:t>Guillaim</a:t>
            </a:r>
            <a:r>
              <a:rPr lang="fr-CA" dirty="0"/>
              <a:t> Barré post vaccin VPH = la une!</a:t>
            </a:r>
          </a:p>
          <a:p>
            <a:pPr lvl="1"/>
            <a:r>
              <a:rPr lang="fr-CA" dirty="0"/>
              <a:t>Se corrige sur le vrai nombre de personnes… c’est perdu dans les cahiers</a:t>
            </a:r>
          </a:p>
          <a:p>
            <a:r>
              <a:rPr lang="fr-CA" dirty="0"/>
              <a:t>Quand un journaliste rapporte </a:t>
            </a:r>
          </a:p>
          <a:p>
            <a:pPr lvl="1"/>
            <a:r>
              <a:rPr lang="fr-CA" dirty="0"/>
              <a:t>Que des personnes sont mortes après la vaccination contre le VPH = la une!</a:t>
            </a:r>
          </a:p>
          <a:p>
            <a:pPr lvl="1"/>
            <a:r>
              <a:rPr lang="fr-CA" dirty="0"/>
              <a:t>Que le nombre était identique dans le groupe vacciné et le groupe témoin…</a:t>
            </a:r>
          </a:p>
        </p:txBody>
      </p:sp>
    </p:spTree>
    <p:extLst>
      <p:ext uri="{BB962C8B-B14F-4D97-AF65-F5344CB8AC3E}">
        <p14:creationId xmlns:p14="http://schemas.microsoft.com/office/powerpoint/2010/main" val="37804619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19" name="Title 1"/>
          <p:cNvSpPr txBox="1">
            <a:spLocks noGrp="1"/>
          </p:cNvSpPr>
          <p:nvPr>
            <p:ph type="title"/>
          </p:nvPr>
        </p:nvSpPr>
        <p:spPr>
          <a:prstGeom prst="rect">
            <a:avLst/>
          </a:prstGeom>
        </p:spPr>
        <p:txBody>
          <a:bodyPr>
            <a:normAutofit/>
          </a:bodyPr>
          <a:lstStyle>
            <a:lvl1pPr defTabSz="667512">
              <a:defRPr sz="3200"/>
            </a:lvl1pPr>
          </a:lstStyle>
          <a:p>
            <a:pPr>
              <a:defRPr>
                <a:effectLst/>
              </a:defRPr>
            </a:pPr>
            <a:r>
              <a:t>Des arguments négatifs qui se défont facilement!</a:t>
            </a:r>
          </a:p>
        </p:txBody>
      </p:sp>
      <p:sp>
        <p:nvSpPr>
          <p:cNvPr id="2020" name="Content Placeholder 2"/>
          <p:cNvSpPr txBox="1">
            <a:spLocks noGrp="1"/>
          </p:cNvSpPr>
          <p:nvPr>
            <p:ph type="body" idx="1"/>
          </p:nvPr>
        </p:nvSpPr>
        <p:spPr>
          <a:prstGeom prst="rect">
            <a:avLst/>
          </a:prstGeom>
        </p:spPr>
        <p:txBody>
          <a:bodyPr>
            <a:normAutofit/>
          </a:bodyPr>
          <a:lstStyle/>
          <a:p>
            <a:pPr algn="l">
              <a:defRPr>
                <a:effectLst/>
              </a:defRPr>
            </a:pPr>
            <a:r>
              <a:rPr dirty="0"/>
              <a:t>Les </a:t>
            </a:r>
            <a:r>
              <a:rPr dirty="0" err="1"/>
              <a:t>personnes</a:t>
            </a:r>
            <a:r>
              <a:rPr dirty="0"/>
              <a:t> </a:t>
            </a:r>
            <a:r>
              <a:rPr dirty="0" err="1"/>
              <a:t>vaccinées</a:t>
            </a:r>
            <a:r>
              <a:rPr dirty="0"/>
              <a:t> </a:t>
            </a:r>
            <a:r>
              <a:rPr dirty="0" err="1"/>
              <a:t>n’iront</a:t>
            </a:r>
            <a:r>
              <a:rPr dirty="0"/>
              <a:t> plus pour </a:t>
            </a:r>
            <a:r>
              <a:rPr dirty="0" err="1"/>
              <a:t>leur</a:t>
            </a:r>
            <a:r>
              <a:rPr dirty="0"/>
              <a:t> pap test</a:t>
            </a:r>
          </a:p>
          <a:p>
            <a:pPr marL="990575" lvl="1" indent="-380990" algn="l">
              <a:spcBef>
                <a:spcPts val="800"/>
              </a:spcBef>
              <a:defRPr sz="2800">
                <a:effectLst/>
              </a:defRPr>
            </a:pPr>
            <a:r>
              <a:rPr dirty="0"/>
              <a:t>Faux </a:t>
            </a:r>
          </a:p>
          <a:p>
            <a:pPr marL="990575" lvl="1" indent="-380990" algn="l">
              <a:spcBef>
                <a:spcPts val="800"/>
              </a:spcBef>
              <a:defRPr sz="2800">
                <a:effectLst/>
              </a:defRPr>
            </a:pPr>
            <a:r>
              <a:rPr dirty="0"/>
              <a:t>Il y a des </a:t>
            </a:r>
            <a:r>
              <a:rPr dirty="0" err="1"/>
              <a:t>données</a:t>
            </a:r>
            <a:r>
              <a:rPr dirty="0"/>
              <a:t> pour </a:t>
            </a:r>
            <a:r>
              <a:rPr dirty="0" err="1"/>
              <a:t>montrer</a:t>
            </a:r>
            <a:r>
              <a:rPr dirty="0"/>
              <a:t> que les filles </a:t>
            </a:r>
            <a:r>
              <a:rPr dirty="0" err="1"/>
              <a:t>vaccinées</a:t>
            </a:r>
            <a:r>
              <a:rPr dirty="0"/>
              <a:t> </a:t>
            </a:r>
            <a:r>
              <a:rPr dirty="0" err="1"/>
              <a:t>vont</a:t>
            </a:r>
            <a:r>
              <a:rPr dirty="0"/>
              <a:t> plus </a:t>
            </a:r>
            <a:r>
              <a:rPr dirty="0" err="1"/>
              <a:t>fréquemment</a:t>
            </a:r>
            <a:r>
              <a:rPr dirty="0"/>
              <a:t> pour </a:t>
            </a:r>
            <a:r>
              <a:rPr dirty="0" err="1"/>
              <a:t>leur</a:t>
            </a:r>
            <a:r>
              <a:rPr dirty="0"/>
              <a:t> pap test que les filles non </a:t>
            </a:r>
            <a:r>
              <a:rPr dirty="0" err="1"/>
              <a:t>vaccinées</a:t>
            </a:r>
            <a:endParaRPr dirty="0"/>
          </a:p>
        </p:txBody>
      </p:sp>
    </p:spTree>
    <p:extLst>
      <p:ext uri="{BB962C8B-B14F-4D97-AF65-F5344CB8AC3E}">
        <p14:creationId xmlns:p14="http://schemas.microsoft.com/office/powerpoint/2010/main" val="3516456874"/>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22" name="Title 1"/>
          <p:cNvSpPr txBox="1">
            <a:spLocks noGrp="1"/>
          </p:cNvSpPr>
          <p:nvPr>
            <p:ph type="title"/>
          </p:nvPr>
        </p:nvSpPr>
        <p:spPr>
          <a:prstGeom prst="rect">
            <a:avLst/>
          </a:prstGeom>
        </p:spPr>
        <p:txBody>
          <a:bodyPr>
            <a:normAutofit/>
          </a:bodyPr>
          <a:lstStyle>
            <a:lvl1pPr defTabSz="731519">
              <a:defRPr sz="3200"/>
            </a:lvl1pPr>
          </a:lstStyle>
          <a:p>
            <a:pPr>
              <a:defRPr>
                <a:effectLst/>
              </a:defRPr>
            </a:pPr>
            <a:r>
              <a:t>Des arguments négatifs qui se défont facilement!</a:t>
            </a:r>
          </a:p>
        </p:txBody>
      </p:sp>
      <p:sp>
        <p:nvSpPr>
          <p:cNvPr id="2023" name="Content Placeholder 2"/>
          <p:cNvSpPr txBox="1">
            <a:spLocks noGrp="1"/>
          </p:cNvSpPr>
          <p:nvPr>
            <p:ph type="body" idx="1"/>
          </p:nvPr>
        </p:nvSpPr>
        <p:spPr>
          <a:xfrm>
            <a:off x="1828800" y="3886200"/>
            <a:ext cx="9207910" cy="1993490"/>
          </a:xfrm>
          <a:prstGeom prst="rect">
            <a:avLst/>
          </a:prstGeom>
        </p:spPr>
        <p:txBody>
          <a:bodyPr>
            <a:normAutofit fontScale="85000" lnSpcReduction="20000"/>
          </a:bodyPr>
          <a:lstStyle/>
          <a:p>
            <a:pPr marL="338776" indent="-338776" algn="l" defTabSz="903404">
              <a:spcBef>
                <a:spcPts val="667"/>
              </a:spcBef>
              <a:defRPr sz="2340">
                <a:effectLst/>
              </a:defRPr>
            </a:pPr>
            <a:r>
              <a:rPr dirty="0"/>
              <a:t>Il y a </a:t>
            </a:r>
            <a:r>
              <a:rPr dirty="0" err="1"/>
              <a:t>tellement</a:t>
            </a:r>
            <a:r>
              <a:rPr dirty="0"/>
              <a:t> de message </a:t>
            </a:r>
            <a:r>
              <a:rPr dirty="0" err="1"/>
              <a:t>négatifs</a:t>
            </a:r>
            <a:r>
              <a:rPr dirty="0"/>
              <a:t> </a:t>
            </a:r>
            <a:r>
              <a:rPr dirty="0" err="1"/>
              <a:t>en</a:t>
            </a:r>
            <a:r>
              <a:rPr dirty="0"/>
              <a:t> circulation</a:t>
            </a:r>
          </a:p>
          <a:p>
            <a:pPr marL="734014" lvl="1" indent="-282313" algn="l" defTabSz="903404">
              <a:spcBef>
                <a:spcPts val="533"/>
              </a:spcBef>
              <a:defRPr sz="2027">
                <a:effectLst/>
              </a:defRPr>
            </a:pPr>
            <a:r>
              <a:rPr dirty="0"/>
              <a:t>Faux!</a:t>
            </a:r>
          </a:p>
          <a:p>
            <a:pPr marL="734014" lvl="1" indent="-282313" algn="l" defTabSz="903404">
              <a:spcBef>
                <a:spcPts val="533"/>
              </a:spcBef>
              <a:defRPr sz="2027">
                <a:effectLst/>
              </a:defRPr>
            </a:pPr>
            <a:r>
              <a:rPr dirty="0"/>
              <a:t>Ce </a:t>
            </a:r>
            <a:r>
              <a:rPr dirty="0" err="1"/>
              <a:t>sont</a:t>
            </a:r>
            <a:r>
              <a:rPr dirty="0"/>
              <a:t> les </a:t>
            </a:r>
            <a:r>
              <a:rPr dirty="0" err="1"/>
              <a:t>mêmes</a:t>
            </a:r>
            <a:r>
              <a:rPr dirty="0"/>
              <a:t> </a:t>
            </a:r>
            <a:r>
              <a:rPr dirty="0" err="1"/>
              <a:t>relayés</a:t>
            </a:r>
            <a:r>
              <a:rPr dirty="0"/>
              <a:t> par les </a:t>
            </a:r>
            <a:r>
              <a:rPr dirty="0" err="1"/>
              <a:t>médias</a:t>
            </a:r>
            <a:r>
              <a:rPr dirty="0"/>
              <a:t> </a:t>
            </a:r>
            <a:r>
              <a:rPr dirty="0" err="1"/>
              <a:t>sociaux</a:t>
            </a:r>
            <a:endParaRPr dirty="0"/>
          </a:p>
          <a:p>
            <a:pPr marL="734014" lvl="1" indent="-282313" algn="l" defTabSz="903404">
              <a:spcBef>
                <a:spcPts val="533"/>
              </a:spcBef>
              <a:defRPr sz="2027">
                <a:effectLst/>
              </a:defRPr>
            </a:pPr>
            <a:r>
              <a:rPr dirty="0"/>
              <a:t>Il </a:t>
            </a:r>
            <a:r>
              <a:rPr dirty="0" err="1"/>
              <a:t>est</a:t>
            </a:r>
            <a:r>
              <a:rPr dirty="0"/>
              <a:t> </a:t>
            </a:r>
            <a:r>
              <a:rPr dirty="0" err="1"/>
              <a:t>prouvé</a:t>
            </a:r>
            <a:r>
              <a:rPr dirty="0"/>
              <a:t> </a:t>
            </a:r>
            <a:r>
              <a:rPr dirty="0" err="1"/>
              <a:t>qu’un</a:t>
            </a:r>
            <a:r>
              <a:rPr dirty="0"/>
              <a:t> message </a:t>
            </a:r>
            <a:r>
              <a:rPr dirty="0" err="1"/>
              <a:t>négatif</a:t>
            </a:r>
            <a:r>
              <a:rPr dirty="0"/>
              <a:t> </a:t>
            </a:r>
            <a:r>
              <a:rPr dirty="0" err="1"/>
              <a:t>va</a:t>
            </a:r>
            <a:r>
              <a:rPr dirty="0"/>
              <a:t> </a:t>
            </a:r>
            <a:r>
              <a:rPr dirty="0" err="1"/>
              <a:t>être</a:t>
            </a:r>
            <a:r>
              <a:rPr dirty="0"/>
              <a:t> </a:t>
            </a:r>
            <a:r>
              <a:rPr dirty="0" err="1"/>
              <a:t>relayé</a:t>
            </a:r>
            <a:r>
              <a:rPr dirty="0"/>
              <a:t> </a:t>
            </a:r>
            <a:r>
              <a:rPr dirty="0" err="1"/>
              <a:t>jusqu’à</a:t>
            </a:r>
            <a:r>
              <a:rPr dirty="0"/>
              <a:t> sept </a:t>
            </a:r>
            <a:r>
              <a:rPr dirty="0" err="1"/>
              <a:t>fois</a:t>
            </a:r>
            <a:r>
              <a:rPr dirty="0"/>
              <a:t> plus </a:t>
            </a:r>
            <a:r>
              <a:rPr dirty="0" err="1"/>
              <a:t>souvent</a:t>
            </a:r>
            <a:r>
              <a:rPr dirty="0"/>
              <a:t> </a:t>
            </a:r>
            <a:r>
              <a:rPr dirty="0" err="1"/>
              <a:t>qu’un</a:t>
            </a:r>
            <a:r>
              <a:rPr dirty="0"/>
              <a:t> message </a:t>
            </a:r>
            <a:r>
              <a:rPr dirty="0" err="1"/>
              <a:t>positif</a:t>
            </a:r>
            <a:endParaRPr dirty="0"/>
          </a:p>
          <a:p>
            <a:pPr marL="734014" lvl="1" indent="-282313" algn="l" defTabSz="903404">
              <a:spcBef>
                <a:spcPts val="533"/>
              </a:spcBef>
              <a:defRPr sz="2027">
                <a:effectLst/>
              </a:defRPr>
            </a:pPr>
            <a:r>
              <a:rPr dirty="0"/>
              <a:t>Les avions qui volent ne font pas la </a:t>
            </a:r>
            <a:r>
              <a:rPr dirty="0" err="1"/>
              <a:t>une</a:t>
            </a:r>
            <a:r>
              <a:rPr dirty="0"/>
              <a:t> des </a:t>
            </a:r>
            <a:r>
              <a:rPr dirty="0" err="1"/>
              <a:t>journaux</a:t>
            </a:r>
            <a:r>
              <a:rPr dirty="0"/>
              <a:t> c</a:t>
            </a:r>
            <a:r>
              <a:rPr lang="fr-CA" dirty="0"/>
              <a:t>e sont</a:t>
            </a:r>
            <a:r>
              <a:rPr dirty="0"/>
              <a:t> </a:t>
            </a:r>
            <a:r>
              <a:rPr dirty="0" err="1"/>
              <a:t>celles</a:t>
            </a:r>
            <a:r>
              <a:rPr dirty="0"/>
              <a:t> qui </a:t>
            </a:r>
            <a:r>
              <a:rPr dirty="0" err="1"/>
              <a:t>s’écrasent</a:t>
            </a:r>
            <a:r>
              <a:rPr dirty="0"/>
              <a:t> qui font la </a:t>
            </a:r>
            <a:r>
              <a:rPr dirty="0" err="1"/>
              <a:t>une</a:t>
            </a:r>
            <a:r>
              <a:rPr dirty="0"/>
              <a:t> des </a:t>
            </a:r>
            <a:r>
              <a:rPr dirty="0" err="1"/>
              <a:t>journaux</a:t>
            </a:r>
            <a:r>
              <a:rPr dirty="0"/>
              <a:t>.</a:t>
            </a:r>
          </a:p>
          <a:p>
            <a:pPr marL="734014" lvl="1" indent="-282313" algn="l" defTabSz="903404">
              <a:spcBef>
                <a:spcPts val="533"/>
              </a:spcBef>
              <a:defRPr sz="2027">
                <a:effectLst/>
              </a:defRPr>
            </a:pPr>
            <a:r>
              <a:rPr dirty="0"/>
              <a:t> Les femmes qui </a:t>
            </a:r>
            <a:r>
              <a:rPr dirty="0" err="1"/>
              <a:t>auront</a:t>
            </a:r>
            <a:r>
              <a:rPr dirty="0"/>
              <a:t> </a:t>
            </a:r>
            <a:r>
              <a:rPr dirty="0" err="1"/>
              <a:t>évité</a:t>
            </a:r>
            <a:r>
              <a:rPr dirty="0"/>
              <a:t> les </a:t>
            </a:r>
            <a:r>
              <a:rPr dirty="0" err="1"/>
              <a:t>effets</a:t>
            </a:r>
            <a:r>
              <a:rPr dirty="0"/>
              <a:t> du VPH ne </a:t>
            </a:r>
            <a:r>
              <a:rPr dirty="0" err="1"/>
              <a:t>feront</a:t>
            </a:r>
            <a:r>
              <a:rPr dirty="0"/>
              <a:t> pas la </a:t>
            </a:r>
            <a:r>
              <a:rPr dirty="0" err="1"/>
              <a:t>une</a:t>
            </a:r>
            <a:r>
              <a:rPr dirty="0"/>
              <a:t> des </a:t>
            </a:r>
            <a:r>
              <a:rPr dirty="0" err="1"/>
              <a:t>journaux</a:t>
            </a:r>
            <a:r>
              <a:rPr dirty="0"/>
              <a:t>!</a:t>
            </a:r>
          </a:p>
        </p:txBody>
      </p:sp>
    </p:spTree>
    <p:extLst>
      <p:ext uri="{BB962C8B-B14F-4D97-AF65-F5344CB8AC3E}">
        <p14:creationId xmlns:p14="http://schemas.microsoft.com/office/powerpoint/2010/main" val="1348751997"/>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27201" y="159921"/>
            <a:ext cx="8411075" cy="1166896"/>
          </a:xfrm>
        </p:spPr>
        <p:txBody>
          <a:bodyPr>
            <a:normAutofit fontScale="90000"/>
          </a:bodyPr>
          <a:lstStyle/>
          <a:p>
            <a:r>
              <a:rPr lang="fr-FR" dirty="0"/>
              <a:t>La menace de la maladie est   </a:t>
            </a:r>
            <a:br>
              <a:rPr lang="fr-FR" dirty="0"/>
            </a:br>
            <a:r>
              <a:rPr lang="fr-FR" dirty="0"/>
              <a:t>inexistante/disparue/éradiquée</a:t>
            </a:r>
          </a:p>
        </p:txBody>
      </p:sp>
      <p:sp>
        <p:nvSpPr>
          <p:cNvPr id="3" name="Espace réservé du contenu 2"/>
          <p:cNvSpPr>
            <a:spLocks noGrp="1"/>
          </p:cNvSpPr>
          <p:nvPr>
            <p:ph idx="1"/>
          </p:nvPr>
        </p:nvSpPr>
        <p:spPr>
          <a:xfrm>
            <a:off x="1754272" y="1238754"/>
            <a:ext cx="8411074" cy="5459325"/>
          </a:xfrm>
        </p:spPr>
        <p:txBody>
          <a:bodyPr>
            <a:normAutofit fontScale="92500" lnSpcReduction="10000"/>
          </a:bodyPr>
          <a:lstStyle/>
          <a:p>
            <a:endParaRPr lang="fr-FR" dirty="0"/>
          </a:p>
          <a:p>
            <a:r>
              <a:rPr lang="fr-FR" dirty="0"/>
              <a:t>« Il n’y a pas d’épidémie de cancer du col. »</a:t>
            </a:r>
          </a:p>
          <a:p>
            <a:pPr marL="0" indent="0">
              <a:buNone/>
            </a:pPr>
            <a:endParaRPr lang="fr-FR" b="1" dirty="0">
              <a:solidFill>
                <a:schemeClr val="accent1"/>
              </a:solidFill>
            </a:endParaRPr>
          </a:p>
          <a:p>
            <a:pPr marL="0" indent="0">
              <a:buNone/>
            </a:pPr>
            <a:r>
              <a:rPr lang="fr-FR" b="1" dirty="0">
                <a:solidFill>
                  <a:schemeClr val="accent1"/>
                </a:solidFill>
              </a:rPr>
              <a:t>Réponses possibles</a:t>
            </a:r>
            <a:r>
              <a:rPr lang="fr-FR" dirty="0">
                <a:solidFill>
                  <a:srgbClr val="000000"/>
                </a:solidFill>
              </a:rPr>
              <a:t>: </a:t>
            </a:r>
          </a:p>
          <a:p>
            <a:r>
              <a:rPr lang="fr-FR" dirty="0"/>
              <a:t>« Il y a plusieurs cancers reliés au VPH qu’on ne peut pas dépister chez les femmes et les hommes mais qui se préviennent aussi par le vaccin.» </a:t>
            </a:r>
          </a:p>
          <a:p>
            <a:r>
              <a:rPr lang="fr-FR" dirty="0"/>
              <a:t>«Il y a plusieurs cancers connus dont on parle peu ou pas et on ne fait pas le lien avec le VPH.»</a:t>
            </a:r>
          </a:p>
          <a:p>
            <a:r>
              <a:rPr lang="fr-FR" dirty="0">
                <a:solidFill>
                  <a:srgbClr val="000000"/>
                </a:solidFill>
              </a:rPr>
              <a:t> « Les taux de cancer du col remontent un peu partout dans le monde… 3.7% par année au Canada avant la COVID!</a:t>
            </a:r>
          </a:p>
          <a:p>
            <a:pPr lvl="1"/>
            <a:r>
              <a:rPr lang="fr-FR" dirty="0">
                <a:solidFill>
                  <a:srgbClr val="000000"/>
                </a:solidFill>
              </a:rPr>
              <a:t>Vieillissement de la population</a:t>
            </a:r>
          </a:p>
          <a:p>
            <a:pPr lvl="1"/>
            <a:r>
              <a:rPr lang="fr-FR" dirty="0">
                <a:solidFill>
                  <a:srgbClr val="000000"/>
                </a:solidFill>
              </a:rPr>
              <a:t>Changements sociaux</a:t>
            </a:r>
          </a:p>
          <a:p>
            <a:pPr lvl="1"/>
            <a:r>
              <a:rPr lang="fr-FR" dirty="0">
                <a:solidFill>
                  <a:srgbClr val="000000"/>
                </a:solidFill>
              </a:rPr>
              <a:t>Changements accès aux ressources de dépistage</a:t>
            </a:r>
          </a:p>
        </p:txBody>
      </p:sp>
      <p:pic>
        <p:nvPicPr>
          <p:cNvPr id="5" name="Image 4" descr="Capture d'écran 2017-09-06 15.16.5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5168" y="1"/>
            <a:ext cx="1384300" cy="1800715"/>
          </a:xfrm>
          <a:prstGeom prst="rect">
            <a:avLst/>
          </a:prstGeom>
        </p:spPr>
      </p:pic>
    </p:spTree>
    <p:extLst>
      <p:ext uri="{BB962C8B-B14F-4D97-AF65-F5344CB8AC3E}">
        <p14:creationId xmlns:p14="http://schemas.microsoft.com/office/powerpoint/2010/main" val="6687212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2" name="Title 1"/>
          <p:cNvSpPr txBox="1">
            <a:spLocks noGrp="1"/>
          </p:cNvSpPr>
          <p:nvPr>
            <p:ph type="title"/>
          </p:nvPr>
        </p:nvSpPr>
        <p:spPr>
          <a:prstGeom prst="rect">
            <a:avLst/>
          </a:prstGeom>
        </p:spPr>
        <p:txBody>
          <a:bodyPr>
            <a:normAutofit/>
          </a:bodyPr>
          <a:lstStyle>
            <a:lvl1pPr defTabSz="731519">
              <a:defRPr sz="3200"/>
            </a:lvl1pPr>
          </a:lstStyle>
          <a:p>
            <a:pPr>
              <a:defRPr>
                <a:effectLst/>
              </a:defRPr>
            </a:pPr>
            <a:r>
              <a:t>Des arguments négatifs qui se défont facilement!</a:t>
            </a:r>
          </a:p>
        </p:txBody>
      </p:sp>
      <p:sp>
        <p:nvSpPr>
          <p:cNvPr id="2023" name="Content Placeholder 2"/>
          <p:cNvSpPr txBox="1">
            <a:spLocks noGrp="1"/>
          </p:cNvSpPr>
          <p:nvPr>
            <p:ph type="body" idx="1"/>
          </p:nvPr>
        </p:nvSpPr>
        <p:spPr>
          <a:xfrm>
            <a:off x="1828800" y="3886200"/>
            <a:ext cx="9207910" cy="1993490"/>
          </a:xfrm>
          <a:prstGeom prst="rect">
            <a:avLst/>
          </a:prstGeom>
        </p:spPr>
        <p:txBody>
          <a:bodyPr>
            <a:normAutofit/>
          </a:bodyPr>
          <a:lstStyle/>
          <a:p>
            <a:pPr marL="338776" indent="-338776" algn="l" defTabSz="903404">
              <a:spcBef>
                <a:spcPts val="667"/>
              </a:spcBef>
              <a:defRPr sz="2340">
                <a:effectLst/>
              </a:defRPr>
            </a:pPr>
            <a:r>
              <a:rPr lang="fr-CA" dirty="0"/>
              <a:t>Une fois qu’on est guéri, on n’a plus de problème</a:t>
            </a:r>
          </a:p>
          <a:p>
            <a:pPr marL="338776" indent="-338776" algn="l" defTabSz="903404">
              <a:spcBef>
                <a:spcPts val="667"/>
              </a:spcBef>
              <a:defRPr sz="2340">
                <a:effectLst/>
              </a:defRPr>
            </a:pPr>
            <a:r>
              <a:rPr lang="fr-CA" dirty="0"/>
              <a:t>Faux , la nouvelle histoire naturelle nous laisse voir que les infections contrôlées ne nous préviennent pas des réinfections et des récurrences ni des VPH qu’on n’a pas déjà été en contact</a:t>
            </a:r>
            <a:endParaRPr dirty="0"/>
          </a:p>
        </p:txBody>
      </p:sp>
    </p:spTree>
    <p:extLst>
      <p:ext uri="{BB962C8B-B14F-4D97-AF65-F5344CB8AC3E}">
        <p14:creationId xmlns:p14="http://schemas.microsoft.com/office/powerpoint/2010/main" val="2445973346"/>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ight Arrow 50">
            <a:extLst>
              <a:ext uri="{FF2B5EF4-FFF2-40B4-BE49-F238E27FC236}">
                <a16:creationId xmlns:a16="http://schemas.microsoft.com/office/drawing/2014/main" id="{D285E93B-F971-194E-AB5F-D6815EC2105E}"/>
              </a:ext>
            </a:extLst>
          </p:cNvPr>
          <p:cNvSpPr/>
          <p:nvPr>
            <p:custDataLst>
              <p:tags r:id="rId1"/>
            </p:custDataLst>
          </p:nvPr>
        </p:nvSpPr>
        <p:spPr>
          <a:xfrm>
            <a:off x="3947285" y="1908230"/>
            <a:ext cx="2171083" cy="368487"/>
          </a:xfrm>
          <a:prstGeom prst="rightArrow">
            <a:avLst>
              <a:gd name="adj1" fmla="val 92303"/>
              <a:gd name="adj2" fmla="val 79818"/>
            </a:avLst>
          </a:prstGeom>
          <a:solidFill>
            <a:srgbClr val="FFF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0D75BF4A-8F33-2D49-A6A4-B991C7D4B994}"/>
              </a:ext>
            </a:extLst>
          </p:cNvPr>
          <p:cNvGrpSpPr/>
          <p:nvPr>
            <p:custDataLst>
              <p:tags r:id="rId2"/>
            </p:custDataLst>
          </p:nvPr>
        </p:nvGrpSpPr>
        <p:grpSpPr>
          <a:xfrm>
            <a:off x="3947285" y="2406961"/>
            <a:ext cx="2171083" cy="304315"/>
            <a:chOff x="2423813" y="2396945"/>
            <a:chExt cx="2171082" cy="304314"/>
          </a:xfrm>
        </p:grpSpPr>
        <p:sp>
          <p:nvSpPr>
            <p:cNvPr id="53" name="Right Arrow 52">
              <a:extLst>
                <a:ext uri="{FF2B5EF4-FFF2-40B4-BE49-F238E27FC236}">
                  <a16:creationId xmlns:a16="http://schemas.microsoft.com/office/drawing/2014/main" id="{BAF623BC-FFBE-0946-84F5-9014E1AA676E}"/>
                </a:ext>
              </a:extLst>
            </p:cNvPr>
            <p:cNvSpPr/>
            <p:nvPr/>
          </p:nvSpPr>
          <p:spPr>
            <a:xfrm>
              <a:off x="2423813" y="2396945"/>
              <a:ext cx="2171082" cy="304314"/>
            </a:xfrm>
            <a:prstGeom prst="rightArrow">
              <a:avLst>
                <a:gd name="adj1" fmla="val 92303"/>
                <a:gd name="adj2" fmla="val 79818"/>
              </a:avLst>
            </a:prstGeom>
            <a:solidFill>
              <a:srgbClr val="FFF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0040551-20C7-E740-98FF-ABBEE6BCBD61}"/>
                </a:ext>
              </a:extLst>
            </p:cNvPr>
            <p:cNvSpPr/>
            <p:nvPr/>
          </p:nvSpPr>
          <p:spPr>
            <a:xfrm>
              <a:off x="2472537" y="2399556"/>
              <a:ext cx="565312" cy="197159"/>
            </a:xfrm>
            <a:prstGeom prst="rect">
              <a:avLst/>
            </a:prstGeom>
            <a:solidFill>
              <a:srgbClr val="FFF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CB8FDBCF-1893-6D47-829E-96814F9E96C2}"/>
              </a:ext>
            </a:extLst>
          </p:cNvPr>
          <p:cNvPicPr>
            <a:picLocks noChangeAspect="1"/>
          </p:cNvPicPr>
          <p:nvPr>
            <p:custDataLst>
              <p:tags r:id="rId3"/>
            </p:custDataLst>
          </p:nvPr>
        </p:nvPicPr>
        <p:blipFill>
          <a:blip r:embed="rId35"/>
          <a:stretch>
            <a:fillRect/>
          </a:stretch>
        </p:blipFill>
        <p:spPr>
          <a:xfrm>
            <a:off x="2146300" y="2899591"/>
            <a:ext cx="7899400" cy="1041400"/>
          </a:xfrm>
          <a:prstGeom prst="rect">
            <a:avLst/>
          </a:prstGeom>
        </p:spPr>
      </p:pic>
      <p:sp>
        <p:nvSpPr>
          <p:cNvPr id="4" name="Rectangle 3">
            <a:extLst>
              <a:ext uri="{FF2B5EF4-FFF2-40B4-BE49-F238E27FC236}">
                <a16:creationId xmlns:a16="http://schemas.microsoft.com/office/drawing/2014/main" id="{9D9771ED-E345-A14F-A38F-1399DC875EBC}"/>
              </a:ext>
            </a:extLst>
          </p:cNvPr>
          <p:cNvSpPr/>
          <p:nvPr>
            <p:custDataLst>
              <p:tags r:id="rId4"/>
            </p:custDataLst>
          </p:nvPr>
        </p:nvSpPr>
        <p:spPr>
          <a:xfrm>
            <a:off x="3190172" y="2750154"/>
            <a:ext cx="3986213" cy="37623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0034E95-FE48-4142-91CD-44B4778F10D4}"/>
              </a:ext>
            </a:extLst>
          </p:cNvPr>
          <p:cNvSpPr txBox="1"/>
          <p:nvPr>
            <p:custDataLst>
              <p:tags r:id="rId5"/>
            </p:custDataLst>
          </p:nvPr>
        </p:nvSpPr>
        <p:spPr>
          <a:xfrm>
            <a:off x="2934788" y="1367987"/>
            <a:ext cx="1021592" cy="276999"/>
          </a:xfrm>
          <a:prstGeom prst="rect">
            <a:avLst/>
          </a:prstGeom>
          <a:noFill/>
        </p:spPr>
        <p:txBody>
          <a:bodyPr wrap="square" rtlCol="0">
            <a:spAutoFit/>
          </a:bodyPr>
          <a:lstStyle/>
          <a:p>
            <a:r>
              <a:rPr lang="en-US" sz="1200"/>
              <a:t>Infection</a:t>
            </a:r>
          </a:p>
        </p:txBody>
      </p:sp>
      <p:sp>
        <p:nvSpPr>
          <p:cNvPr id="6" name="Rectangle 5">
            <a:extLst>
              <a:ext uri="{FF2B5EF4-FFF2-40B4-BE49-F238E27FC236}">
                <a16:creationId xmlns:a16="http://schemas.microsoft.com/office/drawing/2014/main" id="{BB8CAD18-96A7-B74B-BBFC-9E3A5F75ED2C}"/>
              </a:ext>
            </a:extLst>
          </p:cNvPr>
          <p:cNvSpPr/>
          <p:nvPr>
            <p:custDataLst>
              <p:tags r:id="rId6"/>
            </p:custDataLst>
          </p:nvPr>
        </p:nvSpPr>
        <p:spPr>
          <a:xfrm>
            <a:off x="5911056" y="2766243"/>
            <a:ext cx="3986213" cy="37623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Bracket 6">
            <a:extLst>
              <a:ext uri="{FF2B5EF4-FFF2-40B4-BE49-F238E27FC236}">
                <a16:creationId xmlns:a16="http://schemas.microsoft.com/office/drawing/2014/main" id="{4E5A465B-D163-8440-B692-AEFF3F3C77A3}"/>
              </a:ext>
            </a:extLst>
          </p:cNvPr>
          <p:cNvSpPr/>
          <p:nvPr>
            <p:custDataLst>
              <p:tags r:id="rId7"/>
            </p:custDataLst>
          </p:nvPr>
        </p:nvSpPr>
        <p:spPr>
          <a:xfrm rot="16200000">
            <a:off x="4241846" y="2638521"/>
            <a:ext cx="45719" cy="199963"/>
          </a:xfrm>
          <a:prstGeom prst="rightBracket">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03E400AE-85C8-6A4F-B794-3BA0196E1152}"/>
              </a:ext>
            </a:extLst>
          </p:cNvPr>
          <p:cNvSpPr txBox="1"/>
          <p:nvPr>
            <p:custDataLst>
              <p:tags r:id="rId8"/>
            </p:custDataLst>
          </p:nvPr>
        </p:nvSpPr>
        <p:spPr>
          <a:xfrm>
            <a:off x="3725600" y="1310230"/>
            <a:ext cx="1495101" cy="461665"/>
          </a:xfrm>
          <a:prstGeom prst="rect">
            <a:avLst/>
          </a:prstGeom>
          <a:noFill/>
        </p:spPr>
        <p:txBody>
          <a:bodyPr wrap="square" rtlCol="0">
            <a:spAutoFit/>
          </a:bodyPr>
          <a:lstStyle/>
          <a:p>
            <a:pPr algn="ctr"/>
            <a:r>
              <a:rPr lang="en-US" sz="1200"/>
              <a:t>Reconnaissance </a:t>
            </a:r>
            <a:r>
              <a:rPr lang="en-US" sz="1200" err="1"/>
              <a:t>immunitaire</a:t>
            </a:r>
            <a:endParaRPr lang="en-US" sz="1200"/>
          </a:p>
        </p:txBody>
      </p:sp>
      <p:sp>
        <p:nvSpPr>
          <p:cNvPr id="9" name="Right Bracket 8">
            <a:extLst>
              <a:ext uri="{FF2B5EF4-FFF2-40B4-BE49-F238E27FC236}">
                <a16:creationId xmlns:a16="http://schemas.microsoft.com/office/drawing/2014/main" id="{71A4BD87-4DEB-214E-8D31-AFFA92E402B9}"/>
              </a:ext>
            </a:extLst>
          </p:cNvPr>
          <p:cNvSpPr/>
          <p:nvPr>
            <p:custDataLst>
              <p:tags r:id="rId9"/>
            </p:custDataLst>
          </p:nvPr>
        </p:nvSpPr>
        <p:spPr>
          <a:xfrm rot="16200000">
            <a:off x="3619853" y="2643400"/>
            <a:ext cx="45719" cy="199963"/>
          </a:xfrm>
          <a:prstGeom prst="rightBracket">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C2053ACA-73FA-B540-A0F7-8E5D88D8CD04}"/>
              </a:ext>
            </a:extLst>
          </p:cNvPr>
          <p:cNvSpPr txBox="1"/>
          <p:nvPr>
            <p:custDataLst>
              <p:tags r:id="rId10"/>
            </p:custDataLst>
          </p:nvPr>
        </p:nvSpPr>
        <p:spPr>
          <a:xfrm>
            <a:off x="3227609" y="2397146"/>
            <a:ext cx="830200" cy="338554"/>
          </a:xfrm>
          <a:prstGeom prst="rect">
            <a:avLst/>
          </a:prstGeom>
          <a:noFill/>
        </p:spPr>
        <p:txBody>
          <a:bodyPr wrap="square" rtlCol="0">
            <a:spAutoFit/>
          </a:bodyPr>
          <a:lstStyle/>
          <a:p>
            <a:pPr algn="ctr"/>
            <a:r>
              <a:rPr lang="en-US" sz="800"/>
              <a:t>Formation de la </a:t>
            </a:r>
            <a:r>
              <a:rPr lang="en-US" sz="800" err="1"/>
              <a:t>lésion</a:t>
            </a:r>
            <a:r>
              <a:rPr lang="en-US" sz="800"/>
              <a:t> </a:t>
            </a:r>
          </a:p>
        </p:txBody>
      </p:sp>
      <p:sp>
        <p:nvSpPr>
          <p:cNvPr id="11" name="TextBox 10">
            <a:extLst>
              <a:ext uri="{FF2B5EF4-FFF2-40B4-BE49-F238E27FC236}">
                <a16:creationId xmlns:a16="http://schemas.microsoft.com/office/drawing/2014/main" id="{450560F7-B0BD-3F40-BF99-6F6CCBF2F7E0}"/>
              </a:ext>
            </a:extLst>
          </p:cNvPr>
          <p:cNvSpPr txBox="1"/>
          <p:nvPr>
            <p:custDataLst>
              <p:tags r:id="rId11"/>
            </p:custDataLst>
          </p:nvPr>
        </p:nvSpPr>
        <p:spPr>
          <a:xfrm>
            <a:off x="3864093" y="2396279"/>
            <a:ext cx="830200" cy="338554"/>
          </a:xfrm>
          <a:prstGeom prst="rect">
            <a:avLst/>
          </a:prstGeom>
          <a:noFill/>
        </p:spPr>
        <p:txBody>
          <a:bodyPr wrap="square" rtlCol="0">
            <a:spAutoFit/>
          </a:bodyPr>
          <a:lstStyle/>
          <a:p>
            <a:pPr algn="ctr"/>
            <a:r>
              <a:rPr lang="en-US" sz="800" err="1"/>
              <a:t>Régression</a:t>
            </a:r>
            <a:r>
              <a:rPr lang="en-US" sz="800"/>
              <a:t> </a:t>
            </a:r>
            <a:r>
              <a:rPr lang="en-US" sz="800" err="1"/>
              <a:t>immunitaire</a:t>
            </a:r>
            <a:endParaRPr lang="en-US" sz="800"/>
          </a:p>
        </p:txBody>
      </p:sp>
      <p:sp>
        <p:nvSpPr>
          <p:cNvPr id="12" name="Right Bracket 11">
            <a:extLst>
              <a:ext uri="{FF2B5EF4-FFF2-40B4-BE49-F238E27FC236}">
                <a16:creationId xmlns:a16="http://schemas.microsoft.com/office/drawing/2014/main" id="{CB1A0C91-073B-574F-A08E-0E01B1F0C9DD}"/>
              </a:ext>
            </a:extLst>
          </p:cNvPr>
          <p:cNvSpPr/>
          <p:nvPr>
            <p:custDataLst>
              <p:tags r:id="rId12"/>
            </p:custDataLst>
          </p:nvPr>
        </p:nvSpPr>
        <p:spPr>
          <a:xfrm rot="16200000">
            <a:off x="6930051" y="208793"/>
            <a:ext cx="45719" cy="5055697"/>
          </a:xfrm>
          <a:prstGeom prst="rightBracket">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8DB47396-1D85-F643-B2F8-08A3AC52055C}"/>
              </a:ext>
            </a:extLst>
          </p:cNvPr>
          <p:cNvSpPr txBox="1"/>
          <p:nvPr>
            <p:custDataLst>
              <p:tags r:id="rId13"/>
            </p:custDataLst>
          </p:nvPr>
        </p:nvSpPr>
        <p:spPr>
          <a:xfrm>
            <a:off x="4460499" y="2419571"/>
            <a:ext cx="883220" cy="338554"/>
          </a:xfrm>
          <a:prstGeom prst="rect">
            <a:avLst/>
          </a:prstGeom>
          <a:noFill/>
        </p:spPr>
        <p:txBody>
          <a:bodyPr wrap="square" rtlCol="0">
            <a:spAutoFit/>
          </a:bodyPr>
          <a:lstStyle/>
          <a:p>
            <a:pPr algn="ctr"/>
            <a:r>
              <a:rPr lang="en-US" sz="800"/>
              <a:t>Absence de </a:t>
            </a:r>
            <a:r>
              <a:rPr lang="en-US" sz="800" err="1"/>
              <a:t>maladie</a:t>
            </a:r>
            <a:endParaRPr lang="en-US" sz="800"/>
          </a:p>
        </p:txBody>
      </p:sp>
      <p:cxnSp>
        <p:nvCxnSpPr>
          <p:cNvPr id="18" name="Straight Connector 17">
            <a:extLst>
              <a:ext uri="{FF2B5EF4-FFF2-40B4-BE49-F238E27FC236}">
                <a16:creationId xmlns:a16="http://schemas.microsoft.com/office/drawing/2014/main" id="{96928ACA-57C9-A540-B7B6-E3A31BD65469}"/>
              </a:ext>
            </a:extLst>
          </p:cNvPr>
          <p:cNvCxnSpPr/>
          <p:nvPr>
            <p:custDataLst>
              <p:tags r:id="rId14"/>
            </p:custDataLst>
          </p:nvPr>
        </p:nvCxnSpPr>
        <p:spPr>
          <a:xfrm>
            <a:off x="3725600" y="3397723"/>
            <a:ext cx="5745989" cy="0"/>
          </a:xfrm>
          <a:prstGeom prst="line">
            <a:avLst/>
          </a:prstGeom>
          <a:ln>
            <a:solidFill>
              <a:srgbClr val="7FFF7F"/>
            </a:solidFill>
          </a:ln>
          <a:effectLst/>
        </p:spPr>
        <p:style>
          <a:lnRef idx="2">
            <a:schemeClr val="accent1"/>
          </a:lnRef>
          <a:fillRef idx="0">
            <a:schemeClr val="accent1"/>
          </a:fillRef>
          <a:effectRef idx="1">
            <a:schemeClr val="accent1"/>
          </a:effectRef>
          <a:fontRef idx="minor">
            <a:schemeClr val="tx1"/>
          </a:fontRef>
        </p:style>
      </p:cxnSp>
      <p:sp>
        <p:nvSpPr>
          <p:cNvPr id="19" name="Freeform 18">
            <a:extLst>
              <a:ext uri="{FF2B5EF4-FFF2-40B4-BE49-F238E27FC236}">
                <a16:creationId xmlns:a16="http://schemas.microsoft.com/office/drawing/2014/main" id="{A68FEAA7-F452-2C46-A1F2-B023A3CABA93}"/>
              </a:ext>
            </a:extLst>
          </p:cNvPr>
          <p:cNvSpPr/>
          <p:nvPr>
            <p:custDataLst>
              <p:tags r:id="rId15"/>
            </p:custDataLst>
          </p:nvPr>
        </p:nvSpPr>
        <p:spPr>
          <a:xfrm>
            <a:off x="3701670" y="3290740"/>
            <a:ext cx="96092" cy="109709"/>
          </a:xfrm>
          <a:custGeom>
            <a:avLst/>
            <a:gdLst>
              <a:gd name="connsiteX0" fmla="*/ 28937 w 96092"/>
              <a:gd name="connsiteY0" fmla="*/ 8 h 109709"/>
              <a:gd name="connsiteX1" fmla="*/ 56314 w 96092"/>
              <a:gd name="connsiteY1" fmla="*/ 87615 h 109709"/>
              <a:gd name="connsiteX2" fmla="*/ 94642 w 96092"/>
              <a:gd name="connsiteY2" fmla="*/ 109517 h 109709"/>
              <a:gd name="connsiteX3" fmla="*/ 1559 w 96092"/>
              <a:gd name="connsiteY3" fmla="*/ 93090 h 109709"/>
              <a:gd name="connsiteX4" fmla="*/ 28937 w 96092"/>
              <a:gd name="connsiteY4" fmla="*/ 8 h 109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092" h="109709">
                <a:moveTo>
                  <a:pt x="28937" y="8"/>
                </a:moveTo>
                <a:cubicBezTo>
                  <a:pt x="38063" y="-904"/>
                  <a:pt x="45363" y="69364"/>
                  <a:pt x="56314" y="87615"/>
                </a:cubicBezTo>
                <a:cubicBezTo>
                  <a:pt x="67265" y="105866"/>
                  <a:pt x="103768" y="108605"/>
                  <a:pt x="94642" y="109517"/>
                </a:cubicBezTo>
                <a:cubicBezTo>
                  <a:pt x="85516" y="110429"/>
                  <a:pt x="9772" y="108604"/>
                  <a:pt x="1559" y="93090"/>
                </a:cubicBezTo>
                <a:cubicBezTo>
                  <a:pt x="-6654" y="77576"/>
                  <a:pt x="19811" y="920"/>
                  <a:pt x="28937" y="8"/>
                </a:cubicBezTo>
                <a:close/>
              </a:path>
            </a:pathLst>
          </a:custGeom>
          <a:solidFill>
            <a:srgbClr val="7FFF7E"/>
          </a:solidFill>
          <a:ln>
            <a:solidFill>
              <a:srgbClr val="7FF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CF09C85B-7626-3146-BC0B-080E829F4DE5}"/>
              </a:ext>
            </a:extLst>
          </p:cNvPr>
          <p:cNvGrpSpPr/>
          <p:nvPr>
            <p:custDataLst>
              <p:tags r:id="rId16"/>
            </p:custDataLst>
          </p:nvPr>
        </p:nvGrpSpPr>
        <p:grpSpPr>
          <a:xfrm>
            <a:off x="2146301" y="1881257"/>
            <a:ext cx="7995444" cy="1932171"/>
            <a:chOff x="622300" y="1881253"/>
            <a:chExt cx="7995444" cy="1932171"/>
          </a:xfrm>
        </p:grpSpPr>
        <p:grpSp>
          <p:nvGrpSpPr>
            <p:cNvPr id="21" name="Group 20">
              <a:extLst>
                <a:ext uri="{FF2B5EF4-FFF2-40B4-BE49-F238E27FC236}">
                  <a16:creationId xmlns:a16="http://schemas.microsoft.com/office/drawing/2014/main" id="{9B654C9A-5159-BE4B-BF01-E6AD64789F72}"/>
                </a:ext>
              </a:extLst>
            </p:cNvPr>
            <p:cNvGrpSpPr/>
            <p:nvPr/>
          </p:nvGrpSpPr>
          <p:grpSpPr>
            <a:xfrm>
              <a:off x="622300" y="1881253"/>
              <a:ext cx="7995444" cy="1932171"/>
              <a:chOff x="622300" y="1881253"/>
              <a:chExt cx="7995444" cy="1932171"/>
            </a:xfrm>
          </p:grpSpPr>
          <p:grpSp>
            <p:nvGrpSpPr>
              <p:cNvPr id="23" name="Group 22">
                <a:extLst>
                  <a:ext uri="{FF2B5EF4-FFF2-40B4-BE49-F238E27FC236}">
                    <a16:creationId xmlns:a16="http://schemas.microsoft.com/office/drawing/2014/main" id="{A480BA55-C578-3349-B293-2EBAD2BA32CD}"/>
                  </a:ext>
                </a:extLst>
              </p:cNvPr>
              <p:cNvGrpSpPr/>
              <p:nvPr/>
            </p:nvGrpSpPr>
            <p:grpSpPr>
              <a:xfrm>
                <a:off x="622300" y="2772024"/>
                <a:ext cx="7995444" cy="1041400"/>
                <a:chOff x="622300" y="2772024"/>
                <a:chExt cx="7995444" cy="1041400"/>
              </a:xfrm>
            </p:grpSpPr>
            <p:pic>
              <p:nvPicPr>
                <p:cNvPr id="27" name="Picture 26">
                  <a:extLst>
                    <a:ext uri="{FF2B5EF4-FFF2-40B4-BE49-F238E27FC236}">
                      <a16:creationId xmlns:a16="http://schemas.microsoft.com/office/drawing/2014/main" id="{2E14F876-0A86-7448-9FB5-C9588CB40503}"/>
                    </a:ext>
                  </a:extLst>
                </p:cNvPr>
                <p:cNvPicPr>
                  <a:picLocks noChangeAspect="1"/>
                </p:cNvPicPr>
                <p:nvPr/>
              </p:nvPicPr>
              <p:blipFill>
                <a:blip r:embed="rId36"/>
                <a:stretch>
                  <a:fillRect/>
                </a:stretch>
              </p:blipFill>
              <p:spPr>
                <a:xfrm>
                  <a:off x="622300" y="2772024"/>
                  <a:ext cx="7995444" cy="1041400"/>
                </a:xfrm>
                <a:prstGeom prst="rect">
                  <a:avLst/>
                </a:prstGeom>
              </p:spPr>
            </p:pic>
            <p:sp>
              <p:nvSpPr>
                <p:cNvPr id="28" name="Freeform 27">
                  <a:extLst>
                    <a:ext uri="{FF2B5EF4-FFF2-40B4-BE49-F238E27FC236}">
                      <a16:creationId xmlns:a16="http://schemas.microsoft.com/office/drawing/2014/main" id="{6449605B-DEFD-F447-B2F0-78CEE9278C62}"/>
                    </a:ext>
                  </a:extLst>
                </p:cNvPr>
                <p:cNvSpPr/>
                <p:nvPr/>
              </p:nvSpPr>
              <p:spPr>
                <a:xfrm>
                  <a:off x="3110733" y="2979637"/>
                  <a:ext cx="3846734" cy="417945"/>
                </a:xfrm>
                <a:custGeom>
                  <a:avLst/>
                  <a:gdLst>
                    <a:gd name="connsiteX0" fmla="*/ 231557 w 3846734"/>
                    <a:gd name="connsiteY0" fmla="*/ 392682 h 417945"/>
                    <a:gd name="connsiteX1" fmla="*/ 332456 w 3846734"/>
                    <a:gd name="connsiteY1" fmla="*/ 380070 h 417945"/>
                    <a:gd name="connsiteX2" fmla="*/ 439661 w 3846734"/>
                    <a:gd name="connsiteY2" fmla="*/ 335926 h 417945"/>
                    <a:gd name="connsiteX3" fmla="*/ 515336 w 3846734"/>
                    <a:gd name="connsiteY3" fmla="*/ 317008 h 417945"/>
                    <a:gd name="connsiteX4" fmla="*/ 616235 w 3846734"/>
                    <a:gd name="connsiteY4" fmla="*/ 386376 h 417945"/>
                    <a:gd name="connsiteX5" fmla="*/ 748666 w 3846734"/>
                    <a:gd name="connsiteY5" fmla="*/ 405295 h 417945"/>
                    <a:gd name="connsiteX6" fmla="*/ 830646 w 3846734"/>
                    <a:gd name="connsiteY6" fmla="*/ 405295 h 417945"/>
                    <a:gd name="connsiteX7" fmla="*/ 881096 w 3846734"/>
                    <a:gd name="connsiteY7" fmla="*/ 386376 h 417945"/>
                    <a:gd name="connsiteX8" fmla="*/ 994608 w 3846734"/>
                    <a:gd name="connsiteY8" fmla="*/ 373764 h 417945"/>
                    <a:gd name="connsiteX9" fmla="*/ 1082895 w 3846734"/>
                    <a:gd name="connsiteY9" fmla="*/ 386376 h 417945"/>
                    <a:gd name="connsiteX10" fmla="*/ 1227937 w 3846734"/>
                    <a:gd name="connsiteY10" fmla="*/ 417907 h 417945"/>
                    <a:gd name="connsiteX11" fmla="*/ 1347755 w 3846734"/>
                    <a:gd name="connsiteY11" fmla="*/ 392682 h 417945"/>
                    <a:gd name="connsiteX12" fmla="*/ 1473879 w 3846734"/>
                    <a:gd name="connsiteY12" fmla="*/ 386376 h 417945"/>
                    <a:gd name="connsiteX13" fmla="*/ 1549554 w 3846734"/>
                    <a:gd name="connsiteY13" fmla="*/ 329620 h 417945"/>
                    <a:gd name="connsiteX14" fmla="*/ 1606310 w 3846734"/>
                    <a:gd name="connsiteY14" fmla="*/ 272864 h 417945"/>
                    <a:gd name="connsiteX15" fmla="*/ 1650453 w 3846734"/>
                    <a:gd name="connsiteY15" fmla="*/ 323314 h 417945"/>
                    <a:gd name="connsiteX16" fmla="*/ 1732434 w 3846734"/>
                    <a:gd name="connsiteY16" fmla="*/ 411601 h 417945"/>
                    <a:gd name="connsiteX17" fmla="*/ 1934233 w 3846734"/>
                    <a:gd name="connsiteY17" fmla="*/ 392682 h 417945"/>
                    <a:gd name="connsiteX18" fmla="*/ 2028826 w 3846734"/>
                    <a:gd name="connsiteY18" fmla="*/ 367457 h 417945"/>
                    <a:gd name="connsiteX19" fmla="*/ 2154950 w 3846734"/>
                    <a:gd name="connsiteY19" fmla="*/ 386376 h 417945"/>
                    <a:gd name="connsiteX20" fmla="*/ 2287380 w 3846734"/>
                    <a:gd name="connsiteY20" fmla="*/ 392682 h 417945"/>
                    <a:gd name="connsiteX21" fmla="*/ 2602690 w 3846734"/>
                    <a:gd name="connsiteY21" fmla="*/ 354845 h 417945"/>
                    <a:gd name="connsiteX22" fmla="*/ 2798183 w 3846734"/>
                    <a:gd name="connsiteY22" fmla="*/ 304395 h 417945"/>
                    <a:gd name="connsiteX23" fmla="*/ 3037819 w 3846734"/>
                    <a:gd name="connsiteY23" fmla="*/ 266558 h 417945"/>
                    <a:gd name="connsiteX24" fmla="*/ 3397273 w 3846734"/>
                    <a:gd name="connsiteY24" fmla="*/ 241333 h 417945"/>
                    <a:gd name="connsiteX25" fmla="*/ 3617990 w 3846734"/>
                    <a:gd name="connsiteY25" fmla="*/ 203496 h 417945"/>
                    <a:gd name="connsiteX26" fmla="*/ 3580153 w 3846734"/>
                    <a:gd name="connsiteY26" fmla="*/ 1697 h 417945"/>
                    <a:gd name="connsiteX27" fmla="*/ 256781 w 3846734"/>
                    <a:gd name="connsiteY27" fmla="*/ 121515 h 417945"/>
                    <a:gd name="connsiteX28" fmla="*/ 231557 w 3846734"/>
                    <a:gd name="connsiteY28" fmla="*/ 392682 h 41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846734" h="417945">
                      <a:moveTo>
                        <a:pt x="231557" y="392682"/>
                      </a:moveTo>
                      <a:cubicBezTo>
                        <a:pt x="244169" y="435774"/>
                        <a:pt x="297772" y="389529"/>
                        <a:pt x="332456" y="380070"/>
                      </a:cubicBezTo>
                      <a:cubicBezTo>
                        <a:pt x="367140" y="370611"/>
                        <a:pt x="409181" y="346436"/>
                        <a:pt x="439661" y="335926"/>
                      </a:cubicBezTo>
                      <a:cubicBezTo>
                        <a:pt x="470141" y="325416"/>
                        <a:pt x="485907" y="308600"/>
                        <a:pt x="515336" y="317008"/>
                      </a:cubicBezTo>
                      <a:cubicBezTo>
                        <a:pt x="544765" y="325416"/>
                        <a:pt x="577347" y="371662"/>
                        <a:pt x="616235" y="386376"/>
                      </a:cubicBezTo>
                      <a:cubicBezTo>
                        <a:pt x="655123" y="401090"/>
                        <a:pt x="712931" y="402142"/>
                        <a:pt x="748666" y="405295"/>
                      </a:cubicBezTo>
                      <a:cubicBezTo>
                        <a:pt x="784401" y="408448"/>
                        <a:pt x="808574" y="408448"/>
                        <a:pt x="830646" y="405295"/>
                      </a:cubicBezTo>
                      <a:cubicBezTo>
                        <a:pt x="852718" y="402142"/>
                        <a:pt x="853769" y="391631"/>
                        <a:pt x="881096" y="386376"/>
                      </a:cubicBezTo>
                      <a:cubicBezTo>
                        <a:pt x="908423" y="381121"/>
                        <a:pt x="960975" y="373764"/>
                        <a:pt x="994608" y="373764"/>
                      </a:cubicBezTo>
                      <a:cubicBezTo>
                        <a:pt x="1028241" y="373764"/>
                        <a:pt x="1044007" y="379019"/>
                        <a:pt x="1082895" y="386376"/>
                      </a:cubicBezTo>
                      <a:cubicBezTo>
                        <a:pt x="1121783" y="393733"/>
                        <a:pt x="1183794" y="416856"/>
                        <a:pt x="1227937" y="417907"/>
                      </a:cubicBezTo>
                      <a:cubicBezTo>
                        <a:pt x="1272080" y="418958"/>
                        <a:pt x="1306765" y="397937"/>
                        <a:pt x="1347755" y="392682"/>
                      </a:cubicBezTo>
                      <a:cubicBezTo>
                        <a:pt x="1388745" y="387427"/>
                        <a:pt x="1440246" y="396886"/>
                        <a:pt x="1473879" y="386376"/>
                      </a:cubicBezTo>
                      <a:cubicBezTo>
                        <a:pt x="1507512" y="375866"/>
                        <a:pt x="1527482" y="348539"/>
                        <a:pt x="1549554" y="329620"/>
                      </a:cubicBezTo>
                      <a:cubicBezTo>
                        <a:pt x="1571626" y="310701"/>
                        <a:pt x="1589494" y="273915"/>
                        <a:pt x="1606310" y="272864"/>
                      </a:cubicBezTo>
                      <a:cubicBezTo>
                        <a:pt x="1623126" y="271813"/>
                        <a:pt x="1629432" y="300191"/>
                        <a:pt x="1650453" y="323314"/>
                      </a:cubicBezTo>
                      <a:cubicBezTo>
                        <a:pt x="1671474" y="346437"/>
                        <a:pt x="1685137" y="400040"/>
                        <a:pt x="1732434" y="411601"/>
                      </a:cubicBezTo>
                      <a:cubicBezTo>
                        <a:pt x="1779731" y="423162"/>
                        <a:pt x="1884834" y="400039"/>
                        <a:pt x="1934233" y="392682"/>
                      </a:cubicBezTo>
                      <a:cubicBezTo>
                        <a:pt x="1983632" y="385325"/>
                        <a:pt x="1992040" y="368508"/>
                        <a:pt x="2028826" y="367457"/>
                      </a:cubicBezTo>
                      <a:cubicBezTo>
                        <a:pt x="2065612" y="366406"/>
                        <a:pt x="2111858" y="382172"/>
                        <a:pt x="2154950" y="386376"/>
                      </a:cubicBezTo>
                      <a:cubicBezTo>
                        <a:pt x="2198042" y="390580"/>
                        <a:pt x="2212757" y="397937"/>
                        <a:pt x="2287380" y="392682"/>
                      </a:cubicBezTo>
                      <a:cubicBezTo>
                        <a:pt x="2362003" y="387427"/>
                        <a:pt x="2517556" y="369559"/>
                        <a:pt x="2602690" y="354845"/>
                      </a:cubicBezTo>
                      <a:cubicBezTo>
                        <a:pt x="2687824" y="340131"/>
                        <a:pt x="2725662" y="319109"/>
                        <a:pt x="2798183" y="304395"/>
                      </a:cubicBezTo>
                      <a:cubicBezTo>
                        <a:pt x="2870705" y="289680"/>
                        <a:pt x="2937971" y="277068"/>
                        <a:pt x="3037819" y="266558"/>
                      </a:cubicBezTo>
                      <a:cubicBezTo>
                        <a:pt x="3137667" y="256048"/>
                        <a:pt x="3300578" y="251843"/>
                        <a:pt x="3397273" y="241333"/>
                      </a:cubicBezTo>
                      <a:cubicBezTo>
                        <a:pt x="3493968" y="230823"/>
                        <a:pt x="3587510" y="243435"/>
                        <a:pt x="3617990" y="203496"/>
                      </a:cubicBezTo>
                      <a:cubicBezTo>
                        <a:pt x="3648470" y="163557"/>
                        <a:pt x="4140354" y="15360"/>
                        <a:pt x="3580153" y="1697"/>
                      </a:cubicBezTo>
                      <a:cubicBezTo>
                        <a:pt x="3019952" y="-11966"/>
                        <a:pt x="812778" y="59504"/>
                        <a:pt x="256781" y="121515"/>
                      </a:cubicBezTo>
                      <a:cubicBezTo>
                        <a:pt x="-299216" y="183526"/>
                        <a:pt x="218945" y="349590"/>
                        <a:pt x="231557" y="392682"/>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8BB40D6E-0A53-D145-A952-484B8180CBF8}"/>
                  </a:ext>
                </a:extLst>
              </p:cNvPr>
              <p:cNvGrpSpPr/>
              <p:nvPr/>
            </p:nvGrpSpPr>
            <p:grpSpPr>
              <a:xfrm>
                <a:off x="6699334" y="1881253"/>
                <a:ext cx="1586105" cy="1483258"/>
                <a:chOff x="6699334" y="1881253"/>
                <a:chExt cx="1586105" cy="1483258"/>
              </a:xfrm>
            </p:grpSpPr>
            <p:sp>
              <p:nvSpPr>
                <p:cNvPr id="25" name="Rectangle 24">
                  <a:extLst>
                    <a:ext uri="{FF2B5EF4-FFF2-40B4-BE49-F238E27FC236}">
                      <a16:creationId xmlns:a16="http://schemas.microsoft.com/office/drawing/2014/main" id="{2DF00F0E-E4AB-4142-A649-AA95EAE2386B}"/>
                    </a:ext>
                  </a:extLst>
                </p:cNvPr>
                <p:cNvSpPr/>
                <p:nvPr/>
              </p:nvSpPr>
              <p:spPr>
                <a:xfrm>
                  <a:off x="6779172" y="2778417"/>
                  <a:ext cx="1292773" cy="58609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D524E93B-9681-F041-9753-9E20301BA53F}"/>
                    </a:ext>
                  </a:extLst>
                </p:cNvPr>
                <p:cNvSpPr txBox="1"/>
                <p:nvPr/>
              </p:nvSpPr>
              <p:spPr>
                <a:xfrm>
                  <a:off x="6699334" y="1881253"/>
                  <a:ext cx="1586105" cy="830997"/>
                </a:xfrm>
                <a:prstGeom prst="rect">
                  <a:avLst/>
                </a:prstGeom>
                <a:noFill/>
              </p:spPr>
              <p:txBody>
                <a:bodyPr wrap="square" rtlCol="0">
                  <a:spAutoFit/>
                </a:bodyPr>
                <a:lstStyle/>
                <a:p>
                  <a:pPr algn="ctr"/>
                  <a:r>
                    <a:rPr lang="fr-FR" sz="1200" dirty="0">
                      <a:solidFill>
                        <a:srgbClr val="0432FF"/>
                      </a:solidFill>
                    </a:rPr>
                    <a:t>Contrôle immunitaire </a:t>
                  </a:r>
                  <a:r>
                    <a:rPr lang="fr-CA" sz="1200" dirty="0">
                      <a:solidFill>
                        <a:srgbClr val="0432FF"/>
                      </a:solidFill>
                    </a:rPr>
                    <a:t>avec changements dans les niveaux d’ADN du </a:t>
                  </a:r>
                  <a:r>
                    <a:rPr lang="en-US" sz="1200" dirty="0">
                      <a:solidFill>
                        <a:srgbClr val="0432FF"/>
                      </a:solidFill>
                    </a:rPr>
                    <a:t>VPH</a:t>
                  </a:r>
                </a:p>
              </p:txBody>
            </p:sp>
          </p:grpSp>
        </p:grpSp>
        <p:sp>
          <p:nvSpPr>
            <p:cNvPr id="22" name="Freeform 21">
              <a:extLst>
                <a:ext uri="{FF2B5EF4-FFF2-40B4-BE49-F238E27FC236}">
                  <a16:creationId xmlns:a16="http://schemas.microsoft.com/office/drawing/2014/main" id="{F13C24C3-D814-B846-B252-FFA14B3E399B}"/>
                </a:ext>
              </a:extLst>
            </p:cNvPr>
            <p:cNvSpPr/>
            <p:nvPr/>
          </p:nvSpPr>
          <p:spPr>
            <a:xfrm>
              <a:off x="4425634" y="3041337"/>
              <a:ext cx="2296399" cy="323142"/>
            </a:xfrm>
            <a:custGeom>
              <a:avLst/>
              <a:gdLst>
                <a:gd name="connsiteX0" fmla="*/ 120240 w 2296399"/>
                <a:gd name="connsiteY0" fmla="*/ 285337 h 323142"/>
                <a:gd name="connsiteX1" fmla="*/ 207326 w 2296399"/>
                <a:gd name="connsiteY1" fmla="*/ 285337 h 323142"/>
                <a:gd name="connsiteX2" fmla="*/ 320537 w 2296399"/>
                <a:gd name="connsiteY2" fmla="*/ 241794 h 323142"/>
                <a:gd name="connsiteX3" fmla="*/ 442457 w 2296399"/>
                <a:gd name="connsiteY3" fmla="*/ 320172 h 323142"/>
                <a:gd name="connsiteX4" fmla="*/ 695006 w 2296399"/>
                <a:gd name="connsiteY4" fmla="*/ 276629 h 323142"/>
                <a:gd name="connsiteX5" fmla="*/ 1104309 w 2296399"/>
                <a:gd name="connsiteY5" fmla="*/ 267920 h 323142"/>
                <a:gd name="connsiteX6" fmla="*/ 1452652 w 2296399"/>
                <a:gd name="connsiteY6" fmla="*/ 320172 h 323142"/>
                <a:gd name="connsiteX7" fmla="*/ 1574572 w 2296399"/>
                <a:gd name="connsiteY7" fmla="*/ 311463 h 323142"/>
                <a:gd name="connsiteX8" fmla="*/ 1818412 w 2296399"/>
                <a:gd name="connsiteY8" fmla="*/ 267920 h 323142"/>
                <a:gd name="connsiteX9" fmla="*/ 1940332 w 2296399"/>
                <a:gd name="connsiteY9" fmla="*/ 206960 h 323142"/>
                <a:gd name="connsiteX10" fmla="*/ 2166755 w 2296399"/>
                <a:gd name="connsiteY10" fmla="*/ 128583 h 323142"/>
                <a:gd name="connsiteX11" fmla="*/ 2288675 w 2296399"/>
                <a:gd name="connsiteY11" fmla="*/ 102457 h 323142"/>
                <a:gd name="connsiteX12" fmla="*/ 1949040 w 2296399"/>
                <a:gd name="connsiteY12" fmla="*/ 15372 h 323142"/>
                <a:gd name="connsiteX13" fmla="*/ 146366 w 2296399"/>
                <a:gd name="connsiteY13" fmla="*/ 24080 h 323142"/>
                <a:gd name="connsiteX14" fmla="*/ 120240 w 2296399"/>
                <a:gd name="connsiteY14" fmla="*/ 285337 h 32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96399" h="323142">
                  <a:moveTo>
                    <a:pt x="120240" y="285337"/>
                  </a:moveTo>
                  <a:cubicBezTo>
                    <a:pt x="130400" y="328880"/>
                    <a:pt x="173943" y="292594"/>
                    <a:pt x="207326" y="285337"/>
                  </a:cubicBezTo>
                  <a:cubicBezTo>
                    <a:pt x="240709" y="278080"/>
                    <a:pt x="281349" y="235988"/>
                    <a:pt x="320537" y="241794"/>
                  </a:cubicBezTo>
                  <a:cubicBezTo>
                    <a:pt x="359726" y="247600"/>
                    <a:pt x="380046" y="314366"/>
                    <a:pt x="442457" y="320172"/>
                  </a:cubicBezTo>
                  <a:cubicBezTo>
                    <a:pt x="504868" y="325978"/>
                    <a:pt x="584697" y="285338"/>
                    <a:pt x="695006" y="276629"/>
                  </a:cubicBezTo>
                  <a:cubicBezTo>
                    <a:pt x="805315" y="267920"/>
                    <a:pt x="978035" y="260663"/>
                    <a:pt x="1104309" y="267920"/>
                  </a:cubicBezTo>
                  <a:cubicBezTo>
                    <a:pt x="1230583" y="275177"/>
                    <a:pt x="1374275" y="312915"/>
                    <a:pt x="1452652" y="320172"/>
                  </a:cubicBezTo>
                  <a:cubicBezTo>
                    <a:pt x="1531029" y="327429"/>
                    <a:pt x="1513612" y="320172"/>
                    <a:pt x="1574572" y="311463"/>
                  </a:cubicBezTo>
                  <a:cubicBezTo>
                    <a:pt x="1635532" y="302754"/>
                    <a:pt x="1757452" y="285337"/>
                    <a:pt x="1818412" y="267920"/>
                  </a:cubicBezTo>
                  <a:cubicBezTo>
                    <a:pt x="1879372" y="250503"/>
                    <a:pt x="1882275" y="230183"/>
                    <a:pt x="1940332" y="206960"/>
                  </a:cubicBezTo>
                  <a:cubicBezTo>
                    <a:pt x="1998389" y="183737"/>
                    <a:pt x="2108698" y="146000"/>
                    <a:pt x="2166755" y="128583"/>
                  </a:cubicBezTo>
                  <a:cubicBezTo>
                    <a:pt x="2224812" y="111166"/>
                    <a:pt x="2324961" y="121325"/>
                    <a:pt x="2288675" y="102457"/>
                  </a:cubicBezTo>
                  <a:cubicBezTo>
                    <a:pt x="2252389" y="83589"/>
                    <a:pt x="2306092" y="28435"/>
                    <a:pt x="1949040" y="15372"/>
                  </a:cubicBezTo>
                  <a:cubicBezTo>
                    <a:pt x="1591988" y="2309"/>
                    <a:pt x="454069" y="-15108"/>
                    <a:pt x="146366" y="24080"/>
                  </a:cubicBezTo>
                  <a:cubicBezTo>
                    <a:pt x="-161337" y="63268"/>
                    <a:pt x="110080" y="241794"/>
                    <a:pt x="120240" y="285337"/>
                  </a:cubicBezTo>
                  <a:close/>
                </a:path>
              </a:pathLst>
            </a:cu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6FF8DFA-50DF-D940-A528-E2C53D8B4104}"/>
              </a:ext>
            </a:extLst>
          </p:cNvPr>
          <p:cNvGrpSpPr/>
          <p:nvPr>
            <p:custDataLst>
              <p:tags r:id="rId17"/>
            </p:custDataLst>
          </p:nvPr>
        </p:nvGrpSpPr>
        <p:grpSpPr>
          <a:xfrm>
            <a:off x="2200051" y="2776649"/>
            <a:ext cx="6094413" cy="557637"/>
            <a:chOff x="676052" y="2776647"/>
            <a:chExt cx="6094411" cy="557637"/>
          </a:xfrm>
        </p:grpSpPr>
        <p:cxnSp>
          <p:nvCxnSpPr>
            <p:cNvPr id="30" name="Straight Connector 29">
              <a:extLst>
                <a:ext uri="{FF2B5EF4-FFF2-40B4-BE49-F238E27FC236}">
                  <a16:creationId xmlns:a16="http://schemas.microsoft.com/office/drawing/2014/main" id="{F71B22DF-615D-1644-8DB0-16D92156C50B}"/>
                </a:ext>
              </a:extLst>
            </p:cNvPr>
            <p:cNvCxnSpPr>
              <a:cxnSpLocks/>
            </p:cNvCxnSpPr>
            <p:nvPr/>
          </p:nvCxnSpPr>
          <p:spPr>
            <a:xfrm flipH="1">
              <a:off x="1410788" y="3334284"/>
              <a:ext cx="5359675" cy="0"/>
            </a:xfrm>
            <a:prstGeom prst="line">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7A8061D8-99A3-134E-BA26-761EC5951C14}"/>
                </a:ext>
              </a:extLst>
            </p:cNvPr>
            <p:cNvSpPr txBox="1"/>
            <p:nvPr/>
          </p:nvSpPr>
          <p:spPr>
            <a:xfrm>
              <a:off x="676052" y="2776647"/>
              <a:ext cx="951220" cy="553998"/>
            </a:xfrm>
            <a:prstGeom prst="rect">
              <a:avLst/>
            </a:prstGeom>
            <a:noFill/>
            <a:ln>
              <a:solidFill>
                <a:srgbClr val="FF0000"/>
              </a:solidFill>
            </a:ln>
          </p:spPr>
          <p:txBody>
            <a:bodyPr wrap="square" rtlCol="0">
              <a:spAutoFit/>
            </a:bodyPr>
            <a:lstStyle/>
            <a:p>
              <a:pPr algn="ctr"/>
              <a:r>
                <a:rPr lang="en-US" sz="1000" err="1">
                  <a:solidFill>
                    <a:srgbClr val="FF0000"/>
                  </a:solidFill>
                </a:rPr>
                <a:t>Seuil</a:t>
              </a:r>
              <a:r>
                <a:rPr lang="en-US" sz="1000">
                  <a:solidFill>
                    <a:srgbClr val="FF0000"/>
                  </a:solidFill>
                </a:rPr>
                <a:t> de </a:t>
              </a:r>
              <a:r>
                <a:rPr lang="en-US" sz="1000" err="1">
                  <a:solidFill>
                    <a:srgbClr val="FF0000"/>
                  </a:solidFill>
                </a:rPr>
                <a:t>dépistage</a:t>
              </a:r>
              <a:r>
                <a:rPr lang="en-US" sz="1000">
                  <a:solidFill>
                    <a:srgbClr val="FF0000"/>
                  </a:solidFill>
                </a:rPr>
                <a:t> </a:t>
              </a:r>
              <a:r>
                <a:rPr lang="en-US" sz="1000" err="1">
                  <a:solidFill>
                    <a:srgbClr val="FF0000"/>
                  </a:solidFill>
                </a:rPr>
                <a:t>en</a:t>
              </a:r>
              <a:r>
                <a:rPr lang="en-US" sz="1000">
                  <a:solidFill>
                    <a:srgbClr val="FF0000"/>
                  </a:solidFill>
                </a:rPr>
                <a:t> </a:t>
              </a:r>
              <a:r>
                <a:rPr lang="en-US" sz="1000" err="1">
                  <a:solidFill>
                    <a:srgbClr val="FF0000"/>
                  </a:solidFill>
                </a:rPr>
                <a:t>clinique</a:t>
              </a:r>
              <a:endParaRPr lang="en-US" sz="1000">
                <a:solidFill>
                  <a:srgbClr val="FF0000"/>
                </a:solidFill>
              </a:endParaRPr>
            </a:p>
          </p:txBody>
        </p:sp>
      </p:grpSp>
      <p:sp>
        <p:nvSpPr>
          <p:cNvPr id="39" name="Right Bracket 38">
            <a:extLst>
              <a:ext uri="{FF2B5EF4-FFF2-40B4-BE49-F238E27FC236}">
                <a16:creationId xmlns:a16="http://schemas.microsoft.com/office/drawing/2014/main" id="{2FDA5AA5-EF04-6846-8386-5D3859540060}"/>
              </a:ext>
            </a:extLst>
          </p:cNvPr>
          <p:cNvSpPr/>
          <p:nvPr>
            <p:custDataLst>
              <p:tags r:id="rId18"/>
            </p:custDataLst>
          </p:nvPr>
        </p:nvSpPr>
        <p:spPr>
          <a:xfrm rot="16200000">
            <a:off x="3924724" y="2586481"/>
            <a:ext cx="57000" cy="316804"/>
          </a:xfrm>
          <a:prstGeom prst="rightBracket">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Rectangle 40">
            <a:extLst>
              <a:ext uri="{FF2B5EF4-FFF2-40B4-BE49-F238E27FC236}">
                <a16:creationId xmlns:a16="http://schemas.microsoft.com/office/drawing/2014/main" id="{BC821BFD-8A83-7044-A489-4CBE0D365819}"/>
              </a:ext>
            </a:extLst>
          </p:cNvPr>
          <p:cNvSpPr/>
          <p:nvPr>
            <p:custDataLst>
              <p:tags r:id="rId19"/>
            </p:custDataLst>
          </p:nvPr>
        </p:nvSpPr>
        <p:spPr>
          <a:xfrm>
            <a:off x="3864093" y="1277157"/>
            <a:ext cx="1247428" cy="527011"/>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80CE7367-4631-D442-BF48-39355289A8E5}"/>
              </a:ext>
            </a:extLst>
          </p:cNvPr>
          <p:cNvSpPr/>
          <p:nvPr>
            <p:custDataLst>
              <p:tags r:id="rId20"/>
            </p:custDataLst>
          </p:nvPr>
        </p:nvSpPr>
        <p:spPr>
          <a:xfrm>
            <a:off x="5784582" y="3278321"/>
            <a:ext cx="171527" cy="263507"/>
          </a:xfrm>
          <a:prstGeom prst="ellipse">
            <a:avLst/>
          </a:prstGeom>
          <a:solidFill>
            <a:srgbClr val="7EF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5F3C21B-530F-7342-BAF2-A719443582CF}"/>
              </a:ext>
            </a:extLst>
          </p:cNvPr>
          <p:cNvSpPr/>
          <p:nvPr>
            <p:custDataLst>
              <p:tags r:id="rId21"/>
            </p:custDataLst>
          </p:nvPr>
        </p:nvSpPr>
        <p:spPr>
          <a:xfrm>
            <a:off x="5789035" y="3268695"/>
            <a:ext cx="171527" cy="26350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FF39090F-2200-DB4B-97E6-065B84B6F5F4}"/>
              </a:ext>
            </a:extLst>
          </p:cNvPr>
          <p:cNvSpPr/>
          <p:nvPr>
            <p:custDataLst>
              <p:tags r:id="rId22"/>
            </p:custDataLst>
          </p:nvPr>
        </p:nvSpPr>
        <p:spPr>
          <a:xfrm>
            <a:off x="5758595" y="3439327"/>
            <a:ext cx="318652" cy="130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66B8B99B-2D51-394E-9590-6FC4105AD237}"/>
              </a:ext>
            </a:extLst>
          </p:cNvPr>
          <p:cNvGrpSpPr/>
          <p:nvPr>
            <p:custDataLst>
              <p:tags r:id="rId23"/>
            </p:custDataLst>
          </p:nvPr>
        </p:nvGrpSpPr>
        <p:grpSpPr>
          <a:xfrm>
            <a:off x="5406144" y="3521136"/>
            <a:ext cx="973899" cy="809707"/>
            <a:chOff x="3882142" y="3521139"/>
            <a:chExt cx="973899" cy="809709"/>
          </a:xfrm>
        </p:grpSpPr>
        <p:sp>
          <p:nvSpPr>
            <p:cNvPr id="48" name="TextBox 47">
              <a:extLst>
                <a:ext uri="{FF2B5EF4-FFF2-40B4-BE49-F238E27FC236}">
                  <a16:creationId xmlns:a16="http://schemas.microsoft.com/office/drawing/2014/main" id="{8B9317D2-FCEF-2A4C-BECD-094F68A45480}"/>
                </a:ext>
              </a:extLst>
            </p:cNvPr>
            <p:cNvSpPr txBox="1"/>
            <p:nvPr/>
          </p:nvSpPr>
          <p:spPr>
            <a:xfrm>
              <a:off x="3882142" y="3776849"/>
              <a:ext cx="973899" cy="553999"/>
            </a:xfrm>
            <a:prstGeom prst="rect">
              <a:avLst/>
            </a:prstGeom>
            <a:noFill/>
          </p:spPr>
          <p:txBody>
            <a:bodyPr wrap="square" rtlCol="0">
              <a:spAutoFit/>
            </a:bodyPr>
            <a:lstStyle/>
            <a:p>
              <a:pPr algn="ctr"/>
              <a:r>
                <a:rPr lang="en-US" sz="1000"/>
                <a:t>Nouveau </a:t>
              </a:r>
              <a:r>
                <a:rPr lang="en-US" sz="1000" err="1"/>
                <a:t>dépistage</a:t>
              </a:r>
              <a:r>
                <a:rPr lang="en-US" sz="1000"/>
                <a:t> de VPH</a:t>
              </a:r>
            </a:p>
          </p:txBody>
        </p:sp>
        <p:cxnSp>
          <p:nvCxnSpPr>
            <p:cNvPr id="49" name="Straight Arrow Connector 48">
              <a:extLst>
                <a:ext uri="{FF2B5EF4-FFF2-40B4-BE49-F238E27FC236}">
                  <a16:creationId xmlns:a16="http://schemas.microsoft.com/office/drawing/2014/main" id="{9B578BAA-CE37-D149-95CD-93BEC8D44676}"/>
                </a:ext>
              </a:extLst>
            </p:cNvPr>
            <p:cNvCxnSpPr>
              <a:cxnSpLocks/>
            </p:cNvCxnSpPr>
            <p:nvPr/>
          </p:nvCxnSpPr>
          <p:spPr>
            <a:xfrm flipV="1">
              <a:off x="4357920" y="3521139"/>
              <a:ext cx="0" cy="27935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50" name="Straight Connector 49">
            <a:extLst>
              <a:ext uri="{FF2B5EF4-FFF2-40B4-BE49-F238E27FC236}">
                <a16:creationId xmlns:a16="http://schemas.microsoft.com/office/drawing/2014/main" id="{A1018017-4A16-8A45-9CA4-9D5E61D2D11F}"/>
              </a:ext>
            </a:extLst>
          </p:cNvPr>
          <p:cNvCxnSpPr/>
          <p:nvPr>
            <p:custDataLst>
              <p:tags r:id="rId24"/>
            </p:custDataLst>
          </p:nvPr>
        </p:nvCxnSpPr>
        <p:spPr>
          <a:xfrm>
            <a:off x="2218823" y="3410078"/>
            <a:ext cx="7261935" cy="102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Oval 69">
            <a:extLst>
              <a:ext uri="{FF2B5EF4-FFF2-40B4-BE49-F238E27FC236}">
                <a16:creationId xmlns:a16="http://schemas.microsoft.com/office/drawing/2014/main" id="{D88EE660-5376-8E45-8974-5F41903CEA69}"/>
              </a:ext>
            </a:extLst>
          </p:cNvPr>
          <p:cNvSpPr/>
          <p:nvPr>
            <p:custDataLst>
              <p:tags r:id="rId25"/>
            </p:custDataLst>
          </p:nvPr>
        </p:nvSpPr>
        <p:spPr>
          <a:xfrm>
            <a:off x="3361326" y="1970957"/>
            <a:ext cx="1003361" cy="299103"/>
          </a:xfrm>
          <a:prstGeom prst="ellipse">
            <a:avLst/>
          </a:prstGeom>
          <a:solidFill>
            <a:srgbClr val="0432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a:t>Cellules T</a:t>
            </a:r>
          </a:p>
        </p:txBody>
      </p:sp>
      <p:grpSp>
        <p:nvGrpSpPr>
          <p:cNvPr id="71" name="Group 70">
            <a:extLst>
              <a:ext uri="{FF2B5EF4-FFF2-40B4-BE49-F238E27FC236}">
                <a16:creationId xmlns:a16="http://schemas.microsoft.com/office/drawing/2014/main" id="{C98DBDD6-A334-E04B-BB06-C99F79E3E89B}"/>
              </a:ext>
            </a:extLst>
          </p:cNvPr>
          <p:cNvGrpSpPr/>
          <p:nvPr>
            <p:custDataLst>
              <p:tags r:id="rId26"/>
            </p:custDataLst>
          </p:nvPr>
        </p:nvGrpSpPr>
        <p:grpSpPr>
          <a:xfrm>
            <a:off x="4455226" y="1918312"/>
            <a:ext cx="1897887" cy="318829"/>
            <a:chOff x="-1250475" y="1922454"/>
            <a:chExt cx="1308722" cy="318829"/>
          </a:xfrm>
        </p:grpSpPr>
        <p:sp>
          <p:nvSpPr>
            <p:cNvPr id="72" name="Oval 71">
              <a:extLst>
                <a:ext uri="{FF2B5EF4-FFF2-40B4-BE49-F238E27FC236}">
                  <a16:creationId xmlns:a16="http://schemas.microsoft.com/office/drawing/2014/main" id="{3330BA09-0952-834F-9674-304074223D7F}"/>
                </a:ext>
              </a:extLst>
            </p:cNvPr>
            <p:cNvSpPr/>
            <p:nvPr/>
          </p:nvSpPr>
          <p:spPr>
            <a:xfrm>
              <a:off x="-971304" y="1942180"/>
              <a:ext cx="743484" cy="299103"/>
            </a:xfrm>
            <a:prstGeom prst="ellipse">
              <a:avLst/>
            </a:prstGeom>
            <a:solidFill>
              <a:srgbClr val="0432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73" name="TextBox 72">
              <a:extLst>
                <a:ext uri="{FF2B5EF4-FFF2-40B4-BE49-F238E27FC236}">
                  <a16:creationId xmlns:a16="http://schemas.microsoft.com/office/drawing/2014/main" id="{0AE78700-8786-4040-8338-7C43DD42C57D}"/>
                </a:ext>
              </a:extLst>
            </p:cNvPr>
            <p:cNvSpPr txBox="1"/>
            <p:nvPr/>
          </p:nvSpPr>
          <p:spPr>
            <a:xfrm>
              <a:off x="-1250475" y="1922454"/>
              <a:ext cx="1308722" cy="215444"/>
            </a:xfrm>
            <a:prstGeom prst="rect">
              <a:avLst/>
            </a:prstGeom>
            <a:noFill/>
          </p:spPr>
          <p:txBody>
            <a:bodyPr wrap="square" rtlCol="0">
              <a:spAutoFit/>
            </a:bodyPr>
            <a:lstStyle/>
            <a:p>
              <a:pPr algn="ctr"/>
              <a:r>
                <a:rPr lang="en-US" sz="800">
                  <a:solidFill>
                    <a:schemeClr val="bg1"/>
                  </a:solidFill>
                </a:rPr>
                <a:t>Cellules T de </a:t>
              </a:r>
              <a:r>
                <a:rPr lang="en-US" sz="800" err="1">
                  <a:solidFill>
                    <a:schemeClr val="bg1"/>
                  </a:solidFill>
                </a:rPr>
                <a:t>mémoire</a:t>
              </a:r>
              <a:endParaRPr lang="en-US" sz="800">
                <a:solidFill>
                  <a:schemeClr val="bg1"/>
                </a:solidFill>
              </a:endParaRPr>
            </a:p>
          </p:txBody>
        </p:sp>
      </p:grpSp>
      <p:grpSp>
        <p:nvGrpSpPr>
          <p:cNvPr id="74" name="Group 73">
            <a:extLst>
              <a:ext uri="{FF2B5EF4-FFF2-40B4-BE49-F238E27FC236}">
                <a16:creationId xmlns:a16="http://schemas.microsoft.com/office/drawing/2014/main" id="{E592EB32-8BBC-F748-80C6-1E2D00BD357A}"/>
              </a:ext>
            </a:extLst>
          </p:cNvPr>
          <p:cNvGrpSpPr/>
          <p:nvPr>
            <p:custDataLst>
              <p:tags r:id="rId27"/>
            </p:custDataLst>
          </p:nvPr>
        </p:nvGrpSpPr>
        <p:grpSpPr>
          <a:xfrm>
            <a:off x="3281839" y="1942009"/>
            <a:ext cx="2705789" cy="304411"/>
            <a:chOff x="1593088" y="1999310"/>
            <a:chExt cx="1693289" cy="304410"/>
          </a:xfrm>
        </p:grpSpPr>
        <p:sp>
          <p:nvSpPr>
            <p:cNvPr id="75" name="Oval 74">
              <a:extLst>
                <a:ext uri="{FF2B5EF4-FFF2-40B4-BE49-F238E27FC236}">
                  <a16:creationId xmlns:a16="http://schemas.microsoft.com/office/drawing/2014/main" id="{D696D4B9-3865-CF49-B6B0-065BF93504B6}"/>
                </a:ext>
              </a:extLst>
            </p:cNvPr>
            <p:cNvSpPr/>
            <p:nvPr/>
          </p:nvSpPr>
          <p:spPr>
            <a:xfrm>
              <a:off x="1593088" y="2004617"/>
              <a:ext cx="743484" cy="299103"/>
            </a:xfrm>
            <a:prstGeom prst="ellipse">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76" name="Oval 75">
              <a:extLst>
                <a:ext uri="{FF2B5EF4-FFF2-40B4-BE49-F238E27FC236}">
                  <a16:creationId xmlns:a16="http://schemas.microsoft.com/office/drawing/2014/main" id="{5AE95423-A9D0-BE41-98B4-4A1B80F6A92D}"/>
                </a:ext>
              </a:extLst>
            </p:cNvPr>
            <p:cNvSpPr/>
            <p:nvPr/>
          </p:nvSpPr>
          <p:spPr>
            <a:xfrm>
              <a:off x="2542893" y="1999310"/>
              <a:ext cx="743484" cy="299103"/>
            </a:xfrm>
            <a:prstGeom prst="ellipse">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grpSp>
      <p:sp>
        <p:nvSpPr>
          <p:cNvPr id="77" name="Rectangle 76">
            <a:extLst>
              <a:ext uri="{FF2B5EF4-FFF2-40B4-BE49-F238E27FC236}">
                <a16:creationId xmlns:a16="http://schemas.microsoft.com/office/drawing/2014/main" id="{C1B1A738-D360-C34A-9267-37423E1CEECB}"/>
              </a:ext>
            </a:extLst>
          </p:cNvPr>
          <p:cNvSpPr/>
          <p:nvPr>
            <p:custDataLst>
              <p:tags r:id="rId28"/>
            </p:custDataLst>
          </p:nvPr>
        </p:nvSpPr>
        <p:spPr>
          <a:xfrm>
            <a:off x="2393577" y="164892"/>
            <a:ext cx="2411507" cy="547141"/>
          </a:xfrm>
          <a:prstGeom prst="rect">
            <a:avLst/>
          </a:prstGeom>
          <a:solidFill>
            <a:srgbClr val="0432FF"/>
          </a:solidFill>
          <a:ln w="127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ctangle 4">
            <a:extLst>
              <a:ext uri="{FF2B5EF4-FFF2-40B4-BE49-F238E27FC236}">
                <a16:creationId xmlns:a16="http://schemas.microsoft.com/office/drawing/2014/main" id="{D96B83A9-83F3-DF42-96F1-7DD37F9B04C3}"/>
              </a:ext>
            </a:extLst>
          </p:cNvPr>
          <p:cNvSpPr>
            <a:spLocks noChangeArrowheads="1"/>
          </p:cNvSpPr>
          <p:nvPr>
            <p:custDataLst>
              <p:tags r:id="rId29"/>
            </p:custDataLst>
          </p:nvPr>
        </p:nvSpPr>
        <p:spPr bwMode="auto">
          <a:xfrm>
            <a:off x="5758594" y="227351"/>
            <a:ext cx="597620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r>
              <a:rPr lang="en-GB" dirty="0" err="1"/>
              <a:t>Histoire</a:t>
            </a:r>
            <a:r>
              <a:rPr lang="en-GB" dirty="0"/>
              <a:t> naturelle de </a:t>
            </a:r>
            <a:r>
              <a:rPr lang="en-GB" dirty="0" err="1"/>
              <a:t>l’infection</a:t>
            </a:r>
            <a:r>
              <a:rPr lang="en-GB" dirty="0"/>
              <a:t> </a:t>
            </a:r>
            <a:r>
              <a:rPr lang="en-GB" dirty="0" err="1"/>
              <a:t>cefvicale</a:t>
            </a:r>
            <a:r>
              <a:rPr lang="en-GB" dirty="0"/>
              <a:t> </a:t>
            </a:r>
          </a:p>
          <a:p>
            <a:pPr algn="ctr"/>
            <a:r>
              <a:rPr lang="en-GB" dirty="0"/>
              <a:t>au </a:t>
            </a:r>
            <a:r>
              <a:rPr lang="en-GB" dirty="0" err="1"/>
              <a:t>cours</a:t>
            </a:r>
            <a:r>
              <a:rPr lang="en-GB" dirty="0"/>
              <a:t> de la vie </a:t>
            </a:r>
            <a:r>
              <a:rPr lang="en-GB" dirty="0" err="1"/>
              <a:t>d’une</a:t>
            </a:r>
            <a:r>
              <a:rPr lang="en-GB" dirty="0"/>
              <a:t> femme</a:t>
            </a:r>
          </a:p>
        </p:txBody>
      </p:sp>
      <p:sp>
        <p:nvSpPr>
          <p:cNvPr id="79" name="TextBox 78">
            <a:extLst>
              <a:ext uri="{FF2B5EF4-FFF2-40B4-BE49-F238E27FC236}">
                <a16:creationId xmlns:a16="http://schemas.microsoft.com/office/drawing/2014/main" id="{E0CEDCE6-2539-FC41-996F-2E9E4812614D}"/>
              </a:ext>
            </a:extLst>
          </p:cNvPr>
          <p:cNvSpPr txBox="1"/>
          <p:nvPr>
            <p:custDataLst>
              <p:tags r:id="rId30"/>
            </p:custDataLst>
          </p:nvPr>
        </p:nvSpPr>
        <p:spPr>
          <a:xfrm>
            <a:off x="2302512" y="227351"/>
            <a:ext cx="2168671" cy="369332"/>
          </a:xfrm>
          <a:prstGeom prst="rect">
            <a:avLst/>
          </a:prstGeom>
          <a:noFill/>
        </p:spPr>
        <p:txBody>
          <a:bodyPr wrap="none" rtlCol="0">
            <a:spAutoFit/>
          </a:bodyPr>
          <a:lstStyle/>
          <a:p>
            <a:r>
              <a:rPr lang="fr-CA">
                <a:solidFill>
                  <a:srgbClr val="FFFF00"/>
                </a:solidFill>
              </a:rPr>
              <a:t>Raisonnement</a:t>
            </a:r>
            <a:r>
              <a:rPr lang="en-US">
                <a:solidFill>
                  <a:srgbClr val="FFFF00"/>
                </a:solidFill>
              </a:rPr>
              <a:t> </a:t>
            </a:r>
            <a:r>
              <a:rPr lang="fr-CA">
                <a:solidFill>
                  <a:srgbClr val="FFFF00"/>
                </a:solidFill>
              </a:rPr>
              <a:t>actuel</a:t>
            </a:r>
          </a:p>
        </p:txBody>
      </p:sp>
      <p:grpSp>
        <p:nvGrpSpPr>
          <p:cNvPr id="89" name="Group 88">
            <a:extLst>
              <a:ext uri="{FF2B5EF4-FFF2-40B4-BE49-F238E27FC236}">
                <a16:creationId xmlns:a16="http://schemas.microsoft.com/office/drawing/2014/main" id="{CEB2E942-2A6A-694B-8A9B-F899EA7146C0}"/>
              </a:ext>
            </a:extLst>
          </p:cNvPr>
          <p:cNvGrpSpPr/>
          <p:nvPr>
            <p:custDataLst>
              <p:tags r:id="rId31"/>
            </p:custDataLst>
          </p:nvPr>
        </p:nvGrpSpPr>
        <p:grpSpPr>
          <a:xfrm>
            <a:off x="5279127" y="2408790"/>
            <a:ext cx="1506421" cy="666593"/>
            <a:chOff x="5468787" y="1503508"/>
            <a:chExt cx="1674026" cy="708114"/>
          </a:xfrm>
        </p:grpSpPr>
        <p:sp>
          <p:nvSpPr>
            <p:cNvPr id="83" name="Right Arrow 82">
              <a:extLst>
                <a:ext uri="{FF2B5EF4-FFF2-40B4-BE49-F238E27FC236}">
                  <a16:creationId xmlns:a16="http://schemas.microsoft.com/office/drawing/2014/main" id="{1338EA4B-0CC8-A841-92F0-2D316706CD58}"/>
                </a:ext>
              </a:extLst>
            </p:cNvPr>
            <p:cNvSpPr/>
            <p:nvPr/>
          </p:nvSpPr>
          <p:spPr>
            <a:xfrm>
              <a:off x="5468787" y="1547526"/>
              <a:ext cx="1674026" cy="304314"/>
            </a:xfrm>
            <a:prstGeom prst="rightArrow">
              <a:avLst>
                <a:gd name="adj1" fmla="val 92303"/>
                <a:gd name="adj2" fmla="val 79818"/>
              </a:avLst>
            </a:prstGeom>
            <a:solidFill>
              <a:srgbClr val="FFF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8BE8663-00D4-364A-8735-0EFF48FC5EFC}"/>
                </a:ext>
              </a:extLst>
            </p:cNvPr>
            <p:cNvSpPr txBox="1"/>
            <p:nvPr/>
          </p:nvSpPr>
          <p:spPr>
            <a:xfrm>
              <a:off x="5515067" y="1503508"/>
              <a:ext cx="1143224" cy="708114"/>
            </a:xfrm>
            <a:prstGeom prst="rect">
              <a:avLst/>
            </a:prstGeom>
            <a:noFill/>
          </p:spPr>
          <p:txBody>
            <a:bodyPr wrap="square" rtlCol="0">
              <a:spAutoFit/>
            </a:bodyPr>
            <a:lstStyle/>
            <a:p>
              <a:pPr algn="ctr"/>
              <a:r>
                <a:rPr lang="en-US" sz="933" dirty="0" err="1"/>
                <a:t>Contrôle</a:t>
              </a:r>
              <a:r>
                <a:rPr lang="en-US" sz="933" dirty="0"/>
                <a:t> </a:t>
              </a:r>
              <a:r>
                <a:rPr lang="en-US" sz="933" dirty="0" err="1"/>
                <a:t>immunitaire</a:t>
              </a:r>
              <a:r>
                <a:rPr lang="en-US" sz="933" dirty="0"/>
                <a:t> de </a:t>
              </a:r>
              <a:r>
                <a:rPr lang="en-US" sz="933" dirty="0" err="1"/>
                <a:t>l’expression</a:t>
              </a:r>
              <a:r>
                <a:rPr lang="en-US" sz="933" dirty="0"/>
                <a:t> de </a:t>
              </a:r>
              <a:r>
                <a:rPr lang="en-US" sz="933" dirty="0" err="1"/>
                <a:t>gènes</a:t>
              </a:r>
              <a:r>
                <a:rPr lang="en-US" sz="933" dirty="0"/>
                <a:t> </a:t>
              </a:r>
              <a:r>
                <a:rPr lang="en-US" sz="933" dirty="0" err="1"/>
                <a:t>viraux</a:t>
              </a:r>
              <a:endParaRPr lang="en-US" sz="933" dirty="0"/>
            </a:p>
          </p:txBody>
        </p:sp>
      </p:grpSp>
      <p:grpSp>
        <p:nvGrpSpPr>
          <p:cNvPr id="90" name="Group 89">
            <a:extLst>
              <a:ext uri="{FF2B5EF4-FFF2-40B4-BE49-F238E27FC236}">
                <a16:creationId xmlns:a16="http://schemas.microsoft.com/office/drawing/2014/main" id="{A96DDEE6-2A01-4141-80DB-967FFAFC5C4A}"/>
              </a:ext>
            </a:extLst>
          </p:cNvPr>
          <p:cNvGrpSpPr/>
          <p:nvPr>
            <p:custDataLst>
              <p:tags r:id="rId32"/>
            </p:custDataLst>
          </p:nvPr>
        </p:nvGrpSpPr>
        <p:grpSpPr>
          <a:xfrm>
            <a:off x="6447049" y="2314776"/>
            <a:ext cx="1660377" cy="461665"/>
            <a:chOff x="6512004" y="1865068"/>
            <a:chExt cx="1660377" cy="461665"/>
          </a:xfrm>
        </p:grpSpPr>
        <p:grpSp>
          <p:nvGrpSpPr>
            <p:cNvPr id="86" name="Group 85">
              <a:extLst>
                <a:ext uri="{FF2B5EF4-FFF2-40B4-BE49-F238E27FC236}">
                  <a16:creationId xmlns:a16="http://schemas.microsoft.com/office/drawing/2014/main" id="{DB160B69-8F7A-DA4A-9818-C0F55DBDD89B}"/>
                </a:ext>
              </a:extLst>
            </p:cNvPr>
            <p:cNvGrpSpPr/>
            <p:nvPr/>
          </p:nvGrpSpPr>
          <p:grpSpPr>
            <a:xfrm>
              <a:off x="6827894" y="1954759"/>
              <a:ext cx="1229318" cy="304314"/>
              <a:chOff x="2423813" y="2396945"/>
              <a:chExt cx="2171082" cy="304314"/>
            </a:xfrm>
          </p:grpSpPr>
          <p:sp>
            <p:nvSpPr>
              <p:cNvPr id="87" name="Right Arrow 86">
                <a:extLst>
                  <a:ext uri="{FF2B5EF4-FFF2-40B4-BE49-F238E27FC236}">
                    <a16:creationId xmlns:a16="http://schemas.microsoft.com/office/drawing/2014/main" id="{99738E62-A33B-E44D-9DEA-CEFEBA60A84D}"/>
                  </a:ext>
                </a:extLst>
              </p:cNvPr>
              <p:cNvSpPr/>
              <p:nvPr/>
            </p:nvSpPr>
            <p:spPr>
              <a:xfrm>
                <a:off x="2423813" y="2396945"/>
                <a:ext cx="2171082" cy="304314"/>
              </a:xfrm>
              <a:prstGeom prst="rightArrow">
                <a:avLst>
                  <a:gd name="adj1" fmla="val 92303"/>
                  <a:gd name="adj2" fmla="val 79818"/>
                </a:avLst>
              </a:prstGeom>
              <a:solidFill>
                <a:srgbClr val="FFF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93B945B2-3EBC-E14C-991F-F58AC39CB85A}"/>
                  </a:ext>
                </a:extLst>
              </p:cNvPr>
              <p:cNvSpPr/>
              <p:nvPr/>
            </p:nvSpPr>
            <p:spPr>
              <a:xfrm>
                <a:off x="2472537" y="2399556"/>
                <a:ext cx="565312" cy="197159"/>
              </a:xfrm>
              <a:prstGeom prst="rect">
                <a:avLst/>
              </a:prstGeom>
              <a:solidFill>
                <a:srgbClr val="FFF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B0D9130A-A4B6-3543-89EC-3122C0463703}"/>
                </a:ext>
              </a:extLst>
            </p:cNvPr>
            <p:cNvSpPr txBox="1"/>
            <p:nvPr/>
          </p:nvSpPr>
          <p:spPr>
            <a:xfrm>
              <a:off x="6512004" y="1865068"/>
              <a:ext cx="1660377" cy="461665"/>
            </a:xfrm>
            <a:prstGeom prst="rect">
              <a:avLst/>
            </a:prstGeom>
            <a:noFill/>
          </p:spPr>
          <p:txBody>
            <a:bodyPr wrap="square" rtlCol="0">
              <a:spAutoFit/>
            </a:bodyPr>
            <a:lstStyle/>
            <a:p>
              <a:pPr algn="ctr"/>
              <a:r>
                <a:rPr lang="en-US" sz="1200"/>
                <a:t>Surveillance </a:t>
              </a:r>
              <a:r>
                <a:rPr lang="en-US" sz="1200" err="1"/>
                <a:t>immunitaire</a:t>
              </a:r>
              <a:endParaRPr lang="en-US" sz="1200"/>
            </a:p>
          </p:txBody>
        </p:sp>
      </p:grpSp>
      <p:sp>
        <p:nvSpPr>
          <p:cNvPr id="80" name="Rectangle 79">
            <a:extLst>
              <a:ext uri="{FF2B5EF4-FFF2-40B4-BE49-F238E27FC236}">
                <a16:creationId xmlns:a16="http://schemas.microsoft.com/office/drawing/2014/main" id="{B6DC97D1-5545-A14C-8E5A-522E2BB751E5}"/>
              </a:ext>
            </a:extLst>
          </p:cNvPr>
          <p:cNvSpPr/>
          <p:nvPr>
            <p:custDataLst>
              <p:tags r:id="rId33"/>
            </p:custDataLst>
          </p:nvPr>
        </p:nvSpPr>
        <p:spPr>
          <a:xfrm>
            <a:off x="9763760" y="6581004"/>
            <a:ext cx="2428240" cy="276999"/>
          </a:xfrm>
          <a:prstGeom prst="rect">
            <a:avLst/>
          </a:prstGeom>
        </p:spPr>
        <p:txBody>
          <a:bodyPr wrap="square">
            <a:spAutoFit/>
          </a:bodyPr>
          <a:lstStyle/>
          <a:p>
            <a:pPr algn="just"/>
            <a:r>
              <a:rPr lang="en-US" sz="1200">
                <a:solidFill>
                  <a:schemeClr val="bg1">
                    <a:lumMod val="65000"/>
                  </a:schemeClr>
                </a:solidFill>
                <a:uFill>
                  <a:solidFill>
                    <a:srgbClr val="1800C0"/>
                  </a:solidFill>
                </a:uFill>
                <a:ea typeface="MS Mincho" panose="02020609040205080304" pitchFamily="49" charset="-128"/>
                <a:cs typeface="Arial" panose="020B0604020202020204" pitchFamily="34" charset="0"/>
              </a:rPr>
              <a:t>John </a:t>
            </a:r>
            <a:r>
              <a:rPr lang="en-US" sz="1200" err="1">
                <a:solidFill>
                  <a:schemeClr val="bg1">
                    <a:lumMod val="65000"/>
                  </a:schemeClr>
                </a:solidFill>
                <a:uFill>
                  <a:solidFill>
                    <a:srgbClr val="1800C0"/>
                  </a:solidFill>
                </a:uFill>
                <a:ea typeface="MS Mincho" panose="02020609040205080304" pitchFamily="49" charset="-128"/>
                <a:cs typeface="Arial" panose="020B0604020202020204" pitchFamily="34" charset="0"/>
              </a:rPr>
              <a:t>Doobar</a:t>
            </a:r>
            <a:r>
              <a:rPr lang="en-US" sz="1200">
                <a:solidFill>
                  <a:schemeClr val="bg1">
                    <a:lumMod val="65000"/>
                  </a:schemeClr>
                </a:solidFill>
                <a:uFill>
                  <a:solidFill>
                    <a:srgbClr val="1800C0"/>
                  </a:solidFill>
                </a:uFill>
                <a:ea typeface="MS Mincho" panose="02020609040205080304" pitchFamily="49" charset="-128"/>
                <a:cs typeface="Arial" panose="020B0604020202020204" pitchFamily="34" charset="0"/>
              </a:rPr>
              <a:t> with permission 2021</a:t>
            </a:r>
            <a:endParaRPr lang="en-GB" sz="1200" i="1">
              <a:solidFill>
                <a:schemeClr val="bg1">
                  <a:lumMod val="65000"/>
                </a:schemeClr>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4131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 name="Picture 2" descr="Picture 2"/>
          <p:cNvPicPr>
            <a:picLocks noChangeAspect="1"/>
          </p:cNvPicPr>
          <p:nvPr/>
        </p:nvPicPr>
        <p:blipFill>
          <a:blip r:embed="rId3"/>
          <a:stretch>
            <a:fillRect/>
          </a:stretch>
        </p:blipFill>
        <p:spPr>
          <a:xfrm>
            <a:off x="-80482" y="479970"/>
            <a:ext cx="12603611" cy="6352948"/>
          </a:xfrm>
          <a:prstGeom prst="rect">
            <a:avLst/>
          </a:prstGeom>
          <a:ln w="12700">
            <a:miter lim="400000"/>
          </a:ln>
        </p:spPr>
      </p:pic>
      <p:sp>
        <p:nvSpPr>
          <p:cNvPr id="1506" name="TextBox 3"/>
          <p:cNvSpPr txBox="1"/>
          <p:nvPr/>
        </p:nvSpPr>
        <p:spPr>
          <a:xfrm>
            <a:off x="9308135" y="6501800"/>
            <a:ext cx="3559852" cy="2974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tIns="45719" rIns="45719" bIns="45719">
            <a:spAutoFit/>
          </a:bodyPr>
          <a:lstStyle>
            <a:lvl1pPr defTabSz="685800">
              <a:defRPr sz="1000" b="0">
                <a:latin typeface="Arial Narrow"/>
                <a:ea typeface="Arial Narrow"/>
                <a:cs typeface="Arial Narrow"/>
                <a:sym typeface="Arial Narrow"/>
              </a:defRPr>
            </a:lvl1pPr>
          </a:lstStyle>
          <a:p>
            <a:r>
              <a:rPr sz="1333"/>
              <a:t>Steben  et al.  JLGTD 2013</a:t>
            </a:r>
          </a:p>
        </p:txBody>
      </p:sp>
      <p:sp>
        <p:nvSpPr>
          <p:cNvPr id="1507" name="Title 1"/>
          <p:cNvSpPr txBox="1">
            <a:spLocks noGrp="1"/>
          </p:cNvSpPr>
          <p:nvPr>
            <p:ph type="title"/>
          </p:nvPr>
        </p:nvSpPr>
        <p:spPr>
          <a:xfrm>
            <a:off x="620967" y="58748"/>
            <a:ext cx="11200711" cy="778787"/>
          </a:xfrm>
          <a:prstGeom prst="rect">
            <a:avLst/>
          </a:prstGeom>
        </p:spPr>
        <p:txBody>
          <a:bodyPr>
            <a:normAutofit/>
          </a:bodyPr>
          <a:lstStyle/>
          <a:p>
            <a:pPr defTabSz="850371">
              <a:defRPr sz="1860">
                <a:solidFill>
                  <a:srgbClr val="000000"/>
                </a:solidFill>
                <a:effectLst/>
              </a:defRPr>
            </a:pPr>
            <a:r>
              <a:rPr dirty="0"/>
              <a:t>Tendance </a:t>
            </a:r>
            <a:r>
              <a:rPr dirty="0" err="1"/>
              <a:t>temporelle</a:t>
            </a:r>
            <a:r>
              <a:rPr dirty="0"/>
              <a:t> des </a:t>
            </a:r>
            <a:r>
              <a:rPr dirty="0" err="1"/>
              <a:t>verrues</a:t>
            </a:r>
            <a:r>
              <a:rPr dirty="0"/>
              <a:t> </a:t>
            </a:r>
            <a:r>
              <a:rPr dirty="0" err="1"/>
              <a:t>génitales</a:t>
            </a:r>
            <a:r>
              <a:rPr dirty="0"/>
              <a:t> </a:t>
            </a:r>
            <a:r>
              <a:rPr dirty="0" err="1"/>
              <a:t>selon</a:t>
            </a:r>
            <a:r>
              <a:rPr dirty="0"/>
              <a:t> le régime RAMQ au Québec (1998-2007)</a:t>
            </a:r>
          </a:p>
        </p:txBody>
      </p:sp>
    </p:spTree>
    <p:extLst>
      <p:ext uri="{BB962C8B-B14F-4D97-AF65-F5344CB8AC3E}">
        <p14:creationId xmlns:p14="http://schemas.microsoft.com/office/powerpoint/2010/main" val="1857786825"/>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9" name="Title 1"/>
          <p:cNvSpPr txBox="1">
            <a:spLocks noGrp="1"/>
          </p:cNvSpPr>
          <p:nvPr>
            <p:ph type="title"/>
          </p:nvPr>
        </p:nvSpPr>
        <p:spPr>
          <a:prstGeom prst="rect">
            <a:avLst/>
          </a:prstGeom>
        </p:spPr>
        <p:txBody>
          <a:bodyPr/>
          <a:lstStyle>
            <a:lvl1pPr>
              <a:defRPr sz="2500">
                <a:solidFill>
                  <a:srgbClr val="000000"/>
                </a:solidFill>
              </a:defRPr>
            </a:lvl1pPr>
          </a:lstStyle>
          <a:p>
            <a:pPr>
              <a:defRPr>
                <a:effectLst/>
              </a:defRPr>
            </a:pPr>
            <a:r>
              <a:t>Récidive des CIN, VIN et VaIN</a:t>
            </a:r>
          </a:p>
        </p:txBody>
      </p:sp>
      <p:sp>
        <p:nvSpPr>
          <p:cNvPr id="1510" name="Content Placeholder 2"/>
          <p:cNvSpPr txBox="1">
            <a:spLocks noGrp="1"/>
          </p:cNvSpPr>
          <p:nvPr>
            <p:ph type="body" idx="1"/>
          </p:nvPr>
        </p:nvSpPr>
        <p:spPr>
          <a:xfrm>
            <a:off x="1828800" y="3474418"/>
            <a:ext cx="8534400" cy="1752600"/>
          </a:xfrm>
          <a:prstGeom prst="rect">
            <a:avLst/>
          </a:prstGeom>
        </p:spPr>
        <p:txBody>
          <a:bodyPr/>
          <a:lstStyle/>
          <a:p>
            <a:pPr marL="213353" indent="-213353" algn="l">
              <a:defRPr sz="2200">
                <a:effectLst/>
              </a:defRPr>
            </a:pPr>
            <a:r>
              <a:rPr dirty="0"/>
              <a:t>Les </a:t>
            </a:r>
            <a:r>
              <a:rPr dirty="0" err="1"/>
              <a:t>taux</a:t>
            </a:r>
            <a:r>
              <a:rPr dirty="0"/>
              <a:t> de </a:t>
            </a:r>
            <a:r>
              <a:rPr dirty="0" err="1"/>
              <a:t>récidives</a:t>
            </a:r>
            <a:r>
              <a:rPr dirty="0"/>
              <a:t> </a:t>
            </a:r>
            <a:r>
              <a:rPr dirty="0" err="1"/>
              <a:t>globaux</a:t>
            </a:r>
            <a:r>
              <a:rPr dirty="0"/>
              <a:t> </a:t>
            </a:r>
            <a:r>
              <a:rPr dirty="0" err="1"/>
              <a:t>estimés</a:t>
            </a:r>
            <a:r>
              <a:rPr dirty="0"/>
              <a:t> des </a:t>
            </a:r>
            <a:r>
              <a:rPr dirty="0" err="1"/>
              <a:t>néoplasies</a:t>
            </a:r>
            <a:r>
              <a:rPr dirty="0"/>
              <a:t> </a:t>
            </a:r>
            <a:r>
              <a:rPr dirty="0" err="1"/>
              <a:t>intraépithéliales</a:t>
            </a:r>
            <a:r>
              <a:rPr dirty="0"/>
              <a:t> du col de </a:t>
            </a:r>
            <a:r>
              <a:rPr dirty="0" err="1"/>
              <a:t>l’utérus</a:t>
            </a:r>
            <a:r>
              <a:rPr dirty="0"/>
              <a:t>, de la </a:t>
            </a:r>
            <a:r>
              <a:rPr dirty="0" err="1"/>
              <a:t>vulve</a:t>
            </a:r>
            <a:r>
              <a:rPr dirty="0"/>
              <a:t> et du </a:t>
            </a:r>
            <a:r>
              <a:rPr dirty="0" err="1"/>
              <a:t>vagin</a:t>
            </a:r>
            <a:r>
              <a:rPr dirty="0"/>
              <a:t> </a:t>
            </a:r>
            <a:r>
              <a:rPr dirty="0" err="1"/>
              <a:t>sont</a:t>
            </a:r>
            <a:r>
              <a:rPr dirty="0"/>
              <a:t> les </a:t>
            </a:r>
            <a:r>
              <a:rPr dirty="0" err="1"/>
              <a:t>suivants</a:t>
            </a:r>
            <a:r>
              <a:rPr dirty="0"/>
              <a:t> : </a:t>
            </a:r>
          </a:p>
          <a:p>
            <a:pPr marL="822938" lvl="1" indent="-213353" algn="l">
              <a:spcBef>
                <a:spcPts val="400"/>
              </a:spcBef>
              <a:defRPr sz="2200">
                <a:effectLst/>
              </a:defRPr>
            </a:pPr>
            <a:r>
              <a:rPr dirty="0"/>
              <a:t>CIN 3 : ± 6 %</a:t>
            </a:r>
            <a:r>
              <a:rPr baseline="30181" dirty="0"/>
              <a:t>1,2</a:t>
            </a:r>
          </a:p>
          <a:p>
            <a:pPr marL="822938" lvl="1" indent="-213353" algn="l">
              <a:spcBef>
                <a:spcPts val="400"/>
              </a:spcBef>
              <a:defRPr sz="2200">
                <a:effectLst/>
              </a:defRPr>
            </a:pPr>
            <a:r>
              <a:rPr dirty="0"/>
              <a:t>VIN 2/3 : ± 30 %</a:t>
            </a:r>
            <a:r>
              <a:rPr baseline="30181" dirty="0"/>
              <a:t>3,4</a:t>
            </a:r>
          </a:p>
          <a:p>
            <a:pPr marL="822938" lvl="1" indent="-213353" algn="l">
              <a:spcBef>
                <a:spcPts val="400"/>
              </a:spcBef>
              <a:defRPr sz="2200">
                <a:effectLst/>
              </a:defRPr>
            </a:pPr>
            <a:r>
              <a:rPr dirty="0" err="1"/>
              <a:t>VaIN</a:t>
            </a:r>
            <a:r>
              <a:rPr dirty="0"/>
              <a:t> 3 : de 30 % </a:t>
            </a:r>
            <a:r>
              <a:rPr dirty="0" err="1"/>
              <a:t>à</a:t>
            </a:r>
            <a:r>
              <a:rPr dirty="0"/>
              <a:t> ± 60 %</a:t>
            </a:r>
            <a:r>
              <a:rPr baseline="30181" dirty="0"/>
              <a:t>4,5-7</a:t>
            </a:r>
            <a:r>
              <a:rPr dirty="0"/>
              <a:t> </a:t>
            </a:r>
          </a:p>
        </p:txBody>
      </p:sp>
      <p:sp>
        <p:nvSpPr>
          <p:cNvPr id="1511" name="TextBox 9"/>
          <p:cNvSpPr txBox="1"/>
          <p:nvPr/>
        </p:nvSpPr>
        <p:spPr>
          <a:xfrm>
            <a:off x="452119" y="5457584"/>
            <a:ext cx="11410383" cy="9051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tIns="45719" rIns="45719" bIns="45719" anchor="b">
            <a:spAutoFit/>
          </a:bodyPr>
          <a:lstStyle/>
          <a:p>
            <a:pPr defTabSz="914377">
              <a:lnSpc>
                <a:spcPct val="90000"/>
              </a:lnSpc>
              <a:defRPr sz="1100" b="0">
                <a:solidFill>
                  <a:srgbClr val="37424A"/>
                </a:solidFill>
                <a:latin typeface="Arial Narrow"/>
                <a:ea typeface="Arial Narrow"/>
                <a:cs typeface="Arial Narrow"/>
                <a:sym typeface="Arial Narrow"/>
              </a:defRPr>
            </a:pPr>
            <a:r>
              <a:rPr sz="1467"/>
              <a:t>CIN = néoplasie intraépithéliale cervicale; VaIN = néoplasie intraépithéliale vaginale; VIN = néoplasie intraépithéliale vulvaire. </a:t>
            </a:r>
          </a:p>
          <a:p>
            <a:pPr defTabSz="914377">
              <a:lnSpc>
                <a:spcPct val="90000"/>
              </a:lnSpc>
              <a:defRPr sz="1100">
                <a:solidFill>
                  <a:srgbClr val="37424A"/>
                </a:solidFill>
                <a:latin typeface="Arial Narrow"/>
                <a:ea typeface="Arial Narrow"/>
                <a:cs typeface="Arial Narrow"/>
                <a:sym typeface="Arial Narrow"/>
              </a:defRPr>
            </a:pPr>
            <a:r>
              <a:rPr sz="1467"/>
              <a:t>1. Papoutsis, D. et coll. </a:t>
            </a:r>
            <a:r>
              <a:rPr sz="1467" i="1"/>
              <a:t>Geburtshilfe Frauenheilkd</a:t>
            </a:r>
            <a:r>
              <a:rPr sz="1467"/>
              <a:t>. 2017;77:284–289. 2. Kreimer, A.R. et coll. </a:t>
            </a:r>
            <a:r>
              <a:rPr sz="1467" i="1"/>
              <a:t>Int J Cancer</a:t>
            </a:r>
            <a:r>
              <a:rPr sz="1467"/>
              <a:t>. 2012;131:211–218. 3. Wallbillich, J.J. et coll. </a:t>
            </a:r>
            <a:r>
              <a:rPr sz="1467" i="1"/>
              <a:t>Gynecol</a:t>
            </a:r>
            <a:r>
              <a:rPr sz="1467"/>
              <a:t> </a:t>
            </a:r>
            <a:r>
              <a:rPr sz="1467" i="1"/>
              <a:t>Oncol</a:t>
            </a:r>
            <a:r>
              <a:rPr sz="1467"/>
              <a:t>. 2012;127:312–315. 4. Fehr, M.K. et coll. </a:t>
            </a:r>
            <a:r>
              <a:rPr sz="1467" i="1"/>
              <a:t>J</a:t>
            </a:r>
            <a:r>
              <a:rPr sz="1467"/>
              <a:t> </a:t>
            </a:r>
            <a:r>
              <a:rPr sz="1467" i="1"/>
              <a:t>Gynecol</a:t>
            </a:r>
            <a:r>
              <a:rPr sz="1467"/>
              <a:t> </a:t>
            </a:r>
            <a:r>
              <a:rPr sz="1467" i="1"/>
              <a:t>Oncol. </a:t>
            </a:r>
            <a:r>
              <a:rPr sz="1467"/>
              <a:t>2012;24:236–241. 5. Dodge, J.A. et coll. </a:t>
            </a:r>
            <a:r>
              <a:rPr sz="1467" i="1"/>
              <a:t>Gynecol</a:t>
            </a:r>
            <a:r>
              <a:rPr sz="1467"/>
              <a:t> </a:t>
            </a:r>
            <a:r>
              <a:rPr sz="1467" i="1"/>
              <a:t>Oncol</a:t>
            </a:r>
            <a:r>
              <a:rPr sz="1467"/>
              <a:t>. 2001;83:363–369. 6. Zhang, J. et coll. </a:t>
            </a:r>
            <a:r>
              <a:rPr sz="1467" i="1"/>
              <a:t>Int J Gynaecol</a:t>
            </a:r>
            <a:r>
              <a:rPr sz="1467"/>
              <a:t> </a:t>
            </a:r>
            <a:r>
              <a:rPr sz="1467" i="1"/>
              <a:t>Obstet</a:t>
            </a:r>
            <a:r>
              <a:rPr sz="1467"/>
              <a:t>. 2016;133:80–83. 7. Jentschke, M. et coll. </a:t>
            </a:r>
            <a:r>
              <a:rPr sz="1467" i="1"/>
              <a:t>Arch Gynecol Obstet. </a:t>
            </a:r>
            <a:r>
              <a:rPr sz="1467"/>
              <a:t>2016;293:415–419.</a:t>
            </a:r>
          </a:p>
        </p:txBody>
      </p:sp>
      <p:sp>
        <p:nvSpPr>
          <p:cNvPr id="1512" name="Slide Number Placeholder 3"/>
          <p:cNvSpPr txBox="1">
            <a:spLocks noGrp="1"/>
          </p:cNvSpPr>
          <p:nvPr>
            <p:ph type="sldNum" sz="quarter" idx="2"/>
          </p:nvPr>
        </p:nvSpPr>
        <p:spPr>
          <a:xfrm>
            <a:off x="11888278" y="6295602"/>
            <a:ext cx="201045" cy="2099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a:defRPr>
                <a:effectLst/>
              </a:defRPr>
            </a:pPr>
            <a:fld id="{86CB4B4D-7CA3-9044-876B-883B54F8677D}" type="slidenum">
              <a:rPr/>
              <a:t>46</a:t>
            </a:fld>
            <a:endParaRPr/>
          </a:p>
        </p:txBody>
      </p:sp>
    </p:spTree>
    <p:extLst>
      <p:ext uri="{BB962C8B-B14F-4D97-AF65-F5344CB8AC3E}">
        <p14:creationId xmlns:p14="http://schemas.microsoft.com/office/powerpoint/2010/main" val="573098210"/>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91" name="Footer Placeholder 9"/>
          <p:cNvSpPr txBox="1"/>
          <p:nvPr/>
        </p:nvSpPr>
        <p:spPr>
          <a:xfrm>
            <a:off x="60959" y="6199841"/>
            <a:ext cx="10717532" cy="7384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0957" tIns="60957" rIns="60957" bIns="60957" anchor="ctr">
            <a:spAutoFit/>
          </a:bodyPr>
          <a:lstStyle/>
          <a:p>
            <a:pPr lvl="1">
              <a:defRPr sz="1000">
                <a:solidFill>
                  <a:srgbClr val="028AB4"/>
                </a:solidFill>
                <a:latin typeface="Corbel"/>
                <a:ea typeface="Corbel"/>
                <a:cs typeface="Corbel"/>
                <a:sym typeface="Corbel"/>
              </a:defRPr>
            </a:pPr>
            <a:r>
              <a:rPr sz="1333"/>
              <a:t>IC : intervalle de confiance; CIN : néoplasie intraépithéliale cervicale; VPH : virus du papillome humain; </a:t>
            </a:r>
            <a:br>
              <a:rPr sz="1333"/>
            </a:br>
            <a:r>
              <a:rPr sz="1333"/>
              <a:t>VaIN : néoplasie intraépithéliale vaginale; VIN : néoplasie intraépithéliale vulvaire.</a:t>
            </a:r>
            <a:endParaRPr sz="3200">
              <a:sym typeface="Arial"/>
            </a:endParaRPr>
          </a:p>
          <a:p>
            <a:pPr lvl="1">
              <a:defRPr sz="1000">
                <a:solidFill>
                  <a:srgbClr val="028AB4"/>
                </a:solidFill>
                <a:latin typeface="Corbel"/>
                <a:ea typeface="Corbel"/>
                <a:cs typeface="Corbel"/>
                <a:sym typeface="Corbel"/>
              </a:defRPr>
            </a:pPr>
            <a:r>
              <a:rPr sz="1333"/>
              <a:t>1. Joura et coll. Données présentées lors de la conférence internationale sur le VPH en 2010.</a:t>
            </a:r>
          </a:p>
        </p:txBody>
      </p:sp>
      <p:sp>
        <p:nvSpPr>
          <p:cNvPr id="1792" name="Rectangle 4"/>
          <p:cNvSpPr txBox="1">
            <a:spLocks noGrp="1"/>
          </p:cNvSpPr>
          <p:nvPr>
            <p:ph type="title"/>
          </p:nvPr>
        </p:nvSpPr>
        <p:spPr>
          <a:prstGeom prst="rect">
            <a:avLst/>
          </a:prstGeom>
        </p:spPr>
        <p:txBody>
          <a:bodyPr/>
          <a:lstStyle/>
          <a:p>
            <a:pPr>
              <a:defRPr sz="2400">
                <a:solidFill>
                  <a:srgbClr val="028AB4"/>
                </a:solidFill>
                <a:effectLst/>
                <a:latin typeface="Mangal"/>
                <a:ea typeface="Mangal"/>
                <a:cs typeface="Mangal"/>
                <a:sym typeface="Mangal"/>
              </a:defRPr>
            </a:pPr>
            <a:r>
              <a:t>…</a:t>
            </a:r>
            <a:r>
              <a:rPr>
                <a:latin typeface="Calibri"/>
                <a:ea typeface="Calibri"/>
                <a:cs typeface="Calibri"/>
                <a:sym typeface="Calibri"/>
              </a:rPr>
              <a:t> »</a:t>
            </a:r>
          </a:p>
        </p:txBody>
      </p:sp>
      <p:sp>
        <p:nvSpPr>
          <p:cNvPr id="2" name="Espace réservé du texte 1">
            <a:extLst>
              <a:ext uri="{FF2B5EF4-FFF2-40B4-BE49-F238E27FC236}">
                <a16:creationId xmlns:a16="http://schemas.microsoft.com/office/drawing/2014/main" id="{62348C3F-3EED-4841-81CE-55793E3656C2}"/>
              </a:ext>
            </a:extLst>
          </p:cNvPr>
          <p:cNvSpPr>
            <a:spLocks noGrp="1"/>
          </p:cNvSpPr>
          <p:nvPr>
            <p:ph type="body" idx="1"/>
          </p:nvPr>
        </p:nvSpPr>
        <p:spPr/>
        <p:txBody>
          <a:bodyPr/>
          <a:lstStyle/>
          <a:p>
            <a:endParaRPr lang="fr-FR"/>
          </a:p>
        </p:txBody>
      </p:sp>
      <p:sp>
        <p:nvSpPr>
          <p:cNvPr id="1793" name="Slide Number Placeholder 8"/>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chor="ctr"/>
          <a:lstStyle>
            <a:lvl1pPr defTabSz="609585">
              <a:defRPr sz="2400">
                <a:solidFill>
                  <a:srgbClr val="000000"/>
                </a:solidFill>
                <a:latin typeface="Calibri"/>
                <a:ea typeface="Calibri"/>
                <a:cs typeface="Calibri"/>
                <a:sym typeface="Calibri"/>
              </a:defRPr>
            </a:lvl1pPr>
          </a:lstStyle>
          <a:p>
            <a:pPr>
              <a:defRPr>
                <a:effectLst/>
              </a:defRPr>
            </a:pPr>
            <a:fld id="{86CB4B4D-7CA3-9044-876B-883B54F8677D}" type="slidenum">
              <a:rPr/>
              <a:t>47</a:t>
            </a:fld>
            <a:endParaRPr/>
          </a:p>
        </p:txBody>
      </p:sp>
      <p:sp>
        <p:nvSpPr>
          <p:cNvPr id="1794" name="Rectangle 6"/>
          <p:cNvSpPr/>
          <p:nvPr/>
        </p:nvSpPr>
        <p:spPr>
          <a:xfrm>
            <a:off x="9315452" y="2733675"/>
            <a:ext cx="1073153" cy="2203456"/>
          </a:xfrm>
          <a:prstGeom prst="rect">
            <a:avLst/>
          </a:prstGeom>
          <a:solidFill>
            <a:srgbClr val="D6502A"/>
          </a:solidFill>
          <a:ln w="12700">
            <a:miter lim="400000"/>
          </a:ln>
        </p:spPr>
        <p:txBody>
          <a:bodyPr lIns="60957" tIns="60957" rIns="60957" bIns="60957" anchor="ctr"/>
          <a:lstStyle/>
          <a:p>
            <a:pPr defTabSz="609585">
              <a:defRPr b="0">
                <a:solidFill>
                  <a:srgbClr val="345D6A"/>
                </a:solidFill>
                <a:latin typeface="Century Gothic"/>
                <a:ea typeface="Century Gothic"/>
                <a:cs typeface="Century Gothic"/>
                <a:sym typeface="Century Gothic"/>
              </a:defRPr>
            </a:pPr>
            <a:endParaRPr sz="2400"/>
          </a:p>
        </p:txBody>
      </p:sp>
      <p:sp>
        <p:nvSpPr>
          <p:cNvPr id="1795" name="Rectangle 6"/>
          <p:cNvSpPr/>
          <p:nvPr/>
        </p:nvSpPr>
        <p:spPr>
          <a:xfrm>
            <a:off x="7751238" y="3614741"/>
            <a:ext cx="1071037" cy="1322391"/>
          </a:xfrm>
          <a:prstGeom prst="rect">
            <a:avLst/>
          </a:prstGeom>
          <a:solidFill>
            <a:srgbClr val="D6502A"/>
          </a:solidFill>
          <a:ln w="12700">
            <a:miter lim="400000"/>
          </a:ln>
        </p:spPr>
        <p:txBody>
          <a:bodyPr lIns="60957" tIns="60957" rIns="60957" bIns="60957" anchor="ctr"/>
          <a:lstStyle/>
          <a:p>
            <a:pPr defTabSz="609585">
              <a:defRPr b="0">
                <a:solidFill>
                  <a:srgbClr val="345D6A"/>
                </a:solidFill>
                <a:latin typeface="Century Gothic"/>
                <a:ea typeface="Century Gothic"/>
                <a:cs typeface="Century Gothic"/>
                <a:sym typeface="Century Gothic"/>
              </a:defRPr>
            </a:pPr>
            <a:endParaRPr sz="2400"/>
          </a:p>
        </p:txBody>
      </p:sp>
      <p:sp>
        <p:nvSpPr>
          <p:cNvPr id="1796" name="Rectangle 6"/>
          <p:cNvSpPr/>
          <p:nvPr/>
        </p:nvSpPr>
        <p:spPr>
          <a:xfrm>
            <a:off x="6184904" y="3113087"/>
            <a:ext cx="1071037" cy="1824043"/>
          </a:xfrm>
          <a:prstGeom prst="rect">
            <a:avLst/>
          </a:prstGeom>
          <a:solidFill>
            <a:srgbClr val="D6502A"/>
          </a:solidFill>
          <a:ln w="12700">
            <a:miter lim="400000"/>
          </a:ln>
        </p:spPr>
        <p:txBody>
          <a:bodyPr lIns="60957" tIns="60957" rIns="60957" bIns="60957" anchor="ctr"/>
          <a:lstStyle/>
          <a:p>
            <a:pPr defTabSz="609585">
              <a:defRPr b="0">
                <a:solidFill>
                  <a:srgbClr val="345D6A"/>
                </a:solidFill>
                <a:latin typeface="Century Gothic"/>
                <a:ea typeface="Century Gothic"/>
                <a:cs typeface="Century Gothic"/>
                <a:sym typeface="Century Gothic"/>
              </a:defRPr>
            </a:pPr>
            <a:endParaRPr sz="2400"/>
          </a:p>
        </p:txBody>
      </p:sp>
      <p:sp>
        <p:nvSpPr>
          <p:cNvPr id="1797" name="Rectangle 6"/>
          <p:cNvSpPr/>
          <p:nvPr/>
        </p:nvSpPr>
        <p:spPr>
          <a:xfrm>
            <a:off x="4620686" y="3582989"/>
            <a:ext cx="1071037" cy="1354140"/>
          </a:xfrm>
          <a:prstGeom prst="rect">
            <a:avLst/>
          </a:prstGeom>
          <a:solidFill>
            <a:srgbClr val="D6502A"/>
          </a:solidFill>
          <a:ln w="12700">
            <a:miter lim="400000"/>
          </a:ln>
        </p:spPr>
        <p:txBody>
          <a:bodyPr lIns="60957" tIns="60957" rIns="60957" bIns="60957" anchor="ctr"/>
          <a:lstStyle/>
          <a:p>
            <a:pPr defTabSz="609585">
              <a:defRPr b="0">
                <a:solidFill>
                  <a:srgbClr val="345D6A"/>
                </a:solidFill>
                <a:latin typeface="Century Gothic"/>
                <a:ea typeface="Century Gothic"/>
                <a:cs typeface="Century Gothic"/>
                <a:sym typeface="Century Gothic"/>
              </a:defRPr>
            </a:pPr>
            <a:endParaRPr sz="2400"/>
          </a:p>
        </p:txBody>
      </p:sp>
      <p:sp>
        <p:nvSpPr>
          <p:cNvPr id="1798" name="Rectangle 6"/>
          <p:cNvSpPr/>
          <p:nvPr/>
        </p:nvSpPr>
        <p:spPr>
          <a:xfrm>
            <a:off x="3054354" y="3649665"/>
            <a:ext cx="1071037" cy="1292231"/>
          </a:xfrm>
          <a:prstGeom prst="rect">
            <a:avLst/>
          </a:prstGeom>
          <a:solidFill>
            <a:srgbClr val="D6502A"/>
          </a:solidFill>
          <a:ln w="12700">
            <a:miter lim="400000"/>
          </a:ln>
        </p:spPr>
        <p:txBody>
          <a:bodyPr lIns="60957" tIns="60957" rIns="60957" bIns="60957" anchor="ctr"/>
          <a:lstStyle/>
          <a:p>
            <a:pPr defTabSz="609585">
              <a:defRPr b="0">
                <a:solidFill>
                  <a:srgbClr val="345D6A"/>
                </a:solidFill>
                <a:latin typeface="Century Gothic"/>
                <a:ea typeface="Century Gothic"/>
                <a:cs typeface="Century Gothic"/>
                <a:sym typeface="Century Gothic"/>
              </a:defRPr>
            </a:pPr>
            <a:endParaRPr sz="2400"/>
          </a:p>
        </p:txBody>
      </p:sp>
      <p:sp>
        <p:nvSpPr>
          <p:cNvPr id="1799" name="Rectangle 171"/>
          <p:cNvSpPr txBox="1"/>
          <p:nvPr/>
        </p:nvSpPr>
        <p:spPr>
          <a:xfrm>
            <a:off x="3098162" y="3322641"/>
            <a:ext cx="985520" cy="4308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60957" tIns="60957" rIns="60957" bIns="60957">
            <a:spAutoFit/>
          </a:bodyPr>
          <a:lstStyle>
            <a:lvl1pPr algn="ctr" defTabSz="457200">
              <a:defRPr sz="1500" b="0">
                <a:solidFill>
                  <a:srgbClr val="345D6A"/>
                </a:solidFill>
                <a:latin typeface="Century Gothic"/>
                <a:ea typeface="Century Gothic"/>
                <a:cs typeface="Century Gothic"/>
                <a:sym typeface="Century Gothic"/>
              </a:defRPr>
            </a:lvl1pPr>
          </a:lstStyle>
          <a:p>
            <a:r>
              <a:rPr sz="2000"/>
              <a:t>↓ 46 %*</a:t>
            </a:r>
          </a:p>
        </p:txBody>
      </p:sp>
      <p:sp>
        <p:nvSpPr>
          <p:cNvPr id="1800" name="Rectangle 193"/>
          <p:cNvSpPr txBox="1"/>
          <p:nvPr/>
        </p:nvSpPr>
        <p:spPr>
          <a:xfrm>
            <a:off x="2867656" y="4131450"/>
            <a:ext cx="1444419" cy="6977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0957" tIns="60957" rIns="60957" bIns="60957" anchor="b">
            <a:spAutoFit/>
          </a:bodyPr>
          <a:lstStyle/>
          <a:p>
            <a:pPr algn="ctr" defTabSz="609585">
              <a:defRPr sz="1400" b="0">
                <a:solidFill>
                  <a:srgbClr val="FFFFFF"/>
                </a:solidFill>
                <a:latin typeface="Century Gothic"/>
                <a:ea typeface="Century Gothic"/>
                <a:cs typeface="Century Gothic"/>
                <a:sym typeface="Century Gothic"/>
              </a:defRPr>
            </a:pPr>
            <a:r>
              <a:rPr sz="1867"/>
              <a:t>IC à 95 %</a:t>
            </a:r>
            <a:endParaRPr sz="1867">
              <a:sym typeface="Arial"/>
            </a:endParaRPr>
          </a:p>
          <a:p>
            <a:pPr algn="ctr" defTabSz="609585">
              <a:defRPr sz="1400" b="0">
                <a:solidFill>
                  <a:srgbClr val="FFFFFF"/>
                </a:solidFill>
                <a:latin typeface="Century Gothic"/>
                <a:ea typeface="Century Gothic"/>
                <a:cs typeface="Century Gothic"/>
                <a:sym typeface="Century Gothic"/>
              </a:defRPr>
            </a:pPr>
            <a:r>
              <a:rPr sz="1867"/>
              <a:t>(22, 63)</a:t>
            </a:r>
          </a:p>
        </p:txBody>
      </p:sp>
      <p:sp>
        <p:nvSpPr>
          <p:cNvPr id="1801" name="Rectangle 8"/>
          <p:cNvSpPr txBox="1"/>
          <p:nvPr/>
        </p:nvSpPr>
        <p:spPr>
          <a:xfrm>
            <a:off x="4664498" y="3248025"/>
            <a:ext cx="985520" cy="4308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60957" tIns="60957" rIns="60957" bIns="60957">
            <a:spAutoFit/>
          </a:bodyPr>
          <a:lstStyle>
            <a:lvl1pPr algn="ctr" defTabSz="457200">
              <a:defRPr sz="1500" b="0">
                <a:solidFill>
                  <a:srgbClr val="345D6A"/>
                </a:solidFill>
                <a:latin typeface="Century Gothic"/>
                <a:ea typeface="Century Gothic"/>
                <a:cs typeface="Century Gothic"/>
                <a:sym typeface="Century Gothic"/>
              </a:defRPr>
            </a:lvl1pPr>
          </a:lstStyle>
          <a:p>
            <a:r>
              <a:rPr sz="2000"/>
              <a:t>↓ 48 %*</a:t>
            </a:r>
          </a:p>
        </p:txBody>
      </p:sp>
      <p:sp>
        <p:nvSpPr>
          <p:cNvPr id="1802" name="Rectangle 9"/>
          <p:cNvSpPr txBox="1"/>
          <p:nvPr/>
        </p:nvSpPr>
        <p:spPr>
          <a:xfrm>
            <a:off x="4446691" y="4131450"/>
            <a:ext cx="1402085" cy="6977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0957" tIns="60957" rIns="60957" bIns="60957" anchor="b">
            <a:spAutoFit/>
          </a:bodyPr>
          <a:lstStyle/>
          <a:p>
            <a:pPr algn="ctr" defTabSz="609585">
              <a:defRPr sz="1400" b="0">
                <a:solidFill>
                  <a:srgbClr val="FFFFFF"/>
                </a:solidFill>
                <a:latin typeface="Century Gothic"/>
                <a:ea typeface="Century Gothic"/>
                <a:cs typeface="Century Gothic"/>
                <a:sym typeface="Century Gothic"/>
              </a:defRPr>
            </a:pPr>
            <a:r>
              <a:rPr sz="1867"/>
              <a:t>IC à 95 %</a:t>
            </a:r>
            <a:endParaRPr sz="1867">
              <a:sym typeface="Arial"/>
            </a:endParaRPr>
          </a:p>
          <a:p>
            <a:pPr algn="ctr" defTabSz="609585">
              <a:defRPr sz="1400" b="0">
                <a:solidFill>
                  <a:srgbClr val="FFFFFF"/>
                </a:solidFill>
                <a:latin typeface="Century Gothic"/>
                <a:ea typeface="Century Gothic"/>
                <a:cs typeface="Century Gothic"/>
                <a:sym typeface="Century Gothic"/>
              </a:defRPr>
            </a:pPr>
            <a:r>
              <a:rPr sz="1867"/>
              <a:t>(19, 68)</a:t>
            </a:r>
          </a:p>
        </p:txBody>
      </p:sp>
      <p:sp>
        <p:nvSpPr>
          <p:cNvPr id="1803" name="Rectangle 172"/>
          <p:cNvSpPr txBox="1"/>
          <p:nvPr/>
        </p:nvSpPr>
        <p:spPr>
          <a:xfrm>
            <a:off x="6259747" y="2794001"/>
            <a:ext cx="914988" cy="4308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60957" tIns="60957" rIns="60957" bIns="60957">
            <a:spAutoFit/>
          </a:bodyPr>
          <a:lstStyle>
            <a:lvl1pPr algn="ctr" defTabSz="457200">
              <a:defRPr sz="1500" b="0">
                <a:solidFill>
                  <a:srgbClr val="345D6A"/>
                </a:solidFill>
                <a:latin typeface="Century Gothic"/>
                <a:ea typeface="Century Gothic"/>
                <a:cs typeface="Century Gothic"/>
                <a:sym typeface="Century Gothic"/>
              </a:defRPr>
            </a:lvl1pPr>
          </a:lstStyle>
          <a:p>
            <a:r>
              <a:rPr sz="2000"/>
              <a:t>↓65 %*</a:t>
            </a:r>
          </a:p>
        </p:txBody>
      </p:sp>
      <p:sp>
        <p:nvSpPr>
          <p:cNvPr id="1804" name="Rectangle 194"/>
          <p:cNvSpPr txBox="1"/>
          <p:nvPr/>
        </p:nvSpPr>
        <p:spPr>
          <a:xfrm>
            <a:off x="5955877" y="4131450"/>
            <a:ext cx="1501567" cy="6977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0957" tIns="60957" rIns="60957" bIns="60957" anchor="b">
            <a:spAutoFit/>
          </a:bodyPr>
          <a:lstStyle/>
          <a:p>
            <a:pPr algn="ctr" defTabSz="609585">
              <a:defRPr sz="1400" b="0">
                <a:solidFill>
                  <a:srgbClr val="FFFFFF"/>
                </a:solidFill>
                <a:latin typeface="Century Gothic"/>
                <a:ea typeface="Century Gothic"/>
                <a:cs typeface="Century Gothic"/>
                <a:sym typeface="Century Gothic"/>
              </a:defRPr>
            </a:pPr>
            <a:r>
              <a:rPr sz="1867"/>
              <a:t>IC à 95 %</a:t>
            </a:r>
            <a:endParaRPr sz="1867">
              <a:sym typeface="Arial"/>
            </a:endParaRPr>
          </a:p>
          <a:p>
            <a:pPr algn="ctr" defTabSz="609585">
              <a:defRPr sz="1400" b="0">
                <a:solidFill>
                  <a:srgbClr val="FFFFFF"/>
                </a:solidFill>
                <a:latin typeface="Century Gothic"/>
                <a:ea typeface="Century Gothic"/>
                <a:cs typeface="Century Gothic"/>
                <a:sym typeface="Century Gothic"/>
              </a:defRPr>
            </a:pPr>
            <a:r>
              <a:rPr sz="1867"/>
              <a:t>(20, 86)</a:t>
            </a:r>
          </a:p>
        </p:txBody>
      </p:sp>
      <p:sp>
        <p:nvSpPr>
          <p:cNvPr id="1805" name="Rectangle 8"/>
          <p:cNvSpPr txBox="1"/>
          <p:nvPr/>
        </p:nvSpPr>
        <p:spPr>
          <a:xfrm>
            <a:off x="7792932" y="3297241"/>
            <a:ext cx="985520" cy="4308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60957" tIns="60957" rIns="60957" bIns="60957">
            <a:spAutoFit/>
          </a:bodyPr>
          <a:lstStyle>
            <a:lvl1pPr algn="ctr" defTabSz="457200">
              <a:defRPr sz="1500" b="0">
                <a:solidFill>
                  <a:srgbClr val="345D6A"/>
                </a:solidFill>
                <a:latin typeface="Century Gothic"/>
                <a:ea typeface="Century Gothic"/>
                <a:cs typeface="Century Gothic"/>
                <a:sym typeface="Century Gothic"/>
              </a:defRPr>
            </a:lvl1pPr>
          </a:lstStyle>
          <a:p>
            <a:r>
              <a:rPr sz="2000"/>
              <a:t>↓ 47 %*</a:t>
            </a:r>
          </a:p>
        </p:txBody>
      </p:sp>
      <p:sp>
        <p:nvSpPr>
          <p:cNvPr id="1806" name="Rectangle 9"/>
          <p:cNvSpPr txBox="1"/>
          <p:nvPr/>
        </p:nvSpPr>
        <p:spPr>
          <a:xfrm>
            <a:off x="7583591" y="4131450"/>
            <a:ext cx="1402085" cy="6977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0957" tIns="60957" rIns="60957" bIns="60957" anchor="b">
            <a:spAutoFit/>
          </a:bodyPr>
          <a:lstStyle/>
          <a:p>
            <a:pPr algn="ctr" defTabSz="609585">
              <a:defRPr sz="1400" b="0">
                <a:solidFill>
                  <a:srgbClr val="FFFFFF"/>
                </a:solidFill>
                <a:latin typeface="Century Gothic"/>
                <a:ea typeface="Century Gothic"/>
                <a:cs typeface="Century Gothic"/>
                <a:sym typeface="Century Gothic"/>
              </a:defRPr>
            </a:pPr>
            <a:r>
              <a:rPr sz="1867"/>
              <a:t>IC à 95 %</a:t>
            </a:r>
            <a:endParaRPr sz="1867">
              <a:sym typeface="Arial"/>
            </a:endParaRPr>
          </a:p>
          <a:p>
            <a:pPr algn="ctr" defTabSz="609585">
              <a:defRPr sz="1400" b="0">
                <a:solidFill>
                  <a:srgbClr val="FFFFFF"/>
                </a:solidFill>
                <a:latin typeface="Century Gothic"/>
                <a:ea typeface="Century Gothic"/>
                <a:cs typeface="Century Gothic"/>
                <a:sym typeface="Century Gothic"/>
              </a:defRPr>
            </a:pPr>
            <a:r>
              <a:rPr sz="1867"/>
              <a:t>(4, 71)</a:t>
            </a:r>
          </a:p>
        </p:txBody>
      </p:sp>
      <p:sp>
        <p:nvSpPr>
          <p:cNvPr id="1807" name="Rectangle 10"/>
          <p:cNvSpPr txBox="1"/>
          <p:nvPr/>
        </p:nvSpPr>
        <p:spPr>
          <a:xfrm>
            <a:off x="9424350" y="2406654"/>
            <a:ext cx="876516" cy="4308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60957" tIns="60957" rIns="60957" bIns="60957">
            <a:spAutoFit/>
          </a:bodyPr>
          <a:lstStyle>
            <a:lvl1pPr algn="ctr" defTabSz="457200">
              <a:defRPr sz="1500" b="0">
                <a:solidFill>
                  <a:srgbClr val="345D6A"/>
                </a:solidFill>
                <a:latin typeface="Century Gothic"/>
                <a:ea typeface="Century Gothic"/>
                <a:cs typeface="Century Gothic"/>
                <a:sym typeface="Century Gothic"/>
              </a:defRPr>
            </a:lvl1pPr>
          </a:lstStyle>
          <a:p>
            <a:r>
              <a:rPr sz="2000"/>
              <a:t>↓ 79 %</a:t>
            </a:r>
          </a:p>
        </p:txBody>
      </p:sp>
      <p:sp>
        <p:nvSpPr>
          <p:cNvPr id="1808" name="Rectangle 11"/>
          <p:cNvSpPr txBox="1"/>
          <p:nvPr/>
        </p:nvSpPr>
        <p:spPr>
          <a:xfrm>
            <a:off x="9251524" y="4131450"/>
            <a:ext cx="1198885" cy="6977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0957" tIns="60957" rIns="60957" bIns="60957" anchor="b">
            <a:spAutoFit/>
          </a:bodyPr>
          <a:lstStyle/>
          <a:p>
            <a:pPr algn="ctr" defTabSz="609585">
              <a:defRPr sz="1400" b="0">
                <a:solidFill>
                  <a:srgbClr val="FFFFFF"/>
                </a:solidFill>
                <a:latin typeface="Century Gothic"/>
                <a:ea typeface="Century Gothic"/>
                <a:cs typeface="Century Gothic"/>
                <a:sym typeface="Century Gothic"/>
              </a:defRPr>
            </a:pPr>
            <a:r>
              <a:rPr sz="1867"/>
              <a:t>IC à 95 %</a:t>
            </a:r>
            <a:endParaRPr sz="1867">
              <a:sym typeface="Arial"/>
            </a:endParaRPr>
          </a:p>
          <a:p>
            <a:pPr algn="ctr" defTabSz="609585">
              <a:defRPr sz="1400" b="0">
                <a:solidFill>
                  <a:srgbClr val="FFFFFF"/>
                </a:solidFill>
                <a:latin typeface="Century Gothic"/>
                <a:ea typeface="Century Gothic"/>
                <a:cs typeface="Century Gothic"/>
                <a:sym typeface="Century Gothic"/>
              </a:defRPr>
            </a:pPr>
            <a:r>
              <a:rPr sz="1867"/>
              <a:t>(49, 93)</a:t>
            </a:r>
          </a:p>
        </p:txBody>
      </p:sp>
      <p:sp>
        <p:nvSpPr>
          <p:cNvPr id="1809" name="Text Box 8"/>
          <p:cNvSpPr txBox="1"/>
          <p:nvPr/>
        </p:nvSpPr>
        <p:spPr>
          <a:xfrm>
            <a:off x="3181262" y="5011738"/>
            <a:ext cx="817204" cy="6155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60957" tIns="60957" rIns="60957" bIns="60957">
            <a:spAutoFit/>
          </a:bodyPr>
          <a:lstStyle/>
          <a:p>
            <a:pPr algn="ctr" defTabSz="609585">
              <a:defRPr sz="1200" b="0">
                <a:solidFill>
                  <a:srgbClr val="345D6A"/>
                </a:solidFill>
                <a:latin typeface="Calisto MT"/>
                <a:ea typeface="Calisto MT"/>
                <a:cs typeface="Calisto MT"/>
                <a:sym typeface="Calisto MT"/>
              </a:defRPr>
            </a:pPr>
            <a:r>
              <a:rPr sz="1600"/>
              <a:t>Toute </a:t>
            </a:r>
            <a:endParaRPr sz="3200">
              <a:sym typeface="Arial"/>
            </a:endParaRPr>
          </a:p>
          <a:p>
            <a:pPr algn="ctr" defTabSz="609585">
              <a:defRPr sz="1200" b="0">
                <a:solidFill>
                  <a:srgbClr val="345D6A"/>
                </a:solidFill>
                <a:latin typeface="Calisto MT"/>
                <a:ea typeface="Calisto MT"/>
                <a:cs typeface="Calisto MT"/>
                <a:sym typeface="Calisto MT"/>
              </a:defRPr>
            </a:pPr>
            <a:r>
              <a:rPr sz="1600"/>
              <a:t>maladie</a:t>
            </a:r>
          </a:p>
        </p:txBody>
      </p:sp>
      <p:sp>
        <p:nvSpPr>
          <p:cNvPr id="1810" name="Text Box 9"/>
          <p:cNvSpPr txBox="1"/>
          <p:nvPr/>
        </p:nvSpPr>
        <p:spPr>
          <a:xfrm>
            <a:off x="4427643" y="5011738"/>
            <a:ext cx="1503684" cy="11079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0957" tIns="60957" rIns="60957" bIns="60957">
            <a:spAutoFit/>
          </a:bodyPr>
          <a:lstStyle/>
          <a:p>
            <a:pPr algn="ctr" defTabSz="609585">
              <a:defRPr sz="1200" b="0">
                <a:solidFill>
                  <a:srgbClr val="345D6A"/>
                </a:solidFill>
                <a:latin typeface="Calisto MT"/>
                <a:ea typeface="Calisto MT"/>
                <a:cs typeface="Calisto MT"/>
                <a:sym typeface="Calisto MT"/>
              </a:defRPr>
            </a:pPr>
            <a:r>
              <a:rPr sz="1600"/>
              <a:t>Toute affection du col de l’utérus</a:t>
            </a:r>
            <a:endParaRPr sz="3200">
              <a:sym typeface="Arial"/>
            </a:endParaRPr>
          </a:p>
          <a:p>
            <a:pPr algn="ctr" defTabSz="609585">
              <a:defRPr sz="1200" b="0">
                <a:solidFill>
                  <a:srgbClr val="345D6A"/>
                </a:solidFill>
                <a:latin typeface="Calisto MT"/>
                <a:ea typeface="Calisto MT"/>
                <a:cs typeface="Calisto MT"/>
                <a:sym typeface="Calisto MT"/>
              </a:defRPr>
            </a:pPr>
            <a:r>
              <a:rPr sz="1600"/>
              <a:t>CIN 1+</a:t>
            </a:r>
          </a:p>
        </p:txBody>
      </p:sp>
      <p:sp>
        <p:nvSpPr>
          <p:cNvPr id="1811" name="Text Box 10"/>
          <p:cNvSpPr txBox="1"/>
          <p:nvPr/>
        </p:nvSpPr>
        <p:spPr>
          <a:xfrm>
            <a:off x="6072294" y="5011738"/>
            <a:ext cx="1268733" cy="6155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0957" tIns="60957" rIns="60957" bIns="60957">
            <a:spAutoFit/>
          </a:bodyPr>
          <a:lstStyle/>
          <a:p>
            <a:pPr algn="ctr" defTabSz="609585">
              <a:defRPr sz="1200" b="0">
                <a:solidFill>
                  <a:srgbClr val="345D6A"/>
                </a:solidFill>
                <a:latin typeface="Calisto MT"/>
                <a:ea typeface="Calisto MT"/>
                <a:cs typeface="Calisto MT"/>
                <a:sym typeface="Calisto MT"/>
              </a:defRPr>
            </a:pPr>
            <a:r>
              <a:rPr sz="1600"/>
              <a:t>Toute </a:t>
            </a:r>
            <a:br>
              <a:rPr sz="1600"/>
            </a:br>
            <a:r>
              <a:rPr sz="1600"/>
              <a:t>CIN 2+</a:t>
            </a:r>
          </a:p>
        </p:txBody>
      </p:sp>
      <p:sp>
        <p:nvSpPr>
          <p:cNvPr id="1812" name="Text Box 11"/>
          <p:cNvSpPr txBox="1"/>
          <p:nvPr/>
        </p:nvSpPr>
        <p:spPr>
          <a:xfrm>
            <a:off x="7812191" y="5011740"/>
            <a:ext cx="1317419" cy="13542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0957" tIns="60957" rIns="60957" bIns="60957">
            <a:spAutoFit/>
          </a:bodyPr>
          <a:lstStyle/>
          <a:p>
            <a:pPr algn="ctr" defTabSz="609585">
              <a:defRPr sz="1200" b="0">
                <a:solidFill>
                  <a:srgbClr val="345D6A"/>
                </a:solidFill>
                <a:latin typeface="Calisto MT"/>
                <a:ea typeface="Calisto MT"/>
                <a:cs typeface="Calisto MT"/>
                <a:sym typeface="Calisto MT"/>
              </a:defRPr>
            </a:pPr>
            <a:r>
              <a:rPr sz="1600"/>
              <a:t>Verrues génitales, </a:t>
            </a:r>
            <a:br>
              <a:rPr sz="1600"/>
            </a:br>
            <a:r>
              <a:rPr sz="1600"/>
              <a:t>VIN ou VaIN de toute cause</a:t>
            </a:r>
          </a:p>
        </p:txBody>
      </p:sp>
      <p:sp>
        <p:nvSpPr>
          <p:cNvPr id="1813" name="Text Box 8"/>
          <p:cNvSpPr txBox="1"/>
          <p:nvPr/>
        </p:nvSpPr>
        <p:spPr>
          <a:xfrm>
            <a:off x="9235833" y="5011738"/>
            <a:ext cx="1232383" cy="11079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60957" tIns="60957" rIns="60957" bIns="60957">
            <a:spAutoFit/>
          </a:bodyPr>
          <a:lstStyle/>
          <a:p>
            <a:pPr algn="ctr" defTabSz="609585">
              <a:defRPr sz="1200" b="0">
                <a:solidFill>
                  <a:srgbClr val="345D6A"/>
                </a:solidFill>
                <a:latin typeface="Calisto MT"/>
                <a:ea typeface="Calisto MT"/>
                <a:cs typeface="Calisto MT"/>
                <a:sym typeface="Calisto MT"/>
              </a:defRPr>
            </a:pPr>
            <a:r>
              <a:rPr sz="1600"/>
              <a:t>Toute </a:t>
            </a:r>
            <a:endParaRPr sz="3200">
              <a:sym typeface="Arial"/>
            </a:endParaRPr>
          </a:p>
          <a:p>
            <a:pPr algn="ctr" defTabSz="609585">
              <a:defRPr sz="1200" b="0">
                <a:solidFill>
                  <a:srgbClr val="345D6A"/>
                </a:solidFill>
                <a:latin typeface="Calisto MT"/>
                <a:ea typeface="Calisto MT"/>
                <a:cs typeface="Calisto MT"/>
                <a:sym typeface="Calisto MT"/>
              </a:defRPr>
            </a:pPr>
            <a:r>
              <a:rPr sz="1600"/>
              <a:t>6/11/16/18 </a:t>
            </a:r>
            <a:endParaRPr sz="3200">
              <a:sym typeface="Arial"/>
            </a:endParaRPr>
          </a:p>
          <a:p>
            <a:pPr algn="ctr" defTabSz="609585">
              <a:defRPr sz="1200" b="0">
                <a:solidFill>
                  <a:srgbClr val="345D6A"/>
                </a:solidFill>
                <a:latin typeface="Calisto MT"/>
                <a:ea typeface="Calisto MT"/>
                <a:cs typeface="Calisto MT"/>
                <a:sym typeface="Calisto MT"/>
              </a:defRPr>
            </a:pPr>
            <a:r>
              <a:rPr sz="1600"/>
              <a:t>maladie</a:t>
            </a:r>
            <a:endParaRPr sz="3200">
              <a:sym typeface="Arial"/>
            </a:endParaRPr>
          </a:p>
          <a:p>
            <a:pPr algn="ctr" defTabSz="609585">
              <a:defRPr sz="1200" b="0">
                <a:solidFill>
                  <a:srgbClr val="345D6A"/>
                </a:solidFill>
                <a:latin typeface="Calisto MT"/>
                <a:ea typeface="Calisto MT"/>
                <a:cs typeface="Calisto MT"/>
                <a:sym typeface="Calisto MT"/>
              </a:defRPr>
            </a:pPr>
            <a:r>
              <a:rPr sz="1600"/>
              <a:t>reliée</a:t>
            </a:r>
          </a:p>
        </p:txBody>
      </p:sp>
      <p:sp>
        <p:nvSpPr>
          <p:cNvPr id="1814" name="Rectangle 12"/>
          <p:cNvSpPr txBox="1"/>
          <p:nvPr/>
        </p:nvSpPr>
        <p:spPr>
          <a:xfrm>
            <a:off x="1024046" y="5838825"/>
            <a:ext cx="3418879" cy="4104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60957" tIns="60957" rIns="60957" bIns="60957">
            <a:spAutoFit/>
          </a:bodyPr>
          <a:lstStyle>
            <a:lvl1pPr defTabSz="457200">
              <a:defRPr sz="1400" b="0">
                <a:solidFill>
                  <a:srgbClr val="345D6A"/>
                </a:solidFill>
                <a:latin typeface="Century Gothic"/>
                <a:ea typeface="Century Gothic"/>
                <a:cs typeface="Century Gothic"/>
                <a:sym typeface="Century Gothic"/>
              </a:defRPr>
            </a:lvl1pPr>
          </a:lstStyle>
          <a:p>
            <a:r>
              <a:rPr sz="1867"/>
              <a:t>*Sans égard au type de VPH</a:t>
            </a:r>
          </a:p>
        </p:txBody>
      </p:sp>
      <p:sp>
        <p:nvSpPr>
          <p:cNvPr id="1815" name="Text Box 6"/>
          <p:cNvSpPr txBox="1"/>
          <p:nvPr/>
        </p:nvSpPr>
        <p:spPr>
          <a:xfrm rot="16200000">
            <a:off x="382732" y="2833227"/>
            <a:ext cx="2735584" cy="14360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0957" tIns="60957" rIns="60957" bIns="60957">
            <a:spAutoFit/>
          </a:bodyPr>
          <a:lstStyle>
            <a:lvl1pPr algn="ctr" defTabSz="457200">
              <a:defRPr sz="1600">
                <a:solidFill>
                  <a:srgbClr val="345D6A"/>
                </a:solidFill>
                <a:latin typeface="Century Gothic"/>
                <a:ea typeface="Century Gothic"/>
                <a:cs typeface="Century Gothic"/>
                <a:sym typeface="Century Gothic"/>
              </a:defRPr>
            </a:lvl1pPr>
          </a:lstStyle>
          <a:p>
            <a:r>
              <a:rPr sz="2133"/>
              <a:t>Réduction de l’incidence d’une nouvelle maladie reliée au VPH (%)</a:t>
            </a:r>
          </a:p>
        </p:txBody>
      </p:sp>
      <p:sp>
        <p:nvSpPr>
          <p:cNvPr id="1816" name="Straight Connector 46"/>
          <p:cNvSpPr/>
          <p:nvPr/>
        </p:nvSpPr>
        <p:spPr>
          <a:xfrm flipH="1">
            <a:off x="2823633" y="2128839"/>
            <a:ext cx="2124" cy="2803527"/>
          </a:xfrm>
          <a:prstGeom prst="line">
            <a:avLst/>
          </a:prstGeom>
          <a:ln>
            <a:solidFill>
              <a:srgbClr val="000000"/>
            </a:solidFill>
          </a:ln>
        </p:spPr>
        <p:txBody>
          <a:bodyPr lIns="60957" tIns="60957" rIns="60957" bIns="60957"/>
          <a:lstStyle/>
          <a:p>
            <a:endParaRPr sz="2400"/>
          </a:p>
        </p:txBody>
      </p:sp>
      <p:grpSp>
        <p:nvGrpSpPr>
          <p:cNvPr id="1819" name="Group 47"/>
          <p:cNvGrpSpPr/>
          <p:nvPr/>
        </p:nvGrpSpPr>
        <p:grpSpPr>
          <a:xfrm>
            <a:off x="2179739" y="4778364"/>
            <a:ext cx="633315" cy="369326"/>
            <a:chOff x="-1" y="-1"/>
            <a:chExt cx="474985" cy="276993"/>
          </a:xfrm>
        </p:grpSpPr>
        <p:sp>
          <p:nvSpPr>
            <p:cNvPr id="1817" name="Straight Connector 7"/>
            <p:cNvSpPr/>
            <p:nvPr/>
          </p:nvSpPr>
          <p:spPr>
            <a:xfrm>
              <a:off x="400369" y="113662"/>
              <a:ext cx="74615" cy="2370"/>
            </a:xfrm>
            <a:prstGeom prst="line">
              <a:avLst/>
            </a:prstGeom>
            <a:noFill/>
            <a:ln w="12700" cap="flat">
              <a:solidFill>
                <a:srgbClr val="FFFFFF"/>
              </a:solidFill>
              <a:prstDash val="solid"/>
              <a:round/>
            </a:ln>
            <a:effectLst/>
          </p:spPr>
          <p:txBody>
            <a:bodyPr wrap="square" lIns="60957" tIns="60957" rIns="60957" bIns="60957" numCol="1" anchor="t">
              <a:noAutofit/>
            </a:bodyPr>
            <a:lstStyle/>
            <a:p>
              <a:endParaRPr sz="2400"/>
            </a:p>
          </p:txBody>
        </p:sp>
        <p:sp>
          <p:nvSpPr>
            <p:cNvPr id="1818" name="Text Box 12"/>
            <p:cNvSpPr txBox="1"/>
            <p:nvPr/>
          </p:nvSpPr>
          <p:spPr>
            <a:xfrm>
              <a:off x="-1" y="-1"/>
              <a:ext cx="392752" cy="27699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7" tIns="60957" rIns="60957" bIns="60957" numCol="1" anchor="t">
              <a:spAutoFit/>
            </a:bodyPr>
            <a:lstStyle>
              <a:lvl1pPr algn="r" defTabSz="457200">
                <a:defRPr sz="1200" b="0">
                  <a:solidFill>
                    <a:srgbClr val="345D6A"/>
                  </a:solidFill>
                  <a:latin typeface="Century Gothic"/>
                  <a:ea typeface="Century Gothic"/>
                  <a:cs typeface="Century Gothic"/>
                  <a:sym typeface="Century Gothic"/>
                </a:defRPr>
              </a:lvl1pPr>
            </a:lstStyle>
            <a:p>
              <a:r>
                <a:rPr sz="1600"/>
                <a:t>0</a:t>
              </a:r>
            </a:p>
          </p:txBody>
        </p:sp>
      </p:grpSp>
      <p:grpSp>
        <p:nvGrpSpPr>
          <p:cNvPr id="1822" name="Group 31"/>
          <p:cNvGrpSpPr/>
          <p:nvPr/>
        </p:nvGrpSpPr>
        <p:grpSpPr>
          <a:xfrm>
            <a:off x="1610362" y="3681424"/>
            <a:ext cx="1215397" cy="369326"/>
            <a:chOff x="-1" y="-1"/>
            <a:chExt cx="911547" cy="276993"/>
          </a:xfrm>
        </p:grpSpPr>
        <p:sp>
          <p:nvSpPr>
            <p:cNvPr id="1820" name="Straight Connector 13"/>
            <p:cNvSpPr/>
            <p:nvPr/>
          </p:nvSpPr>
          <p:spPr>
            <a:xfrm>
              <a:off x="837031" y="114387"/>
              <a:ext cx="74515" cy="2386"/>
            </a:xfrm>
            <a:prstGeom prst="line">
              <a:avLst/>
            </a:prstGeom>
            <a:noFill/>
            <a:ln w="12700" cap="flat">
              <a:solidFill>
                <a:srgbClr val="FFFFFF"/>
              </a:solidFill>
              <a:prstDash val="solid"/>
              <a:round/>
            </a:ln>
            <a:effectLst/>
          </p:spPr>
          <p:txBody>
            <a:bodyPr wrap="square" lIns="60957" tIns="60957" rIns="60957" bIns="60957" numCol="1" anchor="t">
              <a:noAutofit/>
            </a:bodyPr>
            <a:lstStyle/>
            <a:p>
              <a:endParaRPr sz="2400"/>
            </a:p>
          </p:txBody>
        </p:sp>
        <p:sp>
          <p:nvSpPr>
            <p:cNvPr id="1821" name="Text Box 12"/>
            <p:cNvSpPr txBox="1"/>
            <p:nvPr/>
          </p:nvSpPr>
          <p:spPr>
            <a:xfrm>
              <a:off x="-1" y="-1"/>
              <a:ext cx="829315" cy="27699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7" tIns="60957" rIns="60957" bIns="60957" numCol="1" anchor="t">
              <a:spAutoFit/>
            </a:bodyPr>
            <a:lstStyle>
              <a:lvl1pPr algn="r" defTabSz="457200">
                <a:defRPr sz="1200" b="0">
                  <a:solidFill>
                    <a:srgbClr val="345D6A"/>
                  </a:solidFill>
                  <a:latin typeface="Century Gothic"/>
                  <a:ea typeface="Century Gothic"/>
                  <a:cs typeface="Century Gothic"/>
                  <a:sym typeface="Century Gothic"/>
                </a:defRPr>
              </a:lvl1pPr>
            </a:lstStyle>
            <a:p>
              <a:r>
                <a:rPr sz="1600"/>
                <a:t>40</a:t>
              </a:r>
            </a:p>
          </p:txBody>
        </p:sp>
      </p:grpSp>
      <p:grpSp>
        <p:nvGrpSpPr>
          <p:cNvPr id="1825" name="Group 34"/>
          <p:cNvGrpSpPr/>
          <p:nvPr/>
        </p:nvGrpSpPr>
        <p:grpSpPr>
          <a:xfrm>
            <a:off x="1597662" y="3103563"/>
            <a:ext cx="1215397" cy="369326"/>
            <a:chOff x="-1" y="-1"/>
            <a:chExt cx="911547" cy="276993"/>
          </a:xfrm>
        </p:grpSpPr>
        <p:sp>
          <p:nvSpPr>
            <p:cNvPr id="1823" name="Straight Connector 16"/>
            <p:cNvSpPr/>
            <p:nvPr/>
          </p:nvSpPr>
          <p:spPr>
            <a:xfrm>
              <a:off x="837031" y="113733"/>
              <a:ext cx="74515" cy="2372"/>
            </a:xfrm>
            <a:prstGeom prst="line">
              <a:avLst/>
            </a:prstGeom>
            <a:noFill/>
            <a:ln w="12700" cap="flat">
              <a:solidFill>
                <a:srgbClr val="FFFFFF"/>
              </a:solidFill>
              <a:prstDash val="solid"/>
              <a:round/>
            </a:ln>
            <a:effectLst/>
          </p:spPr>
          <p:txBody>
            <a:bodyPr wrap="square" lIns="60957" tIns="60957" rIns="60957" bIns="60957" numCol="1" anchor="t">
              <a:noAutofit/>
            </a:bodyPr>
            <a:lstStyle/>
            <a:p>
              <a:endParaRPr sz="2400"/>
            </a:p>
          </p:txBody>
        </p:sp>
        <p:sp>
          <p:nvSpPr>
            <p:cNvPr id="1824" name="Text Box 12"/>
            <p:cNvSpPr txBox="1"/>
            <p:nvPr/>
          </p:nvSpPr>
          <p:spPr>
            <a:xfrm>
              <a:off x="-1" y="-1"/>
              <a:ext cx="829315" cy="27699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7" tIns="60957" rIns="60957" bIns="60957" numCol="1" anchor="t">
              <a:spAutoFit/>
            </a:bodyPr>
            <a:lstStyle>
              <a:lvl1pPr algn="r" defTabSz="457200">
                <a:defRPr sz="1200" b="0">
                  <a:solidFill>
                    <a:srgbClr val="345D6A"/>
                  </a:solidFill>
                  <a:latin typeface="Century Gothic"/>
                  <a:ea typeface="Century Gothic"/>
                  <a:cs typeface="Century Gothic"/>
                  <a:sym typeface="Century Gothic"/>
                </a:defRPr>
              </a:lvl1pPr>
            </a:lstStyle>
            <a:p>
              <a:r>
                <a:rPr sz="1600"/>
                <a:t>60</a:t>
              </a:r>
            </a:p>
          </p:txBody>
        </p:sp>
      </p:grpSp>
      <p:grpSp>
        <p:nvGrpSpPr>
          <p:cNvPr id="1828" name="Group 18"/>
          <p:cNvGrpSpPr/>
          <p:nvPr/>
        </p:nvGrpSpPr>
        <p:grpSpPr>
          <a:xfrm>
            <a:off x="1597659" y="2543165"/>
            <a:ext cx="1215400" cy="369326"/>
            <a:chOff x="-2" y="-1"/>
            <a:chExt cx="911548" cy="276993"/>
          </a:xfrm>
        </p:grpSpPr>
        <p:sp>
          <p:nvSpPr>
            <p:cNvPr id="1826" name="Straight Connector 19"/>
            <p:cNvSpPr/>
            <p:nvPr/>
          </p:nvSpPr>
          <p:spPr>
            <a:xfrm>
              <a:off x="837031" y="113661"/>
              <a:ext cx="74515" cy="2372"/>
            </a:xfrm>
            <a:prstGeom prst="line">
              <a:avLst/>
            </a:prstGeom>
            <a:noFill/>
            <a:ln w="12700" cap="flat">
              <a:solidFill>
                <a:srgbClr val="FFFFFF"/>
              </a:solidFill>
              <a:prstDash val="solid"/>
              <a:round/>
            </a:ln>
            <a:effectLst/>
          </p:spPr>
          <p:txBody>
            <a:bodyPr wrap="square" lIns="60957" tIns="60957" rIns="60957" bIns="60957" numCol="1" anchor="t">
              <a:noAutofit/>
            </a:bodyPr>
            <a:lstStyle/>
            <a:p>
              <a:endParaRPr sz="2400"/>
            </a:p>
          </p:txBody>
        </p:sp>
        <p:sp>
          <p:nvSpPr>
            <p:cNvPr id="1827" name="Text Box 12"/>
            <p:cNvSpPr txBox="1"/>
            <p:nvPr/>
          </p:nvSpPr>
          <p:spPr>
            <a:xfrm>
              <a:off x="-2" y="-1"/>
              <a:ext cx="829315" cy="27699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7" tIns="60957" rIns="60957" bIns="60957" numCol="1" anchor="t">
              <a:spAutoFit/>
            </a:bodyPr>
            <a:lstStyle>
              <a:lvl1pPr algn="r" defTabSz="457200">
                <a:defRPr sz="1200" b="0">
                  <a:solidFill>
                    <a:srgbClr val="345D6A"/>
                  </a:solidFill>
                  <a:latin typeface="Century Gothic"/>
                  <a:ea typeface="Century Gothic"/>
                  <a:cs typeface="Century Gothic"/>
                  <a:sym typeface="Century Gothic"/>
                </a:defRPr>
              </a:lvl1pPr>
            </a:lstStyle>
            <a:p>
              <a:r>
                <a:rPr sz="1600"/>
                <a:t>80</a:t>
              </a:r>
            </a:p>
          </p:txBody>
        </p:sp>
      </p:grpSp>
      <p:grpSp>
        <p:nvGrpSpPr>
          <p:cNvPr id="1831" name="Group 34"/>
          <p:cNvGrpSpPr/>
          <p:nvPr/>
        </p:nvGrpSpPr>
        <p:grpSpPr>
          <a:xfrm>
            <a:off x="1597659" y="1981188"/>
            <a:ext cx="1215400" cy="369326"/>
            <a:chOff x="-2" y="-1"/>
            <a:chExt cx="911548" cy="276993"/>
          </a:xfrm>
        </p:grpSpPr>
        <p:sp>
          <p:nvSpPr>
            <p:cNvPr id="1829" name="Straight Connector 23"/>
            <p:cNvSpPr/>
            <p:nvPr/>
          </p:nvSpPr>
          <p:spPr>
            <a:xfrm>
              <a:off x="837031" y="114391"/>
              <a:ext cx="74515" cy="2386"/>
            </a:xfrm>
            <a:prstGeom prst="line">
              <a:avLst/>
            </a:prstGeom>
            <a:noFill/>
            <a:ln w="12700" cap="flat">
              <a:solidFill>
                <a:srgbClr val="FFFFFF"/>
              </a:solidFill>
              <a:prstDash val="solid"/>
              <a:round/>
            </a:ln>
            <a:effectLst/>
          </p:spPr>
          <p:txBody>
            <a:bodyPr wrap="square" lIns="60957" tIns="60957" rIns="60957" bIns="60957" numCol="1" anchor="t">
              <a:noAutofit/>
            </a:bodyPr>
            <a:lstStyle/>
            <a:p>
              <a:endParaRPr sz="2400"/>
            </a:p>
          </p:txBody>
        </p:sp>
        <p:sp>
          <p:nvSpPr>
            <p:cNvPr id="1830" name="Text Box 12"/>
            <p:cNvSpPr txBox="1"/>
            <p:nvPr/>
          </p:nvSpPr>
          <p:spPr>
            <a:xfrm>
              <a:off x="-2" y="-1"/>
              <a:ext cx="829315" cy="27699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7" tIns="60957" rIns="60957" bIns="60957" numCol="1" anchor="t">
              <a:spAutoFit/>
            </a:bodyPr>
            <a:lstStyle>
              <a:lvl1pPr algn="r" defTabSz="457200">
                <a:defRPr sz="1200" b="0">
                  <a:solidFill>
                    <a:srgbClr val="345D6A"/>
                  </a:solidFill>
                  <a:latin typeface="Century Gothic"/>
                  <a:ea typeface="Century Gothic"/>
                  <a:cs typeface="Century Gothic"/>
                  <a:sym typeface="Century Gothic"/>
                </a:defRPr>
              </a:lvl1pPr>
            </a:lstStyle>
            <a:p>
              <a:r>
                <a:rPr sz="1600"/>
                <a:t>100</a:t>
              </a:r>
            </a:p>
          </p:txBody>
        </p:sp>
      </p:grpSp>
      <p:sp>
        <p:nvSpPr>
          <p:cNvPr id="1832" name="Straight Connector 62"/>
          <p:cNvSpPr/>
          <p:nvPr/>
        </p:nvSpPr>
        <p:spPr>
          <a:xfrm>
            <a:off x="2813048" y="4935539"/>
            <a:ext cx="7871888" cy="1591"/>
          </a:xfrm>
          <a:prstGeom prst="line">
            <a:avLst/>
          </a:prstGeom>
          <a:ln>
            <a:solidFill>
              <a:srgbClr val="000000"/>
            </a:solidFill>
          </a:ln>
        </p:spPr>
        <p:txBody>
          <a:bodyPr lIns="60957" tIns="60957" rIns="60957" bIns="60957"/>
          <a:lstStyle/>
          <a:p>
            <a:endParaRPr sz="2400"/>
          </a:p>
        </p:txBody>
      </p:sp>
      <p:grpSp>
        <p:nvGrpSpPr>
          <p:cNvPr id="1835" name="Group 31"/>
          <p:cNvGrpSpPr/>
          <p:nvPr/>
        </p:nvGrpSpPr>
        <p:grpSpPr>
          <a:xfrm>
            <a:off x="1601895" y="4224348"/>
            <a:ext cx="1215397" cy="369326"/>
            <a:chOff x="-1" y="-1"/>
            <a:chExt cx="911547" cy="276993"/>
          </a:xfrm>
        </p:grpSpPr>
        <p:sp>
          <p:nvSpPr>
            <p:cNvPr id="1833" name="Straight Connector 13"/>
            <p:cNvSpPr/>
            <p:nvPr/>
          </p:nvSpPr>
          <p:spPr>
            <a:xfrm>
              <a:off x="837031" y="114387"/>
              <a:ext cx="74515" cy="2386"/>
            </a:xfrm>
            <a:prstGeom prst="line">
              <a:avLst/>
            </a:prstGeom>
            <a:noFill/>
            <a:ln w="12700" cap="flat">
              <a:solidFill>
                <a:srgbClr val="FFFFFF"/>
              </a:solidFill>
              <a:prstDash val="solid"/>
              <a:round/>
            </a:ln>
            <a:effectLst/>
          </p:spPr>
          <p:txBody>
            <a:bodyPr wrap="square" lIns="60957" tIns="60957" rIns="60957" bIns="60957" numCol="1" anchor="t">
              <a:noAutofit/>
            </a:bodyPr>
            <a:lstStyle/>
            <a:p>
              <a:endParaRPr sz="2400"/>
            </a:p>
          </p:txBody>
        </p:sp>
        <p:sp>
          <p:nvSpPr>
            <p:cNvPr id="1834" name="Text Box 12"/>
            <p:cNvSpPr txBox="1"/>
            <p:nvPr/>
          </p:nvSpPr>
          <p:spPr>
            <a:xfrm>
              <a:off x="-1" y="-1"/>
              <a:ext cx="829315" cy="27699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7" tIns="60957" rIns="60957" bIns="60957" numCol="1" anchor="t">
              <a:spAutoFit/>
            </a:bodyPr>
            <a:lstStyle>
              <a:lvl1pPr algn="r" defTabSz="457200">
                <a:defRPr sz="1200" b="0">
                  <a:solidFill>
                    <a:srgbClr val="345D6A"/>
                  </a:solidFill>
                  <a:latin typeface="Century Gothic"/>
                  <a:ea typeface="Century Gothic"/>
                  <a:cs typeface="Century Gothic"/>
                  <a:sym typeface="Century Gothic"/>
                </a:defRPr>
              </a:lvl1pPr>
            </a:lstStyle>
            <a:p>
              <a:r>
                <a:rPr sz="1600"/>
                <a:t>20</a:t>
              </a:r>
            </a:p>
          </p:txBody>
        </p:sp>
      </p:grpSp>
      <p:grpSp>
        <p:nvGrpSpPr>
          <p:cNvPr id="1838" name="Rectangle 46"/>
          <p:cNvGrpSpPr/>
          <p:nvPr/>
        </p:nvGrpSpPr>
        <p:grpSpPr>
          <a:xfrm>
            <a:off x="29291" y="162876"/>
            <a:ext cx="12133419" cy="1168515"/>
            <a:chOff x="0" y="-1"/>
            <a:chExt cx="9100062" cy="876385"/>
          </a:xfrm>
        </p:grpSpPr>
        <p:sp>
          <p:nvSpPr>
            <p:cNvPr id="1836" name="Rectangle"/>
            <p:cNvSpPr/>
            <p:nvPr/>
          </p:nvSpPr>
          <p:spPr>
            <a:xfrm>
              <a:off x="-1" y="90095"/>
              <a:ext cx="9100064" cy="696201"/>
            </a:xfrm>
            <a:prstGeom prst="rect">
              <a:avLst/>
            </a:prstGeom>
            <a:solidFill>
              <a:srgbClr val="F5C040"/>
            </a:solidFill>
            <a:ln w="12700" cap="flat">
              <a:noFill/>
              <a:miter lim="400000"/>
            </a:ln>
            <a:effectLst/>
          </p:spPr>
          <p:txBody>
            <a:bodyPr wrap="square" lIns="60957" tIns="60957" rIns="60957" bIns="60957" numCol="1" anchor="ctr">
              <a:noAutofit/>
            </a:bodyPr>
            <a:lstStyle/>
            <a:p>
              <a:pPr algn="ctr" defTabSz="609585">
                <a:defRPr>
                  <a:solidFill>
                    <a:srgbClr val="FFFFFF"/>
                  </a:solidFill>
                  <a:latin typeface="Calibri"/>
                  <a:ea typeface="Calibri"/>
                  <a:cs typeface="Calibri"/>
                  <a:sym typeface="Calibri"/>
                </a:defRPr>
              </a:pPr>
              <a:endParaRPr sz="2400"/>
            </a:p>
          </p:txBody>
        </p:sp>
        <p:sp>
          <p:nvSpPr>
            <p:cNvPr id="1837" name="Les patientes traitées antérieurement pour une affection du col de l’utérus présentaient une diminution des nouvelles infections par le VPH suite à la vaccination par le vaccin quadrivalent contre le VPH"/>
            <p:cNvSpPr txBox="1"/>
            <p:nvPr/>
          </p:nvSpPr>
          <p:spPr>
            <a:xfrm>
              <a:off x="49141" y="-2"/>
              <a:ext cx="9001778" cy="87638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7" tIns="60957" rIns="60957" bIns="60957" numCol="1" anchor="ctr">
              <a:noAutofit/>
            </a:bodyPr>
            <a:lstStyle>
              <a:lvl1pPr algn="ctr" defTabSz="457200">
                <a:defRPr sz="1600" b="0">
                  <a:solidFill>
                    <a:srgbClr val="FFFFFF"/>
                  </a:solidFill>
                  <a:latin typeface="Candara"/>
                  <a:ea typeface="Candara"/>
                  <a:cs typeface="Candara"/>
                  <a:sym typeface="Candara"/>
                </a:defRPr>
              </a:lvl1pPr>
            </a:lstStyle>
            <a:p>
              <a:r>
                <a:rPr sz="2133"/>
                <a:t>Les patientes traitées antérieurement pour une affection du col de l’utérus présentaient une diminution des nouvelles infections par le VPH suite à la vaccination par le vaccin quadrivalent contre le VPH</a:t>
              </a:r>
            </a:p>
          </p:txBody>
        </p:sp>
      </p:gr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03" name="Title 3"/>
          <p:cNvSpPr txBox="1">
            <a:spLocks noGrp="1"/>
          </p:cNvSpPr>
          <p:nvPr>
            <p:ph type="title"/>
          </p:nvPr>
        </p:nvSpPr>
        <p:spPr>
          <a:prstGeom prst="rect">
            <a:avLst/>
          </a:prstGeom>
        </p:spPr>
        <p:txBody>
          <a:bodyPr/>
          <a:lstStyle>
            <a:lvl1pPr defTabSz="658368">
              <a:defRPr sz="2400"/>
            </a:lvl1pPr>
          </a:lstStyle>
          <a:p>
            <a:pPr>
              <a:defRPr>
                <a:effectLst/>
              </a:defRPr>
            </a:pPr>
            <a:r>
              <a:t>La vaccination après un traitement prévient-elle les récurrences chez les patientes porteuses de lésions ? </a:t>
            </a:r>
          </a:p>
        </p:txBody>
      </p:sp>
      <p:sp>
        <p:nvSpPr>
          <p:cNvPr id="2" name="Espace réservé du texte 1">
            <a:extLst>
              <a:ext uri="{FF2B5EF4-FFF2-40B4-BE49-F238E27FC236}">
                <a16:creationId xmlns:a16="http://schemas.microsoft.com/office/drawing/2014/main" id="{A7C1EF5B-ADDE-4443-A312-65E30DFE90FB}"/>
              </a:ext>
            </a:extLst>
          </p:cNvPr>
          <p:cNvSpPr>
            <a:spLocks noGrp="1"/>
          </p:cNvSpPr>
          <p:nvPr>
            <p:ph type="body" idx="1"/>
          </p:nvPr>
        </p:nvSpPr>
        <p:spPr/>
        <p:txBody>
          <a:bodyPr/>
          <a:lstStyle/>
          <a:p>
            <a:endParaRPr lang="fr-FR"/>
          </a:p>
        </p:txBody>
      </p:sp>
      <p:sp>
        <p:nvSpPr>
          <p:cNvPr id="1904" name="Straight Connector 18"/>
          <p:cNvSpPr/>
          <p:nvPr/>
        </p:nvSpPr>
        <p:spPr>
          <a:xfrm flipH="1">
            <a:off x="2889252" y="2644777"/>
            <a:ext cx="2121" cy="2803527"/>
          </a:xfrm>
          <a:prstGeom prst="line">
            <a:avLst/>
          </a:prstGeom>
          <a:ln w="19050">
            <a:solidFill>
              <a:srgbClr val="000000"/>
            </a:solidFill>
          </a:ln>
        </p:spPr>
        <p:txBody>
          <a:bodyPr lIns="60957" tIns="60957" rIns="60957" bIns="60957"/>
          <a:lstStyle/>
          <a:p>
            <a:endParaRPr sz="2400"/>
          </a:p>
        </p:txBody>
      </p:sp>
      <p:sp>
        <p:nvSpPr>
          <p:cNvPr id="1905" name="Straight Connector 19"/>
          <p:cNvSpPr/>
          <p:nvPr/>
        </p:nvSpPr>
        <p:spPr>
          <a:xfrm>
            <a:off x="2878667" y="5437189"/>
            <a:ext cx="6695021" cy="1"/>
          </a:xfrm>
          <a:prstGeom prst="line">
            <a:avLst/>
          </a:prstGeom>
          <a:ln w="19050">
            <a:solidFill>
              <a:srgbClr val="000000"/>
            </a:solidFill>
          </a:ln>
        </p:spPr>
        <p:txBody>
          <a:bodyPr lIns="60957" tIns="60957" rIns="60957" bIns="60957"/>
          <a:lstStyle/>
          <a:p>
            <a:endParaRPr sz="2400"/>
          </a:p>
        </p:txBody>
      </p:sp>
      <p:grpSp>
        <p:nvGrpSpPr>
          <p:cNvPr id="1921" name="Group 21"/>
          <p:cNvGrpSpPr/>
          <p:nvPr/>
        </p:nvGrpSpPr>
        <p:grpSpPr>
          <a:xfrm>
            <a:off x="1612467" y="2497135"/>
            <a:ext cx="1266207" cy="3206019"/>
            <a:chOff x="-4" y="-3"/>
            <a:chExt cx="949653" cy="2404513"/>
          </a:xfrm>
        </p:grpSpPr>
        <p:grpSp>
          <p:nvGrpSpPr>
            <p:cNvPr id="1908" name="Group 22"/>
            <p:cNvGrpSpPr/>
            <p:nvPr/>
          </p:nvGrpSpPr>
          <p:grpSpPr>
            <a:xfrm>
              <a:off x="436560" y="2096690"/>
              <a:ext cx="513086" cy="307820"/>
              <a:chOff x="-2" y="0"/>
              <a:chExt cx="513084" cy="307818"/>
            </a:xfrm>
          </p:grpSpPr>
          <p:sp>
            <p:nvSpPr>
              <p:cNvPr id="1906" name="Straight Connector 7"/>
              <p:cNvSpPr/>
              <p:nvPr/>
            </p:nvSpPr>
            <p:spPr>
              <a:xfrm>
                <a:off x="438467" y="114309"/>
                <a:ext cx="74615" cy="2384"/>
              </a:xfrm>
              <a:prstGeom prst="line">
                <a:avLst/>
              </a:prstGeom>
              <a:noFill/>
              <a:ln w="12700" cap="flat">
                <a:solidFill>
                  <a:srgbClr val="000000"/>
                </a:solidFill>
                <a:prstDash val="solid"/>
                <a:round/>
              </a:ln>
              <a:effectLst/>
            </p:spPr>
            <p:txBody>
              <a:bodyPr wrap="square" lIns="60957" tIns="60957" rIns="60957" bIns="60957" numCol="1" anchor="t">
                <a:noAutofit/>
              </a:bodyPr>
              <a:lstStyle/>
              <a:p>
                <a:endParaRPr sz="2400"/>
              </a:p>
            </p:txBody>
          </p:sp>
          <p:sp>
            <p:nvSpPr>
              <p:cNvPr id="1907" name="Text Box 12"/>
              <p:cNvSpPr txBox="1"/>
              <p:nvPr/>
            </p:nvSpPr>
            <p:spPr>
              <a:xfrm>
                <a:off x="-2" y="0"/>
                <a:ext cx="392753" cy="30781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7" tIns="60957" rIns="60957" bIns="60957" numCol="1" anchor="t">
                <a:spAutoFit/>
              </a:bodyPr>
              <a:lstStyle>
                <a:lvl1pPr algn="r">
                  <a:defRPr sz="1400" b="0">
                    <a:latin typeface="+mn-lt"/>
                    <a:ea typeface="+mn-ea"/>
                    <a:cs typeface="+mn-cs"/>
                    <a:sym typeface="Arial"/>
                  </a:defRPr>
                </a:lvl1pPr>
              </a:lstStyle>
              <a:p>
                <a:r>
                  <a:rPr sz="1867"/>
                  <a:t>0</a:t>
                </a:r>
              </a:p>
            </p:txBody>
          </p:sp>
        </p:grpSp>
        <p:grpSp>
          <p:nvGrpSpPr>
            <p:cNvPr id="1911" name="Group 31"/>
            <p:cNvGrpSpPr/>
            <p:nvPr/>
          </p:nvGrpSpPr>
          <p:grpSpPr>
            <a:xfrm>
              <a:off x="-2" y="1572817"/>
              <a:ext cx="949651" cy="307820"/>
              <a:chOff x="-1" y="0"/>
              <a:chExt cx="949649" cy="307819"/>
            </a:xfrm>
          </p:grpSpPr>
          <p:sp>
            <p:nvSpPr>
              <p:cNvPr id="1909" name="Straight Connector 13"/>
              <p:cNvSpPr/>
              <p:nvPr/>
            </p:nvSpPr>
            <p:spPr>
              <a:xfrm>
                <a:off x="875133" y="114023"/>
                <a:ext cx="74515" cy="2385"/>
              </a:xfrm>
              <a:prstGeom prst="line">
                <a:avLst/>
              </a:prstGeom>
              <a:noFill/>
              <a:ln w="12700" cap="flat">
                <a:solidFill>
                  <a:srgbClr val="000000"/>
                </a:solidFill>
                <a:prstDash val="solid"/>
                <a:round/>
              </a:ln>
              <a:effectLst/>
            </p:spPr>
            <p:txBody>
              <a:bodyPr wrap="square" lIns="60957" tIns="60957" rIns="60957" bIns="60957" numCol="1" anchor="t">
                <a:noAutofit/>
              </a:bodyPr>
              <a:lstStyle/>
              <a:p>
                <a:endParaRPr sz="2400"/>
              </a:p>
            </p:txBody>
          </p:sp>
          <p:sp>
            <p:nvSpPr>
              <p:cNvPr id="1910" name="Text Box 12"/>
              <p:cNvSpPr txBox="1"/>
              <p:nvPr/>
            </p:nvSpPr>
            <p:spPr>
              <a:xfrm>
                <a:off x="-1" y="0"/>
                <a:ext cx="829318" cy="30781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7" tIns="60957" rIns="60957" bIns="60957" numCol="1" anchor="t">
                <a:spAutoFit/>
              </a:bodyPr>
              <a:lstStyle>
                <a:lvl1pPr algn="r">
                  <a:defRPr sz="1400" b="0">
                    <a:latin typeface="+mn-lt"/>
                    <a:ea typeface="+mn-ea"/>
                    <a:cs typeface="+mn-cs"/>
                    <a:sym typeface="Arial"/>
                  </a:defRPr>
                </a:lvl1pPr>
              </a:lstStyle>
              <a:p>
                <a:r>
                  <a:rPr sz="1867"/>
                  <a:t>2</a:t>
                </a:r>
              </a:p>
            </p:txBody>
          </p:sp>
        </p:grpSp>
        <p:grpSp>
          <p:nvGrpSpPr>
            <p:cNvPr id="1914" name="Group 34"/>
            <p:cNvGrpSpPr/>
            <p:nvPr/>
          </p:nvGrpSpPr>
          <p:grpSpPr>
            <a:xfrm>
              <a:off x="-2" y="1048939"/>
              <a:ext cx="949651" cy="307820"/>
              <a:chOff x="-1" y="-1"/>
              <a:chExt cx="949649" cy="307819"/>
            </a:xfrm>
          </p:grpSpPr>
          <p:sp>
            <p:nvSpPr>
              <p:cNvPr id="1912" name="Straight Connector 16"/>
              <p:cNvSpPr/>
              <p:nvPr/>
            </p:nvSpPr>
            <p:spPr>
              <a:xfrm>
                <a:off x="875133" y="113744"/>
                <a:ext cx="74515" cy="2385"/>
              </a:xfrm>
              <a:prstGeom prst="line">
                <a:avLst/>
              </a:prstGeom>
              <a:noFill/>
              <a:ln w="12700" cap="flat">
                <a:solidFill>
                  <a:srgbClr val="000000"/>
                </a:solidFill>
                <a:prstDash val="solid"/>
                <a:round/>
              </a:ln>
              <a:effectLst/>
            </p:spPr>
            <p:txBody>
              <a:bodyPr wrap="square" lIns="60957" tIns="60957" rIns="60957" bIns="60957" numCol="1" anchor="t">
                <a:noAutofit/>
              </a:bodyPr>
              <a:lstStyle/>
              <a:p>
                <a:endParaRPr sz="2400"/>
              </a:p>
            </p:txBody>
          </p:sp>
          <p:sp>
            <p:nvSpPr>
              <p:cNvPr id="1913" name="Text Box 12"/>
              <p:cNvSpPr txBox="1"/>
              <p:nvPr/>
            </p:nvSpPr>
            <p:spPr>
              <a:xfrm>
                <a:off x="-1" y="-1"/>
                <a:ext cx="829318" cy="30781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7" tIns="60957" rIns="60957" bIns="60957" numCol="1" anchor="t">
                <a:spAutoFit/>
              </a:bodyPr>
              <a:lstStyle>
                <a:lvl1pPr algn="r">
                  <a:defRPr sz="1400" b="0">
                    <a:latin typeface="+mn-lt"/>
                    <a:ea typeface="+mn-ea"/>
                    <a:cs typeface="+mn-cs"/>
                    <a:sym typeface="Arial"/>
                  </a:defRPr>
                </a:lvl1pPr>
              </a:lstStyle>
              <a:p>
                <a:r>
                  <a:rPr sz="1867"/>
                  <a:t>4</a:t>
                </a:r>
              </a:p>
            </p:txBody>
          </p:sp>
        </p:grpSp>
        <p:grpSp>
          <p:nvGrpSpPr>
            <p:cNvPr id="1917" name="Group 18"/>
            <p:cNvGrpSpPr/>
            <p:nvPr/>
          </p:nvGrpSpPr>
          <p:grpSpPr>
            <a:xfrm>
              <a:off x="-1" y="523874"/>
              <a:ext cx="949648" cy="307820"/>
              <a:chOff x="-1" y="0"/>
              <a:chExt cx="949646" cy="307819"/>
            </a:xfrm>
          </p:grpSpPr>
          <p:sp>
            <p:nvSpPr>
              <p:cNvPr id="1915" name="Straight Connector 19"/>
              <p:cNvSpPr/>
              <p:nvPr/>
            </p:nvSpPr>
            <p:spPr>
              <a:xfrm>
                <a:off x="875130" y="114651"/>
                <a:ext cx="74515" cy="2385"/>
              </a:xfrm>
              <a:prstGeom prst="line">
                <a:avLst/>
              </a:prstGeom>
              <a:noFill/>
              <a:ln w="12700" cap="flat">
                <a:solidFill>
                  <a:srgbClr val="000000"/>
                </a:solidFill>
                <a:prstDash val="solid"/>
                <a:round/>
              </a:ln>
              <a:effectLst/>
            </p:spPr>
            <p:txBody>
              <a:bodyPr wrap="square" lIns="60957" tIns="60957" rIns="60957" bIns="60957" numCol="1" anchor="t">
                <a:noAutofit/>
              </a:bodyPr>
              <a:lstStyle/>
              <a:p>
                <a:endParaRPr sz="2400"/>
              </a:p>
            </p:txBody>
          </p:sp>
          <p:sp>
            <p:nvSpPr>
              <p:cNvPr id="1916" name="Text Box 12"/>
              <p:cNvSpPr txBox="1"/>
              <p:nvPr/>
            </p:nvSpPr>
            <p:spPr>
              <a:xfrm>
                <a:off x="-1" y="0"/>
                <a:ext cx="829316" cy="30781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7" tIns="60957" rIns="60957" bIns="60957" numCol="1" anchor="t">
                <a:spAutoFit/>
              </a:bodyPr>
              <a:lstStyle>
                <a:lvl1pPr algn="r">
                  <a:defRPr sz="1400" b="0">
                    <a:latin typeface="+mn-lt"/>
                    <a:ea typeface="+mn-ea"/>
                    <a:cs typeface="+mn-cs"/>
                    <a:sym typeface="Arial"/>
                  </a:defRPr>
                </a:lvl1pPr>
              </a:lstStyle>
              <a:p>
                <a:r>
                  <a:rPr sz="1867"/>
                  <a:t>6</a:t>
                </a:r>
              </a:p>
            </p:txBody>
          </p:sp>
        </p:grpSp>
        <p:grpSp>
          <p:nvGrpSpPr>
            <p:cNvPr id="1920" name="Group 34"/>
            <p:cNvGrpSpPr/>
            <p:nvPr/>
          </p:nvGrpSpPr>
          <p:grpSpPr>
            <a:xfrm>
              <a:off x="-4" y="-3"/>
              <a:ext cx="949653" cy="307820"/>
              <a:chOff x="-2" y="-1"/>
              <a:chExt cx="949651" cy="307819"/>
            </a:xfrm>
          </p:grpSpPr>
          <p:sp>
            <p:nvSpPr>
              <p:cNvPr id="1918" name="Straight Connector 23"/>
              <p:cNvSpPr/>
              <p:nvPr/>
            </p:nvSpPr>
            <p:spPr>
              <a:xfrm>
                <a:off x="875135" y="114369"/>
                <a:ext cx="74514" cy="2385"/>
              </a:xfrm>
              <a:prstGeom prst="line">
                <a:avLst/>
              </a:prstGeom>
              <a:noFill/>
              <a:ln w="12700" cap="flat">
                <a:solidFill>
                  <a:srgbClr val="000000"/>
                </a:solidFill>
                <a:prstDash val="solid"/>
                <a:round/>
              </a:ln>
              <a:effectLst/>
            </p:spPr>
            <p:txBody>
              <a:bodyPr wrap="square" lIns="60957" tIns="60957" rIns="60957" bIns="60957" numCol="1" anchor="t">
                <a:noAutofit/>
              </a:bodyPr>
              <a:lstStyle/>
              <a:p>
                <a:endParaRPr sz="2400"/>
              </a:p>
            </p:txBody>
          </p:sp>
          <p:sp>
            <p:nvSpPr>
              <p:cNvPr id="1919" name="Text Box 12"/>
              <p:cNvSpPr txBox="1"/>
              <p:nvPr/>
            </p:nvSpPr>
            <p:spPr>
              <a:xfrm>
                <a:off x="-2" y="-1"/>
                <a:ext cx="829319" cy="30781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7" tIns="60957" rIns="60957" bIns="60957" numCol="1" anchor="t">
                <a:spAutoFit/>
              </a:bodyPr>
              <a:lstStyle>
                <a:lvl1pPr algn="r">
                  <a:defRPr sz="1400" b="0">
                    <a:latin typeface="+mn-lt"/>
                    <a:ea typeface="+mn-ea"/>
                    <a:cs typeface="+mn-cs"/>
                    <a:sym typeface="Arial"/>
                  </a:defRPr>
                </a:lvl1pPr>
              </a:lstStyle>
              <a:p>
                <a:r>
                  <a:rPr sz="1867"/>
                  <a:t>8</a:t>
                </a:r>
              </a:p>
            </p:txBody>
          </p:sp>
        </p:grpSp>
      </p:grpSp>
      <p:sp>
        <p:nvSpPr>
          <p:cNvPr id="1922" name="Text Box 6"/>
          <p:cNvSpPr txBox="1"/>
          <p:nvPr/>
        </p:nvSpPr>
        <p:spPr>
          <a:xfrm rot="16200000">
            <a:off x="538586" y="3793091"/>
            <a:ext cx="2730820" cy="4513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0957" tIns="60957" rIns="60957" bIns="60957">
            <a:spAutoFit/>
          </a:bodyPr>
          <a:lstStyle>
            <a:lvl1pPr algn="ctr" defTabSz="457200">
              <a:defRPr sz="1600">
                <a:solidFill>
                  <a:srgbClr val="00264B"/>
                </a:solidFill>
                <a:latin typeface="+mn-lt"/>
                <a:ea typeface="+mn-ea"/>
                <a:cs typeface="+mn-cs"/>
                <a:sym typeface="Arial"/>
              </a:defRPr>
            </a:lvl1pPr>
          </a:lstStyle>
          <a:p>
            <a:r>
              <a:rPr sz="2133"/>
              <a:t>Taux de récurrence (%)</a:t>
            </a:r>
          </a:p>
        </p:txBody>
      </p:sp>
      <p:sp>
        <p:nvSpPr>
          <p:cNvPr id="1923" name="Rectangle 16"/>
          <p:cNvSpPr txBox="1"/>
          <p:nvPr/>
        </p:nvSpPr>
        <p:spPr>
          <a:xfrm>
            <a:off x="596479" y="1728788"/>
            <a:ext cx="9383653" cy="8208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60957" tIns="60957" rIns="60957" bIns="60957">
            <a:spAutoFit/>
          </a:bodyPr>
          <a:lstStyle/>
          <a:p>
            <a:pPr>
              <a:defRPr sz="1700" u="sng">
                <a:solidFill>
                  <a:srgbClr val="31B6FD"/>
                </a:solidFill>
                <a:latin typeface="+mn-lt"/>
                <a:ea typeface="+mn-ea"/>
                <a:cs typeface="+mn-cs"/>
                <a:sym typeface="Arial"/>
              </a:defRPr>
            </a:pPr>
            <a:r>
              <a:rPr sz="2267"/>
              <a:t>L’ABSENCE de vaccination après un traitement par LEEP était un facteur </a:t>
            </a:r>
          </a:p>
          <a:p>
            <a:pPr>
              <a:defRPr sz="1700">
                <a:solidFill>
                  <a:srgbClr val="31B6FD"/>
                </a:solidFill>
                <a:latin typeface="+mn-lt"/>
                <a:ea typeface="+mn-ea"/>
                <a:cs typeface="+mn-cs"/>
                <a:sym typeface="Arial"/>
              </a:defRPr>
            </a:pPr>
            <a:r>
              <a:rPr sz="2267"/>
              <a:t>de risque indépendant de récurrence des lésions CIN 2/3; RR = 2,840 (</a:t>
            </a:r>
            <a:r>
              <a:rPr sz="2267" i="1"/>
              <a:t>p </a:t>
            </a:r>
            <a:r>
              <a:rPr sz="2267"/>
              <a:t>&lt; 0,01)</a:t>
            </a:r>
          </a:p>
        </p:txBody>
      </p:sp>
      <p:grpSp>
        <p:nvGrpSpPr>
          <p:cNvPr id="1926" name="Group 65"/>
          <p:cNvGrpSpPr/>
          <p:nvPr/>
        </p:nvGrpSpPr>
        <p:grpSpPr>
          <a:xfrm>
            <a:off x="3936996" y="2928939"/>
            <a:ext cx="4578357" cy="2514604"/>
            <a:chOff x="-1" y="0"/>
            <a:chExt cx="3433767" cy="1885952"/>
          </a:xfrm>
        </p:grpSpPr>
        <p:sp>
          <p:nvSpPr>
            <p:cNvPr id="1924" name="Rectangle 62"/>
            <p:cNvSpPr/>
            <p:nvPr/>
          </p:nvSpPr>
          <p:spPr>
            <a:xfrm>
              <a:off x="-2" y="1227534"/>
              <a:ext cx="1435103" cy="658419"/>
            </a:xfrm>
            <a:prstGeom prst="rect">
              <a:avLst/>
            </a:prstGeom>
            <a:solidFill>
              <a:srgbClr val="F05A28"/>
            </a:solidFill>
            <a:ln w="12700" cap="flat">
              <a:noFill/>
              <a:miter lim="400000"/>
            </a:ln>
            <a:effectLst/>
          </p:spPr>
          <p:txBody>
            <a:bodyPr wrap="square" lIns="60957" tIns="60957" rIns="60957" bIns="60957" numCol="1" anchor="ctr">
              <a:noAutofit/>
            </a:bodyPr>
            <a:lstStyle/>
            <a:p>
              <a:pPr algn="ctr">
                <a:defRPr b="0">
                  <a:latin typeface="Calibri"/>
                  <a:ea typeface="Calibri"/>
                  <a:cs typeface="Calibri"/>
                  <a:sym typeface="Calibri"/>
                </a:defRPr>
              </a:pPr>
              <a:endParaRPr sz="2400"/>
            </a:p>
          </p:txBody>
        </p:sp>
        <p:sp>
          <p:nvSpPr>
            <p:cNvPr id="1925" name="Rectangle 63"/>
            <p:cNvSpPr/>
            <p:nvPr/>
          </p:nvSpPr>
          <p:spPr>
            <a:xfrm>
              <a:off x="1998664" y="0"/>
              <a:ext cx="1435103" cy="1885952"/>
            </a:xfrm>
            <a:prstGeom prst="rect">
              <a:avLst/>
            </a:prstGeom>
            <a:solidFill>
              <a:srgbClr val="83D3FE"/>
            </a:solidFill>
            <a:ln w="12700" cap="flat">
              <a:noFill/>
              <a:miter lim="400000"/>
            </a:ln>
            <a:effectLst/>
          </p:spPr>
          <p:txBody>
            <a:bodyPr wrap="square" lIns="60957" tIns="60957" rIns="60957" bIns="60957" numCol="1" anchor="ctr">
              <a:noAutofit/>
            </a:bodyPr>
            <a:lstStyle/>
            <a:p>
              <a:pPr algn="ctr">
                <a:defRPr b="0">
                  <a:latin typeface="Calibri"/>
                  <a:ea typeface="Calibri"/>
                  <a:cs typeface="Calibri"/>
                  <a:sym typeface="Calibri"/>
                </a:defRPr>
              </a:pPr>
              <a:endParaRPr sz="2400"/>
            </a:p>
          </p:txBody>
        </p:sp>
      </p:grpSp>
      <p:sp>
        <p:nvSpPr>
          <p:cNvPr id="1927" name="Text Box 8"/>
          <p:cNvSpPr txBox="1"/>
          <p:nvPr/>
        </p:nvSpPr>
        <p:spPr>
          <a:xfrm>
            <a:off x="3731264" y="5537201"/>
            <a:ext cx="2058249" cy="4924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0957" tIns="60957" rIns="60957" bIns="60957">
            <a:spAutoFit/>
          </a:bodyPr>
          <a:lstStyle>
            <a:lvl1pPr algn="ctr">
              <a:defRPr>
                <a:latin typeface="+mn-lt"/>
                <a:ea typeface="+mn-ea"/>
                <a:cs typeface="+mn-cs"/>
                <a:sym typeface="Arial"/>
              </a:defRPr>
            </a:lvl1pPr>
          </a:lstStyle>
          <a:p>
            <a:r>
              <a:rPr sz="2400"/>
              <a:t>Avec vaccin</a:t>
            </a:r>
          </a:p>
        </p:txBody>
      </p:sp>
      <p:sp>
        <p:nvSpPr>
          <p:cNvPr id="1928" name="Rectangle 16"/>
          <p:cNvSpPr txBox="1"/>
          <p:nvPr/>
        </p:nvSpPr>
        <p:spPr>
          <a:xfrm>
            <a:off x="4461451" y="3942677"/>
            <a:ext cx="953460" cy="5293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60957" tIns="60957" rIns="60957" bIns="60957" anchor="b">
            <a:spAutoFit/>
          </a:bodyPr>
          <a:lstStyle>
            <a:lvl1pPr algn="ctr">
              <a:lnSpc>
                <a:spcPct val="90000"/>
              </a:lnSpc>
              <a:defRPr sz="2200" b="0">
                <a:solidFill>
                  <a:srgbClr val="262626"/>
                </a:solidFill>
                <a:latin typeface="+mn-lt"/>
                <a:ea typeface="+mn-ea"/>
                <a:cs typeface="+mn-cs"/>
                <a:sym typeface="Arial"/>
              </a:defRPr>
            </a:lvl1pPr>
          </a:lstStyle>
          <a:p>
            <a:r>
              <a:rPr sz="2933"/>
              <a:t>2,5 %</a:t>
            </a:r>
          </a:p>
        </p:txBody>
      </p:sp>
      <p:sp>
        <p:nvSpPr>
          <p:cNvPr id="1929" name="Text Box 8"/>
          <p:cNvSpPr txBox="1"/>
          <p:nvPr/>
        </p:nvSpPr>
        <p:spPr>
          <a:xfrm>
            <a:off x="6662846" y="5537201"/>
            <a:ext cx="1939717" cy="4924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0957" tIns="60957" rIns="60957" bIns="60957">
            <a:spAutoFit/>
          </a:bodyPr>
          <a:lstStyle>
            <a:lvl1pPr algn="ctr">
              <a:defRPr>
                <a:latin typeface="+mn-lt"/>
                <a:ea typeface="+mn-ea"/>
                <a:cs typeface="+mn-cs"/>
                <a:sym typeface="Arial"/>
              </a:defRPr>
            </a:lvl1pPr>
          </a:lstStyle>
          <a:p>
            <a:r>
              <a:rPr sz="2400"/>
              <a:t>Sans vaccin</a:t>
            </a:r>
          </a:p>
        </p:txBody>
      </p:sp>
      <p:sp>
        <p:nvSpPr>
          <p:cNvPr id="1930" name="Rectangle 16"/>
          <p:cNvSpPr txBox="1"/>
          <p:nvPr/>
        </p:nvSpPr>
        <p:spPr>
          <a:xfrm>
            <a:off x="7119982" y="2388514"/>
            <a:ext cx="953460" cy="5293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60957" tIns="60957" rIns="60957" bIns="60957" anchor="b">
            <a:spAutoFit/>
          </a:bodyPr>
          <a:lstStyle>
            <a:lvl1pPr algn="ctr">
              <a:lnSpc>
                <a:spcPct val="90000"/>
              </a:lnSpc>
              <a:defRPr sz="2200" b="0">
                <a:solidFill>
                  <a:srgbClr val="262626"/>
                </a:solidFill>
                <a:latin typeface="+mn-lt"/>
                <a:ea typeface="+mn-ea"/>
                <a:cs typeface="+mn-cs"/>
                <a:sym typeface="Arial"/>
              </a:defRPr>
            </a:lvl1pPr>
          </a:lstStyle>
          <a:p>
            <a:r>
              <a:rPr sz="2933"/>
              <a:t>7,2 %</a:t>
            </a:r>
          </a:p>
        </p:txBody>
      </p:sp>
      <p:sp>
        <p:nvSpPr>
          <p:cNvPr id="1931" name="ZoneTexte 2"/>
          <p:cNvSpPr txBox="1"/>
          <p:nvPr/>
        </p:nvSpPr>
        <p:spPr>
          <a:xfrm>
            <a:off x="990177" y="6594474"/>
            <a:ext cx="11265748" cy="3077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0957" tIns="60957" rIns="60957" bIns="60957">
            <a:spAutoFit/>
          </a:bodyPr>
          <a:lstStyle/>
          <a:p>
            <a:pPr defTabSz="609585">
              <a:defRPr sz="900" b="0">
                <a:latin typeface="Calibri"/>
                <a:ea typeface="Calibri"/>
                <a:cs typeface="Calibri"/>
                <a:sym typeface="Calibri"/>
              </a:defRPr>
            </a:pPr>
            <a:r>
              <a:rPr sz="1200"/>
              <a:t>Kang WD, </a:t>
            </a:r>
            <a:r>
              <a:rPr sz="1200" i="1"/>
              <a:t>et al. Gynecol Oncol </a:t>
            </a:r>
            <a:r>
              <a:rPr sz="1200"/>
              <a:t>2013;130:264.</a:t>
            </a:r>
          </a:p>
        </p:txBody>
      </p:sp>
      <p:sp>
        <p:nvSpPr>
          <p:cNvPr id="1932" name="ZoneTexte 1"/>
          <p:cNvSpPr txBox="1"/>
          <p:nvPr/>
        </p:nvSpPr>
        <p:spPr>
          <a:xfrm>
            <a:off x="1004991" y="6057901"/>
            <a:ext cx="10088884" cy="3693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0957" tIns="60957" rIns="60957" bIns="60957">
            <a:spAutoFit/>
          </a:bodyPr>
          <a:lstStyle>
            <a:lvl1pPr defTabSz="457200">
              <a:defRPr sz="1200" b="0">
                <a:latin typeface="+mn-lt"/>
                <a:ea typeface="+mn-ea"/>
                <a:cs typeface="+mn-cs"/>
                <a:sym typeface="Arial"/>
              </a:defRPr>
            </a:lvl1pPr>
          </a:lstStyle>
          <a:p>
            <a:r>
              <a:rPr sz="1600"/>
              <a:t>LEEP = technique d’excision électrochirurgicale à l’anse; RR = risque relatif</a:t>
            </a: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34" name="Titre 1"/>
          <p:cNvSpPr txBox="1">
            <a:spLocks noGrp="1"/>
          </p:cNvSpPr>
          <p:nvPr>
            <p:ph type="title"/>
          </p:nvPr>
        </p:nvSpPr>
        <p:spPr>
          <a:prstGeom prst="rect">
            <a:avLst/>
          </a:prstGeom>
        </p:spPr>
        <p:txBody>
          <a:bodyPr/>
          <a:lstStyle>
            <a:lvl1pPr defTabSz="768094">
              <a:defRPr sz="2600">
                <a:latin typeface="+mn-lt"/>
                <a:ea typeface="+mn-ea"/>
                <a:cs typeface="+mn-cs"/>
                <a:sym typeface="Arial"/>
              </a:defRPr>
            </a:lvl1pPr>
          </a:lstStyle>
          <a:p>
            <a:pPr>
              <a:defRPr>
                <a:effectLst/>
              </a:defRPr>
            </a:pPr>
            <a:r>
              <a:t>Impact de la vaccination sur la récidive de lésion après une conisation du col utérin</a:t>
            </a:r>
          </a:p>
        </p:txBody>
      </p:sp>
      <p:sp>
        <p:nvSpPr>
          <p:cNvPr id="2" name="Espace réservé du texte 1">
            <a:extLst>
              <a:ext uri="{FF2B5EF4-FFF2-40B4-BE49-F238E27FC236}">
                <a16:creationId xmlns:a16="http://schemas.microsoft.com/office/drawing/2014/main" id="{0EFE3305-D2C7-CF4C-89A8-BB87598482AC}"/>
              </a:ext>
            </a:extLst>
          </p:cNvPr>
          <p:cNvSpPr>
            <a:spLocks noGrp="1"/>
          </p:cNvSpPr>
          <p:nvPr>
            <p:ph type="body" idx="1"/>
          </p:nvPr>
        </p:nvSpPr>
        <p:spPr/>
        <p:txBody>
          <a:bodyPr/>
          <a:lstStyle/>
          <a:p>
            <a:endParaRPr lang="fr-FR"/>
          </a:p>
        </p:txBody>
      </p:sp>
      <p:pic>
        <p:nvPicPr>
          <p:cNvPr id="1935" name="Picture 2" descr="Picture 2"/>
          <p:cNvPicPr>
            <a:picLocks noChangeAspect="1"/>
          </p:cNvPicPr>
          <p:nvPr/>
        </p:nvPicPr>
        <p:blipFill>
          <a:blip r:embed="rId2"/>
          <a:stretch>
            <a:fillRect/>
          </a:stretch>
        </p:blipFill>
        <p:spPr>
          <a:xfrm>
            <a:off x="714332" y="1600200"/>
            <a:ext cx="6263305" cy="4525965"/>
          </a:xfrm>
          <a:prstGeom prst="rect">
            <a:avLst/>
          </a:prstGeom>
          <a:ln w="12700">
            <a:miter lim="400000"/>
          </a:ln>
        </p:spPr>
      </p:pic>
      <p:sp>
        <p:nvSpPr>
          <p:cNvPr id="1936" name="ZoneTexte 2"/>
          <p:cNvSpPr txBox="1"/>
          <p:nvPr/>
        </p:nvSpPr>
        <p:spPr>
          <a:xfrm>
            <a:off x="7166610" y="1812927"/>
            <a:ext cx="4964433" cy="32008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0957" tIns="60957" rIns="60957" bIns="60957">
            <a:spAutoFit/>
          </a:bodyPr>
          <a:lstStyle/>
          <a:p>
            <a:pPr marL="380990" indent="-380990" defTabSz="609585">
              <a:buSzPct val="100000"/>
              <a:buFont typeface="Arial"/>
              <a:buChar char="•"/>
              <a:defRPr b="0">
                <a:latin typeface="+mn-lt"/>
                <a:ea typeface="+mn-ea"/>
                <a:cs typeface="+mn-cs"/>
                <a:sym typeface="Arial"/>
              </a:defRPr>
            </a:pPr>
            <a:r>
              <a:rPr sz="2400"/>
              <a:t>NV: 11 cas </a:t>
            </a:r>
            <a:endParaRPr sz="3200"/>
          </a:p>
          <a:p>
            <a:pPr marL="380990" indent="-380990" defTabSz="609585">
              <a:buSzPct val="100000"/>
              <a:buFont typeface="Arial"/>
              <a:buChar char="•"/>
              <a:defRPr b="0">
                <a:latin typeface="+mn-lt"/>
                <a:ea typeface="+mn-ea"/>
                <a:cs typeface="+mn-cs"/>
                <a:sym typeface="Arial"/>
              </a:defRPr>
            </a:pPr>
            <a:r>
              <a:rPr sz="2400"/>
              <a:t>V: 2 cas</a:t>
            </a:r>
            <a:endParaRPr sz="3200"/>
          </a:p>
          <a:p>
            <a:pPr marL="380990" indent="-380990" defTabSz="609585">
              <a:defRPr b="0">
                <a:latin typeface="+mn-lt"/>
                <a:ea typeface="+mn-ea"/>
                <a:cs typeface="+mn-cs"/>
                <a:sym typeface="Arial"/>
              </a:defRPr>
            </a:pPr>
            <a:endParaRPr sz="3200"/>
          </a:p>
          <a:p>
            <a:pPr marL="380990" indent="-380990" defTabSz="609585">
              <a:buSzPct val="100000"/>
              <a:buFont typeface="Arial"/>
              <a:buChar char="•"/>
              <a:defRPr b="0">
                <a:latin typeface="+mn-lt"/>
                <a:ea typeface="+mn-ea"/>
                <a:cs typeface="+mn-cs"/>
                <a:sym typeface="Arial"/>
              </a:defRPr>
            </a:pPr>
            <a:r>
              <a:rPr sz="2400"/>
              <a:t>La vaccination a été associée à une diminution du risque de récidive de lésion de haut grade du col de l’utérus significative de </a:t>
            </a:r>
            <a:r>
              <a:rPr sz="2400" b="1"/>
              <a:t>81,2% </a:t>
            </a:r>
            <a:r>
              <a:rPr sz="2400"/>
              <a:t>(95%CI 34,3-95,7)</a:t>
            </a:r>
          </a:p>
        </p:txBody>
      </p:sp>
      <p:sp>
        <p:nvSpPr>
          <p:cNvPr id="1937" name="Rectangle 4"/>
          <p:cNvSpPr/>
          <p:nvPr/>
        </p:nvSpPr>
        <p:spPr>
          <a:xfrm>
            <a:off x="850905" y="4906965"/>
            <a:ext cx="5882217" cy="857255"/>
          </a:xfrm>
          <a:prstGeom prst="rect">
            <a:avLst/>
          </a:prstGeom>
          <a:ln w="38100">
            <a:solidFill>
              <a:srgbClr val="FF0000"/>
            </a:solidFill>
          </a:ln>
        </p:spPr>
        <p:txBody>
          <a:bodyPr lIns="60957" tIns="60957" rIns="60957" bIns="60957" anchor="ctr"/>
          <a:lstStyle/>
          <a:p>
            <a:pPr algn="ctr" defTabSz="609585">
              <a:defRPr b="0">
                <a:solidFill>
                  <a:srgbClr val="FFFFFF"/>
                </a:solidFill>
                <a:latin typeface="Calibri"/>
                <a:ea typeface="Calibri"/>
                <a:cs typeface="Calibri"/>
                <a:sym typeface="Calibri"/>
              </a:defRPr>
            </a:pPr>
            <a:endParaRPr sz="2400"/>
          </a:p>
        </p:txBody>
      </p:sp>
      <p:sp>
        <p:nvSpPr>
          <p:cNvPr id="1938" name="Rectangle 3"/>
          <p:cNvSpPr txBox="1"/>
          <p:nvPr/>
        </p:nvSpPr>
        <p:spPr>
          <a:xfrm>
            <a:off x="8057724" y="4768853"/>
            <a:ext cx="3738885" cy="8617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0957" tIns="60957" rIns="60957" bIns="60957">
            <a:spAutoFit/>
          </a:bodyPr>
          <a:lstStyle>
            <a:lvl1pPr algn="ctr" defTabSz="457200">
              <a:defRPr b="0">
                <a:solidFill>
                  <a:srgbClr val="FF0000"/>
                </a:solidFill>
                <a:latin typeface="+mn-lt"/>
                <a:ea typeface="+mn-ea"/>
                <a:cs typeface="+mn-cs"/>
                <a:sym typeface="Arial"/>
              </a:defRPr>
            </a:lvl1pPr>
          </a:lstStyle>
          <a:p>
            <a:r>
              <a:rPr sz="2400"/>
              <a:t>Il n’y a pas d’effet thérapeutique par contre</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54276" y="164155"/>
            <a:ext cx="5992725" cy="1166896"/>
          </a:xfrm>
        </p:spPr>
        <p:txBody>
          <a:bodyPr>
            <a:normAutofit fontScale="90000"/>
          </a:bodyPr>
          <a:lstStyle/>
          <a:p>
            <a:r>
              <a:rPr lang="fr-FR" dirty="0"/>
              <a:t>La menace de la maladie  </a:t>
            </a:r>
            <a:br>
              <a:rPr lang="fr-FR" dirty="0"/>
            </a:br>
            <a:r>
              <a:rPr lang="fr-FR" dirty="0"/>
              <a:t>Je ne suis pas concerné(e)</a:t>
            </a:r>
          </a:p>
        </p:txBody>
      </p:sp>
      <p:sp>
        <p:nvSpPr>
          <p:cNvPr id="3" name="Espace réservé du contenu 2"/>
          <p:cNvSpPr>
            <a:spLocks noGrp="1"/>
          </p:cNvSpPr>
          <p:nvPr>
            <p:ph idx="1"/>
          </p:nvPr>
        </p:nvSpPr>
        <p:spPr>
          <a:xfrm>
            <a:off x="2008272" y="1583268"/>
            <a:ext cx="8411074" cy="4184625"/>
          </a:xfrm>
        </p:spPr>
        <p:txBody>
          <a:bodyPr>
            <a:normAutofit fontScale="85000" lnSpcReduction="20000"/>
          </a:bodyPr>
          <a:lstStyle/>
          <a:p>
            <a:r>
              <a:rPr lang="fr-FR" dirty="0"/>
              <a:t>« Elle n’est pas active sexuellement.»</a:t>
            </a:r>
          </a:p>
          <a:p>
            <a:r>
              <a:rPr lang="fr-FR" dirty="0"/>
              <a:t>« Ça ne peut pas lui arriver car elle a été bien élevée.»</a:t>
            </a:r>
          </a:p>
          <a:p>
            <a:endParaRPr lang="fr-FR" dirty="0"/>
          </a:p>
          <a:p>
            <a:pPr marL="0" indent="0">
              <a:buNone/>
            </a:pPr>
            <a:r>
              <a:rPr lang="fr-FR" b="1" dirty="0">
                <a:solidFill>
                  <a:schemeClr val="accent1"/>
                </a:solidFill>
              </a:rPr>
              <a:t>Réponses possibles</a:t>
            </a:r>
            <a:r>
              <a:rPr lang="fr-FR" dirty="0">
                <a:solidFill>
                  <a:srgbClr val="028AB4"/>
                </a:solidFill>
              </a:rPr>
              <a:t>:</a:t>
            </a:r>
            <a:r>
              <a:rPr lang="fr-FR" dirty="0">
                <a:solidFill>
                  <a:srgbClr val="000000"/>
                </a:solidFill>
              </a:rPr>
              <a:t> </a:t>
            </a:r>
          </a:p>
          <a:p>
            <a:r>
              <a:rPr lang="fr-FR" dirty="0">
                <a:solidFill>
                  <a:srgbClr val="000000"/>
                </a:solidFill>
              </a:rPr>
              <a:t>« Actuellement, mais dans le futur sa situation peut changer. Il faut mieux prévoir que de se retrouver dans une situation qui vous fait hésiter. Et l’efficacité du vaccin est meilleure avant le début des activités sexuelles»</a:t>
            </a:r>
          </a:p>
          <a:p>
            <a:r>
              <a:rPr lang="fr-FR" dirty="0">
                <a:solidFill>
                  <a:srgbClr val="000000"/>
                </a:solidFill>
              </a:rPr>
              <a:t>« Je comprends, mais vous voudrez qu’elle ait un jour des relations sexuelles pour enfin devenir grand-mère?.»</a:t>
            </a:r>
          </a:p>
          <a:p>
            <a:r>
              <a:rPr lang="fr-FR" dirty="0">
                <a:solidFill>
                  <a:srgbClr val="000000"/>
                </a:solidFill>
              </a:rPr>
              <a:t>Les mères canadiennes ont surestimé d’un an le début des relations sexuelles de leur fille…</a:t>
            </a:r>
          </a:p>
        </p:txBody>
      </p:sp>
      <p:pic>
        <p:nvPicPr>
          <p:cNvPr id="5" name="Image 4" descr="Capture d'écran 2017-09-06 15.16.5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5168" y="1"/>
            <a:ext cx="1384300" cy="1800715"/>
          </a:xfrm>
          <a:prstGeom prst="rect">
            <a:avLst/>
          </a:prstGeom>
        </p:spPr>
      </p:pic>
    </p:spTree>
    <p:extLst>
      <p:ext uri="{BB962C8B-B14F-4D97-AF65-F5344CB8AC3E}">
        <p14:creationId xmlns:p14="http://schemas.microsoft.com/office/powerpoint/2010/main" val="10396113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81" name="Title 4"/>
          <p:cNvSpPr txBox="1">
            <a:spLocks noGrp="1"/>
          </p:cNvSpPr>
          <p:nvPr>
            <p:ph type="title"/>
            <p:custDataLst>
              <p:tags r:id="rId1"/>
            </p:custDataLst>
          </p:nvPr>
        </p:nvSpPr>
        <p:spPr>
          <a:xfrm>
            <a:off x="963083" y="4814526"/>
            <a:ext cx="10363201" cy="958314"/>
          </a:xfrm>
          <a:prstGeom prst="rect">
            <a:avLst/>
          </a:prstGeom>
        </p:spPr>
        <p:txBody>
          <a:bodyPr>
            <a:normAutofit fontScale="90000"/>
          </a:bodyPr>
          <a:lstStyle>
            <a:lvl1pPr defTabSz="649223">
              <a:defRPr sz="2840"/>
            </a:lvl1pPr>
          </a:lstStyle>
          <a:p>
            <a:pPr>
              <a:defRPr>
                <a:effectLst/>
              </a:defRPr>
            </a:pPr>
            <a:br>
              <a:rPr lang="fr-CA" dirty="0"/>
            </a:br>
            <a:r>
              <a:rPr lang="fr-CA" dirty="0"/>
              <a:t>Une occasion manquée</a:t>
            </a:r>
            <a:br>
              <a:rPr lang="fr-CA" dirty="0"/>
            </a:br>
            <a:r>
              <a:rPr lang="fr-CA" dirty="0"/>
              <a:t>Réclamée comme faisant partie de la thérapie: condylomes, lésions intraépithéliales du même site ou d’un autre site </a:t>
            </a:r>
            <a:br>
              <a:rPr lang="fr-CA" dirty="0"/>
            </a:br>
            <a:r>
              <a:rPr lang="fr-CA" dirty="0"/>
              <a:t>chez les femmes et les hommes </a:t>
            </a:r>
            <a:endParaRPr dirty="0"/>
          </a:p>
        </p:txBody>
      </p:sp>
      <p:sp>
        <p:nvSpPr>
          <p:cNvPr id="1782" name="Text Placeholder 5"/>
          <p:cNvSpPr txBox="1">
            <a:spLocks noGrp="1"/>
          </p:cNvSpPr>
          <p:nvPr>
            <p:ph type="body" sz="quarter" idx="1"/>
            <p:custDataLst>
              <p:tags r:id="rId2"/>
            </p:custDataLst>
          </p:nvPr>
        </p:nvSpPr>
        <p:spPr>
          <a:xfrm>
            <a:off x="914399" y="2477054"/>
            <a:ext cx="10363201" cy="1500189"/>
          </a:xfrm>
          <a:prstGeom prst="rect">
            <a:avLst/>
          </a:prstGeom>
        </p:spPr>
        <p:txBody>
          <a:bodyPr/>
          <a:lstStyle/>
          <a:p>
            <a:pPr>
              <a:defRPr>
                <a:effectLst/>
              </a:defRPr>
            </a:pPr>
            <a:endParaRPr lang="fr-CA" dirty="0"/>
          </a:p>
          <a:p>
            <a:pPr>
              <a:defRPr>
                <a:effectLst/>
              </a:defRPr>
            </a:pPr>
            <a:endParaRPr lang="fr-CA" dirty="0"/>
          </a:p>
          <a:p>
            <a:pPr>
              <a:defRPr>
                <a:effectLst/>
              </a:defRPr>
            </a:pPr>
            <a:r>
              <a:rPr lang="fr-CA" dirty="0"/>
              <a:t>Immunisation en complément de la thérapie</a:t>
            </a:r>
            <a:endParaRPr dirty="0"/>
          </a:p>
        </p:txBody>
      </p:sp>
    </p:spTree>
    <p:extLst>
      <p:ext uri="{BB962C8B-B14F-4D97-AF65-F5344CB8AC3E}">
        <p14:creationId xmlns:p14="http://schemas.microsoft.com/office/powerpoint/2010/main" val="3184428220"/>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1916834"/>
            <a:ext cx="9144000" cy="4525963"/>
          </a:xfrm>
        </p:spPr>
        <p:txBody>
          <a:bodyPr>
            <a:normAutofit/>
          </a:bodyPr>
          <a:lstStyle/>
          <a:p>
            <a:pPr marL="0" indent="0">
              <a:buNone/>
            </a:pPr>
            <a:endParaRPr lang="en-US" dirty="0"/>
          </a:p>
        </p:txBody>
      </p:sp>
      <p:sp>
        <p:nvSpPr>
          <p:cNvPr id="4" name="Slide Number Placeholder 3"/>
          <p:cNvSpPr>
            <a:spLocks noGrp="1"/>
          </p:cNvSpPr>
          <p:nvPr>
            <p:ph type="sldNum" sz="quarter" idx="12"/>
          </p:nvPr>
        </p:nvSpPr>
        <p:spPr/>
        <p:txBody>
          <a:bodyPr/>
          <a:lstStyle/>
          <a:p>
            <a:fld id="{00BA8EDE-6DC9-4F99-B0F4-25DFD083338C}" type="slidenum">
              <a:rPr lang="fr-FR" smtClean="0">
                <a:solidFill>
                  <a:prstClr val="white">
                    <a:lumMod val="50000"/>
                  </a:prstClr>
                </a:solidFill>
              </a:rPr>
              <a:pPr/>
              <a:t>51</a:t>
            </a:fld>
            <a:endParaRPr lang="fr-FR">
              <a:solidFill>
                <a:prstClr val="white">
                  <a:lumMod val="50000"/>
                </a:prstClr>
              </a:solidFill>
            </a:endParaRPr>
          </a:p>
        </p:txBody>
      </p:sp>
      <p:sp>
        <p:nvSpPr>
          <p:cNvPr id="2" name="Title 1"/>
          <p:cNvSpPr>
            <a:spLocks noGrp="1"/>
          </p:cNvSpPr>
          <p:nvPr>
            <p:ph type="title"/>
          </p:nvPr>
        </p:nvSpPr>
        <p:spPr/>
        <p:txBody>
          <a:bodyPr>
            <a:normAutofit/>
          </a:bodyPr>
          <a:lstStyle/>
          <a:p>
            <a:r>
              <a:rPr lang="en-US" dirty="0"/>
              <a:t>Est-</a:t>
            </a:r>
            <a:r>
              <a:rPr lang="en-US" dirty="0" err="1"/>
              <a:t>ce</a:t>
            </a:r>
            <a:r>
              <a:rPr lang="en-US" dirty="0"/>
              <a:t> que </a:t>
            </a:r>
            <a:r>
              <a:rPr lang="en-US" dirty="0" err="1"/>
              <a:t>l’on</a:t>
            </a:r>
            <a:r>
              <a:rPr lang="en-US" dirty="0"/>
              <a:t> </a:t>
            </a:r>
            <a:r>
              <a:rPr lang="en-US" dirty="0" err="1"/>
              <a:t>va</a:t>
            </a:r>
            <a:r>
              <a:rPr lang="en-US" dirty="0"/>
              <a:t> accepter </a:t>
            </a:r>
            <a:r>
              <a:rPr lang="en-US" dirty="0" err="1"/>
              <a:t>platement</a:t>
            </a:r>
            <a:r>
              <a:rPr lang="en-US" dirty="0"/>
              <a:t> de </a:t>
            </a:r>
            <a:r>
              <a:rPr lang="en-US" dirty="0" err="1"/>
              <a:t>perdre</a:t>
            </a:r>
            <a:r>
              <a:rPr lang="en-US" dirty="0"/>
              <a:t> la guerre de la communication?</a:t>
            </a:r>
          </a:p>
        </p:txBody>
      </p:sp>
      <p:pic>
        <p:nvPicPr>
          <p:cNvPr id="10" name="Picture 9"/>
          <p:cNvPicPr>
            <a:picLocks noChangeAspect="1"/>
          </p:cNvPicPr>
          <p:nvPr/>
        </p:nvPicPr>
        <p:blipFill>
          <a:blip r:embed="rId2"/>
          <a:stretch>
            <a:fillRect/>
          </a:stretch>
        </p:blipFill>
        <p:spPr>
          <a:xfrm>
            <a:off x="5085641" y="1610582"/>
            <a:ext cx="5582361" cy="5247419"/>
          </a:xfrm>
          <a:prstGeom prst="rect">
            <a:avLst/>
          </a:prstGeom>
        </p:spPr>
      </p:pic>
      <p:sp>
        <p:nvSpPr>
          <p:cNvPr id="11" name="Rectangle 10"/>
          <p:cNvSpPr/>
          <p:nvPr/>
        </p:nvSpPr>
        <p:spPr>
          <a:xfrm>
            <a:off x="1524000" y="2708920"/>
            <a:ext cx="3635896" cy="3108544"/>
          </a:xfrm>
          <a:prstGeom prst="rect">
            <a:avLst/>
          </a:prstGeom>
        </p:spPr>
        <p:txBody>
          <a:bodyPr wrap="square">
            <a:spAutoFit/>
          </a:bodyPr>
          <a:lstStyle/>
          <a:p>
            <a:r>
              <a:rPr lang="en-US" sz="2800" dirty="0"/>
              <a:t>“Je suis </a:t>
            </a:r>
            <a:r>
              <a:rPr lang="en-US" sz="2800" dirty="0" err="1"/>
              <a:t>peiné</a:t>
            </a:r>
            <a:r>
              <a:rPr lang="en-US" sz="2800" dirty="0"/>
              <a:t>, Jeanne, ta </a:t>
            </a:r>
            <a:r>
              <a:rPr lang="en-US" sz="2800" dirty="0" err="1"/>
              <a:t>réponse</a:t>
            </a:r>
            <a:r>
              <a:rPr lang="en-US" sz="2800" dirty="0"/>
              <a:t> </a:t>
            </a:r>
            <a:r>
              <a:rPr lang="en-US" sz="2800" dirty="0" err="1"/>
              <a:t>est</a:t>
            </a:r>
            <a:r>
              <a:rPr lang="en-US" sz="2800" dirty="0"/>
              <a:t> </a:t>
            </a:r>
            <a:r>
              <a:rPr lang="en-US" sz="2800" dirty="0" err="1"/>
              <a:t>correcte</a:t>
            </a:r>
            <a:r>
              <a:rPr lang="en-US" sz="2800" dirty="0"/>
              <a:t>, </a:t>
            </a:r>
            <a:r>
              <a:rPr lang="en-US" sz="2800" dirty="0" err="1"/>
              <a:t>mais</a:t>
            </a:r>
            <a:r>
              <a:rPr lang="en-US" sz="2800" dirty="0"/>
              <a:t> Kevin a </a:t>
            </a:r>
            <a:r>
              <a:rPr lang="en-US" sz="2800" dirty="0" err="1"/>
              <a:t>crié</a:t>
            </a:r>
            <a:r>
              <a:rPr lang="en-US" sz="2800" dirty="0"/>
              <a:t> </a:t>
            </a:r>
            <a:r>
              <a:rPr lang="en-US" sz="2800" dirty="0" err="1"/>
              <a:t>sa</a:t>
            </a:r>
            <a:r>
              <a:rPr lang="en-US" sz="2800" dirty="0"/>
              <a:t> </a:t>
            </a:r>
            <a:r>
              <a:rPr lang="en-US" sz="2800" dirty="0" err="1"/>
              <a:t>mauvaise</a:t>
            </a:r>
            <a:r>
              <a:rPr lang="en-US" sz="2800" dirty="0"/>
              <a:t> </a:t>
            </a:r>
            <a:r>
              <a:rPr lang="en-US" sz="2800" dirty="0" err="1"/>
              <a:t>réponse</a:t>
            </a:r>
            <a:r>
              <a:rPr lang="en-US" sz="2800" dirty="0"/>
              <a:t> plus fort que ta </a:t>
            </a:r>
            <a:r>
              <a:rPr lang="en-US" sz="2800" dirty="0" err="1"/>
              <a:t>vraie</a:t>
            </a:r>
            <a:r>
              <a:rPr lang="en-US" sz="2800" dirty="0"/>
              <a:t> </a:t>
            </a:r>
            <a:r>
              <a:rPr lang="en-US" sz="2800" dirty="0" err="1"/>
              <a:t>réponse</a:t>
            </a:r>
            <a:r>
              <a:rPr lang="en-US" sz="2800" dirty="0"/>
              <a:t>, </a:t>
            </a:r>
            <a:r>
              <a:rPr lang="en-US" sz="2800" dirty="0" err="1"/>
              <a:t>donc</a:t>
            </a:r>
            <a:r>
              <a:rPr lang="en-US" sz="2800" dirty="0"/>
              <a:t> </a:t>
            </a:r>
            <a:r>
              <a:rPr lang="en-US" sz="2800" dirty="0" err="1"/>
              <a:t>c’est</a:t>
            </a:r>
            <a:r>
              <a:rPr lang="en-US" sz="2800" dirty="0"/>
              <a:t> </a:t>
            </a:r>
            <a:r>
              <a:rPr lang="en-US" sz="2800" dirty="0" err="1"/>
              <a:t>lui</a:t>
            </a:r>
            <a:r>
              <a:rPr lang="en-US" sz="2800" dirty="0"/>
              <a:t> qui </a:t>
            </a:r>
            <a:r>
              <a:rPr lang="en-US" sz="2800" dirty="0" err="1"/>
              <a:t>gagne</a:t>
            </a:r>
            <a:r>
              <a:rPr lang="en-US" sz="2800" dirty="0"/>
              <a:t> le point!”</a:t>
            </a:r>
          </a:p>
        </p:txBody>
      </p:sp>
    </p:spTree>
    <p:extLst>
      <p:ext uri="{BB962C8B-B14F-4D97-AF65-F5344CB8AC3E}">
        <p14:creationId xmlns:p14="http://schemas.microsoft.com/office/powerpoint/2010/main" val="29843298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 </a:t>
            </a:r>
            <a:r>
              <a:rPr lang="en-US" dirty="0" err="1"/>
              <a:t>effets</a:t>
            </a:r>
            <a:r>
              <a:rPr lang="en-US" dirty="0"/>
              <a:t> de la pseudoscience</a:t>
            </a:r>
          </a:p>
        </p:txBody>
      </p:sp>
      <p:sp>
        <p:nvSpPr>
          <p:cNvPr id="7" name="Text Placeholder 6"/>
          <p:cNvSpPr>
            <a:spLocks noGrp="1"/>
          </p:cNvSpPr>
          <p:nvPr>
            <p:ph type="body" idx="1"/>
          </p:nvPr>
        </p:nvSpPr>
        <p:spPr/>
        <p:txBody>
          <a:bodyPr/>
          <a:lstStyle/>
          <a:p>
            <a:endParaRPr lang="en-US"/>
          </a:p>
        </p:txBody>
      </p:sp>
      <p:pic>
        <p:nvPicPr>
          <p:cNvPr id="5" name="Content Placeholder 4" descr="Capture d’écran 2016-11-24 à 18.10.57.png"/>
          <p:cNvPicPr>
            <a:picLocks noGrp="1" noChangeAspect="1"/>
          </p:cNvPicPr>
          <p:nvPr>
            <p:ph sz="half" idx="2"/>
          </p:nvPr>
        </p:nvPicPr>
        <p:blipFill>
          <a:blip r:embed="rId2">
            <a:extLst>
              <a:ext uri="{28A0092B-C50C-407E-A947-70E740481C1C}">
                <a14:useLocalDpi xmlns:a14="http://schemas.microsoft.com/office/drawing/2010/main" val="0"/>
              </a:ext>
            </a:extLst>
          </a:blip>
          <a:srcRect t="7875" b="7875"/>
          <a:stretch>
            <a:fillRect/>
          </a:stretch>
        </p:blipFill>
        <p:spPr/>
      </p:pic>
      <p:sp>
        <p:nvSpPr>
          <p:cNvPr id="8" name="Text Placeholder 7"/>
          <p:cNvSpPr>
            <a:spLocks noGrp="1"/>
          </p:cNvSpPr>
          <p:nvPr>
            <p:ph type="body" sz="quarter" idx="3"/>
          </p:nvPr>
        </p:nvSpPr>
        <p:spPr/>
        <p:txBody>
          <a:bodyPr/>
          <a:lstStyle/>
          <a:p>
            <a:endParaRPr lang="en-US" dirty="0"/>
          </a:p>
        </p:txBody>
      </p:sp>
      <p:sp>
        <p:nvSpPr>
          <p:cNvPr id="9" name="Content Placeholder 8"/>
          <p:cNvSpPr>
            <a:spLocks noGrp="1"/>
          </p:cNvSpPr>
          <p:nvPr>
            <p:ph sz="quarter" idx="4"/>
          </p:nvPr>
        </p:nvSpPr>
        <p:spPr/>
        <p:txBody>
          <a:bodyPr>
            <a:normAutofit fontScale="77500" lnSpcReduction="20000"/>
          </a:bodyPr>
          <a:lstStyle/>
          <a:p>
            <a:r>
              <a:rPr lang="en-US" dirty="0"/>
              <a:t>Le </a:t>
            </a:r>
            <a:r>
              <a:rPr lang="en-US" dirty="0" err="1"/>
              <a:t>phénomène</a:t>
            </a:r>
            <a:r>
              <a:rPr lang="en-US" dirty="0"/>
              <a:t> chambre à </a:t>
            </a:r>
            <a:r>
              <a:rPr lang="en-US" dirty="0" err="1"/>
              <a:t>écho</a:t>
            </a:r>
            <a:endParaRPr lang="en-US" dirty="0"/>
          </a:p>
          <a:p>
            <a:r>
              <a:rPr lang="en-US" dirty="0"/>
              <a:t>Que </a:t>
            </a:r>
            <a:r>
              <a:rPr lang="en-US" dirty="0" err="1"/>
              <a:t>faudra</a:t>
            </a:r>
            <a:r>
              <a:rPr lang="en-US" dirty="0"/>
              <a:t>-t-il pour </a:t>
            </a:r>
            <a:r>
              <a:rPr lang="en-US" dirty="0" err="1"/>
              <a:t>empêcher</a:t>
            </a:r>
            <a:r>
              <a:rPr lang="en-US" dirty="0"/>
              <a:t> la pseudoscience </a:t>
            </a:r>
            <a:r>
              <a:rPr lang="en-US" dirty="0" err="1"/>
              <a:t>d’influencer</a:t>
            </a:r>
            <a:r>
              <a:rPr lang="en-US" dirty="0"/>
              <a:t> </a:t>
            </a:r>
            <a:r>
              <a:rPr lang="en-US" dirty="0" err="1"/>
              <a:t>l’esprit</a:t>
            </a:r>
            <a:r>
              <a:rPr lang="en-US" dirty="0"/>
              <a:t> des parents/patients ?</a:t>
            </a:r>
          </a:p>
          <a:p>
            <a:r>
              <a:rPr lang="en-US" dirty="0" err="1"/>
              <a:t>Cela</a:t>
            </a:r>
            <a:r>
              <a:rPr lang="en-US" dirty="0"/>
              <a:t> ne </a:t>
            </a:r>
            <a:r>
              <a:rPr lang="en-US" dirty="0" err="1"/>
              <a:t>concerne</a:t>
            </a:r>
            <a:r>
              <a:rPr lang="en-US" dirty="0"/>
              <a:t> pas </a:t>
            </a:r>
            <a:r>
              <a:rPr lang="en-US" dirty="0" err="1"/>
              <a:t>uniquement</a:t>
            </a:r>
            <a:r>
              <a:rPr lang="en-US" dirty="0"/>
              <a:t> le </a:t>
            </a:r>
            <a:r>
              <a:rPr lang="en-US" dirty="0" err="1"/>
              <a:t>vaccin</a:t>
            </a:r>
            <a:r>
              <a:rPr lang="en-US" dirty="0"/>
              <a:t> </a:t>
            </a:r>
            <a:r>
              <a:rPr lang="en-US" dirty="0" err="1"/>
              <a:t>contre</a:t>
            </a:r>
            <a:r>
              <a:rPr lang="en-US" dirty="0"/>
              <a:t> le VPH !</a:t>
            </a:r>
          </a:p>
          <a:p>
            <a:r>
              <a:rPr lang="en-US" dirty="0"/>
              <a:t>Le VPH </a:t>
            </a:r>
            <a:r>
              <a:rPr lang="en-US" dirty="0" err="1"/>
              <a:t>est</a:t>
            </a:r>
            <a:r>
              <a:rPr lang="en-US" dirty="0"/>
              <a:t> </a:t>
            </a:r>
            <a:r>
              <a:rPr lang="en-US" dirty="0" err="1"/>
              <a:t>considéré</a:t>
            </a:r>
            <a:r>
              <a:rPr lang="en-US" dirty="0"/>
              <a:t> </a:t>
            </a:r>
            <a:r>
              <a:rPr lang="en-US" dirty="0" err="1"/>
              <a:t>comme</a:t>
            </a:r>
            <a:r>
              <a:rPr lang="en-US" dirty="0"/>
              <a:t> le test </a:t>
            </a:r>
            <a:r>
              <a:rPr lang="en-US" dirty="0" err="1"/>
              <a:t>avant</a:t>
            </a:r>
            <a:r>
              <a:rPr lang="en-US" dirty="0"/>
              <a:t> que </a:t>
            </a:r>
            <a:r>
              <a:rPr lang="en-US" dirty="0" err="1"/>
              <a:t>davantage</a:t>
            </a:r>
            <a:r>
              <a:rPr lang="en-US" dirty="0"/>
              <a:t> de </a:t>
            </a:r>
            <a:r>
              <a:rPr lang="en-US" dirty="0" err="1"/>
              <a:t>vaccins</a:t>
            </a:r>
            <a:r>
              <a:rPr lang="en-US" dirty="0"/>
              <a:t> </a:t>
            </a:r>
            <a:r>
              <a:rPr lang="en-US" dirty="0" err="1"/>
              <a:t>contre</a:t>
            </a:r>
            <a:r>
              <a:rPr lang="en-US" dirty="0"/>
              <a:t> les IST, </a:t>
            </a:r>
            <a:r>
              <a:rPr lang="en-US" dirty="0" err="1"/>
              <a:t>tels</a:t>
            </a:r>
            <a:r>
              <a:rPr lang="en-US" dirty="0"/>
              <a:t> que le VIH, le HSV, le CT et le GC, ne </a:t>
            </a:r>
            <a:r>
              <a:rPr lang="en-US" dirty="0" err="1"/>
              <a:t>soient</a:t>
            </a:r>
            <a:r>
              <a:rPr lang="en-US" dirty="0"/>
              <a:t> </a:t>
            </a:r>
            <a:r>
              <a:rPr lang="en-US" dirty="0" err="1"/>
              <a:t>disponibles</a:t>
            </a:r>
            <a:r>
              <a:rPr lang="en-US" dirty="0"/>
              <a:t>.</a:t>
            </a:r>
          </a:p>
          <a:p>
            <a:r>
              <a:rPr lang="en-US" dirty="0"/>
              <a:t>Le cancer ne </a:t>
            </a:r>
            <a:r>
              <a:rPr lang="en-US" dirty="0" err="1"/>
              <a:t>suffit</a:t>
            </a:r>
            <a:r>
              <a:rPr lang="en-US" dirty="0"/>
              <a:t> pas </a:t>
            </a:r>
            <a:r>
              <a:rPr lang="en-US" dirty="0" err="1"/>
              <a:t>à</a:t>
            </a:r>
            <a:r>
              <a:rPr lang="en-US" dirty="0"/>
              <a:t> </a:t>
            </a:r>
            <a:r>
              <a:rPr lang="en-US" dirty="0" err="1"/>
              <a:t>vacciner</a:t>
            </a:r>
            <a:r>
              <a:rPr lang="en-US" dirty="0"/>
              <a:t> </a:t>
            </a:r>
            <a:r>
              <a:rPr lang="en-US" dirty="0" err="1"/>
              <a:t>certaines</a:t>
            </a:r>
            <a:r>
              <a:rPr lang="en-US" dirty="0"/>
              <a:t> </a:t>
            </a:r>
            <a:r>
              <a:rPr lang="en-US" dirty="0" err="1"/>
              <a:t>personnes</a:t>
            </a:r>
            <a:r>
              <a:rPr lang="en-US" dirty="0"/>
              <a:t> !</a:t>
            </a:r>
          </a:p>
        </p:txBody>
      </p:sp>
      <p:sp>
        <p:nvSpPr>
          <p:cNvPr id="4" name="Slide Number Placeholder 3"/>
          <p:cNvSpPr>
            <a:spLocks noGrp="1"/>
          </p:cNvSpPr>
          <p:nvPr>
            <p:ph type="sldNum" sz="quarter" idx="12"/>
          </p:nvPr>
        </p:nvSpPr>
        <p:spPr/>
        <p:txBody>
          <a:bodyPr/>
          <a:lstStyle/>
          <a:p>
            <a:fld id="{00BA8EDE-6DC9-4F99-B0F4-25DFD083338C}" type="slidenum">
              <a:rPr lang="fr-FR" smtClean="0">
                <a:solidFill>
                  <a:prstClr val="white">
                    <a:lumMod val="50000"/>
                  </a:prstClr>
                </a:solidFill>
              </a:rPr>
              <a:pPr/>
              <a:t>52</a:t>
            </a:fld>
            <a:endParaRPr lang="fr-FR">
              <a:solidFill>
                <a:prstClr val="white">
                  <a:lumMod val="50000"/>
                </a:prstClr>
              </a:solidFill>
            </a:endParaRPr>
          </a:p>
        </p:txBody>
      </p:sp>
      <p:sp>
        <p:nvSpPr>
          <p:cNvPr id="6" name="TextBox 5"/>
          <p:cNvSpPr txBox="1"/>
          <p:nvPr/>
        </p:nvSpPr>
        <p:spPr>
          <a:xfrm>
            <a:off x="900030" y="6556159"/>
            <a:ext cx="11187165" cy="379656"/>
          </a:xfrm>
          <a:prstGeom prst="rect">
            <a:avLst/>
          </a:prstGeom>
          <a:noFill/>
        </p:spPr>
        <p:txBody>
          <a:bodyPr wrap="none" rtlCol="0">
            <a:spAutoFit/>
          </a:bodyPr>
          <a:lstStyle/>
          <a:p>
            <a:pPr defTabSz="1218680"/>
            <a:r>
              <a:rPr lang="en-US" sz="1867" dirty="0">
                <a:solidFill>
                  <a:prstClr val="black"/>
                </a:solidFill>
                <a:latin typeface="Calibri"/>
              </a:rPr>
              <a:t>http://</a:t>
            </a:r>
            <a:r>
              <a:rPr lang="en-US" sz="1867" dirty="0" err="1">
                <a:solidFill>
                  <a:prstClr val="black"/>
                </a:solidFill>
                <a:latin typeface="Calibri"/>
              </a:rPr>
              <a:t>scienceblogs.com</a:t>
            </a:r>
            <a:r>
              <a:rPr lang="en-US" sz="1867" dirty="0">
                <a:solidFill>
                  <a:prstClr val="black"/>
                </a:solidFill>
                <a:latin typeface="Calibri"/>
              </a:rPr>
              <a:t>/insolence/2016/11/18/torturing-more-mice-in-the-name-of-</a:t>
            </a:r>
            <a:r>
              <a:rPr lang="en-US" sz="1867" dirty="0" err="1">
                <a:solidFill>
                  <a:prstClr val="black"/>
                </a:solidFill>
                <a:latin typeface="Calibri"/>
              </a:rPr>
              <a:t>antivaccine</a:t>
            </a:r>
            <a:r>
              <a:rPr lang="en-US" sz="1867" dirty="0">
                <a:solidFill>
                  <a:prstClr val="black"/>
                </a:solidFill>
                <a:latin typeface="Calibri"/>
              </a:rPr>
              <a:t>-pseudoscience/</a:t>
            </a:r>
          </a:p>
        </p:txBody>
      </p:sp>
    </p:spTree>
    <p:extLst>
      <p:ext uri="{BB962C8B-B14F-4D97-AF65-F5344CB8AC3E}">
        <p14:creationId xmlns:p14="http://schemas.microsoft.com/office/powerpoint/2010/main" val="22314206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normAutofit/>
          </a:bodyPr>
          <a:lstStyle/>
          <a:p>
            <a:r>
              <a:rPr lang="en-US" dirty="0" err="1">
                <a:latin typeface="Calisto MT" pitchFamily="18" charset="0"/>
                <a:cs typeface="Calisto MT" pitchFamily="18" charset="0"/>
              </a:rPr>
              <a:t>Créer</a:t>
            </a:r>
            <a:r>
              <a:rPr lang="en-US" dirty="0">
                <a:latin typeface="Calisto MT" pitchFamily="18" charset="0"/>
                <a:cs typeface="Calisto MT" pitchFamily="18" charset="0"/>
              </a:rPr>
              <a:t> </a:t>
            </a:r>
            <a:r>
              <a:rPr lang="en-US" dirty="0" err="1">
                <a:latin typeface="Calisto MT" pitchFamily="18" charset="0"/>
                <a:cs typeface="Calisto MT" pitchFamily="18" charset="0"/>
              </a:rPr>
              <a:t>une</a:t>
            </a:r>
            <a:r>
              <a:rPr lang="en-US" dirty="0">
                <a:latin typeface="Calisto MT" pitchFamily="18" charset="0"/>
                <a:cs typeface="Calisto MT" pitchFamily="18" charset="0"/>
              </a:rPr>
              <a:t> cellule de crise</a:t>
            </a:r>
            <a:endParaRPr lang="en-CA" dirty="0">
              <a:latin typeface="Calisto MT" pitchFamily="18" charset="0"/>
              <a:cs typeface="Calisto MT" pitchFamily="18" charset="0"/>
            </a:endParaRPr>
          </a:p>
        </p:txBody>
      </p:sp>
      <p:sp>
        <p:nvSpPr>
          <p:cNvPr id="3" name="Content Placeholder 2"/>
          <p:cNvSpPr>
            <a:spLocks noGrp="1"/>
          </p:cNvSpPr>
          <p:nvPr>
            <p:ph idx="1"/>
          </p:nvPr>
        </p:nvSpPr>
        <p:spPr>
          <a:xfrm>
            <a:off x="5683791" y="1987307"/>
            <a:ext cx="6062464" cy="4525963"/>
          </a:xfrm>
        </p:spPr>
        <p:txBody>
          <a:bodyPr>
            <a:normAutofit fontScale="92500" lnSpcReduction="10000"/>
          </a:bodyPr>
          <a:lstStyle/>
          <a:p>
            <a:pPr marL="0" indent="0">
              <a:buNone/>
            </a:pPr>
            <a:r>
              <a:rPr lang="en-US" sz="2667" b="1" dirty="0"/>
              <a:t>A note from the publisher </a:t>
            </a:r>
            <a:br>
              <a:rPr lang="en-US" sz="2667" b="1" dirty="0"/>
            </a:br>
            <a:r>
              <a:rPr lang="en-US" sz="2667" b="1" dirty="0"/>
              <a:t>(Feb 20, 2015):</a:t>
            </a:r>
          </a:p>
          <a:p>
            <a:r>
              <a:rPr lang="en-US" sz="2667" dirty="0"/>
              <a:t>“</a:t>
            </a:r>
            <a:r>
              <a:rPr lang="en-CA" sz="2667" dirty="0"/>
              <a:t>All major studies conducted after widespread inoculations began in 2006 have concluded the risks posed by Gardasil are no greater than those identified in the trial period before the vaccine was licensed and accepted for widespread use”</a:t>
            </a:r>
          </a:p>
          <a:p>
            <a:endParaRPr lang="en-US" sz="2667" dirty="0"/>
          </a:p>
          <a:p>
            <a:r>
              <a:rPr lang="en-US" sz="2667" dirty="0"/>
              <a:t>“…</a:t>
            </a:r>
            <a:r>
              <a:rPr lang="en-CA" sz="2667" dirty="0"/>
              <a:t> we have concluded that in this case our story treatment led to confusion between anecdotes and evidence.”</a:t>
            </a:r>
          </a:p>
          <a:p>
            <a:endParaRPr lang="en-CA" dirty="0"/>
          </a:p>
        </p:txBody>
      </p:sp>
      <p:sp>
        <p:nvSpPr>
          <p:cNvPr id="4" name="Footer Placeholder 3"/>
          <p:cNvSpPr>
            <a:spLocks noGrp="1"/>
          </p:cNvSpPr>
          <p:nvPr>
            <p:ph type="ftr" sz="quarter" idx="4294967295"/>
          </p:nvPr>
        </p:nvSpPr>
        <p:spPr>
          <a:xfrm>
            <a:off x="0" y="6492876"/>
            <a:ext cx="12335339" cy="365125"/>
          </a:xfrm>
          <a:prstGeom prst="rect">
            <a:avLst/>
          </a:prstGeom>
        </p:spPr>
        <p:txBody>
          <a:bodyPr/>
          <a:lstStyle/>
          <a:p>
            <a:pPr>
              <a:defRPr/>
            </a:pPr>
            <a:r>
              <a:rPr lang="en-US" dirty="0"/>
              <a:t>https://www.thestar.com/news/2015/02/20/a-note-from-the-publisher.html.</a:t>
            </a:r>
          </a:p>
        </p:txBody>
      </p:sp>
      <p:pic>
        <p:nvPicPr>
          <p:cNvPr id="66562" name="Picture 2" descr="https://sciencebasedpharmacy.files.wordpress.com/2015/02/the-toronto-star-february-5-20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772817"/>
            <a:ext cx="5613928" cy="46354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7" name="image01.png" descr="Macintosh HD:Users:Will:Google Drive:CASI:LOGO:logo2.png"/>
          <p:cNvPicPr/>
          <p:nvPr/>
        </p:nvPicPr>
        <p:blipFill>
          <a:blip r:embed="rId4"/>
          <a:srcRect/>
          <a:stretch>
            <a:fillRect/>
          </a:stretch>
        </p:blipFill>
        <p:spPr>
          <a:xfrm>
            <a:off x="7891706" y="1013059"/>
            <a:ext cx="4157133" cy="958851"/>
          </a:xfrm>
          <a:prstGeom prst="rect">
            <a:avLst/>
          </a:prstGeom>
          <a:solidFill>
            <a:srgbClr val="FFFFFF"/>
          </a:solidFill>
          <a:ln/>
        </p:spPr>
      </p:pic>
    </p:spTree>
    <p:extLst>
      <p:ext uri="{BB962C8B-B14F-4D97-AF65-F5344CB8AC3E}">
        <p14:creationId xmlns:p14="http://schemas.microsoft.com/office/powerpoint/2010/main" val="1659900443"/>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9"/>
            <a:ext cx="12192000" cy="1143000"/>
          </a:xfrm>
        </p:spPr>
        <p:txBody>
          <a:bodyPr>
            <a:noAutofit/>
          </a:bodyPr>
          <a:lstStyle/>
          <a:p>
            <a:r>
              <a:rPr lang="en-US" sz="4267" dirty="0"/>
              <a:t>Et nous </a:t>
            </a:r>
            <a:r>
              <a:rPr lang="en-US" sz="4267" dirty="0" err="1"/>
              <a:t>avons</a:t>
            </a:r>
            <a:r>
              <a:rPr lang="en-US" sz="4267" dirty="0"/>
              <a:t> </a:t>
            </a:r>
            <a:r>
              <a:rPr lang="en-US" sz="4267" dirty="0" err="1"/>
              <a:t>répondu</a:t>
            </a:r>
            <a:r>
              <a:rPr lang="en-US" sz="4267" dirty="0"/>
              <a:t> 2 </a:t>
            </a:r>
            <a:r>
              <a:rPr lang="en-US" sz="4267" dirty="0" err="1"/>
              <a:t>fois</a:t>
            </a:r>
            <a:r>
              <a:rPr lang="en-US" sz="4267" dirty="0"/>
              <a:t> </a:t>
            </a:r>
            <a:r>
              <a:rPr lang="en-US" sz="4267" dirty="0" err="1"/>
              <a:t>contre</a:t>
            </a:r>
            <a:r>
              <a:rPr lang="en-US" sz="4267" dirty="0"/>
              <a:t> un article d’un </a:t>
            </a:r>
            <a:r>
              <a:rPr lang="en-US" sz="4267" dirty="0" err="1"/>
              <a:t>groupe</a:t>
            </a:r>
            <a:r>
              <a:rPr lang="en-US" sz="4267" dirty="0"/>
              <a:t> anti-vaccinal</a:t>
            </a:r>
          </a:p>
        </p:txBody>
      </p:sp>
      <p:pic>
        <p:nvPicPr>
          <p:cNvPr id="5" name="Content Placeholder 4" descr="Capture d’écran 2017-05-06 à 16.46.20.png"/>
          <p:cNvPicPr>
            <a:picLocks noGrp="1" noChangeAspect="1"/>
          </p:cNvPicPr>
          <p:nvPr>
            <p:ph idx="1"/>
          </p:nvPr>
        </p:nvPicPr>
        <p:blipFill>
          <a:blip r:embed="rId2">
            <a:extLst>
              <a:ext uri="{28A0092B-C50C-407E-A947-70E740481C1C}">
                <a14:useLocalDpi xmlns:a14="http://schemas.microsoft.com/office/drawing/2010/main" val="0"/>
              </a:ext>
            </a:extLst>
          </a:blip>
          <a:srcRect t="21466" b="21466"/>
          <a:stretch>
            <a:fillRect/>
          </a:stretch>
        </p:blipFill>
        <p:spPr>
          <a:xfrm>
            <a:off x="260451" y="1772819"/>
            <a:ext cx="11871239" cy="4896543"/>
          </a:xfrm>
        </p:spPr>
      </p:pic>
      <p:sp>
        <p:nvSpPr>
          <p:cNvPr id="4" name="Slide Number Placeholder 3"/>
          <p:cNvSpPr>
            <a:spLocks noGrp="1"/>
          </p:cNvSpPr>
          <p:nvPr>
            <p:ph type="sldNum" sz="quarter" idx="12"/>
          </p:nvPr>
        </p:nvSpPr>
        <p:spPr>
          <a:xfrm>
            <a:off x="6553200" y="4767264"/>
            <a:ext cx="2133600" cy="273844"/>
          </a:xfrm>
          <a:prstGeom prst="rect">
            <a:avLst/>
          </a:prstGeom>
        </p:spPr>
        <p:txBody>
          <a:bodyPr vert="horz" lIns="91440" tIns="45720" rIns="91440" bIns="45720" rtlCol="0" anchor="ctr"/>
          <a:lstStyle>
            <a:defPPr>
              <a:defRPr lang="en-CA"/>
            </a:defPPr>
            <a:lvl1pPr algn="r" rtl="0" fontAlgn="base">
              <a:spcBef>
                <a:spcPct val="0"/>
              </a:spcBef>
              <a:spcAft>
                <a:spcPct val="0"/>
              </a:spcAft>
              <a:defRPr sz="1200" b="1" kern="1200">
                <a:solidFill>
                  <a:schemeClr val="tx1">
                    <a:tint val="75000"/>
                  </a:schemeClr>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a:lstStyle>
          <a:p>
            <a:fld id="{CD5C2632-AFBF-CA4C-B2E5-33F9190F2B92}" type="slidenum">
              <a:rPr lang="en-US" smtClean="0">
                <a:solidFill>
                  <a:prstClr val="black">
                    <a:tint val="75000"/>
                  </a:prstClr>
                </a:solidFill>
                <a:latin typeface="Calibri"/>
              </a:rPr>
              <a:pPr/>
              <a:t>54</a:t>
            </a:fld>
            <a:endParaRPr lang="fr-FR">
              <a:solidFill>
                <a:prstClr val="white">
                  <a:lumMod val="50000"/>
                </a:prstClr>
              </a:solidFill>
            </a:endParaRPr>
          </a:p>
        </p:txBody>
      </p:sp>
    </p:spTree>
    <p:extLst>
      <p:ext uri="{BB962C8B-B14F-4D97-AF65-F5344CB8AC3E}">
        <p14:creationId xmlns:p14="http://schemas.microsoft.com/office/powerpoint/2010/main" val="1189926765"/>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16833"/>
            <a:ext cx="12192000" cy="4525963"/>
          </a:xfrm>
        </p:spPr>
        <p:txBody>
          <a:bodyPr>
            <a:normAutofit/>
          </a:bodyPr>
          <a:lstStyle/>
          <a:p>
            <a:r>
              <a:rPr lang="is-IS" dirty="0"/>
              <a:t> </a:t>
            </a:r>
            <a:endParaRPr lang="en-US" dirty="0"/>
          </a:p>
        </p:txBody>
      </p:sp>
      <p:sp>
        <p:nvSpPr>
          <p:cNvPr id="4" name="Slide Number Placeholder 3"/>
          <p:cNvSpPr>
            <a:spLocks noGrp="1"/>
          </p:cNvSpPr>
          <p:nvPr>
            <p:ph type="sldNum" sz="quarter" idx="12"/>
          </p:nvPr>
        </p:nvSpPr>
        <p:spPr>
          <a:xfrm>
            <a:off x="6553200" y="4767264"/>
            <a:ext cx="2133600" cy="273844"/>
          </a:xfrm>
          <a:prstGeom prst="rect">
            <a:avLst/>
          </a:prstGeom>
        </p:spPr>
        <p:txBody>
          <a:bodyPr vert="horz" lIns="91440" tIns="45720" rIns="91440" bIns="45720" rtlCol="0" anchor="ctr"/>
          <a:lstStyle>
            <a:defPPr>
              <a:defRPr lang="en-CA"/>
            </a:defPPr>
            <a:lvl1pPr algn="r" rtl="0" fontAlgn="base">
              <a:spcBef>
                <a:spcPct val="0"/>
              </a:spcBef>
              <a:spcAft>
                <a:spcPct val="0"/>
              </a:spcAft>
              <a:defRPr sz="1200" b="1" kern="1200">
                <a:solidFill>
                  <a:schemeClr val="tx1">
                    <a:tint val="75000"/>
                  </a:schemeClr>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a:lstStyle>
          <a:p>
            <a:fld id="{CD5C2632-AFBF-CA4C-B2E5-33F9190F2B92}" type="slidenum">
              <a:rPr lang="en-US" smtClean="0">
                <a:solidFill>
                  <a:prstClr val="black">
                    <a:tint val="75000"/>
                  </a:prstClr>
                </a:solidFill>
                <a:latin typeface="Calibri"/>
              </a:rPr>
              <a:pPr/>
              <a:t>55</a:t>
            </a:fld>
            <a:endParaRPr lang="fr-FR">
              <a:solidFill>
                <a:prstClr val="white">
                  <a:lumMod val="50000"/>
                </a:prstClr>
              </a:solidFill>
            </a:endParaRPr>
          </a:p>
        </p:txBody>
      </p:sp>
      <p:sp>
        <p:nvSpPr>
          <p:cNvPr id="7" name="TextBox 6"/>
          <p:cNvSpPr txBox="1"/>
          <p:nvPr/>
        </p:nvSpPr>
        <p:spPr>
          <a:xfrm>
            <a:off x="239352" y="6581003"/>
            <a:ext cx="4735014" cy="338554"/>
          </a:xfrm>
          <a:prstGeom prst="rect">
            <a:avLst/>
          </a:prstGeom>
          <a:solidFill>
            <a:srgbClr val="FFFFFF"/>
          </a:solidFill>
        </p:spPr>
        <p:txBody>
          <a:bodyPr wrap="none" rtlCol="0">
            <a:spAutoFit/>
          </a:bodyPr>
          <a:lstStyle/>
          <a:p>
            <a:r>
              <a:rPr lang="en-US" sz="1600" dirty="0"/>
              <a:t>http://</a:t>
            </a:r>
            <a:r>
              <a:rPr lang="en-US" sz="1600" dirty="0" err="1"/>
              <a:t>resources.cpha.ca</a:t>
            </a:r>
            <a:r>
              <a:rPr lang="en-US" sz="1600" dirty="0"/>
              <a:t>/</a:t>
            </a:r>
            <a:r>
              <a:rPr lang="en-US" sz="1600" dirty="0" err="1"/>
              <a:t>immunize.ca</a:t>
            </a:r>
            <a:r>
              <a:rPr lang="en-US" sz="1600" dirty="0"/>
              <a:t>/data/0288e.pdf</a:t>
            </a:r>
          </a:p>
        </p:txBody>
      </p:sp>
      <p:pic>
        <p:nvPicPr>
          <p:cNvPr id="6" name="Capture d’écran 2016-12-04 à 11.53.14.png" descr="/Users/marcsteben/Desktop/Capture d’écran 2016-12-04 à 11.53.14.pn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33398" y="1530736"/>
            <a:ext cx="8950042" cy="4872800"/>
          </a:xfrm>
          <a:prstGeom prst="rect">
            <a:avLst/>
          </a:prstGeom>
        </p:spPr>
      </p:pic>
      <p:sp>
        <p:nvSpPr>
          <p:cNvPr id="2" name="Title 1"/>
          <p:cNvSpPr>
            <a:spLocks noGrp="1"/>
          </p:cNvSpPr>
          <p:nvPr>
            <p:ph type="title"/>
          </p:nvPr>
        </p:nvSpPr>
        <p:spPr/>
        <p:txBody>
          <a:bodyPr>
            <a:normAutofit/>
          </a:bodyPr>
          <a:lstStyle/>
          <a:p>
            <a:r>
              <a:rPr lang="en-US" dirty="0" err="1"/>
              <a:t>Créer</a:t>
            </a:r>
            <a:r>
              <a:rPr lang="en-US" dirty="0"/>
              <a:t> un site </a:t>
            </a:r>
            <a:r>
              <a:rPr lang="en-US" dirty="0" err="1"/>
              <a:t>réputable</a:t>
            </a:r>
            <a:endParaRPr lang="en-US" dirty="0"/>
          </a:p>
        </p:txBody>
      </p:sp>
      <p:pic>
        <p:nvPicPr>
          <p:cNvPr id="8" name="Image 7">
            <a:extLst>
              <a:ext uri="{FF2B5EF4-FFF2-40B4-BE49-F238E27FC236}">
                <a16:creationId xmlns:a16="http://schemas.microsoft.com/office/drawing/2014/main" id="{D478417F-507E-1419-0A9A-26988C9BEFD9}"/>
              </a:ext>
            </a:extLst>
          </p:cNvPr>
          <p:cNvPicPr>
            <a:picLocks noChangeAspect="1"/>
          </p:cNvPicPr>
          <p:nvPr/>
        </p:nvPicPr>
        <p:blipFill>
          <a:blip r:embed="rId4"/>
          <a:stretch>
            <a:fillRect/>
          </a:stretch>
        </p:blipFill>
        <p:spPr>
          <a:xfrm>
            <a:off x="8983440" y="18693"/>
            <a:ext cx="3208560" cy="4152254"/>
          </a:xfrm>
          <a:prstGeom prst="rect">
            <a:avLst/>
          </a:prstGeom>
        </p:spPr>
      </p:pic>
    </p:spTree>
    <p:extLst>
      <p:ext uri="{BB962C8B-B14F-4D97-AF65-F5344CB8AC3E}">
        <p14:creationId xmlns:p14="http://schemas.microsoft.com/office/powerpoint/2010/main" val="289063305"/>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4"/>
          <p:cNvSpPr>
            <a:spLocks noGrp="1"/>
          </p:cNvSpPr>
          <p:nvPr>
            <p:ph type="title"/>
          </p:nvPr>
        </p:nvSpPr>
        <p:spPr>
          <a:xfrm>
            <a:off x="0" y="188640"/>
            <a:ext cx="10972800" cy="1143000"/>
          </a:xfrm>
        </p:spPr>
        <p:txBody>
          <a:bodyPr>
            <a:normAutofit/>
          </a:bodyPr>
          <a:lstStyle/>
          <a:p>
            <a:r>
              <a:rPr lang="en-US" dirty="0" err="1">
                <a:latin typeface="Calisto MT" pitchFamily="18" charset="0"/>
                <a:cs typeface="Calisto MT" pitchFamily="18" charset="0"/>
              </a:rPr>
              <a:t>Cibler</a:t>
            </a:r>
            <a:r>
              <a:rPr lang="en-US" dirty="0">
                <a:latin typeface="Calisto MT" pitchFamily="18" charset="0"/>
                <a:cs typeface="Calisto MT" pitchFamily="18" charset="0"/>
              </a:rPr>
              <a:t> les publications </a:t>
            </a:r>
            <a:r>
              <a:rPr lang="en-US" dirty="0" err="1">
                <a:latin typeface="Calisto MT" pitchFamily="18" charset="0"/>
                <a:cs typeface="Calisto MT" pitchFamily="18" charset="0"/>
              </a:rPr>
              <a:t>négatives</a:t>
            </a:r>
            <a:endParaRPr lang="en-US" dirty="0">
              <a:latin typeface="Calisto MT" pitchFamily="18" charset="0"/>
              <a:cs typeface="Calisto MT" pitchFamily="18" charset="0"/>
            </a:endParaRPr>
          </a:p>
        </p:txBody>
      </p:sp>
      <p:pic>
        <p:nvPicPr>
          <p:cNvPr id="8" name="Content Placeholder 7"/>
          <p:cNvPicPr>
            <a:picLocks noGrp="1" noChangeAspect="1"/>
          </p:cNvPicPr>
          <p:nvPr>
            <p:ph idx="1"/>
          </p:nvPr>
        </p:nvPicPr>
        <p:blipFill rotWithShape="1">
          <a:blip r:embed="rId4" cstate="print"/>
          <a:srcRect l="-71221" r="-71221"/>
          <a:stretch/>
        </p:blipFill>
        <p:spPr>
          <a:xfrm>
            <a:off x="4475108" y="-237068"/>
            <a:ext cx="10972800" cy="5159023"/>
          </a:xfrm>
          <a:effectLst>
            <a:outerShdw blurRad="50800" dist="38100" dir="2700000" algn="tl" rotWithShape="0">
              <a:prstClr val="black">
                <a:alpha val="40000"/>
              </a:prstClr>
            </a:outerShdw>
          </a:effectLst>
        </p:spPr>
      </p:pic>
      <p:sp>
        <p:nvSpPr>
          <p:cNvPr id="56324" name="Slide Number Placeholder 2"/>
          <p:cNvSpPr>
            <a:spLocks noGrp="1"/>
          </p:cNvSpPr>
          <p:nvPr>
            <p:ph type="sldNum" sz="quarter" idx="12"/>
          </p:nvPr>
        </p:nvSpPr>
        <p:spPr bwMode="auto">
          <a:xfrm>
            <a:off x="6553200" y="4767264"/>
            <a:ext cx="2133600" cy="273844"/>
          </a:xfrm>
          <a:prstGeom prst="rect">
            <a:avLst/>
          </a:prstGeom>
          <a:noFill/>
          <a:ln>
            <a:miter lim="800000"/>
            <a:headEnd/>
            <a:tailEnd/>
          </a:ln>
        </p:spPr>
        <p:txBody>
          <a:bodyPr vert="horz" lIns="91440" tIns="45720" rIns="91440" bIns="45720" rtlCol="0" anchor="ctr"/>
          <a:lstStyle>
            <a:defPPr>
              <a:defRPr lang="en-CA"/>
            </a:defPPr>
            <a:lvl1pPr algn="r" rtl="0" fontAlgn="base">
              <a:spcBef>
                <a:spcPct val="0"/>
              </a:spcBef>
              <a:spcAft>
                <a:spcPct val="0"/>
              </a:spcAft>
              <a:defRPr sz="1200" b="1" kern="1200">
                <a:solidFill>
                  <a:schemeClr val="tx1">
                    <a:tint val="75000"/>
                  </a:schemeClr>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a:lstStyle>
          <a:p>
            <a:fld id="{CD5C2632-AFBF-CA4C-B2E5-33F9190F2B92}" type="slidenum">
              <a:rPr lang="en-US" smtClean="0">
                <a:solidFill>
                  <a:prstClr val="black">
                    <a:tint val="75000"/>
                  </a:prstClr>
                </a:solidFill>
                <a:latin typeface="Calibri"/>
              </a:rPr>
              <a:pPr/>
              <a:t>56</a:t>
            </a:fld>
            <a:endParaRPr lang="en-US" dirty="0"/>
          </a:p>
        </p:txBody>
      </p:sp>
      <p:sp>
        <p:nvSpPr>
          <p:cNvPr id="6" name="Footer Placeholder 5"/>
          <p:cNvSpPr>
            <a:spLocks noGrp="1"/>
          </p:cNvSpPr>
          <p:nvPr>
            <p:ph type="ftr" sz="quarter" idx="4294967295"/>
          </p:nvPr>
        </p:nvSpPr>
        <p:spPr>
          <a:xfrm>
            <a:off x="0" y="6492875"/>
            <a:ext cx="11245851" cy="365125"/>
          </a:xfrm>
          <a:prstGeom prst="rect">
            <a:avLst/>
          </a:prstGeom>
        </p:spPr>
        <p:txBody>
          <a:bodyPr/>
          <a:lstStyle/>
          <a:p>
            <a:pPr>
              <a:defRPr/>
            </a:pPr>
            <a:r>
              <a:rPr lang="en-US" dirty="0"/>
              <a:t>1. </a:t>
            </a:r>
            <a:r>
              <a:rPr lang="en-CA" dirty="0"/>
              <a:t>Kata A. Vaccine. 2012;30:3778-89.</a:t>
            </a:r>
          </a:p>
        </p:txBody>
      </p:sp>
      <p:sp>
        <p:nvSpPr>
          <p:cNvPr id="56326" name="TextBox 12"/>
          <p:cNvSpPr txBox="1">
            <a:spLocks noChangeArrowheads="1"/>
          </p:cNvSpPr>
          <p:nvPr/>
        </p:nvSpPr>
        <p:spPr bwMode="auto">
          <a:xfrm>
            <a:off x="0" y="2060848"/>
            <a:ext cx="7207251" cy="1938992"/>
          </a:xfrm>
          <a:prstGeom prst="rect">
            <a:avLst/>
          </a:prstGeom>
          <a:noFill/>
          <a:ln w="9525">
            <a:noFill/>
            <a:miter lim="800000"/>
            <a:headEnd/>
            <a:tailEnd/>
          </a:ln>
        </p:spPr>
        <p:txBody>
          <a:bodyPr>
            <a:spAutoFit/>
          </a:bodyPr>
          <a:lstStyle/>
          <a:p>
            <a:pPr defTabSz="1219170"/>
            <a:r>
              <a:rPr lang="en-US" sz="2400" dirty="0">
                <a:solidFill>
                  <a:srgbClr val="D6502A"/>
                </a:solidFill>
                <a:latin typeface="Corbel" pitchFamily="34" charset="0"/>
              </a:rPr>
              <a:t>Try to </a:t>
            </a:r>
            <a:r>
              <a:rPr lang="en-US" sz="2400">
                <a:solidFill>
                  <a:srgbClr val="D6502A"/>
                </a:solidFill>
                <a:latin typeface="Corbel" pitchFamily="34" charset="0"/>
              </a:rPr>
              <a:t>Google and find </a:t>
            </a:r>
            <a:r>
              <a:rPr lang="en-US" sz="2400" dirty="0">
                <a:solidFill>
                  <a:srgbClr val="D6502A"/>
                </a:solidFill>
                <a:latin typeface="Corbel" pitchFamily="34" charset="0"/>
              </a:rPr>
              <a:t>positive information about the HPV vaccine before finding something negative!</a:t>
            </a:r>
          </a:p>
          <a:p>
            <a:pPr defTabSz="1219170"/>
            <a:endParaRPr lang="en-US" sz="2400" dirty="0">
              <a:solidFill>
                <a:srgbClr val="D6502A"/>
              </a:solidFill>
              <a:latin typeface="Corbel" pitchFamily="34" charset="0"/>
            </a:endParaRPr>
          </a:p>
          <a:p>
            <a:pPr defTabSz="1219170"/>
            <a:r>
              <a:rPr lang="en-US" sz="2400" dirty="0">
                <a:solidFill>
                  <a:srgbClr val="D6502A"/>
                </a:solidFill>
                <a:latin typeface="Corbel" pitchFamily="34" charset="0"/>
              </a:rPr>
              <a:t>By the way, Maclean’s has withdrawn this article and cover from their website! </a:t>
            </a:r>
          </a:p>
        </p:txBody>
      </p:sp>
      <p:graphicFrame>
        <p:nvGraphicFramePr>
          <p:cNvPr id="12" name="Table 11"/>
          <p:cNvGraphicFramePr>
            <a:graphicFrameLocks noGrp="1"/>
          </p:cNvGraphicFramePr>
          <p:nvPr>
            <p:extLst>
              <p:ext uri="{D42A27DB-BD31-4B8C-83A1-F6EECF244321}">
                <p14:modId xmlns:p14="http://schemas.microsoft.com/office/powerpoint/2010/main" val="573053246"/>
              </p:ext>
            </p:extLst>
          </p:nvPr>
        </p:nvGraphicFramePr>
        <p:xfrm>
          <a:off x="363637" y="4503311"/>
          <a:ext cx="11073554" cy="1924318"/>
        </p:xfrm>
        <a:graphic>
          <a:graphicData uri="http://schemas.openxmlformats.org/drawingml/2006/table">
            <a:tbl>
              <a:tblPr firstRow="1" bandRow="1">
                <a:tableStyleId>{5C22544A-7EE6-4342-B048-85BDC9FD1C3A}</a:tableStyleId>
              </a:tblPr>
              <a:tblGrid>
                <a:gridCol w="2638627">
                  <a:extLst>
                    <a:ext uri="{9D8B030D-6E8A-4147-A177-3AD203B41FA5}">
                      <a16:colId xmlns:a16="http://schemas.microsoft.com/office/drawing/2014/main" val="20000"/>
                    </a:ext>
                  </a:extLst>
                </a:gridCol>
                <a:gridCol w="8434927">
                  <a:extLst>
                    <a:ext uri="{9D8B030D-6E8A-4147-A177-3AD203B41FA5}">
                      <a16:colId xmlns:a16="http://schemas.microsoft.com/office/drawing/2014/main" val="20001"/>
                    </a:ext>
                  </a:extLst>
                </a:gridCol>
              </a:tblGrid>
              <a:tr h="352224">
                <a:tc>
                  <a:txBody>
                    <a:bodyPr/>
                    <a:lstStyle/>
                    <a:p>
                      <a:pPr algn="l"/>
                      <a:r>
                        <a:rPr lang="en-US" sz="1600" b="0" dirty="0">
                          <a:solidFill>
                            <a:srgbClr val="D6502A"/>
                          </a:solidFill>
                          <a:latin typeface="Calisto MT" pitchFamily="18" charset="0"/>
                          <a:cs typeface="+mn-cs"/>
                        </a:rPr>
                        <a:t>Tactics</a:t>
                      </a:r>
                    </a:p>
                  </a:txBody>
                  <a:tcPr marL="121920" marR="121920" marT="45700" marB="45700" anchor="ctr">
                    <a:lnL w="12700" cmpd="sng">
                      <a:noFill/>
                    </a:lnL>
                    <a:lnR w="12700" cmpd="sng">
                      <a:noFill/>
                    </a:lnR>
                    <a:lnT w="12700" cmpd="sng">
                      <a:noFill/>
                    </a:lnT>
                    <a:lnB w="38100" cap="flat" cmpd="sng" algn="ctr">
                      <a:solidFill>
                        <a:srgbClr val="115B6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600" b="0" dirty="0">
                          <a:solidFill>
                            <a:srgbClr val="D6502A"/>
                          </a:solidFill>
                          <a:latin typeface="Calisto MT" pitchFamily="18" charset="0"/>
                          <a:cs typeface="+mn-cs"/>
                        </a:rPr>
                        <a:t>Description</a:t>
                      </a:r>
                    </a:p>
                  </a:txBody>
                  <a:tcPr marL="121920" marR="121920" marT="45700" marB="45700" anchor="ctr">
                    <a:lnL w="12700" cmpd="sng">
                      <a:noFill/>
                    </a:lnL>
                    <a:lnR w="12700" cmpd="sng">
                      <a:noFill/>
                    </a:lnR>
                    <a:lnT w="12700" cmpd="sng">
                      <a:noFill/>
                    </a:lnT>
                    <a:lnB w="38100" cap="flat" cmpd="sng" algn="ctr">
                      <a:solidFill>
                        <a:srgbClr val="115B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80321">
                <a:tc>
                  <a:txBody>
                    <a:bodyPr/>
                    <a:lstStyle/>
                    <a:p>
                      <a:pPr algn="l"/>
                      <a:r>
                        <a:rPr lang="en-US" sz="1200" b="1" dirty="0">
                          <a:solidFill>
                            <a:srgbClr val="345D6A"/>
                          </a:solidFill>
                          <a:latin typeface="Corbel" pitchFamily="34" charset="0"/>
                          <a:cs typeface="+mn-cs"/>
                        </a:rPr>
                        <a:t>Skewing the science:</a:t>
                      </a:r>
                    </a:p>
                  </a:txBody>
                  <a:tcPr marL="121920" marR="121920" marT="45700" marB="45700" anchor="ctr">
                    <a:lnL w="12700" cmpd="sng">
                      <a:noFill/>
                    </a:lnL>
                    <a:lnR w="12700" cmpd="sng">
                      <a:noFill/>
                    </a:lnR>
                    <a:lnT w="38100" cap="flat" cmpd="sng" algn="ctr">
                      <a:solidFill>
                        <a:srgbClr val="115B64"/>
                      </a:solidFill>
                      <a:prstDash val="solid"/>
                      <a:round/>
                      <a:headEnd type="none" w="med" len="med"/>
                      <a:tailEnd type="none" w="med" len="med"/>
                    </a:lnT>
                    <a:lnB w="12700" cap="flat" cmpd="sng" algn="ctr">
                      <a:solidFill>
                        <a:srgbClr val="EFDFB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200" dirty="0">
                          <a:solidFill>
                            <a:srgbClr val="345D6A"/>
                          </a:solidFill>
                          <a:latin typeface="Corbel" pitchFamily="34" charset="0"/>
                          <a:cs typeface="+mn-cs"/>
                        </a:rPr>
                        <a:t>Denigrating and rejecting science that fails to support anti-vaccine positions; endorsing poorly-conducted studies that promote anti-vaccine agendas.</a:t>
                      </a:r>
                    </a:p>
                  </a:txBody>
                  <a:tcPr marL="121920" marR="121920" marT="45700" marB="45700" anchor="ctr">
                    <a:lnL w="12700" cmpd="sng">
                      <a:noFill/>
                    </a:lnL>
                    <a:lnR w="12700" cmpd="sng">
                      <a:noFill/>
                    </a:lnR>
                    <a:lnT w="38100" cap="flat" cmpd="sng" algn="ctr">
                      <a:solidFill>
                        <a:srgbClr val="115B64"/>
                      </a:solidFill>
                      <a:prstDash val="solid"/>
                      <a:round/>
                      <a:headEnd type="none" w="med" len="med"/>
                      <a:tailEnd type="none" w="med" len="med"/>
                    </a:lnT>
                    <a:lnB w="12700" cap="flat" cmpd="sng" algn="ctr">
                      <a:solidFill>
                        <a:srgbClr val="EFDFB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00950">
                <a:tc>
                  <a:txBody>
                    <a:bodyPr/>
                    <a:lstStyle/>
                    <a:p>
                      <a:pPr algn="l"/>
                      <a:r>
                        <a:rPr lang="en-US" sz="1200" b="1" dirty="0">
                          <a:solidFill>
                            <a:srgbClr val="345D6A"/>
                          </a:solidFill>
                          <a:latin typeface="Corbel" pitchFamily="34" charset="0"/>
                          <a:cs typeface="+mn-cs"/>
                        </a:rPr>
                        <a:t>Shifting hypotheses:</a:t>
                      </a:r>
                    </a:p>
                  </a:txBody>
                  <a:tcPr marL="121920" marR="121920" marT="45700" marB="45700" anchor="ctr">
                    <a:lnL w="12700" cmpd="sng">
                      <a:noFill/>
                    </a:lnL>
                    <a:lnR w="12700" cmpd="sng">
                      <a:noFill/>
                    </a:lnR>
                    <a:lnT w="12700" cap="flat" cmpd="sng" algn="ctr">
                      <a:solidFill>
                        <a:srgbClr val="EFDFBB"/>
                      </a:solidFill>
                      <a:prstDash val="solid"/>
                      <a:round/>
                      <a:headEnd type="none" w="med" len="med"/>
                      <a:tailEnd type="none" w="med" len="med"/>
                    </a:lnT>
                    <a:lnB w="12700" cap="flat" cmpd="sng" algn="ctr">
                      <a:solidFill>
                        <a:srgbClr val="EFDFB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200" dirty="0">
                          <a:solidFill>
                            <a:srgbClr val="345D6A"/>
                          </a:solidFill>
                          <a:latin typeface="Corbel" pitchFamily="34" charset="0"/>
                          <a:cs typeface="+mn-cs"/>
                        </a:rPr>
                        <a:t>Continually proposing new theories for vaccines causing harm; moving targets when evidence fails to support such ideas.</a:t>
                      </a:r>
                    </a:p>
                  </a:txBody>
                  <a:tcPr marL="121920" marR="121920" marT="45700" marB="45700" anchor="ctr">
                    <a:lnL w="12700" cmpd="sng">
                      <a:noFill/>
                    </a:lnL>
                    <a:lnR w="12700" cmpd="sng">
                      <a:noFill/>
                    </a:lnR>
                    <a:lnT w="12700" cap="flat" cmpd="sng" algn="ctr">
                      <a:solidFill>
                        <a:srgbClr val="EFDFBB"/>
                      </a:solidFill>
                      <a:prstDash val="solid"/>
                      <a:round/>
                      <a:headEnd type="none" w="med" len="med"/>
                      <a:tailEnd type="none" w="med" len="med"/>
                    </a:lnT>
                    <a:lnB w="12700" cap="flat" cmpd="sng" algn="ctr">
                      <a:solidFill>
                        <a:srgbClr val="EFDFB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25103">
                <a:tc>
                  <a:txBody>
                    <a:bodyPr/>
                    <a:lstStyle/>
                    <a:p>
                      <a:pPr algn="l"/>
                      <a:endParaRPr lang="en-US" sz="1200" b="1" dirty="0">
                        <a:solidFill>
                          <a:srgbClr val="345D6A"/>
                        </a:solidFill>
                        <a:latin typeface="Corbel" pitchFamily="34" charset="0"/>
                        <a:cs typeface="+mn-cs"/>
                      </a:endParaRPr>
                    </a:p>
                  </a:txBody>
                  <a:tcPr marL="121920" marR="121920" marT="45700" marB="45700" anchor="ctr">
                    <a:lnL w="12700" cmpd="sng">
                      <a:noFill/>
                    </a:lnL>
                    <a:lnR w="12700" cmpd="sng">
                      <a:noFill/>
                    </a:lnR>
                    <a:lnT w="12700" cap="flat" cmpd="sng" algn="ctr">
                      <a:solidFill>
                        <a:srgbClr val="EFDFBB"/>
                      </a:solidFill>
                      <a:prstDash val="solid"/>
                      <a:round/>
                      <a:headEnd type="none" w="med" len="med"/>
                      <a:tailEnd type="none" w="med" len="med"/>
                    </a:lnT>
                    <a:lnB w="12700" cap="flat" cmpd="sng" algn="ctr">
                      <a:solidFill>
                        <a:srgbClr val="EFDFB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200" dirty="0">
                          <a:solidFill>
                            <a:srgbClr val="345D6A"/>
                          </a:solidFill>
                          <a:latin typeface="Corbel" pitchFamily="34" charset="0"/>
                          <a:cs typeface="+mn-cs"/>
                        </a:rPr>
                        <a:t>Suppressing dissenting opinions; shutting</a:t>
                      </a:r>
                      <a:r>
                        <a:rPr lang="en-US" sz="1200" baseline="0" dirty="0">
                          <a:solidFill>
                            <a:srgbClr val="345D6A"/>
                          </a:solidFill>
                          <a:latin typeface="Corbel" pitchFamily="34" charset="0"/>
                          <a:cs typeface="+mn-cs"/>
                        </a:rPr>
                        <a:t> down critics.</a:t>
                      </a:r>
                      <a:endParaRPr lang="en-US" sz="1200" dirty="0">
                        <a:solidFill>
                          <a:srgbClr val="345D6A"/>
                        </a:solidFill>
                        <a:latin typeface="Corbel" pitchFamily="34" charset="0"/>
                        <a:cs typeface="+mn-cs"/>
                      </a:endParaRPr>
                    </a:p>
                  </a:txBody>
                  <a:tcPr marL="121920" marR="121920" marT="45700" marB="45700" anchor="ctr">
                    <a:lnL w="12700" cmpd="sng">
                      <a:noFill/>
                    </a:lnL>
                    <a:lnR w="12700" cmpd="sng">
                      <a:noFill/>
                    </a:lnR>
                    <a:lnT w="12700" cap="flat" cmpd="sng" algn="ctr">
                      <a:solidFill>
                        <a:srgbClr val="EFDFBB"/>
                      </a:solidFill>
                      <a:prstDash val="solid"/>
                      <a:round/>
                      <a:headEnd type="none" w="med" len="med"/>
                      <a:tailEnd type="none" w="med" len="med"/>
                    </a:lnT>
                    <a:lnB w="12700" cap="flat" cmpd="sng" algn="ctr">
                      <a:solidFill>
                        <a:srgbClr val="EFDFB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11813">
                <a:tc>
                  <a:txBody>
                    <a:bodyPr/>
                    <a:lstStyle/>
                    <a:p>
                      <a:pPr algn="l"/>
                      <a:r>
                        <a:rPr lang="en-US" sz="1800" b="1" dirty="0" err="1">
                          <a:solidFill>
                            <a:srgbClr val="345D6A"/>
                          </a:solidFill>
                          <a:latin typeface="+mn-lt"/>
                          <a:cs typeface="+mn-cs"/>
                        </a:rPr>
                        <a:t>Attaquer</a:t>
                      </a:r>
                      <a:r>
                        <a:rPr lang="en-US" sz="1800" b="1" dirty="0">
                          <a:solidFill>
                            <a:srgbClr val="345D6A"/>
                          </a:solidFill>
                          <a:latin typeface="+mn-lt"/>
                          <a:cs typeface="+mn-cs"/>
                        </a:rPr>
                        <a:t> </a:t>
                      </a:r>
                      <a:r>
                        <a:rPr lang="en-US" sz="1800" b="1" dirty="0" err="1">
                          <a:solidFill>
                            <a:srgbClr val="345D6A"/>
                          </a:solidFill>
                          <a:latin typeface="+mn-lt"/>
                          <a:cs typeface="+mn-cs"/>
                        </a:rPr>
                        <a:t>l’opposition</a:t>
                      </a:r>
                      <a:endParaRPr lang="en-US" sz="1800" b="1" dirty="0">
                        <a:solidFill>
                          <a:srgbClr val="345D6A"/>
                        </a:solidFill>
                        <a:latin typeface="+mn-lt"/>
                        <a:cs typeface="+mn-cs"/>
                      </a:endParaRPr>
                    </a:p>
                  </a:txBody>
                  <a:tcPr marL="121920" marR="121920" marT="45700" marB="45700" anchor="ctr">
                    <a:lnL w="12700" cmpd="sng">
                      <a:noFill/>
                    </a:lnL>
                    <a:lnR w="12700" cmpd="sng">
                      <a:noFill/>
                    </a:lnR>
                    <a:lnT w="12700" cap="flat" cmpd="sng" algn="ctr">
                      <a:solidFill>
                        <a:srgbClr val="EFDFBB"/>
                      </a:solidFill>
                      <a:prstDash val="solid"/>
                      <a:round/>
                      <a:headEnd type="none" w="med" len="med"/>
                      <a:tailEnd type="none" w="med" len="med"/>
                    </a:lnT>
                    <a:lnB w="12700" cap="flat" cmpd="sng" algn="ctr">
                      <a:solidFill>
                        <a:srgbClr val="26465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200" dirty="0">
                          <a:solidFill>
                            <a:schemeClr val="bg1"/>
                          </a:solidFill>
                          <a:latin typeface="Corbel" pitchFamily="34" charset="0"/>
                          <a:cs typeface="+mn-cs"/>
                        </a:rPr>
                        <a:t>Attacking critics, via </a:t>
                      </a:r>
                      <a:r>
                        <a:rPr lang="en-US" sz="1200" baseline="0" dirty="0">
                          <a:solidFill>
                            <a:schemeClr val="bg1"/>
                          </a:solidFill>
                          <a:latin typeface="Corbel" pitchFamily="34" charset="0"/>
                          <a:cs typeface="+mn-cs"/>
                        </a:rPr>
                        <a:t>personal insults and filing legal action.</a:t>
                      </a:r>
                      <a:endParaRPr lang="en-US" sz="1200" dirty="0">
                        <a:solidFill>
                          <a:schemeClr val="bg1"/>
                        </a:solidFill>
                        <a:latin typeface="Corbel" pitchFamily="34" charset="0"/>
                        <a:cs typeface="+mn-cs"/>
                      </a:endParaRPr>
                    </a:p>
                  </a:txBody>
                  <a:tcPr marL="121920" marR="121920" marT="45700" marB="45700" anchor="ctr">
                    <a:lnL w="12700" cmpd="sng">
                      <a:noFill/>
                    </a:lnL>
                    <a:lnR w="12700" cmpd="sng">
                      <a:noFill/>
                    </a:lnR>
                    <a:lnT w="12700" cap="flat" cmpd="sng" algn="ctr">
                      <a:solidFill>
                        <a:srgbClr val="EFDFBB"/>
                      </a:solidFill>
                      <a:prstDash val="solid"/>
                      <a:round/>
                      <a:headEnd type="none" w="med" len="med"/>
                      <a:tailEnd type="none" w="med" len="med"/>
                    </a:lnT>
                    <a:lnB w="12700" cap="flat" cmpd="sng" algn="ctr">
                      <a:solidFill>
                        <a:srgbClr val="26465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56343" name="TextBox 6"/>
          <p:cNvSpPr txBox="1">
            <a:spLocks noChangeArrowheads="1"/>
          </p:cNvSpPr>
          <p:nvPr/>
        </p:nvSpPr>
        <p:spPr bwMode="auto">
          <a:xfrm>
            <a:off x="324078" y="4113680"/>
            <a:ext cx="11662833" cy="420564"/>
          </a:xfrm>
          <a:prstGeom prst="rect">
            <a:avLst/>
          </a:prstGeom>
          <a:solidFill>
            <a:srgbClr val="FFFFFF"/>
          </a:solidFill>
          <a:ln w="9525">
            <a:noFill/>
            <a:miter lim="800000"/>
            <a:headEnd/>
            <a:tailEnd/>
          </a:ln>
        </p:spPr>
        <p:txBody>
          <a:bodyPr>
            <a:spAutoFit/>
          </a:bodyPr>
          <a:lstStyle/>
          <a:p>
            <a:pPr defTabSz="1219170"/>
            <a:r>
              <a:rPr lang="en-US" sz="2133" b="1" dirty="0">
                <a:solidFill>
                  <a:srgbClr val="D6502A"/>
                </a:solidFill>
                <a:latin typeface="Corbel" pitchFamily="34" charset="0"/>
              </a:rPr>
              <a:t>Tactics used by the anti-vaccination movement (i.e., actions to spread their messages)</a:t>
            </a:r>
          </a:p>
        </p:txBody>
      </p:sp>
      <p:sp>
        <p:nvSpPr>
          <p:cNvPr id="2" name="ZoneTexte 1">
            <a:extLst>
              <a:ext uri="{FF2B5EF4-FFF2-40B4-BE49-F238E27FC236}">
                <a16:creationId xmlns:a16="http://schemas.microsoft.com/office/drawing/2014/main" id="{7A4AC2A6-C3C0-11A6-2800-3382E9A14D2D}"/>
              </a:ext>
            </a:extLst>
          </p:cNvPr>
          <p:cNvSpPr txBox="1"/>
          <p:nvPr/>
        </p:nvSpPr>
        <p:spPr>
          <a:xfrm>
            <a:off x="367115" y="4931144"/>
            <a:ext cx="10878736" cy="369332"/>
          </a:xfrm>
          <a:prstGeom prst="rect">
            <a:avLst/>
          </a:prstGeom>
          <a:solidFill>
            <a:schemeClr val="bg1"/>
          </a:solidFill>
        </p:spPr>
        <p:txBody>
          <a:bodyPr wrap="square" rtlCol="0">
            <a:spAutoFit/>
          </a:bodyPr>
          <a:lstStyle/>
          <a:p>
            <a:r>
              <a:rPr lang="fr-CA" dirty="0"/>
              <a:t>Dénigrer notre science sans jamais prouver leurs arguments</a:t>
            </a:r>
          </a:p>
        </p:txBody>
      </p:sp>
      <p:sp>
        <p:nvSpPr>
          <p:cNvPr id="3" name="ZoneTexte 2">
            <a:extLst>
              <a:ext uri="{FF2B5EF4-FFF2-40B4-BE49-F238E27FC236}">
                <a16:creationId xmlns:a16="http://schemas.microsoft.com/office/drawing/2014/main" id="{2A5CB28D-0AAB-D361-1D50-4271CA448385}"/>
              </a:ext>
            </a:extLst>
          </p:cNvPr>
          <p:cNvSpPr txBox="1"/>
          <p:nvPr/>
        </p:nvSpPr>
        <p:spPr>
          <a:xfrm>
            <a:off x="363637" y="5347663"/>
            <a:ext cx="10384574" cy="369332"/>
          </a:xfrm>
          <a:prstGeom prst="rect">
            <a:avLst/>
          </a:prstGeom>
          <a:solidFill>
            <a:schemeClr val="bg1"/>
          </a:solidFill>
        </p:spPr>
        <p:txBody>
          <a:bodyPr wrap="square" rtlCol="0">
            <a:spAutoFit/>
          </a:bodyPr>
          <a:lstStyle/>
          <a:p>
            <a:r>
              <a:rPr lang="fr-CA" dirty="0"/>
              <a:t>Continuellement changer les hypothèses anti-vaccinale</a:t>
            </a:r>
          </a:p>
        </p:txBody>
      </p:sp>
      <p:sp>
        <p:nvSpPr>
          <p:cNvPr id="4" name="ZoneTexte 3">
            <a:extLst>
              <a:ext uri="{FF2B5EF4-FFF2-40B4-BE49-F238E27FC236}">
                <a16:creationId xmlns:a16="http://schemas.microsoft.com/office/drawing/2014/main" id="{376911B6-0298-C44A-8B93-49989CC46368}"/>
              </a:ext>
            </a:extLst>
          </p:cNvPr>
          <p:cNvSpPr txBox="1"/>
          <p:nvPr/>
        </p:nvSpPr>
        <p:spPr>
          <a:xfrm>
            <a:off x="363637" y="5669861"/>
            <a:ext cx="7142789" cy="369332"/>
          </a:xfrm>
          <a:prstGeom prst="rect">
            <a:avLst/>
          </a:prstGeom>
          <a:solidFill>
            <a:schemeClr val="bg1"/>
          </a:solidFill>
        </p:spPr>
        <p:txBody>
          <a:bodyPr wrap="square" rtlCol="0">
            <a:spAutoFit/>
          </a:bodyPr>
          <a:lstStyle/>
          <a:p>
            <a:r>
              <a:rPr lang="fr-CA" dirty="0"/>
              <a:t>Censurer les autres experts et les personnes qui les remettent en question</a:t>
            </a:r>
          </a:p>
        </p:txBody>
      </p:sp>
    </p:spTree>
    <p:custDataLst>
      <p:tags r:id="rId1"/>
    </p:custData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poster of a health congress&#10;&#10;Description automatically generated">
            <a:extLst>
              <a:ext uri="{FF2B5EF4-FFF2-40B4-BE49-F238E27FC236}">
                <a16:creationId xmlns:a16="http://schemas.microsoft.com/office/drawing/2014/main" id="{8FA4B147-1F4A-3CEE-0DFC-2D3FF07158EB}"/>
              </a:ext>
            </a:extLst>
          </p:cNvPr>
          <p:cNvPicPr>
            <a:picLocks noChangeAspect="1"/>
          </p:cNvPicPr>
          <p:nvPr/>
        </p:nvPicPr>
        <p:blipFill rotWithShape="1">
          <a:blip r:embed="rId3">
            <a:extLst>
              <a:ext uri="{28A0092B-C50C-407E-A947-70E740481C1C}">
                <a14:useLocalDpi xmlns:a14="http://schemas.microsoft.com/office/drawing/2010/main" val="0"/>
              </a:ext>
            </a:extLst>
          </a:blip>
          <a:srcRect b="14300"/>
          <a:stretch/>
        </p:blipFill>
        <p:spPr>
          <a:xfrm>
            <a:off x="3397255" y="-36101"/>
            <a:ext cx="5425903" cy="6894101"/>
          </a:xfrm>
          <a:prstGeom prst="rect">
            <a:avLst/>
          </a:prstGeom>
        </p:spPr>
      </p:pic>
    </p:spTree>
    <p:extLst>
      <p:ext uri="{BB962C8B-B14F-4D97-AF65-F5344CB8AC3E}">
        <p14:creationId xmlns:p14="http://schemas.microsoft.com/office/powerpoint/2010/main" val="3903991151"/>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IMG_3068.JPG" descr="/Users/marcsteben/Desktop/IMG_3068.JPG"/>
          <p:cNvPicPr>
            <a:picLocks noGrp="1" noChangeAspect="1"/>
          </p:cNvPicPr>
          <p:nvPr>
            <p:ph idx="1"/>
          </p:nvPr>
        </p:nvPicPr>
        <p:blipFill>
          <a:blip r:embed="rId2" r:link="rId3">
            <a:extLst>
              <a:ext uri="{28A0092B-C50C-407E-A947-70E740481C1C}">
                <a14:useLocalDpi xmlns:a14="http://schemas.microsoft.com/office/drawing/2010/main" val="0"/>
              </a:ext>
            </a:extLst>
          </a:blip>
          <a:srcRect l="-40915" r="-40915"/>
          <a:stretch>
            <a:fillRect/>
          </a:stretch>
        </p:blipFill>
        <p:spPr>
          <a:xfrm>
            <a:off x="-4876800" y="0"/>
            <a:ext cx="21961642" cy="6858000"/>
          </a:xfrm>
        </p:spPr>
      </p:pic>
      <p:sp>
        <p:nvSpPr>
          <p:cNvPr id="4" name="Slide Number Placeholder 3"/>
          <p:cNvSpPr>
            <a:spLocks noGrp="1"/>
          </p:cNvSpPr>
          <p:nvPr>
            <p:ph type="sldNum" sz="quarter" idx="12"/>
          </p:nvPr>
        </p:nvSpPr>
        <p:spPr/>
        <p:txBody>
          <a:bodyPr/>
          <a:lstStyle/>
          <a:p>
            <a:fld id="{00BA8EDE-6DC9-4F99-B0F4-25DFD083338C}" type="slidenum">
              <a:rPr lang="fr-FR" smtClean="0">
                <a:solidFill>
                  <a:prstClr val="white">
                    <a:lumMod val="50000"/>
                  </a:prstClr>
                </a:solidFill>
              </a:rPr>
              <a:pPr/>
              <a:t>58</a:t>
            </a:fld>
            <a:endParaRPr lang="fr-FR">
              <a:solidFill>
                <a:prstClr val="white">
                  <a:lumMod val="50000"/>
                </a:prstClr>
              </a:solidFill>
            </a:endParaRPr>
          </a:p>
        </p:txBody>
      </p:sp>
    </p:spTree>
    <p:extLst>
      <p:ext uri="{BB962C8B-B14F-4D97-AF65-F5344CB8AC3E}">
        <p14:creationId xmlns:p14="http://schemas.microsoft.com/office/powerpoint/2010/main" val="3740166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89743" y="104888"/>
            <a:ext cx="8411075" cy="1166896"/>
          </a:xfrm>
        </p:spPr>
        <p:txBody>
          <a:bodyPr/>
          <a:lstStyle/>
          <a:p>
            <a:r>
              <a:rPr lang="fr-FR" dirty="0"/>
              <a:t>La présence d’alternatives</a:t>
            </a:r>
          </a:p>
        </p:txBody>
      </p:sp>
      <p:sp>
        <p:nvSpPr>
          <p:cNvPr id="3" name="Espace réservé du contenu 2"/>
          <p:cNvSpPr>
            <a:spLocks noGrp="1"/>
          </p:cNvSpPr>
          <p:nvPr>
            <p:ph idx="1"/>
          </p:nvPr>
        </p:nvSpPr>
        <p:spPr>
          <a:xfrm>
            <a:off x="1949005" y="773088"/>
            <a:ext cx="8411074" cy="4351339"/>
          </a:xfrm>
        </p:spPr>
        <p:txBody>
          <a:bodyPr>
            <a:normAutofit fontScale="92500" lnSpcReduction="10000"/>
          </a:bodyPr>
          <a:lstStyle/>
          <a:p>
            <a:pPr>
              <a:lnSpc>
                <a:spcPct val="70000"/>
              </a:lnSpc>
            </a:pPr>
            <a:endParaRPr lang="fr-FR" sz="2400" dirty="0"/>
          </a:p>
          <a:p>
            <a:pPr>
              <a:lnSpc>
                <a:spcPct val="70000"/>
              </a:lnSpc>
              <a:buFont typeface="Arial"/>
              <a:buChar char="•"/>
            </a:pPr>
            <a:r>
              <a:rPr lang="fr-FR" sz="2400" dirty="0"/>
              <a:t>Des bonnes  habitudes de vie incluant une alimentation </a:t>
            </a:r>
          </a:p>
          <a:p>
            <a:pPr marL="0" indent="0">
              <a:lnSpc>
                <a:spcPct val="70000"/>
              </a:lnSpc>
              <a:buNone/>
            </a:pPr>
            <a:r>
              <a:rPr lang="fr-FR" sz="2400" dirty="0"/>
              <a:t>   saine et des pratiques sexuelles responsables</a:t>
            </a:r>
          </a:p>
          <a:p>
            <a:pPr lvl="1"/>
            <a:r>
              <a:rPr lang="fr-FR" sz="2000" dirty="0"/>
              <a:t>Ex. « Je fais très attention à ma santé, je ne prends pas de risque. »</a:t>
            </a:r>
          </a:p>
          <a:p>
            <a:r>
              <a:rPr lang="fr-FR" sz="2400" dirty="0"/>
              <a:t>Immunité naturelle</a:t>
            </a:r>
          </a:p>
          <a:p>
            <a:pPr lvl="1"/>
            <a:r>
              <a:rPr lang="fr-FR" sz="2000" dirty="0"/>
              <a:t>Ex. « Ce n’est pas nécessaire d’avoir recours à un vaccin, mon système immunitaire est fort. »</a:t>
            </a:r>
            <a:endParaRPr lang="fr-FR" b="1" dirty="0">
              <a:solidFill>
                <a:schemeClr val="accent1"/>
              </a:solidFill>
            </a:endParaRPr>
          </a:p>
          <a:p>
            <a:pPr marL="0" indent="0">
              <a:buNone/>
            </a:pPr>
            <a:r>
              <a:rPr lang="fr-FR" b="1" dirty="0">
                <a:solidFill>
                  <a:schemeClr val="accent1"/>
                </a:solidFill>
              </a:rPr>
              <a:t>Réponses possibles</a:t>
            </a:r>
            <a:r>
              <a:rPr lang="fr-FR" dirty="0">
                <a:solidFill>
                  <a:srgbClr val="000000"/>
                </a:solidFill>
              </a:rPr>
              <a:t>: </a:t>
            </a:r>
          </a:p>
          <a:p>
            <a:pPr lvl="1"/>
            <a:r>
              <a:rPr lang="fr-FR" dirty="0">
                <a:solidFill>
                  <a:srgbClr val="000000"/>
                </a:solidFill>
              </a:rPr>
              <a:t> </a:t>
            </a:r>
            <a:r>
              <a:rPr lang="fr-CA" dirty="0">
                <a:solidFill>
                  <a:srgbClr val="000000"/>
                </a:solidFill>
              </a:rPr>
              <a:t>« Dans le cas du VPH,  même si l’immunité naturelle arrive à éliminer le virus, il n’arrive pas dans la plupart du temps à contrôler le virus mais pas à l’éradiquer…»</a:t>
            </a:r>
          </a:p>
          <a:p>
            <a:pPr lvl="1"/>
            <a:r>
              <a:rPr lang="fr-CA" dirty="0">
                <a:solidFill>
                  <a:srgbClr val="000000"/>
                </a:solidFill>
              </a:rPr>
              <a:t>« Dans le cas du VPH, l’immunité naturelle n’est pas aussi efficace que l’immunité induite par le vaccin.»</a:t>
            </a:r>
            <a:endParaRPr lang="fr-FR" dirty="0">
              <a:solidFill>
                <a:srgbClr val="000000"/>
              </a:solidFill>
            </a:endParaRPr>
          </a:p>
        </p:txBody>
      </p:sp>
      <p:pic>
        <p:nvPicPr>
          <p:cNvPr id="5" name="Image 4" descr="Capture d'écran 2017-09-06 15.16.5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9768" y="1"/>
            <a:ext cx="1384300" cy="1800715"/>
          </a:xfrm>
          <a:prstGeom prst="rect">
            <a:avLst/>
          </a:prstGeom>
        </p:spPr>
      </p:pic>
    </p:spTree>
    <p:extLst>
      <p:ext uri="{BB962C8B-B14F-4D97-AF65-F5344CB8AC3E}">
        <p14:creationId xmlns:p14="http://schemas.microsoft.com/office/powerpoint/2010/main" val="1126711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79676" y="134521"/>
            <a:ext cx="8411075" cy="1166896"/>
          </a:xfrm>
        </p:spPr>
        <p:txBody>
          <a:bodyPr/>
          <a:lstStyle/>
          <a:p>
            <a:r>
              <a:rPr lang="fr-FR" dirty="0"/>
              <a:t>L’efficacité imparfaite</a:t>
            </a:r>
          </a:p>
        </p:txBody>
      </p:sp>
      <p:sp>
        <p:nvSpPr>
          <p:cNvPr id="3" name="Espace réservé du contenu 2"/>
          <p:cNvSpPr>
            <a:spLocks noGrp="1"/>
          </p:cNvSpPr>
          <p:nvPr>
            <p:ph idx="1"/>
          </p:nvPr>
        </p:nvSpPr>
        <p:spPr>
          <a:xfrm>
            <a:off x="1919372" y="1149854"/>
            <a:ext cx="8504506" cy="4351339"/>
          </a:xfrm>
        </p:spPr>
        <p:txBody>
          <a:bodyPr>
            <a:normAutofit fontScale="92500" lnSpcReduction="10000"/>
          </a:bodyPr>
          <a:lstStyle/>
          <a:p>
            <a:r>
              <a:rPr lang="fr-FR" dirty="0"/>
              <a:t>« </a:t>
            </a:r>
            <a:r>
              <a:rPr lang="fr-FR" sz="2400" dirty="0"/>
              <a:t>Le vaccin est bon </a:t>
            </a:r>
            <a:r>
              <a:rPr lang="fr-FR" sz="2400" dirty="0">
                <a:solidFill>
                  <a:srgbClr val="000000"/>
                </a:solidFill>
              </a:rPr>
              <a:t>seulement contre 9 VPH sur 200</a:t>
            </a:r>
            <a:r>
              <a:rPr lang="fr-FR" dirty="0"/>
              <a:t> » </a:t>
            </a:r>
          </a:p>
          <a:p>
            <a:r>
              <a:rPr lang="fr-FR" dirty="0"/>
              <a:t>« </a:t>
            </a:r>
            <a:r>
              <a:rPr lang="fr-FR" sz="2400" dirty="0"/>
              <a:t>Le vaccin est inefficace »</a:t>
            </a:r>
          </a:p>
          <a:p>
            <a:pPr lvl="1"/>
            <a:r>
              <a:rPr lang="fr-FR" dirty="0"/>
              <a:t> Ex:  « Ce vaccin n’est pas efficace, plusieurs personnes vaccinées ont attrapé quand même la maladie ».</a:t>
            </a:r>
          </a:p>
          <a:p>
            <a:pPr marL="0" indent="0">
              <a:buNone/>
            </a:pPr>
            <a:r>
              <a:rPr lang="fr-FR" b="1" dirty="0">
                <a:solidFill>
                  <a:schemeClr val="accent1"/>
                </a:solidFill>
              </a:rPr>
              <a:t>Réponses possibles:</a:t>
            </a:r>
          </a:p>
          <a:p>
            <a:pPr lvl="1"/>
            <a:r>
              <a:rPr lang="fr-FR" dirty="0"/>
              <a:t>« Le vaccin utilisé est excellent contre </a:t>
            </a:r>
            <a:r>
              <a:rPr lang="fr-FR" dirty="0">
                <a:solidFill>
                  <a:srgbClr val="000000"/>
                </a:solidFill>
              </a:rPr>
              <a:t>les</a:t>
            </a:r>
            <a:r>
              <a:rPr lang="fr-FR" dirty="0"/>
              <a:t> 9 VPH qui sont les plus souvent rencontrés dans les différents pré cancers et cancers au développement rapide ou mieux cachés et les condylomes causés par les VPH ». </a:t>
            </a:r>
            <a:endParaRPr lang="fr-FR" dirty="0">
              <a:solidFill>
                <a:srgbClr val="FF0000"/>
              </a:solidFill>
            </a:endParaRPr>
          </a:p>
          <a:p>
            <a:pPr lvl="1"/>
            <a:r>
              <a:rPr lang="fr-FR" dirty="0"/>
              <a:t>« Le vaccin est efficace à plus de 95% pour les pré-cancers et les cancers pour les VPH contenus dans le vaccin quant il est donné avant l’acquisition du virus. Une efficacité de </a:t>
            </a:r>
            <a:r>
              <a:rPr lang="fr-FR" dirty="0">
                <a:solidFill>
                  <a:srgbClr val="000000"/>
                </a:solidFill>
              </a:rPr>
              <a:t>95</a:t>
            </a:r>
            <a:r>
              <a:rPr lang="fr-FR" dirty="0"/>
              <a:t>% pour les VPH les plus fréquents n’est-elle pas  préférable à aucune protection?»</a:t>
            </a:r>
          </a:p>
        </p:txBody>
      </p:sp>
      <p:pic>
        <p:nvPicPr>
          <p:cNvPr id="5" name="Image 4" descr="Capture d'écran 2017-09-06 15.16.5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5168" y="1"/>
            <a:ext cx="1384300" cy="1800715"/>
          </a:xfrm>
          <a:prstGeom prst="rect">
            <a:avLst/>
          </a:prstGeom>
        </p:spPr>
      </p:pic>
    </p:spTree>
    <p:extLst>
      <p:ext uri="{BB962C8B-B14F-4D97-AF65-F5344CB8AC3E}">
        <p14:creationId xmlns:p14="http://schemas.microsoft.com/office/powerpoint/2010/main" val="1182100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19305" y="165100"/>
            <a:ext cx="5211229" cy="1166896"/>
          </a:xfrm>
        </p:spPr>
        <p:txBody>
          <a:bodyPr>
            <a:normAutofit fontScale="90000"/>
          </a:bodyPr>
          <a:lstStyle/>
          <a:p>
            <a:r>
              <a:rPr lang="fr-FR" dirty="0"/>
              <a:t>L’absence de confiance</a:t>
            </a:r>
          </a:p>
        </p:txBody>
      </p:sp>
      <p:sp>
        <p:nvSpPr>
          <p:cNvPr id="3" name="Espace réservé du contenu 2"/>
          <p:cNvSpPr>
            <a:spLocks noGrp="1"/>
          </p:cNvSpPr>
          <p:nvPr>
            <p:ph idx="1"/>
          </p:nvPr>
        </p:nvSpPr>
        <p:spPr>
          <a:xfrm>
            <a:off x="1970172" y="1010154"/>
            <a:ext cx="8411074" cy="5581147"/>
          </a:xfrm>
        </p:spPr>
        <p:txBody>
          <a:bodyPr/>
          <a:lstStyle/>
          <a:p>
            <a:r>
              <a:rPr lang="fr-FR" sz="2000" dirty="0"/>
              <a:t>La recherche du profit et le camouflage</a:t>
            </a:r>
          </a:p>
          <a:p>
            <a:pPr lvl="1"/>
            <a:r>
              <a:rPr lang="fr-FR" sz="2000" dirty="0"/>
              <a:t> « Vous faites le jeu des compagnies » </a:t>
            </a:r>
          </a:p>
          <a:p>
            <a:pPr lvl="1"/>
            <a:r>
              <a:rPr lang="fr-FR" sz="2000" dirty="0"/>
              <a:t> « Vous cachez les vraies raisons de cette promotion ».</a:t>
            </a:r>
          </a:p>
          <a:p>
            <a:r>
              <a:rPr lang="fr-FR" sz="2000" dirty="0"/>
              <a:t>Autoritarisme. </a:t>
            </a:r>
          </a:p>
          <a:p>
            <a:pPr lvl="1"/>
            <a:r>
              <a:rPr lang="fr-FR" sz="2000" dirty="0"/>
              <a:t> « Vous voulez tout contrôler: ma santé, ma sexualité, tout! Je suis libre de choisir ».</a:t>
            </a:r>
          </a:p>
          <a:p>
            <a:r>
              <a:rPr lang="fr-FR" sz="2000" dirty="0"/>
              <a:t>Autres autorités. </a:t>
            </a:r>
          </a:p>
          <a:p>
            <a:pPr lvl="1"/>
            <a:r>
              <a:rPr lang="fr-FR" sz="2000" dirty="0"/>
              <a:t>« M. X a dit que ça ne valait rien et j’ai beaucoup d’admiration pour M. X »</a:t>
            </a:r>
          </a:p>
          <a:p>
            <a:pPr lvl="1"/>
            <a:endParaRPr lang="fr-FR" sz="2000" dirty="0"/>
          </a:p>
          <a:p>
            <a:pPr marL="0" indent="0">
              <a:buNone/>
            </a:pPr>
            <a:r>
              <a:rPr lang="fr-FR" b="1" dirty="0">
                <a:solidFill>
                  <a:schemeClr val="accent1"/>
                </a:solidFill>
              </a:rPr>
              <a:t>Réponse possible</a:t>
            </a:r>
            <a:r>
              <a:rPr lang="fr-FR" sz="2400" dirty="0"/>
              <a:t>: </a:t>
            </a:r>
          </a:p>
          <a:p>
            <a:r>
              <a:rPr lang="fr-FR" sz="2000" dirty="0"/>
              <a:t>« Oui, on entend beaucoup ce genre d’arguments. Cependant, saviez-vous que les vaccins </a:t>
            </a:r>
            <a:r>
              <a:rPr lang="fr-FR" sz="2000" dirty="0">
                <a:solidFill>
                  <a:srgbClr val="000000"/>
                </a:solidFill>
              </a:rPr>
              <a:t>sont évalués puis approuvés s’ils sont sans danger et efficaces par des instances gouvernementales dans chaque pays, indépendantes des compagnies qui fabriquent les vaccins? »</a:t>
            </a:r>
          </a:p>
        </p:txBody>
      </p:sp>
      <p:pic>
        <p:nvPicPr>
          <p:cNvPr id="5" name="Image 4" descr="Capture d'écran 2017-09-06 15.16.5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5168" y="1"/>
            <a:ext cx="1384300" cy="1800715"/>
          </a:xfrm>
          <a:prstGeom prst="rect">
            <a:avLst/>
          </a:prstGeom>
        </p:spPr>
      </p:pic>
    </p:spTree>
    <p:extLst>
      <p:ext uri="{BB962C8B-B14F-4D97-AF65-F5344CB8AC3E}">
        <p14:creationId xmlns:p14="http://schemas.microsoft.com/office/powerpoint/2010/main" val="1145831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08276" y="151454"/>
            <a:ext cx="8411075" cy="1166896"/>
          </a:xfrm>
        </p:spPr>
        <p:txBody>
          <a:bodyPr/>
          <a:lstStyle/>
          <a:p>
            <a:r>
              <a:rPr lang="fr-FR" dirty="0"/>
              <a:t>La non sécurité des vaccins</a:t>
            </a:r>
          </a:p>
        </p:txBody>
      </p:sp>
      <p:sp>
        <p:nvSpPr>
          <p:cNvPr id="3" name="Espace réservé du contenu 2"/>
          <p:cNvSpPr>
            <a:spLocks noGrp="1"/>
          </p:cNvSpPr>
          <p:nvPr>
            <p:ph idx="1"/>
          </p:nvPr>
        </p:nvSpPr>
        <p:spPr>
          <a:xfrm>
            <a:off x="510844" y="1176199"/>
            <a:ext cx="11405937" cy="5530347"/>
          </a:xfrm>
        </p:spPr>
        <p:txBody>
          <a:bodyPr>
            <a:normAutofit lnSpcReduction="10000"/>
          </a:bodyPr>
          <a:lstStyle/>
          <a:p>
            <a:r>
              <a:rPr lang="fr-FR" sz="2000" dirty="0"/>
              <a:t>Leur nocivité. </a:t>
            </a:r>
          </a:p>
          <a:p>
            <a:pPr lvl="1"/>
            <a:r>
              <a:rPr lang="fr-FR" sz="2000" dirty="0"/>
              <a:t> « Les vaccins sont toxiques, il y a du mercure dedans. »</a:t>
            </a:r>
          </a:p>
          <a:p>
            <a:r>
              <a:rPr lang="fr-FR" sz="2000" dirty="0"/>
              <a:t>Provoque des maladies idiopathiques. </a:t>
            </a:r>
          </a:p>
          <a:p>
            <a:pPr lvl="1"/>
            <a:r>
              <a:rPr lang="fr-FR" sz="2000" dirty="0"/>
              <a:t> « Le vaccin cause l’autisme. »</a:t>
            </a:r>
          </a:p>
          <a:p>
            <a:r>
              <a:rPr lang="fr-FR" sz="2000" dirty="0"/>
              <a:t>Ce n’est pas naturel. </a:t>
            </a:r>
          </a:p>
          <a:p>
            <a:pPr lvl="1"/>
            <a:r>
              <a:rPr lang="fr-FR" sz="2000" dirty="0"/>
              <a:t>« C’est contre-nature d’injecter des maladies et prétendre faire du bien. »</a:t>
            </a:r>
          </a:p>
          <a:p>
            <a:r>
              <a:rPr lang="fr-FR" sz="2000" dirty="0"/>
              <a:t>Présence d’événements indésirables. </a:t>
            </a:r>
          </a:p>
          <a:p>
            <a:pPr lvl="1"/>
            <a:r>
              <a:rPr lang="fr-FR" sz="2000" dirty="0"/>
              <a:t> « Les vaccins ne sont pas à 100% sûrs. »</a:t>
            </a:r>
          </a:p>
          <a:p>
            <a:pPr marL="0" indent="0">
              <a:buNone/>
            </a:pPr>
            <a:r>
              <a:rPr lang="fr-FR" sz="2400" b="1" dirty="0">
                <a:solidFill>
                  <a:srgbClr val="028AB4"/>
                </a:solidFill>
              </a:rPr>
              <a:t>Réponses possibles</a:t>
            </a:r>
            <a:r>
              <a:rPr lang="fr-FR" sz="2400" dirty="0">
                <a:solidFill>
                  <a:srgbClr val="028AB4"/>
                </a:solidFill>
              </a:rPr>
              <a:t>: </a:t>
            </a:r>
          </a:p>
          <a:p>
            <a:r>
              <a:rPr lang="fr-FR" sz="2000" dirty="0"/>
              <a:t>« Qu’est-ce que vous entendez par toxique? »</a:t>
            </a:r>
          </a:p>
          <a:p>
            <a:r>
              <a:rPr lang="fr-FR" sz="2000" dirty="0"/>
              <a:t>« Il n’y a pas de mercure dans les vaccins. Il y a toujours des effets indésirables, mais les études scientifiques nous indiquent que ce sont des risques acceptables comparés aux risques de contracter la maladie elle-même. »</a:t>
            </a:r>
          </a:p>
          <a:p>
            <a:r>
              <a:rPr lang="fr-FR" sz="2000" dirty="0"/>
              <a:t>«  Tout traitement peut avoir des effets secondaires! Il faut faire la différence entre des peurs et les risques réels». Avec vaccin = risque d’effets secondaires, sans vaccins = risque d’attraper la maladie. Quel risque est-on prêt à courir? »</a:t>
            </a:r>
          </a:p>
        </p:txBody>
      </p:sp>
      <p:pic>
        <p:nvPicPr>
          <p:cNvPr id="5" name="Image 4" descr="Capture d'écran 2017-09-06 15.16.5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5168" y="1"/>
            <a:ext cx="1384300" cy="1800715"/>
          </a:xfrm>
          <a:prstGeom prst="rect">
            <a:avLst/>
          </a:prstGeom>
        </p:spPr>
      </p:pic>
    </p:spTree>
    <p:extLst>
      <p:ext uri="{BB962C8B-B14F-4D97-AF65-F5344CB8AC3E}">
        <p14:creationId xmlns:p14="http://schemas.microsoft.com/office/powerpoint/2010/main" val="33582246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0"/>
</p:tagLst>
</file>

<file path=ppt/tags/tag11.xml><?xml version="1.0" encoding="utf-8"?>
<p:tagLst xmlns:a="http://schemas.openxmlformats.org/drawingml/2006/main" xmlns:r="http://schemas.openxmlformats.org/officeDocument/2006/relationships" xmlns:p="http://schemas.openxmlformats.org/presentationml/2006/main">
  <p:tag name="NUM" val="11"/>
</p:tagLst>
</file>

<file path=ppt/tags/tag12.xml><?xml version="1.0" encoding="utf-8"?>
<p:tagLst xmlns:a="http://schemas.openxmlformats.org/drawingml/2006/main" xmlns:r="http://schemas.openxmlformats.org/officeDocument/2006/relationships" xmlns:p="http://schemas.openxmlformats.org/presentationml/2006/main">
  <p:tag name="NUM" val="12"/>
</p:tagLst>
</file>

<file path=ppt/tags/tag13.xml><?xml version="1.0" encoding="utf-8"?>
<p:tagLst xmlns:a="http://schemas.openxmlformats.org/drawingml/2006/main" xmlns:r="http://schemas.openxmlformats.org/officeDocument/2006/relationships" xmlns:p="http://schemas.openxmlformats.org/presentationml/2006/main">
  <p:tag name="NUM" val="13"/>
</p:tagLst>
</file>

<file path=ppt/tags/tag14.xml><?xml version="1.0" encoding="utf-8"?>
<p:tagLst xmlns:a="http://schemas.openxmlformats.org/drawingml/2006/main" xmlns:r="http://schemas.openxmlformats.org/officeDocument/2006/relationships" xmlns:p="http://schemas.openxmlformats.org/presentationml/2006/main">
  <p:tag name="NUM" val="14"/>
</p:tagLst>
</file>

<file path=ppt/tags/tag15.xml><?xml version="1.0" encoding="utf-8"?>
<p:tagLst xmlns:a="http://schemas.openxmlformats.org/drawingml/2006/main" xmlns:r="http://schemas.openxmlformats.org/officeDocument/2006/relationships" xmlns:p="http://schemas.openxmlformats.org/presentationml/2006/main">
  <p:tag name="NUM" val="15"/>
</p:tagLst>
</file>

<file path=ppt/tags/tag16.xml><?xml version="1.0" encoding="utf-8"?>
<p:tagLst xmlns:a="http://schemas.openxmlformats.org/drawingml/2006/main" xmlns:r="http://schemas.openxmlformats.org/officeDocument/2006/relationships" xmlns:p="http://schemas.openxmlformats.org/presentationml/2006/main">
  <p:tag name="NUM" val="16"/>
</p:tagLst>
</file>

<file path=ppt/tags/tag17.xml><?xml version="1.0" encoding="utf-8"?>
<p:tagLst xmlns:a="http://schemas.openxmlformats.org/drawingml/2006/main" xmlns:r="http://schemas.openxmlformats.org/officeDocument/2006/relationships" xmlns:p="http://schemas.openxmlformats.org/presentationml/2006/main">
  <p:tag name="NUM" val="17"/>
</p:tagLst>
</file>

<file path=ppt/tags/tag18.xml><?xml version="1.0" encoding="utf-8"?>
<p:tagLst xmlns:a="http://schemas.openxmlformats.org/drawingml/2006/main" xmlns:r="http://schemas.openxmlformats.org/officeDocument/2006/relationships" xmlns:p="http://schemas.openxmlformats.org/presentationml/2006/main">
  <p:tag name="NUM" val="18"/>
</p:tagLst>
</file>

<file path=ppt/tags/tag19.xml><?xml version="1.0" encoding="utf-8"?>
<p:tagLst xmlns:a="http://schemas.openxmlformats.org/drawingml/2006/main" xmlns:r="http://schemas.openxmlformats.org/officeDocument/2006/relationships" xmlns:p="http://schemas.openxmlformats.org/presentationml/2006/main">
  <p:tag name="NUM" val="19"/>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0"/>
</p:tagLst>
</file>

<file path=ppt/tags/tag21.xml><?xml version="1.0" encoding="utf-8"?>
<p:tagLst xmlns:a="http://schemas.openxmlformats.org/drawingml/2006/main" xmlns:r="http://schemas.openxmlformats.org/officeDocument/2006/relationships" xmlns:p="http://schemas.openxmlformats.org/presentationml/2006/main">
  <p:tag name="NUM" val="21"/>
</p:tagLst>
</file>

<file path=ppt/tags/tag22.xml><?xml version="1.0" encoding="utf-8"?>
<p:tagLst xmlns:a="http://schemas.openxmlformats.org/drawingml/2006/main" xmlns:r="http://schemas.openxmlformats.org/officeDocument/2006/relationships" xmlns:p="http://schemas.openxmlformats.org/presentationml/2006/main">
  <p:tag name="NUM" val="22"/>
</p:tagLst>
</file>

<file path=ppt/tags/tag23.xml><?xml version="1.0" encoding="utf-8"?>
<p:tagLst xmlns:a="http://schemas.openxmlformats.org/drawingml/2006/main" xmlns:r="http://schemas.openxmlformats.org/officeDocument/2006/relationships" xmlns:p="http://schemas.openxmlformats.org/presentationml/2006/main">
  <p:tag name="NUM" val="23"/>
</p:tagLst>
</file>

<file path=ppt/tags/tag24.xml><?xml version="1.0" encoding="utf-8"?>
<p:tagLst xmlns:a="http://schemas.openxmlformats.org/drawingml/2006/main" xmlns:r="http://schemas.openxmlformats.org/officeDocument/2006/relationships" xmlns:p="http://schemas.openxmlformats.org/presentationml/2006/main">
  <p:tag name="NUM" val="24"/>
</p:tagLst>
</file>

<file path=ppt/tags/tag25.xml><?xml version="1.0" encoding="utf-8"?>
<p:tagLst xmlns:a="http://schemas.openxmlformats.org/drawingml/2006/main" xmlns:r="http://schemas.openxmlformats.org/officeDocument/2006/relationships" xmlns:p="http://schemas.openxmlformats.org/presentationml/2006/main">
  <p:tag name="NUM" val="25"/>
</p:tagLst>
</file>

<file path=ppt/tags/tag26.xml><?xml version="1.0" encoding="utf-8"?>
<p:tagLst xmlns:a="http://schemas.openxmlformats.org/drawingml/2006/main" xmlns:r="http://schemas.openxmlformats.org/officeDocument/2006/relationships" xmlns:p="http://schemas.openxmlformats.org/presentationml/2006/main">
  <p:tag name="NUM" val="26"/>
</p:tagLst>
</file>

<file path=ppt/tags/tag27.xml><?xml version="1.0" encoding="utf-8"?>
<p:tagLst xmlns:a="http://schemas.openxmlformats.org/drawingml/2006/main" xmlns:r="http://schemas.openxmlformats.org/officeDocument/2006/relationships" xmlns:p="http://schemas.openxmlformats.org/presentationml/2006/main">
  <p:tag name="NUM" val="27"/>
</p:tagLst>
</file>

<file path=ppt/tags/tag28.xml><?xml version="1.0" encoding="utf-8"?>
<p:tagLst xmlns:a="http://schemas.openxmlformats.org/drawingml/2006/main" xmlns:r="http://schemas.openxmlformats.org/officeDocument/2006/relationships" xmlns:p="http://schemas.openxmlformats.org/presentationml/2006/main">
  <p:tag name="NUM" val="28"/>
</p:tagLst>
</file>

<file path=ppt/tags/tag29.xml><?xml version="1.0" encoding="utf-8"?>
<p:tagLst xmlns:a="http://schemas.openxmlformats.org/drawingml/2006/main" xmlns:r="http://schemas.openxmlformats.org/officeDocument/2006/relationships" xmlns:p="http://schemas.openxmlformats.org/presentationml/2006/main">
  <p:tag name="NUM" val="29"/>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30"/>
</p:tagLst>
</file>

<file path=ppt/tags/tag31.xml><?xml version="1.0" encoding="utf-8"?>
<p:tagLst xmlns:a="http://schemas.openxmlformats.org/drawingml/2006/main" xmlns:r="http://schemas.openxmlformats.org/officeDocument/2006/relationships" xmlns:p="http://schemas.openxmlformats.org/presentationml/2006/main">
  <p:tag name="NUM" val="31"/>
</p:tagLst>
</file>

<file path=ppt/tags/tag32.xml><?xml version="1.0" encoding="utf-8"?>
<p:tagLst xmlns:a="http://schemas.openxmlformats.org/drawingml/2006/main" xmlns:r="http://schemas.openxmlformats.org/officeDocument/2006/relationships" xmlns:p="http://schemas.openxmlformats.org/presentationml/2006/main">
  <p:tag name="NUM" val="4"/>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4"/>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4"/>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3"/>
</p:tagLst>
</file>

<file path=ppt/tags/tag46.xml><?xml version="1.0" encoding="utf-8"?>
<p:tagLst xmlns:a="http://schemas.openxmlformats.org/drawingml/2006/main" xmlns:r="http://schemas.openxmlformats.org/officeDocument/2006/relationships" xmlns:p="http://schemas.openxmlformats.org/presentationml/2006/main">
  <p:tag name="NUM" val="4"/>
</p:tagLst>
</file>

<file path=ppt/tags/tag47.xml><?xml version="1.0" encoding="utf-8"?>
<p:tagLst xmlns:a="http://schemas.openxmlformats.org/drawingml/2006/main" xmlns:r="http://schemas.openxmlformats.org/officeDocument/2006/relationships" xmlns:p="http://schemas.openxmlformats.org/presentationml/2006/main">
  <p:tag name="NUM" val="5"/>
</p:tagLst>
</file>

<file path=ppt/tags/tag48.xml><?xml version="1.0" encoding="utf-8"?>
<p:tagLst xmlns:a="http://schemas.openxmlformats.org/drawingml/2006/main" xmlns:r="http://schemas.openxmlformats.org/officeDocument/2006/relationships" xmlns:p="http://schemas.openxmlformats.org/presentationml/2006/main">
  <p:tag name="NUM" val="6"/>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4"/>
</p:tagLst>
</file>

<file path=ppt/tags/tag52.xml><?xml version="1.0" encoding="utf-8"?>
<p:tagLst xmlns:a="http://schemas.openxmlformats.org/drawingml/2006/main" xmlns:r="http://schemas.openxmlformats.org/officeDocument/2006/relationships" xmlns:p="http://schemas.openxmlformats.org/presentationml/2006/main">
  <p:tag name="NUM" val="5"/>
</p:tagLst>
</file>

<file path=ppt/tags/tag53.xml><?xml version="1.0" encoding="utf-8"?>
<p:tagLst xmlns:a="http://schemas.openxmlformats.org/drawingml/2006/main" xmlns:r="http://schemas.openxmlformats.org/officeDocument/2006/relationships" xmlns:p="http://schemas.openxmlformats.org/presentationml/2006/main">
  <p:tag name="NUM" val="6"/>
</p:tagLst>
</file>

<file path=ppt/tags/tag54.xml><?xml version="1.0" encoding="utf-8"?>
<p:tagLst xmlns:a="http://schemas.openxmlformats.org/drawingml/2006/main" xmlns:r="http://schemas.openxmlformats.org/officeDocument/2006/relationships" xmlns:p="http://schemas.openxmlformats.org/presentationml/2006/main">
  <p:tag name="NUM" val="7"/>
</p:tagLst>
</file>

<file path=ppt/tags/tag55.xml><?xml version="1.0" encoding="utf-8"?>
<p:tagLst xmlns:a="http://schemas.openxmlformats.org/drawingml/2006/main" xmlns:r="http://schemas.openxmlformats.org/officeDocument/2006/relationships" xmlns:p="http://schemas.openxmlformats.org/presentationml/2006/main">
  <p:tag name="NUM" val="8"/>
</p:tagLst>
</file>

<file path=ppt/tags/tag56.xml><?xml version="1.0" encoding="utf-8"?>
<p:tagLst xmlns:a="http://schemas.openxmlformats.org/drawingml/2006/main" xmlns:r="http://schemas.openxmlformats.org/officeDocument/2006/relationships" xmlns:p="http://schemas.openxmlformats.org/presentationml/2006/main">
  <p:tag name="NUM" val="9"/>
</p:tagLst>
</file>

<file path=ppt/tags/tag57.xml><?xml version="1.0" encoding="utf-8"?>
<p:tagLst xmlns:a="http://schemas.openxmlformats.org/drawingml/2006/main" xmlns:r="http://schemas.openxmlformats.org/officeDocument/2006/relationships" xmlns:p="http://schemas.openxmlformats.org/presentationml/2006/main">
  <p:tag name="NUM" val="10"/>
</p:tagLst>
</file>

<file path=ppt/tags/tag58.xml><?xml version="1.0" encoding="utf-8"?>
<p:tagLst xmlns:a="http://schemas.openxmlformats.org/drawingml/2006/main" xmlns:r="http://schemas.openxmlformats.org/officeDocument/2006/relationships" xmlns:p="http://schemas.openxmlformats.org/presentationml/2006/main">
  <p:tag name="NUM" val="11"/>
</p:tagLst>
</file>

<file path=ppt/tags/tag59.xml><?xml version="1.0" encoding="utf-8"?>
<p:tagLst xmlns:a="http://schemas.openxmlformats.org/drawingml/2006/main" xmlns:r="http://schemas.openxmlformats.org/officeDocument/2006/relationships" xmlns:p="http://schemas.openxmlformats.org/presentationml/2006/main">
  <p:tag name="NUM" val="12"/>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60.xml><?xml version="1.0" encoding="utf-8"?>
<p:tagLst xmlns:a="http://schemas.openxmlformats.org/drawingml/2006/main" xmlns:r="http://schemas.openxmlformats.org/officeDocument/2006/relationships" xmlns:p="http://schemas.openxmlformats.org/presentationml/2006/main">
  <p:tag name="NUM" val="13"/>
</p:tagLst>
</file>

<file path=ppt/tags/tag61.xml><?xml version="1.0" encoding="utf-8"?>
<p:tagLst xmlns:a="http://schemas.openxmlformats.org/drawingml/2006/main" xmlns:r="http://schemas.openxmlformats.org/officeDocument/2006/relationships" xmlns:p="http://schemas.openxmlformats.org/presentationml/2006/main">
  <p:tag name="NUM" val="14"/>
</p:tagLst>
</file>

<file path=ppt/tags/tag62.xml><?xml version="1.0" encoding="utf-8"?>
<p:tagLst xmlns:a="http://schemas.openxmlformats.org/drawingml/2006/main" xmlns:r="http://schemas.openxmlformats.org/officeDocument/2006/relationships" xmlns:p="http://schemas.openxmlformats.org/presentationml/2006/main">
  <p:tag name="NUM" val="15"/>
</p:tagLst>
</file>

<file path=ppt/tags/tag63.xml><?xml version="1.0" encoding="utf-8"?>
<p:tagLst xmlns:a="http://schemas.openxmlformats.org/drawingml/2006/main" xmlns:r="http://schemas.openxmlformats.org/officeDocument/2006/relationships" xmlns:p="http://schemas.openxmlformats.org/presentationml/2006/main">
  <p:tag name="NUM" val="16"/>
</p:tagLst>
</file>

<file path=ppt/tags/tag64.xml><?xml version="1.0" encoding="utf-8"?>
<p:tagLst xmlns:a="http://schemas.openxmlformats.org/drawingml/2006/main" xmlns:r="http://schemas.openxmlformats.org/officeDocument/2006/relationships" xmlns:p="http://schemas.openxmlformats.org/presentationml/2006/main">
  <p:tag name="NUM" val="17"/>
</p:tagLst>
</file>

<file path=ppt/tags/tag65.xml><?xml version="1.0" encoding="utf-8"?>
<p:tagLst xmlns:a="http://schemas.openxmlformats.org/drawingml/2006/main" xmlns:r="http://schemas.openxmlformats.org/officeDocument/2006/relationships" xmlns:p="http://schemas.openxmlformats.org/presentationml/2006/main">
  <p:tag name="NUM" val="18"/>
</p:tagLst>
</file>

<file path=ppt/tags/tag66.xml><?xml version="1.0" encoding="utf-8"?>
<p:tagLst xmlns:a="http://schemas.openxmlformats.org/drawingml/2006/main" xmlns:r="http://schemas.openxmlformats.org/officeDocument/2006/relationships" xmlns:p="http://schemas.openxmlformats.org/presentationml/2006/main">
  <p:tag name="NUM" val="19"/>
</p:tagLst>
</file>

<file path=ppt/tags/tag67.xml><?xml version="1.0" encoding="utf-8"?>
<p:tagLst xmlns:a="http://schemas.openxmlformats.org/drawingml/2006/main" xmlns:r="http://schemas.openxmlformats.org/officeDocument/2006/relationships" xmlns:p="http://schemas.openxmlformats.org/presentationml/2006/main">
  <p:tag name="NUM" val="20"/>
</p:tagLst>
</file>

<file path=ppt/tags/tag68.xml><?xml version="1.0" encoding="utf-8"?>
<p:tagLst xmlns:a="http://schemas.openxmlformats.org/drawingml/2006/main" xmlns:r="http://schemas.openxmlformats.org/officeDocument/2006/relationships" xmlns:p="http://schemas.openxmlformats.org/presentationml/2006/main">
  <p:tag name="NUM" val="21"/>
</p:tagLst>
</file>

<file path=ppt/tags/tag69.xml><?xml version="1.0" encoding="utf-8"?>
<p:tagLst xmlns:a="http://schemas.openxmlformats.org/drawingml/2006/main" xmlns:r="http://schemas.openxmlformats.org/officeDocument/2006/relationships" xmlns:p="http://schemas.openxmlformats.org/presentationml/2006/main">
  <p:tag name="NUM" val="22"/>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70.xml><?xml version="1.0" encoding="utf-8"?>
<p:tagLst xmlns:a="http://schemas.openxmlformats.org/drawingml/2006/main" xmlns:r="http://schemas.openxmlformats.org/officeDocument/2006/relationships" xmlns:p="http://schemas.openxmlformats.org/presentationml/2006/main">
  <p:tag name="NUM" val="23"/>
</p:tagLst>
</file>

<file path=ppt/tags/tag71.xml><?xml version="1.0" encoding="utf-8"?>
<p:tagLst xmlns:a="http://schemas.openxmlformats.org/drawingml/2006/main" xmlns:r="http://schemas.openxmlformats.org/officeDocument/2006/relationships" xmlns:p="http://schemas.openxmlformats.org/presentationml/2006/main">
  <p:tag name="NUM" val="24"/>
</p:tagLst>
</file>

<file path=ppt/tags/tag72.xml><?xml version="1.0" encoding="utf-8"?>
<p:tagLst xmlns:a="http://schemas.openxmlformats.org/drawingml/2006/main" xmlns:r="http://schemas.openxmlformats.org/officeDocument/2006/relationships" xmlns:p="http://schemas.openxmlformats.org/presentationml/2006/main">
  <p:tag name="NUM" val="25"/>
</p:tagLst>
</file>

<file path=ppt/tags/tag73.xml><?xml version="1.0" encoding="utf-8"?>
<p:tagLst xmlns:a="http://schemas.openxmlformats.org/drawingml/2006/main" xmlns:r="http://schemas.openxmlformats.org/officeDocument/2006/relationships" xmlns:p="http://schemas.openxmlformats.org/presentationml/2006/main">
  <p:tag name="NUM" val="26"/>
</p:tagLst>
</file>

<file path=ppt/tags/tag74.xml><?xml version="1.0" encoding="utf-8"?>
<p:tagLst xmlns:a="http://schemas.openxmlformats.org/drawingml/2006/main" xmlns:r="http://schemas.openxmlformats.org/officeDocument/2006/relationships" xmlns:p="http://schemas.openxmlformats.org/presentationml/2006/main">
  <p:tag name="NUM" val="27"/>
</p:tagLst>
</file>

<file path=ppt/tags/tag75.xml><?xml version="1.0" encoding="utf-8"?>
<p:tagLst xmlns:a="http://schemas.openxmlformats.org/drawingml/2006/main" xmlns:r="http://schemas.openxmlformats.org/officeDocument/2006/relationships" xmlns:p="http://schemas.openxmlformats.org/presentationml/2006/main">
  <p:tag name="NUM" val="28"/>
</p:tagLst>
</file>

<file path=ppt/tags/tag76.xml><?xml version="1.0" encoding="utf-8"?>
<p:tagLst xmlns:a="http://schemas.openxmlformats.org/drawingml/2006/main" xmlns:r="http://schemas.openxmlformats.org/officeDocument/2006/relationships" xmlns:p="http://schemas.openxmlformats.org/presentationml/2006/main">
  <p:tag name="NUM" val="29"/>
</p:tagLst>
</file>

<file path=ppt/tags/tag77.xml><?xml version="1.0" encoding="utf-8"?>
<p:tagLst xmlns:a="http://schemas.openxmlformats.org/drawingml/2006/main" xmlns:r="http://schemas.openxmlformats.org/officeDocument/2006/relationships" xmlns:p="http://schemas.openxmlformats.org/presentationml/2006/main">
  <p:tag name="NUM" val="30"/>
</p:tagLst>
</file>

<file path=ppt/tags/tag78.xml><?xml version="1.0" encoding="utf-8"?>
<p:tagLst xmlns:a="http://schemas.openxmlformats.org/drawingml/2006/main" xmlns:r="http://schemas.openxmlformats.org/officeDocument/2006/relationships" xmlns:p="http://schemas.openxmlformats.org/presentationml/2006/main">
  <p:tag name="NUM" val="31"/>
</p:tagLst>
</file>

<file path=ppt/tags/tag79.xml><?xml version="1.0" encoding="utf-8"?>
<p:tagLst xmlns:a="http://schemas.openxmlformats.org/drawingml/2006/main" xmlns:r="http://schemas.openxmlformats.org/officeDocument/2006/relationships" xmlns:p="http://schemas.openxmlformats.org/presentationml/2006/main">
  <p:tag name="NUM" val="32"/>
</p:tagLst>
</file>

<file path=ppt/tags/tag8.xml><?xml version="1.0" encoding="utf-8"?>
<p:tagLst xmlns:a="http://schemas.openxmlformats.org/drawingml/2006/main" xmlns:r="http://schemas.openxmlformats.org/officeDocument/2006/relationships" xmlns:p="http://schemas.openxmlformats.org/presentationml/2006/main">
  <p:tag name="NUM" val="8"/>
</p:tagLst>
</file>

<file path=ppt/tags/tag80.xml><?xml version="1.0" encoding="utf-8"?>
<p:tagLst xmlns:a="http://schemas.openxmlformats.org/drawingml/2006/main" xmlns:r="http://schemas.openxmlformats.org/officeDocument/2006/relationships" xmlns:p="http://schemas.openxmlformats.org/presentationml/2006/main">
  <p:tag name="NUM" val="33"/>
</p:tagLst>
</file>

<file path=ppt/tags/tag81.xml><?xml version="1.0" encoding="utf-8"?>
<p:tagLst xmlns:a="http://schemas.openxmlformats.org/drawingml/2006/main" xmlns:r="http://schemas.openxmlformats.org/officeDocument/2006/relationships" xmlns:p="http://schemas.openxmlformats.org/presentationml/2006/main">
  <p:tag name="NUM" val="34"/>
</p:tagLst>
</file>

<file path=ppt/tags/tag82.xml><?xml version="1.0" encoding="utf-8"?>
<p:tagLst xmlns:a="http://schemas.openxmlformats.org/drawingml/2006/main" xmlns:r="http://schemas.openxmlformats.org/officeDocument/2006/relationships" xmlns:p="http://schemas.openxmlformats.org/presentationml/2006/main">
  <p:tag name="NUM" val="1"/>
</p:tagLst>
</file>

<file path=ppt/tags/tag83.xml><?xml version="1.0" encoding="utf-8"?>
<p:tagLst xmlns:a="http://schemas.openxmlformats.org/drawingml/2006/main" xmlns:r="http://schemas.openxmlformats.org/officeDocument/2006/relationships" xmlns:p="http://schemas.openxmlformats.org/presentationml/2006/main">
  <p:tag name="NUM" val="2"/>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NUM" val="9"/>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7033</TotalTime>
  <Words>7754</Words>
  <Application>Microsoft Macintosh PowerPoint</Application>
  <PresentationFormat>Grand écran</PresentationFormat>
  <Paragraphs>846</Paragraphs>
  <Slides>58</Slides>
  <Notes>24</Notes>
  <HiddenSlides>21</HiddenSlides>
  <MMClips>0</MMClips>
  <ScaleCrop>false</ScaleCrop>
  <HeadingPairs>
    <vt:vector size="6" baseType="variant">
      <vt:variant>
        <vt:lpstr>Polices utilisées</vt:lpstr>
      </vt:variant>
      <vt:variant>
        <vt:i4>14</vt:i4>
      </vt:variant>
      <vt:variant>
        <vt:lpstr>Thème</vt:lpstr>
      </vt:variant>
      <vt:variant>
        <vt:i4>1</vt:i4>
      </vt:variant>
      <vt:variant>
        <vt:lpstr>Titres des diapositives</vt:lpstr>
      </vt:variant>
      <vt:variant>
        <vt:i4>58</vt:i4>
      </vt:variant>
    </vt:vector>
  </HeadingPairs>
  <TitlesOfParts>
    <vt:vector size="73" baseType="lpstr">
      <vt:lpstr>MS Mincho</vt:lpstr>
      <vt:lpstr>Arial</vt:lpstr>
      <vt:lpstr>Arial Narrow</vt:lpstr>
      <vt:lpstr>Avenir Next LT Pro Light</vt:lpstr>
      <vt:lpstr>Calibri</vt:lpstr>
      <vt:lpstr>Calibri Light</vt:lpstr>
      <vt:lpstr>Calisto MT</vt:lpstr>
      <vt:lpstr>Century Gothic</vt:lpstr>
      <vt:lpstr>Corbel</vt:lpstr>
      <vt:lpstr>Courier New</vt:lpstr>
      <vt:lpstr>Helvetica</vt:lpstr>
      <vt:lpstr>Times New Roman</vt:lpstr>
      <vt:lpstr>Times Roman</vt:lpstr>
      <vt:lpstr>Trebuchet MS</vt:lpstr>
      <vt:lpstr>Thème Office</vt:lpstr>
      <vt:lpstr>Communications efficaces dans les situations de crise et de défiance vaccinale    </vt:lpstr>
      <vt:lpstr>Crise nationale envers le vaccin contre le VPH </vt:lpstr>
      <vt:lpstr>Exemples de crise nationale</vt:lpstr>
      <vt:lpstr>Les mauvaises nouvelles vont tellement plus vite que les bonnes </vt:lpstr>
      <vt:lpstr>La menace de la maladie   Je ne suis pas concerné(e)</vt:lpstr>
      <vt:lpstr>La présence d’alternatives</vt:lpstr>
      <vt:lpstr>L’efficacité imparfaite</vt:lpstr>
      <vt:lpstr>L’absence de confiance</vt:lpstr>
      <vt:lpstr>La non sécurité des vaccins</vt:lpstr>
      <vt:lpstr>Les effets indésirables </vt:lpstr>
      <vt:lpstr>Sécurité: Les effets secondaires du vaccin </vt:lpstr>
      <vt:lpstr>« Je ne veux pas de vaccin. » Les réponses-cassettes à éviter!!!</vt:lpstr>
      <vt:lpstr>Sécurité: Les femmes vaccinées négligent-elles leur dépistage du cancer du col?</vt:lpstr>
      <vt:lpstr>Sécurité: Est-ce que la vaccination va engendrer des maladies auto-immunes? </vt:lpstr>
      <vt:lpstr>Est-ce que la vaccination contre le VPH va augmenter les comportements à risque? </vt:lpstr>
      <vt:lpstr>Valeur du vaccin VPH pour la santé publique</vt:lpstr>
      <vt:lpstr>Des arguments négatifs qui se défont facilement!</vt:lpstr>
      <vt:lpstr>Résultats et conclusions</vt:lpstr>
      <vt:lpstr>Efficacité, immunogénécité:  “Y a-t-il des preuves que le vaccin fonctionne à long terme? » </vt:lpstr>
      <vt:lpstr>Efficacité: Incidence des verrues génitales chez les personnes couvertes par le régime public d’assurance médicaments du Québec : Les répercussions de la vaccination</vt:lpstr>
      <vt:lpstr>Durée de suivi du vaccin VPH </vt:lpstr>
      <vt:lpstr>Nombre de personnes à vacciner£ aux fins de prévention (Efficacité du vaccin = 100 %; âge = 12 ans; durée = à vie)</vt:lpstr>
      <vt:lpstr>Présentation PowerPoint</vt:lpstr>
      <vt:lpstr>Présentation PowerPoint</vt:lpstr>
      <vt:lpstr>Real-world Evidence with HPV Vaccination: safe and very effective</vt:lpstr>
      <vt:lpstr>Un triste constat</vt:lpstr>
      <vt:lpstr>Obstacles </vt:lpstr>
      <vt:lpstr>Nous avons appris à communiquer efficacement à propos du vaccin VPH en cette ère de faits alternatifs et fausse nouvelles</vt:lpstr>
      <vt:lpstr>Des arguments négatifs qui se défont facilement!</vt:lpstr>
      <vt:lpstr>Impact sur les cancers en Finlande</vt:lpstr>
      <vt:lpstr>Effets de la vaccination sur l’incidence du cancer (Suède)</vt:lpstr>
      <vt:lpstr>les effets sur la fertilité</vt:lpstr>
      <vt:lpstr>Risque de naissance prématurée associé au VPH de type 16/18</vt:lpstr>
      <vt:lpstr>Lien entre le VPH et la prématurité </vt:lpstr>
      <vt:lpstr>Lien entre le VPH et les avortements spontanés</vt:lpstr>
      <vt:lpstr>VPH chez les hommes</vt:lpstr>
      <vt:lpstr>VPH chez les hommes </vt:lpstr>
      <vt:lpstr>VPH chez les hommes </vt:lpstr>
      <vt:lpstr>Présentation PowerPoint</vt:lpstr>
      <vt:lpstr>Des arguments négatifs qui se défont facilement!</vt:lpstr>
      <vt:lpstr>Des arguments négatifs qui se défont facilement!</vt:lpstr>
      <vt:lpstr>La menace de la maladie est    inexistante/disparue/éradiquée</vt:lpstr>
      <vt:lpstr>Des arguments négatifs qui se défont facilement!</vt:lpstr>
      <vt:lpstr>Présentation PowerPoint</vt:lpstr>
      <vt:lpstr>Tendance temporelle des verrues génitales selon le régime RAMQ au Québec (1998-2007)</vt:lpstr>
      <vt:lpstr>Récidive des CIN, VIN et VaIN</vt:lpstr>
      <vt:lpstr>… »</vt:lpstr>
      <vt:lpstr>La vaccination après un traitement prévient-elle les récurrences chez les patientes porteuses de lésions ? </vt:lpstr>
      <vt:lpstr>Impact de la vaccination sur la récidive de lésion après une conisation du col utérin</vt:lpstr>
      <vt:lpstr> Une occasion manquée Réclamée comme faisant partie de la thérapie: condylomes, lésions intraépithéliales du même site ou d’un autre site  chez les femmes et les hommes </vt:lpstr>
      <vt:lpstr>Est-ce que l’on va accepter platement de perdre la guerre de la communication?</vt:lpstr>
      <vt:lpstr>Les effets de la pseudoscience</vt:lpstr>
      <vt:lpstr>Créer une cellule de crise</vt:lpstr>
      <vt:lpstr>Et nous avons répondu 2 fois contre un article d’un groupe anti-vaccinal</vt:lpstr>
      <vt:lpstr>Créer un site réputable</vt:lpstr>
      <vt:lpstr>Cibler les publications négatives</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prévention  du cancer du col utérin du passage de la cytologie au test VPH</dc:title>
  <dc:creator>Marc Steben</dc:creator>
  <cp:lastModifiedBy>Marc Steben</cp:lastModifiedBy>
  <cp:revision>37</cp:revision>
  <cp:lastPrinted>2023-11-19T21:55:15Z</cp:lastPrinted>
  <dcterms:created xsi:type="dcterms:W3CDTF">2023-11-12T22:13:12Z</dcterms:created>
  <dcterms:modified xsi:type="dcterms:W3CDTF">2024-05-25T10:32:04Z</dcterms:modified>
</cp:coreProperties>
</file>